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78" r:id="rId2"/>
    <p:sldId id="409" r:id="rId3"/>
    <p:sldId id="414" r:id="rId4"/>
    <p:sldId id="394" r:id="rId5"/>
    <p:sldId id="273" r:id="rId6"/>
    <p:sldId id="395" r:id="rId7"/>
    <p:sldId id="424" r:id="rId8"/>
    <p:sldId id="426" r:id="rId9"/>
    <p:sldId id="425" r:id="rId10"/>
    <p:sldId id="406" r:id="rId11"/>
    <p:sldId id="417"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atthews" initials="JM" lastIdx="1" clrIdx="0">
    <p:extLst>
      <p:ext uri="{19B8F6BF-5375-455C-9EA6-DF929625EA0E}">
        <p15:presenceInfo xmlns:p15="http://schemas.microsoft.com/office/powerpoint/2012/main" userId="S::phjcm@bristol.ac.uk::68d3056d-7b70-42be-804c-849015553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5B5647"/>
    <a:srgbClr val="9A1D2B"/>
    <a:srgbClr val="BF2F37"/>
    <a:srgbClr val="AAA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3372" autoAdjust="0"/>
  </p:normalViewPr>
  <p:slideViewPr>
    <p:cSldViewPr>
      <p:cViewPr varScale="1">
        <p:scale>
          <a:sx n="59" d="100"/>
          <a:sy n="59" d="100"/>
        </p:scale>
        <p:origin x="145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6" d="100"/>
          <a:sy n="86" d="100"/>
        </p:scale>
        <p:origin x="-317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AE62DC8-E50D-465E-A7BD-F54636034CA2}" type="datetimeFigureOut">
              <a:rPr lang="en-GB"/>
              <a:pPr>
                <a:defRPr/>
              </a:pPr>
              <a:t>04/05/2020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79877EB-B7EB-449B-B701-48E1CB6541E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83CAC71-FD3D-4575-9564-907461DF5948}" type="datetimeFigureOut">
              <a:rPr lang="en-GB"/>
              <a:pPr>
                <a:defRPr/>
              </a:pPr>
              <a:t>04/05/2020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405A136-A4D6-451D-A7D2-D5B5598D6CC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2</a:t>
            </a:fld>
            <a:endParaRPr lang="en-GB" altLang="en-US"/>
          </a:p>
        </p:txBody>
      </p:sp>
    </p:spTree>
    <p:extLst>
      <p:ext uri="{BB962C8B-B14F-4D97-AF65-F5344CB8AC3E}">
        <p14:creationId xmlns:p14="http://schemas.microsoft.com/office/powerpoint/2010/main" val="23419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4</a:t>
            </a:fld>
            <a:endParaRPr lang="en-GB" altLang="en-US"/>
          </a:p>
        </p:txBody>
      </p:sp>
    </p:spTree>
    <p:extLst>
      <p:ext uri="{BB962C8B-B14F-4D97-AF65-F5344CB8AC3E}">
        <p14:creationId xmlns:p14="http://schemas.microsoft.com/office/powerpoint/2010/main" val="264070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5</a:t>
            </a:fld>
            <a:endParaRPr lang="en-GB" altLang="en-US"/>
          </a:p>
        </p:txBody>
      </p:sp>
    </p:spTree>
    <p:extLst>
      <p:ext uri="{BB962C8B-B14F-4D97-AF65-F5344CB8AC3E}">
        <p14:creationId xmlns:p14="http://schemas.microsoft.com/office/powerpoint/2010/main" val="80505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6</a:t>
            </a:fld>
            <a:endParaRPr lang="en-GB" altLang="en-US"/>
          </a:p>
        </p:txBody>
      </p:sp>
    </p:spTree>
    <p:extLst>
      <p:ext uri="{BB962C8B-B14F-4D97-AF65-F5344CB8AC3E}">
        <p14:creationId xmlns:p14="http://schemas.microsoft.com/office/powerpoint/2010/main" val="41424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7</a:t>
            </a:fld>
            <a:endParaRPr lang="en-GB" altLang="en-US"/>
          </a:p>
        </p:txBody>
      </p:sp>
    </p:spTree>
    <p:extLst>
      <p:ext uri="{BB962C8B-B14F-4D97-AF65-F5344CB8AC3E}">
        <p14:creationId xmlns:p14="http://schemas.microsoft.com/office/powerpoint/2010/main" val="9893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8</a:t>
            </a:fld>
            <a:endParaRPr lang="en-GB" altLang="en-US"/>
          </a:p>
        </p:txBody>
      </p:sp>
    </p:spTree>
    <p:extLst>
      <p:ext uri="{BB962C8B-B14F-4D97-AF65-F5344CB8AC3E}">
        <p14:creationId xmlns:p14="http://schemas.microsoft.com/office/powerpoint/2010/main" val="414009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EE2D1-5086-4092-869F-9207EA4EA60B}" type="slidenum">
              <a:rPr lang="en-GB" altLang="en-US" smtClean="0"/>
              <a:pPr>
                <a:spcBef>
                  <a:spcPct val="0"/>
                </a:spcBef>
              </a:pPr>
              <a:t>9</a:t>
            </a:fld>
            <a:endParaRPr lang="en-GB" altLang="en-US"/>
          </a:p>
        </p:txBody>
      </p:sp>
    </p:spTree>
    <p:extLst>
      <p:ext uri="{BB962C8B-B14F-4D97-AF65-F5344CB8AC3E}">
        <p14:creationId xmlns:p14="http://schemas.microsoft.com/office/powerpoint/2010/main" val="251536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4213A9-8C44-4060-9DB1-485D8077847F}" type="slidenum">
              <a:rPr lang="en-GB" altLang="en-US" smtClean="0"/>
              <a:pPr>
                <a:spcBef>
                  <a:spcPct val="0"/>
                </a:spcBef>
              </a:pPr>
              <a:t>11</a:t>
            </a:fld>
            <a:endParaRPr lang="en-GB" altLang="en-US"/>
          </a:p>
        </p:txBody>
      </p:sp>
    </p:spTree>
    <p:extLst>
      <p:ext uri="{BB962C8B-B14F-4D97-AF65-F5344CB8AC3E}">
        <p14:creationId xmlns:p14="http://schemas.microsoft.com/office/powerpoint/2010/main" val="210346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5"/>
            <a:ext cx="8640960" cy="1470025"/>
          </a:xfrm>
        </p:spPr>
        <p:txBody>
          <a:bodyPr anchor="b">
            <a:normAutofit/>
          </a:bodyPr>
          <a:lstStyle>
            <a:lvl1pPr algn="l">
              <a:defRPr sz="36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51520" y="3356992"/>
            <a:ext cx="864096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r>
              <a:rPr lang="en-GB"/>
              <a:t>CRI Seminar: March 2019</a:t>
            </a:r>
          </a:p>
        </p:txBody>
      </p:sp>
      <p:sp>
        <p:nvSpPr>
          <p:cNvPr id="5" name="Slide Number Placeholder 5"/>
          <p:cNvSpPr>
            <a:spLocks noGrp="1"/>
          </p:cNvSpPr>
          <p:nvPr>
            <p:ph type="sldNum" sz="quarter" idx="11"/>
          </p:nvPr>
        </p:nvSpPr>
        <p:spPr/>
        <p:txBody>
          <a:bodyPr/>
          <a:lstStyle>
            <a:lvl1pPr>
              <a:defRPr/>
            </a:lvl1pPr>
          </a:lstStyle>
          <a:p>
            <a:fld id="{9D8FBDBD-B742-4DA8-9A60-B2337C2D7466}" type="slidenum">
              <a:rPr lang="en-GB" altLang="en-US"/>
              <a:pPr/>
              <a:t>‹#›</a:t>
            </a:fld>
            <a:endParaRPr lang="en-GB" altLang="en-US"/>
          </a:p>
        </p:txBody>
      </p:sp>
    </p:spTree>
    <p:extLst>
      <p:ext uri="{BB962C8B-B14F-4D97-AF65-F5344CB8AC3E}">
        <p14:creationId xmlns:p14="http://schemas.microsoft.com/office/powerpoint/2010/main" val="94992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640960" cy="1143000"/>
          </a:xfrm>
        </p:spPr>
        <p:txBody>
          <a:bodyPr anchor="b">
            <a:normAutofit/>
          </a:bodyPr>
          <a:lstStyle>
            <a:lvl1pPr algn="l">
              <a:defRPr sz="32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2420889"/>
            <a:ext cx="8640960" cy="3705275"/>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a:t>CRI Seminar: March 2019</a:t>
            </a:r>
          </a:p>
        </p:txBody>
      </p:sp>
      <p:sp>
        <p:nvSpPr>
          <p:cNvPr id="5" name="Slide Number Placeholder 5"/>
          <p:cNvSpPr>
            <a:spLocks noGrp="1"/>
          </p:cNvSpPr>
          <p:nvPr>
            <p:ph type="sldNum" sz="quarter" idx="11"/>
          </p:nvPr>
        </p:nvSpPr>
        <p:spPr/>
        <p:txBody>
          <a:bodyPr/>
          <a:lstStyle>
            <a:lvl1pPr>
              <a:defRPr/>
            </a:lvl1pPr>
          </a:lstStyle>
          <a:p>
            <a:fld id="{06FEC135-A8B2-4AF0-B63C-E3DD7C27E806}" type="slidenum">
              <a:rPr lang="en-GB" altLang="en-US"/>
              <a:pPr/>
              <a:t>‹#›</a:t>
            </a:fld>
            <a:endParaRPr lang="en-GB" altLang="en-US"/>
          </a:p>
        </p:txBody>
      </p:sp>
    </p:spTree>
    <p:extLst>
      <p:ext uri="{BB962C8B-B14F-4D97-AF65-F5344CB8AC3E}">
        <p14:creationId xmlns:p14="http://schemas.microsoft.com/office/powerpoint/2010/main" val="374673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640960" cy="4929411"/>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a:t>CRI Seminar: March 2019</a:t>
            </a:r>
          </a:p>
        </p:txBody>
      </p:sp>
      <p:sp>
        <p:nvSpPr>
          <p:cNvPr id="5" name="Slide Number Placeholder 5"/>
          <p:cNvSpPr>
            <a:spLocks noGrp="1"/>
          </p:cNvSpPr>
          <p:nvPr>
            <p:ph type="sldNum" sz="quarter" idx="11"/>
          </p:nvPr>
        </p:nvSpPr>
        <p:spPr/>
        <p:txBody>
          <a:bodyPr/>
          <a:lstStyle>
            <a:lvl1pPr>
              <a:defRPr/>
            </a:lvl1pPr>
          </a:lstStyle>
          <a:p>
            <a:fld id="{CE16374C-9B50-45D3-AEE1-697DC6800615}" type="slidenum">
              <a:rPr lang="en-GB" altLang="en-US"/>
              <a:pPr/>
              <a:t>‹#›</a:t>
            </a:fld>
            <a:endParaRPr lang="en-GB" altLang="en-US"/>
          </a:p>
        </p:txBody>
      </p:sp>
    </p:spTree>
    <p:extLst>
      <p:ext uri="{BB962C8B-B14F-4D97-AF65-F5344CB8AC3E}">
        <p14:creationId xmlns:p14="http://schemas.microsoft.com/office/powerpoint/2010/main" val="92030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r>
              <a:rPr lang="en-GB"/>
              <a:t>CRI Seminar: March 2019</a:t>
            </a:r>
          </a:p>
        </p:txBody>
      </p:sp>
      <p:sp>
        <p:nvSpPr>
          <p:cNvPr id="6" name="Slide Number Placeholder 5"/>
          <p:cNvSpPr>
            <a:spLocks noGrp="1"/>
          </p:cNvSpPr>
          <p:nvPr>
            <p:ph type="sldNum" sz="quarter" idx="11"/>
          </p:nvPr>
        </p:nvSpPr>
        <p:spPr/>
        <p:txBody>
          <a:bodyPr/>
          <a:lstStyle>
            <a:lvl1pPr>
              <a:defRPr/>
            </a:lvl1pPr>
          </a:lstStyle>
          <a:p>
            <a:fld id="{2F6D22C0-207B-4E3B-9F01-1B05A28E08F8}" type="slidenum">
              <a:rPr lang="en-GB" altLang="en-US"/>
              <a:pPr/>
              <a:t>‹#›</a:t>
            </a:fld>
            <a:endParaRPr lang="en-GB" altLang="en-US"/>
          </a:p>
        </p:txBody>
      </p:sp>
    </p:spTree>
    <p:extLst>
      <p:ext uri="{BB962C8B-B14F-4D97-AF65-F5344CB8AC3E}">
        <p14:creationId xmlns:p14="http://schemas.microsoft.com/office/powerpoint/2010/main" val="82476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68760"/>
            <a:ext cx="5486400" cy="41764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445225"/>
            <a:ext cx="54864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t>CRI Seminar: March 2019</a:t>
            </a:r>
          </a:p>
        </p:txBody>
      </p:sp>
      <p:sp>
        <p:nvSpPr>
          <p:cNvPr id="6" name="Slide Number Placeholder 5"/>
          <p:cNvSpPr>
            <a:spLocks noGrp="1"/>
          </p:cNvSpPr>
          <p:nvPr>
            <p:ph type="sldNum" sz="quarter" idx="11"/>
          </p:nvPr>
        </p:nvSpPr>
        <p:spPr/>
        <p:txBody>
          <a:bodyPr/>
          <a:lstStyle>
            <a:lvl1pPr>
              <a:defRPr/>
            </a:lvl1pPr>
          </a:lstStyle>
          <a:p>
            <a:fld id="{99840766-809A-4C65-9088-A83058AA7FC1}" type="slidenum">
              <a:rPr lang="en-GB" altLang="en-US"/>
              <a:pPr/>
              <a:t>‹#›</a:t>
            </a:fld>
            <a:endParaRPr lang="en-GB" altLang="en-US"/>
          </a:p>
        </p:txBody>
      </p:sp>
    </p:spTree>
    <p:extLst>
      <p:ext uri="{BB962C8B-B14F-4D97-AF65-F5344CB8AC3E}">
        <p14:creationId xmlns:p14="http://schemas.microsoft.com/office/powerpoint/2010/main" val="6246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7" descr="logo-ltr.t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0825" y="285750"/>
            <a:ext cx="19446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250825" y="1079500"/>
            <a:ext cx="864235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50825" y="6165850"/>
            <a:ext cx="864235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1" name="Picture 11" descr="address.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400925" y="6237288"/>
            <a:ext cx="14922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p:cNvSpPr>
            <a:spLocks noGrp="1"/>
          </p:cNvSpPr>
          <p:nvPr>
            <p:ph type="ftr" sz="quarter" idx="3"/>
          </p:nvPr>
        </p:nvSpPr>
        <p:spPr>
          <a:xfrm>
            <a:off x="128588" y="6246813"/>
            <a:ext cx="38671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GB"/>
              <a:t>CRI Seminar: March 2019</a:t>
            </a:r>
          </a:p>
        </p:txBody>
      </p:sp>
      <p:sp>
        <p:nvSpPr>
          <p:cNvPr id="18" name="Slide Number Placeholder 5"/>
          <p:cNvSpPr>
            <a:spLocks noGrp="1"/>
          </p:cNvSpPr>
          <p:nvPr>
            <p:ph type="sldNum" sz="quarter" idx="4"/>
          </p:nvPr>
        </p:nvSpPr>
        <p:spPr>
          <a:xfrm>
            <a:off x="4211638" y="6251575"/>
            <a:ext cx="7207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fld id="{C3174FAA-9055-4E6C-A8C8-A918ED8624D2}" type="slidenum">
              <a:rPr lang="en-GB" altLang="en-US"/>
              <a:pPr/>
              <a:t>‹#›</a:t>
            </a:fld>
            <a:endParaRPr lang="en-GB" altLang="en-US"/>
          </a:p>
        </p:txBody>
      </p:sp>
      <p:sp>
        <p:nvSpPr>
          <p:cNvPr id="20" name="Date Placeholder 6"/>
          <p:cNvSpPr>
            <a:spLocks noGrp="1"/>
          </p:cNvSpPr>
          <p:nvPr>
            <p:ph type="dt" sz="half" idx="2"/>
          </p:nvPr>
        </p:nvSpPr>
        <p:spPr>
          <a:xfrm>
            <a:off x="6732588" y="620713"/>
            <a:ext cx="2133600" cy="365125"/>
          </a:xfrm>
          <a:prstGeom prst="rect">
            <a:avLst/>
          </a:prstGeom>
        </p:spPr>
        <p:txBody>
          <a:bodyPr/>
          <a:lstStyle>
            <a:lvl1pPr algn="r" eaLnBrk="1" fontAlgn="auto" hangingPunct="1">
              <a:spcBef>
                <a:spcPts val="0"/>
              </a:spcBef>
              <a:spcAft>
                <a:spcPts val="0"/>
              </a:spcAft>
              <a:defRPr sz="1200">
                <a:solidFill>
                  <a:srgbClr val="898989"/>
                </a:solidFill>
                <a:latin typeface="Arial" pitchFamily="34" charset="0"/>
                <a:cs typeface="Arial" pitchFamily="34" charset="0"/>
              </a:defRPr>
            </a:lvl1pP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hf sldNum="0" hdr="0" dt="0"/>
  <p:txStyles>
    <p:titleStyle>
      <a:lvl1pPr algn="l" rtl="0" eaLnBrk="0" fontAlgn="base" hangingPunct="0">
        <a:spcBef>
          <a:spcPct val="0"/>
        </a:spcBef>
        <a:spcAft>
          <a:spcPct val="0"/>
        </a:spcAft>
        <a:defRPr sz="3200" kern="1200">
          <a:solidFill>
            <a:srgbClr val="9A1D2B"/>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9A1D2B"/>
          </a:solidFill>
          <a:latin typeface="Arial" charset="0"/>
          <a:cs typeface="Arial" charset="0"/>
        </a:defRPr>
      </a:lvl2pPr>
      <a:lvl3pPr algn="l" rtl="0" eaLnBrk="0" fontAlgn="base" hangingPunct="0">
        <a:spcBef>
          <a:spcPct val="0"/>
        </a:spcBef>
        <a:spcAft>
          <a:spcPct val="0"/>
        </a:spcAft>
        <a:defRPr sz="3200">
          <a:solidFill>
            <a:srgbClr val="9A1D2B"/>
          </a:solidFill>
          <a:latin typeface="Arial" charset="0"/>
          <a:cs typeface="Arial" charset="0"/>
        </a:defRPr>
      </a:lvl3pPr>
      <a:lvl4pPr algn="l" rtl="0" eaLnBrk="0" fontAlgn="base" hangingPunct="0">
        <a:spcBef>
          <a:spcPct val="0"/>
        </a:spcBef>
        <a:spcAft>
          <a:spcPct val="0"/>
        </a:spcAft>
        <a:defRPr sz="3200">
          <a:solidFill>
            <a:srgbClr val="9A1D2B"/>
          </a:solidFill>
          <a:latin typeface="Arial" charset="0"/>
          <a:cs typeface="Arial" charset="0"/>
        </a:defRPr>
      </a:lvl4pPr>
      <a:lvl5pPr algn="l" rtl="0" eaLnBrk="0" fontAlgn="base" hangingPunct="0">
        <a:spcBef>
          <a:spcPct val="0"/>
        </a:spcBef>
        <a:spcAft>
          <a:spcPct val="0"/>
        </a:spcAft>
        <a:defRPr sz="3200">
          <a:solidFill>
            <a:srgbClr val="9A1D2B"/>
          </a:solidFill>
          <a:latin typeface="Arial" charset="0"/>
          <a:cs typeface="Arial" charset="0"/>
        </a:defRPr>
      </a:lvl5pPr>
      <a:lvl6pPr marL="457200" algn="l" rtl="0" fontAlgn="base">
        <a:spcBef>
          <a:spcPct val="0"/>
        </a:spcBef>
        <a:spcAft>
          <a:spcPct val="0"/>
        </a:spcAft>
        <a:defRPr sz="3200">
          <a:solidFill>
            <a:srgbClr val="9A1D2B"/>
          </a:solidFill>
          <a:latin typeface="Arial" charset="0"/>
          <a:cs typeface="Arial" charset="0"/>
        </a:defRPr>
      </a:lvl6pPr>
      <a:lvl7pPr marL="914400" algn="l" rtl="0" fontAlgn="base">
        <a:spcBef>
          <a:spcPct val="0"/>
        </a:spcBef>
        <a:spcAft>
          <a:spcPct val="0"/>
        </a:spcAft>
        <a:defRPr sz="3200">
          <a:solidFill>
            <a:srgbClr val="9A1D2B"/>
          </a:solidFill>
          <a:latin typeface="Arial" charset="0"/>
          <a:cs typeface="Arial" charset="0"/>
        </a:defRPr>
      </a:lvl7pPr>
      <a:lvl8pPr marL="1371600" algn="l" rtl="0" fontAlgn="base">
        <a:spcBef>
          <a:spcPct val="0"/>
        </a:spcBef>
        <a:spcAft>
          <a:spcPct val="0"/>
        </a:spcAft>
        <a:defRPr sz="3200">
          <a:solidFill>
            <a:srgbClr val="9A1D2B"/>
          </a:solidFill>
          <a:latin typeface="Arial" charset="0"/>
          <a:cs typeface="Arial" charset="0"/>
        </a:defRPr>
      </a:lvl8pPr>
      <a:lvl9pPr marL="1828800" algn="l" rtl="0" fontAlgn="base">
        <a:spcBef>
          <a:spcPct val="0"/>
        </a:spcBef>
        <a:spcAft>
          <a:spcPct val="0"/>
        </a:spcAft>
        <a:defRPr sz="3200">
          <a:solidFill>
            <a:srgbClr val="9A1D2B"/>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BF2F37"/>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9750" y="1196752"/>
            <a:ext cx="8208714" cy="2308324"/>
          </a:xfrm>
          <a:prstGeom prst="rect">
            <a:avLst/>
          </a:prstGeom>
          <a:noFill/>
        </p:spPr>
        <p:txBody>
          <a:bodyPr wrap="square">
            <a:spAutoFit/>
          </a:bodyPr>
          <a:lstStyle/>
          <a:p>
            <a:pPr>
              <a:defRPr/>
            </a:pPr>
            <a:r>
              <a:rPr lang="en-GB" sz="3600" dirty="0">
                <a:solidFill>
                  <a:schemeClr val="accent2">
                    <a:lumMod val="50000"/>
                  </a:schemeClr>
                </a:solidFill>
              </a:rPr>
              <a:t>Relationship Between Aerosol Concentration, Relative Humidity And Atmospheric Electric Potential Gradient In Cities </a:t>
            </a:r>
          </a:p>
        </p:txBody>
      </p:sp>
      <p:sp>
        <p:nvSpPr>
          <p:cNvPr id="7171" name="TextBox 1"/>
          <p:cNvSpPr txBox="1">
            <a:spLocks noChangeArrowheads="1"/>
          </p:cNvSpPr>
          <p:nvPr/>
        </p:nvSpPr>
        <p:spPr bwMode="auto">
          <a:xfrm>
            <a:off x="554558" y="3242007"/>
            <a:ext cx="835113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GB" sz="2000" dirty="0"/>
          </a:p>
          <a:p>
            <a:pPr>
              <a:buNone/>
            </a:pPr>
            <a:r>
              <a:rPr lang="en-GB" sz="1800" dirty="0">
                <a:latin typeface="Arial" panose="020B0604020202020204" pitchFamily="34" charset="0"/>
              </a:rPr>
              <a:t>Matthew D Wright</a:t>
            </a:r>
            <a:r>
              <a:rPr lang="en-GB" sz="1800" baseline="30000" dirty="0">
                <a:latin typeface="Arial" panose="020B0604020202020204" pitchFamily="34" charset="0"/>
              </a:rPr>
              <a:t>1</a:t>
            </a:r>
            <a:r>
              <a:rPr lang="en-GB" sz="1800" dirty="0">
                <a:latin typeface="Arial" panose="020B0604020202020204" pitchFamily="34" charset="0"/>
              </a:rPr>
              <a:t>, James C Matthews</a:t>
            </a:r>
            <a:r>
              <a:rPr lang="en-GB" sz="1800" baseline="30000" dirty="0">
                <a:latin typeface="Arial" panose="020B0604020202020204" pitchFamily="34" charset="0"/>
              </a:rPr>
              <a:t>1</a:t>
            </a:r>
            <a:r>
              <a:rPr lang="en-GB" sz="1800" dirty="0">
                <a:latin typeface="Arial" panose="020B0604020202020204" pitchFamily="34" charset="0"/>
              </a:rPr>
              <a:t>,*, Hugo G Silva</a:t>
            </a:r>
            <a:r>
              <a:rPr lang="en-GB" sz="1800" baseline="30000" dirty="0">
                <a:latin typeface="Arial" panose="020B0604020202020204" pitchFamily="34" charset="0"/>
              </a:rPr>
              <a:t>2</a:t>
            </a:r>
            <a:r>
              <a:rPr lang="en-GB" sz="1800" dirty="0">
                <a:latin typeface="Arial" panose="020B0604020202020204" pitchFamily="34" charset="0"/>
              </a:rPr>
              <a:t>, Panida Navasumrit</a:t>
            </a:r>
            <a:r>
              <a:rPr lang="en-GB" sz="1800" baseline="30000" dirty="0">
                <a:latin typeface="Arial" panose="020B0604020202020204" pitchFamily="34" charset="0"/>
              </a:rPr>
              <a:t>3</a:t>
            </a:r>
            <a:r>
              <a:rPr lang="en-GB" sz="1800" dirty="0">
                <a:latin typeface="Arial" panose="020B0604020202020204" pitchFamily="34" charset="0"/>
              </a:rPr>
              <a:t>, </a:t>
            </a:r>
            <a:r>
              <a:rPr lang="en-GB" sz="1800" dirty="0" err="1">
                <a:latin typeface="Arial" panose="020B0604020202020204" pitchFamily="34" charset="0"/>
              </a:rPr>
              <a:t>Mathuros</a:t>
            </a:r>
            <a:r>
              <a:rPr lang="en-GB" sz="1800" dirty="0">
                <a:latin typeface="Arial" panose="020B0604020202020204" pitchFamily="34" charset="0"/>
              </a:rPr>
              <a:t> Ruchirawat</a:t>
            </a:r>
            <a:r>
              <a:rPr lang="en-GB" sz="1800" baseline="30000" dirty="0">
                <a:latin typeface="Arial" panose="020B0604020202020204" pitchFamily="34" charset="0"/>
              </a:rPr>
              <a:t>3</a:t>
            </a:r>
            <a:r>
              <a:rPr lang="en-GB" sz="1800" dirty="0">
                <a:latin typeface="Arial" panose="020B0604020202020204" pitchFamily="34" charset="0"/>
              </a:rPr>
              <a:t> and Dudley E Shallcross</a:t>
            </a:r>
            <a:r>
              <a:rPr lang="en-GB" sz="1800" baseline="30000" dirty="0">
                <a:latin typeface="Arial" panose="020B0604020202020204" pitchFamily="34" charset="0"/>
              </a:rPr>
              <a:t>1</a:t>
            </a:r>
          </a:p>
          <a:p>
            <a:pPr>
              <a:buNone/>
            </a:pPr>
            <a:endParaRPr lang="en-GB" sz="1800" dirty="0">
              <a:latin typeface="Arial" panose="020B0604020202020204" pitchFamily="34" charset="0"/>
            </a:endParaRPr>
          </a:p>
          <a:p>
            <a:pPr>
              <a:buNone/>
            </a:pPr>
            <a:r>
              <a:rPr lang="en-GB" sz="1800" baseline="30000" dirty="0">
                <a:latin typeface="Arial" panose="020B0604020202020204" pitchFamily="34" charset="0"/>
              </a:rPr>
              <a:t>1</a:t>
            </a:r>
            <a:r>
              <a:rPr lang="en-GB" sz="1800" dirty="0">
                <a:latin typeface="Arial" panose="020B0604020202020204" pitchFamily="34" charset="0"/>
              </a:rPr>
              <a:t> School of Chemistry, University of Bristol, Bristol, U.K.</a:t>
            </a:r>
          </a:p>
          <a:p>
            <a:pPr>
              <a:buNone/>
            </a:pPr>
            <a:r>
              <a:rPr lang="en-GB" sz="1800" baseline="30000" dirty="0">
                <a:latin typeface="Arial" panose="020B0604020202020204" pitchFamily="34" charset="0"/>
              </a:rPr>
              <a:t>2</a:t>
            </a:r>
            <a:r>
              <a:rPr lang="en-GB" sz="1800" dirty="0">
                <a:latin typeface="Arial" panose="020B0604020202020204" pitchFamily="34" charset="0"/>
              </a:rPr>
              <a:t> Laboratory of Environmental Toxicology, Chulabhorn Research Institute, Bangkok, Thailand.</a:t>
            </a:r>
          </a:p>
          <a:p>
            <a:pPr>
              <a:buNone/>
            </a:pPr>
            <a:r>
              <a:rPr lang="en-GB" sz="1800" baseline="30000" dirty="0">
                <a:latin typeface="Arial" panose="020B0604020202020204" pitchFamily="34" charset="0"/>
              </a:rPr>
              <a:t>3 </a:t>
            </a:r>
            <a:r>
              <a:rPr lang="en-GB" sz="1800" dirty="0">
                <a:latin typeface="Arial" panose="020B0604020202020204" pitchFamily="34" charset="0"/>
              </a:rPr>
              <a:t>Physics Department, Institute of Earth Sciences, University of Évora, Évora, Portugal.</a:t>
            </a:r>
          </a:p>
          <a:p>
            <a:pPr>
              <a:spcBef>
                <a:spcPct val="0"/>
              </a:spcBef>
              <a:buFontTx/>
              <a:buNone/>
            </a:pPr>
            <a:endParaRPr lang="en-GB" altLang="en-US" sz="1600" dirty="0">
              <a:latin typeface="Arial" panose="020B0604020202020204" pitchFamily="34" charset="0"/>
            </a:endParaRPr>
          </a:p>
        </p:txBody>
      </p:sp>
      <p:pic>
        <p:nvPicPr>
          <p:cNvPr id="5" name="Picture 4">
            <a:extLst>
              <a:ext uri="{FF2B5EF4-FFF2-40B4-BE49-F238E27FC236}">
                <a16:creationId xmlns:a16="http://schemas.microsoft.com/office/drawing/2014/main" id="{497FF70D-12E1-446D-AFEB-ACFCD2C1D619}"/>
              </a:ext>
            </a:extLst>
          </p:cNvPr>
          <p:cNvPicPr>
            <a:picLocks noChangeAspect="1"/>
          </p:cNvPicPr>
          <p:nvPr/>
        </p:nvPicPr>
        <p:blipFill>
          <a:blip r:embed="rId2"/>
          <a:stretch>
            <a:fillRect/>
          </a:stretch>
        </p:blipFill>
        <p:spPr>
          <a:xfrm>
            <a:off x="8172400" y="0"/>
            <a:ext cx="829855" cy="965649"/>
          </a:xfrm>
          <a:prstGeom prst="rect">
            <a:avLst/>
          </a:prstGeom>
        </p:spPr>
      </p:pic>
      <p:sp>
        <p:nvSpPr>
          <p:cNvPr id="6" name="Footer Placeholder 1">
            <a:extLst>
              <a:ext uri="{FF2B5EF4-FFF2-40B4-BE49-F238E27FC236}">
                <a16:creationId xmlns:a16="http://schemas.microsoft.com/office/drawing/2014/main" id="{0DBC07D9-6221-4F33-9A25-84F14633C8FB}"/>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7" name="Picture 6" descr="A drawing of a face&#10;&#10;Description automatically generated">
            <a:extLst>
              <a:ext uri="{FF2B5EF4-FFF2-40B4-BE49-F238E27FC236}">
                <a16:creationId xmlns:a16="http://schemas.microsoft.com/office/drawing/2014/main" id="{163F7520-3DA3-48E3-9745-B2CEDA926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8" name="Picture 4" descr="C:\Users\Matt\Dropbox\Work\CTR Wilson group\UÉvora_horizontal_logo.png">
            <a:extLst>
              <a:ext uri="{FF2B5EF4-FFF2-40B4-BE49-F238E27FC236}">
                <a16:creationId xmlns:a16="http://schemas.microsoft.com/office/drawing/2014/main" id="{8030F220-5B2B-4E15-8DE7-C4B0DCBCD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5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594DAD-57EA-436E-B9A8-DCE31FA529C8}"/>
              </a:ext>
            </a:extLst>
          </p:cNvPr>
          <p:cNvSpPr/>
          <p:nvPr/>
        </p:nvSpPr>
        <p:spPr>
          <a:xfrm>
            <a:off x="251520" y="2348880"/>
            <a:ext cx="8640960" cy="2862322"/>
          </a:xfrm>
          <a:prstGeom prst="rect">
            <a:avLst/>
          </a:prstGeom>
        </p:spPr>
        <p:txBody>
          <a:bodyPr wrap="square">
            <a:spAutoFit/>
          </a:bodyPr>
          <a:lstStyle/>
          <a:p>
            <a:pPr marL="285750" indent="-285750">
              <a:buFont typeface="Arial" panose="020B0604020202020204" pitchFamily="34" charset="0"/>
              <a:buChar char="•"/>
            </a:pPr>
            <a:r>
              <a:rPr lang="en-GB" dirty="0"/>
              <a:t>An increase in PG with high RH is shown in Bristol data when days including rain have been removed.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 increase in PG with RH was observed in Bangkok data with or with days including rain.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Bangkok site has higher aerosol concentrations than Bristol (Wright et al 2020, Matthews et al 2019), and more stormy weather, which may be more important for atmospheric PG that RH.</a:t>
            </a:r>
          </a:p>
          <a:p>
            <a:endParaRPr lang="en-GB" dirty="0"/>
          </a:p>
        </p:txBody>
      </p:sp>
      <p:sp>
        <p:nvSpPr>
          <p:cNvPr id="6" name="TextBox 5">
            <a:extLst>
              <a:ext uri="{FF2B5EF4-FFF2-40B4-BE49-F238E27FC236}">
                <a16:creationId xmlns:a16="http://schemas.microsoft.com/office/drawing/2014/main" id="{D556A4D2-BF9B-4CB0-9F51-2621BCF45171}"/>
              </a:ext>
            </a:extLst>
          </p:cNvPr>
          <p:cNvSpPr txBox="1"/>
          <p:nvPr/>
        </p:nvSpPr>
        <p:spPr>
          <a:xfrm>
            <a:off x="539750" y="1341438"/>
            <a:ext cx="6556375" cy="646331"/>
          </a:xfrm>
          <a:prstGeom prst="rect">
            <a:avLst/>
          </a:prstGeom>
          <a:noFill/>
        </p:spPr>
        <p:txBody>
          <a:bodyPr>
            <a:spAutoFit/>
          </a:bodyPr>
          <a:lstStyle/>
          <a:p>
            <a:pPr>
              <a:defRPr/>
            </a:pPr>
            <a:r>
              <a:rPr lang="en-GB" sz="3600" dirty="0">
                <a:solidFill>
                  <a:schemeClr val="accent2">
                    <a:lumMod val="50000"/>
                  </a:schemeClr>
                </a:solidFill>
              </a:rPr>
              <a:t>Conclusions</a:t>
            </a:r>
          </a:p>
        </p:txBody>
      </p:sp>
      <p:pic>
        <p:nvPicPr>
          <p:cNvPr id="9" name="Picture 8">
            <a:extLst>
              <a:ext uri="{FF2B5EF4-FFF2-40B4-BE49-F238E27FC236}">
                <a16:creationId xmlns:a16="http://schemas.microsoft.com/office/drawing/2014/main" id="{B65E8C78-5B8A-4778-9588-0642556CF19E}"/>
              </a:ext>
            </a:extLst>
          </p:cNvPr>
          <p:cNvPicPr>
            <a:picLocks noChangeAspect="1"/>
          </p:cNvPicPr>
          <p:nvPr/>
        </p:nvPicPr>
        <p:blipFill>
          <a:blip r:embed="rId2"/>
          <a:stretch>
            <a:fillRect/>
          </a:stretch>
        </p:blipFill>
        <p:spPr>
          <a:xfrm>
            <a:off x="8172400" y="0"/>
            <a:ext cx="829855" cy="965649"/>
          </a:xfrm>
          <a:prstGeom prst="rect">
            <a:avLst/>
          </a:prstGeom>
        </p:spPr>
      </p:pic>
      <p:sp>
        <p:nvSpPr>
          <p:cNvPr id="7" name="Footer Placeholder 1">
            <a:extLst>
              <a:ext uri="{FF2B5EF4-FFF2-40B4-BE49-F238E27FC236}">
                <a16:creationId xmlns:a16="http://schemas.microsoft.com/office/drawing/2014/main" id="{96D4D20F-4F05-4C5D-943B-5944C96B5125}"/>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8" name="Picture 7" descr="A drawing of a face&#10;&#10;Description automatically generated">
            <a:extLst>
              <a:ext uri="{FF2B5EF4-FFF2-40B4-BE49-F238E27FC236}">
                <a16:creationId xmlns:a16="http://schemas.microsoft.com/office/drawing/2014/main" id="{F5F38EE9-AF31-4DCB-A58A-CF64C477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sp>
        <p:nvSpPr>
          <p:cNvPr id="10" name="Rectangle 9">
            <a:extLst>
              <a:ext uri="{FF2B5EF4-FFF2-40B4-BE49-F238E27FC236}">
                <a16:creationId xmlns:a16="http://schemas.microsoft.com/office/drawing/2014/main" id="{5BDB100D-0048-4B78-91FA-75688E9F0A42}"/>
              </a:ext>
            </a:extLst>
          </p:cNvPr>
          <p:cNvSpPr/>
          <p:nvPr/>
        </p:nvSpPr>
        <p:spPr>
          <a:xfrm>
            <a:off x="231884" y="5879144"/>
            <a:ext cx="8647179" cy="276999"/>
          </a:xfrm>
          <a:prstGeom prst="rect">
            <a:avLst/>
          </a:prstGeom>
        </p:spPr>
        <p:txBody>
          <a:bodyPr wrap="square">
            <a:spAutoFit/>
          </a:bodyPr>
          <a:lstStyle/>
          <a:p>
            <a:r>
              <a:rPr lang="en-GB" sz="1200" dirty="0"/>
              <a:t>Matthews J C, Wright M D, Navasumrit P, </a:t>
            </a:r>
            <a:r>
              <a:rPr lang="en-GB" sz="1200" dirty="0" err="1"/>
              <a:t>Ruchirawat</a:t>
            </a:r>
            <a:r>
              <a:rPr lang="en-GB" sz="1200" dirty="0"/>
              <a:t> M and Shallcross D E. 2019. J. Phys: Conf. Ser.1322 (1), 012029.</a:t>
            </a:r>
          </a:p>
        </p:txBody>
      </p:sp>
      <p:sp>
        <p:nvSpPr>
          <p:cNvPr id="11" name="Rectangle 10">
            <a:extLst>
              <a:ext uri="{FF2B5EF4-FFF2-40B4-BE49-F238E27FC236}">
                <a16:creationId xmlns:a16="http://schemas.microsoft.com/office/drawing/2014/main" id="{20B48B82-0E1B-4537-8E42-274748BD6C71}"/>
              </a:ext>
            </a:extLst>
          </p:cNvPr>
          <p:cNvSpPr/>
          <p:nvPr/>
        </p:nvSpPr>
        <p:spPr>
          <a:xfrm>
            <a:off x="231884" y="5619258"/>
            <a:ext cx="8532117" cy="276999"/>
          </a:xfrm>
          <a:prstGeom prst="rect">
            <a:avLst/>
          </a:prstGeom>
        </p:spPr>
        <p:txBody>
          <a:bodyPr wrap="square">
            <a:spAutoFit/>
          </a:bodyPr>
          <a:lstStyle/>
          <a:p>
            <a:r>
              <a:rPr lang="en-GB" sz="1200" dirty="0"/>
              <a:t>Wright M D, Matthews J C, Silva H G, </a:t>
            </a:r>
            <a:r>
              <a:rPr lang="en-GB" sz="1200" dirty="0" err="1"/>
              <a:t>Bacak</a:t>
            </a:r>
            <a:r>
              <a:rPr lang="en-GB" sz="1200" dirty="0"/>
              <a:t> A, Percival C and Shallcross D E. 2020. Sci. Total Environ. 76 134959</a:t>
            </a:r>
          </a:p>
        </p:txBody>
      </p:sp>
      <p:pic>
        <p:nvPicPr>
          <p:cNvPr id="12" name="Picture 4" descr="C:\Users\Matt\Dropbox\Work\CTR Wilson group\UÉvora_horizontal_logo.png">
            <a:extLst>
              <a:ext uri="{FF2B5EF4-FFF2-40B4-BE49-F238E27FC236}">
                <a16:creationId xmlns:a16="http://schemas.microsoft.com/office/drawing/2014/main" id="{123BBE03-7AFE-4E5D-AB25-A58354AC7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74592" y="1230613"/>
            <a:ext cx="2088231" cy="1368152"/>
          </a:xfrm>
        </p:spPr>
        <p:txBody>
          <a:bodyPr/>
          <a:lstStyle/>
          <a:p>
            <a:pPr eaLnBrk="1" hangingPunct="1">
              <a:spcBef>
                <a:spcPts val="300"/>
              </a:spcBef>
              <a:spcAft>
                <a:spcPts val="300"/>
              </a:spcAft>
            </a:pPr>
            <a:r>
              <a:rPr lang="en-GB" altLang="en-US" sz="2000" b="1" dirty="0">
                <a:solidFill>
                  <a:schemeClr val="accent2"/>
                </a:solidFill>
              </a:rPr>
              <a:t>James Matthews</a:t>
            </a:r>
          </a:p>
          <a:p>
            <a:pPr eaLnBrk="1" hangingPunct="1">
              <a:spcBef>
                <a:spcPts val="300"/>
              </a:spcBef>
              <a:spcAft>
                <a:spcPts val="300"/>
              </a:spcAft>
            </a:pPr>
            <a:r>
              <a:rPr lang="en-GB" altLang="en-US" sz="2000" b="1" dirty="0">
                <a:solidFill>
                  <a:schemeClr val="accent2"/>
                </a:solidFill>
              </a:rPr>
              <a:t>Matthew Wright</a:t>
            </a:r>
          </a:p>
          <a:p>
            <a:pPr eaLnBrk="1" hangingPunct="1">
              <a:spcBef>
                <a:spcPts val="300"/>
              </a:spcBef>
              <a:spcAft>
                <a:spcPts val="300"/>
              </a:spcAft>
            </a:pPr>
            <a:r>
              <a:rPr lang="en-GB" altLang="en-US" sz="2000" b="1" dirty="0">
                <a:solidFill>
                  <a:schemeClr val="accent2"/>
                </a:solidFill>
              </a:rPr>
              <a:t>Dudley Shallcross</a:t>
            </a:r>
          </a:p>
        </p:txBody>
      </p:sp>
      <p:sp>
        <p:nvSpPr>
          <p:cNvPr id="5" name="Subtitle 2"/>
          <p:cNvSpPr txBox="1">
            <a:spLocks/>
          </p:cNvSpPr>
          <p:nvPr/>
        </p:nvSpPr>
        <p:spPr bwMode="auto">
          <a:xfrm>
            <a:off x="6407832" y="1304473"/>
            <a:ext cx="252028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spcBef>
                <a:spcPts val="300"/>
              </a:spcBef>
              <a:spcAft>
                <a:spcPts val="300"/>
              </a:spcAft>
            </a:pPr>
            <a:r>
              <a:rPr lang="en-GB" altLang="en-US" sz="2000" b="1" dirty="0">
                <a:solidFill>
                  <a:schemeClr val="accent2"/>
                </a:solidFill>
              </a:rPr>
              <a:t>Panida Navasumrit</a:t>
            </a:r>
          </a:p>
          <a:p>
            <a:pPr eaLnBrk="1" hangingPunct="1">
              <a:spcBef>
                <a:spcPts val="300"/>
              </a:spcBef>
              <a:spcAft>
                <a:spcPts val="300"/>
              </a:spcAft>
            </a:pPr>
            <a:r>
              <a:rPr lang="en-GB" altLang="en-US" sz="2000" b="1" dirty="0" err="1">
                <a:solidFill>
                  <a:schemeClr val="accent2"/>
                </a:solidFill>
              </a:rPr>
              <a:t>Mathuros</a:t>
            </a:r>
            <a:r>
              <a:rPr lang="en-GB" altLang="en-US" sz="2000" b="1" dirty="0">
                <a:solidFill>
                  <a:schemeClr val="accent2"/>
                </a:solidFill>
              </a:rPr>
              <a:t> </a:t>
            </a:r>
            <a:r>
              <a:rPr lang="en-GB" altLang="en-US" sz="2000" b="1" dirty="0" err="1">
                <a:solidFill>
                  <a:schemeClr val="accent2"/>
                </a:solidFill>
              </a:rPr>
              <a:t>Ruchirawat</a:t>
            </a:r>
            <a:endParaRPr lang="en-GB" altLang="en-US" sz="2000" b="1" dirty="0">
              <a:solidFill>
                <a:schemeClr val="accent2"/>
              </a:solidFill>
            </a:endParaRPr>
          </a:p>
        </p:txBody>
      </p:sp>
      <p:pic>
        <p:nvPicPr>
          <p:cNvPr id="28678" name="Picture 6" descr="C:\Users\Matt\Dropbox\Work\CTR Wilson group\nerc-logo-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76" y="4848561"/>
            <a:ext cx="155072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e result for thailand research fund">
            <a:extLst>
              <a:ext uri="{FF2B5EF4-FFF2-40B4-BE49-F238E27FC236}">
                <a16:creationId xmlns:a16="http://schemas.microsoft.com/office/drawing/2014/main" id="{A0B66A5B-537E-45F8-A893-5471E52E3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729" y="4492990"/>
            <a:ext cx="2707350" cy="1516116"/>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a:extLst>
              <a:ext uri="{FF2B5EF4-FFF2-40B4-BE49-F238E27FC236}">
                <a16:creationId xmlns:a16="http://schemas.microsoft.com/office/drawing/2014/main" id="{0FF48E29-1731-4691-B6F3-7680A1D4EF20}"/>
              </a:ext>
            </a:extLst>
          </p:cNvPr>
          <p:cNvSpPr txBox="1">
            <a:spLocks/>
          </p:cNvSpPr>
          <p:nvPr/>
        </p:nvSpPr>
        <p:spPr bwMode="auto">
          <a:xfrm>
            <a:off x="3815088" y="1344106"/>
            <a:ext cx="151382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spcBef>
                <a:spcPts val="300"/>
              </a:spcBef>
              <a:spcAft>
                <a:spcPts val="300"/>
              </a:spcAft>
            </a:pPr>
            <a:r>
              <a:rPr lang="en-GB" altLang="en-US" sz="2000" b="1" dirty="0">
                <a:solidFill>
                  <a:schemeClr val="accent2"/>
                </a:solidFill>
              </a:rPr>
              <a:t>Hugo Silva</a:t>
            </a:r>
          </a:p>
          <a:p>
            <a:pPr eaLnBrk="1" hangingPunct="1">
              <a:spcBef>
                <a:spcPts val="300"/>
              </a:spcBef>
              <a:spcAft>
                <a:spcPts val="300"/>
              </a:spcAft>
            </a:pPr>
            <a:endParaRPr lang="en-GB" altLang="en-US" sz="2000" b="1" dirty="0">
              <a:solidFill>
                <a:srgbClr val="7030A0"/>
              </a:solidFill>
            </a:endParaRPr>
          </a:p>
          <a:p>
            <a:pPr eaLnBrk="1" hangingPunct="1">
              <a:spcBef>
                <a:spcPts val="300"/>
              </a:spcBef>
              <a:spcAft>
                <a:spcPts val="300"/>
              </a:spcAft>
            </a:pPr>
            <a:endParaRPr lang="en-GB" altLang="en-US" sz="2000" b="1" dirty="0">
              <a:solidFill>
                <a:srgbClr val="7030A0"/>
              </a:solidFill>
            </a:endParaRPr>
          </a:p>
        </p:txBody>
      </p:sp>
      <p:pic>
        <p:nvPicPr>
          <p:cNvPr id="8" name="Picture 7" descr="A close up of a logo&#10;&#10;Description automatically generated">
            <a:extLst>
              <a:ext uri="{FF2B5EF4-FFF2-40B4-BE49-F238E27FC236}">
                <a16:creationId xmlns:a16="http://schemas.microsoft.com/office/drawing/2014/main" id="{FBAB1732-E8D9-4082-A355-1F908BD84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20" y="2708920"/>
            <a:ext cx="2857500" cy="1619250"/>
          </a:xfrm>
          <a:prstGeom prst="rect">
            <a:avLst/>
          </a:prstGeom>
        </p:spPr>
      </p:pic>
      <p:pic>
        <p:nvPicPr>
          <p:cNvPr id="18" name="Picture 4" descr="C:\Users\Matt\Dropbox\Work\CTR Wilson group\UÉvora_horizontal_logo.png">
            <a:extLst>
              <a:ext uri="{FF2B5EF4-FFF2-40B4-BE49-F238E27FC236}">
                <a16:creationId xmlns:a16="http://schemas.microsoft.com/office/drawing/2014/main" id="{B0141F66-8BB9-4621-96F0-639C21CD5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newton fund logo">
            <a:extLst>
              <a:ext uri="{FF2B5EF4-FFF2-40B4-BE49-F238E27FC236}">
                <a16:creationId xmlns:a16="http://schemas.microsoft.com/office/drawing/2014/main" id="{CCC85A0D-736C-468D-BFD9-FBC83D951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924944"/>
            <a:ext cx="2520280" cy="96506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ACBEC0E8-BE54-4790-8BFE-0E1ABFB91AAD}"/>
              </a:ext>
            </a:extLst>
          </p:cNvPr>
          <p:cNvSpPr>
            <a:spLocks noGrp="1"/>
          </p:cNvSpPr>
          <p:nvPr>
            <p:ph type="sldNum" sz="quarter" idx="11"/>
          </p:nvPr>
        </p:nvSpPr>
        <p:spPr/>
        <p:txBody>
          <a:bodyPr/>
          <a:lstStyle/>
          <a:p>
            <a:pPr>
              <a:defRPr/>
            </a:pPr>
            <a:fld id="{35CA28D9-E22A-4435-A4A5-AF6353A299E4}" type="slidenum">
              <a:rPr lang="en-GB" altLang="en-US" smtClean="0"/>
              <a:pPr>
                <a:defRPr/>
              </a:pPr>
              <a:t>11</a:t>
            </a:fld>
            <a:endParaRPr lang="en-GB" altLang="en-US"/>
          </a:p>
        </p:txBody>
      </p:sp>
      <p:sp>
        <p:nvSpPr>
          <p:cNvPr id="13" name="Rectangle 12">
            <a:extLst>
              <a:ext uri="{FF2B5EF4-FFF2-40B4-BE49-F238E27FC236}">
                <a16:creationId xmlns:a16="http://schemas.microsoft.com/office/drawing/2014/main" id="{5BAE80D9-9967-4320-B65A-512D599D3127}"/>
              </a:ext>
            </a:extLst>
          </p:cNvPr>
          <p:cNvSpPr/>
          <p:nvPr/>
        </p:nvSpPr>
        <p:spPr>
          <a:xfrm>
            <a:off x="2387290" y="4708096"/>
            <a:ext cx="4369417" cy="1323439"/>
          </a:xfrm>
          <a:prstGeom prst="rect">
            <a:avLst/>
          </a:prstGeom>
        </p:spPr>
        <p:txBody>
          <a:bodyPr wrap="square">
            <a:spAutoFit/>
          </a:bodyPr>
          <a:lstStyle/>
          <a:p>
            <a:pPr algn="just"/>
            <a:r>
              <a:rPr lang="en-GB" sz="1600" dirty="0"/>
              <a:t>This work was funded by Leverhulme Trust grant RPG-2014-102, NERC Grant number NE/K01501X Newton Fund NERC grant number NE/P014674/1 and Thailand Research Fund grant RDG6030008.</a:t>
            </a:r>
          </a:p>
        </p:txBody>
      </p:sp>
      <p:sp>
        <p:nvSpPr>
          <p:cNvPr id="14" name="Footer Placeholder 1">
            <a:extLst>
              <a:ext uri="{FF2B5EF4-FFF2-40B4-BE49-F238E27FC236}">
                <a16:creationId xmlns:a16="http://schemas.microsoft.com/office/drawing/2014/main" id="{8789937A-A461-4505-A1F2-6160E71E2DCB}"/>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5" name="Picture 14" descr="A drawing of a face&#10;&#10;Description automatically generated">
            <a:extLst>
              <a:ext uri="{FF2B5EF4-FFF2-40B4-BE49-F238E27FC236}">
                <a16:creationId xmlns:a16="http://schemas.microsoft.com/office/drawing/2014/main" id="{11528691-8F8E-47A1-A527-46A6728967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17" name="Picture 16">
            <a:extLst>
              <a:ext uri="{FF2B5EF4-FFF2-40B4-BE49-F238E27FC236}">
                <a16:creationId xmlns:a16="http://schemas.microsoft.com/office/drawing/2014/main" id="{6E355A8F-EE9A-4DA1-B4FD-6EF0B1633AEA}"/>
              </a:ext>
            </a:extLst>
          </p:cNvPr>
          <p:cNvPicPr>
            <a:picLocks noChangeAspect="1"/>
          </p:cNvPicPr>
          <p:nvPr/>
        </p:nvPicPr>
        <p:blipFill>
          <a:blip r:embed="rId9"/>
          <a:stretch>
            <a:fillRect/>
          </a:stretch>
        </p:blipFill>
        <p:spPr>
          <a:xfrm>
            <a:off x="8172400" y="0"/>
            <a:ext cx="829855" cy="965649"/>
          </a:xfrm>
          <a:prstGeom prst="rect">
            <a:avLst/>
          </a:prstGeom>
        </p:spPr>
      </p:pic>
    </p:spTree>
    <p:extLst>
      <p:ext uri="{BB962C8B-B14F-4D97-AF65-F5344CB8AC3E}">
        <p14:creationId xmlns:p14="http://schemas.microsoft.com/office/powerpoint/2010/main" val="193975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251520" y="1412776"/>
            <a:ext cx="8641653" cy="3816419"/>
          </a:xfrm>
        </p:spPr>
        <p:txBody>
          <a:bodyPr/>
          <a:lstStyle/>
          <a:p>
            <a:pPr marL="342900" indent="-342900" eaLnBrk="1" hangingPunct="1">
              <a:spcAft>
                <a:spcPts val="600"/>
              </a:spcAft>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The vertical atmospheric potential gradient is particularly affected by high aerosol loading in cities as the air’s conductivity is reduced through aerosol attachment of free ions. </a:t>
            </a:r>
          </a:p>
          <a:p>
            <a:pPr marL="342900" indent="-342900" eaLnBrk="1" hangingPunct="1">
              <a:spcAft>
                <a:spcPts val="600"/>
              </a:spcAft>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marL="342900" indent="-342900" eaLnBrk="1" hangingPunct="1">
              <a:spcAft>
                <a:spcPts val="600"/>
              </a:spcAft>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The reduction of ion concentrations decreases the conductivity </a:t>
            </a:r>
            <a:r>
              <a:rPr lang="en-GB" altLang="en-US" sz="1600" dirty="0">
                <a:solidFill>
                  <a:schemeClr val="accent2"/>
                </a:solidFill>
                <a:latin typeface="Arial" panose="020B0604020202020204" pitchFamily="34" charset="0"/>
                <a:cs typeface="Arial" panose="020B0604020202020204" pitchFamily="34" charset="0"/>
              </a:rPr>
              <a:t>(</a:t>
            </a:r>
            <a:r>
              <a:rPr lang="el-GR" altLang="en-US" sz="1600" i="1" dirty="0">
                <a:solidFill>
                  <a:schemeClr val="accent2"/>
                </a:solidFill>
                <a:latin typeface="Arial" panose="020B0604020202020204" pitchFamily="34" charset="0"/>
                <a:cs typeface="Arial" panose="020B0604020202020204" pitchFamily="34" charset="0"/>
              </a:rPr>
              <a:t>λ</a:t>
            </a:r>
            <a:r>
              <a:rPr lang="en-GB" altLang="en-US" sz="1600" dirty="0">
                <a:solidFill>
                  <a:schemeClr val="accent2"/>
                </a:solidFill>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and, as the air-earth current </a:t>
            </a:r>
            <a:r>
              <a:rPr lang="en-GB" altLang="en-US" sz="1600" dirty="0">
                <a:solidFill>
                  <a:schemeClr val="accent2"/>
                </a:solidFill>
                <a:latin typeface="Arial" panose="020B0604020202020204" pitchFamily="34" charset="0"/>
                <a:cs typeface="Arial" panose="020B0604020202020204" pitchFamily="34" charset="0"/>
              </a:rPr>
              <a:t>(</a:t>
            </a:r>
            <a:r>
              <a:rPr lang="en-GB" altLang="en-US" sz="1600" i="1" dirty="0">
                <a:solidFill>
                  <a:schemeClr val="accent2"/>
                </a:solidFill>
                <a:latin typeface="Arial" panose="020B0604020202020204" pitchFamily="34" charset="0"/>
                <a:cs typeface="Arial" panose="020B0604020202020204" pitchFamily="34" charset="0"/>
              </a:rPr>
              <a:t>J</a:t>
            </a:r>
            <a:r>
              <a:rPr lang="en-GB" altLang="en-US" sz="1600" dirty="0">
                <a:solidFill>
                  <a:schemeClr val="accent2"/>
                </a:solidFill>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remains constant, the potential gradient </a:t>
            </a:r>
            <a:r>
              <a:rPr lang="en-GB" altLang="en-US" sz="1600" dirty="0">
                <a:solidFill>
                  <a:schemeClr val="accent2"/>
                </a:solidFill>
                <a:latin typeface="Arial" panose="020B0604020202020204" pitchFamily="34" charset="0"/>
                <a:cs typeface="Arial" panose="020B0604020202020204" pitchFamily="34" charset="0"/>
              </a:rPr>
              <a:t>(PG) </a:t>
            </a:r>
            <a:r>
              <a:rPr lang="en-GB" altLang="en-US" sz="1600" dirty="0">
                <a:latin typeface="Arial" panose="020B0604020202020204" pitchFamily="34" charset="0"/>
                <a:cs typeface="Arial" panose="020B0604020202020204" pitchFamily="34" charset="0"/>
              </a:rPr>
              <a:t>increases</a:t>
            </a:r>
          </a:p>
          <a:p>
            <a:pPr marL="342900" indent="-342900" eaLnBrk="1" hangingPunct="1">
              <a:spcAft>
                <a:spcPts val="600"/>
              </a:spcAft>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eaLnBrk="1" hangingPunct="1">
              <a:spcAft>
                <a:spcPts val="600"/>
              </a:spcAft>
            </a:pPr>
            <a:r>
              <a:rPr lang="en-GB" altLang="en-US" sz="1600" i="1" dirty="0">
                <a:solidFill>
                  <a:schemeClr val="accent2"/>
                </a:solidFill>
                <a:latin typeface="Arial" panose="020B0604020202020204" pitchFamily="34" charset="0"/>
                <a:cs typeface="Arial" panose="020B0604020202020204" pitchFamily="34" charset="0"/>
              </a:rPr>
              <a:t>				PG</a:t>
            </a:r>
            <a:r>
              <a:rPr lang="en-GB" altLang="en-US" sz="1600" dirty="0">
                <a:solidFill>
                  <a:schemeClr val="accent2"/>
                </a:solidFill>
                <a:latin typeface="Arial" panose="020B0604020202020204" pitchFamily="34" charset="0"/>
                <a:cs typeface="Arial" panose="020B0604020202020204" pitchFamily="34" charset="0"/>
              </a:rPr>
              <a:t> = </a:t>
            </a:r>
            <a:r>
              <a:rPr lang="en-GB" altLang="en-US" sz="1600" i="1" dirty="0">
                <a:solidFill>
                  <a:schemeClr val="accent2"/>
                </a:solidFill>
                <a:latin typeface="Arial" panose="020B0604020202020204" pitchFamily="34" charset="0"/>
                <a:cs typeface="Arial" panose="020B0604020202020204" pitchFamily="34" charset="0"/>
              </a:rPr>
              <a:t>J / </a:t>
            </a:r>
            <a:r>
              <a:rPr lang="el-GR" altLang="en-US" sz="1600" i="1" dirty="0">
                <a:solidFill>
                  <a:schemeClr val="accent2"/>
                </a:solidFill>
                <a:latin typeface="Arial" panose="020B0604020202020204" pitchFamily="34" charset="0"/>
                <a:cs typeface="Arial" panose="020B0604020202020204" pitchFamily="34" charset="0"/>
              </a:rPr>
              <a:t>λ</a:t>
            </a:r>
            <a:endParaRPr lang="en-GB" altLang="en-US" sz="1600" i="1" dirty="0">
              <a:solidFill>
                <a:schemeClr val="accent2"/>
              </a:solidFill>
              <a:latin typeface="Arial" panose="020B0604020202020204" pitchFamily="34" charset="0"/>
              <a:cs typeface="Arial" panose="020B0604020202020204" pitchFamily="34" charset="0"/>
            </a:endParaRPr>
          </a:p>
          <a:p>
            <a:pPr marL="342900" indent="-342900" eaLnBrk="1" hangingPunct="1">
              <a:spcAft>
                <a:spcPts val="600"/>
              </a:spcAft>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marL="342900" indent="-342900" eaLnBrk="1" hangingPunct="1">
              <a:spcAft>
                <a:spcPts val="600"/>
              </a:spcAft>
              <a:buFont typeface="Arial" panose="020B0604020202020204" pitchFamily="34" charset="0"/>
              <a:buChar char="•"/>
            </a:pPr>
            <a:r>
              <a:rPr lang="en-GB" altLang="en-US" sz="1600" dirty="0">
                <a:latin typeface="Arial" panose="020B0604020202020204" pitchFamily="34" charset="0"/>
                <a:cs typeface="Arial" panose="020B0604020202020204" pitchFamily="34" charset="0"/>
              </a:rPr>
              <a:t>This relationship has been shown to relate pollutants to atmospheric PG (Silva et al 2016).</a:t>
            </a:r>
          </a:p>
          <a:p>
            <a:pPr marL="342900" indent="-342900" eaLnBrk="1" hangingPunct="1">
              <a:spcAft>
                <a:spcPts val="600"/>
              </a:spcAft>
              <a:buFont typeface="Arial" panose="020B0604020202020204" pitchFamily="34" charset="0"/>
              <a:buChar char="•"/>
            </a:pPr>
            <a:endParaRPr lang="en-GB" altLang="en-US" sz="1600" dirty="0">
              <a:latin typeface="Arial" panose="020B0604020202020204" pitchFamily="34" charset="0"/>
              <a:cs typeface="Arial" panose="020B0604020202020204" pitchFamily="34" charset="0"/>
            </a:endParaRPr>
          </a:p>
          <a:p>
            <a:pPr eaLnBrk="1" hangingPunct="1">
              <a:spcAft>
                <a:spcPts val="600"/>
              </a:spcAft>
            </a:pPr>
            <a:endParaRPr lang="en-GB" altLang="en-US" sz="1600" i="1"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1187624"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671CF399-5903-4797-A8C2-C0FABAFC9BDC}"/>
              </a:ext>
            </a:extLst>
          </p:cNvPr>
          <p:cNvSpPr/>
          <p:nvPr/>
        </p:nvSpPr>
        <p:spPr>
          <a:xfrm>
            <a:off x="251173" y="5733256"/>
            <a:ext cx="8641654" cy="461665"/>
          </a:xfrm>
          <a:prstGeom prst="rect">
            <a:avLst/>
          </a:prstGeom>
        </p:spPr>
        <p:txBody>
          <a:bodyPr wrap="square">
            <a:spAutoFit/>
          </a:bodyPr>
          <a:lstStyle/>
          <a:p>
            <a:pPr lvl="0" algn="just">
              <a:spcAft>
                <a:spcPts val="0"/>
              </a:spcAft>
            </a:pPr>
            <a:r>
              <a:rPr lang="en-GB" sz="1200" dirty="0">
                <a:solidFill>
                  <a:srgbClr val="000000"/>
                </a:solidFill>
                <a:ea typeface="Times New Roman" panose="02020603050405020304" pitchFamily="18" charset="0"/>
              </a:rPr>
              <a:t>Silva H G, </a:t>
            </a:r>
            <a:r>
              <a:rPr lang="en-GB" sz="1200" dirty="0" err="1">
                <a:solidFill>
                  <a:srgbClr val="000000"/>
                </a:solidFill>
                <a:ea typeface="Times New Roman" panose="02020603050405020304" pitchFamily="18" charset="0"/>
              </a:rPr>
              <a:t>Conceiçao</a:t>
            </a:r>
            <a:r>
              <a:rPr lang="en-GB" sz="1200" dirty="0">
                <a:solidFill>
                  <a:srgbClr val="000000"/>
                </a:solidFill>
                <a:ea typeface="Times New Roman" panose="02020603050405020304" pitchFamily="18" charset="0"/>
              </a:rPr>
              <a:t> R, Khan M A H, Matthews J C, Wright M D, </a:t>
            </a:r>
            <a:r>
              <a:rPr lang="en-GB" sz="1200" dirty="0" err="1">
                <a:solidFill>
                  <a:srgbClr val="000000"/>
                </a:solidFill>
                <a:ea typeface="Times New Roman" panose="02020603050405020304" pitchFamily="18" charset="0"/>
              </a:rPr>
              <a:t>Collares</a:t>
            </a:r>
            <a:r>
              <a:rPr lang="en-GB" sz="1200" dirty="0">
                <a:solidFill>
                  <a:srgbClr val="000000"/>
                </a:solidFill>
                <a:ea typeface="Times New Roman" panose="02020603050405020304" pitchFamily="18" charset="0"/>
              </a:rPr>
              <a:t>-Pereira M and Shallcross D E. 2016. J. </a:t>
            </a:r>
            <a:r>
              <a:rPr lang="en-GB" sz="1200" dirty="0" err="1">
                <a:solidFill>
                  <a:srgbClr val="000000"/>
                </a:solidFill>
                <a:ea typeface="Times New Roman" panose="02020603050405020304" pitchFamily="18" charset="0"/>
              </a:rPr>
              <a:t>Electrostat</a:t>
            </a:r>
            <a:r>
              <a:rPr lang="en-GB" sz="1200" dirty="0">
                <a:solidFill>
                  <a:srgbClr val="000000"/>
                </a:solidFill>
                <a:ea typeface="Times New Roman" panose="02020603050405020304" pitchFamily="18" charset="0"/>
              </a:rPr>
              <a:t>. 84 32-41. </a:t>
            </a:r>
            <a:endParaRPr lang="en-GB" sz="1200" dirty="0">
              <a:solidFill>
                <a:srgbClr val="000000"/>
              </a:solidFill>
              <a:effectLst/>
              <a:ea typeface="Times New Roman" panose="02020603050405020304" pitchFamily="18" charset="0"/>
            </a:endParaRPr>
          </a:p>
        </p:txBody>
      </p:sp>
      <p:sp>
        <p:nvSpPr>
          <p:cNvPr id="6" name="Slide Number Placeholder 5">
            <a:extLst>
              <a:ext uri="{FF2B5EF4-FFF2-40B4-BE49-F238E27FC236}">
                <a16:creationId xmlns:a16="http://schemas.microsoft.com/office/drawing/2014/main" id="{814EC660-4025-4214-96FC-85F8E6DCAC1E}"/>
              </a:ext>
            </a:extLst>
          </p:cNvPr>
          <p:cNvSpPr>
            <a:spLocks noGrp="1"/>
          </p:cNvSpPr>
          <p:nvPr>
            <p:ph type="sldNum" sz="quarter" idx="11"/>
          </p:nvPr>
        </p:nvSpPr>
        <p:spPr/>
        <p:txBody>
          <a:bodyPr/>
          <a:lstStyle/>
          <a:p>
            <a:pPr>
              <a:defRPr/>
            </a:pPr>
            <a:fld id="{35CA28D9-E22A-4435-A4A5-AF6353A299E4}" type="slidenum">
              <a:rPr lang="en-GB" altLang="en-US" smtClean="0"/>
              <a:pPr>
                <a:defRPr/>
              </a:pPr>
              <a:t>2</a:t>
            </a:fld>
            <a:endParaRPr lang="en-GB" altLang="en-US"/>
          </a:p>
        </p:txBody>
      </p:sp>
      <p:sp>
        <p:nvSpPr>
          <p:cNvPr id="9" name="Footer Placeholder 1">
            <a:extLst>
              <a:ext uri="{FF2B5EF4-FFF2-40B4-BE49-F238E27FC236}">
                <a16:creationId xmlns:a16="http://schemas.microsoft.com/office/drawing/2014/main" id="{7A50A8D5-75D4-44CE-8F3F-92B1F56AB3EC}"/>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0" name="Picture 9" descr="A drawing of a face&#10;&#10;Description automatically generated">
            <a:extLst>
              <a:ext uri="{FF2B5EF4-FFF2-40B4-BE49-F238E27FC236}">
                <a16:creationId xmlns:a16="http://schemas.microsoft.com/office/drawing/2014/main" id="{A8931375-FC47-4A9F-83DC-D29F40B30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8" name="Picture 4" descr="C:\Users\Matt\Dropbox\Work\CTR Wilson group\UÉvora_horizontal_logo.png">
            <a:extLst>
              <a:ext uri="{FF2B5EF4-FFF2-40B4-BE49-F238E27FC236}">
                <a16:creationId xmlns:a16="http://schemas.microsoft.com/office/drawing/2014/main" id="{4BE4D3D6-7E25-423A-8AA0-354516DAD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F8417B6-EF9B-4A6A-BB1D-B3FAB7B7947B}"/>
              </a:ext>
            </a:extLst>
          </p:cNvPr>
          <p:cNvPicPr>
            <a:picLocks noChangeAspect="1"/>
          </p:cNvPicPr>
          <p:nvPr/>
        </p:nvPicPr>
        <p:blipFill>
          <a:blip r:embed="rId5"/>
          <a:stretch>
            <a:fillRect/>
          </a:stretch>
        </p:blipFill>
        <p:spPr>
          <a:xfrm>
            <a:off x="8172400" y="0"/>
            <a:ext cx="829855" cy="965649"/>
          </a:xfrm>
          <a:prstGeom prst="rect">
            <a:avLst/>
          </a:prstGeom>
        </p:spPr>
      </p:pic>
    </p:spTree>
    <p:extLst>
      <p:ext uri="{BB962C8B-B14F-4D97-AF65-F5344CB8AC3E}">
        <p14:creationId xmlns:p14="http://schemas.microsoft.com/office/powerpoint/2010/main" val="256269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0824" y="1318674"/>
            <a:ext cx="8642350" cy="3186354"/>
          </a:xfrm>
        </p:spPr>
        <p:txBody>
          <a:bodyPr>
            <a:noAutofit/>
          </a:bodyPr>
          <a:lstStyle/>
          <a:p>
            <a:r>
              <a:rPr lang="en-GB" sz="1600" dirty="0">
                <a:latin typeface="Arial" panose="020B0604020202020204" pitchFamily="34" charset="0"/>
                <a:cs typeface="Arial" panose="020B0604020202020204" pitchFamily="34" charset="0"/>
              </a:rPr>
              <a:t>Aerosol size distributions can be affected by the relative humidity </a:t>
            </a:r>
            <a:r>
              <a:rPr lang="en-GB" sz="1600" dirty="0">
                <a:solidFill>
                  <a:schemeClr val="accent2"/>
                </a:solidFill>
                <a:latin typeface="Arial" panose="020B0604020202020204" pitchFamily="34" charset="0"/>
                <a:cs typeface="Arial" panose="020B0604020202020204" pitchFamily="34" charset="0"/>
              </a:rPr>
              <a:t>(RH) </a:t>
            </a:r>
            <a:r>
              <a:rPr lang="en-GB" sz="1600" dirty="0">
                <a:latin typeface="Arial" panose="020B0604020202020204" pitchFamily="34" charset="0"/>
                <a:cs typeface="Arial" panose="020B0604020202020204" pitchFamily="34" charset="0"/>
              </a:rPr>
              <a:t>dependent on the aerosol hygroscopicity </a:t>
            </a:r>
            <a:r>
              <a:rPr lang="en-GB" sz="1600" dirty="0">
                <a:solidFill>
                  <a:schemeClr val="accent2"/>
                </a:solidFill>
                <a:latin typeface="Arial" panose="020B0604020202020204" pitchFamily="34" charset="0"/>
                <a:cs typeface="Arial" panose="020B0604020202020204" pitchFamily="34" charset="0"/>
              </a:rPr>
              <a:t>(</a:t>
            </a:r>
            <a:r>
              <a:rPr lang="ru-RU" sz="1600" i="1" dirty="0">
                <a:solidFill>
                  <a:schemeClr val="accent2"/>
                </a:solidFill>
                <a:latin typeface="Arial" panose="020B0604020202020204" pitchFamily="34" charset="0"/>
                <a:cs typeface="Arial" panose="020B0604020202020204" pitchFamily="34" charset="0"/>
              </a:rPr>
              <a:t>к</a:t>
            </a:r>
            <a:r>
              <a:rPr lang="en-GB" sz="1600" dirty="0">
                <a:solidFill>
                  <a:schemeClr val="accent2"/>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 if an aerosol is sufficiently hygroscopic, it will grow as humidity increases</a:t>
            </a:r>
            <a:endParaRPr lang="en-US"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As larger aerosol are more prone to effectively scavenge ions, an increase in </a:t>
            </a:r>
            <a:r>
              <a:rPr lang="en-GB" sz="1600" dirty="0">
                <a:solidFill>
                  <a:schemeClr val="accent2"/>
                </a:solidFill>
                <a:latin typeface="Arial" panose="020B0604020202020204" pitchFamily="34" charset="0"/>
                <a:cs typeface="Arial" panose="020B0604020202020204" pitchFamily="34" charset="0"/>
              </a:rPr>
              <a:t>RH</a:t>
            </a:r>
            <a:r>
              <a:rPr lang="en-GB" sz="1600" dirty="0">
                <a:latin typeface="Arial" panose="020B0604020202020204" pitchFamily="34" charset="0"/>
                <a:cs typeface="Arial" panose="020B0604020202020204" pitchFamily="34" charset="0"/>
              </a:rPr>
              <a:t> may increase the size of hygroscopic aerosol, decrease ion concentrations and hence increased measured PG.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Measurements of atmospheric potential gradient in Lisbon, Portugal, demonstrated an increase in potential gradient associated with increasing RH (Silva et al 2015).</a:t>
            </a:r>
            <a:endParaRPr lang="en-US" sz="16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C70888C-3144-4587-B1C5-D969969D96D9}"/>
              </a:ext>
            </a:extLst>
          </p:cNvPr>
          <p:cNvSpPr/>
          <p:nvPr/>
        </p:nvSpPr>
        <p:spPr>
          <a:xfrm>
            <a:off x="238422" y="5888305"/>
            <a:ext cx="8642350" cy="276999"/>
          </a:xfrm>
          <a:prstGeom prst="rect">
            <a:avLst/>
          </a:prstGeom>
        </p:spPr>
        <p:txBody>
          <a:bodyPr wrap="square">
            <a:spAutoFit/>
          </a:bodyPr>
          <a:lstStyle/>
          <a:p>
            <a:pPr lvl="0" algn="just">
              <a:spcAft>
                <a:spcPts val="0"/>
              </a:spcAft>
            </a:pPr>
            <a:r>
              <a:rPr lang="en-GB" sz="1200" dirty="0">
                <a:solidFill>
                  <a:srgbClr val="000000"/>
                </a:solidFill>
                <a:ea typeface="Times New Roman" panose="02020603050405020304" pitchFamily="18" charset="0"/>
              </a:rPr>
              <a:t>Silva H G, </a:t>
            </a:r>
            <a:r>
              <a:rPr lang="en-GB" sz="1200" dirty="0" err="1">
                <a:solidFill>
                  <a:srgbClr val="000000"/>
                </a:solidFill>
                <a:ea typeface="Times New Roman" panose="02020603050405020304" pitchFamily="18" charset="0"/>
              </a:rPr>
              <a:t>Conceiçao</a:t>
            </a:r>
            <a:r>
              <a:rPr lang="en-GB" sz="1200" dirty="0">
                <a:solidFill>
                  <a:srgbClr val="000000"/>
                </a:solidFill>
                <a:ea typeface="Times New Roman" panose="02020603050405020304" pitchFamily="18" charset="0"/>
              </a:rPr>
              <a:t> R, Wright M D, Matthews J C, Pereira S N and Shallcross D E</a:t>
            </a:r>
            <a:r>
              <a:rPr lang="en-GB" sz="1200" dirty="0">
                <a:solidFill>
                  <a:srgbClr val="FF0000"/>
                </a:solidFill>
                <a:ea typeface="Times New Roman" panose="02020603050405020304" pitchFamily="18" charset="0"/>
              </a:rPr>
              <a:t>. </a:t>
            </a:r>
            <a:r>
              <a:rPr lang="en-GB" sz="1200" dirty="0">
                <a:solidFill>
                  <a:srgbClr val="000000"/>
                </a:solidFill>
                <a:ea typeface="Times New Roman" panose="02020603050405020304" pitchFamily="18" charset="0"/>
              </a:rPr>
              <a:t>2015. J. Aerosol Sci. 85 42-51.</a:t>
            </a:r>
          </a:p>
        </p:txBody>
      </p:sp>
      <p:sp>
        <p:nvSpPr>
          <p:cNvPr id="6" name="Slide Number Placeholder 5">
            <a:extLst>
              <a:ext uri="{FF2B5EF4-FFF2-40B4-BE49-F238E27FC236}">
                <a16:creationId xmlns:a16="http://schemas.microsoft.com/office/drawing/2014/main" id="{BA899E35-C3CE-4148-BA0B-99FE78B2F39D}"/>
              </a:ext>
            </a:extLst>
          </p:cNvPr>
          <p:cNvSpPr>
            <a:spLocks noGrp="1"/>
          </p:cNvSpPr>
          <p:nvPr>
            <p:ph type="sldNum" sz="quarter" idx="11"/>
          </p:nvPr>
        </p:nvSpPr>
        <p:spPr/>
        <p:txBody>
          <a:bodyPr/>
          <a:lstStyle/>
          <a:p>
            <a:pPr>
              <a:defRPr/>
            </a:pPr>
            <a:fld id="{EA1AFC43-6B65-4F39-A9D8-26B04E1FC96D}" type="slidenum">
              <a:rPr lang="en-GB" altLang="en-US" smtClean="0"/>
              <a:pPr>
                <a:defRPr/>
              </a:pPr>
              <a:t>3</a:t>
            </a:fld>
            <a:endParaRPr lang="en-GB"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775EE38-9788-4522-AC87-4113CB19DE4B}"/>
                  </a:ext>
                </a:extLst>
              </p:cNvPr>
              <p:cNvSpPr txBox="1"/>
              <p:nvPr/>
            </p:nvSpPr>
            <p:spPr>
              <a:xfrm>
                <a:off x="3302714" y="3717032"/>
                <a:ext cx="2513765" cy="7298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solidFill>
                            <a:schemeClr val="accent2"/>
                          </a:solidFill>
                          <a:latin typeface="Cambria Math" panose="02040503050406030204" pitchFamily="18" charset="0"/>
                        </a:rPr>
                        <m:t>PG</m:t>
                      </m:r>
                      <m:r>
                        <a:rPr lang="en-GB" b="0" i="1" smtClean="0">
                          <a:solidFill>
                            <a:schemeClr val="accent2"/>
                          </a:solidFill>
                          <a:latin typeface="Cambria Math" panose="02040503050406030204" pitchFamily="18" charset="0"/>
                        </a:rPr>
                        <m:t> </m:t>
                      </m:r>
                      <m:r>
                        <a:rPr lang="en-GB" i="1">
                          <a:solidFill>
                            <a:schemeClr val="accent2"/>
                          </a:solidFill>
                          <a:latin typeface="Cambria Math" panose="02040503050406030204" pitchFamily="18" charset="0"/>
                          <a:ea typeface="Cambria Math" panose="02040503050406030204" pitchFamily="18" charset="0"/>
                        </a:rPr>
                        <m:t>∝</m:t>
                      </m:r>
                      <m:sSup>
                        <m:sSupPr>
                          <m:ctrlPr>
                            <a:rPr lang="en-GB" b="0" i="1" smtClean="0">
                              <a:solidFill>
                                <a:schemeClr val="accent2"/>
                              </a:solidFill>
                              <a:latin typeface="Cambria Math" panose="02040503050406030204" pitchFamily="18" charset="0"/>
                              <a:ea typeface="Cambria Math" panose="02040503050406030204" pitchFamily="18" charset="0"/>
                            </a:rPr>
                          </m:ctrlPr>
                        </m:sSupPr>
                        <m:e>
                          <m:d>
                            <m:dPr>
                              <m:ctrlPr>
                                <a:rPr lang="en-GB" b="0" i="1" smtClean="0">
                                  <a:solidFill>
                                    <a:schemeClr val="accent2"/>
                                  </a:solidFill>
                                  <a:latin typeface="Cambria Math" panose="02040503050406030204" pitchFamily="18" charset="0"/>
                                  <a:ea typeface="Cambria Math" panose="02040503050406030204" pitchFamily="18" charset="0"/>
                                </a:rPr>
                              </m:ctrlPr>
                            </m:dPr>
                            <m:e>
                              <m:r>
                                <a:rPr lang="en-GB" b="0" i="1" smtClean="0">
                                  <a:solidFill>
                                    <a:schemeClr val="accent2"/>
                                  </a:solidFill>
                                  <a:latin typeface="Cambria Math" panose="02040503050406030204" pitchFamily="18" charset="0"/>
                                  <a:ea typeface="Cambria Math" panose="02040503050406030204" pitchFamily="18" charset="0"/>
                                </a:rPr>
                                <m:t>1+</m:t>
                              </m:r>
                              <m:r>
                                <a:rPr lang="en-GB" b="0" i="1" smtClean="0">
                                  <a:solidFill>
                                    <a:schemeClr val="accent2"/>
                                  </a:solidFill>
                                  <a:latin typeface="Cambria Math" panose="02040503050406030204" pitchFamily="18" charset="0"/>
                                  <a:ea typeface="Cambria Math" panose="02040503050406030204" pitchFamily="18" charset="0"/>
                                </a:rPr>
                                <m:t>𝜅</m:t>
                              </m:r>
                              <m:f>
                                <m:fPr>
                                  <m:ctrlPr>
                                    <a:rPr lang="en-GB" b="0" i="1" smtClean="0">
                                      <a:solidFill>
                                        <a:schemeClr val="accent2"/>
                                      </a:solidFill>
                                      <a:latin typeface="Cambria Math" panose="02040503050406030204" pitchFamily="18" charset="0"/>
                                      <a:ea typeface="Cambria Math" panose="02040503050406030204" pitchFamily="18" charset="0"/>
                                    </a:rPr>
                                  </m:ctrlPr>
                                </m:fPr>
                                <m:num>
                                  <m:r>
                                    <m:rPr>
                                      <m:sty m:val="p"/>
                                    </m:rPr>
                                    <a:rPr lang="en-GB" b="0" i="0" smtClean="0">
                                      <a:solidFill>
                                        <a:schemeClr val="accent2"/>
                                      </a:solidFill>
                                      <a:latin typeface="Cambria Math" panose="02040503050406030204" pitchFamily="18" charset="0"/>
                                      <a:ea typeface="Cambria Math" panose="02040503050406030204" pitchFamily="18" charset="0"/>
                                    </a:rPr>
                                    <m:t>RH</m:t>
                                  </m:r>
                                </m:num>
                                <m:den>
                                  <m:r>
                                    <a:rPr lang="en-GB" b="0" i="1" smtClean="0">
                                      <a:solidFill>
                                        <a:schemeClr val="accent2"/>
                                      </a:solidFill>
                                      <a:latin typeface="Cambria Math" panose="02040503050406030204" pitchFamily="18" charset="0"/>
                                      <a:ea typeface="Cambria Math" panose="02040503050406030204" pitchFamily="18" charset="0"/>
                                    </a:rPr>
                                    <m:t>1−</m:t>
                                  </m:r>
                                  <m:r>
                                    <m:rPr>
                                      <m:sty m:val="p"/>
                                    </m:rPr>
                                    <a:rPr lang="en-GB" b="0" i="0" smtClean="0">
                                      <a:solidFill>
                                        <a:schemeClr val="accent2"/>
                                      </a:solidFill>
                                      <a:latin typeface="Cambria Math" panose="02040503050406030204" pitchFamily="18" charset="0"/>
                                      <a:ea typeface="Cambria Math" panose="02040503050406030204" pitchFamily="18" charset="0"/>
                                    </a:rPr>
                                    <m:t>RH</m:t>
                                  </m:r>
                                </m:den>
                              </m:f>
                            </m:e>
                          </m:d>
                        </m:e>
                        <m:sup>
                          <m:f>
                            <m:fPr>
                              <m:type m:val="skw"/>
                              <m:ctrlPr>
                                <a:rPr lang="en-GB" b="0" i="1" smtClean="0">
                                  <a:solidFill>
                                    <a:schemeClr val="accent2"/>
                                  </a:solidFill>
                                  <a:latin typeface="Cambria Math" panose="02040503050406030204" pitchFamily="18" charset="0"/>
                                  <a:ea typeface="Cambria Math" panose="02040503050406030204" pitchFamily="18" charset="0"/>
                                </a:rPr>
                              </m:ctrlPr>
                            </m:fPr>
                            <m:num>
                              <m:r>
                                <a:rPr lang="en-GB" b="0" i="1" smtClean="0">
                                  <a:solidFill>
                                    <a:schemeClr val="accent2"/>
                                  </a:solidFill>
                                  <a:latin typeface="Cambria Math" panose="02040503050406030204" pitchFamily="18" charset="0"/>
                                  <a:ea typeface="Cambria Math" panose="02040503050406030204" pitchFamily="18" charset="0"/>
                                </a:rPr>
                                <m:t>1</m:t>
                              </m:r>
                            </m:num>
                            <m:den>
                              <m:r>
                                <a:rPr lang="en-GB" b="0" i="1" smtClean="0">
                                  <a:solidFill>
                                    <a:schemeClr val="accent2"/>
                                  </a:solidFill>
                                  <a:latin typeface="Cambria Math" panose="02040503050406030204" pitchFamily="18" charset="0"/>
                                  <a:ea typeface="Cambria Math" panose="02040503050406030204" pitchFamily="18" charset="0"/>
                                </a:rPr>
                                <m:t>3</m:t>
                              </m:r>
                            </m:den>
                          </m:f>
                        </m:sup>
                      </m:sSup>
                    </m:oMath>
                  </m:oMathPara>
                </a14:m>
                <a:endParaRPr lang="en-GB" dirty="0">
                  <a:solidFill>
                    <a:schemeClr val="accent2"/>
                  </a:solidFill>
                </a:endParaRPr>
              </a:p>
            </p:txBody>
          </p:sp>
        </mc:Choice>
        <mc:Fallback xmlns="">
          <p:sp>
            <p:nvSpPr>
              <p:cNvPr id="2" name="TextBox 1">
                <a:extLst>
                  <a:ext uri="{FF2B5EF4-FFF2-40B4-BE49-F238E27FC236}">
                    <a16:creationId xmlns:a16="http://schemas.microsoft.com/office/drawing/2014/main" id="{E775EE38-9788-4522-AC87-4113CB19DE4B}"/>
                  </a:ext>
                </a:extLst>
              </p:cNvPr>
              <p:cNvSpPr txBox="1">
                <a:spLocks noRot="1" noChangeAspect="1" noMove="1" noResize="1" noEditPoints="1" noAdjustHandles="1" noChangeArrowheads="1" noChangeShapeType="1" noTextEdit="1"/>
              </p:cNvSpPr>
              <p:nvPr/>
            </p:nvSpPr>
            <p:spPr>
              <a:xfrm>
                <a:off x="3302714" y="3717032"/>
                <a:ext cx="2513765" cy="729880"/>
              </a:xfrm>
              <a:prstGeom prst="rect">
                <a:avLst/>
              </a:prstGeom>
              <a:blipFill>
                <a:blip r:embed="rId2"/>
                <a:stretch>
                  <a:fillRect/>
                </a:stretch>
              </a:blipFill>
            </p:spPr>
            <p:txBody>
              <a:bodyPr/>
              <a:lstStyle/>
              <a:p>
                <a:r>
                  <a:rPr lang="en-GB">
                    <a:noFill/>
                  </a:rPr>
                  <a:t> </a:t>
                </a:r>
              </a:p>
            </p:txBody>
          </p:sp>
        </mc:Fallback>
      </mc:AlternateContent>
      <p:sp>
        <p:nvSpPr>
          <p:cNvPr id="9" name="Footer Placeholder 1">
            <a:extLst>
              <a:ext uri="{FF2B5EF4-FFF2-40B4-BE49-F238E27FC236}">
                <a16:creationId xmlns:a16="http://schemas.microsoft.com/office/drawing/2014/main" id="{C3476BD3-ABE2-4978-BC1F-29587EE8C844}"/>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0" name="Picture 9" descr="A drawing of a face&#10;&#10;Description automatically generated">
            <a:extLst>
              <a:ext uri="{FF2B5EF4-FFF2-40B4-BE49-F238E27FC236}">
                <a16:creationId xmlns:a16="http://schemas.microsoft.com/office/drawing/2014/main" id="{3394478F-C219-4536-A5AF-97060718E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12" name="Picture 4" descr="C:\Users\Matt\Dropbox\Work\CTR Wilson group\UÉvora_horizontal_logo.png">
            <a:extLst>
              <a:ext uri="{FF2B5EF4-FFF2-40B4-BE49-F238E27FC236}">
                <a16:creationId xmlns:a16="http://schemas.microsoft.com/office/drawing/2014/main" id="{C36AD2A1-0940-4DBD-B492-6E307BE8F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0BBAFD-9820-425E-8270-1C8B869E13D8}"/>
              </a:ext>
            </a:extLst>
          </p:cNvPr>
          <p:cNvPicPr>
            <a:picLocks noChangeAspect="1"/>
          </p:cNvPicPr>
          <p:nvPr/>
        </p:nvPicPr>
        <p:blipFill>
          <a:blip r:embed="rId5"/>
          <a:stretch>
            <a:fillRect/>
          </a:stretch>
        </p:blipFill>
        <p:spPr>
          <a:xfrm>
            <a:off x="8172400" y="0"/>
            <a:ext cx="829855" cy="965649"/>
          </a:xfrm>
          <a:prstGeom prst="rect">
            <a:avLst/>
          </a:prstGeom>
        </p:spPr>
      </p:pic>
    </p:spTree>
    <p:extLst>
      <p:ext uri="{BB962C8B-B14F-4D97-AF65-F5344CB8AC3E}">
        <p14:creationId xmlns:p14="http://schemas.microsoft.com/office/powerpoint/2010/main" val="335522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684212" y="1268760"/>
            <a:ext cx="5327947" cy="4608512"/>
          </a:xfrm>
        </p:spPr>
        <p:txBody>
          <a:bodyPr/>
          <a:lstStyle/>
          <a:p>
            <a:pPr marL="342900" indent="-342900" eaLnBrk="1" hangingPunct="1">
              <a:spcAft>
                <a:spcPts val="1200"/>
              </a:spcAft>
              <a:buFont typeface="Arial" panose="020B0604020202020204" pitchFamily="34" charset="0"/>
              <a:buChar char="•"/>
            </a:pPr>
            <a:r>
              <a:rPr lang="en-GB" altLang="en-US" sz="1600" b="1" dirty="0">
                <a:solidFill>
                  <a:schemeClr val="accent2"/>
                </a:solidFill>
                <a:latin typeface="Arial" panose="020B0604020202020204" pitchFamily="34" charset="0"/>
                <a:cs typeface="Arial" panose="020B0604020202020204" pitchFamily="34" charset="0"/>
              </a:rPr>
              <a:t>Bristol (urban background, PG, met + CPC) </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19</a:t>
            </a:r>
            <a:r>
              <a:rPr lang="en-GB" altLang="en-US" sz="1200" baseline="30000" dirty="0">
                <a:latin typeface="Arial" panose="020B0604020202020204" pitchFamily="34" charset="0"/>
                <a:cs typeface="Arial" panose="020B0604020202020204" pitchFamily="34" charset="0"/>
              </a:rPr>
              <a:t>th</a:t>
            </a:r>
            <a:r>
              <a:rPr lang="en-GB" altLang="en-US" sz="1200" dirty="0">
                <a:latin typeface="Arial" panose="020B0604020202020204" pitchFamily="34" charset="0"/>
                <a:cs typeface="Arial" panose="020B0604020202020204" pitchFamily="34" charset="0"/>
              </a:rPr>
              <a:t>  May 2016 – 11</a:t>
            </a:r>
            <a:r>
              <a:rPr lang="en-GB" altLang="en-US" sz="1200" baseline="30000" dirty="0">
                <a:latin typeface="Arial" panose="020B0604020202020204" pitchFamily="34" charset="0"/>
                <a:cs typeface="Arial" panose="020B0604020202020204" pitchFamily="34" charset="0"/>
              </a:rPr>
              <a:t>th</a:t>
            </a:r>
            <a:r>
              <a:rPr lang="en-GB" altLang="en-US" sz="1200" dirty="0">
                <a:latin typeface="Arial" panose="020B0604020202020204" pitchFamily="34" charset="0"/>
                <a:cs typeface="Arial" panose="020B0604020202020204" pitchFamily="34" charset="0"/>
              </a:rPr>
              <a:t> August 2016</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School of Chemistry rooftop</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PG measured by JCI 131 electric field mill at 1 s intervals</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Temperature, Humidity, Pressure, wind speed and wind direction measured by Gill GMX500 at 1 s intervals</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Rainfall measured by Gill GMX100 at We the Curious site </a:t>
            </a:r>
          </a:p>
          <a:p>
            <a:pPr lvl="1" algn="l" eaLnBrk="1" hangingPunct="1">
              <a:spcAft>
                <a:spcPts val="1200"/>
              </a:spcAft>
            </a:pPr>
            <a:endParaRPr lang="en-GB" altLang="en-US" sz="1200" b="1" dirty="0">
              <a:latin typeface="Arial" panose="020B0604020202020204" pitchFamily="34" charset="0"/>
              <a:cs typeface="Arial" panose="020B0604020202020204" pitchFamily="34" charset="0"/>
            </a:endParaRPr>
          </a:p>
          <a:p>
            <a:pPr marL="342900" indent="-342900" eaLnBrk="1" hangingPunct="1">
              <a:spcAft>
                <a:spcPts val="1200"/>
              </a:spcAft>
              <a:buFont typeface="Arial" panose="020B0604020202020204" pitchFamily="34" charset="0"/>
              <a:buChar char="•"/>
            </a:pPr>
            <a:r>
              <a:rPr lang="en-GB" altLang="en-US" sz="1600" b="1" dirty="0">
                <a:solidFill>
                  <a:schemeClr val="accent2"/>
                </a:solidFill>
                <a:latin typeface="Arial" panose="020B0604020202020204" pitchFamily="34" charset="0"/>
                <a:cs typeface="Arial" panose="020B0604020202020204" pitchFamily="34" charset="0"/>
              </a:rPr>
              <a:t>Bangkok (urban roadside, PG, met + CPC)</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8</a:t>
            </a:r>
            <a:r>
              <a:rPr lang="en-GB" altLang="en-US" sz="1200" baseline="30000" dirty="0">
                <a:latin typeface="Arial" panose="020B0604020202020204" pitchFamily="34" charset="0"/>
                <a:cs typeface="Arial" panose="020B0604020202020204" pitchFamily="34" charset="0"/>
              </a:rPr>
              <a:t>th</a:t>
            </a:r>
            <a:r>
              <a:rPr lang="en-GB" altLang="en-US" sz="1200" dirty="0">
                <a:latin typeface="Arial" panose="020B0604020202020204" pitchFamily="34" charset="0"/>
                <a:cs typeface="Arial" panose="020B0604020202020204" pitchFamily="34" charset="0"/>
              </a:rPr>
              <a:t> March 2018 – 17</a:t>
            </a:r>
            <a:r>
              <a:rPr lang="en-GB" altLang="en-US" sz="1200" baseline="30000" dirty="0">
                <a:latin typeface="Arial" panose="020B0604020202020204" pitchFamily="34" charset="0"/>
                <a:cs typeface="Arial" panose="020B0604020202020204" pitchFamily="34" charset="0"/>
              </a:rPr>
              <a:t>th</a:t>
            </a:r>
            <a:r>
              <a:rPr lang="en-GB" altLang="en-US" sz="1200" dirty="0">
                <a:latin typeface="Arial" panose="020B0604020202020204" pitchFamily="34" charset="0"/>
                <a:cs typeface="Arial" panose="020B0604020202020204" pitchFamily="34" charset="0"/>
              </a:rPr>
              <a:t> November 2018</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Chulabhorn Research Institute rooftop</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PG measured by JCI 131 electric field mill at 1 s intervals</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Temperature, Humidity, Pressure, wind speed and wind direction measured by GMX500 at 1 s intervals</a:t>
            </a:r>
          </a:p>
          <a:p>
            <a:pPr marL="628650" lvl="1" indent="-171450" algn="l" eaLnBrk="1" hangingPunct="1">
              <a:spcAft>
                <a:spcPts val="0"/>
              </a:spcAft>
              <a:buFont typeface="Arial" panose="020B0604020202020204" pitchFamily="34" charset="0"/>
              <a:buChar char="•"/>
            </a:pPr>
            <a:r>
              <a:rPr lang="en-GB" altLang="en-US" sz="1200" dirty="0">
                <a:latin typeface="Arial" panose="020B0604020202020204" pitchFamily="34" charset="0"/>
                <a:cs typeface="Arial" panose="020B0604020202020204" pitchFamily="34" charset="0"/>
              </a:rPr>
              <a:t>Rainfall measured by Gill GMX100 at 1 s intervals</a:t>
            </a:r>
          </a:p>
          <a:p>
            <a:pPr marL="628650" lvl="1" indent="-171450" algn="l" eaLnBrk="1" hangingPunct="1">
              <a:spcAft>
                <a:spcPts val="0"/>
              </a:spcAft>
              <a:buFont typeface="Arial" panose="020B0604020202020204" pitchFamily="34" charset="0"/>
              <a:buChar char="•"/>
            </a:pPr>
            <a:endParaRPr lang="en-GB" altLang="en-US" sz="1200" dirty="0">
              <a:latin typeface="Arial" panose="020B0604020202020204" pitchFamily="34" charset="0"/>
              <a:cs typeface="Arial" panose="020B0604020202020204" pitchFamily="34" charset="0"/>
            </a:endParaRPr>
          </a:p>
          <a:p>
            <a:pPr lvl="1" indent="-95250" algn="l" eaLnBrk="1" hangingPunct="1">
              <a:spcAft>
                <a:spcPts val="0"/>
              </a:spcAft>
            </a:pPr>
            <a:r>
              <a:rPr lang="en-GB" altLang="en-US" sz="1200" dirty="0">
                <a:solidFill>
                  <a:schemeClr val="tx1"/>
                </a:solidFill>
                <a:latin typeface="Arial" panose="020B0604020202020204" pitchFamily="34" charset="0"/>
                <a:cs typeface="Arial" panose="020B0604020202020204" pitchFamily="34" charset="0"/>
              </a:rPr>
              <a:t>PG and Met data averaged to 1 minute. PG normalised to mean value across all measurements to enable comparison between sites.</a:t>
            </a:r>
          </a:p>
          <a:p>
            <a:pPr lvl="1" algn="l" eaLnBrk="1" hangingPunct="1">
              <a:spcAft>
                <a:spcPts val="0"/>
              </a:spcAft>
            </a:pPr>
            <a:endParaRPr lang="en-GB" altLang="en-US" sz="1200" dirty="0"/>
          </a:p>
          <a:p>
            <a:pPr marL="628650" lvl="1" indent="-171450" algn="l" eaLnBrk="1" hangingPunct="1">
              <a:spcAft>
                <a:spcPts val="0"/>
              </a:spcAft>
              <a:buFont typeface="Arial" panose="020B0604020202020204" pitchFamily="34" charset="0"/>
              <a:buChar char="•"/>
            </a:pPr>
            <a:endParaRPr lang="en-GB" altLang="en-US" sz="1200" dirty="0"/>
          </a:p>
          <a:p>
            <a:pPr marL="628650" lvl="1" indent="-171450" algn="l" eaLnBrk="1" hangingPunct="1">
              <a:spcAft>
                <a:spcPts val="0"/>
              </a:spcAft>
              <a:buFont typeface="Arial" panose="020B0604020202020204" pitchFamily="34" charset="0"/>
              <a:buChar char="•"/>
            </a:pPr>
            <a:endParaRPr lang="en-GB" altLang="en-US" sz="1200" dirty="0"/>
          </a:p>
          <a:p>
            <a:pPr marL="628650" lvl="1" indent="-171450" algn="l" eaLnBrk="1" hangingPunct="1">
              <a:spcAft>
                <a:spcPts val="0"/>
              </a:spcAft>
              <a:buFont typeface="Arial" panose="020B0604020202020204" pitchFamily="34" charset="0"/>
              <a:buChar char="•"/>
            </a:pPr>
            <a:endParaRPr lang="en-GB" altLang="en-US" sz="1200" dirty="0"/>
          </a:p>
          <a:p>
            <a:pPr marL="342900" indent="-342900" eaLnBrk="1" hangingPunct="1">
              <a:spcAft>
                <a:spcPts val="1200"/>
              </a:spcAft>
              <a:buFont typeface="Arial" panose="020B0604020202020204" pitchFamily="34" charset="0"/>
              <a:buChar char="•"/>
            </a:pPr>
            <a:endParaRPr lang="en-GB" altLang="en-US" sz="2400" b="1" dirty="0"/>
          </a:p>
          <a:p>
            <a:pPr marL="342900" indent="-342900" eaLnBrk="1" hangingPunct="1">
              <a:spcAft>
                <a:spcPts val="1200"/>
              </a:spcAft>
              <a:buFont typeface="Arial" panose="020B0604020202020204" pitchFamily="34" charset="0"/>
              <a:buChar char="•"/>
            </a:pPr>
            <a:endParaRPr lang="en-GB" altLang="en-US" sz="2400" b="1" dirty="0">
              <a:solidFill>
                <a:srgbClr val="512373"/>
              </a:solidFill>
            </a:endParaRPr>
          </a:p>
        </p:txBody>
      </p:sp>
      <p:sp>
        <p:nvSpPr>
          <p:cNvPr id="4" name="Slide Number Placeholder 3">
            <a:extLst>
              <a:ext uri="{FF2B5EF4-FFF2-40B4-BE49-F238E27FC236}">
                <a16:creationId xmlns:a16="http://schemas.microsoft.com/office/drawing/2014/main" id="{3EEB9828-AA08-441E-95D1-903C50EEB49A}"/>
              </a:ext>
            </a:extLst>
          </p:cNvPr>
          <p:cNvSpPr>
            <a:spLocks noGrp="1"/>
          </p:cNvSpPr>
          <p:nvPr>
            <p:ph type="sldNum" sz="quarter" idx="11"/>
          </p:nvPr>
        </p:nvSpPr>
        <p:spPr/>
        <p:txBody>
          <a:bodyPr/>
          <a:lstStyle/>
          <a:p>
            <a:pPr>
              <a:defRPr/>
            </a:pPr>
            <a:fld id="{35CA28D9-E22A-4435-A4A5-AF6353A299E4}" type="slidenum">
              <a:rPr lang="en-GB" altLang="en-US" smtClean="0"/>
              <a:pPr>
                <a:defRPr/>
              </a:pPr>
              <a:t>4</a:t>
            </a:fld>
            <a:endParaRPr lang="en-GB" altLang="en-US"/>
          </a:p>
        </p:txBody>
      </p:sp>
      <p:pic>
        <p:nvPicPr>
          <p:cNvPr id="6" name="Picture 5">
            <a:extLst>
              <a:ext uri="{FF2B5EF4-FFF2-40B4-BE49-F238E27FC236}">
                <a16:creationId xmlns:a16="http://schemas.microsoft.com/office/drawing/2014/main" id="{C14C9BE8-F17F-4D8F-B5EE-DA0B5B34A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21" t="3703" r="50391" b="42219"/>
          <a:stretch/>
        </p:blipFill>
        <p:spPr>
          <a:xfrm>
            <a:off x="6156176" y="1517346"/>
            <a:ext cx="2520280" cy="4359926"/>
          </a:xfrm>
          <a:prstGeom prst="rect">
            <a:avLst/>
          </a:prstGeom>
        </p:spPr>
      </p:pic>
      <p:sp>
        <p:nvSpPr>
          <p:cNvPr id="7" name="Footer Placeholder 1">
            <a:extLst>
              <a:ext uri="{FF2B5EF4-FFF2-40B4-BE49-F238E27FC236}">
                <a16:creationId xmlns:a16="http://schemas.microsoft.com/office/drawing/2014/main" id="{31A694B1-8527-46C5-93CE-3928B6F769B2}"/>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8" name="Picture 7" descr="A drawing of a face&#10;&#10;Description automatically generated">
            <a:extLst>
              <a:ext uri="{FF2B5EF4-FFF2-40B4-BE49-F238E27FC236}">
                <a16:creationId xmlns:a16="http://schemas.microsoft.com/office/drawing/2014/main" id="{1355FE2E-5578-47C6-8753-D40DB34A2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9" name="Picture 4" descr="C:\Users\Matt\Dropbox\Work\CTR Wilson group\UÉvora_horizontal_logo.png">
            <a:extLst>
              <a:ext uri="{FF2B5EF4-FFF2-40B4-BE49-F238E27FC236}">
                <a16:creationId xmlns:a16="http://schemas.microsoft.com/office/drawing/2014/main" id="{831ACFD9-1CFD-4EF2-9A1D-DA90222B8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A5B4DA5-D5CB-4650-A7B7-CECD45064269}"/>
              </a:ext>
            </a:extLst>
          </p:cNvPr>
          <p:cNvPicPr>
            <a:picLocks noChangeAspect="1"/>
          </p:cNvPicPr>
          <p:nvPr/>
        </p:nvPicPr>
        <p:blipFill>
          <a:blip r:embed="rId6"/>
          <a:stretch>
            <a:fillRect/>
          </a:stretch>
        </p:blipFill>
        <p:spPr>
          <a:xfrm>
            <a:off x="8172400" y="0"/>
            <a:ext cx="829855" cy="965649"/>
          </a:xfrm>
          <a:prstGeom prst="rect">
            <a:avLst/>
          </a:prstGeom>
        </p:spPr>
      </p:pic>
    </p:spTree>
    <p:extLst>
      <p:ext uri="{BB962C8B-B14F-4D97-AF65-F5344CB8AC3E}">
        <p14:creationId xmlns:p14="http://schemas.microsoft.com/office/powerpoint/2010/main" val="97735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2.jpg"/>
          <p:cNvPicPr>
            <a:picLocks noChangeAspect="1"/>
          </p:cNvPicPr>
          <p:nvPr/>
        </p:nvPicPr>
        <p:blipFill>
          <a:blip r:embed="rId3" cstate="print"/>
          <a:stretch>
            <a:fillRect/>
          </a:stretch>
        </p:blipFill>
        <p:spPr>
          <a:xfrm>
            <a:off x="4572000" y="1124744"/>
            <a:ext cx="4338855" cy="3802732"/>
          </a:xfrm>
          <a:prstGeom prst="rect">
            <a:avLst/>
          </a:prstGeom>
        </p:spPr>
      </p:pic>
      <p:sp>
        <p:nvSpPr>
          <p:cNvPr id="8" name="Rectangle 7"/>
          <p:cNvSpPr/>
          <p:nvPr/>
        </p:nvSpPr>
        <p:spPr>
          <a:xfrm>
            <a:off x="6300192" y="3501008"/>
            <a:ext cx="326436"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Map1.jpg"/>
          <p:cNvPicPr>
            <a:picLocks noChangeAspect="1"/>
          </p:cNvPicPr>
          <p:nvPr/>
        </p:nvPicPr>
        <p:blipFill>
          <a:blip r:embed="rId4" cstate="print"/>
          <a:stretch>
            <a:fillRect/>
          </a:stretch>
        </p:blipFill>
        <p:spPr>
          <a:xfrm>
            <a:off x="539552" y="2924944"/>
            <a:ext cx="3655801" cy="3204078"/>
          </a:xfrm>
          <a:prstGeom prst="rect">
            <a:avLst/>
          </a:prstGeom>
        </p:spPr>
      </p:pic>
      <p:cxnSp>
        <p:nvCxnSpPr>
          <p:cNvPr id="25" name="Straight Arrow Connector 24"/>
          <p:cNvCxnSpPr/>
          <p:nvPr/>
        </p:nvCxnSpPr>
        <p:spPr>
          <a:xfrm flipH="1">
            <a:off x="4211960" y="3789040"/>
            <a:ext cx="2448272" cy="230425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211960" y="2924944"/>
            <a:ext cx="2376264" cy="50405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051720" y="4437112"/>
            <a:ext cx="432048" cy="4320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5B7D92C-E1EB-4E48-89D2-F400E70C23AC}"/>
              </a:ext>
            </a:extLst>
          </p:cNvPr>
          <p:cNvSpPr>
            <a:spLocks noGrp="1"/>
          </p:cNvSpPr>
          <p:nvPr>
            <p:ph type="sldNum" sz="quarter" idx="11"/>
          </p:nvPr>
        </p:nvSpPr>
        <p:spPr/>
        <p:txBody>
          <a:bodyPr/>
          <a:lstStyle/>
          <a:p>
            <a:pPr>
              <a:defRPr/>
            </a:pPr>
            <a:fld id="{35CA28D9-E22A-4435-A4A5-AF6353A299E4}" type="slidenum">
              <a:rPr lang="en-GB" altLang="en-US" smtClean="0"/>
              <a:pPr>
                <a:defRPr/>
              </a:pPr>
              <a:t>5</a:t>
            </a:fld>
            <a:endParaRPr lang="en-GB" altLang="en-US"/>
          </a:p>
        </p:txBody>
      </p:sp>
      <p:pic>
        <p:nvPicPr>
          <p:cNvPr id="15" name="Picture 2" descr="C:\Users\phjcm\Documents\Conferences and Meetings\GLOCAEM 2016\IMAG0173.jpg">
            <a:extLst>
              <a:ext uri="{FF2B5EF4-FFF2-40B4-BE49-F238E27FC236}">
                <a16:creationId xmlns:a16="http://schemas.microsoft.com/office/drawing/2014/main" id="{46AC40BB-806A-4031-9A6D-5674D8E620C3}"/>
              </a:ext>
            </a:extLst>
          </p:cNvPr>
          <p:cNvPicPr>
            <a:picLocks noChangeAspect="1" noChangeArrowheads="1"/>
          </p:cNvPicPr>
          <p:nvPr/>
        </p:nvPicPr>
        <p:blipFill>
          <a:blip r:embed="rId5" cstate="print"/>
          <a:srcRect/>
          <a:stretch>
            <a:fillRect/>
          </a:stretch>
        </p:blipFill>
        <p:spPr bwMode="auto">
          <a:xfrm>
            <a:off x="278405" y="1230831"/>
            <a:ext cx="2034126" cy="1150250"/>
          </a:xfrm>
          <a:prstGeom prst="rect">
            <a:avLst/>
          </a:prstGeom>
          <a:noFill/>
        </p:spPr>
      </p:pic>
      <p:pic>
        <p:nvPicPr>
          <p:cNvPr id="16" name="Picture 15" descr="Map3.jpg">
            <a:extLst>
              <a:ext uri="{FF2B5EF4-FFF2-40B4-BE49-F238E27FC236}">
                <a16:creationId xmlns:a16="http://schemas.microsoft.com/office/drawing/2014/main" id="{E3E6F0A6-15D7-4954-B129-261B66D5BF3C}"/>
              </a:ext>
            </a:extLst>
          </p:cNvPr>
          <p:cNvPicPr>
            <a:picLocks noChangeAspect="1"/>
          </p:cNvPicPr>
          <p:nvPr/>
        </p:nvPicPr>
        <p:blipFill>
          <a:blip r:embed="rId6" cstate="print"/>
          <a:stretch>
            <a:fillRect/>
          </a:stretch>
        </p:blipFill>
        <p:spPr>
          <a:xfrm>
            <a:off x="2644513" y="1254170"/>
            <a:ext cx="1567447" cy="1373768"/>
          </a:xfrm>
          <a:prstGeom prst="rect">
            <a:avLst/>
          </a:prstGeom>
        </p:spPr>
      </p:pic>
      <p:sp>
        <p:nvSpPr>
          <p:cNvPr id="17" name="Oval 16">
            <a:extLst>
              <a:ext uri="{FF2B5EF4-FFF2-40B4-BE49-F238E27FC236}">
                <a16:creationId xmlns:a16="http://schemas.microsoft.com/office/drawing/2014/main" id="{C71E8E86-0B46-419C-A455-378983A48516}"/>
              </a:ext>
            </a:extLst>
          </p:cNvPr>
          <p:cNvSpPr/>
          <p:nvPr/>
        </p:nvSpPr>
        <p:spPr>
          <a:xfrm>
            <a:off x="3335262" y="1417129"/>
            <a:ext cx="185948" cy="1859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0740E19-0E6B-4F6F-8EFE-168DCFE58331}"/>
              </a:ext>
            </a:extLst>
          </p:cNvPr>
          <p:cNvSpPr/>
          <p:nvPr/>
        </p:nvSpPr>
        <p:spPr>
          <a:xfrm>
            <a:off x="2740894" y="2714179"/>
            <a:ext cx="185948" cy="1859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3F6648D-94BA-408E-B70E-41F96A544C65}"/>
              </a:ext>
            </a:extLst>
          </p:cNvPr>
          <p:cNvSpPr txBox="1"/>
          <p:nvPr/>
        </p:nvSpPr>
        <p:spPr>
          <a:xfrm>
            <a:off x="3404406" y="2011749"/>
            <a:ext cx="659155" cy="369332"/>
          </a:xfrm>
          <a:prstGeom prst="rect">
            <a:avLst/>
          </a:prstGeom>
          <a:noFill/>
        </p:spPr>
        <p:txBody>
          <a:bodyPr wrap="none" rtlCol="0">
            <a:spAutoFit/>
          </a:bodyPr>
          <a:lstStyle/>
          <a:p>
            <a:r>
              <a:rPr lang="en-GB" dirty="0">
                <a:solidFill>
                  <a:srgbClr val="FFC000"/>
                </a:solidFill>
              </a:rPr>
              <a:t>Rain</a:t>
            </a:r>
          </a:p>
        </p:txBody>
      </p:sp>
      <p:sp>
        <p:nvSpPr>
          <p:cNvPr id="19" name="TextBox 18">
            <a:extLst>
              <a:ext uri="{FF2B5EF4-FFF2-40B4-BE49-F238E27FC236}">
                <a16:creationId xmlns:a16="http://schemas.microsoft.com/office/drawing/2014/main" id="{B2C1A77C-FD20-4604-B608-6A236884F28A}"/>
              </a:ext>
            </a:extLst>
          </p:cNvPr>
          <p:cNvSpPr txBox="1"/>
          <p:nvPr/>
        </p:nvSpPr>
        <p:spPr>
          <a:xfrm>
            <a:off x="3484887" y="1196752"/>
            <a:ext cx="569387" cy="646331"/>
          </a:xfrm>
          <a:prstGeom prst="rect">
            <a:avLst/>
          </a:prstGeom>
          <a:noFill/>
        </p:spPr>
        <p:txBody>
          <a:bodyPr wrap="none" rtlCol="0">
            <a:spAutoFit/>
          </a:bodyPr>
          <a:lstStyle/>
          <a:p>
            <a:r>
              <a:rPr lang="en-GB" dirty="0">
                <a:solidFill>
                  <a:srgbClr val="FFC000"/>
                </a:solidFill>
              </a:rPr>
              <a:t>PG</a:t>
            </a:r>
          </a:p>
          <a:p>
            <a:r>
              <a:rPr lang="en-GB" dirty="0">
                <a:solidFill>
                  <a:srgbClr val="FFC000"/>
                </a:solidFill>
              </a:rPr>
              <a:t>Met</a:t>
            </a:r>
          </a:p>
        </p:txBody>
      </p:sp>
      <p:sp>
        <p:nvSpPr>
          <p:cNvPr id="20" name="Footer Placeholder 1">
            <a:extLst>
              <a:ext uri="{FF2B5EF4-FFF2-40B4-BE49-F238E27FC236}">
                <a16:creationId xmlns:a16="http://schemas.microsoft.com/office/drawing/2014/main" id="{C2888A2B-8831-40CB-BF33-5012E53F5187}"/>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21" name="Picture 20" descr="A drawing of a face&#10;&#10;Description automatically generated">
            <a:extLst>
              <a:ext uri="{FF2B5EF4-FFF2-40B4-BE49-F238E27FC236}">
                <a16:creationId xmlns:a16="http://schemas.microsoft.com/office/drawing/2014/main" id="{4D7619DE-AB03-4A36-A127-85EA43D27C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sp>
        <p:nvSpPr>
          <p:cNvPr id="22" name="TextBox 21">
            <a:extLst>
              <a:ext uri="{FF2B5EF4-FFF2-40B4-BE49-F238E27FC236}">
                <a16:creationId xmlns:a16="http://schemas.microsoft.com/office/drawing/2014/main" id="{EA3FFB58-9839-41E0-A757-8E10EE8AF2CC}"/>
              </a:ext>
            </a:extLst>
          </p:cNvPr>
          <p:cNvSpPr txBox="1"/>
          <p:nvPr/>
        </p:nvSpPr>
        <p:spPr>
          <a:xfrm>
            <a:off x="4563696" y="5605244"/>
            <a:ext cx="4304567" cy="646331"/>
          </a:xfrm>
          <a:prstGeom prst="rect">
            <a:avLst/>
          </a:prstGeom>
          <a:noFill/>
        </p:spPr>
        <p:txBody>
          <a:bodyPr wrap="square" rtlCol="0">
            <a:spAutoFit/>
          </a:bodyPr>
          <a:lstStyle/>
          <a:p>
            <a:pPr algn="just"/>
            <a:r>
              <a:rPr lang="en-GB" sz="1200" b="1" dirty="0">
                <a:solidFill>
                  <a:schemeClr val="accent2"/>
                </a:solidFill>
              </a:rPr>
              <a:t>Figure 1: </a:t>
            </a:r>
            <a:r>
              <a:rPr lang="en-GB" sz="1200" dirty="0"/>
              <a:t>The location of the Bristol, UK measurement site. Images from Google Earth.</a:t>
            </a:r>
          </a:p>
          <a:p>
            <a:pPr algn="just"/>
            <a:endParaRPr lang="en-GB" sz="1200" dirty="0"/>
          </a:p>
        </p:txBody>
      </p:sp>
      <p:pic>
        <p:nvPicPr>
          <p:cNvPr id="24" name="Picture 4" descr="C:\Users\Matt\Dropbox\Work\CTR Wilson group\UÉvora_horizontal_logo.png">
            <a:extLst>
              <a:ext uri="{FF2B5EF4-FFF2-40B4-BE49-F238E27FC236}">
                <a16:creationId xmlns:a16="http://schemas.microsoft.com/office/drawing/2014/main" id="{7E2F29B2-96F1-414E-978F-69959D14B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4682D0E-7171-4E0C-9DD9-5B2B53E1510B}"/>
              </a:ext>
            </a:extLst>
          </p:cNvPr>
          <p:cNvPicPr>
            <a:picLocks noChangeAspect="1"/>
          </p:cNvPicPr>
          <p:nvPr/>
        </p:nvPicPr>
        <p:blipFill>
          <a:blip r:embed="rId9"/>
          <a:stretch>
            <a:fillRect/>
          </a:stretch>
        </p:blipFill>
        <p:spPr>
          <a:xfrm>
            <a:off x="8172400" y="0"/>
            <a:ext cx="829855" cy="9656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B1DAAA-1E0A-46EE-A56C-62BB1E9CF734}"/>
              </a:ext>
            </a:extLst>
          </p:cNvPr>
          <p:cNvPicPr>
            <a:picLocks noChangeAspect="1"/>
          </p:cNvPicPr>
          <p:nvPr/>
        </p:nvPicPr>
        <p:blipFill>
          <a:blip r:embed="rId3"/>
          <a:stretch>
            <a:fillRect/>
          </a:stretch>
        </p:blipFill>
        <p:spPr>
          <a:xfrm>
            <a:off x="4589930" y="1128547"/>
            <a:ext cx="4173817" cy="3812621"/>
          </a:xfrm>
          <a:prstGeom prst="rect">
            <a:avLst/>
          </a:prstGeom>
        </p:spPr>
      </p:pic>
      <p:sp>
        <p:nvSpPr>
          <p:cNvPr id="8" name="Rectangle 7"/>
          <p:cNvSpPr/>
          <p:nvPr/>
        </p:nvSpPr>
        <p:spPr>
          <a:xfrm>
            <a:off x="6876256" y="3387129"/>
            <a:ext cx="326436"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a:cxnSpLocks/>
          </p:cNvCxnSpPr>
          <p:nvPr/>
        </p:nvCxnSpPr>
        <p:spPr>
          <a:xfrm flipH="1">
            <a:off x="4211960" y="3667224"/>
            <a:ext cx="2664296" cy="242607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flipV="1">
            <a:off x="4211960" y="2738692"/>
            <a:ext cx="2664296" cy="64843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75308A1-DE4B-4231-AA6A-CCBB2B3B01F0}"/>
              </a:ext>
            </a:extLst>
          </p:cNvPr>
          <p:cNvPicPr>
            <a:picLocks noChangeAspect="1"/>
          </p:cNvPicPr>
          <p:nvPr/>
        </p:nvPicPr>
        <p:blipFill>
          <a:blip r:embed="rId4"/>
          <a:stretch>
            <a:fillRect/>
          </a:stretch>
        </p:blipFill>
        <p:spPr>
          <a:xfrm>
            <a:off x="566829" y="2731110"/>
            <a:ext cx="3672408" cy="3354604"/>
          </a:xfrm>
          <a:prstGeom prst="rect">
            <a:avLst/>
          </a:prstGeom>
        </p:spPr>
      </p:pic>
      <p:sp>
        <p:nvSpPr>
          <p:cNvPr id="10" name="Oval 9"/>
          <p:cNvSpPr/>
          <p:nvPr/>
        </p:nvSpPr>
        <p:spPr>
          <a:xfrm>
            <a:off x="2301505" y="2801533"/>
            <a:ext cx="432048" cy="4320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FAEE7B43-B2EA-46F0-A804-32BB79CB1E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021" t="3703" r="50391" b="42219"/>
          <a:stretch/>
        </p:blipFill>
        <p:spPr>
          <a:xfrm>
            <a:off x="754931" y="1150440"/>
            <a:ext cx="1061642" cy="1836574"/>
          </a:xfrm>
          <a:prstGeom prst="rect">
            <a:avLst/>
          </a:prstGeom>
        </p:spPr>
      </p:pic>
      <p:sp>
        <p:nvSpPr>
          <p:cNvPr id="15" name="Slide Number Placeholder 14">
            <a:extLst>
              <a:ext uri="{FF2B5EF4-FFF2-40B4-BE49-F238E27FC236}">
                <a16:creationId xmlns:a16="http://schemas.microsoft.com/office/drawing/2014/main" id="{67853F46-647D-49E5-8830-DC988C39EA10}"/>
              </a:ext>
            </a:extLst>
          </p:cNvPr>
          <p:cNvSpPr>
            <a:spLocks noGrp="1"/>
          </p:cNvSpPr>
          <p:nvPr>
            <p:ph type="sldNum" sz="quarter" idx="11"/>
          </p:nvPr>
        </p:nvSpPr>
        <p:spPr/>
        <p:txBody>
          <a:bodyPr/>
          <a:lstStyle/>
          <a:p>
            <a:pPr>
              <a:defRPr/>
            </a:pPr>
            <a:fld id="{35CA28D9-E22A-4435-A4A5-AF6353A299E4}" type="slidenum">
              <a:rPr lang="en-GB" altLang="en-US" smtClean="0"/>
              <a:pPr>
                <a:defRPr/>
              </a:pPr>
              <a:t>6</a:t>
            </a:fld>
            <a:endParaRPr lang="en-GB" altLang="en-US"/>
          </a:p>
        </p:txBody>
      </p:sp>
      <p:pic>
        <p:nvPicPr>
          <p:cNvPr id="4" name="Picture 3">
            <a:extLst>
              <a:ext uri="{FF2B5EF4-FFF2-40B4-BE49-F238E27FC236}">
                <a16:creationId xmlns:a16="http://schemas.microsoft.com/office/drawing/2014/main" id="{877E9B20-F61A-4A3F-8C77-381421515070}"/>
              </a:ext>
            </a:extLst>
          </p:cNvPr>
          <p:cNvPicPr>
            <a:picLocks noChangeAspect="1"/>
          </p:cNvPicPr>
          <p:nvPr/>
        </p:nvPicPr>
        <p:blipFill>
          <a:blip r:embed="rId6"/>
          <a:stretch>
            <a:fillRect/>
          </a:stretch>
        </p:blipFill>
        <p:spPr>
          <a:xfrm>
            <a:off x="2281857" y="1289856"/>
            <a:ext cx="1631873" cy="1268760"/>
          </a:xfrm>
          <a:prstGeom prst="rect">
            <a:avLst/>
          </a:prstGeom>
        </p:spPr>
      </p:pic>
      <p:sp>
        <p:nvSpPr>
          <p:cNvPr id="16" name="Oval 15">
            <a:extLst>
              <a:ext uri="{FF2B5EF4-FFF2-40B4-BE49-F238E27FC236}">
                <a16:creationId xmlns:a16="http://schemas.microsoft.com/office/drawing/2014/main" id="{2D18410F-BE26-439B-9443-42B87D51A64B}"/>
              </a:ext>
            </a:extLst>
          </p:cNvPr>
          <p:cNvSpPr/>
          <p:nvPr/>
        </p:nvSpPr>
        <p:spPr>
          <a:xfrm>
            <a:off x="2987824" y="1847801"/>
            <a:ext cx="185948" cy="1859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36D8BB3-AFB5-4435-BA79-29018FF67387}"/>
              </a:ext>
            </a:extLst>
          </p:cNvPr>
          <p:cNvSpPr txBox="1"/>
          <p:nvPr/>
        </p:nvSpPr>
        <p:spPr>
          <a:xfrm>
            <a:off x="3117240" y="1623911"/>
            <a:ext cx="569387" cy="646331"/>
          </a:xfrm>
          <a:prstGeom prst="rect">
            <a:avLst/>
          </a:prstGeom>
          <a:noFill/>
        </p:spPr>
        <p:txBody>
          <a:bodyPr wrap="none" rtlCol="0">
            <a:spAutoFit/>
          </a:bodyPr>
          <a:lstStyle/>
          <a:p>
            <a:r>
              <a:rPr lang="en-GB" dirty="0">
                <a:solidFill>
                  <a:srgbClr val="FFC000"/>
                </a:solidFill>
              </a:rPr>
              <a:t>PG</a:t>
            </a:r>
          </a:p>
          <a:p>
            <a:r>
              <a:rPr lang="en-GB" dirty="0">
                <a:solidFill>
                  <a:srgbClr val="FFC000"/>
                </a:solidFill>
              </a:rPr>
              <a:t>Met</a:t>
            </a:r>
          </a:p>
        </p:txBody>
      </p:sp>
      <p:sp>
        <p:nvSpPr>
          <p:cNvPr id="18" name="Footer Placeholder 1">
            <a:extLst>
              <a:ext uri="{FF2B5EF4-FFF2-40B4-BE49-F238E27FC236}">
                <a16:creationId xmlns:a16="http://schemas.microsoft.com/office/drawing/2014/main" id="{BC5AFF5E-1B19-486B-B3C6-B9B39843574A}"/>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21" name="Picture 20" descr="A drawing of a face&#10;&#10;Description automatically generated">
            <a:extLst>
              <a:ext uri="{FF2B5EF4-FFF2-40B4-BE49-F238E27FC236}">
                <a16:creationId xmlns:a16="http://schemas.microsoft.com/office/drawing/2014/main" id="{7C4C3B61-4740-40EE-9EF6-3C5B212E94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sp>
        <p:nvSpPr>
          <p:cNvPr id="22" name="TextBox 21">
            <a:extLst>
              <a:ext uri="{FF2B5EF4-FFF2-40B4-BE49-F238E27FC236}">
                <a16:creationId xmlns:a16="http://schemas.microsoft.com/office/drawing/2014/main" id="{76985AB0-D306-440B-ACF0-0E66B4FE2100}"/>
              </a:ext>
            </a:extLst>
          </p:cNvPr>
          <p:cNvSpPr txBox="1"/>
          <p:nvPr/>
        </p:nvSpPr>
        <p:spPr>
          <a:xfrm>
            <a:off x="4589930" y="5600134"/>
            <a:ext cx="4290297" cy="646331"/>
          </a:xfrm>
          <a:prstGeom prst="rect">
            <a:avLst/>
          </a:prstGeom>
          <a:noFill/>
        </p:spPr>
        <p:txBody>
          <a:bodyPr wrap="square" rtlCol="0">
            <a:spAutoFit/>
          </a:bodyPr>
          <a:lstStyle/>
          <a:p>
            <a:pPr algn="just"/>
            <a:r>
              <a:rPr lang="en-GB" sz="1200" b="1" dirty="0">
                <a:solidFill>
                  <a:schemeClr val="accent2"/>
                </a:solidFill>
              </a:rPr>
              <a:t>Figure 2: </a:t>
            </a:r>
            <a:r>
              <a:rPr lang="en-GB" sz="1200" dirty="0"/>
              <a:t>The location of the Bangkok, Thailand measurement site. Images from Google Earth.</a:t>
            </a:r>
          </a:p>
          <a:p>
            <a:pPr algn="just"/>
            <a:endParaRPr lang="en-GB" sz="1200" dirty="0"/>
          </a:p>
        </p:txBody>
      </p:sp>
      <p:pic>
        <p:nvPicPr>
          <p:cNvPr id="19" name="Picture 4" descr="C:\Users\Matt\Dropbox\Work\CTR Wilson group\UÉvora_horizontal_logo.png">
            <a:extLst>
              <a:ext uri="{FF2B5EF4-FFF2-40B4-BE49-F238E27FC236}">
                <a16:creationId xmlns:a16="http://schemas.microsoft.com/office/drawing/2014/main" id="{0921C640-7C6C-47EC-8E26-043F03D87E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1C985DA-DDCB-45FD-A439-22667D8F20E9}"/>
              </a:ext>
            </a:extLst>
          </p:cNvPr>
          <p:cNvPicPr>
            <a:picLocks noChangeAspect="1"/>
          </p:cNvPicPr>
          <p:nvPr/>
        </p:nvPicPr>
        <p:blipFill>
          <a:blip r:embed="rId9"/>
          <a:stretch>
            <a:fillRect/>
          </a:stretch>
        </p:blipFill>
        <p:spPr>
          <a:xfrm>
            <a:off x="8172400" y="0"/>
            <a:ext cx="829855" cy="965649"/>
          </a:xfrm>
          <a:prstGeom prst="rect">
            <a:avLst/>
          </a:prstGeom>
        </p:spPr>
      </p:pic>
    </p:spTree>
    <p:extLst>
      <p:ext uri="{BB962C8B-B14F-4D97-AF65-F5344CB8AC3E}">
        <p14:creationId xmlns:p14="http://schemas.microsoft.com/office/powerpoint/2010/main" val="69333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9A0B23-7B01-432E-917E-6FFA18BD889E}"/>
              </a:ext>
            </a:extLst>
          </p:cNvPr>
          <p:cNvSpPr>
            <a:spLocks noGrp="1"/>
          </p:cNvSpPr>
          <p:nvPr>
            <p:ph type="sldNum" sz="quarter" idx="11"/>
          </p:nvPr>
        </p:nvSpPr>
        <p:spPr/>
        <p:txBody>
          <a:bodyPr/>
          <a:lstStyle/>
          <a:p>
            <a:pPr>
              <a:defRPr/>
            </a:pPr>
            <a:fld id="{35CA28D9-E22A-4435-A4A5-AF6353A299E4}" type="slidenum">
              <a:rPr lang="en-GB" altLang="en-US" smtClean="0"/>
              <a:pPr>
                <a:defRPr/>
              </a:pPr>
              <a:t>7</a:t>
            </a:fld>
            <a:endParaRPr lang="en-GB" altLang="en-US"/>
          </a:p>
        </p:txBody>
      </p:sp>
      <p:sp>
        <p:nvSpPr>
          <p:cNvPr id="8" name="TextBox 7">
            <a:extLst>
              <a:ext uri="{FF2B5EF4-FFF2-40B4-BE49-F238E27FC236}">
                <a16:creationId xmlns:a16="http://schemas.microsoft.com/office/drawing/2014/main" id="{8362EE4F-0911-4127-A79E-1A03151CD99C}"/>
              </a:ext>
            </a:extLst>
          </p:cNvPr>
          <p:cNvSpPr txBox="1"/>
          <p:nvPr/>
        </p:nvSpPr>
        <p:spPr>
          <a:xfrm>
            <a:off x="719570" y="4437112"/>
            <a:ext cx="7740861" cy="461665"/>
          </a:xfrm>
          <a:prstGeom prst="rect">
            <a:avLst/>
          </a:prstGeom>
          <a:noFill/>
        </p:spPr>
        <p:txBody>
          <a:bodyPr wrap="square" rtlCol="0">
            <a:spAutoFit/>
          </a:bodyPr>
          <a:lstStyle/>
          <a:p>
            <a:pPr algn="just"/>
            <a:r>
              <a:rPr lang="en-GB" sz="1200" b="1" dirty="0">
                <a:solidFill>
                  <a:schemeClr val="accent2"/>
                </a:solidFill>
              </a:rPr>
              <a:t>Figure 3: </a:t>
            </a:r>
            <a:r>
              <a:rPr lang="en-GB" sz="1200" dirty="0"/>
              <a:t>Box plots of PG with increasing RH in (a) Bristol and (b) Bangkok showing days when rainfall was detected, and days when rainfall was not detected.</a:t>
            </a:r>
          </a:p>
        </p:txBody>
      </p:sp>
      <p:pic>
        <p:nvPicPr>
          <p:cNvPr id="2" name="Picture 1">
            <a:extLst>
              <a:ext uri="{FF2B5EF4-FFF2-40B4-BE49-F238E27FC236}">
                <a16:creationId xmlns:a16="http://schemas.microsoft.com/office/drawing/2014/main" id="{17A9CF5D-DD05-439E-B270-E8FB8E18D029}"/>
              </a:ext>
            </a:extLst>
          </p:cNvPr>
          <p:cNvPicPr>
            <a:picLocks noChangeAspect="1"/>
          </p:cNvPicPr>
          <p:nvPr/>
        </p:nvPicPr>
        <p:blipFill>
          <a:blip r:embed="rId3"/>
          <a:stretch>
            <a:fillRect/>
          </a:stretch>
        </p:blipFill>
        <p:spPr>
          <a:xfrm>
            <a:off x="4565781" y="1088991"/>
            <a:ext cx="4320480" cy="3240360"/>
          </a:xfrm>
          <a:prstGeom prst="rect">
            <a:avLst/>
          </a:prstGeom>
        </p:spPr>
      </p:pic>
      <p:pic>
        <p:nvPicPr>
          <p:cNvPr id="11" name="Picture 10">
            <a:extLst>
              <a:ext uri="{FF2B5EF4-FFF2-40B4-BE49-F238E27FC236}">
                <a16:creationId xmlns:a16="http://schemas.microsoft.com/office/drawing/2014/main" id="{7223C32A-6B0E-40A8-8762-CC334B1CD13C}"/>
              </a:ext>
            </a:extLst>
          </p:cNvPr>
          <p:cNvPicPr>
            <a:picLocks noChangeAspect="1"/>
          </p:cNvPicPr>
          <p:nvPr/>
        </p:nvPicPr>
        <p:blipFill>
          <a:blip r:embed="rId4"/>
          <a:stretch>
            <a:fillRect/>
          </a:stretch>
        </p:blipFill>
        <p:spPr>
          <a:xfrm>
            <a:off x="245301" y="1088991"/>
            <a:ext cx="4320480" cy="3240360"/>
          </a:xfrm>
          <a:prstGeom prst="rect">
            <a:avLst/>
          </a:prstGeom>
        </p:spPr>
      </p:pic>
      <p:sp>
        <p:nvSpPr>
          <p:cNvPr id="12" name="TextBox 11">
            <a:extLst>
              <a:ext uri="{FF2B5EF4-FFF2-40B4-BE49-F238E27FC236}">
                <a16:creationId xmlns:a16="http://schemas.microsoft.com/office/drawing/2014/main" id="{4B96F973-5901-4FC9-A6A7-0D27500D48E9}"/>
              </a:ext>
            </a:extLst>
          </p:cNvPr>
          <p:cNvSpPr txBox="1"/>
          <p:nvPr/>
        </p:nvSpPr>
        <p:spPr>
          <a:xfrm>
            <a:off x="827584" y="1340768"/>
            <a:ext cx="1172116" cy="369332"/>
          </a:xfrm>
          <a:prstGeom prst="rect">
            <a:avLst/>
          </a:prstGeom>
          <a:noFill/>
        </p:spPr>
        <p:txBody>
          <a:bodyPr wrap="none" rtlCol="0">
            <a:spAutoFit/>
          </a:bodyPr>
          <a:lstStyle/>
          <a:p>
            <a:r>
              <a:rPr lang="en-GB" dirty="0">
                <a:solidFill>
                  <a:schemeClr val="accent2"/>
                </a:solidFill>
              </a:rPr>
              <a:t>(a) Bristol</a:t>
            </a:r>
          </a:p>
        </p:txBody>
      </p:sp>
      <p:sp>
        <p:nvSpPr>
          <p:cNvPr id="15" name="TextBox 14">
            <a:extLst>
              <a:ext uri="{FF2B5EF4-FFF2-40B4-BE49-F238E27FC236}">
                <a16:creationId xmlns:a16="http://schemas.microsoft.com/office/drawing/2014/main" id="{690D1F81-4AF9-4162-9CF4-2F979D6BEE00}"/>
              </a:ext>
            </a:extLst>
          </p:cNvPr>
          <p:cNvSpPr txBox="1"/>
          <p:nvPr/>
        </p:nvSpPr>
        <p:spPr>
          <a:xfrm>
            <a:off x="5148064" y="1340768"/>
            <a:ext cx="1428596" cy="369332"/>
          </a:xfrm>
          <a:prstGeom prst="rect">
            <a:avLst/>
          </a:prstGeom>
          <a:noFill/>
        </p:spPr>
        <p:txBody>
          <a:bodyPr wrap="none" rtlCol="0">
            <a:spAutoFit/>
          </a:bodyPr>
          <a:lstStyle/>
          <a:p>
            <a:r>
              <a:rPr lang="en-GB" dirty="0">
                <a:solidFill>
                  <a:schemeClr val="accent2"/>
                </a:solidFill>
              </a:rPr>
              <a:t>(b) Bangkok</a:t>
            </a:r>
          </a:p>
        </p:txBody>
      </p:sp>
      <p:sp>
        <p:nvSpPr>
          <p:cNvPr id="16" name="Footer Placeholder 1">
            <a:extLst>
              <a:ext uri="{FF2B5EF4-FFF2-40B4-BE49-F238E27FC236}">
                <a16:creationId xmlns:a16="http://schemas.microsoft.com/office/drawing/2014/main" id="{D5547217-6410-446C-B1FB-7FD920735537}"/>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7" name="Picture 16" descr="A drawing of a face&#10;&#10;Description automatically generated">
            <a:extLst>
              <a:ext uri="{FF2B5EF4-FFF2-40B4-BE49-F238E27FC236}">
                <a16:creationId xmlns:a16="http://schemas.microsoft.com/office/drawing/2014/main" id="{D03851CF-9208-4700-B840-7A80EE902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sp>
        <p:nvSpPr>
          <p:cNvPr id="18" name="TextBox 17">
            <a:extLst>
              <a:ext uri="{FF2B5EF4-FFF2-40B4-BE49-F238E27FC236}">
                <a16:creationId xmlns:a16="http://schemas.microsoft.com/office/drawing/2014/main" id="{3513F8C2-6C41-45E4-A7BD-747DA2CE2559}"/>
              </a:ext>
            </a:extLst>
          </p:cNvPr>
          <p:cNvSpPr txBox="1"/>
          <p:nvPr/>
        </p:nvSpPr>
        <p:spPr>
          <a:xfrm>
            <a:off x="245301" y="5114300"/>
            <a:ext cx="8645914" cy="584775"/>
          </a:xfrm>
          <a:prstGeom prst="rect">
            <a:avLst/>
          </a:prstGeom>
          <a:noFill/>
        </p:spPr>
        <p:txBody>
          <a:bodyPr wrap="square" rtlCol="0">
            <a:spAutoFit/>
          </a:bodyPr>
          <a:lstStyle/>
          <a:p>
            <a:r>
              <a:rPr lang="en-GB" sz="1600" dirty="0"/>
              <a:t>Distributions of PG are similar in Bristol and Bangkok, though values are difference. Rainy days broaden the Bristol distribution, but do not broaden the Bangkok distribution. </a:t>
            </a:r>
          </a:p>
        </p:txBody>
      </p:sp>
      <p:pic>
        <p:nvPicPr>
          <p:cNvPr id="13" name="Picture 12">
            <a:extLst>
              <a:ext uri="{FF2B5EF4-FFF2-40B4-BE49-F238E27FC236}">
                <a16:creationId xmlns:a16="http://schemas.microsoft.com/office/drawing/2014/main" id="{65E5A2FC-6AEF-4C54-9C48-34B4B9B90D0C}"/>
              </a:ext>
            </a:extLst>
          </p:cNvPr>
          <p:cNvPicPr>
            <a:picLocks noChangeAspect="1"/>
          </p:cNvPicPr>
          <p:nvPr/>
        </p:nvPicPr>
        <p:blipFill>
          <a:blip r:embed="rId6"/>
          <a:stretch>
            <a:fillRect/>
          </a:stretch>
        </p:blipFill>
        <p:spPr>
          <a:xfrm>
            <a:off x="8172400" y="0"/>
            <a:ext cx="829855" cy="965649"/>
          </a:xfrm>
          <a:prstGeom prst="rect">
            <a:avLst/>
          </a:prstGeom>
        </p:spPr>
      </p:pic>
    </p:spTree>
    <p:extLst>
      <p:ext uri="{BB962C8B-B14F-4D97-AF65-F5344CB8AC3E}">
        <p14:creationId xmlns:p14="http://schemas.microsoft.com/office/powerpoint/2010/main" val="365752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9A0B23-7B01-432E-917E-6FFA18BD889E}"/>
              </a:ext>
            </a:extLst>
          </p:cNvPr>
          <p:cNvSpPr>
            <a:spLocks noGrp="1"/>
          </p:cNvSpPr>
          <p:nvPr>
            <p:ph type="sldNum" sz="quarter" idx="11"/>
          </p:nvPr>
        </p:nvSpPr>
        <p:spPr/>
        <p:txBody>
          <a:bodyPr/>
          <a:lstStyle/>
          <a:p>
            <a:pPr>
              <a:defRPr/>
            </a:pPr>
            <a:fld id="{35CA28D9-E22A-4435-A4A5-AF6353A299E4}" type="slidenum">
              <a:rPr lang="en-GB" altLang="en-US" smtClean="0"/>
              <a:pPr>
                <a:defRPr/>
              </a:pPr>
              <a:t>8</a:t>
            </a:fld>
            <a:endParaRPr lang="en-GB" altLang="en-US"/>
          </a:p>
        </p:txBody>
      </p:sp>
      <p:pic>
        <p:nvPicPr>
          <p:cNvPr id="8" name="Picture 7">
            <a:extLst>
              <a:ext uri="{FF2B5EF4-FFF2-40B4-BE49-F238E27FC236}">
                <a16:creationId xmlns:a16="http://schemas.microsoft.com/office/drawing/2014/main" id="{F57EF3C5-9F2B-4EE3-9AD4-05C4335C12EA}"/>
              </a:ext>
            </a:extLst>
          </p:cNvPr>
          <p:cNvPicPr>
            <a:picLocks noChangeAspect="1"/>
          </p:cNvPicPr>
          <p:nvPr/>
        </p:nvPicPr>
        <p:blipFill>
          <a:blip r:embed="rId3"/>
          <a:stretch>
            <a:fillRect/>
          </a:stretch>
        </p:blipFill>
        <p:spPr>
          <a:xfrm>
            <a:off x="251520" y="1092943"/>
            <a:ext cx="4320477" cy="3240358"/>
          </a:xfrm>
          <a:prstGeom prst="rect">
            <a:avLst/>
          </a:prstGeom>
        </p:spPr>
      </p:pic>
      <p:pic>
        <p:nvPicPr>
          <p:cNvPr id="2" name="Picture 1">
            <a:extLst>
              <a:ext uri="{FF2B5EF4-FFF2-40B4-BE49-F238E27FC236}">
                <a16:creationId xmlns:a16="http://schemas.microsoft.com/office/drawing/2014/main" id="{299CA40B-56E6-487D-B877-3B821E2A3DB1}"/>
              </a:ext>
            </a:extLst>
          </p:cNvPr>
          <p:cNvPicPr>
            <a:picLocks noChangeAspect="1"/>
          </p:cNvPicPr>
          <p:nvPr/>
        </p:nvPicPr>
        <p:blipFill>
          <a:blip r:embed="rId4"/>
          <a:stretch>
            <a:fillRect/>
          </a:stretch>
        </p:blipFill>
        <p:spPr>
          <a:xfrm>
            <a:off x="4571997" y="1083457"/>
            <a:ext cx="4320483" cy="3240363"/>
          </a:xfrm>
          <a:prstGeom prst="rect">
            <a:avLst/>
          </a:prstGeom>
        </p:spPr>
      </p:pic>
      <p:sp>
        <p:nvSpPr>
          <p:cNvPr id="5" name="Rectangle 4">
            <a:extLst>
              <a:ext uri="{FF2B5EF4-FFF2-40B4-BE49-F238E27FC236}">
                <a16:creationId xmlns:a16="http://schemas.microsoft.com/office/drawing/2014/main" id="{652D6791-7CBB-473F-B718-E9DC40DD41C0}"/>
              </a:ext>
            </a:extLst>
          </p:cNvPr>
          <p:cNvSpPr/>
          <p:nvPr/>
        </p:nvSpPr>
        <p:spPr>
          <a:xfrm>
            <a:off x="305940" y="5889400"/>
            <a:ext cx="8532117" cy="276999"/>
          </a:xfrm>
          <a:prstGeom prst="rect">
            <a:avLst/>
          </a:prstGeom>
        </p:spPr>
        <p:txBody>
          <a:bodyPr wrap="square">
            <a:spAutoFit/>
          </a:bodyPr>
          <a:lstStyle/>
          <a:p>
            <a:r>
              <a:rPr lang="en-GB" sz="1200" dirty="0"/>
              <a:t>Wright M D, Matthews J C, Silva H G, </a:t>
            </a:r>
            <a:r>
              <a:rPr lang="en-GB" sz="1200" dirty="0" err="1"/>
              <a:t>Bacak</a:t>
            </a:r>
            <a:r>
              <a:rPr lang="en-GB" sz="1200" dirty="0"/>
              <a:t> A, Percival C and Shallcross D E. 2020. Sci. Total Environ. 76 134959</a:t>
            </a:r>
          </a:p>
        </p:txBody>
      </p:sp>
      <p:sp>
        <p:nvSpPr>
          <p:cNvPr id="11" name="TextBox 10">
            <a:extLst>
              <a:ext uri="{FF2B5EF4-FFF2-40B4-BE49-F238E27FC236}">
                <a16:creationId xmlns:a16="http://schemas.microsoft.com/office/drawing/2014/main" id="{8B788B2B-9E38-4E8E-AD7D-65DAE2762041}"/>
              </a:ext>
            </a:extLst>
          </p:cNvPr>
          <p:cNvSpPr txBox="1"/>
          <p:nvPr/>
        </p:nvSpPr>
        <p:spPr>
          <a:xfrm>
            <a:off x="827584" y="1340768"/>
            <a:ext cx="2018501" cy="369332"/>
          </a:xfrm>
          <a:prstGeom prst="rect">
            <a:avLst/>
          </a:prstGeom>
          <a:noFill/>
        </p:spPr>
        <p:txBody>
          <a:bodyPr wrap="none" rtlCol="0">
            <a:spAutoFit/>
          </a:bodyPr>
          <a:lstStyle/>
          <a:p>
            <a:r>
              <a:rPr lang="en-GB" dirty="0">
                <a:solidFill>
                  <a:schemeClr val="accent2"/>
                </a:solidFill>
              </a:rPr>
              <a:t>(a) Bristol all days</a:t>
            </a:r>
          </a:p>
        </p:txBody>
      </p:sp>
      <p:sp>
        <p:nvSpPr>
          <p:cNvPr id="12" name="TextBox 11">
            <a:extLst>
              <a:ext uri="{FF2B5EF4-FFF2-40B4-BE49-F238E27FC236}">
                <a16:creationId xmlns:a16="http://schemas.microsoft.com/office/drawing/2014/main" id="{9F35FBF2-1C4F-4FBE-A59B-679D3F476DAA}"/>
              </a:ext>
            </a:extLst>
          </p:cNvPr>
          <p:cNvSpPr txBox="1"/>
          <p:nvPr/>
        </p:nvSpPr>
        <p:spPr>
          <a:xfrm>
            <a:off x="5148064" y="1340768"/>
            <a:ext cx="2108269" cy="369332"/>
          </a:xfrm>
          <a:prstGeom prst="rect">
            <a:avLst/>
          </a:prstGeom>
          <a:noFill/>
        </p:spPr>
        <p:txBody>
          <a:bodyPr wrap="none" rtlCol="0">
            <a:spAutoFit/>
          </a:bodyPr>
          <a:lstStyle/>
          <a:p>
            <a:r>
              <a:rPr lang="en-GB" dirty="0">
                <a:solidFill>
                  <a:schemeClr val="accent2"/>
                </a:solidFill>
              </a:rPr>
              <a:t>(b) Bristol dry days</a:t>
            </a:r>
          </a:p>
        </p:txBody>
      </p:sp>
      <p:sp>
        <p:nvSpPr>
          <p:cNvPr id="13" name="TextBox 12">
            <a:extLst>
              <a:ext uri="{FF2B5EF4-FFF2-40B4-BE49-F238E27FC236}">
                <a16:creationId xmlns:a16="http://schemas.microsoft.com/office/drawing/2014/main" id="{7C08E51D-047F-4578-94B4-40C23C39E850}"/>
              </a:ext>
            </a:extLst>
          </p:cNvPr>
          <p:cNvSpPr txBox="1"/>
          <p:nvPr/>
        </p:nvSpPr>
        <p:spPr>
          <a:xfrm>
            <a:off x="719570" y="4437112"/>
            <a:ext cx="7740861" cy="461665"/>
          </a:xfrm>
          <a:prstGeom prst="rect">
            <a:avLst/>
          </a:prstGeom>
          <a:noFill/>
        </p:spPr>
        <p:txBody>
          <a:bodyPr wrap="square" rtlCol="0">
            <a:spAutoFit/>
          </a:bodyPr>
          <a:lstStyle/>
          <a:p>
            <a:pPr algn="just"/>
            <a:r>
              <a:rPr lang="en-GB" sz="1200" b="1" dirty="0">
                <a:solidFill>
                  <a:schemeClr val="accent2"/>
                </a:solidFill>
              </a:rPr>
              <a:t>Figure 4: </a:t>
            </a:r>
            <a:r>
              <a:rPr lang="en-GB" sz="1200" dirty="0"/>
              <a:t>Box plots of PG with increasing RH in Bristol showing (a) all data and (b) days when rainfall was not detected.</a:t>
            </a:r>
          </a:p>
        </p:txBody>
      </p:sp>
      <p:sp>
        <p:nvSpPr>
          <p:cNvPr id="14" name="Footer Placeholder 1">
            <a:extLst>
              <a:ext uri="{FF2B5EF4-FFF2-40B4-BE49-F238E27FC236}">
                <a16:creationId xmlns:a16="http://schemas.microsoft.com/office/drawing/2014/main" id="{F6F695D2-53C7-4BCA-B384-5B2AB7DA355D}"/>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5" name="Picture 14" descr="A drawing of a face&#10;&#10;Description automatically generated">
            <a:extLst>
              <a:ext uri="{FF2B5EF4-FFF2-40B4-BE49-F238E27FC236}">
                <a16:creationId xmlns:a16="http://schemas.microsoft.com/office/drawing/2014/main" id="{F512D0E9-78FC-43B4-AEB4-512D2ACD49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sp>
        <p:nvSpPr>
          <p:cNvPr id="16" name="TextBox 15">
            <a:extLst>
              <a:ext uri="{FF2B5EF4-FFF2-40B4-BE49-F238E27FC236}">
                <a16:creationId xmlns:a16="http://schemas.microsoft.com/office/drawing/2014/main" id="{B46A783B-B1CD-4AC2-8FD3-8A611521CF3C}"/>
              </a:ext>
            </a:extLst>
          </p:cNvPr>
          <p:cNvSpPr txBox="1"/>
          <p:nvPr/>
        </p:nvSpPr>
        <p:spPr>
          <a:xfrm>
            <a:off x="245301" y="5114300"/>
            <a:ext cx="8645914" cy="584775"/>
          </a:xfrm>
          <a:prstGeom prst="rect">
            <a:avLst/>
          </a:prstGeom>
          <a:noFill/>
        </p:spPr>
        <p:txBody>
          <a:bodyPr wrap="square" rtlCol="0">
            <a:spAutoFit/>
          </a:bodyPr>
          <a:lstStyle/>
          <a:p>
            <a:r>
              <a:rPr lang="en-GB" sz="1600" dirty="0"/>
              <a:t>In Bristol, removing days with rainfall shows an increase of PG with increasing RH, which may be due to hygroscopic growth.</a:t>
            </a:r>
          </a:p>
        </p:txBody>
      </p:sp>
      <p:pic>
        <p:nvPicPr>
          <p:cNvPr id="17" name="Picture 4" descr="C:\Users\Matt\Dropbox\Work\CTR Wilson group\UÉvora_horizontal_logo.png">
            <a:extLst>
              <a:ext uri="{FF2B5EF4-FFF2-40B4-BE49-F238E27FC236}">
                <a16:creationId xmlns:a16="http://schemas.microsoft.com/office/drawing/2014/main" id="{4AE1EB81-F1C5-4CCC-884E-382DE51840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493" y="199712"/>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FD9FD3B-DEA8-49BB-A136-91437A5AE407}"/>
              </a:ext>
            </a:extLst>
          </p:cNvPr>
          <p:cNvPicPr>
            <a:picLocks noChangeAspect="1"/>
          </p:cNvPicPr>
          <p:nvPr/>
        </p:nvPicPr>
        <p:blipFill>
          <a:blip r:embed="rId7"/>
          <a:stretch>
            <a:fillRect/>
          </a:stretch>
        </p:blipFill>
        <p:spPr>
          <a:xfrm>
            <a:off x="8172400" y="0"/>
            <a:ext cx="829855" cy="965649"/>
          </a:xfrm>
          <a:prstGeom prst="rect">
            <a:avLst/>
          </a:prstGeom>
        </p:spPr>
      </p:pic>
    </p:spTree>
    <p:extLst>
      <p:ext uri="{BB962C8B-B14F-4D97-AF65-F5344CB8AC3E}">
        <p14:creationId xmlns:p14="http://schemas.microsoft.com/office/powerpoint/2010/main" val="51063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9A0B23-7B01-432E-917E-6FFA18BD889E}"/>
              </a:ext>
            </a:extLst>
          </p:cNvPr>
          <p:cNvSpPr>
            <a:spLocks noGrp="1"/>
          </p:cNvSpPr>
          <p:nvPr>
            <p:ph type="sldNum" sz="quarter" idx="11"/>
          </p:nvPr>
        </p:nvSpPr>
        <p:spPr/>
        <p:txBody>
          <a:bodyPr/>
          <a:lstStyle/>
          <a:p>
            <a:pPr>
              <a:defRPr/>
            </a:pPr>
            <a:fld id="{35CA28D9-E22A-4435-A4A5-AF6353A299E4}" type="slidenum">
              <a:rPr lang="en-GB" altLang="en-US" smtClean="0"/>
              <a:pPr>
                <a:defRPr/>
              </a:pPr>
              <a:t>9</a:t>
            </a:fld>
            <a:endParaRPr lang="en-GB" altLang="en-US"/>
          </a:p>
        </p:txBody>
      </p:sp>
      <p:pic>
        <p:nvPicPr>
          <p:cNvPr id="7" name="Picture 6">
            <a:extLst>
              <a:ext uri="{FF2B5EF4-FFF2-40B4-BE49-F238E27FC236}">
                <a16:creationId xmlns:a16="http://schemas.microsoft.com/office/drawing/2014/main" id="{2DCCEE6C-433B-430E-9C5F-490647754393}"/>
              </a:ext>
            </a:extLst>
          </p:cNvPr>
          <p:cNvPicPr>
            <a:picLocks noChangeAspect="1"/>
          </p:cNvPicPr>
          <p:nvPr/>
        </p:nvPicPr>
        <p:blipFill>
          <a:blip r:embed="rId3"/>
          <a:stretch>
            <a:fillRect/>
          </a:stretch>
        </p:blipFill>
        <p:spPr>
          <a:xfrm>
            <a:off x="245300" y="1086161"/>
            <a:ext cx="4327948" cy="3245961"/>
          </a:xfrm>
          <a:prstGeom prst="rect">
            <a:avLst/>
          </a:prstGeom>
        </p:spPr>
      </p:pic>
      <p:pic>
        <p:nvPicPr>
          <p:cNvPr id="3" name="Picture 2">
            <a:extLst>
              <a:ext uri="{FF2B5EF4-FFF2-40B4-BE49-F238E27FC236}">
                <a16:creationId xmlns:a16="http://schemas.microsoft.com/office/drawing/2014/main" id="{EC66E9F5-F40C-4F8D-A4BC-E021EF3C35FE}"/>
              </a:ext>
            </a:extLst>
          </p:cNvPr>
          <p:cNvPicPr>
            <a:picLocks noChangeAspect="1"/>
          </p:cNvPicPr>
          <p:nvPr/>
        </p:nvPicPr>
        <p:blipFill>
          <a:blip r:embed="rId4"/>
          <a:stretch>
            <a:fillRect/>
          </a:stretch>
        </p:blipFill>
        <p:spPr>
          <a:xfrm>
            <a:off x="4568258" y="1086161"/>
            <a:ext cx="4322957" cy="3242219"/>
          </a:xfrm>
          <a:prstGeom prst="rect">
            <a:avLst/>
          </a:prstGeom>
        </p:spPr>
      </p:pic>
      <p:sp>
        <p:nvSpPr>
          <p:cNvPr id="11" name="TextBox 10">
            <a:extLst>
              <a:ext uri="{FF2B5EF4-FFF2-40B4-BE49-F238E27FC236}">
                <a16:creationId xmlns:a16="http://schemas.microsoft.com/office/drawing/2014/main" id="{2F50A83A-F57B-4763-8C99-FC98F1CB035B}"/>
              </a:ext>
            </a:extLst>
          </p:cNvPr>
          <p:cNvSpPr txBox="1"/>
          <p:nvPr/>
        </p:nvSpPr>
        <p:spPr>
          <a:xfrm>
            <a:off x="245301" y="5114300"/>
            <a:ext cx="8645914" cy="584775"/>
          </a:xfrm>
          <a:prstGeom prst="rect">
            <a:avLst/>
          </a:prstGeom>
          <a:noFill/>
        </p:spPr>
        <p:txBody>
          <a:bodyPr wrap="square" rtlCol="0">
            <a:spAutoFit/>
          </a:bodyPr>
          <a:lstStyle/>
          <a:p>
            <a:r>
              <a:rPr lang="en-GB" sz="1600" dirty="0"/>
              <a:t>In Bangkok, where particle concentrations are higher, removing days with rain does not affect the relationship between RH and PG.</a:t>
            </a:r>
          </a:p>
        </p:txBody>
      </p:sp>
      <p:sp>
        <p:nvSpPr>
          <p:cNvPr id="5" name="Rectangle 4">
            <a:extLst>
              <a:ext uri="{FF2B5EF4-FFF2-40B4-BE49-F238E27FC236}">
                <a16:creationId xmlns:a16="http://schemas.microsoft.com/office/drawing/2014/main" id="{48156CA5-B66A-4808-ACAD-BB41E705FAD7}"/>
              </a:ext>
            </a:extLst>
          </p:cNvPr>
          <p:cNvSpPr/>
          <p:nvPr/>
        </p:nvSpPr>
        <p:spPr>
          <a:xfrm>
            <a:off x="245300" y="5888305"/>
            <a:ext cx="8647179" cy="276999"/>
          </a:xfrm>
          <a:prstGeom prst="rect">
            <a:avLst/>
          </a:prstGeom>
        </p:spPr>
        <p:txBody>
          <a:bodyPr wrap="square">
            <a:spAutoFit/>
          </a:bodyPr>
          <a:lstStyle/>
          <a:p>
            <a:r>
              <a:rPr lang="en-GB" sz="1200" dirty="0"/>
              <a:t>Matthews J C, Wright M D, Navasumrit P, </a:t>
            </a:r>
            <a:r>
              <a:rPr lang="en-GB" sz="1200" dirty="0" err="1"/>
              <a:t>Ruchirawat</a:t>
            </a:r>
            <a:r>
              <a:rPr lang="en-GB" sz="1200" dirty="0"/>
              <a:t> M and Shallcross D E. 2019. J. Phys: Conf. Ser.1322 (1), 012029.</a:t>
            </a:r>
          </a:p>
        </p:txBody>
      </p:sp>
      <p:sp>
        <p:nvSpPr>
          <p:cNvPr id="12" name="TextBox 11">
            <a:extLst>
              <a:ext uri="{FF2B5EF4-FFF2-40B4-BE49-F238E27FC236}">
                <a16:creationId xmlns:a16="http://schemas.microsoft.com/office/drawing/2014/main" id="{F2A8A3BB-EF40-45CE-B763-AD0121B770DE}"/>
              </a:ext>
            </a:extLst>
          </p:cNvPr>
          <p:cNvSpPr txBox="1"/>
          <p:nvPr/>
        </p:nvSpPr>
        <p:spPr>
          <a:xfrm>
            <a:off x="827584" y="1340768"/>
            <a:ext cx="2274982" cy="369332"/>
          </a:xfrm>
          <a:prstGeom prst="rect">
            <a:avLst/>
          </a:prstGeom>
          <a:noFill/>
        </p:spPr>
        <p:txBody>
          <a:bodyPr wrap="none" rtlCol="0">
            <a:spAutoFit/>
          </a:bodyPr>
          <a:lstStyle/>
          <a:p>
            <a:r>
              <a:rPr lang="en-GB" dirty="0">
                <a:solidFill>
                  <a:schemeClr val="accent2"/>
                </a:solidFill>
              </a:rPr>
              <a:t>(a) Bangkok all days</a:t>
            </a:r>
          </a:p>
        </p:txBody>
      </p:sp>
      <p:sp>
        <p:nvSpPr>
          <p:cNvPr id="13" name="TextBox 12">
            <a:extLst>
              <a:ext uri="{FF2B5EF4-FFF2-40B4-BE49-F238E27FC236}">
                <a16:creationId xmlns:a16="http://schemas.microsoft.com/office/drawing/2014/main" id="{7E286F43-4D53-49E7-8911-CC7465332516}"/>
              </a:ext>
            </a:extLst>
          </p:cNvPr>
          <p:cNvSpPr txBox="1"/>
          <p:nvPr/>
        </p:nvSpPr>
        <p:spPr>
          <a:xfrm>
            <a:off x="5148064" y="1340768"/>
            <a:ext cx="2364750" cy="369332"/>
          </a:xfrm>
          <a:prstGeom prst="rect">
            <a:avLst/>
          </a:prstGeom>
          <a:noFill/>
        </p:spPr>
        <p:txBody>
          <a:bodyPr wrap="none" rtlCol="0">
            <a:spAutoFit/>
          </a:bodyPr>
          <a:lstStyle/>
          <a:p>
            <a:r>
              <a:rPr lang="en-GB" dirty="0">
                <a:solidFill>
                  <a:schemeClr val="accent2"/>
                </a:solidFill>
              </a:rPr>
              <a:t>(b) Bangkok dry days</a:t>
            </a:r>
          </a:p>
        </p:txBody>
      </p:sp>
      <p:sp>
        <p:nvSpPr>
          <p:cNvPr id="14" name="TextBox 13">
            <a:extLst>
              <a:ext uri="{FF2B5EF4-FFF2-40B4-BE49-F238E27FC236}">
                <a16:creationId xmlns:a16="http://schemas.microsoft.com/office/drawing/2014/main" id="{8A855D2C-98B2-4304-863B-C0C8FE13DBB5}"/>
              </a:ext>
            </a:extLst>
          </p:cNvPr>
          <p:cNvSpPr txBox="1"/>
          <p:nvPr/>
        </p:nvSpPr>
        <p:spPr>
          <a:xfrm>
            <a:off x="719570" y="4437112"/>
            <a:ext cx="7740861" cy="461665"/>
          </a:xfrm>
          <a:prstGeom prst="rect">
            <a:avLst/>
          </a:prstGeom>
          <a:noFill/>
        </p:spPr>
        <p:txBody>
          <a:bodyPr wrap="square" rtlCol="0">
            <a:spAutoFit/>
          </a:bodyPr>
          <a:lstStyle/>
          <a:p>
            <a:pPr algn="just"/>
            <a:r>
              <a:rPr lang="en-GB" sz="1200" b="1" dirty="0">
                <a:solidFill>
                  <a:schemeClr val="accent2"/>
                </a:solidFill>
              </a:rPr>
              <a:t>Figure 5: </a:t>
            </a:r>
            <a:r>
              <a:rPr lang="en-GB" sz="1200" dirty="0"/>
              <a:t>Box plots of PG with increasing RH in Bangkok showing (a) all data and (b) days when rainfall was not detected.</a:t>
            </a:r>
          </a:p>
        </p:txBody>
      </p:sp>
      <p:sp>
        <p:nvSpPr>
          <p:cNvPr id="15" name="Footer Placeholder 1">
            <a:extLst>
              <a:ext uri="{FF2B5EF4-FFF2-40B4-BE49-F238E27FC236}">
                <a16:creationId xmlns:a16="http://schemas.microsoft.com/office/drawing/2014/main" id="{B4E48D36-5BED-431C-8C25-18A126F79369}"/>
              </a:ext>
            </a:extLst>
          </p:cNvPr>
          <p:cNvSpPr>
            <a:spLocks noGrp="1"/>
          </p:cNvSpPr>
          <p:nvPr>
            <p:ph type="ftr" sz="quarter" idx="10"/>
          </p:nvPr>
        </p:nvSpPr>
        <p:spPr>
          <a:xfrm>
            <a:off x="1478931" y="6317071"/>
            <a:ext cx="2232050" cy="339725"/>
          </a:xfrm>
        </p:spPr>
        <p:txBody>
          <a:bodyPr/>
          <a:lstStyle/>
          <a:p>
            <a:pPr>
              <a:defRPr/>
            </a:pPr>
            <a:r>
              <a:rPr lang="en-GB" dirty="0"/>
              <a:t>EGU 2020</a:t>
            </a:r>
          </a:p>
        </p:txBody>
      </p:sp>
      <p:pic>
        <p:nvPicPr>
          <p:cNvPr id="16" name="Picture 15" descr="A drawing of a face&#10;&#10;Description automatically generated">
            <a:extLst>
              <a:ext uri="{FF2B5EF4-FFF2-40B4-BE49-F238E27FC236}">
                <a16:creationId xmlns:a16="http://schemas.microsoft.com/office/drawing/2014/main" id="{6069D7E5-C36E-48FD-98AF-6B1BA642C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272213"/>
            <a:ext cx="1227411" cy="429442"/>
          </a:xfrm>
          <a:prstGeom prst="rect">
            <a:avLst/>
          </a:prstGeom>
        </p:spPr>
      </p:pic>
      <p:pic>
        <p:nvPicPr>
          <p:cNvPr id="17" name="Picture 4" descr="C:\Users\Matt\Dropbox\Work\CTR Wilson group\UÉvora_horizontal_logo.png">
            <a:extLst>
              <a:ext uri="{FF2B5EF4-FFF2-40B4-BE49-F238E27FC236}">
                <a16:creationId xmlns:a16="http://schemas.microsoft.com/office/drawing/2014/main" id="{353F5CF5-D84B-4B58-ABA1-3695EDD9C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493" y="214423"/>
            <a:ext cx="1975013" cy="7663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09239FC-36A6-4483-B062-44F8AAFEC322}"/>
              </a:ext>
            </a:extLst>
          </p:cNvPr>
          <p:cNvPicPr>
            <a:picLocks noChangeAspect="1"/>
          </p:cNvPicPr>
          <p:nvPr/>
        </p:nvPicPr>
        <p:blipFill>
          <a:blip r:embed="rId7"/>
          <a:stretch>
            <a:fillRect/>
          </a:stretch>
        </p:blipFill>
        <p:spPr>
          <a:xfrm>
            <a:off x="8172400" y="0"/>
            <a:ext cx="829855" cy="965649"/>
          </a:xfrm>
          <a:prstGeom prst="rect">
            <a:avLst/>
          </a:prstGeom>
        </p:spPr>
      </p:pic>
    </p:spTree>
    <p:extLst>
      <p:ext uri="{BB962C8B-B14F-4D97-AF65-F5344CB8AC3E}">
        <p14:creationId xmlns:p14="http://schemas.microsoft.com/office/powerpoint/2010/main" val="204255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10459</TotalTime>
  <Words>1006</Words>
  <Application>Microsoft Office PowerPoint</Application>
  <PresentationFormat>On-screen Show (4:3)</PresentationFormat>
  <Paragraphs>109</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Matthews</dc:creator>
  <cp:lastModifiedBy>James Matthews</cp:lastModifiedBy>
  <cp:revision>118</cp:revision>
  <dcterms:created xsi:type="dcterms:W3CDTF">2019-03-18T20:35:39Z</dcterms:created>
  <dcterms:modified xsi:type="dcterms:W3CDTF">2020-05-04T11:49:44Z</dcterms:modified>
</cp:coreProperties>
</file>