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84" r:id="rId3"/>
    <p:sldId id="274" r:id="rId4"/>
    <p:sldId id="289" r:id="rId5"/>
    <p:sldId id="290" r:id="rId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C559"/>
    <a:srgbClr val="E6E6E6"/>
    <a:srgbClr val="FFC000"/>
    <a:srgbClr val="00F500"/>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82" autoAdjust="0"/>
    <p:restoredTop sz="94660"/>
  </p:normalViewPr>
  <p:slideViewPr>
    <p:cSldViewPr snapToGrid="0">
      <p:cViewPr varScale="1">
        <p:scale>
          <a:sx n="86" d="100"/>
          <a:sy n="86" d="100"/>
        </p:scale>
        <p:origin x="414"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F250FD-FB4E-4C7C-A4F0-554C9F9682B8}" type="datetimeFigureOut">
              <a:rPr lang="ru-RU" smtClean="0"/>
              <a:pPr/>
              <a:t>02.05.2020</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76D4E5-EF26-4B66-8406-FD6F21FF61C3}" type="slidenum">
              <a:rPr lang="ru-RU" smtClean="0"/>
              <a:pPr/>
              <a:t>‹#›</a:t>
            </a:fld>
            <a:endParaRPr lang="ru-RU"/>
          </a:p>
        </p:txBody>
      </p:sp>
    </p:spTree>
    <p:extLst>
      <p:ext uri="{BB962C8B-B14F-4D97-AF65-F5344CB8AC3E}">
        <p14:creationId xmlns:p14="http://schemas.microsoft.com/office/powerpoint/2010/main" val="604858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6176D4E5-EF26-4B66-8406-FD6F21FF61C3}" type="slidenum">
              <a:rPr lang="ru-RU" smtClean="0"/>
              <a:pPr/>
              <a:t>5</a:t>
            </a:fld>
            <a:endParaRPr lang="ru-RU"/>
          </a:p>
        </p:txBody>
      </p:sp>
    </p:spTree>
    <p:extLst>
      <p:ext uri="{BB962C8B-B14F-4D97-AF65-F5344CB8AC3E}">
        <p14:creationId xmlns:p14="http://schemas.microsoft.com/office/powerpoint/2010/main" val="3852399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265540E7-F219-4B76-83A2-617EF075F5B6}" type="datetimeFigureOut">
              <a:rPr lang="ru-RU" smtClean="0"/>
              <a:pPr/>
              <a:t>02.05.2020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DF0B626-9868-4286-8D59-3D79E6B3E0F9}" type="slidenum">
              <a:rPr lang="ru-RU" smtClean="0"/>
              <a:pPr/>
              <a:t>‹#›</a:t>
            </a:fld>
            <a:endParaRPr lang="ru-RU"/>
          </a:p>
        </p:txBody>
      </p:sp>
    </p:spTree>
    <p:extLst>
      <p:ext uri="{BB962C8B-B14F-4D97-AF65-F5344CB8AC3E}">
        <p14:creationId xmlns:p14="http://schemas.microsoft.com/office/powerpoint/2010/main" val="2680145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265540E7-F219-4B76-83A2-617EF075F5B6}" type="datetimeFigureOut">
              <a:rPr lang="ru-RU" smtClean="0"/>
              <a:pPr/>
              <a:t>02.05.2020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DF0B626-9868-4286-8D59-3D79E6B3E0F9}" type="slidenum">
              <a:rPr lang="ru-RU" smtClean="0"/>
              <a:pPr/>
              <a:t>‹#›</a:t>
            </a:fld>
            <a:endParaRPr lang="ru-RU"/>
          </a:p>
        </p:txBody>
      </p:sp>
    </p:spTree>
    <p:extLst>
      <p:ext uri="{BB962C8B-B14F-4D97-AF65-F5344CB8AC3E}">
        <p14:creationId xmlns:p14="http://schemas.microsoft.com/office/powerpoint/2010/main" val="4178517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265540E7-F219-4B76-83A2-617EF075F5B6}" type="datetimeFigureOut">
              <a:rPr lang="ru-RU" smtClean="0"/>
              <a:pPr/>
              <a:t>02.05.2020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DF0B626-9868-4286-8D59-3D79E6B3E0F9}" type="slidenum">
              <a:rPr lang="ru-RU" smtClean="0"/>
              <a:pPr/>
              <a:t>‹#›</a:t>
            </a:fld>
            <a:endParaRPr lang="ru-RU"/>
          </a:p>
        </p:txBody>
      </p:sp>
    </p:spTree>
    <p:extLst>
      <p:ext uri="{BB962C8B-B14F-4D97-AF65-F5344CB8AC3E}">
        <p14:creationId xmlns:p14="http://schemas.microsoft.com/office/powerpoint/2010/main" val="816983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265540E7-F219-4B76-83A2-617EF075F5B6}" type="datetimeFigureOut">
              <a:rPr lang="ru-RU" smtClean="0"/>
              <a:pPr/>
              <a:t>02.05.2020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DF0B626-9868-4286-8D59-3D79E6B3E0F9}" type="slidenum">
              <a:rPr lang="ru-RU" smtClean="0"/>
              <a:pPr/>
              <a:t>‹#›</a:t>
            </a:fld>
            <a:endParaRPr lang="ru-RU"/>
          </a:p>
        </p:txBody>
      </p:sp>
    </p:spTree>
    <p:extLst>
      <p:ext uri="{BB962C8B-B14F-4D97-AF65-F5344CB8AC3E}">
        <p14:creationId xmlns:p14="http://schemas.microsoft.com/office/powerpoint/2010/main" val="2909874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265540E7-F219-4B76-83A2-617EF075F5B6}" type="datetimeFigureOut">
              <a:rPr lang="ru-RU" smtClean="0"/>
              <a:pPr/>
              <a:t>02.05.2020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DF0B626-9868-4286-8D59-3D79E6B3E0F9}" type="slidenum">
              <a:rPr lang="ru-RU" smtClean="0"/>
              <a:pPr/>
              <a:t>‹#›</a:t>
            </a:fld>
            <a:endParaRPr lang="ru-RU"/>
          </a:p>
        </p:txBody>
      </p:sp>
    </p:spTree>
    <p:extLst>
      <p:ext uri="{BB962C8B-B14F-4D97-AF65-F5344CB8AC3E}">
        <p14:creationId xmlns:p14="http://schemas.microsoft.com/office/powerpoint/2010/main" val="2961900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265540E7-F219-4B76-83A2-617EF075F5B6}" type="datetimeFigureOut">
              <a:rPr lang="ru-RU" smtClean="0"/>
              <a:pPr/>
              <a:t>02.05.2020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DF0B626-9868-4286-8D59-3D79E6B3E0F9}" type="slidenum">
              <a:rPr lang="ru-RU" smtClean="0"/>
              <a:pPr/>
              <a:t>‹#›</a:t>
            </a:fld>
            <a:endParaRPr lang="ru-RU"/>
          </a:p>
        </p:txBody>
      </p:sp>
    </p:spTree>
    <p:extLst>
      <p:ext uri="{BB962C8B-B14F-4D97-AF65-F5344CB8AC3E}">
        <p14:creationId xmlns:p14="http://schemas.microsoft.com/office/powerpoint/2010/main" val="377350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265540E7-F219-4B76-83A2-617EF075F5B6}" type="datetimeFigureOut">
              <a:rPr lang="ru-RU" smtClean="0"/>
              <a:pPr/>
              <a:t>02.05.2020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DF0B626-9868-4286-8D59-3D79E6B3E0F9}" type="slidenum">
              <a:rPr lang="ru-RU" smtClean="0"/>
              <a:pPr/>
              <a:t>‹#›</a:t>
            </a:fld>
            <a:endParaRPr lang="ru-RU"/>
          </a:p>
        </p:txBody>
      </p:sp>
    </p:spTree>
    <p:extLst>
      <p:ext uri="{BB962C8B-B14F-4D97-AF65-F5344CB8AC3E}">
        <p14:creationId xmlns:p14="http://schemas.microsoft.com/office/powerpoint/2010/main" val="2162046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265540E7-F219-4B76-83A2-617EF075F5B6}" type="datetimeFigureOut">
              <a:rPr lang="ru-RU" smtClean="0"/>
              <a:pPr/>
              <a:t>02.05.2020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DF0B626-9868-4286-8D59-3D79E6B3E0F9}" type="slidenum">
              <a:rPr lang="ru-RU" smtClean="0"/>
              <a:pPr/>
              <a:t>‹#›</a:t>
            </a:fld>
            <a:endParaRPr lang="ru-RU"/>
          </a:p>
        </p:txBody>
      </p:sp>
    </p:spTree>
    <p:extLst>
      <p:ext uri="{BB962C8B-B14F-4D97-AF65-F5344CB8AC3E}">
        <p14:creationId xmlns:p14="http://schemas.microsoft.com/office/powerpoint/2010/main" val="4102392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65540E7-F219-4B76-83A2-617EF075F5B6}" type="datetimeFigureOut">
              <a:rPr lang="ru-RU" smtClean="0"/>
              <a:pPr/>
              <a:t>02.05.2020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DF0B626-9868-4286-8D59-3D79E6B3E0F9}" type="slidenum">
              <a:rPr lang="ru-RU" smtClean="0"/>
              <a:pPr/>
              <a:t>‹#›</a:t>
            </a:fld>
            <a:endParaRPr lang="ru-RU"/>
          </a:p>
        </p:txBody>
      </p:sp>
    </p:spTree>
    <p:extLst>
      <p:ext uri="{BB962C8B-B14F-4D97-AF65-F5344CB8AC3E}">
        <p14:creationId xmlns:p14="http://schemas.microsoft.com/office/powerpoint/2010/main" val="1181325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265540E7-F219-4B76-83A2-617EF075F5B6}" type="datetimeFigureOut">
              <a:rPr lang="ru-RU" smtClean="0"/>
              <a:pPr/>
              <a:t>02.05.2020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DF0B626-9868-4286-8D59-3D79E6B3E0F9}" type="slidenum">
              <a:rPr lang="ru-RU" smtClean="0"/>
              <a:pPr/>
              <a:t>‹#›</a:t>
            </a:fld>
            <a:endParaRPr lang="ru-RU"/>
          </a:p>
        </p:txBody>
      </p:sp>
    </p:spTree>
    <p:extLst>
      <p:ext uri="{BB962C8B-B14F-4D97-AF65-F5344CB8AC3E}">
        <p14:creationId xmlns:p14="http://schemas.microsoft.com/office/powerpoint/2010/main" val="3345588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265540E7-F219-4B76-83A2-617EF075F5B6}" type="datetimeFigureOut">
              <a:rPr lang="ru-RU" smtClean="0"/>
              <a:pPr/>
              <a:t>02.05.2020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DF0B626-9868-4286-8D59-3D79E6B3E0F9}" type="slidenum">
              <a:rPr lang="ru-RU" smtClean="0"/>
              <a:pPr/>
              <a:t>‹#›</a:t>
            </a:fld>
            <a:endParaRPr lang="ru-RU"/>
          </a:p>
        </p:txBody>
      </p:sp>
    </p:spTree>
    <p:extLst>
      <p:ext uri="{BB962C8B-B14F-4D97-AF65-F5344CB8AC3E}">
        <p14:creationId xmlns:p14="http://schemas.microsoft.com/office/powerpoint/2010/main" val="1300900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000">
              <a:schemeClr val="bg2"/>
            </a:gs>
            <a:gs pos="28000">
              <a:schemeClr val="bg2">
                <a:alpha val="84000"/>
              </a:schemeClr>
            </a:gs>
            <a:gs pos="77000">
              <a:schemeClr val="bg2">
                <a:lumMod val="90000"/>
              </a:schemeClr>
            </a:gs>
            <a:gs pos="54000">
              <a:schemeClr val="bg2">
                <a:lumMod val="75000"/>
                <a:alpha val="36000"/>
              </a:schemeClr>
            </a:gs>
            <a:gs pos="94000">
              <a:schemeClr val="bg2">
                <a:lumMod val="90000"/>
              </a:schemeClr>
            </a:gs>
          </a:gsLst>
          <a:lin ang="27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5540E7-F219-4B76-83A2-617EF075F5B6}" type="datetimeFigureOut">
              <a:rPr lang="ru-RU" smtClean="0"/>
              <a:pPr/>
              <a:t>02.05.2020</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F0B626-9868-4286-8D59-3D79E6B3E0F9}" type="slidenum">
              <a:rPr lang="ru-RU" smtClean="0"/>
              <a:pPr/>
              <a:t>‹#›</a:t>
            </a:fld>
            <a:endParaRPr lang="ru-RU"/>
          </a:p>
        </p:txBody>
      </p:sp>
    </p:spTree>
    <p:extLst>
      <p:ext uri="{BB962C8B-B14F-4D97-AF65-F5344CB8AC3E}">
        <p14:creationId xmlns:p14="http://schemas.microsoft.com/office/powerpoint/2010/main" val="13743261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jpeg"/><Relationship Id="rId3" Type="http://schemas.openxmlformats.org/officeDocument/2006/relationships/image" Target="../media/image7.jpeg"/><Relationship Id="rId7" Type="http://schemas.openxmlformats.org/officeDocument/2006/relationships/image" Target="../media/image11.jpeg"/><Relationship Id="rId12" Type="http://schemas.openxmlformats.org/officeDocument/2006/relationships/image" Target="../media/image16.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1.jpeg"/><Relationship Id="rId4" Type="http://schemas.openxmlformats.org/officeDocument/2006/relationships/image" Target="../media/image20.jpeg"/></Relationships>
</file>

<file path=ppt/slides/_rels/slide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7.xml"/><Relationship Id="rId4" Type="http://schemas.openxmlformats.org/officeDocument/2006/relationships/image" Target="../media/image25.jpg"/></Relationships>
</file>

<file path=ppt/slides/_rels/slide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8000">
              <a:schemeClr val="bg2"/>
            </a:gs>
            <a:gs pos="28000">
              <a:schemeClr val="bg2">
                <a:alpha val="84000"/>
              </a:schemeClr>
            </a:gs>
            <a:gs pos="77000">
              <a:schemeClr val="bg2">
                <a:lumMod val="90000"/>
              </a:schemeClr>
            </a:gs>
            <a:gs pos="54000">
              <a:schemeClr val="bg2">
                <a:lumMod val="75000"/>
                <a:alpha val="36000"/>
              </a:schemeClr>
            </a:gs>
            <a:gs pos="94000">
              <a:schemeClr val="bg2">
                <a:lumMod val="90000"/>
              </a:schemeClr>
            </a:gs>
          </a:gsLst>
          <a:lin ang="2700000" scaled="1"/>
        </a:gradFill>
        <a:effectLst/>
      </p:bgPr>
    </p:bg>
    <p:spTree>
      <p:nvGrpSpPr>
        <p:cNvPr id="1" name=""/>
        <p:cNvGrpSpPr/>
        <p:nvPr/>
      </p:nvGrpSpPr>
      <p:grpSpPr>
        <a:xfrm>
          <a:off x="0" y="0"/>
          <a:ext cx="0" cy="0"/>
          <a:chOff x="0" y="0"/>
          <a:chExt cx="0" cy="0"/>
        </a:xfrm>
      </p:grpSpPr>
      <p:pic>
        <p:nvPicPr>
          <p:cNvPr id="21" name="Рисунок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860" y="2584749"/>
            <a:ext cx="5711780" cy="4208680"/>
          </a:xfrm>
          <a:prstGeom prst="rect">
            <a:avLst/>
          </a:prstGeom>
        </p:spPr>
      </p:pic>
      <p:sp>
        <p:nvSpPr>
          <p:cNvPr id="12" name="Прямоугольник 11"/>
          <p:cNvSpPr/>
          <p:nvPr/>
        </p:nvSpPr>
        <p:spPr>
          <a:xfrm>
            <a:off x="0" y="0"/>
            <a:ext cx="12248706" cy="480397"/>
          </a:xfrm>
          <a:prstGeom prst="rect">
            <a:avLst/>
          </a:prstGeom>
          <a:solidFill>
            <a:srgbClr val="FFC000">
              <a:alpha val="25000"/>
            </a:srgb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Arial" charset="0"/>
              </a:rPr>
              <a:t>A study of iodine concentration in drinking waters of Bryansk and Oryol regions</a:t>
            </a:r>
            <a:endParaRPr lang="ru-RU" sz="2400" b="1" dirty="0">
              <a:solidFill>
                <a:schemeClr val="tx1"/>
              </a:solidFill>
              <a:latin typeface="Arial" charset="0"/>
            </a:endParaRPr>
          </a:p>
        </p:txBody>
      </p:sp>
      <p:sp>
        <p:nvSpPr>
          <p:cNvPr id="3" name="Подзаголовок 2"/>
          <p:cNvSpPr>
            <a:spLocks noGrp="1"/>
          </p:cNvSpPr>
          <p:nvPr>
            <p:ph type="subTitle" idx="1"/>
          </p:nvPr>
        </p:nvSpPr>
        <p:spPr>
          <a:xfrm>
            <a:off x="2009103" y="484272"/>
            <a:ext cx="7383887" cy="533155"/>
          </a:xfrm>
        </p:spPr>
        <p:txBody>
          <a:bodyPr/>
          <a:lstStyle/>
          <a:p>
            <a:pPr>
              <a:lnSpc>
                <a:spcPct val="80000"/>
              </a:lnSpc>
              <a:defRPr/>
            </a:pPr>
            <a:r>
              <a:rPr lang="en-US" sz="1800" b="1" dirty="0" err="1"/>
              <a:t>Berezkin</a:t>
            </a:r>
            <a:r>
              <a:rPr lang="en-US" sz="1800" b="1" dirty="0"/>
              <a:t> </a:t>
            </a:r>
            <a:r>
              <a:rPr lang="en-US" sz="1800" b="1" dirty="0" err="1"/>
              <a:t>V.Yu</a:t>
            </a:r>
            <a:r>
              <a:rPr lang="en-US" sz="1800" b="1" dirty="0"/>
              <a:t>., </a:t>
            </a:r>
            <a:r>
              <a:rPr lang="en-US" sz="1800" b="1" dirty="0" err="1"/>
              <a:t>Kolmykova</a:t>
            </a:r>
            <a:r>
              <a:rPr lang="en-US" sz="1800" b="1" dirty="0"/>
              <a:t> L.I., </a:t>
            </a:r>
            <a:r>
              <a:rPr lang="en-US" sz="1800" b="1" dirty="0" err="1"/>
              <a:t>Korobova</a:t>
            </a:r>
            <a:r>
              <a:rPr lang="en-US" sz="1800" b="1" dirty="0"/>
              <a:t> E.M.,     </a:t>
            </a:r>
            <a:r>
              <a:rPr lang="ru-RU" sz="1800" b="1" dirty="0"/>
              <a:t>               </a:t>
            </a:r>
            <a:r>
              <a:rPr lang="en-US" sz="1800" b="1" dirty="0"/>
              <a:t>  </a:t>
            </a:r>
            <a:r>
              <a:rPr lang="en-US" sz="1800" b="1" dirty="0" err="1"/>
              <a:t>Kulieva</a:t>
            </a:r>
            <a:r>
              <a:rPr lang="en-US" sz="1800" b="1" dirty="0"/>
              <a:t> G.A.</a:t>
            </a:r>
            <a:endParaRPr lang="ru-RU" sz="1800" b="1" dirty="0">
              <a:solidFill>
                <a:schemeClr val="bg1"/>
              </a:solidFill>
              <a:latin typeface="Times New Roman" pitchFamily="18" charset="0"/>
            </a:endParaRPr>
          </a:p>
          <a:p>
            <a:endParaRPr lang="ru-RU" dirty="0"/>
          </a:p>
        </p:txBody>
      </p:sp>
      <p:pic>
        <p:nvPicPr>
          <p:cNvPr id="14" name="Объект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7725" y="857492"/>
            <a:ext cx="688023" cy="570716"/>
          </a:xfrm>
          <a:prstGeom prst="rect">
            <a:avLst/>
          </a:prstGeom>
        </p:spPr>
      </p:pic>
      <p:sp>
        <p:nvSpPr>
          <p:cNvPr id="7" name="Прямоугольник 6"/>
          <p:cNvSpPr/>
          <p:nvPr/>
        </p:nvSpPr>
        <p:spPr>
          <a:xfrm>
            <a:off x="2009103" y="1475970"/>
            <a:ext cx="9318012" cy="269304"/>
          </a:xfrm>
          <a:prstGeom prst="rect">
            <a:avLst/>
          </a:prstGeom>
        </p:spPr>
        <p:txBody>
          <a:bodyPr wrap="square">
            <a:spAutoFit/>
          </a:bodyPr>
          <a:lstStyle/>
          <a:p>
            <a:pPr algn="just">
              <a:lnSpc>
                <a:spcPct val="115000"/>
              </a:lnSpc>
              <a:spcAft>
                <a:spcPts val="0"/>
              </a:spcAft>
            </a:pPr>
            <a:r>
              <a:rPr lang="en-US" sz="1050" b="1" i="1" dirty="0">
                <a:ea typeface="Times New Roman"/>
                <a:cs typeface="Times New Roman"/>
              </a:rPr>
              <a:t>Vernadsky Institute of Geochemistry and Analytical Chemistry, Rus. Ac. of Sci.,                               </a:t>
            </a:r>
            <a:r>
              <a:rPr lang="en-US" sz="1050" b="1" i="1" dirty="0" smtClean="0">
                <a:ea typeface="Times New Roman"/>
                <a:cs typeface="Times New Roman"/>
              </a:rPr>
              <a:t>People</a:t>
            </a:r>
            <a:r>
              <a:rPr lang="en-US" sz="1050" b="1" i="1" dirty="0" smtClean="0">
                <a:ea typeface="Times New Roman"/>
                <a:cs typeface="Times New Roman"/>
              </a:rPr>
              <a:t>s’</a:t>
            </a:r>
            <a:r>
              <a:rPr lang="en-US" sz="1050" b="1" i="1" dirty="0" smtClean="0">
                <a:ea typeface="Times New Roman"/>
                <a:cs typeface="Times New Roman"/>
              </a:rPr>
              <a:t> </a:t>
            </a:r>
            <a:r>
              <a:rPr lang="en-US" sz="1050" b="1" i="1" dirty="0">
                <a:ea typeface="Times New Roman"/>
                <a:cs typeface="Times New Roman"/>
              </a:rPr>
              <a:t>Friendship </a:t>
            </a:r>
            <a:r>
              <a:rPr lang="en-US" sz="1050" b="1" i="1" dirty="0" smtClean="0">
                <a:ea typeface="Times New Roman"/>
                <a:cs typeface="Times New Roman"/>
              </a:rPr>
              <a:t>University of Russia</a:t>
            </a:r>
            <a:endParaRPr lang="ru-RU" sz="1050" dirty="0"/>
          </a:p>
        </p:txBody>
      </p:sp>
      <p:sp>
        <p:nvSpPr>
          <p:cNvPr id="17" name="TextBox 10"/>
          <p:cNvSpPr txBox="1"/>
          <p:nvPr/>
        </p:nvSpPr>
        <p:spPr>
          <a:xfrm>
            <a:off x="1519707" y="3119173"/>
            <a:ext cx="1892851" cy="646331"/>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rgbClr val="FF0000"/>
                </a:solidFill>
              </a:rPr>
              <a:t>Bryansk and Oryol regions</a:t>
            </a:r>
          </a:p>
        </p:txBody>
      </p:sp>
      <p:cxnSp>
        <p:nvCxnSpPr>
          <p:cNvPr id="23" name="Прямая со стрелкой 22"/>
          <p:cNvCxnSpPr>
            <a:cxnSpLocks/>
          </p:cNvCxnSpPr>
          <p:nvPr/>
        </p:nvCxnSpPr>
        <p:spPr>
          <a:xfrm flipH="1">
            <a:off x="767206" y="3442338"/>
            <a:ext cx="1453912" cy="827652"/>
          </a:xfrm>
          <a:prstGeom prst="straightConnector1">
            <a:avLst/>
          </a:prstGeom>
          <a:ln w="28575">
            <a:solidFill>
              <a:srgbClr val="FF0000"/>
            </a:solidFill>
            <a:tailEnd type="arrow"/>
          </a:ln>
        </p:spPr>
        <p:style>
          <a:lnRef idx="3">
            <a:schemeClr val="accent2"/>
          </a:lnRef>
          <a:fillRef idx="0">
            <a:schemeClr val="accent2"/>
          </a:fillRef>
          <a:effectRef idx="2">
            <a:schemeClr val="accent2"/>
          </a:effectRef>
          <a:fontRef idx="minor">
            <a:schemeClr val="tx1"/>
          </a:fontRef>
        </p:style>
      </p:cxnSp>
      <p:pic>
        <p:nvPicPr>
          <p:cNvPr id="1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5799" y="2848530"/>
            <a:ext cx="5863078" cy="3240088"/>
          </a:xfrm>
          <a:prstGeom prst="rect">
            <a:avLst/>
          </a:prstGeom>
          <a:noFill/>
          <a:ln w="9360">
            <a:solidFill>
              <a:srgbClr val="000000"/>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Прямоугольник 4"/>
          <p:cNvSpPr/>
          <p:nvPr/>
        </p:nvSpPr>
        <p:spPr>
          <a:xfrm>
            <a:off x="7441888" y="2485876"/>
            <a:ext cx="3849259" cy="369332"/>
          </a:xfrm>
          <a:prstGeom prst="rect">
            <a:avLst/>
          </a:prstGeom>
        </p:spPr>
        <p:txBody>
          <a:bodyPr wrap="none">
            <a:spAutoFit/>
          </a:bodyPr>
          <a:lstStyle/>
          <a:p>
            <a:r>
              <a:rPr lang="en-US" b="1" dirty="0"/>
              <a:t>Areas of endemic goiter (WHO, 1973)</a:t>
            </a:r>
            <a:endParaRPr lang="ru-RU" b="1" dirty="0"/>
          </a:p>
        </p:txBody>
      </p:sp>
      <p:sp>
        <p:nvSpPr>
          <p:cNvPr id="6" name="Прямоугольник 5"/>
          <p:cNvSpPr/>
          <p:nvPr/>
        </p:nvSpPr>
        <p:spPr>
          <a:xfrm>
            <a:off x="6009338" y="6111567"/>
            <a:ext cx="5877862" cy="646331"/>
          </a:xfrm>
          <a:prstGeom prst="rect">
            <a:avLst/>
          </a:prstGeom>
        </p:spPr>
        <p:txBody>
          <a:bodyPr wrap="square">
            <a:spAutoFit/>
          </a:bodyPr>
          <a:lstStyle/>
          <a:p>
            <a:pPr algn="ctr"/>
            <a:r>
              <a:rPr lang="en-US" b="1" dirty="0"/>
              <a:t>Iodine-deficient diseases are one of the most common non-communicable human diseases</a:t>
            </a:r>
            <a:endParaRPr lang="ru-RU" b="1" dirty="0"/>
          </a:p>
        </p:txBody>
      </p:sp>
      <p:sp>
        <p:nvSpPr>
          <p:cNvPr id="22" name="Прямоугольник с двумя вырезанными противолежащими углами 21"/>
          <p:cNvSpPr/>
          <p:nvPr/>
        </p:nvSpPr>
        <p:spPr>
          <a:xfrm>
            <a:off x="597553" y="4265736"/>
            <a:ext cx="169652" cy="190392"/>
          </a:xfrm>
          <a:prstGeom prst="snip2DiagRect">
            <a:avLst/>
          </a:prstGeom>
          <a:noFill/>
          <a:ln w="76200" cmpd="sng">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9" name="Прямоугольник 8"/>
          <p:cNvSpPr/>
          <p:nvPr/>
        </p:nvSpPr>
        <p:spPr>
          <a:xfrm>
            <a:off x="174981" y="1760518"/>
            <a:ext cx="11839654" cy="707886"/>
          </a:xfrm>
          <a:prstGeom prst="rect">
            <a:avLst/>
          </a:prstGeom>
        </p:spPr>
        <p:txBody>
          <a:bodyPr wrap="square">
            <a:spAutoFit/>
          </a:bodyPr>
          <a:lstStyle/>
          <a:p>
            <a:r>
              <a:rPr lang="en-US" sz="2000" b="1" dirty="0"/>
              <a:t>The aim of the research was iodine in natural waters of different age aquifers of the Bryansk and Oryol regions (Russia), primarily in the waters used by local residents of these regions for drinking purposes.</a:t>
            </a:r>
            <a:endParaRPr lang="ru-RU" sz="2000" b="1" dirty="0"/>
          </a:p>
        </p:txBody>
      </p:sp>
      <p:pic>
        <p:nvPicPr>
          <p:cNvPr id="8" name="Рисунок 7">
            <a:extLst>
              <a:ext uri="{FF2B5EF4-FFF2-40B4-BE49-F238E27FC236}">
                <a16:creationId xmlns:a16="http://schemas.microsoft.com/office/drawing/2014/main" id="{20230589-9764-4751-8F71-0BD9E9F5AB35}"/>
              </a:ext>
            </a:extLst>
          </p:cNvPr>
          <p:cNvPicPr>
            <a:picLocks noChangeAspect="1"/>
          </p:cNvPicPr>
          <p:nvPr/>
        </p:nvPicPr>
        <p:blipFill>
          <a:blip r:embed="rId5"/>
          <a:stretch>
            <a:fillRect/>
          </a:stretch>
        </p:blipFill>
        <p:spPr>
          <a:xfrm>
            <a:off x="10504449" y="495641"/>
            <a:ext cx="1687551" cy="194915"/>
          </a:xfrm>
          <a:prstGeom prst="rect">
            <a:avLst/>
          </a:prstGeom>
        </p:spPr>
      </p:pic>
      <p:pic>
        <p:nvPicPr>
          <p:cNvPr id="20" name="Picture 2" descr="http://www.geokhi.ru/Photo%20for%20site/ГЕОХИ%20НА%20САЙТ_финал.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34499" y="848613"/>
            <a:ext cx="1684632" cy="599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7535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ircle(in)">
                                      <p:cBhvr>
                                        <p:cTn id="7"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13"/>
          <p:cNvSpPr/>
          <p:nvPr/>
        </p:nvSpPr>
        <p:spPr>
          <a:xfrm>
            <a:off x="270455" y="631065"/>
            <a:ext cx="6424206" cy="830997"/>
          </a:xfrm>
          <a:prstGeom prst="rect">
            <a:avLst/>
          </a:prstGeom>
        </p:spPr>
        <p:txBody>
          <a:bodyPr wrap="square">
            <a:spAutoFit/>
          </a:bodyPr>
          <a:lstStyle/>
          <a:p>
            <a:r>
              <a:rPr lang="en-US" sz="1600" b="1" dirty="0"/>
              <a:t>The presentation is based on the original data on water samples collected during the field works carried out in the Bryansk region (2007-2015) and  the Oryol region (2016-2017).</a:t>
            </a:r>
            <a:endParaRPr lang="ru-RU" sz="1600" b="1" dirty="0"/>
          </a:p>
        </p:txBody>
      </p:sp>
      <p:pic>
        <p:nvPicPr>
          <p:cNvPr id="2054" name="Picture 6" descr="J:\Мои фото и видео\2017\Экспедиция в Орловскую область 2017\DSCI603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78095" y="1497917"/>
            <a:ext cx="2139718" cy="1604788"/>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J:\Мои фото и видео\2017\Экспедиция в Орловскую область 2017\270617\DSCI583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8432" y="1328296"/>
            <a:ext cx="2365878" cy="1774409"/>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J:\Мои фото и видео\2016\Орёл-Белгород 2016\Белгород-Орёл\DSCI397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59425" y="4146640"/>
            <a:ext cx="1986669" cy="264889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J:\Мои фото и видео\2016\Орёл-Белгород 2016\Фото244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2910" y="4628613"/>
            <a:ext cx="1355918" cy="2127227"/>
          </a:xfrm>
          <a:prstGeom prst="rect">
            <a:avLst/>
          </a:prstGeom>
          <a:noFill/>
          <a:extLst>
            <a:ext uri="{909E8E84-426E-40DD-AFC4-6F175D3DCCD1}">
              <a14:hiddenFill xmlns:a14="http://schemas.microsoft.com/office/drawing/2010/main">
                <a:solidFill>
                  <a:srgbClr val="FFFFFF"/>
                </a:solidFill>
              </a14:hiddenFill>
            </a:ext>
          </a:extLst>
        </p:spPr>
      </p:pic>
      <p:sp>
        <p:nvSpPr>
          <p:cNvPr id="11" name="Прямоугольник 10"/>
          <p:cNvSpPr/>
          <p:nvPr/>
        </p:nvSpPr>
        <p:spPr>
          <a:xfrm>
            <a:off x="0" y="0"/>
            <a:ext cx="12248706" cy="480397"/>
          </a:xfrm>
          <a:prstGeom prst="rect">
            <a:avLst/>
          </a:prstGeom>
          <a:solidFill>
            <a:srgbClr val="FFC000">
              <a:alpha val="25000"/>
            </a:srgb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Arial" charset="0"/>
              </a:rPr>
              <a:t>A study of iodine concentration in drinking waters of Bryansk and Oryol regions</a:t>
            </a:r>
            <a:endParaRPr lang="ru-RU" sz="2400" b="1" dirty="0">
              <a:solidFill>
                <a:schemeClr val="tx1"/>
              </a:solidFill>
              <a:latin typeface="Arial" charset="0"/>
            </a:endParaRPr>
          </a:p>
        </p:txBody>
      </p:sp>
      <p:sp>
        <p:nvSpPr>
          <p:cNvPr id="2" name="Прямоугольник 1"/>
          <p:cNvSpPr/>
          <p:nvPr/>
        </p:nvSpPr>
        <p:spPr>
          <a:xfrm>
            <a:off x="266353" y="1461682"/>
            <a:ext cx="5495800" cy="646331"/>
          </a:xfrm>
          <a:prstGeom prst="rect">
            <a:avLst/>
          </a:prstGeom>
        </p:spPr>
        <p:txBody>
          <a:bodyPr wrap="none">
            <a:spAutoFit/>
          </a:bodyPr>
          <a:lstStyle/>
          <a:p>
            <a:r>
              <a:rPr lang="en-US" dirty="0"/>
              <a:t>Water sampling, filtration, salinity and pH measurement</a:t>
            </a:r>
            <a:r>
              <a:rPr lang="en-US" dirty="0">
                <a:solidFill>
                  <a:srgbClr val="FF0000"/>
                </a:solidFill>
              </a:rPr>
              <a:t> </a:t>
            </a:r>
          </a:p>
          <a:p>
            <a:pPr algn="r"/>
            <a:r>
              <a:rPr lang="en-US" dirty="0"/>
              <a:t>In the Bryansk region (2007-2015)</a:t>
            </a:r>
            <a:endParaRPr lang="ru-RU" dirty="0"/>
          </a:p>
        </p:txBody>
      </p:sp>
      <p:sp>
        <p:nvSpPr>
          <p:cNvPr id="15" name="Прямоугольник 14"/>
          <p:cNvSpPr/>
          <p:nvPr/>
        </p:nvSpPr>
        <p:spPr>
          <a:xfrm>
            <a:off x="7408499" y="829973"/>
            <a:ext cx="4302396" cy="369332"/>
          </a:xfrm>
          <a:prstGeom prst="rect">
            <a:avLst/>
          </a:prstGeom>
        </p:spPr>
        <p:txBody>
          <a:bodyPr wrap="none">
            <a:spAutoFit/>
          </a:bodyPr>
          <a:lstStyle/>
          <a:p>
            <a:r>
              <a:rPr lang="en-US" dirty="0"/>
              <a:t>Expeditions to the Oryol region (2016-2017)</a:t>
            </a:r>
            <a:endParaRPr lang="ru-RU" dirty="0"/>
          </a:p>
        </p:txBody>
      </p:sp>
      <p:pic>
        <p:nvPicPr>
          <p:cNvPr id="1026" name="Picture 2" descr="J:\Мои фото и видео\2014\Брянск 2014\Телефон\Фото28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623" y="4262906"/>
            <a:ext cx="2914066" cy="233125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J:\Мои фото и видео\2015\Экспедиция в Брянск 2015\Новозыбков\CIMG3709.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0916" y="2335717"/>
            <a:ext cx="3332707" cy="187464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J:\Мои фото и видео\2016\Брянск 2016\P8037696.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97447" y="4628613"/>
            <a:ext cx="2799636" cy="2099727"/>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J:\Мои фото и видео\2016\Орёл-Белгород 2016\Фото2468.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56970" y="5064896"/>
            <a:ext cx="2374655" cy="178099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J:\Мои фото и видео\2016\Орёл-Белгород 2016\Белгород-Орёл\DSCI3974.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159425" y="3102705"/>
            <a:ext cx="1858388" cy="130729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J:\Мои фото и видео\2017\Экспедиция в Орловскую область 2017\290617\DSCI5959.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699524" y="3205311"/>
            <a:ext cx="2372259" cy="177919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SDC1766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89106" y="2753966"/>
            <a:ext cx="2416318" cy="181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11" descr="J:\Мои фото и видео\2014\Брянск 2014\250714\DSCI1631.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390850" y="2905226"/>
            <a:ext cx="2180394" cy="163529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268" y="480397"/>
            <a:ext cx="7029979" cy="2365834"/>
          </a:xfrm>
          <a:prstGeom prst="rect">
            <a:avLst/>
          </a:prstGeom>
        </p:spPr>
      </p:pic>
      <p:sp>
        <p:nvSpPr>
          <p:cNvPr id="7" name="Прямоугольник 6"/>
          <p:cNvSpPr/>
          <p:nvPr/>
        </p:nvSpPr>
        <p:spPr>
          <a:xfrm>
            <a:off x="0" y="0"/>
            <a:ext cx="12248706" cy="480397"/>
          </a:xfrm>
          <a:prstGeom prst="rect">
            <a:avLst/>
          </a:prstGeom>
          <a:solidFill>
            <a:srgbClr val="FFC000">
              <a:alpha val="25000"/>
            </a:srgb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Arial" charset="0"/>
              </a:rPr>
              <a:t>A study of iodine concentration in drinking waters of Bryansk and Oryol regions</a:t>
            </a:r>
            <a:endParaRPr lang="ru-RU" sz="2400" b="1" dirty="0">
              <a:solidFill>
                <a:schemeClr val="tx1"/>
              </a:solidFill>
              <a:latin typeface="Arial" charset="0"/>
            </a:endParaRPr>
          </a:p>
        </p:txBody>
      </p:sp>
      <p:pic>
        <p:nvPicPr>
          <p:cNvPr id="8" name="Picture 2" descr="http://medtexnic.ru/images/fotometr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4330" y="4802044"/>
            <a:ext cx="2261586" cy="169619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SDC168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86122" y="4447636"/>
            <a:ext cx="1549417" cy="2065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p:cNvSpPr/>
          <p:nvPr/>
        </p:nvSpPr>
        <p:spPr>
          <a:xfrm>
            <a:off x="7098056" y="677039"/>
            <a:ext cx="4965725" cy="2031325"/>
          </a:xfrm>
          <a:prstGeom prst="rect">
            <a:avLst/>
          </a:prstGeom>
        </p:spPr>
        <p:txBody>
          <a:bodyPr wrap="square">
            <a:spAutoFit/>
          </a:bodyPr>
          <a:lstStyle/>
          <a:p>
            <a:pPr algn="ctr"/>
            <a:r>
              <a:rPr lang="en-US" dirty="0"/>
              <a:t>Iodine was determined by kinetic </a:t>
            </a:r>
            <a:r>
              <a:rPr lang="en-US" dirty="0" err="1"/>
              <a:t>rodanide</a:t>
            </a:r>
            <a:r>
              <a:rPr lang="en-US" dirty="0"/>
              <a:t>-nitrite </a:t>
            </a:r>
          </a:p>
          <a:p>
            <a:pPr algn="ctr"/>
            <a:r>
              <a:rPr lang="en-US" dirty="0"/>
              <a:t>method (</a:t>
            </a:r>
            <a:r>
              <a:rPr lang="en-US" dirty="0" err="1"/>
              <a:t>Proskuryakova</a:t>
            </a:r>
            <a:r>
              <a:rPr lang="en-US" dirty="0"/>
              <a:t>, Nikitina, 1976) </a:t>
            </a:r>
          </a:p>
          <a:p>
            <a:pPr algn="ctr"/>
            <a:r>
              <a:rPr lang="en-US" dirty="0"/>
              <a:t>in the laboratory </a:t>
            </a:r>
          </a:p>
          <a:p>
            <a:pPr algn="ctr"/>
            <a:r>
              <a:rPr lang="en-US" dirty="0"/>
              <a:t>of environmental biogeochemistry</a:t>
            </a:r>
          </a:p>
          <a:p>
            <a:pPr algn="ctr"/>
            <a:r>
              <a:rPr lang="en-US" dirty="0"/>
              <a:t>at the </a:t>
            </a:r>
            <a:r>
              <a:rPr lang="en-US" dirty="0" err="1"/>
              <a:t>Vernadsky</a:t>
            </a:r>
            <a:r>
              <a:rPr lang="en-US" dirty="0"/>
              <a:t> Institute of geochemistry and analytical chemistry</a:t>
            </a:r>
          </a:p>
          <a:p>
            <a:pPr algn="ctr"/>
            <a:r>
              <a:rPr lang="en-US" dirty="0"/>
              <a:t>of the Russian Academy of Sciences</a:t>
            </a:r>
          </a:p>
        </p:txBody>
      </p:sp>
      <p:pic>
        <p:nvPicPr>
          <p:cNvPr id="2050" name="Picture 2" descr="http://www.geokhi.ru/Photo%20for%20site/ГЕОХИ%20НА%20САЙТ_финал.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34358" y="2846231"/>
            <a:ext cx="4177237" cy="1486343"/>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310" y="3146114"/>
            <a:ext cx="7183878" cy="3711886"/>
          </a:xfrm>
          <a:prstGeom prst="rect">
            <a:avLst/>
          </a:prstGeom>
        </p:spPr>
      </p:pic>
      <p:sp>
        <p:nvSpPr>
          <p:cNvPr id="12" name="Прямоугольник 11"/>
          <p:cNvSpPr/>
          <p:nvPr/>
        </p:nvSpPr>
        <p:spPr>
          <a:xfrm>
            <a:off x="-85822" y="2558949"/>
            <a:ext cx="7183878" cy="646331"/>
          </a:xfrm>
          <a:prstGeom prst="rect">
            <a:avLst/>
          </a:prstGeom>
        </p:spPr>
        <p:txBody>
          <a:bodyPr wrap="square">
            <a:spAutoFit/>
          </a:bodyPr>
          <a:lstStyle/>
          <a:p>
            <a:pPr algn="ctr"/>
            <a:r>
              <a:rPr lang="en-US" dirty="0"/>
              <a:t>Schematic map of the Bryansk and Oryol regions (with indication of sampling location), 2013 – 2017.</a:t>
            </a:r>
            <a:endParaRPr lang="ru-RU" dirty="0"/>
          </a:p>
        </p:txBody>
      </p:sp>
    </p:spTree>
    <p:extLst>
      <p:ext uri="{BB962C8B-B14F-4D97-AF65-F5344CB8AC3E}">
        <p14:creationId xmlns:p14="http://schemas.microsoft.com/office/powerpoint/2010/main" val="61331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 y="1059981"/>
            <a:ext cx="2846898" cy="5797114"/>
          </a:xfrm>
          <a:prstGeom prst="rect">
            <a:avLst/>
          </a:prstGeom>
        </p:spPr>
      </p:pic>
      <p:sp>
        <p:nvSpPr>
          <p:cNvPr id="2" name="Прямоугольник 1"/>
          <p:cNvSpPr/>
          <p:nvPr/>
        </p:nvSpPr>
        <p:spPr>
          <a:xfrm>
            <a:off x="0" y="0"/>
            <a:ext cx="12248706" cy="480397"/>
          </a:xfrm>
          <a:prstGeom prst="rect">
            <a:avLst/>
          </a:prstGeom>
          <a:solidFill>
            <a:srgbClr val="FFC000">
              <a:alpha val="25000"/>
            </a:srgb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Arial" charset="0"/>
              </a:rPr>
              <a:t>A study of iodine concentration in drinking waters of Bryansk and Oryol regions</a:t>
            </a:r>
            <a:endParaRPr lang="ru-RU" sz="2400" b="1" dirty="0">
              <a:solidFill>
                <a:schemeClr val="tx1"/>
              </a:solidFill>
              <a:latin typeface="Arial" charset="0"/>
            </a:endParaRPr>
          </a:p>
        </p:txBody>
      </p:sp>
      <p:sp>
        <p:nvSpPr>
          <p:cNvPr id="5" name="Прямоугольник 4"/>
          <p:cNvSpPr/>
          <p:nvPr/>
        </p:nvSpPr>
        <p:spPr>
          <a:xfrm>
            <a:off x="4410023" y="2135386"/>
            <a:ext cx="3440621" cy="646331"/>
          </a:xfrm>
          <a:prstGeom prst="rect">
            <a:avLst/>
          </a:prstGeom>
        </p:spPr>
        <p:txBody>
          <a:bodyPr wrap="none">
            <a:spAutoFit/>
          </a:bodyPr>
          <a:lstStyle/>
          <a:p>
            <a:pPr algn="ctr"/>
            <a:r>
              <a:rPr lang="en-US" b="1" dirty="0"/>
              <a:t>The range and  median values of I </a:t>
            </a:r>
          </a:p>
          <a:p>
            <a:pPr algn="ctr"/>
            <a:r>
              <a:rPr lang="en-US" b="1" dirty="0"/>
              <a:t>in drinking waters of two regions</a:t>
            </a:r>
            <a:endParaRPr lang="ru-RU" b="1" dirty="0">
              <a:highlight>
                <a:srgbClr val="00FFFF"/>
              </a:highlight>
            </a:endParaRPr>
          </a:p>
        </p:txBody>
      </p:sp>
      <p:sp>
        <p:nvSpPr>
          <p:cNvPr id="6" name="Прямоугольник 5"/>
          <p:cNvSpPr/>
          <p:nvPr/>
        </p:nvSpPr>
        <p:spPr>
          <a:xfrm>
            <a:off x="7203688" y="519896"/>
            <a:ext cx="4995052" cy="646331"/>
          </a:xfrm>
          <a:prstGeom prst="rect">
            <a:avLst/>
          </a:prstGeom>
        </p:spPr>
        <p:txBody>
          <a:bodyPr wrap="square">
            <a:spAutoFit/>
          </a:bodyPr>
          <a:lstStyle/>
          <a:p>
            <a:pPr algn="r"/>
            <a:r>
              <a:rPr lang="en-US" dirty="0"/>
              <a:t>statistical parameters of iodine in water</a:t>
            </a:r>
          </a:p>
          <a:p>
            <a:r>
              <a:rPr lang="en-US" dirty="0"/>
              <a:t>of Oryol region </a:t>
            </a:r>
            <a:endParaRPr lang="ru-RU" dirty="0">
              <a:highlight>
                <a:srgbClr val="00FFFF"/>
              </a:highlight>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8130" y="2874719"/>
            <a:ext cx="6988194" cy="3930860"/>
          </a:xfrm>
          <a:prstGeom prst="rect">
            <a:avLst/>
          </a:prstGeom>
        </p:spPr>
      </p:pic>
      <p:sp>
        <p:nvSpPr>
          <p:cNvPr id="8" name="Прямоугольник 7"/>
          <p:cNvSpPr/>
          <p:nvPr/>
        </p:nvSpPr>
        <p:spPr>
          <a:xfrm>
            <a:off x="102366" y="585108"/>
            <a:ext cx="8027135" cy="646331"/>
          </a:xfrm>
          <a:prstGeom prst="rect">
            <a:avLst/>
          </a:prstGeom>
        </p:spPr>
        <p:txBody>
          <a:bodyPr wrap="square">
            <a:spAutoFit/>
          </a:bodyPr>
          <a:lstStyle/>
          <a:p>
            <a:r>
              <a:rPr lang="en-US" dirty="0"/>
              <a:t>Statistical parameters of iodine concentration in water</a:t>
            </a:r>
          </a:p>
          <a:p>
            <a:pPr algn="ctr"/>
            <a:r>
              <a:rPr lang="en-US" dirty="0"/>
              <a:t>of Bryansk region</a:t>
            </a:r>
            <a:endParaRPr lang="ru-RU" sz="1200" dirty="0">
              <a:highlight>
                <a:srgbClr val="FFFF00"/>
              </a:highlight>
            </a:endParaRPr>
          </a:p>
        </p:txBody>
      </p:sp>
      <p:sp>
        <p:nvSpPr>
          <p:cNvPr id="14" name="Прямоугольник 13"/>
          <p:cNvSpPr/>
          <p:nvPr/>
        </p:nvSpPr>
        <p:spPr>
          <a:xfrm>
            <a:off x="3095213" y="1336150"/>
            <a:ext cx="6096000" cy="615553"/>
          </a:xfrm>
          <a:prstGeom prst="rect">
            <a:avLst/>
          </a:prstGeom>
        </p:spPr>
        <p:txBody>
          <a:bodyPr>
            <a:spAutoFit/>
          </a:bodyPr>
          <a:lstStyle/>
          <a:p>
            <a:pPr algn="ctr"/>
            <a:r>
              <a:rPr lang="en-US" sz="1600" b="1" i="1" dirty="0"/>
              <a:t>The most contrasting values of iodine content are found in water samples originating from upper Devonian and Cretaceous aquifers</a:t>
            </a:r>
            <a:r>
              <a:rPr lang="en-US" dirty="0"/>
              <a:t>.</a:t>
            </a:r>
            <a:endParaRPr lang="ru-RU" dirty="0"/>
          </a:p>
        </p:txBody>
      </p:sp>
      <p:pic>
        <p:nvPicPr>
          <p:cNvPr id="9" name="Рисунок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53093" y="1231439"/>
            <a:ext cx="2749607" cy="5638534"/>
          </a:xfrm>
          <a:prstGeom prst="rect">
            <a:avLst/>
          </a:prstGeom>
        </p:spPr>
      </p:pic>
      <p:sp>
        <p:nvSpPr>
          <p:cNvPr id="10" name="Прямоугольник 9"/>
          <p:cNvSpPr/>
          <p:nvPr/>
        </p:nvSpPr>
        <p:spPr>
          <a:xfrm>
            <a:off x="311130" y="1059981"/>
            <a:ext cx="441852" cy="276999"/>
          </a:xfrm>
          <a:prstGeom prst="rect">
            <a:avLst/>
          </a:prstGeom>
        </p:spPr>
        <p:txBody>
          <a:bodyPr wrap="none">
            <a:spAutoFit/>
          </a:bodyPr>
          <a:lstStyle/>
          <a:p>
            <a:r>
              <a:rPr lang="en-US" sz="1200" dirty="0"/>
              <a:t>µg/l</a:t>
            </a:r>
            <a:endParaRPr lang="ru-RU" sz="1200" dirty="0"/>
          </a:p>
        </p:txBody>
      </p:sp>
      <p:sp>
        <p:nvSpPr>
          <p:cNvPr id="22" name="Прямоугольник 21"/>
          <p:cNvSpPr/>
          <p:nvPr/>
        </p:nvSpPr>
        <p:spPr>
          <a:xfrm>
            <a:off x="311130" y="3169970"/>
            <a:ext cx="441852" cy="276999"/>
          </a:xfrm>
          <a:prstGeom prst="rect">
            <a:avLst/>
          </a:prstGeom>
        </p:spPr>
        <p:txBody>
          <a:bodyPr wrap="none">
            <a:spAutoFit/>
          </a:bodyPr>
          <a:lstStyle/>
          <a:p>
            <a:r>
              <a:rPr lang="en-US" sz="1200" dirty="0"/>
              <a:t>µg/l</a:t>
            </a:r>
            <a:endParaRPr lang="ru-RU" sz="1200" dirty="0"/>
          </a:p>
        </p:txBody>
      </p:sp>
      <p:sp>
        <p:nvSpPr>
          <p:cNvPr id="23" name="Прямоугольник 22"/>
          <p:cNvSpPr/>
          <p:nvPr/>
        </p:nvSpPr>
        <p:spPr>
          <a:xfrm>
            <a:off x="214106" y="5269226"/>
            <a:ext cx="441852" cy="276999"/>
          </a:xfrm>
          <a:prstGeom prst="rect">
            <a:avLst/>
          </a:prstGeom>
        </p:spPr>
        <p:txBody>
          <a:bodyPr wrap="none">
            <a:spAutoFit/>
          </a:bodyPr>
          <a:lstStyle/>
          <a:p>
            <a:r>
              <a:rPr lang="en-US" sz="1200" dirty="0"/>
              <a:t>µg/l</a:t>
            </a:r>
            <a:endParaRPr lang="ru-RU" sz="1200" dirty="0"/>
          </a:p>
        </p:txBody>
      </p:sp>
      <p:sp>
        <p:nvSpPr>
          <p:cNvPr id="24" name="Прямоугольник 23"/>
          <p:cNvSpPr/>
          <p:nvPr/>
        </p:nvSpPr>
        <p:spPr>
          <a:xfrm>
            <a:off x="9746324" y="1092939"/>
            <a:ext cx="441852" cy="276999"/>
          </a:xfrm>
          <a:prstGeom prst="rect">
            <a:avLst/>
          </a:prstGeom>
        </p:spPr>
        <p:txBody>
          <a:bodyPr wrap="none">
            <a:spAutoFit/>
          </a:bodyPr>
          <a:lstStyle/>
          <a:p>
            <a:r>
              <a:rPr lang="en-US" sz="1200" dirty="0"/>
              <a:t>µg/l</a:t>
            </a:r>
            <a:endParaRPr lang="ru-RU" sz="1200" dirty="0"/>
          </a:p>
        </p:txBody>
      </p:sp>
      <p:sp>
        <p:nvSpPr>
          <p:cNvPr id="25" name="Прямоугольник 24"/>
          <p:cNvSpPr/>
          <p:nvPr/>
        </p:nvSpPr>
        <p:spPr>
          <a:xfrm>
            <a:off x="9525398" y="3031470"/>
            <a:ext cx="441852" cy="276999"/>
          </a:xfrm>
          <a:prstGeom prst="rect">
            <a:avLst/>
          </a:prstGeom>
        </p:spPr>
        <p:txBody>
          <a:bodyPr wrap="none">
            <a:spAutoFit/>
          </a:bodyPr>
          <a:lstStyle/>
          <a:p>
            <a:r>
              <a:rPr lang="en-US" sz="1200" dirty="0"/>
              <a:t>µg/l</a:t>
            </a:r>
            <a:endParaRPr lang="ru-RU" sz="1200" dirty="0"/>
          </a:p>
        </p:txBody>
      </p:sp>
      <p:sp>
        <p:nvSpPr>
          <p:cNvPr id="26" name="Прямоугольник 25"/>
          <p:cNvSpPr/>
          <p:nvPr/>
        </p:nvSpPr>
        <p:spPr>
          <a:xfrm>
            <a:off x="9525398" y="5126157"/>
            <a:ext cx="441852" cy="276999"/>
          </a:xfrm>
          <a:prstGeom prst="rect">
            <a:avLst/>
          </a:prstGeom>
        </p:spPr>
        <p:txBody>
          <a:bodyPr wrap="none">
            <a:spAutoFit/>
          </a:bodyPr>
          <a:lstStyle/>
          <a:p>
            <a:r>
              <a:rPr lang="en-US" sz="1200" dirty="0"/>
              <a:t>µg/l</a:t>
            </a:r>
            <a:endParaRPr lang="ru-RU" sz="1200" dirty="0"/>
          </a:p>
        </p:txBody>
      </p:sp>
    </p:spTree>
    <p:extLst>
      <p:ext uri="{BB962C8B-B14F-4D97-AF65-F5344CB8AC3E}">
        <p14:creationId xmlns:p14="http://schemas.microsoft.com/office/powerpoint/2010/main" val="774768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Прямоугольник 32"/>
          <p:cNvSpPr/>
          <p:nvPr/>
        </p:nvSpPr>
        <p:spPr>
          <a:xfrm>
            <a:off x="6550960" y="1810921"/>
            <a:ext cx="5557483" cy="923330"/>
          </a:xfrm>
          <a:prstGeom prst="rect">
            <a:avLst/>
          </a:prstGeom>
        </p:spPr>
        <p:txBody>
          <a:bodyPr wrap="none">
            <a:spAutoFit/>
          </a:bodyPr>
          <a:lstStyle/>
          <a:p>
            <a:pPr algn="ctr"/>
            <a:r>
              <a:rPr lang="en-US" dirty="0"/>
              <a:t>Median values and variation of iodine content in water </a:t>
            </a:r>
          </a:p>
          <a:p>
            <a:pPr algn="ctr"/>
            <a:r>
              <a:rPr lang="en-US" dirty="0"/>
              <a:t>of the Oryol (green) and</a:t>
            </a:r>
            <a:r>
              <a:rPr lang="ru-RU" dirty="0"/>
              <a:t> </a:t>
            </a:r>
            <a:r>
              <a:rPr lang="en-US" dirty="0"/>
              <a:t>North-Eastern  Bryansk (orange) </a:t>
            </a:r>
            <a:endParaRPr lang="ru-RU" dirty="0"/>
          </a:p>
          <a:p>
            <a:pPr algn="ctr"/>
            <a:r>
              <a:rPr lang="en-US" dirty="0"/>
              <a:t>regions</a:t>
            </a:r>
            <a:endParaRPr lang="en-US" dirty="0">
              <a:highlight>
                <a:srgbClr val="00FFFF"/>
              </a:highlight>
            </a:endParaRPr>
          </a:p>
        </p:txBody>
      </p:sp>
      <p:sp>
        <p:nvSpPr>
          <p:cNvPr id="3" name="Прямоугольник 2"/>
          <p:cNvSpPr/>
          <p:nvPr/>
        </p:nvSpPr>
        <p:spPr>
          <a:xfrm>
            <a:off x="319313" y="711199"/>
            <a:ext cx="6096001" cy="5047536"/>
          </a:xfrm>
          <a:prstGeom prst="rect">
            <a:avLst/>
          </a:prstGeom>
        </p:spPr>
        <p:txBody>
          <a:bodyPr wrap="square">
            <a:spAutoFit/>
          </a:bodyPr>
          <a:lstStyle/>
          <a:p>
            <a:pPr algn="just"/>
            <a:r>
              <a:rPr lang="en-US" sz="1400" b="1" dirty="0"/>
              <a:t>	The results confirmed</a:t>
            </a:r>
            <a:r>
              <a:rPr lang="en-US" sz="1400" dirty="0"/>
              <a:t> the previously established significant variation of iodine concentration in the Bryansk region (0.7 - 41.19 µg/l, n=267 (</a:t>
            </a:r>
            <a:r>
              <a:rPr lang="en-US" sz="1400" dirty="0" err="1"/>
              <a:t>Kolmykova</a:t>
            </a:r>
            <a:r>
              <a:rPr lang="en-US" sz="1400" dirty="0"/>
              <a:t> L., </a:t>
            </a:r>
            <a:r>
              <a:rPr lang="en-US" sz="1400" dirty="0" err="1"/>
              <a:t>Korobova</a:t>
            </a:r>
            <a:r>
              <a:rPr lang="en-US" sz="1400" dirty="0"/>
              <a:t> E., </a:t>
            </a:r>
            <a:r>
              <a:rPr lang="en-US" sz="1400" dirty="0" err="1"/>
              <a:t>Korsakova</a:t>
            </a:r>
            <a:r>
              <a:rPr lang="en-US" sz="1400" dirty="0"/>
              <a:t> N.,</a:t>
            </a:r>
            <a:r>
              <a:rPr lang="ru-RU" sz="1400" dirty="0"/>
              <a:t> </a:t>
            </a:r>
            <a:r>
              <a:rPr lang="en-US" sz="1400" dirty="0"/>
              <a:t>et </a:t>
            </a:r>
            <a:r>
              <a:rPr lang="en-US" sz="1400" dirty="0" smtClean="0"/>
              <a:t>al, </a:t>
            </a:r>
            <a:r>
              <a:rPr lang="en-US" sz="1400" dirty="0"/>
              <a:t>2014)) and in the Oryol region (1.12 - 36.8 µg/l, n=23). The dependence of iodine concentration in the waters of the Bryansk region on salinity (r=0.39, n=267), as well as on the content of Ca (r=0.38, n=119, wells) and Mg (r=0.33, n=110, water supply), was shown earlier. The relationship of iodine concentration in waters to water salinity appeared to be also significant in the samples collected in the Oryol region (r=0.32, n=23).</a:t>
            </a:r>
            <a:endParaRPr lang="ru-RU" sz="1400" dirty="0"/>
          </a:p>
          <a:p>
            <a:pPr algn="just"/>
            <a:r>
              <a:rPr lang="en-US" sz="1400" dirty="0"/>
              <a:t>	Surface waters of the Oryol region were characterized by low iodine  level (Me=7.40 µg/l, n=8). Even the maximum value (9.32 µg/l) does not exceed the lower limit of the hygienic standard, equal to 10 µg/l. But the obtained value is rather close to median I content found</a:t>
            </a:r>
            <a:r>
              <a:rPr lang="ru-RU" sz="1400" dirty="0"/>
              <a:t> </a:t>
            </a:r>
            <a:r>
              <a:rPr lang="en-US" sz="1400" dirty="0"/>
              <a:t>in the Bryansk region (6.76 µg/l, n=267). 	In the Oryol region the </a:t>
            </a:r>
            <a:r>
              <a:rPr lang="ru-RU" sz="1400" dirty="0"/>
              <a:t> </a:t>
            </a:r>
            <a:r>
              <a:rPr lang="en-US" sz="1400" dirty="0"/>
              <a:t>iodine lowest median</a:t>
            </a:r>
            <a:r>
              <a:rPr lang="ru-RU" sz="1400" dirty="0"/>
              <a:t> </a:t>
            </a:r>
            <a:r>
              <a:rPr lang="en-US" sz="1400" dirty="0"/>
              <a:t>concentration was registered in borehole waters (2.96 µg/l, n=9), which is likely to be due to the aquifer features. In the Bryansk region, iodine concentration in borehole waters</a:t>
            </a:r>
            <a:r>
              <a:rPr lang="ru-RU" sz="1400" dirty="0"/>
              <a:t> </a:t>
            </a:r>
            <a:r>
              <a:rPr lang="en-US" sz="1400" dirty="0"/>
              <a:t>appeared also lower than in surface and well waters (5.82 µg/l, n=30). This seems to be due to similar water bearing  Quaternary alluvial and </a:t>
            </a:r>
            <a:r>
              <a:rPr lang="en-US" sz="1400" dirty="0" err="1"/>
              <a:t>fluvioglacial</a:t>
            </a:r>
            <a:r>
              <a:rPr lang="en-US" sz="1400" dirty="0"/>
              <a:t> deposits which are used for decentralized water supply in both areas. </a:t>
            </a:r>
          </a:p>
          <a:p>
            <a:pPr algn="just"/>
            <a:r>
              <a:rPr lang="en-US" sz="1400" dirty="0"/>
              <a:t>	A relatively high iodine level was registered in the tap water (</a:t>
            </a:r>
            <a:r>
              <a:rPr lang="en-US" sz="1400" dirty="0" err="1"/>
              <a:t>Me</a:t>
            </a:r>
            <a:r>
              <a:rPr lang="en-US" sz="1400" baseline="-25000" dirty="0" err="1"/>
              <a:t>I</a:t>
            </a:r>
            <a:r>
              <a:rPr lang="en-US" sz="1400" dirty="0"/>
              <a:t>=27.16 µg/l, n=6). Similar level of iodine concentration was found in deep-lying groundwater studied in the North-Eastern part of the Bryansk region. This fact was explained by higher salinity and </a:t>
            </a:r>
            <a:r>
              <a:rPr lang="en-US" sz="1400" dirty="0" smtClean="0"/>
              <a:t>specific </a:t>
            </a:r>
            <a:r>
              <a:rPr lang="en-US" sz="1400" dirty="0"/>
              <a:t>composition of the water-bearing Devonian sediments.</a:t>
            </a:r>
            <a:endParaRPr lang="ru-RU" sz="1400" dirty="0"/>
          </a:p>
        </p:txBody>
      </p:sp>
      <p:sp>
        <p:nvSpPr>
          <p:cNvPr id="30" name="Прямоугольник 29"/>
          <p:cNvSpPr/>
          <p:nvPr/>
        </p:nvSpPr>
        <p:spPr>
          <a:xfrm>
            <a:off x="6600370" y="6332757"/>
            <a:ext cx="5558973" cy="523220"/>
          </a:xfrm>
          <a:prstGeom prst="rect">
            <a:avLst/>
          </a:prstGeom>
        </p:spPr>
        <p:txBody>
          <a:bodyPr wrap="square">
            <a:spAutoFit/>
          </a:bodyPr>
          <a:lstStyle/>
          <a:p>
            <a:pPr algn="ctr"/>
            <a:r>
              <a:rPr lang="en-US" sz="1400" i="1" dirty="0"/>
              <a:t>The study was carried out with partial financial support by RFBR grant </a:t>
            </a:r>
            <a:endParaRPr lang="ru-RU" sz="1400" i="1" dirty="0"/>
          </a:p>
          <a:p>
            <a:pPr algn="ctr"/>
            <a:r>
              <a:rPr lang="en-US" sz="1400" i="1" dirty="0"/>
              <a:t>No. 13-05-00823.</a:t>
            </a:r>
            <a:endParaRPr lang="ru-RU" sz="1400" i="1" dirty="0"/>
          </a:p>
        </p:txBody>
      </p:sp>
      <p:sp>
        <p:nvSpPr>
          <p:cNvPr id="36" name="Прямоугольник 35"/>
          <p:cNvSpPr/>
          <p:nvPr/>
        </p:nvSpPr>
        <p:spPr>
          <a:xfrm>
            <a:off x="0" y="0"/>
            <a:ext cx="12248706" cy="480397"/>
          </a:xfrm>
          <a:prstGeom prst="rect">
            <a:avLst/>
          </a:prstGeom>
          <a:solidFill>
            <a:srgbClr val="FFC000">
              <a:alpha val="25000"/>
            </a:srgb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Arial" charset="0"/>
              </a:rPr>
              <a:t>A study of iodine concentration in drinking waters of Bryansk and Oryol regions</a:t>
            </a:r>
            <a:endParaRPr lang="ru-RU" sz="2400" b="1" dirty="0">
              <a:solidFill>
                <a:schemeClr val="tx1"/>
              </a:solidFill>
              <a:latin typeface="Arial" charset="0"/>
            </a:endParaRPr>
          </a:p>
        </p:txBody>
      </p:sp>
      <p:sp>
        <p:nvSpPr>
          <p:cNvPr id="37" name="Прямоугольник 36"/>
          <p:cNvSpPr/>
          <p:nvPr/>
        </p:nvSpPr>
        <p:spPr>
          <a:xfrm>
            <a:off x="6582228" y="480397"/>
            <a:ext cx="5290459" cy="1200329"/>
          </a:xfrm>
          <a:prstGeom prst="rect">
            <a:avLst/>
          </a:prstGeom>
        </p:spPr>
        <p:txBody>
          <a:bodyPr wrap="square">
            <a:spAutoFit/>
          </a:bodyPr>
          <a:lstStyle/>
          <a:p>
            <a:pPr algn="ctr"/>
            <a:r>
              <a:rPr lang="en-US" b="1" dirty="0"/>
              <a:t>Significant relation of iodine concentration in water samples to their salinity was confirmed in both regions (in the Bryansk region  r=0.39, n=267; in the Oryol region r=0.32, n=23.</a:t>
            </a:r>
            <a:r>
              <a:rPr lang="en-US" sz="1400" dirty="0"/>
              <a:t>	</a:t>
            </a:r>
            <a:endParaRPr lang="ru-RU" sz="1400" dirty="0"/>
          </a:p>
        </p:txBody>
      </p:sp>
      <p:sp>
        <p:nvSpPr>
          <p:cNvPr id="8" name="Прямоугольник 7"/>
          <p:cNvSpPr/>
          <p:nvPr/>
        </p:nvSpPr>
        <p:spPr>
          <a:xfrm>
            <a:off x="1969544" y="6003745"/>
            <a:ext cx="2795538" cy="307777"/>
          </a:xfrm>
          <a:prstGeom prst="rect">
            <a:avLst/>
          </a:prstGeom>
        </p:spPr>
        <p:txBody>
          <a:bodyPr wrap="square">
            <a:spAutoFit/>
          </a:bodyPr>
          <a:lstStyle/>
          <a:p>
            <a:pPr algn="ctr"/>
            <a:r>
              <a:rPr lang="en-US" sz="1400" b="1" dirty="0"/>
              <a:t>THANKS  FOR  YOUR  ATTENTION!</a:t>
            </a:r>
            <a:endParaRPr lang="ru-RU" sz="1400" b="1" dirty="0"/>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3462" y="2734251"/>
            <a:ext cx="5606387" cy="3454676"/>
          </a:xfrm>
          <a:prstGeom prst="rect">
            <a:avLst/>
          </a:prstGeom>
        </p:spPr>
      </p:pic>
    </p:spTree>
    <p:extLst>
      <p:ext uri="{BB962C8B-B14F-4D97-AF65-F5344CB8AC3E}">
        <p14:creationId xmlns:p14="http://schemas.microsoft.com/office/powerpoint/2010/main" val="256917771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4412</TotalTime>
  <Words>405</Words>
  <Application>Microsoft Office PowerPoint</Application>
  <PresentationFormat>Широкоэкранный</PresentationFormat>
  <Paragraphs>46</Paragraphs>
  <Slides>5</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5</vt:i4>
      </vt:variant>
    </vt:vector>
  </HeadingPairs>
  <TitlesOfParts>
    <vt:vector size="10" baseType="lpstr">
      <vt:lpstr>Arial</vt:lpstr>
      <vt:lpstr>Calibri</vt:lpstr>
      <vt:lpstr>Calibri Light</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Дмитрий Лунёв</dc:creator>
  <cp:lastModifiedBy>PB</cp:lastModifiedBy>
  <cp:revision>181</cp:revision>
  <dcterms:created xsi:type="dcterms:W3CDTF">2016-12-19T20:14:13Z</dcterms:created>
  <dcterms:modified xsi:type="dcterms:W3CDTF">2020-05-02T19:06:37Z</dcterms:modified>
</cp:coreProperties>
</file>