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4" r:id="rId4"/>
    <p:sldId id="282" r:id="rId5"/>
    <p:sldId id="257" r:id="rId6"/>
    <p:sldId id="258" r:id="rId7"/>
    <p:sldId id="264" r:id="rId8"/>
    <p:sldId id="269" r:id="rId9"/>
    <p:sldId id="270" r:id="rId10"/>
    <p:sldId id="268" r:id="rId11"/>
    <p:sldId id="266" r:id="rId12"/>
    <p:sldId id="276" r:id="rId13"/>
    <p:sldId id="281" r:id="rId14"/>
    <p:sldId id="280" r:id="rId15"/>
    <p:sldId id="273" r:id="rId16"/>
    <p:sldId id="271" r:id="rId17"/>
    <p:sldId id="263" r:id="rId1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5000"/>
                <a:lumOff val="15000"/>
              </a:schemeClr>
            </a:gs>
            <a:gs pos="100000">
              <a:schemeClr val="accent1">
                <a:lumMod val="65000"/>
                <a:alpha val="89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24DFE-F375-49EF-AC46-9FF8D2F5708A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5E0C-F273-4A94-8DF4-D0BE1354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9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40" y="223313"/>
            <a:ext cx="10413915" cy="1709558"/>
          </a:xfrm>
        </p:spPr>
        <p:txBody>
          <a:bodyPr>
            <a:normAutofit/>
          </a:bodyPr>
          <a:lstStyle/>
          <a:p>
            <a:r>
              <a:rPr lang="en-US" sz="4800" b="1" dirty="0"/>
              <a:t>Fast cooling of normal-fault footwalls: rapid fault slip or thermal relaxation?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7" y="2523915"/>
            <a:ext cx="9144000" cy="1655763"/>
          </a:xfrm>
        </p:spPr>
        <p:txBody>
          <a:bodyPr/>
          <a:lstStyle/>
          <a:p>
            <a:r>
              <a:rPr lang="de-DE" u="sng" dirty="0"/>
              <a:t>Reinhard Wolff (1)</a:t>
            </a:r>
            <a:r>
              <a:rPr lang="de-DE" dirty="0"/>
              <a:t>, Ralf Hetzel (1), István </a:t>
            </a:r>
            <a:r>
              <a:rPr lang="de-DE" dirty="0" err="1"/>
              <a:t>Dunkl</a:t>
            </a:r>
            <a:r>
              <a:rPr lang="de-DE" dirty="0"/>
              <a:t> (2),</a:t>
            </a:r>
            <a:r>
              <a:rPr lang="en-US" dirty="0"/>
              <a:t> </a:t>
            </a:r>
          </a:p>
          <a:p>
            <a:r>
              <a:rPr lang="en-US" dirty="0" err="1"/>
              <a:t>Aneta</a:t>
            </a:r>
            <a:r>
              <a:rPr lang="en-US" dirty="0"/>
              <a:t> A. </a:t>
            </a:r>
            <a:r>
              <a:rPr lang="en-US" dirty="0" err="1"/>
              <a:t>Anczkiewicz</a:t>
            </a:r>
            <a:r>
              <a:rPr lang="en-US" dirty="0"/>
              <a:t> (3), Hannah </a:t>
            </a:r>
            <a:r>
              <a:rPr lang="en-US" dirty="0" err="1"/>
              <a:t>Pomella</a:t>
            </a:r>
            <a:r>
              <a:rPr lang="en-US" dirty="0"/>
              <a:t> (4)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D0111-2136-4691-A214-5F9D7D8F6850}"/>
              </a:ext>
            </a:extLst>
          </p:cNvPr>
          <p:cNvSpPr txBox="1"/>
          <p:nvPr/>
        </p:nvSpPr>
        <p:spPr>
          <a:xfrm>
            <a:off x="4208589" y="4299190"/>
            <a:ext cx="3774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 WWU Münster</a:t>
            </a:r>
          </a:p>
          <a:p>
            <a:r>
              <a:rPr lang="en-US" dirty="0"/>
              <a:t>2: Universität Göttingen</a:t>
            </a:r>
          </a:p>
          <a:p>
            <a:r>
              <a:rPr lang="en-US" dirty="0"/>
              <a:t>3: Polish Academy of Sciences, Kraków</a:t>
            </a:r>
          </a:p>
          <a:p>
            <a:r>
              <a:rPr lang="en-US" dirty="0"/>
              <a:t>4: Universität Innsbruck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938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6427818" y="1019116"/>
            <a:ext cx="4967676" cy="27094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00" dirty="0"/>
              <a:t>Samples from a 2-km-thick crustal section, including a 1000-m-long </a:t>
            </a:r>
            <a:r>
              <a:rPr lang="en-US" sz="2300" dirty="0" err="1"/>
              <a:t>drillcore</a:t>
            </a:r>
            <a:r>
              <a:rPr lang="en-US" sz="2300" dirty="0"/>
              <a:t> (mostly from </a:t>
            </a:r>
            <a:r>
              <a:rPr lang="en-US" sz="2300" dirty="0" err="1"/>
              <a:t>Variscan</a:t>
            </a:r>
            <a:r>
              <a:rPr lang="en-US" sz="2300" dirty="0"/>
              <a:t> gneiss) </a:t>
            </a:r>
          </a:p>
          <a:p>
            <a:endParaRPr lang="en-US" sz="2300" dirty="0"/>
          </a:p>
          <a:p>
            <a:r>
              <a:rPr lang="en-US" sz="2300" dirty="0"/>
              <a:t>Zircon and apatite (U-Th)/He thermochronology and apatite fission track dating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B35BB-6755-4D37-94CB-EE011F6D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5" y="133162"/>
            <a:ext cx="6008936" cy="3772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01395-078E-4C8B-8C27-293C5DA1A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5" y="3938076"/>
            <a:ext cx="6035643" cy="275515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4DE0D2-3A41-4830-B595-6D7E96744072}"/>
              </a:ext>
            </a:extLst>
          </p:cNvPr>
          <p:cNvSpPr txBox="1">
            <a:spLocks/>
          </p:cNvSpPr>
          <p:nvPr/>
        </p:nvSpPr>
        <p:spPr>
          <a:xfrm>
            <a:off x="6427818" y="94892"/>
            <a:ext cx="5143500" cy="714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Sampling &amp; Methods</a:t>
            </a:r>
          </a:p>
        </p:txBody>
      </p:sp>
    </p:spTree>
    <p:extLst>
      <p:ext uri="{BB962C8B-B14F-4D97-AF65-F5344CB8AC3E}">
        <p14:creationId xmlns:p14="http://schemas.microsoft.com/office/powerpoint/2010/main" val="33510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 txBox="1">
            <a:spLocks/>
          </p:cNvSpPr>
          <p:nvPr/>
        </p:nvSpPr>
        <p:spPr>
          <a:xfrm>
            <a:off x="2302380" y="4149305"/>
            <a:ext cx="8351243" cy="23032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/>
              <a:t>Ages increase with increasing elevation </a:t>
            </a:r>
          </a:p>
          <a:p>
            <a:r>
              <a:rPr lang="en-US" sz="2300" dirty="0" err="1"/>
              <a:t>ZHe</a:t>
            </a:r>
            <a:r>
              <a:rPr lang="en-US" sz="2300" dirty="0"/>
              <a:t> and </a:t>
            </a:r>
            <a:r>
              <a:rPr lang="en-US" sz="2300" dirty="0" err="1"/>
              <a:t>AHe</a:t>
            </a:r>
            <a:r>
              <a:rPr lang="en-US" sz="2300" dirty="0"/>
              <a:t> ages differ by only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300" dirty="0"/>
              <a:t>1 </a:t>
            </a:r>
            <a:r>
              <a:rPr lang="en-US" sz="2300" dirty="0" err="1"/>
              <a:t>Myr</a:t>
            </a:r>
            <a:r>
              <a:rPr lang="en-US" sz="2300" dirty="0"/>
              <a:t> in individual samples</a:t>
            </a:r>
          </a:p>
          <a:p>
            <a:pPr marL="449263">
              <a:buFont typeface="Wingdings" panose="05000000000000000000" pitchFamily="2" charset="2"/>
              <a:buChar char="à"/>
            </a:pPr>
            <a:r>
              <a:rPr lang="en-US" sz="2300" b="1" dirty="0"/>
              <a:t> Rapid cooling of footwall and/or thermal relaxation?</a:t>
            </a:r>
          </a:p>
          <a:p>
            <a:pPr marL="449263">
              <a:buFont typeface="Wingdings" panose="05000000000000000000" pitchFamily="2" charset="2"/>
              <a:buChar char="à"/>
            </a:pPr>
            <a:r>
              <a:rPr lang="en-US" sz="2300" b="1" dirty="0"/>
              <a:t> </a:t>
            </a:r>
            <a:r>
              <a:rPr lang="en-US" sz="2300" dirty="0" err="1"/>
              <a:t>Thermokinematic</a:t>
            </a:r>
            <a:r>
              <a:rPr lang="en-US" sz="2300" dirty="0"/>
              <a:t>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88AD4-3FCE-426B-A6AD-C43DE31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0" y="943122"/>
            <a:ext cx="11499440" cy="2873527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C7DBC6-B6B1-4DE7-92A8-3889B6CFDE19}"/>
              </a:ext>
            </a:extLst>
          </p:cNvPr>
          <p:cNvSpPr txBox="1">
            <a:spLocks/>
          </p:cNvSpPr>
          <p:nvPr/>
        </p:nvSpPr>
        <p:spPr>
          <a:xfrm>
            <a:off x="994787" y="94891"/>
            <a:ext cx="10202425" cy="648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Thermochronology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F4E11-9E1E-48CE-8A33-3C0AC438B306}"/>
              </a:ext>
            </a:extLst>
          </p:cNvPr>
          <p:cNvSpPr/>
          <p:nvPr/>
        </p:nvSpPr>
        <p:spPr>
          <a:xfrm>
            <a:off x="9390509" y="3985517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472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EA455E-C8A5-4E02-9EBC-D0769C17C8C1}"/>
              </a:ext>
            </a:extLst>
          </p:cNvPr>
          <p:cNvSpPr/>
          <p:nvPr/>
        </p:nvSpPr>
        <p:spPr>
          <a:xfrm>
            <a:off x="1404839" y="5847881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81ED84-09D4-4A74-BDC7-0CE601BFAEEF}"/>
              </a:ext>
            </a:extLst>
          </p:cNvPr>
          <p:cNvSpPr txBox="1">
            <a:spLocks/>
          </p:cNvSpPr>
          <p:nvPr/>
        </p:nvSpPr>
        <p:spPr>
          <a:xfrm>
            <a:off x="5236235" y="94892"/>
            <a:ext cx="5960978" cy="809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Parameters of PECUBE model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B3BAFCF-D4D1-434D-8CD7-7785ADAFB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6454" y="866777"/>
            <a:ext cx="6823494" cy="4740393"/>
          </a:xfrm>
        </p:spPr>
        <p:txBody>
          <a:bodyPr>
            <a:normAutofit fontScale="92500" lnSpcReduction="10000"/>
          </a:bodyPr>
          <a:lstStyle/>
          <a:p>
            <a:pPr marL="447675" indent="-227013"/>
            <a:r>
              <a:rPr lang="en-US" sz="2300" dirty="0"/>
              <a:t>Fault dip 35°</a:t>
            </a:r>
          </a:p>
          <a:p>
            <a:pPr marL="447675" indent="-227013"/>
            <a:r>
              <a:rPr lang="en-US" sz="2300" dirty="0"/>
              <a:t>Initial geothermal gradient (30°C/km)</a:t>
            </a:r>
          </a:p>
          <a:p>
            <a:pPr marL="447675" indent="-227013"/>
            <a:r>
              <a:rPr lang="en-US" sz="2300" dirty="0"/>
              <a:t>Thermal diffusivity, radiogenic heat production</a:t>
            </a:r>
          </a:p>
          <a:p>
            <a:pPr marL="447675" indent="-227013"/>
            <a:endParaRPr lang="en-US" sz="2300" dirty="0"/>
          </a:p>
          <a:p>
            <a:pPr marL="220662" indent="0">
              <a:buNone/>
            </a:pPr>
            <a:r>
              <a:rPr lang="en-US" sz="3300" dirty="0">
                <a:latin typeface="+mj-lt"/>
              </a:rPr>
              <a:t>Free parameters during modeling</a:t>
            </a:r>
          </a:p>
          <a:p>
            <a:pPr marL="447675" indent="-227013"/>
            <a:r>
              <a:rPr lang="en-US" sz="2300" dirty="0"/>
              <a:t>Fault slip rate</a:t>
            </a:r>
          </a:p>
          <a:p>
            <a:pPr marL="447675" indent="-227013"/>
            <a:r>
              <a:rPr lang="en-US" sz="2300" dirty="0"/>
              <a:t>Initiation of faulting</a:t>
            </a:r>
          </a:p>
          <a:p>
            <a:pPr marL="447675" indent="-227013"/>
            <a:r>
              <a:rPr lang="en-US" sz="2300" dirty="0"/>
              <a:t>End of faulting </a:t>
            </a:r>
          </a:p>
          <a:p>
            <a:pPr marL="447675" indent="-227013"/>
            <a:endParaRPr lang="en-US" sz="2300" dirty="0"/>
          </a:p>
          <a:p>
            <a:pPr marL="447675" indent="-227013"/>
            <a:r>
              <a:rPr lang="en-US" sz="2300" dirty="0"/>
              <a:t>10,000 model runs </a:t>
            </a:r>
          </a:p>
          <a:p>
            <a:pPr marL="447675" indent="-227013"/>
            <a:r>
              <a:rPr lang="en-US" sz="2300" dirty="0"/>
              <a:t>Data inversion</a:t>
            </a:r>
          </a:p>
          <a:p>
            <a:pPr marL="447675" indent="-227013"/>
            <a:r>
              <a:rPr lang="en-US" sz="2300" dirty="0"/>
              <a:t>Red circles: best fit model</a:t>
            </a:r>
          </a:p>
          <a:p>
            <a:endParaRPr lang="en-US" sz="23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F6CAA-BBC9-4D1F-B4D9-1A25C7322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52"/>
          <a:stretch/>
        </p:blipFill>
        <p:spPr>
          <a:xfrm>
            <a:off x="603851" y="440477"/>
            <a:ext cx="3200760" cy="2472567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BD70A-28E3-4718-B175-6666D3A54E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2"/>
          <a:stretch/>
        </p:blipFill>
        <p:spPr>
          <a:xfrm>
            <a:off x="603850" y="3236512"/>
            <a:ext cx="3200760" cy="2472567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129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A78EB-D514-475D-82B1-AB1EAD69F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1048569"/>
            <a:ext cx="4184610" cy="4548231"/>
          </a:xfrm>
          <a:solidFill>
            <a:schemeClr val="tx1"/>
          </a:solidFill>
          <a:ln w="101600">
            <a:solidFill>
              <a:schemeClr val="tx1"/>
            </a:solidFill>
            <a:miter lim="8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EA455E-C8A5-4E02-9EBC-D0769C17C8C1}"/>
              </a:ext>
            </a:extLst>
          </p:cNvPr>
          <p:cNvSpPr/>
          <p:nvPr/>
        </p:nvSpPr>
        <p:spPr>
          <a:xfrm>
            <a:off x="2546291" y="5721443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81ED84-09D4-4A74-BDC7-0CE601BFAEEF}"/>
              </a:ext>
            </a:extLst>
          </p:cNvPr>
          <p:cNvSpPr txBox="1">
            <a:spLocks/>
          </p:cNvSpPr>
          <p:nvPr/>
        </p:nvSpPr>
        <p:spPr>
          <a:xfrm>
            <a:off x="810883" y="94892"/>
            <a:ext cx="10386329" cy="809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Results of model inversion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2A01954-037D-4979-9F81-004A445D2E42}"/>
              </a:ext>
            </a:extLst>
          </p:cNvPr>
          <p:cNvSpPr txBox="1">
            <a:spLocks/>
          </p:cNvSpPr>
          <p:nvPr/>
        </p:nvSpPr>
        <p:spPr>
          <a:xfrm>
            <a:off x="5293277" y="1925054"/>
            <a:ext cx="6480522" cy="25887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300" dirty="0"/>
              <a:t>Normal faulting stopped 8.8±0.4 Ma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Total slip rate 4.2±0.9 km/</a:t>
            </a:r>
            <a:r>
              <a:rPr lang="en-US" sz="2300" dirty="0" err="1"/>
              <a:t>Myr</a:t>
            </a:r>
            <a:endParaRPr lang="en-US" sz="2300" dirty="0"/>
          </a:p>
          <a:p>
            <a:pPr>
              <a:lnSpc>
                <a:spcPct val="70000"/>
              </a:lnSpc>
            </a:pPr>
            <a:endParaRPr lang="en-US" sz="2300" dirty="0"/>
          </a:p>
          <a:p>
            <a:pPr>
              <a:lnSpc>
                <a:spcPct val="70000"/>
              </a:lnSpc>
            </a:pPr>
            <a:r>
              <a:rPr lang="en-US" sz="2300" dirty="0"/>
              <a:t>Exhumation 25±7 km 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Normal faulting started 19±2 Ma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Crustal extension 35±10 km </a:t>
            </a:r>
          </a:p>
        </p:txBody>
      </p:sp>
    </p:spTree>
    <p:extLst>
      <p:ext uri="{BB962C8B-B14F-4D97-AF65-F5344CB8AC3E}">
        <p14:creationId xmlns:p14="http://schemas.microsoft.com/office/powerpoint/2010/main" val="14297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A78EB-D514-475D-82B1-AB1EAD69F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1048569"/>
            <a:ext cx="4184610" cy="4548231"/>
          </a:xfrm>
          <a:solidFill>
            <a:schemeClr val="tx1"/>
          </a:solidFill>
          <a:ln w="101600">
            <a:solidFill>
              <a:schemeClr val="tx1"/>
            </a:solidFill>
            <a:miter lim="8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EA455E-C8A5-4E02-9EBC-D0769C17C8C1}"/>
              </a:ext>
            </a:extLst>
          </p:cNvPr>
          <p:cNvSpPr/>
          <p:nvPr/>
        </p:nvSpPr>
        <p:spPr>
          <a:xfrm>
            <a:off x="2546291" y="5721443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81ED84-09D4-4A74-BDC7-0CE601BFAEEF}"/>
              </a:ext>
            </a:extLst>
          </p:cNvPr>
          <p:cNvSpPr txBox="1">
            <a:spLocks/>
          </p:cNvSpPr>
          <p:nvPr/>
        </p:nvSpPr>
        <p:spPr>
          <a:xfrm>
            <a:off x="810883" y="94892"/>
            <a:ext cx="10386329" cy="809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Results of model inversion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2A01954-037D-4979-9F81-004A445D2E42}"/>
              </a:ext>
            </a:extLst>
          </p:cNvPr>
          <p:cNvSpPr txBox="1">
            <a:spLocks/>
          </p:cNvSpPr>
          <p:nvPr/>
        </p:nvSpPr>
        <p:spPr>
          <a:xfrm>
            <a:off x="5293277" y="1925054"/>
            <a:ext cx="6480522" cy="25887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300" dirty="0"/>
              <a:t>Normal faulting stopped 8.8±0.4 Ma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Total slip rate 4.2±0.9 km/</a:t>
            </a:r>
            <a:r>
              <a:rPr lang="en-US" sz="2300" dirty="0" err="1"/>
              <a:t>Myr</a:t>
            </a:r>
            <a:endParaRPr lang="en-US" sz="2300" dirty="0"/>
          </a:p>
          <a:p>
            <a:pPr>
              <a:lnSpc>
                <a:spcPct val="70000"/>
              </a:lnSpc>
            </a:pPr>
            <a:endParaRPr lang="en-US" sz="2300" dirty="0"/>
          </a:p>
          <a:p>
            <a:pPr>
              <a:lnSpc>
                <a:spcPct val="70000"/>
              </a:lnSpc>
            </a:pPr>
            <a:r>
              <a:rPr lang="en-US" sz="2300" dirty="0"/>
              <a:t>Exhumation 25±7 km 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Normal faulting started 19±2 Ma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Crustal extension 35±10 km 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9984CAB-070E-48A5-AC04-349F552AA7FC}"/>
              </a:ext>
            </a:extLst>
          </p:cNvPr>
          <p:cNvSpPr/>
          <p:nvPr/>
        </p:nvSpPr>
        <p:spPr>
          <a:xfrm>
            <a:off x="2505075" y="2800351"/>
            <a:ext cx="457200" cy="419100"/>
          </a:xfrm>
          <a:prstGeom prst="star5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C2125B3-3F29-4DBA-8FED-1504EAD88C6E}"/>
              </a:ext>
            </a:extLst>
          </p:cNvPr>
          <p:cNvSpPr/>
          <p:nvPr/>
        </p:nvSpPr>
        <p:spPr>
          <a:xfrm>
            <a:off x="6096000" y="953299"/>
            <a:ext cx="457200" cy="419100"/>
          </a:xfrm>
          <a:prstGeom prst="star5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7A8CB-76DF-4918-8B40-8EAAA67C63B7}"/>
              </a:ext>
            </a:extLst>
          </p:cNvPr>
          <p:cNvSpPr txBox="1"/>
          <p:nvPr/>
        </p:nvSpPr>
        <p:spPr>
          <a:xfrm>
            <a:off x="6684801" y="953299"/>
            <a:ext cx="194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Best-fit model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0095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870383-D4D4-4B6A-8640-029C69AFA4AF}"/>
              </a:ext>
            </a:extLst>
          </p:cNvPr>
          <p:cNvSpPr txBox="1">
            <a:spLocks/>
          </p:cNvSpPr>
          <p:nvPr/>
        </p:nvSpPr>
        <p:spPr>
          <a:xfrm>
            <a:off x="8089120" y="94891"/>
            <a:ext cx="3970900" cy="781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Geomorphology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00EF-9A3B-4CB8-B6A5-E59ED5AF9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9120" y="809625"/>
            <a:ext cx="4102880" cy="4787848"/>
          </a:xfrm>
        </p:spPr>
        <p:txBody>
          <a:bodyPr>
            <a:normAutofit/>
          </a:bodyPr>
          <a:lstStyle/>
          <a:p>
            <a:r>
              <a:rPr lang="en-US" sz="2300" dirty="0"/>
              <a:t>Brenner fault-trace several hundred meters above valley floor</a:t>
            </a:r>
          </a:p>
          <a:p>
            <a:pPr marL="0" indent="0">
              <a:buNone/>
              <a:tabLst>
                <a:tab pos="361950" algn="l"/>
              </a:tabLst>
            </a:pPr>
            <a:r>
              <a:rPr lang="en-US" sz="2300" dirty="0">
                <a:sym typeface="Wingdings" panose="05000000000000000000" pitchFamily="2" charset="2"/>
              </a:rPr>
              <a:t> Faulting ceased before		incision of  valley which is 	consistent with model results</a:t>
            </a:r>
            <a:endParaRPr lang="en-DE" sz="2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DBA18-8A1B-45E3-B421-CE1FDCC50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0" y="94891"/>
            <a:ext cx="7957140" cy="66682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443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 txBox="1">
            <a:spLocks/>
          </p:cNvSpPr>
          <p:nvPr/>
        </p:nvSpPr>
        <p:spPr>
          <a:xfrm>
            <a:off x="7845744" y="1492080"/>
            <a:ext cx="4179480" cy="448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2B367-5252-46E2-84C1-32A6AB607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" y="948812"/>
            <a:ext cx="8361022" cy="392280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AB80B1-3AED-4DDD-8F06-B5CD3BF8CED6}"/>
              </a:ext>
            </a:extLst>
          </p:cNvPr>
          <p:cNvSpPr txBox="1">
            <a:spLocks/>
          </p:cNvSpPr>
          <p:nvPr/>
        </p:nvSpPr>
        <p:spPr>
          <a:xfrm>
            <a:off x="838202" y="94891"/>
            <a:ext cx="10733116" cy="992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Normal faulting during late-orogenic extension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E6493-2F5E-4643-9E0E-350B10F945FE}"/>
              </a:ext>
            </a:extLst>
          </p:cNvPr>
          <p:cNvSpPr txBox="1"/>
          <p:nvPr/>
        </p:nvSpPr>
        <p:spPr>
          <a:xfrm>
            <a:off x="8540151" y="894637"/>
            <a:ext cx="3672597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Brenner fault:</a:t>
            </a:r>
          </a:p>
          <a:p>
            <a:pPr marL="447675" lvl="1" indent="-266700">
              <a:buFont typeface="Arial" panose="020B0604020202020204" pitchFamily="34" charset="0"/>
              <a:buChar char="•"/>
            </a:pPr>
            <a:r>
              <a:rPr lang="en-US" sz="2300" dirty="0"/>
              <a:t>Initiated 19±2 Ma</a:t>
            </a:r>
          </a:p>
          <a:p>
            <a:pPr marL="447675" lvl="1" indent="-266700">
              <a:buFont typeface="Arial" panose="020B0604020202020204" pitchFamily="34" charset="0"/>
              <a:buChar char="•"/>
            </a:pPr>
            <a:r>
              <a:rPr lang="en-US" sz="2300" dirty="0"/>
              <a:t>Stopped 8.8±0.4 Ma</a:t>
            </a:r>
          </a:p>
          <a:p>
            <a:pPr marL="447675" lvl="1" indent="-266700">
              <a:buFont typeface="Arial" panose="020B0604020202020204" pitchFamily="34" charset="0"/>
              <a:buChar char="•"/>
            </a:pPr>
            <a:r>
              <a:rPr lang="en-US" sz="2300" dirty="0"/>
              <a:t>Extension 35±10 km</a:t>
            </a:r>
          </a:p>
          <a:p>
            <a:pPr marL="447675" indent="-266700">
              <a:tabLst>
                <a:tab pos="266700" algn="l"/>
              </a:tabLst>
            </a:pPr>
            <a:r>
              <a:rPr lang="en-US" sz="2300" dirty="0"/>
              <a:t>		(Wolff et al. 2020)</a:t>
            </a:r>
          </a:p>
          <a:p>
            <a:pPr>
              <a:spcBef>
                <a:spcPts val="600"/>
              </a:spcBef>
            </a:pPr>
            <a:r>
              <a:rPr lang="en-US" sz="2300" b="1" dirty="0"/>
              <a:t>Simplon fault </a:t>
            </a:r>
          </a:p>
          <a:p>
            <a:pPr marL="447675" lvl="1" indent="-285750">
              <a:buFont typeface="Arial" panose="020B0604020202020204" pitchFamily="34" charset="0"/>
              <a:buChar char="•"/>
            </a:pPr>
            <a:r>
              <a:rPr lang="en-US" sz="2300" dirty="0"/>
              <a:t>Initiated 18.5±2.5 Ma</a:t>
            </a:r>
          </a:p>
          <a:p>
            <a:pPr marL="447675" lvl="1" indent="-285750">
              <a:buFont typeface="Arial" panose="020B0604020202020204" pitchFamily="34" charset="0"/>
              <a:buChar char="•"/>
            </a:pPr>
            <a:r>
              <a:rPr lang="en-US" sz="2300" dirty="0"/>
              <a:t>Extension 21±5 km</a:t>
            </a:r>
          </a:p>
          <a:p>
            <a:pPr marL="447675" indent="-285750">
              <a:tabLst>
                <a:tab pos="266700" algn="l"/>
              </a:tabLst>
            </a:pPr>
            <a:r>
              <a:rPr lang="en-US" sz="2300" dirty="0"/>
              <a:t>		(</a:t>
            </a:r>
            <a:r>
              <a:rPr lang="en-US" sz="2300" dirty="0" err="1"/>
              <a:t>Campani</a:t>
            </a:r>
            <a:r>
              <a:rPr lang="en-US" sz="2300" dirty="0"/>
              <a:t> et al. 2010)</a:t>
            </a:r>
          </a:p>
          <a:p>
            <a:pPr>
              <a:spcBef>
                <a:spcPts val="600"/>
              </a:spcBef>
            </a:pPr>
            <a:r>
              <a:rPr lang="en-US" sz="2300" b="1" dirty="0"/>
              <a:t>Katschberg fault </a:t>
            </a:r>
          </a:p>
          <a:p>
            <a:pPr marL="447675" lvl="1" indent="-285750">
              <a:buFont typeface="Arial" panose="020B0604020202020204" pitchFamily="34" charset="0"/>
              <a:buChar char="•"/>
            </a:pPr>
            <a:r>
              <a:rPr lang="en-US" sz="2300" dirty="0"/>
              <a:t>Initiated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300" dirty="0"/>
              <a:t>23 Ma</a:t>
            </a:r>
          </a:p>
          <a:p>
            <a:pPr marL="447675" lvl="1" indent="-285750">
              <a:buFont typeface="Arial" panose="020B0604020202020204" pitchFamily="34" charset="0"/>
              <a:buChar char="•"/>
            </a:pPr>
            <a:r>
              <a:rPr lang="en-US" sz="2300" dirty="0"/>
              <a:t>Extension 23–29 km</a:t>
            </a:r>
          </a:p>
          <a:p>
            <a:pPr marL="447675" lvl="1" indent="-285750"/>
            <a:r>
              <a:rPr lang="en-US" sz="2300" dirty="0"/>
              <a:t>	(Scharf et al.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endParaRPr lang="en-DE" sz="23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308AA1-57C2-4DE1-97E7-62B5E525E1A2}"/>
              </a:ext>
            </a:extLst>
          </p:cNvPr>
          <p:cNvSpPr/>
          <p:nvPr/>
        </p:nvSpPr>
        <p:spPr>
          <a:xfrm>
            <a:off x="88787" y="4914066"/>
            <a:ext cx="3004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(modified after Handy et al. 2005)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25948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/>
          <p:cNvSpPr txBox="1">
            <a:spLocks/>
          </p:cNvSpPr>
          <p:nvPr/>
        </p:nvSpPr>
        <p:spPr>
          <a:xfrm>
            <a:off x="1544128" y="1284606"/>
            <a:ext cx="9809670" cy="34059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300" dirty="0"/>
              <a:t>Brenner fault footwall is exhumed from a depth of 25±7 km </a:t>
            </a:r>
          </a:p>
          <a:p>
            <a:pPr>
              <a:lnSpc>
                <a:spcPct val="70000"/>
              </a:lnSpc>
            </a:pPr>
            <a:r>
              <a:rPr lang="en-US" sz="2300" dirty="0"/>
              <a:t>Brenner fault caused 35±10 km of crustal extension</a:t>
            </a:r>
          </a:p>
          <a:p>
            <a:r>
              <a:rPr lang="en-US" sz="2300" dirty="0"/>
              <a:t>Our findings demonstrate that both </a:t>
            </a:r>
            <a:r>
              <a:rPr lang="en-US" sz="2300" b="1" dirty="0" err="1"/>
              <a:t>syntectonic</a:t>
            </a:r>
            <a:r>
              <a:rPr lang="en-US" sz="2300" b="1" dirty="0"/>
              <a:t> heat advection </a:t>
            </a:r>
            <a:r>
              <a:rPr lang="en-US" sz="2300" dirty="0"/>
              <a:t>and </a:t>
            </a:r>
            <a:r>
              <a:rPr lang="en-US" sz="2300" b="1" dirty="0" err="1"/>
              <a:t>posttectonic</a:t>
            </a:r>
            <a:r>
              <a:rPr lang="en-US" sz="2300" b="1" dirty="0"/>
              <a:t> thermal relaxation </a:t>
            </a:r>
            <a:r>
              <a:rPr lang="en-US" sz="2300" dirty="0"/>
              <a:t>are responsible for the cooling pattern in the Brenner normal-fault footwall.</a:t>
            </a:r>
          </a:p>
          <a:p>
            <a:r>
              <a:rPr lang="en-US" sz="2300" dirty="0"/>
              <a:t>In general, it may be difficult to distinguish cooling ages reflecting faulting from those reflecting thermal relaxation</a:t>
            </a:r>
          </a:p>
          <a:p>
            <a:pPr marL="0" indent="0">
              <a:buNone/>
            </a:pPr>
            <a:r>
              <a:rPr lang="en-US" sz="2300" dirty="0">
                <a:sym typeface="Wingdings" panose="05000000000000000000" pitchFamily="2" charset="2"/>
              </a:rPr>
              <a:t> </a:t>
            </a:r>
            <a:r>
              <a:rPr lang="en-US" sz="2300" dirty="0"/>
              <a:t>Use several </a:t>
            </a:r>
            <a:r>
              <a:rPr lang="en-US" sz="2300" dirty="0" err="1"/>
              <a:t>thermochronometers</a:t>
            </a:r>
            <a:r>
              <a:rPr lang="en-US" sz="2300" dirty="0"/>
              <a:t> is recommended</a:t>
            </a:r>
          </a:p>
          <a:p>
            <a:pPr marL="0" indent="0">
              <a:buNone/>
            </a:pPr>
            <a:r>
              <a:rPr lang="en-US" sz="2300" dirty="0">
                <a:sym typeface="Wingdings" panose="05000000000000000000" pitchFamily="2" charset="2"/>
              </a:rPr>
              <a:t> </a:t>
            </a:r>
            <a:r>
              <a:rPr lang="en-US" sz="2300" dirty="0"/>
              <a:t>Sampling a local relief of &gt;1 km is the key for determining fault-slip histories</a:t>
            </a: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8251591" y="1759986"/>
            <a:ext cx="3940409" cy="35779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FD8544-7F9D-4F99-99F6-180DA4EDB3FF}"/>
              </a:ext>
            </a:extLst>
          </p:cNvPr>
          <p:cNvSpPr txBox="1">
            <a:spLocks/>
          </p:cNvSpPr>
          <p:nvPr/>
        </p:nvSpPr>
        <p:spPr>
          <a:xfrm>
            <a:off x="838202" y="94891"/>
            <a:ext cx="10733116" cy="1189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641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 txBox="1">
            <a:spLocks/>
          </p:cNvSpPr>
          <p:nvPr/>
        </p:nvSpPr>
        <p:spPr>
          <a:xfrm>
            <a:off x="6457950" y="1006904"/>
            <a:ext cx="5734050" cy="363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sym typeface="Wingdings" panose="05000000000000000000" pitchFamily="2" charset="2"/>
              </a:rPr>
              <a:t>Normal faulting </a:t>
            </a:r>
            <a:r>
              <a:rPr lang="en-US" sz="2300" dirty="0" err="1">
                <a:sym typeface="Wingdings" panose="05000000000000000000" pitchFamily="2" charset="2"/>
              </a:rPr>
              <a:t>advects</a:t>
            </a:r>
            <a:r>
              <a:rPr lang="en-US" sz="2300" dirty="0">
                <a:sym typeface="Wingdings" panose="05000000000000000000" pitchFamily="2" charset="2"/>
              </a:rPr>
              <a:t> hot footwall rocks</a:t>
            </a:r>
          </a:p>
          <a:p>
            <a:pPr marL="238125" indent="0">
              <a:buNone/>
            </a:pPr>
            <a:r>
              <a:rPr lang="en-US" sz="2300" dirty="0">
                <a:sym typeface="Wingdings" panose="05000000000000000000" pitchFamily="2" charset="2"/>
              </a:rPr>
              <a:t> shifts the isotherms upwards </a:t>
            </a:r>
          </a:p>
          <a:p>
            <a:pPr indent="0" defTabSz="266700">
              <a:buNone/>
            </a:pPr>
            <a:r>
              <a:rPr lang="en-US" sz="2300" dirty="0">
                <a:sym typeface="Wingdings" panose="05000000000000000000" pitchFamily="2" charset="2"/>
              </a:rPr>
              <a:t> the geothermal gradient increases</a:t>
            </a:r>
          </a:p>
          <a:p>
            <a:endParaRPr lang="en-US" sz="2300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When faulting stops, this process is reversed </a:t>
            </a:r>
          </a:p>
          <a:p>
            <a:pPr marL="571500" indent="-342900">
              <a:buFont typeface="Wingdings" panose="05000000000000000000" pitchFamily="2" charset="2"/>
              <a:buChar char="à"/>
            </a:pPr>
            <a:r>
              <a:rPr lang="en-US" sz="2300" dirty="0">
                <a:sym typeface="Wingdings" panose="05000000000000000000" pitchFamily="2" charset="2"/>
              </a:rPr>
              <a:t>isotherms move downwards during thermal relaxation</a:t>
            </a:r>
          </a:p>
          <a:p>
            <a:pPr marL="571500" indent="-342900">
              <a:buFont typeface="Wingdings" panose="05000000000000000000" pitchFamily="2" charset="2"/>
              <a:buChar char="à"/>
            </a:pPr>
            <a:r>
              <a:rPr lang="en-US" sz="2300" dirty="0">
                <a:sym typeface="Wingdings" panose="05000000000000000000" pitchFamily="2" charset="2"/>
              </a:rPr>
              <a:t>the geothermal gradient decreases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06DC23-6EC5-45B7-9DAA-5A73E7678456}"/>
              </a:ext>
            </a:extLst>
          </p:cNvPr>
          <p:cNvSpPr txBox="1">
            <a:spLocks/>
          </p:cNvSpPr>
          <p:nvPr/>
        </p:nvSpPr>
        <p:spPr>
          <a:xfrm>
            <a:off x="994787" y="94891"/>
            <a:ext cx="10202425" cy="819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Thermochronology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9DE5F-64B8-4CAB-9EBD-B589B8829D9F}"/>
              </a:ext>
            </a:extLst>
          </p:cNvPr>
          <p:cNvSpPr/>
          <p:nvPr/>
        </p:nvSpPr>
        <p:spPr>
          <a:xfrm>
            <a:off x="92948" y="1627663"/>
            <a:ext cx="24641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Geothermal gradient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increases</a:t>
            </a:r>
            <a:endParaRPr lang="en-DE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EAB3E-7699-4C2F-82A5-066E784CE221}"/>
              </a:ext>
            </a:extLst>
          </p:cNvPr>
          <p:cNvSpPr/>
          <p:nvPr/>
        </p:nvSpPr>
        <p:spPr>
          <a:xfrm>
            <a:off x="92948" y="3234809"/>
            <a:ext cx="24641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Geothermal gradient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decreases</a:t>
            </a:r>
            <a:endParaRPr lang="en-DE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24E9B-631E-4330-B226-B5DE7AB41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63" y="1137318"/>
            <a:ext cx="3775368" cy="3135274"/>
          </a:xfrm>
          <a:prstGeom prst="rect">
            <a:avLst/>
          </a:prstGeom>
          <a:solidFill>
            <a:schemeClr val="tx1"/>
          </a:solidFill>
          <a:ln w="101600" cap="sq" cmpd="sng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057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BDF3EB-7307-4834-9EFA-20F548551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28" y="1160781"/>
            <a:ext cx="3672484" cy="4666461"/>
          </a:xfrm>
          <a:prstGeom prst="rect">
            <a:avLst/>
          </a:prstGeom>
          <a:solidFill>
            <a:schemeClr val="tx1"/>
          </a:solidFill>
          <a:ln w="101600">
            <a:solidFill>
              <a:schemeClr val="tx1"/>
            </a:solidFill>
            <a:miter lim="8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06DC23-6EC5-45B7-9DAA-5A73E7678456}"/>
              </a:ext>
            </a:extLst>
          </p:cNvPr>
          <p:cNvSpPr txBox="1">
            <a:spLocks/>
          </p:cNvSpPr>
          <p:nvPr/>
        </p:nvSpPr>
        <p:spPr>
          <a:xfrm>
            <a:off x="994787" y="56792"/>
            <a:ext cx="10202425" cy="89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Thermochronology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6195A-15A5-466A-BC27-70823EBCACD3}"/>
              </a:ext>
            </a:extLst>
          </p:cNvPr>
          <p:cNvSpPr/>
          <p:nvPr/>
        </p:nvSpPr>
        <p:spPr>
          <a:xfrm>
            <a:off x="3800078" y="965524"/>
            <a:ext cx="440092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ym typeface="Wingdings" panose="05000000000000000000" pitchFamily="2" charset="2"/>
              </a:rPr>
              <a:t>PECUBE model (Braun et al.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Initial geothermal gradient: 20°C/km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10 </a:t>
            </a:r>
            <a:r>
              <a:rPr lang="en-US" sz="2300" dirty="0" err="1">
                <a:sym typeface="Wingdings" panose="05000000000000000000" pitchFamily="2" charset="2"/>
              </a:rPr>
              <a:t>m.y</a:t>
            </a:r>
            <a:r>
              <a:rPr lang="en-US" sz="2300" dirty="0">
                <a:sym typeface="Wingdings" panose="05000000000000000000" pitchFamily="2" charset="2"/>
              </a:rPr>
              <a:t>. duration of faulting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Rate of faulting 3 km/</a:t>
            </a:r>
            <a:r>
              <a:rPr lang="en-US" sz="2300" dirty="0" err="1">
                <a:sym typeface="Wingdings" panose="05000000000000000000" pitchFamily="2" charset="2"/>
              </a:rPr>
              <a:t>m.y</a:t>
            </a:r>
            <a:r>
              <a:rPr lang="en-US" sz="23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After end of faulting: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Geothermal gradient decreases</a:t>
            </a:r>
          </a:p>
          <a:p>
            <a:r>
              <a:rPr lang="en-US" sz="2300" dirty="0">
                <a:sym typeface="Wingdings" panose="05000000000000000000" pitchFamily="2" charset="2"/>
              </a:rPr>
              <a:t> Fast cooling after end of faulting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2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A6A65-7B74-44FA-91AA-0FA5B78AE3AA}"/>
              </a:ext>
            </a:extLst>
          </p:cNvPr>
          <p:cNvSpPr/>
          <p:nvPr/>
        </p:nvSpPr>
        <p:spPr>
          <a:xfrm>
            <a:off x="9491777" y="5931669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3723D-BE77-4B7E-BE90-B8610E32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2" y="1160781"/>
            <a:ext cx="3452594" cy="2867225"/>
          </a:xfrm>
          <a:prstGeom prst="rect">
            <a:avLst/>
          </a:prstGeom>
          <a:solidFill>
            <a:schemeClr val="tx1"/>
          </a:solidFill>
          <a:ln w="101600" cap="sq" cmpd="sng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717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BDF3EB-7307-4834-9EFA-20F548551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28" y="1160781"/>
            <a:ext cx="3672484" cy="4666461"/>
          </a:xfrm>
          <a:prstGeom prst="rect">
            <a:avLst/>
          </a:prstGeom>
          <a:solidFill>
            <a:schemeClr val="tx1"/>
          </a:solidFill>
          <a:ln w="101600">
            <a:solidFill>
              <a:schemeClr val="tx1"/>
            </a:solidFill>
            <a:miter lim="8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06DC23-6EC5-45B7-9DAA-5A73E7678456}"/>
              </a:ext>
            </a:extLst>
          </p:cNvPr>
          <p:cNvSpPr txBox="1">
            <a:spLocks/>
          </p:cNvSpPr>
          <p:nvPr/>
        </p:nvSpPr>
        <p:spPr>
          <a:xfrm>
            <a:off x="994787" y="56792"/>
            <a:ext cx="10202425" cy="89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Thermochronology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6195A-15A5-466A-BC27-70823EBCACD3}"/>
              </a:ext>
            </a:extLst>
          </p:cNvPr>
          <p:cNvSpPr/>
          <p:nvPr/>
        </p:nvSpPr>
        <p:spPr>
          <a:xfrm>
            <a:off x="3800078" y="965524"/>
            <a:ext cx="440092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ym typeface="Wingdings" panose="05000000000000000000" pitchFamily="2" charset="2"/>
              </a:rPr>
              <a:t>PECUBE model (Braun et al.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Initial geothermal gradient: 20°C/km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10 </a:t>
            </a:r>
            <a:r>
              <a:rPr lang="en-US" sz="2300" dirty="0" err="1">
                <a:sym typeface="Wingdings" panose="05000000000000000000" pitchFamily="2" charset="2"/>
              </a:rPr>
              <a:t>m.y</a:t>
            </a:r>
            <a:r>
              <a:rPr lang="en-US" sz="2300" dirty="0">
                <a:sym typeface="Wingdings" panose="05000000000000000000" pitchFamily="2" charset="2"/>
              </a:rPr>
              <a:t>. duration of faulting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Rate of faulting 3 km/</a:t>
            </a:r>
            <a:r>
              <a:rPr lang="en-US" sz="2300" dirty="0" err="1">
                <a:sym typeface="Wingdings" panose="05000000000000000000" pitchFamily="2" charset="2"/>
              </a:rPr>
              <a:t>m.y</a:t>
            </a:r>
            <a:r>
              <a:rPr lang="en-US" sz="23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After end of faulting: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Geothermal gradient decreases</a:t>
            </a:r>
          </a:p>
          <a:p>
            <a:r>
              <a:rPr lang="en-US" sz="2300" dirty="0">
                <a:sym typeface="Wingdings" panose="05000000000000000000" pitchFamily="2" charset="2"/>
              </a:rPr>
              <a:t> Fast cooling after end of faulting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2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A6A65-7B74-44FA-91AA-0FA5B78AE3AA}"/>
              </a:ext>
            </a:extLst>
          </p:cNvPr>
          <p:cNvSpPr/>
          <p:nvPr/>
        </p:nvSpPr>
        <p:spPr>
          <a:xfrm>
            <a:off x="9491777" y="5931669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Wolff et al. 2020, Geology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3723D-BE77-4B7E-BE90-B8610E32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2" y="1160781"/>
            <a:ext cx="3452594" cy="2867225"/>
          </a:xfrm>
          <a:prstGeom prst="rect">
            <a:avLst/>
          </a:prstGeom>
          <a:solidFill>
            <a:schemeClr val="tx1"/>
          </a:solidFill>
          <a:ln w="101600" cap="sq" cmpd="sng">
            <a:solidFill>
              <a:schemeClr val="tx1"/>
            </a:solidFill>
            <a:miter lim="8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2B02EF-74C5-4E35-90FB-8A10DB866614}"/>
              </a:ext>
            </a:extLst>
          </p:cNvPr>
          <p:cNvSpPr/>
          <p:nvPr/>
        </p:nvSpPr>
        <p:spPr>
          <a:xfrm>
            <a:off x="2044640" y="4851053"/>
            <a:ext cx="5617243" cy="8309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Modeling of thermochronological data </a:t>
            </a:r>
          </a:p>
          <a:p>
            <a:pPr defTabSz="266700"/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is required to determine fault slip histories</a:t>
            </a:r>
          </a:p>
        </p:txBody>
      </p:sp>
    </p:spTree>
    <p:extLst>
      <p:ext uri="{BB962C8B-B14F-4D97-AF65-F5344CB8AC3E}">
        <p14:creationId xmlns:p14="http://schemas.microsoft.com/office/powerpoint/2010/main" val="21343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5170147" y="2173601"/>
            <a:ext cx="1035699" cy="4042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02972" y="5503653"/>
            <a:ext cx="9378052" cy="12594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Collision between Europe and Adria since late Eocene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Breakoff of European slab in the Oligocene led to intrusion of large plutons along the </a:t>
            </a:r>
            <a:r>
              <a:rPr lang="en-US" sz="2400" dirty="0" err="1">
                <a:latin typeface="+mn-lt"/>
              </a:rPr>
              <a:t>Periadriatic</a:t>
            </a:r>
            <a:r>
              <a:rPr lang="en-US" sz="2400" dirty="0">
                <a:latin typeface="+mn-lt"/>
              </a:rPr>
              <a:t> Line at 34 </a:t>
            </a:r>
            <a:r>
              <a:rPr lang="en-US" sz="2400" dirty="0"/>
              <a:t>– </a:t>
            </a:r>
            <a:r>
              <a:rPr lang="en-US" sz="2400" dirty="0">
                <a:latin typeface="+mn-lt"/>
              </a:rPr>
              <a:t>28 Ma (Rosenberg et al. 2004)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2" y="94891"/>
            <a:ext cx="10733116" cy="1189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European Alps formed during the collision between Europe and Adria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7A617-CF99-4540-8140-A7F847F7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76" y="1236981"/>
            <a:ext cx="8970048" cy="4019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DAA5B-ED4C-4E63-B816-E6361B011606}"/>
              </a:ext>
            </a:extLst>
          </p:cNvPr>
          <p:cNvSpPr txBox="1"/>
          <p:nvPr/>
        </p:nvSpPr>
        <p:spPr>
          <a:xfrm>
            <a:off x="7287409" y="5173132"/>
            <a:ext cx="351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(modified after Schmid et al. 2013)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461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 txBox="1">
            <a:spLocks/>
          </p:cNvSpPr>
          <p:nvPr/>
        </p:nvSpPr>
        <p:spPr>
          <a:xfrm>
            <a:off x="7845744" y="1492080"/>
            <a:ext cx="4179480" cy="448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2B367-5252-46E2-84C1-32A6AB607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6" y="819150"/>
            <a:ext cx="8698862" cy="40813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AB80B1-3AED-4DDD-8F06-B5CD3BF8CED6}"/>
              </a:ext>
            </a:extLst>
          </p:cNvPr>
          <p:cNvSpPr txBox="1">
            <a:spLocks/>
          </p:cNvSpPr>
          <p:nvPr/>
        </p:nvSpPr>
        <p:spPr>
          <a:xfrm>
            <a:off x="838202" y="94891"/>
            <a:ext cx="10733116" cy="72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Normal faulting during late-orogenic extension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E6493-2F5E-4643-9E0E-350B10F945FE}"/>
              </a:ext>
            </a:extLst>
          </p:cNvPr>
          <p:cNvSpPr txBox="1"/>
          <p:nvPr/>
        </p:nvSpPr>
        <p:spPr>
          <a:xfrm>
            <a:off x="8925207" y="765514"/>
            <a:ext cx="310001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Simplon normal 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Tauern Window is bounded by Brenner and Katschberg 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Study area is located in the footwall of the Brenner fault</a:t>
            </a:r>
          </a:p>
          <a:p>
            <a:endParaRPr lang="en-DE" sz="23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308AA1-57C2-4DE1-97E7-62B5E525E1A2}"/>
              </a:ext>
            </a:extLst>
          </p:cNvPr>
          <p:cNvSpPr/>
          <p:nvPr/>
        </p:nvSpPr>
        <p:spPr>
          <a:xfrm>
            <a:off x="5920538" y="4928488"/>
            <a:ext cx="3004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(modified after Handy et al. 2005)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21606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205656" y="923926"/>
            <a:ext cx="7910144" cy="31047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err="1"/>
              <a:t>Mylonites</a:t>
            </a:r>
            <a:r>
              <a:rPr lang="en-US" sz="2000" dirty="0"/>
              <a:t> at least 400 m thick (</a:t>
            </a:r>
            <a:r>
              <a:rPr lang="en-US" sz="2000" dirty="0" err="1"/>
              <a:t>Behrmann</a:t>
            </a:r>
            <a:r>
              <a:rPr lang="en-US" sz="2000" dirty="0"/>
              <a:t> 1988, </a:t>
            </a:r>
            <a:r>
              <a:rPr lang="en-US" sz="2000" dirty="0" err="1"/>
              <a:t>Selverstone</a:t>
            </a:r>
            <a:r>
              <a:rPr lang="en-US" sz="2000" dirty="0"/>
              <a:t> et al. 1988)</a:t>
            </a:r>
          </a:p>
          <a:p>
            <a:r>
              <a:rPr lang="en-US" sz="2000" dirty="0"/>
              <a:t>W-dipping mylonitic foliation (10° – 36°)</a:t>
            </a:r>
          </a:p>
          <a:p>
            <a:r>
              <a:rPr lang="en-US" sz="2000" dirty="0"/>
              <a:t>Stretching lineation plunges gently to WSW – WNW</a:t>
            </a:r>
          </a:p>
          <a:p>
            <a:r>
              <a:rPr lang="en-US" sz="2000" dirty="0"/>
              <a:t>Shear bands, oblique grain shapes, and asymmetric quartz-c-axis fabrics indicate top-to-the-W shear sense (</a:t>
            </a:r>
            <a:r>
              <a:rPr lang="en-US" sz="2000" dirty="0" err="1"/>
              <a:t>Behrmann</a:t>
            </a:r>
            <a:r>
              <a:rPr lang="en-US" sz="2000" dirty="0"/>
              <a:t>, 1988)</a:t>
            </a:r>
          </a:p>
          <a:p>
            <a:endParaRPr lang="en-US" sz="2000" dirty="0"/>
          </a:p>
          <a:p>
            <a:r>
              <a:rPr lang="en-US" sz="2000" dirty="0"/>
              <a:t>Brittle fault at the top of the </a:t>
            </a:r>
            <a:r>
              <a:rPr lang="en-US" sz="2000" dirty="0" err="1"/>
              <a:t>mylonites</a:t>
            </a:r>
            <a:r>
              <a:rPr lang="en-US" sz="2000" dirty="0"/>
              <a:t> (fault dip: 30° – 50°)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E9D47-9940-4D59-8A50-FD5449B9C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9" y="115481"/>
            <a:ext cx="3839711" cy="6635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808CA-95D0-4BBB-8839-D6CB41F9D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28" y="3962399"/>
            <a:ext cx="4441325" cy="1971674"/>
          </a:xfrm>
          <a:prstGeom prst="rect">
            <a:avLst/>
          </a:prstGeom>
          <a:solidFill>
            <a:schemeClr val="tx1"/>
          </a:solidFill>
          <a:ln w="101600">
            <a:solidFill>
              <a:schemeClr val="tx1"/>
            </a:solidFill>
            <a:miter lim="8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E2D7C2-D941-4190-B997-5CCD44107452}"/>
              </a:ext>
            </a:extLst>
          </p:cNvPr>
          <p:cNvSpPr txBox="1">
            <a:spLocks/>
          </p:cNvSpPr>
          <p:nvPr/>
        </p:nvSpPr>
        <p:spPr>
          <a:xfrm>
            <a:off x="4205656" y="94892"/>
            <a:ext cx="7365662" cy="724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Brenner normal fault system</a:t>
            </a:r>
          </a:p>
        </p:txBody>
      </p:sp>
    </p:spTree>
    <p:extLst>
      <p:ext uri="{BB962C8B-B14F-4D97-AF65-F5344CB8AC3E}">
        <p14:creationId xmlns:p14="http://schemas.microsoft.com/office/powerpoint/2010/main" val="39161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127713" y="1658802"/>
            <a:ext cx="2958387" cy="12599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/>
              <a:t>Example of brittle fault slightly steeper than the mylonitic foliation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05269-5ABB-4733-B382-67E12EB7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741342"/>
            <a:ext cx="8882937" cy="53943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B49AEC-2278-4274-A58B-C20DBEECFA82}"/>
              </a:ext>
            </a:extLst>
          </p:cNvPr>
          <p:cNvSpPr txBox="1">
            <a:spLocks/>
          </p:cNvSpPr>
          <p:nvPr/>
        </p:nvSpPr>
        <p:spPr>
          <a:xfrm>
            <a:off x="431552" y="94892"/>
            <a:ext cx="11139766" cy="64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Fault gouges near the top of the </a:t>
            </a:r>
            <a:r>
              <a:rPr lang="en-US" sz="3200" b="1" dirty="0" err="1"/>
              <a:t>mylonites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FED81-8495-44E0-9652-307A92042A43}"/>
              </a:ext>
            </a:extLst>
          </p:cNvPr>
          <p:cNvSpPr txBox="1"/>
          <p:nvPr/>
        </p:nvSpPr>
        <p:spPr>
          <a:xfrm rot="20212788">
            <a:off x="8297247" y="4110268"/>
            <a:ext cx="150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mylonite</a:t>
            </a:r>
            <a:endParaRPr lang="en-DE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04E20-D2D8-4CB1-A8E0-9AB466993214}"/>
              </a:ext>
            </a:extLst>
          </p:cNvPr>
          <p:cNvSpPr txBox="1"/>
          <p:nvPr/>
        </p:nvSpPr>
        <p:spPr>
          <a:xfrm rot="19519341">
            <a:off x="7449543" y="3676477"/>
            <a:ext cx="1856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fault gouge</a:t>
            </a:r>
            <a:endParaRPr lang="en-DE" sz="2800" b="1" dirty="0"/>
          </a:p>
        </p:txBody>
      </p:sp>
    </p:spTree>
    <p:extLst>
      <p:ext uri="{BB962C8B-B14F-4D97-AF65-F5344CB8AC3E}">
        <p14:creationId xmlns:p14="http://schemas.microsoft.com/office/powerpoint/2010/main" val="7803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F4E52-C26D-46B7-A416-1734018EC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42" y="1031928"/>
            <a:ext cx="8848902" cy="4963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EB893-70CD-4BF4-B1E1-922BA1A70D2E}"/>
              </a:ext>
            </a:extLst>
          </p:cNvPr>
          <p:cNvSpPr txBox="1"/>
          <p:nvPr/>
        </p:nvSpPr>
        <p:spPr>
          <a:xfrm rot="1657317">
            <a:off x="8614002" y="3108359"/>
            <a:ext cx="150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mylonite</a:t>
            </a:r>
            <a:endParaRPr lang="en-DE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90CB1-7997-48C6-A08D-68940BD28FAB}"/>
              </a:ext>
            </a:extLst>
          </p:cNvPr>
          <p:cNvSpPr txBox="1"/>
          <p:nvPr/>
        </p:nvSpPr>
        <p:spPr>
          <a:xfrm rot="1679927">
            <a:off x="6713372" y="3272164"/>
            <a:ext cx="1856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fault gouge</a:t>
            </a:r>
            <a:endParaRPr lang="en-DE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BC074-AFC7-4392-860E-EE49B0A0E510}"/>
              </a:ext>
            </a:extLst>
          </p:cNvPr>
          <p:cNvSpPr txBox="1"/>
          <p:nvPr/>
        </p:nvSpPr>
        <p:spPr>
          <a:xfrm rot="1706462">
            <a:off x="4743164" y="3531855"/>
            <a:ext cx="150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mylonite</a:t>
            </a:r>
            <a:endParaRPr lang="en-DE" sz="28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A48956C-E1B8-4A09-8AFD-9F43291C4FC7}"/>
              </a:ext>
            </a:extLst>
          </p:cNvPr>
          <p:cNvSpPr txBox="1">
            <a:spLocks/>
          </p:cNvSpPr>
          <p:nvPr/>
        </p:nvSpPr>
        <p:spPr>
          <a:xfrm>
            <a:off x="127713" y="1658802"/>
            <a:ext cx="2958387" cy="1259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Example of brittle fault parallel to the mylonitic foliation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9D0295-8B98-4A11-8761-F2B2D657E01E}"/>
              </a:ext>
            </a:extLst>
          </p:cNvPr>
          <p:cNvSpPr txBox="1">
            <a:spLocks/>
          </p:cNvSpPr>
          <p:nvPr/>
        </p:nvSpPr>
        <p:spPr>
          <a:xfrm>
            <a:off x="429392" y="98131"/>
            <a:ext cx="11139766" cy="64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Fault gouges near the top of the </a:t>
            </a:r>
            <a:r>
              <a:rPr lang="en-US" sz="3200" b="1" dirty="0" err="1"/>
              <a:t>mylonites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8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827</Words>
  <Application>Microsoft Office PowerPoint</Application>
  <PresentationFormat>Widescreen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Fast cooling of normal-fault footwalls: rapid fault slip or thermal relaxation?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High-angle normal faulting at the Tangra Yumco graben (southern Tibet) since ~15 Ma</dc:title>
  <dc:creator>Herr Reinhard Wolff</dc:creator>
  <cp:lastModifiedBy>Wolff, Reinhard</cp:lastModifiedBy>
  <cp:revision>169</cp:revision>
  <dcterms:created xsi:type="dcterms:W3CDTF">2019-02-26T13:17:36Z</dcterms:created>
  <dcterms:modified xsi:type="dcterms:W3CDTF">2020-04-17T11:21:32Z</dcterms:modified>
</cp:coreProperties>
</file>