
<file path=[Content_Types].xml><?xml version="1.0" encoding="utf-8"?>
<Types xmlns="http://schemas.openxmlformats.org/package/2006/content-types">
  <Override PartName="/ppt/slideMasters/slideMaster2.xml" ContentType="application/vnd.openxmlformats-officedocument.presentationml.slideMaster+xml"/>
  <Default Extension="png" ContentType="image/png"/>
  <Default Extension="bin" ContentType="application/vnd.openxmlformats-officedocument.oleObject"/>
  <Override PartName="/ppt/theme/theme4.xml" ContentType="application/vnd.openxmlformats-officedocument.them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commentAuthors.xml" ContentType="application/vnd.openxmlformats-officedocument.presentationml.commentAuthors+xml"/>
  <Default Extension="vml" ContentType="application/vnd.openxmlformats-officedocument.vmlDrawing"/>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6" r:id="rId3"/>
  </p:sldIdLst>
  <p:sldSz cx="43205400" cy="30603825"/>
  <p:notesSz cx="6858000" cy="9144000"/>
  <p:defaultTextStyle>
    <a:defPPr>
      <a:defRPr lang="en-US"/>
    </a:defPPr>
    <a:lvl1pPr marL="0" algn="l" defTabSz="4507640" rtl="0" eaLnBrk="1" latinLnBrk="0" hangingPunct="1">
      <a:defRPr sz="8900" kern="1200">
        <a:solidFill>
          <a:schemeClr val="tx1"/>
        </a:solidFill>
        <a:latin typeface="+mn-lt"/>
        <a:ea typeface="+mn-ea"/>
        <a:cs typeface="+mn-cs"/>
      </a:defRPr>
    </a:lvl1pPr>
    <a:lvl2pPr marL="2253821" algn="l" defTabSz="4507640" rtl="0" eaLnBrk="1" latinLnBrk="0" hangingPunct="1">
      <a:defRPr sz="8900" kern="1200">
        <a:solidFill>
          <a:schemeClr val="tx1"/>
        </a:solidFill>
        <a:latin typeface="+mn-lt"/>
        <a:ea typeface="+mn-ea"/>
        <a:cs typeface="+mn-cs"/>
      </a:defRPr>
    </a:lvl2pPr>
    <a:lvl3pPr marL="4507640" algn="l" defTabSz="4507640" rtl="0" eaLnBrk="1" latinLnBrk="0" hangingPunct="1">
      <a:defRPr sz="8900" kern="1200">
        <a:solidFill>
          <a:schemeClr val="tx1"/>
        </a:solidFill>
        <a:latin typeface="+mn-lt"/>
        <a:ea typeface="+mn-ea"/>
        <a:cs typeface="+mn-cs"/>
      </a:defRPr>
    </a:lvl3pPr>
    <a:lvl4pPr marL="6761459" algn="l" defTabSz="4507640" rtl="0" eaLnBrk="1" latinLnBrk="0" hangingPunct="1">
      <a:defRPr sz="8900" kern="1200">
        <a:solidFill>
          <a:schemeClr val="tx1"/>
        </a:solidFill>
        <a:latin typeface="+mn-lt"/>
        <a:ea typeface="+mn-ea"/>
        <a:cs typeface="+mn-cs"/>
      </a:defRPr>
    </a:lvl4pPr>
    <a:lvl5pPr marL="9015279" algn="l" defTabSz="4507640" rtl="0" eaLnBrk="1" latinLnBrk="0" hangingPunct="1">
      <a:defRPr sz="8900" kern="1200">
        <a:solidFill>
          <a:schemeClr val="tx1"/>
        </a:solidFill>
        <a:latin typeface="+mn-lt"/>
        <a:ea typeface="+mn-ea"/>
        <a:cs typeface="+mn-cs"/>
      </a:defRPr>
    </a:lvl5pPr>
    <a:lvl6pPr marL="11269100" algn="l" defTabSz="4507640" rtl="0" eaLnBrk="1" latinLnBrk="0" hangingPunct="1">
      <a:defRPr sz="8900" kern="1200">
        <a:solidFill>
          <a:schemeClr val="tx1"/>
        </a:solidFill>
        <a:latin typeface="+mn-lt"/>
        <a:ea typeface="+mn-ea"/>
        <a:cs typeface="+mn-cs"/>
      </a:defRPr>
    </a:lvl6pPr>
    <a:lvl7pPr marL="13522921" algn="l" defTabSz="4507640" rtl="0" eaLnBrk="1" latinLnBrk="0" hangingPunct="1">
      <a:defRPr sz="8900" kern="1200">
        <a:solidFill>
          <a:schemeClr val="tx1"/>
        </a:solidFill>
        <a:latin typeface="+mn-lt"/>
        <a:ea typeface="+mn-ea"/>
        <a:cs typeface="+mn-cs"/>
      </a:defRPr>
    </a:lvl7pPr>
    <a:lvl8pPr marL="15776740" algn="l" defTabSz="4507640" rtl="0" eaLnBrk="1" latinLnBrk="0" hangingPunct="1">
      <a:defRPr sz="8900" kern="1200">
        <a:solidFill>
          <a:schemeClr val="tx1"/>
        </a:solidFill>
        <a:latin typeface="+mn-lt"/>
        <a:ea typeface="+mn-ea"/>
        <a:cs typeface="+mn-cs"/>
      </a:defRPr>
    </a:lvl8pPr>
    <a:lvl9pPr marL="18030561" algn="l" defTabSz="4507640" rtl="0" eaLnBrk="1" latinLnBrk="0" hangingPunct="1">
      <a:defRPr sz="89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425">
          <p15:clr>
            <a:srgbClr val="A4A3A4"/>
          </p15:clr>
        </p15:guide>
        <p15:guide id="2" orient="horz" pos="384">
          <p15:clr>
            <a:srgbClr val="A4A3A4"/>
          </p15:clr>
        </p15:guide>
        <p15:guide id="3" orient="horz" pos="26880">
          <p15:clr>
            <a:srgbClr val="A4A3A4"/>
          </p15:clr>
        </p15:guide>
        <p15:guide id="4" orient="horz">
          <p15:clr>
            <a:srgbClr val="A4A3A4"/>
          </p15:clr>
        </p15:guide>
        <p15:guide id="5" pos="434">
          <p15:clr>
            <a:srgbClr val="A4A3A4"/>
          </p15:clr>
        </p15:guide>
        <p15:guide id="6" pos="2019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2D213F"/>
    <a:srgbClr val="E761CD"/>
    <a:srgbClr val="FFFFFF"/>
    <a:srgbClr val="F3F5FA"/>
    <a:srgbClr val="CDD2DE"/>
    <a:srgbClr val="E3E9E5"/>
    <a:srgbClr val="EAEAE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908" autoAdjust="0"/>
    <p:restoredTop sz="99648" autoAdjust="0"/>
  </p:normalViewPr>
  <p:slideViewPr>
    <p:cSldViewPr snapToGrid="0" snapToObjects="1" showGuides="1">
      <p:cViewPr>
        <p:scale>
          <a:sx n="33" d="100"/>
          <a:sy n="33" d="100"/>
        </p:scale>
        <p:origin x="-1014" y="2166"/>
      </p:cViewPr>
      <p:guideLst>
        <p:guide orient="horz" pos="3085"/>
        <p:guide orient="horz" pos="268"/>
        <p:guide orient="horz" pos="18742"/>
        <p:guide orient="horz"/>
        <p:guide pos="573"/>
        <p:guide pos="2664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0" d="100"/>
          <a:sy n="70" d="100"/>
        </p:scale>
        <p:origin x="-3294"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 Id="rId4"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 Id="rId4"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4/16/2020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xmlns="" val="1716219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4/16/2020</a:t>
            </a:fld>
            <a:endParaRPr lang="en-US" dirty="0"/>
          </a:p>
        </p:txBody>
      </p:sp>
      <p:sp>
        <p:nvSpPr>
          <p:cNvPr id="4" name="Slide Image Placeholder 3"/>
          <p:cNvSpPr>
            <a:spLocks noGrp="1" noRot="1" noChangeAspect="1"/>
          </p:cNvSpPr>
          <p:nvPr>
            <p:ph type="sldImg" idx="2"/>
          </p:nvPr>
        </p:nvSpPr>
        <p:spPr>
          <a:xfrm>
            <a:off x="1008063" y="685800"/>
            <a:ext cx="484187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xmlns="" val="2472068041"/>
      </p:ext>
    </p:extLst>
  </p:cSld>
  <p:clrMap bg1="lt1" tx1="dk1" bg2="lt2" tx2="dk2" accent1="accent1" accent2="accent2" accent3="accent3" accent4="accent4" accent5="accent5" accent6="accent6" hlink="hlink" folHlink="folHlink"/>
  <p:notesStyle>
    <a:lvl1pPr marL="0" algn="l" defTabSz="4507640" rtl="0" eaLnBrk="1" latinLnBrk="0" hangingPunct="1">
      <a:defRPr sz="6000" kern="1200">
        <a:solidFill>
          <a:schemeClr val="tx1"/>
        </a:solidFill>
        <a:latin typeface="+mn-lt"/>
        <a:ea typeface="+mn-ea"/>
        <a:cs typeface="+mn-cs"/>
      </a:defRPr>
    </a:lvl1pPr>
    <a:lvl2pPr marL="2253821" algn="l" defTabSz="4507640" rtl="0" eaLnBrk="1" latinLnBrk="0" hangingPunct="1">
      <a:defRPr sz="6000" kern="1200">
        <a:solidFill>
          <a:schemeClr val="tx1"/>
        </a:solidFill>
        <a:latin typeface="+mn-lt"/>
        <a:ea typeface="+mn-ea"/>
        <a:cs typeface="+mn-cs"/>
      </a:defRPr>
    </a:lvl2pPr>
    <a:lvl3pPr marL="4507640" algn="l" defTabSz="4507640" rtl="0" eaLnBrk="1" latinLnBrk="0" hangingPunct="1">
      <a:defRPr sz="6000" kern="1200">
        <a:solidFill>
          <a:schemeClr val="tx1"/>
        </a:solidFill>
        <a:latin typeface="+mn-lt"/>
        <a:ea typeface="+mn-ea"/>
        <a:cs typeface="+mn-cs"/>
      </a:defRPr>
    </a:lvl3pPr>
    <a:lvl4pPr marL="6761459" algn="l" defTabSz="4507640" rtl="0" eaLnBrk="1" latinLnBrk="0" hangingPunct="1">
      <a:defRPr sz="6000" kern="1200">
        <a:solidFill>
          <a:schemeClr val="tx1"/>
        </a:solidFill>
        <a:latin typeface="+mn-lt"/>
        <a:ea typeface="+mn-ea"/>
        <a:cs typeface="+mn-cs"/>
      </a:defRPr>
    </a:lvl4pPr>
    <a:lvl5pPr marL="9015279" algn="l" defTabSz="4507640" rtl="0" eaLnBrk="1" latinLnBrk="0" hangingPunct="1">
      <a:defRPr sz="6000" kern="1200">
        <a:solidFill>
          <a:schemeClr val="tx1"/>
        </a:solidFill>
        <a:latin typeface="+mn-lt"/>
        <a:ea typeface="+mn-ea"/>
        <a:cs typeface="+mn-cs"/>
      </a:defRPr>
    </a:lvl5pPr>
    <a:lvl6pPr marL="11269100" algn="l" defTabSz="4507640" rtl="0" eaLnBrk="1" latinLnBrk="0" hangingPunct="1">
      <a:defRPr sz="6000" kern="1200">
        <a:solidFill>
          <a:schemeClr val="tx1"/>
        </a:solidFill>
        <a:latin typeface="+mn-lt"/>
        <a:ea typeface="+mn-ea"/>
        <a:cs typeface="+mn-cs"/>
      </a:defRPr>
    </a:lvl6pPr>
    <a:lvl7pPr marL="13522921" algn="l" defTabSz="4507640" rtl="0" eaLnBrk="1" latinLnBrk="0" hangingPunct="1">
      <a:defRPr sz="6000" kern="1200">
        <a:solidFill>
          <a:schemeClr val="tx1"/>
        </a:solidFill>
        <a:latin typeface="+mn-lt"/>
        <a:ea typeface="+mn-ea"/>
        <a:cs typeface="+mn-cs"/>
      </a:defRPr>
    </a:lvl7pPr>
    <a:lvl8pPr marL="15776740" algn="l" defTabSz="4507640" rtl="0" eaLnBrk="1" latinLnBrk="0" hangingPunct="1">
      <a:defRPr sz="6000" kern="1200">
        <a:solidFill>
          <a:schemeClr val="tx1"/>
        </a:solidFill>
        <a:latin typeface="+mn-lt"/>
        <a:ea typeface="+mn-ea"/>
        <a:cs typeface="+mn-cs"/>
      </a:defRPr>
    </a:lvl8pPr>
    <a:lvl9pPr marL="18030561" algn="l" defTabSz="4507640" rtl="0" eaLnBrk="1" latinLnBrk="0" hangingPunct="1">
      <a:defRPr sz="6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8063" y="685800"/>
            <a:ext cx="484187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xmlns="" val="2682429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90063" y="5423812"/>
            <a:ext cx="20406153" cy="905021"/>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07931" y="4771280"/>
            <a:ext cx="20390046"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5">
                    <a:lumMod val="50000"/>
                  </a:schemeClr>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907930" y="13088984"/>
            <a:ext cx="20395029"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5">
                    <a:lumMod val="50000"/>
                  </a:schemeClr>
                </a:solidFill>
              </a:defRPr>
            </a:lvl1pPr>
          </a:lstStyle>
          <a:p>
            <a:pPr lvl="0"/>
            <a:r>
              <a:rPr lang="en-US" dirty="0" smtClean="0"/>
              <a:t>(click to edit)  OBJECTIVES</a:t>
            </a:r>
            <a:endParaRPr lang="en-US" dirty="0"/>
          </a:p>
        </p:txBody>
      </p:sp>
      <p:sp>
        <p:nvSpPr>
          <p:cNvPr id="25" name="Text Placeholder 5"/>
          <p:cNvSpPr>
            <a:spLocks noGrp="1"/>
          </p:cNvSpPr>
          <p:nvPr>
            <p:ph type="body" sz="quarter" idx="25" hasCustomPrompt="1"/>
          </p:nvPr>
        </p:nvSpPr>
        <p:spPr>
          <a:xfrm>
            <a:off x="21910556" y="4771280"/>
            <a:ext cx="20389782"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21910556" y="5423812"/>
            <a:ext cx="20389782" cy="905021"/>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1910556" y="13105126"/>
            <a:ext cx="20384181"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21902740" y="13796521"/>
            <a:ext cx="20391994" cy="905021"/>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1926360" y="23749606"/>
            <a:ext cx="20373976"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21910556" y="24455303"/>
            <a:ext cx="20384181" cy="905021"/>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890062" y="13781710"/>
            <a:ext cx="20407915" cy="905021"/>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smtClean="0"/>
              <a:t>Type in or paste your text here</a:t>
            </a:r>
            <a:endParaRPr lang="en-US" dirty="0"/>
          </a:p>
        </p:txBody>
      </p:sp>
      <p:sp>
        <p:nvSpPr>
          <p:cNvPr id="76" name="Text Placeholder 76"/>
          <p:cNvSpPr>
            <a:spLocks noGrp="1"/>
          </p:cNvSpPr>
          <p:nvPr>
            <p:ph type="body" sz="quarter" idx="150" hasCustomPrompt="1"/>
          </p:nvPr>
        </p:nvSpPr>
        <p:spPr>
          <a:xfrm>
            <a:off x="5868696" y="3475363"/>
            <a:ext cx="31468011" cy="892611"/>
          </a:xfrm>
          <a:prstGeom prst="rect">
            <a:avLst/>
          </a:prstGeom>
        </p:spPr>
        <p:txBody>
          <a:bodyPr>
            <a:normAutofit/>
          </a:bodyPr>
          <a:lstStyle>
            <a:lvl1pPr marL="0" indent="0" algn="ctr">
              <a:buFontTx/>
              <a:buNone/>
              <a:defRPr sz="66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9" name="Text Placeholder 76"/>
          <p:cNvSpPr>
            <a:spLocks noGrp="1"/>
          </p:cNvSpPr>
          <p:nvPr>
            <p:ph type="body" sz="quarter" idx="151" hasCustomPrompt="1"/>
          </p:nvPr>
        </p:nvSpPr>
        <p:spPr>
          <a:xfrm>
            <a:off x="5868696" y="2064716"/>
            <a:ext cx="31468011" cy="1335710"/>
          </a:xfrm>
          <a:prstGeom prst="rect">
            <a:avLst/>
          </a:prstGeom>
        </p:spPr>
        <p:txBody>
          <a:bodyPr anchor="t" anchorCtr="1">
            <a:normAutofit/>
          </a:bodyPr>
          <a:lstStyle>
            <a:lvl1pPr marL="0" indent="0" algn="ctr">
              <a:buFontTx/>
              <a:buNone/>
              <a:defRPr sz="96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80" name="Text Placeholder 76"/>
          <p:cNvSpPr>
            <a:spLocks noGrp="1"/>
          </p:cNvSpPr>
          <p:nvPr>
            <p:ph type="body" sz="quarter" idx="153" hasCustomPrompt="1"/>
          </p:nvPr>
        </p:nvSpPr>
        <p:spPr>
          <a:xfrm>
            <a:off x="5868696" y="404579"/>
            <a:ext cx="31468011" cy="1660136"/>
          </a:xfrm>
          <a:prstGeom prst="rect">
            <a:avLst/>
          </a:prstGeom>
        </p:spPr>
        <p:txBody>
          <a:bodyPr anchor="t" anchorCtr="1">
            <a:normAutofit/>
          </a:bodyPr>
          <a:lstStyle>
            <a:lvl1pPr marL="0" indent="0" algn="ctr">
              <a:buFontTx/>
              <a:buNone/>
              <a:defRPr sz="138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90064" y="5462679"/>
            <a:ext cx="9899676" cy="905021"/>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907932" y="4771280"/>
            <a:ext cx="9891863" cy="820596"/>
          </a:xfrm>
          <a:prstGeom prst="rect">
            <a:avLst/>
          </a:prstGeom>
          <a:noFill/>
        </p:spPr>
        <p:txBody>
          <a:bodyPr lIns="93910" tIns="93910" rIns="93910" bIns="93910" anchor="ctr" anchorCtr="0">
            <a:spAutoFit/>
          </a:bodyPr>
          <a:lstStyle>
            <a:lvl1pPr marL="0" indent="0" algn="ctr">
              <a:buNone/>
              <a:defRPr sz="4100" b="1" u="sng" baseline="0">
                <a:solidFill>
                  <a:schemeClr val="accent5">
                    <a:lumMod val="50000"/>
                  </a:schemeClr>
                </a:solidFill>
              </a:defRPr>
            </a:lvl1pPr>
          </a:lstStyle>
          <a:p>
            <a:pPr lvl="0"/>
            <a:r>
              <a:rPr lang="en-US" dirty="0" smtClean="0"/>
              <a:t>(click to add) ABSTRACT</a:t>
            </a:r>
            <a:endParaRPr lang="en-US" dirty="0"/>
          </a:p>
        </p:txBody>
      </p:sp>
      <p:sp>
        <p:nvSpPr>
          <p:cNvPr id="19" name="Text Placeholder 3"/>
          <p:cNvSpPr>
            <a:spLocks noGrp="1"/>
          </p:cNvSpPr>
          <p:nvPr>
            <p:ph type="body" sz="quarter" idx="19" hasCustomPrompt="1"/>
          </p:nvPr>
        </p:nvSpPr>
        <p:spPr>
          <a:xfrm>
            <a:off x="888498" y="13750531"/>
            <a:ext cx="9901237" cy="905021"/>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907931" y="13088984"/>
            <a:ext cx="9893423"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1406117" y="5455298"/>
            <a:ext cx="20396296" cy="905021"/>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11406118" y="4771280"/>
            <a:ext cx="20396299"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5">
                    <a:lumMod val="50000"/>
                  </a:schemeClr>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11406118" y="20160112"/>
            <a:ext cx="20396299" cy="905021"/>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11406118" y="19468718"/>
            <a:ext cx="20396299"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32410302" y="4771280"/>
            <a:ext cx="9890033"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32410302" y="5462679"/>
            <a:ext cx="9890033" cy="905021"/>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32404701" y="13144976"/>
            <a:ext cx="9890033"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32468125" y="13836370"/>
            <a:ext cx="9818253" cy="905021"/>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32410302" y="24180688"/>
            <a:ext cx="9890033"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5">
                    <a:lumMod val="50000"/>
                  </a:schemeClr>
                </a:solidFill>
              </a:defRPr>
            </a:lvl1pPr>
          </a:lstStyle>
          <a:p>
            <a:pPr lvl="0"/>
            <a:r>
              <a:rPr lang="en-US" dirty="0" smtClean="0"/>
              <a:t>(click to add) CONTACT</a:t>
            </a:r>
            <a:endParaRPr lang="en-US" dirty="0"/>
          </a:p>
        </p:txBody>
      </p:sp>
      <p:sp>
        <p:nvSpPr>
          <p:cNvPr id="30" name="Text Placeholder 3"/>
          <p:cNvSpPr>
            <a:spLocks noGrp="1"/>
          </p:cNvSpPr>
          <p:nvPr>
            <p:ph type="body" sz="quarter" idx="30" hasCustomPrompt="1"/>
          </p:nvPr>
        </p:nvSpPr>
        <p:spPr>
          <a:xfrm>
            <a:off x="32391389" y="24885935"/>
            <a:ext cx="9894987" cy="905021"/>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smtClean="0"/>
              <a:t>Enter your text here</a:t>
            </a:r>
            <a:endParaRPr lang="en-US" dirty="0"/>
          </a:p>
        </p:txBody>
      </p:sp>
      <p:sp>
        <p:nvSpPr>
          <p:cNvPr id="84" name="Text Placeholder 76"/>
          <p:cNvSpPr>
            <a:spLocks noGrp="1"/>
          </p:cNvSpPr>
          <p:nvPr>
            <p:ph type="body" sz="quarter" idx="150" hasCustomPrompt="1"/>
          </p:nvPr>
        </p:nvSpPr>
        <p:spPr>
          <a:xfrm>
            <a:off x="5868696" y="3475363"/>
            <a:ext cx="31468011" cy="892611"/>
          </a:xfrm>
          <a:prstGeom prst="rect">
            <a:avLst/>
          </a:prstGeom>
        </p:spPr>
        <p:txBody>
          <a:bodyPr>
            <a:normAutofit/>
          </a:bodyPr>
          <a:lstStyle>
            <a:lvl1pPr marL="0" indent="0" algn="ctr">
              <a:buFontTx/>
              <a:buNone/>
              <a:defRPr sz="66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85" name="Text Placeholder 76"/>
          <p:cNvSpPr>
            <a:spLocks noGrp="1"/>
          </p:cNvSpPr>
          <p:nvPr>
            <p:ph type="body" sz="quarter" idx="151" hasCustomPrompt="1"/>
          </p:nvPr>
        </p:nvSpPr>
        <p:spPr>
          <a:xfrm>
            <a:off x="5868696" y="2064716"/>
            <a:ext cx="31468011" cy="1335710"/>
          </a:xfrm>
          <a:prstGeom prst="rect">
            <a:avLst/>
          </a:prstGeom>
        </p:spPr>
        <p:txBody>
          <a:bodyPr anchor="t" anchorCtr="1">
            <a:normAutofit/>
          </a:bodyPr>
          <a:lstStyle>
            <a:lvl1pPr marL="0" indent="0" algn="ctr">
              <a:buFontTx/>
              <a:buNone/>
              <a:defRPr sz="96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86" name="Text Placeholder 76"/>
          <p:cNvSpPr>
            <a:spLocks noGrp="1"/>
          </p:cNvSpPr>
          <p:nvPr>
            <p:ph type="body" sz="quarter" idx="178" hasCustomPrompt="1"/>
          </p:nvPr>
        </p:nvSpPr>
        <p:spPr>
          <a:xfrm>
            <a:off x="5868696" y="404579"/>
            <a:ext cx="31468011" cy="1660136"/>
          </a:xfrm>
          <a:prstGeom prst="rect">
            <a:avLst/>
          </a:prstGeom>
        </p:spPr>
        <p:txBody>
          <a:bodyPr anchor="t" anchorCtr="1">
            <a:noAutofit/>
          </a:bodyPr>
          <a:lstStyle>
            <a:lvl1pPr marL="0" indent="0" algn="ctr">
              <a:buFontTx/>
              <a:buNone/>
              <a:defRPr sz="138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hyperlink" Target="http://www.facebook.com/pages/PosterPresentationscom/217914411419?v=app_4949752878&amp;ref=ts" TargetMode="External"/><Relationship Id="rId3" Type="http://schemas.openxmlformats.org/officeDocument/2006/relationships/vmlDrawing" Target="../drawings/vmlDrawing1.vml"/><Relationship Id="rId7" Type="http://schemas.openxmlformats.org/officeDocument/2006/relationships/image" Target="../media/image8.png"/><Relationship Id="rId12" Type="http://schemas.openxmlformats.org/officeDocument/2006/relationships/oleObject" Target="../embeddings/oleObject4.bin"/><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oleObject" Target="../embeddings/oleObject3.bin"/><Relationship Id="rId4" Type="http://schemas.openxmlformats.org/officeDocument/2006/relationships/image" Target="../media/image5.png"/><Relationship Id="rId9" Type="http://schemas.openxmlformats.org/officeDocument/2006/relationships/oleObject" Target="../embeddings/oleObject2.bin"/><Relationship Id="rId14" Type="http://schemas.openxmlformats.org/officeDocument/2006/relationships/image" Target="../media/image10.jpeg"/></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hyperlink" Target="http://www.facebook.com/pages/PosterPresentationscom/217914411419?v=app_4949752878&amp;ref=ts" TargetMode="External"/><Relationship Id="rId3" Type="http://schemas.openxmlformats.org/officeDocument/2006/relationships/vmlDrawing" Target="../drawings/vmlDrawing2.vml"/><Relationship Id="rId7" Type="http://schemas.openxmlformats.org/officeDocument/2006/relationships/image" Target="../media/image8.png"/><Relationship Id="rId12" Type="http://schemas.openxmlformats.org/officeDocument/2006/relationships/oleObject" Target="../embeddings/oleObject8.bin"/><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oleObject" Target="../embeddings/oleObject7.bin"/><Relationship Id="rId4" Type="http://schemas.openxmlformats.org/officeDocument/2006/relationships/image" Target="../media/image5.png"/><Relationship Id="rId9" Type="http://schemas.openxmlformats.org/officeDocument/2006/relationships/oleObject" Target="../embeddings/oleObject6.bin"/><Relationship Id="rId14" Type="http://schemas.openxmlformats.org/officeDocument/2006/relationships/image" Target="../media/image10.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22" name="Group 121"/>
          <p:cNvGrpSpPr/>
          <p:nvPr userDrawn="1"/>
        </p:nvGrpSpPr>
        <p:grpSpPr>
          <a:xfrm>
            <a:off x="-16756950" y="-33557"/>
            <a:ext cx="16230570" cy="30637383"/>
            <a:chOff x="-11259590" y="-1"/>
            <a:chExt cx="11053266" cy="39493430"/>
          </a:xfrm>
        </p:grpSpPr>
        <p:sp>
          <p:nvSpPr>
            <p:cNvPr id="123" name="Rectangle 122"/>
            <p:cNvSpPr/>
            <p:nvPr/>
          </p:nvSpPr>
          <p:spPr>
            <a:xfrm>
              <a:off x="-11216136" y="-1"/>
              <a:ext cx="11009812" cy="3949343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4000" b="1" spc="0" dirty="0" smtClean="0">
                  <a:solidFill>
                    <a:srgbClr val="FF0000"/>
                  </a:solidFill>
                  <a:latin typeface="Trebuchet MS" pitchFamily="34" charset="0"/>
                </a:rPr>
                <a:t>(—THIS SIDEBAR DOES NOT PRINT—)</a:t>
              </a:r>
              <a:endParaRPr lang="en-US" sz="4000" b="1" spc="600" dirty="0" smtClean="0">
                <a:solidFill>
                  <a:schemeClr val="bg1"/>
                </a:solidFill>
                <a:latin typeface="Trebuchet MS" pitchFamily="34" charset="0"/>
              </a:endParaRPr>
            </a:p>
            <a:p>
              <a:pPr algn="ctr"/>
              <a:r>
                <a:rPr lang="en-US" sz="4800" b="1" spc="600" dirty="0" smtClean="0">
                  <a:solidFill>
                    <a:schemeClr val="bg1"/>
                  </a:solidFill>
                  <a:latin typeface="Trebuchet MS" pitchFamily="34" charset="0"/>
                </a:rPr>
                <a:t>DESIGN</a:t>
              </a:r>
              <a:r>
                <a:rPr lang="en-US" sz="4800" b="1" spc="600" baseline="0" dirty="0" smtClean="0">
                  <a:solidFill>
                    <a:schemeClr val="bg1"/>
                  </a:solidFill>
                  <a:latin typeface="Trebuchet MS" pitchFamily="34" charset="0"/>
                </a:rPr>
                <a:t> </a:t>
              </a:r>
              <a:r>
                <a:rPr lang="en-US" sz="4800" b="1" spc="600" dirty="0" smtClean="0">
                  <a:solidFill>
                    <a:schemeClr val="bg1"/>
                  </a:solidFill>
                  <a:latin typeface="Trebuchet MS" pitchFamily="34" charset="0"/>
                </a:rPr>
                <a:t>GUIDE</a:t>
              </a:r>
            </a:p>
            <a:p>
              <a:pPr algn="ctr"/>
              <a:endParaRPr lang="en-US" sz="3600" b="1" dirty="0" smtClean="0">
                <a:latin typeface="Trebuchet MS" pitchFamily="34" charset="0"/>
              </a:endParaRPr>
            </a:p>
            <a:p>
              <a:pPr defTabSz="3765639"/>
              <a:r>
                <a:rPr lang="en-US" sz="3600" i="0" dirty="0" smtClean="0">
                  <a:latin typeface="Trebuchet MS" pitchFamily="34" charset="0"/>
                </a:rPr>
                <a:t>This PowerPoint</a:t>
              </a:r>
              <a:r>
                <a:rPr lang="en-US" sz="3600" i="0" baseline="0" dirty="0" smtClean="0">
                  <a:latin typeface="Trebuchet MS" pitchFamily="34" charset="0"/>
                </a:rPr>
                <a:t> </a:t>
              </a:r>
              <a:r>
                <a:rPr lang="en-US" sz="3600" i="0" dirty="0" smtClean="0">
                  <a:latin typeface="Trebuchet MS" pitchFamily="34" charset="0"/>
                </a:rPr>
                <a:t>2007 template produces</a:t>
              </a:r>
              <a:r>
                <a:rPr lang="en-US" sz="3600" i="0" baseline="0" dirty="0" smtClean="0">
                  <a:latin typeface="Trebuchet MS" pitchFamily="34" charset="0"/>
                </a:rPr>
                <a:t> </a:t>
              </a:r>
              <a:r>
                <a:rPr lang="en-US" sz="3600" i="0" dirty="0" smtClean="0">
                  <a:latin typeface="Trebuchet MS" pitchFamily="34" charset="0"/>
                </a:rPr>
                <a:t>a 91cmx122cm presentation poster. </a:t>
              </a:r>
              <a:r>
                <a:rPr lang="en-US" sz="3600" dirty="0" smtClean="0">
                  <a:latin typeface="Trebuchet MS" pitchFamily="34" charset="0"/>
                </a:rPr>
                <a:t>You</a:t>
              </a:r>
              <a:r>
                <a:rPr lang="en-US" sz="3600" baseline="0" dirty="0" smtClean="0">
                  <a:latin typeface="Trebuchet MS" pitchFamily="34" charset="0"/>
                </a:rPr>
                <a:t> can u</a:t>
              </a:r>
              <a:r>
                <a:rPr lang="en-US" sz="3600" dirty="0" smtClean="0">
                  <a:latin typeface="Trebuchet MS" pitchFamily="34" charset="0"/>
                </a:rPr>
                <a:t>se</a:t>
              </a:r>
              <a:r>
                <a:rPr lang="en-US" sz="3600" baseline="0" dirty="0" smtClean="0">
                  <a:latin typeface="Trebuchet MS" pitchFamily="34" charset="0"/>
                </a:rPr>
                <a:t> it to create your research poster and </a:t>
              </a:r>
              <a:r>
                <a:rPr lang="en-US" sz="3600" dirty="0" smtClean="0">
                  <a:latin typeface="Trebuchet MS" pitchFamily="34" charset="0"/>
                </a:rPr>
                <a:t>save valuable time placing titles, subtitles,</a:t>
              </a:r>
              <a:r>
                <a:rPr lang="en-US" sz="3600" baseline="0" dirty="0" smtClean="0">
                  <a:latin typeface="Trebuchet MS" pitchFamily="34" charset="0"/>
                </a:rPr>
                <a:t> text, and graphics</a:t>
              </a:r>
              <a:r>
                <a:rPr lang="en-US" sz="3600" dirty="0" smtClean="0">
                  <a:latin typeface="Trebuchet MS" pitchFamily="34" charset="0"/>
                </a:rPr>
                <a:t>. </a:t>
              </a:r>
            </a:p>
            <a:p>
              <a:pPr defTabSz="3765639"/>
              <a:endParaRPr lang="en-US" sz="3600" dirty="0" smtClean="0">
                <a:latin typeface="Trebuchet MS" pitchFamily="34" charset="0"/>
              </a:endParaRPr>
            </a:p>
            <a:p>
              <a:pPr defTabSz="4389219"/>
              <a:r>
                <a:rPr lang="en-US" sz="36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3600" b="1" dirty="0" smtClean="0">
                  <a:solidFill>
                    <a:srgbClr val="FFC000"/>
                  </a:solidFill>
                  <a:latin typeface="Trebuchet MS" pitchFamily="34" charset="0"/>
                </a:rPr>
                <a:t>PosterPresentations.com</a:t>
              </a:r>
              <a:r>
                <a:rPr lang="en-US" sz="3600" b="1" dirty="0" smtClean="0">
                  <a:solidFill>
                    <a:schemeClr val="bg1"/>
                  </a:solidFill>
                  <a:latin typeface="Trebuchet MS" pitchFamily="34" charset="0"/>
                </a:rPr>
                <a:t> </a:t>
              </a:r>
              <a:r>
                <a:rPr lang="en-US" sz="3600" dirty="0" smtClean="0">
                  <a:solidFill>
                    <a:schemeClr val="bg1"/>
                  </a:solidFill>
                  <a:latin typeface="Trebuchet MS" pitchFamily="34" charset="0"/>
                </a:rPr>
                <a:t>and click on HELP DESK.</a:t>
              </a:r>
            </a:p>
            <a:p>
              <a:pPr defTabSz="4389219"/>
              <a:endParaRPr lang="en-US" sz="3600" dirty="0" smtClean="0">
                <a:latin typeface="Trebuchet MS" pitchFamily="34" charset="0"/>
              </a:endParaRPr>
            </a:p>
            <a:p>
              <a:pPr defTabSz="4389219"/>
              <a:r>
                <a:rPr lang="en-US" sz="3600" dirty="0" smtClean="0">
                  <a:solidFill>
                    <a:schemeClr val="bg1"/>
                  </a:solidFill>
                  <a:latin typeface="Trebuchet MS" pitchFamily="34" charset="0"/>
                </a:rPr>
                <a:t>When</a:t>
              </a:r>
              <a:r>
                <a:rPr lang="en-US" sz="3600" baseline="0" dirty="0" smtClean="0">
                  <a:solidFill>
                    <a:schemeClr val="bg1"/>
                  </a:solidFill>
                  <a:latin typeface="Trebuchet MS" pitchFamily="34" charset="0"/>
                </a:rPr>
                <a:t> you are ready to print your poster</a:t>
              </a:r>
              <a:r>
                <a:rPr lang="en-US" sz="3600" dirty="0" smtClean="0">
                  <a:solidFill>
                    <a:schemeClr val="bg1"/>
                  </a:solidFill>
                  <a:latin typeface="Trebuchet MS" pitchFamily="34" charset="0"/>
                </a:rPr>
                <a:t>,</a:t>
              </a:r>
              <a:r>
                <a:rPr lang="en-US" sz="3600" baseline="0" dirty="0" smtClean="0">
                  <a:solidFill>
                    <a:schemeClr val="bg1"/>
                  </a:solidFill>
                  <a:latin typeface="Trebuchet MS" pitchFamily="34" charset="0"/>
                </a:rPr>
                <a:t> go online to </a:t>
              </a:r>
              <a:r>
                <a:rPr lang="en-US" sz="3600" b="0" dirty="0" smtClean="0">
                  <a:solidFill>
                    <a:schemeClr val="bg1"/>
                  </a:solidFill>
                  <a:latin typeface="Trebuchet MS" pitchFamily="34" charset="0"/>
                </a:rPr>
                <a:t>PosterPresentations.com</a:t>
              </a:r>
              <a:r>
                <a:rPr lang="en-US" sz="3600" dirty="0" smtClean="0">
                  <a:solidFill>
                    <a:schemeClr val="bg1"/>
                  </a:solidFill>
                  <a:latin typeface="Trebuchet MS" pitchFamily="34" charset="0"/>
                </a:rPr>
                <a:t/>
              </a:r>
              <a:br>
                <a:rPr lang="en-US" sz="3600" dirty="0" smtClean="0">
                  <a:solidFill>
                    <a:schemeClr val="bg1"/>
                  </a:solidFill>
                  <a:latin typeface="Trebuchet MS" pitchFamily="34" charset="0"/>
                </a:rPr>
              </a:br>
              <a:endParaRPr lang="en-US" sz="3600" dirty="0" smtClean="0">
                <a:solidFill>
                  <a:schemeClr val="bg1"/>
                </a:solidFill>
                <a:latin typeface="Trebuchet MS" pitchFamily="34" charset="0"/>
              </a:endParaRPr>
            </a:p>
            <a:p>
              <a:pPr algn="l" defTabSz="3765639"/>
              <a:r>
                <a:rPr lang="en-US" sz="3600" b="0" dirty="0" smtClean="0">
                  <a:solidFill>
                    <a:schemeClr val="bg1"/>
                  </a:solidFill>
                  <a:latin typeface="Trebuchet MS" pitchFamily="34" charset="0"/>
                </a:rPr>
                <a:t>Need</a:t>
              </a:r>
              <a:r>
                <a:rPr lang="en-US" sz="3600" b="0" baseline="0" dirty="0" smtClean="0">
                  <a:solidFill>
                    <a:schemeClr val="bg1"/>
                  </a:solidFill>
                  <a:latin typeface="Trebuchet MS" pitchFamily="34" charset="0"/>
                </a:rPr>
                <a:t> assistance? Call us at </a:t>
              </a:r>
              <a:r>
                <a:rPr lang="en-US" sz="3600" b="0" dirty="0" smtClean="0">
                  <a:solidFill>
                    <a:srgbClr val="FFC000"/>
                  </a:solidFill>
                  <a:latin typeface="Trebuchet MS" pitchFamily="34" charset="0"/>
                </a:rPr>
                <a:t>1.510.649.3001</a:t>
              </a:r>
            </a:p>
            <a:p>
              <a:pPr algn="l" defTabSz="3765639"/>
              <a:endParaRPr lang="en-US" sz="4400" b="1" dirty="0" smtClean="0">
                <a:solidFill>
                  <a:srgbClr val="FFFF00"/>
                </a:solidFill>
                <a:latin typeface="Trebuchet MS" pitchFamily="34" charset="0"/>
              </a:endParaRPr>
            </a:p>
            <a:p>
              <a:pPr algn="ctr"/>
              <a:endParaRPr lang="en-US" sz="3200" b="1" dirty="0" smtClean="0">
                <a:solidFill>
                  <a:schemeClr val="bg1"/>
                </a:solidFill>
                <a:latin typeface="Trebuchet MS" pitchFamily="34" charset="0"/>
              </a:endParaRPr>
            </a:p>
            <a:p>
              <a:pPr algn="ctr"/>
              <a:r>
                <a:rPr lang="en-US" sz="4800" b="1" spc="600" dirty="0" smtClean="0">
                  <a:solidFill>
                    <a:schemeClr val="bg1"/>
                  </a:solidFill>
                  <a:latin typeface="Trebuchet MS" pitchFamily="34" charset="0"/>
                </a:rPr>
                <a:t>QUICK START</a:t>
              </a:r>
            </a:p>
            <a:p>
              <a:pPr algn="ctr"/>
              <a:endParaRPr lang="en-US" sz="4000" b="1" baseline="0" dirty="0" smtClean="0">
                <a:solidFill>
                  <a:schemeClr val="bg1"/>
                </a:solidFill>
                <a:latin typeface="Trebuchet MS" pitchFamily="34" charset="0"/>
              </a:endParaRPr>
            </a:p>
            <a:p>
              <a:pPr algn="ctr"/>
              <a:r>
                <a:rPr lang="en-US" sz="4000" b="1" baseline="0" dirty="0" smtClean="0">
                  <a:solidFill>
                    <a:srgbClr val="FFC000"/>
                  </a:solidFill>
                  <a:latin typeface="Trebuchet MS" pitchFamily="34" charset="0"/>
                </a:rPr>
                <a:t>Zoom in and out</a:t>
              </a:r>
            </a:p>
            <a:p>
              <a:pPr marL="2527300" indent="-650875" algn="l" defTabSz="850900">
                <a:tabLst/>
              </a:pPr>
              <a:r>
                <a:rPr lang="en-US" sz="3200" b="0" baseline="0" dirty="0" smtClean="0">
                  <a:solidFill>
                    <a:schemeClr val="bg1"/>
                  </a:solidFill>
                  <a:latin typeface="Trebuchet MS" pitchFamily="34" charset="0"/>
                </a:rPr>
                <a:t>	</a:t>
              </a:r>
              <a:r>
                <a:rPr lang="en-US" sz="3200" b="0" baseline="0" dirty="0" smtClean="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3600" b="0" baseline="0" dirty="0" smtClean="0">
                <a:solidFill>
                  <a:schemeClr val="bg1"/>
                </a:solidFill>
                <a:latin typeface="Trebuchet MS" pitchFamily="34" charset="0"/>
              </a:endParaRPr>
            </a:p>
            <a:p>
              <a:pPr algn="ctr"/>
              <a:r>
                <a:rPr lang="en-US" sz="4000" b="1" baseline="0" dirty="0" smtClean="0">
                  <a:solidFill>
                    <a:srgbClr val="FFC000"/>
                  </a:solidFill>
                  <a:latin typeface="Trebuchet MS" pitchFamily="34" charset="0"/>
                </a:rPr>
                <a:t>Title, Authors, and Affiliations</a:t>
              </a:r>
            </a:p>
            <a:p>
              <a:pPr algn="l"/>
              <a:r>
                <a:rPr lang="en-US" sz="32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32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3200" b="0" spc="0" baseline="0" dirty="0" smtClean="0">
                <a:solidFill>
                  <a:schemeClr val="bg1">
                    <a:lumMod val="75000"/>
                  </a:schemeClr>
                </a:solidFill>
                <a:latin typeface="Trebuchet MS" pitchFamily="34" charset="0"/>
              </a:endParaRPr>
            </a:p>
            <a:p>
              <a:pPr algn="l"/>
              <a:r>
                <a:rPr lang="en-US" sz="3200" b="1" spc="300" baseline="0" dirty="0" smtClean="0">
                  <a:solidFill>
                    <a:srgbClr val="FFC000"/>
                  </a:solidFill>
                  <a:latin typeface="Trebuchet MS" pitchFamily="34" charset="0"/>
                </a:rPr>
                <a:t>TIP</a:t>
              </a:r>
              <a:r>
                <a:rPr lang="en-US" sz="3200" b="1" baseline="0" dirty="0" smtClean="0">
                  <a:solidFill>
                    <a:srgbClr val="FFC000"/>
                  </a:solidFill>
                  <a:latin typeface="Trebuchet MS" pitchFamily="34" charset="0"/>
                </a:rPr>
                <a:t>: </a:t>
              </a:r>
              <a:r>
                <a:rPr lang="en-US" sz="32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3600" b="1" baseline="0" dirty="0" smtClean="0">
                  <a:solidFill>
                    <a:schemeClr val="bg1"/>
                  </a:solidFill>
                  <a:latin typeface="Trebuchet MS" pitchFamily="34" charset="0"/>
                </a:rPr>
                <a:t/>
              </a:r>
              <a:br>
                <a:rPr lang="en-US" sz="3600" b="1" baseline="0" dirty="0" smtClean="0">
                  <a:solidFill>
                    <a:schemeClr val="bg1"/>
                  </a:solidFill>
                  <a:latin typeface="Trebuchet MS" pitchFamily="34" charset="0"/>
                </a:rPr>
              </a:br>
              <a:endParaRPr lang="en-US" sz="3600" b="1" dirty="0" smtClean="0">
                <a:solidFill>
                  <a:schemeClr val="bg1"/>
                </a:solidFill>
                <a:latin typeface="Trebuchet MS" pitchFamily="34" charset="0"/>
              </a:endParaRPr>
            </a:p>
            <a:p>
              <a:pPr algn="ctr"/>
              <a:endParaRPr lang="en-US" sz="3600" b="1" dirty="0" smtClean="0">
                <a:solidFill>
                  <a:srgbClr val="FFC000"/>
                </a:solidFill>
                <a:latin typeface="Trebuchet MS" pitchFamily="34" charset="0"/>
              </a:endParaRPr>
            </a:p>
            <a:p>
              <a:pPr algn="ctr"/>
              <a:endParaRPr lang="en-US" sz="3600" b="1" dirty="0" smtClean="0">
                <a:solidFill>
                  <a:srgbClr val="FFC000"/>
                </a:solidFill>
                <a:latin typeface="Trebuchet MS" pitchFamily="34" charset="0"/>
              </a:endParaRPr>
            </a:p>
            <a:p>
              <a:pPr algn="ctr"/>
              <a:r>
                <a:rPr lang="en-US" sz="4000" b="1" dirty="0" smtClean="0">
                  <a:solidFill>
                    <a:srgbClr val="FFC000"/>
                  </a:solidFill>
                  <a:latin typeface="Trebuchet MS" pitchFamily="34" charset="0"/>
                </a:rPr>
                <a:t>Adding Logos</a:t>
              </a:r>
              <a:r>
                <a:rPr lang="en-US" sz="4000" b="1" baseline="0" dirty="0" smtClean="0">
                  <a:solidFill>
                    <a:srgbClr val="FFC000"/>
                  </a:solidFill>
                  <a:latin typeface="Trebuchet MS" pitchFamily="34" charset="0"/>
                </a:rPr>
                <a:t> / Seals</a:t>
              </a:r>
            </a:p>
            <a:p>
              <a:pPr algn="l"/>
              <a:r>
                <a:rPr lang="en-US" sz="32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3200" b="0" spc="300" baseline="0" dirty="0" smtClean="0">
                <a:solidFill>
                  <a:schemeClr val="bg1">
                    <a:lumMod val="75000"/>
                  </a:schemeClr>
                </a:solidFill>
                <a:latin typeface="Trebuchet MS" pitchFamily="34" charset="0"/>
              </a:endParaRPr>
            </a:p>
            <a:p>
              <a:pPr algn="l"/>
              <a:r>
                <a:rPr lang="en-US" sz="3200" b="1" spc="300" baseline="0" dirty="0" smtClean="0">
                  <a:solidFill>
                    <a:srgbClr val="FFC000"/>
                  </a:solidFill>
                  <a:latin typeface="Trebuchet MS" pitchFamily="34" charset="0"/>
                </a:rPr>
                <a:t>TIP:</a:t>
              </a:r>
              <a:r>
                <a:rPr lang="en-US" sz="3200" b="1" spc="0" baseline="0" dirty="0" smtClean="0">
                  <a:solidFill>
                    <a:srgbClr val="FFC000"/>
                  </a:solidFill>
                  <a:latin typeface="Trebuchet MS" pitchFamily="34" charset="0"/>
                </a:rPr>
                <a:t> </a:t>
              </a:r>
              <a:r>
                <a:rPr lang="en-US" sz="3200" b="0" baseline="0" dirty="0" smtClean="0">
                  <a:solidFill>
                    <a:schemeClr val="bg1">
                      <a:lumMod val="75000"/>
                    </a:schemeClr>
                  </a:solidFill>
                  <a:latin typeface="Trebuchet MS" pitchFamily="34" charset="0"/>
                </a:rPr>
                <a:t>See if your school’s logo is available on our free poster templates page.</a:t>
              </a:r>
            </a:p>
            <a:p>
              <a:pPr algn="l"/>
              <a:endParaRPr lang="en-US" sz="3200" b="0" baseline="0" dirty="0" smtClean="0">
                <a:latin typeface="Trebuchet MS" pitchFamily="34" charset="0"/>
              </a:endParaRPr>
            </a:p>
            <a:p>
              <a:pPr algn="ctr"/>
              <a:r>
                <a:rPr lang="en-US" sz="4000" b="1" baseline="0" dirty="0" smtClean="0">
                  <a:solidFill>
                    <a:srgbClr val="FFC000"/>
                  </a:solidFill>
                  <a:latin typeface="Trebuchet MS" pitchFamily="34" charset="0"/>
                </a:rPr>
                <a:t>Photographs / Graphics</a:t>
              </a:r>
            </a:p>
            <a:p>
              <a:pPr algn="l" defTabSz="977900"/>
              <a:r>
                <a:rPr lang="en-US" sz="32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3200" b="0" spc="0" baseline="0" dirty="0" smtClean="0">
                  <a:solidFill>
                    <a:schemeClr val="bg1">
                      <a:lumMod val="75000"/>
                    </a:schemeClr>
                  </a:solidFill>
                  <a:latin typeface="Trebuchet MS" pitchFamily="34" charset="0"/>
                </a:rPr>
                <a:t>disproportionally.</a:t>
              </a:r>
            </a:p>
            <a:p>
              <a:pPr algn="l" defTabSz="977900"/>
              <a:endParaRPr lang="en-US" sz="3200" b="0" baseline="0" dirty="0" smtClean="0">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r>
                <a:rPr lang="en-US" sz="4000" b="1" baseline="0" dirty="0" smtClean="0">
                  <a:solidFill>
                    <a:srgbClr val="FFC000"/>
                  </a:solidFill>
                  <a:latin typeface="Trebuchet MS" pitchFamily="34" charset="0"/>
                </a:rPr>
                <a:t>Image Quality Check</a:t>
              </a:r>
            </a:p>
            <a:p>
              <a:pPr lvl="0" algn="l" defTabSz="977900"/>
              <a:r>
                <a:rPr lang="en-US" sz="32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3600" b="0" dirty="0" smtClean="0">
                <a:latin typeface="Trebuchet MS" pitchFamily="34" charset="0"/>
              </a:endParaRPr>
            </a:p>
          </p:txBody>
        </p:sp>
        <p:cxnSp>
          <p:nvCxnSpPr>
            <p:cNvPr id="124" name="Straight Connector 123"/>
            <p:cNvCxnSpPr/>
            <p:nvPr/>
          </p:nvCxnSpPr>
          <p:spPr>
            <a:xfrm>
              <a:off x="-11259590" y="10022764"/>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125" name="Picture 124"/>
            <p:cNvPicPr>
              <a:picLocks noChangeAspect="1"/>
            </p:cNvPicPr>
            <p:nvPr userDrawn="1"/>
          </p:nvPicPr>
          <p:blipFill>
            <a:blip r:embed="rId4" cstate="print"/>
            <a:stretch>
              <a:fillRect/>
            </a:stretch>
          </p:blipFill>
          <p:spPr>
            <a:xfrm>
              <a:off x="-10732766" y="12366455"/>
              <a:ext cx="1597666" cy="1201935"/>
            </a:xfrm>
            <a:prstGeom prst="rect">
              <a:avLst/>
            </a:prstGeom>
          </p:spPr>
        </p:pic>
        <p:pic>
          <p:nvPicPr>
            <p:cNvPr id="126" name="Picture 125"/>
            <p:cNvPicPr>
              <a:picLocks noChangeAspect="1"/>
            </p:cNvPicPr>
            <p:nvPr userDrawn="1"/>
          </p:nvPicPr>
          <p:blipFill>
            <a:blip r:embed="rId5" cstate="print"/>
            <a:stretch>
              <a:fillRect/>
            </a:stretch>
          </p:blipFill>
          <p:spPr>
            <a:xfrm>
              <a:off x="-10753121" y="19123126"/>
              <a:ext cx="9986808" cy="1053596"/>
            </a:xfrm>
            <a:prstGeom prst="rect">
              <a:avLst/>
            </a:prstGeom>
          </p:spPr>
        </p:pic>
        <p:grpSp>
          <p:nvGrpSpPr>
            <p:cNvPr id="127" name="Group 126"/>
            <p:cNvGrpSpPr/>
            <p:nvPr userDrawn="1"/>
          </p:nvGrpSpPr>
          <p:grpSpPr>
            <a:xfrm>
              <a:off x="-10018193" y="29365051"/>
              <a:ext cx="7531184" cy="2325063"/>
              <a:chOff x="-4596333" y="13692496"/>
              <a:chExt cx="3470786" cy="1068233"/>
            </a:xfrm>
          </p:grpSpPr>
          <p:grpSp>
            <p:nvGrpSpPr>
              <p:cNvPr id="133" name="Group 132"/>
              <p:cNvGrpSpPr/>
              <p:nvPr userDrawn="1"/>
            </p:nvGrpSpPr>
            <p:grpSpPr>
              <a:xfrm>
                <a:off x="-2909401" y="13736738"/>
                <a:ext cx="624431" cy="987216"/>
                <a:chOff x="-4115837" y="14951891"/>
                <a:chExt cx="779338" cy="1414672"/>
              </a:xfrm>
            </p:grpSpPr>
            <p:pic>
              <p:nvPicPr>
                <p:cNvPr id="139" name="Picture 138"/>
                <p:cNvPicPr>
                  <a:picLocks noChangeAspect="1"/>
                </p:cNvPicPr>
                <p:nvPr userDrawn="1"/>
              </p:nvPicPr>
              <p:blipFill>
                <a:blip r:embed="rId6" cstate="print"/>
                <a:stretch>
                  <a:fillRect/>
                </a:stretch>
              </p:blipFill>
              <p:spPr>
                <a:xfrm>
                  <a:off x="-4105300" y="14951891"/>
                  <a:ext cx="768801" cy="1090857"/>
                </a:xfrm>
                <a:prstGeom prst="rect">
                  <a:avLst/>
                </a:prstGeom>
              </p:spPr>
            </p:pic>
            <p:sp>
              <p:nvSpPr>
                <p:cNvPr id="140" name="TextBox 139"/>
                <p:cNvSpPr txBox="1"/>
                <p:nvPr userDrawn="1"/>
              </p:nvSpPr>
              <p:spPr>
                <a:xfrm>
                  <a:off x="-4115837" y="15948633"/>
                  <a:ext cx="779337" cy="417930"/>
                </a:xfrm>
                <a:prstGeom prst="rect">
                  <a:avLst/>
                </a:prstGeom>
                <a:solidFill>
                  <a:schemeClr val="accent1"/>
                </a:solidFill>
                <a:ln>
                  <a:noFill/>
                </a:ln>
              </p:spPr>
              <p:txBody>
                <a:bodyPr wrap="square" lIns="91440" tIns="91440" rIns="91440" bIns="91440" rtlCol="0">
                  <a:spAutoFit/>
                </a:bodyPr>
                <a:lstStyle/>
                <a:p>
                  <a:pPr algn="ctr"/>
                  <a:r>
                    <a:rPr lang="en-US" sz="2000" b="1" dirty="0" smtClean="0">
                      <a:solidFill>
                        <a:schemeClr val="tx1"/>
                      </a:solidFill>
                    </a:rPr>
                    <a:t>ORIGINAL</a:t>
                  </a:r>
                  <a:endParaRPr lang="en-US" sz="2000" b="1" dirty="0">
                    <a:solidFill>
                      <a:schemeClr val="tx1"/>
                    </a:solidFill>
                  </a:endParaRPr>
                </a:p>
              </p:txBody>
            </p:sp>
          </p:grpSp>
          <p:grpSp>
            <p:nvGrpSpPr>
              <p:cNvPr id="134" name="Group 133"/>
              <p:cNvGrpSpPr/>
              <p:nvPr userDrawn="1"/>
            </p:nvGrpSpPr>
            <p:grpSpPr>
              <a:xfrm>
                <a:off x="-2159064" y="13736742"/>
                <a:ext cx="1033517" cy="987209"/>
                <a:chOff x="-3094760" y="14877307"/>
                <a:chExt cx="1420279" cy="1356638"/>
              </a:xfrm>
            </p:grpSpPr>
            <p:pic>
              <p:nvPicPr>
                <p:cNvPr id="137" name="Picture 136"/>
                <p:cNvPicPr>
                  <a:picLocks noChangeAspect="1"/>
                </p:cNvPicPr>
                <p:nvPr userDrawn="1"/>
              </p:nvPicPr>
              <p:blipFill>
                <a:blip r:embed="rId6" cstate="print"/>
                <a:stretch>
                  <a:fillRect/>
                </a:stretch>
              </p:blipFill>
              <p:spPr>
                <a:xfrm>
                  <a:off x="-3094760" y="14877307"/>
                  <a:ext cx="1420279" cy="1029694"/>
                </a:xfrm>
                <a:prstGeom prst="rect">
                  <a:avLst/>
                </a:prstGeom>
              </p:spPr>
            </p:pic>
            <p:sp>
              <p:nvSpPr>
                <p:cNvPr id="138" name="TextBox 137"/>
                <p:cNvSpPr txBox="1"/>
                <p:nvPr userDrawn="1"/>
              </p:nvSpPr>
              <p:spPr>
                <a:xfrm>
                  <a:off x="-3092013" y="15833157"/>
                  <a:ext cx="1417532" cy="400788"/>
                </a:xfrm>
                <a:prstGeom prst="rect">
                  <a:avLst/>
                </a:prstGeom>
                <a:solidFill>
                  <a:srgbClr val="FF0000"/>
                </a:solidFill>
              </p:spPr>
              <p:txBody>
                <a:bodyPr wrap="square" lIns="457200" tIns="91440" rIns="457200" bIns="91440" rtlCol="0">
                  <a:spAutoFit/>
                </a:bodyPr>
                <a:lstStyle/>
                <a:p>
                  <a:pPr algn="ctr"/>
                  <a:r>
                    <a:rPr lang="en-US" sz="2000" b="1" dirty="0" smtClean="0">
                      <a:solidFill>
                        <a:schemeClr val="bg1"/>
                      </a:solidFill>
                    </a:rPr>
                    <a:t>DISTORTED</a:t>
                  </a:r>
                  <a:endParaRPr lang="en-US" sz="900" b="1" dirty="0">
                    <a:solidFill>
                      <a:schemeClr val="bg1"/>
                    </a:solidFill>
                  </a:endParaRPr>
                </a:p>
              </p:txBody>
            </p:sp>
          </p:grpSp>
          <p:pic>
            <p:nvPicPr>
              <p:cNvPr id="135" name="Picture 134"/>
              <p:cNvPicPr>
                <a:picLocks noChangeAspect="1"/>
              </p:cNvPicPr>
              <p:nvPr userDrawn="1"/>
            </p:nvPicPr>
            <p:blipFill>
              <a:blip r:embed="rId7" cstate="print"/>
              <a:stretch>
                <a:fillRect/>
              </a:stretch>
            </p:blipFill>
            <p:spPr>
              <a:xfrm>
                <a:off x="-4596333" y="13692496"/>
                <a:ext cx="1098742" cy="847761"/>
              </a:xfrm>
              <a:prstGeom prst="rect">
                <a:avLst/>
              </a:prstGeom>
            </p:spPr>
          </p:pic>
          <p:sp>
            <p:nvSpPr>
              <p:cNvPr id="136" name="TextBox 135"/>
              <p:cNvSpPr txBox="1"/>
              <p:nvPr userDrawn="1"/>
            </p:nvSpPr>
            <p:spPr>
              <a:xfrm>
                <a:off x="-4566506" y="14341484"/>
                <a:ext cx="1035685" cy="419245"/>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128" name="Group 127"/>
            <p:cNvGrpSpPr/>
            <p:nvPr userDrawn="1"/>
          </p:nvGrpSpPr>
          <p:grpSpPr>
            <a:xfrm>
              <a:off x="-10793994" y="34463684"/>
              <a:ext cx="9466542" cy="2453251"/>
              <a:chOff x="-4937126" y="15818037"/>
              <a:chExt cx="4362705" cy="1127128"/>
            </a:xfrm>
          </p:grpSpPr>
          <p:graphicFrame>
            <p:nvGraphicFramePr>
              <p:cNvPr id="129" name="Object 128"/>
              <p:cNvGraphicFramePr>
                <a:graphicFrameLocks noChangeAspect="1"/>
              </p:cNvGraphicFramePr>
              <p:nvPr userDrawn="1">
                <p:extLst>
                  <p:ext uri="{D42A27DB-BD31-4B8C-83A1-F6EECF244321}">
                    <p14:modId xmlns:p14="http://schemas.microsoft.com/office/powerpoint/2010/main" xmlns="" val="2570841824"/>
                  </p:ext>
                </p:extLst>
              </p:nvPr>
            </p:nvGraphicFramePr>
            <p:xfrm>
              <a:off x="-4682404" y="15818045"/>
              <a:ext cx="1828800" cy="1117600"/>
            </p:xfrm>
            <a:graphic>
              <a:graphicData uri="http://schemas.openxmlformats.org/presentationml/2006/ole">
                <p:oleObj spid="_x0000_s1118" name="Image" r:id="rId8" imgW="1828571" imgH="1117460" progId="">
                  <p:embed/>
                </p:oleObj>
              </a:graphicData>
            </a:graphic>
          </p:graphicFrame>
          <p:graphicFrame>
            <p:nvGraphicFramePr>
              <p:cNvPr id="130" name="Object 129"/>
              <p:cNvGraphicFramePr>
                <a:graphicFrameLocks noChangeAspect="1"/>
              </p:cNvGraphicFramePr>
              <p:nvPr userDrawn="1">
                <p:extLst>
                  <p:ext uri="{D42A27DB-BD31-4B8C-83A1-F6EECF244321}">
                    <p14:modId xmlns:p14="http://schemas.microsoft.com/office/powerpoint/2010/main" xmlns="" val="1875106854"/>
                  </p:ext>
                </p:extLst>
              </p:nvPr>
            </p:nvGraphicFramePr>
            <p:xfrm>
              <a:off x="-2605698" y="15821738"/>
              <a:ext cx="1828800" cy="1117600"/>
            </p:xfrm>
            <a:graphic>
              <a:graphicData uri="http://schemas.openxmlformats.org/presentationml/2006/ole">
                <p:oleObj spid="_x0000_s1119" name="Image" r:id="rId9" imgW="1828571" imgH="1117460" progId="">
                  <p:embed/>
                </p:oleObj>
              </a:graphicData>
            </a:graphic>
          </p:graphicFrame>
          <p:sp>
            <p:nvSpPr>
              <p:cNvPr id="131" name="TextBox 130"/>
              <p:cNvSpPr txBox="1"/>
              <p:nvPr userDrawn="1"/>
            </p:nvSpPr>
            <p:spPr>
              <a:xfrm rot="16200000">
                <a:off x="-5384842" y="16265753"/>
                <a:ext cx="1117601" cy="222170"/>
              </a:xfrm>
              <a:prstGeom prst="rect">
                <a:avLst/>
              </a:prstGeom>
              <a:noFill/>
            </p:spPr>
            <p:txBody>
              <a:bodyPr wrap="square" lIns="91440" tIns="91440" rIns="91440" bIns="0" rtlCol="0">
                <a:spAutoFit/>
              </a:bodyPr>
              <a:lstStyle/>
              <a:p>
                <a:pPr algn="ctr"/>
                <a:r>
                  <a:rPr lang="en-US" sz="2000" dirty="0" smtClean="0">
                    <a:solidFill>
                      <a:srgbClr val="92D050"/>
                    </a:solidFill>
                  </a:rPr>
                  <a:t>Good</a:t>
                </a:r>
                <a:r>
                  <a:rPr lang="en-US" sz="2000" baseline="0" dirty="0" smtClean="0">
                    <a:solidFill>
                      <a:srgbClr val="92D050"/>
                    </a:solidFill>
                  </a:rPr>
                  <a:t> </a:t>
                </a:r>
                <a:r>
                  <a:rPr lang="en-US" sz="2000" baseline="0" dirty="0" smtClean="0">
                    <a:solidFill>
                      <a:schemeClr val="bg1"/>
                    </a:solidFill>
                  </a:rPr>
                  <a:t>printing quality</a:t>
                </a:r>
                <a:endParaRPr lang="en-US" sz="2000" dirty="0">
                  <a:solidFill>
                    <a:schemeClr val="bg1"/>
                  </a:solidFill>
                </a:endParaRPr>
              </a:p>
            </p:txBody>
          </p:sp>
          <p:sp>
            <p:nvSpPr>
              <p:cNvPr id="132" name="TextBox 131"/>
              <p:cNvSpPr txBox="1"/>
              <p:nvPr userDrawn="1"/>
            </p:nvSpPr>
            <p:spPr>
              <a:xfrm rot="16200000">
                <a:off x="-1244307" y="16275280"/>
                <a:ext cx="1117601" cy="222170"/>
              </a:xfrm>
              <a:prstGeom prst="rect">
                <a:avLst/>
              </a:prstGeom>
              <a:noFill/>
            </p:spPr>
            <p:txBody>
              <a:bodyPr wrap="square" lIns="91440" tIns="91440" rIns="91440" bIns="0" rtlCol="0">
                <a:spAutoFit/>
              </a:bodyPr>
              <a:lstStyle/>
              <a:p>
                <a:pPr algn="ctr"/>
                <a:r>
                  <a:rPr lang="en-US" sz="2000" dirty="0" smtClean="0">
                    <a:solidFill>
                      <a:srgbClr val="FF0000"/>
                    </a:solidFill>
                  </a:rPr>
                  <a:t>Bad </a:t>
                </a:r>
                <a:r>
                  <a:rPr lang="en-US" sz="2000" dirty="0" smtClean="0">
                    <a:solidFill>
                      <a:schemeClr val="bg1"/>
                    </a:solidFill>
                  </a:rPr>
                  <a:t>printing quality</a:t>
                </a:r>
                <a:endParaRPr lang="en-US" sz="2000" dirty="0">
                  <a:solidFill>
                    <a:schemeClr val="bg1"/>
                  </a:solidFill>
                </a:endParaRPr>
              </a:p>
            </p:txBody>
          </p:sp>
        </p:grpSp>
      </p:grpSp>
      <p:grpSp>
        <p:nvGrpSpPr>
          <p:cNvPr id="141" name="Group 140"/>
          <p:cNvGrpSpPr/>
          <p:nvPr userDrawn="1"/>
        </p:nvGrpSpPr>
        <p:grpSpPr>
          <a:xfrm>
            <a:off x="43790066" y="1"/>
            <a:ext cx="16213762" cy="30853257"/>
            <a:chOff x="44157839" y="-55065"/>
            <a:chExt cx="11062139" cy="39844892"/>
          </a:xfrm>
        </p:grpSpPr>
        <p:sp>
          <p:nvSpPr>
            <p:cNvPr id="142" name="Rectangle 141"/>
            <p:cNvSpPr/>
            <p:nvPr userDrawn="1"/>
          </p:nvSpPr>
          <p:spPr>
            <a:xfrm>
              <a:off x="44157839" y="-55065"/>
              <a:ext cx="11062139" cy="39522767"/>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800" b="1" spc="600" dirty="0" smtClean="0">
                  <a:solidFill>
                    <a:schemeClr val="bg1"/>
                  </a:solidFill>
                  <a:latin typeface="Trebuchet MS" pitchFamily="34" charset="0"/>
                </a:rPr>
                <a:t>QUICK START (cont.)</a:t>
              </a:r>
            </a:p>
            <a:p>
              <a:pPr algn="ctr"/>
              <a:endParaRPr lang="en-US" sz="4400" b="1" baseline="0" dirty="0" smtClean="0">
                <a:solidFill>
                  <a:schemeClr val="bg1"/>
                </a:solidFill>
                <a:latin typeface="Trebuchet MS" pitchFamily="34" charset="0"/>
              </a:endParaRPr>
            </a:p>
            <a:p>
              <a:pPr algn="ctr"/>
              <a:r>
                <a:rPr lang="en-US" sz="40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32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32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r>
                <a:rPr lang="en-US" sz="32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3200" b="0" baseline="0" dirty="0" smtClean="0">
                <a:solidFill>
                  <a:schemeClr val="bg1">
                    <a:lumMod val="75000"/>
                  </a:schemeClr>
                </a:solidFill>
                <a:latin typeface="Trebuchet MS" pitchFamily="34" charset="0"/>
              </a:endParaRPr>
            </a:p>
            <a:p>
              <a:pPr algn="ctr"/>
              <a:r>
                <a:rPr lang="en-US" sz="4000" b="1" baseline="0" dirty="0" smtClean="0">
                  <a:solidFill>
                    <a:srgbClr val="FFC000"/>
                  </a:solidFill>
                  <a:latin typeface="Trebuchet MS" pitchFamily="34" charset="0"/>
                </a:rPr>
                <a:t>How to add Text</a:t>
              </a:r>
            </a:p>
            <a:p>
              <a:pPr marL="3429000" lvl="2" indent="0" algn="l" defTabSz="114300"/>
              <a:r>
                <a:rPr lang="en-US" sz="32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32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3200" b="0" baseline="0" dirty="0" smtClean="0">
                  <a:solidFill>
                    <a:schemeClr val="bg1">
                      <a:lumMod val="75000"/>
                    </a:schemeClr>
                  </a:solidFill>
                  <a:latin typeface="Trebuchet MS" pitchFamily="34" charset="0"/>
                </a:rPr>
                <a:t> </a:t>
              </a:r>
              <a:r>
                <a:rPr kumimoji="0" lang="en-US" sz="40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a:t>
              </a:r>
              <a:b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b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The default template text offers a good starting point. Follow the conference requirements.</a:t>
              </a:r>
              <a:endParaRPr lang="en-US" sz="3200" b="0" baseline="0" dirty="0" smtClean="0">
                <a:solidFill>
                  <a:schemeClr val="bg1">
                    <a:lumMod val="75000"/>
                  </a:schemeClr>
                </a:solidFill>
                <a:latin typeface="Trebuchet MS" pitchFamily="34" charset="0"/>
              </a:endParaRPr>
            </a:p>
            <a:p>
              <a:pPr marL="1518341" lvl="2" indent="0" algn="l" defTabSz="114300"/>
              <a:endParaRPr lang="en-US" sz="3200" b="0" baseline="0" dirty="0" smtClean="0">
                <a:solidFill>
                  <a:schemeClr val="bg1">
                    <a:lumMod val="75000"/>
                  </a:schemeClr>
                </a:solidFill>
                <a:latin typeface="Trebuchet MS" pitchFamily="34" charset="0"/>
              </a:endParaRPr>
            </a:p>
            <a:p>
              <a:pPr algn="ctr"/>
              <a:r>
                <a:rPr lang="en-US" sz="4000" b="1" baseline="0" dirty="0" smtClean="0">
                  <a:solidFill>
                    <a:srgbClr val="FFC000"/>
                  </a:solidFill>
                  <a:latin typeface="Trebuchet MS" pitchFamily="34" charset="0"/>
                </a:rPr>
                <a:t>How to add Tables</a:t>
              </a:r>
            </a:p>
            <a:p>
              <a:pPr marL="2000250" lvl="1" indent="0" algn="l" defTabSz="114300"/>
              <a:r>
                <a:rPr lang="en-US" sz="3200" b="0" baseline="0" dirty="0" smtClean="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114300"/>
              <a:r>
                <a:rPr lang="en-US" sz="32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32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143" name="Object 142"/>
            <p:cNvGraphicFramePr>
              <a:graphicFrameLocks noChangeAspect="1"/>
            </p:cNvGraphicFramePr>
            <p:nvPr userDrawn="1">
              <p:extLst>
                <p:ext uri="{D42A27DB-BD31-4B8C-83A1-F6EECF244321}">
                  <p14:modId xmlns:p14="http://schemas.microsoft.com/office/powerpoint/2010/main" xmlns="" val="1725404359"/>
                </p:ext>
              </p:extLst>
            </p:nvPr>
          </p:nvGraphicFramePr>
          <p:xfrm>
            <a:off x="46871237" y="4169810"/>
            <a:ext cx="5586150" cy="2063772"/>
          </p:xfrm>
          <a:graphic>
            <a:graphicData uri="http://schemas.openxmlformats.org/presentationml/2006/ole">
              <p:oleObj spid="_x0000_s1120" name="Image" r:id="rId10" imgW="4571429" imgH="1688889" progId="">
                <p:embed/>
              </p:oleObj>
            </a:graphicData>
          </a:graphic>
        </p:graphicFrame>
        <p:pic>
          <p:nvPicPr>
            <p:cNvPr id="144" name="Picture 143"/>
            <p:cNvPicPr>
              <a:picLocks noChangeAspect="1"/>
            </p:cNvPicPr>
            <p:nvPr userDrawn="1"/>
          </p:nvPicPr>
          <p:blipFill>
            <a:blip r:embed="rId11" cstate="print"/>
            <a:stretch>
              <a:fillRect/>
            </a:stretch>
          </p:blipFill>
          <p:spPr>
            <a:xfrm>
              <a:off x="44487207" y="9867815"/>
              <a:ext cx="2969584" cy="1370577"/>
            </a:xfrm>
            <a:prstGeom prst="rect">
              <a:avLst/>
            </a:prstGeom>
            <a:ln>
              <a:noFill/>
            </a:ln>
          </p:spPr>
        </p:pic>
        <p:graphicFrame>
          <p:nvGraphicFramePr>
            <p:cNvPr id="145" name="Object 144"/>
            <p:cNvGraphicFramePr>
              <a:graphicFrameLocks noChangeAspect="1"/>
            </p:cNvGraphicFramePr>
            <p:nvPr userDrawn="1">
              <p:extLst>
                <p:ext uri="{D42A27DB-BD31-4B8C-83A1-F6EECF244321}">
                  <p14:modId xmlns:p14="http://schemas.microsoft.com/office/powerpoint/2010/main" xmlns="" val="2654579511"/>
                </p:ext>
              </p:extLst>
            </p:nvPr>
          </p:nvGraphicFramePr>
          <p:xfrm>
            <a:off x="44715065" y="15720145"/>
            <a:ext cx="1482266" cy="992162"/>
          </p:xfrm>
          <a:graphic>
            <a:graphicData uri="http://schemas.openxmlformats.org/presentationml/2006/ole">
              <p:oleObj spid="_x0000_s1121" name="Image" r:id="rId12" imgW="1574603" imgH="1053968" progId="">
                <p:embed/>
              </p:oleObj>
            </a:graphicData>
          </a:graphic>
        </p:graphicFrame>
        <p:grpSp>
          <p:nvGrpSpPr>
            <p:cNvPr id="146" name="Group 145"/>
            <p:cNvGrpSpPr/>
            <p:nvPr userDrawn="1"/>
          </p:nvGrpSpPr>
          <p:grpSpPr>
            <a:xfrm>
              <a:off x="44487207" y="36227068"/>
              <a:ext cx="10354213" cy="1293572"/>
              <a:chOff x="44200453" y="34232958"/>
              <a:chExt cx="9771399" cy="1114716"/>
            </a:xfrm>
          </p:grpSpPr>
          <p:sp>
            <p:nvSpPr>
              <p:cNvPr id="148" name="Rounded Rectangle 147"/>
              <p:cNvSpPr/>
              <p:nvPr userDrawn="1"/>
            </p:nvSpPr>
            <p:spPr>
              <a:xfrm>
                <a:off x="44200453" y="34232958"/>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9" name="Picture 7" descr="http://t2.gstatic.com/images?q=tbn:ANd9GcR4APHC6TT9w54M2zn_pvCiBxUNcspYPoVxirLRphBoJabfSvu7zw">
                <a:hlinkClick r:id="rId13"/>
              </p:cNvPr>
              <p:cNvPicPr>
                <a:picLocks noChangeAspect="1" noChangeArrowheads="1"/>
              </p:cNvPicPr>
              <p:nvPr userDrawn="1"/>
            </p:nvPicPr>
            <p:blipFill>
              <a:blip r:embed="rId14" cstate="print"/>
              <a:srcRect/>
              <a:stretch>
                <a:fillRect/>
              </a:stretch>
            </p:blipFill>
            <p:spPr bwMode="auto">
              <a:xfrm>
                <a:off x="44326393" y="34331292"/>
                <a:ext cx="914401" cy="914399"/>
              </a:xfrm>
              <a:prstGeom prst="rect">
                <a:avLst/>
              </a:prstGeom>
              <a:noFill/>
              <a:ln>
                <a:noFill/>
              </a:ln>
            </p:spPr>
          </p:pic>
          <p:sp>
            <p:nvSpPr>
              <p:cNvPr id="150" name="TextBox 149"/>
              <p:cNvSpPr txBox="1"/>
              <p:nvPr userDrawn="1"/>
            </p:nvSpPr>
            <p:spPr>
              <a:xfrm>
                <a:off x="45300663" y="34422880"/>
                <a:ext cx="8671189" cy="924794"/>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147" name="TextBox 146"/>
            <p:cNvSpPr txBox="1"/>
            <p:nvPr userDrawn="1"/>
          </p:nvSpPr>
          <p:spPr>
            <a:xfrm>
              <a:off x="44262808" y="37982289"/>
              <a:ext cx="6870215" cy="1807538"/>
            </a:xfrm>
            <a:prstGeom prst="rect">
              <a:avLst/>
            </a:prstGeom>
            <a:noFill/>
          </p:spPr>
          <p:txBody>
            <a:bodyPr wrap="square" lIns="65304" tIns="32651" rIns="65304" bIns="32651" rtlCol="0">
              <a:spAutoFit/>
            </a:bodyPr>
            <a:lstStyle/>
            <a:p>
              <a:pPr marL="282575" indent="-280988">
                <a:lnSpc>
                  <a:spcPts val="2600"/>
                </a:lnSpc>
              </a:pPr>
              <a:r>
                <a:rPr lang="en-US" sz="2800" dirty="0" smtClean="0">
                  <a:solidFill>
                    <a:schemeClr val="bg1"/>
                  </a:solidFill>
                </a:rPr>
                <a:t>©2015</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400" dirty="0" smtClean="0">
                  <a:solidFill>
                    <a:schemeClr val="bg1"/>
                  </a:solidFill>
                </a:rPr>
                <a:t>2117 Fourth Street ,</a:t>
              </a:r>
              <a:r>
                <a:rPr lang="en-US" sz="2400" baseline="0" dirty="0" smtClean="0">
                  <a:solidFill>
                    <a:schemeClr val="bg1"/>
                  </a:solidFill>
                </a:rPr>
                <a:t> Unit C</a:t>
              </a:r>
            </a:p>
            <a:p>
              <a:pPr marL="282575" indent="0">
                <a:lnSpc>
                  <a:spcPts val="2600"/>
                </a:lnSpc>
              </a:pPr>
              <a:r>
                <a:rPr lang="en-US" sz="2400" baseline="0" dirty="0" smtClean="0">
                  <a:solidFill>
                    <a:schemeClr val="bg1"/>
                  </a:solidFill>
                </a:rPr>
                <a:t>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1" baseline="0" dirty="0" smtClean="0">
                  <a:solidFill>
                    <a:srgbClr val="FFFF00"/>
                  </a:solidFill>
                </a:rPr>
                <a:t>posterpresenter@gmail.com</a:t>
              </a:r>
              <a:endParaRPr lang="en-US" sz="2800" b="1" dirty="0">
                <a:solidFill>
                  <a:srgbClr val="FFFF00"/>
                </a:solidFill>
              </a:endParaRPr>
            </a:p>
          </p:txBody>
        </p:sp>
      </p:grpSp>
      <p:grpSp>
        <p:nvGrpSpPr>
          <p:cNvPr id="2" name="Group 1"/>
          <p:cNvGrpSpPr/>
          <p:nvPr userDrawn="1"/>
        </p:nvGrpSpPr>
        <p:grpSpPr>
          <a:xfrm>
            <a:off x="-332752" y="-227706"/>
            <a:ext cx="43765745" cy="31005661"/>
            <a:chOff x="-111439" y="-522514"/>
            <a:chExt cx="33019719" cy="44467503"/>
          </a:xfrm>
        </p:grpSpPr>
        <p:sp>
          <p:nvSpPr>
            <p:cNvPr id="38" name="Freeform 37"/>
            <p:cNvSpPr/>
            <p:nvPr userDrawn="1"/>
          </p:nvSpPr>
          <p:spPr>
            <a:xfrm>
              <a:off x="-57791" y="-498136"/>
              <a:ext cx="32966071" cy="44443125"/>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2">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p:nvPr userDrawn="1"/>
          </p:nvSpPr>
          <p:spPr>
            <a:xfrm flipH="1" flipV="1">
              <a:off x="-57792" y="-498136"/>
              <a:ext cx="32966069" cy="44420256"/>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userDrawn="1"/>
          </p:nvSpPr>
          <p:spPr>
            <a:xfrm>
              <a:off x="-111439" y="-522514"/>
              <a:ext cx="33019718" cy="44467503"/>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 Box 14"/>
          <p:cNvSpPr txBox="1">
            <a:spLocks noChangeArrowheads="1"/>
          </p:cNvSpPr>
          <p:nvPr userDrawn="1"/>
        </p:nvSpPr>
        <p:spPr bwMode="auto">
          <a:xfrm>
            <a:off x="1969292" y="29941580"/>
            <a:ext cx="3654085" cy="359317"/>
          </a:xfrm>
          <a:prstGeom prst="rect">
            <a:avLst/>
          </a:prstGeom>
          <a:noFill/>
          <a:ln w="9525">
            <a:noFill/>
            <a:miter lim="800000"/>
            <a:headEnd/>
            <a:tailEnd/>
          </a:ln>
          <a:effectLst/>
        </p:spPr>
        <p:txBody>
          <a:bodyPr wrap="square" lIns="93732" tIns="46857" rIns="93732" bIns="46857">
            <a:spAutoFit/>
          </a:bodyPr>
          <a:lstStyle/>
          <a:p>
            <a:pPr eaLnBrk="0" hangingPunct="0">
              <a:lnSpc>
                <a:spcPct val="65000"/>
              </a:lnSpc>
              <a:spcBef>
                <a:spcPct val="50000"/>
              </a:spcBef>
              <a:defRPr/>
            </a:pPr>
            <a:r>
              <a:rPr lang="en-US" sz="700" b="1" dirty="0" smtClean="0">
                <a:solidFill>
                  <a:schemeClr val="bg1">
                    <a:lumMod val="75000"/>
                  </a:schemeClr>
                </a:solidFill>
                <a:latin typeface="Arial" charset="0"/>
              </a:rPr>
              <a:t>RESEARCH POSTER PRESENTATION </a:t>
            </a:r>
            <a:r>
              <a:rPr lang="en-US" sz="700" b="1" dirty="0">
                <a:solidFill>
                  <a:schemeClr val="bg1">
                    <a:lumMod val="75000"/>
                  </a:schemeClr>
                </a:solidFill>
                <a:latin typeface="Arial" charset="0"/>
              </a:rPr>
              <a:t>DESIGN © </a:t>
            </a:r>
            <a:r>
              <a:rPr lang="en-US" sz="700" b="1" dirty="0" smtClean="0">
                <a:solidFill>
                  <a:schemeClr val="bg1">
                    <a:lumMod val="75000"/>
                  </a:schemeClr>
                </a:solidFill>
                <a:latin typeface="Arial" charset="0"/>
              </a:rPr>
              <a:t>2015</a:t>
            </a:r>
            <a:endParaRPr lang="en-US" sz="7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9" r:id="rId1"/>
  </p:sldLayoutIdLst>
  <p:timing>
    <p:tnLst>
      <p:par>
        <p:cTn id="1" dur="indefinite" restart="never" nodeType="tmRoot"/>
      </p:par>
    </p:tnLst>
  </p:timing>
  <p:txStyles>
    <p:titleStyle>
      <a:lvl1pPr algn="ctr" defTabSz="4507640" rtl="0" eaLnBrk="1" latinLnBrk="0" hangingPunct="1">
        <a:spcBef>
          <a:spcPct val="0"/>
        </a:spcBef>
        <a:buNone/>
        <a:defRPr sz="9000" kern="1200">
          <a:solidFill>
            <a:schemeClr val="bg1"/>
          </a:solidFill>
          <a:latin typeface="Trebuchet MS" pitchFamily="34" charset="0"/>
          <a:ea typeface="+mj-ea"/>
          <a:cs typeface="+mj-cs"/>
        </a:defRPr>
      </a:lvl1pPr>
    </p:titleStyle>
    <p:bodyStyle>
      <a:lvl1pPr marL="1690365" indent="-1690365" algn="l" defTabSz="4507640" rtl="0" eaLnBrk="1" latinLnBrk="0" hangingPunct="1">
        <a:spcBef>
          <a:spcPct val="20000"/>
        </a:spcBef>
        <a:buFont typeface="Arial" pitchFamily="34" charset="0"/>
        <a:buChar char="•"/>
        <a:defRPr sz="15800" kern="1200">
          <a:solidFill>
            <a:schemeClr val="tx1"/>
          </a:solidFill>
          <a:latin typeface="+mn-lt"/>
          <a:ea typeface="+mn-ea"/>
          <a:cs typeface="+mn-cs"/>
        </a:defRPr>
      </a:lvl1pPr>
      <a:lvl2pPr marL="3662457" indent="-1408637" algn="l" defTabSz="4507640" rtl="0" eaLnBrk="1" latinLnBrk="0" hangingPunct="1">
        <a:spcBef>
          <a:spcPct val="20000"/>
        </a:spcBef>
        <a:buFont typeface="Arial" pitchFamily="34" charset="0"/>
        <a:buChar char="–"/>
        <a:defRPr sz="13900" kern="1200">
          <a:solidFill>
            <a:schemeClr val="tx1"/>
          </a:solidFill>
          <a:latin typeface="+mn-lt"/>
          <a:ea typeface="+mn-ea"/>
          <a:cs typeface="+mn-cs"/>
        </a:defRPr>
      </a:lvl2pPr>
      <a:lvl3pPr marL="5634551" indent="-1126911" algn="l" defTabSz="4507640" rtl="0" eaLnBrk="1" latinLnBrk="0" hangingPunct="1">
        <a:spcBef>
          <a:spcPct val="20000"/>
        </a:spcBef>
        <a:buFont typeface="Arial" pitchFamily="34" charset="0"/>
        <a:buChar char="•"/>
        <a:defRPr sz="11900" kern="1200">
          <a:solidFill>
            <a:schemeClr val="tx1"/>
          </a:solidFill>
          <a:latin typeface="+mn-lt"/>
          <a:ea typeface="+mn-ea"/>
          <a:cs typeface="+mn-cs"/>
        </a:defRPr>
      </a:lvl3pPr>
      <a:lvl4pPr marL="788837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4pPr>
      <a:lvl5pPr marL="1014218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5pPr>
      <a:lvl6pPr marL="1239601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6pPr>
      <a:lvl7pPr marL="14649828"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7pPr>
      <a:lvl8pPr marL="1690364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8pPr>
      <a:lvl9pPr marL="1915746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9pPr>
    </p:bodyStyle>
    <p:otherStyle>
      <a:defPPr>
        <a:defRPr lang="en-US"/>
      </a:defPPr>
      <a:lvl1pPr marL="0" algn="l" defTabSz="4507640" rtl="0" eaLnBrk="1" latinLnBrk="0" hangingPunct="1">
        <a:defRPr sz="8900" kern="1200">
          <a:solidFill>
            <a:schemeClr val="tx1"/>
          </a:solidFill>
          <a:latin typeface="+mn-lt"/>
          <a:ea typeface="+mn-ea"/>
          <a:cs typeface="+mn-cs"/>
        </a:defRPr>
      </a:lvl1pPr>
      <a:lvl2pPr marL="2253821" algn="l" defTabSz="4507640" rtl="0" eaLnBrk="1" latinLnBrk="0" hangingPunct="1">
        <a:defRPr sz="8900" kern="1200">
          <a:solidFill>
            <a:schemeClr val="tx1"/>
          </a:solidFill>
          <a:latin typeface="+mn-lt"/>
          <a:ea typeface="+mn-ea"/>
          <a:cs typeface="+mn-cs"/>
        </a:defRPr>
      </a:lvl2pPr>
      <a:lvl3pPr marL="4507640" algn="l" defTabSz="4507640" rtl="0" eaLnBrk="1" latinLnBrk="0" hangingPunct="1">
        <a:defRPr sz="8900" kern="1200">
          <a:solidFill>
            <a:schemeClr val="tx1"/>
          </a:solidFill>
          <a:latin typeface="+mn-lt"/>
          <a:ea typeface="+mn-ea"/>
          <a:cs typeface="+mn-cs"/>
        </a:defRPr>
      </a:lvl3pPr>
      <a:lvl4pPr marL="6761459" algn="l" defTabSz="4507640" rtl="0" eaLnBrk="1" latinLnBrk="0" hangingPunct="1">
        <a:defRPr sz="8900" kern="1200">
          <a:solidFill>
            <a:schemeClr val="tx1"/>
          </a:solidFill>
          <a:latin typeface="+mn-lt"/>
          <a:ea typeface="+mn-ea"/>
          <a:cs typeface="+mn-cs"/>
        </a:defRPr>
      </a:lvl4pPr>
      <a:lvl5pPr marL="9015279" algn="l" defTabSz="4507640" rtl="0" eaLnBrk="1" latinLnBrk="0" hangingPunct="1">
        <a:defRPr sz="8900" kern="1200">
          <a:solidFill>
            <a:schemeClr val="tx1"/>
          </a:solidFill>
          <a:latin typeface="+mn-lt"/>
          <a:ea typeface="+mn-ea"/>
          <a:cs typeface="+mn-cs"/>
        </a:defRPr>
      </a:lvl5pPr>
      <a:lvl6pPr marL="11269100" algn="l" defTabSz="4507640" rtl="0" eaLnBrk="1" latinLnBrk="0" hangingPunct="1">
        <a:defRPr sz="8900" kern="1200">
          <a:solidFill>
            <a:schemeClr val="tx1"/>
          </a:solidFill>
          <a:latin typeface="+mn-lt"/>
          <a:ea typeface="+mn-ea"/>
          <a:cs typeface="+mn-cs"/>
        </a:defRPr>
      </a:lvl6pPr>
      <a:lvl7pPr marL="13522921" algn="l" defTabSz="4507640" rtl="0" eaLnBrk="1" latinLnBrk="0" hangingPunct="1">
        <a:defRPr sz="8900" kern="1200">
          <a:solidFill>
            <a:schemeClr val="tx1"/>
          </a:solidFill>
          <a:latin typeface="+mn-lt"/>
          <a:ea typeface="+mn-ea"/>
          <a:cs typeface="+mn-cs"/>
        </a:defRPr>
      </a:lvl7pPr>
      <a:lvl8pPr marL="15776740" algn="l" defTabSz="4507640" rtl="0" eaLnBrk="1" latinLnBrk="0" hangingPunct="1">
        <a:defRPr sz="8900" kern="1200">
          <a:solidFill>
            <a:schemeClr val="tx1"/>
          </a:solidFill>
          <a:latin typeface="+mn-lt"/>
          <a:ea typeface="+mn-ea"/>
          <a:cs typeface="+mn-cs"/>
        </a:defRPr>
      </a:lvl8pPr>
      <a:lvl9pPr marL="18030561" algn="l" defTabSz="4507640" rtl="0" eaLnBrk="1" latinLnBrk="0" hangingPunct="1">
        <a:defRPr sz="8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36" name="Group 35"/>
          <p:cNvGrpSpPr/>
          <p:nvPr userDrawn="1"/>
        </p:nvGrpSpPr>
        <p:grpSpPr>
          <a:xfrm>
            <a:off x="-16756950" y="-33557"/>
            <a:ext cx="16230570" cy="30637383"/>
            <a:chOff x="-11259590" y="-1"/>
            <a:chExt cx="11053266" cy="39493430"/>
          </a:xfrm>
        </p:grpSpPr>
        <p:sp>
          <p:nvSpPr>
            <p:cNvPr id="37" name="Rectangle 36"/>
            <p:cNvSpPr/>
            <p:nvPr/>
          </p:nvSpPr>
          <p:spPr>
            <a:xfrm>
              <a:off x="-11216136" y="-1"/>
              <a:ext cx="11009812" cy="3949343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4000" b="1" spc="0" dirty="0" smtClean="0">
                  <a:solidFill>
                    <a:srgbClr val="FF0000"/>
                  </a:solidFill>
                  <a:latin typeface="Trebuchet MS" pitchFamily="34" charset="0"/>
                </a:rPr>
                <a:t>(—THIS SIDEBAR DOES NOT PRINT—)</a:t>
              </a:r>
              <a:endParaRPr lang="en-US" sz="4000" b="1" spc="600" dirty="0" smtClean="0">
                <a:solidFill>
                  <a:schemeClr val="bg1"/>
                </a:solidFill>
                <a:latin typeface="Trebuchet MS" pitchFamily="34" charset="0"/>
              </a:endParaRPr>
            </a:p>
            <a:p>
              <a:pPr algn="ctr"/>
              <a:r>
                <a:rPr lang="en-US" sz="4800" b="1" spc="600" dirty="0" smtClean="0">
                  <a:solidFill>
                    <a:schemeClr val="bg1"/>
                  </a:solidFill>
                  <a:latin typeface="Trebuchet MS" pitchFamily="34" charset="0"/>
                </a:rPr>
                <a:t>DESIGN</a:t>
              </a:r>
              <a:r>
                <a:rPr lang="en-US" sz="4800" b="1" spc="600" baseline="0" dirty="0" smtClean="0">
                  <a:solidFill>
                    <a:schemeClr val="bg1"/>
                  </a:solidFill>
                  <a:latin typeface="Trebuchet MS" pitchFamily="34" charset="0"/>
                </a:rPr>
                <a:t> </a:t>
              </a:r>
              <a:r>
                <a:rPr lang="en-US" sz="4800" b="1" spc="600" dirty="0" smtClean="0">
                  <a:solidFill>
                    <a:schemeClr val="bg1"/>
                  </a:solidFill>
                  <a:latin typeface="Trebuchet MS" pitchFamily="34" charset="0"/>
                </a:rPr>
                <a:t>GUIDE</a:t>
              </a:r>
            </a:p>
            <a:p>
              <a:pPr algn="ctr"/>
              <a:endParaRPr lang="en-US" sz="3600" b="1" dirty="0" smtClean="0">
                <a:latin typeface="Trebuchet MS" pitchFamily="34" charset="0"/>
              </a:endParaRPr>
            </a:p>
            <a:p>
              <a:pPr defTabSz="3765639"/>
              <a:r>
                <a:rPr lang="en-US" sz="3600" i="0" dirty="0" smtClean="0">
                  <a:latin typeface="Trebuchet MS" pitchFamily="34" charset="0"/>
                </a:rPr>
                <a:t>This PowerPoint</a:t>
              </a:r>
              <a:r>
                <a:rPr lang="en-US" sz="3600" i="0" baseline="0" dirty="0" smtClean="0">
                  <a:latin typeface="Trebuchet MS" pitchFamily="34" charset="0"/>
                </a:rPr>
                <a:t> </a:t>
              </a:r>
              <a:r>
                <a:rPr lang="en-US" sz="3600" i="0" dirty="0" smtClean="0">
                  <a:latin typeface="Trebuchet MS" pitchFamily="34" charset="0"/>
                </a:rPr>
                <a:t>2007 template produces</a:t>
              </a:r>
              <a:r>
                <a:rPr lang="en-US" sz="3600" i="0" baseline="0" dirty="0" smtClean="0">
                  <a:latin typeface="Trebuchet MS" pitchFamily="34" charset="0"/>
                </a:rPr>
                <a:t> </a:t>
              </a:r>
              <a:r>
                <a:rPr lang="en-US" sz="3600" i="0" dirty="0" smtClean="0">
                  <a:latin typeface="Trebuchet MS" pitchFamily="34" charset="0"/>
                </a:rPr>
                <a:t>a 91cmx122cm presentation poster. </a:t>
              </a:r>
              <a:r>
                <a:rPr lang="en-US" sz="3600" dirty="0" smtClean="0">
                  <a:latin typeface="Trebuchet MS" pitchFamily="34" charset="0"/>
                </a:rPr>
                <a:t>You</a:t>
              </a:r>
              <a:r>
                <a:rPr lang="en-US" sz="3600" baseline="0" dirty="0" smtClean="0">
                  <a:latin typeface="Trebuchet MS" pitchFamily="34" charset="0"/>
                </a:rPr>
                <a:t> can u</a:t>
              </a:r>
              <a:r>
                <a:rPr lang="en-US" sz="3600" dirty="0" smtClean="0">
                  <a:latin typeface="Trebuchet MS" pitchFamily="34" charset="0"/>
                </a:rPr>
                <a:t>se</a:t>
              </a:r>
              <a:r>
                <a:rPr lang="en-US" sz="3600" baseline="0" dirty="0" smtClean="0">
                  <a:latin typeface="Trebuchet MS" pitchFamily="34" charset="0"/>
                </a:rPr>
                <a:t> it to create your research poster and </a:t>
              </a:r>
              <a:r>
                <a:rPr lang="en-US" sz="3600" dirty="0" smtClean="0">
                  <a:latin typeface="Trebuchet MS" pitchFamily="34" charset="0"/>
                </a:rPr>
                <a:t>save valuable time placing titles, subtitles,</a:t>
              </a:r>
              <a:r>
                <a:rPr lang="en-US" sz="3600" baseline="0" dirty="0" smtClean="0">
                  <a:latin typeface="Trebuchet MS" pitchFamily="34" charset="0"/>
                </a:rPr>
                <a:t> text, and graphics</a:t>
              </a:r>
              <a:r>
                <a:rPr lang="en-US" sz="3600" dirty="0" smtClean="0">
                  <a:latin typeface="Trebuchet MS" pitchFamily="34" charset="0"/>
                </a:rPr>
                <a:t>. </a:t>
              </a:r>
            </a:p>
            <a:p>
              <a:pPr defTabSz="3765639"/>
              <a:endParaRPr lang="en-US" sz="3600" dirty="0" smtClean="0">
                <a:latin typeface="Trebuchet MS" pitchFamily="34" charset="0"/>
              </a:endParaRPr>
            </a:p>
            <a:p>
              <a:pPr defTabSz="4389219"/>
              <a:r>
                <a:rPr lang="en-US" sz="36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3600" b="1" dirty="0" smtClean="0">
                  <a:solidFill>
                    <a:srgbClr val="FFC000"/>
                  </a:solidFill>
                  <a:latin typeface="Trebuchet MS" pitchFamily="34" charset="0"/>
                </a:rPr>
                <a:t>PosterPresentations.com</a:t>
              </a:r>
              <a:r>
                <a:rPr lang="en-US" sz="3600" b="1" dirty="0" smtClean="0">
                  <a:solidFill>
                    <a:schemeClr val="bg1"/>
                  </a:solidFill>
                  <a:latin typeface="Trebuchet MS" pitchFamily="34" charset="0"/>
                </a:rPr>
                <a:t> </a:t>
              </a:r>
              <a:r>
                <a:rPr lang="en-US" sz="3600" dirty="0" smtClean="0">
                  <a:solidFill>
                    <a:schemeClr val="bg1"/>
                  </a:solidFill>
                  <a:latin typeface="Trebuchet MS" pitchFamily="34" charset="0"/>
                </a:rPr>
                <a:t>and click on HELP DESK.</a:t>
              </a:r>
            </a:p>
            <a:p>
              <a:pPr defTabSz="4389219"/>
              <a:endParaRPr lang="en-US" sz="3600" dirty="0" smtClean="0">
                <a:latin typeface="Trebuchet MS" pitchFamily="34" charset="0"/>
              </a:endParaRPr>
            </a:p>
            <a:p>
              <a:pPr defTabSz="4389219"/>
              <a:r>
                <a:rPr lang="en-US" sz="3600" dirty="0" smtClean="0">
                  <a:solidFill>
                    <a:schemeClr val="bg1"/>
                  </a:solidFill>
                  <a:latin typeface="Trebuchet MS" pitchFamily="34" charset="0"/>
                </a:rPr>
                <a:t>When</a:t>
              </a:r>
              <a:r>
                <a:rPr lang="en-US" sz="3600" baseline="0" dirty="0" smtClean="0">
                  <a:solidFill>
                    <a:schemeClr val="bg1"/>
                  </a:solidFill>
                  <a:latin typeface="Trebuchet MS" pitchFamily="34" charset="0"/>
                </a:rPr>
                <a:t> you are ready to print your poster</a:t>
              </a:r>
              <a:r>
                <a:rPr lang="en-US" sz="3600" dirty="0" smtClean="0">
                  <a:solidFill>
                    <a:schemeClr val="bg1"/>
                  </a:solidFill>
                  <a:latin typeface="Trebuchet MS" pitchFamily="34" charset="0"/>
                </a:rPr>
                <a:t>,</a:t>
              </a:r>
              <a:r>
                <a:rPr lang="en-US" sz="3600" baseline="0" dirty="0" smtClean="0">
                  <a:solidFill>
                    <a:schemeClr val="bg1"/>
                  </a:solidFill>
                  <a:latin typeface="Trebuchet MS" pitchFamily="34" charset="0"/>
                </a:rPr>
                <a:t> go online to </a:t>
              </a:r>
              <a:r>
                <a:rPr lang="en-US" sz="3600" b="0" dirty="0" smtClean="0">
                  <a:solidFill>
                    <a:schemeClr val="bg1"/>
                  </a:solidFill>
                  <a:latin typeface="Trebuchet MS" pitchFamily="34" charset="0"/>
                </a:rPr>
                <a:t>PosterPresentations.com</a:t>
              </a:r>
              <a:r>
                <a:rPr lang="en-US" sz="3600" dirty="0" smtClean="0">
                  <a:solidFill>
                    <a:schemeClr val="bg1"/>
                  </a:solidFill>
                  <a:latin typeface="Trebuchet MS" pitchFamily="34" charset="0"/>
                </a:rPr>
                <a:t/>
              </a:r>
              <a:br>
                <a:rPr lang="en-US" sz="3600" dirty="0" smtClean="0">
                  <a:solidFill>
                    <a:schemeClr val="bg1"/>
                  </a:solidFill>
                  <a:latin typeface="Trebuchet MS" pitchFamily="34" charset="0"/>
                </a:rPr>
              </a:br>
              <a:endParaRPr lang="en-US" sz="3600" dirty="0" smtClean="0">
                <a:solidFill>
                  <a:schemeClr val="bg1"/>
                </a:solidFill>
                <a:latin typeface="Trebuchet MS" pitchFamily="34" charset="0"/>
              </a:endParaRPr>
            </a:p>
            <a:p>
              <a:pPr algn="l" defTabSz="3765639"/>
              <a:r>
                <a:rPr lang="en-US" sz="3600" b="0" dirty="0" smtClean="0">
                  <a:solidFill>
                    <a:schemeClr val="bg1"/>
                  </a:solidFill>
                  <a:latin typeface="Trebuchet MS" pitchFamily="34" charset="0"/>
                </a:rPr>
                <a:t>Need</a:t>
              </a:r>
              <a:r>
                <a:rPr lang="en-US" sz="3600" b="0" baseline="0" dirty="0" smtClean="0">
                  <a:solidFill>
                    <a:schemeClr val="bg1"/>
                  </a:solidFill>
                  <a:latin typeface="Trebuchet MS" pitchFamily="34" charset="0"/>
                </a:rPr>
                <a:t> assistance? Call us at </a:t>
              </a:r>
              <a:r>
                <a:rPr lang="en-US" sz="3600" b="0" dirty="0" smtClean="0">
                  <a:solidFill>
                    <a:srgbClr val="FFC000"/>
                  </a:solidFill>
                  <a:latin typeface="Trebuchet MS" pitchFamily="34" charset="0"/>
                </a:rPr>
                <a:t>1.510.649.3001</a:t>
              </a:r>
            </a:p>
            <a:p>
              <a:pPr algn="l" defTabSz="3765639"/>
              <a:endParaRPr lang="en-US" sz="4400" b="1" dirty="0" smtClean="0">
                <a:solidFill>
                  <a:srgbClr val="FFFF00"/>
                </a:solidFill>
                <a:latin typeface="Trebuchet MS" pitchFamily="34" charset="0"/>
              </a:endParaRPr>
            </a:p>
            <a:p>
              <a:pPr algn="ctr"/>
              <a:endParaRPr lang="en-US" sz="3200" b="1" dirty="0" smtClean="0">
                <a:solidFill>
                  <a:schemeClr val="bg1"/>
                </a:solidFill>
                <a:latin typeface="Trebuchet MS" pitchFamily="34" charset="0"/>
              </a:endParaRPr>
            </a:p>
            <a:p>
              <a:pPr algn="ctr"/>
              <a:r>
                <a:rPr lang="en-US" sz="4800" b="1" spc="600" dirty="0" smtClean="0">
                  <a:solidFill>
                    <a:schemeClr val="bg1"/>
                  </a:solidFill>
                  <a:latin typeface="Trebuchet MS" pitchFamily="34" charset="0"/>
                </a:rPr>
                <a:t>QUICK START</a:t>
              </a:r>
            </a:p>
            <a:p>
              <a:pPr algn="ctr"/>
              <a:endParaRPr lang="en-US" sz="4000" b="1" baseline="0" dirty="0" smtClean="0">
                <a:solidFill>
                  <a:schemeClr val="bg1"/>
                </a:solidFill>
                <a:latin typeface="Trebuchet MS" pitchFamily="34" charset="0"/>
              </a:endParaRPr>
            </a:p>
            <a:p>
              <a:pPr algn="ctr"/>
              <a:r>
                <a:rPr lang="en-US" sz="4000" b="1" baseline="0" dirty="0" smtClean="0">
                  <a:solidFill>
                    <a:srgbClr val="FFC000"/>
                  </a:solidFill>
                  <a:latin typeface="Trebuchet MS" pitchFamily="34" charset="0"/>
                </a:rPr>
                <a:t>Zoom in and out</a:t>
              </a:r>
            </a:p>
            <a:p>
              <a:pPr marL="2527300" indent="-650875" algn="l" defTabSz="850900">
                <a:tabLst/>
              </a:pPr>
              <a:r>
                <a:rPr lang="en-US" sz="3200" b="0" baseline="0" dirty="0" smtClean="0">
                  <a:solidFill>
                    <a:schemeClr val="bg1"/>
                  </a:solidFill>
                  <a:latin typeface="Trebuchet MS" pitchFamily="34" charset="0"/>
                </a:rPr>
                <a:t>	</a:t>
              </a:r>
              <a:r>
                <a:rPr lang="en-US" sz="3200" b="0" baseline="0" dirty="0" smtClean="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3600" b="0" baseline="0" dirty="0" smtClean="0">
                <a:solidFill>
                  <a:schemeClr val="bg1"/>
                </a:solidFill>
                <a:latin typeface="Trebuchet MS" pitchFamily="34" charset="0"/>
              </a:endParaRPr>
            </a:p>
            <a:p>
              <a:pPr algn="ctr"/>
              <a:r>
                <a:rPr lang="en-US" sz="4000" b="1" baseline="0" dirty="0" smtClean="0">
                  <a:solidFill>
                    <a:srgbClr val="FFC000"/>
                  </a:solidFill>
                  <a:latin typeface="Trebuchet MS" pitchFamily="34" charset="0"/>
                </a:rPr>
                <a:t>Title, Authors, and Affiliations</a:t>
              </a:r>
            </a:p>
            <a:p>
              <a:pPr algn="l"/>
              <a:r>
                <a:rPr lang="en-US" sz="32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32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3200" b="0" spc="0" baseline="0" dirty="0" smtClean="0">
                <a:solidFill>
                  <a:schemeClr val="bg1">
                    <a:lumMod val="75000"/>
                  </a:schemeClr>
                </a:solidFill>
                <a:latin typeface="Trebuchet MS" pitchFamily="34" charset="0"/>
              </a:endParaRPr>
            </a:p>
            <a:p>
              <a:pPr algn="l"/>
              <a:r>
                <a:rPr lang="en-US" sz="3200" b="1" spc="300" baseline="0" dirty="0" smtClean="0">
                  <a:solidFill>
                    <a:srgbClr val="FFC000"/>
                  </a:solidFill>
                  <a:latin typeface="Trebuchet MS" pitchFamily="34" charset="0"/>
                </a:rPr>
                <a:t>TIP</a:t>
              </a:r>
              <a:r>
                <a:rPr lang="en-US" sz="3200" b="1" baseline="0" dirty="0" smtClean="0">
                  <a:solidFill>
                    <a:srgbClr val="FFC000"/>
                  </a:solidFill>
                  <a:latin typeface="Trebuchet MS" pitchFamily="34" charset="0"/>
                </a:rPr>
                <a:t>: </a:t>
              </a:r>
              <a:r>
                <a:rPr lang="en-US" sz="32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3600" b="1" baseline="0" dirty="0" smtClean="0">
                  <a:solidFill>
                    <a:schemeClr val="bg1"/>
                  </a:solidFill>
                  <a:latin typeface="Trebuchet MS" pitchFamily="34" charset="0"/>
                </a:rPr>
                <a:t/>
              </a:r>
              <a:br>
                <a:rPr lang="en-US" sz="3600" b="1" baseline="0" dirty="0" smtClean="0">
                  <a:solidFill>
                    <a:schemeClr val="bg1"/>
                  </a:solidFill>
                  <a:latin typeface="Trebuchet MS" pitchFamily="34" charset="0"/>
                </a:rPr>
              </a:br>
              <a:endParaRPr lang="en-US" sz="3600" b="1" dirty="0" smtClean="0">
                <a:solidFill>
                  <a:schemeClr val="bg1"/>
                </a:solidFill>
                <a:latin typeface="Trebuchet MS" pitchFamily="34" charset="0"/>
              </a:endParaRPr>
            </a:p>
            <a:p>
              <a:pPr algn="ctr"/>
              <a:endParaRPr lang="en-US" sz="3600" b="1" dirty="0" smtClean="0">
                <a:solidFill>
                  <a:srgbClr val="FFC000"/>
                </a:solidFill>
                <a:latin typeface="Trebuchet MS" pitchFamily="34" charset="0"/>
              </a:endParaRPr>
            </a:p>
            <a:p>
              <a:pPr algn="ctr"/>
              <a:endParaRPr lang="en-US" sz="3600" b="1" dirty="0" smtClean="0">
                <a:solidFill>
                  <a:srgbClr val="FFC000"/>
                </a:solidFill>
                <a:latin typeface="Trebuchet MS" pitchFamily="34" charset="0"/>
              </a:endParaRPr>
            </a:p>
            <a:p>
              <a:pPr algn="ctr"/>
              <a:r>
                <a:rPr lang="en-US" sz="4000" b="1" dirty="0" smtClean="0">
                  <a:solidFill>
                    <a:srgbClr val="FFC000"/>
                  </a:solidFill>
                  <a:latin typeface="Trebuchet MS" pitchFamily="34" charset="0"/>
                </a:rPr>
                <a:t>Adding Logos</a:t>
              </a:r>
              <a:r>
                <a:rPr lang="en-US" sz="4000" b="1" baseline="0" dirty="0" smtClean="0">
                  <a:solidFill>
                    <a:srgbClr val="FFC000"/>
                  </a:solidFill>
                  <a:latin typeface="Trebuchet MS" pitchFamily="34" charset="0"/>
                </a:rPr>
                <a:t> / Seals</a:t>
              </a:r>
            </a:p>
            <a:p>
              <a:pPr algn="l"/>
              <a:r>
                <a:rPr lang="en-US" sz="32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3200" b="0" spc="300" baseline="0" dirty="0" smtClean="0">
                <a:solidFill>
                  <a:schemeClr val="bg1">
                    <a:lumMod val="75000"/>
                  </a:schemeClr>
                </a:solidFill>
                <a:latin typeface="Trebuchet MS" pitchFamily="34" charset="0"/>
              </a:endParaRPr>
            </a:p>
            <a:p>
              <a:pPr algn="l"/>
              <a:r>
                <a:rPr lang="en-US" sz="3200" b="1" spc="300" baseline="0" dirty="0" smtClean="0">
                  <a:solidFill>
                    <a:srgbClr val="FFC000"/>
                  </a:solidFill>
                  <a:latin typeface="Trebuchet MS" pitchFamily="34" charset="0"/>
                </a:rPr>
                <a:t>TIP:</a:t>
              </a:r>
              <a:r>
                <a:rPr lang="en-US" sz="3200" b="1" spc="0" baseline="0" dirty="0" smtClean="0">
                  <a:solidFill>
                    <a:srgbClr val="FFC000"/>
                  </a:solidFill>
                  <a:latin typeface="Trebuchet MS" pitchFamily="34" charset="0"/>
                </a:rPr>
                <a:t> </a:t>
              </a:r>
              <a:r>
                <a:rPr lang="en-US" sz="3200" b="0" baseline="0" dirty="0" smtClean="0">
                  <a:solidFill>
                    <a:schemeClr val="bg1">
                      <a:lumMod val="75000"/>
                    </a:schemeClr>
                  </a:solidFill>
                  <a:latin typeface="Trebuchet MS" pitchFamily="34" charset="0"/>
                </a:rPr>
                <a:t>See if your school’s logo is available on our free poster templates page.</a:t>
              </a:r>
            </a:p>
            <a:p>
              <a:pPr algn="l"/>
              <a:endParaRPr lang="en-US" sz="3200" b="0" baseline="0" dirty="0" smtClean="0">
                <a:latin typeface="Trebuchet MS" pitchFamily="34" charset="0"/>
              </a:endParaRPr>
            </a:p>
            <a:p>
              <a:pPr algn="ctr"/>
              <a:r>
                <a:rPr lang="en-US" sz="4000" b="1" baseline="0" dirty="0" smtClean="0">
                  <a:solidFill>
                    <a:srgbClr val="FFC000"/>
                  </a:solidFill>
                  <a:latin typeface="Trebuchet MS" pitchFamily="34" charset="0"/>
                </a:rPr>
                <a:t>Photographs / Graphics</a:t>
              </a:r>
            </a:p>
            <a:p>
              <a:pPr algn="l" defTabSz="977900"/>
              <a:r>
                <a:rPr lang="en-US" sz="32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3200" b="0" spc="0" baseline="0" dirty="0" smtClean="0">
                  <a:solidFill>
                    <a:schemeClr val="bg1">
                      <a:lumMod val="75000"/>
                    </a:schemeClr>
                  </a:solidFill>
                  <a:latin typeface="Trebuchet MS" pitchFamily="34" charset="0"/>
                </a:rPr>
                <a:t>disproportionally.</a:t>
              </a:r>
            </a:p>
            <a:p>
              <a:pPr algn="l" defTabSz="977900"/>
              <a:endParaRPr lang="en-US" sz="3200" b="0" baseline="0" dirty="0" smtClean="0">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r>
                <a:rPr lang="en-US" sz="4000" b="1" baseline="0" dirty="0" smtClean="0">
                  <a:solidFill>
                    <a:srgbClr val="FFC000"/>
                  </a:solidFill>
                  <a:latin typeface="Trebuchet MS" pitchFamily="34" charset="0"/>
                </a:rPr>
                <a:t>Image Quality Check</a:t>
              </a:r>
            </a:p>
            <a:p>
              <a:pPr lvl="0" algn="l" defTabSz="977900"/>
              <a:r>
                <a:rPr lang="en-US" sz="32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3600" b="0" dirty="0" smtClean="0">
                <a:latin typeface="Trebuchet MS" pitchFamily="34" charset="0"/>
              </a:endParaRPr>
            </a:p>
          </p:txBody>
        </p:sp>
        <p:cxnSp>
          <p:nvCxnSpPr>
            <p:cNvPr id="38" name="Straight Connector 37"/>
            <p:cNvCxnSpPr/>
            <p:nvPr/>
          </p:nvCxnSpPr>
          <p:spPr>
            <a:xfrm>
              <a:off x="-11259590" y="10022764"/>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userDrawn="1"/>
          </p:nvPicPr>
          <p:blipFill>
            <a:blip r:embed="rId4" cstate="print"/>
            <a:stretch>
              <a:fillRect/>
            </a:stretch>
          </p:blipFill>
          <p:spPr>
            <a:xfrm>
              <a:off x="-10732766" y="12366455"/>
              <a:ext cx="1597666" cy="1201935"/>
            </a:xfrm>
            <a:prstGeom prst="rect">
              <a:avLst/>
            </a:prstGeom>
          </p:spPr>
        </p:pic>
        <p:pic>
          <p:nvPicPr>
            <p:cNvPr id="40" name="Picture 39"/>
            <p:cNvPicPr>
              <a:picLocks noChangeAspect="1"/>
            </p:cNvPicPr>
            <p:nvPr userDrawn="1"/>
          </p:nvPicPr>
          <p:blipFill>
            <a:blip r:embed="rId5" cstate="print"/>
            <a:stretch>
              <a:fillRect/>
            </a:stretch>
          </p:blipFill>
          <p:spPr>
            <a:xfrm>
              <a:off x="-10753121" y="19123126"/>
              <a:ext cx="9986808" cy="1053596"/>
            </a:xfrm>
            <a:prstGeom prst="rect">
              <a:avLst/>
            </a:prstGeom>
          </p:spPr>
        </p:pic>
        <p:grpSp>
          <p:nvGrpSpPr>
            <p:cNvPr id="41" name="Group 40"/>
            <p:cNvGrpSpPr/>
            <p:nvPr userDrawn="1"/>
          </p:nvGrpSpPr>
          <p:grpSpPr>
            <a:xfrm>
              <a:off x="-10018193" y="29365051"/>
              <a:ext cx="7531184" cy="2325063"/>
              <a:chOff x="-4596333" y="13692496"/>
              <a:chExt cx="3470786" cy="1068233"/>
            </a:xfrm>
          </p:grpSpPr>
          <p:grpSp>
            <p:nvGrpSpPr>
              <p:cNvPr id="49" name="Group 48"/>
              <p:cNvGrpSpPr/>
              <p:nvPr userDrawn="1"/>
            </p:nvGrpSpPr>
            <p:grpSpPr>
              <a:xfrm>
                <a:off x="-2909401" y="13736738"/>
                <a:ext cx="624431" cy="987216"/>
                <a:chOff x="-4115837" y="14951891"/>
                <a:chExt cx="779338" cy="1414672"/>
              </a:xfrm>
            </p:grpSpPr>
            <p:pic>
              <p:nvPicPr>
                <p:cNvPr id="70" name="Picture 69"/>
                <p:cNvPicPr>
                  <a:picLocks noChangeAspect="1"/>
                </p:cNvPicPr>
                <p:nvPr userDrawn="1"/>
              </p:nvPicPr>
              <p:blipFill>
                <a:blip r:embed="rId6" cstate="print"/>
                <a:stretch>
                  <a:fillRect/>
                </a:stretch>
              </p:blipFill>
              <p:spPr>
                <a:xfrm>
                  <a:off x="-4105300" y="14951891"/>
                  <a:ext cx="768801" cy="1090857"/>
                </a:xfrm>
                <a:prstGeom prst="rect">
                  <a:avLst/>
                </a:prstGeom>
              </p:spPr>
            </p:pic>
            <p:sp>
              <p:nvSpPr>
                <p:cNvPr id="71" name="TextBox 70"/>
                <p:cNvSpPr txBox="1"/>
                <p:nvPr userDrawn="1"/>
              </p:nvSpPr>
              <p:spPr>
                <a:xfrm>
                  <a:off x="-4115837" y="15948633"/>
                  <a:ext cx="779337" cy="417930"/>
                </a:xfrm>
                <a:prstGeom prst="rect">
                  <a:avLst/>
                </a:prstGeom>
                <a:solidFill>
                  <a:schemeClr val="accent1"/>
                </a:solidFill>
                <a:ln>
                  <a:noFill/>
                </a:ln>
              </p:spPr>
              <p:txBody>
                <a:bodyPr wrap="square" lIns="91440" tIns="91440" rIns="91440" bIns="91440" rtlCol="0">
                  <a:spAutoFit/>
                </a:bodyPr>
                <a:lstStyle/>
                <a:p>
                  <a:pPr algn="ctr"/>
                  <a:r>
                    <a:rPr lang="en-US" sz="2000" b="1" dirty="0" smtClean="0">
                      <a:solidFill>
                        <a:schemeClr val="tx1"/>
                      </a:solidFill>
                    </a:rPr>
                    <a:t>ORIGINAL</a:t>
                  </a:r>
                  <a:endParaRPr lang="en-US" sz="2000" b="1" dirty="0">
                    <a:solidFill>
                      <a:schemeClr val="tx1"/>
                    </a:solidFill>
                  </a:endParaRPr>
                </a:p>
              </p:txBody>
            </p:sp>
          </p:grpSp>
          <p:grpSp>
            <p:nvGrpSpPr>
              <p:cNvPr id="65" name="Group 64"/>
              <p:cNvGrpSpPr/>
              <p:nvPr userDrawn="1"/>
            </p:nvGrpSpPr>
            <p:grpSpPr>
              <a:xfrm>
                <a:off x="-2159064" y="13736742"/>
                <a:ext cx="1033517" cy="987209"/>
                <a:chOff x="-3094760" y="14877307"/>
                <a:chExt cx="1420279" cy="1356638"/>
              </a:xfrm>
            </p:grpSpPr>
            <p:pic>
              <p:nvPicPr>
                <p:cNvPr id="68" name="Picture 67"/>
                <p:cNvPicPr>
                  <a:picLocks noChangeAspect="1"/>
                </p:cNvPicPr>
                <p:nvPr userDrawn="1"/>
              </p:nvPicPr>
              <p:blipFill>
                <a:blip r:embed="rId6" cstate="print"/>
                <a:stretch>
                  <a:fillRect/>
                </a:stretch>
              </p:blipFill>
              <p:spPr>
                <a:xfrm>
                  <a:off x="-3094760" y="14877307"/>
                  <a:ext cx="1420279" cy="1029694"/>
                </a:xfrm>
                <a:prstGeom prst="rect">
                  <a:avLst/>
                </a:prstGeom>
              </p:spPr>
            </p:pic>
            <p:sp>
              <p:nvSpPr>
                <p:cNvPr id="69" name="TextBox 68"/>
                <p:cNvSpPr txBox="1"/>
                <p:nvPr userDrawn="1"/>
              </p:nvSpPr>
              <p:spPr>
                <a:xfrm>
                  <a:off x="-3092013" y="15833157"/>
                  <a:ext cx="1417532" cy="400788"/>
                </a:xfrm>
                <a:prstGeom prst="rect">
                  <a:avLst/>
                </a:prstGeom>
                <a:solidFill>
                  <a:srgbClr val="FF0000"/>
                </a:solidFill>
              </p:spPr>
              <p:txBody>
                <a:bodyPr wrap="square" lIns="457200" tIns="91440" rIns="457200" bIns="91440" rtlCol="0">
                  <a:spAutoFit/>
                </a:bodyPr>
                <a:lstStyle/>
                <a:p>
                  <a:pPr algn="ctr"/>
                  <a:r>
                    <a:rPr lang="en-US" sz="2000" b="1" dirty="0" smtClean="0">
                      <a:solidFill>
                        <a:schemeClr val="bg1"/>
                      </a:solidFill>
                    </a:rPr>
                    <a:t>DISTORTED</a:t>
                  </a:r>
                  <a:endParaRPr lang="en-US" sz="900" b="1" dirty="0">
                    <a:solidFill>
                      <a:schemeClr val="bg1"/>
                    </a:solidFill>
                  </a:endParaRPr>
                </a:p>
              </p:txBody>
            </p:sp>
          </p:grpSp>
          <p:pic>
            <p:nvPicPr>
              <p:cNvPr id="66" name="Picture 65"/>
              <p:cNvPicPr>
                <a:picLocks noChangeAspect="1"/>
              </p:cNvPicPr>
              <p:nvPr userDrawn="1"/>
            </p:nvPicPr>
            <p:blipFill>
              <a:blip r:embed="rId7" cstate="print"/>
              <a:stretch>
                <a:fillRect/>
              </a:stretch>
            </p:blipFill>
            <p:spPr>
              <a:xfrm>
                <a:off x="-4596333" y="13692496"/>
                <a:ext cx="1098742" cy="847761"/>
              </a:xfrm>
              <a:prstGeom prst="rect">
                <a:avLst/>
              </a:prstGeom>
            </p:spPr>
          </p:pic>
          <p:sp>
            <p:nvSpPr>
              <p:cNvPr id="67" name="TextBox 66"/>
              <p:cNvSpPr txBox="1"/>
              <p:nvPr userDrawn="1"/>
            </p:nvSpPr>
            <p:spPr>
              <a:xfrm>
                <a:off x="-4566506" y="14341484"/>
                <a:ext cx="1035685" cy="419245"/>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42" name="Group 41"/>
            <p:cNvGrpSpPr/>
            <p:nvPr userDrawn="1"/>
          </p:nvGrpSpPr>
          <p:grpSpPr>
            <a:xfrm>
              <a:off x="-10793994" y="34463684"/>
              <a:ext cx="9466542" cy="2453251"/>
              <a:chOff x="-4937126" y="15818037"/>
              <a:chExt cx="4362705" cy="1127128"/>
            </a:xfrm>
          </p:grpSpPr>
          <p:graphicFrame>
            <p:nvGraphicFramePr>
              <p:cNvPr id="43" name="Object 42"/>
              <p:cNvGraphicFramePr>
                <a:graphicFrameLocks noChangeAspect="1"/>
              </p:cNvGraphicFramePr>
              <p:nvPr userDrawn="1">
                <p:extLst>
                  <p:ext uri="{D42A27DB-BD31-4B8C-83A1-F6EECF244321}">
                    <p14:modId xmlns:p14="http://schemas.microsoft.com/office/powerpoint/2010/main" xmlns="" val="3418637609"/>
                  </p:ext>
                </p:extLst>
              </p:nvPr>
            </p:nvGraphicFramePr>
            <p:xfrm>
              <a:off x="-4682404" y="15818045"/>
              <a:ext cx="1828800" cy="1117600"/>
            </p:xfrm>
            <a:graphic>
              <a:graphicData uri="http://schemas.openxmlformats.org/presentationml/2006/ole">
                <p:oleObj spid="_x0000_s2142" name="Image" r:id="rId8" imgW="1828571" imgH="1117460" progId="">
                  <p:embed/>
                </p:oleObj>
              </a:graphicData>
            </a:graphic>
          </p:graphicFrame>
          <p:graphicFrame>
            <p:nvGraphicFramePr>
              <p:cNvPr id="44" name="Object 43"/>
              <p:cNvGraphicFramePr>
                <a:graphicFrameLocks noChangeAspect="1"/>
              </p:cNvGraphicFramePr>
              <p:nvPr userDrawn="1">
                <p:extLst>
                  <p:ext uri="{D42A27DB-BD31-4B8C-83A1-F6EECF244321}">
                    <p14:modId xmlns:p14="http://schemas.microsoft.com/office/powerpoint/2010/main" xmlns="" val="2749430147"/>
                  </p:ext>
                </p:extLst>
              </p:nvPr>
            </p:nvGraphicFramePr>
            <p:xfrm>
              <a:off x="-2605698" y="15821738"/>
              <a:ext cx="1828800" cy="1117600"/>
            </p:xfrm>
            <a:graphic>
              <a:graphicData uri="http://schemas.openxmlformats.org/presentationml/2006/ole">
                <p:oleObj spid="_x0000_s2143" name="Image" r:id="rId9" imgW="1828571" imgH="1117460" progId="">
                  <p:embed/>
                </p:oleObj>
              </a:graphicData>
            </a:graphic>
          </p:graphicFrame>
          <p:sp>
            <p:nvSpPr>
              <p:cNvPr id="46" name="TextBox 45"/>
              <p:cNvSpPr txBox="1"/>
              <p:nvPr userDrawn="1"/>
            </p:nvSpPr>
            <p:spPr>
              <a:xfrm rot="16200000">
                <a:off x="-5384842" y="16265753"/>
                <a:ext cx="1117601" cy="222170"/>
              </a:xfrm>
              <a:prstGeom prst="rect">
                <a:avLst/>
              </a:prstGeom>
              <a:noFill/>
            </p:spPr>
            <p:txBody>
              <a:bodyPr wrap="square" lIns="91440" tIns="91440" rIns="91440" bIns="0" rtlCol="0">
                <a:spAutoFit/>
              </a:bodyPr>
              <a:lstStyle/>
              <a:p>
                <a:pPr algn="ctr"/>
                <a:r>
                  <a:rPr lang="en-US" sz="2000" dirty="0" smtClean="0">
                    <a:solidFill>
                      <a:srgbClr val="92D050"/>
                    </a:solidFill>
                  </a:rPr>
                  <a:t>Good</a:t>
                </a:r>
                <a:r>
                  <a:rPr lang="en-US" sz="2000" baseline="0" dirty="0" smtClean="0">
                    <a:solidFill>
                      <a:srgbClr val="92D050"/>
                    </a:solidFill>
                  </a:rPr>
                  <a:t> </a:t>
                </a:r>
                <a:r>
                  <a:rPr lang="en-US" sz="2000" baseline="0" dirty="0" smtClean="0">
                    <a:solidFill>
                      <a:schemeClr val="bg1"/>
                    </a:solidFill>
                  </a:rPr>
                  <a:t>printing quality</a:t>
                </a:r>
                <a:endParaRPr lang="en-US" sz="2000" dirty="0">
                  <a:solidFill>
                    <a:schemeClr val="bg1"/>
                  </a:solidFill>
                </a:endParaRPr>
              </a:p>
            </p:txBody>
          </p:sp>
          <p:sp>
            <p:nvSpPr>
              <p:cNvPr id="47" name="TextBox 46"/>
              <p:cNvSpPr txBox="1"/>
              <p:nvPr userDrawn="1"/>
            </p:nvSpPr>
            <p:spPr>
              <a:xfrm rot="16200000">
                <a:off x="-1244307" y="16275280"/>
                <a:ext cx="1117601" cy="222170"/>
              </a:xfrm>
              <a:prstGeom prst="rect">
                <a:avLst/>
              </a:prstGeom>
              <a:noFill/>
            </p:spPr>
            <p:txBody>
              <a:bodyPr wrap="square" lIns="91440" tIns="91440" rIns="91440" bIns="0" rtlCol="0">
                <a:spAutoFit/>
              </a:bodyPr>
              <a:lstStyle/>
              <a:p>
                <a:pPr algn="ctr"/>
                <a:r>
                  <a:rPr lang="en-US" sz="2000" dirty="0" smtClean="0">
                    <a:solidFill>
                      <a:srgbClr val="FF0000"/>
                    </a:solidFill>
                  </a:rPr>
                  <a:t>Bad </a:t>
                </a:r>
                <a:r>
                  <a:rPr lang="en-US" sz="2000" dirty="0" smtClean="0">
                    <a:solidFill>
                      <a:schemeClr val="bg1"/>
                    </a:solidFill>
                  </a:rPr>
                  <a:t>printing quality</a:t>
                </a:r>
                <a:endParaRPr lang="en-US" sz="2000" dirty="0">
                  <a:solidFill>
                    <a:schemeClr val="bg1"/>
                  </a:solidFill>
                </a:endParaRPr>
              </a:p>
            </p:txBody>
          </p:sp>
        </p:grpSp>
      </p:grpSp>
      <p:grpSp>
        <p:nvGrpSpPr>
          <p:cNvPr id="72" name="Group 71"/>
          <p:cNvGrpSpPr/>
          <p:nvPr userDrawn="1"/>
        </p:nvGrpSpPr>
        <p:grpSpPr>
          <a:xfrm>
            <a:off x="43790066" y="2"/>
            <a:ext cx="16213762" cy="30603825"/>
            <a:chOff x="44157839" y="-55065"/>
            <a:chExt cx="11062139" cy="39522767"/>
          </a:xfrm>
        </p:grpSpPr>
        <p:sp>
          <p:nvSpPr>
            <p:cNvPr id="73" name="Rectangle 72"/>
            <p:cNvSpPr/>
            <p:nvPr userDrawn="1"/>
          </p:nvSpPr>
          <p:spPr>
            <a:xfrm>
              <a:off x="44157839" y="-55065"/>
              <a:ext cx="11062139" cy="39522767"/>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800" b="1" spc="600" dirty="0" smtClean="0">
                  <a:solidFill>
                    <a:schemeClr val="bg1"/>
                  </a:solidFill>
                  <a:latin typeface="Trebuchet MS" pitchFamily="34" charset="0"/>
                </a:rPr>
                <a:t>QUICK START (cont.)</a:t>
              </a:r>
            </a:p>
            <a:p>
              <a:pPr algn="ctr"/>
              <a:endParaRPr lang="en-US" sz="4400" b="1" baseline="0" dirty="0" smtClean="0">
                <a:solidFill>
                  <a:schemeClr val="bg1"/>
                </a:solidFill>
                <a:latin typeface="Trebuchet MS" pitchFamily="34" charset="0"/>
              </a:endParaRPr>
            </a:p>
            <a:p>
              <a:pPr algn="ctr"/>
              <a:r>
                <a:rPr lang="en-US" sz="40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32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32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r>
                <a:rPr lang="en-US" sz="32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3200" b="0" baseline="0" dirty="0" smtClean="0">
                <a:solidFill>
                  <a:schemeClr val="bg1">
                    <a:lumMod val="75000"/>
                  </a:schemeClr>
                </a:solidFill>
                <a:latin typeface="Trebuchet MS" pitchFamily="34" charset="0"/>
              </a:endParaRPr>
            </a:p>
            <a:p>
              <a:pPr algn="ctr"/>
              <a:r>
                <a:rPr lang="en-US" sz="4000" b="1" baseline="0" dirty="0" smtClean="0">
                  <a:solidFill>
                    <a:srgbClr val="FFC000"/>
                  </a:solidFill>
                  <a:latin typeface="Trebuchet MS" pitchFamily="34" charset="0"/>
                </a:rPr>
                <a:t>How to add Text</a:t>
              </a:r>
            </a:p>
            <a:p>
              <a:pPr marL="3429000" lvl="2" indent="0" algn="l" defTabSz="114300"/>
              <a:r>
                <a:rPr lang="en-US" sz="32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32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3200" b="0" baseline="0" dirty="0" smtClean="0">
                  <a:solidFill>
                    <a:schemeClr val="bg1">
                      <a:lumMod val="75000"/>
                    </a:schemeClr>
                  </a:solidFill>
                  <a:latin typeface="Trebuchet MS" pitchFamily="34" charset="0"/>
                </a:rPr>
                <a:t> </a:t>
              </a:r>
              <a:r>
                <a:rPr kumimoji="0" lang="en-US" sz="40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a:t>
              </a:r>
              <a:b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b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The default template text offers a good starting point. Follow the conference requirements.</a:t>
              </a:r>
              <a:endParaRPr lang="en-US" sz="3200" b="0" baseline="0" dirty="0" smtClean="0">
                <a:solidFill>
                  <a:schemeClr val="bg1">
                    <a:lumMod val="75000"/>
                  </a:schemeClr>
                </a:solidFill>
                <a:latin typeface="Trebuchet MS" pitchFamily="34" charset="0"/>
              </a:endParaRPr>
            </a:p>
            <a:p>
              <a:pPr marL="1518341" lvl="2" indent="0" algn="l" defTabSz="114300"/>
              <a:endParaRPr lang="en-US" sz="3200" b="0" baseline="0" dirty="0" smtClean="0">
                <a:solidFill>
                  <a:schemeClr val="bg1">
                    <a:lumMod val="75000"/>
                  </a:schemeClr>
                </a:solidFill>
                <a:latin typeface="Trebuchet MS" pitchFamily="34" charset="0"/>
              </a:endParaRPr>
            </a:p>
            <a:p>
              <a:pPr algn="ctr"/>
              <a:r>
                <a:rPr lang="en-US" sz="4000" b="1" baseline="0" dirty="0" smtClean="0">
                  <a:solidFill>
                    <a:srgbClr val="FFC000"/>
                  </a:solidFill>
                  <a:latin typeface="Trebuchet MS" pitchFamily="34" charset="0"/>
                </a:rPr>
                <a:t>How to add Tables</a:t>
              </a:r>
            </a:p>
            <a:p>
              <a:pPr marL="2000250" lvl="1" indent="0" algn="l" defTabSz="114300"/>
              <a:r>
                <a:rPr lang="en-US" sz="3200" b="0" baseline="0" dirty="0" smtClean="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114300"/>
              <a:r>
                <a:rPr lang="en-US" sz="32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32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74" name="Object 73"/>
            <p:cNvGraphicFramePr>
              <a:graphicFrameLocks noChangeAspect="1"/>
            </p:cNvGraphicFramePr>
            <p:nvPr userDrawn="1">
              <p:extLst>
                <p:ext uri="{D42A27DB-BD31-4B8C-83A1-F6EECF244321}">
                  <p14:modId xmlns:p14="http://schemas.microsoft.com/office/powerpoint/2010/main" xmlns="" val="411608545"/>
                </p:ext>
              </p:extLst>
            </p:nvPr>
          </p:nvGraphicFramePr>
          <p:xfrm>
            <a:off x="46871237" y="4169810"/>
            <a:ext cx="5586150" cy="2063772"/>
          </p:xfrm>
          <a:graphic>
            <a:graphicData uri="http://schemas.openxmlformats.org/presentationml/2006/ole">
              <p:oleObj spid="_x0000_s2144" name="Image" r:id="rId10" imgW="4571429" imgH="1688889" progId="">
                <p:embed/>
              </p:oleObj>
            </a:graphicData>
          </a:graphic>
        </p:graphicFrame>
        <p:pic>
          <p:nvPicPr>
            <p:cNvPr id="75" name="Picture 74"/>
            <p:cNvPicPr>
              <a:picLocks noChangeAspect="1"/>
            </p:cNvPicPr>
            <p:nvPr userDrawn="1"/>
          </p:nvPicPr>
          <p:blipFill>
            <a:blip r:embed="rId11" cstate="print"/>
            <a:stretch>
              <a:fillRect/>
            </a:stretch>
          </p:blipFill>
          <p:spPr>
            <a:xfrm>
              <a:off x="44487207" y="9867815"/>
              <a:ext cx="2969584" cy="1370577"/>
            </a:xfrm>
            <a:prstGeom prst="rect">
              <a:avLst/>
            </a:prstGeom>
            <a:ln>
              <a:noFill/>
            </a:ln>
          </p:spPr>
        </p:pic>
        <p:graphicFrame>
          <p:nvGraphicFramePr>
            <p:cNvPr id="76" name="Object 75"/>
            <p:cNvGraphicFramePr>
              <a:graphicFrameLocks noChangeAspect="1"/>
            </p:cNvGraphicFramePr>
            <p:nvPr userDrawn="1">
              <p:extLst>
                <p:ext uri="{D42A27DB-BD31-4B8C-83A1-F6EECF244321}">
                  <p14:modId xmlns:p14="http://schemas.microsoft.com/office/powerpoint/2010/main" xmlns="" val="3565150550"/>
                </p:ext>
              </p:extLst>
            </p:nvPr>
          </p:nvGraphicFramePr>
          <p:xfrm>
            <a:off x="44715065" y="15720145"/>
            <a:ext cx="1482266" cy="992162"/>
          </p:xfrm>
          <a:graphic>
            <a:graphicData uri="http://schemas.openxmlformats.org/presentationml/2006/ole">
              <p:oleObj spid="_x0000_s2145" name="Image" r:id="rId12" imgW="1574603" imgH="1053968" progId="">
                <p:embed/>
              </p:oleObj>
            </a:graphicData>
          </a:graphic>
        </p:graphicFrame>
        <p:grpSp>
          <p:nvGrpSpPr>
            <p:cNvPr id="77" name="Group 76"/>
            <p:cNvGrpSpPr/>
            <p:nvPr userDrawn="1"/>
          </p:nvGrpSpPr>
          <p:grpSpPr>
            <a:xfrm>
              <a:off x="44487207" y="36227068"/>
              <a:ext cx="10354213" cy="1293572"/>
              <a:chOff x="44200453" y="34232958"/>
              <a:chExt cx="9771399" cy="1114716"/>
            </a:xfrm>
          </p:grpSpPr>
          <p:sp>
            <p:nvSpPr>
              <p:cNvPr id="79" name="Rounded Rectangle 78"/>
              <p:cNvSpPr/>
              <p:nvPr userDrawn="1"/>
            </p:nvSpPr>
            <p:spPr>
              <a:xfrm>
                <a:off x="44200453" y="34232958"/>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0" name="Picture 7" descr="http://t2.gstatic.com/images?q=tbn:ANd9GcR4APHC6TT9w54M2zn_pvCiBxUNcspYPoVxirLRphBoJabfSvu7zw">
                <a:hlinkClick r:id="rId13"/>
              </p:cNvPr>
              <p:cNvPicPr>
                <a:picLocks noChangeAspect="1" noChangeArrowheads="1"/>
              </p:cNvPicPr>
              <p:nvPr userDrawn="1"/>
            </p:nvPicPr>
            <p:blipFill>
              <a:blip r:embed="rId14" cstate="print"/>
              <a:srcRect/>
              <a:stretch>
                <a:fillRect/>
              </a:stretch>
            </p:blipFill>
            <p:spPr bwMode="auto">
              <a:xfrm>
                <a:off x="44326393" y="34331292"/>
                <a:ext cx="914401" cy="914399"/>
              </a:xfrm>
              <a:prstGeom prst="rect">
                <a:avLst/>
              </a:prstGeom>
              <a:noFill/>
              <a:ln>
                <a:noFill/>
              </a:ln>
            </p:spPr>
          </p:pic>
          <p:sp>
            <p:nvSpPr>
              <p:cNvPr id="81" name="TextBox 80"/>
              <p:cNvSpPr txBox="1"/>
              <p:nvPr userDrawn="1"/>
            </p:nvSpPr>
            <p:spPr>
              <a:xfrm>
                <a:off x="45300663" y="34422880"/>
                <a:ext cx="8671189" cy="924794"/>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grpSp>
      <p:sp>
        <p:nvSpPr>
          <p:cNvPr id="52" name="TextBox 51"/>
          <p:cNvSpPr txBox="1"/>
          <p:nvPr userDrawn="1"/>
        </p:nvSpPr>
        <p:spPr>
          <a:xfrm>
            <a:off x="43943919" y="29453618"/>
            <a:ext cx="10069665" cy="1399638"/>
          </a:xfrm>
          <a:prstGeom prst="rect">
            <a:avLst/>
          </a:prstGeom>
          <a:noFill/>
        </p:spPr>
        <p:txBody>
          <a:bodyPr wrap="square" lIns="65304" tIns="32651" rIns="65304" bIns="32651" rtlCol="0">
            <a:spAutoFit/>
          </a:bodyPr>
          <a:lstStyle/>
          <a:p>
            <a:pPr marL="282575" indent="-280988">
              <a:lnSpc>
                <a:spcPts val="2600"/>
              </a:lnSpc>
            </a:pPr>
            <a:r>
              <a:rPr lang="en-US" sz="2800" dirty="0" smtClean="0">
                <a:solidFill>
                  <a:schemeClr val="bg1"/>
                </a:solidFill>
              </a:rPr>
              <a:t>©2015</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400" dirty="0" smtClean="0">
                <a:solidFill>
                  <a:schemeClr val="bg1"/>
                </a:solidFill>
              </a:rPr>
              <a:t>2117 Fourth Street ,</a:t>
            </a:r>
            <a:r>
              <a:rPr lang="en-US" sz="2400" baseline="0" dirty="0" smtClean="0">
                <a:solidFill>
                  <a:schemeClr val="bg1"/>
                </a:solidFill>
              </a:rPr>
              <a:t> Unit C</a:t>
            </a:r>
          </a:p>
          <a:p>
            <a:pPr marL="282575" indent="0">
              <a:lnSpc>
                <a:spcPts val="2600"/>
              </a:lnSpc>
            </a:pPr>
            <a:r>
              <a:rPr lang="en-US" sz="2400" baseline="0" dirty="0" smtClean="0">
                <a:solidFill>
                  <a:schemeClr val="bg1"/>
                </a:solidFill>
              </a:rPr>
              <a:t>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1" baseline="0" dirty="0" smtClean="0">
                <a:solidFill>
                  <a:srgbClr val="FFFF00"/>
                </a:solidFill>
              </a:rPr>
              <a:t>posterpresenter@gmail.com</a:t>
            </a:r>
            <a:endParaRPr lang="en-US" sz="2800" b="1" dirty="0">
              <a:solidFill>
                <a:srgbClr val="FFFF00"/>
              </a:solidFill>
            </a:endParaRPr>
          </a:p>
        </p:txBody>
      </p:sp>
      <p:grpSp>
        <p:nvGrpSpPr>
          <p:cNvPr id="56" name="Group 55"/>
          <p:cNvGrpSpPr/>
          <p:nvPr userDrawn="1"/>
        </p:nvGrpSpPr>
        <p:grpSpPr>
          <a:xfrm>
            <a:off x="-332752" y="-227706"/>
            <a:ext cx="43765745" cy="31005661"/>
            <a:chOff x="-111439" y="-522514"/>
            <a:chExt cx="33019719" cy="44467503"/>
          </a:xfrm>
        </p:grpSpPr>
        <p:sp>
          <p:nvSpPr>
            <p:cNvPr id="57" name="Freeform 56"/>
            <p:cNvSpPr/>
            <p:nvPr userDrawn="1"/>
          </p:nvSpPr>
          <p:spPr>
            <a:xfrm>
              <a:off x="-57791" y="-498136"/>
              <a:ext cx="32966071" cy="44443125"/>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2">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userDrawn="1"/>
          </p:nvSpPr>
          <p:spPr>
            <a:xfrm flipH="1" flipV="1">
              <a:off x="-57792" y="-498136"/>
              <a:ext cx="32966069" cy="44420256"/>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userDrawn="1"/>
          </p:nvSpPr>
          <p:spPr>
            <a:xfrm>
              <a:off x="-111439" y="-522514"/>
              <a:ext cx="33019718" cy="44467503"/>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4"/>
            <p:cNvSpPr txBox="1">
              <a:spLocks noChangeArrowheads="1"/>
            </p:cNvSpPr>
            <p:nvPr userDrawn="1"/>
          </p:nvSpPr>
          <p:spPr bwMode="auto">
            <a:xfrm>
              <a:off x="1625371" y="42745481"/>
              <a:ext cx="2756878" cy="515323"/>
            </a:xfrm>
            <a:prstGeom prst="rect">
              <a:avLst/>
            </a:prstGeom>
            <a:noFill/>
            <a:ln w="9525">
              <a:noFill/>
              <a:miter lim="800000"/>
              <a:headEnd/>
              <a:tailEnd/>
            </a:ln>
            <a:effectLst/>
          </p:spPr>
          <p:txBody>
            <a:bodyPr wrap="square" lIns="93732" tIns="46857" rIns="93732" bIns="46857">
              <a:spAutoFit/>
            </a:bodyPr>
            <a:lstStyle/>
            <a:p>
              <a:pPr eaLnBrk="0" hangingPunct="0">
                <a:lnSpc>
                  <a:spcPct val="65000"/>
                </a:lnSpc>
                <a:spcBef>
                  <a:spcPct val="50000"/>
                </a:spcBef>
                <a:defRPr/>
              </a:pPr>
              <a:r>
                <a:rPr lang="en-US" sz="700" b="1" dirty="0" smtClean="0">
                  <a:solidFill>
                    <a:schemeClr val="bg1">
                      <a:lumMod val="75000"/>
                    </a:schemeClr>
                  </a:solidFill>
                  <a:latin typeface="Arial" charset="0"/>
                </a:rPr>
                <a:t>RESEARCH POSTER PRESENTATION </a:t>
              </a:r>
              <a:r>
                <a:rPr lang="en-US" sz="700" b="1" dirty="0">
                  <a:solidFill>
                    <a:schemeClr val="bg1">
                      <a:lumMod val="75000"/>
                    </a:schemeClr>
                  </a:solidFill>
                  <a:latin typeface="Arial" charset="0"/>
                </a:rPr>
                <a:t>DESIGN © </a:t>
              </a:r>
              <a:r>
                <a:rPr lang="en-US" sz="700" b="1" dirty="0" smtClean="0">
                  <a:solidFill>
                    <a:schemeClr val="bg1">
                      <a:lumMod val="75000"/>
                    </a:schemeClr>
                  </a:solidFill>
                  <a:latin typeface="Arial" charset="0"/>
                </a:rPr>
                <a:t>2015</a:t>
              </a:r>
              <a:endParaRPr lang="en-US" sz="7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spTree>
  </p:cSld>
  <p:clrMap bg1="lt1" tx1="dk1" bg2="lt2" tx2="dk2" accent1="accent1" accent2="accent2" accent3="accent3" accent4="accent4" accent5="accent5" accent6="accent6" hlink="hlink" folHlink="folHlink"/>
  <p:sldLayoutIdLst>
    <p:sldLayoutId id="2147483654" r:id="rId1"/>
  </p:sldLayoutIdLst>
  <p:timing>
    <p:tnLst>
      <p:par>
        <p:cTn id="1" dur="indefinite" restart="never" nodeType="tmRoot"/>
      </p:par>
    </p:tnLst>
  </p:timing>
  <p:txStyles>
    <p:titleStyle>
      <a:lvl1pPr algn="ctr" defTabSz="4507640" rtl="0" eaLnBrk="1" latinLnBrk="0" hangingPunct="1">
        <a:spcBef>
          <a:spcPct val="0"/>
        </a:spcBef>
        <a:buNone/>
        <a:defRPr sz="9000" kern="1200">
          <a:solidFill>
            <a:schemeClr val="bg1"/>
          </a:solidFill>
          <a:latin typeface="Trebuchet MS" pitchFamily="34" charset="0"/>
          <a:ea typeface="+mj-ea"/>
          <a:cs typeface="+mj-cs"/>
        </a:defRPr>
      </a:lvl1pPr>
    </p:titleStyle>
    <p:bodyStyle>
      <a:lvl1pPr marL="1690365" indent="-1690365" algn="l" defTabSz="4507640" rtl="0" eaLnBrk="1" latinLnBrk="0" hangingPunct="1">
        <a:spcBef>
          <a:spcPct val="20000"/>
        </a:spcBef>
        <a:buFont typeface="Arial" pitchFamily="34" charset="0"/>
        <a:buChar char="•"/>
        <a:defRPr sz="15800" kern="1200">
          <a:solidFill>
            <a:schemeClr val="tx1"/>
          </a:solidFill>
          <a:latin typeface="+mn-lt"/>
          <a:ea typeface="+mn-ea"/>
          <a:cs typeface="+mn-cs"/>
        </a:defRPr>
      </a:lvl1pPr>
      <a:lvl2pPr marL="3662457" indent="-1408637" algn="l" defTabSz="4507640" rtl="0" eaLnBrk="1" latinLnBrk="0" hangingPunct="1">
        <a:spcBef>
          <a:spcPct val="20000"/>
        </a:spcBef>
        <a:buFont typeface="Arial" pitchFamily="34" charset="0"/>
        <a:buChar char="–"/>
        <a:defRPr sz="13900" kern="1200">
          <a:solidFill>
            <a:schemeClr val="tx1"/>
          </a:solidFill>
          <a:latin typeface="+mn-lt"/>
          <a:ea typeface="+mn-ea"/>
          <a:cs typeface="+mn-cs"/>
        </a:defRPr>
      </a:lvl2pPr>
      <a:lvl3pPr marL="5634551" indent="-1126911" algn="l" defTabSz="4507640" rtl="0" eaLnBrk="1" latinLnBrk="0" hangingPunct="1">
        <a:spcBef>
          <a:spcPct val="20000"/>
        </a:spcBef>
        <a:buFont typeface="Arial" pitchFamily="34" charset="0"/>
        <a:buChar char="•"/>
        <a:defRPr sz="11900" kern="1200">
          <a:solidFill>
            <a:schemeClr val="tx1"/>
          </a:solidFill>
          <a:latin typeface="+mn-lt"/>
          <a:ea typeface="+mn-ea"/>
          <a:cs typeface="+mn-cs"/>
        </a:defRPr>
      </a:lvl3pPr>
      <a:lvl4pPr marL="788837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4pPr>
      <a:lvl5pPr marL="1014218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5pPr>
      <a:lvl6pPr marL="1239601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6pPr>
      <a:lvl7pPr marL="14649828"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7pPr>
      <a:lvl8pPr marL="1690364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8pPr>
      <a:lvl9pPr marL="1915746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9pPr>
    </p:bodyStyle>
    <p:otherStyle>
      <a:defPPr>
        <a:defRPr lang="en-US"/>
      </a:defPPr>
      <a:lvl1pPr marL="0" algn="l" defTabSz="4507640" rtl="0" eaLnBrk="1" latinLnBrk="0" hangingPunct="1">
        <a:defRPr sz="8900" kern="1200">
          <a:solidFill>
            <a:schemeClr val="tx1"/>
          </a:solidFill>
          <a:latin typeface="+mn-lt"/>
          <a:ea typeface="+mn-ea"/>
          <a:cs typeface="+mn-cs"/>
        </a:defRPr>
      </a:lvl1pPr>
      <a:lvl2pPr marL="2253821" algn="l" defTabSz="4507640" rtl="0" eaLnBrk="1" latinLnBrk="0" hangingPunct="1">
        <a:defRPr sz="8900" kern="1200">
          <a:solidFill>
            <a:schemeClr val="tx1"/>
          </a:solidFill>
          <a:latin typeface="+mn-lt"/>
          <a:ea typeface="+mn-ea"/>
          <a:cs typeface="+mn-cs"/>
        </a:defRPr>
      </a:lvl2pPr>
      <a:lvl3pPr marL="4507640" algn="l" defTabSz="4507640" rtl="0" eaLnBrk="1" latinLnBrk="0" hangingPunct="1">
        <a:defRPr sz="8900" kern="1200">
          <a:solidFill>
            <a:schemeClr val="tx1"/>
          </a:solidFill>
          <a:latin typeface="+mn-lt"/>
          <a:ea typeface="+mn-ea"/>
          <a:cs typeface="+mn-cs"/>
        </a:defRPr>
      </a:lvl3pPr>
      <a:lvl4pPr marL="6761459" algn="l" defTabSz="4507640" rtl="0" eaLnBrk="1" latinLnBrk="0" hangingPunct="1">
        <a:defRPr sz="8900" kern="1200">
          <a:solidFill>
            <a:schemeClr val="tx1"/>
          </a:solidFill>
          <a:latin typeface="+mn-lt"/>
          <a:ea typeface="+mn-ea"/>
          <a:cs typeface="+mn-cs"/>
        </a:defRPr>
      </a:lvl4pPr>
      <a:lvl5pPr marL="9015279" algn="l" defTabSz="4507640" rtl="0" eaLnBrk="1" latinLnBrk="0" hangingPunct="1">
        <a:defRPr sz="8900" kern="1200">
          <a:solidFill>
            <a:schemeClr val="tx1"/>
          </a:solidFill>
          <a:latin typeface="+mn-lt"/>
          <a:ea typeface="+mn-ea"/>
          <a:cs typeface="+mn-cs"/>
        </a:defRPr>
      </a:lvl5pPr>
      <a:lvl6pPr marL="11269100" algn="l" defTabSz="4507640" rtl="0" eaLnBrk="1" latinLnBrk="0" hangingPunct="1">
        <a:defRPr sz="8900" kern="1200">
          <a:solidFill>
            <a:schemeClr val="tx1"/>
          </a:solidFill>
          <a:latin typeface="+mn-lt"/>
          <a:ea typeface="+mn-ea"/>
          <a:cs typeface="+mn-cs"/>
        </a:defRPr>
      </a:lvl6pPr>
      <a:lvl7pPr marL="13522921" algn="l" defTabSz="4507640" rtl="0" eaLnBrk="1" latinLnBrk="0" hangingPunct="1">
        <a:defRPr sz="8900" kern="1200">
          <a:solidFill>
            <a:schemeClr val="tx1"/>
          </a:solidFill>
          <a:latin typeface="+mn-lt"/>
          <a:ea typeface="+mn-ea"/>
          <a:cs typeface="+mn-cs"/>
        </a:defRPr>
      </a:lvl7pPr>
      <a:lvl8pPr marL="15776740" algn="l" defTabSz="4507640" rtl="0" eaLnBrk="1" latinLnBrk="0" hangingPunct="1">
        <a:defRPr sz="8900" kern="1200">
          <a:solidFill>
            <a:schemeClr val="tx1"/>
          </a:solidFill>
          <a:latin typeface="+mn-lt"/>
          <a:ea typeface="+mn-ea"/>
          <a:cs typeface="+mn-cs"/>
        </a:defRPr>
      </a:lvl8pPr>
      <a:lvl9pPr marL="18030561" algn="l" defTabSz="4507640" rtl="0" eaLnBrk="1" latinLnBrk="0" hangingPunct="1">
        <a:defRPr sz="8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mailto:milia-nova@mail.ru" TargetMode="External"/><Relationship Id="rId7" Type="http://schemas.openxmlformats.org/officeDocument/2006/relationships/image" Target="../media/image14.png"/><Relationship Id="rId12" Type="http://schemas.openxmlformats.org/officeDocument/2006/relationships/hyperlink" Target="mailto:degtyarev_a@mail.r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hyperlink" Target="https://www.sciencedirect.com/science/journal/0946672X/54/supp/C" TargetMode="External"/><Relationship Id="rId5" Type="http://schemas.openxmlformats.org/officeDocument/2006/relationships/image" Target="../media/image12.jpeg"/><Relationship Id="rId10" Type="http://schemas.openxmlformats.org/officeDocument/2006/relationships/hyperlink" Target="https://rareomics.healx.io/disease/kashin-beck-disease" TargetMode="External"/><Relationship Id="rId4" Type="http://schemas.openxmlformats.org/officeDocument/2006/relationships/image" Target="../media/image11.jpe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Text Placeholder 409"/>
          <p:cNvSpPr>
            <a:spLocks noGrp="1"/>
          </p:cNvSpPr>
          <p:nvPr>
            <p:ph type="body" sz="quarter" idx="10"/>
          </p:nvPr>
        </p:nvSpPr>
        <p:spPr>
          <a:xfrm>
            <a:off x="890063" y="5094162"/>
            <a:ext cx="20406153" cy="3798120"/>
          </a:xfrm>
        </p:spPr>
        <p:txBody>
          <a:bodyPr/>
          <a:lstStyle/>
          <a:p>
            <a:pPr algn="just" defTabSz="3440384" fontAlgn="auto">
              <a:spcBef>
                <a:spcPts val="0"/>
              </a:spcBef>
              <a:spcAft>
                <a:spcPts val="0"/>
              </a:spcAft>
              <a:defRPr/>
            </a:pPr>
            <a:r>
              <a:rPr lang="en-US" sz="3600" dirty="0" err="1" smtClean="0">
                <a:solidFill>
                  <a:srgbClr val="0A16FC"/>
                </a:solidFill>
              </a:rPr>
              <a:t>U</a:t>
            </a:r>
            <a:r>
              <a:rPr lang="en-US" sz="3600" dirty="0" err="1" smtClean="0">
                <a:solidFill>
                  <a:schemeClr val="tx2">
                    <a:lumMod val="50000"/>
                  </a:schemeClr>
                </a:solidFill>
              </a:rPr>
              <a:t>rov</a:t>
            </a:r>
            <a:r>
              <a:rPr lang="en-US" sz="3600" dirty="0" smtClean="0">
                <a:solidFill>
                  <a:schemeClr val="tx2">
                    <a:lumMod val="50000"/>
                  </a:schemeClr>
                </a:solidFill>
              </a:rPr>
              <a:t> </a:t>
            </a:r>
            <a:r>
              <a:rPr lang="en-US" sz="3600" dirty="0" err="1" smtClean="0">
                <a:solidFill>
                  <a:schemeClr val="tx2">
                    <a:lumMod val="50000"/>
                  </a:schemeClr>
                </a:solidFill>
              </a:rPr>
              <a:t>Kashin</a:t>
            </a:r>
            <a:r>
              <a:rPr lang="en-US" sz="3600" dirty="0" smtClean="0">
                <a:solidFill>
                  <a:schemeClr val="tx2">
                    <a:lumMod val="50000"/>
                  </a:schemeClr>
                </a:solidFill>
              </a:rPr>
              <a:t>-Beck disease is a non-infection endemic </a:t>
            </a:r>
            <a:r>
              <a:rPr lang="en-US" sz="3600" dirty="0" err="1" smtClean="0">
                <a:solidFill>
                  <a:schemeClr val="tx2">
                    <a:lumMod val="50000"/>
                  </a:schemeClr>
                </a:solidFill>
              </a:rPr>
              <a:t>osteoarthrose</a:t>
            </a:r>
            <a:r>
              <a:rPr lang="en-US" sz="3600" dirty="0" smtClean="0">
                <a:solidFill>
                  <a:schemeClr val="tx2">
                    <a:lumMod val="50000"/>
                  </a:schemeClr>
                </a:solidFill>
              </a:rPr>
              <a:t>. It  is  combined  with the endemic goiter  sometimes (Beck 1906; </a:t>
            </a:r>
            <a:r>
              <a:rPr lang="en-US" sz="3600" dirty="0" err="1" smtClean="0">
                <a:solidFill>
                  <a:schemeClr val="tx2">
                    <a:lumMod val="50000"/>
                  </a:schemeClr>
                </a:solidFill>
              </a:rPr>
              <a:t>Kravchenko</a:t>
            </a:r>
            <a:r>
              <a:rPr lang="en-US" sz="3600" dirty="0" smtClean="0">
                <a:solidFill>
                  <a:schemeClr val="tx2">
                    <a:lumMod val="50000"/>
                  </a:schemeClr>
                </a:solidFill>
              </a:rPr>
              <a:t>, 1955). The disease is localized in Russia </a:t>
            </a:r>
            <a:r>
              <a:rPr lang="en-US" sz="3600" dirty="0" smtClean="0"/>
              <a:t>in</a:t>
            </a:r>
            <a:r>
              <a:rPr lang="en-US" sz="3600" dirty="0" smtClean="0">
                <a:solidFill>
                  <a:srgbClr val="FF0000"/>
                </a:solidFill>
              </a:rPr>
              <a:t> </a:t>
            </a:r>
            <a:r>
              <a:rPr lang="en-US" sz="3600" dirty="0" smtClean="0">
                <a:solidFill>
                  <a:schemeClr val="tx2">
                    <a:lumMod val="50000"/>
                  </a:schemeClr>
                </a:solidFill>
              </a:rPr>
              <a:t>some  areas of the  Chita  and Amur regions</a:t>
            </a:r>
            <a:r>
              <a:rPr lang="en-US" sz="3600" dirty="0" smtClean="0">
                <a:solidFill>
                  <a:srgbClr val="2106EA"/>
                </a:solidFill>
              </a:rPr>
              <a:t>),</a:t>
            </a:r>
            <a:r>
              <a:rPr lang="en-US" sz="3600" dirty="0" smtClean="0">
                <a:solidFill>
                  <a:schemeClr val="tx2">
                    <a:lumMod val="50000"/>
                  </a:schemeClr>
                </a:solidFill>
              </a:rPr>
              <a:t> in China and Northern Korea (</a:t>
            </a:r>
            <a:r>
              <a:rPr lang="en-US" sz="3600" dirty="0" smtClean="0">
                <a:solidFill>
                  <a:srgbClr val="0A16FC"/>
                </a:solidFill>
              </a:rPr>
              <a:t>Fig. 1</a:t>
            </a:r>
            <a:r>
              <a:rPr lang="en-US" sz="3600" dirty="0" smtClean="0">
                <a:solidFill>
                  <a:schemeClr val="tx2">
                    <a:lumMod val="50000"/>
                  </a:schemeClr>
                </a:solidFill>
              </a:rPr>
              <a:t>). </a:t>
            </a:r>
            <a:r>
              <a:rPr lang="en-US" sz="3600" b="1" dirty="0" err="1" smtClean="0">
                <a:solidFill>
                  <a:srgbClr val="0A16FC"/>
                </a:solidFill>
              </a:rPr>
              <a:t>Aetiology</a:t>
            </a:r>
            <a:r>
              <a:rPr lang="en-US" sz="3600" b="1" dirty="0" smtClean="0">
                <a:solidFill>
                  <a:schemeClr val="tx2">
                    <a:lumMod val="50000"/>
                  </a:schemeClr>
                </a:solidFill>
              </a:rPr>
              <a:t> </a:t>
            </a:r>
            <a:r>
              <a:rPr lang="en-US" sz="3600" dirty="0" smtClean="0">
                <a:solidFill>
                  <a:schemeClr val="tx2">
                    <a:lumMod val="50000"/>
                  </a:schemeClr>
                </a:solidFill>
              </a:rPr>
              <a:t>of this disease is still one of the unsolved problems. Alimentary  factor  as the main  one in the  disease pathogenesis is probably of a complex  nature. Among a complex of  geochemical and nutritional factors the special role belongs to fungus factor and Se-deficiency (Li et al., 1989; </a:t>
            </a:r>
            <a:r>
              <a:rPr lang="en-US" sz="3600" dirty="0" err="1" smtClean="0">
                <a:solidFill>
                  <a:schemeClr val="tx2">
                    <a:lumMod val="50000"/>
                  </a:schemeClr>
                </a:solidFill>
              </a:rPr>
              <a:t>Peng</a:t>
            </a:r>
            <a:r>
              <a:rPr lang="en-US" sz="3600" dirty="0" smtClean="0">
                <a:solidFill>
                  <a:schemeClr val="tx2">
                    <a:lumMod val="50000"/>
                  </a:schemeClr>
                </a:solidFill>
              </a:rPr>
              <a:t> et al 1992). </a:t>
            </a:r>
            <a:endParaRPr lang="en-US" sz="3600" dirty="0">
              <a:solidFill>
                <a:schemeClr val="tx2">
                  <a:lumMod val="50000"/>
                </a:schemeClr>
              </a:solidFill>
            </a:endParaRPr>
          </a:p>
        </p:txBody>
      </p:sp>
      <p:sp>
        <p:nvSpPr>
          <p:cNvPr id="411" name="Text Placeholder 410"/>
          <p:cNvSpPr>
            <a:spLocks noGrp="1"/>
          </p:cNvSpPr>
          <p:nvPr>
            <p:ph type="body" sz="quarter" idx="11"/>
          </p:nvPr>
        </p:nvSpPr>
        <p:spPr>
          <a:xfrm>
            <a:off x="907931" y="4307624"/>
            <a:ext cx="20390046" cy="820596"/>
          </a:xfrm>
        </p:spPr>
        <p:txBody>
          <a:bodyPr/>
          <a:lstStyle/>
          <a:p>
            <a:r>
              <a:rPr lang="en-US" u="none" dirty="0" smtClean="0">
                <a:latin typeface="Times New Roman" pitchFamily="18" charset="0"/>
                <a:cs typeface="Times New Roman" pitchFamily="18" charset="0"/>
              </a:rPr>
              <a:t>INTRODUCTION</a:t>
            </a:r>
            <a:endParaRPr lang="en-US" u="none" dirty="0">
              <a:latin typeface="Times New Roman" pitchFamily="18" charset="0"/>
              <a:cs typeface="Times New Roman" pitchFamily="18" charset="0"/>
            </a:endParaRPr>
          </a:p>
        </p:txBody>
      </p:sp>
      <p:sp>
        <p:nvSpPr>
          <p:cNvPr id="416" name="Text Placeholder 415"/>
          <p:cNvSpPr>
            <a:spLocks noGrp="1"/>
          </p:cNvSpPr>
          <p:nvPr>
            <p:ph type="body" sz="quarter" idx="28"/>
          </p:nvPr>
        </p:nvSpPr>
        <p:spPr>
          <a:xfrm>
            <a:off x="657224" y="26558112"/>
            <a:ext cx="9458326" cy="1582129"/>
          </a:xfrm>
        </p:spPr>
        <p:txBody>
          <a:bodyPr/>
          <a:lstStyle/>
          <a:p>
            <a:pPr lvl="0" algn="just">
              <a:spcBef>
                <a:spcPts val="0"/>
              </a:spcBef>
            </a:pPr>
            <a:r>
              <a:rPr lang="fi-FI" sz="3600" dirty="0" smtClean="0">
                <a:solidFill>
                  <a:srgbClr val="2D213F"/>
                </a:solidFill>
              </a:rPr>
              <a:t>Vadim Ermakov – vad-ermak@yandex.ru</a:t>
            </a:r>
            <a:endParaRPr lang="fi-FI" sz="3600" u="sng" dirty="0" smtClean="0">
              <a:solidFill>
                <a:srgbClr val="2D213F"/>
              </a:solidFill>
            </a:endParaRPr>
          </a:p>
          <a:p>
            <a:pPr lvl="0" algn="just">
              <a:spcBef>
                <a:spcPts val="0"/>
              </a:spcBef>
            </a:pPr>
            <a:r>
              <a:rPr lang="fi-FI" sz="3600" dirty="0" smtClean="0">
                <a:solidFill>
                  <a:srgbClr val="2D213F"/>
                </a:solidFill>
              </a:rPr>
              <a:t>Tyutikov Sergey - </a:t>
            </a:r>
            <a:r>
              <a:rPr lang="en-US" sz="3600" dirty="0" smtClean="0"/>
              <a:t>tyutikov-sergey@rambler.ru</a:t>
            </a:r>
            <a:r>
              <a:rPr lang="fi-FI" sz="3600" dirty="0" smtClean="0">
                <a:solidFill>
                  <a:srgbClr val="2D213F"/>
                </a:solidFill>
              </a:rPr>
              <a:t>  </a:t>
            </a:r>
            <a:endParaRPr lang="en-US" sz="3600" dirty="0">
              <a:solidFill>
                <a:srgbClr val="2D213F"/>
              </a:solidFill>
            </a:endParaRPr>
          </a:p>
        </p:txBody>
      </p:sp>
      <p:sp>
        <p:nvSpPr>
          <p:cNvPr id="420" name="Text Placeholder 419"/>
          <p:cNvSpPr>
            <a:spLocks noGrp="1"/>
          </p:cNvSpPr>
          <p:nvPr>
            <p:ph type="body" sz="quarter" idx="150"/>
          </p:nvPr>
        </p:nvSpPr>
        <p:spPr>
          <a:xfrm>
            <a:off x="2680138" y="2260141"/>
            <a:ext cx="36891310" cy="1663502"/>
          </a:xfrm>
        </p:spPr>
        <p:txBody>
          <a:bodyPr>
            <a:noAutofit/>
          </a:bodyPr>
          <a:lstStyle/>
          <a:p>
            <a:r>
              <a:rPr lang="en-US" sz="4400" dirty="0" err="1" smtClean="0">
                <a:solidFill>
                  <a:srgbClr val="2D213F"/>
                </a:solidFill>
                <a:latin typeface="Times New Roman" pitchFamily="18" charset="0"/>
                <a:cs typeface="Times New Roman" pitchFamily="18" charset="0"/>
              </a:rPr>
              <a:t>Vernadsky</a:t>
            </a:r>
            <a:r>
              <a:rPr lang="en-US" sz="4400" dirty="0" smtClean="0">
                <a:solidFill>
                  <a:srgbClr val="2D213F"/>
                </a:solidFill>
                <a:latin typeface="Times New Roman" pitchFamily="18" charset="0"/>
                <a:cs typeface="Times New Roman" pitchFamily="18" charset="0"/>
              </a:rPr>
              <a:t> Institute of Geochemistry and Analytical Chemistry of RAS,  Moscow, Russia</a:t>
            </a:r>
          </a:p>
          <a:p>
            <a:r>
              <a:rPr lang="en-US" sz="4400" dirty="0" smtClean="0">
                <a:solidFill>
                  <a:srgbClr val="2D213F"/>
                </a:solidFill>
                <a:latin typeface="Times New Roman" pitchFamily="18" charset="0"/>
                <a:cs typeface="Times New Roman" pitchFamily="18" charset="0"/>
              </a:rPr>
              <a:t>E-mail: vad-ermak@yandex.ru</a:t>
            </a:r>
            <a:endParaRPr lang="en-US" sz="4400" dirty="0">
              <a:solidFill>
                <a:srgbClr val="2D213F"/>
              </a:solidFill>
              <a:latin typeface="Times New Roman" pitchFamily="18" charset="0"/>
              <a:cs typeface="Times New Roman" pitchFamily="18" charset="0"/>
            </a:endParaRPr>
          </a:p>
        </p:txBody>
      </p:sp>
      <p:sp>
        <p:nvSpPr>
          <p:cNvPr id="421" name="Text Placeholder 420"/>
          <p:cNvSpPr>
            <a:spLocks noGrp="1"/>
          </p:cNvSpPr>
          <p:nvPr>
            <p:ph type="body" sz="quarter" idx="151"/>
          </p:nvPr>
        </p:nvSpPr>
        <p:spPr>
          <a:xfrm>
            <a:off x="907934" y="1446905"/>
            <a:ext cx="39147075" cy="924820"/>
          </a:xfrm>
        </p:spPr>
        <p:txBody>
          <a:bodyPr>
            <a:noAutofit/>
          </a:bodyPr>
          <a:lstStyle/>
          <a:p>
            <a:r>
              <a:rPr lang="en-US" sz="5400" dirty="0" err="1" smtClean="0">
                <a:solidFill>
                  <a:srgbClr val="2D213F"/>
                </a:solidFill>
                <a:latin typeface="Times New Roman" pitchFamily="18" charset="0"/>
                <a:cs typeface="Times New Roman" pitchFamily="18" charset="0"/>
              </a:rPr>
              <a:t>Vadim</a:t>
            </a:r>
            <a:r>
              <a:rPr lang="en-US" sz="5400" dirty="0" smtClean="0">
                <a:solidFill>
                  <a:srgbClr val="2D213F"/>
                </a:solidFill>
                <a:latin typeface="Times New Roman" pitchFamily="18" charset="0"/>
                <a:cs typeface="Times New Roman" pitchFamily="18" charset="0"/>
              </a:rPr>
              <a:t> </a:t>
            </a:r>
            <a:r>
              <a:rPr lang="en-US" sz="5400" dirty="0" err="1" smtClean="0">
                <a:solidFill>
                  <a:srgbClr val="2D213F"/>
                </a:solidFill>
                <a:latin typeface="Times New Roman" pitchFamily="18" charset="0"/>
                <a:cs typeface="Times New Roman" pitchFamily="18" charset="0"/>
              </a:rPr>
              <a:t>Ermakov</a:t>
            </a:r>
            <a:r>
              <a:rPr lang="en-US" sz="5400" dirty="0" smtClean="0">
                <a:solidFill>
                  <a:srgbClr val="2D213F"/>
                </a:solidFill>
                <a:latin typeface="Times New Roman" pitchFamily="18" charset="0"/>
                <a:cs typeface="Times New Roman" pitchFamily="18" charset="0"/>
              </a:rPr>
              <a:t>, </a:t>
            </a:r>
            <a:r>
              <a:rPr lang="en-US" sz="5400" dirty="0" err="1" smtClean="0">
                <a:solidFill>
                  <a:srgbClr val="2D213F"/>
                </a:solidFill>
                <a:latin typeface="Times New Roman" pitchFamily="18" charset="0"/>
                <a:cs typeface="Times New Roman" pitchFamily="18" charset="0"/>
              </a:rPr>
              <a:t>Ul’yana</a:t>
            </a:r>
            <a:r>
              <a:rPr lang="en-US" sz="5400" dirty="0" smtClean="0">
                <a:solidFill>
                  <a:srgbClr val="2D213F"/>
                </a:solidFill>
                <a:latin typeface="Times New Roman" pitchFamily="18" charset="0"/>
                <a:cs typeface="Times New Roman" pitchFamily="18" charset="0"/>
              </a:rPr>
              <a:t> </a:t>
            </a:r>
            <a:r>
              <a:rPr lang="en-US" sz="5400" dirty="0" err="1" smtClean="0">
                <a:solidFill>
                  <a:srgbClr val="2D213F"/>
                </a:solidFill>
                <a:latin typeface="Times New Roman" pitchFamily="18" charset="0"/>
                <a:cs typeface="Times New Roman" pitchFamily="18" charset="0"/>
              </a:rPr>
              <a:t>Gulyaeva</a:t>
            </a:r>
            <a:r>
              <a:rPr lang="en-US" sz="5400" dirty="0" smtClean="0">
                <a:solidFill>
                  <a:srgbClr val="2D213F"/>
                </a:solidFill>
                <a:latin typeface="Times New Roman" pitchFamily="18" charset="0"/>
                <a:cs typeface="Times New Roman" pitchFamily="18" charset="0"/>
              </a:rPr>
              <a:t>, </a:t>
            </a:r>
            <a:r>
              <a:rPr lang="en-US" sz="5400" dirty="0" smtClean="0">
                <a:latin typeface="Times New Roman" pitchFamily="18" charset="0"/>
                <a:cs typeface="Times New Roman" pitchFamily="18" charset="0"/>
              </a:rPr>
              <a:t>Danilova </a:t>
            </a:r>
            <a:r>
              <a:rPr lang="en-US" sz="5400" dirty="0" err="1" smtClean="0">
                <a:latin typeface="Times New Roman" pitchFamily="18" charset="0"/>
                <a:cs typeface="Times New Roman" pitchFamily="18" charset="0"/>
              </a:rPr>
              <a:t>Valentina</a:t>
            </a:r>
            <a:r>
              <a:rPr lang="en-US" sz="5400" dirty="0" smtClean="0">
                <a:latin typeface="Times New Roman" pitchFamily="18" charset="0"/>
                <a:cs typeface="Times New Roman" pitchFamily="18" charset="0"/>
              </a:rPr>
              <a:t>, </a:t>
            </a:r>
            <a:r>
              <a:rPr lang="en-US" sz="5400" dirty="0" err="1" smtClean="0">
                <a:latin typeface="Times New Roman" pitchFamily="18" charset="0"/>
                <a:cs typeface="Times New Roman" pitchFamily="18" charset="0"/>
              </a:rPr>
              <a:t>Tyutikov</a:t>
            </a:r>
            <a:r>
              <a:rPr lang="en-US" sz="5400" dirty="0" smtClean="0">
                <a:latin typeface="Times New Roman" pitchFamily="18" charset="0"/>
                <a:cs typeface="Times New Roman" pitchFamily="18" charset="0"/>
              </a:rPr>
              <a:t> Sergey and </a:t>
            </a:r>
            <a:r>
              <a:rPr lang="en-US" sz="5400" dirty="0" err="1" smtClean="0">
                <a:latin typeface="Times New Roman" pitchFamily="18" charset="0"/>
                <a:cs typeface="Times New Roman" pitchFamily="18" charset="0"/>
              </a:rPr>
              <a:t>Degtyarev</a:t>
            </a:r>
            <a:r>
              <a:rPr lang="en-US" sz="5400" dirty="0" smtClean="0">
                <a:latin typeface="Times New Roman" pitchFamily="18" charset="0"/>
                <a:cs typeface="Times New Roman" pitchFamily="18" charset="0"/>
              </a:rPr>
              <a:t> Alexander</a:t>
            </a:r>
            <a:endParaRPr lang="ru-RU" sz="5400" dirty="0" smtClean="0">
              <a:latin typeface="Times New Roman" pitchFamily="18" charset="0"/>
              <a:cs typeface="Times New Roman" pitchFamily="18" charset="0"/>
            </a:endParaRPr>
          </a:p>
        </p:txBody>
      </p:sp>
      <p:sp>
        <p:nvSpPr>
          <p:cNvPr id="422" name="Text Placeholder 421"/>
          <p:cNvSpPr>
            <a:spLocks noGrp="1"/>
          </p:cNvSpPr>
          <p:nvPr>
            <p:ph type="body" sz="quarter" idx="153"/>
          </p:nvPr>
        </p:nvSpPr>
        <p:spPr>
          <a:xfrm>
            <a:off x="3373822" y="-109027"/>
            <a:ext cx="35787724" cy="1660136"/>
          </a:xfrm>
        </p:spPr>
        <p:txBody>
          <a:bodyPr>
            <a:noAutofit/>
          </a:bodyPr>
          <a:lstStyle/>
          <a:p>
            <a:pPr defTabSz="5095875"/>
            <a:r>
              <a:rPr lang="en-US" sz="9600" dirty="0" err="1" smtClean="0">
                <a:latin typeface="Times New Roman" pitchFamily="18" charset="0"/>
                <a:cs typeface="Times New Roman" pitchFamily="18" charset="0"/>
              </a:rPr>
              <a:t>Urov</a:t>
            </a:r>
            <a:r>
              <a:rPr lang="en-US" sz="9600" dirty="0" smtClean="0">
                <a:latin typeface="Times New Roman" pitchFamily="18" charset="0"/>
                <a:cs typeface="Times New Roman" pitchFamily="18" charset="0"/>
              </a:rPr>
              <a:t> endemic disease: peculiarities of biogeochemical food chains</a:t>
            </a:r>
            <a:endParaRPr lang="ru-RU" sz="9600" dirty="0" smtClean="0">
              <a:latin typeface="Times New Roman" pitchFamily="18" charset="0"/>
              <a:cs typeface="Times New Roman" pitchFamily="18" charset="0"/>
            </a:endParaRPr>
          </a:p>
        </p:txBody>
      </p:sp>
      <p:sp>
        <p:nvSpPr>
          <p:cNvPr id="16" name="Text Placeholder 411"/>
          <p:cNvSpPr txBox="1">
            <a:spLocks/>
          </p:cNvSpPr>
          <p:nvPr/>
        </p:nvSpPr>
        <p:spPr>
          <a:xfrm>
            <a:off x="10405241" y="10735603"/>
            <a:ext cx="10531364" cy="743652"/>
          </a:xfrm>
          <a:prstGeom prst="rect">
            <a:avLst/>
          </a:prstGeom>
          <a:noFill/>
        </p:spPr>
        <p:txBody>
          <a:bodyPr wrap="square" lIns="93910" tIns="93910" rIns="93910" bIns="93910" anchor="ctr" anchorCtr="0">
            <a:spAutoFit/>
          </a:bodyPr>
          <a:lstStyle>
            <a:lvl1pPr marL="0" indent="0" algn="ctr" defTabSz="4507640" rtl="0" eaLnBrk="1" latinLnBrk="0" hangingPunct="1">
              <a:spcBef>
                <a:spcPct val="20000"/>
              </a:spcBef>
              <a:buFont typeface="Arial" pitchFamily="34" charset="0"/>
              <a:buNone/>
              <a:defRPr sz="4100" b="1" u="sng" kern="1200" baseline="0">
                <a:solidFill>
                  <a:schemeClr val="accent5">
                    <a:lumMod val="50000"/>
                  </a:schemeClr>
                </a:solidFill>
                <a:latin typeface="+mn-lt"/>
                <a:ea typeface="+mn-ea"/>
                <a:cs typeface="+mn-cs"/>
              </a:defRPr>
            </a:lvl1pPr>
            <a:lvl2pPr marL="3662457" indent="-1408637" algn="l" defTabSz="4507640" rtl="0" eaLnBrk="1" latinLnBrk="0" hangingPunct="1">
              <a:spcBef>
                <a:spcPct val="20000"/>
              </a:spcBef>
              <a:buFont typeface="Arial" pitchFamily="34" charset="0"/>
              <a:buChar char="–"/>
              <a:defRPr sz="13900" kern="1200">
                <a:solidFill>
                  <a:schemeClr val="tx1"/>
                </a:solidFill>
                <a:latin typeface="+mn-lt"/>
                <a:ea typeface="+mn-ea"/>
                <a:cs typeface="+mn-cs"/>
              </a:defRPr>
            </a:lvl2pPr>
            <a:lvl3pPr marL="5634551" indent="-1126911" algn="l" defTabSz="4507640" rtl="0" eaLnBrk="1" latinLnBrk="0" hangingPunct="1">
              <a:spcBef>
                <a:spcPct val="20000"/>
              </a:spcBef>
              <a:buFont typeface="Arial" pitchFamily="34" charset="0"/>
              <a:buChar char="•"/>
              <a:defRPr sz="11900" kern="1200">
                <a:solidFill>
                  <a:schemeClr val="tx1"/>
                </a:solidFill>
                <a:latin typeface="+mn-lt"/>
                <a:ea typeface="+mn-ea"/>
                <a:cs typeface="+mn-cs"/>
              </a:defRPr>
            </a:lvl3pPr>
            <a:lvl4pPr marL="788837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4pPr>
            <a:lvl5pPr marL="1014218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5pPr>
            <a:lvl6pPr marL="1239601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6pPr>
            <a:lvl7pPr marL="14649828"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7pPr>
            <a:lvl8pPr marL="1690364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8pPr>
            <a:lvl9pPr marL="1915746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9pPr>
          </a:lstStyle>
          <a:p>
            <a:r>
              <a:rPr lang="en-US" sz="3600" u="none" dirty="0" smtClean="0">
                <a:solidFill>
                  <a:srgbClr val="2D213F"/>
                </a:solidFill>
                <a:latin typeface="Times New Roman" pitchFamily="18" charset="0"/>
                <a:cs typeface="Times New Roman" pitchFamily="18" charset="0"/>
              </a:rPr>
              <a:t>MATERIALS AND METHODS</a:t>
            </a:r>
            <a:endParaRPr lang="en-US" sz="3600" dirty="0">
              <a:solidFill>
                <a:srgbClr val="2D213F"/>
              </a:solidFill>
              <a:latin typeface="Times New Roman" pitchFamily="18" charset="0"/>
              <a:cs typeface="Times New Roman" pitchFamily="18" charset="0"/>
            </a:endParaRPr>
          </a:p>
        </p:txBody>
      </p:sp>
      <p:sp>
        <p:nvSpPr>
          <p:cNvPr id="34" name="Text Placeholder 415"/>
          <p:cNvSpPr>
            <a:spLocks noGrp="1"/>
          </p:cNvSpPr>
          <p:nvPr>
            <p:ph type="body" sz="quarter" idx="28"/>
          </p:nvPr>
        </p:nvSpPr>
        <p:spPr>
          <a:xfrm>
            <a:off x="1104900" y="21586912"/>
            <a:ext cx="8674977" cy="2782458"/>
          </a:xfrm>
        </p:spPr>
        <p:txBody>
          <a:bodyPr/>
          <a:lstStyle/>
          <a:p>
            <a:pPr algn="just">
              <a:spcBef>
                <a:spcPts val="0"/>
              </a:spcBef>
            </a:pPr>
            <a:r>
              <a:rPr lang="en-US" sz="3000" b="1" dirty="0" smtClean="0">
                <a:solidFill>
                  <a:srgbClr val="2D213F"/>
                </a:solidFill>
              </a:rPr>
              <a:t>Fig. 1.</a:t>
            </a:r>
            <a:r>
              <a:rPr lang="en-US" sz="3000" dirty="0" smtClean="0">
                <a:solidFill>
                  <a:srgbClr val="2D213F"/>
                </a:solidFill>
              </a:rPr>
              <a:t> The areas of biogeochemical researches of </a:t>
            </a:r>
            <a:r>
              <a:rPr lang="en-US" sz="3000" dirty="0" err="1" smtClean="0">
                <a:solidFill>
                  <a:srgbClr val="2D213F"/>
                </a:solidFill>
              </a:rPr>
              <a:t>Urov</a:t>
            </a:r>
            <a:r>
              <a:rPr lang="en-US" sz="3000" dirty="0" smtClean="0">
                <a:solidFill>
                  <a:srgbClr val="2D213F"/>
                </a:solidFill>
              </a:rPr>
              <a:t> endemic </a:t>
            </a:r>
            <a:r>
              <a:rPr lang="ru-RU" sz="3000" dirty="0" smtClean="0">
                <a:solidFill>
                  <a:srgbClr val="2D213F"/>
                </a:solidFill>
              </a:rPr>
              <a:t> </a:t>
            </a:r>
            <a:r>
              <a:rPr lang="en-US" sz="3000" dirty="0" smtClean="0">
                <a:solidFill>
                  <a:srgbClr val="2D213F"/>
                </a:solidFill>
              </a:rPr>
              <a:t>territories of East Siberia. </a:t>
            </a:r>
            <a:r>
              <a:rPr lang="ru-RU" sz="3000" dirty="0" smtClean="0">
                <a:solidFill>
                  <a:srgbClr val="2D213F"/>
                </a:solidFill>
              </a:rPr>
              <a:t> </a:t>
            </a:r>
            <a:r>
              <a:rPr lang="en-US" sz="3000" dirty="0" smtClean="0">
                <a:solidFill>
                  <a:srgbClr val="2D213F"/>
                </a:solidFill>
              </a:rPr>
              <a:t>1,2 – endemic  territory, 3-8 –</a:t>
            </a:r>
            <a:r>
              <a:rPr lang="ru-RU" sz="3000" dirty="0" smtClean="0">
                <a:solidFill>
                  <a:srgbClr val="2D213F"/>
                </a:solidFill>
              </a:rPr>
              <a:t> </a:t>
            </a:r>
            <a:r>
              <a:rPr lang="en-US" sz="3000" dirty="0" smtClean="0">
                <a:solidFill>
                  <a:srgbClr val="2D213F"/>
                </a:solidFill>
              </a:rPr>
              <a:t>background areas.</a:t>
            </a:r>
          </a:p>
          <a:p>
            <a:pPr algn="just">
              <a:spcBef>
                <a:spcPts val="0"/>
              </a:spcBef>
            </a:pPr>
            <a:r>
              <a:rPr lang="ru-RU" sz="3000" dirty="0" smtClean="0">
                <a:solidFill>
                  <a:srgbClr val="2D213F"/>
                </a:solidFill>
              </a:rPr>
              <a:t> </a:t>
            </a:r>
            <a:r>
              <a:rPr lang="en-US" sz="3000" dirty="0" smtClean="0">
                <a:solidFill>
                  <a:srgbClr val="2D213F"/>
                </a:solidFill>
              </a:rPr>
              <a:t>   Endemic  villages, </a:t>
            </a:r>
            <a:r>
              <a:rPr lang="ru-RU" sz="3000" dirty="0" smtClean="0">
                <a:solidFill>
                  <a:srgbClr val="2D213F"/>
                </a:solidFill>
              </a:rPr>
              <a:t>    </a:t>
            </a:r>
            <a:r>
              <a:rPr lang="en-US" sz="3000" dirty="0" smtClean="0">
                <a:solidFill>
                  <a:srgbClr val="2D213F"/>
                </a:solidFill>
              </a:rPr>
              <a:t>conventionally the "healthy" villages</a:t>
            </a:r>
            <a:r>
              <a:rPr lang="en-US" dirty="0" smtClean="0">
                <a:solidFill>
                  <a:srgbClr val="2D213F"/>
                </a:solidFill>
              </a:rPr>
              <a:t>.</a:t>
            </a:r>
            <a:endParaRPr lang="ru-RU" dirty="0">
              <a:solidFill>
                <a:srgbClr val="2D213F"/>
              </a:solidFill>
            </a:endParaRPr>
          </a:p>
        </p:txBody>
      </p:sp>
      <p:sp>
        <p:nvSpPr>
          <p:cNvPr id="37" name="Text Placeholder 415"/>
          <p:cNvSpPr>
            <a:spLocks noGrp="1"/>
          </p:cNvSpPr>
          <p:nvPr>
            <p:ph type="body" sz="quarter" idx="28"/>
          </p:nvPr>
        </p:nvSpPr>
        <p:spPr>
          <a:xfrm>
            <a:off x="12401600" y="26616973"/>
            <a:ext cx="9886899" cy="1582129"/>
          </a:xfrm>
        </p:spPr>
        <p:txBody>
          <a:bodyPr/>
          <a:lstStyle/>
          <a:p>
            <a:pPr lvl="0" algn="just">
              <a:spcBef>
                <a:spcPts val="0"/>
              </a:spcBef>
            </a:pPr>
            <a:r>
              <a:rPr lang="fi-FI" sz="3600" dirty="0" smtClean="0">
                <a:solidFill>
                  <a:srgbClr val="2D213F"/>
                </a:solidFill>
              </a:rPr>
              <a:t>Gulyaeva Ul’yana – </a:t>
            </a:r>
            <a:r>
              <a:rPr lang="en-US" sz="3600" dirty="0" smtClean="0">
                <a:solidFill>
                  <a:srgbClr val="2D213F"/>
                </a:solidFill>
                <a:hlinkClick r:id="rId3"/>
              </a:rPr>
              <a:t>milia-nova@mail.ru</a:t>
            </a:r>
            <a:r>
              <a:rPr lang="en-US" sz="3600" dirty="0" smtClean="0">
                <a:solidFill>
                  <a:srgbClr val="2D213F"/>
                </a:solidFill>
              </a:rPr>
              <a:t> </a:t>
            </a:r>
          </a:p>
          <a:p>
            <a:pPr lvl="0" algn="just">
              <a:spcBef>
                <a:spcPts val="0"/>
              </a:spcBef>
            </a:pPr>
            <a:r>
              <a:rPr lang="en-US" sz="3600" dirty="0" err="1" smtClean="0">
                <a:solidFill>
                  <a:srgbClr val="2D213F"/>
                </a:solidFill>
              </a:rPr>
              <a:t>Da</a:t>
            </a:r>
            <a:r>
              <a:rPr lang="fi-FI" sz="3600" dirty="0" smtClean="0">
                <a:solidFill>
                  <a:srgbClr val="2D213F"/>
                </a:solidFill>
              </a:rPr>
              <a:t>nilova Valentina  - val1910@mail.ruUliana</a:t>
            </a:r>
            <a:endParaRPr lang="en-US" sz="3600" dirty="0">
              <a:solidFill>
                <a:srgbClr val="2D213F"/>
              </a:solidFill>
            </a:endParaRPr>
          </a:p>
        </p:txBody>
      </p:sp>
      <p:pic>
        <p:nvPicPr>
          <p:cNvPr id="4098" name="Picture 2"/>
          <p:cNvPicPr>
            <a:picLocks noChangeAspect="1" noChangeArrowheads="1"/>
          </p:cNvPicPr>
          <p:nvPr/>
        </p:nvPicPr>
        <p:blipFill>
          <a:blip r:embed="rId4" cstate="print"/>
          <a:srcRect/>
          <a:stretch>
            <a:fillRect/>
          </a:stretch>
        </p:blipFill>
        <p:spPr bwMode="auto">
          <a:xfrm>
            <a:off x="878598" y="8763630"/>
            <a:ext cx="9094077" cy="5427234"/>
          </a:xfrm>
          <a:prstGeom prst="rect">
            <a:avLst/>
          </a:prstGeom>
          <a:noFill/>
          <a:ln w="9525">
            <a:noFill/>
            <a:miter lim="800000"/>
            <a:headEnd/>
            <a:tailEnd/>
          </a:ln>
          <a:effectLst/>
        </p:spPr>
      </p:pic>
      <p:pic>
        <p:nvPicPr>
          <p:cNvPr id="2" name="Picture 2"/>
          <p:cNvPicPr>
            <a:picLocks noChangeAspect="1" noChangeArrowheads="1"/>
          </p:cNvPicPr>
          <p:nvPr/>
        </p:nvPicPr>
        <p:blipFill>
          <a:blip r:embed="rId5" cstate="print"/>
          <a:srcRect/>
          <a:stretch>
            <a:fillRect/>
          </a:stretch>
        </p:blipFill>
        <p:spPr bwMode="auto">
          <a:xfrm>
            <a:off x="962025" y="14188376"/>
            <a:ext cx="9010650" cy="7315200"/>
          </a:xfrm>
          <a:prstGeom prst="rect">
            <a:avLst/>
          </a:prstGeom>
          <a:noFill/>
          <a:ln w="9525">
            <a:noFill/>
            <a:miter lim="800000"/>
            <a:headEnd/>
            <a:tailEnd/>
          </a:ln>
          <a:effectLst/>
        </p:spPr>
      </p:pic>
      <p:cxnSp>
        <p:nvCxnSpPr>
          <p:cNvPr id="27" name="Прямая со стрелкой 26"/>
          <p:cNvCxnSpPr/>
          <p:nvPr/>
        </p:nvCxnSpPr>
        <p:spPr>
          <a:xfrm rot="5400000">
            <a:off x="6606675" y="13881598"/>
            <a:ext cx="2160000" cy="1588"/>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2" name="Овал 31"/>
          <p:cNvSpPr/>
          <p:nvPr/>
        </p:nvSpPr>
        <p:spPr>
          <a:xfrm>
            <a:off x="1314450" y="23433144"/>
            <a:ext cx="180000" cy="180000"/>
          </a:xfrm>
          <a:prstGeom prst="ellipse">
            <a:avLst/>
          </a:prstGeom>
          <a:solidFill>
            <a:srgbClr val="E761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Равнобедренный треугольник 37"/>
          <p:cNvSpPr/>
          <p:nvPr/>
        </p:nvSpPr>
        <p:spPr>
          <a:xfrm>
            <a:off x="4752975" y="23395348"/>
            <a:ext cx="180000" cy="180000"/>
          </a:xfrm>
          <a:prstGeom prst="triangl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6145" name="Rectangle 1"/>
          <p:cNvSpPr>
            <a:spLocks noChangeArrowheads="1"/>
          </p:cNvSpPr>
          <p:nvPr/>
        </p:nvSpPr>
        <p:spPr bwMode="auto">
          <a:xfrm>
            <a:off x="10401299" y="9009788"/>
            <a:ext cx="10894917"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3440384" fontAlgn="auto">
              <a:spcBef>
                <a:spcPts val="0"/>
              </a:spcBef>
              <a:spcAft>
                <a:spcPts val="0"/>
              </a:spcAft>
              <a:defRPr/>
            </a:pPr>
            <a:r>
              <a:rPr lang="en-US" sz="3600" b="1" dirty="0" smtClean="0">
                <a:solidFill>
                  <a:srgbClr val="0A16FC"/>
                </a:solidFill>
                <a:latin typeface="Times New Roman" pitchFamily="18" charset="0"/>
                <a:cs typeface="Times New Roman" pitchFamily="18" charset="0"/>
              </a:rPr>
              <a:t>Aim of  </a:t>
            </a:r>
            <a:r>
              <a:rPr lang="en-US" sz="3600" b="1" dirty="0" err="1" smtClean="0">
                <a:solidFill>
                  <a:srgbClr val="0A16FC"/>
                </a:solidFill>
                <a:latin typeface="Times New Roman" pitchFamily="18" charset="0"/>
                <a:cs typeface="Times New Roman" pitchFamily="18" charset="0"/>
              </a:rPr>
              <a:t>investigation:</a:t>
            </a:r>
            <a:r>
              <a:rPr lang="en-US" sz="3600" dirty="0" err="1" smtClean="0">
                <a:latin typeface="Times New Roman" pitchFamily="18" charset="0"/>
                <a:cs typeface="Times New Roman" pitchFamily="18" charset="0"/>
              </a:rPr>
              <a:t>Assessment</a:t>
            </a:r>
            <a:r>
              <a:rPr lang="en-US" sz="3600" dirty="0" smtClean="0">
                <a:latin typeface="Times New Roman" pitchFamily="18" charset="0"/>
                <a:cs typeface="Times New Roman" pitchFamily="18" charset="0"/>
              </a:rPr>
              <a:t> of  the </a:t>
            </a:r>
            <a:r>
              <a:rPr lang="en-US" sz="3600" dirty="0" smtClean="0">
                <a:solidFill>
                  <a:schemeClr val="tx1">
                    <a:lumMod val="95000"/>
                    <a:lumOff val="5000"/>
                  </a:schemeClr>
                </a:solidFill>
                <a:latin typeface="Times New Roman" pitchFamily="18" charset="0"/>
                <a:cs typeface="Times New Roman" pitchFamily="18" charset="0"/>
              </a:rPr>
              <a:t>biogeochemical peculiarities </a:t>
            </a:r>
            <a:r>
              <a:rPr lang="ru-RU" sz="3600" dirty="0" smtClean="0">
                <a:solidFill>
                  <a:schemeClr val="tx1">
                    <a:lumMod val="95000"/>
                    <a:lumOff val="5000"/>
                  </a:schemeClr>
                </a:solidFill>
                <a:latin typeface="Times New Roman" pitchFamily="18" charset="0"/>
                <a:cs typeface="Times New Roman" pitchFamily="18" charset="0"/>
              </a:rPr>
              <a:t> (</a:t>
            </a:r>
            <a:r>
              <a:rPr lang="en-US" sz="3600" dirty="0" smtClean="0">
                <a:solidFill>
                  <a:schemeClr val="tx1">
                    <a:lumMod val="95000"/>
                    <a:lumOff val="5000"/>
                  </a:schemeClr>
                </a:solidFill>
                <a:latin typeface="Times New Roman" pitchFamily="18" charset="0"/>
                <a:cs typeface="Times New Roman" pitchFamily="18" charset="0"/>
              </a:rPr>
              <a:t>risk factors) of the endemic (</a:t>
            </a:r>
            <a:r>
              <a:rPr lang="en-US" sz="3600" dirty="0" err="1" smtClean="0">
                <a:solidFill>
                  <a:schemeClr val="tx1">
                    <a:lumMod val="95000"/>
                    <a:lumOff val="5000"/>
                  </a:schemeClr>
                </a:solidFill>
                <a:latin typeface="Times New Roman" pitchFamily="18" charset="0"/>
                <a:cs typeface="Times New Roman" pitchFamily="18" charset="0"/>
              </a:rPr>
              <a:t>Urov</a:t>
            </a:r>
            <a:r>
              <a:rPr lang="en-US" sz="3600" dirty="0" smtClean="0">
                <a:latin typeface="Times New Roman" pitchFamily="18" charset="0"/>
                <a:cs typeface="Times New Roman" pitchFamily="18" charset="0"/>
              </a:rPr>
              <a:t>) disease</a:t>
            </a:r>
            <a:r>
              <a:rPr lang="en-US" sz="3600" dirty="0" smtClean="0">
                <a:solidFill>
                  <a:srgbClr val="FF0000"/>
                </a:solidFill>
                <a:latin typeface="Times New Roman" pitchFamily="18" charset="0"/>
                <a:cs typeface="Times New Roman" pitchFamily="18" charset="0"/>
              </a:rPr>
              <a:t> </a:t>
            </a:r>
            <a:r>
              <a:rPr lang="en-US" sz="3600" dirty="0" smtClean="0">
                <a:solidFill>
                  <a:schemeClr val="tx1">
                    <a:lumMod val="95000"/>
                    <a:lumOff val="5000"/>
                  </a:schemeClr>
                </a:solidFill>
                <a:latin typeface="Times New Roman" pitchFamily="18" charset="0"/>
                <a:cs typeface="Times New Roman" pitchFamily="18" charset="0"/>
              </a:rPr>
              <a:t> in Eastern </a:t>
            </a:r>
            <a:r>
              <a:rPr lang="en-US" sz="3600" dirty="0" err="1" smtClean="0">
                <a:solidFill>
                  <a:schemeClr val="tx1">
                    <a:lumMod val="95000"/>
                    <a:lumOff val="5000"/>
                  </a:schemeClr>
                </a:solidFill>
                <a:latin typeface="Times New Roman" pitchFamily="18" charset="0"/>
                <a:cs typeface="Times New Roman" pitchFamily="18" charset="0"/>
              </a:rPr>
              <a:t>Zabaikalje</a:t>
            </a:r>
            <a:r>
              <a:rPr lang="en-US" sz="3600" dirty="0" smtClean="0">
                <a:solidFill>
                  <a:schemeClr val="tx1">
                    <a:lumMod val="95000"/>
                    <a:lumOff val="5000"/>
                  </a:schemeClr>
                </a:solidFill>
                <a:latin typeface="Times New Roman" pitchFamily="18" charset="0"/>
                <a:cs typeface="Times New Roman" pitchFamily="18" charset="0"/>
              </a:rPr>
              <a:t>.</a:t>
            </a:r>
            <a:endParaRPr lang="en-US" sz="3600" dirty="0">
              <a:solidFill>
                <a:schemeClr val="tx1">
                  <a:lumMod val="95000"/>
                  <a:lumOff val="5000"/>
                </a:schemeClr>
              </a:solidFill>
              <a:latin typeface="Times New Roman" pitchFamily="18" charset="0"/>
              <a:cs typeface="Times New Roman" pitchFamily="18" charset="0"/>
            </a:endParaRPr>
          </a:p>
        </p:txBody>
      </p:sp>
      <p:sp>
        <p:nvSpPr>
          <p:cNvPr id="6146" name="Rectangle 2"/>
          <p:cNvSpPr>
            <a:spLocks noChangeArrowheads="1"/>
          </p:cNvSpPr>
          <p:nvPr/>
        </p:nvSpPr>
        <p:spPr bwMode="auto">
          <a:xfrm>
            <a:off x="10315575" y="11321507"/>
            <a:ext cx="11172824" cy="106182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defTabSz="914400" fontAlgn="base">
              <a:spcBef>
                <a:spcPct val="0"/>
              </a:spcBef>
              <a:spcAft>
                <a:spcPct val="0"/>
              </a:spcAft>
            </a:pPr>
            <a:r>
              <a:rPr kumimoji="0" lang="en-US" sz="3600" b="1"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Sampling Area. </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main sites for experimental studies and biogeochemical sampling of the material located on the territory of Eastern </a:t>
            </a:r>
            <a:r>
              <a:rPr kumimoji="0" lang="en-US" sz="3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Transbaikalia</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 the area between the rivers </a:t>
            </a:r>
            <a:r>
              <a:rPr kumimoji="0" lang="en-US" sz="3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Argun</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a:t>
            </a:r>
            <a:r>
              <a:rPr kumimoji="0" lang="en-US" sz="3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Shilka</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where observed manifestations </a:t>
            </a:r>
            <a:r>
              <a:rPr kumimoji="0" lang="en-US" sz="3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Urov</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Kashin</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-Beck disease. </a:t>
            </a:r>
            <a:r>
              <a:rPr lang="en-US" sz="3600" dirty="0" smtClean="0">
                <a:latin typeface="Times New Roman" pitchFamily="18" charset="0"/>
                <a:cs typeface="Times New Roman" pitchFamily="18" charset="0"/>
              </a:rPr>
              <a:t>. The study territory belongs to the forest-steppe areas of the High-Amur Midlands. </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control sites within the same areas and in other regions of Russia (western territories of Eastern </a:t>
            </a:r>
            <a:r>
              <a:rPr kumimoji="0" lang="en-US" sz="3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Transbaikalia</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Baikal, Republic of </a:t>
            </a:r>
            <a:r>
              <a:rPr kumimoji="0" lang="en-US" sz="3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Buryatia</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1"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Fig 1</a:t>
            </a:r>
            <a:r>
              <a:rPr kumimoji="0" lang="en-US" sz="3600" b="1" i="0" u="none" strike="noStrike" cap="none" normalizeH="0" baseline="0" dirty="0" smtClean="0">
                <a:ln>
                  <a:noFill/>
                </a:ln>
                <a:solidFill>
                  <a:srgbClr val="2D213F"/>
                </a:solidFill>
                <a:effectLst/>
                <a:latin typeface="Times New Roman" pitchFamily="18" charset="0"/>
                <a:ea typeface="Calibri" pitchFamily="34" charset="0"/>
                <a:cs typeface="Times New Roman" pitchFamily="18" charset="0"/>
              </a:rPr>
              <a:t>)</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free from </a:t>
            </a:r>
            <a:r>
              <a:rPr kumimoji="0" lang="en-US" sz="3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Urov</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endemic, were sampled.</a:t>
            </a:r>
            <a:r>
              <a:rPr lang="en-US" sz="3600" dirty="0" smtClean="0">
                <a:latin typeface="Times New Roman" pitchFamily="18" charset="0"/>
                <a:cs typeface="Times New Roman" pitchFamily="18" charset="0"/>
              </a:rPr>
              <a:t> Soil samples (mainly meadow were taken from the uppermost soil horizons: layer of 0–20 cm. </a:t>
            </a:r>
            <a:r>
              <a:rPr kumimoji="0" lang="en-US" sz="3600" b="0" i="0" u="none" strike="noStrike" cap="none" normalizeH="0" baseline="0" dirty="0" smtClean="0">
                <a:ln>
                  <a:noFill/>
                </a:ln>
                <a:solidFill>
                  <a:schemeClr val="tx1"/>
                </a:solidFill>
                <a:effectLst/>
                <a:latin typeface="Times New Roman" pitchFamily="18" charset="0"/>
                <a:cs typeface="Times New Roman" pitchFamily="18" charset="0"/>
              </a:rPr>
              <a:t>The sample of the hair of cow and milk, plants (harvests) </a:t>
            </a:r>
            <a:r>
              <a:rPr lang="en-US" sz="3600" dirty="0" smtClean="0">
                <a:latin typeface="Times New Roman" pitchFamily="18" charset="0"/>
                <a:cs typeface="Times New Roman" pitchFamily="18" charset="0"/>
              </a:rPr>
              <a:t> and wheat were taken too in the same places.</a:t>
            </a:r>
          </a:p>
          <a:p>
            <a:pPr algn="just"/>
            <a:r>
              <a:rPr lang="en-US" sz="3600" b="1" dirty="0" smtClean="0">
                <a:solidFill>
                  <a:srgbClr val="0A16FC"/>
                </a:solidFill>
                <a:latin typeface="Times New Roman" pitchFamily="18" charset="0"/>
                <a:cs typeface="Times New Roman" pitchFamily="18" charset="0"/>
              </a:rPr>
              <a:t>Analytical Methods.</a:t>
            </a:r>
            <a:r>
              <a:rPr lang="en-US" sz="3600" dirty="0" smtClean="0">
                <a:latin typeface="Times New Roman" pitchFamily="18" charset="0"/>
                <a:cs typeface="Times New Roman" pitchFamily="18" charset="0"/>
              </a:rPr>
              <a:t> Chemical elements were determined in soils by means of X-ray fluorescence, NAA, and trace elements in soils and plants - by atomic absorption spectrometry. The selenium content was measured by </a:t>
            </a:r>
            <a:r>
              <a:rPr lang="en-US" sz="3600" dirty="0" err="1" smtClean="0">
                <a:latin typeface="Times New Roman" pitchFamily="18" charset="0"/>
                <a:cs typeface="Times New Roman" pitchFamily="18" charset="0"/>
              </a:rPr>
              <a:t>spectrofluorimetric</a:t>
            </a:r>
            <a:r>
              <a:rPr lang="en-US" sz="3600" dirty="0" smtClean="0">
                <a:latin typeface="Times New Roman" pitchFamily="18" charset="0"/>
                <a:cs typeface="Times New Roman" pitchFamily="18" charset="0"/>
              </a:rPr>
              <a:t> method.  The data were processed by methods of variation statistics. </a:t>
            </a:r>
            <a:endParaRPr lang="en-US" sz="3600" dirty="0">
              <a:latin typeface="Times New Roman" pitchFamily="18" charset="0"/>
              <a:cs typeface="Times New Roman" pitchFamily="18" charset="0"/>
            </a:endParaRPr>
          </a:p>
        </p:txBody>
      </p:sp>
      <p:sp>
        <p:nvSpPr>
          <p:cNvPr id="26" name="TextBox 25"/>
          <p:cNvSpPr txBox="1"/>
          <p:nvPr/>
        </p:nvSpPr>
        <p:spPr>
          <a:xfrm>
            <a:off x="14516100" y="21730525"/>
            <a:ext cx="2245423" cy="646331"/>
          </a:xfrm>
          <a:prstGeom prst="rect">
            <a:avLst/>
          </a:prstGeom>
          <a:noFill/>
        </p:spPr>
        <p:txBody>
          <a:bodyPr wrap="none" rtlCol="0">
            <a:spAutoFit/>
          </a:bodyPr>
          <a:lstStyle/>
          <a:p>
            <a:r>
              <a:rPr lang="en-US" sz="3600" b="1" dirty="0" smtClean="0">
                <a:solidFill>
                  <a:srgbClr val="2D213F"/>
                </a:solidFill>
                <a:latin typeface="Times New Roman" panose="02020603050405020304" pitchFamily="18" charset="0"/>
                <a:cs typeface="Times New Roman" panose="02020603050405020304" pitchFamily="18" charset="0"/>
              </a:rPr>
              <a:t>RESULTS</a:t>
            </a:r>
            <a:endParaRPr lang="ru-RU" sz="3600" b="1" dirty="0">
              <a:solidFill>
                <a:srgbClr val="2D213F"/>
              </a:solidFill>
              <a:latin typeface="Times New Roman" panose="02020603050405020304" pitchFamily="18" charset="0"/>
              <a:cs typeface="Times New Roman" panose="02020603050405020304" pitchFamily="18" charset="0"/>
            </a:endParaRPr>
          </a:p>
        </p:txBody>
      </p:sp>
      <p:sp>
        <p:nvSpPr>
          <p:cNvPr id="3" name="Rectangle 1"/>
          <p:cNvSpPr>
            <a:spLocks noChangeArrowheads="1"/>
          </p:cNvSpPr>
          <p:nvPr/>
        </p:nvSpPr>
        <p:spPr bwMode="auto">
          <a:xfrm>
            <a:off x="10401299" y="22010813"/>
            <a:ext cx="112014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data on the content of macro-</a:t>
            </a:r>
            <a:r>
              <a:rPr kumimoji="0" lang="en-US" sz="4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and trace elements in </a:t>
            </a:r>
            <a:r>
              <a:rPr kumimoji="0" lang="en-US"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soils, plants, wheat, hair and milk cows in some areas</a:t>
            </a:r>
            <a:r>
              <a:rPr kumimoji="0" lang="en-US" sz="4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of </a:t>
            </a:r>
            <a:r>
              <a:rPr kumimoji="0" lang="en-US"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Eastern </a:t>
            </a:r>
            <a:r>
              <a:rPr kumimoji="0" lang="en-US" sz="4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Transbaikalia</a:t>
            </a:r>
            <a:r>
              <a:rPr kumimoji="0" lang="en-US"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and</a:t>
            </a:r>
            <a:r>
              <a:rPr kumimoji="0" lang="en-US"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Baikal region are presented in </a:t>
            </a:r>
            <a:r>
              <a:rPr kumimoji="0" lang="en-US" sz="4000" b="1"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Fig. 2. </a:t>
            </a:r>
            <a:endParaRPr kumimoji="0" lang="en-US" sz="4000" b="0" i="0" u="none" strike="noStrike" cap="none" normalizeH="0" baseline="0" dirty="0" smtClean="0">
              <a:ln>
                <a:noFill/>
              </a:ln>
              <a:solidFill>
                <a:srgbClr val="0000FF"/>
              </a:solidFill>
              <a:effectLst/>
              <a:latin typeface="Arial" pitchFamily="34" charset="0"/>
            </a:endParaRPr>
          </a:p>
        </p:txBody>
      </p:sp>
      <p:sp>
        <p:nvSpPr>
          <p:cNvPr id="4102" name="Rectangle 6"/>
          <p:cNvSpPr>
            <a:spLocks noChangeArrowheads="1"/>
          </p:cNvSpPr>
          <p:nvPr/>
        </p:nvSpPr>
        <p:spPr bwMode="auto">
          <a:xfrm>
            <a:off x="21982517" y="27145609"/>
            <a:ext cx="8669757"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Fig. 2. </a:t>
            </a:r>
            <a:r>
              <a:rPr kumimoji="0" lang="en-US" sz="36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level of macronutrients and microelements in soils (n = 111/106), meadow plant mowing (64/32), wheat grains (5/5), hair (72/102) and milk of cows (7/10).</a:t>
            </a:r>
            <a:endParaRPr kumimoji="0" lang="en-US" sz="3600" b="0" i="1" u="none" strike="noStrike" cap="none" normalizeH="0" baseline="0" dirty="0" smtClean="0">
              <a:ln>
                <a:noFill/>
              </a:ln>
              <a:solidFill>
                <a:schemeClr val="tx1"/>
              </a:solidFill>
              <a:effectLst/>
              <a:latin typeface="Arial" pitchFamily="34" charset="0"/>
            </a:endParaRPr>
          </a:p>
        </p:txBody>
      </p:sp>
      <p:pic>
        <p:nvPicPr>
          <p:cNvPr id="4104" name="Picture 8"/>
          <p:cNvPicPr>
            <a:picLocks noChangeAspect="1" noChangeArrowheads="1"/>
          </p:cNvPicPr>
          <p:nvPr/>
        </p:nvPicPr>
        <p:blipFill>
          <a:blip r:embed="rId6" cstate="print"/>
          <a:srcRect/>
          <a:stretch>
            <a:fillRect/>
          </a:stretch>
        </p:blipFill>
        <p:spPr bwMode="auto">
          <a:xfrm>
            <a:off x="22031325" y="13315950"/>
            <a:ext cx="8640000" cy="4475676"/>
          </a:xfrm>
          <a:prstGeom prst="rect">
            <a:avLst/>
          </a:prstGeom>
          <a:noFill/>
          <a:ln w="9525">
            <a:noFill/>
            <a:miter lim="800000"/>
            <a:headEnd/>
            <a:tailEnd/>
          </a:ln>
          <a:effectLst/>
        </p:spPr>
      </p:pic>
      <p:pic>
        <p:nvPicPr>
          <p:cNvPr id="4105" name="Picture 9"/>
          <p:cNvPicPr>
            <a:picLocks noChangeAspect="1" noChangeArrowheads="1"/>
          </p:cNvPicPr>
          <p:nvPr/>
        </p:nvPicPr>
        <p:blipFill>
          <a:blip r:embed="rId7" cstate="print"/>
          <a:srcRect/>
          <a:stretch>
            <a:fillRect/>
          </a:stretch>
        </p:blipFill>
        <p:spPr bwMode="auto">
          <a:xfrm>
            <a:off x="21926549" y="5576889"/>
            <a:ext cx="8640000" cy="7619393"/>
          </a:xfrm>
          <a:prstGeom prst="rect">
            <a:avLst/>
          </a:prstGeom>
          <a:noFill/>
          <a:ln w="9525">
            <a:noFill/>
            <a:miter lim="800000"/>
            <a:headEnd/>
            <a:tailEnd/>
          </a:ln>
          <a:effectLst/>
        </p:spPr>
      </p:pic>
      <p:pic>
        <p:nvPicPr>
          <p:cNvPr id="4106" name="Picture 10"/>
          <p:cNvPicPr>
            <a:picLocks noChangeAspect="1" noChangeArrowheads="1"/>
          </p:cNvPicPr>
          <p:nvPr/>
        </p:nvPicPr>
        <p:blipFill>
          <a:blip r:embed="rId8" cstate="print"/>
          <a:srcRect/>
          <a:stretch>
            <a:fillRect/>
          </a:stretch>
        </p:blipFill>
        <p:spPr bwMode="auto">
          <a:xfrm>
            <a:off x="22078949" y="17791626"/>
            <a:ext cx="8640000" cy="4510106"/>
          </a:xfrm>
          <a:prstGeom prst="rect">
            <a:avLst/>
          </a:prstGeom>
          <a:noFill/>
          <a:ln w="9525">
            <a:noFill/>
            <a:miter lim="800000"/>
            <a:headEnd/>
            <a:tailEnd/>
          </a:ln>
          <a:effectLst/>
        </p:spPr>
      </p:pic>
      <p:pic>
        <p:nvPicPr>
          <p:cNvPr id="4107" name="Picture 11"/>
          <p:cNvPicPr>
            <a:picLocks noChangeAspect="1" noChangeArrowheads="1"/>
          </p:cNvPicPr>
          <p:nvPr/>
        </p:nvPicPr>
        <p:blipFill>
          <a:blip r:embed="rId9" cstate="print"/>
          <a:srcRect/>
          <a:stretch>
            <a:fillRect/>
          </a:stretch>
        </p:blipFill>
        <p:spPr bwMode="auto">
          <a:xfrm>
            <a:off x="22136099" y="22412324"/>
            <a:ext cx="8640000" cy="4587948"/>
          </a:xfrm>
          <a:prstGeom prst="rect">
            <a:avLst/>
          </a:prstGeom>
          <a:noFill/>
          <a:ln w="9525">
            <a:noFill/>
            <a:miter lim="800000"/>
            <a:headEnd/>
            <a:tailEnd/>
          </a:ln>
          <a:effectLst/>
        </p:spPr>
      </p:pic>
      <p:sp>
        <p:nvSpPr>
          <p:cNvPr id="35" name="Text Placeholder 414"/>
          <p:cNvSpPr>
            <a:spLocks noGrp="1"/>
          </p:cNvSpPr>
          <p:nvPr>
            <p:ph type="body" sz="quarter" idx="27"/>
          </p:nvPr>
        </p:nvSpPr>
        <p:spPr>
          <a:xfrm>
            <a:off x="-1258300" y="25113567"/>
            <a:ext cx="23232474" cy="1559260"/>
          </a:xfrm>
        </p:spPr>
        <p:txBody>
          <a:bodyPr/>
          <a:lstStyle/>
          <a:p>
            <a:pPr lvl="0"/>
            <a:r>
              <a:rPr lang="en-US" u="none" dirty="0" smtClean="0">
                <a:latin typeface="Times New Roman" pitchFamily="18" charset="0"/>
                <a:cs typeface="Times New Roman" pitchFamily="18" charset="0"/>
              </a:rPr>
              <a:t>KEYWORDS</a:t>
            </a:r>
            <a:r>
              <a:rPr lang="en-US" sz="4000" b="0" u="none" dirty="0" smtClean="0">
                <a:latin typeface="Times New Roman" pitchFamily="18" charset="0"/>
                <a:cs typeface="Times New Roman" pitchFamily="18" charset="0"/>
              </a:rPr>
              <a:t>: </a:t>
            </a:r>
            <a:r>
              <a:rPr lang="en-US" sz="4000" b="0" u="none" dirty="0" smtClean="0">
                <a:latin typeface="Times New Roman" pitchFamily="18" charset="0"/>
                <a:cs typeface="Times New Roman" pitchFamily="18" charset="0"/>
              </a:rPr>
              <a:t>biogeochemistry, trace elements, strontium, soil</a:t>
            </a:r>
            <a:r>
              <a:rPr lang="en-US" sz="4000" b="0" u="none" dirty="0" smtClean="0">
                <a:latin typeface="Times New Roman" pitchFamily="18" charset="0"/>
                <a:cs typeface="Times New Roman" pitchFamily="18" charset="0"/>
              </a:rPr>
              <a:t>, plants, </a:t>
            </a:r>
            <a:r>
              <a:rPr lang="en-US" sz="4000" b="0" u="none" dirty="0" smtClean="0">
                <a:latin typeface="Times New Roman" pitchFamily="18" charset="0"/>
                <a:cs typeface="Times New Roman" pitchFamily="18" charset="0"/>
              </a:rPr>
              <a:t>wheat, milk, </a:t>
            </a:r>
          </a:p>
          <a:p>
            <a:pPr lvl="0"/>
            <a:r>
              <a:rPr lang="en-US" sz="4000" b="0" u="none" dirty="0" smtClean="0">
                <a:latin typeface="Times New Roman" pitchFamily="18" charset="0"/>
                <a:cs typeface="Times New Roman" pitchFamily="18" charset="0"/>
              </a:rPr>
              <a:t>hair of animals, </a:t>
            </a:r>
            <a:r>
              <a:rPr lang="en-US" sz="4000" b="0" u="none" dirty="0" err="1" smtClean="0">
                <a:latin typeface="Times New Roman" pitchFamily="18" charset="0"/>
                <a:cs typeface="Times New Roman" pitchFamily="18" charset="0"/>
              </a:rPr>
              <a:t>Urov</a:t>
            </a:r>
            <a:r>
              <a:rPr lang="en-US" sz="4000" b="0" u="none" dirty="0" smtClean="0">
                <a:latin typeface="Times New Roman" pitchFamily="18" charset="0"/>
                <a:cs typeface="Times New Roman" pitchFamily="18" charset="0"/>
              </a:rPr>
              <a:t> endemic</a:t>
            </a:r>
            <a:endParaRPr lang="en-US" sz="4000" b="0" u="none" dirty="0">
              <a:latin typeface="Times New Roman" pitchFamily="18" charset="0"/>
              <a:cs typeface="Times New Roman" pitchFamily="18" charset="0"/>
            </a:endParaRPr>
          </a:p>
        </p:txBody>
      </p:sp>
      <p:sp>
        <p:nvSpPr>
          <p:cNvPr id="39" name="Text Placeholder 416"/>
          <p:cNvSpPr>
            <a:spLocks noGrp="1"/>
          </p:cNvSpPr>
          <p:nvPr>
            <p:ph type="body" sz="quarter" idx="29"/>
          </p:nvPr>
        </p:nvSpPr>
        <p:spPr>
          <a:xfrm>
            <a:off x="9157049" y="26989720"/>
            <a:ext cx="3444578" cy="805207"/>
          </a:xfrm>
        </p:spPr>
        <p:txBody>
          <a:bodyPr/>
          <a:lstStyle/>
          <a:p>
            <a:r>
              <a:rPr lang="en-US" sz="4000" u="none" dirty="0" smtClean="0">
                <a:latin typeface="Times New Roman" pitchFamily="18" charset="0"/>
                <a:cs typeface="Times New Roman" pitchFamily="18" charset="0"/>
              </a:rPr>
              <a:t>CONTACT</a:t>
            </a:r>
            <a:endParaRPr lang="en-US" sz="4000" u="none" dirty="0">
              <a:latin typeface="Times New Roman" pitchFamily="18" charset="0"/>
              <a:cs typeface="Times New Roman" pitchFamily="18" charset="0"/>
            </a:endParaRPr>
          </a:p>
        </p:txBody>
      </p:sp>
      <p:sp>
        <p:nvSpPr>
          <p:cNvPr id="40" name="Содержимое 1"/>
          <p:cNvSpPr txBox="1">
            <a:spLocks/>
          </p:cNvSpPr>
          <p:nvPr/>
        </p:nvSpPr>
        <p:spPr>
          <a:xfrm>
            <a:off x="30776099" y="5394528"/>
            <a:ext cx="11743501" cy="21222445"/>
          </a:xfrm>
          <a:prstGeom prst="rect">
            <a:avLst/>
          </a:prstGeom>
        </p:spPr>
        <p:txBody>
          <a:bodyPr>
            <a:noAutofit/>
          </a:bodyPr>
          <a:lstStyle/>
          <a:p>
            <a:pPr marR="0" lvl="0" algn="ctr" defTabSz="4507640" rtl="0" eaLnBrk="1" fontAlgn="auto" latinLnBrk="0" hangingPunct="1">
              <a:spcAft>
                <a:spcPts val="0"/>
              </a:spcAft>
              <a:buClrTx/>
              <a:buSzTx/>
              <a:tabLst/>
              <a:defRPr/>
            </a:pPr>
            <a:r>
              <a:rPr kumimoji="0" lang="en-US" sz="4000" b="1" i="0" u="none" strike="noStrike" kern="1200" cap="none" spc="0" normalizeH="0" baseline="0" noProof="0" dirty="0" smtClean="0">
                <a:ln>
                  <a:noFill/>
                </a:ln>
                <a:solidFill>
                  <a:srgbClr val="0033CC"/>
                </a:solidFill>
                <a:effectLst/>
                <a:uLnTx/>
                <a:uFillTx/>
                <a:latin typeface="Times New Roman" pitchFamily="18" charset="0"/>
                <a:cs typeface="Times New Roman" pitchFamily="18" charset="0"/>
              </a:rPr>
              <a:t>CONCLUSION</a:t>
            </a:r>
          </a:p>
          <a:p>
            <a:pPr algn="just"/>
            <a:r>
              <a:rPr lang="en-US" sz="4000" dirty="0" smtClean="0">
                <a:latin typeface="Times New Roman" pitchFamily="18" charset="0"/>
                <a:cs typeface="Times New Roman" pitchFamily="18" charset="0"/>
              </a:rPr>
              <a:t>1. The increased content of P, </a:t>
            </a:r>
            <a:r>
              <a:rPr lang="en-US" sz="4000" dirty="0" err="1" smtClean="0">
                <a:latin typeface="Times New Roman" pitchFamily="18" charset="0"/>
                <a:cs typeface="Times New Roman" pitchFamily="18" charset="0"/>
              </a:rPr>
              <a:t>Mn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Sr</a:t>
            </a:r>
            <a:r>
              <a:rPr lang="en-US" sz="4000" dirty="0" smtClean="0">
                <a:latin typeface="Times New Roman" pitchFamily="18" charset="0"/>
                <a:cs typeface="Times New Roman" pitchFamily="18" charset="0"/>
              </a:rPr>
              <a:t>, Zn and Co in floodplain meadow-alluvial and sod-meadow soils on the territory of the manifestation of the </a:t>
            </a:r>
            <a:r>
              <a:rPr lang="en-US" sz="4000" dirty="0" err="1" smtClean="0">
                <a:latin typeface="Times New Roman" pitchFamily="18" charset="0"/>
                <a:cs typeface="Times New Roman" pitchFamily="18" charset="0"/>
              </a:rPr>
              <a:t>Urov</a:t>
            </a:r>
            <a:r>
              <a:rPr lang="en-US" sz="4000" dirty="0" smtClean="0">
                <a:latin typeface="Times New Roman" pitchFamily="18" charset="0"/>
                <a:cs typeface="Times New Roman" pitchFamily="18" charset="0"/>
              </a:rPr>
              <a:t> disease in Eastern </a:t>
            </a:r>
            <a:r>
              <a:rPr lang="en-US" sz="4000" dirty="0" err="1" smtClean="0">
                <a:latin typeface="Times New Roman" pitchFamily="18" charset="0"/>
                <a:cs typeface="Times New Roman" pitchFamily="18" charset="0"/>
              </a:rPr>
              <a:t>Transbaikalia</a:t>
            </a:r>
            <a:r>
              <a:rPr lang="en-US" sz="4000" dirty="0" smtClean="0">
                <a:latin typeface="Times New Roman" pitchFamily="18" charset="0"/>
                <a:cs typeface="Times New Roman" pitchFamily="18" charset="0"/>
              </a:rPr>
              <a:t> was found.</a:t>
            </a:r>
            <a:endParaRPr lang="ru-RU" sz="4000" dirty="0" smtClean="0">
              <a:latin typeface="Times New Roman" pitchFamily="18" charset="0"/>
              <a:cs typeface="Times New Roman" pitchFamily="18" charset="0"/>
            </a:endParaRPr>
          </a:p>
          <a:p>
            <a:pPr algn="just"/>
            <a:r>
              <a:rPr lang="en-US" sz="4000" dirty="0" smtClean="0">
                <a:latin typeface="Times New Roman" pitchFamily="18" charset="0"/>
                <a:cs typeface="Times New Roman" pitchFamily="18" charset="0"/>
              </a:rPr>
              <a:t>2. Meadow plants in these areas intensively accumulate </a:t>
            </a:r>
            <a:r>
              <a:rPr lang="en-US" sz="4000" dirty="0" err="1" smtClean="0">
                <a:latin typeface="Times New Roman" pitchFamily="18" charset="0"/>
                <a:cs typeface="Times New Roman" pitchFamily="18" charset="0"/>
              </a:rPr>
              <a:t>Mn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Sr</a:t>
            </a:r>
            <a:r>
              <a:rPr lang="en-US" sz="4000" dirty="0" smtClean="0">
                <a:latin typeface="Times New Roman" pitchFamily="18" charset="0"/>
                <a:cs typeface="Times New Roman" pitchFamily="18" charset="0"/>
              </a:rPr>
              <a:t> and Cr. The absorption of P by plants is reduced.</a:t>
            </a:r>
            <a:endParaRPr lang="ru-RU" sz="4000" dirty="0" smtClean="0">
              <a:latin typeface="Times New Roman" pitchFamily="18" charset="0"/>
              <a:cs typeface="Times New Roman" pitchFamily="18" charset="0"/>
            </a:endParaRPr>
          </a:p>
          <a:p>
            <a:pPr algn="just"/>
            <a:r>
              <a:rPr lang="en-US" sz="4000" dirty="0" smtClean="0">
                <a:latin typeface="Times New Roman" pitchFamily="18" charset="0"/>
                <a:cs typeface="Times New Roman" pitchFamily="18" charset="0"/>
              </a:rPr>
              <a:t>3. Wheat grain contain more Mg, Fe and </a:t>
            </a:r>
            <a:r>
              <a:rPr lang="en-US" sz="4000" dirty="0" err="1" smtClean="0">
                <a:latin typeface="Times New Roman" pitchFamily="18" charset="0"/>
                <a:cs typeface="Times New Roman" pitchFamily="18" charset="0"/>
              </a:rPr>
              <a:t>Sr</a:t>
            </a:r>
            <a:r>
              <a:rPr lang="en-US" sz="4000" dirty="0" smtClean="0">
                <a:latin typeface="Times New Roman" pitchFamily="18" charset="0"/>
                <a:cs typeface="Times New Roman" pitchFamily="18" charset="0"/>
              </a:rPr>
              <a:t> in endemic areas compared to background territories. At the same time, the concentration of selenium in wheat grain is significantly lower than in the control areas.</a:t>
            </a:r>
            <a:endParaRPr lang="ru-RU" sz="4000" dirty="0" smtClean="0">
              <a:latin typeface="Times New Roman" pitchFamily="18" charset="0"/>
              <a:cs typeface="Times New Roman" pitchFamily="18" charset="0"/>
            </a:endParaRPr>
          </a:p>
          <a:p>
            <a:pPr algn="just"/>
            <a:r>
              <a:rPr lang="en-US" sz="4000" dirty="0" smtClean="0">
                <a:latin typeface="Times New Roman" pitchFamily="18" charset="0"/>
                <a:cs typeface="Times New Roman" pitchFamily="18" charset="0"/>
              </a:rPr>
              <a:t>4. The range of variation in concentrations of macro-and trace elements in milk drops sharply, as does the content of toxic chemical elements (</a:t>
            </a:r>
            <a:r>
              <a:rPr lang="en-US" sz="4000" dirty="0" err="1" smtClean="0">
                <a:latin typeface="Times New Roman" pitchFamily="18" charset="0"/>
                <a:cs typeface="Times New Roman" pitchFamily="18" charset="0"/>
              </a:rPr>
              <a:t>Pb</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Cd</a:t>
            </a:r>
            <a:r>
              <a:rPr lang="en-US" sz="4000" dirty="0" smtClean="0">
                <a:latin typeface="Times New Roman" pitchFamily="18" charset="0"/>
                <a:cs typeface="Times New Roman" pitchFamily="18" charset="0"/>
              </a:rPr>
              <a:t>, As). Selenium content is also reduced.</a:t>
            </a:r>
            <a:endParaRPr lang="ru-RU" sz="4000" dirty="0" smtClean="0">
              <a:latin typeface="Times New Roman" pitchFamily="18" charset="0"/>
              <a:cs typeface="Times New Roman" pitchFamily="18" charset="0"/>
            </a:endParaRPr>
          </a:p>
          <a:p>
            <a:pPr algn="just"/>
            <a:r>
              <a:rPr lang="en-US" sz="4000" dirty="0" smtClean="0">
                <a:latin typeface="Times New Roman" pitchFamily="18" charset="0"/>
                <a:cs typeface="Times New Roman" pitchFamily="18" charset="0"/>
              </a:rPr>
              <a:t>5. The hair cover of cattle from endemic areas is characterized by increased accumulation of Fe, </a:t>
            </a:r>
            <a:r>
              <a:rPr lang="en-US" sz="4000" dirty="0" err="1" smtClean="0">
                <a:latin typeface="Times New Roman" pitchFamily="18" charset="0"/>
                <a:cs typeface="Times New Roman" pitchFamily="18" charset="0"/>
              </a:rPr>
              <a:t>Sr</a:t>
            </a:r>
            <a:r>
              <a:rPr lang="en-US" sz="4000" dirty="0" smtClean="0">
                <a:latin typeface="Times New Roman" pitchFamily="18" charset="0"/>
                <a:cs typeface="Times New Roman" pitchFamily="18" charset="0"/>
              </a:rPr>
              <a:t>, Co, and Cr, as well as Ca and </a:t>
            </a:r>
            <a:r>
              <a:rPr lang="en-US" sz="4000" dirty="0" err="1" smtClean="0">
                <a:latin typeface="Times New Roman" pitchFamily="18" charset="0"/>
                <a:cs typeface="Times New Roman" pitchFamily="18" charset="0"/>
              </a:rPr>
              <a:t>Pb</a:t>
            </a:r>
            <a:r>
              <a:rPr lang="en-US" sz="4000" dirty="0" smtClean="0">
                <a:latin typeface="Times New Roman" pitchFamily="18" charset="0"/>
                <a:cs typeface="Times New Roman" pitchFamily="18" charset="0"/>
              </a:rPr>
              <a:t>, which reflects the chemical composition of soils, with the exception of Fe.</a:t>
            </a:r>
            <a:endParaRPr lang="ru-RU" sz="4000" dirty="0" smtClean="0">
              <a:latin typeface="Times New Roman" pitchFamily="18" charset="0"/>
              <a:cs typeface="Times New Roman" pitchFamily="18" charset="0"/>
            </a:endParaRPr>
          </a:p>
          <a:p>
            <a:pPr algn="just"/>
            <a:r>
              <a:rPr lang="en-US" sz="4000" dirty="0" smtClean="0">
                <a:latin typeface="Times New Roman" pitchFamily="18" charset="0"/>
                <a:cs typeface="Times New Roman" pitchFamily="18" charset="0"/>
              </a:rPr>
              <a:t>6. There is a noticeable accumulation of strontium in objects of endemic territories In all links of the biogeochemical food chain.</a:t>
            </a:r>
            <a:endParaRPr lang="ru-RU" sz="4000" dirty="0" smtClean="0">
              <a:latin typeface="Times New Roman" pitchFamily="18" charset="0"/>
              <a:cs typeface="Times New Roman" pitchFamily="18" charset="0"/>
            </a:endParaRPr>
          </a:p>
          <a:p>
            <a:pPr algn="just"/>
            <a:r>
              <a:rPr lang="en-US" sz="4000" dirty="0" smtClean="0">
                <a:latin typeface="Times New Roman" pitchFamily="18" charset="0"/>
                <a:cs typeface="Times New Roman" pitchFamily="18" charset="0"/>
              </a:rPr>
              <a:t>7. Thus, The Siberian biogeochemical provinces of Eastern </a:t>
            </a:r>
            <a:r>
              <a:rPr lang="en-US" sz="4000" dirty="0" err="1" smtClean="0">
                <a:latin typeface="Times New Roman" pitchFamily="18" charset="0"/>
                <a:cs typeface="Times New Roman" pitchFamily="18" charset="0"/>
              </a:rPr>
              <a:t>Transbaikalia</a:t>
            </a:r>
            <a:r>
              <a:rPr lang="en-US" sz="4000" dirty="0" smtClean="0">
                <a:latin typeface="Times New Roman" pitchFamily="18" charset="0"/>
                <a:cs typeface="Times New Roman" pitchFamily="18" charset="0"/>
              </a:rPr>
              <a:t> are characterized by </a:t>
            </a:r>
            <a:r>
              <a:rPr lang="en-US" sz="4000" dirty="0" err="1" smtClean="0">
                <a:latin typeface="Times New Roman" pitchFamily="18" charset="0"/>
                <a:cs typeface="Times New Roman" pitchFamily="18" charset="0"/>
              </a:rPr>
              <a:t>polyelement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microelementhosies</a:t>
            </a:r>
            <a:r>
              <a:rPr lang="en-US" sz="4000" dirty="0" smtClean="0">
                <a:latin typeface="Times New Roman" pitchFamily="18" charset="0"/>
                <a:cs typeface="Times New Roman" pitchFamily="18" charset="0"/>
              </a:rPr>
              <a:t> with an excess of strontium. The source of this imbalance is soil-forming rocks. specific conditions of soil formation (accumulation of organic matter in frozen soils of narrow valleys with a high degree of moisture and low flow. and selective concentration by plants).</a:t>
            </a:r>
            <a:endParaRPr lang="ru-RU" sz="4000" dirty="0" smtClean="0">
              <a:latin typeface="Times New Roman" pitchFamily="18" charset="0"/>
              <a:cs typeface="Times New Roman" pitchFamily="18" charset="0"/>
            </a:endParaRPr>
          </a:p>
          <a:p>
            <a:pPr algn="just"/>
            <a:r>
              <a:rPr lang="en-US" sz="4000" dirty="0" smtClean="0">
                <a:latin typeface="Times New Roman" pitchFamily="18" charset="0"/>
                <a:cs typeface="Times New Roman" pitchFamily="18" charset="0"/>
              </a:rPr>
              <a:t> The data obtained are consistent with the results of the research by Chinese scientists on the assessment of the chemical element composition of hair in healthy children and with </a:t>
            </a:r>
            <a:r>
              <a:rPr lang="en-US" sz="4000" dirty="0" err="1" smtClean="0">
                <a:latin typeface="Times New Roman" pitchFamily="18" charset="0"/>
                <a:cs typeface="Times New Roman" pitchFamily="18" charset="0"/>
              </a:rPr>
              <a:t>Urov</a:t>
            </a:r>
            <a:r>
              <a:rPr lang="en-US" sz="4000" dirty="0" smtClean="0">
                <a:latin typeface="Times New Roman" pitchFamily="18" charset="0"/>
                <a:cs typeface="Times New Roman" pitchFamily="18" charset="0"/>
              </a:rPr>
              <a:t> pathology. In the latter case, an increased content of Ca, Fe, </a:t>
            </a:r>
            <a:r>
              <a:rPr lang="en-US" sz="4000" dirty="0" err="1" smtClean="0">
                <a:latin typeface="Times New Roman" pitchFamily="18" charset="0"/>
                <a:cs typeface="Times New Roman" pitchFamily="18" charset="0"/>
              </a:rPr>
              <a:t>Mn</a:t>
            </a:r>
            <a:r>
              <a:rPr lang="en-US" sz="4000" dirty="0" smtClean="0">
                <a:latin typeface="Times New Roman" pitchFamily="18" charset="0"/>
                <a:cs typeface="Times New Roman" pitchFamily="18" charset="0"/>
              </a:rPr>
              <a:t>, Cr, </a:t>
            </a:r>
            <a:r>
              <a:rPr lang="en-US" sz="4000" dirty="0" err="1" smtClean="0">
                <a:latin typeface="Times New Roman" pitchFamily="18" charset="0"/>
                <a:cs typeface="Times New Roman" pitchFamily="18" charset="0"/>
              </a:rPr>
              <a:t>Sr</a:t>
            </a:r>
            <a:r>
              <a:rPr lang="en-US" sz="4000" dirty="0" smtClean="0">
                <a:latin typeface="Times New Roman" pitchFamily="18" charset="0"/>
                <a:cs typeface="Times New Roman" pitchFamily="18" charset="0"/>
              </a:rPr>
              <a:t>, and p was detected in the hair. </a:t>
            </a:r>
            <a:endParaRPr lang="ru-RU" sz="4000" dirty="0" smtClean="0">
              <a:latin typeface="Times New Roman" pitchFamily="18" charset="0"/>
              <a:cs typeface="Times New Roman" pitchFamily="18" charset="0"/>
            </a:endParaRPr>
          </a:p>
          <a:p>
            <a:pPr algn="just"/>
            <a:r>
              <a:rPr lang="en-US" sz="4000" dirty="0" smtClean="0">
                <a:latin typeface="Times New Roman" pitchFamily="18" charset="0"/>
                <a:cs typeface="Times New Roman" pitchFamily="18" charset="0"/>
              </a:rPr>
              <a:t>Wang X.. </a:t>
            </a:r>
            <a:r>
              <a:rPr lang="en-US" sz="4000" dirty="0" err="1" smtClean="0">
                <a:latin typeface="Times New Roman" pitchFamily="18" charset="0"/>
                <a:cs typeface="Times New Roman" pitchFamily="18" charset="0"/>
              </a:rPr>
              <a:t>Ning</a:t>
            </a:r>
            <a:r>
              <a:rPr lang="en-US" sz="4000" dirty="0" smtClean="0">
                <a:latin typeface="Times New Roman" pitchFamily="18" charset="0"/>
                <a:cs typeface="Times New Roman" pitchFamily="18" charset="0"/>
              </a:rPr>
              <a:t> Y.. Zhang P.. Li C.. Zhou R.. </a:t>
            </a:r>
            <a:r>
              <a:rPr lang="en-US" sz="4000" dirty="0" err="1" smtClean="0">
                <a:latin typeface="Times New Roman" pitchFamily="18" charset="0"/>
                <a:cs typeface="Times New Roman" pitchFamily="18" charset="0"/>
              </a:rPr>
              <a:t>Guo</a:t>
            </a:r>
            <a:r>
              <a:rPr lang="en-US" sz="4000" dirty="0" smtClean="0">
                <a:latin typeface="Times New Roman" pitchFamily="18" charset="0"/>
                <a:cs typeface="Times New Roman" pitchFamily="18" charset="0"/>
              </a:rPr>
              <a:t> X. </a:t>
            </a:r>
            <a:r>
              <a:rPr lang="en-US" sz="4000" u="sng" dirty="0" smtClean="0">
                <a:latin typeface="Times New Roman" pitchFamily="18" charset="0"/>
                <a:cs typeface="Times New Roman" pitchFamily="18" charset="0"/>
                <a:hlinkClick r:id="rId10"/>
              </a:rPr>
              <a:t>Hair multi-</a:t>
            </a:r>
            <a:r>
              <a:rPr lang="en-US" sz="4000" u="sng" dirty="0" err="1" smtClean="0">
                <a:latin typeface="Times New Roman" pitchFamily="18" charset="0"/>
                <a:cs typeface="Times New Roman" pitchFamily="18" charset="0"/>
                <a:hlinkClick r:id="rId10"/>
              </a:rPr>
              <a:t>bioelement</a:t>
            </a:r>
            <a:r>
              <a:rPr lang="en-US" sz="4000" u="sng" dirty="0" smtClean="0">
                <a:latin typeface="Times New Roman" pitchFamily="18" charset="0"/>
                <a:cs typeface="Times New Roman" pitchFamily="18" charset="0"/>
                <a:hlinkClick r:id="rId10"/>
              </a:rPr>
              <a:t> profile of </a:t>
            </a:r>
            <a:r>
              <a:rPr lang="en-US" sz="4000" u="sng" dirty="0" err="1" smtClean="0">
                <a:latin typeface="Times New Roman" pitchFamily="18" charset="0"/>
                <a:cs typeface="Times New Roman" pitchFamily="18" charset="0"/>
                <a:hlinkClick r:id="rId10"/>
              </a:rPr>
              <a:t>Kashin</a:t>
            </a:r>
            <a:r>
              <a:rPr lang="en-US" sz="4000" u="sng" dirty="0" smtClean="0">
                <a:latin typeface="Times New Roman" pitchFamily="18" charset="0"/>
                <a:cs typeface="Times New Roman" pitchFamily="18" charset="0"/>
                <a:hlinkClick r:id="rId10"/>
              </a:rPr>
              <a:t>-Beck disease in the endemic regions of China// </a:t>
            </a:r>
            <a:r>
              <a:rPr lang="en-US" sz="4000" dirty="0" smtClean="0">
                <a:latin typeface="Times New Roman" pitchFamily="18" charset="0"/>
                <a:cs typeface="Times New Roman" pitchFamily="18" charset="0"/>
              </a:rPr>
              <a:t>J Trace Elem Med Biol..  2019. </a:t>
            </a:r>
            <a:r>
              <a:rPr lang="en-US" sz="4000" u="sng" dirty="0" smtClean="0">
                <a:latin typeface="Times New Roman" pitchFamily="18" charset="0"/>
                <a:cs typeface="Times New Roman" pitchFamily="18" charset="0"/>
                <a:hlinkClick r:id="rId11"/>
              </a:rPr>
              <a:t>Vol. 54</a:t>
            </a:r>
            <a:r>
              <a:rPr lang="en-US" sz="4000" dirty="0" smtClean="0">
                <a:latin typeface="Times New Roman" pitchFamily="18" charset="0"/>
                <a:cs typeface="Times New Roman" pitchFamily="18" charset="0"/>
              </a:rPr>
              <a:t> July 2019. Pages 79-97. </a:t>
            </a:r>
            <a:r>
              <a:rPr lang="en-US" sz="4000" u="sng" dirty="0" smtClean="0">
                <a:latin typeface="Times New Roman" pitchFamily="18" charset="0"/>
                <a:cs typeface="Times New Roman" pitchFamily="18" charset="0"/>
                <a:hlinkClick r:id="rId10"/>
              </a:rPr>
              <a:t>https://rareomics.healx.io/disease/kashin-beck-disease</a:t>
            </a:r>
            <a:r>
              <a:rPr lang="en-US" sz="4000" dirty="0" smtClean="0">
                <a:latin typeface="Times New Roman" pitchFamily="18" charset="0"/>
                <a:cs typeface="Times New Roman" pitchFamily="18" charset="0"/>
              </a:rPr>
              <a:t>.</a:t>
            </a:r>
            <a:endParaRPr lang="ru-RU" sz="4000" dirty="0">
              <a:latin typeface="Times New Roman" pitchFamily="18" charset="0"/>
              <a:cs typeface="Times New Roman" pitchFamily="18" charset="0"/>
            </a:endParaRPr>
          </a:p>
        </p:txBody>
      </p:sp>
      <p:sp>
        <p:nvSpPr>
          <p:cNvPr id="28" name="TextBox 27"/>
          <p:cNvSpPr txBox="1"/>
          <p:nvPr/>
        </p:nvSpPr>
        <p:spPr>
          <a:xfrm>
            <a:off x="12601575" y="28032075"/>
            <a:ext cx="7543668" cy="584775"/>
          </a:xfrm>
          <a:prstGeom prst="rect">
            <a:avLst/>
          </a:prstGeom>
          <a:noFill/>
        </p:spPr>
        <p:txBody>
          <a:bodyPr wrap="none" rtlCol="0">
            <a:spAutoFit/>
          </a:bodyPr>
          <a:lstStyle/>
          <a:p>
            <a:r>
              <a:rPr lang="en-US" sz="3200" u="sng" dirty="0" smtClean="0">
                <a:latin typeface="Times New Roman" pitchFamily="18" charset="0"/>
                <a:cs typeface="Times New Roman" pitchFamily="18" charset="0"/>
                <a:hlinkClick r:id="rId12"/>
              </a:rPr>
              <a:t>Alexander </a:t>
            </a:r>
            <a:r>
              <a:rPr lang="en-US" sz="3200" u="sng" dirty="0" err="1" smtClean="0">
                <a:latin typeface="Times New Roman" pitchFamily="18" charset="0"/>
                <a:cs typeface="Times New Roman" pitchFamily="18" charset="0"/>
                <a:hlinkClick r:id="rId12"/>
              </a:rPr>
              <a:t>Degtyarev</a:t>
            </a:r>
            <a:r>
              <a:rPr lang="en-US" sz="3200" u="sng" dirty="0" smtClean="0">
                <a:latin typeface="Times New Roman" pitchFamily="18" charset="0"/>
                <a:cs typeface="Times New Roman" pitchFamily="18" charset="0"/>
                <a:hlinkClick r:id="rId12"/>
              </a:rPr>
              <a:t> - degtyarev_a@mail.ru</a:t>
            </a:r>
            <a:endParaRPr lang="ru-RU" sz="3200" u="sng" dirty="0">
              <a:latin typeface="Times New Roman" pitchFamily="18" charset="0"/>
              <a:cs typeface="Times New Roman" pitchFamily="18" charset="0"/>
            </a:endParaRPr>
          </a:p>
        </p:txBody>
      </p:sp>
    </p:spTree>
    <p:extLst>
      <p:ext uri="{BB962C8B-B14F-4D97-AF65-F5344CB8AC3E}">
        <p14:creationId xmlns:p14="http://schemas.microsoft.com/office/powerpoint/2010/main" xmlns="" val="2315783993"/>
      </p:ext>
    </p:extLst>
  </p:cSld>
  <p:clrMapOvr>
    <a:masterClrMapping/>
  </p:clrMapOvr>
  <p:timing>
    <p:tnLst>
      <p:par>
        <p:cTn id="1" dur="indefinite" restart="never" nodeType="tmRoot"/>
      </p:par>
    </p:tnLst>
  </p:timing>
</p:sld>
</file>

<file path=ppt/theme/theme1.xml><?xml version="1.0" encoding="utf-8"?>
<a:theme xmlns:a="http://schemas.openxmlformats.org/drawingml/2006/main" name="PosterPresentations.com-91CMx122CM">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Classic - Wide Cent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PosterPresentations.com-91CMx122CM</Template>
  <TotalTime>1156</TotalTime>
  <Words>789</Words>
  <Application>Microsoft Office PowerPoint</Application>
  <PresentationFormat>Произвольный</PresentationFormat>
  <Paragraphs>34</Paragraphs>
  <Slides>1</Slides>
  <Notes>1</Notes>
  <HiddenSlides>0</HiddenSlides>
  <MMClips>0</MMClips>
  <ScaleCrop>false</ScaleCrop>
  <HeadingPairs>
    <vt:vector size="6" baseType="variant">
      <vt:variant>
        <vt:lpstr>Тема</vt:lpstr>
      </vt:variant>
      <vt:variant>
        <vt:i4>2</vt:i4>
      </vt:variant>
      <vt:variant>
        <vt:lpstr>Внедренные серверы OLE</vt:lpstr>
      </vt:variant>
      <vt:variant>
        <vt:i4>1</vt:i4>
      </vt:variant>
      <vt:variant>
        <vt:lpstr>Заголовки слайдов</vt:lpstr>
      </vt:variant>
      <vt:variant>
        <vt:i4>1</vt:i4>
      </vt:variant>
    </vt:vector>
  </HeadingPairs>
  <TitlesOfParts>
    <vt:vector size="4" baseType="lpstr">
      <vt:lpstr>PosterPresentations.com-91CMx122CM</vt:lpstr>
      <vt:lpstr>Classic - Wide Center</vt:lpstr>
      <vt:lpstr>Image</vt:lpstr>
      <vt:lpstr>Слайд 1</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USER</cp:lastModifiedBy>
  <cp:revision>105</cp:revision>
  <dcterms:created xsi:type="dcterms:W3CDTF">2012-02-10T00:16:25Z</dcterms:created>
  <dcterms:modified xsi:type="dcterms:W3CDTF">2020-04-16T07:18:02Z</dcterms:modified>
</cp:coreProperties>
</file>