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72" r:id="rId3"/>
    <p:sldId id="273" r:id="rId4"/>
    <p:sldId id="276" r:id="rId5"/>
    <p:sldId id="279" r:id="rId6"/>
    <p:sldId id="277" r:id="rId7"/>
    <p:sldId id="280" r:id="rId8"/>
    <p:sldId id="281" r:id="rId9"/>
    <p:sldId id="284" r:id="rId10"/>
    <p:sldId id="283" r:id="rId11"/>
    <p:sldId id="285" r:id="rId12"/>
    <p:sldId id="286" r:id="rId13"/>
    <p:sldId id="287" r:id="rId14"/>
    <p:sldId id="288" r:id="rId15"/>
    <p:sldId id="289" r:id="rId16"/>
    <p:sldId id="294" r:id="rId17"/>
    <p:sldId id="29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6A95"/>
    <a:srgbClr val="0028FB"/>
    <a:srgbClr val="DE946B"/>
    <a:srgbClr val="FF0000"/>
    <a:srgbClr val="ED7D31"/>
    <a:srgbClr val="69FC92"/>
    <a:srgbClr val="F4B183"/>
    <a:srgbClr val="000000"/>
    <a:srgbClr val="E3BBA6"/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72100"/>
  </p:normalViewPr>
  <p:slideViewPr>
    <p:cSldViewPr snapToGrid="0" showGuides="1">
      <p:cViewPr varScale="1">
        <p:scale>
          <a:sx n="110" d="100"/>
          <a:sy n="110" d="100"/>
        </p:scale>
        <p:origin x="192" y="2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01F33-7179-A04B-9D24-E5E5F8D1630B}" type="datetimeFigureOut">
              <a:rPr lang="en-US" smtClean="0"/>
              <a:t>4/28/20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86C44-5D5C-1A46-8950-5FA7634E2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4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7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dive into the Pliocene history of the </a:t>
            </a:r>
            <a:r>
              <a:rPr lang="en-US" dirty="0" err="1"/>
              <a:t>Leeuwin</a:t>
            </a:r>
            <a:r>
              <a:rPr lang="en-US" dirty="0"/>
              <a:t> Current, a few fun facts from the present day. </a:t>
            </a:r>
          </a:p>
          <a:p>
            <a:endParaRPr lang="en-US" dirty="0"/>
          </a:p>
          <a:p>
            <a:r>
              <a:rPr lang="en-US" dirty="0"/>
              <a:t>Thanks to the warm waters of the </a:t>
            </a:r>
            <a:r>
              <a:rPr lang="en-US" dirty="0" err="1"/>
              <a:t>Leeuwin</a:t>
            </a:r>
            <a:r>
              <a:rPr lang="en-US" dirty="0"/>
              <a:t> Current we have the </a:t>
            </a:r>
            <a:r>
              <a:rPr lang="en-US" dirty="0" err="1"/>
              <a:t>Houtman</a:t>
            </a:r>
            <a:r>
              <a:rPr lang="en-US" dirty="0"/>
              <a:t> </a:t>
            </a:r>
            <a:r>
              <a:rPr lang="en-US" dirty="0" err="1"/>
              <a:t>Abrolhos</a:t>
            </a:r>
            <a:r>
              <a:rPr lang="en-US" dirty="0"/>
              <a:t> coral reef in the Perth Basin. At 29°S this is the most southerly coral reef system in the SH.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9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makes that Perth has a Mediterranean climate regime, rather than a desert climate.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Leeuwin</a:t>
            </a:r>
            <a:r>
              <a:rPr lang="en-US" dirty="0"/>
              <a:t> Current is the only poleward flowing eastern boundary current in the Southern Hemisphere. Therewith, it counteracts the West Australian Current in the Indian Ocean.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0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introduction to the </a:t>
            </a:r>
            <a:r>
              <a:rPr lang="en-US" dirty="0" err="1"/>
              <a:t>Leeuwin</a:t>
            </a:r>
            <a:r>
              <a:rPr lang="en-US" dirty="0"/>
              <a:t> Current by means of a few fun facts,</a:t>
            </a:r>
          </a:p>
          <a:p>
            <a:r>
              <a:rPr lang="en-US" dirty="0"/>
              <a:t>This slide is here to tell you WHY is it important to evaluate the Pliocene history of the </a:t>
            </a:r>
            <a:r>
              <a:rPr lang="en-US" dirty="0" err="1"/>
              <a:t>Leeuwin</a:t>
            </a:r>
            <a:r>
              <a:rPr lang="en-US" dirty="0"/>
              <a:t> Current. </a:t>
            </a:r>
          </a:p>
          <a:p>
            <a:endParaRPr lang="en-US" dirty="0"/>
          </a:p>
          <a:p>
            <a:r>
              <a:rPr lang="en-US" dirty="0"/>
              <a:t>The reason is equator-to-pole heat transport! … </a:t>
            </a:r>
          </a:p>
          <a:p>
            <a:endParaRPr lang="en-US" dirty="0"/>
          </a:p>
          <a:p>
            <a:r>
              <a:rPr lang="en-US" dirty="0"/>
              <a:t>Let‘s consider the simple Stefan-</a:t>
            </a:r>
            <a:r>
              <a:rPr lang="en-US" dirty="0" err="1"/>
              <a:t>Boltzman</a:t>
            </a:r>
            <a:r>
              <a:rPr lang="en-US" dirty="0"/>
              <a:t> equation, using the mean annual insolation at the equator and 60°S:</a:t>
            </a:r>
          </a:p>
          <a:p>
            <a:endParaRPr lang="en-US" dirty="0"/>
          </a:p>
          <a:p>
            <a:r>
              <a:rPr lang="en-US" dirty="0"/>
              <a:t>At 0°S </a:t>
            </a:r>
            <a:r>
              <a:rPr lang="en-US" dirty="0">
                <a:sym typeface="Wingdings" pitchFamily="2" charset="2"/>
              </a:rPr>
              <a:t> 417 W/m2, albedo 0.2  42°C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At 60°S  237 W/m2 albedo 0.4  -19°C</a:t>
            </a:r>
            <a:endParaRPr lang="en-US" dirty="0"/>
          </a:p>
          <a:p>
            <a:endParaRPr lang="en-US" dirty="0"/>
          </a:p>
          <a:p>
            <a:r>
              <a:rPr lang="en-US" dirty="0"/>
              <a:t>That is a huge latitudinal temperature gradient! By means of atmospheric and oceanographic EQUATOR TO POLE HEAT TRANSPORT, this gradient is smoothened out. With more heat transport resulting in smoother temperature gradients.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20742-03A3-4F49-A993-6C17E5F90A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7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6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6C44-5D5C-1A46-8950-5FA7634E2A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9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07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7B4E-4F1F-A346-8D90-87B62D4E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BB16-8DE7-D54F-9BF3-7E03AD7E1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930A-ADFC-3649-AEB8-37276A97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A2C-F0D2-784B-8D90-46F478D67D95}" type="datetime1">
              <a:rPr lang="en-GB" smtClean="0"/>
              <a:t>28/04/2020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8BC76-7CCB-1D4E-AE3A-EF000526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EF0A7-D9B8-CC4A-ABF4-AD482F77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17C-BCF1-2645-9CED-2D42CE37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0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0EAC472-C16A-4532-8495-16433B8392FA}"/>
              </a:ext>
            </a:extLst>
          </p:cNvPr>
          <p:cNvGrpSpPr/>
          <p:nvPr userDrawn="1"/>
        </p:nvGrpSpPr>
        <p:grpSpPr>
          <a:xfrm>
            <a:off x="0" y="6445274"/>
            <a:ext cx="12204000" cy="412726"/>
            <a:chOff x="0" y="6445274"/>
            <a:chExt cx="12204000" cy="41272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92" t="541" r="869" b="20325"/>
            <a:stretch/>
          </p:blipFill>
          <p:spPr>
            <a:xfrm>
              <a:off x="0" y="6445274"/>
              <a:ext cx="12204000" cy="412726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50" y="6514174"/>
              <a:ext cx="855784" cy="272037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048E8D5-2E47-4E0B-AC1E-F8016555B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7842" y="6567165"/>
              <a:ext cx="1287298" cy="224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22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tiff"/><Relationship Id="rId5" Type="http://schemas.openxmlformats.org/officeDocument/2006/relationships/hyperlink" Target="mailto:ddevleeschouwer@marum.de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4.tif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4.tif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22.emf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em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tif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8A938-0F1E-084B-8C03-231FC0D7F8CC}"/>
              </a:ext>
            </a:extLst>
          </p:cNvPr>
          <p:cNvSpPr/>
          <p:nvPr/>
        </p:nvSpPr>
        <p:spPr>
          <a:xfrm>
            <a:off x="4376679" y="1190345"/>
            <a:ext cx="7815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Pliocene evolution of ocean &amp; climate dynamics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in the eastern Indian Ocean,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and its implications for the global climate state.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9B488-D3C0-5D4A-BC7F-9DBA49D4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373187"/>
            <a:ext cx="532526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David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De Vleeschouwer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Angelina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Füllberg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Rebecca Smith 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Gerald Auer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Benjamin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Petrick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Isla S.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Castañeda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Beth A. Christensen</a:t>
            </a:r>
          </a:p>
          <a:p>
            <a:pPr eaLnBrk="1" hangingPunct="1"/>
            <a:endParaRPr lang="en-US" sz="1600" dirty="0">
              <a:solidFill>
                <a:schemeClr val="bg2"/>
              </a:solidFill>
              <a:latin typeface="Rockwell" charset="0"/>
              <a:cs typeface="Rockwell" charset="0"/>
              <a:hlinkClick r:id="rId5"/>
            </a:endParaRPr>
          </a:p>
          <a:p>
            <a:pPr eaLnBrk="1" hangingPunct="1"/>
            <a:r>
              <a:rPr lang="en-US" sz="1600" dirty="0">
                <a:solidFill>
                  <a:schemeClr val="bg2"/>
                </a:solidFill>
                <a:latin typeface="Rockwell" charset="0"/>
                <a:cs typeface="Rockwell" charset="0"/>
                <a:hlinkClick r:id="rId5"/>
              </a:rPr>
              <a:t>ddevleeschouwer@marum.de</a:t>
            </a:r>
            <a:endParaRPr lang="en-US" sz="1600" dirty="0">
              <a:solidFill>
                <a:schemeClr val="bg2"/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600" dirty="0">
              <a:solidFill>
                <a:schemeClr val="bg2"/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600" dirty="0">
                <a:latin typeface="Rockwell" charset="0"/>
                <a:cs typeface="Rockwell" charset="0"/>
              </a:rPr>
              <a:t>EGU2020: Sharing Geoscience Online, 5</a:t>
            </a:r>
            <a:r>
              <a:rPr lang="en-US" sz="1600" baseline="30000" dirty="0">
                <a:latin typeface="Rockwell" charset="0"/>
                <a:cs typeface="Rockwell" charset="0"/>
              </a:rPr>
              <a:t>th</a:t>
            </a:r>
            <a:r>
              <a:rPr lang="en-US" sz="1600" dirty="0">
                <a:latin typeface="Rockwell" charset="0"/>
                <a:cs typeface="Rockwell" charset="0"/>
              </a:rPr>
              <a:t> of May 2020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550D41-D6B2-A645-9F87-C599DB271E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75B5B49-4F6F-6D4A-A7C2-58C560143449}"/>
              </a:ext>
            </a:extLst>
          </p:cNvPr>
          <p:cNvGrpSpPr/>
          <p:nvPr/>
        </p:nvGrpSpPr>
        <p:grpSpPr>
          <a:xfrm>
            <a:off x="10686545" y="4254833"/>
            <a:ext cx="1351236" cy="2107805"/>
            <a:chOff x="10282009" y="3617481"/>
            <a:chExt cx="1803273" cy="28129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5F22EE-9CCE-7440-9CAE-07DCA49DF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63645" y="3617481"/>
              <a:ext cx="1440000" cy="128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E51C8A-63BE-A641-9392-53AA48F6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83645" y="4915756"/>
              <a:ext cx="1800000" cy="7136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A766E9-B341-2644-8C84-4832F4C7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82009" y="5804023"/>
              <a:ext cx="1803273" cy="6264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3121DD-F967-8942-A4F2-1A8BD8063D87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7BD872-E49F-8C41-BA47-8F74C1634457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31257-FC88-4548-B1F0-B7CF60936A68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1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20A01A8-6769-3544-B2FF-4D7A0D42B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1"/>
    </mc:Choice>
    <mc:Fallback xmlns="">
      <p:transition spd="slow" advTm="1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E3A44F9-C353-E645-AEDB-75554E6B55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027"/>
          <a:stretch/>
        </p:blipFill>
        <p:spPr>
          <a:xfrm>
            <a:off x="7459842" y="816782"/>
            <a:ext cx="3647405" cy="5685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B6E7E-E92E-C44F-AEDD-28DB56B18E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077" y1="42231" x2="17077" y2="42231"/>
                        <a14:foregroundMark x1="43846" y1="15462" x2="43846" y2="15462"/>
                        <a14:foregroundMark x1="77692" y1="33615" x2="77692" y2="33615"/>
                        <a14:foregroundMark x1="72769" y1="69615" x2="72769" y2="69615"/>
                      </a14:backgroundRemoval>
                    </a14:imgEffect>
                    <a14:imgEffect>
                      <a14:artisticPastelsSmoot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42" y="3429000"/>
            <a:ext cx="3304191" cy="3304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1C574E-6F2D-1747-8AB6-DA254DFF189E}"/>
              </a:ext>
            </a:extLst>
          </p:cNvPr>
          <p:cNvSpPr/>
          <p:nvPr/>
        </p:nvSpPr>
        <p:spPr>
          <a:xfrm>
            <a:off x="455343" y="3777953"/>
            <a:ext cx="1808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Rockwell" panose="02060603020205020403" pitchFamily="18" charset="77"/>
              </a:rPr>
              <a:t>SST minima</a:t>
            </a:r>
            <a:endParaRPr lang="en-US" sz="1400" dirty="0">
              <a:latin typeface="Rockwell" panose="02060603020205020403" pitchFamily="18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949D5-F04B-E340-BA95-C80DCDA20F25}"/>
              </a:ext>
            </a:extLst>
          </p:cNvPr>
          <p:cNvSpPr/>
          <p:nvPr/>
        </p:nvSpPr>
        <p:spPr>
          <a:xfrm>
            <a:off x="1936908" y="2446660"/>
            <a:ext cx="29015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Rockwell" panose="02060603020205020403" pitchFamily="18" charset="77"/>
              </a:rPr>
              <a:t>Cold &amp; dry </a:t>
            </a:r>
            <a:r>
              <a:rPr lang="en-GB" sz="1400" dirty="0" err="1">
                <a:latin typeface="Rockwell" panose="02060603020205020403" pitchFamily="18" charset="77"/>
              </a:rPr>
              <a:t>glacials</a:t>
            </a:r>
            <a:r>
              <a:rPr lang="en-GB" sz="1400" dirty="0">
                <a:latin typeface="Rockwell" panose="02060603020205020403" pitchFamily="18" charset="77"/>
              </a:rPr>
              <a:t> 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in SW Australia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~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Obliquity minima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~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Attenuated seasonality.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2888FA-ED54-6049-B216-30EB422494DC}"/>
              </a:ext>
            </a:extLst>
          </p:cNvPr>
          <p:cNvSpPr/>
          <p:nvPr/>
        </p:nvSpPr>
        <p:spPr>
          <a:xfrm>
            <a:off x="3118037" y="4282361"/>
            <a:ext cx="23044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Rockwell" panose="02060603020205020403" pitchFamily="18" charset="77"/>
              </a:rPr>
              <a:t>Vegetation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cover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decreases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48570-0920-9F4C-BAE3-C952E390364C}"/>
              </a:ext>
            </a:extLst>
          </p:cNvPr>
          <p:cNvSpPr/>
          <p:nvPr/>
        </p:nvSpPr>
        <p:spPr>
          <a:xfrm>
            <a:off x="1049170" y="5873169"/>
            <a:ext cx="4677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err="1">
                <a:latin typeface="Rockwell" panose="02060603020205020403" pitchFamily="18" charset="77"/>
              </a:rPr>
              <a:t>Eolian</a:t>
            </a:r>
            <a:r>
              <a:rPr lang="en-GB" sz="1400" dirty="0">
                <a:latin typeface="Rockwell" panose="02060603020205020403" pitchFamily="18" charset="77"/>
              </a:rPr>
              <a:t> flux increases.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Kaolinite-enriched material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from the deeply-weathered </a:t>
            </a:r>
          </a:p>
          <a:p>
            <a:pPr algn="r"/>
            <a:r>
              <a:rPr lang="en-GB" sz="1400" dirty="0">
                <a:latin typeface="Rockwell" panose="02060603020205020403" pitchFamily="18" charset="77"/>
              </a:rPr>
              <a:t>residuum of the </a:t>
            </a:r>
            <a:r>
              <a:rPr lang="en-GB" sz="1400" dirty="0" err="1">
                <a:latin typeface="Rockwell" panose="02060603020205020403" pitchFamily="18" charset="77"/>
              </a:rPr>
              <a:t>Yilgarn</a:t>
            </a:r>
            <a:r>
              <a:rPr lang="en-GB" sz="1400" dirty="0">
                <a:latin typeface="Rockwell" panose="02060603020205020403" pitchFamily="18" charset="77"/>
              </a:rPr>
              <a:t> Craton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7B1ED-F4AE-E64E-B951-897D611701A8}"/>
              </a:ext>
            </a:extLst>
          </p:cNvPr>
          <p:cNvSpPr/>
          <p:nvPr/>
        </p:nvSpPr>
        <p:spPr>
          <a:xfrm>
            <a:off x="990508" y="5634105"/>
            <a:ext cx="1577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Rockwell" panose="02060603020205020403" pitchFamily="18" charset="77"/>
              </a:rPr>
              <a:t>Fluvial transport </a:t>
            </a:r>
          </a:p>
          <a:p>
            <a:r>
              <a:rPr lang="en-GB" sz="1400" dirty="0">
                <a:latin typeface="Rockwell" panose="02060603020205020403" pitchFamily="18" charset="77"/>
              </a:rPr>
              <a:t>decreases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F640B-3996-BA48-8186-D364C83DC822}"/>
              </a:ext>
            </a:extLst>
          </p:cNvPr>
          <p:cNvSpPr/>
          <p:nvPr/>
        </p:nvSpPr>
        <p:spPr>
          <a:xfrm>
            <a:off x="131871" y="4535474"/>
            <a:ext cx="2455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Rockwell" panose="02060603020205020403" pitchFamily="18" charset="77"/>
              </a:rPr>
              <a:t>K/Al minima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(high </a:t>
            </a:r>
            <a:r>
              <a:rPr lang="en-GB" sz="1400" dirty="0" err="1">
                <a:latin typeface="Rockwell" panose="02060603020205020403" pitchFamily="18" charset="77"/>
              </a:rPr>
              <a:t>eolian</a:t>
            </a:r>
            <a:r>
              <a:rPr lang="en-GB" sz="1400" dirty="0">
                <a:latin typeface="Rockwell" panose="02060603020205020403" pitchFamily="18" charset="77"/>
              </a:rPr>
              <a:t> flux)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5C2C8-4D14-7F44-AE85-4753DEB12DD3}"/>
              </a:ext>
            </a:extLst>
          </p:cNvPr>
          <p:cNvSpPr/>
          <p:nvPr/>
        </p:nvSpPr>
        <p:spPr>
          <a:xfrm>
            <a:off x="-915" y="4049655"/>
            <a:ext cx="2720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Rockwell" panose="02060603020205020403" pitchFamily="18" charset="77"/>
              </a:rPr>
              <a:t>Ca/Fe maxima </a:t>
            </a:r>
          </a:p>
          <a:p>
            <a:pPr algn="ctr"/>
            <a:r>
              <a:rPr lang="en-GB" sz="1400" dirty="0">
                <a:latin typeface="Rockwell" panose="02060603020205020403" pitchFamily="18" charset="77"/>
              </a:rPr>
              <a:t>(low detrital input)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2A65C0-C264-494A-BF07-40ED1B867047}"/>
              </a:ext>
            </a:extLst>
          </p:cNvPr>
          <p:cNvCxnSpPr>
            <a:cxnSpLocks/>
          </p:cNvCxnSpPr>
          <p:nvPr/>
        </p:nvCxnSpPr>
        <p:spPr>
          <a:xfrm>
            <a:off x="4270280" y="2644995"/>
            <a:ext cx="4204853" cy="1066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C18B14-5C4F-5A40-BABE-84EEF586813F}"/>
              </a:ext>
            </a:extLst>
          </p:cNvPr>
          <p:cNvCxnSpPr>
            <a:cxnSpLocks/>
          </p:cNvCxnSpPr>
          <p:nvPr/>
        </p:nvCxnSpPr>
        <p:spPr>
          <a:xfrm>
            <a:off x="4270280" y="2644995"/>
            <a:ext cx="4357253" cy="5130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FF01A5-3D2C-E046-9C81-4FA776485F4B}"/>
              </a:ext>
            </a:extLst>
          </p:cNvPr>
          <p:cNvCxnSpPr>
            <a:cxnSpLocks/>
          </p:cNvCxnSpPr>
          <p:nvPr/>
        </p:nvCxnSpPr>
        <p:spPr>
          <a:xfrm>
            <a:off x="4270280" y="2645834"/>
            <a:ext cx="4357253" cy="10540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5D44682-1117-F84A-967C-604A50D4E8F8}"/>
              </a:ext>
            </a:extLst>
          </p:cNvPr>
          <p:cNvSpPr/>
          <p:nvPr/>
        </p:nvSpPr>
        <p:spPr>
          <a:xfrm>
            <a:off x="317580" y="166442"/>
            <a:ext cx="97746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Low‐seasonality </a:t>
            </a:r>
            <a:r>
              <a:rPr lang="en-US" sz="2400" dirty="0">
                <a:latin typeface="Rockwell" panose="02060603020205020403" pitchFamily="18" charset="77"/>
              </a:rPr>
              <a:t>&amp; glacial orbits negatively impact the amount of winter precipitation, and therefore annual precipitation.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Less detrital, but more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eolian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 transport from the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Yilgarn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 Craton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A300C9A-AC24-E740-ACC6-78971F01D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27"/>
    </mc:Choice>
    <mc:Fallback xmlns="">
      <p:transition spd="slow" advTm="11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703987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TEX</a:t>
            </a:r>
            <a:r>
              <a:rPr lang="en-US" sz="1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 &amp;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2" charset="2"/>
                <a:cs typeface="Rockwell" charset="0"/>
              </a:rPr>
              <a:t>d</a:t>
            </a:r>
            <a:r>
              <a:rPr lang="en-US" sz="18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18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O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paleothermometry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suggests that a Pliocene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was active, albeit with fluctuations in intensity.</a:t>
            </a:r>
          </a:p>
          <a:p>
            <a:pPr eaLnBrk="1" hangingPunct="1"/>
            <a:endParaRPr lang="en-US" sz="1800" dirty="0">
              <a:solidFill>
                <a:schemeClr val="bg1">
                  <a:lumMod val="75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XRF records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provides insight in Pliocene hydroclimate changes in southwest Australia.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 err="1">
                <a:solidFill>
                  <a:schemeClr val="accent2"/>
                </a:solidFill>
                <a:latin typeface="Rockwell" charset="0"/>
                <a:cs typeface="Rockwell" charset="0"/>
              </a:rPr>
              <a:t>Intersite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-comparisons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reveal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three main factors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in control of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strength.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08B714-1D18-0142-B3AF-37F896DE2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7"/>
    </mc:Choice>
    <mc:Fallback xmlns="">
      <p:transition spd="slow" advTm="1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5D8226-E9B5-164A-AC6A-66E82611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2" y="3073399"/>
            <a:ext cx="7882467" cy="37030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981774-AC12-1549-8257-84601A09CF3D}"/>
              </a:ext>
            </a:extLst>
          </p:cNvPr>
          <p:cNvSpPr/>
          <p:nvPr/>
        </p:nvSpPr>
        <p:spPr>
          <a:xfrm>
            <a:off x="317579" y="166442"/>
            <a:ext cx="11019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Only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~3°C difference</a:t>
            </a:r>
            <a:r>
              <a:rPr lang="en-US" sz="2400" dirty="0">
                <a:latin typeface="Rockwell" panose="02060603020205020403" pitchFamily="18" charset="77"/>
              </a:rPr>
              <a:t> in SST between U1463 and U1459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But U1459 TEX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86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 record of insufficient resolution to make any more detailed interpretations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DF9FB-8BA8-E241-976E-A28A972026E5}"/>
              </a:ext>
            </a:extLst>
          </p:cNvPr>
          <p:cNvSpPr/>
          <p:nvPr/>
        </p:nvSpPr>
        <p:spPr>
          <a:xfrm>
            <a:off x="8846912" y="3708400"/>
            <a:ext cx="28632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Rockwell" panose="02060603020205020403" pitchFamily="18" charset="77"/>
              </a:rPr>
              <a:t>[U1463 data from </a:t>
            </a:r>
            <a:r>
              <a:rPr lang="en-US" sz="1000" dirty="0" err="1">
                <a:latin typeface="Rockwell" panose="02060603020205020403" pitchFamily="18" charset="77"/>
              </a:rPr>
              <a:t>Castañeda</a:t>
            </a:r>
            <a:r>
              <a:rPr lang="en-US" sz="1000" dirty="0">
                <a:latin typeface="Rockwell" panose="02060603020205020403" pitchFamily="18" charset="77"/>
              </a:rPr>
              <a:t> et al., in review]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74C40-958A-A345-82F9-6BA8753A38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F1F60-139B-7D49-B471-ADB9DA83F2B8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D04BF0-A2A0-2D42-B61A-C0D8510AD65A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623A1C-6666-4B45-9261-64A291FFFE01}"/>
              </a:ext>
            </a:extLst>
          </p:cNvPr>
          <p:cNvSpPr/>
          <p:nvPr/>
        </p:nvSpPr>
        <p:spPr>
          <a:xfrm>
            <a:off x="2498878" y="2617096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BAB88-74CD-B444-9D04-26DC0A353E2E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13F97-ECC7-FB4E-9FBF-B934FCD1C090}"/>
              </a:ext>
            </a:extLst>
          </p:cNvPr>
          <p:cNvSpPr txBox="1"/>
          <p:nvPr/>
        </p:nvSpPr>
        <p:spPr>
          <a:xfrm>
            <a:off x="2646407" y="229707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U1463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D932FF-8625-2E45-879C-46D8BE679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09"/>
    </mc:Choice>
    <mc:Fallback xmlns="">
      <p:transition spd="slow" advTm="3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EFBAA-92F4-8643-902A-E595B2F06655}"/>
              </a:ext>
            </a:extLst>
          </p:cNvPr>
          <p:cNvSpPr/>
          <p:nvPr/>
        </p:nvSpPr>
        <p:spPr>
          <a:xfrm>
            <a:off x="317579" y="166442"/>
            <a:ext cx="11874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Orbital-scale variability around the M2 glacial very similar between U1463 &amp; U1459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But only ~400 kyr of overlap...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E401E-0CC2-5641-AE62-95EE8A7C7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113" y="3075521"/>
            <a:ext cx="7884000" cy="3703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EEDD9-77B6-FA44-9346-D7AAC50752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A2F66-17F6-CE43-8093-07642217D6A0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011DF-ACAC-E745-9D72-078B54F1A6EE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1814-1519-074A-88A4-720B05D221B4}"/>
              </a:ext>
            </a:extLst>
          </p:cNvPr>
          <p:cNvSpPr/>
          <p:nvPr/>
        </p:nvSpPr>
        <p:spPr>
          <a:xfrm>
            <a:off x="2498878" y="2617096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BA04-88D2-DA43-B78E-07B01DD09F9F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4CE25-0C35-EE4B-BB26-8FC754E769EB}"/>
              </a:ext>
            </a:extLst>
          </p:cNvPr>
          <p:cNvSpPr txBox="1"/>
          <p:nvPr/>
        </p:nvSpPr>
        <p:spPr>
          <a:xfrm>
            <a:off x="2646407" y="229707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U1463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435B44-ED59-8243-A9A1-A14EF2825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5"/>
    </mc:Choice>
    <mc:Fallback xmlns="">
      <p:transition spd="slow" advTm="3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EFBAA-92F4-8643-902A-E595B2F06655}"/>
              </a:ext>
            </a:extLst>
          </p:cNvPr>
          <p:cNvSpPr/>
          <p:nvPr/>
        </p:nvSpPr>
        <p:spPr>
          <a:xfrm>
            <a:off x="317579" y="166442"/>
            <a:ext cx="11874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Small isotopic difference between two Sites implies a strong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Stepwise increase in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Dd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18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O around 3.7 Ma interpreted as a </a:t>
            </a:r>
            <a:r>
              <a:rPr lang="en-US" sz="2000" dirty="0">
                <a:solidFill>
                  <a:schemeClr val="accent2"/>
                </a:solidFill>
                <a:latin typeface="Rockwell" panose="02060603020205020403" pitchFamily="18" charset="77"/>
              </a:rPr>
              <a:t>tectonic reorganization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Rockwell" panose="02060603020205020403" pitchFamily="18" charset="77"/>
              </a:rPr>
              <a:t>in the ITF region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EEDD9-77B6-FA44-9346-D7AAC50752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A2F66-17F6-CE43-8093-07642217D6A0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011DF-ACAC-E745-9D72-078B54F1A6EE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1814-1519-074A-88A4-720B05D221B4}"/>
              </a:ext>
            </a:extLst>
          </p:cNvPr>
          <p:cNvSpPr/>
          <p:nvPr/>
        </p:nvSpPr>
        <p:spPr>
          <a:xfrm>
            <a:off x="1473200" y="3103472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BA04-88D2-DA43-B78E-07B01DD09F9F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4CE25-0C35-EE4B-BB26-8FC754E769EB}"/>
              </a:ext>
            </a:extLst>
          </p:cNvPr>
          <p:cNvSpPr txBox="1"/>
          <p:nvPr/>
        </p:nvSpPr>
        <p:spPr>
          <a:xfrm>
            <a:off x="1490134" y="2695416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763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F195F-0E10-1243-9E14-E7162D9E7C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368"/>
          <a:stretch/>
        </p:blipFill>
        <p:spPr>
          <a:xfrm>
            <a:off x="6895953" y="3388070"/>
            <a:ext cx="4680000" cy="3402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46720F-BF58-494B-AEF1-076AEDF827EE}"/>
              </a:ext>
            </a:extLst>
          </p:cNvPr>
          <p:cNvSpPr/>
          <p:nvPr/>
        </p:nvSpPr>
        <p:spPr>
          <a:xfrm>
            <a:off x="8897757" y="3141849"/>
            <a:ext cx="2137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latin typeface="Rockwell" panose="02060603020205020403" pitchFamily="18" charset="77"/>
              </a:rPr>
              <a:t>[763 data from </a:t>
            </a:r>
            <a:r>
              <a:rPr lang="en-US" sz="1000" dirty="0" err="1">
                <a:latin typeface="Rockwell" panose="02060603020205020403" pitchFamily="18" charset="77"/>
              </a:rPr>
              <a:t>Karas</a:t>
            </a:r>
            <a:r>
              <a:rPr lang="en-US" sz="1000" dirty="0">
                <a:latin typeface="Rockwell" panose="02060603020205020403" pitchFamily="18" charset="77"/>
              </a:rPr>
              <a:t> et al., 2011.]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9BA727-3737-A14F-BF0A-FE0ED0E23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17"/>
    </mc:Choice>
    <mc:Fallback xmlns="">
      <p:transition spd="slow" advTm="6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EFBAA-92F4-8643-902A-E595B2F06655}"/>
              </a:ext>
            </a:extLst>
          </p:cNvPr>
          <p:cNvSpPr/>
          <p:nvPr/>
        </p:nvSpPr>
        <p:spPr>
          <a:xfrm>
            <a:off x="317579" y="166442"/>
            <a:ext cx="11276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Isotopic offset between U1463 and U1459 is approximated by a composite of only two driving factors: Inter-tropical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insolation gradient </a:t>
            </a:r>
            <a:r>
              <a:rPr lang="en-US" sz="2400" dirty="0">
                <a:latin typeface="Rockwell" panose="02060603020205020403" pitchFamily="18" charset="77"/>
              </a:rPr>
              <a:t>&amp; eustatic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sea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EEDD9-77B6-FA44-9346-D7AAC50752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A2F66-17F6-CE43-8093-07642217D6A0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011DF-ACAC-E745-9D72-078B54F1A6EE}"/>
              </a:ext>
            </a:extLst>
          </p:cNvPr>
          <p:cNvSpPr/>
          <p:nvPr/>
        </p:nvSpPr>
        <p:spPr>
          <a:xfrm>
            <a:off x="1735667" y="4462615"/>
            <a:ext cx="203200" cy="2032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E6BA04-88D2-DA43-B78E-07B01DD09F9F}"/>
              </a:ext>
            </a:extLst>
          </p:cNvPr>
          <p:cNvSpPr txBox="1"/>
          <p:nvPr/>
        </p:nvSpPr>
        <p:spPr>
          <a:xfrm>
            <a:off x="760092" y="455574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  <a:latin typeface="Rockwell" panose="02060603020205020403" pitchFamily="18" charset="0"/>
              </a:rPr>
              <a:t>U1459</a:t>
            </a:r>
            <a:endParaRPr lang="en-US" sz="2800" dirty="0">
              <a:solidFill>
                <a:schemeClr val="accent2"/>
              </a:solidFill>
              <a:latin typeface="Rockwell" panose="02060603020205020403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D2E772-DEEB-D644-BA60-339C2EC1CB5A}"/>
              </a:ext>
            </a:extLst>
          </p:cNvPr>
          <p:cNvSpPr/>
          <p:nvPr/>
        </p:nvSpPr>
        <p:spPr>
          <a:xfrm>
            <a:off x="2498878" y="2617096"/>
            <a:ext cx="203200" cy="203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38E19-B358-8640-B667-F501144D5375}"/>
              </a:ext>
            </a:extLst>
          </p:cNvPr>
          <p:cNvSpPr txBox="1"/>
          <p:nvPr/>
        </p:nvSpPr>
        <p:spPr>
          <a:xfrm>
            <a:off x="2646407" y="229707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75000"/>
                  </a:schemeClr>
                </a:solidFill>
                <a:latin typeface="Rockwell" panose="02060603020205020403" pitchFamily="18" charset="0"/>
              </a:rPr>
              <a:t>U1463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1EDC7-32AC-194B-95A1-2571DEDDFC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02"/>
          <a:stretch/>
        </p:blipFill>
        <p:spPr>
          <a:xfrm>
            <a:off x="6895953" y="2000401"/>
            <a:ext cx="4680000" cy="47732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B7A657-4E70-EC4A-A1D0-1872DFD62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97"/>
    </mc:Choice>
    <mc:Fallback xmlns="">
      <p:transition spd="slow" advTm="9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674852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Orbitally-forced Pliocene hydroclimate in southwest Australia, with similar dynamics as in the Quaternary.</a:t>
            </a: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Pliocene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stronger than today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, </a:t>
            </a:r>
          </a:p>
          <a:p>
            <a:pPr eaLnBrk="1" hangingPunct="1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as implied by the high U1459 TEX</a:t>
            </a:r>
            <a:r>
              <a:rPr lang="en-US" sz="1800" baseline="-250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SSTs:  23.8 – 28.9°C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Pliocene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dynamics on glacial – interglacial timescales constitute a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positive feedback mechanism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D18DF6-C827-8847-A4D8-9FACF8A53156}"/>
              </a:ext>
            </a:extLst>
          </p:cNvPr>
          <p:cNvSpPr/>
          <p:nvPr/>
        </p:nvSpPr>
        <p:spPr>
          <a:xfrm>
            <a:off x="4376679" y="2820502"/>
            <a:ext cx="5560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Conclusions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0D602-33F0-0F4B-8ADB-C3C4530070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077" y1="42231" x2="17077" y2="42231"/>
                        <a14:foregroundMark x1="43846" y1="15462" x2="43846" y2="15462"/>
                        <a14:foregroundMark x1="77692" y1="33615" x2="77692" y2="33615"/>
                        <a14:foregroundMark x1="72769" y1="69615" x2="72769" y2="69615"/>
                      </a14:backgroundRemoval>
                    </a14:imgEffect>
                    <a14:imgEffect>
                      <a14:artisticPastelsSmoot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64" y="3669208"/>
            <a:ext cx="2077733" cy="2077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482E3-A368-CB43-B4C0-E54389089229}"/>
              </a:ext>
            </a:extLst>
          </p:cNvPr>
          <p:cNvSpPr txBox="1"/>
          <p:nvPr/>
        </p:nvSpPr>
        <p:spPr>
          <a:xfrm>
            <a:off x="1996588" y="2679013"/>
            <a:ext cx="116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Rockwell" panose="02060603020205020403" pitchFamily="18" charset="77"/>
              </a:rPr>
              <a:t>“cold” orbit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345C7-6DAF-7145-B1F9-E627611AFC16}"/>
              </a:ext>
            </a:extLst>
          </p:cNvPr>
          <p:cNvSpPr txBox="1"/>
          <p:nvPr/>
        </p:nvSpPr>
        <p:spPr>
          <a:xfrm>
            <a:off x="2461746" y="3906952"/>
            <a:ext cx="14059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Sea-level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Fall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&amp; 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weaker winter 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Hadley cell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D9F70-80E1-2F43-914E-9A418295AD59}"/>
              </a:ext>
            </a:extLst>
          </p:cNvPr>
          <p:cNvSpPr txBox="1"/>
          <p:nvPr/>
        </p:nvSpPr>
        <p:spPr>
          <a:xfrm>
            <a:off x="2006580" y="5199281"/>
            <a:ext cx="877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Weaker</a:t>
            </a:r>
          </a:p>
          <a:p>
            <a:pPr algn="ctr"/>
            <a:r>
              <a:rPr lang="en-US" sz="1400" dirty="0" err="1">
                <a:latin typeface="Rockwell" panose="02060603020205020403" pitchFamily="18" charset="77"/>
              </a:rPr>
              <a:t>Leeuwin</a:t>
            </a:r>
            <a:endParaRPr lang="en-US" sz="1400" dirty="0">
              <a:latin typeface="Rockwell" panose="02060603020205020403" pitchFamily="18" charset="77"/>
            </a:endParaRP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654781-9FB0-5941-A054-16D11C86433F}"/>
              </a:ext>
            </a:extLst>
          </p:cNvPr>
          <p:cNvSpPr txBox="1"/>
          <p:nvPr/>
        </p:nvSpPr>
        <p:spPr>
          <a:xfrm>
            <a:off x="42728" y="5045393"/>
            <a:ext cx="136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Less poleward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heat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4682C-4161-1340-AA97-56F02A441897}"/>
              </a:ext>
            </a:extLst>
          </p:cNvPr>
          <p:cNvSpPr txBox="1"/>
          <p:nvPr/>
        </p:nvSpPr>
        <p:spPr>
          <a:xfrm>
            <a:off x="3064" y="3946653"/>
            <a:ext cx="1260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Polar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amplification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963CB-0DE0-8F4D-96AB-7ECDB15481E5}"/>
              </a:ext>
            </a:extLst>
          </p:cNvPr>
          <p:cNvSpPr txBox="1"/>
          <p:nvPr/>
        </p:nvSpPr>
        <p:spPr>
          <a:xfrm>
            <a:off x="1253674" y="3440186"/>
            <a:ext cx="1228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Further 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sea-level fall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A47A0361-EE34-6446-B35B-669D757F10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2928" y="3141732"/>
            <a:ext cx="921630" cy="61174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B0C857-D3E6-1F44-9C59-11AD1346FEEA}"/>
              </a:ext>
            </a:extLst>
          </p:cNvPr>
          <p:cNvSpPr txBox="1"/>
          <p:nvPr/>
        </p:nvSpPr>
        <p:spPr>
          <a:xfrm>
            <a:off x="1583008" y="427595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+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83DAFC0-751F-264A-91A5-A074798C0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0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71"/>
    </mc:Choice>
    <mc:Fallback xmlns="">
      <p:transition spd="slow" advTm="7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1018024" y="4766033"/>
            <a:ext cx="11596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Rockwell" panose="02060603020205020403" pitchFamily="18" charset="77"/>
              </a:rPr>
              <a:t>Questions?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3EAC14-BA27-2A4F-9DC2-875742B0D91E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782" y="4099199"/>
            <a:ext cx="720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466D71-47AA-4544-8E64-2C299C8CA76E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/>
          <a:stretch/>
        </p:blipFill>
        <p:spPr>
          <a:xfrm>
            <a:off x="2839815" y="2419276"/>
            <a:ext cx="648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22DAC9-4F2D-7A49-BFE4-46F833BFE630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8"/>
          <a:stretch/>
        </p:blipFill>
        <p:spPr>
          <a:xfrm>
            <a:off x="443087" y="546850"/>
            <a:ext cx="648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0EA2AF5F-DCD0-C345-ABD4-6A20D6A288B7}"/>
              </a:ext>
            </a:extLst>
          </p:cNvPr>
          <p:cNvSpPr/>
          <p:nvPr/>
        </p:nvSpPr>
        <p:spPr>
          <a:xfrm>
            <a:off x="2886635" y="3637134"/>
            <a:ext cx="1488141" cy="727014"/>
          </a:xfrm>
          <a:custGeom>
            <a:avLst/>
            <a:gdLst>
              <a:gd name="connsiteX0" fmla="*/ 0 w 1488141"/>
              <a:gd name="connsiteY0" fmla="*/ 0 h 735106"/>
              <a:gd name="connsiteX1" fmla="*/ 1488141 w 1488141"/>
              <a:gd name="connsiteY1" fmla="*/ 125506 h 735106"/>
              <a:gd name="connsiteX2" fmla="*/ 1488141 w 1488141"/>
              <a:gd name="connsiteY2" fmla="*/ 717177 h 735106"/>
              <a:gd name="connsiteX3" fmla="*/ 322730 w 1488141"/>
              <a:gd name="connsiteY3" fmla="*/ 735106 h 735106"/>
              <a:gd name="connsiteX4" fmla="*/ 35859 w 1488141"/>
              <a:gd name="connsiteY4" fmla="*/ 448236 h 735106"/>
              <a:gd name="connsiteX5" fmla="*/ 0 w 1488141"/>
              <a:gd name="connsiteY5" fmla="*/ 0 h 735106"/>
              <a:gd name="connsiteX0" fmla="*/ 0 w 1488141"/>
              <a:gd name="connsiteY0" fmla="*/ 0 h 727014"/>
              <a:gd name="connsiteX1" fmla="*/ 1488141 w 1488141"/>
              <a:gd name="connsiteY1" fmla="*/ 125506 h 727014"/>
              <a:gd name="connsiteX2" fmla="*/ 1488141 w 1488141"/>
              <a:gd name="connsiteY2" fmla="*/ 717177 h 727014"/>
              <a:gd name="connsiteX3" fmla="*/ 249902 w 1488141"/>
              <a:gd name="connsiteY3" fmla="*/ 727014 h 727014"/>
              <a:gd name="connsiteX4" fmla="*/ 35859 w 1488141"/>
              <a:gd name="connsiteY4" fmla="*/ 448236 h 727014"/>
              <a:gd name="connsiteX5" fmla="*/ 0 w 1488141"/>
              <a:gd name="connsiteY5" fmla="*/ 0 h 72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141" h="727014">
                <a:moveTo>
                  <a:pt x="0" y="0"/>
                </a:moveTo>
                <a:lnTo>
                  <a:pt x="1488141" y="125506"/>
                </a:lnTo>
                <a:lnTo>
                  <a:pt x="1488141" y="717177"/>
                </a:lnTo>
                <a:lnTo>
                  <a:pt x="249902" y="727014"/>
                </a:lnTo>
                <a:lnTo>
                  <a:pt x="35859" y="4482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8525DD9-8D09-4D44-B449-0B54EA6528F6}"/>
              </a:ext>
            </a:extLst>
          </p:cNvPr>
          <p:cNvSpPr/>
          <p:nvPr/>
        </p:nvSpPr>
        <p:spPr>
          <a:xfrm>
            <a:off x="4791369" y="5599349"/>
            <a:ext cx="1479414" cy="453832"/>
          </a:xfrm>
          <a:custGeom>
            <a:avLst/>
            <a:gdLst>
              <a:gd name="connsiteX0" fmla="*/ 0 w 1488141"/>
              <a:gd name="connsiteY0" fmla="*/ 0 h 735106"/>
              <a:gd name="connsiteX1" fmla="*/ 1488141 w 1488141"/>
              <a:gd name="connsiteY1" fmla="*/ 125506 h 735106"/>
              <a:gd name="connsiteX2" fmla="*/ 1488141 w 1488141"/>
              <a:gd name="connsiteY2" fmla="*/ 717177 h 735106"/>
              <a:gd name="connsiteX3" fmla="*/ 322730 w 1488141"/>
              <a:gd name="connsiteY3" fmla="*/ 735106 h 735106"/>
              <a:gd name="connsiteX4" fmla="*/ 35859 w 1488141"/>
              <a:gd name="connsiteY4" fmla="*/ 448236 h 735106"/>
              <a:gd name="connsiteX5" fmla="*/ 0 w 1488141"/>
              <a:gd name="connsiteY5" fmla="*/ 0 h 735106"/>
              <a:gd name="connsiteX0" fmla="*/ 0 w 1488141"/>
              <a:gd name="connsiteY0" fmla="*/ 0 h 951646"/>
              <a:gd name="connsiteX1" fmla="*/ 1488141 w 1488141"/>
              <a:gd name="connsiteY1" fmla="*/ 125506 h 951646"/>
              <a:gd name="connsiteX2" fmla="*/ 1488141 w 1488141"/>
              <a:gd name="connsiteY2" fmla="*/ 717177 h 951646"/>
              <a:gd name="connsiteX3" fmla="*/ 394447 w 1488141"/>
              <a:gd name="connsiteY3" fmla="*/ 951646 h 951646"/>
              <a:gd name="connsiteX4" fmla="*/ 35859 w 1488141"/>
              <a:gd name="connsiteY4" fmla="*/ 448236 h 951646"/>
              <a:gd name="connsiteX5" fmla="*/ 0 w 1488141"/>
              <a:gd name="connsiteY5" fmla="*/ 0 h 951646"/>
              <a:gd name="connsiteX0" fmla="*/ 0 w 1524000"/>
              <a:gd name="connsiteY0" fmla="*/ 0 h 951646"/>
              <a:gd name="connsiteX1" fmla="*/ 1488141 w 1524000"/>
              <a:gd name="connsiteY1" fmla="*/ 125506 h 951646"/>
              <a:gd name="connsiteX2" fmla="*/ 1524000 w 1524000"/>
              <a:gd name="connsiteY2" fmla="*/ 871849 h 951646"/>
              <a:gd name="connsiteX3" fmla="*/ 394447 w 1524000"/>
              <a:gd name="connsiteY3" fmla="*/ 951646 h 951646"/>
              <a:gd name="connsiteX4" fmla="*/ 35859 w 1524000"/>
              <a:gd name="connsiteY4" fmla="*/ 448236 h 951646"/>
              <a:gd name="connsiteX5" fmla="*/ 0 w 1524000"/>
              <a:gd name="connsiteY5" fmla="*/ 0 h 951646"/>
              <a:gd name="connsiteX0" fmla="*/ 0 w 1524000"/>
              <a:gd name="connsiteY0" fmla="*/ 0 h 871849"/>
              <a:gd name="connsiteX1" fmla="*/ 1488141 w 1524000"/>
              <a:gd name="connsiteY1" fmla="*/ 125506 h 871849"/>
              <a:gd name="connsiteX2" fmla="*/ 1524000 w 1524000"/>
              <a:gd name="connsiteY2" fmla="*/ 871849 h 871849"/>
              <a:gd name="connsiteX3" fmla="*/ 358588 w 1524000"/>
              <a:gd name="connsiteY3" fmla="*/ 796975 h 871849"/>
              <a:gd name="connsiteX4" fmla="*/ 35859 w 1524000"/>
              <a:gd name="connsiteY4" fmla="*/ 448236 h 871849"/>
              <a:gd name="connsiteX5" fmla="*/ 0 w 1524000"/>
              <a:gd name="connsiteY5" fmla="*/ 0 h 871849"/>
              <a:gd name="connsiteX0" fmla="*/ 0 w 1524000"/>
              <a:gd name="connsiteY0" fmla="*/ 0 h 889777"/>
              <a:gd name="connsiteX1" fmla="*/ 1488141 w 1524000"/>
              <a:gd name="connsiteY1" fmla="*/ 125506 h 889777"/>
              <a:gd name="connsiteX2" fmla="*/ 1524000 w 1524000"/>
              <a:gd name="connsiteY2" fmla="*/ 871849 h 889777"/>
              <a:gd name="connsiteX3" fmla="*/ 412376 w 1524000"/>
              <a:gd name="connsiteY3" fmla="*/ 889777 h 889777"/>
              <a:gd name="connsiteX4" fmla="*/ 35859 w 1524000"/>
              <a:gd name="connsiteY4" fmla="*/ 448236 h 889777"/>
              <a:gd name="connsiteX5" fmla="*/ 0 w 1524000"/>
              <a:gd name="connsiteY5" fmla="*/ 0 h 889777"/>
              <a:gd name="connsiteX0" fmla="*/ 0 w 1524000"/>
              <a:gd name="connsiteY0" fmla="*/ 0 h 889777"/>
              <a:gd name="connsiteX1" fmla="*/ 1488141 w 1524000"/>
              <a:gd name="connsiteY1" fmla="*/ 125506 h 889777"/>
              <a:gd name="connsiteX2" fmla="*/ 1524000 w 1524000"/>
              <a:gd name="connsiteY2" fmla="*/ 871849 h 889777"/>
              <a:gd name="connsiteX3" fmla="*/ 412376 w 1524000"/>
              <a:gd name="connsiteY3" fmla="*/ 889777 h 889777"/>
              <a:gd name="connsiteX4" fmla="*/ 125506 w 1524000"/>
              <a:gd name="connsiteY4" fmla="*/ 417300 h 889777"/>
              <a:gd name="connsiteX5" fmla="*/ 0 w 1524000"/>
              <a:gd name="connsiteY5" fmla="*/ 0 h 889777"/>
              <a:gd name="connsiteX0" fmla="*/ 0 w 1416423"/>
              <a:gd name="connsiteY0" fmla="*/ 0 h 796975"/>
              <a:gd name="connsiteX1" fmla="*/ 1380564 w 1416423"/>
              <a:gd name="connsiteY1" fmla="*/ 32704 h 796975"/>
              <a:gd name="connsiteX2" fmla="*/ 1416423 w 1416423"/>
              <a:gd name="connsiteY2" fmla="*/ 779047 h 796975"/>
              <a:gd name="connsiteX3" fmla="*/ 304799 w 1416423"/>
              <a:gd name="connsiteY3" fmla="*/ 796975 h 796975"/>
              <a:gd name="connsiteX4" fmla="*/ 17929 w 1416423"/>
              <a:gd name="connsiteY4" fmla="*/ 324498 h 796975"/>
              <a:gd name="connsiteX5" fmla="*/ 0 w 1416423"/>
              <a:gd name="connsiteY5" fmla="*/ 0 h 796975"/>
              <a:gd name="connsiteX0" fmla="*/ 62991 w 1479414"/>
              <a:gd name="connsiteY0" fmla="*/ 0 h 796975"/>
              <a:gd name="connsiteX1" fmla="*/ 1443555 w 1479414"/>
              <a:gd name="connsiteY1" fmla="*/ 32704 h 796975"/>
              <a:gd name="connsiteX2" fmla="*/ 1479414 w 1479414"/>
              <a:gd name="connsiteY2" fmla="*/ 779047 h 796975"/>
              <a:gd name="connsiteX3" fmla="*/ 367790 w 1479414"/>
              <a:gd name="connsiteY3" fmla="*/ 796975 h 796975"/>
              <a:gd name="connsiteX4" fmla="*/ 0 w 1479414"/>
              <a:gd name="connsiteY4" fmla="*/ 324498 h 796975"/>
              <a:gd name="connsiteX5" fmla="*/ 62991 w 1479414"/>
              <a:gd name="connsiteY5" fmla="*/ 0 h 796975"/>
              <a:gd name="connsiteX0" fmla="*/ 6347 w 1479414"/>
              <a:gd name="connsiteY0" fmla="*/ 0 h 796975"/>
              <a:gd name="connsiteX1" fmla="*/ 1443555 w 1479414"/>
              <a:gd name="connsiteY1" fmla="*/ 32704 h 796975"/>
              <a:gd name="connsiteX2" fmla="*/ 1479414 w 1479414"/>
              <a:gd name="connsiteY2" fmla="*/ 779047 h 796975"/>
              <a:gd name="connsiteX3" fmla="*/ 367790 w 1479414"/>
              <a:gd name="connsiteY3" fmla="*/ 796975 h 796975"/>
              <a:gd name="connsiteX4" fmla="*/ 0 w 1479414"/>
              <a:gd name="connsiteY4" fmla="*/ 324498 h 796975"/>
              <a:gd name="connsiteX5" fmla="*/ 6347 w 1479414"/>
              <a:gd name="connsiteY5" fmla="*/ 0 h 796975"/>
              <a:gd name="connsiteX0" fmla="*/ 6347 w 1479414"/>
              <a:gd name="connsiteY0" fmla="*/ 0 h 783014"/>
              <a:gd name="connsiteX1" fmla="*/ 1443555 w 1479414"/>
              <a:gd name="connsiteY1" fmla="*/ 32704 h 783014"/>
              <a:gd name="connsiteX2" fmla="*/ 1479414 w 1479414"/>
              <a:gd name="connsiteY2" fmla="*/ 779047 h 783014"/>
              <a:gd name="connsiteX3" fmla="*/ 294961 w 1479414"/>
              <a:gd name="connsiteY3" fmla="*/ 783014 h 783014"/>
              <a:gd name="connsiteX4" fmla="*/ 0 w 1479414"/>
              <a:gd name="connsiteY4" fmla="*/ 324498 h 783014"/>
              <a:gd name="connsiteX5" fmla="*/ 6347 w 1479414"/>
              <a:gd name="connsiteY5" fmla="*/ 0 h 78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414" h="783014">
                <a:moveTo>
                  <a:pt x="6347" y="0"/>
                </a:moveTo>
                <a:lnTo>
                  <a:pt x="1443555" y="32704"/>
                </a:lnTo>
                <a:lnTo>
                  <a:pt x="1479414" y="779047"/>
                </a:lnTo>
                <a:lnTo>
                  <a:pt x="294961" y="783014"/>
                </a:lnTo>
                <a:lnTo>
                  <a:pt x="0" y="324498"/>
                </a:lnTo>
                <a:lnTo>
                  <a:pt x="634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E8B59B-5F4D-7142-AD5F-E09195A538D0}"/>
              </a:ext>
            </a:extLst>
          </p:cNvPr>
          <p:cNvSpPr txBox="1"/>
          <p:nvPr/>
        </p:nvSpPr>
        <p:spPr>
          <a:xfrm>
            <a:off x="4311678" y="280869"/>
            <a:ext cx="2406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[De Vleeschouwer et al. (2018), EPSL]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E5473-1B27-024D-A1D3-9784EFE16D27}"/>
              </a:ext>
            </a:extLst>
          </p:cNvPr>
          <p:cNvSpPr txBox="1"/>
          <p:nvPr/>
        </p:nvSpPr>
        <p:spPr>
          <a:xfrm>
            <a:off x="9368367" y="3841087"/>
            <a:ext cx="2364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[De Vleeschouwer et al. (2019), GRL]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ECCCC8-F89F-B34C-82A4-4954CE1EE975}"/>
              </a:ext>
            </a:extLst>
          </p:cNvPr>
          <p:cNvSpPr txBox="1"/>
          <p:nvPr/>
        </p:nvSpPr>
        <p:spPr>
          <a:xfrm>
            <a:off x="7578151" y="2159017"/>
            <a:ext cx="1507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[Auer et al. (2019), PP]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E8592E-A8DC-7F46-8E3E-E46991321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1"/>
    </mc:Choice>
    <mc:Fallback xmlns="">
      <p:transition spd="slow" advTm="1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734144D-DEFD-B040-A30D-A1F3CBC580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E1858B-6D1F-CD48-8CE6-07E8AFE549B7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E0A57F-FB53-2E42-9EEC-D2BBAC9E4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171" y="3805240"/>
            <a:ext cx="4696017" cy="28802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A9939-EC8E-9049-828A-153E48709B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71" y="320844"/>
            <a:ext cx="3826375" cy="32400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AB42B69-4368-BB47-8DBD-CDDC15B6CBF2}"/>
              </a:ext>
            </a:extLst>
          </p:cNvPr>
          <p:cNvSpPr/>
          <p:nvPr/>
        </p:nvSpPr>
        <p:spPr>
          <a:xfrm>
            <a:off x="317581" y="167721"/>
            <a:ext cx="1120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Without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Current,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there wouldn’t be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coral reefs at 29°S</a:t>
            </a:r>
            <a:r>
              <a:rPr lang="en-US" sz="2400" dirty="0">
                <a:latin typeface="Rockwell" panose="02060603020205020403" pitchFamily="18" charset="77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9417D-CD23-E749-8BC5-22EE97B750CF}"/>
              </a:ext>
            </a:extLst>
          </p:cNvPr>
          <p:cNvSpPr/>
          <p:nvPr/>
        </p:nvSpPr>
        <p:spPr>
          <a:xfrm rot="16200000">
            <a:off x="6129286" y="5710692"/>
            <a:ext cx="20152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[Chris Spiker on Google Earth]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144BB0-65A1-784B-94FD-696D157A1BAB}"/>
              </a:ext>
            </a:extLst>
          </p:cNvPr>
          <p:cNvSpPr/>
          <p:nvPr/>
        </p:nvSpPr>
        <p:spPr>
          <a:xfrm rot="16200000">
            <a:off x="6603774" y="3013580"/>
            <a:ext cx="10663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[Google Earth]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5F3D42-C31D-9B45-9715-10C7FFAFAE05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23DE78-39E9-D148-99E0-7B506B6C21EF}"/>
              </a:ext>
            </a:extLst>
          </p:cNvPr>
          <p:cNvSpPr/>
          <p:nvPr/>
        </p:nvSpPr>
        <p:spPr>
          <a:xfrm>
            <a:off x="10253472" y="1399493"/>
            <a:ext cx="307703" cy="3400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AAC76D-2E42-C542-A956-A8B7F8E89613}"/>
              </a:ext>
            </a:extLst>
          </p:cNvPr>
          <p:cNvCxnSpPr>
            <a:cxnSpLocks/>
          </p:cNvCxnSpPr>
          <p:nvPr/>
        </p:nvCxnSpPr>
        <p:spPr>
          <a:xfrm flipH="1" flipV="1">
            <a:off x="10561175" y="1739569"/>
            <a:ext cx="1447140" cy="2065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233B5E3-6AE5-8249-85D7-58C5562C56A8}"/>
              </a:ext>
            </a:extLst>
          </p:cNvPr>
          <p:cNvSpPr/>
          <p:nvPr/>
        </p:nvSpPr>
        <p:spPr>
          <a:xfrm>
            <a:off x="1821543" y="4446323"/>
            <a:ext cx="174171" cy="20779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34A060-C41B-2A44-8BA1-ED37C5A926A9}"/>
              </a:ext>
            </a:extLst>
          </p:cNvPr>
          <p:cNvCxnSpPr>
            <a:cxnSpLocks/>
          </p:cNvCxnSpPr>
          <p:nvPr/>
        </p:nvCxnSpPr>
        <p:spPr>
          <a:xfrm flipV="1">
            <a:off x="1995714" y="320844"/>
            <a:ext cx="5290457" cy="412548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E047-4344-0646-895C-CB03AA42B552}"/>
              </a:ext>
            </a:extLst>
          </p:cNvPr>
          <p:cNvCxnSpPr>
            <a:cxnSpLocks/>
          </p:cNvCxnSpPr>
          <p:nvPr/>
        </p:nvCxnSpPr>
        <p:spPr>
          <a:xfrm flipV="1">
            <a:off x="1995714" y="3579146"/>
            <a:ext cx="5290457" cy="107497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A3F000-DC6B-8044-82F2-B5C554FED88A}"/>
              </a:ext>
            </a:extLst>
          </p:cNvPr>
          <p:cNvCxnSpPr>
            <a:cxnSpLocks/>
          </p:cNvCxnSpPr>
          <p:nvPr/>
        </p:nvCxnSpPr>
        <p:spPr>
          <a:xfrm flipV="1">
            <a:off x="7273108" y="1739569"/>
            <a:ext cx="2980364" cy="2047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65BF698-9814-A24E-B5C6-2EEEA41AC6CD}"/>
              </a:ext>
            </a:extLst>
          </p:cNvPr>
          <p:cNvSpPr txBox="1"/>
          <p:nvPr/>
        </p:nvSpPr>
        <p:spPr>
          <a:xfrm>
            <a:off x="2507345" y="4598083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winter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EB60CF-819A-7A46-AFC4-849A6EFC4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9"/>
    </mc:Choice>
    <mc:Fallback xmlns="">
      <p:transition spd="slow" advTm="1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419363-8190-3D4B-89D1-BE6D23031C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D0D826D-4996-274D-9AFF-F8F2069A8597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3B5E3-6AE5-8249-85D7-58C5562C56A8}"/>
              </a:ext>
            </a:extLst>
          </p:cNvPr>
          <p:cNvSpPr/>
          <p:nvPr/>
        </p:nvSpPr>
        <p:spPr>
          <a:xfrm>
            <a:off x="2114977" y="5093877"/>
            <a:ext cx="174171" cy="20779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86ED-7B7D-B842-A63F-22BF2894CE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5886640" cy="291677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6550CF-1F09-8043-A082-79A5E826383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202063" y="3429001"/>
            <a:ext cx="3954895" cy="16648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9196B3-DAC3-2547-B8A8-59C913094DEC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202063" y="5301670"/>
            <a:ext cx="3954895" cy="10348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E0B0E70-4A50-ED4B-BE11-6A85D79AABBC}"/>
              </a:ext>
            </a:extLst>
          </p:cNvPr>
          <p:cNvSpPr/>
          <p:nvPr/>
        </p:nvSpPr>
        <p:spPr>
          <a:xfrm>
            <a:off x="6156958" y="3429000"/>
            <a:ext cx="5796000" cy="291677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842213-9B3A-744D-8164-924AD185C06B}"/>
              </a:ext>
            </a:extLst>
          </p:cNvPr>
          <p:cNvSpPr/>
          <p:nvPr/>
        </p:nvSpPr>
        <p:spPr>
          <a:xfrm>
            <a:off x="317581" y="166442"/>
            <a:ext cx="1120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Without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Current,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western Australia would resemble the Atacama or Namib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desert</a:t>
            </a:r>
            <a:r>
              <a:rPr lang="en-US" sz="2400" dirty="0">
                <a:latin typeface="Rockwell" panose="02060603020205020403" pitchFamily="18" charset="77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B7CAC2-AF3C-D445-9EA8-1B3E155D4E26}"/>
              </a:ext>
            </a:extLst>
          </p:cNvPr>
          <p:cNvSpPr/>
          <p:nvPr/>
        </p:nvSpPr>
        <p:spPr>
          <a:xfrm rot="16200000">
            <a:off x="5367640" y="5556455"/>
            <a:ext cx="13324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</a:t>
            </a:r>
            <a:r>
              <a:rPr lang="en-US" sz="1000" dirty="0" err="1">
                <a:latin typeface="Rockwell" panose="02060603020205020403" pitchFamily="18" charset="77"/>
              </a:rPr>
              <a:t>weatherbase.com</a:t>
            </a:r>
            <a:r>
              <a:rPr lang="en-US" sz="1000" dirty="0">
                <a:latin typeface="Rockwell" panose="02060603020205020403" pitchFamily="18" charset="77"/>
              </a:rPr>
              <a:t>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49F17B-296B-2449-8001-C46AFD48561B}"/>
              </a:ext>
            </a:extLst>
          </p:cNvPr>
          <p:cNvSpPr txBox="1"/>
          <p:nvPr/>
        </p:nvSpPr>
        <p:spPr>
          <a:xfrm>
            <a:off x="9526106" y="3493345"/>
            <a:ext cx="1787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E946B"/>
                </a:solidFill>
                <a:latin typeface="Rockwell" panose="02060603020205020403" pitchFamily="18" charset="77"/>
              </a:rPr>
              <a:t>Perth, Australia</a:t>
            </a:r>
          </a:p>
          <a:p>
            <a:pPr algn="ctr"/>
            <a:r>
              <a:rPr lang="en-US" dirty="0">
                <a:solidFill>
                  <a:srgbClr val="DE946B"/>
                </a:solidFill>
                <a:latin typeface="Rockwell" panose="02060603020205020403" pitchFamily="18" charset="77"/>
              </a:rPr>
              <a:t>800 mm / year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9D1E60-F481-C643-8005-11617DE80F84}"/>
              </a:ext>
            </a:extLst>
          </p:cNvPr>
          <p:cNvSpPr txBox="1"/>
          <p:nvPr/>
        </p:nvSpPr>
        <p:spPr>
          <a:xfrm>
            <a:off x="8353283" y="5215668"/>
            <a:ext cx="196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Valparaiso, Chile</a:t>
            </a:r>
          </a:p>
          <a:p>
            <a:pPr algn="ctr"/>
            <a:r>
              <a:rPr lang="en-US" dirty="0">
                <a:latin typeface="Rockwell" panose="02060603020205020403" pitchFamily="18" charset="77"/>
              </a:rPr>
              <a:t>500 mm /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E9C534-0A44-DC40-8C4F-93FA32BDF8A3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BCA367-3096-CF48-B5D1-9153DDEF4BB3}"/>
              </a:ext>
            </a:extLst>
          </p:cNvPr>
          <p:cNvSpPr txBox="1"/>
          <p:nvPr/>
        </p:nvSpPr>
        <p:spPr>
          <a:xfrm>
            <a:off x="2507345" y="4598083"/>
            <a:ext cx="98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Austral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winter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B2881F-1EC4-E347-9C33-68CD9357D3D8}"/>
              </a:ext>
            </a:extLst>
          </p:cNvPr>
          <p:cNvSpPr txBox="1"/>
          <p:nvPr/>
        </p:nvSpPr>
        <p:spPr>
          <a:xfrm rot="16200000">
            <a:off x="5196855" y="4542920"/>
            <a:ext cx="22392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Average Precipitation (mm)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BB31A5-E9BF-4346-BDD0-0DE8E79F0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6"/>
    </mc:Choice>
    <mc:Fallback xmlns="">
      <p:transition spd="slow" advTm="1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97D769D-8EA3-9E49-9CF2-658845CFF4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1296511"/>
            <a:ext cx="3360000" cy="50400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F6AB0D-01DA-2F4A-BB9D-62E0717DD4EC}"/>
              </a:ext>
            </a:extLst>
          </p:cNvPr>
          <p:cNvSpPr/>
          <p:nvPr/>
        </p:nvSpPr>
        <p:spPr>
          <a:xfrm rot="16200000">
            <a:off x="-582508" y="549528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[NASA Earth Observatory]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64818-9726-AA48-8B92-638D4F041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92" y="2544032"/>
            <a:ext cx="5817768" cy="37924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842213-9B3A-744D-8164-924AD185C06B}"/>
              </a:ext>
            </a:extLst>
          </p:cNvPr>
          <p:cNvSpPr/>
          <p:nvPr/>
        </p:nvSpPr>
        <p:spPr>
          <a:xfrm>
            <a:off x="317581" y="166442"/>
            <a:ext cx="1120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Eastern boundary currents usually flow equatorward,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but the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Rockwell" panose="02060603020205020403" pitchFamily="18" charset="77"/>
              </a:rPr>
              <a:t>Leeuwin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 Current flows poleward</a:t>
            </a:r>
            <a:r>
              <a:rPr lang="en-US" sz="2400" dirty="0">
                <a:latin typeface="Rockwell" panose="02060603020205020403" pitchFamily="18" charset="77"/>
              </a:rPr>
              <a:t>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A7D249-3AF9-174B-9481-2788B831EB81}"/>
              </a:ext>
            </a:extLst>
          </p:cNvPr>
          <p:cNvCxnSpPr>
            <a:cxnSpLocks/>
          </p:cNvCxnSpPr>
          <p:nvPr/>
        </p:nvCxnSpPr>
        <p:spPr>
          <a:xfrm flipH="1" flipV="1">
            <a:off x="3794912" y="1296512"/>
            <a:ext cx="7906437" cy="34577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9AA5ED-7560-1144-9185-36CD3755E5D5}"/>
              </a:ext>
            </a:extLst>
          </p:cNvPr>
          <p:cNvCxnSpPr>
            <a:cxnSpLocks/>
          </p:cNvCxnSpPr>
          <p:nvPr/>
        </p:nvCxnSpPr>
        <p:spPr>
          <a:xfrm flipH="1">
            <a:off x="3794912" y="5329646"/>
            <a:ext cx="7906437" cy="102981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8B7C65E-279B-B642-BAA4-215618E75447}"/>
              </a:ext>
            </a:extLst>
          </p:cNvPr>
          <p:cNvSpPr/>
          <p:nvPr/>
        </p:nvSpPr>
        <p:spPr>
          <a:xfrm>
            <a:off x="11701349" y="4754215"/>
            <a:ext cx="318303" cy="57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rved Right Arrow 30">
            <a:extLst>
              <a:ext uri="{FF2B5EF4-FFF2-40B4-BE49-F238E27FC236}">
                <a16:creationId xmlns:a16="http://schemas.microsoft.com/office/drawing/2014/main" id="{D05526CA-13BE-9B43-BF55-0FD61D31E794}"/>
              </a:ext>
            </a:extLst>
          </p:cNvPr>
          <p:cNvSpPr/>
          <p:nvPr/>
        </p:nvSpPr>
        <p:spPr>
          <a:xfrm rot="10800000">
            <a:off x="356027" y="2091070"/>
            <a:ext cx="1240619" cy="4075814"/>
          </a:xfrm>
          <a:prstGeom prst="curvedRightArrow">
            <a:avLst>
              <a:gd name="adj1" fmla="val 28792"/>
              <a:gd name="adj2" fmla="val 50000"/>
              <a:gd name="adj3" fmla="val 3597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A76670-8CBD-2542-B7C2-6981E8EB81D8}"/>
              </a:ext>
            </a:extLst>
          </p:cNvPr>
          <p:cNvSpPr/>
          <p:nvPr/>
        </p:nvSpPr>
        <p:spPr>
          <a:xfrm>
            <a:off x="10401975" y="6359463"/>
            <a:ext cx="1653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Rockwell" panose="02060603020205020403" pitchFamily="18" charset="77"/>
              </a:rPr>
              <a:t>[http://</a:t>
            </a:r>
            <a:r>
              <a:rPr lang="en-US" sz="1000" dirty="0" err="1">
                <a:latin typeface="Rockwell" panose="02060603020205020403" pitchFamily="18" charset="77"/>
              </a:rPr>
              <a:t>meted.ucar.edu</a:t>
            </a:r>
            <a:r>
              <a:rPr lang="en-US" sz="1000" dirty="0">
                <a:latin typeface="Rockwell" panose="02060603020205020403" pitchFamily="18" charset="77"/>
              </a:rPr>
              <a:t>/]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AC173A-992D-8649-BE6C-168EB42D0A2A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4</a:t>
            </a:r>
          </a:p>
        </p:txBody>
      </p:sp>
      <p:sp>
        <p:nvSpPr>
          <p:cNvPr id="34" name="Curved Right Arrow 33">
            <a:extLst>
              <a:ext uri="{FF2B5EF4-FFF2-40B4-BE49-F238E27FC236}">
                <a16:creationId xmlns:a16="http://schemas.microsoft.com/office/drawing/2014/main" id="{ED3D4C8D-D5A4-E846-B527-9D137EC1C24E}"/>
              </a:ext>
            </a:extLst>
          </p:cNvPr>
          <p:cNvSpPr/>
          <p:nvPr/>
        </p:nvSpPr>
        <p:spPr>
          <a:xfrm>
            <a:off x="11861076" y="4659047"/>
            <a:ext cx="237461" cy="898618"/>
          </a:xfrm>
          <a:prstGeom prst="curvedRightArrow">
            <a:avLst>
              <a:gd name="adj1" fmla="val 59581"/>
              <a:gd name="adj2" fmla="val 189214"/>
              <a:gd name="adj3" fmla="val 50986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Right Arrow 31">
            <a:extLst>
              <a:ext uri="{FF2B5EF4-FFF2-40B4-BE49-F238E27FC236}">
                <a16:creationId xmlns:a16="http://schemas.microsoft.com/office/drawing/2014/main" id="{14F221AD-C83D-264F-A186-7C3290FDB7C4}"/>
              </a:ext>
            </a:extLst>
          </p:cNvPr>
          <p:cNvSpPr/>
          <p:nvPr/>
        </p:nvSpPr>
        <p:spPr>
          <a:xfrm rot="767571">
            <a:off x="1647491" y="2086629"/>
            <a:ext cx="1689727" cy="4122598"/>
          </a:xfrm>
          <a:prstGeom prst="curvedRightArrow">
            <a:avLst>
              <a:gd name="adj1" fmla="val 14000"/>
              <a:gd name="adj2" fmla="val 50000"/>
              <a:gd name="adj3" fmla="val 28982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185A410-FE2D-6344-B2AE-34FC7DA490AC}"/>
              </a:ext>
            </a:extLst>
          </p:cNvPr>
          <p:cNvSpPr/>
          <p:nvPr/>
        </p:nvSpPr>
        <p:spPr>
          <a:xfrm>
            <a:off x="3178628" y="2037806"/>
            <a:ext cx="610269" cy="836022"/>
          </a:xfrm>
          <a:custGeom>
            <a:avLst/>
            <a:gdLst>
              <a:gd name="connsiteX0" fmla="*/ 165463 w 583474"/>
              <a:gd name="connsiteY0" fmla="*/ 714103 h 792480"/>
              <a:gd name="connsiteX1" fmla="*/ 0 w 583474"/>
              <a:gd name="connsiteY1" fmla="*/ 0 h 792480"/>
              <a:gd name="connsiteX2" fmla="*/ 583474 w 583474"/>
              <a:gd name="connsiteY2" fmla="*/ 348343 h 792480"/>
              <a:gd name="connsiteX3" fmla="*/ 513806 w 583474"/>
              <a:gd name="connsiteY3" fmla="*/ 792480 h 792480"/>
              <a:gd name="connsiteX4" fmla="*/ 165463 w 583474"/>
              <a:gd name="connsiteY4" fmla="*/ 714103 h 792480"/>
              <a:gd name="connsiteX0" fmla="*/ 165463 w 574765"/>
              <a:gd name="connsiteY0" fmla="*/ 836022 h 914399"/>
              <a:gd name="connsiteX1" fmla="*/ 0 w 574765"/>
              <a:gd name="connsiteY1" fmla="*/ 121919 h 914399"/>
              <a:gd name="connsiteX2" fmla="*/ 574765 w 574765"/>
              <a:gd name="connsiteY2" fmla="*/ 0 h 914399"/>
              <a:gd name="connsiteX3" fmla="*/ 513806 w 574765"/>
              <a:gd name="connsiteY3" fmla="*/ 914399 h 914399"/>
              <a:gd name="connsiteX4" fmla="*/ 165463 w 574765"/>
              <a:gd name="connsiteY4" fmla="*/ 836022 h 914399"/>
              <a:gd name="connsiteX0" fmla="*/ 165463 w 582768"/>
              <a:gd name="connsiteY0" fmla="*/ 836022 h 914399"/>
              <a:gd name="connsiteX1" fmla="*/ 0 w 582768"/>
              <a:gd name="connsiteY1" fmla="*/ 121919 h 914399"/>
              <a:gd name="connsiteX2" fmla="*/ 574765 w 582768"/>
              <a:gd name="connsiteY2" fmla="*/ 0 h 914399"/>
              <a:gd name="connsiteX3" fmla="*/ 513806 w 582768"/>
              <a:gd name="connsiteY3" fmla="*/ 914399 h 914399"/>
              <a:gd name="connsiteX4" fmla="*/ 165463 w 582768"/>
              <a:gd name="connsiteY4" fmla="*/ 836022 h 914399"/>
              <a:gd name="connsiteX0" fmla="*/ 165463 w 610269"/>
              <a:gd name="connsiteY0" fmla="*/ 836022 h 836022"/>
              <a:gd name="connsiteX1" fmla="*/ 0 w 610269"/>
              <a:gd name="connsiteY1" fmla="*/ 121919 h 836022"/>
              <a:gd name="connsiteX2" fmla="*/ 574765 w 610269"/>
              <a:gd name="connsiteY2" fmla="*/ 0 h 836022"/>
              <a:gd name="connsiteX3" fmla="*/ 600892 w 610269"/>
              <a:gd name="connsiteY3" fmla="*/ 583473 h 836022"/>
              <a:gd name="connsiteX4" fmla="*/ 165463 w 610269"/>
              <a:gd name="connsiteY4" fmla="*/ 836022 h 83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269" h="836022">
                <a:moveTo>
                  <a:pt x="165463" y="836022"/>
                </a:moveTo>
                <a:lnTo>
                  <a:pt x="0" y="121919"/>
                </a:lnTo>
                <a:lnTo>
                  <a:pt x="574765" y="0"/>
                </a:lnTo>
                <a:cubicBezTo>
                  <a:pt x="606696" y="313508"/>
                  <a:pt x="621212" y="278673"/>
                  <a:pt x="600892" y="583473"/>
                </a:cubicBezTo>
                <a:lnTo>
                  <a:pt x="165463" y="836022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9C00AD-67BC-5143-A13A-A4FD02FC9AF2}"/>
              </a:ext>
            </a:extLst>
          </p:cNvPr>
          <p:cNvSpPr txBox="1"/>
          <p:nvPr/>
        </p:nvSpPr>
        <p:spPr>
          <a:xfrm>
            <a:off x="1970260" y="3496434"/>
            <a:ext cx="1451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Rockwell" panose="02060603020205020403" pitchFamily="18" charset="77"/>
              </a:rPr>
              <a:t>Leeuwin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 </a:t>
            </a:r>
          </a:p>
          <a:p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Current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F53719-69C0-894D-9EB0-7BBC64511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1"/>
    </mc:Choice>
    <mc:Fallback xmlns="">
      <p:transition spd="slow" advTm="3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72D7E-7C05-3942-A9DF-7B66E00D9D0A}"/>
              </a:ext>
            </a:extLst>
          </p:cNvPr>
          <p:cNvSpPr txBox="1"/>
          <p:nvPr/>
        </p:nvSpPr>
        <p:spPr>
          <a:xfrm>
            <a:off x="11913768" y="13067"/>
            <a:ext cx="28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Rockwell" panose="02060603020205020403" pitchFamily="18" charset="77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F8033-B30B-E545-BE85-AC9C226967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843" y="1214756"/>
            <a:ext cx="6910247" cy="5332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C003BA-017D-3A44-A77F-0F02734C692E}"/>
              </a:ext>
            </a:extLst>
          </p:cNvPr>
          <p:cNvSpPr/>
          <p:nvPr/>
        </p:nvSpPr>
        <p:spPr>
          <a:xfrm>
            <a:off x="6335692" y="2122335"/>
            <a:ext cx="674708" cy="30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11AC80-43CF-7546-BD04-26D1B51776CE}"/>
              </a:ext>
            </a:extLst>
          </p:cNvPr>
          <p:cNvSpPr/>
          <p:nvPr/>
        </p:nvSpPr>
        <p:spPr>
          <a:xfrm>
            <a:off x="6551154" y="2768627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B4158D-7BAB-084D-A290-930CC9CE4024}"/>
              </a:ext>
            </a:extLst>
          </p:cNvPr>
          <p:cNvSpPr/>
          <p:nvPr/>
        </p:nvSpPr>
        <p:spPr>
          <a:xfrm>
            <a:off x="6879790" y="4785264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B5A959-FD2D-7D48-B6F0-B73653184B24}"/>
              </a:ext>
            </a:extLst>
          </p:cNvPr>
          <p:cNvSpPr/>
          <p:nvPr/>
        </p:nvSpPr>
        <p:spPr>
          <a:xfrm>
            <a:off x="8492359" y="3237187"/>
            <a:ext cx="395400" cy="24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C1EC3E-8B58-164A-B248-0510BC93480C}"/>
              </a:ext>
            </a:extLst>
          </p:cNvPr>
          <p:cNvSpPr/>
          <p:nvPr/>
        </p:nvSpPr>
        <p:spPr>
          <a:xfrm>
            <a:off x="10697485" y="2060522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146165-7316-8D42-AFA3-806BBC2B85AA}"/>
              </a:ext>
            </a:extLst>
          </p:cNvPr>
          <p:cNvSpPr/>
          <p:nvPr/>
        </p:nvSpPr>
        <p:spPr>
          <a:xfrm>
            <a:off x="10831518" y="1686726"/>
            <a:ext cx="341586" cy="22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146C5F-F0F6-C54A-A70B-5A33BE3F20DD}"/>
              </a:ext>
            </a:extLst>
          </p:cNvPr>
          <p:cNvSpPr/>
          <p:nvPr/>
        </p:nvSpPr>
        <p:spPr>
          <a:xfrm>
            <a:off x="10723734" y="4745943"/>
            <a:ext cx="630673" cy="29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FE7248-01D9-5D42-9873-45FDF9B8FBEA}"/>
              </a:ext>
            </a:extLst>
          </p:cNvPr>
          <p:cNvSpPr/>
          <p:nvPr/>
        </p:nvSpPr>
        <p:spPr>
          <a:xfrm>
            <a:off x="10755872" y="3983472"/>
            <a:ext cx="630673" cy="12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0D7F0D-C8E3-FC4A-9FF3-252163798691}"/>
              </a:ext>
            </a:extLst>
          </p:cNvPr>
          <p:cNvSpPr/>
          <p:nvPr/>
        </p:nvSpPr>
        <p:spPr>
          <a:xfrm>
            <a:off x="8401630" y="3983916"/>
            <a:ext cx="406040" cy="12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97412-8039-8F4C-9367-3117C92E9473}"/>
              </a:ext>
            </a:extLst>
          </p:cNvPr>
          <p:cNvSpPr/>
          <p:nvPr/>
        </p:nvSpPr>
        <p:spPr>
          <a:xfrm>
            <a:off x="8604650" y="3701778"/>
            <a:ext cx="406040" cy="113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FBA0E2-6C1F-BC4F-B56F-C7F28968834D}"/>
              </a:ext>
            </a:extLst>
          </p:cNvPr>
          <p:cNvSpPr/>
          <p:nvPr/>
        </p:nvSpPr>
        <p:spPr>
          <a:xfrm>
            <a:off x="6689720" y="4340772"/>
            <a:ext cx="406040" cy="21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F833A2-4263-654F-B245-107E81F698D1}"/>
              </a:ext>
            </a:extLst>
          </p:cNvPr>
          <p:cNvSpPr/>
          <p:nvPr/>
        </p:nvSpPr>
        <p:spPr>
          <a:xfrm>
            <a:off x="7018356" y="3953311"/>
            <a:ext cx="406040" cy="17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469EA1-7CA4-B649-A4DF-DC0420111338}"/>
              </a:ext>
            </a:extLst>
          </p:cNvPr>
          <p:cNvSpPr/>
          <p:nvPr/>
        </p:nvSpPr>
        <p:spPr>
          <a:xfrm>
            <a:off x="7018356" y="3696300"/>
            <a:ext cx="406040" cy="12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4F25BF-F46E-AE48-A9DC-E4BF477C0FC1}"/>
              </a:ext>
            </a:extLst>
          </p:cNvPr>
          <p:cNvSpPr/>
          <p:nvPr/>
        </p:nvSpPr>
        <p:spPr>
          <a:xfrm>
            <a:off x="6949621" y="3499800"/>
            <a:ext cx="406040" cy="12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29DC1D-A280-DE48-8E1D-DD9E4FFDA23B}"/>
              </a:ext>
            </a:extLst>
          </p:cNvPr>
          <p:cNvSpPr/>
          <p:nvPr/>
        </p:nvSpPr>
        <p:spPr>
          <a:xfrm>
            <a:off x="7059098" y="3232278"/>
            <a:ext cx="406040" cy="19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03ABE9-A54F-684C-AB8E-A4361DB7EB73}"/>
              </a:ext>
            </a:extLst>
          </p:cNvPr>
          <p:cNvSpPr/>
          <p:nvPr/>
        </p:nvSpPr>
        <p:spPr>
          <a:xfrm>
            <a:off x="9370568" y="4764244"/>
            <a:ext cx="406040" cy="246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F42AAF-D257-0149-93EC-34AE091B073E}"/>
              </a:ext>
            </a:extLst>
          </p:cNvPr>
          <p:cNvSpPr/>
          <p:nvPr/>
        </p:nvSpPr>
        <p:spPr>
          <a:xfrm>
            <a:off x="8378078" y="4745942"/>
            <a:ext cx="406040" cy="446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854FA8-CD78-9A44-B5B9-CAD01DBF06D0}"/>
              </a:ext>
            </a:extLst>
          </p:cNvPr>
          <p:cNvSpPr/>
          <p:nvPr/>
        </p:nvSpPr>
        <p:spPr>
          <a:xfrm>
            <a:off x="10681701" y="3106579"/>
            <a:ext cx="982806" cy="30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72CE3C-2379-0D42-A7CB-D95DCC0BF793}"/>
              </a:ext>
            </a:extLst>
          </p:cNvPr>
          <p:cNvSpPr/>
          <p:nvPr/>
        </p:nvSpPr>
        <p:spPr>
          <a:xfrm>
            <a:off x="7886675" y="2429103"/>
            <a:ext cx="982806" cy="30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CEFB70F-3583-B044-9E43-FD062D6273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1" y="3118872"/>
            <a:ext cx="1282700" cy="154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02A014D9-9FBB-054E-8A45-0762DC35F38D}"/>
              </a:ext>
            </a:extLst>
          </p:cNvPr>
          <p:cNvCxnSpPr>
            <a:cxnSpLocks/>
          </p:cNvCxnSpPr>
          <p:nvPr/>
        </p:nvCxnSpPr>
        <p:spPr>
          <a:xfrm rot="5400000">
            <a:off x="9010125" y="3490955"/>
            <a:ext cx="1087335" cy="819579"/>
          </a:xfrm>
          <a:prstGeom prst="curvedConnector3">
            <a:avLst>
              <a:gd name="adj1" fmla="val 3435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15CB83B-2A35-7443-A71B-1907AFC3F9D0}"/>
              </a:ext>
            </a:extLst>
          </p:cNvPr>
          <p:cNvSpPr txBox="1"/>
          <p:nvPr/>
        </p:nvSpPr>
        <p:spPr>
          <a:xfrm>
            <a:off x="8559475" y="2853931"/>
            <a:ext cx="18421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Rockwell" panose="02060603020205020403" pitchFamily="18" charset="77"/>
              </a:rPr>
              <a:t>Humid Interval ~5.5 – 3.3 Ma </a:t>
            </a:r>
          </a:p>
          <a:p>
            <a:pPr algn="ctr"/>
            <a:r>
              <a:rPr lang="en-US" sz="900" dirty="0">
                <a:latin typeface="Rockwell" panose="02060603020205020403" pitchFamily="18" charset="77"/>
              </a:rPr>
              <a:t>(</a:t>
            </a:r>
            <a:r>
              <a:rPr lang="en-US" sz="900" i="1" dirty="0" err="1">
                <a:latin typeface="Rockwell" panose="02060603020205020403" pitchFamily="18" charset="77"/>
              </a:rPr>
              <a:t>sensu</a:t>
            </a:r>
            <a:r>
              <a:rPr lang="en-US" sz="900" dirty="0">
                <a:latin typeface="Rockwell" panose="02060603020205020403" pitchFamily="18" charset="77"/>
              </a:rPr>
              <a:t> Christensen et al., 2017)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B68E3F5-95C5-3F48-B88C-9F6BB783F677}"/>
              </a:ext>
            </a:extLst>
          </p:cNvPr>
          <p:cNvSpPr/>
          <p:nvPr/>
        </p:nvSpPr>
        <p:spPr>
          <a:xfrm>
            <a:off x="9153913" y="421329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84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1B3BFDE-EFB3-9447-A47C-837B8EEBA6B3}"/>
              </a:ext>
            </a:extLst>
          </p:cNvPr>
          <p:cNvCxnSpPr>
            <a:cxnSpLocks/>
            <a:stCxn id="46" idx="1"/>
            <a:endCxn id="44" idx="5"/>
          </p:cNvCxnSpPr>
          <p:nvPr/>
        </p:nvCxnSpPr>
        <p:spPr>
          <a:xfrm flipH="1" flipV="1">
            <a:off x="9246097" y="4305480"/>
            <a:ext cx="1096923" cy="1060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024204A-9387-8048-872B-4FCCCB936C87}"/>
              </a:ext>
            </a:extLst>
          </p:cNvPr>
          <p:cNvSpPr txBox="1"/>
          <p:nvPr/>
        </p:nvSpPr>
        <p:spPr>
          <a:xfrm>
            <a:off x="10343020" y="5042690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Rockwell" panose="02060603020205020403" pitchFamily="18" charset="0"/>
              </a:rPr>
              <a:t>U1459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E1D9D8-DD48-3A45-A965-81B6FF2EA3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Rockwell" panose="02060603020205020403" pitchFamily="18" charset="77"/>
              </a:rPr>
              <a:t>To scrutinize </a:t>
            </a:r>
            <a:r>
              <a:rPr lang="en-GB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the effect of ITF </a:t>
            </a:r>
            <a:r>
              <a:rPr lang="en-GB" sz="2400" dirty="0">
                <a:latin typeface="Rockwell" panose="02060603020205020403" pitchFamily="18" charset="77"/>
              </a:rPr>
              <a:t>on oceanographic change </a:t>
            </a:r>
            <a:r>
              <a:rPr lang="en-GB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south of Northwest Cape</a:t>
            </a:r>
            <a:r>
              <a:rPr lang="en-GB" sz="2400" dirty="0">
                <a:latin typeface="Rockwell" panose="02060603020205020403" pitchFamily="18" charset="77"/>
              </a:rPr>
              <a:t>, we present a multiproxy study from the Perth Basin (U1459).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A4966C-CA89-C84F-AB33-FED805CE4A1C}"/>
              </a:ext>
            </a:extLst>
          </p:cNvPr>
          <p:cNvSpPr txBox="1"/>
          <p:nvPr/>
        </p:nvSpPr>
        <p:spPr>
          <a:xfrm>
            <a:off x="7848600" y="6547578"/>
            <a:ext cx="434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Rockwell" panose="02060603020205020403" pitchFamily="18" charset="77"/>
              </a:rPr>
              <a:t>[</a:t>
            </a:r>
            <a:r>
              <a:rPr lang="en-US" sz="1050" dirty="0" err="1">
                <a:latin typeface="Rockwell" panose="02060603020205020403" pitchFamily="18" charset="77"/>
              </a:rPr>
              <a:t>Ganachaud</a:t>
            </a:r>
            <a:r>
              <a:rPr lang="en-US" sz="1050" dirty="0">
                <a:latin typeface="Rockwell" panose="02060603020205020403" pitchFamily="18" charset="77"/>
              </a:rPr>
              <a:t> &amp; Wunsch, 2000, Nature]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8F55AF-016C-3348-BD3F-DDAF58D39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4"/>
    </mc:Choice>
    <mc:Fallback xmlns="">
      <p:transition spd="slow" advTm="3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703987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TEX</a:t>
            </a:r>
            <a:r>
              <a:rPr lang="en-US" sz="1800" b="1" baseline="-25000" dirty="0">
                <a:solidFill>
                  <a:schemeClr val="accent2"/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 &amp; </a:t>
            </a:r>
            <a:r>
              <a:rPr lang="en-US" sz="1800" b="1" dirty="0">
                <a:solidFill>
                  <a:schemeClr val="accent2"/>
                </a:solidFill>
                <a:latin typeface="Symbol" pitchFamily="2" charset="2"/>
                <a:cs typeface="Rockwell" charset="0"/>
              </a:rPr>
              <a:t>d</a:t>
            </a:r>
            <a:r>
              <a:rPr lang="en-US" sz="1800" b="1" baseline="30000" dirty="0">
                <a:solidFill>
                  <a:schemeClr val="accent2"/>
                </a:solidFill>
                <a:latin typeface="Rockwell" charset="0"/>
                <a:cs typeface="Rockwell" charset="0"/>
              </a:rPr>
              <a:t>18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paleothermometry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suggests that a Pliocene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Current was active, albeit with fluctuations in intensity.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XRF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records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provides insight in Pliocene hydroclimate changes in southwest Australia.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Intersite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-comparisons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reveal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three main factors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in control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strength.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1D61C0-E242-984C-B401-7BFCF0A49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5"/>
    </mc:Choice>
    <mc:Fallback xmlns="">
      <p:transition spd="slow" advTm="3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D13183-A17F-8740-AED1-6EA61320571C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Warm Pliocene SST’s </a:t>
            </a:r>
            <a:r>
              <a:rPr lang="en-US" sz="2400" dirty="0">
                <a:latin typeface="Rockwell" panose="02060603020205020403" pitchFamily="18" charset="77"/>
              </a:rPr>
              <a:t>can only be explained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by means of an active (proto-)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730EC-529F-3A43-91B7-2F01E2841B9A}"/>
              </a:ext>
            </a:extLst>
          </p:cNvPr>
          <p:cNvSpPr/>
          <p:nvPr/>
        </p:nvSpPr>
        <p:spPr>
          <a:xfrm>
            <a:off x="1" y="457371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Rockwell" panose="02060603020205020403" pitchFamily="18" charset="77"/>
              </a:rPr>
              <a:t>Today's mean annual SST </a:t>
            </a:r>
          </a:p>
          <a:p>
            <a:pPr algn="ctr"/>
            <a:r>
              <a:rPr lang="en-GB" sz="2400" dirty="0">
                <a:latin typeface="Rockwell" panose="02060603020205020403" pitchFamily="18" charset="77"/>
              </a:rPr>
              <a:t>at Site U1459:</a:t>
            </a:r>
          </a:p>
          <a:p>
            <a:pPr algn="ctr"/>
            <a:r>
              <a:rPr lang="en-GB" sz="2400" dirty="0">
                <a:latin typeface="Rockwell" panose="02060603020205020403" pitchFamily="18" charset="77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22.8°C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11FB78-1480-D640-A1CF-6ADD14D37256}"/>
              </a:ext>
            </a:extLst>
          </p:cNvPr>
          <p:cNvSpPr txBox="1"/>
          <p:nvPr/>
        </p:nvSpPr>
        <p:spPr>
          <a:xfrm>
            <a:off x="10169380" y="2646972"/>
            <a:ext cx="2009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Glaciation events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in both hemispheres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[De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Schepper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" panose="02060603020205020403" pitchFamily="18" charset="77"/>
              </a:rPr>
              <a:t> et al., 2014]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F82679-5139-F14A-8FF1-79068802642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9775276" y="2755557"/>
            <a:ext cx="394104" cy="2453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F38619-58DC-E44C-8D02-965A8116BF56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9775276" y="3000915"/>
            <a:ext cx="394104" cy="2489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DAC176-CD68-094B-AF85-7681C24C86E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9775276" y="3000915"/>
            <a:ext cx="394104" cy="6981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871EA-305E-A146-B7A9-BFCA466803A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9775276" y="3000915"/>
            <a:ext cx="394104" cy="18836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CA29718-1255-864F-A97F-C4912103F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05" y="915420"/>
            <a:ext cx="5237758" cy="568585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B587E1-B226-1D4C-BD9F-AC7B4469A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2"/>
    </mc:Choice>
    <mc:Fallback xmlns="">
      <p:transition spd="slow" advTm="4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8A92806-0304-5940-BDE3-3F3A67AB31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4" t="8754" r="7358" b="4990"/>
          <a:stretch/>
        </p:blipFill>
        <p:spPr>
          <a:xfrm>
            <a:off x="5704885" y="2433862"/>
            <a:ext cx="6382612" cy="43288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FCF56B-D3D5-8649-B5E2-AEF05E3AAE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DCF6FE"/>
              </a:clrFrom>
              <a:clrTo>
                <a:srgbClr val="DCF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7781">
            <a:off x="10450479" y="4231271"/>
            <a:ext cx="1088940" cy="953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D13183-A17F-8740-AED1-6EA61320571C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numerical</a:t>
            </a:r>
            <a:r>
              <a:rPr lang="en-US" sz="2400" dirty="0">
                <a:latin typeface="Rockwell" panose="02060603020205020403" pitchFamily="18" charset="77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climate model </a:t>
            </a:r>
            <a:r>
              <a:rPr lang="en-US" sz="2400" dirty="0">
                <a:latin typeface="Rockwell" panose="02060603020205020403" pitchFamily="18" charset="77"/>
              </a:rPr>
              <a:t>tells a similar story: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A warm poleward-flowing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 causes </a:t>
            </a:r>
            <a:r>
              <a:rPr lang="en-US" sz="2400" dirty="0">
                <a:solidFill>
                  <a:schemeClr val="accent2"/>
                </a:solidFill>
                <a:latin typeface="Rockwell" panose="02060603020205020403" pitchFamily="18" charset="77"/>
              </a:rPr>
              <a:t>~24°C SST </a:t>
            </a:r>
            <a:r>
              <a:rPr lang="en-US" sz="2400" dirty="0">
                <a:latin typeface="Rockwell" panose="02060603020205020403" pitchFamily="18" charset="77"/>
              </a:rPr>
              <a:t>in the Perth Basin.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AD5B0-01D6-B54C-BC00-DE4302DD6D4C}"/>
              </a:ext>
            </a:extLst>
          </p:cNvPr>
          <p:cNvSpPr txBox="1"/>
          <p:nvPr/>
        </p:nvSpPr>
        <p:spPr>
          <a:xfrm>
            <a:off x="7668932" y="1853500"/>
            <a:ext cx="24545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77"/>
              </a:rPr>
              <a:t>PRISM3 Pliocene simulation</a:t>
            </a:r>
          </a:p>
          <a:p>
            <a:pPr algn="ctr"/>
            <a:r>
              <a:rPr lang="en-US" sz="1400" dirty="0">
                <a:latin typeface="Rockwell" panose="02060603020205020403" pitchFamily="18" charset="77"/>
              </a:rPr>
              <a:t>405 ppm CO</a:t>
            </a:r>
            <a:r>
              <a:rPr lang="en-US" sz="1400" baseline="-25000" dirty="0">
                <a:latin typeface="Rockwell" panose="02060603020205020403" pitchFamily="18" charset="77"/>
              </a:rPr>
              <a:t>2</a:t>
            </a:r>
          </a:p>
          <a:p>
            <a:pPr algn="ctr"/>
            <a:r>
              <a:rPr lang="en-US" sz="1400" i="1" dirty="0">
                <a:latin typeface="Rockwell" panose="02060603020205020403" pitchFamily="18" charset="77"/>
              </a:rPr>
              <a:t>warm</a:t>
            </a:r>
            <a:r>
              <a:rPr lang="en-US" sz="1400" dirty="0">
                <a:latin typeface="Rockwell" panose="02060603020205020403" pitchFamily="18" charset="77"/>
              </a:rPr>
              <a:t> orbit @ 3.06 Ma</a:t>
            </a:r>
          </a:p>
          <a:p>
            <a:pPr algn="ctr"/>
            <a:r>
              <a:rPr lang="en-US" sz="1000" dirty="0">
                <a:latin typeface="Rockwell" panose="02060603020205020403" pitchFamily="18" charset="77"/>
              </a:rPr>
              <a:t>[Prescott et al., 2014]</a:t>
            </a:r>
          </a:p>
          <a:p>
            <a:pPr algn="ctr"/>
            <a:endParaRPr lang="en-US" sz="1000" dirty="0">
              <a:latin typeface="Rockwell" panose="02060603020205020403" pitchFamily="18" charset="77"/>
            </a:endParaRP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FAB76487-BD6D-894F-9351-61D830876BCC}"/>
              </a:ext>
            </a:extLst>
          </p:cNvPr>
          <p:cNvCxnSpPr>
            <a:cxnSpLocks/>
          </p:cNvCxnSpPr>
          <p:nvPr/>
        </p:nvCxnSpPr>
        <p:spPr>
          <a:xfrm rot="5400000">
            <a:off x="10423126" y="4335349"/>
            <a:ext cx="1087335" cy="819579"/>
          </a:xfrm>
          <a:prstGeom prst="curvedConnector3">
            <a:avLst>
              <a:gd name="adj1" fmla="val 34354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E7E4E88-378F-4F46-9CBD-F1DD2DF2194C}"/>
              </a:ext>
            </a:extLst>
          </p:cNvPr>
          <p:cNvCxnSpPr>
            <a:cxnSpLocks/>
          </p:cNvCxnSpPr>
          <p:nvPr/>
        </p:nvCxnSpPr>
        <p:spPr>
          <a:xfrm flipV="1">
            <a:off x="8242506" y="4598300"/>
            <a:ext cx="653685" cy="572933"/>
          </a:xfrm>
          <a:prstGeom prst="curvedConnector3">
            <a:avLst>
              <a:gd name="adj1" fmla="val 115279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F338F95A-A088-5543-A384-81D255CF6A0A}"/>
              </a:ext>
            </a:extLst>
          </p:cNvPr>
          <p:cNvCxnSpPr>
            <a:cxnSpLocks/>
          </p:cNvCxnSpPr>
          <p:nvPr/>
        </p:nvCxnSpPr>
        <p:spPr>
          <a:xfrm flipV="1">
            <a:off x="6650984" y="4598299"/>
            <a:ext cx="653685" cy="572933"/>
          </a:xfrm>
          <a:prstGeom prst="curvedConnector3">
            <a:avLst>
              <a:gd name="adj1" fmla="val 113947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4AEA5B5E-6CDA-3B44-86B7-42D4C7EBBFDE}"/>
              </a:ext>
            </a:extLst>
          </p:cNvPr>
          <p:cNvCxnSpPr>
            <a:cxnSpLocks/>
          </p:cNvCxnSpPr>
          <p:nvPr/>
        </p:nvCxnSpPr>
        <p:spPr>
          <a:xfrm flipV="1">
            <a:off x="9846094" y="4606987"/>
            <a:ext cx="653685" cy="572933"/>
          </a:xfrm>
          <a:prstGeom prst="curvedConnector3">
            <a:avLst>
              <a:gd name="adj1" fmla="val 96628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C9BDB1-BCE9-754E-87C7-15D1D2DDB6ED}"/>
              </a:ext>
            </a:extLst>
          </p:cNvPr>
          <p:cNvSpPr txBox="1"/>
          <p:nvPr/>
        </p:nvSpPr>
        <p:spPr>
          <a:xfrm>
            <a:off x="10245326" y="5307957"/>
            <a:ext cx="18421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Rockwell" panose="02060603020205020403" pitchFamily="18" charset="77"/>
              </a:rPr>
              <a:t>Humid Interval ~5.5 – 3.3 Ma </a:t>
            </a:r>
          </a:p>
          <a:p>
            <a:pPr algn="ctr"/>
            <a:r>
              <a:rPr lang="en-US" sz="900" dirty="0">
                <a:latin typeface="Rockwell" panose="02060603020205020403" pitchFamily="18" charset="77"/>
              </a:rPr>
              <a:t>(</a:t>
            </a:r>
            <a:r>
              <a:rPr lang="en-US" sz="900" i="1" dirty="0" err="1">
                <a:latin typeface="Rockwell" panose="02060603020205020403" pitchFamily="18" charset="77"/>
              </a:rPr>
              <a:t>sensu</a:t>
            </a:r>
            <a:r>
              <a:rPr lang="en-US" sz="900" dirty="0">
                <a:latin typeface="Rockwell" panose="02060603020205020403" pitchFamily="18" charset="77"/>
              </a:rPr>
              <a:t> Christensen et al., 2017)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19D8718-58FA-C44D-8AE2-A194B8461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6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2"/>
    </mc:Choice>
    <mc:Fallback xmlns="">
      <p:transition spd="slow" advTm="4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4F8196-19C6-3B49-9C85-12D1013B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679" y="3466175"/>
            <a:ext cx="703987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TEX</a:t>
            </a:r>
            <a:r>
              <a:rPr lang="en-US" sz="18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86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 &amp;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2" charset="2"/>
                <a:cs typeface="Rockwell" charset="0"/>
              </a:rPr>
              <a:t>d</a:t>
            </a:r>
            <a:r>
              <a:rPr lang="en-US" sz="18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18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O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paleothermometry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suggests that a Pliocene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was active, albeit with fluctuations in intensity.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U1459 </a:t>
            </a:r>
            <a:r>
              <a:rPr lang="en-US" sz="1800" b="1" dirty="0">
                <a:solidFill>
                  <a:schemeClr val="accent2"/>
                </a:solidFill>
                <a:latin typeface="Rockwell" charset="0"/>
                <a:cs typeface="Rockwell" charset="0"/>
              </a:rPr>
              <a:t>XRF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 records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Rockwell" charset="0"/>
                <a:cs typeface="Rockwell" charset="0"/>
              </a:rPr>
              <a:t>provides insight in Pliocene hydroclimate changes in southwest Australia.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r>
              <a:rPr lang="en-US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Intersite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-comparisons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charset="0"/>
                <a:cs typeface="Rockwell" charset="0"/>
              </a:rPr>
              <a:t>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reveal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three main factors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in control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Leeuwin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ckwell" charset="0"/>
                <a:cs typeface="Rockwell" charset="0"/>
              </a:rPr>
              <a:t> Current strength.</a:t>
            </a:r>
          </a:p>
          <a:p>
            <a:pPr eaLnBrk="1" hangingPunct="1"/>
            <a:endParaRPr lang="en-US" sz="1800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  <a:p>
            <a:pPr eaLnBrk="1" hangingPunct="1"/>
            <a:endParaRPr lang="en-US" sz="1800" b="1" dirty="0">
              <a:solidFill>
                <a:schemeClr val="bg1">
                  <a:lumMod val="50000"/>
                </a:schemeClr>
              </a:solidFill>
              <a:latin typeface="Rockwell" charset="0"/>
              <a:cs typeface="Rockwel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BFE95-81EA-3D4E-8EAB-73EEEBEC18E2}"/>
              </a:ext>
            </a:extLst>
          </p:cNvPr>
          <p:cNvSpPr/>
          <p:nvPr/>
        </p:nvSpPr>
        <p:spPr>
          <a:xfrm>
            <a:off x="317580" y="166442"/>
            <a:ext cx="1159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ckwell" panose="02060603020205020403" pitchFamily="18" charset="77"/>
              </a:rPr>
              <a:t>A Pliocene history of poleward heat transport </a:t>
            </a:r>
          </a:p>
          <a:p>
            <a:r>
              <a:rPr lang="en-US" sz="2400" dirty="0">
                <a:latin typeface="Rockwell" panose="02060603020205020403" pitchFamily="18" charset="77"/>
              </a:rPr>
              <a:t>through the </a:t>
            </a:r>
            <a:r>
              <a:rPr lang="en-US" sz="2400" dirty="0" err="1">
                <a:latin typeface="Rockwell" panose="02060603020205020403" pitchFamily="18" charset="77"/>
              </a:rPr>
              <a:t>Leeuwin</a:t>
            </a:r>
            <a:r>
              <a:rPr lang="en-US" sz="2400" dirty="0">
                <a:latin typeface="Rockwell" panose="02060603020205020403" pitchFamily="18" charset="77"/>
              </a:rPr>
              <a:t> Current.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91825E-B1CB-DA45-9E3E-EF8F1E486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7"/>
    </mc:Choice>
    <mc:Fallback xmlns="">
      <p:transition spd="slow" advTm="1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9644</TotalTime>
  <Words>1084</Words>
  <Application>Microsoft Macintosh PowerPoint</Application>
  <PresentationFormat>Widescreen</PresentationFormat>
  <Paragraphs>191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Rockwell</vt:lpstr>
      <vt:lpstr>Symbol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MARUM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 Schmieder</dc:creator>
  <cp:lastModifiedBy>David De Vleeschouwer</cp:lastModifiedBy>
  <cp:revision>128</cp:revision>
  <dcterms:created xsi:type="dcterms:W3CDTF">2018-04-11T07:21:51Z</dcterms:created>
  <dcterms:modified xsi:type="dcterms:W3CDTF">2020-04-28T09:32:38Z</dcterms:modified>
</cp:coreProperties>
</file>