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20"/>
  </p:notesMasterIdLst>
  <p:sldIdLst>
    <p:sldId id="257" r:id="rId4"/>
    <p:sldId id="260" r:id="rId5"/>
    <p:sldId id="263" r:id="rId6"/>
    <p:sldId id="265" r:id="rId7"/>
    <p:sldId id="266" r:id="rId8"/>
    <p:sldId id="275" r:id="rId9"/>
    <p:sldId id="267" r:id="rId10"/>
    <p:sldId id="261" r:id="rId11"/>
    <p:sldId id="279" r:id="rId12"/>
    <p:sldId id="272" r:id="rId13"/>
    <p:sldId id="273" r:id="rId14"/>
    <p:sldId id="271" r:id="rId15"/>
    <p:sldId id="276" r:id="rId16"/>
    <p:sldId id="274" r:id="rId17"/>
    <p:sldId id="277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>
      <p:cViewPr varScale="1">
        <p:scale>
          <a:sx n="69" d="100"/>
          <a:sy n="69" d="100"/>
        </p:scale>
        <p:origin x="12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A741A-912D-4954-88A6-F549FE8CBD3C}" type="datetimeFigureOut">
              <a:rPr lang="en-US" smtClean="0"/>
              <a:t>03/05/2020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34D22-E780-49BD-8398-37924F08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2E8961-3469-44D1-A587-B51D45D91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43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fld id="{2E78CDD1-683B-4C63-9294-FF78BDF9B067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16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16F4B90C-BDD3-4C95-90A7-CB5F2F9EF278}" type="slidenum">
              <a:rPr lang="en-CA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pPr algn="r" eaLnBrk="1">
                <a:lnSpc>
                  <a:spcPct val="100000"/>
                </a:lnSpc>
              </a:pPr>
              <a:t>16</a:t>
            </a:fld>
            <a:endParaRPr lang="en-CA" altLang="en-US" sz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40962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 cap="flat"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3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5586" y="1412777"/>
            <a:ext cx="7992888" cy="1470025"/>
          </a:xfrm>
        </p:spPr>
        <p:txBody>
          <a:bodyPr/>
          <a:lstStyle>
            <a:lvl1pPr algn="l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666" y="2883051"/>
            <a:ext cx="494547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538" y="6356352"/>
            <a:ext cx="2133600" cy="365125"/>
          </a:xfrm>
        </p:spPr>
        <p:txBody>
          <a:bodyPr/>
          <a:lstStyle/>
          <a:p>
            <a:fld id="{1CD225CD-0C82-4814-9299-8719DF92706E}" type="datetime1">
              <a:rPr lang="en-US" smtClean="0"/>
              <a:t>03/05/2020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9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0F1-66C4-4695-8DAC-F584246687B1}" type="datetime1">
              <a:rPr lang="en-US" smtClean="0"/>
              <a:t>03/05/2020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5DC9-836E-47C2-8841-5CAF69707D2B}" type="datetime1">
              <a:rPr lang="en-US" smtClean="0"/>
              <a:t>03/05/2020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57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782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29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00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4000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51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769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0491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410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708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40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9BAD-55E3-4305-91AF-4C971480F975}" type="datetime1">
              <a:rPr lang="en-US" smtClean="0"/>
              <a:t>03/05/2020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18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306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203835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96265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11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1412875"/>
            <a:ext cx="633571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 smtClean="0"/>
              <a:t>CLICK TO EDIT TITLE </a:t>
            </a:r>
            <a:endParaRPr lang="fr-CA" altLang="en-US" noProof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3717925"/>
            <a:ext cx="3600450" cy="16557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fr-CA" altLang="en-US" noProof="0" smtClean="0"/>
              <a:t>Click to edit the sub-titles</a:t>
            </a:r>
          </a:p>
        </p:txBody>
      </p:sp>
    </p:spTree>
    <p:extLst>
      <p:ext uri="{BB962C8B-B14F-4D97-AF65-F5344CB8AC3E}">
        <p14:creationId xmlns:p14="http://schemas.microsoft.com/office/powerpoint/2010/main" val="1773115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708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16832"/>
            <a:ext cx="8136904" cy="432048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539552" y="2636912"/>
            <a:ext cx="813690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117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5586" y="1412777"/>
            <a:ext cx="7992888" cy="1470025"/>
          </a:xfrm>
        </p:spPr>
        <p:txBody>
          <a:bodyPr/>
          <a:lstStyle>
            <a:lvl1pPr algn="l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666" y="2883051"/>
            <a:ext cx="494547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538" y="6356352"/>
            <a:ext cx="2133600" cy="365125"/>
          </a:xfrm>
        </p:spPr>
        <p:txBody>
          <a:bodyPr/>
          <a:lstStyle/>
          <a:p>
            <a:fld id="{9464D47D-C287-4EE1-9C8F-0CE40F108698}" type="datetime1">
              <a:rPr lang="en-US" smtClean="0"/>
              <a:t>03/05/2020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7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7BB9-5025-4558-ACBD-5D22A3D4E89F}" type="datetime1">
              <a:rPr lang="en-US" smtClean="0"/>
              <a:t>03/05/2020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7864" y="6356352"/>
            <a:ext cx="2133600" cy="365125"/>
          </a:xfrm>
        </p:spPr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425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721-AAFA-42B7-998D-CBF0B639FDD5}" type="datetime1">
              <a:rPr lang="en-US" smtClean="0"/>
              <a:t>03/05/2020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A578-C6C4-4590-826D-4090D9325046}" type="datetime1">
              <a:rPr lang="en-US" smtClean="0"/>
              <a:t>03/05/2020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84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A1B3-A0F9-4F6D-B29A-BB3BAEBA0ED1}" type="datetime1">
              <a:rPr lang="en-US" smtClean="0"/>
              <a:t>03/05/2020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259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596-0F69-4496-A74A-499A6BC6BFC4}" type="datetime1">
              <a:rPr lang="en-US" smtClean="0"/>
              <a:t>03/05/2020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24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E76-4BE7-4C0A-98F7-0085680299F5}" type="datetime1">
              <a:rPr lang="en-US" smtClean="0"/>
              <a:t>03/05/2020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762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7C8A-22EF-4B5F-84F6-D80B83512248}" type="datetime1">
              <a:rPr lang="en-US" smtClean="0"/>
              <a:t>03/05/2020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9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D0E9-1B3D-4FDD-AB4C-86887FB5ACBC}" type="datetime1">
              <a:rPr lang="en-US" smtClean="0"/>
              <a:t>03/05/2020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2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44EE-FCF4-476E-8132-F3E8C4367F6F}" type="datetime1">
              <a:rPr lang="en-US" smtClean="0"/>
              <a:t>03/05/2020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ED7A-F46D-45A7-A054-F119BF27360B}" type="datetime1">
              <a:rPr lang="en-US" smtClean="0"/>
              <a:t>03/05/2020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0264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E983-A56B-430B-AE3F-7EDA28EA6464}" type="datetime1">
              <a:rPr lang="en-US" smtClean="0"/>
              <a:t>03/05/2020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5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C2EC-BE48-42B2-9591-2E417ED42C73}" type="datetime1">
              <a:rPr lang="en-US" smtClean="0"/>
              <a:t>03/05/2020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3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E4D4-E12D-4D30-A658-75116CC8D537}" type="datetime1">
              <a:rPr lang="en-US" smtClean="0"/>
              <a:t>03/05/2020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0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DDD4-0FBD-4C9D-860E-64EC15EDA80C}" type="datetime1">
              <a:rPr lang="en-US" smtClean="0"/>
              <a:t>03/05/2020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4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C2A4-E80C-4442-93FC-D5256E095CBE}" type="datetime1">
              <a:rPr lang="en-US" smtClean="0"/>
              <a:t>03/05/2020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5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1214-2CA1-4B31-9214-727472E1BAFB}" type="datetime1">
              <a:rPr lang="en-US" smtClean="0"/>
              <a:t>03/05/2020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4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1170-4CB4-4758-A585-8F4F66E7E9CF}" type="datetime1">
              <a:rPr lang="en-US" smtClean="0"/>
              <a:t>03/05/2020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8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A9DA-1328-4B46-831B-4F6209227615}" type="datetime1">
              <a:rPr lang="en-US" smtClean="0"/>
              <a:t>03/05/2020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Cliquez pour modifier les styles du texte du masque</a:t>
            </a:r>
          </a:p>
          <a:p>
            <a:pPr lvl="1"/>
            <a:r>
              <a:rPr lang="en-US" altLang="zh-TW" smtClean="0"/>
              <a:t>Deuxième niveau</a:t>
            </a:r>
          </a:p>
          <a:p>
            <a:pPr lvl="2"/>
            <a:r>
              <a:rPr lang="en-US" altLang="zh-TW" smtClean="0"/>
              <a:t>Troisième niveau</a:t>
            </a:r>
          </a:p>
          <a:p>
            <a:pPr lvl="3"/>
            <a:r>
              <a:rPr lang="en-US" altLang="zh-TW" smtClean="0"/>
              <a:t>Quatrième niveau</a:t>
            </a:r>
          </a:p>
          <a:p>
            <a:pPr lvl="4"/>
            <a:r>
              <a:rPr lang="en-US" altLang="zh-TW" smtClean="0"/>
              <a:t>Cinquième niveau</a:t>
            </a:r>
          </a:p>
        </p:txBody>
      </p:sp>
      <p:sp>
        <p:nvSpPr>
          <p:cNvPr id="1029" name="Line 29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31724-BCE5-4577-B63F-A5DE2C7D6A86}" type="datetime1">
              <a:rPr lang="en-US" smtClean="0"/>
              <a:t>03/05/2020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1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315098"/>
            <a:ext cx="5976664" cy="1914102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Natacha B. Bernier</a:t>
            </a:r>
            <a:r>
              <a:rPr lang="en-US" i="1" dirty="0" smtClean="0"/>
              <a:t>, </a:t>
            </a:r>
          </a:p>
          <a:p>
            <a:r>
              <a:rPr lang="en-US" i="1" dirty="0" smtClean="0"/>
              <a:t>O. Huziy, P. Wang, </a:t>
            </a:r>
          </a:p>
          <a:p>
            <a:r>
              <a:rPr lang="en-US" i="1" dirty="0" smtClean="0"/>
              <a:t>K.R. Thompson, B. Pouliot, Y. Liu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280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 smtClean="0"/>
              <a:t>Tide-</a:t>
            </a:r>
            <a:r>
              <a:rPr lang="fr-CA" sz="3400" b="1" dirty="0" err="1" smtClean="0"/>
              <a:t>Surge</a:t>
            </a:r>
            <a:r>
              <a:rPr lang="fr-CA" sz="3400" b="1" dirty="0" smtClean="0"/>
              <a:t> Interaction in Ensemble Total Water </a:t>
            </a:r>
            <a:r>
              <a:rPr lang="fr-CA" sz="3400" b="1" dirty="0" err="1" smtClean="0"/>
              <a:t>Level</a:t>
            </a:r>
            <a:r>
              <a:rPr lang="fr-CA" sz="3400" b="1" dirty="0" smtClean="0"/>
              <a:t> </a:t>
            </a:r>
            <a:r>
              <a:rPr lang="fr-CA" sz="3400" b="1" dirty="0" err="1" smtClean="0"/>
              <a:t>Forecasts</a:t>
            </a:r>
            <a:endParaRPr lang="en-US" sz="3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496" y="641326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Her Majesty the Queen in Right of Canada, as represented by the Minister of </a:t>
            </a:r>
            <a:r>
              <a:rPr lang="en-US" sz="1200" dirty="0" smtClean="0"/>
              <a:t>Environment and Climate Change Canada, 2020.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70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761" y="1530593"/>
            <a:ext cx="4824536" cy="53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perturbations of the M2 open boundary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79432"/>
            <a:ext cx="2712726" cy="3925832"/>
          </a:xfrm>
        </p:spPr>
      </p:pic>
      <p:sp>
        <p:nvSpPr>
          <p:cNvPr id="4" name="Rectangle 3"/>
          <p:cNvSpPr/>
          <p:nvPr/>
        </p:nvSpPr>
        <p:spPr>
          <a:xfrm>
            <a:off x="6084168" y="5877272"/>
            <a:ext cx="305983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0112" y="6135687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O1 is perturbed similarly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7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Impact of perturbed </a:t>
            </a:r>
            <a:r>
              <a:rPr lang="en-CA" dirty="0" err="1" smtClean="0"/>
              <a:t>obc</a:t>
            </a:r>
            <a:r>
              <a:rPr lang="en-CA" dirty="0" smtClean="0"/>
              <a:t> at coastal tide gauges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79" y="1412776"/>
            <a:ext cx="8185377" cy="53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467" y="2234481"/>
            <a:ext cx="4810045" cy="360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TWL spectra for Perturbed surge and tides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772816"/>
            <a:ext cx="8621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Grey lines show the power spectra of the perturbed members.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21" y="2234481"/>
            <a:ext cx="4810045" cy="3607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9240" t="11386" r="2127" b="74986"/>
          <a:stretch/>
        </p:blipFill>
        <p:spPr>
          <a:xfrm>
            <a:off x="8028384" y="2708920"/>
            <a:ext cx="79208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96944" cy="980728"/>
          </a:xfrm>
        </p:spPr>
        <p:txBody>
          <a:bodyPr/>
          <a:lstStyle/>
          <a:p>
            <a:r>
              <a:rPr lang="en-US" sz="2800" dirty="0" smtClean="0"/>
              <a:t>surge only spread: TSI acts to focus the surges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16832"/>
            <a:ext cx="8854691" cy="43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04056"/>
            <a:ext cx="8064896" cy="980728"/>
          </a:xfrm>
        </p:spPr>
        <p:txBody>
          <a:bodyPr/>
          <a:lstStyle/>
          <a:p>
            <a:r>
              <a:rPr lang="en-CA" dirty="0" smtClean="0"/>
              <a:t>Preliminary results: tidal perturbations improve spread of </a:t>
            </a:r>
            <a:r>
              <a:rPr lang="en-CA" dirty="0" err="1" smtClean="0"/>
              <a:t>twl</a:t>
            </a:r>
            <a:r>
              <a:rPr lang="en-CA" dirty="0" smtClean="0"/>
              <a:t> forecasts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772816"/>
            <a:ext cx="868487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8780"/>
            <a:ext cx="3888432" cy="486054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84976" cy="980728"/>
          </a:xfrm>
        </p:spPr>
        <p:txBody>
          <a:bodyPr/>
          <a:lstStyle/>
          <a:p>
            <a:r>
              <a:rPr lang="en-CA" sz="2800" dirty="0" smtClean="0"/>
              <a:t>Overall improvement in other skill scores when tides are perturbed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48780"/>
            <a:ext cx="3888432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15888"/>
            <a:ext cx="7772400" cy="838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en-US" altLang="x-none" sz="4000" dirty="0" smtClean="0">
                <a:solidFill>
                  <a:srgbClr val="000090"/>
                </a:solidFill>
                <a:latin typeface="Calibri" charset="0"/>
              </a:rPr>
              <a:t>Conclusions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305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5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buClr>
                <a:srgbClr val="24316D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Uncertainty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is not a sign of bad models or science. </a:t>
            </a:r>
          </a:p>
          <a:p>
            <a:pPr eaLnBrk="1" hangingPunct="1">
              <a:lnSpc>
                <a:spcPct val="100000"/>
              </a:lnSpc>
              <a:spcBef>
                <a:spcPts val="25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buClr>
                <a:srgbClr val="24316D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Surge </a:t>
            </a:r>
            <a:r>
              <a:rPr lang="en-US" alt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predictions are improving</a:t>
            </a:r>
            <a:r>
              <a:rPr lang="en-US" altLang="en-US" sz="2600" dirty="0">
                <a:latin typeface="Calibri" panose="020F0502020204030204" pitchFamily="34" charset="0"/>
              </a:rPr>
              <a:t>. Expect rapid progress 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over next 5 years at </a:t>
            </a:r>
            <a:r>
              <a:rPr lang="en-US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ECCC 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with </a:t>
            </a:r>
            <a:r>
              <a:rPr lang="en-US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better atmospheric forcing, (ii) 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global, higher resolution </a:t>
            </a:r>
            <a:r>
              <a:rPr lang="en-US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models of TWL 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iii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improved perturbation methodology (iv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) coupling to wave models.  But </a:t>
            </a:r>
            <a:r>
              <a:rPr lang="en-US" alt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uncertainty will remain</a:t>
            </a:r>
            <a:r>
              <a:rPr lang="en-US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25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buClr>
                <a:srgbClr val="24316D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An outstanding problem is the </a:t>
            </a:r>
            <a:r>
              <a:rPr lang="en-US" alt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communication of risk 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of flooding to individuals and organizations.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buClrTx/>
              <a:buSzTx/>
              <a:buFontTx/>
              <a:buNone/>
            </a:pPr>
            <a:endParaRPr lang="en-US" alt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67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n-CA" altLang="en-US" dirty="0" smtClean="0"/>
              <a:t>Motivation</a:t>
            </a:r>
            <a:endParaRPr lang="en-US" alt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en-CA" altLang="en-US" sz="2000" b="1" dirty="0" smtClean="0"/>
              <a:t>Public and private sectors require more accurate forecasts with longer lead times (e.g., for activation of emergency measures including evacuations).</a:t>
            </a:r>
          </a:p>
          <a:p>
            <a:endParaRPr lang="en-CA" altLang="en-US" sz="2000" b="1" dirty="0" smtClean="0"/>
          </a:p>
          <a:p>
            <a:r>
              <a:rPr lang="en-CA" altLang="en-US" sz="2000" b="1" dirty="0" smtClean="0"/>
              <a:t>Strong storms are an ongoing threat to Canadian coastlines (e.g., hours roads, cars, and land) including most recently Hurricane Dorian in 2019.  </a:t>
            </a:r>
          </a:p>
          <a:p>
            <a:pPr marL="0" indent="0">
              <a:buNone/>
            </a:pPr>
            <a:endParaRPr lang="en-CA" altLang="en-US" sz="2000" b="1" dirty="0" smtClean="0"/>
          </a:p>
          <a:p>
            <a:r>
              <a:rPr lang="en-CA" altLang="en-US" sz="2000" b="1" dirty="0" smtClean="0"/>
              <a:t>Can we provide better guidance, including realistic estimates of uncertainty?</a:t>
            </a:r>
          </a:p>
          <a:p>
            <a:endParaRPr lang="en-CA" altLang="en-US" sz="2000" b="1" dirty="0" smtClean="0"/>
          </a:p>
          <a:p>
            <a:endParaRPr lang="en-US" altLang="en-US" sz="2000" b="1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09075" cy="1143000"/>
          </a:xfrm>
        </p:spPr>
        <p:txBody>
          <a:bodyPr/>
          <a:lstStyle/>
          <a:p>
            <a:pPr eaLnBrk="1" hangingPunct="1"/>
            <a:r>
              <a:rPr lang="en-CA" altLang="en-US" sz="3200" dirty="0" smtClean="0">
                <a:solidFill>
                  <a:schemeClr val="bg1"/>
                </a:solidFill>
              </a:rPr>
              <a:t>Study And surge model REGION</a:t>
            </a:r>
          </a:p>
        </p:txBody>
      </p:sp>
      <p:pic>
        <p:nvPicPr>
          <p:cNvPr id="19353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484313"/>
            <a:ext cx="6049963" cy="4995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5915025" y="2028904"/>
            <a:ext cx="297815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altLang="en-US" dirty="0" smtClean="0"/>
              <a:t>Twice </a:t>
            </a:r>
            <a:r>
              <a:rPr lang="en-CA" altLang="en-US" dirty="0"/>
              <a:t>daily (00Z and 12Z) ensemble runs (20+1 members) </a:t>
            </a:r>
            <a:r>
              <a:rPr lang="en-CA" altLang="en-US" dirty="0" smtClean="0"/>
              <a:t>on </a:t>
            </a:r>
            <a:r>
              <a:rPr lang="en-CA" altLang="en-US" dirty="0"/>
              <a:t>surge grid of 1/12° driven with the 10m winds and surface air pressure from the GEPS </a:t>
            </a:r>
            <a:r>
              <a:rPr lang="en-CA" altLang="en-US" dirty="0" smtClean="0"/>
              <a:t>(~39km </a:t>
            </a:r>
            <a:r>
              <a:rPr lang="en-CA" altLang="en-US" dirty="0"/>
              <a:t>grid spacing)</a:t>
            </a:r>
          </a:p>
          <a:p>
            <a:endParaRPr lang="en-CA" altLang="en-US" dirty="0" smtClean="0">
              <a:cs typeface="Arial" panose="020B0604020202020204" pitchFamily="34" charset="0"/>
            </a:endParaRPr>
          </a:p>
          <a:p>
            <a:r>
              <a:rPr lang="en-CA" altLang="en-US" dirty="0" smtClean="0">
                <a:cs typeface="Arial" panose="020B0604020202020204" pitchFamily="34" charset="0"/>
              </a:rPr>
              <a:t>5 </a:t>
            </a:r>
            <a:r>
              <a:rPr lang="en-CA" altLang="en-US" dirty="0" err="1" smtClean="0">
                <a:cs typeface="Arial" panose="020B0604020202020204" pitchFamily="34" charset="0"/>
              </a:rPr>
              <a:t>Flather</a:t>
            </a:r>
            <a:r>
              <a:rPr lang="en-CA" altLang="en-US" dirty="0" smtClean="0">
                <a:cs typeface="Arial" panose="020B0604020202020204" pitchFamily="34" charset="0"/>
              </a:rPr>
              <a:t> type open radiation boundary conditions (N, E and S edge of the model plus GSL and </a:t>
            </a:r>
            <a:r>
              <a:rPr lang="en-CA" altLang="en-US" dirty="0" err="1" smtClean="0">
                <a:cs typeface="Arial" panose="020B0604020202020204" pitchFamily="34" charset="0"/>
              </a:rPr>
              <a:t>BoF</a:t>
            </a:r>
            <a:endParaRPr lang="en-CA" altLang="en-US" dirty="0">
              <a:cs typeface="Arial" panose="020B0604020202020204" pitchFamily="34" charset="0"/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627063" y="1341438"/>
            <a:ext cx="495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/>
              <a:t>Domain of the storm surge model</a:t>
            </a:r>
            <a:endParaRPr lang="en-US" altLang="en-US"/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3111500" y="2224088"/>
            <a:ext cx="1604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altLang="en-US"/>
              <a:t>Tide gauges</a:t>
            </a:r>
            <a:endParaRPr lang="en-US" altLang="en-US"/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H="1">
            <a:off x="2700338" y="2565400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 flipH="1">
            <a:off x="3779838" y="2708275"/>
            <a:ext cx="144462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660232" y="2610684"/>
            <a:ext cx="2232248" cy="4038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5"/>
            <a:ext cx="8748464" cy="1584176"/>
          </a:xfrm>
        </p:spPr>
        <p:txBody>
          <a:bodyPr>
            <a:normAutofit lnSpcReduction="10000"/>
          </a:bodyPr>
          <a:lstStyle/>
          <a:p>
            <a:r>
              <a:rPr lang="en-CA" sz="2400" u="sng" dirty="0"/>
              <a:t>Ensemble surge forecasts </a:t>
            </a:r>
            <a:r>
              <a:rPr lang="en-CA" sz="2400" dirty="0"/>
              <a:t>are typically the result of forced simulations using perturbed winds and air pressure</a:t>
            </a:r>
          </a:p>
          <a:p>
            <a:r>
              <a:rPr lang="en-CA" sz="2400" dirty="0"/>
              <a:t>Resulting surge predictions </a:t>
            </a:r>
            <a:r>
              <a:rPr lang="en-CA" sz="2400" dirty="0" smtClean="0"/>
              <a:t>spread </a:t>
            </a:r>
            <a:r>
              <a:rPr lang="en-CA" sz="2400" dirty="0"/>
              <a:t>follows that of the atmospheric system.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What we know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2581"/>
          <a:stretch/>
        </p:blipFill>
        <p:spPr>
          <a:xfrm>
            <a:off x="35496" y="3310972"/>
            <a:ext cx="6407622" cy="35024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4208" y="2843058"/>
            <a:ext cx="2666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</a:t>
            </a:r>
            <a:r>
              <a:rPr lang="en-US" dirty="0" err="1"/>
              <a:t>obs</a:t>
            </a:r>
            <a:r>
              <a:rPr lang="en-US" dirty="0"/>
              <a:t>, ensemble members are sorted from lowest to highest.</a:t>
            </a:r>
          </a:p>
          <a:p>
            <a:endParaRPr lang="en-US" dirty="0"/>
          </a:p>
          <a:p>
            <a:r>
              <a:rPr lang="en-US" dirty="0"/>
              <a:t>The “bin” for each </a:t>
            </a:r>
            <a:r>
              <a:rPr lang="en-US" dirty="0" err="1"/>
              <a:t>obs</a:t>
            </a:r>
            <a:r>
              <a:rPr lang="en-US" dirty="0"/>
              <a:t> is noted, and tallied into frequency of hits per bin.</a:t>
            </a:r>
          </a:p>
          <a:p>
            <a:endParaRPr lang="en-US" dirty="0"/>
          </a:p>
          <a:p>
            <a:r>
              <a:rPr lang="en-US" dirty="0"/>
              <a:t>Desired outcome: Flat histogram.</a:t>
            </a:r>
          </a:p>
          <a:p>
            <a:r>
              <a:rPr lang="en-US" dirty="0"/>
              <a:t>The U-shape implies that the spread is too small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9249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2437" y="292494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292494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291565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Tide-surge interaction (TSI) can “focus” surges on particular phase of the tides.</a:t>
            </a:r>
          </a:p>
          <a:p>
            <a:r>
              <a:rPr lang="en-CA" dirty="0" smtClean="0"/>
              <a:t>TSI is present in the study region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What we Know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t="32550" r="6610" b="35951"/>
          <a:stretch/>
        </p:blipFill>
        <p:spPr>
          <a:xfrm>
            <a:off x="-36512" y="3290523"/>
            <a:ext cx="9217024" cy="2658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8679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Experiment</a:t>
            </a:r>
            <a:r>
              <a:rPr lang="fr-CA" dirty="0" smtClean="0"/>
              <a:t> </a:t>
            </a:r>
            <a:r>
              <a:rPr lang="fr-CA" dirty="0" err="1" smtClean="0"/>
              <a:t>performed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idealized</a:t>
            </a:r>
            <a:r>
              <a:rPr lang="fr-CA" dirty="0" smtClean="0"/>
              <a:t> </a:t>
            </a:r>
            <a:r>
              <a:rPr lang="fr-CA" dirty="0" err="1" smtClean="0"/>
              <a:t>wind</a:t>
            </a:r>
            <a:r>
              <a:rPr lang="fr-CA" dirty="0" smtClean="0"/>
              <a:t> forcing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424936" cy="980728"/>
          </a:xfrm>
        </p:spPr>
        <p:txBody>
          <a:bodyPr/>
          <a:lstStyle/>
          <a:p>
            <a:r>
              <a:rPr lang="en-CA" dirty="0" smtClean="0"/>
              <a:t>What happens IF we ALLOW TSI in TWL Ensemble forecast system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Spread in surges is reduced particularly in regions with strong </a:t>
            </a:r>
            <a:r>
              <a:rPr lang="en-CA" dirty="0" err="1" smtClean="0"/>
              <a:t>tsi</a:t>
            </a:r>
            <a:endParaRPr lang="en-CA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36912"/>
            <a:ext cx="8352928" cy="40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Sampling the Uncertainty</a:t>
            </a:r>
            <a:endParaRPr lang="en-US" dirty="0"/>
          </a:p>
        </p:txBody>
      </p:sp>
      <p:sp>
        <p:nvSpPr>
          <p:cNvPr id="6" name="AutoShape 2" descr="data:image/png;base64,iVBORw0KGgoAAAANSUhEUgAABLwAAAILCAYAAADiwIXNAAAABHNCSVQICAgIfAhkiAAAAAlwSFlzAAALEgAACxIB0t1+/AAAADh0RVh0U29mdHdhcmUAbWF0cGxvdGxpYiB2ZXJzaW9uMy4xLjEsIGh0dHA6Ly9tYXRwbG90bGliLm9yZy8QZhcZAAAgAElEQVR4nOzdeZxld13n/9fnnnO3Wrq6ekt3EpLOQoKsYWhlU5agoGiGDAS3gQfwmDEjOwozgxJ/LCOj/lzYBP1FxQyig4iKREAzjAEiASEISCSSkKQh6U56q/XWXc+5n98f59zq6uq6VdWpe89N3/t+Ph71OHXPcu+3qvuR/uZ9Pt/PMXdHRERERERERERkWOQGPQAREREREREREZFeUuAlIiIiIiIiIiJDRYGXiIiIiIiIiIgMFQVeIiIiIiIiIiIyVBR4iYiIiIiIiIjIUFHgJSIiIiIiIiIiQ0WBl4j0hJntNzM3Mx/0WNZiZs9Kx3dw0GMRERERGQYP9/nfw0Hn92Nm+8/gGv1eRXpAgZeIrMnMxszslWZ2o5l9z8yqZrZkZvea2cfM7CVmVh70OAfNzN5gZm9bbxJjZlek57y8T2PYnr7/2/rx/iIiIjK8zOyGFaHMyq9FM/tXM/uAmX3foMcpInKmFHiJyGnM7CrgbuADwE8AjwDaQAzsB14E/AnwHTO7ckDDfLh4A/BWkt9LN1ek57y8T2PYnr7/W/v0/iIiIjL8WsCR9OsoMAY8Gngl8HUze3GXa76dfknv6Pcq0gMKvETkFGkV0seBvST/yL4U2OXuE+6+jSRcuQb4LHAu8IzBjFREREREeuhWd9+bfp0DlIAfAw4CBeCPzWz3ygvc/ZC7P8rdH5X9cIeXfq8ivaHAS0SWmdnjgd8n+W/Dp4AnuvuH3f1E5xx3n3f3v3T3ZwM/BSwOZrQiIiIi0i/u3nL3vwP+Y7prnKTKX0TkrKDAS0RWeidQBA4BP+vutfVOdvePAr+z1jEze6yZfcTMHjSzupn9m5n9ipkVupy/L+0Z9kkzuyvtGbZgZl8zs7eb2fYu153SjN7MfszMPm1mR82sbWZv2OwPb2bPNrO/SsfcTLd/vdayzbRnlgMXprtuXtX34rPpeQ78cXrOM9foj/GsNd77B9Pf3f1m1jCzE2b2GTP7GTOzVed+Frh3xevV7/+2Lf6chfTPws3s0Wsc/9sVn3XOGse/lB57+Yp9L1/1O7rKzG42szkzq6TX/Mzq9xIREZGB+CJQSb8/ZS6wXnP1Fb3B3pbOJ64zszvSecX3zOy9Zja94vwnrZif1MzsK2Z29XoDM7NzzOy303lm1czmzezLZvZGMyt2ueazq+cma5xzcJ152jMt6Wd7fzqPmk/nrh83s/9iZpv+f2wzu8DM7kw/6zNmNp7uV9N6kR5Q4CUiAJjZecCPpy/f6+7zm7nO3dea4DwX+DJJBVgJyAOXA+8APtrlrd5H0jPs+cClQIPkTuIVwP8D3GZm52/wM7yRpDLteelntjfzM6TX/irwD8B/APYAS+n2auD/mtmvrbqkQtLjovMZs5zse3EEmEn3HwEW0u9bq845AjRXjeM3gFtIfnfnkfwetgPPAf4M+LNVE6kZ4PiK16vfv7Li2Bn/nO7eBL6UvnzmqvfKAU9fsesZq46PA09KX36ONZjZrwCfWHHtOPDk9OfcdFgpIiIifdW54RY8hGsLwGeA/0HS89RI+sO+FrjJzEpm9gLgCyTzkVL6dQD4KzP7yTUHZPYDwLeAXySZZ0bpZ30/8FvAP5nZnocw3q7M7FqSth4vIpmntUh+J5cCLyBZKbHmzd013uty4B+BRwJ/A/y4uy/1crwio06Bl4h0PIuTk5lPbPG9/hy4EbjI3bcD24BfAhx4gZk9f41r7gKuAx4DlN19mmSy8yzgK8AlwP+3zmeeA/wGSWi2L71+AvjYRoM1s58G3pK+/F1gT3r9bpIgDuDNZvaSzjXu/lvuvhe4L931whV9L/a6+wvT8/YCr0/PuXXVOXvd/dYV43g98N+AY8CrgOm0b9o48JPAA8BPA/99xTheSDKx67xe/f6/tZWfM/X5dPvMVfufQBLGLXY5/jQgBO5z93s53RNIGu3/CrAz/buyl5N/Zr9mZjvWuE5ERESy8zSSuQjAPQ/h+leRhDo/kb7PBEmwtUgSar0V+F/AnwLnpvOBPSQhkAHvNrNw5RumlWEfB3YA3wR+IJ0zTQAvJrkR+YT0PXvCzMaA305ffhC4wN3H3X0C2EnS7+x/s4kbrmb2RJIbnI9Ix3iNuzd6NVYRSSjwEpGOzuOmG2z9iTBfAX7a3Q8CuPuSu/868Mn0+DWrL3D3X3L3d7r7t9y9nu5rufvngB8lCYGeb2YXdfnMEvBRd3+1ux9Jr6+7+/3rDTRdIvg/0pcfcffXuvvx9PoT7v46kskLwK+eSZn6mbBkyeavktyd/Al3/z13n1vxc/wF8EKS0PC/Wpeloeu8/1Z+zk511upAq/P6/SSTu27H16zuIn26pLv/6oqf9QjJgxKOkfyZ/sRmfj4RERHpLTPLm9nzgA+nu1okNzXP1BTJvPCT7t5299jd/wb4zfT4m4F/dvf/5O4PArj7MZLeYYvAPpLQbaXXpPvngOe6+1fS62J3/xjJDUKAH16rZcND9FiSQG0JuNbdOzc9cfcZd/87d//ZtDq+KzN7OnAzyQ3H3wNe6u5Rj8YoIiso8BKRjp3pdnatZYpn6Ne7vMfH0+1jz+TN3H0G6FRCPXWdU39znWPdXEFShg5J4LSWt6fbC4EfeAifsRkvIplE/aO7f3mtE9z9SyR3Vqc5uVRws7byc36JZOnlXjO7bMX+TqD118DtwGPMbNcax7sFXnXg3at3poHn36cvz+jvioiIiDxkT0v7Zz1oZkdI/p3+O5JliG3g5ze6kdjFF9MbmKt9ZsX3q1tHkC7v67RVWD0f6Nw8/cNOSLbq2ptIeo9BUiXfC50WFXlOzpvPSBog3kQSAv6Gu7+qB/NuEelCgZeI9MNXuuw/lG6n1zpoZj9gZh9MG49WVjRDd5K+CADndnnvGvCNhzDWf5duj7n7v651grt/e8XY/91a5/RA587lk1dMNk/7Ai5Iz3vEGb7/Q/4504cXdP5MnwnLFWM/RNIj7J9JQq3OPsyszMnQrFvg9a11elWs+3dFREREei5P0iLiHJIlhZ3/V5wBnuLuH3yI7/vNLvuPrvj+9i7nHEm3K5vbFzgZgN28zuf+Q7rt1dztrvSrAHzRzH7BzB6Vzok24xqStiFjwC+7+5t7NC4R6UKBl4h0nEi302fwD/ea3H2xy6F6us2vPmBmbyK5i/cKksajJU5tBN+5dnz1takT7r7pJvUr7E63h9Y9Czp3NHeve9ZDty/dljk52Vzrq/O7GzvD99/qz7m6j9djSe5u/mNahr962eNTSCaED7j7XV0+q9vfE1jn74qIiIj0xefc3dzdSOZhV5D01dwB/OHKJyqeoQe67I8737j7RuesnA/s4OT/x643r+np3M3dY+Bn08+8mORJ5XcAx83sL8zs328wh/5NkrnRB939tIo2Eek9BV4i0nFHui2SBE6ZMbPHkDScN5Jm6o8Biu6+o9N8nZONzLtNJOIu+zdrzUdXZ6jz3+N3dSabG3zd8BA/56H+nKsDrdXLFVcHYs9ctV9ERETOEu7ecPdvkCwH/Hvg8az/8KBByXT+5u63kTTgfwnwIZJWEztIqrf+BvikmXV7kuVH0u1Lzezf93usIqLAS0RO+hxJQ3SArP8RfhHJf4/+Pm2m/q30LtpK5/Tps4+l2wvWPQvOX3V+r3VK9h/dp/ff6s/5BZKG+ueb2cWcDLQ+C8vNZb8FPD69A7xR/y4RERF5mEv7S72O5Mbii81s9QNqBmGGk09CvHCd87rNaToN4kvrXDvV7YC719z9T939Ze5+CUm116+RzKN/DPj5Lpf+EvAekmq1vzCzH13n80WkBxR4iQgAaRPST6UvX2tm2zZz3VaXP6Y6E5KvdfmMcZIlcv3wz+l23MzWbEifNmo/b9X5HZ0J13q/h82c02ms+kwzO9NGqMtLOdf589jSz+nuFU7++TwLeAbJU4q+uuK0z5P8u/IcTv55KfASERE5i7n7nZx8OuM7BzkWgPQpiJ2eX89e59TO0xlXz93m0u35rMHMLiV5kvRmx3Ovu/8yJ39HXUNBd38DyZMZC8Bfm9lzNvs5InLmFHiJyErXAQ2SCcCfmdl6d74ws58EfrEHnzufbh/X5fhbgMkefM5avg58J/3+l7uc87Z0exBY/QTFzhN71psYbeacvyAJkEps8LTJNXpoLKz4vttnbPXnhJPh1c+TNLP9gru31jj+30h+jmOcXCorIiIiZ6/O3OTpZvasQQ4k1Wl18XIz27f6oJk9l5NP9v7oqsOdJvrdVjSs2Uw+bZa/nlq63WiZ5auBPyKZK33CzJ6xwfki8hAp8BKRZe7+dZJ/hB34ceBrZvYSM9vROcfMpszshWZ2M8mdrF4EUf8n3f64mf2ymY2ln7XbzH6TpAT8RNertyAt1b8uffkCM3tfp8LKzHaa2XuBn0mPX7dGY/zOEw9/Zp2AsHPOo83syV3GcYLk5wR4hZl91MyWH8FtZiUz+0Ezez/J8sKV184BhzvX9unnhJP9uL4/3a6u3vrcquOf16O2RUREzn7pHPEz6cvr1js3I79L0gy/DPydmR0AMLPAzF7EyX5Zn3H3f1h17cdI5rqPM7P3mNn29No96XzopUB1jc98vpl90cx+zsyWl1Ka2ZiZ/RzwH9Ndf7/ewNO50bXAn5A8hOiTZvbU9a4RkYdGgZeInMLd/wh4Icmjoh9F8o/xCTNbNLMFkjLwvyRZ1vZdTj7yeSufeRPwV+nLdwIVM5sh6Wv1JuCDwN9u9XPW+fw/52SJ/muAo+nnHwVem+7/dXf/0zUu/6N0+2Jg3szuM7ODZtaZaJE+pfDzQAh8ycxOpOccNLOnrDjvfcCvkEzCXgx808yW0rEsAbcAryKZ3K32h+n2t82ssuL939Cjn5P081cGYZ9deTB9wtLKJzJqOaOIiMjw+H/T7XMGHdC4+yxwNckTvR8PfCWdp1ZIAq1p4F84GUKtvPZfgXenL18HzJrZLPAgyTzrv9C9Z+tTgOuBg2ZWTedRlXRfgaQ9yPWbGH+b5CblR4AJ4NOd0E5EekeBl4icxt0/TtKA89Uk/3DfTxLWhCTL3T5G8ljmy929V0/h+ymSEvI7gBZJv6svAC9z9//Uo8/oyt2vI+k99TfAcZLJxwngE8APu/svdbnuH4D/QBLu1Eh6YF0I7F116guBDwD3pu99Yfp1SlWYu/8q8ASSydJdJL+HcZK7mJ8GXgmsVSX2DuC/k0zubMX7n7LE8aH+nOm1c+n7Q3Ln8ytrnLYy5NITGkVERIaEu/8fTvbzHHiVl7t/meRhP+8C7iRpBh8BtwH/FXiyux/tcvkbScKtbwB1kpuNfw9cuc6TsP+BpPrrf5Esi6ySrHQ4QVL99jLgKnePuly/evxx+n5/SdIk/yYzu2Iz14rI5phWm4iIiIiIiIiIyDBRhZeIiIiIiIiIiAwVBV4iIiIiIiIiIjJUFHiJiIiIiIiIiMhQUeAlIiIiIiIiIiJDRYGXiIiIiIiIiIgMlXDQAxgVu3bt8v379w96GCIiItInX/3qV4+7++5Bj0NO0vxLRERk+HWbgynwysj+/fu57bbbBj0MERER6RMz++6gxyCn0vxLRERk+HWbg2lJo4iIiIgMFTO7ysyun5+fH/RQREREZEAUeImIiIjIUHH3G9392qmpqUEPRURERAZEgdcmmdkzzOwTZnbIzNzMXj7oMYmIiIiIiIiIyOkUeG3eBHA78HqgNuCxiIiIiIiIiIhIF2pav0nu/ingUwBmdsNgRyMiIiIiIiIiIt0MTYWXmV1jZu8zs1vMbCFddvjhDa4538w+aGaHzaxhZgfN7N1mNp3VuEVEREREREREpLeGqcLrOuAJQAW4H3jUeieb2SXArcAe4G+AfwN+gGTJ4o+a2dPd/URfRywiIiIiIiIiIj03NBVewC8AlwHbgFdu4vwPkIRdr3P3q939ze5+JfAu4HLgnX0bqYiIiIj0jZldZWbXz8/PD3ooIiIiMiBDE3i5+83ufpe7+0bnmtnFwHOBg8D7Vx1+K7AEvNTMxns+UBERERHpK3e/0d2vnZqaGvRQREREZECGJvA6Q1em25vcvb3ygLsvAl8AxoCnZD0wERERERERERHZmlENvC5Pt3d2OX5Xur2ss8PMJszsCjO7guT3dkH6+oJuH2Jm15rZbWZ227Fjx3oycBERERERERERWd+oBl6d+vZujR06+7ev2HcA+Fr6VQbenn7/jm4f4u7Xu/sBdz+we/furY1YREREREREREQ2ZZie0thLlm6X+4G5+2dX7BcRERERERERkYepUa3w6lRwdetkum3VeSIiIiIiIiIicpYY1cDr2+n2si7HH5luu/X42jQ9FltEREREREREJFujGnjdnG6fa2an/A7MbBJ4OlADvrTVD9JjsUVEREREREREsjWSgZe73w3cBOwHXr3q8NuBceBD7r6U8dCkT+K2b3ySiIiIDAVV2D98uGsOJiIigzE0TevN7Grg6vTl3nT7VDO7If3+uLu/acUlrwJuBd5rZs8B7gCeDDybZCnjW3o0rquAqy699NJevJ08BCcqDZ737lt41uW7+a0XP2HQwxEREZE+c/cbgRsPHDjwc4Meyyg7fPgwd955J+eddx6PfOQjN75ARESkh4apwusK4GXp1/PSfRev2HfNypPTKq8DwA0kQdcbgUuA9wJPdfcTvRiUljQO3qdvf5DjlQYf++r9zNdagx6OiIiIyEi45557ADh06NCARyIiIqNoaAIvd3+bu9s6X/vXuOY+d3+Fu+9z94K7X+jur3f3mQH8CNInXzl48o/zn783O8CRiIiIiIyOVqvFPfMxcdtptXTTUUREsjU0gZdIN3cfq/C485IKu7uPVgY8GhEREZHh12q1uPVwxDu+WOej325y/PjxQQ9JRERGjAIvGWruzj3HlnjShdNsH8tz9zE9h0BERESk344fP85tR2IA/unBmCNHjgx4RCIiMmoUePWZnhI0WEcXG1SbMRfvHmf/znHum6kOekgiIiIiQ292dpa759oAzDWcwzOqshcRkWwp8OozNa0frKMLDQD2bitxzrYiRxfrAx6RiIiIyPA7OrtAtdniddtuYTuLHJxtDHpIIiIyYhR4yVA7VkkCrl2TRc7ZVuLIgiZbIiIiIv32vZkaLwk+wy82f49fyX+YB5bagx6SiIiMGAVeMtSOLSYB1+6JJPCar7Wot+IBj0pERERkuD1Yibky9zUAnp37GrM1BV4iIpItBV4y1I5XmgDc/507yDUWgZPLHEVERESkP2brbR6TOwjADqtAbWawAxIRkZGjwKvP1LR+sI4tNhgv5GhUF2ktngBQHy8RERGRPmvX5thpixzd9TQAdtTuHfCIRERk1Cjw6jM1rR+sY5UG2wrJ95MFA2Cu2hrgiERERESGX7FxDIC56ccDMNE8RqulOZiIiGRHgZcMteOLDSbzyffj+TTwqmmyJSIiMsxUYT945cZxABYnLyUmx7Z4hmq1OuBRiYjIKFHgJUNtoR4tB13LgVe1OcghiYiISJ+pwn6w3J3JVhJ41Ut7WAim2e0nOHZCfbxERCQ7CrxkqC3WmoyFxs7jX2Zn8xCGljSKiIiI9FOj0WAqPkGTPK38NhbCXexlhgdOLAx6aCIiMkIUePWZSuoHa77W4lF+D4+7/Z088RvXMZ535mqq8BIRERHpl8XFRSbjeRaD7WBGrbCDvTbDsQUtaRQRkewo8OozldQPTrvtVBoxB6LbACg2Z3lseFgVXiIiIiJ9dOTEHFMsUg0mAWjlp5i2RWaXdNNRRESyo8BLhlalGeHAI6LvLe97QnBQPbxERERE+ujYXIVpq9AIJjEz2oVJplhiodYY9NBERGSEKPCSobVYjwDYG93P8Z3fj5Pj4txhZiqabImIiIj0y8xile1UaISTTE9P48VJAnNa9cqghyYiIiNEgZcMrYVai5CIHa0HWRrfT628lwv9MLOq8BIRERHpm8VGxLQt0spPsmvXLqyYtvaoq2m9iIhkR4GXDK2FWotdzJOjTb20i3ppN7t8hqVGNOihiYiIiAytpVqDKasS5yeZnJyEYtLLy5qLAx6ZiIiMEgVeMrQW6hF7bA6AZmGaZmEH0z5LtdUe8MhEREREhle7ngRb7cI2SqUSUX4bAGFTFV4iIpIdBV59ZmZXmdn18/Pzgx7KyFmst1YEXjtoFqaZimeJ222akUIvERERkX7oVHJ5YZJ8Pk8rn1R4FSNVeImISHYUePWZu9/o7tdOTU0NeigjZ6HWOqXCq1HcQUjMNBUtaxQRERHpE2slzemtlARdUSGZB5faCrxERCQ7CrxkaC3WI/bYLI4RlXbQLOwA4BybpaLAS0RERKQ/WlUALD+WbIuTtDGK8dIgRyUiIiNGgZcMrWorZo/N08pvIyZHs7AdgB22oMBLREREpE9yaeDlYRmAYqlEjTKFdm2QwxIRkRGjwEuG1lI9YlducblvRBROALCdJQVeIiIiZwkze4aZfcLMDpmZm9nLBz0mWV8QJ8FWnB8HoFgsUsuVKSrwEhGRDCnwkqFVqTeZsupy0NXKp4GXVRR4iYiInD0mgNuB1wNKTM4CQZT8MXkaeE1MTNCwMUpew90HOTQRERkh4aAHINIvC9U6UywRhTsBiMKk0mtKTetFRETOGu7+KeBTAGZ2w2BHI5sRppVcVkzmXmNjYyzlypS9RqvVolAoDHJ4IiIyIlThJUOrUm8xyRJRmNxdbAcFolyRaatQqSvwEhER6QUzu8bM3mdmt5jZQrrs8MMbXHO+mX3QzA6bWcPMDprZu81sOqtxS/8U2zWa5MmXkqb15XKZZlBmghqzC5UBj05EREaFAi8ZWkngVSUKxxkbSyZcrXCC7WhJo4iISA9dB7wGuAI4tNHJZnYJ8FXgFcCXgXcB95AsWfyime3s31AlC8V2jZqVKBaLQBJ4RcEYE9Q4cmJ+wKMTEZFRocBLhla90WScJVr5CcbGxjAzovwk222JSr016OGJiIgMi18ALgO2Aa/cxPkfAPYAr3P3q939ze5+JUnwdTnwzr6NVDJR9Bp1G1sOvMIwJArKTFiN4/Oq8BIRkWwo8OozM7vKzK6fn9fdrKxZVCPAlyu8CoUCUX6CaauwUGsOengiIiJDwd1vdve7fBPdyM3sYuC5wEHg/asOvxVYAl5qZuM9H6hkIo5jyl6nYSXGx5M/RjMjDpMKrxOL1QGPUERERoUCrz5z9xvd/dqpqalBD2XkFOIlAKJwnImJiSTwCieZtgrzVQVeIiIiA3Blur3J3dsrD7j7IvAFYAx4StYDk95oNBqUvUYjV6ZUKi3v93CMceosVusDHJ2IiIwSBV4ytIrLgVeypLFcLhOFY0xYjUqtMeDRiYiIjKTL0+2dXY7flW4v6+wwswkzu8LMriCZu16Qvr6gj+OUh6herzNGjeZpgVeZnDn16tIARyciIqNEgZcMrXL7ZIVXPp+nXC4Tpw1TK3VVeImIiAxAp+S9W6+Hzv7tK/YdAL6WfpWBt6ffv2OtNzCza83sNjO77dixY1sfsZyR2YUK49Rp5UoUCoXl/Z5PHiDkTfXwEhGRbCjwkqEUt50xPzXwKpVKRGGZMnWqalovIiLycGTpdrkfmLt/1t1tja+Xr/UG7n69ux9w9wO7d+/OYsyywtxilQmr0QrGCIJgeX8n8KKpCi8REcmGAi8ZSrVWzDaSpqhROE4ul6NUKhEHZXI43lLDVBERkQHoVHB1a266bdV5cpaZW6oxTp04KGFmy/stXwYgF2kOJiIi2VDgJUOp2owYs6Qpahwk/SOKxSJxkEy2wkjl9CIiIgPw7XR7WZfjj0y33Xp8bYqekj04lWqDMo3l+VdHLp++jtRHVUREsqHAS4ZSrRkzRjKhaodJCX0+nycKO4FXbWBjExERGWE3p9vnmtkp81AzmwSeDtSAL23lQ/SU7MGp1WsE5nhQPPVA+tpiBV4iIpINBV4ylKrNmDGr49hyCX0YhicrvNoKvERERLLm7ncDNwH7gVevOvx2YBz4kLur0dNZqllL/uhWB17eWdIY1zMfk4iIjKZw0AMQ6YdqM0qfEFQkzOcBMDPiIKn2KijwEhER6Qkzuxq4On25N90+1cxuSL8/7u5vWnHJq4Bbgfea2XOAO4AnA88mWcr4lr4PWvombiUVXBYWTtnvYSfwUoWXiIhkQ4GXDKVquqQxypUIw5N/zTtLGosKvERERHrlCuBlq/ZdnH4BfBdYDrzc/W4zOwC8A/hR4PnAA8B7gbe7+8xWB2RmVwFXXXrppVt9KzlD7VY6x1pV4RWWk+cRKPASEZGsaEmjDKVauqQxCkoUCifvMHaWNBbbddy92+UiIiKySe7+Nne3db72r3HNfe7+Cnff5+4Fd7/Q3V/fi7ArfX/18BqQuJUsWbRwdeA1mWxdgZeIiGRDgVef6SlBg9GI2ozTIM6tCrzCcQAmrEYjag9qeCIiIiLDKeosaewSeKnCS0REMqLAq890h3EwmlGbMnXiVRVeFCcAmKBGrRkPaHQiIiIiQypuApBbFXiNjU9Qp0DQVuAlIiLZUOAlQ6kRxYxb47TAy/JjtMkxbnWqLQVeIiIiw0gV9oNjaQVXLn9q4FUqlWhYkYKWNIqISEYUeMlQqjValGnQXhV4hfk8zVxJFV4iIiJDTBX2g2NRJ/AqnbK/XC7TpEheFV4iIpIRBV4ylJZqDcapnxZ4FYtFWrkSYzSoq8JLREREpLfSJY0enhp4FYtFmrkiBa8PYlQiIjKCFHjJUKrUGoxZnXZYIp/PL+/P5/PEuSJla1BT4CUiIiLSU50eXVYYP2V/Pp+nZUUKNAcxLBERGUEKvGQoLdUbjNHAg1MDr2KxmAReNKlqSaOIiIhITwWeBFpWKJ+yP5fL0coVKamHl4iIZESBlwyler1O2ZrEYZkwDJf3F4tF4qBIiYZ6eImIiAwpNa0fnDCt8ArSJ3iTSasAACAASURBVGN3mBlRLpmDRXF7EEMTEZERo8BLhlOzCkAclMjlTv41LxaLtIMiZWuqh5eIiMiQUtP6wQnbTWKMsDh22rEoV6JMg0pdyxpFRKT/FHjJcGolgVc7d+ojsQuFAh4UKaMeXiIiIiK9lm83aFKgWCqddizOFSjTYHZhaQAjExGRUaPAS4aSRTUA4uDUwCufz9MOkruLizXdXRQRERHppbw3aFA85SnZHe2gRNkazCjwEhGRDCjwkqFk6SOx27lTJ1v5fB4PCpStSa3RGsTQRERERIZW6E2aVqC0ZoVX8uCg2cXKAEYmIiKjRoGXDKVcnDRMXR14BUGwvKSxUtNTgkRERER6qZAGXsVi8bRj7aDIGA0Wl+oDGJmIiIwaBV4ylKydVG+tDrzMDA9KlGkq8BIRERlSekrj4BS8ScsKXZc05sxpVFXhJSIi/afA6wyY2avM7F4zq5vZV83shwY9Jllb4GtXeEHS16toLWq1atbDEhERkQzoKY2DE9IiIk8+nz/9YJDMy+p19fASEZH+U+C1SWb2U8B7gP8JPBG4Ffi0mV0w0IHJmoLlCq/TJ1udJzdGjVqmYxIREREZdqG3iC1PEASnHfMwCbyium46iohI/ynw2rxfBG5w9z9w9zvc/bXAA8ArBzyuh52v3zfH5+48NtAxBO2kaf3qpzSu3Oct3V0UERER6aU8EVEuTy53+v9mWFp5H0dqKyEiIv03NIGXmV1jZu8zs1vMbMHM3Mw+vME155vZB83ssJk1zOygmb3bzKZXnVcAngTctOotbgKe1tuf5Ox2ZKHOi37vVl72wS/z9fvmBjaOvCeBl68ReHUqvKylhqkiIiIivdJutyl4i7aFax63tMKr3VLgJSIi/Tc0gRdwHfAa4Arg0EYnm9klwFeBVwBfBt4F3AO8Hviime1ccfouIACOrHqbI8DeLY98iNz4jcPEbV/+flA6FV6E3Su8Ok9yFBEREZGti6KIPMmSxjWlPbyIm9kNSkRERtbat1/OTr8A3A98B3gmcPMG538A2AO8zt3f19lpZr+Tvtc7gZ9fdY2vem1r7BtpX7rnBBfvHmfvthJfvPvEwMbRqfAKShOnHetUeOViVXiJiIiI9MpSvUGB1po9VAFyaYUXkQIvERHpv6Gp8HL3m939LnffMIAys4uB5wIHgfevOvxWYAl4qZmNp/uOAzGnV3Pt4fSqr5Hl7nz9vnmueMR2HnfeFN85WiGK2wMZS+hJ0/pcYey0Y50Kr6CtCi8REZFhZGZXmdn18/Pzgx7KSFmoVClYRLtLhVcuTPe3FXiJiEj/DU3gdYauTLc3ufspiYy7LwJfAMaAp6T7miTLH39k1fv8CMnTGgU4ttjgeKXB48+b4tI9EzTjNvfNDuZJiJ0Kr7A4ftqxTuCVV+AlIiIylNz9Rne/dmpqatBDGSmL1ToFWsRdKrxI52CmwEtERDIwqoHX5en2zi7H70q3l63Y9zvAy83sP5vZ95nZe4Bzgd/v9iFmdq2Z3WZmtx07NtinFmbhnuPJUw8v3j3BpXuSpYTfOVoZyFhCb9EiTxCevmq3s6QxVOAlIiIi0jOVap0CEd4t8ApLAOTUw0tERDIwTD28zkTndl+3OvfO/u2dHe7+52kj++uAfcDtwPPd/bvdPsTdrweuBzhw4MDQ9/o6mAZeF+0aZ6KY/NW6b6Y6kLEUvEnLChQKhdOOtdPJVugKvERERER6pVJLenh1C7xyhTKgCi8REcnGqAZeG7F0e0pI5e4fIGl2L2u498QS+cDYN1UiyBnFMMeDC9k3hnd3CnQPvMgnfb3yCrxEREREeqZWr1OwuHvglbaasLiV5bBERGREjWrg1ang6tbYYduq82QTvnu8yiOmxwiDZKXsvqkSD8xnH3g14zZFaxFZnnz+9AlXUEyWWxa0pFFERESkZ+r1ZN7nwdqBV6e3qh4cJCIiWRjVHl7fTreXdTn+yHTbrcfXpo3SU4IeWKhz3nR5+fXeqRIPzGXftL4ZtSnRJMqtXeGVLyeBV+dJjiIiIiKydVEjvdHZpcIrPzYJQKA5mIiIZGBUA6+b0+1zzeyU34GZTQJPB2rAl7b6QaP0lKBjC3X2TJaWX++bKg+mwitqU6RFZAXCNZrW50vp3UVNtkRERER6ptVMb3R2CbyKY8kiilxbczAREem/kQy83P1u4CZgP/DqVYffDowDH3L3pYyHdtZqt52jiw3O2VZc3rdrosCJpexL1ptxUuEV5wprLmksFIs0yVOgRRS3Mx+fiIiIyDCKm+m8L1i7a0qxPEaLgEBN60VEJAND08PLzK4Grk5f7k23TzWzG9Lvj7v7m1Zc8irgVuC9ZvYc4A7gycCzSZYyvqVH47oKuOrSSy/txds9bM1Um0Rt55xtJyu8pscL1Fttas2YciHIbCzNKOnhFVtxzcCrVCoR5QoUadGI2ss9x0RERETkoWvHaZAVrPHQIKBcLtOiQOgKvEREpP+G6f/0rwBeln49L9138Yp916w8Oa3yOgDcQBJ0vRG4BHgv8FR3P9GLQY3KksYj6dMYV1Z47RhLJjsz1WwnNZ0eXnGuQBCcHrQVi0UiK1CkSb0VZzo2ERER6b9R6qH6cNKOkjmfdWlaXywWaVlefVRFRCQTQxN4ufvb3N3W+dq/xjX3ufsr3H2fuxfc/UJ3f727zwzgRzirHV1IStj3rKjw2jGeBl6VbAOvxorAK5c7/a94oVAgtjxFSyq8REREZLiMyg3Hh51OhVdu7UUkhUKBJgVCLWkUEZEMDE3gJYN1ssJrjcAr4wqvRiuiSIt2roCZnXY8DEPiXIESTQVeIiIiIj3iaTN6C4trHg+CgMjy5FHgJSIi/afAS3riSFrhtXtixZLGNPCaXcp2UlNrtChZk3aX/hFhGCYVXrRoRFrSKCIiItILFkfJtkvTeoDICuS1pFFERDKgwKvPRqWHxImlBtvLee769h3MzCQrQjuB14mMA6+lepMiLTy3duAVBAFx2rS+3lKFl4iIiEgvWNqM3nJr9/ACaOUUeImISDYUePXZqPSQmK22GAudY8eOcfvtt+PubCvlCXKWeYVXtdGkQAvvMtkKgoB2rpD08FLTehEREZGeyLWTCi+6NK0HiC1PQUsaRUQkAwq8pCfmqk3KQVIt1W63WVpaIpczJoohC/Vs7+JVqnXyRNAl8DIz2rnOkkZVeImIiIj0Qm65h9faVfYAcToHi2LNwUREpL8UeElPzCw1mcifbBD/wAMPALCtHLJYjzIdS7VaJTCHdfpHtNW0XkRERKSnLA28cl2a1gNEVkzaSmgOJiIifabAS3piplI/JfCanZ0FYLKYZzHjCq9Go5Z80+WR2AAedHp4aUmjiIiISC8EntzkzOXLXc9JquybmoOJiEjfKfDqs1FpWj9XbTGxYgVhrZaETpOlkIWMK7yiRj35Zp2GqZ7LU7QW9Va2YxMREREZVrl20psrKHYPvOJOH1VVeImISJ8p8OqzUWha34za1CJnvGBYOwZ33B2AyVKehVq2FV5RswGs/0hsguTuYq2pwEtERESkFzoVXkFxrOs5nlZ4LdXUuF5ERPpLgZds2Vw1mbBc5PfztFtfxuXf/l2A9EmN2ffwilpp4LXOkkaCpH/EUl2TLREREZFe6DStDwrrLWlM2kosLFWzGpaIiIwoBV6yZbPVZHLz1KXPkI8W2ffgZyg0Zmg2m0yWwsx7eLXjJMRav8IrmWwtLtUzGpWIiIjIcAs9mfMVyhNdz/EgeXDQfKWW1bBERGREKfCSLZvtVHhV/4VmfhsAU/PfYmFhgclSnkojWl7imAWP0oBtnR5eBHlCa1OtLmUzKBEREcnMqPRQfbjJeYsWAWG+0PUczxUoWMzikuZgIiLSXwq8+mwUJlxz1SZ5IqYbh3lw75XEuQLbFv6N+fl5JkshbYelZnZP4vG0nL693lMac8lErFmrZDImERERyc4o9FB9OMp5TIuQQqF74EVagV+rLGY0KhERGVUKvPpsFCZcs9UWF9kD5IipTFxEdex8xpfuZ3Z2lslSUmWV6bLGOOkZ5tY98GqngVfcVDm9iIiISC/kPCYmWD/wSivwG3X18BIRkf5S4CVbdmKxziV2GIBo+lKqY+dRrh2mVqsxWUpCp0wb17eTz1qvwisOkolYu6UeXiIiIiK9kPOImIB8vntbCU/nYC0FXiIi0mcKvGTLZio1zsudAKC895HUyudSqh+FVn1F4JVhhVd7MxVeyUTMo0YmQxIREREZduZtYgLCsPscrPMU7ZZuOoqISJ8p8JItm1mscX5uljhXYKbq1Mr7MJxi4+hAKrxsuYdX97uLnSWNpE90FBEREZGtCUgqvIIgWOek9KZjSzcdRUSkv7rffhHZpPmlOvtyMzQLO6jV6xSLuwAoNmYoFtLGpBk2rbdNVXglgVcu1mRLREREpBfMY2JbP/CyTlsJ3XQUEZE+U4WXbNlCPWKvzdIo7iQIAhrLgddxxgrJhCfLpzSab9zDq1P9ZW1NtkRERER6IUib1q8XeOXSpzR6lGG7CxERGUkKvPrMzK4ys+vn5+cHPZS+WWpE7GaGRnEn09PTMHUuAMXGCcaWK7yyW9KYS5c0EnR/QtDJCi8FXiIiIiK9kPOYtgWYWfeTgs5NRwVeIiLSXwq8+szdb3T3a6empgY9lL5ZarbZ6bM0CzuYnJxkcno3rXCSYuME5XzyV6w6gAov20TgFWiyJSIiItITOZIKr/UCr1waeKE5mIiI9Jl6eMmWedSgSItWfpLJsTFyuRyN4i6KjeMEngRdWS5pzKU9vCwsdj2n80jsnGuyJSIiItILAUkPr/V4etPRYs3BRESkvxR4yZYV40UIoJXfRqlUIpfL0Sxsp9CcY2mpQjkfZLukMa3wCoql7ieFybGwrab1IiIiIr0QeEyb9QOv5adoq8JLRET6TEsaZUvcnXK8CEArP0mxWKRUKtEsTFFoznPixAnGCkG2FV6dwCtf7npOUBxPtqrwEhEREemJHDHxOk/JhpMV+DkFXiIi0mcKvGRL6q0226gASeCVz+cplUq08lPkW/MsLCwwVgyoDSLwKnYPvMJSEniFekqjiIiISE8EHuMb/e9FPg28dNNRRET6TIGXbMlio8X2NPCKwgnMjCAIaOW3EbQbNJfmGMuHLDWyW9IYpD28wuJY13OK48lDBEJNtkRERB72zOxVZnavmdXN7Ktm9kODHpOcLthEhVdQSOZnqvASEZF+U+AlW7JYj5i2JPBibOfy/mZhOwBBbSap8GplV+EVkARehXUqvMandgAKvERERB7uzOyngPcA/xN4InAr8Gkzu2CgA5PTBMS4rf+/F50qewVeIiLSbwq8ZEsq9Wi5wiuc3L28v5XfBkC+tcBYIaCa4ZLGwCNahARh9zuMpfIYESF5WrTbntnYRERE5Iz9InCDu/+Bu9/h7q8FHgBeOeBxySoBbdobPKWxPJHMEbWkUURE+k2Bl2zJYj1iu1Vo5UoUx7ct749L0wDkW/OUs17S6BGxhRQKha7nFItFWpanSItm3M5sbCIiIsPGzK4xs/eZ2S1mtmBmbmYf3uCa883sg2Z22MwaZnbQzN5tZtOrzisATwJuWvUWNwFP6+1Pcnart2Le9ol/5ZP/8sDAxhB6tHHgNZn8EavCS0RE+k2BV5+Z2VVmdv38/Pygh9IXC7Um01ahEU5SKpWW9+cm9wBQaM4znuGSxihuk6dFbCHhOhVe+XyeyAoUadJoKfASERHZguuA1wBXAIc2OtnMLgG+CrwC+DLwLuAe4PXAF81s54rTdwEBcGTV2xwB9m555EPkT774XW649SCv+8jXmK9mHybFcUxIjG/Qw6uc3iDt9FwVERHpFwVefebuN7r7tVNTU4MeSl8s1FpMUSEKxykWi8v7x3ZfCCQVXmOFgKVGNoFXM26TJyJm/cArDEPiXFLh1YiyW24pIiIyhH4BuAzYxuaWGX4A2AO8zt2vdvc3u/uVJMHX5cA717hmdf8BW2PfSPvbbyaVXXHbufXu45l/fhS3N9XDa2x8PGk9oSWNIiLSZwq8ZEvmq3UmqBOHY+Tz+eX923buo20BYVRhrBBSa2ZzF68ZtSlY8oSgXK77X+8gCIitQNFaNCJVeImIiDxU7n6zu9/l7hsGUGZ2MfBc4CDw/lWH3wosAS81s/F033Eg5vRqrj2cXvU1suqtmH89NM/P/dBFlPMBXz44k/0YGk1Ci2lvUOGVz+dpkVfgJSIifafAS7ZkdqnBuNXwsHxKz6xSuUwUTpBvVZKm9a2YTcyDt6wZJRVebQsJgu49JMxMFV4iIiLZuzLd3uTup9xxcvdF4AvAGPCUdF+TZPnjj6x6nx8heVqjAHc8sEDUds4rNrlkzzjfOVrJfAy1RpOQNr5BD69cLkdkqvASEZH+U+B1FmtGbX7t03dwvNIY2BjmlxpMWp12UD6lwqtQKBCF48sVXu5Qz6BXVqMTeOXWD7yApMKLVibjEhERESBZsghwZ5fjd6Xby1bs+x3g5Wb2n83s+8zsPcC5wO+v9QZmdq2Z3WZmtx07dqwng364u/3+WQDGmzOcU3LuObaU+RjqzRYh0YaBF0BkeULUw0tERPpLgddZ7F/un+MPPn8Pb/qLbwxsDHNLdcapEYVrBV4ThNESY4Vk4rOUwbLG5R5ell93SSNAe7nCS4GXiIhIRjpNTbs9zaezf3tnh7v/OfAGkub4Xwd+EHi+u393rTdw9+vd/YC7H9i9e3dvRv0w963vHSMw2Fk2tgcNDs3VqGbUTqKj1mgR0t5wSSNARJ5QFV4iItJnCrzOYgf27+A1z76Uz915jGOLg6nyWqi1GLc6cVA+pUl8LpejlU8Cr2JoQNJfot+aUZtCuqRx48CrQNGaWtIoIiLy8GHp9pQ+CO7+AXff7+5Fd3+Su39+AGN72Lr76AK7y0bOjF2l5Fd4eK6W6Riq9TohMWzQtB4gslCBl4iI9J0Cr7PcDz/6HNzhn+49MZDPX6o3KdMgDkqnBUxJhVeFXDsJlLIKvPJE+KYCL1V4iYiIZKxTwdXt8dXbVp0nm/DgYsSjynM84nt/yb5wMdk3n+3N0HqjlT6lcRMVXlYgryWNIiLSZwq8znKP2ruNQpDjm4cGMy+MW3VyOHFQPu1YFI6Tb1VoNapANj28mnGbvCU9vMxs3XO9E3iph5eIiEhWvp1uL+ty/JHptluPr00xs6vM7Pr5+dHIzY5W27yxdT2X3PMhnnXkjwF4YD7bCq9GKyJPjOc27uEVW0jeW5k80EhEREaXAq+zXCHM8ah9k3zz/gFN6FpJmNUt8AqjJVrV5ElBmVZ45Ta+u+hBQU9pFBERydbN6fa5ZqeufTOzSeDpQA340lY+xN1vdPdrp6a6FZINj9lKjWJc4THNrwNw/uw/UaTJkYV6puNoNJvkzGETTevjXJ6CRTRj3XQUEZH+UeA1BB65Z5K7j2X/+GmAIE7uHkbhWoHXBEaboJE8OSiTCq+oTWGT5fQeFCiaKrxERESy4u53AzcB+4FXrzr8dmAc+JC7Z/+YwbPUd+4/ypNzd5DD+d4jriZs1/n+/L08mHHg1Wwkc8LNVHi1LU+BFk21lRARkT7aOBWQh72Ld4/zl/98P0uNiPFitn+kQVSDcO0Kr1Z+AoBSax6YzKTCq7Fc4ZXf8FzPFSjSpNZSDwkREZGHysyuBq5OX+5Nt081sxvS74+7+5tWXPIq4FbgvWb2HOAO4MnAs0mWMr6l74MeIvc+OMPjcvfSJsfhc3+MC+77OE8Mv8t3Ks1Mx9Fqpk3oN1vhRaTAS0RE+koVXn2WRQ+Ji3aNA3DwRLY3Q9ttJx8ndw/XXtKYBF7j7WRc9QyWDjbjzS9pJEh6eNUaCrxERES24ArgZenX89J9F6/Yd83Kk9MqrwPADSRB1xuBS4D3Ak919y0/iWeUengdnqlwsR2mUjyHeukcWuEkl+fuZ2Yp48CrlTbJ30Tg1bZQDw4SEZG+U+DVZ1n0kNi/Mwm87j2ebeBVbcWMWVK+3g7HTjsehcm4yumqhEyWNLZi8hbBpgKvAiVrsbhU7fu4REREhpW7v83dbZ2v/Wtcc5+7v8Ld97l7wd0vdPfXu/tMj8Y0Mj28ji42uNgeoDZ2Hnv37aNW3sv5HGW2mm3gFUdJhddmbjq2c1rSKCIi/afAawjs35WETfceyzbwqtQjJkgqvKw0edpxLyWTzLF20l+slsGSxnorosBmA69k2WN1abHPoxIRERHpj7laxEX2II3x8zj33HOplfeyz48wU2lkOg5PAy820cPL06b1qvASEZF+UuA1BMYKIedsK/LdmWwrlSqNFuNphVeutO204+HELgDK6ZLGRgaBV60ZnVEPL4BWTX1xRURE5CxVn6FkLerlfUxMTFAvncOu9nEWqnXcPbNhdCq8bLOBlyq8RESkzxR4DYkLd4zz3Yx7eC3WI8bSCq/C5I7Tjk/sOg+AUqeHVwaB11KtQZ4Igs2U06eBV0NLGkVERIbJKPXwyteTVaCN4k5yuRz10jkExOzyWSoZ9ilttzfftD55SmNEM+7/3FBEREaXAq8hceHOMb57IusKr5NLGosTpwde2/ecD0A+rpGzbHp4VRtN8kTYJvtHALRbtX4PS0RERDI0Sj28ys0k8GoWpk/Z7rY5ZpdamY3DO+HVJm46EiQVXpVatn3GRERktCjwGhIX7hzj6GKDajO7O3mVesS41YlyRUpj46cdH5uYJM6VCOM6pXyQSYVXrd6kYPGmenh1KryIsu1xISIiItIL7s5EPAtAPL4HgFYpuQm52+aZybBxvbeTOahtosLLc3mKFrFYUZW9iIj0jwKvIXFh+qTG72XYx2uxETFBjSgoUygUTjsehiFRWCaIq0ngFfU/8Go0kmqtzfTw6lR4EevuooiIiJx9arUaU/EsbQzSwCs/nVTY77Y55mvZVXjRCbw20cOrUwW2uDjXzxGJiMiIU+B1lovT8vELdyZPasxyWeNiPWLM6sRBmTA8vaIql8slx6Iq5XyQyZLGuJlUa7mdQYWXAi8RERE5C83MV9jNLIvBdsYmkidm797/fcmWeRbr2QVe7XZ6Y3MzgVc6B1uqLPRxRCIiMuoUeJ3FFhcXueWWW7jrrru4cEdS4ZVl4/pKPWKcOu2gRBCcPrkxM6JwjCCuUcznqGWwpDFKlye2z6CHV66twEtERGSYjErT+sMn5jnHZlkKppmcTAKvXeecSyOcZLfNUaln1+rC0sBrcxVeyRysWdOSRhER6R8FXmex++67D4BDhw7RXJpj+1g+0wqvhXqTSasTh2tXeAHEQZkgrlEKAxoZBF7eSsKrM6nwyrUzLPcXERGRvhuVpvVH5irssTlq+Wm2b98OJC0lmoVp9tgcixkGXu6dwGvjOVjnnFZdgZeIiPSPAq+zWK1Ww9J+Cd/61re4cMdYpj28FqpNJq2WhFprVHgBxMEYYVSjlM9lsqTR0+WJ7U318EoCr0CBl4iIiJyFjs1X2W4VosI2xsdPPkAoKkyxwxYzXdJo8ZlUeCVzsFgPDhIRkT5S4HUWm2rP8fQvvIQLD/457s7520sczHBJ43y1wcQ6PbyA5ab1xTCbpzR6nASAm6nw8rAIaEmjiIiInJ3mqk22UyHOT5wyF4vCCaatwmIjuwovOhVewcZzsFy6pNEjzcFERKR/FHidxcrlEnPbH8tFB/+MHSduoxRVODRboxn1v5IKYKHWZIw6UVgml1v7r1KnaX0h8Eye0kic3MncTA8vy5cACF2TLRERETn7VKo1xq0BhclT9rfyE0zZUqYVXnj6lEbbxP9edEIxPThIRET6SIHXGTCzZ5jZJ8zskJm5mb18kOPZ9+in0njBH1At72P/wY8wHTZpOxyaq2Xy+Qu1JuPUiYNS13M6Tetz7TiTJY2WLk/cTIVXLl8GIFDgJSIiImehdmMRACtOnLI/CifZxhIzCxn2yGon87xO9dZ6LOg8KVttJUREpH8UeJ2ZCeB24PVANqnSOnK5HOddcBGHHvECti3exeO4C4CDx7NZ1rhYa1EiWdLYTRyUyXlEGC1lsqSxc3dxMxVehbFtAITq4SUiIjJURuUpjdasAOBrVHgVaVFZmMtuLJ0Kr3AzfVTTczQHExGRPlLgdQbc/VPu/svu/jEgm3WDm7DzOa+lFU7w5NlPYMC/3J/N5CZq1sjhGwReYwCMtSvZBF7tzffwKk+mTzNyTbZERESGyag8pbETeLXypwZeUZi+rs1mN5i0wotN3HTsBF6mCi8REemjh3XgZWbXmNn7zOwWM1tIlxF+eINrzjezD5rZYTNrmNlBM3u3mU1nNe6s7TjnfA6f+6Occ+Kf+P7xI3z+W/f1/TPdHW8mZfLrBV5RmBwb92o2SxqXe3htfHdxcnoXoB5eIiL/P3t3Hh/XWR58/3efZXaNdlneZHl3HDtxYjsLgZAAJSxNCRR4Sp+WpQ+kfYBCeaErtCylpcv7tux9SSkECu1TylIIpW8plLAkZHHsJE4cO7ZsS/KqXTPSrOec+/3jzCiWrWVGmiPJ8vX9fOYz8pztlqNEd677uq5bCHF5sot+SaNjTS5pLNr+n0NOasHGMpHhVUFJY3lhUkmGlxBCiAAt6YAX8AHgncAu4PRsJyulNgKPAW8BHgH+FjiOX4L4c6VUc3BDXVyRW9+FVibvsb7O4f4cx46fCPR5mYJLhBzwXFBrKuVgWJ3KLEiGV3myVUmGV31DIw4WIYo47pJJ2BNCCCGEqEjI9QNeOjp5XbccALOdhdu9uzwHM+zwrOfqUg+v8jVCCCFEEJZ6wOs9wBYgCfzvCs7/LNAGvEtrfZfW+g+01i/CD3xtBf7swpOVUh8tZY3N9Lqttt9SMFZsupbuda/j5vwDvMz9Cd8/cJxsNrg2Y8MZv2E9zJbh5Zc0JsjheDrwwNJEwKuC1cVQKERR2YQpUpCAlxBCsmnbegAAIABJREFUCCEuM1HXD2gZ8clruk6pxDHqji3cYLQ/l7IqCHhh+RsemZ5k2QshhAjOkg54aa1/pLU+qrXWs52rlNoAvBQ4CXzmosMfBMaBX1dKxS/4/OPAVbO8Hpnnt7FgVvzyXzJYv5OP2Z9noPtp9u/fH9izRjJFEhUEvLyJgJcffMs5wQaWDLcU8KqgpFEphatChCmSX4BySyGEEEKIWoq6aTwUobrJAS8j5vcpjTOO6806ja4JwytneE2/e3eZKgXFpKRRCCFEkJZ0wKtKLyq9f19rPSl6obVOAw8AMeCmCz4f0FofnuW1gPs5z0+srh5edy/DVgvvGP1rxgZP43nBBHKGMwXiyg9ieXZs2vNUxN8JsXxu0GWNxsQOQaGKzncMm7Aqkg84ECeEEEIIUWsxPca4ShCNxSd/3tgO+AuOmcLClA0q7c/xjAp2aTTD/tzRlI2DhBBCBGg5Bby2lt6fneb40dL7lrk+QCmVUErtUkrtwv+76yj9uWOa8+9WSu1TSu3r7++f62Or0rxmE8dv+X9IkCV65Ot0d3cH8pyh8edKGlU4Oe15VmmFMaYXNuBVyeoiUMrwKpB3FmAHSSGEEEIsCKXUnUqpe0ZHRxd7KIHRWhP3xskacWKxyYuPbWs2ABAnR7awMHOccsDLjky/EFoWivoll4ZkeAkhhAjQcgp4lfednm5mU/68YR7P2AMcKL2iwIdLX39kqpO11vdorfdorfe0trbO47HVuen2V/KAfTO7x35M19EjgTzjzEiOuPIDXnZ8+i2/k83+CmMEv0dDkAEvx/Uw8QNeZqjCgJfh9/CSDC8hhBBi+dBa36e1vru+fvo5yuUuk8sTIUfBiJBITN6lsa6hiaIKkVBZMgsc8LIqWHSMxP3FUkua1gshhAjQcgp4zUaV3ufcyEBrfb/WWk3xenNthlgbSikyHbcTVzn6TzweyDPOjmZpMPysrVBi+s0vm9rXAEzs6JgLsFdWwfWwJwJe0/cVu5D08BJCCCHE5WgolSFGHseIEI1OnvfYtk3RiJRKGhcm4GWUA17h2QNedY0tgJQ0CiGECNZyCniVM7imW8pLXnTesrb3Ja8jQ4To+UfJ5/M1v/+ZkRytth/EijVMn70WTdTjKYuI9scQZIZXvugRKgW8QtH4LGf7vIkeXlLSKIQQQojLx8DoGFFVwDXCmKZ5yfGCGSOhsmSLC9vDq5JdGhsam3AwJeAlhBAiUMsp4FWu3ZuuR9fm0vt0Pb4CsVg9JNpWruFUdDvbnWf47kOH5n2/EwPj/MV/HOZrj/bieZpjfWlarDyuESYSmz64ZJomrhmeyPDKBhjwyjnuRMArHJu+r9iFPCMkJY1CCCGEuOwMpMaJksezIiilLjnuGFHi5BYww8vBwcSyZ29ab9s2RSwsCXgJIYQI0HIKeP2o9P5SpdSk70spVQfcAmSBhxZyUIvVQ0IpBW1XscU4zff2d83rXr1DGe76zAP8vz/u4ve+8SSv/uwDnBzM0GbncM0oodD0OyIqpfCMCCGvnOEVXGApX3yupDFUQcNUAM8s9/CSDC8hhBBCXD4GU+PEyKHNqTOqHCtK3QL28DLw/ICXZVV0vqNsTOnhJYQQIkDLJuClte4Cvg90Au+46PCHgTjwZa31+AIPbdFkm7YDoAeO0J+ee1njH3zzSTytuf99t/GRV13NwdOjGApWhfM4VmzWiY1rRgiXShqDzPDKOx62cvAwsCvoHwGgDX+XxiADcUIIIYQQtTYyliOq8njTBLxcM0qc7ILt0mhoBw8Tu4IMLwAXCwsJeAkhhAhOZUswi0QpdRdwV+mP7aX3m5VS95a+HtBav++CS94OPAh8Uin1YuAZ4EbgdvxSxvcHPuiLKKXuBO7ctGnTQj+ahu0vwjtgcK06ylcf7uZ3XjJdtef0Huwa4IFjg/zxL26nsyVOZ0ucG9Y3kS24JP7tb/wMryn6RlzINSOEdKlpfYCTrrzjYuPgKmvGrLMLaenhJYQQQojLUDrnECPPoDX1Ip9nxUhwagFLGv0Mr0jFGV4WpicBLyGEEMFZ6hleu4A3lV53lD7bcMFnr73w5FKW1x7gXvxA13uBjcAngZu11oMLMurJY1q0bbFXrN1ANraamyM9fO7Hx+kdylR9j4//4CgrkmH+540dE59ta0+ya20DppupMMMrjO0F38Mr7/hN6z1lVZxOr03ZpVEIIYQQ1Tl0JsU//OwEjrt484fxXJEoBdS0Aa8oCZUjU1iYoJKhHTxlYhiV/e+FlDQKIYQI2pIOeGmtP6S1VjO8Oqe4pldr/Rat9UqtdUhrvU5r/W6t9dAifAuLKhwOM5ZYzw6jG4XHr9zzED985jxa64quf6x7iEdODPGbt24kYk/O4ioWi1hOFteMzjqxcc0IdqmHV5CrjNmCn+HlGdaUuxVNyZSm9UIIIcRyE/SmQT985jx/+t1DfOGBE4HcvxKFQg5DaZQ9dcBL2zESZBnLFhZkPAYeLpUHvFwlJY1CCCGCtaQDXmJ+lFKMJdYTKwzwgV0FwrbB//rSPt74hUdI52bfFefv7u+iMWbzKzesveRYJpOZyPCaamegC7lmBGsBMrzG8w42Lp6qIuBl+E3rcwGOSwghhBALK+gM+99+8WZu6Gzi/zzaG8j9K+EWS/1Zp+nhpa0oUVVgeIF2CjdLGV6zzQvLPGVhSYaXEEKIAEnAa5nLJP3eYduNHv7zd27lT35xOz/vGuQ9//L4jJleR86l+cEzfbz5eeuJhS4tD8xms5iun+E1G8+IYLo5orYZaGBpLO9gKwdt2BWvLmKGCKsi6fFsYOMSQgghxPJzx452jvePc240tyjP147/XG+akkbX9Heszo72L8h4TFxcKg94ucryM/O9yioPhBBCiGpJwCtgQafUzya+8UYAEmMnsE2D33j+ev7g5dv4wTN9/OhI37TX/d39x4iFTN5487opj6fTaSzHz/CajWuGMd0cEdsIdKegTMElhIM2rIonW5h+c/vxsVRg4xJCCCHE8rN7XSMA+3uGF+X52vEzvDxjul0a/UCYkx1bkPEY2sVTFWbY42d4hXAoLGIfNCGEEMubBLwCtphN6wGaO7aRDzWRGDtBLuevBL7peZ2sbojy2R91TXnNiYFxvvPEGX7tpnU0xqfe7TA9PIChnYnVw5m4ZhTDyxM2VaAljWN5BxsHjMq2wwbwSudmJOAlhBBCiCpsX5kkZBo80TuyOAOYyPCaOtveLZU6esWFyWIvZ3hVylUWtnIoSsBLCCFEQCTgtcwlEgnGEutJjB3n6NGjANimwdtesJ593cNTrkp+9kfHsE2Dt75g/bT3dTL+5M6ZZpJ1IdcMY3oFwsoJvIdXOcOrUp7hB/QKufGghiWEEEKIZShkGWxojXO0b2EyqC6mSgEvbU+9+FjO8DKchQl4VZ/hZWPjUJCNg4QQQgREAl7LnGmajCU2EB/vZbjvzMTnr9uzlrqwxb0PnJx0fu9Qhm8dOM0bbuigrW7qnhAAOueXaFbSw6s84UqoLLkASxrH8w5hw0FXM9kqZXi5hcXpvyGEEEKIy9fmFXUc7UsvyrOV65c0mpHElMfLpY5G6bygmVQZ8DL8ksaiKz28hBBCBEMCXleAdHITCo/4+MmJz+Jhi9fvXcv3Dp7lfOq5YM/nftKFoRS/+cINM97TKq0WVlLSWJ5w1Rn5gEsaXSLKmQhiVaKc4VXugyGEEEIIUanNbQlODWfJFBZ+t0HD9edvVmzqthnlkkbDW8CAVxUljV6pab2UNAohhAiKBLwCtthN6wHsjj0A1KUn9+x6483rcLXmqw91A9CXzvG1faf45d2rWVk/c+aW5firmUV76lXFC5WzwJIq2IDXREmjqr6HF04hoFEJIYQQYrna3JZAa+jqW/jWCGYpkBWKN0x5XJfaTpgLkOGltcaqMsNLK4sQRWlaL4QQIjAS8ArYYjetB2hefy1Fq466dNdE43qAdc1xXrytja8+3EPecfn8T0/guB5337px1nvaRb/JuxdpmvXc8gpjwsgFukvj0HihlOFVfQ8vPAl4CSGEEKI6m9r8hb+u/oXv42WXAl7RZPM0J/gBL2sBMrwcT2PiVV3SaCtXengJIYQIjAS8rgB1ySTpuo3Upbs4fPjwpGNvft56BscL/P7Xn+SLD5zg1detYX1LfNZ7hgp+wMuuXzHrueUeXnUqF2iG1+B4nogqVlnSWDrXlYCXEEIIIaqzrjmOaSiOLXDjes/T2J6/iGlPk+FlRuoACOkFCHi5Govq+qhqQ0oahRBCBEsCXleAcDhMum4TsUwPqcG+Scdu2dTMy3e082+Pn2FlfZQ/esW2iu5pF1NoFHVtHbOeW06pT6hCoBleg+OFOZQ0+hlehmR4CSGEEKJKIctgXVNswTO8xgsOMeUHssLxqasIovV+5tdCZHgVPQ8LD09VnmWvDbvUtF4CXkIIIYJR+W8lcVlLJbdgaJdk6gha/wJKKQCUUnzmV6/n0NkUG1rjxELT/0h4njdxjV0cxbES1DdOk0Z/obCf7h8PsIdX0fUYyRSx4w65akoaJxq6FgMZlxBCCCGWtw2tiYUPeOVdIhQoqhDh6NQbCNW3rAQWMsPLxVWVr6VrZWPjkMnLHEwIIUQwJMMrYEuhaT1AZNtL8JRJ4/ABDhw4wOjo6EQ/L8NQ7FhdP2Owa3x8nJ/85Cf85Cc/4cCBA4QKQxRCDUSjMze3B7Cj/spjXOXIBRTwGhzzM7RsXV1Jo7L9ckvJ8BJCCCGWj4Wcf21qS3BiYBxnATOVxvIOMfIUVRjTnLqMsKllBS4GYfJorQMdj+N6pab1Vayll0oaM1nZKVsIIUQwJOAVsKXQtB5gRcdmUsmtNA/uIzU6yoEDB3jooYfo7e2t6PqDBw+ivCJ2YZRUKkU0e55stJ1QKDTrtYmmNgBiKk/R1YGkrvcMZQCwqyxpNEL+qqgpGV5CCCHEsrGQ86+NrXGKrqZ3OBv4s8rS2QIxlccxwxNZ+xcLhcMUVZgoBfIBN4Yven6Gl64iwwvDwlIeqVQquIEJIYS4oknA6wqRSCToa7uVxHg3ydSRic+7urro7++f8dpcLoc3epobHnkntzz4RjpPfJVo9iy5SPu0q4oXSrauAiCGv4IXRJZX96C/Hbipq9ulMRxPAmBTlB4SQgghhKjaxtJOjQvZuD6VLRAlh2NEZjzPD3jlA8uwL3NcD0u56Gp6eJn+ueNjEvASQggRDAl4XSEMwyC75ZcoWnVsPvo57MLIxLHDhw+TzU6/Knny5EnWn/gKocIQg03X09n9NUwvz2j9VRU9u67Rz/CKlgJemQAa1x8fGMdUGrPKksa6xlYAwhQD3UFSCCGEEMvTxlY/4LWQfbxGx3PEyOMZ4RnPKxphoipPrhjsol6h6GLhQhW7NFIKjmUz4wGNSgghxJVOAl5XkI1XXcvhbe8mPt7LjQ//FutOfg3DzeG6Lk8//fREU/qLDZ86yorzP+bsyl/g4M4PcGr1nQw1Xstg856KnmuFwrhGiBh+z7B0rvblg0/0jrC1OYRCV1XS2NCyAoAIBXIB7iAphBBCiOWpPmrTWhemawEzvEYzeaKqgGfNHPByjHJJY7BznFyx6Jc0GlUEvEx/vuYUcgGNSgghxJVOdmm8giQSCbzNL2VfdCXrT3yZ9Se/SvPgwzxx7UcYG4N9+/axcuVK2tvbse3SJMRxaOx/CEO7nGt/CSiTY5vfCkBDQ0PFz/aM8ERJ42i2tgGvVK7IgZ4RXrnBgjGqKmmMJ5vQKMKqEEjmmRBCCCGWv02tCY4tcIZXlDyeOfNczA94BZ/hlcuXAl5VZHip0nzNLUjTeiGEEMGQDK8rzDXXXINq28rTO/6Igzv+iMTYSa558sOYToZMJkNXVxePPvoo+bw/+Thz5gyt/Q+RjbQxllg/6V5r1qyp+LmuGZ0oaUxlndp9Q8C/PNJLtujywjX+j3M1JY2GaU40dJWSRiGEEELMxca2OF19Y4Hvhlg2msn7C4nmzD283ImSxoAzvApzz/DyXNkpWwghRDAk4BWwhdwWuxJKKfbs2cP69esZar2JQ9vfRzJ1lGue/BDhXB8AhUKBQ4cOobWm99ghGocfZ6DlJpRhcPXVV6OUwrZtGhsbK36ua4YJl0oaa5nh5bge9z54khs6m1gT9gNq1TRMBXBK5ZaS4SWEEEKIudjaniSVc+gdWpidGtPZIjGVR89S0uiaC9O0PpPLlzK8Kp+DqVLTeiTgJYQQIiAS8ArYQm6LXSmlFOvWreMFL3gBufW/wNNX/x7x8W72Pvo7tPQ/CMDo6CinTp2ifvAAhnYYaLmR9vZ2WltbueGGG9i9e3dFOzSWuWaEsK59SeP3D53n9EiW33j+eryiH1CrJsMLyqufhcAng0IIIYRYnm7obALgkZNDC/K8dK5QKmmcOcPLm+jhtTAljdU0rS+XNGq39r1dhRBCCJCA1xXNMAx2797N2Nrb2bfnE2Riq9jx9F9OBL26urpoHnyUohUnlbyK9vZ2AKLRKJHIzBOsi7lmmJDnB6RSNQx4/cPPTtDRFOMXtq9AO35ArZoeXgCOGSFKnqxkeAkhhBBiDja3JaiP2jx6YmECXuN5lyh5XHPmDC/PsAlTDHxRL18oYikPqilpLM/XvNq2uhBCCCHKJOB1hVNKsXv3bpy6NTy+688ZTW5l2+FPEM2cAu3SPLiPoabdYFokk8k5P8czIlhenljIrFmG1+O9IzzWPcybn9eJaShwyiWN1WV4eaWGrhnJ8BJCCCHEHBiG4qYNTdz/bB+uF3wfr2yh6O/SaMyyAGmGCKsiuaAzvHKlUs4qMrwwQ/67BLyEEEIERAJeAtu2uemmm4jUNXBo++/hGSGufvqvae1/iFBxlP7Wm1m5ciVKqTk/wzUjmG6OZNRmpEYBry/87AR1YYvX713rf+D59602w8szSyWNkuElhBBCiDm6ZW2U86k8//RfD5NOpwN9llf0F/lmy/DSZogwwbdtKBZLfbiqyPAq9/tSUtIohBAiIBLwEgBYlsXevXsJta7n8Lb3kBg/ydWH/op8qJnB5htoa2ub1/3LAa8ViRDnRnPzHu/Z0SzfO3iW/7F3LYmwP2EyJgJe1WV46VJD17G8rDAKIYQQonpDQ0OscPqIWvCdZ0bZv38/vb29aK3xPI90Os3YWA13cXT8jKrKAl5FxnPBNoZ3CqW5XRWLjp6UNAohhAhYdakwYllTSrFr1y4eGB+na8ObaT/3A45u/k2UFWK+TfddM4zh5WiJmRwfnv8ORl96sBtPa970vM6Jz8oBr2pLGrH8gFc6JxMuIYQQQlRHa83x48cJW4qXdNh893iR7lEH3dVFV1cXjqcZyGraYoqG+nquu+66eWXNA6jSzoazlTQqM0REFUmlM/N63mxcp5SlVU2GV2mB0tCS4SWEECIYEvASk5imyfXXX88+z6O349UArFm1at4TMz/DK09DyOP0SBatdUX37Oof494HTrJtZR2/ekMHSilSuSL/9HA3d1zdztqm2MS5hlea/FnVNdT3zAgxVSCVkwmXEEIIsdQopW4F3gfsBlYBb9Fa37uog7rA0NAQY2NjANzRaXP/qSJ/f7DA7++NcHDA5RtHCwxkNSvjit/dq2np7aWjo2NezzQcP6PKnWWXRmX6QaWx9Mi8njcb1/HnYKqqHl7+2JRkeAkhhAiIlDSKSyQSCTZu3Aj4pY7znZSBPyEztEOrnaPgeHQPzr7SODCW51f//iG+8nA37//WU/zu15/EcT0+/5PjpHIO77h906TzTdfvZ4EdrXJsYWIqz2g22HR/IYQQQsxJAngKeDcw/zTxGtJa09XVBYDyXDrS+/nQhqOcHXN4539n+NyTeWKW4le2mGRzOb5wsMCJEyfm/VzD9QNesy3y6VJj+Fwm4J5iTiloVc0ujaVyTKUl4CWEECIYkuElprR27Vqam5uxbRvbrrJEcArllPuN0RygeLx3hM6W+IzX/N39XQyMFfj3334B3z90jo//4CjH+sZ46vQod167ih2rJ5dZmqXJH/bM951qbBHyDI/lq7pOCCGEEMHTWn8P+B6AUurexR3NZENDQ2QyGQy3wM6Df0rjyJNcA7w4uZrvRF9NoWkrt3sPsfrsf/Ln9hCfGr2Lo8O/xq7R0Xm1izC8PJig7diM52nDD3g5+WBLGr1S43lVRQ8vM+TPDSXDSwghRFAkwytgSqk7lVL3jI6OLvZQqhaLxWoS7ILnUu5XhbMkwhYPnxic8fyh8QL/9HAPr7p2FdtXJfmdl2zhg3dup3cow/M2tfDRV+245BrD8wNedry6CaRrhohQYCi9pBaNhRBCiEWhlHqtUupTSqmfKqVSSimtlPrKLNesUUp9QSl1RimVV0qdVEp9XCnVuFDjXmie5/HMM88AsLb332gceZKz172XE9e/H8uyeOPIp3nr8d9m48mvkomtpr9pD++2vsnAsX0TWWFzkSu6hLS/SKdCMwe8vFLAq7yrY2C86nt4WWF/7IYEvIQQQgSk4mUYpVQt9jP+sNb6IzW4z2VDa30fcN+ePXvetthjWUzlXYQsL88Lt7TyX4f6+OhdGtOYuo/Xlx48Sbbo8lu3bZz47C23rOctt6yf9hnlksZosrmqsXlGGANNNjtW1XVCCCHEQliEOdgHgGuBMeAUsG2mk5VSG4EHgTbg28Bh4Ab8EsSXKaVu0VrPvNJ1mTl58iSnTp3CcRxC+UE6er7BYNsttP/SH6OUYnDgLZz46T8SyvaTbrmOVTueT1tzA/1/eQ0vSX2DgeEb5vzsVLZIDH/OY0WSM547sXN1cf47ZM/4HNcDQFUT8IqUAl5S0iiEECIg1ZQ0KqAbODmH5yjg1jlcJ5aJcoaX6eZ42Y52/v3gWR7rHuaG9U2XnJspOHz55yd5yVUr2LKiruJnPBfwuvSelYzNyQWb7i+EEELM0ULPwd6DH+g6BrwQ+NEs538WP9j1Lq31pyYerNTflO71Z8BvXfD5R4H3z3LP27XW91c57gXT09OD5/lBnvUnvorSDqFXfmxiQ57mllYafund5PN5IpEIhuEXVRxpewXPP/clvnC6F8dxsKzqu4uMZotElT/nsRMNM55bzvCayMAKyhwyvCJxP1hnyi6NQgghAlLtb9kvzjVDSynlzeU6sTxoy1/FM908t29rI2QZ/PuTZ6YMeH3loW6GM0V+84UbqnqG4eVxjRDxROVBMngu+0wXpaRRCCHEkrVgczCt9USAa7YdlZVSG4CX4gfjPnPR4Q8CdwO/rpR6r9Z6vPT5x4EZSySBniqGvODKwa661LO0n/tvBre8gZZ11046xzRNYrHJJYfbXnY33PslYmceoLf3BaxfP33m+nRSuecyvMKJmStGywEv5Qa8MU/p78OoIuAVTfgtKCTDSwghRFCkh5dYEOWmqqabIxG2uOPqdr514DTZwuQqjYOnRvn4D45y29ZW9qyrru2H6ebwjDCRyMw7Fl3MM/yAF24ez9NVXSuEEEJc4V5Uev++1npSYE1rnQYeAGLATRd8PqC1PjzLa0mnXSulsIpjbD3yaQqhRup/6c8quq6lcwdHrc1szzzCie7eOT179IKSxnDdzFnt5ZJG5QUb8NLloFUVTevjdX52mikBLyGEEAGpJuDVCvz1PJ413+vFZazcSL68k+L/vLGDVM7hG/tPAf5q5V/8x2Fe83cP0BgL8bHX7Jx1VflihpfHNSNVN9ovZ3hFKDCalbR6IYQQS85SnoNtLb0/O83xo6X3LXN9gFIqoZTapZTahT937Sj9uWOu95yvdX0/4KaH3koscwrnzk9hJypvpzDUeB071AmOnB2a07NTWYeIyqNRRGbZqMc1/QwvI+CAF56/gKlV5QGvcDSGiyEZXkIIIQJT8W+l+TYbXW7NSkV1yn21ygGvG9c3sbezkb/6/w5zbjTHPz/Sw+B4gddcv5o/esVVtCTCVT/DdPO4ZpiIWXk6PTyX4RUjT186T2M8VPWzhRBCiKAs8TlYOeIy3XbU5c9nbjY1sz1M7iP24dLrS8CbLz5ZKXU3fiklHR3BxMTar7qJIn3YN/wG8XU3VnVt0/bbMfq/RuH0E+RyL6s6M72c4eUaYULhWeZLpT6lRsA9vFRpp0WtKl9Lt22bPJb08BJCCBEYKWkUC6KueRUAhucHvJRS/PVrr6UhFuLTPzrGprYE33nnLfzN63fNKdjlui6WM45jxau/tjQZjKo851LB7mIkhBBCXGHK6dpz7hmgtb5fa62meL15mvPv0Vrv0VrvaW1tnetjZxTZ8Uqir/scVpXBLoDOm+8iS4QVqSc42nV84vORTIF3/NN+funTP+PBroFprx/JlAJeZphQaOZFOmX7cxwr8JLG6jO8ABxlSUmjEEKIwFQU8FJKNSilXqmUep66qM5MKRVXSv1JMMMTy0W8oQV4bidFgM6WOP/93hfy2Adewr/85s1cs2bui7/j4+NYzhiOlaj6WhXy+4tFKXBeAl5CCCGWkMtgDlbO4Jquti550XlXPDsS40ziam7iKX749BkAHNfj7V/dz/efPkdfKs9bv7SP0yNTb6YzMJanzsjjmc/t/jjDwwAwdLABLzVR0lhdlr2LBLyEEEIEZ9aAl1LqauAZ4NvAz4BHlVLrLjglgb8LjxDTCl3Uw6vMMg2a55DRdbH+/n7s4hhFu7odGgGsqD8Xj5KnTwJeQgghlojLZA52pPQ+XY+uzaX36Xp8BUIpdadS6p7R0aUZZ3NWXEencZ4DXb1orfn4D47yYNcgf/7qnfzrb92MpzUf+94zU17bl85RZxYmMtRnYkf8hUAz4JJGShleXhW7NIKf4WVJwEsIIURAKsnw+hjwc/yVu9XAceABpdTmGa8S4gKGaeEa4UsCXrXS39+P5aTnVNJYbqjfaOU5n8rPcrYQQgixYC6HOVi5t9ZLlZrcwEkpVQfcAmSBhxYHWy9XAAAgAElEQVRyUFrr+7TWd9fXz9zUfbHU7XoVAGvHnuCNn3+Iz9x/jNfvWcPr9qxlbVOMu1+wge8+eZYnekcuubYvVcrwMmbvORqr93uoWgFneOFVv0sjgKtsTCTgJYQQIhiVBLxuAv5Yaz2utT6rtX498DXgfqXUnHfcEVcWpRSuGQks4JXPpLGdcYp2cvaTLxKp9/t7NFs5zo5KhpcQQoglY8nPwbTWXcD3gU7gHRcd/jAQB76stR5f4KEtae3bbyEbaeM18YM8eHyIV+xcyUdetWPi+N0v3EhzPMRf/MdhtJ7c/qwvnSOh8hVleNU1+nMcK+gML88DQBlV7pSNZHgJIYQITiXLMGEuajSqtf6/Sn0kfgy8IYiBLRdKqTuBOzdt2rTYQ1l0rhnB8PJorbmoDcm8OI5DOO9vQJUPt1R9faSuGY1Bm5Xl1HCmZuMSQggh5mlR5mBKqbuAu0p/bC+936yUurf09YDW+n0XXPJ24EHgk0qpF+OXYd4I3I5fyvj+IMZ5OTNMk6Gm67nm/P38w0tsbnvx9ZOOJ8IW73rxZj74nae5/0g/t29rAyDvuJwdzRFP5HHN2ds4NDS14qGwKNR8/jXp+ylnaZnVZnhZWDiBjk0IIcSVq5IMryP420FPorV+D/4q47drPajlZKmn1C+kcoaX49RuJc/zPPbv308k1w9ALlL9bkzhSATHitFsZugZylyykiqEEEIsksWag+0C3lR63VH6bMMFn732ovF0lcZ5L36g673ARuCTwM1a68GAxjmtpd7DC2BsxY1Ybo6G1BGKxUszsN5wQwfrW+K852uP89WHu0nlipwYGMfTECOPZ8zeA9UOhXCUTZgieccL4tvwlTO8zNnLLC/kKgsbB8eTuZcQQojaqyTg9S2mWUHUWr8b+ArPbTktxLS8Ug+vQqF2fSROnjxJJpMhnPcDXiTXVH2PcDiMY8VoMjJkCi6D4wH3uRBCCCEqsyhzMK31h7TWaoZX5xTX9Gqt36K1Xqm1Dmmt12mt3621Hqr1+CpxOSw4tt74Wjxl0Tz4MEeOHLnkeMgyuPcte1nbGOP933qKvR/9Ab/xxUcBiFZY0qiUwlEhwhTJFd2afw9lRqks0bCqK2n0DIsQRQpBBuOEEEJcsWYNeGmtP6a1fvkMx9+hta4kcCaucH6GV5ZMpjZlg8VikZ6eHgASY914ysZs7qz6PrZt41hxksrf/rt3SMoahRBCLD6Zgy1vjSvWMti8lxXnf8Jg3/kpz1nXHOc777yFf3vHLbzm+jX0pfPc1BHH9vK4ZmW7XJcDXtkAA16qFPCywtGqrvOUha1ciq4EvIQQQtSeTJLEgnGsOJaTYXh4uCb3O3/+uclhMnWYscR64snGqu9jmiauGSeB30+3RwJeQgghhAiYUorz7bcTKo7SNLSfEydOTHverrUNfOw1Ozn4oTv4/ec1YLq5ikoaAVzDJqyK5IrBBZWU9u9tWNWWNNqEcCTDSwghRCAk4CUWjB/wGmNk5NIttueiv98vY6xLPUt96jADLTcQj8ervo9hGDhWnKj2A12S4SWEEEKIhdCw93XkQ82s7f0m3d3dpNPpGc+PhkycfA5DOxWVNIIfVIpQIFsIsqTRv3coUt08zCv18CpIhpcQQogAVLeVykWUUmuA9+A3N10DTFW4r7XWG+fzHLE8FO0EljNOLpeb970cx6HciHb9ia9StOo4vfqV7Ekm53Y/K07CydAQMSTDSwghxJInc7CZXS67ZK/uWM+xjlez+djnaRh+ksceg1tuuQXbnr4Xlpvzg2KVBrw8I0Qo4JJGJnp4VZfhpaWHlxBCiADNOcNLKXUb/lbT7wFeAMTwG6de/JIsMgGAYyUwvQIUs/O+19CQ3wM3OfoMTcOP09Pxy7hWjEikssnfpWOLYbrjtEYVvUPzH58QQggRFJmDze5yaFoPfrlidvv/IBduZsPxL4P2ePbZZ2e8RufHACru4eUZpV0aA21a79/bjsSqus4zLCxciq7s0iiEEKL25pPh9VeACbwR+CettSzNiBk5VgIAyxnD8zwMY+7z8HI549reb5Wyu15BKBRCqbltVlXuL9Za59EtGV5CCCGWNpmDLSNX7byOY8/+Glcd/gRtfT+jT92K67qYpjnl+YbjZ8pX2sPLK/XwSgfatL5c0lhd03qtLELKIZWXHbKFEELU3nxW/nYC/6y1/opMtEQlHLsOAMsZn7VHxUy01gwMDBDKD9Iy8AhnVt2BZ4ZpaWmZ+9isBArN2kiOs6NZSa0XQgixlMkcbBmxbRv36l8mnVjPhuP/iOEWOHPmzLTnG54f8Kq0pFEvQEmjqV08FHaosiBcmV/S6JArOgGNTAghxJVsPgGvYWCoVgMRy5+O+GUFdnFsIkNrLsbGxtBa0zz4GArN+RUvBGDt2rVzvmch1ADAOjuFp+HMiJQ1CiGEWLJkDrbMbL96J10b30Ik38fq0//O6dOnpz3XdMsBr8qCS9r0SxqD3KXR1C4uJpZVXfGINmxsHMaz+YBGJoQQ4ko2n4DXd4EX1mogYvlTsSYALCfN2bNn8by5TbzOnj0LQNPQfnLhZjKxtSSTSaLR6tLoL1QOeK2x/Eb40rheCCHEEiZzsFkope5USt1T3uBmqTMMg8hVdzDYtJuOnq+Tz6TReuq+VqbrB4c8o8K+paUeXkFmeBk4uMqatgxzOtrwd2nMSkmjEEKIAMwn4PVHQL1S6jNKqer2IBZXJJVcBUA4P4jrujOuXk5Ha825c+dQnkPj8BMMNe0Gpejs7JzX2NyYXw7ZbowAcHJwfF73E0IIIQIkc7BZXC5N6y+0bds2Tq/+RWxnjKahx6dt/2B4fsBLhypsEG+GCKvgm9a7mDPuLjn1hX6GVyZfDGZgQgghrmhzblqvtR5QSr0MeBh4o1LqWWCqZTSttX7xXJ8jlo9o6zo8ZRHJ+eWMx48fp729fdbJkeM4HD16lFQqheu6eJ5HfeoIlpthqOl6LMuisbFxfoNLrACgUY8QDxkc6xub3/0uU1/b18t3Hj/D//26a2mvn9uOl0IIIYIlc7DlK916PUUrQWv/g5w79yqSyeQl55RLGs1worKbmqUeXoVge3i5yiIyhwyvsHLISEmjEEKIAMw54KWUuhr4EVCONFw3zanLZp9hpdQfAq8BtgJ54CHgD7XWTy3qwC4TkWiMfLiJcH4A8LO1nn32Wa6++uppr8lkMuzfvx/HcYhEIhQKfsp709B+PGUy3HgNK9vb57w7Y5kVb8ZTFuHCCKsSJkfPX3kBr4Lj8af3HSKdd/jigyf4w5dftdhDEkIIMYUrcQ52pdi09SqGnrqOxuHHOXb+PFu2bLnknHJJYyhR2WKfNm0iAZY0up7GLpU0Vj0fU/7/iuSy0jtVCCFE7c2npPFvgGbgT4B1gK21NqZ4VbfUs7TdBnwWeB7wIsABfqCUalrMQV0uotEouUg7scxzpYz9/f2cO3duyvMzmQyPPPIIjuPv3JPL5WhubgagaegxUsmtuFacVatWzXtssXicQqiRUGGI9pjm6BWY4fXUmVHSef/v+qfPDizyaIQQQszgSpyDXRHa2toYabiGcGEIO9095Tmm6weHwnWVTT+18nt4jeeC6ZNVdD0s5eJhYhhV/q+F6Qe8CjlpJSGEEKL25hPwuhn4ptb6o1rrXq11cHnSS4TW+g6t9Re11k9prQ8Cvw60Arcs8tAuC6FQiFRyC/Hxkxjuc6nrhw8fnghqgR/oeuqpp3jkkUcuucfg4CDhXD91YycYbN6LYRjEYhX2sJhBNBotZZ8NsSpuMDCWZyRzZTVQPdDj9y97/Z41HDmfJhdgrw8hhBDzcsXNwap1uTWtL1NKMdy4E4DG4YNkp8h8Kge8ovWtFd3TM0KElEN6PJgsqoLrESpleFVLGf41xUKu1sMSQggh5hXwKgAnazSOKSmlXquU+pRS6qdKqZRSSiulvjLLNWuUUl9QSp1RSuWVUieVUh9XSs2zydOU6vD/DocDuPeyY9s2Iw07MbRLW99PJx177LHHADh16hSPPPIIAwPTZxg1D+4DYLD5BmrVjDYWi5GLrCCS62N1wk/HP3Q2VZN7Xy5ODIyRjFjcvrUN19NXbB8zIYS4DAQ+B7vcXY5N68tCbVvIhVtoGHmS48ePX3LccrK4RphwtLIFP8/we6Vms8FkUeWKLhYueg4BL0x/bF5RengJIYSovfkEvO4HbqjROKbzAeCdwC5g1i39lFIbgceAtwCPAH8LHAfeDfxcKdVc4/F9Angc+HmN77ssmabfcytVt4XNRz9H49D+iWPZbJbHH3+cY8eOXXJd88DDXP3Ux1jb802UV2Tl2e8zHusgE1vN6tWrazK2eDxOLtJGON/PxnpQCh49cWXFMbsHM6xrjrOuOT7xZyGEEEvS/QQ/BxOLpHP9ekYadtIw8hT9fecvOW66WVwzQiRS2eYynhECoBhQ2WC+6GHh4BnVV9CqUjDOdWWXRiGEELU3n4DX7wHblVJ/oObbMXx67wG2AEngf1dw/meBNuBdWuu7tNZ/oLV+EX7gayvwZxeerJT6aClrbKbXbVM9SCn1N8DzgV+WUoLKKKUIR6Ic3Pl+MrHV7Dz4ZzQPPDxxfGRk5JJrmgceZcdTH6Nh5Gk2Hv8Sz3vwTdSNHad37atAqYmeXvMVCoXIRdowtEuTN8yW1jgPHR+syb2n8kTvCK/69M/4x4em7s+xGHqGMnQ0x1jX7K8YnxyUfhpCCLFELcQcTCySxsZGRhp2EiqmiI/3XjI/8gNeUUKhUEX3K2d4uYVgShqzRZcQzhwzvPxrtHNltZEQQgixMOa8SyN+9tVT+EGktymlHmf6LbH/11weoLX+Ufnr2eZzSqkNwEvxU/w/c9HhDwJ3A7+ulHqv1rr8f/IfB2YskQR6pnjW3wK/Atyutb4011xMq66ujmHH4YlrP8o1T36QbYc/ySM3fIZiqOGScw03z+aj9zAe76DrRX+POvkz1pz6Num6zZxrfzGRSGTeuzOWKaXIRdoAiOT6uL59Nf9ycJDTI1lWN0Rr8owL/el3D/HEqVGeOZfmju0raEtWtkobFMf1OD2c5ZU7VxIPW7QkwnRLwEsIIZaqwOdgYvEopRhp2AFAw8hBjh/fyfXXXz9x3HSzOFaUiFlZRlU54BVU2eB8ShrLPby0ZHgJIYQIwHwCXm++4Ov1pddUNLAQk60Xld6/r7X2Jg1A67RS6gH8gNhNwA9Lnw8AVW1Hp5T6BH6w6zat9eF5j/oKU1dXx8DAACpUx+Ftv8PeR99FR8836Np06Y9IR883iOT7OHXrPVxz/Q08XNQ82bx74vjKlStrOrZCrB3wA17Pa9d842mDt3/lMT72mmvYvipZs+ecT+XY1z3Ma65fzTf3n+Y/D53n129aV7P7z0VfOo/jadY0+tldaxqjnB2VBrJCCLFEvfmCr5fCHEzUWLh9C9lIGw0jBzmdSjE6OjrRt7Sc4VXpol+5pBE3qICXv0ujNirLOJukFIxTnjPLiUIIIUT15lPSuL7C14Z5jrFSW0vvz05z/GjpfctcH6CU+gx+f7A3AMNKqfbSKzHN+XcrpfYppfb19/fP9bHLyooVK7Btm1AoROfeOzi/4lZWnflPrOLkBvHR3Dk6er7J+bZbWXXz61BKsWvXrknbXdc64KWTawA/4JU0HT7xK7s4OZjhlZ/6Kf9x8GzNnvPoySEA3nRzJx1NMe4/3Feze89Vf9qfBLfWhQFoqwvTl5IGskIIsUQttTmYqLFVq1aV+ng9Ddrj5MmTALiu6zetNyvPPi9neOEGE1TKlUsa59DDyytleCEBLyGEEAGYc8BLa91d6auWA55BeRue6fafLn9+ae1c5d6OvzPjD4GzF7zeN9XJWut7tNZ7tNZ7Wlsr2zp6uYtEItx8883ceOONtLW1MbbrbZhenrW933nuJK3Z9Ozn8AyTzPP/cCLIFYlE2Lt3L7Zt09DQUHHvikpF6xrIhxqJ5PrQWvPynSv5ye/dzjVrGvjAvz1FplCbydi+k8PEQiZXr0py04YmDvSOoLWuyb3namDMD261JPy/0xXJCOfTkuElhBBL0RKcg4kaa21tZaRhB7aTJj7ezfDwMKOjo2SzWUw3h2tW3gqhHPDSbjB9ssoljcyhpLFcBqk8KWkUQghRe/PJ8LrclPO+5xxZ0FqraV4fqs0QrwyGYUwEsZq33UJf6y2sOXUfdmEE0zS5Ov8YzUP7Odn5q3TuvJlCocCRI0d4/PHHOXz4MMVikTVr1tR8XIlEglykjUjOz7hyXZf6qM37X3EVg+MFvvtEbbK8Dp9Lsa29Dss02LmmgaHxAqeGg2kkW6nBMX8S3JLwM7xWJMOMZIrkHdmPQQghxOVHKXWnUuqe0dHp1kGXNsMwGG68FoCWgUcAOHv2LMPDwxMljZUqlzQG1Rg+Wyj18DKqD3hNZJ9JhpcQQogAVBzwUkodUkq9fa4Pmu/1FSjPaOqnOZ686DyxBNTX19Oz6Y0YusDWI59mRc99ND/8MYYad+HueRue5/HEE09w7tw5XNelUCjQ2dlZs90ZLx5LLrJiIuBVLkPd29lIR1OM+548U5Pn9Axm6GyOA3DtGv/H9clTi/tj2T92cUmjv3IsZY1CCLH4LoM52JKjtb5Pa313ue/V5SjSup7hhh2sOH8/aM25c+cYHBjAcsYo2lN205iSN9Enq4DjerOcXb1swcHGgTkEvHRpbIYEvIQQQgSgmgyvbUDLPJ413+tnc6T0Pl2Prs2l9+l6fAXicl9hDJphGMQ7rqVr89toGXyULUc/Ryq5lUPbf5cNmzZz5MgRxsfH2bFjB7t37+bGG2+ks7OzZrszXujCgJfyipw+fRrwd0t6+c52ft41yHh+fhOyvONyNpVjbZPfHH7LijqUgmfPp+c9/vkYGMuTCFtEbL//RlvSD3z1SVmjEEIsBUt9DiYCsHr1as61v5hY9gzNg48CkB7uw/QKFO3KN9MpZ3iFcBib5zxmKuP5AjYOag49vLBK7Sm0lDQKIYSovWqXYm6bR6Ah6CZFPyq9v1QpZVy4U6NSqg64BcgCDwU8jkm01vcB9+3Zs+dtC/ncy0lLSwtPr3oF2fa9OKk+RuuvYuWq1fT19dHX1xdYRtfFTNMkE1uDwiOaPU+6nGYPvGBTK5/78XEePTnEbVvb5vyMU8NZtIZ1zX7AK2KbrG2M0dU/Nu/xz8fAWGGifxc8l+lVbmYvhBBi0S3lOZgIQFtbG4fbbmVd99fYcPzLDDVdh50fAaBoV565piz/d3qYIumcQ0Ostj1Qx3NFbOXimHPY/L2c4aUlw0sIIUTtVR3wKr2WHK11l1Lq+8BLgXcAn7rg8IeBOPA5rfX4YoxPTK+pqcnv6dW8jZTZBlozNjbG2bNnaWpqYt26dQs2llxdBwCxTC+Z+Br6+/tpbW1l97pGQqbBg12D8wp49QxlAOgoZXgBbGyN09W/uD+WA+n8RP8ugKa4PxkezsiKqxBCLBG3sUTnYCIYSikS9Y0c2/RWrjn4p3T0fIOhpt0AFO26yu8T8vt9hSkwmi2ytsbjTGVyWDi4cyhpNMP+2JSUNAohhAhANb+Zbq/B805Wc7JS6i7grtIf20vvNyul7i19PaC1vnCHxLcDDwKfVEq9GHgGuBF/7M8C75/bsOdOKXUncOemTZsW+tGXDdM0WbFiBWfP+k3hV6xYQTabpaOjg3Xr1gVSvjgd3ez/c4pl/HLGQ4cOcd1115FMJrmuo4EHuwbmdf+ewVLAq/nCgFeCB7sG8TyNYSzc93qhwfH8RF8xgMbS6u/QeDANboUQQlRlwedgYmnYunUr+9Jpzrfdyrruf5343E2srPgeRsifc4RVkVSu9gtZo5k8Ni75uQS8SsE46eElhBAiCBX/ZtJa/zjIgUxjF/Cmiz7bUHoBdAMTAa9Sltce4CPAy4BXAGeBTwIf1loPBT7ii0hJY2U2b95MMpkkkUhQV1f5qmWtxRtXkA81EcucAkBrzf79+9m1axc3bmjm0/99lFSuSDJiz3KnqfUMZYjaJq0XZFNtbEuQdzxOj2QnensttNFskYbYc99TxDaJ2iYjGQl4CSHEYlukOZhYAhKJBE1NTRzb9Faahg6w/uQ/AxBq31bxPUJRf14VwiGVrX1gKZUpEMYhreYQ8LL9TXIM6eElhBAiANU0rV9wWusPaa3VDK/OKa7p1Vq/RWu9Umsd0lqv01q/ezGCXaJyhmGwcuXKRQ12ATQ2NpKJrSE+3jPp8yNHjnDj+kY8DY+dHJ7z/bsHM3Q0xSZlrW1o8TOrjg8sXlnjaLZIfXRyEK8pHmJoXCag03ng8GkOdvcv9jCEEEIsc1u2bKEYqufo5rcC4Boh2tZsmOWq50TrGgC/pHFgrPa9OdPZImFVmGiOXw076s+BJMNLCCFEEObQXVKI5aupqYnTyS109HwTw83hmf7KYzabZUtSYZuKh04Mcvu2ufXx6h3KTCpnhOfKG3tL/b0WWt5xyRW9SwJeDTFbMrym8fDRs/zavY8TMuH+993Gysb47BcJIYQQcxCJRNi0aRPHtCacHyKV3Mq1TU0VXx+v98+NqiJnRrI1H1++kMdA45rh2U++SCia8L+QpvVCCCECsKQzvIRYaJZlMVp/FQqPZOropGNjI0Ncu6aBh4/PLVlQa03PUGZSw/pisUhrPETINOgdXpyAV7m8YcoMLwl4TekrD3ahgbwLX3/4+GIPRwghxEWUUncqpe4ZHR1d7KHUxOrVq0nU1dHb8RqKq/b6m/1UqK6+EY1B0nICCXi5xRzAnDK8wjE/s1+a1gshhAiCBLwCttwmXFeCYvv1eMqkeXAfpmlOfH7+/Hlu3NDEwdOjjOern5j1p/Nkiy7rShldw8PDPPjggzz11EFWN0YXLcNrNOuXLSYvyfAKMSK7NE7pwKk017SarIwr7j/St9jDEUIIcRGt9X1a67vr6+sXeyg1oZTiqquuoq6ujs7OzqqutW0bzwiRtIqcGq59wEsX/TLJuQS8IhMBL5lvCCGEqD0JeAVsuU24rgQr1m1hsHkv7ed+iJF9rl+X67pct7oO19M81l19H6+eUkCr3Ji+p6cHrTUjIyOsSoYmji+06QJeTTFbdmmcQjpb4HTaY33SYFODybODebTWiz0sIYQQy1w8Hmf37t20tVXXVsE0TTzDpslyOHwujefV+HeW6we85lTSGA7jYEoPLyGEEIGQgJcQF1m5ciUnO9+A6Wa57sAfEM2cnji2sV5hGoqHTwxWfd/uQT+gta4phuM4DA8/FzRrjmh6h2q/6lqJ8hbll/bwCjGaLeK43mIMa8k62DuEBjrrDdYlDdIFzelFKkcVQgghZqOUwjNsGkMOY3mH7housGmtcSYyvKoPeFmWhassTFwKjsw3hBBC1JYEvIS4iGma1G26iSeu/TCWk+baJ/4E0/Enh/nxFDtX18+pj1fPUAalYHVjlFQqNelY0igwmi0yugglhKns1AGvprhfmlDOABO+o2f9QGV7zGBtnf+f0KdPySawQgghli7PCFFv+r/Pnzw1UrP7ZgoupleYeEa1TNPEVTYhimQLbs3GJYQQQoAEvISY0rZt23BW38hTOz5AJD/A6tPfA2BgYICbNzbzxKmRqgNBPUMZVtVHCVsm586dAyAW88sbG21/VXMxGtdPlDRGLt2lEWBY+nhNcuzsMApojipWxBQAR05Xn/EnhBBCLBTPsEmYDlHb5EBP7QJeA2N5ovgBL9esPuBlGAaesgjhMF6QskYhhBC1JQGvgEnT+svXnj17yLXuZKR+B+3nfgiA4zi8ZFsrRVfzX4fOV3W/EwPjdLb4Aa7yz0Mm4we4WqL+OYvRuH66DK9yT690TgJeF+oZytAYUYRMRX1YETLh2Dn591sIIcTS5Rk2pi5yzZp6DvTWLuDVn84TU/4uja4ZmdvYlIWNQ0YCXkIIIWpMAl4Bk6b1ly+lFNu3b6e/9WZi2TNEsn5W1oZ6g9UNUb538GzF99Jac7x/jPUtcQCKxclBpNao/6/iYjSuH80WidomIWvyfw7KGV9S0jjZuTGHlqgiUhwmlj1HW1RxejS/2MMSQgghpuUZNoZX4LqORg6dGSVXrE354OnBNEnGAdDhhjmOzcJWjuwMLYQQouYk4CXEDOrr6xlpvh6AxuHHAUin07xiZzs/PdrPcIW7GA6NF0jlHNa3JADwvMmNWWO2Ihk2Fy3gdXF2F0B91AIglZMV1wsNZDzWhTPseeS32fvoO7kufIZzY/J3JIQQYunyjBCGV+S6jgaKrubpM6nZL6rA0bPD1Cs/4OWFEnO7iWFj49CXlsUjIYQQtSUBLyFmoJQivOpqCnYD9aNHAL8c8dXXraHoar79+OlZ7uA7MeBPBje0xCeyu6xiis4T/0xsvAeAFfHFC3glS8GtC5UzvFKS4TVBa81oQfNC/TBWMY2hHV6hf8xwrsZbvAshhBA1NBHwWutnYR3oGZ7lisp0nR+lxfTnLio6twwvZVqEcDmfytVkTEIIIUSZBLyEmMWK9nbSdRupSx8DYGhoiKtW1nH1qiT/+tipiu5RXknd0l7H8LA/ydzY9UU6u/8PVz/9l6A1LdHFKWlMZZ0pM7zKPbxS0sNrQjrv4HhwTfFJcuFmhhuu4driE2QcalYeIoQQQtSaZ1gYXoG2ZISV9REOnq5N78nuoRztdgbXCGOGonO6hzIsQsrhnAS8hBBC1JgEvAImTesvf8lkknTdJmKZUxhuDq01+Xye1+9Zy9NnUjx9Zup/tl/b18vz//K/+fxPj/NY9zArkmFW1UcYGRnBcAu09f0MT9nEM6dIjJ2gNQKnhrMUXW/K+wUlnS9eskMjQNgyCJkGqayU65X1lSbjq4snSddtIZXcSnuxlzAFWZkWQgixZJUzvAB2rq7n4Kn5z0s9z+PEqEO7ncGxEoRC1e/S6I/NJmY4dN0m/coAACAASURBVA8s/KKfEEKI5U0CXgGTpvWXv0gkwlhyEwqPxNgJAFKpFK/atYqQafCv+y7N8upP5/ngt5/m7GiOj/77M3zniTM8f1MrSinGxsZIpo5gegWObfoNAOpHn6YlCq6nOTOSXdDvL51zSEQuLWlUSpGMWpLhdYGzQ2OEKdBUPMd4fB3p/5+9O4+PK73rfP956tQ5tS+q0mrJm7y7bbd7cy9JSGiaJAQyCZnAADNMCHMHXkDY584EkrmsA/c1MBACYbhhgLDOhcvlBpKZTDrd6Sy9e+u2u72vsmWtpSrVXudUnef+cVQlyZJst1Yvv/frpZfkU6dOPSW7W4++5/f8ntgWfLjsVANcy5bWenhCCCHEvJpN68ELvC6Ml5b88/3U1QyVOnQYJer+CIFAYFHX0cpPzKhzZCCL1tIiQAghxPKRwEuIm1BKUU9tByBSugJ4gVcybPHtu7v4x9cGseuzq7KePjFMxWnwTx97Gx9+qI++thA/9q5+ACqVConJN9EoRrreSc1KE8+fpSvs/ed4ObO6dziL1TrRwNzAC7w+XtLDa9rgRIGt6hoKTSmygWJ0EwDbfVe5PLp827wLIYRYGqmwn21WhVefdxP2jSUua/zmCW9O1KEnqAVSiw68XJ9JzHAYLdS4ml3dm35CCCHubhJ4CXELgt3bafgswmVvctecQH/Pw31kyw7PnhyZdf4zJ0ZYnwqxuyfOb3/P/Tz/H55ka2cMAMdxCJevUg12smHbHkqR9YTLV+kMKwAuZ1a3UqhQrRObZ0kjQCxkyi6NM1wdz9OnxgCohHqoBTpw8bFejUrgJYQQtxGpsJ9NKxOf6+C6Lnt7ve/JUpc1fvPcOFETYvUMtUA7fv/8N89upmEEifq8HRpfPD++pDEJIYQQM0ngJcQtSLalKIf7WhVehUIB13V5x7YOuuPBWc3ry3adF85neGpXF0qpea8XqgxRCfUwOjpKOdxHuDxIwvL6Zq1mhVet3sBuuMTmWdIIEA/6pcJrhtHJCr0+bzJeDbaDYVILdrBJjTKUld4jQgghbk/NJY3lcpl0NEBvMsSxJVR42bbD66MO96c1lp2jGuxYdA+vhhEgoGukwwbPn8ssekxCCCHE9STwEuIWRCIRymGvEqupWCxi+BQferCXr50ebTUt/+bZcey6y7fv6ppzHdd1QWvCZS/wKpVKlMN9GG6VkD1Bb8Li0ioGXsWp6q0FlzSGTOnhNUOmZLPRyNDwWdT9MbTWVELdbDZGmSjL90kIIcTtyfVZ+HSdQt4Lufb1La1x/f84dJaCDe9sy6DQ1AIdmOb81eI3H1sQo1Fjb6fFi+fGcV3p4yWEEGJ5SOAlxC0Ih8OUIusJ1sYw6l4glct5S9g+/FAfroZ/ODIIeMsZY0E/e3vC1OuzlwOWSiVMp4C/UaIS6qGtrY1qsBOAQG2M7qifgYnVW9JYmAq8Fq7wMmWXxhkKtTrrVYZaoAOmqveqwW7WM8JktbHGoxNCCCHm5/q8MKo4OQF4fbwGJsrkyvairvd3h64S9sOjgQHvutHNi+7h1TCCGI0qu1MGmZLNqeHCoq4jhBBCXE8CrxUmTVPvDoZhUI1tBCBc9oKtiQlv0tjfEeWRTW38P4evUG+4PHNyhHdsaePIoYMcPHiQRmM6CJmYmCBUGQK8HlCpVIp6tAeAYHWMzrBiYKK8anc3i7UbV3glpMJrlqKt6VHjVIMdrWO1QDtJCtRqi/ulQQghhFhpzcCrWvBu1u3rTQJwfBHLGt8cGOWVIYe39/ppK13AVX5KkfWLrvBqGAF82mFn0tsA6IVz0sdLCCHE8pDAa4VJ09S7RyO1DaDVuD6Xy7XCrO95aD0Xxkr81tOnyZYdHuhQaK2p1WqMjo62rpHP52cEXus4f/48TsgLTwK1cdoDmqrjMlqorcp7alZ4RReq8Ar5sesuVUeqlwBKjqaDHLVACoBAIND6Ouhk13JoQgghxIJcn9dfq17zqsj39iZQCg5euvnPLq01Wns34gpVh5/570ewfPCd/RaJyRMUo5vRPhOfb3G/VjSMIABtvgpbO6M8L4GXEEKIZbK47VSEuAeF1u3CVf5W43rwdmtMpVJ81/09/O4zZ/i/vn6BnkSQ/sB0H67R0VF6erwqrlKpRHflGhpFJeT1+Kq4JnUjTKA2Tkfcm1CeHyvSnQiu+HsqTFVvxRfYpbF5PF91CJrGio/ndleyXeLkGTa9ALuvr4/stTYAwvWJtRyaEEIIsaBmhVe96gVeibDJgxvaeObECD/37dtb59XqDQYyZYYmqwxNVnjxfIavnhr1dnQO+HEaDWp1zY/tD5AyysTzZxjY8CGABTfqufnYvKWQRqPK27du5G8PXqFWbxDwy7xDCCHE0kjgJcQtiiXaKId7iZQGWsfGx8dJpVKELT+f/cGH+YuXLvHh/V1UBk+1zsnlcmitUUpRq9UIVYaoBTrQPpNNmzZx6dIlqsEOgtVxesJe4HV6uMDbtrav+Hu62ZLGeGgq8KrU6Yyt+HBue7pewfI7OGYcwzA4f/48UcsLvBKNHPWGi9+QwlkhhBC3l2aFl65XW8fec18Xv/E/T3FyKM/m9gi//9Wz/PE3L2LX3dY5bWGT99zXzbpEkIHhcfLFIk/0+NnaZtA2dhCFS7Zt/5LG1qzwMho13ra1nc+9eImjAzke608v6bpCCCGEBF5C3KJIJEIpsonE5JutY+Pj42zf7t0Z3duX4Le+535GRkY4OTj9vObSxmAwiNaaUGWIctir+Orp6WFwcBDbSmHZGWImpCIWZ0ZWp2HrzZvWe8cnK9LHq+Fqwo08+MExE63lrM0ljR0qy2TFIR1dXNNeIYQQYqU0K7xUY7rf5Pc+vJ5PP3uOn/rvR6nVXQYmynxg/zqe3NlJTyJEdzzIumQQv+HjxIkTjFoOMP0zrnP0mzhmjMnELgxj8dVYzcDL51bZlfZj+BQvnBuXwEsIIcSSSSmCELcoFApRjG4mWBvH7+QBsG2bWm12v63xca/3hN8/HSLl8/lW/4tQZYhKqAefz4dlWcTjcWwriWVPopRie1eU06sUeLUqvBbs4TW9pPFel684pPH+XmxrekmjY8ZpYNClsmTL8n0SQghx+2kGXj53OvBKhi1+53vvJ191iIf8/PX/9ii/930P8IH9vRzYnGJDOoxPweHDh2f1IwUw6mXSmYOMdrwD7fPPmvO8VY7plZCbToGxawPc35eQPl5CCCGWhQReQtwiwzCoJLYCEC1eah2/fhLY3JGzXq/POse2bfxOAbNepBLqIRQKoZQiGo1iWwlMZxK0ZntXjDPDhVZAtpIK1TqW4VuwT0arh5dUeDFZcUgpL+h0zDgAGzduBOWj4k/QSY6xfPlGlxBCCCHWRHNJo8+d/fP83fd188ovPsUXf/Idc1opuK7Lq6++SqHg3eyZuQFTz9DTGK7NcPeTAFiWteix1acqpS07y+TkJI/1pzl+dZKyXb/JM4UQQogbk8BLiLfA7dwNQLR4sXVsZGRk1jm2bXO9XC5HLpebsUNjD9FoFIBwOIxjJjFcG6NRYUs6RMluMJirrNTbaClUnQWXM4K3SyNI4AWQLddItwKvBMFgsLUFe9Vso0NNMpTJr+UQhRBCiPn5m8sGb/3n+aFDh6hWqyil2LRpU+uGnq9RY/2Vz1PoeIhC3NvBOhQKLXpojZAXtFm2t2Pk7g6Luqs5fFl2PxZCCLE0EngJ8RZEOjdRs1JEixdax4rFYqsay3Hmn0jW63XGxsYIVa4BXuCVTCYBb5LYXCJn2ZNsSnohyhuDkyv2PpqKtfqCyxkBEq0ljXKXdaJQJTW1pNEx48Ri3hIMy7KoW3GSqsC1CQm8hBBC3H78wTAwe0njjZw6dYpyuYxSinXr1nHp0qXWYxsG/p6AneVC34dbx5o38RZDBeM0fFYr8IqURzB8ilcuyO7HQgghlkYCLyHegmg0SiG2hXj+zKzj+bwXdDTL/tGa7qFnac8cnHVOqDKMRlENdreWBniBlxd+mU6ODXGFZfg4OpBb8fdTqNYX3KERIOA3CJo+aVoPZAoVUipPXVk0jGAr8AqFQrhWjDaKZGRJoxBCLDul1C8opQ4qpfJKqTGl1BeUUnvWelx3En8gAtxa4JXL5RgeHgYgGAwyODi9E0+0cJ4NA/9AbccHySZ2t47H4/FFj820LGqBdkIV7zVVo8bu7iivXMws+ppCCCEESOC14pRS71dKfbZZBi7ubJFIhFxyL+HKNQLV6YaqzYlhs59X+/jL7Dz9afYc/3WihXOAt9QxVBmiFmjHNaxW+b9pmjimF3hZdo6GXeO+3jhHBla+lL9Yrd9wSSN4VV6T0oydsckSCUo4/igoRTDoLQ+JRqNe4KWKTJZv7c65EEKIt+RdwB8CTwBPAnXgGaVUai0HdScxo963ymhUb3ie67ocO3YMAKUUlcp0ewWrNsHeN38TFevizOYfmvW85k2gxQgEAhRiW4kVzraObYm7vH5lkqrTWPR1hRBCCAm8VpjW+gta6x+Z2ehT3LlCoRC55F4AkrnjreOZjHcXMpv1Qqqeoa/g+KO4yqRn6Cut88Lla1RCPZimiVKqdVxHOgAv8CqXyzywvo1jVyex6+6Kvp9CrU40YN7wnETIlAovIFusElUVGn4vqGwGlolEAseME1dlytXajS4hhBBiEbTW79Fa/5nW+g2t9XHgB4EO4G1rPLQ7hj+aBsB0ijc87/Tp07iuN/eYuXlOqDzII8c/idUoYX/oz8hUp+cwlmVhGPNvfnMrAoEAk4mdBGsZQmWvmmxTuI7dcFfl5p8QQoi7lwReQrwFhmFgp7bj+GO0ZV9rHbdtm3q9Tq1Ww9eo0ZZ9neHuJxlvf4R05iBMTRpDlSEqoZ5WdVDrujEv8DKdSSqVCg9uTFKru5wYWtmeUNc3rddaz9pdEiTwaipUakSp4k4FXs2/w3g83tpSnZr08BJC3PmUUh9WSv2+UuqbU8sItVLqr27ynD6l1J8qpa4ppWpKqUtKqU8ppdpWYIgxvDmspCG3KBBLo/HhrxcX7Ddaq9XmbMQDkCyd55Hjn8R0q6iPfJE3J2bfKEun00saWzAYJJM+AEDH2EsAbG8z8Cl4Wfp4CSGEWAIJvIR4ixLJNjLph0hnDqPc6VL7sbExAGKF8/h0nVxyD7nkPoK1DMHqMKadx6wXKId75zR3DUbiOP4olp3DcRwObPaWHnzzzNiKvpdibfaSxoMHD/L888+33gtI4NVUqNaJ+So0jOmlqODdma77vcDLdAprNj4hhFhGnwQ+BuwHBm9yLkqpLcBh4KPAq8DvAheAnwZeUkotLRGZ6/eA14CXlvm6d61gKETdH8FfL836GT/T6dOn5xzrKLzJ/a99El8wDv/mK1ylq9W31Ofzfo3o7Oxc0tii0Si1YAf52DY6xl4EIGwq1sd8vHRuZedBQggh7m4SeAnxFiWTSTLpA5j1AvH8qdbxgYEBgFYPikJsO7mk11O3LXuccPkKAOVwX2uHxqZwOIxjJjCdPI1Gg85YkPv7Enz19GjrnL8/fJX3fuob/NXLl5flfWitZzWtL5VKlMte0/ULF6Z3oYxL4AVAyW4QU1UaRrgVdoHX48QxvWa9liMVXkKIu8LPAtuBOPBjt3D+HwKdwE9prT+otf641vpJvOBrB/CfZp6slPr1qaqxG328a74XUkr9DvB24J9rraXB0y0yDAPHjOKvl2btuNhUr9eZmJhdTZXKHGb3a7+MSvWjf/hpLhf9nDt3rvW467r4fD6W2rajeRNwtPPtxIrnCZe8+dTONh+vSR8vIYQQSyCBlxBvUTweZyL1AK7y0z7+aut4s7FrPH+aaqADf1svlch6bDNJMnec8FRfinK4j7a22Ss8vJ0aE1j2ZKtnxlO7unjtSo5L4yWeOzXKv//717kwVuI//uMbnFyGpY5Vx6XhaqJTFV7Xrl2b817Aq/DKS+BF2XGJUKXuD80KvIBW4BVoSIWXEOLOp7V+Tmt9Vs9s4rQApVQ/8G7gEvCZ6x7+JaAE/KBSKjLj+KeAXTf5eJXrKKV+F/h+4Emt9YXrHxcLM01zqsKriG3brc12mpqN6psixUvsOfnbqI6d5D/0N7z8xgUuXrzYejwcDgPQ1dXVqvRaLL/fm4eMdL0LV/npGXoagB0pA8fVHDw/eqOnCyGEEAuSwEuItygSiaCtKLnkXtKZV1r9uZpihXPk49sol8toINu2j2TuOJHSZRo+i2qwA8uyZj0nGAxOVXhN7+b5Lx5Zj+nz8bN/9xof+5sj7OyO87X//V0E/cayVHkVal6IFQt64U2z4X5Ts9orHjQp1Oo03Jv+3nNXqzguEbwljYFAYNZjzR5eIQm8hBD3nienPj+ttZ6104rWugC8AISBx2YcH9dan7rJR3nmtZRSvwf8AF7YdQrxlvj9fhwzjmV784xTp04xNDQEQKFQaC1TBDDtSfa98RuoYIwTD/wyR05epFab3pSlo6OjdWOst7d3Wcbn8/lwrCTj7Y/RPfwcvobN9jYDBXzl2KVleQ0hhBD3Hgm8hHiLmuX74+2PEq4MES5fbT3md4qEqiMUo1uIxWIkEgmybfcTsLP0DD1NIbYN0wrMuWYgEMAx45hTS+K01nTGg/z0U9s4OpCjMx7kT3/oEdYlQzy5q5P/9cYw7hIDqELVa04fm1rSOLOqC6Z3nkyEvEDsXq/yqtY1YaoLBF5ehVfElcBLCHHP2TH1+cwCj5+d+rx9sS+glPoMXn+w7weySqnuqY/oTZ4qphiGQTXYRbDqVUv5fD5Onz7Na6+9xuHDh6dP1C67Tv4ulpPj+H2/wGjF230xEAjQ39/Po48+imEYaK1JJpNzepIuVrNi7Nq692DWi3SMvUjUUvTFfBy6nJsVuAkhhBC3SgIvIRahvb2dTPoRANKZ6VUX0aJX7l+M9hONRkmlUmTb7gfAcG1yyb2EQqE517MsC9vyenihG1SrVQB+4lu38vIvfBtf/plvoTvh7Qr4bTs7yZRsTg0vLVwpTgVezR5e169cafbyaAZe93ofL8dxsHBoGKG5f4dmCBuTiFuc830UQoi7XLOB0+QCjzePJxd4/Fb8ON7OjM8CQzM+/t18JyulfkQpdUgpdWihBu33GqUU1WAXZr2A3yniui6hUIhcLjfrvL6r/0Qqe5RLO/4tE6HNAGzZsoXHHnuMDRs2UKlUWssht2zZsmzja1aK5ZJ7qAS76R5+FoAdbT7OZV0uXr6ybK8lhBDi3iGBlxCLkEqlqAXbKUS3zOrj1Qy8CrF+hoaGuHjxInaokyt9H6QU7uPauncTj8fnXM/n8+GYCRQa0ylSKpVaj3Unglj+6f9Umzs4vnoxs6T3kK82lzT6cV13zuPNMUjg5fE1vBCy7p8beJmmSc0XJkaZki3NdYUQYgY19XnRdwO01mqBj19e4PzPaq0f1lo/3NHRsdiXvetUQj0Arcr06yu7o4Vz9F/4SyZ73sHljqcA2LRpE319fRQKBU6dOsXx48cB6OvrIxaLLdvYuru7vS+Uj+HubyWZO06gOsp97Qa2C88ev4Jt28v2ekIIIe4NEngJsQihUIhgMMh4+wHi+dOYtneHNFq8QM1qw7GSmKaJ3+/HMAzOb/0oBw98BjuQXnA3o+ayONOZbPXPmk9fW5h1iSCHLmcXPOdW5MpegNUWsWYFbK3xON7jibAEXgBGw/s7mW9JYyAQoGZEiKkyheq9/X0SQtxzmhVcC23VF7/uPLFG8sndALRlX5/zmFGvsPvEf6EeaON4/4+CUqRSKTo6Onjttdc4cuQIo6OjaK2JxWL09/cv69iUUq0bgiNd34pC0z38Nfa0G4T88OKgPWuHSCGEEOJWSOAlxCJ1dXWRSR9AoUlnDgFehVcx6i0B6Ovro6enh3q9Put5C/W7aITSAFj25LwB1Ex7ehOcWOJOjbmpACsZMpmcnP49pBnmNJfmSYWX970wpyq8GkZozqYD4XAYxwgTo8JkWe5ACyHuKaenPi/Uo2vb1OeFenytCKXU+5VSn5358+1eVw8kySV20z38VdCzq5G3nvtvhCpDnNjx09TNGKZpsn79eo4ePUqpVGLDhg0opQiFQuzbt2/JOzPOZ8OGDQBUQ11kk3voGvkqpoJHuv0cHm1wcXAEWaIqhBDirZDAa4XJhOvu1dnZSTG6mWqgg/bxVwkqh0hpgEJsK+D1+ers7AQgFou1qr2CweD8Fwy3A2A6+TnLDK63e12ci+Mlynb9hufdSLMJfTxkztqdqTnmplbT+nu4cqlWdwlp7+9kvsArEol4gZcqM1G48d+dEELcZZ6b+vxupdSseaVSKga8DagAL6/moLTWX9Ba/8hCVdX3Ir/fz2DvdxKqDtM5+gKpVIpgMEjnyNfpGX6GKxs/TK5tLz6fj82bN3P8+HH8fj979uxhZGQEwzDYt28fpmmuyPjS6TRKeStgR7q+lXBliFjhLE9t8FOta567BmfOnJGljUIIIW6ZBF4rTCZcd69IJEIoHGa8/QBt2aNERw+icMkl9xAMBolEIkSjUcLhMEopAoEAsVisNZm7nj/p9dYwncmb7ka0uyeO1nByaPGN63Nlm5BpEDQNisVi6/jVyxdbXzuOIxVeQKlWJ6Kme3gZhjHr8UgkQsMfJk6ZsVxxvksIIcRdSWt9Hnga2AT8xHUP/woQAf5Ca33j0mWx4gKBAOPtj1OIbmHb2c+iz32Vtgv/xM5TnyaX2M3Fjf8CpRQbNmzgzJkzRCIRHnjgAS5duoTjOOzbt2/ejXeWi5paRgkw1vE4rjLpGvk6G+IGB7oNPn+6zOvDVc6ePXuTKwkhhBAeCbyEWILu7m4y6QMYrs19b/4WDV+AfHxnq0pKKUV3dzf5fJ5SqdSayM0n2OYFXpY92eqftZD7er0AdSnLGnPl6TCrebd058lP8fbnv59Y3ptMFgoFgqaB5ffd44FXgwjTSxqvFwwGcU2vh9f4pPxOJ4S4symlPqiU+pxS6nPAx6cOP948ppT67eue8uPAKPBppdTnlVK/qZT6KvCzeEsZP7FqgxcLikQiaJ/Bid3/joZhcf+xX2LHmc9QSOzkjT2fQPtMOjs7uXTpEul0mv379zM8PEwul2Pbtm0LtmRYTs1ljQ1/hEz6YTrHnke5DT5yX4DOkOK3D1X5tWeu8PqFoRUfy2q7nClxZWLhHq5CCCHeOgm8hFiCnp4ecqn7KUS3oHAZ7v5WXCNAe3t765zu7u5WA/uurq4FrxWOxnH8MUxnct5dE2dalwiSCJmcuLaEwKvikJxqSF+v1wlUR+keeQ7Dtekd/CJAa6ljImS2lkDei4q1OjE13bT+eqZpos0IMcpkChJ4CSHuePuBj0x9vGfqWP+MYx+eefJUldfDwOeAR4GfB7YAnwYe11ovbVvhRZCWEnM1VxtUwus4+MhneHP3v+fY/b/C0ft/lboZJZ1OMzIywrp169izZw/FYpGLFy/S0dExvYviCovH460q6pGud2LZOZK5Y0RMxX98PMR7N5kcHW3woT8+wp88f/EmV7tzXBov8dTvfJ3v+v3nKdUW365CCCHEbP61HoAQdzLLsujs6ub43k/QlT/GYOoJLMuatVW3ZVkcOHAArfWc3k8zRaNRbCuB6dw8xFJKsbM7xsklVHhNzqjwAkjm3gCgEN1CauIIaE2h4C2ZTIZMsqV7N/Aq2fVWhZdrhuc8bhgGmBEiqkaxJD28hBB3Nq31LwO//BafcwX46EqMZzG01l8AvvDwww//27Uey+0imUy2vjbCCcb8b2v9ubOzk9HRUTo7O9m2bRuNRoOTJ08SCATYvn37gu0YlptSio6ODoaHh5lIPUTdiNA18nWyqQcI+RXfu8PifVsC/NnxCr/2xRO0hU0+9GDfqoxtJf3T69dwGprJisMzJ0f4wP7etR6SEELcFaTCS4gl2rx5M06wnSsdXnVXX1/fnImhaZo3DLvAWxbnmHEs27sb3Wg0bnj+rp44p4cLNFy9qHFPzqjwAojnz1A3Qkxs/A4sJ0+gNk657FU1dcQCjBVv3FfsblaoOK3AS1tzl3T4fD70VBBWryxt90whhBBiJQSDQfx+7163bduEw97Pra6uLsrlMpZlsX27t9nm6dOnqVar7N69e8Wa1C+kt9cLe7Q/wFjH47SPv4yvMT0Hifo1P35/gL1dQX7pH98kcxfMTw5emmBnd4xowM/BSxNrPRwhhLhrSOAlxBIFg0EeeOABEokEPT099PUt7k6jYRg4ZgLT8QKvmY3k57O7J07FaXA5s7gldJmSTVt4OoSLFi9QiG3B3/fg1J8vtXp7dcYCjBaqi3qdu0GuVCWqKjSUH8Oav2Fvwx8BQNvStF4IIcTtp9lXFLw5R7Vapa+vj0gkQrFYZNu2bfj9fgYGBhgbG6O/v5+12HQpGo3i9/vRWjPS9U78jQrpzEHAu8EEYPgUP7DDR9lp8EdfP7/qY1xOWmtOXMuztzfB/vVJXr8iy3CFEGK5SOAlxDKIx+M88MAD7NixozUZW4yZSxqbywkXsqsnDixup8Z6wyVTqtEZC6C1VyEWLl+jEu7DWv8AAJHS5VYvsY5YgLFCrXXuvSZXqhChSt0ILXinu+737pQrRxrOCiHEWpMeXvNbt24d4FWR9/X1sW7dulaT+vb2dq5evcrFixfp7Oxk/fr1azJGpVSr52k+tZdKsJPN1/4RtDurx2lPWPHO/jh/e/AKFfvGVfG3s7FijUzJZldPnK2dUc6PFe/Z+ZYQQiw3CbyEuI04ZtwLvHSj1TB+Idu6ohg+xanht76ELlOy0Ro64kFs28bvFDHrBSrBLt48N4BtJghWR1oTrs5YkKrjUrhHG6lmCxUiqkLDCC24NLU+VeFl1KVpvRBCrDWt9Re01j+yFhVKt7NwONwKkwYGBjhy5AhKKfr7+zl37hznzp0jnU6zc+fOVevbNZ+eHm/nnA6y0QAAIABJREFUauXzc3HzvyKcO0P/0BfnnPe2Lpd8tc6X3xxe7SEum4GMd6OsvyPC1s4oZbvBcP7eraoXQojlJIGXELcRx0yi0JhO8aaBV9A06G+PzGlcf+jSBJ/9xnkmyws3mR8reP0uOmMBSqUSwao3UayEvAlmNdhJsDrSOr8jFpj1vHtNvlwjSpWGP0QwGJz3nGaFlyWBlxBCiNvYli1bWj/L6vU6ruty+PBhBgcH6evrY8+ePUuqVl8O0WgUy7JoNBqMdn4LI53vYP2ZP6Vr9BuzztscbdAeMfnSG0NrNNKlG8x5m930JkNs6fD6hJ4flbmEEEIsB9mlUYjbiBtOAWA6k5SrCbTWrTustm1z6tQp6vU6O3bsIBKJsKsnzuHL2dbzj1+d5Ps++zJ1V/PMiVH+9kcfm/cObbMfV2csQD4/SahyfeDVRaxwrnV+51TgNZqvtSZj95J8xSamKrjGjQIvr8LL35AljUIIIW5flmXx0EMPMTExgVKKfD6P1pquri7i8fhaD6+lp6eHy5cvEwgGOb3jp7DsLDtOfgrHCDORfhgAn1I82Onj62fGKNt1wtad96vNtZw3J+tJhgiaBgCDOZlLCCHEcpAKLyFuIyraCdDaqTGb9cIsrTUnTpwgm81SKpU4efIkWmt29cQZzFVa1Vy/9+xZIgE/n3jfLl69NLFgif9IfqrCKx6kWCwSrI4BUA12YJom1WAngdo46AZa61aF173auL5YqxNTVRpGiFBogab1hhd4WQ25KyuEEOL2ZpomXV1ddHZ2snXrVrZt23ZbhV0w3W/McRxcw+KNPZ+gFNnEfW/+ZwLV0dZ5+9KKquPyysU7c3fDa7kKiZBJNOCnOxFEqekQTAghxNJI4CXEbcRKehVWzcb1ly9fRmvNxYsXyeVy+Hw+Go0GxWKRiYkJdvXEADg+OMmp4TzPnBzho2/bxA+/fTO9yRB/+fLleV/nUqaEZfjojgepVCpYdpaGL0DDCNPb20s12IlP17HsHLZt05P0Qp6r2coqfBduP2W7QURVqd9gSSNB7+8i4MpdWSGEWGvStP7OFwgEiEajuK7rLW/0h3lz7y8Cmi3n/6x13vY2H6YPvnlmdOGL3caGJiusm5pnmYaPzliAa7l7c74lhBDLTQIvIW4jobS3I5Lp5ACYnJzkyJEjDAwMYBgGjcb0LkSDg4M8simFZfj4+plR/vC580Qsgx96YhOGT/F9j6znhXOZVjPUmS6Nl1ifCmH4FLZtY9kT2FYbpmXR3d1NLeAtrQzUJigWi0QDfjpjAS6M3ZvVSxXHJYLXtD4QCMx7jhmM4ODHcuWurBBCrDVpWn932Lp1K+C1dQCoBtq5suGf0zn2IvHJUwBYhmJr0sfXTt6ZjesHc1V6k9M303oSIYYmZS4hhBDLQQKvW6SU+gml1DGlVH7q4yWl1Heu9bjE3SXauQGNj0DNW8poGAaO4xAIBGaFXQATExOETB+Pb0nzx9+8yD+9fo0ffHwTybC3i+CHHupDKfj/jg7OeZ3LmTKb270lePV6nUAtSy2QIhwOEwwGsa02ACw722qe398R4eJ4ccXe++2sWtdE8JY0+v3z9wcJhULYviABXaXhynbiQgghxFIlk0na29tRSpFOpwG40vcBbDNJ/4U/h6ndpO9LG1yYqDE0cefNU0bzVTrj04HXumSQa5NS4SWEEMtBAq9bdxX4D8CDwMPAV4HPK6X2remoxF0lHI1P7ZDo3aVsNBq4rkut5vXc8vl8s5rQZzIZPvbkVvw+RV9biB9755bWY73JEI/3p/mHo1fRejqAsesuF8ZLrebzWutWhZff7+fkyZM4UxVelp2lUCgA0N8R5cL4vVnhVXVcQlMVXgtt025ZFrYKEVE1SnZ9lUcohBBC3J127txJKpUik8kA0PCHuLTp+0hOniCdOQjA7nav2fs/vnJqzca5GK6ryZZt0hGrdWxdIsS1XGXW3E0IIcTiSOB1i7TW/6i1/pLW+pzW+ozW+hNAAXh8rccm7h5KKSqhHsLla61jzTJ+ANd1Z20VPjQ0xCObUrzyi9/G0z/7LSTC5qzr/fMH+7icKc/ayfHUcB677rKvL9k6ZtkT1AIpstksIyMjOIHpCq9KxbvLuKMrRq7scDV77/Wo0o0aBpq6f/6G9eBVeDlGkAgVilUJvIQQQojl4Pf72bt3LwcOHGDDhg0ADPV8O+XQOvov/gXKbbAp7iPshxfPZ3Bdd41HfOvyVQdXQ1t4OvDqTgSpOi75iswlhBBiqW7bwEsp9WGl1O8rpb45tYRQK6X+6ibP6VNK/alS6ppSqqaUuqSU+pRSqm2Zx2Yopb4PiAIvLue1haiEeghVhlpl+jN1dnaye/fu1p9zOa/XVzoamHcr7vfu6SZkGvy/R6aXNR6ZCr/uX+/1NTHqZfyNKraVwnVdb/kkBrYZJ1CbwHG8HSAf2eRVfb16h+6CtBRGwwv9GsaNA6+6L0iEKsWaTFKFEEKI5RQOh+nv76evrw/t83Oh/18TKV1h3cgz+JRiV9rgjfFGqxLsTjBR8m5qpmZUeLVHvV6hY8XamoxJCCHuJrdt4AV8EvgYsB+Y24ToOkqpLcBh4KPAq8DvAheAnwZeUkqllzogpdRepVQRqAF/BHy31vr4Uq8rxExOYiP+RhnTmSSZTM5aQjc6Osrp06dbf3Zdl2Jxdr+KYrHIsWPHOH/+PGHL4Dv2dPPFY9eoOl4PsOdOj7EpHaZ3akcgy/YCMNtqQynFli1bWn+27Fyrd9jO7hhtYZPnTo+t3Ju/TZkNr6rtRoFXIBCgboQIqxqFirNaQxNCCDEP2aXx7rV582YMw2C8/TGyyb1sPvc5AtVx7ksbTFQ1r56af4fq21G27AVeyRkV+s3Aa1wCLyGEWLLbOfD6WWA7EAd+7BbO/0OgE/gprfUHtdYf11o/iRd87QD+08yTlVK/PlU1dqOPd133GqfxArjHgP8K/LlSas+S3qUQ1wlsOgBAYvIUuVyu1cMhXTrDvtf/Dza+8Wl8jelljteuTS9/bDQaHD16lImJCa5cucLg4CAferCPQrXOMydHmKw4vHQ+w1O7ulBKTfXv8gKvWiBFNBqluaOVF3hNtF7f51O8b28PXzkxfM9VMJkNb7ekGwVefr8fd2pJY64sk1QhhFhLskvj3cswDLZv3w5KcXrHx1C6wfYzf8ietPdrzUsXs3dM/6tsybtBNrPCqyMmgZcQQiyX2zbw0lo/p7U+q2/hJ5ZSqh94N3AJ+Mx1D/8SUAJ+UCkVmXH8U8Cum3y8et2Y7KkeXoe01r8AvIYXzAmxbNr3vZuGz6It+3rrWCL3BrsPf4Jo8SK9177E5st/03psfHy89fXp06dpNBoYhte89fLlyzy6uY2eRJC/fnmAv3r5MnbD5YMP9AJef7BAzVuiaFttxGIxAoEApmliW0lMZ/ad8e9+oJeq4/L0m3fm1t+LYdddQtoLvOr+8ILnGYaB9oeIUGUif+/1ORNCCCFWS2dnJ6FQiGqomwv9P0h64jB7C9+kI6R4c7zR2mH6djcxVeE1s4dXe9T7erwggZcQQizVbRt4vUVPTn1+Wms9q1Ol1roAvACE8SqzmsfHtdanbvJxs99afUBgOd+IEGYoSqb9AF0jXyNaOEcqc4S9x3+darCTg4/8AcNdT7Lu6v/AtL3JnG3b1Ot1arUao6OjKKUwTROlFI7jkMtO8KPf0s9LFzL81pdP89SuLvb0ene8S6VSK9SyrSSRiJcJRyIRHDOG6cyeMD60sY3eZIgvHhtaxe/I2irV6kTUzXt4GYaB6/eWNGby9+ZulkIIIcRqUEqxY8cOAAZ7v5NCdAsbL/8te1KKk5kGA1dv2g3ltpCdp4dXW9jC8CnGi/ZCTxNCCHGL7pbAa8fU5zMLPH526vP2xb6AUur/VEq9Qym1aaqX128C7wL++gbP+RGl1CGl1KGxsXuv75FYvPKjP4dWBg8f/nn2Hf8VbCvF6/f/Ko6V4Mr6f4bh2rSPT++XMDQ0xJkz3j9/rTXVarVVzj86OspHntjEr37gPn70W/r5L997f+t5+Xwey86h8VH3RwkGg0Az8Irjb1TxNezWtZRSfNe+Hr5xZoxc+d6YiJXsOlG8Ci9tRRY8zzAMMINEqZAryV1ZIYQQYiUlk0mSySQoHwMbvptw5RrvD75GtQEvnR1Z6+HdkomyjeX3EbaM1jGfT5GKWLKkUQghlsHdEng1GzQs1Jm0eTy5hNfoBv4Kr4/Xs8AjwHdorb+00BO01p/VWj+stX64o6NjCS8t7jXtOx7l1QN/wJX9P8+F/R/n/FN/SiPcCUA1voVyaB2doy+0zh8YGFhwV6JMJoPWmn/9+CZ+4X27SISmG6Pm83lMZxLbSoDyEQh4BYvhcBjH9P6z8tcL1OvTPbu+a9866q7my/fIssay3WhVeGlz4cBLKYXyhwgqh0JJKryEEEKIlbZ9u3cve7z9CWwzyRPVr2H64JVrNpVKZY1Hd3PZkk0qbM3aoAigIxpgTJY0CiHEkt0tgdfNNH+KLLqDpdb6h7TWG7XWAa11p9b6Ka31l5dpfELMEolEMOLdZPs/SP8Hf4GO3k00Gg18Ph+JZJLx9sdI5t7AqHurbh1n4V0BXdddsJdFpVLBsnM4ppcFNyu8vMArDoDp5KlWq63n7OmNsyEV5n8evzcCr2KtTmSqwksFYjc81/V7Sx6rpTujd4gQQghxJwuHw6TTabTPYKTrHXROHOKJ9gqHRhpcuHhprYd3UxMlh7YZyxmb2mMBqfASQohlcLcEXs0KroW24olfd54QtzWlFB0dHUxMTFAsFrl48SLRaJSenh6y2Sz5jodRuCQmT9zS9WY2tp/JcRws26vw8vl8+P1+wAu+ZgZehUJh1ti+Y083L54fZ7KycNB2tyhWHaJTFV6+UPyG5zZ7fLm2NK0XQoi1pJR6v1Lqs5OTMvW72zWrvEa6vhWfrvMDoVeZrGleOHP735jLlm3awuac4+1RS3p4CSHEMrhbAq/TU58X6tG1berzQj2+VoxMuMRi9fX1YRgGhw4dolarsXXrVnp6etBa4/Y9gqtM2rLHAYjH462G8/NZqIdco9GYWtKYxLKm7zAGAgEc06tmuj7wAnjvnm6chubZk6vTI+Oz3zjPo7/xDJ8/uvpNaCdLVSJUcXxBrEDwhuc2DO9xCbyEEGJtaa2/oLX+kURioXuh4m4RCASIx+MUo/2Uwn0cqHyDgAHfvGJTmqfFgNaaYrF4w+r41ZIt2a0KL9d1aTQawNSSxmKt1UNVCCHE4twtgddzU5/frZSa9Z6UUjHgbUAFeHm1ByYTLrFYgUCAffv20dHRwe7du0kmvV0UQ6EQdfxMJnaSzL0OQLlcnjWpi8VmL72r1WqzliU2aa2nljQmWv27AHw+H3XL+zdrOvk5E8b7+5L0JIKrsqzxykSZ3/zSKUbyNf7j59+gUF3dCaoXeFWoG6HWks+FNAMvX/327xuyWsbGxnj55ZcZGrp3dvYUQgixujZt2gRKMdL1LtryJ/nOzgleGa5z5PjsSviqXec//8PL/Obfv8TzL75MsVhcmwFPyZa9Hl6u63L48GFeeeUVHMehIxbArrvkq/WbX0QIIcSC7orAS2t9Hnga2AT8xHUP/woQAf5Cay2dpMUdJZFIcN9999HZ6TWsby51zOfz5Nr2EStexLTzs5rKx+NxHnzwwTkNUOdrau9rVDHcGraVIBQKzX4wlALAdArUarP7SPh8ivfu6eYbZ8cYzc8N0pbT3x68ggI+8wMPUqjV+fKbq7vzUrZQJqqqNIzgDavoYHpJowReHtd1OXPmDNVqlXPnzs36dyqEEEIsl1Qqhc/nY6TrnQD8y8AL2A34yplcK9RyXZef+YsX+K8HJ/jrUzb/7ViFs2fP3uiyK6rhanIVr4fX+Pg4pVIJ27YZGRkhHfWqvjLSx0sIIZbktg28lFIfVEp9Tin1OeDjU4cfbx5TSv32dU/5cWAU+LRS6vNKqd9USn0V+Fm8pYyfWLXBzyBLGsVya+74Weo+ANCq8mrat28fSqlWSNY0MjI3KLJs79+lYybnVC+FozEcfxTTyc9b9v9DT2xCa83H/+E4IysYej17apRHN6d5395uuuNBvnJidXty5Ms1IlRpGKG5oeB1mhVeRkMCL4BcLofjOKxfv55Go8HExMRaD0kIIcRdKplMUgt2kkvsYdfk11kfVTx3pc6hQ4cYHBzkT/7XQf7XuSLfsdnk/f0mLww6HB2YYK3m6JMVB60hFTZnzdEGBwdpj3pV95mS9PESQoiluG0DL2A/8JGpj/dMHeufcezDM0+eqvJ6GPgc8Cjw88AW4NPA41rrueUtq0CWNIrlFo1GCQaDVJI7qRsR2rLTgVcqlUINv87kVz9FT3p2g/VCoYDruq0/ew3rcwDY1uwljQChUAjHjGM6+VnPa9qYjvCL79vFV0+N8uhvPMv3/tFLDE0ub9CTLdmcHMrzxJY0Sineub2DVy5O4Lqr19OiULGJqgqu/1YCL+9xw13Zqrc7RSaTwefzsXHjRgzDIJvNrvWQhBBC3KX6+voAGOl6J+HKNT7SfZkrBZfDI3UOvnGaT7+cYUPMx4e2mbyv3yTsh6cvOVy5cmVNxjsxFWa1RaxZPx8rlQqpqb5e4wWp8BJCiKW4bQMvrfUva63VDT42zfOcK1rrj2qte7TWltZ6o9b6p7XWUlYg7hpKKdLpNOVqjWzbXlITr8NUU9Oe+gC+P/l2Et/4Jfi/v791HLx+XblcrvXnQqGA6TQDr+ScwCscDrcCr4V89G2befbn38m/e/d2Tgzl+fG/PrKsYdTLF7yc+omtaQAe2tRGruxwfmz1em4Uqo63pNEfbu1iuRBteUseTanwAiCfzxMOh3nllVfw+/1zNj8QQgghlktbWxtKKcY6nsBVJu9tfI3uiOKvTth8+jWHWl3zo/sCmD5FyK840O3n6GiDobE1uSdOtjwVeIXNOTcWY6Y3lxqXJY1CCLEkt23gJYRYWHt7O1prJtMPEKyNEqpcQ7kNki/8GjWrjdHdP0xy4nXS1y13HB6eXg44MTExY0ljYu6SxlsIvAC2dET52JPb+KX37+boQI6vnhpdpncJhy9nCfh97OtLAvDwxjYADl1evUqhstMgOrWk0TCMG56rAt5mAZZbved3VnJdl2KxiG3bOI5DrVajWCzOWy0ohBBCLJVSilgsRt2MMtL1DnpGnuOn77NpaM3VfJ1/uy9Ab2z6V59He/zUGvDaiEM+f+O5zkpoVniF57mX5nMqKAXjRVnSKIQQSyGBlxB3oEQigd/vp7ju7WgUXSNfY921L2FmTnFu67/hZPv7sM0EXde+POt5Y2NjrcbhuVyuVeF1/S6NAMFgcFbgdbMA57sf6GVdIshfvHx5ud4mJ4fz7OiOYRre/6o2t0dIRywOXVq9wKvquMRUubVc8Ub8YW/pcpgaZbux0kO7rZXLZbTW2LZNb29v63ilItVvQgghVkZPTw8AV/v+GYZb40DxWX7nXWH+4Mkwj3R7yZJyHVKZI+wJ5wj74fh4g6tXr676WLNTgZe/7rVBiOXPksweB2AyO0Fb2JIKLyGEWCIJvFaYNK0XK8Hn85FOpykaSSZSD7H+yufpv/DnTLQ9QKbjCbTPZKzjcdKZw/ga05MlrTWnTp0CoFQqYdmT1I0ImME51UuBQADHjGPZedD6pjvs+Q0fH3iglxfPjTNZntvk/q3SWnPiWp7dPdO9yJRSPLChjaMDqxd4VRxNmCp1/80Dr2A4gqMsIqpCsba6OxI+f3acTz1zpnXHeK3N3Op9cnKy9e9LAi8hhBArpb29HYBSdDPZtvvpu/o/MKljGd7O1b5GjQdf/wT7jv8Kjx3+SZ5qG+H42NpsqpKdmis1KpNYtQwPHP04+1//JNHCeQqFAumIRUYqvIQQYkkk8Fph0rRerJT29nbq9TqZR34Ox4xRDXZyesdPoIFIJEK2++0Ybm1WU3vDMBgfH+ell15Ca41l5+ZtWA/g9/txzBg+7WA0qlSrN2/E/p77uqm7mmdPzd0R8q0aydfIlh129cxuvv/QxjYujJduGuxorZdlWaFdrxPEvqUKr2AwiO0LEqFKobp6gdeRgSwf+bNX+dQzZ/nhzx2ksYpN/RcyM9gqFos0Go05x4UQYqXIDcd7k2maRCJeP83Bzd9LwM7QO/il1uPbzv0xscnTjOz7GErDTzT+mmxNcylrr/qS+2zZJmj6qFfLdIy9iE9784bu4eeo1Wq0RwNS4SWEEEskgZcQd6hUKoXP50OntvLK43/K4Uf/EDvUSTQapVQqYWx+O64ySeaOt57TbLpeq3kTKC/wmtuwvskxvbDJdPKUy+Wbjun+vgTtUYvnz40v9e1xcshbSnl94PXgBq+f142qvDLFGu/51Dd4z6e+sfRqM8cL+m4l8AoEAtR9QSKquqoVXr//7Fnawha/9oH7eO1Kji8eu7Zqr72QWq2GUmrO8VKptAajEULca+SG472ruaxxPL6HSs9jbLz8d/idPB3jL9Mz9BV4+88R/45PcrXv/ewoH6JPjXFsvE4ms7rN6ydKNqmwRa1Woy17jEqwm0zqIdqyR9Fa0x4LkLlNqraFEOJOJYGXEHcowzBoa2tjYmKCrdu24U5VNBWLRZRSFCoOk4kdswIv27Zpb28nmUyilMKyM9QCaUKh+cOcesALl0wnf0s77CmleHRzmlcuTCy5uurEVOC1syc26/i+viR+n+LIDQKvP3vhEmdGipwZKfI3rw4saRy+uleRdCuBl2VZ1I0QYWoUV6nCa2iywtfOjPEDj27gXz66kf72CH/y/MU1b5pfqVTmHcOtBKdCCCHEYnV0dLS+vnrfj+HXNR4/+SvsPvP7NLr2cTjxXk6ePElmw3sB+NehFzg+1mBoaGhVxzlRskmGLVzXJVY4y2RiN/n4dsLlQYx6mXTYZLwgFV5CCLEUEngJcQdrb2+nVqu1ek/s27ePBx98EK015XKZUvuDRIuX8DteWKW1ZseOHezfvx8FBGoZbCs9Z4fGJh1KAWA6hVsKvAAe7U8xmKtwNbu0pWsnhvKsT4WIB81Zx0OWwa6eOIcX2KlRa80/HLnKkzs72b8+yZffHJ73vFvla3gBza308DJNk4YRJEyVYm3pfcxuxddOj6E1vH9fDz6f4qNv28Sxq5O8diW3Kq+/kGYVIXjflyZZ0iiEEGIlBQIBmpV9g/Uk9Q/+MYauo3v289quj1Oq1CgUCpStdvKxbTxlHOVM1uXa2Or1BwUv8EpHLfxOkYCdpRRZTyG2FYUmWrxIIuijUKtTde7tTXCEEGIpJPBaYdJDQqykjo4OLMsik8mQSqVIpVLE43G6uroAKHU9hEKTzL3Zes7AgFfx5LMnMVybWiC94JJGFfGav5rO5C0HFY/1pwF46cLSlgacHMqzqzs+72MPbWzj9SuT1Btz+21cGC9xbbLKt+3q5B3b2jl2NUe+urjwSWuNUb/1JY1+vx/XCBFVVSYrq7MM4blTo/QmQ2ztjALw3Q/2EQ34+cuXlm+3zLdKaz2r55vjOPN+LYQQQqyEvr6+1tcn3M24P3mU4w/+BgUiuK6L1ppGo0Em/TCbnXPEdZ7jY85NN+hZThMlm1TEIlz2dogsh/vQHbsACJevEDa8OY4saxRCiMWTwGuFSQ8JsZL8fj/79+9n69at7Nq1q3V848aNAEyENtHwWSRzb7Qeu3LlCidOnCBQ86rCaoGFK7yspNcHw3TyCwYVpVKJXC7XWr62rTNKKmLx6sXF73hUtutcHC+xe938gdeDG9uoOA3euJaf89gLU/3D3r61nQObU7gajl9dXOBcshuE1a0vaTQMA+33KrwmSyu/DEFrzcFLE7xta7rVLysa8POhB3v54rEhMmvU7PZmodZqNwYWQghxb0mnp2/mZbNZXnjhBbLZbOtn5fr16wGYSD2IQvPt5jGOjTW4dm31emBmSzZtIbMVeNmJzZjpjTR8FuHyNayGd+NorX6WCyHE3UACLyHucOFwmL6+vlnLxsLhMKFQiFod8oldswIvv9/P6OgogZoXDN2owiuaXoerDEwnP++uh4ODgxw8eJDXXnuNM2fOAF4fr4c3tt1S4OU4DsePH+fUqVOzQpDTwwW0ntuwvukdW9sxfIqn51mu+MK5cXqTITakwuyeen6zAf5bNVm2ieJNOF0zctPzvcArRERVyRVvvqvlUg1NVsmWHfb2zg7U/9VjG7EbLn976MqKj2E+N9vR07blbrUQQoiV4/P56O/vb/250WgQCATQWrN+/Xq2bNlCKBSiENuKbSZ4f/AYr4/VuTywOj83a/UGhVqdeMBHsDqCxkfRSDE6Nk4ltI5Q5Rr+qR6islOjEEIsngReQtylmncvJ1P7iJYu4ne80KderxMOhwlWRwCoBjsWDLySbW04ZhxzqgfYzIbj+Xyes2fPAhAMBhkaGmr1EjuwOcXARJnhyRsHH5cvXyaTyTA8PDzrrurJIe/1di8QeLVFLB7vT/M/jw/h/v/svXl4XGd99v95zjmzLxqN9s1abFm2vMZ2bGeFAA1Q1hKgtJS2tHQJ9G1L+1JooeWlC3tpf6WUAi1LoaXQEihpgbAlJYkd70ssWbu1LyNpZjT7ds75/XE0Y8mSLNmJnYQ8n+vSJeuc5yxzZGke3c/9vb/GZRHOMEyOXQpz+2bL8VThdVDtc5QC8K+VSCKDh8VSTrt33fFFh5eHDOHEjc+qujBhOdd2XCF4ba3xcbgtyJePjpAt3PzsjysFL0VZ/lazNN9LIpFIJJIbQXV1NX6/H1VVaWlpwTRNXC4XLS0tAHR0dIBQCAdvYb9xnnjO4NRk+qa4kKOLHaRdio4jGyZnD2AqKgApdz3u1CQuxSqvnEvIRSKJRCK5XqTgJZH8lFLM8Qr7dwCUcrycTiepVAp3apKC6sT01KykNeY1AAAgAElEQVQQJIo4nc5FwcsSVmIxSzgyDIMLFyzXmN/vJ5PJoGlaKR/sUKuV43V8eG2X11g4yW9/Y4C/O6ejOr1MTEyUHGTdUwv4nBqN5WuXEd63v4Hh+RSP9IVK2/pCcaKpPIcWc8TAcol1r1L6uBFmowk8whJvhNO3zmhL2NEXuzTejJLGC5MxFMGqWWf3v3ALUwsZ/uPk+A2/jyu5UtBa2jFrtf0SiUQikTzdCCHo7OxEURSGh4fRdZ3Ozk5U1RKWih2rw8F9uPUYt9mHeHisQHd39w2/t/lFEUszMthzYbKOYGlf2lWPMzON32YtWEmHl0QikVw/UvC6wcjQeskzhaqq+P1+4r4t6IqD8gVLoMpkMiiKgjs1QdrVgNO1tqikKAp5mw/bojus6OAaHR0ll8vhcDjYs2cPNpsNu91ONBolnU6zvc6H16Fx/NLqwfWz8Sxv/twTDEd1zkxl+MaATjqdLnWC7JqM0VnnL2VtrMYrd9fTEHDxiR/0oS+6vI4NWfd3qPXyxHF7nZ/B2QT5VQLu12NuIVEqaVRc6+fwCSHQVScOkSeZTq07/qnSNbHAlmovLru6Yt/d7ZXs2xTgUw8P3HSX1zKHl2mS6X0YW+6y6JhMJm/q/UgkEonk+YnT6eTWW29l27ZtHDhwAJ9v+eJVIBAgUn4LJoJfDlzg3KzOkf4ZLly4UFrkuxFEUouCl55ddHhdnrdknDUopo6vEMFjV0vimEQikUiuHSl43WBkaL3kmaSyshJTsbFQtp2yyJOl7YZh4E6Nk3LX47qK4AUsOrysSd/s7Cyjo6MMDw8DUFdXh6qqVFVVlUSOUCiEpirsXyXHyzBMTo2E+aV/OkYonuXdB528qNnO/3TPk8xb59cNk56p+JqB9UVsqsIfvayDCxMxvnbCytx4tN/K72oKukvjOmq95HWT4blrF1nm42k8Io2Bgs25fkkjXA6317M3QfCajLGjfvXfLUII3vkzW5layPD1m+zyWip4NY4/yC1n/5i9Z/8YYVjlGUtLYyUSiUQiuZHY7XZqa2tXne80NzeTt/uJ+9o5bJwh6BR85lyW/vEQp0+fZnp6ZVbo00Gx86JLFHBk50sOL7fbTcZpuaKdmRAVXrt0eK3CZDTNH3z9LP99/uY1GZBIJM9NpOAlkfwUU15eDkA0sBNvcgQvKYQQ2LPzOLOzxH3ta3ZoLJK3lZUELyEEQ0NDpcwvh8NBd3c3LpcLwzBwuVzMzs4CVo5X30yCUNwSP77fNc0LPv4w9336KJPRNO97QRXt5Sp31ivkDZPuBZVQKMSl2QTpvL6mkLOUV++p51BrkI8+1EPfTJyf9M/y0h21y8ZsrbFWc3tn4tfw5Cxm4xl8pChoHhzrPKciuro4LndjRZ3ZeJbpWIYdVxEG79xSyf7mcv7hJru80unF/DLTpHH82wB4UuOUR84u3y+RSCQSyTNIWVkZQgjmKg8SSPTzJ51hknmTPz+aYSSm09PTs8LpZZom09PTdHd3Mzg4eF2LOHNxS8TyKTlshTg5ewWqqlJdXV0SvBzZWcpdmnR4rcJ7HniSB05P8M6vnWUmduObBEkkkucuUvCSSH6K8Xq9aJpGrO5OAKrnjiCEoGyhB4CFsm3rCl4Fmx9bPgGmTl1dHbt370bTNNxuN729vYRCIYaGhlAUBZvNRiKRIJvNloSnb56e4FtnJvjtr5zC57DxiTfu4cgfv4gWlzXZ66hyUekSHBnPkM1mOTlkhemvFVi/FCEEH3rdLvIFg3v/5ifkCgb37W9YNmZzlRdFQN/0tQte88kcfpFG11xrBvtfSVHwEvqNnYB1TVpl0jsb1hYGhRD8/kvamVrI8O2zN28VtOjw8iYGcWZn6d36Dgqqm8q544DVnVMikUgkkmcaIQR+v5/p2hdjCJXDC9/lTw45EQL+6liGE9MFLly4UHrfKhQK9Pf309PTQzQaZXx8nBMnTjA6Orqik/XVmIllsGsKQdNywmcdQdxuN7W1tWQdRYfXLF6bzPC6kuG5JD/pm+WNBxrJ6ybfOjPxTN+SRCJ5FiMFL4nkpxghBOXl5SQ9m0h4Wigf/h8OHTxITfgJ8pqPhHczHo/nqucoOMoQGGiFJAsLC9jtdpLJZMmlU2zzraoquZy1ChkOh9lS7eVga5BP/KCPP/yPcxxqreAb99/O6/Y14lBMCgWrvC2Xy3GgRuX8TI5k3uTYQAiXTaW9ZmMlhG1VXv7+zfvYXufnj17WscIZ5rSptFR6rsvhFUkVKFfS6KoHu92+oWOKJY1K4ca6mLoWg/jXK/28c0slbVUe/v3EzWm1rut6qcNV2UIvAEbbPcT8Hfhj1tfF771EIpHcKGSGqmSj1NbWknMEmam5h4aJ77Cn8CR/dpuTJq/Cp85meeBiguPHj3P06FEee+wxJicn0TSN9vZ2Dh06RKA8yOmLA/T3929Y9JpayFDrd+LIRQDI2YP4/X6cTieG6iBnK8OZmcWt6LJL4xX8oNtaGP39l2ylvdrLkcHV82IlEokEQHumb0AikdxYysvLmZ2dZbzxVWzr/SSF//l9KqYfY7zxVZiKtq7gZTisskhbPkYqVVbK7zJNE5/Px549ezh69Cj5fJ58Po/dbmd+fp66ujo+9Lpd/N//OEdDwMWHXrerFK5eDKcvcrBW43vDBbqiKqfGYuxrDmBTN67H39NRzT0d1Wvu76jx0XMdDq9oRqdMSVPQ3NcgeFkOL1W/0YLXAs0VbvxO21XHCSF4061NfPA7VtlnscTzRrE0v8sX7ydnCzCT1nD5O2ge+TpqIY0h3Fc5g0QikTx1TNN8EHjwwIEDv/FM34vk2U0waOVnDW5+K/5YH3vOv5/6ytso3/PrfLrfx3/255lOJXjJJo3plEl/RCecySCOnyKtCwajOjndpPnUIH/zOo1929rWveZ0LENtmRNH9rLDq2HxPoQQZB2VOLKzuN0FwskcumGiKms38nk+cWRwjs1VHuoDLg61Bfnm6Qn5fCQSyZpIh5dE8lNOZWWl1XZ700uZD+5He/KrpNwNjDS/AU3T0LR1dG9PBQD2XAzTNJmbmyt1T4zH45w4cYKamprScLfbTSQSwTAMNld5+ebb7+Dvf3EfviXCzJWCV2uZQoVT8EBPktGYzq1NlihjGAZTU1M81RX6rTU+hueTZPLXlmMVy5r4RYqC5r7mkkbVyFxTecO1cmEixs4N5JwB3LevEZsq+PfjN97llc1eLr3wxQdIlG0FIUh4WxFYzRJu5HORSCQSieRacDgcuFwuCjYvp/d9hOGWXyAYPs3tp9/JH7ZO8KrNNh6fKPD/jmb4x3NZHpsoMJc2CaUMcgWDFzSqvHGrjZmkwf/9Zi+x+PoLbNMLGWr9Duw5S/DK2YOlDpKappFxVuPMhPDZwDAhmpIuL4C8bnD8UpjbN1cCsLshQDKnMx6RzXAkEsnqSIfXDUYI8SrgVVu2bHmmb0XyPMVutxMMBllYWODJXe/DnRon7arDVGwE/evnZDmCViZWMbhe0zQMw8A0TZqbm5mYmCAajS47Rtd1EokE/jXOf+V4IQQvaNJ4oD+PAG6tthxkZ86cKYljLS0ttLS0XOOrt+io9WGaMBBKXDXz6koWciZeJY2uurHZru6kKmLarVJMt5llNp6l2r+xsPtrYSGVZzSc4k0HmzY0vsLr4N4dtTxwZpw/elkHkVSOo4Pz3NVeRZVvY0LeRik6vISh40pPMld5EIC017pXd2qCuL8d0zRLwqlEIpFIJM8kFRUVjI+Po2tuhlvexEz13ew596fsvvAX/ML+T3BXQ4DhmEG1S9DkU1Z1E5W7VD5zLsNnv3eaP3z93Wu+x+V1g6mFND+zrQLHbBhDaORtvtI8w+rUWEkwfAb/4tRjLpGjwvv0vl8/F+mejJHM6RxusxZji/EXvdNxmiuuXrEgkUien0iH1w3GNM0HTdP8zbKyjf+RLZE83TQ0NFAoFFA1GynPJkzFmkFVV69dBljEU2kJFUXBq6amBsMwCAaDtLa20t7eTiqVQlWtcsVit6IrRa2lrNbR6OWtNn5ui41331FOITZXErsUxfo1NTw8TCQSuYZXfZlSp8ZrKGtM5/JEMiYeLIfXuk64RYTTupZbZBiL3Jiyxq6pxcD6DTq8AH7h1k1EU3l+68unuOfjj/AHXz/Hq//+McLJp3fVuOjwcmRDKKZO2lUPgFG2CRMFd2ockDleEolEInn2UCxrBPD7/aTd9Ty568/QCik6uz9GjdPgYK3G9lrvmqVzh2sVGryC/+pLMT4+vua1RsMp8rpJtdPEnguTdQRBiJJAFgwGyTqqUY0MVVoSkMH1RbqnrLno7kZr/tO+OL/rDyWesXuSSCTPbqTgJZE8DygvL6eiogJdv1zSpyjKhgQv16LgZc9ZAtbExARCCGpraykUClRXV+PxeEplarlcDqfTuabgZRhGKdweKE3wbIrgNVvs3FJtCWfFNuDFAHSAwcHBDb/mpbRUuPE6NE6OhBmeS/Lqv3+M13/6CKH42p0UB6YimJi4DCvDa6NuJM1tTcI8pJ+SxT6WyfPnD3bzke/1rCjF7Jqwns2OdQLrl3LHlgresL+R/+2b5fbNlXzqF/cxE8vwDw8PXPc9rkbR4eVOTQGQdtVZn3M6aVdtSfCSnRolEolE8mwhEAiUsjo1TWPPnj0kvc30dryDwEI3Hb2fAtMsNexRVXXFQpgQgpe12BiLG3z7eP+y+ctS+mcscaZczeLIhsnZg8vmGJWVlWScVqfGWnMWkIJXka7JBXwOjcZyq0GQ16HREHDRfx2NiSQSyfMDWdIokTwPEELQ2dnJ5OQkuq6zsLBAW1tbyT11NRyeMnI2P47sXGmbaZp0d3fjcDjo6OigqamJnp6e0n6Xy8XCwgKGYay4xpXurmJpW1EwK04mVyORSJBIJPB6r97BMZ/Pc/HiRbxeL62trWiqwgu2VvGN0xP8uCdEIlMgb5j86bcu8Jm3HFj1HD1jczjIo1JAVzcesm73BADwkGV0/voFr3f++1l+1BMCIJzI8ZHX7y7tOzcepSHguqbyBiEEH3vDHv7y53bi0CxR8aGuer52coz/+9IOnDb1uu91KcXvrys9CUDaVY/f7ycWi5F21eHMWK8pm83idsvweolEIpE88yiKwqZNmxgYGCAcDpPNZmloaGCCF+BKT9E6/FVc+TnGa+/FsfNVjIesRb2GhgYSiUQpa/RwvcY3+vP8z1CWnxkYYOvWrSuudXI4jF1TqLbncWTnSXibSy55KJY0WguSVcYcUC87NS7SPRlje71/mUC4Kehm/AY56iUSyXMf6fCSSJ4nqKpKU1MTLS0t7NmzpxSOupHjrG5Bc8u222w2stks58+fJ5lMLpus6bpeyvG6kqJzq0jn5ibMK1ZBl66aavkY/oWLCMNyOc3Ozq57z729vYTDYUZHR0tOszcf3kSuYBBJ5vny2w7xuy/awkNdM5waWb1M8txYBD/WBKqgbVyYcbg86IqdanuG06OXzx1N5Ta8QntqJMyPekK866Ud/NbdbXzt5Niy1ctz41H2NF1fmXRR7AK4b38j8UyBR3pD13Wu1SiWNLrSUxRUJzl7gFgstqTrlPX/KJlMPm3XlEgkEonkqdLQ0EBtbS1gvUdNTEygqiojzT9PX/tv40yMsaP742z+5svZGj8CWK73lpYW2tqszow2RXBvs0b3vMGRi2MlN3M8k+fUSJih2QQ/uDjDgeZyhFHAnguTs1cs6wQthCgJXmWFEJrCVR3pzxd0w6RnOk5n3XJ3e2O5izEZWi+RSNZACl4SiWRdlgoVNTU11NXVLStJGxsbo7y8vPR10aU1Ojq6wtK/NIerceaHVH3+ANv7PrlsTDHfyRsf4tCxt7PvzHvYeeGDYBrMz89f9V6LnSSLTExMAHD75koe/J07eeidd7NvUzm/dmcrlV4HH3+od9XznJtK0ua5DsHL4UBXnTQ4cxwdmuefH7vEz3/mKLf8xQ848Jc/5Df+5STJ7NXzq/7mB/1UeOy89Y4WfusFm3FoCl84MgxAOJljLJxmd2Ngw/e0FndsriDosfP9rpmnfC6wnn2xXNWRnSPrqIbFVVjTNMk4K7HnF1D07Ko5bhKJRCKRPFMIIdi2bRt33XUXnZ2dCCHQdR2hKEw2vJyjt/0zZ/Z+kHj5DupPfYSWif9CCMGTTz6JruuljtUvbLLh0uCrPTkeOXGejz/Uy+0f/jH3ffooL/rr/2VkPsXb7mpFySfR9DRZR3CFc92w+ymoLlyZGYJOhamoFLxG5pOkcjqdV8Q5NAXdzMSy19yJWyKRPD+QJY0SiWRdcq4qAtEuwHJ8zc3NYbfbS+KG3W5f5twqimFzc3OcP3++lI1RV1dXsv0repaWoS8jTIOaqR8xXvdy4v720jmEkWf7xb9GV+3M1L2WxrFvUTV7lFlxB/l8fs2uiTMzy8WbpQLbrsbLrii3XeMd92zmAw928+1zk8Qzef773BSbgm7uaK/kQijP/Y05mOPaShrtdnTVRas7hy2t8Bf/3U1LhZvffVE7hmnyqYcHeO83n+Rv33TLqscfG5rnsYE53veK7bjtGm47vHZvAw+cHudd93Zw/JIl+O3bVL7q8deCpirc1V7JT/pnMQwTZY0g3o2yNJvNnouQs1uiXEdHB729vWQdViaJIztHNlv/lK4lkUgkEsmNQFVVqqurKRQK9PX1YZommqZRKMBCYAdn/NvYbn6Clv7PY+bTjG66j5GRkdLxbpvgl7bb+dyTOX7j29MI4GU7a3nVnnqiqTwtlW5u31zJsSFrfpKzB5ctGgJoNhsZZw3OTIhyB0wtyJK9YmD9ag4vgMlomraqq0deSCSS5x9S8JJIJOtScNei6UnUQorJyUk0TWPv3r1MTk4yOTmJ0+kkFouhKErJ0eVyuchkMkSj0VJZoa7rJVGkPHIWLRvlwo5303nxE9TMPLxM8Kqd/jGe1Djnd/0p4eAtVIaOUD/5PWar7yAajVJVVbXqvRY7IzU2NlotxnWdbDaLw7Ey7+oXD23iS0eG+d2vngGgrcrDufEoXzs5htcGt1dlYA4K2sZbXdtsNnTViUdkePSP7mE6lmFrta8kJgng7348wC/f3rKqaPU3P+yjyufgzYeaS9t+7c5WvnZyjH87PspYOIXPoXHLpqfu8AJ4wdYq/uvsJN1TMXY2PLVussXAerAEr4WyThRFKXW/KobwOjOzy8ZKJBKJRPJso66ujvHxcfL5/DJXu6moXNz+BxiKRuvwV2kZ/nd01UXOXsbg5l9jvvIgdzTYKHcqDMd0bt/k5bUv3r/i/I6stYCVdQS5spt7McfLmZkh6BKMSocX3ZMxNEXQXrNc1GoKWouSYxEpeEkkkpVIwUsikayL6bfcOI7sHDlnG1u2bCEejzM1ZXXii8ViVrjrYvkgWE6npQH0Xq+XS5culb4Ohs+iK07mK25lPniAqtkjDGx5GwgFTIPG8W8T924mHNwPQjBTczebRh9AyycIh8OrCl6maZayoaanp0vb4/H4qoKXQ1P5z/tv57tPTtFZX8a+TQES2QInh8MsjHRRvmBlkOmOjQtBqqqiq05UPYPfqRFwL1+J/K0XbOYrx0b5ux/188W3Hly278jAHE8MhfmzV3bisl/O2uqo9XFXeyWffmSQTF7nlbvrsKlPT0X6Xe3Wc3ykN/SUBa9ifhemiSMbIWcvx+l04nA40DRtmcMrkZMBvBKJRCJ59iKEoLW1la6uLmpqajAMo5QjWhasoGfb7xNtfAlbnBH0VAT6f8yOro9yet9HSfja6KxQ6axQgRwzMzOlkkewFgDtuTBgObxcLteya/t8PjLOagLR81T4BSemM+iGibpBJ3Y4HGZiYoJ8Po/P56O2tnbD2a3PVrqnYmyp9i7LIgVoCFjP7ql0xpZIJD+9yAwviUSyLkp1BwCe5BiFQoGenh56e3txOBylLoyJRGJZ172i2KVpGg6Hg0wmsyzPqzxylmhgBzanh9mq23HkIpQnBxb3ncOTGmd2yxtLGVDh4D4EBuWRc2sG1y8sLJS6PRZzwGBlUP5SKr0O3nJbC/ubyxFC4HPa2F/vIuBQsOes40xncMPPyhK8XKh6+rIAtASPQ+Ott7fwSO8sF6cu35dpmnzs+73UlTn5xUObVhz3Ry/dRl43UBXBb79w81XvoVAo0NXVxfnz55eVGa5Glc/BzgY/P+mfu+q4jVB0bWmFJIqZJ2cvL02wvV4vWYf1HB3ZuWXfH4lEIpFIno1UVlZSVlbG/Px8aX6hqqq1kOZ0Mu3bxXHPSxjZfj/x+75KweZhy8A/weLYIj09Pcvej6PR6DKH19Kug1AUvGrQ9AwN9iQFw9xw45uJiQkeP3mOqbDVMGZqaopTp07R399feg3PRbonYyvyuwBq/E5URTAZlWWfEolkJVLwusEIIV4lhPhsMbdIInku4tp0CyYKnqSVUVHMz1oqYi0sLCwLIl+a72W325cJHLZcFHd6kmhgFx0dHcxXHMAQGsHpRwGom/o+ec3HeNmB0opozL8NXXFQttBFoVBYtcvfUleXfUnG19Icr41QHG/LxzARmK6N52UtdXit1YnwLbc147arfO4nQ6VtP7oY4sxolN97cTtOm7rimF2NZfzvu+7hkXe9kG21Kyd8SxkYGGB2dpZwOMzQ0NBVxwLcuaWK0yMREuuE6a9HUfCy54q5JOUcmSyw6/0P8bfHY+hCI6/5sOeiz+lJt0QikUieHwgh6OjoQFEU5ubm2LRpE7feeitOp5NsNlvKM52cnOTiSIjZzrcSWOgiEL2w7DymaXL+/PnSe18oFMKRnaegetBXaYzj9/tLnRqbFauT8kYEnVgsxj89fJHfezjF2x9a4FjMz+23315y4Q8ODj7VR/KMMBvPEopnV+R3AaiKoNbvZFKWfUokklWQgtcNxjTNB03T/M0ra/MlkucS/mA1aVcd3oQlnhSzLJxO57Lw+CtXKMvKykilUsTj8eXbFy4CEA/upKenB8PmIVK+l6q5J7DlolTOHWe24SUYQiOTyWC32zEVlbivHX+sD4Dh4WHAcjOZpomu64RC1qTQnRzlwCNvorPro2Ca19wRsChQ2/IxCpoX1WZf54jLXBa80iQSiVXHBNx23nTrJr59bpKJaJq8bvCxh3ppqXBz3/7GNc9dW+akrsy15n7TNJmamlom/M3MzKDrV+9cdHd7JQXD5InBq3fAXI/icy4KXvOU8eEfj+GwKTwyFOfIZIGcPYA9F31K15FIJM8vhBDvEEKcF0LEFj+OCiFe8Uzfl+T5gdvt5tChQxw+fJi2tjacTie33HILNTU1pcU9TbNSYgZ9t5G3+WmYeBBYPi9KJBKlaIdIJIIjO0/WESw55ZficDhIu6wFv3osV/vUwtUFHdM0eeR0D//SleXW5jJevK2KD3+3h6+eGKe9vZ36+nrGx8dXzMmeC6wVWF+kodzFhHR4SSSSVZCCl0QiWRe73U40sJNA9AKKWSA4f5rO7o9z6/wD3HHL9lL2xJWunaXOxqWTvrKFixjCRszTSj6fxzRNZqtuw5kJsbPrIyhmgYmal5TOUZxQxvxb8SYuIYw8s7OzHD9+nMcee4zHH3+cM2fOlNxmTWPfxJ6PUT37OL54P7quLwucXY+iUGXLL5C3+bDbr1XwcqHqGa7m7Pz1u1oxgX9+9BKfe3SI3pk473n59uvO5jJNk+7ubnp7ewEIBAKoqoppmus63Pa3lOO0KTw28NTKGq8UvH4850c3TB64/w62VLl5ZKxAzl4uBS+JRHKtjAPvBvYBB4AfA98SQux+Ru9K8rxBVVWcTmfpa03T2L59OwcOHKCpqam03VAdTNa/lMq54zjT0yvmRaOjo8zOzpLL5RYFr4pVu04LIUq5lzWGJXhNRK4u6EQiEf7zQgRNgTe35vn5pgR7qzU+8GAXxwZmaGtrQ1XVZR0l1yMej6/pVr+ZdE1a86nVShrByvFa7/lIJJLnJ1LwkkgkG2Kh8UVoepqDT/w2u5/8AIHIeZST/4T++Z+lpaF63eOXTvr8sR5i/nYMobFr1y5UVWW26nay9nLKFrqZrrmHpPuy00lVrRK/mH8rilnAF7ecZg6Hg5aWFoLBINls1lphNXWqZo8yW3kYQ6hUzj0BsKbb6koMwygJbLZ8nLyt7JoELyFESfC6mrOsIeDi1Xvq+fzjl/jo93p5+c5aXrqjZs3x6xGJRJZlm0Wj0VKm2nqCl0NTOdxWwU/6V89G2wimaV4uY10UvH4Y8vLi7TVsqnDzmj31DEQN4mqgtF+WNUokko1gmuZ/mab5XdM0B0zT7DNN871AHLjtmb43yfMbr9fL5s2bue2220rNdCbqX44pVBrHv73qMV1dXQAlwevKwPoiwl1OXvPgz4fw2aBv+urxKBf7Bzk+VeBgrUZ9hQ+P281v7LJTZhf8/ldPMz0bpqGhgbm5uVUzRq/k9OnTnDp1ihMnTtDX17fu+BtJ12SMxnIXAffq87H6gJPpmBXsL5FIJEuRgpdEItkQ3l0/y1jja9A1F6Odb+fobf/M+V3vQ5nrxXzwD0rjrhSHimJVEUXP4osPEvNvw+VyEQwGaWhoQNfcnN37l/RufQd9W+/n4MGDVFdbQlqxJC/m3wqAL25NvILBIC0tLXR2dnL48GEKhQLu1ASanmau8hAJbxtlCz0AG7bwL3Vl2fIx8jb/qh0er4auOlGNHPns1csP/uyVnfzCwU287c5WPvHGvStKQq+F8fHx0rP2+60V0OJrjkbXd1Td1V7F0GzyurscLZ0823MRCsLOWNbFS3fUAnDPdkvMm9L9JYeXDK6XSJ6dCCFeL4T4pBDi0cUSQlMI8ZV1jmkUQnxeCDEphMgKIYaFEH8rhNh4COLG7k0VQrwJ8AJHns5zSyTXi6qqbN++HbfbTc5RwUzNC6ib+gG2NRzNwtCx56JkHRWsFXFtmKMAACAASURBVHvicrlIu+pwpSep8yp0j63tws5kMjw8ECWjw6/c3cGBAwc4dOgQt+3fw6/vdjKVNPjL/zqL1+sFlmeersalS5eIxWKl5kSTk5PLOnHfbLonY+xYw90FUB9woRsmobjM8ZJIJMuRgpdEItkQNbW1DLX/Oidu/SQjdT9Ly+atRIL7mN3+K9TO/JjGiOWkWmr5h8u5FkWKZZHRwC6ampoQQtDY2IgQgrS7kan6e3GXVeB2u+no6MDj8aCqKkIIco4KsvYK/LE+hBCMjIyUXEVFocoXtwJZ474txPzb8MX7EUah5HLKZDKcOHGCU6dOrVrmuHQSWCxpvPI1rYeuWuOV/NXLAMo9dj70ul2875WduOwrg+o3SqFgvb6iMBiPx5dlgqRSqXXdVHe3VwLw2HV2aywG1gM4shEWlAACwQs7rBXvzroyPDbBpVwZqpFBLazexVIikTwreB/wO8BeYN2/coUQm4FTwFuB48DfAEPA7wFHhRAVT/WGhBC7hBAJIAv8I/Bzpmk++VTPK5E8XSiKwrZt2wAY3fQ6FKNA6/C/ActjHYQQ2HPzCAyyjioqKlb/8XC73aTcm/AkR6n1KIwt5JZ1u15Kb28vj44XqPWqVIsYZ8+eZWBgALfbzZtfvJ8XbbLx0HCeH5wewO/3Mz29styyiK7rjI6Olr4uLvoNDAwse6+/WSSyBS7NJdlRv3YeckPAcsnJskaJRHIlUvCSSCQbwm63s3v3boQQBINBmpubKS8vZ6DhPszGg7R2/x1VocdJRJYLJleKGpVzT6ArDqLlu0odGO12+7IMjMZGq5xRVVV27NiBaZqlCVfM344v3l8Kqu/r68M0zVJgvS8+gK44SbkbiPu2oBo5XOnJktvp/PnzJJNJ4vH4im5FyWSydB5hFBZXXyuvqaQRQFetiZeq35yJYTgcLk1cFUUpPa/iSq5pmqTTV58Ebqn2Uut38uh1Cl5LyzftuQjTRhlbK+1Ueh2L9yXYVmlnIONfHBO95mYCEonkpvFOYCvgB+7fwPh/AKqB3zVN87Wmab7HNM0XYQlfHcBfLR0shPjLRdfY1T5eeMU1erEEuMPAp4EvCSF2PqVXKZE8zfj9foLBIGl3I2NNr6Z+8iGaJr+DaZol0cs0TdypSQCrIdDie/WVeL1ekp4mHLkIbc4UsRw8cuR4aaGviGma9E7M0xsxuKNOIRwOE41GGR8f59ixY/T19fFbh6opcwi+cHYBp9NJOp1eM2e0OK8Ca35W/HcxK/Rmc3ExsP5qDq+S4CWD6yUSyRVIwUsikWyY8vJy6uvrmZubI5PJ0NTURK6gE7r7wxRc1ezo/ii3H3kLW/r/CUW/LHSVh8+yeeALNA9/nZqZRwhV30mgsmZZuWNbWxt+vx9N00pCGFByemUyGYQQxPxbcaen0PIxTNNkbm6Orq4uZmZmAEvwivvaQKgkPZsA8CTHKBQKjI+PLxNZpqeniUQiRCIRurq6OHHiRGmfPRdBYJJ1VFyH4GU5vG6W4LW0ZLG4+ptOpwkGg6Xt64lLQgjubK/ksYG568rAWBpqq2YjjBYC3NUWWDamo9pNX8ZaobXnIs+KINyN8KHvXOSVn3yUodmN5cBJJM91TNN82DTNfnMDQXtCiDbgXmAY+NQVu98PJIG3CCE8S7b/LbB9nY/jV9xTbjHD66Rpmn8MnMUS5iSSZxWbN28G4FLrLzFXcYjNfZ9ha+8/gH5ZqHKlLcEr5a5ftUsjWOJZcR6zUxsH4OJ0kpMnTy7LJZ2YmOB/xwoI4I4GbdncyjRNkskk6XiU1221MxA1+H53CFVVVy1RzGazpfmUw+Fg79697N+/v5QJGovFmJt7ag1urpWuCUuYu5rDq35R8JqMypJGiUSyHCl4SSSSa6KpqQnTNBkfH6e8vByPx8NIVOfJOz7Nhb0fYK7ydhonHmTv2T/BkQnRNvgl9px/Pw0TD9I6/K8UNB/DLb9Ac3PzsvOapkkmk6G8vHxFllVNTQ11dXWYpkncZ+V4+WP9pf1zc3MIIRCGjjdxibhvMy6Xi3xZCyYKnqRlzR8YGFjxes6dO8e5c+eIRCLU19eXtjuy1oQu66hcUZa5HpcdXjdnpXGtVdqlk9lYLLZifzKZ5PTp0/T3W465u9orWUjnuTBx9WDc1Vg6+dayEWbNAC/prF02prPOR8i0RDB7LvKccHhdmFjgMz8Z4sJEjL/+/jMb2iuRPEt50eLn75umuazeyjTNOPA44MZyZhW3z5mm2bPOx3q/IBTg2gIWJZKbgMfjoaqqClOxcWHnuxlrfj31Uw+x59yfoRhWlII7NYGuOMnZg2uex+12lwSvDnUCAfRFdHK5HGfPni05t/sGL/HoRJ691SpBp1KKN7hyLnVHnUq9R/C1iyncHi9zc3Ok02kKusE3T4/zcNc4586dK42vr6/n7Nmz9PX1sW3btpIw19vbW7rGRjEMg5GREXp6eq75vf/c+AKVXgc1/rV/3D0OjYDbxqR0eEkkkiuQgpdEIrkmnE4nlZWVpRXApqYmUqkUiXSWucBeerb/Hr37PoA7Nc5tT/wGm8YeYKL+ZTx619foe813uHjvV8k6q8jlcpimSSqVQtd1YrEYuVxuzSyLLVu2YLfbifs2YyLwxfuX7TcMA3dqHNXIEvdtob6+noraRtKuGtyp0VXPCZZdf9u2bRw+fBhd10vWfUd2HmDNluFXw3BYtnutkFhRevB0UygUVnVK2Ww2dF0vrfRe2anRNE0uXrxILBZjYmKCqakp7txi5Xj9pO/aujWaplkSvISRx20kiGsB9rZULRu3q6GMWdNaobXlo8+owysej3P8+HEuXLhw1Yn7dy9MoSqC1+6t5wcXZ0jlZNC+RHIFHYuf11KEi7+st17vBYQQHxZC3CWEaFnM8voQ8ELgX9cY/5tCiJNCiJNLu9dKJDeLtrY26x9CZbD1LQzvey+BhW5ah76Coij44oMkvM0o6tr5nZqmkXVUkde8VKQGaSlTOBOy5imFQoGTp04zOzvLA71pYjm4t9mGzWZDURT27dvHXXfdVcoUA1AVwX1b7UwlTb7XG0EIwfnz5/mdLz7OO79+jrd++RzfvmgteFVUVDAyMkIikWB2dpbe3l7a29sByOfzjI+Pb/hZmKZJT08Ply5dYmZmhrNnz17T3OjkSJgDzZcXQ9Pp9KpZYvVlLlnSKJFIVnBttgWJRCLBclzNzc0RiUSorq5mZGSEdDqNzWajqamJoSFY2PfX1Mw8TDKwjVDwVhobG2lra+PYsWMoisLFixdRVZV8Po8QAlVV0TSNysrKVa+pqirbtm2zMrg8m/DHekv7FEXBMAx8ccvBlfBuYXN1NYZhkFwMfF2LXC6Hx+NhZmaGmZkZKyQ2lVomeK1VbrAmLsvFZMvHicfja4p4TwerObcARCKEHYOcw7r2leLSwsICiUSCuro6YrEYY2NjHDxYx57GMn54cYb/8+L2Dd9DUbQEEOkwAC5vxYrulpsqfWRtPnQUHNnIDRcD16I4+c5kMqRSKcbGxmhpaVl17GP9c+zfVM5rb2ngW2cnOTMa5Y4tq/8ffarMzc2h6zrV1dVPqWOnRHKTKdYZrWUNLW4PrLF/I9QCX1n8vACcB15umuZDqw02TfOzwGcBDhw4cO012hLJU8TlctHY2FgShob9B3E0/iyN4/9FpHwXvvgAEw0/u25THJvdTsy/jbKFbu5pdvL58yn+8VyWyaTJWDyJ9j/HKZhwR73Gjiob+VwWV3qGwf/tpdznIrkQJmBYXa4N1cm+apW2MoVv9Ga4t6Oer56d43v9WV7WaieUMvj3nhw7quyUlRWWBeQnk0nC4TBTWRvjkTSJwjCNjY0rOnGvRv/oFN86O8n+zbXc0lrNxYsXGRwcZPv27eseG4plGAun+ZXbWgCYmpqit9ea/7W3t9PQ0FAaWx9wXXenaYlE8tOLFLwkEsk1EwwGUVWVUChEMBikvr6ewcFBdu3ahd/vx263Mzbm4ZLHCp9vampi8+bNJJNJstksLS0tpFIphBD4/X5SqRTxeJyWlparlg8Gg0GcTifRwG7qJ7+HWkiha+7SpMwX76eguki560tiS8iziYr5Ewgjj6ms7tTq6+sjHo/j8XhKwpAzE6KgOilonmsWH2z+agC0QpL5+fkbKngtdW4Vhb9AcpBdp96DMA3O7flzFgI7MAxjWWhuMYNjamqqdFwikeDlu+r48Hd7GI+kaCx3b+gelmaITc1ZQmFlMLjiuTmdTpp8GtGUH1s+es0lEU8X4XCYZDLJ9u3befjCGL/3hW621U/xxbceXNYtM68bXJyO8yu3NbO/uRxFwPFL4RsieIVCoVIYcD6fLzVukEh+Cij+Irhu4ck0zV99em5FIrl5tLW1kUgkSu+R/a2/Stn8WXY/+RcAzFccIBC4ug7sdDpZKNtORfgkd1fE6GrwcmY6Q6tf4VVtNvIG1HkEdzRo2FLT7Or6EN740Irz5GwBLux8D7Gy7bxhq52PnMjwzu9MMp4wubNB49f3BZiOJHlvROdLPTrvckZRlcvv4bMpg499Z5SueWu+5VCzpJ29vOHOzqvef//0Aq///FliWRNxfoQ3b5/i5VvczMzMUFdXt+7rPzlizXEOtATJ5XL09/cTCARQFIX+/n68Xi9lZZbm3hBwcuzS/FXPJ5FInn/IksYbjBDiVUKIz66VsSORPBdRVZWqqipmZ2fRdZ1UKoWmafh8PgBqa2s5cOAATqcTTdNKeV1TU1MIIaivr6ezs5Pt27fT0NBAe3s7+/btWxayvhYdHR2Equ9EMfNUh35S2u5wOPDH+oj72nF7vAwODtLb20vS14rAwJMcK43dv3//snMWOzgmk8mSSONKT5F21V213GAt7CXBK04oFLqhws7U1FTp3zabDa/XS9Pgv2IoNgqal9ZLXyntL7rBTNNkaZlPUTCcnZ3l5Tut3K3vXZje8D2EQqGSC25m3pps1lRWrRjncDho8imEjDJsueiaLdFvNMX7nQrN8tFHQxQMk2OXwvzzY8v/SBicTZArGOxsKMPntLG9zs+pkcgaZ71+TNNkaGgIj8dDWVkZo6Oja7ael0iehRQnOGslSvuvGCeRPC9QFIU9e/aUQuwN1UF357tIeFqYqn0J0cCuZdmhq+H1eokGrGakNZEz3L9L5bM/4+GPD7m4b6udN22z84ImG3Yzz+7zH8CZnqGv/Tc5v+vPOLvnL+i985MsvOJzKO4ydl74IPZsmO0VKm/YaiOpq7x2ZyX/+Ot343K58Nnhj1+6hZ5Qmu8NW1ljumHy/ZEC7308zWDU4Be22fnT29zUehTe+91LdE2u/WOdKxi84ysnMQyT9xx0cku1yr9ezHF+OlMSrNZ7rzsxHMZpU9hR72dychLDMIjFYui6jt1up6enp3SOhnIX8UyBWCa/4e+RRCL56UcKXjcY0zQfNE3zN4urDxLJTwvV1dXous78/DyRSISysrJljh4hBFu2bKFQKDA8PMz8/DyTk5NUVVVdc9fDpZSXl0PjrSz4O2gb+jL+hYsA5FMxvIlLxPwd+P1+xsbGmJqaIu23JprexCUAfD4fHo9nRbldIBDA7/eXRBhXepK0q/6a87sAXL4AuuLAlk9QKBTo7e29IQJGKpWiULAypYQQZLNZfJlJKsKnGG98NeONryKw0I0jY7m5pqctESuRSJDNZlecLxKJ0FzhobPOz3eenFqx/0ry+TzT09MsLCxgmiaGaRJfsEoaFe9KwUtRFJrLNEJmGUr66ReONoJhGMzNzeFyuXjw3BThjMnb9zjZU+vgq8fHlolwFyaKrdCt3997mwKcG4tiXEcXy6sRi8VKXU8bGhrI5XJrlqpKJM9CivXla2V0Feujb2rXB7ngKHk2IISgqamJvXv3ApDwtXHy1v+P3m3/B4TA6/Ve9fiysjJi/q1kHJVUh36Cz+e7nA8GJVf8ptH/xJMap6vzXYQ330fZgdfj2/0KZp1tnElWc3rrH6EVUrResmLvXtFm5x9fFuBvf+kQI5eGSq7v2twE+2tUvtGf5/MXsvz5sSz/djHLrmoHf3Wni5e22NhcJnjnfgduTfAbXzpBOLl6PMFfP9RN31yGX93hYFtQ5VNvuZVNFW6+0JUjndNJJpOMjIxc9fX/b98sB1sr0BTB5KTV2dLpdBKLxRBCkE6nS9svd2qUOV4SieQyUvCSSCTXRXl5OXa7nYGBATKZzKrurIqKCmpraxkfH+fJJ5/EbreXVjqfCtu2b6d/57soaF72nn0vDeP/TSD6JAKDhbJO8vk8drudQCBAylWLrtjxJC3BSxk/zvw/vhJvpGvZOaPRaElkEEYBV3qGtKtuhTC2ERwOB3mbF62QwG63EwqF1g1HXwvDMJiZmWF6enqFaDY4OFj6t8tlTfQCPf+KrthZaH89c5WHAAiGTwKXyx/Xaikej8cpFAq8ck8dp0ejDM0mVh2XzWY5c+YMjz/+OD09PTgcDkzTpD9i4NWjmAgUX82qx24OOpijDC0XXXV/Lpe7oe6mSCSCruskEgl+OFqg0afQWaFwsFowEU1zcSpeGnthYgGXTaW10gNYglc8W2Bo7ukN2y+67ZYKXfPzsixD8pzh4cXP9wohls0rhRA+4A4gDTxxM29KLjhKnk0EAoFleVPAhhbUvF4vCIWpup+hInwKMX4cm83GwYMH8Xg8FAoFXKkpNo1+g1DtC0nUHKSxsRFN04jFYhQKBRwOBylPI+ONr6R2+kd4EsOAFf5+4sSJZY5vIQRv2+Xg1hqVo5MFdN3g7XscvO/uCipcl3+8Aw6F373FwWw8y299+STR1HLR64mheT732Ah3NWgcqNVoaGjA73by/pdtJpQy+I++HEIIRkZGCIVCq772sXCKodkkL9xaRTKZJJfLoSgKqVQK0zTJZrNomsalS5fI5/NS8JJIJKsiBS+JRHJdCCFobGwsTUCqqlY6eoQQdHR0sGfPHjo7Ozlw4MB1CUhX4na72fWCVzP0M18gHNxP+8Dn2NH1EfKah4WKPUSjUSoqKiwXmgFJTzPexCUUPcuO7o9RFXqc9nMfRNGtCVpNTQ1NTU1UV1uliM5MCIFB2lWP272xHKul2GxWOWHR4bV161bC4TA9PT3XVMaXyWQ4evQoFy9epKenZ9nx4XB4mShimiZeUlRN/IiZmnuI5jVS7kZytgBlCz2l8xUKhVKHzdUIh8O8YX8TNlXw5SdWrrwWA9+LmWu7du0qNRp4fLJAnRIhZ/Pj8qy+at1W6WbeLMNdWIArnsXY2BhHjhzhxIkTNyzQvvjMBqIGIzGDFzdpOJ1OdgQtd+IjfZcn3l2TC3TW+0s5JnubrKyRs2Ori3XXSyQSwePxMDQ0xPj4OHa7/Tnv8HqmylUlNx/TNAeB7wMtwDuu2P0BwAP8i2maz1xbVonkWUBbWxsej2fZ1+tRnIOMN76GjKOaXRf+ivnH/4VsNktHh9UgtWP0y5hCY6D1l8nn8wwMDNDf3086naa9vZ2dO3dSXV3N6KbXo6suWob/rXT+pQ1tSpEOmuD+vU7+7fZZHqj8LL+Y/CLp0PCKjNW2gMrbdjk4Oxbljg//mHf862m+dGSYb5wa5/6vnKLaLfjF7XbsdjuGYXDixAmU+SFe0e7hh6MFuucKqKpKT08P6fRKkeqRXuv9+IUdVUxMTADWImBlZSVbt1qG0kKhgK7rTExM0LgoeE1EV3ZwlEgkz1+k4CWRSK6bpqYmOjo62Lt375plikIIysvLqa6uvmog/bXicDjo3HcbE3d9hMm6exGmzlDbL1NZU4+u61RUVJRcZzH/VvyxPvYmH8GenWdk0304s/MEw6cBaG5uprm5uSQyuFNW3lfKXb9uB6XV0DSNguZDK8StEPlAgJaWFmZnZ0tlhRvh4sWLpS6WYGVPDQ4OUigU6O/vXzY2nU5TeelbKGaesaZXoygKqqZZJZ5LOlqOjo6u2s67yOTkJFU+By/fWcd/nhpfkYURi8WIRCK0trbS0tKCz+djenqanAHHpwpsccTI24PLJvVL8XvdZO0BbOTRCsmSMJJOpznfM8AXugu87b/neNHHH+HLT4w8rcKJaZold9sPR/L4nBov2x60vkdOhdZyO4/1W/sNw6R7MsbOej+5XI65uTlaK9x4HRrnnkbBK5/Pk0wmMQwDm81GMBikUCgQi8Wekzleuq5z8tQp3vzJ73PgL77PqZHwM31LkutACPFaIcQXhRBfBN6zuPm24jYhxMevOOTtQAj4OyHEt4QQHxJC/Bh4J1Yp43tv2s0vIksaJc82VFVl586dlJeXU19fT21t7brHKIqC2+1G11yc2/PnZO2V7LzwQfL/9mZ6jv+Y+tmfEJh+nJHmN5BzWPOerVu3cvjwYQ4fPoyqqpw+fZpQKETB5mOs6bVUzR3DF+tfca2l77eexDD7Tr+b4Owx6ie+y4GTv4t7vmvFMYfqND71mmZesbuOs2NR3v/tLv7wP87hVk1+f58Tlyaw2WzL8kZf3WLS4LfxmfNZpuN5DMNY5lgv8oOLIZor3LRWepY509va2qirq6O8vLw0PxofH6fcpWFTBRORjTm8dF2nv7+fY8eOMTQ09Jx8z5VIJOsjBS+JRHLdCCGoq6vD7/evP/gGXX/Hzt30b/sdHr3r60Q3/xyappVENqfTicfjYb7iIKqRw3/6H5gP7me8/VfJaz6qZo8AMDw8zLlz50pCkDdxCRNB0tNyXY40m822WNJorZz29PSUSgZ6e3s35N6Jx+MU/1BbOgkdHx/nxIkTy1ZDhRCohRT1k99lruJW0u7G0iroQlkH7vQkWt665ujo6FWvG4vFME2T37y7jXimwBceG162f2ZmBkVRqKurA2BgYABd1zk6kSejQ6MWJesoL5VYXonL5UK4LKeULR8tZZCNTkzz4eMZHh/LsqfahkvR+dNvXeA933gS/WnKzEokEuRyOaIZg5MzOm880MSm+lryeUvU21YuODkSIZPXuTSfJJnT2Vbr5cSJE1y4cIH+/j52N5Y9rQ6v4vc4nU6Tz+etLLTFjpqJxOolpc9mJiYmeHQwwpHJAnPJPH/yjfPPKrfXQjovA403xl7gVxY/Xrq4rW3JttcvHbzo8joAfBE4BPwhsBn4O+A20zRveo2uLGmUPBtxuVzs2bOHrVu3brgDdFHYSbvrOLX/Y1xqeTOV8ye49fG3srXrr4mW7WCs6bWAFc/Q19fH+fPn6e7upqenh7KyMg4ePIjL5WK88VXkbP7LDW1MnYaZH9E2+CX8mXH8fj9qIcmOrg9T0FyE3vjfiPsfB7uPPefeR+XsUYBl9+7MzPPh1+3i8fe8iMfefQ9f+7Vb+PPb7NR6FIQQy1xkAA5VcP8uDR2Fj53MEs5Y2ZpL3/PmElkeH5jjFbvqyGQypffpYDCI2+1GCEFLS0up+3ShUCAUmqGuzLWhkkbTNDl//jwTExOk02lGR0fp7e1d9ziJRPLcQwpeEonkOY2madTX12MqGtu3byccDhMIBFAXuysGg0GigV0s+DvI2coY2PI28rrBfMUBy+Fl6oRCoVKnRgBffIi0qx5dc11XwL7l8PJiy1vnjMViyyZ8p0+fLgk9a1HMtFjNFaeq6rIsNNM0aRr7FvZ8jJHmN5a2G4ZB3Ndeek2wPDPEF+slOH9yWWmhYRgsLCyws6GMeztr+KfHhlhI5UvXmZ2dpaKiAk3TmJ+fJxQKUVdXx0PDeZr9Cn4jSs4eWFModDqd2D2W805PRkoT3L9/5BJjcYP/95J63rbLzp8ccvLL+6v42skx3vm1s+R1a+X1xHCY13zqcQ785Q/5yioll1ejKDp+51IeE/j5fXUlF6DNZmN7udVV6uRwhAsTlhBVbiZKE+2ZmRl21nm5OBUjk396Om9e6T4p5qwBK/5IeC4wOTnJ0ckCAYfgl7bb6Q0l6Zp8dpRnPjE0z6EP/pCvnxhbf/DzHNM0/59pmuIqHy2rHDNmmuZbTdOsM03Tbppms2mav2eaprT5SSRPgfLyckzTpK6uDlOxMdLyRo7f+knGGl/DYNuvcH73+0G1sWfPHg4fPkxHRwdCCKLRKJs2bWL37t24/3/23jw+jru+/3/OzN6XdrWSVvd9WLZl2fEVx3YIIQkECIU2AX5c4Ya24Wi401CgXKVAC7TwBUoDBdochCuBNEeTEDu+bdmWZN33La2OvbT3zvz+GO9Ya8lHQgIhzPPx0MPS7uzs7Kysee/r/Xq/PjYbTU1NZAw2xir/ivylU5SP/4rNp+6koftbVIz/ks1HPoj31LdZ3/U1rPFZ+lrvICjb6F2EhdfdSyyvng1nvkLZxIM5jQxZlrXg+HKPDTE4qUUBXKjhUe4U+fAWI5E0fOVonKW4rI0tAjzUMU1GVnjN5tIcd1h5eTmKopDJZMjLy8txeY2Pj1PqtlyW4DU8PEwwGMRgMNDY2IgoiszOzl408uFCRCIR2tvbOX78OIODg89bJIOOjs6zQxe8dHR0/uTJuo1mZ2fV0b6zmVKgCl6KKHFyy5c5eNUPidlKVbHGuxVjOozrfFu/ouCIDBB2qtkaz0bwEkWRlNGFMRUCZW2L/LFjxy74eEVRtNHHrDAmiuf+XBuNxpz8LlNikYrxXzFXuIewq1HLUwsEAkScqjDmDA8AaOKNIzzIFW2fZFPH5ymeeTzn+bOF699d30g4nuY/9qtiWTQaJZVKkZ+vjgH29/djs9k4OpVgalnhhkoRUzJA0pR/wfNmNptxujwAhENLLCwsML0Y5pGhGHvKDLzppa0UFRUhCAKvqlT4xCuaeOD0FG/6j8P87f+0cct3D+EPxan22rjzV53aCOKlUBSF6elpRoIZHh9Lc12tnam+05w+fRqr1YokSTR6JCQRDgzO0zERxGQQMcVzjSll1jRpWXnORJxIJKIV6+f/+0JzeI3ML/OJ+9v54m+7VgUUg+pSi8Vi9C7JREBpzwAAIABJREFUXFmbz65SAwYBfn784q7CPxRfebgHr93MVXUFl95YR0dH5wWCx+PBaDQSDodxu1WHdNxazFDd2xmv/EtkyUxNTQ3z8/McPHiQgYEBiouL2blzJzabjc7OTvr6+rDb7TidTqZKbyTkrKd+8Ic4IqP0NH2QA7t/jL9wN1Vj95O/eIq+hvezYG9kYWGBhYUFeicWaNv4WeYLdtIw8AN8M0/kHOPg4CCxWIzBwcGcZs3K2sUcn8eUOKd/17klbt9iIphQ+KejcXpGpzSH808Pj7K+xMW6YpcmQlmtVux2O0eOHGH//v2cOXOGiooKbRQxHo/jcxgYWVi+qLM4EolobveWlhby8vJYv349oLrwL9WQXEkikeD06dOEw2EMBgPj4+McP378BXf91tH5c+a5C9TR0dHR+SNht9uxWq1ad3Cl4KWNswiSdltDQwNzJgWl61/IXzxB1LtRK3CssWksiQXG8jaoP19gNO9SJMxeRCWNMRUiZXKvvj+RoL29nQ0bNmhutCyRSETL7soWbbIsq86xdHqVK6h65O6zGWZvwWKxUF9fz/z8PKlUCld+CVFriSZ4ZakY/yWywULSnE/V6M+YKX4ZnBVaFhcXURSF5hIXr9pUwl0HhnnbrirSkaB2TmdnZ4nH49Q0NvPBu05S6hDYWxhHHMiQNLkvKnh5PKqrKhFZZGlpiZ+eWiIpw5u2FDIwMKDlf8ViMd66rZgCh5mvP9pH70yY911dy4eua0AUBG7413388yM97K7ffcnRkOHxSR4fjnJfbxK3ReSmKgUQiMfjCIKAIAhYDAKN+UYODMxjkkSaiuyI5AqWBYJaxJ4eD7C1ynPR57wclpfPFebn//tCKpiXlpO8/nsHCURTpGWFRzsmeOADV5NnP5dxt7CwwGxUIZhQ2LuuhHJLgPUFCR7unOYfXrNxzfdIURRkBc0N8Hwxvhjl5FiAT964jvWlf5wRbB0dHZ1ngyRJ1NfX093dnXO7y+UiGo1iMpkQBIHJyUmKi4tJJpMMDg5quVhms5mlpSWi0ShVVVV0hsOc3vrPOALdJFy1xEUbkiTRvf4jBFrfSyiWYtmQT35+Phs2bEAUReLxOKFQiMXSf8HwyPto7PseAXcLCYvaYFMUhSNHjuQcX2Fhoeasrhq5h+rRewHor38vU2U3ArCh2MZHtsHXjsf52rE4Levn6A9C32yEr9/SSjqdJpFIAGpu7PHjx7XGnd/vx+Fw4HA4iMViZDIZyq0Z5iNJJpZiVOSvvehQX1+fdny9vb1Eo1EsFgsFBQXMz89z5swZWltbL+u9GRkZIZVKYbFYCIfD2O124vE4HR0dbN++/TnNrtXR0Xl26A4vHR2dP3myWQ4AxcXFOeN0oiji9Xq1n81mM0VFRTRs2k4wbx3ehROk02lEUWTnzp1UxNWCcsmzCZPJ9KyLlbRNXfHRnLhwdM3i4iIHDx5ctSR31r5/OdlHtuUxSqb/j6myG4lbS6iqqsJsNmuvWRRFIo46nOFzgbBiJknB/BFSzX9JfOv7scZncESGzx17Oq11aD/+8iZSGZmvP9pHIBDAaDTy9HCI2+7t5Ksnkrz5J2eYW85w63oz1pQ6jpc05a8S8bKYzWYsNhdpRSQTCxCIxLj/tJ8tRRIuokxNTTE8PKw9fnZ2llu2VXD4jpfR/tmX86lXNmMzGbAYJf76mjraJ4IcHrr4xNR9R0d55fdOc1dnkgKryMe3W3CaBK3znM3NkiSJdW6B9okgx0eXWLeGnmUX0xS7zM9Jjlcymbzo6MMLaaTxm4904A8n+Yer7Hz2Wh9jgRSfujf3w838/Dw9i+qo55W1XoqLi9laJDEdTtE1vdoRF09leNN/HGHjZx7hyZ61l6V/rjg0pP4/fNm6ouf1eXReOOih9TovJnw+H7t372b37t1s2bIFQRAIhUKYzWZqa2sZGhrC6/XS1NRES0sLra2t1NTUaGOODQ0NBAIBkskkJpOJDBKmhpdiyS+ltraWXbt2UVNTw3TKqYldtbW19PT0cPLkSSYnJ7Hb7TQ1b2By2x2ATO3Qj9c8VovFgtFo1Eb0y8d/Tc3I3SyWvIRgwTYaBr6P8+xiOg6Hg5YSOx/cYmE6IvPW/zrFJ3/eTqPPwU2tpZoTSxRFzWW+kuHhYcrKyshk1GtPsSEKwNHhteuCYDCo5ahGIhESiQS1tbWkUini8TgGg4GlpaVVddlaJJNJrV4TRZHi4mJEUSSTyZBIJBgeHr7EHtZmeXmZwcHBnKB+HR2dZ48ueOno6LwoyBaD2WW6V1JeXq59n0gkOHXqlCpyNb0CZ2QQU2KRkpISjAYJ9/CDhB11ZNw1z9rdBUBeGaAKXtmcKCkdxRXsyRlzzGQydHV1aZZ9RVFWZ0goCu6ldgzhyVUumdqhH5ORLIxWvh6DwYDP5wPUTiioLqmwsx5LYg5jUi3yXKFuJDmJeeNNWDe/DgUB78LRnP0GAqqgU+W187Zd1dx3Ypwnev3c05fhvT85wUgghWQw4nMYuG2zmaZ8CVNSLW4zVi8XQhRFBFEiLOaRiS7xyFCcSErh1XXmnDGC7IjC7OzsBYW/120pw2kx8LPjF85kOjq8yCd/2Ul1nsindlj47FVWfDYBSZK46qqrtPOVfc6tvnNC3Sb3ueNxOp3a981FNk5P/P6C1/mClsPhyHHGpdPpF0QWyFIwxM9OzrCjzMIbbriKt12/jb9s8fJwf4RTg+r4azqdJhAI0LuYwWOVCE8OkEgk2FJkQAD+t2N61X5/3jbBoaEFRAHu/FUn6czzt0JW2+gSLouBukLH8/YcOi8s9NB6nRcbRqMRo9FIXl4eW7duRRRFbdVmo9HIunXrNMeyx+OhqqpKy7gqKSnB6XQyMjKi1USBQID8/Hzm5uY4ePCgJtB4PB4aGhpob29ncVEVjiYnJzl+/DhtbW0U1F/BRPlNFM3txxqd0I6vpqYGr9erhcyn02mKZvdRP3gX/oJddDR8gI6mD5MweWnu/iZiJsHCwgKFhYVsKJD4wBVmFEWm2mvne2/dhskgaoJSSUkJExPqczkcDq2uAnUxH4vFgiAIlDkEihxGfrvGNSe7LahxFfF4nI0bN1JZWcm6deuIRCLahEBPT48mol2IrCAliiKtra00NDSwdetWmpubtXP2TK/h0WiUtrY2xsfH6ezs1I5XR0fn2aMLXjo6Oi8ajEbjmmNTHo+HzZs3s3HjRmpqarSCIlJyFQD5i21MTkww8dO/xRYeZqLytaTTaWy2te3wl4OpoAZQBa/FxUWkdJQr2j7GFSc/QVPvt7Xtsm603t5e4vE4Q0NDq4qs6pH/YfPpT7P92G04Az3a7e6l0xQsHGOs6mZSJheVlZWaa8nlcmEwGEgkEoTP5ng5IgNnX+8pZMGAUL0HS345EUct7kBnznNmi1yAD17bQFW+ja8difBgb5gb6yz809VWbm8V+MAGmSt8qgsuK3jJ9ou7aMxmM2mzG48S5P7+FBu8IvXuc5ejlaOcyWRy1QhnFotR4tWbSvnfzhkiibUzN/7poS7cZoEPX2GhKf+cmOXxeDhw4EBOt1hRFMqdIp9+SQFfflUNFc5zx7RyUYNGt8DoQpSu3zPH63zBy+fzUVpaetFt/tAoisKvD3WxnIJbr24iEAhw5MgRXlNnwijCv/+f2qVfWlpCURR6FmUa8tQPUkNDQ3hsBho9Iv/bMZWz30xG5v893kOVS+R9m61MBmLs6/c/b6/j1HiALZUexOd5dFJHR0fnD4HD4WDTpk1avdDS0pKzKM35CIJAfX09yWSSRCKhriadSjE0NEQkEkGWZVwuF/X19axfv54zZ86QTqepr6+ntbWVq666ivr6ehKJBD09PUxVvhZZNFI59nPtOYaHh3PyRUumHmVdzzcI5G2ku/l2BNFAxmCnt+k2bLFJqkfuBtSweZPJRGuhgS/tsfGt11RSU2AnFApp1+hsEw7URt7KGmV5eVkL9hcFgasrTDzRM8fxkVyXVzqd1kSqZDJJeXk5w8PDHD2qNvx8Ph8zMzN4vV5kWaanp4eLkc1aLSkpYW5ujs7OTs6cOUMqldKEs9HRy19cR1EUuru7URSFwsJCnE4nAwMDF6yBdHR0Lg9d8NLR0fmzwO12U1BQQFVVFdu2bcPpdNIXMJAwe/HNPklD/3epHr2PhYpX4H3J+7Ti79li9pShIGJOzCNJEiXTj2GPTrDkbqFk5v9wng3LTyQSSJKELMscPnyY8XHVrZQd6TMllqgc+wUL+VtJmjys7/pnDKkwgpyhfuA/iVl8TJTdhCiKOWJJKBTSsrDC5wXXe5ZOEfNuJCWaSSQSLHs34gr1IcjnRKOlpSXNZZVnM/K9Wxp463oTX3iJmzc0SNgtakhuNkAXzglegvOca2rNc2M2I1o91JpDNHpE3r7BrAlcdrtdO+4sF1s16eatZcRSGR5ao5vbPR2ibTzIK6qNWAznhA6z2cz8vPq+rCyas9RZY5Qp50YJipeOsaH/21hi6nFs9iSxmyT+8Tdnfi9X0vliVl5eHsXFxRfd5g9NKBRi31AQq1FkY4FBK+ZJhNlTaWXfaJSxmXnm5+fxx2ApoeQIi5lMhq0+A4PzMYbnz72W37YNMxFK86o6C81uGYtB4InLHGvMuiBHR0cvK1w4nZEZ9EdYV+y85LY6Ojo6fyq43W52797NlVdemeNCvhB5eXmUlJRo44lZnE4nNpuNUChEKBSis7NTE8F6e3s5dOgQY2NjeL1etmzZgsfjIWFwMVX6copnfoc1OpkjtomZOI2936ap79sE8zfT0XIHsmRCURQkSWIpfzNTJS+nYvzX+GaeBMhxQo2NjaEoCmfOnNFeZ/ZaaDAYtOdaGTkxMzOj/XxdmUKZ28L7f3qCQf+5LMxsYwbUptfk5CTxeJxoMsOTxzrwFhRgNpuJRqMIgoDf789pdq0kkUhoo5GBQIAzvQOM+NXzNzAwQCymrhQ5NTV1SadYltnZWcLhMLIsMz8/Tzgcxmg00tXVtWqU83LIZDLae/pMgvh1dF5s6IKXjo7Onx1ms5nW1lY2b9kCW9+BJ9BJ2dTDLG9+N9533E3mrNDzewleVhsxazG26CSZdIqyyYcIeTbSufEOMqKZkunHtG3PL4YkSdJuK/Q/jaikGap/J10bPo4pGaCp99+oHPsZjuVRhurfiWIw4/P5tGIvFotx8uRJrSsoGx1EraU4w4MYUmEckWFiJTs5cOAAhw4dIlWyFUlO5OR4KYqSE5ouJKO8rNJIuVUtutLpNCUlJcRiMc1VZk4skpZsGO0XD3O3WCykTG5KpAB37LRS7jk3Orq8vKwViqCOCszNzV2wWLui0kO118Y9h4dXhbz/8vgIAnBlSW4OW7a7vdYKmFmyYp81OklT+5conFQ71SgKVknhkzfUcXhokc892HVZWWtrcf7x2u12LBZLzm0XKrb/UExPT9O3KNOULzHUr3a70+k0iqKwt1ghKcOPftedk9+1ziNpmXoAV5wdE32485wo+R/7h/CYBa4oBKMosN4r8VTvpR1eiqIwOjpKd3c3w8PDl+zAA4wtRkllFOqK9HFGHR2dFxfZEcbLpa6ujvz8fAKBgLZq48pg+Lm5OYLBIIIgUFNTQ0tLCx6Ph/HxcY4cOcLhw4e1bK6xypuRRRM1wz/FYrFgtVpxhAfZdvx2SqYfY7Tyr2jfeCcZwzlxLVvbDNS/k4B7I80936Bi7Bc5x5hKpTh27Jh2TCvdXfnJKTbufy/bjn0Ic+BcNqmiKDgc6t94i0Hgn15RgaLAG753mI4JtRYamZpjKiKTUdQ6CUHgwb5l3ve/i3x8X4y/+O5xRmQvsXhcazqOjIyseR6zYfwGg4F9Q0H+7qk4tz2yxFdPyngrGlheXsZkUkW+7MrXF0OWZW2kNC8vj927d+NyubQ8sN7e3mdUaywtLXHw4EHa2tpoa2vj6aefZnBw8FnXKzo6f8roS0c8CwRBuAP4IvBtRVFu+2Mfj46OzjNHFEXVnXTd3zMs57OsWFn/8reDKDI/P4/ZbP69RhotFgsRRw3O8CD5i21Y4zNMr38PJqeXpeI9FM0+zUD9u5Elk3Y8WZGlqKhIy60omD9MxF5F1F6BoigM1b6V+sEfUjh/hIWy67BvfQP+0dGcLKqVhVhWnAg768kLduEOdCKgMGGs1bafM9dQAbhCPYRdDdrtS0tLGAwGOjs7c0QoUIuzQ4cO5RRPpuQiCXP+JbPPbDabupJjMgiKohW1oigiimKO4Jc9J1NTU1RWVq7aVyKRYGeRwr3dYf5331F2bKijqqoKRVF4qGOKpnwRl/nchwGTyUQ6nSaVSiGKIna7nXA4jMViIR6Pr9p/+cSDyIKBicrXUTV6L87wAGFXA1dXmHjv1bV8f98QVzcWcv36i7vazkdRlBz3ltVqRRRFFEXBbrdr911M8JqenmZ6epq6ujqej5yiTCbD0Pg0kxGZ7cVq8e/1ejGZTExPT1OdJ9GYb+S3fWH2+Kx0zqdxmwUq8gxUVlYyNjaGLMsUWEWqXCIPnprk/S+p42DPBB1zSW5pNJLvziMUCtHkEWnriTEbiuNzWdY8nuy4RzZMuKioSPtwdrHXP+hXz2W9Lnj9WSEIwk3ATfX19X/sQ9HRecFgMBjYtGkTsiznNHtkWcbv9zM/P4/FYqGqqkpromVzubK1hSRJTE1NEYnAWOXrqBm5m3jH9yCTonziAVLGPNo3f54ld4v2nOl0GofDQVVVFd3d3chYaN/0DzR3f4O6of8ibinEX7RXO55oNLrq2M0GgaqD/4gxFQQENnZ+iVO7v0fibM8wEAho13JDbIF737eLW+86ymu/cwCfy8xUQL3GmyRo9MQJxGUmIgqbCiRaiySeGEvxqQf7qfVaeVlZml0lIgsLC1rQ/0qy44wzkQzfa09QX2BjV7mFe9qX+Ov7zvBvN1UQnFdd4aOjo5SXl19UmJybmyORSCAIAk1NTYTDYaqrq+nu7kaSJObn55mcnMzJpL0Q6XSajo4OrX4CVRgdHx9HFEVqamouuQ8dnRcTusPrGSIIwpXAe4D2P/ax6OjoPAeIIs5tb2DeWsvk5CTRaJSFhQWKioqeUdf0fGw2GxFHDdb4DNUjd5Mw5TPp2oLb7cay/a0YMst4lk5p28uyrIlWWbFLkNO4Qn0EPK20tKiFY2TjrYxt+zThl34R7zvvIRgKYbFYcj7w+/1+nE6nFlwPnA2un6dobj8ZyULQUYfHozqxwoKLuNmLK9SX8xoWFxcZGBggGo2u6gpKkoQkSbhcLu08mROLJE35qwrD87FYLCRNHkQljSF9TtCRZZl0Or3qvFssFsbGxlZZ+rMCyJUlEgJwKmhmeHiY4eFhjnSPMhHKsM13rq9jNBpJJpOaIFddXU1dXV3OPnMyUBSZgvkjLOZvZaziL8iIJnyzT2nn+GM3NFJbYOdfHut7xl3TeDyeU4waDAaeeuopDhw4kPNexmKxNfedTCbp7+8nFAo9487v5TIzM8NQUEYB6tyq4JVdhSp7jNdWiMxGFUaTTroWMqz3SmrHe9++nNf30goDXTMRfnRwhC891IPdCNdWGjWHYN3ZDLeTYxdeDGB6eloTuyRJYm5uDlEUtVW8LsTAnOqk0wWvPy/00HodnQtzvrNZFEV8Ph8bNmygrq5u1QrVFouFiooKKioqKC0t5YorrsBgMDBWeQv+gl1UjtxL5fgvmCvaw4md39LErqyb2m63s2XLFgoLC9m8ebO6U8lEd/PthJwN1A/chSBffGyvdOR+7NFxhlo+ysjWT2ONz1A0rLrDsnVD1iWdSCQosQv8+rbdvGdvLZvLXNzSaOQ9LSauLjOwEJMRBYG/aTXzzb9q4pUNDj6/28pft5oRUPiP9jh396hjluc7tGKxmObQvr83higIvKdZ4SW+FLfvcDAZTPGd/eMYDAYEQSCdTmti4VpkncsApaWl9PX1cfr0adrb23E4HKRSKUwm02XneQ0MDCDLMkVFRWzbto3m5mYt5H90dHRVA/NyiMVijI+PMz8/r7vEdP7k0AWvZ4AgCHnAfwPvApb+yIejo6PzHOH1esnPz2dwcJCTJ08iSdJlddEuhiRJhH07AHCFBwg1v5EMEh6PB3vLK0kbHBT6D+Y8xuFw5AgwjsgQkpwkU7ZNfZzdTjqTofLVH8X5kttIpGWWlpbw+XxasRePxwmHwxQWFuasYpTN8SryHyDgvQJFNOY4g0KuJlxnlwnPEgwGWVxcXFX4Zq3+6XSaUCikCWfmhOrwupTgZTabiVsKAbDEc3Obmpub2bRpU85tiqKQTqdzlvhOJBIcO3aMYDCIx6TQ4jOzbyxBkc/H6Ogo9x1SxbuVqy5mg2SXl5e199jtdiNJkuYyy74PAHnhfszJRfyFV5Ix2Am4W/AuHIOz457R5Qjv2ltD93SI9olnFip7fjZX1smVTqdzlkNXVjjgVjI3N4csy1reyPMx+jg+Ps5gIIMAtJSp+TBnzpxhcnJSK7q3+SS8NgOfe3KWSAq2F0trrkp1dbmBZq/E5x7s4ow/yRubTFgNAqlUClmWqXSKSIIaLr8WsiwzOjqKJEkYjcYcB+DCwoLmBgiHw/T39+cEJw/MRShymnFZLhzorKOjo6Nz+YiiyI4dO1BEiTMbPsGRHd/m4K4f0rfhIySlc82FVCqFzWZj69atWu3gcrnYsGGDGjJvNDFc8xbMyUWKZ5644HO5Un4qBu9mrnA3Vde/l+prb2XBu43KsV9gJqnVQIFAQKtBxsbGKHCY+eSN67jjpSW8qtbE7jIjb1lv5st7bfzjbiu3XttCTU0N27dvxyBJ7CwxcOc2kTduLeGx0TT9SxkmJydzRJ5sruhyWuD4bIbdpRIei+pOr3PKXFNh4PGxFAtxRXvcyMjIBYWiUChELBZDENRr4uLSEt0JDx9+Ks4b7pvg/kGZaFzNe+3ru3SDze/3a04xh8OBz+dj48aNWubqhcY0L8TS0hJHjx5lcHCQzs5Ojh49umb+6aUIBoMcP36cY8eOMTQ0RDAY1MUznT8IL1jBSxCEmwVB+DdBEPYLghASBEERBOGnl3hMuSAIdwmCMCUIQkIQhBFBEL4hCMLFA2Uun+8D9yuKsvZfZB0dnT9JBEFg/fr1lJaW4nA4aGlp0VZP/L0o2cx0zc1Ea24gtulWQA1fFQxmMg0vp2D+aE5HM/uBPktesBsA7+ZXIggCpaWlRCIRLSg1W3StHGfMrkBUUFCA3W7XisCws4GkUS12JopfjsFgyFnaO+RahzU+izG5WnA4Pz8rk8logoPZbFYdU4qCKXl5Di+z2UzMqoazW2PnAumrqqooLCzEZrPliHWJRILCwkKmpqYIBoNEIhFOnDiRM/JwpQ/Gl2IMBKGsrIy22Qx1bhGP5dxlzul0ai6xyspKkskkExMTOBwOFEXBZDKRSqVobW1lx44deP2HkAWJxfxtACx4t2ONz2CLqgsLDA4O8upNJViMIvccU29bXl7m6NGjHD9+/KIhs+fndz0wmOQrR2NMhOVV5/v8beFcpklWDLtY9/jZEI1GicfjDARkSh0CGxpqtd8lm81GSUkJAAZR4A2NBgSgwS3SWihhj4xQN3AXrrO/vwCiIPB3V5h5zyYzn9huYW95rvhkkgQqXSInx9YuopeWlkgkEmQymRznWJbJyUmWl5c5deoUk5OTdHR0aDkzA/6I7u7S0dHReY4xmUxqg0gQiNnKSZrzc/4+OxwOGhoa2L59+ypHWWFhIc3NzWQyGZY8rYQdtZRP/AYUhaKiIrxe77mNUzHq2/8JWTSyuOPjWK1WTCYT8tWfxJgOUzzyi5znzTZdVl4Xz1/8Ji8vT73Oe73aOOG2beq1XhAEXpofxG0x8NuhlCpCnRV4VmZyHZhIkpbhJeUGCgoKtGv+TXVGBOCh/qjWMIxGoxcUibLjkQ6ni4N90/zraYWvPDlBRZ6J3TUuftMf40ddadLpNMvLyxe93sdiMTKZDA6Hg5mZGU2kOnnypBbTMTs7u2YjbS2SySSdnZ057188Hqe9vf3cIjaXQSqVorOzk1QqhdFoZGxsjJMnT3Lw4MGcJp+OzvPBC1bwAu4EbgM2A5OX2lgQhDrgBPAO4Cjwr8AQ8CHgkCAI3os8/JIIgvAeoB749O+zHx0dnRcmBoOBxsZGWltbc1Ye/H1wOBz0Vb8N81vuYSmSwGazaWKQecsbzo41npuOTqfT9PWdGyvMC3YTsxThKFFztXw+H5Ikad3GmZkZXC5XTtaY3+/Hbrdjs9kQRRGn04nRaESWzAxc8x0mbvgBS/mbKSxUHVbZlZ1CrkaAVS6vi2EymZAkiUgkgjEVRlTSJMz5F10aHbIOL1Wks8TVQq+4uJiFhQX27dvHiRMncotd0NxMnZ2dtLW1rXIR7Sg1YzXAjw+NcqJvnJGQzNYiKWebcDhMMBhEkiQKCgo4fvw4AwMDmoCYFRunpqYIh0IUzB8m4G4hbVTFkgXvdgDV5YXalV1emudVLaU8cGqSUCzJyZMniUajRCIRTp06xYVY6fDqWsjwdP8cu4MP8sCpMeTzOp4rA3tBLbizYk6W57pgHBkZQVYUBgMZ6twSnZ2dWic2Go1qY7cAO4ol/v1lNj65w4IlGWDzqTupmPg1m099GtvyuLadSRLYXao6vbKsHF+tyRPpnAwhy6s7vjMzM9r7k8lkEAQh5/dsenpaK8q3b9+OxWLRxjoG53TBS0dHR+f5oLGxUftekiTtb7rD4WDr1q2UlZVdMB7C5/OxadMmBFFksuxV2KNjuAMdLCwsnBu7U2TW9XwTZ3iQnvW3Y8yvYP/+/Tz99NMYq7azULiLivEHcJlWN0Kyqx0qipLjgs7Ly2PLli2YTCZOtrUxdeBe+h77EcuRCM3NzQCYJYG9pQKn/RkCCZmJiQlAvdYmk0kURWHfZJqaPJFKl6Q1G0VRpNBuZEexxFOsJvW2AAAgAElEQVQTaWIr+lfDw8OrHE2KovBk1zRfPBzjDfdP8YXDcYYX4rxro4nbWwXe32rh1iu8PD2R5MScjCAITE5e+GNx9r54PE5/fz8TExO0TwT54MN+3nz3AKPL6kf/7AjlpRgZGdGanFVVVWzYsEGrOf1+Px0dHZfl0pqdnSWVSlFRUUF+fj7V1dUUFxdjMBjo6urSzp+OzvPBC1nw+jugEXABf30Z238HKAI+qCjKaxVF+aSiKNeiCl9NqCHzGoIgfOGsa+xiX9ec3bYJ+BLwZkVRVs9q6Ojo6KyBy+VCURSCwSCBQCDHtUTtNSgmJ4X+A2s/WFFwhXqIeDZqNxkMBoqLi5mbm2NmZoZoNEpxcbF2fzKZJBgMUlBQoN2WXYEJYAk3E6Ka65UNgM8KXhFHLbJgeEaClyAIRKNRgsEgpqTaubwch5coiigmB0mjS3N4zczMaE6mcDi8qhu7sLCAy+XSRuBWYrFYMJDhhiojx2czfK8zjUGE3eVrC28VFRWc6eykaOoxtvV8mdr+uzAmQ1qBPTk5SXj4BLbYNPMFV2qPS1gKCDvqKPQf0m7r7+/n9VcUs5zM8MPfddM+m+Cfj8V4ZCTF8vLymkH42deY5anRGHebv8Sdxv/mG+nP0TOTO56YFeSyxONxzWG3YcMG9dgSiTWdT8+GTCaj/o4tK0TTUO++dKlgNwpIokDZ5G8wpCNE33A/smSmZjjXmH2+GFpdXa11jmtcIsvJDMMLueOesiyzuLiY81iLxZLzemVZJhaLUVNTg9VqpaamhuXlZbqGp4gk0rrgpaOjo/M84HQ6tRiATCajiR/19fWXlYOan59PQ0MDc0V7SRmclE0+RCaT0Rzc1SP3UuQ/wFDtrcx7tzM+Pk4mkyGdTtPe3k7m6k9gyCyT33s3drt91f6Hh1ev4NzU1KRmgHZ1UnHii2w+fSdbTt1B4refwO12U1paCsCVpQYU4NhMhqWlJUZHR+nv7wdgMCgzEZZ5SXlu5IPVaiUvL4/rq43EM/C70Zjm8opEIquaVU/3TvPVo8sEkwrXVxn5yFVevnK1lb3lRgRBYHl5mdc2WqnxmLi/L0FGlgkGg2uG+gPaOH86naa1tRVn9Sa+eDCMLBhAlPjmsQiJtML09PSa8QMrSSaTTE1NIQiCJlIVFhaybds21q1bhyiKhEKhy1qFcmZmRsshGxoaYmRkhJmZGS3Hs6en55LHcz6Koqxa5VxHZy1esIKXoihPKorSr1yGbCwIQi1wAzACfPu8uz8DLANvFQRh5V/CbwDNl/g6enbbXUAB0CkIQloQhDTwEuBvzv78HMw+6ejovNjI5mNlu3rZrCsADGaEda+kcOEogpxe9VhLfBZzcgmp5qqc27Mr/fT29mKxWCguLtY++GdFoqKiIm17p9OJoigYjUZSqRTxeFxbPhxUAcJsNqMY1FUl84KXFryyReVKS7w5oRZZSYs3ZyzzQlitVmLWEmzRScxms+rYkeNs7vw8Vx14G6bBR3E4HDkFs9/vx2w25+xfEARNVHrdhjxKHQLDSylurDHiNq99iZuensY98HMau76BFBihbPJBth/7Wwr8h9XXkEwi9T4IwHzBDu1cCYLAXNFeXOF+rNFpbDYbiqIgBcbZXu3hG09N8NVjcXoXZe7uSTIYyKwZqJ7JZLRjlhWFysAh6oRJMrtuo1RYJG/0oZztzy9sV4bWer1eTQg6Xxh7tmSz0gYDaiHZap2nyGHA5XJp22RXlYRzmWdSOkbp1MMsFl2Frfl6Is2vp2D+KOb4ufGL88cfKioqtP8n1Xnq+9pxXh5aKBTKOWeQK/qtpK+vj4MHD2IymbBarRztUbvY9YW64PXnhiAINwmC8P3LCXnW0dF5dgiCQHYl1GwUhM/ne0ZO+ZKSEkz2PKZLrqdg/oh2zSia3Uf16D1MF7+M8YrXatccQRC0la2nMh78vr2UTzyAEJ5ete/l5WW6u8+N1wuCgM1mY2R4GO+hL1E8+ztGK29mquTllI/+gpl9/0VNTQ2CIFDmEKlwihyeUmu04eFhrYH49JSCWYKdJaqYZbfbycvL0+IRttUUUpsn8vhoCmlFDupKd9ZMMM4H722nwCrwmV1WPnpdHS2uOHajkDNCGAws8fYdJcwsK5ycU6972THIlWQbP6CG3z89GuXWu46SbzNy15vW87W/2shiXOHAtIyiKIyPj6/ax0qyQpaiKPh8Pnp6eujp6WF2dhav16u54S6WTwZqTRWJREgmkxQXF7Nnzx727NnDrl27WL9+vZbTermuM1BrgKNHj7J//34GBwe1508mkxdsNOr8+fKCFbyeIdee/fdRRVFyWtyKooSBA4ANuHLF7fOKovRc4iv7KeNXQAvqeGX26zhwz9nvddeXjo7OKkwmE3l5eYTDYUwmU67gBbD+tRhSYdyBjpybCwsLtfwu5/rrc+6zWq20tLRQWlrKpk2bGBoaYt++fbS1tTE6OorL5crpcmYdXCudYJWVlSwtLdHV1UUgEMDlcqmdOlcjznA/gnzxjtlKoSErtljiqtiWclx4fGElDoeDiKMWR2SQRFzt8O0IPEDe/Alk0UBT77dIhVevBpRIJLTbRFFk7969lJWVqXcmY3z2Kjtfuy6fj718Xc5j7Xa7dv5N/nbqB/6TpcIdxN9zAOH9+0laCtl45ss09/47xmSA0qlHWfS0kjR7aWlpwe12YzAYmCvag4JA8cz/aUJUJBLh3RuNbCqUuLrcwNevsWKR4KmJ9Jo2/ZXjjGMhmRuUQyybC5Gu/zwDzu1cG3uEWOrcOU6n0zlupmwOiMViQRRFzTl4OV3WS5FKpbTRjf6AzBtN+/mLjvfT9OgbKVDOvZZYLKYdU7Z7XjzzOMZ0hNSO96vnedf7EJDxzf4u5zmyvx9ut5tIJKJ100vtAiYR2idyRzjXyj2RJCnnA5UgCFgsFsxmM+l0mtOnT+PxeBicV98j3eH154e+SqOOzh8Gt9tNQ0MDsizj9XppaGh4Ro/PimaTZTcCUDr1MK5gD+t6vkUgbz2DzbeBICDLMiaTSctbBXXkP7j1AwgK1J/+MgZxdf2xsmlkSiwwdN+d5D34dkqnH2G08mZG62+lv+E9ROw1FB/7MpH5Sa1murJEYjAo44+euwbHMgKHJpNcWWLAahCwWq2ao9tqtTI7O0s8Hue6KiMzUYVj4xFNwFpYWCCZTBJLZnjfT44TS2X44BYLHrtZiyYwGAzIspzT3KsU5ilyGHlqQhXcpqenV9VHWXdXMqPwtafn+MA9pyiwyHxwk8DMcC/iwhCNBWYeGU4gKwqTk5MXzeDKimput5vu7m4WFhaY9c/znUc7eOO/P87nf9NFUjDmZJytxcpYBrfbjd/vx+/3Mzo6ytzcnDaVkF0p/XIYHBwkHo9jNBoZHx+nvb2dnp4eDh06xOHDh/VcMJ0cXiyCV9PZf/sucH//2X8bL3D/RVEUJaAoSufKL1TX2OLZn9eUtQVBeK8gCMcFQTj+XAcK6+jo/GlQX1+P2+2mqalpVWgrddeimBwUzR/KuTkYDJIX7CYt2TCWtqzap8fjobGxkXg8zsTEBPn5+aRSKURRXFVo2mw2JEkik8nQ3NxMdXU1eXl5dHR0MDc3R0dHB1arlUwmQ8i1DklO4IxPrHpOQc5QPv5rtpz8FMXd/wmKKsik02kEQcAamyUjmhAcvlWPXQu73U7Y2YAhE8OZmGGzcxFj+3+zuO5NnNnwKYzpZQomH895TElJCcLZohdg/fr12spG2ZEBj9NGgSGRI/44wgNs6/sqrRM/Zpdnkc09X0NxluC69R483gIE3wbCb/glo5W3UDT9OLsP3oo5ucBY5S3aOSwsLCSVSpGwFOIvvIqyyd9gjs9pgp85vczfbbXwjo1m3GaRTUVGOvyZHIEuy0rBq28hwdViO5nGV+FfWEC44q2UCIv4h9tzHrNyJCPrWHE6nTx0aowFQf1Af/6oxLNhYGBA+35yMcwd0k+J2GuQZXDt+wz5Hg8mkwlRFDEajVpBLsgZyiceIOhqwtuqfmixljQRyluXM7abdRSC6txqa2ujp6cHAElUg+tPnRdcv7i4uOr/TjqdJhAIaFkigiCwc+dOdu3apRXPs7OzzMYE7EaBQqduxNbR0dF5vigrK2P37t20tLSsWtn5cvB6vYieKuYLtlMx/itaT3+GhNlL/xWfYffVL2XXrl3s2rWLq666ioaGBlpbW7Xr70TUzOD6D+AOdlHZf9cFn8MZ6mf7kb+htuvfsC+PM1D3Liab3oksyyiikZ51H8CUDJD87Se0xYCyDq72oAmDQXU6D8qFJDIK11YaNJe52+1mx44dtGzcyMamWqLRKNfUucgzCzwwmMJ09roXSSrce7CfN/3gMO0TQd7bYqbMKZKXl6e55rMuspXNRQHYW2Gmc17NFEulUquu+dm65+4+mUd6A7y23sSdOy0U2kRtf9dXGpiNKnQtKsjyuWyy84nFYppTKhwO43Q6WbfpCv61XeDHXUkmoyK/7Yvw+adDJDLKmm72LNnjNBqN9PT00NvbS29vL7Ozs4TDYfx+v/Y7MzQ0BMByIs3/HBnj5NjquiaRSNA2NMsnnlrmHw+ECSfVXNPZ2VmKi4ux2+309/df9rijoijMzs5y6tQp9u3bx8GDB1etzKnzp82LRfDKtu8u5FvP3v7cJFFfJoqifF9RlG2KomzLBkTr6Oj8eeF0Otm8efOqEHYAjBaExldQtHAkx1WVTCbJC3YRK2wFUSKZTK5auQ/UbpjJZGLjxo3ah/2soyuLIAg4HA7C4TA+n4/q6mqtwGltbSWTyWhFVsil9g5cwZ6cfYiZJOu7vkL94F0YUiGqR++jcuwXAFpBYInPELf4MFssl3VebDYbS55NAJRPPYTz8U+S9tRxpvAvEMq3ErFXU+h/WnsNoHYJs6MTAF1dXRw/fpzJyUnt/CwvLyNJklaoSekYrR1fQJg4Cm0/wfzLdyAhI735PuKChZ6eHvr7+3G6vQzXvoWTW77EXNHVdDV/hICnRRNPsu+fKIoM1b4NENhw5qukE7E1X9/6fIGlhMJsVFkVOr8yvyvt78cspBinlDNnzjCllLCMlcLzXFHZpkk6ndberwdPT/M393Twlh+dZCiQIZVK/V4FWiKR0MZiw0mF7YlDuJQwfU1/zXDNm3EHu2DgMXURBFnWlpsHKJrbjzU+i7/xzczMzNDW1sbU1BTx2lfgjAxji6mjJrIsE4/HNeHStjwGiXNiXpVLpHs6TOZscH0ikSASiazKJ/N6vbhcLk1wlWVZ60aXl5cD6u/mZDhDiV1AH2vT0dHReeEiCAJNTU0M1L+XxfwtLOZv5vSWL9Ky8xoEQcBsNuesni1JEk1NTdpjpwr2MFl6I5Xjv6Jwbo1sVCVDc/e/kDY4OLbtW3S94uekt7+X9NkVDWtqalh21TNe8Vp8Ew+z3PYzTCYThTaJerfI74Yj7N69m6YNm/jPA2M0eUSqXKrTWBAEmpubkWZOkfn2lXi/u5HN/d9Ajkd4faORgYDM3z+xyD8ciPGBJ6J8+uERxhaifPaGSq7wqULP+caIhoYGampqcm7b6s0gK3B4au2xxmAwyEAgw5OjcV5da+S19Uaks463bNNoS4GC2yzy2Ig6nDQ+Pr5mfZl1pxuNRhRFIc/t4c3f3U/nZIAvvrKWQ3dczzdvbmY8LPOboRTBYPCCKz9m3V+pVIq6ujp27tzJjh072LNnDzt37sTr9Wri1Pz8PKFwhFvvOsodv+zg5u8e4vDQQs7+Jicn+WFngkAShoIyPx8Rtd+JrLMrlUpd1urVyWSSo0eP0t3dTSAQQJZlkskk/f39dHZ2rnludNbm1HiAzz5whse6Zi+98R+YF4vgdSmy/tbnTKpVFOUaRVFue672p6Oj82fKhtciJQLkBTu1mwypEPboOMa6vczPz3Po0CGOHDmSY/VOJpMsLi7i8/lyci3WwuVyaaJBMplkZmYGn8+Hx+PB7XZr2U8pewlxcxEe/xHtsVI6SkvH5ymcP0J//bvpedmP8RdcSeXY/Uhp1amkKArW2Cxxi++SgfVZbDYbCUsh897t+MYeRIku0N18O2aHm9bWVhYKdpAX7MGQimgiTiwW0wJjTUYjxugsipyhrq6Obdu2aa9/5Xkonvk/jMkl5q7/DvLt3fDWX8Jtx4g6q2lra8Pv9zM1NcXx48cxGAyE8prpWv8R5nxXA1BbWwuo44N2u10V06zF9DbdhivcR8X4r9Z8fbV56nsyEpTXLEoB0rKCN6KKi6G8dQBkRBPdjivZkz7C+NK59zs7qrBSuHloOEW+RcBmgIdH1WLx93F5dXV1ad93L2Z4jXiQgLmUkLOR6ZLriFl81I/eTWpFsGw4FMAV7KZ26EeEHTXIDS9ncHCQSCRCf38/8bpXAFAw9zRGozGn41o5ej87jn2ArSduR8yoAmVNnkgsrTA8H7no66msrKSsrIxkMqmJkb29vRw8eJDp6WnMZjM2m42JcJoyp0Rvb69aSIdCl70cu46Ojo7OHw63201+TQudLXfSu/nTrN91A5aLNNEKCgrUDFJFwWw2M1D/LkKuJtb1fAtLbCZnoZOiuaexxaYYqH8ny44qTGYzwWAQURSJxWIMDw8jCAIj1W8k5Kyn+Ok7sM+fRlEUri43MB7KcN+hPj513zGW4hluaTRhMpkIBAKUFnkxP/0VlB9cTzrkZ7L0RtyTT1I58BNeVufk/1tnIpFRcJpFXtdg5O93Wnj8Q1fS7FAbZisdcYIg0NjYSCaTwe12s27dOu2+UodIncfAoRkFRVGYm5vTRhKj0SiyLPPgYAq7EV5da8Rms1FTU8OWLVvYu3cvXq8Xgyjw0koj7f4Mc1HV5XX+IkFwTkxLpVLk5eXx/343QO9imndtNFMmq26oa5qK2F1h5bGRFJGkkrN6c5ZEIqFdc7M11NzcHH6/n8GhYf7nd+1kbF4MBoNWy971RCfHR5f4+1c2U+q28LkHu7Q6UJZl9p8ZYygo8+Frqnj37ip+NxQh6iijoKAAn8+nBeGvlXO2EkVROHXqFLGYurBARUUFW7du1RqrCwsLHD9+/NyKoc8SWZZZXl5+zhYWeiHSPR3i9d89xI8OjvCeHx/nvmMXz4f7Q/NiEbyynwAuFNTgOm87HR0dnRcG9deB0U5V6Lh2kzugCg+G2r309fVpK9KtHDfLLrW9MqD+QmSD6yORiGbTzrpgvF4vsVgMk8mEyWxmrmg3nqVTGJMBDKkQm9s/gzvQSfe6DzNZfhORSITp+jdjyMQpnnlCfQJFxhqbJmYtvmzBKxsE37PuwwzWvp3ePf/Ogqmcuro6JElCqb8eAZnCcMeqx4qZBM3HPsmuw+9m64mPMtbdhiRJVFdXA+R05ArmjxKxV9EVsjEyG1THSK0eTTjbtm0bu3btorKyclUnT5IkzcEEaKOjAP6iPcx7d1I59nOkdG7mRN3AD7jlzPvZKfUwEspoYhWohU9WuBwOyrTSz5KxmKRRNSCLokiq+jqcQozxzv2Ek2qRF41GURRF25c/KjMWlrmlJZ+95QZOzKRYTl18rADUAm8tJ1gikaB3aomxkCpIDU7NcaXYzVLxXgxGI4poxL/hXdhCA+zM81PqK6R8/NfsPnArV5z8JKKcZrDlY0xNz2ivU5IkRpfSBF1NFM09TWlpKZWVldTV1WFILFE9cjdReyW22BSlUw8DUO1SRyTbzwbXrzx32fHJ7FiJ1+tVFzs4+6FGFEWSySSzs7PIssz0YphwUs0GSyQSdHZ20tbWdskiWEdHR0fnj0NTUxPXXHMNe/bsyVko5UJkV5xOJpOYbU7OrP8YCFA3eBeyLOPz+RAEgfKJB4jaKggU76G8vBy/308ikdBqkZaWFvUaY7TS0fIZ4pYi1rd/EUtslt2lBsodAp94YIAHzizyqhoj9R4Jj8eDIbFE1ZN/A/u/zozvGo5t/xZjLR9iuvhayicewBid4+XVRr6wx8bHtpl5TZ2JBo/E0EC/Vgtkaw9BECgtLaWvr4+hwX769/2M4NSAlnMJsLtEZDSYYjSUu1jR2NgYY6EMp/3qitUWg7qyoiAIBAIBOjo6tGvl1WUikgg/61OzvM4XqjKZjBa9IEkSJ0fm+dVAih3FErtKVXEuG0nwritLiWfg8bEUU1NTq2qLlQ53WZbp6+tjeHiYoaEhPvPbfu58dJKb//Mk42knsiyTSCv8qG2RTWUu3r23hg+8tIHu6RBHh1WXmN/v5+BEAoMIGxwxNpvnKLCKfP3JMWwOF2PBJL3LFuKpDIFA4KINLr/fTzQaxWazaSOyc3NzmuMPYGwpzgP72p610yuRSPC5u/ex96tP8d7vP0Ey9eJzjCXTMrffdxqX1cDhT72MPfUF/MMDnYwtXF4e2x+CF4vglV1W7EIZXdlQmwtlfD1v6KsE6ejoXBSjFVpuxj3+KJaM6mrxLhxDNjqYMZSTTCZpbGyksrKSxcVFzY01Pz+PxWLRglsvRjbce25ujqmpKbxerxZsnw08z9rWZ4qvQ1AU1vX8G1ec/BT2yAhnWu5gtvilFBcXoygKAVs1QVcTpVOPYDIascZmkeQ4EUd1zsjBxRAEAbvdTtroYLzydcwIRWp3Nz+f6elp4t4NpAxO8maPsH79+pwMp7rhn+AJtDNRdhP26BiNPd+io72dsrIyJEnSOsJSOkZesIvF/CsA1bqfTCaZm5tjaWmJ2tparFYrJpOJ2tpaqqqqco4xO86YZeVYI8Bo1c0YMlGKZ55EkiREUcS2PEHFxINYE3N8yfQjRoPq8ulZZ1Mkcs6x1r2QZqvYS8TdjKIo2O12fD4fCe8GlkwlXJd6gk/tj/K78ZQmdmVHA3oW1f1VmKJs9xnIKNAxnyEYDGpLw59feC4uLnL48GEOHDjAiRMnchyDP3zsBJ/aH+MfDsb5/OEY5QsHEAWFOd/VpNNpSkpKMG97K8u2coSHPkrjo2+mfvAuws46uppv5+iO7xC0lGvh8bW1tWQyGTKZDPPF1+BYHiE8eIza2lrm5+cpnXoUUUnTu/lOgq51mnhaYhcwSXBiyI8sy6vEwuz7EA6HEQQBj8dDIBDAYrHgdru1oOFUKsVEWN1+Y6VXe2w2DFhHR0dH508fn8+n1S/ZnM3RylsonD+Cy38Cm82GPdSPKzzAZNmNFBb5qK+vZ/v27axbt45wOEx1dbW26qAsy6RMLrpaP4OgyDT2fQdJgI9ut3BjjZF3bDRxc6MqHC0HF9nU8QVEfzdn1n+cvuYPsWHbbnbs2MF43VsAKB747zXrorVWVS4vL2dycpISj42rztzJthMfoeHBv0A8/gOtrtlZYsAowuE51ck+MjJCJpNhbm6O3wylsBoErqs6m202McHQ0BDDw8MsLi4yMzOjXjctIm/c4OTYTIYvHYlzbDSY42LKWWxHMvL9jgQuk8B33nk1dXV1gNo8k2WZ/5+9Mw9v7KDO93vv1b5LtmRLlm15H9vjbTzjyUySCdkIgRASSoAkUJZCCWX7taylpWyFAmXfEkpDgUKAQNgJCVkgyUwym8djjz3ed9nyItmyZFm77u8PjW7szAAJLZSmep9nnmRsLfdeKdHROd/5Pmlzma4yNQ/OponGk+cF9Ww3s4/H4zidTurr6zm8YePIYoabusrwmiU+8MA867KeX0ynCSdlXt1hRhAEXtjhwaJT8a1j+WHe9MwMx5aydLt1ZBObNNXV8Lo9ViZDCa66vY/X3TPLRx5Z5WPHEySzsrLWuJXK8ODZZRbDT55nYUBoNpvp7e1lamoKv9/PA4+f4nt9K3yiN8O7Honx7l+Heff3TvJ0WFlZ4fHHH+eJJ55gaGiIL/zkCN84E0MjwYMzST74g2MXvN+JmTX+7dFJgps7G3SyLHPXsTne9+NBHp/ID7qjiTSn58Mk0k/Po+yPzecfGmc4EOFfXtxOuVXHJ2/qQEDgI/ee/f13/hPxbGl4/frcP58rCMKOcxIEwQxcDMSBo3/qAyumBBUpUuT3cuDNCJkEnaljGDQSJaHjZGqvwB9YwWKxYLfbqaioQKVSMTc3RyaTYX19ndLS0qeViFhIiPT7/aTTaSorK5XfGQwGZSUgkUgguJqYrX4pJWsnUWe36G//AEnfFYohfmlpaV49434uxq15dMEBjLFpAGLGp9/wAij8f7HQQMpms/T19TE6OsrSyiprji4ca6cIBVdxu90A6LcCuBfuZbHiWqZ3vYGpmldSGjqBfv43LC0t4Xa7Ff8uW3gAUc6QqjqE1+tFlmX6+/uZmJjAbDYrU9NcLsf8/Dyzs7NKA1EQhPP8MywWCyqVSik8o5ZGoqY63EsPkj2XpOgOPEBOkFhqfi118hya6Gy+SXhuyrk9OWg9uIhTiLBlz68sVFRU5I1yBYH1iqvoEUfoMSzx9aEUj/gzDA8PK+c2vJbDohGosqqotYmYNTCwmm90PfHEExw+fJjHHnuM0dFRZf11YGAAlUqFz+cjmUzS399PIpFgI7rJV06E8ZpFXtKoZimW5WXqR1k31pO2+IB8o85otjDW/DbSahMYnXDrPaRffjfr3qtIa/LXRpZlmpqaqKioQBRFjEYjyyUHkBGxzD9AJpNhI7yOO/Ar1uydbKjLWHFdgik2iy6+lDeuN4ucmgkqfhoFCg28YDDIqVOnOHXqFA6Hg3g8ng9BiEZpampS3t9TG/li8Nr9u+nu7qakpARZlkmlisHK/xcoDhyLFHn2o1KpaG9vx2AwKIOl+coXEdeVUzf5NWYmJ/As3k9W1LDsuoyCp7LBYGB2dhadTqckPTscDkUxFtO6mKm9Fcf6aUpCx7FpRf66x8lzKvOhLWazmfIzX8IcHWes7Z2sui6mtbUVu92OJEl4mvezVH4l7sCDGLPhCx73dkRRZH5+HmeJnbreD6IKjTHR9EbWS/ZQP/YVHLO/AMCoFuguk3hsPslmSiaTycpDYUEAACAASURBVHD48GHmNzKcWMpyZZUKo1pQPustFouyGlloDAJc6cny3quqCMZlPn4iwZu/3Usmm/+8Laigk1mZTx8Ns7gp86HrGpkeHWJycnLHccuyzIubzUTT8Jg/w8TExI7kx8LQShRFRFFkeWWFzz9wljuPLnLIq+L5rihv7dKgkwT+8eE1fjGV5iK3RImcH97pNRIv3uPlvsEAs0shTvk3CSdlup0y5eXl+Hw+3nDdAT77khau213Oh65v5W967Ext5PjOcF7xHdxMcv0Xj/C6b57kik/9hsPjQbLZLJubm0iSxPLyMnp7GaNU8KkBiXc+GufLR1fYTOV4xW4jz6lUcc+ZEI+M/u7kx2g0qlhDaDQajk+u8JXTcZocKu59yyXsd6u4+0yY+dDmjvvdNxjgpjue4KP3jvCyrzzBZvJJFdg3n5jlvT86w13HZ7nl349x8F8eZM+HHuCGLx3heZ/5DeGtP6yekWWZpaUlAoHAf2kI2D8f5su/meAl3V6ubskHPZRbdbzp8jruH1rmyMT5SeX/EzwrGl6yLE8CvwJ8wJue8usPAkbgm7IsxyhSpEiRPzecjdDyInS9X6V75Xto0hFG9ftIJBLKl3eVSkVFRQXBYJDp6WlkWeaZhGHU1dVhMpmorq5WFF+AopIpNFKqq6uZqbmZxw98jSd67kDwXUwqlVKKuJaWFjQaDSuuS8hIejyL92PdGCEnqIkZq55Rw6twHBaLhcbGRjY3N0kmk+zatYvu7m7WHHvQpDeITT7BwsICLpcL38xdyIKKmaqXks1mWah4AVt6D7VT32JyYmxHOIBjrY+sqMOw6wrq6urQarWKj0JNTQ1nz57lyJEjPProo0xOTlJaWkpXVxft7e10d3ef5x0iiiIOh2OHRD7gvhrT5hSmzUmEXJqy5YcJlfagPvAGcghcKvcSjD+5MlBYP0hkZBzRvDg5YtmFIAg4nU6sVisajYZl95XkBIn3Ox+lyS7yo4k0iXNSeFmWGVnL0uQQyeVyiIJAe6mKgdUs2Vzey6S8vByXy8XS0hLHjx9ncHAQvV5PV1cXPp+Pjo4OMpkMfX19fPuhXtaTMjfWq7muVsN/7A3QyByrnqsUGX80GmVychJN7cWc7PkSudfeT7b2cmZnZ8lkMhiNRtLpNBUVFcp7xW63k8lkyBmdhG27ca08xvTUFPb1AXTJVQLuq9izZw/r9i4A7Ov9QN7Ha3I9xezckx4Q218LObWFa/lRMqFppbAWRZF0Ok0sFsPn86FWq5nayFFmENAJGSKRCKFQCKPReJ5yr8izk+LAsUiR/xuYzWb27dunrLnLoprJuldjis3SMH4H5UsPs1J+BVmNmYGBAc6cOcPY2BixWIyamhrm5uYYHx8nnU4rTSJBEFhwP4+YwUvd5DcQchk2NjaUppFu8l68C79g3vsiohWX0daWD7nJZDIEg0FKSkrw17wMkHEM/+d5w8mnrsgJgoBep6Np4iuo5g4z2vQmFjzXMrHn/azZO6gbvQNzKl8/XFerYSuV42dzIrIsk83l+PZIEp1a5Hm+vLrL6/UqvpXhcJiRkZEdn6OCIHCFT88XrnFwQ72ahyY2+McfD5LL5QiHw0yGs3zgiQR9K1le027EsrVALBZDo9HQ0tJCT0+P8lhebYJ6m8h9M2li8QRnz55VfKu2J04+Np/kvUeS3D2apset5lUtGgRBwKETedseLSa1TIdbzytb8kPYgjrr1v1VpLMyX39khKOBDDqVwJ4yNV6vl1AoRDab5Ya9NXz65m7+8qCPN17dxvNr1PzGn+F7/SFe8dWj+Ne3+NRNHfhKjLz+myf56dERUlmZJ/xJvngmx83fneJf7hsjkUrxzqvrueuWBj50QMONzWZubdZQohP4zAM7A522I8syY2NjBOM5HpyK8dUTQT5xfAu7TuTjL6zjTH8fL9uVr4//8Z4+5X7za1u8/e5+OittfPUv9zIVjPHRe4cBmAvF+Ni9w7SVStx+pYHXtGoo12W5vErFX7XrmVtP8PF7h57JfyoKx/vP8q3fDPLAibOcOXPmDwo8SmVyvPueAVxmHf/4/CZWV1eV7xKvu7SWSoee9/1k8M9CifbMc2P/RAiCcANww7m/lp/75wFBEL5+7t+Dsiy/Y9td/gZ4HPi8IAhXAsPAfuBy8quM//BHP+gLIAjCC4EXbk8WK1KkSJHzeN7HYP440un/JO45SMjahsPh2PHl3Ov14vf7WVhYwGQyPS1/iwImk4m9e/de8Hc2m02Z6C0sLACQ0pbgdDrxer309fUp636iKNLe3s7JkydZLruM8qWHyUoGwrYWcpL2aXt4wZMKr1gshsfjoby8HEEQlMJQtesaGPksJaFe7C2Xk5jvw7XyGPNVLyalPbeKqTMwVftKdg99nLLAwwxK50xqZRnHWi/r9nYczvzjtra2curUKXQ6HUNDQ0rTUK/XYzAYcDqd+eLr3JrnhSgvL9+h0lpxXUrd5NdwBx4kbNuNJh0hUP5c1qaWaNNV0ZMd4UQ0hysUYm5uTmnQjKxl2SOMkRQNxIxVmE0mVldXKS0tpbS0lEA6TaikB/fyw9zQcDMfP5XjWCDDJRVqVrZk1hIy1zkk5Tj2lEkcWcwwup6jVdqitLQUr9dLZWUl/f39+cZTLkcwGKSsrAyTyURnZydDQ0M8NhvHqIZ2p5RvrC4/RFbUEPJcDuQn4WVlZUxPT1NfX8/q6irhcJilpSVlLTKVSlFVVaX4qEF+9TAUCtHc3Mzy/HPYNfp5tgbvxR34FWmVkXTt1WQyGVTlzSQ1JdjXTxPwXIPPIvJAFs76Q1SYnlT/FWge/hTO4DFSaiu9qi+iN5cpRdbY2Bi7du3CW1nF2H0DtDlV9PX1kU6nKSkpobW1dcd6bJEiRYoU+d9PQZUdCoWQJIlg6UWEnAfwBH5FSm1huvqlyLKMwWBgY2ODTCZDeXk5qVSKmZkZIF+LdHR0KLVCMikzVfuXtA1+FHfgAYI1LyKTyWCIzdE0+kU2LLvQPP+j7HNXIAgCm5ubDAwMkEqlEAQBt6+Npekr8Cz+imDDywnzZM0miuIOZU02k2HX6o9QDXyb2aqXsOq5CgGIpzJMtL2Trsdvo/bsF+nv+BBes8i1NWrundjEH9GylcwwvZHjtj0mTJp842J+fh61Wk11dTVarZZEIsHc3NyO511cXGTXrl3ckDpLVobvnpgnspUgEk5wZCGDXSfwrn06WksFZFmmqqqKmpoapUarq6tjcnISQRB4aauFjx4J86WBDPtcq0RTA5Sa8w02WZb57miK+2cy+Cwib+rU0l0mIW5rAtZYJT5+yIDX62VxcZFcLoff76e8vJyGMjN7q2x890yYVBYOelRUlLs4efKkci337NmD0WhkZWWFbDbLq7tLmAyvcPdYGo2U4d9ftY9DjU4ONTq59d+P8nc/m0ElQjoHZWYNL242sceRxWMSEcVldnl3ky6zMjo6ilYlcVW1mu+NRhlfjtJQtjMNHWAhsMQ3T4X42VSanAwqEdrL9LzlQAnhZf+5DYE4L6xT88PxCL8eXeHiulL+7u7TiILAF2/pwms38Mp9Hr55bA6faoOfjm0hyzles9uARhK4rFLNZZVq1Go1kiQxvpbmh6cDvOcFu7Hq1ecd02/j/tMzvO37MyTOlVWlfQtcORTn1Ze30Ox++t8rvvLIJCNLUW6/pYOJ4UFFMdfd3Y3BYOCfb2jjVV87zhcfnuAd1zQ97cf9Y/DnXPV1Aq869+eacz+r3fazl2y/8TmV117g6+QbXW8H6oDPAwdkWd6ZafonojhhLFKkyNPC4oHbjsCtP0D/mh+x/6KLaGtr2zEVVKvVNDQ0YLfb2bVr19NaZ3w62O12IG8kX1j/UalUbG5usri4iCiKO9RkJpMJvV5PwH0NUi6FJh1muew5AM+o4aXValGr1aTTadLpNKIo7jinquZuIuZ6SkInWFpawjn0NbKSjrnKG3A4HFRXV6PRaAiWHiBibsA3811y6QSSJKGPL6BPrBB27lVUZxaLhYaGBpLJJFarlX379tHc3IzP58Plcj2t6+lwOHakJmXUJladBylbfoSapV+Q0DpZc3QAsGlvpVscw7+R9+CamppS7ndqJcteaYyotQkEkWg0ytjYGMeOHUOj0SDLMouea9CkIxySj+E2Cvx6LoNarWb4nH/XLoekKNp2l0p576vlDDqdjtnZWY4dO8bExASpVAqLxYIoioyMjDA0NEQ2m8VsNtPU2s6plSz7ylSoRIFcMkbZ8qOsOg+SFPLFallZGW63G0EQiMfjSJLE8PCw0vjzer0cOHCA2traHc2kwvsqk8kgtN9EQltC8/CncK0eYdFzLfG0zMDAQH6F096Bff0MyDl81nwjb+bcSqIkSUqj0LIxjDN4jGXXIdTpKN6Z7xOPx4lGo0DeF6W3t5fxsEw0DXvKVKTTaex2O263m8XFxQt6pxQpUqRIkf/dmEwmxXYBQWCi6x9Yfs6nGb70dlLafBLg1tYWtbW19PT04PP5mJmZwW6309jYSDgcZmVlBa1WS0dHB6IoEirpIWxtwTfzHbJbYdRby7Sd+Qg5UUf8utsp8+QDgNbW1jh16pSyMi8IAsFgkIXaW8iJKnx9/4KQe3Jws2ONTJapnfo61oE7WXQ/l7n6VwH5Gqmuro4t0cxczc3YwwOKEvoljWpu3qUhI6gxmox8/MWtXOSSlfvlcjk6OzupqanBo0tQe/pj7Jn8POqtpR3HEI1GEUWRF9erubWrlPvPrnIskOG5PjUfuURPS4mELMtUV1cjCAIjIyPMzs4SjUZ3mOm32GVubdZwdjXFvw0kee2PFvjuiXlkWea+2Sz3z2S4qkrFPx3Qsa9chcVspqmpiZ6enh3Ks4WFBcXCYnNzU/m8vqlZRyoLWglubNTv8ArL5XKcPHmSxx57jOHhYcbGxlCJAu/cp+Nte7R8+ioHhxrzNazTrOWbr9rD9XVqLq9U8aErnHz2SjPX+wTqnEbl8c6cOYPRaKS7uxtRFLnYo0IS4HsXSB+cD23yV9/q5yeTaQ541HzyCivf/Qs3b+0QEbbWqaqqoquri4aGBq6tUeMxCbz526e48ctHODGzzj/fuBuv3UAymeSQPYLbKPLRIxsMrqZ5+S4NZWYNTqeThoYGamtr82mbKhVXVKpIZmR+dOrpJyKeml3jrd8folQv8P5LzLyuXY/HJPGDMyGu/dxjfPBnQ09L7TWxEuULD09wbYsTW2yeWCyGzWZDlmVl7fWyRid/scfL7Y9M/o+vNv7ZKrxkWf4A8IFneJ954DV/jOMpUqRIkT86xhJouBqA3zasKS8vV4y5/7vQarXo9XrU6vzkKBKJUFZWxsLCAvF4HK/XuyPeG8ivBMbjDLW8A00qwnrlc9GK0jNuwlmtVoLBIOvr6+clTmq1WtZqX4C7/3NUDf8brtUj+OtuJaO2UFFRQSQSoampicXFRabXX0HHwPvxLN7HgveFlITyk7909XN2HFNFRYXi1/GHUlhp1Ol0JBIJlsqvonz5N6jWzjJR91oQ8g2bTXsr1YF7UW9MAruBc43ERJqRQJgm9TzT1kNAPiFKq9UyOjrKzMwMoiiybu8griunYvFXPKfyIN8ZSbG4JTAYzOLQCbgNsDV/BvRlaCWJ9lKJUys5EskUbW1tBAIBZgOrTIaz1Kc3MKjz1yEYDHL48GFKSkp4aGKDZBYuOpe8VBp8AlU2xrLn6vxqyLmJeCAQwOFwsLKyQl1dHePj40iSpBTkF3rd9Xo9Op2OtbU1Wlt3Mzj+t7Sc+SgRSxNL9S8nmUyi0WiIRqOs29soX34YY2wWt9GHVgL/lqQ8zuZm3vPCHXiQjGTgkd3/TMOxf6Rh4SHuSryUjKDBU2pBm9nCrM7w8yNDmNTQVpJvwK2vr7O+vg7k37vPRB1ZpEiRIkX+d+Dz+QgGg6hUKuKpDKm657J+7gv43r17OXv2LFNTU/T09DA2NoYsyzQ2NqLT6VhcXGRqaorS0lIMBgOVlZXMzs4yWfca9px6N929b0eTiSLIOc50fhCr2k5/fz/RaFRZ3dNoNJSVlSkhOVZPE2ONt9Ey/Blqpr/FVN2rzjtmz+K9VM3/mLW6FxPZ+05yK6vodDo6OzuV5tVM7ho88z+hZvo/Wbd3IAoC1/jUXN+kUc5l+VwOTSqVorzMhW5tGM7+FPnol5ERMMoybWsT9HZ/GlnMf+bPz8/jcDhYW1vjBZVZDjlNCHIOrUpUGh92u51AIEAqlcpbLiwvMz09rWwhBINBMpkMb7yymcsrx/FHc/xgPMPXh1I8NJdhPpqjp1zilmYNztJS6uvrlXRMgJaWFk6dOgXk1WAajUapP2ZmZqiqqqJMiPKvl+lRCQJNvrLzkiVhZxMxEomg06jpcglAgmg0itmcV2ZtrC5yY0N+OGuzadjY2ECj0RCPx3G73UoIwKlTp+jp6aGmpobM+DhdLol7Tvl5xzVN6NT5+uTXI8u89a5TpLM5buvUc1G5yJ497VgsFuLxuJKSeeLECRwOBxajgbd3y9w1JhPJ5PjkTR28qDNfk05OTqISZN7cbeDbZxM02QSurjWQTqdZXV1ldXWVkpL89oXBYKB2a4tKc4rvn5jj1RfX7rgW2WyWeDzOsD/EE1NrmPUa9AYD//LLUSwagXfu03OgaxeSJHHJmTNsprX8YibHfxyZwabX8LarGpTHSmVyrEQTeO2Gc9dZ5j33nEGvEXmBJ04qxQ6v2lAoRDweR6/X84HrWzizEOaN3+rljld2c7Duf8ZS4s+24VWkSJEiRf502O12lpeX8fl8RCIRvF4vFouFRCKB1+u94O0BVl2XAmDUaPOR3s+QsrIygsEgq6urSsOr4IFhtVqxX/FW4qPfodL/Y3KuFhbrbsasNTA2NkYymcTv99PU1MRZRycJ936qZ+9mqfxKSkPH2TRWY/K2/NbnlmWZaDRKOp3GbDY/bXVaKBTCZDLR3NzMiRMnCNt2M1v9MqTMJgsVzwfyzboNaysA7thZCg2vTCbDz6fStMrjAMRK23E4HIpSq7OzM1+4Li+DILJUfjm+me9yecMmPxA1/HQkytlQlu4yFfVT/0Gl/6esOC/mbOu7OOhRcXI5yeMLKbLZAQ4vZPj+aIpoGuxagb/fr8NlEJVzDwaDPDyZwK4VaLTnf+4OPERcV4ZUewhTKk0mk2F0dDS/xmHIF15qtZqmpiZGRkZ2rDdcCLvdrijByg++jMPWVkDAbLSgTiTYvXs3p06dImxry99+/QwxUw3VFpHJtRSiaHgyTVLO4gie4FG6eNe9fi5TXcI3VI9iWTnGffIBYvNrFOaSAvD6di1a1c5jK6ydFClSpEiRZx8mkwmn06kogApqE7PZjE6no6mpiZMnT9Lb20symVTSmgHq6+s5ffo0fr+f6upqKioqmJubI2pp5Gz7P9AS+iVZfQm99utImH2EZ2cxGAyoVCoymQxWq5WWlha0Wi3xeJxQKEQwGKR0900shs9SNf9DIpYmQq4DSjNJnQpTN/kNYp6Lmdr1RjaXVzCZTDQ0NDA9PY0gCHi9XgKBAPM1L6dx+POUhE4QKu1BpVKRTCY5fPjwDlWOOhGi7tfvg+V+ZARCZZcwVvsa7FvTNPd/mPKVRwmUX6Hcfrs1gVYEEHY8XiqVIpfLsXfvXkxCkvTcccLBZUaXN7GUVSm3W1xcZFdjA6qJCd7Zo+aXk0meCGS4ulrFTY0apHNm/1NTU6RSKeLxONlslqqqKjweD4uLi0A+PdHhcCjJ1IWkR4dOVKwSClgsFmKx2A7bgwKF1wVgeHiYzs5OVCqVUpOo1WrC4TAqlUpR5hUaaYXVzxMnTtDV1ZX3PKtSc/JEgp+cXuBl+6r4UZ+fd9zdT4VJ5E1dBsoMglIvb2xsYLFYWF1dZWRkRLnONpuNEn2ct3TAoUOXKqr4TCajeJb9xRX7efk1aiYmJggEAlRWVuLz+fD7/czOzu44/4s9Kr47GmNiZZN6Vz50aX5+nrHJaX48luDe6TTZbYKtcoPA/+vWUWJUc/bsWQRByDcCo1FeWi+QU9n57ENjdFRaeU6Ti+lgjNd94wSTqzEuqnXw4Rft5uGRFU7OrvP6Ng0mlYwsg9vtRq1Ws7i4SCaTIRAIUFtbi1mn5s5X7eNV/3GcW756jFqnkS/evIcWz5926FhseBUpUqRIEex2O4uLi0xOTqLX65U/vw21Wo1er0cURXw+H+Pj48r07JlQ8MsqrFLmcjllYqpWq9m7dy+BF3yL+Nn7Ube8gK1QFKdVRzQapaWlhdHRUVZWVtDr9cw1vobGwG3s9d+JPjzEtO9mHL9FySPLMuPj40qBBfnVvKeu5RUk/waDAbVaTTKZJBKJ4PP5MBqNuFwuVlZWmK65Rbku6XQanU7HRtJOUFVOa3KEWFrGqBZYjuW4bzrNp61j5JIq1vQ11G/zaZMkSUlT8vv9hEp6qJn5DlXRXnrKL+WxhXzxdrljDe/4z8mKmrzybWOUTlcj1RaRbw4luX9WzUw4RYNN5GWVKr4zkuLLp5P80wEdoiCg1+tZj2c4E4zxPJ8aURDQxZexhwfIHHoPTbuaOXLkCDabjXg8rhSjheNKJpNotVrGxsZIp9M7Vhu2U5gMR6NRXC4XWm036XSaoaEhPB6P0mjMSOXEdeXYwmfwV15PtUXkEX8GjU5H4lwxbtkYRZvZ4MfpPXzkBbW8/MA1JD/5Vf7e8Dgv6rqGZDrDekImkhZwmjRYVRlKSkp2rD7Isrwjfr1IkSJFijy7qK6uZnV1FaPRSCyWzytrbm4GwGg00tDQwMTEBC6Xa0dqtc1mo7S0lNnZWaxWKyqVCpfLxfLyMquOvUx13EgoFGJrawudRkNjYyOTk5MkEgl8Pp+y9pfL5aiqqlI+e9RqNct7/g7zI2M0jP8ba44uzHYnkUiEqrkfIMppBr23IiIothX9/f3KKv/q6iqVlZXMbF1G5fTd+Ga+Q6hkH5lMBrPZrKz0A2jUalpOfwohOslo498QLN2PYMoPE5c1DqoMVXj8PyVQdjmcG1YlEokdzSFJkpQGUkH91VbnwfSrv0M+8wPUchYnYFNb6G//IJKtgWw2y9bWFiqVSrm+1zXo+cv9DqXBpNPpmJmZQa/XK+nh6XRa8Qct1E/ZbBaDwaD4sRkMBqLRKBqNBq/XS39/fq1TpVLR1dWl+JMWPFgHBgaIRCKKtydAPB7nxIkTO9I8jUYj4XD4vAABeFItls1m6e3tzQ85cxFq7Wq+8PAEq9Ekn/rVGLscIm/do8OsU6NS5S0UCmq17de0QDgcVs5zdnZWSQMPBALIsozRaGRgYEBpQhbqUkEQlCZsKpVCkiT6+/s54Ilx91iKH/TO855rmwkGgxw9M84X+tPMbWS4xKvh+lqJnAzxjEylWUQlCkiSRF1dHRsbGywtLSmDy5tqMsyETfy/753m765u5JP3jyLnslxXp+GxhQhXf+ZRAPaWqzjoebKN9FTF3eLiojIQrXQY+MmbLuauY3P0zYVxGJ++9cl/F3/OHl7PCoqx2EWKFPnfgMPhUBROv6158VQK6Y42m41UKoXBYHjGzytJEjqdjlQqRTqdZnFxkWg0SnV1NdlslqmpKSqbu4nVXstCKIrFYmFzcxOr1YrL5VKSiOx2O4uCm8yuF6GfeZC0ykig4lqMRiPj4+P09/ez/f/DU1NTLC4uUlFRQWdnJ263G7/fz9DQkFLoZDIZTp8+TV9fHydOnFAmtoASJlAoVgoIQr6QKDzXiqmFfeIocxv5oueukRQqES6Vhog7mslJ2h3JkoXHKDTeNk01JLQllISOc22NGotGoNMpcWn2KAI5+vd9mqyopXzpIURB4C1dWurtEqKc4fVtGv5+v45LKtR8qGqALyTeg/v4P6OLLxOPx3l8IUNOzk8IAcqXHkRGQNX9SuU8E4kEFouFuro6VCoVarWajY0NEokEyWSSdDp9Xgz5dgpJnIV1QqvVSjqd9zQrKytDEASsViuyLLNub8MWHgI5S41VIpWFyeVNpRDLzT9BSpbwtFxKFUGyuRxbDdfjWOvDJG/iKS/DaRC5qN7F1Qf3KPfr6OigsrKSxsZGfD7fea9ZkSJFihR59mAymfB6vUqzq6qqakd94vF4OHToEC0tLecplAvNhdOnT3Py5EnlswvyypmtrS10Oh1dXV1MT08Tj8dpb2/H5/MhCAJzc3M89thjjI2NYbVaEUUxX2tU1zJR/3q0qRCV8z8iEomgSYaoWLiPpbLLMVZ1sHfvXpxOJ4ODg2QyGVpaWjCbzWSzWQKBADqjmdmamzFvTlEaPAagJBMXMK+ewBYeZKr+NQh7X4OnoYNcLocsy1htNvzeF2DenMad9e8470wm7xFqNBp3qKUikQhOg0DJT25FHvoRgaoX0df5UU53/DNZUU3z8KfQbVNSj4yMMD4+jsfj4eDBgzuuXzwep6mpif3799NVU0rz3Ldoe+gW2qZuZ25yhIaGJ9fo5ufn0el0ZLNZpaHX0dHB9PS0cpvCNZckibKyMlwuFyqVSmluwpPhSJBXbW2vA7c3xCDfACsvLz9veCvLMrFYDEEQuLVJxUokySd/NUZnmYa/7dahVwmIokh1dbWSxF24pheiUC9tDzKan8/7cMViMeWxOjo6qKqq4ujRozz66KNMTEwomxQDAwN5P1qtQFupxA97/aQzWX55fIQPH0uwnpB5xz49b+wy4LXpKDeK1FglVKKAxWLB4XCwtbWFyWRSajEAFTnee5kLWYZ/+skQdi3800U6XtKg5sMHNbxyv5cbms38dZsGSZKoqKigqqqKyspK9u3bR1NTk3LuBWUegFmn5g2X1XHHK7spt+5MQP9TUFR4/ZGRZflnwM/27t37+v/pYylSpEiR34YkSXR2dipKnKeD1WplcXFRmd79LkXY76KsrIzZ2VlmZ2dZWlrCZrPh8/nIAQoT/QAAIABJREFUZrP4/X5qamrYs2cPkUhEMRMtpEYWkiuTySSSJDFQ+0ZMYg1RaxO6kkol1VKlUnH69GkaGxtJJpPMz8/j8Xior69HEARsNhsmk4nx8XGGhoZobm5maGiISCRCTU0N8/PzSnSzXq/HaDQq51zwmtBoNIos3u12EwgESJa0Yg8/TCw4R79cTf9qltfVRbAvTOD3vhaz2ayY6m9HFEWsVivr6+uESvZRvvQbqnfLfOnqfPFb0n+amKGSiL6SYOl+nKuPM97wBkr1Eu/eb9xRaFk2Rrls4RMsSGVYts5S1fcPHOv6FD8dU9NkF6kwiyBncS//GqHuCrB6WZkdQKPRkEgk8Hg8SJKE2+1mfn6e2tpa1tfXCYfDtLa2Mjg4yOrq6gUbpRqNBpPJxPr6ulKULy8vo9frlaLSarXmkx9tbXgCD2DanMZnyftRLKW1VMhpcrkcZaHjnBLbuO2FBzl9qhe/34+759UIZ+7EMnMfurp3YTQalYK4qqqKmZkZpeAdGxsD8kXtU5uMRYoUKVLk2UNdXZ3S5CqYoD8dDAYDPT09bGxskM1mFb/KgsepwWBQFEzRaJTW1lZFqb6+vs7U1BRWq5VoNIrRaCSXy6HRaBgeHkbn3svKwsVUzd3DUvmVeP0/QZCzzPleRkd9PYlEgsHBQRKJBG1tbfl1ymgUSZJIJBI4HA6WnZdSNfM9fDPfIVi6j1wOJWUSoHL6+yS0JSyWXYF8TsFuMBhoa2tDkiSOrT2HusmvYx2/B9P1X2J8fFy5r1qt3tEANBqNxDajNI1/Bnl9ltNtH2DDlk869nq9TAkZWk5/AMv0vcQ8z91xHRcWFkgkEkpDR5IkDGKa8uE74ae/gsAAsiCScHXgmLuf2mSCrerPUVlZqTR/0um0Ul81NTUhSZJiYi8IAplMhqNHj+JwOKirq0MURYLBINlsVlGpJZNJRYlf8F+F/MB2ezOupaVFGbxWVFTk/a+Gh5XVzsIgtM4m8tPb9jK9soE2Mo94LgHc4XBw/Pjx3/veKii3CiuTfX191NfXK7Wj3W5n9+7dSFI+LODw4cNKA9Lv9ysJltu5uELFl08neeM3nuA3kxuUGlS8rVNNQ7lFWUdtb29XfGIjkch54T3b61c5sswv37yfvqlltNEFVGL+PWHRCFypWQc7QF7JuLCwgNPppKmpiaWlJWKxmKJg8/v9Sq0Vj8eVBqPZbEal+tO2oIoKryJFihQpAuQ/jLdPen4fBfVOoTj5Q1YaAcVE3u/3k8lklAmr1+tFEATm5+eRJAm73c7S0hIqlUpJjVSr1VRUVBAKhaisrCSylWTZfRWbugqsVisLCwuUlJSwf/9+rFarYgpfVlZGQ0PDeYb2DQ0NhEIhjhw5wvr6Ok1NTVRXV9Pa2ko8HicejytrCwUKza/tjcLq6mpMJhPJ0ryPV2Z5kLuGU5QbBG7S5Q31Fy1dilLsQhTCCdYce5ByCczrg+zevRsxm8QWHmLNsQez2cyq6xLUmSi28Jn8c22fKspZGsbvIKWxcar7k7w+9/doUmuoTn6ZjaTMXzTmVX329X60iVXY80rS6TTr6+vK61l4nQsNrUgkwvr6Oh6Ph5KSEjQazY7C8anY7XYikQiZTIZEIkE4HN7xPisYyG/38aqwqNBJMLiULw5n5meoZAlt63XYLGZKS0sJBAJoK3YTs7dQtvxrxsfGyOVy+Hw+VldXCYVCaLVaJicnlfeoKIrKl5Miz26KCvsiRf7vIggCHo8Hj8fzjMN0tFotLpcLt9utDN8SiQQNDQ00NzezsLCg1CKFz9tMJsPIyAh6vV5RfEWjUbRaLSqVipKSEuLxOFO1edP6tjMfpmLhlyyVX05pw14CgQDHjx8ncc7bMpVKsb6+Tl1dHd3d3QiCwNraGlqDkemaWzHFZqiZ/s6O4y7ZmsC2Mch85Y2YrPkmUGtrK93d3coaYamnmuWy5+BaOQxbazsCiba2tnZ4XKZSKRpCD6KafZSxuteyYWtFq9XS3d1NdXU19p6XsWmswev/KaIgYDLlPaQKjcbtXlNyaou23vcgPPpJZI2R+IG/5eTF/86x5vczW30T5cu/IXrmPnw+n6JiymazWCwWenp6cLvdO5pzpaWl+McHcc/8EE7cydAD32b8x58g/cM3sXX/h9GcM5VPJBLs2rWLgwcPUllZidmcrx+2DxpNJhOjo6NMTEwwOztLb28vGxsbdHd3X3AgKSXCmLYCiIJAVVUVTqeTUCi0o6G2ncIAc2tr60nF+rmm1dbWVj6t+tx1KzS7IK+We6o32VObXQB7XBKtJSIPjm/Q5FDxDz0aquxaYrEYsizT0dGBJEn09vYSiUQu+N+DTqfbsd7rnxzFHF9CJQrKmup51+FcI3h1dZXDhw8rnmOFJmehAXzkyBGOHTtGf3//edsWfyqKCq8iRYoUKfIHodVqlYmVTqfbES39TNBoNIpPRFVVldJA0ul0uFwuAoEAVVVVyLLM6uoqXq+XcDjM4uIiXq9XUXnF43EuuugiotEoQ0NDAIq/lFqtpr29nUAgoMjfL/ShX1FRgUajIRgM4nQ6lYaU3W5n7969pNNppQFUoLS0lM3NTfx+P6IoYjKZ0Ol0+QItGiUiOWhPDXJH+irevVeLd+pXbNma2DJU/s6Gl9PpZHh4mLCtnZygoiR0iunpS7GFBxHlNGuOLpxOJ2vyZWSGP41z9Qjrjk7gSS8xz+L9mDenGGl7DxaTiav2tPKV/pfw5uz3+Fj1JZTZ86EDtaFfg6EEmp7Pgn8BWZYRRRFJkpQiVq/XK5NSlUpFVVUVgiBgt9tZW1tDluULXlO73c78/DwbGxvKakJZWZnye5PJhCAIpLQOtvQV2MJnmM/dSKdLxfFAilt2qcjNPgFA+9W3AvmJfTAYZG1tDev+16K+7x041k4xKwhKUysWiykFqCAINDU1/bcnnBb586WosC9SpMh/lYqKCubn50mn08qwrKAiLihmNjY2SKfTJJNJ9uzZgyRJitF84ed1dXXYbDYmJmCy6TYaRr7Elr6CqfrXYtrcVJKqC6nHJ06cwGKxKA276upqJcF51Xkxi+7TVM99n6xKj993E7lcDs/EXaTUFgLuq8lFo2xtbVFbW0soFGJ+fp5EIoHb7WbR8zwqFn9J8tjXsHW9TjFLL6iOFGJB3KPfIOToZsnzPPR6PZ2dnaTTaY4ePZqvMapvoPHsZ7Ct97MhdlFbW7tj7RDy9Yhn5nto1kYZ6foAS9Yu5Xcmkwm/76WULz1E9dhXWel+ITU1NUxMTAB5f9fBwUFUKtUOdddWeJWu0+/BGMsPszjXC8uJasRcGimbYLr2lQD09fWh1+tRqVTs3r0bjUbDY489phzD5uZmvu7cCuKYvQ9BTrMSP8TCQjkVFRUsLCzsOJ/C3wuvSy6XUxTkkFet19TUsLKyQi6Xo7a2lnQ6rXiPFZRU21GpVMp7J5VKMT8/v2M90mq1kkwmFZXUdn86lSjw9r06ohkRiyqHJElYrVa0Wi1er5dMJkNfX5/yWLIsK7VdIUUyEokQj8cVZZwSFkTe/66kpASj0aic++rqKtls9oINuO3Mzc0BT26AJBKJ81Lf/xQUG15FihQpUuQPxufzcfbs2QsmOT4TGhoa6O3tZW5ujrm5ObxeL/X19YonwszMjNJMcblcnD59mlwux/r6Onv37lWK0qqqKjY2NhAEgUgkglarVRQ9oigqarLfhdPpVBRk2yk04p6K2+1WVgpyuZyi9HI6nYyPjxMpu4jnBh7gfW0ZDmaOY9yaY7rxPegNht/peyaKIlqtliQQtrXiWOtlMhKhfu0UWVHDhrWF+pISRFEkVNKDc/UJxhvegMtdwfLyMprkGrVT32Ld1s6S46JzBqIzCM+5mcjJE9y4ficns3swiGlMC4/BpW9nI5Zgbm6O0tJSYrGY4kFSoKmpCavVqhRTkFeALS8vs7W1dcFrVHiM+fl5YrEYdrt9x/qreC65aXNzk3V7O+XLv8aolbjYI3E0kOEjRxN8IXOcJXMz5da8ysxut6NSqVhdXaV076uQj36RXTNf57Szg62cSvGOKKxD7Nq1C41GQyAQwGQy/cFqxCJFihQp8n8HSZKorq5mYmJiR2JgbW0tlZWVTE9PK1/q6+rqFMWyKIo0NDQwMDCAKIqMjo7S1dWVH9ZxJUulF5MTNVht+dW6xsZGRUU9PDxMJpOhsbFRqXuqq6tZXFxka2sLu8PBeMMbkXIpaqe+iSa5RtTWTMlaL1M1r0TQGGmqr2dubm6HKgryDQhtSRNhezuVM3dzwnkJaPNrZ9ubFxqNBt/E3QiZLaYbX4coSbS3t5PJZOjv70cQBMrLywnkLsan/hqe+Z+yZmtnc3MTm82m+G+trKygU4F34ecES/YpzS6tVkttbS1lZWUEAgGml19B88jnWDn6daque6fS8AJ2NF8AKisrkQ9/BmNsnoG29xPXl2OJz4HVy6qqgqaRz1M5/2MWKp5PSltCNBollUqRSqUIhUJ4vV7lXCVJyiuV/E/QevZfUafzTbXq2e8zVf9XLMjXoNXpLqjeMhgM9PX1KWmTBWpra4lEIpSWlmKxWJiZmWFxdgJZUCOLefVWoTbZ/j7z+/1IksT09PR5r4XD4chvMUQirK6uKsPbwvOKgoBVLSOKEt3d3Uotlk6n6e3tVR5LODcULKSU53I5JfggnU7vqPcgX78V1hJtNhtWq5XDhw8rv99+Dk9l+znG43EMBgPl5eV/8nVGKK40/tEpSuqLFCnybMblcnHppZf+lxteer2e7u5u6uvrcblc+P1+1tbWMBgMyqR0cXERj8fD2toauVyOzs5OBEFgbGwMr9eLWq1mcHCQQCCAzWZjY2PjD1pneKZotdod6rZCs0yj0WCxWAh4notKTvPixX+lcewOotZdzFr3U1pa+nuPraAmW3N0Y9yaR5tYxbHWS9jWhkpvxmAw5KOvnRefW2sczE8F5RyNY7cj5lKMNd6G0WSiqqoKn89HDoGxpregSkfYPfVvtPm/haDSEt99C2fOnEGr1VJTU6NEaG+nYFJaUH3BkyuJT/WE2H6fyspKJQ2ptrb2vNtYLBZyuRyrzoNI2QS25aP0VJnpLpPIRJdpE2cwtr1Aub0oPhlPnhNVCDfejia2SM/UZ+npaKGiogKVSpVXqmWTRB74BHzjemzfOETqyO2/85oXKVKkSJEiBdxuN2q1WvmibrfbqaysVAJm9u/fz/79+3eshEE+DMjn85HL5UilUhw7dkwZAOUkHWqNlo2NDZxOJx6Ph0wmw/T0NMvLy1RVVe34nBXOeUVB3tjcaLEyvOttzHtfiHfh5zQP/Subxhr83uspKSlhdHRUSSTW6XSUlZUpwUQAY/VvQMyl6Rx4P5pkfvXQYrEo6hvVxjTlC78k4HkemzoPtbW1ZLNZRaXU2dlJU1MTWoOZgOd5lIROoosHWFlZIRKJ7FAnmaZ+gTodYb7yBnbt2sWll17KgQMHFKV3eXk50ZrnEzXV4R29k+jailJXPHU45Xa7ScSieP0/Z83eQcPz30hdz3NJ1V9L3NFCuaeC+bpbEeQsFQu/VO5X8HlNpVJMTk4qP89msxhXT9N25sOk1FZO7P0cjx/4GtGSDhrGbqd54g5S8U0uRCwWU1IlC7Wc2WzmbP9JVvruZbDvBI8/8jCaRz7CpYdv5sCJ2zBuzii1icPhQBRFVCoVKpWKmZkZJicnz1NNqbZWWB58lJGRESwWC/X19VRWVp637lhICD1x4gQDAwNks1kGBgaUtdvCELWwMrl7926MRiPRaFR5b+dyOeVcDAaDotgLBoPIsozf7z/vec1mMx6PB7fbrbxukG+GVVVVUVdXh8/nQ6vVsrKy8kevyS9EUeH1R6YoqS9SpMizncKH538VvV6vTN7W19dZXFzE4XBQW1uLXq8nl8tRUVHBqVOnsFgs2Gw26urqGBsbY319nebmZgYHBxEEAY1Go0wg/xSUlJSwsLBwnjeE0+lkMlLDdM0t+Ka/w6apluCVn4W15O9cZyxQVlbG8vIy66V7YfJrVM7/BEM8oBS1giBgNBpZc+whI+lwrh5m3d5O/cTXKA0dZ6Lur4gbKqg+11zzer0sLCywaa4l2PbXuAbyzZ/cVR/izGwIQRBob29XfDy2Jxz9NgwGAyqVio2Njd9qDuzz+TCbzeh0uh1FfIEnfbxaSWkd2OcfYMG2jzd1aikbP4y8KDBr6qZ129qk0+lkeXmZcDiMo/og3HA7/Og2DHe/hIYX/zsNtRexdfROtMc+gRQPkilthrpD2Gvaf+85FSlSpEiRIpCvcRobGxkeHsZkMp2X7vi7Ant8Ph9Op5NAIMDCwgKTk5N4vV7S6bTisVR/To01OztLNpvF5XIpwTzbsVqt2Gw2wuEwNpuNzc1NFtveQrD0AIateVadl2Cyl7KysoLT6cTn86HT6VhYWGBqakqp1ZLJJBi9zFzySaqPvJOuMx+gt+MjbJ9Z1U58g5yowV//CkwmE5lMht7eXiRJwuFw0N/fj9VqzavrN66hcu4eGie+ypTvFbjKy5mNG1hZWcFsMuFZuJdNow9V7aEdNVkymWRhYQG1Wk21r4aJwF/Rdfq9rN37Xsqf9zElqKgQAmQ2m6mtrWXino+gTa2xuPfv0eZyJBIJ7HY7kG/66Jp6CI304A7cz2z1S8lJ+UbfU1MTVSoVwlaQ5sGPk9Q5Sdx8D+0uH8FgkBGLG/fwnVTP/QBtPED/7n9CFne2TQprhduVTCYxRdXjf4M+sURO0pFT6VEl11l2HcIWHmT30Mc4sfdzIGlZW1ujvr6e2dlZZT1xO2q1GsvqCVr7P4QoZ1n0X8NA8t3kZOGCA8btaqu1tbUda5tarVbxUS1Q8A7TaDTkcjlliFh4HFEUd6xCbvesA1ClN8lp8uqwTCajNFi3Mzc3h91ux+Vy0dzcnL/mxYZXkSJFihT5v44oipSWlir+B9tXEVOpFJubm9TU1AD5ad/S0hITExP09PRw4MABRcLtdDovaDj6x6C2tlaJet6O0+nMTxMPvYup/W/C4nARW1lBo5F3TMJ+G4WGU9zgZUvvwbvwM3KCimDpARrPycwlSUJvsbPmOkjZ8qPYsmsYVnrxV1yH3/tCAKW5JkkSNTU1jI6OMuW5AdeeFwIy40knW4EA7e3t6PV6xY/s6az+CYKA1Wr9nUakgiD8zgaf0lgTJJbLL8c7+yP0WwGSWgf1wQeJuHoIZgxEIhHltna7HUmSWF1dzV/39peCzkrunr9G+FIPOUmLIZtgw9LETMs72SrNG7d6zV7Oz5MsUqRIkSJFLozT6VSGTM/0C7vRaKS+vh6n00lfXx9+v19pluzatYvl5WWmpqYoKSmhqqoKi8XyW59j9+7dHDlyhJWVFaxWK5FIBLm8m41Eq1LvqNVqGhsbUavVRCIRpqenlSS9xx9/XEmO9Ker2er6IK29/0Dj2B2cbX0XANbwIKWhYyw2v44twYhRlpmensbhcJBMJllZWcHhcLCysoIkSWT0TiYbXkfD2B04Qvn1OZu5njNt70OzPI55c5rxpr+h5ZxCDfJeTn19fcqqoNPpJO3Zhz94Pd65nzD8qA/KryAWiynNoObmZpYCAbz+HxMzVKJtfQEnT5684Fpdqe9FlPYew7XyGEvuK4F8bSkIgqJQyuVyNE5+A1UmRuTGb5HV2Dh58qTi1Spf8T5GnyinafSLVM9+n5mam4F83en1epVmkNLsMpnQDNyJPrHEWMNfY9haQJMKs+h5HmF7O7b1ATr730fN9F1MNbwWWZaZmJjA5XKxubmprG5KkoTN9v/bu+/4yLLyzv+fp6qUc86hW2q11N1Spwn0MAwDmAGDx8YEr382OMI4YMBr47B4gcEBxzVggr2sMRjD/rxrsMGADawxeIFhZnpCp+mo2Mo5Z6nO/nGrLmqN1C2ppVLo7/v1uq87c+vWqXOPaqRnnnvuczIZ7uviwKWPMptcxFDWcUo6vkT8d4YYLPkBDrhuxqfnaSz6YcLBRFJSUkhMTGRwcJDs7Gx/oaCo2dlZgguTVLZ/gbzhZ4hbmGAxIYOFxBzmiWNhYZH57BqG83+QcDCe+Ph4FhYWbkjmLW1vX/PfUXH9c4ymH+R8/XuIprqSkpL8xFf0vcPDw/7CRsFgkEOHDsV8pWwlvEREZMfJycmhu7ubsbGxGx6rixY9jyaLzIyamhqefvppzpw546/YuLi4SHl5ecz6Gy2Ev1x0RtPw8DAnTpxgYWGBS5cvU1RUtKagORgM+stFN1a/mdorf0FHycPMJWT5dzTBC7Taqn+alPFm4oeucq36zYzU/CeYmiIUCt0wq6qgoICmpiZmZmZYLHsRAwMDdLdeory83E/YjY6Okp6e/rx6DqvJyMhgcHCQubm5Gx6bWKuEhAT/DmR78cMUt3+JqqZPMJOYT8LcMJOn3k5wIkhXV5ef8IreaR4YGKCmpgaA1rgauk98gLL+b2LTgwxnHSX+yI+QHAwSv7DgB/oiIiLrsda/h6uJzojq7OwkHA5TXV1NSkoKV65cIS8v73kzx1YSCoWoqqqisbHRL7Y+MTFBTk4O+fn5XLp0yU92LS4ucvnyZT8BFgqFKCsro62tjbm5OZKTkxl0tbRW/jj7Wz7DxNiTXE87SXXjJ5hNzKUp7xXExcUxPT3NwYMH6enpYWpqivr6ev+xyZ6eHgoKCugM/yAj6XXkB0cJzgxTdP5jHH/2v+AsxFxcBhkveos/w2xubo6zZ8+yuLjIyZMnGRwcpLW1lbKyMpr2/xQpE63UXv4wiSnptKXd5Y9dYmIiE2e+SNlEC831v0Z3ayvJycnU19cTFxeHc45wOMzFixcZcIeYTC6ntOsr9BS+lEAw6D8qGI2pksaaKOj9Jj373wBZ1Vy5dIn09HSKioro7OxkcnKSfS9+K73DZylr/0e6il/BXEI2qampfp21pQs35WWlU9TxFQaz7yLpgbfT1d3NzMwM4XDYW0gn4W66+h6itOOf6S14ERNp1QD09fXd8DMuLS2lra2N6vZ/IHG2j2fr3s94dj1TiYVUNf0NuYOnCVuQNLdIaLSFi4d/y08Mpqen45zzk1OhUIjKykraLzzOsbO/Q+J0HyOZhxlPKyVufoz48R6S3BwsLpDU/x1Shp/jTN1vMzc3RzAY9BcjKiwspLu7G4DU8UYqrn+OkYxDpI9d5ciFP6TrZR8hf/46oSf/hMlgGi373sRCnFcvNfodWojEYJrhJSIiwo11oVZKeC2deZSamkp9fT1Xr171C7RWV1ev+OjcdsjLy6OlpYXZ2VmGh4cJh8MrFsVfTWZmJn19fUwW38fTxfcxOztLenr6DY+SpqWl0RvMxP3id+keGiIpECDROZqamsjOzr4hwAgEAhQVFdHe3s65c+cYHx8nIyODyspKwLuLNzExseIjFauJJqGi9Ug2Ijs7m56eHhYTsmjZ9yaqmz4BQFfRK2ibySEzM5X+/n6qq6v9OiN5eXn09/czMjLC8PAw169fJ7+sluupBX7Qlz03R0ODHmMUEZHtVVlZSU9PD0lJSX6JhlAodEOB+lspKSlhYGCAkZERFhcXuffeewmFQjz11FOkpKRQVFTE/Pw8ly9fZmpqioaGBv9vZkVFBdevX8c5RygUoq6ujsvh15IzeJrysx8kJecu0iaaaTzxbsLBBBbn5zl8+DDT09OMjo5SW1vrz84pLy/3i6cDTKfvZyAlhaNHjxI48QriP/tjBOan6H7hH1BSup9wOOwVqI8UZT98+DBjY2P+QjK9vb3kFhRzvv53aDj3u1Q+8wcUnPoNruY+xMjoKOfPPsv+q59kJiGPudrXMt8/SElJCd3d3SQkJJCSkkJycjK1tbU8+eSTdJT9sD87a7H8PoLphYwEcxgdHSUQCLCv5X+yEEpm4dTbabl2jczMTBoaGggEAhQWFnL27FlaWlpIP/II+f/+Xcra/5Gm6jffsBBANHF411130fS59xE/P8pgzY/TtaROWFFRETU1NUxPT/PMxE+TM3ia2st/QfMDH2Fo+vmrHLa1tZEx101x2z/SXfhS8u76EaozMujMz+fxvPuInxtmMqWcsvYvsr/l7+geepbx/LtJS0tjdHSUcDhMKBTi0KFDZGdn89yFCxy6+KfEzY3y7PH3M5F1eMXVFUs6vsKBxo9TmvEvdJT80PcL4gcCdHd3U1payuDgIBUXPsdCMIUrJ3+XrP4nqTn/JyR+5cdInO1jLi6D9IUJ0sabefb4+/2YPT4+nuTkZFJSUm76CPBWUcJri5nZw8DD1dXV290VEZFdIz4+nqSkpOfVKRgfH/drRi2VnZ3Nvffey8zMjD8raqfIzc2lpaWFnp4e+vr6SE5OXlNtrKiCggL6+vpwzvnLWRcVFdHS0sL8/Dz79u3zk3uzs7P+zLbz58/7718umvAaHR0lIyODw4cP+3evo48mrqeP0eWtx8bGNpzwWnoHsaPsh5lIrSAuPMPcvpdhcwsMDnqFdXt7e/1FEnIiq1S2tLQwNjZGcXExzjnm5+f9doeGhpient6WIEtERCQqLi6OyspKmpqaeOaZZxgfH6e2ttZPSK1FtNbmM888w8TEBBcuXPBWdJ6d5dChQwwNDXH58mXm5+c5cODADaUWAoEABQUF9PT0MDY25v1tTE3jUt2vcezMf6Wg7z/oKn4lHWknIVJfLDk5mYsXL5Kbm0tBgXczaXR0lPj4eDIyMhgaGiIrK4vx8XHGx8d54oknyMrKYuSFnyQ5PsjRFzzI/Pw858+f929iVlZWcvXqVf8xvqKiIsbHx4mLiyMjt4hzDe+h9sqHyX/sj6lP/Tsm8o7DYCNpE01cPfouhscmiI+P91fIXqqgoMCbybb4UnL7H2df62eh9bMA9NS8kdGi15M8eo3cwSe5Xv0mhqfC/qqajY2NjI6OkpCQ4M/On4jLo7ceTJx2AAAgAElEQVTgxRR3fY3r5W9gPj7D/zlEV9OcmpykqO2fmEippCuhmsLCQnJyckhISCA9PZ2JiQkmJiZIzSvlcu07qD//+xz81puZf/G7GMi/n0VntLe309DQQNf1Fsq/8U4Wg8nMP/huWpub/RpbR+9/BeFwmJGREVrMKOr+GvubP83TWUf9ZFe0b6mpqUxPT2PPfY6MsctcPvg2ZvKOEp6b82OnoaEhFhcXSU1NpbPkVWQPPc2+pk8zlPcCZhLzyc/Pp6enB4COjg6SJzvIHXic6+WvYzocx3TOC3E1b6Wo++v0FD7I9fLXkzf8DHUX/oiqpk/SeOARAH+VzNHRUdLS0mIejynhtcVUtF5EZGPS09MZGhryp1Q75xgbG3tenawoM9uRSY2UlBSysrJoaWkB4PDhw+ua0h2d4TY3N+ev6DM4OMjAwADgJbnq6uoALyEYvfsavbO29NHHqKSkJEKhEDk5Of57o4aGhggEAutKeAWDQf/u4lotLi7S3t7uryCVkZFBcXExXV1dAIxmH8M5R33FPjIyMmhsbKSnp4fm5mZSU1PJzMwkGAySkZHB8PAw2dnZ5Obmcu7cOeLj4wkEApSWltLY2Ehzc7O/wpWIiMh2KSkpYXx8nL6+PsrKyla8KXUrgUCAEydO8OSTTzI5OcnU1BRVVVWMjo7S3NxMSkoKDQ0NK9bhrK6upqenx6+/OTw8zGJSIU/e81Hi50aYSfL6U1xcTElJCc8++yzBYJADBw4AcPnyZXp7ezEziouL6ezspKysjOHhYeLjvfpPIyMjJKZlU1NbC8CVK1cYHx+nrq6O1NRULly4wOzsLPX19fT29tLd3U1OTg5dXV2cOHGCy7OzXDnyWwwOPkh++1dJ7fwei8FErtS8lZS7f5Kuxka/jwcOHGBmZobJyUl6e3vp7e31CvYnpXC+/nfImmqG2XEK+79D4dXPsDgxQNp4M/OhNOZP/DzDfcOUl5fz3HPPMT09TXJyMkNDQ/54zc7O0l75Bgp6v0Vpxz8zcPSXKYifZubM5xlLr6GzM4Pk7u9xcLKNa4d/jYTERGpqavybiN3d3Vy5cgWIPE6ZfZwzx36fg1c+RupX30FSahGD6UeoTUhjsWWeyoHzpE62MvwDH6R7dJ6EhAQKCgq4fv06Tz31FBCpG2YhWit/grrLHySv/7v0591PzuCT7M8O8exMHdeuXSO4OENV098yllZNT+FLyUhK4uDBg+TkeDPd+vv7SUhIYGJiguSUFK7W/BJ3n/4VjrR+Anvj52n+1w9zsusrJBYe5Ez2qylv+1/eYgalP+xfT3fxQ3QXPwR4Cd3e3FOklf4IpR1fZDTzCP15993w/YtVbd2llPASEZEdKTrFfXZ2lsTERGZnZ5mfn19TIfWd5tChQ7S3t5OSkrLuGVDRWlVDQ0OEw2HS09MZGBigqqqKxcVFWltbmZ2dJSkpyV9dMboMemJi4op1R8zMv+u4lHOOwcFBP5m0HllZWbS1tdHT08PCwgK5ubkkJiauen5TU5Of3AJvhldNTQ0lJSWcPn0a55y/EICZUVtbi5nR3d3NmTNnKCgoICsry0+yLSwscPnyZRITE5mZmaGyspKSkhKampr8lYe2o3aEiIhIVCAQ4NChQ9TV1d3W36RAIEB9fT2nT58mPT2dsbEx+vv7ycvLo7a2dtW/4aFQyK8lNjw8TGZmJmNjY8yDn+zKzc3lwIEDtLe3MzY2Rl1dHQkJCX5CqaSkhJGREfr6+jAz/9HJpbXFDh/2Cul3dnb6MYtzjqeffppAIEBDQwOZmZl+8f3JyUni4+O5cOECpaWlNDc3k/ein8Xxszxx8SKBQIAjR47Q2dmJmREIBNi/fz9mRkJCAk1NTf6NwLa2No4ePcr58+cZTqmGFBjOOsZ8IInSzi/hCHC14beZnjNCoZA/262qqoqmpiZSU1NZXFxkdnaWcDjMZFIJ/Xn3UdL5ZTJzC0g9+wmCi96Kh+39ryFz5DwzCbl05dxHeWEhgUCAcDhMR0cHzc3NAH5sEhcXx1hGHafv/hA5g6cp6v4/ZPafJhCeJRyIYzYhj45Tv0ew6pVMX7lCZWUlmZmZ/mqfZl6fJycn6XUPUNb+T1Q1fYq8/u+R3/9dAO7J2MdTC++mtOPLJMwN8dzh36Sq2ksMtre3MzQ0xMDAAAkJCRw/fpyzZ896s+0S82jZ91McaPw4cx+s4/DcCDMJOQQvXeKu8D9gOForfoz5+AwCgQBzc3NkZGQwOztLTk4OZWVlPP3003QdfoT00UvUXvoQJKYzmnOC+Ph4f7XuWFPCS0REdqRoHa/x8XESExOfV7B+N4mLi2P//v0bfv/+/fsZGhoiGAwyMDBAfn6+v7R5NMmUlpbGyMgIzjm/COpKs7ui0tLS/Ons0cB4amqKmZkZysrK1t3H6Oysy5cvA9DZ2cldd921YtA9OztLd3c3xcXFjI+P09zcTH5+PoFAwC+2WlBQQHV19Q3/Q7B//356enpISUmhr6+P3t5eP4nY1tZGfHw8BQUFtLW1kZeX568O2d/fT29v7w1LoouIiGyXzbgBk5KSQk1NjV9Xat++fZSXl9+y7QMHDjA3N0d/f79fWzQxMZHk5GRycnIoLi5mamqKlpYWvyD+7Ows165dIz09nerqakZHRzlz5gzJycn09fVRVVXF3XffzeDgIBcvXuTMmTNUVFTQ2NhIVlYWs7OzNDU1kZGRQV1dnZ/4CIVC1NbWcubMGfLz8xkeHqa1tZVQKERLS4tfPL2hoYH4+Hj6+/sxM/Ly8giFQjjnuHr1KgMDA1RWVjI1NUVfXx/Nzc2cOnWKc+fOMTY2RiAYpLH65+nLfyGWmE7+kQfpvnaN3NxcBgYG2LdvH21tbSQkJHD06FEWFxd5+umn/ZUdm/f/FBmjF8l45qMMZ9bTUf92iq5/kbK2LwDQfNd7cYE4QqEQTzzxhL9aIUB9fT2ZmZk8/vjj3y+5YAEGc+9lMPde/6ZuYmIiFRUVFOXlcfr0aQKBgP/YZnZ2tv+zjpZ4wII0Vf0cDefeR97A92ip/EnGMw9y6Pwfcs/Tv0pwboLuwpcymX2EhEhCNC4ujpGREUKhEAcPHuTKlSs39LWz5FWYmydz5AKjxQ+wcOh1THVfI7/x75lLyOJ62esAaGhooKenh56eHg4fPszi4iJnzpxhYWGBeee4dvJRDp7+Lxx6+r/SV/5qrhe9mu7xIrKzs0lOTr7t7/56KOElIiI70vK6UGNjY5gZKSkp2921mEtNTeXQoUNeMdOMDKqqqjCzG2polJaWesXtJyfp7OwEVq7fFRWdKTcxMeE/vhhNlOXm5q67jwkJCdx1111MTk4yPz/PpUuX6Ovro6io6Hnn9vb24pyjtLSUqakpLly4QH9/PwUFBX4gt7Q4fVRcXJxf0+zYsWOEw2EyMrw7jWVlZQQCAc6dO0dSUpIfUO3fv5/+/n6uX7+uhJeIiOwpxcXF/szx9dQCO3z4MD09PVy5coVgMMjMzAz79+8nPz+fcDjMpUuX/KQIeI8lhsNhf7Z1ZmYmWVlZjI2Nsbi4eENpgaNHj3Lu3Dl/1nVWVhbNzc0UFxdTXV3tzzwPh8OEw2EyMzMpLS2lo6ODuro6Ojo6GB8fZ2FhATOjurqa9PR0Ll26BHiz0aPxTVdXFz09PVRUVFBZWemXvxgbG6O7u5tjx47R29tLe3s7U1NTzOYf45577uHcuXN+8icjI4O+vj7C4TDHjh0jLi6OuLg4Dh48yIULF7zxiTz2mTTdy0RqJViA4apfID3/JRSVlNM7nUZqXBxNTU0Eg0FCoRALCwtUVVX5pSaOHTvG6dOn/Z9BXFwc8/PzhMNeHbFjx46RkJBAd2SFx+g5CwsLDA0N8fjjjz/v5zicfYzHX/DfCQSCWGYZoVCIc6EUqq/8JTMZDTRWP0JOTo4f3y0tWH8xMnOuurqacDjszUYzo6PsNQwc+HEyMzO9Gl6BTKaPvN2vI5uYmEhGRgZpaWlMTEzw3HPPAV6sGn0kdCqYzvm7/4yya5+i5Pq/UHD9yywEE+lL+xvIe/Wav6ebQQkvERHZkQKBAKmpqf7MruhqPut91G6vyM/3Cogul5OT40/BB6++RvRRxZs9/hl9LbpKo3OO3t5esrKyNlxjISEhgYSEBJxztLa2rprwGhoa8ldUSkpKIikpifb2dvLz8+nv7ycrK2vVwL28vJze3l56enr8QBy8Rz8XFhYYGRmhtLTUv8MdbX9qakrF6+8gWjRIRO4U60l0LVVYWEhycjLnzp3DzLh69SqZmZn+o4lHjhwhPj6ezs5OhoaGOHDgwA2zcyorK/0aX01NTUxPTzM2NkZaWhonT55kfHycpKQkzpw5Q1ZWFgcOHPD/No+OjnLx4kVmZ2cpKiqiqqqKwcFBrl27xsGDB5mdnaWtrY35+XmuXbtGW1ubX6rBOUdmZibj4+M0NjaSk5PjrzRtZhw5coSnnnqKpqYmxsbGcM6Rl5fHzMwMvb29tLS0MDo66peLCAaDjI6OcuTIkRtuqkYL9ff19XkJLFKYSPv+bP1wOEzZC34UgNnz5/1kUnRVwvz8/BtuPKakpFBbW+vPhI/O9pqbmyM1NZVQKOSXqojWrj1x4gQA165dY3JykvT0dH/hoeHhYe+zE73YMDAzQzgcxtIO8Nx9HyEQCLA4Pe0vDlBfX09WVhYDAwMMDAwQHx9PWVmZH/ONjo76Nx1nZmb8gvXRPkZVVFRgZgSDQY4ePUpPTw+JiYn+zdKzZ88yMjJCXGI6LbW/xPXy15M78D2Sp7qIz9m33q/pbXt+YQ8REZEdIi0tjfHxccLhMOPj47vyccatFi3iPzY2RmlpKRMTEwQCAZKSkm6aHExISCA+Pt5PKI6MjDAzM7Mps6DMjJycHEZGRvxHFKMWFhb8QDN6bnl5ORMTE7S1tTE9PX3TOmfJycmUlpbS3d1Nb2/vDa9FFzlYPkMtGgifOXOGkZGR274+2fmcc19yzj2ynsUXRETuNOnp6TQ0NPirDp4+fZq+vj727dtHbm4uExMTNDU1kZWVRXFx8Q3vzcjIIDMz06/jde3aNQYGBmhsbKSxsZHs7Gyam5tvqMMJMDk5yfnz5zEzf4Xmjo4OGhoaSExM5LnnnmN+fp5Tp05x/Phx9u3zFq+pqKhgZmaGgoICwuEwFy9eJC4u7oa2wZtpFE00RZM7bW1t/kqQHR0dpKamMjIy4i+QVFlZueLs9qqqqhtW/66trfXjl0AgwNWrV2lubiYYDDI/P09SUhL33HMP9fX1K86yLyws5OTJkzfUsoqLi2NiYoIzZ85w6dIlZmdncc7dcFOwoaGBU6dOcfjwYf/xxug1mxmJiYn+TLFogm9hYYGsrCwmJiaIi4vzV2fMz8/n0KFDVFdX33CDs66uzl8F3cz89uPi4vxEZzAYvOHma1xcHGVlZX4ZCTOjvr6e+Ph4ZmZmSElJoaT2JJkv/w0SXvNBskoPrOl7uZmU8NpiZvawmX18PStXiYiIJz09ncXFRfr7+/2C7XKj5ORkEhMTGRwcpKqqiuPHjwPfX93xZqIrKzrn6OjoIC4ubkOPM64kJycH59zzEkzROmNLV9ssKCggMTGR1tZW4uLiVpzJtlQ0+L106dINhe+j9SmWf0+iq0BG7xiLiIiIJ5r0ij5iV15e7ieXoo/0rVZkv7KykoWFBYqKirj77ru5//77qampYWhoiMcee4yRkRGqqqr8xMrs7Kw/o+zo0aPU1taSn59PW1sbCwsLHD9+nMLCQtra2rh48SKpqalUVFRw+PBh/yZeYWEh7e3tTE9PU1dXt+IMt5qaGoqLi8nIyKC6upqUlBSmpqbIzs7m0KFDpKWleQXpI7OmysvLVxyb+Ph4qqqqmJqaIhgMcu3aNYaGhvyyEnNzc0xOTvqJooMHD96yhlpaWhr33HMPJSUlAP6YT09PMzAw4CeXKioqVm0jKSnJT0A655iZmSEhIYFwOExCQgIdHR0sLCz4ibq1rAYaCoWor6/3a6M55wDvRmV0llhJScktn7QIBoMcP36cUCjE/Pw8BQUF5Ofnk5eXt+HZiLdDCa8tpjuMIiIbF01cRFe50e/S51s6myp6dy9aE+NWcnNzmZmZobOzk8HBQYqLizftkdFoba3olPuooaEhAoHADT/L6GpTxcXFfrB1M9Hzs7KyuHr1KlevXmVmZsYv6L9SsHns2DGOHDnCvn2xn04vIiKyk2VmZnLvvfeSkJBAV1cXjY2NPPPMM8zPz/szdlZ7X0FBAV1dXTz77LO0tLRQVFTkr8J44MABPzGzuLjI+fPnmZ+fp6GhwS8xcODAAeLi4vxH/Q4ePEhVVRUDAwOcPXuWubk5wuEwXV1dZGRk+LO0cnJyVl2cJxgMUlNTw7FjxygtLeX48eMEAgF6e3uZnp6mp6eH+Ph4nHPU1tauuKJ1VGFhIfn5+SwuLrK4uAh8P8lUU1NDQ0ODX3R+LbEX4NfOiiai+vr6uO+++zh16hTT09P+TKybqaioIBgMkpiYSHp6OrOzs4RCIWZnZ9m/fz8NDQ3+ypWlpaVr6ldGRgb3338/DzzwAMeOHaOwsNBPfEUfgVyLpKQkjhw5wtzcHE899RSNjY10dXXd8GhkrKiGl4iI7FhJSUmkpKT4d+C2Yznj3SAnJ4fOzk5GRkaYnJwE1pYczMvLo7m5mcbGRuLj49ccEK1FNKm1POEVXQZ9eXAZXW1qraJ3IltaWmhvb6erqwszW/Uaois2ioiIyPOFQiGOHj3K5cuX6ejoID09nZqaGr9G6Gpqa2v9pNf169cJBoNUVFTcMJMbvDpUExMT1NfX31BjNFog/vz581y+fJmDBw9SVlZGYmIily5d4plnniEtLc1PMHV2drKwsOCXK1jrtdXV1fHcc8/R0tJCKBRibm6OmpqaW64aaGbU1dVRXl5OOBwmJSWFzs5OmpubaW5u9mevVVVVrbk/0XYPHjzI+Pg4U1NTtLe3+zOroo8I3kx8fDw1NTVcvnyZ2dlZCgoK/ATX7OwscXFxLC4ukpSUtO74ORAIkJmZSWZmJiUlJYyMjKx7hlZmZiYnT56kqamJzs5OnHOkpaWtmjzdKkp4iYjIjmVmHDhwgLa2Ns3MuYnobKr+/n4mJiZIS0tbU3ATCoU4cuQIvb29FBcXb/pU8+jKTLOzsyQkJDA9Pc309LQ/jf92BQIBqqqqSEtLo6enh+LiYhWlFxER2aDk5GROnDiBc+6WCZcoMyM7O5usrCyee+452traKCoquiGxMTw8TE9PD+Xl5f6qhUvl5OSwf/9+mpub6e/vJyUlhYyMDA4dOsS1a9fo7++nvLyc9PR0Ll68SE5Ozk0X5llJXl4eubm5DAwMsLCwQH5+/ooL66x2jUsTf2VlZQwNDTEyMsL8/DyJiYk3rT+6mujqjI899hgtLS3+8dUesVyuoKCArKwsAoEAoVCIwcFBzp8/T1dXlx/T3W5t1rS0tHWPdVRycjL19fWEw2Hm5+e35ZFGJbxERGRHi95hktUFg0EKCwv9elYHDqy9KGhGRsaWPSoaLVg7PDxMYWGhP9trtUcQNmq1FSxFRERk/daa7Fr+nn379jEwMEBHRwf793srGjrnaGpqIiEh4aZ1qcrLy8nMzGRgYICJiQm6u7sZGhri2LFjxMfHEwwGaW1tXffsrqUOHTrkzwgvKira0HUCfnH2ixcvMjc3x5EjRzbUDuDPsO/o6AC8ovu3mlW3/P1ROTk55OXl0d/f7z8+uJb6XVstEAhseAXw26WEl4iIyB5QWVnJ9PQ0cXFxa75judVSUlKIi4u7IeEVXa5bRERE9paUlBRyc3Pp6urya0wNDg4yMTFBbW3tLeuEpqen+/Vbx8fHOXv2LOfOneP48eOEw2G/dtdGZxwFAoFNK98QDAapr6/flLYqKiro7e1lfn5+3Y9GLldXV8f09DQTExP+o6F3MiW8RERE9oD4+HiOHj263d24gZmRlZXF8PAwi4uLDA4OUlBQsOE7qiIiIrKzlZWVMTAw4JcaaGtrIzExcd0zsdPS0jhy5Ajnzp3j/PnzJCQksLCwsCdLXMTFxXHPPfewuLh42wmqQCDAyZMn/XISdzqt0igiIiJbJisri7m5OVpbWwmHw3r0UEREZA9LT08nLS2Njo4OhoaGGB8fp6ys7KYrIa4mMzOTQ4cOMT4+zsDAAOXl5et63G83iYuL27TZWGZGYmKibjCiGV4iIiKyhbKzszEz2tvbSU5OVj02ERGRPczMKCsr4+LFi5w/f56kpKTbKpyem5vLyZMnWVhYUAwh66aEl4iIiGyZhIQEamtr6evrY9++fbrbKCIissfl5eVRWVnJ2NgYVVVVt6zddSsbrdklooTXFjOzh4GHq6urt7srIiIi26KgoGBHrBIkIiIiW8/MNrySoshmUg2vLeac+5Jz7pGtWvJdRERERERERERupISXiIiIiOwKZvYuM3Nm9pHt7ouIiIjsbEp4iYiIiMiOZ2YvAN4CnNvuvoiIiMjOp4SXiIiIiOxoZpYBfBb4eWB4m7sjIiIiu4ASXiIiIiLiM7PXm9mHzezbZjYWeYTwM7d4T6mZ/Y2ZdZnZrJm1mtkHzSxrk7r1ceBzzrl/36T2REREZI/TKo0iIiIistR/BY4CE0AHUHuzk82sCngMyAe+CFwG7gHeAbzSzF7onBvcaGfM7C1ANfCmjbYhIiIidx7N8BIRERGRpf4zUAOkA7+0hvM/hpfsertz7jXOud92zr0U+ABwEPiDpSeb2e9HZo3dbHswcu5B4P3ATzrn5jbvEkVERGSv0wwvEREREfE5574Z/Wczu+m5ZrYfeAhoBT667OX3Ao8AbzKzX3fOTUaOfxC46SOSwPXI/hSQC1xY0pcg8ICZ/SKQ4pybvUVbIiIicgdSwktERERENuqlkf3XnXPhpS8458bN7Lt4CbEXAN+IHB8ABtbY/heAp5Yd+yRwDW/ml2Z9iYiIyIqU8BIRERGRjToY2V9d5fVreAmvGiIJr/Vwzo0AI0uPmdkkMOScu7De9kREROTOoRpeIiIiIrJRGZH96CqvR49nxqAvAJjZI2b2lJk91d/fH6uPFRERkR1GCa8tZmYPm9nHR0dXiwNFRERE9qxo4S23WQ065x50zv3KTV7/uHPuLufcXXl5eZv1sSIiIrLLKOG1xZxzX3LOPZKRkXHrk0VERER2l+gdvdUCnfRl54mIiIjEhBJeIiIiIrJRVyL7mlVePxDZr1bja0tohr2IiIgo4SUiIiIiG/XNyP4hM7shrjSzNOCFwDTweCw7pRn2IiIiooSXiIiIiGyIc64J+DpQCbx12cvvA1KATzvnJmPcNREREbnDhba7AyIiIiKyc5jZa4DXRP61MLI/ZWafivzzgHPunUve8svAY8BfmNnLgEvAvcBL8B5l/J0t77SIiIjIMkp4iYiIiMhSx4CfXnZsf2QDaAP8hJdzrsnM7gJ+F3gl8CqgG/gL4H3OuaEt7/EyZvYw8HB1dXWsP1pERER2CHNu01aJlpsws368AHEr5AIDW9S2PJ/GO7Y03rGl8Y4tjXfsbeWYVzjn8raobdkAxV97jsY8tjTesaXxji2Nd2xt9XivGIMp4bUHmNlTzrm7trsfdwqNd2xpvGNL4x1bGu/Y05jLZtF3KfY05rGl8Y4tjXdsabxja7vGW0XrRURERERERERkT1HCS0RERERERERE9hQlvPaGj293B+4wGu/Y0njHlsY7tjTesacxl82i71LsacxjS+MdWxrv2NJ4x9a2jLdqeImIiIiIiIiIyJ6iGV4iIiIiIiIiIrKnKOElIiIiIiIiIiJ7ihJeO4yZlZrZ35hZl5nNmlmrmX3QzLK2o529bjPGycxeb2YfNrNvm9mYmTkz+8xW9ns3u90xN7McM3uzmf2TmTWa2bSZjZrZd8zs581Mv9eW2KTv+B+b2TfMrD0y3kNm9qyZvdfMcray/7vNVvzuNbM3RX6vODN782b2d7fbpO9365LxXb71bGX/ZWdRDBZbisFiS/FXbCn+ij3FYLG1W2Iw1fDaQcysCngMyAe+CFwG7gFeAlwBXuicG4xVO3vdJo73GeAoMAF0ALXAZ51zb9yiru9amzHmZvaLwF8C3cA3getAAfBaIAP4PPAGp19um/kdnwOeAS4CfUAK8ALgLqALeIFzrn0rrmE32YrfvWZWBpwHgkAq8Bbn3F9vZr93q038frcCmcAHV3h5wjn3Z5vVZ9m5FIPFlmKw2FL8FVuKv2JPMVhs7aoYzDmnbYdswNcAB7xt2fE/jxz/q1i2s9e3TRzvlwAHAAMejLz3M9t9fTtx24wxB14KPAwElh0vxAu+HPC67b7WnbBt4nc8cZXjfxBp52Pbfa07Ydvs372R3yn/BjQBfxpp483bfZ07ZdvE73cr0Lrd16NtezfFYLt2vBWDxWi8FX/Fdrwj5yv+ivGYL3mfYrAYjHcsYjDN8NohzGw/3n9QrUCVcy685LU0vLspBuQ75ya3up29bqvGycwexLvrpbuLy8Tiu2lm78ILAj7inHvbbXd6F4vReB8FzgD/5px7+W13ehfbivE2s3cAH8D7n7iXAu9FdxeBzR3vyN1FnHOVW9Rd2eEUg8WWYrDYUvwVW4q/Yk8xWGztthhMz1rvHC+N7L++9EsD4JwbB74LJONNY41FO3udxin2YjHm85H9wm20sVfEYrwfjuzP3UYbe8WmjreZ1QF/BHzIOfd/N7Oje8Rmf78TzOyNZvYuM3uHmb3EzIKb2F/Z2RSDxZbGKbYUf8WW4q/YUwwWW7sqBlPCa+c4GNlfXeX1a5F9TYza2es0TrG3pWNuZiHgpyL/+tWNtLHHbPp4m9k7zexRM/uAmX0b+D28YOuPNt7NPWPTxjvyXf47vEdE3nX7XduTNvv7XYg35n+AV0fi34FrZvbiDfdQdhPFYKrXAdAAAA5eSURBVLGlcYotxV+xpfgr9hSDxdauisFCm9GIbIqMyH50ldejxzNj1M5ep3GKva0e8z8CjgD/4pz72gbb2Eu2YrzfiVegNuqrwM845/rX2be9aDPH+z3AceB+59z07XZsj9rM8f4k8G3gOWAc2A/8CvAI8K9mdso5d/Y2+io7n2Kw2NI4xZbir9hS/BV7isFia1fFYJrhtXtYZH+7Rdc2q529TuMUexseczN7O/DreCuEvGkzO7WHrXu8nXOFzjnDuxPzWrw/Ss+a2Ykt6N9es6bxNrN78O4o/jfn3Pe2vFd715q/38659znn/t051+ucm3LOXXDO/SJe4dUk4NEt7KfsDorBYkvjFFuKv2JL8VfsKQaLrR0VgynhtXNEM6EZq7yevuy8rW5nr9M4xd6WjLmZvRX4EN6SzS9xzg1trHt7zpZ9xyN/lP4JeAjIAT69/u7tObc93kum0V8F3r15XduTYvE7/K8i+wduow3ZHRSDxZbGKbYUf8WW4q/YUwwWW7sqBlPCa+e4Etmv9qzrgch+tWdlN7udvU7jFHubPuZm9qvAR4ALeMFWz8a7t+ds+XfcOdeGF+geNrPcjbazR2zGeKdG3l8HzJiZi254qwMB/I/IsQ/edo93t1j8Du+L7FNuow3ZHRSDxZbGKbYUf8WW4q/YUwwWW7sqBlMNr53jm5H9Q2YWWGF5zxcC08DjMWpnr9M4xd6mjrmZ/RZe3YgzwMudcwOb3N/dLlbf8eLIfvE229ntNmO8Z4FPrPLaCbyaEt/BCzTu9Kn2sfh+n4rsm2+jDdkdFIPFlsYpthR/xZbir9hTDBZbuysGc85p2yEb8DW8Z13ftuz4n0eO/9WSY3FALVB1O+3cydtmjfey9z4Yee9ntvv6duK2id/xd0fOfwrI3u7r2qnbZox35FjhCm0H8FZTccB3t/tad8K2Fb9Tlpz/aKSNN2/3de6UbZO+34dX+h0CVOCtMuSAd233tWrbHd+n9bZzJ2+KwXbneCv+it14K/6K/ZjfpG3FYFsw3rGKwSzSqOwAZlYFPAbkA18ELgH3Ai/BmxJ4n3NuMHJuJdACtDnnKjfazp1sE8f7NcBrIv9aCLwCLxv97cixAefcO7fwUnaNzRhzM/tp4FN4d7Q+zMrPh7c65z61NVexe2zSeP8q8KfA/wWagEG8lYJejFc0tQd4mXPuYiyuaSfbrN8pq7T9KN6U+rc45/5683u/+2zS9/tR4Lfx7la24K0QVAW8GkgE/gX4UefcXAwuSbaRYrDYUgwWW4q/YkvxV+wpBoutXRWDbXd2UNvzMppleMtzdgNzQBteQcjsZedV4mU9W2+nnTt924zx5vtZ/9W2FX9Gd+p2u2O+hvF2wLe2+zp3yrYJ430E+CjeowsDwAJekHs68rPQ75RNHO+btBv93uvu4iaON97/OPz/eCuMjQDzQD/wf4CfAu/GoLY7Y9us/37X2s6dvm3GeK8hJljxZ3Qnbpvw+/JWY634a3PHW/FXjMf8Ju1Gv/uKwTZxvIlRDKYZXiIiIiIiIiIisqdolUYREREREREREdlTlPASEREREREREZE9RQkvERERERERERHZU5TwEhERERERERGRPUUJLxERERERERER2VOU8BIRERERERERkT1FCS8REREREREREdlTlPASkV3HzB40M2dmj253X3Y6M/uWmbnt7oeIiIjsforB1k4xmMj2U8JLRNbMzGrN7MNmdsHMRs1szsy6zOwrZvbzZpa43X0UERER2WsUg4mIrF9ouzsgIruDmb0HeC9eovxx4G+BCaAAeBD4a+CXgLu2qYsiIiIie45iMBGRjVHCS0RuyczeBbwPaAfe4Jx7YoVzfgj49Vj3TURERGSvUgwmIrJxeqRRRG7KzCqBR4F54FUrBVoAzrkvA6+MvKc2Ut/h32/S7nkzmzezwmXHHzKzL5lZn5nNmlm7mX3RzH5gjf3NNrM/NLNLZjYdmfb/DTN7aIVz483s7Wb2jJkNm9mUmbWu8/M+FbnW/Wb2a2Z22cxmzKzDzD5gZumrvK/UzD5iZs2R6xw0s382s7tXOPfRyGc8aGY/YWZPmNmEmbWupY+RNkJm9i4zu7ZkXP/YzOJXOf9lZvZVMxuKXM9VM/sjM8tY4dzW1fqytO/LjrtIbYtCM/trM+s0s0Uz+5m1XpOIiMhephjslp+nGEwxmMhNaYaXiNzKzwJxwN875y7c7ETn3Gxkf9nMvgm8xMxqnHNXl55nZvcBR4DPO+d6lhx/H/AevGn6X8C7m1kM3Ae8Efi3m32+mVUA3wIqgW8DXwVSgB8Cvmpmv+Cc+x9L3vIp4P8DLgCfBqYjn3c/XuB4089b5gPAA8D/Br4IvAL4VeBFZna/c25mST9PAF8HsoGvAf8I5AKvAb5jZj/qnPuXFT7j14GXA18Cvgk8L/C5if8JvAj4V2AMeBXwm0A+3s/YZ2a/APwlMAn8A9CH98jEbwEPm9kLnXMj6/js1WTjPZoxgTcGYaB3E9oVERHZCxSDrY1isPVTDCZ3BuecNm3atK26Ad8AHPDmdb7v9ZH3/dkKr30q8trLlxx7KHKsGShZ4T2lS/75wci5jy4751t4f7B/fNnxTOAMXjBVEDmWETn3KSC4wuflrPE6o9cyAFQsOR4APh957d1LjoeARmAGePGytoqBTqAbSFhy/NFIO5PA8XX+HL4Vee/TQPaS4ymRfiwChUuOVwCzeAFZ7bK2PhZp6+PLjrcCrat8frTvDy477iLbp4HQdn/PtWnTpk2btp22KQa75XUqBlMMpk3bTTc90igit1IU2Xes831fALqAnzGzhOhBM8sEfgxo4sa7d2+L7H/dOde5vDHn3E0/38yOAi/Gu2P598veO4JX7DUReF30MGB4gUV4hc8bvNnnreBDzrm2Je8PA78Rafvnlpz3aqAK+LBz7j+WfWYX8CdAIfCyFT7j4865Z9fZr6jfcs4NLfmsSeCzeEHh0iK3bwTigY845y4va+N3gHHgTUt/prdhDninc25hE9oSERHZaxSDrY1isPVTDCZ3BD3SKCK3YpG9W8+bnHMLZvbXeNPjX4c3nRvgTUASXuCwtM0XRD7jqxvs56nIPsPMHl3h9bzIvi7SvzEz+xLwMHDGzD6PNwX/Cefc1AY+/z+WH3DONZtZO1BpZpmRoC/az4pV+nlgST+XT6l/cgP9inpqhWPtkX3WkmMnIvvn1f5wzg2b2bN4jw3UAmdvoz/g3ZHsu802RERE9irFYGujGGz9FIPJHUEJLxG5lS68P6ylG3jvx4F3Ab/A94OtR/DuKn1y2bmZwLBzbnqD/cyJ7F8e2VaTuuSf/xNeTYSfwFsBCWDGzD6Hd9drPbUMVju3B2+KegYwsqSfb7hFe6krHOtZ4diauJXrPUTv6gWXHIvWpOhepano8cyN9mWJDV+PiIjIHUAx2NooBls/xWByR9AjjSJyK9+J7Fea3n1TkWnxXwIeMLO6JYVS/8k517/s9BEgy8ySNtjP0cj+Hc45u8nmFwd1zk075x51ztUA5XhTyb8T2X9unZ9fsMrx6ApIo8v2P3KLfr5vhbbWdYd3g6L9K1zl9aJl54H3yMBqN1BuFpTF4npERER2K8Vga6MYbGWKweSOp4SXiNzKJ/GWw36dmR262Ymr1BT4WGT/SGQD+O8rnPc43tT9V26wn49H9i/ayJudc+3Ouc/irexzDbjfzHJu8balXrz8gJntB8rwpo1H7+7dVj9jIFqf4sHlL0RqfxzDK/Z6aclLw0CBmcWt0N5dKxwTERGRW1MMtjaKwRSDiaxICS8RuSnnXCveKi/xwFfMbMU/nmb2Srzllpf7BnAV+Gm8QqlXnXPfXOG8D0f2/83MSlZo/3nHlvXzKbz6D681s59b6Rwzqzez/Mg/55nZvSuclgKk4U01n7vZZy7zjsiS3NHPCgB/ivd7dumjA1/EKxb7VjN71Sr9PGVmyev47M30Gbzg+m1mVr3std8D0oHPuMjy5xFP4t1dXL609s8AL9y6roqIiOxdisHWTDGYYjCRFamGl4jcknPu/WYWwltl57SZPYZXgHMCbxr5A3iFPp9XlNM558zsr4A/jxxa6c4izrmvm9nvAe8GLpnZF/AKehYA9+PdlfuZW3T1J/AKfX7CzN4OPIE3Tb8UaMCbyn8K6ANKgMfN7BLwTOSz0oEfwptK/hfOufFbfN5S38UrvPq/8KaavwI4ircU9Z8suc55M3st8DW84PUxvOW6p/DuRN4N7Mebtr6Rwq23xTnXama/CnwUeMbM/jfQj3f39BRwGa/mxlIfxgu0/tLMXoY3lkeB+4Av442piIiIrJNisDVRDKYYTGRFSniJyJo4537XzP4B+GXgJXh/XBOBQbxg4Y/x7kyt5FPAn+Hdtfrbm3zGe8zsceDteH+gU/ACo6eAT6+hjx1mdhJvee3XAT+JVwy0B7iIFxScj5zeihc8Phi5nlxgCLgC/DZww7Laa/CfgR8F3gJU4o3Lh4D3OOdmlvXzXGQJ71+LXOfP4tVg6Mabzv5eYGCdn79pnHMfM7NG4J1445iMF0D9KfD+5cVXnXMXzewHgPfjrbi0gHen9xTwWhRsiYiIbJhisFtSDKYYTGRFduOKtCIim8/MHgS+iTcN+03b3J1NZWafwntUYF/k0QMRERGRHUExmIjcyVTDS0Ri4Tcj+49say9ERERE7iyKwUTkjqVHGkVkS5hZPd406pPADwJfds49sb29EhEREdnbFIOJiHiU8BKRrXISr57AGBCtOyEiIiIiW0sxmIgIquElIiIiIiIiIiJ7jGp4iYiIiIiIiIjInqKEl4iIiIiIiIiI7ClKeImIiIiIiIiIyJ6ihJeIiIiIiIiIiOwpSniJiIiIiIiIiMieooSXiIiIiIiIiIjsKf8P1gRPXAIksU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Given the governing equations, perturbations of the drag coefficient, bathymetry, </a:t>
            </a:r>
            <a:r>
              <a:rPr lang="en-CA" dirty="0" err="1" smtClean="0"/>
              <a:t>etc</a:t>
            </a:r>
            <a:r>
              <a:rPr lang="en-CA" dirty="0" smtClean="0"/>
              <a:t>, further modify the spread already resulting from the perturbed atmospheric winds and air pressures.</a:t>
            </a:r>
          </a:p>
          <a:p>
            <a:r>
              <a:rPr lang="en-CA" dirty="0" smtClean="0"/>
              <a:t>How else can we sample uncertainty? We know tides are affected by density structures hence they have a stochastic component. Can we usefully perturb the tides?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0"/>
              </a:spcBef>
            </a:pPr>
            <a:r>
              <a:rPr lang="en-CA" altLang="en-US" dirty="0"/>
              <a:t>22 tide gauges recording total sea level, </a:t>
            </a:r>
            <a:r>
              <a:rPr lang="el-GR" altLang="en-US" dirty="0"/>
              <a:t>η</a:t>
            </a:r>
            <a:r>
              <a:rPr lang="en-CA" altLang="en-US" baseline="-15000" dirty="0" err="1"/>
              <a:t>obs</a:t>
            </a:r>
            <a:endParaRPr lang="en-CA" altLang="en-US" baseline="-15000" dirty="0"/>
          </a:p>
          <a:p>
            <a:pPr>
              <a:spcBef>
                <a:spcPct val="0"/>
              </a:spcBef>
            </a:pPr>
            <a:endParaRPr lang="en-CA" altLang="en-US" sz="2000" dirty="0"/>
          </a:p>
          <a:p>
            <a:pPr>
              <a:spcBef>
                <a:spcPct val="0"/>
              </a:spcBef>
            </a:pPr>
            <a:r>
              <a:rPr lang="en-CA" altLang="en-US" dirty="0"/>
              <a:t>To a first approximation</a:t>
            </a:r>
          </a:p>
          <a:p>
            <a:pPr>
              <a:spcBef>
                <a:spcPct val="0"/>
              </a:spcBef>
            </a:pPr>
            <a:r>
              <a:rPr lang="el-GR" altLang="en-US" dirty="0">
                <a:solidFill>
                  <a:srgbClr val="000000"/>
                </a:solidFill>
              </a:rPr>
              <a:t>η</a:t>
            </a:r>
            <a:r>
              <a:rPr lang="en-CA" altLang="en-US" baseline="-15000" dirty="0" err="1">
                <a:solidFill>
                  <a:srgbClr val="000000"/>
                </a:solidFill>
              </a:rPr>
              <a:t>obs</a:t>
            </a:r>
            <a:r>
              <a:rPr lang="en-CA" altLang="en-US" baseline="-25000" dirty="0">
                <a:solidFill>
                  <a:srgbClr val="000000"/>
                </a:solidFill>
              </a:rPr>
              <a:t> </a:t>
            </a:r>
            <a:r>
              <a:rPr lang="en-CA" altLang="en-US" dirty="0">
                <a:solidFill>
                  <a:srgbClr val="000000"/>
                </a:solidFill>
              </a:rPr>
              <a:t>= </a:t>
            </a:r>
            <a:r>
              <a:rPr lang="el-GR" altLang="en-US" dirty="0">
                <a:solidFill>
                  <a:srgbClr val="000000"/>
                </a:solidFill>
              </a:rPr>
              <a:t>η</a:t>
            </a:r>
            <a:r>
              <a:rPr lang="en-CA" altLang="en-US" baseline="-15000" dirty="0">
                <a:solidFill>
                  <a:srgbClr val="000000"/>
                </a:solidFill>
              </a:rPr>
              <a:t>S</a:t>
            </a:r>
            <a:r>
              <a:rPr lang="en-CA" altLang="en-US" dirty="0">
                <a:solidFill>
                  <a:srgbClr val="000000"/>
                </a:solidFill>
              </a:rPr>
              <a:t> + </a:t>
            </a:r>
            <a:r>
              <a:rPr lang="el-GR" altLang="en-US" dirty="0">
                <a:solidFill>
                  <a:srgbClr val="000000"/>
                </a:solidFill>
              </a:rPr>
              <a:t>η</a:t>
            </a:r>
            <a:r>
              <a:rPr lang="en-CA" altLang="en-US" baseline="-15000" dirty="0">
                <a:solidFill>
                  <a:srgbClr val="000000"/>
                </a:solidFill>
              </a:rPr>
              <a:t>T</a:t>
            </a:r>
            <a:r>
              <a:rPr lang="en-CA" altLang="en-US" dirty="0">
                <a:solidFill>
                  <a:srgbClr val="000000"/>
                </a:solidFill>
              </a:rPr>
              <a:t> + </a:t>
            </a:r>
            <a:r>
              <a:rPr lang="el-GR" altLang="en-US" dirty="0">
                <a:solidFill>
                  <a:srgbClr val="000000"/>
                </a:solidFill>
              </a:rPr>
              <a:t>η</a:t>
            </a:r>
            <a:r>
              <a:rPr lang="en-CA" altLang="en-US" baseline="-15000" dirty="0">
                <a:solidFill>
                  <a:srgbClr val="000000"/>
                </a:solidFill>
              </a:rPr>
              <a:t>E                   </a:t>
            </a:r>
            <a:r>
              <a:rPr lang="el-GR" altLang="en-US" dirty="0" smtClean="0">
                <a:solidFill>
                  <a:srgbClr val="000000"/>
                </a:solidFill>
              </a:rPr>
              <a:t>η</a:t>
            </a:r>
            <a:r>
              <a:rPr lang="en-CA" altLang="en-US" baseline="-15000" dirty="0">
                <a:solidFill>
                  <a:srgbClr val="000000"/>
                </a:solidFill>
              </a:rPr>
              <a:t>s</a:t>
            </a:r>
            <a:r>
              <a:rPr lang="en-CA" altLang="en-US" dirty="0">
                <a:solidFill>
                  <a:srgbClr val="000000"/>
                </a:solidFill>
              </a:rPr>
              <a:t> : storm surge</a:t>
            </a:r>
          </a:p>
          <a:p>
            <a:pPr>
              <a:spcBef>
                <a:spcPct val="0"/>
              </a:spcBef>
            </a:pPr>
            <a:r>
              <a:rPr lang="en-CA" altLang="en-US" dirty="0">
                <a:solidFill>
                  <a:srgbClr val="000000"/>
                </a:solidFill>
              </a:rPr>
              <a:t>                                          </a:t>
            </a:r>
            <a:r>
              <a:rPr lang="el-GR" altLang="en-US" dirty="0">
                <a:solidFill>
                  <a:srgbClr val="000000"/>
                </a:solidFill>
              </a:rPr>
              <a:t>η</a:t>
            </a:r>
            <a:r>
              <a:rPr lang="en-CA" altLang="en-US" baseline="-15000" dirty="0">
                <a:solidFill>
                  <a:srgbClr val="000000"/>
                </a:solidFill>
              </a:rPr>
              <a:t>T</a:t>
            </a:r>
            <a:r>
              <a:rPr lang="en-CA" altLang="en-US" dirty="0">
                <a:solidFill>
                  <a:srgbClr val="000000"/>
                </a:solidFill>
              </a:rPr>
              <a:t> : tides</a:t>
            </a:r>
          </a:p>
          <a:p>
            <a:pPr>
              <a:spcBef>
                <a:spcPct val="0"/>
              </a:spcBef>
            </a:pPr>
            <a:r>
              <a:rPr lang="en-CA" altLang="en-US" dirty="0">
                <a:solidFill>
                  <a:srgbClr val="000000"/>
                </a:solidFill>
              </a:rPr>
              <a:t>                                          </a:t>
            </a:r>
            <a:r>
              <a:rPr lang="el-GR" altLang="en-US" dirty="0">
                <a:solidFill>
                  <a:srgbClr val="000000"/>
                </a:solidFill>
              </a:rPr>
              <a:t>η</a:t>
            </a:r>
            <a:r>
              <a:rPr lang="en-CA" altLang="en-US" baseline="-15000" dirty="0">
                <a:solidFill>
                  <a:srgbClr val="000000"/>
                </a:solidFill>
              </a:rPr>
              <a:t>E</a:t>
            </a:r>
            <a:r>
              <a:rPr lang="en-CA" altLang="en-US" dirty="0">
                <a:solidFill>
                  <a:srgbClr val="000000"/>
                </a:solidFill>
              </a:rPr>
              <a:t> : error</a:t>
            </a:r>
            <a:endParaRPr lang="en-CA" altLang="en-US" dirty="0"/>
          </a:p>
          <a:p>
            <a:pPr>
              <a:spcBef>
                <a:spcPct val="0"/>
              </a:spcBef>
            </a:pPr>
            <a:endParaRPr lang="en-CA" altLang="en-US" sz="2000" dirty="0"/>
          </a:p>
          <a:p>
            <a:pPr>
              <a:spcBef>
                <a:spcPct val="0"/>
              </a:spcBef>
            </a:pPr>
            <a:r>
              <a:rPr lang="en-CA" altLang="en-US" dirty="0"/>
              <a:t>Errors can result from observation errors, </a:t>
            </a:r>
            <a:r>
              <a:rPr lang="en-CA" altLang="en-US" dirty="0" err="1"/>
              <a:t>seiches</a:t>
            </a:r>
            <a:r>
              <a:rPr lang="en-CA" altLang="en-US" dirty="0"/>
              <a:t>, </a:t>
            </a:r>
            <a:r>
              <a:rPr lang="en-CA" altLang="en-US" dirty="0" err="1"/>
              <a:t>baroclinic</a:t>
            </a:r>
            <a:r>
              <a:rPr lang="en-CA" altLang="en-US" dirty="0"/>
              <a:t> changes driven by freshwater input and surface heating, </a:t>
            </a:r>
            <a:r>
              <a:rPr lang="en-CA" altLang="en-US" dirty="0" err="1"/>
              <a:t>etc</a:t>
            </a:r>
            <a:endParaRPr lang="en-CA" altLang="en-US" dirty="0"/>
          </a:p>
          <a:p>
            <a:pPr>
              <a:spcBef>
                <a:spcPct val="0"/>
              </a:spcBef>
            </a:pPr>
            <a:endParaRPr lang="en-CA" altLang="en-US" sz="2000" dirty="0"/>
          </a:p>
          <a:p>
            <a:pPr>
              <a:spcBef>
                <a:spcPct val="0"/>
              </a:spcBef>
            </a:pPr>
            <a:r>
              <a:rPr lang="en-CA" altLang="en-US" dirty="0"/>
              <a:t>Tides are not purely deterministic </a:t>
            </a:r>
            <a:r>
              <a:rPr lang="en-CA" altLang="en-US" dirty="0" smtClean="0"/>
              <a:t>(e.g. can </a:t>
            </a:r>
            <a:r>
              <a:rPr lang="en-CA" altLang="en-US" dirty="0"/>
              <a:t>vary with environmental conditions such as </a:t>
            </a:r>
            <a:r>
              <a:rPr lang="en-CA" altLang="en-US" dirty="0" err="1" smtClean="0"/>
              <a:t>baroclinicity</a:t>
            </a:r>
            <a:r>
              <a:rPr lang="en-CA" altLang="en-US" dirty="0" smtClean="0"/>
              <a:t>) </a:t>
            </a:r>
            <a:r>
              <a:rPr lang="en-CA" altLang="en-US" dirty="0"/>
              <a:t>so we separate the deterministic and remnant component and rewrite</a:t>
            </a:r>
          </a:p>
          <a:p>
            <a:pPr>
              <a:spcBef>
                <a:spcPct val="0"/>
              </a:spcBef>
            </a:pPr>
            <a:endParaRPr lang="en-CA" altLang="en-US" sz="2000" dirty="0"/>
          </a:p>
          <a:p>
            <a:pPr>
              <a:spcBef>
                <a:spcPct val="0"/>
              </a:spcBef>
            </a:pPr>
            <a:r>
              <a:rPr lang="el-GR" altLang="en-US" dirty="0"/>
              <a:t>η</a:t>
            </a:r>
            <a:r>
              <a:rPr lang="en-CA" altLang="en-US" baseline="-15000" dirty="0"/>
              <a:t>T</a:t>
            </a:r>
            <a:r>
              <a:rPr lang="en-CA" altLang="en-US" dirty="0"/>
              <a:t> = </a:t>
            </a:r>
            <a:r>
              <a:rPr lang="el-GR" altLang="en-US" dirty="0"/>
              <a:t>η</a:t>
            </a:r>
            <a:r>
              <a:rPr lang="en-CA" altLang="en-US" baseline="-15000" dirty="0"/>
              <a:t>TD</a:t>
            </a:r>
            <a:r>
              <a:rPr lang="en-CA" altLang="en-US" dirty="0"/>
              <a:t> + </a:t>
            </a:r>
            <a:r>
              <a:rPr lang="el-GR" altLang="en-US" dirty="0"/>
              <a:t>η</a:t>
            </a:r>
            <a:r>
              <a:rPr lang="en-CA" altLang="en-US" baseline="-15000" dirty="0"/>
              <a:t>TR</a:t>
            </a:r>
          </a:p>
          <a:p>
            <a:pPr>
              <a:spcBef>
                <a:spcPct val="0"/>
              </a:spcBef>
            </a:pPr>
            <a:endParaRPr lang="en-CA" altLang="en-US" sz="2000" baseline="-15000" dirty="0"/>
          </a:p>
          <a:p>
            <a:pPr>
              <a:spcBef>
                <a:spcPct val="0"/>
              </a:spcBef>
            </a:pPr>
            <a:r>
              <a:rPr lang="en-CA" altLang="en-US" dirty="0"/>
              <a:t>And</a:t>
            </a:r>
            <a:r>
              <a:rPr lang="en-CA" altLang="en-US" sz="2800" dirty="0"/>
              <a:t> it follows that</a:t>
            </a:r>
          </a:p>
          <a:p>
            <a:pPr>
              <a:spcBef>
                <a:spcPct val="0"/>
              </a:spcBef>
            </a:pPr>
            <a:endParaRPr lang="en-CA" altLang="en-US" sz="2000" baseline="-15000" dirty="0"/>
          </a:p>
          <a:p>
            <a:pPr>
              <a:spcBef>
                <a:spcPct val="0"/>
              </a:spcBef>
            </a:pPr>
            <a:r>
              <a:rPr lang="el-GR" altLang="en-US" dirty="0">
                <a:solidFill>
                  <a:srgbClr val="000000"/>
                </a:solidFill>
              </a:rPr>
              <a:t>η</a:t>
            </a:r>
            <a:r>
              <a:rPr lang="en-CA" altLang="en-US" baseline="-15000" dirty="0" err="1">
                <a:solidFill>
                  <a:srgbClr val="000000"/>
                </a:solidFill>
              </a:rPr>
              <a:t>obs</a:t>
            </a:r>
            <a:r>
              <a:rPr lang="en-CA" altLang="en-US" baseline="-25000" dirty="0">
                <a:solidFill>
                  <a:srgbClr val="000000"/>
                </a:solidFill>
              </a:rPr>
              <a:t> </a:t>
            </a:r>
            <a:r>
              <a:rPr lang="en-CA" altLang="en-US" dirty="0">
                <a:solidFill>
                  <a:srgbClr val="000000"/>
                </a:solidFill>
              </a:rPr>
              <a:t>- </a:t>
            </a:r>
            <a:r>
              <a:rPr lang="el-GR" altLang="en-US" dirty="0">
                <a:solidFill>
                  <a:srgbClr val="000000"/>
                </a:solidFill>
              </a:rPr>
              <a:t>η</a:t>
            </a:r>
            <a:r>
              <a:rPr lang="en-CA" altLang="en-US" baseline="-25000" dirty="0">
                <a:solidFill>
                  <a:srgbClr val="000000"/>
                </a:solidFill>
              </a:rPr>
              <a:t>TD </a:t>
            </a:r>
            <a:r>
              <a:rPr lang="en-CA" altLang="en-US" dirty="0">
                <a:solidFill>
                  <a:srgbClr val="000000"/>
                </a:solidFill>
              </a:rPr>
              <a:t>= </a:t>
            </a:r>
            <a:r>
              <a:rPr lang="el-GR" altLang="en-US" dirty="0">
                <a:solidFill>
                  <a:srgbClr val="000000"/>
                </a:solidFill>
              </a:rPr>
              <a:t>η</a:t>
            </a:r>
            <a:r>
              <a:rPr lang="en-CA" altLang="en-US" baseline="-15000" dirty="0">
                <a:solidFill>
                  <a:srgbClr val="000000"/>
                </a:solidFill>
              </a:rPr>
              <a:t>S</a:t>
            </a:r>
            <a:r>
              <a:rPr lang="en-CA" altLang="en-US" dirty="0">
                <a:solidFill>
                  <a:srgbClr val="000000"/>
                </a:solidFill>
              </a:rPr>
              <a:t> + </a:t>
            </a:r>
            <a:r>
              <a:rPr lang="el-GR" altLang="en-US" dirty="0">
                <a:solidFill>
                  <a:srgbClr val="000000"/>
                </a:solidFill>
              </a:rPr>
              <a:t>η</a:t>
            </a:r>
            <a:r>
              <a:rPr lang="en-CA" altLang="en-US" baseline="-15000" dirty="0">
                <a:solidFill>
                  <a:srgbClr val="000000"/>
                </a:solidFill>
              </a:rPr>
              <a:t>TR</a:t>
            </a:r>
            <a:r>
              <a:rPr lang="en-CA" altLang="en-US" dirty="0">
                <a:solidFill>
                  <a:srgbClr val="000000"/>
                </a:solidFill>
              </a:rPr>
              <a:t> + </a:t>
            </a:r>
            <a:r>
              <a:rPr lang="el-GR" altLang="en-US" dirty="0">
                <a:solidFill>
                  <a:srgbClr val="000000"/>
                </a:solidFill>
              </a:rPr>
              <a:t>η</a:t>
            </a:r>
            <a:r>
              <a:rPr lang="en-CA" altLang="en-US" baseline="-15000" dirty="0">
                <a:solidFill>
                  <a:srgbClr val="000000"/>
                </a:solidFill>
              </a:rPr>
              <a:t>E</a:t>
            </a:r>
            <a:endParaRPr lang="en-CA" altLang="en-US" baseline="-15000" dirty="0"/>
          </a:p>
          <a:p>
            <a:pPr>
              <a:spcBef>
                <a:spcPct val="0"/>
              </a:spcBef>
            </a:pPr>
            <a:endParaRPr lang="en-CA" altLang="en-US" sz="28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+mn-lt"/>
              </a:rPr>
              <a:t>What we know from Sea Level Observation records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567333"/>
            <a:ext cx="8568952" cy="50768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964488" cy="980728"/>
          </a:xfrm>
        </p:spPr>
        <p:txBody>
          <a:bodyPr/>
          <a:lstStyle/>
          <a:p>
            <a:r>
              <a:rPr lang="en-CA" sz="3000" dirty="0" smtClean="0"/>
              <a:t>Perturbing the tides can be important:  A post-processing example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5508104" y="6453336"/>
            <a:ext cx="366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Bernier and Thompson, OM,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ECCC_Branding_PPT_Template_EN.potx" id="{426B9ED9-5650-45E1-A7BD-0FBD54976D4D}" vid="{84679E34-27DB-4398-8304-F4999F5C3709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ECCC_Branding_PPT_Template_EN.potx" id="{426B9ED9-5650-45E1-A7BD-0FBD54976D4D}" vid="{84679E34-27DB-4398-8304-F4999F5C370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9510</TotalTime>
  <Words>686</Words>
  <Application>Microsoft Office PowerPoint</Application>
  <PresentationFormat>On-screen Show (4:3)</PresentationFormat>
  <Paragraphs>84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 Unicode MS</vt:lpstr>
      <vt:lpstr>MS PGothic</vt:lpstr>
      <vt:lpstr>Arial</vt:lpstr>
      <vt:lpstr>Calibri</vt:lpstr>
      <vt:lpstr>DejaVu Sans</vt:lpstr>
      <vt:lpstr>Noto Sans CJK SC Regular</vt:lpstr>
      <vt:lpstr>Times New Roman</vt:lpstr>
      <vt:lpstr>Wingdings 2</vt:lpstr>
      <vt:lpstr>1_Office Theme</vt:lpstr>
      <vt:lpstr>Default Design</vt:lpstr>
      <vt:lpstr>Office Theme</vt:lpstr>
      <vt:lpstr>PowerPoint Presentation</vt:lpstr>
      <vt:lpstr>Motivation</vt:lpstr>
      <vt:lpstr>Study And surge model REGION</vt:lpstr>
      <vt:lpstr>What we know</vt:lpstr>
      <vt:lpstr>What we Know</vt:lpstr>
      <vt:lpstr>What happens IF we ALLOW TSI in TWL Ensemble forecast system </vt:lpstr>
      <vt:lpstr>Sampling the Uncertainty</vt:lpstr>
      <vt:lpstr>What we know from Sea Level Observation records</vt:lpstr>
      <vt:lpstr>Perturbing the tides can be important:  A post-processing example</vt:lpstr>
      <vt:lpstr>perturbations of the M2 open boundary</vt:lpstr>
      <vt:lpstr>Impact of perturbed obc at coastal tide gauges</vt:lpstr>
      <vt:lpstr>TWL spectra for Perturbed surge and tides</vt:lpstr>
      <vt:lpstr>surge only spread: TSI acts to focus the surges</vt:lpstr>
      <vt:lpstr>Preliminary results: tidal perturbations improve spread of twl forecasts</vt:lpstr>
      <vt:lpstr>Overall improvement in other skill scores when tides are perturbed</vt:lpstr>
      <vt:lpstr>Conclusions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Bernier,Natacha [CMC]</dc:creator>
  <cp:lastModifiedBy>Bernier,Natacha [CMC]</cp:lastModifiedBy>
  <cp:revision>59</cp:revision>
  <dcterms:created xsi:type="dcterms:W3CDTF">2019-10-22T22:59:09Z</dcterms:created>
  <dcterms:modified xsi:type="dcterms:W3CDTF">2020-05-04T00:59:45Z</dcterms:modified>
</cp:coreProperties>
</file>