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347" r:id="rId2"/>
    <p:sldId id="351" r:id="rId3"/>
    <p:sldId id="352" r:id="rId4"/>
    <p:sldId id="353" r:id="rId5"/>
    <p:sldId id="350" r:id="rId6"/>
    <p:sldId id="365" r:id="rId7"/>
    <p:sldId id="348" r:id="rId8"/>
    <p:sldId id="354" r:id="rId9"/>
    <p:sldId id="338" r:id="rId10"/>
    <p:sldId id="362" r:id="rId11"/>
    <p:sldId id="359" r:id="rId12"/>
    <p:sldId id="363" r:id="rId13"/>
    <p:sldId id="360" r:id="rId14"/>
    <p:sldId id="361" r:id="rId15"/>
    <p:sldId id="357" r:id="rId16"/>
    <p:sldId id="364" r:id="rId17"/>
  </p:sldIdLst>
  <p:sldSz cx="12192000" cy="6858000"/>
  <p:notesSz cx="7099300" cy="102346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E73"/>
    <a:srgbClr val="C8C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1" autoAdjust="0"/>
    <p:restoredTop sz="79648" autoAdjust="0"/>
  </p:normalViewPr>
  <p:slideViewPr>
    <p:cSldViewPr snapToGrid="0" snapToObjects="1">
      <p:cViewPr varScale="1">
        <p:scale>
          <a:sx n="68" d="100"/>
          <a:sy n="68" d="100"/>
        </p:scale>
        <p:origin x="470" y="62"/>
      </p:cViewPr>
      <p:guideLst/>
    </p:cSldViewPr>
  </p:slideViewPr>
  <p:notesTextViewPr>
    <p:cViewPr>
      <p:scale>
        <a:sx n="1" d="1"/>
        <a:sy n="1" d="1"/>
      </p:scale>
      <p:origin x="0" y="0"/>
    </p:cViewPr>
  </p:notesTextViewPr>
  <p:notesViewPr>
    <p:cSldViewPr snapToGrid="0" snapToObjects="1">
      <p:cViewPr varScale="1">
        <p:scale>
          <a:sx n="117" d="100"/>
          <a:sy n="117" d="100"/>
        </p:scale>
        <p:origin x="420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7B44925A-0B05-D440-A516-F5B09ACE107D}"/>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i-FI"/>
          </a:p>
        </p:txBody>
      </p:sp>
      <p:sp>
        <p:nvSpPr>
          <p:cNvPr id="3" name="Päivämäärän paikkamerkki 2">
            <a:extLst>
              <a:ext uri="{FF2B5EF4-FFF2-40B4-BE49-F238E27FC236}">
                <a16:creationId xmlns:a16="http://schemas.microsoft.com/office/drawing/2014/main" id="{1045E58B-1E3A-334C-9DE1-539CE3F32F65}"/>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CB728AA5-8228-C046-BA4B-C44DBD55831E}" type="datetimeFigureOut">
              <a:rPr lang="fi-FI" smtClean="0"/>
              <a:t>4.5.2020</a:t>
            </a:fld>
            <a:endParaRPr lang="fi-FI"/>
          </a:p>
        </p:txBody>
      </p:sp>
      <p:sp>
        <p:nvSpPr>
          <p:cNvPr id="4" name="Alatunnisteen paikkamerkki 3">
            <a:extLst>
              <a:ext uri="{FF2B5EF4-FFF2-40B4-BE49-F238E27FC236}">
                <a16:creationId xmlns:a16="http://schemas.microsoft.com/office/drawing/2014/main" id="{08C913E0-5CB5-DF40-9B03-BAFB0817867C}"/>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fi-FI"/>
          </a:p>
        </p:txBody>
      </p:sp>
      <p:sp>
        <p:nvSpPr>
          <p:cNvPr id="5" name="Dian numeron paikkamerkki 4">
            <a:extLst>
              <a:ext uri="{FF2B5EF4-FFF2-40B4-BE49-F238E27FC236}">
                <a16:creationId xmlns:a16="http://schemas.microsoft.com/office/drawing/2014/main" id="{7C7E41D9-D3AD-7E40-8AA7-6F72546C0BFA}"/>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44E133F4-4B30-3B43-8B17-703B3FF77F5F}" type="slidenum">
              <a:rPr lang="fi-FI" smtClean="0"/>
              <a:t>‹#›</a:t>
            </a:fld>
            <a:endParaRPr lang="fi-FI"/>
          </a:p>
        </p:txBody>
      </p:sp>
    </p:spTree>
    <p:extLst>
      <p:ext uri="{BB962C8B-B14F-4D97-AF65-F5344CB8AC3E}">
        <p14:creationId xmlns:p14="http://schemas.microsoft.com/office/powerpoint/2010/main" val="227441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i-FI"/>
          </a:p>
        </p:txBody>
      </p:sp>
      <p:sp>
        <p:nvSpPr>
          <p:cNvPr id="3" name="Päivämäärän paikkamerkki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9C087F5-8357-164C-8F12-2EFCA3C6D20B}" type="datetimeFigureOut">
              <a:rPr lang="fi-FI" smtClean="0"/>
              <a:t>4.5.2020</a:t>
            </a:fld>
            <a:endParaRPr lang="fi-FI"/>
          </a:p>
        </p:txBody>
      </p:sp>
      <p:sp>
        <p:nvSpPr>
          <p:cNvPr id="4" name="Dian kuvan paikkamerkki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fi-FI"/>
          </a:p>
        </p:txBody>
      </p:sp>
      <p:sp>
        <p:nvSpPr>
          <p:cNvPr id="5" name="Huomautusten paikkamerkki 4"/>
          <p:cNvSpPr>
            <a:spLocks noGrp="1"/>
          </p:cNvSpPr>
          <p:nvPr>
            <p:ph type="body" sz="quarter" idx="3"/>
          </p:nvPr>
        </p:nvSpPr>
        <p:spPr>
          <a:xfrm>
            <a:off x="709930" y="4925407"/>
            <a:ext cx="5679440" cy="4029879"/>
          </a:xfrm>
          <a:prstGeom prst="rect">
            <a:avLst/>
          </a:prstGeom>
        </p:spPr>
        <p:txBody>
          <a:bodyPr vert="horz" lIns="99048" tIns="49524" rIns="99048" bIns="49524" rtlCol="0"/>
          <a:lstStyle/>
          <a:p>
            <a:r>
              <a:rPr lang="fi-FI"/>
              <a:t>Muokkaa tekstin perustyylejä
toinen taso
kolmas taso
neljäs taso
viides taso</a:t>
            </a:r>
          </a:p>
        </p:txBody>
      </p:sp>
      <p:sp>
        <p:nvSpPr>
          <p:cNvPr id="6" name="Alatunnisteen paikkamerkki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fi-FI"/>
          </a:p>
        </p:txBody>
      </p:sp>
      <p:sp>
        <p:nvSpPr>
          <p:cNvPr id="7" name="Dian numeron paikkamerkki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6A74E34-0749-9144-B79B-31DF5A3F88AA}" type="slidenum">
              <a:rPr lang="fi-FI" smtClean="0"/>
              <a:t>‹#›</a:t>
            </a:fld>
            <a:endParaRPr lang="fi-FI"/>
          </a:p>
        </p:txBody>
      </p:sp>
    </p:spTree>
    <p:extLst>
      <p:ext uri="{BB962C8B-B14F-4D97-AF65-F5344CB8AC3E}">
        <p14:creationId xmlns:p14="http://schemas.microsoft.com/office/powerpoint/2010/main" val="343304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demonstrate the deployment of </a:t>
            </a:r>
            <a:r>
              <a:rPr lang="en-US" dirty="0"/>
              <a:t>thermistor string-based ice mass balance buoys (SIMBA) in the Arctic Ocean since summer 2018. We present how SIMBA data has been processed and some preliminary results on ice mass balance at bottom.</a:t>
            </a:r>
            <a:endParaRPr lang="en-GB" dirty="0"/>
          </a:p>
        </p:txBody>
      </p:sp>
      <p:sp>
        <p:nvSpPr>
          <p:cNvPr id="4" name="Slide Number Placeholder 3"/>
          <p:cNvSpPr>
            <a:spLocks noGrp="1"/>
          </p:cNvSpPr>
          <p:nvPr>
            <p:ph type="sldNum" sz="quarter" idx="5"/>
          </p:nvPr>
        </p:nvSpPr>
        <p:spPr/>
        <p:txBody>
          <a:bodyPr/>
          <a:lstStyle/>
          <a:p>
            <a:fld id="{F6A74E34-0749-9144-B79B-31DF5A3F88AA}" type="slidenum">
              <a:rPr lang="fi-FI" smtClean="0"/>
              <a:t>1</a:t>
            </a:fld>
            <a:endParaRPr lang="fi-FI"/>
          </a:p>
        </p:txBody>
      </p:sp>
    </p:spTree>
    <p:extLst>
      <p:ext uri="{BB962C8B-B14F-4D97-AF65-F5344CB8AC3E}">
        <p14:creationId xmlns:p14="http://schemas.microsoft.com/office/powerpoint/2010/main" val="150911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Those are SIMBA buoys deployed during CHINARE2018 and CAATEX 2019.  The white lines show the initial ice surface (valid until surface melting start in the melting season)</a:t>
            </a:r>
          </a:p>
        </p:txBody>
      </p:sp>
      <p:sp>
        <p:nvSpPr>
          <p:cNvPr id="4" name="Slide Number Placeholder 3"/>
          <p:cNvSpPr>
            <a:spLocks noGrp="1"/>
          </p:cNvSpPr>
          <p:nvPr>
            <p:ph type="sldNum" sz="quarter" idx="5"/>
          </p:nvPr>
        </p:nvSpPr>
        <p:spPr/>
        <p:txBody>
          <a:bodyPr/>
          <a:lstStyle/>
          <a:p>
            <a:fld id="{F6A74E34-0749-9144-B79B-31DF5A3F88AA}" type="slidenum">
              <a:rPr lang="fi-FI" smtClean="0"/>
              <a:t>12</a:t>
            </a:fld>
            <a:endParaRPr lang="fi-FI"/>
          </a:p>
        </p:txBody>
      </p:sp>
    </p:spTree>
    <p:extLst>
      <p:ext uri="{BB962C8B-B14F-4D97-AF65-F5344CB8AC3E}">
        <p14:creationId xmlns:p14="http://schemas.microsoft.com/office/powerpoint/2010/main" val="420669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aiming a SIMBA observation network, so cost-cutting is crucial.</a:t>
            </a:r>
          </a:p>
        </p:txBody>
      </p:sp>
      <p:sp>
        <p:nvSpPr>
          <p:cNvPr id="4" name="Slide Number Placeholder 3"/>
          <p:cNvSpPr>
            <a:spLocks noGrp="1"/>
          </p:cNvSpPr>
          <p:nvPr>
            <p:ph type="sldNum" sz="quarter" idx="5"/>
          </p:nvPr>
        </p:nvSpPr>
        <p:spPr/>
        <p:txBody>
          <a:bodyPr/>
          <a:lstStyle/>
          <a:p>
            <a:fld id="{F6A74E34-0749-9144-B79B-31DF5A3F88AA}" type="slidenum">
              <a:rPr lang="fi-FI" smtClean="0"/>
              <a:t>2</a:t>
            </a:fld>
            <a:endParaRPr lang="fi-FI"/>
          </a:p>
        </p:txBody>
      </p:sp>
    </p:spTree>
    <p:extLst>
      <p:ext uri="{BB962C8B-B14F-4D97-AF65-F5344CB8AC3E}">
        <p14:creationId xmlns:p14="http://schemas.microsoft.com/office/powerpoint/2010/main" val="399189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SIMBA mainly observes temperature profile through air-snow-ice-ocean. The SIMBA thermistor string has 240 sensors and sensor interval is 2 cm.</a:t>
            </a:r>
          </a:p>
        </p:txBody>
      </p:sp>
      <p:sp>
        <p:nvSpPr>
          <p:cNvPr id="4" name="Slide Number Placeholder 3"/>
          <p:cNvSpPr>
            <a:spLocks noGrp="1"/>
          </p:cNvSpPr>
          <p:nvPr>
            <p:ph type="sldNum" sz="quarter" idx="5"/>
          </p:nvPr>
        </p:nvSpPr>
        <p:spPr/>
        <p:txBody>
          <a:bodyPr/>
          <a:lstStyle/>
          <a:p>
            <a:fld id="{F6A74E34-0749-9144-B79B-31DF5A3F88AA}" type="slidenum">
              <a:rPr lang="fi-FI" smtClean="0"/>
              <a:t>3</a:t>
            </a:fld>
            <a:endParaRPr lang="fi-FI"/>
          </a:p>
        </p:txBody>
      </p:sp>
    </p:spTree>
    <p:extLst>
      <p:ext uri="{BB962C8B-B14F-4D97-AF65-F5344CB8AC3E}">
        <p14:creationId xmlns:p14="http://schemas.microsoft.com/office/powerpoint/2010/main" val="376488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SIMBA measures the heating temperature (SIMBA-HT) applying a small identical heating element on each sensor. The heating is applied once per day. The heating interval usually lasts for 60 s or 120 s. The temperature changes in air, snow, ice and water are different due to the different heat conductivities. </a:t>
            </a:r>
            <a:endParaRPr lang="en-GB" dirty="0"/>
          </a:p>
        </p:txBody>
      </p:sp>
      <p:sp>
        <p:nvSpPr>
          <p:cNvPr id="4" name="Slide Number Placeholder 3"/>
          <p:cNvSpPr>
            <a:spLocks noGrp="1"/>
          </p:cNvSpPr>
          <p:nvPr>
            <p:ph type="sldNum" sz="quarter" idx="5"/>
          </p:nvPr>
        </p:nvSpPr>
        <p:spPr/>
        <p:txBody>
          <a:bodyPr/>
          <a:lstStyle/>
          <a:p>
            <a:fld id="{F6A74E34-0749-9144-B79B-31DF5A3F88AA}" type="slidenum">
              <a:rPr lang="fi-FI" smtClean="0"/>
              <a:t>4</a:t>
            </a:fld>
            <a:endParaRPr lang="fi-FI"/>
          </a:p>
        </p:txBody>
      </p:sp>
    </p:spTree>
    <p:extLst>
      <p:ext uri="{BB962C8B-B14F-4D97-AF65-F5344CB8AC3E}">
        <p14:creationId xmlns:p14="http://schemas.microsoft.com/office/powerpoint/2010/main" val="1882380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SIMBA-algorithm was developed by Liao and others (2018) and used to extract snow depth and ice thickness from SIMBA-ET data. The algorithm was targeted for SIMBA data obtained from the Arctic Ocean, where the snow/ice interface remained unchanged.</a:t>
            </a:r>
            <a:endParaRPr lang="en-GB" dirty="0"/>
          </a:p>
        </p:txBody>
      </p:sp>
      <p:sp>
        <p:nvSpPr>
          <p:cNvPr id="4" name="Slide Number Placeholder 3"/>
          <p:cNvSpPr>
            <a:spLocks noGrp="1"/>
          </p:cNvSpPr>
          <p:nvPr>
            <p:ph type="sldNum" sz="quarter" idx="5"/>
          </p:nvPr>
        </p:nvSpPr>
        <p:spPr/>
        <p:txBody>
          <a:bodyPr/>
          <a:lstStyle/>
          <a:p>
            <a:fld id="{F6A74E34-0749-9144-B79B-31DF5A3F88AA}" type="slidenum">
              <a:rPr lang="fi-FI" smtClean="0"/>
              <a:t>5</a:t>
            </a:fld>
            <a:endParaRPr lang="fi-FI"/>
          </a:p>
        </p:txBody>
      </p:sp>
    </p:spTree>
    <p:extLst>
      <p:ext uri="{BB962C8B-B14F-4D97-AF65-F5344CB8AC3E}">
        <p14:creationId xmlns:p14="http://schemas.microsoft.com/office/powerpoint/2010/main" val="93139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the SIMBA algorithm results look like.</a:t>
            </a:r>
          </a:p>
        </p:txBody>
      </p:sp>
      <p:sp>
        <p:nvSpPr>
          <p:cNvPr id="4" name="Slide Number Placeholder 3"/>
          <p:cNvSpPr>
            <a:spLocks noGrp="1"/>
          </p:cNvSpPr>
          <p:nvPr>
            <p:ph type="sldNum" sz="quarter" idx="5"/>
          </p:nvPr>
        </p:nvSpPr>
        <p:spPr/>
        <p:txBody>
          <a:bodyPr/>
          <a:lstStyle/>
          <a:p>
            <a:fld id="{F6A74E34-0749-9144-B79B-31DF5A3F88AA}" type="slidenum">
              <a:rPr lang="fi-FI" smtClean="0"/>
              <a:t>6</a:t>
            </a:fld>
            <a:endParaRPr lang="fi-FI"/>
          </a:p>
        </p:txBody>
      </p:sp>
    </p:spTree>
    <p:extLst>
      <p:ext uri="{BB962C8B-B14F-4D97-AF65-F5344CB8AC3E}">
        <p14:creationId xmlns:p14="http://schemas.microsoft.com/office/powerpoint/2010/main" val="15846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Several international Arctic field campaigns have been carried out in the past few years.</a:t>
            </a:r>
          </a:p>
        </p:txBody>
      </p:sp>
      <p:sp>
        <p:nvSpPr>
          <p:cNvPr id="4" name="Slide Number Placeholder 3"/>
          <p:cNvSpPr>
            <a:spLocks noGrp="1"/>
          </p:cNvSpPr>
          <p:nvPr>
            <p:ph type="sldNum" sz="quarter" idx="5"/>
          </p:nvPr>
        </p:nvSpPr>
        <p:spPr/>
        <p:txBody>
          <a:bodyPr/>
          <a:lstStyle/>
          <a:p>
            <a:fld id="{F6A74E34-0749-9144-B79B-31DF5A3F88AA}" type="slidenum">
              <a:rPr lang="fi-FI" smtClean="0"/>
              <a:t>7</a:t>
            </a:fld>
            <a:endParaRPr lang="fi-FI"/>
          </a:p>
        </p:txBody>
      </p:sp>
    </p:spTree>
    <p:extLst>
      <p:ext uri="{BB962C8B-B14F-4D97-AF65-F5344CB8AC3E}">
        <p14:creationId xmlns:p14="http://schemas.microsoft.com/office/powerpoint/2010/main" val="328875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SIMBA buoys deployment and drift trajectories until early May 2020. The </a:t>
            </a:r>
            <a:r>
              <a:rPr lang="en-GB" dirty="0" err="1"/>
              <a:t>MOASiC</a:t>
            </a:r>
            <a:r>
              <a:rPr lang="en-GB" dirty="0"/>
              <a:t> deployments are largely active. For other deployment campaigns, only few SIMBA are still working.</a:t>
            </a:r>
          </a:p>
        </p:txBody>
      </p:sp>
      <p:sp>
        <p:nvSpPr>
          <p:cNvPr id="4" name="Slide Number Placeholder 3"/>
          <p:cNvSpPr>
            <a:spLocks noGrp="1"/>
          </p:cNvSpPr>
          <p:nvPr>
            <p:ph type="sldNum" sz="quarter" idx="5"/>
          </p:nvPr>
        </p:nvSpPr>
        <p:spPr/>
        <p:txBody>
          <a:bodyPr/>
          <a:lstStyle/>
          <a:p>
            <a:fld id="{F6A74E34-0749-9144-B79B-31DF5A3F88AA}" type="slidenum">
              <a:rPr lang="fi-FI" smtClean="0"/>
              <a:t>8</a:t>
            </a:fld>
            <a:endParaRPr lang="fi-FI"/>
          </a:p>
        </p:txBody>
      </p:sp>
    </p:spTree>
    <p:extLst>
      <p:ext uri="{BB962C8B-B14F-4D97-AF65-F5344CB8AC3E}">
        <p14:creationId xmlns:p14="http://schemas.microsoft.com/office/powerpoint/2010/main" val="168927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SIMBA ice bottom evolution. Those SIMBAs were deployed during NOBAS field campaign in the East Siberian Sea. The white lines show the initial ice surface (valid until surface melting start in the melting season)</a:t>
            </a:r>
          </a:p>
          <a:p>
            <a:endParaRPr lang="en-GB" dirty="0"/>
          </a:p>
        </p:txBody>
      </p:sp>
      <p:sp>
        <p:nvSpPr>
          <p:cNvPr id="4" name="Slide Number Placeholder 3"/>
          <p:cNvSpPr>
            <a:spLocks noGrp="1"/>
          </p:cNvSpPr>
          <p:nvPr>
            <p:ph type="sldNum" sz="quarter" idx="5"/>
          </p:nvPr>
        </p:nvSpPr>
        <p:spPr/>
        <p:txBody>
          <a:bodyPr/>
          <a:lstStyle/>
          <a:p>
            <a:fld id="{F6A74E34-0749-9144-B79B-31DF5A3F88AA}" type="slidenum">
              <a:rPr lang="fi-FI" smtClean="0"/>
              <a:t>10</a:t>
            </a:fld>
            <a:endParaRPr lang="fi-FI"/>
          </a:p>
        </p:txBody>
      </p:sp>
    </p:spTree>
    <p:extLst>
      <p:ext uri="{BB962C8B-B14F-4D97-AF65-F5344CB8AC3E}">
        <p14:creationId xmlns:p14="http://schemas.microsoft.com/office/powerpoint/2010/main" val="617186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chemeClr val="accent1"/>
        </a:solid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22665E0D-75C2-E94B-8135-F621B99D0778}"/>
              </a:ext>
            </a:extLst>
          </p:cNvPr>
          <p:cNvSpPr>
            <a:spLocks noChangeAspect="1"/>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3467881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dia_vari_05_vaihdettava_kuva">
    <p:bg>
      <p:bgPr>
        <a:solidFill>
          <a:schemeClr val="tx1"/>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BED1C699-EA44-A547-A232-13BF6082DDB5}"/>
              </a:ext>
            </a:extLst>
          </p:cNvPr>
          <p:cNvSpPr>
            <a:spLocks noGrp="1"/>
          </p:cNvSpPr>
          <p:nvPr>
            <p:ph type="pic" sz="quarter" idx="12" hasCustomPrompt="1"/>
          </p:nvPr>
        </p:nvSpPr>
        <p:spPr>
          <a:xfrm>
            <a:off x="6061100" y="0"/>
            <a:ext cx="6130900" cy="6858000"/>
          </a:xfrm>
          <a:pattFill prst="pct90">
            <a:fgClr>
              <a:schemeClr val="tx1"/>
            </a:fgClr>
            <a:bgClr>
              <a:schemeClr val="bg1"/>
            </a:bgClr>
          </a:pattFill>
        </p:spPr>
        <p:txBody>
          <a:bodyPr>
            <a:normAutofit/>
          </a:bodyPr>
          <a:lstStyle>
            <a:lvl1pPr marL="0" indent="0" algn="ctr">
              <a:buNone/>
              <a:defRPr>
                <a:solidFill>
                  <a:schemeClr val="bg1"/>
                </a:solidFill>
              </a:defRPr>
            </a:lvl1pPr>
          </a:lstStyle>
          <a:p>
            <a:r>
              <a:rPr lang="fi-FI" dirty="0"/>
              <a:t>lisää kuva napsauttamalla kuvaketta</a:t>
            </a:r>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35634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Otsikkodia">
    <p:bg>
      <p:bgRef idx="1001">
        <a:schemeClr val="bg2"/>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2858324430"/>
      </p:ext>
    </p:extLst>
  </p:cSld>
  <p:clrMapOvr>
    <a:overrideClrMapping bg1="dk1" tx1="lt1" bg2="dk2" tx2="lt2" accent1="accent1" accent2="accent2" accent3="accent3" accent4="accent4" accent5="accent5" accent6="accent6" hlink="hlink" folHlink="folHlink"/>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7_Otsikkodia">
    <p:bg>
      <p:bgPr>
        <a:solidFill>
          <a:schemeClr val="accent2"/>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2593500386"/>
      </p:ext>
    </p:extLst>
  </p:cSld>
  <p:clrMapOvr>
    <a:overrideClrMapping bg1="dk1" tx1="lt1" bg2="dk2" tx2="lt2" accent1="accent1" accent2="accent2" accent3="accent3" accent4="accent4" accent5="accent5" accent6="accent6" hlink="hlink" folHlink="folHlink"/>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Otsikkodia">
    <p:bg>
      <p:bgPr>
        <a:solidFill>
          <a:schemeClr val="accent3"/>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1544660579"/>
      </p:ext>
    </p:extLst>
  </p:cSld>
  <p:clrMapOvr>
    <a:overrideClrMapping bg1="dk1" tx1="lt1" bg2="dk2" tx2="lt2" accent1="accent1" accent2="accent2" accent3="accent3" accent4="accent4" accent5="accent5" accent6="accent6" hlink="hlink" folHlink="folHlink"/>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9_Otsikkodia">
    <p:bg>
      <p:bgPr>
        <a:solidFill>
          <a:schemeClr val="accent4"/>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199379065"/>
      </p:ext>
    </p:extLst>
  </p:cSld>
  <p:clrMapOvr>
    <a:overrideClrMapping bg1="dk1" tx1="lt1" bg2="dk2" tx2="lt2" accent1="accent1" accent2="accent2" accent3="accent3" accent4="accent4" accent5="accent5" accent6="accent6" hlink="hlink" folHlink="folHlink"/>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0_Otsikkodia">
    <p:bg>
      <p:bgPr>
        <a:solidFill>
          <a:schemeClr val="accent5"/>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pic>
        <p:nvPicPr>
          <p:cNvPr id="11" name="Kuva 10">
            <a:extLst>
              <a:ext uri="{FF2B5EF4-FFF2-40B4-BE49-F238E27FC236}">
                <a16:creationId xmlns:a16="http://schemas.microsoft.com/office/drawing/2014/main" id="{D801770B-2EFC-E545-B7D5-9073FE6F7879}"/>
              </a:ext>
            </a:extLst>
          </p:cNvPr>
          <p:cNvPicPr>
            <a:picLocks noChangeAspect="1"/>
          </p:cNvPicPr>
          <p:nvPr userDrawn="1"/>
        </p:nvPicPr>
        <p:blipFill>
          <a:blip r:embed="rId3"/>
          <a:stretch>
            <a:fillRect/>
          </a:stretch>
        </p:blipFill>
        <p:spPr>
          <a:xfrm>
            <a:off x="432000" y="6120000"/>
            <a:ext cx="2329043" cy="432000"/>
          </a:xfrm>
          <a:prstGeom prst="rect">
            <a:avLst/>
          </a:prstGeom>
        </p:spPr>
      </p:pic>
    </p:spTree>
    <p:extLst>
      <p:ext uri="{BB962C8B-B14F-4D97-AF65-F5344CB8AC3E}">
        <p14:creationId xmlns:p14="http://schemas.microsoft.com/office/powerpoint/2010/main" val="1070323803"/>
      </p:ext>
    </p:extLst>
  </p:cSld>
  <p:clrMapOvr>
    <a:overrideClrMapping bg1="dk1" tx1="lt1" bg2="dk2" tx2="lt2" accent1="accent1" accent2="accent2" accent3="accent3" accent4="accent4" accent5="accent5" accent6="accent6" hlink="hlink" folHlink="folHlink"/>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2153FE5C-2915-9542-B7E7-637DD7D0CE7B}"/>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122363"/>
            <a:ext cx="9144000" cy="2387600"/>
          </a:xfrm>
        </p:spPr>
        <p:txBody>
          <a:bodyPr anchor="b"/>
          <a:lstStyle>
            <a:lvl1pPr algn="l">
              <a:defRPr sz="6000">
                <a:solidFill>
                  <a:schemeClr val="tx2"/>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0" y="3602038"/>
            <a:ext cx="914400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0" y="6120000"/>
            <a:ext cx="720000" cy="365125"/>
          </a:xfrm>
        </p:spPr>
        <p:txBody>
          <a:bodyPr/>
          <a:lstStyle/>
          <a:p>
            <a:fld id="{13BE8AB2-9B50-D544-A2BB-62673476E5E9}" type="slidenum">
              <a:rPr lang="fi-FI" smtClean="0"/>
              <a:t>‹#›</a:t>
            </a:fld>
            <a:endParaRPr lang="fi-FI" dirty="0"/>
          </a:p>
        </p:txBody>
      </p:sp>
    </p:spTree>
    <p:extLst>
      <p:ext uri="{BB962C8B-B14F-4D97-AF65-F5344CB8AC3E}">
        <p14:creationId xmlns:p14="http://schemas.microsoft.com/office/powerpoint/2010/main" val="143199561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4D06DFD-532A-724A-8E44-B62EC9AE2C36}"/>
              </a:ext>
            </a:extLst>
          </p:cNvPr>
          <p:cNvPicPr>
            <a:picLocks noChangeAspect="1"/>
          </p:cNvPicPr>
          <p:nvPr userDrawn="1"/>
        </p:nvPicPr>
        <p:blipFill>
          <a:blip r:embed="rId2"/>
          <a:stretch>
            <a:fillRect/>
          </a:stretch>
        </p:blipFill>
        <p:spPr>
          <a:xfrm>
            <a:off x="10572241" y="0"/>
            <a:ext cx="1619759" cy="6858000"/>
          </a:xfrm>
          <a:prstGeom prst="rect">
            <a:avLst/>
          </a:prstGeom>
        </p:spPr>
      </p:pic>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0" y="365125"/>
            <a:ext cx="9720000" cy="1325563"/>
          </a:xfrm>
        </p:spPr>
        <p:txBody>
          <a:bodyPr/>
          <a:lstStyle>
            <a:lvl1pPr>
              <a:defRPr>
                <a:solidFill>
                  <a:schemeClr val="tx2"/>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504000" y="1825625"/>
            <a:ext cx="9720000" cy="4104000"/>
          </a:xfrm>
        </p:spPr>
        <p:txBody>
          <a:bodyPr/>
          <a:lstStyle/>
          <a:p>
            <a:pPr lvl="0"/>
            <a:r>
              <a:rPr lang="en-US"/>
              <a:t>Click to edit Master text styles</a:t>
            </a:r>
          </a:p>
        </p:txBody>
      </p:sp>
      <p:sp>
        <p:nvSpPr>
          <p:cNvPr id="6" name="Dian numeron paikkamerkki 5">
            <a:extLst>
              <a:ext uri="{FF2B5EF4-FFF2-40B4-BE49-F238E27FC236}">
                <a16:creationId xmlns:a16="http://schemas.microsoft.com/office/drawing/2014/main" id="{66BD2314-7F0D-5444-B8A7-638BD9DB0385}"/>
              </a:ext>
            </a:extLst>
          </p:cNvPr>
          <p:cNvSpPr>
            <a:spLocks noGrp="1"/>
          </p:cNvSpPr>
          <p:nvPr>
            <p:ph type="sldNum" sz="quarter" idx="12"/>
          </p:nvPr>
        </p:nvSpPr>
        <p:spPr>
          <a:xfrm>
            <a:off x="9540000" y="6120000"/>
            <a:ext cx="720000" cy="365125"/>
          </a:xfrm>
        </p:spPr>
        <p:txBody>
          <a:bodyPr/>
          <a:lstStyle/>
          <a:p>
            <a:fld id="{13BE8AB2-9B50-D544-A2BB-62673476E5E9}" type="slidenum">
              <a:rPr lang="fi-FI" smtClean="0"/>
              <a:t>‹#›</a:t>
            </a:fld>
            <a:endParaRPr lang="fi-FI" dirty="0"/>
          </a:p>
        </p:txBody>
      </p:sp>
    </p:spTree>
    <p:extLst>
      <p:ext uri="{BB962C8B-B14F-4D97-AF65-F5344CB8AC3E}">
        <p14:creationId xmlns:p14="http://schemas.microsoft.com/office/powerpoint/2010/main" val="1872616853"/>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0" y="365125"/>
            <a:ext cx="11160000" cy="1325563"/>
          </a:xfrm>
        </p:spPr>
        <p:txBody>
          <a:bodyPr/>
          <a:lstStyle>
            <a:lvl1pPr>
              <a:defRPr>
                <a:solidFill>
                  <a:schemeClr val="tx2"/>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504000" y="1825625"/>
            <a:ext cx="11160000" cy="4104000"/>
          </a:xfrm>
        </p:spPr>
        <p:txBody>
          <a:bodyPr/>
          <a:lstStyle>
            <a:lvl2pPr>
              <a:defRPr/>
            </a:lvl2pPr>
            <a:lvl3pPr>
              <a:defRPr/>
            </a:lvl3pPr>
            <a:lvl4pPr>
              <a:defRPr/>
            </a:lvl4pPr>
            <a:lvl5pPr>
              <a:defRPr/>
            </a:lvl5pPr>
          </a:lstStyle>
          <a:p>
            <a:pPr lvl="0"/>
            <a:r>
              <a:rPr lang="en-US"/>
              <a:t>Click to edit Master text styles</a:t>
            </a:r>
          </a:p>
        </p:txBody>
      </p:sp>
      <p:sp>
        <p:nvSpPr>
          <p:cNvPr id="6" name="Dian numeron paikkamerkki 5">
            <a:extLst>
              <a:ext uri="{FF2B5EF4-FFF2-40B4-BE49-F238E27FC236}">
                <a16:creationId xmlns:a16="http://schemas.microsoft.com/office/drawing/2014/main" id="{66BD2314-7F0D-5444-B8A7-638BD9DB0385}"/>
              </a:ext>
            </a:extLst>
          </p:cNvPr>
          <p:cNvSpPr>
            <a:spLocks noGrp="1"/>
          </p:cNvSpPr>
          <p:nvPr>
            <p:ph type="sldNum" sz="quarter" idx="12"/>
          </p:nvPr>
        </p:nvSpPr>
        <p:spPr>
          <a:xfrm>
            <a:off x="10872000" y="6173475"/>
            <a:ext cx="813599" cy="365125"/>
          </a:xfrm>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886469770"/>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4311BB-BEF8-794C-BA05-DBD016013615}"/>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51608F8-F562-D84A-9D25-FFC439164400}"/>
              </a:ext>
            </a:extLst>
          </p:cNvPr>
          <p:cNvSpPr>
            <a:spLocks noGrp="1"/>
          </p:cNvSpPr>
          <p:nvPr>
            <p:ph sz="half" idx="1"/>
          </p:nvPr>
        </p:nvSpPr>
        <p:spPr>
          <a:xfrm>
            <a:off x="504000" y="1825625"/>
            <a:ext cx="5400000" cy="4104000"/>
          </a:xfrm>
        </p:spPr>
        <p:txBody>
          <a:bodyPr/>
          <a:lstStyle/>
          <a:p>
            <a:pPr lvl="0"/>
            <a:r>
              <a:rPr lang="en-US"/>
              <a:t>Click to edit Master text styles</a:t>
            </a:r>
          </a:p>
        </p:txBody>
      </p:sp>
      <p:sp>
        <p:nvSpPr>
          <p:cNvPr id="4" name="Sisällön paikkamerkki 3">
            <a:extLst>
              <a:ext uri="{FF2B5EF4-FFF2-40B4-BE49-F238E27FC236}">
                <a16:creationId xmlns:a16="http://schemas.microsoft.com/office/drawing/2014/main" id="{5997162A-713B-5043-BC9D-6CA883411251}"/>
              </a:ext>
            </a:extLst>
          </p:cNvPr>
          <p:cNvSpPr>
            <a:spLocks noGrp="1"/>
          </p:cNvSpPr>
          <p:nvPr>
            <p:ph sz="half" idx="2"/>
          </p:nvPr>
        </p:nvSpPr>
        <p:spPr>
          <a:xfrm>
            <a:off x="6264000" y="1825625"/>
            <a:ext cx="5400000" cy="4104000"/>
          </a:xfrm>
        </p:spPr>
        <p:txBody>
          <a:bodyPr/>
          <a:lstStyle/>
          <a:p>
            <a:pPr lvl="0"/>
            <a:r>
              <a:rPr lang="en-US"/>
              <a:t>Click to edit Master text styles</a:t>
            </a:r>
          </a:p>
        </p:txBody>
      </p:sp>
      <p:sp>
        <p:nvSpPr>
          <p:cNvPr id="7" name="Dian numeron paikkamerkki 6">
            <a:extLst>
              <a:ext uri="{FF2B5EF4-FFF2-40B4-BE49-F238E27FC236}">
                <a16:creationId xmlns:a16="http://schemas.microsoft.com/office/drawing/2014/main" id="{410DF3E1-1A62-184C-9A83-F948EE63B012}"/>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76259422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_vaihdettava_kuva">
    <p:bg>
      <p:bgPr>
        <a:blipFill>
          <a:blip r:embed="rId2"/>
          <a:stretch>
            <a:fillRect/>
          </a:stretch>
        </a:blipFill>
        <a:effectLst/>
      </p:bgPr>
    </p:bg>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EB32F1B1-92CC-6E47-8A18-FBD60440FA9B}"/>
              </a:ext>
            </a:extLst>
          </p:cNvPr>
          <p:cNvSpPr>
            <a:spLocks noGrp="1"/>
          </p:cNvSpPr>
          <p:nvPr>
            <p:ph type="pic" sz="quarter" idx="12"/>
          </p:nvPr>
        </p:nvSpPr>
        <p:spPr>
          <a:xfrm>
            <a:off x="6061100" y="0"/>
            <a:ext cx="6130900" cy="6858000"/>
          </a:xfrm>
          <a:pattFill prst="pct90">
            <a:fgClr>
              <a:schemeClr val="accent1"/>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dirty="0"/>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3"/>
          <a:stretch>
            <a:fillRect/>
          </a:stretch>
        </p:blipFill>
        <p:spPr>
          <a:xfrm>
            <a:off x="504000" y="504000"/>
            <a:ext cx="2717218" cy="504000"/>
          </a:xfrm>
          <a:prstGeom prst="rect">
            <a:avLst/>
          </a:prstGeom>
        </p:spPr>
      </p:pic>
    </p:spTree>
    <p:extLst>
      <p:ext uri="{BB962C8B-B14F-4D97-AF65-F5344CB8AC3E}">
        <p14:creationId xmlns:p14="http://schemas.microsoft.com/office/powerpoint/2010/main" val="4282442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23BF53-1DC5-094C-A3D3-8B787ABE4DD4}"/>
              </a:ext>
            </a:extLst>
          </p:cNvPr>
          <p:cNvSpPr>
            <a:spLocks noGrp="1"/>
          </p:cNvSpPr>
          <p:nvPr>
            <p:ph type="title"/>
          </p:nvPr>
        </p:nvSpPr>
        <p:spPr/>
        <p:txBody>
          <a:bodyPr/>
          <a:lstStyle/>
          <a:p>
            <a:r>
              <a:rPr lang="en-US"/>
              <a:t>Click to edit Master title style</a:t>
            </a:r>
            <a:endParaRPr lang="fi-FI"/>
          </a:p>
        </p:txBody>
      </p:sp>
      <p:sp>
        <p:nvSpPr>
          <p:cNvPr id="5" name="Dian numeron paikkamerkki 4">
            <a:extLst>
              <a:ext uri="{FF2B5EF4-FFF2-40B4-BE49-F238E27FC236}">
                <a16:creationId xmlns:a16="http://schemas.microsoft.com/office/drawing/2014/main" id="{F80D270C-7447-9B43-BF0E-891DF8276A0C}"/>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3477183472"/>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061A0D-CC9F-6240-AA6D-3AC8E9EE8341}"/>
              </a:ext>
            </a:extLst>
          </p:cNvPr>
          <p:cNvSpPr>
            <a:spLocks noGrp="1"/>
          </p:cNvSpPr>
          <p:nvPr>
            <p:ph type="title"/>
          </p:nvPr>
        </p:nvSpPr>
        <p:spPr>
          <a:xfrm>
            <a:off x="503999" y="504000"/>
            <a:ext cx="4320000"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172E7B9-5049-1A4C-B842-9BC585C29341}"/>
              </a:ext>
            </a:extLst>
          </p:cNvPr>
          <p:cNvSpPr>
            <a:spLocks noGrp="1"/>
          </p:cNvSpPr>
          <p:nvPr>
            <p:ph idx="1"/>
          </p:nvPr>
        </p:nvSpPr>
        <p:spPr>
          <a:xfrm>
            <a:off x="5220000" y="503999"/>
            <a:ext cx="6480000" cy="536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kstin paikkamerkki 3">
            <a:extLst>
              <a:ext uri="{FF2B5EF4-FFF2-40B4-BE49-F238E27FC236}">
                <a16:creationId xmlns:a16="http://schemas.microsoft.com/office/drawing/2014/main" id="{2077EB74-AFAB-AB41-B32F-E1F631B1FE1D}"/>
              </a:ext>
            </a:extLst>
          </p:cNvPr>
          <p:cNvSpPr>
            <a:spLocks noGrp="1"/>
          </p:cNvSpPr>
          <p:nvPr>
            <p:ph type="body" sz="half" idx="2"/>
          </p:nvPr>
        </p:nvSpPr>
        <p:spPr>
          <a:xfrm>
            <a:off x="503999" y="2160000"/>
            <a:ext cx="4320000" cy="374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ian numeron paikkamerkki 6">
            <a:extLst>
              <a:ext uri="{FF2B5EF4-FFF2-40B4-BE49-F238E27FC236}">
                <a16:creationId xmlns:a16="http://schemas.microsoft.com/office/drawing/2014/main" id="{F0A5BDFD-AD3C-3448-8009-09A5D52B17D7}"/>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3060925131"/>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FA6FC8-3666-5946-9C18-E5D459CE676D}"/>
              </a:ext>
            </a:extLst>
          </p:cNvPr>
          <p:cNvSpPr>
            <a:spLocks noGrp="1"/>
          </p:cNvSpPr>
          <p:nvPr>
            <p:ph type="title"/>
          </p:nvPr>
        </p:nvSpPr>
        <p:spPr>
          <a:xfrm>
            <a:off x="503999" y="504000"/>
            <a:ext cx="5040000" cy="1600200"/>
          </a:xfrm>
        </p:spPr>
        <p:txBody>
          <a:bodyPr anchor="b"/>
          <a:lstStyle>
            <a:lvl1pPr>
              <a:defRPr sz="3200"/>
            </a:lvl1pPr>
          </a:lstStyle>
          <a:p>
            <a:r>
              <a:rPr lang="en-US"/>
              <a:t>Click to edit Master title style</a:t>
            </a:r>
            <a:endParaRPr lang="fi-FI"/>
          </a:p>
        </p:txBody>
      </p:sp>
      <p:sp>
        <p:nvSpPr>
          <p:cNvPr id="4" name="Tekstin paikkamerkki 3">
            <a:extLst>
              <a:ext uri="{FF2B5EF4-FFF2-40B4-BE49-F238E27FC236}">
                <a16:creationId xmlns:a16="http://schemas.microsoft.com/office/drawing/2014/main" id="{C0B233B5-4633-2D41-89B1-24D075B6A820}"/>
              </a:ext>
            </a:extLst>
          </p:cNvPr>
          <p:cNvSpPr>
            <a:spLocks noGrp="1"/>
          </p:cNvSpPr>
          <p:nvPr>
            <p:ph type="body" sz="half" idx="2"/>
          </p:nvPr>
        </p:nvSpPr>
        <p:spPr>
          <a:xfrm>
            <a:off x="503999" y="2160000"/>
            <a:ext cx="5040000" cy="374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ian numeron paikkamerkki 6">
            <a:extLst>
              <a:ext uri="{FF2B5EF4-FFF2-40B4-BE49-F238E27FC236}">
                <a16:creationId xmlns:a16="http://schemas.microsoft.com/office/drawing/2014/main" id="{329A05BC-2CAA-1342-BE66-F55EF95EB50D}"/>
              </a:ext>
            </a:extLst>
          </p:cNvPr>
          <p:cNvSpPr>
            <a:spLocks noGrp="1"/>
          </p:cNvSpPr>
          <p:nvPr>
            <p:ph type="sldNum" sz="quarter" idx="12"/>
          </p:nvPr>
        </p:nvSpPr>
        <p:spPr/>
        <p:txBody>
          <a:bodyPr/>
          <a:lstStyle/>
          <a:p>
            <a:fld id="{13BE8AB2-9B50-D544-A2BB-62673476E5E9}" type="slidenum">
              <a:rPr lang="fi-FI" smtClean="0"/>
              <a:t>‹#›</a:t>
            </a:fld>
            <a:endParaRPr lang="fi-FI"/>
          </a:p>
        </p:txBody>
      </p:sp>
      <p:sp>
        <p:nvSpPr>
          <p:cNvPr id="8" name="Kuvan paikkamerkki 5">
            <a:extLst>
              <a:ext uri="{FF2B5EF4-FFF2-40B4-BE49-F238E27FC236}">
                <a16:creationId xmlns:a16="http://schemas.microsoft.com/office/drawing/2014/main" id="{92604AAA-D3E4-1A42-8F46-C8D92773FF7F}"/>
              </a:ext>
            </a:extLst>
          </p:cNvPr>
          <p:cNvSpPr>
            <a:spLocks noGrp="1" noChangeAspect="1"/>
          </p:cNvSpPr>
          <p:nvPr>
            <p:ph type="pic" sz="quarter" idx="14"/>
          </p:nvPr>
        </p:nvSpPr>
        <p:spPr>
          <a:xfrm>
            <a:off x="6066531" y="-15764"/>
            <a:ext cx="6125469" cy="6873764"/>
          </a:xfrm>
          <a:prstGeom prst="rect">
            <a:avLst/>
          </a:prstGeom>
          <a:pattFill prst="pct5">
            <a:fgClr>
              <a:schemeClr val="accent1"/>
            </a:fgClr>
            <a:bgClr>
              <a:schemeClr val="bg1"/>
            </a:bgClr>
          </a:pattFill>
        </p:spPr>
        <p:txBody>
          <a:bodyPr wrap="square">
            <a:normAutofit/>
          </a:bodyPr>
          <a:lstStyle>
            <a:lvl1pPr>
              <a:defRPr>
                <a:solidFill>
                  <a:schemeClr val="accent1"/>
                </a:solidFill>
              </a:defRPr>
            </a:lvl1pPr>
          </a:lstStyle>
          <a:p>
            <a:r>
              <a:rPr lang="en-US"/>
              <a:t>Click icon to add picture</a:t>
            </a:r>
            <a:endParaRPr lang="fi-FI" dirty="0"/>
          </a:p>
        </p:txBody>
      </p:sp>
    </p:spTree>
    <p:extLst>
      <p:ext uri="{BB962C8B-B14F-4D97-AF65-F5344CB8AC3E}">
        <p14:creationId xmlns:p14="http://schemas.microsoft.com/office/powerpoint/2010/main" val="236938297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34A7459-EE84-C84F-9EF9-30D0313B8B5D}"/>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2135621040"/>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Tyhjä 2">
    <p:bg>
      <p:bgPr>
        <a:solidFill>
          <a:schemeClr val="bg1"/>
        </a:solidFill>
        <a:effectLst/>
      </p:bgPr>
    </p:bg>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34A7459-EE84-C84F-9EF9-30D0313B8B5D}"/>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1631552492"/>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1106F8-7F59-B944-BE59-3A9789618D48}"/>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B363DEF3-0DD5-BA47-B13F-1D549CD38C2C}"/>
              </a:ext>
            </a:extLst>
          </p:cNvPr>
          <p:cNvSpPr>
            <a:spLocks noGrp="1"/>
          </p:cNvSpPr>
          <p:nvPr>
            <p:ph type="body" orient="vert" idx="1"/>
          </p:nvPr>
        </p:nvSpPr>
        <p:spPr/>
        <p:txBody>
          <a:bodyPr vert="eaVert"/>
          <a:lstStyle/>
          <a:p>
            <a:pPr lvl="0"/>
            <a:r>
              <a:rPr lang="en-US"/>
              <a:t>Click to edit Master text styles</a:t>
            </a:r>
          </a:p>
        </p:txBody>
      </p:sp>
      <p:sp>
        <p:nvSpPr>
          <p:cNvPr id="6" name="Dian numeron paikkamerkki 5">
            <a:extLst>
              <a:ext uri="{FF2B5EF4-FFF2-40B4-BE49-F238E27FC236}">
                <a16:creationId xmlns:a16="http://schemas.microsoft.com/office/drawing/2014/main" id="{1DE4D2F1-7DEA-E04E-A5BF-9E5E1487DB39}"/>
              </a:ext>
            </a:extLst>
          </p:cNvPr>
          <p:cNvSpPr>
            <a:spLocks noGrp="1"/>
          </p:cNvSpPr>
          <p:nvPr>
            <p:ph type="sldNum" sz="quarter" idx="12"/>
          </p:nvPr>
        </p:nvSpPr>
        <p:spPr/>
        <p:txBody>
          <a:bodyPr/>
          <a:lstStyle/>
          <a:p>
            <a:fld id="{13BE8AB2-9B50-D544-A2BB-62673476E5E9}" type="slidenum">
              <a:rPr lang="fi-FI" smtClean="0"/>
              <a:t>‹#›</a:t>
            </a:fld>
            <a:endParaRPr lang="fi-FI"/>
          </a:p>
        </p:txBody>
      </p:sp>
    </p:spTree>
    <p:extLst>
      <p:ext uri="{BB962C8B-B14F-4D97-AF65-F5344CB8AC3E}">
        <p14:creationId xmlns:p14="http://schemas.microsoft.com/office/powerpoint/2010/main" val="3958384189"/>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bg>
      <p:bgPr>
        <a:solidFill>
          <a:schemeClr val="bg1"/>
        </a:solidFill>
        <a:effectLst/>
      </p:bgPr>
    </p:bg>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D2A9FCC-51C5-364F-A93C-FCC1FEA7B2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2129DAA0-C274-F34D-8C89-9F49B0065717}"/>
              </a:ext>
            </a:extLst>
          </p:cNvPr>
          <p:cNvSpPr>
            <a:spLocks noGrp="1"/>
          </p:cNvSpPr>
          <p:nvPr>
            <p:ph type="body" orient="vert" idx="1"/>
          </p:nvPr>
        </p:nvSpPr>
        <p:spPr>
          <a:xfrm>
            <a:off x="1008000" y="365125"/>
            <a:ext cx="7560000" cy="5811838"/>
          </a:xfrm>
        </p:spPr>
        <p:txBody>
          <a:bodyPr vert="eaVert"/>
          <a:lstStyle/>
          <a:p>
            <a:pPr lvl="0"/>
            <a:r>
              <a:rPr lang="en-US"/>
              <a:t>Click to edit Master text styles</a:t>
            </a:r>
          </a:p>
        </p:txBody>
      </p:sp>
      <p:sp>
        <p:nvSpPr>
          <p:cNvPr id="6" name="Dian numeron paikkamerkki 5">
            <a:extLst>
              <a:ext uri="{FF2B5EF4-FFF2-40B4-BE49-F238E27FC236}">
                <a16:creationId xmlns:a16="http://schemas.microsoft.com/office/drawing/2014/main" id="{7D1879EF-E033-354B-A6C7-998939C85B3C}"/>
              </a:ext>
            </a:extLst>
          </p:cNvPr>
          <p:cNvSpPr>
            <a:spLocks noGrp="1"/>
          </p:cNvSpPr>
          <p:nvPr>
            <p:ph type="sldNum" sz="quarter" idx="12"/>
          </p:nvPr>
        </p:nvSpPr>
        <p:spPr>
          <a:xfrm rot="5400000">
            <a:off x="211707" y="5587332"/>
            <a:ext cx="814137" cy="365125"/>
          </a:xfrm>
        </p:spPr>
        <p:txBody>
          <a:bodyPr/>
          <a:lstStyle/>
          <a:p>
            <a:fld id="{13BE8AB2-9B50-D544-A2BB-62673476E5E9}" type="slidenum">
              <a:rPr lang="fi-FI" smtClean="0"/>
              <a:t>‹#›</a:t>
            </a:fld>
            <a:endParaRPr lang="fi-FI"/>
          </a:p>
        </p:txBody>
      </p:sp>
      <p:pic>
        <p:nvPicPr>
          <p:cNvPr id="9" name="Kuva 8">
            <a:extLst>
              <a:ext uri="{FF2B5EF4-FFF2-40B4-BE49-F238E27FC236}">
                <a16:creationId xmlns:a16="http://schemas.microsoft.com/office/drawing/2014/main" id="{FF4C94E2-FCB5-FB43-A6E1-0F87AD1D6E74}"/>
              </a:ext>
            </a:extLst>
          </p:cNvPr>
          <p:cNvPicPr>
            <a:picLocks noChangeAspect="1"/>
          </p:cNvPicPr>
          <p:nvPr userDrawn="1"/>
        </p:nvPicPr>
        <p:blipFill>
          <a:blip r:embed="rId2"/>
          <a:stretch>
            <a:fillRect/>
          </a:stretch>
        </p:blipFill>
        <p:spPr>
          <a:xfrm rot="5400000">
            <a:off x="-512308" y="1296000"/>
            <a:ext cx="2329043" cy="432000"/>
          </a:xfrm>
          <a:prstGeom prst="rect">
            <a:avLst/>
          </a:prstGeom>
        </p:spPr>
      </p:pic>
    </p:spTree>
    <p:extLst>
      <p:ext uri="{BB962C8B-B14F-4D97-AF65-F5344CB8AC3E}">
        <p14:creationId xmlns:p14="http://schemas.microsoft.com/office/powerpoint/2010/main" val="3111921175"/>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kakansi">
    <p:spTree>
      <p:nvGrpSpPr>
        <p:cNvPr id="1" name=""/>
        <p:cNvGrpSpPr/>
        <p:nvPr/>
      </p:nvGrpSpPr>
      <p:grpSpPr>
        <a:xfrm>
          <a:off x="0" y="0"/>
          <a:ext cx="0" cy="0"/>
          <a:chOff x="0" y="0"/>
          <a:chExt cx="0" cy="0"/>
        </a:xfrm>
      </p:grpSpPr>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12192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2"/>
          <a:stretch>
            <a:fillRect/>
          </a:stretch>
        </p:blipFill>
        <p:spPr>
          <a:xfrm>
            <a:off x="10572241" y="-15764"/>
            <a:ext cx="1619759"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9144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E539FCD5-1A0A-4960-9B19-0D8D20650D93}"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8038800" cy="365125"/>
          </a:xfrm>
          <a:prstGeom prst="rect">
            <a:avLst/>
          </a:prstGeom>
        </p:spPr>
        <p:txBody>
          <a:bodyPr anchor="ctr" anchorCtr="0"/>
          <a:lstStyle>
            <a:lvl1pPr>
              <a:defRPr sz="1400" b="1">
                <a:solidFill>
                  <a:schemeClr val="bg1"/>
                </a:solidFill>
              </a:defRPr>
            </a:lvl1pPr>
          </a:lstStyle>
          <a:p>
            <a:r>
              <a:rPr lang="fi-FI" dirty="0"/>
              <a:t>Nimi</a:t>
            </a:r>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3"/>
          <a:stretch>
            <a:fillRect/>
          </a:stretch>
        </p:blipFill>
        <p:spPr>
          <a:xfrm>
            <a:off x="504000" y="504000"/>
            <a:ext cx="2717218" cy="504000"/>
          </a:xfrm>
          <a:prstGeom prst="rect">
            <a:avLst/>
          </a:prstGeom>
        </p:spPr>
      </p:pic>
    </p:spTree>
    <p:extLst>
      <p:ext uri="{BB962C8B-B14F-4D97-AF65-F5344CB8AC3E}">
        <p14:creationId xmlns:p14="http://schemas.microsoft.com/office/powerpoint/2010/main" val="198544045"/>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_vari_02">
    <p:bg>
      <p:bgPr>
        <a:solidFill>
          <a:schemeClr val="accent2"/>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4FDA7807-8F90-6043-B36B-C98BEB406A1A}"/>
              </a:ext>
            </a:extLst>
          </p:cNvPr>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156742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_vari_02_vaihdettava_kuva">
    <p:bg>
      <p:bgPr>
        <a:solidFill>
          <a:schemeClr val="accent2"/>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B95B4754-AD77-014E-894F-8E16B5B0D8E9}"/>
              </a:ext>
            </a:extLst>
          </p:cNvPr>
          <p:cNvSpPr>
            <a:spLocks noGrp="1"/>
          </p:cNvSpPr>
          <p:nvPr>
            <p:ph type="pic" sz="quarter" idx="12"/>
          </p:nvPr>
        </p:nvSpPr>
        <p:spPr>
          <a:xfrm>
            <a:off x="6061100" y="0"/>
            <a:ext cx="6130900" cy="6858000"/>
          </a:xfrm>
          <a:pattFill prst="pct90">
            <a:fgClr>
              <a:schemeClr val="accent2"/>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dirty="0"/>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35339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_vari_03">
    <p:bg>
      <p:bgPr>
        <a:solidFill>
          <a:schemeClr val="accent3"/>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0CA76E93-B1FC-EC47-9F63-8E678F6D8698}"/>
              </a:ext>
            </a:extLst>
          </p:cNvPr>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149502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_vari_03_vaihdettava_kuva">
    <p:bg>
      <p:bgPr>
        <a:solidFill>
          <a:schemeClr val="accent3"/>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C53A3FB5-B917-1B47-BCB6-C18A4F0FC105}"/>
              </a:ext>
            </a:extLst>
          </p:cNvPr>
          <p:cNvSpPr>
            <a:spLocks noGrp="1"/>
          </p:cNvSpPr>
          <p:nvPr>
            <p:ph type="pic" sz="quarter" idx="12"/>
          </p:nvPr>
        </p:nvSpPr>
        <p:spPr>
          <a:xfrm>
            <a:off x="6061100" y="0"/>
            <a:ext cx="6130900" cy="6858000"/>
          </a:xfrm>
          <a:pattFill prst="pct90">
            <a:fgClr>
              <a:schemeClr val="accent3"/>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dirty="0"/>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55229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dia_vari_04">
    <p:bg>
      <p:bgPr>
        <a:solidFill>
          <a:schemeClr val="accent4"/>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8C08878E-F531-6E49-8D14-C6A0A78E8FA1}"/>
              </a:ext>
            </a:extLst>
          </p:cNvPr>
          <p:cNvSpPr>
            <a:spLocks/>
          </p:cNvSpPr>
          <p:nvPr userDrawn="1"/>
        </p:nvSpPr>
        <p:spPr>
          <a:xfrm>
            <a:off x="6061100" y="0"/>
            <a:ext cx="6130900" cy="6858000"/>
          </a:xfrm>
          <a:prstGeom prst="rect">
            <a:avLst/>
          </a:prstGeom>
          <a:blipFill dpi="0" rotWithShape="0">
            <a:blip r:embed="rId2" cstate="screen">
              <a:extLst>
                <a:ext uri="{28A0092B-C50C-407E-A947-70E740481C1C}">
                  <a14:useLocalDpi xmlns:a14="http://schemas.microsoft.com/office/drawing/2010/main"/>
                </a:ext>
              </a:extLst>
            </a:blip>
            <a:srcRect/>
            <a:tile tx="0" ty="0" sx="55000" sy="55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325271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dia_vari_04_vaihdettava_kuva">
    <p:bg>
      <p:bgPr>
        <a:solidFill>
          <a:schemeClr val="accent4"/>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16BD1366-5B4D-0A44-817E-EAB6F9A7E7A3}"/>
              </a:ext>
            </a:extLst>
          </p:cNvPr>
          <p:cNvSpPr>
            <a:spLocks noGrp="1"/>
          </p:cNvSpPr>
          <p:nvPr>
            <p:ph type="pic" sz="quarter" idx="12"/>
          </p:nvPr>
        </p:nvSpPr>
        <p:spPr>
          <a:xfrm>
            <a:off x="6061100" y="0"/>
            <a:ext cx="6130900" cy="6858000"/>
          </a:xfrm>
          <a:pattFill prst="pct90">
            <a:fgClr>
              <a:schemeClr val="accent4"/>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dirty="0"/>
          </a:p>
        </p:txBody>
      </p:sp>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2"/>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18011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dia_vari_05">
    <p:bg>
      <p:bgPr>
        <a:solidFill>
          <a:schemeClr val="tx1"/>
        </a:solidFill>
        <a:effectLst/>
      </p:bgPr>
    </p:bg>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40F591B0-4E4C-194E-8404-6E35A9F466AA}"/>
              </a:ext>
            </a:extLst>
          </p:cNvPr>
          <p:cNvSpPr/>
          <p:nvPr userDrawn="1"/>
        </p:nvSpPr>
        <p:spPr>
          <a:xfrm>
            <a:off x="6061100" y="0"/>
            <a:ext cx="61309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atterni">
            <a:extLst>
              <a:ext uri="{FF2B5EF4-FFF2-40B4-BE49-F238E27FC236}">
                <a16:creationId xmlns:a16="http://schemas.microsoft.com/office/drawing/2014/main" id="{4285F6AA-0C7B-D54B-90F5-402BAEDC16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61100" y="0"/>
            <a:ext cx="1619759"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userDrawn="1"/>
        </p:nvSpPr>
        <p:spPr>
          <a:xfrm>
            <a:off x="-1" y="0"/>
            <a:ext cx="607165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0" y="1800000"/>
            <a:ext cx="5220000" cy="2387600"/>
          </a:xfrm>
        </p:spPr>
        <p:txBody>
          <a:bodyPr anchor="b" anchorCtr="0">
            <a:normAutofit/>
          </a:bodyPr>
          <a:lstStyle>
            <a:lvl1pPr algn="l">
              <a:defRPr sz="4000">
                <a:solidFill>
                  <a:schemeClr val="bg1"/>
                </a:solidFill>
              </a:defRPr>
            </a:lvl1pPr>
          </a:lstStyle>
          <a:p>
            <a:r>
              <a:rPr lang="en-US"/>
              <a:t>Click to edit Master title style</a:t>
            </a:r>
            <a:endParaRPr lang="fi-FI" dirty="0"/>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0" y="6026740"/>
            <a:ext cx="1080000" cy="365125"/>
          </a:xfrm>
          <a:prstGeom prst="rect">
            <a:avLst/>
          </a:prstGeom>
        </p:spPr>
        <p:txBody>
          <a:bodyPr anchor="ctr" anchorCtr="0"/>
          <a:lstStyle>
            <a:lvl1pPr algn="l">
              <a:defRPr sz="1400">
                <a:solidFill>
                  <a:schemeClr val="bg1"/>
                </a:solidFill>
              </a:defRPr>
            </a:lvl1pPr>
          </a:lstStyle>
          <a:p>
            <a:fld id="{6A167487-54D6-EC42-84F0-257FE4D1A122}" type="datetime1">
              <a:rPr lang="fi-FI" smtClean="0"/>
              <a:t>4.5.2020</a:t>
            </a:fld>
            <a:endParaRPr lang="fi-FI" dirty="0"/>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39"/>
            <a:ext cx="4114800" cy="365125"/>
          </a:xfrm>
          <a:prstGeom prst="rect">
            <a:avLst/>
          </a:prstGeom>
        </p:spPr>
        <p:txBody>
          <a:bodyPr anchor="ctr" anchorCtr="0"/>
          <a:lstStyle>
            <a:lvl1pPr>
              <a:defRPr sz="1400" b="1">
                <a:solidFill>
                  <a:schemeClr val="bg1"/>
                </a:solidFill>
              </a:defRPr>
            </a:lvl1pPr>
          </a:lstStyle>
          <a:p>
            <a:r>
              <a:rPr lang="fi-FI"/>
              <a:t>Nimi</a:t>
            </a:r>
            <a:endParaRPr lang="fi-FI" dirty="0"/>
          </a:p>
        </p:txBody>
      </p:sp>
      <p:pic>
        <p:nvPicPr>
          <p:cNvPr id="10" name="Logo">
            <a:extLst>
              <a:ext uri="{FF2B5EF4-FFF2-40B4-BE49-F238E27FC236}">
                <a16:creationId xmlns:a16="http://schemas.microsoft.com/office/drawing/2014/main" id="{21C61264-AAE4-0744-9166-B9DA677B7557}"/>
              </a:ext>
            </a:extLst>
          </p:cNvPr>
          <p:cNvPicPr>
            <a:picLocks noChangeAspect="1"/>
          </p:cNvPicPr>
          <p:nvPr userDrawn="1"/>
        </p:nvPicPr>
        <p:blipFill>
          <a:blip r:embed="rId4"/>
          <a:stretch>
            <a:fillRect/>
          </a:stretch>
        </p:blipFill>
        <p:spPr>
          <a:xfrm>
            <a:off x="504000" y="504000"/>
            <a:ext cx="2717218" cy="504000"/>
          </a:xfrm>
          <a:prstGeom prst="rect">
            <a:avLst/>
          </a:prstGeom>
        </p:spPr>
      </p:pic>
    </p:spTree>
    <p:extLst>
      <p:ext uri="{BB962C8B-B14F-4D97-AF65-F5344CB8AC3E}">
        <p14:creationId xmlns:p14="http://schemas.microsoft.com/office/powerpoint/2010/main" val="248945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0B6F790-057D-784A-9CB2-979D89E51E27}"/>
              </a:ext>
            </a:extLst>
          </p:cNvPr>
          <p:cNvSpPr>
            <a:spLocks noGrp="1"/>
          </p:cNvSpPr>
          <p:nvPr>
            <p:ph type="title"/>
          </p:nvPr>
        </p:nvSpPr>
        <p:spPr>
          <a:xfrm>
            <a:off x="504000" y="365125"/>
            <a:ext cx="11160000" cy="1325563"/>
          </a:xfrm>
          <a:prstGeom prst="rect">
            <a:avLst/>
          </a:prstGeom>
        </p:spPr>
        <p:txBody>
          <a:bodyPr vert="horz" lIns="91440" tIns="45720" rIns="91440" bIns="45720" rtlCol="0" anchor="t" anchorCtr="0">
            <a:normAutofit/>
          </a:bodyPr>
          <a:lstStyle/>
          <a:p>
            <a:r>
              <a:rPr lang="fi-FI"/>
              <a:t>Muokkaa ots. perustyyl. napsautt.</a:t>
            </a:r>
          </a:p>
        </p:txBody>
      </p:sp>
      <p:sp>
        <p:nvSpPr>
          <p:cNvPr id="3" name="Tekstin paikkamerkki 2">
            <a:extLst>
              <a:ext uri="{FF2B5EF4-FFF2-40B4-BE49-F238E27FC236}">
                <a16:creationId xmlns:a16="http://schemas.microsoft.com/office/drawing/2014/main" id="{4FCD46ED-2A86-484D-B7D1-49D101183776}"/>
              </a:ext>
            </a:extLst>
          </p:cNvPr>
          <p:cNvSpPr>
            <a:spLocks noGrp="1"/>
          </p:cNvSpPr>
          <p:nvPr>
            <p:ph type="body" idx="1"/>
          </p:nvPr>
        </p:nvSpPr>
        <p:spPr>
          <a:xfrm>
            <a:off x="504000" y="1825625"/>
            <a:ext cx="11160000" cy="4104000"/>
          </a:xfrm>
          <a:prstGeom prst="rect">
            <a:avLst/>
          </a:prstGeom>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D5F1E16D-A262-DF4D-A3E1-C8A4054B2067}"/>
              </a:ext>
            </a:extLst>
          </p:cNvPr>
          <p:cNvSpPr>
            <a:spLocks noGrp="1"/>
          </p:cNvSpPr>
          <p:nvPr>
            <p:ph type="sldNum" sz="quarter" idx="4"/>
          </p:nvPr>
        </p:nvSpPr>
        <p:spPr>
          <a:xfrm>
            <a:off x="10872000" y="6173475"/>
            <a:ext cx="814137"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13BE8AB2-9B50-D544-A2BB-62673476E5E9}" type="slidenum">
              <a:rPr lang="fi-FI" smtClean="0"/>
              <a:pPr/>
              <a:t>‹#›</a:t>
            </a:fld>
            <a:endParaRPr lang="fi-FI"/>
          </a:p>
        </p:txBody>
      </p:sp>
      <p:pic>
        <p:nvPicPr>
          <p:cNvPr id="10" name="Kuva 9">
            <a:extLst>
              <a:ext uri="{FF2B5EF4-FFF2-40B4-BE49-F238E27FC236}">
                <a16:creationId xmlns:a16="http://schemas.microsoft.com/office/drawing/2014/main" id="{5127E30D-647A-BE42-8CD4-1C75FA6664EB}"/>
              </a:ext>
            </a:extLst>
          </p:cNvPr>
          <p:cNvPicPr>
            <a:picLocks noChangeAspect="1"/>
          </p:cNvPicPr>
          <p:nvPr userDrawn="1"/>
        </p:nvPicPr>
        <p:blipFill>
          <a:blip r:embed="rId29"/>
          <a:stretch>
            <a:fillRect/>
          </a:stretch>
        </p:blipFill>
        <p:spPr>
          <a:xfrm>
            <a:off x="432000" y="6120000"/>
            <a:ext cx="2329042" cy="432000"/>
          </a:xfrm>
          <a:prstGeom prst="rect">
            <a:avLst/>
          </a:prstGeom>
        </p:spPr>
      </p:pic>
    </p:spTree>
    <p:extLst>
      <p:ext uri="{BB962C8B-B14F-4D97-AF65-F5344CB8AC3E}">
        <p14:creationId xmlns:p14="http://schemas.microsoft.com/office/powerpoint/2010/main" val="37604044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2" r:id="rId3"/>
    <p:sldLayoutId id="2147483677" r:id="rId4"/>
    <p:sldLayoutId id="2147483673" r:id="rId5"/>
    <p:sldLayoutId id="2147483678" r:id="rId6"/>
    <p:sldLayoutId id="2147483674" r:id="rId7"/>
    <p:sldLayoutId id="2147483679" r:id="rId8"/>
    <p:sldLayoutId id="2147483675" r:id="rId9"/>
    <p:sldLayoutId id="2147483680" r:id="rId10"/>
    <p:sldLayoutId id="2147483661" r:id="rId11"/>
    <p:sldLayoutId id="2147483666" r:id="rId12"/>
    <p:sldLayoutId id="2147483667" r:id="rId13"/>
    <p:sldLayoutId id="2147483668" r:id="rId14"/>
    <p:sldLayoutId id="2147483669" r:id="rId15"/>
    <p:sldLayoutId id="2147483660" r:id="rId16"/>
    <p:sldLayoutId id="2147483670" r:id="rId17"/>
    <p:sldLayoutId id="2147483650" r:id="rId18"/>
    <p:sldLayoutId id="2147483652" r:id="rId19"/>
    <p:sldLayoutId id="2147483654" r:id="rId20"/>
    <p:sldLayoutId id="2147483656" r:id="rId21"/>
    <p:sldLayoutId id="2147483657" r:id="rId22"/>
    <p:sldLayoutId id="2147483655" r:id="rId23"/>
    <p:sldLayoutId id="2147483681" r:id="rId24"/>
    <p:sldLayoutId id="2147483658" r:id="rId25"/>
    <p:sldLayoutId id="2147483659" r:id="rId26"/>
    <p:sldLayoutId id="2147483671" r:id="rId27"/>
  </p:sldLayoutIdLst>
  <p:hf sldNum="0"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4.xml"/><Relationship Id="rId4" Type="http://schemas.openxmlformats.org/officeDocument/2006/relationships/image" Target="../media/image56.jp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1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4.xml"/><Relationship Id="rId6" Type="http://schemas.openxmlformats.org/officeDocument/2006/relationships/image" Target="../media/image27.jpeg"/><Relationship Id="rId5" Type="http://schemas.openxmlformats.org/officeDocument/2006/relationships/image" Target="../media/image69.jpg"/><Relationship Id="rId4" Type="http://schemas.openxmlformats.org/officeDocument/2006/relationships/image" Target="../media/image68.jp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jpg"/><Relationship Id="rId9"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0.emf"/><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1.emf"/><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emf"/><Relationship Id="rId9" Type="http://schemas.openxmlformats.org/officeDocument/2006/relationships/hyperlink" Target="https://doi.org/10.1080/17538947.2018.154587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9.jp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emf"/><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6.jpg"/><Relationship Id="rId11" Type="http://schemas.openxmlformats.org/officeDocument/2006/relationships/image" Target="../media/image46.emf"/><Relationship Id="rId5" Type="http://schemas.openxmlformats.org/officeDocument/2006/relationships/image" Target="../media/image41.jpeg"/><Relationship Id="rId10" Type="http://schemas.openxmlformats.org/officeDocument/2006/relationships/image" Target="../media/image45.jpeg"/><Relationship Id="rId4" Type="http://schemas.openxmlformats.org/officeDocument/2006/relationships/image" Target="../media/image25.png"/><Relationship Id="rId9" Type="http://schemas.openxmlformats.org/officeDocument/2006/relationships/image" Target="../media/image44.emf"/></Relationships>
</file>

<file path=ppt/slides/_rels/slide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923290-64A2-44BC-920C-4511E9CBB6B3}"/>
              </a:ext>
            </a:extLst>
          </p:cNvPr>
          <p:cNvSpPr>
            <a:spLocks noGrp="1"/>
          </p:cNvSpPr>
          <p:nvPr>
            <p:ph type="sldNum" sz="quarter" idx="12"/>
          </p:nvPr>
        </p:nvSpPr>
        <p:spPr/>
        <p:txBody>
          <a:bodyPr/>
          <a:lstStyle/>
          <a:p>
            <a:fld id="{13BE8AB2-9B50-D544-A2BB-62673476E5E9}" type="slidenum">
              <a:rPr lang="fi-FI" smtClean="0"/>
              <a:t>1</a:t>
            </a:fld>
            <a:endParaRPr lang="fi-FI" dirty="0"/>
          </a:p>
        </p:txBody>
      </p:sp>
      <p:pic>
        <p:nvPicPr>
          <p:cNvPr id="3" name="Picture 4">
            <a:extLst>
              <a:ext uri="{FF2B5EF4-FFF2-40B4-BE49-F238E27FC236}">
                <a16:creationId xmlns:a16="http://schemas.microsoft.com/office/drawing/2014/main" id="{100FE6BF-53DA-4F7C-8983-77AE8C51D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34" y="41899"/>
            <a:ext cx="2041895" cy="64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BD70625-C63B-4F13-A902-9ED1021D7824}"/>
              </a:ext>
            </a:extLst>
          </p:cNvPr>
          <p:cNvSpPr/>
          <p:nvPr/>
        </p:nvSpPr>
        <p:spPr>
          <a:xfrm>
            <a:off x="1262116" y="562409"/>
            <a:ext cx="9836102" cy="954107"/>
          </a:xfrm>
          <a:prstGeom prst="rect">
            <a:avLst/>
          </a:prstGeom>
        </p:spPr>
        <p:txBody>
          <a:bodyPr wrap="square">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Winter Arctic sea ice bottom evolution detected by thermistor</a:t>
            </a:r>
          </a:p>
          <a:p>
            <a:pPr algn="ctr"/>
            <a:r>
              <a:rPr lang="en-US" sz="2800" b="1" dirty="0">
                <a:solidFill>
                  <a:srgbClr val="0070C0"/>
                </a:solidFill>
                <a:latin typeface="Times New Roman" panose="02020603050405020304" pitchFamily="18" charset="0"/>
                <a:cs typeface="Times New Roman" panose="02020603050405020304" pitchFamily="18" charset="0"/>
              </a:rPr>
              <a:t>string-based ice mass balance buoys (SIMBA)</a:t>
            </a:r>
            <a:endParaRPr lang="fi-FI"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BFF5755-4A64-4AF2-A1AB-D5E9CCC7974C}"/>
              </a:ext>
            </a:extLst>
          </p:cNvPr>
          <p:cNvSpPr/>
          <p:nvPr/>
        </p:nvSpPr>
        <p:spPr>
          <a:xfrm>
            <a:off x="1131001" y="1522875"/>
            <a:ext cx="9899375" cy="2231380"/>
          </a:xfrm>
          <a:prstGeom prst="rect">
            <a:avLst/>
          </a:prstGeom>
        </p:spPr>
        <p:txBody>
          <a:bodyPr wrap="square">
            <a:spAutoFit/>
          </a:bodyPr>
          <a:lstStyle/>
          <a:p>
            <a:pPr algn="ctr"/>
            <a:r>
              <a:rPr lang="fi-FI" dirty="0">
                <a:solidFill>
                  <a:srgbClr val="0070C0"/>
                </a:solidFill>
                <a:latin typeface="Times New Roman" panose="02020603050405020304" pitchFamily="18" charset="0"/>
                <a:cs typeface="Times New Roman" panose="02020603050405020304" pitchFamily="18" charset="0"/>
              </a:rPr>
              <a:t>Bin Cheng</a:t>
            </a:r>
            <a:r>
              <a:rPr lang="fi-FI" baseline="30000" dirty="0">
                <a:solidFill>
                  <a:srgbClr val="0070C0"/>
                </a:solidFill>
                <a:latin typeface="Times New Roman" panose="02020603050405020304" pitchFamily="18" charset="0"/>
                <a:cs typeface="Times New Roman" panose="02020603050405020304" pitchFamily="18" charset="0"/>
              </a:rPr>
              <a:t>1</a:t>
            </a:r>
            <a:r>
              <a:rPr lang="fi-FI" dirty="0">
                <a:solidFill>
                  <a:srgbClr val="0070C0"/>
                </a:solidFill>
                <a:latin typeface="Times New Roman" panose="02020603050405020304" pitchFamily="18" charset="0"/>
                <a:cs typeface="Times New Roman" panose="02020603050405020304" pitchFamily="18" charset="0"/>
              </a:rPr>
              <a:t>, Timo Vihma</a:t>
            </a:r>
            <a:r>
              <a:rPr lang="fi-FI" baseline="30000" dirty="0">
                <a:solidFill>
                  <a:srgbClr val="0070C0"/>
                </a:solidFill>
                <a:latin typeface="Times New Roman" panose="02020603050405020304" pitchFamily="18" charset="0"/>
                <a:cs typeface="Times New Roman" panose="02020603050405020304" pitchFamily="18" charset="0"/>
              </a:rPr>
              <a:t>1</a:t>
            </a:r>
            <a:r>
              <a:rPr lang="fi-FI" dirty="0">
                <a:solidFill>
                  <a:srgbClr val="0070C0"/>
                </a:solidFill>
                <a:latin typeface="Times New Roman" panose="02020603050405020304" pitchFamily="18" charset="0"/>
                <a:cs typeface="Times New Roman" panose="02020603050405020304" pitchFamily="18" charset="0"/>
              </a:rPr>
              <a:t>,</a:t>
            </a:r>
            <a:r>
              <a:rPr lang="en-GB" dirty="0">
                <a:solidFill>
                  <a:srgbClr val="0070C0"/>
                </a:solidFill>
                <a:latin typeface="Times New Roman" panose="02020603050405020304" pitchFamily="18" charset="0"/>
                <a:cs typeface="Times New Roman" panose="02020603050405020304" pitchFamily="18" charset="0"/>
              </a:rPr>
              <a:t> Yubing Cheng</a:t>
            </a:r>
            <a:r>
              <a:rPr lang="en-GB" baseline="30000" dirty="0">
                <a:solidFill>
                  <a:srgbClr val="0070C0"/>
                </a:solidFill>
                <a:latin typeface="Times New Roman" panose="02020603050405020304" pitchFamily="18" charset="0"/>
                <a:cs typeface="Times New Roman" panose="02020603050405020304" pitchFamily="18" charset="0"/>
              </a:rPr>
              <a:t>1,7</a:t>
            </a:r>
            <a:r>
              <a:rPr lang="en-GB" dirty="0">
                <a:solidFill>
                  <a:srgbClr val="0070C0"/>
                </a:solidFill>
                <a:latin typeface="Times New Roman" panose="02020603050405020304" pitchFamily="18" charset="0"/>
                <a:cs typeface="Times New Roman" panose="02020603050405020304" pitchFamily="18" charset="0"/>
              </a:rPr>
              <a:t>,</a:t>
            </a:r>
            <a:r>
              <a:rPr lang="fi-FI" dirty="0">
                <a:solidFill>
                  <a:srgbClr val="0070C0"/>
                </a:solidFill>
                <a:latin typeface="Times New Roman" panose="02020603050405020304" pitchFamily="18" charset="0"/>
                <a:cs typeface="Times New Roman" panose="02020603050405020304" pitchFamily="18" charset="0"/>
              </a:rPr>
              <a:t> Zeling Liao</a:t>
            </a:r>
            <a:r>
              <a:rPr lang="fi-FI" baseline="30000" dirty="0">
                <a:solidFill>
                  <a:srgbClr val="0070C0"/>
                </a:solidFill>
                <a:latin typeface="Times New Roman" panose="02020603050405020304" pitchFamily="18" charset="0"/>
                <a:cs typeface="Times New Roman" panose="02020603050405020304" pitchFamily="18" charset="0"/>
              </a:rPr>
              <a:t>2</a:t>
            </a:r>
            <a:r>
              <a:rPr lang="fi-FI" dirty="0">
                <a:solidFill>
                  <a:srgbClr val="0070C0"/>
                </a:solidFill>
                <a:latin typeface="Times New Roman" panose="02020603050405020304" pitchFamily="18" charset="0"/>
                <a:cs typeface="Times New Roman" panose="02020603050405020304" pitchFamily="18" charset="0"/>
              </a:rPr>
              <a:t>, Ruibo Lei</a:t>
            </a:r>
            <a:r>
              <a:rPr lang="fi-FI" baseline="30000" dirty="0">
                <a:solidFill>
                  <a:srgbClr val="0070C0"/>
                </a:solidFill>
                <a:latin typeface="Times New Roman" panose="02020603050405020304" pitchFamily="18" charset="0"/>
                <a:cs typeface="Times New Roman" panose="02020603050405020304" pitchFamily="18" charset="0"/>
              </a:rPr>
              <a:t>3</a:t>
            </a:r>
            <a:r>
              <a:rPr lang="fi-FI" dirty="0">
                <a:solidFill>
                  <a:srgbClr val="0070C0"/>
                </a:solidFill>
                <a:latin typeface="Times New Roman" panose="02020603050405020304" pitchFamily="18" charset="0"/>
                <a:cs typeface="Times New Roman" panose="02020603050405020304" pitchFamily="18" charset="0"/>
              </a:rPr>
              <a:t>, Mario Hoppmann</a:t>
            </a:r>
            <a:r>
              <a:rPr lang="fi-FI" baseline="30000" dirty="0">
                <a:solidFill>
                  <a:srgbClr val="0070C0"/>
                </a:solidFill>
                <a:latin typeface="Times New Roman" panose="02020603050405020304" pitchFamily="18" charset="0"/>
                <a:cs typeface="Times New Roman" panose="02020603050405020304" pitchFamily="18" charset="0"/>
              </a:rPr>
              <a:t>4</a:t>
            </a:r>
            <a:r>
              <a:rPr lang="fi-FI" dirty="0">
                <a:solidFill>
                  <a:srgbClr val="0070C0"/>
                </a:solidFill>
                <a:latin typeface="Times New Roman" panose="02020603050405020304" pitchFamily="18" charset="0"/>
                <a:cs typeface="Times New Roman" panose="02020603050405020304" pitchFamily="18" charset="0"/>
              </a:rPr>
              <a:t>, Yubao Qiu</a:t>
            </a:r>
            <a:r>
              <a:rPr lang="fi-FI" baseline="30000" dirty="0">
                <a:solidFill>
                  <a:srgbClr val="0070C0"/>
                </a:solidFill>
                <a:latin typeface="Times New Roman" panose="02020603050405020304" pitchFamily="18" charset="0"/>
                <a:cs typeface="Times New Roman" panose="02020603050405020304" pitchFamily="18" charset="0"/>
              </a:rPr>
              <a:t>5</a:t>
            </a:r>
            <a:r>
              <a:rPr lang="fi-FI" dirty="0">
                <a:solidFill>
                  <a:srgbClr val="0070C0"/>
                </a:solidFill>
                <a:latin typeface="Times New Roman" panose="02020603050405020304" pitchFamily="18" charset="0"/>
                <a:cs typeface="Times New Roman" panose="02020603050405020304" pitchFamily="18" charset="0"/>
              </a:rPr>
              <a:t>, </a:t>
            </a:r>
          </a:p>
          <a:p>
            <a:pPr algn="ctr"/>
            <a:r>
              <a:rPr lang="fi-FI" dirty="0">
                <a:solidFill>
                  <a:srgbClr val="0070C0"/>
                </a:solidFill>
                <a:latin typeface="Times New Roman" panose="02020603050405020304" pitchFamily="18" charset="0"/>
                <a:cs typeface="Times New Roman" panose="02020603050405020304" pitchFamily="18" charset="0"/>
              </a:rPr>
              <a:t>Roberta Pirazzini</a:t>
            </a:r>
            <a:r>
              <a:rPr lang="fi-FI" baseline="30000" dirty="0">
                <a:solidFill>
                  <a:srgbClr val="0070C0"/>
                </a:solidFill>
                <a:latin typeface="Times New Roman" panose="02020603050405020304" pitchFamily="18" charset="0"/>
                <a:cs typeface="Times New Roman" panose="02020603050405020304" pitchFamily="18" charset="0"/>
              </a:rPr>
              <a:t>1</a:t>
            </a:r>
            <a:r>
              <a:rPr lang="fi-FI" dirty="0">
                <a:solidFill>
                  <a:srgbClr val="0070C0"/>
                </a:solidFill>
                <a:latin typeface="Times New Roman" panose="02020603050405020304" pitchFamily="18" charset="0"/>
                <a:cs typeface="Times New Roman" panose="02020603050405020304" pitchFamily="18" charset="0"/>
              </a:rPr>
              <a:t> and </a:t>
            </a:r>
            <a:r>
              <a:rPr lang="fi-FI" b="1" dirty="0">
                <a:solidFill>
                  <a:srgbClr val="0070C0"/>
                </a:solidFill>
                <a:latin typeface="Times New Roman" panose="02020603050405020304" pitchFamily="18" charset="0"/>
                <a:cs typeface="Times New Roman" panose="02020603050405020304" pitchFamily="18" charset="0"/>
              </a:rPr>
              <a:t>Stein Sandven</a:t>
            </a:r>
            <a:r>
              <a:rPr lang="fi-FI" baseline="30000" dirty="0">
                <a:solidFill>
                  <a:srgbClr val="0070C0"/>
                </a:solidFill>
                <a:latin typeface="Times New Roman" panose="02020603050405020304" pitchFamily="18" charset="0"/>
                <a:cs typeface="Times New Roman" panose="02020603050405020304" pitchFamily="18" charset="0"/>
              </a:rPr>
              <a:t>6</a:t>
            </a:r>
          </a:p>
          <a:p>
            <a:pPr algn="ctr">
              <a:spcBef>
                <a:spcPts val="600"/>
              </a:spcBef>
            </a:pPr>
            <a:r>
              <a:rPr lang="fi-FI" sz="1400" baseline="30000" dirty="0">
                <a:solidFill>
                  <a:srgbClr val="0070C0"/>
                </a:solidFill>
                <a:latin typeface="Times New Roman" panose="02020603050405020304" pitchFamily="18" charset="0"/>
                <a:cs typeface="Times New Roman" panose="02020603050405020304" pitchFamily="18" charset="0"/>
              </a:rPr>
              <a:t>1</a:t>
            </a:r>
            <a:r>
              <a:rPr lang="fi-FI" sz="1400" dirty="0">
                <a:solidFill>
                  <a:srgbClr val="0070C0"/>
                </a:solidFill>
                <a:latin typeface="Times New Roman" panose="02020603050405020304" pitchFamily="18" charset="0"/>
                <a:cs typeface="Times New Roman" panose="02020603050405020304" pitchFamily="18" charset="0"/>
              </a:rPr>
              <a:t>Finnish </a:t>
            </a:r>
            <a:r>
              <a:rPr lang="en-GB" sz="1400" dirty="0">
                <a:solidFill>
                  <a:srgbClr val="0070C0"/>
                </a:solidFill>
                <a:latin typeface="Times New Roman" panose="02020603050405020304" pitchFamily="18" charset="0"/>
                <a:cs typeface="Times New Roman" panose="02020603050405020304" pitchFamily="18" charset="0"/>
              </a:rPr>
              <a:t>Meteorological</a:t>
            </a:r>
            <a:r>
              <a:rPr lang="fi-FI" sz="1400" dirty="0">
                <a:solidFill>
                  <a:srgbClr val="0070C0"/>
                </a:solidFill>
                <a:latin typeface="Times New Roman" panose="02020603050405020304" pitchFamily="18" charset="0"/>
                <a:cs typeface="Times New Roman" panose="02020603050405020304" pitchFamily="18" charset="0"/>
              </a:rPr>
              <a:t> Institute, </a:t>
            </a:r>
            <a:r>
              <a:rPr lang="en-GB" sz="1400" dirty="0">
                <a:solidFill>
                  <a:srgbClr val="0070C0"/>
                </a:solidFill>
                <a:latin typeface="Times New Roman" panose="02020603050405020304" pitchFamily="18" charset="0"/>
                <a:cs typeface="Times New Roman" panose="02020603050405020304" pitchFamily="18" charset="0"/>
              </a:rPr>
              <a:t>Meteorological</a:t>
            </a:r>
            <a:r>
              <a:rPr lang="fi-FI" sz="1400" dirty="0">
                <a:solidFill>
                  <a:srgbClr val="0070C0"/>
                </a:solidFill>
                <a:latin typeface="Times New Roman" panose="02020603050405020304" pitchFamily="18" charset="0"/>
                <a:cs typeface="Times New Roman" panose="02020603050405020304" pitchFamily="18" charset="0"/>
              </a:rPr>
              <a:t> Unit, Helsinki, Finland (bin.cheng@fmi.fi)</a:t>
            </a:r>
          </a:p>
          <a:p>
            <a:pPr algn="ctr"/>
            <a:r>
              <a:rPr lang="en-US" sz="1400" baseline="30000" dirty="0">
                <a:solidFill>
                  <a:srgbClr val="0070C0"/>
                </a:solidFill>
                <a:latin typeface="Times New Roman" panose="02020603050405020304" pitchFamily="18" charset="0"/>
                <a:cs typeface="Times New Roman" panose="02020603050405020304" pitchFamily="18" charset="0"/>
              </a:rPr>
              <a:t>2</a:t>
            </a:r>
            <a:r>
              <a:rPr lang="en-US" sz="1400" dirty="0">
                <a:solidFill>
                  <a:srgbClr val="0070C0"/>
                </a:solidFill>
                <a:latin typeface="Times New Roman" panose="02020603050405020304" pitchFamily="18" charset="0"/>
                <a:cs typeface="Times New Roman" panose="02020603050405020304" pitchFamily="18" charset="0"/>
              </a:rPr>
              <a:t>School of Data and Computer Science, Sun Yat-sen University, GangZhou, China </a:t>
            </a:r>
          </a:p>
          <a:p>
            <a:pPr algn="ctr"/>
            <a:r>
              <a:rPr lang="en-US" sz="1400" baseline="30000" dirty="0">
                <a:solidFill>
                  <a:srgbClr val="0070C0"/>
                </a:solidFill>
                <a:latin typeface="Times New Roman" panose="02020603050405020304" pitchFamily="18" charset="0"/>
                <a:cs typeface="Times New Roman" panose="02020603050405020304" pitchFamily="18" charset="0"/>
              </a:rPr>
              <a:t>3</a:t>
            </a:r>
            <a:r>
              <a:rPr lang="en-US" sz="1400" dirty="0">
                <a:solidFill>
                  <a:srgbClr val="0070C0"/>
                </a:solidFill>
                <a:latin typeface="Times New Roman" panose="02020603050405020304" pitchFamily="18" charset="0"/>
                <a:cs typeface="Times New Roman" panose="02020603050405020304" pitchFamily="18" charset="0"/>
              </a:rPr>
              <a:t>Polar Research Institute of China (PRIC), Shanghai, China</a:t>
            </a:r>
          </a:p>
          <a:p>
            <a:pPr algn="ctr"/>
            <a:r>
              <a:rPr lang="fi-FI" sz="1400" baseline="30000" dirty="0">
                <a:solidFill>
                  <a:srgbClr val="0070C0"/>
                </a:solidFill>
                <a:latin typeface="Times New Roman" panose="02020603050405020304" pitchFamily="18" charset="0"/>
                <a:cs typeface="Times New Roman" panose="02020603050405020304" pitchFamily="18" charset="0"/>
              </a:rPr>
              <a:t>4</a:t>
            </a:r>
            <a:r>
              <a:rPr lang="fi-FI" sz="1400" dirty="0">
                <a:solidFill>
                  <a:srgbClr val="0070C0"/>
                </a:solidFill>
                <a:latin typeface="Times New Roman" panose="02020603050405020304" pitchFamily="18" charset="0"/>
                <a:cs typeface="Times New Roman" panose="02020603050405020304" pitchFamily="18" charset="0"/>
              </a:rPr>
              <a:t>Alfred Wegener Institute (AWI), Bremerhaven, Germany</a:t>
            </a:r>
          </a:p>
          <a:p>
            <a:pPr algn="ctr"/>
            <a:r>
              <a:rPr lang="en-US" sz="1400" baseline="30000" dirty="0">
                <a:solidFill>
                  <a:srgbClr val="0070C0"/>
                </a:solidFill>
                <a:latin typeface="Times New Roman" panose="02020603050405020304" pitchFamily="18" charset="0"/>
                <a:cs typeface="Times New Roman" panose="02020603050405020304" pitchFamily="18" charset="0"/>
              </a:rPr>
              <a:t>5</a:t>
            </a:r>
            <a:r>
              <a:rPr lang="en-US" sz="1400" dirty="0">
                <a:solidFill>
                  <a:srgbClr val="0070C0"/>
                </a:solidFill>
                <a:latin typeface="Times New Roman" panose="02020603050405020304" pitchFamily="18" charset="0"/>
                <a:cs typeface="Times New Roman" panose="02020603050405020304" pitchFamily="18" charset="0"/>
              </a:rPr>
              <a:t>Institute of Remote Sensing and Digital Earth (RADI), Chinese Academy of Sciences (CAS), Beijing, China</a:t>
            </a:r>
          </a:p>
          <a:p>
            <a:pPr algn="ctr"/>
            <a:r>
              <a:rPr lang="fi-FI" sz="1400" baseline="30000" dirty="0">
                <a:solidFill>
                  <a:srgbClr val="0070C0"/>
                </a:solidFill>
                <a:latin typeface="Times New Roman" panose="02020603050405020304" pitchFamily="18" charset="0"/>
                <a:cs typeface="Times New Roman" panose="02020603050405020304" pitchFamily="18" charset="0"/>
              </a:rPr>
              <a:t>6</a:t>
            </a:r>
            <a:r>
              <a:rPr lang="fi-FI" sz="1400" dirty="0">
                <a:solidFill>
                  <a:srgbClr val="0070C0"/>
                </a:solidFill>
                <a:latin typeface="Times New Roman" panose="02020603050405020304" pitchFamily="18" charset="0"/>
                <a:cs typeface="Times New Roman" panose="02020603050405020304" pitchFamily="18" charset="0"/>
              </a:rPr>
              <a:t>Nansen </a:t>
            </a:r>
            <a:r>
              <a:rPr lang="en-GB" sz="1400" dirty="0">
                <a:solidFill>
                  <a:srgbClr val="0070C0"/>
                </a:solidFill>
                <a:latin typeface="Times New Roman" panose="02020603050405020304" pitchFamily="18" charset="0"/>
                <a:cs typeface="Times New Roman" panose="02020603050405020304" pitchFamily="18" charset="0"/>
              </a:rPr>
              <a:t>Environmental</a:t>
            </a:r>
            <a:r>
              <a:rPr lang="fi-FI" sz="1400" dirty="0">
                <a:solidFill>
                  <a:srgbClr val="0070C0"/>
                </a:solidFill>
                <a:latin typeface="Times New Roman" panose="02020603050405020304" pitchFamily="18" charset="0"/>
                <a:cs typeface="Times New Roman" panose="02020603050405020304" pitchFamily="18" charset="0"/>
              </a:rPr>
              <a:t> and Remote Sensing Center (NERSC), Thormoehlensgate 47, 5006 Bergen, </a:t>
            </a:r>
            <a:r>
              <a:rPr lang="en-GB" sz="1400" dirty="0">
                <a:solidFill>
                  <a:srgbClr val="0070C0"/>
                </a:solidFill>
                <a:latin typeface="Times New Roman" panose="02020603050405020304" pitchFamily="18" charset="0"/>
                <a:cs typeface="Times New Roman" panose="02020603050405020304" pitchFamily="18" charset="0"/>
              </a:rPr>
              <a:t>Norway</a:t>
            </a:r>
          </a:p>
          <a:p>
            <a:pPr algn="ctr"/>
            <a:r>
              <a:rPr lang="en-US" altLang="fi-FI" sz="1400" baseline="30000" dirty="0">
                <a:solidFill>
                  <a:srgbClr val="0070C0"/>
                </a:solidFill>
                <a:latin typeface="Times New Roman" panose="02020603050405020304" pitchFamily="18" charset="0"/>
                <a:cs typeface="Times New Roman" panose="02020603050405020304" pitchFamily="18" charset="0"/>
              </a:rPr>
              <a:t>7</a:t>
            </a:r>
            <a:r>
              <a:rPr lang="en-US" altLang="fi-FI" sz="1400" dirty="0">
                <a:solidFill>
                  <a:srgbClr val="0070C0"/>
                </a:solidFill>
                <a:latin typeface="Times New Roman" panose="02020603050405020304" pitchFamily="18" charset="0"/>
                <a:cs typeface="Times New Roman" panose="02020603050405020304" pitchFamily="18" charset="0"/>
              </a:rPr>
              <a:t>Institute of Atmospheric Physics, Chinese Academy of Sciences, China</a:t>
            </a:r>
            <a:endParaRPr lang="en-GB" sz="1400" dirty="0">
              <a:solidFill>
                <a:srgbClr val="0070C0"/>
              </a:solidFill>
              <a:latin typeface="Times New Roman" panose="02020603050405020304" pitchFamily="18" charset="0"/>
              <a:cs typeface="Times New Roman" panose="02020603050405020304" pitchFamily="18" charset="0"/>
            </a:endParaRPr>
          </a:p>
        </p:txBody>
      </p:sp>
      <p:pic>
        <p:nvPicPr>
          <p:cNvPr id="6" name="图片 4">
            <a:extLst>
              <a:ext uri="{FF2B5EF4-FFF2-40B4-BE49-F238E27FC236}">
                <a16:creationId xmlns:a16="http://schemas.microsoft.com/office/drawing/2014/main" id="{6CCED2B2-8C35-4D52-BD85-4C4FC892B9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215" y="683312"/>
            <a:ext cx="1059786" cy="55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AF68CA21-FA8E-4807-83DD-9826904E2D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79190" y="763480"/>
            <a:ext cx="814137" cy="38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6AD8F34-47D7-47E1-BC87-D3FD88FAB1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524" y="1283440"/>
            <a:ext cx="479425" cy="47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A0A3E944-00F0-4DF9-BA17-78E254809E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770" y="2365287"/>
            <a:ext cx="582036" cy="50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drawing&#10;&#10;Description automatically generated">
            <a:extLst>
              <a:ext uri="{FF2B5EF4-FFF2-40B4-BE49-F238E27FC236}">
                <a16:creationId xmlns:a16="http://schemas.microsoft.com/office/drawing/2014/main" id="{BEC0A023-7A79-4DCE-918E-9A5E21C570A8}"/>
              </a:ext>
            </a:extLst>
          </p:cNvPr>
          <p:cNvPicPr>
            <a:picLocks noChangeAspect="1"/>
          </p:cNvPicPr>
          <p:nvPr/>
        </p:nvPicPr>
        <p:blipFill>
          <a:blip r:embed="rId8"/>
          <a:stretch>
            <a:fillRect/>
          </a:stretch>
        </p:blipFill>
        <p:spPr>
          <a:xfrm>
            <a:off x="11148632" y="24143"/>
            <a:ext cx="919163" cy="690765"/>
          </a:xfrm>
          <a:prstGeom prst="rect">
            <a:avLst/>
          </a:prstGeom>
        </p:spPr>
      </p:pic>
      <p:pic>
        <p:nvPicPr>
          <p:cNvPr id="12" name="Picture 11" descr="A picture containing drawing, table&#10;&#10;Description automatically generated">
            <a:extLst>
              <a:ext uri="{FF2B5EF4-FFF2-40B4-BE49-F238E27FC236}">
                <a16:creationId xmlns:a16="http://schemas.microsoft.com/office/drawing/2014/main" id="{3B4920F6-8CBD-4AAE-B4EC-B9A74E929CDC}"/>
              </a:ext>
            </a:extLst>
          </p:cNvPr>
          <p:cNvPicPr>
            <a:picLocks noChangeAspect="1"/>
          </p:cNvPicPr>
          <p:nvPr/>
        </p:nvPicPr>
        <p:blipFill>
          <a:blip r:embed="rId9"/>
          <a:stretch>
            <a:fillRect/>
          </a:stretch>
        </p:blipFill>
        <p:spPr>
          <a:xfrm>
            <a:off x="11216517" y="1232265"/>
            <a:ext cx="939240" cy="469621"/>
          </a:xfrm>
          <a:prstGeom prst="rect">
            <a:avLst/>
          </a:prstGeom>
        </p:spPr>
      </p:pic>
      <p:sp>
        <p:nvSpPr>
          <p:cNvPr id="13" name="Rectangle 7">
            <a:extLst>
              <a:ext uri="{FF2B5EF4-FFF2-40B4-BE49-F238E27FC236}">
                <a16:creationId xmlns:a16="http://schemas.microsoft.com/office/drawing/2014/main" id="{7312BC0C-99D9-4B93-B0E7-831744B6F887}"/>
              </a:ext>
            </a:extLst>
          </p:cNvPr>
          <p:cNvSpPr>
            <a:spLocks noChangeArrowheads="1"/>
          </p:cNvSpPr>
          <p:nvPr/>
        </p:nvSpPr>
        <p:spPr bwMode="auto">
          <a:xfrm>
            <a:off x="684806" y="3955390"/>
            <a:ext cx="10990720" cy="24622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lnSpc>
                <a:spcPct val="90000"/>
              </a:lnSpc>
              <a:spcBef>
                <a:spcPct val="20000"/>
              </a:spcBef>
              <a:spcAft>
                <a:spcPct val="20000"/>
              </a:spcAft>
              <a:buChar char="•"/>
              <a:defRPr sz="2400" b="1">
                <a:solidFill>
                  <a:schemeClr val="tx1"/>
                </a:solidFill>
                <a:latin typeface="Arial" charset="0"/>
              </a:defRPr>
            </a:lvl1pPr>
            <a:lvl2pPr marL="742950" indent="-285750" eaLnBrk="0" hangingPunct="0">
              <a:lnSpc>
                <a:spcPct val="90000"/>
              </a:lnSpc>
              <a:spcBef>
                <a:spcPct val="20000"/>
              </a:spcBef>
              <a:spcAft>
                <a:spcPct val="20000"/>
              </a:spcAft>
              <a:buChar char="•"/>
              <a:defRPr sz="2400">
                <a:solidFill>
                  <a:schemeClr val="tx1"/>
                </a:solidFill>
                <a:latin typeface="Arial" charset="0"/>
              </a:defRPr>
            </a:lvl2pPr>
            <a:lvl3pPr marL="1143000" indent="-228600" eaLnBrk="0" hangingPunct="0">
              <a:lnSpc>
                <a:spcPct val="90000"/>
              </a:lnSpc>
              <a:spcBef>
                <a:spcPct val="20000"/>
              </a:spcBef>
              <a:spcAft>
                <a:spcPct val="20000"/>
              </a:spcAft>
              <a:buClr>
                <a:schemeClr val="accent1"/>
              </a:buClr>
              <a:buChar char="•"/>
              <a:defRPr sz="2400">
                <a:solidFill>
                  <a:schemeClr val="tx1"/>
                </a:solidFill>
                <a:latin typeface="Arial" charset="0"/>
              </a:defRPr>
            </a:lvl3pPr>
            <a:lvl4pPr marL="1600200" indent="-228600" eaLnBrk="0" hangingPunct="0">
              <a:lnSpc>
                <a:spcPct val="90000"/>
              </a:lnSpc>
              <a:spcBef>
                <a:spcPct val="20000"/>
              </a:spcBef>
              <a:spcAft>
                <a:spcPct val="20000"/>
              </a:spcAft>
              <a:buChar char="•"/>
              <a:defRPr sz="2000">
                <a:solidFill>
                  <a:srgbClr val="808080"/>
                </a:solidFill>
                <a:latin typeface="Arial" charset="0"/>
              </a:defRPr>
            </a:lvl4pPr>
            <a:lvl5pPr marL="2057400" indent="-228600" eaLnBrk="0" hangingPunct="0">
              <a:lnSpc>
                <a:spcPct val="90000"/>
              </a:lnSpc>
              <a:spcBef>
                <a:spcPct val="20000"/>
              </a:spcBef>
              <a:spcAft>
                <a:spcPct val="20000"/>
              </a:spcAft>
              <a:buChar char="•"/>
              <a:defRPr sz="2000">
                <a:solidFill>
                  <a:schemeClr val="tx1"/>
                </a:solidFill>
                <a:latin typeface="Arial" charset="0"/>
              </a:defRPr>
            </a:lvl5pPr>
            <a:lvl6pPr marL="2514600" indent="-228600" eaLnBrk="0" fontAlgn="base" hangingPunct="0">
              <a:lnSpc>
                <a:spcPct val="90000"/>
              </a:lnSpc>
              <a:spcBef>
                <a:spcPct val="20000"/>
              </a:spcBef>
              <a:spcAft>
                <a:spcPct val="20000"/>
              </a:spcAft>
              <a:buChar char="•"/>
              <a:defRPr sz="2000">
                <a:solidFill>
                  <a:schemeClr val="tx1"/>
                </a:solidFill>
                <a:latin typeface="Arial" charset="0"/>
              </a:defRPr>
            </a:lvl6pPr>
            <a:lvl7pPr marL="2971800" indent="-228600" eaLnBrk="0" fontAlgn="base" hangingPunct="0">
              <a:lnSpc>
                <a:spcPct val="90000"/>
              </a:lnSpc>
              <a:spcBef>
                <a:spcPct val="20000"/>
              </a:spcBef>
              <a:spcAft>
                <a:spcPct val="20000"/>
              </a:spcAft>
              <a:buChar char="•"/>
              <a:defRPr sz="2000">
                <a:solidFill>
                  <a:schemeClr val="tx1"/>
                </a:solidFill>
                <a:latin typeface="Arial" charset="0"/>
              </a:defRPr>
            </a:lvl7pPr>
            <a:lvl8pPr marL="3429000" indent="-228600" eaLnBrk="0" fontAlgn="base" hangingPunct="0">
              <a:lnSpc>
                <a:spcPct val="90000"/>
              </a:lnSpc>
              <a:spcBef>
                <a:spcPct val="20000"/>
              </a:spcBef>
              <a:spcAft>
                <a:spcPct val="20000"/>
              </a:spcAft>
              <a:buChar char="•"/>
              <a:defRPr sz="2000">
                <a:solidFill>
                  <a:schemeClr val="tx1"/>
                </a:solidFill>
                <a:latin typeface="Arial" charset="0"/>
              </a:defRPr>
            </a:lvl8pPr>
            <a:lvl9pPr marL="3886200" indent="-228600" eaLnBrk="0" fontAlgn="base" hangingPunct="0">
              <a:lnSpc>
                <a:spcPct val="90000"/>
              </a:lnSpc>
              <a:spcBef>
                <a:spcPct val="20000"/>
              </a:spcBef>
              <a:spcAft>
                <a:spcPct val="20000"/>
              </a:spcAft>
              <a:buChar char="•"/>
              <a:defRPr sz="2000">
                <a:solidFill>
                  <a:schemeClr val="tx1"/>
                </a:solidFill>
                <a:latin typeface="Arial" charset="0"/>
              </a:defRPr>
            </a:lvl9pPr>
          </a:lstStyle>
          <a:p>
            <a:pPr marL="0" indent="0">
              <a:lnSpc>
                <a:spcPct val="100000"/>
              </a:lnSpc>
              <a:spcBef>
                <a:spcPct val="0"/>
              </a:spcBef>
              <a:spcAft>
                <a:spcPct val="0"/>
              </a:spcAft>
              <a:buNone/>
            </a:pPr>
            <a:r>
              <a:rPr lang="en-US" altLang="fi-FI" sz="2200" dirty="0">
                <a:solidFill>
                  <a:srgbClr val="0070C0"/>
                </a:solidFill>
                <a:latin typeface="Times New Roman" panose="02020603050405020304" pitchFamily="18" charset="0"/>
                <a:cs typeface="Times New Roman" panose="02020603050405020304" pitchFamily="18" charset="0"/>
              </a:rPr>
              <a:t>Objectives</a:t>
            </a:r>
          </a:p>
          <a:p>
            <a:pPr>
              <a:lnSpc>
                <a:spcPct val="100000"/>
              </a:lnSpc>
              <a:spcBef>
                <a:spcPct val="0"/>
              </a:spcBef>
              <a:spcAft>
                <a:spcPct val="0"/>
              </a:spcAft>
              <a:buFont typeface="Wingdings" panose="05000000000000000000" pitchFamily="2" charset="2"/>
              <a:buChar char="Ø"/>
            </a:pPr>
            <a:r>
              <a:rPr lang="en-US" altLang="fi-FI" sz="2200" dirty="0">
                <a:solidFill>
                  <a:srgbClr val="0070C0"/>
                </a:solidFill>
                <a:latin typeface="Times New Roman" panose="02020603050405020304" pitchFamily="18" charset="0"/>
                <a:cs typeface="Times New Roman" panose="02020603050405020304" pitchFamily="18" charset="0"/>
              </a:rPr>
              <a:t>Long term sustainable real time monitoring snow and ice mass balance and air-snow-ice-ocean temperature variations in the Arctic Ocean using sea ice mass balance buoy (SIMBA).</a:t>
            </a:r>
          </a:p>
          <a:p>
            <a:pPr>
              <a:lnSpc>
                <a:spcPct val="100000"/>
              </a:lnSpc>
              <a:spcBef>
                <a:spcPct val="0"/>
              </a:spcBef>
              <a:spcAft>
                <a:spcPct val="0"/>
              </a:spcAft>
              <a:buFont typeface="Wingdings" panose="05000000000000000000" pitchFamily="2" charset="2"/>
              <a:buChar char="Ø"/>
            </a:pPr>
            <a:r>
              <a:rPr lang="en-US" altLang="fi-FI" sz="2200" dirty="0">
                <a:solidFill>
                  <a:srgbClr val="0070C0"/>
                </a:solidFill>
                <a:latin typeface="Times New Roman" panose="02020603050405020304" pitchFamily="18" charset="0"/>
                <a:cs typeface="Times New Roman" panose="02020603050405020304" pitchFamily="18" charset="0"/>
              </a:rPr>
              <a:t>Develop a reliable algorithm to retrieve snow depth and ice thickness from SIMBA data.</a:t>
            </a:r>
          </a:p>
          <a:p>
            <a:pPr>
              <a:lnSpc>
                <a:spcPct val="100000"/>
              </a:lnSpc>
              <a:spcBef>
                <a:spcPct val="0"/>
              </a:spcBef>
              <a:spcAft>
                <a:spcPct val="0"/>
              </a:spcAft>
              <a:buFont typeface="Wingdings" panose="05000000000000000000" pitchFamily="2" charset="2"/>
              <a:buChar char="Ø"/>
            </a:pPr>
            <a:r>
              <a:rPr lang="en-US" altLang="fi-FI" sz="2200" dirty="0">
                <a:solidFill>
                  <a:srgbClr val="0070C0"/>
                </a:solidFill>
                <a:latin typeface="Times New Roman" panose="02020603050405020304" pitchFamily="18" charset="0"/>
                <a:cs typeface="Times New Roman" panose="02020603050405020304" pitchFamily="18" charset="0"/>
              </a:rPr>
              <a:t>Investigate thermodynamic snow and sea ice mass balance in the Arctic Ocean.</a:t>
            </a:r>
          </a:p>
        </p:txBody>
      </p:sp>
      <p:pic>
        <p:nvPicPr>
          <p:cNvPr id="14" name="图片 60">
            <a:extLst>
              <a:ext uri="{FF2B5EF4-FFF2-40B4-BE49-F238E27FC236}">
                <a16:creationId xmlns:a16="http://schemas.microsoft.com/office/drawing/2014/main" id="{63C4294F-7D25-4B0B-A282-96DD875EEB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554" y="1816101"/>
            <a:ext cx="495395" cy="49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98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3B5906-5215-4F67-B14B-9ADECD26CD18}"/>
              </a:ext>
            </a:extLst>
          </p:cNvPr>
          <p:cNvSpPr>
            <a:spLocks noGrp="1"/>
          </p:cNvSpPr>
          <p:nvPr>
            <p:ph type="sldNum" sz="quarter" idx="12"/>
          </p:nvPr>
        </p:nvSpPr>
        <p:spPr/>
        <p:txBody>
          <a:bodyPr/>
          <a:lstStyle/>
          <a:p>
            <a:fld id="{13BE8AB2-9B50-D544-A2BB-62673476E5E9}" type="slidenum">
              <a:rPr lang="fi-FI" smtClean="0"/>
              <a:t>10</a:t>
            </a:fld>
            <a:endParaRPr lang="fi-FI"/>
          </a:p>
        </p:txBody>
      </p:sp>
      <p:pic>
        <p:nvPicPr>
          <p:cNvPr id="7" name="Picture 6">
            <a:extLst>
              <a:ext uri="{FF2B5EF4-FFF2-40B4-BE49-F238E27FC236}">
                <a16:creationId xmlns:a16="http://schemas.microsoft.com/office/drawing/2014/main" id="{AE96B0AC-1FCA-40E1-89C5-F5B8BB3A5319}"/>
              </a:ext>
            </a:extLst>
          </p:cNvPr>
          <p:cNvPicPr>
            <a:picLocks noChangeAspect="1"/>
          </p:cNvPicPr>
          <p:nvPr/>
        </p:nvPicPr>
        <p:blipFill>
          <a:blip r:embed="rId3"/>
          <a:stretch>
            <a:fillRect/>
          </a:stretch>
        </p:blipFill>
        <p:spPr>
          <a:xfrm>
            <a:off x="257673" y="3508023"/>
            <a:ext cx="5449824" cy="3200400"/>
          </a:xfrm>
          <a:prstGeom prst="rect">
            <a:avLst/>
          </a:prstGeom>
        </p:spPr>
      </p:pic>
      <p:pic>
        <p:nvPicPr>
          <p:cNvPr id="8" name="Picture 7">
            <a:extLst>
              <a:ext uri="{FF2B5EF4-FFF2-40B4-BE49-F238E27FC236}">
                <a16:creationId xmlns:a16="http://schemas.microsoft.com/office/drawing/2014/main" id="{1ADF4390-DA69-4197-9427-655A6B2EB011}"/>
              </a:ext>
            </a:extLst>
          </p:cNvPr>
          <p:cNvPicPr>
            <a:picLocks noChangeAspect="1"/>
          </p:cNvPicPr>
          <p:nvPr/>
        </p:nvPicPr>
        <p:blipFill>
          <a:blip r:embed="rId4"/>
          <a:stretch>
            <a:fillRect/>
          </a:stretch>
        </p:blipFill>
        <p:spPr>
          <a:xfrm>
            <a:off x="5965169" y="163555"/>
            <a:ext cx="5443728" cy="3200400"/>
          </a:xfrm>
          <a:prstGeom prst="rect">
            <a:avLst/>
          </a:prstGeom>
        </p:spPr>
      </p:pic>
      <p:pic>
        <p:nvPicPr>
          <p:cNvPr id="9" name="Picture 8">
            <a:extLst>
              <a:ext uri="{FF2B5EF4-FFF2-40B4-BE49-F238E27FC236}">
                <a16:creationId xmlns:a16="http://schemas.microsoft.com/office/drawing/2014/main" id="{6EF08B00-E5AF-464F-8F00-C2BBE0A0476B}"/>
              </a:ext>
            </a:extLst>
          </p:cNvPr>
          <p:cNvPicPr>
            <a:picLocks noChangeAspect="1"/>
          </p:cNvPicPr>
          <p:nvPr/>
        </p:nvPicPr>
        <p:blipFill>
          <a:blip r:embed="rId5"/>
          <a:stretch>
            <a:fillRect/>
          </a:stretch>
        </p:blipFill>
        <p:spPr>
          <a:xfrm>
            <a:off x="257673" y="163555"/>
            <a:ext cx="5455920" cy="3200400"/>
          </a:xfrm>
          <a:prstGeom prst="rect">
            <a:avLst/>
          </a:prstGeom>
        </p:spPr>
      </p:pic>
      <p:pic>
        <p:nvPicPr>
          <p:cNvPr id="10" name="Picture 9">
            <a:extLst>
              <a:ext uri="{FF2B5EF4-FFF2-40B4-BE49-F238E27FC236}">
                <a16:creationId xmlns:a16="http://schemas.microsoft.com/office/drawing/2014/main" id="{7D898502-1900-491A-8524-527F540D0A23}"/>
              </a:ext>
            </a:extLst>
          </p:cNvPr>
          <p:cNvPicPr>
            <a:picLocks noChangeAspect="1"/>
          </p:cNvPicPr>
          <p:nvPr/>
        </p:nvPicPr>
        <p:blipFill>
          <a:blip r:embed="rId6"/>
          <a:stretch>
            <a:fillRect/>
          </a:stretch>
        </p:blipFill>
        <p:spPr>
          <a:xfrm>
            <a:off x="5959976" y="3516623"/>
            <a:ext cx="5437632" cy="3200400"/>
          </a:xfrm>
          <a:prstGeom prst="rect">
            <a:avLst/>
          </a:prstGeom>
        </p:spPr>
      </p:pic>
    </p:spTree>
    <p:extLst>
      <p:ext uri="{BB962C8B-B14F-4D97-AF65-F5344CB8AC3E}">
        <p14:creationId xmlns:p14="http://schemas.microsoft.com/office/powerpoint/2010/main" val="1899018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F818AE-9863-48BD-97B0-5645F09F1F64}"/>
              </a:ext>
            </a:extLst>
          </p:cNvPr>
          <p:cNvSpPr>
            <a:spLocks noGrp="1"/>
          </p:cNvSpPr>
          <p:nvPr>
            <p:ph type="sldNum" sz="quarter" idx="12"/>
          </p:nvPr>
        </p:nvSpPr>
        <p:spPr/>
        <p:txBody>
          <a:bodyPr/>
          <a:lstStyle/>
          <a:p>
            <a:fld id="{13BE8AB2-9B50-D544-A2BB-62673476E5E9}" type="slidenum">
              <a:rPr lang="fi-FI" smtClean="0"/>
              <a:t>11</a:t>
            </a:fld>
            <a:endParaRPr lang="fi-FI"/>
          </a:p>
        </p:txBody>
      </p:sp>
      <p:pic>
        <p:nvPicPr>
          <p:cNvPr id="8" name="Picture 7" descr="A close up of a map&#10;&#10;Description automatically generated">
            <a:extLst>
              <a:ext uri="{FF2B5EF4-FFF2-40B4-BE49-F238E27FC236}">
                <a16:creationId xmlns:a16="http://schemas.microsoft.com/office/drawing/2014/main" id="{A9CA5B44-9EAA-4B21-BEFD-31FAB2FF01CA}"/>
              </a:ext>
            </a:extLst>
          </p:cNvPr>
          <p:cNvPicPr>
            <a:picLocks noChangeAspect="1"/>
          </p:cNvPicPr>
          <p:nvPr/>
        </p:nvPicPr>
        <p:blipFill>
          <a:blip r:embed="rId2"/>
          <a:stretch>
            <a:fillRect/>
          </a:stretch>
        </p:blipFill>
        <p:spPr>
          <a:xfrm>
            <a:off x="7506440" y="14071"/>
            <a:ext cx="4647460" cy="3485595"/>
          </a:xfrm>
          <a:prstGeom prst="rect">
            <a:avLst/>
          </a:prstGeom>
        </p:spPr>
      </p:pic>
      <p:pic>
        <p:nvPicPr>
          <p:cNvPr id="4" name="Picture 3" descr="A picture containing text, map&#10;&#10;Description automatically generated">
            <a:extLst>
              <a:ext uri="{FF2B5EF4-FFF2-40B4-BE49-F238E27FC236}">
                <a16:creationId xmlns:a16="http://schemas.microsoft.com/office/drawing/2014/main" id="{DE2BAF43-5AD1-485F-92B1-3402F1EAC979}"/>
              </a:ext>
            </a:extLst>
          </p:cNvPr>
          <p:cNvPicPr>
            <a:picLocks noChangeAspect="1"/>
          </p:cNvPicPr>
          <p:nvPr/>
        </p:nvPicPr>
        <p:blipFill>
          <a:blip r:embed="rId3"/>
          <a:stretch>
            <a:fillRect/>
          </a:stretch>
        </p:blipFill>
        <p:spPr>
          <a:xfrm>
            <a:off x="130204" y="0"/>
            <a:ext cx="5965796" cy="4474347"/>
          </a:xfrm>
          <a:prstGeom prst="rect">
            <a:avLst/>
          </a:prstGeom>
        </p:spPr>
      </p:pic>
      <p:pic>
        <p:nvPicPr>
          <p:cNvPr id="6" name="Picture 5" descr="A close up of a mans face&#10;&#10;Description automatically generated">
            <a:extLst>
              <a:ext uri="{FF2B5EF4-FFF2-40B4-BE49-F238E27FC236}">
                <a16:creationId xmlns:a16="http://schemas.microsoft.com/office/drawing/2014/main" id="{C8AAC436-F5B9-44E2-B3EB-E1109E5D6148}"/>
              </a:ext>
            </a:extLst>
          </p:cNvPr>
          <p:cNvPicPr>
            <a:picLocks noChangeAspect="1"/>
          </p:cNvPicPr>
          <p:nvPr/>
        </p:nvPicPr>
        <p:blipFill>
          <a:blip r:embed="rId4"/>
          <a:stretch>
            <a:fillRect/>
          </a:stretch>
        </p:blipFill>
        <p:spPr>
          <a:xfrm>
            <a:off x="4912865" y="3234046"/>
            <a:ext cx="4647460" cy="3485595"/>
          </a:xfrm>
          <a:prstGeom prst="rect">
            <a:avLst/>
          </a:prstGeom>
        </p:spPr>
      </p:pic>
      <p:sp>
        <p:nvSpPr>
          <p:cNvPr id="5" name="TextBox 4">
            <a:extLst>
              <a:ext uri="{FF2B5EF4-FFF2-40B4-BE49-F238E27FC236}">
                <a16:creationId xmlns:a16="http://schemas.microsoft.com/office/drawing/2014/main" id="{A3117491-6285-411B-8676-F62F9E25E427}"/>
              </a:ext>
            </a:extLst>
          </p:cNvPr>
          <p:cNvSpPr txBox="1"/>
          <p:nvPr/>
        </p:nvSpPr>
        <p:spPr>
          <a:xfrm>
            <a:off x="917277" y="4474347"/>
            <a:ext cx="4142995" cy="369332"/>
          </a:xfrm>
          <a:prstGeom prst="rect">
            <a:avLst/>
          </a:prstGeom>
          <a:noFill/>
        </p:spPr>
        <p:txBody>
          <a:bodyPr wrap="square" rtlCol="0">
            <a:spAutoFit/>
          </a:bodyPr>
          <a:lstStyle/>
          <a:p>
            <a:r>
              <a:rPr lang="en-GB" dirty="0">
                <a:solidFill>
                  <a:srgbClr val="0070C0"/>
                </a:solidFill>
              </a:rPr>
              <a:t>SIMBA deployed during NABOS2018</a:t>
            </a:r>
          </a:p>
        </p:txBody>
      </p:sp>
      <p:sp>
        <p:nvSpPr>
          <p:cNvPr id="9" name="TextBox 8">
            <a:extLst>
              <a:ext uri="{FF2B5EF4-FFF2-40B4-BE49-F238E27FC236}">
                <a16:creationId xmlns:a16="http://schemas.microsoft.com/office/drawing/2014/main" id="{B62ED1EA-D109-46F6-AB87-CF16D0742132}"/>
              </a:ext>
            </a:extLst>
          </p:cNvPr>
          <p:cNvSpPr txBox="1"/>
          <p:nvPr/>
        </p:nvSpPr>
        <p:spPr>
          <a:xfrm>
            <a:off x="381577" y="5733405"/>
            <a:ext cx="5078190" cy="369332"/>
          </a:xfrm>
          <a:prstGeom prst="rect">
            <a:avLst/>
          </a:prstGeom>
          <a:noFill/>
        </p:spPr>
        <p:txBody>
          <a:bodyPr wrap="square" rtlCol="0">
            <a:spAutoFit/>
          </a:bodyPr>
          <a:lstStyle/>
          <a:p>
            <a:r>
              <a:rPr lang="en-GB" dirty="0">
                <a:solidFill>
                  <a:srgbClr val="0070C0"/>
                </a:solidFill>
              </a:rPr>
              <a:t>Preliminary daily ice growth rate at ice bottom. </a:t>
            </a:r>
          </a:p>
        </p:txBody>
      </p:sp>
      <p:cxnSp>
        <p:nvCxnSpPr>
          <p:cNvPr id="10" name="Straight Connector 9">
            <a:extLst>
              <a:ext uri="{FF2B5EF4-FFF2-40B4-BE49-F238E27FC236}">
                <a16:creationId xmlns:a16="http://schemas.microsoft.com/office/drawing/2014/main" id="{49BEE65C-527B-472C-8489-CC44D1E51084}"/>
              </a:ext>
            </a:extLst>
          </p:cNvPr>
          <p:cNvCxnSpPr>
            <a:cxnSpLocks/>
          </p:cNvCxnSpPr>
          <p:nvPr/>
        </p:nvCxnSpPr>
        <p:spPr>
          <a:xfrm>
            <a:off x="8708994" y="283731"/>
            <a:ext cx="0" cy="15894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6CE839-D3E2-4469-9AC1-1E230DA255E7}"/>
              </a:ext>
            </a:extLst>
          </p:cNvPr>
          <p:cNvCxnSpPr>
            <a:cxnSpLocks/>
          </p:cNvCxnSpPr>
          <p:nvPr/>
        </p:nvCxnSpPr>
        <p:spPr>
          <a:xfrm>
            <a:off x="10965402" y="865572"/>
            <a:ext cx="0" cy="185543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587C569-FC70-44E4-A04D-9F5730886CBD}"/>
              </a:ext>
            </a:extLst>
          </p:cNvPr>
          <p:cNvSpPr txBox="1"/>
          <p:nvPr/>
        </p:nvSpPr>
        <p:spPr>
          <a:xfrm>
            <a:off x="9454719" y="3743148"/>
            <a:ext cx="2607078" cy="1815882"/>
          </a:xfrm>
          <a:prstGeom prst="rect">
            <a:avLst/>
          </a:prstGeom>
          <a:noFill/>
        </p:spPr>
        <p:txBody>
          <a:bodyPr wrap="square" rtlCol="0">
            <a:spAutoFit/>
          </a:bodyPr>
          <a:lstStyle/>
          <a:p>
            <a:r>
              <a:rPr lang="en-GB" sz="1600" dirty="0">
                <a:solidFill>
                  <a:srgbClr val="0070C0"/>
                </a:solidFill>
              </a:rPr>
              <a:t>Bottom sea ice formation:</a:t>
            </a:r>
          </a:p>
          <a:p>
            <a:r>
              <a:rPr lang="en-GB" sz="1600" dirty="0">
                <a:solidFill>
                  <a:srgbClr val="0070C0"/>
                </a:solidFill>
              </a:rPr>
              <a:t>First winter:~</a:t>
            </a:r>
          </a:p>
          <a:p>
            <a:r>
              <a:rPr lang="en-GB" sz="1600" dirty="0">
                <a:solidFill>
                  <a:srgbClr val="0070C0"/>
                </a:solidFill>
              </a:rPr>
              <a:t>[70 cm - 110 cm]</a:t>
            </a:r>
          </a:p>
          <a:p>
            <a:endParaRPr lang="en-GB" sz="1600" dirty="0">
              <a:solidFill>
                <a:srgbClr val="0070C0"/>
              </a:solidFill>
            </a:endParaRPr>
          </a:p>
          <a:p>
            <a:r>
              <a:rPr lang="en-GB" sz="1600" dirty="0">
                <a:solidFill>
                  <a:srgbClr val="0070C0"/>
                </a:solidFill>
              </a:rPr>
              <a:t>Second winter:~</a:t>
            </a:r>
          </a:p>
          <a:p>
            <a:r>
              <a:rPr lang="en-GB" sz="1600" dirty="0">
                <a:solidFill>
                  <a:srgbClr val="0070C0"/>
                </a:solidFill>
              </a:rPr>
              <a:t>[40 cm - 70 cm]</a:t>
            </a:r>
          </a:p>
          <a:p>
            <a:endParaRPr lang="en-GB" sz="1600" dirty="0"/>
          </a:p>
        </p:txBody>
      </p:sp>
    </p:spTree>
    <p:extLst>
      <p:ext uri="{BB962C8B-B14F-4D97-AF65-F5344CB8AC3E}">
        <p14:creationId xmlns:p14="http://schemas.microsoft.com/office/powerpoint/2010/main" val="3873106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1A857D-7FF4-459F-9CA3-03828A2227F5}"/>
              </a:ext>
            </a:extLst>
          </p:cNvPr>
          <p:cNvSpPr>
            <a:spLocks noGrp="1"/>
          </p:cNvSpPr>
          <p:nvPr>
            <p:ph type="sldNum" sz="quarter" idx="12"/>
          </p:nvPr>
        </p:nvSpPr>
        <p:spPr/>
        <p:txBody>
          <a:bodyPr/>
          <a:lstStyle/>
          <a:p>
            <a:fld id="{13BE8AB2-9B50-D544-A2BB-62673476E5E9}" type="slidenum">
              <a:rPr lang="fi-FI" smtClean="0"/>
              <a:t>12</a:t>
            </a:fld>
            <a:endParaRPr lang="fi-FI"/>
          </a:p>
        </p:txBody>
      </p:sp>
      <p:pic>
        <p:nvPicPr>
          <p:cNvPr id="9" name="Picture 8">
            <a:extLst>
              <a:ext uri="{FF2B5EF4-FFF2-40B4-BE49-F238E27FC236}">
                <a16:creationId xmlns:a16="http://schemas.microsoft.com/office/drawing/2014/main" id="{8F421E3A-80B8-4246-90AA-0EFA58884D38}"/>
              </a:ext>
            </a:extLst>
          </p:cNvPr>
          <p:cNvPicPr>
            <a:picLocks noChangeAspect="1"/>
          </p:cNvPicPr>
          <p:nvPr/>
        </p:nvPicPr>
        <p:blipFill>
          <a:blip r:embed="rId3"/>
          <a:stretch>
            <a:fillRect/>
          </a:stretch>
        </p:blipFill>
        <p:spPr>
          <a:xfrm>
            <a:off x="5398675" y="-14"/>
            <a:ext cx="6793325" cy="3775615"/>
          </a:xfrm>
          <a:prstGeom prst="rect">
            <a:avLst/>
          </a:prstGeom>
        </p:spPr>
      </p:pic>
      <p:pic>
        <p:nvPicPr>
          <p:cNvPr id="10" name="Picture 9">
            <a:extLst>
              <a:ext uri="{FF2B5EF4-FFF2-40B4-BE49-F238E27FC236}">
                <a16:creationId xmlns:a16="http://schemas.microsoft.com/office/drawing/2014/main" id="{1EDAE2B4-BBF2-4FE2-ACDA-A3E0C87DABD7}"/>
              </a:ext>
            </a:extLst>
          </p:cNvPr>
          <p:cNvPicPr>
            <a:picLocks noChangeAspect="1"/>
          </p:cNvPicPr>
          <p:nvPr/>
        </p:nvPicPr>
        <p:blipFill>
          <a:blip r:embed="rId4"/>
          <a:stretch>
            <a:fillRect/>
          </a:stretch>
        </p:blipFill>
        <p:spPr>
          <a:xfrm>
            <a:off x="331375" y="-14"/>
            <a:ext cx="5067300" cy="3800475"/>
          </a:xfrm>
          <a:prstGeom prst="rect">
            <a:avLst/>
          </a:prstGeom>
        </p:spPr>
      </p:pic>
      <p:pic>
        <p:nvPicPr>
          <p:cNvPr id="11" name="Picture 10">
            <a:extLst>
              <a:ext uri="{FF2B5EF4-FFF2-40B4-BE49-F238E27FC236}">
                <a16:creationId xmlns:a16="http://schemas.microsoft.com/office/drawing/2014/main" id="{A2F6A05B-A0D6-44A1-9241-644B4BE84581}"/>
              </a:ext>
            </a:extLst>
          </p:cNvPr>
          <p:cNvPicPr>
            <a:picLocks noChangeAspect="1"/>
          </p:cNvPicPr>
          <p:nvPr/>
        </p:nvPicPr>
        <p:blipFill>
          <a:blip r:embed="rId5"/>
          <a:stretch>
            <a:fillRect/>
          </a:stretch>
        </p:blipFill>
        <p:spPr>
          <a:xfrm>
            <a:off x="5544280" y="3775601"/>
            <a:ext cx="4133850" cy="3100388"/>
          </a:xfrm>
          <a:prstGeom prst="rect">
            <a:avLst/>
          </a:prstGeom>
        </p:spPr>
      </p:pic>
      <p:pic>
        <p:nvPicPr>
          <p:cNvPr id="12" name="Picture 11">
            <a:extLst>
              <a:ext uri="{FF2B5EF4-FFF2-40B4-BE49-F238E27FC236}">
                <a16:creationId xmlns:a16="http://schemas.microsoft.com/office/drawing/2014/main" id="{22AF35DB-0A4B-4D19-87A1-A609A184CAB0}"/>
              </a:ext>
            </a:extLst>
          </p:cNvPr>
          <p:cNvPicPr>
            <a:picLocks noChangeAspect="1"/>
          </p:cNvPicPr>
          <p:nvPr/>
        </p:nvPicPr>
        <p:blipFill>
          <a:blip r:embed="rId6"/>
          <a:stretch>
            <a:fillRect/>
          </a:stretch>
        </p:blipFill>
        <p:spPr>
          <a:xfrm>
            <a:off x="1410430" y="3775601"/>
            <a:ext cx="4133850" cy="3100388"/>
          </a:xfrm>
          <a:prstGeom prst="rect">
            <a:avLst/>
          </a:prstGeom>
        </p:spPr>
      </p:pic>
    </p:spTree>
    <p:extLst>
      <p:ext uri="{BB962C8B-B14F-4D97-AF65-F5344CB8AC3E}">
        <p14:creationId xmlns:p14="http://schemas.microsoft.com/office/powerpoint/2010/main" val="390927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F756A8-9022-4EF8-A9B5-1B221C07CDC4}"/>
              </a:ext>
            </a:extLst>
          </p:cNvPr>
          <p:cNvSpPr>
            <a:spLocks noGrp="1"/>
          </p:cNvSpPr>
          <p:nvPr>
            <p:ph type="sldNum" sz="quarter" idx="12"/>
          </p:nvPr>
        </p:nvSpPr>
        <p:spPr/>
        <p:txBody>
          <a:bodyPr/>
          <a:lstStyle/>
          <a:p>
            <a:fld id="{13BE8AB2-9B50-D544-A2BB-62673476E5E9}" type="slidenum">
              <a:rPr lang="fi-FI" smtClean="0"/>
              <a:t>13</a:t>
            </a:fld>
            <a:endParaRPr lang="fi-FI"/>
          </a:p>
        </p:txBody>
      </p:sp>
      <p:pic>
        <p:nvPicPr>
          <p:cNvPr id="3" name="Picture 2">
            <a:extLst>
              <a:ext uri="{FF2B5EF4-FFF2-40B4-BE49-F238E27FC236}">
                <a16:creationId xmlns:a16="http://schemas.microsoft.com/office/drawing/2014/main" id="{61DD1762-60E3-40E4-B65B-67FD3990F9F6}"/>
              </a:ext>
            </a:extLst>
          </p:cNvPr>
          <p:cNvPicPr>
            <a:picLocks noChangeAspect="1"/>
          </p:cNvPicPr>
          <p:nvPr/>
        </p:nvPicPr>
        <p:blipFill>
          <a:blip r:embed="rId2"/>
          <a:stretch>
            <a:fillRect/>
          </a:stretch>
        </p:blipFill>
        <p:spPr>
          <a:xfrm>
            <a:off x="83936" y="3551424"/>
            <a:ext cx="4377112" cy="3282834"/>
          </a:xfrm>
          <a:prstGeom prst="rect">
            <a:avLst/>
          </a:prstGeom>
        </p:spPr>
      </p:pic>
      <p:pic>
        <p:nvPicPr>
          <p:cNvPr id="4" name="Picture 3">
            <a:extLst>
              <a:ext uri="{FF2B5EF4-FFF2-40B4-BE49-F238E27FC236}">
                <a16:creationId xmlns:a16="http://schemas.microsoft.com/office/drawing/2014/main" id="{F436B26E-983B-45BD-B92D-9A95BAFAD086}"/>
              </a:ext>
            </a:extLst>
          </p:cNvPr>
          <p:cNvPicPr>
            <a:picLocks noChangeAspect="1"/>
          </p:cNvPicPr>
          <p:nvPr/>
        </p:nvPicPr>
        <p:blipFill>
          <a:blip r:embed="rId3"/>
          <a:stretch>
            <a:fillRect/>
          </a:stretch>
        </p:blipFill>
        <p:spPr>
          <a:xfrm>
            <a:off x="4461048" y="3551424"/>
            <a:ext cx="4377112" cy="3282834"/>
          </a:xfrm>
          <a:prstGeom prst="rect">
            <a:avLst/>
          </a:prstGeom>
        </p:spPr>
      </p:pic>
      <p:pic>
        <p:nvPicPr>
          <p:cNvPr id="6" name="Picture 5" descr="A picture containing text, map&#10;&#10;Description automatically generated">
            <a:extLst>
              <a:ext uri="{FF2B5EF4-FFF2-40B4-BE49-F238E27FC236}">
                <a16:creationId xmlns:a16="http://schemas.microsoft.com/office/drawing/2014/main" id="{22BB95CB-AD7E-4FEC-A440-EB5DB1399C4E}"/>
              </a:ext>
            </a:extLst>
          </p:cNvPr>
          <p:cNvPicPr>
            <a:picLocks noChangeAspect="1"/>
          </p:cNvPicPr>
          <p:nvPr/>
        </p:nvPicPr>
        <p:blipFill>
          <a:blip r:embed="rId4"/>
          <a:stretch>
            <a:fillRect/>
          </a:stretch>
        </p:blipFill>
        <p:spPr>
          <a:xfrm>
            <a:off x="0" y="97653"/>
            <a:ext cx="3947604" cy="2960703"/>
          </a:xfrm>
          <a:prstGeom prst="rect">
            <a:avLst/>
          </a:prstGeom>
        </p:spPr>
      </p:pic>
      <p:pic>
        <p:nvPicPr>
          <p:cNvPr id="7" name="Picture 6">
            <a:extLst>
              <a:ext uri="{FF2B5EF4-FFF2-40B4-BE49-F238E27FC236}">
                <a16:creationId xmlns:a16="http://schemas.microsoft.com/office/drawing/2014/main" id="{89CF191D-E604-4C99-9588-979CB21C4AE6}"/>
              </a:ext>
            </a:extLst>
          </p:cNvPr>
          <p:cNvPicPr>
            <a:picLocks noChangeAspect="1"/>
          </p:cNvPicPr>
          <p:nvPr/>
        </p:nvPicPr>
        <p:blipFill>
          <a:blip r:embed="rId5"/>
          <a:stretch>
            <a:fillRect/>
          </a:stretch>
        </p:blipFill>
        <p:spPr>
          <a:xfrm>
            <a:off x="3468659" y="8878"/>
            <a:ext cx="4480419" cy="2840179"/>
          </a:xfrm>
          <a:prstGeom prst="rect">
            <a:avLst/>
          </a:prstGeom>
        </p:spPr>
      </p:pic>
      <p:pic>
        <p:nvPicPr>
          <p:cNvPr id="8" name="Picture 7">
            <a:extLst>
              <a:ext uri="{FF2B5EF4-FFF2-40B4-BE49-F238E27FC236}">
                <a16:creationId xmlns:a16="http://schemas.microsoft.com/office/drawing/2014/main" id="{E7A04AA4-37B3-4377-BEF8-047FF326E7B5}"/>
              </a:ext>
            </a:extLst>
          </p:cNvPr>
          <p:cNvPicPr>
            <a:picLocks noChangeAspect="1"/>
          </p:cNvPicPr>
          <p:nvPr/>
        </p:nvPicPr>
        <p:blipFill>
          <a:blip r:embed="rId6"/>
          <a:stretch>
            <a:fillRect/>
          </a:stretch>
        </p:blipFill>
        <p:spPr>
          <a:xfrm>
            <a:off x="7681399" y="0"/>
            <a:ext cx="4510601" cy="2849058"/>
          </a:xfrm>
          <a:prstGeom prst="rect">
            <a:avLst/>
          </a:prstGeom>
        </p:spPr>
      </p:pic>
      <p:sp>
        <p:nvSpPr>
          <p:cNvPr id="10" name="Rectangle 9">
            <a:extLst>
              <a:ext uri="{FF2B5EF4-FFF2-40B4-BE49-F238E27FC236}">
                <a16:creationId xmlns:a16="http://schemas.microsoft.com/office/drawing/2014/main" id="{70A948CA-3CAF-4968-9C61-2A239734C58A}"/>
              </a:ext>
            </a:extLst>
          </p:cNvPr>
          <p:cNvSpPr/>
          <p:nvPr/>
        </p:nvSpPr>
        <p:spPr>
          <a:xfrm>
            <a:off x="1263723" y="607976"/>
            <a:ext cx="1262110" cy="2263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9B5B3AE-1DE2-47CF-A2CD-5721BB9EEC11}"/>
              </a:ext>
            </a:extLst>
          </p:cNvPr>
          <p:cNvSpPr txBox="1"/>
          <p:nvPr/>
        </p:nvSpPr>
        <p:spPr>
          <a:xfrm>
            <a:off x="1263723" y="590721"/>
            <a:ext cx="1230903" cy="276999"/>
          </a:xfrm>
          <a:prstGeom prst="rect">
            <a:avLst/>
          </a:prstGeom>
          <a:noFill/>
          <a:ln>
            <a:noFill/>
          </a:ln>
        </p:spPr>
        <p:txBody>
          <a:bodyPr wrap="square" rtlCol="0">
            <a:spAutoFit/>
          </a:bodyPr>
          <a:lstStyle/>
          <a:p>
            <a:r>
              <a:rPr lang="en-GB" sz="1200" dirty="0"/>
              <a:t>CHINARE2018</a:t>
            </a:r>
          </a:p>
        </p:txBody>
      </p:sp>
      <p:cxnSp>
        <p:nvCxnSpPr>
          <p:cNvPr id="12" name="Straight Arrow Connector 11">
            <a:extLst>
              <a:ext uri="{FF2B5EF4-FFF2-40B4-BE49-F238E27FC236}">
                <a16:creationId xmlns:a16="http://schemas.microsoft.com/office/drawing/2014/main" id="{57C8A8C2-1F6B-4352-8E0B-21E5215FD903}"/>
              </a:ext>
            </a:extLst>
          </p:cNvPr>
          <p:cNvCxnSpPr>
            <a:cxnSpLocks/>
          </p:cNvCxnSpPr>
          <p:nvPr/>
        </p:nvCxnSpPr>
        <p:spPr>
          <a:xfrm>
            <a:off x="1879174" y="884975"/>
            <a:ext cx="0" cy="335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07BCC06-085D-49F4-810E-74BD4B66D4D0}"/>
              </a:ext>
            </a:extLst>
          </p:cNvPr>
          <p:cNvSpPr/>
          <p:nvPr/>
        </p:nvSpPr>
        <p:spPr>
          <a:xfrm>
            <a:off x="1414385" y="2296413"/>
            <a:ext cx="1230886" cy="20679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F8946B1-658F-4D67-B145-3A90E55FA085}"/>
              </a:ext>
            </a:extLst>
          </p:cNvPr>
          <p:cNvSpPr txBox="1"/>
          <p:nvPr/>
        </p:nvSpPr>
        <p:spPr>
          <a:xfrm>
            <a:off x="1456691" y="2261308"/>
            <a:ext cx="1186510" cy="276999"/>
          </a:xfrm>
          <a:prstGeom prst="rect">
            <a:avLst/>
          </a:prstGeom>
          <a:noFill/>
          <a:ln>
            <a:noFill/>
          </a:ln>
        </p:spPr>
        <p:txBody>
          <a:bodyPr wrap="square" rtlCol="0">
            <a:spAutoFit/>
          </a:bodyPr>
          <a:lstStyle/>
          <a:p>
            <a:r>
              <a:rPr lang="en-GB" sz="1200" dirty="0"/>
              <a:t>CAATEX2019</a:t>
            </a:r>
          </a:p>
        </p:txBody>
      </p:sp>
      <p:cxnSp>
        <p:nvCxnSpPr>
          <p:cNvPr id="17" name="Straight Arrow Connector 16">
            <a:extLst>
              <a:ext uri="{FF2B5EF4-FFF2-40B4-BE49-F238E27FC236}">
                <a16:creationId xmlns:a16="http://schemas.microsoft.com/office/drawing/2014/main" id="{E94DC793-6B70-436E-BBAF-A2DD02B8F541}"/>
              </a:ext>
            </a:extLst>
          </p:cNvPr>
          <p:cNvCxnSpPr>
            <a:cxnSpLocks/>
          </p:cNvCxnSpPr>
          <p:nvPr/>
        </p:nvCxnSpPr>
        <p:spPr>
          <a:xfrm flipV="1">
            <a:off x="2153674" y="1578004"/>
            <a:ext cx="0" cy="683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9B1666C-71A4-4800-95EF-590DD87AC4F5}"/>
              </a:ext>
            </a:extLst>
          </p:cNvPr>
          <p:cNvSpPr txBox="1"/>
          <p:nvPr/>
        </p:nvSpPr>
        <p:spPr>
          <a:xfrm>
            <a:off x="5671205" y="11400"/>
            <a:ext cx="4208074" cy="338554"/>
          </a:xfrm>
          <a:prstGeom prst="rect">
            <a:avLst/>
          </a:prstGeom>
          <a:noFill/>
        </p:spPr>
        <p:txBody>
          <a:bodyPr wrap="square" rtlCol="0">
            <a:spAutoFit/>
          </a:bodyPr>
          <a:lstStyle/>
          <a:p>
            <a:r>
              <a:rPr lang="en-GB" sz="1600" dirty="0">
                <a:solidFill>
                  <a:srgbClr val="0070C0"/>
                </a:solidFill>
              </a:rPr>
              <a:t>Two SIMBA deployed during CHINARE2018</a:t>
            </a:r>
          </a:p>
        </p:txBody>
      </p:sp>
      <p:sp>
        <p:nvSpPr>
          <p:cNvPr id="21" name="TextBox 20">
            <a:extLst>
              <a:ext uri="{FF2B5EF4-FFF2-40B4-BE49-F238E27FC236}">
                <a16:creationId xmlns:a16="http://schemas.microsoft.com/office/drawing/2014/main" id="{D241AC46-BFF8-4D77-A522-146F9B4B923A}"/>
              </a:ext>
            </a:extLst>
          </p:cNvPr>
          <p:cNvSpPr txBox="1"/>
          <p:nvPr/>
        </p:nvSpPr>
        <p:spPr>
          <a:xfrm>
            <a:off x="5191921" y="1465539"/>
            <a:ext cx="958569" cy="307777"/>
          </a:xfrm>
          <a:prstGeom prst="rect">
            <a:avLst/>
          </a:prstGeom>
          <a:noFill/>
        </p:spPr>
        <p:txBody>
          <a:bodyPr wrap="square" rtlCol="0">
            <a:spAutoFit/>
          </a:bodyPr>
          <a:lstStyle/>
          <a:p>
            <a:r>
              <a:rPr lang="en-GB" sz="1400" dirty="0">
                <a:solidFill>
                  <a:srgbClr val="0070C0"/>
                </a:solidFill>
              </a:rPr>
              <a:t>160 cm?</a:t>
            </a:r>
          </a:p>
        </p:txBody>
      </p:sp>
      <p:sp>
        <p:nvSpPr>
          <p:cNvPr id="22" name="TextBox 21">
            <a:extLst>
              <a:ext uri="{FF2B5EF4-FFF2-40B4-BE49-F238E27FC236}">
                <a16:creationId xmlns:a16="http://schemas.microsoft.com/office/drawing/2014/main" id="{E338611B-470C-495E-8671-3B99604F913B}"/>
              </a:ext>
            </a:extLst>
          </p:cNvPr>
          <p:cNvSpPr txBox="1"/>
          <p:nvPr/>
        </p:nvSpPr>
        <p:spPr>
          <a:xfrm>
            <a:off x="5006852" y="836267"/>
            <a:ext cx="709089" cy="307777"/>
          </a:xfrm>
          <a:prstGeom prst="rect">
            <a:avLst/>
          </a:prstGeom>
          <a:noFill/>
        </p:spPr>
        <p:txBody>
          <a:bodyPr wrap="square" rtlCol="0">
            <a:spAutoFit/>
          </a:bodyPr>
          <a:lstStyle/>
          <a:p>
            <a:r>
              <a:rPr lang="en-GB" sz="1400" dirty="0">
                <a:solidFill>
                  <a:srgbClr val="0070C0"/>
                </a:solidFill>
              </a:rPr>
              <a:t>60 cm</a:t>
            </a:r>
          </a:p>
        </p:txBody>
      </p:sp>
      <p:sp>
        <p:nvSpPr>
          <p:cNvPr id="23" name="TextBox 22">
            <a:extLst>
              <a:ext uri="{FF2B5EF4-FFF2-40B4-BE49-F238E27FC236}">
                <a16:creationId xmlns:a16="http://schemas.microsoft.com/office/drawing/2014/main" id="{D3483E86-77FF-4609-8339-F84F0AFC9A07}"/>
              </a:ext>
            </a:extLst>
          </p:cNvPr>
          <p:cNvSpPr txBox="1"/>
          <p:nvPr/>
        </p:nvSpPr>
        <p:spPr>
          <a:xfrm>
            <a:off x="6482203" y="1135912"/>
            <a:ext cx="934060" cy="307777"/>
          </a:xfrm>
          <a:prstGeom prst="rect">
            <a:avLst/>
          </a:prstGeom>
          <a:noFill/>
        </p:spPr>
        <p:txBody>
          <a:bodyPr wrap="square" rtlCol="0">
            <a:spAutoFit/>
          </a:bodyPr>
          <a:lstStyle/>
          <a:p>
            <a:r>
              <a:rPr lang="en-GB" sz="1400" dirty="0">
                <a:solidFill>
                  <a:srgbClr val="0070C0"/>
                </a:solidFill>
              </a:rPr>
              <a:t>60 cm</a:t>
            </a:r>
          </a:p>
        </p:txBody>
      </p:sp>
      <p:cxnSp>
        <p:nvCxnSpPr>
          <p:cNvPr id="25" name="Straight Connector 24">
            <a:extLst>
              <a:ext uri="{FF2B5EF4-FFF2-40B4-BE49-F238E27FC236}">
                <a16:creationId xmlns:a16="http://schemas.microsoft.com/office/drawing/2014/main" id="{95966F1D-8744-4D60-9F7F-4B32907D9C08}"/>
              </a:ext>
            </a:extLst>
          </p:cNvPr>
          <p:cNvCxnSpPr/>
          <p:nvPr/>
        </p:nvCxnSpPr>
        <p:spPr>
          <a:xfrm>
            <a:off x="4687410" y="310718"/>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F74ADE-B7CA-4058-9F45-73B1DC8E3D8C}"/>
              </a:ext>
            </a:extLst>
          </p:cNvPr>
          <p:cNvCxnSpPr/>
          <p:nvPr/>
        </p:nvCxnSpPr>
        <p:spPr>
          <a:xfrm>
            <a:off x="5710348" y="751359"/>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F60CF93-17E0-46F5-A855-B35405EB8DBA}"/>
              </a:ext>
            </a:extLst>
          </p:cNvPr>
          <p:cNvCxnSpPr/>
          <p:nvPr/>
        </p:nvCxnSpPr>
        <p:spPr>
          <a:xfrm>
            <a:off x="6482179" y="487459"/>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999D5E7-64DB-4070-AE0F-ACAC89813F70}"/>
              </a:ext>
            </a:extLst>
          </p:cNvPr>
          <p:cNvCxnSpPr/>
          <p:nvPr/>
        </p:nvCxnSpPr>
        <p:spPr>
          <a:xfrm>
            <a:off x="7245659" y="1041221"/>
            <a:ext cx="0" cy="579725"/>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1952CC1-4FE4-4EC0-81A0-637E82902A52}"/>
              </a:ext>
            </a:extLst>
          </p:cNvPr>
          <p:cNvSpPr txBox="1"/>
          <p:nvPr/>
        </p:nvSpPr>
        <p:spPr>
          <a:xfrm>
            <a:off x="2225036" y="4583178"/>
            <a:ext cx="709089" cy="307777"/>
          </a:xfrm>
          <a:prstGeom prst="rect">
            <a:avLst/>
          </a:prstGeom>
          <a:noFill/>
        </p:spPr>
        <p:txBody>
          <a:bodyPr wrap="square" rtlCol="0">
            <a:spAutoFit/>
          </a:bodyPr>
          <a:lstStyle/>
          <a:p>
            <a:r>
              <a:rPr lang="en-GB" sz="1400" dirty="0">
                <a:solidFill>
                  <a:srgbClr val="0070C0"/>
                </a:solidFill>
              </a:rPr>
              <a:t>70 cm</a:t>
            </a:r>
          </a:p>
        </p:txBody>
      </p:sp>
      <p:cxnSp>
        <p:nvCxnSpPr>
          <p:cNvPr id="32" name="Straight Connector 31">
            <a:extLst>
              <a:ext uri="{FF2B5EF4-FFF2-40B4-BE49-F238E27FC236}">
                <a16:creationId xmlns:a16="http://schemas.microsoft.com/office/drawing/2014/main" id="{AB31A09D-9E99-40BD-B55A-F7D84B88097E}"/>
              </a:ext>
            </a:extLst>
          </p:cNvPr>
          <p:cNvCxnSpPr/>
          <p:nvPr/>
        </p:nvCxnSpPr>
        <p:spPr>
          <a:xfrm>
            <a:off x="1414385" y="3676835"/>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9FCDCB-C38A-4510-93BB-DCE9176A111B}"/>
              </a:ext>
            </a:extLst>
          </p:cNvPr>
          <p:cNvCxnSpPr/>
          <p:nvPr/>
        </p:nvCxnSpPr>
        <p:spPr>
          <a:xfrm>
            <a:off x="3161930" y="5336959"/>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2925F11-B9DF-46AE-BFB0-7D770E42FFD9}"/>
              </a:ext>
            </a:extLst>
          </p:cNvPr>
          <p:cNvCxnSpPr/>
          <p:nvPr/>
        </p:nvCxnSpPr>
        <p:spPr>
          <a:xfrm>
            <a:off x="1969239" y="4458692"/>
            <a:ext cx="0" cy="57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9EC896E-C686-4957-B235-F1CDB0F19C27}"/>
              </a:ext>
            </a:extLst>
          </p:cNvPr>
          <p:cNvCxnSpPr/>
          <p:nvPr/>
        </p:nvCxnSpPr>
        <p:spPr>
          <a:xfrm>
            <a:off x="3688548" y="5958875"/>
            <a:ext cx="0" cy="579725"/>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2A6B1AE-C64F-4DD4-B604-3737D5347272}"/>
              </a:ext>
            </a:extLst>
          </p:cNvPr>
          <p:cNvSpPr txBox="1"/>
          <p:nvPr/>
        </p:nvSpPr>
        <p:spPr>
          <a:xfrm>
            <a:off x="2392035" y="5835239"/>
            <a:ext cx="709089" cy="307777"/>
          </a:xfrm>
          <a:prstGeom prst="rect">
            <a:avLst/>
          </a:prstGeom>
          <a:noFill/>
        </p:spPr>
        <p:txBody>
          <a:bodyPr wrap="square" rtlCol="0">
            <a:spAutoFit/>
          </a:bodyPr>
          <a:lstStyle/>
          <a:p>
            <a:r>
              <a:rPr lang="en-GB" sz="1400" dirty="0">
                <a:solidFill>
                  <a:srgbClr val="0070C0"/>
                </a:solidFill>
              </a:rPr>
              <a:t>60 cm</a:t>
            </a:r>
          </a:p>
        </p:txBody>
      </p:sp>
      <p:sp>
        <p:nvSpPr>
          <p:cNvPr id="37" name="Rectangle 36">
            <a:extLst>
              <a:ext uri="{FF2B5EF4-FFF2-40B4-BE49-F238E27FC236}">
                <a16:creationId xmlns:a16="http://schemas.microsoft.com/office/drawing/2014/main" id="{16836468-B8A1-481C-A116-0269BD356421}"/>
              </a:ext>
            </a:extLst>
          </p:cNvPr>
          <p:cNvSpPr/>
          <p:nvPr/>
        </p:nvSpPr>
        <p:spPr>
          <a:xfrm>
            <a:off x="2262500" y="3313314"/>
            <a:ext cx="4074064" cy="338554"/>
          </a:xfrm>
          <a:prstGeom prst="rect">
            <a:avLst/>
          </a:prstGeom>
        </p:spPr>
        <p:txBody>
          <a:bodyPr wrap="none">
            <a:spAutoFit/>
          </a:bodyPr>
          <a:lstStyle/>
          <a:p>
            <a:r>
              <a:rPr lang="en-GB" sz="1600" dirty="0">
                <a:solidFill>
                  <a:srgbClr val="0070C0"/>
                </a:solidFill>
              </a:rPr>
              <a:t>Two SIMBA deployed during CAATEX2019</a:t>
            </a:r>
            <a:endParaRPr lang="en-GB" sz="1600" dirty="0"/>
          </a:p>
        </p:txBody>
      </p:sp>
    </p:spTree>
    <p:extLst>
      <p:ext uri="{BB962C8B-B14F-4D97-AF65-F5344CB8AC3E}">
        <p14:creationId xmlns:p14="http://schemas.microsoft.com/office/powerpoint/2010/main" val="191422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639C1D-1B55-40DF-B134-98E705F92B13}"/>
              </a:ext>
            </a:extLst>
          </p:cNvPr>
          <p:cNvPicPr>
            <a:picLocks noChangeAspect="1"/>
          </p:cNvPicPr>
          <p:nvPr/>
        </p:nvPicPr>
        <p:blipFill>
          <a:blip r:embed="rId2"/>
          <a:stretch>
            <a:fillRect/>
          </a:stretch>
        </p:blipFill>
        <p:spPr>
          <a:xfrm>
            <a:off x="4225488" y="55572"/>
            <a:ext cx="4572000" cy="3429000"/>
          </a:xfrm>
          <a:prstGeom prst="rect">
            <a:avLst/>
          </a:prstGeom>
        </p:spPr>
      </p:pic>
      <p:sp>
        <p:nvSpPr>
          <p:cNvPr id="2" name="Slide Number Placeholder 1">
            <a:extLst>
              <a:ext uri="{FF2B5EF4-FFF2-40B4-BE49-F238E27FC236}">
                <a16:creationId xmlns:a16="http://schemas.microsoft.com/office/drawing/2014/main" id="{C71BE05C-8C70-4098-B7CC-01D427F965C2}"/>
              </a:ext>
            </a:extLst>
          </p:cNvPr>
          <p:cNvSpPr>
            <a:spLocks noGrp="1"/>
          </p:cNvSpPr>
          <p:nvPr>
            <p:ph type="sldNum" sz="quarter" idx="12"/>
          </p:nvPr>
        </p:nvSpPr>
        <p:spPr/>
        <p:txBody>
          <a:bodyPr/>
          <a:lstStyle/>
          <a:p>
            <a:fld id="{13BE8AB2-9B50-D544-A2BB-62673476E5E9}" type="slidenum">
              <a:rPr lang="fi-FI" smtClean="0"/>
              <a:t>14</a:t>
            </a:fld>
            <a:endParaRPr lang="fi-FI"/>
          </a:p>
        </p:txBody>
      </p:sp>
      <p:pic>
        <p:nvPicPr>
          <p:cNvPr id="4" name="Picture 3">
            <a:extLst>
              <a:ext uri="{FF2B5EF4-FFF2-40B4-BE49-F238E27FC236}">
                <a16:creationId xmlns:a16="http://schemas.microsoft.com/office/drawing/2014/main" id="{14DC72A5-E5A4-4FD1-B35D-3965230C2689}"/>
              </a:ext>
            </a:extLst>
          </p:cNvPr>
          <p:cNvPicPr>
            <a:picLocks noChangeAspect="1"/>
          </p:cNvPicPr>
          <p:nvPr/>
        </p:nvPicPr>
        <p:blipFill>
          <a:blip r:embed="rId3"/>
          <a:stretch>
            <a:fillRect/>
          </a:stretch>
        </p:blipFill>
        <p:spPr>
          <a:xfrm>
            <a:off x="41429" y="1"/>
            <a:ext cx="4572000" cy="3429000"/>
          </a:xfrm>
          <a:prstGeom prst="rect">
            <a:avLst/>
          </a:prstGeom>
        </p:spPr>
      </p:pic>
      <p:pic>
        <p:nvPicPr>
          <p:cNvPr id="8" name="Picture 7">
            <a:extLst>
              <a:ext uri="{FF2B5EF4-FFF2-40B4-BE49-F238E27FC236}">
                <a16:creationId xmlns:a16="http://schemas.microsoft.com/office/drawing/2014/main" id="{AF9C9F52-9AAE-481A-B5E8-EBE91B127B58}"/>
              </a:ext>
            </a:extLst>
          </p:cNvPr>
          <p:cNvPicPr>
            <a:picLocks noChangeAspect="1"/>
          </p:cNvPicPr>
          <p:nvPr/>
        </p:nvPicPr>
        <p:blipFill>
          <a:blip r:embed="rId4"/>
          <a:stretch>
            <a:fillRect/>
          </a:stretch>
        </p:blipFill>
        <p:spPr>
          <a:xfrm>
            <a:off x="0" y="3373428"/>
            <a:ext cx="4572000" cy="3429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6E622F6E-C22F-461B-8BF4-E6FEEEFC7B82}"/>
              </a:ext>
            </a:extLst>
          </p:cNvPr>
          <p:cNvPicPr>
            <a:picLocks noChangeAspect="1"/>
          </p:cNvPicPr>
          <p:nvPr/>
        </p:nvPicPr>
        <p:blipFill>
          <a:blip r:embed="rId5"/>
          <a:stretch>
            <a:fillRect/>
          </a:stretch>
        </p:blipFill>
        <p:spPr>
          <a:xfrm>
            <a:off x="4184056" y="3404224"/>
            <a:ext cx="4572000" cy="3429000"/>
          </a:xfrm>
          <a:prstGeom prst="rect">
            <a:avLst/>
          </a:prstGeom>
        </p:spPr>
      </p:pic>
      <p:sp>
        <p:nvSpPr>
          <p:cNvPr id="11" name="TextBox 10">
            <a:extLst>
              <a:ext uri="{FF2B5EF4-FFF2-40B4-BE49-F238E27FC236}">
                <a16:creationId xmlns:a16="http://schemas.microsoft.com/office/drawing/2014/main" id="{64E61756-B0E0-43B0-A3C5-F69A123410D9}"/>
              </a:ext>
            </a:extLst>
          </p:cNvPr>
          <p:cNvSpPr txBox="1"/>
          <p:nvPr/>
        </p:nvSpPr>
        <p:spPr>
          <a:xfrm>
            <a:off x="1844265" y="2437349"/>
            <a:ext cx="1239639" cy="373626"/>
          </a:xfrm>
          <a:prstGeom prst="rect">
            <a:avLst/>
          </a:prstGeom>
          <a:noFill/>
        </p:spPr>
        <p:txBody>
          <a:bodyPr wrap="square" rtlCol="0">
            <a:spAutoFit/>
          </a:bodyPr>
          <a:lstStyle/>
          <a:p>
            <a:r>
              <a:rPr lang="en-GB" b="1" dirty="0">
                <a:solidFill>
                  <a:schemeClr val="bg1"/>
                </a:solidFill>
              </a:rPr>
              <a:t>FMI0601</a:t>
            </a:r>
            <a:endParaRPr lang="fi-FI" b="1" dirty="0">
              <a:solidFill>
                <a:schemeClr val="bg1"/>
              </a:solidFill>
            </a:endParaRPr>
          </a:p>
        </p:txBody>
      </p:sp>
      <p:sp>
        <p:nvSpPr>
          <p:cNvPr id="12" name="TextBox 11">
            <a:extLst>
              <a:ext uri="{FF2B5EF4-FFF2-40B4-BE49-F238E27FC236}">
                <a16:creationId xmlns:a16="http://schemas.microsoft.com/office/drawing/2014/main" id="{FE1EEB4F-065A-4B72-88CC-C03425E286CB}"/>
              </a:ext>
            </a:extLst>
          </p:cNvPr>
          <p:cNvSpPr txBox="1"/>
          <p:nvPr/>
        </p:nvSpPr>
        <p:spPr>
          <a:xfrm>
            <a:off x="1844264" y="5889212"/>
            <a:ext cx="1239639" cy="373626"/>
          </a:xfrm>
          <a:prstGeom prst="rect">
            <a:avLst/>
          </a:prstGeom>
          <a:noFill/>
        </p:spPr>
        <p:txBody>
          <a:bodyPr wrap="square" rtlCol="0">
            <a:spAutoFit/>
          </a:bodyPr>
          <a:lstStyle/>
          <a:p>
            <a:r>
              <a:rPr lang="en-GB" b="1" dirty="0">
                <a:solidFill>
                  <a:schemeClr val="bg1"/>
                </a:solidFill>
              </a:rPr>
              <a:t>FMI0605</a:t>
            </a:r>
            <a:endParaRPr lang="fi-FI" b="1" dirty="0">
              <a:solidFill>
                <a:schemeClr val="bg1"/>
              </a:solidFill>
            </a:endParaRPr>
          </a:p>
        </p:txBody>
      </p:sp>
      <p:sp>
        <p:nvSpPr>
          <p:cNvPr id="13" name="TextBox 12">
            <a:extLst>
              <a:ext uri="{FF2B5EF4-FFF2-40B4-BE49-F238E27FC236}">
                <a16:creationId xmlns:a16="http://schemas.microsoft.com/office/drawing/2014/main" id="{8621B4AA-1599-4AE4-8430-E5E6B9401553}"/>
              </a:ext>
            </a:extLst>
          </p:cNvPr>
          <p:cNvSpPr txBox="1"/>
          <p:nvPr/>
        </p:nvSpPr>
        <p:spPr>
          <a:xfrm>
            <a:off x="5075531" y="2216944"/>
            <a:ext cx="2735133" cy="523220"/>
          </a:xfrm>
          <a:prstGeom prst="rect">
            <a:avLst/>
          </a:prstGeom>
          <a:noFill/>
        </p:spPr>
        <p:txBody>
          <a:bodyPr wrap="square" rtlCol="0">
            <a:spAutoFit/>
          </a:bodyPr>
          <a:lstStyle/>
          <a:p>
            <a:r>
              <a:rPr lang="en-GB" sz="1400" b="1" dirty="0">
                <a:solidFill>
                  <a:schemeClr val="bg1"/>
                </a:solidFill>
              </a:rPr>
              <a:t>Initial snow depth = 15 cm</a:t>
            </a:r>
            <a:endParaRPr lang="fi-FI" sz="1400" b="1" dirty="0">
              <a:solidFill>
                <a:schemeClr val="bg1"/>
              </a:solidFill>
            </a:endParaRPr>
          </a:p>
          <a:p>
            <a:r>
              <a:rPr lang="en-GB" sz="1400" b="1" dirty="0">
                <a:solidFill>
                  <a:schemeClr val="bg1"/>
                </a:solidFill>
              </a:rPr>
              <a:t>Initial ice thickness = 180 cm</a:t>
            </a:r>
            <a:endParaRPr lang="fi-FI" sz="1400" b="1" dirty="0">
              <a:solidFill>
                <a:schemeClr val="bg1"/>
              </a:solidFill>
            </a:endParaRPr>
          </a:p>
        </p:txBody>
      </p:sp>
      <p:sp>
        <p:nvSpPr>
          <p:cNvPr id="14" name="Rectangle 13">
            <a:extLst>
              <a:ext uri="{FF2B5EF4-FFF2-40B4-BE49-F238E27FC236}">
                <a16:creationId xmlns:a16="http://schemas.microsoft.com/office/drawing/2014/main" id="{7AFB51B3-FB81-4F35-A0C2-EF60024F00C0}"/>
              </a:ext>
            </a:extLst>
          </p:cNvPr>
          <p:cNvSpPr/>
          <p:nvPr/>
        </p:nvSpPr>
        <p:spPr>
          <a:xfrm>
            <a:off x="5075531" y="5677933"/>
            <a:ext cx="2603598" cy="523220"/>
          </a:xfrm>
          <a:prstGeom prst="rect">
            <a:avLst/>
          </a:prstGeom>
        </p:spPr>
        <p:txBody>
          <a:bodyPr wrap="none">
            <a:spAutoFit/>
          </a:bodyPr>
          <a:lstStyle/>
          <a:p>
            <a:r>
              <a:rPr lang="en-GB" sz="1400" b="1" dirty="0">
                <a:solidFill>
                  <a:schemeClr val="bg1"/>
                </a:solidFill>
              </a:rPr>
              <a:t>Initial snow depth = 13 cm</a:t>
            </a:r>
          </a:p>
          <a:p>
            <a:r>
              <a:rPr lang="en-GB" sz="1400" b="1" dirty="0">
                <a:solidFill>
                  <a:schemeClr val="bg1"/>
                </a:solidFill>
              </a:rPr>
              <a:t>Initial ice thickness = 97 cm</a:t>
            </a:r>
            <a:endParaRPr lang="fi-FI" sz="1400" b="1" dirty="0">
              <a:solidFill>
                <a:schemeClr val="bg1"/>
              </a:solidFill>
            </a:endParaRPr>
          </a:p>
        </p:txBody>
      </p:sp>
      <p:sp>
        <p:nvSpPr>
          <p:cNvPr id="15" name="Oval 14">
            <a:extLst>
              <a:ext uri="{FF2B5EF4-FFF2-40B4-BE49-F238E27FC236}">
                <a16:creationId xmlns:a16="http://schemas.microsoft.com/office/drawing/2014/main" id="{85E3E645-6818-45FE-A330-50239431B00E}"/>
              </a:ext>
            </a:extLst>
          </p:cNvPr>
          <p:cNvSpPr/>
          <p:nvPr/>
        </p:nvSpPr>
        <p:spPr>
          <a:xfrm>
            <a:off x="4716682" y="879825"/>
            <a:ext cx="645839" cy="10682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Oval 15">
            <a:extLst>
              <a:ext uri="{FF2B5EF4-FFF2-40B4-BE49-F238E27FC236}">
                <a16:creationId xmlns:a16="http://schemas.microsoft.com/office/drawing/2014/main" id="{B9008900-F7B2-46E1-B61F-1ECD7282788E}"/>
              </a:ext>
            </a:extLst>
          </p:cNvPr>
          <p:cNvSpPr/>
          <p:nvPr/>
        </p:nvSpPr>
        <p:spPr>
          <a:xfrm>
            <a:off x="4734261" y="4119579"/>
            <a:ext cx="469089" cy="7233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ectangle 16">
            <a:extLst>
              <a:ext uri="{FF2B5EF4-FFF2-40B4-BE49-F238E27FC236}">
                <a16:creationId xmlns:a16="http://schemas.microsoft.com/office/drawing/2014/main" id="{BF3C665E-C5D2-4C4E-B4D0-8780394FAF7A}"/>
              </a:ext>
            </a:extLst>
          </p:cNvPr>
          <p:cNvSpPr/>
          <p:nvPr/>
        </p:nvSpPr>
        <p:spPr>
          <a:xfrm>
            <a:off x="8531902" y="323898"/>
            <a:ext cx="3481017" cy="26552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rgbClr val="0070C0"/>
                </a:solidFill>
              </a:rPr>
              <a:t>Two SIMBA buoys measurement during </a:t>
            </a:r>
            <a:r>
              <a:rPr lang="en-GB" sz="1600" b="1" dirty="0" err="1">
                <a:solidFill>
                  <a:srgbClr val="0070C0"/>
                </a:solidFill>
              </a:rPr>
              <a:t>MOSAiC</a:t>
            </a:r>
            <a:endParaRPr lang="en-GB" sz="1600" b="1" dirty="0">
              <a:solidFill>
                <a:srgbClr val="0070C0"/>
              </a:solidFill>
            </a:endParaRPr>
          </a:p>
          <a:p>
            <a:endParaRPr lang="en-GB" sz="1600" b="1" dirty="0">
              <a:solidFill>
                <a:srgbClr val="0070C0"/>
              </a:solidFill>
            </a:endParaRPr>
          </a:p>
          <a:p>
            <a:r>
              <a:rPr lang="en-GB" sz="1600" b="1" dirty="0">
                <a:solidFill>
                  <a:srgbClr val="0070C0"/>
                </a:solidFill>
              </a:rPr>
              <a:t>Freezing up of the borehole is associated with initial ice thickness and weather condition</a:t>
            </a:r>
          </a:p>
          <a:p>
            <a:endParaRPr lang="en-GB" sz="1600" b="1" dirty="0">
              <a:solidFill>
                <a:srgbClr val="0070C0"/>
              </a:solidFill>
            </a:endParaRPr>
          </a:p>
          <a:p>
            <a:r>
              <a:rPr lang="en-GB" sz="1600" b="1" dirty="0">
                <a:solidFill>
                  <a:srgbClr val="0070C0"/>
                </a:solidFill>
              </a:rPr>
              <a:t>Freezing up is visible from HT field.</a:t>
            </a:r>
          </a:p>
        </p:txBody>
      </p:sp>
      <p:sp>
        <p:nvSpPr>
          <p:cNvPr id="18" name="TextBox 17">
            <a:extLst>
              <a:ext uri="{FF2B5EF4-FFF2-40B4-BE49-F238E27FC236}">
                <a16:creationId xmlns:a16="http://schemas.microsoft.com/office/drawing/2014/main" id="{E5660365-7C98-4192-B72C-5CE9B7790B69}"/>
              </a:ext>
            </a:extLst>
          </p:cNvPr>
          <p:cNvSpPr txBox="1"/>
          <p:nvPr/>
        </p:nvSpPr>
        <p:spPr>
          <a:xfrm>
            <a:off x="8437781" y="3618362"/>
            <a:ext cx="1909955" cy="2308324"/>
          </a:xfrm>
          <a:prstGeom prst="rect">
            <a:avLst/>
          </a:prstGeom>
          <a:noFill/>
        </p:spPr>
        <p:txBody>
          <a:bodyPr wrap="square" rtlCol="0">
            <a:spAutoFit/>
          </a:bodyPr>
          <a:lstStyle/>
          <a:p>
            <a:r>
              <a:rPr lang="en-GB" sz="1600" dirty="0">
                <a:solidFill>
                  <a:srgbClr val="0070C0"/>
                </a:solidFill>
              </a:rPr>
              <a:t>Ice growth at bottom:</a:t>
            </a:r>
          </a:p>
          <a:p>
            <a:r>
              <a:rPr lang="en-GB" sz="1600" dirty="0">
                <a:solidFill>
                  <a:srgbClr val="0070C0"/>
                </a:solidFill>
              </a:rPr>
              <a:t>FMI0601:  40 cm</a:t>
            </a:r>
          </a:p>
          <a:p>
            <a:r>
              <a:rPr lang="en-GB" sz="1600" dirty="0">
                <a:solidFill>
                  <a:srgbClr val="0070C0"/>
                </a:solidFill>
              </a:rPr>
              <a:t>FMI0605: 115 cm</a:t>
            </a:r>
          </a:p>
          <a:p>
            <a:endParaRPr lang="en-GB" sz="1600" dirty="0">
              <a:solidFill>
                <a:srgbClr val="0070C0"/>
              </a:solidFill>
            </a:endParaRPr>
          </a:p>
          <a:p>
            <a:r>
              <a:rPr lang="en-GB" sz="1600" dirty="0">
                <a:solidFill>
                  <a:srgbClr val="0070C0"/>
                </a:solidFill>
              </a:rPr>
              <a:t>Ice thickness by early May:</a:t>
            </a:r>
          </a:p>
          <a:p>
            <a:r>
              <a:rPr lang="en-GB" sz="1600" dirty="0">
                <a:solidFill>
                  <a:srgbClr val="0070C0"/>
                </a:solidFill>
              </a:rPr>
              <a:t>FMI0601: ~220 cm</a:t>
            </a:r>
          </a:p>
          <a:p>
            <a:r>
              <a:rPr lang="en-GB" sz="1600" dirty="0">
                <a:solidFill>
                  <a:srgbClr val="0070C0"/>
                </a:solidFill>
              </a:rPr>
              <a:t>FMI0605: ~212 cm</a:t>
            </a:r>
          </a:p>
        </p:txBody>
      </p:sp>
      <p:grpSp>
        <p:nvGrpSpPr>
          <p:cNvPr id="19" name="Group 18">
            <a:extLst>
              <a:ext uri="{FF2B5EF4-FFF2-40B4-BE49-F238E27FC236}">
                <a16:creationId xmlns:a16="http://schemas.microsoft.com/office/drawing/2014/main" id="{171F03A7-FE64-4F4F-B8E2-02386EFA45DA}"/>
              </a:ext>
            </a:extLst>
          </p:cNvPr>
          <p:cNvGrpSpPr/>
          <p:nvPr/>
        </p:nvGrpSpPr>
        <p:grpSpPr>
          <a:xfrm>
            <a:off x="10347735" y="2979175"/>
            <a:ext cx="1665183" cy="3602028"/>
            <a:chOff x="8903344" y="312155"/>
            <a:chExt cx="2777916" cy="5326896"/>
          </a:xfrm>
        </p:grpSpPr>
        <p:sp>
          <p:nvSpPr>
            <p:cNvPr id="20" name="Rectangle 19">
              <a:extLst>
                <a:ext uri="{FF2B5EF4-FFF2-40B4-BE49-F238E27FC236}">
                  <a16:creationId xmlns:a16="http://schemas.microsoft.com/office/drawing/2014/main" id="{49F8DDE7-804A-4EAB-AB87-755C87B149F2}"/>
                </a:ext>
              </a:extLst>
            </p:cNvPr>
            <p:cNvSpPr/>
            <p:nvPr/>
          </p:nvSpPr>
          <p:spPr>
            <a:xfrm>
              <a:off x="8903344" y="1966873"/>
              <a:ext cx="2777916" cy="3672178"/>
            </a:xfrm>
            <a:prstGeom prst="rect">
              <a:avLst/>
            </a:prstGeom>
            <a:solidFill>
              <a:schemeClr val="accent1">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21" name="Rectangle 20">
              <a:extLst>
                <a:ext uri="{FF2B5EF4-FFF2-40B4-BE49-F238E27FC236}">
                  <a16:creationId xmlns:a16="http://schemas.microsoft.com/office/drawing/2014/main" id="{3A2CA289-F190-404F-9506-4A90E3C31815}"/>
                </a:ext>
              </a:extLst>
            </p:cNvPr>
            <p:cNvSpPr/>
            <p:nvPr/>
          </p:nvSpPr>
          <p:spPr>
            <a:xfrm>
              <a:off x="9977876" y="1076701"/>
              <a:ext cx="145318" cy="39554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owchart: Document 21">
              <a:extLst>
                <a:ext uri="{FF2B5EF4-FFF2-40B4-BE49-F238E27FC236}">
                  <a16:creationId xmlns:a16="http://schemas.microsoft.com/office/drawing/2014/main" id="{4EB8F377-99B3-435B-A4A9-0564FDF5B932}"/>
                </a:ext>
              </a:extLst>
            </p:cNvPr>
            <p:cNvSpPr/>
            <p:nvPr/>
          </p:nvSpPr>
          <p:spPr>
            <a:xfrm>
              <a:off x="9126746" y="1426114"/>
              <a:ext cx="826507" cy="3438234"/>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23" name="Flowchart: Off-page Connector 37">
              <a:extLst>
                <a:ext uri="{FF2B5EF4-FFF2-40B4-BE49-F238E27FC236}">
                  <a16:creationId xmlns:a16="http://schemas.microsoft.com/office/drawing/2014/main" id="{8D870D7E-B3C8-4B04-8C4D-B8116F7AD894}"/>
                </a:ext>
              </a:extLst>
            </p:cNvPr>
            <p:cNvSpPr/>
            <p:nvPr/>
          </p:nvSpPr>
          <p:spPr>
            <a:xfrm>
              <a:off x="10213013" y="1426114"/>
              <a:ext cx="1124395" cy="374513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9063"/>
                <a:gd name="connsiteX1" fmla="*/ 21600 w 21600"/>
                <a:gd name="connsiteY1" fmla="*/ 0 h 19063"/>
                <a:gd name="connsiteX2" fmla="*/ 21600 w 21600"/>
                <a:gd name="connsiteY2" fmla="*/ 17322 h 19063"/>
                <a:gd name="connsiteX3" fmla="*/ 279 w 21600"/>
                <a:gd name="connsiteY3" fmla="*/ 17423 h 19063"/>
                <a:gd name="connsiteX4" fmla="*/ 0 w 21600"/>
                <a:gd name="connsiteY4" fmla="*/ 0 h 19063"/>
                <a:gd name="connsiteX0" fmla="*/ 0 w 24388"/>
                <a:gd name="connsiteY0" fmla="*/ 0 h 23507"/>
                <a:gd name="connsiteX1" fmla="*/ 21600 w 24388"/>
                <a:gd name="connsiteY1" fmla="*/ 0 h 23507"/>
                <a:gd name="connsiteX2" fmla="*/ 24388 w 24388"/>
                <a:gd name="connsiteY2" fmla="*/ 23507 h 23507"/>
                <a:gd name="connsiteX3" fmla="*/ 279 w 24388"/>
                <a:gd name="connsiteY3" fmla="*/ 17423 h 23507"/>
                <a:gd name="connsiteX4" fmla="*/ 0 w 24388"/>
                <a:gd name="connsiteY4" fmla="*/ 0 h 23507"/>
                <a:gd name="connsiteX0" fmla="*/ 0 w 21600"/>
                <a:gd name="connsiteY0" fmla="*/ 0 h 23644"/>
                <a:gd name="connsiteX1" fmla="*/ 21600 w 21600"/>
                <a:gd name="connsiteY1" fmla="*/ 0 h 23644"/>
                <a:gd name="connsiteX2" fmla="*/ 21460 w 21600"/>
                <a:gd name="connsiteY2" fmla="*/ 23644 h 23644"/>
                <a:gd name="connsiteX3" fmla="*/ 279 w 21600"/>
                <a:gd name="connsiteY3" fmla="*/ 17423 h 23644"/>
                <a:gd name="connsiteX4" fmla="*/ 0 w 21600"/>
                <a:gd name="connsiteY4" fmla="*/ 0 h 23644"/>
                <a:gd name="connsiteX0" fmla="*/ 0 w 22437"/>
                <a:gd name="connsiteY0" fmla="*/ 0 h 23598"/>
                <a:gd name="connsiteX1" fmla="*/ 21600 w 22437"/>
                <a:gd name="connsiteY1" fmla="*/ 0 h 23598"/>
                <a:gd name="connsiteX2" fmla="*/ 22436 w 22437"/>
                <a:gd name="connsiteY2" fmla="*/ 23598 h 23598"/>
                <a:gd name="connsiteX3" fmla="*/ 279 w 22437"/>
                <a:gd name="connsiteY3" fmla="*/ 17423 h 23598"/>
                <a:gd name="connsiteX4" fmla="*/ 0 w 22437"/>
                <a:gd name="connsiteY4" fmla="*/ 0 h 23598"/>
                <a:gd name="connsiteX0" fmla="*/ 0 w 21600"/>
                <a:gd name="connsiteY0" fmla="*/ 0 h 23506"/>
                <a:gd name="connsiteX1" fmla="*/ 21600 w 21600"/>
                <a:gd name="connsiteY1" fmla="*/ 0 h 23506"/>
                <a:gd name="connsiteX2" fmla="*/ 20763 w 21600"/>
                <a:gd name="connsiteY2" fmla="*/ 23506 h 23506"/>
                <a:gd name="connsiteX3" fmla="*/ 279 w 21600"/>
                <a:gd name="connsiteY3" fmla="*/ 17423 h 23506"/>
                <a:gd name="connsiteX4" fmla="*/ 0 w 21600"/>
                <a:gd name="connsiteY4" fmla="*/ 0 h 23506"/>
                <a:gd name="connsiteX0" fmla="*/ 0 w 22159"/>
                <a:gd name="connsiteY0" fmla="*/ 0 h 23643"/>
                <a:gd name="connsiteX1" fmla="*/ 21600 w 22159"/>
                <a:gd name="connsiteY1" fmla="*/ 0 h 23643"/>
                <a:gd name="connsiteX2" fmla="*/ 22157 w 22159"/>
                <a:gd name="connsiteY2" fmla="*/ 23643 h 23643"/>
                <a:gd name="connsiteX3" fmla="*/ 279 w 22159"/>
                <a:gd name="connsiteY3" fmla="*/ 17423 h 23643"/>
                <a:gd name="connsiteX4" fmla="*/ 0 w 22159"/>
                <a:gd name="connsiteY4" fmla="*/ 0 h 23643"/>
                <a:gd name="connsiteX0" fmla="*/ 0 w 21600"/>
                <a:gd name="connsiteY0" fmla="*/ 0 h 23643"/>
                <a:gd name="connsiteX1" fmla="*/ 21600 w 21600"/>
                <a:gd name="connsiteY1" fmla="*/ 0 h 23643"/>
                <a:gd name="connsiteX2" fmla="*/ 21181 w 21600"/>
                <a:gd name="connsiteY2" fmla="*/ 23643 h 23643"/>
                <a:gd name="connsiteX3" fmla="*/ 279 w 21600"/>
                <a:gd name="connsiteY3" fmla="*/ 17423 h 23643"/>
                <a:gd name="connsiteX4" fmla="*/ 0 w 21600"/>
                <a:gd name="connsiteY4" fmla="*/ 0 h 2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3643">
                  <a:moveTo>
                    <a:pt x="0" y="0"/>
                  </a:moveTo>
                  <a:lnTo>
                    <a:pt x="21600" y="0"/>
                  </a:lnTo>
                  <a:cubicBezTo>
                    <a:pt x="21553" y="7881"/>
                    <a:pt x="21228" y="15762"/>
                    <a:pt x="21181" y="23643"/>
                  </a:cubicBezTo>
                  <a:cubicBezTo>
                    <a:pt x="10381" y="23643"/>
                    <a:pt x="11079" y="21173"/>
                    <a:pt x="279" y="17423"/>
                  </a:cubicBezTo>
                  <a:lnTo>
                    <a:pt x="0" y="0"/>
                  </a:lnTo>
                  <a:close/>
                </a:path>
              </a:pathLst>
            </a:cu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24" name="Rectangle 23">
              <a:extLst>
                <a:ext uri="{FF2B5EF4-FFF2-40B4-BE49-F238E27FC236}">
                  <a16:creationId xmlns:a16="http://schemas.microsoft.com/office/drawing/2014/main" id="{DA1558D3-0AF7-47BC-973E-6F5648F637EB}"/>
                </a:ext>
              </a:extLst>
            </p:cNvPr>
            <p:cNvSpPr/>
            <p:nvPr/>
          </p:nvSpPr>
          <p:spPr>
            <a:xfrm>
              <a:off x="9104975" y="1033491"/>
              <a:ext cx="874829" cy="385366"/>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60B10B2-555E-4CFD-A2BC-1C6C13A7EABD}"/>
                </a:ext>
              </a:extLst>
            </p:cNvPr>
            <p:cNvSpPr/>
            <p:nvPr/>
          </p:nvSpPr>
          <p:spPr>
            <a:xfrm>
              <a:off x="9576683" y="312155"/>
              <a:ext cx="238229" cy="165471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C95C181-1B35-494A-82E7-0011C256BD3B}"/>
                </a:ext>
              </a:extLst>
            </p:cNvPr>
            <p:cNvSpPr/>
            <p:nvPr/>
          </p:nvSpPr>
          <p:spPr>
            <a:xfrm>
              <a:off x="10251603" y="1026288"/>
              <a:ext cx="1139371" cy="385366"/>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FE753708-4C23-4527-8498-3C4B587456D6}"/>
                </a:ext>
              </a:extLst>
            </p:cNvPr>
            <p:cNvSpPr/>
            <p:nvPr/>
          </p:nvSpPr>
          <p:spPr>
            <a:xfrm>
              <a:off x="9685429" y="1974074"/>
              <a:ext cx="835627" cy="2329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9" name="Straight Arrow Connector 28">
            <a:extLst>
              <a:ext uri="{FF2B5EF4-FFF2-40B4-BE49-F238E27FC236}">
                <a16:creationId xmlns:a16="http://schemas.microsoft.com/office/drawing/2014/main" id="{325B8C39-21D0-43AE-AEEF-D642E0F4AB3F}"/>
              </a:ext>
            </a:extLst>
          </p:cNvPr>
          <p:cNvCxnSpPr>
            <a:cxnSpLocks/>
          </p:cNvCxnSpPr>
          <p:nvPr/>
        </p:nvCxnSpPr>
        <p:spPr>
          <a:xfrm>
            <a:off x="5372081" y="1573161"/>
            <a:ext cx="5493105" cy="3030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553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88E9DA-36E2-4DD7-A729-B0B1327CC058}"/>
              </a:ext>
            </a:extLst>
          </p:cNvPr>
          <p:cNvSpPr>
            <a:spLocks noGrp="1"/>
          </p:cNvSpPr>
          <p:nvPr>
            <p:ph type="sldNum" sz="quarter" idx="12"/>
          </p:nvPr>
        </p:nvSpPr>
        <p:spPr/>
        <p:txBody>
          <a:bodyPr/>
          <a:lstStyle/>
          <a:p>
            <a:fld id="{13BE8AB2-9B50-D544-A2BB-62673476E5E9}" type="slidenum">
              <a:rPr lang="fi-FI" smtClean="0"/>
              <a:t>15</a:t>
            </a:fld>
            <a:endParaRPr lang="fi-FI"/>
          </a:p>
        </p:txBody>
      </p:sp>
      <p:pic>
        <p:nvPicPr>
          <p:cNvPr id="3" name="Picture 2">
            <a:extLst>
              <a:ext uri="{FF2B5EF4-FFF2-40B4-BE49-F238E27FC236}">
                <a16:creationId xmlns:a16="http://schemas.microsoft.com/office/drawing/2014/main" id="{F64AC6D9-C915-483A-9B57-1D0245886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347" y="812800"/>
            <a:ext cx="8235092" cy="54955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7C53276-4B80-442B-8910-D1E71A8839AD}"/>
              </a:ext>
            </a:extLst>
          </p:cNvPr>
          <p:cNvSpPr txBox="1">
            <a:spLocks/>
          </p:cNvSpPr>
          <p:nvPr/>
        </p:nvSpPr>
        <p:spPr>
          <a:xfrm>
            <a:off x="8928000" y="6120000"/>
            <a:ext cx="7200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BE8AB2-9B50-D544-A2BB-62673476E5E9}" type="slidenum">
              <a:rPr lang="fi-FI" smtClean="0"/>
              <a:pPr/>
              <a:t>15</a:t>
            </a:fld>
            <a:endParaRPr lang="fi-FI" dirty="0"/>
          </a:p>
        </p:txBody>
      </p:sp>
      <p:sp>
        <p:nvSpPr>
          <p:cNvPr id="5" name="Rectangle 4">
            <a:extLst>
              <a:ext uri="{FF2B5EF4-FFF2-40B4-BE49-F238E27FC236}">
                <a16:creationId xmlns:a16="http://schemas.microsoft.com/office/drawing/2014/main" id="{6F37DF44-AEF3-4FB1-B1FF-7F835F517139}"/>
              </a:ext>
            </a:extLst>
          </p:cNvPr>
          <p:cNvSpPr/>
          <p:nvPr/>
        </p:nvSpPr>
        <p:spPr>
          <a:xfrm>
            <a:off x="2978592" y="1136074"/>
            <a:ext cx="3457196" cy="5495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6">
            <a:extLst>
              <a:ext uri="{FF2B5EF4-FFF2-40B4-BE49-F238E27FC236}">
                <a16:creationId xmlns:a16="http://schemas.microsoft.com/office/drawing/2014/main" id="{175D8DD1-FAEE-459B-B2C4-D55223887AC3}"/>
              </a:ext>
            </a:extLst>
          </p:cNvPr>
          <p:cNvPicPr>
            <a:picLocks noChangeAspect="1"/>
          </p:cNvPicPr>
          <p:nvPr/>
        </p:nvPicPr>
        <p:blipFill>
          <a:blip r:embed="rId3"/>
          <a:stretch>
            <a:fillRect/>
          </a:stretch>
        </p:blipFill>
        <p:spPr>
          <a:xfrm>
            <a:off x="56010" y="812800"/>
            <a:ext cx="6379777" cy="4784833"/>
          </a:xfrm>
          <a:prstGeom prst="rect">
            <a:avLst/>
          </a:prstGeom>
        </p:spPr>
      </p:pic>
      <p:sp>
        <p:nvSpPr>
          <p:cNvPr id="9" name="TextBox 8">
            <a:extLst>
              <a:ext uri="{FF2B5EF4-FFF2-40B4-BE49-F238E27FC236}">
                <a16:creationId xmlns:a16="http://schemas.microsoft.com/office/drawing/2014/main" id="{2BD48263-812B-4237-BB8A-D3710378A260}"/>
              </a:ext>
            </a:extLst>
          </p:cNvPr>
          <p:cNvSpPr txBox="1"/>
          <p:nvPr/>
        </p:nvSpPr>
        <p:spPr>
          <a:xfrm>
            <a:off x="6562122" y="1067248"/>
            <a:ext cx="2001776" cy="369332"/>
          </a:xfrm>
          <a:prstGeom prst="rect">
            <a:avLst/>
          </a:prstGeom>
          <a:noFill/>
        </p:spPr>
        <p:txBody>
          <a:bodyPr wrap="square" rtlCol="0">
            <a:spAutoFit/>
          </a:bodyPr>
          <a:lstStyle/>
          <a:p>
            <a:r>
              <a:rPr lang="en-GB" b="1" dirty="0">
                <a:solidFill>
                  <a:srgbClr val="0070C0"/>
                </a:solidFill>
              </a:rPr>
              <a:t>©CRREL-SIMB3</a:t>
            </a:r>
            <a:endParaRPr lang="fi-FI" b="1" dirty="0">
              <a:solidFill>
                <a:srgbClr val="0070C0"/>
              </a:solidFill>
            </a:endParaRPr>
          </a:p>
        </p:txBody>
      </p:sp>
      <p:sp>
        <p:nvSpPr>
          <p:cNvPr id="10" name="Oval 9">
            <a:extLst>
              <a:ext uri="{FF2B5EF4-FFF2-40B4-BE49-F238E27FC236}">
                <a16:creationId xmlns:a16="http://schemas.microsoft.com/office/drawing/2014/main" id="{9D6DFF38-79C2-4E6D-A055-C0CDEB7F5B67}"/>
              </a:ext>
            </a:extLst>
          </p:cNvPr>
          <p:cNvSpPr/>
          <p:nvPr/>
        </p:nvSpPr>
        <p:spPr>
          <a:xfrm>
            <a:off x="924232" y="2123768"/>
            <a:ext cx="776749" cy="161249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7DA16248-08A9-4538-B5BB-F95D2B9E82C2}"/>
              </a:ext>
            </a:extLst>
          </p:cNvPr>
          <p:cNvSpPr txBox="1"/>
          <p:nvPr/>
        </p:nvSpPr>
        <p:spPr>
          <a:xfrm>
            <a:off x="206477" y="5667073"/>
            <a:ext cx="6105833" cy="923330"/>
          </a:xfrm>
          <a:prstGeom prst="rect">
            <a:avLst/>
          </a:prstGeom>
          <a:noFill/>
        </p:spPr>
        <p:txBody>
          <a:bodyPr wrap="square" rtlCol="0">
            <a:spAutoFit/>
          </a:bodyPr>
          <a:lstStyle/>
          <a:p>
            <a:pPr algn="just"/>
            <a:r>
              <a:rPr lang="en-GB" dirty="0">
                <a:solidFill>
                  <a:srgbClr val="0070C0"/>
                </a:solidFill>
              </a:rPr>
              <a:t>Snow depth and ice thickness </a:t>
            </a:r>
            <a:r>
              <a:rPr lang="en-GB" dirty="0" err="1">
                <a:solidFill>
                  <a:srgbClr val="0070C0"/>
                </a:solidFill>
              </a:rPr>
              <a:t>detived</a:t>
            </a:r>
            <a:r>
              <a:rPr lang="en-GB" dirty="0">
                <a:solidFill>
                  <a:srgbClr val="0070C0"/>
                </a:solidFill>
              </a:rPr>
              <a:t> from </a:t>
            </a:r>
            <a:r>
              <a:rPr lang="en-GB" dirty="0" err="1">
                <a:solidFill>
                  <a:srgbClr val="0070C0"/>
                </a:solidFill>
              </a:rPr>
              <a:t>from</a:t>
            </a:r>
            <a:r>
              <a:rPr lang="en-GB" dirty="0">
                <a:solidFill>
                  <a:srgbClr val="0070C0"/>
                </a:solidFill>
              </a:rPr>
              <a:t> SIMBA_ET/HT. The results are comparable with CRREL-SIMB3 snow and ice thickness.</a:t>
            </a:r>
          </a:p>
        </p:txBody>
      </p:sp>
    </p:spTree>
    <p:extLst>
      <p:ext uri="{BB962C8B-B14F-4D97-AF65-F5344CB8AC3E}">
        <p14:creationId xmlns:p14="http://schemas.microsoft.com/office/powerpoint/2010/main" val="1294603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900E60-FBAA-4230-A781-17A5944C173F}"/>
              </a:ext>
            </a:extLst>
          </p:cNvPr>
          <p:cNvSpPr>
            <a:spLocks noGrp="1"/>
          </p:cNvSpPr>
          <p:nvPr>
            <p:ph type="sldNum" sz="quarter" idx="12"/>
          </p:nvPr>
        </p:nvSpPr>
        <p:spPr/>
        <p:txBody>
          <a:bodyPr/>
          <a:lstStyle/>
          <a:p>
            <a:fld id="{13BE8AB2-9B50-D544-A2BB-62673476E5E9}" type="slidenum">
              <a:rPr lang="fi-FI" smtClean="0"/>
              <a:t>16</a:t>
            </a:fld>
            <a:endParaRPr lang="fi-FI"/>
          </a:p>
        </p:txBody>
      </p:sp>
      <p:sp>
        <p:nvSpPr>
          <p:cNvPr id="3" name="TextBox 2">
            <a:extLst>
              <a:ext uri="{FF2B5EF4-FFF2-40B4-BE49-F238E27FC236}">
                <a16:creationId xmlns:a16="http://schemas.microsoft.com/office/drawing/2014/main" id="{027D33C3-5F45-4C31-B7F6-2EA534310398}"/>
              </a:ext>
            </a:extLst>
          </p:cNvPr>
          <p:cNvSpPr txBox="1"/>
          <p:nvPr/>
        </p:nvSpPr>
        <p:spPr>
          <a:xfrm>
            <a:off x="1347019" y="509835"/>
            <a:ext cx="9891252" cy="5632311"/>
          </a:xfrm>
          <a:prstGeom prst="rect">
            <a:avLst/>
          </a:prstGeom>
          <a:noFill/>
        </p:spPr>
        <p:txBody>
          <a:bodyPr wrap="square" rtlCol="0">
            <a:spAutoFit/>
          </a:bodyPr>
          <a:lstStyle/>
          <a:p>
            <a:r>
              <a:rPr lang="en-US" b="1" dirty="0">
                <a:solidFill>
                  <a:srgbClr val="0070C0"/>
                </a:solidFill>
              </a:rPr>
              <a:t>Summary</a:t>
            </a:r>
          </a:p>
          <a:p>
            <a:endParaRPr lang="en-US" dirty="0">
              <a:solidFill>
                <a:srgbClr val="0070C0"/>
              </a:solidFill>
            </a:endParaRPr>
          </a:p>
          <a:p>
            <a:pPr marL="285750" indent="-285750" algn="just">
              <a:buFont typeface="Wingdings" panose="05000000000000000000" pitchFamily="2" charset="2"/>
              <a:buChar char="q"/>
            </a:pPr>
            <a:r>
              <a:rPr lang="en-US" dirty="0">
                <a:solidFill>
                  <a:srgbClr val="0070C0"/>
                </a:solidFill>
              </a:rPr>
              <a:t>Snow and Ice Mass Balance Array (SIMBA) buoys have been deployed in the Arctic Ocean and hopefully will continue to be deployed in the coming seasons.</a:t>
            </a:r>
          </a:p>
          <a:p>
            <a:pPr marL="285750" indent="-285750" algn="just">
              <a:buFont typeface="Wingdings" panose="05000000000000000000" pitchFamily="2" charset="2"/>
              <a:buChar char="q"/>
            </a:pPr>
            <a:endParaRPr lang="en-US" dirty="0">
              <a:solidFill>
                <a:srgbClr val="0070C0"/>
              </a:solidFill>
            </a:endParaRPr>
          </a:p>
          <a:p>
            <a:pPr marL="285750" indent="-285750" algn="just">
              <a:buFont typeface="Wingdings" panose="05000000000000000000" pitchFamily="2" charset="2"/>
              <a:buChar char="q"/>
            </a:pPr>
            <a:r>
              <a:rPr lang="en-US" dirty="0">
                <a:solidFill>
                  <a:srgbClr val="0070C0"/>
                </a:solidFill>
              </a:rPr>
              <a:t>A SIMBA-algorithm can retrieve snow depth and ice thickness from SIMBA ET and HT measurements reasonable well. In cold condition, the results are comparable with the results from SIMB3 (seasonal ice mass balance buoy equipped with  </a:t>
            </a:r>
            <a:r>
              <a:rPr lang="en-GB" dirty="0">
                <a:solidFill>
                  <a:srgbClr val="0070C0"/>
                </a:solidFill>
              </a:rPr>
              <a:t>acoustic sounders).</a:t>
            </a:r>
          </a:p>
          <a:p>
            <a:pPr marL="285750" indent="-285750" algn="just">
              <a:buFont typeface="Wingdings" panose="05000000000000000000" pitchFamily="2" charset="2"/>
              <a:buChar char="q"/>
            </a:pPr>
            <a:endParaRPr lang="en-GB" dirty="0">
              <a:solidFill>
                <a:srgbClr val="0070C0"/>
              </a:solidFill>
            </a:endParaRPr>
          </a:p>
          <a:p>
            <a:pPr marL="285750" indent="-285750" algn="just">
              <a:buFont typeface="Wingdings" panose="05000000000000000000" pitchFamily="2" charset="2"/>
              <a:buChar char="q"/>
            </a:pPr>
            <a:r>
              <a:rPr lang="en-GB" dirty="0">
                <a:solidFill>
                  <a:srgbClr val="0070C0"/>
                </a:solidFill>
              </a:rPr>
              <a:t>The SIMBA HT fields are more visible for ice bottom detection.</a:t>
            </a:r>
          </a:p>
          <a:p>
            <a:pPr marL="285750" indent="-285750" algn="just">
              <a:buFont typeface="Wingdings" panose="05000000000000000000" pitchFamily="2" charset="2"/>
              <a:buChar char="q"/>
            </a:pPr>
            <a:endParaRPr lang="en-GB" dirty="0">
              <a:solidFill>
                <a:srgbClr val="0070C0"/>
              </a:solidFill>
            </a:endParaRPr>
          </a:p>
          <a:p>
            <a:pPr marL="285750" indent="-285750" algn="just">
              <a:buFont typeface="Wingdings" panose="05000000000000000000" pitchFamily="2" charset="2"/>
              <a:buChar char="q"/>
            </a:pPr>
            <a:r>
              <a:rPr lang="en-GB" dirty="0">
                <a:solidFill>
                  <a:srgbClr val="0070C0"/>
                </a:solidFill>
              </a:rPr>
              <a:t>Winter ice bottom growth rate: 0.2 - 0.35 cm/day.</a:t>
            </a:r>
          </a:p>
          <a:p>
            <a:pPr marL="285750" indent="-285750" algn="just">
              <a:buFont typeface="Wingdings" panose="05000000000000000000" pitchFamily="2" charset="2"/>
              <a:buChar char="q"/>
            </a:pPr>
            <a:endParaRPr lang="en-GB" dirty="0">
              <a:solidFill>
                <a:srgbClr val="0070C0"/>
              </a:solidFill>
            </a:endParaRPr>
          </a:p>
          <a:p>
            <a:pPr marL="285750" indent="-285750" algn="just">
              <a:buFont typeface="Wingdings" panose="05000000000000000000" pitchFamily="2" charset="2"/>
              <a:buChar char="q"/>
            </a:pPr>
            <a:r>
              <a:rPr lang="en-GB" dirty="0">
                <a:solidFill>
                  <a:srgbClr val="0070C0"/>
                </a:solidFill>
              </a:rPr>
              <a:t>The variation of ice growth at bottom are associated with:</a:t>
            </a:r>
          </a:p>
          <a:p>
            <a:pPr marL="742950" lvl="1" indent="-285750" algn="just">
              <a:buFont typeface="Wingdings" panose="05000000000000000000" pitchFamily="2" charset="2"/>
              <a:buChar char="q"/>
            </a:pPr>
            <a:r>
              <a:rPr lang="en-GB" dirty="0">
                <a:solidFill>
                  <a:srgbClr val="0070C0"/>
                </a:solidFill>
              </a:rPr>
              <a:t>SIMBA location (CHINARE2018, NOBAS2018)</a:t>
            </a:r>
          </a:p>
          <a:p>
            <a:pPr marL="742950" lvl="1" indent="-285750" algn="just">
              <a:buFont typeface="Wingdings" panose="05000000000000000000" pitchFamily="2" charset="2"/>
              <a:buChar char="q"/>
            </a:pPr>
            <a:r>
              <a:rPr lang="en-GB" dirty="0">
                <a:solidFill>
                  <a:srgbClr val="0070C0"/>
                </a:solidFill>
              </a:rPr>
              <a:t>initial ice thickness (CHINARE2018, NOBAS2018, CAATEX 2018, </a:t>
            </a:r>
            <a:r>
              <a:rPr lang="en-GB" dirty="0" err="1">
                <a:solidFill>
                  <a:srgbClr val="0070C0"/>
                </a:solidFill>
              </a:rPr>
              <a:t>MOSAiC</a:t>
            </a:r>
            <a:r>
              <a:rPr lang="en-GB" dirty="0">
                <a:solidFill>
                  <a:srgbClr val="0070C0"/>
                </a:solidFill>
              </a:rPr>
              <a:t>)</a:t>
            </a:r>
          </a:p>
          <a:p>
            <a:pPr marL="742950" lvl="1" indent="-285750" algn="just">
              <a:buFont typeface="Wingdings" panose="05000000000000000000" pitchFamily="2" charset="2"/>
              <a:buChar char="q"/>
            </a:pPr>
            <a:r>
              <a:rPr lang="en-GB" dirty="0">
                <a:solidFill>
                  <a:srgbClr val="0070C0"/>
                </a:solidFill>
              </a:rPr>
              <a:t>oceanic heat flux (To Be Investigated)</a:t>
            </a:r>
          </a:p>
          <a:p>
            <a:pPr marL="742950" lvl="1" indent="-285750" algn="just">
              <a:buFont typeface="Wingdings" panose="05000000000000000000" pitchFamily="2" charset="2"/>
              <a:buChar char="q"/>
            </a:pPr>
            <a:r>
              <a:rPr lang="en-GB" dirty="0">
                <a:solidFill>
                  <a:srgbClr val="0070C0"/>
                </a:solidFill>
              </a:rPr>
              <a:t>snow condition (TBI)</a:t>
            </a:r>
          </a:p>
          <a:p>
            <a:pPr marL="285750" indent="-285750" algn="just">
              <a:buFont typeface="Wingdings" panose="05000000000000000000" pitchFamily="2" charset="2"/>
              <a:buChar char="q"/>
            </a:pPr>
            <a:endParaRPr lang="en-GB" dirty="0">
              <a:solidFill>
                <a:srgbClr val="0070C0"/>
              </a:solidFill>
            </a:endParaRPr>
          </a:p>
          <a:p>
            <a:endParaRPr lang="en-GB" dirty="0"/>
          </a:p>
        </p:txBody>
      </p:sp>
    </p:spTree>
    <p:extLst>
      <p:ext uri="{BB962C8B-B14F-4D97-AF65-F5344CB8AC3E}">
        <p14:creationId xmlns:p14="http://schemas.microsoft.com/office/powerpoint/2010/main" val="150434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CEE6A-3CF1-4B25-B9D7-1CF2EED8DECD}"/>
              </a:ext>
            </a:extLst>
          </p:cNvPr>
          <p:cNvSpPr>
            <a:spLocks noGrp="1"/>
          </p:cNvSpPr>
          <p:nvPr>
            <p:ph type="sldNum" sz="quarter" idx="12"/>
          </p:nvPr>
        </p:nvSpPr>
        <p:spPr/>
        <p:txBody>
          <a:bodyPr/>
          <a:lstStyle/>
          <a:p>
            <a:fld id="{13BE8AB2-9B50-D544-A2BB-62673476E5E9}" type="slidenum">
              <a:rPr lang="fi-FI" smtClean="0"/>
              <a:t>2</a:t>
            </a:fld>
            <a:endParaRPr lang="fi-FI"/>
          </a:p>
        </p:txBody>
      </p:sp>
      <p:pic>
        <p:nvPicPr>
          <p:cNvPr id="4" name="Picture 3">
            <a:extLst>
              <a:ext uri="{FF2B5EF4-FFF2-40B4-BE49-F238E27FC236}">
                <a16:creationId xmlns:a16="http://schemas.microsoft.com/office/drawing/2014/main" id="{AE9B4EE0-4A7C-4759-B7BE-79E2A2A2A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82" y="1302124"/>
            <a:ext cx="5247026" cy="2980310"/>
          </a:xfrm>
          <a:prstGeom prst="rect">
            <a:avLst/>
          </a:prstGeom>
        </p:spPr>
      </p:pic>
      <p:pic>
        <p:nvPicPr>
          <p:cNvPr id="5" name="Picture 4">
            <a:extLst>
              <a:ext uri="{FF2B5EF4-FFF2-40B4-BE49-F238E27FC236}">
                <a16:creationId xmlns:a16="http://schemas.microsoft.com/office/drawing/2014/main" id="{0C80E3A3-5B85-42F9-96C4-D8B1BA67A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062" y="1302124"/>
            <a:ext cx="2305277" cy="4521891"/>
          </a:xfrm>
          <a:prstGeom prst="rect">
            <a:avLst/>
          </a:prstGeom>
        </p:spPr>
      </p:pic>
      <p:pic>
        <p:nvPicPr>
          <p:cNvPr id="6" name="Picture 5">
            <a:extLst>
              <a:ext uri="{FF2B5EF4-FFF2-40B4-BE49-F238E27FC236}">
                <a16:creationId xmlns:a16="http://schemas.microsoft.com/office/drawing/2014/main" id="{54E716FA-C12A-492C-8310-9C28CA6F161F}"/>
              </a:ext>
            </a:extLst>
          </p:cNvPr>
          <p:cNvPicPr>
            <a:picLocks noChangeAspect="1"/>
          </p:cNvPicPr>
          <p:nvPr/>
        </p:nvPicPr>
        <p:blipFill>
          <a:blip r:embed="rId5"/>
          <a:stretch>
            <a:fillRect/>
          </a:stretch>
        </p:blipFill>
        <p:spPr>
          <a:xfrm>
            <a:off x="7708022" y="769257"/>
            <a:ext cx="4453419" cy="2413519"/>
          </a:xfrm>
          <a:prstGeom prst="rect">
            <a:avLst/>
          </a:prstGeom>
        </p:spPr>
      </p:pic>
      <p:pic>
        <p:nvPicPr>
          <p:cNvPr id="7" name="Picture 1">
            <a:extLst>
              <a:ext uri="{FF2B5EF4-FFF2-40B4-BE49-F238E27FC236}">
                <a16:creationId xmlns:a16="http://schemas.microsoft.com/office/drawing/2014/main" id="{887C14E7-C462-4AD1-A958-3724890794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25778" y="3245883"/>
            <a:ext cx="4466221" cy="272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38E8472-6A44-4C2E-9D05-8319D4B24E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029" y="5114080"/>
            <a:ext cx="3706402" cy="533722"/>
          </a:xfrm>
          <a:prstGeom prst="rect">
            <a:avLst/>
          </a:prstGeom>
        </p:spPr>
      </p:pic>
      <p:pic>
        <p:nvPicPr>
          <p:cNvPr id="9" name="Picture 8">
            <a:extLst>
              <a:ext uri="{FF2B5EF4-FFF2-40B4-BE49-F238E27FC236}">
                <a16:creationId xmlns:a16="http://schemas.microsoft.com/office/drawing/2014/main" id="{1BAF9641-E7CD-4E04-9101-0416D5C505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1057" y="899820"/>
            <a:ext cx="1850625" cy="413834"/>
          </a:xfrm>
          <a:prstGeom prst="rect">
            <a:avLst/>
          </a:prstGeom>
        </p:spPr>
      </p:pic>
      <p:pic>
        <p:nvPicPr>
          <p:cNvPr id="10" name="Picture 9">
            <a:extLst>
              <a:ext uri="{FF2B5EF4-FFF2-40B4-BE49-F238E27FC236}">
                <a16:creationId xmlns:a16="http://schemas.microsoft.com/office/drawing/2014/main" id="{763EBDC2-5CCE-4092-812A-A136B8E135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5281" y="3366032"/>
            <a:ext cx="1319150" cy="358562"/>
          </a:xfrm>
          <a:prstGeom prst="rect">
            <a:avLst/>
          </a:prstGeom>
        </p:spPr>
      </p:pic>
      <p:sp>
        <p:nvSpPr>
          <p:cNvPr id="11" name="Up Arrow 11">
            <a:extLst>
              <a:ext uri="{FF2B5EF4-FFF2-40B4-BE49-F238E27FC236}">
                <a16:creationId xmlns:a16="http://schemas.microsoft.com/office/drawing/2014/main" id="{5394E5FB-5A69-4F22-AECF-19DA7C2173AA}"/>
              </a:ext>
            </a:extLst>
          </p:cNvPr>
          <p:cNvSpPr/>
          <p:nvPr/>
        </p:nvSpPr>
        <p:spPr>
          <a:xfrm>
            <a:off x="2285489" y="4307194"/>
            <a:ext cx="151304" cy="806886"/>
          </a:xfrm>
          <a:prstGeom prst="up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 name="Right Arrow 12">
            <a:extLst>
              <a:ext uri="{FF2B5EF4-FFF2-40B4-BE49-F238E27FC236}">
                <a16:creationId xmlns:a16="http://schemas.microsoft.com/office/drawing/2014/main" id="{0839933C-9176-4ECD-A1EF-C8CF02F918BB}"/>
              </a:ext>
            </a:extLst>
          </p:cNvPr>
          <p:cNvSpPr/>
          <p:nvPr/>
        </p:nvSpPr>
        <p:spPr>
          <a:xfrm>
            <a:off x="4240788" y="5289036"/>
            <a:ext cx="864596" cy="18380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D8B58E-F588-49EA-82DF-284BFBE7E6B1}"/>
              </a:ext>
            </a:extLst>
          </p:cNvPr>
          <p:cNvSpPr txBox="1"/>
          <p:nvPr/>
        </p:nvSpPr>
        <p:spPr>
          <a:xfrm>
            <a:off x="11193830" y="5540648"/>
            <a:ext cx="970773" cy="369332"/>
          </a:xfrm>
          <a:prstGeom prst="rect">
            <a:avLst/>
          </a:prstGeom>
          <a:noFill/>
        </p:spPr>
        <p:txBody>
          <a:bodyPr wrap="square" rtlCol="0">
            <a:spAutoFit/>
          </a:bodyPr>
          <a:lstStyle/>
          <a:p>
            <a:r>
              <a:rPr lang="en-GB" b="1" dirty="0">
                <a:solidFill>
                  <a:srgbClr val="0070C0"/>
                </a:solidFill>
              </a:rPr>
              <a:t>SIMBA</a:t>
            </a:r>
          </a:p>
        </p:txBody>
      </p:sp>
      <p:sp>
        <p:nvSpPr>
          <p:cNvPr id="13" name="TextBox 12">
            <a:extLst>
              <a:ext uri="{FF2B5EF4-FFF2-40B4-BE49-F238E27FC236}">
                <a16:creationId xmlns:a16="http://schemas.microsoft.com/office/drawing/2014/main" id="{7B18B99F-857E-46D2-B823-DBFDFEBEE839}"/>
              </a:ext>
            </a:extLst>
          </p:cNvPr>
          <p:cNvSpPr txBox="1"/>
          <p:nvPr/>
        </p:nvSpPr>
        <p:spPr>
          <a:xfrm>
            <a:off x="358029" y="1407596"/>
            <a:ext cx="1544146" cy="369332"/>
          </a:xfrm>
          <a:prstGeom prst="rect">
            <a:avLst/>
          </a:prstGeom>
          <a:noFill/>
        </p:spPr>
        <p:txBody>
          <a:bodyPr wrap="square" rtlCol="0">
            <a:spAutoFit/>
          </a:bodyPr>
          <a:lstStyle/>
          <a:p>
            <a:r>
              <a:rPr lang="en-GB" b="1" dirty="0">
                <a:solidFill>
                  <a:srgbClr val="0070C0"/>
                </a:solidFill>
              </a:rPr>
              <a:t>CRREL_IMB</a:t>
            </a:r>
          </a:p>
        </p:txBody>
      </p:sp>
      <p:sp>
        <p:nvSpPr>
          <p:cNvPr id="14" name="TextBox 13">
            <a:extLst>
              <a:ext uri="{FF2B5EF4-FFF2-40B4-BE49-F238E27FC236}">
                <a16:creationId xmlns:a16="http://schemas.microsoft.com/office/drawing/2014/main" id="{DC3A7B2D-D5CD-41FA-B1B2-4D97DBE26D8F}"/>
              </a:ext>
            </a:extLst>
          </p:cNvPr>
          <p:cNvSpPr txBox="1"/>
          <p:nvPr/>
        </p:nvSpPr>
        <p:spPr>
          <a:xfrm>
            <a:off x="5942793" y="1302124"/>
            <a:ext cx="1791572" cy="369332"/>
          </a:xfrm>
          <a:prstGeom prst="rect">
            <a:avLst/>
          </a:prstGeom>
          <a:noFill/>
        </p:spPr>
        <p:txBody>
          <a:bodyPr wrap="square" rtlCol="0">
            <a:spAutoFit/>
          </a:bodyPr>
          <a:lstStyle/>
          <a:p>
            <a:r>
              <a:rPr lang="en-GB" b="1" dirty="0">
                <a:solidFill>
                  <a:srgbClr val="0070C0"/>
                </a:solidFill>
              </a:rPr>
              <a:t>CRREL-SIMB3</a:t>
            </a:r>
          </a:p>
        </p:txBody>
      </p:sp>
      <p:sp>
        <p:nvSpPr>
          <p:cNvPr id="15" name="Rectangle 14">
            <a:extLst>
              <a:ext uri="{FF2B5EF4-FFF2-40B4-BE49-F238E27FC236}">
                <a16:creationId xmlns:a16="http://schemas.microsoft.com/office/drawing/2014/main" id="{8FD44B6A-D482-4D2A-9595-F4A082819C33}"/>
              </a:ext>
            </a:extLst>
          </p:cNvPr>
          <p:cNvSpPr/>
          <p:nvPr/>
        </p:nvSpPr>
        <p:spPr>
          <a:xfrm>
            <a:off x="7734365" y="3277225"/>
            <a:ext cx="4430238" cy="2728313"/>
          </a:xfrm>
          <a:prstGeom prst="rect">
            <a:avLst/>
          </a:prstGeom>
          <a:noFill/>
          <a:ln w="1143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DE6ED293-1B7C-458D-9C9F-FBD04E971466}"/>
              </a:ext>
            </a:extLst>
          </p:cNvPr>
          <p:cNvSpPr txBox="1"/>
          <p:nvPr/>
        </p:nvSpPr>
        <p:spPr>
          <a:xfrm>
            <a:off x="273431" y="513639"/>
            <a:ext cx="7358074" cy="584775"/>
          </a:xfrm>
          <a:prstGeom prst="rect">
            <a:avLst/>
          </a:prstGeom>
          <a:noFill/>
        </p:spPr>
        <p:txBody>
          <a:bodyPr wrap="square" rtlCol="0">
            <a:spAutoFit/>
          </a:bodyPr>
          <a:lstStyle/>
          <a:p>
            <a:r>
              <a:rPr lang="en-GB" sz="1600" b="1" dirty="0">
                <a:solidFill>
                  <a:srgbClr val="0070C0"/>
                </a:solidFill>
              </a:rPr>
              <a:t>There are several type of IMBs with different technology configurations</a:t>
            </a:r>
          </a:p>
          <a:p>
            <a:r>
              <a:rPr lang="en-GB" sz="1600" b="1" dirty="0">
                <a:solidFill>
                  <a:srgbClr val="0070C0"/>
                </a:solidFill>
              </a:rPr>
              <a:t>We use the simplest one (SIMBA)</a:t>
            </a:r>
          </a:p>
        </p:txBody>
      </p:sp>
    </p:spTree>
    <p:extLst>
      <p:ext uri="{BB962C8B-B14F-4D97-AF65-F5344CB8AC3E}">
        <p14:creationId xmlns:p14="http://schemas.microsoft.com/office/powerpoint/2010/main" val="2409330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6AABC8-D52D-4A21-A72E-53E95E70490E}"/>
              </a:ext>
            </a:extLst>
          </p:cNvPr>
          <p:cNvSpPr>
            <a:spLocks noGrp="1"/>
          </p:cNvSpPr>
          <p:nvPr>
            <p:ph type="sldNum" sz="quarter" idx="12"/>
          </p:nvPr>
        </p:nvSpPr>
        <p:spPr/>
        <p:txBody>
          <a:bodyPr/>
          <a:lstStyle/>
          <a:p>
            <a:fld id="{13BE8AB2-9B50-D544-A2BB-62673476E5E9}" type="slidenum">
              <a:rPr lang="fi-FI" smtClean="0"/>
              <a:t>3</a:t>
            </a:fld>
            <a:endParaRPr lang="fi-FI"/>
          </a:p>
        </p:txBody>
      </p:sp>
      <p:grpSp>
        <p:nvGrpSpPr>
          <p:cNvPr id="3" name="Group 1">
            <a:extLst>
              <a:ext uri="{FF2B5EF4-FFF2-40B4-BE49-F238E27FC236}">
                <a16:creationId xmlns:a16="http://schemas.microsoft.com/office/drawing/2014/main" id="{9EF96215-3E58-4FC8-B377-070765DF2900}"/>
              </a:ext>
            </a:extLst>
          </p:cNvPr>
          <p:cNvGrpSpPr>
            <a:grpSpLocks/>
          </p:cNvGrpSpPr>
          <p:nvPr/>
        </p:nvGrpSpPr>
        <p:grpSpPr bwMode="auto">
          <a:xfrm>
            <a:off x="1103313" y="1031875"/>
            <a:ext cx="10174287" cy="4668838"/>
            <a:chOff x="152400" y="436989"/>
            <a:chExt cx="9053512" cy="4504900"/>
          </a:xfrm>
        </p:grpSpPr>
        <p:sp>
          <p:nvSpPr>
            <p:cNvPr id="4" name="Rectangle 10">
              <a:extLst>
                <a:ext uri="{FF2B5EF4-FFF2-40B4-BE49-F238E27FC236}">
                  <a16:creationId xmlns:a16="http://schemas.microsoft.com/office/drawing/2014/main" id="{39426D78-BDC4-4C83-BC07-4D6CB8E581B5}"/>
                </a:ext>
              </a:extLst>
            </p:cNvPr>
            <p:cNvSpPr>
              <a:spLocks noChangeArrowheads="1"/>
            </p:cNvSpPr>
            <p:nvPr/>
          </p:nvSpPr>
          <p:spPr bwMode="auto">
            <a:xfrm>
              <a:off x="152400" y="730251"/>
              <a:ext cx="4400550" cy="1404937"/>
            </a:xfrm>
            <a:prstGeom prst="rect">
              <a:avLst/>
            </a:prstGeom>
            <a:solidFill>
              <a:srgbClr val="CAD4D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5" name="Rectangle 11">
              <a:extLst>
                <a:ext uri="{FF2B5EF4-FFF2-40B4-BE49-F238E27FC236}">
                  <a16:creationId xmlns:a16="http://schemas.microsoft.com/office/drawing/2014/main" id="{EDFD2B1D-8E93-4A62-8FB9-CD17A05288E3}"/>
                </a:ext>
              </a:extLst>
            </p:cNvPr>
            <p:cNvSpPr>
              <a:spLocks noChangeArrowheads="1"/>
            </p:cNvSpPr>
            <p:nvPr/>
          </p:nvSpPr>
          <p:spPr bwMode="auto">
            <a:xfrm>
              <a:off x="152400" y="2135188"/>
              <a:ext cx="4400550" cy="33972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6" name="Rectangle 63">
              <a:extLst>
                <a:ext uri="{FF2B5EF4-FFF2-40B4-BE49-F238E27FC236}">
                  <a16:creationId xmlns:a16="http://schemas.microsoft.com/office/drawing/2014/main" id="{02231558-76BE-4623-BB38-7A9B119E1195}"/>
                </a:ext>
              </a:extLst>
            </p:cNvPr>
            <p:cNvSpPr>
              <a:spLocks noChangeArrowheads="1"/>
            </p:cNvSpPr>
            <p:nvPr/>
          </p:nvSpPr>
          <p:spPr bwMode="auto">
            <a:xfrm>
              <a:off x="169863" y="2470151"/>
              <a:ext cx="4379913" cy="1025525"/>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7" name="Rectangle 64">
              <a:extLst>
                <a:ext uri="{FF2B5EF4-FFF2-40B4-BE49-F238E27FC236}">
                  <a16:creationId xmlns:a16="http://schemas.microsoft.com/office/drawing/2014/main" id="{9DDEAB03-9928-4EDF-9B9B-2B7D7C9B7CE2}"/>
                </a:ext>
              </a:extLst>
            </p:cNvPr>
            <p:cNvSpPr>
              <a:spLocks noChangeArrowheads="1"/>
            </p:cNvSpPr>
            <p:nvPr/>
          </p:nvSpPr>
          <p:spPr bwMode="auto">
            <a:xfrm>
              <a:off x="153988" y="3500437"/>
              <a:ext cx="4403725" cy="1276350"/>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8" name="Round Single Corner Rectangle 10">
              <a:extLst>
                <a:ext uri="{FF2B5EF4-FFF2-40B4-BE49-F238E27FC236}">
                  <a16:creationId xmlns:a16="http://schemas.microsoft.com/office/drawing/2014/main" id="{B1792FAC-BBA8-47A7-9104-8AFA4753F1C2}"/>
                </a:ext>
              </a:extLst>
            </p:cNvPr>
            <p:cNvSpPr/>
            <p:nvPr/>
          </p:nvSpPr>
          <p:spPr bwMode="auto">
            <a:xfrm>
              <a:off x="1045179" y="815334"/>
              <a:ext cx="305127" cy="2023451"/>
            </a:xfrm>
            <a:prstGeom prst="round1Rect">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3414713" eaLnBrk="1" fontAlgn="auto" hangingPunct="1">
                <a:spcBef>
                  <a:spcPts val="0"/>
                </a:spcBef>
                <a:spcAft>
                  <a:spcPts val="0"/>
                </a:spcAft>
                <a:defRPr/>
              </a:pPr>
              <a:endParaRPr lang="en-GB">
                <a:latin typeface="+mn-lt"/>
                <a:cs typeface="Arial" pitchFamily="34" charset="0"/>
              </a:endParaRPr>
            </a:p>
          </p:txBody>
        </p:sp>
        <p:cxnSp>
          <p:nvCxnSpPr>
            <p:cNvPr id="9" name="Straight Connector 8">
              <a:extLst>
                <a:ext uri="{FF2B5EF4-FFF2-40B4-BE49-F238E27FC236}">
                  <a16:creationId xmlns:a16="http://schemas.microsoft.com/office/drawing/2014/main" id="{46FC30B2-FA47-4C80-88F7-6CAF02A214FA}"/>
                </a:ext>
              </a:extLst>
            </p:cNvPr>
            <p:cNvCxnSpPr/>
            <p:nvPr/>
          </p:nvCxnSpPr>
          <p:spPr bwMode="auto">
            <a:xfrm>
              <a:off x="1892754" y="1196741"/>
              <a:ext cx="0" cy="938968"/>
            </a:xfrm>
            <a:prstGeom prst="line">
              <a:avLst/>
            </a:prstGeom>
            <a:ln>
              <a:solidFill>
                <a:srgbClr val="0070C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49EE3AD2-5585-492D-AEC8-5737DD6D8447}"/>
                </a:ext>
              </a:extLst>
            </p:cNvPr>
            <p:cNvCxnSpPr/>
            <p:nvPr/>
          </p:nvCxnSpPr>
          <p:spPr bwMode="auto">
            <a:xfrm>
              <a:off x="1892754" y="2124986"/>
              <a:ext cx="723264" cy="349241"/>
            </a:xfrm>
            <a:prstGeom prst="line">
              <a:avLst/>
            </a:prstGeom>
            <a:ln>
              <a:solidFill>
                <a:srgbClr val="0070C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76F1AB4E-30AE-4DA3-9274-8DEFAF9DCD8D}"/>
                </a:ext>
              </a:extLst>
            </p:cNvPr>
            <p:cNvCxnSpPr/>
            <p:nvPr/>
          </p:nvCxnSpPr>
          <p:spPr bwMode="auto">
            <a:xfrm>
              <a:off x="2616018" y="2463505"/>
              <a:ext cx="334792" cy="1037000"/>
            </a:xfrm>
            <a:prstGeom prst="line">
              <a:avLst/>
            </a:prstGeom>
            <a:ln>
              <a:solidFill>
                <a:srgbClr val="0070C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8867AEAB-4A3D-4758-AE26-E2C69A09109D}"/>
                </a:ext>
              </a:extLst>
            </p:cNvPr>
            <p:cNvCxnSpPr/>
            <p:nvPr/>
          </p:nvCxnSpPr>
          <p:spPr bwMode="auto">
            <a:xfrm>
              <a:off x="2950809" y="3521949"/>
              <a:ext cx="0" cy="1144224"/>
            </a:xfrm>
            <a:prstGeom prst="line">
              <a:avLst/>
            </a:prstGeom>
            <a:ln>
              <a:solidFill>
                <a:srgbClr val="0070C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Straight Connector 22">
              <a:extLst>
                <a:ext uri="{FF2B5EF4-FFF2-40B4-BE49-F238E27FC236}">
                  <a16:creationId xmlns:a16="http://schemas.microsoft.com/office/drawing/2014/main" id="{33BC6645-BA44-4565-8BAA-5FF8A2157ABD}"/>
                </a:ext>
              </a:extLst>
            </p:cNvPr>
            <p:cNvCxnSpPr>
              <a:cxnSpLocks noChangeShapeType="1"/>
            </p:cNvCxnSpPr>
            <p:nvPr/>
          </p:nvCxnSpPr>
          <p:spPr bwMode="auto">
            <a:xfrm>
              <a:off x="1671637" y="2135187"/>
              <a:ext cx="179705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77">
              <a:extLst>
                <a:ext uri="{FF2B5EF4-FFF2-40B4-BE49-F238E27FC236}">
                  <a16:creationId xmlns:a16="http://schemas.microsoft.com/office/drawing/2014/main" id="{9EA9F4F9-03F4-4F45-A783-72D04E1DC324}"/>
                </a:ext>
              </a:extLst>
            </p:cNvPr>
            <p:cNvCxnSpPr>
              <a:cxnSpLocks noChangeShapeType="1"/>
            </p:cNvCxnSpPr>
            <p:nvPr/>
          </p:nvCxnSpPr>
          <p:spPr bwMode="auto">
            <a:xfrm>
              <a:off x="1662112" y="2468562"/>
              <a:ext cx="179863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78">
              <a:extLst>
                <a:ext uri="{FF2B5EF4-FFF2-40B4-BE49-F238E27FC236}">
                  <a16:creationId xmlns:a16="http://schemas.microsoft.com/office/drawing/2014/main" id="{21FAD7A1-1668-4FEB-A3B2-CF61F1B61C9C}"/>
                </a:ext>
              </a:extLst>
            </p:cNvPr>
            <p:cNvCxnSpPr>
              <a:cxnSpLocks noChangeShapeType="1"/>
            </p:cNvCxnSpPr>
            <p:nvPr/>
          </p:nvCxnSpPr>
          <p:spPr bwMode="auto">
            <a:xfrm>
              <a:off x="1654176" y="3494087"/>
              <a:ext cx="1798637"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27">
              <a:extLst>
                <a:ext uri="{FF2B5EF4-FFF2-40B4-BE49-F238E27FC236}">
                  <a16:creationId xmlns:a16="http://schemas.microsoft.com/office/drawing/2014/main" id="{C8F8ADEE-27E3-4045-906A-88FA16D061F8}"/>
                </a:ext>
              </a:extLst>
            </p:cNvPr>
            <p:cNvCxnSpPr>
              <a:cxnSpLocks noChangeShapeType="1"/>
            </p:cNvCxnSpPr>
            <p:nvPr/>
          </p:nvCxnSpPr>
          <p:spPr bwMode="auto">
            <a:xfrm>
              <a:off x="3790951" y="1196975"/>
              <a:ext cx="363537"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84">
              <a:extLst>
                <a:ext uri="{FF2B5EF4-FFF2-40B4-BE49-F238E27FC236}">
                  <a16:creationId xmlns:a16="http://schemas.microsoft.com/office/drawing/2014/main" id="{04CC97F8-CCD1-43B1-AA61-F81942A3896E}"/>
                </a:ext>
              </a:extLst>
            </p:cNvPr>
            <p:cNvCxnSpPr>
              <a:cxnSpLocks noChangeShapeType="1"/>
            </p:cNvCxnSpPr>
            <p:nvPr/>
          </p:nvCxnSpPr>
          <p:spPr bwMode="auto">
            <a:xfrm>
              <a:off x="3800476" y="2122487"/>
              <a:ext cx="3651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28">
              <a:extLst>
                <a:ext uri="{FF2B5EF4-FFF2-40B4-BE49-F238E27FC236}">
                  <a16:creationId xmlns:a16="http://schemas.microsoft.com/office/drawing/2014/main" id="{3585B0D3-75A9-48C5-961C-46FFBDE22E20}"/>
                </a:ext>
              </a:extLst>
            </p:cNvPr>
            <p:cNvSpPr txBox="1">
              <a:spLocks noChangeArrowheads="1"/>
            </p:cNvSpPr>
            <p:nvPr/>
          </p:nvSpPr>
          <p:spPr bwMode="auto">
            <a:xfrm>
              <a:off x="3408362" y="1504950"/>
              <a:ext cx="1149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2000" b="1">
                  <a:latin typeface="Arial" panose="020B0604020202020204" pitchFamily="34" charset="0"/>
                  <a:cs typeface="Arial" panose="020B0604020202020204" pitchFamily="34" charset="0"/>
                </a:rPr>
                <a:t>&lt; 0.4 m</a:t>
              </a:r>
            </a:p>
          </p:txBody>
        </p:sp>
        <p:cxnSp>
          <p:nvCxnSpPr>
            <p:cNvPr id="19" name="Straight Arrow Connector 30">
              <a:extLst>
                <a:ext uri="{FF2B5EF4-FFF2-40B4-BE49-F238E27FC236}">
                  <a16:creationId xmlns:a16="http://schemas.microsoft.com/office/drawing/2014/main" id="{FF8E1551-DAB1-4A54-9316-109B07F17C07}"/>
                </a:ext>
              </a:extLst>
            </p:cNvPr>
            <p:cNvCxnSpPr>
              <a:cxnSpLocks noChangeShapeType="1"/>
            </p:cNvCxnSpPr>
            <p:nvPr/>
          </p:nvCxnSpPr>
          <p:spPr bwMode="auto">
            <a:xfrm>
              <a:off x="4025900" y="1196975"/>
              <a:ext cx="0" cy="246062"/>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88">
              <a:extLst>
                <a:ext uri="{FF2B5EF4-FFF2-40B4-BE49-F238E27FC236}">
                  <a16:creationId xmlns:a16="http://schemas.microsoft.com/office/drawing/2014/main" id="{83508583-3CB7-4D08-BE68-8D246CE7EF8C}"/>
                </a:ext>
              </a:extLst>
            </p:cNvPr>
            <p:cNvCxnSpPr>
              <a:cxnSpLocks noChangeShapeType="1"/>
            </p:cNvCxnSpPr>
            <p:nvPr/>
          </p:nvCxnSpPr>
          <p:spPr bwMode="auto">
            <a:xfrm flipV="1">
              <a:off x="4033837" y="1905000"/>
              <a:ext cx="0" cy="2159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90">
              <a:extLst>
                <a:ext uri="{FF2B5EF4-FFF2-40B4-BE49-F238E27FC236}">
                  <a16:creationId xmlns:a16="http://schemas.microsoft.com/office/drawing/2014/main" id="{35ED5227-2AFB-4BAC-8D96-A102AA461D4D}"/>
                </a:ext>
              </a:extLst>
            </p:cNvPr>
            <p:cNvSpPr txBox="1">
              <a:spLocks noChangeArrowheads="1"/>
            </p:cNvSpPr>
            <p:nvPr/>
          </p:nvSpPr>
          <p:spPr bwMode="auto">
            <a:xfrm>
              <a:off x="3449638" y="2160587"/>
              <a:ext cx="109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2000" b="1">
                  <a:latin typeface="Arial" panose="020B0604020202020204" pitchFamily="34" charset="0"/>
                  <a:cs typeface="Arial" panose="020B0604020202020204" pitchFamily="34" charset="0"/>
                </a:rPr>
                <a:t>&lt; 0.8 m</a:t>
              </a:r>
            </a:p>
          </p:txBody>
        </p:sp>
        <p:cxnSp>
          <p:nvCxnSpPr>
            <p:cNvPr id="22" name="Straight Connector 91">
              <a:extLst>
                <a:ext uri="{FF2B5EF4-FFF2-40B4-BE49-F238E27FC236}">
                  <a16:creationId xmlns:a16="http://schemas.microsoft.com/office/drawing/2014/main" id="{996F490A-7D56-440E-BDEF-7877EBAA378C}"/>
                </a:ext>
              </a:extLst>
            </p:cNvPr>
            <p:cNvCxnSpPr>
              <a:cxnSpLocks noChangeShapeType="1"/>
            </p:cNvCxnSpPr>
            <p:nvPr/>
          </p:nvCxnSpPr>
          <p:spPr bwMode="auto">
            <a:xfrm>
              <a:off x="3833812" y="2492375"/>
              <a:ext cx="363538"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Can 2048">
              <a:extLst>
                <a:ext uri="{FF2B5EF4-FFF2-40B4-BE49-F238E27FC236}">
                  <a16:creationId xmlns:a16="http://schemas.microsoft.com/office/drawing/2014/main" id="{F504101E-7E6C-400B-8489-F63D242C8318}"/>
                </a:ext>
              </a:extLst>
            </p:cNvPr>
            <p:cNvSpPr>
              <a:spLocks noChangeArrowheads="1"/>
            </p:cNvSpPr>
            <p:nvPr/>
          </p:nvSpPr>
          <p:spPr bwMode="auto">
            <a:xfrm>
              <a:off x="1236663" y="3797301"/>
              <a:ext cx="333375" cy="458787"/>
            </a:xfrm>
            <a:prstGeom prst="can">
              <a:avLst>
                <a:gd name="adj" fmla="val 25186"/>
              </a:avLst>
            </a:prstGeom>
            <a:solidFill>
              <a:srgbClr val="7030A0"/>
            </a:solidFill>
            <a:ln w="9525" algn="ctr">
              <a:solidFill>
                <a:srgbClr val="7030A0"/>
              </a:solidFill>
              <a:round/>
              <a:headEnd/>
              <a:tailEnd/>
            </a:ln>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cxnSp>
          <p:nvCxnSpPr>
            <p:cNvPr id="24" name="Straight Arrow Connector 92">
              <a:extLst>
                <a:ext uri="{FF2B5EF4-FFF2-40B4-BE49-F238E27FC236}">
                  <a16:creationId xmlns:a16="http://schemas.microsoft.com/office/drawing/2014/main" id="{5875650A-BEEE-4A97-854D-2FC6758FD86B}"/>
                </a:ext>
              </a:extLst>
            </p:cNvPr>
            <p:cNvCxnSpPr>
              <a:cxnSpLocks noChangeShapeType="1"/>
            </p:cNvCxnSpPr>
            <p:nvPr/>
          </p:nvCxnSpPr>
          <p:spPr bwMode="auto">
            <a:xfrm>
              <a:off x="4048125" y="2492376"/>
              <a:ext cx="0" cy="24447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93">
              <a:extLst>
                <a:ext uri="{FF2B5EF4-FFF2-40B4-BE49-F238E27FC236}">
                  <a16:creationId xmlns:a16="http://schemas.microsoft.com/office/drawing/2014/main" id="{3B08D031-177C-40B0-BACE-3957E7FF4C54}"/>
                </a:ext>
              </a:extLst>
            </p:cNvPr>
            <p:cNvCxnSpPr>
              <a:cxnSpLocks noChangeShapeType="1"/>
            </p:cNvCxnSpPr>
            <p:nvPr/>
          </p:nvCxnSpPr>
          <p:spPr bwMode="auto">
            <a:xfrm flipV="1">
              <a:off x="4016375" y="3284537"/>
              <a:ext cx="0" cy="2159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94">
              <a:extLst>
                <a:ext uri="{FF2B5EF4-FFF2-40B4-BE49-F238E27FC236}">
                  <a16:creationId xmlns:a16="http://schemas.microsoft.com/office/drawing/2014/main" id="{32B868D1-A956-4C42-AC29-8B2CB9F45049}"/>
                </a:ext>
              </a:extLst>
            </p:cNvPr>
            <p:cNvCxnSpPr>
              <a:cxnSpLocks noChangeShapeType="1"/>
            </p:cNvCxnSpPr>
            <p:nvPr/>
          </p:nvCxnSpPr>
          <p:spPr bwMode="auto">
            <a:xfrm>
              <a:off x="3819526" y="3529012"/>
              <a:ext cx="3651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95">
              <a:extLst>
                <a:ext uri="{FF2B5EF4-FFF2-40B4-BE49-F238E27FC236}">
                  <a16:creationId xmlns:a16="http://schemas.microsoft.com/office/drawing/2014/main" id="{B213851F-6F06-41AA-B355-B36A3C937E0A}"/>
                </a:ext>
              </a:extLst>
            </p:cNvPr>
            <p:cNvSpPr txBox="1">
              <a:spLocks noChangeArrowheads="1"/>
            </p:cNvSpPr>
            <p:nvPr/>
          </p:nvSpPr>
          <p:spPr bwMode="auto">
            <a:xfrm>
              <a:off x="3449638" y="2838450"/>
              <a:ext cx="109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2000" b="1">
                  <a:latin typeface="Arial" panose="020B0604020202020204" pitchFamily="34" charset="0"/>
                  <a:cs typeface="Arial" panose="020B0604020202020204" pitchFamily="34" charset="0"/>
                </a:rPr>
                <a:t>&lt; 3.0 m</a:t>
              </a:r>
            </a:p>
          </p:txBody>
        </p:sp>
        <p:sp>
          <p:nvSpPr>
            <p:cNvPr id="28" name="TextBox 96">
              <a:extLst>
                <a:ext uri="{FF2B5EF4-FFF2-40B4-BE49-F238E27FC236}">
                  <a16:creationId xmlns:a16="http://schemas.microsoft.com/office/drawing/2014/main" id="{D32A1A23-DF99-43A3-B796-299C139EECED}"/>
                </a:ext>
              </a:extLst>
            </p:cNvPr>
            <p:cNvSpPr txBox="1">
              <a:spLocks noChangeArrowheads="1"/>
            </p:cNvSpPr>
            <p:nvPr/>
          </p:nvSpPr>
          <p:spPr bwMode="auto">
            <a:xfrm>
              <a:off x="3440113" y="3668712"/>
              <a:ext cx="1089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2000" b="1">
                  <a:latin typeface="Arial" panose="020B0604020202020204" pitchFamily="34" charset="0"/>
                  <a:cs typeface="Arial" panose="020B0604020202020204" pitchFamily="34" charset="0"/>
                </a:rPr>
                <a:t>&lt; 1.0 m</a:t>
              </a:r>
            </a:p>
          </p:txBody>
        </p:sp>
        <p:sp>
          <p:nvSpPr>
            <p:cNvPr id="29" name="Rectangle 27">
              <a:extLst>
                <a:ext uri="{FF2B5EF4-FFF2-40B4-BE49-F238E27FC236}">
                  <a16:creationId xmlns:a16="http://schemas.microsoft.com/office/drawing/2014/main" id="{735F94E0-2D2D-4B64-8F2F-79C3FA7697A1}"/>
                </a:ext>
              </a:extLst>
            </p:cNvPr>
            <p:cNvSpPr>
              <a:spLocks noChangeArrowheads="1"/>
            </p:cNvSpPr>
            <p:nvPr/>
          </p:nvSpPr>
          <p:spPr bwMode="auto">
            <a:xfrm>
              <a:off x="1350963" y="742950"/>
              <a:ext cx="104775" cy="3097212"/>
            </a:xfrm>
            <a:prstGeom prst="rect">
              <a:avLst/>
            </a:prstGeom>
            <a:solidFill>
              <a:srgbClr val="C00000"/>
            </a:solidFill>
            <a:ln w="9525" algn="ctr">
              <a:solidFill>
                <a:schemeClr val="tx1"/>
              </a:solidFill>
              <a:round/>
              <a:headEnd/>
              <a:tailEnd/>
            </a:ln>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0" name="TextBox 1">
              <a:extLst>
                <a:ext uri="{FF2B5EF4-FFF2-40B4-BE49-F238E27FC236}">
                  <a16:creationId xmlns:a16="http://schemas.microsoft.com/office/drawing/2014/main" id="{0C9BEA17-B487-464D-A1ED-97285419CF88}"/>
                </a:ext>
              </a:extLst>
            </p:cNvPr>
            <p:cNvSpPr txBox="1">
              <a:spLocks noChangeArrowheads="1"/>
            </p:cNvSpPr>
            <p:nvPr/>
          </p:nvSpPr>
          <p:spPr bwMode="auto">
            <a:xfrm>
              <a:off x="153988" y="841376"/>
              <a:ext cx="53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Air</a:t>
              </a:r>
            </a:p>
          </p:txBody>
        </p:sp>
        <p:sp>
          <p:nvSpPr>
            <p:cNvPr id="31" name="TextBox 30">
              <a:extLst>
                <a:ext uri="{FF2B5EF4-FFF2-40B4-BE49-F238E27FC236}">
                  <a16:creationId xmlns:a16="http://schemas.microsoft.com/office/drawing/2014/main" id="{1463684B-2408-4B0F-A87E-C65B2495DEB3}"/>
                </a:ext>
              </a:extLst>
            </p:cNvPr>
            <p:cNvSpPr txBox="1">
              <a:spLocks noChangeArrowheads="1"/>
            </p:cNvSpPr>
            <p:nvPr/>
          </p:nvSpPr>
          <p:spPr bwMode="auto">
            <a:xfrm>
              <a:off x="161925" y="2068512"/>
              <a:ext cx="906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Snow</a:t>
              </a:r>
            </a:p>
          </p:txBody>
        </p:sp>
        <p:sp>
          <p:nvSpPr>
            <p:cNvPr id="32" name="TextBox 31">
              <a:extLst>
                <a:ext uri="{FF2B5EF4-FFF2-40B4-BE49-F238E27FC236}">
                  <a16:creationId xmlns:a16="http://schemas.microsoft.com/office/drawing/2014/main" id="{DC497CC1-925C-4C4B-9771-98412BFFD1FD}"/>
                </a:ext>
              </a:extLst>
            </p:cNvPr>
            <p:cNvSpPr txBox="1">
              <a:spLocks noChangeArrowheads="1"/>
            </p:cNvSpPr>
            <p:nvPr/>
          </p:nvSpPr>
          <p:spPr bwMode="auto">
            <a:xfrm>
              <a:off x="180975" y="2973387"/>
              <a:ext cx="1016000" cy="4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Ice</a:t>
              </a:r>
            </a:p>
          </p:txBody>
        </p:sp>
        <p:sp>
          <p:nvSpPr>
            <p:cNvPr id="33" name="TextBox 37">
              <a:extLst>
                <a:ext uri="{FF2B5EF4-FFF2-40B4-BE49-F238E27FC236}">
                  <a16:creationId xmlns:a16="http://schemas.microsoft.com/office/drawing/2014/main" id="{A2452C1F-2E61-4A0E-8A8B-BA2A8BEE87B8}"/>
                </a:ext>
              </a:extLst>
            </p:cNvPr>
            <p:cNvSpPr txBox="1">
              <a:spLocks noChangeArrowheads="1"/>
            </p:cNvSpPr>
            <p:nvPr/>
          </p:nvSpPr>
          <p:spPr bwMode="auto">
            <a:xfrm>
              <a:off x="173037" y="4037013"/>
              <a:ext cx="1023938" cy="4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Water</a:t>
              </a:r>
            </a:p>
          </p:txBody>
        </p:sp>
        <p:pic>
          <p:nvPicPr>
            <p:cNvPr id="34" name="Picture 3">
              <a:extLst>
                <a:ext uri="{FF2B5EF4-FFF2-40B4-BE49-F238E27FC236}">
                  <a16:creationId xmlns:a16="http://schemas.microsoft.com/office/drawing/2014/main" id="{8C38B968-C3A3-4378-8DBC-2CA450D97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712" y="436989"/>
              <a:ext cx="4648200" cy="45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angle 33">
            <a:extLst>
              <a:ext uri="{FF2B5EF4-FFF2-40B4-BE49-F238E27FC236}">
                <a16:creationId xmlns:a16="http://schemas.microsoft.com/office/drawing/2014/main" id="{8D7701ED-BC8C-476C-8A1C-F453A57943C9}"/>
              </a:ext>
            </a:extLst>
          </p:cNvPr>
          <p:cNvSpPr>
            <a:spLocks noChangeArrowheads="1"/>
          </p:cNvSpPr>
          <p:nvPr/>
        </p:nvSpPr>
        <p:spPr bwMode="auto">
          <a:xfrm>
            <a:off x="1261232" y="5752028"/>
            <a:ext cx="92676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fi-FI" sz="1600"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Air-Snow-Ice-Water (ASIW) system and temperature distribution vertically through ASIW in cold condition</a:t>
            </a:r>
            <a:r>
              <a:rPr lang="en-US" altLang="fi-FI" sz="1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a:t>
            </a:r>
            <a:endParaRPr lang="fi-FI" altLang="fi-FI" sz="1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36" name="TextBox 34">
            <a:extLst>
              <a:ext uri="{FF2B5EF4-FFF2-40B4-BE49-F238E27FC236}">
                <a16:creationId xmlns:a16="http://schemas.microsoft.com/office/drawing/2014/main" id="{AF428235-1F1E-4E6D-ADF5-D9AC918FEF6A}"/>
              </a:ext>
            </a:extLst>
          </p:cNvPr>
          <p:cNvSpPr txBox="1">
            <a:spLocks noChangeArrowheads="1"/>
          </p:cNvSpPr>
          <p:nvPr/>
        </p:nvSpPr>
        <p:spPr bwMode="auto">
          <a:xfrm>
            <a:off x="3801650" y="831684"/>
            <a:ext cx="522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fi-FI" dirty="0">
                <a:solidFill>
                  <a:srgbClr val="0070C0"/>
                </a:solidFill>
                <a:latin typeface="Times New Roman" panose="02020603050405020304" pitchFamily="18" charset="0"/>
                <a:cs typeface="Times New Roman" panose="02020603050405020304" pitchFamily="18" charset="0"/>
              </a:rPr>
              <a:t>SIMBA Environmental vertical</a:t>
            </a:r>
            <a:r>
              <a:rPr lang="zh-CN" altLang="fi-FI" dirty="0">
                <a:solidFill>
                  <a:srgbClr val="0070C0"/>
                </a:solidFill>
                <a:latin typeface="Times New Roman" panose="02020603050405020304" pitchFamily="18" charset="0"/>
                <a:cs typeface="Times New Roman" panose="02020603050405020304" pitchFamily="18" charset="0"/>
              </a:rPr>
              <a:t> </a:t>
            </a:r>
            <a:r>
              <a:rPr lang="en-GB" altLang="zh-CN" dirty="0">
                <a:solidFill>
                  <a:srgbClr val="0070C0"/>
                </a:solidFill>
                <a:latin typeface="Times New Roman" panose="02020603050405020304" pitchFamily="18" charset="0"/>
                <a:cs typeface="Times New Roman" panose="02020603050405020304" pitchFamily="18" charset="0"/>
              </a:rPr>
              <a:t>temperature: ET-field</a:t>
            </a:r>
            <a:endParaRPr lang="en-GB" altLang="fi-FI"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5020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D04DCA-DA50-4001-82DB-FD0225A9C5A6}"/>
              </a:ext>
            </a:extLst>
          </p:cNvPr>
          <p:cNvSpPr>
            <a:spLocks noGrp="1"/>
          </p:cNvSpPr>
          <p:nvPr>
            <p:ph type="sldNum" sz="quarter" idx="12"/>
          </p:nvPr>
        </p:nvSpPr>
        <p:spPr/>
        <p:txBody>
          <a:bodyPr/>
          <a:lstStyle/>
          <a:p>
            <a:fld id="{13BE8AB2-9B50-D544-A2BB-62673476E5E9}" type="slidenum">
              <a:rPr lang="fi-FI" smtClean="0"/>
              <a:t>4</a:t>
            </a:fld>
            <a:endParaRPr lang="fi-FI"/>
          </a:p>
        </p:txBody>
      </p:sp>
      <p:grpSp>
        <p:nvGrpSpPr>
          <p:cNvPr id="32" name="Group 1">
            <a:extLst>
              <a:ext uri="{FF2B5EF4-FFF2-40B4-BE49-F238E27FC236}">
                <a16:creationId xmlns:a16="http://schemas.microsoft.com/office/drawing/2014/main" id="{64DF221B-AD09-4659-B3FF-0ABBC9FD2BE6}"/>
              </a:ext>
            </a:extLst>
          </p:cNvPr>
          <p:cNvGrpSpPr>
            <a:grpSpLocks/>
          </p:cNvGrpSpPr>
          <p:nvPr/>
        </p:nvGrpSpPr>
        <p:grpSpPr bwMode="auto">
          <a:xfrm>
            <a:off x="1042988" y="1020763"/>
            <a:ext cx="5240337" cy="4359275"/>
            <a:chOff x="632976" y="390412"/>
            <a:chExt cx="5472113" cy="5091112"/>
          </a:xfrm>
        </p:grpSpPr>
        <p:sp>
          <p:nvSpPr>
            <p:cNvPr id="33" name="Rectangle 10">
              <a:extLst>
                <a:ext uri="{FF2B5EF4-FFF2-40B4-BE49-F238E27FC236}">
                  <a16:creationId xmlns:a16="http://schemas.microsoft.com/office/drawing/2014/main" id="{43682BD5-A341-444A-80EA-C52E3EFE3793}"/>
                </a:ext>
              </a:extLst>
            </p:cNvPr>
            <p:cNvSpPr>
              <a:spLocks noChangeArrowheads="1"/>
            </p:cNvSpPr>
            <p:nvPr/>
          </p:nvSpPr>
          <p:spPr bwMode="auto">
            <a:xfrm>
              <a:off x="632976" y="765061"/>
              <a:ext cx="5472113" cy="1389062"/>
            </a:xfrm>
            <a:prstGeom prst="rect">
              <a:avLst/>
            </a:prstGeom>
            <a:solidFill>
              <a:srgbClr val="CAD4D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4" name="Rectangle 11">
              <a:extLst>
                <a:ext uri="{FF2B5EF4-FFF2-40B4-BE49-F238E27FC236}">
                  <a16:creationId xmlns:a16="http://schemas.microsoft.com/office/drawing/2014/main" id="{56FACA27-89F6-475A-958D-A11A57B3C66B}"/>
                </a:ext>
              </a:extLst>
            </p:cNvPr>
            <p:cNvSpPr>
              <a:spLocks noChangeArrowheads="1"/>
            </p:cNvSpPr>
            <p:nvPr/>
          </p:nvSpPr>
          <p:spPr bwMode="auto">
            <a:xfrm>
              <a:off x="632976" y="2146186"/>
              <a:ext cx="5472113" cy="354012"/>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5" name="Rectangle 63">
              <a:extLst>
                <a:ext uri="{FF2B5EF4-FFF2-40B4-BE49-F238E27FC236}">
                  <a16:creationId xmlns:a16="http://schemas.microsoft.com/office/drawing/2014/main" id="{F9D35F16-B012-4468-841A-B552C2AD0BC5}"/>
                </a:ext>
              </a:extLst>
            </p:cNvPr>
            <p:cNvSpPr>
              <a:spLocks noChangeArrowheads="1"/>
            </p:cNvSpPr>
            <p:nvPr/>
          </p:nvSpPr>
          <p:spPr bwMode="auto">
            <a:xfrm>
              <a:off x="650438" y="2481148"/>
              <a:ext cx="5454650" cy="115570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6" name="Rectangle 64">
              <a:extLst>
                <a:ext uri="{FF2B5EF4-FFF2-40B4-BE49-F238E27FC236}">
                  <a16:creationId xmlns:a16="http://schemas.microsoft.com/office/drawing/2014/main" id="{5D721F78-7500-4741-88BA-062CD471943E}"/>
                </a:ext>
              </a:extLst>
            </p:cNvPr>
            <p:cNvSpPr>
              <a:spLocks noChangeArrowheads="1"/>
            </p:cNvSpPr>
            <p:nvPr/>
          </p:nvSpPr>
          <p:spPr bwMode="auto">
            <a:xfrm>
              <a:off x="634564" y="3511437"/>
              <a:ext cx="5470525" cy="1970087"/>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7" name="Round Single Corner Rectangle 10">
              <a:extLst>
                <a:ext uri="{FF2B5EF4-FFF2-40B4-BE49-F238E27FC236}">
                  <a16:creationId xmlns:a16="http://schemas.microsoft.com/office/drawing/2014/main" id="{0CC96CF7-24C1-42E8-A485-EA97F6C63B09}"/>
                </a:ext>
              </a:extLst>
            </p:cNvPr>
            <p:cNvSpPr/>
            <p:nvPr/>
          </p:nvSpPr>
          <p:spPr bwMode="auto">
            <a:xfrm>
              <a:off x="1864657" y="976279"/>
              <a:ext cx="306678" cy="2022725"/>
            </a:xfrm>
            <a:prstGeom prst="round1Rect">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3414713" eaLnBrk="1" fontAlgn="auto" hangingPunct="1">
                <a:spcBef>
                  <a:spcPts val="0"/>
                </a:spcBef>
                <a:spcAft>
                  <a:spcPts val="0"/>
                </a:spcAft>
                <a:defRPr/>
              </a:pPr>
              <a:endParaRPr lang="en-GB">
                <a:latin typeface="+mn-lt"/>
                <a:cs typeface="Arial" pitchFamily="34" charset="0"/>
              </a:endParaRPr>
            </a:p>
          </p:txBody>
        </p:sp>
        <p:sp>
          <p:nvSpPr>
            <p:cNvPr id="38" name="Can 2048">
              <a:extLst>
                <a:ext uri="{FF2B5EF4-FFF2-40B4-BE49-F238E27FC236}">
                  <a16:creationId xmlns:a16="http://schemas.microsoft.com/office/drawing/2014/main" id="{513E67E5-2F14-45CE-B9A4-4D244D69971A}"/>
                </a:ext>
              </a:extLst>
            </p:cNvPr>
            <p:cNvSpPr>
              <a:spLocks noChangeArrowheads="1"/>
            </p:cNvSpPr>
            <p:nvPr/>
          </p:nvSpPr>
          <p:spPr bwMode="auto">
            <a:xfrm>
              <a:off x="2056964" y="3957523"/>
              <a:ext cx="333375" cy="458788"/>
            </a:xfrm>
            <a:prstGeom prst="can">
              <a:avLst>
                <a:gd name="adj" fmla="val 25186"/>
              </a:avLst>
            </a:prstGeom>
            <a:solidFill>
              <a:srgbClr val="7030A0"/>
            </a:solidFill>
            <a:ln w="9525" algn="ctr">
              <a:solidFill>
                <a:srgbClr val="7030A0"/>
              </a:solidFill>
              <a:round/>
              <a:headEnd/>
              <a:tailEnd/>
            </a:ln>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39" name="Rectangle 31">
              <a:extLst>
                <a:ext uri="{FF2B5EF4-FFF2-40B4-BE49-F238E27FC236}">
                  <a16:creationId xmlns:a16="http://schemas.microsoft.com/office/drawing/2014/main" id="{B399AB2B-0805-462A-84CE-91881D6BA860}"/>
                </a:ext>
              </a:extLst>
            </p:cNvPr>
            <p:cNvSpPr>
              <a:spLocks noChangeArrowheads="1"/>
            </p:cNvSpPr>
            <p:nvPr/>
          </p:nvSpPr>
          <p:spPr bwMode="auto">
            <a:xfrm>
              <a:off x="2171264" y="903174"/>
              <a:ext cx="104775" cy="3097213"/>
            </a:xfrm>
            <a:prstGeom prst="rect">
              <a:avLst/>
            </a:prstGeom>
            <a:solidFill>
              <a:srgbClr val="C00000"/>
            </a:solidFill>
            <a:ln w="9525" algn="ctr">
              <a:solidFill>
                <a:schemeClr val="tx1"/>
              </a:solidFill>
              <a:round/>
              <a:headEnd/>
              <a:tailEnd/>
            </a:ln>
          </p:spPr>
          <p:txBody>
            <a:bodyPr/>
            <a:lstStyle>
              <a:lvl1pPr defTabSz="3414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414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414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414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414713"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fi-FI" sz="6700" b="1">
                <a:latin typeface="Arial" panose="020B0604020202020204" pitchFamily="34" charset="0"/>
                <a:cs typeface="Arial" panose="020B0604020202020204" pitchFamily="34" charset="0"/>
              </a:endParaRPr>
            </a:p>
          </p:txBody>
        </p:sp>
        <p:sp>
          <p:nvSpPr>
            <p:cNvPr id="40" name="TextBox 1">
              <a:extLst>
                <a:ext uri="{FF2B5EF4-FFF2-40B4-BE49-F238E27FC236}">
                  <a16:creationId xmlns:a16="http://schemas.microsoft.com/office/drawing/2014/main" id="{3D91341A-1C68-49BA-8EAB-F8D856C06F35}"/>
                </a:ext>
              </a:extLst>
            </p:cNvPr>
            <p:cNvSpPr txBox="1">
              <a:spLocks noChangeArrowheads="1"/>
            </p:cNvSpPr>
            <p:nvPr/>
          </p:nvSpPr>
          <p:spPr bwMode="auto">
            <a:xfrm>
              <a:off x="634564" y="903173"/>
              <a:ext cx="53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Air</a:t>
              </a:r>
            </a:p>
          </p:txBody>
        </p:sp>
        <p:sp>
          <p:nvSpPr>
            <p:cNvPr id="41" name="TextBox 30">
              <a:extLst>
                <a:ext uri="{FF2B5EF4-FFF2-40B4-BE49-F238E27FC236}">
                  <a16:creationId xmlns:a16="http://schemas.microsoft.com/office/drawing/2014/main" id="{9D2B0907-2DB4-4E5F-A9D5-44AE85A715CA}"/>
                </a:ext>
              </a:extLst>
            </p:cNvPr>
            <p:cNvSpPr txBox="1">
              <a:spLocks noChangeArrowheads="1"/>
            </p:cNvSpPr>
            <p:nvPr/>
          </p:nvSpPr>
          <p:spPr bwMode="auto">
            <a:xfrm>
              <a:off x="642501" y="2130312"/>
              <a:ext cx="906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Snow</a:t>
              </a:r>
            </a:p>
          </p:txBody>
        </p:sp>
        <p:sp>
          <p:nvSpPr>
            <p:cNvPr id="42" name="TextBox 31">
              <a:extLst>
                <a:ext uri="{FF2B5EF4-FFF2-40B4-BE49-F238E27FC236}">
                  <a16:creationId xmlns:a16="http://schemas.microsoft.com/office/drawing/2014/main" id="{B11B3422-4250-4C2A-8567-62A4EC29A58F}"/>
                </a:ext>
              </a:extLst>
            </p:cNvPr>
            <p:cNvSpPr txBox="1">
              <a:spLocks noChangeArrowheads="1"/>
            </p:cNvSpPr>
            <p:nvPr/>
          </p:nvSpPr>
          <p:spPr bwMode="auto">
            <a:xfrm>
              <a:off x="661550" y="3035186"/>
              <a:ext cx="101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Sea ice</a:t>
              </a:r>
            </a:p>
          </p:txBody>
        </p:sp>
        <p:sp>
          <p:nvSpPr>
            <p:cNvPr id="43" name="TextBox 37">
              <a:extLst>
                <a:ext uri="{FF2B5EF4-FFF2-40B4-BE49-F238E27FC236}">
                  <a16:creationId xmlns:a16="http://schemas.microsoft.com/office/drawing/2014/main" id="{84CD9B1C-3B5D-4E95-9F09-069CDD705A47}"/>
                </a:ext>
              </a:extLst>
            </p:cNvPr>
            <p:cNvSpPr txBox="1">
              <a:spLocks noChangeArrowheads="1"/>
            </p:cNvSpPr>
            <p:nvPr/>
          </p:nvSpPr>
          <p:spPr bwMode="auto">
            <a:xfrm>
              <a:off x="653614" y="4098812"/>
              <a:ext cx="1023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Ocean</a:t>
              </a:r>
            </a:p>
          </p:txBody>
        </p:sp>
        <p:cxnSp>
          <p:nvCxnSpPr>
            <p:cNvPr id="44" name="Straight Arrow Connector 43">
              <a:extLst>
                <a:ext uri="{FF2B5EF4-FFF2-40B4-BE49-F238E27FC236}">
                  <a16:creationId xmlns:a16="http://schemas.microsoft.com/office/drawing/2014/main" id="{ED046378-C9AB-4AE7-B53C-FE0B9BDBAE8E}"/>
                </a:ext>
              </a:extLst>
            </p:cNvPr>
            <p:cNvCxnSpPr/>
            <p:nvPr/>
          </p:nvCxnSpPr>
          <p:spPr bwMode="auto">
            <a:xfrm>
              <a:off x="652869" y="4927174"/>
              <a:ext cx="3983486"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45" name="TextBox 1">
              <a:extLst>
                <a:ext uri="{FF2B5EF4-FFF2-40B4-BE49-F238E27FC236}">
                  <a16:creationId xmlns:a16="http://schemas.microsoft.com/office/drawing/2014/main" id="{0E54272A-5E01-42BB-AEEC-B299CE576C13}"/>
                </a:ext>
              </a:extLst>
            </p:cNvPr>
            <p:cNvSpPr txBox="1">
              <a:spLocks noChangeArrowheads="1"/>
            </p:cNvSpPr>
            <p:nvPr/>
          </p:nvSpPr>
          <p:spPr bwMode="auto">
            <a:xfrm>
              <a:off x="3650813" y="4983048"/>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i="1">
                  <a:latin typeface="Times New Roman" panose="02020603050405020304" pitchFamily="18" charset="0"/>
                  <a:cs typeface="Times New Roman" panose="02020603050405020304" pitchFamily="18" charset="0"/>
                </a:rPr>
                <a:t>Time(t)</a:t>
              </a:r>
            </a:p>
          </p:txBody>
        </p:sp>
        <p:cxnSp>
          <p:nvCxnSpPr>
            <p:cNvPr id="46" name="Straight Connector 23">
              <a:extLst>
                <a:ext uri="{FF2B5EF4-FFF2-40B4-BE49-F238E27FC236}">
                  <a16:creationId xmlns:a16="http://schemas.microsoft.com/office/drawing/2014/main" id="{B9C4C070-206E-4856-95B7-BB244BD5640D}"/>
                </a:ext>
              </a:extLst>
            </p:cNvPr>
            <p:cNvCxnSpPr>
              <a:cxnSpLocks noChangeShapeType="1"/>
            </p:cNvCxnSpPr>
            <p:nvPr/>
          </p:nvCxnSpPr>
          <p:spPr bwMode="auto">
            <a:xfrm flipH="1">
              <a:off x="2941200" y="765062"/>
              <a:ext cx="12700" cy="41624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7" name="Straight Connector 24">
              <a:extLst>
                <a:ext uri="{FF2B5EF4-FFF2-40B4-BE49-F238E27FC236}">
                  <a16:creationId xmlns:a16="http://schemas.microsoft.com/office/drawing/2014/main" id="{60AFAB51-2C49-451C-B550-6F08695B3634}"/>
                </a:ext>
              </a:extLst>
            </p:cNvPr>
            <p:cNvCxnSpPr>
              <a:cxnSpLocks noChangeShapeType="1"/>
            </p:cNvCxnSpPr>
            <p:nvPr/>
          </p:nvCxnSpPr>
          <p:spPr bwMode="auto">
            <a:xfrm>
              <a:off x="3582551" y="765062"/>
              <a:ext cx="4763" cy="41624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8" name="Straight Connector 25">
              <a:extLst>
                <a:ext uri="{FF2B5EF4-FFF2-40B4-BE49-F238E27FC236}">
                  <a16:creationId xmlns:a16="http://schemas.microsoft.com/office/drawing/2014/main" id="{0415D2C4-E07B-4B0D-B4D1-80AD106454AB}"/>
                </a:ext>
              </a:extLst>
            </p:cNvPr>
            <p:cNvCxnSpPr>
              <a:cxnSpLocks noChangeShapeType="1"/>
            </p:cNvCxnSpPr>
            <p:nvPr/>
          </p:nvCxnSpPr>
          <p:spPr bwMode="auto">
            <a:xfrm flipH="1">
              <a:off x="4200088" y="730137"/>
              <a:ext cx="12700" cy="41624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9" name="TextBox 1">
              <a:extLst>
                <a:ext uri="{FF2B5EF4-FFF2-40B4-BE49-F238E27FC236}">
                  <a16:creationId xmlns:a16="http://schemas.microsoft.com/office/drawing/2014/main" id="{ED0E789E-3AE4-447C-AB32-22921F1799B6}"/>
                </a:ext>
              </a:extLst>
            </p:cNvPr>
            <p:cNvSpPr txBox="1">
              <a:spLocks noChangeArrowheads="1"/>
            </p:cNvSpPr>
            <p:nvPr/>
          </p:nvSpPr>
          <p:spPr bwMode="auto">
            <a:xfrm>
              <a:off x="2833250" y="393587"/>
              <a:ext cx="400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i="1">
                  <a:latin typeface="Times New Roman" panose="02020603050405020304" pitchFamily="18" charset="0"/>
                  <a:cs typeface="Times New Roman" panose="02020603050405020304" pitchFamily="18" charset="0"/>
                </a:rPr>
                <a:t>t0</a:t>
              </a:r>
            </a:p>
          </p:txBody>
        </p:sp>
        <p:sp>
          <p:nvSpPr>
            <p:cNvPr id="50" name="TextBox 1">
              <a:extLst>
                <a:ext uri="{FF2B5EF4-FFF2-40B4-BE49-F238E27FC236}">
                  <a16:creationId xmlns:a16="http://schemas.microsoft.com/office/drawing/2014/main" id="{A8D12AC6-C2E4-44FE-992E-F907B7910CF1}"/>
                </a:ext>
              </a:extLst>
            </p:cNvPr>
            <p:cNvSpPr txBox="1">
              <a:spLocks noChangeArrowheads="1"/>
            </p:cNvSpPr>
            <p:nvPr/>
          </p:nvSpPr>
          <p:spPr bwMode="auto">
            <a:xfrm>
              <a:off x="4073089" y="390412"/>
              <a:ext cx="492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i="1">
                  <a:latin typeface="Times New Roman" panose="02020603050405020304" pitchFamily="18" charset="0"/>
                  <a:cs typeface="Times New Roman" panose="02020603050405020304" pitchFamily="18" charset="0"/>
                </a:rPr>
                <a:t>t2</a:t>
              </a:r>
            </a:p>
          </p:txBody>
        </p:sp>
        <p:sp>
          <p:nvSpPr>
            <p:cNvPr id="51" name="TextBox 1">
              <a:extLst>
                <a:ext uri="{FF2B5EF4-FFF2-40B4-BE49-F238E27FC236}">
                  <a16:creationId xmlns:a16="http://schemas.microsoft.com/office/drawing/2014/main" id="{E9502C07-A90F-454C-BA5E-1751EB747508}"/>
                </a:ext>
              </a:extLst>
            </p:cNvPr>
            <p:cNvSpPr txBox="1">
              <a:spLocks noChangeArrowheads="1"/>
            </p:cNvSpPr>
            <p:nvPr/>
          </p:nvSpPr>
          <p:spPr bwMode="auto">
            <a:xfrm>
              <a:off x="3420625" y="390412"/>
              <a:ext cx="43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i="1">
                  <a:latin typeface="Times New Roman" panose="02020603050405020304" pitchFamily="18" charset="0"/>
                  <a:cs typeface="Times New Roman" panose="02020603050405020304" pitchFamily="18" charset="0"/>
                </a:rPr>
                <a:t>t1</a:t>
              </a:r>
            </a:p>
          </p:txBody>
        </p:sp>
        <p:sp>
          <p:nvSpPr>
            <p:cNvPr id="52" name="TextBox 1">
              <a:extLst>
                <a:ext uri="{FF2B5EF4-FFF2-40B4-BE49-F238E27FC236}">
                  <a16:creationId xmlns:a16="http://schemas.microsoft.com/office/drawing/2014/main" id="{1C4832A6-D4F3-4C3A-9212-3E1DA91949ED}"/>
                </a:ext>
              </a:extLst>
            </p:cNvPr>
            <p:cNvSpPr txBox="1">
              <a:spLocks noChangeArrowheads="1"/>
            </p:cNvSpPr>
            <p:nvPr/>
          </p:nvSpPr>
          <p:spPr bwMode="auto">
            <a:xfrm>
              <a:off x="2741176" y="2873262"/>
              <a:ext cx="53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T0</a:t>
              </a:r>
            </a:p>
          </p:txBody>
        </p:sp>
        <p:sp>
          <p:nvSpPr>
            <p:cNvPr id="53" name="TextBox 1">
              <a:extLst>
                <a:ext uri="{FF2B5EF4-FFF2-40B4-BE49-F238E27FC236}">
                  <a16:creationId xmlns:a16="http://schemas.microsoft.com/office/drawing/2014/main" id="{2E97256E-3F5D-4D9E-8259-8A8B7768A7F5}"/>
                </a:ext>
              </a:extLst>
            </p:cNvPr>
            <p:cNvSpPr txBox="1">
              <a:spLocks noChangeArrowheads="1"/>
            </p:cNvSpPr>
            <p:nvPr/>
          </p:nvSpPr>
          <p:spPr bwMode="auto">
            <a:xfrm>
              <a:off x="3350776" y="2865323"/>
              <a:ext cx="53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T1</a:t>
              </a:r>
            </a:p>
          </p:txBody>
        </p:sp>
        <p:sp>
          <p:nvSpPr>
            <p:cNvPr id="54" name="TextBox 1">
              <a:extLst>
                <a:ext uri="{FF2B5EF4-FFF2-40B4-BE49-F238E27FC236}">
                  <a16:creationId xmlns:a16="http://schemas.microsoft.com/office/drawing/2014/main" id="{CE89FF72-AA82-47D7-A1B5-0BAE021D9B9B}"/>
                </a:ext>
              </a:extLst>
            </p:cNvPr>
            <p:cNvSpPr txBox="1">
              <a:spLocks noChangeArrowheads="1"/>
            </p:cNvSpPr>
            <p:nvPr/>
          </p:nvSpPr>
          <p:spPr bwMode="auto">
            <a:xfrm>
              <a:off x="3987364" y="2873262"/>
              <a:ext cx="536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T2</a:t>
              </a:r>
            </a:p>
          </p:txBody>
        </p:sp>
        <p:sp>
          <p:nvSpPr>
            <p:cNvPr id="55" name="Isosceles Triangle 54">
              <a:extLst>
                <a:ext uri="{FF2B5EF4-FFF2-40B4-BE49-F238E27FC236}">
                  <a16:creationId xmlns:a16="http://schemas.microsoft.com/office/drawing/2014/main" id="{17B80F95-17E3-41C0-A2B6-568D2826AAE8}"/>
                </a:ext>
              </a:extLst>
            </p:cNvPr>
            <p:cNvSpPr/>
            <p:nvPr/>
          </p:nvSpPr>
          <p:spPr bwMode="auto">
            <a:xfrm>
              <a:off x="4497107" y="881724"/>
              <a:ext cx="223792" cy="241021"/>
            </a:xfrm>
            <a:prstGeom prst="triangl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defRPr/>
              </a:pPr>
              <a:endParaRPr lang="en-GB">
                <a:solidFill>
                  <a:schemeClr val="tx1"/>
                </a:solidFill>
              </a:endParaRPr>
            </a:p>
          </p:txBody>
        </p:sp>
        <p:sp>
          <p:nvSpPr>
            <p:cNvPr id="56" name="TextBox 1">
              <a:extLst>
                <a:ext uri="{FF2B5EF4-FFF2-40B4-BE49-F238E27FC236}">
                  <a16:creationId xmlns:a16="http://schemas.microsoft.com/office/drawing/2014/main" id="{B3116FA3-BCA0-4B5D-92DC-ED8FCCA4DC2A}"/>
                </a:ext>
              </a:extLst>
            </p:cNvPr>
            <p:cNvSpPr txBox="1">
              <a:spLocks noChangeArrowheads="1"/>
            </p:cNvSpPr>
            <p:nvPr/>
          </p:nvSpPr>
          <p:spPr bwMode="auto">
            <a:xfrm>
              <a:off x="4616013" y="823798"/>
              <a:ext cx="125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T1=T1-T0</a:t>
              </a:r>
            </a:p>
          </p:txBody>
        </p:sp>
        <p:sp>
          <p:nvSpPr>
            <p:cNvPr id="57" name="TextBox 1">
              <a:extLst>
                <a:ext uri="{FF2B5EF4-FFF2-40B4-BE49-F238E27FC236}">
                  <a16:creationId xmlns:a16="http://schemas.microsoft.com/office/drawing/2014/main" id="{3255EC85-7ABB-43F9-BA0F-C699F6556F60}"/>
                </a:ext>
              </a:extLst>
            </p:cNvPr>
            <p:cNvSpPr txBox="1">
              <a:spLocks noChangeArrowheads="1"/>
            </p:cNvSpPr>
            <p:nvPr/>
          </p:nvSpPr>
          <p:spPr bwMode="auto">
            <a:xfrm>
              <a:off x="4636650" y="1236548"/>
              <a:ext cx="1316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fi-FI" sz="1800" b="1">
                  <a:latin typeface="Arial" panose="020B0604020202020204" pitchFamily="34" charset="0"/>
                </a:rPr>
                <a:t>T2=T2-T0</a:t>
              </a:r>
            </a:p>
          </p:txBody>
        </p:sp>
        <p:sp>
          <p:nvSpPr>
            <p:cNvPr id="58" name="Isosceles Triangle 57">
              <a:extLst>
                <a:ext uri="{FF2B5EF4-FFF2-40B4-BE49-F238E27FC236}">
                  <a16:creationId xmlns:a16="http://schemas.microsoft.com/office/drawing/2014/main" id="{81E46565-5ED0-43B0-9F37-D410D8C95F81}"/>
                </a:ext>
              </a:extLst>
            </p:cNvPr>
            <p:cNvSpPr/>
            <p:nvPr/>
          </p:nvSpPr>
          <p:spPr bwMode="auto">
            <a:xfrm>
              <a:off x="4500422" y="1285898"/>
              <a:ext cx="223792" cy="241021"/>
            </a:xfrm>
            <a:prstGeom prst="triangl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1" fontAlgn="auto" hangingPunct="1">
                <a:spcBef>
                  <a:spcPts val="0"/>
                </a:spcBef>
                <a:spcAft>
                  <a:spcPts val="0"/>
                </a:spcAft>
                <a:defRPr/>
              </a:pPr>
              <a:endParaRPr lang="en-GB">
                <a:solidFill>
                  <a:schemeClr val="tx1"/>
                </a:solidFill>
              </a:endParaRPr>
            </a:p>
          </p:txBody>
        </p:sp>
      </p:grpSp>
      <p:pic>
        <p:nvPicPr>
          <p:cNvPr id="59" name="Picture 28">
            <a:extLst>
              <a:ext uri="{FF2B5EF4-FFF2-40B4-BE49-F238E27FC236}">
                <a16:creationId xmlns:a16="http://schemas.microsoft.com/office/drawing/2014/main" id="{4E96995B-5358-4F77-9963-71F3771D9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7125" y="674688"/>
            <a:ext cx="5969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29">
            <a:extLst>
              <a:ext uri="{FF2B5EF4-FFF2-40B4-BE49-F238E27FC236}">
                <a16:creationId xmlns:a16="http://schemas.microsoft.com/office/drawing/2014/main" id="{A89CE428-26B3-4D0A-BC67-6DDA3FD8B3C6}"/>
              </a:ext>
            </a:extLst>
          </p:cNvPr>
          <p:cNvSpPr txBox="1">
            <a:spLocks noChangeArrowheads="1"/>
          </p:cNvSpPr>
          <p:nvPr/>
        </p:nvSpPr>
        <p:spPr bwMode="auto">
          <a:xfrm>
            <a:off x="3872192" y="396081"/>
            <a:ext cx="427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zh-CN" dirty="0">
                <a:solidFill>
                  <a:srgbClr val="0070C0"/>
                </a:solidFill>
                <a:latin typeface="Times New Roman" panose="02020603050405020304" pitchFamily="18" charset="0"/>
                <a:cs typeface="Times New Roman" panose="02020603050405020304" pitchFamily="18" charset="0"/>
              </a:rPr>
              <a:t>SIMBA Heating temperature field (HT-field)</a:t>
            </a:r>
            <a:endParaRPr lang="en-GB" altLang="fi-FI" dirty="0">
              <a:solidFill>
                <a:srgbClr val="0070C0"/>
              </a:solidFill>
              <a:latin typeface="Times New Roman" panose="02020603050405020304" pitchFamily="18" charset="0"/>
              <a:cs typeface="Times New Roman" panose="02020603050405020304" pitchFamily="18" charset="0"/>
            </a:endParaRPr>
          </a:p>
        </p:txBody>
      </p:sp>
      <p:sp>
        <p:nvSpPr>
          <p:cNvPr id="61" name="Rectangle 30">
            <a:extLst>
              <a:ext uri="{FF2B5EF4-FFF2-40B4-BE49-F238E27FC236}">
                <a16:creationId xmlns:a16="http://schemas.microsoft.com/office/drawing/2014/main" id="{171E073C-D2E1-4E2E-A6B4-8C1445F638CF}"/>
              </a:ext>
            </a:extLst>
          </p:cNvPr>
          <p:cNvSpPr>
            <a:spLocks noChangeArrowheads="1"/>
          </p:cNvSpPr>
          <p:nvPr/>
        </p:nvSpPr>
        <p:spPr bwMode="auto">
          <a:xfrm>
            <a:off x="1069975" y="5788025"/>
            <a:ext cx="1054201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fi-FI" sz="1600" dirty="0">
                <a:solidFill>
                  <a:srgbClr val="0070C0"/>
                </a:solidFill>
                <a:latin typeface="Times New Roman" panose="02020603050405020304" pitchFamily="18" charset="0"/>
                <a:ea typeface="Verdana" panose="020B0604030504040204" pitchFamily="34" charset="0"/>
                <a:cs typeface="Times New Roman" panose="02020603050405020304" pitchFamily="18" charset="0"/>
              </a:rPr>
              <a:t>Schematically illustration on now the SIMBA heating works: a small identical heating element is applied on each sensor. The heating is done once per day. The heating interval usually lasts for 60 s and 120 s. </a:t>
            </a:r>
            <a:endParaRPr lang="fi-FI" altLang="fi-FI" sz="16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42775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CE6A16-6C7B-445A-B75D-A51BED07BEB5}"/>
              </a:ext>
            </a:extLst>
          </p:cNvPr>
          <p:cNvSpPr>
            <a:spLocks noGrp="1"/>
          </p:cNvSpPr>
          <p:nvPr>
            <p:ph type="sldNum" sz="quarter" idx="12"/>
          </p:nvPr>
        </p:nvSpPr>
        <p:spPr/>
        <p:txBody>
          <a:bodyPr/>
          <a:lstStyle/>
          <a:p>
            <a:fld id="{13BE8AB2-9B50-D544-A2BB-62673476E5E9}" type="slidenum">
              <a:rPr lang="fi-FI" smtClean="0"/>
              <a:t>5</a:t>
            </a:fld>
            <a:endParaRPr lang="fi-FI"/>
          </a:p>
        </p:txBody>
      </p:sp>
      <p:pic>
        <p:nvPicPr>
          <p:cNvPr id="3" name="Content Placeholder 41">
            <a:extLst>
              <a:ext uri="{FF2B5EF4-FFF2-40B4-BE49-F238E27FC236}">
                <a16:creationId xmlns:a16="http://schemas.microsoft.com/office/drawing/2014/main" id="{C0481120-9205-45AE-869B-733849336C17}"/>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75708" y="549238"/>
            <a:ext cx="5711545" cy="3298409"/>
          </a:xfrm>
          <a:prstGeom prst="rect">
            <a:avLst/>
          </a:prstGeom>
          <a:noFill/>
          <a:ln>
            <a:noFill/>
          </a:ln>
        </p:spPr>
      </p:pic>
      <p:pic>
        <p:nvPicPr>
          <p:cNvPr id="4" name="Picture 3">
            <a:extLst>
              <a:ext uri="{FF2B5EF4-FFF2-40B4-BE49-F238E27FC236}">
                <a16:creationId xmlns:a16="http://schemas.microsoft.com/office/drawing/2014/main" id="{237394A0-A0DE-4D2C-BA9B-D7F183058CC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86648" y="548162"/>
            <a:ext cx="4567823" cy="3856235"/>
          </a:xfrm>
          <a:prstGeom prst="rect">
            <a:avLst/>
          </a:prstGeom>
          <a:noFill/>
          <a:ln>
            <a:noFill/>
          </a:ln>
        </p:spPr>
      </p:pic>
      <p:pic>
        <p:nvPicPr>
          <p:cNvPr id="5" name="Picture 4">
            <a:extLst>
              <a:ext uri="{FF2B5EF4-FFF2-40B4-BE49-F238E27FC236}">
                <a16:creationId xmlns:a16="http://schemas.microsoft.com/office/drawing/2014/main" id="{9743C968-4F17-4C72-B1D2-9E285ADD8143}"/>
              </a:ext>
            </a:extLst>
          </p:cNvPr>
          <p:cNvPicPr>
            <a:picLocks noChangeAspect="1"/>
          </p:cNvPicPr>
          <p:nvPr/>
        </p:nvPicPr>
        <p:blipFill>
          <a:blip r:embed="rId5"/>
          <a:stretch>
            <a:fillRect/>
          </a:stretch>
        </p:blipFill>
        <p:spPr>
          <a:xfrm>
            <a:off x="491033" y="4003934"/>
            <a:ext cx="6308261" cy="789243"/>
          </a:xfrm>
          <a:prstGeom prst="rect">
            <a:avLst/>
          </a:prstGeom>
        </p:spPr>
      </p:pic>
      <p:pic>
        <p:nvPicPr>
          <p:cNvPr id="6" name="Picture 5">
            <a:extLst>
              <a:ext uri="{FF2B5EF4-FFF2-40B4-BE49-F238E27FC236}">
                <a16:creationId xmlns:a16="http://schemas.microsoft.com/office/drawing/2014/main" id="{39134BFC-8B38-4A63-AFBD-AB01B6488DF9}"/>
              </a:ext>
            </a:extLst>
          </p:cNvPr>
          <p:cNvPicPr>
            <a:picLocks noChangeAspect="1"/>
          </p:cNvPicPr>
          <p:nvPr/>
        </p:nvPicPr>
        <p:blipFill>
          <a:blip r:embed="rId6"/>
          <a:stretch>
            <a:fillRect/>
          </a:stretch>
        </p:blipFill>
        <p:spPr>
          <a:xfrm>
            <a:off x="558996" y="5069186"/>
            <a:ext cx="4327628" cy="644652"/>
          </a:xfrm>
          <a:prstGeom prst="rect">
            <a:avLst/>
          </a:prstGeom>
        </p:spPr>
      </p:pic>
      <p:pic>
        <p:nvPicPr>
          <p:cNvPr id="7" name="Picture 6">
            <a:extLst>
              <a:ext uri="{FF2B5EF4-FFF2-40B4-BE49-F238E27FC236}">
                <a16:creationId xmlns:a16="http://schemas.microsoft.com/office/drawing/2014/main" id="{6DD23CEB-8114-4DE9-9D95-F68B52B6FAD7}"/>
              </a:ext>
            </a:extLst>
          </p:cNvPr>
          <p:cNvPicPr>
            <a:picLocks noChangeAspect="1"/>
          </p:cNvPicPr>
          <p:nvPr/>
        </p:nvPicPr>
        <p:blipFill>
          <a:blip r:embed="rId7"/>
          <a:stretch>
            <a:fillRect/>
          </a:stretch>
        </p:blipFill>
        <p:spPr>
          <a:xfrm>
            <a:off x="4843770" y="4833042"/>
            <a:ext cx="4185405" cy="736020"/>
          </a:xfrm>
          <a:prstGeom prst="rect">
            <a:avLst/>
          </a:prstGeom>
        </p:spPr>
      </p:pic>
      <p:pic>
        <p:nvPicPr>
          <p:cNvPr id="8" name="Picture 7">
            <a:extLst>
              <a:ext uri="{FF2B5EF4-FFF2-40B4-BE49-F238E27FC236}">
                <a16:creationId xmlns:a16="http://schemas.microsoft.com/office/drawing/2014/main" id="{F9475F9C-8329-4BE5-954C-C818E07922BE}"/>
              </a:ext>
            </a:extLst>
          </p:cNvPr>
          <p:cNvPicPr>
            <a:picLocks noChangeAspect="1"/>
          </p:cNvPicPr>
          <p:nvPr/>
        </p:nvPicPr>
        <p:blipFill>
          <a:blip r:embed="rId8"/>
          <a:stretch>
            <a:fillRect/>
          </a:stretch>
        </p:blipFill>
        <p:spPr>
          <a:xfrm>
            <a:off x="8843824" y="4505530"/>
            <a:ext cx="1523813" cy="365472"/>
          </a:xfrm>
          <a:prstGeom prst="rect">
            <a:avLst/>
          </a:prstGeom>
        </p:spPr>
      </p:pic>
      <p:sp>
        <p:nvSpPr>
          <p:cNvPr id="9" name="TextBox 8">
            <a:extLst>
              <a:ext uri="{FF2B5EF4-FFF2-40B4-BE49-F238E27FC236}">
                <a16:creationId xmlns:a16="http://schemas.microsoft.com/office/drawing/2014/main" id="{400F6A0C-3322-44E0-9D6B-F845305F121B}"/>
              </a:ext>
            </a:extLst>
          </p:cNvPr>
          <p:cNvSpPr txBox="1"/>
          <p:nvPr/>
        </p:nvSpPr>
        <p:spPr>
          <a:xfrm>
            <a:off x="9171398" y="4870687"/>
            <a:ext cx="1717064" cy="379656"/>
          </a:xfrm>
          <a:prstGeom prst="rect">
            <a:avLst/>
          </a:prstGeom>
          <a:noFill/>
        </p:spPr>
        <p:txBody>
          <a:bodyPr wrap="square" rtlCol="0">
            <a:spAutoFit/>
          </a:bodyPr>
          <a:lstStyle/>
          <a:p>
            <a:r>
              <a:rPr lang="el-GR" sz="1867" dirty="0">
                <a:latin typeface="Times New Roman" panose="02020603050405020304" pitchFamily="18" charset="0"/>
                <a:cs typeface="Times New Roman" panose="02020603050405020304" pitchFamily="18" charset="0"/>
              </a:rPr>
              <a:t>Δ</a:t>
            </a:r>
            <a:r>
              <a:rPr lang="fi-FI" sz="1867" dirty="0" err="1">
                <a:latin typeface="Times New Roman" panose="02020603050405020304" pitchFamily="18" charset="0"/>
                <a:cs typeface="Times New Roman" panose="02020603050405020304" pitchFamily="18" charset="0"/>
              </a:rPr>
              <a:t>z</a:t>
            </a:r>
            <a:r>
              <a:rPr lang="fi-FI" sz="1333" i="1" dirty="0" err="1">
                <a:latin typeface="Times New Roman" panose="02020603050405020304" pitchFamily="18" charset="0"/>
                <a:cs typeface="Times New Roman" panose="02020603050405020304" pitchFamily="18" charset="0"/>
              </a:rPr>
              <a:t>s,i</a:t>
            </a:r>
            <a:r>
              <a:rPr lang="fi-FI" sz="1867" i="1" dirty="0">
                <a:latin typeface="Times New Roman" panose="02020603050405020304" pitchFamily="18" charset="0"/>
                <a:cs typeface="Times New Roman" panose="02020603050405020304" pitchFamily="18" charset="0"/>
              </a:rPr>
              <a:t>(j)</a:t>
            </a:r>
            <a:r>
              <a:rPr lang="fi-FI" sz="1867" dirty="0">
                <a:latin typeface="Times New Roman" panose="02020603050405020304" pitchFamily="18" charset="0"/>
                <a:cs typeface="Times New Roman" panose="02020603050405020304" pitchFamily="18" charset="0"/>
              </a:rPr>
              <a:t> = 2 cm</a:t>
            </a:r>
            <a:endParaRPr lang="en-US" sz="1867"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802EC78-8D64-40DF-B62D-AFCAAC510280}"/>
              </a:ext>
            </a:extLst>
          </p:cNvPr>
          <p:cNvSpPr/>
          <p:nvPr/>
        </p:nvSpPr>
        <p:spPr>
          <a:xfrm>
            <a:off x="4886624" y="5821703"/>
            <a:ext cx="6425951" cy="338554"/>
          </a:xfrm>
          <a:prstGeom prst="rect">
            <a:avLst/>
          </a:prstGeom>
        </p:spPr>
        <p:txBody>
          <a:bodyPr wrap="square">
            <a:spAutoFit/>
          </a:bodyPr>
          <a:lstStyle/>
          <a:p>
            <a:pPr>
              <a:spcAft>
                <a:spcPts val="0"/>
              </a:spcAft>
            </a:pPr>
            <a:r>
              <a:rPr lang="en-GB" sz="1600" kern="100" dirty="0">
                <a:solidFill>
                  <a:srgbClr val="0070C0"/>
                </a:solidFill>
                <a:latin typeface="Times New Roman" panose="02020603050405020304" pitchFamily="18" charset="0"/>
                <a:ea typeface="Times New Roman" panose="02020603050405020304" pitchFamily="18" charset="0"/>
              </a:rPr>
              <a:t>Liao et al., 2018, IJDE </a:t>
            </a:r>
            <a:r>
              <a:rPr lang="en-GB" sz="1600" kern="100" dirty="0">
                <a:solidFill>
                  <a:srgbClr val="0070C0"/>
                </a:solidFill>
                <a:latin typeface="Times New Roman" panose="02020603050405020304" pitchFamily="18" charset="0"/>
                <a:ea typeface="Times New Roman" panose="02020603050405020304" pitchFamily="18" charset="0"/>
                <a:hlinkClick r:id="rId9"/>
              </a:rPr>
              <a:t>https://doi.org/10.1080/17538947.2018.1545877</a:t>
            </a:r>
            <a:endParaRPr lang="en-GB" sz="1600" kern="100"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219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17377-C049-4101-A49C-6E4DBB10F6E5}"/>
              </a:ext>
            </a:extLst>
          </p:cNvPr>
          <p:cNvSpPr>
            <a:spLocks noGrp="1"/>
          </p:cNvSpPr>
          <p:nvPr>
            <p:ph type="sldNum" sz="quarter" idx="12"/>
          </p:nvPr>
        </p:nvSpPr>
        <p:spPr/>
        <p:txBody>
          <a:bodyPr/>
          <a:lstStyle/>
          <a:p>
            <a:fld id="{13BE8AB2-9B50-D544-A2BB-62673476E5E9}" type="slidenum">
              <a:rPr lang="fi-FI" smtClean="0"/>
              <a:t>6</a:t>
            </a:fld>
            <a:endParaRPr lang="fi-FI"/>
          </a:p>
        </p:txBody>
      </p:sp>
      <p:pic>
        <p:nvPicPr>
          <p:cNvPr id="3" name="Picture 2">
            <a:extLst>
              <a:ext uri="{FF2B5EF4-FFF2-40B4-BE49-F238E27FC236}">
                <a16:creationId xmlns:a16="http://schemas.microsoft.com/office/drawing/2014/main" id="{F9177236-DF24-4596-98BA-2F4DA435D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587"/>
            <a:ext cx="6291739" cy="4720114"/>
          </a:xfrm>
          <a:prstGeom prst="rect">
            <a:avLst/>
          </a:prstGeom>
        </p:spPr>
      </p:pic>
      <p:pic>
        <p:nvPicPr>
          <p:cNvPr id="4" name="Picture 3">
            <a:extLst>
              <a:ext uri="{FF2B5EF4-FFF2-40B4-BE49-F238E27FC236}">
                <a16:creationId xmlns:a16="http://schemas.microsoft.com/office/drawing/2014/main" id="{42C1F9B1-EBD7-49C4-ACC5-8B20EB8D1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261" y="653587"/>
            <a:ext cx="6291739" cy="4720114"/>
          </a:xfrm>
          <a:prstGeom prst="rect">
            <a:avLst/>
          </a:prstGeom>
        </p:spPr>
      </p:pic>
      <p:sp>
        <p:nvSpPr>
          <p:cNvPr id="5" name="TextBox 4">
            <a:extLst>
              <a:ext uri="{FF2B5EF4-FFF2-40B4-BE49-F238E27FC236}">
                <a16:creationId xmlns:a16="http://schemas.microsoft.com/office/drawing/2014/main" id="{ECCBC900-B37D-4D48-B08F-5BAA44449698}"/>
              </a:ext>
            </a:extLst>
          </p:cNvPr>
          <p:cNvSpPr txBox="1"/>
          <p:nvPr/>
        </p:nvSpPr>
        <p:spPr>
          <a:xfrm>
            <a:off x="1691800" y="5359324"/>
            <a:ext cx="8808400" cy="646331"/>
          </a:xfrm>
          <a:prstGeom prst="rect">
            <a:avLst/>
          </a:prstGeom>
          <a:noFill/>
        </p:spPr>
        <p:txBody>
          <a:bodyPr wrap="square" rtlCol="0">
            <a:spAutoFit/>
          </a:bodyPr>
          <a:lstStyle/>
          <a:p>
            <a:r>
              <a:rPr lang="en-GB" dirty="0">
                <a:solidFill>
                  <a:srgbClr val="0070C0"/>
                </a:solidFill>
              </a:rPr>
              <a:t>SIMBA- ET and SIMBA-HT field and algorithm (Liao et al, 2018) derived interfaces:</a:t>
            </a:r>
          </a:p>
          <a:p>
            <a:r>
              <a:rPr lang="en-GB" dirty="0">
                <a:solidFill>
                  <a:srgbClr val="0070C0"/>
                </a:solidFill>
              </a:rPr>
              <a:t>snow surface; sea level and ice bottom</a:t>
            </a:r>
          </a:p>
        </p:txBody>
      </p:sp>
    </p:spTree>
    <p:extLst>
      <p:ext uri="{BB962C8B-B14F-4D97-AF65-F5344CB8AC3E}">
        <p14:creationId xmlns:p14="http://schemas.microsoft.com/office/powerpoint/2010/main" val="3275239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79B5A7-8573-428F-9BCC-26D6E667797E}"/>
              </a:ext>
            </a:extLst>
          </p:cNvPr>
          <p:cNvSpPr>
            <a:spLocks noGrp="1"/>
          </p:cNvSpPr>
          <p:nvPr>
            <p:ph type="sldNum" sz="quarter" idx="12"/>
          </p:nvPr>
        </p:nvSpPr>
        <p:spPr/>
        <p:txBody>
          <a:bodyPr/>
          <a:lstStyle/>
          <a:p>
            <a:fld id="{13BE8AB2-9B50-D544-A2BB-62673476E5E9}" type="slidenum">
              <a:rPr lang="fi-FI" smtClean="0"/>
              <a:t>7</a:t>
            </a:fld>
            <a:endParaRPr lang="fi-FI"/>
          </a:p>
        </p:txBody>
      </p:sp>
      <p:pic>
        <p:nvPicPr>
          <p:cNvPr id="3" name="Picture 2">
            <a:extLst>
              <a:ext uri="{FF2B5EF4-FFF2-40B4-BE49-F238E27FC236}">
                <a16:creationId xmlns:a16="http://schemas.microsoft.com/office/drawing/2014/main" id="{B287697F-CF53-46B3-A02C-A86DD95766AC}"/>
              </a:ext>
            </a:extLst>
          </p:cNvPr>
          <p:cNvPicPr>
            <a:picLocks noChangeAspect="1"/>
          </p:cNvPicPr>
          <p:nvPr/>
        </p:nvPicPr>
        <p:blipFill>
          <a:blip r:embed="rId3"/>
          <a:stretch>
            <a:fillRect/>
          </a:stretch>
        </p:blipFill>
        <p:spPr>
          <a:xfrm>
            <a:off x="470127" y="3525615"/>
            <a:ext cx="3054393" cy="1980225"/>
          </a:xfrm>
          <a:prstGeom prst="rect">
            <a:avLst/>
          </a:prstGeom>
        </p:spPr>
      </p:pic>
      <p:pic>
        <p:nvPicPr>
          <p:cNvPr id="5" name="Picture 4">
            <a:extLst>
              <a:ext uri="{FF2B5EF4-FFF2-40B4-BE49-F238E27FC236}">
                <a16:creationId xmlns:a16="http://schemas.microsoft.com/office/drawing/2014/main" id="{9BA60D6A-0B44-408F-A4D9-8508D331F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057" y="899820"/>
            <a:ext cx="1850625" cy="413834"/>
          </a:xfrm>
          <a:prstGeom prst="rect">
            <a:avLst/>
          </a:prstGeom>
        </p:spPr>
      </p:pic>
      <p:pic>
        <p:nvPicPr>
          <p:cNvPr id="6" name="Picture 1">
            <a:extLst>
              <a:ext uri="{FF2B5EF4-FFF2-40B4-BE49-F238E27FC236}">
                <a16:creationId xmlns:a16="http://schemas.microsoft.com/office/drawing/2014/main" id="{F295D933-EC50-4D7B-B0D2-11F016BA8C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5162" y="844594"/>
            <a:ext cx="4827679" cy="595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B39CFC-353B-4A8A-AD87-A353BA288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559" y="1029733"/>
            <a:ext cx="1319150" cy="358562"/>
          </a:xfrm>
          <a:prstGeom prst="rect">
            <a:avLst/>
          </a:prstGeom>
        </p:spPr>
      </p:pic>
      <p:pic>
        <p:nvPicPr>
          <p:cNvPr id="8" name="Picture 28">
            <a:extLst>
              <a:ext uri="{FF2B5EF4-FFF2-40B4-BE49-F238E27FC236}">
                <a16:creationId xmlns:a16="http://schemas.microsoft.com/office/drawing/2014/main" id="{8EEE41D0-2ED7-4B81-93A6-F52BFC9973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30428" y="4337217"/>
            <a:ext cx="3245520" cy="243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F1DBE6E-058C-421A-B9E7-66DF4E25C23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3582" y="417716"/>
            <a:ext cx="3431175" cy="2433642"/>
          </a:xfrm>
          <a:prstGeom prst="rect">
            <a:avLst/>
          </a:prstGeom>
          <a:noFill/>
          <a:ln>
            <a:noFill/>
          </a:ln>
        </p:spPr>
      </p:pic>
      <p:pic>
        <p:nvPicPr>
          <p:cNvPr id="10" name="Picture 9">
            <a:extLst>
              <a:ext uri="{FF2B5EF4-FFF2-40B4-BE49-F238E27FC236}">
                <a16:creationId xmlns:a16="http://schemas.microsoft.com/office/drawing/2014/main" id="{880AFF0D-C676-4412-8EF3-F055C3B32B88}"/>
              </a:ext>
            </a:extLst>
          </p:cNvPr>
          <p:cNvPicPr>
            <a:picLocks noChangeAspect="1"/>
          </p:cNvPicPr>
          <p:nvPr/>
        </p:nvPicPr>
        <p:blipFill>
          <a:blip r:embed="rId9"/>
          <a:stretch>
            <a:fillRect/>
          </a:stretch>
        </p:blipFill>
        <p:spPr>
          <a:xfrm>
            <a:off x="8070123" y="2848732"/>
            <a:ext cx="3072829" cy="2040407"/>
          </a:xfrm>
          <a:prstGeom prst="rect">
            <a:avLst/>
          </a:prstGeom>
        </p:spPr>
      </p:pic>
      <p:pic>
        <p:nvPicPr>
          <p:cNvPr id="11" name="Picture 10">
            <a:extLst>
              <a:ext uri="{FF2B5EF4-FFF2-40B4-BE49-F238E27FC236}">
                <a16:creationId xmlns:a16="http://schemas.microsoft.com/office/drawing/2014/main" id="{EEE16889-7B58-4FCE-8053-57D18A99A7D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470127" y="915907"/>
            <a:ext cx="3697522" cy="2621043"/>
          </a:xfrm>
          <a:prstGeom prst="rect">
            <a:avLst/>
          </a:prstGeom>
        </p:spPr>
      </p:pic>
      <p:sp>
        <p:nvSpPr>
          <p:cNvPr id="12" name="TextBox 11">
            <a:extLst>
              <a:ext uri="{FF2B5EF4-FFF2-40B4-BE49-F238E27FC236}">
                <a16:creationId xmlns:a16="http://schemas.microsoft.com/office/drawing/2014/main" id="{5A91C890-73AD-4501-B0FF-ACB8852B4D74}"/>
              </a:ext>
            </a:extLst>
          </p:cNvPr>
          <p:cNvSpPr txBox="1"/>
          <p:nvPr/>
        </p:nvSpPr>
        <p:spPr>
          <a:xfrm>
            <a:off x="4700754" y="1979147"/>
            <a:ext cx="2231929" cy="400110"/>
          </a:xfrm>
          <a:prstGeom prst="rect">
            <a:avLst/>
          </a:prstGeom>
          <a:noFill/>
        </p:spPr>
        <p:txBody>
          <a:bodyPr wrap="square" rtlCol="0">
            <a:spAutoFit/>
          </a:bodyPr>
          <a:lstStyle/>
          <a:p>
            <a:r>
              <a:rPr lang="en-GB" sz="2000" b="1" dirty="0">
                <a:solidFill>
                  <a:srgbClr val="0070C0"/>
                </a:solidFill>
              </a:rPr>
              <a:t>©CHINARE2018</a:t>
            </a:r>
            <a:endParaRPr lang="fi-FI" sz="2000" b="1" dirty="0">
              <a:solidFill>
                <a:srgbClr val="0070C0"/>
              </a:solidFill>
            </a:endParaRPr>
          </a:p>
        </p:txBody>
      </p:sp>
      <p:sp>
        <p:nvSpPr>
          <p:cNvPr id="13" name="TextBox 12">
            <a:extLst>
              <a:ext uri="{FF2B5EF4-FFF2-40B4-BE49-F238E27FC236}">
                <a16:creationId xmlns:a16="http://schemas.microsoft.com/office/drawing/2014/main" id="{CBD9BD1B-FB3C-4F11-8679-A3CC7A542BFE}"/>
              </a:ext>
            </a:extLst>
          </p:cNvPr>
          <p:cNvSpPr txBox="1"/>
          <p:nvPr/>
        </p:nvSpPr>
        <p:spPr>
          <a:xfrm>
            <a:off x="6178859" y="6131300"/>
            <a:ext cx="1892453" cy="400110"/>
          </a:xfrm>
          <a:prstGeom prst="rect">
            <a:avLst/>
          </a:prstGeom>
          <a:noFill/>
        </p:spPr>
        <p:txBody>
          <a:bodyPr wrap="square" rtlCol="0">
            <a:spAutoFit/>
          </a:bodyPr>
          <a:lstStyle/>
          <a:p>
            <a:r>
              <a:rPr lang="en-GB" sz="2000" b="1" dirty="0">
                <a:solidFill>
                  <a:srgbClr val="0070C0"/>
                </a:solidFill>
              </a:rPr>
              <a:t>©NABOS2018</a:t>
            </a:r>
            <a:endParaRPr lang="fi-FI" sz="2000" b="1" dirty="0">
              <a:solidFill>
                <a:srgbClr val="0070C0"/>
              </a:solidFill>
            </a:endParaRPr>
          </a:p>
        </p:txBody>
      </p:sp>
      <p:pic>
        <p:nvPicPr>
          <p:cNvPr id="14" name="Picture 13">
            <a:extLst>
              <a:ext uri="{FF2B5EF4-FFF2-40B4-BE49-F238E27FC236}">
                <a16:creationId xmlns:a16="http://schemas.microsoft.com/office/drawing/2014/main" id="{E055ABC7-301B-4C56-8E66-610A040A9572}"/>
              </a:ext>
            </a:extLst>
          </p:cNvPr>
          <p:cNvPicPr>
            <a:picLocks noChangeAspect="1"/>
          </p:cNvPicPr>
          <p:nvPr/>
        </p:nvPicPr>
        <p:blipFill>
          <a:blip r:embed="rId11"/>
          <a:stretch>
            <a:fillRect/>
          </a:stretch>
        </p:blipFill>
        <p:spPr>
          <a:xfrm>
            <a:off x="8207132" y="4642775"/>
            <a:ext cx="2901949" cy="2028369"/>
          </a:xfrm>
          <a:prstGeom prst="rect">
            <a:avLst/>
          </a:prstGeom>
        </p:spPr>
      </p:pic>
      <p:sp>
        <p:nvSpPr>
          <p:cNvPr id="15" name="TextBox 14">
            <a:extLst>
              <a:ext uri="{FF2B5EF4-FFF2-40B4-BE49-F238E27FC236}">
                <a16:creationId xmlns:a16="http://schemas.microsoft.com/office/drawing/2014/main" id="{617D1245-82CC-4DD5-AD6B-0BF0A8FE8064}"/>
              </a:ext>
            </a:extLst>
          </p:cNvPr>
          <p:cNvSpPr txBox="1"/>
          <p:nvPr/>
        </p:nvSpPr>
        <p:spPr>
          <a:xfrm>
            <a:off x="9442451" y="4618078"/>
            <a:ext cx="2052306" cy="400110"/>
          </a:xfrm>
          <a:prstGeom prst="rect">
            <a:avLst/>
          </a:prstGeom>
          <a:noFill/>
        </p:spPr>
        <p:txBody>
          <a:bodyPr wrap="square" rtlCol="0">
            <a:spAutoFit/>
          </a:bodyPr>
          <a:lstStyle/>
          <a:p>
            <a:r>
              <a:rPr lang="en-GB" sz="2000" b="1" dirty="0">
                <a:solidFill>
                  <a:schemeClr val="bg1"/>
                </a:solidFill>
              </a:rPr>
              <a:t>© MOSAiC2019</a:t>
            </a:r>
            <a:endParaRPr lang="fi-FI" sz="2000" b="1" dirty="0">
              <a:solidFill>
                <a:schemeClr val="bg1"/>
              </a:solidFill>
            </a:endParaRPr>
          </a:p>
        </p:txBody>
      </p:sp>
      <p:sp>
        <p:nvSpPr>
          <p:cNvPr id="16" name="TextBox 15">
            <a:extLst>
              <a:ext uri="{FF2B5EF4-FFF2-40B4-BE49-F238E27FC236}">
                <a16:creationId xmlns:a16="http://schemas.microsoft.com/office/drawing/2014/main" id="{4B2BB1B5-9882-4805-9704-D1D85B3A05C2}"/>
              </a:ext>
            </a:extLst>
          </p:cNvPr>
          <p:cNvSpPr txBox="1"/>
          <p:nvPr/>
        </p:nvSpPr>
        <p:spPr>
          <a:xfrm>
            <a:off x="430136" y="5137204"/>
            <a:ext cx="2118862" cy="400110"/>
          </a:xfrm>
          <a:prstGeom prst="rect">
            <a:avLst/>
          </a:prstGeom>
          <a:noFill/>
        </p:spPr>
        <p:txBody>
          <a:bodyPr wrap="square" rtlCol="0">
            <a:spAutoFit/>
          </a:bodyPr>
          <a:lstStyle/>
          <a:p>
            <a:r>
              <a:rPr lang="en-GB" sz="2000" b="1" dirty="0">
                <a:solidFill>
                  <a:srgbClr val="0070C0"/>
                </a:solidFill>
              </a:rPr>
              <a:t>©CAATEX2019</a:t>
            </a:r>
            <a:endParaRPr lang="fi-FI" sz="2000" b="1" dirty="0">
              <a:solidFill>
                <a:srgbClr val="0070C0"/>
              </a:solidFill>
            </a:endParaRPr>
          </a:p>
        </p:txBody>
      </p:sp>
      <p:sp>
        <p:nvSpPr>
          <p:cNvPr id="17" name="Rectangle 16">
            <a:extLst>
              <a:ext uri="{FF2B5EF4-FFF2-40B4-BE49-F238E27FC236}">
                <a16:creationId xmlns:a16="http://schemas.microsoft.com/office/drawing/2014/main" id="{11993E5E-B9A7-438E-98B8-314EA8C65CB1}"/>
              </a:ext>
            </a:extLst>
          </p:cNvPr>
          <p:cNvSpPr/>
          <p:nvPr/>
        </p:nvSpPr>
        <p:spPr>
          <a:xfrm>
            <a:off x="398710" y="5482224"/>
            <a:ext cx="2242890" cy="459870"/>
          </a:xfrm>
          <a:prstGeom prst="rect">
            <a:avLst/>
          </a:prstGeom>
        </p:spPr>
        <p:txBody>
          <a:bodyPr wrap="square">
            <a:spAutoFit/>
          </a:bodyPr>
          <a:lstStyle/>
          <a:p>
            <a:r>
              <a:rPr lang="en-US" sz="1200" dirty="0">
                <a:solidFill>
                  <a:srgbClr val="0070C0"/>
                </a:solidFill>
                <a:latin typeface="Oxygen"/>
              </a:rPr>
              <a:t>The Coordinated Arctic Acoustic </a:t>
            </a:r>
          </a:p>
          <a:p>
            <a:r>
              <a:rPr lang="en-US" sz="1200" dirty="0">
                <a:solidFill>
                  <a:srgbClr val="0070C0"/>
                </a:solidFill>
                <a:latin typeface="Oxygen"/>
              </a:rPr>
              <a:t>Thermometry Experiment </a:t>
            </a:r>
            <a:endParaRPr lang="fi-FI" sz="1200" dirty="0">
              <a:solidFill>
                <a:srgbClr val="0070C0"/>
              </a:solidFill>
            </a:endParaRPr>
          </a:p>
        </p:txBody>
      </p:sp>
      <p:sp>
        <p:nvSpPr>
          <p:cNvPr id="18" name="Rectangle 17">
            <a:extLst>
              <a:ext uri="{FF2B5EF4-FFF2-40B4-BE49-F238E27FC236}">
                <a16:creationId xmlns:a16="http://schemas.microsoft.com/office/drawing/2014/main" id="{A2FD7001-08BE-4916-A03C-156B34C22378}"/>
              </a:ext>
            </a:extLst>
          </p:cNvPr>
          <p:cNvSpPr/>
          <p:nvPr/>
        </p:nvSpPr>
        <p:spPr>
          <a:xfrm>
            <a:off x="4700754" y="2343486"/>
            <a:ext cx="3001796" cy="276999"/>
          </a:xfrm>
          <a:prstGeom prst="rect">
            <a:avLst/>
          </a:prstGeom>
        </p:spPr>
        <p:txBody>
          <a:bodyPr wrap="square">
            <a:spAutoFit/>
          </a:bodyPr>
          <a:lstStyle/>
          <a:p>
            <a:r>
              <a:rPr lang="en-US" sz="1200" dirty="0">
                <a:solidFill>
                  <a:srgbClr val="0070C0"/>
                </a:solidFill>
                <a:latin typeface="Oxygen"/>
              </a:rPr>
              <a:t>Chinese National Arctic Research Expedition</a:t>
            </a:r>
            <a:endParaRPr lang="fi-FI" sz="1200" dirty="0">
              <a:solidFill>
                <a:srgbClr val="0070C0"/>
              </a:solidFill>
            </a:endParaRPr>
          </a:p>
        </p:txBody>
      </p:sp>
      <p:sp>
        <p:nvSpPr>
          <p:cNvPr id="19" name="Rectangle 18">
            <a:extLst>
              <a:ext uri="{FF2B5EF4-FFF2-40B4-BE49-F238E27FC236}">
                <a16:creationId xmlns:a16="http://schemas.microsoft.com/office/drawing/2014/main" id="{CED31EC1-FE19-4A32-AD62-EF4DF467F25C}"/>
              </a:ext>
            </a:extLst>
          </p:cNvPr>
          <p:cNvSpPr/>
          <p:nvPr/>
        </p:nvSpPr>
        <p:spPr>
          <a:xfrm>
            <a:off x="4332084" y="6501816"/>
            <a:ext cx="3737177" cy="276999"/>
          </a:xfrm>
          <a:prstGeom prst="rect">
            <a:avLst/>
          </a:prstGeom>
        </p:spPr>
        <p:txBody>
          <a:bodyPr wrap="none">
            <a:spAutoFit/>
          </a:bodyPr>
          <a:lstStyle/>
          <a:p>
            <a:pPr algn="ctr"/>
            <a:r>
              <a:rPr lang="fi-FI" sz="1200" dirty="0">
                <a:solidFill>
                  <a:srgbClr val="0070C0"/>
                </a:solidFill>
                <a:latin typeface="Open Sans"/>
              </a:rPr>
              <a:t>Nansen and Amundsen </a:t>
            </a:r>
            <a:r>
              <a:rPr lang="fi-FI" sz="1200" dirty="0" err="1">
                <a:solidFill>
                  <a:srgbClr val="0070C0"/>
                </a:solidFill>
                <a:latin typeface="Open Sans"/>
              </a:rPr>
              <a:t>Basins</a:t>
            </a:r>
            <a:r>
              <a:rPr lang="fi-FI" sz="1200" dirty="0">
                <a:solidFill>
                  <a:srgbClr val="0070C0"/>
                </a:solidFill>
                <a:latin typeface="Open Sans"/>
              </a:rPr>
              <a:t> </a:t>
            </a:r>
            <a:r>
              <a:rPr lang="fi-FI" sz="1200" dirty="0" err="1">
                <a:solidFill>
                  <a:srgbClr val="0070C0"/>
                </a:solidFill>
                <a:latin typeface="Open Sans"/>
              </a:rPr>
              <a:t>Observational</a:t>
            </a:r>
            <a:r>
              <a:rPr lang="fi-FI" sz="1200" dirty="0">
                <a:solidFill>
                  <a:srgbClr val="0070C0"/>
                </a:solidFill>
                <a:latin typeface="Open Sans"/>
              </a:rPr>
              <a:t> System</a:t>
            </a:r>
            <a:endParaRPr lang="fi-FI" sz="1200" i="0" dirty="0">
              <a:solidFill>
                <a:srgbClr val="0070C0"/>
              </a:solidFill>
              <a:effectLst/>
              <a:latin typeface="Open Sans"/>
            </a:endParaRPr>
          </a:p>
        </p:txBody>
      </p:sp>
      <p:sp>
        <p:nvSpPr>
          <p:cNvPr id="20" name="TextBox 19">
            <a:extLst>
              <a:ext uri="{FF2B5EF4-FFF2-40B4-BE49-F238E27FC236}">
                <a16:creationId xmlns:a16="http://schemas.microsoft.com/office/drawing/2014/main" id="{6640679D-13EC-468E-95F1-D1B1BF275467}"/>
              </a:ext>
            </a:extLst>
          </p:cNvPr>
          <p:cNvSpPr txBox="1"/>
          <p:nvPr/>
        </p:nvSpPr>
        <p:spPr>
          <a:xfrm>
            <a:off x="1307094" y="520756"/>
            <a:ext cx="6622824" cy="369332"/>
          </a:xfrm>
          <a:prstGeom prst="rect">
            <a:avLst/>
          </a:prstGeom>
          <a:noFill/>
        </p:spPr>
        <p:txBody>
          <a:bodyPr wrap="square" rtlCol="0">
            <a:spAutoFit/>
          </a:bodyPr>
          <a:lstStyle/>
          <a:p>
            <a:r>
              <a:rPr lang="en-US" b="1" dirty="0">
                <a:solidFill>
                  <a:srgbClr val="0070C0"/>
                </a:solidFill>
              </a:rPr>
              <a:t>High-resolution Snow and Ice Mass Balance Array(SIMBA)</a:t>
            </a:r>
            <a:endParaRPr lang="en-GB" sz="2400" b="1" dirty="0">
              <a:solidFill>
                <a:srgbClr val="0070C0"/>
              </a:solidFill>
            </a:endParaRPr>
          </a:p>
        </p:txBody>
      </p:sp>
    </p:spTree>
    <p:extLst>
      <p:ext uri="{BB962C8B-B14F-4D97-AF65-F5344CB8AC3E}">
        <p14:creationId xmlns:p14="http://schemas.microsoft.com/office/powerpoint/2010/main" val="343515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map&#10;&#10;Description automatically generated">
            <a:extLst>
              <a:ext uri="{FF2B5EF4-FFF2-40B4-BE49-F238E27FC236}">
                <a16:creationId xmlns:a16="http://schemas.microsoft.com/office/drawing/2014/main" id="{A67F0FB5-1F5A-431C-B3EF-EC11674D257F}"/>
              </a:ext>
            </a:extLst>
          </p:cNvPr>
          <p:cNvPicPr>
            <a:picLocks noChangeAspect="1"/>
          </p:cNvPicPr>
          <p:nvPr/>
        </p:nvPicPr>
        <p:blipFill>
          <a:blip r:embed="rId3"/>
          <a:stretch>
            <a:fillRect/>
          </a:stretch>
        </p:blipFill>
        <p:spPr>
          <a:xfrm>
            <a:off x="-1" y="-1"/>
            <a:ext cx="9294761" cy="6971071"/>
          </a:xfrm>
          <a:prstGeom prst="rect">
            <a:avLst/>
          </a:prstGeom>
        </p:spPr>
      </p:pic>
      <p:sp>
        <p:nvSpPr>
          <p:cNvPr id="2" name="Slide Number Placeholder 1">
            <a:extLst>
              <a:ext uri="{FF2B5EF4-FFF2-40B4-BE49-F238E27FC236}">
                <a16:creationId xmlns:a16="http://schemas.microsoft.com/office/drawing/2014/main" id="{620C330E-DE1F-471C-8662-3D235C05E5D3}"/>
              </a:ext>
            </a:extLst>
          </p:cNvPr>
          <p:cNvSpPr>
            <a:spLocks noGrp="1"/>
          </p:cNvSpPr>
          <p:nvPr>
            <p:ph type="sldNum" sz="quarter" idx="12"/>
          </p:nvPr>
        </p:nvSpPr>
        <p:spPr/>
        <p:txBody>
          <a:bodyPr/>
          <a:lstStyle/>
          <a:p>
            <a:fld id="{13BE8AB2-9B50-D544-A2BB-62673476E5E9}" type="slidenum">
              <a:rPr lang="fi-FI" smtClean="0"/>
              <a:t>8</a:t>
            </a:fld>
            <a:endParaRPr lang="fi-FI"/>
          </a:p>
        </p:txBody>
      </p:sp>
      <p:sp>
        <p:nvSpPr>
          <p:cNvPr id="4" name="TextBox 3">
            <a:extLst>
              <a:ext uri="{FF2B5EF4-FFF2-40B4-BE49-F238E27FC236}">
                <a16:creationId xmlns:a16="http://schemas.microsoft.com/office/drawing/2014/main" id="{5EE4479A-9717-4D70-BC53-C9BC1513D2E4}"/>
              </a:ext>
            </a:extLst>
          </p:cNvPr>
          <p:cNvSpPr txBox="1"/>
          <p:nvPr/>
        </p:nvSpPr>
        <p:spPr>
          <a:xfrm>
            <a:off x="8166300" y="233226"/>
            <a:ext cx="3416301" cy="1477328"/>
          </a:xfrm>
          <a:prstGeom prst="rect">
            <a:avLst/>
          </a:prstGeom>
          <a:noFill/>
        </p:spPr>
        <p:txBody>
          <a:bodyPr wrap="square" rtlCol="0">
            <a:spAutoFit/>
          </a:bodyPr>
          <a:lstStyle/>
          <a:p>
            <a:r>
              <a:rPr lang="en-US" b="1" dirty="0">
                <a:solidFill>
                  <a:srgbClr val="FF0000"/>
                </a:solidFill>
              </a:rPr>
              <a:t>CHINARE2018 (mid-August)</a:t>
            </a:r>
          </a:p>
          <a:p>
            <a:r>
              <a:rPr lang="en-US" b="1" dirty="0">
                <a:solidFill>
                  <a:srgbClr val="FF0000"/>
                </a:solidFill>
              </a:rPr>
              <a:t>North of Chukchi Sea and Beaufort Sea:</a:t>
            </a:r>
            <a:endParaRPr lang="en-GB" b="1" dirty="0">
              <a:solidFill>
                <a:srgbClr val="FF0000"/>
              </a:solidFill>
            </a:endParaRPr>
          </a:p>
          <a:p>
            <a:r>
              <a:rPr lang="en-GB" b="1" dirty="0">
                <a:solidFill>
                  <a:srgbClr val="FF0000"/>
                </a:solidFill>
              </a:rPr>
              <a:t>Mean </a:t>
            </a:r>
            <a:r>
              <a:rPr lang="en-GB" b="1" dirty="0" err="1">
                <a:solidFill>
                  <a:srgbClr val="FF0000"/>
                </a:solidFill>
              </a:rPr>
              <a:t>Hice</a:t>
            </a:r>
            <a:r>
              <a:rPr lang="en-GB" b="1" dirty="0">
                <a:solidFill>
                  <a:srgbClr val="FF0000"/>
                </a:solidFill>
              </a:rPr>
              <a:t> 	= 2.4m</a:t>
            </a:r>
          </a:p>
          <a:p>
            <a:r>
              <a:rPr lang="fi-FI" b="1" dirty="0" err="1">
                <a:solidFill>
                  <a:srgbClr val="FF0000"/>
                </a:solidFill>
              </a:rPr>
              <a:t>Mean</a:t>
            </a:r>
            <a:r>
              <a:rPr lang="fi-FI" b="1" dirty="0">
                <a:solidFill>
                  <a:srgbClr val="FF0000"/>
                </a:solidFill>
              </a:rPr>
              <a:t> </a:t>
            </a:r>
            <a:r>
              <a:rPr lang="fi-FI" b="1" dirty="0" err="1">
                <a:solidFill>
                  <a:srgbClr val="FF0000"/>
                </a:solidFill>
              </a:rPr>
              <a:t>Hsnow</a:t>
            </a:r>
            <a:r>
              <a:rPr lang="fi-FI" b="1" dirty="0">
                <a:solidFill>
                  <a:srgbClr val="FF0000"/>
                </a:solidFill>
              </a:rPr>
              <a:t> 	= 0.06m</a:t>
            </a:r>
            <a:endParaRPr lang="en-GB" b="1" dirty="0">
              <a:solidFill>
                <a:srgbClr val="FF0000"/>
              </a:solidFill>
            </a:endParaRPr>
          </a:p>
        </p:txBody>
      </p:sp>
      <p:sp>
        <p:nvSpPr>
          <p:cNvPr id="5" name="TextBox 4">
            <a:extLst>
              <a:ext uri="{FF2B5EF4-FFF2-40B4-BE49-F238E27FC236}">
                <a16:creationId xmlns:a16="http://schemas.microsoft.com/office/drawing/2014/main" id="{76A76742-0F19-465D-9087-BEDDEE51FB3A}"/>
              </a:ext>
            </a:extLst>
          </p:cNvPr>
          <p:cNvSpPr txBox="1"/>
          <p:nvPr/>
        </p:nvSpPr>
        <p:spPr>
          <a:xfrm>
            <a:off x="8215152" y="1741360"/>
            <a:ext cx="3567113" cy="1200329"/>
          </a:xfrm>
          <a:prstGeom prst="rect">
            <a:avLst/>
          </a:prstGeom>
          <a:noFill/>
        </p:spPr>
        <p:txBody>
          <a:bodyPr wrap="square" rtlCol="0">
            <a:spAutoFit/>
          </a:bodyPr>
          <a:lstStyle/>
          <a:p>
            <a:r>
              <a:rPr lang="en-GB" b="1" dirty="0">
                <a:solidFill>
                  <a:srgbClr val="00B050"/>
                </a:solidFill>
              </a:rPr>
              <a:t>NOBAS2018 (mid-September)</a:t>
            </a:r>
          </a:p>
          <a:p>
            <a:r>
              <a:rPr lang="en-GB" b="1" dirty="0">
                <a:solidFill>
                  <a:srgbClr val="00B050"/>
                </a:solidFill>
              </a:rPr>
              <a:t>East Siberian Sea: </a:t>
            </a:r>
          </a:p>
          <a:p>
            <a:r>
              <a:rPr lang="en-GB" b="1" dirty="0">
                <a:solidFill>
                  <a:srgbClr val="00B050"/>
                </a:solidFill>
              </a:rPr>
              <a:t>Mean </a:t>
            </a:r>
            <a:r>
              <a:rPr lang="en-GB" b="1" dirty="0" err="1">
                <a:solidFill>
                  <a:srgbClr val="00B050"/>
                </a:solidFill>
              </a:rPr>
              <a:t>Hice</a:t>
            </a:r>
            <a:r>
              <a:rPr lang="en-GB" b="1" dirty="0">
                <a:solidFill>
                  <a:srgbClr val="00B050"/>
                </a:solidFill>
              </a:rPr>
              <a:t> 	= 2.3m</a:t>
            </a:r>
          </a:p>
          <a:p>
            <a:r>
              <a:rPr lang="fi-FI" b="1" dirty="0" err="1">
                <a:solidFill>
                  <a:srgbClr val="00B050"/>
                </a:solidFill>
              </a:rPr>
              <a:t>Mean</a:t>
            </a:r>
            <a:r>
              <a:rPr lang="fi-FI" b="1" dirty="0">
                <a:solidFill>
                  <a:srgbClr val="00B050"/>
                </a:solidFill>
              </a:rPr>
              <a:t> </a:t>
            </a:r>
            <a:r>
              <a:rPr lang="fi-FI" b="1" dirty="0" err="1">
                <a:solidFill>
                  <a:srgbClr val="00B050"/>
                </a:solidFill>
              </a:rPr>
              <a:t>Hsnow</a:t>
            </a:r>
            <a:r>
              <a:rPr lang="fi-FI" b="1" dirty="0">
                <a:solidFill>
                  <a:srgbClr val="00B050"/>
                </a:solidFill>
              </a:rPr>
              <a:t>  	= ~0m</a:t>
            </a:r>
            <a:endParaRPr lang="en-GB" b="1" dirty="0">
              <a:solidFill>
                <a:srgbClr val="00B050"/>
              </a:solidFill>
            </a:endParaRPr>
          </a:p>
        </p:txBody>
      </p:sp>
      <p:sp>
        <p:nvSpPr>
          <p:cNvPr id="6" name="TextBox 5">
            <a:extLst>
              <a:ext uri="{FF2B5EF4-FFF2-40B4-BE49-F238E27FC236}">
                <a16:creationId xmlns:a16="http://schemas.microsoft.com/office/drawing/2014/main" id="{FEE61FBD-F458-47F9-888F-BF9ADF827380}"/>
              </a:ext>
            </a:extLst>
          </p:cNvPr>
          <p:cNvSpPr txBox="1"/>
          <p:nvPr/>
        </p:nvSpPr>
        <p:spPr>
          <a:xfrm>
            <a:off x="8299824" y="3175579"/>
            <a:ext cx="3567113" cy="1200329"/>
          </a:xfrm>
          <a:prstGeom prst="rect">
            <a:avLst/>
          </a:prstGeom>
          <a:noFill/>
        </p:spPr>
        <p:txBody>
          <a:bodyPr wrap="square" rtlCol="0">
            <a:spAutoFit/>
          </a:bodyPr>
          <a:lstStyle/>
          <a:p>
            <a:r>
              <a:rPr lang="en-GB" b="1" dirty="0">
                <a:solidFill>
                  <a:srgbClr val="0070C0"/>
                </a:solidFill>
              </a:rPr>
              <a:t>CAATEX2019 (late-August)</a:t>
            </a:r>
          </a:p>
          <a:p>
            <a:r>
              <a:rPr lang="en-GB" b="1" dirty="0">
                <a:solidFill>
                  <a:srgbClr val="0070C0"/>
                </a:solidFill>
              </a:rPr>
              <a:t>North Pole: </a:t>
            </a:r>
          </a:p>
          <a:p>
            <a:r>
              <a:rPr lang="en-GB" b="1" dirty="0">
                <a:solidFill>
                  <a:srgbClr val="0070C0"/>
                </a:solidFill>
              </a:rPr>
              <a:t>Mean </a:t>
            </a:r>
            <a:r>
              <a:rPr lang="en-GB" b="1" dirty="0" err="1">
                <a:solidFill>
                  <a:srgbClr val="0070C0"/>
                </a:solidFill>
              </a:rPr>
              <a:t>Hice</a:t>
            </a:r>
            <a:r>
              <a:rPr lang="en-GB" b="1" dirty="0">
                <a:solidFill>
                  <a:srgbClr val="0070C0"/>
                </a:solidFill>
              </a:rPr>
              <a:t> 	= 1.7m</a:t>
            </a:r>
          </a:p>
          <a:p>
            <a:r>
              <a:rPr lang="fi-FI" b="1" dirty="0" err="1">
                <a:solidFill>
                  <a:srgbClr val="0070C0"/>
                </a:solidFill>
              </a:rPr>
              <a:t>Mean</a:t>
            </a:r>
            <a:r>
              <a:rPr lang="fi-FI" b="1" dirty="0">
                <a:solidFill>
                  <a:srgbClr val="0070C0"/>
                </a:solidFill>
              </a:rPr>
              <a:t> </a:t>
            </a:r>
            <a:r>
              <a:rPr lang="fi-FI" b="1" dirty="0" err="1">
                <a:solidFill>
                  <a:srgbClr val="0070C0"/>
                </a:solidFill>
              </a:rPr>
              <a:t>Hsnow</a:t>
            </a:r>
            <a:r>
              <a:rPr lang="fi-FI" b="1" dirty="0">
                <a:solidFill>
                  <a:srgbClr val="0070C0"/>
                </a:solidFill>
              </a:rPr>
              <a:t> 	= 0.06m</a:t>
            </a:r>
            <a:endParaRPr lang="en-GB" b="1" dirty="0">
              <a:solidFill>
                <a:srgbClr val="0070C0"/>
              </a:solidFill>
            </a:endParaRPr>
          </a:p>
        </p:txBody>
      </p:sp>
      <p:sp>
        <p:nvSpPr>
          <p:cNvPr id="7" name="TextBox 6">
            <a:extLst>
              <a:ext uri="{FF2B5EF4-FFF2-40B4-BE49-F238E27FC236}">
                <a16:creationId xmlns:a16="http://schemas.microsoft.com/office/drawing/2014/main" id="{570EB013-D2BE-45D8-A24E-F7800C62CD82}"/>
              </a:ext>
            </a:extLst>
          </p:cNvPr>
          <p:cNvSpPr txBox="1"/>
          <p:nvPr/>
        </p:nvSpPr>
        <p:spPr>
          <a:xfrm>
            <a:off x="8282627" y="4674527"/>
            <a:ext cx="3183646" cy="1200329"/>
          </a:xfrm>
          <a:prstGeom prst="rect">
            <a:avLst/>
          </a:prstGeom>
          <a:noFill/>
          <a:ln>
            <a:noFill/>
          </a:ln>
        </p:spPr>
        <p:txBody>
          <a:bodyPr wrap="square" rtlCol="0">
            <a:spAutoFit/>
          </a:bodyPr>
          <a:lstStyle/>
          <a:p>
            <a:r>
              <a:rPr lang="en-GB" b="1" dirty="0">
                <a:solidFill>
                  <a:schemeClr val="accent3">
                    <a:lumMod val="60000"/>
                    <a:lumOff val="40000"/>
                  </a:schemeClr>
                </a:solidFill>
              </a:rPr>
              <a:t>MOSAiC2019 (October)</a:t>
            </a:r>
          </a:p>
          <a:p>
            <a:r>
              <a:rPr lang="en-GB" b="1" dirty="0">
                <a:solidFill>
                  <a:schemeClr val="accent3">
                    <a:lumMod val="60000"/>
                    <a:lumOff val="40000"/>
                  </a:schemeClr>
                </a:solidFill>
              </a:rPr>
              <a:t>North of Laptev Sea: </a:t>
            </a:r>
          </a:p>
          <a:p>
            <a:r>
              <a:rPr lang="en-GB" b="1" dirty="0">
                <a:solidFill>
                  <a:schemeClr val="accent3">
                    <a:lumMod val="60000"/>
                    <a:lumOff val="40000"/>
                  </a:schemeClr>
                </a:solidFill>
              </a:rPr>
              <a:t>Mean </a:t>
            </a:r>
            <a:r>
              <a:rPr lang="en-GB" b="1" dirty="0" err="1">
                <a:solidFill>
                  <a:schemeClr val="accent3">
                    <a:lumMod val="60000"/>
                    <a:lumOff val="40000"/>
                  </a:schemeClr>
                </a:solidFill>
              </a:rPr>
              <a:t>Hice</a:t>
            </a:r>
            <a:r>
              <a:rPr lang="en-GB" b="1" dirty="0">
                <a:solidFill>
                  <a:schemeClr val="accent3">
                    <a:lumMod val="60000"/>
                    <a:lumOff val="40000"/>
                  </a:schemeClr>
                </a:solidFill>
              </a:rPr>
              <a:t> 	= 1 m</a:t>
            </a:r>
          </a:p>
          <a:p>
            <a:r>
              <a:rPr lang="fi-FI" b="1" dirty="0" err="1">
                <a:solidFill>
                  <a:schemeClr val="accent3">
                    <a:lumMod val="60000"/>
                    <a:lumOff val="40000"/>
                  </a:schemeClr>
                </a:solidFill>
              </a:rPr>
              <a:t>Mean</a:t>
            </a:r>
            <a:r>
              <a:rPr lang="fi-FI" b="1" dirty="0">
                <a:solidFill>
                  <a:schemeClr val="accent3">
                    <a:lumMod val="60000"/>
                    <a:lumOff val="40000"/>
                  </a:schemeClr>
                </a:solidFill>
              </a:rPr>
              <a:t> </a:t>
            </a:r>
            <a:r>
              <a:rPr lang="fi-FI" b="1" dirty="0" err="1">
                <a:solidFill>
                  <a:schemeClr val="accent3">
                    <a:lumMod val="60000"/>
                    <a:lumOff val="40000"/>
                  </a:schemeClr>
                </a:solidFill>
              </a:rPr>
              <a:t>Hsnow</a:t>
            </a:r>
            <a:r>
              <a:rPr lang="fi-FI" b="1" dirty="0">
                <a:solidFill>
                  <a:schemeClr val="accent3">
                    <a:lumMod val="60000"/>
                    <a:lumOff val="40000"/>
                  </a:schemeClr>
                </a:solidFill>
              </a:rPr>
              <a:t> 	= 0.11m</a:t>
            </a:r>
            <a:endParaRPr lang="en-GB" b="1" dirty="0">
              <a:solidFill>
                <a:schemeClr val="accent3">
                  <a:lumMod val="60000"/>
                  <a:lumOff val="40000"/>
                </a:schemeClr>
              </a:solidFill>
            </a:endParaRPr>
          </a:p>
        </p:txBody>
      </p:sp>
      <p:sp>
        <p:nvSpPr>
          <p:cNvPr id="8" name="Rectangle 7">
            <a:extLst>
              <a:ext uri="{FF2B5EF4-FFF2-40B4-BE49-F238E27FC236}">
                <a16:creationId xmlns:a16="http://schemas.microsoft.com/office/drawing/2014/main" id="{28E5459A-0E06-4D59-9CD9-C94863E449DD}"/>
              </a:ext>
            </a:extLst>
          </p:cNvPr>
          <p:cNvSpPr/>
          <p:nvPr/>
        </p:nvSpPr>
        <p:spPr>
          <a:xfrm>
            <a:off x="2396666" y="6528769"/>
            <a:ext cx="4872760" cy="403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xtBox 8">
            <a:extLst>
              <a:ext uri="{FF2B5EF4-FFF2-40B4-BE49-F238E27FC236}">
                <a16:creationId xmlns:a16="http://schemas.microsoft.com/office/drawing/2014/main" id="{FE5725D5-A32B-4FFA-885D-099B9F4A8215}"/>
              </a:ext>
            </a:extLst>
          </p:cNvPr>
          <p:cNvSpPr txBox="1"/>
          <p:nvPr/>
        </p:nvSpPr>
        <p:spPr>
          <a:xfrm>
            <a:off x="3151096" y="6523778"/>
            <a:ext cx="3482954" cy="369332"/>
          </a:xfrm>
          <a:prstGeom prst="rect">
            <a:avLst/>
          </a:prstGeom>
          <a:noFill/>
        </p:spPr>
        <p:txBody>
          <a:bodyPr wrap="square" rtlCol="0">
            <a:spAutoFit/>
          </a:bodyPr>
          <a:lstStyle/>
          <a:p>
            <a:r>
              <a:rPr lang="en-GB" dirty="0"/>
              <a:t>SIMBA  buoys drift trajectories</a:t>
            </a:r>
            <a:endParaRPr lang="fi-FI" dirty="0"/>
          </a:p>
        </p:txBody>
      </p:sp>
    </p:spTree>
    <p:extLst>
      <p:ext uri="{BB962C8B-B14F-4D97-AF65-F5344CB8AC3E}">
        <p14:creationId xmlns:p14="http://schemas.microsoft.com/office/powerpoint/2010/main" val="149581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E9D1DD-6B78-411B-9664-6381A54EB10B}"/>
              </a:ext>
            </a:extLst>
          </p:cNvPr>
          <p:cNvSpPr>
            <a:spLocks noGrp="1"/>
          </p:cNvSpPr>
          <p:nvPr>
            <p:ph type="sldNum" sz="quarter" idx="12"/>
          </p:nvPr>
        </p:nvSpPr>
        <p:spPr/>
        <p:txBody>
          <a:bodyPr/>
          <a:lstStyle/>
          <a:p>
            <a:fld id="{13BE8AB2-9B50-D544-A2BB-62673476E5E9}" type="slidenum">
              <a:rPr lang="fi-FI" smtClean="0"/>
              <a:t>9</a:t>
            </a:fld>
            <a:endParaRPr lang="fi-FI" dirty="0"/>
          </a:p>
        </p:txBody>
      </p:sp>
      <p:pic>
        <p:nvPicPr>
          <p:cNvPr id="5" name="Picture 4">
            <a:extLst>
              <a:ext uri="{FF2B5EF4-FFF2-40B4-BE49-F238E27FC236}">
                <a16:creationId xmlns:a16="http://schemas.microsoft.com/office/drawing/2014/main" id="{F0F06DD5-97F7-4F9B-B27C-C5A25B8A5D21}"/>
              </a:ext>
            </a:extLst>
          </p:cNvPr>
          <p:cNvPicPr>
            <a:picLocks noChangeAspect="1"/>
          </p:cNvPicPr>
          <p:nvPr/>
        </p:nvPicPr>
        <p:blipFill>
          <a:blip r:embed="rId2"/>
          <a:stretch>
            <a:fillRect/>
          </a:stretch>
        </p:blipFill>
        <p:spPr>
          <a:xfrm>
            <a:off x="3038364" y="105105"/>
            <a:ext cx="8378324" cy="4998315"/>
          </a:xfrm>
          <a:prstGeom prst="rect">
            <a:avLst/>
          </a:prstGeom>
        </p:spPr>
      </p:pic>
      <p:pic>
        <p:nvPicPr>
          <p:cNvPr id="6" name="Picture 5">
            <a:extLst>
              <a:ext uri="{FF2B5EF4-FFF2-40B4-BE49-F238E27FC236}">
                <a16:creationId xmlns:a16="http://schemas.microsoft.com/office/drawing/2014/main" id="{824C610B-E438-4CBB-9DE9-FF11197D0E99}"/>
              </a:ext>
            </a:extLst>
          </p:cNvPr>
          <p:cNvPicPr>
            <a:picLocks noChangeAspect="1"/>
          </p:cNvPicPr>
          <p:nvPr/>
        </p:nvPicPr>
        <p:blipFill>
          <a:blip r:embed="rId3"/>
          <a:stretch>
            <a:fillRect/>
          </a:stretch>
        </p:blipFill>
        <p:spPr>
          <a:xfrm>
            <a:off x="3047246" y="5052336"/>
            <a:ext cx="8369442" cy="1718065"/>
          </a:xfrm>
          <a:prstGeom prst="rect">
            <a:avLst/>
          </a:prstGeom>
        </p:spPr>
      </p:pic>
      <p:sp>
        <p:nvSpPr>
          <p:cNvPr id="7" name="Rectangle 6">
            <a:extLst>
              <a:ext uri="{FF2B5EF4-FFF2-40B4-BE49-F238E27FC236}">
                <a16:creationId xmlns:a16="http://schemas.microsoft.com/office/drawing/2014/main" id="{38046E2F-B7AD-4CD6-AEDC-8D08FE9D8847}"/>
              </a:ext>
            </a:extLst>
          </p:cNvPr>
          <p:cNvSpPr/>
          <p:nvPr/>
        </p:nvSpPr>
        <p:spPr>
          <a:xfrm>
            <a:off x="11020821" y="5502568"/>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F5F6BF5E-8CC7-4611-B206-506F9B24264F}"/>
              </a:ext>
            </a:extLst>
          </p:cNvPr>
          <p:cNvSpPr/>
          <p:nvPr/>
        </p:nvSpPr>
        <p:spPr>
          <a:xfrm>
            <a:off x="11020821" y="4655001"/>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C206BB88-A8ED-4C60-B2DD-FA433E0ADE00}"/>
              </a:ext>
            </a:extLst>
          </p:cNvPr>
          <p:cNvSpPr/>
          <p:nvPr/>
        </p:nvSpPr>
        <p:spPr>
          <a:xfrm>
            <a:off x="11020821" y="2251316"/>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785EC917-0A1F-44E7-9B59-74B5BD74852A}"/>
              </a:ext>
            </a:extLst>
          </p:cNvPr>
          <p:cNvSpPr/>
          <p:nvPr/>
        </p:nvSpPr>
        <p:spPr>
          <a:xfrm>
            <a:off x="11019133" y="2604262"/>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23CE50D2-CF15-4B94-B261-D979A10B5815}"/>
              </a:ext>
            </a:extLst>
          </p:cNvPr>
          <p:cNvSpPr/>
          <p:nvPr/>
        </p:nvSpPr>
        <p:spPr>
          <a:xfrm>
            <a:off x="11015948" y="4938020"/>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a:extLst>
              <a:ext uri="{FF2B5EF4-FFF2-40B4-BE49-F238E27FC236}">
                <a16:creationId xmlns:a16="http://schemas.microsoft.com/office/drawing/2014/main" id="{87F0477F-8399-4472-A3D5-645056FCB919}"/>
              </a:ext>
            </a:extLst>
          </p:cNvPr>
          <p:cNvSpPr/>
          <p:nvPr/>
        </p:nvSpPr>
        <p:spPr>
          <a:xfrm>
            <a:off x="11020821" y="1080320"/>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12">
            <a:extLst>
              <a:ext uri="{FF2B5EF4-FFF2-40B4-BE49-F238E27FC236}">
                <a16:creationId xmlns:a16="http://schemas.microsoft.com/office/drawing/2014/main" id="{417DF439-7397-4BBC-9EC3-18B57496A3F5}"/>
              </a:ext>
            </a:extLst>
          </p:cNvPr>
          <p:cNvSpPr/>
          <p:nvPr/>
        </p:nvSpPr>
        <p:spPr>
          <a:xfrm>
            <a:off x="11020821" y="1836392"/>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a:extLst>
              <a:ext uri="{FF2B5EF4-FFF2-40B4-BE49-F238E27FC236}">
                <a16:creationId xmlns:a16="http://schemas.microsoft.com/office/drawing/2014/main" id="{9462DDB4-9B64-4DC9-B19A-0985B13BD3F9}"/>
              </a:ext>
            </a:extLst>
          </p:cNvPr>
          <p:cNvSpPr/>
          <p:nvPr/>
        </p:nvSpPr>
        <p:spPr>
          <a:xfrm>
            <a:off x="11015948" y="3164695"/>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14">
            <a:extLst>
              <a:ext uri="{FF2B5EF4-FFF2-40B4-BE49-F238E27FC236}">
                <a16:creationId xmlns:a16="http://schemas.microsoft.com/office/drawing/2014/main" id="{16618B7E-04A8-4BE9-8332-C6ABE8CF8DFD}"/>
              </a:ext>
            </a:extLst>
          </p:cNvPr>
          <p:cNvSpPr/>
          <p:nvPr/>
        </p:nvSpPr>
        <p:spPr>
          <a:xfrm>
            <a:off x="11015948" y="3315945"/>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Rectangle 15">
            <a:extLst>
              <a:ext uri="{FF2B5EF4-FFF2-40B4-BE49-F238E27FC236}">
                <a16:creationId xmlns:a16="http://schemas.microsoft.com/office/drawing/2014/main" id="{43E62D30-7583-488C-9832-7527FF0ECCCE}"/>
              </a:ext>
            </a:extLst>
          </p:cNvPr>
          <p:cNvSpPr/>
          <p:nvPr/>
        </p:nvSpPr>
        <p:spPr>
          <a:xfrm>
            <a:off x="11019133" y="2408623"/>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ectangle 16">
            <a:extLst>
              <a:ext uri="{FF2B5EF4-FFF2-40B4-BE49-F238E27FC236}">
                <a16:creationId xmlns:a16="http://schemas.microsoft.com/office/drawing/2014/main" id="{7CC4C3E7-3D44-463A-BD57-558DF533FCB0}"/>
              </a:ext>
            </a:extLst>
          </p:cNvPr>
          <p:cNvSpPr/>
          <p:nvPr/>
        </p:nvSpPr>
        <p:spPr>
          <a:xfrm>
            <a:off x="11019133" y="3042329"/>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a:extLst>
              <a:ext uri="{FF2B5EF4-FFF2-40B4-BE49-F238E27FC236}">
                <a16:creationId xmlns:a16="http://schemas.microsoft.com/office/drawing/2014/main" id="{A1D8E745-5B37-4A00-B7A3-533ADF4909BF}"/>
              </a:ext>
            </a:extLst>
          </p:cNvPr>
          <p:cNvSpPr txBox="1"/>
          <p:nvPr/>
        </p:nvSpPr>
        <p:spPr>
          <a:xfrm>
            <a:off x="245726" y="794809"/>
            <a:ext cx="2666131" cy="5355312"/>
          </a:xfrm>
          <a:prstGeom prst="rect">
            <a:avLst/>
          </a:prstGeom>
          <a:noFill/>
        </p:spPr>
        <p:txBody>
          <a:bodyPr wrap="square" rtlCol="0">
            <a:spAutoFit/>
          </a:bodyPr>
          <a:lstStyle/>
          <a:p>
            <a:r>
              <a:rPr lang="en-GB" b="1" dirty="0">
                <a:solidFill>
                  <a:srgbClr val="0070C0"/>
                </a:solidFill>
              </a:rPr>
              <a:t>Table was made on</a:t>
            </a:r>
          </a:p>
          <a:p>
            <a:r>
              <a:rPr lang="en-GB" b="1" dirty="0">
                <a:solidFill>
                  <a:srgbClr val="0070C0"/>
                </a:solidFill>
              </a:rPr>
              <a:t>12, November, 2019</a:t>
            </a:r>
          </a:p>
          <a:p>
            <a:endParaRPr lang="en-GB" b="1" dirty="0">
              <a:solidFill>
                <a:srgbClr val="0070C0"/>
              </a:solidFill>
            </a:endParaRPr>
          </a:p>
          <a:p>
            <a:r>
              <a:rPr lang="en-GB" b="1" dirty="0">
                <a:solidFill>
                  <a:srgbClr val="0070C0"/>
                </a:solidFill>
              </a:rPr>
              <a:t>33 SIMBAs buoys are listed here.</a:t>
            </a:r>
          </a:p>
          <a:p>
            <a:endParaRPr lang="en-GB" b="1" dirty="0">
              <a:solidFill>
                <a:srgbClr val="0070C0"/>
              </a:solidFill>
            </a:endParaRPr>
          </a:p>
          <a:p>
            <a:r>
              <a:rPr lang="en-GB" b="1" dirty="0">
                <a:solidFill>
                  <a:srgbClr val="0070C0"/>
                </a:solidFill>
              </a:rPr>
              <a:t>More SIMBA buoys will probably be deployed in the Arctic Ocean during </a:t>
            </a:r>
            <a:r>
              <a:rPr lang="en-GB" b="1" dirty="0" err="1">
                <a:solidFill>
                  <a:srgbClr val="0070C0"/>
                </a:solidFill>
              </a:rPr>
              <a:t>MOSAiC</a:t>
            </a:r>
            <a:r>
              <a:rPr lang="en-GB" b="1" dirty="0">
                <a:solidFill>
                  <a:srgbClr val="0070C0"/>
                </a:solidFill>
              </a:rPr>
              <a:t> leg 3/4, CHINARE2020</a:t>
            </a:r>
          </a:p>
          <a:p>
            <a:r>
              <a:rPr lang="en-GB" b="1" dirty="0">
                <a:solidFill>
                  <a:srgbClr val="0070C0"/>
                </a:solidFill>
              </a:rPr>
              <a:t>and other field campaigns.</a:t>
            </a:r>
          </a:p>
          <a:p>
            <a:endParaRPr lang="en-GB" b="1" dirty="0">
              <a:solidFill>
                <a:srgbClr val="0070C0"/>
              </a:solidFill>
            </a:endParaRPr>
          </a:p>
          <a:p>
            <a:r>
              <a:rPr lang="en-GB" b="1" dirty="0">
                <a:solidFill>
                  <a:srgbClr val="0070C0"/>
                </a:solidFill>
                <a:highlight>
                  <a:srgbClr val="FFFF00"/>
                </a:highlight>
              </a:rPr>
              <a:t>Table was checked on 22, April, 2020</a:t>
            </a:r>
          </a:p>
          <a:p>
            <a:endParaRPr lang="en-GB" b="1" dirty="0">
              <a:solidFill>
                <a:srgbClr val="0070C0"/>
              </a:solidFill>
            </a:endParaRPr>
          </a:p>
          <a:p>
            <a:r>
              <a:rPr lang="en-GB" b="1" dirty="0">
                <a:solidFill>
                  <a:srgbClr val="0070C0"/>
                </a:solidFill>
                <a:highlight>
                  <a:srgbClr val="FFFF00"/>
                </a:highlight>
              </a:rPr>
              <a:t>17 SIMBA buoys in the table are still working</a:t>
            </a:r>
            <a:endParaRPr lang="fi-FI" b="1" dirty="0">
              <a:solidFill>
                <a:srgbClr val="0070C0"/>
              </a:solidFill>
              <a:highlight>
                <a:srgbClr val="FFFF00"/>
              </a:highlight>
            </a:endParaRPr>
          </a:p>
        </p:txBody>
      </p:sp>
      <p:pic>
        <p:nvPicPr>
          <p:cNvPr id="19" name="Picture 18" descr="A picture containing drawing&#10;&#10;Description automatically generated">
            <a:extLst>
              <a:ext uri="{FF2B5EF4-FFF2-40B4-BE49-F238E27FC236}">
                <a16:creationId xmlns:a16="http://schemas.microsoft.com/office/drawing/2014/main" id="{A2AC23DE-B8E8-4495-AF0E-268A2889C776}"/>
              </a:ext>
            </a:extLst>
          </p:cNvPr>
          <p:cNvPicPr>
            <a:picLocks noChangeAspect="1"/>
          </p:cNvPicPr>
          <p:nvPr/>
        </p:nvPicPr>
        <p:blipFill>
          <a:blip r:embed="rId4"/>
          <a:stretch>
            <a:fillRect/>
          </a:stretch>
        </p:blipFill>
        <p:spPr>
          <a:xfrm>
            <a:off x="107950" y="104044"/>
            <a:ext cx="919163" cy="690765"/>
          </a:xfrm>
          <a:prstGeom prst="rect">
            <a:avLst/>
          </a:prstGeom>
        </p:spPr>
      </p:pic>
      <p:sp>
        <p:nvSpPr>
          <p:cNvPr id="20" name="Rectangle 19">
            <a:extLst>
              <a:ext uri="{FF2B5EF4-FFF2-40B4-BE49-F238E27FC236}">
                <a16:creationId xmlns:a16="http://schemas.microsoft.com/office/drawing/2014/main" id="{7EB1D33B-0C09-42F7-A029-7C7AD426C7E3}"/>
              </a:ext>
            </a:extLst>
          </p:cNvPr>
          <p:cNvSpPr/>
          <p:nvPr/>
        </p:nvSpPr>
        <p:spPr>
          <a:xfrm>
            <a:off x="11020821" y="794809"/>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20">
            <a:extLst>
              <a:ext uri="{FF2B5EF4-FFF2-40B4-BE49-F238E27FC236}">
                <a16:creationId xmlns:a16="http://schemas.microsoft.com/office/drawing/2014/main" id="{3A61CB9F-6442-4422-9D72-FC4E93ED00F0}"/>
              </a:ext>
            </a:extLst>
          </p:cNvPr>
          <p:cNvSpPr/>
          <p:nvPr/>
        </p:nvSpPr>
        <p:spPr>
          <a:xfrm>
            <a:off x="11020484" y="1231713"/>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21">
            <a:extLst>
              <a:ext uri="{FF2B5EF4-FFF2-40B4-BE49-F238E27FC236}">
                <a16:creationId xmlns:a16="http://schemas.microsoft.com/office/drawing/2014/main" id="{376EBB15-F75F-45D4-9752-B2C802D5C02F}"/>
              </a:ext>
            </a:extLst>
          </p:cNvPr>
          <p:cNvSpPr/>
          <p:nvPr/>
        </p:nvSpPr>
        <p:spPr>
          <a:xfrm>
            <a:off x="11019133" y="1365831"/>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Rectangle 22">
            <a:extLst>
              <a:ext uri="{FF2B5EF4-FFF2-40B4-BE49-F238E27FC236}">
                <a16:creationId xmlns:a16="http://schemas.microsoft.com/office/drawing/2014/main" id="{0C3DBFFD-B5F8-438D-A91F-B3312692759C}"/>
              </a:ext>
            </a:extLst>
          </p:cNvPr>
          <p:cNvSpPr/>
          <p:nvPr/>
        </p:nvSpPr>
        <p:spPr>
          <a:xfrm>
            <a:off x="11020821" y="3926468"/>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Rectangle 23">
            <a:extLst>
              <a:ext uri="{FF2B5EF4-FFF2-40B4-BE49-F238E27FC236}">
                <a16:creationId xmlns:a16="http://schemas.microsoft.com/office/drawing/2014/main" id="{425E069D-D551-4ED2-9CB6-FAF73859426A}"/>
              </a:ext>
            </a:extLst>
          </p:cNvPr>
          <p:cNvSpPr/>
          <p:nvPr/>
        </p:nvSpPr>
        <p:spPr>
          <a:xfrm>
            <a:off x="11015948" y="4515785"/>
            <a:ext cx="253014" cy="88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121073799"/>
      </p:ext>
    </p:extLst>
  </p:cSld>
  <p:clrMapOvr>
    <a:masterClrMapping/>
  </p:clrMapOvr>
</p:sld>
</file>

<file path=ppt/theme/theme1.xml><?xml version="1.0" encoding="utf-8"?>
<a:theme xmlns:a="http://schemas.openxmlformats.org/drawingml/2006/main" name="Office-teema">
  <a:themeElements>
    <a:clrScheme name="Ilmatieteen laitos">
      <a:dk1>
        <a:srgbClr val="000000"/>
      </a:dk1>
      <a:lt1>
        <a:srgbClr val="FFFFFF"/>
      </a:lt1>
      <a:dk2>
        <a:srgbClr val="2F3092"/>
      </a:dk2>
      <a:lt2>
        <a:srgbClr val="E7E6E6"/>
      </a:lt2>
      <a:accent1>
        <a:srgbClr val="2F3092"/>
      </a:accent1>
      <a:accent2>
        <a:srgbClr val="3A66E2"/>
      </a:accent2>
      <a:accent3>
        <a:srgbClr val="02B8CE"/>
      </a:accent3>
      <a:accent4>
        <a:srgbClr val="52C1A0"/>
      </a:accent4>
      <a:accent5>
        <a:srgbClr val="000000"/>
      </a:accent5>
      <a:accent6>
        <a:srgbClr val="70AD47"/>
      </a:accent6>
      <a:hlink>
        <a:srgbClr val="3A66E2"/>
      </a:hlink>
      <a:folHlink>
        <a:srgbClr val="3A66E2"/>
      </a:folHlink>
    </a:clrScheme>
    <a:fontScheme name="Ilmatieteen laito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3" id="{7D0DD100-CB5F-724C-88F6-C214024DFA3A}" vid="{BB17C83F-F532-8E46-AF80-93DC1A45F7A1}"/>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10600</TotalTime>
  <Words>1161</Words>
  <Application>Microsoft Office PowerPoint</Application>
  <PresentationFormat>Widescreen</PresentationFormat>
  <Paragraphs>175</Paragraphs>
  <Slides>16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Open Sans</vt:lpstr>
      <vt:lpstr>Oxygen</vt:lpstr>
      <vt:lpstr>Arial</vt:lpstr>
      <vt:lpstr>Arial Black</vt:lpstr>
      <vt:lpstr>Calibri</vt:lpstr>
      <vt:lpstr>Times New Roman</vt:lpstr>
      <vt:lpstr>Wingdings</vt:lpstr>
      <vt:lpstr>Office-teema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Finnish Meteorological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 Cheng</dc:creator>
  <cp:lastModifiedBy>Bin Cheng</cp:lastModifiedBy>
  <cp:revision>274</cp:revision>
  <cp:lastPrinted>2019-12-17T14:22:58Z</cp:lastPrinted>
  <dcterms:created xsi:type="dcterms:W3CDTF">2019-08-27T18:26:06Z</dcterms:created>
  <dcterms:modified xsi:type="dcterms:W3CDTF">2020-05-04T18:58:52Z</dcterms:modified>
</cp:coreProperties>
</file>