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25" r:id="rId2"/>
    <p:sldId id="485" r:id="rId3"/>
    <p:sldId id="490" r:id="rId4"/>
    <p:sldId id="496" r:id="rId5"/>
    <p:sldId id="486" r:id="rId6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99"/>
    <a:srgbClr val="FFCCFF"/>
    <a:srgbClr val="BDDEFF"/>
    <a:srgbClr val="FFCC66"/>
    <a:srgbClr val="99CCFF"/>
    <a:srgbClr val="527AD2"/>
    <a:srgbClr val="003300"/>
    <a:srgbClr val="3166CF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8413" autoAdjust="0"/>
  </p:normalViewPr>
  <p:slideViewPr>
    <p:cSldViewPr>
      <p:cViewPr varScale="1">
        <p:scale>
          <a:sx n="82" d="100"/>
          <a:sy n="82" d="100"/>
        </p:scale>
        <p:origin x="150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3EAF8040-75E6-49B6-A5B3-92FEDFF064F4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F35FD6A3-C234-4FB3-A10F-D5D9CA528D97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F1D491-7C51-46E6-A791-AE09526A7302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 b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4" name="Picture 6" descr="LOGO CE-EN-quadri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40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8050" y="1844675"/>
            <a:ext cx="4175125" cy="3384550"/>
          </a:xfrm>
        </p:spPr>
        <p:txBody>
          <a:bodyPr/>
          <a:lstStyle>
            <a:lvl1pPr marL="3175">
              <a:defRPr sz="2800">
                <a:solidFill>
                  <a:srgbClr val="FFD624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5651500" y="6381750"/>
            <a:ext cx="3313113" cy="331788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Sec PC meeting 17 Dec 2012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11638" y="6245225"/>
            <a:ext cx="1223962" cy="476250"/>
          </a:xfrm>
        </p:spPr>
        <p:txBody>
          <a:bodyPr/>
          <a:lstStyle>
            <a:lvl1pPr algn="l">
              <a:spcBef>
                <a:spcPct val="20000"/>
              </a:spcBef>
              <a:spcAft>
                <a:spcPts val="100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7B993-306F-49C8-BF44-FE5D4BBDB124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C237F-7262-49EA-8C05-85C00F378AAF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5078A-AB78-45B3-9EF3-44D40A97B25D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A8260-D8B4-4671-B876-41351489DB63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554F1-8D03-407E-BE6B-FA8CEAFE457B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11538-9DE7-4293-BA31-55926306662F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61605-1532-4804-BC76-F60FE1D32A5E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A73B9-11CA-463F-8F70-74CFB38D8524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7F919-DB10-4ED2-AAF6-A0C3749AFBCB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1F5F0-C926-4A46-A144-0543DC8070FA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8AF2BA6-48C5-4305-A6B4-954A5242FA1F}" type="slidenum">
              <a:rPr lang="en-GB" altLang="en-US"/>
              <a:pPr/>
              <a:t>‹N°›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pitchFamily="34" charset="-128"/>
          <a:cs typeface="MS PGothic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MS PGothic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MS PGothic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MS PGothic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MS PGothic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ＭＳ Ｐゴシック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ＭＳ Ｐゴシック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ＭＳ Ｐゴシック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84663" y="1700213"/>
            <a:ext cx="4967857" cy="2101850"/>
          </a:xfrm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GB" sz="2000" dirty="0">
                <a:ea typeface="MS PGothic" pitchFamily="34" charset="-128"/>
              </a:rPr>
              <a:t>Bridging Science, Policy, industry, Practitioners and Societal dimensions for enhancing disaster </a:t>
            </a:r>
            <a:r>
              <a:rPr lang="en-GB" sz="2000" dirty="0" err="1">
                <a:ea typeface="MS PGothic" pitchFamily="34" charset="-128"/>
              </a:rPr>
              <a:t>resiience</a:t>
            </a:r>
            <a:endParaRPr lang="en-GB" sz="2000" b="0" dirty="0"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123" name="Rectangle 17"/>
          <p:cNvSpPr>
            <a:spLocks noChangeArrowheads="1"/>
          </p:cNvSpPr>
          <p:nvPr/>
        </p:nvSpPr>
        <p:spPr bwMode="auto">
          <a:xfrm>
            <a:off x="4284663" y="1844675"/>
            <a:ext cx="4500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endParaRPr lang="en-US" altLang="en-US" sz="3000">
              <a:solidFill>
                <a:schemeClr val="bg1"/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2025"/>
            <a:ext cx="41402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" descr="pptemplate_image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3613"/>
            <a:ext cx="4140200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5" cstate="print"/>
          <a:srcRect l="-873" t="21840" r="1389" b="14941"/>
          <a:stretch>
            <a:fillRect/>
          </a:stretch>
        </p:blipFill>
        <p:spPr bwMode="auto">
          <a:xfrm>
            <a:off x="0" y="2919413"/>
            <a:ext cx="414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40200" y="4797425"/>
            <a:ext cx="5040313" cy="2016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GB" altLang="en-US" sz="2800" b="0" i="0" kern="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Philippe QUEVAUVILLER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GB" altLang="en-US" sz="2000" b="0" i="0" kern="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Innovation and Industry for Security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GB" altLang="en-US" sz="2000" b="0" i="0" kern="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DG HOME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-55563" y="-26988"/>
            <a:ext cx="9199563" cy="6884988"/>
          </a:xfrm>
          <a:prstGeom prst="rect">
            <a:avLst/>
          </a:prstGeom>
          <a:solidFill>
            <a:srgbClr val="D5E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"/>
          <p:cNvSpPr txBox="1">
            <a:spLocks noChangeArrowheads="1"/>
          </p:cNvSpPr>
          <p:nvPr/>
        </p:nvSpPr>
        <p:spPr>
          <a:xfrm>
            <a:off x="34925" y="101600"/>
            <a:ext cx="2736875" cy="879475"/>
          </a:xfrm>
          <a:prstGeom prst="rect">
            <a:avLst/>
          </a:prstGeom>
          <a:extLst>
            <a:ext uri="{FAA26D3D-D897-4be2-8F04-BA451C77F1D7}"/>
          </a:extLst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ＭＳ Ｐゴシック" pitchFamily="34" charset="-128"/>
                <a:cs typeface="MS PGothic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MS PGothic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MS PGothic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MS PGothic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MS PGothic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1400" kern="0" dirty="0">
                <a:ea typeface="MS PGothic" pitchFamily="34" charset="-128"/>
              </a:rPr>
              <a:t>COMMUNITY BUILING </a:t>
            </a:r>
          </a:p>
          <a:p>
            <a:pPr>
              <a:defRPr/>
            </a:pPr>
            <a:r>
              <a:rPr lang="en-GB" sz="1400" kern="0" dirty="0">
                <a:ea typeface="MS PGothic" pitchFamily="34" charset="-128"/>
              </a:rPr>
              <a:t>Relevance and challenges</a:t>
            </a:r>
            <a:endParaRPr lang="en-GB" sz="1400" b="0" kern="0" dirty="0"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2" name="AutoShape 32">
            <a:extLst>
              <a:ext uri="{FF2B5EF4-FFF2-40B4-BE49-F238E27FC236}">
                <a16:creationId xmlns:a16="http://schemas.microsoft.com/office/drawing/2014/main" id="{45899E4A-7F82-433D-AD8A-75A87C6F5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763612"/>
            <a:ext cx="4703762" cy="865188"/>
          </a:xfrm>
          <a:prstGeom prst="roundRect">
            <a:avLst>
              <a:gd name="adj" fmla="val 16667"/>
            </a:avLst>
          </a:prstGeom>
          <a:solidFill>
            <a:srgbClr val="EDFE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8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Gathering Actors</a:t>
            </a:r>
            <a: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from upstream</a:t>
            </a:r>
            <a:b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(research) to downstream (industry/SMEs)</a:t>
            </a:r>
            <a:b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well as key users (policy, practitioners)</a:t>
            </a:r>
          </a:p>
        </p:txBody>
      </p:sp>
      <p:sp>
        <p:nvSpPr>
          <p:cNvPr id="73" name="AutoShape 13">
            <a:extLst>
              <a:ext uri="{FF2B5EF4-FFF2-40B4-BE49-F238E27FC236}">
                <a16:creationId xmlns:a16="http://schemas.microsoft.com/office/drawing/2014/main" id="{54AC82D3-C7EF-4B84-A739-955CDD6D2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349500"/>
            <a:ext cx="2447925" cy="1258888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POLICY</a:t>
            </a:r>
            <a:br>
              <a:rPr lang="en-US" alt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Key Actors:</a:t>
            </a:r>
          </a:p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2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 bodies</a:t>
            </a:r>
          </a:p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2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 Policy DGs</a:t>
            </a:r>
          </a:p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2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 Member States</a:t>
            </a:r>
            <a:endParaRPr lang="en-US" altLang="en-US" sz="1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134">
            <a:extLst>
              <a:ext uri="{FF2B5EF4-FFF2-40B4-BE49-F238E27FC236}">
                <a16:creationId xmlns:a16="http://schemas.microsoft.com/office/drawing/2014/main" id="{5280FBE0-DDD8-41EA-98AD-708286A6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752850"/>
            <a:ext cx="2432050" cy="1189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 sz="800"/>
          </a:p>
        </p:txBody>
      </p:sp>
      <p:sp>
        <p:nvSpPr>
          <p:cNvPr id="75" name="Line 54">
            <a:extLst>
              <a:ext uri="{FF2B5EF4-FFF2-40B4-BE49-F238E27FC236}">
                <a16:creationId xmlns:a16="http://schemas.microsoft.com/office/drawing/2014/main" id="{DD29990A-739B-4CC6-A5C3-9DFE566E6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0463" y="360838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76" name="AutoShape 13">
            <a:extLst>
              <a:ext uri="{FF2B5EF4-FFF2-40B4-BE49-F238E27FC236}">
                <a16:creationId xmlns:a16="http://schemas.microsoft.com/office/drawing/2014/main" id="{090B51B0-4759-47FB-B3D2-FB14673E4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546600"/>
            <a:ext cx="955675" cy="28733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Environment</a:t>
            </a:r>
            <a:b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(Seveso)</a:t>
            </a:r>
          </a:p>
        </p:txBody>
      </p:sp>
      <p:sp>
        <p:nvSpPr>
          <p:cNvPr id="77" name="AutoShape 13">
            <a:extLst>
              <a:ext uri="{FF2B5EF4-FFF2-40B4-BE49-F238E27FC236}">
                <a16:creationId xmlns:a16="http://schemas.microsoft.com/office/drawing/2014/main" id="{DFFED507-63E2-4779-8A34-1130EC9A7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363" y="3825875"/>
            <a:ext cx="741362" cy="2873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Tx/>
              <a:buFont typeface="Monotype Sorts"/>
              <a:buNone/>
              <a:defRPr/>
            </a:pPr>
            <a:r>
              <a:rPr lang="en-US" altLang="en-US" sz="8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Security</a:t>
            </a:r>
            <a:br>
              <a:rPr lang="en-US" altLang="en-US" sz="8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(CBRN)</a:t>
            </a:r>
          </a:p>
        </p:txBody>
      </p:sp>
      <p:sp>
        <p:nvSpPr>
          <p:cNvPr id="78" name="AutoShape 13">
            <a:extLst>
              <a:ext uri="{FF2B5EF4-FFF2-40B4-BE49-F238E27FC236}">
                <a16:creationId xmlns:a16="http://schemas.microsoft.com/office/drawing/2014/main" id="{EB7ADECC-76BB-4B1E-9E55-69C7BD46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400550"/>
            <a:ext cx="576263" cy="3968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UNECE</a:t>
            </a:r>
            <a:b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ENV</a:t>
            </a:r>
          </a:p>
        </p:txBody>
      </p:sp>
      <p:sp>
        <p:nvSpPr>
          <p:cNvPr id="79" name="TextBox 107">
            <a:extLst>
              <a:ext uri="{FF2B5EF4-FFF2-40B4-BE49-F238E27FC236}">
                <a16:creationId xmlns:a16="http://schemas.microsoft.com/office/drawing/2014/main" id="{8323876C-7F15-4059-8E95-B7AABE1A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481" y="2040905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BE" altLang="en-US" sz="1400" dirty="0">
                <a:solidFill>
                  <a:srgbClr val="C00000"/>
                </a:solidFill>
              </a:rPr>
              <a:t>POLICY</a:t>
            </a:r>
            <a:endParaRPr lang="en-GB" altLang="en-US" sz="1400" dirty="0">
              <a:solidFill>
                <a:srgbClr val="C00000"/>
              </a:solidFill>
            </a:endParaRPr>
          </a:p>
        </p:txBody>
      </p:sp>
      <p:sp>
        <p:nvSpPr>
          <p:cNvPr id="80" name="Left-Right Arrow 75">
            <a:extLst>
              <a:ext uri="{FF2B5EF4-FFF2-40B4-BE49-F238E27FC236}">
                <a16:creationId xmlns:a16="http://schemas.microsoft.com/office/drawing/2014/main" id="{828FE88E-3AB1-47BA-BD10-08525470F4F6}"/>
              </a:ext>
            </a:extLst>
          </p:cNvPr>
          <p:cNvSpPr>
            <a:spLocks noChangeArrowheads="1"/>
          </p:cNvSpPr>
          <p:nvPr/>
        </p:nvSpPr>
        <p:spPr bwMode="auto">
          <a:xfrm rot="2769748">
            <a:off x="6092055" y="1867773"/>
            <a:ext cx="769503" cy="250838"/>
          </a:xfrm>
          <a:prstGeom prst="leftRightArrow">
            <a:avLst>
              <a:gd name="adj1" fmla="val 50000"/>
              <a:gd name="adj2" fmla="val 50740"/>
            </a:avLst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/>
          </a:p>
        </p:txBody>
      </p:sp>
      <p:sp>
        <p:nvSpPr>
          <p:cNvPr id="81" name="AutoShape 13">
            <a:extLst>
              <a:ext uri="{FF2B5EF4-FFF2-40B4-BE49-F238E27FC236}">
                <a16:creationId xmlns:a16="http://schemas.microsoft.com/office/drawing/2014/main" id="{7CA52417-966A-4259-AF47-31DDAFD75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4186238"/>
            <a:ext cx="1009650" cy="287337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Tx/>
              <a:buFont typeface="Monotype Sorts"/>
              <a:buNone/>
              <a:defRPr/>
            </a:pPr>
            <a:r>
              <a:rPr lang="en-US" altLang="en-US" sz="8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Intern.</a:t>
            </a:r>
            <a:br>
              <a:rPr lang="en-US" altLang="en-US" sz="8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Cooperation</a:t>
            </a:r>
          </a:p>
        </p:txBody>
      </p:sp>
      <p:sp>
        <p:nvSpPr>
          <p:cNvPr id="82" name="AutoShape 13">
            <a:extLst>
              <a:ext uri="{FF2B5EF4-FFF2-40B4-BE49-F238E27FC236}">
                <a16:creationId xmlns:a16="http://schemas.microsoft.com/office/drawing/2014/main" id="{120E5296-5BE9-4CDE-8D4A-3D98FF6A0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3768725"/>
            <a:ext cx="741362" cy="4524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UN-DRR</a:t>
            </a:r>
          </a:p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ECHO</a:t>
            </a:r>
          </a:p>
        </p:txBody>
      </p:sp>
      <p:sp>
        <p:nvSpPr>
          <p:cNvPr id="83" name="AutoShape 13">
            <a:extLst>
              <a:ext uri="{FF2B5EF4-FFF2-40B4-BE49-F238E27FC236}">
                <a16:creationId xmlns:a16="http://schemas.microsoft.com/office/drawing/2014/main" id="{3A2C228D-9C63-41F9-ACA5-0426587A2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425" y="3754438"/>
            <a:ext cx="741363" cy="2873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Civil </a:t>
            </a:r>
            <a:b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Protection</a:t>
            </a:r>
          </a:p>
        </p:txBody>
      </p:sp>
      <p:sp>
        <p:nvSpPr>
          <p:cNvPr id="84" name="AutoShape 13">
            <a:extLst>
              <a:ext uri="{FF2B5EF4-FFF2-40B4-BE49-F238E27FC236}">
                <a16:creationId xmlns:a16="http://schemas.microsoft.com/office/drawing/2014/main" id="{5080AF38-BA96-4DF1-AEEA-EC39C419D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970338"/>
            <a:ext cx="503237" cy="4286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UNICRI</a:t>
            </a:r>
            <a:b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HOME</a:t>
            </a:r>
            <a:b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DEVCO</a:t>
            </a:r>
          </a:p>
        </p:txBody>
      </p:sp>
      <p:sp>
        <p:nvSpPr>
          <p:cNvPr id="85" name="AutoShape 13">
            <a:extLst>
              <a:ext uri="{FF2B5EF4-FFF2-40B4-BE49-F238E27FC236}">
                <a16:creationId xmlns:a16="http://schemas.microsoft.com/office/drawing/2014/main" id="{1AA6625C-DB82-4B71-A881-19F03379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0" y="4186238"/>
            <a:ext cx="1098550" cy="28733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Environment</a:t>
            </a:r>
            <a:b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(Nat. Disasters)</a:t>
            </a:r>
          </a:p>
        </p:txBody>
      </p:sp>
      <p:cxnSp>
        <p:nvCxnSpPr>
          <p:cNvPr id="86" name="Straight Arrow Connector 9">
            <a:extLst>
              <a:ext uri="{FF2B5EF4-FFF2-40B4-BE49-F238E27FC236}">
                <a16:creationId xmlns:a16="http://schemas.microsoft.com/office/drawing/2014/main" id="{57DF53D9-02D2-40B7-A384-147AFABAE5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39359" y="4785122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A8C05DD3-2BD2-4387-A2F2-5DACC5AAFFBE}"/>
              </a:ext>
            </a:extLst>
          </p:cNvPr>
          <p:cNvSpPr txBox="1"/>
          <p:nvPr/>
        </p:nvSpPr>
        <p:spPr>
          <a:xfrm>
            <a:off x="433420" y="1988840"/>
            <a:ext cx="5434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dirty="0">
                <a:solidFill>
                  <a:schemeClr val="tx1"/>
                </a:solidFill>
              </a:rPr>
              <a:t>NEED FOR INTEGRATED POLICY FRAMEWORK</a:t>
            </a:r>
          </a:p>
        </p:txBody>
      </p:sp>
      <p:sp>
        <p:nvSpPr>
          <p:cNvPr id="88" name="Nuage 87">
            <a:extLst>
              <a:ext uri="{FF2B5EF4-FFF2-40B4-BE49-F238E27FC236}">
                <a16:creationId xmlns:a16="http://schemas.microsoft.com/office/drawing/2014/main" id="{F18DD3A7-4A0B-4D60-AE78-E2E47A5B3574}"/>
              </a:ext>
            </a:extLst>
          </p:cNvPr>
          <p:cNvSpPr/>
          <p:nvPr/>
        </p:nvSpPr>
        <p:spPr bwMode="auto">
          <a:xfrm>
            <a:off x="189508" y="2328427"/>
            <a:ext cx="5705326" cy="698500"/>
          </a:xfrm>
          <a:prstGeom prst="cloud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anchor="ctr"/>
          <a:lstStyle/>
          <a:p>
            <a:pPr marL="3175" algn="ctr">
              <a:defRPr/>
            </a:pPr>
            <a:r>
              <a:rPr lang="fr-BE" sz="1600" dirty="0">
                <a:solidFill>
                  <a:srgbClr val="C00000"/>
                </a:solidFill>
              </a:rPr>
              <a:t>Sendai Framework for </a:t>
            </a:r>
            <a:r>
              <a:rPr lang="fr-BE" sz="1600" dirty="0" err="1">
                <a:solidFill>
                  <a:srgbClr val="C00000"/>
                </a:solidFill>
              </a:rPr>
              <a:t>Disaster</a:t>
            </a:r>
            <a:r>
              <a:rPr lang="fr-BE" sz="1600" dirty="0">
                <a:solidFill>
                  <a:srgbClr val="C00000"/>
                </a:solidFill>
              </a:rPr>
              <a:t> </a:t>
            </a:r>
            <a:r>
              <a:rPr lang="fr-BE" sz="1600" dirty="0" err="1">
                <a:solidFill>
                  <a:srgbClr val="C00000"/>
                </a:solidFill>
              </a:rPr>
              <a:t>Risk</a:t>
            </a:r>
            <a:r>
              <a:rPr lang="fr-BE" sz="1600" dirty="0">
                <a:solidFill>
                  <a:srgbClr val="C00000"/>
                </a:solidFill>
              </a:rPr>
              <a:t> </a:t>
            </a:r>
            <a:r>
              <a:rPr lang="fr-BE" sz="1600" dirty="0" err="1">
                <a:solidFill>
                  <a:srgbClr val="C00000"/>
                </a:solidFill>
              </a:rPr>
              <a:t>Reduction</a:t>
            </a:r>
            <a:endParaRPr lang="fr-BE" sz="1600" dirty="0">
              <a:solidFill>
                <a:srgbClr val="C00000"/>
              </a:solidFill>
            </a:endParaRPr>
          </a:p>
        </p:txBody>
      </p:sp>
      <p:sp>
        <p:nvSpPr>
          <p:cNvPr id="89" name="Accolade fermante 39">
            <a:extLst>
              <a:ext uri="{FF2B5EF4-FFF2-40B4-BE49-F238E27FC236}">
                <a16:creationId xmlns:a16="http://schemas.microsoft.com/office/drawing/2014/main" id="{ACDE0A77-9D47-429C-94A1-64586FB391C4}"/>
              </a:ext>
            </a:extLst>
          </p:cNvPr>
          <p:cNvSpPr>
            <a:spLocks/>
          </p:cNvSpPr>
          <p:nvPr/>
        </p:nvSpPr>
        <p:spPr bwMode="auto">
          <a:xfrm rot="5400000">
            <a:off x="2754620" y="425412"/>
            <a:ext cx="636587" cy="5576093"/>
          </a:xfrm>
          <a:prstGeom prst="rightBrace">
            <a:avLst>
              <a:gd name="adj1" fmla="val 347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BE" altLang="en-US"/>
          </a:p>
        </p:txBody>
      </p:sp>
      <p:sp>
        <p:nvSpPr>
          <p:cNvPr id="90" name="Text Box 22">
            <a:extLst>
              <a:ext uri="{FF2B5EF4-FFF2-40B4-BE49-F238E27FC236}">
                <a16:creationId xmlns:a16="http://schemas.microsoft.com/office/drawing/2014/main" id="{53C57854-33AA-4575-A427-2C857124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7" y="3550802"/>
            <a:ext cx="5576093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CIVIL PROTECTION MECHANISM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107">
            <a:extLst>
              <a:ext uri="{FF2B5EF4-FFF2-40B4-BE49-F238E27FC236}">
                <a16:creationId xmlns:a16="http://schemas.microsoft.com/office/drawing/2014/main" id="{FF53BB79-64D8-48F7-A8EB-BC1F893BD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107532"/>
            <a:ext cx="1668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 err="1">
                <a:solidFill>
                  <a:schemeClr val="tx1"/>
                </a:solidFill>
              </a:rPr>
              <a:t>Climate</a:t>
            </a:r>
            <a:r>
              <a:rPr lang="fr-BE" altLang="en-US" sz="1200" dirty="0">
                <a:solidFill>
                  <a:schemeClr val="tx1"/>
                </a:solidFill>
              </a:rPr>
              <a:t> </a:t>
            </a:r>
            <a:r>
              <a:rPr lang="fr-BE" altLang="en-US" sz="1200" dirty="0" err="1">
                <a:solidFill>
                  <a:schemeClr val="tx1"/>
                </a:solidFill>
              </a:rPr>
              <a:t>Adaption</a:t>
            </a:r>
            <a:endParaRPr lang="fr-BE" altLang="en-US" sz="1200" dirty="0">
              <a:solidFill>
                <a:schemeClr val="tx1"/>
              </a:solidFill>
            </a:endParaRPr>
          </a:p>
          <a:p>
            <a:pPr algn="ctr" eaLnBrk="1" hangingPunct="1"/>
            <a:r>
              <a:rPr lang="fr-BE" altLang="en-US" sz="1200" dirty="0" err="1">
                <a:solidFill>
                  <a:schemeClr val="tx1"/>
                </a:solidFill>
              </a:rPr>
              <a:t>Strategy</a:t>
            </a:r>
            <a:endParaRPr lang="fr-BE" altLang="en-US" sz="1200" dirty="0">
              <a:solidFill>
                <a:schemeClr val="tx1"/>
              </a:solidFill>
            </a:endParaRPr>
          </a:p>
        </p:txBody>
      </p:sp>
      <p:sp>
        <p:nvSpPr>
          <p:cNvPr id="93" name="TextBox 107">
            <a:extLst>
              <a:ext uri="{FF2B5EF4-FFF2-40B4-BE49-F238E27FC236}">
                <a16:creationId xmlns:a16="http://schemas.microsoft.com/office/drawing/2014/main" id="{A4F7A8A2-7F3A-4398-A078-29176C5BA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875" y="4088482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>
                <a:solidFill>
                  <a:schemeClr val="tx1"/>
                </a:solidFill>
              </a:rPr>
              <a:t>Cross-border</a:t>
            </a:r>
          </a:p>
          <a:p>
            <a:pPr algn="ctr" eaLnBrk="1" hangingPunct="1"/>
            <a:r>
              <a:rPr lang="fr-BE" altLang="en-US" sz="1200">
                <a:solidFill>
                  <a:schemeClr val="tx1"/>
                </a:solidFill>
              </a:rPr>
              <a:t>Theats to Health</a:t>
            </a:r>
          </a:p>
        </p:txBody>
      </p:sp>
      <p:sp>
        <p:nvSpPr>
          <p:cNvPr id="94" name="TextBox 107">
            <a:extLst>
              <a:ext uri="{FF2B5EF4-FFF2-40B4-BE49-F238E27FC236}">
                <a16:creationId xmlns:a16="http://schemas.microsoft.com/office/drawing/2014/main" id="{64449AA5-0CB4-4968-8B5B-0695E82CD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4075981"/>
            <a:ext cx="2803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BE" altLang="en-US" sz="1200" dirty="0">
                <a:solidFill>
                  <a:schemeClr val="tx1"/>
                </a:solidFill>
              </a:rPr>
              <a:t>Non-</a:t>
            </a:r>
            <a:r>
              <a:rPr lang="fr-BE" altLang="en-US" sz="1200" dirty="0" err="1">
                <a:solidFill>
                  <a:schemeClr val="tx1"/>
                </a:solidFill>
              </a:rPr>
              <a:t>Intentional</a:t>
            </a:r>
            <a:r>
              <a:rPr lang="fr-BE" altLang="en-US" sz="1200" dirty="0">
                <a:solidFill>
                  <a:schemeClr val="tx1"/>
                </a:solidFill>
              </a:rPr>
              <a:t>   </a:t>
            </a:r>
            <a:r>
              <a:rPr lang="fr-BE" altLang="en-US" sz="1200" dirty="0" err="1">
                <a:solidFill>
                  <a:schemeClr val="tx1"/>
                </a:solidFill>
              </a:rPr>
              <a:t>Intentional</a:t>
            </a:r>
            <a:endParaRPr lang="fr-BE" altLang="en-US" sz="1200" dirty="0">
              <a:solidFill>
                <a:schemeClr val="tx1"/>
              </a:solidFill>
            </a:endParaRPr>
          </a:p>
        </p:txBody>
      </p:sp>
      <p:sp>
        <p:nvSpPr>
          <p:cNvPr id="95" name="TextBox 107">
            <a:extLst>
              <a:ext uri="{FF2B5EF4-FFF2-40B4-BE49-F238E27FC236}">
                <a16:creationId xmlns:a16="http://schemas.microsoft.com/office/drawing/2014/main" id="{F9BDE5EE-245C-4E87-A58E-48FC599F4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75" y="3921795"/>
            <a:ext cx="1887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>
                <a:solidFill>
                  <a:schemeClr val="tx1"/>
                </a:solidFill>
              </a:rPr>
              <a:t>NATURAL HAZARDS</a:t>
            </a:r>
          </a:p>
        </p:txBody>
      </p:sp>
      <p:sp>
        <p:nvSpPr>
          <p:cNvPr id="96" name="TextBox 107">
            <a:extLst>
              <a:ext uri="{FF2B5EF4-FFF2-40B4-BE49-F238E27FC236}">
                <a16:creationId xmlns:a16="http://schemas.microsoft.com/office/drawing/2014/main" id="{300AE325-9301-41BD-9544-A8B1A47C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778" y="3921795"/>
            <a:ext cx="2038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>
                <a:solidFill>
                  <a:schemeClr val="tx1"/>
                </a:solidFill>
              </a:rPr>
              <a:t>MAN-MADE HAZARDS</a:t>
            </a:r>
          </a:p>
        </p:txBody>
      </p:sp>
      <p:sp>
        <p:nvSpPr>
          <p:cNvPr id="97" name="AutoShape 32">
            <a:extLst>
              <a:ext uri="{FF2B5EF4-FFF2-40B4-BE49-F238E27FC236}">
                <a16:creationId xmlns:a16="http://schemas.microsoft.com/office/drawing/2014/main" id="{20F58C27-BF9B-4DE8-8A47-7DE42DF21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569495"/>
            <a:ext cx="666750" cy="360362"/>
          </a:xfrm>
          <a:prstGeom prst="roundRect">
            <a:avLst>
              <a:gd name="adj" fmla="val 16667"/>
            </a:avLst>
          </a:prstGeom>
          <a:solidFill>
            <a:srgbClr val="EDFE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WFD</a:t>
            </a:r>
          </a:p>
        </p:txBody>
      </p:sp>
      <p:sp>
        <p:nvSpPr>
          <p:cNvPr id="98" name="Line 55">
            <a:extLst>
              <a:ext uri="{FF2B5EF4-FFF2-40B4-BE49-F238E27FC236}">
                <a16:creationId xmlns:a16="http://schemas.microsoft.com/office/drawing/2014/main" id="{BAFE7AC8-D55C-4DFA-B070-46BF8DAD60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0011" y="4353594"/>
            <a:ext cx="144463" cy="4432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AutoShape 32">
            <a:extLst>
              <a:ext uri="{FF2B5EF4-FFF2-40B4-BE49-F238E27FC236}">
                <a16:creationId xmlns:a16="http://schemas.microsoft.com/office/drawing/2014/main" id="{994F85ED-714A-4548-AF8D-86B673C8B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29" y="4569495"/>
            <a:ext cx="666750" cy="360362"/>
          </a:xfrm>
          <a:prstGeom prst="roundRect">
            <a:avLst>
              <a:gd name="adj" fmla="val 16667"/>
            </a:avLst>
          </a:prstGeom>
          <a:solidFill>
            <a:srgbClr val="EDFE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Floods</a:t>
            </a:r>
            <a:br>
              <a:rPr lang="en-US" altLang="en-US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</a:p>
        </p:txBody>
      </p:sp>
      <p:sp>
        <p:nvSpPr>
          <p:cNvPr id="100" name="AutoShape 32">
            <a:extLst>
              <a:ext uri="{FF2B5EF4-FFF2-40B4-BE49-F238E27FC236}">
                <a16:creationId xmlns:a16="http://schemas.microsoft.com/office/drawing/2014/main" id="{62A8F2D9-D928-42E2-B938-3B890FCF1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367" y="4569495"/>
            <a:ext cx="666750" cy="360362"/>
          </a:xfrm>
          <a:prstGeom prst="roundRect">
            <a:avLst>
              <a:gd name="adj" fmla="val 16667"/>
            </a:avLst>
          </a:prstGeom>
          <a:solidFill>
            <a:srgbClr val="EDFE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</a:t>
            </a:r>
            <a:br>
              <a:rPr lang="en-US" altLang="en-US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101" name="AutoShape 32">
            <a:extLst>
              <a:ext uri="{FF2B5EF4-FFF2-40B4-BE49-F238E27FC236}">
                <a16:creationId xmlns:a16="http://schemas.microsoft.com/office/drawing/2014/main" id="{AB0C8548-97F6-470F-A6B6-F069A29C6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250" y="4569495"/>
            <a:ext cx="666750" cy="360362"/>
          </a:xfrm>
          <a:prstGeom prst="roundRect">
            <a:avLst>
              <a:gd name="adj" fmla="val 16667"/>
            </a:avLst>
          </a:prstGeom>
          <a:solidFill>
            <a:srgbClr val="EDFE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br>
              <a:rPr lang="en-US" altLang="en-US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1082</a:t>
            </a:r>
          </a:p>
        </p:txBody>
      </p:sp>
      <p:sp>
        <p:nvSpPr>
          <p:cNvPr id="102" name="AutoShape 32">
            <a:extLst>
              <a:ext uri="{FF2B5EF4-FFF2-40B4-BE49-F238E27FC236}">
                <a16:creationId xmlns:a16="http://schemas.microsoft.com/office/drawing/2014/main" id="{48D1342D-4100-4157-A46F-C625E0B62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212" y="4796830"/>
            <a:ext cx="811213" cy="360362"/>
          </a:xfrm>
          <a:prstGeom prst="roundRect">
            <a:avLst>
              <a:gd name="adj" fmla="val 16667"/>
            </a:avLst>
          </a:prstGeom>
          <a:solidFill>
            <a:srgbClr val="EDFE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SevesoIII</a:t>
            </a:r>
            <a:b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</a:p>
        </p:txBody>
      </p:sp>
      <p:sp>
        <p:nvSpPr>
          <p:cNvPr id="115" name="Line 55">
            <a:extLst>
              <a:ext uri="{FF2B5EF4-FFF2-40B4-BE49-F238E27FC236}">
                <a16:creationId xmlns:a16="http://schemas.microsoft.com/office/drawing/2014/main" id="{90D31072-68EF-484E-A316-B50A8CF3E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275" y="4324212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" name="AutoShape 32">
            <a:extLst>
              <a:ext uri="{FF2B5EF4-FFF2-40B4-BE49-F238E27FC236}">
                <a16:creationId xmlns:a16="http://schemas.microsoft.com/office/drawing/2014/main" id="{DFC39024-20DF-47DF-B3D9-49D4A04F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2899" y="5296074"/>
            <a:ext cx="955675" cy="360362"/>
          </a:xfrm>
          <a:prstGeom prst="roundRect">
            <a:avLst>
              <a:gd name="adj" fmla="val 16667"/>
            </a:avLst>
          </a:prstGeom>
          <a:solidFill>
            <a:srgbClr val="EDFE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CBRN-E</a:t>
            </a:r>
            <a:b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</a:p>
        </p:txBody>
      </p:sp>
      <p:sp>
        <p:nvSpPr>
          <p:cNvPr id="117" name="Line 55">
            <a:extLst>
              <a:ext uri="{FF2B5EF4-FFF2-40B4-BE49-F238E27FC236}">
                <a16:creationId xmlns:a16="http://schemas.microsoft.com/office/drawing/2014/main" id="{6BF4CA75-C0D8-4FCD-8470-B0D6431E55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28795" y="4280571"/>
            <a:ext cx="555541" cy="9580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8" name="Text Box 22">
            <a:extLst>
              <a:ext uri="{FF2B5EF4-FFF2-40B4-BE49-F238E27FC236}">
                <a16:creationId xmlns:a16="http://schemas.microsoft.com/office/drawing/2014/main" id="{8118A161-85FC-4188-9BB5-51736BEE3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847730"/>
            <a:ext cx="5576093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SECURITY STRATEGY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AutoShape 32">
            <a:extLst>
              <a:ext uri="{FF2B5EF4-FFF2-40B4-BE49-F238E27FC236}">
                <a16:creationId xmlns:a16="http://schemas.microsoft.com/office/drawing/2014/main" id="{34A3A995-9897-457E-B398-94048314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778" y="5309701"/>
            <a:ext cx="1360488" cy="360362"/>
          </a:xfrm>
          <a:prstGeom prst="roundRect">
            <a:avLst>
              <a:gd name="adj" fmla="val 16667"/>
            </a:avLst>
          </a:prstGeom>
          <a:solidFill>
            <a:srgbClr val="EDFE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b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Public Spaces</a:t>
            </a:r>
          </a:p>
        </p:txBody>
      </p:sp>
      <p:sp>
        <p:nvSpPr>
          <p:cNvPr id="120" name="AutoShape 32">
            <a:extLst>
              <a:ext uri="{FF2B5EF4-FFF2-40B4-BE49-F238E27FC236}">
                <a16:creationId xmlns:a16="http://schemas.microsoft.com/office/drawing/2014/main" id="{DD023C23-4CA3-4546-99A6-FDEA2FEB9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712" y="5309701"/>
            <a:ext cx="1360488" cy="360362"/>
          </a:xfrm>
          <a:prstGeom prst="roundRect">
            <a:avLst>
              <a:gd name="adj" fmla="val 16667"/>
            </a:avLst>
          </a:prstGeom>
          <a:solidFill>
            <a:srgbClr val="EDFE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b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/>
      <p:bldP spid="88" grpId="0" animBg="1"/>
      <p:bldP spid="89" grpId="0" animBg="1"/>
      <p:bldP spid="90" grpId="0" animBg="1"/>
      <p:bldP spid="92" grpId="0"/>
      <p:bldP spid="93" grpId="0"/>
      <p:bldP spid="94" grpId="0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-55563" y="-26988"/>
            <a:ext cx="9199563" cy="6884988"/>
          </a:xfrm>
          <a:prstGeom prst="rect">
            <a:avLst/>
          </a:prstGeom>
          <a:solidFill>
            <a:srgbClr val="D5E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"/>
          <p:cNvSpPr txBox="1">
            <a:spLocks noChangeArrowheads="1"/>
          </p:cNvSpPr>
          <p:nvPr/>
        </p:nvSpPr>
        <p:spPr>
          <a:xfrm>
            <a:off x="34925" y="101600"/>
            <a:ext cx="2736875" cy="879475"/>
          </a:xfrm>
          <a:prstGeom prst="rect">
            <a:avLst/>
          </a:prstGeom>
          <a:extLst>
            <a:ext uri="{FAA26D3D-D897-4be2-8F04-BA451C77F1D7}"/>
          </a:extLst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ＭＳ Ｐゴシック" pitchFamily="34" charset="-128"/>
                <a:cs typeface="MS PGothic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MS PGothic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MS PGothic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MS PGothic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MS PGothic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1400" kern="0" dirty="0">
                <a:ea typeface="MS PGothic" pitchFamily="34" charset="-128"/>
              </a:rPr>
              <a:t>COMMUNITY BUILING </a:t>
            </a:r>
          </a:p>
          <a:p>
            <a:pPr>
              <a:defRPr/>
            </a:pPr>
            <a:r>
              <a:rPr lang="en-GB" sz="1400" kern="0" dirty="0">
                <a:ea typeface="MS PGothic" pitchFamily="34" charset="-128"/>
              </a:rPr>
              <a:t>Relevance and challenges</a:t>
            </a:r>
            <a:endParaRPr lang="en-GB" sz="1400" b="0" kern="0" dirty="0"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16" name="AutoShape 32">
            <a:extLst>
              <a:ext uri="{FF2B5EF4-FFF2-40B4-BE49-F238E27FC236}">
                <a16:creationId xmlns:a16="http://schemas.microsoft.com/office/drawing/2014/main" id="{698AD721-9B28-422E-A7FD-C272535A9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763612"/>
            <a:ext cx="4703762" cy="865188"/>
          </a:xfrm>
          <a:prstGeom prst="roundRect">
            <a:avLst>
              <a:gd name="adj" fmla="val 16667"/>
            </a:avLst>
          </a:prstGeom>
          <a:solidFill>
            <a:srgbClr val="EDFE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8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Gathering Actors</a:t>
            </a:r>
            <a: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from upstream</a:t>
            </a:r>
            <a:b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(research) to downstream (industry/SMEs)</a:t>
            </a:r>
            <a:b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well as key users (policy, practitioners)</a:t>
            </a:r>
          </a:p>
        </p:txBody>
      </p:sp>
      <p:sp>
        <p:nvSpPr>
          <p:cNvPr id="117" name="AutoShape 13">
            <a:extLst>
              <a:ext uri="{FF2B5EF4-FFF2-40B4-BE49-F238E27FC236}">
                <a16:creationId xmlns:a16="http://schemas.microsoft.com/office/drawing/2014/main" id="{3636D4D9-C581-4562-B998-3ED950D9F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78288"/>
            <a:ext cx="576262" cy="2159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118" name="AutoShape 13">
            <a:extLst>
              <a:ext uri="{FF2B5EF4-FFF2-40B4-BE49-F238E27FC236}">
                <a16:creationId xmlns:a16="http://schemas.microsoft.com/office/drawing/2014/main" id="{D0C80290-906D-42FB-B045-9E6C9A765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076700"/>
            <a:ext cx="603250" cy="217488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119" name="AutoShape 13">
            <a:extLst>
              <a:ext uri="{FF2B5EF4-FFF2-40B4-BE49-F238E27FC236}">
                <a16:creationId xmlns:a16="http://schemas.microsoft.com/office/drawing/2014/main" id="{66240BE4-0D89-4E8A-B34A-AF695E93B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789363"/>
            <a:ext cx="576262" cy="215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120" name="AutoShape 13">
            <a:extLst>
              <a:ext uri="{FF2B5EF4-FFF2-40B4-BE49-F238E27FC236}">
                <a16:creationId xmlns:a16="http://schemas.microsoft.com/office/drawing/2014/main" id="{0F3E4A11-8B3F-44AF-8D20-0549206C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349500"/>
            <a:ext cx="2519363" cy="1150938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LEADING PROJECTS</a:t>
            </a:r>
            <a:br>
              <a:rPr lang="en-US" alt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Joint communication,</a:t>
            </a:r>
            <a:br>
              <a:rPr lang="en-US" alt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critical mass / synergies</a:t>
            </a:r>
          </a:p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2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FP7/H2020 projects</a:t>
            </a:r>
            <a:br>
              <a:rPr lang="en-US" altLang="en-US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Capacity-Building projects</a:t>
            </a:r>
            <a:endParaRPr lang="en-US" altLang="en-US" sz="12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07">
            <a:extLst>
              <a:ext uri="{FF2B5EF4-FFF2-40B4-BE49-F238E27FC236}">
                <a16:creationId xmlns:a16="http://schemas.microsoft.com/office/drawing/2014/main" id="{029F7A66-E2E3-4F42-9300-1905003F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825625"/>
            <a:ext cx="1541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BE" altLang="en-US" sz="1400">
                <a:solidFill>
                  <a:srgbClr val="C00000"/>
                </a:solidFill>
              </a:rPr>
              <a:t>RESEARCH &amp;</a:t>
            </a:r>
          </a:p>
          <a:p>
            <a:pPr eaLnBrk="1" hangingPunct="1"/>
            <a:r>
              <a:rPr lang="fr-BE" altLang="en-US" sz="1400">
                <a:solidFill>
                  <a:srgbClr val="C00000"/>
                </a:solidFill>
              </a:rPr>
              <a:t>INNOVATION</a:t>
            </a:r>
            <a:endParaRPr lang="en-GB" altLang="en-US" sz="1400">
              <a:solidFill>
                <a:srgbClr val="C00000"/>
              </a:solidFill>
            </a:endParaRPr>
          </a:p>
        </p:txBody>
      </p:sp>
      <p:sp>
        <p:nvSpPr>
          <p:cNvPr id="122" name="Oval 1">
            <a:extLst>
              <a:ext uri="{FF2B5EF4-FFF2-40B4-BE49-F238E27FC236}">
                <a16:creationId xmlns:a16="http://schemas.microsoft.com/office/drawing/2014/main" id="{EBA95CD4-9609-44AA-9BBA-279B2A816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3646488"/>
            <a:ext cx="2217738" cy="9350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 sz="800"/>
          </a:p>
        </p:txBody>
      </p:sp>
      <p:sp>
        <p:nvSpPr>
          <p:cNvPr id="123" name="AutoShape 13">
            <a:extLst>
              <a:ext uri="{FF2B5EF4-FFF2-40B4-BE49-F238E27FC236}">
                <a16:creationId xmlns:a16="http://schemas.microsoft.com/office/drawing/2014/main" id="{82A2EDF7-9110-4EDD-9DBC-2A29F318C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789363"/>
            <a:ext cx="603250" cy="217487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124" name="Left-Right Arrow 75">
            <a:extLst>
              <a:ext uri="{FF2B5EF4-FFF2-40B4-BE49-F238E27FC236}">
                <a16:creationId xmlns:a16="http://schemas.microsoft.com/office/drawing/2014/main" id="{93DB8DAC-29DE-491F-9D3C-90B764124AEB}"/>
              </a:ext>
            </a:extLst>
          </p:cNvPr>
          <p:cNvSpPr>
            <a:spLocks noChangeArrowheads="1"/>
          </p:cNvSpPr>
          <p:nvPr/>
        </p:nvSpPr>
        <p:spPr bwMode="auto">
          <a:xfrm rot="7525255">
            <a:off x="2081213" y="1989138"/>
            <a:ext cx="669925" cy="111125"/>
          </a:xfrm>
          <a:prstGeom prst="leftRightArrow">
            <a:avLst>
              <a:gd name="adj1" fmla="val 50000"/>
              <a:gd name="adj2" fmla="val 50015"/>
            </a:avLst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/>
          </a:p>
        </p:txBody>
      </p:sp>
      <p:sp>
        <p:nvSpPr>
          <p:cNvPr id="125" name="Line 54">
            <a:extLst>
              <a:ext uri="{FF2B5EF4-FFF2-40B4-BE49-F238E27FC236}">
                <a16:creationId xmlns:a16="http://schemas.microsoft.com/office/drawing/2014/main" id="{15B772D6-013E-49F2-BC0D-C43038638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3502025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26" name="AutoShape 13">
            <a:extLst>
              <a:ext uri="{FF2B5EF4-FFF2-40B4-BE49-F238E27FC236}">
                <a16:creationId xmlns:a16="http://schemas.microsoft.com/office/drawing/2014/main" id="{1BD551FA-21F1-4BD1-B1EC-66E1C6486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365625"/>
            <a:ext cx="576263" cy="2159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cxnSp>
        <p:nvCxnSpPr>
          <p:cNvPr id="127" name="Straight Arrow Connector 9">
            <a:extLst>
              <a:ext uri="{FF2B5EF4-FFF2-40B4-BE49-F238E27FC236}">
                <a16:creationId xmlns:a16="http://schemas.microsoft.com/office/drawing/2014/main" id="{679E81F1-4FAF-4197-9781-A3EDFA6B72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58869" y="1987475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28" name="Text Box 22">
            <a:extLst>
              <a:ext uri="{FF2B5EF4-FFF2-40B4-BE49-F238E27FC236}">
                <a16:creationId xmlns:a16="http://schemas.microsoft.com/office/drawing/2014/main" id="{39F5841F-8878-4A94-8D77-E84B4D42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092" y="1916832"/>
            <a:ext cx="5618387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RISK REDUCTION POLICIES</a:t>
            </a:r>
          </a:p>
          <a:p>
            <a:pPr algn="ctr" eaLnBrk="1" hangingPunct="1"/>
            <a:r>
              <a:rPr lang="fr-BE" alt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POLICIES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07">
            <a:extLst>
              <a:ext uri="{FF2B5EF4-FFF2-40B4-BE49-F238E27FC236}">
                <a16:creationId xmlns:a16="http://schemas.microsoft.com/office/drawing/2014/main" id="{97751692-FECB-4125-95C3-FE3BEC9C6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894" y="2554352"/>
            <a:ext cx="90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>
                <a:solidFill>
                  <a:schemeClr val="tx1"/>
                </a:solidFill>
              </a:rPr>
              <a:t>POLICY-</a:t>
            </a:r>
            <a:br>
              <a:rPr lang="fr-BE" altLang="en-US" sz="1200" dirty="0">
                <a:solidFill>
                  <a:schemeClr val="tx1"/>
                </a:solidFill>
              </a:rPr>
            </a:br>
            <a:r>
              <a:rPr lang="fr-BE" altLang="en-US" sz="1200" dirty="0">
                <a:solidFill>
                  <a:schemeClr val="tx1"/>
                </a:solidFill>
              </a:rPr>
              <a:t>MAKERS</a:t>
            </a:r>
          </a:p>
        </p:txBody>
      </p:sp>
      <p:sp>
        <p:nvSpPr>
          <p:cNvPr id="130" name="TextBox 107">
            <a:extLst>
              <a:ext uri="{FF2B5EF4-FFF2-40B4-BE49-F238E27FC236}">
                <a16:creationId xmlns:a16="http://schemas.microsoft.com/office/drawing/2014/main" id="{B19D252E-48BA-4738-9B67-94463554E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610" y="2551300"/>
            <a:ext cx="1160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>
                <a:solidFill>
                  <a:schemeClr val="tx1"/>
                </a:solidFill>
              </a:rPr>
              <a:t>RESEARCH,</a:t>
            </a:r>
            <a:br>
              <a:rPr lang="fr-BE" altLang="en-US" sz="1200" dirty="0">
                <a:solidFill>
                  <a:schemeClr val="tx1"/>
                </a:solidFill>
              </a:rPr>
            </a:br>
            <a:r>
              <a:rPr lang="fr-BE" altLang="en-US" sz="1200" dirty="0">
                <a:solidFill>
                  <a:schemeClr val="tx1"/>
                </a:solidFill>
              </a:rPr>
              <a:t>ACADEMIA</a:t>
            </a:r>
          </a:p>
        </p:txBody>
      </p:sp>
      <p:sp>
        <p:nvSpPr>
          <p:cNvPr id="131" name="TextBox 107">
            <a:extLst>
              <a:ext uri="{FF2B5EF4-FFF2-40B4-BE49-F238E27FC236}">
                <a16:creationId xmlns:a16="http://schemas.microsoft.com/office/drawing/2014/main" id="{A091D5B3-7D2F-44BC-B37E-4B5368CB1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00" y="2551300"/>
            <a:ext cx="1155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>
                <a:solidFill>
                  <a:schemeClr val="tx1"/>
                </a:solidFill>
              </a:rPr>
              <a:t>INDUSTRY,</a:t>
            </a:r>
            <a:br>
              <a:rPr lang="fr-BE" altLang="en-US" sz="1200" dirty="0">
                <a:solidFill>
                  <a:schemeClr val="tx1"/>
                </a:solidFill>
              </a:rPr>
            </a:br>
            <a:r>
              <a:rPr lang="fr-BE" altLang="en-US" sz="1200" dirty="0" err="1">
                <a:solidFill>
                  <a:schemeClr val="tx1"/>
                </a:solidFill>
              </a:rPr>
              <a:t>SMEs</a:t>
            </a:r>
            <a:endParaRPr lang="fr-BE" altLang="en-US" sz="1200" dirty="0">
              <a:solidFill>
                <a:schemeClr val="tx1"/>
              </a:solidFill>
            </a:endParaRPr>
          </a:p>
        </p:txBody>
      </p:sp>
      <p:sp>
        <p:nvSpPr>
          <p:cNvPr id="132" name="TextBox 107">
            <a:extLst>
              <a:ext uri="{FF2B5EF4-FFF2-40B4-BE49-F238E27FC236}">
                <a16:creationId xmlns:a16="http://schemas.microsoft.com/office/drawing/2014/main" id="{2AF29936-0309-4953-A66F-3C04A75E8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778" y="2541521"/>
            <a:ext cx="968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>
                <a:solidFill>
                  <a:schemeClr val="tx1"/>
                </a:solidFill>
              </a:rPr>
              <a:t>PRACTI-</a:t>
            </a:r>
          </a:p>
          <a:p>
            <a:pPr algn="ctr" eaLnBrk="1" hangingPunct="1"/>
            <a:r>
              <a:rPr lang="fr-BE" altLang="en-US" sz="1200" dirty="0">
                <a:solidFill>
                  <a:schemeClr val="tx1"/>
                </a:solidFill>
              </a:rPr>
              <a:t>TIONERS</a:t>
            </a:r>
          </a:p>
        </p:txBody>
      </p:sp>
      <p:sp>
        <p:nvSpPr>
          <p:cNvPr id="133" name="TextBox 107">
            <a:extLst>
              <a:ext uri="{FF2B5EF4-FFF2-40B4-BE49-F238E27FC236}">
                <a16:creationId xmlns:a16="http://schemas.microsoft.com/office/drawing/2014/main" id="{09D57C94-01AE-4223-B902-A7C95523B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2" y="2551300"/>
            <a:ext cx="1544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>
                <a:solidFill>
                  <a:schemeClr val="tx1"/>
                </a:solidFill>
              </a:rPr>
              <a:t>CIVIL SOCIETY,</a:t>
            </a:r>
          </a:p>
          <a:p>
            <a:pPr algn="ctr" eaLnBrk="1" hangingPunct="1"/>
            <a:r>
              <a:rPr lang="fr-BE" altLang="en-US" sz="1200" dirty="0">
                <a:solidFill>
                  <a:schemeClr val="tx1"/>
                </a:solidFill>
              </a:rPr>
              <a:t>CITIZENS</a:t>
            </a:r>
          </a:p>
        </p:txBody>
      </p:sp>
      <p:sp>
        <p:nvSpPr>
          <p:cNvPr id="134" name="TextBox 107">
            <a:extLst>
              <a:ext uri="{FF2B5EF4-FFF2-40B4-BE49-F238E27FC236}">
                <a16:creationId xmlns:a16="http://schemas.microsoft.com/office/drawing/2014/main" id="{21903143-5B8C-4AD8-99AA-5C117CB07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994" y="3151187"/>
            <a:ext cx="3181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>
                <a:solidFill>
                  <a:srgbClr val="C00000"/>
                </a:solidFill>
              </a:rPr>
              <a:t>RESEARCH &amp; CAPACITY-BUILDING</a:t>
            </a:r>
          </a:p>
        </p:txBody>
      </p:sp>
      <p:sp>
        <p:nvSpPr>
          <p:cNvPr id="135" name="Line 55">
            <a:extLst>
              <a:ext uri="{FF2B5EF4-FFF2-40B4-BE49-F238E27FC236}">
                <a16:creationId xmlns:a16="http://schemas.microsoft.com/office/drawing/2014/main" id="{0AF8C9C7-6834-4AAC-AE6E-562D934F47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4903" y="3643584"/>
            <a:ext cx="38258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" name="TextBox 107">
            <a:extLst>
              <a:ext uri="{FF2B5EF4-FFF2-40B4-BE49-F238E27FC236}">
                <a16:creationId xmlns:a16="http://schemas.microsoft.com/office/drawing/2014/main" id="{06805FA2-2353-4F03-846D-C54130CB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495" y="3973785"/>
            <a:ext cx="1560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>
                <a:solidFill>
                  <a:schemeClr val="tx1"/>
                </a:solidFill>
              </a:rPr>
              <a:t>Technologies,</a:t>
            </a:r>
          </a:p>
          <a:p>
            <a:pPr algn="ctr" eaLnBrk="1" hangingPunct="1"/>
            <a:r>
              <a:rPr lang="fr-BE" altLang="en-US" sz="1200" dirty="0">
                <a:solidFill>
                  <a:schemeClr val="tx1"/>
                </a:solidFill>
              </a:rPr>
              <a:t>Tools, Solutions</a:t>
            </a:r>
          </a:p>
        </p:txBody>
      </p:sp>
      <p:sp>
        <p:nvSpPr>
          <p:cNvPr id="137" name="Line 55">
            <a:extLst>
              <a:ext uri="{FF2B5EF4-FFF2-40B4-BE49-F238E27FC236}">
                <a16:creationId xmlns:a16="http://schemas.microsoft.com/office/drawing/2014/main" id="{688633FF-1407-4B2F-934B-12308D875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324" y="3643585"/>
            <a:ext cx="12700" cy="4016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8" name="TextBox 107">
            <a:extLst>
              <a:ext uri="{FF2B5EF4-FFF2-40B4-BE49-F238E27FC236}">
                <a16:creationId xmlns:a16="http://schemas.microsoft.com/office/drawing/2014/main" id="{0D2AC9D9-C176-4642-B0F8-902C6D5D0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877" y="4014216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 err="1">
                <a:solidFill>
                  <a:schemeClr val="tx1"/>
                </a:solidFill>
              </a:rPr>
              <a:t>PCPs</a:t>
            </a:r>
            <a:endParaRPr lang="fr-BE" altLang="en-US" sz="1200" dirty="0">
              <a:solidFill>
                <a:schemeClr val="tx1"/>
              </a:solidFill>
            </a:endParaRPr>
          </a:p>
        </p:txBody>
      </p:sp>
      <p:sp>
        <p:nvSpPr>
          <p:cNvPr id="139" name="Line 55">
            <a:extLst>
              <a:ext uri="{FF2B5EF4-FFF2-40B4-BE49-F238E27FC236}">
                <a16:creationId xmlns:a16="http://schemas.microsoft.com/office/drawing/2014/main" id="{5F28D337-44E1-4ABC-A185-51C73F762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7191" y="3634061"/>
            <a:ext cx="387351" cy="4016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1" name="TextBox 107">
            <a:extLst>
              <a:ext uri="{FF2B5EF4-FFF2-40B4-BE49-F238E27FC236}">
                <a16:creationId xmlns:a16="http://schemas.microsoft.com/office/drawing/2014/main" id="{686C6679-BDBE-447C-B25B-267931CC9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408" y="4012629"/>
            <a:ext cx="119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>
                <a:solidFill>
                  <a:schemeClr val="tx1"/>
                </a:solidFill>
              </a:rPr>
              <a:t>Networking</a:t>
            </a:r>
          </a:p>
        </p:txBody>
      </p:sp>
      <p:sp>
        <p:nvSpPr>
          <p:cNvPr id="142" name="Line 55">
            <a:extLst>
              <a:ext uri="{FF2B5EF4-FFF2-40B4-BE49-F238E27FC236}">
                <a16:creationId xmlns:a16="http://schemas.microsoft.com/office/drawing/2014/main" id="{E3CA70E6-A45F-4BE1-9543-4C575C6D32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8264" y="3677756"/>
            <a:ext cx="300211" cy="33738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" name="TextBox 107">
            <a:extLst>
              <a:ext uri="{FF2B5EF4-FFF2-40B4-BE49-F238E27FC236}">
                <a16:creationId xmlns:a16="http://schemas.microsoft.com/office/drawing/2014/main" id="{1FA74C68-B7FE-414A-93C9-B520358DE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002409"/>
            <a:ext cx="93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 err="1">
                <a:solidFill>
                  <a:schemeClr val="tx1"/>
                </a:solidFill>
              </a:rPr>
              <a:t>Standar</a:t>
            </a:r>
            <a:r>
              <a:rPr lang="fr-BE" altLang="en-US" sz="1200" dirty="0">
                <a:solidFill>
                  <a:schemeClr val="tx1"/>
                </a:solidFill>
              </a:rPr>
              <a:t>-</a:t>
            </a:r>
          </a:p>
          <a:p>
            <a:pPr algn="ctr" eaLnBrk="1" hangingPunct="1"/>
            <a:r>
              <a:rPr lang="fr-BE" altLang="en-US" sz="1200" dirty="0" err="1">
                <a:solidFill>
                  <a:schemeClr val="tx1"/>
                </a:solidFill>
              </a:rPr>
              <a:t>disation</a:t>
            </a:r>
            <a:endParaRPr lang="fr-BE" altLang="en-US" sz="1200" dirty="0">
              <a:solidFill>
                <a:schemeClr val="tx1"/>
              </a:solidFill>
            </a:endParaRPr>
          </a:p>
        </p:txBody>
      </p:sp>
      <p:sp>
        <p:nvSpPr>
          <p:cNvPr id="144" name="Line 55">
            <a:extLst>
              <a:ext uri="{FF2B5EF4-FFF2-40B4-BE49-F238E27FC236}">
                <a16:creationId xmlns:a16="http://schemas.microsoft.com/office/drawing/2014/main" id="{3EE90FF4-01DB-4A34-A48C-43A4BBC21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8426" y="3639254"/>
            <a:ext cx="337987" cy="373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5" name="TextBox 107">
            <a:extLst>
              <a:ext uri="{FF2B5EF4-FFF2-40B4-BE49-F238E27FC236}">
                <a16:creationId xmlns:a16="http://schemas.microsoft.com/office/drawing/2014/main" id="{77163233-5162-4497-A0AB-B65F74B89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9686" y="3962306"/>
            <a:ext cx="1234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 err="1">
                <a:solidFill>
                  <a:schemeClr val="tx1"/>
                </a:solidFill>
              </a:rPr>
              <a:t>Intern</a:t>
            </a:r>
            <a:r>
              <a:rPr lang="fr-BE" altLang="en-US" sz="1200" dirty="0">
                <a:solidFill>
                  <a:schemeClr val="tx1"/>
                </a:solidFill>
              </a:rPr>
              <a:t>. </a:t>
            </a:r>
          </a:p>
          <a:p>
            <a:pPr algn="ctr" eaLnBrk="1" hangingPunct="1"/>
            <a:r>
              <a:rPr lang="fr-BE" altLang="en-US" sz="1200" dirty="0" err="1">
                <a:solidFill>
                  <a:schemeClr val="tx1"/>
                </a:solidFill>
              </a:rPr>
              <a:t>Cooperation</a:t>
            </a:r>
            <a:endParaRPr lang="fr-BE" altLang="en-US" sz="1200" dirty="0">
              <a:solidFill>
                <a:schemeClr val="tx1"/>
              </a:solidFill>
            </a:endParaRPr>
          </a:p>
        </p:txBody>
      </p:sp>
      <p:sp>
        <p:nvSpPr>
          <p:cNvPr id="146" name="TextBox 107">
            <a:extLst>
              <a:ext uri="{FF2B5EF4-FFF2-40B4-BE49-F238E27FC236}">
                <a16:creationId xmlns:a16="http://schemas.microsoft.com/office/drawing/2014/main" id="{942FBFDB-82AD-4A17-BD47-AFB16567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054" y="3427685"/>
            <a:ext cx="148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>
                <a:solidFill>
                  <a:schemeClr val="tx1"/>
                </a:solidFill>
              </a:rPr>
              <a:t>Theme Specific</a:t>
            </a:r>
          </a:p>
        </p:txBody>
      </p:sp>
      <p:sp>
        <p:nvSpPr>
          <p:cNvPr id="147" name="TextBox 107">
            <a:extLst>
              <a:ext uri="{FF2B5EF4-FFF2-40B4-BE49-F238E27FC236}">
                <a16:creationId xmlns:a16="http://schemas.microsoft.com/office/drawing/2014/main" id="{5EF5F5B7-2ABE-4987-B0DD-48C31FD6A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675" y="3427685"/>
            <a:ext cx="1081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dirty="0">
                <a:solidFill>
                  <a:schemeClr val="tx1"/>
                </a:solidFill>
              </a:rPr>
              <a:t>Horizontal</a:t>
            </a:r>
          </a:p>
        </p:txBody>
      </p:sp>
      <p:cxnSp>
        <p:nvCxnSpPr>
          <p:cNvPr id="148" name="Connecteur droit 57">
            <a:extLst>
              <a:ext uri="{FF2B5EF4-FFF2-40B4-BE49-F238E27FC236}">
                <a16:creationId xmlns:a16="http://schemas.microsoft.com/office/drawing/2014/main" id="{B4C07F12-BCC0-4A72-AAD1-07618AA1A7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64734" y="5112684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9" name="TextBox 107">
            <a:extLst>
              <a:ext uri="{FF2B5EF4-FFF2-40B4-BE49-F238E27FC236}">
                <a16:creationId xmlns:a16="http://schemas.microsoft.com/office/drawing/2014/main" id="{C45A8CA6-B288-49DD-B6A3-BC4A44C4E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4806329"/>
            <a:ext cx="47019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400" dirty="0">
                <a:solidFill>
                  <a:srgbClr val="C00000"/>
                </a:solidFill>
              </a:rPr>
              <a:t>PREVENTION / PREPAREDNESS / RESPONSE</a:t>
            </a:r>
          </a:p>
        </p:txBody>
      </p:sp>
      <p:sp>
        <p:nvSpPr>
          <p:cNvPr id="150" name="TextBox 107">
            <a:extLst>
              <a:ext uri="{FF2B5EF4-FFF2-40B4-BE49-F238E27FC236}">
                <a16:creationId xmlns:a16="http://schemas.microsoft.com/office/drawing/2014/main" id="{67335DEF-A03A-454A-890C-E59B4DA1D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367" y="4456359"/>
            <a:ext cx="282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600" dirty="0">
                <a:solidFill>
                  <a:srgbClr val="C00000"/>
                </a:solidFill>
              </a:rPr>
              <a:t>DISASTER RESILIENCE</a:t>
            </a:r>
          </a:p>
        </p:txBody>
      </p:sp>
      <p:sp>
        <p:nvSpPr>
          <p:cNvPr id="151" name="TextBox 107">
            <a:extLst>
              <a:ext uri="{FF2B5EF4-FFF2-40B4-BE49-F238E27FC236}">
                <a16:creationId xmlns:a16="http://schemas.microsoft.com/office/drawing/2014/main" id="{17D6BA71-DD9C-4F5D-8BD7-67DEBE1E8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5117926"/>
            <a:ext cx="1949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b="0" dirty="0" err="1">
                <a:solidFill>
                  <a:schemeClr val="tx1"/>
                </a:solidFill>
              </a:rPr>
              <a:t>Disaster</a:t>
            </a:r>
            <a:r>
              <a:rPr lang="fr-BE" altLang="en-US" sz="1200" b="0" dirty="0">
                <a:solidFill>
                  <a:schemeClr val="tx1"/>
                </a:solidFill>
              </a:rPr>
              <a:t> </a:t>
            </a:r>
            <a:r>
              <a:rPr lang="fr-BE" altLang="en-US" sz="1200" b="0" dirty="0" err="1">
                <a:solidFill>
                  <a:schemeClr val="tx1"/>
                </a:solidFill>
              </a:rPr>
              <a:t>forecasting</a:t>
            </a:r>
            <a:r>
              <a:rPr lang="fr-BE" altLang="en-US" sz="1200" b="0" dirty="0">
                <a:solidFill>
                  <a:schemeClr val="tx1"/>
                </a:solidFill>
              </a:rPr>
              <a:t> </a:t>
            </a:r>
          </a:p>
          <a:p>
            <a:pPr algn="ctr" eaLnBrk="1" hangingPunct="1"/>
            <a:r>
              <a:rPr lang="fr-BE" altLang="en-US" sz="1200" b="0" dirty="0" err="1">
                <a:solidFill>
                  <a:schemeClr val="tx1"/>
                </a:solidFill>
              </a:rPr>
              <a:t>systems</a:t>
            </a:r>
            <a:endParaRPr lang="fr-BE" altLang="en-US" sz="1200" b="0" dirty="0">
              <a:solidFill>
                <a:schemeClr val="tx1"/>
              </a:solidFill>
            </a:endParaRPr>
          </a:p>
          <a:p>
            <a:pPr algn="ctr" eaLnBrk="1" hangingPunct="1"/>
            <a:r>
              <a:rPr lang="fr-BE" altLang="en-US" sz="1200" b="0" dirty="0">
                <a:solidFill>
                  <a:schemeClr val="tx1"/>
                </a:solidFill>
              </a:rPr>
              <a:t>(</a:t>
            </a:r>
            <a:r>
              <a:rPr lang="fr-BE" altLang="en-US" sz="1200" b="0" dirty="0" err="1">
                <a:solidFill>
                  <a:schemeClr val="tx1"/>
                </a:solidFill>
              </a:rPr>
              <a:t>alert</a:t>
            </a:r>
            <a:r>
              <a:rPr lang="fr-BE" altLang="en-US" sz="1200" b="0" dirty="0">
                <a:solidFill>
                  <a:schemeClr val="tx1"/>
                </a:solidFill>
              </a:rPr>
              <a:t>, communication,</a:t>
            </a:r>
          </a:p>
          <a:p>
            <a:pPr algn="ctr" eaLnBrk="1" hangingPunct="1"/>
            <a:r>
              <a:rPr lang="fr-BE" altLang="en-US" sz="1200" b="0" dirty="0">
                <a:solidFill>
                  <a:schemeClr val="tx1"/>
                </a:solidFill>
              </a:rPr>
              <a:t>Command control)</a:t>
            </a:r>
          </a:p>
        </p:txBody>
      </p:sp>
      <p:sp>
        <p:nvSpPr>
          <p:cNvPr id="152" name="TextBox 107">
            <a:extLst>
              <a:ext uri="{FF2B5EF4-FFF2-40B4-BE49-F238E27FC236}">
                <a16:creationId xmlns:a16="http://schemas.microsoft.com/office/drawing/2014/main" id="{C7E92BBE-3014-4849-9E69-62BECD74D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798" y="5159152"/>
            <a:ext cx="1122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b="0" dirty="0">
                <a:solidFill>
                  <a:schemeClr val="tx1"/>
                </a:solidFill>
              </a:rPr>
              <a:t>First</a:t>
            </a:r>
          </a:p>
          <a:p>
            <a:pPr algn="ctr" eaLnBrk="1" hangingPunct="1"/>
            <a:r>
              <a:rPr lang="fr-BE" altLang="en-US" sz="1200" b="0" dirty="0" err="1">
                <a:solidFill>
                  <a:schemeClr val="tx1"/>
                </a:solidFill>
              </a:rPr>
              <a:t>Responders</a:t>
            </a:r>
            <a:r>
              <a:rPr lang="fr-BE" altLang="en-US" sz="1200" b="0" dirty="0">
                <a:solidFill>
                  <a:schemeClr val="tx1"/>
                </a:solidFill>
              </a:rPr>
              <a:t>’</a:t>
            </a:r>
          </a:p>
          <a:p>
            <a:pPr algn="ctr" eaLnBrk="1" hangingPunct="1"/>
            <a:r>
              <a:rPr lang="fr-BE" altLang="en-US" sz="1200" b="0" dirty="0">
                <a:solidFill>
                  <a:schemeClr val="tx1"/>
                </a:solidFill>
              </a:rPr>
              <a:t>protection</a:t>
            </a:r>
          </a:p>
        </p:txBody>
      </p:sp>
      <p:sp>
        <p:nvSpPr>
          <p:cNvPr id="153" name="TextBox 107">
            <a:extLst>
              <a:ext uri="{FF2B5EF4-FFF2-40B4-BE49-F238E27FC236}">
                <a16:creationId xmlns:a16="http://schemas.microsoft.com/office/drawing/2014/main" id="{6CFED380-8DA4-4768-9F23-CB6B5402F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5084588"/>
            <a:ext cx="900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b="0" dirty="0">
                <a:solidFill>
                  <a:schemeClr val="tx1"/>
                </a:solidFill>
              </a:rPr>
              <a:t>Cascade </a:t>
            </a:r>
          </a:p>
          <a:p>
            <a:pPr algn="ctr" eaLnBrk="1" hangingPunct="1"/>
            <a:r>
              <a:rPr lang="fr-BE" altLang="en-US" sz="1200" b="0" dirty="0" err="1">
                <a:solidFill>
                  <a:schemeClr val="tx1"/>
                </a:solidFill>
              </a:rPr>
              <a:t>effects</a:t>
            </a:r>
            <a:endParaRPr lang="fr-BE" altLang="en-US" sz="1200" b="0" dirty="0">
              <a:solidFill>
                <a:schemeClr val="tx1"/>
              </a:solidFill>
            </a:endParaRPr>
          </a:p>
          <a:p>
            <a:pPr algn="ctr" eaLnBrk="1" hangingPunct="1"/>
            <a:r>
              <a:rPr lang="fr-BE" altLang="en-US" sz="1200" b="0" dirty="0">
                <a:solidFill>
                  <a:schemeClr val="tx1"/>
                </a:solidFill>
              </a:rPr>
              <a:t>on infra-</a:t>
            </a:r>
          </a:p>
          <a:p>
            <a:pPr algn="ctr" eaLnBrk="1" hangingPunct="1"/>
            <a:r>
              <a:rPr lang="fr-BE" altLang="en-US" sz="1200" b="0" dirty="0" err="1">
                <a:solidFill>
                  <a:schemeClr val="tx1"/>
                </a:solidFill>
              </a:rPr>
              <a:t>stuctures</a:t>
            </a:r>
            <a:endParaRPr lang="fr-BE" altLang="en-US" sz="1200" b="0" dirty="0">
              <a:solidFill>
                <a:schemeClr val="tx1"/>
              </a:solidFill>
            </a:endParaRPr>
          </a:p>
        </p:txBody>
      </p:sp>
      <p:sp>
        <p:nvSpPr>
          <p:cNvPr id="154" name="TextBox 107">
            <a:extLst>
              <a:ext uri="{FF2B5EF4-FFF2-40B4-BE49-F238E27FC236}">
                <a16:creationId xmlns:a16="http://schemas.microsoft.com/office/drawing/2014/main" id="{FDEEE006-FD00-43C9-85A3-186E57CD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5084588"/>
            <a:ext cx="1173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b="0" dirty="0" err="1">
                <a:solidFill>
                  <a:schemeClr val="tx1"/>
                </a:solidFill>
              </a:rPr>
              <a:t>Faster</a:t>
            </a:r>
            <a:r>
              <a:rPr lang="fr-BE" altLang="en-US" sz="1200" b="0" dirty="0">
                <a:solidFill>
                  <a:schemeClr val="tx1"/>
                </a:solidFill>
              </a:rPr>
              <a:t> </a:t>
            </a:r>
            <a:r>
              <a:rPr lang="fr-BE" altLang="en-US" sz="1200" b="0" dirty="0" err="1">
                <a:solidFill>
                  <a:schemeClr val="tx1"/>
                </a:solidFill>
              </a:rPr>
              <a:t>alert</a:t>
            </a:r>
            <a:r>
              <a:rPr lang="fr-BE" altLang="en-US" sz="1200" b="0" dirty="0">
                <a:solidFill>
                  <a:schemeClr val="tx1"/>
                </a:solidFill>
              </a:rPr>
              <a:t>, </a:t>
            </a:r>
          </a:p>
          <a:p>
            <a:pPr algn="ctr" eaLnBrk="1" hangingPunct="1"/>
            <a:r>
              <a:rPr lang="fr-BE" altLang="en-US" sz="1200" b="0" dirty="0">
                <a:solidFill>
                  <a:schemeClr val="tx1"/>
                </a:solidFill>
              </a:rPr>
              <a:t>Evacuation,</a:t>
            </a:r>
          </a:p>
          <a:p>
            <a:pPr algn="ctr" eaLnBrk="1" hangingPunct="1"/>
            <a:r>
              <a:rPr lang="fr-BE" altLang="en-US" sz="1200" b="0" dirty="0" err="1">
                <a:solidFill>
                  <a:schemeClr val="tx1"/>
                </a:solidFill>
              </a:rPr>
              <a:t>Victim</a:t>
            </a:r>
            <a:r>
              <a:rPr lang="fr-BE" altLang="en-US" sz="1200" b="0" dirty="0">
                <a:solidFill>
                  <a:schemeClr val="tx1"/>
                </a:solidFill>
              </a:rPr>
              <a:t> triage</a:t>
            </a:r>
          </a:p>
        </p:txBody>
      </p:sp>
      <p:sp>
        <p:nvSpPr>
          <p:cNvPr id="155" name="TextBox 107">
            <a:extLst>
              <a:ext uri="{FF2B5EF4-FFF2-40B4-BE49-F238E27FC236}">
                <a16:creationId xmlns:a16="http://schemas.microsoft.com/office/drawing/2014/main" id="{C91B2C3B-7B06-4D6A-B2FE-02640E934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178" y="5085184"/>
            <a:ext cx="10942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n-US" sz="1200" b="0" dirty="0">
                <a:solidFill>
                  <a:schemeClr val="tx1"/>
                </a:solidFill>
              </a:rPr>
              <a:t>Citizen</a:t>
            </a:r>
          </a:p>
          <a:p>
            <a:pPr algn="ctr" eaLnBrk="1" hangingPunct="1"/>
            <a:r>
              <a:rPr lang="fr-BE" altLang="en-US" sz="1200" b="0" dirty="0" err="1">
                <a:solidFill>
                  <a:schemeClr val="tx1"/>
                </a:solidFill>
              </a:rPr>
              <a:t>Behavourial</a:t>
            </a:r>
            <a:endParaRPr lang="fr-BE" altLang="en-US" sz="1200" b="0" dirty="0">
              <a:solidFill>
                <a:schemeClr val="tx1"/>
              </a:solidFill>
            </a:endParaRPr>
          </a:p>
          <a:p>
            <a:pPr algn="ctr" eaLnBrk="1" hangingPunct="1"/>
            <a:r>
              <a:rPr lang="fr-BE" altLang="en-US" sz="1200" b="0" dirty="0" err="1">
                <a:solidFill>
                  <a:schemeClr val="tx1"/>
                </a:solidFill>
              </a:rPr>
              <a:t>Responses</a:t>
            </a:r>
            <a:r>
              <a:rPr lang="fr-BE" altLang="en-US" sz="1200" b="0" dirty="0">
                <a:solidFill>
                  <a:schemeClr val="tx1"/>
                </a:solidFill>
              </a:rPr>
              <a:t>,</a:t>
            </a:r>
          </a:p>
          <a:p>
            <a:pPr algn="ctr" eaLnBrk="1" hangingPunct="1"/>
            <a:r>
              <a:rPr lang="fr-BE" altLang="en-US" sz="1200" b="0" dirty="0" err="1">
                <a:solidFill>
                  <a:schemeClr val="tx1"/>
                </a:solidFill>
              </a:rPr>
              <a:t>awareness</a:t>
            </a:r>
            <a:endParaRPr lang="fr-BE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 animBg="1"/>
      <p:bldP spid="136" grpId="0"/>
      <p:bldP spid="137" grpId="0" animBg="1"/>
      <p:bldP spid="138" grpId="0"/>
      <p:bldP spid="139" grpId="0" animBg="1"/>
      <p:bldP spid="141" grpId="0"/>
      <p:bldP spid="142" grpId="0" animBg="1"/>
      <p:bldP spid="143" grpId="0"/>
      <p:bldP spid="144" grpId="0" animBg="1"/>
      <p:bldP spid="145" grpId="0"/>
      <p:bldP spid="146" grpId="0"/>
      <p:bldP spid="147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-55563" y="-26988"/>
            <a:ext cx="9199563" cy="6884988"/>
          </a:xfrm>
          <a:prstGeom prst="rect">
            <a:avLst/>
          </a:prstGeom>
          <a:solidFill>
            <a:srgbClr val="D5E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8E46B8C2-DAD2-4E40-A674-98D19D374BC3}"/>
              </a:ext>
            </a:extLst>
          </p:cNvPr>
          <p:cNvSpPr txBox="1">
            <a:spLocks noChangeArrowheads="1"/>
          </p:cNvSpPr>
          <p:nvPr/>
        </p:nvSpPr>
        <p:spPr>
          <a:xfrm>
            <a:off x="34925" y="101600"/>
            <a:ext cx="2736875" cy="879475"/>
          </a:xfrm>
          <a:prstGeom prst="rect">
            <a:avLst/>
          </a:prstGeom>
          <a:extLst>
            <a:ext uri="{FAA26D3D-D897-4be2-8F04-BA451C77F1D7}"/>
          </a:extLst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ＭＳ Ｐゴシック" pitchFamily="34" charset="-128"/>
                <a:cs typeface="MS PGothic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MS PGothic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MS PGothic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MS PGothic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MS PGothic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1400" kern="0" dirty="0">
                <a:ea typeface="MS PGothic" pitchFamily="34" charset="-128"/>
              </a:rPr>
              <a:t>COMMUNITY BUILING </a:t>
            </a:r>
          </a:p>
          <a:p>
            <a:pPr>
              <a:defRPr/>
            </a:pPr>
            <a:r>
              <a:rPr lang="en-GB" sz="1400" kern="0" dirty="0">
                <a:ea typeface="MS PGothic" pitchFamily="34" charset="-128"/>
              </a:rPr>
              <a:t>Relevance and challenges</a:t>
            </a:r>
            <a:endParaRPr lang="en-GB" sz="1400" b="0" kern="0" dirty="0"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3" name="AutoShape 32">
            <a:extLst>
              <a:ext uri="{FF2B5EF4-FFF2-40B4-BE49-F238E27FC236}">
                <a16:creationId xmlns:a16="http://schemas.microsoft.com/office/drawing/2014/main" id="{F4B5D7D3-FAAE-4B6A-A5AA-14BE4F03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3" y="908050"/>
            <a:ext cx="4703762" cy="865188"/>
          </a:xfrm>
          <a:prstGeom prst="roundRect">
            <a:avLst>
              <a:gd name="adj" fmla="val 16667"/>
            </a:avLst>
          </a:prstGeom>
          <a:solidFill>
            <a:srgbClr val="EDFE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8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Gathering Actors</a:t>
            </a:r>
            <a: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from upstream</a:t>
            </a:r>
            <a:b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(research) to downstream (industry/SMEs)</a:t>
            </a:r>
            <a:b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well as key users (policy, practitioners)</a:t>
            </a:r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6D287249-40AD-43D2-991C-C74DF9EAF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24088"/>
            <a:ext cx="2570163" cy="19256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/>
          </a:p>
        </p:txBody>
      </p:sp>
      <p:sp>
        <p:nvSpPr>
          <p:cNvPr id="75" name="TextBox 107">
            <a:extLst>
              <a:ext uri="{FF2B5EF4-FFF2-40B4-BE49-F238E27FC236}">
                <a16:creationId xmlns:a16="http://schemas.microsoft.com/office/drawing/2014/main" id="{6F8CF502-BF25-4140-B0E7-3C7CEA161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897063"/>
            <a:ext cx="1331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BE" altLang="en-US" sz="1400">
                <a:solidFill>
                  <a:srgbClr val="C00000"/>
                </a:solidFill>
              </a:rPr>
              <a:t>INTERFACE</a:t>
            </a:r>
            <a:endParaRPr lang="en-GB" altLang="en-US" sz="1400">
              <a:solidFill>
                <a:srgbClr val="C00000"/>
              </a:solidFill>
            </a:endParaRPr>
          </a:p>
        </p:txBody>
      </p:sp>
      <p:sp>
        <p:nvSpPr>
          <p:cNvPr id="76" name="AutoShape 13">
            <a:extLst>
              <a:ext uri="{FF2B5EF4-FFF2-40B4-BE49-F238E27FC236}">
                <a16:creationId xmlns:a16="http://schemas.microsoft.com/office/drawing/2014/main" id="{6AECDC9A-871C-4559-BCF3-4EDC89DEE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13" y="2276475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NETWORKS</a:t>
            </a:r>
            <a:br>
              <a:rPr lang="en-US" alt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Information, mediation</a:t>
            </a:r>
            <a:br>
              <a:rPr lang="en-US" alt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Practitioners, policy-makers</a:t>
            </a:r>
            <a:endParaRPr lang="en-US" alt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AutoShape 13">
            <a:extLst>
              <a:ext uri="{FF2B5EF4-FFF2-40B4-BE49-F238E27FC236}">
                <a16:creationId xmlns:a16="http://schemas.microsoft.com/office/drawing/2014/main" id="{15BB9F10-36F9-4E54-B92C-6BE1B3564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3573463"/>
            <a:ext cx="528638" cy="2159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78" name="AutoShape 13">
            <a:extLst>
              <a:ext uri="{FF2B5EF4-FFF2-40B4-BE49-F238E27FC236}">
                <a16:creationId xmlns:a16="http://schemas.microsoft.com/office/drawing/2014/main" id="{CB7B5D4A-C737-48ED-9B95-440BF6E83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3571875"/>
            <a:ext cx="617538" cy="217488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79" name="AutoShape 13">
            <a:extLst>
              <a:ext uri="{FF2B5EF4-FFF2-40B4-BE49-F238E27FC236}">
                <a16:creationId xmlns:a16="http://schemas.microsoft.com/office/drawing/2014/main" id="{2D3EF0EA-DF6C-4DBD-B337-B3849AF2F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84538"/>
            <a:ext cx="577850" cy="215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80" name="Oval 124">
            <a:extLst>
              <a:ext uri="{FF2B5EF4-FFF2-40B4-BE49-F238E27FC236}">
                <a16:creationId xmlns:a16="http://schemas.microsoft.com/office/drawing/2014/main" id="{3C8DA5D8-48A8-42D3-B073-D72208E75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3141663"/>
            <a:ext cx="1943100" cy="9350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 sz="800"/>
          </a:p>
        </p:txBody>
      </p:sp>
      <p:sp>
        <p:nvSpPr>
          <p:cNvPr id="81" name="AutoShape 13">
            <a:extLst>
              <a:ext uri="{FF2B5EF4-FFF2-40B4-BE49-F238E27FC236}">
                <a16:creationId xmlns:a16="http://schemas.microsoft.com/office/drawing/2014/main" id="{BA509146-C6A1-425D-9741-F15BB54A5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3282950"/>
            <a:ext cx="603250" cy="217488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82" name="Line 54">
            <a:extLst>
              <a:ext uri="{FF2B5EF4-FFF2-40B4-BE49-F238E27FC236}">
                <a16:creationId xmlns:a16="http://schemas.microsoft.com/office/drawing/2014/main" id="{EC23A445-8FA1-4D4B-9628-A6577444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2800" y="2997200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83" name="Left-Right Arrow 97">
            <a:extLst>
              <a:ext uri="{FF2B5EF4-FFF2-40B4-BE49-F238E27FC236}">
                <a16:creationId xmlns:a16="http://schemas.microsoft.com/office/drawing/2014/main" id="{291D8AC7-D988-455D-9DB1-E88B0982D5B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67994" y="1829594"/>
            <a:ext cx="433388" cy="317500"/>
          </a:xfrm>
          <a:prstGeom prst="leftRightArrow">
            <a:avLst>
              <a:gd name="adj1" fmla="val 50000"/>
              <a:gd name="adj2" fmla="val 50240"/>
            </a:avLst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/>
          </a:p>
        </p:txBody>
      </p:sp>
      <p:sp>
        <p:nvSpPr>
          <p:cNvPr id="84" name="AutoShape 13">
            <a:extLst>
              <a:ext uri="{FF2B5EF4-FFF2-40B4-BE49-F238E27FC236}">
                <a16:creationId xmlns:a16="http://schemas.microsoft.com/office/drawing/2014/main" id="{DA146EE9-1F5D-4F49-BBE9-1C372FC2C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860800"/>
            <a:ext cx="576263" cy="2159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95" name="AutoShape 13">
            <a:extLst>
              <a:ext uri="{FF2B5EF4-FFF2-40B4-BE49-F238E27FC236}">
                <a16:creationId xmlns:a16="http://schemas.microsoft.com/office/drawing/2014/main" id="{2EF862B5-31B3-47A7-B6BD-4A951CB97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78288"/>
            <a:ext cx="576262" cy="2159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96" name="AutoShape 13">
            <a:extLst>
              <a:ext uri="{FF2B5EF4-FFF2-40B4-BE49-F238E27FC236}">
                <a16:creationId xmlns:a16="http://schemas.microsoft.com/office/drawing/2014/main" id="{1E2BEA70-4C8A-4F89-B783-85BA1C0B1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076700"/>
            <a:ext cx="603250" cy="217488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97" name="AutoShape 13">
            <a:extLst>
              <a:ext uri="{FF2B5EF4-FFF2-40B4-BE49-F238E27FC236}">
                <a16:creationId xmlns:a16="http://schemas.microsoft.com/office/drawing/2014/main" id="{DC9A38A6-953C-4363-97C9-882CB1C4A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789363"/>
            <a:ext cx="576262" cy="215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98" name="AutoShape 13">
            <a:extLst>
              <a:ext uri="{FF2B5EF4-FFF2-40B4-BE49-F238E27FC236}">
                <a16:creationId xmlns:a16="http://schemas.microsoft.com/office/drawing/2014/main" id="{383EAC50-EA5D-4455-86F5-BAC2360A4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349500"/>
            <a:ext cx="2519363" cy="1150938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LEADING PROJECTS</a:t>
            </a:r>
            <a:br>
              <a:rPr lang="en-US" alt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Joint communication,</a:t>
            </a:r>
            <a:br>
              <a:rPr lang="en-US" alt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critical mass / synergies</a:t>
            </a:r>
          </a:p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2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FP7/H2020 projects</a:t>
            </a:r>
            <a:br>
              <a:rPr lang="en-US" altLang="en-US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Capacity-Building projects</a:t>
            </a:r>
            <a:endParaRPr lang="en-US" altLang="en-US" sz="12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107">
            <a:extLst>
              <a:ext uri="{FF2B5EF4-FFF2-40B4-BE49-F238E27FC236}">
                <a16:creationId xmlns:a16="http://schemas.microsoft.com/office/drawing/2014/main" id="{0C181E86-98A8-4268-BAC1-C175C50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825625"/>
            <a:ext cx="1541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BE" altLang="en-US" sz="1400">
                <a:solidFill>
                  <a:srgbClr val="C00000"/>
                </a:solidFill>
              </a:rPr>
              <a:t>RESEARCH &amp;</a:t>
            </a:r>
          </a:p>
          <a:p>
            <a:pPr eaLnBrk="1" hangingPunct="1"/>
            <a:r>
              <a:rPr lang="fr-BE" altLang="en-US" sz="1400">
                <a:solidFill>
                  <a:srgbClr val="C00000"/>
                </a:solidFill>
              </a:rPr>
              <a:t>INNOVATION</a:t>
            </a:r>
            <a:endParaRPr lang="en-GB" altLang="en-US" sz="1400">
              <a:solidFill>
                <a:srgbClr val="C00000"/>
              </a:solidFill>
            </a:endParaRPr>
          </a:p>
        </p:txBody>
      </p:sp>
      <p:sp>
        <p:nvSpPr>
          <p:cNvPr id="100" name="Oval 1">
            <a:extLst>
              <a:ext uri="{FF2B5EF4-FFF2-40B4-BE49-F238E27FC236}">
                <a16:creationId xmlns:a16="http://schemas.microsoft.com/office/drawing/2014/main" id="{D66012A2-ACA2-4056-8DFC-B9AEAC06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3646488"/>
            <a:ext cx="2217738" cy="9350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 sz="800"/>
          </a:p>
        </p:txBody>
      </p:sp>
      <p:sp>
        <p:nvSpPr>
          <p:cNvPr id="101" name="AutoShape 13">
            <a:extLst>
              <a:ext uri="{FF2B5EF4-FFF2-40B4-BE49-F238E27FC236}">
                <a16:creationId xmlns:a16="http://schemas.microsoft.com/office/drawing/2014/main" id="{FFC5E833-507F-4B25-88B5-F3A5094FC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789363"/>
            <a:ext cx="603250" cy="217487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102" name="Left-Right Arrow 75">
            <a:extLst>
              <a:ext uri="{FF2B5EF4-FFF2-40B4-BE49-F238E27FC236}">
                <a16:creationId xmlns:a16="http://schemas.microsoft.com/office/drawing/2014/main" id="{BF95EB25-8D92-47EB-A6B4-BBF03FFEDA05}"/>
              </a:ext>
            </a:extLst>
          </p:cNvPr>
          <p:cNvSpPr>
            <a:spLocks noChangeArrowheads="1"/>
          </p:cNvSpPr>
          <p:nvPr/>
        </p:nvSpPr>
        <p:spPr bwMode="auto">
          <a:xfrm rot="7525255">
            <a:off x="2081213" y="1989138"/>
            <a:ext cx="669925" cy="111125"/>
          </a:xfrm>
          <a:prstGeom prst="leftRightArrow">
            <a:avLst>
              <a:gd name="adj1" fmla="val 50000"/>
              <a:gd name="adj2" fmla="val 50015"/>
            </a:avLst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/>
          </a:p>
        </p:txBody>
      </p:sp>
      <p:sp>
        <p:nvSpPr>
          <p:cNvPr id="103" name="Line 54">
            <a:extLst>
              <a:ext uri="{FF2B5EF4-FFF2-40B4-BE49-F238E27FC236}">
                <a16:creationId xmlns:a16="http://schemas.microsoft.com/office/drawing/2014/main" id="{2BD28480-A28A-413F-A96B-2EB503711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3502025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04" name="AutoShape 13">
            <a:extLst>
              <a:ext uri="{FF2B5EF4-FFF2-40B4-BE49-F238E27FC236}">
                <a16:creationId xmlns:a16="http://schemas.microsoft.com/office/drawing/2014/main" id="{27E11592-FDB0-4421-99F8-1BFA6DED6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365625"/>
            <a:ext cx="576263" cy="2159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Subtheme</a:t>
            </a:r>
          </a:p>
        </p:txBody>
      </p:sp>
      <p:sp>
        <p:nvSpPr>
          <p:cNvPr id="105" name="Left-Right Arrow 75">
            <a:extLst>
              <a:ext uri="{FF2B5EF4-FFF2-40B4-BE49-F238E27FC236}">
                <a16:creationId xmlns:a16="http://schemas.microsoft.com/office/drawing/2014/main" id="{5455798F-35B7-488B-B147-2AB8F348433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43213" y="2565400"/>
            <a:ext cx="433387" cy="215900"/>
          </a:xfrm>
          <a:prstGeom prst="leftRightArrow">
            <a:avLst>
              <a:gd name="adj1" fmla="val 50000"/>
              <a:gd name="adj2" fmla="val 50332"/>
            </a:avLst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/>
          </a:p>
        </p:txBody>
      </p:sp>
      <p:sp>
        <p:nvSpPr>
          <p:cNvPr id="106" name="AutoShape 13">
            <a:extLst>
              <a:ext uri="{FF2B5EF4-FFF2-40B4-BE49-F238E27FC236}">
                <a16:creationId xmlns:a16="http://schemas.microsoft.com/office/drawing/2014/main" id="{417164E5-BABA-465E-92F3-2A7DBDFF0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795838"/>
            <a:ext cx="2447925" cy="6604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Tx/>
              <a:buFont typeface="Monotype Sorts"/>
              <a:buNone/>
              <a:defRPr/>
            </a:pPr>
            <a:r>
              <a:rPr lang="en-US" altLang="en-US" sz="14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MARKET DIMENSION</a:t>
            </a:r>
            <a:br>
              <a:rPr lang="en-US" altLang="en-US" sz="14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 i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Industry / SMEs</a:t>
            </a:r>
          </a:p>
        </p:txBody>
      </p:sp>
      <p:sp>
        <p:nvSpPr>
          <p:cNvPr id="107" name="Line 54">
            <a:extLst>
              <a:ext uri="{FF2B5EF4-FFF2-40B4-BE49-F238E27FC236}">
                <a16:creationId xmlns:a16="http://schemas.microsoft.com/office/drawing/2014/main" id="{19A14863-CC0F-4A5C-919B-D09DF65F8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0263" y="4581525"/>
            <a:ext cx="23971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08" name="Line 54">
            <a:extLst>
              <a:ext uri="{FF2B5EF4-FFF2-40B4-BE49-F238E27FC236}">
                <a16:creationId xmlns:a16="http://schemas.microsoft.com/office/drawing/2014/main" id="{6B196667-FE4E-4D60-9CE1-07854C5815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2013" y="4168775"/>
            <a:ext cx="614362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09" name="AutoShape 13">
            <a:extLst>
              <a:ext uri="{FF2B5EF4-FFF2-40B4-BE49-F238E27FC236}">
                <a16:creationId xmlns:a16="http://schemas.microsoft.com/office/drawing/2014/main" id="{78B36B08-531B-4737-BA60-221A123AD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349500"/>
            <a:ext cx="2447925" cy="1258888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POLICY</a:t>
            </a:r>
            <a:br>
              <a:rPr lang="en-US" alt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Key Actors:</a:t>
            </a:r>
          </a:p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2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 bodies</a:t>
            </a:r>
          </a:p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2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 Policy DGs</a:t>
            </a:r>
          </a:p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12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 Member States</a:t>
            </a:r>
            <a:endParaRPr lang="en-US" altLang="en-US" sz="1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val 134">
            <a:extLst>
              <a:ext uri="{FF2B5EF4-FFF2-40B4-BE49-F238E27FC236}">
                <a16:creationId xmlns:a16="http://schemas.microsoft.com/office/drawing/2014/main" id="{8BEEEC1C-5063-40D2-8CBD-1919CB89A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752850"/>
            <a:ext cx="2432050" cy="1189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 sz="800"/>
          </a:p>
        </p:txBody>
      </p:sp>
      <p:sp>
        <p:nvSpPr>
          <p:cNvPr id="111" name="Line 54">
            <a:extLst>
              <a:ext uri="{FF2B5EF4-FFF2-40B4-BE49-F238E27FC236}">
                <a16:creationId xmlns:a16="http://schemas.microsoft.com/office/drawing/2014/main" id="{CA3ECEE8-D089-4639-8DC9-418976A47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0463" y="360838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12" name="AutoShape 13">
            <a:extLst>
              <a:ext uri="{FF2B5EF4-FFF2-40B4-BE49-F238E27FC236}">
                <a16:creationId xmlns:a16="http://schemas.microsoft.com/office/drawing/2014/main" id="{57DC56F0-49D1-41C5-85E3-0F8F20E78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546600"/>
            <a:ext cx="955675" cy="28733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Environment</a:t>
            </a:r>
            <a:b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(Seveso)</a:t>
            </a:r>
          </a:p>
        </p:txBody>
      </p:sp>
      <p:sp>
        <p:nvSpPr>
          <p:cNvPr id="113" name="AutoShape 13">
            <a:extLst>
              <a:ext uri="{FF2B5EF4-FFF2-40B4-BE49-F238E27FC236}">
                <a16:creationId xmlns:a16="http://schemas.microsoft.com/office/drawing/2014/main" id="{71CC74CA-439F-4904-8412-B4ECE4846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363" y="3825875"/>
            <a:ext cx="741362" cy="2873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Tx/>
              <a:buFont typeface="Monotype Sorts"/>
              <a:buNone/>
              <a:defRPr/>
            </a:pPr>
            <a:r>
              <a:rPr lang="en-US" altLang="en-US" sz="8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Security</a:t>
            </a:r>
            <a:br>
              <a:rPr lang="en-US" altLang="en-US" sz="8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(CBRN)</a:t>
            </a:r>
          </a:p>
        </p:txBody>
      </p:sp>
      <p:sp>
        <p:nvSpPr>
          <p:cNvPr id="114" name="AutoShape 13">
            <a:extLst>
              <a:ext uri="{FF2B5EF4-FFF2-40B4-BE49-F238E27FC236}">
                <a16:creationId xmlns:a16="http://schemas.microsoft.com/office/drawing/2014/main" id="{64D55CA8-3544-4E6B-9E93-18CE3DC65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400550"/>
            <a:ext cx="576263" cy="3968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UNECE</a:t>
            </a:r>
            <a:b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ENV</a:t>
            </a:r>
          </a:p>
        </p:txBody>
      </p:sp>
      <p:sp>
        <p:nvSpPr>
          <p:cNvPr id="115" name="TextBox 107">
            <a:extLst>
              <a:ext uri="{FF2B5EF4-FFF2-40B4-BE49-F238E27FC236}">
                <a16:creationId xmlns:a16="http://schemas.microsoft.com/office/drawing/2014/main" id="{C088C1A5-5C50-4F80-A2EE-BFD369359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3" y="1989138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BE" altLang="en-US" sz="1400">
                <a:solidFill>
                  <a:srgbClr val="C00000"/>
                </a:solidFill>
              </a:rPr>
              <a:t>POLICY</a:t>
            </a:r>
            <a:endParaRPr lang="en-GB" altLang="en-US" sz="1400">
              <a:solidFill>
                <a:srgbClr val="C00000"/>
              </a:solidFill>
            </a:endParaRPr>
          </a:p>
        </p:txBody>
      </p:sp>
      <p:sp>
        <p:nvSpPr>
          <p:cNvPr id="116" name="Left-Right Arrow 75">
            <a:extLst>
              <a:ext uri="{FF2B5EF4-FFF2-40B4-BE49-F238E27FC236}">
                <a16:creationId xmlns:a16="http://schemas.microsoft.com/office/drawing/2014/main" id="{80691771-8227-4825-8898-BC06FAC761F9}"/>
              </a:ext>
            </a:extLst>
          </p:cNvPr>
          <p:cNvSpPr>
            <a:spLocks noChangeArrowheads="1"/>
          </p:cNvSpPr>
          <p:nvPr/>
        </p:nvSpPr>
        <p:spPr bwMode="auto">
          <a:xfrm rot="2769748">
            <a:off x="6125369" y="2023269"/>
            <a:ext cx="669925" cy="109537"/>
          </a:xfrm>
          <a:prstGeom prst="leftRightArrow">
            <a:avLst>
              <a:gd name="adj1" fmla="val 50000"/>
              <a:gd name="adj2" fmla="val 50740"/>
            </a:avLst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/>
          </a:p>
        </p:txBody>
      </p:sp>
      <p:sp>
        <p:nvSpPr>
          <p:cNvPr id="117" name="AutoShape 13">
            <a:extLst>
              <a:ext uri="{FF2B5EF4-FFF2-40B4-BE49-F238E27FC236}">
                <a16:creationId xmlns:a16="http://schemas.microsoft.com/office/drawing/2014/main" id="{45A8A0BE-6170-4708-89AB-98C0E5176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4186238"/>
            <a:ext cx="1009650" cy="287337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Tx/>
              <a:buFont typeface="Monotype Sorts"/>
              <a:buNone/>
              <a:defRPr/>
            </a:pPr>
            <a:r>
              <a:rPr lang="en-US" altLang="en-US" sz="8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Intern.</a:t>
            </a:r>
            <a:br>
              <a:rPr lang="en-US" altLang="en-US" sz="8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 i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Cooperation</a:t>
            </a:r>
          </a:p>
        </p:txBody>
      </p:sp>
      <p:sp>
        <p:nvSpPr>
          <p:cNvPr id="118" name="AutoShape 13">
            <a:extLst>
              <a:ext uri="{FF2B5EF4-FFF2-40B4-BE49-F238E27FC236}">
                <a16:creationId xmlns:a16="http://schemas.microsoft.com/office/drawing/2014/main" id="{FD74319D-9953-49D9-A19F-C60E6157A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3768725"/>
            <a:ext cx="741362" cy="4524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UN-DRR</a:t>
            </a:r>
          </a:p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ECHO</a:t>
            </a:r>
          </a:p>
        </p:txBody>
      </p:sp>
      <p:sp>
        <p:nvSpPr>
          <p:cNvPr id="119" name="AutoShape 13">
            <a:extLst>
              <a:ext uri="{FF2B5EF4-FFF2-40B4-BE49-F238E27FC236}">
                <a16:creationId xmlns:a16="http://schemas.microsoft.com/office/drawing/2014/main" id="{EDEE9B20-CFFA-4059-8EAF-939251D16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425" y="3754438"/>
            <a:ext cx="741363" cy="2873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Civil </a:t>
            </a:r>
            <a:b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Protection</a:t>
            </a:r>
          </a:p>
        </p:txBody>
      </p:sp>
      <p:sp>
        <p:nvSpPr>
          <p:cNvPr id="120" name="AutoShape 13">
            <a:extLst>
              <a:ext uri="{FF2B5EF4-FFF2-40B4-BE49-F238E27FC236}">
                <a16:creationId xmlns:a16="http://schemas.microsoft.com/office/drawing/2014/main" id="{4D83DEC7-D205-4D0A-AE7A-B2B521C32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970338"/>
            <a:ext cx="503237" cy="4286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UNICRI</a:t>
            </a:r>
            <a:b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HOME</a:t>
            </a:r>
            <a:b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DEVCO</a:t>
            </a:r>
          </a:p>
        </p:txBody>
      </p:sp>
      <p:sp>
        <p:nvSpPr>
          <p:cNvPr id="121" name="Left-Right Arrow 75">
            <a:extLst>
              <a:ext uri="{FF2B5EF4-FFF2-40B4-BE49-F238E27FC236}">
                <a16:creationId xmlns:a16="http://schemas.microsoft.com/office/drawing/2014/main" id="{DDA0AB20-ACA7-447C-8CFE-9DE7574FB04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2563813"/>
            <a:ext cx="433388" cy="215900"/>
          </a:xfrm>
          <a:prstGeom prst="leftRightArrow">
            <a:avLst>
              <a:gd name="adj1" fmla="val 50000"/>
              <a:gd name="adj2" fmla="val 50333"/>
            </a:avLst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/>
          </a:p>
        </p:txBody>
      </p:sp>
      <p:sp>
        <p:nvSpPr>
          <p:cNvPr id="122" name="AutoShape 13">
            <a:extLst>
              <a:ext uri="{FF2B5EF4-FFF2-40B4-BE49-F238E27FC236}">
                <a16:creationId xmlns:a16="http://schemas.microsoft.com/office/drawing/2014/main" id="{5CD1D583-5081-4599-885F-8CD2E7E2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0" y="4186238"/>
            <a:ext cx="1098550" cy="28733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Monotype Sorts"/>
              <a:buNone/>
            </a:pP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Environment</a:t>
            </a:r>
            <a:b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(Nat. Disasters)</a:t>
            </a:r>
          </a:p>
        </p:txBody>
      </p:sp>
      <p:graphicFrame>
        <p:nvGraphicFramePr>
          <p:cNvPr id="123" name="Table 100">
            <a:extLst>
              <a:ext uri="{FF2B5EF4-FFF2-40B4-BE49-F238E27FC236}">
                <a16:creationId xmlns:a16="http://schemas.microsoft.com/office/drawing/2014/main" id="{BB602318-F3BB-4B3E-B7D7-217CFA368628}"/>
              </a:ext>
            </a:extLst>
          </p:cNvPr>
          <p:cNvGraphicFramePr>
            <a:graphicFrameLocks noGrp="1"/>
          </p:cNvGraphicFramePr>
          <p:nvPr/>
        </p:nvGraphicFramePr>
        <p:xfrm>
          <a:off x="385763" y="5876925"/>
          <a:ext cx="8434387" cy="100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4888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rgbClr val="C00000"/>
                          </a:solidFill>
                        </a:rPr>
                        <a:t>USERS: </a:t>
                      </a:r>
                      <a:r>
                        <a:rPr lang="fr-BE" sz="2000" dirty="0" err="1">
                          <a:solidFill>
                            <a:srgbClr val="C00000"/>
                          </a:solidFill>
                        </a:rPr>
                        <a:t>Critical</a:t>
                      </a:r>
                      <a:r>
                        <a:rPr lang="fr-BE" sz="2000" dirty="0">
                          <a:solidFill>
                            <a:srgbClr val="C00000"/>
                          </a:solidFill>
                        </a:rPr>
                        <a:t> Infrastructures</a:t>
                      </a:r>
                      <a:r>
                        <a:rPr lang="fr-BE" sz="20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BE" sz="2000" baseline="0" dirty="0" err="1">
                          <a:solidFill>
                            <a:srgbClr val="C00000"/>
                          </a:solidFill>
                        </a:rPr>
                        <a:t>Operators</a:t>
                      </a:r>
                      <a:r>
                        <a:rPr lang="fr-BE" sz="2000" dirty="0">
                          <a:solidFill>
                            <a:srgbClr val="C00000"/>
                          </a:solidFill>
                        </a:rPr>
                        <a:t>, First </a:t>
                      </a:r>
                      <a:r>
                        <a:rPr lang="fr-BE" sz="2000" dirty="0" err="1">
                          <a:solidFill>
                            <a:srgbClr val="C00000"/>
                          </a:solidFill>
                        </a:rPr>
                        <a:t>Responders</a:t>
                      </a:r>
                      <a:r>
                        <a:rPr lang="fr-BE" sz="200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fr-BE" sz="2000" dirty="0" err="1">
                          <a:solidFill>
                            <a:srgbClr val="C00000"/>
                          </a:solidFill>
                        </a:rPr>
                        <a:t>Regional</a:t>
                      </a:r>
                      <a:r>
                        <a:rPr lang="fr-BE" sz="20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BE" sz="2000" baseline="0" dirty="0" err="1">
                          <a:solidFill>
                            <a:srgbClr val="C00000"/>
                          </a:solidFill>
                        </a:rPr>
                        <a:t>Authorities</a:t>
                      </a:r>
                      <a:r>
                        <a:rPr lang="fr-BE" sz="2000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fr-BE" sz="2000" baseline="0" dirty="0" err="1">
                          <a:solidFill>
                            <a:srgbClr val="C00000"/>
                          </a:solidFill>
                        </a:rPr>
                        <a:t>Research</a:t>
                      </a:r>
                      <a:r>
                        <a:rPr lang="fr-BE" sz="2000" baseline="0" dirty="0">
                          <a:solidFill>
                            <a:srgbClr val="C00000"/>
                          </a:solidFill>
                        </a:rPr>
                        <a:t>,</a:t>
                      </a:r>
                    </a:p>
                    <a:p>
                      <a:pPr algn="ctr"/>
                      <a:r>
                        <a:rPr lang="fr-BE" sz="2000" baseline="0" dirty="0">
                          <a:solidFill>
                            <a:srgbClr val="C00000"/>
                          </a:solidFill>
                        </a:rPr>
                        <a:t>Civil Society etc. </a:t>
                      </a:r>
                      <a:endParaRPr lang="en-GB" sz="2000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316" marB="45316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4" name="Left-Right Arrow 97">
            <a:extLst>
              <a:ext uri="{FF2B5EF4-FFF2-40B4-BE49-F238E27FC236}">
                <a16:creationId xmlns:a16="http://schemas.microsoft.com/office/drawing/2014/main" id="{DDD59B2B-849E-4869-8512-0E54A4351D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26669" y="4772819"/>
            <a:ext cx="1655763" cy="409575"/>
          </a:xfrm>
          <a:prstGeom prst="leftRightArrow">
            <a:avLst>
              <a:gd name="adj1" fmla="val 50000"/>
              <a:gd name="adj2" fmla="val 50271"/>
            </a:avLst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/>
          </a:p>
        </p:txBody>
      </p:sp>
      <p:sp>
        <p:nvSpPr>
          <p:cNvPr id="125" name="Line 49">
            <a:extLst>
              <a:ext uri="{FF2B5EF4-FFF2-40B4-BE49-F238E27FC236}">
                <a16:creationId xmlns:a16="http://schemas.microsoft.com/office/drawing/2014/main" id="{FF84A37B-0A7E-4366-9DBD-3F60AD9DE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501332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126" name="Line 49">
            <a:extLst>
              <a:ext uri="{FF2B5EF4-FFF2-40B4-BE49-F238E27FC236}">
                <a16:creationId xmlns:a16="http://schemas.microsoft.com/office/drawing/2014/main" id="{0442F2DC-ED16-44E1-9CBA-298451AF2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5480050"/>
            <a:ext cx="0" cy="325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127" name="Text Box 22">
            <a:extLst>
              <a:ext uri="{FF2B5EF4-FFF2-40B4-BE49-F238E27FC236}">
                <a16:creationId xmlns:a16="http://schemas.microsoft.com/office/drawing/2014/main" id="{50F303CD-B958-42A3-8122-112A0D56A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835" y="12998"/>
            <a:ext cx="4055703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Community of Users</a:t>
            </a:r>
          </a:p>
        </p:txBody>
      </p:sp>
      <p:sp>
        <p:nvSpPr>
          <p:cNvPr id="128" name="Left-Right Arrow 97">
            <a:extLst>
              <a:ext uri="{FF2B5EF4-FFF2-40B4-BE49-F238E27FC236}">
                <a16:creationId xmlns:a16="http://schemas.microsoft.com/office/drawing/2014/main" id="{28E6829A-5EB0-40B4-8D05-9D48504E51B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67994" y="532607"/>
            <a:ext cx="433387" cy="317500"/>
          </a:xfrm>
          <a:prstGeom prst="leftRightArrow">
            <a:avLst>
              <a:gd name="adj1" fmla="val 50000"/>
              <a:gd name="adj2" fmla="val 50240"/>
            </a:avLst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4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5" grpId="0" animBg="1"/>
      <p:bldP spid="96" grpId="0" animBg="1"/>
      <p:bldP spid="97" grpId="0" animBg="1"/>
      <p:bldP spid="98" grpId="0" animBg="1"/>
      <p:bldP spid="99" grpId="0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99563" cy="6858000"/>
          </a:xfrm>
          <a:prstGeom prst="rect">
            <a:avLst/>
          </a:prstGeom>
          <a:solidFill>
            <a:srgbClr val="D5E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23" name="Straight Arrow Connector 9"/>
          <p:cNvCxnSpPr>
            <a:cxnSpLocks noChangeShapeType="1"/>
          </p:cNvCxnSpPr>
          <p:nvPr/>
        </p:nvCxnSpPr>
        <p:spPr bwMode="auto">
          <a:xfrm>
            <a:off x="-2197100" y="1265238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2" name="TextBox 107"/>
          <p:cNvSpPr txBox="1">
            <a:spLocks noChangeArrowheads="1"/>
          </p:cNvSpPr>
          <p:nvPr/>
        </p:nvSpPr>
        <p:spPr bwMode="auto">
          <a:xfrm>
            <a:off x="1446210" y="44450"/>
            <a:ext cx="6205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C00000"/>
                </a:solidFill>
              </a:rPr>
              <a:t>We are belonging to a same “tree”</a:t>
            </a:r>
          </a:p>
        </p:txBody>
      </p:sp>
      <p:pic>
        <p:nvPicPr>
          <p:cNvPr id="5125" name="Image 6" descr="_DSC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6335712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8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allAtOnce"/>
    </p:bld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23927</TotalTime>
  <Words>456</Words>
  <Application>Microsoft Office PowerPoint</Application>
  <PresentationFormat>Affichage à l'écran (4:3)</PresentationFormat>
  <Paragraphs>131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Monotype Sorts</vt:lpstr>
      <vt:lpstr>Verdana</vt:lpstr>
      <vt:lpstr>Slide_Master</vt:lpstr>
      <vt:lpstr>Bridging Science, Policy, industry, Practitioners and Societal dimensions for enhancing disaster resiience</vt:lpstr>
      <vt:lpstr>Présentation PowerPoint</vt:lpstr>
      <vt:lpstr>Présentation PowerPoint</vt:lpstr>
      <vt:lpstr>Présentation PowerPoint</vt:lpstr>
      <vt:lpstr>Présentation PowerPoint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mupangilai</dc:creator>
  <cp:lastModifiedBy>Philippe Quevauviller</cp:lastModifiedBy>
  <cp:revision>611</cp:revision>
  <cp:lastPrinted>2014-11-20T14:45:43Z</cp:lastPrinted>
  <dcterms:created xsi:type="dcterms:W3CDTF">2011-10-28T10:25:18Z</dcterms:created>
  <dcterms:modified xsi:type="dcterms:W3CDTF">2020-04-27T18:54:59Z</dcterms:modified>
</cp:coreProperties>
</file>