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68" r:id="rId2"/>
    <p:sldId id="334" r:id="rId3"/>
    <p:sldId id="258" r:id="rId4"/>
    <p:sldId id="441" r:id="rId5"/>
    <p:sldId id="260" r:id="rId6"/>
    <p:sldId id="403" r:id="rId7"/>
    <p:sldId id="332" r:id="rId8"/>
    <p:sldId id="300" r:id="rId9"/>
    <p:sldId id="337" r:id="rId10"/>
    <p:sldId id="314" r:id="rId11"/>
    <p:sldId id="315" r:id="rId12"/>
    <p:sldId id="316" r:id="rId13"/>
    <p:sldId id="317" r:id="rId14"/>
    <p:sldId id="328" r:id="rId15"/>
    <p:sldId id="383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4E1D"/>
    <a:srgbClr val="69B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S:\Paper%202\Elalfy\mesh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S:\Paper%202\Elalfy\mesh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S:\Paper%202\Elalfy\mesh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S:\Paper%202\Elalfy\mesh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73654855643046"/>
          <c:y val="6.7901234567901231E-2"/>
          <c:w val="0.79536464191976008"/>
          <c:h val="0.67274667055506954"/>
        </c:manualLayout>
      </c:layout>
      <c:scatterChart>
        <c:scatterStyle val="smoothMarker"/>
        <c:varyColors val="0"/>
        <c:ser>
          <c:idx val="4"/>
          <c:order val="1"/>
          <c:tx>
            <c:strRef>
              <c:f>'E42'!$H$11</c:f>
              <c:strCache>
                <c:ptCount val="1"/>
                <c:pt idx="0">
                  <c:v>Simulation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'E42'!$G$12:$G$49</c:f>
              <c:numCache>
                <c:formatCode>General</c:formatCode>
                <c:ptCount val="38"/>
                <c:pt idx="0">
                  <c:v>-0.25</c:v>
                </c:pt>
                <c:pt idx="1">
                  <c:v>-0.23000002000000003</c:v>
                </c:pt>
                <c:pt idx="2">
                  <c:v>-0.20999998000000003</c:v>
                </c:pt>
                <c:pt idx="3">
                  <c:v>-0.19</c:v>
                </c:pt>
                <c:pt idx="4">
                  <c:v>-0.17000002000000003</c:v>
                </c:pt>
                <c:pt idx="5">
                  <c:v>-0.14999997999999998</c:v>
                </c:pt>
                <c:pt idx="6">
                  <c:v>-0.13</c:v>
                </c:pt>
                <c:pt idx="7">
                  <c:v>-0.10999998999999999</c:v>
                </c:pt>
                <c:pt idx="8">
                  <c:v>-9.0000009999999991E-2</c:v>
                </c:pt>
                <c:pt idx="9">
                  <c:v>-7.0000000000000007E-2</c:v>
                </c:pt>
                <c:pt idx="10">
                  <c:v>-5.0000000000000017E-2</c:v>
                </c:pt>
                <c:pt idx="11">
                  <c:v>-3.0000009999999994E-2</c:v>
                </c:pt>
                <c:pt idx="12">
                  <c:v>-1.0000000000000009E-2</c:v>
                </c:pt>
                <c:pt idx="13">
                  <c:v>9.999999999999995E-3</c:v>
                </c:pt>
                <c:pt idx="14">
                  <c:v>2.9999996000000001E-2</c:v>
                </c:pt>
                <c:pt idx="15">
                  <c:v>4.9999999999999989E-2</c:v>
                </c:pt>
                <c:pt idx="16">
                  <c:v>7.0000003000000005E-2</c:v>
                </c:pt>
                <c:pt idx="17">
                  <c:v>9.0000000999999996E-2</c:v>
                </c:pt>
                <c:pt idx="18">
                  <c:v>0.1100000002</c:v>
                </c:pt>
                <c:pt idx="19">
                  <c:v>0.12999999979999999</c:v>
                </c:pt>
                <c:pt idx="20">
                  <c:v>0.14999999899999999</c:v>
                </c:pt>
                <c:pt idx="21">
                  <c:v>0.16999999699999999</c:v>
                </c:pt>
                <c:pt idx="22">
                  <c:v>0.19</c:v>
                </c:pt>
                <c:pt idx="23">
                  <c:v>0.21000000399999999</c:v>
                </c:pt>
                <c:pt idx="24">
                  <c:v>0.22999999999999998</c:v>
                </c:pt>
                <c:pt idx="25">
                  <c:v>0.25</c:v>
                </c:pt>
                <c:pt idx="26">
                  <c:v>0.27000000999999996</c:v>
                </c:pt>
                <c:pt idx="27">
                  <c:v>0.29000000000000004</c:v>
                </c:pt>
                <c:pt idx="28">
                  <c:v>0.31</c:v>
                </c:pt>
                <c:pt idx="29">
                  <c:v>0.33000001000000001</c:v>
                </c:pt>
                <c:pt idx="30">
                  <c:v>0.34999998999999998</c:v>
                </c:pt>
                <c:pt idx="31">
                  <c:v>0.37</c:v>
                </c:pt>
                <c:pt idx="32">
                  <c:v>0.38999997999999997</c:v>
                </c:pt>
                <c:pt idx="33">
                  <c:v>0.41000002000000002</c:v>
                </c:pt>
                <c:pt idx="34">
                  <c:v>0.43</c:v>
                </c:pt>
                <c:pt idx="35">
                  <c:v>0.44999998000000002</c:v>
                </c:pt>
                <c:pt idx="36">
                  <c:v>0.47000002000000002</c:v>
                </c:pt>
                <c:pt idx="37">
                  <c:v>0.49</c:v>
                </c:pt>
              </c:numCache>
            </c:numRef>
          </c:xVal>
          <c:yVal>
            <c:numRef>
              <c:f>'E42'!$H$12:$H$49</c:f>
              <c:numCache>
                <c:formatCode>General</c:formatCode>
                <c:ptCount val="38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0.18666667000000001</c:v>
                </c:pt>
                <c:pt idx="10">
                  <c:v>0.16120267999999999</c:v>
                </c:pt>
                <c:pt idx="11">
                  <c:v>0.14750674</c:v>
                </c:pt>
                <c:pt idx="12">
                  <c:v>0.14292580999999999</c:v>
                </c:pt>
                <c:pt idx="13">
                  <c:v>0.14286333000000001</c:v>
                </c:pt>
                <c:pt idx="14">
                  <c:v>0.14413822000000001</c:v>
                </c:pt>
                <c:pt idx="15">
                  <c:v>0.16116732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  <c:pt idx="25">
                  <c:v>0.2</c:v>
                </c:pt>
                <c:pt idx="26">
                  <c:v>0.2</c:v>
                </c:pt>
                <c:pt idx="27">
                  <c:v>0.2</c:v>
                </c:pt>
                <c:pt idx="28">
                  <c:v>0.2</c:v>
                </c:pt>
                <c:pt idx="29">
                  <c:v>0.2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</c:v>
                </c:pt>
                <c:pt idx="36">
                  <c:v>0.2</c:v>
                </c:pt>
                <c:pt idx="37">
                  <c:v>0.2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B18-4E9A-8878-1ADE66F63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69600"/>
        <c:axId val="205970176"/>
      </c:scatterChart>
      <c:scatterChart>
        <c:scatterStyle val="lineMarker"/>
        <c:varyColors val="0"/>
        <c:ser>
          <c:idx val="0"/>
          <c:order val="0"/>
          <c:tx>
            <c:strRef>
              <c:f>Experiment!$D$3</c:f>
              <c:strCache>
                <c:ptCount val="1"/>
                <c:pt idx="0">
                  <c:v>Experimental</c:v>
                </c:pt>
              </c:strCache>
            </c:strRef>
          </c:tx>
          <c:spPr>
            <a:ln w="25400">
              <a:noFill/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Experiment!$C$4:$C$26</c:f>
              <c:numCache>
                <c:formatCode>General</c:formatCode>
                <c:ptCount val="23"/>
                <c:pt idx="0">
                  <c:v>-0.3</c:v>
                </c:pt>
                <c:pt idx="1">
                  <c:v>-0.22917160000000003</c:v>
                </c:pt>
                <c:pt idx="2">
                  <c:v>-0.20431954000000002</c:v>
                </c:pt>
                <c:pt idx="3">
                  <c:v>-0.17035503000000002</c:v>
                </c:pt>
                <c:pt idx="4">
                  <c:v>-0.12976330999999999</c:v>
                </c:pt>
                <c:pt idx="5">
                  <c:v>-0.10408284000000001</c:v>
                </c:pt>
                <c:pt idx="6">
                  <c:v>-7.5917160000000011E-2</c:v>
                </c:pt>
                <c:pt idx="7">
                  <c:v>-7.3431959999999991E-2</c:v>
                </c:pt>
                <c:pt idx="8">
                  <c:v>-7.0118340000000001E-2</c:v>
                </c:pt>
                <c:pt idx="9">
                  <c:v>-5.3550299999999995E-2</c:v>
                </c:pt>
                <c:pt idx="10">
                  <c:v>-3.0355030000000005E-2</c:v>
                </c:pt>
                <c:pt idx="11">
                  <c:v>-2.1893500000000066E-3</c:v>
                </c:pt>
                <c:pt idx="12">
                  <c:v>2.1005919999999997E-2</c:v>
                </c:pt>
                <c:pt idx="13">
                  <c:v>4.4201179999999993E-2</c:v>
                </c:pt>
                <c:pt idx="14">
                  <c:v>5.8284024999999996E-2</c:v>
                </c:pt>
                <c:pt idx="15">
                  <c:v>7.2366862000000004E-2</c:v>
                </c:pt>
                <c:pt idx="16">
                  <c:v>0.11544378699999999</c:v>
                </c:pt>
                <c:pt idx="17">
                  <c:v>0.149408284</c:v>
                </c:pt>
                <c:pt idx="18">
                  <c:v>0.21816568</c:v>
                </c:pt>
                <c:pt idx="19">
                  <c:v>0.31508875999999997</c:v>
                </c:pt>
                <c:pt idx="20">
                  <c:v>0.35899407999999999</c:v>
                </c:pt>
                <c:pt idx="21">
                  <c:v>0.45</c:v>
                </c:pt>
                <c:pt idx="22">
                  <c:v>0.47082839999999998</c:v>
                </c:pt>
              </c:numCache>
            </c:numRef>
          </c:xVal>
          <c:yVal>
            <c:numRef>
              <c:f>Experiment!$D$4:$D$26</c:f>
              <c:numCache>
                <c:formatCode>General</c:formatCode>
                <c:ptCount val="23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0.17540792999999999</c:v>
                </c:pt>
                <c:pt idx="8">
                  <c:v>0.14918414999999999</c:v>
                </c:pt>
                <c:pt idx="9">
                  <c:v>0.14860139999999999</c:v>
                </c:pt>
                <c:pt idx="10">
                  <c:v>0.14860139999999999</c:v>
                </c:pt>
                <c:pt idx="11">
                  <c:v>0.14801864000000001</c:v>
                </c:pt>
                <c:pt idx="12">
                  <c:v>0.14860139999999999</c:v>
                </c:pt>
                <c:pt idx="13">
                  <c:v>0.14801864000000001</c:v>
                </c:pt>
                <c:pt idx="14">
                  <c:v>0.17482518</c:v>
                </c:pt>
                <c:pt idx="15">
                  <c:v>0.1993007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0.1993007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B18-4E9A-8878-1ADE66F63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69600"/>
        <c:axId val="205970176"/>
      </c:scatterChart>
      <c:valAx>
        <c:axId val="205969600"/>
        <c:scaling>
          <c:orientation val="minMax"/>
          <c:max val="0.4"/>
          <c:min val="-0.2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Channel length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05970176"/>
        <c:crosses val="autoZero"/>
        <c:crossBetween val="midCat"/>
        <c:majorUnit val="0.2"/>
      </c:valAx>
      <c:valAx>
        <c:axId val="205970176"/>
        <c:scaling>
          <c:orientation val="minMax"/>
          <c:max val="0.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Bed elevation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05969600"/>
        <c:crossesAt val="-0.25"/>
        <c:crossBetween val="midCat"/>
        <c:majorUnit val="0.1"/>
      </c:valAx>
    </c:plotArea>
    <c:legend>
      <c:legendPos val="r"/>
      <c:layout>
        <c:manualLayout>
          <c:xMode val="edge"/>
          <c:yMode val="edge"/>
          <c:x val="0.64023809523809527"/>
          <c:y val="0.39528288130650335"/>
          <c:w val="0.34190476190476182"/>
          <c:h val="0.271162632448721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547036883547451"/>
          <c:y val="6.8561933790534255E-2"/>
          <c:w val="0.78140097619376525"/>
          <c:h val="0.63884810769621536"/>
        </c:manualLayout>
      </c:layout>
      <c:scatterChart>
        <c:scatterStyle val="smoothMarker"/>
        <c:varyColors val="0"/>
        <c:ser>
          <c:idx val="5"/>
          <c:order val="1"/>
          <c:tx>
            <c:strRef>
              <c:f>'E42'!$I$11</c:f>
              <c:strCache>
                <c:ptCount val="1"/>
                <c:pt idx="0">
                  <c:v>t=15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'E42'!$G$12:$G$49</c:f>
              <c:numCache>
                <c:formatCode>General</c:formatCode>
                <c:ptCount val="38"/>
                <c:pt idx="0">
                  <c:v>-0.25</c:v>
                </c:pt>
                <c:pt idx="1">
                  <c:v>-0.23000002000000003</c:v>
                </c:pt>
                <c:pt idx="2">
                  <c:v>-0.20999998000000003</c:v>
                </c:pt>
                <c:pt idx="3">
                  <c:v>-0.19</c:v>
                </c:pt>
                <c:pt idx="4">
                  <c:v>-0.17000002000000003</c:v>
                </c:pt>
                <c:pt idx="5">
                  <c:v>-0.14999997999999998</c:v>
                </c:pt>
                <c:pt idx="6">
                  <c:v>-0.13</c:v>
                </c:pt>
                <c:pt idx="7">
                  <c:v>-0.10999998999999999</c:v>
                </c:pt>
                <c:pt idx="8">
                  <c:v>-9.0000009999999991E-2</c:v>
                </c:pt>
                <c:pt idx="9">
                  <c:v>-7.0000000000000007E-2</c:v>
                </c:pt>
                <c:pt idx="10">
                  <c:v>-5.0000000000000017E-2</c:v>
                </c:pt>
                <c:pt idx="11">
                  <c:v>-3.0000009999999994E-2</c:v>
                </c:pt>
                <c:pt idx="12">
                  <c:v>-1.0000000000000009E-2</c:v>
                </c:pt>
                <c:pt idx="13">
                  <c:v>9.999999999999995E-3</c:v>
                </c:pt>
                <c:pt idx="14">
                  <c:v>2.9999996000000001E-2</c:v>
                </c:pt>
                <c:pt idx="15">
                  <c:v>4.9999999999999989E-2</c:v>
                </c:pt>
                <c:pt idx="16">
                  <c:v>7.0000003000000005E-2</c:v>
                </c:pt>
                <c:pt idx="17">
                  <c:v>9.0000000999999996E-2</c:v>
                </c:pt>
                <c:pt idx="18">
                  <c:v>0.1100000002</c:v>
                </c:pt>
                <c:pt idx="19">
                  <c:v>0.12999999979999999</c:v>
                </c:pt>
                <c:pt idx="20">
                  <c:v>0.14999999899999999</c:v>
                </c:pt>
                <c:pt idx="21">
                  <c:v>0.16999999699999999</c:v>
                </c:pt>
                <c:pt idx="22">
                  <c:v>0.19</c:v>
                </c:pt>
                <c:pt idx="23">
                  <c:v>0.21000000399999999</c:v>
                </c:pt>
                <c:pt idx="24">
                  <c:v>0.22999999999999998</c:v>
                </c:pt>
                <c:pt idx="25">
                  <c:v>0.25</c:v>
                </c:pt>
                <c:pt idx="26">
                  <c:v>0.27000000999999996</c:v>
                </c:pt>
                <c:pt idx="27">
                  <c:v>0.29000000000000004</c:v>
                </c:pt>
                <c:pt idx="28">
                  <c:v>0.31</c:v>
                </c:pt>
                <c:pt idx="29">
                  <c:v>0.33000001000000001</c:v>
                </c:pt>
                <c:pt idx="30">
                  <c:v>0.34999998999999998</c:v>
                </c:pt>
                <c:pt idx="31">
                  <c:v>0.37</c:v>
                </c:pt>
                <c:pt idx="32">
                  <c:v>0.38999997999999997</c:v>
                </c:pt>
                <c:pt idx="33">
                  <c:v>0.41000002000000002</c:v>
                </c:pt>
                <c:pt idx="34">
                  <c:v>0.43</c:v>
                </c:pt>
                <c:pt idx="35">
                  <c:v>0.44999998000000002</c:v>
                </c:pt>
                <c:pt idx="36">
                  <c:v>0.47000002000000002</c:v>
                </c:pt>
                <c:pt idx="37">
                  <c:v>0.49</c:v>
                </c:pt>
              </c:numCache>
            </c:numRef>
          </c:xVal>
          <c:yVal>
            <c:numRef>
              <c:f>'E42'!$I$12:$I$49</c:f>
              <c:numCache>
                <c:formatCode>General</c:formatCode>
                <c:ptCount val="38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0.19333510000000001</c:v>
                </c:pt>
                <c:pt idx="9">
                  <c:v>0.17507416000000001</c:v>
                </c:pt>
                <c:pt idx="10">
                  <c:v>0.15553856999999999</c:v>
                </c:pt>
                <c:pt idx="11">
                  <c:v>0.13868284</c:v>
                </c:pt>
                <c:pt idx="12">
                  <c:v>0.13550967999999999</c:v>
                </c:pt>
                <c:pt idx="13">
                  <c:v>0.13326687000000001</c:v>
                </c:pt>
                <c:pt idx="14">
                  <c:v>0.13862758999999999</c:v>
                </c:pt>
                <c:pt idx="15">
                  <c:v>0.14194736999999999</c:v>
                </c:pt>
                <c:pt idx="16">
                  <c:v>0.15715953999999999</c:v>
                </c:pt>
                <c:pt idx="17">
                  <c:v>0.2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  <c:pt idx="25">
                  <c:v>0.2</c:v>
                </c:pt>
                <c:pt idx="26">
                  <c:v>0.2</c:v>
                </c:pt>
                <c:pt idx="27">
                  <c:v>0.2</c:v>
                </c:pt>
                <c:pt idx="28">
                  <c:v>0.2</c:v>
                </c:pt>
                <c:pt idx="29">
                  <c:v>0.2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</c:v>
                </c:pt>
                <c:pt idx="36">
                  <c:v>0.2</c:v>
                </c:pt>
                <c:pt idx="37">
                  <c:v>0.2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D60-4DC4-BA52-D08135942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70752"/>
        <c:axId val="220553216"/>
      </c:scatterChart>
      <c:scatterChart>
        <c:scatterStyle val="lineMarker"/>
        <c:varyColors val="0"/>
        <c:ser>
          <c:idx val="3"/>
          <c:order val="0"/>
          <c:tx>
            <c:strRef>
              <c:f>Experiment!$H$3</c:f>
              <c:strCache>
                <c:ptCount val="1"/>
                <c:pt idx="0">
                  <c:v>t=15 s</c:v>
                </c:pt>
              </c:strCache>
            </c:strRef>
          </c:tx>
          <c:spPr>
            <a:ln w="25400">
              <a:noFill/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Experiment!$G$4:$G$18</c:f>
              <c:numCache>
                <c:formatCode>General</c:formatCode>
                <c:ptCount val="15"/>
                <c:pt idx="0">
                  <c:v>-0.3</c:v>
                </c:pt>
                <c:pt idx="1">
                  <c:v>-0.2</c:v>
                </c:pt>
                <c:pt idx="2">
                  <c:v>-0.25</c:v>
                </c:pt>
                <c:pt idx="3">
                  <c:v>-0.11611900000000031</c:v>
                </c:pt>
                <c:pt idx="4">
                  <c:v>-8.8993399999999667E-2</c:v>
                </c:pt>
                <c:pt idx="5">
                  <c:v>-7.7496000000000009E-2</c:v>
                </c:pt>
                <c:pt idx="6">
                  <c:v>-4.1641999999999513E-2</c:v>
                </c:pt>
                <c:pt idx="7">
                  <c:v>2.1503599999999956E-2</c:v>
                </c:pt>
                <c:pt idx="8">
                  <c:v>6.9772399999999735E-2</c:v>
                </c:pt>
                <c:pt idx="9">
                  <c:v>0.1208140000000002</c:v>
                </c:pt>
                <c:pt idx="10">
                  <c:v>0.15070600000000045</c:v>
                </c:pt>
                <c:pt idx="11">
                  <c:v>0.2</c:v>
                </c:pt>
                <c:pt idx="12">
                  <c:v>0.3</c:v>
                </c:pt>
                <c:pt idx="13">
                  <c:v>0.4</c:v>
                </c:pt>
                <c:pt idx="14">
                  <c:v>0.45</c:v>
                </c:pt>
              </c:numCache>
            </c:numRef>
          </c:xVal>
          <c:yVal>
            <c:numRef>
              <c:f>Experiment!$H$4:$H$18</c:f>
              <c:numCache>
                <c:formatCode>General</c:formatCode>
                <c:ptCount val="15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0.19903676000000001</c:v>
                </c:pt>
                <c:pt idx="4">
                  <c:v>0.19899169999999999</c:v>
                </c:pt>
                <c:pt idx="5">
                  <c:v>0.16137550000000001</c:v>
                </c:pt>
                <c:pt idx="6">
                  <c:v>0.12333122000000001</c:v>
                </c:pt>
                <c:pt idx="7">
                  <c:v>0.13446669999999999</c:v>
                </c:pt>
                <c:pt idx="8">
                  <c:v>0.16616964000000001</c:v>
                </c:pt>
                <c:pt idx="9">
                  <c:v>0.19941838000000001</c:v>
                </c:pt>
                <c:pt idx="10">
                  <c:v>0.19898112000000001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D60-4DC4-BA52-D08135942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970752"/>
        <c:axId val="220553216"/>
      </c:scatterChart>
      <c:valAx>
        <c:axId val="205970752"/>
        <c:scaling>
          <c:orientation val="minMax"/>
          <c:max val="0.4"/>
          <c:min val="-0.2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Channel length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20553216"/>
        <c:crosses val="autoZero"/>
        <c:crossBetween val="midCat"/>
        <c:majorUnit val="0.2"/>
      </c:valAx>
      <c:valAx>
        <c:axId val="220553216"/>
        <c:scaling>
          <c:orientation val="minMax"/>
          <c:max val="0.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Bed elevation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05970752"/>
        <c:crossesAt val="-0.25"/>
        <c:crossBetween val="midCat"/>
        <c:majorUnit val="0.1"/>
      </c:valAx>
    </c:plotArea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6"/>
          <c:order val="1"/>
          <c:tx>
            <c:strRef>
              <c:f>'E42'!$J$11</c:f>
              <c:strCache>
                <c:ptCount val="1"/>
                <c:pt idx="0">
                  <c:v>t=25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'E42'!$G$12:$G$49</c:f>
              <c:numCache>
                <c:formatCode>General</c:formatCode>
                <c:ptCount val="38"/>
                <c:pt idx="0">
                  <c:v>-0.25</c:v>
                </c:pt>
                <c:pt idx="1">
                  <c:v>-0.23000002000000003</c:v>
                </c:pt>
                <c:pt idx="2">
                  <c:v>-0.20999998000000003</c:v>
                </c:pt>
                <c:pt idx="3">
                  <c:v>-0.19</c:v>
                </c:pt>
                <c:pt idx="4">
                  <c:v>-0.17000002000000003</c:v>
                </c:pt>
                <c:pt idx="5">
                  <c:v>-0.14999997999999998</c:v>
                </c:pt>
                <c:pt idx="6">
                  <c:v>-0.13</c:v>
                </c:pt>
                <c:pt idx="7">
                  <c:v>-0.10999998999999999</c:v>
                </c:pt>
                <c:pt idx="8">
                  <c:v>-9.0000009999999991E-2</c:v>
                </c:pt>
                <c:pt idx="9">
                  <c:v>-7.0000000000000007E-2</c:v>
                </c:pt>
                <c:pt idx="10">
                  <c:v>-5.0000000000000017E-2</c:v>
                </c:pt>
                <c:pt idx="11">
                  <c:v>-3.0000009999999994E-2</c:v>
                </c:pt>
                <c:pt idx="12">
                  <c:v>-1.0000000000000009E-2</c:v>
                </c:pt>
                <c:pt idx="13">
                  <c:v>9.999999999999995E-3</c:v>
                </c:pt>
                <c:pt idx="14">
                  <c:v>2.9999996000000001E-2</c:v>
                </c:pt>
                <c:pt idx="15">
                  <c:v>4.9999999999999989E-2</c:v>
                </c:pt>
                <c:pt idx="16">
                  <c:v>7.0000003000000005E-2</c:v>
                </c:pt>
                <c:pt idx="17">
                  <c:v>9.0000000999999996E-2</c:v>
                </c:pt>
                <c:pt idx="18">
                  <c:v>0.1100000002</c:v>
                </c:pt>
                <c:pt idx="19">
                  <c:v>0.12999999979999999</c:v>
                </c:pt>
                <c:pt idx="20">
                  <c:v>0.14999999899999999</c:v>
                </c:pt>
                <c:pt idx="21">
                  <c:v>0.16999999699999999</c:v>
                </c:pt>
                <c:pt idx="22">
                  <c:v>0.19</c:v>
                </c:pt>
                <c:pt idx="23">
                  <c:v>0.21000000399999999</c:v>
                </c:pt>
                <c:pt idx="24">
                  <c:v>0.22999999999999998</c:v>
                </c:pt>
                <c:pt idx="25">
                  <c:v>0.25</c:v>
                </c:pt>
                <c:pt idx="26">
                  <c:v>0.27000000999999996</c:v>
                </c:pt>
                <c:pt idx="27">
                  <c:v>0.29000000000000004</c:v>
                </c:pt>
                <c:pt idx="28">
                  <c:v>0.31</c:v>
                </c:pt>
                <c:pt idx="29">
                  <c:v>0.33000001000000001</c:v>
                </c:pt>
                <c:pt idx="30">
                  <c:v>0.34999998999999998</c:v>
                </c:pt>
                <c:pt idx="31">
                  <c:v>0.37</c:v>
                </c:pt>
                <c:pt idx="32">
                  <c:v>0.38999997999999997</c:v>
                </c:pt>
                <c:pt idx="33">
                  <c:v>0.41000002000000002</c:v>
                </c:pt>
                <c:pt idx="34">
                  <c:v>0.43</c:v>
                </c:pt>
                <c:pt idx="35">
                  <c:v>0.44999998000000002</c:v>
                </c:pt>
                <c:pt idx="36">
                  <c:v>0.47000002000000002</c:v>
                </c:pt>
                <c:pt idx="37">
                  <c:v>0.49</c:v>
                </c:pt>
              </c:numCache>
            </c:numRef>
          </c:xVal>
          <c:yVal>
            <c:numRef>
              <c:f>'E42'!$J$12:$J$49</c:f>
              <c:numCache>
                <c:formatCode>General</c:formatCode>
                <c:ptCount val="38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0.15343872</c:v>
                </c:pt>
                <c:pt idx="9">
                  <c:v>0.15110013999999999</c:v>
                </c:pt>
                <c:pt idx="10">
                  <c:v>0.124</c:v>
                </c:pt>
                <c:pt idx="11">
                  <c:v>0.11676754</c:v>
                </c:pt>
                <c:pt idx="12">
                  <c:v>0.11526897999999999</c:v>
                </c:pt>
                <c:pt idx="13">
                  <c:v>0.10554223</c:v>
                </c:pt>
                <c:pt idx="14">
                  <c:v>0.105763</c:v>
                </c:pt>
                <c:pt idx="15">
                  <c:v>0.10761825999999999</c:v>
                </c:pt>
                <c:pt idx="16">
                  <c:v>0.10846419</c:v>
                </c:pt>
                <c:pt idx="17">
                  <c:v>0.12307498</c:v>
                </c:pt>
                <c:pt idx="18">
                  <c:v>0.15735541</c:v>
                </c:pt>
                <c:pt idx="19">
                  <c:v>0.18000000999999999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  <c:pt idx="25">
                  <c:v>0.2</c:v>
                </c:pt>
                <c:pt idx="26">
                  <c:v>0.2</c:v>
                </c:pt>
                <c:pt idx="27">
                  <c:v>0.2</c:v>
                </c:pt>
                <c:pt idx="28">
                  <c:v>0.2</c:v>
                </c:pt>
                <c:pt idx="29">
                  <c:v>0.2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</c:v>
                </c:pt>
                <c:pt idx="36">
                  <c:v>0.2</c:v>
                </c:pt>
                <c:pt idx="37">
                  <c:v>0.2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9BD-44D5-B259-8325CD069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554944"/>
        <c:axId val="220555520"/>
      </c:scatterChart>
      <c:scatterChart>
        <c:scatterStyle val="lineMarker"/>
        <c:varyColors val="0"/>
        <c:ser>
          <c:idx val="2"/>
          <c:order val="0"/>
          <c:tx>
            <c:strRef>
              <c:f>Experiment!$L$3</c:f>
              <c:strCache>
                <c:ptCount val="1"/>
                <c:pt idx="0">
                  <c:v>t=25 s</c:v>
                </c:pt>
              </c:strCache>
            </c:strRef>
          </c:tx>
          <c:spPr>
            <a:ln w="25400">
              <a:noFill/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Experiment!$K$4:$K$31</c:f>
              <c:numCache>
                <c:formatCode>General</c:formatCode>
                <c:ptCount val="28"/>
                <c:pt idx="0">
                  <c:v>-0.3</c:v>
                </c:pt>
                <c:pt idx="1">
                  <c:v>-0.22849499999999967</c:v>
                </c:pt>
                <c:pt idx="2">
                  <c:v>-0.17713629999999991</c:v>
                </c:pt>
                <c:pt idx="3">
                  <c:v>-0.13074429999999992</c:v>
                </c:pt>
                <c:pt idx="4">
                  <c:v>-0.1158330000000003</c:v>
                </c:pt>
                <c:pt idx="5">
                  <c:v>-0.10347970000000029</c:v>
                </c:pt>
                <c:pt idx="6">
                  <c:v>-9.3599699999999508E-2</c:v>
                </c:pt>
                <c:pt idx="7">
                  <c:v>-8.3707699999999718E-2</c:v>
                </c:pt>
                <c:pt idx="8">
                  <c:v>-7.2170999999999985E-2</c:v>
                </c:pt>
                <c:pt idx="9">
                  <c:v>-5.0667999999999935E-2</c:v>
                </c:pt>
                <c:pt idx="10">
                  <c:v>-2.5855400000000195E-2</c:v>
                </c:pt>
                <c:pt idx="11">
                  <c:v>7.2312999999999406E-3</c:v>
                </c:pt>
                <c:pt idx="12">
                  <c:v>2.8748000000000218E-2</c:v>
                </c:pt>
                <c:pt idx="13">
                  <c:v>4.7807299999999664E-2</c:v>
                </c:pt>
                <c:pt idx="14">
                  <c:v>7.0184000000000246E-2</c:v>
                </c:pt>
                <c:pt idx="15">
                  <c:v>9.0103000000000044E-2</c:v>
                </c:pt>
                <c:pt idx="16">
                  <c:v>0.11251100000000047</c:v>
                </c:pt>
                <c:pt idx="17">
                  <c:v>0.1241513000000003</c:v>
                </c:pt>
                <c:pt idx="18">
                  <c:v>0.12918629999999975</c:v>
                </c:pt>
                <c:pt idx="19">
                  <c:v>0.13837100000000024</c:v>
                </c:pt>
                <c:pt idx="20">
                  <c:v>0.14089599999999969</c:v>
                </c:pt>
                <c:pt idx="21">
                  <c:v>0.14758000000000049</c:v>
                </c:pt>
                <c:pt idx="22">
                  <c:v>0.1509109999999998</c:v>
                </c:pt>
                <c:pt idx="23">
                  <c:v>0.19315900000000052</c:v>
                </c:pt>
                <c:pt idx="24">
                  <c:v>0.25776999999999983</c:v>
                </c:pt>
                <c:pt idx="25">
                  <c:v>0.31410319999999992</c:v>
                </c:pt>
                <c:pt idx="26">
                  <c:v>0.36049570000000042</c:v>
                </c:pt>
                <c:pt idx="27">
                  <c:v>0.45</c:v>
                </c:pt>
              </c:numCache>
            </c:numRef>
          </c:xVal>
          <c:yVal>
            <c:numRef>
              <c:f>Experiment!$L$4:$L$31</c:f>
              <c:numCache>
                <c:formatCode>General</c:formatCode>
                <c:ptCount val="28"/>
                <c:pt idx="0">
                  <c:v>0.2</c:v>
                </c:pt>
                <c:pt idx="1">
                  <c:v>0.20058112</c:v>
                </c:pt>
                <c:pt idx="2">
                  <c:v>0.19991440999999999</c:v>
                </c:pt>
                <c:pt idx="3">
                  <c:v>0.20041874000000001</c:v>
                </c:pt>
                <c:pt idx="4">
                  <c:v>0.20039397</c:v>
                </c:pt>
                <c:pt idx="5">
                  <c:v>0.17886158999999999</c:v>
                </c:pt>
                <c:pt idx="6">
                  <c:v>0.16082172</c:v>
                </c:pt>
                <c:pt idx="7">
                  <c:v>0.14627024999999999</c:v>
                </c:pt>
                <c:pt idx="8">
                  <c:v>0.12822761999999999</c:v>
                </c:pt>
                <c:pt idx="9">
                  <c:v>0.11772667000000001</c:v>
                </c:pt>
                <c:pt idx="10">
                  <c:v>0.10605741</c:v>
                </c:pt>
                <c:pt idx="11">
                  <c:v>9.1467409999999999E-2</c:v>
                </c:pt>
                <c:pt idx="12">
                  <c:v>8.5036249999999994E-2</c:v>
                </c:pt>
                <c:pt idx="13">
                  <c:v>8.6748790000000006E-2</c:v>
                </c:pt>
                <c:pt idx="14">
                  <c:v>8.9618630000000005E-2</c:v>
                </c:pt>
                <c:pt idx="15">
                  <c:v>0.100632176</c:v>
                </c:pt>
                <c:pt idx="16">
                  <c:v>0.11280439</c:v>
                </c:pt>
                <c:pt idx="17">
                  <c:v>0.12557589999999999</c:v>
                </c:pt>
                <c:pt idx="18">
                  <c:v>0.14475378</c:v>
                </c:pt>
                <c:pt idx="19">
                  <c:v>0.16625039999999999</c:v>
                </c:pt>
                <c:pt idx="20">
                  <c:v>0.17787423999999999</c:v>
                </c:pt>
                <c:pt idx="21">
                  <c:v>0.19472378000000001</c:v>
                </c:pt>
                <c:pt idx="22">
                  <c:v>0.19995087</c:v>
                </c:pt>
                <c:pt idx="23">
                  <c:v>0.19988069</c:v>
                </c:pt>
                <c:pt idx="24">
                  <c:v>0.19861055999999999</c:v>
                </c:pt>
                <c:pt idx="25">
                  <c:v>0.19909837999999999</c:v>
                </c:pt>
                <c:pt idx="26">
                  <c:v>0.19960272000000001</c:v>
                </c:pt>
                <c:pt idx="27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9BD-44D5-B259-8325CD0693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554944"/>
        <c:axId val="220555520"/>
      </c:scatterChart>
      <c:valAx>
        <c:axId val="220554944"/>
        <c:scaling>
          <c:orientation val="minMax"/>
          <c:max val="0.4"/>
          <c:min val="-0.2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Channel length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20555520"/>
        <c:crosses val="autoZero"/>
        <c:crossBetween val="midCat"/>
        <c:majorUnit val="0.2"/>
      </c:valAx>
      <c:valAx>
        <c:axId val="220555520"/>
        <c:scaling>
          <c:orientation val="minMax"/>
          <c:max val="0.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Bed elevation (m)</a:t>
                </a:r>
              </a:p>
            </c:rich>
          </c:tx>
          <c:layout>
            <c:manualLayout>
              <c:xMode val="edge"/>
              <c:yMode val="edge"/>
              <c:x val="2.1895707040612011E-2"/>
              <c:y val="0.10604933008065269"/>
            </c:manualLayout>
          </c:layout>
          <c:overlay val="0"/>
        </c:title>
        <c:numFmt formatCode="#,##0.0" sourceLinked="0"/>
        <c:majorTickMark val="none"/>
        <c:minorTickMark val="none"/>
        <c:tickLblPos val="nextTo"/>
        <c:crossAx val="220554944"/>
        <c:crossesAt val="-0.25"/>
        <c:crossBetween val="midCat"/>
        <c:majorUnit val="0.1"/>
      </c:valAx>
    </c:plotArea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7"/>
          <c:order val="1"/>
          <c:tx>
            <c:strRef>
              <c:f>'E42'!$K$11</c:f>
              <c:strCache>
                <c:ptCount val="1"/>
                <c:pt idx="0">
                  <c:v>t=35</c:v>
                </c:pt>
              </c:strCache>
            </c:strRef>
          </c:tx>
          <c:spPr>
            <a:ln w="254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'E42'!$G$12:$G$49</c:f>
              <c:numCache>
                <c:formatCode>General</c:formatCode>
                <c:ptCount val="38"/>
                <c:pt idx="0">
                  <c:v>-0.25</c:v>
                </c:pt>
                <c:pt idx="1">
                  <c:v>-0.23000002000000003</c:v>
                </c:pt>
                <c:pt idx="2">
                  <c:v>-0.20999998000000003</c:v>
                </c:pt>
                <c:pt idx="3">
                  <c:v>-0.19</c:v>
                </c:pt>
                <c:pt idx="4">
                  <c:v>-0.17000002000000003</c:v>
                </c:pt>
                <c:pt idx="5">
                  <c:v>-0.14999997999999998</c:v>
                </c:pt>
                <c:pt idx="6">
                  <c:v>-0.13</c:v>
                </c:pt>
                <c:pt idx="7">
                  <c:v>-0.10999998999999999</c:v>
                </c:pt>
                <c:pt idx="8">
                  <c:v>-9.0000009999999991E-2</c:v>
                </c:pt>
                <c:pt idx="9">
                  <c:v>-7.0000000000000007E-2</c:v>
                </c:pt>
                <c:pt idx="10">
                  <c:v>-5.0000000000000017E-2</c:v>
                </c:pt>
                <c:pt idx="11">
                  <c:v>-3.0000009999999994E-2</c:v>
                </c:pt>
                <c:pt idx="12">
                  <c:v>-1.0000000000000009E-2</c:v>
                </c:pt>
                <c:pt idx="13">
                  <c:v>9.999999999999995E-3</c:v>
                </c:pt>
                <c:pt idx="14">
                  <c:v>2.9999996000000001E-2</c:v>
                </c:pt>
                <c:pt idx="15">
                  <c:v>4.9999999999999989E-2</c:v>
                </c:pt>
                <c:pt idx="16">
                  <c:v>7.0000003000000005E-2</c:v>
                </c:pt>
                <c:pt idx="17">
                  <c:v>9.0000000999999996E-2</c:v>
                </c:pt>
                <c:pt idx="18">
                  <c:v>0.1100000002</c:v>
                </c:pt>
                <c:pt idx="19">
                  <c:v>0.12999999979999999</c:v>
                </c:pt>
                <c:pt idx="20">
                  <c:v>0.14999999899999999</c:v>
                </c:pt>
                <c:pt idx="21">
                  <c:v>0.16999999699999999</c:v>
                </c:pt>
                <c:pt idx="22">
                  <c:v>0.19</c:v>
                </c:pt>
                <c:pt idx="23">
                  <c:v>0.21000000399999999</c:v>
                </c:pt>
                <c:pt idx="24">
                  <c:v>0.22999999999999998</c:v>
                </c:pt>
                <c:pt idx="25">
                  <c:v>0.25</c:v>
                </c:pt>
                <c:pt idx="26">
                  <c:v>0.27000000999999996</c:v>
                </c:pt>
                <c:pt idx="27">
                  <c:v>0.29000000000000004</c:v>
                </c:pt>
                <c:pt idx="28">
                  <c:v>0.31</c:v>
                </c:pt>
                <c:pt idx="29">
                  <c:v>0.33000001000000001</c:v>
                </c:pt>
                <c:pt idx="30">
                  <c:v>0.34999998999999998</c:v>
                </c:pt>
                <c:pt idx="31">
                  <c:v>0.37</c:v>
                </c:pt>
                <c:pt idx="32">
                  <c:v>0.38999997999999997</c:v>
                </c:pt>
                <c:pt idx="33">
                  <c:v>0.41000002000000002</c:v>
                </c:pt>
                <c:pt idx="34">
                  <c:v>0.43</c:v>
                </c:pt>
                <c:pt idx="35">
                  <c:v>0.44999998000000002</c:v>
                </c:pt>
                <c:pt idx="36">
                  <c:v>0.47000002000000002</c:v>
                </c:pt>
                <c:pt idx="37">
                  <c:v>0.49</c:v>
                </c:pt>
              </c:numCache>
            </c:numRef>
          </c:xVal>
          <c:yVal>
            <c:numRef>
              <c:f>'E42'!$K$12:$K$49</c:f>
              <c:numCache>
                <c:formatCode>General</c:formatCode>
                <c:ptCount val="38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0.19333333</c:v>
                </c:pt>
                <c:pt idx="4">
                  <c:v>0.18666667000000001</c:v>
                </c:pt>
                <c:pt idx="5">
                  <c:v>0.16666677999999999</c:v>
                </c:pt>
                <c:pt idx="6">
                  <c:v>0.13315555000000001</c:v>
                </c:pt>
                <c:pt idx="7">
                  <c:v>0.11329982</c:v>
                </c:pt>
                <c:pt idx="8">
                  <c:v>8.9169375999999995E-2</c:v>
                </c:pt>
                <c:pt idx="9">
                  <c:v>8.0217674000000003E-2</c:v>
                </c:pt>
                <c:pt idx="10">
                  <c:v>7.1322924999999995E-2</c:v>
                </c:pt>
                <c:pt idx="11">
                  <c:v>6.6398680000000002E-2</c:v>
                </c:pt>
                <c:pt idx="12">
                  <c:v>6.7290902E-2</c:v>
                </c:pt>
                <c:pt idx="13">
                  <c:v>6.7797542000000002E-2</c:v>
                </c:pt>
                <c:pt idx="14">
                  <c:v>6.0073446000000003E-2</c:v>
                </c:pt>
                <c:pt idx="15">
                  <c:v>5.9159617999999997E-2</c:v>
                </c:pt>
                <c:pt idx="16">
                  <c:v>5.2522554999999999E-2</c:v>
                </c:pt>
                <c:pt idx="17">
                  <c:v>6.3437781999999998E-2</c:v>
                </c:pt>
                <c:pt idx="18">
                  <c:v>7.9582676000000005E-2</c:v>
                </c:pt>
                <c:pt idx="19">
                  <c:v>9.2682614999999996E-2</c:v>
                </c:pt>
                <c:pt idx="20">
                  <c:v>0.1084944</c:v>
                </c:pt>
                <c:pt idx="21">
                  <c:v>0.11496437</c:v>
                </c:pt>
                <c:pt idx="22">
                  <c:v>0.14657432000000001</c:v>
                </c:pt>
                <c:pt idx="23">
                  <c:v>0.16665302000000001</c:v>
                </c:pt>
                <c:pt idx="24">
                  <c:v>0.18000000999999999</c:v>
                </c:pt>
                <c:pt idx="25">
                  <c:v>0.19333333</c:v>
                </c:pt>
                <c:pt idx="26">
                  <c:v>0.2</c:v>
                </c:pt>
                <c:pt idx="27">
                  <c:v>0.2</c:v>
                </c:pt>
                <c:pt idx="28">
                  <c:v>0.2</c:v>
                </c:pt>
                <c:pt idx="29">
                  <c:v>0.2</c:v>
                </c:pt>
                <c:pt idx="30">
                  <c:v>0.2</c:v>
                </c:pt>
                <c:pt idx="31">
                  <c:v>0.2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0.2</c:v>
                </c:pt>
                <c:pt idx="36">
                  <c:v>0.2</c:v>
                </c:pt>
                <c:pt idx="37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72B-4518-9EF3-26AD8FF9BBCE}"/>
            </c:ext>
          </c:extLst>
        </c:ser>
        <c:ser>
          <c:idx val="1"/>
          <c:order val="0"/>
          <c:tx>
            <c:strRef>
              <c:f>Experiment!$P$3</c:f>
              <c:strCache>
                <c:ptCount val="1"/>
                <c:pt idx="0">
                  <c:v>t=35 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4"/>
            <c:spPr>
              <a:solidFill>
                <a:schemeClr val="tx1"/>
              </a:solidFill>
              <a:ln>
                <a:noFill/>
              </a:ln>
            </c:spPr>
          </c:marker>
          <c:xVal>
            <c:numRef>
              <c:f>Experiment!$O$4:$O$28</c:f>
              <c:numCache>
                <c:formatCode>General</c:formatCode>
                <c:ptCount val="25"/>
                <c:pt idx="0">
                  <c:v>-0.3</c:v>
                </c:pt>
                <c:pt idx="1">
                  <c:v>-0.22999999999999954</c:v>
                </c:pt>
                <c:pt idx="2">
                  <c:v>-0.20266300000000026</c:v>
                </c:pt>
                <c:pt idx="3">
                  <c:v>-0.1587575999999995</c:v>
                </c:pt>
                <c:pt idx="4">
                  <c:v>-0.13142000000000031</c:v>
                </c:pt>
                <c:pt idx="5">
                  <c:v>-0.11319530000000011</c:v>
                </c:pt>
                <c:pt idx="6">
                  <c:v>-0.10159770000000012</c:v>
                </c:pt>
                <c:pt idx="7">
                  <c:v>-8.9171999999999585E-2</c:v>
                </c:pt>
                <c:pt idx="8">
                  <c:v>-7.5089000000000183E-2</c:v>
                </c:pt>
                <c:pt idx="9">
                  <c:v>-3.0355000000000132E-2</c:v>
                </c:pt>
                <c:pt idx="10">
                  <c:v>2.1834499999999757E-2</c:v>
                </c:pt>
                <c:pt idx="11">
                  <c:v>4.9171600000000204E-2</c:v>
                </c:pt>
                <c:pt idx="12">
                  <c:v>7.153860000000023E-2</c:v>
                </c:pt>
                <c:pt idx="13">
                  <c:v>0.12207100000000004</c:v>
                </c:pt>
                <c:pt idx="14">
                  <c:v>0.14360960000000045</c:v>
                </c:pt>
                <c:pt idx="15">
                  <c:v>0.17094670000000001</c:v>
                </c:pt>
                <c:pt idx="16">
                  <c:v>0.1949702000000002</c:v>
                </c:pt>
                <c:pt idx="17">
                  <c:v>0.21650900000000028</c:v>
                </c:pt>
                <c:pt idx="18">
                  <c:v>0.24715959999999981</c:v>
                </c:pt>
                <c:pt idx="19">
                  <c:v>0.27781069999999985</c:v>
                </c:pt>
                <c:pt idx="20">
                  <c:v>0.31425999999999998</c:v>
                </c:pt>
                <c:pt idx="21">
                  <c:v>0.35816599999999976</c:v>
                </c:pt>
                <c:pt idx="22">
                  <c:v>0.40538400000000063</c:v>
                </c:pt>
                <c:pt idx="23">
                  <c:v>0.44680500000000034</c:v>
                </c:pt>
                <c:pt idx="24">
                  <c:v>0.46999999999999975</c:v>
                </c:pt>
              </c:numCache>
            </c:numRef>
          </c:xVal>
          <c:yVal>
            <c:numRef>
              <c:f>Experiment!$P$4:$P$28</c:f>
              <c:numCache>
                <c:formatCode>General</c:formatCode>
                <c:ptCount val="25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0.16433566999999999</c:v>
                </c:pt>
                <c:pt idx="6">
                  <c:v>0.14102565</c:v>
                </c:pt>
                <c:pt idx="7">
                  <c:v>0.11655011999999999</c:v>
                </c:pt>
                <c:pt idx="8">
                  <c:v>8.9160840000000005E-2</c:v>
                </c:pt>
                <c:pt idx="9">
                  <c:v>7.8671329999999998E-2</c:v>
                </c:pt>
                <c:pt idx="10">
                  <c:v>6.7599065999999999E-2</c:v>
                </c:pt>
                <c:pt idx="11">
                  <c:v>6.6433564000000001E-2</c:v>
                </c:pt>
                <c:pt idx="12">
                  <c:v>6.5850820000000004E-2</c:v>
                </c:pt>
                <c:pt idx="13">
                  <c:v>6.7016320000000004E-2</c:v>
                </c:pt>
                <c:pt idx="14">
                  <c:v>8.7995334999999994E-2</c:v>
                </c:pt>
                <c:pt idx="15">
                  <c:v>0.11363637</c:v>
                </c:pt>
                <c:pt idx="16">
                  <c:v>0.13636364000000001</c:v>
                </c:pt>
                <c:pt idx="17">
                  <c:v>0.15617716000000001</c:v>
                </c:pt>
                <c:pt idx="18">
                  <c:v>0.16958040999999999</c:v>
                </c:pt>
                <c:pt idx="19">
                  <c:v>0.18298368000000001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72B-4518-9EF3-26AD8FF9B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0557248"/>
        <c:axId val="220557824"/>
      </c:scatterChart>
      <c:valAx>
        <c:axId val="220557248"/>
        <c:scaling>
          <c:orientation val="minMax"/>
          <c:max val="0.4"/>
          <c:min val="-0.2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Channel length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20557824"/>
        <c:crosses val="autoZero"/>
        <c:crossBetween val="midCat"/>
        <c:majorUnit val="0.2"/>
      </c:valAx>
      <c:valAx>
        <c:axId val="220557824"/>
        <c:scaling>
          <c:orientation val="minMax"/>
          <c:max val="0.25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Bed elevation (m)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crossAx val="220557248"/>
        <c:crossesAt val="-0.30000000000000004"/>
        <c:crossBetween val="midCat"/>
        <c:majorUnit val="0.1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B1EA2C-D9D8-4EA4-82C8-2A94F49A7B84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D0758-05D3-48FC-8099-38E43D11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797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9BB52E-8B1A-488F-93D6-93FF3D00099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95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sz="1200" dirty="0">
                    <a:latin typeface="Times New Roman" pitchFamily="18" charset="0"/>
                    <a:cs typeface="Times New Roman" pitchFamily="18" charset="0"/>
                  </a:rPr>
                  <a:t>Velocity Scale   </a:t>
                </a:r>
              </a:p>
              <a:p>
                <a:pPr marL="0" indent="0">
                  <a:buNone/>
                </a:pPr>
                <a:r>
                  <a:rPr lang="en-GB" sz="1200" dirty="0">
                    <a:latin typeface="Times New Roman" pitchFamily="18" charset="0"/>
                    <a:cs typeface="Times New Roman" pitchFamily="18" charset="0"/>
                  </a:rPr>
                  <a:t>              			</a:t>
                </a:r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𝜐</m:t>
                    </m:r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𝑘</m:t>
                        </m:r>
                      </m:e>
                      <m:sup>
                        <m:f>
                          <m:fPr>
                            <m:type m:val="skw"/>
                            <m:ctrlP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en-GB" sz="1200" dirty="0">
                    <a:latin typeface="Times New Roman" pitchFamily="18" charset="0"/>
                    <a:cs typeface="Times New Roman" pitchFamily="18" charset="0"/>
                  </a:rPr>
                  <a:t>Length Scale     </a:t>
                </a:r>
                <a:r>
                  <a:rPr lang="en-GB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𝜄</m:t>
                    </m:r>
                    <m:r>
                      <a:rPr lang="en-GB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rgbClr val="0070C0"/>
                                </a:solidFill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𝑘</m:t>
                            </m:r>
                          </m:e>
                          <m:sup>
                            <m:f>
                              <m:fPr>
                                <m:type m:val="skw"/>
                                <m:ctrlP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GB" i="1">
                                    <a:solidFill>
                                      <a:srgbClr val="0070C0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</m:num>
                      <m:den>
                        <m:r>
                          <a:rPr lang="en-GB" b="0" i="1" smtClean="0">
                            <a:solidFill>
                              <a:srgbClr val="0070C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𝜀</m:t>
                        </m:r>
                      </m:den>
                    </m:f>
                  </m:oMath>
                </a14:m>
                <a:endParaRPr lang="en-GB" sz="1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GB" sz="1200" dirty="0">
                    <a:latin typeface="Times New Roman" pitchFamily="18" charset="0"/>
                    <a:cs typeface="Times New Roman" pitchFamily="18" charset="0"/>
                  </a:rPr>
                  <a:t>			</a:t>
                </a:r>
                <a:endParaRPr lang="en-GB" dirty="0"/>
              </a:p>
              <a:p>
                <a:pPr marL="0" indent="0">
                  <a:buNone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GB" sz="1200" dirty="0" smtClean="0">
                    <a:latin typeface="Times New Roman" pitchFamily="18" charset="0"/>
                    <a:cs typeface="Times New Roman" pitchFamily="18" charset="0"/>
                  </a:rPr>
                  <a:t>Velocity Scale   </a:t>
                </a:r>
              </a:p>
              <a:p>
                <a:pPr marL="0" indent="0">
                  <a:buNone/>
                </a:pPr>
                <a:r>
                  <a:rPr lang="en-GB" sz="1200" dirty="0" smtClean="0">
                    <a:latin typeface="Times New Roman" pitchFamily="18" charset="0"/>
                    <a:cs typeface="Times New Roman" pitchFamily="18" charset="0"/>
                  </a:rPr>
                  <a:t>              			</a:t>
                </a:r>
                <a:r>
                  <a:rPr lang="en-GB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en-GB" i="0" smtClean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𝜐</a:t>
                </a:r>
                <a:r>
                  <a:rPr lang="en-GB" b="0" i="0" smtClean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=𝑘^(1⁄2)</a:t>
                </a:r>
                <a:r>
                  <a:rPr lang="en-GB" dirty="0" smtClean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en-GB" sz="1200" dirty="0" smtClean="0">
                    <a:latin typeface="Times New Roman" pitchFamily="18" charset="0"/>
                    <a:cs typeface="Times New Roman" pitchFamily="18" charset="0"/>
                  </a:rPr>
                  <a:t>Length Scale     </a:t>
                </a:r>
                <a:r>
                  <a:rPr lang="en-GB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i="0" smtClean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𝜄</a:t>
                </a:r>
                <a:r>
                  <a:rPr lang="en-GB" b="0" i="0" smtClean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=</a:t>
                </a:r>
                <a:r>
                  <a:rPr lang="en-GB" i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𝑘^(</a:t>
                </a:r>
                <a:r>
                  <a:rPr lang="en-GB" b="0" i="0" smtClean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3</a:t>
                </a:r>
                <a:r>
                  <a:rPr lang="en-GB" b="0" i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⁄</a:t>
                </a:r>
                <a:r>
                  <a:rPr lang="en-GB" i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2)</a:t>
                </a:r>
                <a:r>
                  <a:rPr lang="en-GB" b="0" i="0" smtClean="0">
                    <a:solidFill>
                      <a:srgbClr val="0070C0"/>
                    </a:solidFill>
                    <a:latin typeface="Cambria Math"/>
                    <a:ea typeface="Cambria Math"/>
                    <a:cs typeface="Times New Roman" pitchFamily="18" charset="0"/>
                  </a:rPr>
                  <a:t>/𝜀</a:t>
                </a:r>
                <a:endParaRPr lang="en-GB" sz="12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GB" sz="12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GB" sz="1200" dirty="0" smtClean="0">
                    <a:latin typeface="Times New Roman" pitchFamily="18" charset="0"/>
                    <a:cs typeface="Times New Roman" pitchFamily="18" charset="0"/>
                  </a:rPr>
                  <a:t>		</a:t>
                </a:r>
                <a:endParaRPr lang="en-GB" dirty="0"/>
              </a:p>
              <a:p>
                <a:pPr marL="0" indent="0">
                  <a:buNone/>
                </a:pPr>
                <a:endParaRPr lang="en-GB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DD5D5-CF87-4EAE-A50F-CB7A35F977E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073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inflow discharge to the flume was 0.055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D0758-05D3-48FC-8099-38E43D118C9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17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A27C-A54D-4C16-B694-906BC5F40D12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94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A3B2-EEB3-4385-8F92-90A4DBCD31D4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1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BB295-A5E8-40FF-81C6-9BD92A925BC0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81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72AF-C809-4554-AF1A-13BA69027D26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B6432-98E5-4FA8-A196-3B3B5E841688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3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3FD84-B959-4B56-8213-06077B52B880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1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95B39-0A2D-41E4-B2FC-CE9776209C42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7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3177-FE54-41D7-BE63-A719720DB5B0}" type="datetime1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3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5E4C-D58C-4D81-BFD6-E98CB374B978}" type="datetime1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4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035F-735A-4B15-AD2A-D3AE3E0DF093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94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B9A5B-1965-4969-B20D-B89561B2C5E2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5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A850F-9F6F-435A-B082-5814B8D3DE4F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6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58C1B5B1-F323-433D-B6AC-495C4BD58AF5}"/>
              </a:ext>
            </a:extLst>
          </p:cNvPr>
          <p:cNvSpPr/>
          <p:nvPr/>
        </p:nvSpPr>
        <p:spPr>
          <a:xfrm>
            <a:off x="2660855" y="694241"/>
            <a:ext cx="6934200" cy="1618196"/>
          </a:xfrm>
          <a:prstGeom prst="round2DiagRect">
            <a:avLst/>
          </a:prstGeom>
          <a:solidFill>
            <a:srgbClr val="0070C0">
              <a:alpha val="4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600" b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3D simulation of Levee breach</a:t>
            </a:r>
            <a:endParaRPr lang="en-IN" sz="3600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50148A-7823-4907-AED0-F82C0890F1AE}"/>
              </a:ext>
            </a:extLst>
          </p:cNvPr>
          <p:cNvSpPr/>
          <p:nvPr/>
        </p:nvSpPr>
        <p:spPr>
          <a:xfrm>
            <a:off x="3800168" y="3917414"/>
            <a:ext cx="4572000" cy="11533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solidFill>
                  <a:srgbClr val="0070C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Rajkumari Kaurav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2000" dirty="0">
                <a:solidFill>
                  <a:srgbClr val="0070C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Prof. Pranab Mohapatra</a:t>
            </a:r>
            <a:r>
              <a:rPr lang="en-IN" sz="2000" baseline="30000" dirty="0">
                <a:solidFill>
                  <a:srgbClr val="0070C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N" sz="2000" dirty="0">
                <a:solidFill>
                  <a:srgbClr val="0070C0"/>
                </a:solidFill>
                <a:latin typeface="Bahnschrift SemiBol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</a:t>
            </a:r>
            <a:br>
              <a:rPr lang="en-IN" sz="2000" dirty="0">
                <a:solidFill>
                  <a:srgbClr val="0070C0"/>
                </a:solidFill>
                <a:latin typeface="Bahnschrift SemiBold" panose="020B0502040204020203" pitchFamily="34" charset="0"/>
                <a:ea typeface="Calibri" panose="020F0502020204030204" pitchFamily="34" charset="0"/>
              </a:rPr>
            </a:br>
            <a:endParaRPr lang="en-IN" sz="2000" dirty="0">
              <a:solidFill>
                <a:srgbClr val="0070C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9065796D-1F27-4BBA-BA69-413F1D29A719}"/>
              </a:ext>
            </a:extLst>
          </p:cNvPr>
          <p:cNvSpPr/>
          <p:nvPr/>
        </p:nvSpPr>
        <p:spPr>
          <a:xfrm>
            <a:off x="0" y="0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54E387F7-6287-4BF6-B414-953C687E155E}"/>
              </a:ext>
            </a:extLst>
          </p:cNvPr>
          <p:cNvSpPr/>
          <p:nvPr/>
        </p:nvSpPr>
        <p:spPr>
          <a:xfrm rot="10800000">
            <a:off x="9220200" y="-31955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ED72D3-AA47-4AFD-A779-9315BC7F21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2472" y="2299218"/>
            <a:ext cx="1467055" cy="1457528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C9E57FB2-4571-40BE-8FEB-54DD6E2AB9A3}"/>
              </a:ext>
            </a:extLst>
          </p:cNvPr>
          <p:cNvSpPr txBox="1">
            <a:spLocks/>
          </p:cNvSpPr>
          <p:nvPr/>
        </p:nvSpPr>
        <p:spPr>
          <a:xfrm>
            <a:off x="3122588" y="5348706"/>
            <a:ext cx="6097612" cy="896393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>
                <a:solidFill>
                  <a:schemeClr val="tx1"/>
                </a:solidFill>
                <a:latin typeface="Verdana" pitchFamily="34" charset="0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600">
                <a:solidFill>
                  <a:schemeClr val="tx1"/>
                </a:solidFill>
                <a:latin typeface="Verdana" pitchFamily="34" charset="0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1400">
                <a:solidFill>
                  <a:schemeClr val="tx1"/>
                </a:solidFill>
                <a:latin typeface="Verdana" pitchFamily="34" charset="0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Verdana" pitchFamily="34" charset="0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  <a:cs typeface="Times New Roman" panose="02020603050405020304" pitchFamily="18" charset="0"/>
              </a:rPr>
              <a:t>Department of Civil Engineering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  <a:cs typeface="Times New Roman" panose="02020603050405020304" pitchFamily="18" charset="0"/>
              </a:rPr>
              <a:t>Indian Institute of Technology Gandhinagar, India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A04ACC-D20F-4FCF-87D5-BB0652C16B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5F5D1985-B76B-4EE4-A205-3F2F3C299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12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930550"/>
              </p:ext>
            </p:extLst>
          </p:nvPr>
        </p:nvGraphicFramePr>
        <p:xfrm>
          <a:off x="914400" y="779068"/>
          <a:ext cx="10591800" cy="55965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9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355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=5</a:t>
                      </a:r>
                      <a:r>
                        <a:rPr lang="en-GB" sz="24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seconds</a:t>
                      </a:r>
                      <a:endParaRPr lang="en-GB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= 15</a:t>
                      </a:r>
                      <a:r>
                        <a:rPr lang="en-GB" sz="24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seconds</a:t>
                      </a:r>
                      <a:endParaRPr lang="en-GB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4046"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= 25</a:t>
                      </a:r>
                      <a:r>
                        <a:rPr lang="en-GB" sz="24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seconds</a:t>
                      </a:r>
                      <a:endParaRPr lang="en-GB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= 35</a:t>
                      </a:r>
                      <a:r>
                        <a:rPr lang="en-GB" sz="2400" baseline="0" dirty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seconds</a:t>
                      </a:r>
                      <a:endParaRPr lang="en-GB" sz="2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8138"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sz="1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476328"/>
              </p:ext>
            </p:extLst>
          </p:nvPr>
        </p:nvGraphicFramePr>
        <p:xfrm>
          <a:off x="922421" y="1182478"/>
          <a:ext cx="4754480" cy="233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6575025"/>
              </p:ext>
            </p:extLst>
          </p:nvPr>
        </p:nvGraphicFramePr>
        <p:xfrm>
          <a:off x="6515099" y="1219200"/>
          <a:ext cx="4754479" cy="2357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0270388"/>
              </p:ext>
            </p:extLst>
          </p:nvPr>
        </p:nvGraphicFramePr>
        <p:xfrm>
          <a:off x="914400" y="4043172"/>
          <a:ext cx="4640179" cy="2378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134648"/>
              </p:ext>
            </p:extLst>
          </p:nvPr>
        </p:nvGraphicFramePr>
        <p:xfrm>
          <a:off x="6637423" y="4127445"/>
          <a:ext cx="43434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2900" y="-1"/>
            <a:ext cx="9563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Bed evolution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37E9A6-0109-455E-8440-3320EBE902E4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-Shape 17">
            <a:extLst>
              <a:ext uri="{FF2B5EF4-FFF2-40B4-BE49-F238E27FC236}">
                <a16:creationId xmlns:a16="http://schemas.microsoft.com/office/drawing/2014/main" id="{958F55DF-8F0A-443D-8CEC-3C0D7DB933F6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L-Shape 18">
            <a:extLst>
              <a:ext uri="{FF2B5EF4-FFF2-40B4-BE49-F238E27FC236}">
                <a16:creationId xmlns:a16="http://schemas.microsoft.com/office/drawing/2014/main" id="{E7A88B4D-C42B-4ACF-AF39-2243DD5F3020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B980EF-FBB6-4B0A-9F70-8FE636D95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8560780-4A5E-4B5E-8578-02E70E7CCA6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09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9323"/>
            <a:ext cx="8686800" cy="551064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+mn-lt"/>
              </a:rPr>
              <a:t>Velocity profile at breach section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782256"/>
            <a:ext cx="6617814" cy="3789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A99069A-1CD5-498D-92EF-0A0AC33E2379}"/>
              </a:ext>
            </a:extLst>
          </p:cNvPr>
          <p:cNvGrpSpPr/>
          <p:nvPr/>
        </p:nvGrpSpPr>
        <p:grpSpPr>
          <a:xfrm>
            <a:off x="6597316" y="3733809"/>
            <a:ext cx="5594684" cy="2855633"/>
            <a:chOff x="1554708" y="4981433"/>
            <a:chExt cx="5150892" cy="1876567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989" b="20211"/>
            <a:stretch/>
          </p:blipFill>
          <p:spPr bwMode="auto">
            <a:xfrm>
              <a:off x="1554708" y="4981433"/>
              <a:ext cx="4916843" cy="18765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971800" y="4981433"/>
              <a:ext cx="914400" cy="93828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>
              <a:off x="4013128" y="6629400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724400" y="6460123"/>
              <a:ext cx="1981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Flow Direction</a:t>
              </a: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FCD2F20-1796-418E-8235-30B8D97932FE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-Shape 13">
            <a:extLst>
              <a:ext uri="{FF2B5EF4-FFF2-40B4-BE49-F238E27FC236}">
                <a16:creationId xmlns:a16="http://schemas.microsoft.com/office/drawing/2014/main" id="{48FC7A1A-4C4C-435F-AECF-70924097CE4B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CA1DF9C-FD5E-4EF1-B42A-70088F6C9A13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C4760-7C47-402E-8D7B-3882789EA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4781B0E-ADC4-4F43-83F3-6EF5D21D76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543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6" y="146608"/>
            <a:ext cx="9895624" cy="698415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+mn-lt"/>
              </a:rPr>
              <a:t>Turbulent characteristics at breach section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8B35AD-7743-4EB9-A391-4D31DE6F54E9}"/>
              </a:ext>
            </a:extLst>
          </p:cNvPr>
          <p:cNvGrpSpPr/>
          <p:nvPr/>
        </p:nvGrpSpPr>
        <p:grpSpPr>
          <a:xfrm>
            <a:off x="403746" y="1201460"/>
            <a:ext cx="5049482" cy="3413642"/>
            <a:chOff x="5532076" y="576047"/>
            <a:chExt cx="5049482" cy="341364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0035" y="576047"/>
              <a:ext cx="4551523" cy="3413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5532076" y="805177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Times New Roman" pitchFamily="18" charset="0"/>
                  <a:cs typeface="Times New Roman" pitchFamily="18" charset="0"/>
                </a:rPr>
                <a:t>(a)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426C2AE-8556-4278-B5C5-8360DCC17582}"/>
              </a:ext>
            </a:extLst>
          </p:cNvPr>
          <p:cNvGrpSpPr/>
          <p:nvPr/>
        </p:nvGrpSpPr>
        <p:grpSpPr>
          <a:xfrm>
            <a:off x="6166199" y="1153965"/>
            <a:ext cx="5653222" cy="3508631"/>
            <a:chOff x="5863546" y="3719298"/>
            <a:chExt cx="4357490" cy="302895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2436" y="3719298"/>
              <a:ext cx="4038600" cy="3028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863546" y="4010216"/>
              <a:ext cx="533400" cy="3188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Times New Roman" pitchFamily="18" charset="0"/>
                  <a:cs typeface="Times New Roman" pitchFamily="18" charset="0"/>
                </a:rPr>
                <a:t>(b)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2476BEE-AB7D-4CAE-970B-077BE801782F}"/>
              </a:ext>
            </a:extLst>
          </p:cNvPr>
          <p:cNvGrpSpPr/>
          <p:nvPr/>
        </p:nvGrpSpPr>
        <p:grpSpPr>
          <a:xfrm>
            <a:off x="1985210" y="4369232"/>
            <a:ext cx="7539790" cy="2123643"/>
            <a:chOff x="1524000" y="1957316"/>
            <a:chExt cx="3733800" cy="292417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6" t="16989" r="28386" b="20211"/>
            <a:stretch/>
          </p:blipFill>
          <p:spPr bwMode="auto">
            <a:xfrm>
              <a:off x="1524000" y="2557105"/>
              <a:ext cx="3733800" cy="23243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>
              <a:off x="3048000" y="3429000"/>
              <a:ext cx="5334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3303896" y="2362201"/>
              <a:ext cx="0" cy="251929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3489964" y="4712214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594479" y="3259723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(a)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48000" y="1957316"/>
              <a:ext cx="5334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(b)</a:t>
              </a:r>
            </a:p>
          </p:txBody>
        </p:sp>
      </p:grp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50B0957-CF0A-4A2E-AEB5-AD47E16E84B7}"/>
              </a:ext>
            </a:extLst>
          </p:cNvPr>
          <p:cNvCxnSpPr>
            <a:cxnSpLocks/>
          </p:cNvCxnSpPr>
          <p:nvPr/>
        </p:nvCxnSpPr>
        <p:spPr>
          <a:xfrm>
            <a:off x="0" y="812429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L-Shape 22">
            <a:extLst>
              <a:ext uri="{FF2B5EF4-FFF2-40B4-BE49-F238E27FC236}">
                <a16:creationId xmlns:a16="http://schemas.microsoft.com/office/drawing/2014/main" id="{1A281202-D666-418A-80EB-856881E04FC0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84FDEED-D7E7-4284-A2C3-2489125AC9AA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7525771" y="6154321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Flow Direction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472D6F-C392-49E7-AACE-BFF9DF2A085D}"/>
              </a:ext>
            </a:extLst>
          </p:cNvPr>
          <p:cNvSpPr/>
          <p:nvPr/>
        </p:nvSpPr>
        <p:spPr>
          <a:xfrm>
            <a:off x="369292" y="888946"/>
            <a:ext cx="39721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7030A0"/>
                </a:solidFill>
              </a:rPr>
              <a:t>Shear stress at breach section</a:t>
            </a:r>
            <a:endParaRPr lang="en-IN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97EA25-7E7D-445D-AC1A-FAEB976A5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4F7DDAC1-DC71-4F23-9011-20030A3179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76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2208049" y="2949908"/>
            <a:ext cx="5894483" cy="607277"/>
          </a:xfrm>
        </p:spPr>
        <p:txBody>
          <a:bodyPr>
            <a:normAutofit fontScale="90000"/>
          </a:bodyPr>
          <a:lstStyle/>
          <a:p>
            <a:r>
              <a:rPr lang="en-GB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Turbulent kinetic energy at breach section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534" y="445647"/>
            <a:ext cx="4188276" cy="314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950" y="3453387"/>
            <a:ext cx="4095650" cy="3307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L-Shape 10">
            <a:extLst>
              <a:ext uri="{FF2B5EF4-FFF2-40B4-BE49-F238E27FC236}">
                <a16:creationId xmlns:a16="http://schemas.microsoft.com/office/drawing/2014/main" id="{6D1AED3F-1C31-4ACF-A169-B8894439A8A8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B63D76B0-749B-43C2-BBA7-1261D8C5C9E0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7C1A59B5-3C79-4EF2-B57C-791421939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00465"/>
            <a:ext cx="4569993" cy="3427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6ED48A20-640D-404F-B0DF-1D8E99394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907" y="3507178"/>
            <a:ext cx="4376486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5F01E0B2-5809-4E32-BFA3-90297E940821}"/>
              </a:ext>
            </a:extLst>
          </p:cNvPr>
          <p:cNvSpPr txBox="1">
            <a:spLocks/>
          </p:cNvSpPr>
          <p:nvPr/>
        </p:nvSpPr>
        <p:spPr>
          <a:xfrm rot="16200000">
            <a:off x="3452428" y="2916620"/>
            <a:ext cx="5693210" cy="7743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Turbulence intensity (%) at breach section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150A16D-B21F-49DA-B011-CC6A1B4A0783}"/>
              </a:ext>
            </a:extLst>
          </p:cNvPr>
          <p:cNvSpPr txBox="1"/>
          <p:nvPr/>
        </p:nvSpPr>
        <p:spPr>
          <a:xfrm>
            <a:off x="1234227" y="667752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(a)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FD5422-2E97-42E0-B4CE-C585B1B033A2}"/>
              </a:ext>
            </a:extLst>
          </p:cNvPr>
          <p:cNvSpPr txBox="1"/>
          <p:nvPr/>
        </p:nvSpPr>
        <p:spPr>
          <a:xfrm>
            <a:off x="1240869" y="3670543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(b)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D8D5F8-3FEF-4759-ADEF-A5DE212F6090}"/>
              </a:ext>
            </a:extLst>
          </p:cNvPr>
          <p:cNvSpPr txBox="1"/>
          <p:nvPr/>
        </p:nvSpPr>
        <p:spPr>
          <a:xfrm>
            <a:off x="6833581" y="3727960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(b)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B1B5BB-7DB5-4309-8B61-2A9CA6C62E68}"/>
              </a:ext>
            </a:extLst>
          </p:cNvPr>
          <p:cNvSpPr txBox="1"/>
          <p:nvPr/>
        </p:nvSpPr>
        <p:spPr>
          <a:xfrm>
            <a:off x="6773263" y="676901"/>
            <a:ext cx="53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(a)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4B1C60-6A13-45EC-93A9-389125EE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7B6AF31-D854-44EA-BAFA-9368F685C9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513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-11385"/>
            <a:ext cx="10515600" cy="764714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+mn-lt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399"/>
            <a:ext cx="10972800" cy="5431527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Renormalized group (RNG) turbulence model along with Nielson equation for bedload transport optimally simulate the breach process for the considered case. </a:t>
            </a:r>
          </a:p>
          <a:p>
            <a:pPr lvl="0"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velocity is higher in the breach area and downstream of levee.</a:t>
            </a:r>
          </a:p>
          <a:p>
            <a:pPr lvl="0"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shear stress on the downstream face of levee if higher as compared to the upstream.</a:t>
            </a:r>
          </a:p>
          <a:p>
            <a:pPr lvl="0">
              <a:lnSpc>
                <a:spcPct val="150000"/>
              </a:lnSpc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The turbulent energy and turbulent intensity are minimum at the middle of the breach. However, these quantities are higher on the downstream face similar to shear stress.</a:t>
            </a:r>
          </a:p>
          <a:p>
            <a:pPr lvl="0">
              <a:lnSpc>
                <a:spcPct val="150000"/>
              </a:lnSpc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74FCFE7-255A-47B4-A7EE-931A6FA42A0E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-Shape 9">
            <a:extLst>
              <a:ext uri="{FF2B5EF4-FFF2-40B4-BE49-F238E27FC236}">
                <a16:creationId xmlns:a16="http://schemas.microsoft.com/office/drawing/2014/main" id="{F5177082-97C7-4E41-AF33-86CA4DEC383B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B5323EAA-2A1B-46C5-99F2-93511F8DA4A7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92F0B3-E1AF-4F11-985B-9094BFD21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9ECE22-CCE3-4A4C-8F5A-A60A36257A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220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04" y="51812"/>
            <a:ext cx="8799095" cy="475793"/>
          </a:xfrm>
        </p:spPr>
        <p:txBody>
          <a:bodyPr>
            <a:normAutofit fontScale="90000"/>
          </a:bodyPr>
          <a:lstStyle/>
          <a:p>
            <a:pPr lvl="0"/>
            <a:r>
              <a:rPr lang="en-GB" sz="3600" b="1" dirty="0">
                <a:solidFill>
                  <a:srgbClr val="FF0000"/>
                </a:solidFill>
                <a:latin typeface="+mn-lt"/>
              </a:rPr>
              <a:t>References</a:t>
            </a:r>
            <a:endParaRPr lang="en-IN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8868"/>
            <a:ext cx="11582400" cy="4107427"/>
          </a:xfrm>
        </p:spPr>
        <p:txBody>
          <a:bodyPr>
            <a:noAutofit/>
          </a:bodyPr>
          <a:lstStyle/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Fujita, Y., and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Tamamura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(1987). Enlargement of breaches in flood levees on alluvial plains. Nat. Disaster Sci., 9(1), 37–60.</a:t>
            </a:r>
          </a:p>
          <a:p>
            <a:pPr lvl="0"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Kakinuma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and Shimizu, Y. (2014). Large-Scale Experiment and Numerical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Riverine Levee Breach. J.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Hydraul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Eng. 2014.140:1-9.</a:t>
            </a:r>
          </a:p>
          <a:p>
            <a:pPr algn="just"/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Evangelista Stefania (2015). Experiments and Numerical Simulations of Dike Erosion due to a Wave Impact.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5831-5848. </a:t>
            </a:r>
          </a:p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Elalfy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E., Tabrizi, A. A., &amp; Chaudhry, M. H. (2018). Numerical and experimental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modeling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levee breach including slumping failure of breach sides. Journal of Hydraulic Engineering, 144(2), 04017066.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82F63DB-8DE4-4BE1-BF7F-2BEA2BA41325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L-Shape 4">
            <a:extLst>
              <a:ext uri="{FF2B5EF4-FFF2-40B4-BE49-F238E27FC236}">
                <a16:creationId xmlns:a16="http://schemas.microsoft.com/office/drawing/2014/main" id="{3799DDEE-DB9A-433A-B4BE-9FA5B1E8740F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L-Shape 5">
            <a:extLst>
              <a:ext uri="{FF2B5EF4-FFF2-40B4-BE49-F238E27FC236}">
                <a16:creationId xmlns:a16="http://schemas.microsoft.com/office/drawing/2014/main" id="{869A4BA8-C280-4806-8D71-2508DD7BDB78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479B5-60C5-4B16-970B-125FC2C2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BCC2A4-4EBB-45C6-AF55-D3E65EDDC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983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752600"/>
            <a:ext cx="5181600" cy="3733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GB" sz="4400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GB" sz="4400" dirty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GB" sz="4400" dirty="0">
                <a:solidFill>
                  <a:srgbClr val="FF0000"/>
                </a:solidFill>
                <a:latin typeface="Algerian" pitchFamily="82" charset="0"/>
              </a:rPr>
              <a:t>Thank you</a:t>
            </a:r>
          </a:p>
        </p:txBody>
      </p:sp>
      <p:sp>
        <p:nvSpPr>
          <p:cNvPr id="7" name="L-Shape 6">
            <a:extLst>
              <a:ext uri="{FF2B5EF4-FFF2-40B4-BE49-F238E27FC236}">
                <a16:creationId xmlns:a16="http://schemas.microsoft.com/office/drawing/2014/main" id="{B4DE4F97-702B-4BE6-A804-8350232E82CD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00EC9714-5A87-4E78-8FBB-CFDADB6B2A44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B6DFC4-A064-4EBD-8FD0-71BC2EC65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91A064-B3D9-46EB-9369-0F43A0338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58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-Shape 3">
            <a:extLst>
              <a:ext uri="{FF2B5EF4-FFF2-40B4-BE49-F238E27FC236}">
                <a16:creationId xmlns:a16="http://schemas.microsoft.com/office/drawing/2014/main" id="{FB7C38D0-2C3C-49FB-9AA2-12AAE2B5E6B0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L-Shape 4">
            <a:extLst>
              <a:ext uri="{FF2B5EF4-FFF2-40B4-BE49-F238E27FC236}">
                <a16:creationId xmlns:a16="http://schemas.microsoft.com/office/drawing/2014/main" id="{8DF56FB8-36E0-4FE5-9CF1-5BF324EF72EB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BD93C75-C551-49C9-B292-1EAC9A8E3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80477"/>
            <a:ext cx="8229600" cy="5848917"/>
          </a:xfrm>
        </p:spPr>
        <p:txBody>
          <a:bodyPr>
            <a:normAutofit/>
          </a:bodyPr>
          <a:lstStyle/>
          <a:p>
            <a:pPr lvl="0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lvl="0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Study highlights</a:t>
            </a:r>
          </a:p>
          <a:p>
            <a:pPr lvl="0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Numerical model</a:t>
            </a:r>
          </a:p>
          <a:p>
            <a:pPr lvl="0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Experimental set up </a:t>
            </a:r>
          </a:p>
          <a:p>
            <a:pPr lvl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Conditions adopted in the numerical simulation</a:t>
            </a:r>
          </a:p>
          <a:p>
            <a:pPr lvl="0"/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Calibration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Bed evolution</a:t>
            </a:r>
          </a:p>
          <a:p>
            <a:pPr lvl="0"/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Velocity profile at breach section</a:t>
            </a:r>
          </a:p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Turbulent characteristics at breach section</a:t>
            </a:r>
            <a:endParaRPr lang="en-IN" sz="2400" dirty="0"/>
          </a:p>
          <a:p>
            <a:pPr lvl="1"/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Shear stress </a:t>
            </a:r>
          </a:p>
          <a:p>
            <a:pPr lvl="1"/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Turbulent energy and turbulent intensity</a:t>
            </a:r>
          </a:p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Conclusions</a:t>
            </a:r>
          </a:p>
          <a:p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References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D9858D5-E748-4C8B-A276-357787D225DD}"/>
              </a:ext>
            </a:extLst>
          </p:cNvPr>
          <p:cNvCxnSpPr>
            <a:cxnSpLocks/>
          </p:cNvCxnSpPr>
          <p:nvPr/>
        </p:nvCxnSpPr>
        <p:spPr>
          <a:xfrm>
            <a:off x="228600" y="667328"/>
            <a:ext cx="92964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6BC18EBF-1D73-42E8-A2EA-507A37B51909}"/>
              </a:ext>
            </a:extLst>
          </p:cNvPr>
          <p:cNvSpPr txBox="1">
            <a:spLocks/>
          </p:cNvSpPr>
          <p:nvPr/>
        </p:nvSpPr>
        <p:spPr>
          <a:xfrm>
            <a:off x="228600" y="33647"/>
            <a:ext cx="9067800" cy="6336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3600" b="1" dirty="0">
                <a:solidFill>
                  <a:srgbClr val="FF0000"/>
                </a:solidFill>
                <a:latin typeface="+mn-lt"/>
              </a:rPr>
              <a:t>Outline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373A39-32AB-46F1-A29B-96640CFE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C33276-9424-410A-BBD7-4BEC2A2CA8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0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2304"/>
            <a:ext cx="10303042" cy="633681"/>
          </a:xfrm>
        </p:spPr>
        <p:txBody>
          <a:bodyPr>
            <a:no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+mn-lt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54" y="754906"/>
            <a:ext cx="7987145" cy="447461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Levees :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constructed along the river 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Levee breaching: 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erosion of the levee material causing failure and water to flood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erosion due to the shear velocity of the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flow on the bed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 erosion due to instabilities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and numerical studies to analyse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levee breach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3F2BA5-99C2-4BC6-B556-4059243D9E14}"/>
              </a:ext>
            </a:extLst>
          </p:cNvPr>
          <p:cNvCxnSpPr>
            <a:cxnSpLocks/>
          </p:cNvCxnSpPr>
          <p:nvPr/>
        </p:nvCxnSpPr>
        <p:spPr>
          <a:xfrm>
            <a:off x="0" y="667328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BB69D1-9BF2-4BC1-B53B-1F04814D5461}"/>
              </a:ext>
            </a:extLst>
          </p:cNvPr>
          <p:cNvCxnSpPr>
            <a:cxnSpLocks/>
          </p:cNvCxnSpPr>
          <p:nvPr/>
        </p:nvCxnSpPr>
        <p:spPr>
          <a:xfrm flipH="1">
            <a:off x="16042" y="6858000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679E7DA3-8B15-4575-979F-8CD4403B6745}"/>
              </a:ext>
            </a:extLst>
          </p:cNvPr>
          <p:cNvGrpSpPr/>
          <p:nvPr/>
        </p:nvGrpSpPr>
        <p:grpSpPr>
          <a:xfrm>
            <a:off x="9320420" y="1054210"/>
            <a:ext cx="1895382" cy="326790"/>
            <a:chOff x="4952999" y="76198"/>
            <a:chExt cx="2404824" cy="350865"/>
          </a:xfrm>
          <a:noFill/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C0E2FD9-3FAE-405A-9B24-E335429E3539}"/>
                </a:ext>
              </a:extLst>
            </p:cNvPr>
            <p:cNvSpPr/>
            <p:nvPr/>
          </p:nvSpPr>
          <p:spPr>
            <a:xfrm>
              <a:off x="4952999" y="76198"/>
              <a:ext cx="2404824" cy="350865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0FF10D-E817-4651-A243-5B7DE8FBCA37}"/>
                </a:ext>
              </a:extLst>
            </p:cNvPr>
            <p:cNvSpPr/>
            <p:nvPr/>
          </p:nvSpPr>
          <p:spPr>
            <a:xfrm>
              <a:off x="4952999" y="76198"/>
              <a:ext cx="2404824" cy="3508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N" sz="1500" dirty="0">
                  <a:solidFill>
                    <a:schemeClr val="tx1"/>
                  </a:solidFill>
                </a:rPr>
                <a:t>Levee on river  bank</a:t>
              </a:r>
              <a:endParaRPr lang="en-GB" sz="15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13" name="Picture 2">
            <a:extLst>
              <a:ext uri="{FF2B5EF4-FFF2-40B4-BE49-F238E27FC236}">
                <a16:creationId xmlns:a16="http://schemas.microsoft.com/office/drawing/2014/main" id="{179B696D-D65F-4248-A4C4-8B1C743AE6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18"/>
          <a:stretch/>
        </p:blipFill>
        <p:spPr bwMode="auto">
          <a:xfrm>
            <a:off x="6724082" y="2690312"/>
            <a:ext cx="4996863" cy="228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AE50B9A0-51B6-417F-981E-53197D22C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5109" y="1551834"/>
            <a:ext cx="2905668" cy="1138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A056B99-EDE0-4146-8DF1-0569E48917B4}"/>
              </a:ext>
            </a:extLst>
          </p:cNvPr>
          <p:cNvSpPr txBox="1"/>
          <p:nvPr/>
        </p:nvSpPr>
        <p:spPr>
          <a:xfrm>
            <a:off x="7970721" y="4999093"/>
            <a:ext cx="4221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California Department of water resources</a:t>
            </a:r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83B275-0B79-4210-AA3F-8143EC6743B3}"/>
              </a:ext>
            </a:extLst>
          </p:cNvPr>
          <p:cNvSpPr/>
          <p:nvPr/>
        </p:nvSpPr>
        <p:spPr>
          <a:xfrm>
            <a:off x="440441" y="5229521"/>
            <a:ext cx="8384668" cy="1047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complex process of levee breaching involves hydrodynamics, sediment transport, and soil water interaction. </a:t>
            </a:r>
          </a:p>
        </p:txBody>
      </p:sp>
      <p:sp>
        <p:nvSpPr>
          <p:cNvPr id="17" name="L-Shape 16">
            <a:extLst>
              <a:ext uri="{FF2B5EF4-FFF2-40B4-BE49-F238E27FC236}">
                <a16:creationId xmlns:a16="http://schemas.microsoft.com/office/drawing/2014/main" id="{B019D650-F4A1-4177-A6BE-4355998FB512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L-Shape 17">
            <a:extLst>
              <a:ext uri="{FF2B5EF4-FFF2-40B4-BE49-F238E27FC236}">
                <a16:creationId xmlns:a16="http://schemas.microsoft.com/office/drawing/2014/main" id="{744A5002-7424-4A7B-9BE9-F081A50C6C82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0E5D224-9D1C-425F-B2A7-47439185DB4A}"/>
              </a:ext>
            </a:extLst>
          </p:cNvPr>
          <p:cNvCxnSpPr>
            <a:cxnSpLocks/>
          </p:cNvCxnSpPr>
          <p:nvPr/>
        </p:nvCxnSpPr>
        <p:spPr>
          <a:xfrm>
            <a:off x="228600" y="667328"/>
            <a:ext cx="92964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87D8B-FC83-4AAC-B81F-7F4C23ADC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872CA80-78F2-40DC-881D-2BBE97A2E4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6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E58BE-0F68-4996-891C-A53F7B9FB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27" y="69343"/>
            <a:ext cx="4118366" cy="640558"/>
          </a:xfrm>
        </p:spPr>
        <p:txBody>
          <a:bodyPr>
            <a:norm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+mn-lt"/>
              </a:rPr>
              <a:t>Study highlights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B232241-8459-4324-A5B1-07BCA728B76C}"/>
              </a:ext>
            </a:extLst>
          </p:cNvPr>
          <p:cNvSpPr/>
          <p:nvPr/>
        </p:nvSpPr>
        <p:spPr>
          <a:xfrm>
            <a:off x="1600077" y="813384"/>
            <a:ext cx="9700002" cy="1414142"/>
          </a:xfrm>
          <a:custGeom>
            <a:avLst/>
            <a:gdLst>
              <a:gd name="connsiteX0" fmla="*/ 235621 w 1413699"/>
              <a:gd name="connsiteY0" fmla="*/ 0 h 7356946"/>
              <a:gd name="connsiteX1" fmla="*/ 1178078 w 1413699"/>
              <a:gd name="connsiteY1" fmla="*/ 0 h 7356946"/>
              <a:gd name="connsiteX2" fmla="*/ 1413699 w 1413699"/>
              <a:gd name="connsiteY2" fmla="*/ 235621 h 7356946"/>
              <a:gd name="connsiteX3" fmla="*/ 1413699 w 1413699"/>
              <a:gd name="connsiteY3" fmla="*/ 7356946 h 7356946"/>
              <a:gd name="connsiteX4" fmla="*/ 1413699 w 1413699"/>
              <a:gd name="connsiteY4" fmla="*/ 7356946 h 7356946"/>
              <a:gd name="connsiteX5" fmla="*/ 0 w 1413699"/>
              <a:gd name="connsiteY5" fmla="*/ 7356946 h 7356946"/>
              <a:gd name="connsiteX6" fmla="*/ 0 w 1413699"/>
              <a:gd name="connsiteY6" fmla="*/ 7356946 h 7356946"/>
              <a:gd name="connsiteX7" fmla="*/ 0 w 1413699"/>
              <a:gd name="connsiteY7" fmla="*/ 235621 h 7356946"/>
              <a:gd name="connsiteX8" fmla="*/ 235621 w 1413699"/>
              <a:gd name="connsiteY8" fmla="*/ 0 h 735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3699" h="7356946">
                <a:moveTo>
                  <a:pt x="1413699" y="1226183"/>
                </a:moveTo>
                <a:lnTo>
                  <a:pt x="1413699" y="6130763"/>
                </a:lnTo>
                <a:cubicBezTo>
                  <a:pt x="1413699" y="6807964"/>
                  <a:pt x="1393428" y="7356943"/>
                  <a:pt x="1368422" y="7356943"/>
                </a:cubicBezTo>
                <a:lnTo>
                  <a:pt x="0" y="7356943"/>
                </a:lnTo>
                <a:lnTo>
                  <a:pt x="0" y="7356943"/>
                </a:lnTo>
                <a:lnTo>
                  <a:pt x="0" y="3"/>
                </a:lnTo>
                <a:lnTo>
                  <a:pt x="0" y="3"/>
                </a:lnTo>
                <a:lnTo>
                  <a:pt x="1368422" y="3"/>
                </a:lnTo>
                <a:cubicBezTo>
                  <a:pt x="1393428" y="3"/>
                  <a:pt x="1413699" y="548982"/>
                  <a:pt x="1413699" y="1226183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92836" rIns="316661" bIns="192837" numCol="1" spcCol="1270" anchor="ctr" anchorCtr="0">
            <a:noAutofit/>
          </a:bodyPr>
          <a:lstStyle/>
          <a:p>
            <a:pPr marL="0" lvl="1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3D simulation of levee breach due to overtopping using CFD software, FLOW-3D</a:t>
            </a:r>
            <a:endParaRPr lang="en-IN" sz="24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DB9026C-969E-4A0D-B62C-B58FB4CBD103}"/>
              </a:ext>
            </a:extLst>
          </p:cNvPr>
          <p:cNvSpPr/>
          <p:nvPr/>
        </p:nvSpPr>
        <p:spPr>
          <a:xfrm>
            <a:off x="616768" y="1219658"/>
            <a:ext cx="969662" cy="650431"/>
          </a:xfrm>
          <a:custGeom>
            <a:avLst/>
            <a:gdLst>
              <a:gd name="connsiteX0" fmla="*/ 0 w 4049696"/>
              <a:gd name="connsiteY0" fmla="*/ 268293 h 1609726"/>
              <a:gd name="connsiteX1" fmla="*/ 268293 w 4049696"/>
              <a:gd name="connsiteY1" fmla="*/ 0 h 1609726"/>
              <a:gd name="connsiteX2" fmla="*/ 3781403 w 4049696"/>
              <a:gd name="connsiteY2" fmla="*/ 0 h 1609726"/>
              <a:gd name="connsiteX3" fmla="*/ 4049696 w 4049696"/>
              <a:gd name="connsiteY3" fmla="*/ 268293 h 1609726"/>
              <a:gd name="connsiteX4" fmla="*/ 4049696 w 4049696"/>
              <a:gd name="connsiteY4" fmla="*/ 1341433 h 1609726"/>
              <a:gd name="connsiteX5" fmla="*/ 3781403 w 4049696"/>
              <a:gd name="connsiteY5" fmla="*/ 1609726 h 1609726"/>
              <a:gd name="connsiteX6" fmla="*/ 268293 w 4049696"/>
              <a:gd name="connsiteY6" fmla="*/ 1609726 h 1609726"/>
              <a:gd name="connsiteX7" fmla="*/ 0 w 4049696"/>
              <a:gd name="connsiteY7" fmla="*/ 1341433 h 1609726"/>
              <a:gd name="connsiteX8" fmla="*/ 0 w 4049696"/>
              <a:gd name="connsiteY8" fmla="*/ 268293 h 1609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49696" h="1609726">
                <a:moveTo>
                  <a:pt x="0" y="268293"/>
                </a:moveTo>
                <a:cubicBezTo>
                  <a:pt x="0" y="120119"/>
                  <a:pt x="120119" y="0"/>
                  <a:pt x="268293" y="0"/>
                </a:cubicBezTo>
                <a:lnTo>
                  <a:pt x="3781403" y="0"/>
                </a:lnTo>
                <a:cubicBezTo>
                  <a:pt x="3929577" y="0"/>
                  <a:pt x="4049696" y="120119"/>
                  <a:pt x="4049696" y="268293"/>
                </a:cubicBezTo>
                <a:lnTo>
                  <a:pt x="4049696" y="1341433"/>
                </a:lnTo>
                <a:cubicBezTo>
                  <a:pt x="4049696" y="1489607"/>
                  <a:pt x="3929577" y="1609726"/>
                  <a:pt x="3781403" y="1609726"/>
                </a:cubicBezTo>
                <a:lnTo>
                  <a:pt x="268293" y="1609726"/>
                </a:lnTo>
                <a:cubicBezTo>
                  <a:pt x="120119" y="1609726"/>
                  <a:pt x="0" y="1489607"/>
                  <a:pt x="0" y="1341433"/>
                </a:cubicBezTo>
                <a:lnTo>
                  <a:pt x="0" y="268293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0020" tIns="124300" rIns="170020" bIns="124300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24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4FD8402-FE29-499E-9BDB-CD91DA9E320F}"/>
              </a:ext>
            </a:extLst>
          </p:cNvPr>
          <p:cNvSpPr/>
          <p:nvPr/>
        </p:nvSpPr>
        <p:spPr>
          <a:xfrm>
            <a:off x="1616301" y="2429079"/>
            <a:ext cx="9700002" cy="1274607"/>
          </a:xfrm>
          <a:custGeom>
            <a:avLst/>
            <a:gdLst>
              <a:gd name="connsiteX0" fmla="*/ 235621 w 1413699"/>
              <a:gd name="connsiteY0" fmla="*/ 0 h 7301900"/>
              <a:gd name="connsiteX1" fmla="*/ 1178078 w 1413699"/>
              <a:gd name="connsiteY1" fmla="*/ 0 h 7301900"/>
              <a:gd name="connsiteX2" fmla="*/ 1413699 w 1413699"/>
              <a:gd name="connsiteY2" fmla="*/ 235621 h 7301900"/>
              <a:gd name="connsiteX3" fmla="*/ 1413699 w 1413699"/>
              <a:gd name="connsiteY3" fmla="*/ 7301900 h 7301900"/>
              <a:gd name="connsiteX4" fmla="*/ 1413699 w 1413699"/>
              <a:gd name="connsiteY4" fmla="*/ 7301900 h 7301900"/>
              <a:gd name="connsiteX5" fmla="*/ 0 w 1413699"/>
              <a:gd name="connsiteY5" fmla="*/ 7301900 h 7301900"/>
              <a:gd name="connsiteX6" fmla="*/ 0 w 1413699"/>
              <a:gd name="connsiteY6" fmla="*/ 7301900 h 7301900"/>
              <a:gd name="connsiteX7" fmla="*/ 0 w 1413699"/>
              <a:gd name="connsiteY7" fmla="*/ 235621 h 7301900"/>
              <a:gd name="connsiteX8" fmla="*/ 235621 w 1413699"/>
              <a:gd name="connsiteY8" fmla="*/ 0 h 730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3699" h="7301900">
                <a:moveTo>
                  <a:pt x="1413699" y="1217008"/>
                </a:moveTo>
                <a:lnTo>
                  <a:pt x="1413699" y="6084892"/>
                </a:lnTo>
                <a:cubicBezTo>
                  <a:pt x="1413699" y="6757026"/>
                  <a:pt x="1393275" y="7301897"/>
                  <a:pt x="1368081" y="7301897"/>
                </a:cubicBezTo>
                <a:lnTo>
                  <a:pt x="0" y="7301897"/>
                </a:lnTo>
                <a:lnTo>
                  <a:pt x="0" y="7301897"/>
                </a:lnTo>
                <a:lnTo>
                  <a:pt x="0" y="3"/>
                </a:lnTo>
                <a:lnTo>
                  <a:pt x="0" y="3"/>
                </a:lnTo>
                <a:lnTo>
                  <a:pt x="1368081" y="3"/>
                </a:lnTo>
                <a:cubicBezTo>
                  <a:pt x="1393275" y="3"/>
                  <a:pt x="1413699" y="544874"/>
                  <a:pt x="1413699" y="1217008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92836" rIns="316661" bIns="192837" numCol="1" spcCol="1270" anchor="ctr" anchorCtr="0">
            <a:noAutofit/>
          </a:bodyPr>
          <a:lstStyle/>
          <a:p>
            <a:pPr marL="0" lvl="1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GB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Calibration for turbulence model and the parameters used in sediment scour model using the experimental results</a:t>
            </a:r>
            <a:endParaRPr lang="en-IN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AC62CA2-8D76-4782-9171-74756F3AEEF7}"/>
              </a:ext>
            </a:extLst>
          </p:cNvPr>
          <p:cNvSpPr/>
          <p:nvPr/>
        </p:nvSpPr>
        <p:spPr>
          <a:xfrm>
            <a:off x="603790" y="2752056"/>
            <a:ext cx="982640" cy="727543"/>
          </a:xfrm>
          <a:custGeom>
            <a:avLst/>
            <a:gdLst>
              <a:gd name="connsiteX0" fmla="*/ 0 w 4107318"/>
              <a:gd name="connsiteY0" fmla="*/ 294527 h 1767124"/>
              <a:gd name="connsiteX1" fmla="*/ 294527 w 4107318"/>
              <a:gd name="connsiteY1" fmla="*/ 0 h 1767124"/>
              <a:gd name="connsiteX2" fmla="*/ 3812791 w 4107318"/>
              <a:gd name="connsiteY2" fmla="*/ 0 h 1767124"/>
              <a:gd name="connsiteX3" fmla="*/ 4107318 w 4107318"/>
              <a:gd name="connsiteY3" fmla="*/ 294527 h 1767124"/>
              <a:gd name="connsiteX4" fmla="*/ 4107318 w 4107318"/>
              <a:gd name="connsiteY4" fmla="*/ 1472597 h 1767124"/>
              <a:gd name="connsiteX5" fmla="*/ 3812791 w 4107318"/>
              <a:gd name="connsiteY5" fmla="*/ 1767124 h 1767124"/>
              <a:gd name="connsiteX6" fmla="*/ 294527 w 4107318"/>
              <a:gd name="connsiteY6" fmla="*/ 1767124 h 1767124"/>
              <a:gd name="connsiteX7" fmla="*/ 0 w 4107318"/>
              <a:gd name="connsiteY7" fmla="*/ 1472597 h 1767124"/>
              <a:gd name="connsiteX8" fmla="*/ 0 w 4107318"/>
              <a:gd name="connsiteY8" fmla="*/ 294527 h 1767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7318" h="1767124">
                <a:moveTo>
                  <a:pt x="0" y="294527"/>
                </a:moveTo>
                <a:cubicBezTo>
                  <a:pt x="0" y="131864"/>
                  <a:pt x="131864" y="0"/>
                  <a:pt x="294527" y="0"/>
                </a:cubicBezTo>
                <a:lnTo>
                  <a:pt x="3812791" y="0"/>
                </a:lnTo>
                <a:cubicBezTo>
                  <a:pt x="3975454" y="0"/>
                  <a:pt x="4107318" y="131864"/>
                  <a:pt x="4107318" y="294527"/>
                </a:cubicBezTo>
                <a:lnTo>
                  <a:pt x="4107318" y="1472597"/>
                </a:lnTo>
                <a:cubicBezTo>
                  <a:pt x="4107318" y="1635260"/>
                  <a:pt x="3975454" y="1767124"/>
                  <a:pt x="3812791" y="1767124"/>
                </a:cubicBezTo>
                <a:lnTo>
                  <a:pt x="294527" y="1767124"/>
                </a:lnTo>
                <a:cubicBezTo>
                  <a:pt x="131864" y="1767124"/>
                  <a:pt x="0" y="1635260"/>
                  <a:pt x="0" y="1472597"/>
                </a:cubicBezTo>
                <a:lnTo>
                  <a:pt x="0" y="294527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704" tIns="131984" rIns="177704" bIns="1319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2400" b="1" kern="12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2838B1F8-0BCA-49A8-9FCA-9F75FA541F1B}"/>
              </a:ext>
            </a:extLst>
          </p:cNvPr>
          <p:cNvSpPr/>
          <p:nvPr/>
        </p:nvSpPr>
        <p:spPr>
          <a:xfrm>
            <a:off x="1597502" y="3911373"/>
            <a:ext cx="9702577" cy="1305864"/>
          </a:xfrm>
          <a:custGeom>
            <a:avLst/>
            <a:gdLst>
              <a:gd name="connsiteX0" fmla="*/ 235621 w 1413699"/>
              <a:gd name="connsiteY0" fmla="*/ 0 h 7301900"/>
              <a:gd name="connsiteX1" fmla="*/ 1178078 w 1413699"/>
              <a:gd name="connsiteY1" fmla="*/ 0 h 7301900"/>
              <a:gd name="connsiteX2" fmla="*/ 1413699 w 1413699"/>
              <a:gd name="connsiteY2" fmla="*/ 235621 h 7301900"/>
              <a:gd name="connsiteX3" fmla="*/ 1413699 w 1413699"/>
              <a:gd name="connsiteY3" fmla="*/ 7301900 h 7301900"/>
              <a:gd name="connsiteX4" fmla="*/ 1413699 w 1413699"/>
              <a:gd name="connsiteY4" fmla="*/ 7301900 h 7301900"/>
              <a:gd name="connsiteX5" fmla="*/ 0 w 1413699"/>
              <a:gd name="connsiteY5" fmla="*/ 7301900 h 7301900"/>
              <a:gd name="connsiteX6" fmla="*/ 0 w 1413699"/>
              <a:gd name="connsiteY6" fmla="*/ 7301900 h 7301900"/>
              <a:gd name="connsiteX7" fmla="*/ 0 w 1413699"/>
              <a:gd name="connsiteY7" fmla="*/ 235621 h 7301900"/>
              <a:gd name="connsiteX8" fmla="*/ 235621 w 1413699"/>
              <a:gd name="connsiteY8" fmla="*/ 0 h 730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3699" h="7301900">
                <a:moveTo>
                  <a:pt x="1413699" y="1217008"/>
                </a:moveTo>
                <a:lnTo>
                  <a:pt x="1413699" y="6084892"/>
                </a:lnTo>
                <a:cubicBezTo>
                  <a:pt x="1413699" y="6757026"/>
                  <a:pt x="1393275" y="7301897"/>
                  <a:pt x="1368081" y="7301897"/>
                </a:cubicBezTo>
                <a:lnTo>
                  <a:pt x="0" y="7301897"/>
                </a:lnTo>
                <a:lnTo>
                  <a:pt x="0" y="7301897"/>
                </a:lnTo>
                <a:lnTo>
                  <a:pt x="0" y="3"/>
                </a:lnTo>
                <a:lnTo>
                  <a:pt x="0" y="3"/>
                </a:lnTo>
                <a:lnTo>
                  <a:pt x="1368081" y="3"/>
                </a:lnTo>
                <a:cubicBezTo>
                  <a:pt x="1393275" y="3"/>
                  <a:pt x="1413699" y="544874"/>
                  <a:pt x="1413699" y="1217008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92837" rIns="316661" bIns="192836" numCol="1" spcCol="1270" anchor="ctr" anchorCtr="0">
            <a:noAutofit/>
          </a:bodyPr>
          <a:lstStyle/>
          <a:p>
            <a:pPr marL="0" lvl="1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GB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for evolution of breach profiles</a:t>
            </a:r>
            <a:endParaRPr lang="en-IN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268C9FA-D58A-4EC4-BA4A-6122F239C90B}"/>
              </a:ext>
            </a:extLst>
          </p:cNvPr>
          <p:cNvSpPr/>
          <p:nvPr/>
        </p:nvSpPr>
        <p:spPr>
          <a:xfrm>
            <a:off x="576494" y="4225464"/>
            <a:ext cx="1009936" cy="727536"/>
          </a:xfrm>
          <a:custGeom>
            <a:avLst/>
            <a:gdLst>
              <a:gd name="connsiteX0" fmla="*/ 0 w 4107318"/>
              <a:gd name="connsiteY0" fmla="*/ 294527 h 1767124"/>
              <a:gd name="connsiteX1" fmla="*/ 294527 w 4107318"/>
              <a:gd name="connsiteY1" fmla="*/ 0 h 1767124"/>
              <a:gd name="connsiteX2" fmla="*/ 3812791 w 4107318"/>
              <a:gd name="connsiteY2" fmla="*/ 0 h 1767124"/>
              <a:gd name="connsiteX3" fmla="*/ 4107318 w 4107318"/>
              <a:gd name="connsiteY3" fmla="*/ 294527 h 1767124"/>
              <a:gd name="connsiteX4" fmla="*/ 4107318 w 4107318"/>
              <a:gd name="connsiteY4" fmla="*/ 1472597 h 1767124"/>
              <a:gd name="connsiteX5" fmla="*/ 3812791 w 4107318"/>
              <a:gd name="connsiteY5" fmla="*/ 1767124 h 1767124"/>
              <a:gd name="connsiteX6" fmla="*/ 294527 w 4107318"/>
              <a:gd name="connsiteY6" fmla="*/ 1767124 h 1767124"/>
              <a:gd name="connsiteX7" fmla="*/ 0 w 4107318"/>
              <a:gd name="connsiteY7" fmla="*/ 1472597 h 1767124"/>
              <a:gd name="connsiteX8" fmla="*/ 0 w 4107318"/>
              <a:gd name="connsiteY8" fmla="*/ 294527 h 1767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7318" h="1767124">
                <a:moveTo>
                  <a:pt x="0" y="294527"/>
                </a:moveTo>
                <a:cubicBezTo>
                  <a:pt x="0" y="131864"/>
                  <a:pt x="131864" y="0"/>
                  <a:pt x="294527" y="0"/>
                </a:cubicBezTo>
                <a:lnTo>
                  <a:pt x="3812791" y="0"/>
                </a:lnTo>
                <a:cubicBezTo>
                  <a:pt x="3975454" y="0"/>
                  <a:pt x="4107318" y="131864"/>
                  <a:pt x="4107318" y="294527"/>
                </a:cubicBezTo>
                <a:lnTo>
                  <a:pt x="4107318" y="1472597"/>
                </a:lnTo>
                <a:cubicBezTo>
                  <a:pt x="4107318" y="1635260"/>
                  <a:pt x="3975454" y="1767124"/>
                  <a:pt x="3812791" y="1767124"/>
                </a:cubicBezTo>
                <a:lnTo>
                  <a:pt x="294527" y="1767124"/>
                </a:lnTo>
                <a:cubicBezTo>
                  <a:pt x="131864" y="1767124"/>
                  <a:pt x="0" y="1635260"/>
                  <a:pt x="0" y="1472597"/>
                </a:cubicBezTo>
                <a:lnTo>
                  <a:pt x="0" y="294527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704" tIns="131984" rIns="177704" bIns="1319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2400" b="1" kern="12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E1526-1C1D-4A55-8E26-F8E529D0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08467"/>
            <a:ext cx="623455" cy="365125"/>
          </a:xfrm>
        </p:spPr>
        <p:txBody>
          <a:bodyPr/>
          <a:lstStyle/>
          <a:p>
            <a:fld id="{3E8038C9-C087-4166-87F7-1E6D43869672}" type="slidenum">
              <a:rPr lang="en-IN" sz="1600" b="1" smtClean="0">
                <a:solidFill>
                  <a:schemeClr val="tx1"/>
                </a:solidFill>
              </a:rPr>
              <a:t>4</a:t>
            </a:fld>
            <a:endParaRPr lang="en-IN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BA0B3B-A612-4B06-BF00-D4889725F8E3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3BCDE1F-D63A-44C9-9E7B-9CEF64D17FF3}"/>
              </a:ext>
            </a:extLst>
          </p:cNvPr>
          <p:cNvCxnSpPr>
            <a:cxnSpLocks/>
          </p:cNvCxnSpPr>
          <p:nvPr/>
        </p:nvCxnSpPr>
        <p:spPr>
          <a:xfrm flipH="1">
            <a:off x="0" y="6816435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05640C90-98B7-42EB-9B9F-D9DC7BCA3099}"/>
              </a:ext>
            </a:extLst>
          </p:cNvPr>
          <p:cNvSpPr/>
          <p:nvPr/>
        </p:nvSpPr>
        <p:spPr>
          <a:xfrm>
            <a:off x="1600077" y="5424924"/>
            <a:ext cx="9700002" cy="1305864"/>
          </a:xfrm>
          <a:custGeom>
            <a:avLst/>
            <a:gdLst>
              <a:gd name="connsiteX0" fmla="*/ 235621 w 1413699"/>
              <a:gd name="connsiteY0" fmla="*/ 0 h 7301900"/>
              <a:gd name="connsiteX1" fmla="*/ 1178078 w 1413699"/>
              <a:gd name="connsiteY1" fmla="*/ 0 h 7301900"/>
              <a:gd name="connsiteX2" fmla="*/ 1413699 w 1413699"/>
              <a:gd name="connsiteY2" fmla="*/ 235621 h 7301900"/>
              <a:gd name="connsiteX3" fmla="*/ 1413699 w 1413699"/>
              <a:gd name="connsiteY3" fmla="*/ 7301900 h 7301900"/>
              <a:gd name="connsiteX4" fmla="*/ 1413699 w 1413699"/>
              <a:gd name="connsiteY4" fmla="*/ 7301900 h 7301900"/>
              <a:gd name="connsiteX5" fmla="*/ 0 w 1413699"/>
              <a:gd name="connsiteY5" fmla="*/ 7301900 h 7301900"/>
              <a:gd name="connsiteX6" fmla="*/ 0 w 1413699"/>
              <a:gd name="connsiteY6" fmla="*/ 7301900 h 7301900"/>
              <a:gd name="connsiteX7" fmla="*/ 0 w 1413699"/>
              <a:gd name="connsiteY7" fmla="*/ 235621 h 7301900"/>
              <a:gd name="connsiteX8" fmla="*/ 235621 w 1413699"/>
              <a:gd name="connsiteY8" fmla="*/ 0 h 7301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13699" h="7301900">
                <a:moveTo>
                  <a:pt x="1413699" y="1217008"/>
                </a:moveTo>
                <a:lnTo>
                  <a:pt x="1413699" y="6084892"/>
                </a:lnTo>
                <a:cubicBezTo>
                  <a:pt x="1413699" y="6757026"/>
                  <a:pt x="1393275" y="7301897"/>
                  <a:pt x="1368081" y="7301897"/>
                </a:cubicBezTo>
                <a:lnTo>
                  <a:pt x="0" y="7301897"/>
                </a:lnTo>
                <a:lnTo>
                  <a:pt x="0" y="7301897"/>
                </a:lnTo>
                <a:lnTo>
                  <a:pt x="0" y="3"/>
                </a:lnTo>
                <a:lnTo>
                  <a:pt x="0" y="3"/>
                </a:lnTo>
                <a:lnTo>
                  <a:pt x="1368081" y="3"/>
                </a:lnTo>
                <a:cubicBezTo>
                  <a:pt x="1393275" y="3"/>
                  <a:pt x="1413699" y="544874"/>
                  <a:pt x="1413699" y="1217008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90000"/>
            </a:schemeClr>
          </a:solidFill>
          <a:scene3d>
            <a:camera prst="orthographicFront"/>
            <a:lightRig rig="threePt" dir="t">
              <a:rot lat="0" lon="0" rev="7500000"/>
            </a:lightRig>
          </a:scene3d>
          <a:sp3d extrusionH="190500" prstMaterial="dkEdge">
            <a:bevelT w="120650" h="38100" prst="relaxedInset"/>
            <a:bevelB w="120650" h="57150" prst="relaxedInset"/>
            <a:contourClr>
              <a:schemeClr val="bg1"/>
            </a:contourClr>
          </a:sp3d>
        </p:spPr>
        <p:style>
          <a:ln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7651" tIns="192837" rIns="316661" bIns="192836" numCol="1" spcCol="1270" anchor="ctr" anchorCtr="0">
            <a:noAutofit/>
          </a:bodyPr>
          <a:lstStyle/>
          <a:p>
            <a:pPr marL="228600" lvl="1" indent="-228600" defTabSz="10668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GB" sz="24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velocity vectors and  turbulence characteristics in breach section are presented. </a:t>
            </a:r>
            <a:endParaRPr lang="en-IN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0F7EC22-BDCF-4635-8737-AAFC6010CB5B}"/>
              </a:ext>
            </a:extLst>
          </p:cNvPr>
          <p:cNvSpPr/>
          <p:nvPr/>
        </p:nvSpPr>
        <p:spPr>
          <a:xfrm>
            <a:off x="590141" y="5751337"/>
            <a:ext cx="1009936" cy="727536"/>
          </a:xfrm>
          <a:custGeom>
            <a:avLst/>
            <a:gdLst>
              <a:gd name="connsiteX0" fmla="*/ 0 w 4107318"/>
              <a:gd name="connsiteY0" fmla="*/ 294527 h 1767124"/>
              <a:gd name="connsiteX1" fmla="*/ 294527 w 4107318"/>
              <a:gd name="connsiteY1" fmla="*/ 0 h 1767124"/>
              <a:gd name="connsiteX2" fmla="*/ 3812791 w 4107318"/>
              <a:gd name="connsiteY2" fmla="*/ 0 h 1767124"/>
              <a:gd name="connsiteX3" fmla="*/ 4107318 w 4107318"/>
              <a:gd name="connsiteY3" fmla="*/ 294527 h 1767124"/>
              <a:gd name="connsiteX4" fmla="*/ 4107318 w 4107318"/>
              <a:gd name="connsiteY4" fmla="*/ 1472597 h 1767124"/>
              <a:gd name="connsiteX5" fmla="*/ 3812791 w 4107318"/>
              <a:gd name="connsiteY5" fmla="*/ 1767124 h 1767124"/>
              <a:gd name="connsiteX6" fmla="*/ 294527 w 4107318"/>
              <a:gd name="connsiteY6" fmla="*/ 1767124 h 1767124"/>
              <a:gd name="connsiteX7" fmla="*/ 0 w 4107318"/>
              <a:gd name="connsiteY7" fmla="*/ 1472597 h 1767124"/>
              <a:gd name="connsiteX8" fmla="*/ 0 w 4107318"/>
              <a:gd name="connsiteY8" fmla="*/ 294527 h 1767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07318" h="1767124">
                <a:moveTo>
                  <a:pt x="0" y="294527"/>
                </a:moveTo>
                <a:cubicBezTo>
                  <a:pt x="0" y="131864"/>
                  <a:pt x="131864" y="0"/>
                  <a:pt x="294527" y="0"/>
                </a:cubicBezTo>
                <a:lnTo>
                  <a:pt x="3812791" y="0"/>
                </a:lnTo>
                <a:cubicBezTo>
                  <a:pt x="3975454" y="0"/>
                  <a:pt x="4107318" y="131864"/>
                  <a:pt x="4107318" y="294527"/>
                </a:cubicBezTo>
                <a:lnTo>
                  <a:pt x="4107318" y="1472597"/>
                </a:lnTo>
                <a:cubicBezTo>
                  <a:pt x="4107318" y="1635260"/>
                  <a:pt x="3975454" y="1767124"/>
                  <a:pt x="3812791" y="1767124"/>
                </a:cubicBezTo>
                <a:lnTo>
                  <a:pt x="294527" y="1767124"/>
                </a:lnTo>
                <a:cubicBezTo>
                  <a:pt x="131864" y="1767124"/>
                  <a:pt x="0" y="1635260"/>
                  <a:pt x="0" y="1472597"/>
                </a:cubicBezTo>
                <a:lnTo>
                  <a:pt x="0" y="294527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704" tIns="131984" rIns="177704" bIns="131984" numCol="1" spcCol="1270" anchor="ctr" anchorCtr="0">
            <a:noAutofit/>
          </a:bodyPr>
          <a:lstStyle/>
          <a:p>
            <a:pPr marL="0" lvl="0" indent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sz="2400" b="1" kern="1200" dirty="0">
                <a:solidFill>
                  <a:prstClr val="white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22F38023-1E5B-4DE1-9BC8-3626F8F54100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A3C9F7E4-F3FB-4B4E-8923-9B2C2455E05F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B1623BF-213D-458F-BCF6-7DD3C08CE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12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6" y="-64895"/>
            <a:ext cx="10515600" cy="673965"/>
          </a:xfrm>
        </p:spPr>
        <p:txBody>
          <a:bodyPr>
            <a:noAutofit/>
          </a:bodyPr>
          <a:lstStyle/>
          <a:p>
            <a:r>
              <a:rPr lang="en-IN" sz="3600" b="1" dirty="0">
                <a:solidFill>
                  <a:srgbClr val="FF0000"/>
                </a:solidFill>
                <a:latin typeface="+mn-lt"/>
              </a:rPr>
              <a:t>Numerical model </a:t>
            </a:r>
            <a:r>
              <a:rPr lang="en-GB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(FLOW-3D)</a:t>
            </a:r>
            <a:endParaRPr lang="en-IN" sz="3600" b="1" dirty="0">
              <a:solidFill>
                <a:srgbClr val="FF0000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3182" y="636249"/>
                <a:ext cx="11845636" cy="6164391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Governing equations </a:t>
                </a:r>
              </a:p>
              <a:p>
                <a:pPr>
                  <a:lnSpc>
                    <a:spcPct val="100000"/>
                  </a:lnSpc>
                </a:pP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Flow: (Reynolds-averaged Navier–Stokes equations)</a:t>
                </a:r>
              </a:p>
              <a:p>
                <a:pPr>
                  <a:lnSpc>
                    <a:spcPct val="100000"/>
                  </a:lnSpc>
                </a:pP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Continuity equation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𝑈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800">
                          <a:solidFill>
                            <a:srgbClr val="0070C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Momentum Equations</a:t>
                </a:r>
              </a:p>
              <a:p>
                <a:pPr>
                  <a:lnSpc>
                    <a:spcPct val="100000"/>
                  </a:lnSpc>
                </a:pPr>
                <a:endParaRPr lang="en-GB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𝑈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𝑈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𝑉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𝑊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den>
                      </m:f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i="1" dirty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𝑈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𝑉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𝑊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den>
                      </m:f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𝑈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𝑉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𝑊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𝜌</m:t>
                          </m:r>
                        </m:den>
                      </m:f>
                      <m:f>
                        <m:f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den>
                      </m:f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GB" sz="18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𝑢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𝑣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8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acc>
                                <m:accPr>
                                  <m:chr m:val="̅"/>
                                  <m:ctrlPr>
                                    <a:rPr lang="en-GB" sz="18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d>
                                    <m:dPr>
                                      <m:ctrlP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sz="1800" i="1">
                                          <a:solidFill>
                                            <a:srgbClr val="0070C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𝑤</m:t>
                                          </m:r>
                                        </m:e>
                                        <m:sup>
                                          <m:r>
                                            <a:rPr lang="en-GB" sz="1800" i="1">
                                              <a:solidFill>
                                                <a:srgbClr val="0070C0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′2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acc>
                            </m:num>
                            <m:den>
                              <m:r>
                                <a:rPr lang="en-GB" sz="18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r>
                                <a:rPr lang="en-IN" sz="1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800" i="1" dirty="0">
                  <a:solidFill>
                    <a:srgbClr val="0070C0"/>
                  </a:solidFill>
                  <a:latin typeface="Cambria Math"/>
                </a:endParaRPr>
              </a:p>
              <a:p>
                <a:pPr lvl="1">
                  <a:lnSpc>
                    <a:spcPct val="100000"/>
                  </a:lnSpc>
                </a:pPr>
                <a:endParaRPr lang="en-GB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3182" y="636249"/>
                <a:ext cx="11845636" cy="6164391"/>
              </a:xfrm>
              <a:blipFill>
                <a:blip r:embed="rId2"/>
                <a:stretch>
                  <a:fillRect l="-772" t="-79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5ED59-719C-44CD-B7CB-E4E0388D4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53798"/>
            <a:ext cx="526473" cy="365125"/>
          </a:xfrm>
        </p:spPr>
        <p:txBody>
          <a:bodyPr/>
          <a:lstStyle/>
          <a:p>
            <a:fld id="{3E8038C9-C087-4166-87F7-1E6D43869672}" type="slidenum">
              <a:rPr lang="en-IN" sz="1600" b="1" smtClean="0">
                <a:solidFill>
                  <a:schemeClr val="tx1"/>
                </a:solidFill>
              </a:rPr>
              <a:t>5</a:t>
            </a:fld>
            <a:endParaRPr lang="en-IN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ACA550C-E792-42D3-98C8-E32457F88CBC}"/>
              </a:ext>
            </a:extLst>
          </p:cNvPr>
          <p:cNvCxnSpPr>
            <a:cxnSpLocks/>
          </p:cNvCxnSpPr>
          <p:nvPr/>
        </p:nvCxnSpPr>
        <p:spPr>
          <a:xfrm>
            <a:off x="0" y="546990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1842EC-E159-4223-860F-B0999872A928}"/>
              </a:ext>
            </a:extLst>
          </p:cNvPr>
          <p:cNvCxnSpPr>
            <a:cxnSpLocks/>
          </p:cNvCxnSpPr>
          <p:nvPr/>
        </p:nvCxnSpPr>
        <p:spPr>
          <a:xfrm flipH="1">
            <a:off x="0" y="6816435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C5F2F5-F694-41E4-9B71-77CF09DFBC41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-Shape 7">
            <a:extLst>
              <a:ext uri="{FF2B5EF4-FFF2-40B4-BE49-F238E27FC236}">
                <a16:creationId xmlns:a16="http://schemas.microsoft.com/office/drawing/2014/main" id="{843AB6DB-3A5E-4D5C-BB1B-02A87155F6E3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7F688B79-FD2D-42A3-BA28-2FAFA32B9319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21FCC9-9B5D-43B5-BD04-340C122AB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7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6982" y="975518"/>
                <a:ext cx="11998036" cy="5671194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10000"/>
                  </a:lnSpc>
                </a:pP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Volume of flow  to compute free surface profile</a:t>
                </a:r>
                <a:endParaRPr lang="en-GB" sz="2400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en-GB" sz="24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IN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  <m:r>
                        <a:rPr lang="en-GB" sz="24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IN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den>
                      </m:f>
                      <m:r>
                        <a:rPr lang="en-GB" sz="2400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IN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  <m:f>
                        <m:fPr>
                          <m:ctrlPr>
                            <a:rPr lang="en-GB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𝑧</m:t>
                          </m:r>
                        </m:den>
                      </m:f>
                      <m:r>
                        <a:rPr lang="en-GB" sz="2400" i="1">
                          <a:solidFill>
                            <a:srgbClr val="0070C0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2000" dirty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U, V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average velocity components in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x, y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direction;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kinematic viscosity,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-fractional volume open to flow;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pressure and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IN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Sup>
                          <m:sSubSup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  <m:sSubSup>
                          <m:sSubSupPr>
                            <m:ctrlPr>
                              <a:rPr lang="en-IN" sz="2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  <m:sup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bSup>
                      </m:e>
                    </m:acc>
                  </m:oMath>
                </a14:m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components of stress tensor, </a:t>
                </a: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GB" sz="2400" dirty="0">
                    <a:latin typeface="Times New Roman" panose="02020603050405020304" pitchFamily="18" charset="0"/>
                    <a:cs typeface="Times New Roman" pitchFamily="18" charset="0"/>
                  </a:rPr>
                  <a:t>Reynold’s Stress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𝜏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𝑖𝑗</m:t>
                          </m:r>
                        </m:sub>
                      </m:sSub>
                      <m:r>
                        <a:rPr lang="en-GB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=−</m:t>
                      </m:r>
                      <m:r>
                        <a:rPr lang="en-GB" sz="2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acc>
                        <m:accPr>
                          <m:chr m:val="̅"/>
                          <m:ctrlP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sSup>
                            <m:sSupPr>
                              <m:ctrlP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4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GB" sz="240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N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IN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GB" sz="24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</m:e>
                      </m:acc>
                      <m:r>
                        <a:rPr lang="en-GB" sz="2400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GB" sz="24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GB" sz="2400" i="1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GB" sz="2400" b="0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GB" sz="24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GB" sz="2400" b="0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  <m:sSub>
                        <m:sSubPr>
                          <m:ctrlP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GB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0000"/>
                  </a:lnSpc>
                  <a:buNone/>
                </a:pPr>
                <a:r>
                  <a:rPr lang="en-GB" sz="2400" dirty="0">
                    <a:latin typeface="Times New Roman" pitchFamily="18" charset="0"/>
                    <a:cs typeface="Times New Roman" pitchFamily="18" charset="0"/>
                  </a:rPr>
                  <a:t>Turbulent viscosity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GB" sz="2400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400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ρ</m:t>
                      </m:r>
                      <m:r>
                        <m:rPr>
                          <m:sty m:val="p"/>
                        </m:rPr>
                        <a:rPr lang="en-GB" sz="2400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C</m:t>
                      </m:r>
                      <m:f>
                        <m:fPr>
                          <m:ctrlPr>
                            <a:rPr lang="el-GR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l-GR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GB" sz="2400" b="0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l-GR" sz="2400" b="0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𝜀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0000"/>
                  </a:lnSpc>
                </a:pP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Sediment scour model for erosion</a:t>
                </a:r>
              </a:p>
              <a:p>
                <a:pPr>
                  <a:lnSpc>
                    <a:spcPct val="110000"/>
                  </a:lnSpc>
                </a:pP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grid convergence test is used to decide the mesh size.</a:t>
                </a:r>
              </a:p>
              <a:p>
                <a:pPr marL="0" indent="0">
                  <a:lnSpc>
                    <a:spcPct val="110000"/>
                  </a:lnSpc>
                  <a:buNone/>
                </a:pPr>
                <a:endParaRPr lang="en-GB" sz="24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982" y="975518"/>
                <a:ext cx="11998036" cy="5671194"/>
              </a:xfrm>
              <a:blipFill>
                <a:blip r:embed="rId3"/>
                <a:stretch>
                  <a:fillRect l="-661" t="-753" r="-30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799790E-83A4-4A66-A370-172745418B30}"/>
              </a:ext>
            </a:extLst>
          </p:cNvPr>
          <p:cNvCxnSpPr>
            <a:cxnSpLocks/>
          </p:cNvCxnSpPr>
          <p:nvPr/>
        </p:nvCxnSpPr>
        <p:spPr>
          <a:xfrm flipH="1">
            <a:off x="2187" y="6816435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E3CB839-A934-4F8A-B9B6-5E943709396E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-Shape 6">
            <a:extLst>
              <a:ext uri="{FF2B5EF4-FFF2-40B4-BE49-F238E27FC236}">
                <a16:creationId xmlns:a16="http://schemas.microsoft.com/office/drawing/2014/main" id="{389643A3-6B52-43A6-9167-7B7AB5B6426F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C81DD58C-9461-44A2-8E7B-9ABD796BC319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137570-2B04-4CCD-9474-6151D168A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26D7883-858F-49E3-A81C-76469CD503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4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0" y="821738"/>
            <a:ext cx="11205690" cy="5628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-7374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ea typeface="+mj-ea"/>
                <a:cs typeface="+mj-cs"/>
              </a:rPr>
              <a:t>Experimental set up (</a:t>
            </a:r>
            <a:r>
              <a:rPr lang="en-GB" sz="3600" b="1" dirty="0" err="1">
                <a:solidFill>
                  <a:srgbClr val="FF0000"/>
                </a:solidFill>
                <a:ea typeface="+mj-ea"/>
                <a:cs typeface="+mj-cs"/>
              </a:rPr>
              <a:t>Elalfy</a:t>
            </a:r>
            <a:r>
              <a:rPr lang="en-GB" sz="3600" b="1" dirty="0">
                <a:solidFill>
                  <a:srgbClr val="FF0000"/>
                </a:solidFill>
                <a:ea typeface="+mj-ea"/>
                <a:cs typeface="+mj-cs"/>
              </a:rPr>
              <a:t> et al. (2018)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76B0AD-D334-420E-A1B4-CCF3F8B0333A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L-Shape 12">
            <a:extLst>
              <a:ext uri="{FF2B5EF4-FFF2-40B4-BE49-F238E27FC236}">
                <a16:creationId xmlns:a16="http://schemas.microsoft.com/office/drawing/2014/main" id="{582F47A3-5976-42B3-9ECE-E6EB88215CE9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L-Shape 13">
            <a:extLst>
              <a:ext uri="{FF2B5EF4-FFF2-40B4-BE49-F238E27FC236}">
                <a16:creationId xmlns:a16="http://schemas.microsoft.com/office/drawing/2014/main" id="{5A0405FD-8A44-46CC-9C12-B31676B134B4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7CB351-1A91-4A84-B1EE-2BBFDBCD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5201762-390B-4AF1-A9CC-FFB3A8761E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57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5"/>
          <p:cNvSpPr txBox="1">
            <a:spLocks/>
          </p:cNvSpPr>
          <p:nvPr/>
        </p:nvSpPr>
        <p:spPr>
          <a:xfrm>
            <a:off x="590821" y="3426454"/>
            <a:ext cx="4931400" cy="3060534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Dam material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: d</a:t>
            </a:r>
            <a:r>
              <a:rPr lang="en-GB" sz="2000" i="1" baseline="-25000" dirty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= 0.6 mm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Density = 2650 kg/ m</a:t>
            </a:r>
            <a:r>
              <a:rPr lang="en-GB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Levee length =  0.7 m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Channel length – 11.9 m</a:t>
            </a:r>
          </a:p>
          <a:p>
            <a:pPr>
              <a:lnSpc>
                <a:spcPct val="150000"/>
              </a:lnSpc>
            </a:pP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= 2:1 (H:V)</a:t>
            </a:r>
          </a:p>
          <a:p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73048" y="1456527"/>
            <a:ext cx="4844168" cy="1403757"/>
            <a:chOff x="0" y="-70257"/>
            <a:chExt cx="4981575" cy="1403757"/>
          </a:xfrm>
        </p:grpSpPr>
        <p:cxnSp>
          <p:nvCxnSpPr>
            <p:cNvPr id="5" name="Straight Arrow Connector 4"/>
            <p:cNvCxnSpPr>
              <a:cxnSpLocks/>
            </p:cNvCxnSpPr>
            <p:nvPr/>
          </p:nvCxnSpPr>
          <p:spPr>
            <a:xfrm>
              <a:off x="2504155" y="311333"/>
              <a:ext cx="0" cy="1022167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2432226" y="191446"/>
              <a:ext cx="523875" cy="1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/>
            <p:cNvGrpSpPr/>
            <p:nvPr/>
          </p:nvGrpSpPr>
          <p:grpSpPr>
            <a:xfrm>
              <a:off x="0" y="-70257"/>
              <a:ext cx="4981575" cy="1403757"/>
              <a:chOff x="0" y="-70257"/>
              <a:chExt cx="4981575" cy="1403757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0" y="293511"/>
                <a:ext cx="4981575" cy="1039989"/>
                <a:chOff x="0" y="-87489"/>
                <a:chExt cx="4981575" cy="1039989"/>
              </a:xfrm>
            </p:grpSpPr>
            <p:sp>
              <p:nvSpPr>
                <p:cNvPr id="15" name="Trapezoid 14"/>
                <p:cNvSpPr/>
                <p:nvPr/>
              </p:nvSpPr>
              <p:spPr>
                <a:xfrm>
                  <a:off x="742950" y="-87489"/>
                  <a:ext cx="3890085" cy="1039989"/>
                </a:xfrm>
                <a:prstGeom prst="trapezoid">
                  <a:avLst>
                    <a:gd name="adj" fmla="val 166057"/>
                  </a:avLst>
                </a:prstGeom>
                <a:noFill/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0" y="952500"/>
                  <a:ext cx="4981575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" name="Group 16"/>
                <p:cNvGrpSpPr/>
                <p:nvPr/>
              </p:nvGrpSpPr>
              <p:grpSpPr>
                <a:xfrm>
                  <a:off x="0" y="0"/>
                  <a:ext cx="2324100" cy="114300"/>
                  <a:chOff x="0" y="0"/>
                  <a:chExt cx="2324100" cy="114300"/>
                </a:xfrm>
              </p:grpSpPr>
              <p:cxnSp>
                <p:nvCxnSpPr>
                  <p:cNvPr id="20" name="Straight Connector 19"/>
                  <p:cNvCxnSpPr/>
                  <p:nvPr/>
                </p:nvCxnSpPr>
                <p:spPr>
                  <a:xfrm flipH="1">
                    <a:off x="0" y="0"/>
                    <a:ext cx="23241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Connector 20"/>
                  <p:cNvCxnSpPr/>
                  <p:nvPr/>
                </p:nvCxnSpPr>
                <p:spPr>
                  <a:xfrm>
                    <a:off x="381000" y="57150"/>
                    <a:ext cx="30480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Straight Connector 21"/>
                  <p:cNvCxnSpPr/>
                  <p:nvPr/>
                </p:nvCxnSpPr>
                <p:spPr>
                  <a:xfrm>
                    <a:off x="476250" y="114300"/>
                    <a:ext cx="133350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3257550" y="125596"/>
                  <a:ext cx="9525" cy="27622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3276600" y="392296"/>
                  <a:ext cx="457200" cy="9525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Text Box 2"/>
              <p:cNvSpPr txBox="1">
                <a:spLocks noChangeArrowheads="1"/>
              </p:cNvSpPr>
              <p:nvPr/>
            </p:nvSpPr>
            <p:spPr bwMode="auto">
              <a:xfrm>
                <a:off x="2432226" y="-70257"/>
                <a:ext cx="676275" cy="2286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latin typeface="Calibri"/>
                    <a:ea typeface="Calibri"/>
                    <a:cs typeface="Times New Roman"/>
                  </a:rPr>
                  <a:t>0.10 m</a:t>
                </a:r>
              </a:p>
            </p:txBody>
          </p:sp>
          <p:sp>
            <p:nvSpPr>
              <p:cNvPr id="10" name="Text Box 2"/>
              <p:cNvSpPr txBox="1">
                <a:spLocks noChangeArrowheads="1"/>
              </p:cNvSpPr>
              <p:nvPr/>
            </p:nvSpPr>
            <p:spPr bwMode="auto">
              <a:xfrm>
                <a:off x="3371319" y="821008"/>
                <a:ext cx="219075" cy="2286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latin typeface="Calibri"/>
                    <a:ea typeface="Calibri"/>
                    <a:cs typeface="Times New Roman"/>
                  </a:rPr>
                  <a:t>2</a:t>
                </a:r>
              </a:p>
            </p:txBody>
          </p:sp>
          <p:sp>
            <p:nvSpPr>
              <p:cNvPr id="11" name="Text Box 2"/>
              <p:cNvSpPr txBox="1">
                <a:spLocks noChangeArrowheads="1"/>
              </p:cNvSpPr>
              <p:nvPr/>
            </p:nvSpPr>
            <p:spPr bwMode="auto">
              <a:xfrm>
                <a:off x="3009900" y="530408"/>
                <a:ext cx="228600" cy="2286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latin typeface="Calibri"/>
                    <a:ea typeface="Calibri"/>
                    <a:cs typeface="Times New Roman"/>
                  </a:rPr>
                  <a:t>1</a:t>
                </a:r>
              </a:p>
            </p:txBody>
          </p:sp>
          <p:sp>
            <p:nvSpPr>
              <p:cNvPr id="12" name="Text Box 2"/>
              <p:cNvSpPr txBox="1">
                <a:spLocks noChangeArrowheads="1"/>
              </p:cNvSpPr>
              <p:nvPr/>
            </p:nvSpPr>
            <p:spPr bwMode="auto">
              <a:xfrm>
                <a:off x="1790520" y="809624"/>
                <a:ext cx="641700" cy="23998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 dirty="0">
                    <a:latin typeface="Calibri"/>
                    <a:ea typeface="Calibri"/>
                    <a:cs typeface="Times New Roman"/>
                  </a:rPr>
                  <a:t>0.20 m</a:t>
                </a: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>
                <a:off x="0" y="904875"/>
                <a:ext cx="733425" cy="952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 Box 2"/>
              <p:cNvSpPr txBox="1">
                <a:spLocks noChangeArrowheads="1"/>
              </p:cNvSpPr>
              <p:nvPr/>
            </p:nvSpPr>
            <p:spPr bwMode="auto">
              <a:xfrm>
                <a:off x="219075" y="647700"/>
                <a:ext cx="257175" cy="25717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GB" sz="1100">
                    <a:latin typeface="Calibri"/>
                    <a:ea typeface="Calibri"/>
                    <a:cs typeface="Times New Roman"/>
                  </a:rPr>
                  <a:t>Q</a:t>
                </a: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3840963" y="3376397"/>
            <a:ext cx="4325790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GB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Boundary condition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Inflow: 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= 0.055  m</a:t>
            </a:r>
            <a:r>
              <a:rPr lang="en-GB" sz="2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/s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Out flow:  free flow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Top: Atmospheric pressure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Bottom: Wall type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Side: Symmetric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CD6CBDE-4C0F-43FA-8909-22E2FBD5B2FE}"/>
              </a:ext>
            </a:extLst>
          </p:cNvPr>
          <p:cNvSpPr/>
          <p:nvPr/>
        </p:nvSpPr>
        <p:spPr>
          <a:xfrm>
            <a:off x="206423" y="-53444"/>
            <a:ext cx="93185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ea typeface="+mj-ea"/>
                <a:cs typeface="+mj-cs"/>
              </a:rPr>
              <a:t>Conditions adopted in the numerical simulation</a:t>
            </a:r>
            <a:endParaRPr lang="en-IN" sz="3600" b="1" dirty="0">
              <a:solidFill>
                <a:srgbClr val="FF0000"/>
              </a:solidFill>
              <a:ea typeface="+mj-ea"/>
              <a:cs typeface="+mj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CA5E0D3-142E-4699-9950-B48FA1E9A584}"/>
              </a:ext>
            </a:extLst>
          </p:cNvPr>
          <p:cNvCxnSpPr>
            <a:cxnSpLocks/>
          </p:cNvCxnSpPr>
          <p:nvPr/>
        </p:nvCxnSpPr>
        <p:spPr>
          <a:xfrm>
            <a:off x="-4221" y="64071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5BCFEEE-D6E0-4B16-B21A-593C9CB880E9}"/>
              </a:ext>
            </a:extLst>
          </p:cNvPr>
          <p:cNvCxnSpPr>
            <a:cxnSpLocks/>
          </p:cNvCxnSpPr>
          <p:nvPr/>
        </p:nvCxnSpPr>
        <p:spPr>
          <a:xfrm flipH="1">
            <a:off x="0" y="6816435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2E8D72F-63A8-4F1B-A8CD-F77E65EC7AC5}"/>
              </a:ext>
            </a:extLst>
          </p:cNvPr>
          <p:cNvSpPr/>
          <p:nvPr/>
        </p:nvSpPr>
        <p:spPr>
          <a:xfrm>
            <a:off x="8263792" y="3641232"/>
            <a:ext cx="3508067" cy="2345322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Parameters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turbulence model = RNG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BLT = 12; 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CSN = 0.05;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EC = 0.018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FDD7DC-9BDE-4AAF-863B-A424B3D83919}"/>
              </a:ext>
            </a:extLst>
          </p:cNvPr>
          <p:cNvSpPr txBox="1"/>
          <p:nvPr/>
        </p:nvSpPr>
        <p:spPr>
          <a:xfrm>
            <a:off x="7573599" y="6217288"/>
            <a:ext cx="4465865" cy="505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E4EC76E-DD3A-45C3-B8C2-F8A346475027}"/>
              </a:ext>
            </a:extLst>
          </p:cNvPr>
          <p:cNvGrpSpPr/>
          <p:nvPr/>
        </p:nvGrpSpPr>
        <p:grpSpPr>
          <a:xfrm>
            <a:off x="9296400" y="2034619"/>
            <a:ext cx="2071800" cy="976495"/>
            <a:chOff x="7924800" y="2016952"/>
            <a:chExt cx="2071800" cy="976495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79EED4B3-8119-487D-8B68-5B0A9C93CF83}"/>
                </a:ext>
              </a:extLst>
            </p:cNvPr>
            <p:cNvGrpSpPr/>
            <p:nvPr/>
          </p:nvGrpSpPr>
          <p:grpSpPr>
            <a:xfrm>
              <a:off x="7924800" y="2016952"/>
              <a:ext cx="1143000" cy="616399"/>
              <a:chOff x="7315200" y="1980274"/>
              <a:chExt cx="1246619" cy="721741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CAC425-072C-407E-A4B8-69025C7EE5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15200" y="1983797"/>
                <a:ext cx="0" cy="71821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8ECEAB5-3D78-48D5-B690-5A3610338C17}"/>
                  </a:ext>
                </a:extLst>
              </p:cNvPr>
              <p:cNvCxnSpPr/>
              <p:nvPr/>
            </p:nvCxnSpPr>
            <p:spPr>
              <a:xfrm>
                <a:off x="7315200" y="2702015"/>
                <a:ext cx="1246619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41183D6-8864-4CC0-8048-A8A15D4DA77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561819" y="1980274"/>
                <a:ext cx="0" cy="718218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ECD99EE2-1889-414A-9100-E5F23016166A}"/>
                </a:ext>
              </a:extLst>
            </p:cNvPr>
            <p:cNvCxnSpPr>
              <a:cxnSpLocks/>
            </p:cNvCxnSpPr>
            <p:nvPr/>
          </p:nvCxnSpPr>
          <p:spPr>
            <a:xfrm>
              <a:off x="9220200" y="2055545"/>
              <a:ext cx="0" cy="61145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 Box 2">
              <a:extLst>
                <a:ext uri="{FF2B5EF4-FFF2-40B4-BE49-F238E27FC236}">
                  <a16:creationId xmlns:a16="http://schemas.microsoft.com/office/drawing/2014/main" id="{C32E647D-F445-4F4C-A294-4396E86CF7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372600" y="2184664"/>
              <a:ext cx="624000" cy="23998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latin typeface="Calibri"/>
                  <a:ea typeface="Calibri"/>
                  <a:cs typeface="Times New Roman"/>
                </a:rPr>
                <a:t>0.05 m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5C555758-FACB-4F6E-BFD6-73B5F1D8087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24800" y="2726651"/>
              <a:ext cx="1143000" cy="1105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2">
              <a:extLst>
                <a:ext uri="{FF2B5EF4-FFF2-40B4-BE49-F238E27FC236}">
                  <a16:creationId xmlns:a16="http://schemas.microsoft.com/office/drawing/2014/main" id="{D11524C8-9D84-400E-B08C-283AF8229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2842" y="2764847"/>
              <a:ext cx="657621" cy="2286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GB" sz="1100" dirty="0">
                  <a:latin typeface="Calibri"/>
                  <a:ea typeface="Calibri"/>
                  <a:cs typeface="Times New Roman"/>
                </a:rPr>
                <a:t>0.10 m</a:t>
              </a: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825FE424-CBCB-41EE-91E1-AE64C022C227}"/>
              </a:ext>
            </a:extLst>
          </p:cNvPr>
          <p:cNvSpPr txBox="1"/>
          <p:nvPr/>
        </p:nvSpPr>
        <p:spPr>
          <a:xfrm>
            <a:off x="515922" y="1816103"/>
            <a:ext cx="164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Levee Configuration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4075D50-8D00-40EF-B4C9-E53304812E62}"/>
              </a:ext>
            </a:extLst>
          </p:cNvPr>
          <p:cNvSpPr txBox="1"/>
          <p:nvPr/>
        </p:nvSpPr>
        <p:spPr>
          <a:xfrm>
            <a:off x="7263077" y="2073212"/>
            <a:ext cx="1648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Pilot Channel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F91A97F-D64D-4EEE-8139-B1E3F79B1639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L-Shape 53">
            <a:extLst>
              <a:ext uri="{FF2B5EF4-FFF2-40B4-BE49-F238E27FC236}">
                <a16:creationId xmlns:a16="http://schemas.microsoft.com/office/drawing/2014/main" id="{AFF72EA7-A5E0-433A-9EC1-622A8EC17C85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L-Shape 54">
            <a:extLst>
              <a:ext uri="{FF2B5EF4-FFF2-40B4-BE49-F238E27FC236}">
                <a16:creationId xmlns:a16="http://schemas.microsoft.com/office/drawing/2014/main" id="{AFE7B2B5-C8DD-47AF-B149-13BD3A1C9631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6DF1A7-3CE7-45B4-88E6-9476DBBD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E94B9826-7CA0-4BB0-A295-52B12D0925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02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07855"/>
            <a:ext cx="10515600" cy="414324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Calibration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2294302"/>
                  </p:ext>
                </p:extLst>
              </p:nvPr>
            </p:nvGraphicFramePr>
            <p:xfrm>
              <a:off x="838200" y="1143000"/>
              <a:ext cx="3848100" cy="228600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14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486631016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287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Time (s)</a:t>
                          </a:r>
                          <a:endParaRPr lang="en-GB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RNG</a:t>
                          </a:r>
                          <a:endParaRPr lang="en-GB" sz="1800" b="0" i="0" u="none" strike="noStrike" dirty="0">
                            <a:solidFill>
                              <a:srgbClr val="0070C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k-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u="none" strike="noStrike" dirty="0" smtClean="0">
                                  <a:effectLst/>
                                  <a:latin typeface="Cambria Math"/>
                                  <a:ea typeface="Cambria Math"/>
                                  <a:cs typeface="Times New Roman" pitchFamily="18" charset="0"/>
                                </a:rPr>
                                <m:t>𝜀</m:t>
                              </m:r>
                            </m:oMath>
                          </a14:m>
                          <a:endParaRPr lang="en-GB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LES</a:t>
                          </a:r>
                          <a:endParaRPr lang="en-GB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11.5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10.9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14.8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18.2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19.9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28.6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27.7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42.5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61.9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5.5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22.7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62.8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2294302"/>
                  </p:ext>
                </p:extLst>
              </p:nvPr>
            </p:nvGraphicFramePr>
            <p:xfrm>
              <a:off x="838200" y="1143000"/>
              <a:ext cx="3848100" cy="2286000"/>
            </p:xfrm>
            <a:graphic>
              <a:graphicData uri="http://schemas.openxmlformats.org/drawingml/2006/table">
                <a:tbl>
                  <a:tblPr>
                    <a:tableStyleId>{5940675A-B579-460E-94D1-54222C63F5DA}</a:tableStyleId>
                  </a:tblPr>
                  <a:tblGrid>
                    <a:gridCol w="1143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0600">
                      <a:extLst>
                        <a:ext uri="{9D8B030D-6E8A-4147-A177-3AD203B41FA5}">
                          <a16:colId xmlns:a16="http://schemas.microsoft.com/office/drawing/2014/main" val="486631016"/>
                        </a:ext>
                      </a:extLst>
                    </a:gridCol>
                    <a:gridCol w="6858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287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Time (s)</a:t>
                          </a:r>
                          <a:endParaRPr lang="en-GB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RNG</a:t>
                          </a:r>
                          <a:endParaRPr lang="en-GB" sz="1800" b="0" i="0" u="none" strike="noStrike" dirty="0">
                            <a:solidFill>
                              <a:srgbClr val="0070C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9735" t="-1333" r="-150442" b="-418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1800" b="0" u="none" strike="noStrike" dirty="0"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LES</a:t>
                          </a:r>
                          <a:endParaRPr lang="en-GB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11.5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10.9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14.8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18.2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19.9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28.6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27.7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42.5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61.9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35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70C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5.5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22.7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GB" sz="2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itchFamily="18" charset="0"/>
                              <a:cs typeface="Times New Roman" pitchFamily="18" charset="0"/>
                            </a:rPr>
                            <a:t>62.8</a:t>
                          </a:r>
                        </a:p>
                      </a:txBody>
                      <a:tcPr marL="9525" marR="9525" marT="9525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21696"/>
              </p:ext>
            </p:extLst>
          </p:nvPr>
        </p:nvGraphicFramePr>
        <p:xfrm>
          <a:off x="4676468" y="1152340"/>
          <a:ext cx="3581400" cy="22766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70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CSN -0.05</a:t>
                      </a: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CSN -0.03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CSN -0.1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40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26.8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95990"/>
              </p:ext>
            </p:extLst>
          </p:nvPr>
        </p:nvGraphicFramePr>
        <p:xfrm>
          <a:off x="8272308" y="1155651"/>
          <a:ext cx="3081492" cy="22584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27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407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MPM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</a:t>
                      </a: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6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6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44.6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6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62600" y="3445714"/>
            <a:ext cx="6351859" cy="28069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VR –  Van Rijn Equation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NE – Nielsen Equation</a:t>
            </a:r>
          </a:p>
          <a:p>
            <a:pPr marL="4041775" indent="-4041775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CSN – Critical shield number   </a:t>
            </a:r>
          </a:p>
          <a:p>
            <a:pPr marL="4041775" indent="-4041775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MPM – Meyer- Peter &amp;  Muller equation</a:t>
            </a:r>
          </a:p>
          <a:p>
            <a:pPr marL="4041775" indent="-4041775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Ae – Experimental area of breach     </a:t>
            </a:r>
          </a:p>
          <a:p>
            <a:pPr marL="4041775" indent="-4041775">
              <a:lnSpc>
                <a:spcPct val="150000"/>
              </a:lnSpc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As – simulated area of breach  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A4D4CBE0-BD69-4017-A8E1-EAFEAE304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264964"/>
              </p:ext>
            </p:extLst>
          </p:nvPr>
        </p:nvGraphicFramePr>
        <p:xfrm>
          <a:off x="1528916" y="3746846"/>
          <a:ext cx="3848100" cy="185975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8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974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Mesh-0.01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Mesh-0.02</a:t>
                      </a:r>
                      <a:endParaRPr lang="en-GB" sz="18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Mesh-0.03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23.1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5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18.2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5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27.7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53.8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503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64.8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7281E6-474E-4086-9C97-194178597C7B}"/>
                  </a:ext>
                </a:extLst>
              </p:cNvPr>
              <p:cNvSpPr txBox="1"/>
              <p:nvPr/>
            </p:nvSpPr>
            <p:spPr>
              <a:xfrm>
                <a:off x="8314095" y="3657600"/>
                <a:ext cx="3039705" cy="559256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𝑬𝒓𝒓𝒐𝒓</m:t>
                      </m:r>
                      <m:r>
                        <a:rPr lang="en-GB" sz="16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𝑨𝒆</m:t>
                              </m:r>
                              <m:r>
                                <a:rPr lang="en-GB" sz="16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𝑨𝒔</m:t>
                              </m:r>
                              <m:r>
                                <m:rPr>
                                  <m:nor/>
                                </m:rPr>
                                <a:rPr lang="en-GB" sz="1600" b="1" dirty="0">
                                  <a:solidFill>
                                    <a:srgbClr val="0070C0"/>
                                  </a:solidFill>
                                </a:rPr>
                                <m:t> </m:t>
                              </m:r>
                            </m:num>
                            <m:den>
                              <m:r>
                                <a:rPr lang="en-GB" sz="16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𝑨𝒆</m:t>
                              </m:r>
                            </m:den>
                          </m:f>
                        </m:e>
                      </m:d>
                      <m:r>
                        <a:rPr lang="en-GB" sz="16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𝟏𝟎𝟎</m:t>
                      </m:r>
                    </m:oMath>
                  </m:oMathPara>
                </a14:m>
                <a:endParaRPr lang="en-GB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7281E6-474E-4086-9C97-194178597C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4095" y="3657600"/>
                <a:ext cx="3039705" cy="5592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501A287-55BA-49A9-A79E-620C8B6C20EB}"/>
              </a:ext>
            </a:extLst>
          </p:cNvPr>
          <p:cNvCxnSpPr>
            <a:cxnSpLocks/>
          </p:cNvCxnSpPr>
          <p:nvPr/>
        </p:nvCxnSpPr>
        <p:spPr>
          <a:xfrm>
            <a:off x="0" y="610392"/>
            <a:ext cx="12192000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L-Shape 11">
            <a:extLst>
              <a:ext uri="{FF2B5EF4-FFF2-40B4-BE49-F238E27FC236}">
                <a16:creationId xmlns:a16="http://schemas.microsoft.com/office/drawing/2014/main" id="{E484A9CC-FC45-468C-AA0B-C480B8DBC804}"/>
              </a:ext>
            </a:extLst>
          </p:cNvPr>
          <p:cNvSpPr/>
          <p:nvPr/>
        </p:nvSpPr>
        <p:spPr>
          <a:xfrm>
            <a:off x="0" y="-7374"/>
            <a:ext cx="2971800" cy="6865374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B21958A8-A2CB-4B5D-A7D5-530E8FA1B38D}"/>
              </a:ext>
            </a:extLst>
          </p:cNvPr>
          <p:cNvSpPr/>
          <p:nvPr/>
        </p:nvSpPr>
        <p:spPr>
          <a:xfrm rot="10800000">
            <a:off x="9525000" y="0"/>
            <a:ext cx="2667000" cy="6872748"/>
          </a:xfrm>
          <a:prstGeom prst="corner">
            <a:avLst>
              <a:gd name="adj1" fmla="val 5484"/>
              <a:gd name="adj2" fmla="val 6935"/>
            </a:avLst>
          </a:prstGeom>
          <a:solidFill>
            <a:srgbClr val="EB4E1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250F6-7F9F-46EB-B77F-663ABDCB2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D813432-DC35-445A-BD06-DD1BDEA4DA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0" y="152400"/>
            <a:ext cx="1018339" cy="35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62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7774</TotalTime>
  <Words>956</Words>
  <Application>Microsoft Office PowerPoint</Application>
  <PresentationFormat>Widescreen</PresentationFormat>
  <Paragraphs>222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Algerian</vt:lpstr>
      <vt:lpstr>Arial</vt:lpstr>
      <vt:lpstr>Bahnschrift SemiBold</vt:lpstr>
      <vt:lpstr>Calibri</vt:lpstr>
      <vt:lpstr>Calibri Light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Introduction</vt:lpstr>
      <vt:lpstr>Study highlights</vt:lpstr>
      <vt:lpstr>Numerical model (FLOW-3D)</vt:lpstr>
      <vt:lpstr>PowerPoint Presentation</vt:lpstr>
      <vt:lpstr>PowerPoint Presentation</vt:lpstr>
      <vt:lpstr>PowerPoint Presentation</vt:lpstr>
      <vt:lpstr>Calibration</vt:lpstr>
      <vt:lpstr>PowerPoint Presentation</vt:lpstr>
      <vt:lpstr>Velocity profile at breach section</vt:lpstr>
      <vt:lpstr>Turbulent characteristics at breach section</vt:lpstr>
      <vt:lpstr>Turbulent kinetic energy at breach section</vt:lpstr>
      <vt:lpstr>Conclusions</vt:lpstr>
      <vt:lpstr>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Rajkumari Kaurav</dc:creator>
  <cp:lastModifiedBy>Rajkumari Kaurav</cp:lastModifiedBy>
  <cp:revision>285</cp:revision>
  <dcterms:created xsi:type="dcterms:W3CDTF">2006-08-16T00:00:00Z</dcterms:created>
  <dcterms:modified xsi:type="dcterms:W3CDTF">2020-05-31T11:05:55Z</dcterms:modified>
</cp:coreProperties>
</file>