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ppt/diagrams/data20.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471" r:id="rId2"/>
    <p:sldId id="283" r:id="rId3"/>
    <p:sldId id="477" r:id="rId4"/>
    <p:sldId id="474" r:id="rId5"/>
    <p:sldId id="461" r:id="rId6"/>
    <p:sldId id="466" r:id="rId7"/>
    <p:sldId id="256" r:id="rId8"/>
    <p:sldId id="470" r:id="rId9"/>
    <p:sldId id="279" r:id="rId10"/>
    <p:sldId id="280" r:id="rId11"/>
    <p:sldId id="464" r:id="rId12"/>
    <p:sldId id="478" r:id="rId13"/>
    <p:sldId id="468" r:id="rId14"/>
    <p:sldId id="469" r:id="rId15"/>
    <p:sldId id="475" r:id="rId16"/>
    <p:sldId id="281" r:id="rId17"/>
    <p:sldId id="47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CCE7"/>
    <a:srgbClr val="F0BB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87"/>
    <p:restoredTop sz="82542"/>
  </p:normalViewPr>
  <p:slideViewPr>
    <p:cSldViewPr snapToGrid="0" snapToObjects="1">
      <p:cViewPr varScale="1">
        <p:scale>
          <a:sx n="87" d="100"/>
          <a:sy n="87" d="100"/>
        </p:scale>
        <p:origin x="1208"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Data Part 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44E-ED4B-9FB7-3EFDB459F41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C44E-ED4B-9FB7-3EFDB459F418}"/>
              </c:ext>
            </c:extLst>
          </c:dPt>
          <c:cat>
            <c:strRef>
              <c:f>Sheet1!$A$2:$A$3</c:f>
              <c:strCache>
                <c:ptCount val="2"/>
                <c:pt idx="0">
                  <c:v>Accepted</c:v>
                </c:pt>
                <c:pt idx="1">
                  <c:v>Rejected</c:v>
                </c:pt>
              </c:strCache>
            </c:strRef>
          </c:cat>
          <c:val>
            <c:numRef>
              <c:f>Sheet1!$B$2:$B$3</c:f>
              <c:numCache>
                <c:formatCode>General</c:formatCode>
                <c:ptCount val="2"/>
                <c:pt idx="0">
                  <c:v>85</c:v>
                </c:pt>
                <c:pt idx="1">
                  <c:v>15</c:v>
                </c:pt>
              </c:numCache>
            </c:numRef>
          </c:val>
          <c:extLst>
            <c:ext xmlns:c16="http://schemas.microsoft.com/office/drawing/2014/chart" uri="{C3380CC4-5D6E-409C-BE32-E72D297353CC}">
              <c16:uniqueId val="{00000000-73EF-0146-BF1E-63DFA330C6B3}"/>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Data Part 2</c:v>
                </c:pt>
              </c:strCache>
            </c:strRef>
          </c:tx>
          <c:dPt>
            <c:idx val="0"/>
            <c:bubble3D val="0"/>
            <c:spPr>
              <a:solidFill>
                <a:schemeClr val="accent6"/>
              </a:solidFill>
              <a:ln w="57150">
                <a:solidFill>
                  <a:schemeClr val="lt1"/>
                </a:solidFill>
              </a:ln>
              <a:effectLst/>
            </c:spPr>
            <c:extLst>
              <c:ext xmlns:c16="http://schemas.microsoft.com/office/drawing/2014/chart" uri="{C3380CC4-5D6E-409C-BE32-E72D297353CC}">
                <c16:uniqueId val="{00000001-A825-1648-818F-58AF0A5E6EFA}"/>
              </c:ext>
            </c:extLst>
          </c:dPt>
          <c:dPt>
            <c:idx val="1"/>
            <c:bubble3D val="0"/>
            <c:spPr>
              <a:solidFill>
                <a:srgbClr val="FF0000"/>
              </a:solidFill>
              <a:ln w="19050">
                <a:solidFill>
                  <a:schemeClr val="lt1"/>
                </a:solidFill>
              </a:ln>
              <a:effectLst/>
            </c:spPr>
            <c:extLst>
              <c:ext xmlns:c16="http://schemas.microsoft.com/office/drawing/2014/chart" uri="{C3380CC4-5D6E-409C-BE32-E72D297353CC}">
                <c16:uniqueId val="{00000003-A825-1648-818F-58AF0A5E6EFA}"/>
              </c:ext>
            </c:extLst>
          </c:dPt>
          <c:dPt>
            <c:idx val="2"/>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A825-1648-818F-58AF0A5E6EFA}"/>
              </c:ext>
            </c:extLst>
          </c:dPt>
          <c:cat>
            <c:strRef>
              <c:f>Sheet1!$A$2:$A$4</c:f>
              <c:strCache>
                <c:ptCount val="3"/>
                <c:pt idx="0">
                  <c:v>Correct</c:v>
                </c:pt>
                <c:pt idx="1">
                  <c:v>Misclassified</c:v>
                </c:pt>
                <c:pt idx="2">
                  <c:v>Unknown</c:v>
                </c:pt>
              </c:strCache>
            </c:strRef>
          </c:cat>
          <c:val>
            <c:numRef>
              <c:f>Sheet1!$B$2:$B$4</c:f>
              <c:numCache>
                <c:formatCode>General</c:formatCode>
                <c:ptCount val="3"/>
                <c:pt idx="0">
                  <c:v>85</c:v>
                </c:pt>
                <c:pt idx="1">
                  <c:v>10</c:v>
                </c:pt>
                <c:pt idx="2">
                  <c:v>7.5</c:v>
                </c:pt>
              </c:numCache>
            </c:numRef>
          </c:val>
          <c:extLst>
            <c:ext xmlns:c16="http://schemas.microsoft.com/office/drawing/2014/chart" uri="{C3380CC4-5D6E-409C-BE32-E72D297353CC}">
              <c16:uniqueId val="{00000004-A825-1648-818F-58AF0A5E6EFA}"/>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336010-43FB-8F4B-8C50-0E18BBBF0CC8}" type="doc">
      <dgm:prSet loTypeId="urn:microsoft.com/office/officeart/2005/8/layout/process1" loCatId="" qsTypeId="urn:microsoft.com/office/officeart/2005/8/quickstyle/simple1" qsCatId="simple" csTypeId="urn:microsoft.com/office/officeart/2005/8/colors/accent2_1" csCatId="accent2" phldr="1"/>
      <dgm:spPr/>
    </dgm:pt>
    <dgm:pt modelId="{FBDAC23A-B7C4-C149-A92C-64EE19A7AF88}">
      <dgm:prSet phldrT="[Text]" custT="1"/>
      <dgm:spPr/>
      <dgm:t>
        <a:bodyPr/>
        <a:lstStyle/>
        <a:p>
          <a:pPr rtl="0"/>
          <a:r>
            <a:rPr lang="en-US" sz="2400" dirty="0"/>
            <a:t>Data</a:t>
          </a:r>
        </a:p>
      </dgm:t>
    </dgm:pt>
    <dgm:pt modelId="{1E3F6FF7-3C51-3248-8690-8B4F3973B14C}" type="parTrans" cxnId="{F8C51D45-9355-7245-B493-5475449E3313}">
      <dgm:prSet/>
      <dgm:spPr/>
      <dgm:t>
        <a:bodyPr/>
        <a:lstStyle/>
        <a:p>
          <a:endParaRPr lang="en-US" sz="2000"/>
        </a:p>
      </dgm:t>
    </dgm:pt>
    <dgm:pt modelId="{BB7AD558-4FD7-D943-9914-671463FE0E5D}" type="sibTrans" cxnId="{F8C51D45-9355-7245-B493-5475449E3313}">
      <dgm:prSet custT="1"/>
      <dgm:spPr/>
      <dgm:t>
        <a:bodyPr/>
        <a:lstStyle/>
        <a:p>
          <a:endParaRPr lang="en-US" sz="1600" dirty="0"/>
        </a:p>
      </dgm:t>
    </dgm:pt>
    <dgm:pt modelId="{976E0478-D4C5-6A41-AAE6-ADA42DBD1E28}">
      <dgm:prSet phldrT="[Text]" custT="1"/>
      <dgm:spPr/>
      <dgm:t>
        <a:bodyPr/>
        <a:lstStyle/>
        <a:p>
          <a:pPr rtl="0"/>
          <a:r>
            <a:rPr lang="en-US" sz="2400" dirty="0"/>
            <a:t>Training</a:t>
          </a:r>
        </a:p>
      </dgm:t>
    </dgm:pt>
    <dgm:pt modelId="{6CE78037-CE0C-274A-BEE6-403151B96346}" type="parTrans" cxnId="{D0452B17-5775-0146-A655-614DD42662A5}">
      <dgm:prSet/>
      <dgm:spPr/>
      <dgm:t>
        <a:bodyPr/>
        <a:lstStyle/>
        <a:p>
          <a:endParaRPr lang="en-US" sz="2000"/>
        </a:p>
      </dgm:t>
    </dgm:pt>
    <dgm:pt modelId="{B1171E35-FAF3-5741-986C-1C1B13BBAB0B}" type="sibTrans" cxnId="{D0452B17-5775-0146-A655-614DD42662A5}">
      <dgm:prSet custT="1"/>
      <dgm:spPr/>
      <dgm:t>
        <a:bodyPr/>
        <a:lstStyle/>
        <a:p>
          <a:endParaRPr lang="en-US" sz="1600" dirty="0"/>
        </a:p>
      </dgm:t>
    </dgm:pt>
    <dgm:pt modelId="{7AA321B4-5F4C-CF48-A4D6-F262A43801D8}">
      <dgm:prSet phldrT="[Text]" custT="1"/>
      <dgm:spPr/>
      <dgm:t>
        <a:bodyPr/>
        <a:lstStyle/>
        <a:p>
          <a:pPr rtl="0"/>
          <a:r>
            <a:rPr lang="en-US" sz="2400" dirty="0"/>
            <a:t>Model</a:t>
          </a:r>
        </a:p>
      </dgm:t>
    </dgm:pt>
    <dgm:pt modelId="{FAAEFBAB-8A3C-CB46-A224-8F83A31C7482}" type="parTrans" cxnId="{387D52DF-D4DB-2543-B7E8-F42C5252A477}">
      <dgm:prSet/>
      <dgm:spPr/>
      <dgm:t>
        <a:bodyPr/>
        <a:lstStyle/>
        <a:p>
          <a:endParaRPr lang="en-US" sz="2000"/>
        </a:p>
      </dgm:t>
    </dgm:pt>
    <dgm:pt modelId="{05F84A11-CD44-C148-93C3-22C7C703CCFF}" type="sibTrans" cxnId="{387D52DF-D4DB-2543-B7E8-F42C5252A477}">
      <dgm:prSet custT="1"/>
      <dgm:spPr/>
      <dgm:t>
        <a:bodyPr/>
        <a:lstStyle/>
        <a:p>
          <a:endParaRPr lang="en-US" sz="1600" dirty="0"/>
        </a:p>
      </dgm:t>
    </dgm:pt>
    <dgm:pt modelId="{CAD7F4E7-3BF8-C849-91FD-74AB0D49D465}">
      <dgm:prSet custT="1"/>
      <dgm:spPr/>
      <dgm:t>
        <a:bodyPr/>
        <a:lstStyle/>
        <a:p>
          <a:r>
            <a:rPr lang="en-US" sz="2400" dirty="0"/>
            <a:t>Prediction</a:t>
          </a:r>
        </a:p>
      </dgm:t>
    </dgm:pt>
    <dgm:pt modelId="{2C7E24F8-B55A-6048-94ED-55F3D3D5DA82}" type="parTrans" cxnId="{E241A3E6-CA4D-4048-87DA-39FD49D8A3DA}">
      <dgm:prSet/>
      <dgm:spPr/>
      <dgm:t>
        <a:bodyPr/>
        <a:lstStyle/>
        <a:p>
          <a:endParaRPr lang="en-US" sz="2000"/>
        </a:p>
      </dgm:t>
    </dgm:pt>
    <dgm:pt modelId="{E221B971-2BD1-FA4B-A2EB-9701A3CFB061}" type="sibTrans" cxnId="{E241A3E6-CA4D-4048-87DA-39FD49D8A3DA}">
      <dgm:prSet/>
      <dgm:spPr/>
      <dgm:t>
        <a:bodyPr/>
        <a:lstStyle/>
        <a:p>
          <a:endParaRPr lang="en-US" sz="2000"/>
        </a:p>
      </dgm:t>
    </dgm:pt>
    <dgm:pt modelId="{1F53274C-E57D-0241-8D7D-03E56FA4497F}" type="pres">
      <dgm:prSet presAssocID="{29336010-43FB-8F4B-8C50-0E18BBBF0CC8}" presName="Name0" presStyleCnt="0">
        <dgm:presLayoutVars>
          <dgm:dir/>
          <dgm:resizeHandles val="exact"/>
        </dgm:presLayoutVars>
      </dgm:prSet>
      <dgm:spPr/>
    </dgm:pt>
    <dgm:pt modelId="{1CEB6F33-02B9-164D-AB57-650DE02BACA8}" type="pres">
      <dgm:prSet presAssocID="{FBDAC23A-B7C4-C149-A92C-64EE19A7AF88}" presName="node" presStyleLbl="node1" presStyleIdx="0" presStyleCnt="4">
        <dgm:presLayoutVars>
          <dgm:bulletEnabled val="1"/>
        </dgm:presLayoutVars>
      </dgm:prSet>
      <dgm:spPr/>
    </dgm:pt>
    <dgm:pt modelId="{0D30D4BD-A3D3-C94B-900A-C01DE0182C63}" type="pres">
      <dgm:prSet presAssocID="{BB7AD558-4FD7-D943-9914-671463FE0E5D}" presName="sibTrans" presStyleLbl="sibTrans2D1" presStyleIdx="0" presStyleCnt="3"/>
      <dgm:spPr/>
    </dgm:pt>
    <dgm:pt modelId="{DBA54863-478B-F64E-BF02-3288EAD31210}" type="pres">
      <dgm:prSet presAssocID="{BB7AD558-4FD7-D943-9914-671463FE0E5D}" presName="connectorText" presStyleLbl="sibTrans2D1" presStyleIdx="0" presStyleCnt="3"/>
      <dgm:spPr/>
    </dgm:pt>
    <dgm:pt modelId="{1EC8D171-BC8D-9543-9729-3BAA87D3EFAA}" type="pres">
      <dgm:prSet presAssocID="{976E0478-D4C5-6A41-AAE6-ADA42DBD1E28}" presName="node" presStyleLbl="node1" presStyleIdx="1" presStyleCnt="4">
        <dgm:presLayoutVars>
          <dgm:bulletEnabled val="1"/>
        </dgm:presLayoutVars>
      </dgm:prSet>
      <dgm:spPr/>
    </dgm:pt>
    <dgm:pt modelId="{E33D336C-4992-1A4B-8DB1-758B5E1482BE}" type="pres">
      <dgm:prSet presAssocID="{B1171E35-FAF3-5741-986C-1C1B13BBAB0B}" presName="sibTrans" presStyleLbl="sibTrans2D1" presStyleIdx="1" presStyleCnt="3"/>
      <dgm:spPr/>
    </dgm:pt>
    <dgm:pt modelId="{A5566C28-C157-4F41-82ED-85754A923F38}" type="pres">
      <dgm:prSet presAssocID="{B1171E35-FAF3-5741-986C-1C1B13BBAB0B}" presName="connectorText" presStyleLbl="sibTrans2D1" presStyleIdx="1" presStyleCnt="3"/>
      <dgm:spPr/>
    </dgm:pt>
    <dgm:pt modelId="{C22E9680-0A2B-8847-B172-DC9750228AD3}" type="pres">
      <dgm:prSet presAssocID="{7AA321B4-5F4C-CF48-A4D6-F262A43801D8}" presName="node" presStyleLbl="node1" presStyleIdx="2" presStyleCnt="4">
        <dgm:presLayoutVars>
          <dgm:bulletEnabled val="1"/>
        </dgm:presLayoutVars>
      </dgm:prSet>
      <dgm:spPr/>
    </dgm:pt>
    <dgm:pt modelId="{8B2D1F1E-B48F-6D4F-A92B-1DC14D671E51}" type="pres">
      <dgm:prSet presAssocID="{05F84A11-CD44-C148-93C3-22C7C703CCFF}" presName="sibTrans" presStyleLbl="sibTrans2D1" presStyleIdx="2" presStyleCnt="3"/>
      <dgm:spPr/>
    </dgm:pt>
    <dgm:pt modelId="{6C3BB8F5-6AD7-9E49-A75E-DDC931ECE337}" type="pres">
      <dgm:prSet presAssocID="{05F84A11-CD44-C148-93C3-22C7C703CCFF}" presName="connectorText" presStyleLbl="sibTrans2D1" presStyleIdx="2" presStyleCnt="3"/>
      <dgm:spPr/>
    </dgm:pt>
    <dgm:pt modelId="{163ECF64-5324-0E40-8D39-6B6C4564AA11}" type="pres">
      <dgm:prSet presAssocID="{CAD7F4E7-3BF8-C849-91FD-74AB0D49D465}" presName="node" presStyleLbl="node1" presStyleIdx="3" presStyleCnt="4">
        <dgm:presLayoutVars>
          <dgm:bulletEnabled val="1"/>
        </dgm:presLayoutVars>
      </dgm:prSet>
      <dgm:spPr/>
    </dgm:pt>
  </dgm:ptLst>
  <dgm:cxnLst>
    <dgm:cxn modelId="{D0452B17-5775-0146-A655-614DD42662A5}" srcId="{29336010-43FB-8F4B-8C50-0E18BBBF0CC8}" destId="{976E0478-D4C5-6A41-AAE6-ADA42DBD1E28}" srcOrd="1" destOrd="0" parTransId="{6CE78037-CE0C-274A-BEE6-403151B96346}" sibTransId="{B1171E35-FAF3-5741-986C-1C1B13BBAB0B}"/>
    <dgm:cxn modelId="{34FA5D28-82AD-CE41-A746-92A860E76655}" type="presOf" srcId="{BB7AD558-4FD7-D943-9914-671463FE0E5D}" destId="{DBA54863-478B-F64E-BF02-3288EAD31210}" srcOrd="1" destOrd="0" presId="urn:microsoft.com/office/officeart/2005/8/layout/process1"/>
    <dgm:cxn modelId="{C35E6044-06AC-6C4D-80A0-5F313F4B56C9}" type="presOf" srcId="{BB7AD558-4FD7-D943-9914-671463FE0E5D}" destId="{0D30D4BD-A3D3-C94B-900A-C01DE0182C63}" srcOrd="0" destOrd="0" presId="urn:microsoft.com/office/officeart/2005/8/layout/process1"/>
    <dgm:cxn modelId="{F8C51D45-9355-7245-B493-5475449E3313}" srcId="{29336010-43FB-8F4B-8C50-0E18BBBF0CC8}" destId="{FBDAC23A-B7C4-C149-A92C-64EE19A7AF88}" srcOrd="0" destOrd="0" parTransId="{1E3F6FF7-3C51-3248-8690-8B4F3973B14C}" sibTransId="{BB7AD558-4FD7-D943-9914-671463FE0E5D}"/>
    <dgm:cxn modelId="{6C935B4C-9624-1549-B9A2-E2B1D7A9A3C7}" type="presOf" srcId="{B1171E35-FAF3-5741-986C-1C1B13BBAB0B}" destId="{A5566C28-C157-4F41-82ED-85754A923F38}" srcOrd="1" destOrd="0" presId="urn:microsoft.com/office/officeart/2005/8/layout/process1"/>
    <dgm:cxn modelId="{1D604653-9ED8-D045-BC82-573788A9F8B8}" type="presOf" srcId="{29336010-43FB-8F4B-8C50-0E18BBBF0CC8}" destId="{1F53274C-E57D-0241-8D7D-03E56FA4497F}" srcOrd="0" destOrd="0" presId="urn:microsoft.com/office/officeart/2005/8/layout/process1"/>
    <dgm:cxn modelId="{38DCE45A-18C1-2446-A1A0-EEBD7CC0FFE2}" type="presOf" srcId="{B1171E35-FAF3-5741-986C-1C1B13BBAB0B}" destId="{E33D336C-4992-1A4B-8DB1-758B5E1482BE}" srcOrd="0" destOrd="0" presId="urn:microsoft.com/office/officeart/2005/8/layout/process1"/>
    <dgm:cxn modelId="{59166066-F135-304E-885B-57693A407EC6}" type="presOf" srcId="{05F84A11-CD44-C148-93C3-22C7C703CCFF}" destId="{6C3BB8F5-6AD7-9E49-A75E-DDC931ECE337}" srcOrd="1" destOrd="0" presId="urn:microsoft.com/office/officeart/2005/8/layout/process1"/>
    <dgm:cxn modelId="{9E61BB68-0180-2C4E-A405-D117682A54FF}" type="presOf" srcId="{CAD7F4E7-3BF8-C849-91FD-74AB0D49D465}" destId="{163ECF64-5324-0E40-8D39-6B6C4564AA11}" srcOrd="0" destOrd="0" presId="urn:microsoft.com/office/officeart/2005/8/layout/process1"/>
    <dgm:cxn modelId="{ADEB95A8-0330-F946-AADF-A6A12E719F98}" type="presOf" srcId="{976E0478-D4C5-6A41-AAE6-ADA42DBD1E28}" destId="{1EC8D171-BC8D-9543-9729-3BAA87D3EFAA}" srcOrd="0" destOrd="0" presId="urn:microsoft.com/office/officeart/2005/8/layout/process1"/>
    <dgm:cxn modelId="{D5CB48B5-20BB-D341-96AB-0F6F4D19879C}" type="presOf" srcId="{7AA321B4-5F4C-CF48-A4D6-F262A43801D8}" destId="{C22E9680-0A2B-8847-B172-DC9750228AD3}" srcOrd="0" destOrd="0" presId="urn:microsoft.com/office/officeart/2005/8/layout/process1"/>
    <dgm:cxn modelId="{2EB92CBB-0FDA-9B4F-9163-8AC4E082F548}" type="presOf" srcId="{05F84A11-CD44-C148-93C3-22C7C703CCFF}" destId="{8B2D1F1E-B48F-6D4F-A92B-1DC14D671E51}" srcOrd="0" destOrd="0" presId="urn:microsoft.com/office/officeart/2005/8/layout/process1"/>
    <dgm:cxn modelId="{FC3309DF-0531-204F-B14D-081D5BD02552}" type="presOf" srcId="{FBDAC23A-B7C4-C149-A92C-64EE19A7AF88}" destId="{1CEB6F33-02B9-164D-AB57-650DE02BACA8}" srcOrd="0" destOrd="0" presId="urn:microsoft.com/office/officeart/2005/8/layout/process1"/>
    <dgm:cxn modelId="{387D52DF-D4DB-2543-B7E8-F42C5252A477}" srcId="{29336010-43FB-8F4B-8C50-0E18BBBF0CC8}" destId="{7AA321B4-5F4C-CF48-A4D6-F262A43801D8}" srcOrd="2" destOrd="0" parTransId="{FAAEFBAB-8A3C-CB46-A224-8F83A31C7482}" sibTransId="{05F84A11-CD44-C148-93C3-22C7C703CCFF}"/>
    <dgm:cxn modelId="{E241A3E6-CA4D-4048-87DA-39FD49D8A3DA}" srcId="{29336010-43FB-8F4B-8C50-0E18BBBF0CC8}" destId="{CAD7F4E7-3BF8-C849-91FD-74AB0D49D465}" srcOrd="3" destOrd="0" parTransId="{2C7E24F8-B55A-6048-94ED-55F3D3D5DA82}" sibTransId="{E221B971-2BD1-FA4B-A2EB-9701A3CFB061}"/>
    <dgm:cxn modelId="{13CBAE8C-D4C3-1E44-BA6B-E5C77765A496}" type="presParOf" srcId="{1F53274C-E57D-0241-8D7D-03E56FA4497F}" destId="{1CEB6F33-02B9-164D-AB57-650DE02BACA8}" srcOrd="0" destOrd="0" presId="urn:microsoft.com/office/officeart/2005/8/layout/process1"/>
    <dgm:cxn modelId="{9EED8DE7-786F-3646-B686-6D825F2416F1}" type="presParOf" srcId="{1F53274C-E57D-0241-8D7D-03E56FA4497F}" destId="{0D30D4BD-A3D3-C94B-900A-C01DE0182C63}" srcOrd="1" destOrd="0" presId="urn:microsoft.com/office/officeart/2005/8/layout/process1"/>
    <dgm:cxn modelId="{1EEED546-1990-0648-B43A-A3BDEA7A0306}" type="presParOf" srcId="{0D30D4BD-A3D3-C94B-900A-C01DE0182C63}" destId="{DBA54863-478B-F64E-BF02-3288EAD31210}" srcOrd="0" destOrd="0" presId="urn:microsoft.com/office/officeart/2005/8/layout/process1"/>
    <dgm:cxn modelId="{DDE200ED-6ED4-8A4B-8F1E-E0D46203E97B}" type="presParOf" srcId="{1F53274C-E57D-0241-8D7D-03E56FA4497F}" destId="{1EC8D171-BC8D-9543-9729-3BAA87D3EFAA}" srcOrd="2" destOrd="0" presId="urn:microsoft.com/office/officeart/2005/8/layout/process1"/>
    <dgm:cxn modelId="{6D49B935-A770-7449-A177-F6DEBC3B844E}" type="presParOf" srcId="{1F53274C-E57D-0241-8D7D-03E56FA4497F}" destId="{E33D336C-4992-1A4B-8DB1-758B5E1482BE}" srcOrd="3" destOrd="0" presId="urn:microsoft.com/office/officeart/2005/8/layout/process1"/>
    <dgm:cxn modelId="{BE5E4382-C2D0-654E-AFF7-30695820DCED}" type="presParOf" srcId="{E33D336C-4992-1A4B-8DB1-758B5E1482BE}" destId="{A5566C28-C157-4F41-82ED-85754A923F38}" srcOrd="0" destOrd="0" presId="urn:microsoft.com/office/officeart/2005/8/layout/process1"/>
    <dgm:cxn modelId="{0D948EDD-4ACD-0B43-AA3F-DA0AF93C07BD}" type="presParOf" srcId="{1F53274C-E57D-0241-8D7D-03E56FA4497F}" destId="{C22E9680-0A2B-8847-B172-DC9750228AD3}" srcOrd="4" destOrd="0" presId="urn:microsoft.com/office/officeart/2005/8/layout/process1"/>
    <dgm:cxn modelId="{A4C94E0D-80B5-8148-8451-19D6497E8A3F}" type="presParOf" srcId="{1F53274C-E57D-0241-8D7D-03E56FA4497F}" destId="{8B2D1F1E-B48F-6D4F-A92B-1DC14D671E51}" srcOrd="5" destOrd="0" presId="urn:microsoft.com/office/officeart/2005/8/layout/process1"/>
    <dgm:cxn modelId="{48223E45-7A03-1F45-9236-4D19D064774E}" type="presParOf" srcId="{8B2D1F1E-B48F-6D4F-A92B-1DC14D671E51}" destId="{6C3BB8F5-6AD7-9E49-A75E-DDC931ECE337}" srcOrd="0" destOrd="0" presId="urn:microsoft.com/office/officeart/2005/8/layout/process1"/>
    <dgm:cxn modelId="{73F8D5E3-DD47-2840-BBE2-43B4595A2118}" type="presParOf" srcId="{1F53274C-E57D-0241-8D7D-03E56FA4497F}" destId="{163ECF64-5324-0E40-8D39-6B6C4564AA11}"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133136-984B-1D43-8FD0-624AA435CB55}" type="doc">
      <dgm:prSet loTypeId="urn:microsoft.com/office/officeart/2005/8/layout/matrix2" loCatId="" qsTypeId="urn:microsoft.com/office/officeart/2005/8/quickstyle/simple1" qsCatId="simple" csTypeId="urn:microsoft.com/office/officeart/2005/8/colors/accent1_2" csCatId="accent1" phldr="1"/>
      <dgm:spPr/>
      <dgm:t>
        <a:bodyPr/>
        <a:lstStyle/>
        <a:p>
          <a:endParaRPr lang="en-US"/>
        </a:p>
      </dgm:t>
    </dgm:pt>
    <dgm:pt modelId="{411CF76C-A9A2-6345-BF66-2CB07BF2AFE6}">
      <dgm:prSet phldrT="[Text]"/>
      <dgm:spPr>
        <a:solidFill>
          <a:srgbClr val="00B050"/>
        </a:solidFill>
      </dgm:spPr>
      <dgm:t>
        <a:bodyPr/>
        <a:lstStyle/>
        <a:p>
          <a:pPr algn="l" rtl="0">
            <a:buNone/>
          </a:pPr>
          <a:r>
            <a:rPr lang="en-US" dirty="0"/>
            <a:t>Hits</a:t>
          </a:r>
        </a:p>
      </dgm:t>
    </dgm:pt>
    <dgm:pt modelId="{3B24C15E-CD4E-5C4F-8772-649824968DB2}" type="parTrans" cxnId="{D280506B-E92F-5743-8B19-C8D63FF5269E}">
      <dgm:prSet/>
      <dgm:spPr/>
      <dgm:t>
        <a:bodyPr/>
        <a:lstStyle/>
        <a:p>
          <a:pPr algn="l"/>
          <a:endParaRPr lang="en-US"/>
        </a:p>
      </dgm:t>
    </dgm:pt>
    <dgm:pt modelId="{BCC601DC-8D74-8847-912D-03B1C3383A04}" type="sibTrans" cxnId="{D280506B-E92F-5743-8B19-C8D63FF5269E}">
      <dgm:prSet/>
      <dgm:spPr/>
      <dgm:t>
        <a:bodyPr/>
        <a:lstStyle/>
        <a:p>
          <a:pPr algn="l"/>
          <a:endParaRPr lang="en-US"/>
        </a:p>
      </dgm:t>
    </dgm:pt>
    <dgm:pt modelId="{68F84504-0AD0-8544-B17A-0D5A46EE539B}">
      <dgm:prSet phldrT="[Text]"/>
      <dgm:spPr>
        <a:solidFill>
          <a:srgbClr val="FF0000"/>
        </a:solidFill>
      </dgm:spPr>
      <dgm:t>
        <a:bodyPr/>
        <a:lstStyle/>
        <a:p>
          <a:pPr algn="l" rtl="0">
            <a:buNone/>
          </a:pPr>
          <a:r>
            <a:rPr lang="en-US" dirty="0"/>
            <a:t>Misses</a:t>
          </a:r>
        </a:p>
      </dgm:t>
    </dgm:pt>
    <dgm:pt modelId="{E035C98D-B316-2A4E-A5D8-85CB30FA1111}" type="parTrans" cxnId="{2840FD19-3D18-3B4F-86B8-4042CA162EB6}">
      <dgm:prSet/>
      <dgm:spPr/>
      <dgm:t>
        <a:bodyPr/>
        <a:lstStyle/>
        <a:p>
          <a:pPr algn="l"/>
          <a:endParaRPr lang="en-US"/>
        </a:p>
      </dgm:t>
    </dgm:pt>
    <dgm:pt modelId="{FA5AFC8C-CC14-E646-ADA2-851E0A7C07C3}" type="sibTrans" cxnId="{2840FD19-3D18-3B4F-86B8-4042CA162EB6}">
      <dgm:prSet/>
      <dgm:spPr/>
      <dgm:t>
        <a:bodyPr/>
        <a:lstStyle/>
        <a:p>
          <a:pPr algn="l"/>
          <a:endParaRPr lang="en-US"/>
        </a:p>
      </dgm:t>
    </dgm:pt>
    <dgm:pt modelId="{55C67C3A-7811-D24E-A4EA-9A17DC793AFF}">
      <dgm:prSet phldrT="[Text]"/>
      <dgm:spPr>
        <a:solidFill>
          <a:srgbClr val="00B050"/>
        </a:solidFill>
      </dgm:spPr>
      <dgm:t>
        <a:bodyPr/>
        <a:lstStyle/>
        <a:p>
          <a:pPr algn="l" rtl="0">
            <a:buNone/>
          </a:pPr>
          <a:r>
            <a:rPr lang="en-US" dirty="0"/>
            <a:t>Correct rejections</a:t>
          </a:r>
        </a:p>
      </dgm:t>
    </dgm:pt>
    <dgm:pt modelId="{9F5103FB-34D4-CA49-A0A1-D286B916DE44}" type="parTrans" cxnId="{CFA66C65-E3F3-6944-8D1A-C0FE54C84CF3}">
      <dgm:prSet/>
      <dgm:spPr/>
      <dgm:t>
        <a:bodyPr/>
        <a:lstStyle/>
        <a:p>
          <a:pPr algn="l"/>
          <a:endParaRPr lang="en-US"/>
        </a:p>
      </dgm:t>
    </dgm:pt>
    <dgm:pt modelId="{C727ACD9-1C63-7E45-BBBB-1E095D32459D}" type="sibTrans" cxnId="{CFA66C65-E3F3-6944-8D1A-C0FE54C84CF3}">
      <dgm:prSet/>
      <dgm:spPr/>
      <dgm:t>
        <a:bodyPr/>
        <a:lstStyle/>
        <a:p>
          <a:pPr algn="l"/>
          <a:endParaRPr lang="en-US"/>
        </a:p>
      </dgm:t>
    </dgm:pt>
    <dgm:pt modelId="{B03C5A51-DF6D-BC45-AF35-B68F76281940}">
      <dgm:prSet phldrT="[Text]"/>
      <dgm:spPr>
        <a:solidFill>
          <a:srgbClr val="FF0000"/>
        </a:solidFill>
      </dgm:spPr>
      <dgm:t>
        <a:bodyPr/>
        <a:lstStyle/>
        <a:p>
          <a:pPr algn="l" rtl="0"/>
          <a:r>
            <a:rPr lang="en-US" dirty="0"/>
            <a:t>False Alarms</a:t>
          </a:r>
        </a:p>
      </dgm:t>
    </dgm:pt>
    <dgm:pt modelId="{C7F0FDF8-5BC4-FC4A-9917-2A30E5F96828}" type="parTrans" cxnId="{26E01DC0-C9F1-5940-9FA6-6B7D0A0E4526}">
      <dgm:prSet/>
      <dgm:spPr/>
      <dgm:t>
        <a:bodyPr/>
        <a:lstStyle/>
        <a:p>
          <a:pPr algn="l"/>
          <a:endParaRPr lang="en-US"/>
        </a:p>
      </dgm:t>
    </dgm:pt>
    <dgm:pt modelId="{E0ACD9AF-DDF2-7149-8B7B-FF8DBB8BF294}" type="sibTrans" cxnId="{26E01DC0-C9F1-5940-9FA6-6B7D0A0E4526}">
      <dgm:prSet/>
      <dgm:spPr/>
      <dgm:t>
        <a:bodyPr/>
        <a:lstStyle/>
        <a:p>
          <a:pPr algn="l"/>
          <a:endParaRPr lang="en-US"/>
        </a:p>
      </dgm:t>
    </dgm:pt>
    <dgm:pt modelId="{EBAD4DC4-C342-244C-86A7-CF1B99326661}">
      <dgm:prSet phldrT="[Text]"/>
      <dgm:spPr>
        <a:solidFill>
          <a:srgbClr val="FF0000"/>
        </a:solidFill>
      </dgm:spPr>
      <dgm:t>
        <a:bodyPr/>
        <a:lstStyle/>
        <a:p>
          <a:pPr algn="l" rtl="0"/>
          <a:r>
            <a:rPr lang="en-US" dirty="0"/>
            <a:t>Target=0</a:t>
          </a:r>
        </a:p>
      </dgm:t>
    </dgm:pt>
    <dgm:pt modelId="{F2E5DDB7-1F0E-2B44-B699-B3E3F6EB33B3}" type="parTrans" cxnId="{248BCF85-3C63-B44E-9E42-72BD706D4DF0}">
      <dgm:prSet/>
      <dgm:spPr/>
      <dgm:t>
        <a:bodyPr/>
        <a:lstStyle/>
        <a:p>
          <a:pPr algn="l"/>
          <a:endParaRPr lang="en-US"/>
        </a:p>
      </dgm:t>
    </dgm:pt>
    <dgm:pt modelId="{361AB3F7-6A93-2546-B28E-F905475F67DD}" type="sibTrans" cxnId="{248BCF85-3C63-B44E-9E42-72BD706D4DF0}">
      <dgm:prSet/>
      <dgm:spPr/>
      <dgm:t>
        <a:bodyPr/>
        <a:lstStyle/>
        <a:p>
          <a:pPr algn="l"/>
          <a:endParaRPr lang="en-US"/>
        </a:p>
      </dgm:t>
    </dgm:pt>
    <dgm:pt modelId="{12A1A574-A552-D142-A0BE-35605EFD3E06}">
      <dgm:prSet phldrT="[Text]"/>
      <dgm:spPr/>
      <dgm:t>
        <a:bodyPr/>
        <a:lstStyle/>
        <a:p>
          <a:pPr algn="l" rtl="0">
            <a:buFont typeface="Arial" panose="020B0604020202020204" pitchFamily="34" charset="0"/>
            <a:buChar char="•"/>
          </a:pPr>
          <a:r>
            <a:rPr lang="en-US" dirty="0"/>
            <a:t>Target=1</a:t>
          </a:r>
        </a:p>
      </dgm:t>
    </dgm:pt>
    <dgm:pt modelId="{4309F282-C0C2-AC49-9596-31EBDBF3154A}" type="parTrans" cxnId="{44CEFF81-FC80-0A47-B8AB-97F9731D259D}">
      <dgm:prSet/>
      <dgm:spPr/>
      <dgm:t>
        <a:bodyPr/>
        <a:lstStyle/>
        <a:p>
          <a:pPr algn="l"/>
          <a:endParaRPr lang="en-US"/>
        </a:p>
      </dgm:t>
    </dgm:pt>
    <dgm:pt modelId="{E4A039FF-A6F7-0548-9F67-302F1B6AA40D}" type="sibTrans" cxnId="{44CEFF81-FC80-0A47-B8AB-97F9731D259D}">
      <dgm:prSet/>
      <dgm:spPr/>
      <dgm:t>
        <a:bodyPr/>
        <a:lstStyle/>
        <a:p>
          <a:pPr algn="l"/>
          <a:endParaRPr lang="en-US"/>
        </a:p>
      </dgm:t>
    </dgm:pt>
    <dgm:pt modelId="{2BFB4BFE-20CD-B346-914C-A2839FF6F394}">
      <dgm:prSet phldrT="[Text]"/>
      <dgm:spPr/>
      <dgm:t>
        <a:bodyPr/>
        <a:lstStyle/>
        <a:p>
          <a:pPr algn="l" rtl="0">
            <a:buFont typeface="Arial" panose="020B0604020202020204" pitchFamily="34" charset="0"/>
            <a:buChar char="•"/>
          </a:pPr>
          <a:r>
            <a:rPr lang="en-US" dirty="0"/>
            <a:t>Output=1</a:t>
          </a:r>
        </a:p>
      </dgm:t>
    </dgm:pt>
    <dgm:pt modelId="{F31A8076-76C6-FD43-8135-F91A60208EEA}" type="parTrans" cxnId="{356D6127-9377-8B40-81BA-1480A24C7977}">
      <dgm:prSet/>
      <dgm:spPr/>
      <dgm:t>
        <a:bodyPr/>
        <a:lstStyle/>
        <a:p>
          <a:pPr algn="l"/>
          <a:endParaRPr lang="en-US"/>
        </a:p>
      </dgm:t>
    </dgm:pt>
    <dgm:pt modelId="{AF60D83C-31CA-CE42-8111-6E176508AF6D}" type="sibTrans" cxnId="{356D6127-9377-8B40-81BA-1480A24C7977}">
      <dgm:prSet/>
      <dgm:spPr/>
      <dgm:t>
        <a:bodyPr/>
        <a:lstStyle/>
        <a:p>
          <a:pPr algn="l"/>
          <a:endParaRPr lang="en-US"/>
        </a:p>
      </dgm:t>
    </dgm:pt>
    <dgm:pt modelId="{B5C64B70-95A2-6F4F-B4A2-18ADD76DC489}">
      <dgm:prSet phldrT="[Text]"/>
      <dgm:spPr/>
      <dgm:t>
        <a:bodyPr/>
        <a:lstStyle/>
        <a:p>
          <a:pPr algn="l">
            <a:buFont typeface="Arial" panose="020B0604020202020204" pitchFamily="34" charset="0"/>
            <a:buChar char="•"/>
          </a:pPr>
          <a:r>
            <a:rPr lang="en-US" dirty="0"/>
            <a:t>Target=1</a:t>
          </a:r>
        </a:p>
      </dgm:t>
    </dgm:pt>
    <dgm:pt modelId="{8B28D99A-A19B-AE42-8647-A429F76FEABD}" type="parTrans" cxnId="{79654CA3-0666-0440-BCA9-B3FC3365DBB6}">
      <dgm:prSet/>
      <dgm:spPr/>
      <dgm:t>
        <a:bodyPr/>
        <a:lstStyle/>
        <a:p>
          <a:pPr algn="l"/>
          <a:endParaRPr lang="en-US"/>
        </a:p>
      </dgm:t>
    </dgm:pt>
    <dgm:pt modelId="{5E42789F-50DD-7F4D-B2C9-A797B975103A}" type="sibTrans" cxnId="{79654CA3-0666-0440-BCA9-B3FC3365DBB6}">
      <dgm:prSet/>
      <dgm:spPr/>
      <dgm:t>
        <a:bodyPr/>
        <a:lstStyle/>
        <a:p>
          <a:pPr algn="l"/>
          <a:endParaRPr lang="en-US"/>
        </a:p>
      </dgm:t>
    </dgm:pt>
    <dgm:pt modelId="{5DB99152-F611-9B42-862F-F5D79CFA8701}">
      <dgm:prSet phldrT="[Text]"/>
      <dgm:spPr/>
      <dgm:t>
        <a:bodyPr/>
        <a:lstStyle/>
        <a:p>
          <a:pPr algn="l">
            <a:buFont typeface="Arial" panose="020B0604020202020204" pitchFamily="34" charset="0"/>
            <a:buChar char="•"/>
          </a:pPr>
          <a:r>
            <a:rPr lang="en-US" dirty="0"/>
            <a:t>Output=0</a:t>
          </a:r>
        </a:p>
      </dgm:t>
    </dgm:pt>
    <dgm:pt modelId="{BFE01DF3-9F3A-0D40-9E56-B3EA86FAE882}" type="parTrans" cxnId="{8F3A1E3E-2C93-884B-9A8B-80A87C560BE1}">
      <dgm:prSet/>
      <dgm:spPr/>
      <dgm:t>
        <a:bodyPr/>
        <a:lstStyle/>
        <a:p>
          <a:pPr algn="l"/>
          <a:endParaRPr lang="en-US"/>
        </a:p>
      </dgm:t>
    </dgm:pt>
    <dgm:pt modelId="{23C52DC0-1C52-CA46-90E7-7BE63DB8A752}" type="sibTrans" cxnId="{8F3A1E3E-2C93-884B-9A8B-80A87C560BE1}">
      <dgm:prSet/>
      <dgm:spPr/>
      <dgm:t>
        <a:bodyPr/>
        <a:lstStyle/>
        <a:p>
          <a:pPr algn="l"/>
          <a:endParaRPr lang="en-US"/>
        </a:p>
      </dgm:t>
    </dgm:pt>
    <dgm:pt modelId="{096BA33C-4EB5-6341-A834-2141BF4DBF75}">
      <dgm:prSet phldrT="[Text]"/>
      <dgm:spPr>
        <a:solidFill>
          <a:srgbClr val="00B050"/>
        </a:solidFill>
      </dgm:spPr>
      <dgm:t>
        <a:bodyPr/>
        <a:lstStyle/>
        <a:p>
          <a:pPr algn="l">
            <a:buFont typeface="Arial" panose="020B0604020202020204" pitchFamily="34" charset="0"/>
            <a:buChar char="•"/>
          </a:pPr>
          <a:r>
            <a:rPr lang="en-US" dirty="0"/>
            <a:t>Target=0</a:t>
          </a:r>
        </a:p>
      </dgm:t>
    </dgm:pt>
    <dgm:pt modelId="{69420022-DEA1-DA41-8BBC-F5075FAB2352}" type="parTrans" cxnId="{49DD1DF9-6CEB-7645-A795-DA9BBF85FCC5}">
      <dgm:prSet/>
      <dgm:spPr/>
      <dgm:t>
        <a:bodyPr/>
        <a:lstStyle/>
        <a:p>
          <a:pPr algn="l"/>
          <a:endParaRPr lang="en-US"/>
        </a:p>
      </dgm:t>
    </dgm:pt>
    <dgm:pt modelId="{ED75CBDD-FB25-3C43-A01D-208588AF5146}" type="sibTrans" cxnId="{49DD1DF9-6CEB-7645-A795-DA9BBF85FCC5}">
      <dgm:prSet/>
      <dgm:spPr/>
      <dgm:t>
        <a:bodyPr/>
        <a:lstStyle/>
        <a:p>
          <a:pPr algn="l"/>
          <a:endParaRPr lang="en-US"/>
        </a:p>
      </dgm:t>
    </dgm:pt>
    <dgm:pt modelId="{485F6C01-62CA-4749-8B97-78155EF3A064}">
      <dgm:prSet phldrT="[Text]"/>
      <dgm:spPr>
        <a:solidFill>
          <a:srgbClr val="00B050"/>
        </a:solidFill>
      </dgm:spPr>
      <dgm:t>
        <a:bodyPr/>
        <a:lstStyle/>
        <a:p>
          <a:pPr algn="l">
            <a:buFont typeface="Arial" panose="020B0604020202020204" pitchFamily="34" charset="0"/>
            <a:buChar char="•"/>
          </a:pPr>
          <a:r>
            <a:rPr lang="en-US" dirty="0"/>
            <a:t>Output=0</a:t>
          </a:r>
        </a:p>
      </dgm:t>
    </dgm:pt>
    <dgm:pt modelId="{67963C8D-BA7A-624B-A464-F744C954C9FB}" type="parTrans" cxnId="{EA7D202A-B621-EE42-BEAC-2AA8BA3DE4A9}">
      <dgm:prSet/>
      <dgm:spPr/>
      <dgm:t>
        <a:bodyPr/>
        <a:lstStyle/>
        <a:p>
          <a:pPr algn="l"/>
          <a:endParaRPr lang="en-US"/>
        </a:p>
      </dgm:t>
    </dgm:pt>
    <dgm:pt modelId="{B4EDF5EB-15BE-9246-8186-9A417B97A1DD}" type="sibTrans" cxnId="{EA7D202A-B621-EE42-BEAC-2AA8BA3DE4A9}">
      <dgm:prSet/>
      <dgm:spPr/>
      <dgm:t>
        <a:bodyPr/>
        <a:lstStyle/>
        <a:p>
          <a:pPr algn="l"/>
          <a:endParaRPr lang="en-US"/>
        </a:p>
      </dgm:t>
    </dgm:pt>
    <dgm:pt modelId="{79A8FD0C-6D65-624E-A809-750C1005C980}">
      <dgm:prSet phldrT="[Text]"/>
      <dgm:spPr>
        <a:solidFill>
          <a:srgbClr val="FF0000"/>
        </a:solidFill>
      </dgm:spPr>
      <dgm:t>
        <a:bodyPr/>
        <a:lstStyle/>
        <a:p>
          <a:pPr algn="l" rtl="0"/>
          <a:r>
            <a:rPr lang="en-US" dirty="0"/>
            <a:t>Output=1</a:t>
          </a:r>
        </a:p>
      </dgm:t>
    </dgm:pt>
    <dgm:pt modelId="{862F6F11-13AC-D84E-B5F2-6C4906A42214}" type="parTrans" cxnId="{84E5D4AA-23AE-D642-BE5F-26A80A10EE4F}">
      <dgm:prSet/>
      <dgm:spPr/>
      <dgm:t>
        <a:bodyPr/>
        <a:lstStyle/>
        <a:p>
          <a:pPr algn="l"/>
          <a:endParaRPr lang="en-US"/>
        </a:p>
      </dgm:t>
    </dgm:pt>
    <dgm:pt modelId="{34A01EA9-8082-EC4C-ABCE-CB320FFAC435}" type="sibTrans" cxnId="{84E5D4AA-23AE-D642-BE5F-26A80A10EE4F}">
      <dgm:prSet/>
      <dgm:spPr/>
      <dgm:t>
        <a:bodyPr/>
        <a:lstStyle/>
        <a:p>
          <a:pPr algn="l"/>
          <a:endParaRPr lang="en-US"/>
        </a:p>
      </dgm:t>
    </dgm:pt>
    <dgm:pt modelId="{2C03D5F6-D9F9-8445-95FE-F2F70117B0E3}" type="pres">
      <dgm:prSet presAssocID="{5E133136-984B-1D43-8FD0-624AA435CB55}" presName="matrix" presStyleCnt="0">
        <dgm:presLayoutVars>
          <dgm:chMax val="1"/>
          <dgm:dir/>
          <dgm:resizeHandles val="exact"/>
        </dgm:presLayoutVars>
      </dgm:prSet>
      <dgm:spPr/>
    </dgm:pt>
    <dgm:pt modelId="{58285F50-19E4-E14C-8EBA-64E4137448AD}" type="pres">
      <dgm:prSet presAssocID="{5E133136-984B-1D43-8FD0-624AA435CB55}" presName="axisShape" presStyleLbl="bgShp" presStyleIdx="0" presStyleCnt="1"/>
      <dgm:spPr/>
    </dgm:pt>
    <dgm:pt modelId="{4045817D-7882-6D4B-BE7C-8E0DE575C7DC}" type="pres">
      <dgm:prSet presAssocID="{5E133136-984B-1D43-8FD0-624AA435CB55}" presName="rect1" presStyleLbl="node1" presStyleIdx="0" presStyleCnt="4">
        <dgm:presLayoutVars>
          <dgm:chMax val="0"/>
          <dgm:chPref val="0"/>
          <dgm:bulletEnabled val="1"/>
        </dgm:presLayoutVars>
      </dgm:prSet>
      <dgm:spPr/>
    </dgm:pt>
    <dgm:pt modelId="{543694E2-2A06-C842-AF8E-901A556903AC}" type="pres">
      <dgm:prSet presAssocID="{5E133136-984B-1D43-8FD0-624AA435CB55}" presName="rect2" presStyleLbl="node1" presStyleIdx="1" presStyleCnt="4">
        <dgm:presLayoutVars>
          <dgm:chMax val="0"/>
          <dgm:chPref val="0"/>
          <dgm:bulletEnabled val="1"/>
        </dgm:presLayoutVars>
      </dgm:prSet>
      <dgm:spPr/>
    </dgm:pt>
    <dgm:pt modelId="{78D91708-1383-704A-9C1B-A0C1A7B73F87}" type="pres">
      <dgm:prSet presAssocID="{5E133136-984B-1D43-8FD0-624AA435CB55}" presName="rect3" presStyleLbl="node1" presStyleIdx="2" presStyleCnt="4" custLinFactX="20113" custLinFactNeighborX="100000" custLinFactNeighborY="345">
        <dgm:presLayoutVars>
          <dgm:chMax val="0"/>
          <dgm:chPref val="0"/>
          <dgm:bulletEnabled val="1"/>
        </dgm:presLayoutVars>
      </dgm:prSet>
      <dgm:spPr/>
    </dgm:pt>
    <dgm:pt modelId="{87D25221-B9D6-994C-8A90-FE4EE4E50135}" type="pres">
      <dgm:prSet presAssocID="{5E133136-984B-1D43-8FD0-624AA435CB55}" presName="rect4" presStyleLbl="node1" presStyleIdx="3" presStyleCnt="4" custLinFactX="-16696" custLinFactNeighborX="-100000" custLinFactNeighborY="345">
        <dgm:presLayoutVars>
          <dgm:chMax val="0"/>
          <dgm:chPref val="0"/>
          <dgm:bulletEnabled val="1"/>
        </dgm:presLayoutVars>
      </dgm:prSet>
      <dgm:spPr/>
    </dgm:pt>
  </dgm:ptLst>
  <dgm:cxnLst>
    <dgm:cxn modelId="{543CC711-92BB-9846-A03E-6B001E082C9C}" type="presOf" srcId="{5E133136-984B-1D43-8FD0-624AA435CB55}" destId="{2C03D5F6-D9F9-8445-95FE-F2F70117B0E3}" srcOrd="0" destOrd="0" presId="urn:microsoft.com/office/officeart/2005/8/layout/matrix2"/>
    <dgm:cxn modelId="{2840FD19-3D18-3B4F-86B8-4042CA162EB6}" srcId="{5E133136-984B-1D43-8FD0-624AA435CB55}" destId="{68F84504-0AD0-8544-B17A-0D5A46EE539B}" srcOrd="1" destOrd="0" parTransId="{E035C98D-B316-2A4E-A5D8-85CB30FA1111}" sibTransId="{FA5AFC8C-CC14-E646-ADA2-851E0A7C07C3}"/>
    <dgm:cxn modelId="{356D6127-9377-8B40-81BA-1480A24C7977}" srcId="{411CF76C-A9A2-6345-BF66-2CB07BF2AFE6}" destId="{2BFB4BFE-20CD-B346-914C-A2839FF6F394}" srcOrd="1" destOrd="0" parTransId="{F31A8076-76C6-FD43-8135-F91A60208EEA}" sibTransId="{AF60D83C-31CA-CE42-8111-6E176508AF6D}"/>
    <dgm:cxn modelId="{EA7D202A-B621-EE42-BEAC-2AA8BA3DE4A9}" srcId="{55C67C3A-7811-D24E-A4EA-9A17DC793AFF}" destId="{485F6C01-62CA-4749-8B97-78155EF3A064}" srcOrd="1" destOrd="0" parTransId="{67963C8D-BA7A-624B-A464-F744C954C9FB}" sibTransId="{B4EDF5EB-15BE-9246-8186-9A417B97A1DD}"/>
    <dgm:cxn modelId="{8F3A1E3E-2C93-884B-9A8B-80A87C560BE1}" srcId="{68F84504-0AD0-8544-B17A-0D5A46EE539B}" destId="{5DB99152-F611-9B42-862F-F5D79CFA8701}" srcOrd="1" destOrd="0" parTransId="{BFE01DF3-9F3A-0D40-9E56-B3EA86FAE882}" sibTransId="{23C52DC0-1C52-CA46-90E7-7BE63DB8A752}"/>
    <dgm:cxn modelId="{B2C33A41-52A9-434C-8A2D-6ED5E2B6498A}" type="presOf" srcId="{096BA33C-4EB5-6341-A834-2141BF4DBF75}" destId="{78D91708-1383-704A-9C1B-A0C1A7B73F87}" srcOrd="0" destOrd="1" presId="urn:microsoft.com/office/officeart/2005/8/layout/matrix2"/>
    <dgm:cxn modelId="{C1152B42-FD5C-1341-890C-65F6C735CE50}" type="presOf" srcId="{68F84504-0AD0-8544-B17A-0D5A46EE539B}" destId="{543694E2-2A06-C842-AF8E-901A556903AC}" srcOrd="0" destOrd="0" presId="urn:microsoft.com/office/officeart/2005/8/layout/matrix2"/>
    <dgm:cxn modelId="{D872AE5C-88D1-EC4A-BAE0-9CE3245D0A55}" type="presOf" srcId="{485F6C01-62CA-4749-8B97-78155EF3A064}" destId="{78D91708-1383-704A-9C1B-A0C1A7B73F87}" srcOrd="0" destOrd="2" presId="urn:microsoft.com/office/officeart/2005/8/layout/matrix2"/>
    <dgm:cxn modelId="{CFA66C65-E3F3-6944-8D1A-C0FE54C84CF3}" srcId="{5E133136-984B-1D43-8FD0-624AA435CB55}" destId="{55C67C3A-7811-D24E-A4EA-9A17DC793AFF}" srcOrd="2" destOrd="0" parTransId="{9F5103FB-34D4-CA49-A0A1-D286B916DE44}" sibTransId="{C727ACD9-1C63-7E45-BBBB-1E095D32459D}"/>
    <dgm:cxn modelId="{744C1A69-1FDB-0E42-975D-4B9BAB33EDF1}" type="presOf" srcId="{5DB99152-F611-9B42-862F-F5D79CFA8701}" destId="{543694E2-2A06-C842-AF8E-901A556903AC}" srcOrd="0" destOrd="2" presId="urn:microsoft.com/office/officeart/2005/8/layout/matrix2"/>
    <dgm:cxn modelId="{D280506B-E92F-5743-8B19-C8D63FF5269E}" srcId="{5E133136-984B-1D43-8FD0-624AA435CB55}" destId="{411CF76C-A9A2-6345-BF66-2CB07BF2AFE6}" srcOrd="0" destOrd="0" parTransId="{3B24C15E-CD4E-5C4F-8772-649824968DB2}" sibTransId="{BCC601DC-8D74-8847-912D-03B1C3383A04}"/>
    <dgm:cxn modelId="{37F96C7A-89FA-AE4B-91CE-2A8DFCF5CBF7}" type="presOf" srcId="{2BFB4BFE-20CD-B346-914C-A2839FF6F394}" destId="{4045817D-7882-6D4B-BE7C-8E0DE575C7DC}" srcOrd="0" destOrd="2" presId="urn:microsoft.com/office/officeart/2005/8/layout/matrix2"/>
    <dgm:cxn modelId="{44CEFF81-FC80-0A47-B8AB-97F9731D259D}" srcId="{411CF76C-A9A2-6345-BF66-2CB07BF2AFE6}" destId="{12A1A574-A552-D142-A0BE-35605EFD3E06}" srcOrd="0" destOrd="0" parTransId="{4309F282-C0C2-AC49-9596-31EBDBF3154A}" sibTransId="{E4A039FF-A6F7-0548-9F67-302F1B6AA40D}"/>
    <dgm:cxn modelId="{248BCF85-3C63-B44E-9E42-72BD706D4DF0}" srcId="{B03C5A51-DF6D-BC45-AF35-B68F76281940}" destId="{EBAD4DC4-C342-244C-86A7-CF1B99326661}" srcOrd="0" destOrd="0" parTransId="{F2E5DDB7-1F0E-2B44-B699-B3E3F6EB33B3}" sibTransId="{361AB3F7-6A93-2546-B28E-F905475F67DD}"/>
    <dgm:cxn modelId="{4A003592-6D4C-3448-9355-DCAD06DA2FC2}" type="presOf" srcId="{B5C64B70-95A2-6F4F-B4A2-18ADD76DC489}" destId="{543694E2-2A06-C842-AF8E-901A556903AC}" srcOrd="0" destOrd="1" presId="urn:microsoft.com/office/officeart/2005/8/layout/matrix2"/>
    <dgm:cxn modelId="{28B1E394-9114-EF42-B90A-53B930024FD5}" type="presOf" srcId="{12A1A574-A552-D142-A0BE-35605EFD3E06}" destId="{4045817D-7882-6D4B-BE7C-8E0DE575C7DC}" srcOrd="0" destOrd="1" presId="urn:microsoft.com/office/officeart/2005/8/layout/matrix2"/>
    <dgm:cxn modelId="{D8E17B99-EA42-8A41-8C6E-F147E885228A}" type="presOf" srcId="{55C67C3A-7811-D24E-A4EA-9A17DC793AFF}" destId="{78D91708-1383-704A-9C1B-A0C1A7B73F87}" srcOrd="0" destOrd="0" presId="urn:microsoft.com/office/officeart/2005/8/layout/matrix2"/>
    <dgm:cxn modelId="{566A059B-9370-1242-82B6-5351578A0C76}" type="presOf" srcId="{79A8FD0C-6D65-624E-A809-750C1005C980}" destId="{87D25221-B9D6-994C-8A90-FE4EE4E50135}" srcOrd="0" destOrd="2" presId="urn:microsoft.com/office/officeart/2005/8/layout/matrix2"/>
    <dgm:cxn modelId="{79654CA3-0666-0440-BCA9-B3FC3365DBB6}" srcId="{68F84504-0AD0-8544-B17A-0D5A46EE539B}" destId="{B5C64B70-95A2-6F4F-B4A2-18ADD76DC489}" srcOrd="0" destOrd="0" parTransId="{8B28D99A-A19B-AE42-8647-A429F76FEABD}" sibTransId="{5E42789F-50DD-7F4D-B2C9-A797B975103A}"/>
    <dgm:cxn modelId="{84E5D4AA-23AE-D642-BE5F-26A80A10EE4F}" srcId="{B03C5A51-DF6D-BC45-AF35-B68F76281940}" destId="{79A8FD0C-6D65-624E-A809-750C1005C980}" srcOrd="1" destOrd="0" parTransId="{862F6F11-13AC-D84E-B5F2-6C4906A42214}" sibTransId="{34A01EA9-8082-EC4C-ABCE-CB320FFAC435}"/>
    <dgm:cxn modelId="{26E01DC0-C9F1-5940-9FA6-6B7D0A0E4526}" srcId="{5E133136-984B-1D43-8FD0-624AA435CB55}" destId="{B03C5A51-DF6D-BC45-AF35-B68F76281940}" srcOrd="3" destOrd="0" parTransId="{C7F0FDF8-5BC4-FC4A-9917-2A30E5F96828}" sibTransId="{E0ACD9AF-DDF2-7149-8B7B-FF8DBB8BF294}"/>
    <dgm:cxn modelId="{AEA5B6CA-8226-0144-8278-0B39DA2BD9C4}" type="presOf" srcId="{B03C5A51-DF6D-BC45-AF35-B68F76281940}" destId="{87D25221-B9D6-994C-8A90-FE4EE4E50135}" srcOrd="0" destOrd="0" presId="urn:microsoft.com/office/officeart/2005/8/layout/matrix2"/>
    <dgm:cxn modelId="{D55E0BE5-1C4B-284C-9FCA-FAC4452A0B54}" type="presOf" srcId="{EBAD4DC4-C342-244C-86A7-CF1B99326661}" destId="{87D25221-B9D6-994C-8A90-FE4EE4E50135}" srcOrd="0" destOrd="1" presId="urn:microsoft.com/office/officeart/2005/8/layout/matrix2"/>
    <dgm:cxn modelId="{49DD1DF9-6CEB-7645-A795-DA9BBF85FCC5}" srcId="{55C67C3A-7811-D24E-A4EA-9A17DC793AFF}" destId="{096BA33C-4EB5-6341-A834-2141BF4DBF75}" srcOrd="0" destOrd="0" parTransId="{69420022-DEA1-DA41-8BBC-F5075FAB2352}" sibTransId="{ED75CBDD-FB25-3C43-A01D-208588AF5146}"/>
    <dgm:cxn modelId="{3A774BFB-8B86-F346-82F0-D576CCDD3B2E}" type="presOf" srcId="{411CF76C-A9A2-6345-BF66-2CB07BF2AFE6}" destId="{4045817D-7882-6D4B-BE7C-8E0DE575C7DC}" srcOrd="0" destOrd="0" presId="urn:microsoft.com/office/officeart/2005/8/layout/matrix2"/>
    <dgm:cxn modelId="{9A5901E1-302A-B548-B400-63AC5158EF76}" type="presParOf" srcId="{2C03D5F6-D9F9-8445-95FE-F2F70117B0E3}" destId="{58285F50-19E4-E14C-8EBA-64E4137448AD}" srcOrd="0" destOrd="0" presId="urn:microsoft.com/office/officeart/2005/8/layout/matrix2"/>
    <dgm:cxn modelId="{31BDED43-23A5-7C45-B06D-F33B38BA9024}" type="presParOf" srcId="{2C03D5F6-D9F9-8445-95FE-F2F70117B0E3}" destId="{4045817D-7882-6D4B-BE7C-8E0DE575C7DC}" srcOrd="1" destOrd="0" presId="urn:microsoft.com/office/officeart/2005/8/layout/matrix2"/>
    <dgm:cxn modelId="{77CB1C3D-8327-8640-9788-3E0A78161CC0}" type="presParOf" srcId="{2C03D5F6-D9F9-8445-95FE-F2F70117B0E3}" destId="{543694E2-2A06-C842-AF8E-901A556903AC}" srcOrd="2" destOrd="0" presId="urn:microsoft.com/office/officeart/2005/8/layout/matrix2"/>
    <dgm:cxn modelId="{E2D40D29-FEE4-1C43-83D7-AECD1F1EE80B}" type="presParOf" srcId="{2C03D5F6-D9F9-8445-95FE-F2F70117B0E3}" destId="{78D91708-1383-704A-9C1B-A0C1A7B73F87}" srcOrd="3" destOrd="0" presId="urn:microsoft.com/office/officeart/2005/8/layout/matrix2"/>
    <dgm:cxn modelId="{D09DFB3C-2496-6440-B860-60E20CCFF97A}" type="presParOf" srcId="{2C03D5F6-D9F9-8445-95FE-F2F70117B0E3}" destId="{87D25221-B9D6-994C-8A90-FE4EE4E50135}"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E133136-984B-1D43-8FD0-624AA435CB55}" type="doc">
      <dgm:prSet loTypeId="urn:microsoft.com/office/officeart/2005/8/layout/matrix2" loCatId="" qsTypeId="urn:microsoft.com/office/officeart/2005/8/quickstyle/simple1" qsCatId="simple" csTypeId="urn:microsoft.com/office/officeart/2005/8/colors/accent1_2" csCatId="accent1" phldr="1"/>
      <dgm:spPr/>
      <dgm:t>
        <a:bodyPr/>
        <a:lstStyle/>
        <a:p>
          <a:endParaRPr lang="en-US"/>
        </a:p>
      </dgm:t>
    </dgm:pt>
    <dgm:pt modelId="{411CF76C-A9A2-6345-BF66-2CB07BF2AFE6}">
      <dgm:prSet phldrT="[Text]"/>
      <dgm:spPr>
        <a:solidFill>
          <a:srgbClr val="00B050"/>
        </a:solidFill>
      </dgm:spPr>
      <dgm:t>
        <a:bodyPr/>
        <a:lstStyle/>
        <a:p>
          <a:pPr algn="l" rtl="0">
            <a:buNone/>
          </a:pPr>
          <a:r>
            <a:rPr lang="en-US" dirty="0"/>
            <a:t>Hits</a:t>
          </a:r>
        </a:p>
      </dgm:t>
    </dgm:pt>
    <dgm:pt modelId="{3B24C15E-CD4E-5C4F-8772-649824968DB2}" type="parTrans" cxnId="{D280506B-E92F-5743-8B19-C8D63FF5269E}">
      <dgm:prSet/>
      <dgm:spPr/>
      <dgm:t>
        <a:bodyPr/>
        <a:lstStyle/>
        <a:p>
          <a:pPr algn="l"/>
          <a:endParaRPr lang="en-US"/>
        </a:p>
      </dgm:t>
    </dgm:pt>
    <dgm:pt modelId="{BCC601DC-8D74-8847-912D-03B1C3383A04}" type="sibTrans" cxnId="{D280506B-E92F-5743-8B19-C8D63FF5269E}">
      <dgm:prSet/>
      <dgm:spPr/>
      <dgm:t>
        <a:bodyPr/>
        <a:lstStyle/>
        <a:p>
          <a:pPr algn="l"/>
          <a:endParaRPr lang="en-US"/>
        </a:p>
      </dgm:t>
    </dgm:pt>
    <dgm:pt modelId="{68F84504-0AD0-8544-B17A-0D5A46EE539B}">
      <dgm:prSet phldrT="[Text]"/>
      <dgm:spPr>
        <a:solidFill>
          <a:srgbClr val="FF0000"/>
        </a:solidFill>
      </dgm:spPr>
      <dgm:t>
        <a:bodyPr/>
        <a:lstStyle/>
        <a:p>
          <a:pPr algn="l" rtl="0">
            <a:buNone/>
          </a:pPr>
          <a:r>
            <a:rPr lang="en-US" dirty="0"/>
            <a:t>Misses</a:t>
          </a:r>
        </a:p>
      </dgm:t>
    </dgm:pt>
    <dgm:pt modelId="{E035C98D-B316-2A4E-A5D8-85CB30FA1111}" type="parTrans" cxnId="{2840FD19-3D18-3B4F-86B8-4042CA162EB6}">
      <dgm:prSet/>
      <dgm:spPr/>
      <dgm:t>
        <a:bodyPr/>
        <a:lstStyle/>
        <a:p>
          <a:pPr algn="l"/>
          <a:endParaRPr lang="en-US"/>
        </a:p>
      </dgm:t>
    </dgm:pt>
    <dgm:pt modelId="{FA5AFC8C-CC14-E646-ADA2-851E0A7C07C3}" type="sibTrans" cxnId="{2840FD19-3D18-3B4F-86B8-4042CA162EB6}">
      <dgm:prSet/>
      <dgm:spPr/>
      <dgm:t>
        <a:bodyPr/>
        <a:lstStyle/>
        <a:p>
          <a:pPr algn="l"/>
          <a:endParaRPr lang="en-US"/>
        </a:p>
      </dgm:t>
    </dgm:pt>
    <dgm:pt modelId="{55C67C3A-7811-D24E-A4EA-9A17DC793AFF}">
      <dgm:prSet phldrT="[Text]"/>
      <dgm:spPr>
        <a:solidFill>
          <a:srgbClr val="00B050"/>
        </a:solidFill>
      </dgm:spPr>
      <dgm:t>
        <a:bodyPr/>
        <a:lstStyle/>
        <a:p>
          <a:pPr algn="l" rtl="0">
            <a:buNone/>
          </a:pPr>
          <a:r>
            <a:rPr lang="en-US" dirty="0"/>
            <a:t>Correct rejections</a:t>
          </a:r>
        </a:p>
      </dgm:t>
    </dgm:pt>
    <dgm:pt modelId="{9F5103FB-34D4-CA49-A0A1-D286B916DE44}" type="parTrans" cxnId="{CFA66C65-E3F3-6944-8D1A-C0FE54C84CF3}">
      <dgm:prSet/>
      <dgm:spPr/>
      <dgm:t>
        <a:bodyPr/>
        <a:lstStyle/>
        <a:p>
          <a:pPr algn="l"/>
          <a:endParaRPr lang="en-US"/>
        </a:p>
      </dgm:t>
    </dgm:pt>
    <dgm:pt modelId="{C727ACD9-1C63-7E45-BBBB-1E095D32459D}" type="sibTrans" cxnId="{CFA66C65-E3F3-6944-8D1A-C0FE54C84CF3}">
      <dgm:prSet/>
      <dgm:spPr/>
      <dgm:t>
        <a:bodyPr/>
        <a:lstStyle/>
        <a:p>
          <a:pPr algn="l"/>
          <a:endParaRPr lang="en-US"/>
        </a:p>
      </dgm:t>
    </dgm:pt>
    <dgm:pt modelId="{B03C5A51-DF6D-BC45-AF35-B68F76281940}">
      <dgm:prSet phldrT="[Text]"/>
      <dgm:spPr>
        <a:solidFill>
          <a:srgbClr val="FF0000"/>
        </a:solidFill>
      </dgm:spPr>
      <dgm:t>
        <a:bodyPr/>
        <a:lstStyle/>
        <a:p>
          <a:pPr algn="l" rtl="0"/>
          <a:r>
            <a:rPr lang="en-US" dirty="0"/>
            <a:t>False Alarms</a:t>
          </a:r>
        </a:p>
      </dgm:t>
    </dgm:pt>
    <dgm:pt modelId="{C7F0FDF8-5BC4-FC4A-9917-2A30E5F96828}" type="parTrans" cxnId="{26E01DC0-C9F1-5940-9FA6-6B7D0A0E4526}">
      <dgm:prSet/>
      <dgm:spPr/>
      <dgm:t>
        <a:bodyPr/>
        <a:lstStyle/>
        <a:p>
          <a:pPr algn="l"/>
          <a:endParaRPr lang="en-US"/>
        </a:p>
      </dgm:t>
    </dgm:pt>
    <dgm:pt modelId="{E0ACD9AF-DDF2-7149-8B7B-FF8DBB8BF294}" type="sibTrans" cxnId="{26E01DC0-C9F1-5940-9FA6-6B7D0A0E4526}">
      <dgm:prSet/>
      <dgm:spPr/>
      <dgm:t>
        <a:bodyPr/>
        <a:lstStyle/>
        <a:p>
          <a:pPr algn="l"/>
          <a:endParaRPr lang="en-US"/>
        </a:p>
      </dgm:t>
    </dgm:pt>
    <dgm:pt modelId="{EBAD4DC4-C342-244C-86A7-CF1B99326661}">
      <dgm:prSet phldrT="[Text]"/>
      <dgm:spPr>
        <a:solidFill>
          <a:srgbClr val="FF0000"/>
        </a:solidFill>
      </dgm:spPr>
      <dgm:t>
        <a:bodyPr/>
        <a:lstStyle/>
        <a:p>
          <a:pPr algn="l" rtl="0"/>
          <a:r>
            <a:rPr lang="en-US" dirty="0"/>
            <a:t>Target=0</a:t>
          </a:r>
        </a:p>
      </dgm:t>
    </dgm:pt>
    <dgm:pt modelId="{F2E5DDB7-1F0E-2B44-B699-B3E3F6EB33B3}" type="parTrans" cxnId="{248BCF85-3C63-B44E-9E42-72BD706D4DF0}">
      <dgm:prSet/>
      <dgm:spPr/>
      <dgm:t>
        <a:bodyPr/>
        <a:lstStyle/>
        <a:p>
          <a:pPr algn="l"/>
          <a:endParaRPr lang="en-US"/>
        </a:p>
      </dgm:t>
    </dgm:pt>
    <dgm:pt modelId="{361AB3F7-6A93-2546-B28E-F905475F67DD}" type="sibTrans" cxnId="{248BCF85-3C63-B44E-9E42-72BD706D4DF0}">
      <dgm:prSet/>
      <dgm:spPr/>
      <dgm:t>
        <a:bodyPr/>
        <a:lstStyle/>
        <a:p>
          <a:pPr algn="l"/>
          <a:endParaRPr lang="en-US"/>
        </a:p>
      </dgm:t>
    </dgm:pt>
    <dgm:pt modelId="{12A1A574-A552-D142-A0BE-35605EFD3E06}">
      <dgm:prSet phldrT="[Text]"/>
      <dgm:spPr/>
      <dgm:t>
        <a:bodyPr/>
        <a:lstStyle/>
        <a:p>
          <a:pPr algn="l" rtl="0">
            <a:buFont typeface="Arial" panose="020B0604020202020204" pitchFamily="34" charset="0"/>
            <a:buChar char="•"/>
          </a:pPr>
          <a:r>
            <a:rPr lang="en-US" dirty="0"/>
            <a:t>Target=1</a:t>
          </a:r>
        </a:p>
      </dgm:t>
    </dgm:pt>
    <dgm:pt modelId="{4309F282-C0C2-AC49-9596-31EBDBF3154A}" type="parTrans" cxnId="{44CEFF81-FC80-0A47-B8AB-97F9731D259D}">
      <dgm:prSet/>
      <dgm:spPr/>
      <dgm:t>
        <a:bodyPr/>
        <a:lstStyle/>
        <a:p>
          <a:pPr algn="l"/>
          <a:endParaRPr lang="en-US"/>
        </a:p>
      </dgm:t>
    </dgm:pt>
    <dgm:pt modelId="{E4A039FF-A6F7-0548-9F67-302F1B6AA40D}" type="sibTrans" cxnId="{44CEFF81-FC80-0A47-B8AB-97F9731D259D}">
      <dgm:prSet/>
      <dgm:spPr/>
      <dgm:t>
        <a:bodyPr/>
        <a:lstStyle/>
        <a:p>
          <a:pPr algn="l"/>
          <a:endParaRPr lang="en-US"/>
        </a:p>
      </dgm:t>
    </dgm:pt>
    <dgm:pt modelId="{2BFB4BFE-20CD-B346-914C-A2839FF6F394}">
      <dgm:prSet phldrT="[Text]"/>
      <dgm:spPr/>
      <dgm:t>
        <a:bodyPr/>
        <a:lstStyle/>
        <a:p>
          <a:pPr algn="l" rtl="0">
            <a:buFont typeface="Arial" panose="020B0604020202020204" pitchFamily="34" charset="0"/>
            <a:buChar char="•"/>
          </a:pPr>
          <a:r>
            <a:rPr lang="en-US" dirty="0"/>
            <a:t>Output=1</a:t>
          </a:r>
        </a:p>
      </dgm:t>
    </dgm:pt>
    <dgm:pt modelId="{F31A8076-76C6-FD43-8135-F91A60208EEA}" type="parTrans" cxnId="{356D6127-9377-8B40-81BA-1480A24C7977}">
      <dgm:prSet/>
      <dgm:spPr/>
      <dgm:t>
        <a:bodyPr/>
        <a:lstStyle/>
        <a:p>
          <a:pPr algn="l"/>
          <a:endParaRPr lang="en-US"/>
        </a:p>
      </dgm:t>
    </dgm:pt>
    <dgm:pt modelId="{AF60D83C-31CA-CE42-8111-6E176508AF6D}" type="sibTrans" cxnId="{356D6127-9377-8B40-81BA-1480A24C7977}">
      <dgm:prSet/>
      <dgm:spPr/>
      <dgm:t>
        <a:bodyPr/>
        <a:lstStyle/>
        <a:p>
          <a:pPr algn="l"/>
          <a:endParaRPr lang="en-US"/>
        </a:p>
      </dgm:t>
    </dgm:pt>
    <dgm:pt modelId="{B5C64B70-95A2-6F4F-B4A2-18ADD76DC489}">
      <dgm:prSet phldrT="[Text]"/>
      <dgm:spPr/>
      <dgm:t>
        <a:bodyPr/>
        <a:lstStyle/>
        <a:p>
          <a:pPr algn="l">
            <a:buFont typeface="Arial" panose="020B0604020202020204" pitchFamily="34" charset="0"/>
            <a:buChar char="•"/>
          </a:pPr>
          <a:r>
            <a:rPr lang="en-US" dirty="0"/>
            <a:t>Target=1</a:t>
          </a:r>
        </a:p>
      </dgm:t>
    </dgm:pt>
    <dgm:pt modelId="{8B28D99A-A19B-AE42-8647-A429F76FEABD}" type="parTrans" cxnId="{79654CA3-0666-0440-BCA9-B3FC3365DBB6}">
      <dgm:prSet/>
      <dgm:spPr/>
      <dgm:t>
        <a:bodyPr/>
        <a:lstStyle/>
        <a:p>
          <a:pPr algn="l"/>
          <a:endParaRPr lang="en-US"/>
        </a:p>
      </dgm:t>
    </dgm:pt>
    <dgm:pt modelId="{5E42789F-50DD-7F4D-B2C9-A797B975103A}" type="sibTrans" cxnId="{79654CA3-0666-0440-BCA9-B3FC3365DBB6}">
      <dgm:prSet/>
      <dgm:spPr/>
      <dgm:t>
        <a:bodyPr/>
        <a:lstStyle/>
        <a:p>
          <a:pPr algn="l"/>
          <a:endParaRPr lang="en-US"/>
        </a:p>
      </dgm:t>
    </dgm:pt>
    <dgm:pt modelId="{5DB99152-F611-9B42-862F-F5D79CFA8701}">
      <dgm:prSet phldrT="[Text]"/>
      <dgm:spPr/>
      <dgm:t>
        <a:bodyPr/>
        <a:lstStyle/>
        <a:p>
          <a:pPr algn="l">
            <a:buFont typeface="Arial" panose="020B0604020202020204" pitchFamily="34" charset="0"/>
            <a:buChar char="•"/>
          </a:pPr>
          <a:r>
            <a:rPr lang="en-US" dirty="0"/>
            <a:t>Output=0</a:t>
          </a:r>
        </a:p>
      </dgm:t>
    </dgm:pt>
    <dgm:pt modelId="{BFE01DF3-9F3A-0D40-9E56-B3EA86FAE882}" type="parTrans" cxnId="{8F3A1E3E-2C93-884B-9A8B-80A87C560BE1}">
      <dgm:prSet/>
      <dgm:spPr/>
      <dgm:t>
        <a:bodyPr/>
        <a:lstStyle/>
        <a:p>
          <a:pPr algn="l"/>
          <a:endParaRPr lang="en-US"/>
        </a:p>
      </dgm:t>
    </dgm:pt>
    <dgm:pt modelId="{23C52DC0-1C52-CA46-90E7-7BE63DB8A752}" type="sibTrans" cxnId="{8F3A1E3E-2C93-884B-9A8B-80A87C560BE1}">
      <dgm:prSet/>
      <dgm:spPr/>
      <dgm:t>
        <a:bodyPr/>
        <a:lstStyle/>
        <a:p>
          <a:pPr algn="l"/>
          <a:endParaRPr lang="en-US"/>
        </a:p>
      </dgm:t>
    </dgm:pt>
    <dgm:pt modelId="{096BA33C-4EB5-6341-A834-2141BF4DBF75}">
      <dgm:prSet phldrT="[Text]"/>
      <dgm:spPr>
        <a:solidFill>
          <a:srgbClr val="00B050"/>
        </a:solidFill>
      </dgm:spPr>
      <dgm:t>
        <a:bodyPr/>
        <a:lstStyle/>
        <a:p>
          <a:pPr algn="l">
            <a:buFont typeface="Arial" panose="020B0604020202020204" pitchFamily="34" charset="0"/>
            <a:buChar char="•"/>
          </a:pPr>
          <a:r>
            <a:rPr lang="en-US" dirty="0"/>
            <a:t>Target=0</a:t>
          </a:r>
        </a:p>
      </dgm:t>
    </dgm:pt>
    <dgm:pt modelId="{69420022-DEA1-DA41-8BBC-F5075FAB2352}" type="parTrans" cxnId="{49DD1DF9-6CEB-7645-A795-DA9BBF85FCC5}">
      <dgm:prSet/>
      <dgm:spPr/>
      <dgm:t>
        <a:bodyPr/>
        <a:lstStyle/>
        <a:p>
          <a:pPr algn="l"/>
          <a:endParaRPr lang="en-US"/>
        </a:p>
      </dgm:t>
    </dgm:pt>
    <dgm:pt modelId="{ED75CBDD-FB25-3C43-A01D-208588AF5146}" type="sibTrans" cxnId="{49DD1DF9-6CEB-7645-A795-DA9BBF85FCC5}">
      <dgm:prSet/>
      <dgm:spPr/>
      <dgm:t>
        <a:bodyPr/>
        <a:lstStyle/>
        <a:p>
          <a:pPr algn="l"/>
          <a:endParaRPr lang="en-US"/>
        </a:p>
      </dgm:t>
    </dgm:pt>
    <dgm:pt modelId="{485F6C01-62CA-4749-8B97-78155EF3A064}">
      <dgm:prSet phldrT="[Text]"/>
      <dgm:spPr>
        <a:solidFill>
          <a:srgbClr val="00B050"/>
        </a:solidFill>
      </dgm:spPr>
      <dgm:t>
        <a:bodyPr/>
        <a:lstStyle/>
        <a:p>
          <a:pPr algn="l">
            <a:buFont typeface="Arial" panose="020B0604020202020204" pitchFamily="34" charset="0"/>
            <a:buChar char="•"/>
          </a:pPr>
          <a:r>
            <a:rPr lang="en-US" dirty="0"/>
            <a:t>Output=0</a:t>
          </a:r>
        </a:p>
      </dgm:t>
    </dgm:pt>
    <dgm:pt modelId="{67963C8D-BA7A-624B-A464-F744C954C9FB}" type="parTrans" cxnId="{EA7D202A-B621-EE42-BEAC-2AA8BA3DE4A9}">
      <dgm:prSet/>
      <dgm:spPr/>
      <dgm:t>
        <a:bodyPr/>
        <a:lstStyle/>
        <a:p>
          <a:pPr algn="l"/>
          <a:endParaRPr lang="en-US"/>
        </a:p>
      </dgm:t>
    </dgm:pt>
    <dgm:pt modelId="{B4EDF5EB-15BE-9246-8186-9A417B97A1DD}" type="sibTrans" cxnId="{EA7D202A-B621-EE42-BEAC-2AA8BA3DE4A9}">
      <dgm:prSet/>
      <dgm:spPr/>
      <dgm:t>
        <a:bodyPr/>
        <a:lstStyle/>
        <a:p>
          <a:pPr algn="l"/>
          <a:endParaRPr lang="en-US"/>
        </a:p>
      </dgm:t>
    </dgm:pt>
    <dgm:pt modelId="{79A8FD0C-6D65-624E-A809-750C1005C980}">
      <dgm:prSet phldrT="[Text]"/>
      <dgm:spPr>
        <a:solidFill>
          <a:srgbClr val="FF0000"/>
        </a:solidFill>
      </dgm:spPr>
      <dgm:t>
        <a:bodyPr/>
        <a:lstStyle/>
        <a:p>
          <a:pPr algn="l" rtl="0"/>
          <a:r>
            <a:rPr lang="en-US" dirty="0"/>
            <a:t>Output=1</a:t>
          </a:r>
        </a:p>
      </dgm:t>
    </dgm:pt>
    <dgm:pt modelId="{862F6F11-13AC-D84E-B5F2-6C4906A42214}" type="parTrans" cxnId="{84E5D4AA-23AE-D642-BE5F-26A80A10EE4F}">
      <dgm:prSet/>
      <dgm:spPr/>
      <dgm:t>
        <a:bodyPr/>
        <a:lstStyle/>
        <a:p>
          <a:pPr algn="l"/>
          <a:endParaRPr lang="en-US"/>
        </a:p>
      </dgm:t>
    </dgm:pt>
    <dgm:pt modelId="{34A01EA9-8082-EC4C-ABCE-CB320FFAC435}" type="sibTrans" cxnId="{84E5D4AA-23AE-D642-BE5F-26A80A10EE4F}">
      <dgm:prSet/>
      <dgm:spPr/>
      <dgm:t>
        <a:bodyPr/>
        <a:lstStyle/>
        <a:p>
          <a:pPr algn="l"/>
          <a:endParaRPr lang="en-US"/>
        </a:p>
      </dgm:t>
    </dgm:pt>
    <dgm:pt modelId="{2C03D5F6-D9F9-8445-95FE-F2F70117B0E3}" type="pres">
      <dgm:prSet presAssocID="{5E133136-984B-1D43-8FD0-624AA435CB55}" presName="matrix" presStyleCnt="0">
        <dgm:presLayoutVars>
          <dgm:chMax val="1"/>
          <dgm:dir/>
          <dgm:resizeHandles val="exact"/>
        </dgm:presLayoutVars>
      </dgm:prSet>
      <dgm:spPr/>
    </dgm:pt>
    <dgm:pt modelId="{58285F50-19E4-E14C-8EBA-64E4137448AD}" type="pres">
      <dgm:prSet presAssocID="{5E133136-984B-1D43-8FD0-624AA435CB55}" presName="axisShape" presStyleLbl="bgShp" presStyleIdx="0" presStyleCnt="1"/>
      <dgm:spPr/>
    </dgm:pt>
    <dgm:pt modelId="{4045817D-7882-6D4B-BE7C-8E0DE575C7DC}" type="pres">
      <dgm:prSet presAssocID="{5E133136-984B-1D43-8FD0-624AA435CB55}" presName="rect1" presStyleLbl="node1" presStyleIdx="0" presStyleCnt="4">
        <dgm:presLayoutVars>
          <dgm:chMax val="0"/>
          <dgm:chPref val="0"/>
          <dgm:bulletEnabled val="1"/>
        </dgm:presLayoutVars>
      </dgm:prSet>
      <dgm:spPr/>
    </dgm:pt>
    <dgm:pt modelId="{543694E2-2A06-C842-AF8E-901A556903AC}" type="pres">
      <dgm:prSet presAssocID="{5E133136-984B-1D43-8FD0-624AA435CB55}" presName="rect2" presStyleLbl="node1" presStyleIdx="1" presStyleCnt="4">
        <dgm:presLayoutVars>
          <dgm:chMax val="0"/>
          <dgm:chPref val="0"/>
          <dgm:bulletEnabled val="1"/>
        </dgm:presLayoutVars>
      </dgm:prSet>
      <dgm:spPr/>
    </dgm:pt>
    <dgm:pt modelId="{78D91708-1383-704A-9C1B-A0C1A7B73F87}" type="pres">
      <dgm:prSet presAssocID="{5E133136-984B-1D43-8FD0-624AA435CB55}" presName="rect3" presStyleLbl="node1" presStyleIdx="2" presStyleCnt="4" custLinFactX="20113" custLinFactNeighborX="100000" custLinFactNeighborY="345">
        <dgm:presLayoutVars>
          <dgm:chMax val="0"/>
          <dgm:chPref val="0"/>
          <dgm:bulletEnabled val="1"/>
        </dgm:presLayoutVars>
      </dgm:prSet>
      <dgm:spPr/>
    </dgm:pt>
    <dgm:pt modelId="{87D25221-B9D6-994C-8A90-FE4EE4E50135}" type="pres">
      <dgm:prSet presAssocID="{5E133136-984B-1D43-8FD0-624AA435CB55}" presName="rect4" presStyleLbl="node1" presStyleIdx="3" presStyleCnt="4" custLinFactX="-16696" custLinFactNeighborX="-100000" custLinFactNeighborY="345">
        <dgm:presLayoutVars>
          <dgm:chMax val="0"/>
          <dgm:chPref val="0"/>
          <dgm:bulletEnabled val="1"/>
        </dgm:presLayoutVars>
      </dgm:prSet>
      <dgm:spPr/>
    </dgm:pt>
  </dgm:ptLst>
  <dgm:cxnLst>
    <dgm:cxn modelId="{543CC711-92BB-9846-A03E-6B001E082C9C}" type="presOf" srcId="{5E133136-984B-1D43-8FD0-624AA435CB55}" destId="{2C03D5F6-D9F9-8445-95FE-F2F70117B0E3}" srcOrd="0" destOrd="0" presId="urn:microsoft.com/office/officeart/2005/8/layout/matrix2"/>
    <dgm:cxn modelId="{2840FD19-3D18-3B4F-86B8-4042CA162EB6}" srcId="{5E133136-984B-1D43-8FD0-624AA435CB55}" destId="{68F84504-0AD0-8544-B17A-0D5A46EE539B}" srcOrd="1" destOrd="0" parTransId="{E035C98D-B316-2A4E-A5D8-85CB30FA1111}" sibTransId="{FA5AFC8C-CC14-E646-ADA2-851E0A7C07C3}"/>
    <dgm:cxn modelId="{356D6127-9377-8B40-81BA-1480A24C7977}" srcId="{411CF76C-A9A2-6345-BF66-2CB07BF2AFE6}" destId="{2BFB4BFE-20CD-B346-914C-A2839FF6F394}" srcOrd="1" destOrd="0" parTransId="{F31A8076-76C6-FD43-8135-F91A60208EEA}" sibTransId="{AF60D83C-31CA-CE42-8111-6E176508AF6D}"/>
    <dgm:cxn modelId="{EA7D202A-B621-EE42-BEAC-2AA8BA3DE4A9}" srcId="{55C67C3A-7811-D24E-A4EA-9A17DC793AFF}" destId="{485F6C01-62CA-4749-8B97-78155EF3A064}" srcOrd="1" destOrd="0" parTransId="{67963C8D-BA7A-624B-A464-F744C954C9FB}" sibTransId="{B4EDF5EB-15BE-9246-8186-9A417B97A1DD}"/>
    <dgm:cxn modelId="{8F3A1E3E-2C93-884B-9A8B-80A87C560BE1}" srcId="{68F84504-0AD0-8544-B17A-0D5A46EE539B}" destId="{5DB99152-F611-9B42-862F-F5D79CFA8701}" srcOrd="1" destOrd="0" parTransId="{BFE01DF3-9F3A-0D40-9E56-B3EA86FAE882}" sibTransId="{23C52DC0-1C52-CA46-90E7-7BE63DB8A752}"/>
    <dgm:cxn modelId="{B2C33A41-52A9-434C-8A2D-6ED5E2B6498A}" type="presOf" srcId="{096BA33C-4EB5-6341-A834-2141BF4DBF75}" destId="{78D91708-1383-704A-9C1B-A0C1A7B73F87}" srcOrd="0" destOrd="1" presId="urn:microsoft.com/office/officeart/2005/8/layout/matrix2"/>
    <dgm:cxn modelId="{C1152B42-FD5C-1341-890C-65F6C735CE50}" type="presOf" srcId="{68F84504-0AD0-8544-B17A-0D5A46EE539B}" destId="{543694E2-2A06-C842-AF8E-901A556903AC}" srcOrd="0" destOrd="0" presId="urn:microsoft.com/office/officeart/2005/8/layout/matrix2"/>
    <dgm:cxn modelId="{D872AE5C-88D1-EC4A-BAE0-9CE3245D0A55}" type="presOf" srcId="{485F6C01-62CA-4749-8B97-78155EF3A064}" destId="{78D91708-1383-704A-9C1B-A0C1A7B73F87}" srcOrd="0" destOrd="2" presId="urn:microsoft.com/office/officeart/2005/8/layout/matrix2"/>
    <dgm:cxn modelId="{CFA66C65-E3F3-6944-8D1A-C0FE54C84CF3}" srcId="{5E133136-984B-1D43-8FD0-624AA435CB55}" destId="{55C67C3A-7811-D24E-A4EA-9A17DC793AFF}" srcOrd="2" destOrd="0" parTransId="{9F5103FB-34D4-CA49-A0A1-D286B916DE44}" sibTransId="{C727ACD9-1C63-7E45-BBBB-1E095D32459D}"/>
    <dgm:cxn modelId="{744C1A69-1FDB-0E42-975D-4B9BAB33EDF1}" type="presOf" srcId="{5DB99152-F611-9B42-862F-F5D79CFA8701}" destId="{543694E2-2A06-C842-AF8E-901A556903AC}" srcOrd="0" destOrd="2" presId="urn:microsoft.com/office/officeart/2005/8/layout/matrix2"/>
    <dgm:cxn modelId="{D280506B-E92F-5743-8B19-C8D63FF5269E}" srcId="{5E133136-984B-1D43-8FD0-624AA435CB55}" destId="{411CF76C-A9A2-6345-BF66-2CB07BF2AFE6}" srcOrd="0" destOrd="0" parTransId="{3B24C15E-CD4E-5C4F-8772-649824968DB2}" sibTransId="{BCC601DC-8D74-8847-912D-03B1C3383A04}"/>
    <dgm:cxn modelId="{37F96C7A-89FA-AE4B-91CE-2A8DFCF5CBF7}" type="presOf" srcId="{2BFB4BFE-20CD-B346-914C-A2839FF6F394}" destId="{4045817D-7882-6D4B-BE7C-8E0DE575C7DC}" srcOrd="0" destOrd="2" presId="urn:microsoft.com/office/officeart/2005/8/layout/matrix2"/>
    <dgm:cxn modelId="{44CEFF81-FC80-0A47-B8AB-97F9731D259D}" srcId="{411CF76C-A9A2-6345-BF66-2CB07BF2AFE6}" destId="{12A1A574-A552-D142-A0BE-35605EFD3E06}" srcOrd="0" destOrd="0" parTransId="{4309F282-C0C2-AC49-9596-31EBDBF3154A}" sibTransId="{E4A039FF-A6F7-0548-9F67-302F1B6AA40D}"/>
    <dgm:cxn modelId="{248BCF85-3C63-B44E-9E42-72BD706D4DF0}" srcId="{B03C5A51-DF6D-BC45-AF35-B68F76281940}" destId="{EBAD4DC4-C342-244C-86A7-CF1B99326661}" srcOrd="0" destOrd="0" parTransId="{F2E5DDB7-1F0E-2B44-B699-B3E3F6EB33B3}" sibTransId="{361AB3F7-6A93-2546-B28E-F905475F67DD}"/>
    <dgm:cxn modelId="{4A003592-6D4C-3448-9355-DCAD06DA2FC2}" type="presOf" srcId="{B5C64B70-95A2-6F4F-B4A2-18ADD76DC489}" destId="{543694E2-2A06-C842-AF8E-901A556903AC}" srcOrd="0" destOrd="1" presId="urn:microsoft.com/office/officeart/2005/8/layout/matrix2"/>
    <dgm:cxn modelId="{28B1E394-9114-EF42-B90A-53B930024FD5}" type="presOf" srcId="{12A1A574-A552-D142-A0BE-35605EFD3E06}" destId="{4045817D-7882-6D4B-BE7C-8E0DE575C7DC}" srcOrd="0" destOrd="1" presId="urn:microsoft.com/office/officeart/2005/8/layout/matrix2"/>
    <dgm:cxn modelId="{D8E17B99-EA42-8A41-8C6E-F147E885228A}" type="presOf" srcId="{55C67C3A-7811-D24E-A4EA-9A17DC793AFF}" destId="{78D91708-1383-704A-9C1B-A0C1A7B73F87}" srcOrd="0" destOrd="0" presId="urn:microsoft.com/office/officeart/2005/8/layout/matrix2"/>
    <dgm:cxn modelId="{566A059B-9370-1242-82B6-5351578A0C76}" type="presOf" srcId="{79A8FD0C-6D65-624E-A809-750C1005C980}" destId="{87D25221-B9D6-994C-8A90-FE4EE4E50135}" srcOrd="0" destOrd="2" presId="urn:microsoft.com/office/officeart/2005/8/layout/matrix2"/>
    <dgm:cxn modelId="{79654CA3-0666-0440-BCA9-B3FC3365DBB6}" srcId="{68F84504-0AD0-8544-B17A-0D5A46EE539B}" destId="{B5C64B70-95A2-6F4F-B4A2-18ADD76DC489}" srcOrd="0" destOrd="0" parTransId="{8B28D99A-A19B-AE42-8647-A429F76FEABD}" sibTransId="{5E42789F-50DD-7F4D-B2C9-A797B975103A}"/>
    <dgm:cxn modelId="{84E5D4AA-23AE-D642-BE5F-26A80A10EE4F}" srcId="{B03C5A51-DF6D-BC45-AF35-B68F76281940}" destId="{79A8FD0C-6D65-624E-A809-750C1005C980}" srcOrd="1" destOrd="0" parTransId="{862F6F11-13AC-D84E-B5F2-6C4906A42214}" sibTransId="{34A01EA9-8082-EC4C-ABCE-CB320FFAC435}"/>
    <dgm:cxn modelId="{26E01DC0-C9F1-5940-9FA6-6B7D0A0E4526}" srcId="{5E133136-984B-1D43-8FD0-624AA435CB55}" destId="{B03C5A51-DF6D-BC45-AF35-B68F76281940}" srcOrd="3" destOrd="0" parTransId="{C7F0FDF8-5BC4-FC4A-9917-2A30E5F96828}" sibTransId="{E0ACD9AF-DDF2-7149-8B7B-FF8DBB8BF294}"/>
    <dgm:cxn modelId="{AEA5B6CA-8226-0144-8278-0B39DA2BD9C4}" type="presOf" srcId="{B03C5A51-DF6D-BC45-AF35-B68F76281940}" destId="{87D25221-B9D6-994C-8A90-FE4EE4E50135}" srcOrd="0" destOrd="0" presId="urn:microsoft.com/office/officeart/2005/8/layout/matrix2"/>
    <dgm:cxn modelId="{D55E0BE5-1C4B-284C-9FCA-FAC4452A0B54}" type="presOf" srcId="{EBAD4DC4-C342-244C-86A7-CF1B99326661}" destId="{87D25221-B9D6-994C-8A90-FE4EE4E50135}" srcOrd="0" destOrd="1" presId="urn:microsoft.com/office/officeart/2005/8/layout/matrix2"/>
    <dgm:cxn modelId="{49DD1DF9-6CEB-7645-A795-DA9BBF85FCC5}" srcId="{55C67C3A-7811-D24E-A4EA-9A17DC793AFF}" destId="{096BA33C-4EB5-6341-A834-2141BF4DBF75}" srcOrd="0" destOrd="0" parTransId="{69420022-DEA1-DA41-8BBC-F5075FAB2352}" sibTransId="{ED75CBDD-FB25-3C43-A01D-208588AF5146}"/>
    <dgm:cxn modelId="{3A774BFB-8B86-F346-82F0-D576CCDD3B2E}" type="presOf" srcId="{411CF76C-A9A2-6345-BF66-2CB07BF2AFE6}" destId="{4045817D-7882-6D4B-BE7C-8E0DE575C7DC}" srcOrd="0" destOrd="0" presId="urn:microsoft.com/office/officeart/2005/8/layout/matrix2"/>
    <dgm:cxn modelId="{9A5901E1-302A-B548-B400-63AC5158EF76}" type="presParOf" srcId="{2C03D5F6-D9F9-8445-95FE-F2F70117B0E3}" destId="{58285F50-19E4-E14C-8EBA-64E4137448AD}" srcOrd="0" destOrd="0" presId="urn:microsoft.com/office/officeart/2005/8/layout/matrix2"/>
    <dgm:cxn modelId="{31BDED43-23A5-7C45-B06D-F33B38BA9024}" type="presParOf" srcId="{2C03D5F6-D9F9-8445-95FE-F2F70117B0E3}" destId="{4045817D-7882-6D4B-BE7C-8E0DE575C7DC}" srcOrd="1" destOrd="0" presId="urn:microsoft.com/office/officeart/2005/8/layout/matrix2"/>
    <dgm:cxn modelId="{77CB1C3D-8327-8640-9788-3E0A78161CC0}" type="presParOf" srcId="{2C03D5F6-D9F9-8445-95FE-F2F70117B0E3}" destId="{543694E2-2A06-C842-AF8E-901A556903AC}" srcOrd="2" destOrd="0" presId="urn:microsoft.com/office/officeart/2005/8/layout/matrix2"/>
    <dgm:cxn modelId="{E2D40D29-FEE4-1C43-83D7-AECD1F1EE80B}" type="presParOf" srcId="{2C03D5F6-D9F9-8445-95FE-F2F70117B0E3}" destId="{78D91708-1383-704A-9C1B-A0C1A7B73F87}" srcOrd="3" destOrd="0" presId="urn:microsoft.com/office/officeart/2005/8/layout/matrix2"/>
    <dgm:cxn modelId="{D09DFB3C-2496-6440-B860-60E20CCFF97A}" type="presParOf" srcId="{2C03D5F6-D9F9-8445-95FE-F2F70117B0E3}" destId="{87D25221-B9D6-994C-8A90-FE4EE4E50135}"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EB6F33-02B9-164D-AB57-650DE02BACA8}">
      <dsp:nvSpPr>
        <dsp:cNvPr id="0" name=""/>
        <dsp:cNvSpPr/>
      </dsp:nvSpPr>
      <dsp:spPr>
        <a:xfrm>
          <a:off x="3432" y="856975"/>
          <a:ext cx="1500908" cy="90054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Data</a:t>
          </a:r>
        </a:p>
      </dsp:txBody>
      <dsp:txXfrm>
        <a:off x="29808" y="883351"/>
        <a:ext cx="1448156" cy="847792"/>
      </dsp:txXfrm>
    </dsp:sp>
    <dsp:sp modelId="{0D30D4BD-A3D3-C94B-900A-C01DE0182C63}">
      <dsp:nvSpPr>
        <dsp:cNvPr id="0" name=""/>
        <dsp:cNvSpPr/>
      </dsp:nvSpPr>
      <dsp:spPr>
        <a:xfrm>
          <a:off x="1654431" y="1121134"/>
          <a:ext cx="318192" cy="37222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1654431" y="1195579"/>
        <a:ext cx="222734" cy="223335"/>
      </dsp:txXfrm>
    </dsp:sp>
    <dsp:sp modelId="{1EC8D171-BC8D-9543-9729-3BAA87D3EFAA}">
      <dsp:nvSpPr>
        <dsp:cNvPr id="0" name=""/>
        <dsp:cNvSpPr/>
      </dsp:nvSpPr>
      <dsp:spPr>
        <a:xfrm>
          <a:off x="2104704" y="856975"/>
          <a:ext cx="1500908" cy="90054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Training</a:t>
          </a:r>
        </a:p>
      </dsp:txBody>
      <dsp:txXfrm>
        <a:off x="2131080" y="883351"/>
        <a:ext cx="1448156" cy="847792"/>
      </dsp:txXfrm>
    </dsp:sp>
    <dsp:sp modelId="{E33D336C-4992-1A4B-8DB1-758B5E1482BE}">
      <dsp:nvSpPr>
        <dsp:cNvPr id="0" name=""/>
        <dsp:cNvSpPr/>
      </dsp:nvSpPr>
      <dsp:spPr>
        <a:xfrm>
          <a:off x="3755703" y="1121134"/>
          <a:ext cx="318192" cy="37222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3755703" y="1195579"/>
        <a:ext cx="222734" cy="223335"/>
      </dsp:txXfrm>
    </dsp:sp>
    <dsp:sp modelId="{C22E9680-0A2B-8847-B172-DC9750228AD3}">
      <dsp:nvSpPr>
        <dsp:cNvPr id="0" name=""/>
        <dsp:cNvSpPr/>
      </dsp:nvSpPr>
      <dsp:spPr>
        <a:xfrm>
          <a:off x="4205975" y="856975"/>
          <a:ext cx="1500908" cy="90054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dirty="0"/>
            <a:t>Model</a:t>
          </a:r>
        </a:p>
      </dsp:txBody>
      <dsp:txXfrm>
        <a:off x="4232351" y="883351"/>
        <a:ext cx="1448156" cy="847792"/>
      </dsp:txXfrm>
    </dsp:sp>
    <dsp:sp modelId="{8B2D1F1E-B48F-6D4F-A92B-1DC14D671E51}">
      <dsp:nvSpPr>
        <dsp:cNvPr id="0" name=""/>
        <dsp:cNvSpPr/>
      </dsp:nvSpPr>
      <dsp:spPr>
        <a:xfrm>
          <a:off x="5856974" y="1121134"/>
          <a:ext cx="318192" cy="372225"/>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dirty="0"/>
        </a:p>
      </dsp:txBody>
      <dsp:txXfrm>
        <a:off x="5856974" y="1195579"/>
        <a:ext cx="222734" cy="223335"/>
      </dsp:txXfrm>
    </dsp:sp>
    <dsp:sp modelId="{163ECF64-5324-0E40-8D39-6B6C4564AA11}">
      <dsp:nvSpPr>
        <dsp:cNvPr id="0" name=""/>
        <dsp:cNvSpPr/>
      </dsp:nvSpPr>
      <dsp:spPr>
        <a:xfrm>
          <a:off x="6307247" y="856975"/>
          <a:ext cx="1500908" cy="900544"/>
        </a:xfrm>
        <a:prstGeom prst="roundRect">
          <a:avLst>
            <a:gd name="adj" fmla="val 10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Prediction</a:t>
          </a:r>
        </a:p>
      </dsp:txBody>
      <dsp:txXfrm>
        <a:off x="6333623" y="883351"/>
        <a:ext cx="1448156" cy="8477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85F50-19E4-E14C-8EBA-64E4137448AD}">
      <dsp:nvSpPr>
        <dsp:cNvPr id="0" name=""/>
        <dsp:cNvSpPr/>
      </dsp:nvSpPr>
      <dsp:spPr>
        <a:xfrm>
          <a:off x="573686" y="0"/>
          <a:ext cx="3080499" cy="3080499"/>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45817D-7882-6D4B-BE7C-8E0DE575C7DC}">
      <dsp:nvSpPr>
        <dsp:cNvPr id="0" name=""/>
        <dsp:cNvSpPr/>
      </dsp:nvSpPr>
      <dsp:spPr>
        <a:xfrm>
          <a:off x="773918" y="200232"/>
          <a:ext cx="1232199" cy="1232199"/>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t>Hits</a:t>
          </a:r>
        </a:p>
        <a:p>
          <a:pPr marL="114300" lvl="1" indent="-114300" algn="l" defTabSz="577850" rtl="0">
            <a:lnSpc>
              <a:spcPct val="90000"/>
            </a:lnSpc>
            <a:spcBef>
              <a:spcPct val="0"/>
            </a:spcBef>
            <a:spcAft>
              <a:spcPct val="15000"/>
            </a:spcAft>
            <a:buFont typeface="Arial" panose="020B0604020202020204" pitchFamily="34" charset="0"/>
            <a:buChar char="•"/>
          </a:pPr>
          <a:r>
            <a:rPr lang="en-US" sz="1300" kern="1200" dirty="0"/>
            <a:t>Target=1</a:t>
          </a:r>
        </a:p>
        <a:p>
          <a:pPr marL="114300" lvl="1" indent="-114300" algn="l" defTabSz="577850" rtl="0">
            <a:lnSpc>
              <a:spcPct val="90000"/>
            </a:lnSpc>
            <a:spcBef>
              <a:spcPct val="0"/>
            </a:spcBef>
            <a:spcAft>
              <a:spcPct val="15000"/>
            </a:spcAft>
            <a:buFont typeface="Arial" panose="020B0604020202020204" pitchFamily="34" charset="0"/>
            <a:buChar char="•"/>
          </a:pPr>
          <a:r>
            <a:rPr lang="en-US" sz="1300" kern="1200" dirty="0"/>
            <a:t>Output=1</a:t>
          </a:r>
        </a:p>
      </dsp:txBody>
      <dsp:txXfrm>
        <a:off x="834069" y="260383"/>
        <a:ext cx="1111897" cy="1111897"/>
      </dsp:txXfrm>
    </dsp:sp>
    <dsp:sp modelId="{543694E2-2A06-C842-AF8E-901A556903AC}">
      <dsp:nvSpPr>
        <dsp:cNvPr id="0" name=""/>
        <dsp:cNvSpPr/>
      </dsp:nvSpPr>
      <dsp:spPr>
        <a:xfrm>
          <a:off x="2221753" y="200232"/>
          <a:ext cx="1232199" cy="1232199"/>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t>Misses</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Target=1</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Output=0</a:t>
          </a:r>
        </a:p>
      </dsp:txBody>
      <dsp:txXfrm>
        <a:off x="2281904" y="260383"/>
        <a:ext cx="1111897" cy="1111897"/>
      </dsp:txXfrm>
    </dsp:sp>
    <dsp:sp modelId="{78D91708-1383-704A-9C1B-A0C1A7B73F87}">
      <dsp:nvSpPr>
        <dsp:cNvPr id="0" name=""/>
        <dsp:cNvSpPr/>
      </dsp:nvSpPr>
      <dsp:spPr>
        <a:xfrm>
          <a:off x="2253950" y="1652318"/>
          <a:ext cx="1232199" cy="1232199"/>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t>Correct rejections</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Target=0</a:t>
          </a:r>
        </a:p>
        <a:p>
          <a:pPr marL="114300" lvl="1" indent="-114300" algn="l" defTabSz="577850">
            <a:lnSpc>
              <a:spcPct val="90000"/>
            </a:lnSpc>
            <a:spcBef>
              <a:spcPct val="0"/>
            </a:spcBef>
            <a:spcAft>
              <a:spcPct val="15000"/>
            </a:spcAft>
            <a:buFont typeface="Arial" panose="020B0604020202020204" pitchFamily="34" charset="0"/>
            <a:buChar char="•"/>
          </a:pPr>
          <a:r>
            <a:rPr lang="en-US" sz="1300" kern="1200" dirty="0"/>
            <a:t>Output=0</a:t>
          </a:r>
        </a:p>
      </dsp:txBody>
      <dsp:txXfrm>
        <a:off x="2314101" y="1712469"/>
        <a:ext cx="1111897" cy="1111897"/>
      </dsp:txXfrm>
    </dsp:sp>
    <dsp:sp modelId="{87D25221-B9D6-994C-8A90-FE4EE4E50135}">
      <dsp:nvSpPr>
        <dsp:cNvPr id="0" name=""/>
        <dsp:cNvSpPr/>
      </dsp:nvSpPr>
      <dsp:spPr>
        <a:xfrm>
          <a:off x="783825" y="1652318"/>
          <a:ext cx="1232199" cy="1232199"/>
        </a:xfrm>
        <a:prstGeom prst="roundRect">
          <a:avLst/>
        </a:prstGeom>
        <a:solidFill>
          <a:srgbClr val="FF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t" anchorCtr="0">
          <a:noAutofit/>
        </a:bodyPr>
        <a:lstStyle/>
        <a:p>
          <a:pPr marL="0" lvl="0" indent="0" algn="l" defTabSz="755650" rtl="0">
            <a:lnSpc>
              <a:spcPct val="90000"/>
            </a:lnSpc>
            <a:spcBef>
              <a:spcPct val="0"/>
            </a:spcBef>
            <a:spcAft>
              <a:spcPct val="35000"/>
            </a:spcAft>
            <a:buNone/>
          </a:pPr>
          <a:r>
            <a:rPr lang="en-US" sz="1700" kern="1200" dirty="0"/>
            <a:t>False Alarms</a:t>
          </a:r>
        </a:p>
        <a:p>
          <a:pPr marL="114300" lvl="1" indent="-114300" algn="l" defTabSz="577850" rtl="0">
            <a:lnSpc>
              <a:spcPct val="90000"/>
            </a:lnSpc>
            <a:spcBef>
              <a:spcPct val="0"/>
            </a:spcBef>
            <a:spcAft>
              <a:spcPct val="15000"/>
            </a:spcAft>
            <a:buChar char="•"/>
          </a:pPr>
          <a:r>
            <a:rPr lang="en-US" sz="1300" kern="1200" dirty="0"/>
            <a:t>Target=0</a:t>
          </a:r>
        </a:p>
        <a:p>
          <a:pPr marL="114300" lvl="1" indent="-114300" algn="l" defTabSz="577850" rtl="0">
            <a:lnSpc>
              <a:spcPct val="90000"/>
            </a:lnSpc>
            <a:spcBef>
              <a:spcPct val="0"/>
            </a:spcBef>
            <a:spcAft>
              <a:spcPct val="15000"/>
            </a:spcAft>
            <a:buChar char="•"/>
          </a:pPr>
          <a:r>
            <a:rPr lang="en-US" sz="1300" kern="1200" dirty="0"/>
            <a:t>Output=1</a:t>
          </a:r>
        </a:p>
      </dsp:txBody>
      <dsp:txXfrm>
        <a:off x="843976" y="1712469"/>
        <a:ext cx="1111897" cy="111189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8A1671-76C5-BC43-AAB5-9B0C1A339000}" type="datetimeFigureOut">
              <a:rPr lang="en-US" smtClean="0"/>
              <a:t>5/4/20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E4829-FCCD-1B41-8F2A-0C94BD702B34}" type="slidenum">
              <a:rPr lang="en-US" smtClean="0"/>
              <a:t>‹#›</a:t>
            </a:fld>
            <a:endParaRPr lang="en-US"/>
          </a:p>
        </p:txBody>
      </p:sp>
    </p:spTree>
    <p:extLst>
      <p:ext uri="{BB962C8B-B14F-4D97-AF65-F5344CB8AC3E}">
        <p14:creationId xmlns:p14="http://schemas.microsoft.com/office/powerpoint/2010/main" val="1895847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log.quantinsti.com/xgboost-pytho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7385-E3C7-F242-B1E3-9F67F43AD3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466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B942C-A8C6-874D-A5C8-8C12B2EACE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018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database consists of around 7 million data, each includes values for 4 meteorological features in 10-min intervals.</a:t>
            </a:r>
          </a:p>
        </p:txBody>
      </p:sp>
      <p:sp>
        <p:nvSpPr>
          <p:cNvPr id="4" name="Slide Number Placeholder 3"/>
          <p:cNvSpPr>
            <a:spLocks noGrp="1"/>
          </p:cNvSpPr>
          <p:nvPr>
            <p:ph type="sldNum" sz="quarter" idx="5"/>
          </p:nvPr>
        </p:nvSpPr>
        <p:spPr/>
        <p:txBody>
          <a:bodyPr/>
          <a:lstStyle/>
          <a:p>
            <a:fld id="{B79E4829-FCCD-1B41-8F2A-0C94BD702B34}" type="slidenum">
              <a:rPr lang="en-US" smtClean="0"/>
              <a:t>4</a:t>
            </a:fld>
            <a:endParaRPr lang="en-US" dirty="0"/>
          </a:p>
        </p:txBody>
      </p:sp>
    </p:spTree>
    <p:extLst>
      <p:ext uri="{BB962C8B-B14F-4D97-AF65-F5344CB8AC3E}">
        <p14:creationId xmlns:p14="http://schemas.microsoft.com/office/powerpoint/2010/main" val="2026470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Illustration is adopted from </a:t>
            </a:r>
            <a:r>
              <a:rPr lang="en-US" sz="1200" dirty="0">
                <a:hlinkClick r:id="rId3"/>
              </a:rPr>
              <a:t>https://blog.quantinsti.com/xgboost-python/</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b="0" i="0" kern="1200" dirty="0" err="1">
                <a:solidFill>
                  <a:schemeClr val="tx1"/>
                </a:solidFill>
                <a:effectLst/>
                <a:latin typeface="+mn-lt"/>
                <a:ea typeface="+mn-ea"/>
                <a:cs typeface="+mn-cs"/>
              </a:rPr>
              <a:t>Xgboost</a:t>
            </a:r>
            <a:r>
              <a:rPr lang="en-US" sz="1200" b="0" i="0" kern="1200" dirty="0">
                <a:solidFill>
                  <a:schemeClr val="tx1"/>
                </a:solidFill>
                <a:effectLst/>
                <a:latin typeface="+mn-lt"/>
                <a:ea typeface="+mn-ea"/>
                <a:cs typeface="+mn-cs"/>
              </a:rPr>
              <a:t> stands for </a:t>
            </a:r>
            <a:r>
              <a:rPr lang="en-US" sz="1200" b="0" i="0" kern="1200" dirty="0" err="1">
                <a:solidFill>
                  <a:schemeClr val="tx1"/>
                </a:solidFill>
                <a:effectLst/>
                <a:latin typeface="+mn-lt"/>
                <a:ea typeface="+mn-ea"/>
                <a:cs typeface="+mn-cs"/>
              </a:rPr>
              <a:t>eXtreme</a:t>
            </a:r>
            <a:r>
              <a:rPr lang="en-US" sz="1200" b="0" i="0" kern="1200" dirty="0">
                <a:solidFill>
                  <a:schemeClr val="tx1"/>
                </a:solidFill>
                <a:effectLst/>
                <a:latin typeface="+mn-lt"/>
                <a:ea typeface="+mn-ea"/>
                <a:cs typeface="+mn-cs"/>
              </a:rPr>
              <a:t> Gradient Boosting and is developed on the framework of gradient boosting.</a:t>
            </a:r>
          </a:p>
          <a:p>
            <a:r>
              <a:rPr lang="en-US" sz="1200" b="0" i="0" kern="1200" dirty="0">
                <a:solidFill>
                  <a:schemeClr val="tx1"/>
                </a:solidFill>
                <a:effectLst/>
                <a:latin typeface="+mn-lt"/>
                <a:ea typeface="+mn-ea"/>
                <a:cs typeface="+mn-cs"/>
              </a:rPr>
              <a:t>The sequential ensemble methods, also known as “boosting”, creates a sequence of models that attempt to correct the mistakes of the models before them in the sequence. The first model is built on training data, the second model improves the first model, the third model improves the second, and so on.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the example image above, the train dataset is passed to the classifier 1. The yellow background indicates that the classifier predicted hyphen and the blue background indicates that it predicted plus. The classifier 1 model incorrectly predicts two hyphens and one plus. These are highlighted with a circle. The weights of these incorrectly predicted data points are increased and sent to the next classifier. That is, to classifier 2. The classifier 2 correctly predicts the two hyphens that classifier 1 was not able to classify. But classifier 2 also makes some other errors. This process continues and we have a combined final classifier which predicts all the data points correctly.</a:t>
            </a:r>
            <a:endParaRPr lang="en-US" dirty="0"/>
          </a:p>
        </p:txBody>
      </p:sp>
      <p:sp>
        <p:nvSpPr>
          <p:cNvPr id="4" name="Slide Number Placeholder 3"/>
          <p:cNvSpPr>
            <a:spLocks noGrp="1"/>
          </p:cNvSpPr>
          <p:nvPr>
            <p:ph type="sldNum" sz="quarter" idx="5"/>
          </p:nvPr>
        </p:nvSpPr>
        <p:spPr/>
        <p:txBody>
          <a:bodyPr/>
          <a:lstStyle/>
          <a:p>
            <a:fld id="{B79E4829-FCCD-1B41-8F2A-0C94BD702B34}" type="slidenum">
              <a:rPr lang="en-US" smtClean="0"/>
              <a:t>8</a:t>
            </a:fld>
            <a:endParaRPr lang="en-US"/>
          </a:p>
        </p:txBody>
      </p:sp>
    </p:spTree>
    <p:extLst>
      <p:ext uri="{BB962C8B-B14F-4D97-AF65-F5344CB8AC3E}">
        <p14:creationId xmlns:p14="http://schemas.microsoft.com/office/powerpoint/2010/main" val="2302639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a:p>
        </p:txBody>
      </p:sp>
      <p:sp>
        <p:nvSpPr>
          <p:cNvPr id="4" name="Slide Number Placeholder 3"/>
          <p:cNvSpPr>
            <a:spLocks noGrp="1"/>
          </p:cNvSpPr>
          <p:nvPr>
            <p:ph type="sldNum" sz="quarter" idx="5"/>
          </p:nvPr>
        </p:nvSpPr>
        <p:spPr/>
        <p:txBody>
          <a:bodyPr/>
          <a:lstStyle/>
          <a:p>
            <a:fld id="{B79E4829-FCCD-1B41-8F2A-0C94BD702B34}" type="slidenum">
              <a:rPr lang="en-US" smtClean="0"/>
              <a:t>10</a:t>
            </a:fld>
            <a:endParaRPr lang="en-US"/>
          </a:p>
        </p:txBody>
      </p:sp>
    </p:spTree>
    <p:extLst>
      <p:ext uri="{BB962C8B-B14F-4D97-AF65-F5344CB8AC3E}">
        <p14:creationId xmlns:p14="http://schemas.microsoft.com/office/powerpoint/2010/main" val="36807110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Evaluation of the skill of warnings of long-range lightning activity for one of the lead time ranges </a:t>
            </a:r>
            <a:r>
              <a:rPr lang="en-US" sz="1200" b="0" i="0" kern="1200" dirty="0" err="1">
                <a:solidFill>
                  <a:schemeClr val="tx1"/>
                </a:solidFill>
                <a:effectLst/>
                <a:latin typeface="+mn-lt"/>
                <a:ea typeface="+mn-ea"/>
                <a:cs typeface="+mn-cs"/>
              </a:rPr>
              <a:t>Säntis</a:t>
            </a:r>
            <a:r>
              <a:rPr lang="en-US" sz="1200" b="0" i="0" kern="1200" dirty="0">
                <a:solidFill>
                  <a:schemeClr val="tx1"/>
                </a:solidFill>
                <a:effectLst/>
                <a:latin typeface="+mn-lt"/>
                <a:ea typeface="+mn-ea"/>
                <a:cs typeface="+mn-cs"/>
              </a:rPr>
              <a:t> station. The results from ML model are shown as solid black columns, results from PERSISTENT model are shown as columns filled with dot patterns, results from CAPE model are shown as columns filled with vertical lines, and results from E-FIELD model are shown as solid gray columns (POD: Probability of Detection, FAR: False Alarm Ratio, CSI: Critical Success Index, HSS: </a:t>
            </a:r>
            <a:r>
              <a:rPr lang="en-US" sz="1200" b="0" i="0" kern="1200" dirty="0" err="1">
                <a:solidFill>
                  <a:schemeClr val="tx1"/>
                </a:solidFill>
                <a:effectLst/>
                <a:latin typeface="+mn-lt"/>
                <a:ea typeface="+mn-ea"/>
                <a:cs typeface="+mn-cs"/>
              </a:rPr>
              <a:t>Heidke</a:t>
            </a:r>
            <a:r>
              <a:rPr lang="en-US" sz="1200" b="0" i="0" kern="1200" dirty="0">
                <a:solidFill>
                  <a:schemeClr val="tx1"/>
                </a:solidFill>
                <a:effectLst/>
                <a:latin typeface="+mn-lt"/>
                <a:ea typeface="+mn-ea"/>
                <a:cs typeface="+mn-cs"/>
              </a:rPr>
              <a:t> Skill Score)</a:t>
            </a:r>
          </a:p>
          <a:p>
            <a:br>
              <a:rPr lang="en-US" dirty="0"/>
            </a:br>
            <a:endParaRPr lang="fr-FR" dirty="0"/>
          </a:p>
        </p:txBody>
      </p:sp>
      <p:sp>
        <p:nvSpPr>
          <p:cNvPr id="4" name="Slide Number Placeholder 3"/>
          <p:cNvSpPr>
            <a:spLocks noGrp="1"/>
          </p:cNvSpPr>
          <p:nvPr>
            <p:ph type="sldNum" sz="quarter" idx="5"/>
          </p:nvPr>
        </p:nvSpPr>
        <p:spPr/>
        <p:txBody>
          <a:bodyPr/>
          <a:lstStyle/>
          <a:p>
            <a:fld id="{B79E4829-FCCD-1B41-8F2A-0C94BD702B34}" type="slidenum">
              <a:rPr lang="en-US" smtClean="0"/>
              <a:t>11</a:t>
            </a:fld>
            <a:endParaRPr lang="en-US"/>
          </a:p>
        </p:txBody>
      </p:sp>
    </p:spTree>
    <p:extLst>
      <p:ext uri="{BB962C8B-B14F-4D97-AF65-F5344CB8AC3E}">
        <p14:creationId xmlns:p14="http://schemas.microsoft.com/office/powerpoint/2010/main" val="1746844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Evaluation of the skill of warnings of long-range lightning activity for three ranges of lead times at </a:t>
            </a:r>
            <a:r>
              <a:rPr lang="en-US" sz="1200" b="1" i="0" kern="1200">
                <a:solidFill>
                  <a:schemeClr val="tx1"/>
                </a:solidFill>
                <a:effectLst/>
                <a:latin typeface="+mn-lt"/>
                <a:ea typeface="+mn-ea"/>
                <a:cs typeface="+mn-cs"/>
              </a:rPr>
              <a:t>a</a:t>
            </a:r>
            <a:r>
              <a:rPr lang="en-US"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b</a:t>
            </a:r>
            <a:r>
              <a:rPr lang="en-US"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c</a:t>
            </a:r>
            <a:r>
              <a:rPr lang="en-US" sz="1200" b="0" i="0" kern="1200">
                <a:solidFill>
                  <a:schemeClr val="tx1"/>
                </a:solidFill>
                <a:effectLst/>
                <a:latin typeface="+mn-lt"/>
                <a:ea typeface="+mn-ea"/>
                <a:cs typeface="+mn-cs"/>
              </a:rPr>
              <a:t> Säntis (Subset 1) and </a:t>
            </a:r>
            <a:r>
              <a:rPr lang="en-US" sz="1200" b="1" i="0" kern="1200">
                <a:solidFill>
                  <a:schemeClr val="tx1"/>
                </a:solidFill>
                <a:effectLst/>
                <a:latin typeface="+mn-lt"/>
                <a:ea typeface="+mn-ea"/>
                <a:cs typeface="+mn-cs"/>
              </a:rPr>
              <a:t>a</a:t>
            </a:r>
            <a:r>
              <a:rPr lang="en-US"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b</a:t>
            </a:r>
            <a:r>
              <a:rPr lang="en-US" sz="1200" b="0" i="0" kern="1200">
                <a:solidFill>
                  <a:schemeClr val="tx1"/>
                </a:solidFill>
                <a:effectLst/>
                <a:latin typeface="+mn-lt"/>
                <a:ea typeface="+mn-ea"/>
                <a:cs typeface="+mn-cs"/>
              </a:rPr>
              <a:t>′, </a:t>
            </a:r>
            <a:r>
              <a:rPr lang="en-US" sz="1200" b="1" i="0" kern="1200">
                <a:solidFill>
                  <a:schemeClr val="tx1"/>
                </a:solidFill>
                <a:effectLst/>
                <a:latin typeface="+mn-lt"/>
                <a:ea typeface="+mn-ea"/>
                <a:cs typeface="+mn-cs"/>
              </a:rPr>
              <a:t>c</a:t>
            </a:r>
            <a:r>
              <a:rPr lang="en-US" sz="1200" b="0" i="0" kern="1200">
                <a:solidFill>
                  <a:schemeClr val="tx1"/>
                </a:solidFill>
                <a:effectLst/>
                <a:latin typeface="+mn-lt"/>
                <a:ea typeface="+mn-ea"/>
                <a:cs typeface="+mn-cs"/>
              </a:rPr>
              <a:t>′ Monte San Salvatore (Subset 2) station. The results from ML model are shown as solid black columns, results from PERSISTENT model are shown as columns filled with dot patterns, results from CAPE model are shown as columns filled with vertical lines, and results from E-FIELD model are shown as solid gray columns (POD: Probability of Detection, FAR: False Alarm Ratio, CSI: Critical Success Index, HSS: Heidke Skill Score)</a:t>
            </a:r>
          </a:p>
          <a:p>
            <a:br>
              <a:rPr lang="en-US"/>
            </a:br>
            <a:endParaRPr lang="fr-FR"/>
          </a:p>
        </p:txBody>
      </p:sp>
      <p:sp>
        <p:nvSpPr>
          <p:cNvPr id="4" name="Slide Number Placeholder 3"/>
          <p:cNvSpPr>
            <a:spLocks noGrp="1"/>
          </p:cNvSpPr>
          <p:nvPr>
            <p:ph type="sldNum" sz="quarter" idx="5"/>
          </p:nvPr>
        </p:nvSpPr>
        <p:spPr/>
        <p:txBody>
          <a:bodyPr/>
          <a:lstStyle/>
          <a:p>
            <a:fld id="{B79E4829-FCCD-1B41-8F2A-0C94BD702B34}" type="slidenum">
              <a:rPr lang="en-US" smtClean="0"/>
              <a:t>12</a:t>
            </a:fld>
            <a:endParaRPr lang="en-US"/>
          </a:p>
        </p:txBody>
      </p:sp>
    </p:spTree>
    <p:extLst>
      <p:ext uri="{BB962C8B-B14F-4D97-AF65-F5344CB8AC3E}">
        <p14:creationId xmlns:p14="http://schemas.microsoft.com/office/powerpoint/2010/main" val="1181394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H" dirty="0"/>
          </a:p>
        </p:txBody>
      </p:sp>
      <p:sp>
        <p:nvSpPr>
          <p:cNvPr id="4" name="Slide Number Placeholder 3"/>
          <p:cNvSpPr>
            <a:spLocks noGrp="1"/>
          </p:cNvSpPr>
          <p:nvPr>
            <p:ph type="sldNum" sz="quarter" idx="5"/>
          </p:nvPr>
        </p:nvSpPr>
        <p:spPr/>
        <p:txBody>
          <a:bodyPr/>
          <a:lstStyle/>
          <a:p>
            <a:fld id="{B79E4829-FCCD-1B41-8F2A-0C94BD702B34}" type="slidenum">
              <a:rPr lang="en-US" smtClean="0"/>
              <a:t>15</a:t>
            </a:fld>
            <a:endParaRPr lang="en-US"/>
          </a:p>
        </p:txBody>
      </p:sp>
    </p:spTree>
    <p:extLst>
      <p:ext uri="{BB962C8B-B14F-4D97-AF65-F5344CB8AC3E}">
        <p14:creationId xmlns:p14="http://schemas.microsoft.com/office/powerpoint/2010/main" val="3371396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76B3F-08ED-494C-AC50-A8923AF765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CBD6C-D820-BB49-A68E-FEB377C968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076C45-36F2-F644-89CF-39B9BA661789}"/>
              </a:ext>
            </a:extLst>
          </p:cNvPr>
          <p:cNvSpPr>
            <a:spLocks noGrp="1"/>
          </p:cNvSpPr>
          <p:nvPr>
            <p:ph type="dt" sz="half" idx="10"/>
          </p:nvPr>
        </p:nvSpPr>
        <p:spPr/>
        <p:txBody>
          <a:bodyPr/>
          <a:lstStyle/>
          <a:p>
            <a:fld id="{A906B49B-B1BB-0C4E-B638-DA588B9050FF}" type="datetime1">
              <a:rPr lang="en-US" smtClean="0"/>
              <a:t>5/4/20</a:t>
            </a:fld>
            <a:endParaRPr lang="en-US"/>
          </a:p>
        </p:txBody>
      </p:sp>
      <p:sp>
        <p:nvSpPr>
          <p:cNvPr id="5" name="Footer Placeholder 4">
            <a:extLst>
              <a:ext uri="{FF2B5EF4-FFF2-40B4-BE49-F238E27FC236}">
                <a16:creationId xmlns:a16="http://schemas.microsoft.com/office/drawing/2014/main" id="{58EFE5F5-B34F-204E-9C01-CFFD360814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CE6B53-5A08-AB40-96A2-45BA50DF189C}"/>
              </a:ext>
            </a:extLst>
          </p:cNvPr>
          <p:cNvSpPr>
            <a:spLocks noGrp="1"/>
          </p:cNvSpPr>
          <p:nvPr>
            <p:ph type="sldNum" sz="quarter" idx="12"/>
          </p:nvPr>
        </p:nvSpPr>
        <p:spPr/>
        <p:txBody>
          <a:bodyPr/>
          <a:lstStyle/>
          <a:p>
            <a:fld id="{A58B45CA-F75B-B645-9CEB-688C430630CF}" type="slidenum">
              <a:rPr lang="en-US" smtClean="0"/>
              <a:t>‹#›</a:t>
            </a:fld>
            <a:endParaRPr lang="en-US"/>
          </a:p>
        </p:txBody>
      </p:sp>
    </p:spTree>
    <p:extLst>
      <p:ext uri="{BB962C8B-B14F-4D97-AF65-F5344CB8AC3E}">
        <p14:creationId xmlns:p14="http://schemas.microsoft.com/office/powerpoint/2010/main" val="1496016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B8612-A9D3-6F48-9279-7901BF52E5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91D45B-B703-B94C-9338-28F05C1F40B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F5EC4-C7A4-B54B-B167-C1A4685027BC}"/>
              </a:ext>
            </a:extLst>
          </p:cNvPr>
          <p:cNvSpPr>
            <a:spLocks noGrp="1"/>
          </p:cNvSpPr>
          <p:nvPr>
            <p:ph type="dt" sz="half" idx="10"/>
          </p:nvPr>
        </p:nvSpPr>
        <p:spPr/>
        <p:txBody>
          <a:bodyPr/>
          <a:lstStyle/>
          <a:p>
            <a:fld id="{91D984A1-ACA6-DE43-B57F-BB4793C86061}" type="datetime1">
              <a:rPr lang="en-US" smtClean="0"/>
              <a:t>5/4/20</a:t>
            </a:fld>
            <a:endParaRPr lang="en-US"/>
          </a:p>
        </p:txBody>
      </p:sp>
      <p:sp>
        <p:nvSpPr>
          <p:cNvPr id="5" name="Footer Placeholder 4">
            <a:extLst>
              <a:ext uri="{FF2B5EF4-FFF2-40B4-BE49-F238E27FC236}">
                <a16:creationId xmlns:a16="http://schemas.microsoft.com/office/drawing/2014/main" id="{E7DA4A88-0AC2-B341-A92F-CECE288024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F26B34-FD1A-6B4C-B5C9-B3D63A7006A0}"/>
              </a:ext>
            </a:extLst>
          </p:cNvPr>
          <p:cNvSpPr>
            <a:spLocks noGrp="1"/>
          </p:cNvSpPr>
          <p:nvPr>
            <p:ph type="sldNum" sz="quarter" idx="12"/>
          </p:nvPr>
        </p:nvSpPr>
        <p:spPr/>
        <p:txBody>
          <a:bodyPr/>
          <a:lstStyle/>
          <a:p>
            <a:fld id="{A58B45CA-F75B-B645-9CEB-688C430630CF}" type="slidenum">
              <a:rPr lang="en-US" smtClean="0"/>
              <a:t>‹#›</a:t>
            </a:fld>
            <a:endParaRPr lang="en-US"/>
          </a:p>
        </p:txBody>
      </p:sp>
    </p:spTree>
    <p:extLst>
      <p:ext uri="{BB962C8B-B14F-4D97-AF65-F5344CB8AC3E}">
        <p14:creationId xmlns:p14="http://schemas.microsoft.com/office/powerpoint/2010/main" val="96429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3C81A7-0BEB-2446-BF2A-CA4991C8E54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376146-586E-814D-B07A-2A55AF912A7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1567C1-5915-4A46-A977-61094073CFC4}"/>
              </a:ext>
            </a:extLst>
          </p:cNvPr>
          <p:cNvSpPr>
            <a:spLocks noGrp="1"/>
          </p:cNvSpPr>
          <p:nvPr>
            <p:ph type="dt" sz="half" idx="10"/>
          </p:nvPr>
        </p:nvSpPr>
        <p:spPr/>
        <p:txBody>
          <a:bodyPr/>
          <a:lstStyle/>
          <a:p>
            <a:fld id="{5DF4EA39-780C-594F-96F7-89EAE7F84C98}" type="datetime1">
              <a:rPr lang="en-US" smtClean="0"/>
              <a:t>5/4/20</a:t>
            </a:fld>
            <a:endParaRPr lang="en-US"/>
          </a:p>
        </p:txBody>
      </p:sp>
      <p:sp>
        <p:nvSpPr>
          <p:cNvPr id="5" name="Footer Placeholder 4">
            <a:extLst>
              <a:ext uri="{FF2B5EF4-FFF2-40B4-BE49-F238E27FC236}">
                <a16:creationId xmlns:a16="http://schemas.microsoft.com/office/drawing/2014/main" id="{D76ED1DF-72FB-9C4D-9E45-3A7572F6F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C13556-A2BC-6844-80CB-C6E3D9493F6F}"/>
              </a:ext>
            </a:extLst>
          </p:cNvPr>
          <p:cNvSpPr>
            <a:spLocks noGrp="1"/>
          </p:cNvSpPr>
          <p:nvPr>
            <p:ph type="sldNum" sz="quarter" idx="12"/>
          </p:nvPr>
        </p:nvSpPr>
        <p:spPr/>
        <p:txBody>
          <a:bodyPr/>
          <a:lstStyle/>
          <a:p>
            <a:fld id="{A58B45CA-F75B-B645-9CEB-688C430630CF}" type="slidenum">
              <a:rPr lang="en-US" smtClean="0"/>
              <a:t>‹#›</a:t>
            </a:fld>
            <a:endParaRPr lang="en-US"/>
          </a:p>
        </p:txBody>
      </p:sp>
    </p:spTree>
    <p:extLst>
      <p:ext uri="{BB962C8B-B14F-4D97-AF65-F5344CB8AC3E}">
        <p14:creationId xmlns:p14="http://schemas.microsoft.com/office/powerpoint/2010/main" val="1117664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07" y="448056"/>
            <a:ext cx="6877119" cy="640080"/>
          </a:xfrm>
        </p:spPr>
        <p:txBody>
          <a:bodyPr anchor="b" anchorCtr="0">
            <a:normAutofit/>
          </a:bodyPr>
          <a:lstStyle>
            <a:lvl1pPr>
              <a:defRPr sz="2800">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a:lnSpc>
                <a:spcPct val="150000"/>
              </a:lnSpc>
              <a:spcBef>
                <a:spcPts val="1000"/>
              </a:spcBef>
              <a:spcAft>
                <a:spcPts val="1200"/>
              </a:spcAft>
              <a:buNone/>
            </a:pPr>
            <a:r>
              <a:rPr lang="en-US"/>
              <a:t>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
        <p:nvSpPr>
          <p:cNvPr id="6"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E66D467-6EB3-5747-8DEC-A58FA493DD4B}" type="datetime1">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t>5/4/20</a:t>
            </a:fld>
            <a:endPar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7"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8" name="Slide Number Placeholder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860EDB8-5305-433F-BE41-D7A86D811DB3}"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884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63C2D-2F56-8E4D-A119-B0DF0DD55D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3F4BA-2F51-B241-900D-516BEE25343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796CA-1853-B742-9165-339F40EF4F81}"/>
              </a:ext>
            </a:extLst>
          </p:cNvPr>
          <p:cNvSpPr>
            <a:spLocks noGrp="1"/>
          </p:cNvSpPr>
          <p:nvPr>
            <p:ph type="dt" sz="half" idx="10"/>
          </p:nvPr>
        </p:nvSpPr>
        <p:spPr/>
        <p:txBody>
          <a:bodyPr/>
          <a:lstStyle/>
          <a:p>
            <a:fld id="{1C6C4BC7-046E-7C41-A613-8E1CD6D212C2}" type="datetime1">
              <a:rPr lang="en-US" smtClean="0"/>
              <a:t>5/4/20</a:t>
            </a:fld>
            <a:endParaRPr lang="en-US"/>
          </a:p>
        </p:txBody>
      </p:sp>
      <p:sp>
        <p:nvSpPr>
          <p:cNvPr id="5" name="Footer Placeholder 4">
            <a:extLst>
              <a:ext uri="{FF2B5EF4-FFF2-40B4-BE49-F238E27FC236}">
                <a16:creationId xmlns:a16="http://schemas.microsoft.com/office/drawing/2014/main" id="{551B1355-D72B-F543-B883-45E0BF0B80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38DD68-E21F-B14B-9ABA-A9F468259AF5}"/>
              </a:ext>
            </a:extLst>
          </p:cNvPr>
          <p:cNvSpPr>
            <a:spLocks noGrp="1"/>
          </p:cNvSpPr>
          <p:nvPr>
            <p:ph type="sldNum" sz="quarter" idx="12"/>
          </p:nvPr>
        </p:nvSpPr>
        <p:spPr/>
        <p:txBody>
          <a:bodyPr/>
          <a:lstStyle/>
          <a:p>
            <a:fld id="{A58B45CA-F75B-B645-9CEB-688C430630CF}" type="slidenum">
              <a:rPr lang="en-US" smtClean="0"/>
              <a:t>‹#›</a:t>
            </a:fld>
            <a:endParaRPr lang="en-US"/>
          </a:p>
        </p:txBody>
      </p:sp>
    </p:spTree>
    <p:extLst>
      <p:ext uri="{BB962C8B-B14F-4D97-AF65-F5344CB8AC3E}">
        <p14:creationId xmlns:p14="http://schemas.microsoft.com/office/powerpoint/2010/main" val="3396239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412C2-FEA2-954B-902B-5798A0E442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ACDEDB-7275-B342-826A-65A64970DC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16A1CEA-6E5D-6F49-84AA-981D7C43722A}"/>
              </a:ext>
            </a:extLst>
          </p:cNvPr>
          <p:cNvSpPr>
            <a:spLocks noGrp="1"/>
          </p:cNvSpPr>
          <p:nvPr>
            <p:ph type="dt" sz="half" idx="10"/>
          </p:nvPr>
        </p:nvSpPr>
        <p:spPr/>
        <p:txBody>
          <a:bodyPr/>
          <a:lstStyle/>
          <a:p>
            <a:fld id="{3CEC4135-1FDB-0E46-AC6A-0C9B26A19D8C}" type="datetime1">
              <a:rPr lang="en-US" smtClean="0"/>
              <a:t>5/4/20</a:t>
            </a:fld>
            <a:endParaRPr lang="en-US"/>
          </a:p>
        </p:txBody>
      </p:sp>
      <p:sp>
        <p:nvSpPr>
          <p:cNvPr id="5" name="Footer Placeholder 4">
            <a:extLst>
              <a:ext uri="{FF2B5EF4-FFF2-40B4-BE49-F238E27FC236}">
                <a16:creationId xmlns:a16="http://schemas.microsoft.com/office/drawing/2014/main" id="{684BC8E8-D49C-1146-867F-19475637D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8E504E-ABCB-294F-A87B-707230AFEB68}"/>
              </a:ext>
            </a:extLst>
          </p:cNvPr>
          <p:cNvSpPr>
            <a:spLocks noGrp="1"/>
          </p:cNvSpPr>
          <p:nvPr>
            <p:ph type="sldNum" sz="quarter" idx="12"/>
          </p:nvPr>
        </p:nvSpPr>
        <p:spPr/>
        <p:txBody>
          <a:bodyPr/>
          <a:lstStyle/>
          <a:p>
            <a:fld id="{A58B45CA-F75B-B645-9CEB-688C430630CF}" type="slidenum">
              <a:rPr lang="en-US" smtClean="0"/>
              <a:t>‹#›</a:t>
            </a:fld>
            <a:endParaRPr lang="en-US"/>
          </a:p>
        </p:txBody>
      </p:sp>
    </p:spTree>
    <p:extLst>
      <p:ext uri="{BB962C8B-B14F-4D97-AF65-F5344CB8AC3E}">
        <p14:creationId xmlns:p14="http://schemas.microsoft.com/office/powerpoint/2010/main" val="3184191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01106-294D-1646-A680-36EC2E6701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5E9DB7-0A48-6941-ACE6-48CCC52CFF9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4F7F48-D725-1A4D-8409-B22B385DC9B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CF3623-6F85-E943-89C8-7E49AAD8F397}"/>
              </a:ext>
            </a:extLst>
          </p:cNvPr>
          <p:cNvSpPr>
            <a:spLocks noGrp="1"/>
          </p:cNvSpPr>
          <p:nvPr>
            <p:ph type="dt" sz="half" idx="10"/>
          </p:nvPr>
        </p:nvSpPr>
        <p:spPr/>
        <p:txBody>
          <a:bodyPr/>
          <a:lstStyle/>
          <a:p>
            <a:fld id="{AEB3BEA6-E101-6C4C-BAAF-9245AEEBE7EB}" type="datetime1">
              <a:rPr lang="en-US" smtClean="0"/>
              <a:t>5/4/20</a:t>
            </a:fld>
            <a:endParaRPr lang="en-US"/>
          </a:p>
        </p:txBody>
      </p:sp>
      <p:sp>
        <p:nvSpPr>
          <p:cNvPr id="6" name="Footer Placeholder 5">
            <a:extLst>
              <a:ext uri="{FF2B5EF4-FFF2-40B4-BE49-F238E27FC236}">
                <a16:creationId xmlns:a16="http://schemas.microsoft.com/office/drawing/2014/main" id="{DBCE40D9-3ED2-C84D-A2CA-CC7110F1F3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B075D2-CAFB-B948-8132-45EE95E4F999}"/>
              </a:ext>
            </a:extLst>
          </p:cNvPr>
          <p:cNvSpPr>
            <a:spLocks noGrp="1"/>
          </p:cNvSpPr>
          <p:nvPr>
            <p:ph type="sldNum" sz="quarter" idx="12"/>
          </p:nvPr>
        </p:nvSpPr>
        <p:spPr/>
        <p:txBody>
          <a:bodyPr/>
          <a:lstStyle/>
          <a:p>
            <a:fld id="{A58B45CA-F75B-B645-9CEB-688C430630CF}" type="slidenum">
              <a:rPr lang="en-US" smtClean="0"/>
              <a:t>‹#›</a:t>
            </a:fld>
            <a:endParaRPr lang="en-US"/>
          </a:p>
        </p:txBody>
      </p:sp>
    </p:spTree>
    <p:extLst>
      <p:ext uri="{BB962C8B-B14F-4D97-AF65-F5344CB8AC3E}">
        <p14:creationId xmlns:p14="http://schemas.microsoft.com/office/powerpoint/2010/main" val="3642600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70240-A1AC-FB44-893E-E41465F093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52FA1D-0645-7346-B3F9-44F37C8641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E2F4ACA-E7A7-CF4F-99F3-7BA0ED57AFF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AA7A78-FAC3-EB4A-A01B-19B6EB79E9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0645418-5B5C-2547-9B4D-940DAECD742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82D367-CD5F-324B-81F8-8A29B7AB4694}"/>
              </a:ext>
            </a:extLst>
          </p:cNvPr>
          <p:cNvSpPr>
            <a:spLocks noGrp="1"/>
          </p:cNvSpPr>
          <p:nvPr>
            <p:ph type="dt" sz="half" idx="10"/>
          </p:nvPr>
        </p:nvSpPr>
        <p:spPr/>
        <p:txBody>
          <a:bodyPr/>
          <a:lstStyle/>
          <a:p>
            <a:fld id="{FE122985-75D2-6F47-8787-8062D1CD171A}" type="datetime1">
              <a:rPr lang="en-US" smtClean="0"/>
              <a:t>5/4/20</a:t>
            </a:fld>
            <a:endParaRPr lang="en-US"/>
          </a:p>
        </p:txBody>
      </p:sp>
      <p:sp>
        <p:nvSpPr>
          <p:cNvPr id="8" name="Footer Placeholder 7">
            <a:extLst>
              <a:ext uri="{FF2B5EF4-FFF2-40B4-BE49-F238E27FC236}">
                <a16:creationId xmlns:a16="http://schemas.microsoft.com/office/drawing/2014/main" id="{0BC7F2B0-703F-5847-A658-924E0BA386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9D4744-8C8B-BA4E-BFCF-D190623275FD}"/>
              </a:ext>
            </a:extLst>
          </p:cNvPr>
          <p:cNvSpPr>
            <a:spLocks noGrp="1"/>
          </p:cNvSpPr>
          <p:nvPr>
            <p:ph type="sldNum" sz="quarter" idx="12"/>
          </p:nvPr>
        </p:nvSpPr>
        <p:spPr/>
        <p:txBody>
          <a:bodyPr/>
          <a:lstStyle/>
          <a:p>
            <a:fld id="{A58B45CA-F75B-B645-9CEB-688C430630CF}" type="slidenum">
              <a:rPr lang="en-US" smtClean="0"/>
              <a:t>‹#›</a:t>
            </a:fld>
            <a:endParaRPr lang="en-US"/>
          </a:p>
        </p:txBody>
      </p:sp>
    </p:spTree>
    <p:extLst>
      <p:ext uri="{BB962C8B-B14F-4D97-AF65-F5344CB8AC3E}">
        <p14:creationId xmlns:p14="http://schemas.microsoft.com/office/powerpoint/2010/main" val="668237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338F9-75AF-A747-A849-D3268CAF43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15B92F5-E18B-E34D-BE69-F53B1487C366}"/>
              </a:ext>
            </a:extLst>
          </p:cNvPr>
          <p:cNvSpPr>
            <a:spLocks noGrp="1"/>
          </p:cNvSpPr>
          <p:nvPr>
            <p:ph type="dt" sz="half" idx="10"/>
          </p:nvPr>
        </p:nvSpPr>
        <p:spPr/>
        <p:txBody>
          <a:bodyPr/>
          <a:lstStyle/>
          <a:p>
            <a:fld id="{0DF2074B-DE32-C340-AE9E-E091E74ECD3C}" type="datetime1">
              <a:rPr lang="en-US" smtClean="0"/>
              <a:t>5/4/20</a:t>
            </a:fld>
            <a:endParaRPr lang="en-US"/>
          </a:p>
        </p:txBody>
      </p:sp>
      <p:sp>
        <p:nvSpPr>
          <p:cNvPr id="4" name="Footer Placeholder 3">
            <a:extLst>
              <a:ext uri="{FF2B5EF4-FFF2-40B4-BE49-F238E27FC236}">
                <a16:creationId xmlns:a16="http://schemas.microsoft.com/office/drawing/2014/main" id="{AAD0D346-B557-BF49-A29B-8B56319872B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74D218-1658-134F-AF12-6D9E36A1D93A}"/>
              </a:ext>
            </a:extLst>
          </p:cNvPr>
          <p:cNvSpPr>
            <a:spLocks noGrp="1"/>
          </p:cNvSpPr>
          <p:nvPr>
            <p:ph type="sldNum" sz="quarter" idx="12"/>
          </p:nvPr>
        </p:nvSpPr>
        <p:spPr/>
        <p:txBody>
          <a:bodyPr/>
          <a:lstStyle/>
          <a:p>
            <a:fld id="{A58B45CA-F75B-B645-9CEB-688C430630CF}" type="slidenum">
              <a:rPr lang="en-US" smtClean="0"/>
              <a:t>‹#›</a:t>
            </a:fld>
            <a:endParaRPr lang="en-US"/>
          </a:p>
        </p:txBody>
      </p:sp>
    </p:spTree>
    <p:extLst>
      <p:ext uri="{BB962C8B-B14F-4D97-AF65-F5344CB8AC3E}">
        <p14:creationId xmlns:p14="http://schemas.microsoft.com/office/powerpoint/2010/main" val="3033230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FE17D9-9A40-8E4E-BA56-540FDCC4564F}"/>
              </a:ext>
            </a:extLst>
          </p:cNvPr>
          <p:cNvSpPr>
            <a:spLocks noGrp="1"/>
          </p:cNvSpPr>
          <p:nvPr>
            <p:ph type="dt" sz="half" idx="10"/>
          </p:nvPr>
        </p:nvSpPr>
        <p:spPr/>
        <p:txBody>
          <a:bodyPr/>
          <a:lstStyle/>
          <a:p>
            <a:fld id="{6146F067-DF79-FB44-861E-0BEEDA826165}" type="datetime1">
              <a:rPr lang="en-US" smtClean="0"/>
              <a:t>5/4/20</a:t>
            </a:fld>
            <a:endParaRPr lang="en-US"/>
          </a:p>
        </p:txBody>
      </p:sp>
      <p:sp>
        <p:nvSpPr>
          <p:cNvPr id="3" name="Footer Placeholder 2">
            <a:extLst>
              <a:ext uri="{FF2B5EF4-FFF2-40B4-BE49-F238E27FC236}">
                <a16:creationId xmlns:a16="http://schemas.microsoft.com/office/drawing/2014/main" id="{7CFAEDDD-D3F3-A746-A9F3-23A4CF543D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2633BF1-DD32-2840-97DA-03C2B8910C03}"/>
              </a:ext>
            </a:extLst>
          </p:cNvPr>
          <p:cNvSpPr>
            <a:spLocks noGrp="1"/>
          </p:cNvSpPr>
          <p:nvPr>
            <p:ph type="sldNum" sz="quarter" idx="12"/>
          </p:nvPr>
        </p:nvSpPr>
        <p:spPr/>
        <p:txBody>
          <a:bodyPr/>
          <a:lstStyle/>
          <a:p>
            <a:fld id="{A58B45CA-F75B-B645-9CEB-688C430630CF}" type="slidenum">
              <a:rPr lang="en-US" smtClean="0"/>
              <a:t>‹#›</a:t>
            </a:fld>
            <a:endParaRPr lang="en-US"/>
          </a:p>
        </p:txBody>
      </p:sp>
    </p:spTree>
    <p:extLst>
      <p:ext uri="{BB962C8B-B14F-4D97-AF65-F5344CB8AC3E}">
        <p14:creationId xmlns:p14="http://schemas.microsoft.com/office/powerpoint/2010/main" val="407235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41669-E084-854C-9024-60DA738445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93F3B7-5582-0545-A653-59439B486A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077FB7-78EB-0146-B232-DD7C479A74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0B892C6-1D30-6A4C-AA99-660967E7C800}"/>
              </a:ext>
            </a:extLst>
          </p:cNvPr>
          <p:cNvSpPr>
            <a:spLocks noGrp="1"/>
          </p:cNvSpPr>
          <p:nvPr>
            <p:ph type="dt" sz="half" idx="10"/>
          </p:nvPr>
        </p:nvSpPr>
        <p:spPr/>
        <p:txBody>
          <a:bodyPr/>
          <a:lstStyle/>
          <a:p>
            <a:fld id="{840B8661-5333-8F40-937C-FE670C6C2F67}" type="datetime1">
              <a:rPr lang="en-US" smtClean="0"/>
              <a:t>5/4/20</a:t>
            </a:fld>
            <a:endParaRPr lang="en-US"/>
          </a:p>
        </p:txBody>
      </p:sp>
      <p:sp>
        <p:nvSpPr>
          <p:cNvPr id="6" name="Footer Placeholder 5">
            <a:extLst>
              <a:ext uri="{FF2B5EF4-FFF2-40B4-BE49-F238E27FC236}">
                <a16:creationId xmlns:a16="http://schemas.microsoft.com/office/drawing/2014/main" id="{DF65F286-12B6-1F43-A068-9C680F3EF3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111A4C-5EA5-A448-ABF5-8FC51A7B6020}"/>
              </a:ext>
            </a:extLst>
          </p:cNvPr>
          <p:cNvSpPr>
            <a:spLocks noGrp="1"/>
          </p:cNvSpPr>
          <p:nvPr>
            <p:ph type="sldNum" sz="quarter" idx="12"/>
          </p:nvPr>
        </p:nvSpPr>
        <p:spPr/>
        <p:txBody>
          <a:bodyPr/>
          <a:lstStyle/>
          <a:p>
            <a:fld id="{A58B45CA-F75B-B645-9CEB-688C430630CF}" type="slidenum">
              <a:rPr lang="en-US" smtClean="0"/>
              <a:t>‹#›</a:t>
            </a:fld>
            <a:endParaRPr lang="en-US"/>
          </a:p>
        </p:txBody>
      </p:sp>
    </p:spTree>
    <p:extLst>
      <p:ext uri="{BB962C8B-B14F-4D97-AF65-F5344CB8AC3E}">
        <p14:creationId xmlns:p14="http://schemas.microsoft.com/office/powerpoint/2010/main" val="2542257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4AD97-FC90-624C-ADE6-28E1E2039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A4F689-2BC6-5C4A-B148-D7F2D42547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1F219AC-78D6-1F44-9489-E2568C0BF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AFA942-38D8-E64F-A3E9-8FF03798AA60}"/>
              </a:ext>
            </a:extLst>
          </p:cNvPr>
          <p:cNvSpPr>
            <a:spLocks noGrp="1"/>
          </p:cNvSpPr>
          <p:nvPr>
            <p:ph type="dt" sz="half" idx="10"/>
          </p:nvPr>
        </p:nvSpPr>
        <p:spPr/>
        <p:txBody>
          <a:bodyPr/>
          <a:lstStyle/>
          <a:p>
            <a:fld id="{4748E999-63F9-5E4D-A02F-6A0E005C85FF}" type="datetime1">
              <a:rPr lang="en-US" smtClean="0"/>
              <a:t>5/4/20</a:t>
            </a:fld>
            <a:endParaRPr lang="en-US"/>
          </a:p>
        </p:txBody>
      </p:sp>
      <p:sp>
        <p:nvSpPr>
          <p:cNvPr id="6" name="Footer Placeholder 5">
            <a:extLst>
              <a:ext uri="{FF2B5EF4-FFF2-40B4-BE49-F238E27FC236}">
                <a16:creationId xmlns:a16="http://schemas.microsoft.com/office/drawing/2014/main" id="{F857C0FB-3260-AC45-BEB5-120DBE7317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180358-2016-4B4C-83CB-A3888D92772E}"/>
              </a:ext>
            </a:extLst>
          </p:cNvPr>
          <p:cNvSpPr>
            <a:spLocks noGrp="1"/>
          </p:cNvSpPr>
          <p:nvPr>
            <p:ph type="sldNum" sz="quarter" idx="12"/>
          </p:nvPr>
        </p:nvSpPr>
        <p:spPr/>
        <p:txBody>
          <a:bodyPr/>
          <a:lstStyle/>
          <a:p>
            <a:fld id="{A58B45CA-F75B-B645-9CEB-688C430630CF}" type="slidenum">
              <a:rPr lang="en-US" smtClean="0"/>
              <a:t>‹#›</a:t>
            </a:fld>
            <a:endParaRPr lang="en-US"/>
          </a:p>
        </p:txBody>
      </p:sp>
    </p:spTree>
    <p:extLst>
      <p:ext uri="{BB962C8B-B14F-4D97-AF65-F5344CB8AC3E}">
        <p14:creationId xmlns:p14="http://schemas.microsoft.com/office/powerpoint/2010/main" val="3210672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50F32D-4052-A844-BE0C-B0ADD8AD43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115AC08-C7A1-E945-99A5-A7A74BED3D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BF59BA-0CB1-8842-B9D0-D23A990342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FA2D0F-D3A4-694B-989E-661AB00281EE}" type="datetime1">
              <a:rPr lang="en-US" smtClean="0"/>
              <a:t>5/4/20</a:t>
            </a:fld>
            <a:endParaRPr lang="en-US"/>
          </a:p>
        </p:txBody>
      </p:sp>
      <p:sp>
        <p:nvSpPr>
          <p:cNvPr id="5" name="Footer Placeholder 4">
            <a:extLst>
              <a:ext uri="{FF2B5EF4-FFF2-40B4-BE49-F238E27FC236}">
                <a16:creationId xmlns:a16="http://schemas.microsoft.com/office/drawing/2014/main" id="{02649973-546C-FD41-8849-3A855086C37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B04346-62ED-4043-83C9-D84F2AB9FC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8B45CA-F75B-B645-9CEB-688C430630CF}" type="slidenum">
              <a:rPr lang="en-US" smtClean="0"/>
              <a:t>‹#›</a:t>
            </a:fld>
            <a:endParaRPr lang="en-US"/>
          </a:p>
        </p:txBody>
      </p:sp>
    </p:spTree>
    <p:extLst>
      <p:ext uri="{BB962C8B-B14F-4D97-AF65-F5344CB8AC3E}">
        <p14:creationId xmlns:p14="http://schemas.microsoft.com/office/powerpoint/2010/main" val="855045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tif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1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tiff"/><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tiff"/></Relationships>
</file>

<file path=ppt/slides/_rels/slide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4" Type="http://schemas.openxmlformats.org/officeDocument/2006/relationships/image" Target="../media/image4.tiff"/></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4.tiff"/><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openxmlformats.org/officeDocument/2006/relationships/image" Target="../media/image4.tif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jpeg"/><Relationship Id="rId1" Type="http://schemas.openxmlformats.org/officeDocument/2006/relationships/slideLayout" Target="../slideLayouts/slideLayout12.xml"/><Relationship Id="rId5" Type="http://schemas.openxmlformats.org/officeDocument/2006/relationships/image" Target="../media/image4.tiff"/><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4.tiff"/><Relationship Id="rId4" Type="http://schemas.openxmlformats.org/officeDocument/2006/relationships/image" Target="../media/image6.tiff"/></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11.emf"/><Relationship Id="rId3" Type="http://schemas.openxmlformats.org/officeDocument/2006/relationships/diagramLayout" Target="../diagrams/layout2.xml"/><Relationship Id="rId7" Type="http://schemas.openxmlformats.org/officeDocument/2006/relationships/diagramData" Target="../diagrams/data20.xml"/><Relationship Id="rId12" Type="http://schemas.openxmlformats.org/officeDocument/2006/relationships/image" Target="../media/image2.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11" Type="http://schemas.openxmlformats.org/officeDocument/2006/relationships/image" Target="../media/image1.png"/><Relationship Id="rId5" Type="http://schemas.openxmlformats.org/officeDocument/2006/relationships/diagramColors" Target="../diagrams/colors2.xml"/><Relationship Id="rId10"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diagramQuickStyle" Target="../diagrams/quickStyle2.xml"/><Relationship Id="rId14" Type="http://schemas.openxmlformats.org/officeDocument/2006/relationships/image" Target="../media/image4.tiff"/></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tiff"/><Relationship Id="rId5" Type="http://schemas.openxmlformats.org/officeDocument/2006/relationships/hyperlink" Target="https://blog.quantinsti.com/xgboost-python/" TargetMode="External"/><Relationship Id="rId4" Type="http://schemas.openxmlformats.org/officeDocument/2006/relationships/image" Target="../media/image13.tiff"/></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image" Target="../media/image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Triangle 17">
            <a:extLst>
              <a:ext uri="{FF2B5EF4-FFF2-40B4-BE49-F238E27FC236}">
                <a16:creationId xmlns:a16="http://schemas.microsoft.com/office/drawing/2014/main" id="{A94A9EBD-3979-C544-AB8F-A48264AA7991}"/>
              </a:ext>
            </a:extLst>
          </p:cNvPr>
          <p:cNvSpPr/>
          <p:nvPr/>
        </p:nvSpPr>
        <p:spPr>
          <a:xfrm rot="10800000">
            <a:off x="8878957" y="295232"/>
            <a:ext cx="3061914" cy="2580490"/>
          </a:xfrm>
          <a:prstGeom prst="rtTriangle">
            <a:avLst/>
          </a:prstGeom>
          <a:solidFill>
            <a:srgbClr val="D24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ight Triangle 5">
            <a:extLst>
              <a:ext uri="{FF2B5EF4-FFF2-40B4-BE49-F238E27FC236}">
                <a16:creationId xmlns:a16="http://schemas.microsoft.com/office/drawing/2014/main" id="{D729E386-BCF4-E346-B705-65CB5EFBA934}"/>
              </a:ext>
            </a:extLst>
          </p:cNvPr>
          <p:cNvSpPr/>
          <p:nvPr/>
        </p:nvSpPr>
        <p:spPr>
          <a:xfrm rot="16200000">
            <a:off x="7887376" y="2515579"/>
            <a:ext cx="4104172" cy="4002819"/>
          </a:xfrm>
          <a:prstGeom prst="rtTriangle">
            <a:avLst/>
          </a:prstGeom>
          <a:solidFill>
            <a:srgbClr val="D24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6D2142B3-F37D-4349-8DB7-3A12D47BEC19}"/>
              </a:ext>
            </a:extLst>
          </p:cNvPr>
          <p:cNvSpPr/>
          <p:nvPr/>
        </p:nvSpPr>
        <p:spPr>
          <a:xfrm>
            <a:off x="1970229" y="1432519"/>
            <a:ext cx="752165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Nowcasting Lightning Occurrence Using Machine Learning Techniques </a:t>
            </a:r>
            <a:endParaRPr kumimoji="0" lang="en-US" sz="4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20D0FD46-4545-3645-894D-10B5F38B5D7E}"/>
              </a:ext>
            </a:extLst>
          </p:cNvPr>
          <p:cNvCxnSpPr>
            <a:cxnSpLocks/>
          </p:cNvCxnSpPr>
          <p:nvPr/>
        </p:nvCxnSpPr>
        <p:spPr>
          <a:xfrm>
            <a:off x="2033299" y="2464902"/>
            <a:ext cx="738145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FE7E899-089E-E240-A7D7-4A2B1640370D}"/>
              </a:ext>
            </a:extLst>
          </p:cNvPr>
          <p:cNvSpPr/>
          <p:nvPr/>
        </p:nvSpPr>
        <p:spPr>
          <a:xfrm>
            <a:off x="455191" y="1467755"/>
            <a:ext cx="1230986" cy="1199667"/>
          </a:xfrm>
          <a:prstGeom prst="rect">
            <a:avLst/>
          </a:prstGeom>
          <a:solidFill>
            <a:srgbClr val="D247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 name="TextBox 1">
            <a:extLst>
              <a:ext uri="{FF2B5EF4-FFF2-40B4-BE49-F238E27FC236}">
                <a16:creationId xmlns:a16="http://schemas.microsoft.com/office/drawing/2014/main" id="{B17ECC73-A49F-8D43-A207-6131C23647B7}"/>
              </a:ext>
            </a:extLst>
          </p:cNvPr>
          <p:cNvSpPr txBox="1"/>
          <p:nvPr/>
        </p:nvSpPr>
        <p:spPr>
          <a:xfrm>
            <a:off x="1970229" y="2592922"/>
            <a:ext cx="3664914" cy="369332"/>
          </a:xfrm>
          <a:prstGeom prst="rect">
            <a:avLst/>
          </a:prstGeom>
          <a:noFill/>
        </p:spPr>
        <p:txBody>
          <a:bodyPr wrap="none" rtlCol="0">
            <a:spAutoFit/>
          </a:bodyPr>
          <a:lstStyle/>
          <a:p>
            <a:r>
              <a:rPr lang="en-US" b="1" dirty="0"/>
              <a:t>The Challenge of Identifying Outliers</a:t>
            </a:r>
            <a:endParaRPr lang="en-US" dirty="0"/>
          </a:p>
        </p:txBody>
      </p:sp>
      <p:sp>
        <p:nvSpPr>
          <p:cNvPr id="7" name="Rectangle 6">
            <a:extLst>
              <a:ext uri="{FF2B5EF4-FFF2-40B4-BE49-F238E27FC236}">
                <a16:creationId xmlns:a16="http://schemas.microsoft.com/office/drawing/2014/main" id="{87AE6E40-7DE9-7846-845B-22922C1CA815}"/>
              </a:ext>
            </a:extLst>
          </p:cNvPr>
          <p:cNvSpPr/>
          <p:nvPr/>
        </p:nvSpPr>
        <p:spPr>
          <a:xfrm>
            <a:off x="2205360" y="4325673"/>
            <a:ext cx="8770027" cy="1495602"/>
          </a:xfrm>
          <a:prstGeom prst="rect">
            <a:avLst/>
          </a:prstGeom>
        </p:spPr>
        <p:txBody>
          <a:bodyPr wrap="square">
            <a:spAutoFit/>
          </a:bodyPr>
          <a:lstStyle/>
          <a:p>
            <a:pPr indent="129540">
              <a:lnSpc>
                <a:spcPct val="150000"/>
              </a:lnSpc>
              <a:spcBef>
                <a:spcPts val="100"/>
              </a:spcBef>
              <a:spcAft>
                <a:spcPts val="1200"/>
              </a:spcAft>
            </a:pPr>
            <a:r>
              <a:rPr lang="en-US" sz="1600" baseline="30000" dirty="0">
                <a:solidFill>
                  <a:srgbClr val="000000"/>
                </a:solidFill>
                <a:ea typeface="Times New Roman" panose="02020603050405020304" pitchFamily="18" charset="0"/>
                <a:cs typeface="Times-Roman" pitchFamily="2" charset="0"/>
              </a:rPr>
              <a:t>1 </a:t>
            </a:r>
            <a:r>
              <a:rPr lang="en-US" sz="1600" dirty="0">
                <a:solidFill>
                  <a:srgbClr val="000000"/>
                </a:solidFill>
                <a:ea typeface="Times New Roman" panose="02020603050405020304" pitchFamily="18" charset="0"/>
                <a:cs typeface="Times-Roman" pitchFamily="2" charset="0"/>
              </a:rPr>
              <a:t>Swiss Federal Institute of Technology (EPFL), Switzerland</a:t>
            </a:r>
            <a:endParaRPr lang="en-US" sz="1600" dirty="0">
              <a:ea typeface="Times New Roman" panose="02020603050405020304" pitchFamily="18" charset="0"/>
              <a:cs typeface="Times-Roman" pitchFamily="2" charset="0"/>
            </a:endParaRPr>
          </a:p>
          <a:p>
            <a:pPr indent="129540">
              <a:lnSpc>
                <a:spcPct val="150000"/>
              </a:lnSpc>
              <a:spcBef>
                <a:spcPts val="100"/>
              </a:spcBef>
              <a:spcAft>
                <a:spcPts val="1200"/>
              </a:spcAft>
            </a:pPr>
            <a:r>
              <a:rPr lang="en-US" sz="1600" baseline="30000" dirty="0">
                <a:solidFill>
                  <a:srgbClr val="000000"/>
                </a:solidFill>
                <a:ea typeface="Times New Roman" panose="02020603050405020304" pitchFamily="18" charset="0"/>
                <a:cs typeface="Times-Roman" pitchFamily="2" charset="0"/>
              </a:rPr>
              <a:t>2 </a:t>
            </a:r>
            <a:r>
              <a:rPr lang="en-US" sz="1600" dirty="0">
                <a:solidFill>
                  <a:srgbClr val="000000"/>
                </a:solidFill>
                <a:ea typeface="Times New Roman" panose="02020603050405020304" pitchFamily="18" charset="0"/>
                <a:cs typeface="Times-Roman" pitchFamily="2" charset="0"/>
              </a:rPr>
              <a:t>University of Leeds, UK</a:t>
            </a:r>
            <a:endParaRPr lang="en-US" sz="1600" dirty="0">
              <a:ea typeface="Times New Roman" panose="02020603050405020304" pitchFamily="18" charset="0"/>
              <a:cs typeface="Times-Roman" pitchFamily="2" charset="0"/>
            </a:endParaRPr>
          </a:p>
          <a:p>
            <a:pPr indent="129540">
              <a:lnSpc>
                <a:spcPct val="150000"/>
              </a:lnSpc>
              <a:spcBef>
                <a:spcPts val="100"/>
              </a:spcBef>
              <a:spcAft>
                <a:spcPts val="1200"/>
              </a:spcAft>
            </a:pPr>
            <a:r>
              <a:rPr lang="en-US" sz="1600" baseline="30000" dirty="0">
                <a:solidFill>
                  <a:srgbClr val="000000"/>
                </a:solidFill>
                <a:ea typeface="Times New Roman" panose="02020603050405020304" pitchFamily="18" charset="0"/>
                <a:cs typeface="Times-Roman" pitchFamily="2" charset="0"/>
              </a:rPr>
              <a:t>3 </a:t>
            </a:r>
            <a:r>
              <a:rPr lang="en-US" sz="1600" dirty="0">
                <a:solidFill>
                  <a:srgbClr val="000000"/>
                </a:solidFill>
                <a:ea typeface="Times New Roman" panose="02020603050405020304" pitchFamily="18" charset="0"/>
                <a:cs typeface="Times-Roman" pitchFamily="2" charset="0"/>
              </a:rPr>
              <a:t>University of Applied Sciences of Western Switzerland (HES-SO), Switzerland</a:t>
            </a:r>
            <a:endParaRPr lang="en-US" sz="1600" dirty="0">
              <a:ea typeface="Times New Roman" panose="02020603050405020304" pitchFamily="18" charset="0"/>
              <a:cs typeface="Times-Roman" pitchFamily="2" charset="0"/>
            </a:endParaRPr>
          </a:p>
        </p:txBody>
      </p:sp>
      <p:sp>
        <p:nvSpPr>
          <p:cNvPr id="11" name="Rectangle 10">
            <a:extLst>
              <a:ext uri="{FF2B5EF4-FFF2-40B4-BE49-F238E27FC236}">
                <a16:creationId xmlns:a16="http://schemas.microsoft.com/office/drawing/2014/main" id="{0B89BFB9-9CFF-3F4F-BB72-180620351600}"/>
              </a:ext>
            </a:extLst>
          </p:cNvPr>
          <p:cNvSpPr/>
          <p:nvPr/>
        </p:nvSpPr>
        <p:spPr>
          <a:xfrm>
            <a:off x="1852663" y="3121551"/>
            <a:ext cx="8307977" cy="464871"/>
          </a:xfrm>
          <a:prstGeom prst="rect">
            <a:avLst/>
          </a:prstGeom>
        </p:spPr>
        <p:txBody>
          <a:bodyPr wrap="square">
            <a:spAutoFit/>
          </a:bodyPr>
          <a:lstStyle/>
          <a:p>
            <a:pPr indent="129540">
              <a:lnSpc>
                <a:spcPct val="150000"/>
              </a:lnSpc>
              <a:spcBef>
                <a:spcPts val="100"/>
              </a:spcBef>
              <a:spcAft>
                <a:spcPts val="1200"/>
              </a:spcAft>
            </a:pPr>
            <a:r>
              <a:rPr lang="en-US" dirty="0">
                <a:ea typeface="Times New Roman" panose="02020603050405020304" pitchFamily="18" charset="0"/>
                <a:cs typeface="Times-Roman" pitchFamily="2" charset="0"/>
              </a:rPr>
              <a:t>Amirhossein Mostajabi</a:t>
            </a:r>
            <a:r>
              <a:rPr lang="en-US" baseline="30000" dirty="0">
                <a:ea typeface="Times New Roman" panose="02020603050405020304" pitchFamily="18" charset="0"/>
                <a:cs typeface="Times-Roman" pitchFamily="2" charset="0"/>
              </a:rPr>
              <a:t>1</a:t>
            </a:r>
            <a:r>
              <a:rPr lang="en-US" dirty="0">
                <a:ea typeface="Times New Roman" panose="02020603050405020304" pitchFamily="18" charset="0"/>
                <a:cs typeface="Times-Roman" pitchFamily="2" charset="0"/>
              </a:rPr>
              <a:t>, Declan L. Finney</a:t>
            </a:r>
            <a:r>
              <a:rPr lang="en-US" baseline="30000" dirty="0">
                <a:ea typeface="Times New Roman" panose="02020603050405020304" pitchFamily="18" charset="0"/>
                <a:cs typeface="Times-Roman" pitchFamily="2" charset="0"/>
              </a:rPr>
              <a:t>2</a:t>
            </a:r>
            <a:r>
              <a:rPr lang="en-US" dirty="0">
                <a:ea typeface="Times New Roman" panose="02020603050405020304" pitchFamily="18" charset="0"/>
                <a:cs typeface="Times-Roman" pitchFamily="2" charset="0"/>
              </a:rPr>
              <a:t>, Marcos Rubinstein</a:t>
            </a:r>
            <a:r>
              <a:rPr lang="en-US" baseline="30000" dirty="0">
                <a:ea typeface="Times New Roman" panose="02020603050405020304" pitchFamily="18" charset="0"/>
                <a:cs typeface="Times-Roman" pitchFamily="2" charset="0"/>
              </a:rPr>
              <a:t>3</a:t>
            </a:r>
            <a:r>
              <a:rPr lang="en-US" dirty="0">
                <a:ea typeface="Times New Roman" panose="02020603050405020304" pitchFamily="18" charset="0"/>
                <a:cs typeface="Times-Roman" pitchFamily="2" charset="0"/>
              </a:rPr>
              <a:t>, Farhad Rachidi</a:t>
            </a:r>
            <a:r>
              <a:rPr lang="en-US" baseline="30000" dirty="0">
                <a:ea typeface="Times New Roman" panose="02020603050405020304" pitchFamily="18" charset="0"/>
                <a:cs typeface="Times-Roman" pitchFamily="2" charset="0"/>
              </a:rPr>
              <a:t>1</a:t>
            </a:r>
            <a:endParaRPr lang="en-US" dirty="0">
              <a:ea typeface="Times New Roman" panose="02020603050405020304" pitchFamily="18" charset="0"/>
              <a:cs typeface="Times-Roman" pitchFamily="2" charset="0"/>
            </a:endParaRPr>
          </a:p>
        </p:txBody>
      </p:sp>
      <p:pic>
        <p:nvPicPr>
          <p:cNvPr id="12" name="Picture 11">
            <a:extLst>
              <a:ext uri="{FF2B5EF4-FFF2-40B4-BE49-F238E27FC236}">
                <a16:creationId xmlns:a16="http://schemas.microsoft.com/office/drawing/2014/main" id="{97DB627A-8EBA-F447-9731-047816DE6973}"/>
              </a:ext>
            </a:extLst>
          </p:cNvPr>
          <p:cNvPicPr>
            <a:picLocks noChangeAspect="1"/>
          </p:cNvPicPr>
          <p:nvPr/>
        </p:nvPicPr>
        <p:blipFill rotWithShape="1">
          <a:blip r:embed="rId3">
            <a:clrChange>
              <a:clrFrom>
                <a:srgbClr val="FFFFFF"/>
              </a:clrFrom>
              <a:clrTo>
                <a:srgbClr val="FFFFFF">
                  <a:alpha val="0"/>
                </a:srgbClr>
              </a:clrTo>
            </a:clrChange>
          </a:blip>
          <a:srcRect t="19635" b="41814"/>
          <a:stretch/>
        </p:blipFill>
        <p:spPr>
          <a:xfrm>
            <a:off x="304624" y="4720962"/>
            <a:ext cx="1828800" cy="705024"/>
          </a:xfrm>
          <a:prstGeom prst="rect">
            <a:avLst/>
          </a:prstGeom>
        </p:spPr>
      </p:pic>
      <p:pic>
        <p:nvPicPr>
          <p:cNvPr id="15" name="Picture 2" descr="École Polytechnique Fédérale De Lausanne - Global Innovation Exchange">
            <a:extLst>
              <a:ext uri="{FF2B5EF4-FFF2-40B4-BE49-F238E27FC236}">
                <a16:creationId xmlns:a16="http://schemas.microsoft.com/office/drawing/2014/main" id="{740B2026-CD44-D640-8D0F-042EFA012981}"/>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9097" y="4198345"/>
            <a:ext cx="1132952" cy="63728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Summary of A short method to improve oral communication for ...">
            <a:extLst>
              <a:ext uri="{FF2B5EF4-FFF2-40B4-BE49-F238E27FC236}">
                <a16:creationId xmlns:a16="http://schemas.microsoft.com/office/drawing/2014/main" id="{68C64B3E-B86D-CF46-AAB7-8D926C824A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167" r="30147" b="41376"/>
          <a:stretch/>
        </p:blipFill>
        <p:spPr bwMode="auto">
          <a:xfrm>
            <a:off x="1168651" y="5447554"/>
            <a:ext cx="1035053" cy="29147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B892E942-5C72-FD4F-8852-8B253D9167EF}"/>
              </a:ext>
            </a:extLst>
          </p:cNvPr>
          <p:cNvSpPr>
            <a:spLocks noGrp="1"/>
          </p:cNvSpPr>
          <p:nvPr>
            <p:ph type="sldNum" sz="quarter" idx="12"/>
          </p:nvPr>
        </p:nvSpPr>
        <p:spPr/>
        <p:txBody>
          <a:bodyPr/>
          <a:lstStyle/>
          <a:p>
            <a:fld id="{A58B45CA-F75B-B645-9CEB-688C430630CF}" type="slidenum">
              <a:rPr lang="en-US" smtClean="0"/>
              <a:t>1</a:t>
            </a:fld>
            <a:endParaRPr lang="en-US" dirty="0"/>
          </a:p>
        </p:txBody>
      </p:sp>
      <p:pic>
        <p:nvPicPr>
          <p:cNvPr id="17" name="Picture 16">
            <a:extLst>
              <a:ext uri="{FF2B5EF4-FFF2-40B4-BE49-F238E27FC236}">
                <a16:creationId xmlns:a16="http://schemas.microsoft.com/office/drawing/2014/main" id="{C58EDEBD-16A1-1E49-98A4-FC564FEC878B}"/>
              </a:ext>
            </a:extLst>
          </p:cNvPr>
          <p:cNvPicPr>
            <a:picLocks noChangeAspect="1"/>
          </p:cNvPicPr>
          <p:nvPr/>
        </p:nvPicPr>
        <p:blipFill>
          <a:blip r:embed="rId6"/>
          <a:stretch>
            <a:fillRect/>
          </a:stretch>
        </p:blipFill>
        <p:spPr>
          <a:xfrm>
            <a:off x="0" y="6569075"/>
            <a:ext cx="808008" cy="281396"/>
          </a:xfrm>
          <a:prstGeom prst="rect">
            <a:avLst/>
          </a:prstGeom>
        </p:spPr>
      </p:pic>
    </p:spTree>
    <p:extLst>
      <p:ext uri="{BB962C8B-B14F-4D97-AF65-F5344CB8AC3E}">
        <p14:creationId xmlns:p14="http://schemas.microsoft.com/office/powerpoint/2010/main" val="3976716879"/>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5617348-F74E-0F48-B3E4-51C1750C791A}"/>
              </a:ext>
            </a:extLst>
          </p:cNvPr>
          <p:cNvGrpSpPr/>
          <p:nvPr/>
        </p:nvGrpSpPr>
        <p:grpSpPr>
          <a:xfrm>
            <a:off x="322475" y="3293195"/>
            <a:ext cx="5460486" cy="1561022"/>
            <a:chOff x="322475" y="3293195"/>
            <a:chExt cx="5460486" cy="1561022"/>
          </a:xfrm>
        </p:grpSpPr>
        <p:sp>
          <p:nvSpPr>
            <p:cNvPr id="6" name="Rounded Rectangle 5">
              <a:extLst>
                <a:ext uri="{FF2B5EF4-FFF2-40B4-BE49-F238E27FC236}">
                  <a16:creationId xmlns:a16="http://schemas.microsoft.com/office/drawing/2014/main" id="{AA8CEDA9-6E8D-F34E-BA1F-FC45CF6999B1}"/>
                </a:ext>
              </a:extLst>
            </p:cNvPr>
            <p:cNvSpPr/>
            <p:nvPr/>
          </p:nvSpPr>
          <p:spPr>
            <a:xfrm>
              <a:off x="664034" y="3621618"/>
              <a:ext cx="5118927" cy="86006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758" dirty="0">
                  <a:solidFill>
                    <a:schemeClr val="tx1"/>
                  </a:solidFill>
                </a:rPr>
                <a:t>Repeating steps 2-5 many times and calculating the similarity score for each execution</a:t>
              </a:r>
              <a:endParaRPr lang="en-US" sz="1758" dirty="0"/>
            </a:p>
          </p:txBody>
        </p:sp>
        <p:sp>
          <p:nvSpPr>
            <p:cNvPr id="16" name="Oval 15">
              <a:extLst>
                <a:ext uri="{FF2B5EF4-FFF2-40B4-BE49-F238E27FC236}">
                  <a16:creationId xmlns:a16="http://schemas.microsoft.com/office/drawing/2014/main" id="{41C3B19D-8547-AF4F-AEBF-DE3FD41FB806}"/>
                </a:ext>
              </a:extLst>
            </p:cNvPr>
            <p:cNvSpPr/>
            <p:nvPr/>
          </p:nvSpPr>
          <p:spPr>
            <a:xfrm>
              <a:off x="322475" y="3293195"/>
              <a:ext cx="341558" cy="32842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052"/>
                <a:t>6</a:t>
              </a:r>
            </a:p>
          </p:txBody>
        </p:sp>
        <p:cxnSp>
          <p:nvCxnSpPr>
            <p:cNvPr id="20" name="Straight Arrow Connector 19">
              <a:extLst>
                <a:ext uri="{FF2B5EF4-FFF2-40B4-BE49-F238E27FC236}">
                  <a16:creationId xmlns:a16="http://schemas.microsoft.com/office/drawing/2014/main" id="{BA6E296D-1A12-0B4F-80D0-E541D9020081}"/>
                </a:ext>
              </a:extLst>
            </p:cNvPr>
            <p:cNvCxnSpPr>
              <a:cxnSpLocks/>
              <a:stCxn id="6" idx="2"/>
              <a:endCxn id="22" idx="0"/>
            </p:cNvCxnSpPr>
            <p:nvPr/>
          </p:nvCxnSpPr>
          <p:spPr>
            <a:xfrm>
              <a:off x="3223498" y="4481685"/>
              <a:ext cx="0" cy="372532"/>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Group 6">
            <a:extLst>
              <a:ext uri="{FF2B5EF4-FFF2-40B4-BE49-F238E27FC236}">
                <a16:creationId xmlns:a16="http://schemas.microsoft.com/office/drawing/2014/main" id="{3638D4B7-3341-5A49-AED0-696FAC1BD735}"/>
              </a:ext>
            </a:extLst>
          </p:cNvPr>
          <p:cNvGrpSpPr/>
          <p:nvPr/>
        </p:nvGrpSpPr>
        <p:grpSpPr>
          <a:xfrm>
            <a:off x="322475" y="35442"/>
            <a:ext cx="11305081" cy="3829943"/>
            <a:chOff x="322475" y="15766"/>
            <a:chExt cx="11305081" cy="3829943"/>
          </a:xfrm>
        </p:grpSpPr>
        <p:sp>
          <p:nvSpPr>
            <p:cNvPr id="5" name="Rounded Rectangle 4">
              <a:extLst>
                <a:ext uri="{FF2B5EF4-FFF2-40B4-BE49-F238E27FC236}">
                  <a16:creationId xmlns:a16="http://schemas.microsoft.com/office/drawing/2014/main" id="{82F9F565-90EC-354C-A757-B0276DF53366}"/>
                </a:ext>
              </a:extLst>
            </p:cNvPr>
            <p:cNvSpPr/>
            <p:nvPr/>
          </p:nvSpPr>
          <p:spPr>
            <a:xfrm>
              <a:off x="664034" y="545579"/>
              <a:ext cx="5118927" cy="116183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758" dirty="0">
                  <a:solidFill>
                    <a:schemeClr val="tx1"/>
                  </a:solidFill>
                </a:rPr>
                <a:t>Comparing the distribution of rejected samples in both, Data Parts 1 and 2, and trying to fit the two distributions</a:t>
              </a:r>
              <a:endParaRPr lang="en-US" sz="1758" dirty="0"/>
            </a:p>
          </p:txBody>
        </p:sp>
        <p:cxnSp>
          <p:nvCxnSpPr>
            <p:cNvPr id="8" name="Straight Arrow Connector 7">
              <a:extLst>
                <a:ext uri="{FF2B5EF4-FFF2-40B4-BE49-F238E27FC236}">
                  <a16:creationId xmlns:a16="http://schemas.microsoft.com/office/drawing/2014/main" id="{C8ECFD8B-9272-BF4B-9558-BC25A8FF7E71}"/>
                </a:ext>
              </a:extLst>
            </p:cNvPr>
            <p:cNvCxnSpPr>
              <a:cxnSpLocks/>
              <a:endCxn id="5" idx="0"/>
            </p:cNvCxnSpPr>
            <p:nvPr/>
          </p:nvCxnSpPr>
          <p:spPr>
            <a:xfrm>
              <a:off x="3223498" y="15766"/>
              <a:ext cx="0" cy="52981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9219648-CDAA-E045-8242-F8CEC24A22D9}"/>
                </a:ext>
              </a:extLst>
            </p:cNvPr>
            <p:cNvSpPr/>
            <p:nvPr/>
          </p:nvSpPr>
          <p:spPr>
            <a:xfrm>
              <a:off x="322475" y="217156"/>
              <a:ext cx="341558" cy="32842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052"/>
                <a:t>5</a:t>
              </a:r>
            </a:p>
          </p:txBody>
        </p:sp>
        <p:cxnSp>
          <p:nvCxnSpPr>
            <p:cNvPr id="17" name="Straight Arrow Connector 16">
              <a:extLst>
                <a:ext uri="{FF2B5EF4-FFF2-40B4-BE49-F238E27FC236}">
                  <a16:creationId xmlns:a16="http://schemas.microsoft.com/office/drawing/2014/main" id="{97DEA835-81F6-9147-8B4F-40C60EF93B41}"/>
                </a:ext>
              </a:extLst>
            </p:cNvPr>
            <p:cNvCxnSpPr>
              <a:cxnSpLocks/>
              <a:stCxn id="5" idx="2"/>
            </p:cNvCxnSpPr>
            <p:nvPr/>
          </p:nvCxnSpPr>
          <p:spPr>
            <a:xfrm>
              <a:off x="3223498" y="1707413"/>
              <a:ext cx="0" cy="192997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7888A256-3734-564A-B8C7-8FC29E9EAAF1}"/>
                </a:ext>
              </a:extLst>
            </p:cNvPr>
            <p:cNvGrpSpPr/>
            <p:nvPr/>
          </p:nvGrpSpPr>
          <p:grpSpPr>
            <a:xfrm>
              <a:off x="5985595" y="180967"/>
              <a:ext cx="5641961" cy="3664742"/>
              <a:chOff x="5985595" y="329413"/>
              <a:chExt cx="6206405" cy="4213250"/>
            </a:xfrm>
          </p:grpSpPr>
          <p:pic>
            <p:nvPicPr>
              <p:cNvPr id="2" name="Picture 1">
                <a:extLst>
                  <a:ext uri="{FF2B5EF4-FFF2-40B4-BE49-F238E27FC236}">
                    <a16:creationId xmlns:a16="http://schemas.microsoft.com/office/drawing/2014/main" id="{8AF0068A-930A-6C4F-A2D3-B30EBF1F2D11}"/>
                  </a:ext>
                </a:extLst>
              </p:cNvPr>
              <p:cNvPicPr>
                <a:picLocks noChangeAspect="1"/>
              </p:cNvPicPr>
              <p:nvPr/>
            </p:nvPicPr>
            <p:blipFill>
              <a:blip r:embed="rId3"/>
              <a:stretch>
                <a:fillRect/>
              </a:stretch>
            </p:blipFill>
            <p:spPr>
              <a:xfrm>
                <a:off x="5985595" y="357525"/>
                <a:ext cx="6206405" cy="4185138"/>
              </a:xfrm>
              <a:prstGeom prst="rect">
                <a:avLst/>
              </a:prstGeom>
            </p:spPr>
          </p:pic>
          <p:sp>
            <p:nvSpPr>
              <p:cNvPr id="3" name="TextBox 2">
                <a:extLst>
                  <a:ext uri="{FF2B5EF4-FFF2-40B4-BE49-F238E27FC236}">
                    <a16:creationId xmlns:a16="http://schemas.microsoft.com/office/drawing/2014/main" id="{FF114AAA-707C-9744-8B10-A7F78AEE6C22}"/>
                  </a:ext>
                </a:extLst>
              </p:cNvPr>
              <p:cNvSpPr txBox="1"/>
              <p:nvPr/>
            </p:nvSpPr>
            <p:spPr>
              <a:xfrm>
                <a:off x="6750755" y="334040"/>
                <a:ext cx="1377245" cy="318458"/>
              </a:xfrm>
              <a:prstGeom prst="rect">
                <a:avLst/>
              </a:prstGeom>
              <a:noFill/>
            </p:spPr>
            <p:txBody>
              <a:bodyPr wrap="square" rtlCol="0">
                <a:spAutoFit/>
              </a:bodyPr>
              <a:lstStyle/>
              <a:p>
                <a:pPr algn="ctr"/>
                <a:r>
                  <a:rPr lang="en-US" sz="1200"/>
                  <a:t>Air pressure</a:t>
                </a:r>
              </a:p>
            </p:txBody>
          </p:sp>
          <p:sp>
            <p:nvSpPr>
              <p:cNvPr id="15" name="TextBox 14">
                <a:extLst>
                  <a:ext uri="{FF2B5EF4-FFF2-40B4-BE49-F238E27FC236}">
                    <a16:creationId xmlns:a16="http://schemas.microsoft.com/office/drawing/2014/main" id="{343978EB-1035-784F-B07C-B585ECB8551E}"/>
                  </a:ext>
                </a:extLst>
              </p:cNvPr>
              <p:cNvSpPr txBox="1"/>
              <p:nvPr/>
            </p:nvSpPr>
            <p:spPr>
              <a:xfrm>
                <a:off x="8540044" y="357525"/>
                <a:ext cx="1377245" cy="318458"/>
              </a:xfrm>
              <a:prstGeom prst="rect">
                <a:avLst/>
              </a:prstGeom>
              <a:noFill/>
            </p:spPr>
            <p:txBody>
              <a:bodyPr wrap="square" rtlCol="0">
                <a:spAutoFit/>
              </a:bodyPr>
              <a:lstStyle/>
              <a:p>
                <a:pPr algn="ctr"/>
                <a:r>
                  <a:rPr lang="en-US" sz="1200"/>
                  <a:t>Air temperature</a:t>
                </a:r>
              </a:p>
            </p:txBody>
          </p:sp>
          <p:sp>
            <p:nvSpPr>
              <p:cNvPr id="18" name="TextBox 17">
                <a:extLst>
                  <a:ext uri="{FF2B5EF4-FFF2-40B4-BE49-F238E27FC236}">
                    <a16:creationId xmlns:a16="http://schemas.microsoft.com/office/drawing/2014/main" id="{551A1D5E-497D-7840-BEAF-1F595D20D96C}"/>
                  </a:ext>
                </a:extLst>
              </p:cNvPr>
              <p:cNvSpPr txBox="1"/>
              <p:nvPr/>
            </p:nvSpPr>
            <p:spPr>
              <a:xfrm>
                <a:off x="10021113" y="329413"/>
                <a:ext cx="1737968" cy="318458"/>
              </a:xfrm>
              <a:prstGeom prst="rect">
                <a:avLst/>
              </a:prstGeom>
              <a:noFill/>
            </p:spPr>
            <p:txBody>
              <a:bodyPr wrap="square" rtlCol="0">
                <a:spAutoFit/>
              </a:bodyPr>
              <a:lstStyle/>
              <a:p>
                <a:pPr algn="ctr"/>
                <a:r>
                  <a:rPr lang="en-US" sz="1200"/>
                  <a:t>Relative humidity</a:t>
                </a:r>
              </a:p>
            </p:txBody>
          </p:sp>
          <p:sp>
            <p:nvSpPr>
              <p:cNvPr id="19" name="TextBox 18">
                <a:extLst>
                  <a:ext uri="{FF2B5EF4-FFF2-40B4-BE49-F238E27FC236}">
                    <a16:creationId xmlns:a16="http://schemas.microsoft.com/office/drawing/2014/main" id="{21C3616F-752E-4243-ABEC-0AD5541C6C27}"/>
                  </a:ext>
                </a:extLst>
              </p:cNvPr>
              <p:cNvSpPr txBox="1"/>
              <p:nvPr/>
            </p:nvSpPr>
            <p:spPr>
              <a:xfrm>
                <a:off x="6570393" y="2296205"/>
                <a:ext cx="1737968" cy="318458"/>
              </a:xfrm>
              <a:prstGeom prst="rect">
                <a:avLst/>
              </a:prstGeom>
              <a:noFill/>
            </p:spPr>
            <p:txBody>
              <a:bodyPr wrap="square" rtlCol="0">
                <a:spAutoFit/>
              </a:bodyPr>
              <a:lstStyle/>
              <a:p>
                <a:pPr algn="ctr"/>
                <a:r>
                  <a:rPr lang="en-US" sz="1200"/>
                  <a:t>Wind speed</a:t>
                </a:r>
              </a:p>
            </p:txBody>
          </p:sp>
          <p:sp>
            <p:nvSpPr>
              <p:cNvPr id="21" name="TextBox 20">
                <a:extLst>
                  <a:ext uri="{FF2B5EF4-FFF2-40B4-BE49-F238E27FC236}">
                    <a16:creationId xmlns:a16="http://schemas.microsoft.com/office/drawing/2014/main" id="{B88BA395-5E21-2F49-86BA-2B860F789BFF}"/>
                  </a:ext>
                </a:extLst>
              </p:cNvPr>
              <p:cNvSpPr txBox="1"/>
              <p:nvPr/>
            </p:nvSpPr>
            <p:spPr>
              <a:xfrm>
                <a:off x="8219813" y="2297516"/>
                <a:ext cx="1737968" cy="318458"/>
              </a:xfrm>
              <a:prstGeom prst="rect">
                <a:avLst/>
              </a:prstGeom>
              <a:noFill/>
            </p:spPr>
            <p:txBody>
              <a:bodyPr wrap="square" rtlCol="0">
                <a:spAutoFit/>
              </a:bodyPr>
              <a:lstStyle/>
              <a:p>
                <a:pPr algn="ctr"/>
                <a:r>
                  <a:rPr lang="en-US" sz="1200"/>
                  <a:t>month</a:t>
                </a:r>
              </a:p>
            </p:txBody>
          </p:sp>
        </p:grpSp>
      </p:grpSp>
      <p:grpSp>
        <p:nvGrpSpPr>
          <p:cNvPr id="11" name="Group 10">
            <a:extLst>
              <a:ext uri="{FF2B5EF4-FFF2-40B4-BE49-F238E27FC236}">
                <a16:creationId xmlns:a16="http://schemas.microsoft.com/office/drawing/2014/main" id="{78EF4A73-8DB9-D749-A62D-9205FF2E295E}"/>
              </a:ext>
            </a:extLst>
          </p:cNvPr>
          <p:cNvGrpSpPr/>
          <p:nvPr/>
        </p:nvGrpSpPr>
        <p:grpSpPr>
          <a:xfrm>
            <a:off x="351217" y="5643519"/>
            <a:ext cx="5437908" cy="1069905"/>
            <a:chOff x="351217" y="5643519"/>
            <a:chExt cx="5437908" cy="1069905"/>
          </a:xfrm>
        </p:grpSpPr>
        <p:sp>
          <p:nvSpPr>
            <p:cNvPr id="27" name="Rounded Rectangle 26">
              <a:extLst>
                <a:ext uri="{FF2B5EF4-FFF2-40B4-BE49-F238E27FC236}">
                  <a16:creationId xmlns:a16="http://schemas.microsoft.com/office/drawing/2014/main" id="{FF8CC97C-BB30-E445-80B1-E8B8AFAC3ECC}"/>
                </a:ext>
              </a:extLst>
            </p:cNvPr>
            <p:cNvSpPr/>
            <p:nvPr/>
          </p:nvSpPr>
          <p:spPr>
            <a:xfrm>
              <a:off x="670198" y="5976020"/>
              <a:ext cx="5118927" cy="73740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758">
                  <a:solidFill>
                    <a:schemeClr val="tx1"/>
                  </a:solidFill>
                </a:rPr>
                <a:t>Final evaluation of the ML model using 8-fold cross validation using Data Part 2</a:t>
              </a:r>
              <a:endParaRPr lang="en-US" sz="1758"/>
            </a:p>
          </p:txBody>
        </p:sp>
        <p:sp>
          <p:nvSpPr>
            <p:cNvPr id="28" name="Oval 27">
              <a:extLst>
                <a:ext uri="{FF2B5EF4-FFF2-40B4-BE49-F238E27FC236}">
                  <a16:creationId xmlns:a16="http://schemas.microsoft.com/office/drawing/2014/main" id="{AFEE473E-B946-2E4E-A04C-B9D1B3BB73B9}"/>
                </a:ext>
              </a:extLst>
            </p:cNvPr>
            <p:cNvSpPr/>
            <p:nvPr/>
          </p:nvSpPr>
          <p:spPr>
            <a:xfrm>
              <a:off x="351217" y="5643519"/>
              <a:ext cx="341558" cy="32842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052"/>
                <a:t>8</a:t>
              </a:r>
            </a:p>
          </p:txBody>
        </p:sp>
      </p:grpSp>
      <p:grpSp>
        <p:nvGrpSpPr>
          <p:cNvPr id="10" name="Group 9">
            <a:extLst>
              <a:ext uri="{FF2B5EF4-FFF2-40B4-BE49-F238E27FC236}">
                <a16:creationId xmlns:a16="http://schemas.microsoft.com/office/drawing/2014/main" id="{C618261C-EBAC-8B44-8DBE-58B84F9AD0DF}"/>
              </a:ext>
            </a:extLst>
          </p:cNvPr>
          <p:cNvGrpSpPr/>
          <p:nvPr/>
        </p:nvGrpSpPr>
        <p:grpSpPr>
          <a:xfrm>
            <a:off x="322475" y="4521717"/>
            <a:ext cx="5460486" cy="1454303"/>
            <a:chOff x="322475" y="4521717"/>
            <a:chExt cx="5460486" cy="1454303"/>
          </a:xfrm>
        </p:grpSpPr>
        <p:sp>
          <p:nvSpPr>
            <p:cNvPr id="22" name="Rounded Rectangle 21">
              <a:extLst>
                <a:ext uri="{FF2B5EF4-FFF2-40B4-BE49-F238E27FC236}">
                  <a16:creationId xmlns:a16="http://schemas.microsoft.com/office/drawing/2014/main" id="{4CE51A50-EC20-4B44-A6D4-5A5327F4DF3A}"/>
                </a:ext>
              </a:extLst>
            </p:cNvPr>
            <p:cNvSpPr/>
            <p:nvPr/>
          </p:nvSpPr>
          <p:spPr>
            <a:xfrm>
              <a:off x="664034" y="4854217"/>
              <a:ext cx="5118927" cy="86006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60" dirty="0">
                  <a:solidFill>
                    <a:schemeClr val="tx1"/>
                  </a:solidFill>
                </a:rPr>
                <a:t>Selecting the data corresponding to the execution with the highest similarity score</a:t>
              </a:r>
            </a:p>
          </p:txBody>
        </p:sp>
        <p:sp>
          <p:nvSpPr>
            <p:cNvPr id="26" name="Oval 25">
              <a:extLst>
                <a:ext uri="{FF2B5EF4-FFF2-40B4-BE49-F238E27FC236}">
                  <a16:creationId xmlns:a16="http://schemas.microsoft.com/office/drawing/2014/main" id="{C62D41DC-3148-F945-AD8E-ECF11DCBF3E0}"/>
                </a:ext>
              </a:extLst>
            </p:cNvPr>
            <p:cNvSpPr/>
            <p:nvPr/>
          </p:nvSpPr>
          <p:spPr>
            <a:xfrm>
              <a:off x="322475" y="4521717"/>
              <a:ext cx="341558" cy="32842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052"/>
                <a:t>7</a:t>
              </a:r>
            </a:p>
          </p:txBody>
        </p:sp>
        <p:cxnSp>
          <p:nvCxnSpPr>
            <p:cNvPr id="30" name="Straight Arrow Connector 29">
              <a:extLst>
                <a:ext uri="{FF2B5EF4-FFF2-40B4-BE49-F238E27FC236}">
                  <a16:creationId xmlns:a16="http://schemas.microsoft.com/office/drawing/2014/main" id="{D957039D-89E2-B745-9C22-E07D44FB18E2}"/>
                </a:ext>
              </a:extLst>
            </p:cNvPr>
            <p:cNvCxnSpPr>
              <a:cxnSpLocks/>
              <a:stCxn id="22" idx="2"/>
              <a:endCxn id="27" idx="0"/>
            </p:cNvCxnSpPr>
            <p:nvPr/>
          </p:nvCxnSpPr>
          <p:spPr>
            <a:xfrm>
              <a:off x="3223498" y="5714284"/>
              <a:ext cx="6164" cy="261736"/>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F477703D-09D4-8F4B-B84A-6148FF6275A7}"/>
              </a:ext>
            </a:extLst>
          </p:cNvPr>
          <p:cNvSpPr>
            <a:spLocks noGrp="1"/>
          </p:cNvSpPr>
          <p:nvPr>
            <p:ph type="sldNum" sz="quarter" idx="12"/>
          </p:nvPr>
        </p:nvSpPr>
        <p:spPr/>
        <p:txBody>
          <a:bodyPr/>
          <a:lstStyle/>
          <a:p>
            <a:fld id="{A58B45CA-F75B-B645-9CEB-688C430630CF}" type="slidenum">
              <a:rPr lang="en-US" smtClean="0"/>
              <a:t>10</a:t>
            </a:fld>
            <a:endParaRPr lang="en-US"/>
          </a:p>
        </p:txBody>
      </p:sp>
      <p:sp>
        <p:nvSpPr>
          <p:cNvPr id="23" name="Rectangle 22">
            <a:extLst>
              <a:ext uri="{FF2B5EF4-FFF2-40B4-BE49-F238E27FC236}">
                <a16:creationId xmlns:a16="http://schemas.microsoft.com/office/drawing/2014/main" id="{58810C13-BF84-6444-A880-283D5CAA03C3}"/>
              </a:ext>
            </a:extLst>
          </p:cNvPr>
          <p:cNvSpPr/>
          <p:nvPr/>
        </p:nvSpPr>
        <p:spPr>
          <a:xfrm>
            <a:off x="10253846" y="2337665"/>
            <a:ext cx="1882375" cy="523220"/>
          </a:xfrm>
          <a:prstGeom prst="rect">
            <a:avLst/>
          </a:prstGeom>
        </p:spPr>
        <p:txBody>
          <a:bodyPr wrap="none">
            <a:spAutoFit/>
          </a:bodyPr>
          <a:lstStyle/>
          <a:p>
            <a:r>
              <a:rPr lang="en-US" sz="1400"/>
              <a:t>Distribution of rejected</a:t>
            </a:r>
          </a:p>
          <a:p>
            <a:r>
              <a:rPr lang="en-US" sz="1400"/>
              <a:t>Samples at Data Part 1 </a:t>
            </a:r>
          </a:p>
        </p:txBody>
      </p:sp>
      <p:sp>
        <p:nvSpPr>
          <p:cNvPr id="29" name="Rectangle 28">
            <a:extLst>
              <a:ext uri="{FF2B5EF4-FFF2-40B4-BE49-F238E27FC236}">
                <a16:creationId xmlns:a16="http://schemas.microsoft.com/office/drawing/2014/main" id="{2276F9B9-00A3-A141-B623-C3150E1C3B20}"/>
              </a:ext>
            </a:extLst>
          </p:cNvPr>
          <p:cNvSpPr/>
          <p:nvPr/>
        </p:nvSpPr>
        <p:spPr>
          <a:xfrm>
            <a:off x="10253845" y="2883201"/>
            <a:ext cx="1882375" cy="523220"/>
          </a:xfrm>
          <a:prstGeom prst="rect">
            <a:avLst/>
          </a:prstGeom>
        </p:spPr>
        <p:txBody>
          <a:bodyPr wrap="none">
            <a:spAutoFit/>
          </a:bodyPr>
          <a:lstStyle/>
          <a:p>
            <a:r>
              <a:rPr lang="en-US" sz="1400"/>
              <a:t>Distribution of rejected</a:t>
            </a:r>
          </a:p>
          <a:p>
            <a:r>
              <a:rPr lang="en-US" sz="1400"/>
              <a:t>Samples at Data Part 2 </a:t>
            </a:r>
          </a:p>
        </p:txBody>
      </p:sp>
      <p:cxnSp>
        <p:nvCxnSpPr>
          <p:cNvPr id="31" name="Straight Connector 30">
            <a:extLst>
              <a:ext uri="{FF2B5EF4-FFF2-40B4-BE49-F238E27FC236}">
                <a16:creationId xmlns:a16="http://schemas.microsoft.com/office/drawing/2014/main" id="{5A929AE9-F658-5447-ABCC-BD7462725D15}"/>
              </a:ext>
            </a:extLst>
          </p:cNvPr>
          <p:cNvCxnSpPr>
            <a:cxnSpLocks/>
          </p:cNvCxnSpPr>
          <p:nvPr/>
        </p:nvCxnSpPr>
        <p:spPr>
          <a:xfrm>
            <a:off x="9953973" y="3137520"/>
            <a:ext cx="328099" cy="0"/>
          </a:xfrm>
          <a:prstGeom prst="line">
            <a:avLst/>
          </a:prstGeom>
          <a:ln>
            <a:solidFill>
              <a:srgbClr val="F0BB7B"/>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7983291-70E9-9F40-BAD0-9BEE042EE7C2}"/>
              </a:ext>
            </a:extLst>
          </p:cNvPr>
          <p:cNvCxnSpPr>
            <a:cxnSpLocks/>
          </p:cNvCxnSpPr>
          <p:nvPr/>
        </p:nvCxnSpPr>
        <p:spPr>
          <a:xfrm>
            <a:off x="9925746" y="2597386"/>
            <a:ext cx="328099" cy="0"/>
          </a:xfrm>
          <a:prstGeom prst="line">
            <a:avLst/>
          </a:prstGeom>
          <a:ln>
            <a:solidFill>
              <a:srgbClr val="A3CCE7"/>
            </a:solidFill>
          </a:ln>
        </p:spPr>
        <p:style>
          <a:lnRef idx="1">
            <a:schemeClr val="accent1"/>
          </a:lnRef>
          <a:fillRef idx="0">
            <a:schemeClr val="accent1"/>
          </a:fillRef>
          <a:effectRef idx="0">
            <a:schemeClr val="accent1"/>
          </a:effectRef>
          <a:fontRef idx="minor">
            <a:schemeClr val="tx1"/>
          </a:fontRef>
        </p:style>
      </p:cxnSp>
      <p:pic>
        <p:nvPicPr>
          <p:cNvPr id="34" name="Picture 33">
            <a:extLst>
              <a:ext uri="{FF2B5EF4-FFF2-40B4-BE49-F238E27FC236}">
                <a16:creationId xmlns:a16="http://schemas.microsoft.com/office/drawing/2014/main" id="{736C63E6-8359-7547-A486-3B14C3A5E371}"/>
              </a:ext>
            </a:extLst>
          </p:cNvPr>
          <p:cNvPicPr>
            <a:picLocks noChangeAspect="1"/>
          </p:cNvPicPr>
          <p:nvPr/>
        </p:nvPicPr>
        <p:blipFill>
          <a:blip r:embed="rId4"/>
          <a:stretch>
            <a:fillRect/>
          </a:stretch>
        </p:blipFill>
        <p:spPr>
          <a:xfrm>
            <a:off x="11383992" y="6576604"/>
            <a:ext cx="808008" cy="281396"/>
          </a:xfrm>
          <a:prstGeom prst="rect">
            <a:avLst/>
          </a:prstGeom>
        </p:spPr>
      </p:pic>
    </p:spTree>
    <p:extLst>
      <p:ext uri="{BB962C8B-B14F-4D97-AF65-F5344CB8AC3E}">
        <p14:creationId xmlns:p14="http://schemas.microsoft.com/office/powerpoint/2010/main" val="45275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D71864-36FC-CF48-A93E-6C9A5EDA10CE}"/>
              </a:ext>
            </a:extLst>
          </p:cNvPr>
          <p:cNvSpPr>
            <a:spLocks noGrp="1"/>
          </p:cNvSpPr>
          <p:nvPr>
            <p:ph type="title"/>
          </p:nvPr>
        </p:nvSpPr>
        <p:spPr/>
        <p:txBody>
          <a:bodyPr vert="horz" lIns="91440" tIns="45720" rIns="91440" bIns="45720" rtlCol="0" anchor="b" anchorCtr="0">
            <a:normAutofit/>
          </a:bodyPr>
          <a:lstStyle/>
          <a:p>
            <a:r>
              <a:rPr lang="en-US" sz="2800">
                <a:latin typeface="Calibri Light" panose="020F0302020204030204" pitchFamily="34" charset="0"/>
                <a:cs typeface="Calibri Light" panose="020F0302020204030204" pitchFamily="34" charset="0"/>
              </a:rPr>
              <a:t>Model evaluation results using Data Part 2</a:t>
            </a:r>
          </a:p>
        </p:txBody>
      </p:sp>
      <p:sp>
        <p:nvSpPr>
          <p:cNvPr id="8" name="Text Placeholder 16">
            <a:extLst>
              <a:ext uri="{FF2B5EF4-FFF2-40B4-BE49-F238E27FC236}">
                <a16:creationId xmlns:a16="http://schemas.microsoft.com/office/drawing/2014/main" id="{C45F31A5-3259-9848-8D52-A524BB7EB5D8}"/>
              </a:ext>
            </a:extLst>
          </p:cNvPr>
          <p:cNvSpPr txBox="1">
            <a:spLocks/>
          </p:cNvSpPr>
          <p:nvPr/>
        </p:nvSpPr>
        <p:spPr>
          <a:xfrm>
            <a:off x="6490739" y="822313"/>
            <a:ext cx="5157787" cy="404800"/>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0" marR="0" lvl="0" indent="0" algn="r" defTabSz="914400" rtl="0" eaLnBrk="1" fontAlgn="auto" latinLnBrk="0" hangingPunct="1">
              <a:lnSpc>
                <a:spcPts val="1800"/>
              </a:lnSpc>
              <a:spcBef>
                <a:spcPts val="600"/>
              </a:spcBef>
              <a:spcAft>
                <a:spcPts val="600"/>
              </a:spcAft>
              <a:buClrTx/>
              <a:buSzTx/>
              <a:buFontTx/>
              <a:buNone/>
              <a:tabLst/>
              <a:defRPr/>
            </a:pPr>
            <a:r>
              <a:rPr kumimoji="0" lang="en-US" sz="1600" b="1" i="0" u="none" strike="noStrike" kern="1200" cap="none" spc="0" normalizeH="0" baseline="0" noProof="0">
                <a:ln>
                  <a:noFill/>
                </a:ln>
                <a:solidFill>
                  <a:srgbClr val="D24725"/>
                </a:solidFill>
                <a:effectLst/>
                <a:uLnTx/>
                <a:uFillTx/>
                <a:latin typeface="Segoe UI"/>
                <a:ea typeface="+mn-ea"/>
                <a:cs typeface="+mn-cs"/>
              </a:rPr>
              <a:t>Säntis station</a:t>
            </a:r>
          </a:p>
        </p:txBody>
      </p:sp>
      <p:sp>
        <p:nvSpPr>
          <p:cNvPr id="2" name="Slide Number Placeholder 1">
            <a:extLst>
              <a:ext uri="{FF2B5EF4-FFF2-40B4-BE49-F238E27FC236}">
                <a16:creationId xmlns:a16="http://schemas.microsoft.com/office/drawing/2014/main" id="{6FB38B72-68E4-3A49-9E06-0E29C82EDEC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0EDB8-5305-433F-BE41-D7A86D811DB3}"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A8A9A50-C3C7-F54D-B924-030FF1CF50B7}"/>
              </a:ext>
            </a:extLst>
          </p:cNvPr>
          <p:cNvPicPr>
            <a:picLocks noChangeAspect="1"/>
          </p:cNvPicPr>
          <p:nvPr/>
        </p:nvPicPr>
        <p:blipFill>
          <a:blip r:embed="rId3"/>
          <a:stretch>
            <a:fillRect/>
          </a:stretch>
        </p:blipFill>
        <p:spPr>
          <a:xfrm>
            <a:off x="521207" y="1362087"/>
            <a:ext cx="6258910" cy="2818183"/>
          </a:xfrm>
          <a:prstGeom prst="rect">
            <a:avLst/>
          </a:prstGeom>
        </p:spPr>
      </p:pic>
      <p:pic>
        <p:nvPicPr>
          <p:cNvPr id="22" name="Picture 21">
            <a:extLst>
              <a:ext uri="{FF2B5EF4-FFF2-40B4-BE49-F238E27FC236}">
                <a16:creationId xmlns:a16="http://schemas.microsoft.com/office/drawing/2014/main" id="{9681DDB4-DFEC-6341-AE17-6E4333892435}"/>
              </a:ext>
            </a:extLst>
          </p:cNvPr>
          <p:cNvPicPr>
            <a:picLocks noChangeAspect="1"/>
          </p:cNvPicPr>
          <p:nvPr/>
        </p:nvPicPr>
        <p:blipFill rotWithShape="1">
          <a:blip r:embed="rId4"/>
          <a:srcRect r="22436"/>
          <a:stretch/>
        </p:blipFill>
        <p:spPr>
          <a:xfrm>
            <a:off x="7038426" y="1705770"/>
            <a:ext cx="4610100" cy="2616200"/>
          </a:xfrm>
          <a:prstGeom prst="rect">
            <a:avLst/>
          </a:prstGeom>
        </p:spPr>
      </p:pic>
      <p:sp>
        <p:nvSpPr>
          <p:cNvPr id="23" name="TextBox 22">
            <a:extLst>
              <a:ext uri="{FF2B5EF4-FFF2-40B4-BE49-F238E27FC236}">
                <a16:creationId xmlns:a16="http://schemas.microsoft.com/office/drawing/2014/main" id="{9BC8464D-9576-F54B-B6C8-8C73077E7327}"/>
              </a:ext>
            </a:extLst>
          </p:cNvPr>
          <p:cNvSpPr txBox="1"/>
          <p:nvPr/>
        </p:nvSpPr>
        <p:spPr>
          <a:xfrm>
            <a:off x="8662360" y="1307415"/>
            <a:ext cx="1362232" cy="276999"/>
          </a:xfrm>
          <a:prstGeom prst="rect">
            <a:avLst/>
          </a:prstGeom>
        </p:spPr>
        <p:txBody>
          <a:bodyPr wrap="none">
            <a:spAutoFit/>
          </a:bodyPr>
          <a:lstStyle>
            <a:defPPr>
              <a:defRPr lang="en-US"/>
            </a:defPPr>
            <a:lvl1pPr>
              <a:defRPr sz="1200" b="1">
                <a:solidFill>
                  <a:srgbClr val="D24725"/>
                </a:solidFill>
                <a:latin typeface="Segoe UI"/>
              </a:defRPr>
            </a:lvl1pPr>
          </a:lstStyle>
          <a:p>
            <a:r>
              <a:rPr lang="en-US"/>
              <a:t>Evaluation metrics</a:t>
            </a:r>
          </a:p>
        </p:txBody>
      </p:sp>
      <p:sp>
        <p:nvSpPr>
          <p:cNvPr id="24" name="Rectangle 23">
            <a:extLst>
              <a:ext uri="{FF2B5EF4-FFF2-40B4-BE49-F238E27FC236}">
                <a16:creationId xmlns:a16="http://schemas.microsoft.com/office/drawing/2014/main" id="{168CC802-7BDC-DC46-B44F-4F220CF7F3AE}"/>
              </a:ext>
            </a:extLst>
          </p:cNvPr>
          <p:cNvSpPr/>
          <p:nvPr/>
        </p:nvSpPr>
        <p:spPr>
          <a:xfrm>
            <a:off x="5754145" y="3806409"/>
            <a:ext cx="1059906" cy="461665"/>
          </a:xfrm>
          <a:prstGeom prst="rect">
            <a:avLst/>
          </a:prstGeom>
        </p:spPr>
        <p:txBody>
          <a:bodyPr wrap="none">
            <a:spAutoFit/>
          </a:bodyPr>
          <a:lstStyle/>
          <a:p>
            <a:r>
              <a:rPr lang="en-US" sz="1200" b="1">
                <a:solidFill>
                  <a:srgbClr val="D24725"/>
                </a:solidFill>
                <a:latin typeface="Segoe UI"/>
              </a:rPr>
              <a:t>3 competitive</a:t>
            </a:r>
          </a:p>
          <a:p>
            <a:r>
              <a:rPr lang="en-US" sz="1200" b="1">
                <a:solidFill>
                  <a:srgbClr val="D24725"/>
                </a:solidFill>
                <a:latin typeface="Segoe UI"/>
              </a:rPr>
              <a:t>baselines</a:t>
            </a:r>
            <a:endParaRPr lang="en-US" sz="1200"/>
          </a:p>
        </p:txBody>
      </p:sp>
      <p:sp>
        <p:nvSpPr>
          <p:cNvPr id="30" name="Rounded Rectangle 29">
            <a:extLst>
              <a:ext uri="{FF2B5EF4-FFF2-40B4-BE49-F238E27FC236}">
                <a16:creationId xmlns:a16="http://schemas.microsoft.com/office/drawing/2014/main" id="{9850FBD4-96EF-8845-9C5B-989A1F4A1427}"/>
              </a:ext>
            </a:extLst>
          </p:cNvPr>
          <p:cNvSpPr/>
          <p:nvPr/>
        </p:nvSpPr>
        <p:spPr>
          <a:xfrm>
            <a:off x="2522483" y="3858647"/>
            <a:ext cx="1183078" cy="321621"/>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D2F3046A-7A19-A442-B288-8A2A439408C7}"/>
              </a:ext>
            </a:extLst>
          </p:cNvPr>
          <p:cNvSpPr/>
          <p:nvPr/>
        </p:nvSpPr>
        <p:spPr>
          <a:xfrm>
            <a:off x="4586649" y="4861744"/>
            <a:ext cx="3485136" cy="1200329"/>
          </a:xfrm>
          <a:prstGeom prst="rect">
            <a:avLst/>
          </a:prstGeom>
        </p:spPr>
        <p:txBody>
          <a:bodyPr wrap="square">
            <a:spAutoFit/>
          </a:bodyPr>
          <a:lstStyle/>
          <a:p>
            <a:r>
              <a:rPr lang="en-US" dirty="0">
                <a:solidFill>
                  <a:srgbClr val="222222"/>
                </a:solidFill>
                <a:latin typeface="Lora"/>
              </a:rPr>
              <a:t>The CAPE model uses a threshold of Convective Available Potential Energy (CAPE) to assess the risk of lightning.</a:t>
            </a:r>
            <a:endParaRPr lang="en-US" dirty="0"/>
          </a:p>
        </p:txBody>
      </p:sp>
      <p:sp>
        <p:nvSpPr>
          <p:cNvPr id="32" name="Rectangle 31">
            <a:extLst>
              <a:ext uri="{FF2B5EF4-FFF2-40B4-BE49-F238E27FC236}">
                <a16:creationId xmlns:a16="http://schemas.microsoft.com/office/drawing/2014/main" id="{5479405B-CB18-5D47-94F6-164B478BD3D6}"/>
              </a:ext>
            </a:extLst>
          </p:cNvPr>
          <p:cNvSpPr/>
          <p:nvPr/>
        </p:nvSpPr>
        <p:spPr>
          <a:xfrm>
            <a:off x="8020174" y="4847521"/>
            <a:ext cx="3394404" cy="1754326"/>
          </a:xfrm>
          <a:prstGeom prst="rect">
            <a:avLst/>
          </a:prstGeom>
        </p:spPr>
        <p:txBody>
          <a:bodyPr wrap="square">
            <a:spAutoFit/>
          </a:bodyPr>
          <a:lstStyle/>
          <a:p>
            <a:r>
              <a:rPr lang="en-US" dirty="0">
                <a:solidFill>
                  <a:srgbClr val="222222"/>
                </a:solidFill>
                <a:latin typeface="Lora"/>
              </a:rPr>
              <a:t>The electrostatic field method (the E-FIELD model) is based on detecting when the vertical electrostatic field (</a:t>
            </a:r>
            <a:r>
              <a:rPr lang="en-US" i="1" dirty="0">
                <a:solidFill>
                  <a:srgbClr val="222222"/>
                </a:solidFill>
                <a:latin typeface="Lora"/>
              </a:rPr>
              <a:t>E</a:t>
            </a:r>
            <a:r>
              <a:rPr lang="en-US" dirty="0">
                <a:solidFill>
                  <a:srgbClr val="222222"/>
                </a:solidFill>
                <a:latin typeface="Lora"/>
              </a:rPr>
              <a:t>(</a:t>
            </a:r>
            <a:r>
              <a:rPr lang="en-US" i="1" dirty="0">
                <a:solidFill>
                  <a:srgbClr val="222222"/>
                </a:solidFill>
                <a:latin typeface="Lora"/>
              </a:rPr>
              <a:t>z</a:t>
            </a:r>
            <a:r>
              <a:rPr lang="en-US" dirty="0">
                <a:solidFill>
                  <a:srgbClr val="222222"/>
                </a:solidFill>
                <a:latin typeface="Lora"/>
              </a:rPr>
              <a:t>)) exceeds a specific threshold to issue the warning. </a:t>
            </a:r>
            <a:endParaRPr lang="en-US" dirty="0"/>
          </a:p>
        </p:txBody>
      </p:sp>
      <p:sp>
        <p:nvSpPr>
          <p:cNvPr id="33" name="Rectangle 32">
            <a:extLst>
              <a:ext uri="{FF2B5EF4-FFF2-40B4-BE49-F238E27FC236}">
                <a16:creationId xmlns:a16="http://schemas.microsoft.com/office/drawing/2014/main" id="{22E6FE9D-3166-A746-8C97-69D7F193EF07}"/>
              </a:ext>
            </a:extLst>
          </p:cNvPr>
          <p:cNvSpPr/>
          <p:nvPr/>
        </p:nvSpPr>
        <p:spPr>
          <a:xfrm>
            <a:off x="521207" y="4842998"/>
            <a:ext cx="4177261" cy="1477328"/>
          </a:xfrm>
          <a:prstGeom prst="rect">
            <a:avLst/>
          </a:prstGeom>
        </p:spPr>
        <p:txBody>
          <a:bodyPr wrap="square">
            <a:spAutoFit/>
          </a:bodyPr>
          <a:lstStyle/>
          <a:p>
            <a:r>
              <a:rPr lang="en-US" dirty="0">
                <a:solidFill>
                  <a:srgbClr val="222222"/>
                </a:solidFill>
                <a:latin typeface="Lora"/>
              </a:rPr>
              <a:t>To generate forecasts based on the data, the PERSISTENCE model assumes that in every 10-min interval, the forecast is the same as the observation in the previous interval.</a:t>
            </a:r>
            <a:endParaRPr lang="en-US" dirty="0"/>
          </a:p>
        </p:txBody>
      </p:sp>
      <p:cxnSp>
        <p:nvCxnSpPr>
          <p:cNvPr id="35" name="Curved Connector 34">
            <a:extLst>
              <a:ext uri="{FF2B5EF4-FFF2-40B4-BE49-F238E27FC236}">
                <a16:creationId xmlns:a16="http://schemas.microsoft.com/office/drawing/2014/main" id="{B7A4EBEB-0DE6-8845-B180-D28E0DDFA0E8}"/>
              </a:ext>
            </a:extLst>
          </p:cNvPr>
          <p:cNvCxnSpPr>
            <a:stCxn id="30" idx="2"/>
            <a:endCxn id="33" idx="0"/>
          </p:cNvCxnSpPr>
          <p:nvPr/>
        </p:nvCxnSpPr>
        <p:spPr>
          <a:xfrm rot="5400000">
            <a:off x="2530565" y="4259541"/>
            <a:ext cx="662730" cy="504184"/>
          </a:xfrm>
          <a:prstGeom prst="curvedConnector3">
            <a:avLst/>
          </a:prstGeom>
          <a:ln>
            <a:tailEnd type="triangle"/>
          </a:ln>
        </p:spPr>
        <p:style>
          <a:lnRef idx="1">
            <a:schemeClr val="accent2"/>
          </a:lnRef>
          <a:fillRef idx="0">
            <a:schemeClr val="accent2"/>
          </a:fillRef>
          <a:effectRef idx="0">
            <a:schemeClr val="accent2"/>
          </a:effectRef>
          <a:fontRef idx="minor">
            <a:schemeClr val="tx1"/>
          </a:fontRef>
        </p:style>
      </p:cxnSp>
      <p:sp>
        <p:nvSpPr>
          <p:cNvPr id="36" name="Rounded Rectangle 35">
            <a:extLst>
              <a:ext uri="{FF2B5EF4-FFF2-40B4-BE49-F238E27FC236}">
                <a16:creationId xmlns:a16="http://schemas.microsoft.com/office/drawing/2014/main" id="{BD98AA0E-C0E2-7949-AC2B-9743AB88627F}"/>
              </a:ext>
            </a:extLst>
          </p:cNvPr>
          <p:cNvSpPr/>
          <p:nvPr/>
        </p:nvSpPr>
        <p:spPr>
          <a:xfrm>
            <a:off x="3771508" y="3858647"/>
            <a:ext cx="816258" cy="321621"/>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Curved Connector 36">
            <a:extLst>
              <a:ext uri="{FF2B5EF4-FFF2-40B4-BE49-F238E27FC236}">
                <a16:creationId xmlns:a16="http://schemas.microsoft.com/office/drawing/2014/main" id="{9CC98B57-6708-F346-8903-FAB02727769A}"/>
              </a:ext>
            </a:extLst>
          </p:cNvPr>
          <p:cNvCxnSpPr>
            <a:cxnSpLocks/>
            <a:stCxn id="36" idx="2"/>
            <a:endCxn id="31" idx="0"/>
          </p:cNvCxnSpPr>
          <p:nvPr/>
        </p:nvCxnSpPr>
        <p:spPr>
          <a:xfrm rot="16200000" flipH="1">
            <a:off x="4913689" y="3446216"/>
            <a:ext cx="681476" cy="2149580"/>
          </a:xfrm>
          <a:prstGeom prst="curvedConnector3">
            <a:avLst/>
          </a:prstGeom>
          <a:ln>
            <a:tailEnd type="triangle"/>
          </a:ln>
        </p:spPr>
        <p:style>
          <a:lnRef idx="1">
            <a:schemeClr val="accent2"/>
          </a:lnRef>
          <a:fillRef idx="0">
            <a:schemeClr val="accent2"/>
          </a:fillRef>
          <a:effectRef idx="0">
            <a:schemeClr val="accent2"/>
          </a:effectRef>
          <a:fontRef idx="minor">
            <a:schemeClr val="tx1"/>
          </a:fontRef>
        </p:style>
      </p:cxnSp>
      <p:sp>
        <p:nvSpPr>
          <p:cNvPr id="40" name="Rounded Rectangle 39">
            <a:extLst>
              <a:ext uri="{FF2B5EF4-FFF2-40B4-BE49-F238E27FC236}">
                <a16:creationId xmlns:a16="http://schemas.microsoft.com/office/drawing/2014/main" id="{8C4A3002-D5F1-B645-9E19-D46DEC2CBB5F}"/>
              </a:ext>
            </a:extLst>
          </p:cNvPr>
          <p:cNvSpPr/>
          <p:nvPr/>
        </p:nvSpPr>
        <p:spPr>
          <a:xfrm>
            <a:off x="4688530" y="3863171"/>
            <a:ext cx="964851" cy="312572"/>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Curved Connector 40">
            <a:extLst>
              <a:ext uri="{FF2B5EF4-FFF2-40B4-BE49-F238E27FC236}">
                <a16:creationId xmlns:a16="http://schemas.microsoft.com/office/drawing/2014/main" id="{D7E48D61-D8D6-ED42-AFB8-CCA408573E82}"/>
              </a:ext>
            </a:extLst>
          </p:cNvPr>
          <p:cNvCxnSpPr>
            <a:cxnSpLocks/>
            <a:stCxn id="40" idx="2"/>
            <a:endCxn id="32" idx="0"/>
          </p:cNvCxnSpPr>
          <p:nvPr/>
        </p:nvCxnSpPr>
        <p:spPr>
          <a:xfrm rot="16200000" flipH="1">
            <a:off x="7108277" y="2238422"/>
            <a:ext cx="671778" cy="4546420"/>
          </a:xfrm>
          <a:prstGeom prst="curvedConnector3">
            <a:avLst/>
          </a:prstGeom>
          <a:ln>
            <a:tailEnd type="triangle"/>
          </a:ln>
        </p:spPr>
        <p:style>
          <a:lnRef idx="1">
            <a:schemeClr val="accent2"/>
          </a:lnRef>
          <a:fillRef idx="0">
            <a:schemeClr val="accent2"/>
          </a:fillRef>
          <a:effectRef idx="0">
            <a:schemeClr val="accent2"/>
          </a:effectRef>
          <a:fontRef idx="minor">
            <a:schemeClr val="tx1"/>
          </a:fontRef>
        </p:style>
      </p:cxnSp>
      <p:pic>
        <p:nvPicPr>
          <p:cNvPr id="46" name="Picture 45">
            <a:extLst>
              <a:ext uri="{FF2B5EF4-FFF2-40B4-BE49-F238E27FC236}">
                <a16:creationId xmlns:a16="http://schemas.microsoft.com/office/drawing/2014/main" id="{C7EA0D1F-578C-A24A-9533-8835014F27A0}"/>
              </a:ext>
            </a:extLst>
          </p:cNvPr>
          <p:cNvPicPr>
            <a:picLocks noChangeAspect="1"/>
          </p:cNvPicPr>
          <p:nvPr/>
        </p:nvPicPr>
        <p:blipFill>
          <a:blip r:embed="rId5"/>
          <a:stretch>
            <a:fillRect/>
          </a:stretch>
        </p:blipFill>
        <p:spPr>
          <a:xfrm>
            <a:off x="0" y="6573941"/>
            <a:ext cx="808008" cy="281396"/>
          </a:xfrm>
          <a:prstGeom prst="rect">
            <a:avLst/>
          </a:prstGeom>
        </p:spPr>
      </p:pic>
    </p:spTree>
    <p:extLst>
      <p:ext uri="{BB962C8B-B14F-4D97-AF65-F5344CB8AC3E}">
        <p14:creationId xmlns:p14="http://schemas.microsoft.com/office/powerpoint/2010/main" val="2368133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D71864-36FC-CF48-A93E-6C9A5EDA10CE}"/>
              </a:ext>
            </a:extLst>
          </p:cNvPr>
          <p:cNvSpPr>
            <a:spLocks noGrp="1"/>
          </p:cNvSpPr>
          <p:nvPr>
            <p:ph type="title"/>
          </p:nvPr>
        </p:nvSpPr>
        <p:spPr/>
        <p:txBody>
          <a:bodyPr vert="horz" lIns="91440" tIns="45720" rIns="91440" bIns="45720" rtlCol="0" anchor="b" anchorCtr="0">
            <a:normAutofit/>
          </a:bodyPr>
          <a:lstStyle/>
          <a:p>
            <a:r>
              <a:rPr lang="en-US" sz="2800">
                <a:latin typeface="Calibri Light" panose="020F0302020204030204" pitchFamily="34" charset="0"/>
                <a:cs typeface="Calibri Light" panose="020F0302020204030204" pitchFamily="34" charset="0"/>
              </a:rPr>
              <a:t>Model evaluation results for Data Part 2</a:t>
            </a:r>
          </a:p>
        </p:txBody>
      </p:sp>
      <p:sp>
        <p:nvSpPr>
          <p:cNvPr id="8" name="Text Placeholder 16">
            <a:extLst>
              <a:ext uri="{FF2B5EF4-FFF2-40B4-BE49-F238E27FC236}">
                <a16:creationId xmlns:a16="http://schemas.microsoft.com/office/drawing/2014/main" id="{C45F31A5-3259-9848-8D52-A524BB7EB5D8}"/>
              </a:ext>
            </a:extLst>
          </p:cNvPr>
          <p:cNvSpPr txBox="1">
            <a:spLocks/>
          </p:cNvSpPr>
          <p:nvPr/>
        </p:nvSpPr>
        <p:spPr>
          <a:xfrm>
            <a:off x="6490739" y="448056"/>
            <a:ext cx="5157787" cy="779057"/>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0" marR="0" lvl="0" indent="0" algn="r" defTabSz="914400" rtl="0" eaLnBrk="1" fontAlgn="auto" latinLnBrk="0" hangingPunct="1">
              <a:lnSpc>
                <a:spcPts val="18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D24725"/>
                </a:solidFill>
                <a:effectLst/>
                <a:uLnTx/>
                <a:uFillTx/>
                <a:latin typeface="Segoe UI"/>
                <a:ea typeface="+mn-ea"/>
                <a:cs typeface="+mn-cs"/>
              </a:rPr>
              <a:t>Säntis and Monte San Salvatore</a:t>
            </a:r>
          </a:p>
          <a:p>
            <a:pPr algn="r">
              <a:lnSpc>
                <a:spcPts val="1800"/>
              </a:lnSpc>
              <a:spcBef>
                <a:spcPts val="600"/>
              </a:spcBef>
              <a:spcAft>
                <a:spcPts val="600"/>
              </a:spcAft>
              <a:defRPr/>
            </a:pPr>
            <a:r>
              <a:rPr kumimoji="0" lang="en-US" sz="1600" b="1" i="0" u="none" strike="noStrike" kern="1200" cap="none" spc="0" normalizeH="0" baseline="0" noProof="0" dirty="0">
                <a:ln>
                  <a:noFill/>
                </a:ln>
                <a:solidFill>
                  <a:srgbClr val="D24725"/>
                </a:solidFill>
                <a:effectLst/>
                <a:uLnTx/>
                <a:uFillTx/>
                <a:latin typeface="Segoe UI"/>
                <a:ea typeface="+mn-ea"/>
                <a:cs typeface="+mn-cs"/>
              </a:rPr>
              <a:t>[Three lead time ranges]</a:t>
            </a:r>
          </a:p>
        </p:txBody>
      </p:sp>
      <p:pic>
        <p:nvPicPr>
          <p:cNvPr id="4" name="Picture 3">
            <a:extLst>
              <a:ext uri="{FF2B5EF4-FFF2-40B4-BE49-F238E27FC236}">
                <a16:creationId xmlns:a16="http://schemas.microsoft.com/office/drawing/2014/main" id="{C193D0BD-FB12-754A-A45C-023AA071A202}"/>
              </a:ext>
            </a:extLst>
          </p:cNvPr>
          <p:cNvPicPr>
            <a:picLocks noChangeAspect="1"/>
          </p:cNvPicPr>
          <p:nvPr/>
        </p:nvPicPr>
        <p:blipFill rotWithShape="1">
          <a:blip r:embed="rId3">
            <a:clrChange>
              <a:clrFrom>
                <a:srgbClr val="FFFFFF"/>
              </a:clrFrom>
              <a:clrTo>
                <a:srgbClr val="FFFFFF">
                  <a:alpha val="0"/>
                </a:srgbClr>
              </a:clrTo>
            </a:clrChange>
          </a:blip>
          <a:srcRect l="4778" t="5503" r="4854" b="4959"/>
          <a:stretch/>
        </p:blipFill>
        <p:spPr>
          <a:xfrm>
            <a:off x="3959766" y="1294456"/>
            <a:ext cx="7537269" cy="5274621"/>
          </a:xfrm>
          <a:prstGeom prst="rect">
            <a:avLst/>
          </a:prstGeom>
        </p:spPr>
      </p:pic>
      <p:sp>
        <p:nvSpPr>
          <p:cNvPr id="2" name="Slide Number Placeholder 1">
            <a:extLst>
              <a:ext uri="{FF2B5EF4-FFF2-40B4-BE49-F238E27FC236}">
                <a16:creationId xmlns:a16="http://schemas.microsoft.com/office/drawing/2014/main" id="{6FB38B72-68E4-3A49-9E06-0E29C82EDEC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0EDB8-5305-433F-BE41-D7A86D811DB3}"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B6AFB72-5E2F-0C45-B0F2-AD7B5444BDF7}"/>
              </a:ext>
            </a:extLst>
          </p:cNvPr>
          <p:cNvSpPr/>
          <p:nvPr/>
        </p:nvSpPr>
        <p:spPr>
          <a:xfrm>
            <a:off x="685875" y="2002249"/>
            <a:ext cx="3273891" cy="830997"/>
          </a:xfrm>
          <a:prstGeom prst="rect">
            <a:avLst/>
          </a:prstGeom>
        </p:spPr>
        <p:txBody>
          <a:bodyPr wrap="square">
            <a:spAutoFit/>
          </a:bodyPr>
          <a:lstStyle/>
          <a:p>
            <a:pPr algn="just"/>
            <a:r>
              <a:rPr lang="fr-FR" sz="1600" dirty="0" err="1"/>
              <a:t>Similar</a:t>
            </a:r>
            <a:r>
              <a:rPr lang="fr-FR" sz="1600" dirty="0"/>
              <a:t> performance </a:t>
            </a:r>
            <a:r>
              <a:rPr lang="fr-FR" sz="1600" dirty="0" err="1"/>
              <a:t>was</a:t>
            </a:r>
            <a:r>
              <a:rPr lang="fr-FR" sz="1600" dirty="0"/>
              <a:t> </a:t>
            </a:r>
            <a:r>
              <a:rPr lang="fr-FR" sz="1600" dirty="0" err="1"/>
              <a:t>obtained</a:t>
            </a:r>
            <a:r>
              <a:rPr lang="fr-FR" sz="1600" dirty="0"/>
              <a:t> for </a:t>
            </a:r>
            <a:r>
              <a:rPr lang="fr-FR" sz="1600" dirty="0" err="1"/>
              <a:t>different</a:t>
            </a:r>
            <a:r>
              <a:rPr lang="fr-FR" sz="1600" dirty="0"/>
              <a:t> lead times and </a:t>
            </a:r>
            <a:r>
              <a:rPr lang="fr-FR" sz="1600" dirty="0" err="1"/>
              <a:t>different</a:t>
            </a:r>
            <a:r>
              <a:rPr lang="fr-FR" sz="1600" dirty="0"/>
              <a:t> locations.</a:t>
            </a:r>
          </a:p>
        </p:txBody>
      </p:sp>
      <p:pic>
        <p:nvPicPr>
          <p:cNvPr id="9" name="Picture 8">
            <a:extLst>
              <a:ext uri="{FF2B5EF4-FFF2-40B4-BE49-F238E27FC236}">
                <a16:creationId xmlns:a16="http://schemas.microsoft.com/office/drawing/2014/main" id="{7CCF9298-6756-5E49-BF94-0257F456ACD1}"/>
              </a:ext>
            </a:extLst>
          </p:cNvPr>
          <p:cNvPicPr>
            <a:picLocks noChangeAspect="1"/>
          </p:cNvPicPr>
          <p:nvPr/>
        </p:nvPicPr>
        <p:blipFill>
          <a:blip r:embed="rId4"/>
          <a:stretch>
            <a:fillRect/>
          </a:stretch>
        </p:blipFill>
        <p:spPr>
          <a:xfrm>
            <a:off x="0" y="6573941"/>
            <a:ext cx="808008" cy="281396"/>
          </a:xfrm>
          <a:prstGeom prst="rect">
            <a:avLst/>
          </a:prstGeom>
        </p:spPr>
      </p:pic>
    </p:spTree>
    <p:extLst>
      <p:ext uri="{BB962C8B-B14F-4D97-AF65-F5344CB8AC3E}">
        <p14:creationId xmlns:p14="http://schemas.microsoft.com/office/powerpoint/2010/main" val="7187011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D71864-36FC-CF48-A93E-6C9A5EDA10CE}"/>
              </a:ext>
            </a:extLst>
          </p:cNvPr>
          <p:cNvSpPr>
            <a:spLocks noGrp="1"/>
          </p:cNvSpPr>
          <p:nvPr>
            <p:ph type="title"/>
          </p:nvPr>
        </p:nvSpPr>
        <p:spPr/>
        <p:txBody>
          <a:bodyPr vert="horz" lIns="91440" tIns="45720" rIns="91440" bIns="45720" rtlCol="0" anchor="b" anchorCtr="0">
            <a:normAutofit/>
          </a:bodyPr>
          <a:lstStyle/>
          <a:p>
            <a:r>
              <a:rPr lang="en-US">
                <a:latin typeface="Calibri Light" panose="020F0302020204030204" pitchFamily="34" charset="0"/>
                <a:cs typeface="Calibri Light" panose="020F0302020204030204" pitchFamily="34" charset="0"/>
              </a:rPr>
              <a:t>Distribution pattern of positive samples</a:t>
            </a:r>
            <a:endParaRPr lang="en-US" sz="2800">
              <a:latin typeface="Calibri Light" panose="020F0302020204030204" pitchFamily="34" charset="0"/>
              <a:cs typeface="Calibri Light" panose="020F0302020204030204" pitchFamily="34" charset="0"/>
            </a:endParaRPr>
          </a:p>
        </p:txBody>
      </p:sp>
      <p:sp>
        <p:nvSpPr>
          <p:cNvPr id="8" name="Text Placeholder 16">
            <a:extLst>
              <a:ext uri="{FF2B5EF4-FFF2-40B4-BE49-F238E27FC236}">
                <a16:creationId xmlns:a16="http://schemas.microsoft.com/office/drawing/2014/main" id="{C45F31A5-3259-9848-8D52-A524BB7EB5D8}"/>
              </a:ext>
            </a:extLst>
          </p:cNvPr>
          <p:cNvSpPr txBox="1">
            <a:spLocks/>
          </p:cNvSpPr>
          <p:nvPr/>
        </p:nvSpPr>
        <p:spPr>
          <a:xfrm>
            <a:off x="6490739" y="448056"/>
            <a:ext cx="5157787" cy="779057"/>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0" marR="0" lvl="0" indent="0" algn="r" defTabSz="914400" rtl="0" eaLnBrk="1" fontAlgn="auto" latinLnBrk="0" hangingPunct="1">
              <a:lnSpc>
                <a:spcPts val="1800"/>
              </a:lnSpc>
              <a:spcBef>
                <a:spcPts val="600"/>
              </a:spcBef>
              <a:spcAft>
                <a:spcPts val="600"/>
              </a:spcAft>
              <a:buClrTx/>
              <a:buSzTx/>
              <a:buFontTx/>
              <a:buNone/>
              <a:tabLst/>
              <a:defRPr/>
            </a:pPr>
            <a:r>
              <a:rPr kumimoji="0" lang="en-US" sz="1600" b="1" i="0" u="none" strike="noStrike" kern="1200" cap="none" spc="0" normalizeH="0" baseline="0" noProof="0">
                <a:ln>
                  <a:noFill/>
                </a:ln>
                <a:solidFill>
                  <a:srgbClr val="D24725"/>
                </a:solidFill>
                <a:effectLst/>
                <a:uLnTx/>
                <a:uFillTx/>
                <a:latin typeface="Segoe UI"/>
                <a:ea typeface="+mn-ea"/>
                <a:cs typeface="+mn-cs"/>
              </a:rPr>
              <a:t>Group A and B</a:t>
            </a:r>
          </a:p>
          <a:p>
            <a:pPr marL="0" marR="0" lvl="0" indent="0" algn="r" defTabSz="914400" rtl="0" eaLnBrk="1" fontAlgn="auto" latinLnBrk="0" hangingPunct="1">
              <a:lnSpc>
                <a:spcPts val="1800"/>
              </a:lnSpc>
              <a:spcBef>
                <a:spcPts val="600"/>
              </a:spcBef>
              <a:spcAft>
                <a:spcPts val="600"/>
              </a:spcAft>
              <a:buClrTx/>
              <a:buSzTx/>
              <a:buFontTx/>
              <a:buNone/>
              <a:tabLst/>
              <a:defRPr/>
            </a:pPr>
            <a:r>
              <a:rPr kumimoji="0" lang="en-US" sz="1600" b="1" i="0" u="none" strike="noStrike" kern="1200" cap="none" spc="0" normalizeH="0" baseline="0" noProof="0">
                <a:ln>
                  <a:noFill/>
                </a:ln>
                <a:solidFill>
                  <a:srgbClr val="D24725"/>
                </a:solidFill>
                <a:effectLst/>
                <a:uLnTx/>
                <a:uFillTx/>
                <a:latin typeface="Segoe UI"/>
                <a:ea typeface="+mn-ea"/>
                <a:cs typeface="+mn-cs"/>
              </a:rPr>
              <a:t>[2006-2017]</a:t>
            </a:r>
          </a:p>
        </p:txBody>
      </p:sp>
      <p:pic>
        <p:nvPicPr>
          <p:cNvPr id="10" name="Picture 9">
            <a:extLst>
              <a:ext uri="{FF2B5EF4-FFF2-40B4-BE49-F238E27FC236}">
                <a16:creationId xmlns:a16="http://schemas.microsoft.com/office/drawing/2014/main" id="{C58A3123-6ACD-7C4F-AE95-B7D2944A016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925537" y="1529077"/>
            <a:ext cx="6587609" cy="5040000"/>
          </a:xfrm>
          <a:prstGeom prst="rect">
            <a:avLst/>
          </a:prstGeom>
        </p:spPr>
      </p:pic>
      <p:sp>
        <p:nvSpPr>
          <p:cNvPr id="13" name="Rectangle 12">
            <a:extLst>
              <a:ext uri="{FF2B5EF4-FFF2-40B4-BE49-F238E27FC236}">
                <a16:creationId xmlns:a16="http://schemas.microsoft.com/office/drawing/2014/main" id="{E1F01ADA-04A3-7E4D-B590-B2F675C9094C}"/>
              </a:ext>
            </a:extLst>
          </p:cNvPr>
          <p:cNvSpPr/>
          <p:nvPr/>
        </p:nvSpPr>
        <p:spPr>
          <a:xfrm>
            <a:off x="5631543" y="2989942"/>
            <a:ext cx="1422400" cy="8273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BDAC1E91-8CF6-9B4D-A245-746448421CA4}"/>
              </a:ext>
            </a:extLst>
          </p:cNvPr>
          <p:cNvSpPr/>
          <p:nvPr/>
        </p:nvSpPr>
        <p:spPr>
          <a:xfrm>
            <a:off x="3766457" y="1894113"/>
            <a:ext cx="1422400" cy="82731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8E389F9-A8F5-5F42-9390-FF67D13E1E33}"/>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0EDB8-5305-433F-BE41-D7A86D811DB3}"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95CF398-B76E-B740-AA72-E546B1FCFEA8}"/>
              </a:ext>
            </a:extLst>
          </p:cNvPr>
          <p:cNvPicPr>
            <a:picLocks noChangeAspect="1"/>
          </p:cNvPicPr>
          <p:nvPr/>
        </p:nvPicPr>
        <p:blipFill>
          <a:blip r:embed="rId3"/>
          <a:stretch>
            <a:fillRect/>
          </a:stretch>
        </p:blipFill>
        <p:spPr>
          <a:xfrm>
            <a:off x="0" y="6573941"/>
            <a:ext cx="808008" cy="281396"/>
          </a:xfrm>
          <a:prstGeom prst="rect">
            <a:avLst/>
          </a:prstGeom>
        </p:spPr>
      </p:pic>
    </p:spTree>
    <p:extLst>
      <p:ext uri="{BB962C8B-B14F-4D97-AF65-F5344CB8AC3E}">
        <p14:creationId xmlns:p14="http://schemas.microsoft.com/office/powerpoint/2010/main" val="3894081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par>
                                <p:cTn id="8" presetID="9" presetClass="entr" presetSubtype="0" fill="hold" grpId="1"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dissolve">
                                      <p:cBhvr>
                                        <p:cTn id="10" dur="500"/>
                                        <p:tgtEl>
                                          <p:spTgt spid="13"/>
                                        </p:tgtEl>
                                      </p:cBhvr>
                                    </p:animEffect>
                                  </p:childTnLst>
                                </p:cTn>
                              </p:par>
                              <p:par>
                                <p:cTn id="11" presetID="26" presetClass="emph" presetSubtype="0" repeatCount="indefinite" fill="hold" grpId="0" nodeType="withEffect">
                                  <p:stCondLst>
                                    <p:cond delay="0"/>
                                  </p:stCondLst>
                                  <p:childTnLst>
                                    <p:animEffect transition="out" filter="fade">
                                      <p:cBhvr>
                                        <p:cTn id="12" dur="500" tmFilter="0, 0; .2, .5; .8, .5; 1, 0"/>
                                        <p:tgtEl>
                                          <p:spTgt spid="13"/>
                                        </p:tgtEl>
                                      </p:cBhvr>
                                    </p:animEffect>
                                    <p:animScale>
                                      <p:cBhvr>
                                        <p:cTn id="13" dur="250" autoRev="1" fill="hold"/>
                                        <p:tgtEl>
                                          <p:spTgt spid="13"/>
                                        </p:tgtEl>
                                      </p:cBhvr>
                                      <p:by x="105000" y="105000"/>
                                    </p:animScale>
                                  </p:childTnLst>
                                </p:cTn>
                              </p:par>
                              <p:par>
                                <p:cTn id="14" presetID="26" presetClass="emph" presetSubtype="0" repeatCount="indefinite" fill="hold" grpId="0" nodeType="with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D71864-36FC-CF48-A93E-6C9A5EDA10CE}"/>
              </a:ext>
            </a:extLst>
          </p:cNvPr>
          <p:cNvSpPr>
            <a:spLocks noGrp="1"/>
          </p:cNvSpPr>
          <p:nvPr>
            <p:ph type="title"/>
          </p:nvPr>
        </p:nvSpPr>
        <p:spPr/>
        <p:txBody>
          <a:bodyPr vert="horz" lIns="91440" tIns="45720" rIns="91440" bIns="45720" rtlCol="0" anchor="b" anchorCtr="0">
            <a:normAutofit/>
          </a:bodyPr>
          <a:lstStyle/>
          <a:p>
            <a:r>
              <a:rPr lang="en-US">
                <a:latin typeface="Calibri Light" panose="020F0302020204030204" pitchFamily="34" charset="0"/>
                <a:cs typeface="Calibri Light" panose="020F0302020204030204" pitchFamily="34" charset="0"/>
              </a:rPr>
              <a:t>Distribution pattern of the positive class</a:t>
            </a:r>
            <a:endParaRPr lang="en-US" sz="2800">
              <a:latin typeface="Calibri Light" panose="020F0302020204030204" pitchFamily="34" charset="0"/>
              <a:cs typeface="Calibri Light" panose="020F0302020204030204" pitchFamily="34" charset="0"/>
            </a:endParaRPr>
          </a:p>
        </p:txBody>
      </p:sp>
      <p:sp>
        <p:nvSpPr>
          <p:cNvPr id="8" name="Text Placeholder 16">
            <a:extLst>
              <a:ext uri="{FF2B5EF4-FFF2-40B4-BE49-F238E27FC236}">
                <a16:creationId xmlns:a16="http://schemas.microsoft.com/office/drawing/2014/main" id="{C45F31A5-3259-9848-8D52-A524BB7EB5D8}"/>
              </a:ext>
            </a:extLst>
          </p:cNvPr>
          <p:cNvSpPr txBox="1">
            <a:spLocks/>
          </p:cNvSpPr>
          <p:nvPr/>
        </p:nvSpPr>
        <p:spPr>
          <a:xfrm>
            <a:off x="6490739" y="448056"/>
            <a:ext cx="5157787" cy="779057"/>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0" marR="0" lvl="0" indent="0" algn="r" defTabSz="914400" rtl="0" eaLnBrk="1" fontAlgn="auto" latinLnBrk="0" hangingPunct="1">
              <a:lnSpc>
                <a:spcPts val="1800"/>
              </a:lnSpc>
              <a:spcBef>
                <a:spcPts val="600"/>
              </a:spcBef>
              <a:spcAft>
                <a:spcPts val="600"/>
              </a:spcAft>
              <a:buClrTx/>
              <a:buSzTx/>
              <a:buFontTx/>
              <a:buNone/>
              <a:tabLst/>
              <a:defRPr/>
            </a:pPr>
            <a:r>
              <a:rPr kumimoji="0" lang="en-US" sz="1600" b="1" i="0" u="none" strike="noStrike" kern="1200" cap="none" spc="0" normalizeH="0" baseline="0" noProof="0">
                <a:ln>
                  <a:noFill/>
                </a:ln>
                <a:solidFill>
                  <a:srgbClr val="D24725"/>
                </a:solidFill>
                <a:effectLst/>
                <a:uLnTx/>
                <a:uFillTx/>
                <a:latin typeface="Segoe UI"/>
                <a:ea typeface="+mn-ea"/>
                <a:cs typeface="+mn-cs"/>
              </a:rPr>
              <a:t>PDF and PCA analysis</a:t>
            </a:r>
          </a:p>
          <a:p>
            <a:pPr marL="0" marR="0" lvl="0" indent="0" algn="r" defTabSz="914400" rtl="0" eaLnBrk="1" fontAlgn="auto" latinLnBrk="0" hangingPunct="1">
              <a:lnSpc>
                <a:spcPts val="1800"/>
              </a:lnSpc>
              <a:spcBef>
                <a:spcPts val="600"/>
              </a:spcBef>
              <a:spcAft>
                <a:spcPts val="600"/>
              </a:spcAft>
              <a:buClrTx/>
              <a:buSzTx/>
              <a:buFontTx/>
              <a:buNone/>
              <a:tabLst/>
              <a:defRPr/>
            </a:pPr>
            <a:r>
              <a:rPr kumimoji="0" lang="en-US" sz="1600" b="1" i="0" u="none" strike="noStrike" kern="1200" cap="none" spc="0" normalizeH="0" baseline="0" noProof="0">
                <a:ln>
                  <a:noFill/>
                </a:ln>
                <a:solidFill>
                  <a:srgbClr val="D24725"/>
                </a:solidFill>
                <a:effectLst/>
                <a:uLnTx/>
                <a:uFillTx/>
                <a:latin typeface="Segoe UI"/>
                <a:ea typeface="+mn-ea"/>
                <a:cs typeface="+mn-cs"/>
              </a:rPr>
              <a:t>[2006-2017]</a:t>
            </a:r>
          </a:p>
        </p:txBody>
      </p:sp>
      <p:sp>
        <p:nvSpPr>
          <p:cNvPr id="9" name="Text Placeholder 2">
            <a:extLst>
              <a:ext uri="{FF2B5EF4-FFF2-40B4-BE49-F238E27FC236}">
                <a16:creationId xmlns:a16="http://schemas.microsoft.com/office/drawing/2014/main" id="{61412B8C-9501-2540-A230-C5511EBF0EE5}"/>
              </a:ext>
            </a:extLst>
          </p:cNvPr>
          <p:cNvSpPr txBox="1">
            <a:spLocks/>
          </p:cNvSpPr>
          <p:nvPr/>
        </p:nvSpPr>
        <p:spPr>
          <a:xfrm>
            <a:off x="2296603" y="1247761"/>
            <a:ext cx="2069061" cy="53191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ysClr val="windowText" lastClr="000000"/>
                </a:solidFill>
                <a:effectLst/>
                <a:uLnTx/>
                <a:uFillTx/>
                <a:latin typeface="Calibri" panose="020F0502020204030204"/>
                <a:ea typeface="+mn-ea"/>
                <a:cs typeface="+mn-cs"/>
              </a:rPr>
              <a:t>PDF analysis</a:t>
            </a:r>
          </a:p>
        </p:txBody>
      </p:sp>
      <p:sp>
        <p:nvSpPr>
          <p:cNvPr id="11" name="Text Placeholder 2">
            <a:extLst>
              <a:ext uri="{FF2B5EF4-FFF2-40B4-BE49-F238E27FC236}">
                <a16:creationId xmlns:a16="http://schemas.microsoft.com/office/drawing/2014/main" id="{E2700085-BCE8-AF46-B433-26B2E716FD28}"/>
              </a:ext>
            </a:extLst>
          </p:cNvPr>
          <p:cNvSpPr txBox="1">
            <a:spLocks/>
          </p:cNvSpPr>
          <p:nvPr/>
        </p:nvSpPr>
        <p:spPr>
          <a:xfrm>
            <a:off x="7798795" y="1259757"/>
            <a:ext cx="2069061" cy="531910"/>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ysClr val="windowText" lastClr="000000"/>
                </a:solidFill>
                <a:effectLst/>
                <a:uLnTx/>
                <a:uFillTx/>
                <a:latin typeface="Calibri" panose="020F0502020204030204"/>
                <a:ea typeface="+mn-ea"/>
                <a:cs typeface="+mn-cs"/>
              </a:rPr>
              <a:t>PCA analysis</a:t>
            </a:r>
          </a:p>
        </p:txBody>
      </p:sp>
      <p:pic>
        <p:nvPicPr>
          <p:cNvPr id="6" name="Picture 5">
            <a:extLst>
              <a:ext uri="{FF2B5EF4-FFF2-40B4-BE49-F238E27FC236}">
                <a16:creationId xmlns:a16="http://schemas.microsoft.com/office/drawing/2014/main" id="{452B12CD-2935-1549-A5E0-2BFC3B05BAB3}"/>
              </a:ext>
            </a:extLst>
          </p:cNvPr>
          <p:cNvPicPr>
            <a:picLocks noChangeAspect="1"/>
          </p:cNvPicPr>
          <p:nvPr/>
        </p:nvPicPr>
        <p:blipFill rotWithShape="1">
          <a:blip r:embed="rId2">
            <a:clrChange>
              <a:clrFrom>
                <a:srgbClr val="FFFFFF"/>
              </a:clrFrom>
              <a:clrTo>
                <a:srgbClr val="FFFFFF">
                  <a:alpha val="0"/>
                </a:srgbClr>
              </a:clrTo>
            </a:clrChange>
          </a:blip>
          <a:srcRect l="8588" r="7787"/>
          <a:stretch/>
        </p:blipFill>
        <p:spPr>
          <a:xfrm>
            <a:off x="560613" y="1652690"/>
            <a:ext cx="5541040" cy="4680000"/>
          </a:xfrm>
          <a:prstGeom prst="rect">
            <a:avLst/>
          </a:prstGeom>
        </p:spPr>
      </p:pic>
      <p:pic>
        <p:nvPicPr>
          <p:cNvPr id="12" name="Picture 11">
            <a:extLst>
              <a:ext uri="{FF2B5EF4-FFF2-40B4-BE49-F238E27FC236}">
                <a16:creationId xmlns:a16="http://schemas.microsoft.com/office/drawing/2014/main" id="{58C2B4DA-4320-D646-AD62-39E7738AA754}"/>
              </a:ext>
            </a:extLst>
          </p:cNvPr>
          <p:cNvPicPr>
            <a:picLocks noChangeAspect="1"/>
          </p:cNvPicPr>
          <p:nvPr/>
        </p:nvPicPr>
        <p:blipFill rotWithShape="1">
          <a:blip r:embed="rId3">
            <a:clrChange>
              <a:clrFrom>
                <a:srgbClr val="FFFFFF"/>
              </a:clrFrom>
              <a:clrTo>
                <a:srgbClr val="FFFFFF">
                  <a:alpha val="0"/>
                </a:srgbClr>
              </a:clrTo>
            </a:clrChange>
          </a:blip>
          <a:srcRect l="8888" r="9857"/>
          <a:stretch/>
        </p:blipFill>
        <p:spPr>
          <a:xfrm>
            <a:off x="6141324" y="1652690"/>
            <a:ext cx="5384001" cy="4680000"/>
          </a:xfrm>
          <a:prstGeom prst="rect">
            <a:avLst/>
          </a:prstGeom>
        </p:spPr>
      </p:pic>
      <p:sp>
        <p:nvSpPr>
          <p:cNvPr id="2" name="Slide Number Placeholder 1">
            <a:extLst>
              <a:ext uri="{FF2B5EF4-FFF2-40B4-BE49-F238E27FC236}">
                <a16:creationId xmlns:a16="http://schemas.microsoft.com/office/drawing/2014/main" id="{D2198E13-8762-C040-8BBD-1A5D31B32A10}"/>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0EDB8-5305-433F-BE41-D7A86D811DB3}"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043E7662-613D-1345-9D54-F925898B0983}"/>
              </a:ext>
            </a:extLst>
          </p:cNvPr>
          <p:cNvPicPr>
            <a:picLocks noChangeAspect="1"/>
          </p:cNvPicPr>
          <p:nvPr/>
        </p:nvPicPr>
        <p:blipFill>
          <a:blip r:embed="rId4"/>
          <a:stretch>
            <a:fillRect/>
          </a:stretch>
        </p:blipFill>
        <p:spPr>
          <a:xfrm>
            <a:off x="0" y="6573941"/>
            <a:ext cx="808008" cy="281396"/>
          </a:xfrm>
          <a:prstGeom prst="rect">
            <a:avLst/>
          </a:prstGeom>
        </p:spPr>
      </p:pic>
    </p:spTree>
    <p:extLst>
      <p:ext uri="{BB962C8B-B14F-4D97-AF65-F5344CB8AC3E}">
        <p14:creationId xmlns:p14="http://schemas.microsoft.com/office/powerpoint/2010/main" val="3978630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3EF2735-F049-2349-9D97-AEAFAEFEA636}"/>
              </a:ext>
            </a:extLst>
          </p:cNvPr>
          <p:cNvSpPr txBox="1">
            <a:spLocks/>
          </p:cNvSpPr>
          <p:nvPr/>
        </p:nvSpPr>
        <p:spPr>
          <a:xfrm>
            <a:off x="264645" y="0"/>
            <a:ext cx="7576862" cy="9323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Light" panose="020F0302020204030204" pitchFamily="34" charset="0"/>
                <a:ea typeface="+mj-ea"/>
                <a:cs typeface="Calibri Light" panose="020F0302020204030204" pitchFamily="34" charset="0"/>
              </a:rPr>
              <a:t>The challenge of identifying the outliers</a:t>
            </a:r>
          </a:p>
        </p:txBody>
      </p:sp>
      <p:sp>
        <p:nvSpPr>
          <p:cNvPr id="2" name="Slide Number Placeholder 1">
            <a:extLst>
              <a:ext uri="{FF2B5EF4-FFF2-40B4-BE49-F238E27FC236}">
                <a16:creationId xmlns:a16="http://schemas.microsoft.com/office/drawing/2014/main" id="{53A17E8D-980D-A144-AE16-B2FCB8D3D9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B45CA-F75B-B645-9CEB-688C430630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D7672DD-D871-E24E-A4E6-3D80FD8C7203}"/>
              </a:ext>
            </a:extLst>
          </p:cNvPr>
          <p:cNvPicPr>
            <a:picLocks noChangeAspect="1"/>
          </p:cNvPicPr>
          <p:nvPr/>
        </p:nvPicPr>
        <p:blipFill>
          <a:blip r:embed="rId3"/>
          <a:stretch>
            <a:fillRect/>
          </a:stretch>
        </p:blipFill>
        <p:spPr>
          <a:xfrm>
            <a:off x="157831" y="1301805"/>
            <a:ext cx="4470448" cy="5163367"/>
          </a:xfrm>
          <a:prstGeom prst="rect">
            <a:avLst/>
          </a:prstGeom>
        </p:spPr>
      </p:pic>
      <p:grpSp>
        <p:nvGrpSpPr>
          <p:cNvPr id="44" name="Group 43">
            <a:extLst>
              <a:ext uri="{FF2B5EF4-FFF2-40B4-BE49-F238E27FC236}">
                <a16:creationId xmlns:a16="http://schemas.microsoft.com/office/drawing/2014/main" id="{3A1D22F6-185C-9948-8FFC-3DB72A1B6584}"/>
              </a:ext>
            </a:extLst>
          </p:cNvPr>
          <p:cNvGrpSpPr/>
          <p:nvPr/>
        </p:nvGrpSpPr>
        <p:grpSpPr>
          <a:xfrm>
            <a:off x="4763729" y="1951025"/>
            <a:ext cx="4601877" cy="3758994"/>
            <a:chOff x="4763729" y="1951025"/>
            <a:chExt cx="4601877" cy="3758994"/>
          </a:xfrm>
        </p:grpSpPr>
        <p:sp>
          <p:nvSpPr>
            <p:cNvPr id="13" name="Right Brace 12">
              <a:extLst>
                <a:ext uri="{FF2B5EF4-FFF2-40B4-BE49-F238E27FC236}">
                  <a16:creationId xmlns:a16="http://schemas.microsoft.com/office/drawing/2014/main" id="{F13C9D99-62F2-324A-B4D8-8A83012504B4}"/>
                </a:ext>
              </a:extLst>
            </p:cNvPr>
            <p:cNvSpPr/>
            <p:nvPr/>
          </p:nvSpPr>
          <p:spPr>
            <a:xfrm>
              <a:off x="4763729" y="4013411"/>
              <a:ext cx="232322" cy="1696608"/>
            </a:xfrm>
            <a:prstGeom prst="rightBrace">
              <a:avLst>
                <a:gd name="adj1" fmla="val 20215"/>
                <a:gd name="adj2" fmla="val 50869"/>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3510A26-8F37-EE4D-9D79-50F2C2535E44}"/>
                </a:ext>
              </a:extLst>
            </p:cNvPr>
            <p:cNvSpPr/>
            <p:nvPr/>
          </p:nvSpPr>
          <p:spPr>
            <a:xfrm>
              <a:off x="5977915" y="1951025"/>
              <a:ext cx="3387691" cy="584775"/>
            </a:xfrm>
            <a:prstGeom prst="rect">
              <a:avLst/>
            </a:prstGeom>
            <a:ln>
              <a:solidFill>
                <a:schemeClr val="tx1"/>
              </a:solid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Different executions might lead to different results</a:t>
              </a:r>
            </a:p>
          </p:txBody>
        </p:sp>
        <p:cxnSp>
          <p:nvCxnSpPr>
            <p:cNvPr id="17" name="Curved Connector 16">
              <a:extLst>
                <a:ext uri="{FF2B5EF4-FFF2-40B4-BE49-F238E27FC236}">
                  <a16:creationId xmlns:a16="http://schemas.microsoft.com/office/drawing/2014/main" id="{50F89092-3CF1-704E-9643-70F38418414D}"/>
                </a:ext>
              </a:extLst>
            </p:cNvPr>
            <p:cNvCxnSpPr>
              <a:cxnSpLocks/>
              <a:stCxn id="13" idx="1"/>
              <a:endCxn id="19" idx="1"/>
            </p:cNvCxnSpPr>
            <p:nvPr/>
          </p:nvCxnSpPr>
          <p:spPr>
            <a:xfrm rot="10800000" flipH="1">
              <a:off x="4996051" y="2243413"/>
              <a:ext cx="981864" cy="2633046"/>
            </a:xfrm>
            <a:prstGeom prst="curvedConnector3">
              <a:avLst>
                <a:gd name="adj1" fmla="val 38675"/>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EDE239E4-021D-FD41-8B5A-20E7EF8DD740}"/>
              </a:ext>
            </a:extLst>
          </p:cNvPr>
          <p:cNvGrpSpPr/>
          <p:nvPr/>
        </p:nvGrpSpPr>
        <p:grpSpPr>
          <a:xfrm>
            <a:off x="4763729" y="3001099"/>
            <a:ext cx="8434195" cy="3355251"/>
            <a:chOff x="4763729" y="3001099"/>
            <a:chExt cx="8434195" cy="3355251"/>
          </a:xfrm>
        </p:grpSpPr>
        <p:graphicFrame>
          <p:nvGraphicFramePr>
            <p:cNvPr id="34" name="Chart 33">
              <a:extLst>
                <a:ext uri="{FF2B5EF4-FFF2-40B4-BE49-F238E27FC236}">
                  <a16:creationId xmlns:a16="http://schemas.microsoft.com/office/drawing/2014/main" id="{9E5B8373-D1D6-5245-A95F-EC621E946BCA}"/>
                </a:ext>
              </a:extLst>
            </p:cNvPr>
            <p:cNvGraphicFramePr/>
            <p:nvPr/>
          </p:nvGraphicFramePr>
          <p:xfrm>
            <a:off x="8519652" y="3001099"/>
            <a:ext cx="4678272" cy="3355251"/>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a:extLst>
                <a:ext uri="{FF2B5EF4-FFF2-40B4-BE49-F238E27FC236}">
                  <a16:creationId xmlns:a16="http://schemas.microsoft.com/office/drawing/2014/main" id="{AB2E4BAF-15BF-AC48-90F6-23658C332662}"/>
                </a:ext>
              </a:extLst>
            </p:cNvPr>
            <p:cNvSpPr/>
            <p:nvPr/>
          </p:nvSpPr>
          <p:spPr>
            <a:xfrm>
              <a:off x="5977916" y="3452161"/>
              <a:ext cx="3387690" cy="2639505"/>
            </a:xfrm>
            <a:prstGeom prst="rect">
              <a:avLst/>
            </a:prstGeom>
            <a:ln>
              <a:solidFill>
                <a:schemeClr val="tx1"/>
              </a:solidFill>
            </a:ln>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final evaluation is done only on the accepted samples</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unknown section is not considered either in </a:t>
              </a:r>
              <a:r>
                <a:rPr lang="en-US" sz="1600" dirty="0">
                  <a:solidFill>
                    <a:prstClr val="black"/>
                  </a:solidFill>
                  <a:latin typeface="Calibri" panose="020F0502020204030204"/>
                </a:rPr>
                <a:t>the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training or the testing stage</a:t>
              </a:r>
            </a:p>
            <a:p>
              <a:pPr marL="285750" marR="0" lvl="0" indent="-28575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portion of each class in the “unknown” category is important</a:t>
              </a:r>
            </a:p>
          </p:txBody>
        </p:sp>
        <p:sp>
          <p:nvSpPr>
            <p:cNvPr id="22" name="Right Brace 21">
              <a:extLst>
                <a:ext uri="{FF2B5EF4-FFF2-40B4-BE49-F238E27FC236}">
                  <a16:creationId xmlns:a16="http://schemas.microsoft.com/office/drawing/2014/main" id="{39988D22-DA0F-1642-B511-DFC8F3F07713}"/>
                </a:ext>
              </a:extLst>
            </p:cNvPr>
            <p:cNvSpPr/>
            <p:nvPr/>
          </p:nvSpPr>
          <p:spPr>
            <a:xfrm>
              <a:off x="4763729" y="5842934"/>
              <a:ext cx="232321" cy="513416"/>
            </a:xfrm>
            <a:prstGeom prst="rightBrace">
              <a:avLst>
                <a:gd name="adj1" fmla="val 20215"/>
                <a:gd name="adj2" fmla="val 50869"/>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4" name="Curved Connector 23">
              <a:extLst>
                <a:ext uri="{FF2B5EF4-FFF2-40B4-BE49-F238E27FC236}">
                  <a16:creationId xmlns:a16="http://schemas.microsoft.com/office/drawing/2014/main" id="{AD4F33FC-14EE-B245-BD88-5A8A10503245}"/>
                </a:ext>
              </a:extLst>
            </p:cNvPr>
            <p:cNvCxnSpPr>
              <a:cxnSpLocks/>
              <a:stCxn id="22" idx="1"/>
              <a:endCxn id="4" idx="1"/>
            </p:cNvCxnSpPr>
            <p:nvPr/>
          </p:nvCxnSpPr>
          <p:spPr>
            <a:xfrm rot="10800000" flipH="1">
              <a:off x="4996050" y="4771914"/>
              <a:ext cx="981866" cy="1332190"/>
            </a:xfrm>
            <a:prstGeom prst="curvedConnector3">
              <a:avLst>
                <a:gd name="adj1" fmla="val 58202"/>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199CF8D8-1F2B-094E-A121-807A4A9AE115}"/>
              </a:ext>
            </a:extLst>
          </p:cNvPr>
          <p:cNvPicPr>
            <a:picLocks noChangeAspect="1"/>
          </p:cNvPicPr>
          <p:nvPr/>
        </p:nvPicPr>
        <p:blipFill>
          <a:blip r:embed="rId5"/>
          <a:stretch>
            <a:fillRect/>
          </a:stretch>
        </p:blipFill>
        <p:spPr>
          <a:xfrm>
            <a:off x="11383992" y="6556147"/>
            <a:ext cx="808008" cy="281396"/>
          </a:xfrm>
          <a:prstGeom prst="rect">
            <a:avLst/>
          </a:prstGeom>
        </p:spPr>
      </p:pic>
    </p:spTree>
    <p:extLst>
      <p:ext uri="{BB962C8B-B14F-4D97-AF65-F5344CB8AC3E}">
        <p14:creationId xmlns:p14="http://schemas.microsoft.com/office/powerpoint/2010/main" val="122729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71D1C98-9173-E14E-A9F1-1353DB5BE571}"/>
              </a:ext>
            </a:extLst>
          </p:cNvPr>
          <p:cNvSpPr txBox="1">
            <a:spLocks/>
          </p:cNvSpPr>
          <p:nvPr/>
        </p:nvSpPr>
        <p:spPr>
          <a:xfrm>
            <a:off x="574361" y="307072"/>
            <a:ext cx="8347570" cy="9323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Light" panose="020F0302020204030204" pitchFamily="34" charset="0"/>
                <a:ea typeface="+mj-ea"/>
                <a:cs typeface="Calibri Light" panose="020F0302020204030204" pitchFamily="34" charset="0"/>
              </a:rPr>
              <a:t>Possible approaches to optimize the process </a:t>
            </a:r>
          </a:p>
        </p:txBody>
      </p:sp>
      <p:sp>
        <p:nvSpPr>
          <p:cNvPr id="4" name="Slide Number Placeholder 3">
            <a:extLst>
              <a:ext uri="{FF2B5EF4-FFF2-40B4-BE49-F238E27FC236}">
                <a16:creationId xmlns:a16="http://schemas.microsoft.com/office/drawing/2014/main" id="{F2AD15F3-7B30-3245-BB64-AAADDE29F09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B45CA-F75B-B645-9CEB-688C430630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CBBA02F4-3ACE-AD4E-9BDE-1785C8F2CBCD}"/>
              </a:ext>
            </a:extLst>
          </p:cNvPr>
          <p:cNvSpPr/>
          <p:nvPr/>
        </p:nvSpPr>
        <p:spPr>
          <a:xfrm>
            <a:off x="574360" y="1662561"/>
            <a:ext cx="6598949" cy="2135319"/>
          </a:xfrm>
          <a:prstGeom prst="rect">
            <a:avLst/>
          </a:prstGeom>
          <a:solidFill>
            <a:schemeClr val="accent6">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A9A160BB-8D42-FE42-85AE-0E3BF3F35B1E}"/>
              </a:ext>
            </a:extLst>
          </p:cNvPr>
          <p:cNvSpPr txBox="1"/>
          <p:nvPr/>
        </p:nvSpPr>
        <p:spPr>
          <a:xfrm>
            <a:off x="574361" y="1695702"/>
            <a:ext cx="10205155" cy="4619854"/>
          </a:xfrm>
          <a:prstGeom prst="rect">
            <a:avLst/>
          </a:prstGeom>
          <a:noFill/>
        </p:spPr>
        <p:txBody>
          <a:bodyPr wrap="square" rtlCol="0">
            <a:spAutoFit/>
          </a:bodyPr>
          <a:lstStyle/>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Including more input parameters:</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Temporal (month, day, hour)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Atmospheric (dew point, precipitation, cloud coverage, …)</a:t>
            </a:r>
          </a:p>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Lightning (previous records of lightning activity)</a:t>
            </a:r>
          </a:p>
          <a:p>
            <a:pPr marL="457200" marR="0" lvl="1"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Limiting the portion of lightning-active and lightning-inactive samples inside the rejected subset.</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Simultaneous training of the main model and the detector to reduce the number of rejected samples</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Trying time series algorithms to take into account the changes in the information from previous time steps</a:t>
            </a:r>
          </a:p>
        </p:txBody>
      </p:sp>
      <p:pic>
        <p:nvPicPr>
          <p:cNvPr id="7" name="Picture 6">
            <a:extLst>
              <a:ext uri="{FF2B5EF4-FFF2-40B4-BE49-F238E27FC236}">
                <a16:creationId xmlns:a16="http://schemas.microsoft.com/office/drawing/2014/main" id="{247A9F9E-15D5-3A46-85F8-C55F4BFCB877}"/>
              </a:ext>
            </a:extLst>
          </p:cNvPr>
          <p:cNvPicPr>
            <a:picLocks noChangeAspect="1"/>
          </p:cNvPicPr>
          <p:nvPr/>
        </p:nvPicPr>
        <p:blipFill>
          <a:blip r:embed="rId2"/>
          <a:stretch>
            <a:fillRect/>
          </a:stretch>
        </p:blipFill>
        <p:spPr>
          <a:xfrm>
            <a:off x="0" y="6573941"/>
            <a:ext cx="808008" cy="281396"/>
          </a:xfrm>
          <a:prstGeom prst="rect">
            <a:avLst/>
          </a:prstGeom>
        </p:spPr>
      </p:pic>
    </p:spTree>
    <p:extLst>
      <p:ext uri="{BB962C8B-B14F-4D97-AF65-F5344CB8AC3E}">
        <p14:creationId xmlns:p14="http://schemas.microsoft.com/office/powerpoint/2010/main" val="2488279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itle 1">
            <a:extLst>
              <a:ext uri="{FF2B5EF4-FFF2-40B4-BE49-F238E27FC236}">
                <a16:creationId xmlns:a16="http://schemas.microsoft.com/office/drawing/2014/main" id="{9FFF8D7E-6A3A-224A-8D02-876B1261459D}"/>
              </a:ext>
            </a:extLst>
          </p:cNvPr>
          <p:cNvSpPr txBox="1">
            <a:spLocks/>
          </p:cNvSpPr>
          <p:nvPr/>
        </p:nvSpPr>
        <p:spPr>
          <a:xfrm>
            <a:off x="156664" y="-14130"/>
            <a:ext cx="10862369" cy="9323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Light" panose="020F0302020204030204" pitchFamily="34" charset="0"/>
                <a:ea typeface="+mj-ea"/>
                <a:cs typeface="Calibri Light" panose="020F0302020204030204" pitchFamily="34" charset="0"/>
              </a:rPr>
              <a:t>Results for approach 1: extending the input parameters</a:t>
            </a:r>
          </a:p>
        </p:txBody>
      </p:sp>
      <p:sp>
        <p:nvSpPr>
          <p:cNvPr id="77" name="TextBox 76">
            <a:extLst>
              <a:ext uri="{FF2B5EF4-FFF2-40B4-BE49-F238E27FC236}">
                <a16:creationId xmlns:a16="http://schemas.microsoft.com/office/drawing/2014/main" id="{254E9EB1-1944-4940-8E47-D40A702A8524}"/>
              </a:ext>
            </a:extLst>
          </p:cNvPr>
          <p:cNvSpPr txBox="1"/>
          <p:nvPr/>
        </p:nvSpPr>
        <p:spPr>
          <a:xfrm>
            <a:off x="732637" y="876138"/>
            <a:ext cx="28490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Initial input parameters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Air pressure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Air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Wind speed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Relative humidity</a:t>
            </a:r>
          </a:p>
        </p:txBody>
      </p:sp>
      <p:cxnSp>
        <p:nvCxnSpPr>
          <p:cNvPr id="79" name="Straight Arrow Connector 78">
            <a:extLst>
              <a:ext uri="{FF2B5EF4-FFF2-40B4-BE49-F238E27FC236}">
                <a16:creationId xmlns:a16="http://schemas.microsoft.com/office/drawing/2014/main" id="{89F3B447-72C3-1F4D-B002-6C8A7C77A5F7}"/>
              </a:ext>
            </a:extLst>
          </p:cNvPr>
          <p:cNvCxnSpPr>
            <a:cxnSpLocks/>
            <a:stCxn id="77" idx="3"/>
          </p:cNvCxnSpPr>
          <p:nvPr/>
        </p:nvCxnSpPr>
        <p:spPr>
          <a:xfrm>
            <a:off x="3581662" y="1660968"/>
            <a:ext cx="73231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0" name="TextBox 79">
            <a:extLst>
              <a:ext uri="{FF2B5EF4-FFF2-40B4-BE49-F238E27FC236}">
                <a16:creationId xmlns:a16="http://schemas.microsoft.com/office/drawing/2014/main" id="{FA1B84BC-9B80-474E-8C51-1145B1A96523}"/>
              </a:ext>
            </a:extLst>
          </p:cNvPr>
          <p:cNvSpPr txBox="1"/>
          <p:nvPr/>
        </p:nvSpPr>
        <p:spPr>
          <a:xfrm>
            <a:off x="4820374" y="812290"/>
            <a:ext cx="329924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1. Adding more parameters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Hour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Month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Previous lightning record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2. Optimizing the hyperparameters</a:t>
            </a:r>
          </a:p>
        </p:txBody>
      </p:sp>
      <p:cxnSp>
        <p:nvCxnSpPr>
          <p:cNvPr id="82" name="Straight Arrow Connector 81">
            <a:extLst>
              <a:ext uri="{FF2B5EF4-FFF2-40B4-BE49-F238E27FC236}">
                <a16:creationId xmlns:a16="http://schemas.microsoft.com/office/drawing/2014/main" id="{F45858C8-519D-F549-8DD8-1FC5BE125F89}"/>
              </a:ext>
            </a:extLst>
          </p:cNvPr>
          <p:cNvCxnSpPr>
            <a:cxnSpLocks/>
          </p:cNvCxnSpPr>
          <p:nvPr/>
        </p:nvCxnSpPr>
        <p:spPr>
          <a:xfrm>
            <a:off x="7858074" y="1701522"/>
            <a:ext cx="76794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3" name="TextBox 82">
            <a:extLst>
              <a:ext uri="{FF2B5EF4-FFF2-40B4-BE49-F238E27FC236}">
                <a16:creationId xmlns:a16="http://schemas.microsoft.com/office/drawing/2014/main" id="{7FAAA87D-CDFE-9347-86A3-9E3C44BE0CFF}"/>
              </a:ext>
            </a:extLst>
          </p:cNvPr>
          <p:cNvSpPr txBox="1"/>
          <p:nvPr/>
        </p:nvSpPr>
        <p:spPr>
          <a:xfrm>
            <a:off x="8860166" y="871068"/>
            <a:ext cx="343304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Advantages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No detector is required anymore.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Fast online inference is possible.  </a:t>
            </a:r>
          </a:p>
        </p:txBody>
      </p:sp>
      <p:grpSp>
        <p:nvGrpSpPr>
          <p:cNvPr id="61" name="Group 60">
            <a:extLst>
              <a:ext uri="{FF2B5EF4-FFF2-40B4-BE49-F238E27FC236}">
                <a16:creationId xmlns:a16="http://schemas.microsoft.com/office/drawing/2014/main" id="{FE0DDD5D-468F-DC40-90DD-DB422770C517}"/>
              </a:ext>
            </a:extLst>
          </p:cNvPr>
          <p:cNvGrpSpPr>
            <a:grpSpLocks noChangeAspect="1"/>
          </p:cNvGrpSpPr>
          <p:nvPr/>
        </p:nvGrpSpPr>
        <p:grpSpPr>
          <a:xfrm>
            <a:off x="8614658" y="3370969"/>
            <a:ext cx="3119033" cy="3332360"/>
            <a:chOff x="6422524" y="2370"/>
            <a:chExt cx="4390827" cy="4550069"/>
          </a:xfrm>
        </p:grpSpPr>
        <p:pic>
          <p:nvPicPr>
            <p:cNvPr id="8" name="Picture 7">
              <a:extLst>
                <a:ext uri="{FF2B5EF4-FFF2-40B4-BE49-F238E27FC236}">
                  <a16:creationId xmlns:a16="http://schemas.microsoft.com/office/drawing/2014/main" id="{E3561756-9E4B-7742-A6AF-4AB9F04727E1}"/>
                </a:ext>
              </a:extLst>
            </p:cNvPr>
            <p:cNvPicPr>
              <a:picLocks noChangeAspect="1"/>
            </p:cNvPicPr>
            <p:nvPr/>
          </p:nvPicPr>
          <p:blipFill>
            <a:blip r:embed="rId2"/>
            <a:stretch>
              <a:fillRect/>
            </a:stretch>
          </p:blipFill>
          <p:spPr>
            <a:xfrm>
              <a:off x="6957590" y="480157"/>
              <a:ext cx="3657600" cy="3657600"/>
            </a:xfrm>
            <a:prstGeom prst="rect">
              <a:avLst/>
            </a:prstGeom>
          </p:spPr>
        </p:pic>
        <p:grpSp>
          <p:nvGrpSpPr>
            <p:cNvPr id="60" name="Group 59">
              <a:extLst>
                <a:ext uri="{FF2B5EF4-FFF2-40B4-BE49-F238E27FC236}">
                  <a16:creationId xmlns:a16="http://schemas.microsoft.com/office/drawing/2014/main" id="{F766B520-380D-CD4E-8A97-8C71600C62FB}"/>
                </a:ext>
              </a:extLst>
            </p:cNvPr>
            <p:cNvGrpSpPr/>
            <p:nvPr/>
          </p:nvGrpSpPr>
          <p:grpSpPr>
            <a:xfrm>
              <a:off x="6422524" y="2370"/>
              <a:ext cx="4390827" cy="4550069"/>
              <a:chOff x="6422524" y="2370"/>
              <a:chExt cx="4390827" cy="4550069"/>
            </a:xfrm>
          </p:grpSpPr>
          <p:sp>
            <p:nvSpPr>
              <p:cNvPr id="10" name="TextBox 9">
                <a:extLst>
                  <a:ext uri="{FF2B5EF4-FFF2-40B4-BE49-F238E27FC236}">
                    <a16:creationId xmlns:a16="http://schemas.microsoft.com/office/drawing/2014/main" id="{05C8B1C8-3586-FB4D-AE10-0B3939A27253}"/>
                  </a:ext>
                </a:extLst>
              </p:cNvPr>
              <p:cNvSpPr txBox="1"/>
              <p:nvPr/>
            </p:nvSpPr>
            <p:spPr>
              <a:xfrm>
                <a:off x="9012343" y="851839"/>
                <a:ext cx="1697115" cy="6300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Precision = 70 %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Recall = 63 %</a:t>
                </a:r>
              </a:p>
            </p:txBody>
          </p:sp>
          <p:sp>
            <p:nvSpPr>
              <p:cNvPr id="45" name="Oval 44">
                <a:extLst>
                  <a:ext uri="{FF2B5EF4-FFF2-40B4-BE49-F238E27FC236}">
                    <a16:creationId xmlns:a16="http://schemas.microsoft.com/office/drawing/2014/main" id="{756BF998-6DD9-2A44-B050-2A8374F8B270}"/>
                  </a:ext>
                </a:extLst>
              </p:cNvPr>
              <p:cNvSpPr/>
              <p:nvPr/>
            </p:nvSpPr>
            <p:spPr>
              <a:xfrm>
                <a:off x="8873404" y="2034514"/>
                <a:ext cx="157105" cy="152381"/>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C0105900-2EEC-5449-8029-DE9F7A87D190}"/>
                  </a:ext>
                </a:extLst>
              </p:cNvPr>
              <p:cNvSpPr txBox="1"/>
              <p:nvPr/>
            </p:nvSpPr>
            <p:spPr>
              <a:xfrm>
                <a:off x="8188111" y="2174694"/>
                <a:ext cx="1254372" cy="3150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Persistence</a:t>
                </a:r>
              </a:p>
            </p:txBody>
          </p:sp>
          <p:grpSp>
            <p:nvGrpSpPr>
              <p:cNvPr id="48" name="Group 47">
                <a:extLst>
                  <a:ext uri="{FF2B5EF4-FFF2-40B4-BE49-F238E27FC236}">
                    <a16:creationId xmlns:a16="http://schemas.microsoft.com/office/drawing/2014/main" id="{306DF932-088C-4446-BD8B-83939B360CBF}"/>
                  </a:ext>
                </a:extLst>
              </p:cNvPr>
              <p:cNvGrpSpPr/>
              <p:nvPr/>
            </p:nvGrpSpPr>
            <p:grpSpPr>
              <a:xfrm>
                <a:off x="6422524" y="2370"/>
                <a:ext cx="4390827" cy="4550069"/>
                <a:chOff x="776317" y="2370"/>
                <a:chExt cx="4390827" cy="4550069"/>
              </a:xfrm>
            </p:grpSpPr>
            <p:sp>
              <p:nvSpPr>
                <p:cNvPr id="50" name="TextBox 49">
                  <a:extLst>
                    <a:ext uri="{FF2B5EF4-FFF2-40B4-BE49-F238E27FC236}">
                      <a16:creationId xmlns:a16="http://schemas.microsoft.com/office/drawing/2014/main" id="{E59D2B97-8564-3543-BF63-19DAA583622F}"/>
                    </a:ext>
                  </a:extLst>
                </p:cNvPr>
                <p:cNvSpPr txBox="1"/>
                <p:nvPr/>
              </p:nvSpPr>
              <p:spPr>
                <a:xfrm>
                  <a:off x="1662540" y="2370"/>
                  <a:ext cx="2955284" cy="4076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Lead time= 20-30 min</a:t>
                  </a:r>
                </a:p>
              </p:txBody>
            </p:sp>
            <p:grpSp>
              <p:nvGrpSpPr>
                <p:cNvPr id="51" name="Group 50">
                  <a:extLst>
                    <a:ext uri="{FF2B5EF4-FFF2-40B4-BE49-F238E27FC236}">
                      <a16:creationId xmlns:a16="http://schemas.microsoft.com/office/drawing/2014/main" id="{2B30CC4F-8767-D547-9751-CB2FF452A405}"/>
                    </a:ext>
                  </a:extLst>
                </p:cNvPr>
                <p:cNvGrpSpPr/>
                <p:nvPr/>
              </p:nvGrpSpPr>
              <p:grpSpPr>
                <a:xfrm>
                  <a:off x="776317" y="158909"/>
                  <a:ext cx="4390827" cy="4393530"/>
                  <a:chOff x="776317" y="158909"/>
                  <a:chExt cx="4390827" cy="4393530"/>
                </a:xfrm>
              </p:grpSpPr>
              <p:sp>
                <p:nvSpPr>
                  <p:cNvPr id="52" name="TextBox 51">
                    <a:extLst>
                      <a:ext uri="{FF2B5EF4-FFF2-40B4-BE49-F238E27FC236}">
                        <a16:creationId xmlns:a16="http://schemas.microsoft.com/office/drawing/2014/main" id="{0A0BD852-0B12-394C-8FF7-84802823A768}"/>
                      </a:ext>
                    </a:extLst>
                  </p:cNvPr>
                  <p:cNvSpPr txBox="1"/>
                  <p:nvPr/>
                </p:nvSpPr>
                <p:spPr>
                  <a:xfrm>
                    <a:off x="2154315" y="4137757"/>
                    <a:ext cx="1242646" cy="370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Recall</a:t>
                    </a:r>
                  </a:p>
                </p:txBody>
              </p:sp>
              <p:sp>
                <p:nvSpPr>
                  <p:cNvPr id="53" name="TextBox 52">
                    <a:extLst>
                      <a:ext uri="{FF2B5EF4-FFF2-40B4-BE49-F238E27FC236}">
                        <a16:creationId xmlns:a16="http://schemas.microsoft.com/office/drawing/2014/main" id="{4D82D880-DC42-8541-AD6E-29A0F9EFA901}"/>
                      </a:ext>
                    </a:extLst>
                  </p:cNvPr>
                  <p:cNvSpPr txBox="1"/>
                  <p:nvPr/>
                </p:nvSpPr>
                <p:spPr>
                  <a:xfrm rot="16200000">
                    <a:off x="346057" y="2124245"/>
                    <a:ext cx="1242645" cy="382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Precision</a:t>
                    </a:r>
                  </a:p>
                </p:txBody>
              </p:sp>
              <p:sp>
                <p:nvSpPr>
                  <p:cNvPr id="54" name="TextBox 53">
                    <a:extLst>
                      <a:ext uri="{FF2B5EF4-FFF2-40B4-BE49-F238E27FC236}">
                        <a16:creationId xmlns:a16="http://schemas.microsoft.com/office/drawing/2014/main" id="{51DFE10E-FC20-7D48-AFCA-0478D750452E}"/>
                      </a:ext>
                    </a:extLst>
                  </p:cNvPr>
                  <p:cNvSpPr txBox="1"/>
                  <p:nvPr/>
                </p:nvSpPr>
                <p:spPr>
                  <a:xfrm>
                    <a:off x="782715" y="4137757"/>
                    <a:ext cx="1242645" cy="370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0 %</a:t>
                    </a:r>
                  </a:p>
                </p:txBody>
              </p:sp>
              <p:sp>
                <p:nvSpPr>
                  <p:cNvPr id="55" name="TextBox 54">
                    <a:extLst>
                      <a:ext uri="{FF2B5EF4-FFF2-40B4-BE49-F238E27FC236}">
                        <a16:creationId xmlns:a16="http://schemas.microsoft.com/office/drawing/2014/main" id="{16913119-5A60-3F48-9F4C-2E6C80EC101B}"/>
                      </a:ext>
                    </a:extLst>
                  </p:cNvPr>
                  <p:cNvSpPr txBox="1"/>
                  <p:nvPr/>
                </p:nvSpPr>
                <p:spPr>
                  <a:xfrm>
                    <a:off x="3924499" y="4142864"/>
                    <a:ext cx="1242645" cy="3706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100 %</a:t>
                    </a:r>
                  </a:p>
                </p:txBody>
              </p:sp>
              <p:sp>
                <p:nvSpPr>
                  <p:cNvPr id="56" name="TextBox 55">
                    <a:extLst>
                      <a:ext uri="{FF2B5EF4-FFF2-40B4-BE49-F238E27FC236}">
                        <a16:creationId xmlns:a16="http://schemas.microsoft.com/office/drawing/2014/main" id="{DACBBBA0-1D99-794B-AA8C-39D295521CE1}"/>
                      </a:ext>
                    </a:extLst>
                  </p:cNvPr>
                  <p:cNvSpPr txBox="1"/>
                  <p:nvPr/>
                </p:nvSpPr>
                <p:spPr>
                  <a:xfrm rot="16200000">
                    <a:off x="362050" y="3740054"/>
                    <a:ext cx="1242645" cy="382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0 %</a:t>
                    </a:r>
                  </a:p>
                </p:txBody>
              </p:sp>
              <p:sp>
                <p:nvSpPr>
                  <p:cNvPr id="57" name="TextBox 56">
                    <a:extLst>
                      <a:ext uri="{FF2B5EF4-FFF2-40B4-BE49-F238E27FC236}">
                        <a16:creationId xmlns:a16="http://schemas.microsoft.com/office/drawing/2014/main" id="{0D352934-3E1E-3342-8923-E64319BF7CE4}"/>
                      </a:ext>
                    </a:extLst>
                  </p:cNvPr>
                  <p:cNvSpPr txBox="1"/>
                  <p:nvPr/>
                </p:nvSpPr>
                <p:spPr>
                  <a:xfrm rot="16200000">
                    <a:off x="362050" y="589169"/>
                    <a:ext cx="1242646" cy="3821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100 %</a:t>
                    </a:r>
                  </a:p>
                </p:txBody>
              </p:sp>
            </p:grpSp>
          </p:grpSp>
        </p:grpSp>
      </p:grpSp>
      <p:grpSp>
        <p:nvGrpSpPr>
          <p:cNvPr id="62" name="Group 61">
            <a:extLst>
              <a:ext uri="{FF2B5EF4-FFF2-40B4-BE49-F238E27FC236}">
                <a16:creationId xmlns:a16="http://schemas.microsoft.com/office/drawing/2014/main" id="{BDC0FC8D-A3E5-1546-BC0B-668A8B7549ED}"/>
              </a:ext>
            </a:extLst>
          </p:cNvPr>
          <p:cNvGrpSpPr/>
          <p:nvPr/>
        </p:nvGrpSpPr>
        <p:grpSpPr>
          <a:xfrm>
            <a:off x="4627877" y="3391756"/>
            <a:ext cx="3230197" cy="3330620"/>
            <a:chOff x="782715" y="31701"/>
            <a:chExt cx="4384429" cy="4520738"/>
          </a:xfrm>
        </p:grpSpPr>
        <p:pic>
          <p:nvPicPr>
            <p:cNvPr id="63" name="Picture 62">
              <a:extLst>
                <a:ext uri="{FF2B5EF4-FFF2-40B4-BE49-F238E27FC236}">
                  <a16:creationId xmlns:a16="http://schemas.microsoft.com/office/drawing/2014/main" id="{50451E03-286F-0F42-83BD-9D50DC4C7A10}"/>
                </a:ext>
              </a:extLst>
            </p:cNvPr>
            <p:cNvPicPr>
              <a:picLocks noChangeAspect="1"/>
            </p:cNvPicPr>
            <p:nvPr/>
          </p:nvPicPr>
          <p:blipFill>
            <a:blip r:embed="rId3"/>
            <a:stretch>
              <a:fillRect/>
            </a:stretch>
          </p:blipFill>
          <p:spPr>
            <a:xfrm>
              <a:off x="1184030" y="496312"/>
              <a:ext cx="3657600" cy="3637987"/>
            </a:xfrm>
            <a:prstGeom prst="rect">
              <a:avLst/>
            </a:prstGeom>
          </p:spPr>
        </p:pic>
        <p:grpSp>
          <p:nvGrpSpPr>
            <p:cNvPr id="65" name="Group 64">
              <a:extLst>
                <a:ext uri="{FF2B5EF4-FFF2-40B4-BE49-F238E27FC236}">
                  <a16:creationId xmlns:a16="http://schemas.microsoft.com/office/drawing/2014/main" id="{D4FBD116-AD45-C04D-AA1C-D6BCEAAD4887}"/>
                </a:ext>
              </a:extLst>
            </p:cNvPr>
            <p:cNvGrpSpPr/>
            <p:nvPr/>
          </p:nvGrpSpPr>
          <p:grpSpPr>
            <a:xfrm>
              <a:off x="782715" y="31701"/>
              <a:ext cx="4384429" cy="4520738"/>
              <a:chOff x="782715" y="31701"/>
              <a:chExt cx="4384429" cy="4520738"/>
            </a:xfrm>
          </p:grpSpPr>
          <p:sp>
            <p:nvSpPr>
              <p:cNvPr id="67" name="TextBox 66">
                <a:extLst>
                  <a:ext uri="{FF2B5EF4-FFF2-40B4-BE49-F238E27FC236}">
                    <a16:creationId xmlns:a16="http://schemas.microsoft.com/office/drawing/2014/main" id="{CF25BD00-8E3D-3A4A-AEA5-FAFF29E3C315}"/>
                  </a:ext>
                </a:extLst>
              </p:cNvPr>
              <p:cNvSpPr txBox="1"/>
              <p:nvPr/>
            </p:nvSpPr>
            <p:spPr>
              <a:xfrm>
                <a:off x="3283068" y="715502"/>
                <a:ext cx="1609571" cy="6161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Precision = 72 %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Recall = 70 %</a:t>
                </a:r>
              </a:p>
            </p:txBody>
          </p:sp>
          <p:sp>
            <p:nvSpPr>
              <p:cNvPr id="68" name="TextBox 67">
                <a:extLst>
                  <a:ext uri="{FF2B5EF4-FFF2-40B4-BE49-F238E27FC236}">
                    <a16:creationId xmlns:a16="http://schemas.microsoft.com/office/drawing/2014/main" id="{33842781-DAF1-4647-B9CD-4E695817A747}"/>
                  </a:ext>
                </a:extLst>
              </p:cNvPr>
              <p:cNvSpPr txBox="1"/>
              <p:nvPr/>
            </p:nvSpPr>
            <p:spPr>
              <a:xfrm>
                <a:off x="1595536" y="31701"/>
                <a:ext cx="2924930" cy="4595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Lead time= 10-20 min</a:t>
                </a:r>
              </a:p>
            </p:txBody>
          </p:sp>
          <p:grpSp>
            <p:nvGrpSpPr>
              <p:cNvPr id="69" name="Group 68">
                <a:extLst>
                  <a:ext uri="{FF2B5EF4-FFF2-40B4-BE49-F238E27FC236}">
                    <a16:creationId xmlns:a16="http://schemas.microsoft.com/office/drawing/2014/main" id="{E2993F85-8C81-6343-8F02-4A71E41E7C76}"/>
                  </a:ext>
                </a:extLst>
              </p:cNvPr>
              <p:cNvGrpSpPr/>
              <p:nvPr/>
            </p:nvGrpSpPr>
            <p:grpSpPr>
              <a:xfrm>
                <a:off x="782715" y="158910"/>
                <a:ext cx="4384429" cy="4393529"/>
                <a:chOff x="782715" y="158910"/>
                <a:chExt cx="4384429" cy="4393529"/>
              </a:xfrm>
            </p:grpSpPr>
            <p:sp>
              <p:nvSpPr>
                <p:cNvPr id="70" name="TextBox 69">
                  <a:extLst>
                    <a:ext uri="{FF2B5EF4-FFF2-40B4-BE49-F238E27FC236}">
                      <a16:creationId xmlns:a16="http://schemas.microsoft.com/office/drawing/2014/main" id="{0EA8BF7D-6279-B448-B334-8AECC0961F29}"/>
                    </a:ext>
                  </a:extLst>
                </p:cNvPr>
                <p:cNvSpPr txBox="1"/>
                <p:nvPr/>
              </p:nvSpPr>
              <p:spPr>
                <a:xfrm>
                  <a:off x="2154315" y="4137757"/>
                  <a:ext cx="1242647" cy="3624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Recall</a:t>
                  </a:r>
                </a:p>
              </p:txBody>
            </p:sp>
            <p:sp>
              <p:nvSpPr>
                <p:cNvPr id="71" name="TextBox 70">
                  <a:extLst>
                    <a:ext uri="{FF2B5EF4-FFF2-40B4-BE49-F238E27FC236}">
                      <a16:creationId xmlns:a16="http://schemas.microsoft.com/office/drawing/2014/main" id="{2D009F90-8A6B-384C-8B56-5B5A460642AA}"/>
                    </a:ext>
                  </a:extLst>
                </p:cNvPr>
                <p:cNvSpPr txBox="1"/>
                <p:nvPr/>
              </p:nvSpPr>
              <p:spPr>
                <a:xfrm rot="16200000">
                  <a:off x="346059" y="2134101"/>
                  <a:ext cx="1242646" cy="3624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Precision</a:t>
                  </a:r>
                </a:p>
              </p:txBody>
            </p:sp>
            <p:sp>
              <p:nvSpPr>
                <p:cNvPr id="72" name="TextBox 71">
                  <a:extLst>
                    <a:ext uri="{FF2B5EF4-FFF2-40B4-BE49-F238E27FC236}">
                      <a16:creationId xmlns:a16="http://schemas.microsoft.com/office/drawing/2014/main" id="{3B51276F-B5F1-6D44-844E-ACF8654F3ACB}"/>
                    </a:ext>
                  </a:extLst>
                </p:cNvPr>
                <p:cNvSpPr txBox="1"/>
                <p:nvPr/>
              </p:nvSpPr>
              <p:spPr>
                <a:xfrm>
                  <a:off x="782715" y="4137757"/>
                  <a:ext cx="1242646" cy="3624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0 %</a:t>
                  </a:r>
                </a:p>
              </p:txBody>
            </p:sp>
            <p:sp>
              <p:nvSpPr>
                <p:cNvPr id="73" name="TextBox 72">
                  <a:extLst>
                    <a:ext uri="{FF2B5EF4-FFF2-40B4-BE49-F238E27FC236}">
                      <a16:creationId xmlns:a16="http://schemas.microsoft.com/office/drawing/2014/main" id="{3AEDA418-6840-DC47-9897-8AEAF2BB05E7}"/>
                    </a:ext>
                  </a:extLst>
                </p:cNvPr>
                <p:cNvSpPr txBox="1"/>
                <p:nvPr/>
              </p:nvSpPr>
              <p:spPr>
                <a:xfrm>
                  <a:off x="3924498" y="4142865"/>
                  <a:ext cx="1242646" cy="3624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100 %</a:t>
                  </a:r>
                </a:p>
              </p:txBody>
            </p:sp>
            <p:sp>
              <p:nvSpPr>
                <p:cNvPr id="74" name="TextBox 73">
                  <a:extLst>
                    <a:ext uri="{FF2B5EF4-FFF2-40B4-BE49-F238E27FC236}">
                      <a16:creationId xmlns:a16="http://schemas.microsoft.com/office/drawing/2014/main" id="{20E69153-56E6-994C-9053-CD34E3012B00}"/>
                    </a:ext>
                  </a:extLst>
                </p:cNvPr>
                <p:cNvSpPr txBox="1"/>
                <p:nvPr/>
              </p:nvSpPr>
              <p:spPr>
                <a:xfrm rot="16200000">
                  <a:off x="362050" y="3749910"/>
                  <a:ext cx="1242645" cy="3624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0 %</a:t>
                  </a:r>
                </a:p>
              </p:txBody>
            </p:sp>
            <p:sp>
              <p:nvSpPr>
                <p:cNvPr id="75" name="TextBox 74">
                  <a:extLst>
                    <a:ext uri="{FF2B5EF4-FFF2-40B4-BE49-F238E27FC236}">
                      <a16:creationId xmlns:a16="http://schemas.microsoft.com/office/drawing/2014/main" id="{C33384CC-1D58-974C-8067-FCDF23C455CB}"/>
                    </a:ext>
                  </a:extLst>
                </p:cNvPr>
                <p:cNvSpPr txBox="1"/>
                <p:nvPr/>
              </p:nvSpPr>
              <p:spPr>
                <a:xfrm rot="16200000">
                  <a:off x="362050" y="599026"/>
                  <a:ext cx="1242646" cy="3624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100 %</a:t>
                  </a:r>
                </a:p>
              </p:txBody>
            </p:sp>
          </p:grpSp>
        </p:grpSp>
        <p:sp>
          <p:nvSpPr>
            <p:cNvPr id="64" name="Oval 63">
              <a:extLst>
                <a:ext uri="{FF2B5EF4-FFF2-40B4-BE49-F238E27FC236}">
                  <a16:creationId xmlns:a16="http://schemas.microsoft.com/office/drawing/2014/main" id="{F9322F24-54CA-D841-BBF0-3BEE62D6AB60}"/>
                </a:ext>
              </a:extLst>
            </p:cNvPr>
            <p:cNvSpPr/>
            <p:nvPr/>
          </p:nvSpPr>
          <p:spPr>
            <a:xfrm>
              <a:off x="3283068" y="1831385"/>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7CE3B5A3-5508-CC48-900A-821804D8C927}"/>
                </a:ext>
              </a:extLst>
            </p:cNvPr>
            <p:cNvSpPr txBox="1"/>
            <p:nvPr/>
          </p:nvSpPr>
          <p:spPr>
            <a:xfrm>
              <a:off x="2597774" y="1971565"/>
              <a:ext cx="1254369" cy="3080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Persistence</a:t>
              </a:r>
            </a:p>
          </p:txBody>
        </p:sp>
      </p:grpSp>
      <p:grpSp>
        <p:nvGrpSpPr>
          <p:cNvPr id="2" name="Group 1">
            <a:extLst>
              <a:ext uri="{FF2B5EF4-FFF2-40B4-BE49-F238E27FC236}">
                <a16:creationId xmlns:a16="http://schemas.microsoft.com/office/drawing/2014/main" id="{D0D464CE-2A8D-A741-A6A8-D018757C462A}"/>
              </a:ext>
            </a:extLst>
          </p:cNvPr>
          <p:cNvGrpSpPr/>
          <p:nvPr/>
        </p:nvGrpSpPr>
        <p:grpSpPr>
          <a:xfrm>
            <a:off x="272133" y="2809861"/>
            <a:ext cx="3541831" cy="3912099"/>
            <a:chOff x="272133" y="2809861"/>
            <a:chExt cx="3541831" cy="3912099"/>
          </a:xfrm>
        </p:grpSpPr>
        <p:grpSp>
          <p:nvGrpSpPr>
            <p:cNvPr id="58" name="Group 57">
              <a:extLst>
                <a:ext uri="{FF2B5EF4-FFF2-40B4-BE49-F238E27FC236}">
                  <a16:creationId xmlns:a16="http://schemas.microsoft.com/office/drawing/2014/main" id="{29EE86C6-1ED2-7441-A351-D77E09412E00}"/>
                </a:ext>
              </a:extLst>
            </p:cNvPr>
            <p:cNvGrpSpPr/>
            <p:nvPr/>
          </p:nvGrpSpPr>
          <p:grpSpPr>
            <a:xfrm>
              <a:off x="311635" y="3390753"/>
              <a:ext cx="3230196" cy="3331207"/>
              <a:chOff x="782715" y="30904"/>
              <a:chExt cx="4384429" cy="4521535"/>
            </a:xfrm>
          </p:grpSpPr>
          <p:pic>
            <p:nvPicPr>
              <p:cNvPr id="3" name="Picture 2">
                <a:extLst>
                  <a:ext uri="{FF2B5EF4-FFF2-40B4-BE49-F238E27FC236}">
                    <a16:creationId xmlns:a16="http://schemas.microsoft.com/office/drawing/2014/main" id="{B6E40732-0167-714B-9855-90E99F0062F9}"/>
                  </a:ext>
                </a:extLst>
              </p:cNvPr>
              <p:cNvPicPr>
                <a:picLocks noChangeAspect="1"/>
              </p:cNvPicPr>
              <p:nvPr/>
            </p:nvPicPr>
            <p:blipFill>
              <a:blip r:embed="rId4"/>
              <a:stretch>
                <a:fillRect/>
              </a:stretch>
            </p:blipFill>
            <p:spPr>
              <a:xfrm>
                <a:off x="1184030" y="492857"/>
                <a:ext cx="3657600" cy="3644900"/>
              </a:xfrm>
              <a:prstGeom prst="rect">
                <a:avLst/>
              </a:prstGeom>
            </p:spPr>
          </p:pic>
          <p:sp>
            <p:nvSpPr>
              <p:cNvPr id="16" name="Oval 15">
                <a:extLst>
                  <a:ext uri="{FF2B5EF4-FFF2-40B4-BE49-F238E27FC236}">
                    <a16:creationId xmlns:a16="http://schemas.microsoft.com/office/drawing/2014/main" id="{C20064F4-E4D0-6041-8125-789E5244D470}"/>
                  </a:ext>
                </a:extLst>
              </p:cNvPr>
              <p:cNvSpPr/>
              <p:nvPr/>
            </p:nvSpPr>
            <p:spPr>
              <a:xfrm>
                <a:off x="3620559" y="1598538"/>
                <a:ext cx="144000" cy="1440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id="{0CFCF7A7-771F-124B-A271-FBA253B6592B}"/>
                  </a:ext>
                </a:extLst>
              </p:cNvPr>
              <p:cNvGrpSpPr/>
              <p:nvPr/>
            </p:nvGrpSpPr>
            <p:grpSpPr>
              <a:xfrm>
                <a:off x="782715" y="30904"/>
                <a:ext cx="4384429" cy="4521535"/>
                <a:chOff x="782715" y="30904"/>
                <a:chExt cx="4384429" cy="4521535"/>
              </a:xfrm>
            </p:grpSpPr>
            <p:sp>
              <p:nvSpPr>
                <p:cNvPr id="4" name="TextBox 3">
                  <a:extLst>
                    <a:ext uri="{FF2B5EF4-FFF2-40B4-BE49-F238E27FC236}">
                      <a16:creationId xmlns:a16="http://schemas.microsoft.com/office/drawing/2014/main" id="{E0222C9F-64A5-D040-823C-B22D294D200F}"/>
                    </a:ext>
                  </a:extLst>
                </p:cNvPr>
                <p:cNvSpPr txBox="1"/>
                <p:nvPr/>
              </p:nvSpPr>
              <p:spPr>
                <a:xfrm>
                  <a:off x="3287681" y="538936"/>
                  <a:ext cx="1609571" cy="61610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Precision = 81 %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Recall = 78 %</a:t>
                  </a:r>
                </a:p>
              </p:txBody>
            </p:sp>
            <p:sp>
              <p:nvSpPr>
                <p:cNvPr id="9" name="TextBox 8">
                  <a:extLst>
                    <a:ext uri="{FF2B5EF4-FFF2-40B4-BE49-F238E27FC236}">
                      <a16:creationId xmlns:a16="http://schemas.microsoft.com/office/drawing/2014/main" id="{B10FB6A6-0A80-CB4B-9D26-E3AD0992EB7C}"/>
                    </a:ext>
                  </a:extLst>
                </p:cNvPr>
                <p:cNvSpPr txBox="1"/>
                <p:nvPr/>
              </p:nvSpPr>
              <p:spPr>
                <a:xfrm>
                  <a:off x="1635199" y="30904"/>
                  <a:ext cx="2754147" cy="4595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Lead time= 0-10 min</a:t>
                  </a:r>
                </a:p>
              </p:txBody>
            </p:sp>
            <p:grpSp>
              <p:nvGrpSpPr>
                <p:cNvPr id="24" name="Group 23">
                  <a:extLst>
                    <a:ext uri="{FF2B5EF4-FFF2-40B4-BE49-F238E27FC236}">
                      <a16:creationId xmlns:a16="http://schemas.microsoft.com/office/drawing/2014/main" id="{91AF9602-6B80-0044-BA42-BE5ABD19CA6D}"/>
                    </a:ext>
                  </a:extLst>
                </p:cNvPr>
                <p:cNvGrpSpPr/>
                <p:nvPr/>
              </p:nvGrpSpPr>
              <p:grpSpPr>
                <a:xfrm>
                  <a:off x="782715" y="158910"/>
                  <a:ext cx="4384429" cy="4393529"/>
                  <a:chOff x="782715" y="158910"/>
                  <a:chExt cx="4384429" cy="4393529"/>
                </a:xfrm>
              </p:grpSpPr>
              <p:sp>
                <p:nvSpPr>
                  <p:cNvPr id="5" name="TextBox 4">
                    <a:extLst>
                      <a:ext uri="{FF2B5EF4-FFF2-40B4-BE49-F238E27FC236}">
                        <a16:creationId xmlns:a16="http://schemas.microsoft.com/office/drawing/2014/main" id="{ED206D34-B668-2245-84BB-C62D45EA3CD0}"/>
                      </a:ext>
                    </a:extLst>
                  </p:cNvPr>
                  <p:cNvSpPr txBox="1"/>
                  <p:nvPr/>
                </p:nvSpPr>
                <p:spPr>
                  <a:xfrm>
                    <a:off x="2154314" y="4137757"/>
                    <a:ext cx="1242646" cy="3624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Recall</a:t>
                    </a:r>
                  </a:p>
                </p:txBody>
              </p:sp>
              <p:sp>
                <p:nvSpPr>
                  <p:cNvPr id="6" name="TextBox 5">
                    <a:extLst>
                      <a:ext uri="{FF2B5EF4-FFF2-40B4-BE49-F238E27FC236}">
                        <a16:creationId xmlns:a16="http://schemas.microsoft.com/office/drawing/2014/main" id="{90A9D372-641E-E547-A86F-5AE75D46846E}"/>
                      </a:ext>
                    </a:extLst>
                  </p:cNvPr>
                  <p:cNvSpPr txBox="1"/>
                  <p:nvPr/>
                </p:nvSpPr>
                <p:spPr>
                  <a:xfrm rot="16200000">
                    <a:off x="346057" y="2134101"/>
                    <a:ext cx="1242646" cy="3624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Precision</a:t>
                    </a:r>
                  </a:p>
                </p:txBody>
              </p:sp>
              <p:sp>
                <p:nvSpPr>
                  <p:cNvPr id="17" name="TextBox 16">
                    <a:extLst>
                      <a:ext uri="{FF2B5EF4-FFF2-40B4-BE49-F238E27FC236}">
                        <a16:creationId xmlns:a16="http://schemas.microsoft.com/office/drawing/2014/main" id="{EE3E95FB-143E-794E-9F57-7196E7DD8028}"/>
                      </a:ext>
                    </a:extLst>
                  </p:cNvPr>
                  <p:cNvSpPr txBox="1"/>
                  <p:nvPr/>
                </p:nvSpPr>
                <p:spPr>
                  <a:xfrm>
                    <a:off x="782715" y="4137757"/>
                    <a:ext cx="1242646" cy="3624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0 %</a:t>
                    </a:r>
                  </a:p>
                </p:txBody>
              </p:sp>
              <p:sp>
                <p:nvSpPr>
                  <p:cNvPr id="18" name="TextBox 17">
                    <a:extLst>
                      <a:ext uri="{FF2B5EF4-FFF2-40B4-BE49-F238E27FC236}">
                        <a16:creationId xmlns:a16="http://schemas.microsoft.com/office/drawing/2014/main" id="{35BFE9D8-86BE-2242-AF5D-0EF05415759A}"/>
                      </a:ext>
                    </a:extLst>
                  </p:cNvPr>
                  <p:cNvSpPr txBox="1"/>
                  <p:nvPr/>
                </p:nvSpPr>
                <p:spPr>
                  <a:xfrm>
                    <a:off x="3924498" y="4142865"/>
                    <a:ext cx="1242646" cy="3624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100 %</a:t>
                    </a:r>
                  </a:p>
                </p:txBody>
              </p:sp>
              <p:sp>
                <p:nvSpPr>
                  <p:cNvPr id="22" name="TextBox 21">
                    <a:extLst>
                      <a:ext uri="{FF2B5EF4-FFF2-40B4-BE49-F238E27FC236}">
                        <a16:creationId xmlns:a16="http://schemas.microsoft.com/office/drawing/2014/main" id="{FECAEC0A-E09D-4D42-A3FE-39254C08C237}"/>
                      </a:ext>
                    </a:extLst>
                  </p:cNvPr>
                  <p:cNvSpPr txBox="1"/>
                  <p:nvPr/>
                </p:nvSpPr>
                <p:spPr>
                  <a:xfrm rot="16200000">
                    <a:off x="362050" y="3749910"/>
                    <a:ext cx="1242645" cy="3624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0 %</a:t>
                    </a:r>
                  </a:p>
                </p:txBody>
              </p:sp>
              <p:sp>
                <p:nvSpPr>
                  <p:cNvPr id="23" name="TextBox 22">
                    <a:extLst>
                      <a:ext uri="{FF2B5EF4-FFF2-40B4-BE49-F238E27FC236}">
                        <a16:creationId xmlns:a16="http://schemas.microsoft.com/office/drawing/2014/main" id="{DF900702-8DE6-8448-8F83-DE783A6D260D}"/>
                      </a:ext>
                    </a:extLst>
                  </p:cNvPr>
                  <p:cNvSpPr txBox="1"/>
                  <p:nvPr/>
                </p:nvSpPr>
                <p:spPr>
                  <a:xfrm rot="16200000">
                    <a:off x="362050" y="599026"/>
                    <a:ext cx="1242646" cy="3624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100 %</a:t>
                    </a:r>
                  </a:p>
                </p:txBody>
              </p:sp>
            </p:grpSp>
          </p:grpSp>
          <p:sp>
            <p:nvSpPr>
              <p:cNvPr id="36" name="TextBox 35">
                <a:extLst>
                  <a:ext uri="{FF2B5EF4-FFF2-40B4-BE49-F238E27FC236}">
                    <a16:creationId xmlns:a16="http://schemas.microsoft.com/office/drawing/2014/main" id="{70FAF1F3-634D-FC46-AD43-6DED39BBE9EF}"/>
                  </a:ext>
                </a:extLst>
              </p:cNvPr>
              <p:cNvSpPr txBox="1"/>
              <p:nvPr/>
            </p:nvSpPr>
            <p:spPr>
              <a:xfrm>
                <a:off x="2935264" y="1738718"/>
                <a:ext cx="1254369" cy="3080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Persistence</a:t>
                </a:r>
              </a:p>
            </p:txBody>
          </p:sp>
        </p:grpSp>
        <p:sp>
          <p:nvSpPr>
            <p:cNvPr id="59" name="TextBox 58">
              <a:extLst>
                <a:ext uri="{FF2B5EF4-FFF2-40B4-BE49-F238E27FC236}">
                  <a16:creationId xmlns:a16="http://schemas.microsoft.com/office/drawing/2014/main" id="{BB94A34B-3154-D748-815D-03C8B740DD06}"/>
                </a:ext>
              </a:extLst>
            </p:cNvPr>
            <p:cNvSpPr txBox="1"/>
            <p:nvPr/>
          </p:nvSpPr>
          <p:spPr>
            <a:xfrm>
              <a:off x="272133" y="2809861"/>
              <a:ext cx="354183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Recall = POD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E7E6E6">
                      <a:lumMod val="50000"/>
                    </a:srgbClr>
                  </a:solidFill>
                  <a:effectLst/>
                  <a:uLnTx/>
                  <a:uFillTx/>
                  <a:latin typeface="Calibri" panose="020F0502020204030204"/>
                  <a:ea typeface="+mn-ea"/>
                  <a:cs typeface="+mn-cs"/>
                </a:rPr>
                <a:t>Precision= 100%-FAR</a:t>
              </a:r>
            </a:p>
          </p:txBody>
        </p:sp>
      </p:grpSp>
      <p:sp>
        <p:nvSpPr>
          <p:cNvPr id="13" name="Slide Number Placeholder 12">
            <a:extLst>
              <a:ext uri="{FF2B5EF4-FFF2-40B4-BE49-F238E27FC236}">
                <a16:creationId xmlns:a16="http://schemas.microsoft.com/office/drawing/2014/main" id="{4D0EA994-3839-F54B-B5DA-403D679A8274}"/>
              </a:ext>
            </a:extLst>
          </p:cNvPr>
          <p:cNvSpPr>
            <a:spLocks noGrp="1"/>
          </p:cNvSpPr>
          <p:nvPr>
            <p:ph type="sldNum" sz="quarter" idx="12"/>
          </p:nvPr>
        </p:nvSpPr>
        <p:spPr>
          <a:xfrm>
            <a:off x="9479376" y="650465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8B45CA-F75B-B645-9CEB-688C430630CF}"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8" name="Picture 77">
            <a:extLst>
              <a:ext uri="{FF2B5EF4-FFF2-40B4-BE49-F238E27FC236}">
                <a16:creationId xmlns:a16="http://schemas.microsoft.com/office/drawing/2014/main" id="{93EE7D2B-803A-6348-AFE7-56140DDE0253}"/>
              </a:ext>
            </a:extLst>
          </p:cNvPr>
          <p:cNvPicPr>
            <a:picLocks noChangeAspect="1"/>
          </p:cNvPicPr>
          <p:nvPr/>
        </p:nvPicPr>
        <p:blipFill>
          <a:blip r:embed="rId5"/>
          <a:stretch>
            <a:fillRect/>
          </a:stretch>
        </p:blipFill>
        <p:spPr>
          <a:xfrm>
            <a:off x="11383992" y="0"/>
            <a:ext cx="808008" cy="281396"/>
          </a:xfrm>
          <a:prstGeom prst="rect">
            <a:avLst/>
          </a:prstGeom>
        </p:spPr>
      </p:pic>
    </p:spTree>
    <p:extLst>
      <p:ext uri="{BB962C8B-B14F-4D97-AF65-F5344CB8AC3E}">
        <p14:creationId xmlns:p14="http://schemas.microsoft.com/office/powerpoint/2010/main" val="157564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9"/>
                                        </p:tgtEl>
                                        <p:attrNameLst>
                                          <p:attrName>style.visibility</p:attrName>
                                        </p:attrNameLst>
                                      </p:cBhvr>
                                      <p:to>
                                        <p:strVal val="visible"/>
                                      </p:to>
                                    </p:set>
                                    <p:animEffect transition="in" filter="fade">
                                      <p:cBhvr>
                                        <p:cTn id="12" dur="500"/>
                                        <p:tgtEl>
                                          <p:spTgt spid="7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animEffect transition="in" filter="fade">
                                      <p:cBhvr>
                                        <p:cTn id="15" dur="500"/>
                                        <p:tgtEl>
                                          <p:spTgt spid="8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10" presetClass="entr" presetSubtype="0" fill="hold" nodeType="withEffect">
                                  <p:stCondLst>
                                    <p:cond delay="0"/>
                                  </p:stCondLst>
                                  <p:childTnLst>
                                    <p:set>
                                      <p:cBhvr>
                                        <p:cTn id="22" dur="1" fill="hold">
                                          <p:stCondLst>
                                            <p:cond delay="0"/>
                                          </p:stCondLst>
                                        </p:cTn>
                                        <p:tgtEl>
                                          <p:spTgt spid="62"/>
                                        </p:tgtEl>
                                        <p:attrNameLst>
                                          <p:attrName>style.visibility</p:attrName>
                                        </p:attrNameLst>
                                      </p:cBhvr>
                                      <p:to>
                                        <p:strVal val="visible"/>
                                      </p:to>
                                    </p:set>
                                    <p:animEffect transition="in" filter="fade">
                                      <p:cBhvr>
                                        <p:cTn id="23" dur="500"/>
                                        <p:tgtEl>
                                          <p:spTgt spid="62"/>
                                        </p:tgtEl>
                                      </p:cBhvr>
                                    </p:animEffect>
                                  </p:childTnLst>
                                </p:cTn>
                              </p:par>
                              <p:par>
                                <p:cTn id="24" presetID="10" presetClass="entr" presetSubtype="0" fill="hold" nodeType="with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fade">
                                      <p:cBhvr>
                                        <p:cTn id="26" dur="500"/>
                                        <p:tgtEl>
                                          <p:spTgt spid="6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3"/>
                                        </p:tgtEl>
                                        <p:attrNameLst>
                                          <p:attrName>style.visibility</p:attrName>
                                        </p:attrNameLst>
                                      </p:cBhvr>
                                      <p:to>
                                        <p:strVal val="visible"/>
                                      </p:to>
                                    </p:set>
                                    <p:animEffect transition="in" filter="fade">
                                      <p:cBhvr>
                                        <p:cTn id="31" dur="500"/>
                                        <p:tgtEl>
                                          <p:spTgt spid="83"/>
                                        </p:tgtEl>
                                      </p:cBhvr>
                                    </p:animEffect>
                                  </p:childTnLst>
                                </p:cTn>
                              </p:par>
                              <p:par>
                                <p:cTn id="32" presetID="10" presetClass="entr" presetSubtype="0" fill="hold" nodeType="withEffect">
                                  <p:stCondLst>
                                    <p:cond delay="0"/>
                                  </p:stCondLst>
                                  <p:childTnLst>
                                    <p:set>
                                      <p:cBhvr>
                                        <p:cTn id="33" dur="1" fill="hold">
                                          <p:stCondLst>
                                            <p:cond delay="0"/>
                                          </p:stCondLst>
                                        </p:cTn>
                                        <p:tgtEl>
                                          <p:spTgt spid="82"/>
                                        </p:tgtEl>
                                        <p:attrNameLst>
                                          <p:attrName>style.visibility</p:attrName>
                                        </p:attrNameLst>
                                      </p:cBhvr>
                                      <p:to>
                                        <p:strVal val="visible"/>
                                      </p:to>
                                    </p:set>
                                    <p:animEffect transition="in" filter="fade">
                                      <p:cBhvr>
                                        <p:cTn id="34"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P spid="80" grpId="0"/>
      <p:bldP spid="8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FAA0D-4FB2-C44C-9474-E3B9FCD33285}"/>
              </a:ext>
            </a:extLst>
          </p:cNvPr>
          <p:cNvSpPr>
            <a:spLocks noGrp="1"/>
          </p:cNvSpPr>
          <p:nvPr>
            <p:ph type="title" idx="4294967295"/>
          </p:nvPr>
        </p:nvSpPr>
        <p:spPr>
          <a:xfrm>
            <a:off x="574361" y="-84814"/>
            <a:ext cx="10515600" cy="1325563"/>
          </a:xfrm>
        </p:spPr>
        <p:txBody>
          <a:bodyPr>
            <a:normAutofit/>
          </a:bodyPr>
          <a:lstStyle/>
          <a:p>
            <a:r>
              <a:rPr lang="en-US" dirty="0">
                <a:latin typeface="Calibri Light" panose="020F0302020204030204" pitchFamily="34" charset="0"/>
                <a:cs typeface="Calibri Light" panose="020F0302020204030204" pitchFamily="34" charset="0"/>
              </a:rPr>
              <a:t>Outline</a:t>
            </a:r>
          </a:p>
        </p:txBody>
      </p:sp>
      <p:graphicFrame>
        <p:nvGraphicFramePr>
          <p:cNvPr id="14" name="Diagram 13">
            <a:extLst>
              <a:ext uri="{FF2B5EF4-FFF2-40B4-BE49-F238E27FC236}">
                <a16:creationId xmlns:a16="http://schemas.microsoft.com/office/drawing/2014/main" id="{1CC29980-2BDF-304F-9CCB-1758FEBE3BE0}"/>
              </a:ext>
            </a:extLst>
          </p:cNvPr>
          <p:cNvGraphicFramePr/>
          <p:nvPr>
            <p:extLst>
              <p:ext uri="{D42A27DB-BD31-4B8C-83A1-F6EECF244321}">
                <p14:modId xmlns:p14="http://schemas.microsoft.com/office/powerpoint/2010/main" val="2135995260"/>
              </p:ext>
            </p:extLst>
          </p:nvPr>
        </p:nvGraphicFramePr>
        <p:xfrm>
          <a:off x="2325190" y="467954"/>
          <a:ext cx="7811588" cy="26144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TextBox 18">
            <a:extLst>
              <a:ext uri="{FF2B5EF4-FFF2-40B4-BE49-F238E27FC236}">
                <a16:creationId xmlns:a16="http://schemas.microsoft.com/office/drawing/2014/main" id="{D5FB1C9F-6F41-B244-84F5-C39D65167487}"/>
              </a:ext>
            </a:extLst>
          </p:cNvPr>
          <p:cNvSpPr txBox="1"/>
          <p:nvPr/>
        </p:nvSpPr>
        <p:spPr>
          <a:xfrm>
            <a:off x="7920607" y="3082448"/>
            <a:ext cx="4049193" cy="2784737"/>
          </a:xfrm>
          <a:prstGeom prst="rect">
            <a:avLst/>
          </a:prstGeom>
          <a:noFill/>
          <a:ln>
            <a:solidFill>
              <a:schemeClr val="tx1"/>
            </a:solidFill>
          </a:ln>
        </p:spPr>
        <p:txBody>
          <a:bodyPr wrap="square" rtlCol="0">
            <a:spAutoFit/>
          </a:bodyPr>
          <a:lstStyle/>
          <a:p>
            <a:pPr algn="ctr">
              <a:lnSpc>
                <a:spcPct val="200000"/>
              </a:lnSpc>
            </a:pPr>
            <a:r>
              <a:rPr lang="en-US" b="1" dirty="0"/>
              <a:t>Challenge of Identifying the outliers</a:t>
            </a:r>
          </a:p>
          <a:p>
            <a:pPr marL="800100" lvl="1" indent="-342900">
              <a:lnSpc>
                <a:spcPct val="200000"/>
              </a:lnSpc>
              <a:buFont typeface="Arial" panose="020B0604020202020204" pitchFamily="34" charset="0"/>
              <a:buChar char="•"/>
            </a:pPr>
            <a:r>
              <a:rPr lang="en-US" dirty="0"/>
              <a:t>Influence on the model’s performance</a:t>
            </a:r>
          </a:p>
          <a:p>
            <a:pPr marL="800100" lvl="1" indent="-342900">
              <a:lnSpc>
                <a:spcPct val="200000"/>
              </a:lnSpc>
              <a:buFont typeface="Arial" panose="020B0604020202020204" pitchFamily="34" charset="0"/>
              <a:buChar char="•"/>
            </a:pPr>
            <a:r>
              <a:rPr lang="en-US" dirty="0"/>
              <a:t>Possible approaches to optimize the process</a:t>
            </a:r>
          </a:p>
        </p:txBody>
      </p:sp>
      <p:sp>
        <p:nvSpPr>
          <p:cNvPr id="20" name="Rectangle 19">
            <a:extLst>
              <a:ext uri="{FF2B5EF4-FFF2-40B4-BE49-F238E27FC236}">
                <a16:creationId xmlns:a16="http://schemas.microsoft.com/office/drawing/2014/main" id="{702E747D-3A53-3B40-9C17-AAF97D51B530}"/>
              </a:ext>
            </a:extLst>
          </p:cNvPr>
          <p:cNvSpPr/>
          <p:nvPr/>
        </p:nvSpPr>
        <p:spPr>
          <a:xfrm>
            <a:off x="387605" y="3082449"/>
            <a:ext cx="3574869" cy="2784737"/>
          </a:xfrm>
          <a:prstGeom prst="rect">
            <a:avLst/>
          </a:prstGeom>
          <a:ln>
            <a:solidFill>
              <a:schemeClr val="tx1"/>
            </a:solidFill>
          </a:ln>
        </p:spPr>
        <p:txBody>
          <a:bodyPr wrap="square">
            <a:spAutoFit/>
          </a:bodyPr>
          <a:lstStyle/>
          <a:p>
            <a:pPr algn="ctr">
              <a:lnSpc>
                <a:spcPct val="200000"/>
              </a:lnSpc>
            </a:pPr>
            <a:r>
              <a:rPr lang="en-US" b="1" dirty="0"/>
              <a:t>Forming the database</a:t>
            </a:r>
          </a:p>
          <a:p>
            <a:pPr marL="800100" lvl="1" indent="-342900">
              <a:lnSpc>
                <a:spcPct val="200000"/>
              </a:lnSpc>
              <a:buFont typeface="Arial" panose="020B0604020202020204" pitchFamily="34" charset="0"/>
              <a:buChar char="•"/>
            </a:pPr>
            <a:r>
              <a:rPr lang="en-US" dirty="0"/>
              <a:t>12 stations in Switzerland</a:t>
            </a:r>
          </a:p>
          <a:p>
            <a:pPr marL="800100" lvl="1" indent="-342900">
              <a:lnSpc>
                <a:spcPct val="200000"/>
              </a:lnSpc>
              <a:buFont typeface="Arial" panose="020B0604020202020204" pitchFamily="34" charset="0"/>
              <a:buChar char="•"/>
            </a:pPr>
            <a:r>
              <a:rPr lang="en-US" dirty="0"/>
              <a:t>Gathering the data points and labeling criterion</a:t>
            </a:r>
          </a:p>
          <a:p>
            <a:pPr marL="800100" lvl="1" indent="-342900">
              <a:lnSpc>
                <a:spcPct val="200000"/>
              </a:lnSpc>
              <a:buFont typeface="Arial" panose="020B0604020202020204" pitchFamily="34" charset="0"/>
              <a:buChar char="•"/>
            </a:pPr>
            <a:r>
              <a:rPr lang="en-US" dirty="0"/>
              <a:t>Data visualization</a:t>
            </a:r>
          </a:p>
        </p:txBody>
      </p:sp>
      <p:sp>
        <p:nvSpPr>
          <p:cNvPr id="21" name="Rectangle 20">
            <a:extLst>
              <a:ext uri="{FF2B5EF4-FFF2-40B4-BE49-F238E27FC236}">
                <a16:creationId xmlns:a16="http://schemas.microsoft.com/office/drawing/2014/main" id="{CBB4A615-9649-8146-9984-E1EDC2AFCFB4}"/>
              </a:ext>
            </a:extLst>
          </p:cNvPr>
          <p:cNvSpPr/>
          <p:nvPr/>
        </p:nvSpPr>
        <p:spPr>
          <a:xfrm>
            <a:off x="4276295" y="3082449"/>
            <a:ext cx="3248297" cy="2784737"/>
          </a:xfrm>
          <a:prstGeom prst="rect">
            <a:avLst/>
          </a:prstGeom>
          <a:ln>
            <a:solidFill>
              <a:schemeClr val="tx1"/>
            </a:solidFill>
          </a:ln>
        </p:spPr>
        <p:txBody>
          <a:bodyPr wrap="square">
            <a:spAutoFit/>
          </a:bodyPr>
          <a:lstStyle/>
          <a:p>
            <a:pPr algn="ctr">
              <a:lnSpc>
                <a:spcPct val="200000"/>
              </a:lnSpc>
            </a:pPr>
            <a:r>
              <a:rPr lang="en-US" b="1" dirty="0"/>
              <a:t>Algorithm workflow</a:t>
            </a:r>
          </a:p>
          <a:p>
            <a:pPr marL="800100" lvl="1" indent="-342900">
              <a:lnSpc>
                <a:spcPct val="200000"/>
              </a:lnSpc>
              <a:buFont typeface="Arial" panose="020B0604020202020204" pitchFamily="34" charset="0"/>
              <a:buChar char="•"/>
            </a:pPr>
            <a:r>
              <a:rPr lang="en-US" dirty="0"/>
              <a:t>Data preparation</a:t>
            </a:r>
          </a:p>
          <a:p>
            <a:pPr marL="800100" lvl="1" indent="-342900">
              <a:lnSpc>
                <a:spcPct val="200000"/>
              </a:lnSpc>
              <a:buFont typeface="Arial" panose="020B0604020202020204" pitchFamily="34" charset="0"/>
              <a:buChar char="•"/>
            </a:pPr>
            <a:r>
              <a:rPr lang="en-US" dirty="0"/>
              <a:t>Training</a:t>
            </a:r>
          </a:p>
          <a:p>
            <a:pPr marL="800100" lvl="1" indent="-342900">
              <a:lnSpc>
                <a:spcPct val="200000"/>
              </a:lnSpc>
              <a:buFont typeface="Arial" panose="020B0604020202020204" pitchFamily="34" charset="0"/>
              <a:buChar char="•"/>
            </a:pPr>
            <a:r>
              <a:rPr lang="en-US" dirty="0"/>
              <a:t>Evaluation metrics</a:t>
            </a:r>
          </a:p>
          <a:p>
            <a:pPr marL="800100" lvl="1" indent="-342900">
              <a:lnSpc>
                <a:spcPct val="200000"/>
              </a:lnSpc>
              <a:buFont typeface="Arial" panose="020B0604020202020204" pitchFamily="34" charset="0"/>
              <a:buChar char="•"/>
            </a:pPr>
            <a:r>
              <a:rPr lang="en-US" dirty="0"/>
              <a:t>Prediction results</a:t>
            </a:r>
          </a:p>
        </p:txBody>
      </p:sp>
      <p:cxnSp>
        <p:nvCxnSpPr>
          <p:cNvPr id="23" name="Straight Arrow Connector 22">
            <a:extLst>
              <a:ext uri="{FF2B5EF4-FFF2-40B4-BE49-F238E27FC236}">
                <a16:creationId xmlns:a16="http://schemas.microsoft.com/office/drawing/2014/main" id="{441F852E-EF7F-AE44-9D6E-E915CDFA6041}"/>
              </a:ext>
            </a:extLst>
          </p:cNvPr>
          <p:cNvCxnSpPr>
            <a:stCxn id="20" idx="3"/>
            <a:endCxn id="21" idx="1"/>
          </p:cNvCxnSpPr>
          <p:nvPr/>
        </p:nvCxnSpPr>
        <p:spPr>
          <a:xfrm>
            <a:off x="3962474" y="4474818"/>
            <a:ext cx="31382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A586C86-D19F-9B46-B818-57A2752CE580}"/>
              </a:ext>
            </a:extLst>
          </p:cNvPr>
          <p:cNvCxnSpPr>
            <a:cxnSpLocks/>
            <a:stCxn id="21" idx="3"/>
            <a:endCxn id="19" idx="1"/>
          </p:cNvCxnSpPr>
          <p:nvPr/>
        </p:nvCxnSpPr>
        <p:spPr>
          <a:xfrm flipV="1">
            <a:off x="7524592" y="4474817"/>
            <a:ext cx="396015"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BFD362E-D128-B749-A15C-425BDD2FF099}"/>
              </a:ext>
            </a:extLst>
          </p:cNvPr>
          <p:cNvSpPr>
            <a:spLocks noGrp="1"/>
          </p:cNvSpPr>
          <p:nvPr>
            <p:ph type="sldNum" sz="quarter" idx="12"/>
          </p:nvPr>
        </p:nvSpPr>
        <p:spPr/>
        <p:txBody>
          <a:bodyPr/>
          <a:lstStyle/>
          <a:p>
            <a:fld id="{A58B45CA-F75B-B645-9CEB-688C430630CF}" type="slidenum">
              <a:rPr lang="en-US" smtClean="0"/>
              <a:t>2</a:t>
            </a:fld>
            <a:endParaRPr lang="en-US" dirty="0"/>
          </a:p>
        </p:txBody>
      </p:sp>
      <p:pic>
        <p:nvPicPr>
          <p:cNvPr id="11" name="Picture 10">
            <a:extLst>
              <a:ext uri="{FF2B5EF4-FFF2-40B4-BE49-F238E27FC236}">
                <a16:creationId xmlns:a16="http://schemas.microsoft.com/office/drawing/2014/main" id="{1E93FBF3-CF7B-F646-9EA3-5E6927C0D214}"/>
              </a:ext>
            </a:extLst>
          </p:cNvPr>
          <p:cNvPicPr>
            <a:picLocks noChangeAspect="1"/>
          </p:cNvPicPr>
          <p:nvPr/>
        </p:nvPicPr>
        <p:blipFill>
          <a:blip r:embed="rId8"/>
          <a:stretch>
            <a:fillRect/>
          </a:stretch>
        </p:blipFill>
        <p:spPr>
          <a:xfrm>
            <a:off x="0" y="6576604"/>
            <a:ext cx="808008" cy="281396"/>
          </a:xfrm>
          <a:prstGeom prst="rect">
            <a:avLst/>
          </a:prstGeom>
        </p:spPr>
      </p:pic>
    </p:spTree>
    <p:extLst>
      <p:ext uri="{BB962C8B-B14F-4D97-AF65-F5344CB8AC3E}">
        <p14:creationId xmlns:p14="http://schemas.microsoft.com/office/powerpoint/2010/main" val="313944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D71864-36FC-CF48-A93E-6C9A5EDA10CE}"/>
              </a:ext>
            </a:extLst>
          </p:cNvPr>
          <p:cNvSpPr>
            <a:spLocks noGrp="1"/>
          </p:cNvSpPr>
          <p:nvPr>
            <p:ph type="title"/>
          </p:nvPr>
        </p:nvSpPr>
        <p:spPr/>
        <p:txBody>
          <a:bodyPr vert="horz" lIns="91440" tIns="45720" rIns="91440" bIns="45720" rtlCol="0" anchor="b" anchorCtr="0">
            <a:normAutofit/>
          </a:bodyPr>
          <a:lstStyle/>
          <a:p>
            <a:r>
              <a:rPr lang="en-US" sz="2800" dirty="0">
                <a:latin typeface="Calibri Light" panose="020F0302020204030204" pitchFamily="34" charset="0"/>
                <a:cs typeface="Calibri Light" panose="020F0302020204030204" pitchFamily="34" charset="0"/>
              </a:rPr>
              <a:t>Selected sites</a:t>
            </a:r>
          </a:p>
        </p:txBody>
      </p:sp>
      <p:sp>
        <p:nvSpPr>
          <p:cNvPr id="8" name="Text Placeholder 16">
            <a:extLst>
              <a:ext uri="{FF2B5EF4-FFF2-40B4-BE49-F238E27FC236}">
                <a16:creationId xmlns:a16="http://schemas.microsoft.com/office/drawing/2014/main" id="{C45F31A5-3259-9848-8D52-A524BB7EB5D8}"/>
              </a:ext>
            </a:extLst>
          </p:cNvPr>
          <p:cNvSpPr txBox="1">
            <a:spLocks/>
          </p:cNvSpPr>
          <p:nvPr/>
        </p:nvSpPr>
        <p:spPr>
          <a:xfrm>
            <a:off x="6683451" y="753144"/>
            <a:ext cx="5157787" cy="604446"/>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lvl="0" algn="r">
              <a:lnSpc>
                <a:spcPts val="1800"/>
              </a:lnSpc>
              <a:spcBef>
                <a:spcPts val="600"/>
              </a:spcBef>
              <a:spcAft>
                <a:spcPts val="600"/>
              </a:spcAft>
              <a:defRPr/>
            </a:pPr>
            <a:r>
              <a:rPr lang="en-US" sz="1600" b="1" dirty="0">
                <a:solidFill>
                  <a:srgbClr val="D24725"/>
                </a:solidFill>
                <a:latin typeface="Segoe UI"/>
              </a:rPr>
              <a:t>12 meteorological stations in Switzerland</a:t>
            </a:r>
          </a:p>
        </p:txBody>
      </p:sp>
      <p:sp>
        <p:nvSpPr>
          <p:cNvPr id="2" name="Slide Number Placeholder 1">
            <a:extLst>
              <a:ext uri="{FF2B5EF4-FFF2-40B4-BE49-F238E27FC236}">
                <a16:creationId xmlns:a16="http://schemas.microsoft.com/office/drawing/2014/main" id="{2002346D-3BA2-354F-A483-328D1850226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0EDB8-5305-433F-BE41-D7A86D811DB3}"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E9A2F6F5-C098-AC40-9CA1-DE01D18DECA5}"/>
              </a:ext>
            </a:extLst>
          </p:cNvPr>
          <p:cNvPicPr/>
          <p:nvPr/>
        </p:nvPicPr>
        <p:blipFill>
          <a:blip r:embed="rId2" cstate="hqprint">
            <a:extLst>
              <a:ext uri="{28A0092B-C50C-407E-A947-70E740481C1C}">
                <a14:useLocalDpi xmlns:a14="http://schemas.microsoft.com/office/drawing/2010/main" val="0"/>
              </a:ext>
            </a:extLst>
          </a:blip>
          <a:stretch>
            <a:fillRect/>
          </a:stretch>
        </p:blipFill>
        <p:spPr>
          <a:xfrm>
            <a:off x="632880" y="1357590"/>
            <a:ext cx="9264410" cy="5211487"/>
          </a:xfrm>
          <a:prstGeom prst="rect">
            <a:avLst/>
          </a:prstGeom>
        </p:spPr>
      </p:pic>
      <p:sp>
        <p:nvSpPr>
          <p:cNvPr id="19" name="Oval 18">
            <a:extLst>
              <a:ext uri="{FF2B5EF4-FFF2-40B4-BE49-F238E27FC236}">
                <a16:creationId xmlns:a16="http://schemas.microsoft.com/office/drawing/2014/main" id="{8355F1BD-4387-9349-84D4-18E3AE4DC2E7}"/>
              </a:ext>
            </a:extLst>
          </p:cNvPr>
          <p:cNvSpPr/>
          <p:nvPr/>
        </p:nvSpPr>
        <p:spPr>
          <a:xfrm>
            <a:off x="9964957" y="3026966"/>
            <a:ext cx="1972492" cy="783772"/>
          </a:xfrm>
          <a:prstGeom prst="ellips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ED022350-7360-EB44-8495-5A85D7D580E2}"/>
              </a:ext>
            </a:extLst>
          </p:cNvPr>
          <p:cNvPicPr>
            <a:picLocks noChangeAspect="1"/>
          </p:cNvPicPr>
          <p:nvPr/>
        </p:nvPicPr>
        <p:blipFill rotWithShape="1">
          <a:blip r:embed="rId3">
            <a:clrChange>
              <a:clrFrom>
                <a:srgbClr val="FFFFFF"/>
              </a:clrFrom>
              <a:clrTo>
                <a:srgbClr val="FFFFFF">
                  <a:alpha val="0"/>
                </a:srgbClr>
              </a:clrTo>
            </a:clrChange>
          </a:blip>
          <a:srcRect l="18751" t="5942" r="18747" b="16851"/>
          <a:stretch/>
        </p:blipFill>
        <p:spPr>
          <a:xfrm>
            <a:off x="10587978" y="2529435"/>
            <a:ext cx="650581" cy="865468"/>
          </a:xfrm>
          <a:prstGeom prst="rect">
            <a:avLst/>
          </a:prstGeom>
        </p:spPr>
      </p:pic>
      <p:sp>
        <p:nvSpPr>
          <p:cNvPr id="21" name="TextBox 20">
            <a:extLst>
              <a:ext uri="{FF2B5EF4-FFF2-40B4-BE49-F238E27FC236}">
                <a16:creationId xmlns:a16="http://schemas.microsoft.com/office/drawing/2014/main" id="{90F7A58C-175E-3349-960A-6C24BB49B58B}"/>
              </a:ext>
            </a:extLst>
          </p:cNvPr>
          <p:cNvSpPr txBox="1"/>
          <p:nvPr/>
        </p:nvSpPr>
        <p:spPr>
          <a:xfrm>
            <a:off x="10040680" y="3456888"/>
            <a:ext cx="2021553" cy="307777"/>
          </a:xfrm>
          <a:prstGeom prst="rect">
            <a:avLst/>
          </a:prstGeom>
          <a:noFill/>
        </p:spPr>
        <p:txBody>
          <a:bodyPr wrap="square" rtlCol="0">
            <a:spAutoFit/>
          </a:bodyPr>
          <a:lstStyle/>
          <a:p>
            <a:pPr algn="ctr"/>
            <a:r>
              <a:rPr lang="en-US" sz="1400" dirty="0"/>
              <a:t>Area of interest</a:t>
            </a:r>
          </a:p>
        </p:txBody>
      </p:sp>
      <p:cxnSp>
        <p:nvCxnSpPr>
          <p:cNvPr id="22" name="Straight Arrow Connector 21">
            <a:extLst>
              <a:ext uri="{FF2B5EF4-FFF2-40B4-BE49-F238E27FC236}">
                <a16:creationId xmlns:a16="http://schemas.microsoft.com/office/drawing/2014/main" id="{E7947B33-9641-6441-9F2F-FADB363F3499}"/>
              </a:ext>
            </a:extLst>
          </p:cNvPr>
          <p:cNvCxnSpPr>
            <a:cxnSpLocks/>
            <a:stCxn id="19" idx="2"/>
          </p:cNvCxnSpPr>
          <p:nvPr/>
        </p:nvCxnSpPr>
        <p:spPr>
          <a:xfrm flipV="1">
            <a:off x="9964957" y="3386746"/>
            <a:ext cx="986245" cy="3210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9B7E3C77-598A-294A-B618-B9D0114A723C}"/>
              </a:ext>
            </a:extLst>
          </p:cNvPr>
          <p:cNvSpPr txBox="1"/>
          <p:nvPr/>
        </p:nvSpPr>
        <p:spPr>
          <a:xfrm>
            <a:off x="9447302" y="3111075"/>
            <a:ext cx="2021553" cy="307777"/>
          </a:xfrm>
          <a:prstGeom prst="rect">
            <a:avLst/>
          </a:prstGeom>
          <a:noFill/>
        </p:spPr>
        <p:txBody>
          <a:bodyPr wrap="square" rtlCol="0">
            <a:spAutoFit/>
          </a:bodyPr>
          <a:lstStyle/>
          <a:p>
            <a:pPr algn="ctr"/>
            <a:r>
              <a:rPr lang="en-US" sz="1400" dirty="0"/>
              <a:t>r = 30 km</a:t>
            </a:r>
          </a:p>
        </p:txBody>
      </p:sp>
      <p:sp>
        <p:nvSpPr>
          <p:cNvPr id="7" name="TextBox 6">
            <a:extLst>
              <a:ext uri="{FF2B5EF4-FFF2-40B4-BE49-F238E27FC236}">
                <a16:creationId xmlns:a16="http://schemas.microsoft.com/office/drawing/2014/main" id="{35C81E0D-5D1E-A144-8A5F-C6F08E1EBCCF}"/>
              </a:ext>
            </a:extLst>
          </p:cNvPr>
          <p:cNvSpPr txBox="1"/>
          <p:nvPr/>
        </p:nvSpPr>
        <p:spPr>
          <a:xfrm>
            <a:off x="10071483" y="2285784"/>
            <a:ext cx="1683569" cy="276999"/>
          </a:xfrm>
          <a:prstGeom prst="rect">
            <a:avLst/>
          </a:prstGeom>
          <a:noFill/>
        </p:spPr>
        <p:txBody>
          <a:bodyPr wrap="square" rtlCol="0">
            <a:spAutoFit/>
          </a:bodyPr>
          <a:lstStyle/>
          <a:p>
            <a:r>
              <a:rPr lang="en-US" sz="1200" dirty="0"/>
              <a:t>Meteorological station</a:t>
            </a:r>
          </a:p>
        </p:txBody>
      </p:sp>
      <p:pic>
        <p:nvPicPr>
          <p:cNvPr id="6" name="Picture 5">
            <a:extLst>
              <a:ext uri="{FF2B5EF4-FFF2-40B4-BE49-F238E27FC236}">
                <a16:creationId xmlns:a16="http://schemas.microsoft.com/office/drawing/2014/main" id="{BEEE7E72-28E2-5B4A-BE78-1B1690BA28E9}"/>
              </a:ext>
            </a:extLst>
          </p:cNvPr>
          <p:cNvPicPr>
            <a:picLocks noChangeAspect="1"/>
          </p:cNvPicPr>
          <p:nvPr/>
        </p:nvPicPr>
        <p:blipFill>
          <a:blip r:embed="rId4"/>
          <a:stretch>
            <a:fillRect/>
          </a:stretch>
        </p:blipFill>
        <p:spPr>
          <a:xfrm>
            <a:off x="7001122" y="4861258"/>
            <a:ext cx="2930002" cy="1707819"/>
          </a:xfrm>
          <a:prstGeom prst="rect">
            <a:avLst/>
          </a:prstGeom>
          <a:solidFill>
            <a:schemeClr val="bg1"/>
          </a:solidFill>
        </p:spPr>
      </p:pic>
      <p:pic>
        <p:nvPicPr>
          <p:cNvPr id="24" name="Picture 23">
            <a:extLst>
              <a:ext uri="{FF2B5EF4-FFF2-40B4-BE49-F238E27FC236}">
                <a16:creationId xmlns:a16="http://schemas.microsoft.com/office/drawing/2014/main" id="{A0BAE1A2-ACBF-3648-B6F5-31A01494DF21}"/>
              </a:ext>
            </a:extLst>
          </p:cNvPr>
          <p:cNvPicPr>
            <a:picLocks noChangeAspect="1"/>
          </p:cNvPicPr>
          <p:nvPr/>
        </p:nvPicPr>
        <p:blipFill>
          <a:blip r:embed="rId5"/>
          <a:stretch>
            <a:fillRect/>
          </a:stretch>
        </p:blipFill>
        <p:spPr>
          <a:xfrm>
            <a:off x="0" y="6576604"/>
            <a:ext cx="808008" cy="281396"/>
          </a:xfrm>
          <a:prstGeom prst="rect">
            <a:avLst/>
          </a:prstGeom>
        </p:spPr>
      </p:pic>
    </p:spTree>
    <p:extLst>
      <p:ext uri="{BB962C8B-B14F-4D97-AF65-F5344CB8AC3E}">
        <p14:creationId xmlns:p14="http://schemas.microsoft.com/office/powerpoint/2010/main" val="680246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D71864-36FC-CF48-A93E-6C9A5EDA10CE}"/>
              </a:ext>
            </a:extLst>
          </p:cNvPr>
          <p:cNvSpPr>
            <a:spLocks noGrp="1"/>
          </p:cNvSpPr>
          <p:nvPr>
            <p:ph type="title"/>
          </p:nvPr>
        </p:nvSpPr>
        <p:spPr/>
        <p:txBody>
          <a:bodyPr vert="horz" lIns="91440" tIns="45720" rIns="91440" bIns="45720" rtlCol="0" anchor="b" anchorCtr="0">
            <a:normAutofit/>
          </a:bodyPr>
          <a:lstStyle/>
          <a:p>
            <a:r>
              <a:rPr lang="en-US" dirty="0">
                <a:latin typeface="Calibri Light" panose="020F0302020204030204" pitchFamily="34" charset="0"/>
                <a:cs typeface="Calibri Light" panose="020F0302020204030204" pitchFamily="34" charset="0"/>
              </a:rPr>
              <a:t>Database</a:t>
            </a:r>
            <a:endParaRPr lang="en-US" sz="2800" dirty="0">
              <a:latin typeface="Calibri Light" panose="020F0302020204030204" pitchFamily="34" charset="0"/>
              <a:cs typeface="Calibri Light" panose="020F0302020204030204" pitchFamily="34" charset="0"/>
            </a:endParaRPr>
          </a:p>
        </p:txBody>
      </p:sp>
      <p:sp>
        <p:nvSpPr>
          <p:cNvPr id="8" name="Text Placeholder 16">
            <a:extLst>
              <a:ext uri="{FF2B5EF4-FFF2-40B4-BE49-F238E27FC236}">
                <a16:creationId xmlns:a16="http://schemas.microsoft.com/office/drawing/2014/main" id="{C45F31A5-3259-9848-8D52-A524BB7EB5D8}"/>
              </a:ext>
            </a:extLst>
          </p:cNvPr>
          <p:cNvSpPr txBox="1">
            <a:spLocks/>
          </p:cNvSpPr>
          <p:nvPr/>
        </p:nvSpPr>
        <p:spPr>
          <a:xfrm>
            <a:off x="6490739" y="704115"/>
            <a:ext cx="5157787" cy="358271"/>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0" marR="0" lvl="0" indent="0" algn="r" defTabSz="914400" rtl="0" eaLnBrk="1" fontAlgn="auto" latinLnBrk="0" hangingPunct="1">
              <a:lnSpc>
                <a:spcPts val="18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D24725"/>
                </a:solidFill>
                <a:effectLst/>
                <a:uLnTx/>
                <a:uFillTx/>
                <a:latin typeface="Segoe UI"/>
                <a:ea typeface="+mn-ea"/>
                <a:cs typeface="+mn-cs"/>
              </a:rPr>
              <a:t>[Period of gathering data: 2006-2017]</a:t>
            </a:r>
          </a:p>
        </p:txBody>
      </p:sp>
      <p:pic>
        <p:nvPicPr>
          <p:cNvPr id="11" name="Content Placeholder 4">
            <a:extLst>
              <a:ext uri="{FF2B5EF4-FFF2-40B4-BE49-F238E27FC236}">
                <a16:creationId xmlns:a16="http://schemas.microsoft.com/office/drawing/2014/main" id="{408E3435-AECA-DF41-A002-886775F4EB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17591" y="2841980"/>
            <a:ext cx="7327900" cy="2476500"/>
          </a:xfrm>
          <a:prstGeom prst="rect">
            <a:avLst/>
          </a:prstGeom>
        </p:spPr>
      </p:pic>
      <p:sp>
        <p:nvSpPr>
          <p:cNvPr id="12" name="Left Bracket 11">
            <a:extLst>
              <a:ext uri="{FF2B5EF4-FFF2-40B4-BE49-F238E27FC236}">
                <a16:creationId xmlns:a16="http://schemas.microsoft.com/office/drawing/2014/main" id="{1DD55B8B-6C7D-C842-A99E-9DD0524AEEE9}"/>
              </a:ext>
            </a:extLst>
          </p:cNvPr>
          <p:cNvSpPr/>
          <p:nvPr/>
        </p:nvSpPr>
        <p:spPr>
          <a:xfrm rot="5400000">
            <a:off x="5992182" y="444351"/>
            <a:ext cx="45719" cy="4029072"/>
          </a:xfrm>
          <a:prstGeom prst="leftBracket">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Left Bracket 12">
            <a:extLst>
              <a:ext uri="{FF2B5EF4-FFF2-40B4-BE49-F238E27FC236}">
                <a16:creationId xmlns:a16="http://schemas.microsoft.com/office/drawing/2014/main" id="{5E07D534-167A-944C-8CDC-0E5BEDBC9C15}"/>
              </a:ext>
            </a:extLst>
          </p:cNvPr>
          <p:cNvSpPr/>
          <p:nvPr/>
        </p:nvSpPr>
        <p:spPr>
          <a:xfrm rot="16200000" flipH="1">
            <a:off x="3168892" y="1744907"/>
            <a:ext cx="45720" cy="1433675"/>
          </a:xfrm>
          <a:prstGeom prst="leftBracket">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Left Bracket 18">
            <a:extLst>
              <a:ext uri="{FF2B5EF4-FFF2-40B4-BE49-F238E27FC236}">
                <a16:creationId xmlns:a16="http://schemas.microsoft.com/office/drawing/2014/main" id="{6CE92250-56CA-ED4C-A9F0-A2D36BB6CB56}"/>
              </a:ext>
            </a:extLst>
          </p:cNvPr>
          <p:cNvSpPr/>
          <p:nvPr/>
        </p:nvSpPr>
        <p:spPr>
          <a:xfrm rot="16200000" flipH="1">
            <a:off x="9345777" y="2070421"/>
            <a:ext cx="45721" cy="782640"/>
          </a:xfrm>
          <a:prstGeom prst="leftBracket">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CABBD8EF-7C8B-B24C-A315-77CF0C3FBC7B}"/>
              </a:ext>
            </a:extLst>
          </p:cNvPr>
          <p:cNvSpPr txBox="1"/>
          <p:nvPr/>
        </p:nvSpPr>
        <p:spPr>
          <a:xfrm>
            <a:off x="2003508" y="1969130"/>
            <a:ext cx="237648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Time Stamp in UTC</a:t>
            </a:r>
          </a:p>
        </p:txBody>
      </p:sp>
      <p:sp>
        <p:nvSpPr>
          <p:cNvPr id="21" name="TextBox 20">
            <a:extLst>
              <a:ext uri="{FF2B5EF4-FFF2-40B4-BE49-F238E27FC236}">
                <a16:creationId xmlns:a16="http://schemas.microsoft.com/office/drawing/2014/main" id="{3DD83CFA-EF87-474E-9F6A-0A72162B61E7}"/>
              </a:ext>
            </a:extLst>
          </p:cNvPr>
          <p:cNvSpPr txBox="1"/>
          <p:nvPr/>
        </p:nvSpPr>
        <p:spPr>
          <a:xfrm>
            <a:off x="4911725" y="1770975"/>
            <a:ext cx="237648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Meteorological features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(mean value in 10 min)</a:t>
            </a:r>
          </a:p>
        </p:txBody>
      </p:sp>
      <p:sp>
        <p:nvSpPr>
          <p:cNvPr id="22" name="TextBox 21">
            <a:extLst>
              <a:ext uri="{FF2B5EF4-FFF2-40B4-BE49-F238E27FC236}">
                <a16:creationId xmlns:a16="http://schemas.microsoft.com/office/drawing/2014/main" id="{F5517948-99E5-5C4F-B801-6D8B86FAF178}"/>
              </a:ext>
            </a:extLst>
          </p:cNvPr>
          <p:cNvSpPr txBox="1"/>
          <p:nvPr/>
        </p:nvSpPr>
        <p:spPr>
          <a:xfrm>
            <a:off x="649079" y="4327688"/>
            <a:ext cx="1457001"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Calibri" panose="020F0502020204030204"/>
                <a:ea typeface="+mn-ea"/>
                <a:cs typeface="+mn-cs"/>
              </a:rPr>
              <a:t>End of the 10 minute time intervals</a:t>
            </a:r>
          </a:p>
        </p:txBody>
      </p:sp>
      <p:sp>
        <p:nvSpPr>
          <p:cNvPr id="24" name="TextBox 23">
            <a:extLst>
              <a:ext uri="{FF2B5EF4-FFF2-40B4-BE49-F238E27FC236}">
                <a16:creationId xmlns:a16="http://schemas.microsoft.com/office/drawing/2014/main" id="{E5E79AD1-5E1D-4942-A2A1-CE0E7B6B3A55}"/>
              </a:ext>
            </a:extLst>
          </p:cNvPr>
          <p:cNvSpPr txBox="1"/>
          <p:nvPr/>
        </p:nvSpPr>
        <p:spPr>
          <a:xfrm>
            <a:off x="1955883" y="5158685"/>
            <a:ext cx="2376488"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25" name="TextBox 24">
            <a:extLst>
              <a:ext uri="{FF2B5EF4-FFF2-40B4-BE49-F238E27FC236}">
                <a16:creationId xmlns:a16="http://schemas.microsoft.com/office/drawing/2014/main" id="{562E8796-5C3D-8D49-9183-24BE6986EA67}"/>
              </a:ext>
            </a:extLst>
          </p:cNvPr>
          <p:cNvSpPr txBox="1"/>
          <p:nvPr/>
        </p:nvSpPr>
        <p:spPr>
          <a:xfrm>
            <a:off x="8077973" y="1412563"/>
            <a:ext cx="850947"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Electric field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(maximum value in 10 min)</a:t>
            </a:r>
          </a:p>
        </p:txBody>
      </p:sp>
      <p:sp>
        <p:nvSpPr>
          <p:cNvPr id="26" name="Left Bracket 25">
            <a:extLst>
              <a:ext uri="{FF2B5EF4-FFF2-40B4-BE49-F238E27FC236}">
                <a16:creationId xmlns:a16="http://schemas.microsoft.com/office/drawing/2014/main" id="{784352BE-CED2-6547-9E9A-10B530F31828}"/>
              </a:ext>
            </a:extLst>
          </p:cNvPr>
          <p:cNvSpPr/>
          <p:nvPr/>
        </p:nvSpPr>
        <p:spPr>
          <a:xfrm rot="16200000" flipH="1">
            <a:off x="8480587" y="2067567"/>
            <a:ext cx="45721" cy="782640"/>
          </a:xfrm>
          <a:prstGeom prst="leftBracket">
            <a:avLst/>
          </a:prstGeom>
          <a:ln w="28575"/>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66BE50FF-2A2F-D446-8384-10F36E91FAE5}"/>
              </a:ext>
            </a:extLst>
          </p:cNvPr>
          <p:cNvSpPr txBox="1"/>
          <p:nvPr/>
        </p:nvSpPr>
        <p:spPr>
          <a:xfrm>
            <a:off x="8966204" y="1581841"/>
            <a:ext cx="80486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panose="020F0502020204030204"/>
                <a:ea typeface="+mn-ea"/>
                <a:cs typeface="+mn-cs"/>
              </a:rPr>
              <a:t>Any activity in 30 km (from LLS)</a:t>
            </a:r>
          </a:p>
        </p:txBody>
      </p:sp>
      <p:cxnSp>
        <p:nvCxnSpPr>
          <p:cNvPr id="6" name="Curved Connector 5">
            <a:extLst>
              <a:ext uri="{FF2B5EF4-FFF2-40B4-BE49-F238E27FC236}">
                <a16:creationId xmlns:a16="http://schemas.microsoft.com/office/drawing/2014/main" id="{219CBB5B-F00E-4142-9877-32C4671D1D77}"/>
              </a:ext>
            </a:extLst>
          </p:cNvPr>
          <p:cNvCxnSpPr>
            <a:cxnSpLocks/>
            <a:stCxn id="25" idx="2"/>
            <a:endCxn id="30" idx="0"/>
          </p:cNvCxnSpPr>
          <p:nvPr/>
        </p:nvCxnSpPr>
        <p:spPr>
          <a:xfrm rot="16200000" flipH="1">
            <a:off x="9402537" y="1452192"/>
            <a:ext cx="613986" cy="2412166"/>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8C9CD492-DC0A-C24E-85A3-10C3D9247805}"/>
              </a:ext>
            </a:extLst>
          </p:cNvPr>
          <p:cNvSpPr txBox="1"/>
          <p:nvPr/>
        </p:nvSpPr>
        <p:spPr>
          <a:xfrm>
            <a:off x="9904836" y="2965268"/>
            <a:ext cx="2021553" cy="954107"/>
          </a:xfrm>
          <a:prstGeom prst="rect">
            <a:avLst/>
          </a:prstGeom>
          <a:noFill/>
        </p:spPr>
        <p:txBody>
          <a:bodyPr wrap="square" rtlCol="0">
            <a:spAutoFit/>
          </a:bodyPr>
          <a:lstStyle/>
          <a:p>
            <a:pPr marL="285750" indent="-285750">
              <a:buFont typeface="Arial" panose="020B0604020202020204" pitchFamily="34" charset="0"/>
              <a:buChar char="•"/>
            </a:pPr>
            <a:r>
              <a:rPr lang="en-US" sz="1400" dirty="0"/>
              <a:t>Only available at Säntis station</a:t>
            </a:r>
          </a:p>
          <a:p>
            <a:pPr marL="285750" indent="-285750">
              <a:buFont typeface="Arial" panose="020B0604020202020204" pitchFamily="34" charset="0"/>
              <a:buChar char="•"/>
            </a:pPr>
            <a:r>
              <a:rPr lang="en-US" sz="1400" dirty="0"/>
              <a:t>Used as a competitive baseline</a:t>
            </a:r>
          </a:p>
        </p:txBody>
      </p:sp>
      <p:sp>
        <p:nvSpPr>
          <p:cNvPr id="32" name="Oval 31">
            <a:extLst>
              <a:ext uri="{FF2B5EF4-FFF2-40B4-BE49-F238E27FC236}">
                <a16:creationId xmlns:a16="http://schemas.microsoft.com/office/drawing/2014/main" id="{64039E3C-FBA8-E04F-BF40-ECF949D11F18}"/>
              </a:ext>
            </a:extLst>
          </p:cNvPr>
          <p:cNvSpPr/>
          <p:nvPr/>
        </p:nvSpPr>
        <p:spPr>
          <a:xfrm>
            <a:off x="9300754" y="5656217"/>
            <a:ext cx="1972492" cy="783772"/>
          </a:xfrm>
          <a:prstGeom prst="ellipse">
            <a:avLst/>
          </a:prstGeom>
          <a:solidFill>
            <a:schemeClr val="accent2">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13E17F02-AD86-BE4C-93A6-336538245FB4}"/>
              </a:ext>
            </a:extLst>
          </p:cNvPr>
          <p:cNvPicPr>
            <a:picLocks noChangeAspect="1"/>
          </p:cNvPicPr>
          <p:nvPr/>
        </p:nvPicPr>
        <p:blipFill rotWithShape="1">
          <a:blip r:embed="rId4">
            <a:clrChange>
              <a:clrFrom>
                <a:srgbClr val="FFFFFF"/>
              </a:clrFrom>
              <a:clrTo>
                <a:srgbClr val="FFFFFF">
                  <a:alpha val="0"/>
                </a:srgbClr>
              </a:clrTo>
            </a:clrChange>
          </a:blip>
          <a:srcRect l="18751" t="5942" r="18747" b="16851"/>
          <a:stretch/>
        </p:blipFill>
        <p:spPr>
          <a:xfrm>
            <a:off x="9923775" y="5158686"/>
            <a:ext cx="650581" cy="865468"/>
          </a:xfrm>
          <a:prstGeom prst="rect">
            <a:avLst/>
          </a:prstGeom>
        </p:spPr>
      </p:pic>
      <p:sp>
        <p:nvSpPr>
          <p:cNvPr id="41" name="TextBox 40">
            <a:extLst>
              <a:ext uri="{FF2B5EF4-FFF2-40B4-BE49-F238E27FC236}">
                <a16:creationId xmlns:a16="http://schemas.microsoft.com/office/drawing/2014/main" id="{BCC0714B-6A15-4443-BF7E-24901079531E}"/>
              </a:ext>
            </a:extLst>
          </p:cNvPr>
          <p:cNvSpPr txBox="1"/>
          <p:nvPr/>
        </p:nvSpPr>
        <p:spPr>
          <a:xfrm>
            <a:off x="9973546" y="5008451"/>
            <a:ext cx="2021553" cy="307777"/>
          </a:xfrm>
          <a:prstGeom prst="rect">
            <a:avLst/>
          </a:prstGeom>
          <a:noFill/>
        </p:spPr>
        <p:txBody>
          <a:bodyPr wrap="square" rtlCol="0">
            <a:spAutoFit/>
          </a:bodyPr>
          <a:lstStyle/>
          <a:p>
            <a:pPr algn="ctr"/>
            <a:r>
              <a:rPr lang="en-US" sz="1400" dirty="0"/>
              <a:t>Area of interest</a:t>
            </a:r>
          </a:p>
        </p:txBody>
      </p:sp>
      <p:cxnSp>
        <p:nvCxnSpPr>
          <p:cNvPr id="43" name="Straight Arrow Connector 42">
            <a:extLst>
              <a:ext uri="{FF2B5EF4-FFF2-40B4-BE49-F238E27FC236}">
                <a16:creationId xmlns:a16="http://schemas.microsoft.com/office/drawing/2014/main" id="{889C55BA-11C9-2546-BD85-9392C88E1488}"/>
              </a:ext>
            </a:extLst>
          </p:cNvPr>
          <p:cNvCxnSpPr>
            <a:cxnSpLocks/>
            <a:stCxn id="32" idx="2"/>
          </p:cNvCxnSpPr>
          <p:nvPr/>
        </p:nvCxnSpPr>
        <p:spPr>
          <a:xfrm flipV="1">
            <a:off x="9300754" y="6015997"/>
            <a:ext cx="986245" cy="3210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8258E692-D114-304A-8D7E-7331EB23A407}"/>
              </a:ext>
            </a:extLst>
          </p:cNvPr>
          <p:cNvSpPr txBox="1"/>
          <p:nvPr/>
        </p:nvSpPr>
        <p:spPr>
          <a:xfrm>
            <a:off x="8760293" y="5750873"/>
            <a:ext cx="2021553" cy="307777"/>
          </a:xfrm>
          <a:prstGeom prst="rect">
            <a:avLst/>
          </a:prstGeom>
          <a:noFill/>
        </p:spPr>
        <p:txBody>
          <a:bodyPr wrap="square" rtlCol="0">
            <a:spAutoFit/>
          </a:bodyPr>
          <a:lstStyle/>
          <a:p>
            <a:pPr algn="ctr"/>
            <a:r>
              <a:rPr lang="en-US" sz="1400" dirty="0"/>
              <a:t>r = 30 km</a:t>
            </a:r>
          </a:p>
        </p:txBody>
      </p:sp>
      <p:cxnSp>
        <p:nvCxnSpPr>
          <p:cNvPr id="46" name="Curved Connector 45">
            <a:extLst>
              <a:ext uri="{FF2B5EF4-FFF2-40B4-BE49-F238E27FC236}">
                <a16:creationId xmlns:a16="http://schemas.microsoft.com/office/drawing/2014/main" id="{DF0F59AA-DD79-BB40-851E-D00404BC4114}"/>
              </a:ext>
            </a:extLst>
          </p:cNvPr>
          <p:cNvCxnSpPr>
            <a:cxnSpLocks/>
            <a:stCxn id="11" idx="1"/>
            <a:endCxn id="22" idx="0"/>
          </p:cNvCxnSpPr>
          <p:nvPr/>
        </p:nvCxnSpPr>
        <p:spPr>
          <a:xfrm rot="10800000" flipV="1">
            <a:off x="1377581" y="4080230"/>
            <a:ext cx="1040011" cy="247458"/>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sp>
        <p:nvSpPr>
          <p:cNvPr id="2" name="Slide Number Placeholder 1">
            <a:extLst>
              <a:ext uri="{FF2B5EF4-FFF2-40B4-BE49-F238E27FC236}">
                <a16:creationId xmlns:a16="http://schemas.microsoft.com/office/drawing/2014/main" id="{85B252EE-A0CE-5A4F-98B5-E219309927B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0EDB8-5305-433F-BE41-D7A86D811DB3}"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EEF7D0E-1A25-F745-86B9-721540FACBCC}"/>
              </a:ext>
            </a:extLst>
          </p:cNvPr>
          <p:cNvPicPr>
            <a:picLocks noChangeAspect="1"/>
          </p:cNvPicPr>
          <p:nvPr/>
        </p:nvPicPr>
        <p:blipFill>
          <a:blip r:embed="rId5"/>
          <a:stretch>
            <a:fillRect/>
          </a:stretch>
        </p:blipFill>
        <p:spPr>
          <a:xfrm>
            <a:off x="0" y="6573941"/>
            <a:ext cx="808008" cy="281396"/>
          </a:xfrm>
          <a:prstGeom prst="rect">
            <a:avLst/>
          </a:prstGeom>
        </p:spPr>
      </p:pic>
    </p:spTree>
    <p:extLst>
      <p:ext uri="{BB962C8B-B14F-4D97-AF65-F5344CB8AC3E}">
        <p14:creationId xmlns:p14="http://schemas.microsoft.com/office/powerpoint/2010/main" val="2515710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D71864-36FC-CF48-A93E-6C9A5EDA10CE}"/>
              </a:ext>
            </a:extLst>
          </p:cNvPr>
          <p:cNvSpPr>
            <a:spLocks noGrp="1"/>
          </p:cNvSpPr>
          <p:nvPr>
            <p:ph type="title"/>
          </p:nvPr>
        </p:nvSpPr>
        <p:spPr/>
        <p:txBody>
          <a:bodyPr vert="horz" lIns="91440" tIns="45720" rIns="91440" bIns="45720" rtlCol="0" anchor="b" anchorCtr="0">
            <a:normAutofit/>
          </a:bodyPr>
          <a:lstStyle/>
          <a:p>
            <a:r>
              <a:rPr lang="en-US" sz="2800" dirty="0">
                <a:latin typeface="Calibri Light" panose="020F0302020204030204" pitchFamily="34" charset="0"/>
                <a:cs typeface="Calibri Light" panose="020F0302020204030204" pitchFamily="34" charset="0"/>
              </a:rPr>
              <a:t>Data visualization </a:t>
            </a:r>
          </a:p>
        </p:txBody>
      </p:sp>
      <p:sp>
        <p:nvSpPr>
          <p:cNvPr id="8" name="Text Placeholder 16">
            <a:extLst>
              <a:ext uri="{FF2B5EF4-FFF2-40B4-BE49-F238E27FC236}">
                <a16:creationId xmlns:a16="http://schemas.microsoft.com/office/drawing/2014/main" id="{C45F31A5-3259-9848-8D52-A524BB7EB5D8}"/>
              </a:ext>
            </a:extLst>
          </p:cNvPr>
          <p:cNvSpPr txBox="1">
            <a:spLocks/>
          </p:cNvSpPr>
          <p:nvPr/>
        </p:nvSpPr>
        <p:spPr>
          <a:xfrm>
            <a:off x="6494717" y="527232"/>
            <a:ext cx="5157787" cy="604446"/>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0" marR="0" lvl="0" indent="0" algn="r" defTabSz="914400" rtl="0" eaLnBrk="1" fontAlgn="auto" latinLnBrk="0" hangingPunct="1">
              <a:lnSpc>
                <a:spcPts val="18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D24725"/>
                </a:solidFill>
                <a:effectLst/>
                <a:uLnTx/>
                <a:uFillTx/>
                <a:latin typeface="Segoe UI"/>
                <a:ea typeface="+mn-ea"/>
                <a:cs typeface="+mn-cs"/>
              </a:rPr>
              <a:t>Säntis and Monte San Salvatore</a:t>
            </a:r>
          </a:p>
          <a:p>
            <a:pPr marL="0" marR="0" lvl="0" indent="0" algn="r" defTabSz="914400" rtl="0" eaLnBrk="1" fontAlgn="auto" latinLnBrk="0" hangingPunct="1">
              <a:lnSpc>
                <a:spcPts val="18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D24725"/>
                </a:solidFill>
                <a:effectLst/>
                <a:uLnTx/>
                <a:uFillTx/>
                <a:latin typeface="Segoe UI"/>
                <a:ea typeface="+mn-ea"/>
                <a:cs typeface="+mn-cs"/>
              </a:rPr>
              <a:t>[2006-2017]</a:t>
            </a:r>
          </a:p>
        </p:txBody>
      </p:sp>
      <p:grpSp>
        <p:nvGrpSpPr>
          <p:cNvPr id="14" name="Group 13">
            <a:extLst>
              <a:ext uri="{FF2B5EF4-FFF2-40B4-BE49-F238E27FC236}">
                <a16:creationId xmlns:a16="http://schemas.microsoft.com/office/drawing/2014/main" id="{1B24B263-DDFF-EF4F-BE26-B24CCA44AF2F}"/>
              </a:ext>
            </a:extLst>
          </p:cNvPr>
          <p:cNvGrpSpPr/>
          <p:nvPr/>
        </p:nvGrpSpPr>
        <p:grpSpPr>
          <a:xfrm>
            <a:off x="9560282" y="1760163"/>
            <a:ext cx="2711989" cy="577562"/>
            <a:chOff x="461473" y="1440849"/>
            <a:chExt cx="2711989" cy="577562"/>
          </a:xfrm>
        </p:grpSpPr>
        <p:sp>
          <p:nvSpPr>
            <p:cNvPr id="15" name="Oval 14">
              <a:extLst>
                <a:ext uri="{FF2B5EF4-FFF2-40B4-BE49-F238E27FC236}">
                  <a16:creationId xmlns:a16="http://schemas.microsoft.com/office/drawing/2014/main" id="{A0923D9B-00BF-224B-BF20-CA02EA507437}"/>
                </a:ext>
              </a:extLst>
            </p:cNvPr>
            <p:cNvSpPr/>
            <p:nvPr/>
          </p:nvSpPr>
          <p:spPr>
            <a:xfrm>
              <a:off x="461474" y="1484391"/>
              <a:ext cx="203690" cy="220811"/>
            </a:xfrm>
            <a:prstGeom prst="ellipse">
              <a:avLst/>
            </a:prstGeom>
            <a:solidFill>
              <a:srgbClr val="EB4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180965A-6015-9941-92E9-FCED4B45AFAA}"/>
                </a:ext>
              </a:extLst>
            </p:cNvPr>
            <p:cNvSpPr/>
            <p:nvPr/>
          </p:nvSpPr>
          <p:spPr>
            <a:xfrm>
              <a:off x="461473" y="1739604"/>
              <a:ext cx="203690" cy="220811"/>
            </a:xfrm>
            <a:prstGeom prst="ellipse">
              <a:avLst/>
            </a:prstGeom>
            <a:solidFill>
              <a:srgbClr val="027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2384489-25A7-3145-972B-E0F15BB16ECD}"/>
                </a:ext>
              </a:extLst>
            </p:cNvPr>
            <p:cNvSpPr txBox="1"/>
            <p:nvPr/>
          </p:nvSpPr>
          <p:spPr>
            <a:xfrm>
              <a:off x="665163" y="1440849"/>
              <a:ext cx="25082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Lightning activity: “Yes”</a:t>
              </a:r>
            </a:p>
          </p:txBody>
        </p:sp>
        <p:sp>
          <p:nvSpPr>
            <p:cNvPr id="18" name="TextBox 17">
              <a:extLst>
                <a:ext uri="{FF2B5EF4-FFF2-40B4-BE49-F238E27FC236}">
                  <a16:creationId xmlns:a16="http://schemas.microsoft.com/office/drawing/2014/main" id="{F10038B3-BADE-EA41-9537-21A80597436D}"/>
                </a:ext>
              </a:extLst>
            </p:cNvPr>
            <p:cNvSpPr txBox="1"/>
            <p:nvPr/>
          </p:nvSpPr>
          <p:spPr>
            <a:xfrm>
              <a:off x="665163" y="1710634"/>
              <a:ext cx="25082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Lightning activity: “No”</a:t>
              </a:r>
            </a:p>
          </p:txBody>
        </p:sp>
      </p:grpSp>
      <p:pic>
        <p:nvPicPr>
          <p:cNvPr id="4" name="Picture 3">
            <a:extLst>
              <a:ext uri="{FF2B5EF4-FFF2-40B4-BE49-F238E27FC236}">
                <a16:creationId xmlns:a16="http://schemas.microsoft.com/office/drawing/2014/main" id="{C2513DEA-508D-8B47-900C-49C1F89DBD8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044701" y="1471240"/>
            <a:ext cx="7217644" cy="5097837"/>
          </a:xfrm>
          <a:prstGeom prst="rect">
            <a:avLst/>
          </a:prstGeom>
        </p:spPr>
      </p:pic>
      <p:sp>
        <p:nvSpPr>
          <p:cNvPr id="2" name="Slide Number Placeholder 1">
            <a:extLst>
              <a:ext uri="{FF2B5EF4-FFF2-40B4-BE49-F238E27FC236}">
                <a16:creationId xmlns:a16="http://schemas.microsoft.com/office/drawing/2014/main" id="{2002346D-3BA2-354F-A483-328D1850226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0EDB8-5305-433F-BE41-D7A86D811DB3}"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F19EA82-6434-4A42-8505-8EF45F6B3C14}"/>
              </a:ext>
            </a:extLst>
          </p:cNvPr>
          <p:cNvPicPr>
            <a:picLocks noChangeAspect="1"/>
          </p:cNvPicPr>
          <p:nvPr/>
        </p:nvPicPr>
        <p:blipFill>
          <a:blip r:embed="rId3"/>
          <a:stretch>
            <a:fillRect/>
          </a:stretch>
        </p:blipFill>
        <p:spPr>
          <a:xfrm>
            <a:off x="0" y="6573941"/>
            <a:ext cx="808008" cy="281396"/>
          </a:xfrm>
          <a:prstGeom prst="rect">
            <a:avLst/>
          </a:prstGeom>
        </p:spPr>
      </p:pic>
    </p:spTree>
    <p:extLst>
      <p:ext uri="{BB962C8B-B14F-4D97-AF65-F5344CB8AC3E}">
        <p14:creationId xmlns:p14="http://schemas.microsoft.com/office/powerpoint/2010/main" val="3163810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D71864-36FC-CF48-A93E-6C9A5EDA10CE}"/>
              </a:ext>
            </a:extLst>
          </p:cNvPr>
          <p:cNvSpPr>
            <a:spLocks noGrp="1"/>
          </p:cNvSpPr>
          <p:nvPr>
            <p:ph type="title"/>
          </p:nvPr>
        </p:nvSpPr>
        <p:spPr/>
        <p:txBody>
          <a:bodyPr vert="horz" lIns="91440" tIns="45720" rIns="91440" bIns="45720" rtlCol="0" anchor="b" anchorCtr="0">
            <a:normAutofit/>
          </a:bodyPr>
          <a:lstStyle/>
          <a:p>
            <a:r>
              <a:rPr lang="en-US" sz="2800" dirty="0">
                <a:latin typeface="Calibri Light" panose="020F0302020204030204" pitchFamily="34" charset="0"/>
                <a:cs typeface="Calibri Light" panose="020F0302020204030204" pitchFamily="34" charset="0"/>
              </a:rPr>
              <a:t>Parallel coordinate plot</a:t>
            </a:r>
          </a:p>
        </p:txBody>
      </p:sp>
      <p:sp>
        <p:nvSpPr>
          <p:cNvPr id="8" name="Text Placeholder 16">
            <a:extLst>
              <a:ext uri="{FF2B5EF4-FFF2-40B4-BE49-F238E27FC236}">
                <a16:creationId xmlns:a16="http://schemas.microsoft.com/office/drawing/2014/main" id="{C45F31A5-3259-9848-8D52-A524BB7EB5D8}"/>
              </a:ext>
            </a:extLst>
          </p:cNvPr>
          <p:cNvSpPr txBox="1">
            <a:spLocks/>
          </p:cNvSpPr>
          <p:nvPr/>
        </p:nvSpPr>
        <p:spPr>
          <a:xfrm>
            <a:off x="6490739" y="475097"/>
            <a:ext cx="5157787" cy="776682"/>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0" marR="0" lvl="0" indent="0" algn="r" defTabSz="914400" rtl="0" eaLnBrk="1" fontAlgn="auto" latinLnBrk="0" hangingPunct="1">
              <a:lnSpc>
                <a:spcPts val="18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D24725"/>
                </a:solidFill>
                <a:effectLst/>
                <a:uLnTx/>
                <a:uFillTx/>
                <a:latin typeface="Segoe UI"/>
                <a:ea typeface="+mn-ea"/>
                <a:cs typeface="+mn-cs"/>
              </a:rPr>
              <a:t>Luzern</a:t>
            </a:r>
          </a:p>
          <a:p>
            <a:pPr marL="0" marR="0" lvl="0" indent="0" algn="r" defTabSz="914400" rtl="0" eaLnBrk="1" fontAlgn="auto" latinLnBrk="0" hangingPunct="1">
              <a:lnSpc>
                <a:spcPts val="18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D24725"/>
                </a:solidFill>
                <a:effectLst/>
                <a:uLnTx/>
                <a:uFillTx/>
                <a:latin typeface="Segoe UI"/>
                <a:ea typeface="+mn-ea"/>
                <a:cs typeface="+mn-cs"/>
              </a:rPr>
              <a:t>[2006-2017]</a:t>
            </a:r>
          </a:p>
        </p:txBody>
      </p:sp>
      <p:grpSp>
        <p:nvGrpSpPr>
          <p:cNvPr id="14" name="Group 13">
            <a:extLst>
              <a:ext uri="{FF2B5EF4-FFF2-40B4-BE49-F238E27FC236}">
                <a16:creationId xmlns:a16="http://schemas.microsoft.com/office/drawing/2014/main" id="{1B24B263-DDFF-EF4F-BE26-B24CCA44AF2F}"/>
              </a:ext>
            </a:extLst>
          </p:cNvPr>
          <p:cNvGrpSpPr/>
          <p:nvPr/>
        </p:nvGrpSpPr>
        <p:grpSpPr>
          <a:xfrm>
            <a:off x="9560282" y="1760163"/>
            <a:ext cx="2711989" cy="577562"/>
            <a:chOff x="461473" y="1440849"/>
            <a:chExt cx="2711989" cy="577562"/>
          </a:xfrm>
        </p:grpSpPr>
        <p:sp>
          <p:nvSpPr>
            <p:cNvPr id="15" name="Oval 14">
              <a:extLst>
                <a:ext uri="{FF2B5EF4-FFF2-40B4-BE49-F238E27FC236}">
                  <a16:creationId xmlns:a16="http://schemas.microsoft.com/office/drawing/2014/main" id="{A0923D9B-00BF-224B-BF20-CA02EA507437}"/>
                </a:ext>
              </a:extLst>
            </p:cNvPr>
            <p:cNvSpPr/>
            <p:nvPr/>
          </p:nvSpPr>
          <p:spPr>
            <a:xfrm>
              <a:off x="461474" y="1484391"/>
              <a:ext cx="203690" cy="220811"/>
            </a:xfrm>
            <a:prstGeom prst="ellipse">
              <a:avLst/>
            </a:prstGeom>
            <a:solidFill>
              <a:srgbClr val="EB4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180965A-6015-9941-92E9-FCED4B45AFAA}"/>
                </a:ext>
              </a:extLst>
            </p:cNvPr>
            <p:cNvSpPr/>
            <p:nvPr/>
          </p:nvSpPr>
          <p:spPr>
            <a:xfrm>
              <a:off x="461473" y="1739604"/>
              <a:ext cx="203690" cy="220811"/>
            </a:xfrm>
            <a:prstGeom prst="ellipse">
              <a:avLst/>
            </a:prstGeom>
            <a:solidFill>
              <a:srgbClr val="027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2384489-25A7-3145-972B-E0F15BB16ECD}"/>
                </a:ext>
              </a:extLst>
            </p:cNvPr>
            <p:cNvSpPr txBox="1"/>
            <p:nvPr/>
          </p:nvSpPr>
          <p:spPr>
            <a:xfrm>
              <a:off x="665163" y="1440849"/>
              <a:ext cx="25082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Lightning activity: “Yes”</a:t>
              </a:r>
            </a:p>
          </p:txBody>
        </p:sp>
        <p:sp>
          <p:nvSpPr>
            <p:cNvPr id="18" name="TextBox 17">
              <a:extLst>
                <a:ext uri="{FF2B5EF4-FFF2-40B4-BE49-F238E27FC236}">
                  <a16:creationId xmlns:a16="http://schemas.microsoft.com/office/drawing/2014/main" id="{F10038B3-BADE-EA41-9537-21A80597436D}"/>
                </a:ext>
              </a:extLst>
            </p:cNvPr>
            <p:cNvSpPr txBox="1"/>
            <p:nvPr/>
          </p:nvSpPr>
          <p:spPr>
            <a:xfrm>
              <a:off x="665163" y="1710634"/>
              <a:ext cx="25082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Lightning activity: “No”</a:t>
              </a:r>
            </a:p>
          </p:txBody>
        </p:sp>
      </p:grpSp>
      <p:pic>
        <p:nvPicPr>
          <p:cNvPr id="11" name="Picture 10">
            <a:extLst>
              <a:ext uri="{FF2B5EF4-FFF2-40B4-BE49-F238E27FC236}">
                <a16:creationId xmlns:a16="http://schemas.microsoft.com/office/drawing/2014/main" id="{C2C0E9E6-370D-6742-9DEB-2B952DA7247B}"/>
              </a:ext>
            </a:extLst>
          </p:cNvPr>
          <p:cNvPicPr/>
          <p:nvPr/>
        </p:nvPicPr>
        <p:blipFill rotWithShape="1">
          <a:blip r:embed="rId2">
            <a:clrChange>
              <a:clrFrom>
                <a:srgbClr val="FFFFFF"/>
              </a:clrFrom>
              <a:clrTo>
                <a:srgbClr val="FFFFFF">
                  <a:alpha val="0"/>
                </a:srgbClr>
              </a:clrTo>
            </a:clrChange>
          </a:blip>
          <a:srcRect l="9502" t="8003" r="6591" b="11755"/>
          <a:stretch/>
        </p:blipFill>
        <p:spPr>
          <a:xfrm>
            <a:off x="1289539" y="1251779"/>
            <a:ext cx="7666892" cy="5178650"/>
          </a:xfrm>
          <a:prstGeom prst="rect">
            <a:avLst/>
          </a:prstGeom>
        </p:spPr>
      </p:pic>
      <p:sp>
        <p:nvSpPr>
          <p:cNvPr id="2" name="Slide Number Placeholder 1">
            <a:extLst>
              <a:ext uri="{FF2B5EF4-FFF2-40B4-BE49-F238E27FC236}">
                <a16:creationId xmlns:a16="http://schemas.microsoft.com/office/drawing/2014/main" id="{7D636CAB-6BA8-CD48-8822-11A5C4E5592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0EDB8-5305-433F-BE41-D7A86D811DB3}"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53B0ACD0-D639-A042-82EB-A7AD64E31939}"/>
              </a:ext>
            </a:extLst>
          </p:cNvPr>
          <p:cNvPicPr>
            <a:picLocks noChangeAspect="1"/>
          </p:cNvPicPr>
          <p:nvPr/>
        </p:nvPicPr>
        <p:blipFill>
          <a:blip r:embed="rId3"/>
          <a:stretch>
            <a:fillRect/>
          </a:stretch>
        </p:blipFill>
        <p:spPr>
          <a:xfrm>
            <a:off x="0" y="6573941"/>
            <a:ext cx="808008" cy="281396"/>
          </a:xfrm>
          <a:prstGeom prst="rect">
            <a:avLst/>
          </a:prstGeom>
        </p:spPr>
      </p:pic>
    </p:spTree>
    <p:extLst>
      <p:ext uri="{BB962C8B-B14F-4D97-AF65-F5344CB8AC3E}">
        <p14:creationId xmlns:p14="http://schemas.microsoft.com/office/powerpoint/2010/main" val="116604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3A1BE13-18D4-A54B-BB78-A862C1532859}"/>
              </a:ext>
            </a:extLst>
          </p:cNvPr>
          <p:cNvGrpSpPr/>
          <p:nvPr/>
        </p:nvGrpSpPr>
        <p:grpSpPr>
          <a:xfrm>
            <a:off x="5818324" y="2619633"/>
            <a:ext cx="5008341" cy="3474116"/>
            <a:chOff x="1779638" y="988674"/>
            <a:chExt cx="8723829" cy="5732803"/>
          </a:xfrm>
        </p:grpSpPr>
        <mc:AlternateContent xmlns:mc="http://schemas.openxmlformats.org/markup-compatibility/2006" xmlns:a14="http://schemas.microsoft.com/office/drawing/2010/main">
          <mc:Choice Requires="a14">
            <p:graphicFrame>
              <p:nvGraphicFramePr>
                <p:cNvPr id="9" name="Diagram 8">
                  <a:extLst>
                    <a:ext uri="{FF2B5EF4-FFF2-40B4-BE49-F238E27FC236}">
                      <a16:creationId xmlns:a16="http://schemas.microsoft.com/office/drawing/2014/main" id="{2E4A8A0E-8D9F-F64B-BF8F-9DE57EF5F8F3}"/>
                    </a:ext>
                  </a:extLst>
                </p:cNvPr>
                <p:cNvGraphicFramePr/>
                <p:nvPr>
                  <p:extLst>
                    <p:ext uri="{D42A27DB-BD31-4B8C-83A1-F6EECF244321}">
                      <p14:modId xmlns:p14="http://schemas.microsoft.com/office/powerpoint/2010/main" val="2455320324"/>
                    </p:ext>
                  </p:extLst>
                </p:nvPr>
              </p:nvGraphicFramePr>
              <p:xfrm>
                <a:off x="1779638" y="988674"/>
                <a:ext cx="7364362" cy="5083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9" name="Diagram 8">
                  <a:extLst>
                    <a:ext uri="{FF2B5EF4-FFF2-40B4-BE49-F238E27FC236}">
                      <a16:creationId xmlns:a16="http://schemas.microsoft.com/office/drawing/2014/main" id="{2E4A8A0E-8D9F-F64B-BF8F-9DE57EF5F8F3}"/>
                    </a:ext>
                  </a:extLst>
                </p:cNvPr>
                <p:cNvGraphicFramePr/>
                <p:nvPr>
                  <p:extLst>
                    <p:ext uri="{D42A27DB-BD31-4B8C-83A1-F6EECF244321}">
                      <p14:modId xmlns:p14="http://schemas.microsoft.com/office/powerpoint/2010/main" val="2455320324"/>
                    </p:ext>
                  </p:extLst>
                </p:nvPr>
              </p:nvGraphicFramePr>
              <p:xfrm>
                <a:off x="1779638" y="988674"/>
                <a:ext cx="7364362" cy="50832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CDB837D-F5C6-D847-83F5-F914F1C6E0F9}"/>
                    </a:ext>
                  </a:extLst>
                </p:cNvPr>
                <p:cNvSpPr txBox="1"/>
                <p:nvPr/>
              </p:nvSpPr>
              <p:spPr>
                <a:xfrm>
                  <a:off x="8257468" y="2065710"/>
                  <a:ext cx="2245999" cy="5231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𝑃𝑂𝐷</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𝐻𝑖𝑡𝑠</m:t>
                            </m:r>
                          </m:num>
                          <m:den>
                            <m:r>
                              <a:rPr lang="en-US" i="1">
                                <a:latin typeface="Cambria Math" panose="02040503050406030204" pitchFamily="18" charset="0"/>
                              </a:rPr>
                              <m:t>𝐻𝑖𝑡𝑠</m:t>
                            </m:r>
                            <m:r>
                              <a:rPr lang="en-US" i="1">
                                <a:latin typeface="Cambria Math" panose="02040503050406030204" pitchFamily="18" charset="0"/>
                              </a:rPr>
                              <m:t>+</m:t>
                            </m:r>
                            <m:r>
                              <a:rPr lang="en-US" i="1">
                                <a:latin typeface="Cambria Math" panose="02040503050406030204" pitchFamily="18" charset="0"/>
                              </a:rPr>
                              <m:t>𝑀𝑖𝑠𝑠𝑒𝑠</m:t>
                            </m:r>
                          </m:den>
                        </m:f>
                      </m:oMath>
                    </m:oMathPara>
                  </a14:m>
                  <a:endParaRPr lang="en-US" dirty="0"/>
                </a:p>
              </p:txBody>
            </p:sp>
          </mc:Choice>
          <mc:Fallback xmlns="">
            <p:sp>
              <p:nvSpPr>
                <p:cNvPr id="10" name="TextBox 9">
                  <a:extLst>
                    <a:ext uri="{FF2B5EF4-FFF2-40B4-BE49-F238E27FC236}">
                      <a16:creationId xmlns:a16="http://schemas.microsoft.com/office/drawing/2014/main" id="{BCDB837D-F5C6-D847-83F5-F914F1C6E0F9}"/>
                    </a:ext>
                  </a:extLst>
                </p:cNvPr>
                <p:cNvSpPr txBox="1">
                  <a:spLocks noRot="1" noChangeAspect="1" noMove="1" noResize="1" noEditPoints="1" noAdjustHandles="1" noChangeArrowheads="1" noChangeShapeType="1" noTextEdit="1"/>
                </p:cNvSpPr>
                <p:nvPr/>
              </p:nvSpPr>
              <p:spPr>
                <a:xfrm>
                  <a:off x="8257468" y="2065710"/>
                  <a:ext cx="2245999" cy="523157"/>
                </a:xfrm>
                <a:prstGeom prst="rect">
                  <a:avLst/>
                </a:prstGeom>
                <a:blipFill>
                  <a:blip r:embed="rId11"/>
                  <a:stretch>
                    <a:fillRect l="-5042" r="-48739" b="-468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8289814-A2CD-254C-8EF2-52F5ACB92F48}"/>
                    </a:ext>
                  </a:extLst>
                </p:cNvPr>
                <p:cNvSpPr txBox="1"/>
                <p:nvPr/>
              </p:nvSpPr>
              <p:spPr>
                <a:xfrm>
                  <a:off x="2840516" y="6190947"/>
                  <a:ext cx="2874633" cy="5305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𝐹𝐴𝑅</m:t>
                        </m:r>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𝐹𝑎𝑙𝑠𝑒</m:t>
                            </m:r>
                            <m:r>
                              <a:rPr lang="en-US" i="1">
                                <a:latin typeface="Cambria Math" panose="02040503050406030204" pitchFamily="18" charset="0"/>
                              </a:rPr>
                              <m:t> </m:t>
                            </m:r>
                            <m:r>
                              <a:rPr lang="en-US" i="1">
                                <a:latin typeface="Cambria Math" panose="02040503050406030204" pitchFamily="18" charset="0"/>
                              </a:rPr>
                              <m:t>𝑎𝑙𝑎𝑟𝑚𝑠</m:t>
                            </m:r>
                          </m:num>
                          <m:den>
                            <m:r>
                              <a:rPr lang="en-US" i="1">
                                <a:latin typeface="Cambria Math" panose="02040503050406030204" pitchFamily="18" charset="0"/>
                              </a:rPr>
                              <m:t>𝐻𝑖𝑡𝑠</m:t>
                            </m:r>
                            <m:r>
                              <a:rPr lang="en-US" i="1">
                                <a:latin typeface="Cambria Math" panose="02040503050406030204" pitchFamily="18" charset="0"/>
                              </a:rPr>
                              <m:t>+</m:t>
                            </m:r>
                            <m:r>
                              <a:rPr lang="en-US" i="1">
                                <a:latin typeface="Cambria Math" panose="02040503050406030204" pitchFamily="18" charset="0"/>
                              </a:rPr>
                              <m:t>𝐹𝑎𝑙𝑠𝑒</m:t>
                            </m:r>
                            <m:r>
                              <a:rPr lang="en-US" i="1">
                                <a:latin typeface="Cambria Math" panose="02040503050406030204" pitchFamily="18" charset="0"/>
                              </a:rPr>
                              <m:t> </m:t>
                            </m:r>
                            <m:r>
                              <a:rPr lang="en-US" i="1">
                                <a:latin typeface="Cambria Math" panose="02040503050406030204" pitchFamily="18" charset="0"/>
                              </a:rPr>
                              <m:t>𝑎𝑙𝑎𝑟𝑚𝑠</m:t>
                            </m:r>
                          </m:den>
                        </m:f>
                      </m:oMath>
                    </m:oMathPara>
                  </a14:m>
                  <a:endParaRPr lang="en-US" dirty="0"/>
                </a:p>
              </p:txBody>
            </p:sp>
          </mc:Choice>
          <mc:Fallback xmlns="">
            <p:sp>
              <p:nvSpPr>
                <p:cNvPr id="11" name="TextBox 10">
                  <a:extLst>
                    <a:ext uri="{FF2B5EF4-FFF2-40B4-BE49-F238E27FC236}">
                      <a16:creationId xmlns:a16="http://schemas.microsoft.com/office/drawing/2014/main" id="{78289814-A2CD-254C-8EF2-52F5ACB92F48}"/>
                    </a:ext>
                  </a:extLst>
                </p:cNvPr>
                <p:cNvSpPr txBox="1">
                  <a:spLocks noRot="1" noChangeAspect="1" noMove="1" noResize="1" noEditPoints="1" noAdjustHandles="1" noChangeArrowheads="1" noChangeShapeType="1" noTextEdit="1"/>
                </p:cNvSpPr>
                <p:nvPr/>
              </p:nvSpPr>
              <p:spPr>
                <a:xfrm>
                  <a:off x="2840516" y="6190947"/>
                  <a:ext cx="2874633" cy="530530"/>
                </a:xfrm>
                <a:prstGeom prst="rect">
                  <a:avLst/>
                </a:prstGeom>
                <a:blipFill>
                  <a:blip r:embed="rId12"/>
                  <a:stretch>
                    <a:fillRect l="-3268" t="-9375" r="-49020" b="-68750"/>
                  </a:stretch>
                </a:blipFill>
              </p:spPr>
              <p:txBody>
                <a:bodyPr/>
                <a:lstStyle/>
                <a:p>
                  <a:r>
                    <a:rPr lang="en-US">
                      <a:noFill/>
                    </a:rPr>
                    <a:t> </a:t>
                  </a:r>
                </a:p>
              </p:txBody>
            </p:sp>
          </mc:Fallback>
        </mc:AlternateContent>
        <p:cxnSp>
          <p:nvCxnSpPr>
            <p:cNvPr id="12" name="Straight Arrow Connector 11">
              <a:extLst>
                <a:ext uri="{FF2B5EF4-FFF2-40B4-BE49-F238E27FC236}">
                  <a16:creationId xmlns:a16="http://schemas.microsoft.com/office/drawing/2014/main" id="{2CE94853-E5C1-D945-9EFE-2951CAED6516}"/>
                </a:ext>
              </a:extLst>
            </p:cNvPr>
            <p:cNvCxnSpPr>
              <a:cxnSpLocks/>
              <a:endCxn id="11" idx="0"/>
            </p:cNvCxnSpPr>
            <p:nvPr/>
          </p:nvCxnSpPr>
          <p:spPr>
            <a:xfrm>
              <a:off x="4277832" y="1122745"/>
              <a:ext cx="1" cy="5068203"/>
            </a:xfrm>
            <a:prstGeom prst="straightConnector1">
              <a:avLst/>
            </a:prstGeom>
            <a:ln w="12700">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A7174C57-4A44-AE4C-9481-3188DF54B99C}"/>
                </a:ext>
              </a:extLst>
            </p:cNvPr>
            <p:cNvCxnSpPr>
              <a:cxnSpLocks/>
              <a:endCxn id="10" idx="1"/>
            </p:cNvCxnSpPr>
            <p:nvPr/>
          </p:nvCxnSpPr>
          <p:spPr>
            <a:xfrm>
              <a:off x="2727767" y="2327288"/>
              <a:ext cx="5529700" cy="1"/>
            </a:xfrm>
            <a:prstGeom prst="straightConnector1">
              <a:avLst/>
            </a:prstGeom>
            <a:ln w="12700">
              <a:solidFill>
                <a:schemeClr val="bg1">
                  <a:lumMod val="50000"/>
                </a:schemeClr>
              </a:solidFill>
              <a:tailEnd type="triangle"/>
            </a:ln>
          </p:spPr>
          <p:style>
            <a:lnRef idx="3">
              <a:schemeClr val="dk1"/>
            </a:lnRef>
            <a:fillRef idx="0">
              <a:schemeClr val="dk1"/>
            </a:fillRef>
            <a:effectRef idx="2">
              <a:schemeClr val="dk1"/>
            </a:effectRef>
            <a:fontRef idx="minor">
              <a:schemeClr val="tx1"/>
            </a:fontRef>
          </p:style>
        </p:cxnSp>
      </p:grpSp>
      <p:grpSp>
        <p:nvGrpSpPr>
          <p:cNvPr id="7" name="Group 6">
            <a:extLst>
              <a:ext uri="{FF2B5EF4-FFF2-40B4-BE49-F238E27FC236}">
                <a16:creationId xmlns:a16="http://schemas.microsoft.com/office/drawing/2014/main" id="{030FE194-E8D3-C34A-8437-5478CE790567}"/>
              </a:ext>
            </a:extLst>
          </p:cNvPr>
          <p:cNvGrpSpPr/>
          <p:nvPr/>
        </p:nvGrpSpPr>
        <p:grpSpPr>
          <a:xfrm>
            <a:off x="357839" y="2140822"/>
            <a:ext cx="5460485" cy="4717178"/>
            <a:chOff x="357839" y="2140822"/>
            <a:chExt cx="5460485" cy="4717178"/>
          </a:xfrm>
        </p:grpSpPr>
        <p:cxnSp>
          <p:nvCxnSpPr>
            <p:cNvPr id="18" name="Straight Arrow Connector 17">
              <a:extLst>
                <a:ext uri="{FF2B5EF4-FFF2-40B4-BE49-F238E27FC236}">
                  <a16:creationId xmlns:a16="http://schemas.microsoft.com/office/drawing/2014/main" id="{497944F1-B16F-8046-A363-235AE0F477C3}"/>
                </a:ext>
              </a:extLst>
            </p:cNvPr>
            <p:cNvCxnSpPr>
              <a:cxnSpLocks/>
              <a:stCxn id="4" idx="2"/>
            </p:cNvCxnSpPr>
            <p:nvPr/>
          </p:nvCxnSpPr>
          <p:spPr>
            <a:xfrm flipH="1">
              <a:off x="3258860" y="3577255"/>
              <a:ext cx="1" cy="328074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2CC7209F-ADA7-3B40-A907-D702D8B5EFF7}"/>
                </a:ext>
              </a:extLst>
            </p:cNvPr>
            <p:cNvGrpSpPr/>
            <p:nvPr/>
          </p:nvGrpSpPr>
          <p:grpSpPr>
            <a:xfrm>
              <a:off x="357839" y="2140822"/>
              <a:ext cx="5460485" cy="1436433"/>
              <a:chOff x="357839" y="2140822"/>
              <a:chExt cx="5460485" cy="1436433"/>
            </a:xfrm>
          </p:grpSpPr>
          <p:sp>
            <p:nvSpPr>
              <p:cNvPr id="4" name="Rounded Rectangle 3">
                <a:extLst>
                  <a:ext uri="{FF2B5EF4-FFF2-40B4-BE49-F238E27FC236}">
                    <a16:creationId xmlns:a16="http://schemas.microsoft.com/office/drawing/2014/main" id="{73EF94C0-F7B3-3B4A-9324-90BC198CF88B}"/>
                  </a:ext>
                </a:extLst>
              </p:cNvPr>
              <p:cNvSpPr/>
              <p:nvPr/>
            </p:nvSpPr>
            <p:spPr>
              <a:xfrm>
                <a:off x="699397" y="2723357"/>
                <a:ext cx="5118927" cy="85389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758" dirty="0">
                    <a:solidFill>
                      <a:schemeClr val="tx1"/>
                    </a:solidFill>
                  </a:rPr>
                  <a:t>Feeding the model with Data Part 1 and evaluating the results using 4-fold CV</a:t>
                </a:r>
                <a:endParaRPr lang="en-US" sz="1758" dirty="0"/>
              </a:p>
            </p:txBody>
          </p:sp>
          <p:cxnSp>
            <p:nvCxnSpPr>
              <p:cNvPr id="6" name="Straight Arrow Connector 5">
                <a:extLst>
                  <a:ext uri="{FF2B5EF4-FFF2-40B4-BE49-F238E27FC236}">
                    <a16:creationId xmlns:a16="http://schemas.microsoft.com/office/drawing/2014/main" id="{993D1561-242A-5240-9E19-A3A9FD674692}"/>
                  </a:ext>
                </a:extLst>
              </p:cNvPr>
              <p:cNvCxnSpPr>
                <a:stCxn id="8" idx="2"/>
                <a:endCxn id="4" idx="0"/>
              </p:cNvCxnSpPr>
              <p:nvPr/>
            </p:nvCxnSpPr>
            <p:spPr>
              <a:xfrm>
                <a:off x="3258861" y="2140822"/>
                <a:ext cx="0" cy="58253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65498C8F-3382-1248-8E4B-B42D6C0C07B7}"/>
                  </a:ext>
                </a:extLst>
              </p:cNvPr>
              <p:cNvSpPr/>
              <p:nvPr/>
            </p:nvSpPr>
            <p:spPr>
              <a:xfrm>
                <a:off x="357839" y="2394934"/>
                <a:ext cx="341558" cy="32842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052" dirty="0"/>
                  <a:t>2</a:t>
                </a:r>
              </a:p>
            </p:txBody>
          </p:sp>
        </p:grpSp>
      </p:grpSp>
      <p:grpSp>
        <p:nvGrpSpPr>
          <p:cNvPr id="2" name="Group 1">
            <a:extLst>
              <a:ext uri="{FF2B5EF4-FFF2-40B4-BE49-F238E27FC236}">
                <a16:creationId xmlns:a16="http://schemas.microsoft.com/office/drawing/2014/main" id="{06629673-B5B3-234B-A93A-F9DC82D85F66}"/>
              </a:ext>
            </a:extLst>
          </p:cNvPr>
          <p:cNvGrpSpPr/>
          <p:nvPr/>
        </p:nvGrpSpPr>
        <p:grpSpPr>
          <a:xfrm>
            <a:off x="357839" y="958501"/>
            <a:ext cx="10983643" cy="1482642"/>
            <a:chOff x="357839" y="958501"/>
            <a:chExt cx="10983643" cy="1482642"/>
          </a:xfrm>
        </p:grpSpPr>
        <p:sp>
          <p:nvSpPr>
            <p:cNvPr id="8" name="Rounded Rectangle 7">
              <a:extLst>
                <a:ext uri="{FF2B5EF4-FFF2-40B4-BE49-F238E27FC236}">
                  <a16:creationId xmlns:a16="http://schemas.microsoft.com/office/drawing/2014/main" id="{7F1399CB-8942-2048-B1F6-93CC19AA3C3E}"/>
                </a:ext>
              </a:extLst>
            </p:cNvPr>
            <p:cNvSpPr/>
            <p:nvPr/>
          </p:nvSpPr>
          <p:spPr>
            <a:xfrm>
              <a:off x="699397" y="1286924"/>
              <a:ext cx="5118927" cy="853898"/>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58" dirty="0">
                  <a:solidFill>
                    <a:schemeClr val="tx1"/>
                  </a:solidFill>
                </a:rPr>
                <a:t>Partitioning data at each station into</a:t>
              </a:r>
            </a:p>
            <a:p>
              <a:pPr algn="ctr"/>
              <a:r>
                <a:rPr lang="en-US" sz="1758" dirty="0">
                  <a:solidFill>
                    <a:schemeClr val="tx1"/>
                  </a:solidFill>
                </a:rPr>
                <a:t>Data Part 1 (2006-2009) and Data Part 2 (2010-2017)</a:t>
              </a:r>
            </a:p>
          </p:txBody>
        </p:sp>
        <p:sp>
          <p:nvSpPr>
            <p:cNvPr id="20" name="Oval 19">
              <a:extLst>
                <a:ext uri="{FF2B5EF4-FFF2-40B4-BE49-F238E27FC236}">
                  <a16:creationId xmlns:a16="http://schemas.microsoft.com/office/drawing/2014/main" id="{448F119C-4814-894A-8BC2-D3E36973E517}"/>
                </a:ext>
              </a:extLst>
            </p:cNvPr>
            <p:cNvSpPr/>
            <p:nvPr/>
          </p:nvSpPr>
          <p:spPr>
            <a:xfrm>
              <a:off x="357839" y="958501"/>
              <a:ext cx="341558" cy="32842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052" dirty="0"/>
                <a:t>1</a:t>
              </a:r>
            </a:p>
          </p:txBody>
        </p:sp>
        <p:pic>
          <p:nvPicPr>
            <p:cNvPr id="24" name="Picture 23">
              <a:extLst>
                <a:ext uri="{FF2B5EF4-FFF2-40B4-BE49-F238E27FC236}">
                  <a16:creationId xmlns:a16="http://schemas.microsoft.com/office/drawing/2014/main" id="{F6A9E8CE-7E69-4040-A642-760F71D7FF16}"/>
                </a:ext>
              </a:extLst>
            </p:cNvPr>
            <p:cNvPicPr>
              <a:picLocks noChangeAspect="1"/>
            </p:cNvPicPr>
            <p:nvPr/>
          </p:nvPicPr>
          <p:blipFill>
            <a:blip r:embed="rId13"/>
            <a:stretch>
              <a:fillRect/>
            </a:stretch>
          </p:blipFill>
          <p:spPr>
            <a:xfrm>
              <a:off x="6159882" y="1006043"/>
              <a:ext cx="5181600" cy="1435100"/>
            </a:xfrm>
            <a:prstGeom prst="rect">
              <a:avLst/>
            </a:prstGeom>
          </p:spPr>
        </p:pic>
      </p:grpSp>
      <p:sp>
        <p:nvSpPr>
          <p:cNvPr id="16" name="Title 1">
            <a:extLst>
              <a:ext uri="{FF2B5EF4-FFF2-40B4-BE49-F238E27FC236}">
                <a16:creationId xmlns:a16="http://schemas.microsoft.com/office/drawing/2014/main" id="{C1E5C6C4-1283-7144-BB1D-7B34219A15ED}"/>
              </a:ext>
            </a:extLst>
          </p:cNvPr>
          <p:cNvSpPr txBox="1">
            <a:spLocks/>
          </p:cNvSpPr>
          <p:nvPr/>
        </p:nvSpPr>
        <p:spPr>
          <a:xfrm>
            <a:off x="574361" y="-84814"/>
            <a:ext cx="5408428" cy="9323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latin typeface="Calibri Light" panose="020F0302020204030204" pitchFamily="34" charset="0"/>
                <a:cs typeface="Calibri Light" panose="020F0302020204030204" pitchFamily="34" charset="0"/>
              </a:rPr>
              <a:t>Algorithm</a:t>
            </a:r>
          </a:p>
        </p:txBody>
      </p:sp>
      <p:sp>
        <p:nvSpPr>
          <p:cNvPr id="5" name="Slide Number Placeholder 4">
            <a:extLst>
              <a:ext uri="{FF2B5EF4-FFF2-40B4-BE49-F238E27FC236}">
                <a16:creationId xmlns:a16="http://schemas.microsoft.com/office/drawing/2014/main" id="{B50AA0F8-6387-BB48-ABA3-0CD655C7D0FB}"/>
              </a:ext>
            </a:extLst>
          </p:cNvPr>
          <p:cNvSpPr>
            <a:spLocks noGrp="1"/>
          </p:cNvSpPr>
          <p:nvPr>
            <p:ph type="sldNum" sz="quarter" idx="12"/>
          </p:nvPr>
        </p:nvSpPr>
        <p:spPr/>
        <p:txBody>
          <a:bodyPr/>
          <a:lstStyle/>
          <a:p>
            <a:fld id="{A58B45CA-F75B-B645-9CEB-688C430630CF}" type="slidenum">
              <a:rPr lang="en-US" smtClean="0"/>
              <a:t>7</a:t>
            </a:fld>
            <a:endParaRPr lang="en-US" dirty="0"/>
          </a:p>
        </p:txBody>
      </p:sp>
      <p:pic>
        <p:nvPicPr>
          <p:cNvPr id="22" name="Picture 21">
            <a:extLst>
              <a:ext uri="{FF2B5EF4-FFF2-40B4-BE49-F238E27FC236}">
                <a16:creationId xmlns:a16="http://schemas.microsoft.com/office/drawing/2014/main" id="{71792E63-84DB-554B-986D-B4AA1A12BBE8}"/>
              </a:ext>
            </a:extLst>
          </p:cNvPr>
          <p:cNvPicPr>
            <a:picLocks noChangeAspect="1"/>
          </p:cNvPicPr>
          <p:nvPr/>
        </p:nvPicPr>
        <p:blipFill>
          <a:blip r:embed="rId14"/>
          <a:stretch>
            <a:fillRect/>
          </a:stretch>
        </p:blipFill>
        <p:spPr>
          <a:xfrm>
            <a:off x="0" y="6573941"/>
            <a:ext cx="808008" cy="281396"/>
          </a:xfrm>
          <a:prstGeom prst="rect">
            <a:avLst/>
          </a:prstGeom>
        </p:spPr>
      </p:pic>
    </p:spTree>
    <p:extLst>
      <p:ext uri="{BB962C8B-B14F-4D97-AF65-F5344CB8AC3E}">
        <p14:creationId xmlns:p14="http://schemas.microsoft.com/office/powerpoint/2010/main" val="220594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CD71864-36FC-CF48-A93E-6C9A5EDA10CE}"/>
              </a:ext>
            </a:extLst>
          </p:cNvPr>
          <p:cNvSpPr>
            <a:spLocks noGrp="1"/>
          </p:cNvSpPr>
          <p:nvPr>
            <p:ph type="title"/>
          </p:nvPr>
        </p:nvSpPr>
        <p:spPr/>
        <p:txBody>
          <a:bodyPr vert="horz" lIns="91440" tIns="45720" rIns="91440" bIns="45720" rtlCol="0" anchor="b" anchorCtr="0">
            <a:normAutofit/>
          </a:bodyPr>
          <a:lstStyle/>
          <a:p>
            <a:r>
              <a:rPr lang="en-US" sz="2800" dirty="0">
                <a:latin typeface="Calibri Light" panose="020F0302020204030204" pitchFamily="34" charset="0"/>
                <a:cs typeface="Calibri Light" panose="020F0302020204030204" pitchFamily="34" charset="0"/>
              </a:rPr>
              <a:t>Training the model</a:t>
            </a:r>
          </a:p>
        </p:txBody>
      </p:sp>
      <p:sp>
        <p:nvSpPr>
          <p:cNvPr id="8" name="Text Placeholder 16">
            <a:extLst>
              <a:ext uri="{FF2B5EF4-FFF2-40B4-BE49-F238E27FC236}">
                <a16:creationId xmlns:a16="http://schemas.microsoft.com/office/drawing/2014/main" id="{C45F31A5-3259-9848-8D52-A524BB7EB5D8}"/>
              </a:ext>
            </a:extLst>
          </p:cNvPr>
          <p:cNvSpPr txBox="1">
            <a:spLocks/>
          </p:cNvSpPr>
          <p:nvPr/>
        </p:nvSpPr>
        <p:spPr>
          <a:xfrm>
            <a:off x="6531880" y="731103"/>
            <a:ext cx="5157787" cy="776682"/>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a:lstStyle>
          <a:p>
            <a:pPr marL="0" marR="0" lvl="0" indent="0" algn="r" defTabSz="914400" rtl="0" eaLnBrk="1" fontAlgn="auto" latinLnBrk="0" hangingPunct="1">
              <a:lnSpc>
                <a:spcPts val="18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D24725"/>
                </a:solidFill>
                <a:effectLst/>
                <a:uLnTx/>
                <a:uFillTx/>
                <a:latin typeface="Segoe UI"/>
                <a:ea typeface="+mn-ea"/>
                <a:cs typeface="+mn-cs"/>
              </a:rPr>
              <a:t>XGBoost algorithm</a:t>
            </a:r>
          </a:p>
        </p:txBody>
      </p:sp>
      <p:pic>
        <p:nvPicPr>
          <p:cNvPr id="6" name="Picture 5">
            <a:extLst>
              <a:ext uri="{FF2B5EF4-FFF2-40B4-BE49-F238E27FC236}">
                <a16:creationId xmlns:a16="http://schemas.microsoft.com/office/drawing/2014/main" id="{82701A16-7F76-1C4F-AD14-E83D3C5D2EB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62183" y="894428"/>
            <a:ext cx="4532122" cy="3201047"/>
          </a:xfrm>
          <a:prstGeom prst="rect">
            <a:avLst/>
          </a:prstGeom>
        </p:spPr>
      </p:pic>
      <p:pic>
        <p:nvPicPr>
          <p:cNvPr id="9" name="Picture 8">
            <a:extLst>
              <a:ext uri="{FF2B5EF4-FFF2-40B4-BE49-F238E27FC236}">
                <a16:creationId xmlns:a16="http://schemas.microsoft.com/office/drawing/2014/main" id="{69A4120F-B3CB-234A-B7E3-4960B0D1CA70}"/>
              </a:ext>
            </a:extLst>
          </p:cNvPr>
          <p:cNvPicPr>
            <a:picLocks noChangeAspect="1"/>
          </p:cNvPicPr>
          <p:nvPr/>
        </p:nvPicPr>
        <p:blipFill rotWithShape="1">
          <a:blip r:embed="rId4">
            <a:clrChange>
              <a:clrFrom>
                <a:srgbClr val="FFFFFF"/>
              </a:clrFrom>
              <a:clrTo>
                <a:srgbClr val="FFFFFF">
                  <a:alpha val="0"/>
                </a:srgbClr>
              </a:clrTo>
            </a:clrChange>
          </a:blip>
          <a:srcRect r="78532"/>
          <a:stretch/>
        </p:blipFill>
        <p:spPr>
          <a:xfrm>
            <a:off x="521208" y="1657363"/>
            <a:ext cx="2048572" cy="4617313"/>
          </a:xfrm>
          <a:prstGeom prst="rect">
            <a:avLst/>
          </a:prstGeom>
        </p:spPr>
      </p:pic>
      <p:sp>
        <p:nvSpPr>
          <p:cNvPr id="10" name="TextBox 9">
            <a:extLst>
              <a:ext uri="{FF2B5EF4-FFF2-40B4-BE49-F238E27FC236}">
                <a16:creationId xmlns:a16="http://schemas.microsoft.com/office/drawing/2014/main" id="{E18BC3A2-37C9-F447-A0CD-B5549563B798}"/>
              </a:ext>
            </a:extLst>
          </p:cNvPr>
          <p:cNvSpPr txBox="1"/>
          <p:nvPr/>
        </p:nvSpPr>
        <p:spPr>
          <a:xfrm>
            <a:off x="632597" y="6116531"/>
            <a:ext cx="5509650" cy="307777"/>
          </a:xfrm>
          <a:prstGeom prst="rect">
            <a:avLst/>
          </a:prstGeom>
          <a:noFill/>
        </p:spPr>
        <p:txBody>
          <a:bodyPr wrap="none" rtlCol="0">
            <a:spAutoFit/>
          </a:bodyPr>
          <a:lstStyle/>
          <a:p>
            <a:r>
              <a:rPr lang="en-US" sz="1400" dirty="0"/>
              <a:t>Illustration is adopted from </a:t>
            </a:r>
            <a:r>
              <a:rPr lang="en-US" sz="1400" dirty="0">
                <a:hlinkClick r:id="rId5"/>
              </a:rPr>
              <a:t>https://blog.quantinsti.com/xgboost-python/</a:t>
            </a:r>
            <a:r>
              <a:rPr lang="en-US" sz="1400" dirty="0"/>
              <a:t>.</a:t>
            </a:r>
          </a:p>
        </p:txBody>
      </p:sp>
      <p:grpSp>
        <p:nvGrpSpPr>
          <p:cNvPr id="34" name="Group 33">
            <a:extLst>
              <a:ext uri="{FF2B5EF4-FFF2-40B4-BE49-F238E27FC236}">
                <a16:creationId xmlns:a16="http://schemas.microsoft.com/office/drawing/2014/main" id="{188DB9D5-8055-7445-8C92-A4AFC009EAF7}"/>
              </a:ext>
            </a:extLst>
          </p:cNvPr>
          <p:cNvGrpSpPr/>
          <p:nvPr/>
        </p:nvGrpSpPr>
        <p:grpSpPr>
          <a:xfrm>
            <a:off x="2646112" y="1657363"/>
            <a:ext cx="2343206" cy="4617313"/>
            <a:chOff x="2646112" y="1657363"/>
            <a:chExt cx="2343206" cy="4617313"/>
          </a:xfrm>
        </p:grpSpPr>
        <p:pic>
          <p:nvPicPr>
            <p:cNvPr id="12" name="Picture 11">
              <a:extLst>
                <a:ext uri="{FF2B5EF4-FFF2-40B4-BE49-F238E27FC236}">
                  <a16:creationId xmlns:a16="http://schemas.microsoft.com/office/drawing/2014/main" id="{25BE2533-0F7F-DD40-BB37-2F8C4334C22C}"/>
                </a:ext>
              </a:extLst>
            </p:cNvPr>
            <p:cNvPicPr>
              <a:picLocks noChangeAspect="1"/>
            </p:cNvPicPr>
            <p:nvPr/>
          </p:nvPicPr>
          <p:blipFill rotWithShape="1">
            <a:blip r:embed="rId4">
              <a:clrChange>
                <a:clrFrom>
                  <a:srgbClr val="FFFFFF"/>
                </a:clrFrom>
                <a:clrTo>
                  <a:srgbClr val="FFFFFF">
                    <a:alpha val="0"/>
                  </a:srgbClr>
                </a:clrTo>
              </a:clrChange>
            </a:blip>
            <a:srcRect l="25318" r="54360"/>
            <a:stretch/>
          </p:blipFill>
          <p:spPr>
            <a:xfrm>
              <a:off x="3050159" y="1657363"/>
              <a:ext cx="1939159" cy="4617313"/>
            </a:xfrm>
            <a:prstGeom prst="rect">
              <a:avLst/>
            </a:prstGeom>
          </p:spPr>
        </p:pic>
        <p:cxnSp>
          <p:nvCxnSpPr>
            <p:cNvPr id="26" name="Curved Connector 25">
              <a:extLst>
                <a:ext uri="{FF2B5EF4-FFF2-40B4-BE49-F238E27FC236}">
                  <a16:creationId xmlns:a16="http://schemas.microsoft.com/office/drawing/2014/main" id="{1854CD57-CCC3-AC4F-8703-F2A301F68626}"/>
                </a:ext>
              </a:extLst>
            </p:cNvPr>
            <p:cNvCxnSpPr>
              <a:cxnSpLocks/>
            </p:cNvCxnSpPr>
            <p:nvPr/>
          </p:nvCxnSpPr>
          <p:spPr>
            <a:xfrm rot="5400000" flipH="1" flipV="1">
              <a:off x="2301190" y="4074459"/>
              <a:ext cx="1170224" cy="48038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grpSp>
        <p:nvGrpSpPr>
          <p:cNvPr id="35" name="Group 34">
            <a:extLst>
              <a:ext uri="{FF2B5EF4-FFF2-40B4-BE49-F238E27FC236}">
                <a16:creationId xmlns:a16="http://schemas.microsoft.com/office/drawing/2014/main" id="{83B30D54-7BD4-D348-8F33-0AFA2872D069}"/>
              </a:ext>
            </a:extLst>
          </p:cNvPr>
          <p:cNvGrpSpPr/>
          <p:nvPr/>
        </p:nvGrpSpPr>
        <p:grpSpPr>
          <a:xfrm>
            <a:off x="5065651" y="1657363"/>
            <a:ext cx="2332675" cy="4617313"/>
            <a:chOff x="5065651" y="1657363"/>
            <a:chExt cx="2332675" cy="4617313"/>
          </a:xfrm>
        </p:grpSpPr>
        <p:pic>
          <p:nvPicPr>
            <p:cNvPr id="13" name="Picture 12">
              <a:extLst>
                <a:ext uri="{FF2B5EF4-FFF2-40B4-BE49-F238E27FC236}">
                  <a16:creationId xmlns:a16="http://schemas.microsoft.com/office/drawing/2014/main" id="{5A07A3E4-0849-D346-BEF3-586A3F045164}"/>
                </a:ext>
              </a:extLst>
            </p:cNvPr>
            <p:cNvPicPr>
              <a:picLocks noChangeAspect="1"/>
            </p:cNvPicPr>
            <p:nvPr/>
          </p:nvPicPr>
          <p:blipFill rotWithShape="1">
            <a:blip r:embed="rId4">
              <a:clrChange>
                <a:clrFrom>
                  <a:srgbClr val="FFFFFF"/>
                </a:clrFrom>
                <a:clrTo>
                  <a:srgbClr val="FFFFFF">
                    <a:alpha val="0"/>
                  </a:srgbClr>
                </a:clrTo>
              </a:clrChange>
            </a:blip>
            <a:srcRect l="50160" r="29629"/>
            <a:stretch/>
          </p:blipFill>
          <p:spPr>
            <a:xfrm>
              <a:off x="5469698" y="1657363"/>
              <a:ext cx="1928628" cy="4617313"/>
            </a:xfrm>
            <a:prstGeom prst="rect">
              <a:avLst/>
            </a:prstGeom>
          </p:spPr>
        </p:pic>
        <p:cxnSp>
          <p:nvCxnSpPr>
            <p:cNvPr id="30" name="Curved Connector 29">
              <a:extLst>
                <a:ext uri="{FF2B5EF4-FFF2-40B4-BE49-F238E27FC236}">
                  <a16:creationId xmlns:a16="http://schemas.microsoft.com/office/drawing/2014/main" id="{0CBFBF07-68B5-0549-B28B-5F49A1D00DAD}"/>
                </a:ext>
              </a:extLst>
            </p:cNvPr>
            <p:cNvCxnSpPr>
              <a:cxnSpLocks/>
            </p:cNvCxnSpPr>
            <p:nvPr/>
          </p:nvCxnSpPr>
          <p:spPr>
            <a:xfrm rot="5400000" flipH="1" flipV="1">
              <a:off x="4720729" y="4074459"/>
              <a:ext cx="1170224" cy="480380"/>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grpSp>
      <p:grpSp>
        <p:nvGrpSpPr>
          <p:cNvPr id="36" name="Group 35">
            <a:extLst>
              <a:ext uri="{FF2B5EF4-FFF2-40B4-BE49-F238E27FC236}">
                <a16:creationId xmlns:a16="http://schemas.microsoft.com/office/drawing/2014/main" id="{97B4295D-E6B4-4347-AB1C-60FBCF4BF165}"/>
              </a:ext>
            </a:extLst>
          </p:cNvPr>
          <p:cNvGrpSpPr/>
          <p:nvPr/>
        </p:nvGrpSpPr>
        <p:grpSpPr>
          <a:xfrm>
            <a:off x="7398326" y="2827588"/>
            <a:ext cx="3441538" cy="4617313"/>
            <a:chOff x="7398326" y="2827588"/>
            <a:chExt cx="3441538" cy="4617313"/>
          </a:xfrm>
        </p:grpSpPr>
        <p:pic>
          <p:nvPicPr>
            <p:cNvPr id="14" name="Picture 13">
              <a:extLst>
                <a:ext uri="{FF2B5EF4-FFF2-40B4-BE49-F238E27FC236}">
                  <a16:creationId xmlns:a16="http://schemas.microsoft.com/office/drawing/2014/main" id="{141D18ED-5FA4-3B43-B37D-2EBBDB9DF782}"/>
                </a:ext>
              </a:extLst>
            </p:cNvPr>
            <p:cNvPicPr>
              <a:picLocks noChangeAspect="1"/>
            </p:cNvPicPr>
            <p:nvPr/>
          </p:nvPicPr>
          <p:blipFill rotWithShape="1">
            <a:blip r:embed="rId4">
              <a:clrChange>
                <a:clrFrom>
                  <a:srgbClr val="FFFFFF"/>
                </a:clrFrom>
                <a:clrTo>
                  <a:srgbClr val="FFFFFF">
                    <a:alpha val="0"/>
                  </a:srgbClr>
                </a:clrTo>
              </a:clrChange>
            </a:blip>
            <a:srcRect l="76989" r="1808"/>
            <a:stretch/>
          </p:blipFill>
          <p:spPr>
            <a:xfrm>
              <a:off x="8816624" y="2827588"/>
              <a:ext cx="2023240" cy="4617313"/>
            </a:xfrm>
            <a:prstGeom prst="rect">
              <a:avLst/>
            </a:prstGeom>
          </p:spPr>
        </p:pic>
        <p:cxnSp>
          <p:nvCxnSpPr>
            <p:cNvPr id="31" name="Curved Connector 30">
              <a:extLst>
                <a:ext uri="{FF2B5EF4-FFF2-40B4-BE49-F238E27FC236}">
                  <a16:creationId xmlns:a16="http://schemas.microsoft.com/office/drawing/2014/main" id="{C215D3DC-B625-8C4C-876C-95B7503EBB37}"/>
                </a:ext>
              </a:extLst>
            </p:cNvPr>
            <p:cNvCxnSpPr>
              <a:cxnSpLocks/>
              <a:stCxn id="13" idx="3"/>
              <a:endCxn id="14" idx="1"/>
            </p:cNvCxnSpPr>
            <p:nvPr/>
          </p:nvCxnSpPr>
          <p:spPr>
            <a:xfrm>
              <a:off x="7398326" y="3966020"/>
              <a:ext cx="1418298" cy="1170225"/>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grpSp>
      <p:sp>
        <p:nvSpPr>
          <p:cNvPr id="38" name="Slide Number Placeholder 37">
            <a:extLst>
              <a:ext uri="{FF2B5EF4-FFF2-40B4-BE49-F238E27FC236}">
                <a16:creationId xmlns:a16="http://schemas.microsoft.com/office/drawing/2014/main" id="{CD9E09B6-6F82-5A41-A344-4AE453BC4CB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60EDB8-5305-433F-BE41-D7A86D811DB3}" type="slidenum">
              <a:rPr kumimoji="0" lang="en-US" sz="1200" b="0" i="0" u="none" strike="noStrike" kern="1200" cap="none" spc="0" normalizeH="0" baseline="0" noProof="0" smtClean="0">
                <a:ln>
                  <a:noFill/>
                </a:ln>
                <a:solidFill>
                  <a:prstClr val="black">
                    <a:lumMod val="65000"/>
                    <a:lumOff val="3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3E6C9A10-E700-2F4A-A2B4-EA6248B7C8E2}"/>
              </a:ext>
            </a:extLst>
          </p:cNvPr>
          <p:cNvPicPr>
            <a:picLocks noChangeAspect="1"/>
          </p:cNvPicPr>
          <p:nvPr/>
        </p:nvPicPr>
        <p:blipFill>
          <a:blip r:embed="rId6"/>
          <a:stretch>
            <a:fillRect/>
          </a:stretch>
        </p:blipFill>
        <p:spPr>
          <a:xfrm>
            <a:off x="0" y="6573941"/>
            <a:ext cx="808008" cy="281396"/>
          </a:xfrm>
          <a:prstGeom prst="rect">
            <a:avLst/>
          </a:prstGeom>
        </p:spPr>
      </p:pic>
    </p:spTree>
    <p:extLst>
      <p:ext uri="{BB962C8B-B14F-4D97-AF65-F5344CB8AC3E}">
        <p14:creationId xmlns:p14="http://schemas.microsoft.com/office/powerpoint/2010/main" val="26198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82F9F565-90EC-354C-A757-B0276DF53366}"/>
              </a:ext>
            </a:extLst>
          </p:cNvPr>
          <p:cNvSpPr/>
          <p:nvPr/>
        </p:nvSpPr>
        <p:spPr>
          <a:xfrm>
            <a:off x="664033" y="1406745"/>
            <a:ext cx="5118927" cy="109701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758" dirty="0">
                <a:solidFill>
                  <a:schemeClr val="tx1"/>
                </a:solidFill>
              </a:rPr>
              <a:t>Re-labeling the data in Data Part 1 based on the evaluation results as either “accepted” or “rejected” and training another model (i.e., detector) </a:t>
            </a:r>
            <a:endParaRPr lang="en-US" sz="1758" dirty="0"/>
          </a:p>
        </p:txBody>
      </p:sp>
      <p:sp>
        <p:nvSpPr>
          <p:cNvPr id="6" name="Rounded Rectangle 5">
            <a:extLst>
              <a:ext uri="{FF2B5EF4-FFF2-40B4-BE49-F238E27FC236}">
                <a16:creationId xmlns:a16="http://schemas.microsoft.com/office/drawing/2014/main" id="{AA8CEDA9-6E8D-F34E-BA1F-FC45CF6999B1}"/>
              </a:ext>
            </a:extLst>
          </p:cNvPr>
          <p:cNvSpPr/>
          <p:nvPr/>
        </p:nvSpPr>
        <p:spPr>
          <a:xfrm>
            <a:off x="664034" y="3994155"/>
            <a:ext cx="5118927" cy="1097017"/>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758" dirty="0">
                <a:solidFill>
                  <a:schemeClr val="tx1"/>
                </a:solidFill>
              </a:rPr>
              <a:t>Feeding Data Part 2 into the ”detector”</a:t>
            </a:r>
            <a:endParaRPr lang="en-US" sz="1758" dirty="0"/>
          </a:p>
        </p:txBody>
      </p:sp>
      <p:cxnSp>
        <p:nvCxnSpPr>
          <p:cNvPr id="8" name="Straight Arrow Connector 7">
            <a:extLst>
              <a:ext uri="{FF2B5EF4-FFF2-40B4-BE49-F238E27FC236}">
                <a16:creationId xmlns:a16="http://schemas.microsoft.com/office/drawing/2014/main" id="{C8ECFD8B-9272-BF4B-9558-BC25A8FF7E71}"/>
              </a:ext>
            </a:extLst>
          </p:cNvPr>
          <p:cNvCxnSpPr>
            <a:cxnSpLocks/>
            <a:endCxn id="5" idx="0"/>
          </p:cNvCxnSpPr>
          <p:nvPr/>
        </p:nvCxnSpPr>
        <p:spPr>
          <a:xfrm>
            <a:off x="3223497" y="0"/>
            <a:ext cx="0" cy="140674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49219648-CDAA-E045-8242-F8CEC24A22D9}"/>
              </a:ext>
            </a:extLst>
          </p:cNvPr>
          <p:cNvSpPr/>
          <p:nvPr/>
        </p:nvSpPr>
        <p:spPr>
          <a:xfrm>
            <a:off x="322475" y="1078322"/>
            <a:ext cx="341558" cy="32842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052"/>
              <a:t>3</a:t>
            </a:r>
          </a:p>
        </p:txBody>
      </p:sp>
      <p:graphicFrame>
        <p:nvGraphicFramePr>
          <p:cNvPr id="14" name="Chart 13">
            <a:extLst>
              <a:ext uri="{FF2B5EF4-FFF2-40B4-BE49-F238E27FC236}">
                <a16:creationId xmlns:a16="http://schemas.microsoft.com/office/drawing/2014/main" id="{DC9318AF-528A-F440-AAFA-A669091F3A3B}"/>
              </a:ext>
            </a:extLst>
          </p:cNvPr>
          <p:cNvGraphicFramePr/>
          <p:nvPr>
            <p:extLst>
              <p:ext uri="{D42A27DB-BD31-4B8C-83A1-F6EECF244321}">
                <p14:modId xmlns:p14="http://schemas.microsoft.com/office/powerpoint/2010/main" val="541250965"/>
              </p:ext>
            </p:extLst>
          </p:nvPr>
        </p:nvGraphicFramePr>
        <p:xfrm>
          <a:off x="6181639" y="3274565"/>
          <a:ext cx="4802978" cy="3583435"/>
        </p:xfrm>
        <a:graphic>
          <a:graphicData uri="http://schemas.openxmlformats.org/drawingml/2006/chart">
            <c:chart xmlns:c="http://schemas.openxmlformats.org/drawingml/2006/chart" xmlns:r="http://schemas.openxmlformats.org/officeDocument/2006/relationships" r:id="rId2"/>
          </a:graphicData>
        </a:graphic>
      </p:graphicFrame>
      <p:sp>
        <p:nvSpPr>
          <p:cNvPr id="16" name="Oval 15">
            <a:extLst>
              <a:ext uri="{FF2B5EF4-FFF2-40B4-BE49-F238E27FC236}">
                <a16:creationId xmlns:a16="http://schemas.microsoft.com/office/drawing/2014/main" id="{41C3B19D-8547-AF4F-AEBF-DE3FD41FB806}"/>
              </a:ext>
            </a:extLst>
          </p:cNvPr>
          <p:cNvSpPr/>
          <p:nvPr/>
        </p:nvSpPr>
        <p:spPr>
          <a:xfrm>
            <a:off x="322475" y="3665732"/>
            <a:ext cx="341558" cy="328423"/>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052"/>
              <a:t>4</a:t>
            </a:r>
          </a:p>
        </p:txBody>
      </p:sp>
      <p:cxnSp>
        <p:nvCxnSpPr>
          <p:cNvPr id="17" name="Straight Arrow Connector 16">
            <a:extLst>
              <a:ext uri="{FF2B5EF4-FFF2-40B4-BE49-F238E27FC236}">
                <a16:creationId xmlns:a16="http://schemas.microsoft.com/office/drawing/2014/main" id="{97DEA835-81F6-9147-8B4F-40C60EF93B41}"/>
              </a:ext>
            </a:extLst>
          </p:cNvPr>
          <p:cNvCxnSpPr>
            <a:cxnSpLocks/>
            <a:stCxn id="5" idx="2"/>
            <a:endCxn id="6" idx="0"/>
          </p:cNvCxnSpPr>
          <p:nvPr/>
        </p:nvCxnSpPr>
        <p:spPr>
          <a:xfrm>
            <a:off x="3223497" y="2503762"/>
            <a:ext cx="1" cy="1490393"/>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A6E296D-1A12-0B4F-80D0-E541D9020081}"/>
              </a:ext>
            </a:extLst>
          </p:cNvPr>
          <p:cNvCxnSpPr>
            <a:cxnSpLocks/>
            <a:stCxn id="6" idx="2"/>
          </p:cNvCxnSpPr>
          <p:nvPr/>
        </p:nvCxnSpPr>
        <p:spPr>
          <a:xfrm flipH="1">
            <a:off x="3223496" y="5091172"/>
            <a:ext cx="2" cy="1766828"/>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AE6B5EFD-95F4-6A46-AD1F-615B3319617B}"/>
              </a:ext>
            </a:extLst>
          </p:cNvPr>
          <p:cNvPicPr>
            <a:picLocks noChangeAspect="1"/>
          </p:cNvPicPr>
          <p:nvPr/>
        </p:nvPicPr>
        <p:blipFill>
          <a:blip r:embed="rId3"/>
          <a:stretch>
            <a:fillRect/>
          </a:stretch>
        </p:blipFill>
        <p:spPr>
          <a:xfrm>
            <a:off x="5948539" y="1233801"/>
            <a:ext cx="6007100" cy="1435100"/>
          </a:xfrm>
          <a:prstGeom prst="rect">
            <a:avLst/>
          </a:prstGeom>
        </p:spPr>
      </p:pic>
      <p:sp>
        <p:nvSpPr>
          <p:cNvPr id="2" name="Slide Number Placeholder 1">
            <a:extLst>
              <a:ext uri="{FF2B5EF4-FFF2-40B4-BE49-F238E27FC236}">
                <a16:creationId xmlns:a16="http://schemas.microsoft.com/office/drawing/2014/main" id="{260911D0-73DC-674F-BD89-4D88E2D3F4D9}"/>
              </a:ext>
            </a:extLst>
          </p:cNvPr>
          <p:cNvSpPr>
            <a:spLocks noGrp="1"/>
          </p:cNvSpPr>
          <p:nvPr>
            <p:ph type="sldNum" sz="quarter" idx="12"/>
          </p:nvPr>
        </p:nvSpPr>
        <p:spPr/>
        <p:txBody>
          <a:bodyPr/>
          <a:lstStyle/>
          <a:p>
            <a:fld id="{A58B45CA-F75B-B645-9CEB-688C430630CF}" type="slidenum">
              <a:rPr lang="en-US" smtClean="0"/>
              <a:t>9</a:t>
            </a:fld>
            <a:endParaRPr lang="en-US"/>
          </a:p>
        </p:txBody>
      </p:sp>
      <p:pic>
        <p:nvPicPr>
          <p:cNvPr id="12" name="Picture 11">
            <a:extLst>
              <a:ext uri="{FF2B5EF4-FFF2-40B4-BE49-F238E27FC236}">
                <a16:creationId xmlns:a16="http://schemas.microsoft.com/office/drawing/2014/main" id="{5EA66FB1-7758-7A44-85F8-EACCB85C2D06}"/>
              </a:ext>
            </a:extLst>
          </p:cNvPr>
          <p:cNvPicPr>
            <a:picLocks noChangeAspect="1"/>
          </p:cNvPicPr>
          <p:nvPr/>
        </p:nvPicPr>
        <p:blipFill>
          <a:blip r:embed="rId4"/>
          <a:stretch>
            <a:fillRect/>
          </a:stretch>
        </p:blipFill>
        <p:spPr>
          <a:xfrm>
            <a:off x="0" y="6573941"/>
            <a:ext cx="808008" cy="281396"/>
          </a:xfrm>
          <a:prstGeom prst="rect">
            <a:avLst/>
          </a:prstGeom>
        </p:spPr>
      </p:pic>
    </p:spTree>
    <p:extLst>
      <p:ext uri="{BB962C8B-B14F-4D97-AF65-F5344CB8AC3E}">
        <p14:creationId xmlns:p14="http://schemas.microsoft.com/office/powerpoint/2010/main" val="344707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3" grpId="0" animBg="1"/>
      <p:bldGraphic spid="14" grpId="0">
        <p:bldAsOne/>
      </p:bldGraphic>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4511</TotalTime>
  <Words>1352</Words>
  <Application>Microsoft Macintosh PowerPoint</Application>
  <PresentationFormat>Widescreen</PresentationFormat>
  <Paragraphs>223</Paragraphs>
  <Slides>17</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Calibri</vt:lpstr>
      <vt:lpstr>Calibri Light</vt:lpstr>
      <vt:lpstr>Cambria Math</vt:lpstr>
      <vt:lpstr>Helvetica</vt:lpstr>
      <vt:lpstr>Lora</vt:lpstr>
      <vt:lpstr>Segoe UI</vt:lpstr>
      <vt:lpstr>Times New Roman</vt:lpstr>
      <vt:lpstr>Times-Roman</vt:lpstr>
      <vt:lpstr>Office Theme</vt:lpstr>
      <vt:lpstr>PowerPoint Presentation</vt:lpstr>
      <vt:lpstr>Outline</vt:lpstr>
      <vt:lpstr>Selected sites</vt:lpstr>
      <vt:lpstr>Database</vt:lpstr>
      <vt:lpstr>Data visualization </vt:lpstr>
      <vt:lpstr>Parallel coordinate plot</vt:lpstr>
      <vt:lpstr>PowerPoint Presentation</vt:lpstr>
      <vt:lpstr>Training the model</vt:lpstr>
      <vt:lpstr>PowerPoint Presentation</vt:lpstr>
      <vt:lpstr>PowerPoint Presentation</vt:lpstr>
      <vt:lpstr>Model evaluation results using Data Part 2</vt:lpstr>
      <vt:lpstr>Model evaluation results for Data Part 2</vt:lpstr>
      <vt:lpstr>Distribution pattern of positive samples</vt:lpstr>
      <vt:lpstr>Distribution pattern of the positive class</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Amir</dc:creator>
  <cp:lastModifiedBy>Amir</cp:lastModifiedBy>
  <cp:revision>145</cp:revision>
  <dcterms:created xsi:type="dcterms:W3CDTF">2020-01-13T15:36:23Z</dcterms:created>
  <dcterms:modified xsi:type="dcterms:W3CDTF">2020-05-04T08:41:17Z</dcterms:modified>
</cp:coreProperties>
</file>