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906"/>
  </p:normalViewPr>
  <p:slideViewPr>
    <p:cSldViewPr snapToGrid="0" snapToObjects="1">
      <p:cViewPr varScale="1">
        <p:scale>
          <a:sx n="90" d="100"/>
          <a:sy n="90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5194/egusphere-egu2020-2234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3466E-86CF-2842-9E9B-05C42374CB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Development of an operational forecast verification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4D86FA-1CD9-D240-B187-404E73E103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Georgios Boumis, Daniel Twigt and Jan Verkade</a:t>
            </a:r>
          </a:p>
          <a:p>
            <a:r>
              <a:rPr lang="en-US" sz="1800" dirty="0"/>
              <a:t>EGU General Assembly 2020 </a:t>
            </a:r>
            <a:r>
              <a:rPr lang="en-US" dirty="0"/>
              <a:t>- </a:t>
            </a:r>
            <a:r>
              <a:rPr lang="en-US" sz="19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DOI</a:t>
            </a:r>
            <a:endParaRPr lang="en-US" sz="1900" dirty="0">
              <a:solidFill>
                <a:schemeClr val="bg1"/>
              </a:solidFill>
            </a:endParaRPr>
          </a:p>
          <a:p>
            <a:endParaRPr lang="en-US" sz="1800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76A6EB-A146-024E-B635-58FBE5E1F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7988" y="3429000"/>
            <a:ext cx="1974850" cy="69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82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49425-8ACA-BB41-91DA-B9B5B059A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60EDB-F059-A94A-AC36-5B4CF4C7D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Few operational verification practices of hydrological forecasts up-to-date </a:t>
            </a:r>
          </a:p>
          <a:p>
            <a:r>
              <a:rPr lang="en-US" dirty="0"/>
              <a:t>Verification contributes to forecast informed decision making – it is an estimate of the forecasting system’s uncertainties</a:t>
            </a:r>
          </a:p>
          <a:p>
            <a:r>
              <a:rPr lang="en-US" dirty="0"/>
              <a:t>Verification aids advance the processes of a forecasting system (model parametrization, data assimilation, post-processing etc.)</a:t>
            </a:r>
          </a:p>
        </p:txBody>
      </p:sp>
    </p:spTree>
    <p:extLst>
      <p:ext uri="{BB962C8B-B14F-4D97-AF65-F5344CB8AC3E}">
        <p14:creationId xmlns:p14="http://schemas.microsoft.com/office/powerpoint/2010/main" val="355892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85088-117A-6842-89A4-AC72A81A3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forecast verification?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E0BFD-C43C-6D4D-B0DE-079A1A87A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Verification is the posterior assessment of the skill and value of forecast</a:t>
            </a:r>
          </a:p>
          <a:p>
            <a:r>
              <a:rPr lang="en-US" dirty="0"/>
              <a:t>Mathematically speaking, it is the examination of the joint distribution of forecasts and observations</a:t>
            </a:r>
          </a:p>
          <a:p>
            <a:r>
              <a:rPr lang="en-US" dirty="0"/>
              <a:t>It provides the answer to the question “How good are my forecasts?”</a:t>
            </a:r>
          </a:p>
          <a:p>
            <a:pPr marL="0" indent="0">
              <a:buNone/>
            </a:pPr>
            <a:r>
              <a:rPr lang="en-US" i="1" dirty="0"/>
              <a:t>    -Quality</a:t>
            </a:r>
          </a:p>
          <a:p>
            <a:pPr marL="0" indent="0">
              <a:buNone/>
            </a:pPr>
            <a:r>
              <a:rPr lang="en-US" i="1" dirty="0"/>
              <a:t>     -Value</a:t>
            </a:r>
          </a:p>
          <a:p>
            <a:pPr marL="0" indent="0">
              <a:buNone/>
            </a:pPr>
            <a:r>
              <a:rPr lang="en-US" i="1" dirty="0"/>
              <a:t>     -Consistency</a:t>
            </a:r>
          </a:p>
          <a:p>
            <a:pPr marL="0" indent="0">
              <a:buNone/>
            </a:pPr>
            <a:r>
              <a:rPr lang="en-US" dirty="0"/>
              <a:t>(Murphy, 1993)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72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0E3EC-80D3-154C-BCAB-661178EAB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verify?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5C021-A8CA-0941-BAD4-01B633415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Administrative purpose </a:t>
            </a:r>
          </a:p>
          <a:p>
            <a:pPr marL="0" indent="0">
              <a:buNone/>
            </a:pPr>
            <a:r>
              <a:rPr lang="en-US" dirty="0"/>
              <a:t>Periodical monitoring of the quality of a forecasting system and justification of additional investments </a:t>
            </a:r>
          </a:p>
          <a:p>
            <a:r>
              <a:rPr lang="en-US" b="1" dirty="0"/>
              <a:t> Scientific purpose</a:t>
            </a:r>
          </a:p>
          <a:p>
            <a:pPr marL="0" indent="0">
              <a:buNone/>
            </a:pPr>
            <a:r>
              <a:rPr lang="en-US" dirty="0"/>
              <a:t>Which aspect(s) of the forecasting system can be improved?</a:t>
            </a:r>
          </a:p>
          <a:p>
            <a:r>
              <a:rPr lang="en-US" b="1" dirty="0"/>
              <a:t>Economic purpose</a:t>
            </a:r>
          </a:p>
          <a:p>
            <a:pPr marL="0" indent="0">
              <a:buNone/>
            </a:pPr>
            <a:r>
              <a:rPr lang="en-US" dirty="0"/>
              <a:t>What is the value to the end-user?</a:t>
            </a:r>
          </a:p>
          <a:p>
            <a:endParaRPr lang="en-US" dirty="0"/>
          </a:p>
        </p:txBody>
      </p:sp>
      <p:pic>
        <p:nvPicPr>
          <p:cNvPr id="5" name="Graphic 4" descr="Checkmark">
            <a:extLst>
              <a:ext uri="{FF2B5EF4-FFF2-40B4-BE49-F238E27FC236}">
                <a16:creationId xmlns:a16="http://schemas.microsoft.com/office/drawing/2014/main" id="{16AA33DF-F71D-5947-9D89-7E483B4355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12468" y="12715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88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25540-C70D-5A49-B6C1-8792B7A68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forecasting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3870E-75A0-E040-91B7-F49D93480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Deltares Global Flood Forecasting and Information System</a:t>
            </a:r>
            <a:r>
              <a:rPr lang="en-US" b="1" dirty="0">
                <a:sym typeface="Wingdings" pitchFamily="2" charset="2"/>
              </a:rPr>
              <a:t> (GLOFFIS):</a:t>
            </a:r>
          </a:p>
          <a:p>
            <a:r>
              <a:rPr lang="en-US" dirty="0">
                <a:sym typeface="Wingdings" pitchFamily="2" charset="2"/>
              </a:rPr>
              <a:t>Medium-ranged fluvial flood forecasts with global coverage</a:t>
            </a:r>
          </a:p>
          <a:p>
            <a:r>
              <a:rPr lang="en-US" dirty="0">
                <a:sym typeface="Wingdings" pitchFamily="2" charset="2"/>
              </a:rPr>
              <a:t>Ingests both deterministic and ensemble weather products</a:t>
            </a:r>
          </a:p>
          <a:p>
            <a:r>
              <a:rPr lang="en-US" dirty="0">
                <a:sym typeface="Wingdings" pitchFamily="2" charset="2"/>
              </a:rPr>
              <a:t>Data assimilation wherever applicable (basins with available observations)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Matthijs den Toom, Jan Verkade, Albrecht Weerts, and Gert-Jan Schotmeijer, </a:t>
            </a:r>
            <a:r>
              <a:rPr lang="en-US" sz="1400" i="1" dirty="0"/>
              <a:t>Development of the Deltares global fluvial forecast system</a:t>
            </a:r>
            <a:r>
              <a:rPr lang="en-US" sz="1400" dirty="0"/>
              <a:t>, EGU2020-22344</a:t>
            </a:r>
          </a:p>
          <a:p>
            <a:pPr marL="0" indent="0">
              <a:buNone/>
            </a:pPr>
            <a:endParaRPr lang="en-US" sz="1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55517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9A15-3165-3C42-98CC-B5FE6E515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 system’s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8F49F-70C9-9040-88B2-E4EF3B9EA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Deltares OpenArchive</a:t>
            </a:r>
          </a:p>
          <a:p>
            <a:r>
              <a:rPr lang="en-US" dirty="0"/>
              <a:t>FEWS PI REST Web Service</a:t>
            </a:r>
          </a:p>
          <a:p>
            <a:r>
              <a:rPr lang="en-US" dirty="0"/>
              <a:t>Python</a:t>
            </a:r>
          </a:p>
          <a:p>
            <a:r>
              <a:rPr lang="en-US" dirty="0"/>
              <a:t>Ensemble Verification System (JD Brown, 2010)</a:t>
            </a:r>
          </a:p>
          <a:p>
            <a:r>
              <a:rPr lang="en-US" dirty="0"/>
              <a:t>Delft-FEWS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Archived forecasts queried (Scripting + API)</a:t>
            </a:r>
          </a:p>
          <a:p>
            <a:pPr>
              <a:buFontTx/>
              <a:buChar char="-"/>
            </a:pPr>
            <a:r>
              <a:rPr lang="en-US" dirty="0"/>
              <a:t>EVS template construction (Scripting + EVS)</a:t>
            </a:r>
          </a:p>
          <a:p>
            <a:pPr>
              <a:buFontTx/>
              <a:buChar char="-"/>
            </a:pPr>
            <a:r>
              <a:rPr lang="en-US" dirty="0"/>
              <a:t>Verification with multiple metrics (EVS)</a:t>
            </a:r>
          </a:p>
          <a:p>
            <a:pPr>
              <a:buFontTx/>
              <a:buChar char="-"/>
            </a:pPr>
            <a:r>
              <a:rPr lang="en-US" dirty="0"/>
              <a:t>Verification information storage (Scripting + Delft-FEWS)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Automated and robust routine forecast verification</a:t>
            </a:r>
          </a:p>
        </p:txBody>
      </p:sp>
      <p:pic>
        <p:nvPicPr>
          <p:cNvPr id="5" name="Graphic 4" descr="Arrow Rotate right">
            <a:extLst>
              <a:ext uri="{FF2B5EF4-FFF2-40B4-BE49-F238E27FC236}">
                <a16:creationId xmlns:a16="http://schemas.microsoft.com/office/drawing/2014/main" id="{486BB07A-898F-454E-9B13-C702B4C43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0" y="2510028"/>
            <a:ext cx="914400" cy="914400"/>
          </a:xfrm>
          <a:prstGeom prst="rect">
            <a:avLst/>
          </a:prstGeom>
        </p:spPr>
      </p:pic>
      <p:pic>
        <p:nvPicPr>
          <p:cNvPr id="6" name="Graphic 5" descr="Arrow Rotate right">
            <a:extLst>
              <a:ext uri="{FF2B5EF4-FFF2-40B4-BE49-F238E27FC236}">
                <a16:creationId xmlns:a16="http://schemas.microsoft.com/office/drawing/2014/main" id="{C94B572D-CBE9-D74F-AC32-4A913D1F6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0" y="481062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11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584AA-845A-7B4A-ACED-EA58BBA96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1123837"/>
            <a:ext cx="3228975" cy="4601183"/>
          </a:xfrm>
        </p:spPr>
        <p:txBody>
          <a:bodyPr/>
          <a:lstStyle/>
          <a:p>
            <a:r>
              <a:rPr lang="en-US" dirty="0"/>
              <a:t>Communicating  verification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AE2A7-1CE2-BC4B-9BAD-F11164FE5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GLOFFIS client</a:t>
            </a:r>
          </a:p>
          <a:p>
            <a:r>
              <a:rPr lang="en-US" dirty="0"/>
              <a:t>Online</a:t>
            </a:r>
          </a:p>
          <a:p>
            <a:r>
              <a:rPr lang="en-US" dirty="0"/>
              <a:t>Technical reports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close up of a mans face&#10;&#10;Description automatically generated">
            <a:extLst>
              <a:ext uri="{FF2B5EF4-FFF2-40B4-BE49-F238E27FC236}">
                <a16:creationId xmlns:a16="http://schemas.microsoft.com/office/drawing/2014/main" id="{266A3F15-1FF3-1A4C-941A-E8FDDAEEF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28089"/>
            <a:ext cx="4951167" cy="340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201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FB310-5DC1-C445-B416-E2C8287AE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2ADA3-DF67-364D-9921-1F197412F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prototype verification system comprising a mixture of software, programming languages and web APIs</a:t>
            </a:r>
          </a:p>
          <a:p>
            <a:r>
              <a:rPr lang="en-US" dirty="0"/>
              <a:t>Currently ---&gt; Monitoring the quality of GLOFFIS in a routine basis (i.e. monthly) </a:t>
            </a:r>
          </a:p>
          <a:p>
            <a:r>
              <a:rPr lang="en-US" dirty="0"/>
              <a:t>Future work  -</a:t>
            </a:r>
            <a:r>
              <a:rPr lang="en-US" dirty="0">
                <a:sym typeface="Wingdings" pitchFamily="2" charset="2"/>
              </a:rPr>
              <a:t>--&gt; Towards a scientific verification (improve GLOFFIS forecasting processes)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45672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109</TotalTime>
  <Words>345</Words>
  <Application>Microsoft Macintosh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Frame</vt:lpstr>
      <vt:lpstr>Development of an operational forecast verification system</vt:lpstr>
      <vt:lpstr>Motivation</vt:lpstr>
      <vt:lpstr>What is forecast verification?</vt:lpstr>
      <vt:lpstr>Why verify?</vt:lpstr>
      <vt:lpstr>The forecasting system</vt:lpstr>
      <vt:lpstr>Verification system’s setup</vt:lpstr>
      <vt:lpstr>Communicating  verification information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an operational forecast verification system</dc:title>
  <dc:creator>Georgios Boumis</dc:creator>
  <cp:lastModifiedBy>Georgios Boumis</cp:lastModifiedBy>
  <cp:revision>32</cp:revision>
  <dcterms:created xsi:type="dcterms:W3CDTF">2020-05-06T09:56:36Z</dcterms:created>
  <dcterms:modified xsi:type="dcterms:W3CDTF">2020-05-06T16:22:19Z</dcterms:modified>
</cp:coreProperties>
</file>