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7" r:id="rId4"/>
    <p:sldId id="258" r:id="rId5"/>
    <p:sldId id="260" r:id="rId6"/>
    <p:sldId id="261" r:id="rId7"/>
    <p:sldId id="262" r:id="rId8"/>
    <p:sldId id="264" r:id="rId9"/>
    <p:sldId id="265" r:id="rId10"/>
    <p:sldId id="271" r:id="rId11"/>
    <p:sldId id="279" r:id="rId12"/>
    <p:sldId id="280" r:id="rId13"/>
    <p:sldId id="266" r:id="rId14"/>
    <p:sldId id="267" r:id="rId15"/>
    <p:sldId id="268" r:id="rId16"/>
    <p:sldId id="281" r:id="rId17"/>
    <p:sldId id="269" r:id="rId18"/>
    <p:sldId id="282" r:id="rId19"/>
    <p:sldId id="270" r:id="rId20"/>
    <p:sldId id="272" r:id="rId21"/>
    <p:sldId id="283" r:id="rId22"/>
    <p:sldId id="273" r:id="rId23"/>
    <p:sldId id="274" r:id="rId24"/>
    <p:sldId id="275" r:id="rId25"/>
    <p:sldId id="284"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77"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78"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79"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80" name="PlaceHolder 5"/>
          <p:cNvSpPr>
            <a:spLocks noGrp="1"/>
          </p:cNvSpPr>
          <p:nvPr>
            <p:ph type="sldNum"/>
          </p:nvPr>
        </p:nvSpPr>
        <p:spPr>
          <a:xfrm>
            <a:off x="4399200" y="9555480"/>
            <a:ext cx="3372840" cy="502560"/>
          </a:xfrm>
          <a:prstGeom prst="rect">
            <a:avLst/>
          </a:prstGeom>
        </p:spPr>
        <p:txBody>
          <a:bodyPr lIns="0" tIns="0" rIns="0" bIns="0" anchor="b"/>
          <a:lstStyle/>
          <a:p>
            <a:pPr algn="r"/>
            <a:fld id="{E46AB706-F0E7-4CED-B736-3337341B69B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0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3997C2A-E89C-4117-BD79-B2F91EA96596}" type="slidenum">
              <a:rPr lang="en-US" sz="1200" b="0" strike="noStrike" spc="-1">
                <a:solidFill>
                  <a:srgbClr val="000000"/>
                </a:solidFill>
                <a:latin typeface="+mn-lt"/>
                <a:ea typeface="+mn-ea"/>
              </a:rPr>
              <a:t>3</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1"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CC2CCCA-EAA1-40C7-8947-1444F934996F}" type="slidenum">
              <a:rPr lang="en-US" sz="1200" b="0" strike="noStrike" spc="-1">
                <a:solidFill>
                  <a:srgbClr val="000000"/>
                </a:solidFill>
                <a:latin typeface="+mn-lt"/>
                <a:ea typeface="+mn-ea"/>
              </a:rPr>
              <a:t>14</a:t>
            </a:fld>
            <a:endParaRPr lang="en-U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1"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CC2CCCA-EAA1-40C7-8947-1444F934996F}" type="slidenum">
              <a:rPr lang="en-US" sz="1200" b="0" strike="noStrike" spc="-1">
                <a:solidFill>
                  <a:srgbClr val="000000"/>
                </a:solidFill>
                <a:latin typeface="+mn-lt"/>
                <a:ea typeface="+mn-ea"/>
              </a:rPr>
              <a:t>15</a:t>
            </a:fld>
            <a:endParaRPr lang="en-US" sz="1200" b="0" strike="noStrike" spc="-1">
              <a:latin typeface="Arial"/>
            </a:endParaRPr>
          </a:p>
        </p:txBody>
      </p:sp>
    </p:spTree>
    <p:extLst>
      <p:ext uri="{BB962C8B-B14F-4D97-AF65-F5344CB8AC3E}">
        <p14:creationId xmlns:p14="http://schemas.microsoft.com/office/powerpoint/2010/main" val="324295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51EA6CA-0409-4C7E-B9E5-3022D5D2812E}" type="slidenum">
              <a:rPr lang="en-US" sz="1200" b="0" strike="noStrike" spc="-1">
                <a:solidFill>
                  <a:srgbClr val="000000"/>
                </a:solidFill>
                <a:latin typeface="+mn-lt"/>
                <a:ea typeface="+mn-ea"/>
              </a:rPr>
              <a:t>16</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51EA6CA-0409-4C7E-B9E5-3022D5D2812E}" type="slidenum">
              <a:rPr lang="en-US" sz="1200" b="0" strike="noStrike" spc="-1">
                <a:solidFill>
                  <a:srgbClr val="000000"/>
                </a:solidFill>
                <a:latin typeface="+mn-lt"/>
                <a:ea typeface="+mn-ea"/>
              </a:rPr>
              <a:t>17</a:t>
            </a:fld>
            <a:endParaRPr lang="en-US" sz="1200" b="0" strike="noStrike" spc="-1">
              <a:latin typeface="Arial"/>
            </a:endParaRPr>
          </a:p>
        </p:txBody>
      </p:sp>
    </p:spTree>
    <p:extLst>
      <p:ext uri="{BB962C8B-B14F-4D97-AF65-F5344CB8AC3E}">
        <p14:creationId xmlns:p14="http://schemas.microsoft.com/office/powerpoint/2010/main" val="66057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6B8295D-70E3-4EBF-B3DC-C559D99BE5B0}" type="slidenum">
              <a:rPr lang="en-US" sz="1200" b="0" strike="noStrike" spc="-1">
                <a:solidFill>
                  <a:srgbClr val="000000"/>
                </a:solidFill>
                <a:latin typeface="+mn-lt"/>
                <a:ea typeface="+mn-ea"/>
              </a:rPr>
              <a:t>18</a:t>
            </a:fld>
            <a:endParaRPr lang="en-U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7"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5D6161A-CB3F-4CC1-AA53-5C69E100341F}" type="slidenum">
              <a:rPr lang="en-US" sz="1200" b="0" strike="noStrike" spc="-1">
                <a:solidFill>
                  <a:srgbClr val="000000"/>
                </a:solidFill>
                <a:latin typeface="+mn-lt"/>
                <a:ea typeface="+mn-ea"/>
              </a:rPr>
              <a:t>19</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7"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5D6161A-CB3F-4CC1-AA53-5C69E100341F}" type="slidenum">
              <a:rPr lang="en-US" sz="1200" b="0" strike="noStrike" spc="-1">
                <a:solidFill>
                  <a:srgbClr val="000000"/>
                </a:solidFill>
                <a:latin typeface="+mn-lt"/>
                <a:ea typeface="+mn-ea"/>
              </a:rPr>
              <a:t>20</a:t>
            </a:fld>
            <a:endParaRPr lang="en-US" sz="1200" b="0" strike="noStrike" spc="-1">
              <a:latin typeface="Arial"/>
            </a:endParaRPr>
          </a:p>
        </p:txBody>
      </p:sp>
    </p:spTree>
    <p:extLst>
      <p:ext uri="{BB962C8B-B14F-4D97-AF65-F5344CB8AC3E}">
        <p14:creationId xmlns:p14="http://schemas.microsoft.com/office/powerpoint/2010/main" val="25213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29"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F35236E-7807-4B6C-B0A9-97129F26D204}" type="slidenum">
              <a:rPr lang="en-US" sz="1200" b="0" strike="noStrike" spc="-1">
                <a:solidFill>
                  <a:srgbClr val="000000"/>
                </a:solidFill>
                <a:latin typeface="+mn-lt"/>
                <a:ea typeface="+mn-ea"/>
              </a:rPr>
              <a:t>21</a:t>
            </a:fld>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31"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97B5D59-BEDA-45B7-AF87-D9B8B509DA77}" type="slidenum">
              <a:rPr lang="en-US" sz="1200" b="0" strike="noStrike" spc="-1">
                <a:solidFill>
                  <a:srgbClr val="000000"/>
                </a:solidFill>
                <a:latin typeface="+mn-lt"/>
                <a:ea typeface="+mn-ea"/>
              </a:rPr>
              <a:t>22</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3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D02BB58-2AD2-4F15-9457-ACC45205939E}" type="slidenum">
              <a:rPr lang="en-US" sz="1200" b="0" strike="noStrike" spc="-1">
                <a:solidFill>
                  <a:srgbClr val="000000"/>
                </a:solidFill>
                <a:latin typeface="+mn-lt"/>
                <a:ea typeface="+mn-ea"/>
              </a:rPr>
              <a:t>23</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07"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9250110-691D-4AD1-A6C5-671966484954}" type="slidenum">
              <a:rPr lang="en-US" sz="1200" b="0" strike="noStrike" spc="-1">
                <a:solidFill>
                  <a:srgbClr val="000000"/>
                </a:solidFill>
                <a:latin typeface="+mn-lt"/>
                <a:ea typeface="+mn-ea"/>
              </a:rPr>
              <a:t>4</a:t>
            </a:fld>
            <a:endParaRPr lang="en-U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3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D02BB58-2AD2-4F15-9457-ACC45205939E}" type="slidenum">
              <a:rPr lang="en-US" sz="1200" b="0" strike="noStrike" spc="-1">
                <a:solidFill>
                  <a:srgbClr val="000000"/>
                </a:solidFill>
                <a:latin typeface="+mn-lt"/>
                <a:ea typeface="+mn-ea"/>
              </a:rPr>
              <a:t>24</a:t>
            </a:fld>
            <a:endParaRPr lang="en-US" sz="1200" b="0" strike="noStrike" spc="-1">
              <a:latin typeface="Arial"/>
            </a:endParaRPr>
          </a:p>
        </p:txBody>
      </p:sp>
    </p:spTree>
    <p:extLst>
      <p:ext uri="{BB962C8B-B14F-4D97-AF65-F5344CB8AC3E}">
        <p14:creationId xmlns:p14="http://schemas.microsoft.com/office/powerpoint/2010/main" val="217316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3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8C8A2E6-CDA3-4C03-A230-6294E140F2B6}" type="slidenum">
              <a:rPr lang="en-US" sz="1200" b="0" strike="noStrike" spc="-1">
                <a:solidFill>
                  <a:srgbClr val="000000"/>
                </a:solidFill>
                <a:latin typeface="+mn-lt"/>
                <a:ea typeface="+mn-ea"/>
              </a:rPr>
              <a:t>25</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09"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1B4B202-468A-4A66-93B5-109FCD3264E3}" type="slidenum">
              <a:rPr lang="en-US" sz="1200" b="0" strike="noStrike" spc="-1">
                <a:solidFill>
                  <a:srgbClr val="000000"/>
                </a:solidFill>
                <a:latin typeface="+mn-lt"/>
                <a:ea typeface="+mn-ea"/>
              </a:rPr>
              <a:t>5</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3"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D2AEFA8-CEC3-4CF8-9911-62A3281089E6}" type="slidenum">
              <a:rPr lang="en-US" sz="1200" b="0" strike="noStrike" spc="-1">
                <a:solidFill>
                  <a:srgbClr val="000000"/>
                </a:solidFill>
                <a:latin typeface="+mn-lt"/>
                <a:ea typeface="+mn-ea"/>
              </a:rPr>
              <a:t>7</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02A2B19-C365-4283-8AC6-F90906A8A899}" type="slidenum">
              <a:rPr lang="en-US" sz="1200" b="0" strike="noStrike" spc="-1">
                <a:solidFill>
                  <a:srgbClr val="000000"/>
                </a:solidFill>
                <a:latin typeface="+mn-lt"/>
                <a:ea typeface="+mn-ea"/>
              </a:rPr>
              <a:t>8</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02A2B19-C365-4283-8AC6-F90906A8A899}" type="slidenum">
              <a:rPr lang="en-US" sz="1200" b="0" strike="noStrike" spc="-1">
                <a:solidFill>
                  <a:srgbClr val="000000"/>
                </a:solidFill>
                <a:latin typeface="+mn-lt"/>
                <a:ea typeface="+mn-ea"/>
              </a:rPr>
              <a:t>10</a:t>
            </a:fld>
            <a:endParaRPr lang="en-US" sz="1200" b="0" strike="noStrike" spc="-1">
              <a:latin typeface="Arial"/>
            </a:endParaRPr>
          </a:p>
        </p:txBody>
      </p:sp>
    </p:spTree>
    <p:extLst>
      <p:ext uri="{BB962C8B-B14F-4D97-AF65-F5344CB8AC3E}">
        <p14:creationId xmlns:p14="http://schemas.microsoft.com/office/powerpoint/2010/main" val="242455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5"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02A2B19-C365-4283-8AC6-F90906A8A899}" type="slidenum">
              <a:rPr lang="en-US" sz="1200" b="0" strike="noStrike" spc="-1">
                <a:solidFill>
                  <a:srgbClr val="000000"/>
                </a:solidFill>
                <a:latin typeface="+mn-lt"/>
                <a:ea typeface="+mn-ea"/>
              </a:rPr>
              <a:t>11</a:t>
            </a:fld>
            <a:endParaRPr lang="en-US" sz="1200" b="0" strike="noStrike" spc="-1">
              <a:latin typeface="Arial"/>
            </a:endParaRPr>
          </a:p>
        </p:txBody>
      </p:sp>
    </p:spTree>
    <p:extLst>
      <p:ext uri="{BB962C8B-B14F-4D97-AF65-F5344CB8AC3E}">
        <p14:creationId xmlns:p14="http://schemas.microsoft.com/office/powerpoint/2010/main" val="347099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7"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8072F1E-F1B5-4BF0-AD14-D0765BB0D5F5}" type="slidenum">
              <a:rPr lang="en-US" sz="1200" b="0" strike="noStrike" spc="-1">
                <a:solidFill>
                  <a:srgbClr val="000000"/>
                </a:solidFill>
                <a:latin typeface="+mn-lt"/>
                <a:ea typeface="+mn-ea"/>
              </a:rPr>
              <a:t>12</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685800" y="4343400"/>
            <a:ext cx="5484240" cy="4112640"/>
          </a:xfrm>
          <a:prstGeom prst="rect">
            <a:avLst/>
          </a:prstGeom>
        </p:spPr>
        <p:txBody>
          <a:bodyPr lIns="0" tIns="0" rIns="0" bIns="0"/>
          <a:lstStyle/>
          <a:p>
            <a:endParaRPr lang="en-US" sz="2000" b="0" strike="noStrike" spc="-1">
              <a:latin typeface="Arial"/>
            </a:endParaRPr>
          </a:p>
        </p:txBody>
      </p:sp>
      <p:sp>
        <p:nvSpPr>
          <p:cNvPr id="219" name="CustomShape 2"/>
          <p:cNvSpPr/>
          <p:nvPr/>
        </p:nvSpPr>
        <p:spPr>
          <a:xfrm>
            <a:off x="3884760" y="8685360"/>
            <a:ext cx="2969640" cy="45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4744729-62AD-4F21-AEC2-E679BB1EFBB9}" type="slidenum">
              <a:rPr lang="en-US" sz="1200" b="0" strike="noStrike" spc="-1">
                <a:solidFill>
                  <a:srgbClr val="000000"/>
                </a:solidFill>
                <a:latin typeface="+mn-lt"/>
                <a:ea typeface="+mn-ea"/>
              </a:rPr>
              <a:t>13</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
        <p:nvSpPr>
          <p:cNvPr id="82" name="CustomShape 2"/>
          <p:cNvSpPr/>
          <p:nvPr/>
        </p:nvSpPr>
        <p:spPr>
          <a:xfrm>
            <a:off x="1331640" y="3074015"/>
            <a:ext cx="5903640" cy="20336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50000"/>
              </a:lnSpc>
            </a:pPr>
            <a:r>
              <a:rPr lang="en-US" sz="2000" b="1" strike="noStrike" spc="-1" dirty="0">
                <a:solidFill>
                  <a:srgbClr val="17375E"/>
                </a:solidFill>
                <a:latin typeface="Times New Roman"/>
                <a:ea typeface="DejaVu Sans"/>
              </a:rPr>
              <a:t>     Dr. </a:t>
            </a:r>
            <a:r>
              <a:rPr lang="en-US" sz="2000" b="1" strike="noStrike" spc="-1" dirty="0" err="1">
                <a:solidFill>
                  <a:srgbClr val="17375E"/>
                </a:solidFill>
                <a:latin typeface="Times New Roman"/>
                <a:ea typeface="DejaVu Sans"/>
              </a:rPr>
              <a:t>Sadegh</a:t>
            </a:r>
            <a:r>
              <a:rPr lang="en-US" sz="2000" b="1" strike="noStrike" spc="-1" dirty="0">
                <a:solidFill>
                  <a:srgbClr val="17375E"/>
                </a:solidFill>
                <a:latin typeface="Times New Roman"/>
                <a:ea typeface="DejaVu Sans"/>
              </a:rPr>
              <a:t> </a:t>
            </a:r>
            <a:r>
              <a:rPr lang="en-US" sz="2000" b="1" strike="noStrike" spc="-1" dirty="0" err="1" smtClean="0">
                <a:solidFill>
                  <a:srgbClr val="17375E"/>
                </a:solidFill>
                <a:latin typeface="Times New Roman"/>
                <a:ea typeface="DejaVu Sans"/>
              </a:rPr>
              <a:t>Yari</a:t>
            </a:r>
            <a:endParaRPr lang="en-US" sz="2000" b="1" strike="noStrike" spc="-1" dirty="0" smtClean="0">
              <a:solidFill>
                <a:srgbClr val="17375E"/>
              </a:solidFill>
              <a:latin typeface="Times New Roman"/>
              <a:ea typeface="DejaVu Sans"/>
            </a:endParaRPr>
          </a:p>
          <a:p>
            <a:pPr algn="ctr">
              <a:lnSpc>
                <a:spcPct val="150000"/>
              </a:lnSpc>
            </a:pPr>
            <a:r>
              <a:rPr lang="en-US" sz="2000" b="1" spc="-1" dirty="0" smtClean="0">
                <a:solidFill>
                  <a:srgbClr val="17375E"/>
                </a:solidFill>
                <a:latin typeface="Times New Roman"/>
                <a:ea typeface="DejaVu Sans"/>
              </a:rPr>
              <a:t>Dr. Volker </a:t>
            </a:r>
            <a:r>
              <a:rPr lang="en-US" sz="2000" b="1" spc="-1" dirty="0" err="1" smtClean="0">
                <a:solidFill>
                  <a:srgbClr val="17375E"/>
                </a:solidFill>
                <a:latin typeface="Times New Roman"/>
                <a:ea typeface="DejaVu Sans"/>
              </a:rPr>
              <a:t>Mohrholz</a:t>
            </a:r>
            <a:endParaRPr lang="en-US" sz="2000" b="0" strike="noStrike" spc="-1" dirty="0">
              <a:latin typeface="Arial"/>
            </a:endParaRPr>
          </a:p>
          <a:p>
            <a:pPr marL="1080" algn="ctr">
              <a:lnSpc>
                <a:spcPct val="150000"/>
              </a:lnSpc>
            </a:pPr>
            <a:r>
              <a:rPr lang="en-US" sz="2000" b="0" strike="noStrike" spc="-1" dirty="0">
                <a:solidFill>
                  <a:srgbClr val="17375E"/>
                </a:solidFill>
                <a:latin typeface="Times New Roman"/>
                <a:ea typeface="DejaVu Sans"/>
              </a:rPr>
              <a:t>Physical oceanography and Instrumentation</a:t>
            </a:r>
            <a:endParaRPr lang="en-US" sz="2000" b="0" strike="noStrike" spc="-1" dirty="0">
              <a:latin typeface="Arial"/>
            </a:endParaRPr>
          </a:p>
          <a:p>
            <a:pPr marL="1080" algn="ctr">
              <a:lnSpc>
                <a:spcPct val="150000"/>
              </a:lnSpc>
            </a:pPr>
            <a:r>
              <a:rPr lang="en-US" sz="2000" b="0" strike="noStrike" spc="-1" dirty="0">
                <a:solidFill>
                  <a:srgbClr val="17375E"/>
                </a:solidFill>
                <a:latin typeface="Times New Roman"/>
                <a:ea typeface="DejaVu Sans"/>
              </a:rPr>
              <a:t>IOW</a:t>
            </a:r>
            <a:endParaRPr lang="en-US" sz="2000" b="0" strike="noStrike" spc="-1" dirty="0">
              <a:latin typeface="Arial"/>
            </a:endParaRPr>
          </a:p>
        </p:txBody>
      </p:sp>
      <p:pic>
        <p:nvPicPr>
          <p:cNvPr id="83" name="Picture 4"/>
          <p:cNvPicPr/>
          <p:nvPr/>
        </p:nvPicPr>
        <p:blipFill>
          <a:blip r:embed="rId2"/>
          <a:stretch/>
        </p:blipFill>
        <p:spPr>
          <a:xfrm>
            <a:off x="3957840" y="5661360"/>
            <a:ext cx="1226160" cy="502920"/>
          </a:xfrm>
          <a:prstGeom prst="rect">
            <a:avLst/>
          </a:prstGeom>
          <a:ln>
            <a:noFill/>
          </a:ln>
        </p:spPr>
      </p:pic>
      <p:sp>
        <p:nvSpPr>
          <p:cNvPr id="84" name="CustomShape 3"/>
          <p:cNvSpPr/>
          <p:nvPr/>
        </p:nvSpPr>
        <p:spPr>
          <a:xfrm>
            <a:off x="901080" y="1484640"/>
            <a:ext cx="6793200" cy="136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50000"/>
              </a:lnSpc>
            </a:pPr>
            <a:r>
              <a:rPr lang="en-US" sz="2800" b="1" spc="-1" dirty="0">
                <a:solidFill>
                  <a:srgbClr val="17375E"/>
                </a:solidFill>
                <a:latin typeface="Times New Roman"/>
              </a:rPr>
              <a:t>     Seasonal to </a:t>
            </a:r>
            <a:r>
              <a:rPr lang="en-US" sz="2800" b="1" spc="-1" dirty="0" err="1">
                <a:solidFill>
                  <a:srgbClr val="17375E"/>
                </a:solidFill>
                <a:latin typeface="Times New Roman"/>
              </a:rPr>
              <a:t>interannual</a:t>
            </a:r>
            <a:r>
              <a:rPr lang="en-US" sz="2800" b="1" spc="-1" dirty="0">
                <a:solidFill>
                  <a:srgbClr val="17375E"/>
                </a:solidFill>
                <a:latin typeface="Times New Roman"/>
              </a:rPr>
              <a:t> variations of wind forcing in the Peruvian </a:t>
            </a:r>
            <a:r>
              <a:rPr lang="en-US" sz="2800" b="1" spc="-1" dirty="0" smtClean="0">
                <a:solidFill>
                  <a:srgbClr val="17375E"/>
                </a:solidFill>
                <a:latin typeface="Times New Roman"/>
              </a:rPr>
              <a:t>upwelling</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p:cNvPicPr/>
          <p:nvPr/>
        </p:nvPicPr>
        <p:blipFill>
          <a:blip r:embed="rId3"/>
          <a:stretch/>
        </p:blipFill>
        <p:spPr>
          <a:xfrm>
            <a:off x="35640" y="44640"/>
            <a:ext cx="1226160" cy="502920"/>
          </a:xfrm>
          <a:prstGeom prst="rect">
            <a:avLst/>
          </a:prstGeom>
          <a:ln>
            <a:noFill/>
          </a:ln>
        </p:spPr>
      </p:pic>
      <p:sp>
        <p:nvSpPr>
          <p:cNvPr id="131" name="CustomShape 2"/>
          <p:cNvSpPr/>
          <p:nvPr/>
        </p:nvSpPr>
        <p:spPr>
          <a:xfrm>
            <a:off x="224291" y="726290"/>
            <a:ext cx="1835418" cy="12964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climatological Meridional wind stress</a:t>
            </a:r>
            <a:endParaRPr lang="en-US" sz="1800" b="0" strike="noStrike" spc="-1" dirty="0">
              <a:latin typeface="Arial"/>
            </a:endParaRPr>
          </a:p>
        </p:txBody>
      </p:sp>
      <p:sp>
        <p:nvSpPr>
          <p:cNvPr id="9"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818" r="10606" b="3495"/>
          <a:stretch/>
        </p:blipFill>
        <p:spPr>
          <a:xfrm>
            <a:off x="2272144" y="571493"/>
            <a:ext cx="5643419" cy="5870783"/>
          </a:xfrm>
          <a:prstGeom prst="rect">
            <a:avLst/>
          </a:prstGeom>
        </p:spPr>
      </p:pic>
    </p:spTree>
    <p:extLst>
      <p:ext uri="{BB962C8B-B14F-4D97-AF65-F5344CB8AC3E}">
        <p14:creationId xmlns:p14="http://schemas.microsoft.com/office/powerpoint/2010/main" val="521385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4"/>
          <p:cNvPicPr/>
          <p:nvPr/>
        </p:nvPicPr>
        <p:blipFill>
          <a:blip r:embed="rId3"/>
          <a:stretch/>
        </p:blipFill>
        <p:spPr>
          <a:xfrm>
            <a:off x="35640" y="44640"/>
            <a:ext cx="1226160" cy="502920"/>
          </a:xfrm>
          <a:prstGeom prst="rect">
            <a:avLst/>
          </a:prstGeom>
          <a:ln>
            <a:noFill/>
          </a:ln>
        </p:spPr>
      </p:pic>
      <p:sp>
        <p:nvSpPr>
          <p:cNvPr id="131" name="CustomShape 2"/>
          <p:cNvSpPr/>
          <p:nvPr/>
        </p:nvSpPr>
        <p:spPr>
          <a:xfrm>
            <a:off x="224291" y="726290"/>
            <a:ext cx="1724582" cy="12964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Seasonal Meridional wind stress</a:t>
            </a:r>
            <a:endParaRPr lang="en-US" sz="1800" b="0" strike="noStrike" spc="-1" dirty="0">
              <a:latin typeface="Arial"/>
            </a:endParaRPr>
          </a:p>
        </p:txBody>
      </p:sp>
      <p:sp>
        <p:nvSpPr>
          <p:cNvPr id="9"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145" y="633927"/>
            <a:ext cx="7197352" cy="5503699"/>
          </a:xfrm>
          <a:prstGeom prst="rect">
            <a:avLst/>
          </a:prstGeom>
        </p:spPr>
      </p:pic>
    </p:spTree>
    <p:extLst>
      <p:ext uri="{BB962C8B-B14F-4D97-AF65-F5344CB8AC3E}">
        <p14:creationId xmlns:p14="http://schemas.microsoft.com/office/powerpoint/2010/main" val="354551315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4"/>
          <p:cNvPicPr/>
          <p:nvPr/>
        </p:nvPicPr>
        <p:blipFill>
          <a:blip r:embed="rId3"/>
          <a:stretch/>
        </p:blipFill>
        <p:spPr>
          <a:xfrm>
            <a:off x="35640" y="44640"/>
            <a:ext cx="1226160" cy="502920"/>
          </a:xfrm>
          <a:prstGeom prst="rect">
            <a:avLst/>
          </a:prstGeom>
          <a:ln>
            <a:noFill/>
          </a:ln>
        </p:spPr>
      </p:pic>
      <p:sp>
        <p:nvSpPr>
          <p:cNvPr id="138"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Monthly climatology Meridional wind stress</a:t>
            </a:r>
            <a:endParaRPr lang="en-US" sz="1800" b="0" strike="noStrike" spc="-1" dirty="0">
              <a:latin typeface="Arial"/>
            </a:endParaRPr>
          </a:p>
        </p:txBody>
      </p:sp>
      <p:sp>
        <p:nvSpPr>
          <p:cNvPr id="8"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95" y="1064660"/>
            <a:ext cx="8303491" cy="53013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4"/>
          <p:cNvPicPr/>
          <p:nvPr/>
        </p:nvPicPr>
        <p:blipFill>
          <a:blip r:embed="rId3"/>
          <a:stretch/>
        </p:blipFill>
        <p:spPr>
          <a:xfrm>
            <a:off x="35640" y="44640"/>
            <a:ext cx="1226160" cy="502920"/>
          </a:xfrm>
          <a:prstGeom prst="rect">
            <a:avLst/>
          </a:prstGeom>
          <a:ln>
            <a:noFill/>
          </a:ln>
        </p:spPr>
      </p:pic>
      <p:sp>
        <p:nvSpPr>
          <p:cNvPr id="148"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buClr>
                <a:srgbClr val="000000"/>
              </a:buClr>
              <a:buSzPct val="45000"/>
              <a:buFont typeface="Wingdings" charset="2"/>
              <a:buChar char=""/>
            </a:pPr>
            <a:r>
              <a:rPr lang="en-US" spc="-1" dirty="0">
                <a:solidFill>
                  <a:srgbClr val="000000"/>
                </a:solidFill>
                <a:latin typeface="Latin Modern Math"/>
              </a:rPr>
              <a:t>Annual mean Meridional wind stress</a:t>
            </a:r>
            <a:endParaRPr lang="en-US" spc="-1" dirty="0"/>
          </a:p>
          <a:p>
            <a:pPr marL="216000" indent="-215280">
              <a:lnSpc>
                <a:spcPct val="100000"/>
              </a:lnSpc>
              <a:buClr>
                <a:srgbClr val="000000"/>
              </a:buClr>
              <a:buSzPct val="45000"/>
              <a:buFont typeface="Wingdings" charset="2"/>
              <a:buChar char=""/>
            </a:pPr>
            <a:endParaRPr lang="en-US" sz="1800" b="0" strike="noStrike" spc="-1" dirty="0">
              <a:latin typeface="Arial"/>
            </a:endParaRPr>
          </a:p>
        </p:txBody>
      </p:sp>
      <p:sp>
        <p:nvSpPr>
          <p:cNvPr id="9"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78" y="979355"/>
            <a:ext cx="8525164" cy="54022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398" t="2665" r="5296" b="5445"/>
          <a:stretch/>
        </p:blipFill>
        <p:spPr>
          <a:xfrm>
            <a:off x="748145" y="894972"/>
            <a:ext cx="7809324" cy="5496589"/>
          </a:xfrm>
          <a:prstGeom prst="rect">
            <a:avLst/>
          </a:prstGeom>
        </p:spPr>
      </p:pic>
      <p:pic>
        <p:nvPicPr>
          <p:cNvPr id="149" name="Picture 4"/>
          <p:cNvPicPr/>
          <p:nvPr/>
        </p:nvPicPr>
        <p:blipFill>
          <a:blip r:embed="rId4"/>
          <a:stretch/>
        </p:blipFill>
        <p:spPr>
          <a:xfrm>
            <a:off x="35640" y="44640"/>
            <a:ext cx="1226160" cy="502920"/>
          </a:xfrm>
          <a:prstGeom prst="rect">
            <a:avLst/>
          </a:prstGeom>
          <a:ln>
            <a:noFill/>
          </a:ln>
        </p:spPr>
      </p:pic>
      <p:sp>
        <p:nvSpPr>
          <p:cNvPr id="152" name="CustomShape 2"/>
          <p:cNvSpPr/>
          <p:nvPr/>
        </p:nvSpPr>
        <p:spPr>
          <a:xfrm>
            <a:off x="0" y="547918"/>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pc="-1" dirty="0" smtClean="0">
                <a:solidFill>
                  <a:srgbClr val="000000"/>
                </a:solidFill>
                <a:latin typeface="Latin Modern Math"/>
                <a:ea typeface="DejaVu Sans"/>
              </a:rPr>
              <a:t>Monthly climatology of </a:t>
            </a:r>
            <a:r>
              <a:rPr lang="el-GR" sz="2800" spc="-1" dirty="0" smtClean="0">
                <a:solidFill>
                  <a:srgbClr val="000000"/>
                </a:solidFill>
                <a:latin typeface="Times New Roman" panose="02020603050405020304" pitchFamily="18" charset="0"/>
                <a:ea typeface="DejaVu Sans"/>
                <a:cs typeface="Times New Roman" panose="02020603050405020304" pitchFamily="18" charset="0"/>
              </a:rPr>
              <a:t>τ</a:t>
            </a:r>
            <a:r>
              <a:rPr lang="en-US" spc="-1" dirty="0" smtClean="0">
                <a:solidFill>
                  <a:srgbClr val="000000"/>
                </a:solidFill>
                <a:latin typeface="Times New Roman" panose="02020603050405020304" pitchFamily="18" charset="0"/>
                <a:ea typeface="DejaVu Sans"/>
                <a:cs typeface="Times New Roman" panose="02020603050405020304" pitchFamily="18" charset="0"/>
              </a:rPr>
              <a:t>y </a:t>
            </a:r>
            <a:r>
              <a:rPr lang="en-US" spc="-1" dirty="0">
                <a:solidFill>
                  <a:srgbClr val="000000"/>
                </a:solidFill>
                <a:latin typeface="Latin Modern Math"/>
                <a:ea typeface="DejaVu Sans"/>
              </a:rPr>
              <a:t>in</a:t>
            </a:r>
            <a:r>
              <a:rPr lang="en-US" spc="-1" dirty="0">
                <a:solidFill>
                  <a:srgbClr val="000000"/>
                </a:solidFill>
                <a:latin typeface="Latin Modern Math"/>
                <a:ea typeface="DejaVu Sans"/>
              </a:rPr>
              <a:t> the 100 km coastal band</a:t>
            </a:r>
            <a:endParaRPr lang="en-US" spc="-1" dirty="0">
              <a:solidFill>
                <a:srgbClr val="000000"/>
              </a:solidFill>
              <a:latin typeface="Latin Modern Math"/>
              <a:ea typeface="DejaVu Sans"/>
            </a:endParaRPr>
          </a:p>
        </p:txBody>
      </p:sp>
      <p:sp>
        <p:nvSpPr>
          <p:cNvPr id="6"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806" t="2516" r="6521" b="5725"/>
          <a:stretch/>
        </p:blipFill>
        <p:spPr>
          <a:xfrm>
            <a:off x="720435" y="844709"/>
            <a:ext cx="7786255" cy="5574560"/>
          </a:xfrm>
          <a:prstGeom prst="rect">
            <a:avLst/>
          </a:prstGeom>
        </p:spPr>
      </p:pic>
      <p:pic>
        <p:nvPicPr>
          <p:cNvPr id="149" name="Picture 4"/>
          <p:cNvPicPr/>
          <p:nvPr/>
        </p:nvPicPr>
        <p:blipFill>
          <a:blip r:embed="rId4"/>
          <a:stretch/>
        </p:blipFill>
        <p:spPr>
          <a:xfrm>
            <a:off x="35640" y="44640"/>
            <a:ext cx="1226160" cy="502920"/>
          </a:xfrm>
          <a:prstGeom prst="rect">
            <a:avLst/>
          </a:prstGeom>
          <a:ln>
            <a:noFill/>
          </a:ln>
        </p:spPr>
      </p:pic>
      <p:sp>
        <p:nvSpPr>
          <p:cNvPr id="152" name="CustomShape 2"/>
          <p:cNvSpPr/>
          <p:nvPr/>
        </p:nvSpPr>
        <p:spPr>
          <a:xfrm>
            <a:off x="0" y="547918"/>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pc="-1" dirty="0" smtClean="0">
                <a:solidFill>
                  <a:srgbClr val="000000"/>
                </a:solidFill>
                <a:latin typeface="Latin Modern Math"/>
                <a:ea typeface="DejaVu Sans"/>
              </a:rPr>
              <a:t>Monthly climatology of </a:t>
            </a:r>
            <a:r>
              <a:rPr lang="el-GR" sz="2800" spc="-1" dirty="0" smtClean="0">
                <a:solidFill>
                  <a:srgbClr val="000000"/>
                </a:solidFill>
                <a:latin typeface="Times New Roman" panose="02020603050405020304" pitchFamily="18" charset="0"/>
                <a:ea typeface="DejaVu Sans"/>
                <a:cs typeface="Times New Roman" panose="02020603050405020304" pitchFamily="18" charset="0"/>
              </a:rPr>
              <a:t>τ</a:t>
            </a:r>
            <a:r>
              <a:rPr lang="en-US" spc="-1" dirty="0" smtClean="0">
                <a:solidFill>
                  <a:srgbClr val="000000"/>
                </a:solidFill>
                <a:latin typeface="Times New Roman" panose="02020603050405020304" pitchFamily="18" charset="0"/>
                <a:ea typeface="DejaVu Sans"/>
                <a:cs typeface="Times New Roman" panose="02020603050405020304" pitchFamily="18" charset="0"/>
              </a:rPr>
              <a:t>y </a:t>
            </a:r>
            <a:r>
              <a:rPr lang="en-US" spc="-1" dirty="0">
                <a:solidFill>
                  <a:srgbClr val="000000"/>
                </a:solidFill>
                <a:latin typeface="Latin Modern Math"/>
                <a:ea typeface="DejaVu Sans"/>
              </a:rPr>
              <a:t>in</a:t>
            </a:r>
            <a:r>
              <a:rPr lang="en-US" spc="-1" dirty="0">
                <a:solidFill>
                  <a:srgbClr val="000000"/>
                </a:solidFill>
                <a:latin typeface="Latin Modern Math"/>
                <a:ea typeface="DejaVu Sans"/>
              </a:rPr>
              <a:t> the </a:t>
            </a:r>
            <a:r>
              <a:rPr lang="en-US" spc="-1" dirty="0" smtClean="0">
                <a:solidFill>
                  <a:srgbClr val="000000"/>
                </a:solidFill>
                <a:latin typeface="Latin Modern Math"/>
                <a:ea typeface="DejaVu Sans"/>
              </a:rPr>
              <a:t>400 </a:t>
            </a:r>
            <a:r>
              <a:rPr lang="en-US" spc="-1" dirty="0">
                <a:solidFill>
                  <a:srgbClr val="000000"/>
                </a:solidFill>
                <a:latin typeface="Latin Modern Math"/>
                <a:ea typeface="DejaVu Sans"/>
              </a:rPr>
              <a:t>km </a:t>
            </a:r>
            <a:r>
              <a:rPr lang="en-US" spc="-1" dirty="0" smtClean="0">
                <a:solidFill>
                  <a:srgbClr val="000000"/>
                </a:solidFill>
                <a:latin typeface="Latin Modern Math"/>
                <a:ea typeface="DejaVu Sans"/>
              </a:rPr>
              <a:t>off-shore</a:t>
            </a:r>
            <a:endParaRPr lang="en-US" spc="-1" dirty="0">
              <a:solidFill>
                <a:srgbClr val="000000"/>
              </a:solidFill>
              <a:latin typeface="Latin Modern Math"/>
              <a:ea typeface="DejaVu Sans"/>
            </a:endParaRPr>
          </a:p>
        </p:txBody>
      </p:sp>
      <p:sp>
        <p:nvSpPr>
          <p:cNvPr id="6"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extLst>
      <p:ext uri="{BB962C8B-B14F-4D97-AF65-F5344CB8AC3E}">
        <p14:creationId xmlns:p14="http://schemas.microsoft.com/office/powerpoint/2010/main" val="19565909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4"/>
          <p:cNvPicPr/>
          <p:nvPr/>
        </p:nvPicPr>
        <p:blipFill>
          <a:blip r:embed="rId3"/>
          <a:stretch/>
        </p:blipFill>
        <p:spPr>
          <a:xfrm>
            <a:off x="35640" y="44640"/>
            <a:ext cx="1226160" cy="502920"/>
          </a:xfrm>
          <a:prstGeom prst="rect">
            <a:avLst/>
          </a:prstGeom>
          <a:ln>
            <a:noFill/>
          </a:ln>
        </p:spPr>
      </p:pic>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206" t="2198" r="6100" b="5744"/>
          <a:stretch/>
        </p:blipFill>
        <p:spPr>
          <a:xfrm>
            <a:off x="609599" y="772624"/>
            <a:ext cx="7887855" cy="5600467"/>
          </a:xfrm>
          <a:prstGeom prst="rect">
            <a:avLst/>
          </a:prstGeom>
        </p:spPr>
      </p:pic>
      <p:sp>
        <p:nvSpPr>
          <p:cNvPr id="9" name="CustomShape 2"/>
          <p:cNvSpPr/>
          <p:nvPr/>
        </p:nvSpPr>
        <p:spPr>
          <a:xfrm>
            <a:off x="0" y="547918"/>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pc="-1" dirty="0" smtClean="0">
                <a:solidFill>
                  <a:srgbClr val="000000"/>
                </a:solidFill>
                <a:latin typeface="Latin Modern Math"/>
                <a:ea typeface="DejaVu Sans"/>
              </a:rPr>
              <a:t>Annual mean of </a:t>
            </a:r>
            <a:r>
              <a:rPr lang="el-GR" sz="2800" spc="-1" dirty="0" smtClean="0">
                <a:solidFill>
                  <a:srgbClr val="000000"/>
                </a:solidFill>
                <a:latin typeface="Times New Roman" panose="02020603050405020304" pitchFamily="18" charset="0"/>
                <a:ea typeface="DejaVu Sans"/>
                <a:cs typeface="Times New Roman" panose="02020603050405020304" pitchFamily="18" charset="0"/>
              </a:rPr>
              <a:t>τ</a:t>
            </a:r>
            <a:r>
              <a:rPr lang="en-US" spc="-1" dirty="0" smtClean="0">
                <a:solidFill>
                  <a:srgbClr val="000000"/>
                </a:solidFill>
                <a:latin typeface="Times New Roman" panose="02020603050405020304" pitchFamily="18" charset="0"/>
                <a:ea typeface="DejaVu Sans"/>
                <a:cs typeface="Times New Roman" panose="02020603050405020304" pitchFamily="18" charset="0"/>
              </a:rPr>
              <a:t>y </a:t>
            </a:r>
            <a:r>
              <a:rPr lang="en-US" spc="-1" dirty="0">
                <a:solidFill>
                  <a:srgbClr val="000000"/>
                </a:solidFill>
                <a:latin typeface="Latin Modern Math"/>
                <a:ea typeface="DejaVu Sans"/>
              </a:rPr>
              <a:t>in</a:t>
            </a:r>
            <a:r>
              <a:rPr lang="en-US" spc="-1" dirty="0">
                <a:solidFill>
                  <a:srgbClr val="000000"/>
                </a:solidFill>
                <a:latin typeface="Latin Modern Math"/>
                <a:ea typeface="DejaVu Sans"/>
              </a:rPr>
              <a:t> the </a:t>
            </a:r>
            <a:r>
              <a:rPr lang="en-US" spc="-1" dirty="0" smtClean="0">
                <a:solidFill>
                  <a:srgbClr val="000000"/>
                </a:solidFill>
                <a:latin typeface="Latin Modern Math"/>
                <a:ea typeface="DejaVu Sans"/>
              </a:rPr>
              <a:t>100 </a:t>
            </a:r>
            <a:r>
              <a:rPr lang="en-US" spc="-1" dirty="0">
                <a:solidFill>
                  <a:srgbClr val="000000"/>
                </a:solidFill>
                <a:latin typeface="Latin Modern Math"/>
                <a:ea typeface="DejaVu Sans"/>
              </a:rPr>
              <a:t>km </a:t>
            </a:r>
            <a:r>
              <a:rPr lang="en-US" spc="-1" dirty="0" smtClean="0">
                <a:solidFill>
                  <a:srgbClr val="000000"/>
                </a:solidFill>
                <a:latin typeface="Latin Modern Math"/>
                <a:ea typeface="DejaVu Sans"/>
              </a:rPr>
              <a:t>coastal band</a:t>
            </a:r>
            <a:endParaRPr lang="en-US" spc="-1" dirty="0">
              <a:solidFill>
                <a:srgbClr val="000000"/>
              </a:solidFill>
              <a:latin typeface="Latin Modern Math"/>
              <a:ea typeface="DejaVu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296" t="3113" r="6316" b="5127"/>
          <a:stretch/>
        </p:blipFill>
        <p:spPr>
          <a:xfrm>
            <a:off x="526473" y="711195"/>
            <a:ext cx="7998691" cy="5680363"/>
          </a:xfrm>
          <a:prstGeom prst="rect">
            <a:avLst/>
          </a:prstGeom>
        </p:spPr>
      </p:pic>
      <p:pic>
        <p:nvPicPr>
          <p:cNvPr id="153" name="Picture 4"/>
          <p:cNvPicPr/>
          <p:nvPr/>
        </p:nvPicPr>
        <p:blipFill>
          <a:blip r:embed="rId4"/>
          <a:stretch/>
        </p:blipFill>
        <p:spPr>
          <a:xfrm>
            <a:off x="35640" y="44640"/>
            <a:ext cx="1226160" cy="502920"/>
          </a:xfrm>
          <a:prstGeom prst="rect">
            <a:avLst/>
          </a:prstGeom>
          <a:ln>
            <a:noFill/>
          </a:ln>
        </p:spPr>
      </p:pic>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
        <p:nvSpPr>
          <p:cNvPr id="9" name="CustomShape 2"/>
          <p:cNvSpPr/>
          <p:nvPr/>
        </p:nvSpPr>
        <p:spPr>
          <a:xfrm>
            <a:off x="0" y="492502"/>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pc="-1" dirty="0" smtClean="0">
                <a:solidFill>
                  <a:srgbClr val="000000"/>
                </a:solidFill>
                <a:latin typeface="Latin Modern Math"/>
                <a:ea typeface="DejaVu Sans"/>
              </a:rPr>
              <a:t>Annual mean of </a:t>
            </a:r>
            <a:r>
              <a:rPr lang="el-GR" sz="2800" spc="-1" dirty="0" smtClean="0">
                <a:solidFill>
                  <a:srgbClr val="000000"/>
                </a:solidFill>
                <a:latin typeface="Times New Roman" panose="02020603050405020304" pitchFamily="18" charset="0"/>
                <a:ea typeface="DejaVu Sans"/>
                <a:cs typeface="Times New Roman" panose="02020603050405020304" pitchFamily="18" charset="0"/>
              </a:rPr>
              <a:t>τ</a:t>
            </a:r>
            <a:r>
              <a:rPr lang="en-US" spc="-1" dirty="0" smtClean="0">
                <a:solidFill>
                  <a:srgbClr val="000000"/>
                </a:solidFill>
                <a:latin typeface="Times New Roman" panose="02020603050405020304" pitchFamily="18" charset="0"/>
                <a:ea typeface="DejaVu Sans"/>
                <a:cs typeface="Times New Roman" panose="02020603050405020304" pitchFamily="18" charset="0"/>
              </a:rPr>
              <a:t>y </a:t>
            </a:r>
            <a:r>
              <a:rPr lang="en-US" spc="-1" dirty="0">
                <a:solidFill>
                  <a:srgbClr val="000000"/>
                </a:solidFill>
                <a:latin typeface="Latin Modern Math"/>
                <a:ea typeface="DejaVu Sans"/>
              </a:rPr>
              <a:t>in</a:t>
            </a:r>
            <a:r>
              <a:rPr lang="en-US" spc="-1" dirty="0">
                <a:solidFill>
                  <a:srgbClr val="000000"/>
                </a:solidFill>
                <a:latin typeface="Latin Modern Math"/>
                <a:ea typeface="DejaVu Sans"/>
              </a:rPr>
              <a:t> the </a:t>
            </a:r>
            <a:r>
              <a:rPr lang="en-US" spc="-1" dirty="0" smtClean="0">
                <a:solidFill>
                  <a:srgbClr val="000000"/>
                </a:solidFill>
                <a:latin typeface="Latin Modern Math"/>
                <a:ea typeface="DejaVu Sans"/>
              </a:rPr>
              <a:t>400 </a:t>
            </a:r>
            <a:r>
              <a:rPr lang="en-US" spc="-1" dirty="0">
                <a:solidFill>
                  <a:srgbClr val="000000"/>
                </a:solidFill>
                <a:latin typeface="Latin Modern Math"/>
                <a:ea typeface="DejaVu Sans"/>
              </a:rPr>
              <a:t>km </a:t>
            </a:r>
            <a:r>
              <a:rPr lang="en-US" spc="-1" dirty="0" smtClean="0">
                <a:solidFill>
                  <a:srgbClr val="000000"/>
                </a:solidFill>
                <a:latin typeface="Latin Modern Math"/>
                <a:ea typeface="DejaVu Sans"/>
              </a:rPr>
              <a:t>off-shore</a:t>
            </a:r>
            <a:endParaRPr lang="en-US" spc="-1" dirty="0">
              <a:solidFill>
                <a:srgbClr val="000000"/>
              </a:solidFill>
              <a:latin typeface="Latin Modern Math"/>
              <a:ea typeface="DejaVu Sans"/>
            </a:endParaRPr>
          </a:p>
        </p:txBody>
      </p:sp>
    </p:spTree>
    <p:extLst>
      <p:ext uri="{BB962C8B-B14F-4D97-AF65-F5344CB8AC3E}">
        <p14:creationId xmlns:p14="http://schemas.microsoft.com/office/powerpoint/2010/main" val="4138822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4"/>
          <p:cNvPicPr/>
          <p:nvPr/>
        </p:nvPicPr>
        <p:blipFill>
          <a:blip r:embed="rId3"/>
          <a:stretch/>
        </p:blipFill>
        <p:spPr>
          <a:xfrm>
            <a:off x="35640" y="44640"/>
            <a:ext cx="1226160" cy="502920"/>
          </a:xfrm>
          <a:prstGeom prst="rect">
            <a:avLst/>
          </a:prstGeom>
          <a:ln>
            <a:noFill/>
          </a:ln>
        </p:spPr>
      </p:pic>
      <p:sp>
        <p:nvSpPr>
          <p:cNvPr id="161" name="CustomShape 2"/>
          <p:cNvSpPr/>
          <p:nvPr/>
        </p:nvSpPr>
        <p:spPr>
          <a:xfrm>
            <a:off x="252000" y="620640"/>
            <a:ext cx="1937018" cy="105114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buClr>
                <a:srgbClr val="000000"/>
              </a:buClr>
              <a:buSzPct val="45000"/>
            </a:pPr>
            <a:r>
              <a:rPr lang="en-US" sz="1800" b="0" strike="noStrike" spc="-1" dirty="0" smtClean="0">
                <a:latin typeface="Arial"/>
              </a:rPr>
              <a:t>Seasonal wind stress curl </a:t>
            </a:r>
            <a:endParaRPr lang="en-US" sz="1800" b="0" strike="noStrike" spc="-1" dirty="0">
              <a:latin typeface="Arial"/>
            </a:endParaRPr>
          </a:p>
        </p:txBody>
      </p:sp>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427" t="-1187" r="1938" b="1"/>
          <a:stretch/>
        </p:blipFill>
        <p:spPr>
          <a:xfrm>
            <a:off x="2189018" y="603879"/>
            <a:ext cx="6797963" cy="5804841"/>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4"/>
          <p:cNvPicPr/>
          <p:nvPr/>
        </p:nvPicPr>
        <p:blipFill>
          <a:blip r:embed="rId3"/>
          <a:stretch/>
        </p:blipFill>
        <p:spPr>
          <a:xfrm>
            <a:off x="35640" y="44640"/>
            <a:ext cx="1226160" cy="502920"/>
          </a:xfrm>
          <a:prstGeom prst="rect">
            <a:avLst/>
          </a:prstGeom>
          <a:ln>
            <a:noFill/>
          </a:ln>
        </p:spPr>
      </p:pic>
      <p:sp>
        <p:nvSpPr>
          <p:cNvPr id="177"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a:solidFill>
                  <a:srgbClr val="000000"/>
                </a:solidFill>
                <a:latin typeface="Latin Modern Math"/>
                <a:ea typeface="DejaVu Sans"/>
              </a:rPr>
              <a:t>Spatial </a:t>
            </a:r>
            <a:r>
              <a:rPr lang="en-US" sz="1800" b="0" strike="noStrike" spc="-1" dirty="0" smtClean="0">
                <a:solidFill>
                  <a:srgbClr val="000000"/>
                </a:solidFill>
                <a:latin typeface="Latin Modern Math"/>
                <a:ea typeface="DejaVu Sans"/>
              </a:rPr>
              <a:t>variation of </a:t>
            </a:r>
            <a:r>
              <a:rPr lang="el-GR" sz="2800" spc="-1" dirty="0">
                <a:solidFill>
                  <a:srgbClr val="000000"/>
                </a:solidFill>
                <a:latin typeface="Times New Roman" panose="02020603050405020304" pitchFamily="18" charset="0"/>
                <a:cs typeface="Times New Roman" panose="02020603050405020304" pitchFamily="18" charset="0"/>
              </a:rPr>
              <a:t>τ</a:t>
            </a:r>
            <a:r>
              <a:rPr lang="en-US" spc="-1" dirty="0">
                <a:solidFill>
                  <a:srgbClr val="000000"/>
                </a:solidFill>
                <a:latin typeface="Times New Roman" panose="02020603050405020304" pitchFamily="18" charset="0"/>
                <a:cs typeface="Times New Roman" panose="02020603050405020304" pitchFamily="18" charset="0"/>
              </a:rPr>
              <a:t>y </a:t>
            </a:r>
            <a:r>
              <a:rPr lang="en-US" spc="-1" dirty="0" smtClean="0">
                <a:solidFill>
                  <a:srgbClr val="000000"/>
                </a:solidFill>
                <a:latin typeface="Times New Roman" panose="02020603050405020304" pitchFamily="18" charset="0"/>
                <a:cs typeface="Times New Roman" panose="02020603050405020304" pitchFamily="18" charset="0"/>
              </a:rPr>
              <a:t> </a:t>
            </a:r>
            <a:r>
              <a:rPr lang="en-US" sz="1800" b="0" strike="noStrike" spc="-1" dirty="0" smtClean="0">
                <a:solidFill>
                  <a:srgbClr val="000000"/>
                </a:solidFill>
                <a:latin typeface="Latin Modern Math"/>
                <a:ea typeface="DejaVu Sans"/>
              </a:rPr>
              <a:t>on 6 transects</a:t>
            </a:r>
            <a:endParaRPr lang="en-US" sz="1800" b="0" strike="noStrike" spc="-1" dirty="0">
              <a:latin typeface="Arial"/>
            </a:endParaRPr>
          </a:p>
        </p:txBody>
      </p:sp>
      <p:sp>
        <p:nvSpPr>
          <p:cNvPr id="180" name="CustomShape 3"/>
          <p:cNvSpPr/>
          <p:nvPr/>
        </p:nvSpPr>
        <p:spPr>
          <a:xfrm>
            <a:off x="2743200" y="1828800"/>
            <a:ext cx="365760" cy="14724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81" name="CustomShape 4"/>
          <p:cNvSpPr/>
          <p:nvPr/>
        </p:nvSpPr>
        <p:spPr>
          <a:xfrm>
            <a:off x="6953400" y="1872000"/>
            <a:ext cx="365760" cy="849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82" name="CustomShape 5"/>
          <p:cNvSpPr/>
          <p:nvPr/>
        </p:nvSpPr>
        <p:spPr>
          <a:xfrm>
            <a:off x="2560320" y="4206240"/>
            <a:ext cx="365760" cy="849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3"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586"/>
          <a:stretch/>
        </p:blipFill>
        <p:spPr>
          <a:xfrm>
            <a:off x="157484" y="1276276"/>
            <a:ext cx="8931076" cy="4237833"/>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4"/>
          <p:cNvPicPr/>
          <p:nvPr/>
        </p:nvPicPr>
        <p:blipFill>
          <a:blip r:embed="rId2"/>
          <a:stretch/>
        </p:blipFill>
        <p:spPr>
          <a:xfrm>
            <a:off x="35640" y="44640"/>
            <a:ext cx="1226160" cy="502920"/>
          </a:xfrm>
          <a:prstGeom prst="rect">
            <a:avLst/>
          </a:prstGeom>
          <a:ln>
            <a:noFill/>
          </a:ln>
        </p:spPr>
      </p:pic>
      <p:pic>
        <p:nvPicPr>
          <p:cNvPr id="87" name="Picture 87"/>
          <p:cNvPicPr/>
          <p:nvPr/>
        </p:nvPicPr>
        <p:blipFill>
          <a:blip r:embed="rId3"/>
          <a:stretch/>
        </p:blipFill>
        <p:spPr>
          <a:xfrm>
            <a:off x="720000" y="908640"/>
            <a:ext cx="8154000" cy="4322520"/>
          </a:xfrm>
          <a:prstGeom prst="rect">
            <a:avLst/>
          </a:prstGeom>
          <a:ln>
            <a:noFill/>
          </a:ln>
        </p:spPr>
      </p:pic>
      <p:sp>
        <p:nvSpPr>
          <p:cNvPr id="88" name="CustomShape 2"/>
          <p:cNvSpPr/>
          <p:nvPr/>
        </p:nvSpPr>
        <p:spPr>
          <a:xfrm>
            <a:off x="864000" y="648000"/>
            <a:ext cx="266328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200" b="1" strike="noStrike" spc="-1">
                <a:solidFill>
                  <a:srgbClr val="BF0041"/>
                </a:solidFill>
                <a:latin typeface="Latin Modern Math"/>
                <a:ea typeface="DejaVu Sans"/>
              </a:rPr>
              <a:t>Introduction</a:t>
            </a:r>
            <a:endParaRPr lang="en-US" sz="2200" b="0" strike="noStrike" spc="-1">
              <a:latin typeface="Arial"/>
            </a:endParaRPr>
          </a:p>
        </p:txBody>
      </p:sp>
      <p:sp>
        <p:nvSpPr>
          <p:cNvPr id="89" name="CustomShape 3"/>
          <p:cNvSpPr/>
          <p:nvPr/>
        </p:nvSpPr>
        <p:spPr>
          <a:xfrm>
            <a:off x="1440000" y="5256000"/>
            <a:ext cx="5831280" cy="115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400" b="0" strike="noStrike" spc="-1">
                <a:solidFill>
                  <a:srgbClr val="000000"/>
                </a:solidFill>
                <a:latin typeface="Latin Modern Math"/>
                <a:ea typeface="Droid Sans Fallback"/>
              </a:rPr>
              <a:t>SST(</a:t>
            </a:r>
            <a:r>
              <a:rPr lang="en-US" sz="1400" b="0" strike="noStrike" spc="-1">
                <a:solidFill>
                  <a:srgbClr val="000000"/>
                </a:solidFill>
                <a:latin typeface="Latin Modern Math"/>
                <a:ea typeface="DejaVu Sans"/>
              </a:rPr>
              <a:t>MODIS monthly averaged Jul2002- Apr. 2008)</a:t>
            </a:r>
            <a:endParaRPr lang="en-US" sz="1400" b="0" strike="noStrike" spc="-1">
              <a:latin typeface="Arial"/>
            </a:endParaRPr>
          </a:p>
          <a:p>
            <a:pPr marL="216000" indent="-215280">
              <a:lnSpc>
                <a:spcPct val="100000"/>
              </a:lnSpc>
              <a:buClr>
                <a:srgbClr val="000000"/>
              </a:buClr>
              <a:buSzPct val="45000"/>
              <a:buFont typeface="Wingdings" charset="2"/>
              <a:buChar char=""/>
            </a:pPr>
            <a:r>
              <a:rPr lang="en-US" sz="1400" b="0" strike="noStrike" spc="-1">
                <a:solidFill>
                  <a:srgbClr val="000000"/>
                </a:solidFill>
                <a:latin typeface="Latin Modern Math"/>
                <a:ea typeface="DejaVu Sans"/>
              </a:rPr>
              <a:t>Chlorophyl (SeaWiFS monthly averaged Sep 1997 - Sep 2007 </a:t>
            </a:r>
            <a:endParaRPr lang="en-US" sz="1400" b="0" strike="noStrike" spc="-1">
              <a:latin typeface="Arial"/>
            </a:endParaRPr>
          </a:p>
          <a:p>
            <a:pPr marL="216000" indent="-215280">
              <a:lnSpc>
                <a:spcPct val="100000"/>
              </a:lnSpc>
              <a:buClr>
                <a:srgbClr val="000000"/>
              </a:buClr>
              <a:buSzPct val="45000"/>
              <a:buFont typeface="Wingdings" charset="2"/>
              <a:buChar char=""/>
            </a:pPr>
            <a:r>
              <a:rPr lang="en-US" sz="1400" b="0" strike="noStrike" spc="-1">
                <a:solidFill>
                  <a:srgbClr val="000000"/>
                </a:solidFill>
                <a:latin typeface="Latin Modern Math"/>
                <a:ea typeface="DejaVu Sans"/>
              </a:rPr>
              <a:t>Winds QuikSCAT (weekly averaged from Jul 1999 -July 2008)</a:t>
            </a:r>
            <a:endParaRPr lang="en-US" sz="1400" b="0" strike="noStrike" spc="-1">
              <a:latin typeface="Arial"/>
            </a:endParaRPr>
          </a:p>
          <a:p>
            <a:pPr marL="216000" indent="-215280">
              <a:lnSpc>
                <a:spcPct val="100000"/>
              </a:lnSpc>
              <a:buClr>
                <a:srgbClr val="000000"/>
              </a:buClr>
              <a:buSzPct val="45000"/>
              <a:buFont typeface="Wingdings" charset="2"/>
              <a:buChar char=""/>
            </a:pPr>
            <a:r>
              <a:rPr lang="en-US" sz="1400" b="0" strike="noStrike" spc="-1">
                <a:solidFill>
                  <a:srgbClr val="000000"/>
                </a:solidFill>
                <a:latin typeface="Latin Modern Math"/>
                <a:ea typeface="DejaVu Sans"/>
              </a:rPr>
              <a:t>Blue bar: mean primary productivity (PP) </a:t>
            </a:r>
            <a:endParaRPr lang="en-US" sz="1400" b="0" strike="noStrike" spc="-1">
              <a:latin typeface="Arial"/>
            </a:endParaRPr>
          </a:p>
          <a:p>
            <a:pPr marL="216000" indent="-215280">
              <a:lnSpc>
                <a:spcPct val="100000"/>
              </a:lnSpc>
              <a:buClr>
                <a:srgbClr val="000000"/>
              </a:buClr>
              <a:buSzPct val="45000"/>
              <a:buFont typeface="Wingdings" charset="2"/>
              <a:buChar char=""/>
            </a:pPr>
            <a:r>
              <a:rPr lang="en-US" sz="1400" b="0" strike="noStrike" spc="-1">
                <a:solidFill>
                  <a:srgbClr val="000000"/>
                </a:solidFill>
                <a:latin typeface="Latin Modern Math"/>
                <a:ea typeface="DejaVu Sans"/>
              </a:rPr>
              <a:t>Red bar: fish catch for the years 1998–2005. </a:t>
            </a:r>
            <a:endParaRPr lang="en-US" sz="1400" b="0" strike="noStrike" spc="-1">
              <a:latin typeface="Arial"/>
            </a:endParaRPr>
          </a:p>
        </p:txBody>
      </p:sp>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4"/>
          <p:cNvPicPr/>
          <p:nvPr/>
        </p:nvPicPr>
        <p:blipFill>
          <a:blip r:embed="rId3"/>
          <a:stretch/>
        </p:blipFill>
        <p:spPr>
          <a:xfrm>
            <a:off x="35640" y="44640"/>
            <a:ext cx="1226160" cy="502920"/>
          </a:xfrm>
          <a:prstGeom prst="rect">
            <a:avLst/>
          </a:prstGeom>
          <a:ln>
            <a:noFill/>
          </a:ln>
        </p:spPr>
      </p:pic>
      <p:sp>
        <p:nvSpPr>
          <p:cNvPr id="180" name="CustomShape 3"/>
          <p:cNvSpPr/>
          <p:nvPr/>
        </p:nvSpPr>
        <p:spPr>
          <a:xfrm>
            <a:off x="2743200" y="1828800"/>
            <a:ext cx="365760" cy="14724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81" name="CustomShape 4"/>
          <p:cNvSpPr/>
          <p:nvPr/>
        </p:nvSpPr>
        <p:spPr>
          <a:xfrm>
            <a:off x="6953400" y="1872000"/>
            <a:ext cx="365760" cy="849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82" name="CustomShape 5"/>
          <p:cNvSpPr/>
          <p:nvPr/>
        </p:nvSpPr>
        <p:spPr>
          <a:xfrm>
            <a:off x="2560320" y="4206240"/>
            <a:ext cx="365760" cy="849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3"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8398"/>
          <a:stretch/>
        </p:blipFill>
        <p:spPr>
          <a:xfrm>
            <a:off x="35640" y="1323297"/>
            <a:ext cx="8960628" cy="4094343"/>
          </a:xfrm>
          <a:prstGeom prst="rect">
            <a:avLst/>
          </a:prstGeom>
        </p:spPr>
      </p:pic>
      <p:sp>
        <p:nvSpPr>
          <p:cNvPr id="10"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a:solidFill>
                  <a:srgbClr val="000000"/>
                </a:solidFill>
                <a:latin typeface="Latin Modern Math"/>
                <a:ea typeface="DejaVu Sans"/>
              </a:rPr>
              <a:t>Spatial </a:t>
            </a:r>
            <a:r>
              <a:rPr lang="en-US" sz="1800" b="0" strike="noStrike" spc="-1" dirty="0" smtClean="0">
                <a:solidFill>
                  <a:srgbClr val="000000"/>
                </a:solidFill>
                <a:latin typeface="Latin Modern Math"/>
                <a:ea typeface="DejaVu Sans"/>
              </a:rPr>
              <a:t>variation of curl(</a:t>
            </a:r>
            <a:r>
              <a:rPr lang="el-GR" sz="2800" spc="-1" dirty="0" smtClean="0">
                <a:solidFill>
                  <a:srgbClr val="000000"/>
                </a:solidFill>
                <a:latin typeface="Times New Roman" panose="02020603050405020304" pitchFamily="18" charset="0"/>
                <a:cs typeface="Times New Roman" panose="02020603050405020304" pitchFamily="18" charset="0"/>
              </a:rPr>
              <a:t>τ</a:t>
            </a:r>
            <a:r>
              <a:rPr lang="en-US" spc="-1" dirty="0" smtClean="0">
                <a:solidFill>
                  <a:srgbClr val="000000"/>
                </a:solidFill>
                <a:latin typeface="Times New Roman" panose="02020603050405020304" pitchFamily="18" charset="0"/>
                <a:cs typeface="Times New Roman" panose="02020603050405020304" pitchFamily="18" charset="0"/>
              </a:rPr>
              <a:t>y) </a:t>
            </a:r>
            <a:r>
              <a:rPr lang="en-US" sz="1800" b="0" strike="noStrike" spc="-1" dirty="0" smtClean="0">
                <a:solidFill>
                  <a:srgbClr val="000000"/>
                </a:solidFill>
                <a:latin typeface="Latin Modern Math"/>
                <a:ea typeface="DejaVu Sans"/>
              </a:rPr>
              <a:t>on 6 transects</a:t>
            </a:r>
            <a:endParaRPr lang="en-US" sz="1800" b="0" strike="noStrike" spc="-1" dirty="0">
              <a:latin typeface="Arial"/>
            </a:endParaRPr>
          </a:p>
        </p:txBody>
      </p:sp>
    </p:spTree>
    <p:extLst>
      <p:ext uri="{BB962C8B-B14F-4D97-AF65-F5344CB8AC3E}">
        <p14:creationId xmlns:p14="http://schemas.microsoft.com/office/powerpoint/2010/main" val="22287148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4"/>
          <p:cNvPicPr/>
          <p:nvPr/>
        </p:nvPicPr>
        <p:blipFill>
          <a:blip r:embed="rId3"/>
          <a:stretch/>
        </p:blipFill>
        <p:spPr>
          <a:xfrm>
            <a:off x="35640" y="44640"/>
            <a:ext cx="1226160" cy="502920"/>
          </a:xfrm>
          <a:prstGeom prst="rect">
            <a:avLst/>
          </a:prstGeom>
          <a:ln>
            <a:noFill/>
          </a:ln>
        </p:spPr>
      </p:pic>
      <p:sp>
        <p:nvSpPr>
          <p:cNvPr id="8"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1" y="1409696"/>
            <a:ext cx="8763018" cy="4038608"/>
          </a:xfrm>
          <a:prstGeom prst="rect">
            <a:avLst/>
          </a:prstGeom>
        </p:spPr>
      </p:pic>
      <p:sp>
        <p:nvSpPr>
          <p:cNvPr id="10"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Annual mean of </a:t>
            </a:r>
            <a:r>
              <a:rPr lang="el-GR" sz="2800" spc="-1" dirty="0">
                <a:solidFill>
                  <a:srgbClr val="000000"/>
                </a:solidFill>
                <a:latin typeface="Times New Roman" panose="02020603050405020304" pitchFamily="18" charset="0"/>
                <a:cs typeface="Times New Roman" panose="02020603050405020304" pitchFamily="18" charset="0"/>
              </a:rPr>
              <a:t>τ</a:t>
            </a:r>
            <a:r>
              <a:rPr lang="en-US" spc="-1" dirty="0">
                <a:solidFill>
                  <a:srgbClr val="000000"/>
                </a:solidFill>
                <a:latin typeface="Times New Roman" panose="02020603050405020304" pitchFamily="18" charset="0"/>
                <a:cs typeface="Times New Roman" panose="02020603050405020304" pitchFamily="18" charset="0"/>
              </a:rPr>
              <a:t>y </a:t>
            </a:r>
            <a:r>
              <a:rPr lang="en-US" spc="-1" dirty="0" smtClean="0">
                <a:solidFill>
                  <a:srgbClr val="000000"/>
                </a:solidFill>
                <a:latin typeface="Times New Roman" panose="02020603050405020304" pitchFamily="18" charset="0"/>
                <a:cs typeface="Times New Roman" panose="02020603050405020304" pitchFamily="18" charset="0"/>
              </a:rPr>
              <a:t> </a:t>
            </a:r>
            <a:r>
              <a:rPr lang="en-US" sz="1800" b="0" strike="noStrike" spc="-1" dirty="0" smtClean="0">
                <a:solidFill>
                  <a:srgbClr val="000000"/>
                </a:solidFill>
                <a:latin typeface="Latin Modern Math"/>
                <a:ea typeface="DejaVu Sans"/>
              </a:rPr>
              <a:t>on 6 transects</a:t>
            </a:r>
            <a:endParaRPr lang="en-US" sz="1800" b="0" strike="noStrike" spc="-1" dirty="0">
              <a:latin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4"/>
          <p:cNvPicPr/>
          <p:nvPr/>
        </p:nvPicPr>
        <p:blipFill>
          <a:blip r:embed="rId3"/>
          <a:stretch/>
        </p:blipFill>
        <p:spPr>
          <a:xfrm>
            <a:off x="35640" y="44640"/>
            <a:ext cx="1226160" cy="502920"/>
          </a:xfrm>
          <a:prstGeom prst="rect">
            <a:avLst/>
          </a:prstGeom>
          <a:ln>
            <a:noFill/>
          </a:ln>
        </p:spPr>
      </p:pic>
      <p:sp>
        <p:nvSpPr>
          <p:cNvPr id="5"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1" y="1409696"/>
            <a:ext cx="8763018" cy="4038608"/>
          </a:xfrm>
          <a:prstGeom prst="rect">
            <a:avLst/>
          </a:prstGeom>
        </p:spPr>
      </p:pic>
      <p:sp>
        <p:nvSpPr>
          <p:cNvPr id="8"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Annual mean of curl(</a:t>
            </a:r>
            <a:r>
              <a:rPr lang="el-GR" sz="2800" spc="-1" dirty="0" smtClean="0">
                <a:solidFill>
                  <a:srgbClr val="000000"/>
                </a:solidFill>
                <a:latin typeface="Times New Roman" panose="02020603050405020304" pitchFamily="18" charset="0"/>
                <a:cs typeface="Times New Roman" panose="02020603050405020304" pitchFamily="18" charset="0"/>
              </a:rPr>
              <a:t>τ</a:t>
            </a:r>
            <a:r>
              <a:rPr lang="en-US" spc="-1" dirty="0" smtClean="0">
                <a:solidFill>
                  <a:srgbClr val="000000"/>
                </a:solidFill>
                <a:latin typeface="Times New Roman" panose="02020603050405020304" pitchFamily="18" charset="0"/>
                <a:cs typeface="Times New Roman" panose="02020603050405020304" pitchFamily="18" charset="0"/>
              </a:rPr>
              <a:t>y) </a:t>
            </a:r>
            <a:r>
              <a:rPr lang="en-US" sz="1800" b="0" strike="noStrike" spc="-1" dirty="0" smtClean="0">
                <a:solidFill>
                  <a:srgbClr val="000000"/>
                </a:solidFill>
                <a:latin typeface="Latin Modern Math"/>
                <a:ea typeface="DejaVu Sans"/>
              </a:rPr>
              <a:t>on 6 transects</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4"/>
          <p:cNvPicPr/>
          <p:nvPr/>
        </p:nvPicPr>
        <p:blipFill>
          <a:blip r:embed="rId3"/>
          <a:stretch/>
        </p:blipFill>
        <p:spPr>
          <a:xfrm>
            <a:off x="35640" y="44640"/>
            <a:ext cx="1226160" cy="502920"/>
          </a:xfrm>
          <a:prstGeom prst="rect">
            <a:avLst/>
          </a:prstGeom>
          <a:ln>
            <a:noFill/>
          </a:ln>
        </p:spPr>
      </p:pic>
      <p:sp>
        <p:nvSpPr>
          <p:cNvPr id="5"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0150"/>
            <a:ext cx="9144000" cy="4457700"/>
          </a:xfrm>
          <a:prstGeom prst="rect">
            <a:avLst/>
          </a:prstGeom>
        </p:spPr>
      </p:pic>
      <p:sp>
        <p:nvSpPr>
          <p:cNvPr id="7"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Time series of </a:t>
            </a:r>
            <a:r>
              <a:rPr lang="el-GR" sz="2800" spc="-1" dirty="0" smtClean="0">
                <a:solidFill>
                  <a:srgbClr val="000000"/>
                </a:solidFill>
                <a:latin typeface="Times New Roman" panose="02020603050405020304" pitchFamily="18" charset="0"/>
                <a:cs typeface="Times New Roman" panose="02020603050405020304" pitchFamily="18" charset="0"/>
              </a:rPr>
              <a:t>τ</a:t>
            </a:r>
            <a:r>
              <a:rPr lang="en-US" spc="-1" dirty="0">
                <a:solidFill>
                  <a:srgbClr val="000000"/>
                </a:solidFill>
                <a:latin typeface="Times New Roman" panose="02020603050405020304" pitchFamily="18" charset="0"/>
                <a:cs typeface="Times New Roman" panose="02020603050405020304" pitchFamily="18" charset="0"/>
              </a:rPr>
              <a:t>y </a:t>
            </a:r>
            <a:r>
              <a:rPr lang="en-US" spc="-1" dirty="0" smtClean="0">
                <a:solidFill>
                  <a:srgbClr val="000000"/>
                </a:solidFill>
                <a:latin typeface="Times New Roman" panose="02020603050405020304" pitchFamily="18" charset="0"/>
                <a:cs typeface="Times New Roman" panose="02020603050405020304" pitchFamily="18" charset="0"/>
              </a:rPr>
              <a:t> at </a:t>
            </a:r>
            <a:r>
              <a:rPr lang="en-US" spc="-1" dirty="0" err="1" smtClean="0">
                <a:solidFill>
                  <a:srgbClr val="000000"/>
                </a:solidFill>
                <a:latin typeface="Times New Roman" panose="02020603050405020304" pitchFamily="18" charset="0"/>
                <a:cs typeface="Times New Roman" panose="02020603050405020304" pitchFamily="18" charset="0"/>
              </a:rPr>
              <a:t>Pisco</a:t>
            </a:r>
            <a:r>
              <a:rPr lang="en-US" spc="-1" dirty="0" smtClean="0">
                <a:solidFill>
                  <a:srgbClr val="000000"/>
                </a:solidFill>
                <a:latin typeface="Times New Roman" panose="02020603050405020304" pitchFamily="18" charset="0"/>
                <a:cs typeface="Times New Roman" panose="02020603050405020304" pitchFamily="18" charset="0"/>
              </a:rPr>
              <a:t> station</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4"/>
          <p:cNvPicPr/>
          <p:nvPr/>
        </p:nvPicPr>
        <p:blipFill>
          <a:blip r:embed="rId3"/>
          <a:stretch/>
        </p:blipFill>
        <p:spPr>
          <a:xfrm>
            <a:off x="35640" y="44640"/>
            <a:ext cx="1226160" cy="502920"/>
          </a:xfrm>
          <a:prstGeom prst="rect">
            <a:avLst/>
          </a:prstGeom>
          <a:ln>
            <a:noFill/>
          </a:ln>
        </p:spPr>
      </p:pic>
      <p:sp>
        <p:nvSpPr>
          <p:cNvPr id="5"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00150"/>
            <a:ext cx="9144000" cy="4457700"/>
          </a:xfrm>
          <a:prstGeom prst="rect">
            <a:avLst/>
          </a:prstGeom>
        </p:spPr>
      </p:pic>
      <p:sp>
        <p:nvSpPr>
          <p:cNvPr id="6" name="CustomShape 2"/>
          <p:cNvSpPr/>
          <p:nvPr/>
        </p:nvSpPr>
        <p:spPr>
          <a:xfrm>
            <a:off x="252000" y="620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pc="-1" dirty="0" smtClean="0">
                <a:solidFill>
                  <a:srgbClr val="000000"/>
                </a:solidFill>
                <a:latin typeface="Latin Modern Math"/>
                <a:ea typeface="DejaVu Sans"/>
              </a:rPr>
              <a:t>Monthly mean </a:t>
            </a:r>
            <a:r>
              <a:rPr lang="en-US" sz="1800" b="0" strike="noStrike" spc="-1" dirty="0" smtClean="0">
                <a:solidFill>
                  <a:srgbClr val="000000"/>
                </a:solidFill>
                <a:latin typeface="Latin Modern Math"/>
                <a:ea typeface="DejaVu Sans"/>
              </a:rPr>
              <a:t>of </a:t>
            </a:r>
            <a:r>
              <a:rPr lang="el-GR" sz="2800" spc="-1" dirty="0" smtClean="0">
                <a:solidFill>
                  <a:srgbClr val="000000"/>
                </a:solidFill>
                <a:latin typeface="Times New Roman" panose="02020603050405020304" pitchFamily="18" charset="0"/>
                <a:cs typeface="Times New Roman" panose="02020603050405020304" pitchFamily="18" charset="0"/>
              </a:rPr>
              <a:t>τ</a:t>
            </a:r>
            <a:r>
              <a:rPr lang="en-US" spc="-1" dirty="0">
                <a:solidFill>
                  <a:srgbClr val="000000"/>
                </a:solidFill>
                <a:latin typeface="Times New Roman" panose="02020603050405020304" pitchFamily="18" charset="0"/>
                <a:cs typeface="Times New Roman" panose="02020603050405020304" pitchFamily="18" charset="0"/>
              </a:rPr>
              <a:t>y </a:t>
            </a:r>
            <a:r>
              <a:rPr lang="en-US" spc="-1" dirty="0" smtClean="0">
                <a:solidFill>
                  <a:srgbClr val="000000"/>
                </a:solidFill>
                <a:latin typeface="Times New Roman" panose="02020603050405020304" pitchFamily="18" charset="0"/>
                <a:cs typeface="Times New Roman" panose="02020603050405020304" pitchFamily="18" charset="0"/>
              </a:rPr>
              <a:t> at </a:t>
            </a:r>
            <a:r>
              <a:rPr lang="en-US" spc="-1" dirty="0" err="1" smtClean="0">
                <a:solidFill>
                  <a:srgbClr val="000000"/>
                </a:solidFill>
                <a:latin typeface="Times New Roman" panose="02020603050405020304" pitchFamily="18" charset="0"/>
                <a:cs typeface="Times New Roman" panose="02020603050405020304" pitchFamily="18" charset="0"/>
              </a:rPr>
              <a:t>Pisco</a:t>
            </a:r>
            <a:r>
              <a:rPr lang="en-US" spc="-1" dirty="0" smtClean="0">
                <a:solidFill>
                  <a:srgbClr val="000000"/>
                </a:solidFill>
                <a:latin typeface="Times New Roman" panose="02020603050405020304" pitchFamily="18" charset="0"/>
                <a:cs typeface="Times New Roman" panose="02020603050405020304" pitchFamily="18" charset="0"/>
              </a:rPr>
              <a:t> station comparing to </a:t>
            </a:r>
            <a:r>
              <a:rPr lang="en-US" spc="-1" dirty="0" err="1" smtClean="0">
                <a:solidFill>
                  <a:srgbClr val="000000"/>
                </a:solidFill>
                <a:latin typeface="Times New Roman" panose="02020603050405020304" pitchFamily="18" charset="0"/>
                <a:cs typeface="Times New Roman" panose="02020603050405020304" pitchFamily="18" charset="0"/>
              </a:rPr>
              <a:t>Elnino</a:t>
            </a:r>
            <a:r>
              <a:rPr lang="en-US" spc="-1" dirty="0" smtClean="0">
                <a:solidFill>
                  <a:srgbClr val="000000"/>
                </a:solidFill>
                <a:latin typeface="Times New Roman" panose="02020603050405020304" pitchFamily="18" charset="0"/>
                <a:cs typeface="Times New Roman" panose="02020603050405020304" pitchFamily="18" charset="0"/>
              </a:rPr>
              <a:t>/ </a:t>
            </a:r>
            <a:r>
              <a:rPr lang="en-US" spc="-1" dirty="0" err="1" smtClean="0">
                <a:solidFill>
                  <a:srgbClr val="000000"/>
                </a:solidFill>
                <a:latin typeface="Times New Roman" panose="02020603050405020304" pitchFamily="18" charset="0"/>
                <a:cs typeface="Times New Roman" panose="02020603050405020304" pitchFamily="18" charset="0"/>
              </a:rPr>
              <a:t>Lanina</a:t>
            </a:r>
            <a:r>
              <a:rPr lang="en-US" spc="-1" dirty="0" smtClean="0">
                <a:solidFill>
                  <a:srgbClr val="000000"/>
                </a:solidFill>
                <a:latin typeface="Times New Roman" panose="02020603050405020304" pitchFamily="18" charset="0"/>
                <a:cs typeface="Times New Roman" panose="02020603050405020304" pitchFamily="18" charset="0"/>
              </a:rPr>
              <a:t> events</a:t>
            </a:r>
            <a:endParaRPr lang="en-US" sz="1800" b="0" strike="noStrike" spc="-1" dirty="0">
              <a:latin typeface="Arial"/>
            </a:endParaRPr>
          </a:p>
        </p:txBody>
      </p:sp>
    </p:spTree>
    <p:extLst>
      <p:ext uri="{BB962C8B-B14F-4D97-AF65-F5344CB8AC3E}">
        <p14:creationId xmlns:p14="http://schemas.microsoft.com/office/powerpoint/2010/main" val="39082303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4"/>
          <p:cNvPicPr/>
          <p:nvPr/>
        </p:nvPicPr>
        <p:blipFill>
          <a:blip r:embed="rId3"/>
          <a:stretch/>
        </p:blipFill>
        <p:spPr>
          <a:xfrm>
            <a:off x="35640" y="44640"/>
            <a:ext cx="1226160" cy="502920"/>
          </a:xfrm>
          <a:prstGeom prst="rect">
            <a:avLst/>
          </a:prstGeom>
          <a:ln>
            <a:noFill/>
          </a:ln>
        </p:spPr>
      </p:pic>
      <p:sp>
        <p:nvSpPr>
          <p:cNvPr id="197" name="TextShape 2"/>
          <p:cNvSpPr txBox="1"/>
          <p:nvPr/>
        </p:nvSpPr>
        <p:spPr>
          <a:xfrm>
            <a:off x="2834640" y="2743200"/>
            <a:ext cx="3432960" cy="715320"/>
          </a:xfrm>
          <a:prstGeom prst="rect">
            <a:avLst/>
          </a:prstGeom>
          <a:noFill/>
          <a:ln>
            <a:noFill/>
          </a:ln>
        </p:spPr>
        <p:txBody>
          <a:bodyPr lIns="90000" tIns="45000" rIns="90000" bIns="45000"/>
          <a:lstStyle/>
          <a:p>
            <a:r>
              <a:rPr lang="en-US" sz="4400" b="0" strike="noStrike" spc="-1">
                <a:solidFill>
                  <a:srgbClr val="21409A"/>
                </a:solidFill>
                <a:latin typeface="Arial"/>
              </a:rPr>
              <a:t>THANK YOU</a:t>
            </a:r>
          </a:p>
        </p:txBody>
      </p:sp>
      <p:sp>
        <p:nvSpPr>
          <p:cNvPr id="5"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4"/>
          <p:cNvPicPr/>
          <p:nvPr/>
        </p:nvPicPr>
        <p:blipFill>
          <a:blip r:embed="rId3"/>
          <a:stretch/>
        </p:blipFill>
        <p:spPr>
          <a:xfrm>
            <a:off x="35640" y="44640"/>
            <a:ext cx="1226160" cy="502920"/>
          </a:xfrm>
          <a:prstGeom prst="rect">
            <a:avLst/>
          </a:prstGeom>
          <a:ln>
            <a:noFill/>
          </a:ln>
        </p:spPr>
      </p:pic>
      <p:sp>
        <p:nvSpPr>
          <p:cNvPr id="92" name="CustomShape 2"/>
          <p:cNvSpPr/>
          <p:nvPr/>
        </p:nvSpPr>
        <p:spPr>
          <a:xfrm>
            <a:off x="576000" y="864000"/>
            <a:ext cx="827928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1800" b="0" strike="noStrike" spc="-1">
                <a:solidFill>
                  <a:srgbClr val="000000"/>
                </a:solidFill>
                <a:latin typeface="Latin Modern Math"/>
                <a:ea typeface="DejaVu Sans"/>
              </a:rPr>
              <a:t>Eastern Boundary Upwelling Systems (EBUS) are among the most productive marine regions: </a:t>
            </a:r>
            <a:endParaRPr lang="en-US" sz="1800" b="0" strike="noStrike" spc="-1">
              <a:latin typeface="Arial"/>
            </a:endParaRPr>
          </a:p>
          <a:p>
            <a:pPr marL="216000" indent="-215280">
              <a:lnSpc>
                <a:spcPct val="150000"/>
              </a:lnSpc>
              <a:buClr>
                <a:srgbClr val="000000"/>
              </a:buClr>
              <a:buSzPct val="45000"/>
              <a:buFont typeface="Wingdings" charset="2"/>
              <a:buChar char=""/>
            </a:pPr>
            <a:r>
              <a:rPr lang="en-US" sz="1800" b="0" strike="noStrike" spc="-1">
                <a:solidFill>
                  <a:srgbClr val="000000"/>
                </a:solidFill>
                <a:latin typeface="Latin Modern Math"/>
                <a:ea typeface="DejaVu Sans"/>
              </a:rPr>
              <a:t> &lt;2% of the ocean area </a:t>
            </a:r>
            <a:endParaRPr lang="en-US" sz="1800" b="0" strike="noStrike" spc="-1">
              <a:latin typeface="Arial"/>
            </a:endParaRPr>
          </a:p>
          <a:p>
            <a:pPr marL="216000" indent="-215280">
              <a:lnSpc>
                <a:spcPct val="150000"/>
              </a:lnSpc>
              <a:buClr>
                <a:srgbClr val="000000"/>
              </a:buClr>
              <a:buSzPct val="45000"/>
              <a:buFont typeface="Wingdings" charset="2"/>
              <a:buChar char=""/>
            </a:pPr>
            <a:r>
              <a:rPr lang="en-US" sz="1800" b="0" strike="noStrike" spc="-1">
                <a:solidFill>
                  <a:srgbClr val="000000"/>
                </a:solidFill>
                <a:latin typeface="Latin Modern Math"/>
                <a:ea typeface="DejaVu Sans"/>
              </a:rPr>
              <a:t>Providing 7% of total marine primary production</a:t>
            </a:r>
            <a:endParaRPr lang="en-US" sz="1800" b="0" strike="noStrike" spc="-1">
              <a:latin typeface="Arial"/>
            </a:endParaRPr>
          </a:p>
          <a:p>
            <a:pPr marL="216000" indent="-215280">
              <a:lnSpc>
                <a:spcPct val="150000"/>
              </a:lnSpc>
              <a:buClr>
                <a:srgbClr val="000000"/>
              </a:buClr>
              <a:buSzPct val="45000"/>
              <a:buFont typeface="Wingdings" charset="2"/>
              <a:buChar char=""/>
            </a:pPr>
            <a:r>
              <a:rPr lang="en-US" sz="1800" b="0" strike="noStrike" spc="-1">
                <a:solidFill>
                  <a:srgbClr val="000000"/>
                </a:solidFill>
                <a:latin typeface="Latin Modern Math"/>
                <a:ea typeface="DejaVu Sans"/>
              </a:rPr>
              <a:t>20% of global marine fish landings (Sydeman et al. 2014)</a:t>
            </a:r>
            <a:endParaRPr lang="en-US" sz="1800" b="0" strike="noStrike" spc="-1">
              <a:latin typeface="Arial"/>
            </a:endParaRPr>
          </a:p>
          <a:p>
            <a:pPr>
              <a:lnSpc>
                <a:spcPct val="150000"/>
              </a:lnSpc>
            </a:pPr>
            <a:endParaRPr lang="en-US" sz="1800" b="0" strike="noStrike" spc="-1">
              <a:latin typeface="Arial"/>
            </a:endParaRPr>
          </a:p>
        </p:txBody>
      </p:sp>
      <p:sp>
        <p:nvSpPr>
          <p:cNvPr id="93" name="CustomShape 3"/>
          <p:cNvSpPr/>
          <p:nvPr/>
        </p:nvSpPr>
        <p:spPr>
          <a:xfrm>
            <a:off x="540360" y="3236040"/>
            <a:ext cx="8279280" cy="221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50000"/>
              </a:lnSpc>
              <a:spcBef>
                <a:spcPts val="283"/>
              </a:spcBef>
              <a:spcAft>
                <a:spcPts val="283"/>
              </a:spcAft>
              <a:buClr>
                <a:srgbClr val="000000"/>
              </a:buClr>
              <a:buSzPct val="45000"/>
              <a:buFont typeface="Wingdings" charset="2"/>
              <a:buChar char=""/>
            </a:pPr>
            <a:r>
              <a:rPr lang="en-US" sz="1800" b="0" strike="noStrike" spc="-1">
                <a:solidFill>
                  <a:srgbClr val="000000"/>
                </a:solidFill>
                <a:latin typeface="Latin Modern Math"/>
                <a:ea typeface="DejaVu Sans"/>
              </a:rPr>
              <a:t>The HU System is the largest</a:t>
            </a:r>
            <a:endParaRPr lang="en-US" sz="1800" b="0" strike="noStrike" spc="-1">
              <a:latin typeface="Arial"/>
            </a:endParaRPr>
          </a:p>
          <a:p>
            <a:pPr marL="216000" indent="-215280">
              <a:lnSpc>
                <a:spcPct val="150000"/>
              </a:lnSpc>
              <a:spcBef>
                <a:spcPts val="283"/>
              </a:spcBef>
              <a:spcAft>
                <a:spcPts val="283"/>
              </a:spcAft>
              <a:buClr>
                <a:srgbClr val="000000"/>
              </a:buClr>
              <a:buSzPct val="45000"/>
              <a:buFont typeface="Wingdings" charset="2"/>
              <a:buChar char=""/>
            </a:pPr>
            <a:r>
              <a:rPr lang="en-US" sz="1800" b="0" strike="noStrike" spc="-1">
                <a:solidFill>
                  <a:srgbClr val="000000"/>
                </a:solidFill>
                <a:latin typeface="Latin Modern Math"/>
                <a:ea typeface="Droid Sans Fallback"/>
              </a:rPr>
              <a:t>Inspite of similar upwelling intensities (1.0-1.6 Sv), similar primary productivity per unit area (600-1200 g C m-2 a -1) and a relatively simple trophodynamic structure  the HUS provides 8- to 10-times higher fisheries yields than the other systems (Chavez &amp; Messié 2009).</a:t>
            </a:r>
            <a:endParaRPr lang="en-US" sz="1800" b="0" strike="noStrike" spc="-1">
              <a:latin typeface="Arial"/>
            </a:endParaRPr>
          </a:p>
        </p:txBody>
      </p:sp>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4"/>
          <p:cNvPicPr/>
          <p:nvPr/>
        </p:nvPicPr>
        <p:blipFill>
          <a:blip r:embed="rId3"/>
          <a:stretch/>
        </p:blipFill>
        <p:spPr>
          <a:xfrm>
            <a:off x="35640" y="44640"/>
            <a:ext cx="1226160" cy="502920"/>
          </a:xfrm>
          <a:prstGeom prst="rect">
            <a:avLst/>
          </a:prstGeom>
          <a:ln>
            <a:noFill/>
          </a:ln>
        </p:spPr>
      </p:pic>
      <p:sp>
        <p:nvSpPr>
          <p:cNvPr id="102" name="CustomShape 2"/>
          <p:cNvSpPr/>
          <p:nvPr/>
        </p:nvSpPr>
        <p:spPr>
          <a:xfrm>
            <a:off x="504000" y="900000"/>
            <a:ext cx="8351280" cy="461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200" b="0" strike="noStrike" spc="-1">
                <a:solidFill>
                  <a:srgbClr val="BF0041"/>
                </a:solidFill>
                <a:latin typeface="Times New Roman"/>
                <a:ea typeface="DejaVu Sans"/>
              </a:rPr>
              <a:t>Coastal Upwelling System in a Changing Ocean (CUSCO)</a:t>
            </a:r>
            <a:endParaRPr lang="en-US" sz="2200" b="0" strike="noStrike" spc="-1">
              <a:latin typeface="Arial"/>
            </a:endParaRPr>
          </a:p>
          <a:p>
            <a:pPr>
              <a:lnSpc>
                <a:spcPct val="100000"/>
              </a:lnSpc>
            </a:pPr>
            <a:endParaRPr lang="en-US" sz="2200" b="0" strike="noStrike" spc="-1">
              <a:latin typeface="Arial"/>
            </a:endParaRPr>
          </a:p>
          <a:p>
            <a:pPr>
              <a:lnSpc>
                <a:spcPct val="100000"/>
              </a:lnSpc>
            </a:pPr>
            <a:r>
              <a:rPr lang="en-US" sz="1800" b="0" strike="noStrike" spc="-1">
                <a:solidFill>
                  <a:srgbClr val="000000"/>
                </a:solidFill>
                <a:latin typeface="Latin Modern Math"/>
                <a:ea typeface="DejaVu Sans"/>
              </a:rPr>
              <a:t>CUSCO has 6 workpackages. WKP 1 is dedicated to the study of </a:t>
            </a:r>
            <a:endParaRPr lang="en-US" sz="1800" b="0" strike="noStrike" spc="-1">
              <a:latin typeface="Arial"/>
            </a:endParaRPr>
          </a:p>
          <a:p>
            <a:pPr marL="216000" indent="-215280">
              <a:lnSpc>
                <a:spcPct val="100000"/>
              </a:lnSpc>
              <a:spcBef>
                <a:spcPts val="283"/>
              </a:spcBef>
              <a:spcAft>
                <a:spcPts val="283"/>
              </a:spcAft>
              <a:buClr>
                <a:srgbClr val="000000"/>
              </a:buClr>
              <a:buSzPct val="45000"/>
              <a:buFont typeface="Wingdings" charset="2"/>
              <a:buChar char=""/>
            </a:pPr>
            <a:r>
              <a:rPr lang="en-US" sz="1800" b="0" strike="noStrike" spc="-1">
                <a:solidFill>
                  <a:srgbClr val="632523"/>
                </a:solidFill>
                <a:latin typeface="Times New Roman"/>
                <a:ea typeface="DejaVu Sans"/>
              </a:rPr>
              <a:t>Influence of wind field variability on upwelling dynamics and water mass distribution on the Peruvian shelf.</a:t>
            </a:r>
            <a:endParaRPr lang="en-US" sz="1800" b="0" strike="noStrike" spc="-1">
              <a:latin typeface="Arial"/>
            </a:endParaRPr>
          </a:p>
          <a:p>
            <a:pPr>
              <a:lnSpc>
                <a:spcPct val="100000"/>
              </a:lnSpc>
            </a:pPr>
            <a:endParaRPr lang="en-US" sz="1800" b="0" strike="noStrike" spc="-1">
              <a:latin typeface="Arial"/>
            </a:endParaRPr>
          </a:p>
          <a:p>
            <a:pPr marL="216000" indent="-215280">
              <a:lnSpc>
                <a:spcPct val="100000"/>
              </a:lnSpc>
              <a:spcBef>
                <a:spcPts val="283"/>
              </a:spcBef>
              <a:spcAft>
                <a:spcPts val="283"/>
              </a:spcAft>
              <a:buClr>
                <a:srgbClr val="000000"/>
              </a:buClr>
              <a:buSzPct val="45000"/>
              <a:buFont typeface="Wingdings" charset="2"/>
              <a:buChar char=""/>
            </a:pPr>
            <a:r>
              <a:rPr lang="en-US" sz="1800" b="0" strike="noStrike" spc="-1">
                <a:solidFill>
                  <a:srgbClr val="000000"/>
                </a:solidFill>
                <a:latin typeface="Latin Modern Math"/>
                <a:ea typeface="DejaVu Sans"/>
              </a:rPr>
              <a:t>CUSCO will employ observational, experimental and modelling approaches to better understand the linkages between upwelling intensity, community productivity, food web structure, export and trophic transfer efficiency leading up to fish recruitment.</a:t>
            </a:r>
            <a:endParaRPr lang="en-US" sz="1800" b="0" strike="noStrike" spc="-1">
              <a:latin typeface="Arial"/>
            </a:endParaRPr>
          </a:p>
          <a:p>
            <a:pPr marL="216000" indent="-215280">
              <a:lnSpc>
                <a:spcPct val="100000"/>
              </a:lnSpc>
              <a:spcBef>
                <a:spcPts val="283"/>
              </a:spcBef>
              <a:spcAft>
                <a:spcPts val="283"/>
              </a:spcAft>
              <a:buClr>
                <a:srgbClr val="000000"/>
              </a:buClr>
              <a:buSzPct val="45000"/>
              <a:buFont typeface="Wingdings" charset="2"/>
              <a:buChar char=""/>
            </a:pPr>
            <a:r>
              <a:rPr lang="en-US" sz="1800" b="0" strike="noStrike" spc="-1">
                <a:solidFill>
                  <a:srgbClr val="000000"/>
                </a:solidFill>
                <a:latin typeface="Latin Modern Math"/>
                <a:ea typeface="DejaVu Sans"/>
              </a:rPr>
              <a:t> </a:t>
            </a:r>
            <a:endParaRPr lang="en-US" sz="1800" b="0" strike="noStrike" spc="-1">
              <a:latin typeface="Arial"/>
            </a:endParaRPr>
          </a:p>
          <a:p>
            <a:pPr marL="216000" indent="-215280">
              <a:lnSpc>
                <a:spcPct val="100000"/>
              </a:lnSpc>
              <a:spcBef>
                <a:spcPts val="283"/>
              </a:spcBef>
              <a:spcAft>
                <a:spcPts val="283"/>
              </a:spcAft>
              <a:buClr>
                <a:srgbClr val="000000"/>
              </a:buClr>
              <a:buSzPct val="45000"/>
              <a:buFont typeface="Wingdings" charset="2"/>
              <a:buChar char=""/>
            </a:pPr>
            <a:r>
              <a:rPr lang="en-US" sz="1800" b="0" strike="noStrike" spc="-1">
                <a:solidFill>
                  <a:srgbClr val="000000"/>
                </a:solidFill>
                <a:latin typeface="Latin Modern Math"/>
                <a:ea typeface="DejaVu Sans"/>
              </a:rPr>
              <a:t> CUSCO will be closely linked with complementary projects investigating other aspects of climate change in the HUS and their social and economic implications.</a:t>
            </a:r>
            <a:endParaRPr lang="en-US" sz="1800" b="0" strike="noStrike" spc="-1">
              <a:latin typeface="Arial"/>
            </a:endParaRPr>
          </a:p>
          <a:p>
            <a:pPr>
              <a:lnSpc>
                <a:spcPct val="100000"/>
              </a:lnSpc>
            </a:pPr>
            <a:endParaRPr lang="en-US" sz="1800" b="0" strike="noStrike" spc="-1">
              <a:latin typeface="Arial"/>
            </a:endParaRPr>
          </a:p>
        </p:txBody>
      </p:sp>
      <p:sp>
        <p:nvSpPr>
          <p:cNvPr id="5"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4"/>
          <p:cNvPicPr/>
          <p:nvPr/>
        </p:nvPicPr>
        <p:blipFill>
          <a:blip r:embed="rId3"/>
          <a:stretch/>
        </p:blipFill>
        <p:spPr>
          <a:xfrm>
            <a:off x="35640" y="44640"/>
            <a:ext cx="1226160" cy="502920"/>
          </a:xfrm>
          <a:prstGeom prst="rect">
            <a:avLst/>
          </a:prstGeom>
          <a:ln>
            <a:noFill/>
          </a:ln>
        </p:spPr>
      </p:pic>
      <p:pic>
        <p:nvPicPr>
          <p:cNvPr id="105" name="Picture 105"/>
          <p:cNvPicPr/>
          <p:nvPr/>
        </p:nvPicPr>
        <p:blipFill>
          <a:blip r:embed="rId4"/>
          <a:stretch/>
        </p:blipFill>
        <p:spPr>
          <a:xfrm>
            <a:off x="1224000" y="1562040"/>
            <a:ext cx="6741720" cy="4665240"/>
          </a:xfrm>
          <a:prstGeom prst="rect">
            <a:avLst/>
          </a:prstGeom>
          <a:ln>
            <a:noFill/>
          </a:ln>
        </p:spPr>
      </p:pic>
      <p:sp>
        <p:nvSpPr>
          <p:cNvPr id="106" name="CustomShape 2"/>
          <p:cNvSpPr/>
          <p:nvPr/>
        </p:nvSpPr>
        <p:spPr>
          <a:xfrm>
            <a:off x="323640" y="656640"/>
            <a:ext cx="856692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632523"/>
                </a:solidFill>
                <a:latin typeface="Times New Roman"/>
                <a:ea typeface="DejaVu Sans"/>
              </a:rPr>
              <a:t> Subproject: Influence of wind field variability on upwelling dynamics and water mass distribution on the Peruvian shelf CUSCO project</a:t>
            </a:r>
            <a:endParaRPr lang="en-US" sz="1800" b="0" strike="noStrike" spc="-1">
              <a:latin typeface="Arial"/>
            </a:endParaRPr>
          </a:p>
        </p:txBody>
      </p:sp>
      <p:sp>
        <p:nvSpPr>
          <p:cNvPr id="6"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
          <p:cNvPicPr/>
          <p:nvPr/>
        </p:nvPicPr>
        <p:blipFill>
          <a:blip r:embed="rId2"/>
          <a:stretch/>
        </p:blipFill>
        <p:spPr>
          <a:xfrm>
            <a:off x="2592000" y="1174680"/>
            <a:ext cx="3817080" cy="4584600"/>
          </a:xfrm>
          <a:prstGeom prst="rect">
            <a:avLst/>
          </a:prstGeom>
          <a:ln>
            <a:noFill/>
          </a:ln>
        </p:spPr>
      </p:pic>
      <p:sp>
        <p:nvSpPr>
          <p:cNvPr id="108" name="CustomShape 1"/>
          <p:cNvSpPr/>
          <p:nvPr/>
        </p:nvSpPr>
        <p:spPr>
          <a:xfrm>
            <a:off x="3528000" y="5760000"/>
            <a:ext cx="18093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latin typeface="Arial"/>
                <a:ea typeface="DejaVu Sans"/>
              </a:rPr>
              <a:t>Codispoti et al. 1989</a:t>
            </a:r>
            <a:endParaRPr lang="en-US" sz="1400" b="0" strike="noStrike" spc="-1">
              <a:latin typeface="Arial"/>
            </a:endParaRPr>
          </a:p>
        </p:txBody>
      </p:sp>
      <p:pic>
        <p:nvPicPr>
          <p:cNvPr id="109" name="Picture 4"/>
          <p:cNvPicPr/>
          <p:nvPr/>
        </p:nvPicPr>
        <p:blipFill>
          <a:blip r:embed="rId3"/>
          <a:stretch/>
        </p:blipFill>
        <p:spPr>
          <a:xfrm>
            <a:off x="35640" y="44640"/>
            <a:ext cx="1226160" cy="502920"/>
          </a:xfrm>
          <a:prstGeom prst="rect">
            <a:avLst/>
          </a:prstGeom>
          <a:ln>
            <a:noFill/>
          </a:ln>
        </p:spPr>
      </p:pic>
      <p:sp>
        <p:nvSpPr>
          <p:cNvPr id="111" name="CustomShape 3"/>
          <p:cNvSpPr/>
          <p:nvPr/>
        </p:nvSpPr>
        <p:spPr>
          <a:xfrm>
            <a:off x="323640" y="656640"/>
            <a:ext cx="8566920" cy="4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200" b="0" strike="noStrike" spc="-1">
                <a:solidFill>
                  <a:srgbClr val="17375E"/>
                </a:solidFill>
                <a:latin typeface="Times New Roman"/>
                <a:ea typeface="DejaVu Sans"/>
              </a:rPr>
              <a:t>Coastal Upwelling System in the Peruvian shelf </a:t>
            </a:r>
            <a:endParaRPr lang="en-US" sz="2200" b="0" strike="noStrike" spc="-1">
              <a:latin typeface="Arial"/>
            </a:endParaRPr>
          </a:p>
        </p:txBody>
      </p:sp>
      <p:sp>
        <p:nvSpPr>
          <p:cNvPr id="7"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4"/>
          <p:cNvPicPr/>
          <p:nvPr/>
        </p:nvPicPr>
        <p:blipFill>
          <a:blip r:embed="rId3"/>
          <a:stretch/>
        </p:blipFill>
        <p:spPr>
          <a:xfrm>
            <a:off x="35640" y="44640"/>
            <a:ext cx="1226160" cy="502920"/>
          </a:xfrm>
          <a:prstGeom prst="rect">
            <a:avLst/>
          </a:prstGeom>
          <a:ln>
            <a:noFill/>
          </a:ln>
        </p:spPr>
      </p:pic>
      <p:sp>
        <p:nvSpPr>
          <p:cNvPr id="127" name="CustomShape 2"/>
          <p:cNvSpPr/>
          <p:nvPr/>
        </p:nvSpPr>
        <p:spPr>
          <a:xfrm>
            <a:off x="252000" y="765360"/>
            <a:ext cx="852912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latin typeface="Latin Modern Math"/>
                <a:ea typeface="DejaVu Sans"/>
              </a:rPr>
              <a:t>Wind data are used to investigate the long-term variations in wind field and coastal upwelling. </a:t>
            </a:r>
            <a:endParaRPr lang="en-US" sz="1800" b="0" strike="noStrike" spc="-1" dirty="0">
              <a:latin typeface="Arial"/>
            </a:endParaRPr>
          </a:p>
          <a:p>
            <a:pPr>
              <a:lnSpc>
                <a:spcPct val="100000"/>
              </a:lnSpc>
            </a:pPr>
            <a:endParaRPr lang="en-US" sz="1800" b="0" strike="noStrike" spc="-1" dirty="0">
              <a:latin typeface="Arial"/>
            </a:endParaRPr>
          </a:p>
          <a:p>
            <a:pPr marL="216000" indent="-215280">
              <a:lnSpc>
                <a:spcPct val="100000"/>
              </a:lnSpc>
              <a:buClr>
                <a:srgbClr val="000000"/>
              </a:buClr>
              <a:buSzPct val="45000"/>
              <a:buFont typeface="Wingdings" charset="2"/>
              <a:buChar char=""/>
            </a:pPr>
            <a:r>
              <a:rPr lang="en-US" sz="1800" b="0" strike="noStrike" spc="-1" dirty="0" err="1" smtClean="0">
                <a:solidFill>
                  <a:srgbClr val="000000"/>
                </a:solidFill>
                <a:latin typeface="Latin Modern Math"/>
                <a:ea typeface="DejaVu Sans"/>
              </a:rPr>
              <a:t>AScat</a:t>
            </a:r>
            <a:r>
              <a:rPr lang="en-US" sz="1800" b="0" strike="noStrike" spc="-1" dirty="0" smtClean="0">
                <a:solidFill>
                  <a:srgbClr val="000000"/>
                </a:solidFill>
                <a:latin typeface="Latin Modern Math"/>
                <a:ea typeface="DejaVu Sans"/>
              </a:rPr>
              <a:t> </a:t>
            </a:r>
            <a:r>
              <a:rPr lang="en-US" sz="1800" b="0" strike="noStrike" spc="-1" dirty="0">
                <a:solidFill>
                  <a:srgbClr val="000000"/>
                </a:solidFill>
                <a:latin typeface="Latin Modern Math"/>
                <a:ea typeface="DejaVu Sans"/>
              </a:rPr>
              <a:t>data  </a:t>
            </a:r>
            <a:r>
              <a:rPr lang="en-US" sz="1800" b="0" strike="noStrike" spc="-1" dirty="0" smtClean="0">
                <a:solidFill>
                  <a:srgbClr val="000000"/>
                </a:solidFill>
                <a:latin typeface="Latin Modern Math"/>
                <a:ea typeface="DejaVu Sans"/>
              </a:rPr>
              <a:t>2008-2019</a:t>
            </a:r>
          </a:p>
          <a:p>
            <a:pPr marL="720">
              <a:lnSpc>
                <a:spcPct val="100000"/>
              </a:lnSpc>
              <a:buClr>
                <a:srgbClr val="000000"/>
              </a:buClr>
              <a:buSzPct val="45000"/>
            </a:pPr>
            <a:r>
              <a:rPr lang="en-US" spc="-1" dirty="0" smtClean="0">
                <a:solidFill>
                  <a:srgbClr val="000000"/>
                </a:solidFill>
                <a:latin typeface="Latin Modern Math"/>
                <a:ea typeface="DejaVu Sans"/>
              </a:rPr>
              <a:t>Long term (12 years) mean</a:t>
            </a:r>
            <a:endParaRPr lang="en-US" sz="1800" b="0" strike="noStrike" spc="-1" dirty="0">
              <a:latin typeface="Arial"/>
            </a:endParaRPr>
          </a:p>
        </p:txBody>
      </p:sp>
      <p:sp>
        <p:nvSpPr>
          <p:cNvPr id="6"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262" y="1210518"/>
            <a:ext cx="5696858" cy="5004238"/>
          </a:xfrm>
          <a:prstGeom prst="rect">
            <a:avLst/>
          </a:prstGeom>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738" y="692640"/>
            <a:ext cx="7172691" cy="5486111"/>
          </a:xfrm>
          <a:prstGeom prst="rect">
            <a:avLst/>
          </a:prstGeom>
        </p:spPr>
      </p:pic>
      <p:pic>
        <p:nvPicPr>
          <p:cNvPr id="129" name="Picture 4"/>
          <p:cNvPicPr/>
          <p:nvPr/>
        </p:nvPicPr>
        <p:blipFill>
          <a:blip r:embed="rId4"/>
          <a:stretch/>
        </p:blipFill>
        <p:spPr>
          <a:xfrm>
            <a:off x="35640" y="44640"/>
            <a:ext cx="1226160" cy="502920"/>
          </a:xfrm>
          <a:prstGeom prst="rect">
            <a:avLst/>
          </a:prstGeom>
          <a:ln>
            <a:noFill/>
          </a:ln>
        </p:spPr>
      </p:pic>
      <p:sp>
        <p:nvSpPr>
          <p:cNvPr id="131" name="CustomShape 2"/>
          <p:cNvSpPr/>
          <p:nvPr/>
        </p:nvSpPr>
        <p:spPr>
          <a:xfrm>
            <a:off x="252000" y="692640"/>
            <a:ext cx="852912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280">
              <a:lnSpc>
                <a:spcPct val="100000"/>
              </a:lnSpc>
              <a:buClr>
                <a:srgbClr val="000000"/>
              </a:buClr>
              <a:buSzPct val="45000"/>
              <a:buFont typeface="Wingdings" charset="2"/>
              <a:buChar char=""/>
            </a:pPr>
            <a:r>
              <a:rPr lang="en-US" sz="1800" b="0" strike="noStrike" spc="-1" dirty="0" smtClean="0">
                <a:solidFill>
                  <a:srgbClr val="000000"/>
                </a:solidFill>
                <a:latin typeface="Latin Modern Math"/>
                <a:ea typeface="DejaVu Sans"/>
              </a:rPr>
              <a:t>Seasonal wind</a:t>
            </a:r>
            <a:endParaRPr lang="en-US" sz="1800" b="0" strike="noStrike" spc="-1" dirty="0">
              <a:latin typeface="Arial"/>
            </a:endParaRPr>
          </a:p>
        </p:txBody>
      </p:sp>
      <p:sp>
        <p:nvSpPr>
          <p:cNvPr id="9"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988" t="-319" r="3222" b="204"/>
          <a:stretch/>
        </p:blipFill>
        <p:spPr>
          <a:xfrm>
            <a:off x="2552243" y="877455"/>
            <a:ext cx="6487491" cy="5531265"/>
          </a:xfrm>
          <a:prstGeom prst="rect">
            <a:avLst/>
          </a:prstGeom>
        </p:spPr>
      </p:pic>
      <p:pic>
        <p:nvPicPr>
          <p:cNvPr id="168" name="Picture 4"/>
          <p:cNvPicPr/>
          <p:nvPr/>
        </p:nvPicPr>
        <p:blipFill>
          <a:blip r:embed="rId3"/>
          <a:stretch/>
        </p:blipFill>
        <p:spPr>
          <a:xfrm>
            <a:off x="35640" y="44640"/>
            <a:ext cx="1226160" cy="502920"/>
          </a:xfrm>
          <a:prstGeom prst="rect">
            <a:avLst/>
          </a:prstGeom>
          <a:ln>
            <a:noFill/>
          </a:ln>
        </p:spPr>
      </p:pic>
      <p:sp>
        <p:nvSpPr>
          <p:cNvPr id="171" name="CustomShape 2"/>
          <p:cNvSpPr/>
          <p:nvPr/>
        </p:nvSpPr>
        <p:spPr>
          <a:xfrm>
            <a:off x="252000" y="620639"/>
            <a:ext cx="2528145" cy="23534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20">
              <a:lnSpc>
                <a:spcPct val="100000"/>
              </a:lnSpc>
              <a:buClr>
                <a:srgbClr val="000000"/>
              </a:buClr>
              <a:buSzPct val="45000"/>
            </a:pPr>
            <a:r>
              <a:rPr lang="en-US" sz="1800" b="0" strike="noStrike" spc="-1" dirty="0" smtClean="0">
                <a:solidFill>
                  <a:srgbClr val="000000"/>
                </a:solidFill>
                <a:latin typeface="Latin Modern Math"/>
                <a:ea typeface="DejaVu Sans"/>
              </a:rPr>
              <a:t>Seasona</a:t>
            </a:r>
            <a:r>
              <a:rPr lang="en-US" spc="-1" dirty="0" smtClean="0">
                <a:solidFill>
                  <a:srgbClr val="000000"/>
                </a:solidFill>
                <a:latin typeface="Latin Modern Math"/>
                <a:ea typeface="DejaVu Sans"/>
              </a:rPr>
              <a:t>l wind curl as wind drop off index. The reddish line shows 1.8x10</a:t>
            </a:r>
            <a:r>
              <a:rPr lang="en-US" spc="-1" baseline="30000" dirty="0" smtClean="0">
                <a:solidFill>
                  <a:srgbClr val="000000"/>
                </a:solidFill>
                <a:latin typeface="Latin Modern Math"/>
                <a:ea typeface="DejaVu Sans"/>
              </a:rPr>
              <a:t>-5</a:t>
            </a:r>
            <a:r>
              <a:rPr lang="en-US" spc="-1" dirty="0" smtClean="0">
                <a:solidFill>
                  <a:srgbClr val="000000"/>
                </a:solidFill>
                <a:latin typeface="Latin Modern Math"/>
                <a:ea typeface="DejaVu Sans"/>
              </a:rPr>
              <a:t> s</a:t>
            </a:r>
            <a:r>
              <a:rPr lang="en-US" spc="-1" baseline="30000" dirty="0" smtClean="0">
                <a:solidFill>
                  <a:srgbClr val="000000"/>
                </a:solidFill>
                <a:latin typeface="Latin Modern Math"/>
                <a:ea typeface="DejaVu Sans"/>
              </a:rPr>
              <a:t>-1</a:t>
            </a:r>
            <a:endParaRPr lang="en-US" sz="1800" b="0" strike="noStrike" spc="-1" baseline="30000" dirty="0">
              <a:latin typeface="Arial"/>
            </a:endParaRPr>
          </a:p>
        </p:txBody>
      </p:sp>
      <p:sp>
        <p:nvSpPr>
          <p:cNvPr id="11" name="CustomShape 1"/>
          <p:cNvSpPr/>
          <p:nvPr/>
        </p:nvSpPr>
        <p:spPr>
          <a:xfrm>
            <a:off x="0" y="6408720"/>
            <a:ext cx="9141840" cy="4744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1" strike="noStrike" spc="-1" dirty="0" smtClean="0">
                <a:solidFill>
                  <a:srgbClr val="002060"/>
                </a:solidFill>
                <a:latin typeface="Calibri"/>
                <a:ea typeface="DejaVu Sans"/>
              </a:rPr>
              <a:t>EGU 2020 4 May 2020</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9891</TotalTime>
  <Words>624</Words>
  <Application>Microsoft Office PowerPoint</Application>
  <PresentationFormat>On-screen Show (4:3)</PresentationFormat>
  <Paragraphs>96</Paragraphs>
  <Slides>25</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DejaVu Sans</vt:lpstr>
      <vt:lpstr>Droid Sans Fallback</vt:lpstr>
      <vt:lpstr>Latin Modern Math</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NK</dc:creator>
  <dc:description/>
  <cp:lastModifiedBy>S.Y</cp:lastModifiedBy>
  <cp:revision>70</cp:revision>
  <dcterms:created xsi:type="dcterms:W3CDTF">2019-12-28T13:20:10Z</dcterms:created>
  <dcterms:modified xsi:type="dcterms:W3CDTF">2020-05-04T13:33:28Z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