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709" r:id="rId3"/>
    <p:sldId id="702" r:id="rId4"/>
    <p:sldId id="705" r:id="rId5"/>
    <p:sldId id="744" r:id="rId6"/>
    <p:sldId id="745" r:id="rId7"/>
    <p:sldId id="708" r:id="rId8"/>
    <p:sldId id="718" r:id="rId9"/>
    <p:sldId id="710" r:id="rId10"/>
    <p:sldId id="711" r:id="rId11"/>
    <p:sldId id="716" r:id="rId12"/>
    <p:sldId id="719" r:id="rId13"/>
    <p:sldId id="715" r:id="rId14"/>
    <p:sldId id="720" r:id="rId15"/>
    <p:sldId id="735" r:id="rId16"/>
    <p:sldId id="738" r:id="rId17"/>
    <p:sldId id="721" r:id="rId18"/>
    <p:sldId id="261" r:id="rId19"/>
    <p:sldId id="730" r:id="rId20"/>
    <p:sldId id="704" r:id="rId21"/>
    <p:sldId id="6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, Ying (cheny61)" initials="CY(" lastIdx="1" clrIdx="0">
    <p:extLst>
      <p:ext uri="{19B8F6BF-5375-455C-9EA6-DF929625EA0E}">
        <p15:presenceInfo xmlns:p15="http://schemas.microsoft.com/office/powerpoint/2012/main" userId="Chen, Ying (cheny61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B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343" autoAdjust="0"/>
  </p:normalViewPr>
  <p:slideViewPr>
    <p:cSldViewPr snapToGrid="0">
      <p:cViewPr varScale="1">
        <p:scale>
          <a:sx n="115" d="100"/>
          <a:sy n="115" d="100"/>
        </p:scale>
        <p:origin x="39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BE51E-21FC-4ED5-BE5B-1454C2A730ED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60B83-F228-4DA9-B84F-117E68FC0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2462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3C8BC-9EAC-401A-8803-23CD72732249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FF995-D949-4EF4-AFA9-6757F2ED9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742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FF995-D949-4EF4-AFA9-6757F2ED92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388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FF995-D949-4EF4-AFA9-6757F2ED92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65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B590E-2C8F-46D4-9AA2-DDA6CC78C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04F1159-0A66-438E-A70E-00C9783E7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271442-4A0C-4C18-82AC-2A5897104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A694-BE11-4332-8B88-E659E20BB9BB}" type="datetime1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4A6FA1-3E9D-48A3-8724-C9047B89F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00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91440B-397C-42AD-90E5-EA8459C1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A84AA1-D504-4788-83DF-9F692094F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DA8121-B346-43A9-8EB7-63544743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FFE3-FD47-4EA1-9AD5-F8EBA87D913D}" type="datetime1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81F352-E86B-453F-B730-AE481EC4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9CAC0A-0F09-424F-915A-11D316E3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GB" dirty="0"/>
              <a:t>		</a:t>
            </a:r>
            <a:r>
              <a:rPr lang="en-GB"/>
              <a:t>  </a:t>
            </a:r>
            <a:fld id="{0605D9A0-3A66-46AB-A5A5-4ED42608F4A4}" type="slidenum">
              <a:rPr lang="en-GB" smtClean="0"/>
              <a:pPr/>
              <a:t>‹#›</a:t>
            </a:fld>
            <a:r>
              <a:rPr lang="en-GB"/>
              <a:t>/32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06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35C8C0A-D066-4564-93AD-14939AE2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4CE8C4-EF1C-4069-990B-D8E83ED7F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7E9B23-49BF-4094-9A05-9EA600B08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FF8BE-5063-4FA7-9C25-0CB7F52AE1DD}" type="datetime1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671194-77BB-421F-B872-E1682A722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7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.chen65@Lancaster.ac.uk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aeaoa.2019.10005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D7F827-CEEF-4366-B987-7F7ED1C46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4025"/>
            <a:ext cx="9559636" cy="990522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/>
              <a:t/>
            </a:r>
            <a:br>
              <a:rPr lang="en-US" altLang="zh-CN" b="1" dirty="0"/>
            </a:b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>Air </a:t>
            </a:r>
            <a:r>
              <a:rPr lang="en-US" altLang="zh-CN" b="1" dirty="0"/>
              <a:t>Pollution and its potential climate effect in Delhi, India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B57923F-6B68-4C8D-AC4E-0E5853BFE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8635"/>
            <a:ext cx="9144000" cy="2793526"/>
          </a:xfrm>
        </p:spPr>
        <p:txBody>
          <a:bodyPr>
            <a:normAutofit/>
          </a:bodyPr>
          <a:lstStyle/>
          <a:p>
            <a:r>
              <a:rPr lang="en-GB" sz="3400" b="1" dirty="0"/>
              <a:t>Presenter: Ying Chen</a:t>
            </a:r>
          </a:p>
          <a:p>
            <a:r>
              <a:rPr lang="en-GB" sz="3400" dirty="0"/>
              <a:t>Lancaster Environment Centre</a:t>
            </a:r>
          </a:p>
          <a:p>
            <a:r>
              <a:rPr lang="en-GB" dirty="0"/>
              <a:t>Email: </a:t>
            </a:r>
            <a:r>
              <a:rPr lang="en-GB" dirty="0">
                <a:hlinkClick r:id="rId3"/>
              </a:rPr>
              <a:t>y.chen65@lancaster.ac.uk</a:t>
            </a:r>
            <a:endParaRPr lang="en-GB" dirty="0"/>
          </a:p>
          <a:p>
            <a:endParaRPr lang="en-GB" dirty="0"/>
          </a:p>
          <a:p>
            <a:endParaRPr lang="en-GB" sz="2900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8891B16-2271-42FA-81DE-86DAA607749F}"/>
              </a:ext>
            </a:extLst>
          </p:cNvPr>
          <p:cNvGrpSpPr/>
          <p:nvPr/>
        </p:nvGrpSpPr>
        <p:grpSpPr>
          <a:xfrm>
            <a:off x="144821" y="5882656"/>
            <a:ext cx="11911813" cy="855662"/>
            <a:chOff x="144821" y="5882656"/>
            <a:chExt cx="11911813" cy="855662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AA71F83-131D-4B8F-9B05-CDF2BD19D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3325" y="5964353"/>
              <a:ext cx="2413309" cy="773965"/>
            </a:xfrm>
            <a:prstGeom prst="rect">
              <a:avLst/>
            </a:prstGeom>
          </p:spPr>
        </p:pic>
        <p:pic>
          <p:nvPicPr>
            <p:cNvPr id="1030" name="Picture 6" descr="https://live-aphh.pantheonsite.io/sites/default/files/NERC.jpg">
              <a:extLst>
                <a:ext uri="{FF2B5EF4-FFF2-40B4-BE49-F238E27FC236}">
                  <a16:creationId xmlns="" xmlns:a16="http://schemas.microsoft.com/office/drawing/2014/main" id="{7A965272-8810-45D4-8961-06E74FB761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21" y="5882656"/>
              <a:ext cx="1243879" cy="855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2563091" y="4512949"/>
            <a:ext cx="79885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sz="2000" i="1" dirty="0"/>
              <a:t>Luke Conibear, Yu Wang, Liang Ran, Jianjun He, Lina Wang, Oliver Wild</a:t>
            </a:r>
            <a:endParaRPr lang="en-GB" sz="2000" i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75" y="274766"/>
            <a:ext cx="1138757" cy="398565"/>
          </a:xfrm>
          <a:prstGeom prst="rect">
            <a:avLst/>
          </a:prstGeom>
        </p:spPr>
      </p:pic>
      <p:pic>
        <p:nvPicPr>
          <p:cNvPr id="1026" name="Picture 2" descr="EGU 2020 - Events - LifeWatch-ERIC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t="2682" r="12030" b="63614"/>
          <a:stretch/>
        </p:blipFill>
        <p:spPr bwMode="auto">
          <a:xfrm>
            <a:off x="122654" y="72505"/>
            <a:ext cx="3122116" cy="8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0668000" y="716618"/>
            <a:ext cx="1535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EGU2020-223 D3110</a:t>
            </a:r>
            <a:endParaRPr lang="zh-CN" altLang="en-US" sz="1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6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4155DE55-C6E7-4CB9-8722-54F75CB51E44}"/>
              </a:ext>
            </a:extLst>
          </p:cNvPr>
          <p:cNvSpPr txBox="1">
            <a:spLocks/>
          </p:cNvSpPr>
          <p:nvPr/>
        </p:nvSpPr>
        <p:spPr>
          <a:xfrm>
            <a:off x="1022928" y="-862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How bad is PM2.5 in Delhi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		  </a:t>
            </a:r>
            <a:fld id="{0605D9A0-3A66-46AB-A5A5-4ED42608F4A4}" type="slidenum">
              <a:rPr lang="en-GB" smtClean="0"/>
              <a:pPr/>
              <a:t>10</a:t>
            </a:fld>
            <a:r>
              <a:rPr lang="en-GB" dirty="0"/>
              <a:t>/19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395E4B2-D2B1-4E64-895F-8DA8CEC8AE6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1503" r="6048"/>
          <a:stretch/>
        </p:blipFill>
        <p:spPr bwMode="auto">
          <a:xfrm>
            <a:off x="1720046" y="932161"/>
            <a:ext cx="9386273" cy="53186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89965C3C-5586-4CB2-8A4F-F6B6B97B6B46}"/>
              </a:ext>
            </a:extLst>
          </p:cNvPr>
          <p:cNvCxnSpPr>
            <a:cxnSpLocks/>
          </p:cNvCxnSpPr>
          <p:nvPr/>
        </p:nvCxnSpPr>
        <p:spPr>
          <a:xfrm>
            <a:off x="2537011" y="2725270"/>
            <a:ext cx="1954306" cy="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81632D8-A2FC-47CE-A0CA-58CE0B99A733}"/>
              </a:ext>
            </a:extLst>
          </p:cNvPr>
          <p:cNvSpPr txBox="1"/>
          <p:nvPr/>
        </p:nvSpPr>
        <p:spPr>
          <a:xfrm>
            <a:off x="4491317" y="2540604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255 </a:t>
            </a:r>
            <a:r>
              <a:rPr lang="en-US" altLang="zh-CN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days/year</a:t>
            </a:r>
            <a:endParaRPr lang="en-GB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338" y="6488668"/>
            <a:ext cx="2937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/>
              <a:t>Source: Chen et al., </a:t>
            </a:r>
            <a:r>
              <a:rPr lang="en-GB" altLang="zh-CN" dirty="0" smtClean="0"/>
              <a:t>2020 AEX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6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4155DE55-C6E7-4CB9-8722-54F75CB51E44}"/>
              </a:ext>
            </a:extLst>
          </p:cNvPr>
          <p:cNvSpPr txBox="1">
            <a:spLocks/>
          </p:cNvSpPr>
          <p:nvPr/>
        </p:nvSpPr>
        <p:spPr>
          <a:xfrm>
            <a:off x="1022928" y="-862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Where does PM2.5 come from?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F8D17FC-E846-40BC-8806-A5EF10073DFC}"/>
              </a:ext>
            </a:extLst>
          </p:cNvPr>
          <p:cNvGrpSpPr/>
          <p:nvPr/>
        </p:nvGrpSpPr>
        <p:grpSpPr>
          <a:xfrm>
            <a:off x="368107" y="2189018"/>
            <a:ext cx="4711891" cy="3519161"/>
            <a:chOff x="2852691" y="2691329"/>
            <a:chExt cx="5702795" cy="4088268"/>
          </a:xfrm>
        </p:grpSpPr>
        <p:pic>
          <p:nvPicPr>
            <p:cNvPr id="6" name="Picture 4" descr="PMSA Delhi - IITK 2015 Study">
              <a:extLst>
                <a:ext uri="{FF2B5EF4-FFF2-40B4-BE49-F238E27FC236}">
                  <a16:creationId xmlns="" xmlns:a16="http://schemas.microsoft.com/office/drawing/2014/main" id="{6C1AF376-231D-419F-B79B-0DF17CF83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691" y="2691329"/>
              <a:ext cx="5702795" cy="3934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86237041-565B-46B0-B0FA-0A1D2DE431DC}"/>
                </a:ext>
              </a:extLst>
            </p:cNvPr>
            <p:cNvSpPr txBox="1"/>
            <p:nvPr/>
          </p:nvSpPr>
          <p:spPr>
            <a:xfrm>
              <a:off x="3682681" y="6471820"/>
              <a:ext cx="31708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/>
                <a:t>Source: </a:t>
              </a:r>
              <a:r>
                <a:rPr lang="en-GB" sz="1400" i="1" dirty="0" err="1"/>
                <a:t>Dr.</a:t>
              </a:r>
              <a:r>
                <a:rPr lang="en-GB" sz="1400" i="1" dirty="0"/>
                <a:t> Mukesh </a:t>
              </a:r>
              <a:r>
                <a:rPr lang="en-GB" sz="1400" i="1" dirty="0" err="1"/>
                <a:t>Sharma@IIT-Kanpur</a:t>
              </a:r>
              <a:r>
                <a:rPr lang="en-GB" sz="1400" i="1" dirty="0"/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4138FCA-FBF1-4E33-8AE2-49CA8966D4F8}"/>
              </a:ext>
            </a:extLst>
          </p:cNvPr>
          <p:cNvSpPr txBox="1"/>
          <p:nvPr/>
        </p:nvSpPr>
        <p:spPr>
          <a:xfrm>
            <a:off x="1564152" y="1585620"/>
            <a:ext cx="2319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DBB9C52-3DA4-45F2-B095-F49F333D1526}"/>
              </a:ext>
            </a:extLst>
          </p:cNvPr>
          <p:cNvSpPr txBox="1"/>
          <p:nvPr/>
        </p:nvSpPr>
        <p:spPr>
          <a:xfrm>
            <a:off x="6721460" y="1585620"/>
            <a:ext cx="3173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Transport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E53BAD2-E971-4018-840C-77A360E00856}"/>
              </a:ext>
            </a:extLst>
          </p:cNvPr>
          <p:cNvSpPr txBox="1"/>
          <p:nvPr/>
        </p:nvSpPr>
        <p:spPr>
          <a:xfrm>
            <a:off x="803564" y="6086764"/>
            <a:ext cx="9004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Combination of local and regional sources (NCR). </a:t>
            </a:r>
          </a:p>
          <a:p>
            <a:r>
              <a:rPr lang="en-GB" dirty="0"/>
              <a:t>However, not transport from too far (unless dust storm), since faster windspeed lower PM2.5 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		  </a:t>
            </a:r>
            <a:fld id="{0605D9A0-3A66-46AB-A5A5-4ED42608F4A4}" type="slidenum">
              <a:rPr lang="en-GB" smtClean="0"/>
              <a:pPr/>
              <a:t>11</a:t>
            </a:fld>
            <a:r>
              <a:rPr lang="en-GB" dirty="0"/>
              <a:t>/19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D5D1D01-A8CB-4DA7-8F95-4C25C9CDB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r="49118" b="51524"/>
          <a:stretch/>
        </p:blipFill>
        <p:spPr>
          <a:xfrm>
            <a:off x="6764071" y="2189018"/>
            <a:ext cx="4195482" cy="32803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AACE409-524B-4A5D-86C0-954CF9EDE85D}"/>
              </a:ext>
            </a:extLst>
          </p:cNvPr>
          <p:cNvSpPr txBox="1"/>
          <p:nvPr/>
        </p:nvSpPr>
        <p:spPr>
          <a:xfrm>
            <a:off x="3883954" y="3109046"/>
            <a:ext cx="11623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/>
              <a:t>Road Dust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303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F8FE4C-0092-4E16-9CAE-DCCCF71A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A40D6-D66B-40D4-AB7A-8C9A5A5FA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PM2.5 pollution in Delhi (health impact)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FF0000"/>
                </a:solidFill>
              </a:rPr>
              <a:t>What is unique of PM2.5 in Delhi? (climate impact)</a:t>
            </a:r>
          </a:p>
          <a:p>
            <a:pPr>
              <a:lnSpc>
                <a:spcPct val="150000"/>
              </a:lnSpc>
            </a:pPr>
            <a:r>
              <a:rPr lang="en-GB" dirty="0"/>
              <a:t>Summary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		  </a:t>
            </a:r>
            <a:fld id="{0605D9A0-3A66-46AB-A5A5-4ED42608F4A4}" type="slidenum">
              <a:rPr lang="en-GB" smtClean="0"/>
              <a:pPr/>
              <a:t>12</a:t>
            </a:fld>
            <a:r>
              <a:rPr lang="en-GB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20029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7921811C-599E-45C2-945A-8BC61C377AB4}"/>
              </a:ext>
            </a:extLst>
          </p:cNvPr>
          <p:cNvSpPr txBox="1">
            <a:spLocks/>
          </p:cNvSpPr>
          <p:nvPr/>
        </p:nvSpPr>
        <p:spPr>
          <a:xfrm>
            <a:off x="1022928" y="-862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Physical Property: Hygroscopicity</a:t>
            </a:r>
          </a:p>
        </p:txBody>
      </p:sp>
      <p:pic>
        <p:nvPicPr>
          <p:cNvPr id="3074" name="Picture 2" descr="Water uptake by aerosol particles consisting of crystalline or amorphous (semi-)solid substances: characteristic structures, phases and processes. Â ">
            <a:extLst>
              <a:ext uri="{FF2B5EF4-FFF2-40B4-BE49-F238E27FC236}">
                <a16:creationId xmlns="" xmlns:a16="http://schemas.microsoft.com/office/drawing/2014/main" id="{B7F9DAD6-530C-4380-8463-FCDDF169C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06" b="66604" l="14831" r="95975">
                        <a14:foregroundMark x1="87288" y1="60000" x2="86441" y2="62264"/>
                        <a14:foregroundMark x1="87288" y1="57547" x2="92373" y2="65283"/>
                        <a14:foregroundMark x1="93856" y1="59057" x2="95975" y2="59811"/>
                        <a14:foregroundMark x1="89619" y1="55472" x2="89831" y2="54906"/>
                        <a14:foregroundMark x1="63771" y1="57547" x2="62076" y2="63774"/>
                        <a14:foregroundMark x1="42797" y1="59623" x2="44280" y2="62830"/>
                        <a14:foregroundMark x1="42373" y1="58113" x2="44280" y2="57925"/>
                        <a14:foregroundMark x1="23093" y1="60566" x2="24788" y2="60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4" t="53613" r="-4032" b="31567"/>
          <a:stretch/>
        </p:blipFill>
        <p:spPr bwMode="auto">
          <a:xfrm>
            <a:off x="1856504" y="4716043"/>
            <a:ext cx="8848448" cy="149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D1CF3DD-9985-42E7-8F7F-02B856E80996}"/>
              </a:ext>
            </a:extLst>
          </p:cNvPr>
          <p:cNvGrpSpPr/>
          <p:nvPr/>
        </p:nvGrpSpPr>
        <p:grpSpPr>
          <a:xfrm>
            <a:off x="4285671" y="6084308"/>
            <a:ext cx="4137891" cy="502892"/>
            <a:chOff x="3879271" y="1974126"/>
            <a:chExt cx="4137891" cy="502892"/>
          </a:xfrm>
        </p:grpSpPr>
        <p:sp>
          <p:nvSpPr>
            <p:cNvPr id="7" name="Arrow: Right 6">
              <a:extLst>
                <a:ext uri="{FF2B5EF4-FFF2-40B4-BE49-F238E27FC236}">
                  <a16:creationId xmlns="" xmlns:a16="http://schemas.microsoft.com/office/drawing/2014/main" id="{FE60287E-AF66-4003-96CA-3E85901CF325}"/>
                </a:ext>
              </a:extLst>
            </p:cNvPr>
            <p:cNvSpPr/>
            <p:nvPr/>
          </p:nvSpPr>
          <p:spPr>
            <a:xfrm>
              <a:off x="3879271" y="1974126"/>
              <a:ext cx="4137891" cy="252054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1E6A968-EAC5-43AD-BF1A-DFE54BE47952}"/>
                </a:ext>
              </a:extLst>
            </p:cNvPr>
            <p:cNvSpPr txBox="1"/>
            <p:nvPr/>
          </p:nvSpPr>
          <p:spPr>
            <a:xfrm>
              <a:off x="4341091" y="2107686"/>
              <a:ext cx="2981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B0F0"/>
                  </a:solidFill>
                </a:rPr>
                <a:t>RH increase and water uptake</a:t>
              </a:r>
            </a:p>
          </p:txBody>
        </p:sp>
      </p:grpSp>
      <p:pic>
        <p:nvPicPr>
          <p:cNvPr id="3076" name="Picture 4" descr="âsunâçå¾çæç´¢ç»æ">
            <a:extLst>
              <a:ext uri="{FF2B5EF4-FFF2-40B4-BE49-F238E27FC236}">
                <a16:creationId xmlns="" xmlns:a16="http://schemas.microsoft.com/office/drawing/2014/main" id="{31163C3D-9E4B-4834-A25B-0F012B4DD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47" y="3267486"/>
            <a:ext cx="742487" cy="74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Up 9">
            <a:extLst>
              <a:ext uri="{FF2B5EF4-FFF2-40B4-BE49-F238E27FC236}">
                <a16:creationId xmlns="" xmlns:a16="http://schemas.microsoft.com/office/drawing/2014/main" id="{7A1B6DDB-C78F-45E8-BB6D-CDF786D180C2}"/>
              </a:ext>
            </a:extLst>
          </p:cNvPr>
          <p:cNvSpPr/>
          <p:nvPr/>
        </p:nvSpPr>
        <p:spPr>
          <a:xfrm rot="13117047">
            <a:off x="3429353" y="4346545"/>
            <a:ext cx="812773" cy="727929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Up 12">
            <a:extLst>
              <a:ext uri="{FF2B5EF4-FFF2-40B4-BE49-F238E27FC236}">
                <a16:creationId xmlns="" xmlns:a16="http://schemas.microsoft.com/office/drawing/2014/main" id="{4F537B29-E8FA-4627-96A0-475DB0BCBDCA}"/>
              </a:ext>
            </a:extLst>
          </p:cNvPr>
          <p:cNvSpPr/>
          <p:nvPr/>
        </p:nvSpPr>
        <p:spPr>
          <a:xfrm rot="18933392">
            <a:off x="2939696" y="4311912"/>
            <a:ext cx="159584" cy="772594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rrow: Up 14">
            <a:extLst>
              <a:ext uri="{FF2B5EF4-FFF2-40B4-BE49-F238E27FC236}">
                <a16:creationId xmlns="" xmlns:a16="http://schemas.microsoft.com/office/drawing/2014/main" id="{EF034DD4-898F-4F5B-ADF5-651D548E38BD}"/>
              </a:ext>
            </a:extLst>
          </p:cNvPr>
          <p:cNvSpPr/>
          <p:nvPr/>
        </p:nvSpPr>
        <p:spPr>
          <a:xfrm rot="13117047">
            <a:off x="5258630" y="4372554"/>
            <a:ext cx="812773" cy="727929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rrow: Up 15">
            <a:extLst>
              <a:ext uri="{FF2B5EF4-FFF2-40B4-BE49-F238E27FC236}">
                <a16:creationId xmlns="" xmlns:a16="http://schemas.microsoft.com/office/drawing/2014/main" id="{D307E1BD-2710-4E7E-A1C0-833583E3C940}"/>
              </a:ext>
            </a:extLst>
          </p:cNvPr>
          <p:cNvSpPr/>
          <p:nvPr/>
        </p:nvSpPr>
        <p:spPr>
          <a:xfrm rot="18933392">
            <a:off x="4717087" y="4359118"/>
            <a:ext cx="220130" cy="772594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Arrow: Up 16">
            <a:extLst>
              <a:ext uri="{FF2B5EF4-FFF2-40B4-BE49-F238E27FC236}">
                <a16:creationId xmlns="" xmlns:a16="http://schemas.microsoft.com/office/drawing/2014/main" id="{76B3BD74-4EE2-4AAE-BBFA-D0888353819E}"/>
              </a:ext>
            </a:extLst>
          </p:cNvPr>
          <p:cNvSpPr/>
          <p:nvPr/>
        </p:nvSpPr>
        <p:spPr>
          <a:xfrm rot="7975903">
            <a:off x="6204388" y="4334244"/>
            <a:ext cx="812773" cy="727929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Arrow: Up 17">
            <a:extLst>
              <a:ext uri="{FF2B5EF4-FFF2-40B4-BE49-F238E27FC236}">
                <a16:creationId xmlns="" xmlns:a16="http://schemas.microsoft.com/office/drawing/2014/main" id="{4E6E7251-3E9F-46F0-8ECA-234E8CD2C49A}"/>
              </a:ext>
            </a:extLst>
          </p:cNvPr>
          <p:cNvSpPr/>
          <p:nvPr/>
        </p:nvSpPr>
        <p:spPr>
          <a:xfrm rot="2013695">
            <a:off x="7326861" y="4256285"/>
            <a:ext cx="488938" cy="772594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row: Up 20">
            <a:extLst>
              <a:ext uri="{FF2B5EF4-FFF2-40B4-BE49-F238E27FC236}">
                <a16:creationId xmlns="" xmlns:a16="http://schemas.microsoft.com/office/drawing/2014/main" id="{FA4BD0BE-E526-47F7-8751-C4FCEF236904}"/>
              </a:ext>
            </a:extLst>
          </p:cNvPr>
          <p:cNvSpPr/>
          <p:nvPr/>
        </p:nvSpPr>
        <p:spPr>
          <a:xfrm rot="7975903">
            <a:off x="8530272" y="4157561"/>
            <a:ext cx="812773" cy="727929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row: Up 21">
            <a:extLst>
              <a:ext uri="{FF2B5EF4-FFF2-40B4-BE49-F238E27FC236}">
                <a16:creationId xmlns="" xmlns:a16="http://schemas.microsoft.com/office/drawing/2014/main" id="{7A2285CD-DCB7-49D6-91D2-213826E58E0A}"/>
              </a:ext>
            </a:extLst>
          </p:cNvPr>
          <p:cNvSpPr/>
          <p:nvPr/>
        </p:nvSpPr>
        <p:spPr>
          <a:xfrm rot="2013695">
            <a:off x="9591830" y="4070979"/>
            <a:ext cx="694094" cy="772594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988ACBDA-3D4F-464A-86B7-BA0D2D349AF5}"/>
              </a:ext>
            </a:extLst>
          </p:cNvPr>
          <p:cNvCxnSpPr/>
          <p:nvPr/>
        </p:nvCxnSpPr>
        <p:spPr>
          <a:xfrm>
            <a:off x="8220362" y="1874981"/>
            <a:ext cx="0" cy="413789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âcloud and rainâçå¾çæç´¢ç»æ">
            <a:extLst>
              <a:ext uri="{FF2B5EF4-FFF2-40B4-BE49-F238E27FC236}">
                <a16:creationId xmlns="" xmlns:a16="http://schemas.microsoft.com/office/drawing/2014/main" id="{9D717991-F02F-438B-99FE-0B8AAD4E5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9" r="571" b="14344"/>
          <a:stretch/>
        </p:blipFill>
        <p:spPr bwMode="auto">
          <a:xfrm flipH="1">
            <a:off x="8746937" y="1434135"/>
            <a:ext cx="1653713" cy="10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EA74B5C-D18C-4421-93BE-D360999FB571}"/>
              </a:ext>
            </a:extLst>
          </p:cNvPr>
          <p:cNvSpPr txBox="1"/>
          <p:nvPr/>
        </p:nvSpPr>
        <p:spPr>
          <a:xfrm>
            <a:off x="8565694" y="2609003"/>
            <a:ext cx="28456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 activation: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radiative forcing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Hydrologic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Wet scavenging </a:t>
            </a:r>
          </a:p>
          <a:p>
            <a:r>
              <a:rPr lang="en-GB" dirty="0">
                <a:solidFill>
                  <a:srgbClr val="0070C0"/>
                </a:solidFill>
              </a:rPr>
              <a:t>…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9300" y="1127860"/>
            <a:ext cx="3611921" cy="2987228"/>
            <a:chOff x="424871" y="1373783"/>
            <a:chExt cx="3611921" cy="2987228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33CBD06B-7BBC-4592-ADEE-8A0B22C4921A}"/>
                </a:ext>
              </a:extLst>
            </p:cNvPr>
            <p:cNvGrpSpPr/>
            <p:nvPr/>
          </p:nvGrpSpPr>
          <p:grpSpPr>
            <a:xfrm>
              <a:off x="621571" y="1379316"/>
              <a:ext cx="3369041" cy="2869188"/>
              <a:chOff x="621571" y="1379316"/>
              <a:chExt cx="3369041" cy="2869188"/>
            </a:xfrm>
          </p:grpSpPr>
          <p:pic>
            <p:nvPicPr>
              <p:cNvPr id="3080" name="Picture 8" descr="https://ars.els-cdn.com/content/image/1-s2.0-S1352231018306496-fx1_lrg.jpg">
                <a:extLst>
                  <a:ext uri="{FF2B5EF4-FFF2-40B4-BE49-F238E27FC236}">
                    <a16:creationId xmlns="" xmlns:a16="http://schemas.microsoft.com/office/drawing/2014/main" id="{151811A1-0ECE-4CC4-A1AA-24CF38E536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571" y="1576037"/>
                <a:ext cx="3369041" cy="2672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AD77301D-EB1B-42DE-8AEE-79D571099FB1}"/>
                  </a:ext>
                </a:extLst>
              </p:cNvPr>
              <p:cNvSpPr txBox="1"/>
              <p:nvPr/>
            </p:nvSpPr>
            <p:spPr>
              <a:xfrm>
                <a:off x="621571" y="1379316"/>
                <a:ext cx="18188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Source: Chen et al. (2018)</a:t>
                </a: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="" xmlns:a16="http://schemas.microsoft.com/office/drawing/2014/main" id="{C2DFCE39-F1BA-4426-A71B-075991B28984}"/>
                </a:ext>
              </a:extLst>
            </p:cNvPr>
            <p:cNvSpPr/>
            <p:nvPr/>
          </p:nvSpPr>
          <p:spPr>
            <a:xfrm>
              <a:off x="424871" y="1373783"/>
              <a:ext cx="3611921" cy="2987228"/>
            </a:xfrm>
            <a:prstGeom prst="roundRect">
              <a:avLst/>
            </a:prstGeom>
            <a:solidFill>
              <a:srgbClr val="00B0F0">
                <a:alpha val="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809725D-6974-4DE0-9CB6-A1EF38367BE4}"/>
              </a:ext>
            </a:extLst>
          </p:cNvPr>
          <p:cNvSpPr txBox="1"/>
          <p:nvPr/>
        </p:nvSpPr>
        <p:spPr>
          <a:xfrm>
            <a:off x="4579748" y="1176040"/>
            <a:ext cx="27045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Hygroscopic growth: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radiative forcing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visibility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Fasten </a:t>
            </a:r>
            <a:r>
              <a:rPr lang="en-GB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heteo</a:t>
            </a: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Deposition rate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obs. directly</a:t>
            </a:r>
          </a:p>
          <a:p>
            <a:r>
              <a:rPr lang="en-GB" dirty="0">
                <a:solidFill>
                  <a:srgbClr val="00B050"/>
                </a:solidFill>
              </a:rPr>
              <a:t>…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		  </a:t>
            </a:r>
            <a:fld id="{0605D9A0-3A66-46AB-A5A5-4ED42608F4A4}" type="slidenum">
              <a:rPr lang="en-GB" smtClean="0"/>
              <a:pPr/>
              <a:t>13</a:t>
            </a:fld>
            <a:r>
              <a:rPr lang="en-GB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38701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650AC2-BCDF-4B73-ACF7-E1E7DB947580}"/>
              </a:ext>
            </a:extLst>
          </p:cNvPr>
          <p:cNvSpPr txBox="1"/>
          <p:nvPr/>
        </p:nvSpPr>
        <p:spPr>
          <a:xfrm>
            <a:off x="653472" y="1239324"/>
            <a:ext cx="11494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High </a:t>
            </a:r>
            <a:r>
              <a:rPr lang="en-GB" sz="2400" dirty="0" err="1">
                <a:solidFill>
                  <a:srgbClr val="FF0000"/>
                </a:solidFill>
              </a:rPr>
              <a:t>hygroscopicity</a:t>
            </a:r>
            <a:r>
              <a:rPr lang="en-GB" sz="2400" dirty="0">
                <a:solidFill>
                  <a:srgbClr val="FF0000"/>
                </a:solidFill>
              </a:rPr>
              <a:t> (</a:t>
            </a:r>
            <a:r>
              <a:rPr lang="en-GB" sz="2400" dirty="0" err="1">
                <a:solidFill>
                  <a:srgbClr val="FF0000"/>
                </a:solidFill>
              </a:rPr>
              <a:t>κ</a:t>
            </a:r>
            <a:r>
              <a:rPr lang="en-GB" sz="2400" baseline="-25000" dirty="0" err="1">
                <a:solidFill>
                  <a:srgbClr val="FF0000"/>
                </a:solidFill>
              </a:rPr>
              <a:t>chem</a:t>
            </a:r>
            <a:r>
              <a:rPr lang="en-GB" sz="2400" dirty="0">
                <a:solidFill>
                  <a:srgbClr val="FF0000"/>
                </a:solidFill>
              </a:rPr>
              <a:t>) and RH </a:t>
            </a:r>
            <a:r>
              <a:rPr lang="en-GB" sz="2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GB" sz="2400" dirty="0">
                <a:solidFill>
                  <a:srgbClr val="FF0000"/>
                </a:solidFill>
              </a:rPr>
              <a:t>Bigger size </a:t>
            </a:r>
            <a:r>
              <a:rPr lang="en-GB" sz="2400" dirty="0">
                <a:solidFill>
                  <a:srgbClr val="FF0000"/>
                </a:solidFill>
                <a:sym typeface="Wingdings" panose="05000000000000000000" pitchFamily="2" charset="2"/>
              </a:rPr>
              <a:t> larger light scattering  lower visibility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="" xmlns:a16="http://schemas.microsoft.com/office/drawing/2014/main" id="{7CA4C3B3-6FC9-4629-8D17-EE8FD7B48EF8}"/>
              </a:ext>
            </a:extLst>
          </p:cNvPr>
          <p:cNvSpPr txBox="1">
            <a:spLocks/>
          </p:cNvSpPr>
          <p:nvPr/>
        </p:nvSpPr>
        <p:spPr>
          <a:xfrm>
            <a:off x="1022928" y="-862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Physical Property: Hygroscopicity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		  </a:t>
            </a:r>
            <a:fld id="{0605D9A0-3A66-46AB-A5A5-4ED42608F4A4}" type="slidenum">
              <a:rPr lang="en-GB" smtClean="0"/>
              <a:pPr/>
              <a:t>14</a:t>
            </a:fld>
            <a:r>
              <a:rPr lang="en-GB" dirty="0"/>
              <a:t>/19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6443" y="5533726"/>
            <a:ext cx="11600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7030A0"/>
                </a:solidFill>
              </a:rPr>
              <a:t>κ</a:t>
            </a:r>
            <a:r>
              <a:rPr lang="en-GB" sz="2800" b="1" baseline="-25000" dirty="0" err="1">
                <a:solidFill>
                  <a:srgbClr val="7030A0"/>
                </a:solidFill>
              </a:rPr>
              <a:t>chem</a:t>
            </a:r>
            <a:r>
              <a:rPr lang="en-US" sz="2800" b="1" dirty="0">
                <a:solidFill>
                  <a:srgbClr val="7030A0"/>
                </a:solidFill>
              </a:rPr>
              <a:t>: 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indicator of </a:t>
            </a:r>
            <a:r>
              <a:rPr lang="en-US" sz="2800" b="1" dirty="0" err="1">
                <a:solidFill>
                  <a:srgbClr val="7030A0"/>
                </a:solidFill>
              </a:rPr>
              <a:t>hygroscopicity</a:t>
            </a:r>
            <a:r>
              <a:rPr lang="en-US" sz="2800" b="1" dirty="0">
                <a:solidFill>
                  <a:srgbClr val="7030A0"/>
                </a:solidFill>
              </a:rPr>
              <a:t> of chemical components mixtures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10" name="Picture 2" descr="âlamp bulb cartoonâçå¾çæç´¢ç»æ">
            <a:extLst>
              <a:ext uri="{FF2B5EF4-FFF2-40B4-BE49-F238E27FC236}">
                <a16:creationId xmlns="" xmlns:a16="http://schemas.microsoft.com/office/drawing/2014/main" id="{027671AE-A9D6-45C1-8E2D-D827078B4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" b="8301"/>
          <a:stretch/>
        </p:blipFill>
        <p:spPr bwMode="auto">
          <a:xfrm>
            <a:off x="842563" y="3261585"/>
            <a:ext cx="1934055" cy="196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Left 10">
            <a:extLst>
              <a:ext uri="{FF2B5EF4-FFF2-40B4-BE49-F238E27FC236}">
                <a16:creationId xmlns="" xmlns:a16="http://schemas.microsoft.com/office/drawing/2014/main" id="{07F6AC57-1C50-45BA-816E-588404980345}"/>
              </a:ext>
            </a:extLst>
          </p:cNvPr>
          <p:cNvSpPr/>
          <p:nvPr/>
        </p:nvSpPr>
        <p:spPr bwMode="auto">
          <a:xfrm>
            <a:off x="1780676" y="1682378"/>
            <a:ext cx="8883362" cy="981037"/>
          </a:xfrm>
          <a:prstGeom prst="lef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2400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D49F06D-06ED-4E7D-B737-EAA1BDA9E12F}"/>
              </a:ext>
            </a:extLst>
          </p:cNvPr>
          <p:cNvSpPr txBox="1"/>
          <p:nvPr/>
        </p:nvSpPr>
        <p:spPr>
          <a:xfrm>
            <a:off x="2084811" y="2020579"/>
            <a:ext cx="8443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C000"/>
                </a:solidFill>
              </a:rPr>
              <a:t>  hygroscopicity </a:t>
            </a:r>
            <a:r>
              <a:rPr lang="en-US" sz="1600" b="1" dirty="0">
                <a:solidFill>
                  <a:srgbClr val="FFC000"/>
                </a:solidFill>
                <a:sym typeface="Wingdings" panose="05000000000000000000" pitchFamily="2" charset="2"/>
              </a:rPr>
              <a:t> </a:t>
            </a:r>
            <a:r>
              <a:rPr lang="el-GR" sz="1600" b="1" dirty="0">
                <a:solidFill>
                  <a:srgbClr val="FFC000"/>
                </a:solidFill>
                <a:sym typeface="Wingdings" panose="05000000000000000000" pitchFamily="2" charset="2"/>
              </a:rPr>
              <a:t>κ</a:t>
            </a:r>
            <a:r>
              <a:rPr lang="en-GB" sz="1600" b="1" dirty="0">
                <a:solidFill>
                  <a:srgbClr val="FFC000"/>
                </a:solidFill>
                <a:sym typeface="Wingdings" panose="05000000000000000000" pitchFamily="2" charset="2"/>
              </a:rPr>
              <a:t>-k</a:t>
            </a:r>
            <a:r>
              <a:rPr lang="az-Cyrl-AZ" sz="1600" b="1" dirty="0">
                <a:solidFill>
                  <a:srgbClr val="FFC000"/>
                </a:solidFill>
                <a:sym typeface="Wingdings" panose="05000000000000000000" pitchFamily="2" charset="2"/>
              </a:rPr>
              <a:t>ӧ</a:t>
            </a:r>
            <a:r>
              <a:rPr lang="en-GB" sz="1600" b="1" dirty="0" err="1">
                <a:solidFill>
                  <a:srgbClr val="FFC000"/>
                </a:solidFill>
                <a:sym typeface="Wingdings" panose="05000000000000000000" pitchFamily="2" charset="2"/>
              </a:rPr>
              <a:t>hler</a:t>
            </a:r>
            <a:r>
              <a:rPr lang="en-GB" sz="1600" b="1" dirty="0">
                <a:solidFill>
                  <a:srgbClr val="FFC000"/>
                </a:solidFill>
                <a:sym typeface="Wingdings" panose="05000000000000000000" pitchFamily="2" charset="2"/>
              </a:rPr>
              <a:t> + Mie Theories</a:t>
            </a:r>
            <a:r>
              <a:rPr lang="en-US" sz="1600" b="1" dirty="0">
                <a:solidFill>
                  <a:srgbClr val="FFC000"/>
                </a:solidFill>
                <a:sym typeface="Wingdings" panose="05000000000000000000" pitchFamily="2" charset="2"/>
              </a:rPr>
              <a:t>  </a:t>
            </a:r>
            <a:r>
              <a:rPr lang="en-GB" sz="1600" b="1" dirty="0">
                <a:solidFill>
                  <a:srgbClr val="FFC000"/>
                </a:solidFill>
              </a:rPr>
              <a:t> retrieve -- Key parameter</a:t>
            </a:r>
            <a:r>
              <a:rPr lang="en-US" altLang="zh-CN" sz="1600" b="1" dirty="0">
                <a:solidFill>
                  <a:srgbClr val="FFC000"/>
                </a:solidFill>
              </a:rPr>
              <a:t>s</a:t>
            </a:r>
            <a:r>
              <a:rPr lang="en-GB" sz="1600" b="1" dirty="0">
                <a:solidFill>
                  <a:srgbClr val="FFC000"/>
                </a:solidFill>
              </a:rPr>
              <a:t> (</a:t>
            </a:r>
            <a:r>
              <a:rPr lang="en-GB" sz="1600" b="1" dirty="0" err="1">
                <a:solidFill>
                  <a:srgbClr val="FFC000"/>
                </a:solidFill>
              </a:rPr>
              <a:t>Meteo</a:t>
            </a:r>
            <a:r>
              <a:rPr lang="en-GB" sz="1600" b="1" dirty="0">
                <a:solidFill>
                  <a:srgbClr val="FFC000"/>
                </a:solidFill>
              </a:rPr>
              <a:t>., PM</a:t>
            </a:r>
            <a:r>
              <a:rPr lang="en-GB" sz="1100" b="1" dirty="0">
                <a:solidFill>
                  <a:srgbClr val="FFC000"/>
                </a:solidFill>
              </a:rPr>
              <a:t>2.5</a:t>
            </a:r>
            <a:r>
              <a:rPr lang="en-GB" sz="1600" b="1" dirty="0">
                <a:solidFill>
                  <a:srgbClr val="FFC000"/>
                </a:solidFill>
              </a:rPr>
              <a:t> and Vis.)</a:t>
            </a:r>
          </a:p>
        </p:txBody>
      </p:sp>
      <p:grpSp>
        <p:nvGrpSpPr>
          <p:cNvPr id="17" name="Group 1">
            <a:extLst>
              <a:ext uri="{FF2B5EF4-FFF2-40B4-BE49-F238E27FC236}">
                <a16:creationId xmlns="" xmlns:a16="http://schemas.microsoft.com/office/drawing/2014/main" id="{96DA2EDE-BAE2-4228-81C8-18B578FA02E8}"/>
              </a:ext>
            </a:extLst>
          </p:cNvPr>
          <p:cNvGrpSpPr/>
          <p:nvPr/>
        </p:nvGrpSpPr>
        <p:grpSpPr>
          <a:xfrm>
            <a:off x="4259439" y="3649804"/>
            <a:ext cx="720080" cy="770384"/>
            <a:chOff x="2627784" y="3573016"/>
            <a:chExt cx="720080" cy="770384"/>
          </a:xfrm>
        </p:grpSpPr>
        <p:sp>
          <p:nvSpPr>
            <p:cNvPr id="18" name="Oval 6">
              <a:extLst>
                <a:ext uri="{FF2B5EF4-FFF2-40B4-BE49-F238E27FC236}">
                  <a16:creationId xmlns="" xmlns:a16="http://schemas.microsoft.com/office/drawing/2014/main" id="{25B58631-2CBA-4D52-A417-53963BC9BA60}"/>
                </a:ext>
              </a:extLst>
            </p:cNvPr>
            <p:cNvSpPr/>
            <p:nvPr/>
          </p:nvSpPr>
          <p:spPr bwMode="auto">
            <a:xfrm>
              <a:off x="2627784" y="3573016"/>
              <a:ext cx="720080" cy="770384"/>
            </a:xfrm>
            <a:prstGeom prst="ellipse">
              <a:avLst/>
            </a:prstGeom>
            <a:solidFill>
              <a:srgbClr val="00B8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GB" sz="900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GB" sz="900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GB" sz="900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sz="900" b="1" dirty="0">
                  <a:solidFill>
                    <a:srgbClr val="0070C0"/>
                  </a:solidFill>
                  <a:latin typeface="Arial" charset="0"/>
                  <a:ea typeface="ＭＳ Ｐゴシック" charset="-128"/>
                </a:rPr>
                <a:t>Water</a:t>
              </a:r>
            </a:p>
          </p:txBody>
        </p:sp>
        <p:sp>
          <p:nvSpPr>
            <p:cNvPr id="19" name="Oval 30">
              <a:extLst>
                <a:ext uri="{FF2B5EF4-FFF2-40B4-BE49-F238E27FC236}">
                  <a16:creationId xmlns="" xmlns:a16="http://schemas.microsoft.com/office/drawing/2014/main" id="{067FCDCB-FFF3-4188-B426-E78C5453B4FD}"/>
                </a:ext>
              </a:extLst>
            </p:cNvPr>
            <p:cNvSpPr/>
            <p:nvPr/>
          </p:nvSpPr>
          <p:spPr>
            <a:xfrm>
              <a:off x="2872683" y="3834283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8">
            <a:extLst>
              <a:ext uri="{FF2B5EF4-FFF2-40B4-BE49-F238E27FC236}">
                <a16:creationId xmlns="" xmlns:a16="http://schemas.microsoft.com/office/drawing/2014/main" id="{9B1E92FF-F95C-449A-9F27-1B8AFC074F2E}"/>
              </a:ext>
            </a:extLst>
          </p:cNvPr>
          <p:cNvSpPr txBox="1"/>
          <p:nvPr/>
        </p:nvSpPr>
        <p:spPr>
          <a:xfrm>
            <a:off x="3157189" y="3215901"/>
            <a:ext cx="2538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</a:rPr>
              <a:t>Water uptake </a:t>
            </a:r>
            <a:r>
              <a:rPr lang="en-GB" sz="1600" b="1" dirty="0">
                <a:solidFill>
                  <a:srgbClr val="00B050"/>
                </a:solidFill>
                <a:sym typeface="Wingdings" panose="05000000000000000000" pitchFamily="2" charset="2"/>
              </a:rPr>
              <a:t> </a:t>
            </a:r>
            <a:r>
              <a:rPr lang="en-GB" sz="1600" b="1" dirty="0">
                <a:solidFill>
                  <a:srgbClr val="00B050"/>
                </a:solidFill>
              </a:rPr>
              <a:t>visibility</a:t>
            </a:r>
          </a:p>
        </p:txBody>
      </p:sp>
      <p:sp>
        <p:nvSpPr>
          <p:cNvPr id="22" name="Oval 30">
            <a:extLst>
              <a:ext uri="{FF2B5EF4-FFF2-40B4-BE49-F238E27FC236}">
                <a16:creationId xmlns="" xmlns:a16="http://schemas.microsoft.com/office/drawing/2014/main" id="{78A8B7C4-14C0-4FC3-AF88-65D53E3F663E}"/>
              </a:ext>
            </a:extLst>
          </p:cNvPr>
          <p:cNvSpPr/>
          <p:nvPr/>
        </p:nvSpPr>
        <p:spPr>
          <a:xfrm>
            <a:off x="4504338" y="4798698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Up Arrow 121">
            <a:extLst>
              <a:ext uri="{FF2B5EF4-FFF2-40B4-BE49-F238E27FC236}">
                <a16:creationId xmlns="" xmlns:a16="http://schemas.microsoft.com/office/drawing/2014/main" id="{EE51F9CF-AB11-4599-A911-53B3A71C2D49}"/>
              </a:ext>
            </a:extLst>
          </p:cNvPr>
          <p:cNvSpPr/>
          <p:nvPr/>
        </p:nvSpPr>
        <p:spPr>
          <a:xfrm rot="5400000" flipH="1">
            <a:off x="3283224" y="4364178"/>
            <a:ext cx="484047" cy="1036336"/>
          </a:xfrm>
          <a:prstGeom prst="upArrow">
            <a:avLst/>
          </a:prstGeom>
          <a:solidFill>
            <a:srgbClr val="FED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Up Arrow 121">
            <a:extLst>
              <a:ext uri="{FF2B5EF4-FFF2-40B4-BE49-F238E27FC236}">
                <a16:creationId xmlns="" xmlns:a16="http://schemas.microsoft.com/office/drawing/2014/main" id="{FB1F0094-85D7-4CB0-998B-E128F8011B63}"/>
              </a:ext>
            </a:extLst>
          </p:cNvPr>
          <p:cNvSpPr/>
          <p:nvPr/>
        </p:nvSpPr>
        <p:spPr>
          <a:xfrm rot="5400000" flipH="1">
            <a:off x="3286188" y="3539294"/>
            <a:ext cx="484047" cy="1036336"/>
          </a:xfrm>
          <a:prstGeom prst="upArrow">
            <a:avLst/>
          </a:prstGeom>
          <a:solidFill>
            <a:srgbClr val="FED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Up Arrow 121">
            <a:extLst>
              <a:ext uri="{FF2B5EF4-FFF2-40B4-BE49-F238E27FC236}">
                <a16:creationId xmlns="" xmlns:a16="http://schemas.microsoft.com/office/drawing/2014/main" id="{B1CDD827-7738-42C4-A7A4-FA97CD5075EC}"/>
              </a:ext>
            </a:extLst>
          </p:cNvPr>
          <p:cNvSpPr/>
          <p:nvPr/>
        </p:nvSpPr>
        <p:spPr>
          <a:xfrm rot="5400000" flipH="1">
            <a:off x="5575742" y="3511933"/>
            <a:ext cx="192120" cy="1036336"/>
          </a:xfrm>
          <a:prstGeom prst="upArrow">
            <a:avLst/>
          </a:prstGeom>
          <a:solidFill>
            <a:srgbClr val="FED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Up Arrow 121">
            <a:extLst>
              <a:ext uri="{FF2B5EF4-FFF2-40B4-BE49-F238E27FC236}">
                <a16:creationId xmlns="" xmlns:a16="http://schemas.microsoft.com/office/drawing/2014/main" id="{CDD33835-EDEE-4529-9678-0B9AF6406622}"/>
              </a:ext>
            </a:extLst>
          </p:cNvPr>
          <p:cNvSpPr/>
          <p:nvPr/>
        </p:nvSpPr>
        <p:spPr>
          <a:xfrm rot="5400000" flipH="1">
            <a:off x="5506120" y="4394829"/>
            <a:ext cx="394983" cy="1036336"/>
          </a:xfrm>
          <a:prstGeom prst="upArrow">
            <a:avLst/>
          </a:prstGeom>
          <a:solidFill>
            <a:srgbClr val="FED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1">
            <a:extLst>
              <a:ext uri="{FF2B5EF4-FFF2-40B4-BE49-F238E27FC236}">
                <a16:creationId xmlns="" xmlns:a16="http://schemas.microsoft.com/office/drawing/2014/main" id="{188D9F63-4A23-442D-8B84-BC94E8DB8056}"/>
              </a:ext>
            </a:extLst>
          </p:cNvPr>
          <p:cNvSpPr txBox="1"/>
          <p:nvPr/>
        </p:nvSpPr>
        <p:spPr>
          <a:xfrm>
            <a:off x="3578885" y="4361234"/>
            <a:ext cx="2155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Visible light scattering</a:t>
            </a:r>
            <a:endParaRPr lang="zh-CN" altLang="en-US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4" descr="ç¸å³å¾ç">
            <a:extLst>
              <a:ext uri="{FF2B5EF4-FFF2-40B4-BE49-F238E27FC236}">
                <a16:creationId xmlns="" xmlns:a16="http://schemas.microsoft.com/office/drawing/2014/main" id="{B077A91E-FAEA-4DA6-AD5F-EC0C0242F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897" y="3092667"/>
            <a:ext cx="3683953" cy="245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27">
            <a:extLst>
              <a:ext uri="{FF2B5EF4-FFF2-40B4-BE49-F238E27FC236}">
                <a16:creationId xmlns="" xmlns:a16="http://schemas.microsoft.com/office/drawing/2014/main" id="{06CC28DD-CB0C-41FE-88C7-5F19A28C7D3E}"/>
              </a:ext>
            </a:extLst>
          </p:cNvPr>
          <p:cNvSpPr/>
          <p:nvPr/>
        </p:nvSpPr>
        <p:spPr>
          <a:xfrm>
            <a:off x="2544510" y="516905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CN" sz="1100" i="1" dirty="0">
                <a:solidFill>
                  <a:srgbClr val="00B050"/>
                </a:solidFill>
              </a:rPr>
              <a:t>Wang, Y., and </a:t>
            </a:r>
            <a:r>
              <a:rPr lang="en-US" altLang="zh-CN" sz="1100" b="1" i="1" dirty="0">
                <a:solidFill>
                  <a:srgbClr val="00B050"/>
                </a:solidFill>
              </a:rPr>
              <a:t>Chen, Y.</a:t>
            </a:r>
            <a:r>
              <a:rPr lang="en-US" altLang="zh-CN" sz="1100" i="1" dirty="0">
                <a:solidFill>
                  <a:srgbClr val="00B050"/>
                </a:solidFill>
              </a:rPr>
              <a:t>*: </a:t>
            </a:r>
            <a:r>
              <a:rPr lang="en-US" altLang="zh-CN" sz="1100" i="1" dirty="0" err="1">
                <a:solidFill>
                  <a:srgbClr val="00B050"/>
                </a:solidFill>
              </a:rPr>
              <a:t>Hygroscopicity</a:t>
            </a:r>
            <a:r>
              <a:rPr lang="en-US" altLang="zh-CN" sz="1100" i="1" dirty="0">
                <a:solidFill>
                  <a:srgbClr val="00B050"/>
                </a:solidFill>
              </a:rPr>
              <a:t> in Delhi, GRL (2019)</a:t>
            </a:r>
            <a:endParaRPr lang="en-GB" altLang="zh-CN" sz="11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3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1" grpId="0" animBg="1"/>
      <p:bldP spid="13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C73C274-201F-4E6B-BFF7-9EF90833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		  </a:t>
            </a:r>
            <a:fld id="{0605D9A0-3A66-46AB-A5A5-4ED42608F4A4}" type="slidenum">
              <a:rPr lang="en-GB" smtClean="0"/>
              <a:pPr/>
              <a:t>15</a:t>
            </a:fld>
            <a:r>
              <a:rPr lang="en-GB" dirty="0"/>
              <a:t>/19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22DA3DE-F823-4D92-B2BE-30109B4A80AE}"/>
              </a:ext>
            </a:extLst>
          </p:cNvPr>
          <p:cNvGrpSpPr/>
          <p:nvPr/>
        </p:nvGrpSpPr>
        <p:grpSpPr>
          <a:xfrm>
            <a:off x="1515036" y="1352752"/>
            <a:ext cx="8866094" cy="4072455"/>
            <a:chOff x="778932" y="5145458"/>
            <a:chExt cx="3977796" cy="1623659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87025023-9965-4222-A37B-9186D2229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8932" y="5145458"/>
              <a:ext cx="3977796" cy="162365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D14D0BF-EE7A-4916-BEFB-8EB9A4B30CD7}"/>
                </a:ext>
              </a:extLst>
            </p:cNvPr>
            <p:cNvSpPr txBox="1"/>
            <p:nvPr/>
          </p:nvSpPr>
          <p:spPr>
            <a:xfrm>
              <a:off x="2284385" y="5310571"/>
              <a:ext cx="24723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i="1" dirty="0"/>
                <a:t>Source: Mukherjee and Toohey, 2016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EACAE7C-73C6-4840-8BA1-7B3D083F1987}"/>
              </a:ext>
            </a:extLst>
          </p:cNvPr>
          <p:cNvSpPr txBox="1"/>
          <p:nvPr/>
        </p:nvSpPr>
        <p:spPr>
          <a:xfrm>
            <a:off x="1844020" y="5488879"/>
            <a:ext cx="7793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/>
              <a:t>Check retrieve method with Beijing data: </a:t>
            </a:r>
            <a:r>
              <a:rPr lang="en-GB" dirty="0">
                <a:solidFill>
                  <a:srgbClr val="FF0000"/>
                </a:solidFill>
              </a:rPr>
              <a:t>good agreement</a:t>
            </a:r>
          </a:p>
          <a:p>
            <a:pPr>
              <a:lnSpc>
                <a:spcPct val="200000"/>
              </a:lnSpc>
            </a:pPr>
            <a:r>
              <a:rPr lang="en-GB" dirty="0" err="1"/>
              <a:t>κ</a:t>
            </a:r>
            <a:r>
              <a:rPr lang="en-GB" baseline="-25000" dirty="0" err="1"/>
              <a:t>chem</a:t>
            </a:r>
            <a:r>
              <a:rPr lang="en-GB" baseline="-25000" dirty="0"/>
              <a:t> </a:t>
            </a:r>
            <a:r>
              <a:rPr lang="en-GB" dirty="0"/>
              <a:t>bias of 0.01-0.04 (~5-30%), compare with 9-month direct measurements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D4365DA1-9F27-400E-B8CA-3A5D66E542A8}"/>
              </a:ext>
            </a:extLst>
          </p:cNvPr>
          <p:cNvSpPr txBox="1">
            <a:spLocks/>
          </p:cNvSpPr>
          <p:nvPr/>
        </p:nvSpPr>
        <p:spPr>
          <a:xfrm>
            <a:off x="1022928" y="-862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Physical Property: Hygroscopicity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C4C7408-2F0D-4E29-9B7C-D278007C653B}"/>
              </a:ext>
            </a:extLst>
          </p:cNvPr>
          <p:cNvSpPr txBox="1"/>
          <p:nvPr/>
        </p:nvSpPr>
        <p:spPr>
          <a:xfrm>
            <a:off x="4926855" y="1054658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</a:t>
            </a:r>
            <a:r>
              <a:rPr lang="en-US" altLang="zh-CN" b="1" dirty="0" err="1"/>
              <a:t>tudy</a:t>
            </a:r>
            <a:r>
              <a:rPr lang="en-US" altLang="zh-CN" b="1" dirty="0"/>
              <a:t> in Beijing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849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C73C274-201F-4E6B-BFF7-9EF90833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		  </a:t>
            </a:r>
            <a:fld id="{0605D9A0-3A66-46AB-A5A5-4ED42608F4A4}" type="slidenum">
              <a:rPr lang="en-GB" smtClean="0"/>
              <a:pPr/>
              <a:t>16</a:t>
            </a:fld>
            <a:r>
              <a:rPr lang="en-GB" dirty="0"/>
              <a:t>/19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D4365DA1-9F27-400E-B8CA-3A5D66E542A8}"/>
              </a:ext>
            </a:extLst>
          </p:cNvPr>
          <p:cNvSpPr txBox="1">
            <a:spLocks/>
          </p:cNvSpPr>
          <p:nvPr/>
        </p:nvSpPr>
        <p:spPr>
          <a:xfrm>
            <a:off x="1022928" y="-862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Physical Property: Hygroscopicity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2F32406-6257-49E6-80F8-D205237F4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14" y="1200990"/>
            <a:ext cx="9484658" cy="5330220"/>
          </a:xfrm>
          <a:prstGeom prst="rect">
            <a:avLst/>
          </a:prstGeom>
        </p:spPr>
      </p:pic>
      <p:sp>
        <p:nvSpPr>
          <p:cNvPr id="5" name="矩形 27">
            <a:extLst>
              <a:ext uri="{FF2B5EF4-FFF2-40B4-BE49-F238E27FC236}">
                <a16:creationId xmlns="" xmlns:a16="http://schemas.microsoft.com/office/drawing/2014/main" id="{E90776E9-82D7-4E70-8A4D-BA70BB0C10ED}"/>
              </a:ext>
            </a:extLst>
          </p:cNvPr>
          <p:cNvSpPr/>
          <p:nvPr/>
        </p:nvSpPr>
        <p:spPr>
          <a:xfrm>
            <a:off x="240581" y="642615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CN" sz="1100" i="1" dirty="0">
                <a:solidFill>
                  <a:srgbClr val="00B050"/>
                </a:solidFill>
              </a:rPr>
              <a:t>Wang, Y., and </a:t>
            </a:r>
            <a:r>
              <a:rPr lang="en-US" altLang="zh-CN" sz="1100" b="1" i="1" dirty="0">
                <a:solidFill>
                  <a:srgbClr val="00B050"/>
                </a:solidFill>
              </a:rPr>
              <a:t>Chen, Y.</a:t>
            </a:r>
            <a:r>
              <a:rPr lang="en-US" altLang="zh-CN" sz="1100" i="1" dirty="0">
                <a:solidFill>
                  <a:srgbClr val="00B050"/>
                </a:solidFill>
              </a:rPr>
              <a:t>*: </a:t>
            </a:r>
            <a:r>
              <a:rPr lang="en-US" altLang="zh-CN" sz="1100" i="1" dirty="0" err="1">
                <a:solidFill>
                  <a:srgbClr val="00B050"/>
                </a:solidFill>
              </a:rPr>
              <a:t>Hygroscopicity</a:t>
            </a:r>
            <a:r>
              <a:rPr lang="en-US" altLang="zh-CN" sz="1100" i="1" dirty="0">
                <a:solidFill>
                  <a:srgbClr val="00B050"/>
                </a:solidFill>
              </a:rPr>
              <a:t> in Delhi, GRL (2019)</a:t>
            </a:r>
            <a:endParaRPr lang="en-GB" altLang="zh-CN" sz="11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r="5296" b="1593"/>
          <a:stretch>
            <a:fillRect/>
          </a:stretch>
        </p:blipFill>
        <p:spPr bwMode="auto">
          <a:xfrm>
            <a:off x="332780" y="1007943"/>
            <a:ext cx="8204391" cy="536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1">
            <a:extLst>
              <a:ext uri="{FF2B5EF4-FFF2-40B4-BE49-F238E27FC236}">
                <a16:creationId xmlns="" xmlns:a16="http://schemas.microsoft.com/office/drawing/2014/main" id="{7CA4C3B3-6FC9-4629-8D17-EE8FD7B48EF8}"/>
              </a:ext>
            </a:extLst>
          </p:cNvPr>
          <p:cNvSpPr txBox="1">
            <a:spLocks/>
          </p:cNvSpPr>
          <p:nvPr/>
        </p:nvSpPr>
        <p:spPr>
          <a:xfrm>
            <a:off x="1022928" y="-862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Physical Property: Hygroscopicity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		  </a:t>
            </a:r>
            <a:fld id="{0605D9A0-3A66-46AB-A5A5-4ED42608F4A4}" type="slidenum">
              <a:rPr lang="en-GB" smtClean="0"/>
              <a:pPr/>
              <a:t>17</a:t>
            </a:fld>
            <a:r>
              <a:rPr lang="en-GB" dirty="0"/>
              <a:t>/19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4174" y="2234883"/>
            <a:ext cx="29542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Examples of </a:t>
            </a:r>
            <a:r>
              <a:rPr lang="el-GR" sz="2000" dirty="0"/>
              <a:t>κ</a:t>
            </a:r>
            <a:r>
              <a:rPr lang="en-US" altLang="zh-CN" sz="2000" baseline="-25000" dirty="0" err="1"/>
              <a:t>chem</a:t>
            </a:r>
            <a:r>
              <a:rPr lang="en-GB" sz="2000" dirty="0"/>
              <a:t> values:   </a:t>
            </a:r>
          </a:p>
          <a:p>
            <a:r>
              <a:rPr lang="en-GB" sz="2000" dirty="0"/>
              <a:t>Dust         	= 0 </a:t>
            </a:r>
          </a:p>
          <a:p>
            <a:r>
              <a:rPr lang="en-GB" sz="2000" dirty="0"/>
              <a:t>Organics  	= 0.1-0.3</a:t>
            </a:r>
          </a:p>
          <a:p>
            <a:r>
              <a:rPr lang="en-GB" sz="2000" b="1" dirty="0">
                <a:solidFill>
                  <a:srgbClr val="7030A0"/>
                </a:solidFill>
              </a:rPr>
              <a:t>Beijing     	= 0.20</a:t>
            </a:r>
          </a:p>
          <a:p>
            <a:r>
              <a:rPr lang="en-GB" sz="2000" b="1" dirty="0">
                <a:solidFill>
                  <a:srgbClr val="00B0F0"/>
                </a:solidFill>
              </a:rPr>
              <a:t>Delhi                      = 0.42</a:t>
            </a:r>
          </a:p>
          <a:p>
            <a:r>
              <a:rPr lang="en-GB" sz="2000" dirty="0" err="1"/>
              <a:t>Sulfate</a:t>
            </a:r>
            <a:r>
              <a:rPr lang="en-GB" sz="2000" dirty="0"/>
              <a:t>/Nitrate     = 0.67</a:t>
            </a:r>
          </a:p>
          <a:p>
            <a:r>
              <a:rPr lang="en-GB" sz="2000" dirty="0"/>
              <a:t>S</a:t>
            </a:r>
            <a:r>
              <a:rPr lang="en-US" sz="2000" dirty="0" err="1"/>
              <a:t>ea</a:t>
            </a:r>
            <a:r>
              <a:rPr lang="en-US" sz="2000" dirty="0"/>
              <a:t>-salt   	= 1.2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1BB0BCF-8365-4922-AADB-51DC1F6F0EA3}"/>
              </a:ext>
            </a:extLst>
          </p:cNvPr>
          <p:cNvSpPr txBox="1"/>
          <p:nvPr/>
        </p:nvSpPr>
        <p:spPr>
          <a:xfrm>
            <a:off x="8943945" y="1927106"/>
            <a:ext cx="3099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Source: Petters and </a:t>
            </a:r>
            <a:r>
              <a:rPr lang="en-GB" sz="1400" i="1" dirty="0" err="1"/>
              <a:t>Kreidenweis</a:t>
            </a:r>
            <a:r>
              <a:rPr lang="en-GB" sz="1400" i="1" dirty="0"/>
              <a:t>, (2007) </a:t>
            </a:r>
          </a:p>
        </p:txBody>
      </p:sp>
      <p:sp>
        <p:nvSpPr>
          <p:cNvPr id="11" name="矩形 27">
            <a:extLst>
              <a:ext uri="{FF2B5EF4-FFF2-40B4-BE49-F238E27FC236}">
                <a16:creationId xmlns="" xmlns:a16="http://schemas.microsoft.com/office/drawing/2014/main" id="{E90776E9-82D7-4E70-8A4D-BA70BB0C10ED}"/>
              </a:ext>
            </a:extLst>
          </p:cNvPr>
          <p:cNvSpPr/>
          <p:nvPr/>
        </p:nvSpPr>
        <p:spPr>
          <a:xfrm>
            <a:off x="240581" y="642615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CN" sz="1100" i="1" dirty="0">
                <a:solidFill>
                  <a:srgbClr val="00B050"/>
                </a:solidFill>
              </a:rPr>
              <a:t>Wang, Y., and </a:t>
            </a:r>
            <a:r>
              <a:rPr lang="en-US" altLang="zh-CN" sz="1100" b="1" i="1" dirty="0">
                <a:solidFill>
                  <a:srgbClr val="00B050"/>
                </a:solidFill>
              </a:rPr>
              <a:t>Chen, Y.</a:t>
            </a:r>
            <a:r>
              <a:rPr lang="en-US" altLang="zh-CN" sz="1100" i="1" dirty="0">
                <a:solidFill>
                  <a:srgbClr val="00B050"/>
                </a:solidFill>
              </a:rPr>
              <a:t>*: </a:t>
            </a:r>
            <a:r>
              <a:rPr lang="en-US" altLang="zh-CN" sz="1100" i="1" dirty="0" err="1">
                <a:solidFill>
                  <a:srgbClr val="00B050"/>
                </a:solidFill>
              </a:rPr>
              <a:t>Hygroscopicity</a:t>
            </a:r>
            <a:r>
              <a:rPr lang="en-US" altLang="zh-CN" sz="1100" i="1" dirty="0">
                <a:solidFill>
                  <a:srgbClr val="00B050"/>
                </a:solidFill>
              </a:rPr>
              <a:t> in Delhi, GRL (2019)</a:t>
            </a:r>
            <a:endParaRPr lang="en-GB" altLang="zh-CN" sz="11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5F175385-377D-4927-AD4B-9BC7E0AE991B}"/>
              </a:ext>
            </a:extLst>
          </p:cNvPr>
          <p:cNvSpPr/>
          <p:nvPr/>
        </p:nvSpPr>
        <p:spPr>
          <a:xfrm>
            <a:off x="621386" y="3383624"/>
            <a:ext cx="11207623" cy="1459346"/>
          </a:xfrm>
          <a:prstGeom prst="roundRect">
            <a:avLst/>
          </a:pr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8237D9-3287-41F7-BA7E-B396DA06B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Summary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F1EA92-137B-4924-A988-E2CCADC2E1EB}"/>
              </a:ext>
            </a:extLst>
          </p:cNvPr>
          <p:cNvSpPr txBox="1"/>
          <p:nvPr/>
        </p:nvSpPr>
        <p:spPr>
          <a:xfrm>
            <a:off x="669358" y="959093"/>
            <a:ext cx="1126782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GB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Pollution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PM2.5 in Delhi, with 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ave.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~110 </a:t>
            </a: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µg/m3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worse than Beijing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70% of citizens’ lifetime expose to an unhealthy PM2.5 condition, cause more than 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10k mortality per year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Diwali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 (fireworks) increase 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ave.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PM2.5 from 180 µg/m3 to 320 µg/m3, leads 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 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person/day mortality</a:t>
            </a:r>
          </a:p>
          <a:p>
            <a:endParaRPr lang="en-GB" dirty="0"/>
          </a:p>
          <a:p>
            <a:pPr>
              <a:lnSpc>
                <a:spcPct val="150000"/>
              </a:lnSpc>
            </a:pPr>
            <a:endParaRPr lang="en-GB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en-GB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hygroscopicity in </a:t>
            </a:r>
            <a:r>
              <a:rPr lang="en-GB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Delhi (</a:t>
            </a:r>
            <a:r>
              <a:rPr lang="en-GB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GB" b="1" baseline="-2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GB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=0.42) </a:t>
            </a:r>
            <a:r>
              <a:rPr lang="en-GB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in Beijing and Asian </a:t>
            </a:r>
            <a:r>
              <a:rPr lang="en-GB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ave.</a:t>
            </a:r>
            <a:r>
              <a:rPr lang="en-GB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GB" baseline="-2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GB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=0.2)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light scattering enhancement and cloud activation, leads to </a:t>
            </a:r>
            <a:r>
              <a:rPr lang="en-GB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important DRF/IRF on climate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6BD52FB-D5BA-4B79-B73D-F4F20124E365}"/>
              </a:ext>
            </a:extLst>
          </p:cNvPr>
          <p:cNvSpPr/>
          <p:nvPr/>
        </p:nvSpPr>
        <p:spPr>
          <a:xfrm>
            <a:off x="621386" y="1354120"/>
            <a:ext cx="11207622" cy="1634478"/>
          </a:xfrm>
          <a:prstGeom prst="roundRect">
            <a:avLst/>
          </a:prstGeom>
          <a:solidFill>
            <a:srgbClr val="FF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		  </a:t>
            </a:r>
            <a:fld id="{0605D9A0-3A66-46AB-A5A5-4ED42608F4A4}" type="slidenum">
              <a:rPr lang="en-GB" smtClean="0"/>
              <a:pPr/>
              <a:t>18</a:t>
            </a:fld>
            <a:r>
              <a:rPr lang="en-GB" dirty="0"/>
              <a:t>/19</a:t>
            </a:r>
          </a:p>
        </p:txBody>
      </p:sp>
      <p:sp>
        <p:nvSpPr>
          <p:cNvPr id="4" name="矩形 3"/>
          <p:cNvSpPr/>
          <p:nvPr/>
        </p:nvSpPr>
        <p:spPr>
          <a:xfrm>
            <a:off x="8305800" y="1354120"/>
            <a:ext cx="344593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lnSpc>
                <a:spcPct val="120000"/>
              </a:lnSpc>
            </a:pPr>
            <a:r>
              <a:rPr lang="en-GB" altLang="zh-CN" sz="1200" i="1" dirty="0" smtClean="0">
                <a:solidFill>
                  <a:srgbClr val="FF0000"/>
                </a:solidFill>
              </a:rPr>
              <a:t>(Chen </a:t>
            </a:r>
            <a:r>
              <a:rPr lang="en-GB" altLang="zh-CN" sz="1200" i="1" dirty="0">
                <a:solidFill>
                  <a:srgbClr val="FF0000"/>
                </a:solidFill>
              </a:rPr>
              <a:t>Y., et al</a:t>
            </a:r>
            <a:r>
              <a:rPr lang="en-GB" altLang="zh-CN" sz="1200" i="1" dirty="0" smtClean="0">
                <a:solidFill>
                  <a:srgbClr val="FF0000"/>
                </a:solidFill>
              </a:rPr>
              <a:t>., </a:t>
            </a:r>
            <a:r>
              <a:rPr lang="en-GB" altLang="zh-CN" sz="1200" i="1" dirty="0">
                <a:solidFill>
                  <a:srgbClr val="FF0000"/>
                </a:solidFill>
              </a:rPr>
              <a:t>10.1016/j.aeaoa.2019.100052, </a:t>
            </a:r>
            <a:r>
              <a:rPr lang="en-GB" altLang="zh-CN" sz="1200" i="1" dirty="0" smtClean="0">
                <a:solidFill>
                  <a:srgbClr val="FF0000"/>
                </a:solidFill>
              </a:rPr>
              <a:t>2020) </a:t>
            </a:r>
            <a:endParaRPr lang="en-GB" altLang="zh-CN" sz="1200" i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46764" y="3450910"/>
            <a:ext cx="3945236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lnSpc>
                <a:spcPct val="120000"/>
              </a:lnSpc>
            </a:pPr>
            <a:r>
              <a:rPr lang="en-GB" altLang="zh-CN" sz="1200" i="1" dirty="0" smtClean="0">
                <a:solidFill>
                  <a:srgbClr val="00B0F0"/>
                </a:solidFill>
              </a:rPr>
              <a:t>(Wang</a:t>
            </a:r>
            <a:r>
              <a:rPr lang="en-GB" altLang="zh-CN" sz="1200" i="1" dirty="0">
                <a:solidFill>
                  <a:srgbClr val="00B0F0"/>
                </a:solidFill>
              </a:rPr>
              <a:t>, Y., and Chen, Y, 10.1029/2019GL082339, </a:t>
            </a:r>
            <a:r>
              <a:rPr lang="en-GB" altLang="zh-CN" sz="1200" i="1" dirty="0" smtClean="0">
                <a:solidFill>
                  <a:srgbClr val="00B0F0"/>
                </a:solidFill>
              </a:rPr>
              <a:t>2019)</a:t>
            </a:r>
            <a:endParaRPr lang="en-GB" altLang="zh-CN" sz="12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E68FEC-3F96-4795-98B2-B85D0D85A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94817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Acknowledgements: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1600" i="1" dirty="0"/>
              <a:t>I </a:t>
            </a:r>
            <a:r>
              <a:rPr lang="en-US" altLang="zh-CN" sz="1600" i="1" dirty="0"/>
              <a:t>would like to thanks the contributions from </a:t>
            </a:r>
            <a:r>
              <a:rPr lang="de-DE" altLang="zh-CN" sz="1600" b="1" dirty="0"/>
              <a:t>Luke Conibear, Yu Wang, Liang Ran, Jianjun He, Lina Wang, Oliver Wild</a:t>
            </a:r>
            <a:r>
              <a:rPr lang="en-GB" sz="1500" b="1" i="1" dirty="0"/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1500" i="1" dirty="0"/>
              <a:t>This work is funded by NERC </a:t>
            </a:r>
            <a:r>
              <a:rPr lang="en-GB" sz="1500" i="1" dirty="0" err="1"/>
              <a:t>DelhiFlux</a:t>
            </a:r>
            <a:r>
              <a:rPr lang="en-GB" sz="1500" i="1" dirty="0"/>
              <a:t> (NE/P01531X/1) projects. The archived hourly measurements of PM2.5 recorded at the U.S. Embassy in Delhi are available through the </a:t>
            </a:r>
            <a:r>
              <a:rPr lang="en-GB" sz="1500" i="1" dirty="0" err="1"/>
              <a:t>AirNow</a:t>
            </a:r>
            <a:r>
              <a:rPr lang="en-GB" sz="1500" i="1" dirty="0"/>
              <a:t> platform maintained by the U.S. Department of State and the U.S. Environmental Protection Agency at https://www.airnow.gov/. The archived meteorology variables recorded are available through the Integrated Surface Database—Surface Data Hourly Global data product maintained by the U.S. National Oceanic and Atmospheric Administration—National Climatic Data </a:t>
            </a:r>
            <a:r>
              <a:rPr lang="en-GB" sz="1500" i="1" dirty="0" err="1"/>
              <a:t>Center</a:t>
            </a:r>
            <a:r>
              <a:rPr lang="en-GB" sz="1500" i="1" dirty="0"/>
              <a:t> at https://www.ncdc.noaa.gov/. </a:t>
            </a:r>
          </a:p>
          <a:p>
            <a:pPr marL="0" indent="0">
              <a:buNone/>
            </a:pPr>
            <a:endParaRPr lang="en-GB" sz="1200" i="1" dirty="0"/>
          </a:p>
          <a:p>
            <a:pPr marL="0" indent="0">
              <a:buNone/>
            </a:pPr>
            <a:endParaRPr lang="en-GB" sz="1200" i="1" dirty="0"/>
          </a:p>
          <a:p>
            <a:pPr marL="0" indent="0">
              <a:buNone/>
            </a:pPr>
            <a:endParaRPr lang="en-GB" sz="1100" i="1" dirty="0"/>
          </a:p>
          <a:p>
            <a:pPr marL="0" indent="0">
              <a:buNone/>
            </a:pPr>
            <a:endParaRPr lang="en-GB" sz="1200" i="1" dirty="0"/>
          </a:p>
          <a:p>
            <a:pPr marL="0" indent="0">
              <a:buNone/>
            </a:pPr>
            <a:endParaRPr lang="en-GB" sz="1100" i="1" dirty="0"/>
          </a:p>
          <a:p>
            <a:pPr marL="0" indent="0">
              <a:buNone/>
            </a:pPr>
            <a:endParaRPr lang="en-GB" sz="1200" i="1" dirty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		  </a:t>
            </a:r>
            <a:fld id="{0605D9A0-3A66-46AB-A5A5-4ED42608F4A4}" type="slidenum">
              <a:rPr lang="en-GB" smtClean="0"/>
              <a:pPr/>
              <a:t>19</a:t>
            </a:fld>
            <a:r>
              <a:rPr lang="en-GB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8375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F8FE4C-0092-4E16-9CAE-DCCCF71A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A40D6-D66B-40D4-AB7A-8C9A5A5FA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FF0000"/>
                </a:solidFill>
              </a:rPr>
              <a:t>PM2.5 pollution in Delhi (health impact)</a:t>
            </a:r>
          </a:p>
          <a:p>
            <a:pPr>
              <a:lnSpc>
                <a:spcPct val="150000"/>
              </a:lnSpc>
            </a:pPr>
            <a:r>
              <a:rPr lang="en-GB" dirty="0"/>
              <a:t>What is unique of PM2.5 in Delhi? (climate impact)</a:t>
            </a:r>
          </a:p>
          <a:p>
            <a:pPr>
              <a:lnSpc>
                <a:spcPct val="150000"/>
              </a:lnSpc>
            </a:pPr>
            <a:r>
              <a:rPr lang="en-GB" dirty="0"/>
              <a:t>Summary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		  </a:t>
            </a:r>
            <a:fld id="{0605D9A0-3A66-46AB-A5A5-4ED42608F4A4}" type="slidenum">
              <a:rPr lang="en-GB" smtClean="0"/>
              <a:pPr/>
              <a:t>2</a:t>
            </a:fld>
            <a:r>
              <a:rPr lang="en-GB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23955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E68FEC-3F96-4795-98B2-B85D0D85A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3" y="338569"/>
            <a:ext cx="12185073" cy="62007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/>
              <a:t>References: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en-GB" sz="1800" b="1" i="1" dirty="0"/>
              <a:t>Chen Y., </a:t>
            </a:r>
            <a:r>
              <a:rPr lang="en-GB" sz="1800" i="1" dirty="0"/>
              <a:t>et al., </a:t>
            </a:r>
            <a:r>
              <a:rPr lang="en-US" altLang="zh-CN" sz="1800" dirty="0"/>
              <a:t>Local characteristics of and exposure to fine particulate matter (PM2.5) in four </a:t>
            </a:r>
            <a:r>
              <a:rPr lang="en-US" altLang="zh-CN" sz="1800" dirty="0" err="1"/>
              <a:t>indian</a:t>
            </a:r>
            <a:r>
              <a:rPr lang="en-US" altLang="zh-CN" sz="1800" dirty="0"/>
              <a:t> megacities</a:t>
            </a:r>
            <a:r>
              <a:rPr lang="en-GB" sz="1800" dirty="0"/>
              <a:t>, </a:t>
            </a:r>
            <a:r>
              <a:rPr lang="en-GB" altLang="zh-CN" sz="1800" dirty="0">
                <a:hlinkClick r:id="rId2" tooltip="Persistent link using digital object identifier"/>
              </a:rPr>
              <a:t>10.1016/j.aeaoa.2019.100052</a:t>
            </a:r>
            <a:r>
              <a:rPr lang="en-GB" altLang="zh-CN" sz="1800" dirty="0"/>
              <a:t>, </a:t>
            </a:r>
            <a:r>
              <a:rPr lang="en-GB" sz="1800" dirty="0" smtClean="0"/>
              <a:t>2020. </a:t>
            </a:r>
            <a:endParaRPr lang="en-GB" sz="1800" dirty="0"/>
          </a:p>
          <a:p>
            <a:pPr marL="0" indent="-457200">
              <a:lnSpc>
                <a:spcPct val="120000"/>
              </a:lnSpc>
              <a:buNone/>
            </a:pPr>
            <a:r>
              <a:rPr lang="en-GB" sz="1800" b="1" i="1" dirty="0"/>
              <a:t>Chen Y., </a:t>
            </a:r>
            <a:r>
              <a:rPr lang="en-GB" sz="1800" i="1" dirty="0"/>
              <a:t>et al., Influence of </a:t>
            </a:r>
            <a:r>
              <a:rPr lang="en-GB" sz="1800" i="1" dirty="0" err="1"/>
              <a:t>cutoff</a:t>
            </a:r>
            <a:r>
              <a:rPr lang="en-GB" sz="1800" i="1" dirty="0"/>
              <a:t> shift on aerosol measurements, https://doi.org/10.1016/j.atmosenv.2018.09.049, </a:t>
            </a:r>
            <a:r>
              <a:rPr lang="en-GB" altLang="zh-CN" sz="1800" i="1" dirty="0"/>
              <a:t>Atmospheric Environment, </a:t>
            </a:r>
            <a:r>
              <a:rPr lang="en-GB" sz="1800" i="1" dirty="0"/>
              <a:t>(2018).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en-GB" sz="1800" i="1" dirty="0"/>
              <a:t>Wang, Y., and </a:t>
            </a:r>
            <a:r>
              <a:rPr lang="en-GB" sz="1800" b="1" i="1" dirty="0"/>
              <a:t>Chen, Y.*: </a:t>
            </a:r>
            <a:r>
              <a:rPr lang="en-GB" sz="1800" i="1" dirty="0"/>
              <a:t>Significant Climate Impact of Highly Hygroscopic Atmospheric Aerosols in Delhi, India, Geophysical Research Letters, 0, 10.1029/2019GL082339, 2019.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en-GB" sz="1800" i="1" dirty="0"/>
              <a:t>Chowdhury, S. &amp; Dey, S., Environment International </a:t>
            </a:r>
            <a:r>
              <a:rPr lang="en-GB" sz="1800" b="1" i="1" dirty="0"/>
              <a:t>91</a:t>
            </a:r>
            <a:r>
              <a:rPr lang="en-GB" sz="1800" i="1" dirty="0"/>
              <a:t>, 283-290, </a:t>
            </a:r>
            <a:r>
              <a:rPr lang="en-GB" sz="1800" i="1" dirty="0" err="1"/>
              <a:t>doi:https</a:t>
            </a:r>
            <a:r>
              <a:rPr lang="en-GB" sz="1800" i="1" dirty="0"/>
              <a:t>://doi.org/10.1016/j.envint.2016.03.004 (2016).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en-GB" sz="1800" i="1" dirty="0"/>
              <a:t>Conibear, L., Butt, E. W., </a:t>
            </a:r>
            <a:r>
              <a:rPr lang="en-GB" sz="1800" i="1" dirty="0" err="1"/>
              <a:t>Knote</a:t>
            </a:r>
            <a:r>
              <a:rPr lang="en-GB" sz="1800" i="1" dirty="0"/>
              <a:t>, C., Arnold, S. R. &amp; </a:t>
            </a:r>
            <a:r>
              <a:rPr lang="en-GB" sz="1800" i="1" dirty="0" err="1"/>
              <a:t>Spracklen</a:t>
            </a:r>
            <a:r>
              <a:rPr lang="en-GB" sz="1800" i="1" dirty="0"/>
              <a:t>, D. V., Nature Communications </a:t>
            </a:r>
            <a:r>
              <a:rPr lang="en-GB" sz="1800" b="1" i="1" dirty="0"/>
              <a:t>9</a:t>
            </a:r>
            <a:r>
              <a:rPr lang="en-GB" sz="1800" i="1" dirty="0"/>
              <a:t>, 617, doi:10.1038/s41467-018-02986-7 (2018).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en-GB" sz="1800" i="1" dirty="0"/>
              <a:t>CPCB, National Ambient Air Quality Standards, Central Pollution Control Board, New Delhi, India, (2009). 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en-GB" sz="1800" i="1" dirty="0"/>
              <a:t>CPCB, National Air Quality Index Report, Central Pollution Control Board, New Delhi, India, (2014).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en-GB" sz="1800" i="1" dirty="0"/>
              <a:t>Mukherjee, A., and Toohey, D. W.:, Earth's Future, 4, 381-395, doi:10.1002/2016EF000367, (2016).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en-GB" sz="1800" i="1" dirty="0" err="1"/>
              <a:t>Titos</a:t>
            </a:r>
            <a:r>
              <a:rPr lang="en-GB" sz="1800" i="1" dirty="0"/>
              <a:t>, G., et al., Atmospheric Environment, 141, 494-507, https://doi.org/10.1016/j.atmosenv.2016.07.021, (2016).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en-GB" sz="1800" i="1" dirty="0"/>
              <a:t>Pringle, K. J., et al., Atmos. Chem. Phys., 10, 5241-5255, 10.5194/acp-10-5241-2010, (2010).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en-GB" sz="1800" i="1" dirty="0"/>
              <a:t>Petters, M. D., and </a:t>
            </a:r>
            <a:r>
              <a:rPr lang="en-GB" sz="1800" i="1" dirty="0" err="1"/>
              <a:t>Kreidenweis</a:t>
            </a:r>
            <a:r>
              <a:rPr lang="en-GB" sz="1800" i="1" dirty="0"/>
              <a:t>, S. M.:, Atmos. Chem. Phys., 7, 1961-1971, 10.5194/acp-7-1961-2007, (2007).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en-GB" sz="1800" i="1" dirty="0"/>
              <a:t>Sharma, S. K., et al., Bulletin of Environmental Contamination and Toxicology, 100, 695-701, 10.1007/s00128-018-2313-9, (2018).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en-GB" sz="1800" i="1" dirty="0"/>
              <a:t>Huang et al., Nature, 10.1038/nature13774, (2014).</a:t>
            </a:r>
          </a:p>
          <a:p>
            <a:pPr marL="0" indent="0">
              <a:buNone/>
            </a:pPr>
            <a:endParaRPr lang="en-GB" sz="1200" i="1" dirty="0"/>
          </a:p>
          <a:p>
            <a:pPr marL="0" indent="0">
              <a:buNone/>
            </a:pPr>
            <a:endParaRPr lang="en-GB" sz="1200" i="1" dirty="0"/>
          </a:p>
          <a:p>
            <a:pPr marL="0" indent="0">
              <a:buNone/>
            </a:pPr>
            <a:endParaRPr lang="en-GB" sz="1200" i="1" dirty="0"/>
          </a:p>
          <a:p>
            <a:pPr marL="0" indent="0">
              <a:buNone/>
            </a:pPr>
            <a:endParaRPr lang="en-GB" sz="1200" i="1" dirty="0"/>
          </a:p>
          <a:p>
            <a:pPr marL="0" indent="0">
              <a:buNone/>
            </a:pPr>
            <a:endParaRPr lang="en-GB" sz="1200" i="1" dirty="0"/>
          </a:p>
          <a:p>
            <a:pPr marL="0" indent="0">
              <a:buNone/>
            </a:pPr>
            <a:endParaRPr lang="en-GB" sz="1200" i="1" dirty="0"/>
          </a:p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		  </a:t>
            </a:r>
            <a:fld id="{0605D9A0-3A66-46AB-A5A5-4ED42608F4A4}" type="slidenum">
              <a:rPr lang="en-GB" smtClean="0"/>
              <a:pPr/>
              <a:t>20</a:t>
            </a:fld>
            <a:r>
              <a:rPr lang="en-GB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194326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52068" y="4329483"/>
            <a:ext cx="7870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Gill Sans Ultra Bold" panose="020B0A02020104020203" pitchFamily="34" charset="0"/>
              </a:rPr>
              <a:t>Thank you for your attention !</a:t>
            </a:r>
            <a:endParaRPr lang="de-DE" sz="3200" b="1" i="1" dirty="0">
              <a:solidFill>
                <a:schemeClr val="tx2">
                  <a:lumMod val="75000"/>
                </a:schemeClr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1030" name="Picture 6" descr="相关图片">
            <a:extLst>
              <a:ext uri="{FF2B5EF4-FFF2-40B4-BE49-F238E27FC236}">
                <a16:creationId xmlns="" xmlns:a16="http://schemas.microsoft.com/office/drawing/2014/main" id="{94ECBE49-EF03-409A-9113-2A1424A43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87" y="440538"/>
            <a:ext cx="8897063" cy="35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9715307-A84B-4954-91E0-2C775F0BDBB1}"/>
              </a:ext>
            </a:extLst>
          </p:cNvPr>
          <p:cNvGrpSpPr/>
          <p:nvPr/>
        </p:nvGrpSpPr>
        <p:grpSpPr>
          <a:xfrm>
            <a:off x="82315" y="5903063"/>
            <a:ext cx="12002011" cy="855663"/>
            <a:chOff x="161446" y="5938232"/>
            <a:chExt cx="12002011" cy="855663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E97F90C-A42E-434A-A21D-32EB1FA18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46" y="5938233"/>
              <a:ext cx="2668050" cy="855662"/>
            </a:xfrm>
            <a:prstGeom prst="rect">
              <a:avLst/>
            </a:prstGeom>
          </p:spPr>
        </p:pic>
        <p:pic>
          <p:nvPicPr>
            <p:cNvPr id="8" name="Picture 6" descr="https://live-aphh.pantheonsite.io/sites/default/files/NERC.jpg">
              <a:extLst>
                <a:ext uri="{FF2B5EF4-FFF2-40B4-BE49-F238E27FC236}">
                  <a16:creationId xmlns="" xmlns:a16="http://schemas.microsoft.com/office/drawing/2014/main" id="{45142FF8-B9EC-4014-9EE4-0910E6CDF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9578" y="5938232"/>
              <a:ext cx="1243879" cy="855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183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B76ECA7-7A27-4C39-92E4-45299FE52B1F}"/>
              </a:ext>
            </a:extLst>
          </p:cNvPr>
          <p:cNvGrpSpPr/>
          <p:nvPr/>
        </p:nvGrpSpPr>
        <p:grpSpPr>
          <a:xfrm>
            <a:off x="516787" y="927779"/>
            <a:ext cx="7329998" cy="4128141"/>
            <a:chOff x="3564230" y="1946918"/>
            <a:chExt cx="5560688" cy="3002872"/>
          </a:xfrm>
        </p:grpSpPr>
        <p:pic>
          <p:nvPicPr>
            <p:cNvPr id="2050" name="Picture 2" descr="âair pollution in delhi after diwali 2018âçå¾çæç´¢ç»æ">
              <a:extLst>
                <a:ext uri="{FF2B5EF4-FFF2-40B4-BE49-F238E27FC236}">
                  <a16:creationId xmlns="" xmlns:a16="http://schemas.microsoft.com/office/drawing/2014/main" id="{142D4732-AC3A-4378-93EF-575007A10C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230" y="1946918"/>
              <a:ext cx="5338439" cy="3002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4E9922C-F131-49DC-9717-B3C0759A75CB}"/>
                </a:ext>
              </a:extLst>
            </p:cNvPr>
            <p:cNvSpPr txBox="1"/>
            <p:nvPr/>
          </p:nvSpPr>
          <p:spPr>
            <a:xfrm>
              <a:off x="7844759" y="1946918"/>
              <a:ext cx="1280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2018 Diwali</a:t>
              </a:r>
            </a:p>
          </p:txBody>
        </p:sp>
      </p:grpSp>
      <p:pic>
        <p:nvPicPr>
          <p:cNvPr id="2052" name="Picture 4" descr="https://drop.ndtv.com/liveblog/prod/1944194/636772657386136531..jpg">
            <a:extLst>
              <a:ext uri="{FF2B5EF4-FFF2-40B4-BE49-F238E27FC236}">
                <a16:creationId xmlns="" xmlns:a16="http://schemas.microsoft.com/office/drawing/2014/main" id="{D6B03AEF-54C0-40EB-A510-EA4317615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08" y="753702"/>
            <a:ext cx="2752356" cy="169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rop.ndtv.com/liveblog/prod/1944194/636772766851653996..jpg">
            <a:extLst>
              <a:ext uri="{FF2B5EF4-FFF2-40B4-BE49-F238E27FC236}">
                <a16:creationId xmlns="" xmlns:a16="http://schemas.microsoft.com/office/drawing/2014/main" id="{BD7F42AB-8BDB-4FB2-B114-0888C4302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07" y="2745425"/>
            <a:ext cx="2752355" cy="169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5C27D7B6-87FB-4224-BCFC-A0EEDFC5C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06" y="4715320"/>
            <a:ext cx="2752355" cy="183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D7C99A3-DE9D-4E14-A822-6CE6018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2834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Air Quality in Delhi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6787" y="5001370"/>
            <a:ext cx="5965800" cy="96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India: 9 </a:t>
            </a:r>
            <a:r>
              <a:rPr lang="en-US" altLang="zh-CN" sz="2000" b="1" dirty="0"/>
              <a:t>out of top-10 most polluted cities in the World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Delhi: ranking at 6</a:t>
            </a:r>
            <a:r>
              <a:rPr lang="en-US" sz="2000" b="1" baseline="30000" dirty="0"/>
              <a:t>th</a:t>
            </a:r>
            <a:r>
              <a:rPr lang="en-US" sz="2000" b="1" dirty="0"/>
              <a:t> according to WHO</a:t>
            </a:r>
            <a:endParaRPr lang="en-GB" sz="20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		  </a:t>
            </a:r>
            <a:fld id="{0605D9A0-3A66-46AB-A5A5-4ED42608F4A4}" type="slidenum">
              <a:rPr lang="en-GB" smtClean="0"/>
              <a:pPr/>
              <a:t>3</a:t>
            </a:fld>
            <a:r>
              <a:rPr lang="en-GB" dirty="0"/>
              <a:t>/19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B981E7E-FFEA-4D9F-8DCA-B7A68324CE4F}"/>
              </a:ext>
            </a:extLst>
          </p:cNvPr>
          <p:cNvSpPr txBox="1"/>
          <p:nvPr/>
        </p:nvSpPr>
        <p:spPr>
          <a:xfrm>
            <a:off x="629674" y="5969327"/>
            <a:ext cx="4578882" cy="786754"/>
          </a:xfrm>
          <a:prstGeom prst="rect">
            <a:avLst/>
          </a:prstGeom>
          <a:solidFill>
            <a:srgbClr val="00B0F0">
              <a:alpha val="38000"/>
            </a:srgb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~11K mortality in Delhi (Chowdhury et al., 2016)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1M mortality over India (Luke et al., 2018)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1BCE62F-F144-42B8-806C-507CE8E7F57A}"/>
              </a:ext>
            </a:extLst>
          </p:cNvPr>
          <p:cNvSpPr txBox="1"/>
          <p:nvPr/>
        </p:nvSpPr>
        <p:spPr>
          <a:xfrm>
            <a:off x="450132" y="927779"/>
            <a:ext cx="3641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Source: www.urbanupdate.in  &amp; www.ndtv.com</a:t>
            </a:r>
          </a:p>
        </p:txBody>
      </p:sp>
    </p:spTree>
    <p:extLst>
      <p:ext uri="{BB962C8B-B14F-4D97-AF65-F5344CB8AC3E}">
        <p14:creationId xmlns:p14="http://schemas.microsoft.com/office/powerpoint/2010/main" val="36026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19D4AC8-9336-4AA9-BFF8-E8430F1CF6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3"/>
          <a:stretch/>
        </p:blipFill>
        <p:spPr>
          <a:xfrm>
            <a:off x="428934" y="1135522"/>
            <a:ext cx="5790393" cy="57177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3D6D2BEB-65EF-47A6-A8B4-57FCAAC40F52}"/>
              </a:ext>
            </a:extLst>
          </p:cNvPr>
          <p:cNvSpPr txBox="1">
            <a:spLocks/>
          </p:cNvSpPr>
          <p:nvPr/>
        </p:nvSpPr>
        <p:spPr>
          <a:xfrm>
            <a:off x="1130330" y="-788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Air Quality in Delhi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="" xmlns:a16="http://schemas.microsoft.com/office/drawing/2014/main" id="{08ED5310-C75D-4020-A3D5-5B7B89E80A14}"/>
              </a:ext>
            </a:extLst>
          </p:cNvPr>
          <p:cNvSpPr/>
          <p:nvPr/>
        </p:nvSpPr>
        <p:spPr>
          <a:xfrm flipV="1">
            <a:off x="6296832" y="5359525"/>
            <a:ext cx="495098" cy="137018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5780812-E01C-4FE1-8B42-BE5A188AFDE1}"/>
              </a:ext>
            </a:extLst>
          </p:cNvPr>
          <p:cNvSpPr txBox="1"/>
          <p:nvPr/>
        </p:nvSpPr>
        <p:spPr>
          <a:xfrm>
            <a:off x="6720924" y="5217909"/>
            <a:ext cx="2783294" cy="430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 Global Pop.-weighted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="" xmlns:a16="http://schemas.microsoft.com/office/drawing/2014/main" id="{6225E7FE-8136-4C92-A31B-38DB004D9746}"/>
              </a:ext>
            </a:extLst>
          </p:cNvPr>
          <p:cNvSpPr/>
          <p:nvPr/>
        </p:nvSpPr>
        <p:spPr>
          <a:xfrm flipV="1">
            <a:off x="6311691" y="3605107"/>
            <a:ext cx="495098" cy="13701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7884F9F-2F7B-4450-B82A-412F342B98C8}"/>
              </a:ext>
            </a:extLst>
          </p:cNvPr>
          <p:cNvSpPr txBox="1"/>
          <p:nvPr/>
        </p:nvSpPr>
        <p:spPr>
          <a:xfrm>
            <a:off x="6735783" y="3463491"/>
            <a:ext cx="2219332" cy="430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Chinese City-level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="" xmlns:a16="http://schemas.microsoft.com/office/drawing/2014/main" id="{E6756D5A-2502-4FF2-B13E-13AFDFBF6DE9}"/>
              </a:ext>
            </a:extLst>
          </p:cNvPr>
          <p:cNvSpPr/>
          <p:nvPr/>
        </p:nvSpPr>
        <p:spPr>
          <a:xfrm flipV="1">
            <a:off x="6314121" y="3068353"/>
            <a:ext cx="495098" cy="13701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EB59B47-9CF3-436C-8B6E-4BDEE5C82D28}"/>
              </a:ext>
            </a:extLst>
          </p:cNvPr>
          <p:cNvSpPr txBox="1"/>
          <p:nvPr/>
        </p:nvSpPr>
        <p:spPr>
          <a:xfrm>
            <a:off x="6738213" y="2926738"/>
            <a:ext cx="975122" cy="430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Beijing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="" xmlns:a16="http://schemas.microsoft.com/office/drawing/2014/main" id="{670C4006-20A6-4FBE-80DB-6212F765888A}"/>
              </a:ext>
            </a:extLst>
          </p:cNvPr>
          <p:cNvSpPr/>
          <p:nvPr/>
        </p:nvSpPr>
        <p:spPr>
          <a:xfrm flipV="1">
            <a:off x="6314121" y="1573011"/>
            <a:ext cx="495098" cy="13701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382B274-99EB-43E7-BCF2-03D0E225AC21}"/>
              </a:ext>
            </a:extLst>
          </p:cNvPr>
          <p:cNvSpPr txBox="1"/>
          <p:nvPr/>
        </p:nvSpPr>
        <p:spPr>
          <a:xfrm>
            <a:off x="6738213" y="1431395"/>
            <a:ext cx="792889" cy="430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Delhi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F6EBA5C-3029-4831-9055-CECE60066896}"/>
              </a:ext>
            </a:extLst>
          </p:cNvPr>
          <p:cNvSpPr/>
          <p:nvPr/>
        </p:nvSpPr>
        <p:spPr>
          <a:xfrm>
            <a:off x="11152933" y="5166424"/>
            <a:ext cx="10390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dirty="0">
                <a:latin typeface="AdvTTe45e47d2"/>
              </a:rPr>
              <a:t>MODIS image 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		  </a:t>
            </a:r>
            <a:fld id="{0605D9A0-3A66-46AB-A5A5-4ED42608F4A4}" type="slidenum">
              <a:rPr lang="en-GB" smtClean="0"/>
              <a:pPr/>
              <a:t>4</a:t>
            </a:fld>
            <a:r>
              <a:rPr lang="en-GB" dirty="0"/>
              <a:t>/19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7505C4F3-8145-4677-B0DF-406EFC1A1A18}"/>
              </a:ext>
            </a:extLst>
          </p:cNvPr>
          <p:cNvGrpSpPr/>
          <p:nvPr/>
        </p:nvGrpSpPr>
        <p:grpSpPr>
          <a:xfrm>
            <a:off x="9047479" y="2358817"/>
            <a:ext cx="2991546" cy="2851726"/>
            <a:chOff x="2524166" y="1056403"/>
            <a:chExt cx="4137794" cy="4384271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D798822-BEE1-4EBE-A44F-65ACBEB66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50" r="24315" b="4106"/>
            <a:stretch/>
          </p:blipFill>
          <p:spPr>
            <a:xfrm>
              <a:off x="2524166" y="1056403"/>
              <a:ext cx="4137794" cy="4384271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="" xmlns:a16="http://schemas.microsoft.com/office/drawing/2014/main" id="{68E13733-84BE-450D-8F0C-221A49F4A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1673" y="3894083"/>
              <a:ext cx="247480" cy="4931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644449F9-362D-4464-93AC-726C74151C10}"/>
                </a:ext>
              </a:extLst>
            </p:cNvPr>
            <p:cNvSpPr txBox="1"/>
            <p:nvPr/>
          </p:nvSpPr>
          <p:spPr>
            <a:xfrm>
              <a:off x="4900476" y="4393054"/>
              <a:ext cx="681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D</a:t>
              </a:r>
              <a:r>
                <a:rPr lang="en-US" altLang="zh-CN" b="1" dirty="0">
                  <a:solidFill>
                    <a:srgbClr val="FF0000"/>
                  </a:solidFill>
                </a:rPr>
                <a:t>elhi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44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425015" y="2612571"/>
            <a:ext cx="4518466" cy="4245429"/>
            <a:chOff x="5568963" y="1575672"/>
            <a:chExt cx="5790393" cy="5717757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519D4AC8-9336-4AA9-BFF8-E8430F1CF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83"/>
            <a:stretch/>
          </p:blipFill>
          <p:spPr>
            <a:xfrm>
              <a:off x="5568963" y="1575672"/>
              <a:ext cx="5790393" cy="571775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37919" y="2458241"/>
              <a:ext cx="1707165" cy="1518370"/>
            </a:xfrm>
            <a:prstGeom prst="rect">
              <a:avLst/>
            </a:prstGeom>
            <a:noFill/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		  </a:t>
            </a:r>
            <a:fld id="{0605D9A0-3A66-46AB-A5A5-4ED42608F4A4}" type="slidenum">
              <a:rPr lang="en-GB" smtClean="0"/>
              <a:pPr/>
              <a:t>5</a:t>
            </a:fld>
            <a:r>
              <a:rPr lang="en-GB" dirty="0"/>
              <a:t>/19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3D6D2BEB-65EF-47A6-A8B4-57FCAAC40F52}"/>
              </a:ext>
            </a:extLst>
          </p:cNvPr>
          <p:cNvSpPr txBox="1">
            <a:spLocks/>
          </p:cNvSpPr>
          <p:nvPr/>
        </p:nvSpPr>
        <p:spPr>
          <a:xfrm>
            <a:off x="1130330" y="-788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Representativeness of </a:t>
            </a:r>
            <a:r>
              <a:rPr lang="en-GB" dirty="0" err="1"/>
              <a:t>Obs@US</a:t>
            </a:r>
            <a:r>
              <a:rPr lang="en-GB" dirty="0"/>
              <a:t> Embassy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64167" y="1246761"/>
            <a:ext cx="6810545" cy="5275943"/>
            <a:chOff x="-1659747" y="453118"/>
            <a:chExt cx="8112895" cy="60397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37555" t="13021" r="92" b="4414"/>
            <a:stretch/>
          </p:blipFill>
          <p:spPr>
            <a:xfrm>
              <a:off x="-1659747" y="453118"/>
              <a:ext cx="8112895" cy="6039757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1872343" y="3526364"/>
              <a:ext cx="420914" cy="450247"/>
            </a:xfrm>
            <a:prstGeom prst="ellipse">
              <a:avLst/>
            </a:prstGeom>
            <a:noFill/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985186" y="2786439"/>
              <a:ext cx="2091841" cy="2101923"/>
            </a:xfrm>
            <a:prstGeom prst="ellipse">
              <a:avLst/>
            </a:prstGeom>
            <a:noFill/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7174712" y="1246761"/>
            <a:ext cx="1552653" cy="2021117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174712" y="4395266"/>
            <a:ext cx="1552653" cy="2097609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5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		  </a:t>
            </a:r>
            <a:fld id="{0605D9A0-3A66-46AB-A5A5-4ED42608F4A4}" type="slidenum">
              <a:rPr lang="en-GB" smtClean="0"/>
              <a:pPr/>
              <a:t>6</a:t>
            </a:fld>
            <a:r>
              <a:rPr lang="en-GB" dirty="0"/>
              <a:t>/19</a:t>
            </a:r>
          </a:p>
        </p:txBody>
      </p:sp>
      <p:pic>
        <p:nvPicPr>
          <p:cNvPr id="5" name="Picture 4" descr="C:\Users\admin\Google Drive\PROMOTE Delhi\Papers\Paper03 4cityPM25 USembassy\!submission AE02\Revise01 201908\CPCB Data Annual Ave\fig\emf\RepresentationSTD_IndiaPM25_paper03.em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t="1151" r="7440"/>
          <a:stretch/>
        </p:blipFill>
        <p:spPr bwMode="auto">
          <a:xfrm>
            <a:off x="1749669" y="1044835"/>
            <a:ext cx="8949470" cy="51361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3D6D2BEB-65EF-47A6-A8B4-57FCAAC40F52}"/>
              </a:ext>
            </a:extLst>
          </p:cNvPr>
          <p:cNvSpPr txBox="1">
            <a:spLocks/>
          </p:cNvSpPr>
          <p:nvPr/>
        </p:nvSpPr>
        <p:spPr>
          <a:xfrm>
            <a:off x="1130330" y="-788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Representativeness of </a:t>
            </a:r>
            <a:r>
              <a:rPr lang="en-GB" dirty="0" err="1"/>
              <a:t>Obs@US</a:t>
            </a:r>
            <a:r>
              <a:rPr lang="en-GB" dirty="0"/>
              <a:t> Embassy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0338" y="6488668"/>
            <a:ext cx="2937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/>
              <a:t>Source: Chen et al., </a:t>
            </a:r>
            <a:r>
              <a:rPr lang="en-GB" altLang="zh-CN" dirty="0" smtClean="0"/>
              <a:t>2020 AEX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74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WORK\US_Embassy_Indian\Boxplot_trend_emf\USembassy_indian_4city_boxplot_PM2.5.emf">
            <a:extLst>
              <a:ext uri="{FF2B5EF4-FFF2-40B4-BE49-F238E27FC236}">
                <a16:creationId xmlns="" xmlns:a16="http://schemas.microsoft.com/office/drawing/2014/main" id="{1487D7C3-9531-4EEA-9963-7C58DEB7F7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t="2771" r="52099" b="50189"/>
          <a:stretch/>
        </p:blipFill>
        <p:spPr bwMode="auto">
          <a:xfrm>
            <a:off x="1527747" y="1391550"/>
            <a:ext cx="9136506" cy="50971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3F2725AC-3C2B-4933-9B58-9CCBC18DDA1C}"/>
              </a:ext>
            </a:extLst>
          </p:cNvPr>
          <p:cNvSpPr txBox="1">
            <a:spLocks/>
          </p:cNvSpPr>
          <p:nvPr/>
        </p:nvSpPr>
        <p:spPr>
          <a:xfrm>
            <a:off x="1022928" y="-862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How bad is PM2.5 in Delhi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23118" y="1219616"/>
            <a:ext cx="2251364" cy="1764322"/>
            <a:chOff x="7898728" y="5093678"/>
            <a:chExt cx="2251364" cy="1764322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3160E33-99A6-4033-8624-ECF8E5F40103}"/>
                </a:ext>
              </a:extLst>
            </p:cNvPr>
            <p:cNvSpPr txBox="1"/>
            <p:nvPr/>
          </p:nvSpPr>
          <p:spPr>
            <a:xfrm>
              <a:off x="8747309" y="5093678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95%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898728" y="5138656"/>
              <a:ext cx="2251364" cy="1719344"/>
              <a:chOff x="8125930" y="4862253"/>
              <a:chExt cx="2251364" cy="1719344"/>
            </a:xfrm>
          </p:grpSpPr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6DD478D2-44BE-43ED-AD75-0AAA9DF40849}"/>
                  </a:ext>
                </a:extLst>
              </p:cNvPr>
              <p:cNvSpPr/>
              <p:nvPr/>
            </p:nvSpPr>
            <p:spPr>
              <a:xfrm>
                <a:off x="9208654" y="5417908"/>
                <a:ext cx="83128" cy="6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61AF0B63-60F3-4EBF-8E92-61719FCD98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44640" y="5123870"/>
                <a:ext cx="5578" cy="113991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1851633B-28B9-4696-8E5E-E0F4D087C45F}"/>
                  </a:ext>
                </a:extLst>
              </p:cNvPr>
              <p:cNvSpPr txBox="1"/>
              <p:nvPr/>
            </p:nvSpPr>
            <p:spPr>
              <a:xfrm>
                <a:off x="9002967" y="6212265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5%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1D0FC788-C415-47E5-AFE7-D64636354609}"/>
                  </a:ext>
                </a:extLst>
              </p:cNvPr>
              <p:cNvSpPr txBox="1"/>
              <p:nvPr/>
            </p:nvSpPr>
            <p:spPr>
              <a:xfrm>
                <a:off x="9291782" y="5249344"/>
                <a:ext cx="729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Mean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D7EF9632-D976-44B3-97E5-8711141A4642}"/>
                  </a:ext>
                </a:extLst>
              </p:cNvPr>
              <p:cNvSpPr/>
              <p:nvPr/>
            </p:nvSpPr>
            <p:spPr>
              <a:xfrm>
                <a:off x="8125930" y="4862253"/>
                <a:ext cx="2251364" cy="1719343"/>
              </a:xfrm>
              <a:prstGeom prst="roundRect">
                <a:avLst/>
              </a:prstGeom>
              <a:solidFill>
                <a:schemeClr val="bg1">
                  <a:lumMod val="65000"/>
                  <a:alpha val="2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925A3626-6AA1-409F-82BA-8F4A4D9E0A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9223" y="5663420"/>
                <a:ext cx="1270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4F444A36-9C42-461C-A7F3-939BDFC4D211}"/>
                  </a:ext>
                </a:extLst>
              </p:cNvPr>
              <p:cNvSpPr txBox="1"/>
              <p:nvPr/>
            </p:nvSpPr>
            <p:spPr>
              <a:xfrm>
                <a:off x="9300056" y="5478968"/>
                <a:ext cx="904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Median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83D82A94-5A6E-4145-980F-F473BA62B41B}"/>
                  </a:ext>
                </a:extLst>
              </p:cNvPr>
              <p:cNvSpPr/>
              <p:nvPr/>
            </p:nvSpPr>
            <p:spPr>
              <a:xfrm flipH="1">
                <a:off x="9210958" y="5249344"/>
                <a:ext cx="81308" cy="9144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1922E14E-3188-400B-B60D-B39BF073F6C1}"/>
                  </a:ext>
                </a:extLst>
              </p:cNvPr>
              <p:cNvSpPr txBox="1"/>
              <p:nvPr/>
            </p:nvSpPr>
            <p:spPr>
              <a:xfrm>
                <a:off x="8682914" y="5089606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75%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AF38F8E1-D14D-4B80-AB79-0E1A39E17536}"/>
                  </a:ext>
                </a:extLst>
              </p:cNvPr>
              <p:cNvSpPr txBox="1"/>
              <p:nvPr/>
            </p:nvSpPr>
            <p:spPr>
              <a:xfrm>
                <a:off x="8667798" y="5959944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25%</a:t>
                </a:r>
              </a:p>
            </p:txBody>
          </p:sp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en-GB" dirty="0"/>
              <a:t>		  </a:t>
            </a:r>
            <a:fld id="{0605D9A0-3A66-46AB-A5A5-4ED42608F4A4}" type="slidenum">
              <a:rPr lang="en-GB" smtClean="0"/>
              <a:pPr/>
              <a:t>7</a:t>
            </a:fld>
            <a:r>
              <a:rPr lang="en-GB" dirty="0"/>
              <a:t>/19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0338" y="6488668"/>
            <a:ext cx="2937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/>
              <a:t>Source: Chen et al., </a:t>
            </a:r>
            <a:r>
              <a:rPr lang="en-GB" altLang="zh-CN" dirty="0" smtClean="0"/>
              <a:t>2020 AEX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81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2BF3CFF7-3A80-4342-B559-11F139DAF179}"/>
              </a:ext>
            </a:extLst>
          </p:cNvPr>
          <p:cNvSpPr txBox="1">
            <a:spLocks/>
          </p:cNvSpPr>
          <p:nvPr/>
        </p:nvSpPr>
        <p:spPr>
          <a:xfrm>
            <a:off x="1022928" y="-862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How bad is PM2.5 in Delhi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F3FCCC1-B322-43AA-B371-5C5FAAD86537}"/>
              </a:ext>
            </a:extLst>
          </p:cNvPr>
          <p:cNvGrpSpPr/>
          <p:nvPr/>
        </p:nvGrpSpPr>
        <p:grpSpPr>
          <a:xfrm>
            <a:off x="0" y="1542473"/>
            <a:ext cx="6012873" cy="3731492"/>
            <a:chOff x="526472" y="1995054"/>
            <a:chExt cx="6345383" cy="4045527"/>
          </a:xfrm>
        </p:grpSpPr>
        <p:pic>
          <p:nvPicPr>
            <p:cNvPr id="4" name="Picture 3" descr="D:\WORK\US_Embassy_Indian\Boxplot_Diurnal_emf\USembassy_indian_4city_boxplot_PM25_4Season.emf">
              <a:extLst>
                <a:ext uri="{FF2B5EF4-FFF2-40B4-BE49-F238E27FC236}">
                  <a16:creationId xmlns="" xmlns:a16="http://schemas.microsoft.com/office/drawing/2014/main" id="{48D578AC-6957-47C4-9439-D9703F0793EE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" t="1481" r="52256" b="50000"/>
            <a:stretch/>
          </p:blipFill>
          <p:spPr bwMode="auto">
            <a:xfrm>
              <a:off x="526472" y="1995054"/>
              <a:ext cx="6345383" cy="40455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D:\WORK\US_Embassy_Indian\Boxplot_Diurnal_emf\USembassy_indian_4city_boxplot_PM25_4Season.emf">
              <a:extLst>
                <a:ext uri="{FF2B5EF4-FFF2-40B4-BE49-F238E27FC236}">
                  <a16:creationId xmlns="" xmlns:a16="http://schemas.microsoft.com/office/drawing/2014/main" id="{E4D78993-DE6F-4122-9673-EA76FE2D6BC5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62" t="8734" r="9711" b="73449"/>
            <a:stretch/>
          </p:blipFill>
          <p:spPr bwMode="auto">
            <a:xfrm>
              <a:off x="4756726" y="2687781"/>
              <a:ext cx="1052947" cy="8497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 descr="D:\WORK\US_Embassy_Indian\Boxplot_Diurnal_emf\USembassy_indian_4city_boxplot_PM25_weekday.emf">
            <a:extLst>
              <a:ext uri="{FF2B5EF4-FFF2-40B4-BE49-F238E27FC236}">
                <a16:creationId xmlns="" xmlns:a16="http://schemas.microsoft.com/office/drawing/2014/main" id="{E8ABBBE8-233C-46EE-89A0-FBAABC8CC13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" t="2984" r="52577" b="50000"/>
          <a:stretch/>
        </p:blipFill>
        <p:spPr bwMode="auto">
          <a:xfrm>
            <a:off x="6280728" y="1695699"/>
            <a:ext cx="5624945" cy="3425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4B8D7D5-27FA-4BE2-B8EE-C745A19CB2FF}"/>
              </a:ext>
            </a:extLst>
          </p:cNvPr>
          <p:cNvSpPr txBox="1"/>
          <p:nvPr/>
        </p:nvSpPr>
        <p:spPr>
          <a:xfrm>
            <a:off x="1022928" y="5476133"/>
            <a:ext cx="7227043" cy="1289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Weekdays = Weekend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&gt; Post-monsoon (Autumn) &gt; Pre-monsoon (Summer) &gt; Monsoon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 morning peak from 8-9am (Summer) to 10am (Winter)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		  </a:t>
            </a:r>
            <a:fld id="{0605D9A0-3A66-46AB-A5A5-4ED42608F4A4}" type="slidenum">
              <a:rPr lang="en-GB" smtClean="0"/>
              <a:pPr/>
              <a:t>8</a:t>
            </a:fld>
            <a:r>
              <a:rPr lang="en-GB" dirty="0"/>
              <a:t>/19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0" y="995444"/>
            <a:ext cx="291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i="1" dirty="0"/>
              <a:t>Source: Chen et al., </a:t>
            </a:r>
            <a:r>
              <a:rPr lang="en-GB" altLang="zh-CN" i="1" dirty="0" smtClean="0"/>
              <a:t>2020 AEX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415130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WORK\US_Embassy_Indian\Boxplot_Calendar_emf\USembassy_Indian_Calendar_PM25_NewDelhi_2015-2018.emf">
            <a:extLst>
              <a:ext uri="{FF2B5EF4-FFF2-40B4-BE49-F238E27FC236}">
                <a16:creationId xmlns="" xmlns:a16="http://schemas.microsoft.com/office/drawing/2014/main" id="{A8637B5B-0EC9-46CC-889B-1617FD1E1BA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1" b="1036"/>
          <a:stretch/>
        </p:blipFill>
        <p:spPr bwMode="auto">
          <a:xfrm>
            <a:off x="2299854" y="952997"/>
            <a:ext cx="8349673" cy="5438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4155DE55-C6E7-4CB9-8722-54F75CB51E44}"/>
              </a:ext>
            </a:extLst>
          </p:cNvPr>
          <p:cNvSpPr txBox="1">
            <a:spLocks/>
          </p:cNvSpPr>
          <p:nvPr/>
        </p:nvSpPr>
        <p:spPr>
          <a:xfrm>
            <a:off x="1022928" y="-862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How bad is PM2.5 in Delhi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="" xmlns:a16="http://schemas.microsoft.com/office/drawing/2014/main" id="{336D87D8-5900-4B96-B3B1-6792ABCC72B1}"/>
              </a:ext>
            </a:extLst>
          </p:cNvPr>
          <p:cNvSpPr/>
          <p:nvPr/>
        </p:nvSpPr>
        <p:spPr>
          <a:xfrm>
            <a:off x="8349812" y="6059054"/>
            <a:ext cx="484632" cy="33250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Up 6">
            <a:extLst>
              <a:ext uri="{FF2B5EF4-FFF2-40B4-BE49-F238E27FC236}">
                <a16:creationId xmlns="" xmlns:a16="http://schemas.microsoft.com/office/drawing/2014/main" id="{915333F6-D0B8-468B-B34F-5D08F1CFF2E1}"/>
              </a:ext>
            </a:extLst>
          </p:cNvPr>
          <p:cNvSpPr/>
          <p:nvPr/>
        </p:nvSpPr>
        <p:spPr>
          <a:xfrm>
            <a:off x="2868030" y="6059054"/>
            <a:ext cx="484632" cy="33250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3826A7-88C8-4145-AB08-DC1D03CBE6D8}"/>
              </a:ext>
            </a:extLst>
          </p:cNvPr>
          <p:cNvSpPr txBox="1"/>
          <p:nvPr/>
        </p:nvSpPr>
        <p:spPr>
          <a:xfrm>
            <a:off x="7908198" y="6391563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Diwali Fest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9A0480A-9E8C-409A-972D-BA9A68BB59C2}"/>
              </a:ext>
            </a:extLst>
          </p:cNvPr>
          <p:cNvSpPr txBox="1"/>
          <p:nvPr/>
        </p:nvSpPr>
        <p:spPr>
          <a:xfrm>
            <a:off x="2254679" y="6391563"/>
            <a:ext cx="1753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Year Fest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6215701-DC30-4D8C-99E0-1FF0E3CFB601}"/>
              </a:ext>
            </a:extLst>
          </p:cNvPr>
          <p:cNvSpPr/>
          <p:nvPr/>
        </p:nvSpPr>
        <p:spPr>
          <a:xfrm>
            <a:off x="9537013" y="6206897"/>
            <a:ext cx="2074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Monthly: 180 µg/m</a:t>
            </a:r>
            <a:r>
              <a:rPr lang="en-GB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3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Diwali: 320 µg/m</a:t>
            </a:r>
            <a:r>
              <a:rPr lang="en-GB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85FBF53-E813-46C5-89BC-93A55468EC0A}"/>
              </a:ext>
            </a:extLst>
          </p:cNvPr>
          <p:cNvSpPr/>
          <p:nvPr/>
        </p:nvSpPr>
        <p:spPr>
          <a:xfrm>
            <a:off x="9070110" y="600682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short-term exposure: ~22 person/day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698182" y="6520585"/>
            <a:ext cx="2743200" cy="365125"/>
          </a:xfrm>
        </p:spPr>
        <p:txBody>
          <a:bodyPr/>
          <a:lstStyle/>
          <a:p>
            <a:r>
              <a:rPr lang="en-GB" dirty="0"/>
              <a:t>		  </a:t>
            </a:r>
            <a:fld id="{0605D9A0-3A66-46AB-A5A5-4ED42608F4A4}" type="slidenum">
              <a:rPr lang="en-GB" smtClean="0"/>
              <a:pPr/>
              <a:t>9</a:t>
            </a:fld>
            <a:r>
              <a:rPr lang="en-GB" dirty="0"/>
              <a:t>/19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F2EF7F9-F143-4F4B-B927-BA97C450E644}"/>
              </a:ext>
            </a:extLst>
          </p:cNvPr>
          <p:cNvCxnSpPr>
            <a:cxnSpLocks/>
          </p:cNvCxnSpPr>
          <p:nvPr/>
        </p:nvCxnSpPr>
        <p:spPr>
          <a:xfrm>
            <a:off x="10101593" y="4544834"/>
            <a:ext cx="1954306" cy="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7BB469C-7A95-475E-891B-CBA0C0A299BC}"/>
              </a:ext>
            </a:extLst>
          </p:cNvPr>
          <p:cNvSpPr txBox="1"/>
          <p:nvPr/>
        </p:nvSpPr>
        <p:spPr>
          <a:xfrm>
            <a:off x="10518299" y="459100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ECB154C-570C-4F4D-B9BB-B3CE7CCF7638}"/>
              </a:ext>
            </a:extLst>
          </p:cNvPr>
          <p:cNvSpPr txBox="1"/>
          <p:nvPr/>
        </p:nvSpPr>
        <p:spPr>
          <a:xfrm>
            <a:off x="10385781" y="4117513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Unhealthy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4966" y="6545451"/>
            <a:ext cx="2304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1400" i="1" dirty="0"/>
              <a:t>Source: Chen et al., </a:t>
            </a:r>
            <a:r>
              <a:rPr lang="en-GB" altLang="zh-CN" sz="1400" i="1" dirty="0" smtClean="0"/>
              <a:t>2020 AEX</a:t>
            </a:r>
            <a:endParaRPr lang="zh-CN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80508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1105</Words>
  <Application>Microsoft Office PowerPoint</Application>
  <PresentationFormat>宽屏</PresentationFormat>
  <Paragraphs>169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AdvTTe45e47d2</vt:lpstr>
      <vt:lpstr>DengXian</vt:lpstr>
      <vt:lpstr>ＭＳ Ｐゴシック</vt:lpstr>
      <vt:lpstr>等线</vt:lpstr>
      <vt:lpstr>等线 Light</vt:lpstr>
      <vt:lpstr>Arial</vt:lpstr>
      <vt:lpstr>Calibri</vt:lpstr>
      <vt:lpstr>Calibri Light</vt:lpstr>
      <vt:lpstr>Gill Sans Ultra Bold</vt:lpstr>
      <vt:lpstr>Times New Roman</vt:lpstr>
      <vt:lpstr>Wingdings</vt:lpstr>
      <vt:lpstr>Office Theme</vt:lpstr>
      <vt:lpstr>   Air Pollution and its potential climate effect in Delhi, India</vt:lpstr>
      <vt:lpstr>Outline</vt:lpstr>
      <vt:lpstr>Air Quality in Delhi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 Chen</dc:creator>
  <cp:lastModifiedBy>yingchen</cp:lastModifiedBy>
  <cp:revision>272</cp:revision>
  <dcterms:created xsi:type="dcterms:W3CDTF">2018-04-04T18:56:54Z</dcterms:created>
  <dcterms:modified xsi:type="dcterms:W3CDTF">2020-04-11T17:06:20Z</dcterms:modified>
</cp:coreProperties>
</file>