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88" r:id="rId3"/>
    <p:sldId id="258" r:id="rId4"/>
    <p:sldId id="273" r:id="rId5"/>
    <p:sldId id="259" r:id="rId6"/>
    <p:sldId id="266" r:id="rId7"/>
    <p:sldId id="264" r:id="rId8"/>
    <p:sldId id="265" r:id="rId9"/>
    <p:sldId id="282" r:id="rId10"/>
    <p:sldId id="263" r:id="rId11"/>
    <p:sldId id="261" r:id="rId12"/>
    <p:sldId id="262" r:id="rId13"/>
    <p:sldId id="268" r:id="rId14"/>
    <p:sldId id="275" r:id="rId15"/>
    <p:sldId id="271" r:id="rId16"/>
    <p:sldId id="286" r:id="rId17"/>
    <p:sldId id="281"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80"/>
    <p:restoredTop sz="94694"/>
  </p:normalViewPr>
  <p:slideViewPr>
    <p:cSldViewPr snapToGrid="0" snapToObjects="1">
      <p:cViewPr varScale="1">
        <p:scale>
          <a:sx n="138" d="100"/>
          <a:sy n="138" d="100"/>
        </p:scale>
        <p:origin x="1128" y="184"/>
      </p:cViewPr>
      <p:guideLst/>
    </p:cSldViewPr>
  </p:slideViewPr>
  <p:notesTextViewPr>
    <p:cViewPr>
      <p:scale>
        <a:sx n="1" d="1"/>
        <a:sy n="1" d="1"/>
      </p:scale>
      <p:origin x="0" y="0"/>
    </p:cViewPr>
  </p:notesTextViewPr>
  <p:notesViewPr>
    <p:cSldViewPr snapToGrid="0" snapToObjects="1">
      <p:cViewPr varScale="1">
        <p:scale>
          <a:sx n="110" d="100"/>
          <a:sy n="110" d="100"/>
        </p:scale>
        <p:origin x="338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7988BB-A42B-1C42-A844-4BAD014A1A22}" type="datetimeFigureOut">
              <a:rPr lang="en-US" smtClean="0"/>
              <a:t>5/3/20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B089F8-F8E8-A944-ABD2-DDD0D0BAE9E6}" type="slidenum">
              <a:rPr lang="en-US" smtClean="0"/>
              <a:t>‹#›</a:t>
            </a:fld>
            <a:endParaRPr lang="en-US"/>
          </a:p>
        </p:txBody>
      </p:sp>
      <p:sp>
        <p:nvSpPr>
          <p:cNvPr id="8" name="Notes Placeholder 7">
            <a:extLst>
              <a:ext uri="{FF2B5EF4-FFF2-40B4-BE49-F238E27FC236}">
                <a16:creationId xmlns:a16="http://schemas.microsoft.com/office/drawing/2014/main" id="{E68D5ADB-9069-E640-948F-E74DE57D67B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9075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089F8-F8E8-A944-ABD2-DDD0D0BAE9E6}" type="slidenum">
              <a:rPr lang="en-US" smtClean="0"/>
              <a:t>2</a:t>
            </a:fld>
            <a:endParaRPr lang="en-US"/>
          </a:p>
        </p:txBody>
      </p:sp>
    </p:spTree>
    <p:extLst>
      <p:ext uri="{BB962C8B-B14F-4D97-AF65-F5344CB8AC3E}">
        <p14:creationId xmlns:p14="http://schemas.microsoft.com/office/powerpoint/2010/main" val="1447599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089F8-F8E8-A944-ABD2-DDD0D0BAE9E6}" type="slidenum">
              <a:rPr lang="en-US" smtClean="0"/>
              <a:t>6</a:t>
            </a:fld>
            <a:endParaRPr lang="en-US"/>
          </a:p>
        </p:txBody>
      </p:sp>
    </p:spTree>
    <p:extLst>
      <p:ext uri="{BB962C8B-B14F-4D97-AF65-F5344CB8AC3E}">
        <p14:creationId xmlns:p14="http://schemas.microsoft.com/office/powerpoint/2010/main" val="495249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3CB089F8-F8E8-A944-ABD2-DDD0D0BAE9E6}" type="slidenum">
              <a:rPr lang="en-US" smtClean="0"/>
              <a:t>13</a:t>
            </a:fld>
            <a:endParaRPr lang="en-US"/>
          </a:p>
        </p:txBody>
      </p:sp>
    </p:spTree>
    <p:extLst>
      <p:ext uri="{BB962C8B-B14F-4D97-AF65-F5344CB8AC3E}">
        <p14:creationId xmlns:p14="http://schemas.microsoft.com/office/powerpoint/2010/main" val="4219014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3CB089F8-F8E8-A944-ABD2-DDD0D0BAE9E6}" type="slidenum">
              <a:rPr lang="en-US" smtClean="0"/>
              <a:t>14</a:t>
            </a:fld>
            <a:endParaRPr lang="en-US"/>
          </a:p>
        </p:txBody>
      </p:sp>
    </p:spTree>
    <p:extLst>
      <p:ext uri="{BB962C8B-B14F-4D97-AF65-F5344CB8AC3E}">
        <p14:creationId xmlns:p14="http://schemas.microsoft.com/office/powerpoint/2010/main" val="1985592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508F6-FED8-1F4C-82BB-16C18AB765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7CE288-4F63-6E4D-B6D9-5494A56927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6A7B32-A760-C440-BA9C-7573046B2DE5}"/>
              </a:ext>
            </a:extLst>
          </p:cNvPr>
          <p:cNvSpPr>
            <a:spLocks noGrp="1"/>
          </p:cNvSpPr>
          <p:nvPr>
            <p:ph type="dt" sz="half" idx="10"/>
          </p:nvPr>
        </p:nvSpPr>
        <p:spPr/>
        <p:txBody>
          <a:bodyPr/>
          <a:lstStyle/>
          <a:p>
            <a:fld id="{27BB97FD-788B-9340-8C88-23CC4F754D25}" type="datetimeFigureOut">
              <a:rPr lang="en-US" smtClean="0"/>
              <a:t>5/3/20</a:t>
            </a:fld>
            <a:endParaRPr lang="en-US"/>
          </a:p>
        </p:txBody>
      </p:sp>
      <p:sp>
        <p:nvSpPr>
          <p:cNvPr id="5" name="Footer Placeholder 4">
            <a:extLst>
              <a:ext uri="{FF2B5EF4-FFF2-40B4-BE49-F238E27FC236}">
                <a16:creationId xmlns:a16="http://schemas.microsoft.com/office/drawing/2014/main" id="{7723E6DA-E257-F24C-98A0-8E9541B4B4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A0B753-2399-9C43-8616-CB110F12BAEE}"/>
              </a:ext>
            </a:extLst>
          </p:cNvPr>
          <p:cNvSpPr>
            <a:spLocks noGrp="1"/>
          </p:cNvSpPr>
          <p:nvPr>
            <p:ph type="sldNum" sz="quarter" idx="12"/>
          </p:nvPr>
        </p:nvSpPr>
        <p:spPr/>
        <p:txBody>
          <a:bodyPr/>
          <a:lstStyle/>
          <a:p>
            <a:fld id="{F5D8066B-6B69-464E-AE58-08036C668512}" type="slidenum">
              <a:rPr lang="en-US" smtClean="0"/>
              <a:t>‹#›</a:t>
            </a:fld>
            <a:endParaRPr lang="en-US"/>
          </a:p>
        </p:txBody>
      </p:sp>
    </p:spTree>
    <p:extLst>
      <p:ext uri="{BB962C8B-B14F-4D97-AF65-F5344CB8AC3E}">
        <p14:creationId xmlns:p14="http://schemas.microsoft.com/office/powerpoint/2010/main" val="170981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9538E-5D6D-7647-BA33-5D73C93C8E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6D9112-0C38-9347-BBF2-70EC95F0E5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FFCABD-1F90-1247-AA1E-9ECABB7A0311}"/>
              </a:ext>
            </a:extLst>
          </p:cNvPr>
          <p:cNvSpPr>
            <a:spLocks noGrp="1"/>
          </p:cNvSpPr>
          <p:nvPr>
            <p:ph type="dt" sz="half" idx="10"/>
          </p:nvPr>
        </p:nvSpPr>
        <p:spPr/>
        <p:txBody>
          <a:bodyPr/>
          <a:lstStyle/>
          <a:p>
            <a:fld id="{27BB97FD-788B-9340-8C88-23CC4F754D25}" type="datetimeFigureOut">
              <a:rPr lang="en-US" smtClean="0"/>
              <a:t>5/3/20</a:t>
            </a:fld>
            <a:endParaRPr lang="en-US"/>
          </a:p>
        </p:txBody>
      </p:sp>
      <p:sp>
        <p:nvSpPr>
          <p:cNvPr id="5" name="Footer Placeholder 4">
            <a:extLst>
              <a:ext uri="{FF2B5EF4-FFF2-40B4-BE49-F238E27FC236}">
                <a16:creationId xmlns:a16="http://schemas.microsoft.com/office/drawing/2014/main" id="{DA747BF8-7E5F-8844-BEFB-B66BA81D32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D754EF-AB79-E647-80CA-85AC41827911}"/>
              </a:ext>
            </a:extLst>
          </p:cNvPr>
          <p:cNvSpPr>
            <a:spLocks noGrp="1"/>
          </p:cNvSpPr>
          <p:nvPr>
            <p:ph type="sldNum" sz="quarter" idx="12"/>
          </p:nvPr>
        </p:nvSpPr>
        <p:spPr/>
        <p:txBody>
          <a:bodyPr/>
          <a:lstStyle/>
          <a:p>
            <a:fld id="{F5D8066B-6B69-464E-AE58-08036C668512}" type="slidenum">
              <a:rPr lang="en-US" smtClean="0"/>
              <a:t>‹#›</a:t>
            </a:fld>
            <a:endParaRPr lang="en-US"/>
          </a:p>
        </p:txBody>
      </p:sp>
    </p:spTree>
    <p:extLst>
      <p:ext uri="{BB962C8B-B14F-4D97-AF65-F5344CB8AC3E}">
        <p14:creationId xmlns:p14="http://schemas.microsoft.com/office/powerpoint/2010/main" val="244379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C8EF5F-B322-B746-A583-9747F7227F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7400F6-873D-F745-B2F2-78C3024A3A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980892-B78C-8941-8458-7DEE2356867D}"/>
              </a:ext>
            </a:extLst>
          </p:cNvPr>
          <p:cNvSpPr>
            <a:spLocks noGrp="1"/>
          </p:cNvSpPr>
          <p:nvPr>
            <p:ph type="dt" sz="half" idx="10"/>
          </p:nvPr>
        </p:nvSpPr>
        <p:spPr/>
        <p:txBody>
          <a:bodyPr/>
          <a:lstStyle/>
          <a:p>
            <a:fld id="{27BB97FD-788B-9340-8C88-23CC4F754D25}" type="datetimeFigureOut">
              <a:rPr lang="en-US" smtClean="0"/>
              <a:t>5/3/20</a:t>
            </a:fld>
            <a:endParaRPr lang="en-US"/>
          </a:p>
        </p:txBody>
      </p:sp>
      <p:sp>
        <p:nvSpPr>
          <p:cNvPr id="5" name="Footer Placeholder 4">
            <a:extLst>
              <a:ext uri="{FF2B5EF4-FFF2-40B4-BE49-F238E27FC236}">
                <a16:creationId xmlns:a16="http://schemas.microsoft.com/office/drawing/2014/main" id="{1BEAB43E-4A99-8449-8000-CA5FACB5A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D32865-2B3B-3D45-A893-61A26EE72356}"/>
              </a:ext>
            </a:extLst>
          </p:cNvPr>
          <p:cNvSpPr>
            <a:spLocks noGrp="1"/>
          </p:cNvSpPr>
          <p:nvPr>
            <p:ph type="sldNum" sz="quarter" idx="12"/>
          </p:nvPr>
        </p:nvSpPr>
        <p:spPr/>
        <p:txBody>
          <a:bodyPr/>
          <a:lstStyle/>
          <a:p>
            <a:fld id="{F5D8066B-6B69-464E-AE58-08036C668512}" type="slidenum">
              <a:rPr lang="en-US" smtClean="0"/>
              <a:t>‹#›</a:t>
            </a:fld>
            <a:endParaRPr lang="en-US"/>
          </a:p>
        </p:txBody>
      </p:sp>
    </p:spTree>
    <p:extLst>
      <p:ext uri="{BB962C8B-B14F-4D97-AF65-F5344CB8AC3E}">
        <p14:creationId xmlns:p14="http://schemas.microsoft.com/office/powerpoint/2010/main" val="3035357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FEAAC-80C3-7245-8053-181074B844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4B6A4-80A4-784E-A522-B32F0349B0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F16552-973F-AE49-A7D6-EE9E428FDBD9}"/>
              </a:ext>
            </a:extLst>
          </p:cNvPr>
          <p:cNvSpPr>
            <a:spLocks noGrp="1"/>
          </p:cNvSpPr>
          <p:nvPr>
            <p:ph type="dt" sz="half" idx="10"/>
          </p:nvPr>
        </p:nvSpPr>
        <p:spPr/>
        <p:txBody>
          <a:bodyPr/>
          <a:lstStyle/>
          <a:p>
            <a:fld id="{27BB97FD-788B-9340-8C88-23CC4F754D25}" type="datetimeFigureOut">
              <a:rPr lang="en-US" smtClean="0"/>
              <a:t>5/3/20</a:t>
            </a:fld>
            <a:endParaRPr lang="en-US"/>
          </a:p>
        </p:txBody>
      </p:sp>
      <p:sp>
        <p:nvSpPr>
          <p:cNvPr id="5" name="Footer Placeholder 4">
            <a:extLst>
              <a:ext uri="{FF2B5EF4-FFF2-40B4-BE49-F238E27FC236}">
                <a16:creationId xmlns:a16="http://schemas.microsoft.com/office/drawing/2014/main" id="{0D1AF1C6-BAB0-EE41-930F-D92D8F080F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83934A-662A-0046-A877-8129AAF17D6B}"/>
              </a:ext>
            </a:extLst>
          </p:cNvPr>
          <p:cNvSpPr>
            <a:spLocks noGrp="1"/>
          </p:cNvSpPr>
          <p:nvPr>
            <p:ph type="sldNum" sz="quarter" idx="12"/>
          </p:nvPr>
        </p:nvSpPr>
        <p:spPr/>
        <p:txBody>
          <a:bodyPr/>
          <a:lstStyle/>
          <a:p>
            <a:fld id="{F5D8066B-6B69-464E-AE58-08036C668512}" type="slidenum">
              <a:rPr lang="en-US" smtClean="0"/>
              <a:t>‹#›</a:t>
            </a:fld>
            <a:endParaRPr lang="en-US"/>
          </a:p>
        </p:txBody>
      </p:sp>
    </p:spTree>
    <p:extLst>
      <p:ext uri="{BB962C8B-B14F-4D97-AF65-F5344CB8AC3E}">
        <p14:creationId xmlns:p14="http://schemas.microsoft.com/office/powerpoint/2010/main" val="403903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5A2E3-4EAA-C04D-A0E6-5F5B65058D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7EB020-8470-7045-B8D3-B23702A76A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AD0AAE-3ADB-384C-8B6C-9935D3E26A75}"/>
              </a:ext>
            </a:extLst>
          </p:cNvPr>
          <p:cNvSpPr>
            <a:spLocks noGrp="1"/>
          </p:cNvSpPr>
          <p:nvPr>
            <p:ph type="dt" sz="half" idx="10"/>
          </p:nvPr>
        </p:nvSpPr>
        <p:spPr/>
        <p:txBody>
          <a:bodyPr/>
          <a:lstStyle/>
          <a:p>
            <a:fld id="{27BB97FD-788B-9340-8C88-23CC4F754D25}" type="datetimeFigureOut">
              <a:rPr lang="en-US" smtClean="0"/>
              <a:t>5/3/20</a:t>
            </a:fld>
            <a:endParaRPr lang="en-US"/>
          </a:p>
        </p:txBody>
      </p:sp>
      <p:sp>
        <p:nvSpPr>
          <p:cNvPr id="5" name="Footer Placeholder 4">
            <a:extLst>
              <a:ext uri="{FF2B5EF4-FFF2-40B4-BE49-F238E27FC236}">
                <a16:creationId xmlns:a16="http://schemas.microsoft.com/office/drawing/2014/main" id="{75FD052A-4539-BC49-A23F-19B05F6A89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C7583-8EDD-D44A-B545-42A4B20EE702}"/>
              </a:ext>
            </a:extLst>
          </p:cNvPr>
          <p:cNvSpPr>
            <a:spLocks noGrp="1"/>
          </p:cNvSpPr>
          <p:nvPr>
            <p:ph type="sldNum" sz="quarter" idx="12"/>
          </p:nvPr>
        </p:nvSpPr>
        <p:spPr/>
        <p:txBody>
          <a:bodyPr/>
          <a:lstStyle/>
          <a:p>
            <a:fld id="{F5D8066B-6B69-464E-AE58-08036C668512}" type="slidenum">
              <a:rPr lang="en-US" smtClean="0"/>
              <a:t>‹#›</a:t>
            </a:fld>
            <a:endParaRPr lang="en-US"/>
          </a:p>
        </p:txBody>
      </p:sp>
    </p:spTree>
    <p:extLst>
      <p:ext uri="{BB962C8B-B14F-4D97-AF65-F5344CB8AC3E}">
        <p14:creationId xmlns:p14="http://schemas.microsoft.com/office/powerpoint/2010/main" val="622911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E93E0-57F0-174C-A97F-D15898F781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649217-055E-854A-9A6E-D30933C8BE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8BF76E-B462-0345-9FD7-DDCD378026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A5645F-0F03-9C47-96D9-F9A60CF14B8A}"/>
              </a:ext>
            </a:extLst>
          </p:cNvPr>
          <p:cNvSpPr>
            <a:spLocks noGrp="1"/>
          </p:cNvSpPr>
          <p:nvPr>
            <p:ph type="dt" sz="half" idx="10"/>
          </p:nvPr>
        </p:nvSpPr>
        <p:spPr/>
        <p:txBody>
          <a:bodyPr/>
          <a:lstStyle/>
          <a:p>
            <a:fld id="{27BB97FD-788B-9340-8C88-23CC4F754D25}" type="datetimeFigureOut">
              <a:rPr lang="en-US" smtClean="0"/>
              <a:t>5/3/20</a:t>
            </a:fld>
            <a:endParaRPr lang="en-US"/>
          </a:p>
        </p:txBody>
      </p:sp>
      <p:sp>
        <p:nvSpPr>
          <p:cNvPr id="6" name="Footer Placeholder 5">
            <a:extLst>
              <a:ext uri="{FF2B5EF4-FFF2-40B4-BE49-F238E27FC236}">
                <a16:creationId xmlns:a16="http://schemas.microsoft.com/office/drawing/2014/main" id="{917151AF-3949-8949-9620-FDA6486AF2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457CDB-062C-5F4C-BC7E-369DA34323F3}"/>
              </a:ext>
            </a:extLst>
          </p:cNvPr>
          <p:cNvSpPr>
            <a:spLocks noGrp="1"/>
          </p:cNvSpPr>
          <p:nvPr>
            <p:ph type="sldNum" sz="quarter" idx="12"/>
          </p:nvPr>
        </p:nvSpPr>
        <p:spPr/>
        <p:txBody>
          <a:bodyPr/>
          <a:lstStyle/>
          <a:p>
            <a:fld id="{F5D8066B-6B69-464E-AE58-08036C668512}" type="slidenum">
              <a:rPr lang="en-US" smtClean="0"/>
              <a:t>‹#›</a:t>
            </a:fld>
            <a:endParaRPr lang="en-US"/>
          </a:p>
        </p:txBody>
      </p:sp>
    </p:spTree>
    <p:extLst>
      <p:ext uri="{BB962C8B-B14F-4D97-AF65-F5344CB8AC3E}">
        <p14:creationId xmlns:p14="http://schemas.microsoft.com/office/powerpoint/2010/main" val="37753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0D1CB-1DAE-9747-9B57-E9C7A576D8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45312E-2744-1446-BCE6-C8E7264668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0CBFB1-9364-F24B-8FEF-DCBD0A9CD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472BE9-B6F1-3C4D-A556-87E39CD9D5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4CCB9D-4C3A-504C-9E8C-1C746E5063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72A9A2-A9E8-0E43-BBD6-0F10DBEE86D0}"/>
              </a:ext>
            </a:extLst>
          </p:cNvPr>
          <p:cNvSpPr>
            <a:spLocks noGrp="1"/>
          </p:cNvSpPr>
          <p:nvPr>
            <p:ph type="dt" sz="half" idx="10"/>
          </p:nvPr>
        </p:nvSpPr>
        <p:spPr/>
        <p:txBody>
          <a:bodyPr/>
          <a:lstStyle/>
          <a:p>
            <a:fld id="{27BB97FD-788B-9340-8C88-23CC4F754D25}" type="datetimeFigureOut">
              <a:rPr lang="en-US" smtClean="0"/>
              <a:t>5/3/20</a:t>
            </a:fld>
            <a:endParaRPr lang="en-US"/>
          </a:p>
        </p:txBody>
      </p:sp>
      <p:sp>
        <p:nvSpPr>
          <p:cNvPr id="8" name="Footer Placeholder 7">
            <a:extLst>
              <a:ext uri="{FF2B5EF4-FFF2-40B4-BE49-F238E27FC236}">
                <a16:creationId xmlns:a16="http://schemas.microsoft.com/office/drawing/2014/main" id="{FB171197-6D6E-344E-9AD4-F34264A817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A9D44B-1BCD-624B-878C-D4EA396ABEF5}"/>
              </a:ext>
            </a:extLst>
          </p:cNvPr>
          <p:cNvSpPr>
            <a:spLocks noGrp="1"/>
          </p:cNvSpPr>
          <p:nvPr>
            <p:ph type="sldNum" sz="quarter" idx="12"/>
          </p:nvPr>
        </p:nvSpPr>
        <p:spPr/>
        <p:txBody>
          <a:bodyPr/>
          <a:lstStyle/>
          <a:p>
            <a:fld id="{F5D8066B-6B69-464E-AE58-08036C668512}" type="slidenum">
              <a:rPr lang="en-US" smtClean="0"/>
              <a:t>‹#›</a:t>
            </a:fld>
            <a:endParaRPr lang="en-US"/>
          </a:p>
        </p:txBody>
      </p:sp>
    </p:spTree>
    <p:extLst>
      <p:ext uri="{BB962C8B-B14F-4D97-AF65-F5344CB8AC3E}">
        <p14:creationId xmlns:p14="http://schemas.microsoft.com/office/powerpoint/2010/main" val="1707509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21E6-01BB-F048-8E0F-687E89B699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0A69C0-8A03-9741-A0AC-EDDA46F8FF8A}"/>
              </a:ext>
            </a:extLst>
          </p:cNvPr>
          <p:cNvSpPr>
            <a:spLocks noGrp="1"/>
          </p:cNvSpPr>
          <p:nvPr>
            <p:ph type="dt" sz="half" idx="10"/>
          </p:nvPr>
        </p:nvSpPr>
        <p:spPr/>
        <p:txBody>
          <a:bodyPr/>
          <a:lstStyle/>
          <a:p>
            <a:fld id="{27BB97FD-788B-9340-8C88-23CC4F754D25}" type="datetimeFigureOut">
              <a:rPr lang="en-US" smtClean="0"/>
              <a:t>5/3/20</a:t>
            </a:fld>
            <a:endParaRPr lang="en-US"/>
          </a:p>
        </p:txBody>
      </p:sp>
      <p:sp>
        <p:nvSpPr>
          <p:cNvPr id="4" name="Footer Placeholder 3">
            <a:extLst>
              <a:ext uri="{FF2B5EF4-FFF2-40B4-BE49-F238E27FC236}">
                <a16:creationId xmlns:a16="http://schemas.microsoft.com/office/drawing/2014/main" id="{598F7704-CD13-4E46-8C3A-CDEB4CE112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AE7CC6-2962-1342-A7C3-51A06C89B114}"/>
              </a:ext>
            </a:extLst>
          </p:cNvPr>
          <p:cNvSpPr>
            <a:spLocks noGrp="1"/>
          </p:cNvSpPr>
          <p:nvPr>
            <p:ph type="sldNum" sz="quarter" idx="12"/>
          </p:nvPr>
        </p:nvSpPr>
        <p:spPr/>
        <p:txBody>
          <a:bodyPr/>
          <a:lstStyle/>
          <a:p>
            <a:fld id="{F5D8066B-6B69-464E-AE58-08036C668512}" type="slidenum">
              <a:rPr lang="en-US" smtClean="0"/>
              <a:t>‹#›</a:t>
            </a:fld>
            <a:endParaRPr lang="en-US"/>
          </a:p>
        </p:txBody>
      </p:sp>
    </p:spTree>
    <p:extLst>
      <p:ext uri="{BB962C8B-B14F-4D97-AF65-F5344CB8AC3E}">
        <p14:creationId xmlns:p14="http://schemas.microsoft.com/office/powerpoint/2010/main" val="1345750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697C9C-574A-684C-A8E9-9CD9316A2401}"/>
              </a:ext>
            </a:extLst>
          </p:cNvPr>
          <p:cNvSpPr>
            <a:spLocks noGrp="1"/>
          </p:cNvSpPr>
          <p:nvPr>
            <p:ph type="dt" sz="half" idx="10"/>
          </p:nvPr>
        </p:nvSpPr>
        <p:spPr/>
        <p:txBody>
          <a:bodyPr/>
          <a:lstStyle/>
          <a:p>
            <a:fld id="{27BB97FD-788B-9340-8C88-23CC4F754D25}" type="datetimeFigureOut">
              <a:rPr lang="en-US" smtClean="0"/>
              <a:t>5/3/20</a:t>
            </a:fld>
            <a:endParaRPr lang="en-US"/>
          </a:p>
        </p:txBody>
      </p:sp>
      <p:sp>
        <p:nvSpPr>
          <p:cNvPr id="3" name="Footer Placeholder 2">
            <a:extLst>
              <a:ext uri="{FF2B5EF4-FFF2-40B4-BE49-F238E27FC236}">
                <a16:creationId xmlns:a16="http://schemas.microsoft.com/office/drawing/2014/main" id="{1865C20C-EBFA-AA42-9DE6-0DE37E3177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CFE3A8-C5A9-364D-B78E-BD37B7F8547F}"/>
              </a:ext>
            </a:extLst>
          </p:cNvPr>
          <p:cNvSpPr>
            <a:spLocks noGrp="1"/>
          </p:cNvSpPr>
          <p:nvPr>
            <p:ph type="sldNum" sz="quarter" idx="12"/>
          </p:nvPr>
        </p:nvSpPr>
        <p:spPr/>
        <p:txBody>
          <a:bodyPr/>
          <a:lstStyle/>
          <a:p>
            <a:fld id="{F5D8066B-6B69-464E-AE58-08036C668512}" type="slidenum">
              <a:rPr lang="en-US" smtClean="0"/>
              <a:t>‹#›</a:t>
            </a:fld>
            <a:endParaRPr lang="en-US"/>
          </a:p>
        </p:txBody>
      </p:sp>
    </p:spTree>
    <p:extLst>
      <p:ext uri="{BB962C8B-B14F-4D97-AF65-F5344CB8AC3E}">
        <p14:creationId xmlns:p14="http://schemas.microsoft.com/office/powerpoint/2010/main" val="332166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4760D-0864-E247-A46A-E798AB54DC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FF510D-0C7A-8A41-9770-5BFDA7F332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54E12D-6E91-F74C-986E-310BF2ED1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37098E-8EBB-924D-9501-AF57E65527BF}"/>
              </a:ext>
            </a:extLst>
          </p:cNvPr>
          <p:cNvSpPr>
            <a:spLocks noGrp="1"/>
          </p:cNvSpPr>
          <p:nvPr>
            <p:ph type="dt" sz="half" idx="10"/>
          </p:nvPr>
        </p:nvSpPr>
        <p:spPr/>
        <p:txBody>
          <a:bodyPr/>
          <a:lstStyle/>
          <a:p>
            <a:fld id="{27BB97FD-788B-9340-8C88-23CC4F754D25}" type="datetimeFigureOut">
              <a:rPr lang="en-US" smtClean="0"/>
              <a:t>5/3/20</a:t>
            </a:fld>
            <a:endParaRPr lang="en-US"/>
          </a:p>
        </p:txBody>
      </p:sp>
      <p:sp>
        <p:nvSpPr>
          <p:cNvPr id="6" name="Footer Placeholder 5">
            <a:extLst>
              <a:ext uri="{FF2B5EF4-FFF2-40B4-BE49-F238E27FC236}">
                <a16:creationId xmlns:a16="http://schemas.microsoft.com/office/drawing/2014/main" id="{1BD2C220-2774-E04F-96C8-5E9B623245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A61E4B-3CC8-2B49-9DFC-DC0E2BE201B5}"/>
              </a:ext>
            </a:extLst>
          </p:cNvPr>
          <p:cNvSpPr>
            <a:spLocks noGrp="1"/>
          </p:cNvSpPr>
          <p:nvPr>
            <p:ph type="sldNum" sz="quarter" idx="12"/>
          </p:nvPr>
        </p:nvSpPr>
        <p:spPr/>
        <p:txBody>
          <a:bodyPr/>
          <a:lstStyle/>
          <a:p>
            <a:fld id="{F5D8066B-6B69-464E-AE58-08036C668512}" type="slidenum">
              <a:rPr lang="en-US" smtClean="0"/>
              <a:t>‹#›</a:t>
            </a:fld>
            <a:endParaRPr lang="en-US"/>
          </a:p>
        </p:txBody>
      </p:sp>
    </p:spTree>
    <p:extLst>
      <p:ext uri="{BB962C8B-B14F-4D97-AF65-F5344CB8AC3E}">
        <p14:creationId xmlns:p14="http://schemas.microsoft.com/office/powerpoint/2010/main" val="3241499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6C31-E775-564C-BED1-EB9448C039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07AC25-5874-7640-B035-5EFE3046E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D5B4B9-4C48-4443-8498-666D7920E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7EEFE3-D5FB-E64A-AC6C-865E50A047AC}"/>
              </a:ext>
            </a:extLst>
          </p:cNvPr>
          <p:cNvSpPr>
            <a:spLocks noGrp="1"/>
          </p:cNvSpPr>
          <p:nvPr>
            <p:ph type="dt" sz="half" idx="10"/>
          </p:nvPr>
        </p:nvSpPr>
        <p:spPr/>
        <p:txBody>
          <a:bodyPr/>
          <a:lstStyle/>
          <a:p>
            <a:fld id="{27BB97FD-788B-9340-8C88-23CC4F754D25}" type="datetimeFigureOut">
              <a:rPr lang="en-US" smtClean="0"/>
              <a:t>5/3/20</a:t>
            </a:fld>
            <a:endParaRPr lang="en-US"/>
          </a:p>
        </p:txBody>
      </p:sp>
      <p:sp>
        <p:nvSpPr>
          <p:cNvPr id="6" name="Footer Placeholder 5">
            <a:extLst>
              <a:ext uri="{FF2B5EF4-FFF2-40B4-BE49-F238E27FC236}">
                <a16:creationId xmlns:a16="http://schemas.microsoft.com/office/drawing/2014/main" id="{49D8775F-69E5-C343-A418-0E1B23259B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099F4C-9F68-C44C-ADF9-2CD657D075B1}"/>
              </a:ext>
            </a:extLst>
          </p:cNvPr>
          <p:cNvSpPr>
            <a:spLocks noGrp="1"/>
          </p:cNvSpPr>
          <p:nvPr>
            <p:ph type="sldNum" sz="quarter" idx="12"/>
          </p:nvPr>
        </p:nvSpPr>
        <p:spPr/>
        <p:txBody>
          <a:bodyPr/>
          <a:lstStyle/>
          <a:p>
            <a:fld id="{F5D8066B-6B69-464E-AE58-08036C668512}" type="slidenum">
              <a:rPr lang="en-US" smtClean="0"/>
              <a:t>‹#›</a:t>
            </a:fld>
            <a:endParaRPr lang="en-US"/>
          </a:p>
        </p:txBody>
      </p:sp>
    </p:spTree>
    <p:extLst>
      <p:ext uri="{BB962C8B-B14F-4D97-AF65-F5344CB8AC3E}">
        <p14:creationId xmlns:p14="http://schemas.microsoft.com/office/powerpoint/2010/main" val="3938082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94CBA4-896B-1941-BA51-FBAD91014E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3E386F-DFFA-FE4F-814C-7173CD1B54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2D94C5-9CB9-C740-B49C-ADF8903C21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BB97FD-788B-9340-8C88-23CC4F754D25}" type="datetimeFigureOut">
              <a:rPr lang="en-US" smtClean="0"/>
              <a:t>5/3/20</a:t>
            </a:fld>
            <a:endParaRPr lang="en-US"/>
          </a:p>
        </p:txBody>
      </p:sp>
      <p:sp>
        <p:nvSpPr>
          <p:cNvPr id="5" name="Footer Placeholder 4">
            <a:extLst>
              <a:ext uri="{FF2B5EF4-FFF2-40B4-BE49-F238E27FC236}">
                <a16:creationId xmlns:a16="http://schemas.microsoft.com/office/drawing/2014/main" id="{DADDA1A8-0FF8-B243-8052-5C1D0CF165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6669D2-DD20-D848-9571-C4030C2C69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8066B-6B69-464E-AE58-08036C668512}" type="slidenum">
              <a:rPr lang="en-US" smtClean="0"/>
              <a:t>‹#›</a:t>
            </a:fld>
            <a:endParaRPr lang="en-US"/>
          </a:p>
        </p:txBody>
      </p:sp>
    </p:spTree>
    <p:extLst>
      <p:ext uri="{BB962C8B-B14F-4D97-AF65-F5344CB8AC3E}">
        <p14:creationId xmlns:p14="http://schemas.microsoft.com/office/powerpoint/2010/main" val="644669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A7FA29-BBA1-0F4F-8B9E-118C01CB1003}"/>
              </a:ext>
            </a:extLst>
          </p:cNvPr>
          <p:cNvSpPr>
            <a:spLocks noGrp="1"/>
          </p:cNvSpPr>
          <p:nvPr>
            <p:ph type="ctrTitle"/>
          </p:nvPr>
        </p:nvSpPr>
        <p:spPr>
          <a:xfrm>
            <a:off x="1524000" y="1122362"/>
            <a:ext cx="9144000" cy="2840037"/>
          </a:xfrm>
        </p:spPr>
        <p:txBody>
          <a:bodyPr>
            <a:normAutofit/>
          </a:bodyPr>
          <a:lstStyle/>
          <a:p>
            <a:r>
              <a:rPr lang="en-US" sz="4900" dirty="0"/>
              <a:t>Using Spatial Eddy Covariance to Investigate Energy Balance Closure over a Heterogeneous Ecosystem</a:t>
            </a: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sitting, dark, water, bird&#10;&#10;Description automatically generated">
            <a:extLst>
              <a:ext uri="{FF2B5EF4-FFF2-40B4-BE49-F238E27FC236}">
                <a16:creationId xmlns:a16="http://schemas.microsoft.com/office/drawing/2014/main" id="{C9949F33-7D92-3649-89E6-619C2DAA3F1A}"/>
              </a:ext>
            </a:extLst>
          </p:cNvPr>
          <p:cNvPicPr>
            <a:picLocks noChangeAspect="1"/>
          </p:cNvPicPr>
          <p:nvPr/>
        </p:nvPicPr>
        <p:blipFill>
          <a:blip r:embed="rId2"/>
          <a:stretch>
            <a:fillRect/>
          </a:stretch>
        </p:blipFill>
        <p:spPr>
          <a:xfrm rot="10800000" flipH="1">
            <a:off x="321735" y="321730"/>
            <a:ext cx="2510365" cy="1316567"/>
          </a:xfrm>
          <a:prstGeom prst="rect">
            <a:avLst/>
          </a:prstGeom>
        </p:spPr>
      </p:pic>
      <p:sp>
        <p:nvSpPr>
          <p:cNvPr id="13" name="Rectangle 12">
            <a:extLst>
              <a:ext uri="{FF2B5EF4-FFF2-40B4-BE49-F238E27FC236}">
                <a16:creationId xmlns:a16="http://schemas.microsoft.com/office/drawing/2014/main" id="{9BAC569A-70E6-3441-97EC-C02585261CEF}"/>
              </a:ext>
            </a:extLst>
          </p:cNvPr>
          <p:cNvSpPr/>
          <p:nvPr/>
        </p:nvSpPr>
        <p:spPr>
          <a:xfrm>
            <a:off x="119604" y="5577688"/>
            <a:ext cx="11952791" cy="938719"/>
          </a:xfrm>
          <a:prstGeom prst="rect">
            <a:avLst/>
          </a:prstGeom>
        </p:spPr>
        <p:txBody>
          <a:bodyPr wrap="square">
            <a:spAutoFit/>
          </a:bodyPr>
          <a:lstStyle/>
          <a:p>
            <a:pPr algn="ctr"/>
            <a:r>
              <a:rPr lang="en-US" sz="1100" dirty="0">
                <a:solidFill>
                  <a:schemeClr val="accent1">
                    <a:lumMod val="60000"/>
                    <a:lumOff val="40000"/>
                  </a:schemeClr>
                </a:solidFill>
              </a:rPr>
              <a:t>[1] University of Wisconsin-Madison, Department of Atmospheric and Oceanic Sciences</a:t>
            </a:r>
          </a:p>
          <a:p>
            <a:pPr algn="ctr"/>
            <a:r>
              <a:rPr lang="en-US" sz="1100" dirty="0">
                <a:solidFill>
                  <a:schemeClr val="accent1">
                    <a:lumMod val="60000"/>
                    <a:lumOff val="40000"/>
                  </a:schemeClr>
                </a:solidFill>
              </a:rPr>
              <a:t>[2] National Ecological Observatory Network, Battelle </a:t>
            </a:r>
          </a:p>
          <a:p>
            <a:pPr algn="ctr"/>
            <a:r>
              <a:rPr lang="de-DE" sz="1100" dirty="0">
                <a:solidFill>
                  <a:schemeClr val="accent1">
                    <a:lumMod val="60000"/>
                    <a:lumOff val="40000"/>
                  </a:schemeClr>
                </a:solidFill>
              </a:rPr>
              <a:t>[3]</a:t>
            </a:r>
            <a:r>
              <a:rPr lang="en-US" sz="1100" dirty="0">
                <a:solidFill>
                  <a:schemeClr val="accent1">
                    <a:lumMod val="60000"/>
                    <a:lumOff val="40000"/>
                  </a:schemeClr>
                </a:solidFill>
              </a:rPr>
              <a:t> </a:t>
            </a:r>
            <a:r>
              <a:rPr lang="en-US" sz="1100" dirty="0" err="1">
                <a:solidFill>
                  <a:schemeClr val="accent1">
                    <a:lumMod val="60000"/>
                    <a:lumOff val="40000"/>
                  </a:schemeClr>
                </a:solidFill>
              </a:rPr>
              <a:t>Karlsruher</a:t>
            </a:r>
            <a:r>
              <a:rPr lang="en-US" sz="1100" dirty="0">
                <a:solidFill>
                  <a:schemeClr val="accent1">
                    <a:lumMod val="60000"/>
                    <a:lumOff val="40000"/>
                  </a:schemeClr>
                </a:solidFill>
              </a:rPr>
              <a:t> </a:t>
            </a:r>
            <a:r>
              <a:rPr lang="en-US" sz="1100" dirty="0" err="1">
                <a:solidFill>
                  <a:schemeClr val="accent1">
                    <a:lumMod val="60000"/>
                    <a:lumOff val="40000"/>
                  </a:schemeClr>
                </a:solidFill>
              </a:rPr>
              <a:t>Institut</a:t>
            </a:r>
            <a:r>
              <a:rPr lang="en-US" sz="1100" dirty="0">
                <a:solidFill>
                  <a:schemeClr val="accent1">
                    <a:lumMod val="60000"/>
                    <a:lumOff val="40000"/>
                  </a:schemeClr>
                </a:solidFill>
              </a:rPr>
              <a:t> </a:t>
            </a:r>
            <a:r>
              <a:rPr lang="en-US" sz="1100" dirty="0" err="1">
                <a:solidFill>
                  <a:schemeClr val="accent1">
                    <a:lumMod val="60000"/>
                    <a:lumOff val="40000"/>
                  </a:schemeClr>
                </a:solidFill>
              </a:rPr>
              <a:t>für</a:t>
            </a:r>
            <a:r>
              <a:rPr lang="en-US" sz="1100" dirty="0">
                <a:solidFill>
                  <a:schemeClr val="accent1">
                    <a:lumMod val="60000"/>
                    <a:lumOff val="40000"/>
                  </a:schemeClr>
                </a:solidFill>
              </a:rPr>
              <a:t> </a:t>
            </a:r>
            <a:r>
              <a:rPr lang="en-US" sz="1100" dirty="0" err="1">
                <a:solidFill>
                  <a:schemeClr val="accent1">
                    <a:lumMod val="60000"/>
                    <a:lumOff val="40000"/>
                  </a:schemeClr>
                </a:solidFill>
              </a:rPr>
              <a:t>Technologie</a:t>
            </a:r>
            <a:r>
              <a:rPr lang="en-US" sz="1100" dirty="0">
                <a:solidFill>
                  <a:schemeClr val="accent1">
                    <a:lumMod val="60000"/>
                    <a:lumOff val="40000"/>
                  </a:schemeClr>
                </a:solidFill>
              </a:rPr>
              <a:t>, </a:t>
            </a:r>
            <a:r>
              <a:rPr lang="en-US" sz="1100" dirty="0" err="1">
                <a:solidFill>
                  <a:schemeClr val="accent1">
                    <a:lumMod val="60000"/>
                    <a:lumOff val="40000"/>
                  </a:schemeClr>
                </a:solidFill>
              </a:rPr>
              <a:t>Institut</a:t>
            </a:r>
            <a:r>
              <a:rPr lang="en-US" sz="1100" dirty="0">
                <a:solidFill>
                  <a:schemeClr val="accent1">
                    <a:lumMod val="60000"/>
                    <a:lumOff val="40000"/>
                  </a:schemeClr>
                </a:solidFill>
              </a:rPr>
              <a:t> </a:t>
            </a:r>
            <a:r>
              <a:rPr lang="en-US" sz="1100" dirty="0" err="1">
                <a:solidFill>
                  <a:schemeClr val="accent1">
                    <a:lumMod val="60000"/>
                    <a:lumOff val="40000"/>
                  </a:schemeClr>
                </a:solidFill>
              </a:rPr>
              <a:t>für</a:t>
            </a:r>
            <a:r>
              <a:rPr lang="en-US" sz="1100" dirty="0">
                <a:solidFill>
                  <a:schemeClr val="accent1">
                    <a:lumMod val="60000"/>
                    <a:lumOff val="40000"/>
                  </a:schemeClr>
                </a:solidFill>
              </a:rPr>
              <a:t> </a:t>
            </a:r>
            <a:r>
              <a:rPr lang="en-US" sz="1100" dirty="0" err="1">
                <a:solidFill>
                  <a:schemeClr val="accent1">
                    <a:lumMod val="60000"/>
                    <a:lumOff val="40000"/>
                  </a:schemeClr>
                </a:solidFill>
              </a:rPr>
              <a:t>Meteorologie</a:t>
            </a:r>
            <a:r>
              <a:rPr lang="en-US" sz="1100" dirty="0">
                <a:solidFill>
                  <a:schemeClr val="accent1">
                    <a:lumMod val="60000"/>
                    <a:lumOff val="40000"/>
                  </a:schemeClr>
                </a:solidFill>
              </a:rPr>
              <a:t> und </a:t>
            </a:r>
            <a:r>
              <a:rPr lang="en-US" sz="1100" dirty="0" err="1">
                <a:solidFill>
                  <a:schemeClr val="accent1">
                    <a:lumMod val="60000"/>
                    <a:lumOff val="40000"/>
                  </a:schemeClr>
                </a:solidFill>
              </a:rPr>
              <a:t>Klimaforschung</a:t>
            </a:r>
            <a:r>
              <a:rPr lang="en-US" sz="1100" dirty="0">
                <a:solidFill>
                  <a:schemeClr val="accent1">
                    <a:lumMod val="60000"/>
                    <a:lumOff val="40000"/>
                  </a:schemeClr>
                </a:solidFill>
              </a:rPr>
              <a:t> </a:t>
            </a:r>
            <a:r>
              <a:rPr lang="en-US" sz="1100" dirty="0" err="1">
                <a:solidFill>
                  <a:schemeClr val="accent1">
                    <a:lumMod val="60000"/>
                    <a:lumOff val="40000"/>
                  </a:schemeClr>
                </a:solidFill>
              </a:rPr>
              <a:t>Atmosphärische</a:t>
            </a:r>
            <a:r>
              <a:rPr lang="en-US" sz="1100" dirty="0">
                <a:solidFill>
                  <a:schemeClr val="accent1">
                    <a:lumMod val="60000"/>
                    <a:lumOff val="40000"/>
                  </a:schemeClr>
                </a:solidFill>
              </a:rPr>
              <a:t> </a:t>
            </a:r>
            <a:r>
              <a:rPr lang="en-US" sz="1100" dirty="0" err="1">
                <a:solidFill>
                  <a:schemeClr val="accent1">
                    <a:lumMod val="60000"/>
                    <a:lumOff val="40000"/>
                  </a:schemeClr>
                </a:solidFill>
              </a:rPr>
              <a:t>Umweltforschung</a:t>
            </a:r>
            <a:endParaRPr lang="de-DE" sz="1100" dirty="0">
              <a:solidFill>
                <a:schemeClr val="accent1">
                  <a:lumMod val="60000"/>
                  <a:lumOff val="40000"/>
                </a:schemeClr>
              </a:solidFill>
            </a:endParaRPr>
          </a:p>
          <a:p>
            <a:pPr algn="ctr"/>
            <a:r>
              <a:rPr lang="de-DE" sz="1100" dirty="0">
                <a:solidFill>
                  <a:schemeClr val="accent1">
                    <a:lumMod val="60000"/>
                    <a:lumOff val="40000"/>
                  </a:schemeClr>
                </a:solidFill>
              </a:rPr>
              <a:t>[4] Institut für Meteorologie und Klimatologie, Hannover, Germany</a:t>
            </a:r>
            <a:endParaRPr lang="en-US" sz="1100" dirty="0">
              <a:solidFill>
                <a:schemeClr val="accent1">
                  <a:lumMod val="60000"/>
                  <a:lumOff val="40000"/>
                </a:schemeClr>
              </a:solidFill>
            </a:endParaRPr>
          </a:p>
          <a:p>
            <a:pPr algn="ctr"/>
            <a:r>
              <a:rPr lang="en-US" sz="1100" dirty="0">
                <a:solidFill>
                  <a:schemeClr val="accent1">
                    <a:lumMod val="60000"/>
                    <a:lumOff val="40000"/>
                  </a:schemeClr>
                </a:solidFill>
              </a:rPr>
              <a:t>[5] University of Michigan-Ann Arbor, Climate and Space Sciences and Engineering</a:t>
            </a:r>
          </a:p>
        </p:txBody>
      </p:sp>
      <p:sp>
        <p:nvSpPr>
          <p:cNvPr id="14" name="Rectangle 13">
            <a:extLst>
              <a:ext uri="{FF2B5EF4-FFF2-40B4-BE49-F238E27FC236}">
                <a16:creationId xmlns:a16="http://schemas.microsoft.com/office/drawing/2014/main" id="{07535A06-4309-0F4D-9454-4F88792C3512}"/>
              </a:ext>
            </a:extLst>
          </p:cNvPr>
          <p:cNvSpPr/>
          <p:nvPr/>
        </p:nvSpPr>
        <p:spPr>
          <a:xfrm>
            <a:off x="1660966" y="4289096"/>
            <a:ext cx="8628927" cy="1107996"/>
          </a:xfrm>
          <a:prstGeom prst="rect">
            <a:avLst/>
          </a:prstGeom>
        </p:spPr>
        <p:txBody>
          <a:bodyPr wrap="square">
            <a:spAutoFit/>
          </a:bodyPr>
          <a:lstStyle/>
          <a:p>
            <a:pPr algn="ctr"/>
            <a:r>
              <a:rPr lang="en-US" sz="2200" b="1" dirty="0">
                <a:solidFill>
                  <a:schemeClr val="accent1">
                    <a:lumMod val="60000"/>
                    <a:lumOff val="40000"/>
                  </a:schemeClr>
                </a:solidFill>
              </a:rPr>
              <a:t>Brian J. Butterworth</a:t>
            </a:r>
            <a:r>
              <a:rPr lang="en-US" sz="2200" b="1" baseline="30000" dirty="0">
                <a:solidFill>
                  <a:schemeClr val="accent1">
                    <a:lumMod val="60000"/>
                    <a:lumOff val="40000"/>
                  </a:schemeClr>
                </a:solidFill>
              </a:rPr>
              <a:t>1</a:t>
            </a:r>
            <a:r>
              <a:rPr lang="en-US" sz="2200" dirty="0">
                <a:solidFill>
                  <a:schemeClr val="accent1">
                    <a:lumMod val="60000"/>
                    <a:lumOff val="40000"/>
                  </a:schemeClr>
                </a:solidFill>
              </a:rPr>
              <a:t>, Ankur Desai</a:t>
            </a:r>
            <a:r>
              <a:rPr lang="en-US" sz="2200" baseline="30000" dirty="0">
                <a:solidFill>
                  <a:schemeClr val="accent1">
                    <a:lumMod val="60000"/>
                    <a:lumOff val="40000"/>
                  </a:schemeClr>
                </a:solidFill>
              </a:rPr>
              <a:t>1</a:t>
            </a:r>
            <a:r>
              <a:rPr lang="en-US" sz="2200" dirty="0">
                <a:solidFill>
                  <a:schemeClr val="accent1">
                    <a:lumMod val="60000"/>
                    <a:lumOff val="40000"/>
                  </a:schemeClr>
                </a:solidFill>
              </a:rPr>
              <a:t>, </a:t>
            </a:r>
            <a:r>
              <a:rPr lang="en-US" sz="2200" dirty="0" err="1">
                <a:solidFill>
                  <a:schemeClr val="accent1">
                    <a:lumMod val="60000"/>
                    <a:lumOff val="40000"/>
                  </a:schemeClr>
                </a:solidFill>
              </a:rPr>
              <a:t>Sreenath</a:t>
            </a:r>
            <a:r>
              <a:rPr lang="en-US" sz="2200" dirty="0">
                <a:solidFill>
                  <a:schemeClr val="accent1">
                    <a:lumMod val="60000"/>
                    <a:lumOff val="40000"/>
                  </a:schemeClr>
                </a:solidFill>
              </a:rPr>
              <a:t> Paleri</a:t>
            </a:r>
            <a:r>
              <a:rPr lang="en-US" sz="2200" baseline="30000" dirty="0">
                <a:solidFill>
                  <a:schemeClr val="accent1">
                    <a:lumMod val="60000"/>
                    <a:lumOff val="40000"/>
                  </a:schemeClr>
                </a:solidFill>
              </a:rPr>
              <a:t>1</a:t>
            </a:r>
            <a:r>
              <a:rPr lang="en-US" sz="2200" dirty="0">
                <a:solidFill>
                  <a:schemeClr val="accent1">
                    <a:lumMod val="60000"/>
                    <a:lumOff val="40000"/>
                  </a:schemeClr>
                </a:solidFill>
              </a:rPr>
              <a:t>, Stefan Metzger</a:t>
            </a:r>
            <a:r>
              <a:rPr lang="en-US" sz="2200" baseline="30000" dirty="0">
                <a:solidFill>
                  <a:schemeClr val="accent1">
                    <a:lumMod val="60000"/>
                    <a:lumOff val="40000"/>
                  </a:schemeClr>
                </a:solidFill>
              </a:rPr>
              <a:t>2</a:t>
            </a:r>
            <a:r>
              <a:rPr lang="en-US" sz="2200" dirty="0">
                <a:solidFill>
                  <a:schemeClr val="accent1">
                    <a:lumMod val="60000"/>
                    <a:lumOff val="40000"/>
                  </a:schemeClr>
                </a:solidFill>
              </a:rPr>
              <a:t>, David Durden</a:t>
            </a:r>
            <a:r>
              <a:rPr lang="en-US" sz="2200" baseline="30000" dirty="0">
                <a:solidFill>
                  <a:schemeClr val="accent1">
                    <a:lumMod val="60000"/>
                    <a:lumOff val="40000"/>
                  </a:schemeClr>
                </a:solidFill>
              </a:rPr>
              <a:t>2</a:t>
            </a:r>
            <a:r>
              <a:rPr lang="en-US" sz="2200" dirty="0">
                <a:solidFill>
                  <a:schemeClr val="accent1">
                    <a:lumMod val="60000"/>
                    <a:lumOff val="40000"/>
                  </a:schemeClr>
                </a:solidFill>
              </a:rPr>
              <a:t>, Christopher Florian</a:t>
            </a:r>
            <a:r>
              <a:rPr lang="en-US" sz="2200" baseline="30000" dirty="0">
                <a:solidFill>
                  <a:schemeClr val="accent1">
                    <a:lumMod val="60000"/>
                    <a:lumOff val="40000"/>
                  </a:schemeClr>
                </a:solidFill>
              </a:rPr>
              <a:t>2</a:t>
            </a:r>
            <a:r>
              <a:rPr lang="en-US" sz="2200" dirty="0">
                <a:solidFill>
                  <a:schemeClr val="accent1">
                    <a:lumMod val="60000"/>
                    <a:lumOff val="40000"/>
                  </a:schemeClr>
                </a:solidFill>
              </a:rPr>
              <a:t>, Matthias Mauder</a:t>
            </a:r>
            <a:r>
              <a:rPr lang="en-US" sz="2200" baseline="30000" dirty="0">
                <a:solidFill>
                  <a:schemeClr val="accent1">
                    <a:lumMod val="60000"/>
                    <a:lumOff val="40000"/>
                  </a:schemeClr>
                </a:solidFill>
              </a:rPr>
              <a:t>3</a:t>
            </a:r>
            <a:r>
              <a:rPr lang="en-US" sz="2200" dirty="0">
                <a:solidFill>
                  <a:schemeClr val="accent1">
                    <a:lumMod val="60000"/>
                    <a:lumOff val="40000"/>
                  </a:schemeClr>
                </a:solidFill>
              </a:rPr>
              <a:t>, </a:t>
            </a:r>
            <a:r>
              <a:rPr lang="en-US" sz="2200" dirty="0" err="1">
                <a:solidFill>
                  <a:schemeClr val="accent1">
                    <a:lumMod val="60000"/>
                    <a:lumOff val="40000"/>
                  </a:schemeClr>
                </a:solidFill>
              </a:rPr>
              <a:t>Luise</a:t>
            </a:r>
            <a:r>
              <a:rPr lang="en-US" sz="2200" dirty="0">
                <a:solidFill>
                  <a:schemeClr val="accent1">
                    <a:lumMod val="60000"/>
                    <a:lumOff val="40000"/>
                  </a:schemeClr>
                </a:solidFill>
              </a:rPr>
              <a:t> Wanner</a:t>
            </a:r>
            <a:r>
              <a:rPr lang="en-US" sz="2200" baseline="30000" dirty="0">
                <a:solidFill>
                  <a:schemeClr val="accent1">
                    <a:lumMod val="60000"/>
                    <a:lumOff val="40000"/>
                  </a:schemeClr>
                </a:solidFill>
              </a:rPr>
              <a:t>3</a:t>
            </a:r>
            <a:r>
              <a:rPr lang="en-US" sz="2200" dirty="0">
                <a:solidFill>
                  <a:schemeClr val="accent1">
                    <a:lumMod val="60000"/>
                    <a:lumOff val="40000"/>
                  </a:schemeClr>
                </a:solidFill>
              </a:rPr>
              <a:t>, Matthias Sühring</a:t>
            </a:r>
            <a:r>
              <a:rPr lang="en-US" sz="2200" baseline="30000" dirty="0">
                <a:solidFill>
                  <a:schemeClr val="accent1">
                    <a:lumMod val="60000"/>
                    <a:lumOff val="40000"/>
                  </a:schemeClr>
                </a:solidFill>
              </a:rPr>
              <a:t>4</a:t>
            </a:r>
            <a:r>
              <a:rPr lang="en-US" sz="2200" dirty="0">
                <a:solidFill>
                  <a:schemeClr val="accent1">
                    <a:lumMod val="60000"/>
                    <a:lumOff val="40000"/>
                  </a:schemeClr>
                </a:solidFill>
              </a:rPr>
              <a:t>, and </a:t>
            </a:r>
            <a:r>
              <a:rPr lang="en-US" sz="2200" dirty="0" err="1">
                <a:solidFill>
                  <a:schemeClr val="accent1">
                    <a:lumMod val="60000"/>
                    <a:lumOff val="40000"/>
                  </a:schemeClr>
                </a:solidFill>
              </a:rPr>
              <a:t>Ke</a:t>
            </a:r>
            <a:r>
              <a:rPr lang="en-US" sz="2200" dirty="0">
                <a:solidFill>
                  <a:schemeClr val="accent1">
                    <a:lumMod val="60000"/>
                    <a:lumOff val="40000"/>
                  </a:schemeClr>
                </a:solidFill>
              </a:rPr>
              <a:t> Xu</a:t>
            </a:r>
            <a:r>
              <a:rPr lang="en-US" sz="2200" baseline="30000" dirty="0">
                <a:solidFill>
                  <a:schemeClr val="accent1">
                    <a:lumMod val="60000"/>
                    <a:lumOff val="40000"/>
                  </a:schemeClr>
                </a:solidFill>
              </a:rPr>
              <a:t>5</a:t>
            </a:r>
            <a:endParaRPr lang="en-US" sz="2200" dirty="0">
              <a:solidFill>
                <a:schemeClr val="accent1">
                  <a:lumMod val="60000"/>
                  <a:lumOff val="40000"/>
                </a:schemeClr>
              </a:solidFill>
            </a:endParaRPr>
          </a:p>
        </p:txBody>
      </p:sp>
      <p:sp>
        <p:nvSpPr>
          <p:cNvPr id="3" name="Rectangle 2">
            <a:extLst>
              <a:ext uri="{FF2B5EF4-FFF2-40B4-BE49-F238E27FC236}">
                <a16:creationId xmlns:a16="http://schemas.microsoft.com/office/drawing/2014/main" id="{8132A912-99E4-894A-8955-5F3ADB504712}"/>
              </a:ext>
            </a:extLst>
          </p:cNvPr>
          <p:cNvSpPr/>
          <p:nvPr/>
        </p:nvSpPr>
        <p:spPr>
          <a:xfrm>
            <a:off x="202024" y="6602665"/>
            <a:ext cx="2763898" cy="276999"/>
          </a:xfrm>
          <a:prstGeom prst="rect">
            <a:avLst/>
          </a:prstGeom>
        </p:spPr>
        <p:txBody>
          <a:bodyPr wrap="none">
            <a:spAutoFit/>
          </a:bodyPr>
          <a:lstStyle/>
          <a:p>
            <a:r>
              <a:rPr lang="en-US" sz="1200" dirty="0">
                <a:solidFill>
                  <a:schemeClr val="bg1">
                    <a:lumMod val="85000"/>
                    <a:lumOff val="15000"/>
                  </a:schemeClr>
                </a:solidFill>
                <a:latin typeface="+mj-lt"/>
              </a:rPr>
              <a:t>© Brian J. Butterworth. All rights reserved</a:t>
            </a:r>
          </a:p>
        </p:txBody>
      </p:sp>
    </p:spTree>
    <p:extLst>
      <p:ext uri="{BB962C8B-B14F-4D97-AF65-F5344CB8AC3E}">
        <p14:creationId xmlns:p14="http://schemas.microsoft.com/office/powerpoint/2010/main" val="429097687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F8646-3EE1-0A4F-9B83-DE0249A7DB55}"/>
              </a:ext>
            </a:extLst>
          </p:cNvPr>
          <p:cNvSpPr>
            <a:spLocks noGrp="1"/>
          </p:cNvSpPr>
          <p:nvPr>
            <p:ph type="title"/>
          </p:nvPr>
        </p:nvSpPr>
        <p:spPr>
          <a:xfrm>
            <a:off x="838200" y="269430"/>
            <a:ext cx="10515600" cy="864829"/>
          </a:xfrm>
        </p:spPr>
        <p:txBody>
          <a:bodyPr/>
          <a:lstStyle/>
          <a:p>
            <a:r>
              <a:rPr lang="en-US" dirty="0"/>
              <a:t>Flux Footprints</a:t>
            </a:r>
          </a:p>
        </p:txBody>
      </p:sp>
      <p:pic>
        <p:nvPicPr>
          <p:cNvPr id="4" name="Picture 3">
            <a:extLst>
              <a:ext uri="{FF2B5EF4-FFF2-40B4-BE49-F238E27FC236}">
                <a16:creationId xmlns:a16="http://schemas.microsoft.com/office/drawing/2014/main" id="{0D7A5B49-FDEC-8543-A203-1CC364CB01AF}"/>
              </a:ext>
            </a:extLst>
          </p:cNvPr>
          <p:cNvPicPr/>
          <p:nvPr/>
        </p:nvPicPr>
        <p:blipFill>
          <a:blip r:embed="rId2" cstate="print">
            <a:extLst>
              <a:ext uri="{28A0092B-C50C-407E-A947-70E740481C1C}">
                <a14:useLocalDpi xmlns:a14="http://schemas.microsoft.com/office/drawing/2010/main"/>
              </a:ext>
            </a:extLst>
          </a:blip>
          <a:stretch>
            <a:fillRect/>
          </a:stretch>
        </p:blipFill>
        <p:spPr>
          <a:xfrm>
            <a:off x="838199" y="1594994"/>
            <a:ext cx="4590327" cy="4223974"/>
          </a:xfrm>
          <a:prstGeom prst="rect">
            <a:avLst/>
          </a:prstGeom>
        </p:spPr>
      </p:pic>
      <p:sp>
        <p:nvSpPr>
          <p:cNvPr id="9" name="Content Placeholder 8">
            <a:extLst>
              <a:ext uri="{FF2B5EF4-FFF2-40B4-BE49-F238E27FC236}">
                <a16:creationId xmlns:a16="http://schemas.microsoft.com/office/drawing/2014/main" id="{21864CC4-9C0B-0241-B68F-68EBC3A46327}"/>
              </a:ext>
            </a:extLst>
          </p:cNvPr>
          <p:cNvSpPr>
            <a:spLocks noGrp="1"/>
          </p:cNvSpPr>
          <p:nvPr>
            <p:ph idx="1"/>
          </p:nvPr>
        </p:nvSpPr>
        <p:spPr>
          <a:xfrm>
            <a:off x="5845215" y="1594993"/>
            <a:ext cx="5729469" cy="4351338"/>
          </a:xfrm>
        </p:spPr>
        <p:txBody>
          <a:bodyPr>
            <a:normAutofit/>
          </a:bodyPr>
          <a:lstStyle/>
          <a:p>
            <a:pPr>
              <a:spcAft>
                <a:spcPts val="1200"/>
              </a:spcAft>
            </a:pPr>
            <a:r>
              <a:rPr lang="en-US" dirty="0">
                <a:latin typeface="+mj-lt"/>
              </a:rPr>
              <a:t>Good coverage over the 10 x 10 km domain</a:t>
            </a:r>
          </a:p>
          <a:p>
            <a:pPr>
              <a:spcAft>
                <a:spcPts val="1200"/>
              </a:spcAft>
            </a:pPr>
            <a:r>
              <a:rPr lang="en-US" dirty="0">
                <a:latin typeface="+mj-lt"/>
              </a:rPr>
              <a:t>The distribution of towers enables measurements across mesoscale eddies (when they are present)</a:t>
            </a:r>
          </a:p>
          <a:p>
            <a:pPr>
              <a:spcAft>
                <a:spcPts val="1200"/>
              </a:spcAft>
            </a:pPr>
            <a:r>
              <a:rPr lang="en-US" dirty="0">
                <a:latin typeface="+mj-lt"/>
              </a:rPr>
              <a:t>Using spatial EC across all towers we expect will more effectively incorporate flux contributions from mesoscale eddies</a:t>
            </a:r>
          </a:p>
        </p:txBody>
      </p:sp>
      <p:sp>
        <p:nvSpPr>
          <p:cNvPr id="10" name="Rectangle 9">
            <a:extLst>
              <a:ext uri="{FF2B5EF4-FFF2-40B4-BE49-F238E27FC236}">
                <a16:creationId xmlns:a16="http://schemas.microsoft.com/office/drawing/2014/main" id="{E9CBFC02-8AA2-5A44-8425-09E672E6C936}"/>
              </a:ext>
            </a:extLst>
          </p:cNvPr>
          <p:cNvSpPr/>
          <p:nvPr/>
        </p:nvSpPr>
        <p:spPr>
          <a:xfrm>
            <a:off x="838199" y="5808198"/>
            <a:ext cx="4590327" cy="646331"/>
          </a:xfrm>
          <a:prstGeom prst="rect">
            <a:avLst/>
          </a:prstGeom>
        </p:spPr>
        <p:txBody>
          <a:bodyPr wrap="square">
            <a:spAutoFit/>
          </a:bodyPr>
          <a:lstStyle/>
          <a:p>
            <a:pPr>
              <a:spcAft>
                <a:spcPts val="1200"/>
              </a:spcAft>
            </a:pPr>
            <a:r>
              <a:rPr lang="en-US" sz="1200" b="1" dirty="0"/>
              <a:t>Figure. </a:t>
            </a:r>
            <a:r>
              <a:rPr lang="en-US" sz="1200" dirty="0"/>
              <a:t>Flux footprints from towers and aircraft on Sep 26, 2019. Tower footprints (10:90%) calculated based on </a:t>
            </a:r>
            <a:r>
              <a:rPr lang="en-US" sz="1200" dirty="0" err="1"/>
              <a:t>Kljun</a:t>
            </a:r>
            <a:r>
              <a:rPr lang="en-US" sz="1200" dirty="0"/>
              <a:t> et al. (2015). Aircraft footprints calculated based on Metzger et al. (2013)</a:t>
            </a:r>
          </a:p>
        </p:txBody>
      </p:sp>
      <p:sp>
        <p:nvSpPr>
          <p:cNvPr id="6" name="Rectangle 5">
            <a:extLst>
              <a:ext uri="{FF2B5EF4-FFF2-40B4-BE49-F238E27FC236}">
                <a16:creationId xmlns:a16="http://schemas.microsoft.com/office/drawing/2014/main" id="{9BC7EA3A-64AF-E94B-86C2-C72A1C66F1E6}"/>
              </a:ext>
            </a:extLst>
          </p:cNvPr>
          <p:cNvSpPr/>
          <p:nvPr/>
        </p:nvSpPr>
        <p:spPr>
          <a:xfrm>
            <a:off x="0" y="6649718"/>
            <a:ext cx="12192000" cy="208282"/>
          </a:xfrm>
          <a:prstGeom prst="rect">
            <a:avLst/>
          </a:prstGeom>
          <a:gradFill flip="none" rotWithShape="1">
            <a:gsLst>
              <a:gs pos="31000">
                <a:schemeClr val="bg1">
                  <a:lumMod val="75000"/>
                </a:schemeClr>
              </a:gs>
              <a:gs pos="48000">
                <a:schemeClr val="accent1">
                  <a:lumMod val="5000"/>
                  <a:lumOff val="95000"/>
                </a:schemeClr>
              </a:gs>
              <a:gs pos="0">
                <a:schemeClr val="tx1">
                  <a:lumMod val="65000"/>
                  <a:lumOff val="35000"/>
                </a:schemeClr>
              </a:gs>
              <a:gs pos="17000">
                <a:schemeClr val="bg1">
                  <a:lumMod val="50000"/>
                </a:schemeClr>
              </a:gs>
              <a:gs pos="77000">
                <a:schemeClr val="bg1">
                  <a:lumMod val="50000"/>
                  <a:lumOff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D852AFD-7916-784F-BB2B-02E68C42468D}"/>
              </a:ext>
            </a:extLst>
          </p:cNvPr>
          <p:cNvSpPr/>
          <p:nvPr/>
        </p:nvSpPr>
        <p:spPr>
          <a:xfrm>
            <a:off x="0" y="6615359"/>
            <a:ext cx="2763898" cy="276999"/>
          </a:xfrm>
          <a:prstGeom prst="rect">
            <a:avLst/>
          </a:prstGeom>
        </p:spPr>
        <p:txBody>
          <a:bodyPr wrap="none">
            <a:spAutoFit/>
          </a:bodyPr>
          <a:lstStyle/>
          <a:p>
            <a:r>
              <a:rPr lang="en-US" sz="1200" dirty="0">
                <a:solidFill>
                  <a:schemeClr val="bg1"/>
                </a:solidFill>
                <a:latin typeface="+mj-lt"/>
              </a:rPr>
              <a:t>© Brian J. Butterworth. All rights reserved</a:t>
            </a:r>
          </a:p>
        </p:txBody>
      </p:sp>
      <p:sp>
        <p:nvSpPr>
          <p:cNvPr id="3" name="TextBox 2">
            <a:extLst>
              <a:ext uri="{FF2B5EF4-FFF2-40B4-BE49-F238E27FC236}">
                <a16:creationId xmlns:a16="http://schemas.microsoft.com/office/drawing/2014/main" id="{1D973E3A-B743-8344-8DB8-934F315A2245}"/>
              </a:ext>
            </a:extLst>
          </p:cNvPr>
          <p:cNvSpPr txBox="1"/>
          <p:nvPr/>
        </p:nvSpPr>
        <p:spPr>
          <a:xfrm>
            <a:off x="2763898" y="1295089"/>
            <a:ext cx="691215" cy="338554"/>
          </a:xfrm>
          <a:prstGeom prst="rect">
            <a:avLst/>
          </a:prstGeom>
          <a:noFill/>
        </p:spPr>
        <p:txBody>
          <a:bodyPr wrap="none" rtlCol="0">
            <a:spAutoFit/>
          </a:bodyPr>
          <a:lstStyle/>
          <a:p>
            <a:r>
              <a:rPr lang="en-US" sz="1600" dirty="0">
                <a:latin typeface="+mj-lt"/>
              </a:rPr>
              <a:t>10 km</a:t>
            </a:r>
          </a:p>
        </p:txBody>
      </p:sp>
      <p:sp>
        <p:nvSpPr>
          <p:cNvPr id="11" name="TextBox 10">
            <a:extLst>
              <a:ext uri="{FF2B5EF4-FFF2-40B4-BE49-F238E27FC236}">
                <a16:creationId xmlns:a16="http://schemas.microsoft.com/office/drawing/2014/main" id="{F40CFFAE-1215-7348-B7EA-EBA97AA39999}"/>
              </a:ext>
            </a:extLst>
          </p:cNvPr>
          <p:cNvSpPr txBox="1"/>
          <p:nvPr/>
        </p:nvSpPr>
        <p:spPr>
          <a:xfrm rot="16200000">
            <a:off x="334574" y="3601384"/>
            <a:ext cx="691215" cy="338554"/>
          </a:xfrm>
          <a:prstGeom prst="rect">
            <a:avLst/>
          </a:prstGeom>
          <a:noFill/>
        </p:spPr>
        <p:txBody>
          <a:bodyPr wrap="none" rtlCol="0">
            <a:spAutoFit/>
          </a:bodyPr>
          <a:lstStyle/>
          <a:p>
            <a:r>
              <a:rPr lang="en-US" sz="1600" dirty="0">
                <a:latin typeface="+mj-lt"/>
              </a:rPr>
              <a:t>10 km</a:t>
            </a:r>
          </a:p>
        </p:txBody>
      </p:sp>
    </p:spTree>
    <p:extLst>
      <p:ext uri="{BB962C8B-B14F-4D97-AF65-F5344CB8AC3E}">
        <p14:creationId xmlns:p14="http://schemas.microsoft.com/office/powerpoint/2010/main" val="2020582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9A0D6-E12A-D74B-A61C-E7AC9F679468}"/>
              </a:ext>
            </a:extLst>
          </p:cNvPr>
          <p:cNvSpPr>
            <a:spLocks noGrp="1"/>
          </p:cNvSpPr>
          <p:nvPr>
            <p:ph type="title"/>
          </p:nvPr>
        </p:nvSpPr>
        <p:spPr>
          <a:xfrm>
            <a:off x="838200" y="163102"/>
            <a:ext cx="10515600" cy="1325563"/>
          </a:xfrm>
        </p:spPr>
        <p:txBody>
          <a:bodyPr>
            <a:normAutofit/>
          </a:bodyPr>
          <a:lstStyle/>
          <a:p>
            <a:r>
              <a:rPr lang="en-US" sz="4000" dirty="0"/>
              <a:t>Energy balance varies across time</a:t>
            </a:r>
          </a:p>
        </p:txBody>
      </p:sp>
      <p:pic>
        <p:nvPicPr>
          <p:cNvPr id="6" name="Content Placeholder 5" descr="A close up of a map&#10;&#10;Description automatically generated">
            <a:extLst>
              <a:ext uri="{FF2B5EF4-FFF2-40B4-BE49-F238E27FC236}">
                <a16:creationId xmlns:a16="http://schemas.microsoft.com/office/drawing/2014/main" id="{1E935DBA-E3C7-AB4A-93CD-1705FE212E84}"/>
              </a:ext>
            </a:extLst>
          </p:cNvPr>
          <p:cNvPicPr>
            <a:picLocks noGrp="1" noChangeAspect="1"/>
          </p:cNvPicPr>
          <p:nvPr>
            <p:ph idx="1"/>
          </p:nvPr>
        </p:nvPicPr>
        <p:blipFill>
          <a:blip r:embed="rId2" cstate="hqprint">
            <a:extLst>
              <a:ext uri="{28A0092B-C50C-407E-A947-70E740481C1C}">
                <a14:useLocalDpi xmlns:a14="http://schemas.microsoft.com/office/drawing/2010/main"/>
              </a:ext>
            </a:extLst>
          </a:blip>
          <a:stretch>
            <a:fillRect/>
          </a:stretch>
        </p:blipFill>
        <p:spPr>
          <a:xfrm>
            <a:off x="6376229" y="1396027"/>
            <a:ext cx="5221605" cy="4351338"/>
          </a:xfrm>
        </p:spPr>
      </p:pic>
      <p:sp>
        <p:nvSpPr>
          <p:cNvPr id="7" name="Content Placeholder 2">
            <a:extLst>
              <a:ext uri="{FF2B5EF4-FFF2-40B4-BE49-F238E27FC236}">
                <a16:creationId xmlns:a16="http://schemas.microsoft.com/office/drawing/2014/main" id="{24CDE46E-8A12-0045-8302-69164E5E485A}"/>
              </a:ext>
            </a:extLst>
          </p:cNvPr>
          <p:cNvSpPr txBox="1">
            <a:spLocks/>
          </p:cNvSpPr>
          <p:nvPr/>
        </p:nvSpPr>
        <p:spPr>
          <a:xfrm>
            <a:off x="683160" y="1927719"/>
            <a:ext cx="5115756" cy="40742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mj-lt"/>
              </a:rPr>
              <a:t>Largest imbalances occur during daytime </a:t>
            </a:r>
          </a:p>
          <a:p>
            <a:pPr marL="0" indent="0">
              <a:buNone/>
            </a:pPr>
            <a:endParaRPr lang="en-US" sz="2400" dirty="0">
              <a:latin typeface="+mj-lt"/>
            </a:endParaRPr>
          </a:p>
          <a:p>
            <a:r>
              <a:rPr lang="en-US" sz="2400" dirty="0">
                <a:latin typeface="+mj-lt"/>
              </a:rPr>
              <a:t>Residual peaks midday at 140 W m</a:t>
            </a:r>
            <a:r>
              <a:rPr lang="en-US" sz="2400" baseline="30000" dirty="0">
                <a:latin typeface="+mj-lt"/>
              </a:rPr>
              <a:t>2</a:t>
            </a:r>
          </a:p>
          <a:p>
            <a:endParaRPr lang="en-US" sz="2400" dirty="0">
              <a:latin typeface="+mj-lt"/>
            </a:endParaRPr>
          </a:p>
          <a:p>
            <a:r>
              <a:rPr lang="en-US" sz="2400" dirty="0">
                <a:latin typeface="+mj-lt"/>
              </a:rPr>
              <a:t>Magnitude of residual is larger than sensible heat flux</a:t>
            </a:r>
          </a:p>
          <a:p>
            <a:endParaRPr lang="en-US" sz="2400" dirty="0">
              <a:latin typeface="+mj-lt"/>
            </a:endParaRPr>
          </a:p>
        </p:txBody>
      </p:sp>
      <p:sp>
        <p:nvSpPr>
          <p:cNvPr id="8" name="Rectangle 7">
            <a:extLst>
              <a:ext uri="{FF2B5EF4-FFF2-40B4-BE49-F238E27FC236}">
                <a16:creationId xmlns:a16="http://schemas.microsoft.com/office/drawing/2014/main" id="{F184E40A-F2C8-F345-A5EA-2282973E10F0}"/>
              </a:ext>
            </a:extLst>
          </p:cNvPr>
          <p:cNvSpPr/>
          <p:nvPr/>
        </p:nvSpPr>
        <p:spPr>
          <a:xfrm>
            <a:off x="6920368" y="5849653"/>
            <a:ext cx="4677466" cy="738664"/>
          </a:xfrm>
          <a:prstGeom prst="rect">
            <a:avLst/>
          </a:prstGeom>
        </p:spPr>
        <p:txBody>
          <a:bodyPr wrap="square">
            <a:spAutoFit/>
          </a:bodyPr>
          <a:lstStyle/>
          <a:p>
            <a:r>
              <a:rPr lang="en-US" sz="1400" b="1" dirty="0">
                <a:latin typeface="+mj-lt"/>
              </a:rPr>
              <a:t>Figure. </a:t>
            </a:r>
            <a:r>
              <a:rPr lang="en-US" sz="1400" dirty="0">
                <a:latin typeface="+mj-lt"/>
              </a:rPr>
              <a:t>Mean diurnal cycle of energy balance components calculated using temporal EC  method for all towers averaged over the entire study period.</a:t>
            </a:r>
          </a:p>
        </p:txBody>
      </p:sp>
      <p:sp>
        <p:nvSpPr>
          <p:cNvPr id="9" name="Rectangle 8">
            <a:extLst>
              <a:ext uri="{FF2B5EF4-FFF2-40B4-BE49-F238E27FC236}">
                <a16:creationId xmlns:a16="http://schemas.microsoft.com/office/drawing/2014/main" id="{D4A0E773-B2E9-334E-AD76-C56036FCA9A6}"/>
              </a:ext>
            </a:extLst>
          </p:cNvPr>
          <p:cNvSpPr/>
          <p:nvPr/>
        </p:nvSpPr>
        <p:spPr>
          <a:xfrm>
            <a:off x="0" y="6649718"/>
            <a:ext cx="12192000" cy="208282"/>
          </a:xfrm>
          <a:prstGeom prst="rect">
            <a:avLst/>
          </a:prstGeom>
          <a:gradFill flip="none" rotWithShape="1">
            <a:gsLst>
              <a:gs pos="31000">
                <a:schemeClr val="bg1">
                  <a:lumMod val="75000"/>
                </a:schemeClr>
              </a:gs>
              <a:gs pos="48000">
                <a:schemeClr val="accent1">
                  <a:lumMod val="5000"/>
                  <a:lumOff val="95000"/>
                </a:schemeClr>
              </a:gs>
              <a:gs pos="0">
                <a:schemeClr val="tx1">
                  <a:lumMod val="65000"/>
                  <a:lumOff val="35000"/>
                </a:schemeClr>
              </a:gs>
              <a:gs pos="17000">
                <a:schemeClr val="bg1">
                  <a:lumMod val="50000"/>
                </a:schemeClr>
              </a:gs>
              <a:gs pos="77000">
                <a:schemeClr val="bg1">
                  <a:lumMod val="50000"/>
                  <a:lumOff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F6A6C5E-881B-F241-A089-6814CA617F57}"/>
              </a:ext>
            </a:extLst>
          </p:cNvPr>
          <p:cNvSpPr/>
          <p:nvPr/>
        </p:nvSpPr>
        <p:spPr>
          <a:xfrm>
            <a:off x="0" y="6615359"/>
            <a:ext cx="2763898" cy="276999"/>
          </a:xfrm>
          <a:prstGeom prst="rect">
            <a:avLst/>
          </a:prstGeom>
        </p:spPr>
        <p:txBody>
          <a:bodyPr wrap="none">
            <a:spAutoFit/>
          </a:bodyPr>
          <a:lstStyle/>
          <a:p>
            <a:r>
              <a:rPr lang="en-US" sz="1200" dirty="0">
                <a:solidFill>
                  <a:schemeClr val="bg1"/>
                </a:solidFill>
                <a:latin typeface="+mj-lt"/>
              </a:rPr>
              <a:t>© Brian J. Butterworth. All rights reserved</a:t>
            </a:r>
          </a:p>
        </p:txBody>
      </p:sp>
    </p:spTree>
    <p:extLst>
      <p:ext uri="{BB962C8B-B14F-4D97-AF65-F5344CB8AC3E}">
        <p14:creationId xmlns:p14="http://schemas.microsoft.com/office/powerpoint/2010/main" val="287358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BFC8-9EFD-9945-8E07-C765936220BE}"/>
              </a:ext>
            </a:extLst>
          </p:cNvPr>
          <p:cNvSpPr>
            <a:spLocks noGrp="1"/>
          </p:cNvSpPr>
          <p:nvPr>
            <p:ph type="title"/>
          </p:nvPr>
        </p:nvSpPr>
        <p:spPr/>
        <p:txBody>
          <a:bodyPr>
            <a:normAutofit/>
          </a:bodyPr>
          <a:lstStyle/>
          <a:p>
            <a:r>
              <a:rPr lang="en-US" sz="4000" dirty="0"/>
              <a:t>Energy balance varies across space</a:t>
            </a:r>
          </a:p>
        </p:txBody>
      </p:sp>
      <p:pic>
        <p:nvPicPr>
          <p:cNvPr id="4" name="Picture 3" descr="A close up of a logo&#10;&#10;Description automatically generated">
            <a:extLst>
              <a:ext uri="{FF2B5EF4-FFF2-40B4-BE49-F238E27FC236}">
                <a16:creationId xmlns:a16="http://schemas.microsoft.com/office/drawing/2014/main" id="{809F6284-6CC0-2848-8452-D9B338336239}"/>
              </a:ext>
            </a:extLst>
          </p:cNvPr>
          <p:cNvPicPr/>
          <p:nvPr/>
        </p:nvPicPr>
        <p:blipFill rotWithShape="1">
          <a:blip r:embed="rId2" cstate="hqprint">
            <a:extLst>
              <a:ext uri="{28A0092B-C50C-407E-A947-70E740481C1C}">
                <a14:useLocalDpi xmlns:a14="http://schemas.microsoft.com/office/drawing/2010/main"/>
              </a:ext>
            </a:extLst>
          </a:blip>
          <a:srcRect/>
          <a:stretch/>
        </p:blipFill>
        <p:spPr bwMode="auto">
          <a:xfrm>
            <a:off x="6813176" y="1512045"/>
            <a:ext cx="4540624" cy="4527582"/>
          </a:xfrm>
          <a:prstGeom prst="rect">
            <a:avLst/>
          </a:prstGeom>
          <a:ln>
            <a:noFill/>
          </a:ln>
          <a:extLst>
            <a:ext uri="{53640926-AAD7-44D8-BBD7-CCE9431645EC}">
              <a14:shadowObscured xmlns:a14="http://schemas.microsoft.com/office/drawing/2010/main"/>
            </a:ext>
          </a:extLst>
        </p:spPr>
      </p:pic>
      <p:sp>
        <p:nvSpPr>
          <p:cNvPr id="10" name="Content Placeholder 2">
            <a:extLst>
              <a:ext uri="{FF2B5EF4-FFF2-40B4-BE49-F238E27FC236}">
                <a16:creationId xmlns:a16="http://schemas.microsoft.com/office/drawing/2014/main" id="{2EC9E9FB-39F1-C94B-B96F-094C9D58D835}"/>
              </a:ext>
            </a:extLst>
          </p:cNvPr>
          <p:cNvSpPr txBox="1">
            <a:spLocks/>
          </p:cNvSpPr>
          <p:nvPr/>
        </p:nvSpPr>
        <p:spPr>
          <a:xfrm>
            <a:off x="683160" y="2129742"/>
            <a:ext cx="5115756" cy="40742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mj-lt"/>
              </a:rPr>
              <a:t>Energy balance components measured at 17 EC towers on Aug 21, 2019</a:t>
            </a:r>
          </a:p>
          <a:p>
            <a:endParaRPr lang="en-US" sz="2400" dirty="0">
              <a:latin typeface="+mj-lt"/>
            </a:endParaRPr>
          </a:p>
          <a:p>
            <a:r>
              <a:rPr lang="en-US" sz="2400" dirty="0">
                <a:latin typeface="+mj-lt"/>
              </a:rPr>
              <a:t>Large variation in the size of the residual across the sites</a:t>
            </a:r>
            <a:endParaRPr lang="en-US" sz="2400" baseline="30000" dirty="0">
              <a:latin typeface="+mj-lt"/>
            </a:endParaRPr>
          </a:p>
          <a:p>
            <a:endParaRPr lang="en-US" dirty="0"/>
          </a:p>
        </p:txBody>
      </p:sp>
      <p:sp>
        <p:nvSpPr>
          <p:cNvPr id="12" name="Rectangle 11">
            <a:extLst>
              <a:ext uri="{FF2B5EF4-FFF2-40B4-BE49-F238E27FC236}">
                <a16:creationId xmlns:a16="http://schemas.microsoft.com/office/drawing/2014/main" id="{9E438E93-507A-1141-8645-F463632F8371}"/>
              </a:ext>
            </a:extLst>
          </p:cNvPr>
          <p:cNvSpPr/>
          <p:nvPr/>
        </p:nvSpPr>
        <p:spPr>
          <a:xfrm>
            <a:off x="6920368" y="6030411"/>
            <a:ext cx="4293732" cy="523220"/>
          </a:xfrm>
          <a:prstGeom prst="rect">
            <a:avLst/>
          </a:prstGeom>
        </p:spPr>
        <p:txBody>
          <a:bodyPr wrap="square">
            <a:spAutoFit/>
          </a:bodyPr>
          <a:lstStyle/>
          <a:p>
            <a:r>
              <a:rPr lang="en-US" sz="1400" b="1" dirty="0">
                <a:latin typeface="+mj-lt"/>
              </a:rPr>
              <a:t>Figure. </a:t>
            </a:r>
            <a:r>
              <a:rPr lang="en-US" sz="1400" dirty="0">
                <a:latin typeface="+mj-lt"/>
              </a:rPr>
              <a:t>Energy balance components for each site on August 21, 2019, calculated using temporal EC method</a:t>
            </a:r>
          </a:p>
        </p:txBody>
      </p:sp>
      <p:sp>
        <p:nvSpPr>
          <p:cNvPr id="6" name="Rectangle 5">
            <a:extLst>
              <a:ext uri="{FF2B5EF4-FFF2-40B4-BE49-F238E27FC236}">
                <a16:creationId xmlns:a16="http://schemas.microsoft.com/office/drawing/2014/main" id="{25150DFA-5FF4-B447-B1C3-792A8B0AE1CA}"/>
              </a:ext>
            </a:extLst>
          </p:cNvPr>
          <p:cNvSpPr/>
          <p:nvPr/>
        </p:nvSpPr>
        <p:spPr>
          <a:xfrm>
            <a:off x="0" y="6649718"/>
            <a:ext cx="12192000" cy="208282"/>
          </a:xfrm>
          <a:prstGeom prst="rect">
            <a:avLst/>
          </a:prstGeom>
          <a:gradFill flip="none" rotWithShape="1">
            <a:gsLst>
              <a:gs pos="31000">
                <a:schemeClr val="bg1">
                  <a:lumMod val="75000"/>
                </a:schemeClr>
              </a:gs>
              <a:gs pos="48000">
                <a:schemeClr val="accent1">
                  <a:lumMod val="5000"/>
                  <a:lumOff val="95000"/>
                </a:schemeClr>
              </a:gs>
              <a:gs pos="0">
                <a:schemeClr val="tx1">
                  <a:lumMod val="65000"/>
                  <a:lumOff val="35000"/>
                </a:schemeClr>
              </a:gs>
              <a:gs pos="17000">
                <a:schemeClr val="bg1">
                  <a:lumMod val="50000"/>
                </a:schemeClr>
              </a:gs>
              <a:gs pos="77000">
                <a:schemeClr val="bg1">
                  <a:lumMod val="50000"/>
                  <a:lumOff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84644F1-A071-4749-BC59-524BA44BCA0B}"/>
              </a:ext>
            </a:extLst>
          </p:cNvPr>
          <p:cNvSpPr/>
          <p:nvPr/>
        </p:nvSpPr>
        <p:spPr>
          <a:xfrm>
            <a:off x="0" y="6615359"/>
            <a:ext cx="2763898" cy="276999"/>
          </a:xfrm>
          <a:prstGeom prst="rect">
            <a:avLst/>
          </a:prstGeom>
        </p:spPr>
        <p:txBody>
          <a:bodyPr wrap="none">
            <a:spAutoFit/>
          </a:bodyPr>
          <a:lstStyle/>
          <a:p>
            <a:r>
              <a:rPr lang="en-US" sz="1200" dirty="0">
                <a:solidFill>
                  <a:schemeClr val="bg1"/>
                </a:solidFill>
                <a:latin typeface="+mj-lt"/>
              </a:rPr>
              <a:t>© Brian J. Butterworth. All rights reserved</a:t>
            </a:r>
          </a:p>
        </p:txBody>
      </p:sp>
    </p:spTree>
    <p:extLst>
      <p:ext uri="{BB962C8B-B14F-4D97-AF65-F5344CB8AC3E}">
        <p14:creationId xmlns:p14="http://schemas.microsoft.com/office/powerpoint/2010/main" val="539598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7A0A73-2B18-F245-88EB-F293C176B226}"/>
              </a:ext>
            </a:extLst>
          </p:cNvPr>
          <p:cNvSpPr>
            <a:spLocks noGrp="1"/>
          </p:cNvSpPr>
          <p:nvPr>
            <p:ph type="title"/>
          </p:nvPr>
        </p:nvSpPr>
        <p:spPr>
          <a:xfrm>
            <a:off x="511660" y="643467"/>
            <a:ext cx="3627590" cy="1607060"/>
          </a:xfrm>
          <a:noFill/>
          <a:ln w="19050">
            <a:solidFill>
              <a:schemeClr val="tx1"/>
            </a:solidFill>
          </a:ln>
        </p:spPr>
        <p:txBody>
          <a:bodyPr vert="horz" wrap="square" lIns="91440" tIns="45720" rIns="91440" bIns="45720" rtlCol="0" anchor="ctr">
            <a:normAutofit/>
          </a:bodyPr>
          <a:lstStyle/>
          <a:p>
            <a:pPr algn="ctr"/>
            <a:r>
              <a:rPr lang="en-US" sz="2600" kern="1200">
                <a:solidFill>
                  <a:schemeClr val="tx1"/>
                </a:solidFill>
                <a:latin typeface="+mj-lt"/>
                <a:ea typeface="+mj-ea"/>
                <a:cs typeface="+mj-cs"/>
              </a:rPr>
              <a:t>How do different </a:t>
            </a:r>
            <a:br>
              <a:rPr lang="en-US" sz="2600" kern="1200">
                <a:solidFill>
                  <a:schemeClr val="tx1"/>
                </a:solidFill>
                <a:latin typeface="+mj-lt"/>
                <a:ea typeface="+mj-ea"/>
                <a:cs typeface="+mj-cs"/>
              </a:rPr>
            </a:br>
            <a:r>
              <a:rPr lang="en-US" sz="2600" kern="1200">
                <a:solidFill>
                  <a:schemeClr val="tx1"/>
                </a:solidFill>
                <a:latin typeface="+mj-lt"/>
                <a:ea typeface="+mj-ea"/>
                <a:cs typeface="+mj-cs"/>
              </a:rPr>
              <a:t>eddy covariance methods impact energy fluxes?</a:t>
            </a:r>
            <a:endParaRPr lang="en-US" sz="2600" kern="1200" dirty="0">
              <a:solidFill>
                <a:schemeClr val="tx1"/>
              </a:solidFill>
              <a:latin typeface="+mj-lt"/>
              <a:ea typeface="+mj-ea"/>
              <a:cs typeface="+mj-cs"/>
            </a:endParaRPr>
          </a:p>
        </p:txBody>
      </p:sp>
      <p:sp>
        <p:nvSpPr>
          <p:cNvPr id="6" name="Content Placeholder 2">
            <a:extLst>
              <a:ext uri="{FF2B5EF4-FFF2-40B4-BE49-F238E27FC236}">
                <a16:creationId xmlns:a16="http://schemas.microsoft.com/office/drawing/2014/main" id="{EE0A8E39-1F50-D645-9975-1A0372E608C8}"/>
              </a:ext>
            </a:extLst>
          </p:cNvPr>
          <p:cNvSpPr txBox="1">
            <a:spLocks/>
          </p:cNvSpPr>
          <p:nvPr/>
        </p:nvSpPr>
        <p:spPr>
          <a:xfrm>
            <a:off x="729204" y="2893995"/>
            <a:ext cx="3278237" cy="33205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000" dirty="0">
                <a:latin typeface="+mj-lt"/>
              </a:rPr>
              <a:t>Daytime latent and sensible heat fluxes averaged over the entire study period (June – Oct 2019)</a:t>
            </a:r>
          </a:p>
          <a:p>
            <a:pPr marL="0"/>
            <a:endParaRPr lang="en-US" sz="2000" dirty="0">
              <a:latin typeface="+mj-lt"/>
            </a:endParaRPr>
          </a:p>
          <a:p>
            <a:pPr marL="0"/>
            <a:r>
              <a:rPr lang="en-US" sz="2000" dirty="0">
                <a:latin typeface="+mj-lt"/>
              </a:rPr>
              <a:t>Spatio-temporal EC method showed the largest flux magnitudes</a:t>
            </a:r>
          </a:p>
          <a:p>
            <a:pPr marL="0" indent="0">
              <a:buNone/>
            </a:pPr>
            <a:endParaRPr lang="en-US" sz="2000" dirty="0">
              <a:latin typeface="+mj-lt"/>
            </a:endParaRPr>
          </a:p>
          <a:p>
            <a:pPr marL="0"/>
            <a:r>
              <a:rPr lang="en-US" sz="2000" dirty="0">
                <a:latin typeface="+mj-lt"/>
              </a:rPr>
              <a:t>At peak, the combined H</a:t>
            </a:r>
            <a:r>
              <a:rPr lang="en-US" sz="2000" baseline="-25000" dirty="0">
                <a:latin typeface="+mj-lt"/>
              </a:rPr>
              <a:t>S</a:t>
            </a:r>
            <a:r>
              <a:rPr lang="en-US" sz="2000" dirty="0">
                <a:latin typeface="+mj-lt"/>
              </a:rPr>
              <a:t>+H</a:t>
            </a:r>
            <a:r>
              <a:rPr lang="en-US" sz="2000" baseline="-25000" dirty="0">
                <a:latin typeface="+mj-lt"/>
              </a:rPr>
              <a:t>L</a:t>
            </a:r>
            <a:r>
              <a:rPr lang="en-US" sz="2000" dirty="0">
                <a:latin typeface="+mj-lt"/>
              </a:rPr>
              <a:t> of spatio-temporal EC increased 40 W m</a:t>
            </a:r>
            <a:r>
              <a:rPr lang="en-US" sz="2000" baseline="30000" dirty="0">
                <a:latin typeface="+mj-lt"/>
              </a:rPr>
              <a:t>2</a:t>
            </a:r>
            <a:r>
              <a:rPr lang="en-US" sz="2000" dirty="0">
                <a:latin typeface="+mj-lt"/>
              </a:rPr>
              <a:t> over traditional EC</a:t>
            </a:r>
            <a:endParaRPr lang="en-US" sz="2000" baseline="30000" dirty="0">
              <a:latin typeface="+mj-lt"/>
            </a:endParaRPr>
          </a:p>
        </p:txBody>
      </p:sp>
      <p:pic>
        <p:nvPicPr>
          <p:cNvPr id="5" name="Content Placeholder 4" descr="A close up of a map&#10;&#10;Description automatically generated">
            <a:extLst>
              <a:ext uri="{FF2B5EF4-FFF2-40B4-BE49-F238E27FC236}">
                <a16:creationId xmlns:a16="http://schemas.microsoft.com/office/drawing/2014/main" id="{F1464A5C-F640-4C43-9BC5-08EB945FABB1}"/>
              </a:ext>
            </a:extLst>
          </p:cNvPr>
          <p:cNvPicPr>
            <a:picLocks noGrp="1" noChangeAspect="1"/>
          </p:cNvPicPr>
          <p:nvPr>
            <p:ph idx="1"/>
          </p:nvPr>
        </p:nvPicPr>
        <p:blipFill>
          <a:blip r:embed="rId3" cstate="hqprint">
            <a:extLst>
              <a:ext uri="{28A0092B-C50C-407E-A947-70E740481C1C}">
                <a14:useLocalDpi xmlns:a14="http://schemas.microsoft.com/office/drawing/2010/main"/>
              </a:ext>
            </a:extLst>
          </a:blip>
          <a:stretch>
            <a:fillRect/>
          </a:stretch>
        </p:blipFill>
        <p:spPr>
          <a:xfrm>
            <a:off x="6600810" y="202523"/>
            <a:ext cx="3871770" cy="6452953"/>
          </a:xfrm>
          <a:prstGeom prst="rect">
            <a:avLst/>
          </a:prstGeom>
        </p:spPr>
      </p:pic>
      <p:sp>
        <p:nvSpPr>
          <p:cNvPr id="7" name="Right Arrow 6">
            <a:extLst>
              <a:ext uri="{FF2B5EF4-FFF2-40B4-BE49-F238E27FC236}">
                <a16:creationId xmlns:a16="http://schemas.microsoft.com/office/drawing/2014/main" id="{B2EB8146-B2F7-3545-8B5D-6487368B2971}"/>
              </a:ext>
            </a:extLst>
          </p:cNvPr>
          <p:cNvSpPr/>
          <p:nvPr/>
        </p:nvSpPr>
        <p:spPr>
          <a:xfrm>
            <a:off x="1580523" y="3535604"/>
            <a:ext cx="439838" cy="208343"/>
          </a:xfrm>
          <a:prstGeom prst="rightArrow">
            <a:avLst/>
          </a:prstGeom>
          <a:gradFill flip="none" rotWithShape="1">
            <a:gsLst>
              <a:gs pos="82000">
                <a:schemeClr val="tx1">
                  <a:lumMod val="65000"/>
                </a:schemeClr>
              </a:gs>
              <a:gs pos="0">
                <a:schemeClr val="accent1">
                  <a:lumMod val="5000"/>
                  <a:lumOff val="95000"/>
                </a:schemeClr>
              </a:gs>
              <a:gs pos="42000">
                <a:schemeClr val="tx1">
                  <a:lumMod val="95000"/>
                </a:schemeClr>
              </a:gs>
              <a:gs pos="65000">
                <a:schemeClr val="tx1">
                  <a:lumMod val="75000"/>
                </a:schemeClr>
              </a:gs>
              <a:gs pos="100000">
                <a:schemeClr val="bg1">
                  <a:lumMod val="50000"/>
                  <a:lumOff val="5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1649B79-6505-2E43-B9F3-372409AB4C82}"/>
              </a:ext>
            </a:extLst>
          </p:cNvPr>
          <p:cNvSpPr/>
          <p:nvPr/>
        </p:nvSpPr>
        <p:spPr>
          <a:xfrm>
            <a:off x="0" y="6649718"/>
            <a:ext cx="4654296" cy="208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D06A24-95E6-2540-A981-3C50004E0550}"/>
              </a:ext>
            </a:extLst>
          </p:cNvPr>
          <p:cNvSpPr/>
          <p:nvPr/>
        </p:nvSpPr>
        <p:spPr>
          <a:xfrm>
            <a:off x="0" y="6615359"/>
            <a:ext cx="2763898" cy="276999"/>
          </a:xfrm>
          <a:prstGeom prst="rect">
            <a:avLst/>
          </a:prstGeom>
        </p:spPr>
        <p:txBody>
          <a:bodyPr wrap="none">
            <a:spAutoFit/>
          </a:bodyPr>
          <a:lstStyle/>
          <a:p>
            <a:r>
              <a:rPr lang="en-US" sz="1200" dirty="0">
                <a:solidFill>
                  <a:schemeClr val="tx1">
                    <a:lumMod val="50000"/>
                  </a:schemeClr>
                </a:solidFill>
                <a:latin typeface="+mj-lt"/>
              </a:rPr>
              <a:t>© Brian J. Butterworth. All rights reserved</a:t>
            </a:r>
          </a:p>
        </p:txBody>
      </p:sp>
    </p:spTree>
    <p:extLst>
      <p:ext uri="{BB962C8B-B14F-4D97-AF65-F5344CB8AC3E}">
        <p14:creationId xmlns:p14="http://schemas.microsoft.com/office/powerpoint/2010/main" val="409672811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7A0A73-2B18-F245-88EB-F293C176B226}"/>
              </a:ext>
            </a:extLst>
          </p:cNvPr>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2600" kern="1200" dirty="0">
                <a:solidFill>
                  <a:schemeClr val="tx1"/>
                </a:solidFill>
                <a:latin typeface="+mj-lt"/>
                <a:ea typeface="+mj-ea"/>
                <a:cs typeface="+mj-cs"/>
              </a:rPr>
              <a:t>How do these energy fluxes impact </a:t>
            </a:r>
            <a:r>
              <a:rPr lang="en-US" sz="2600" dirty="0"/>
              <a:t>energy balance </a:t>
            </a:r>
            <a:r>
              <a:rPr lang="en-US" sz="2600" kern="1200" dirty="0">
                <a:solidFill>
                  <a:schemeClr val="tx1"/>
                </a:solidFill>
                <a:latin typeface="+mj-lt"/>
                <a:ea typeface="+mj-ea"/>
                <a:cs typeface="+mj-cs"/>
              </a:rPr>
              <a:t>closure?</a:t>
            </a:r>
          </a:p>
        </p:txBody>
      </p:sp>
      <p:sp>
        <p:nvSpPr>
          <p:cNvPr id="6" name="Content Placeholder 2">
            <a:extLst>
              <a:ext uri="{FF2B5EF4-FFF2-40B4-BE49-F238E27FC236}">
                <a16:creationId xmlns:a16="http://schemas.microsoft.com/office/drawing/2014/main" id="{EE0A8E39-1F50-D645-9975-1A0372E608C8}"/>
              </a:ext>
            </a:extLst>
          </p:cNvPr>
          <p:cNvSpPr txBox="1">
            <a:spLocks/>
          </p:cNvSpPr>
          <p:nvPr/>
        </p:nvSpPr>
        <p:spPr>
          <a:xfrm>
            <a:off x="643468" y="2638043"/>
            <a:ext cx="3363974" cy="34156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2000" dirty="0"/>
          </a:p>
        </p:txBody>
      </p:sp>
      <p:sp>
        <p:nvSpPr>
          <p:cNvPr id="4" name="Content Placeholder 3">
            <a:extLst>
              <a:ext uri="{FF2B5EF4-FFF2-40B4-BE49-F238E27FC236}">
                <a16:creationId xmlns:a16="http://schemas.microsoft.com/office/drawing/2014/main" id="{CDDE8A60-B434-9E44-BE51-34B8E7AC6303}"/>
              </a:ext>
            </a:extLst>
          </p:cNvPr>
          <p:cNvSpPr>
            <a:spLocks noGrp="1"/>
          </p:cNvSpPr>
          <p:nvPr>
            <p:ph idx="1"/>
          </p:nvPr>
        </p:nvSpPr>
        <p:spPr>
          <a:xfrm>
            <a:off x="838200" y="2552979"/>
            <a:ext cx="3449320" cy="3947952"/>
          </a:xfrm>
        </p:spPr>
        <p:txBody>
          <a:bodyPr>
            <a:normAutofit lnSpcReduction="10000"/>
          </a:bodyPr>
          <a:lstStyle/>
          <a:p>
            <a:pPr marL="0" indent="0">
              <a:buNone/>
            </a:pPr>
            <a:r>
              <a:rPr lang="en-US" sz="2200" dirty="0">
                <a:latin typeface="+mj-lt"/>
              </a:rPr>
              <a:t>Spatial EC:</a:t>
            </a:r>
          </a:p>
          <a:p>
            <a:r>
              <a:rPr lang="en-US" sz="2200" dirty="0">
                <a:latin typeface="+mj-lt"/>
              </a:rPr>
              <a:t>Daytime energy balance residual reduced by 7% </a:t>
            </a:r>
          </a:p>
          <a:p>
            <a:r>
              <a:rPr lang="en-US" sz="2200" dirty="0">
                <a:latin typeface="+mj-lt"/>
              </a:rPr>
              <a:t>No nighttime reduction in residual</a:t>
            </a:r>
          </a:p>
          <a:p>
            <a:pPr marL="0" indent="0">
              <a:buNone/>
            </a:pPr>
            <a:endParaRPr lang="en-US" sz="2200" dirty="0">
              <a:latin typeface="+mj-lt"/>
            </a:endParaRPr>
          </a:p>
          <a:p>
            <a:pPr marL="0" indent="0">
              <a:buNone/>
            </a:pPr>
            <a:r>
              <a:rPr lang="en-US" sz="2200" dirty="0">
                <a:latin typeface="+mj-lt"/>
              </a:rPr>
              <a:t>Spatio-temporal EC:</a:t>
            </a:r>
          </a:p>
          <a:p>
            <a:r>
              <a:rPr lang="en-US" sz="2200" dirty="0">
                <a:latin typeface="+mj-lt"/>
              </a:rPr>
              <a:t>Daytime energy balance residual reduced by 25% </a:t>
            </a:r>
          </a:p>
          <a:p>
            <a:r>
              <a:rPr lang="en-US" sz="2200" dirty="0">
                <a:latin typeface="+mj-lt"/>
              </a:rPr>
              <a:t>No nighttime reduction in residual</a:t>
            </a:r>
          </a:p>
          <a:p>
            <a:endParaRPr lang="en-US" sz="2200" dirty="0">
              <a:latin typeface="+mj-lt"/>
            </a:endParaRPr>
          </a:p>
          <a:p>
            <a:pPr marL="0" indent="0">
              <a:buNone/>
            </a:pPr>
            <a:endParaRPr lang="en-US" sz="2200" dirty="0">
              <a:latin typeface="+mj-lt"/>
            </a:endParaRPr>
          </a:p>
          <a:p>
            <a:endParaRPr lang="en-US" sz="2200" dirty="0">
              <a:latin typeface="+mj-lt"/>
            </a:endParaRPr>
          </a:p>
        </p:txBody>
      </p:sp>
      <p:pic>
        <p:nvPicPr>
          <p:cNvPr id="9" name="Picture 8" descr="A close up of a map&#10;&#10;Description automatically generated">
            <a:extLst>
              <a:ext uri="{FF2B5EF4-FFF2-40B4-BE49-F238E27FC236}">
                <a16:creationId xmlns:a16="http://schemas.microsoft.com/office/drawing/2014/main" id="{F56D6FD5-BD59-A940-BE5E-7B173CDD1255}"/>
              </a:ext>
            </a:extLst>
          </p:cNvPr>
          <p:cNvPicPr>
            <a:picLocks noChangeAspect="1"/>
          </p:cNvPicPr>
          <p:nvPr/>
        </p:nvPicPr>
        <p:blipFill>
          <a:blip r:embed="rId3"/>
          <a:stretch>
            <a:fillRect/>
          </a:stretch>
        </p:blipFill>
        <p:spPr>
          <a:xfrm>
            <a:off x="5667737" y="585968"/>
            <a:ext cx="5686063" cy="5686063"/>
          </a:xfrm>
          <a:prstGeom prst="rect">
            <a:avLst/>
          </a:prstGeom>
        </p:spPr>
      </p:pic>
      <p:sp>
        <p:nvSpPr>
          <p:cNvPr id="7" name="Rectangle 6">
            <a:extLst>
              <a:ext uri="{FF2B5EF4-FFF2-40B4-BE49-F238E27FC236}">
                <a16:creationId xmlns:a16="http://schemas.microsoft.com/office/drawing/2014/main" id="{F3A3218E-E99A-AF4F-BDEF-070174DA2BC8}"/>
              </a:ext>
            </a:extLst>
          </p:cNvPr>
          <p:cNvSpPr/>
          <p:nvPr/>
        </p:nvSpPr>
        <p:spPr>
          <a:xfrm>
            <a:off x="0" y="6649718"/>
            <a:ext cx="4654296" cy="208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5A8480-059F-C84D-A6AC-AA92502B0D40}"/>
              </a:ext>
            </a:extLst>
          </p:cNvPr>
          <p:cNvSpPr/>
          <p:nvPr/>
        </p:nvSpPr>
        <p:spPr>
          <a:xfrm>
            <a:off x="0" y="6615359"/>
            <a:ext cx="2763898" cy="276999"/>
          </a:xfrm>
          <a:prstGeom prst="rect">
            <a:avLst/>
          </a:prstGeom>
        </p:spPr>
        <p:txBody>
          <a:bodyPr wrap="none">
            <a:spAutoFit/>
          </a:bodyPr>
          <a:lstStyle/>
          <a:p>
            <a:r>
              <a:rPr lang="en-US" sz="1200" dirty="0">
                <a:solidFill>
                  <a:schemeClr val="tx1">
                    <a:lumMod val="50000"/>
                  </a:schemeClr>
                </a:solidFill>
                <a:latin typeface="+mj-lt"/>
              </a:rPr>
              <a:t>© Brian J. Butterworth. All rights reserved</a:t>
            </a:r>
          </a:p>
        </p:txBody>
      </p:sp>
    </p:spTree>
    <p:extLst>
      <p:ext uri="{BB962C8B-B14F-4D97-AF65-F5344CB8AC3E}">
        <p14:creationId xmlns:p14="http://schemas.microsoft.com/office/powerpoint/2010/main" val="14982956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4D9E0-8590-EE43-9D9E-ACD9C53DA93D}"/>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5DCA842F-A068-1D49-B30E-AC6CAD0B7FD0}"/>
              </a:ext>
            </a:extLst>
          </p:cNvPr>
          <p:cNvSpPr>
            <a:spLocks noGrp="1"/>
          </p:cNvSpPr>
          <p:nvPr>
            <p:ph idx="1"/>
          </p:nvPr>
        </p:nvSpPr>
        <p:spPr/>
        <p:txBody>
          <a:bodyPr>
            <a:normAutofit/>
          </a:bodyPr>
          <a:lstStyle/>
          <a:p>
            <a:pPr lvl="1"/>
            <a:r>
              <a:rPr lang="en-US" dirty="0">
                <a:latin typeface="+mj-lt"/>
              </a:rPr>
              <a:t>Both </a:t>
            </a:r>
            <a:r>
              <a:rPr lang="en-US" b="1" dirty="0">
                <a:latin typeface="+mj-lt"/>
              </a:rPr>
              <a:t>spatial</a:t>
            </a:r>
            <a:r>
              <a:rPr lang="en-US" dirty="0">
                <a:latin typeface="+mj-lt"/>
              </a:rPr>
              <a:t> and </a:t>
            </a:r>
            <a:r>
              <a:rPr lang="en-US" b="1" dirty="0">
                <a:latin typeface="+mj-lt"/>
              </a:rPr>
              <a:t>spatio-temporal</a:t>
            </a:r>
            <a:r>
              <a:rPr lang="en-US" dirty="0">
                <a:latin typeface="+mj-lt"/>
              </a:rPr>
              <a:t> EC increased the magnitude of sensible and latent heat flux compared with </a:t>
            </a:r>
            <a:r>
              <a:rPr lang="en-US" b="1" dirty="0">
                <a:latin typeface="+mj-lt"/>
              </a:rPr>
              <a:t>temporal</a:t>
            </a:r>
            <a:r>
              <a:rPr lang="en-US" dirty="0">
                <a:latin typeface="+mj-lt"/>
              </a:rPr>
              <a:t> EC</a:t>
            </a:r>
          </a:p>
          <a:p>
            <a:pPr lvl="1"/>
            <a:endParaRPr lang="en-US" dirty="0">
              <a:latin typeface="+mj-lt"/>
            </a:endParaRPr>
          </a:p>
          <a:p>
            <a:pPr lvl="1"/>
            <a:r>
              <a:rPr lang="en-US" b="1" dirty="0">
                <a:latin typeface="+mj-lt"/>
              </a:rPr>
              <a:t>Spatio-temporal</a:t>
            </a:r>
            <a:r>
              <a:rPr lang="en-US" dirty="0">
                <a:latin typeface="+mj-lt"/>
              </a:rPr>
              <a:t> EC improved daytime energy balance closure by 25% - suggests that it may be a useful technique in accounting for some of the missing energy</a:t>
            </a:r>
          </a:p>
          <a:p>
            <a:pPr lvl="1"/>
            <a:endParaRPr lang="en-US" dirty="0">
              <a:latin typeface="+mj-lt"/>
            </a:endParaRPr>
          </a:p>
          <a:p>
            <a:pPr lvl="1"/>
            <a:r>
              <a:rPr lang="en-US" dirty="0">
                <a:latin typeface="+mj-lt"/>
              </a:rPr>
              <a:t>Confirmed the LES findings of Xu et al. (2020) that </a:t>
            </a:r>
            <a:r>
              <a:rPr lang="en-US" b="1" dirty="0">
                <a:latin typeface="+mj-lt"/>
              </a:rPr>
              <a:t>spatio-temporal </a:t>
            </a:r>
            <a:r>
              <a:rPr lang="en-US" dirty="0">
                <a:latin typeface="+mj-lt"/>
              </a:rPr>
              <a:t>EC showed improved closure over the other EC methods; however we did not find the same degree of closure</a:t>
            </a:r>
          </a:p>
        </p:txBody>
      </p:sp>
      <p:sp>
        <p:nvSpPr>
          <p:cNvPr id="4" name="Rectangle 3">
            <a:extLst>
              <a:ext uri="{FF2B5EF4-FFF2-40B4-BE49-F238E27FC236}">
                <a16:creationId xmlns:a16="http://schemas.microsoft.com/office/drawing/2014/main" id="{1B455A8C-5D1D-E94C-A154-BFE4177AB0C0}"/>
              </a:ext>
            </a:extLst>
          </p:cNvPr>
          <p:cNvSpPr/>
          <p:nvPr/>
        </p:nvSpPr>
        <p:spPr>
          <a:xfrm>
            <a:off x="0" y="6649718"/>
            <a:ext cx="12192000" cy="208282"/>
          </a:xfrm>
          <a:prstGeom prst="rect">
            <a:avLst/>
          </a:prstGeom>
          <a:gradFill flip="none" rotWithShape="1">
            <a:gsLst>
              <a:gs pos="31000">
                <a:schemeClr val="bg1">
                  <a:lumMod val="75000"/>
                </a:schemeClr>
              </a:gs>
              <a:gs pos="48000">
                <a:schemeClr val="accent1">
                  <a:lumMod val="5000"/>
                  <a:lumOff val="95000"/>
                </a:schemeClr>
              </a:gs>
              <a:gs pos="0">
                <a:schemeClr val="tx1">
                  <a:lumMod val="65000"/>
                  <a:lumOff val="35000"/>
                </a:schemeClr>
              </a:gs>
              <a:gs pos="17000">
                <a:schemeClr val="bg1">
                  <a:lumMod val="50000"/>
                </a:schemeClr>
              </a:gs>
              <a:gs pos="77000">
                <a:schemeClr val="bg1">
                  <a:lumMod val="50000"/>
                  <a:lumOff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3D27DDD-5673-CA49-9F39-47C1D681B1A0}"/>
              </a:ext>
            </a:extLst>
          </p:cNvPr>
          <p:cNvSpPr/>
          <p:nvPr/>
        </p:nvSpPr>
        <p:spPr>
          <a:xfrm>
            <a:off x="0" y="6615359"/>
            <a:ext cx="2763898" cy="276999"/>
          </a:xfrm>
          <a:prstGeom prst="rect">
            <a:avLst/>
          </a:prstGeom>
        </p:spPr>
        <p:txBody>
          <a:bodyPr wrap="none">
            <a:spAutoFit/>
          </a:bodyPr>
          <a:lstStyle/>
          <a:p>
            <a:r>
              <a:rPr lang="en-US" sz="1200" dirty="0">
                <a:solidFill>
                  <a:schemeClr val="bg1"/>
                </a:solidFill>
                <a:latin typeface="+mj-lt"/>
              </a:rPr>
              <a:t>© Brian J. Butterworth. All rights reserved</a:t>
            </a:r>
          </a:p>
        </p:txBody>
      </p:sp>
    </p:spTree>
    <p:extLst>
      <p:ext uri="{BB962C8B-B14F-4D97-AF65-F5344CB8AC3E}">
        <p14:creationId xmlns:p14="http://schemas.microsoft.com/office/powerpoint/2010/main" val="1886839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BE15-D575-ED47-8AA7-4D2BB7793CAF}"/>
              </a:ext>
            </a:extLst>
          </p:cNvPr>
          <p:cNvSpPr>
            <a:spLocks noGrp="1"/>
          </p:cNvSpPr>
          <p:nvPr>
            <p:ph type="title"/>
          </p:nvPr>
        </p:nvSpPr>
        <p:spPr/>
        <p:txBody>
          <a:bodyPr/>
          <a:lstStyle/>
          <a:p>
            <a:r>
              <a:rPr lang="en-US" dirty="0"/>
              <a:t>Future Work</a:t>
            </a:r>
          </a:p>
        </p:txBody>
      </p:sp>
      <p:sp>
        <p:nvSpPr>
          <p:cNvPr id="3" name="Content Placeholder 2">
            <a:extLst>
              <a:ext uri="{FF2B5EF4-FFF2-40B4-BE49-F238E27FC236}">
                <a16:creationId xmlns:a16="http://schemas.microsoft.com/office/drawing/2014/main" id="{3FEF7545-20D6-EE4B-9C08-62F58467DBA7}"/>
              </a:ext>
            </a:extLst>
          </p:cNvPr>
          <p:cNvSpPr>
            <a:spLocks noGrp="1"/>
          </p:cNvSpPr>
          <p:nvPr>
            <p:ph idx="1"/>
          </p:nvPr>
        </p:nvSpPr>
        <p:spPr/>
        <p:txBody>
          <a:bodyPr>
            <a:normAutofit/>
          </a:bodyPr>
          <a:lstStyle/>
          <a:p>
            <a:r>
              <a:rPr lang="en-US" dirty="0">
                <a:latin typeface="+mj-lt"/>
              </a:rPr>
              <a:t>Investigate flux </a:t>
            </a:r>
            <a:r>
              <a:rPr lang="en-US" dirty="0" err="1">
                <a:latin typeface="+mj-lt"/>
              </a:rPr>
              <a:t>cospectra</a:t>
            </a:r>
            <a:r>
              <a:rPr lang="en-US" dirty="0">
                <a:latin typeface="+mj-lt"/>
              </a:rPr>
              <a:t> to determine how spatio-temporal EC is contributing to the overall flux</a:t>
            </a:r>
          </a:p>
          <a:p>
            <a:endParaRPr lang="en-US" dirty="0">
              <a:latin typeface="+mj-lt"/>
            </a:endParaRPr>
          </a:p>
          <a:p>
            <a:r>
              <a:rPr lang="en-US" dirty="0">
                <a:latin typeface="+mj-lt"/>
              </a:rPr>
              <a:t>Use ground-based and aircraft lidar data to identify mesoscale eddies and determine their influence on energy fluxes across the domain</a:t>
            </a:r>
          </a:p>
          <a:p>
            <a:endParaRPr lang="en-US" dirty="0">
              <a:latin typeface="+mj-lt"/>
            </a:endParaRPr>
          </a:p>
          <a:p>
            <a:r>
              <a:rPr lang="en-US" dirty="0">
                <a:latin typeface="+mj-lt"/>
              </a:rPr>
              <a:t>Investigate spatial patterns in fluxes for relationships with surface characteristics (surface temperature, vegetation types, </a:t>
            </a:r>
            <a:r>
              <a:rPr lang="en-US" dirty="0" err="1">
                <a:latin typeface="+mj-lt"/>
              </a:rPr>
              <a:t>etc</a:t>
            </a:r>
            <a:r>
              <a:rPr lang="en-US" dirty="0">
                <a:latin typeface="+mj-lt"/>
              </a:rPr>
              <a:t>).</a:t>
            </a:r>
          </a:p>
          <a:p>
            <a:endParaRPr lang="en-US" dirty="0">
              <a:latin typeface="+mj-lt"/>
            </a:endParaRPr>
          </a:p>
        </p:txBody>
      </p:sp>
      <p:sp>
        <p:nvSpPr>
          <p:cNvPr id="4" name="Rectangle 3">
            <a:extLst>
              <a:ext uri="{FF2B5EF4-FFF2-40B4-BE49-F238E27FC236}">
                <a16:creationId xmlns:a16="http://schemas.microsoft.com/office/drawing/2014/main" id="{2AE7556E-9EB1-C240-9FE3-7A3411267C7D}"/>
              </a:ext>
            </a:extLst>
          </p:cNvPr>
          <p:cNvSpPr/>
          <p:nvPr/>
        </p:nvSpPr>
        <p:spPr>
          <a:xfrm>
            <a:off x="0" y="6649718"/>
            <a:ext cx="12192000" cy="208282"/>
          </a:xfrm>
          <a:prstGeom prst="rect">
            <a:avLst/>
          </a:prstGeom>
          <a:gradFill flip="none" rotWithShape="1">
            <a:gsLst>
              <a:gs pos="31000">
                <a:schemeClr val="bg1">
                  <a:lumMod val="75000"/>
                </a:schemeClr>
              </a:gs>
              <a:gs pos="48000">
                <a:schemeClr val="accent1">
                  <a:lumMod val="5000"/>
                  <a:lumOff val="95000"/>
                </a:schemeClr>
              </a:gs>
              <a:gs pos="0">
                <a:schemeClr val="tx1">
                  <a:lumMod val="65000"/>
                  <a:lumOff val="35000"/>
                </a:schemeClr>
              </a:gs>
              <a:gs pos="17000">
                <a:schemeClr val="bg1">
                  <a:lumMod val="50000"/>
                </a:schemeClr>
              </a:gs>
              <a:gs pos="77000">
                <a:schemeClr val="bg1">
                  <a:lumMod val="50000"/>
                  <a:lumOff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679916F-7BE3-254A-A4FF-B6605BDEEC2A}"/>
              </a:ext>
            </a:extLst>
          </p:cNvPr>
          <p:cNvSpPr/>
          <p:nvPr/>
        </p:nvSpPr>
        <p:spPr>
          <a:xfrm>
            <a:off x="0" y="6615359"/>
            <a:ext cx="2763898" cy="276999"/>
          </a:xfrm>
          <a:prstGeom prst="rect">
            <a:avLst/>
          </a:prstGeom>
        </p:spPr>
        <p:txBody>
          <a:bodyPr wrap="none">
            <a:spAutoFit/>
          </a:bodyPr>
          <a:lstStyle/>
          <a:p>
            <a:r>
              <a:rPr lang="en-US" sz="1200" dirty="0">
                <a:solidFill>
                  <a:schemeClr val="bg1"/>
                </a:solidFill>
                <a:latin typeface="+mj-lt"/>
              </a:rPr>
              <a:t>© Brian J. Butterworth. All rights reserved</a:t>
            </a:r>
          </a:p>
        </p:txBody>
      </p:sp>
    </p:spTree>
    <p:extLst>
      <p:ext uri="{BB962C8B-B14F-4D97-AF65-F5344CB8AC3E}">
        <p14:creationId xmlns:p14="http://schemas.microsoft.com/office/powerpoint/2010/main" val="3868805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1A91-E2A7-5641-92EB-E5D98472FDF2}"/>
              </a:ext>
            </a:extLst>
          </p:cNvPr>
          <p:cNvSpPr>
            <a:spLocks noGrp="1"/>
          </p:cNvSpPr>
          <p:nvPr>
            <p:ph type="title"/>
          </p:nvPr>
        </p:nvSpPr>
        <p:spPr/>
        <p:txBody>
          <a:bodyPr/>
          <a:lstStyle/>
          <a:p>
            <a:r>
              <a:rPr lang="en-US" dirty="0"/>
              <a:t>Acknowledgements</a:t>
            </a:r>
          </a:p>
        </p:txBody>
      </p:sp>
      <p:sp>
        <p:nvSpPr>
          <p:cNvPr id="6" name="Content Placeholder 5">
            <a:extLst>
              <a:ext uri="{FF2B5EF4-FFF2-40B4-BE49-F238E27FC236}">
                <a16:creationId xmlns:a16="http://schemas.microsoft.com/office/drawing/2014/main" id="{65B7939C-71D7-FB47-B2DD-7DCF51486639}"/>
              </a:ext>
            </a:extLst>
          </p:cNvPr>
          <p:cNvSpPr>
            <a:spLocks noGrp="1"/>
          </p:cNvSpPr>
          <p:nvPr>
            <p:ph idx="1"/>
          </p:nvPr>
        </p:nvSpPr>
        <p:spPr>
          <a:xfrm>
            <a:off x="838200" y="2298699"/>
            <a:ext cx="10515600" cy="3878263"/>
          </a:xfrm>
        </p:spPr>
        <p:txBody>
          <a:bodyPr/>
          <a:lstStyle/>
          <a:p>
            <a:pPr marL="0" indent="0">
              <a:buNone/>
            </a:pPr>
            <a:r>
              <a:rPr lang="en-US" altLang="en-US" dirty="0">
                <a:latin typeface="+mj-lt"/>
                <a:cs typeface="Arial" panose="020B0604020202020204" pitchFamily="34" charset="0"/>
              </a:rPr>
              <a:t>Thank you to the collaborating organizations that have made this project happen, including ECB, NCAR EOL, NEON, U Wyoming, SSEC, KIT, NOAA ATDD, NOAA ESRL, UW AOS, UW FWE, UW Milwaukee, Montana State University, Jackson State University, and Butternut Ridge Schools</a:t>
            </a:r>
          </a:p>
          <a:p>
            <a:endParaRPr lang="en-US" dirty="0"/>
          </a:p>
        </p:txBody>
      </p:sp>
      <p:sp>
        <p:nvSpPr>
          <p:cNvPr id="7" name="Rectangle 6">
            <a:extLst>
              <a:ext uri="{FF2B5EF4-FFF2-40B4-BE49-F238E27FC236}">
                <a16:creationId xmlns:a16="http://schemas.microsoft.com/office/drawing/2014/main" id="{32C6F9EC-A1A8-AE49-B251-1D66C189B4FF}"/>
              </a:ext>
            </a:extLst>
          </p:cNvPr>
          <p:cNvSpPr/>
          <p:nvPr/>
        </p:nvSpPr>
        <p:spPr>
          <a:xfrm>
            <a:off x="1866900" y="4990936"/>
            <a:ext cx="7178745" cy="861774"/>
          </a:xfrm>
          <a:prstGeom prst="rect">
            <a:avLst/>
          </a:prstGeom>
        </p:spPr>
        <p:txBody>
          <a:bodyPr wrap="square">
            <a:spAutoFit/>
          </a:bodyPr>
          <a:lstStyle/>
          <a:p>
            <a:pPr>
              <a:defRPr/>
            </a:pPr>
            <a:r>
              <a:rPr lang="en-US" sz="2500" dirty="0">
                <a:latin typeface="+mj-lt"/>
              </a:rPr>
              <a:t>Funding provided by the National Science Foundation (Award #1822420)</a:t>
            </a:r>
          </a:p>
        </p:txBody>
      </p:sp>
      <p:pic>
        <p:nvPicPr>
          <p:cNvPr id="8" name="Picture 51">
            <a:extLst>
              <a:ext uri="{FF2B5EF4-FFF2-40B4-BE49-F238E27FC236}">
                <a16:creationId xmlns:a16="http://schemas.microsoft.com/office/drawing/2014/main" id="{68A1A622-1E4A-9B42-8333-805C25C7776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4809723"/>
            <a:ext cx="1028700"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A picture containing lot&#10;&#10;Description automatically generated">
            <a:extLst>
              <a:ext uri="{FF2B5EF4-FFF2-40B4-BE49-F238E27FC236}">
                <a16:creationId xmlns:a16="http://schemas.microsoft.com/office/drawing/2014/main" id="{57515D0D-3649-8C40-AE07-A049787F427B}"/>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9768378" y="4826500"/>
            <a:ext cx="1412199" cy="141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4C2CCE3A-F0A9-2444-AC55-751CF02253AB}"/>
              </a:ext>
            </a:extLst>
          </p:cNvPr>
          <p:cNvSpPr/>
          <p:nvPr/>
        </p:nvSpPr>
        <p:spPr>
          <a:xfrm>
            <a:off x="9045645" y="4364835"/>
            <a:ext cx="2857667" cy="461665"/>
          </a:xfrm>
          <a:prstGeom prst="rect">
            <a:avLst/>
          </a:prstGeom>
        </p:spPr>
        <p:txBody>
          <a:bodyPr wrap="square">
            <a:spAutoFit/>
          </a:bodyPr>
          <a:lstStyle/>
          <a:p>
            <a:pPr algn="ctr">
              <a:defRPr/>
            </a:pPr>
            <a:r>
              <a:rPr lang="en-US" sz="2400" b="1" cap="small" dirty="0">
                <a:latin typeface="+mj-lt"/>
                <a:cs typeface="Arial" panose="020B0604020202020204" pitchFamily="34" charset="0"/>
              </a:rPr>
              <a:t>Get the Data:</a:t>
            </a:r>
          </a:p>
        </p:txBody>
      </p:sp>
    </p:spTree>
    <p:extLst>
      <p:ext uri="{BB962C8B-B14F-4D97-AF65-F5344CB8AC3E}">
        <p14:creationId xmlns:p14="http://schemas.microsoft.com/office/powerpoint/2010/main" val="1046009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C579A-3368-0343-B5A9-C80677C24D27}"/>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5AF83D7-7C2E-CD4F-B4E0-97077EF2BF38}"/>
              </a:ext>
            </a:extLst>
          </p:cNvPr>
          <p:cNvSpPr>
            <a:spLocks noGrp="1"/>
          </p:cNvSpPr>
          <p:nvPr>
            <p:ph idx="1"/>
          </p:nvPr>
        </p:nvSpPr>
        <p:spPr/>
        <p:txBody>
          <a:bodyPr>
            <a:normAutofit fontScale="70000" lnSpcReduction="20000"/>
          </a:bodyPr>
          <a:lstStyle/>
          <a:p>
            <a:pPr marL="0" indent="0">
              <a:buNone/>
            </a:pPr>
            <a:r>
              <a:rPr lang="en-US" dirty="0" err="1">
                <a:latin typeface="+mj-lt"/>
              </a:rPr>
              <a:t>Kljun</a:t>
            </a:r>
            <a:r>
              <a:rPr lang="en-US" dirty="0">
                <a:latin typeface="+mj-lt"/>
              </a:rPr>
              <a:t>, N., P. </a:t>
            </a:r>
            <a:r>
              <a:rPr lang="en-US" dirty="0" err="1">
                <a:latin typeface="+mj-lt"/>
              </a:rPr>
              <a:t>Calanca</a:t>
            </a:r>
            <a:r>
              <a:rPr lang="en-US" dirty="0">
                <a:latin typeface="+mj-lt"/>
              </a:rPr>
              <a:t>, M. W. </a:t>
            </a:r>
            <a:r>
              <a:rPr lang="en-US" dirty="0" err="1">
                <a:latin typeface="+mj-lt"/>
              </a:rPr>
              <a:t>Rotach</a:t>
            </a:r>
            <a:r>
              <a:rPr lang="en-US" dirty="0">
                <a:latin typeface="+mj-lt"/>
              </a:rPr>
              <a:t>, and H. P. Schmid, 2015: A simple two-dimensional </a:t>
            </a:r>
            <a:r>
              <a:rPr lang="en-US" dirty="0" err="1">
                <a:latin typeface="+mj-lt"/>
              </a:rPr>
              <a:t>parameterisation</a:t>
            </a:r>
            <a:r>
              <a:rPr lang="en-US" dirty="0">
                <a:latin typeface="+mj-lt"/>
              </a:rPr>
              <a:t> for Flux Footprint Prediction (FFP). </a:t>
            </a:r>
            <a:r>
              <a:rPr lang="en-US" i="1" dirty="0" err="1">
                <a:latin typeface="+mj-lt"/>
              </a:rPr>
              <a:t>Geosci</a:t>
            </a:r>
            <a:r>
              <a:rPr lang="en-US" i="1" dirty="0">
                <a:latin typeface="+mj-lt"/>
              </a:rPr>
              <a:t>. Model Dev.</a:t>
            </a:r>
            <a:r>
              <a:rPr lang="en-US" dirty="0">
                <a:latin typeface="+mj-lt"/>
              </a:rPr>
              <a:t>, </a:t>
            </a:r>
            <a:r>
              <a:rPr lang="en-US" b="1" dirty="0">
                <a:latin typeface="+mj-lt"/>
              </a:rPr>
              <a:t>8</a:t>
            </a:r>
            <a:r>
              <a:rPr lang="en-US" dirty="0">
                <a:latin typeface="+mj-lt"/>
              </a:rPr>
              <a:t>, 3695–3713, https://</a:t>
            </a:r>
            <a:r>
              <a:rPr lang="en-US" dirty="0" err="1">
                <a:latin typeface="+mj-lt"/>
              </a:rPr>
              <a:t>doi.org</a:t>
            </a:r>
            <a:r>
              <a:rPr lang="en-US" dirty="0">
                <a:latin typeface="+mj-lt"/>
              </a:rPr>
              <a:t>/10.5194/gmd-8-3695-2015.</a:t>
            </a:r>
          </a:p>
          <a:p>
            <a:pPr marL="0" indent="0">
              <a:buNone/>
            </a:pPr>
            <a:endParaRPr lang="en-US" dirty="0">
              <a:latin typeface="+mj-lt"/>
            </a:endParaRPr>
          </a:p>
          <a:p>
            <a:pPr marL="0" indent="0">
              <a:buNone/>
            </a:pPr>
            <a:r>
              <a:rPr lang="en-US" dirty="0" err="1">
                <a:latin typeface="+mj-lt"/>
              </a:rPr>
              <a:t>Mauder</a:t>
            </a:r>
            <a:r>
              <a:rPr lang="en-US" dirty="0">
                <a:latin typeface="+mj-lt"/>
              </a:rPr>
              <a:t>, M., R. L. Desjardins, E. </a:t>
            </a:r>
            <a:r>
              <a:rPr lang="en-US" dirty="0" err="1">
                <a:latin typeface="+mj-lt"/>
              </a:rPr>
              <a:t>Pattey</a:t>
            </a:r>
            <a:r>
              <a:rPr lang="en-US" dirty="0">
                <a:latin typeface="+mj-lt"/>
              </a:rPr>
              <a:t>, Z. Gao, and R. van Haarlem, 2008: Measurement of the Sensible Eddy Heat Flux Based on Spatial Averaging of Continuous Ground-Based Observations. </a:t>
            </a:r>
            <a:r>
              <a:rPr lang="en-US" i="1" dirty="0">
                <a:latin typeface="+mj-lt"/>
              </a:rPr>
              <a:t>Boundary-Layer </a:t>
            </a:r>
            <a:r>
              <a:rPr lang="en-US" i="1" dirty="0" err="1">
                <a:latin typeface="+mj-lt"/>
              </a:rPr>
              <a:t>Meteorol</a:t>
            </a:r>
            <a:r>
              <a:rPr lang="en-US" i="1" dirty="0">
                <a:latin typeface="+mj-lt"/>
              </a:rPr>
              <a:t>.</a:t>
            </a:r>
            <a:r>
              <a:rPr lang="en-US" dirty="0">
                <a:latin typeface="+mj-lt"/>
              </a:rPr>
              <a:t>, </a:t>
            </a:r>
            <a:r>
              <a:rPr lang="en-US" b="1" dirty="0">
                <a:latin typeface="+mj-lt"/>
              </a:rPr>
              <a:t>128</a:t>
            </a:r>
            <a:r>
              <a:rPr lang="en-US" dirty="0">
                <a:latin typeface="+mj-lt"/>
              </a:rPr>
              <a:t>, 151–172, https://</a:t>
            </a:r>
            <a:r>
              <a:rPr lang="en-US" dirty="0" err="1">
                <a:latin typeface="+mj-lt"/>
              </a:rPr>
              <a:t>doi.org</a:t>
            </a:r>
            <a:r>
              <a:rPr lang="en-US" dirty="0">
                <a:latin typeface="+mj-lt"/>
              </a:rPr>
              <a:t>/10.1007/s10546-008-9279-9.</a:t>
            </a:r>
          </a:p>
          <a:p>
            <a:pPr marL="0" indent="0">
              <a:buNone/>
            </a:pPr>
            <a:endParaRPr lang="en-US" dirty="0">
              <a:latin typeface="+mj-lt"/>
            </a:endParaRPr>
          </a:p>
          <a:p>
            <a:pPr marL="0" indent="0">
              <a:buNone/>
            </a:pPr>
            <a:r>
              <a:rPr lang="en-US" dirty="0">
                <a:latin typeface="+mj-lt"/>
              </a:rPr>
              <a:t>Metzger, S., and Coauthors, 2013: Spatially explicit regionalization of airborne flux measurements using environmental response functions. </a:t>
            </a:r>
            <a:r>
              <a:rPr lang="en-US" i="1" dirty="0" err="1">
                <a:latin typeface="+mj-lt"/>
              </a:rPr>
              <a:t>Biogeosciences</a:t>
            </a:r>
            <a:r>
              <a:rPr lang="en-US" dirty="0">
                <a:latin typeface="+mj-lt"/>
              </a:rPr>
              <a:t>, </a:t>
            </a:r>
            <a:r>
              <a:rPr lang="en-US" b="1" dirty="0">
                <a:latin typeface="+mj-lt"/>
              </a:rPr>
              <a:t>10</a:t>
            </a:r>
            <a:r>
              <a:rPr lang="en-US" dirty="0">
                <a:latin typeface="+mj-lt"/>
              </a:rPr>
              <a:t>, 2193–2217, https://</a:t>
            </a:r>
            <a:r>
              <a:rPr lang="en-US" dirty="0" err="1">
                <a:latin typeface="+mj-lt"/>
              </a:rPr>
              <a:t>doi.org</a:t>
            </a:r>
            <a:r>
              <a:rPr lang="en-US" dirty="0">
                <a:latin typeface="+mj-lt"/>
              </a:rPr>
              <a:t>/10.5194/bg-10-2193-2013.</a:t>
            </a:r>
          </a:p>
          <a:p>
            <a:pPr marL="0" indent="0">
              <a:buNone/>
            </a:pPr>
            <a:endParaRPr lang="en-US" dirty="0">
              <a:latin typeface="+mj-lt"/>
            </a:endParaRPr>
          </a:p>
          <a:p>
            <a:pPr marL="0" indent="0">
              <a:buNone/>
            </a:pPr>
            <a:r>
              <a:rPr lang="en-US" dirty="0">
                <a:latin typeface="+mj-lt"/>
              </a:rPr>
              <a:t>Xu, K., </a:t>
            </a:r>
            <a:r>
              <a:rPr lang="en-US" dirty="0" err="1">
                <a:latin typeface="+mj-lt"/>
              </a:rPr>
              <a:t>Sühring</a:t>
            </a:r>
            <a:r>
              <a:rPr lang="en-US" dirty="0">
                <a:latin typeface="+mj-lt"/>
              </a:rPr>
              <a:t>, M., Metzger, S., </a:t>
            </a:r>
            <a:r>
              <a:rPr lang="en-US" dirty="0" err="1">
                <a:latin typeface="+mj-lt"/>
              </a:rPr>
              <a:t>Durden,D</a:t>
            </a:r>
            <a:r>
              <a:rPr lang="en-US" dirty="0">
                <a:latin typeface="+mj-lt"/>
              </a:rPr>
              <a:t>., Desai, A.R., 2020: Can data mining help eddy-covariance see the landscape? A large-eddy simulation study,</a:t>
            </a:r>
            <a:r>
              <a:rPr lang="en-US" i="1" dirty="0">
                <a:latin typeface="+mj-lt"/>
              </a:rPr>
              <a:t> Boundary-Layer Meteorology</a:t>
            </a:r>
            <a:r>
              <a:rPr lang="en-US" dirty="0">
                <a:latin typeface="+mj-lt"/>
              </a:rPr>
              <a:t>, https://</a:t>
            </a:r>
            <a:r>
              <a:rPr lang="en-US" dirty="0" err="1">
                <a:latin typeface="+mj-lt"/>
              </a:rPr>
              <a:t>doi.org</a:t>
            </a:r>
            <a:r>
              <a:rPr lang="en-US" dirty="0">
                <a:latin typeface="+mj-lt"/>
              </a:rPr>
              <a:t>/10.1007/s10546-020-00513-0, in press.</a:t>
            </a:r>
          </a:p>
          <a:p>
            <a:pPr marL="0" indent="0">
              <a:buNone/>
            </a:pPr>
            <a:endParaRPr lang="en-US" dirty="0">
              <a:latin typeface="+mj-lt"/>
            </a:endParaRPr>
          </a:p>
          <a:p>
            <a:pPr marL="0" indent="0">
              <a:buNone/>
            </a:pPr>
            <a:endParaRPr lang="en-US" dirty="0">
              <a:latin typeface="+mj-lt"/>
            </a:endParaRPr>
          </a:p>
        </p:txBody>
      </p:sp>
    </p:spTree>
    <p:extLst>
      <p:ext uri="{BB962C8B-B14F-4D97-AF65-F5344CB8AC3E}">
        <p14:creationId xmlns:p14="http://schemas.microsoft.com/office/powerpoint/2010/main" val="3734620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63A80A-2F27-4F44-A9F6-7AC546735DB4}"/>
              </a:ext>
            </a:extLst>
          </p:cNvPr>
          <p:cNvSpPr/>
          <p:nvPr/>
        </p:nvSpPr>
        <p:spPr>
          <a:xfrm>
            <a:off x="0" y="6649718"/>
            <a:ext cx="12192000" cy="208282"/>
          </a:xfrm>
          <a:prstGeom prst="rect">
            <a:avLst/>
          </a:prstGeom>
          <a:gradFill flip="none" rotWithShape="1">
            <a:gsLst>
              <a:gs pos="31000">
                <a:schemeClr val="bg1">
                  <a:lumMod val="75000"/>
                </a:schemeClr>
              </a:gs>
              <a:gs pos="48000">
                <a:schemeClr val="accent1">
                  <a:lumMod val="5000"/>
                  <a:lumOff val="95000"/>
                </a:schemeClr>
              </a:gs>
              <a:gs pos="0">
                <a:schemeClr val="tx1">
                  <a:lumMod val="65000"/>
                  <a:lumOff val="35000"/>
                </a:schemeClr>
              </a:gs>
              <a:gs pos="17000">
                <a:schemeClr val="bg1">
                  <a:lumMod val="50000"/>
                </a:schemeClr>
              </a:gs>
              <a:gs pos="77000">
                <a:schemeClr val="bg1">
                  <a:lumMod val="50000"/>
                  <a:lumOff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243F0B-1BB9-7446-95E5-1457FA79CA72}"/>
              </a:ext>
            </a:extLst>
          </p:cNvPr>
          <p:cNvSpPr>
            <a:spLocks noGrp="1"/>
          </p:cNvSpPr>
          <p:nvPr>
            <p:ph type="title"/>
          </p:nvPr>
        </p:nvSpPr>
        <p:spPr>
          <a:xfrm>
            <a:off x="838200" y="208282"/>
            <a:ext cx="10515600" cy="711835"/>
          </a:xfrm>
        </p:spPr>
        <p:txBody>
          <a:bodyPr/>
          <a:lstStyle/>
          <a:p>
            <a:pPr algn="ctr"/>
            <a:r>
              <a:rPr lang="en-US" dirty="0"/>
              <a:t>CHEESEHEAD project</a:t>
            </a:r>
          </a:p>
        </p:txBody>
      </p:sp>
      <p:sp>
        <p:nvSpPr>
          <p:cNvPr id="3" name="Content Placeholder 2">
            <a:extLst>
              <a:ext uri="{FF2B5EF4-FFF2-40B4-BE49-F238E27FC236}">
                <a16:creationId xmlns:a16="http://schemas.microsoft.com/office/drawing/2014/main" id="{481666C6-014F-6F40-9BF9-446E1F7367E5}"/>
              </a:ext>
            </a:extLst>
          </p:cNvPr>
          <p:cNvSpPr>
            <a:spLocks noGrp="1"/>
          </p:cNvSpPr>
          <p:nvPr>
            <p:ph idx="1"/>
          </p:nvPr>
        </p:nvSpPr>
        <p:spPr>
          <a:xfrm>
            <a:off x="2824480" y="1012667"/>
            <a:ext cx="6634480" cy="521335"/>
          </a:xfrm>
        </p:spPr>
        <p:txBody>
          <a:bodyPr>
            <a:normAutofit fontScale="92500" lnSpcReduction="10000"/>
          </a:bodyPr>
          <a:lstStyle/>
          <a:p>
            <a:pPr marL="0" indent="0" algn="ctr">
              <a:buNone/>
            </a:pPr>
            <a:r>
              <a:rPr lang="en-US" sz="1800" dirty="0">
                <a:latin typeface="+mj-lt"/>
              </a:rPr>
              <a:t>Chequamegon Heterogeneous Ecosystem Energy-balance Study Enabled by a High-density Extensive Array of Detectors</a:t>
            </a:r>
          </a:p>
        </p:txBody>
      </p:sp>
      <p:sp>
        <p:nvSpPr>
          <p:cNvPr id="6" name="Rectangle 5">
            <a:extLst>
              <a:ext uri="{FF2B5EF4-FFF2-40B4-BE49-F238E27FC236}">
                <a16:creationId xmlns:a16="http://schemas.microsoft.com/office/drawing/2014/main" id="{F148F753-0E4D-184B-B61E-3FCD0C1E8662}"/>
              </a:ext>
            </a:extLst>
          </p:cNvPr>
          <p:cNvSpPr/>
          <p:nvPr/>
        </p:nvSpPr>
        <p:spPr>
          <a:xfrm>
            <a:off x="1273593" y="1746696"/>
            <a:ext cx="5907497" cy="5093702"/>
          </a:xfrm>
          <a:prstGeom prst="rect">
            <a:avLst/>
          </a:prstGeom>
        </p:spPr>
        <p:txBody>
          <a:bodyPr wrap="square">
            <a:spAutoFit/>
          </a:bodyPr>
          <a:lstStyle/>
          <a:p>
            <a:pPr fontAlgn="base">
              <a:spcAft>
                <a:spcPts val="600"/>
              </a:spcAft>
            </a:pPr>
            <a:r>
              <a:rPr lang="en-US" b="1" dirty="0">
                <a:latin typeface="+mj-lt"/>
              </a:rPr>
              <a:t>Objectives</a:t>
            </a:r>
          </a:p>
          <a:p>
            <a:pPr marL="285750" indent="-285750" fontAlgn="base">
              <a:spcAft>
                <a:spcPts val="600"/>
              </a:spcAft>
              <a:buFont typeface="Arial" panose="020B0604020202020204" pitchFamily="34" charset="0"/>
              <a:buChar char="•"/>
            </a:pPr>
            <a:r>
              <a:rPr lang="en-US" dirty="0">
                <a:latin typeface="+mj-lt"/>
              </a:rPr>
              <a:t>Determine how spatial heterogeneity of the land surface impacts the Earth’s energy balance </a:t>
            </a:r>
          </a:p>
          <a:p>
            <a:pPr marL="285750" indent="-285750" fontAlgn="base">
              <a:spcAft>
                <a:spcPts val="600"/>
              </a:spcAft>
              <a:buFont typeface="Arial" panose="020B0604020202020204" pitchFamily="34" charset="0"/>
              <a:buChar char="•"/>
            </a:pPr>
            <a:r>
              <a:rPr lang="en-US" dirty="0">
                <a:latin typeface="+mj-lt"/>
              </a:rPr>
              <a:t>Evaluate the hypothesis that mesoscale features are an important cause of energy budget non-closure</a:t>
            </a:r>
          </a:p>
          <a:p>
            <a:pPr marL="285750" indent="-285750" fontAlgn="base">
              <a:spcAft>
                <a:spcPts val="600"/>
              </a:spcAft>
              <a:buFont typeface="Arial" panose="020B0604020202020204" pitchFamily="34" charset="0"/>
              <a:buChar char="•"/>
            </a:pPr>
            <a:r>
              <a:rPr lang="en-US" dirty="0">
                <a:latin typeface="+mj-lt"/>
              </a:rPr>
              <a:t>Use observations to improve model representation of sub-grid processes (scaling) </a:t>
            </a:r>
          </a:p>
          <a:p>
            <a:pPr fontAlgn="base">
              <a:spcAft>
                <a:spcPts val="600"/>
              </a:spcAft>
              <a:buFont typeface="Arial" panose="020B0604020202020204" pitchFamily="34" charset="0"/>
              <a:buChar char="•"/>
            </a:pPr>
            <a:endParaRPr lang="en-US" dirty="0">
              <a:latin typeface="+mj-lt"/>
            </a:endParaRPr>
          </a:p>
          <a:p>
            <a:pPr fontAlgn="base">
              <a:spcAft>
                <a:spcPts val="600"/>
              </a:spcAft>
            </a:pPr>
            <a:r>
              <a:rPr lang="en-US" b="1" dirty="0">
                <a:latin typeface="+mj-lt"/>
              </a:rPr>
              <a:t>Measurements</a:t>
            </a:r>
            <a:endParaRPr lang="en-US" dirty="0">
              <a:latin typeface="+mj-lt"/>
            </a:endParaRPr>
          </a:p>
          <a:p>
            <a:pPr marL="285750" lvl="0" indent="-285750">
              <a:spcAft>
                <a:spcPts val="600"/>
              </a:spcAft>
              <a:buFont typeface="Arial" panose="020B0604020202020204" pitchFamily="34" charset="0"/>
              <a:buChar char="•"/>
            </a:pPr>
            <a:r>
              <a:rPr lang="en-US" dirty="0">
                <a:latin typeface="+mj-lt"/>
              </a:rPr>
              <a:t>Ground-based fluxes and meteorology</a:t>
            </a:r>
          </a:p>
          <a:p>
            <a:pPr marL="285750" lvl="0" indent="-285750">
              <a:spcAft>
                <a:spcPts val="600"/>
              </a:spcAft>
              <a:buFont typeface="Arial" panose="020B0604020202020204" pitchFamily="34" charset="0"/>
              <a:buChar char="•"/>
            </a:pPr>
            <a:r>
              <a:rPr lang="en-US" dirty="0">
                <a:latin typeface="+mj-lt"/>
              </a:rPr>
              <a:t>Airborne fluxes and meteorology</a:t>
            </a:r>
          </a:p>
          <a:p>
            <a:pPr marL="285750" lvl="0" indent="-285750">
              <a:spcAft>
                <a:spcPts val="600"/>
              </a:spcAft>
              <a:buFont typeface="Arial" panose="020B0604020202020204" pitchFamily="34" charset="0"/>
              <a:buChar char="•"/>
            </a:pPr>
            <a:r>
              <a:rPr lang="en-US" dirty="0">
                <a:latin typeface="+mj-lt"/>
              </a:rPr>
              <a:t>Atmospheric profiling</a:t>
            </a:r>
          </a:p>
          <a:p>
            <a:pPr marL="285750" lvl="0" indent="-285750">
              <a:spcAft>
                <a:spcPts val="600"/>
              </a:spcAft>
              <a:buFont typeface="Arial" panose="020B0604020202020204" pitchFamily="34" charset="0"/>
              <a:buChar char="•"/>
            </a:pPr>
            <a:r>
              <a:rPr lang="en-US" dirty="0">
                <a:latin typeface="+mj-lt"/>
              </a:rPr>
              <a:t>Surface environment characterization</a:t>
            </a:r>
          </a:p>
          <a:p>
            <a:pPr fontAlgn="base">
              <a:spcAft>
                <a:spcPts val="600"/>
              </a:spcAft>
              <a:buFont typeface="Arial" panose="020B0604020202020204" pitchFamily="34" charset="0"/>
              <a:buChar char="•"/>
            </a:pPr>
            <a:endParaRPr lang="en-US" dirty="0">
              <a:latin typeface="+mj-lt"/>
            </a:endParaRPr>
          </a:p>
          <a:p>
            <a:pPr fontAlgn="base">
              <a:buFont typeface="Arial" panose="020B0604020202020204" pitchFamily="34" charset="0"/>
              <a:buChar char="•"/>
            </a:pPr>
            <a:endParaRPr lang="en-US" dirty="0">
              <a:latin typeface="+mj-lt"/>
            </a:endParaRPr>
          </a:p>
        </p:txBody>
      </p:sp>
      <p:pic>
        <p:nvPicPr>
          <p:cNvPr id="8" name="Picture 11">
            <a:extLst>
              <a:ext uri="{FF2B5EF4-FFF2-40B4-BE49-F238E27FC236}">
                <a16:creationId xmlns:a16="http://schemas.microsoft.com/office/drawing/2014/main" id="{9158B1B1-2498-6440-9419-1F0983AFFA6A}"/>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rot="5400000">
            <a:off x="9520315" y="4014083"/>
            <a:ext cx="3176785" cy="85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a:extLst>
              <a:ext uri="{FF2B5EF4-FFF2-40B4-BE49-F238E27FC236}">
                <a16:creationId xmlns:a16="http://schemas.microsoft.com/office/drawing/2014/main" id="{EE8C505A-44BE-9846-A3BA-09A5138A0B28}"/>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rot="5400000">
            <a:off x="8619640" y="4014354"/>
            <a:ext cx="3176787" cy="85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8">
            <a:extLst>
              <a:ext uri="{FF2B5EF4-FFF2-40B4-BE49-F238E27FC236}">
                <a16:creationId xmlns:a16="http://schemas.microsoft.com/office/drawing/2014/main" id="{33DE948E-A01D-4442-87F9-62FFEC98CFA7}"/>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rot="5400000">
            <a:off x="6578353" y="4011086"/>
            <a:ext cx="3175693" cy="85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www.atmos.uwyo.edu/uwka/images/kingair-trex06.jpg">
            <a:extLst>
              <a:ext uri="{FF2B5EF4-FFF2-40B4-BE49-F238E27FC236}">
                <a16:creationId xmlns:a16="http://schemas.microsoft.com/office/drawing/2014/main" id="{B96BDA0F-C77B-E84E-ACDD-8757258DEACE}"/>
              </a:ext>
            </a:extLst>
          </p:cNvPr>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auto">
          <a:xfrm>
            <a:off x="7737214" y="2001225"/>
            <a:ext cx="2895990" cy="743616"/>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8" name="Picture 3" descr="A picture containing water, night, green, sitting&#10;&#10;Description automatically generated">
            <a:extLst>
              <a:ext uri="{FF2B5EF4-FFF2-40B4-BE49-F238E27FC236}">
                <a16:creationId xmlns:a16="http://schemas.microsoft.com/office/drawing/2014/main" id="{DD8F5129-7A75-524D-BF33-ADF8C6E18B39}"/>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rot="5400000">
            <a:off x="7592831" y="3923051"/>
            <a:ext cx="3174605" cy="103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descr="A picture containing outdoor, grass, red, sitting&#10;&#10;Description automatically generated">
            <a:extLst>
              <a:ext uri="{FF2B5EF4-FFF2-40B4-BE49-F238E27FC236}">
                <a16:creationId xmlns:a16="http://schemas.microsoft.com/office/drawing/2014/main" id="{4B7554C2-4F9F-4848-BABF-D4FB02C70AA9}"/>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10689806" y="2001225"/>
            <a:ext cx="861527" cy="743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0AB3944D-2AAD-5943-B650-5F4C4D6383AF}"/>
              </a:ext>
            </a:extLst>
          </p:cNvPr>
          <p:cNvSpPr/>
          <p:nvPr/>
        </p:nvSpPr>
        <p:spPr>
          <a:xfrm>
            <a:off x="0" y="6615359"/>
            <a:ext cx="2763898" cy="276999"/>
          </a:xfrm>
          <a:prstGeom prst="rect">
            <a:avLst/>
          </a:prstGeom>
        </p:spPr>
        <p:txBody>
          <a:bodyPr wrap="none">
            <a:spAutoFit/>
          </a:bodyPr>
          <a:lstStyle/>
          <a:p>
            <a:r>
              <a:rPr lang="en-US" sz="1200" dirty="0">
                <a:solidFill>
                  <a:schemeClr val="bg1"/>
                </a:solidFill>
                <a:latin typeface="+mj-lt"/>
              </a:rPr>
              <a:t>© Brian J. Butterworth. All rights reserved</a:t>
            </a:r>
          </a:p>
        </p:txBody>
      </p:sp>
    </p:spTree>
    <p:extLst>
      <p:ext uri="{BB962C8B-B14F-4D97-AF65-F5344CB8AC3E}">
        <p14:creationId xmlns:p14="http://schemas.microsoft.com/office/powerpoint/2010/main" val="1420409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D6523-49C9-AF4D-BCBD-93BAC5072730}"/>
              </a:ext>
            </a:extLst>
          </p:cNvPr>
          <p:cNvSpPr>
            <a:spLocks noGrp="1"/>
          </p:cNvSpPr>
          <p:nvPr>
            <p:ph type="title"/>
          </p:nvPr>
        </p:nvSpPr>
        <p:spPr/>
        <p:txBody>
          <a:bodyPr/>
          <a:lstStyle/>
          <a:p>
            <a:r>
              <a:rPr lang="en-US" dirty="0"/>
              <a:t>CHEESEHEAD domain </a:t>
            </a:r>
          </a:p>
        </p:txBody>
      </p:sp>
      <p:sp>
        <p:nvSpPr>
          <p:cNvPr id="3" name="Content Placeholder 2">
            <a:extLst>
              <a:ext uri="{FF2B5EF4-FFF2-40B4-BE49-F238E27FC236}">
                <a16:creationId xmlns:a16="http://schemas.microsoft.com/office/drawing/2014/main" id="{2142C4D3-3441-A645-8DD6-7719ABB9E1DA}"/>
              </a:ext>
            </a:extLst>
          </p:cNvPr>
          <p:cNvSpPr>
            <a:spLocks noGrp="1"/>
          </p:cNvSpPr>
          <p:nvPr>
            <p:ph idx="1"/>
          </p:nvPr>
        </p:nvSpPr>
        <p:spPr>
          <a:xfrm>
            <a:off x="838200" y="1412240"/>
            <a:ext cx="6159819" cy="4764723"/>
          </a:xfrm>
        </p:spPr>
        <p:txBody>
          <a:bodyPr>
            <a:normAutofit/>
          </a:bodyPr>
          <a:lstStyle/>
          <a:p>
            <a:r>
              <a:rPr lang="en-US" sz="1800" dirty="0">
                <a:latin typeface="+mj-lt"/>
              </a:rPr>
              <a:t>10×10 km - heterogeneous forest ecosystem in Wisconsin USA</a:t>
            </a:r>
            <a:r>
              <a:rPr lang="en-US" sz="1800" dirty="0">
                <a:effectLst/>
                <a:latin typeface="+mj-lt"/>
              </a:rPr>
              <a:t> </a:t>
            </a:r>
            <a:endParaRPr lang="en-US" sz="1800" dirty="0">
              <a:latin typeface="+mj-lt"/>
            </a:endParaRPr>
          </a:p>
          <a:p>
            <a:r>
              <a:rPr lang="en-US" sz="1800" dirty="0">
                <a:latin typeface="+mj-lt"/>
              </a:rPr>
              <a:t>20 eddy covariance towers</a:t>
            </a:r>
          </a:p>
          <a:p>
            <a:r>
              <a:rPr lang="en-US" sz="1800" dirty="0">
                <a:latin typeface="+mj-lt"/>
              </a:rPr>
              <a:t>1 very tall (447-m) tower - Ameriflux/NOAA (US-</a:t>
            </a:r>
            <a:r>
              <a:rPr lang="en-US" sz="1800" dirty="0" err="1">
                <a:latin typeface="+mj-lt"/>
              </a:rPr>
              <a:t>PFa</a:t>
            </a:r>
            <a:r>
              <a:rPr lang="en-US" sz="1800" dirty="0">
                <a:latin typeface="+mj-lt"/>
              </a:rPr>
              <a:t>/WLEF)</a:t>
            </a:r>
            <a:r>
              <a:rPr lang="en-US" sz="1800" dirty="0">
                <a:effectLst/>
                <a:latin typeface="+mj-lt"/>
              </a:rPr>
              <a:t> </a:t>
            </a:r>
          </a:p>
          <a:p>
            <a:r>
              <a:rPr lang="en-US" sz="1800" dirty="0">
                <a:latin typeface="+mj-lt"/>
              </a:rPr>
              <a:t>Suite of ground-base remote sensing (lidar, </a:t>
            </a:r>
            <a:r>
              <a:rPr lang="en-US" sz="1800" dirty="0" err="1">
                <a:latin typeface="+mj-lt"/>
              </a:rPr>
              <a:t>sodar</a:t>
            </a:r>
            <a:r>
              <a:rPr lang="en-US" sz="1800" dirty="0">
                <a:latin typeface="+mj-lt"/>
              </a:rPr>
              <a:t>, radar) for measuring profiles of H</a:t>
            </a:r>
            <a:r>
              <a:rPr lang="en-US" sz="1800" baseline="-25000" dirty="0">
                <a:latin typeface="+mj-lt"/>
              </a:rPr>
              <a:t>2</a:t>
            </a:r>
            <a:r>
              <a:rPr lang="en-US" sz="1800" dirty="0">
                <a:latin typeface="+mj-lt"/>
              </a:rPr>
              <a:t>O, T, aerosols</a:t>
            </a:r>
          </a:p>
          <a:p>
            <a:r>
              <a:rPr lang="en-US" sz="1800" dirty="0">
                <a:latin typeface="+mj-lt"/>
              </a:rPr>
              <a:t>Airborne eddy covariance</a:t>
            </a:r>
          </a:p>
          <a:p>
            <a:pPr marL="0" indent="0">
              <a:buNone/>
            </a:pPr>
            <a:endParaRPr lang="en-US" sz="1400" dirty="0"/>
          </a:p>
        </p:txBody>
      </p:sp>
      <p:pic>
        <p:nvPicPr>
          <p:cNvPr id="4" name="Picture 3">
            <a:extLst>
              <a:ext uri="{FF2B5EF4-FFF2-40B4-BE49-F238E27FC236}">
                <a16:creationId xmlns:a16="http://schemas.microsoft.com/office/drawing/2014/main" id="{993E2A59-3F34-1248-ABCC-3E4B6A4CA9E8}"/>
              </a:ext>
            </a:extLst>
          </p:cNvPr>
          <p:cNvPicPr/>
          <p:nvPr/>
        </p:nvPicPr>
        <p:blipFill>
          <a:blip r:embed="rId2" cstate="print">
            <a:extLst>
              <a:ext uri="{28A0092B-C50C-407E-A947-70E740481C1C}">
                <a14:useLocalDpi xmlns:a14="http://schemas.microsoft.com/office/drawing/2010/main"/>
              </a:ext>
            </a:extLst>
          </a:blip>
          <a:stretch>
            <a:fillRect/>
          </a:stretch>
        </p:blipFill>
        <p:spPr>
          <a:xfrm>
            <a:off x="6998019" y="469331"/>
            <a:ext cx="4127181" cy="5919338"/>
          </a:xfrm>
          <a:prstGeom prst="rect">
            <a:avLst/>
          </a:prstGeom>
        </p:spPr>
      </p:pic>
      <p:pic>
        <p:nvPicPr>
          <p:cNvPr id="5" name="Picture 4" descr="A picture containing game, table, water, filled&#10;&#10;Description automatically generated">
            <a:extLst>
              <a:ext uri="{FF2B5EF4-FFF2-40B4-BE49-F238E27FC236}">
                <a16:creationId xmlns:a16="http://schemas.microsoft.com/office/drawing/2014/main" id="{17DF6FD7-C525-D441-A40F-B882B9C85601}"/>
              </a:ext>
            </a:extLst>
          </p:cNvPr>
          <p:cNvPicPr/>
          <p:nvPr/>
        </p:nvPicPr>
        <p:blipFill>
          <a:blip r:embed="rId3"/>
          <a:stretch>
            <a:fillRect/>
          </a:stretch>
        </p:blipFill>
        <p:spPr>
          <a:xfrm>
            <a:off x="932498" y="3677324"/>
            <a:ext cx="5417502" cy="2751576"/>
          </a:xfrm>
          <a:prstGeom prst="rect">
            <a:avLst/>
          </a:prstGeom>
          <a:ln w="12700">
            <a:solidFill>
              <a:schemeClr val="tx1"/>
            </a:solidFill>
          </a:ln>
        </p:spPr>
      </p:pic>
      <p:sp>
        <p:nvSpPr>
          <p:cNvPr id="6" name="Rectangle 5">
            <a:extLst>
              <a:ext uri="{FF2B5EF4-FFF2-40B4-BE49-F238E27FC236}">
                <a16:creationId xmlns:a16="http://schemas.microsoft.com/office/drawing/2014/main" id="{A2BCD99E-663A-C749-86AE-1F8F2FD6739E}"/>
              </a:ext>
            </a:extLst>
          </p:cNvPr>
          <p:cNvSpPr/>
          <p:nvPr/>
        </p:nvSpPr>
        <p:spPr>
          <a:xfrm>
            <a:off x="0" y="6649718"/>
            <a:ext cx="12192000" cy="208282"/>
          </a:xfrm>
          <a:prstGeom prst="rect">
            <a:avLst/>
          </a:prstGeom>
          <a:gradFill flip="none" rotWithShape="1">
            <a:gsLst>
              <a:gs pos="31000">
                <a:schemeClr val="bg1">
                  <a:lumMod val="75000"/>
                </a:schemeClr>
              </a:gs>
              <a:gs pos="48000">
                <a:schemeClr val="accent1">
                  <a:lumMod val="5000"/>
                  <a:lumOff val="95000"/>
                </a:schemeClr>
              </a:gs>
              <a:gs pos="0">
                <a:schemeClr val="tx1">
                  <a:lumMod val="65000"/>
                  <a:lumOff val="35000"/>
                </a:schemeClr>
              </a:gs>
              <a:gs pos="17000">
                <a:schemeClr val="bg1">
                  <a:lumMod val="50000"/>
                </a:schemeClr>
              </a:gs>
              <a:gs pos="77000">
                <a:schemeClr val="bg1">
                  <a:lumMod val="50000"/>
                  <a:lumOff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F28108F-EAED-194E-929E-826CAA6D45C9}"/>
              </a:ext>
            </a:extLst>
          </p:cNvPr>
          <p:cNvSpPr/>
          <p:nvPr/>
        </p:nvSpPr>
        <p:spPr>
          <a:xfrm>
            <a:off x="0" y="6615359"/>
            <a:ext cx="2763898" cy="276999"/>
          </a:xfrm>
          <a:prstGeom prst="rect">
            <a:avLst/>
          </a:prstGeom>
        </p:spPr>
        <p:txBody>
          <a:bodyPr wrap="none">
            <a:spAutoFit/>
          </a:bodyPr>
          <a:lstStyle/>
          <a:p>
            <a:r>
              <a:rPr lang="en-US" sz="1200" dirty="0">
                <a:solidFill>
                  <a:schemeClr val="bg1"/>
                </a:solidFill>
                <a:latin typeface="+mj-lt"/>
              </a:rPr>
              <a:t>© Brian J. Butterworth. All rights reserved</a:t>
            </a:r>
          </a:p>
        </p:txBody>
      </p:sp>
      <p:sp>
        <p:nvSpPr>
          <p:cNvPr id="8" name="TextBox 7">
            <a:extLst>
              <a:ext uri="{FF2B5EF4-FFF2-40B4-BE49-F238E27FC236}">
                <a16:creationId xmlns:a16="http://schemas.microsoft.com/office/drawing/2014/main" id="{D8DB6A6F-4BB5-9348-B06C-45D39B663E01}"/>
              </a:ext>
            </a:extLst>
          </p:cNvPr>
          <p:cNvSpPr txBox="1"/>
          <p:nvPr/>
        </p:nvSpPr>
        <p:spPr>
          <a:xfrm rot="5400000">
            <a:off x="10948869" y="2339774"/>
            <a:ext cx="691215" cy="338554"/>
          </a:xfrm>
          <a:prstGeom prst="rect">
            <a:avLst/>
          </a:prstGeom>
          <a:noFill/>
        </p:spPr>
        <p:txBody>
          <a:bodyPr wrap="none" rtlCol="0">
            <a:spAutoFit/>
          </a:bodyPr>
          <a:lstStyle/>
          <a:p>
            <a:r>
              <a:rPr lang="en-US" sz="1600" dirty="0">
                <a:latin typeface="+mj-lt"/>
              </a:rPr>
              <a:t>10 km</a:t>
            </a:r>
          </a:p>
        </p:txBody>
      </p:sp>
      <p:sp>
        <p:nvSpPr>
          <p:cNvPr id="9" name="TextBox 8">
            <a:extLst>
              <a:ext uri="{FF2B5EF4-FFF2-40B4-BE49-F238E27FC236}">
                <a16:creationId xmlns:a16="http://schemas.microsoft.com/office/drawing/2014/main" id="{C45DFBDC-67C6-4C48-B7B7-A57E34DF5F18}"/>
              </a:ext>
            </a:extLst>
          </p:cNvPr>
          <p:cNvSpPr txBox="1"/>
          <p:nvPr/>
        </p:nvSpPr>
        <p:spPr>
          <a:xfrm>
            <a:off x="8716001" y="208282"/>
            <a:ext cx="691215" cy="338554"/>
          </a:xfrm>
          <a:prstGeom prst="rect">
            <a:avLst/>
          </a:prstGeom>
          <a:noFill/>
        </p:spPr>
        <p:txBody>
          <a:bodyPr wrap="none" rtlCol="0">
            <a:spAutoFit/>
          </a:bodyPr>
          <a:lstStyle/>
          <a:p>
            <a:r>
              <a:rPr lang="en-US" sz="1600" dirty="0">
                <a:latin typeface="+mj-lt"/>
              </a:rPr>
              <a:t>10 km</a:t>
            </a:r>
          </a:p>
        </p:txBody>
      </p:sp>
      <p:sp>
        <p:nvSpPr>
          <p:cNvPr id="11" name="TextBox 10">
            <a:extLst>
              <a:ext uri="{FF2B5EF4-FFF2-40B4-BE49-F238E27FC236}">
                <a16:creationId xmlns:a16="http://schemas.microsoft.com/office/drawing/2014/main" id="{CBA74224-D05A-124C-BD40-0E35641EB049}"/>
              </a:ext>
            </a:extLst>
          </p:cNvPr>
          <p:cNvSpPr txBox="1"/>
          <p:nvPr/>
        </p:nvSpPr>
        <p:spPr>
          <a:xfrm>
            <a:off x="891929" y="5176347"/>
            <a:ext cx="442750" cy="215444"/>
          </a:xfrm>
          <a:prstGeom prst="rect">
            <a:avLst/>
          </a:prstGeom>
          <a:noFill/>
        </p:spPr>
        <p:txBody>
          <a:bodyPr wrap="none" rtlCol="0">
            <a:spAutoFit/>
          </a:bodyPr>
          <a:lstStyle/>
          <a:p>
            <a:r>
              <a:rPr lang="en-US" sz="800" dirty="0">
                <a:latin typeface="+mj-lt"/>
              </a:rPr>
              <a:t>400 m</a:t>
            </a:r>
          </a:p>
        </p:txBody>
      </p:sp>
      <p:sp>
        <p:nvSpPr>
          <p:cNvPr id="12" name="TextBox 11">
            <a:extLst>
              <a:ext uri="{FF2B5EF4-FFF2-40B4-BE49-F238E27FC236}">
                <a16:creationId xmlns:a16="http://schemas.microsoft.com/office/drawing/2014/main" id="{845CEFCF-3E54-3A49-A6C0-A7089675F67E}"/>
              </a:ext>
            </a:extLst>
          </p:cNvPr>
          <p:cNvSpPr txBox="1"/>
          <p:nvPr/>
        </p:nvSpPr>
        <p:spPr>
          <a:xfrm>
            <a:off x="890047" y="5778644"/>
            <a:ext cx="442750" cy="215444"/>
          </a:xfrm>
          <a:prstGeom prst="rect">
            <a:avLst/>
          </a:prstGeom>
          <a:noFill/>
        </p:spPr>
        <p:txBody>
          <a:bodyPr wrap="none" rtlCol="0">
            <a:spAutoFit/>
          </a:bodyPr>
          <a:lstStyle/>
          <a:p>
            <a:r>
              <a:rPr lang="en-US" sz="800" dirty="0">
                <a:latin typeface="+mj-lt"/>
              </a:rPr>
              <a:t>100 m</a:t>
            </a:r>
          </a:p>
        </p:txBody>
      </p:sp>
    </p:spTree>
    <p:extLst>
      <p:ext uri="{BB962C8B-B14F-4D97-AF65-F5344CB8AC3E}">
        <p14:creationId xmlns:p14="http://schemas.microsoft.com/office/powerpoint/2010/main" val="422112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259E3-2B0B-4443-B920-22AE7F1C8594}"/>
              </a:ext>
            </a:extLst>
          </p:cNvPr>
          <p:cNvSpPr>
            <a:spLocks noGrp="1"/>
          </p:cNvSpPr>
          <p:nvPr>
            <p:ph type="title"/>
          </p:nvPr>
        </p:nvSpPr>
        <p:spPr>
          <a:xfrm>
            <a:off x="1136428" y="1590765"/>
            <a:ext cx="6936010" cy="1731349"/>
          </a:xfrm>
        </p:spPr>
        <p:txBody>
          <a:bodyPr>
            <a:noAutofit/>
          </a:bodyPr>
          <a:lstStyle/>
          <a:p>
            <a:r>
              <a:rPr lang="en-US" sz="4000" b="1" dirty="0"/>
              <a:t>The Problem: </a:t>
            </a:r>
            <a:br>
              <a:rPr lang="en-US" sz="4000" dirty="0"/>
            </a:br>
            <a:r>
              <a:rPr lang="en-US" sz="4000" dirty="0"/>
              <a:t>Energy Balance Non-closure</a:t>
            </a:r>
          </a:p>
        </p:txBody>
      </p:sp>
      <p:sp>
        <p:nvSpPr>
          <p:cNvPr id="3" name="Content Placeholder 2">
            <a:extLst>
              <a:ext uri="{FF2B5EF4-FFF2-40B4-BE49-F238E27FC236}">
                <a16:creationId xmlns:a16="http://schemas.microsoft.com/office/drawing/2014/main" id="{CBD2A165-A184-0444-9A72-56400156C6D5}"/>
              </a:ext>
            </a:extLst>
          </p:cNvPr>
          <p:cNvSpPr>
            <a:spLocks noGrp="1"/>
          </p:cNvSpPr>
          <p:nvPr>
            <p:ph idx="1"/>
          </p:nvPr>
        </p:nvSpPr>
        <p:spPr>
          <a:xfrm>
            <a:off x="1136428" y="2763550"/>
            <a:ext cx="6467867" cy="2907285"/>
          </a:xfrm>
        </p:spPr>
        <p:txBody>
          <a:bodyPr anchor="ctr">
            <a:normAutofit/>
          </a:bodyPr>
          <a:lstStyle/>
          <a:p>
            <a:pPr marL="0" indent="0">
              <a:buNone/>
            </a:pPr>
            <a:r>
              <a:rPr lang="en-US" sz="2400" dirty="0"/>
              <a:t>It is typical for traditional EC to measure greater incoming energy (net radiation – ground flux) than outgoing energy (sensible + latent heat flux); even though they are expected to balance.</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Database">
            <a:extLst>
              <a:ext uri="{FF2B5EF4-FFF2-40B4-BE49-F238E27FC236}">
                <a16:creationId xmlns:a16="http://schemas.microsoft.com/office/drawing/2014/main" id="{903F4ECC-6A39-4827-BA83-E6C0B2F13E1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pic>
        <p:nvPicPr>
          <p:cNvPr id="6" name="Picture 5" descr="A close up of a logo&#10;&#10;Description automatically generated">
            <a:extLst>
              <a:ext uri="{FF2B5EF4-FFF2-40B4-BE49-F238E27FC236}">
                <a16:creationId xmlns:a16="http://schemas.microsoft.com/office/drawing/2014/main" id="{122D13EC-7B35-584C-A4F6-05B6FD7BA32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054810" y="2499558"/>
            <a:ext cx="1848541" cy="1848541"/>
          </a:xfrm>
          <a:prstGeom prst="rect">
            <a:avLst/>
          </a:prstGeom>
        </p:spPr>
      </p:pic>
      <p:sp>
        <p:nvSpPr>
          <p:cNvPr id="14" name="Title 1">
            <a:extLst>
              <a:ext uri="{FF2B5EF4-FFF2-40B4-BE49-F238E27FC236}">
                <a16:creationId xmlns:a16="http://schemas.microsoft.com/office/drawing/2014/main" id="{47A598CF-8E42-C645-9234-C27F2346A144}"/>
              </a:ext>
            </a:extLst>
          </p:cNvPr>
          <p:cNvSpPr txBox="1">
            <a:spLocks/>
          </p:cNvSpPr>
          <p:nvPr/>
        </p:nvSpPr>
        <p:spPr>
          <a:xfrm>
            <a:off x="142935" y="44220"/>
            <a:ext cx="12049065" cy="15175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	  </a:t>
            </a:r>
            <a:r>
              <a:rPr lang="en-US" sz="2400" b="1" dirty="0"/>
              <a:t>Energy balance equation: </a:t>
            </a:r>
            <a:r>
              <a:rPr lang="en-US" altLang="x-none" sz="2400" b="1" dirty="0">
                <a:ea typeface="ＭＳ Ｐゴシック" charset="-128"/>
              </a:rPr>
              <a:t>R</a:t>
            </a:r>
            <a:r>
              <a:rPr lang="en-US" altLang="x-none" sz="2400" b="1" baseline="-25000" dirty="0">
                <a:ea typeface="ＭＳ Ｐゴシック" charset="-128"/>
              </a:rPr>
              <a:t>N</a:t>
            </a:r>
            <a:r>
              <a:rPr lang="en-US" altLang="x-none" sz="2400" b="1" dirty="0">
                <a:ea typeface="ＭＳ Ｐゴシック" charset="-128"/>
              </a:rPr>
              <a:t> - G = H</a:t>
            </a:r>
            <a:r>
              <a:rPr lang="en-US" altLang="x-none" sz="2400" b="1" baseline="-25000" dirty="0">
                <a:ea typeface="ＭＳ Ｐゴシック" charset="-128"/>
              </a:rPr>
              <a:t>L</a:t>
            </a:r>
            <a:r>
              <a:rPr lang="en-US" altLang="x-none" sz="2400" b="1" dirty="0">
                <a:ea typeface="ＭＳ Ｐゴシック" charset="-128"/>
              </a:rPr>
              <a:t> + H</a:t>
            </a:r>
            <a:r>
              <a:rPr lang="en-US" altLang="x-none" sz="2400" b="1" baseline="-25000" dirty="0">
                <a:ea typeface="ＭＳ Ｐゴシック" charset="-128"/>
              </a:rPr>
              <a:t>S</a:t>
            </a:r>
            <a:r>
              <a:rPr lang="en-US" altLang="x-none" sz="2400" b="1" dirty="0">
                <a:ea typeface="ＭＳ Ｐゴシック" charset="-128"/>
              </a:rPr>
              <a:t> + S </a:t>
            </a:r>
            <a:r>
              <a:rPr lang="en-US" altLang="x-none" sz="2000" dirty="0">
                <a:ea typeface="ＭＳ Ｐゴシック" charset="-128"/>
              </a:rPr>
              <a:t>				</a:t>
            </a:r>
            <a:r>
              <a:rPr lang="en-US" altLang="x-none" sz="1500" dirty="0">
                <a:latin typeface="+mj-lt"/>
                <a:ea typeface="ＭＳ Ｐゴシック" charset="-128"/>
              </a:rPr>
              <a:t>R</a:t>
            </a:r>
            <a:r>
              <a:rPr lang="en-US" altLang="x-none" sz="1500" baseline="-25000" dirty="0">
                <a:latin typeface="+mj-lt"/>
                <a:ea typeface="ＭＳ Ｐゴシック" charset="-128"/>
              </a:rPr>
              <a:t>N</a:t>
            </a:r>
            <a:r>
              <a:rPr lang="en-US" altLang="x-none" sz="1500" dirty="0">
                <a:latin typeface="+mj-lt"/>
                <a:ea typeface="ＭＳ Ｐゴシック" charset="-128"/>
              </a:rPr>
              <a:t> = Net Radiation </a:t>
            </a:r>
          </a:p>
          <a:p>
            <a:r>
              <a:rPr lang="en-US" altLang="x-none" sz="1500" dirty="0">
                <a:latin typeface="+mj-lt"/>
                <a:ea typeface="ＭＳ Ｐゴシック" charset="-128"/>
              </a:rPr>
              <a:t>										             	S = Storage</a:t>
            </a:r>
          </a:p>
          <a:p>
            <a:r>
              <a:rPr lang="en-US" altLang="x-none" sz="1500" dirty="0">
                <a:latin typeface="+mj-lt"/>
                <a:ea typeface="ＭＳ Ｐゴシック" charset="-128"/>
              </a:rPr>
              <a:t>										             	G = Ground flux</a:t>
            </a:r>
          </a:p>
          <a:p>
            <a:r>
              <a:rPr lang="en-US" altLang="x-none" sz="1500" dirty="0">
                <a:latin typeface="+mj-lt"/>
                <a:ea typeface="ＭＳ Ｐゴシック" charset="-128"/>
              </a:rPr>
              <a:t>										             	H</a:t>
            </a:r>
            <a:r>
              <a:rPr lang="en-US" altLang="x-none" sz="1500" baseline="-25000" dirty="0">
                <a:latin typeface="+mj-lt"/>
                <a:ea typeface="ＭＳ Ｐゴシック" charset="-128"/>
              </a:rPr>
              <a:t>L</a:t>
            </a:r>
            <a:r>
              <a:rPr lang="en-US" altLang="x-none" sz="1500" dirty="0">
                <a:latin typeface="+mj-lt"/>
                <a:ea typeface="ＭＳ Ｐゴシック" charset="-128"/>
              </a:rPr>
              <a:t> = Latent heat flux</a:t>
            </a:r>
          </a:p>
          <a:p>
            <a:r>
              <a:rPr lang="en-US" altLang="x-none" sz="1500" dirty="0">
                <a:latin typeface="+mj-lt"/>
                <a:ea typeface="ＭＳ Ｐゴシック" charset="-128"/>
              </a:rPr>
              <a:t>										             	H</a:t>
            </a:r>
            <a:r>
              <a:rPr lang="en-US" altLang="x-none" sz="1500" baseline="-25000" dirty="0">
                <a:latin typeface="+mj-lt"/>
                <a:ea typeface="ＭＳ Ｐゴシック" charset="-128"/>
              </a:rPr>
              <a:t>S</a:t>
            </a:r>
            <a:r>
              <a:rPr lang="en-US" altLang="x-none" sz="1500" dirty="0">
                <a:latin typeface="+mj-lt"/>
                <a:ea typeface="ＭＳ Ｐゴシック" charset="-128"/>
              </a:rPr>
              <a:t> = Sensible heat flux</a:t>
            </a:r>
            <a:endParaRPr lang="en-US" altLang="x-none" sz="1500" dirty="0">
              <a:ea typeface="ＭＳ Ｐゴシック" charset="-128"/>
            </a:endParaRPr>
          </a:p>
        </p:txBody>
      </p:sp>
      <p:cxnSp>
        <p:nvCxnSpPr>
          <p:cNvPr id="9" name="Straight Connector 8">
            <a:extLst>
              <a:ext uri="{FF2B5EF4-FFF2-40B4-BE49-F238E27FC236}">
                <a16:creationId xmlns:a16="http://schemas.microsoft.com/office/drawing/2014/main" id="{683671E8-9D50-3944-B7E1-96B84BA87C0B}"/>
              </a:ext>
            </a:extLst>
          </p:cNvPr>
          <p:cNvCxnSpPr>
            <a:cxnSpLocks/>
          </p:cNvCxnSpPr>
          <p:nvPr/>
        </p:nvCxnSpPr>
        <p:spPr>
          <a:xfrm>
            <a:off x="1238491" y="758789"/>
            <a:ext cx="5474825"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DD772D0-CA8A-F447-B1DD-1A0224C0C6E3}"/>
              </a:ext>
            </a:extLst>
          </p:cNvPr>
          <p:cNvSpPr/>
          <p:nvPr/>
        </p:nvSpPr>
        <p:spPr>
          <a:xfrm>
            <a:off x="0" y="6649718"/>
            <a:ext cx="12192000" cy="208282"/>
          </a:xfrm>
          <a:prstGeom prst="rect">
            <a:avLst/>
          </a:prstGeom>
          <a:gradFill flip="none" rotWithShape="1">
            <a:gsLst>
              <a:gs pos="31000">
                <a:schemeClr val="bg1">
                  <a:lumMod val="75000"/>
                </a:schemeClr>
              </a:gs>
              <a:gs pos="48000">
                <a:schemeClr val="accent1">
                  <a:lumMod val="5000"/>
                  <a:lumOff val="95000"/>
                </a:schemeClr>
              </a:gs>
              <a:gs pos="0">
                <a:schemeClr val="tx1">
                  <a:lumMod val="65000"/>
                  <a:lumOff val="35000"/>
                </a:schemeClr>
              </a:gs>
              <a:gs pos="17000">
                <a:schemeClr val="bg1">
                  <a:lumMod val="50000"/>
                </a:schemeClr>
              </a:gs>
              <a:gs pos="77000">
                <a:schemeClr val="bg1">
                  <a:lumMod val="50000"/>
                  <a:lumOff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B060611-A09B-754C-801F-3A5F68322F38}"/>
              </a:ext>
            </a:extLst>
          </p:cNvPr>
          <p:cNvSpPr/>
          <p:nvPr/>
        </p:nvSpPr>
        <p:spPr>
          <a:xfrm>
            <a:off x="0" y="6615359"/>
            <a:ext cx="2763898" cy="276999"/>
          </a:xfrm>
          <a:prstGeom prst="rect">
            <a:avLst/>
          </a:prstGeom>
        </p:spPr>
        <p:txBody>
          <a:bodyPr wrap="none">
            <a:spAutoFit/>
          </a:bodyPr>
          <a:lstStyle/>
          <a:p>
            <a:r>
              <a:rPr lang="en-US" sz="1200" dirty="0">
                <a:solidFill>
                  <a:schemeClr val="bg1"/>
                </a:solidFill>
                <a:latin typeface="+mj-lt"/>
              </a:rPr>
              <a:t>© Brian J. Butterworth. All rights reserved</a:t>
            </a:r>
          </a:p>
        </p:txBody>
      </p:sp>
    </p:spTree>
    <p:extLst>
      <p:ext uri="{BB962C8B-B14F-4D97-AF65-F5344CB8AC3E}">
        <p14:creationId xmlns:p14="http://schemas.microsoft.com/office/powerpoint/2010/main" val="342075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D097AA-499C-4340-8F11-2FB3B4954BC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200713" y="1862884"/>
            <a:ext cx="5266317" cy="3174351"/>
          </a:xfrm>
          <a:prstGeom prst="rect">
            <a:avLst/>
          </a:prstGeom>
        </p:spPr>
      </p:pic>
      <p:sp>
        <p:nvSpPr>
          <p:cNvPr id="6" name="Title 1">
            <a:extLst>
              <a:ext uri="{FF2B5EF4-FFF2-40B4-BE49-F238E27FC236}">
                <a16:creationId xmlns:a16="http://schemas.microsoft.com/office/drawing/2014/main" id="{4C0445F3-4B69-8F43-943A-F91426F440DB}"/>
              </a:ext>
            </a:extLst>
          </p:cNvPr>
          <p:cNvSpPr txBox="1">
            <a:spLocks/>
          </p:cNvSpPr>
          <p:nvPr/>
        </p:nvSpPr>
        <p:spPr>
          <a:xfrm>
            <a:off x="724970" y="1508407"/>
            <a:ext cx="4752373" cy="3692324"/>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t>Possible explanation from recent literature:</a:t>
            </a:r>
          </a:p>
          <a:p>
            <a:endParaRPr lang="en-US" sz="3600" dirty="0"/>
          </a:p>
          <a:p>
            <a:r>
              <a:rPr lang="en-US" sz="3600" dirty="0"/>
              <a:t>Landscape variance drives stationary eddies whose influence on the flux are not captured well by traditional EC methods</a:t>
            </a:r>
          </a:p>
        </p:txBody>
      </p:sp>
      <p:sp>
        <p:nvSpPr>
          <p:cNvPr id="9" name="Rectangle 8">
            <a:extLst>
              <a:ext uri="{FF2B5EF4-FFF2-40B4-BE49-F238E27FC236}">
                <a16:creationId xmlns:a16="http://schemas.microsoft.com/office/drawing/2014/main" id="{547B2195-875B-9149-A3D5-C58A0A01738B}"/>
              </a:ext>
            </a:extLst>
          </p:cNvPr>
          <p:cNvSpPr/>
          <p:nvPr/>
        </p:nvSpPr>
        <p:spPr>
          <a:xfrm>
            <a:off x="6879265" y="5335991"/>
            <a:ext cx="4428276" cy="461665"/>
          </a:xfrm>
          <a:prstGeom prst="rect">
            <a:avLst/>
          </a:prstGeom>
        </p:spPr>
        <p:txBody>
          <a:bodyPr wrap="square">
            <a:spAutoFit/>
          </a:bodyPr>
          <a:lstStyle/>
          <a:p>
            <a:r>
              <a:rPr lang="en-US" sz="2400" dirty="0">
                <a:latin typeface="+mj-lt"/>
              </a:rPr>
              <a:t>Figure from </a:t>
            </a:r>
            <a:r>
              <a:rPr lang="en-US" sz="2400" dirty="0" err="1">
                <a:latin typeface="+mj-lt"/>
              </a:rPr>
              <a:t>Mauder</a:t>
            </a:r>
            <a:r>
              <a:rPr lang="en-US" sz="2400" dirty="0">
                <a:latin typeface="+mj-lt"/>
              </a:rPr>
              <a:t> et al. (2008)</a:t>
            </a:r>
          </a:p>
        </p:txBody>
      </p:sp>
      <p:sp>
        <p:nvSpPr>
          <p:cNvPr id="8" name="Rectangle 7">
            <a:extLst>
              <a:ext uri="{FF2B5EF4-FFF2-40B4-BE49-F238E27FC236}">
                <a16:creationId xmlns:a16="http://schemas.microsoft.com/office/drawing/2014/main" id="{559AB441-5F21-374D-9CB1-FA9EB7B81FFE}"/>
              </a:ext>
            </a:extLst>
          </p:cNvPr>
          <p:cNvSpPr/>
          <p:nvPr/>
        </p:nvSpPr>
        <p:spPr>
          <a:xfrm>
            <a:off x="0" y="6649718"/>
            <a:ext cx="12192000" cy="208282"/>
          </a:xfrm>
          <a:prstGeom prst="rect">
            <a:avLst/>
          </a:prstGeom>
          <a:gradFill flip="none" rotWithShape="1">
            <a:gsLst>
              <a:gs pos="31000">
                <a:schemeClr val="bg1">
                  <a:lumMod val="75000"/>
                </a:schemeClr>
              </a:gs>
              <a:gs pos="48000">
                <a:schemeClr val="accent1">
                  <a:lumMod val="5000"/>
                  <a:lumOff val="95000"/>
                </a:schemeClr>
              </a:gs>
              <a:gs pos="0">
                <a:schemeClr val="tx1">
                  <a:lumMod val="65000"/>
                  <a:lumOff val="35000"/>
                </a:schemeClr>
              </a:gs>
              <a:gs pos="17000">
                <a:schemeClr val="bg1">
                  <a:lumMod val="50000"/>
                </a:schemeClr>
              </a:gs>
              <a:gs pos="77000">
                <a:schemeClr val="bg1">
                  <a:lumMod val="50000"/>
                  <a:lumOff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4941D39-A61C-E44C-BD8B-5717FB53E2C7}"/>
              </a:ext>
            </a:extLst>
          </p:cNvPr>
          <p:cNvSpPr/>
          <p:nvPr/>
        </p:nvSpPr>
        <p:spPr>
          <a:xfrm>
            <a:off x="0" y="6615359"/>
            <a:ext cx="2763898" cy="276999"/>
          </a:xfrm>
          <a:prstGeom prst="rect">
            <a:avLst/>
          </a:prstGeom>
        </p:spPr>
        <p:txBody>
          <a:bodyPr wrap="none">
            <a:spAutoFit/>
          </a:bodyPr>
          <a:lstStyle/>
          <a:p>
            <a:r>
              <a:rPr lang="en-US" sz="1200" dirty="0">
                <a:solidFill>
                  <a:schemeClr val="bg1"/>
                </a:solidFill>
                <a:latin typeface="+mj-lt"/>
              </a:rPr>
              <a:t>© Brian J. Butterworth. All rights reserved</a:t>
            </a:r>
          </a:p>
        </p:txBody>
      </p:sp>
    </p:spTree>
    <p:extLst>
      <p:ext uri="{BB962C8B-B14F-4D97-AF65-F5344CB8AC3E}">
        <p14:creationId xmlns:p14="http://schemas.microsoft.com/office/powerpoint/2010/main" val="1494935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AEB90-7B48-3643-AB95-BF7ECB3A06C4}"/>
              </a:ext>
            </a:extLst>
          </p:cNvPr>
          <p:cNvSpPr>
            <a:spLocks noGrp="1"/>
          </p:cNvSpPr>
          <p:nvPr>
            <p:ph type="title"/>
          </p:nvPr>
        </p:nvSpPr>
        <p:spPr/>
        <p:txBody>
          <a:bodyPr>
            <a:normAutofit/>
          </a:bodyPr>
          <a:lstStyle/>
          <a:p>
            <a:r>
              <a:rPr lang="en-US" sz="4200"/>
              <a:t>Can spatial EC improve energy balance closure?</a:t>
            </a:r>
            <a:endParaRPr lang="en-US" sz="4200" dirty="0"/>
          </a:p>
        </p:txBody>
      </p:sp>
      <p:sp>
        <p:nvSpPr>
          <p:cNvPr id="3" name="Content Placeholder 2">
            <a:extLst>
              <a:ext uri="{FF2B5EF4-FFF2-40B4-BE49-F238E27FC236}">
                <a16:creationId xmlns:a16="http://schemas.microsoft.com/office/drawing/2014/main" id="{769C5BCD-788B-0B46-A90E-A028E50909AB}"/>
              </a:ext>
            </a:extLst>
          </p:cNvPr>
          <p:cNvSpPr>
            <a:spLocks noGrp="1"/>
          </p:cNvSpPr>
          <p:nvPr>
            <p:ph idx="1"/>
          </p:nvPr>
        </p:nvSpPr>
        <p:spPr/>
        <p:txBody>
          <a:bodyPr>
            <a:normAutofit/>
          </a:bodyPr>
          <a:lstStyle/>
          <a:p>
            <a:pPr marL="0" indent="0">
              <a:buNone/>
            </a:pPr>
            <a:r>
              <a:rPr lang="en-US" dirty="0">
                <a:latin typeface="+mj-lt"/>
              </a:rPr>
              <a:t>Recent LES results (Xu et al. 2020) showed:</a:t>
            </a:r>
          </a:p>
          <a:p>
            <a:pPr marL="0" indent="0">
              <a:buNone/>
            </a:pPr>
            <a:endParaRPr lang="en-US" dirty="0">
              <a:latin typeface="+mj-lt"/>
            </a:endParaRPr>
          </a:p>
          <a:p>
            <a:pPr lvl="1"/>
            <a:r>
              <a:rPr lang="en-US" dirty="0">
                <a:latin typeface="+mj-lt"/>
              </a:rPr>
              <a:t>Spatial EC captured 89% of prescribed energy fluxes</a:t>
            </a:r>
          </a:p>
          <a:p>
            <a:pPr lvl="1"/>
            <a:endParaRPr lang="en-US" dirty="0">
              <a:latin typeface="+mj-lt"/>
            </a:endParaRPr>
          </a:p>
          <a:p>
            <a:pPr lvl="1"/>
            <a:r>
              <a:rPr lang="en-US" dirty="0">
                <a:latin typeface="+mj-lt"/>
              </a:rPr>
              <a:t>Spatio-temporal capture 95% of prescribed energy fluxes with even fewer towers (reducing energy balance non-closure)</a:t>
            </a:r>
          </a:p>
          <a:p>
            <a:endParaRPr lang="en-US" dirty="0">
              <a:latin typeface="+mj-lt"/>
            </a:endParaRPr>
          </a:p>
          <a:p>
            <a:pPr marL="0" indent="0">
              <a:buNone/>
            </a:pPr>
            <a:endParaRPr lang="en-US" dirty="0">
              <a:latin typeface="+mj-lt"/>
            </a:endParaRPr>
          </a:p>
          <a:p>
            <a:pPr marL="0" indent="0">
              <a:buNone/>
            </a:pPr>
            <a:r>
              <a:rPr lang="en-US" b="1" dirty="0">
                <a:latin typeface="+mj-lt"/>
              </a:rPr>
              <a:t>Our goal: </a:t>
            </a:r>
            <a:r>
              <a:rPr lang="en-US" dirty="0">
                <a:latin typeface="+mj-lt"/>
              </a:rPr>
              <a:t>to test these findings with field data</a:t>
            </a:r>
          </a:p>
        </p:txBody>
      </p:sp>
      <p:sp>
        <p:nvSpPr>
          <p:cNvPr id="4" name="Rectangle 3">
            <a:extLst>
              <a:ext uri="{FF2B5EF4-FFF2-40B4-BE49-F238E27FC236}">
                <a16:creationId xmlns:a16="http://schemas.microsoft.com/office/drawing/2014/main" id="{9A993DFD-A127-424B-A562-3A76F1FF0DFE}"/>
              </a:ext>
            </a:extLst>
          </p:cNvPr>
          <p:cNvSpPr/>
          <p:nvPr/>
        </p:nvSpPr>
        <p:spPr>
          <a:xfrm>
            <a:off x="0" y="6649718"/>
            <a:ext cx="12192000" cy="208282"/>
          </a:xfrm>
          <a:prstGeom prst="rect">
            <a:avLst/>
          </a:prstGeom>
          <a:gradFill flip="none" rotWithShape="1">
            <a:gsLst>
              <a:gs pos="31000">
                <a:schemeClr val="bg1">
                  <a:lumMod val="75000"/>
                </a:schemeClr>
              </a:gs>
              <a:gs pos="48000">
                <a:schemeClr val="accent1">
                  <a:lumMod val="5000"/>
                  <a:lumOff val="95000"/>
                </a:schemeClr>
              </a:gs>
              <a:gs pos="0">
                <a:schemeClr val="tx1">
                  <a:lumMod val="65000"/>
                  <a:lumOff val="35000"/>
                </a:schemeClr>
              </a:gs>
              <a:gs pos="17000">
                <a:schemeClr val="bg1">
                  <a:lumMod val="50000"/>
                </a:schemeClr>
              </a:gs>
              <a:gs pos="77000">
                <a:schemeClr val="bg1">
                  <a:lumMod val="50000"/>
                  <a:lumOff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F0A430AD-81F4-C142-B682-08C9E279E4FA}"/>
              </a:ext>
            </a:extLst>
          </p:cNvPr>
          <p:cNvSpPr/>
          <p:nvPr/>
        </p:nvSpPr>
        <p:spPr>
          <a:xfrm>
            <a:off x="0" y="6615359"/>
            <a:ext cx="2763898" cy="276999"/>
          </a:xfrm>
          <a:prstGeom prst="rect">
            <a:avLst/>
          </a:prstGeom>
        </p:spPr>
        <p:txBody>
          <a:bodyPr wrap="none">
            <a:spAutoFit/>
          </a:bodyPr>
          <a:lstStyle/>
          <a:p>
            <a:r>
              <a:rPr lang="en-US" sz="1200" dirty="0">
                <a:solidFill>
                  <a:schemeClr val="bg1"/>
                </a:solidFill>
                <a:latin typeface="+mj-lt"/>
              </a:rPr>
              <a:t>© Brian J. Butterworth. All rights reserved</a:t>
            </a:r>
          </a:p>
        </p:txBody>
      </p:sp>
    </p:spTree>
    <p:extLst>
      <p:ext uri="{BB962C8B-B14F-4D97-AF65-F5344CB8AC3E}">
        <p14:creationId xmlns:p14="http://schemas.microsoft.com/office/powerpoint/2010/main" val="2261292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BCC31-F74C-B248-9DB3-AB4D066CA355}"/>
              </a:ext>
            </a:extLst>
          </p:cNvPr>
          <p:cNvSpPr>
            <a:spLocks noGrp="1"/>
          </p:cNvSpPr>
          <p:nvPr>
            <p:ph type="title"/>
          </p:nvPr>
        </p:nvSpPr>
        <p:spPr/>
        <p:txBody>
          <a:bodyPr/>
          <a:lstStyle/>
          <a:p>
            <a:r>
              <a:rPr lang="en-US" dirty="0"/>
              <a:t>Temporal Eddy Covariance (EC)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C14B489-4076-3D40-87D2-672765BF799E}"/>
                  </a:ext>
                </a:extLst>
              </p:cNvPr>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rPr>
                        <m:t>𝐹𝑙𝑢𝑥</m:t>
                      </m:r>
                      <m:r>
                        <a:rPr lang="en-US" sz="2200" i="1" smtClean="0">
                          <a:latin typeface="Cambria Math" panose="02040503050406030204" pitchFamily="18" charset="0"/>
                        </a:rPr>
                        <m:t>=</m:t>
                      </m:r>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𝜌</m:t>
                              </m:r>
                            </m:e>
                            <m:sub>
                              <m:r>
                                <a:rPr lang="en-US" sz="2200" i="1">
                                  <a:latin typeface="Cambria Math" panose="02040503050406030204" pitchFamily="18" charset="0"/>
                                </a:rPr>
                                <m:t>𝑎</m:t>
                              </m:r>
                            </m:sub>
                          </m:sSub>
                        </m:e>
                      </m:acc>
                      <m:r>
                        <a:rPr lang="en-US" sz="2200" i="1">
                          <a:latin typeface="Cambria Math" panose="02040503050406030204" pitchFamily="18" charset="0"/>
                        </a:rPr>
                        <m:t> </m:t>
                      </m:r>
                      <m:acc>
                        <m:accPr>
                          <m:chr m:val="̅"/>
                          <m:ctrlPr>
                            <a:rPr lang="en-US" sz="2200" i="1">
                              <a:latin typeface="Cambria Math" panose="02040503050406030204" pitchFamily="18" charset="0"/>
                            </a:rPr>
                          </m:ctrlPr>
                        </m:accPr>
                        <m:e>
                          <m:sSup>
                            <m:sSupPr>
                              <m:ctrlPr>
                                <a:rPr lang="en-US" sz="2200" i="1">
                                  <a:latin typeface="Cambria Math" panose="02040503050406030204" pitchFamily="18" charset="0"/>
                                </a:rPr>
                              </m:ctrlPr>
                            </m:sSupPr>
                            <m:e>
                              <m:r>
                                <a:rPr lang="en-US" sz="2200" i="1">
                                  <a:latin typeface="Cambria Math" panose="02040503050406030204" pitchFamily="18" charset="0"/>
                                </a:rPr>
                                <m:t>𝑤</m:t>
                              </m:r>
                            </m:e>
                            <m:sup>
                              <m:r>
                                <a:rPr lang="en-US" sz="2200" i="1">
                                  <a:latin typeface="Cambria Math" panose="02040503050406030204" pitchFamily="18" charset="0"/>
                                </a:rPr>
                                <m:t>′</m:t>
                              </m:r>
                            </m:sup>
                          </m:sSup>
                          <m:sSup>
                            <m:sSupPr>
                              <m:ctrlPr>
                                <a:rPr lang="en-US" sz="2200" i="1">
                                  <a:latin typeface="Cambria Math" panose="02040503050406030204" pitchFamily="18" charset="0"/>
                                </a:rPr>
                              </m:ctrlPr>
                            </m:sSupPr>
                            <m:e>
                              <m:r>
                                <a:rPr lang="en-US" sz="2200" i="1">
                                  <a:latin typeface="Cambria Math" panose="02040503050406030204" pitchFamily="18" charset="0"/>
                                </a:rPr>
                                <m:t>𝑥</m:t>
                              </m:r>
                            </m:e>
                            <m:sup>
                              <m:r>
                                <a:rPr lang="en-US" sz="2200" i="1">
                                  <a:latin typeface="Cambria Math" panose="02040503050406030204" pitchFamily="18" charset="0"/>
                                </a:rPr>
                                <m:t>′</m:t>
                              </m:r>
                            </m:sup>
                          </m:sSup>
                        </m:e>
                      </m:acc>
                    </m:oMath>
                  </m:oMathPara>
                </a14:m>
                <a:endParaRPr lang="en-US" sz="2200" dirty="0">
                  <a:latin typeface="+mj-lt"/>
                </a:endParaRPr>
              </a:p>
              <a:p>
                <a:pPr marL="0" indent="0">
                  <a:buNone/>
                </a:pPr>
                <a:endParaRPr lang="en-US" sz="2200" dirty="0">
                  <a:latin typeface="+mj-lt"/>
                </a:endParaRPr>
              </a:p>
              <a:p>
                <a:pPr marL="0" indent="0">
                  <a:buNone/>
                </a:pPr>
                <a:r>
                  <a:rPr lang="en-US" sz="2200" dirty="0">
                    <a:latin typeface="+mj-lt"/>
                  </a:rPr>
                  <a:t>where </a:t>
                </a:r>
                <a14:m>
                  <m:oMath xmlns:m="http://schemas.openxmlformats.org/officeDocument/2006/math">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𝜌</m:t>
                            </m:r>
                          </m:e>
                          <m:sub>
                            <m:r>
                              <a:rPr lang="en-US" sz="2200" i="1">
                                <a:latin typeface="Cambria Math" panose="02040503050406030204" pitchFamily="18" charset="0"/>
                              </a:rPr>
                              <m:t>𝑎</m:t>
                            </m:r>
                          </m:sub>
                        </m:sSub>
                      </m:e>
                    </m:acc>
                  </m:oMath>
                </a14:m>
                <a:r>
                  <a:rPr lang="en-US" sz="2200" i="1" baseline="-25000" dirty="0">
                    <a:latin typeface="+mj-lt"/>
                  </a:rPr>
                  <a:t> </a:t>
                </a:r>
                <a:r>
                  <a:rPr lang="en-US" sz="2200" dirty="0">
                    <a:latin typeface="+mj-lt"/>
                  </a:rPr>
                  <a:t>is the mean dry air density, </a:t>
                </a:r>
                <a:r>
                  <a:rPr lang="en-US" sz="2200" i="1" dirty="0">
                    <a:latin typeface="+mj-lt"/>
                  </a:rPr>
                  <a:t>w’</a:t>
                </a:r>
                <a:r>
                  <a:rPr lang="en-US" sz="2200" dirty="0">
                    <a:latin typeface="+mj-lt"/>
                  </a:rPr>
                  <a:t> is fluctuations in the vertical wind, x’ is fluctuations in the flux quantity (e.g., temperature), and overbar denotes a time average</a:t>
                </a:r>
              </a:p>
              <a:p>
                <a:pPr marL="0" indent="0">
                  <a:buNone/>
                </a:pPr>
                <a:endParaRPr lang="en-US" sz="2200" dirty="0">
                  <a:latin typeface="+mj-lt"/>
                </a:endParaRPr>
              </a:p>
              <a:p>
                <a:pPr marL="0" indent="0">
                  <a:buNone/>
                </a:pPr>
                <a:r>
                  <a:rPr lang="en-US" sz="2200" dirty="0">
                    <a:latin typeface="+mj-lt"/>
                  </a:rPr>
                  <a:t>For the </a:t>
                </a:r>
                <a:r>
                  <a:rPr lang="en-US" sz="2200" b="1" dirty="0">
                    <a:latin typeface="+mj-lt"/>
                  </a:rPr>
                  <a:t>temporal (standard) </a:t>
                </a:r>
                <a:r>
                  <a:rPr lang="en-US" sz="2200" dirty="0">
                    <a:latin typeface="+mj-lt"/>
                  </a:rPr>
                  <a:t>method of calculating EC fluxes, the fluctuation components are calculated for individual sites as:</a:t>
                </a:r>
              </a:p>
              <a:p>
                <a:pPr marL="0" indent="0" algn="ctr">
                  <a:buNone/>
                </a:pPr>
                <a:r>
                  <a:rPr lang="en-US" sz="2200" dirty="0">
                    <a:latin typeface="+mj-lt"/>
                  </a:rPr>
                  <a:t>Fluctuation = Instantaneous Value – Time mean</a:t>
                </a:r>
              </a:p>
              <a:p>
                <a:pPr marL="0" indent="0">
                  <a:buNone/>
                </a:pPr>
                <a:r>
                  <a:rPr lang="en-US" sz="2200" b="1" dirty="0">
                    <a:latin typeface="+mj-lt"/>
                  </a:rPr>
                  <a:t>				Example: </a:t>
                </a:r>
                <a14:m>
                  <m:oMath xmlns:m="http://schemas.openxmlformats.org/officeDocument/2006/math">
                    <m:sSup>
                      <m:sSupPr>
                        <m:ctrlPr>
                          <a:rPr lang="en-US" sz="2200" b="1" i="1" smtClean="0">
                            <a:latin typeface="Cambria Math" panose="02040503050406030204" pitchFamily="18" charset="0"/>
                          </a:rPr>
                        </m:ctrlPr>
                      </m:sSupPr>
                      <m:e>
                        <m:r>
                          <a:rPr lang="en-US" sz="2200" b="1" i="1" smtClean="0">
                            <a:latin typeface="Cambria Math" panose="02040503050406030204" pitchFamily="18" charset="0"/>
                          </a:rPr>
                          <m:t>𝒘</m:t>
                        </m:r>
                      </m:e>
                      <m:sup>
                        <m:r>
                          <a:rPr lang="en-US" sz="2200" b="1" i="1" smtClean="0">
                            <a:latin typeface="Cambria Math" panose="02040503050406030204" pitchFamily="18" charset="0"/>
                          </a:rPr>
                          <m:t>′</m:t>
                        </m:r>
                      </m:sup>
                    </m:sSup>
                    <m:r>
                      <a:rPr lang="en-US" sz="2200" b="1" i="1" smtClean="0">
                        <a:latin typeface="Cambria Math" panose="02040503050406030204" pitchFamily="18" charset="0"/>
                      </a:rPr>
                      <m:t>=</m:t>
                    </m:r>
                    <m:r>
                      <a:rPr lang="en-US" sz="2200" b="1" i="1" smtClean="0">
                        <a:latin typeface="Cambria Math" panose="02040503050406030204" pitchFamily="18" charset="0"/>
                      </a:rPr>
                      <m:t>𝒘</m:t>
                    </m:r>
                    <m:r>
                      <a:rPr lang="en-US" sz="2200" b="1" i="1" smtClean="0">
                        <a:latin typeface="Cambria Math" panose="02040503050406030204" pitchFamily="18" charset="0"/>
                      </a:rPr>
                      <m:t>−</m:t>
                    </m:r>
                    <m:acc>
                      <m:accPr>
                        <m:chr m:val="̅"/>
                        <m:ctrlPr>
                          <a:rPr lang="en-US" sz="2200" b="1" i="1">
                            <a:latin typeface="Cambria Math" panose="02040503050406030204" pitchFamily="18" charset="0"/>
                          </a:rPr>
                        </m:ctrlPr>
                      </m:accPr>
                      <m:e>
                        <m:r>
                          <a:rPr lang="en-US" sz="2200" b="1" i="1" smtClean="0">
                            <a:latin typeface="Cambria Math" panose="02040503050406030204" pitchFamily="18" charset="0"/>
                          </a:rPr>
                          <m:t>𝒘</m:t>
                        </m:r>
                      </m:e>
                    </m:acc>
                    <m:r>
                      <a:rPr lang="en-US" sz="2200" b="1" i="1" smtClean="0">
                        <a:latin typeface="Cambria Math" panose="02040503050406030204" pitchFamily="18" charset="0"/>
                      </a:rPr>
                      <m:t> </m:t>
                    </m:r>
                  </m:oMath>
                </a14:m>
                <a:endParaRPr lang="en-US" sz="2200" b="1" dirty="0">
                  <a:latin typeface="+mj-lt"/>
                </a:endParaRPr>
              </a:p>
              <a:p>
                <a:pPr marL="0" indent="0">
                  <a:buNone/>
                </a:pPr>
                <a:endParaRPr lang="en-US" sz="2200" dirty="0"/>
              </a:p>
            </p:txBody>
          </p:sp>
        </mc:Choice>
        <mc:Fallback xmlns="">
          <p:sp>
            <p:nvSpPr>
              <p:cNvPr id="3" name="Content Placeholder 2">
                <a:extLst>
                  <a:ext uri="{FF2B5EF4-FFF2-40B4-BE49-F238E27FC236}">
                    <a16:creationId xmlns:a16="http://schemas.microsoft.com/office/drawing/2014/main" id="{DC14B489-4076-3D40-87D2-672765BF799E}"/>
                  </a:ext>
                </a:extLst>
              </p:cNvPr>
              <p:cNvSpPr>
                <a:spLocks noGrp="1" noRot="1" noChangeAspect="1" noMove="1" noResize="1" noEditPoints="1" noAdjustHandles="1" noChangeArrowheads="1" noChangeShapeType="1" noTextEdit="1"/>
              </p:cNvSpPr>
              <p:nvPr>
                <p:ph idx="1"/>
              </p:nvPr>
            </p:nvSpPr>
            <p:spPr>
              <a:blipFill>
                <a:blip r:embed="rId2"/>
                <a:stretch>
                  <a:fillRect l="-603" r="-121"/>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D32F927C-6FF5-0C49-A76A-3BEDBBF356A6}"/>
              </a:ext>
            </a:extLst>
          </p:cNvPr>
          <p:cNvSpPr/>
          <p:nvPr/>
        </p:nvSpPr>
        <p:spPr>
          <a:xfrm>
            <a:off x="0" y="6649718"/>
            <a:ext cx="12192000" cy="208282"/>
          </a:xfrm>
          <a:prstGeom prst="rect">
            <a:avLst/>
          </a:prstGeom>
          <a:gradFill flip="none" rotWithShape="1">
            <a:gsLst>
              <a:gs pos="31000">
                <a:schemeClr val="bg1">
                  <a:lumMod val="75000"/>
                </a:schemeClr>
              </a:gs>
              <a:gs pos="48000">
                <a:schemeClr val="accent1">
                  <a:lumMod val="5000"/>
                  <a:lumOff val="95000"/>
                </a:schemeClr>
              </a:gs>
              <a:gs pos="0">
                <a:schemeClr val="tx1">
                  <a:lumMod val="65000"/>
                  <a:lumOff val="35000"/>
                </a:schemeClr>
              </a:gs>
              <a:gs pos="17000">
                <a:schemeClr val="bg1">
                  <a:lumMod val="50000"/>
                </a:schemeClr>
              </a:gs>
              <a:gs pos="77000">
                <a:schemeClr val="bg1">
                  <a:lumMod val="50000"/>
                  <a:lumOff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6283696-1EF6-E848-AE98-0FC73D785BEB}"/>
              </a:ext>
            </a:extLst>
          </p:cNvPr>
          <p:cNvSpPr/>
          <p:nvPr/>
        </p:nvSpPr>
        <p:spPr>
          <a:xfrm>
            <a:off x="0" y="6615359"/>
            <a:ext cx="2763898" cy="276999"/>
          </a:xfrm>
          <a:prstGeom prst="rect">
            <a:avLst/>
          </a:prstGeom>
        </p:spPr>
        <p:txBody>
          <a:bodyPr wrap="none">
            <a:spAutoFit/>
          </a:bodyPr>
          <a:lstStyle/>
          <a:p>
            <a:r>
              <a:rPr lang="en-US" sz="1200" dirty="0">
                <a:solidFill>
                  <a:schemeClr val="bg1"/>
                </a:solidFill>
                <a:latin typeface="+mj-lt"/>
              </a:rPr>
              <a:t>© Brian J. Butterworth. All rights reserved</a:t>
            </a:r>
          </a:p>
        </p:txBody>
      </p:sp>
    </p:spTree>
    <p:extLst>
      <p:ext uri="{BB962C8B-B14F-4D97-AF65-F5344CB8AC3E}">
        <p14:creationId xmlns:p14="http://schemas.microsoft.com/office/powerpoint/2010/main" val="3366934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BCC31-F74C-B248-9DB3-AB4D066CA355}"/>
              </a:ext>
            </a:extLst>
          </p:cNvPr>
          <p:cNvSpPr>
            <a:spLocks noGrp="1"/>
          </p:cNvSpPr>
          <p:nvPr>
            <p:ph type="title"/>
          </p:nvPr>
        </p:nvSpPr>
        <p:spPr/>
        <p:txBody>
          <a:bodyPr/>
          <a:lstStyle/>
          <a:p>
            <a:r>
              <a:rPr lang="en-US" dirty="0"/>
              <a:t>Spatial Eddy Covariance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C14B489-4076-3D40-87D2-672765BF799E}"/>
                  </a:ext>
                </a:extLst>
              </p:cNvPr>
              <p:cNvSpPr>
                <a:spLocks noGrp="1"/>
              </p:cNvSpPr>
              <p:nvPr>
                <p:ph idx="1"/>
              </p:nvPr>
            </p:nvSpPr>
            <p:spPr>
              <a:xfrm>
                <a:off x="838200" y="1719298"/>
                <a:ext cx="10515600" cy="4351338"/>
              </a:xfrm>
            </p:spPr>
            <p:txBody>
              <a:bodyPr>
                <a:normAutofit lnSpcReduction="10000"/>
              </a:bodyPr>
              <a:lstStyle/>
              <a:p>
                <a:pPr marL="0" indent="0">
                  <a:buNone/>
                </a:pPr>
                <a:endParaRPr lang="en-US" sz="2200" dirty="0">
                  <a:latin typeface="+mj-lt"/>
                </a:endParaRPr>
              </a:p>
              <a:p>
                <a:pPr marL="0" indent="0">
                  <a:buNone/>
                </a:pPr>
                <a:r>
                  <a:rPr lang="en-US" sz="2200" dirty="0">
                    <a:latin typeface="+mj-lt"/>
                  </a:rPr>
                  <a:t>For the </a:t>
                </a:r>
                <a:r>
                  <a:rPr lang="en-US" sz="2200" b="1" dirty="0">
                    <a:latin typeface="+mj-lt"/>
                  </a:rPr>
                  <a:t>spatial </a:t>
                </a:r>
                <a:r>
                  <a:rPr lang="en-US" sz="2200" dirty="0">
                    <a:latin typeface="+mj-lt"/>
                  </a:rPr>
                  <a:t>eddy covariance:</a:t>
                </a:r>
              </a:p>
              <a:p>
                <a:pPr marL="0" indent="0" algn="ctr">
                  <a:buNone/>
                </a:pPr>
                <a:r>
                  <a:rPr lang="en-US" sz="2200" dirty="0">
                    <a:latin typeface="+mj-lt"/>
                  </a:rPr>
                  <a:t>Fluctuation = Instantaneous Value – Spatial mean</a:t>
                </a:r>
              </a:p>
              <a:p>
                <a:pPr marL="0" indent="0" algn="ctr">
                  <a:buNone/>
                </a:pPr>
                <a:r>
                  <a:rPr lang="en-US" sz="1600" dirty="0">
                    <a:solidFill>
                      <a:schemeClr val="tx1">
                        <a:lumMod val="50000"/>
                        <a:lumOff val="50000"/>
                      </a:schemeClr>
                    </a:solidFill>
                    <a:latin typeface="+mj-lt"/>
                  </a:rPr>
                  <a:t>(where the spatial mean represents the mean value across many sites)</a:t>
                </a:r>
              </a:p>
              <a:p>
                <a:pPr marL="0" indent="0">
                  <a:buNone/>
                </a:pPr>
                <a:r>
                  <a:rPr lang="en-US" sz="2200" b="0" dirty="0">
                    <a:latin typeface="+mj-lt"/>
                  </a:rPr>
                  <a:t>				</a:t>
                </a:r>
                <a:r>
                  <a:rPr lang="en-US" sz="2200" b="1" dirty="0">
                    <a:latin typeface="+mj-lt"/>
                  </a:rPr>
                  <a:t>Example: </a:t>
                </a:r>
                <a14:m>
                  <m:oMath xmlns:m="http://schemas.openxmlformats.org/officeDocument/2006/math">
                    <m:sSup>
                      <m:sSupPr>
                        <m:ctrlPr>
                          <a:rPr lang="en-US" sz="2200" b="1" i="1" smtClean="0">
                            <a:latin typeface="Cambria Math" panose="02040503050406030204" pitchFamily="18" charset="0"/>
                          </a:rPr>
                        </m:ctrlPr>
                      </m:sSupPr>
                      <m:e>
                        <m:r>
                          <a:rPr lang="en-US" sz="2200" b="1" i="1" smtClean="0">
                            <a:latin typeface="Cambria Math" panose="02040503050406030204" pitchFamily="18" charset="0"/>
                          </a:rPr>
                          <m:t>𝒘</m:t>
                        </m:r>
                      </m:e>
                      <m:sup>
                        <m:r>
                          <a:rPr lang="en-US" sz="2200" b="1" i="1" smtClean="0">
                            <a:latin typeface="Cambria Math" panose="02040503050406030204" pitchFamily="18" charset="0"/>
                          </a:rPr>
                          <m:t>′</m:t>
                        </m:r>
                      </m:sup>
                    </m:sSup>
                    <m:r>
                      <a:rPr lang="en-US" sz="2200" b="1" i="1" smtClean="0">
                        <a:latin typeface="Cambria Math" panose="02040503050406030204" pitchFamily="18" charset="0"/>
                      </a:rPr>
                      <m:t>=</m:t>
                    </m:r>
                    <m:r>
                      <a:rPr lang="en-US" sz="2200" b="1" i="1" smtClean="0">
                        <a:latin typeface="Cambria Math" panose="02040503050406030204" pitchFamily="18" charset="0"/>
                      </a:rPr>
                      <m:t>𝒘</m:t>
                    </m:r>
                    <m:r>
                      <a:rPr lang="en-US" sz="2200" b="1" i="1" smtClean="0">
                        <a:latin typeface="Cambria Math" panose="02040503050406030204" pitchFamily="18" charset="0"/>
                      </a:rPr>
                      <m:t>−</m:t>
                    </m:r>
                    <m:d>
                      <m:dPr>
                        <m:begChr m:val="⟨"/>
                        <m:endChr m:val="⟩"/>
                        <m:ctrlPr>
                          <a:rPr lang="en-US" sz="2200" b="1" i="1" smtClean="0">
                            <a:latin typeface="Cambria Math" panose="02040503050406030204" pitchFamily="18" charset="0"/>
                          </a:rPr>
                        </m:ctrlPr>
                      </m:dPr>
                      <m:e>
                        <m:r>
                          <a:rPr lang="en-US" sz="2200" b="1" i="1" smtClean="0">
                            <a:latin typeface="Cambria Math" panose="02040503050406030204" pitchFamily="18" charset="0"/>
                          </a:rPr>
                          <m:t>𝒘</m:t>
                        </m:r>
                      </m:e>
                    </m:d>
                  </m:oMath>
                </a14:m>
                <a:endParaRPr lang="en-US" sz="2200" b="1" dirty="0">
                  <a:latin typeface="+mj-lt"/>
                </a:endParaRPr>
              </a:p>
              <a:p>
                <a:pPr marL="0" indent="0">
                  <a:buNone/>
                </a:pPr>
                <a:endParaRPr lang="en-US" sz="2200" dirty="0">
                  <a:latin typeface="+mj-lt"/>
                </a:endParaRPr>
              </a:p>
              <a:p>
                <a:pPr marL="0" indent="0">
                  <a:buNone/>
                </a:pPr>
                <a:endParaRPr lang="en-US" sz="2200" dirty="0">
                  <a:latin typeface="+mj-lt"/>
                </a:endParaRPr>
              </a:p>
              <a:p>
                <a:pPr marL="0" indent="0">
                  <a:buNone/>
                </a:pPr>
                <a:r>
                  <a:rPr lang="en-US" sz="2200" dirty="0">
                    <a:latin typeface="+mj-lt"/>
                  </a:rPr>
                  <a:t>For the </a:t>
                </a:r>
                <a:r>
                  <a:rPr lang="en-US" sz="2200" b="1" dirty="0">
                    <a:latin typeface="+mj-lt"/>
                  </a:rPr>
                  <a:t>spatio-temporal </a:t>
                </a:r>
                <a:r>
                  <a:rPr lang="en-US" sz="2200" dirty="0">
                    <a:latin typeface="+mj-lt"/>
                  </a:rPr>
                  <a:t>eddy covariance:</a:t>
                </a:r>
              </a:p>
              <a:p>
                <a:pPr marL="0" indent="0" algn="ctr">
                  <a:buNone/>
                </a:pPr>
                <a:r>
                  <a:rPr lang="en-US" sz="2200" dirty="0">
                    <a:latin typeface="+mj-lt"/>
                  </a:rPr>
                  <a:t>Fluctuation = Instantaneous Value – Space-time mean</a:t>
                </a:r>
              </a:p>
              <a:p>
                <a:pPr marL="0" indent="0" algn="ctr">
                  <a:buNone/>
                </a:pPr>
                <a:r>
                  <a:rPr lang="en-US" sz="1600" dirty="0">
                    <a:solidFill>
                      <a:schemeClr val="tx1">
                        <a:lumMod val="50000"/>
                        <a:lumOff val="50000"/>
                      </a:schemeClr>
                    </a:solidFill>
                    <a:latin typeface="+mj-lt"/>
                  </a:rPr>
                  <a:t>(where the space-time mean represents the mean value across many sites over a given period of time)</a:t>
                </a:r>
              </a:p>
              <a:p>
                <a:pPr marL="0" indent="0">
                  <a:buNone/>
                </a:pPr>
                <a:r>
                  <a:rPr lang="en-US" sz="2200" dirty="0">
                    <a:latin typeface="+mj-lt"/>
                  </a:rPr>
                  <a:t>				</a:t>
                </a:r>
                <a:r>
                  <a:rPr lang="en-US" sz="2200" b="1" dirty="0">
                    <a:latin typeface="+mj-lt"/>
                  </a:rPr>
                  <a:t>Example: </a:t>
                </a:r>
                <a14:m>
                  <m:oMath xmlns:m="http://schemas.openxmlformats.org/officeDocument/2006/math">
                    <m:sSup>
                      <m:sSupPr>
                        <m:ctrlPr>
                          <a:rPr lang="en-US" sz="2200" b="1" i="1" smtClean="0">
                            <a:latin typeface="Cambria Math" panose="02040503050406030204" pitchFamily="18" charset="0"/>
                          </a:rPr>
                        </m:ctrlPr>
                      </m:sSupPr>
                      <m:e>
                        <m:r>
                          <a:rPr lang="en-US" sz="2200" b="1" i="1" smtClean="0">
                            <a:latin typeface="Cambria Math" panose="02040503050406030204" pitchFamily="18" charset="0"/>
                          </a:rPr>
                          <m:t>𝒘</m:t>
                        </m:r>
                      </m:e>
                      <m:sup>
                        <m:r>
                          <a:rPr lang="en-US" sz="2200" b="1" i="1" smtClean="0">
                            <a:latin typeface="Cambria Math" panose="02040503050406030204" pitchFamily="18" charset="0"/>
                          </a:rPr>
                          <m:t>′</m:t>
                        </m:r>
                      </m:sup>
                    </m:sSup>
                    <m:r>
                      <a:rPr lang="en-US" sz="2200" b="1" i="1" smtClean="0">
                        <a:latin typeface="Cambria Math" panose="02040503050406030204" pitchFamily="18" charset="0"/>
                      </a:rPr>
                      <m:t>=</m:t>
                    </m:r>
                    <m:r>
                      <a:rPr lang="en-US" sz="2200" b="1" i="1" smtClean="0">
                        <a:latin typeface="Cambria Math" panose="02040503050406030204" pitchFamily="18" charset="0"/>
                      </a:rPr>
                      <m:t>𝒘</m:t>
                    </m:r>
                    <m:r>
                      <a:rPr lang="en-US" sz="2200" b="1" i="1" smtClean="0">
                        <a:latin typeface="Cambria Math" panose="02040503050406030204" pitchFamily="18" charset="0"/>
                      </a:rPr>
                      <m:t>−</m:t>
                    </m:r>
                    <m:acc>
                      <m:accPr>
                        <m:chr m:val="̅"/>
                        <m:ctrlPr>
                          <a:rPr lang="en-US" sz="2200" b="1" i="1" smtClean="0">
                            <a:latin typeface="Cambria Math" panose="02040503050406030204" pitchFamily="18" charset="0"/>
                          </a:rPr>
                        </m:ctrlPr>
                      </m:accPr>
                      <m:e>
                        <m:d>
                          <m:dPr>
                            <m:begChr m:val="⟨"/>
                            <m:endChr m:val="⟩"/>
                            <m:ctrlPr>
                              <a:rPr lang="en-US" sz="2200" b="1" i="1" smtClean="0">
                                <a:latin typeface="Cambria Math" panose="02040503050406030204" pitchFamily="18" charset="0"/>
                              </a:rPr>
                            </m:ctrlPr>
                          </m:dPr>
                          <m:e>
                            <m:r>
                              <a:rPr lang="en-US" sz="2200" b="1" i="1" smtClean="0">
                                <a:latin typeface="Cambria Math" panose="02040503050406030204" pitchFamily="18" charset="0"/>
                              </a:rPr>
                              <m:t>𝒘</m:t>
                            </m:r>
                          </m:e>
                        </m:d>
                      </m:e>
                    </m:acc>
                  </m:oMath>
                </a14:m>
                <a:endParaRPr lang="en-US" sz="2200" b="1" dirty="0">
                  <a:latin typeface="+mj-lt"/>
                </a:endParaRPr>
              </a:p>
              <a:p>
                <a:pPr marL="0" indent="0">
                  <a:buNone/>
                </a:pPr>
                <a:endParaRPr lang="en-US" sz="2200" dirty="0"/>
              </a:p>
            </p:txBody>
          </p:sp>
        </mc:Choice>
        <mc:Fallback xmlns="">
          <p:sp>
            <p:nvSpPr>
              <p:cNvPr id="3" name="Content Placeholder 2">
                <a:extLst>
                  <a:ext uri="{FF2B5EF4-FFF2-40B4-BE49-F238E27FC236}">
                    <a16:creationId xmlns:a16="http://schemas.microsoft.com/office/drawing/2014/main" id="{DC14B489-4076-3D40-87D2-672765BF799E}"/>
                  </a:ext>
                </a:extLst>
              </p:cNvPr>
              <p:cNvSpPr>
                <a:spLocks noGrp="1" noRot="1" noChangeAspect="1" noMove="1" noResize="1" noEditPoints="1" noAdjustHandles="1" noChangeArrowheads="1" noChangeShapeType="1" noTextEdit="1"/>
              </p:cNvSpPr>
              <p:nvPr>
                <p:ph idx="1"/>
              </p:nvPr>
            </p:nvSpPr>
            <p:spPr>
              <a:xfrm>
                <a:off x="838200" y="1719298"/>
                <a:ext cx="10515600" cy="4351338"/>
              </a:xfrm>
              <a:blipFill>
                <a:blip r:embed="rId2"/>
                <a:stretch>
                  <a:fillRect l="-603"/>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5E31082D-1620-A24C-B58A-43A77C18CD67}"/>
              </a:ext>
            </a:extLst>
          </p:cNvPr>
          <p:cNvSpPr/>
          <p:nvPr/>
        </p:nvSpPr>
        <p:spPr>
          <a:xfrm>
            <a:off x="0" y="6649718"/>
            <a:ext cx="12192000" cy="208282"/>
          </a:xfrm>
          <a:prstGeom prst="rect">
            <a:avLst/>
          </a:prstGeom>
          <a:gradFill flip="none" rotWithShape="1">
            <a:gsLst>
              <a:gs pos="31000">
                <a:schemeClr val="bg1">
                  <a:lumMod val="75000"/>
                </a:schemeClr>
              </a:gs>
              <a:gs pos="48000">
                <a:schemeClr val="accent1">
                  <a:lumMod val="5000"/>
                  <a:lumOff val="95000"/>
                </a:schemeClr>
              </a:gs>
              <a:gs pos="0">
                <a:schemeClr val="tx1">
                  <a:lumMod val="65000"/>
                  <a:lumOff val="35000"/>
                </a:schemeClr>
              </a:gs>
              <a:gs pos="17000">
                <a:schemeClr val="bg1">
                  <a:lumMod val="50000"/>
                </a:schemeClr>
              </a:gs>
              <a:gs pos="77000">
                <a:schemeClr val="bg1">
                  <a:lumMod val="50000"/>
                  <a:lumOff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A87162B-7593-5447-8A4A-F28583C82723}"/>
              </a:ext>
            </a:extLst>
          </p:cNvPr>
          <p:cNvSpPr/>
          <p:nvPr/>
        </p:nvSpPr>
        <p:spPr>
          <a:xfrm>
            <a:off x="0" y="6615359"/>
            <a:ext cx="2763898" cy="276999"/>
          </a:xfrm>
          <a:prstGeom prst="rect">
            <a:avLst/>
          </a:prstGeom>
        </p:spPr>
        <p:txBody>
          <a:bodyPr wrap="none">
            <a:spAutoFit/>
          </a:bodyPr>
          <a:lstStyle/>
          <a:p>
            <a:r>
              <a:rPr lang="en-US" sz="1200" dirty="0">
                <a:solidFill>
                  <a:schemeClr val="bg1"/>
                </a:solidFill>
                <a:latin typeface="+mj-lt"/>
              </a:rPr>
              <a:t>© Brian J. Butterworth. All rights reserved</a:t>
            </a:r>
          </a:p>
        </p:txBody>
      </p:sp>
    </p:spTree>
    <p:extLst>
      <p:ext uri="{BB962C8B-B14F-4D97-AF65-F5344CB8AC3E}">
        <p14:creationId xmlns:p14="http://schemas.microsoft.com/office/powerpoint/2010/main" val="1995327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440A7-046D-1748-80C9-6FF39FE53A41}"/>
              </a:ext>
            </a:extLst>
          </p:cNvPr>
          <p:cNvSpPr>
            <a:spLocks noGrp="1"/>
          </p:cNvSpPr>
          <p:nvPr>
            <p:ph type="title"/>
          </p:nvPr>
        </p:nvSpPr>
        <p:spPr/>
        <p:txBody>
          <a:bodyPr/>
          <a:lstStyle/>
          <a:p>
            <a:r>
              <a:rPr lang="en-US" dirty="0"/>
              <a:t>For this analysis:</a:t>
            </a:r>
          </a:p>
        </p:txBody>
      </p:sp>
      <p:sp>
        <p:nvSpPr>
          <p:cNvPr id="3" name="Content Placeholder 2">
            <a:extLst>
              <a:ext uri="{FF2B5EF4-FFF2-40B4-BE49-F238E27FC236}">
                <a16:creationId xmlns:a16="http://schemas.microsoft.com/office/drawing/2014/main" id="{25D487F7-EBDC-1946-A8AC-B221D624503C}"/>
              </a:ext>
            </a:extLst>
          </p:cNvPr>
          <p:cNvSpPr>
            <a:spLocks noGrp="1"/>
          </p:cNvSpPr>
          <p:nvPr>
            <p:ph idx="1"/>
          </p:nvPr>
        </p:nvSpPr>
        <p:spPr/>
        <p:txBody>
          <a:bodyPr>
            <a:normAutofit/>
          </a:bodyPr>
          <a:lstStyle/>
          <a:p>
            <a:r>
              <a:rPr lang="en-US" b="1" dirty="0">
                <a:latin typeface="+mj-lt"/>
              </a:rPr>
              <a:t>Temporal </a:t>
            </a:r>
            <a:r>
              <a:rPr lang="en-US" dirty="0">
                <a:latin typeface="+mj-lt"/>
              </a:rPr>
              <a:t>EC data were calculated for each tower individually and then averaged to get domain-wide fluxes</a:t>
            </a:r>
          </a:p>
          <a:p>
            <a:endParaRPr lang="en-US" dirty="0">
              <a:latin typeface="+mj-lt"/>
            </a:endParaRPr>
          </a:p>
          <a:p>
            <a:r>
              <a:rPr lang="en-US" b="1" dirty="0">
                <a:latin typeface="+mj-lt"/>
              </a:rPr>
              <a:t>Spatial </a:t>
            </a:r>
            <a:r>
              <a:rPr lang="en-US" dirty="0">
                <a:latin typeface="+mj-lt"/>
              </a:rPr>
              <a:t>and </a:t>
            </a:r>
            <a:r>
              <a:rPr lang="en-US" b="1" dirty="0">
                <a:latin typeface="+mj-lt"/>
              </a:rPr>
              <a:t>spatio-temporal</a:t>
            </a:r>
            <a:r>
              <a:rPr lang="en-US" dirty="0">
                <a:latin typeface="+mj-lt"/>
              </a:rPr>
              <a:t> EC were calculated across all flux towers as if the entire set of towers was one </a:t>
            </a:r>
            <a:r>
              <a:rPr lang="en-US" i="1" dirty="0">
                <a:latin typeface="+mj-lt"/>
              </a:rPr>
              <a:t>super site</a:t>
            </a:r>
            <a:r>
              <a:rPr lang="en-US" dirty="0">
                <a:latin typeface="+mj-lt"/>
              </a:rPr>
              <a:t>. Note, this is different from spatial EC as originally conceived, whereby a flux time series is produced for </a:t>
            </a:r>
            <a:r>
              <a:rPr lang="en-US">
                <a:latin typeface="+mj-lt"/>
              </a:rPr>
              <a:t>each tower </a:t>
            </a:r>
            <a:r>
              <a:rPr lang="en-US" dirty="0">
                <a:latin typeface="+mj-lt"/>
              </a:rPr>
              <a:t>separately. Here we’ve built on that approach by processing data from all towers as samples in one flux calculation. Assuming the towers sufficiently sample landscape variation, the final flux time series represents the domain-wide flux. </a:t>
            </a:r>
            <a:endParaRPr lang="en-US" sz="2000" dirty="0">
              <a:latin typeface="+mj-lt"/>
            </a:endParaRPr>
          </a:p>
        </p:txBody>
      </p:sp>
      <p:sp>
        <p:nvSpPr>
          <p:cNvPr id="4" name="Rectangle 3">
            <a:extLst>
              <a:ext uri="{FF2B5EF4-FFF2-40B4-BE49-F238E27FC236}">
                <a16:creationId xmlns:a16="http://schemas.microsoft.com/office/drawing/2014/main" id="{26A5D1F0-6BD1-6244-A79E-1D5C00ABDB91}"/>
              </a:ext>
            </a:extLst>
          </p:cNvPr>
          <p:cNvSpPr/>
          <p:nvPr/>
        </p:nvSpPr>
        <p:spPr>
          <a:xfrm>
            <a:off x="0" y="6649718"/>
            <a:ext cx="12192000" cy="208282"/>
          </a:xfrm>
          <a:prstGeom prst="rect">
            <a:avLst/>
          </a:prstGeom>
          <a:gradFill flip="none" rotWithShape="1">
            <a:gsLst>
              <a:gs pos="31000">
                <a:schemeClr val="bg1">
                  <a:lumMod val="75000"/>
                </a:schemeClr>
              </a:gs>
              <a:gs pos="48000">
                <a:schemeClr val="accent1">
                  <a:lumMod val="5000"/>
                  <a:lumOff val="95000"/>
                </a:schemeClr>
              </a:gs>
              <a:gs pos="0">
                <a:schemeClr val="tx1">
                  <a:lumMod val="65000"/>
                  <a:lumOff val="35000"/>
                </a:schemeClr>
              </a:gs>
              <a:gs pos="17000">
                <a:schemeClr val="bg1">
                  <a:lumMod val="50000"/>
                </a:schemeClr>
              </a:gs>
              <a:gs pos="77000">
                <a:schemeClr val="bg1">
                  <a:lumMod val="50000"/>
                  <a:lumOff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C0B49A9-4605-2148-8791-AFC4C4765D1D}"/>
              </a:ext>
            </a:extLst>
          </p:cNvPr>
          <p:cNvSpPr/>
          <p:nvPr/>
        </p:nvSpPr>
        <p:spPr>
          <a:xfrm>
            <a:off x="0" y="6615359"/>
            <a:ext cx="2763898" cy="276999"/>
          </a:xfrm>
          <a:prstGeom prst="rect">
            <a:avLst/>
          </a:prstGeom>
        </p:spPr>
        <p:txBody>
          <a:bodyPr wrap="none">
            <a:spAutoFit/>
          </a:bodyPr>
          <a:lstStyle/>
          <a:p>
            <a:r>
              <a:rPr lang="en-US" sz="1200" dirty="0">
                <a:solidFill>
                  <a:schemeClr val="bg1"/>
                </a:solidFill>
                <a:latin typeface="+mj-lt"/>
              </a:rPr>
              <a:t>© Brian J. Butterworth. All rights reserved</a:t>
            </a:r>
          </a:p>
        </p:txBody>
      </p:sp>
    </p:spTree>
    <p:extLst>
      <p:ext uri="{BB962C8B-B14F-4D97-AF65-F5344CB8AC3E}">
        <p14:creationId xmlns:p14="http://schemas.microsoft.com/office/powerpoint/2010/main" val="2722997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{D9F0DC70-E1AA-F547-9686-1A1FAECCB6D5}tf16401378</Template>
  <TotalTime>1975</TotalTime>
  <Words>1578</Words>
  <Application>Microsoft Macintosh PowerPoint</Application>
  <PresentationFormat>Widescreen</PresentationFormat>
  <Paragraphs>151</Paragraphs>
  <Slides>18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Cambria Math</vt:lpstr>
      <vt:lpstr>Office Theme</vt:lpstr>
      <vt:lpstr>Using Spatial Eddy Covariance to Investigate Energy Balance Closure over a Heterogeneous Ecosystem</vt:lpstr>
      <vt:lpstr>CHEESEHEAD project</vt:lpstr>
      <vt:lpstr>CHEESEHEAD domain </vt:lpstr>
      <vt:lpstr>The Problem:  Energy Balance Non-closure</vt:lpstr>
      <vt:lpstr>PowerPoint Presentation</vt:lpstr>
      <vt:lpstr>Can spatial EC improve energy balance closure?</vt:lpstr>
      <vt:lpstr>Temporal Eddy Covariance (EC)</vt:lpstr>
      <vt:lpstr>Spatial Eddy Covariance</vt:lpstr>
      <vt:lpstr>For this analysis:</vt:lpstr>
      <vt:lpstr>Flux Footprints</vt:lpstr>
      <vt:lpstr>Energy balance varies across time</vt:lpstr>
      <vt:lpstr>Energy balance varies across space</vt:lpstr>
      <vt:lpstr>How do different  eddy covariance methods impact energy fluxes?</vt:lpstr>
      <vt:lpstr>How do these energy fluxes impact energy balance closure?</vt:lpstr>
      <vt:lpstr>Conclusions</vt:lpstr>
      <vt:lpstr>Future Work</vt:lpstr>
      <vt:lpstr>Acknowledgements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Spatial Eddy Covariance to Investigate Energy Balance Closure over a Heterogeneous Ecosystem</dc:title>
  <dc:creator>Brian Butterworth</dc:creator>
  <cp:lastModifiedBy>Brian Butterworth</cp:lastModifiedBy>
  <cp:revision>35</cp:revision>
  <dcterms:created xsi:type="dcterms:W3CDTF">2020-05-01T19:24:55Z</dcterms:created>
  <dcterms:modified xsi:type="dcterms:W3CDTF">2020-05-04T04:19:52Z</dcterms:modified>
</cp:coreProperties>
</file>