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7"/>
  </p:notesMasterIdLst>
  <p:sldIdLst>
    <p:sldId id="277" r:id="rId2"/>
    <p:sldId id="260" r:id="rId3"/>
    <p:sldId id="278" r:id="rId4"/>
    <p:sldId id="290" r:id="rId5"/>
    <p:sldId id="279" r:id="rId6"/>
    <p:sldId id="283" r:id="rId7"/>
    <p:sldId id="287" r:id="rId8"/>
    <p:sldId id="286" r:id="rId9"/>
    <p:sldId id="288" r:id="rId10"/>
    <p:sldId id="285" r:id="rId11"/>
    <p:sldId id="280" r:id="rId12"/>
    <p:sldId id="291" r:id="rId13"/>
    <p:sldId id="281" r:id="rId14"/>
    <p:sldId id="292" r:id="rId15"/>
    <p:sldId id="293" r:id="rId16"/>
    <p:sldId id="294" r:id="rId17"/>
    <p:sldId id="297" r:id="rId18"/>
    <p:sldId id="298" r:id="rId19"/>
    <p:sldId id="304" r:id="rId20"/>
    <p:sldId id="299" r:id="rId21"/>
    <p:sldId id="300" r:id="rId22"/>
    <p:sldId id="295" r:id="rId23"/>
    <p:sldId id="301" r:id="rId24"/>
    <p:sldId id="302" r:id="rId25"/>
    <p:sldId id="303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8FC"/>
    <a:srgbClr val="D61500"/>
    <a:srgbClr val="C77F00"/>
    <a:srgbClr val="C01200"/>
    <a:srgbClr val="C67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72" autoAdjust="0"/>
  </p:normalViewPr>
  <p:slideViewPr>
    <p:cSldViewPr snapToGrid="0">
      <p:cViewPr varScale="1">
        <p:scale>
          <a:sx n="110" d="100"/>
          <a:sy n="110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2B1C68AC-38E6-4876-A7CD-8C146E2774C7}" type="datetimeFigureOut">
              <a:rPr lang="en-GB" smtClean="0"/>
              <a:pPr/>
              <a:t>03/05/2020</a:t>
            </a:fld>
            <a:endParaRPr lang="en-GB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3300FC5-3F46-424B-9DB9-222AE3848CC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8527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D0327-8C07-4756-A330-E5C41A3D6B1B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261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D0327-8C07-4756-A330-E5C41A3D6B1B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0698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D0327-8C07-4756-A330-E5C41A3D6B1B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6128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D0327-8C07-4756-A330-E5C41A3D6B1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7041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2204A0-C995-474C-B599-B97225C8E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B0F5EFA-D9E9-4324-B2D9-481D64B7A5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4328A85-890D-45D1-AD4B-E019579B4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C90D6-E9B0-41C8-9C0A-08FA00627C63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8995BF-80F0-4594-B062-4B5DBA15C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6134CB-D933-4C89-82E5-633492CB6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EEA4-C08F-41DE-B976-10A4E28B0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534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2F78AF-DD7A-4D49-B156-B20C75068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081270A-AE60-4A1F-A1AC-B4DDB75616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1B04F3-A5FD-4880-9859-AF134A2C4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C90D6-E9B0-41C8-9C0A-08FA00627C63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87F6A1-BFF5-4CDB-B48B-DE82C716C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A6635A-28FA-44C4-B6D6-DFF368719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EEA4-C08F-41DE-B976-10A4E28B0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759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045210E-685F-47A0-890D-B52354264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0BF0DFF-E47C-4C92-AEA4-E30F8FB4B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B97FFF-46DB-4419-A177-32839F35B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C90D6-E9B0-41C8-9C0A-08FA00627C63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B01CC5-5180-440E-BD28-E471CEADE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D69FD6-3CE8-443E-B2AD-1F904EFE9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EEA4-C08F-41DE-B976-10A4E28B0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788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ACBA2A-4310-4FB4-9C92-5979C3093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D24409-402F-4401-82F9-63C95E807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2E11D1-6CFC-4EA4-B311-708819A2B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C90D6-E9B0-41C8-9C0A-08FA00627C63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82C089-9B6D-469B-A682-7DE845619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8A47E9-546C-442E-B44D-15420495A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EEA4-C08F-41DE-B976-10A4E28B0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027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3CD511-7762-450B-AA40-1884DC745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55BF114-D115-4EDB-8ECE-6AE6EFFCF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62BC3B-136C-4D0F-9F14-B3F45618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C90D6-E9B0-41C8-9C0A-08FA00627C63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EAC73A-DE16-4E4D-B2E9-E30402587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011BE2-F640-4D36-9399-49A834E4E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EEA4-C08F-41DE-B976-10A4E28B0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942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28B3CF-6825-4146-9CCF-332072165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483926-B636-40BA-83C2-8710A0B681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F8FB927-4382-4D76-840B-6ECFC7421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59DC051-3D24-4D7D-A122-026BBEE48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C90D6-E9B0-41C8-9C0A-08FA00627C63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8A88F2E-FDF6-4747-A046-E82F4269F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1751AEE-D1D1-42AD-8FCA-D9C1F3D5A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EEA4-C08F-41DE-B976-10A4E28B0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624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6CABB1-5701-4306-B69D-63B39171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9841DBC-8615-490C-A7DE-983B0657F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F3B24B1-3425-4F06-8F12-8FF18D42EA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D21BDC6-0CEC-4B2B-8CDC-58855085B9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D7EB26D-B617-4702-B6A7-6C9A0A9067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3CB8E04-6114-4858-AB65-3D8AA2D7D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C90D6-E9B0-41C8-9C0A-08FA00627C63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6E39347-EFE1-4DB2-9535-C8D891EFE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821B754-5316-4027-A7EF-0267E80D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EEA4-C08F-41DE-B976-10A4E28B0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89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D5B8A0-D2C6-44EC-80D8-275DC3CAF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EF0AD66-64D5-402D-8134-BB692EB7A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C90D6-E9B0-41C8-9C0A-08FA00627C63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D1219DA-5539-44A5-B867-D14F26710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C067146-7BEA-4582-B0F9-DF5219627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EEA4-C08F-41DE-B976-10A4E28B0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24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6A13464-0FFC-4CAB-BF70-92B6CAB52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C90D6-E9B0-41C8-9C0A-08FA00627C63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FD548C6-B4C2-4D71-9397-C5ECB3A85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8FDC728-F1F7-44D3-9F3D-1260DA6D4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EEA4-C08F-41DE-B976-10A4E28B0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336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203575-C3B0-4C87-AEEE-9A79A2CED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D1C127C-2021-4E0F-A625-5B384EF7B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CC28371-780C-4DB6-83A7-2ACDD7317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B6FEB71-D09E-44D3-B255-72A9D7691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C90D6-E9B0-41C8-9C0A-08FA00627C63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F890262-3DCF-49A8-9A06-4AEAC9C92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37F188C-8220-4496-8544-EF2A387BC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EEA4-C08F-41DE-B976-10A4E28B0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758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C008B2-3FB6-4EA3-BEC0-9624668BD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5E91BAF-E47A-4FDD-8E8A-50274A976C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3260451-621E-4954-92B7-3EC887089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FB633D3-2715-44AC-BE9A-48406847B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C90D6-E9B0-41C8-9C0A-08FA00627C63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45D37D6-65EB-4E3C-B0BD-7067E3B29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1B69CA1-4DB4-4693-80E1-42E9D62D2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EEA4-C08F-41DE-B976-10A4E28B0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522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E2D608B-E5FE-445B-9B4D-6F29AB1C9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A7FF749-47ED-4447-A2DD-FE20AFFA1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2E15934-B608-46B9-9BE8-07F53B070A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C3C90D6-E9B0-41C8-9C0A-08FA00627C63}" type="datetimeFigureOut">
              <a:rPr lang="en-GB" smtClean="0"/>
              <a:pPr/>
              <a:t>03/05/2020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E21C51-4F35-4CCB-A350-D6D68573AC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1805F1-B616-47BE-B25A-1E80D83AF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8AAAEEA4-C08F-41DE-B976-10A4E28B02B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340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jpe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jpe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g.arienti5@campus.unimib.it" TargetMode="External"/><Relationship Id="rId7" Type="http://schemas.openxmlformats.org/officeDocument/2006/relationships/hyperlink" Target="https://doi.org/10.3809/jvirtex.2010.00234" TargetMode="External"/><Relationship Id="rId2" Type="http://schemas.openxmlformats.org/officeDocument/2006/relationships/hyperlink" Target="mailto:m.pozzi53@campus.unimib.it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oi.org/10.1016/S0040-1951(00)00206-7" TargetMode="External"/><Relationship Id="rId5" Type="http://schemas.openxmlformats.org/officeDocument/2006/relationships/hyperlink" Target="mailto:andrea.bistacchi@unimib.it" TargetMode="External"/><Relationship Id="rId4" Type="http://schemas.openxmlformats.org/officeDocument/2006/relationships/hyperlink" Target="mailto:a.losa3@campus.unimib.i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09C357-6A92-4DF1-AB3A-CC73499A9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4859" y="141519"/>
            <a:ext cx="9722958" cy="995304"/>
          </a:xfrm>
        </p:spPr>
        <p:txBody>
          <a:bodyPr>
            <a:normAutofit/>
          </a:bodyPr>
          <a:lstStyle/>
          <a:p>
            <a:pPr marL="0" lvl="0" indent="449263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dirty="0">
                <a:latin typeface="Arial" panose="020B0604020202020204" pitchFamily="34" charset="0"/>
              </a:rPr>
              <a:t>Structural and geological mapping of the </a:t>
            </a:r>
          </a:p>
          <a:p>
            <a:pPr marL="0" lvl="0" indent="449263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dirty="0">
                <a:latin typeface="Arial" panose="020B0604020202020204" pitchFamily="34" charset="0"/>
              </a:rPr>
              <a:t>Gran </a:t>
            </a:r>
            <a:r>
              <a:rPr lang="en-US" b="1" dirty="0" err="1">
                <a:latin typeface="Arial" panose="020B0604020202020204" pitchFamily="34" charset="0"/>
              </a:rPr>
              <a:t>Sometta</a:t>
            </a:r>
            <a:r>
              <a:rPr lang="en-US" b="1" dirty="0">
                <a:latin typeface="Arial" panose="020B0604020202020204" pitchFamily="34" charset="0"/>
              </a:rPr>
              <a:t> -Tournalin ridge (</a:t>
            </a:r>
            <a:r>
              <a:rPr lang="en-US" b="1" dirty="0" err="1">
                <a:latin typeface="Arial" panose="020B0604020202020204" pitchFamily="34" charset="0"/>
              </a:rPr>
              <a:t>Aosta</a:t>
            </a:r>
            <a:r>
              <a:rPr lang="en-US" b="1" dirty="0">
                <a:latin typeface="Arial" panose="020B0604020202020204" pitchFamily="34" charset="0"/>
              </a:rPr>
              <a:t> Valley, Italy)</a:t>
            </a:r>
            <a:endParaRPr lang="it-IT" dirty="0">
              <a:latin typeface="Arial" panose="020B0604020202020204" pitchFamily="34" charset="0"/>
            </a:endParaRPr>
          </a:p>
        </p:txBody>
      </p:sp>
      <p:pic>
        <p:nvPicPr>
          <p:cNvPr id="2049" name="Immagine 1">
            <a:extLst>
              <a:ext uri="{FF2B5EF4-FFF2-40B4-BE49-F238E27FC236}">
                <a16:creationId xmlns:a16="http://schemas.microsoft.com/office/drawing/2014/main" id="{F4968E5F-8AFA-4849-907D-F21FCBFA9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3600" y="5834545"/>
            <a:ext cx="892886" cy="88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180876E5-0BA1-48B8-B583-3609A9398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2458" y="5468749"/>
            <a:ext cx="945369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it-IT" altLang="it-IT" b="1" dirty="0">
                <a:ea typeface="Calibri" panose="020F0502020204030204" pitchFamily="34" charset="0"/>
                <a:cs typeface="Times New Roman" panose="02020603050405020304" pitchFamily="18" charset="0"/>
              </a:rPr>
              <a:t>Matteo Pozzi</a:t>
            </a:r>
          </a:p>
          <a:p>
            <a:pPr lvl="0" defTabSz="914400"/>
            <a:r>
              <a:rPr lang="it-IT" altLang="it-IT" b="1" dirty="0">
                <a:ea typeface="Calibri" panose="020F0502020204030204" pitchFamily="34" charset="0"/>
                <a:cs typeface="Times New Roman" panose="02020603050405020304" pitchFamily="18" charset="0"/>
              </a:rPr>
              <a:t>Gloria Arienti</a:t>
            </a:r>
          </a:p>
          <a:p>
            <a:pPr lvl="0" defTabSz="914400"/>
            <a:r>
              <a:rPr lang="it-IT" altLang="it-IT" b="1" dirty="0">
                <a:ea typeface="Calibri" panose="020F0502020204030204" pitchFamily="34" charset="0"/>
                <a:cs typeface="Times New Roman" panose="02020603050405020304" pitchFamily="18" charset="0"/>
              </a:rPr>
              <a:t>Anna Losa</a:t>
            </a:r>
          </a:p>
          <a:p>
            <a:r>
              <a:rPr lang="it-IT" altLang="it-IT" b="1" dirty="0">
                <a:ea typeface="Calibri" panose="020F0502020204030204" pitchFamily="34" charset="0"/>
                <a:cs typeface="Times New Roman" panose="02020603050405020304" pitchFamily="18" charset="0"/>
              </a:rPr>
              <a:t>Andrea Bistacchi                                    Università degli Studi di Milano - Bicocca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magine 8" descr="Immagine che contiene natura, montagna, collina, uomo&#10;&#10;Descrizione generata automaticamente">
            <a:extLst>
              <a:ext uri="{FF2B5EF4-FFF2-40B4-BE49-F238E27FC236}">
                <a16:creationId xmlns:a16="http://schemas.microsoft.com/office/drawing/2014/main" id="{C1784F13-2830-4960-AA2B-23EC15F663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35" y="1429218"/>
            <a:ext cx="7027895" cy="3783189"/>
          </a:xfrm>
          <a:prstGeom prst="rect">
            <a:avLst/>
          </a:prstGeom>
        </p:spPr>
      </p:pic>
      <p:pic>
        <p:nvPicPr>
          <p:cNvPr id="6" name="Immagine 5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81D3DD26-FE08-4A03-9B3B-6698C7BF2CC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E2C54A3-76D5-4533-9CEB-277C11E6D5D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757" y="2589857"/>
            <a:ext cx="5713432" cy="285913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4CDDB67-0473-498F-B25F-F9234B6AFE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4658"/>
            <a:ext cx="2034746" cy="86155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81723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asellaDiTesto 15">
            <a:extLst>
              <a:ext uri="{FF2B5EF4-FFF2-40B4-BE49-F238E27FC236}">
                <a16:creationId xmlns:a16="http://schemas.microsoft.com/office/drawing/2014/main" id="{C95F131C-F148-466D-9356-E8F3F3E2E844}"/>
              </a:ext>
            </a:extLst>
          </p:cNvPr>
          <p:cNvSpPr txBox="1"/>
          <p:nvPr/>
        </p:nvSpPr>
        <p:spPr>
          <a:xfrm>
            <a:off x="6051023" y="170072"/>
            <a:ext cx="590164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Arial" panose="020B0604020202020204" pitchFamily="34" charset="0"/>
              </a:rPr>
              <a:t>Two brittle deformation phases</a:t>
            </a:r>
          </a:p>
          <a:p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</a:rPr>
              <a:t>NE-SW high- to intermediate-angle normal faults</a:t>
            </a:r>
          </a:p>
          <a:p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D1 (Oligocene) of Bistacchi &amp; </a:t>
            </a:r>
            <a:r>
              <a:rPr lang="en-US" dirty="0" err="1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Massironi</a:t>
            </a:r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, 2000, </a:t>
            </a:r>
            <a:r>
              <a:rPr lang="en-US" dirty="0" err="1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TPh</a:t>
            </a:r>
            <a:endParaRPr lang="en-US" dirty="0">
              <a:solidFill>
                <a:srgbClr val="C77F00"/>
              </a:solidFill>
              <a:latin typeface="Arial" panose="020B0604020202020204" pitchFamily="34" charset="0"/>
            </a:endParaRPr>
          </a:p>
          <a:p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solidFill>
                  <a:srgbClr val="D61500"/>
                </a:solidFill>
                <a:latin typeface="Arial" panose="020B0604020202020204" pitchFamily="34" charset="0"/>
              </a:rPr>
              <a:t>NW-SE high-angle normal faults</a:t>
            </a:r>
          </a:p>
          <a:p>
            <a:r>
              <a:rPr lang="en-US" dirty="0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D2 (Miocene) of Bistacchi &amp; </a:t>
            </a:r>
            <a:r>
              <a:rPr lang="en-US" dirty="0" err="1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Massironi</a:t>
            </a:r>
            <a:r>
              <a:rPr lang="en-US" dirty="0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, 2000, </a:t>
            </a:r>
            <a:r>
              <a:rPr lang="en-US" dirty="0" err="1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TPh</a:t>
            </a:r>
            <a:endParaRPr lang="en-US" dirty="0">
              <a:solidFill>
                <a:srgbClr val="D61500"/>
              </a:solidFill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286FCD19-B31C-4277-B46B-F0976C0BFF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98" y="8951"/>
            <a:ext cx="4962144" cy="6858000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250350AD-CD21-405E-97E2-B3C2BF54FBDB}"/>
              </a:ext>
            </a:extLst>
          </p:cNvPr>
          <p:cNvGrpSpPr/>
          <p:nvPr/>
        </p:nvGrpSpPr>
        <p:grpSpPr>
          <a:xfrm>
            <a:off x="149860" y="170072"/>
            <a:ext cx="2929529" cy="5820419"/>
            <a:chOff x="149860" y="170072"/>
            <a:chExt cx="2929529" cy="5820419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45F93318-06B8-4E9E-994A-A4C38112A991}"/>
                </a:ext>
              </a:extLst>
            </p:cNvPr>
            <p:cNvGrpSpPr/>
            <p:nvPr/>
          </p:nvGrpSpPr>
          <p:grpSpPr>
            <a:xfrm>
              <a:off x="508000" y="294640"/>
              <a:ext cx="2571389" cy="5695851"/>
              <a:chOff x="508000" y="294640"/>
              <a:chExt cx="2571389" cy="5695851"/>
            </a:xfrm>
          </p:grpSpPr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C087582B-6388-46E9-90E0-A47CEC9E60A5}"/>
                  </a:ext>
                </a:extLst>
              </p:cNvPr>
              <p:cNvSpPr txBox="1"/>
              <p:nvPr/>
            </p:nvSpPr>
            <p:spPr>
              <a:xfrm>
                <a:off x="2764429" y="294640"/>
                <a:ext cx="3149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DBB35323-E025-4401-AE63-6376D4DA8152}"/>
                  </a:ext>
                </a:extLst>
              </p:cNvPr>
              <p:cNvSpPr txBox="1"/>
              <p:nvPr/>
            </p:nvSpPr>
            <p:spPr>
              <a:xfrm>
                <a:off x="508000" y="3059668"/>
                <a:ext cx="3962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A'</a:t>
                </a:r>
              </a:p>
            </p:txBody>
          </p:sp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BA5E63B6-D20A-4984-9D6C-B8C3560AF295}"/>
                  </a:ext>
                </a:extLst>
              </p:cNvPr>
              <p:cNvSpPr txBox="1"/>
              <p:nvPr/>
            </p:nvSpPr>
            <p:spPr>
              <a:xfrm>
                <a:off x="2764429" y="1930400"/>
                <a:ext cx="3149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B111F269-FA69-46BF-8C5B-A5BEADB86258}"/>
                  </a:ext>
                </a:extLst>
              </p:cNvPr>
              <p:cNvSpPr txBox="1"/>
              <p:nvPr/>
            </p:nvSpPr>
            <p:spPr>
              <a:xfrm>
                <a:off x="1187680" y="5344160"/>
                <a:ext cx="366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B'</a:t>
                </a:r>
              </a:p>
            </p:txBody>
          </p:sp>
        </p:grpSp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00E5318E-D793-42D7-9D3C-D636C8B84BC9}"/>
                </a:ext>
              </a:extLst>
            </p:cNvPr>
            <p:cNvGrpSpPr/>
            <p:nvPr/>
          </p:nvGrpSpPr>
          <p:grpSpPr>
            <a:xfrm>
              <a:off x="149860" y="170072"/>
              <a:ext cx="635000" cy="618467"/>
              <a:chOff x="7211853" y="321731"/>
              <a:chExt cx="635000" cy="618467"/>
            </a:xfrm>
          </p:grpSpPr>
          <p:sp>
            <p:nvSpPr>
              <p:cNvPr id="23" name="Freccia in giù 22">
                <a:extLst>
                  <a:ext uri="{FF2B5EF4-FFF2-40B4-BE49-F238E27FC236}">
                    <a16:creationId xmlns:a16="http://schemas.microsoft.com/office/drawing/2014/main" id="{6F80CA5A-DDB6-431C-B2CB-8132A6996F4D}"/>
                  </a:ext>
                </a:extLst>
              </p:cNvPr>
              <p:cNvSpPr/>
              <p:nvPr/>
            </p:nvSpPr>
            <p:spPr>
              <a:xfrm rot="10800000">
                <a:off x="7272813" y="321731"/>
                <a:ext cx="215107" cy="247411"/>
              </a:xfrm>
              <a:prstGeom prst="down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C83E69BC-E7D3-481E-B99A-194A3C6B72A9}"/>
                  </a:ext>
                </a:extLst>
              </p:cNvPr>
              <p:cNvSpPr txBox="1"/>
              <p:nvPr/>
            </p:nvSpPr>
            <p:spPr>
              <a:xfrm>
                <a:off x="7211853" y="540088"/>
                <a:ext cx="635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latin typeface="Arial" panose="020B0604020202020204" pitchFamily="34" charset="0"/>
                  </a:rPr>
                  <a:t>N</a:t>
                </a:r>
              </a:p>
            </p:txBody>
          </p: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CA180FBB-C0A4-4754-B9B1-AF6750441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4326" y="2050"/>
            <a:ext cx="1227411" cy="589279"/>
          </a:xfr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</a:rPr>
              <a:t>Zone A</a:t>
            </a:r>
          </a:p>
        </p:txBody>
      </p:sp>
      <p:pic>
        <p:nvPicPr>
          <p:cNvPr id="5" name="Immagine 4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66310382-1966-4595-B9BB-76D68D7261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BA303D53-A004-4742-8926-6A59536E49A0}"/>
              </a:ext>
            </a:extLst>
          </p:cNvPr>
          <p:cNvGrpSpPr/>
          <p:nvPr/>
        </p:nvGrpSpPr>
        <p:grpSpPr>
          <a:xfrm>
            <a:off x="5941830" y="2292936"/>
            <a:ext cx="5437069" cy="4453416"/>
            <a:chOff x="5466905" y="1858298"/>
            <a:chExt cx="5832487" cy="4967295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5A4F7B31-D02E-42FD-878D-35B335CB2000}"/>
                </a:ext>
              </a:extLst>
            </p:cNvPr>
            <p:cNvGrpSpPr/>
            <p:nvPr/>
          </p:nvGrpSpPr>
          <p:grpSpPr>
            <a:xfrm>
              <a:off x="5793384" y="1969837"/>
              <a:ext cx="5506008" cy="4855756"/>
              <a:chOff x="5884148" y="1624174"/>
              <a:chExt cx="5750727" cy="4916351"/>
            </a:xfrm>
          </p:grpSpPr>
          <p:pic>
            <p:nvPicPr>
              <p:cNvPr id="4" name="Immagine 3">
                <a:extLst>
                  <a:ext uri="{FF2B5EF4-FFF2-40B4-BE49-F238E27FC236}">
                    <a16:creationId xmlns:a16="http://schemas.microsoft.com/office/drawing/2014/main" id="{1464D85C-0299-4971-B008-472922D159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84148" y="3704019"/>
                <a:ext cx="5750727" cy="2836506"/>
              </a:xfrm>
              <a:prstGeom prst="rect">
                <a:avLst/>
              </a:prstGeom>
            </p:spPr>
          </p:pic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A24014F8-E050-4DFC-9B08-42D4E3282D10}"/>
                  </a:ext>
                </a:extLst>
              </p:cNvPr>
              <p:cNvSpPr txBox="1"/>
              <p:nvPr/>
            </p:nvSpPr>
            <p:spPr>
              <a:xfrm>
                <a:off x="10403557" y="1640291"/>
                <a:ext cx="430208" cy="729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A'</a:t>
                </a:r>
              </a:p>
            </p:txBody>
          </p:sp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081E2AC5-A93B-4DB4-B83B-B0929EB6D3D0}"/>
                  </a:ext>
                </a:extLst>
              </p:cNvPr>
              <p:cNvSpPr txBox="1"/>
              <p:nvPr/>
            </p:nvSpPr>
            <p:spPr>
              <a:xfrm>
                <a:off x="6055284" y="1624174"/>
                <a:ext cx="341961" cy="417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A</a:t>
                </a:r>
              </a:p>
            </p:txBody>
          </p:sp>
        </p:grp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612E7EBF-432F-468B-A14B-CCB671E9B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466905" y="1858298"/>
              <a:ext cx="5494199" cy="2139818"/>
            </a:xfrm>
            <a:prstGeom prst="rect">
              <a:avLst/>
            </a:prstGeom>
          </p:spPr>
        </p:pic>
      </p:grpSp>
      <p:sp>
        <p:nvSpPr>
          <p:cNvPr id="25" name="Triangolo rettangolo 24">
            <a:extLst>
              <a:ext uri="{FF2B5EF4-FFF2-40B4-BE49-F238E27FC236}">
                <a16:creationId xmlns:a16="http://schemas.microsoft.com/office/drawing/2014/main" id="{17BA6992-276A-4CAB-8F06-D028B0AA6F5E}"/>
              </a:ext>
            </a:extLst>
          </p:cNvPr>
          <p:cNvSpPr/>
          <p:nvPr/>
        </p:nvSpPr>
        <p:spPr>
          <a:xfrm rot="16200000" flipH="1" flipV="1">
            <a:off x="995943" y="668843"/>
            <a:ext cx="2242651" cy="2482045"/>
          </a:xfrm>
          <a:prstGeom prst="rtTriangle">
            <a:avLst/>
          </a:prstGeom>
          <a:gradFill>
            <a:gsLst>
              <a:gs pos="60000">
                <a:srgbClr val="F6F8FC">
                  <a:alpha val="10196"/>
                </a:srgbClr>
              </a:gs>
              <a:gs pos="100000">
                <a:srgbClr val="FFC000"/>
              </a:gs>
            </a:gsLst>
            <a:lin ang="8400000" scaled="0"/>
          </a:gradFill>
          <a:ln w="28575"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cxnSp>
        <p:nvCxnSpPr>
          <p:cNvPr id="31" name="Straight Arrow Connector 24">
            <a:extLst>
              <a:ext uri="{FF2B5EF4-FFF2-40B4-BE49-F238E27FC236}">
                <a16:creationId xmlns:a16="http://schemas.microsoft.com/office/drawing/2014/main" id="{EF30995F-F28C-4545-A439-F28E15DCC646}"/>
              </a:ext>
            </a:extLst>
          </p:cNvPr>
          <p:cNvCxnSpPr>
            <a:cxnSpLocks/>
          </p:cNvCxnSpPr>
          <p:nvPr/>
        </p:nvCxnSpPr>
        <p:spPr>
          <a:xfrm>
            <a:off x="937472" y="814006"/>
            <a:ext cx="2053378" cy="221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26">
            <a:extLst>
              <a:ext uri="{FF2B5EF4-FFF2-40B4-BE49-F238E27FC236}">
                <a16:creationId xmlns:a16="http://schemas.microsoft.com/office/drawing/2014/main" id="{0DD08FC1-D1BA-4244-A977-E1CC96D54118}"/>
              </a:ext>
            </a:extLst>
          </p:cNvPr>
          <p:cNvCxnSpPr>
            <a:cxnSpLocks/>
          </p:cNvCxnSpPr>
          <p:nvPr/>
        </p:nvCxnSpPr>
        <p:spPr>
          <a:xfrm flipH="1">
            <a:off x="864881" y="1085595"/>
            <a:ext cx="24966" cy="23434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magine 36">
            <a:extLst>
              <a:ext uri="{FF2B5EF4-FFF2-40B4-BE49-F238E27FC236}">
                <a16:creationId xmlns:a16="http://schemas.microsoft.com/office/drawing/2014/main" id="{06F2EBEA-8E7B-4B94-8D85-F6C7833D0D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974694">
            <a:off x="554051" y="587384"/>
            <a:ext cx="640711" cy="4211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Immagine 6">
            <a:extLst>
              <a:ext uri="{FF2B5EF4-FFF2-40B4-BE49-F238E27FC236}">
                <a16:creationId xmlns:a16="http://schemas.microsoft.com/office/drawing/2014/main" id="{72D6673A-0D5F-42B2-9C10-E4D7E21475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1783" y="5528826"/>
            <a:ext cx="1986566" cy="123013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3177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7561FDA2-6B12-4B8A-A6B7-D0E759B83D73}"/>
              </a:ext>
            </a:extLst>
          </p:cNvPr>
          <p:cNvGrpSpPr/>
          <p:nvPr/>
        </p:nvGrpSpPr>
        <p:grpSpPr>
          <a:xfrm>
            <a:off x="29087" y="131636"/>
            <a:ext cx="5531465" cy="6164104"/>
            <a:chOff x="-25400" y="-19573"/>
            <a:chExt cx="6079967" cy="6589899"/>
          </a:xfrm>
        </p:grpSpPr>
        <p:pic>
          <p:nvPicPr>
            <p:cNvPr id="3" name="Immagine 2" descr="Immagine che contiene testo, mappa&#10;&#10;Descrizione generata automaticamente">
              <a:extLst>
                <a:ext uri="{FF2B5EF4-FFF2-40B4-BE49-F238E27FC236}">
                  <a16:creationId xmlns:a16="http://schemas.microsoft.com/office/drawing/2014/main" id="{CCE678C6-C21F-4412-A4B9-0A57D743E4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324" y="-19573"/>
              <a:ext cx="5955591" cy="6428558"/>
            </a:xfrm>
            <a:prstGeom prst="rect">
              <a:avLst/>
            </a:prstGeom>
          </p:spPr>
        </p:pic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EABBEAF5-647F-420E-85F6-F2CE15352722}"/>
                </a:ext>
              </a:extLst>
            </p:cNvPr>
            <p:cNvGrpSpPr/>
            <p:nvPr/>
          </p:nvGrpSpPr>
          <p:grpSpPr>
            <a:xfrm>
              <a:off x="-25400" y="254003"/>
              <a:ext cx="6079967" cy="6316323"/>
              <a:chOff x="-25400" y="236975"/>
              <a:chExt cx="6079967" cy="6316323"/>
            </a:xfrm>
          </p:grpSpPr>
          <p:grpSp>
            <p:nvGrpSpPr>
              <p:cNvPr id="12" name="Gruppo 11">
                <a:extLst>
                  <a:ext uri="{FF2B5EF4-FFF2-40B4-BE49-F238E27FC236}">
                    <a16:creationId xmlns:a16="http://schemas.microsoft.com/office/drawing/2014/main" id="{99123794-2876-4DD9-B854-4CFF2C5E815F}"/>
                  </a:ext>
                </a:extLst>
              </p:cNvPr>
              <p:cNvGrpSpPr/>
              <p:nvPr/>
            </p:nvGrpSpPr>
            <p:grpSpPr>
              <a:xfrm>
                <a:off x="-25400" y="236975"/>
                <a:ext cx="6069301" cy="6316323"/>
                <a:chOff x="-25400" y="236975"/>
                <a:chExt cx="6069301" cy="6316323"/>
              </a:xfrm>
            </p:grpSpPr>
            <p:sp>
              <p:nvSpPr>
                <p:cNvPr id="8" name="CasellaDiTesto 7">
                  <a:extLst>
                    <a:ext uri="{FF2B5EF4-FFF2-40B4-BE49-F238E27FC236}">
                      <a16:creationId xmlns:a16="http://schemas.microsoft.com/office/drawing/2014/main" id="{F42C2026-EE55-4EA2-A95A-354C68F5712C}"/>
                    </a:ext>
                  </a:extLst>
                </p:cNvPr>
                <p:cNvSpPr txBox="1"/>
                <p:nvPr/>
              </p:nvSpPr>
              <p:spPr>
                <a:xfrm>
                  <a:off x="-25400" y="236975"/>
                  <a:ext cx="314960" cy="3948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latin typeface="Arial" panose="020B0604020202020204" pitchFamily="34" charset="0"/>
                    </a:rPr>
                    <a:t>C</a:t>
                  </a:r>
                </a:p>
              </p:txBody>
            </p:sp>
            <p:sp>
              <p:nvSpPr>
                <p:cNvPr id="9" name="CasellaDiTesto 8">
                  <a:extLst>
                    <a:ext uri="{FF2B5EF4-FFF2-40B4-BE49-F238E27FC236}">
                      <a16:creationId xmlns:a16="http://schemas.microsoft.com/office/drawing/2014/main" id="{2CB33578-BD46-47C5-A50C-5B9F1DA3B064}"/>
                    </a:ext>
                  </a:extLst>
                </p:cNvPr>
                <p:cNvSpPr txBox="1"/>
                <p:nvPr/>
              </p:nvSpPr>
              <p:spPr>
                <a:xfrm>
                  <a:off x="3577228" y="5862321"/>
                  <a:ext cx="395331" cy="6909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latin typeface="Arial" panose="020B0604020202020204" pitchFamily="34" charset="0"/>
                    </a:rPr>
                    <a:t>C'</a:t>
                  </a:r>
                </a:p>
              </p:txBody>
            </p:sp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7A57B1EA-1F37-4DDC-9057-B25AC8393106}"/>
                    </a:ext>
                  </a:extLst>
                </p:cNvPr>
                <p:cNvSpPr txBox="1"/>
                <p:nvPr/>
              </p:nvSpPr>
              <p:spPr>
                <a:xfrm>
                  <a:off x="1869440" y="504004"/>
                  <a:ext cx="314960" cy="3948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latin typeface="Arial" panose="020B0604020202020204" pitchFamily="34" charset="0"/>
                    </a:rPr>
                    <a:t>D</a:t>
                  </a:r>
                </a:p>
              </p:txBody>
            </p:sp>
            <p:sp>
              <p:nvSpPr>
                <p:cNvPr id="11" name="CasellaDiTesto 10">
                  <a:extLst>
                    <a:ext uri="{FF2B5EF4-FFF2-40B4-BE49-F238E27FC236}">
                      <a16:creationId xmlns:a16="http://schemas.microsoft.com/office/drawing/2014/main" id="{7DBB5789-37E9-4121-90EF-A22B6615C276}"/>
                    </a:ext>
                  </a:extLst>
                </p:cNvPr>
                <p:cNvSpPr txBox="1"/>
                <p:nvPr/>
              </p:nvSpPr>
              <p:spPr>
                <a:xfrm>
                  <a:off x="5588911" y="5252720"/>
                  <a:ext cx="454990" cy="3948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latin typeface="Arial" panose="020B0604020202020204" pitchFamily="34" charset="0"/>
                    </a:rPr>
                    <a:t>D'</a:t>
                  </a:r>
                </a:p>
              </p:txBody>
            </p:sp>
          </p:grpSp>
          <p:grpSp>
            <p:nvGrpSpPr>
              <p:cNvPr id="14" name="Gruppo 13">
                <a:extLst>
                  <a:ext uri="{FF2B5EF4-FFF2-40B4-BE49-F238E27FC236}">
                    <a16:creationId xmlns:a16="http://schemas.microsoft.com/office/drawing/2014/main" id="{6118367A-F789-4E78-87E1-D544BDDD10B0}"/>
                  </a:ext>
                </a:extLst>
              </p:cNvPr>
              <p:cNvGrpSpPr/>
              <p:nvPr/>
            </p:nvGrpSpPr>
            <p:grpSpPr>
              <a:xfrm>
                <a:off x="5419567" y="760287"/>
                <a:ext cx="635000" cy="669298"/>
                <a:chOff x="7170420" y="961810"/>
                <a:chExt cx="635000" cy="669298"/>
              </a:xfrm>
            </p:grpSpPr>
            <p:sp>
              <p:nvSpPr>
                <p:cNvPr id="15" name="Freccia in giù 14">
                  <a:extLst>
                    <a:ext uri="{FF2B5EF4-FFF2-40B4-BE49-F238E27FC236}">
                      <a16:creationId xmlns:a16="http://schemas.microsoft.com/office/drawing/2014/main" id="{E46EB7E7-E05B-4EA5-9EC9-7358DCA20983}"/>
                    </a:ext>
                  </a:extLst>
                </p:cNvPr>
                <p:cNvSpPr/>
                <p:nvPr/>
              </p:nvSpPr>
              <p:spPr>
                <a:xfrm rot="10800000">
                  <a:off x="7222012" y="961810"/>
                  <a:ext cx="215107" cy="301433"/>
                </a:xfrm>
                <a:prstGeom prst="downArrow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0C370D48-DE06-4EEF-AC4E-51C19BA6DE1C}"/>
                    </a:ext>
                  </a:extLst>
                </p:cNvPr>
                <p:cNvSpPr txBox="1"/>
                <p:nvPr/>
              </p:nvSpPr>
              <p:spPr>
                <a:xfrm>
                  <a:off x="7170420" y="1203360"/>
                  <a:ext cx="635000" cy="427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b="1" dirty="0">
                      <a:latin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</p:grpSp>
      <p:pic>
        <p:nvPicPr>
          <p:cNvPr id="6" name="Immagine 5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B38E98B2-2E89-4387-B850-D4055DCD63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22D1ECB9-C5EF-4D1F-9F0A-87F53557C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5876" y="122720"/>
            <a:ext cx="1227411" cy="589279"/>
          </a:xfr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</a:rPr>
              <a:t>Zone B</a:t>
            </a:r>
          </a:p>
        </p:txBody>
      </p:sp>
      <p:pic>
        <p:nvPicPr>
          <p:cNvPr id="20" name="Immagine 19" descr="Immagine che contiene roccia, montagna, roccioso, esterni&#10;&#10;Descrizione generata automaticamente">
            <a:extLst>
              <a:ext uri="{FF2B5EF4-FFF2-40B4-BE49-F238E27FC236}">
                <a16:creationId xmlns:a16="http://schemas.microsoft.com/office/drawing/2014/main" id="{980CAF7A-B4DB-44DE-80C0-822566E651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839365" y="2310349"/>
            <a:ext cx="4852601" cy="3639451"/>
          </a:xfrm>
          <a:prstGeom prst="rect">
            <a:avLst/>
          </a:prstGeom>
        </p:spPr>
      </p:pic>
      <p:sp>
        <p:nvSpPr>
          <p:cNvPr id="21" name="Connettore 20">
            <a:extLst>
              <a:ext uri="{FF2B5EF4-FFF2-40B4-BE49-F238E27FC236}">
                <a16:creationId xmlns:a16="http://schemas.microsoft.com/office/drawing/2014/main" id="{A7D10DF6-3A7D-4EEE-9808-35558A0224C0}"/>
              </a:ext>
            </a:extLst>
          </p:cNvPr>
          <p:cNvSpPr/>
          <p:nvPr/>
        </p:nvSpPr>
        <p:spPr>
          <a:xfrm>
            <a:off x="2379309" y="4767951"/>
            <a:ext cx="149290" cy="12129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DFE8907B-2D27-4186-AA39-E7921033CC8D}"/>
              </a:ext>
            </a:extLst>
          </p:cNvPr>
          <p:cNvCxnSpPr>
            <a:cxnSpLocks/>
            <a:stCxn id="20" idx="0"/>
            <a:endCxn id="21" idx="7"/>
          </p:cNvCxnSpPr>
          <p:nvPr/>
        </p:nvCxnSpPr>
        <p:spPr>
          <a:xfrm flipH="1">
            <a:off x="2506736" y="4130074"/>
            <a:ext cx="5939204" cy="65564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89B6B210-F4F4-4CE3-AAB5-C67890526233}"/>
              </a:ext>
            </a:extLst>
          </p:cNvPr>
          <p:cNvGrpSpPr/>
          <p:nvPr/>
        </p:nvGrpSpPr>
        <p:grpSpPr>
          <a:xfrm>
            <a:off x="5604186" y="132053"/>
            <a:ext cx="5554960" cy="3727155"/>
            <a:chOff x="5604186" y="132053"/>
            <a:chExt cx="5554960" cy="3727155"/>
          </a:xfrm>
        </p:grpSpPr>
        <p:pic>
          <p:nvPicPr>
            <p:cNvPr id="18" name="Immagine 17" descr="Immagine che contiene persona, esterni, taglio, piccolo&#10;&#10;Descrizione generata automaticamente">
              <a:extLst>
                <a:ext uri="{FF2B5EF4-FFF2-40B4-BE49-F238E27FC236}">
                  <a16:creationId xmlns:a16="http://schemas.microsoft.com/office/drawing/2014/main" id="{398EE2D7-820B-45CF-AB3C-51DDB4BEC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138292" y="597947"/>
              <a:ext cx="3727155" cy="279536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36E59AB0-0B69-4454-BB55-CA1A01CBDAFB}"/>
                </a:ext>
              </a:extLst>
            </p:cNvPr>
            <p:cNvSpPr/>
            <p:nvPr/>
          </p:nvSpPr>
          <p:spPr>
            <a:xfrm>
              <a:off x="11047179" y="3536302"/>
              <a:ext cx="111967" cy="24259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Arial" panose="020B0604020202020204" pitchFamily="34" charset="0"/>
              </a:endParaRPr>
            </a:p>
          </p:txBody>
        </p:sp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id="{7B20CEBA-B20F-471E-811C-4E1B7C8C7831}"/>
                </a:ext>
              </a:extLst>
            </p:cNvPr>
            <p:cNvCxnSpPr>
              <a:cxnSpLocks/>
              <a:endCxn id="28" idx="0"/>
            </p:cNvCxnSpPr>
            <p:nvPr/>
          </p:nvCxnSpPr>
          <p:spPr>
            <a:xfrm>
              <a:off x="8399554" y="990292"/>
              <a:ext cx="2703609" cy="254601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Immagine 6">
            <a:extLst>
              <a:ext uri="{FF2B5EF4-FFF2-40B4-BE49-F238E27FC236}">
                <a16:creationId xmlns:a16="http://schemas.microsoft.com/office/drawing/2014/main" id="{C3BCE8B0-6B45-44D4-8A9E-933E19CE76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8619" y="5581524"/>
            <a:ext cx="1986566" cy="123013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6355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7561FDA2-6B12-4B8A-A6B7-D0E759B83D73}"/>
              </a:ext>
            </a:extLst>
          </p:cNvPr>
          <p:cNvGrpSpPr/>
          <p:nvPr/>
        </p:nvGrpSpPr>
        <p:grpSpPr>
          <a:xfrm>
            <a:off x="29087" y="131636"/>
            <a:ext cx="5531465" cy="6164104"/>
            <a:chOff x="-25400" y="-19573"/>
            <a:chExt cx="6079967" cy="6589899"/>
          </a:xfrm>
        </p:grpSpPr>
        <p:pic>
          <p:nvPicPr>
            <p:cNvPr id="3" name="Immagine 2" descr="Immagine che contiene testo, mappa&#10;&#10;Descrizione generata automaticamente">
              <a:extLst>
                <a:ext uri="{FF2B5EF4-FFF2-40B4-BE49-F238E27FC236}">
                  <a16:creationId xmlns:a16="http://schemas.microsoft.com/office/drawing/2014/main" id="{CCE678C6-C21F-4412-A4B9-0A57D743E4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324" y="-19573"/>
              <a:ext cx="5955591" cy="6428558"/>
            </a:xfrm>
            <a:prstGeom prst="rect">
              <a:avLst/>
            </a:prstGeom>
          </p:spPr>
        </p:pic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EABBEAF5-647F-420E-85F6-F2CE15352722}"/>
                </a:ext>
              </a:extLst>
            </p:cNvPr>
            <p:cNvGrpSpPr/>
            <p:nvPr/>
          </p:nvGrpSpPr>
          <p:grpSpPr>
            <a:xfrm>
              <a:off x="-25400" y="254003"/>
              <a:ext cx="6079967" cy="6316323"/>
              <a:chOff x="-25400" y="236975"/>
              <a:chExt cx="6079967" cy="6316323"/>
            </a:xfrm>
          </p:grpSpPr>
          <p:grpSp>
            <p:nvGrpSpPr>
              <p:cNvPr id="12" name="Gruppo 11">
                <a:extLst>
                  <a:ext uri="{FF2B5EF4-FFF2-40B4-BE49-F238E27FC236}">
                    <a16:creationId xmlns:a16="http://schemas.microsoft.com/office/drawing/2014/main" id="{99123794-2876-4DD9-B854-4CFF2C5E815F}"/>
                  </a:ext>
                </a:extLst>
              </p:cNvPr>
              <p:cNvGrpSpPr/>
              <p:nvPr/>
            </p:nvGrpSpPr>
            <p:grpSpPr>
              <a:xfrm>
                <a:off x="-25400" y="236975"/>
                <a:ext cx="6079967" cy="6316323"/>
                <a:chOff x="-25400" y="236975"/>
                <a:chExt cx="6079967" cy="6316323"/>
              </a:xfrm>
            </p:grpSpPr>
            <p:sp>
              <p:nvSpPr>
                <p:cNvPr id="8" name="CasellaDiTesto 7">
                  <a:extLst>
                    <a:ext uri="{FF2B5EF4-FFF2-40B4-BE49-F238E27FC236}">
                      <a16:creationId xmlns:a16="http://schemas.microsoft.com/office/drawing/2014/main" id="{F42C2026-EE55-4EA2-A95A-354C68F5712C}"/>
                    </a:ext>
                  </a:extLst>
                </p:cNvPr>
                <p:cNvSpPr txBox="1"/>
                <p:nvPr/>
              </p:nvSpPr>
              <p:spPr>
                <a:xfrm>
                  <a:off x="-25400" y="236975"/>
                  <a:ext cx="314960" cy="3948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latin typeface="Arial" panose="020B0604020202020204" pitchFamily="34" charset="0"/>
                    </a:rPr>
                    <a:t>C</a:t>
                  </a:r>
                </a:p>
              </p:txBody>
            </p:sp>
            <p:sp>
              <p:nvSpPr>
                <p:cNvPr id="9" name="CasellaDiTesto 8">
                  <a:extLst>
                    <a:ext uri="{FF2B5EF4-FFF2-40B4-BE49-F238E27FC236}">
                      <a16:creationId xmlns:a16="http://schemas.microsoft.com/office/drawing/2014/main" id="{2CB33578-BD46-47C5-A50C-5B9F1DA3B064}"/>
                    </a:ext>
                  </a:extLst>
                </p:cNvPr>
                <p:cNvSpPr txBox="1"/>
                <p:nvPr/>
              </p:nvSpPr>
              <p:spPr>
                <a:xfrm>
                  <a:off x="3577228" y="5862321"/>
                  <a:ext cx="395331" cy="6909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latin typeface="Arial" panose="020B0604020202020204" pitchFamily="34" charset="0"/>
                    </a:rPr>
                    <a:t>C'</a:t>
                  </a:r>
                </a:p>
              </p:txBody>
            </p:sp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7A57B1EA-1F37-4DDC-9057-B25AC8393106}"/>
                    </a:ext>
                  </a:extLst>
                </p:cNvPr>
                <p:cNvSpPr txBox="1"/>
                <p:nvPr/>
              </p:nvSpPr>
              <p:spPr>
                <a:xfrm>
                  <a:off x="1869440" y="504004"/>
                  <a:ext cx="314960" cy="3948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latin typeface="Arial" panose="020B0604020202020204" pitchFamily="34" charset="0"/>
                    </a:rPr>
                    <a:t>D</a:t>
                  </a:r>
                </a:p>
              </p:txBody>
            </p:sp>
            <p:sp>
              <p:nvSpPr>
                <p:cNvPr id="11" name="CasellaDiTesto 10">
                  <a:extLst>
                    <a:ext uri="{FF2B5EF4-FFF2-40B4-BE49-F238E27FC236}">
                      <a16:creationId xmlns:a16="http://schemas.microsoft.com/office/drawing/2014/main" id="{7DBB5789-37E9-4121-90EF-A22B6615C276}"/>
                    </a:ext>
                  </a:extLst>
                </p:cNvPr>
                <p:cNvSpPr txBox="1"/>
                <p:nvPr/>
              </p:nvSpPr>
              <p:spPr>
                <a:xfrm>
                  <a:off x="5588911" y="5252720"/>
                  <a:ext cx="465656" cy="3948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latin typeface="Arial" panose="020B0604020202020204" pitchFamily="34" charset="0"/>
                    </a:rPr>
                    <a:t>D'</a:t>
                  </a:r>
                </a:p>
              </p:txBody>
            </p:sp>
          </p:grpSp>
          <p:grpSp>
            <p:nvGrpSpPr>
              <p:cNvPr id="14" name="Gruppo 13">
                <a:extLst>
                  <a:ext uri="{FF2B5EF4-FFF2-40B4-BE49-F238E27FC236}">
                    <a16:creationId xmlns:a16="http://schemas.microsoft.com/office/drawing/2014/main" id="{6118367A-F789-4E78-87E1-D544BDDD10B0}"/>
                  </a:ext>
                </a:extLst>
              </p:cNvPr>
              <p:cNvGrpSpPr/>
              <p:nvPr/>
            </p:nvGrpSpPr>
            <p:grpSpPr>
              <a:xfrm>
                <a:off x="5419567" y="760287"/>
                <a:ext cx="635000" cy="669298"/>
                <a:chOff x="7170420" y="961810"/>
                <a:chExt cx="635000" cy="669298"/>
              </a:xfrm>
            </p:grpSpPr>
            <p:sp>
              <p:nvSpPr>
                <p:cNvPr id="15" name="Freccia in giù 14">
                  <a:extLst>
                    <a:ext uri="{FF2B5EF4-FFF2-40B4-BE49-F238E27FC236}">
                      <a16:creationId xmlns:a16="http://schemas.microsoft.com/office/drawing/2014/main" id="{E46EB7E7-E05B-4EA5-9EC9-7358DCA20983}"/>
                    </a:ext>
                  </a:extLst>
                </p:cNvPr>
                <p:cNvSpPr/>
                <p:nvPr/>
              </p:nvSpPr>
              <p:spPr>
                <a:xfrm rot="10800000">
                  <a:off x="7222012" y="961810"/>
                  <a:ext cx="215107" cy="301433"/>
                </a:xfrm>
                <a:prstGeom prst="downArrow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0C370D48-DE06-4EEF-AC4E-51C19BA6DE1C}"/>
                    </a:ext>
                  </a:extLst>
                </p:cNvPr>
                <p:cNvSpPr txBox="1"/>
                <p:nvPr/>
              </p:nvSpPr>
              <p:spPr>
                <a:xfrm>
                  <a:off x="7170420" y="1203360"/>
                  <a:ext cx="635000" cy="427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b="1" dirty="0">
                      <a:latin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</p:grpSp>
      <p:pic>
        <p:nvPicPr>
          <p:cNvPr id="6" name="Immagine 5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B38E98B2-2E89-4387-B850-D4055DCD63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22D1ECB9-C5EF-4D1F-9F0A-87F53557C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5876" y="122720"/>
            <a:ext cx="1227411" cy="589279"/>
          </a:xfr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</a:rPr>
              <a:t>Zone B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67A900E4-E9BC-4578-AB3A-A40068A8A9EB}"/>
              </a:ext>
            </a:extLst>
          </p:cNvPr>
          <p:cNvGrpSpPr/>
          <p:nvPr/>
        </p:nvGrpSpPr>
        <p:grpSpPr>
          <a:xfrm>
            <a:off x="7265217" y="2094033"/>
            <a:ext cx="3340309" cy="3840893"/>
            <a:chOff x="7265217" y="2094033"/>
            <a:chExt cx="3340309" cy="3840893"/>
          </a:xfrm>
        </p:grpSpPr>
        <p:pic>
          <p:nvPicPr>
            <p:cNvPr id="23" name="Immagine 22" descr="Immagine che contiene oggetto&#10;&#10;Descrizione generata con affidabilità molto elevata">
              <a:extLst>
                <a:ext uri="{FF2B5EF4-FFF2-40B4-BE49-F238E27FC236}">
                  <a16:creationId xmlns:a16="http://schemas.microsoft.com/office/drawing/2014/main" id="{F2A89E34-C90A-4D70-A01A-769C84E97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5217" y="2444554"/>
              <a:ext cx="3200277" cy="3204855"/>
            </a:xfrm>
            <a:prstGeom prst="rect">
              <a:avLst/>
            </a:prstGeom>
          </p:spPr>
        </p:pic>
        <p:sp>
          <p:nvSpPr>
            <p:cNvPr id="2" name="Freccia a destra 1">
              <a:extLst>
                <a:ext uri="{FF2B5EF4-FFF2-40B4-BE49-F238E27FC236}">
                  <a16:creationId xmlns:a16="http://schemas.microsoft.com/office/drawing/2014/main" id="{DB113D7E-09B7-4BAE-AA68-300498F45BAF}"/>
                </a:ext>
              </a:extLst>
            </p:cNvPr>
            <p:cNvSpPr/>
            <p:nvPr/>
          </p:nvSpPr>
          <p:spPr>
            <a:xfrm rot="13738963">
              <a:off x="7244081" y="2119433"/>
              <a:ext cx="701040" cy="65024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Arial" panose="020B0604020202020204" pitchFamily="34" charset="0"/>
              </a:endParaRPr>
            </a:p>
          </p:txBody>
        </p:sp>
        <p:sp>
          <p:nvSpPr>
            <p:cNvPr id="18" name="Freccia a destra 17">
              <a:extLst>
                <a:ext uri="{FF2B5EF4-FFF2-40B4-BE49-F238E27FC236}">
                  <a16:creationId xmlns:a16="http://schemas.microsoft.com/office/drawing/2014/main" id="{DEA2D7CC-D398-4DDF-8F37-C879D4B10DBB}"/>
                </a:ext>
              </a:extLst>
            </p:cNvPr>
            <p:cNvSpPr/>
            <p:nvPr/>
          </p:nvSpPr>
          <p:spPr>
            <a:xfrm rot="2922928">
              <a:off x="9929886" y="5259286"/>
              <a:ext cx="701040" cy="65024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Arial" panose="020B0604020202020204" pitchFamily="34" charset="0"/>
              </a:endParaRPr>
            </a:p>
          </p:txBody>
        </p:sp>
      </p:grpSp>
      <p:sp>
        <p:nvSpPr>
          <p:cNvPr id="20" name="CasellaDiTesto 15">
            <a:extLst>
              <a:ext uri="{FF2B5EF4-FFF2-40B4-BE49-F238E27FC236}">
                <a16:creationId xmlns:a16="http://schemas.microsoft.com/office/drawing/2014/main" id="{C66EB1BF-3395-40E8-AEBD-69E9B183CFD5}"/>
              </a:ext>
            </a:extLst>
          </p:cNvPr>
          <p:cNvSpPr txBox="1"/>
          <p:nvPr/>
        </p:nvSpPr>
        <p:spPr>
          <a:xfrm>
            <a:off x="6096000" y="682740"/>
            <a:ext cx="590164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Arial" panose="020B0604020202020204" pitchFamily="34" charset="0"/>
              </a:rPr>
              <a:t>Just one brittle deformation phase</a:t>
            </a:r>
          </a:p>
          <a:p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</a:rPr>
              <a:t>NE-SW high- to intermediate-angle normal faults</a:t>
            </a:r>
          </a:p>
          <a:p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D1 (Oligocene) of Bistacchi &amp; </a:t>
            </a:r>
            <a:r>
              <a:rPr lang="en-US" dirty="0" err="1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Massironi</a:t>
            </a:r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, 2000, </a:t>
            </a:r>
            <a:r>
              <a:rPr lang="en-US" dirty="0" err="1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TPh</a:t>
            </a:r>
            <a:endParaRPr lang="en-US" dirty="0">
              <a:solidFill>
                <a:srgbClr val="C77F00"/>
              </a:solidFill>
              <a:latin typeface="Arial" panose="020B0604020202020204" pitchFamily="34" charset="0"/>
            </a:endParaRPr>
          </a:p>
          <a:p>
            <a:br>
              <a:rPr lang="en-US" dirty="0">
                <a:latin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1" name="Immagine 6">
            <a:extLst>
              <a:ext uri="{FF2B5EF4-FFF2-40B4-BE49-F238E27FC236}">
                <a16:creationId xmlns:a16="http://schemas.microsoft.com/office/drawing/2014/main" id="{7CD0E682-7E53-432B-BE77-812DF775AA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8619" y="5581524"/>
            <a:ext cx="1986566" cy="123013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0523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A1876F9-F08A-49BB-841F-B3C4B85318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  <p:pic>
        <p:nvPicPr>
          <p:cNvPr id="3" name="20200501_214128">
            <a:hlinkClick r:id="" action="ppaction://media"/>
            <a:extLst>
              <a:ext uri="{FF2B5EF4-FFF2-40B4-BE49-F238E27FC236}">
                <a16:creationId xmlns:a16="http://schemas.microsoft.com/office/drawing/2014/main" id="{64BA9180-996B-40D0-9683-ECDD9726E9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8501" y="2436389"/>
            <a:ext cx="6377106" cy="3746363"/>
          </a:xfrm>
          <a:prstGeom prst="rect">
            <a:avLst/>
          </a:prstGeom>
        </p:spPr>
      </p:pic>
      <p:grpSp>
        <p:nvGrpSpPr>
          <p:cNvPr id="20" name="Gruppo 19">
            <a:extLst>
              <a:ext uri="{FF2B5EF4-FFF2-40B4-BE49-F238E27FC236}">
                <a16:creationId xmlns:a16="http://schemas.microsoft.com/office/drawing/2014/main" id="{912EFB9D-0343-4208-A90B-86B6AAE97E54}"/>
              </a:ext>
            </a:extLst>
          </p:cNvPr>
          <p:cNvGrpSpPr/>
          <p:nvPr/>
        </p:nvGrpSpPr>
        <p:grpSpPr>
          <a:xfrm>
            <a:off x="39328" y="169564"/>
            <a:ext cx="5531465" cy="6164104"/>
            <a:chOff x="-25400" y="-19573"/>
            <a:chExt cx="6079967" cy="6589899"/>
          </a:xfrm>
        </p:grpSpPr>
        <p:pic>
          <p:nvPicPr>
            <p:cNvPr id="21" name="Immagine 20" descr="Immagine che contiene testo, mappa&#10;&#10;Descrizione generata automaticamente">
              <a:extLst>
                <a:ext uri="{FF2B5EF4-FFF2-40B4-BE49-F238E27FC236}">
                  <a16:creationId xmlns:a16="http://schemas.microsoft.com/office/drawing/2014/main" id="{D4F4506C-63FD-43E2-900A-06253B591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324" y="-19573"/>
              <a:ext cx="5955591" cy="6428558"/>
            </a:xfrm>
            <a:prstGeom prst="rect">
              <a:avLst/>
            </a:prstGeom>
          </p:spPr>
        </p:pic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6A1ECD14-1925-481F-9AE9-74DA67CE2BF2}"/>
                </a:ext>
              </a:extLst>
            </p:cNvPr>
            <p:cNvGrpSpPr/>
            <p:nvPr/>
          </p:nvGrpSpPr>
          <p:grpSpPr>
            <a:xfrm>
              <a:off x="-25400" y="254003"/>
              <a:ext cx="6079967" cy="6316323"/>
              <a:chOff x="-25400" y="236975"/>
              <a:chExt cx="6079967" cy="6316323"/>
            </a:xfrm>
          </p:grpSpPr>
          <p:grpSp>
            <p:nvGrpSpPr>
              <p:cNvPr id="23" name="Gruppo 22">
                <a:extLst>
                  <a:ext uri="{FF2B5EF4-FFF2-40B4-BE49-F238E27FC236}">
                    <a16:creationId xmlns:a16="http://schemas.microsoft.com/office/drawing/2014/main" id="{CF0BACB7-6E95-49D9-A06A-8314109C0C28}"/>
                  </a:ext>
                </a:extLst>
              </p:cNvPr>
              <p:cNvGrpSpPr/>
              <p:nvPr/>
            </p:nvGrpSpPr>
            <p:grpSpPr>
              <a:xfrm>
                <a:off x="-25400" y="236975"/>
                <a:ext cx="6079967" cy="6316323"/>
                <a:chOff x="-25400" y="236975"/>
                <a:chExt cx="6079967" cy="6316323"/>
              </a:xfrm>
            </p:grpSpPr>
            <p:sp>
              <p:nvSpPr>
                <p:cNvPr id="30" name="CasellaDiTesto 29">
                  <a:extLst>
                    <a:ext uri="{FF2B5EF4-FFF2-40B4-BE49-F238E27FC236}">
                      <a16:creationId xmlns:a16="http://schemas.microsoft.com/office/drawing/2014/main" id="{D8796068-01AB-408B-9907-25CF22445C53}"/>
                    </a:ext>
                  </a:extLst>
                </p:cNvPr>
                <p:cNvSpPr txBox="1"/>
                <p:nvPr/>
              </p:nvSpPr>
              <p:spPr>
                <a:xfrm>
                  <a:off x="-25400" y="236975"/>
                  <a:ext cx="314960" cy="3948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latin typeface="Arial" panose="020B0604020202020204" pitchFamily="34" charset="0"/>
                    </a:rPr>
                    <a:t>C</a:t>
                  </a:r>
                </a:p>
              </p:txBody>
            </p:sp>
            <p:sp>
              <p:nvSpPr>
                <p:cNvPr id="31" name="CasellaDiTesto 30">
                  <a:extLst>
                    <a:ext uri="{FF2B5EF4-FFF2-40B4-BE49-F238E27FC236}">
                      <a16:creationId xmlns:a16="http://schemas.microsoft.com/office/drawing/2014/main" id="{9932054E-3B84-4A5A-B0BF-8E56395F09D3}"/>
                    </a:ext>
                  </a:extLst>
                </p:cNvPr>
                <p:cNvSpPr txBox="1"/>
                <p:nvPr/>
              </p:nvSpPr>
              <p:spPr>
                <a:xfrm>
                  <a:off x="3577228" y="5862321"/>
                  <a:ext cx="395331" cy="6909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latin typeface="Arial" panose="020B0604020202020204" pitchFamily="34" charset="0"/>
                    </a:rPr>
                    <a:t>C'</a:t>
                  </a:r>
                </a:p>
              </p:txBody>
            </p:sp>
            <p:sp>
              <p:nvSpPr>
                <p:cNvPr id="32" name="CasellaDiTesto 31">
                  <a:extLst>
                    <a:ext uri="{FF2B5EF4-FFF2-40B4-BE49-F238E27FC236}">
                      <a16:creationId xmlns:a16="http://schemas.microsoft.com/office/drawing/2014/main" id="{7C8212CF-BBE5-4EBD-B6B2-39F67CDEF6BB}"/>
                    </a:ext>
                  </a:extLst>
                </p:cNvPr>
                <p:cNvSpPr txBox="1"/>
                <p:nvPr/>
              </p:nvSpPr>
              <p:spPr>
                <a:xfrm>
                  <a:off x="1869440" y="504004"/>
                  <a:ext cx="314960" cy="3948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latin typeface="Arial" panose="020B0604020202020204" pitchFamily="34" charset="0"/>
                    </a:rPr>
                    <a:t>D</a:t>
                  </a:r>
                </a:p>
              </p:txBody>
            </p:sp>
            <p:sp>
              <p:nvSpPr>
                <p:cNvPr id="33" name="CasellaDiTesto 32">
                  <a:extLst>
                    <a:ext uri="{FF2B5EF4-FFF2-40B4-BE49-F238E27FC236}">
                      <a16:creationId xmlns:a16="http://schemas.microsoft.com/office/drawing/2014/main" id="{E940B39D-9A3E-4494-A5A3-F4F12E124AD9}"/>
                    </a:ext>
                  </a:extLst>
                </p:cNvPr>
                <p:cNvSpPr txBox="1"/>
                <p:nvPr/>
              </p:nvSpPr>
              <p:spPr>
                <a:xfrm>
                  <a:off x="5588911" y="5252720"/>
                  <a:ext cx="465656" cy="3948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latin typeface="Arial" panose="020B0604020202020204" pitchFamily="34" charset="0"/>
                    </a:rPr>
                    <a:t>D'</a:t>
                  </a:r>
                </a:p>
              </p:txBody>
            </p:sp>
          </p:grpSp>
          <p:grpSp>
            <p:nvGrpSpPr>
              <p:cNvPr id="24" name="Gruppo 23">
                <a:extLst>
                  <a:ext uri="{FF2B5EF4-FFF2-40B4-BE49-F238E27FC236}">
                    <a16:creationId xmlns:a16="http://schemas.microsoft.com/office/drawing/2014/main" id="{EF19CA2F-8A6B-4F7C-8479-34C10B7D5254}"/>
                  </a:ext>
                </a:extLst>
              </p:cNvPr>
              <p:cNvGrpSpPr/>
              <p:nvPr/>
            </p:nvGrpSpPr>
            <p:grpSpPr>
              <a:xfrm>
                <a:off x="5419567" y="760287"/>
                <a:ext cx="635000" cy="669298"/>
                <a:chOff x="7170420" y="961810"/>
                <a:chExt cx="635000" cy="669298"/>
              </a:xfrm>
            </p:grpSpPr>
            <p:sp>
              <p:nvSpPr>
                <p:cNvPr id="25" name="Freccia in giù 24">
                  <a:extLst>
                    <a:ext uri="{FF2B5EF4-FFF2-40B4-BE49-F238E27FC236}">
                      <a16:creationId xmlns:a16="http://schemas.microsoft.com/office/drawing/2014/main" id="{CA1BA5CB-D94B-49F8-AE3D-A0CEC5D1952B}"/>
                    </a:ext>
                  </a:extLst>
                </p:cNvPr>
                <p:cNvSpPr/>
                <p:nvPr/>
              </p:nvSpPr>
              <p:spPr>
                <a:xfrm rot="10800000">
                  <a:off x="7222012" y="961810"/>
                  <a:ext cx="215107" cy="301433"/>
                </a:xfrm>
                <a:prstGeom prst="downArrow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CasellaDiTesto 28">
                  <a:extLst>
                    <a:ext uri="{FF2B5EF4-FFF2-40B4-BE49-F238E27FC236}">
                      <a16:creationId xmlns:a16="http://schemas.microsoft.com/office/drawing/2014/main" id="{836F4EEE-9C19-4F15-AEE2-55AAFB4F5D5A}"/>
                    </a:ext>
                  </a:extLst>
                </p:cNvPr>
                <p:cNvSpPr txBox="1"/>
                <p:nvPr/>
              </p:nvSpPr>
              <p:spPr>
                <a:xfrm>
                  <a:off x="7170420" y="1203360"/>
                  <a:ext cx="635000" cy="427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b="1" dirty="0">
                      <a:latin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</p:grpSp>
      <p:sp>
        <p:nvSpPr>
          <p:cNvPr id="34" name="Titolo 1">
            <a:extLst>
              <a:ext uri="{FF2B5EF4-FFF2-40B4-BE49-F238E27FC236}">
                <a16:creationId xmlns:a16="http://schemas.microsoft.com/office/drawing/2014/main" id="{A70FC111-DB96-4340-90A8-EBA170AA8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841" y="188472"/>
            <a:ext cx="1227411" cy="589279"/>
          </a:xfr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</a:rPr>
              <a:t>Zone B</a:t>
            </a:r>
          </a:p>
        </p:txBody>
      </p:sp>
      <p:sp>
        <p:nvSpPr>
          <p:cNvPr id="37" name="CasellaDiTesto 15">
            <a:extLst>
              <a:ext uri="{FF2B5EF4-FFF2-40B4-BE49-F238E27FC236}">
                <a16:creationId xmlns:a16="http://schemas.microsoft.com/office/drawing/2014/main" id="{1A85EB34-25AB-4D82-BD10-C5466D2DCDEB}"/>
              </a:ext>
            </a:extLst>
          </p:cNvPr>
          <p:cNvSpPr txBox="1"/>
          <p:nvPr/>
        </p:nvSpPr>
        <p:spPr>
          <a:xfrm>
            <a:off x="6096000" y="682740"/>
            <a:ext cx="590164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Arial" panose="020B0604020202020204" pitchFamily="34" charset="0"/>
              </a:rPr>
              <a:t>Just one brittle deformation phase</a:t>
            </a:r>
          </a:p>
          <a:p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</a:rPr>
              <a:t>NE-SW high- to intermediate-angle normal faults</a:t>
            </a:r>
          </a:p>
          <a:p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D1 (Oligocene) of Bistacchi &amp; </a:t>
            </a:r>
            <a:r>
              <a:rPr lang="en-US" dirty="0" err="1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Massironi</a:t>
            </a:r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, 2000, </a:t>
            </a:r>
            <a:r>
              <a:rPr lang="en-US" dirty="0" err="1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TPh</a:t>
            </a:r>
            <a:endParaRPr lang="en-US" dirty="0">
              <a:solidFill>
                <a:srgbClr val="C77F00"/>
              </a:solidFill>
              <a:latin typeface="Arial" panose="020B0604020202020204" pitchFamily="34" charset="0"/>
            </a:endParaRPr>
          </a:p>
          <a:p>
            <a:br>
              <a:rPr lang="en-US" dirty="0">
                <a:latin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7" name="Immagine 6">
            <a:extLst>
              <a:ext uri="{FF2B5EF4-FFF2-40B4-BE49-F238E27FC236}">
                <a16:creationId xmlns:a16="http://schemas.microsoft.com/office/drawing/2014/main" id="{386DD048-9E96-49E7-84A5-0E5B6BF966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8619" y="5581524"/>
            <a:ext cx="1986566" cy="123013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402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28006CF-A2C5-45BF-9C06-3EB72C050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38" y="0"/>
            <a:ext cx="9763125" cy="6858000"/>
          </a:xfrm>
          <a:prstGeom prst="rect">
            <a:avLst/>
          </a:prstGeom>
        </p:spPr>
      </p:pic>
      <p:pic>
        <p:nvPicPr>
          <p:cNvPr id="6" name="Immagine 5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2884BC5E-7641-430F-B95D-1BB7D4D3BA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43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FBC7588-9EC3-4618-B0BE-1A16C4A29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812" y="0"/>
            <a:ext cx="9926376" cy="6858000"/>
          </a:xfrm>
          <a:prstGeom prst="rect">
            <a:avLst/>
          </a:prstGeom>
        </p:spPr>
      </p:pic>
      <p:pic>
        <p:nvPicPr>
          <p:cNvPr id="6" name="Immagine 5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E7422CDE-3C5A-4912-9046-8C218DA5DB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52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15">
            <a:extLst>
              <a:ext uri="{FF2B5EF4-FFF2-40B4-BE49-F238E27FC236}">
                <a16:creationId xmlns:a16="http://schemas.microsoft.com/office/drawing/2014/main" id="{5DE722FE-E1CF-4E92-B9ED-8F2909601E48}"/>
              </a:ext>
            </a:extLst>
          </p:cNvPr>
          <p:cNvSpPr txBox="1"/>
          <p:nvPr/>
        </p:nvSpPr>
        <p:spPr>
          <a:xfrm>
            <a:off x="6096000" y="23813"/>
            <a:ext cx="590164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Arial" panose="020B0604020202020204" pitchFamily="34" charset="0"/>
              </a:rPr>
              <a:t>Just one brittle deformation phase</a:t>
            </a:r>
          </a:p>
          <a:p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</a:rPr>
              <a:t>NE-SW high- to intermediate-angle normal faults</a:t>
            </a:r>
          </a:p>
          <a:p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D1 (Oligocene) of Bistacchi &amp; </a:t>
            </a:r>
            <a:r>
              <a:rPr lang="en-US" dirty="0" err="1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Massironi</a:t>
            </a:r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, 2000, </a:t>
            </a:r>
            <a:r>
              <a:rPr lang="en-US" dirty="0" err="1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TPh</a:t>
            </a:r>
            <a:endParaRPr lang="en-US" dirty="0">
              <a:solidFill>
                <a:srgbClr val="C77F00"/>
              </a:solidFill>
              <a:latin typeface="Arial" panose="020B0604020202020204" pitchFamily="34" charset="0"/>
            </a:endParaRPr>
          </a:p>
          <a:p>
            <a:br>
              <a:rPr lang="en-US" dirty="0">
                <a:latin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7561FDA2-6B12-4B8A-A6B7-D0E759B83D73}"/>
              </a:ext>
            </a:extLst>
          </p:cNvPr>
          <p:cNvGrpSpPr/>
          <p:nvPr/>
        </p:nvGrpSpPr>
        <p:grpSpPr>
          <a:xfrm>
            <a:off x="29087" y="131636"/>
            <a:ext cx="5531465" cy="6164104"/>
            <a:chOff x="-25400" y="-19573"/>
            <a:chExt cx="6079967" cy="6589899"/>
          </a:xfrm>
        </p:grpSpPr>
        <p:pic>
          <p:nvPicPr>
            <p:cNvPr id="3" name="Immagine 2" descr="Immagine che contiene testo, mappa&#10;&#10;Descrizione generata automaticamente">
              <a:extLst>
                <a:ext uri="{FF2B5EF4-FFF2-40B4-BE49-F238E27FC236}">
                  <a16:creationId xmlns:a16="http://schemas.microsoft.com/office/drawing/2014/main" id="{CCE678C6-C21F-4412-A4B9-0A57D743E4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324" y="-19573"/>
              <a:ext cx="5955591" cy="6428558"/>
            </a:xfrm>
            <a:prstGeom prst="rect">
              <a:avLst/>
            </a:prstGeom>
          </p:spPr>
        </p:pic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EABBEAF5-647F-420E-85F6-F2CE15352722}"/>
                </a:ext>
              </a:extLst>
            </p:cNvPr>
            <p:cNvGrpSpPr/>
            <p:nvPr/>
          </p:nvGrpSpPr>
          <p:grpSpPr>
            <a:xfrm>
              <a:off x="-25400" y="254003"/>
              <a:ext cx="6079967" cy="6316323"/>
              <a:chOff x="-25400" y="236975"/>
              <a:chExt cx="6079967" cy="6316323"/>
            </a:xfrm>
          </p:grpSpPr>
          <p:grpSp>
            <p:nvGrpSpPr>
              <p:cNvPr id="12" name="Gruppo 11">
                <a:extLst>
                  <a:ext uri="{FF2B5EF4-FFF2-40B4-BE49-F238E27FC236}">
                    <a16:creationId xmlns:a16="http://schemas.microsoft.com/office/drawing/2014/main" id="{99123794-2876-4DD9-B854-4CFF2C5E815F}"/>
                  </a:ext>
                </a:extLst>
              </p:cNvPr>
              <p:cNvGrpSpPr/>
              <p:nvPr/>
            </p:nvGrpSpPr>
            <p:grpSpPr>
              <a:xfrm>
                <a:off x="-25400" y="236975"/>
                <a:ext cx="6079967" cy="6316323"/>
                <a:chOff x="-25400" y="236975"/>
                <a:chExt cx="6079967" cy="6316323"/>
              </a:xfrm>
            </p:grpSpPr>
            <p:sp>
              <p:nvSpPr>
                <p:cNvPr id="8" name="CasellaDiTesto 7">
                  <a:extLst>
                    <a:ext uri="{FF2B5EF4-FFF2-40B4-BE49-F238E27FC236}">
                      <a16:creationId xmlns:a16="http://schemas.microsoft.com/office/drawing/2014/main" id="{F42C2026-EE55-4EA2-A95A-354C68F5712C}"/>
                    </a:ext>
                  </a:extLst>
                </p:cNvPr>
                <p:cNvSpPr txBox="1"/>
                <p:nvPr/>
              </p:nvSpPr>
              <p:spPr>
                <a:xfrm>
                  <a:off x="-25400" y="236975"/>
                  <a:ext cx="314960" cy="3948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latin typeface="Arial" panose="020B0604020202020204" pitchFamily="34" charset="0"/>
                    </a:rPr>
                    <a:t>C</a:t>
                  </a:r>
                </a:p>
              </p:txBody>
            </p:sp>
            <p:sp>
              <p:nvSpPr>
                <p:cNvPr id="9" name="CasellaDiTesto 8">
                  <a:extLst>
                    <a:ext uri="{FF2B5EF4-FFF2-40B4-BE49-F238E27FC236}">
                      <a16:creationId xmlns:a16="http://schemas.microsoft.com/office/drawing/2014/main" id="{2CB33578-BD46-47C5-A50C-5B9F1DA3B064}"/>
                    </a:ext>
                  </a:extLst>
                </p:cNvPr>
                <p:cNvSpPr txBox="1"/>
                <p:nvPr/>
              </p:nvSpPr>
              <p:spPr>
                <a:xfrm>
                  <a:off x="3577228" y="5862321"/>
                  <a:ext cx="395331" cy="6909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latin typeface="Arial" panose="020B0604020202020204" pitchFamily="34" charset="0"/>
                    </a:rPr>
                    <a:t>C'</a:t>
                  </a:r>
                </a:p>
              </p:txBody>
            </p:sp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7A57B1EA-1F37-4DDC-9057-B25AC8393106}"/>
                    </a:ext>
                  </a:extLst>
                </p:cNvPr>
                <p:cNvSpPr txBox="1"/>
                <p:nvPr/>
              </p:nvSpPr>
              <p:spPr>
                <a:xfrm>
                  <a:off x="1869440" y="504004"/>
                  <a:ext cx="314960" cy="3948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latin typeface="Arial" panose="020B0604020202020204" pitchFamily="34" charset="0"/>
                    </a:rPr>
                    <a:t>D</a:t>
                  </a:r>
                </a:p>
              </p:txBody>
            </p:sp>
            <p:sp>
              <p:nvSpPr>
                <p:cNvPr id="11" name="CasellaDiTesto 10">
                  <a:extLst>
                    <a:ext uri="{FF2B5EF4-FFF2-40B4-BE49-F238E27FC236}">
                      <a16:creationId xmlns:a16="http://schemas.microsoft.com/office/drawing/2014/main" id="{7DBB5789-37E9-4121-90EF-A22B6615C276}"/>
                    </a:ext>
                  </a:extLst>
                </p:cNvPr>
                <p:cNvSpPr txBox="1"/>
                <p:nvPr/>
              </p:nvSpPr>
              <p:spPr>
                <a:xfrm>
                  <a:off x="5588911" y="5252720"/>
                  <a:ext cx="465656" cy="3948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latin typeface="Arial" panose="020B0604020202020204" pitchFamily="34" charset="0"/>
                    </a:rPr>
                    <a:t>D'</a:t>
                  </a:r>
                </a:p>
              </p:txBody>
            </p:sp>
          </p:grpSp>
          <p:grpSp>
            <p:nvGrpSpPr>
              <p:cNvPr id="14" name="Gruppo 13">
                <a:extLst>
                  <a:ext uri="{FF2B5EF4-FFF2-40B4-BE49-F238E27FC236}">
                    <a16:creationId xmlns:a16="http://schemas.microsoft.com/office/drawing/2014/main" id="{6118367A-F789-4E78-87E1-D544BDDD10B0}"/>
                  </a:ext>
                </a:extLst>
              </p:cNvPr>
              <p:cNvGrpSpPr/>
              <p:nvPr/>
            </p:nvGrpSpPr>
            <p:grpSpPr>
              <a:xfrm>
                <a:off x="5419567" y="760287"/>
                <a:ext cx="635000" cy="669298"/>
                <a:chOff x="7170420" y="961810"/>
                <a:chExt cx="635000" cy="669298"/>
              </a:xfrm>
            </p:grpSpPr>
            <p:sp>
              <p:nvSpPr>
                <p:cNvPr id="15" name="Freccia in giù 14">
                  <a:extLst>
                    <a:ext uri="{FF2B5EF4-FFF2-40B4-BE49-F238E27FC236}">
                      <a16:creationId xmlns:a16="http://schemas.microsoft.com/office/drawing/2014/main" id="{E46EB7E7-E05B-4EA5-9EC9-7358DCA20983}"/>
                    </a:ext>
                  </a:extLst>
                </p:cNvPr>
                <p:cNvSpPr/>
                <p:nvPr/>
              </p:nvSpPr>
              <p:spPr>
                <a:xfrm rot="10800000">
                  <a:off x="7222012" y="961810"/>
                  <a:ext cx="215107" cy="301433"/>
                </a:xfrm>
                <a:prstGeom prst="downArrow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0C370D48-DE06-4EEF-AC4E-51C19BA6DE1C}"/>
                    </a:ext>
                  </a:extLst>
                </p:cNvPr>
                <p:cNvSpPr txBox="1"/>
                <p:nvPr/>
              </p:nvSpPr>
              <p:spPr>
                <a:xfrm>
                  <a:off x="7170420" y="1203360"/>
                  <a:ext cx="635000" cy="427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b="1" dirty="0">
                      <a:latin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</p:grpSp>
      <p:pic>
        <p:nvPicPr>
          <p:cNvPr id="6" name="Immagine 5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B38E98B2-2E89-4387-B850-D4055DCD63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22D1ECB9-C5EF-4D1F-9F0A-87F53557C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5876" y="122720"/>
            <a:ext cx="1227411" cy="589279"/>
          </a:xfr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</a:rPr>
              <a:t>Zone B</a:t>
            </a:r>
          </a:p>
        </p:txBody>
      </p:sp>
      <p:sp>
        <p:nvSpPr>
          <p:cNvPr id="19" name="Triangolo rettangolo 18">
            <a:extLst>
              <a:ext uri="{FF2B5EF4-FFF2-40B4-BE49-F238E27FC236}">
                <a16:creationId xmlns:a16="http://schemas.microsoft.com/office/drawing/2014/main" id="{687A846A-05A3-4BEE-A2E3-B7F82F6D9337}"/>
              </a:ext>
            </a:extLst>
          </p:cNvPr>
          <p:cNvSpPr/>
          <p:nvPr/>
        </p:nvSpPr>
        <p:spPr>
          <a:xfrm flipH="1" flipV="1">
            <a:off x="1717938" y="974047"/>
            <a:ext cx="2969131" cy="3832952"/>
          </a:xfrm>
          <a:prstGeom prst="rtTriangle">
            <a:avLst/>
          </a:prstGeom>
          <a:gradFill>
            <a:gsLst>
              <a:gs pos="60000">
                <a:srgbClr val="F6F8FC">
                  <a:alpha val="10196"/>
                </a:srgbClr>
              </a:gs>
              <a:gs pos="100000">
                <a:srgbClr val="FFC000"/>
              </a:gs>
            </a:gsLst>
            <a:lin ang="8400000" scaled="0"/>
          </a:gradFill>
          <a:ln w="28575"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5E73FF1A-5B7B-47B4-90F8-BD6F3F327D38}"/>
              </a:ext>
            </a:extLst>
          </p:cNvPr>
          <p:cNvGrpSpPr/>
          <p:nvPr/>
        </p:nvGrpSpPr>
        <p:grpSpPr>
          <a:xfrm>
            <a:off x="6824996" y="1610563"/>
            <a:ext cx="4186051" cy="4994512"/>
            <a:chOff x="6824996" y="1526584"/>
            <a:chExt cx="4186051" cy="4994512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2FC1E55B-24F1-46CD-B0E9-DA0FD07F629F}"/>
                </a:ext>
              </a:extLst>
            </p:cNvPr>
            <p:cNvGrpSpPr/>
            <p:nvPr/>
          </p:nvGrpSpPr>
          <p:grpSpPr>
            <a:xfrm>
              <a:off x="6824996" y="1526584"/>
              <a:ext cx="4186051" cy="2453506"/>
              <a:chOff x="6974191" y="3592285"/>
              <a:chExt cx="4320371" cy="2620894"/>
            </a:xfrm>
          </p:grpSpPr>
          <p:pic>
            <p:nvPicPr>
              <p:cNvPr id="2" name="Immagine 1">
                <a:extLst>
                  <a:ext uri="{FF2B5EF4-FFF2-40B4-BE49-F238E27FC236}">
                    <a16:creationId xmlns:a16="http://schemas.microsoft.com/office/drawing/2014/main" id="{2B3DFD31-E55C-440B-A17B-5B656DB392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74191" y="3592286"/>
                <a:ext cx="4146077" cy="2620893"/>
              </a:xfrm>
              <a:prstGeom prst="rect">
                <a:avLst/>
              </a:prstGeom>
            </p:spPr>
          </p:pic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5FB9A53F-3488-4D0D-8E7C-9BFF81BDAC91}"/>
                  </a:ext>
                </a:extLst>
              </p:cNvPr>
              <p:cNvSpPr txBox="1"/>
              <p:nvPr/>
            </p:nvSpPr>
            <p:spPr>
              <a:xfrm>
                <a:off x="11008016" y="3592286"/>
                <a:ext cx="286546" cy="394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D670EB6D-1346-405C-89D0-DEAAEC0E703F}"/>
                  </a:ext>
                </a:extLst>
              </p:cNvPr>
              <p:cNvSpPr txBox="1"/>
              <p:nvPr/>
            </p:nvSpPr>
            <p:spPr>
              <a:xfrm>
                <a:off x="7095972" y="3592285"/>
                <a:ext cx="400833" cy="690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D'</a:t>
                </a:r>
              </a:p>
            </p:txBody>
          </p:sp>
        </p:grp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25ED5E63-D97D-498C-8693-6011DE765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94475" y="3853543"/>
              <a:ext cx="3927985" cy="2667553"/>
            </a:xfrm>
            <a:prstGeom prst="rect">
              <a:avLst/>
            </a:prstGeom>
          </p:spPr>
        </p:pic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CA8EC73-4331-43E3-B0F2-DAE220CF0CD0}"/>
              </a:ext>
            </a:extLst>
          </p:cNvPr>
          <p:cNvCxnSpPr>
            <a:cxnSpLocks/>
            <a:stCxn id="19" idx="2"/>
            <a:endCxn id="19" idx="0"/>
          </p:cNvCxnSpPr>
          <p:nvPr/>
        </p:nvCxnSpPr>
        <p:spPr>
          <a:xfrm>
            <a:off x="4687069" y="974047"/>
            <a:ext cx="0" cy="38329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8237253-4EE0-4186-8BA9-9798B98025F9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1752985" y="974047"/>
            <a:ext cx="293408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magine 17">
            <a:extLst>
              <a:ext uri="{FF2B5EF4-FFF2-40B4-BE49-F238E27FC236}">
                <a16:creationId xmlns:a16="http://schemas.microsoft.com/office/drawing/2014/main" id="{B69BDA7A-7BE9-43F4-9254-322B3D4334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62176">
            <a:off x="4322925" y="800830"/>
            <a:ext cx="640711" cy="4211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Immagine 6">
            <a:extLst>
              <a:ext uri="{FF2B5EF4-FFF2-40B4-BE49-F238E27FC236}">
                <a16:creationId xmlns:a16="http://schemas.microsoft.com/office/drawing/2014/main" id="{CE903B0A-D980-4281-82EA-FC357F871B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8619" y="5581524"/>
            <a:ext cx="1986566" cy="123013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2080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7561FDA2-6B12-4B8A-A6B7-D0E759B83D73}"/>
              </a:ext>
            </a:extLst>
          </p:cNvPr>
          <p:cNvGrpSpPr/>
          <p:nvPr/>
        </p:nvGrpSpPr>
        <p:grpSpPr>
          <a:xfrm>
            <a:off x="29087" y="131636"/>
            <a:ext cx="5531465" cy="6164104"/>
            <a:chOff x="-25400" y="-19573"/>
            <a:chExt cx="6079967" cy="6589899"/>
          </a:xfrm>
        </p:grpSpPr>
        <p:pic>
          <p:nvPicPr>
            <p:cNvPr id="3" name="Immagine 2" descr="Immagine che contiene testo, mappa&#10;&#10;Descrizione generata automaticamente">
              <a:extLst>
                <a:ext uri="{FF2B5EF4-FFF2-40B4-BE49-F238E27FC236}">
                  <a16:creationId xmlns:a16="http://schemas.microsoft.com/office/drawing/2014/main" id="{CCE678C6-C21F-4412-A4B9-0A57D743E4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324" y="-19573"/>
              <a:ext cx="5955591" cy="6428558"/>
            </a:xfrm>
            <a:prstGeom prst="rect">
              <a:avLst/>
            </a:prstGeom>
          </p:spPr>
        </p:pic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EABBEAF5-647F-420E-85F6-F2CE15352722}"/>
                </a:ext>
              </a:extLst>
            </p:cNvPr>
            <p:cNvGrpSpPr/>
            <p:nvPr/>
          </p:nvGrpSpPr>
          <p:grpSpPr>
            <a:xfrm>
              <a:off x="-25400" y="254003"/>
              <a:ext cx="6079967" cy="6316323"/>
              <a:chOff x="-25400" y="236975"/>
              <a:chExt cx="6079967" cy="6316323"/>
            </a:xfrm>
          </p:grpSpPr>
          <p:grpSp>
            <p:nvGrpSpPr>
              <p:cNvPr id="12" name="Gruppo 11">
                <a:extLst>
                  <a:ext uri="{FF2B5EF4-FFF2-40B4-BE49-F238E27FC236}">
                    <a16:creationId xmlns:a16="http://schemas.microsoft.com/office/drawing/2014/main" id="{99123794-2876-4DD9-B854-4CFF2C5E815F}"/>
                  </a:ext>
                </a:extLst>
              </p:cNvPr>
              <p:cNvGrpSpPr/>
              <p:nvPr/>
            </p:nvGrpSpPr>
            <p:grpSpPr>
              <a:xfrm>
                <a:off x="-25400" y="236975"/>
                <a:ext cx="6079967" cy="6316323"/>
                <a:chOff x="-25400" y="236975"/>
                <a:chExt cx="6079967" cy="6316323"/>
              </a:xfrm>
            </p:grpSpPr>
            <p:sp>
              <p:nvSpPr>
                <p:cNvPr id="8" name="CasellaDiTesto 7">
                  <a:extLst>
                    <a:ext uri="{FF2B5EF4-FFF2-40B4-BE49-F238E27FC236}">
                      <a16:creationId xmlns:a16="http://schemas.microsoft.com/office/drawing/2014/main" id="{F42C2026-EE55-4EA2-A95A-354C68F5712C}"/>
                    </a:ext>
                  </a:extLst>
                </p:cNvPr>
                <p:cNvSpPr txBox="1"/>
                <p:nvPr/>
              </p:nvSpPr>
              <p:spPr>
                <a:xfrm>
                  <a:off x="-25400" y="236975"/>
                  <a:ext cx="314960" cy="3948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latin typeface="Arial" panose="020B0604020202020204" pitchFamily="34" charset="0"/>
                    </a:rPr>
                    <a:t>C</a:t>
                  </a:r>
                </a:p>
              </p:txBody>
            </p:sp>
            <p:sp>
              <p:nvSpPr>
                <p:cNvPr id="9" name="CasellaDiTesto 8">
                  <a:extLst>
                    <a:ext uri="{FF2B5EF4-FFF2-40B4-BE49-F238E27FC236}">
                      <a16:creationId xmlns:a16="http://schemas.microsoft.com/office/drawing/2014/main" id="{2CB33578-BD46-47C5-A50C-5B9F1DA3B064}"/>
                    </a:ext>
                  </a:extLst>
                </p:cNvPr>
                <p:cNvSpPr txBox="1"/>
                <p:nvPr/>
              </p:nvSpPr>
              <p:spPr>
                <a:xfrm>
                  <a:off x="3577228" y="5862321"/>
                  <a:ext cx="395331" cy="6909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latin typeface="Arial" panose="020B0604020202020204" pitchFamily="34" charset="0"/>
                    </a:rPr>
                    <a:t>C'</a:t>
                  </a:r>
                </a:p>
              </p:txBody>
            </p:sp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7A57B1EA-1F37-4DDC-9057-B25AC8393106}"/>
                    </a:ext>
                  </a:extLst>
                </p:cNvPr>
                <p:cNvSpPr txBox="1"/>
                <p:nvPr/>
              </p:nvSpPr>
              <p:spPr>
                <a:xfrm>
                  <a:off x="1869440" y="504004"/>
                  <a:ext cx="314960" cy="3948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latin typeface="Arial" panose="020B0604020202020204" pitchFamily="34" charset="0"/>
                    </a:rPr>
                    <a:t>D</a:t>
                  </a:r>
                </a:p>
              </p:txBody>
            </p:sp>
            <p:sp>
              <p:nvSpPr>
                <p:cNvPr id="11" name="CasellaDiTesto 10">
                  <a:extLst>
                    <a:ext uri="{FF2B5EF4-FFF2-40B4-BE49-F238E27FC236}">
                      <a16:creationId xmlns:a16="http://schemas.microsoft.com/office/drawing/2014/main" id="{7DBB5789-37E9-4121-90EF-A22B6615C276}"/>
                    </a:ext>
                  </a:extLst>
                </p:cNvPr>
                <p:cNvSpPr txBox="1"/>
                <p:nvPr/>
              </p:nvSpPr>
              <p:spPr>
                <a:xfrm>
                  <a:off x="5588911" y="5252720"/>
                  <a:ext cx="465656" cy="3948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latin typeface="Arial" panose="020B0604020202020204" pitchFamily="34" charset="0"/>
                    </a:rPr>
                    <a:t>D'</a:t>
                  </a:r>
                </a:p>
              </p:txBody>
            </p:sp>
          </p:grpSp>
          <p:grpSp>
            <p:nvGrpSpPr>
              <p:cNvPr id="14" name="Gruppo 13">
                <a:extLst>
                  <a:ext uri="{FF2B5EF4-FFF2-40B4-BE49-F238E27FC236}">
                    <a16:creationId xmlns:a16="http://schemas.microsoft.com/office/drawing/2014/main" id="{6118367A-F789-4E78-87E1-D544BDDD10B0}"/>
                  </a:ext>
                </a:extLst>
              </p:cNvPr>
              <p:cNvGrpSpPr/>
              <p:nvPr/>
            </p:nvGrpSpPr>
            <p:grpSpPr>
              <a:xfrm>
                <a:off x="5419567" y="760287"/>
                <a:ext cx="635000" cy="669298"/>
                <a:chOff x="7170420" y="961810"/>
                <a:chExt cx="635000" cy="669298"/>
              </a:xfrm>
            </p:grpSpPr>
            <p:sp>
              <p:nvSpPr>
                <p:cNvPr id="15" name="Freccia in giù 14">
                  <a:extLst>
                    <a:ext uri="{FF2B5EF4-FFF2-40B4-BE49-F238E27FC236}">
                      <a16:creationId xmlns:a16="http://schemas.microsoft.com/office/drawing/2014/main" id="{E46EB7E7-E05B-4EA5-9EC9-7358DCA20983}"/>
                    </a:ext>
                  </a:extLst>
                </p:cNvPr>
                <p:cNvSpPr/>
                <p:nvPr/>
              </p:nvSpPr>
              <p:spPr>
                <a:xfrm rot="10800000">
                  <a:off x="7222012" y="961810"/>
                  <a:ext cx="215107" cy="301433"/>
                </a:xfrm>
                <a:prstGeom prst="downArrow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0C370D48-DE06-4EEF-AC4E-51C19BA6DE1C}"/>
                    </a:ext>
                  </a:extLst>
                </p:cNvPr>
                <p:cNvSpPr txBox="1"/>
                <p:nvPr/>
              </p:nvSpPr>
              <p:spPr>
                <a:xfrm>
                  <a:off x="7170420" y="1203360"/>
                  <a:ext cx="635000" cy="427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b="1" dirty="0">
                      <a:latin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</p:grpSp>
      <p:pic>
        <p:nvPicPr>
          <p:cNvPr id="6" name="Immagine 5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B38E98B2-2E89-4387-B850-D4055DCD63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22D1ECB9-C5EF-4D1F-9F0A-87F53557C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5876" y="122720"/>
            <a:ext cx="1227411" cy="589279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</a:rPr>
              <a:t>Zone B</a:t>
            </a: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0F954F2E-EEA5-425C-AD6B-8AE3BF551981}"/>
              </a:ext>
            </a:extLst>
          </p:cNvPr>
          <p:cNvGrpSpPr/>
          <p:nvPr/>
        </p:nvGrpSpPr>
        <p:grpSpPr>
          <a:xfrm>
            <a:off x="6595736" y="2115407"/>
            <a:ext cx="4783494" cy="3148455"/>
            <a:chOff x="6774118" y="1306289"/>
            <a:chExt cx="4096052" cy="2589374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2FC1E55B-24F1-46CD-B0E9-DA0FD07F629F}"/>
                </a:ext>
              </a:extLst>
            </p:cNvPr>
            <p:cNvGrpSpPr/>
            <p:nvPr/>
          </p:nvGrpSpPr>
          <p:grpSpPr>
            <a:xfrm>
              <a:off x="6774118" y="1306289"/>
              <a:ext cx="4096052" cy="303750"/>
              <a:chOff x="6921678" y="3267253"/>
              <a:chExt cx="4227483" cy="324473"/>
            </a:xfrm>
          </p:grpSpPr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5FB9A53F-3488-4D0D-8E7C-9BFF81BDAC91}"/>
                  </a:ext>
                </a:extLst>
              </p:cNvPr>
              <p:cNvSpPr txBox="1"/>
              <p:nvPr/>
            </p:nvSpPr>
            <p:spPr>
              <a:xfrm>
                <a:off x="10862615" y="3267254"/>
                <a:ext cx="286546" cy="324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D670EB6D-1346-405C-89D0-DEAAEC0E703F}"/>
                  </a:ext>
                </a:extLst>
              </p:cNvPr>
              <p:cNvSpPr txBox="1"/>
              <p:nvPr/>
            </p:nvSpPr>
            <p:spPr>
              <a:xfrm>
                <a:off x="6921678" y="3267253"/>
                <a:ext cx="400833" cy="324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C'</a:t>
                </a:r>
              </a:p>
            </p:txBody>
          </p:sp>
        </p:grpSp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FCA5FC66-ACEC-4DE7-9D8F-967EC8A895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26605" y="1634932"/>
              <a:ext cx="3858531" cy="2260731"/>
            </a:xfrm>
            <a:prstGeom prst="rect">
              <a:avLst/>
            </a:prstGeom>
          </p:spPr>
        </p:pic>
      </p:grpSp>
      <p:sp>
        <p:nvSpPr>
          <p:cNvPr id="28" name="Triangolo rettangolo 27">
            <a:extLst>
              <a:ext uri="{FF2B5EF4-FFF2-40B4-BE49-F238E27FC236}">
                <a16:creationId xmlns:a16="http://schemas.microsoft.com/office/drawing/2014/main" id="{23DD4404-0F45-42B2-B970-A29FC393130E}"/>
              </a:ext>
            </a:extLst>
          </p:cNvPr>
          <p:cNvSpPr/>
          <p:nvPr/>
        </p:nvSpPr>
        <p:spPr>
          <a:xfrm flipH="1" flipV="1">
            <a:off x="86152" y="863123"/>
            <a:ext cx="3384837" cy="5044145"/>
          </a:xfrm>
          <a:prstGeom prst="rtTriangle">
            <a:avLst/>
          </a:prstGeom>
          <a:gradFill>
            <a:gsLst>
              <a:gs pos="60000">
                <a:srgbClr val="F6F8FC">
                  <a:alpha val="10196"/>
                </a:srgbClr>
              </a:gs>
              <a:gs pos="100000">
                <a:srgbClr val="FFC000"/>
              </a:gs>
            </a:gsLst>
            <a:lin ang="8400000" scaled="0"/>
          </a:gradFill>
          <a:ln w="28575"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cxnSp>
        <p:nvCxnSpPr>
          <p:cNvPr id="29" name="Straight Arrow Connector 24">
            <a:extLst>
              <a:ext uri="{FF2B5EF4-FFF2-40B4-BE49-F238E27FC236}">
                <a16:creationId xmlns:a16="http://schemas.microsoft.com/office/drawing/2014/main" id="{AF2C190E-DE8A-4406-917D-42041C31264C}"/>
              </a:ext>
            </a:extLst>
          </p:cNvPr>
          <p:cNvCxnSpPr>
            <a:cxnSpLocks/>
          </p:cNvCxnSpPr>
          <p:nvPr/>
        </p:nvCxnSpPr>
        <p:spPr>
          <a:xfrm>
            <a:off x="3426229" y="863123"/>
            <a:ext cx="0" cy="50965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6">
            <a:extLst>
              <a:ext uri="{FF2B5EF4-FFF2-40B4-BE49-F238E27FC236}">
                <a16:creationId xmlns:a16="http://schemas.microsoft.com/office/drawing/2014/main" id="{66813E6A-4481-41C6-820D-F5D1FD353FD8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194361" y="863123"/>
            <a:ext cx="3276628" cy="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magine 30">
            <a:extLst>
              <a:ext uri="{FF2B5EF4-FFF2-40B4-BE49-F238E27FC236}">
                <a16:creationId xmlns:a16="http://schemas.microsoft.com/office/drawing/2014/main" id="{594A1D89-441B-4D00-83A4-61B680EED2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62176">
            <a:off x="3067338" y="728773"/>
            <a:ext cx="586752" cy="38569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CasellaDiTesto 15">
            <a:extLst>
              <a:ext uri="{FF2B5EF4-FFF2-40B4-BE49-F238E27FC236}">
                <a16:creationId xmlns:a16="http://schemas.microsoft.com/office/drawing/2014/main" id="{506A3DAE-E670-4662-91AE-7E04203CEDBC}"/>
              </a:ext>
            </a:extLst>
          </p:cNvPr>
          <p:cNvSpPr txBox="1"/>
          <p:nvPr/>
        </p:nvSpPr>
        <p:spPr>
          <a:xfrm>
            <a:off x="6096000" y="179647"/>
            <a:ext cx="590164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Arial" panose="020B0604020202020204" pitchFamily="34" charset="0"/>
              </a:rPr>
              <a:t>Just one brittle deformation phase</a:t>
            </a:r>
          </a:p>
          <a:p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</a:rPr>
              <a:t>NE-SW high- to intermediate-angle normal faults</a:t>
            </a:r>
          </a:p>
          <a:p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D1 (Oligocene) of Bistacchi &amp; </a:t>
            </a:r>
            <a:r>
              <a:rPr lang="en-US" dirty="0" err="1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Massironi</a:t>
            </a:r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, 2000, </a:t>
            </a:r>
            <a:r>
              <a:rPr lang="en-US" dirty="0" err="1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TPh</a:t>
            </a:r>
            <a:endParaRPr lang="en-US" dirty="0">
              <a:solidFill>
                <a:srgbClr val="C77F00"/>
              </a:solidFill>
              <a:latin typeface="Arial" panose="020B0604020202020204" pitchFamily="34" charset="0"/>
            </a:endParaRPr>
          </a:p>
          <a:p>
            <a:br>
              <a:rPr lang="en-US" dirty="0">
                <a:latin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33" name="Immagine 6">
            <a:extLst>
              <a:ext uri="{FF2B5EF4-FFF2-40B4-BE49-F238E27FC236}">
                <a16:creationId xmlns:a16="http://schemas.microsoft.com/office/drawing/2014/main" id="{CAA2A8A7-4ED1-4D47-85F9-27A937E8FC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8619" y="5581524"/>
            <a:ext cx="1986566" cy="123013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6175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o 23">
            <a:extLst>
              <a:ext uri="{FF2B5EF4-FFF2-40B4-BE49-F238E27FC236}">
                <a16:creationId xmlns:a16="http://schemas.microsoft.com/office/drawing/2014/main" id="{57A21BA5-8B6B-45AD-926B-2C459BF2A126}"/>
              </a:ext>
            </a:extLst>
          </p:cNvPr>
          <p:cNvGrpSpPr/>
          <p:nvPr/>
        </p:nvGrpSpPr>
        <p:grpSpPr>
          <a:xfrm>
            <a:off x="177289" y="711999"/>
            <a:ext cx="6025494" cy="5025222"/>
            <a:chOff x="0" y="711999"/>
            <a:chExt cx="6025494" cy="5025222"/>
          </a:xfrm>
        </p:grpSpPr>
        <p:pic>
          <p:nvPicPr>
            <p:cNvPr id="5" name="Immagine 4" descr="Immagine che contiene testo, mappa&#10;&#10;Descrizione generata automaticamente">
              <a:extLst>
                <a:ext uri="{FF2B5EF4-FFF2-40B4-BE49-F238E27FC236}">
                  <a16:creationId xmlns:a16="http://schemas.microsoft.com/office/drawing/2014/main" id="{76B714DE-87DB-49C4-B130-5E340248B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711999"/>
              <a:ext cx="6025494" cy="5025222"/>
            </a:xfrm>
            <a:prstGeom prst="rect">
              <a:avLst/>
            </a:prstGeom>
          </p:spPr>
        </p:pic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E7554A57-E53A-469C-B7FA-F53CBBD423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8491993">
              <a:off x="3519602" y="2933082"/>
              <a:ext cx="320355" cy="21524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</p:pic>
      </p:grpSp>
      <p:cxnSp>
        <p:nvCxnSpPr>
          <p:cNvPr id="28" name="Straight Arrow Connector 24">
            <a:extLst>
              <a:ext uri="{FF2B5EF4-FFF2-40B4-BE49-F238E27FC236}">
                <a16:creationId xmlns:a16="http://schemas.microsoft.com/office/drawing/2014/main" id="{84026090-EBA7-4DB4-9E47-EBD188DF9054}"/>
              </a:ext>
            </a:extLst>
          </p:cNvPr>
          <p:cNvCxnSpPr>
            <a:cxnSpLocks/>
            <a:stCxn id="25" idx="2"/>
            <a:endCxn id="25" idx="1"/>
          </p:cNvCxnSpPr>
          <p:nvPr/>
        </p:nvCxnSpPr>
        <p:spPr>
          <a:xfrm flipH="1" flipV="1">
            <a:off x="3211075" y="2963647"/>
            <a:ext cx="579832" cy="315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EABBEAF5-647F-420E-85F6-F2CE15352722}"/>
              </a:ext>
            </a:extLst>
          </p:cNvPr>
          <p:cNvGrpSpPr/>
          <p:nvPr/>
        </p:nvGrpSpPr>
        <p:grpSpPr>
          <a:xfrm>
            <a:off x="1224867" y="877034"/>
            <a:ext cx="4842704" cy="3862828"/>
            <a:chOff x="1094085" y="760287"/>
            <a:chExt cx="5322908" cy="4129659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99123794-2876-4DD9-B854-4CFF2C5E815F}"/>
                </a:ext>
              </a:extLst>
            </p:cNvPr>
            <p:cNvGrpSpPr/>
            <p:nvPr/>
          </p:nvGrpSpPr>
          <p:grpSpPr>
            <a:xfrm>
              <a:off x="1094085" y="1166592"/>
              <a:ext cx="5322908" cy="3723354"/>
              <a:chOff x="1094085" y="1166592"/>
              <a:chExt cx="5322908" cy="3723354"/>
            </a:xfrm>
          </p:grpSpPr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F42C2026-EE55-4EA2-A95A-354C68F5712C}"/>
                  </a:ext>
                </a:extLst>
              </p:cNvPr>
              <p:cNvSpPr txBox="1"/>
              <p:nvPr/>
            </p:nvSpPr>
            <p:spPr>
              <a:xfrm>
                <a:off x="4751041" y="1166592"/>
                <a:ext cx="314960" cy="394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F</a:t>
                </a:r>
              </a:p>
            </p:txBody>
          </p:sp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CB33578-BD46-47C5-A50C-5B9F1DA3B064}"/>
                  </a:ext>
                </a:extLst>
              </p:cNvPr>
              <p:cNvSpPr txBox="1"/>
              <p:nvPr/>
            </p:nvSpPr>
            <p:spPr>
              <a:xfrm>
                <a:off x="1094085" y="4198969"/>
                <a:ext cx="395331" cy="690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F'</a:t>
                </a:r>
              </a:p>
            </p:txBody>
          </p: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7A57B1EA-1F37-4DDC-9057-B25AC8393106}"/>
                  </a:ext>
                </a:extLst>
              </p:cNvPr>
              <p:cNvSpPr txBox="1"/>
              <p:nvPr/>
            </p:nvSpPr>
            <p:spPr>
              <a:xfrm>
                <a:off x="2639918" y="1565852"/>
                <a:ext cx="314960" cy="394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7DBB5789-37E9-4121-90EF-A22B6615C276}"/>
                  </a:ext>
                </a:extLst>
              </p:cNvPr>
              <p:cNvSpPr txBox="1"/>
              <p:nvPr/>
            </p:nvSpPr>
            <p:spPr>
              <a:xfrm>
                <a:off x="5962003" y="4239001"/>
                <a:ext cx="454990" cy="394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E'</a:t>
                </a:r>
              </a:p>
            </p:txBody>
          </p:sp>
        </p:grpSp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6118367A-F789-4E78-87E1-D544BDDD10B0}"/>
                </a:ext>
              </a:extLst>
            </p:cNvPr>
            <p:cNvGrpSpPr/>
            <p:nvPr/>
          </p:nvGrpSpPr>
          <p:grpSpPr>
            <a:xfrm>
              <a:off x="5419567" y="760287"/>
              <a:ext cx="635000" cy="669298"/>
              <a:chOff x="7170420" y="961810"/>
              <a:chExt cx="635000" cy="669298"/>
            </a:xfrm>
          </p:grpSpPr>
          <p:sp>
            <p:nvSpPr>
              <p:cNvPr id="15" name="Freccia in giù 14">
                <a:extLst>
                  <a:ext uri="{FF2B5EF4-FFF2-40B4-BE49-F238E27FC236}">
                    <a16:creationId xmlns:a16="http://schemas.microsoft.com/office/drawing/2014/main" id="{E46EB7E7-E05B-4EA5-9EC9-7358DCA20983}"/>
                  </a:ext>
                </a:extLst>
              </p:cNvPr>
              <p:cNvSpPr/>
              <p:nvPr/>
            </p:nvSpPr>
            <p:spPr>
              <a:xfrm rot="10800000">
                <a:off x="7222012" y="961810"/>
                <a:ext cx="215107" cy="301433"/>
              </a:xfrm>
              <a:prstGeom prst="down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0C370D48-DE06-4EEF-AC4E-51C19BA6DE1C}"/>
                  </a:ext>
                </a:extLst>
              </p:cNvPr>
              <p:cNvSpPr txBox="1"/>
              <p:nvPr/>
            </p:nvSpPr>
            <p:spPr>
              <a:xfrm>
                <a:off x="7170420" y="1203360"/>
                <a:ext cx="635000" cy="427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latin typeface="Arial" panose="020B0604020202020204" pitchFamily="34" charset="0"/>
                  </a:rPr>
                  <a:t>N</a:t>
                </a:r>
              </a:p>
            </p:txBody>
          </p:sp>
        </p:grpSp>
      </p:grpSp>
      <p:pic>
        <p:nvPicPr>
          <p:cNvPr id="6" name="Immagine 5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B38E98B2-2E89-4387-B850-D4055DCD63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22D1ECB9-C5EF-4D1F-9F0A-87F53557C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89" y="723372"/>
            <a:ext cx="1227411" cy="589279"/>
          </a:xfr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</a:rPr>
              <a:t>Zone C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DFE8907B-2D27-4186-AA39-E7921033CC8D}"/>
              </a:ext>
            </a:extLst>
          </p:cNvPr>
          <p:cNvCxnSpPr>
            <a:cxnSpLocks/>
            <a:stCxn id="7" idx="1"/>
            <a:endCxn id="27" idx="1"/>
          </p:cNvCxnSpPr>
          <p:nvPr/>
        </p:nvCxnSpPr>
        <p:spPr>
          <a:xfrm flipH="1" flipV="1">
            <a:off x="3982483" y="2941065"/>
            <a:ext cx="2234101" cy="28354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B55B2A2A-85AE-4856-8DBF-D105E9F8E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584" y="1345896"/>
            <a:ext cx="5759300" cy="3757428"/>
          </a:xfrm>
          <a:prstGeom prst="rect">
            <a:avLst/>
          </a:prstGeom>
        </p:spPr>
      </p:pic>
      <p:cxnSp>
        <p:nvCxnSpPr>
          <p:cNvPr id="29" name="Straight Arrow Connector 24">
            <a:extLst>
              <a:ext uri="{FF2B5EF4-FFF2-40B4-BE49-F238E27FC236}">
                <a16:creationId xmlns:a16="http://schemas.microsoft.com/office/drawing/2014/main" id="{EA18B5C4-F477-43C3-BCF9-5C8EE53D0AC1}"/>
              </a:ext>
            </a:extLst>
          </p:cNvPr>
          <p:cNvCxnSpPr>
            <a:cxnSpLocks/>
            <a:stCxn id="25" idx="2"/>
          </p:cNvCxnSpPr>
          <p:nvPr/>
        </p:nvCxnSpPr>
        <p:spPr>
          <a:xfrm flipV="1">
            <a:off x="3790907" y="2165463"/>
            <a:ext cx="95717" cy="8296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riangolo rettangolo 24">
            <a:extLst>
              <a:ext uri="{FF2B5EF4-FFF2-40B4-BE49-F238E27FC236}">
                <a16:creationId xmlns:a16="http://schemas.microsoft.com/office/drawing/2014/main" id="{9BB7640D-7A77-4BC7-BFAE-4F9C12449E7D}"/>
              </a:ext>
            </a:extLst>
          </p:cNvPr>
          <p:cNvSpPr/>
          <p:nvPr/>
        </p:nvSpPr>
        <p:spPr>
          <a:xfrm rot="5586584" flipH="1" flipV="1">
            <a:off x="2847995" y="1999619"/>
            <a:ext cx="767813" cy="1161374"/>
          </a:xfrm>
          <a:prstGeom prst="rtTriangle">
            <a:avLst/>
          </a:prstGeom>
          <a:gradFill>
            <a:gsLst>
              <a:gs pos="60000">
                <a:srgbClr val="F6F8FC">
                  <a:alpha val="10196"/>
                </a:srgbClr>
              </a:gs>
              <a:gs pos="100000">
                <a:srgbClr val="FFC000"/>
              </a:gs>
            </a:gsLst>
            <a:lin ang="8400000" scaled="0"/>
          </a:gradFill>
          <a:ln w="28575"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pic>
        <p:nvPicPr>
          <p:cNvPr id="21" name="Immagine 6">
            <a:extLst>
              <a:ext uri="{FF2B5EF4-FFF2-40B4-BE49-F238E27FC236}">
                <a16:creationId xmlns:a16="http://schemas.microsoft.com/office/drawing/2014/main" id="{2E92CDF2-A56A-4DE8-9672-FBB4B76A6C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2483" y="5348096"/>
            <a:ext cx="1986566" cy="123013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1716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3E8459CB-A109-4BD0-9575-9505A9B08D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  <p:pic>
        <p:nvPicPr>
          <p:cNvPr id="6" name="20200502_174513">
            <a:hlinkClick r:id="" action="ppaction://media"/>
            <a:extLst>
              <a:ext uri="{FF2B5EF4-FFF2-40B4-BE49-F238E27FC236}">
                <a16:creationId xmlns:a16="http://schemas.microsoft.com/office/drawing/2014/main" id="{D39C75BE-D0CB-48DC-97C2-A60FB9BF36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8217" y="3480486"/>
            <a:ext cx="5850062" cy="3311612"/>
          </a:xfrm>
          <a:prstGeom prst="rect">
            <a:avLst/>
          </a:prstGeom>
        </p:spPr>
      </p:pic>
      <p:sp>
        <p:nvSpPr>
          <p:cNvPr id="7" name="CasellaDiTesto 15">
            <a:extLst>
              <a:ext uri="{FF2B5EF4-FFF2-40B4-BE49-F238E27FC236}">
                <a16:creationId xmlns:a16="http://schemas.microsoft.com/office/drawing/2014/main" id="{5B8CDC62-A8FD-4E80-921F-45A381AE7EBE}"/>
              </a:ext>
            </a:extLst>
          </p:cNvPr>
          <p:cNvSpPr txBox="1"/>
          <p:nvPr/>
        </p:nvSpPr>
        <p:spPr>
          <a:xfrm>
            <a:off x="6343135" y="363049"/>
            <a:ext cx="544083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Arial" panose="020B0604020202020204" pitchFamily="34" charset="0"/>
              </a:rPr>
              <a:t>Two brittle deformation phases</a:t>
            </a:r>
          </a:p>
          <a:p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</a:rPr>
              <a:t>NE-SW high- to intermediate-angle normal faults</a:t>
            </a:r>
          </a:p>
          <a:p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D1 (Oligocene) of Bistacchi &amp; </a:t>
            </a:r>
            <a:r>
              <a:rPr lang="en-US" dirty="0" err="1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Massironi</a:t>
            </a:r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, 2000, </a:t>
            </a:r>
            <a:r>
              <a:rPr lang="en-US" dirty="0" err="1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TPh</a:t>
            </a:r>
            <a:endParaRPr lang="en-US" dirty="0">
              <a:solidFill>
                <a:srgbClr val="C77F00"/>
              </a:solidFill>
              <a:latin typeface="Arial" panose="020B0604020202020204" pitchFamily="34" charset="0"/>
            </a:endParaRPr>
          </a:p>
          <a:p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solidFill>
                  <a:srgbClr val="D61500"/>
                </a:solidFill>
                <a:latin typeface="Arial" panose="020B0604020202020204" pitchFamily="34" charset="0"/>
              </a:rPr>
              <a:t>NW-SE high-angle normal faults</a:t>
            </a:r>
          </a:p>
          <a:p>
            <a:r>
              <a:rPr lang="en-US" dirty="0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D2 (Miocene) of Bistacchi &amp; </a:t>
            </a:r>
            <a:r>
              <a:rPr lang="en-US" dirty="0" err="1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Massironi</a:t>
            </a:r>
            <a:r>
              <a:rPr lang="en-US" dirty="0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, 2000, </a:t>
            </a:r>
            <a:r>
              <a:rPr lang="en-US" dirty="0" err="1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TPh</a:t>
            </a:r>
            <a:endParaRPr lang="en-US" dirty="0">
              <a:solidFill>
                <a:srgbClr val="D61500"/>
              </a:solidFill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10" name="Gruppo 23">
            <a:extLst>
              <a:ext uri="{FF2B5EF4-FFF2-40B4-BE49-F238E27FC236}">
                <a16:creationId xmlns:a16="http://schemas.microsoft.com/office/drawing/2014/main" id="{07CA74B4-F6A4-40A5-8830-67477C2D1E67}"/>
              </a:ext>
            </a:extLst>
          </p:cNvPr>
          <p:cNvGrpSpPr/>
          <p:nvPr/>
        </p:nvGrpSpPr>
        <p:grpSpPr>
          <a:xfrm>
            <a:off x="177289" y="711999"/>
            <a:ext cx="6025494" cy="5025222"/>
            <a:chOff x="0" y="711999"/>
            <a:chExt cx="6025494" cy="5025222"/>
          </a:xfrm>
        </p:grpSpPr>
        <p:pic>
          <p:nvPicPr>
            <p:cNvPr id="12" name="Immagine 4" descr="Immagine che contiene testo, mappa&#10;&#10;Descrizione generata automaticamente">
              <a:extLst>
                <a:ext uri="{FF2B5EF4-FFF2-40B4-BE49-F238E27FC236}">
                  <a16:creationId xmlns:a16="http://schemas.microsoft.com/office/drawing/2014/main" id="{5F0C60D8-D411-4B85-8F5B-57C019FBA6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711999"/>
              <a:ext cx="6025494" cy="5025222"/>
            </a:xfrm>
            <a:prstGeom prst="rect">
              <a:avLst/>
            </a:prstGeom>
          </p:spPr>
        </p:pic>
        <p:pic>
          <p:nvPicPr>
            <p:cNvPr id="13" name="Immagine 26">
              <a:extLst>
                <a:ext uri="{FF2B5EF4-FFF2-40B4-BE49-F238E27FC236}">
                  <a16:creationId xmlns:a16="http://schemas.microsoft.com/office/drawing/2014/main" id="{4039C1C9-0D0A-4BC6-8365-A9A4B77FA2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8491993">
              <a:off x="3519602" y="2933082"/>
              <a:ext cx="320355" cy="21524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</p:pic>
      </p:grpSp>
      <p:sp>
        <p:nvSpPr>
          <p:cNvPr id="14" name="Titolo 1">
            <a:extLst>
              <a:ext uri="{FF2B5EF4-FFF2-40B4-BE49-F238E27FC236}">
                <a16:creationId xmlns:a16="http://schemas.microsoft.com/office/drawing/2014/main" id="{0BAA3128-CD77-4422-8FD0-5452B460D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89" y="723372"/>
            <a:ext cx="1227411" cy="589279"/>
          </a:xfr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</a:rPr>
              <a:t>Zone C</a:t>
            </a:r>
          </a:p>
        </p:txBody>
      </p:sp>
      <p:pic>
        <p:nvPicPr>
          <p:cNvPr id="15" name="Immagine 6">
            <a:extLst>
              <a:ext uri="{FF2B5EF4-FFF2-40B4-BE49-F238E27FC236}">
                <a16:creationId xmlns:a16="http://schemas.microsoft.com/office/drawing/2014/main" id="{102BEF31-7958-43B7-B705-8D0E8C946F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2483" y="5348096"/>
            <a:ext cx="1986566" cy="123013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34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888F864D-6955-4CBC-9025-41DAABFB6BDF}"/>
              </a:ext>
            </a:extLst>
          </p:cNvPr>
          <p:cNvGrpSpPr/>
          <p:nvPr/>
        </p:nvGrpSpPr>
        <p:grpSpPr>
          <a:xfrm>
            <a:off x="0" y="0"/>
            <a:ext cx="7343192" cy="6248905"/>
            <a:chOff x="206010" y="576287"/>
            <a:chExt cx="6916151" cy="5750660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75709898-8C50-4FF6-848E-C421D60424BA}"/>
                </a:ext>
              </a:extLst>
            </p:cNvPr>
            <p:cNvGrpSpPr/>
            <p:nvPr/>
          </p:nvGrpSpPr>
          <p:grpSpPr>
            <a:xfrm>
              <a:off x="206010" y="576287"/>
              <a:ext cx="6916151" cy="5750660"/>
              <a:chOff x="154515" y="147784"/>
              <a:chExt cx="7078711" cy="5479365"/>
            </a:xfrm>
          </p:grpSpPr>
          <p:sp>
            <p:nvSpPr>
              <p:cNvPr id="1369" name="CasellaDiTesto 1368"/>
              <p:cNvSpPr txBox="1"/>
              <p:nvPr/>
            </p:nvSpPr>
            <p:spPr>
              <a:xfrm>
                <a:off x="253457" y="5384262"/>
                <a:ext cx="5856754" cy="242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</a:rPr>
                  <a:t>(Dal Piaz, 2010, </a:t>
                </a:r>
                <a:r>
                  <a:rPr lang="it-IT" sz="1200" dirty="0" err="1">
                    <a:latin typeface="Arial" panose="020B0604020202020204" pitchFamily="34" charset="0"/>
                  </a:rPr>
                  <a:t>JVE</a:t>
                </a:r>
                <a:r>
                  <a:rPr lang="it-IT" sz="1200" dirty="0">
                    <a:latin typeface="Arial" panose="020B0604020202020204" pitchFamily="34" charset="0"/>
                  </a:rPr>
                  <a:t>)</a:t>
                </a:r>
              </a:p>
            </p:txBody>
          </p:sp>
          <p:grpSp>
            <p:nvGrpSpPr>
              <p:cNvPr id="4" name="Gruppo 3">
                <a:extLst>
                  <a:ext uri="{FF2B5EF4-FFF2-40B4-BE49-F238E27FC236}">
                    <a16:creationId xmlns:a16="http://schemas.microsoft.com/office/drawing/2014/main" id="{1AE49CBB-0A5F-458F-9500-3D17DD3C241B}"/>
                  </a:ext>
                </a:extLst>
              </p:cNvPr>
              <p:cNvGrpSpPr/>
              <p:nvPr/>
            </p:nvGrpSpPr>
            <p:grpSpPr>
              <a:xfrm>
                <a:off x="154515" y="147784"/>
                <a:ext cx="7078711" cy="5174476"/>
                <a:chOff x="154515" y="147784"/>
                <a:chExt cx="7078711" cy="5174476"/>
              </a:xfrm>
            </p:grpSpPr>
            <p:pic>
              <p:nvPicPr>
                <p:cNvPr id="2" name="Immagine 1"/>
                <p:cNvPicPr>
                  <a:picLocks noChangeAspect="1"/>
                </p:cNvPicPr>
                <p:nvPr/>
              </p:nvPicPr>
              <p:blipFill rotWithShape="1"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54515" y="147784"/>
                  <a:ext cx="7078711" cy="5174476"/>
                </a:xfrm>
                <a:prstGeom prst="rect">
                  <a:avLst/>
                </a:prstGeom>
              </p:spPr>
            </p:pic>
            <p:sp>
              <p:nvSpPr>
                <p:cNvPr id="3" name="Rettangolo 2"/>
                <p:cNvSpPr/>
                <p:nvPr/>
              </p:nvSpPr>
              <p:spPr>
                <a:xfrm>
                  <a:off x="3311371" y="2157274"/>
                  <a:ext cx="683580" cy="727969"/>
                </a:xfrm>
                <a:prstGeom prst="rect">
                  <a:avLst/>
                </a:prstGeom>
                <a:no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8687565A-9F1F-4C77-B91D-DA68FCC7E637}"/>
                </a:ext>
              </a:extLst>
            </p:cNvPr>
            <p:cNvSpPr txBox="1"/>
            <p:nvPr/>
          </p:nvSpPr>
          <p:spPr>
            <a:xfrm>
              <a:off x="3958253" y="2483693"/>
              <a:ext cx="466665" cy="325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700" dirty="0" err="1">
                  <a:latin typeface="Arial" panose="020B0604020202020204" pitchFamily="34" charset="0"/>
                </a:rPr>
                <a:t>zs</a:t>
              </a:r>
              <a:endParaRPr lang="en-GB" sz="1700" dirty="0">
                <a:latin typeface="Arial" panose="020B0604020202020204" pitchFamily="34" charset="0"/>
              </a:endParaRPr>
            </a:p>
          </p:txBody>
        </p:sp>
      </p:grp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9468EB62-7F4E-497A-9AB7-1A966A4AF3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642CBBD6-D6A4-4F9E-A163-BB5FAB43B21F}"/>
              </a:ext>
            </a:extLst>
          </p:cNvPr>
          <p:cNvGrpSpPr/>
          <p:nvPr/>
        </p:nvGrpSpPr>
        <p:grpSpPr>
          <a:xfrm>
            <a:off x="8815389" y="0"/>
            <a:ext cx="3376611" cy="2198207"/>
            <a:chOff x="9415132" y="30918"/>
            <a:chExt cx="2678891" cy="1699460"/>
          </a:xfrm>
        </p:grpSpPr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3673410F-E667-4308-B173-9C43E18BC7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15132" y="30918"/>
              <a:ext cx="2678891" cy="1699460"/>
            </a:xfrm>
            <a:prstGeom prst="rect">
              <a:avLst/>
            </a:prstGeom>
          </p:spPr>
        </p:pic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26E2E9D5-5954-42DD-8D0A-137DE464C22A}"/>
                </a:ext>
              </a:extLst>
            </p:cNvPr>
            <p:cNvSpPr/>
            <p:nvPr/>
          </p:nvSpPr>
          <p:spPr>
            <a:xfrm>
              <a:off x="10222501" y="718674"/>
              <a:ext cx="126709" cy="1267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" panose="020B0604020202020204" pitchFamily="34" charset="0"/>
              </a:endParaRPr>
            </a:p>
          </p:txBody>
        </p:sp>
      </p:grpSp>
      <p:sp>
        <p:nvSpPr>
          <p:cNvPr id="21" name="CasellaDiTesto 5">
            <a:extLst>
              <a:ext uri="{FF2B5EF4-FFF2-40B4-BE49-F238E27FC236}">
                <a16:creationId xmlns:a16="http://schemas.microsoft.com/office/drawing/2014/main" id="{38B4CD5F-F9D4-4D33-8985-C69DD81550D6}"/>
              </a:ext>
            </a:extLst>
          </p:cNvPr>
          <p:cNvSpPr txBox="1"/>
          <p:nvPr/>
        </p:nvSpPr>
        <p:spPr>
          <a:xfrm>
            <a:off x="7408776" y="2274693"/>
            <a:ext cx="4710081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1FFFF"/>
              </a:buClr>
              <a:buSzPct val="200000"/>
            </a:pPr>
            <a:r>
              <a:rPr lang="en-US" sz="1400" b="1" i="1" dirty="0">
                <a:latin typeface="Arial" panose="020B0604020202020204" pitchFamily="34" charset="0"/>
              </a:rPr>
              <a:t>Tectonic units of the Piedmont ophiolitic zone:</a:t>
            </a:r>
            <a:br>
              <a:rPr lang="en-US" sz="1000" i="1" dirty="0">
                <a:latin typeface="Arial" panose="020B0604020202020204" pitchFamily="34" charset="0"/>
              </a:rPr>
            </a:br>
            <a:endParaRPr lang="en-US" sz="1400" b="1" dirty="0">
              <a:latin typeface="Arial" panose="020B0604020202020204" pitchFamily="34" charset="0"/>
            </a:endParaRPr>
          </a:p>
          <a:p>
            <a:pPr marL="342900" indent="-342900">
              <a:buClr>
                <a:srgbClr val="01FFFF"/>
              </a:buClr>
              <a:buSzPct val="200000"/>
              <a:buFont typeface="Wingdings" panose="05000000000000000000" pitchFamily="2" charset="2"/>
              <a:buChar char="§"/>
            </a:pPr>
            <a:r>
              <a:rPr lang="en-US" sz="1400" b="1" dirty="0" err="1">
                <a:latin typeface="Arial" panose="020B0604020202020204" pitchFamily="34" charset="0"/>
              </a:rPr>
              <a:t>Combin</a:t>
            </a:r>
            <a:r>
              <a:rPr lang="en-US" sz="1400" b="1" dirty="0">
                <a:latin typeface="Arial" panose="020B0604020202020204" pitchFamily="34" charset="0"/>
              </a:rPr>
              <a:t> Zone (CO)</a:t>
            </a:r>
            <a:br>
              <a:rPr lang="en-US" sz="1400" dirty="0">
                <a:latin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</a:rPr>
              <a:t>0.5-0.7 </a:t>
            </a:r>
            <a:r>
              <a:rPr lang="en-US" sz="1400" dirty="0" err="1">
                <a:latin typeface="Arial" panose="020B0604020202020204" pitchFamily="34" charset="0"/>
              </a:rPr>
              <a:t>Gpa</a:t>
            </a:r>
            <a:r>
              <a:rPr lang="en-US" sz="1400" dirty="0">
                <a:latin typeface="Arial" panose="020B0604020202020204" pitchFamily="34" charset="0"/>
              </a:rPr>
              <a:t> e 350-400°C</a:t>
            </a:r>
            <a:br>
              <a:rPr lang="en-US" sz="1400" dirty="0">
                <a:latin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</a:rPr>
              <a:t>-&gt; blueschists/greenschists metamorphism</a:t>
            </a:r>
          </a:p>
          <a:p>
            <a:pPr>
              <a:buClr>
                <a:srgbClr val="01FFFF"/>
              </a:buClr>
            </a:pPr>
            <a:endParaRPr lang="en-US" sz="1400" dirty="0">
              <a:latin typeface="Arial" panose="020B0604020202020204" pitchFamily="34" charset="0"/>
            </a:endParaRPr>
          </a:p>
          <a:p>
            <a:pPr marL="342900" indent="-342900">
              <a:buClr>
                <a:srgbClr val="FFFF00"/>
              </a:buClr>
              <a:buSzPct val="200000"/>
              <a:buFont typeface="Wingdings" panose="05000000000000000000" pitchFamily="2" charset="2"/>
              <a:buChar char="§"/>
            </a:pPr>
            <a:r>
              <a:rPr lang="en-US" sz="1400" b="1" dirty="0" err="1">
                <a:latin typeface="Arial" panose="020B0604020202020204" pitchFamily="34" charset="0"/>
              </a:rPr>
              <a:t>Pancherot-Cime</a:t>
            </a:r>
            <a:r>
              <a:rPr lang="en-US" sz="1400" b="1" dirty="0">
                <a:latin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</a:rPr>
              <a:t>Bianche-Bettaforca</a:t>
            </a:r>
            <a:r>
              <a:rPr lang="en-US" sz="1400" b="1" dirty="0">
                <a:latin typeface="Arial" panose="020B0604020202020204" pitchFamily="34" charset="0"/>
              </a:rPr>
              <a:t> Unit (PC)</a:t>
            </a:r>
            <a:br>
              <a:rPr lang="en-US" sz="1400" b="1" dirty="0">
                <a:latin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</a:rPr>
              <a:t>-&gt; blueschists/greenschists metamorphism</a:t>
            </a:r>
          </a:p>
          <a:p>
            <a:pPr>
              <a:buClr>
                <a:srgbClr val="00A651"/>
              </a:buClr>
              <a:buSzPct val="200000"/>
            </a:pPr>
            <a:endParaRPr lang="en-US" sz="1400" b="1" dirty="0">
              <a:latin typeface="Arial" panose="020B0604020202020204" pitchFamily="34" charset="0"/>
            </a:endParaRPr>
          </a:p>
          <a:p>
            <a:pPr marL="342900" indent="-342900">
              <a:buClr>
                <a:srgbClr val="00A651"/>
              </a:buClr>
              <a:buSzPct val="200000"/>
              <a:buFont typeface="Wingdings" panose="05000000000000000000" pitchFamily="2" charset="2"/>
              <a:buChar char="§"/>
            </a:pPr>
            <a:r>
              <a:rPr lang="en-US" sz="1400" b="1" dirty="0">
                <a:latin typeface="Arial" panose="020B0604020202020204" pitchFamily="34" charset="0"/>
              </a:rPr>
              <a:t>Zermatt-</a:t>
            </a:r>
            <a:r>
              <a:rPr lang="en-US" sz="1400" b="1" dirty="0" err="1">
                <a:latin typeface="Arial" panose="020B0604020202020204" pitchFamily="34" charset="0"/>
              </a:rPr>
              <a:t>Saas</a:t>
            </a:r>
            <a:r>
              <a:rPr lang="en-US" sz="1400" b="1" dirty="0">
                <a:latin typeface="Arial" panose="020B0604020202020204" pitchFamily="34" charset="0"/>
              </a:rPr>
              <a:t> Zone (ZS)</a:t>
            </a:r>
            <a:br>
              <a:rPr lang="en-US" sz="1400" dirty="0">
                <a:latin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</a:rPr>
              <a:t>2.7-2.9 </a:t>
            </a:r>
            <a:r>
              <a:rPr lang="en-US" sz="1400" dirty="0" err="1">
                <a:latin typeface="Arial" panose="020B0604020202020204" pitchFamily="34" charset="0"/>
              </a:rPr>
              <a:t>Gpa</a:t>
            </a:r>
            <a:r>
              <a:rPr lang="en-US" sz="1400" dirty="0">
                <a:latin typeface="Arial" panose="020B0604020202020204" pitchFamily="34" charset="0"/>
              </a:rPr>
              <a:t>, 600-700°C (Cignana </a:t>
            </a:r>
            <a:r>
              <a:rPr lang="en-US" sz="1400" dirty="0" err="1">
                <a:latin typeface="Arial" panose="020B0604020202020204" pitchFamily="34" charset="0"/>
              </a:rPr>
              <a:t>metasediments</a:t>
            </a:r>
            <a:r>
              <a:rPr lang="en-US" sz="1400" dirty="0">
                <a:latin typeface="Arial" panose="020B0604020202020204" pitchFamily="34" charset="0"/>
              </a:rPr>
              <a:t>)</a:t>
            </a:r>
            <a:br>
              <a:rPr lang="en-US" sz="1400" dirty="0">
                <a:latin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</a:rPr>
              <a:t>2.0±0.3 </a:t>
            </a:r>
            <a:r>
              <a:rPr lang="en-US" sz="1400" dirty="0" err="1">
                <a:latin typeface="Arial" panose="020B0604020202020204" pitchFamily="34" charset="0"/>
              </a:rPr>
              <a:t>Gpa</a:t>
            </a:r>
            <a:r>
              <a:rPr lang="en-US" sz="1400" dirty="0">
                <a:latin typeface="Arial" panose="020B0604020202020204" pitchFamily="34" charset="0"/>
              </a:rPr>
              <a:t>, 550±50°C (Southward zone)</a:t>
            </a:r>
            <a:br>
              <a:rPr lang="en-US" sz="1400" dirty="0">
                <a:latin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</a:rPr>
              <a:t>-&gt; eclogitic metamorphism</a:t>
            </a:r>
            <a:br>
              <a:rPr lang="en-US" sz="1400" dirty="0">
                <a:latin typeface="Arial" panose="020B0604020202020204" pitchFamily="34" charset="0"/>
              </a:rPr>
            </a:br>
            <a:endParaRPr lang="en-US" sz="1400" dirty="0">
              <a:latin typeface="Arial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1400" b="1" dirty="0">
                <a:latin typeface="Arial" panose="020B0604020202020204" pitchFamily="34" charset="0"/>
              </a:rPr>
              <a:t>Polyphasic</a:t>
            </a:r>
            <a:r>
              <a:rPr lang="en-US" sz="1400" dirty="0">
                <a:latin typeface="Arial" panose="020B0604020202020204" pitchFamily="34" charset="0"/>
              </a:rPr>
              <a:t> tectono-metamorphic greenschists overprint related to later continental collision</a:t>
            </a:r>
          </a:p>
          <a:p>
            <a:endParaRPr lang="en-US" sz="1400" dirty="0">
              <a:latin typeface="Arial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1400" dirty="0">
                <a:latin typeface="Arial" panose="020B0604020202020204" pitchFamily="34" charset="0"/>
              </a:rPr>
              <a:t>Major tectonic transport towards NNW</a:t>
            </a:r>
          </a:p>
        </p:txBody>
      </p:sp>
    </p:spTree>
    <p:extLst>
      <p:ext uri="{BB962C8B-B14F-4D97-AF65-F5344CB8AC3E}">
        <p14:creationId xmlns:p14="http://schemas.microsoft.com/office/powerpoint/2010/main" val="3285256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3">
            <a:extLst>
              <a:ext uri="{FF2B5EF4-FFF2-40B4-BE49-F238E27FC236}">
                <a16:creationId xmlns:a16="http://schemas.microsoft.com/office/drawing/2014/main" id="{AA270C0A-70C7-4CF0-9589-0B3039DB3531}"/>
              </a:ext>
            </a:extLst>
          </p:cNvPr>
          <p:cNvGrpSpPr/>
          <p:nvPr/>
        </p:nvGrpSpPr>
        <p:grpSpPr>
          <a:xfrm>
            <a:off x="177289" y="711999"/>
            <a:ext cx="6025494" cy="5025222"/>
            <a:chOff x="0" y="711999"/>
            <a:chExt cx="6025494" cy="5025222"/>
          </a:xfrm>
        </p:grpSpPr>
        <p:pic>
          <p:nvPicPr>
            <p:cNvPr id="27" name="Immagine 4" descr="Immagine che contiene testo, mappa&#10;&#10;Descrizione generata automaticamente">
              <a:extLst>
                <a:ext uri="{FF2B5EF4-FFF2-40B4-BE49-F238E27FC236}">
                  <a16:creationId xmlns:a16="http://schemas.microsoft.com/office/drawing/2014/main" id="{A9D07CCF-706A-476D-A94B-AF6F19B694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711999"/>
              <a:ext cx="6025494" cy="5025222"/>
            </a:xfrm>
            <a:prstGeom prst="rect">
              <a:avLst/>
            </a:prstGeom>
          </p:spPr>
        </p:pic>
        <p:pic>
          <p:nvPicPr>
            <p:cNvPr id="28" name="Immagine 26">
              <a:extLst>
                <a:ext uri="{FF2B5EF4-FFF2-40B4-BE49-F238E27FC236}">
                  <a16:creationId xmlns:a16="http://schemas.microsoft.com/office/drawing/2014/main" id="{734D7A86-3743-4DB2-ADEE-DA678273B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8491993">
              <a:off x="3519602" y="2933082"/>
              <a:ext cx="320355" cy="21524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</p:pic>
      </p:grpSp>
      <p:sp>
        <p:nvSpPr>
          <p:cNvPr id="29" name="Titolo 1">
            <a:extLst>
              <a:ext uri="{FF2B5EF4-FFF2-40B4-BE49-F238E27FC236}">
                <a16:creationId xmlns:a16="http://schemas.microsoft.com/office/drawing/2014/main" id="{7EC98431-E8F6-4403-96E6-E731B33EA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89" y="723372"/>
            <a:ext cx="1227411" cy="589279"/>
          </a:xfr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</a:rPr>
              <a:t>Zone C</a:t>
            </a:r>
          </a:p>
        </p:txBody>
      </p:sp>
      <p:pic>
        <p:nvPicPr>
          <p:cNvPr id="30" name="Immagine 6">
            <a:extLst>
              <a:ext uri="{FF2B5EF4-FFF2-40B4-BE49-F238E27FC236}">
                <a16:creationId xmlns:a16="http://schemas.microsoft.com/office/drawing/2014/main" id="{B823E29B-3C4F-4513-BFDA-01EB7347AE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2483" y="5348096"/>
            <a:ext cx="1986566" cy="123013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647B21B0-C338-4F35-B30F-3AC1516C14DC}"/>
              </a:ext>
            </a:extLst>
          </p:cNvPr>
          <p:cNvGrpSpPr/>
          <p:nvPr/>
        </p:nvGrpSpPr>
        <p:grpSpPr>
          <a:xfrm>
            <a:off x="1224867" y="1257086"/>
            <a:ext cx="4842704" cy="3482777"/>
            <a:chOff x="1094085" y="1166592"/>
            <a:chExt cx="5322908" cy="3723354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8BEAA0FB-72FE-4A46-B115-33E24EA2D362}"/>
                </a:ext>
              </a:extLst>
            </p:cNvPr>
            <p:cNvSpPr txBox="1"/>
            <p:nvPr/>
          </p:nvSpPr>
          <p:spPr>
            <a:xfrm>
              <a:off x="4751041" y="1166592"/>
              <a:ext cx="314960" cy="394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Arial" panose="020B0604020202020204" pitchFamily="34" charset="0"/>
                </a:rPr>
                <a:t>F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A6942CCA-60CF-4823-B313-FA15A0D6FF79}"/>
                </a:ext>
              </a:extLst>
            </p:cNvPr>
            <p:cNvSpPr txBox="1"/>
            <p:nvPr/>
          </p:nvSpPr>
          <p:spPr>
            <a:xfrm>
              <a:off x="1094085" y="4198969"/>
              <a:ext cx="395331" cy="690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Arial" panose="020B0604020202020204" pitchFamily="34" charset="0"/>
                </a:rPr>
                <a:t>F'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A1608F93-E884-43AF-9B4F-215DA590668D}"/>
                </a:ext>
              </a:extLst>
            </p:cNvPr>
            <p:cNvSpPr txBox="1"/>
            <p:nvPr/>
          </p:nvSpPr>
          <p:spPr>
            <a:xfrm>
              <a:off x="2639918" y="1565852"/>
              <a:ext cx="314960" cy="394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Arial" panose="020B0604020202020204" pitchFamily="34" charset="0"/>
                </a:rPr>
                <a:t>E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2FDCEC61-B24D-4A1B-9DAA-4D9523D8B438}"/>
                </a:ext>
              </a:extLst>
            </p:cNvPr>
            <p:cNvSpPr txBox="1"/>
            <p:nvPr/>
          </p:nvSpPr>
          <p:spPr>
            <a:xfrm>
              <a:off x="5962003" y="4239001"/>
              <a:ext cx="454990" cy="394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Arial" panose="020B0604020202020204" pitchFamily="34" charset="0"/>
                </a:rPr>
                <a:t>E'</a:t>
              </a:r>
            </a:p>
          </p:txBody>
        </p:sp>
      </p:grpSp>
      <p:pic>
        <p:nvPicPr>
          <p:cNvPr id="17" name="Immagine 16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1FAA715E-1AF1-40A5-BDE5-02334B92F7C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  <p:sp>
        <p:nvSpPr>
          <p:cNvPr id="22" name="Triangolo rettangolo 21">
            <a:extLst>
              <a:ext uri="{FF2B5EF4-FFF2-40B4-BE49-F238E27FC236}">
                <a16:creationId xmlns:a16="http://schemas.microsoft.com/office/drawing/2014/main" id="{90BA2A13-B700-4CEB-B7E2-07A25E3535BE}"/>
              </a:ext>
            </a:extLst>
          </p:cNvPr>
          <p:cNvSpPr/>
          <p:nvPr/>
        </p:nvSpPr>
        <p:spPr>
          <a:xfrm rot="10380926" flipH="1" flipV="1">
            <a:off x="2821824" y="473945"/>
            <a:ext cx="2900041" cy="4047623"/>
          </a:xfrm>
          <a:prstGeom prst="rtTriangle">
            <a:avLst/>
          </a:prstGeom>
          <a:gradFill>
            <a:gsLst>
              <a:gs pos="60000">
                <a:srgbClr val="F6F8FC">
                  <a:alpha val="10196"/>
                </a:srgbClr>
              </a:gs>
              <a:gs pos="100000">
                <a:srgbClr val="FFC000"/>
              </a:gs>
            </a:gsLst>
            <a:lin ang="8400000" scaled="0"/>
          </a:gradFill>
          <a:ln w="28575"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726109C-F2D1-4B85-B38C-561DE1275B44}"/>
              </a:ext>
            </a:extLst>
          </p:cNvPr>
          <p:cNvGrpSpPr/>
          <p:nvPr/>
        </p:nvGrpSpPr>
        <p:grpSpPr>
          <a:xfrm>
            <a:off x="6794059" y="3508773"/>
            <a:ext cx="4750962" cy="3150414"/>
            <a:chOff x="6794059" y="3508773"/>
            <a:chExt cx="4750962" cy="3150414"/>
          </a:xfrm>
        </p:grpSpPr>
        <p:pic>
          <p:nvPicPr>
            <p:cNvPr id="5" name="Segnaposto contenuto 8">
              <a:extLst>
                <a:ext uri="{FF2B5EF4-FFF2-40B4-BE49-F238E27FC236}">
                  <a16:creationId xmlns:a16="http://schemas.microsoft.com/office/drawing/2014/main" id="{3BAF72D4-1DBC-4BA2-BECD-DD2A8074C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6168" y="3840025"/>
              <a:ext cx="4526770" cy="2819162"/>
            </a:xfrm>
            <a:prstGeom prst="rect">
              <a:avLst/>
            </a:prstGeom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B761C22D-E04B-485D-A854-AC33F963D6FD}"/>
                </a:ext>
              </a:extLst>
            </p:cNvPr>
            <p:cNvSpPr txBox="1"/>
            <p:nvPr/>
          </p:nvSpPr>
          <p:spPr>
            <a:xfrm>
              <a:off x="6794059" y="3508773"/>
              <a:ext cx="2865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Arial" panose="020B0604020202020204" pitchFamily="34" charset="0"/>
                </a:rPr>
                <a:t>E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A274F114-34BD-45FE-B82B-F7965341C15E}"/>
                </a:ext>
              </a:extLst>
            </p:cNvPr>
            <p:cNvSpPr txBox="1"/>
            <p:nvPr/>
          </p:nvSpPr>
          <p:spPr>
            <a:xfrm>
              <a:off x="11131078" y="3508773"/>
              <a:ext cx="413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Arial" panose="020B0604020202020204" pitchFamily="34" charset="0"/>
                </a:rPr>
                <a:t>E'</a:t>
              </a:r>
            </a:p>
          </p:txBody>
        </p:sp>
      </p:grpSp>
      <p:cxnSp>
        <p:nvCxnSpPr>
          <p:cNvPr id="23" name="Straight Arrow Connector 26">
            <a:extLst>
              <a:ext uri="{FF2B5EF4-FFF2-40B4-BE49-F238E27FC236}">
                <a16:creationId xmlns:a16="http://schemas.microsoft.com/office/drawing/2014/main" id="{C56A64D4-A0C5-4A7D-909A-FE2561F4D5A1}"/>
              </a:ext>
            </a:extLst>
          </p:cNvPr>
          <p:cNvCxnSpPr>
            <a:cxnSpLocks/>
          </p:cNvCxnSpPr>
          <p:nvPr/>
        </p:nvCxnSpPr>
        <p:spPr>
          <a:xfrm flipH="1" flipV="1">
            <a:off x="2760041" y="1849120"/>
            <a:ext cx="348920" cy="28337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6">
            <a:extLst>
              <a:ext uri="{FF2B5EF4-FFF2-40B4-BE49-F238E27FC236}">
                <a16:creationId xmlns:a16="http://schemas.microsoft.com/office/drawing/2014/main" id="{ED9E0B45-3C95-42E4-BEB8-4925DEFD1121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3108961" y="4315643"/>
            <a:ext cx="2544667" cy="3672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FE4D449C-F79E-4C5F-954B-3D05BAF3AF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934013">
            <a:off x="2760041" y="4423635"/>
            <a:ext cx="693088" cy="4555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sp>
        <p:nvSpPr>
          <p:cNvPr id="31" name="CasellaDiTesto 15">
            <a:extLst>
              <a:ext uri="{FF2B5EF4-FFF2-40B4-BE49-F238E27FC236}">
                <a16:creationId xmlns:a16="http://schemas.microsoft.com/office/drawing/2014/main" id="{7E55A8EE-8234-46FF-A9A3-0FA32E21966C}"/>
              </a:ext>
            </a:extLst>
          </p:cNvPr>
          <p:cNvSpPr txBox="1"/>
          <p:nvPr/>
        </p:nvSpPr>
        <p:spPr>
          <a:xfrm>
            <a:off x="6343135" y="363049"/>
            <a:ext cx="544083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Arial" panose="020B0604020202020204" pitchFamily="34" charset="0"/>
              </a:rPr>
              <a:t>Two brittle deformation phases</a:t>
            </a:r>
          </a:p>
          <a:p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</a:rPr>
              <a:t>NE-SW high- to intermediate-angle normal faults</a:t>
            </a:r>
          </a:p>
          <a:p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D1 (Oligocene) of Bistacchi &amp; </a:t>
            </a:r>
            <a:r>
              <a:rPr lang="en-US" dirty="0" err="1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Massironi</a:t>
            </a:r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, 2000, </a:t>
            </a:r>
            <a:r>
              <a:rPr lang="en-US" dirty="0" err="1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TPh</a:t>
            </a:r>
            <a:endParaRPr lang="en-US" dirty="0">
              <a:solidFill>
                <a:srgbClr val="C77F00"/>
              </a:solidFill>
              <a:latin typeface="Arial" panose="020B0604020202020204" pitchFamily="34" charset="0"/>
            </a:endParaRPr>
          </a:p>
          <a:p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solidFill>
                  <a:srgbClr val="D61500"/>
                </a:solidFill>
                <a:latin typeface="Arial" panose="020B0604020202020204" pitchFamily="34" charset="0"/>
              </a:rPr>
              <a:t>NW-SE high-angle normal faults</a:t>
            </a:r>
          </a:p>
          <a:p>
            <a:r>
              <a:rPr lang="en-US" dirty="0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D2 (Miocene) of Bistacchi &amp; </a:t>
            </a:r>
            <a:r>
              <a:rPr lang="en-US" dirty="0" err="1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Massironi</a:t>
            </a:r>
            <a:r>
              <a:rPr lang="en-US" dirty="0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, 2000, </a:t>
            </a:r>
            <a:r>
              <a:rPr lang="en-US" dirty="0" err="1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TPh</a:t>
            </a:r>
            <a:endParaRPr lang="en-US" dirty="0">
              <a:solidFill>
                <a:srgbClr val="D61500"/>
              </a:solidFill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84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o 23">
            <a:extLst>
              <a:ext uri="{FF2B5EF4-FFF2-40B4-BE49-F238E27FC236}">
                <a16:creationId xmlns:a16="http://schemas.microsoft.com/office/drawing/2014/main" id="{00D16F2C-F62D-467B-ABF0-7ED245A7CC5A}"/>
              </a:ext>
            </a:extLst>
          </p:cNvPr>
          <p:cNvGrpSpPr/>
          <p:nvPr/>
        </p:nvGrpSpPr>
        <p:grpSpPr>
          <a:xfrm>
            <a:off x="177289" y="711999"/>
            <a:ext cx="6025494" cy="5025222"/>
            <a:chOff x="0" y="711999"/>
            <a:chExt cx="6025494" cy="5025222"/>
          </a:xfrm>
        </p:grpSpPr>
        <p:pic>
          <p:nvPicPr>
            <p:cNvPr id="27" name="Immagine 4" descr="Immagine che contiene testo, mappa&#10;&#10;Descrizione generata automaticamente">
              <a:extLst>
                <a:ext uri="{FF2B5EF4-FFF2-40B4-BE49-F238E27FC236}">
                  <a16:creationId xmlns:a16="http://schemas.microsoft.com/office/drawing/2014/main" id="{93DF26C6-CB53-4C8C-A8E0-D65D13F692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711999"/>
              <a:ext cx="6025494" cy="5025222"/>
            </a:xfrm>
            <a:prstGeom prst="rect">
              <a:avLst/>
            </a:prstGeom>
          </p:spPr>
        </p:pic>
        <p:pic>
          <p:nvPicPr>
            <p:cNvPr id="28" name="Immagine 26">
              <a:extLst>
                <a:ext uri="{FF2B5EF4-FFF2-40B4-BE49-F238E27FC236}">
                  <a16:creationId xmlns:a16="http://schemas.microsoft.com/office/drawing/2014/main" id="{2A33E4DD-1B32-44AA-B596-E3F7309FCC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8491993">
              <a:off x="3519602" y="2933082"/>
              <a:ext cx="320355" cy="21524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</p:pic>
      </p:grpSp>
      <p:sp>
        <p:nvSpPr>
          <p:cNvPr id="29" name="Titolo 1">
            <a:extLst>
              <a:ext uri="{FF2B5EF4-FFF2-40B4-BE49-F238E27FC236}">
                <a16:creationId xmlns:a16="http://schemas.microsoft.com/office/drawing/2014/main" id="{29BAA164-326C-425F-84B7-6F35E680F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89" y="723372"/>
            <a:ext cx="1227411" cy="589279"/>
          </a:xfr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</a:rPr>
              <a:t>Zone C</a:t>
            </a:r>
          </a:p>
        </p:txBody>
      </p:sp>
      <p:pic>
        <p:nvPicPr>
          <p:cNvPr id="30" name="Immagine 6">
            <a:extLst>
              <a:ext uri="{FF2B5EF4-FFF2-40B4-BE49-F238E27FC236}">
                <a16:creationId xmlns:a16="http://schemas.microsoft.com/office/drawing/2014/main" id="{00AA8246-0DB3-4EEC-8E92-6E0569D191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2483" y="5348096"/>
            <a:ext cx="1986566" cy="123013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magine 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DAA0B017-2932-4593-8480-6267A2E009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4FB6E650-464B-4D23-880D-4D7CC6E3CA7D}"/>
              </a:ext>
            </a:extLst>
          </p:cNvPr>
          <p:cNvGrpSpPr/>
          <p:nvPr/>
        </p:nvGrpSpPr>
        <p:grpSpPr>
          <a:xfrm>
            <a:off x="1224867" y="1257086"/>
            <a:ext cx="4842704" cy="3482777"/>
            <a:chOff x="1094085" y="1166592"/>
            <a:chExt cx="5322908" cy="3723354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3339336B-DC0F-4F8D-9379-758DD45DCE84}"/>
                </a:ext>
              </a:extLst>
            </p:cNvPr>
            <p:cNvSpPr txBox="1"/>
            <p:nvPr/>
          </p:nvSpPr>
          <p:spPr>
            <a:xfrm>
              <a:off x="4751041" y="1166592"/>
              <a:ext cx="314960" cy="394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Arial" panose="020B0604020202020204" pitchFamily="34" charset="0"/>
                </a:rPr>
                <a:t>F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DF29901A-A33C-4CF5-8D72-748EDCD1D50E}"/>
                </a:ext>
              </a:extLst>
            </p:cNvPr>
            <p:cNvSpPr txBox="1"/>
            <p:nvPr/>
          </p:nvSpPr>
          <p:spPr>
            <a:xfrm>
              <a:off x="1094085" y="4198969"/>
              <a:ext cx="395331" cy="690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Arial" panose="020B0604020202020204" pitchFamily="34" charset="0"/>
                </a:rPr>
                <a:t>F'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30B019C2-8F31-4A32-B447-C27F1C3794E4}"/>
                </a:ext>
              </a:extLst>
            </p:cNvPr>
            <p:cNvSpPr txBox="1"/>
            <p:nvPr/>
          </p:nvSpPr>
          <p:spPr>
            <a:xfrm>
              <a:off x="2639918" y="1565852"/>
              <a:ext cx="314960" cy="394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Arial" panose="020B0604020202020204" pitchFamily="34" charset="0"/>
                </a:rPr>
                <a:t>E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B3BBA548-40B3-4652-8360-2D088F9ADA5F}"/>
                </a:ext>
              </a:extLst>
            </p:cNvPr>
            <p:cNvSpPr txBox="1"/>
            <p:nvPr/>
          </p:nvSpPr>
          <p:spPr>
            <a:xfrm>
              <a:off x="5962003" y="4239001"/>
              <a:ext cx="454990" cy="394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Arial" panose="020B0604020202020204" pitchFamily="34" charset="0"/>
                </a:rPr>
                <a:t>E'</a:t>
              </a:r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24E7CC7F-87EE-41A5-B323-92AB93CDD705}"/>
              </a:ext>
            </a:extLst>
          </p:cNvPr>
          <p:cNvGrpSpPr/>
          <p:nvPr/>
        </p:nvGrpSpPr>
        <p:grpSpPr>
          <a:xfrm>
            <a:off x="6838759" y="3311428"/>
            <a:ext cx="4447065" cy="3409073"/>
            <a:chOff x="6838759" y="3311428"/>
            <a:chExt cx="4447065" cy="3409073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55E091B6-8F01-47E6-9BFB-133EBD57B2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57632" y="3665520"/>
              <a:ext cx="4215399" cy="3054981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6E566D66-802B-4F18-AEB0-7591C80CB096}"/>
                </a:ext>
              </a:extLst>
            </p:cNvPr>
            <p:cNvSpPr txBox="1"/>
            <p:nvPr/>
          </p:nvSpPr>
          <p:spPr>
            <a:xfrm>
              <a:off x="6838759" y="3311428"/>
              <a:ext cx="3596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Arial" panose="020B0604020202020204" pitchFamily="34" charset="0"/>
                </a:rPr>
                <a:t>F'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734B7DF5-6900-4024-95EB-4CB4FB29B636}"/>
                </a:ext>
              </a:extLst>
            </p:cNvPr>
            <p:cNvSpPr txBox="1"/>
            <p:nvPr/>
          </p:nvSpPr>
          <p:spPr>
            <a:xfrm>
              <a:off x="10999278" y="3335773"/>
              <a:ext cx="2865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Arial" panose="020B0604020202020204" pitchFamily="34" charset="0"/>
                </a:rPr>
                <a:t>F</a:t>
              </a:r>
            </a:p>
          </p:txBody>
        </p:sp>
      </p:grpSp>
      <p:sp>
        <p:nvSpPr>
          <p:cNvPr id="21" name="Triangolo rettangolo 20">
            <a:extLst>
              <a:ext uri="{FF2B5EF4-FFF2-40B4-BE49-F238E27FC236}">
                <a16:creationId xmlns:a16="http://schemas.microsoft.com/office/drawing/2014/main" id="{6503587D-8FFD-4079-9E94-BD2A844FB9C7}"/>
              </a:ext>
            </a:extLst>
          </p:cNvPr>
          <p:cNvSpPr/>
          <p:nvPr/>
        </p:nvSpPr>
        <p:spPr>
          <a:xfrm rot="6005697" flipH="1" flipV="1">
            <a:off x="1339167" y="1324627"/>
            <a:ext cx="3509635" cy="2879681"/>
          </a:xfrm>
          <a:prstGeom prst="rtTriangle">
            <a:avLst/>
          </a:prstGeom>
          <a:gradFill>
            <a:gsLst>
              <a:gs pos="60000">
                <a:srgbClr val="F6F8FC">
                  <a:alpha val="10196"/>
                </a:srgbClr>
              </a:gs>
              <a:gs pos="100000">
                <a:srgbClr val="FFC000"/>
              </a:gs>
            </a:gsLst>
            <a:lin ang="8400000" scaled="0"/>
          </a:gradFill>
          <a:ln w="28575"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cxnSp>
        <p:nvCxnSpPr>
          <p:cNvPr id="22" name="Straight Arrow Connector 26">
            <a:extLst>
              <a:ext uri="{FF2B5EF4-FFF2-40B4-BE49-F238E27FC236}">
                <a16:creationId xmlns:a16="http://schemas.microsoft.com/office/drawing/2014/main" id="{95B63C70-4048-477C-93B4-A04A9DDDE383}"/>
              </a:ext>
            </a:extLst>
          </p:cNvPr>
          <p:cNvCxnSpPr>
            <a:cxnSpLocks/>
            <a:stCxn id="21" idx="2"/>
            <a:endCxn id="21" idx="0"/>
          </p:cNvCxnSpPr>
          <p:nvPr/>
        </p:nvCxnSpPr>
        <p:spPr>
          <a:xfrm flipH="1" flipV="1">
            <a:off x="1368850" y="4239743"/>
            <a:ext cx="2835100" cy="5047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6">
            <a:extLst>
              <a:ext uri="{FF2B5EF4-FFF2-40B4-BE49-F238E27FC236}">
                <a16:creationId xmlns:a16="http://schemas.microsoft.com/office/drawing/2014/main" id="{A5595AEB-7FD4-4D88-A597-A67CEFE3D952}"/>
              </a:ext>
            </a:extLst>
          </p:cNvPr>
          <p:cNvCxnSpPr>
            <a:cxnSpLocks/>
            <a:stCxn id="21" idx="2"/>
          </p:cNvCxnSpPr>
          <p:nvPr/>
        </p:nvCxnSpPr>
        <p:spPr>
          <a:xfrm flipV="1">
            <a:off x="4203950" y="1477235"/>
            <a:ext cx="489970" cy="32672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7366C6C9-DA95-4DF7-8D7D-359603FF18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431464">
            <a:off x="3822514" y="4483996"/>
            <a:ext cx="693088" cy="4555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sp>
        <p:nvSpPr>
          <p:cNvPr id="31" name="CasellaDiTesto 15">
            <a:extLst>
              <a:ext uri="{FF2B5EF4-FFF2-40B4-BE49-F238E27FC236}">
                <a16:creationId xmlns:a16="http://schemas.microsoft.com/office/drawing/2014/main" id="{EF20BD96-5B60-4BD2-B9F5-0DB18D7A549D}"/>
              </a:ext>
            </a:extLst>
          </p:cNvPr>
          <p:cNvSpPr txBox="1"/>
          <p:nvPr/>
        </p:nvSpPr>
        <p:spPr>
          <a:xfrm>
            <a:off x="6343135" y="363049"/>
            <a:ext cx="544083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Arial" panose="020B0604020202020204" pitchFamily="34" charset="0"/>
              </a:rPr>
              <a:t>Two brittle deformation phases</a:t>
            </a:r>
          </a:p>
          <a:p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</a:rPr>
              <a:t>NE-SW high- to intermediate-angle normal faults</a:t>
            </a:r>
          </a:p>
          <a:p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D1 (Oligocene) of Bistacchi &amp; </a:t>
            </a:r>
            <a:r>
              <a:rPr lang="en-US" dirty="0" err="1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Massironi</a:t>
            </a:r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, 2000, </a:t>
            </a:r>
            <a:r>
              <a:rPr lang="en-US" dirty="0" err="1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TPh</a:t>
            </a:r>
            <a:endParaRPr lang="en-US" dirty="0">
              <a:solidFill>
                <a:srgbClr val="C77F00"/>
              </a:solidFill>
              <a:latin typeface="Arial" panose="020B0604020202020204" pitchFamily="34" charset="0"/>
            </a:endParaRPr>
          </a:p>
          <a:p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solidFill>
                  <a:srgbClr val="D61500"/>
                </a:solidFill>
                <a:latin typeface="Arial" panose="020B0604020202020204" pitchFamily="34" charset="0"/>
              </a:rPr>
              <a:t>NW-SE high-angle normal faults</a:t>
            </a:r>
          </a:p>
          <a:p>
            <a:r>
              <a:rPr lang="en-US" dirty="0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D2 (Miocene) of Bistacchi &amp; </a:t>
            </a:r>
            <a:r>
              <a:rPr lang="en-US" dirty="0" err="1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Massironi</a:t>
            </a:r>
            <a:r>
              <a:rPr lang="en-US" dirty="0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, 2000, </a:t>
            </a:r>
            <a:r>
              <a:rPr lang="en-US" dirty="0" err="1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TPh</a:t>
            </a:r>
            <a:endParaRPr lang="en-US" dirty="0">
              <a:solidFill>
                <a:srgbClr val="D61500"/>
              </a:solidFill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922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colorato, montagna, fiore&#10;&#10;Descrizione generata automaticamente">
            <a:extLst>
              <a:ext uri="{FF2B5EF4-FFF2-40B4-BE49-F238E27FC236}">
                <a16:creationId xmlns:a16="http://schemas.microsoft.com/office/drawing/2014/main" id="{FA215A73-BE94-4D43-80FE-9723907692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356" y="189000"/>
            <a:ext cx="10821288" cy="6480000"/>
          </a:xfrm>
          <a:prstGeom prst="rect">
            <a:avLst/>
          </a:prstGeom>
        </p:spPr>
      </p:pic>
      <p:pic>
        <p:nvPicPr>
          <p:cNvPr id="3" name="Immagine 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3C895CA-7F03-464E-9A12-1424A2568A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01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rosso&#10;&#10;Descrizione generata automaticamente">
            <a:extLst>
              <a:ext uri="{FF2B5EF4-FFF2-40B4-BE49-F238E27FC236}">
                <a16:creationId xmlns:a16="http://schemas.microsoft.com/office/drawing/2014/main" id="{A161E945-0108-4A05-886C-827197C936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719" y="189000"/>
            <a:ext cx="10798563" cy="6480000"/>
          </a:xfrm>
          <a:prstGeom prst="rect">
            <a:avLst/>
          </a:prstGeom>
        </p:spPr>
      </p:pic>
      <p:pic>
        <p:nvPicPr>
          <p:cNvPr id="6" name="Immagine 5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4AF2467D-8099-435F-B5A1-A9661B2231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93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BD92806F-9F51-4DDF-9729-732337D3D4AA}"/>
              </a:ext>
            </a:extLst>
          </p:cNvPr>
          <p:cNvGrpSpPr/>
          <p:nvPr/>
        </p:nvGrpSpPr>
        <p:grpSpPr>
          <a:xfrm>
            <a:off x="162560" y="46854"/>
            <a:ext cx="9065342" cy="6764292"/>
            <a:chOff x="162560" y="46854"/>
            <a:chExt cx="9065342" cy="6764292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84ADDE65-5AFB-4ACA-979A-2DCC0ED64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560" y="46854"/>
              <a:ext cx="9065342" cy="6764292"/>
            </a:xfrm>
            <a:prstGeom prst="rect">
              <a:avLst/>
            </a:prstGeom>
          </p:spPr>
        </p:pic>
        <p:cxnSp>
          <p:nvCxnSpPr>
            <p:cNvPr id="25" name="Connettore diritto 24">
              <a:extLst>
                <a:ext uri="{FF2B5EF4-FFF2-40B4-BE49-F238E27FC236}">
                  <a16:creationId xmlns:a16="http://schemas.microsoft.com/office/drawing/2014/main" id="{A53DB924-5016-460C-A9E0-EED72B28E2EB}"/>
                </a:ext>
              </a:extLst>
            </p:cNvPr>
            <p:cNvCxnSpPr>
              <a:cxnSpLocks/>
            </p:cNvCxnSpPr>
            <p:nvPr/>
          </p:nvCxnSpPr>
          <p:spPr>
            <a:xfrm>
              <a:off x="6617110" y="6662753"/>
              <a:ext cx="1582993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1D2E574E-37D6-4DAC-ADC0-0F41B591B694}"/>
                </a:ext>
              </a:extLst>
            </p:cNvPr>
            <p:cNvSpPr txBox="1"/>
            <p:nvPr/>
          </p:nvSpPr>
          <p:spPr>
            <a:xfrm>
              <a:off x="7084062" y="6316848"/>
              <a:ext cx="9432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1 km</a:t>
              </a:r>
            </a:p>
          </p:txBody>
        </p:sp>
      </p:grpSp>
      <p:pic>
        <p:nvPicPr>
          <p:cNvPr id="5" name="Immagine 4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DFA0107B-C588-4B0E-B93F-AD638FBE2D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  <p:sp>
        <p:nvSpPr>
          <p:cNvPr id="6" name="CasellaDiTesto 15">
            <a:extLst>
              <a:ext uri="{FF2B5EF4-FFF2-40B4-BE49-F238E27FC236}">
                <a16:creationId xmlns:a16="http://schemas.microsoft.com/office/drawing/2014/main" id="{1E9BF053-FDE3-4889-A69D-BF63749EB740}"/>
              </a:ext>
            </a:extLst>
          </p:cNvPr>
          <p:cNvSpPr txBox="1"/>
          <p:nvPr/>
        </p:nvSpPr>
        <p:spPr>
          <a:xfrm>
            <a:off x="7564694" y="-10160"/>
            <a:ext cx="4627306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Arial" panose="020B0604020202020204" pitchFamily="34" charset="0"/>
              </a:rPr>
              <a:t>Two brittle deformation phases</a:t>
            </a:r>
          </a:p>
          <a:p>
            <a:br>
              <a:rPr lang="en-US" dirty="0">
                <a:latin typeface="Arial" panose="020B0604020202020204" pitchFamily="34" charset="0"/>
              </a:rPr>
            </a:br>
            <a:r>
              <a:rPr lang="en-US" sz="1600" dirty="0">
                <a:solidFill>
                  <a:srgbClr val="C77F00"/>
                </a:solidFill>
                <a:latin typeface="Arial" panose="020B0604020202020204" pitchFamily="34" charset="0"/>
              </a:rPr>
              <a:t>NE-SW high- to intermediate-angle normal faults</a:t>
            </a:r>
          </a:p>
          <a:p>
            <a:r>
              <a:rPr lang="en-US" sz="1600" dirty="0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D1 (Oligocene) of Bistacchi &amp; </a:t>
            </a:r>
            <a:r>
              <a:rPr lang="en-US" sz="1600" dirty="0" err="1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Massironi</a:t>
            </a:r>
            <a:r>
              <a:rPr lang="en-US" sz="1600" dirty="0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, 2000, </a:t>
            </a:r>
            <a:r>
              <a:rPr lang="en-US" sz="1600" dirty="0" err="1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TPh</a:t>
            </a:r>
            <a:endParaRPr lang="en-US" sz="1600" dirty="0">
              <a:solidFill>
                <a:srgbClr val="C77F00"/>
              </a:solidFill>
              <a:latin typeface="Arial" panose="020B0604020202020204" pitchFamily="34" charset="0"/>
            </a:endParaRPr>
          </a:p>
          <a:p>
            <a:br>
              <a:rPr lang="en-US" sz="1600" dirty="0">
                <a:latin typeface="Arial" panose="020B0604020202020204" pitchFamily="34" charset="0"/>
              </a:rPr>
            </a:br>
            <a:r>
              <a:rPr lang="en-US" sz="1600" dirty="0">
                <a:solidFill>
                  <a:srgbClr val="D61500"/>
                </a:solidFill>
                <a:latin typeface="Arial" panose="020B0604020202020204" pitchFamily="34" charset="0"/>
              </a:rPr>
              <a:t>NW-SE high-angle normal faults</a:t>
            </a:r>
          </a:p>
          <a:p>
            <a:r>
              <a:rPr lang="en-US" sz="1600" dirty="0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D2 (Miocene) of Bistacchi &amp; </a:t>
            </a:r>
            <a:r>
              <a:rPr lang="en-US" sz="1600" dirty="0" err="1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Massironi</a:t>
            </a:r>
            <a:r>
              <a:rPr lang="en-US" sz="1600" dirty="0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, 2000, </a:t>
            </a:r>
            <a:r>
              <a:rPr lang="en-US" sz="1600" dirty="0" err="1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TPh</a:t>
            </a:r>
            <a:endParaRPr lang="en-US" sz="1600" dirty="0">
              <a:solidFill>
                <a:srgbClr val="D61500"/>
              </a:solidFill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5F53819F-DB7A-47F7-BC4F-BA928C2AC128}"/>
              </a:ext>
            </a:extLst>
          </p:cNvPr>
          <p:cNvCxnSpPr>
            <a:cxnSpLocks/>
            <a:stCxn id="8" idx="1"/>
            <a:endCxn id="19" idx="0"/>
          </p:cNvCxnSpPr>
          <p:nvPr/>
        </p:nvCxnSpPr>
        <p:spPr>
          <a:xfrm flipH="1">
            <a:off x="5387671" y="937317"/>
            <a:ext cx="380983" cy="50049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84122A77-322F-4C6D-B63A-C8A098548830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3206140" y="4253793"/>
            <a:ext cx="747951" cy="4235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8244A893-860A-4B25-AFD6-861F10255E24}"/>
              </a:ext>
            </a:extLst>
          </p:cNvPr>
          <p:cNvGrpSpPr/>
          <p:nvPr/>
        </p:nvGrpSpPr>
        <p:grpSpPr>
          <a:xfrm>
            <a:off x="336591" y="192969"/>
            <a:ext cx="7110689" cy="6469784"/>
            <a:chOff x="336591" y="192969"/>
            <a:chExt cx="7110689" cy="6469784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20954993-997C-4875-A156-CECFE3D888A1}"/>
                </a:ext>
              </a:extLst>
            </p:cNvPr>
            <p:cNvGrpSpPr/>
            <p:nvPr/>
          </p:nvGrpSpPr>
          <p:grpSpPr>
            <a:xfrm>
              <a:off x="336591" y="3592451"/>
              <a:ext cx="3211452" cy="1442512"/>
              <a:chOff x="6911604" y="3531297"/>
              <a:chExt cx="5298575" cy="2411616"/>
            </a:xfrm>
          </p:grpSpPr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8887A105-19BA-4D81-9F6D-42495ED0A5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59728" y="3531297"/>
                <a:ext cx="4619294" cy="2352900"/>
              </a:xfrm>
              <a:prstGeom prst="rect">
                <a:avLst/>
              </a:prstGeom>
            </p:spPr>
          </p:pic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A43E7D1B-6FA8-4D36-AE04-FCAEE3CA677D}"/>
                  </a:ext>
                </a:extLst>
              </p:cNvPr>
              <p:cNvSpPr txBox="1"/>
              <p:nvPr/>
            </p:nvSpPr>
            <p:spPr>
              <a:xfrm>
                <a:off x="6911604" y="5416575"/>
                <a:ext cx="1249681" cy="514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latin typeface="Arial" panose="020B0604020202020204" pitchFamily="34" charset="0"/>
                  </a:rPr>
                  <a:t>D1</a:t>
                </a:r>
                <a:endParaRPr lang="en-GB" b="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7581F08-A146-461F-9D55-413D7DE9AB53}"/>
                  </a:ext>
                </a:extLst>
              </p:cNvPr>
              <p:cNvSpPr txBox="1"/>
              <p:nvPr/>
            </p:nvSpPr>
            <p:spPr>
              <a:xfrm>
                <a:off x="10960498" y="5428366"/>
                <a:ext cx="1249681" cy="514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latin typeface="Arial" panose="020B0604020202020204" pitchFamily="34" charset="0"/>
                  </a:rPr>
                  <a:t>D2</a:t>
                </a:r>
                <a:endParaRPr lang="en-GB" b="1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1F657A21-773B-40FF-A418-1D75A50D2CFA}"/>
                </a:ext>
              </a:extLst>
            </p:cNvPr>
            <p:cNvGrpSpPr/>
            <p:nvPr/>
          </p:nvGrpSpPr>
          <p:grpSpPr>
            <a:xfrm>
              <a:off x="5768654" y="192969"/>
              <a:ext cx="1519615" cy="1533124"/>
              <a:chOff x="5577840" y="119684"/>
              <a:chExt cx="1737359" cy="1791767"/>
            </a:xfrm>
          </p:grpSpPr>
          <p:grpSp>
            <p:nvGrpSpPr>
              <p:cNvPr id="14" name="Gruppo 13">
                <a:extLst>
                  <a:ext uri="{FF2B5EF4-FFF2-40B4-BE49-F238E27FC236}">
                    <a16:creationId xmlns:a16="http://schemas.microsoft.com/office/drawing/2014/main" id="{EA80CEAA-B32D-4629-8FE3-85C5ACA4D174}"/>
                  </a:ext>
                </a:extLst>
              </p:cNvPr>
              <p:cNvGrpSpPr/>
              <p:nvPr/>
            </p:nvGrpSpPr>
            <p:grpSpPr>
              <a:xfrm>
                <a:off x="5577840" y="119684"/>
                <a:ext cx="1737359" cy="1791767"/>
                <a:chOff x="5557520" y="333044"/>
                <a:chExt cx="1737359" cy="1791767"/>
              </a:xfrm>
            </p:grpSpPr>
            <p:pic>
              <p:nvPicPr>
                <p:cNvPr id="8" name="Immagine 7" descr="Immagine che contiene oggetto&#10;&#10;Descrizione generata con affidabilità molto elevata">
                  <a:extLst>
                    <a:ext uri="{FF2B5EF4-FFF2-40B4-BE49-F238E27FC236}">
                      <a16:creationId xmlns:a16="http://schemas.microsoft.com/office/drawing/2014/main" id="{C1A90009-7990-4344-8A83-6EF60E7C81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57520" y="333044"/>
                  <a:ext cx="1737359" cy="1739844"/>
                </a:xfrm>
                <a:prstGeom prst="rect">
                  <a:avLst/>
                </a:prstGeom>
              </p:spPr>
            </p:pic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94C25443-73B9-47FF-91CB-A0C7F27C838A}"/>
                    </a:ext>
                  </a:extLst>
                </p:cNvPr>
                <p:cNvSpPr txBox="1"/>
                <p:nvPr/>
              </p:nvSpPr>
              <p:spPr>
                <a:xfrm>
                  <a:off x="5557520" y="1765111"/>
                  <a:ext cx="735046" cy="3597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dirty="0">
                      <a:latin typeface="Arial" panose="020B0604020202020204" pitchFamily="34" charset="0"/>
                    </a:rPr>
                    <a:t>D1</a:t>
                  </a:r>
                  <a:endParaRPr lang="en-GB" b="1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5" name="Freccia a destra 14">
                <a:extLst>
                  <a:ext uri="{FF2B5EF4-FFF2-40B4-BE49-F238E27FC236}">
                    <a16:creationId xmlns:a16="http://schemas.microsoft.com/office/drawing/2014/main" id="{4E0647C2-5D0C-4278-89AD-352F7FF2DE76}"/>
                  </a:ext>
                </a:extLst>
              </p:cNvPr>
              <p:cNvSpPr/>
              <p:nvPr/>
            </p:nvSpPr>
            <p:spPr>
              <a:xfrm rot="13738963">
                <a:off x="5623055" y="173802"/>
                <a:ext cx="206142" cy="159900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" name="Freccia a destra 15">
                <a:extLst>
                  <a:ext uri="{FF2B5EF4-FFF2-40B4-BE49-F238E27FC236}">
                    <a16:creationId xmlns:a16="http://schemas.microsoft.com/office/drawing/2014/main" id="{F0D29A0D-4AF7-4FBB-A78C-52FEA914C21D}"/>
                  </a:ext>
                </a:extLst>
              </p:cNvPr>
              <p:cNvSpPr/>
              <p:nvPr/>
            </p:nvSpPr>
            <p:spPr>
              <a:xfrm rot="2816199">
                <a:off x="7082588" y="1625689"/>
                <a:ext cx="206142" cy="159900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8A7DDA1C-C964-4A17-97D0-8937BD309D2A}"/>
                </a:ext>
              </a:extLst>
            </p:cNvPr>
            <p:cNvSpPr/>
            <p:nvPr/>
          </p:nvSpPr>
          <p:spPr>
            <a:xfrm>
              <a:off x="1212832" y="263369"/>
              <a:ext cx="2543261" cy="1900366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Arial" panose="020B0604020202020204" pitchFamily="34" charset="0"/>
              </a:endParaRPr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9DF0D567-D995-4358-9DA3-2F8F639EAB82}"/>
                </a:ext>
              </a:extLst>
            </p:cNvPr>
            <p:cNvSpPr/>
            <p:nvPr/>
          </p:nvSpPr>
          <p:spPr>
            <a:xfrm>
              <a:off x="3328061" y="1437807"/>
              <a:ext cx="4119219" cy="296952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Arial" panose="020B0604020202020204" pitchFamily="34" charset="0"/>
              </a:endParaRPr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DC745423-678B-432A-A04A-78D420EE9030}"/>
                </a:ext>
              </a:extLst>
            </p:cNvPr>
            <p:cNvSpPr/>
            <p:nvPr/>
          </p:nvSpPr>
          <p:spPr>
            <a:xfrm>
              <a:off x="3368700" y="3840481"/>
              <a:ext cx="3997299" cy="282227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Arial" panose="020B0604020202020204" pitchFamily="34" charset="0"/>
              </a:endParaRPr>
            </a:p>
          </p:txBody>
        </p: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BD35B8C9-0C14-4D9B-91C5-2A9FA96510BC}"/>
                </a:ext>
              </a:extLst>
            </p:cNvPr>
            <p:cNvCxnSpPr>
              <a:cxnSpLocks/>
              <a:stCxn id="10" idx="0"/>
              <a:endCxn id="18" idx="3"/>
            </p:cNvCxnSpPr>
            <p:nvPr/>
          </p:nvCxnSpPr>
          <p:spPr>
            <a:xfrm flipH="1" flipV="1">
              <a:off x="1585284" y="1885433"/>
              <a:ext cx="180346" cy="170701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73A57941-DF3C-4F91-912C-23468593CDC3}"/>
                </a:ext>
              </a:extLst>
            </p:cNvPr>
            <p:cNvSpPr txBox="1"/>
            <p:nvPr/>
          </p:nvSpPr>
          <p:spPr>
            <a:xfrm>
              <a:off x="3008993" y="779398"/>
              <a:ext cx="9375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Zone A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14E5D36F-B48A-44D7-AFF7-39B17C2DDBA5}"/>
                </a:ext>
              </a:extLst>
            </p:cNvPr>
            <p:cNvSpPr txBox="1"/>
            <p:nvPr/>
          </p:nvSpPr>
          <p:spPr>
            <a:xfrm>
              <a:off x="5756642" y="1690770"/>
              <a:ext cx="9375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Zone B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B4FCDD5E-4C53-4396-80E8-E2E2F2443C0B}"/>
                </a:ext>
              </a:extLst>
            </p:cNvPr>
            <p:cNvSpPr txBox="1"/>
            <p:nvPr/>
          </p:nvSpPr>
          <p:spPr>
            <a:xfrm>
              <a:off x="5886156" y="5879934"/>
              <a:ext cx="9375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Zone 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3659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04ADF690-F79F-40BA-94C1-8BA07FEAD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" y="415441"/>
            <a:ext cx="11460480" cy="618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We will be happy to answer any question!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Matteo Pozzi	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hlinkClick r:id="rId2"/>
              </a:rPr>
              <a:t>m.pozzi53@campus.unimib.it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algn="l" eaLnBrk="1" hangingPunct="1">
              <a:lnSpc>
                <a:spcPct val="150000"/>
              </a:lnSpc>
              <a:spcBef>
                <a:spcPts val="600"/>
              </a:spcBef>
            </a:pPr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</a:rPr>
              <a:t>Gloria </a:t>
            </a:r>
            <a:r>
              <a:rPr lang="en-US" sz="1800" b="0" dirty="0" err="1">
                <a:solidFill>
                  <a:srgbClr val="000000"/>
                </a:solidFill>
                <a:latin typeface="Arial" panose="020B0604020202020204" pitchFamily="34" charset="0"/>
              </a:rPr>
              <a:t>Arienti</a:t>
            </a:r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</a:rPr>
              <a:t>		</a:t>
            </a:r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  <a:hlinkClick r:id="rId3"/>
              </a:rPr>
              <a:t>g.arienti5@campus.unimib.it</a:t>
            </a:r>
            <a:endParaRPr lang="en-US" sz="1800" b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 eaLnBrk="1" hangingPunct="1">
              <a:lnSpc>
                <a:spcPct val="150000"/>
              </a:lnSpc>
              <a:spcBef>
                <a:spcPts val="600"/>
              </a:spcBef>
            </a:pPr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</a:rPr>
              <a:t>Anna </a:t>
            </a:r>
            <a:r>
              <a:rPr lang="en-US" sz="1800" b="0" dirty="0" err="1">
                <a:solidFill>
                  <a:srgbClr val="000000"/>
                </a:solidFill>
                <a:latin typeface="Arial" panose="020B0604020202020204" pitchFamily="34" charset="0"/>
              </a:rPr>
              <a:t>Losa</a:t>
            </a:r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</a:rPr>
              <a:t>		</a:t>
            </a:r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  <a:hlinkClick r:id="rId4"/>
              </a:rPr>
              <a:t>a.losa3@campus.unimib.it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Andrea Bistacchi	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hlinkClick r:id="rId5"/>
              </a:rPr>
              <a:t>andrea.bistacchi@unimib.it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Acknowledgements</a:t>
            </a:r>
          </a:p>
          <a:p>
            <a:pPr algn="l" eaLnBrk="1" hangingPunct="1">
              <a:lnSpc>
                <a:spcPct val="150000"/>
              </a:lnSpc>
              <a:spcBef>
                <a:spcPts val="600"/>
              </a:spcBef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We warmly </a:t>
            </a:r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</a:rPr>
              <a:t>thank Davide Bertolo and the </a:t>
            </a:r>
            <a:r>
              <a:rPr lang="en-US" sz="1800" b="0" dirty="0" err="1">
                <a:solidFill>
                  <a:srgbClr val="000000"/>
                </a:solidFill>
                <a:latin typeface="Arial" panose="020B0604020202020204" pitchFamily="34" charset="0"/>
              </a:rPr>
              <a:t>Regione</a:t>
            </a:r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latin typeface="Arial" panose="020B0604020202020204" pitchFamily="34" charset="0"/>
              </a:rPr>
              <a:t>Autonoma</a:t>
            </a:r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</a:rPr>
              <a:t> Valle d’Aosta for logistic support during our fieldwork.</a:t>
            </a:r>
          </a:p>
          <a:p>
            <a:pPr algn="l" eaLnBrk="1" hangingPunct="1">
              <a:lnSpc>
                <a:spcPct val="150000"/>
              </a:lnSpc>
              <a:spcBef>
                <a:spcPts val="600"/>
              </a:spcBef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References</a:t>
            </a:r>
          </a:p>
          <a:p>
            <a:pPr lvl="0" algn="l" eaLnBrk="1" hangingPunct="1">
              <a:lnSpc>
                <a:spcPct val="150000"/>
              </a:lnSpc>
              <a:spcBef>
                <a:spcPts val="600"/>
              </a:spcBef>
            </a:pPr>
            <a:r>
              <a:rPr lang="en-US" sz="1400" b="0" dirty="0">
                <a:latin typeface="Arial" panose="020B0604020202020204" pitchFamily="34" charset="0"/>
                <a:ea typeface="Times New Roman" panose="02020603050405020304" pitchFamily="18" charset="0"/>
              </a:rPr>
              <a:t>Bistacchi, A., </a:t>
            </a:r>
            <a:r>
              <a:rPr lang="en-US" sz="1400" b="0" dirty="0" err="1">
                <a:latin typeface="Arial" panose="020B0604020202020204" pitchFamily="34" charset="0"/>
                <a:ea typeface="Times New Roman" panose="02020603050405020304" pitchFamily="18" charset="0"/>
              </a:rPr>
              <a:t>Massironi</a:t>
            </a:r>
            <a:r>
              <a:rPr lang="en-US" sz="1400" b="0" dirty="0">
                <a:latin typeface="Arial" panose="020B0604020202020204" pitchFamily="34" charset="0"/>
                <a:ea typeface="Times New Roman" panose="02020603050405020304" pitchFamily="18" charset="0"/>
              </a:rPr>
              <a:t>, M., 2000. Post-nappe brittle tectonics and kinematic evolution of the north-western Alps: an integrated approach. Tectonophysics 327, 267–292. DOI: </a:t>
            </a:r>
            <a:r>
              <a:rPr lang="en-US" sz="1400" b="0" dirty="0">
                <a:latin typeface="Arial" panose="020B0604020202020204" pitchFamily="34" charset="0"/>
                <a:ea typeface="Times New Roman" panose="02020603050405020304" pitchFamily="18" charset="0"/>
                <a:hlinkClick r:id="rId6"/>
              </a:rPr>
              <a:t>10.1016/S0040-1951(00)00206-7</a:t>
            </a:r>
            <a:endParaRPr lang="en-US" sz="1400" b="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algn="l" eaLnBrk="1" hangingPunct="1">
              <a:lnSpc>
                <a:spcPct val="150000"/>
              </a:lnSpc>
              <a:spcBef>
                <a:spcPts val="600"/>
              </a:spcBef>
            </a:pPr>
            <a:r>
              <a:rPr lang="en-US" sz="1400" b="0" dirty="0">
                <a:solidFill>
                  <a:srgbClr val="000000"/>
                </a:solidFill>
                <a:latin typeface="Arial" panose="020B0604020202020204" pitchFamily="34" charset="0"/>
              </a:rPr>
              <a:t>Dal </a:t>
            </a:r>
            <a:r>
              <a:rPr lang="en-US" sz="1400" b="0" dirty="0" err="1">
                <a:solidFill>
                  <a:srgbClr val="000000"/>
                </a:solidFill>
                <a:latin typeface="Arial" panose="020B0604020202020204" pitchFamily="34" charset="0"/>
              </a:rPr>
              <a:t>Piaz</a:t>
            </a:r>
            <a:r>
              <a:rPr lang="en-US" sz="1400" b="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1400" b="0" dirty="0" err="1">
                <a:solidFill>
                  <a:srgbClr val="000000"/>
                </a:solidFill>
                <a:latin typeface="Arial" panose="020B0604020202020204" pitchFamily="34" charset="0"/>
              </a:rPr>
              <a:t>G.V</a:t>
            </a:r>
            <a:r>
              <a:rPr lang="en-US" sz="1400" b="0" dirty="0">
                <a:solidFill>
                  <a:srgbClr val="000000"/>
                </a:solidFill>
                <a:latin typeface="Arial" panose="020B0604020202020204" pitchFamily="34" charset="0"/>
              </a:rPr>
              <a:t>., 2010. The Italian Alps: a journey across two centuries of Alpine geology. Journal of the Virtual Explorer 36. </a:t>
            </a:r>
            <a:r>
              <a:rPr lang="it-IT" sz="1400" b="0" dirty="0" err="1">
                <a:solidFill>
                  <a:srgbClr val="000000"/>
                </a:solidFill>
                <a:latin typeface="Arial" panose="020B0604020202020204" pitchFamily="34" charset="0"/>
              </a:rPr>
              <a:t>DOI</a:t>
            </a:r>
            <a:r>
              <a:rPr lang="it-IT" sz="1400" b="0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it-IT" sz="1400" b="0" dirty="0">
                <a:solidFill>
                  <a:srgbClr val="000000"/>
                </a:solidFill>
                <a:latin typeface="Arial" panose="020B0604020202020204" pitchFamily="34" charset="0"/>
                <a:hlinkClick r:id="rId7"/>
              </a:rPr>
              <a:t>10.3809/jvirtex.2010.00234</a:t>
            </a:r>
            <a:endParaRPr lang="it-IT" sz="1400" b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780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EC0036-0CF4-4715-9BA5-74FE242B2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064" y="296025"/>
            <a:ext cx="6461827" cy="722647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</a:rPr>
              <a:t>Goal of the project: to increase the detail on brittle structures, starting from the updated 1:10.000 national geological map (CARG project)</a:t>
            </a:r>
            <a:endParaRPr lang="en-GB" sz="2000" dirty="0">
              <a:latin typeface="Arial" panose="020B0604020202020204" pitchFamily="34" charset="0"/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0900D1E4-01AF-49C1-9EDB-C905D9632D4A}"/>
              </a:ext>
            </a:extLst>
          </p:cNvPr>
          <p:cNvGrpSpPr/>
          <p:nvPr/>
        </p:nvGrpSpPr>
        <p:grpSpPr>
          <a:xfrm>
            <a:off x="1297003" y="1436033"/>
            <a:ext cx="4365948" cy="4680496"/>
            <a:chOff x="524361" y="1602942"/>
            <a:chExt cx="4460241" cy="4781529"/>
          </a:xfrm>
        </p:grpSpPr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D1AD5D2C-46E4-48D7-813C-E340D191E51F}"/>
                </a:ext>
              </a:extLst>
            </p:cNvPr>
            <p:cNvGrpSpPr/>
            <p:nvPr/>
          </p:nvGrpSpPr>
          <p:grpSpPr>
            <a:xfrm>
              <a:off x="524361" y="1602942"/>
              <a:ext cx="4047639" cy="1136889"/>
              <a:chOff x="524361" y="1613102"/>
              <a:chExt cx="4047639" cy="1136889"/>
            </a:xfrm>
          </p:grpSpPr>
          <p:sp>
            <p:nvSpPr>
              <p:cNvPr id="24" name="Rettangolo 23">
                <a:extLst>
                  <a:ext uri="{FF2B5EF4-FFF2-40B4-BE49-F238E27FC236}">
                    <a16:creationId xmlns:a16="http://schemas.microsoft.com/office/drawing/2014/main" id="{861C0F3A-3F33-4EA3-8919-1916484EA619}"/>
                  </a:ext>
                </a:extLst>
              </p:cNvPr>
              <p:cNvSpPr/>
              <p:nvPr/>
            </p:nvSpPr>
            <p:spPr>
              <a:xfrm>
                <a:off x="524361" y="1613102"/>
                <a:ext cx="1526593" cy="3458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600" b="1" dirty="0">
                    <a:latin typeface="Arial" panose="020B0604020202020204" pitchFamily="34" charset="0"/>
                  </a:rPr>
                  <a:t>Combin Zone</a:t>
                </a:r>
              </a:p>
            </p:txBody>
          </p:sp>
          <p:grpSp>
            <p:nvGrpSpPr>
              <p:cNvPr id="33" name="Gruppo 32">
                <a:extLst>
                  <a:ext uri="{FF2B5EF4-FFF2-40B4-BE49-F238E27FC236}">
                    <a16:creationId xmlns:a16="http://schemas.microsoft.com/office/drawing/2014/main" id="{CD6FECCD-2210-465C-B662-E4754CB601B9}"/>
                  </a:ext>
                </a:extLst>
              </p:cNvPr>
              <p:cNvGrpSpPr/>
              <p:nvPr/>
            </p:nvGrpSpPr>
            <p:grpSpPr>
              <a:xfrm>
                <a:off x="846868" y="1876211"/>
                <a:ext cx="3725132" cy="345862"/>
                <a:chOff x="666529" y="2221109"/>
                <a:chExt cx="3725132" cy="345862"/>
              </a:xfrm>
            </p:grpSpPr>
            <p:sp>
              <p:nvSpPr>
                <p:cNvPr id="34" name="Rettangolo 33">
                  <a:extLst>
                    <a:ext uri="{FF2B5EF4-FFF2-40B4-BE49-F238E27FC236}">
                      <a16:creationId xmlns:a16="http://schemas.microsoft.com/office/drawing/2014/main" id="{8106E6A5-DE47-4121-ACA0-B8FAF12B98F0}"/>
                    </a:ext>
                  </a:extLst>
                </p:cNvPr>
                <p:cNvSpPr/>
                <p:nvPr/>
              </p:nvSpPr>
              <p:spPr>
                <a:xfrm>
                  <a:off x="666529" y="2285264"/>
                  <a:ext cx="171671" cy="214096"/>
                </a:xfrm>
                <a:prstGeom prst="rect">
                  <a:avLst/>
                </a:prstGeom>
                <a:solidFill>
                  <a:srgbClr val="CDE6E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5" name="CasellaDiTesto 34">
                  <a:extLst>
                    <a:ext uri="{FF2B5EF4-FFF2-40B4-BE49-F238E27FC236}">
                      <a16:creationId xmlns:a16="http://schemas.microsoft.com/office/drawing/2014/main" id="{FB00664A-4773-41B2-8D92-3E16E21C8DC8}"/>
                    </a:ext>
                  </a:extLst>
                </p:cNvPr>
                <p:cNvSpPr txBox="1"/>
                <p:nvPr/>
              </p:nvSpPr>
              <p:spPr>
                <a:xfrm>
                  <a:off x="838200" y="2221109"/>
                  <a:ext cx="3553461" cy="345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>
                      <a:latin typeface="Arial" panose="020B0604020202020204" pitchFamily="34" charset="0"/>
                    </a:rPr>
                    <a:t>Calcschists</a:t>
                  </a:r>
                </a:p>
              </p:txBody>
            </p:sp>
          </p:grpSp>
          <p:grpSp>
            <p:nvGrpSpPr>
              <p:cNvPr id="36" name="Gruppo 35">
                <a:extLst>
                  <a:ext uri="{FF2B5EF4-FFF2-40B4-BE49-F238E27FC236}">
                    <a16:creationId xmlns:a16="http://schemas.microsoft.com/office/drawing/2014/main" id="{4DC07084-076F-4FE2-B4CF-9380E9EB930A}"/>
                  </a:ext>
                </a:extLst>
              </p:cNvPr>
              <p:cNvGrpSpPr/>
              <p:nvPr/>
            </p:nvGrpSpPr>
            <p:grpSpPr>
              <a:xfrm>
                <a:off x="846868" y="2129737"/>
                <a:ext cx="3725132" cy="345862"/>
                <a:chOff x="666529" y="2221109"/>
                <a:chExt cx="3725132" cy="345862"/>
              </a:xfrm>
            </p:grpSpPr>
            <p:sp>
              <p:nvSpPr>
                <p:cNvPr id="37" name="Rettangolo 36">
                  <a:extLst>
                    <a:ext uri="{FF2B5EF4-FFF2-40B4-BE49-F238E27FC236}">
                      <a16:creationId xmlns:a16="http://schemas.microsoft.com/office/drawing/2014/main" id="{B01C87E7-6580-4325-8BAD-45E904837FBB}"/>
                    </a:ext>
                  </a:extLst>
                </p:cNvPr>
                <p:cNvSpPr/>
                <p:nvPr/>
              </p:nvSpPr>
              <p:spPr>
                <a:xfrm>
                  <a:off x="666529" y="2285264"/>
                  <a:ext cx="171671" cy="214096"/>
                </a:xfrm>
                <a:prstGeom prst="rect">
                  <a:avLst/>
                </a:prstGeom>
                <a:solidFill>
                  <a:srgbClr val="80CD8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8" name="CasellaDiTesto 37">
                  <a:extLst>
                    <a:ext uri="{FF2B5EF4-FFF2-40B4-BE49-F238E27FC236}">
                      <a16:creationId xmlns:a16="http://schemas.microsoft.com/office/drawing/2014/main" id="{4CC717E0-9313-4610-8EBC-EA19D3F6CB0F}"/>
                    </a:ext>
                  </a:extLst>
                </p:cNvPr>
                <p:cNvSpPr txBox="1"/>
                <p:nvPr/>
              </p:nvSpPr>
              <p:spPr>
                <a:xfrm>
                  <a:off x="838200" y="2221109"/>
                  <a:ext cx="3553461" cy="345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 err="1">
                      <a:latin typeface="Arial" panose="020B0604020202020204" pitchFamily="34" charset="0"/>
                    </a:rPr>
                    <a:t>Metabasalts</a:t>
                  </a:r>
                  <a:endParaRPr lang="en-GB" sz="1600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40" name="Gruppo 39">
                <a:extLst>
                  <a:ext uri="{FF2B5EF4-FFF2-40B4-BE49-F238E27FC236}">
                    <a16:creationId xmlns:a16="http://schemas.microsoft.com/office/drawing/2014/main" id="{33DF8C7E-BC23-4594-A255-CE7CAC844B3D}"/>
                  </a:ext>
                </a:extLst>
              </p:cNvPr>
              <p:cNvGrpSpPr/>
              <p:nvPr/>
            </p:nvGrpSpPr>
            <p:grpSpPr>
              <a:xfrm>
                <a:off x="846868" y="2404129"/>
                <a:ext cx="3725132" cy="345862"/>
                <a:chOff x="666529" y="2221109"/>
                <a:chExt cx="3725132" cy="345862"/>
              </a:xfrm>
            </p:grpSpPr>
            <p:sp>
              <p:nvSpPr>
                <p:cNvPr id="41" name="Rettangolo 40">
                  <a:extLst>
                    <a:ext uri="{FF2B5EF4-FFF2-40B4-BE49-F238E27FC236}">
                      <a16:creationId xmlns:a16="http://schemas.microsoft.com/office/drawing/2014/main" id="{2C647447-5705-4AAB-8EE2-712C4C9AAD7B}"/>
                    </a:ext>
                  </a:extLst>
                </p:cNvPr>
                <p:cNvSpPr/>
                <p:nvPr/>
              </p:nvSpPr>
              <p:spPr>
                <a:xfrm>
                  <a:off x="666529" y="2285264"/>
                  <a:ext cx="171671" cy="214096"/>
                </a:xfrm>
                <a:prstGeom prst="rect">
                  <a:avLst/>
                </a:prstGeom>
                <a:solidFill>
                  <a:srgbClr val="B1BF7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" name="CasellaDiTesto 41">
                  <a:extLst>
                    <a:ext uri="{FF2B5EF4-FFF2-40B4-BE49-F238E27FC236}">
                      <a16:creationId xmlns:a16="http://schemas.microsoft.com/office/drawing/2014/main" id="{892E064D-5863-4264-BAC8-6DBE36698C13}"/>
                    </a:ext>
                  </a:extLst>
                </p:cNvPr>
                <p:cNvSpPr txBox="1"/>
                <p:nvPr/>
              </p:nvSpPr>
              <p:spPr>
                <a:xfrm>
                  <a:off x="838200" y="2221109"/>
                  <a:ext cx="3553461" cy="345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 err="1">
                      <a:latin typeface="Arial" panose="020B0604020202020204" pitchFamily="34" charset="0"/>
                    </a:rPr>
                    <a:t>Antigoritic</a:t>
                  </a:r>
                  <a:r>
                    <a:rPr lang="en-GB" sz="1600" dirty="0">
                      <a:latin typeface="Arial" panose="020B0604020202020204" pitchFamily="34" charset="0"/>
                    </a:rPr>
                    <a:t> Serpentinites</a:t>
                  </a:r>
                </a:p>
              </p:txBody>
            </p:sp>
          </p:grpSp>
        </p:grpSp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C21B0A2F-E7EE-4821-AE4C-329FA8629CBF}"/>
                </a:ext>
              </a:extLst>
            </p:cNvPr>
            <p:cNvGrpSpPr/>
            <p:nvPr/>
          </p:nvGrpSpPr>
          <p:grpSpPr>
            <a:xfrm>
              <a:off x="524361" y="2697181"/>
              <a:ext cx="4460241" cy="3687290"/>
              <a:chOff x="524361" y="2697181"/>
              <a:chExt cx="4460241" cy="3687290"/>
            </a:xfrm>
          </p:grpSpPr>
          <p:grpSp>
            <p:nvGrpSpPr>
              <p:cNvPr id="39" name="Gruppo 38">
                <a:extLst>
                  <a:ext uri="{FF2B5EF4-FFF2-40B4-BE49-F238E27FC236}">
                    <a16:creationId xmlns:a16="http://schemas.microsoft.com/office/drawing/2014/main" id="{9AD70039-05F0-42A1-9ED9-5243D12BC285}"/>
                  </a:ext>
                </a:extLst>
              </p:cNvPr>
              <p:cNvGrpSpPr/>
              <p:nvPr/>
            </p:nvGrpSpPr>
            <p:grpSpPr>
              <a:xfrm>
                <a:off x="524361" y="2697181"/>
                <a:ext cx="4300728" cy="1636728"/>
                <a:chOff x="524361" y="2402541"/>
                <a:chExt cx="4300728" cy="1636728"/>
              </a:xfrm>
            </p:grpSpPr>
            <p:grpSp>
              <p:nvGrpSpPr>
                <p:cNvPr id="19" name="Gruppo 18">
                  <a:extLst>
                    <a:ext uri="{FF2B5EF4-FFF2-40B4-BE49-F238E27FC236}">
                      <a16:creationId xmlns:a16="http://schemas.microsoft.com/office/drawing/2014/main" id="{B0701362-5D7D-4DC0-8A20-3C877827FE1E}"/>
                    </a:ext>
                  </a:extLst>
                </p:cNvPr>
                <p:cNvGrpSpPr/>
                <p:nvPr/>
              </p:nvGrpSpPr>
              <p:grpSpPr>
                <a:xfrm>
                  <a:off x="846868" y="2922807"/>
                  <a:ext cx="3725132" cy="345862"/>
                  <a:chOff x="666529" y="2221109"/>
                  <a:chExt cx="3725132" cy="345862"/>
                </a:xfrm>
              </p:grpSpPr>
              <p:sp>
                <p:nvSpPr>
                  <p:cNvPr id="17" name="Rettangolo 16">
                    <a:extLst>
                      <a:ext uri="{FF2B5EF4-FFF2-40B4-BE49-F238E27FC236}">
                        <a16:creationId xmlns:a16="http://schemas.microsoft.com/office/drawing/2014/main" id="{5C1EDE9D-81F8-48A8-B16B-B5218B80BFAE}"/>
                      </a:ext>
                    </a:extLst>
                  </p:cNvPr>
                  <p:cNvSpPr/>
                  <p:nvPr/>
                </p:nvSpPr>
                <p:spPr>
                  <a:xfrm>
                    <a:off x="666529" y="2285264"/>
                    <a:ext cx="171671" cy="214096"/>
                  </a:xfrm>
                  <a:prstGeom prst="rect">
                    <a:avLst/>
                  </a:prstGeom>
                  <a:solidFill>
                    <a:srgbClr val="DFAFA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" name="CasellaDiTesto 17">
                    <a:extLst>
                      <a:ext uri="{FF2B5EF4-FFF2-40B4-BE49-F238E27FC236}">
                        <a16:creationId xmlns:a16="http://schemas.microsoft.com/office/drawing/2014/main" id="{917326D9-33B0-4FCE-81DF-EFAC76281384}"/>
                      </a:ext>
                    </a:extLst>
                  </p:cNvPr>
                  <p:cNvSpPr txBox="1"/>
                  <p:nvPr/>
                </p:nvSpPr>
                <p:spPr>
                  <a:xfrm>
                    <a:off x="838200" y="2221109"/>
                    <a:ext cx="3553461" cy="3458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600" dirty="0">
                        <a:latin typeface="Arial" panose="020B0604020202020204" pitchFamily="34" charset="0"/>
                      </a:rPr>
                      <a:t>White quartzites</a:t>
                    </a:r>
                  </a:p>
                </p:txBody>
              </p:sp>
            </p:grpSp>
            <p:grpSp>
              <p:nvGrpSpPr>
                <p:cNvPr id="20" name="Gruppo 19">
                  <a:extLst>
                    <a:ext uri="{FF2B5EF4-FFF2-40B4-BE49-F238E27FC236}">
                      <a16:creationId xmlns:a16="http://schemas.microsoft.com/office/drawing/2014/main" id="{B18FBF3A-19F3-4DE3-B36B-7ECA6FA66E2F}"/>
                    </a:ext>
                  </a:extLst>
                </p:cNvPr>
                <p:cNvGrpSpPr/>
                <p:nvPr/>
              </p:nvGrpSpPr>
              <p:grpSpPr>
                <a:xfrm>
                  <a:off x="846868" y="3459053"/>
                  <a:ext cx="3721101" cy="345862"/>
                  <a:chOff x="670560" y="2261749"/>
                  <a:chExt cx="3721101" cy="345862"/>
                </a:xfrm>
              </p:grpSpPr>
              <p:sp>
                <p:nvSpPr>
                  <p:cNvPr id="21" name="Rettangolo 20">
                    <a:extLst>
                      <a:ext uri="{FF2B5EF4-FFF2-40B4-BE49-F238E27FC236}">
                        <a16:creationId xmlns:a16="http://schemas.microsoft.com/office/drawing/2014/main" id="{C088BC93-AF93-42CB-9C3C-50251D4B40A1}"/>
                      </a:ext>
                    </a:extLst>
                  </p:cNvPr>
                  <p:cNvSpPr/>
                  <p:nvPr/>
                </p:nvSpPr>
                <p:spPr>
                  <a:xfrm>
                    <a:off x="670560" y="2329604"/>
                    <a:ext cx="167640" cy="200236"/>
                  </a:xfrm>
                  <a:prstGeom prst="rect">
                    <a:avLst/>
                  </a:prstGeom>
                  <a:solidFill>
                    <a:srgbClr val="73B474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" name="CasellaDiTesto 21">
                    <a:extLst>
                      <a:ext uri="{FF2B5EF4-FFF2-40B4-BE49-F238E27FC236}">
                        <a16:creationId xmlns:a16="http://schemas.microsoft.com/office/drawing/2014/main" id="{456C21BD-7FDB-438A-88F8-A3E2141EE615}"/>
                      </a:ext>
                    </a:extLst>
                  </p:cNvPr>
                  <p:cNvSpPr txBox="1"/>
                  <p:nvPr/>
                </p:nvSpPr>
                <p:spPr>
                  <a:xfrm>
                    <a:off x="838200" y="2261749"/>
                    <a:ext cx="3553461" cy="3458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600" dirty="0" err="1">
                        <a:latin typeface="Arial" panose="020B0604020202020204" pitchFamily="34" charset="0"/>
                      </a:rPr>
                      <a:t>Amphibolites</a:t>
                    </a:r>
                    <a:endParaRPr lang="en-GB" sz="1600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3" name="Rettangolo 22">
                  <a:extLst>
                    <a:ext uri="{FF2B5EF4-FFF2-40B4-BE49-F238E27FC236}">
                      <a16:creationId xmlns:a16="http://schemas.microsoft.com/office/drawing/2014/main" id="{B22A8940-4595-4F06-9D38-A9C053D22568}"/>
                    </a:ext>
                  </a:extLst>
                </p:cNvPr>
                <p:cNvSpPr/>
                <p:nvPr/>
              </p:nvSpPr>
              <p:spPr>
                <a:xfrm>
                  <a:off x="524361" y="3201697"/>
                  <a:ext cx="1983490" cy="34586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 sz="1600" b="1" dirty="0">
                      <a:latin typeface="Arial" panose="020B0604020202020204" pitchFamily="34" charset="0"/>
                    </a:rPr>
                    <a:t>Zermatt-Saas Unit</a:t>
                  </a:r>
                  <a:endParaRPr lang="en-GB" sz="16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Rettangolo 25">
                  <a:extLst>
                    <a:ext uri="{FF2B5EF4-FFF2-40B4-BE49-F238E27FC236}">
                      <a16:creationId xmlns:a16="http://schemas.microsoft.com/office/drawing/2014/main" id="{F47CD8F9-C19C-4038-8BCA-8B45A041B741}"/>
                    </a:ext>
                  </a:extLst>
                </p:cNvPr>
                <p:cNvSpPr/>
                <p:nvPr/>
              </p:nvSpPr>
              <p:spPr>
                <a:xfrm>
                  <a:off x="524361" y="2402541"/>
                  <a:ext cx="4300728" cy="34586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 sz="1600" b="1" dirty="0">
                      <a:latin typeface="Arial" panose="020B0604020202020204" pitchFamily="34" charset="0"/>
                    </a:rPr>
                    <a:t>Pancherot-Cime Bianche-</a:t>
                  </a:r>
                  <a:r>
                    <a:rPr lang="it-IT" sz="1600" b="1" dirty="0" err="1">
                      <a:latin typeface="Arial" panose="020B0604020202020204" pitchFamily="34" charset="0"/>
                    </a:rPr>
                    <a:t>Bettaforca</a:t>
                  </a:r>
                  <a:r>
                    <a:rPr lang="it-IT" sz="1600" b="1" dirty="0">
                      <a:latin typeface="Arial" panose="020B0604020202020204" pitchFamily="34" charset="0"/>
                    </a:rPr>
                    <a:t> Unit </a:t>
                  </a:r>
                  <a:endParaRPr lang="en-GB" sz="1600" dirty="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27" name="Gruppo 26">
                  <a:extLst>
                    <a:ext uri="{FF2B5EF4-FFF2-40B4-BE49-F238E27FC236}">
                      <a16:creationId xmlns:a16="http://schemas.microsoft.com/office/drawing/2014/main" id="{5FF26020-B2A2-4F82-8B94-3397D24508BE}"/>
                    </a:ext>
                  </a:extLst>
                </p:cNvPr>
                <p:cNvGrpSpPr/>
                <p:nvPr/>
              </p:nvGrpSpPr>
              <p:grpSpPr>
                <a:xfrm>
                  <a:off x="840738" y="3693407"/>
                  <a:ext cx="3721102" cy="345862"/>
                  <a:chOff x="670559" y="2261749"/>
                  <a:chExt cx="3721102" cy="345862"/>
                </a:xfrm>
              </p:grpSpPr>
              <p:sp>
                <p:nvSpPr>
                  <p:cNvPr id="28" name="Rettangolo 27">
                    <a:extLst>
                      <a:ext uri="{FF2B5EF4-FFF2-40B4-BE49-F238E27FC236}">
                        <a16:creationId xmlns:a16="http://schemas.microsoft.com/office/drawing/2014/main" id="{6BD8F0E3-DC9A-41B3-91C0-1290806AA4B4}"/>
                      </a:ext>
                    </a:extLst>
                  </p:cNvPr>
                  <p:cNvSpPr/>
                  <p:nvPr/>
                </p:nvSpPr>
                <p:spPr>
                  <a:xfrm>
                    <a:off x="670559" y="2339764"/>
                    <a:ext cx="173769" cy="197096"/>
                  </a:xfrm>
                  <a:prstGeom prst="rect">
                    <a:avLst/>
                  </a:prstGeom>
                  <a:solidFill>
                    <a:srgbClr val="C2CE94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9" name="CasellaDiTesto 28">
                    <a:extLst>
                      <a:ext uri="{FF2B5EF4-FFF2-40B4-BE49-F238E27FC236}">
                        <a16:creationId xmlns:a16="http://schemas.microsoft.com/office/drawing/2014/main" id="{E56F6C08-5EDD-4202-BD5F-F8B1D1F5DD1D}"/>
                      </a:ext>
                    </a:extLst>
                  </p:cNvPr>
                  <p:cNvSpPr txBox="1"/>
                  <p:nvPr/>
                </p:nvSpPr>
                <p:spPr>
                  <a:xfrm>
                    <a:off x="838200" y="2261749"/>
                    <a:ext cx="3553461" cy="3458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600" dirty="0">
                        <a:latin typeface="Arial" panose="020B0604020202020204" pitchFamily="34" charset="0"/>
                      </a:rPr>
                      <a:t>Serpentinites</a:t>
                    </a:r>
                  </a:p>
                </p:txBody>
              </p:sp>
            </p:grpSp>
            <p:grpSp>
              <p:nvGrpSpPr>
                <p:cNvPr id="30" name="Gruppo 29">
                  <a:extLst>
                    <a:ext uri="{FF2B5EF4-FFF2-40B4-BE49-F238E27FC236}">
                      <a16:creationId xmlns:a16="http://schemas.microsoft.com/office/drawing/2014/main" id="{05ADF13C-8F96-4CD3-ADCB-2E90DA0F2E94}"/>
                    </a:ext>
                  </a:extLst>
                </p:cNvPr>
                <p:cNvGrpSpPr/>
                <p:nvPr/>
              </p:nvGrpSpPr>
              <p:grpSpPr>
                <a:xfrm>
                  <a:off x="846868" y="2668784"/>
                  <a:ext cx="3725132" cy="345862"/>
                  <a:chOff x="666529" y="2221109"/>
                  <a:chExt cx="3725132" cy="345862"/>
                </a:xfrm>
              </p:grpSpPr>
              <p:sp>
                <p:nvSpPr>
                  <p:cNvPr id="31" name="Rettangolo 30">
                    <a:extLst>
                      <a:ext uri="{FF2B5EF4-FFF2-40B4-BE49-F238E27FC236}">
                        <a16:creationId xmlns:a16="http://schemas.microsoft.com/office/drawing/2014/main" id="{04F65A86-04E9-4A51-85B5-2393ABFFDC90}"/>
                      </a:ext>
                    </a:extLst>
                  </p:cNvPr>
                  <p:cNvSpPr/>
                  <p:nvPr/>
                </p:nvSpPr>
                <p:spPr>
                  <a:xfrm>
                    <a:off x="666529" y="2285264"/>
                    <a:ext cx="171671" cy="214096"/>
                  </a:xfrm>
                  <a:prstGeom prst="rect">
                    <a:avLst/>
                  </a:prstGeom>
                  <a:solidFill>
                    <a:srgbClr val="E8E867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2" name="CasellaDiTesto 31">
                    <a:extLst>
                      <a:ext uri="{FF2B5EF4-FFF2-40B4-BE49-F238E27FC236}">
                        <a16:creationId xmlns:a16="http://schemas.microsoft.com/office/drawing/2014/main" id="{D9BE05C4-1B10-4156-889E-7F62FA1726D2}"/>
                      </a:ext>
                    </a:extLst>
                  </p:cNvPr>
                  <p:cNvSpPr txBox="1"/>
                  <p:nvPr/>
                </p:nvSpPr>
                <p:spPr>
                  <a:xfrm>
                    <a:off x="838200" y="2221109"/>
                    <a:ext cx="3553461" cy="3458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600" dirty="0">
                        <a:latin typeface="Arial" panose="020B0604020202020204" pitchFamily="34" charset="0"/>
                      </a:rPr>
                      <a:t>Marbles and dolomitic Marbles</a:t>
                    </a:r>
                  </a:p>
                </p:txBody>
              </p:sp>
            </p:grpSp>
          </p:grpSp>
          <p:grpSp>
            <p:nvGrpSpPr>
              <p:cNvPr id="16" name="Gruppo 15">
                <a:extLst>
                  <a:ext uri="{FF2B5EF4-FFF2-40B4-BE49-F238E27FC236}">
                    <a16:creationId xmlns:a16="http://schemas.microsoft.com/office/drawing/2014/main" id="{A2B717A1-4A10-486A-B017-B167C4510603}"/>
                  </a:ext>
                </a:extLst>
              </p:cNvPr>
              <p:cNvGrpSpPr/>
              <p:nvPr/>
            </p:nvGrpSpPr>
            <p:grpSpPr>
              <a:xfrm>
                <a:off x="717401" y="4534663"/>
                <a:ext cx="4267201" cy="1849808"/>
                <a:chOff x="838200" y="2278786"/>
                <a:chExt cx="3985262" cy="2000206"/>
              </a:xfrm>
            </p:grpSpPr>
            <p:grpSp>
              <p:nvGrpSpPr>
                <p:cNvPr id="14" name="Gruppo 13">
                  <a:extLst>
                    <a:ext uri="{FF2B5EF4-FFF2-40B4-BE49-F238E27FC236}">
                      <a16:creationId xmlns:a16="http://schemas.microsoft.com/office/drawing/2014/main" id="{4124C44A-81A7-4E9C-BD22-D97B92431E7F}"/>
                    </a:ext>
                  </a:extLst>
                </p:cNvPr>
                <p:cNvGrpSpPr/>
                <p:nvPr/>
              </p:nvGrpSpPr>
              <p:grpSpPr>
                <a:xfrm>
                  <a:off x="838200" y="2279194"/>
                  <a:ext cx="3967481" cy="1999798"/>
                  <a:chOff x="838199" y="2722880"/>
                  <a:chExt cx="3967481" cy="1999798"/>
                </a:xfrm>
              </p:grpSpPr>
              <p:pic>
                <p:nvPicPr>
                  <p:cNvPr id="6" name="Immagine 5">
                    <a:extLst>
                      <a:ext uri="{FF2B5EF4-FFF2-40B4-BE49-F238E27FC236}">
                        <a16:creationId xmlns:a16="http://schemas.microsoft.com/office/drawing/2014/main" id="{07872446-F651-408E-BF40-D882A09F6E4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838199" y="2722880"/>
                    <a:ext cx="340362" cy="1937793"/>
                  </a:xfrm>
                  <a:prstGeom prst="rect">
                    <a:avLst/>
                  </a:prstGeom>
                </p:spPr>
              </p:pic>
              <p:sp>
                <p:nvSpPr>
                  <p:cNvPr id="8" name="CasellaDiTesto 7">
                    <a:extLst>
                      <a:ext uri="{FF2B5EF4-FFF2-40B4-BE49-F238E27FC236}">
                        <a16:creationId xmlns:a16="http://schemas.microsoft.com/office/drawing/2014/main" id="{4597182A-03CC-44FF-80AA-7786C2A16FCB}"/>
                      </a:ext>
                    </a:extLst>
                  </p:cNvPr>
                  <p:cNvSpPr txBox="1"/>
                  <p:nvPr/>
                </p:nvSpPr>
                <p:spPr>
                  <a:xfrm>
                    <a:off x="1270000" y="3013789"/>
                    <a:ext cx="2346960" cy="3739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600" dirty="0">
                        <a:latin typeface="Arial" panose="020B0604020202020204" pitchFamily="34" charset="0"/>
                      </a:rPr>
                      <a:t>Reverse Fault (certain)</a:t>
                    </a:r>
                  </a:p>
                </p:txBody>
              </p:sp>
              <p:sp>
                <p:nvSpPr>
                  <p:cNvPr id="9" name="CasellaDiTesto 8">
                    <a:extLst>
                      <a:ext uri="{FF2B5EF4-FFF2-40B4-BE49-F238E27FC236}">
                        <a16:creationId xmlns:a16="http://schemas.microsoft.com/office/drawing/2014/main" id="{6628BABF-51D8-4F71-A280-20A6D546AEAC}"/>
                      </a:ext>
                    </a:extLst>
                  </p:cNvPr>
                  <p:cNvSpPr txBox="1"/>
                  <p:nvPr/>
                </p:nvSpPr>
                <p:spPr>
                  <a:xfrm>
                    <a:off x="1267460" y="3280054"/>
                    <a:ext cx="2562859" cy="3739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600" dirty="0">
                        <a:latin typeface="Arial" panose="020B0604020202020204" pitchFamily="34" charset="0"/>
                      </a:rPr>
                      <a:t>Reverse Fault (inferred)</a:t>
                    </a:r>
                  </a:p>
                </p:txBody>
              </p:sp>
              <p:sp>
                <p:nvSpPr>
                  <p:cNvPr id="10" name="CasellaDiTesto 9">
                    <a:extLst>
                      <a:ext uri="{FF2B5EF4-FFF2-40B4-BE49-F238E27FC236}">
                        <a16:creationId xmlns:a16="http://schemas.microsoft.com/office/drawing/2014/main" id="{7939B8E6-E761-4EF6-AD04-E294D7610D29}"/>
                      </a:ext>
                    </a:extLst>
                  </p:cNvPr>
                  <p:cNvSpPr txBox="1"/>
                  <p:nvPr/>
                </p:nvSpPr>
                <p:spPr>
                  <a:xfrm>
                    <a:off x="1262380" y="3534647"/>
                    <a:ext cx="2346960" cy="3739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600" dirty="0">
                        <a:latin typeface="Arial" panose="020B0604020202020204" pitchFamily="34" charset="0"/>
                      </a:rPr>
                      <a:t>Normal Fault (certain)</a:t>
                    </a:r>
                  </a:p>
                </p:txBody>
              </p:sp>
              <p:sp>
                <p:nvSpPr>
                  <p:cNvPr id="11" name="CasellaDiTesto 10">
                    <a:extLst>
                      <a:ext uri="{FF2B5EF4-FFF2-40B4-BE49-F238E27FC236}">
                        <a16:creationId xmlns:a16="http://schemas.microsoft.com/office/drawing/2014/main" id="{28337C8F-FAC3-4CE4-9EC9-E40413C88148}"/>
                      </a:ext>
                    </a:extLst>
                  </p:cNvPr>
                  <p:cNvSpPr txBox="1"/>
                  <p:nvPr/>
                </p:nvSpPr>
                <p:spPr>
                  <a:xfrm>
                    <a:off x="1262380" y="3813948"/>
                    <a:ext cx="2346960" cy="3739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600" dirty="0">
                        <a:latin typeface="Arial" panose="020B0604020202020204" pitchFamily="34" charset="0"/>
                      </a:rPr>
                      <a:t>Normal Fault (inferred)</a:t>
                    </a:r>
                  </a:p>
                </p:txBody>
              </p:sp>
              <p:sp>
                <p:nvSpPr>
                  <p:cNvPr id="12" name="CasellaDiTesto 11">
                    <a:extLst>
                      <a:ext uri="{FF2B5EF4-FFF2-40B4-BE49-F238E27FC236}">
                        <a16:creationId xmlns:a16="http://schemas.microsoft.com/office/drawing/2014/main" id="{90AD0CD5-7496-4EA9-8764-E3395F9B480E}"/>
                      </a:ext>
                    </a:extLst>
                  </p:cNvPr>
                  <p:cNvSpPr txBox="1"/>
                  <p:nvPr/>
                </p:nvSpPr>
                <p:spPr>
                  <a:xfrm>
                    <a:off x="1252219" y="4092229"/>
                    <a:ext cx="3553461" cy="3739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600" dirty="0" err="1">
                        <a:latin typeface="Arial" panose="020B0604020202020204" pitchFamily="34" charset="0"/>
                      </a:rPr>
                      <a:t>Sinistral</a:t>
                    </a:r>
                    <a:r>
                      <a:rPr lang="en-GB" sz="1600" dirty="0">
                        <a:latin typeface="Arial" panose="020B0604020202020204" pitchFamily="34" charset="0"/>
                      </a:rPr>
                      <a:t> Strike Slip Fault (certain)</a:t>
                    </a:r>
                  </a:p>
                </p:txBody>
              </p:sp>
              <p:sp>
                <p:nvSpPr>
                  <p:cNvPr id="13" name="CasellaDiTesto 12">
                    <a:extLst>
                      <a:ext uri="{FF2B5EF4-FFF2-40B4-BE49-F238E27FC236}">
                        <a16:creationId xmlns:a16="http://schemas.microsoft.com/office/drawing/2014/main" id="{A2633B16-19DD-4874-A058-245636266B98}"/>
                      </a:ext>
                    </a:extLst>
                  </p:cNvPr>
                  <p:cNvSpPr txBox="1"/>
                  <p:nvPr/>
                </p:nvSpPr>
                <p:spPr>
                  <a:xfrm>
                    <a:off x="1252218" y="4348696"/>
                    <a:ext cx="3553461" cy="3739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600" dirty="0" err="1">
                        <a:latin typeface="Arial" panose="020B0604020202020204" pitchFamily="34" charset="0"/>
                      </a:rPr>
                      <a:t>Sinistral</a:t>
                    </a:r>
                    <a:r>
                      <a:rPr lang="en-GB" sz="1600" dirty="0">
                        <a:latin typeface="Arial" panose="020B0604020202020204" pitchFamily="34" charset="0"/>
                      </a:rPr>
                      <a:t> Strike Slip Fault (inferred)</a:t>
                    </a:r>
                  </a:p>
                </p:txBody>
              </p:sp>
            </p:grpSp>
            <p:sp>
              <p:nvSpPr>
                <p:cNvPr id="15" name="CasellaDiTesto 14">
                  <a:extLst>
                    <a:ext uri="{FF2B5EF4-FFF2-40B4-BE49-F238E27FC236}">
                      <a16:creationId xmlns:a16="http://schemas.microsoft.com/office/drawing/2014/main" id="{10B2732C-3837-4DCB-BFBE-7F663AE42BEE}"/>
                    </a:ext>
                  </a:extLst>
                </p:cNvPr>
                <p:cNvSpPr txBox="1"/>
                <p:nvPr/>
              </p:nvSpPr>
              <p:spPr>
                <a:xfrm>
                  <a:off x="1270001" y="2278786"/>
                  <a:ext cx="3553461" cy="3739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>
                      <a:latin typeface="Arial" panose="020B0604020202020204" pitchFamily="34" charset="0"/>
                    </a:rPr>
                    <a:t>Gravitational slope deformation</a:t>
                  </a:r>
                </a:p>
              </p:txBody>
            </p:sp>
          </p:grpSp>
        </p:grpSp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D598F0A1-3BC2-4DB2-A7DA-1174587AFDAA}"/>
              </a:ext>
            </a:extLst>
          </p:cNvPr>
          <p:cNvGrpSpPr/>
          <p:nvPr/>
        </p:nvGrpSpPr>
        <p:grpSpPr>
          <a:xfrm>
            <a:off x="6825768" y="551"/>
            <a:ext cx="5366232" cy="6856151"/>
            <a:chOff x="6825768" y="551"/>
            <a:chExt cx="5366232" cy="6856151"/>
          </a:xfrm>
        </p:grpSpPr>
        <p:pic>
          <p:nvPicPr>
            <p:cNvPr id="45" name="Immagine 44" descr="Immagine che contiene testo, mappa&#10;&#10;Descrizione generata automaticamente">
              <a:extLst>
                <a:ext uri="{FF2B5EF4-FFF2-40B4-BE49-F238E27FC236}">
                  <a16:creationId xmlns:a16="http://schemas.microsoft.com/office/drawing/2014/main" id="{67E4C03D-7FC2-4B4D-A222-E42B38BBDF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25768" y="551"/>
              <a:ext cx="5366232" cy="6856151"/>
            </a:xfrm>
            <a:prstGeom prst="rect">
              <a:avLst/>
            </a:prstGeom>
          </p:spPr>
        </p:pic>
        <p:grpSp>
          <p:nvGrpSpPr>
            <p:cNvPr id="62" name="Gruppo 61">
              <a:extLst>
                <a:ext uri="{FF2B5EF4-FFF2-40B4-BE49-F238E27FC236}">
                  <a16:creationId xmlns:a16="http://schemas.microsoft.com/office/drawing/2014/main" id="{43BAF067-C94F-4309-AED7-DFFC77B60710}"/>
                </a:ext>
              </a:extLst>
            </p:cNvPr>
            <p:cNvGrpSpPr/>
            <p:nvPr/>
          </p:nvGrpSpPr>
          <p:grpSpPr>
            <a:xfrm>
              <a:off x="7081520" y="8223"/>
              <a:ext cx="4825534" cy="6738017"/>
              <a:chOff x="7081520" y="8223"/>
              <a:chExt cx="4825534" cy="6738017"/>
            </a:xfrm>
          </p:grpSpPr>
          <p:grpSp>
            <p:nvGrpSpPr>
              <p:cNvPr id="55" name="Gruppo 54">
                <a:extLst>
                  <a:ext uri="{FF2B5EF4-FFF2-40B4-BE49-F238E27FC236}">
                    <a16:creationId xmlns:a16="http://schemas.microsoft.com/office/drawing/2014/main" id="{6D815D78-1F73-45FB-863B-721AFD0A137D}"/>
                  </a:ext>
                </a:extLst>
              </p:cNvPr>
              <p:cNvGrpSpPr/>
              <p:nvPr/>
            </p:nvGrpSpPr>
            <p:grpSpPr>
              <a:xfrm>
                <a:off x="7081520" y="321731"/>
                <a:ext cx="1127760" cy="6326647"/>
                <a:chOff x="7081520" y="321731"/>
                <a:chExt cx="1127760" cy="6326647"/>
              </a:xfrm>
            </p:grpSpPr>
            <p:grpSp>
              <p:nvGrpSpPr>
                <p:cNvPr id="51" name="Gruppo 50">
                  <a:extLst>
                    <a:ext uri="{FF2B5EF4-FFF2-40B4-BE49-F238E27FC236}">
                      <a16:creationId xmlns:a16="http://schemas.microsoft.com/office/drawing/2014/main" id="{BF2E31E4-9ADD-4E90-B8FD-73F28F6CBE63}"/>
                    </a:ext>
                  </a:extLst>
                </p:cNvPr>
                <p:cNvGrpSpPr/>
                <p:nvPr/>
              </p:nvGrpSpPr>
              <p:grpSpPr>
                <a:xfrm>
                  <a:off x="7081520" y="6279046"/>
                  <a:ext cx="1127760" cy="369332"/>
                  <a:chOff x="7081520" y="6279046"/>
                  <a:chExt cx="1127760" cy="369332"/>
                </a:xfrm>
              </p:grpSpPr>
              <p:cxnSp>
                <p:nvCxnSpPr>
                  <p:cNvPr id="47" name="Connettore diritto 46">
                    <a:extLst>
                      <a:ext uri="{FF2B5EF4-FFF2-40B4-BE49-F238E27FC236}">
                        <a16:creationId xmlns:a16="http://schemas.microsoft.com/office/drawing/2014/main" id="{7F770B86-EBA9-4AEF-BAA3-51BBD76120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81520" y="6639643"/>
                    <a:ext cx="1127760" cy="0"/>
                  </a:xfrm>
                  <a:prstGeom prst="line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" name="CasellaDiTesto 49">
                    <a:extLst>
                      <a:ext uri="{FF2B5EF4-FFF2-40B4-BE49-F238E27FC236}">
                        <a16:creationId xmlns:a16="http://schemas.microsoft.com/office/drawing/2014/main" id="{212E895F-2EF8-45E1-A790-67D6DE4EA0A7}"/>
                      </a:ext>
                    </a:extLst>
                  </p:cNvPr>
                  <p:cNvSpPr txBox="1"/>
                  <p:nvPr/>
                </p:nvSpPr>
                <p:spPr>
                  <a:xfrm>
                    <a:off x="7266009" y="6279046"/>
                    <a:ext cx="94327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dirty="0">
                        <a:latin typeface="Arial" panose="020B0604020202020204" pitchFamily="34" charset="0"/>
                      </a:rPr>
                      <a:t>1 km</a:t>
                    </a:r>
                  </a:p>
                </p:txBody>
              </p:sp>
            </p:grpSp>
            <p:grpSp>
              <p:nvGrpSpPr>
                <p:cNvPr id="54" name="Gruppo 53">
                  <a:extLst>
                    <a:ext uri="{FF2B5EF4-FFF2-40B4-BE49-F238E27FC236}">
                      <a16:creationId xmlns:a16="http://schemas.microsoft.com/office/drawing/2014/main" id="{85DA5D36-F19E-4D24-A77C-0198D931FB5A}"/>
                    </a:ext>
                  </a:extLst>
                </p:cNvPr>
                <p:cNvGrpSpPr/>
                <p:nvPr/>
              </p:nvGrpSpPr>
              <p:grpSpPr>
                <a:xfrm>
                  <a:off x="7211853" y="321731"/>
                  <a:ext cx="635000" cy="618467"/>
                  <a:chOff x="7181373" y="392851"/>
                  <a:chExt cx="635000" cy="618467"/>
                </a:xfrm>
              </p:grpSpPr>
              <p:sp>
                <p:nvSpPr>
                  <p:cNvPr id="52" name="Freccia in giù 51">
                    <a:extLst>
                      <a:ext uri="{FF2B5EF4-FFF2-40B4-BE49-F238E27FC236}">
                        <a16:creationId xmlns:a16="http://schemas.microsoft.com/office/drawing/2014/main" id="{381DF951-677E-49DC-AD4B-7DB6E5AB298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7242333" y="392851"/>
                    <a:ext cx="215107" cy="247411"/>
                  </a:xfrm>
                  <a:prstGeom prst="downArrow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3" name="CasellaDiTesto 52">
                    <a:extLst>
                      <a:ext uri="{FF2B5EF4-FFF2-40B4-BE49-F238E27FC236}">
                        <a16:creationId xmlns:a16="http://schemas.microsoft.com/office/drawing/2014/main" id="{72BC61ED-7964-4B90-96AE-5DEA52A66D52}"/>
                      </a:ext>
                    </a:extLst>
                  </p:cNvPr>
                  <p:cNvSpPr txBox="1"/>
                  <p:nvPr/>
                </p:nvSpPr>
                <p:spPr>
                  <a:xfrm>
                    <a:off x="7181373" y="611208"/>
                    <a:ext cx="63500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000" b="1" dirty="0">
                        <a:latin typeface="Arial" panose="020B0604020202020204" pitchFamily="34" charset="0"/>
                      </a:rPr>
                      <a:t>N</a:t>
                    </a:r>
                  </a:p>
                </p:txBody>
              </p:sp>
            </p:grpSp>
          </p:grpSp>
          <p:sp>
            <p:nvSpPr>
              <p:cNvPr id="56" name="Rettangolo 55">
                <a:extLst>
                  <a:ext uri="{FF2B5EF4-FFF2-40B4-BE49-F238E27FC236}">
                    <a16:creationId xmlns:a16="http://schemas.microsoft.com/office/drawing/2014/main" id="{4C3B8D98-0793-4FCD-9A7E-7AF6072D70E7}"/>
                  </a:ext>
                </a:extLst>
              </p:cNvPr>
              <p:cNvSpPr/>
              <p:nvPr/>
            </p:nvSpPr>
            <p:spPr>
              <a:xfrm>
                <a:off x="8981440" y="9318"/>
                <a:ext cx="2363692" cy="2794623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7" name="Rettangolo 56">
                <a:extLst>
                  <a:ext uri="{FF2B5EF4-FFF2-40B4-BE49-F238E27FC236}">
                    <a16:creationId xmlns:a16="http://schemas.microsoft.com/office/drawing/2014/main" id="{FF515AF5-3871-477B-B93D-2FEDE7D8E167}"/>
                  </a:ext>
                </a:extLst>
              </p:cNvPr>
              <p:cNvSpPr/>
              <p:nvPr/>
            </p:nvSpPr>
            <p:spPr>
              <a:xfrm>
                <a:off x="9375898" y="2498764"/>
                <a:ext cx="2531156" cy="3146906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8" name="Rettangolo 57">
                <a:extLst>
                  <a:ext uri="{FF2B5EF4-FFF2-40B4-BE49-F238E27FC236}">
                    <a16:creationId xmlns:a16="http://schemas.microsoft.com/office/drawing/2014/main" id="{578712CE-0A7C-401C-94DF-9B70AEFAF95F}"/>
                  </a:ext>
                </a:extLst>
              </p:cNvPr>
              <p:cNvSpPr/>
              <p:nvPr/>
            </p:nvSpPr>
            <p:spPr>
              <a:xfrm>
                <a:off x="7272812" y="4636263"/>
                <a:ext cx="2531157" cy="2109977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7DDF8BF0-FFF7-42B9-8E80-903E41E70B0C}"/>
                  </a:ext>
                </a:extLst>
              </p:cNvPr>
              <p:cNvSpPr txBox="1"/>
              <p:nvPr/>
            </p:nvSpPr>
            <p:spPr>
              <a:xfrm>
                <a:off x="8981440" y="8223"/>
                <a:ext cx="321161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60" name="CasellaDiTesto 59">
                <a:extLst>
                  <a:ext uri="{FF2B5EF4-FFF2-40B4-BE49-F238E27FC236}">
                    <a16:creationId xmlns:a16="http://schemas.microsoft.com/office/drawing/2014/main" id="{E86A6ECC-6722-4464-B894-3F1D936A465B}"/>
                  </a:ext>
                </a:extLst>
              </p:cNvPr>
              <p:cNvSpPr txBox="1"/>
              <p:nvPr/>
            </p:nvSpPr>
            <p:spPr>
              <a:xfrm>
                <a:off x="11578178" y="2497714"/>
                <a:ext cx="321161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61" name="CasellaDiTesto 60">
                <a:extLst>
                  <a:ext uri="{FF2B5EF4-FFF2-40B4-BE49-F238E27FC236}">
                    <a16:creationId xmlns:a16="http://schemas.microsoft.com/office/drawing/2014/main" id="{630DB66A-73FF-4603-A39D-1025683E52C6}"/>
                  </a:ext>
                </a:extLst>
              </p:cNvPr>
              <p:cNvSpPr txBox="1"/>
              <p:nvPr/>
            </p:nvSpPr>
            <p:spPr>
              <a:xfrm>
                <a:off x="7275596" y="4633024"/>
                <a:ext cx="321161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Arial" panose="020B0604020202020204" pitchFamily="34" charset="0"/>
                  </a:rPr>
                  <a:t>C</a:t>
                </a:r>
              </a:p>
            </p:txBody>
          </p:sp>
        </p:grpSp>
      </p:grpSp>
      <p:pic>
        <p:nvPicPr>
          <p:cNvPr id="63" name="Immagine 6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EB4AC956-39DA-4C06-B3AF-94F9B922AA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66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5202A766-94C3-493D-9700-6C263C1DEB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93" y="0"/>
            <a:ext cx="4961839" cy="6858000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F9F64E4F-CBC9-40FD-BF60-78C50E096AA7}"/>
              </a:ext>
            </a:extLst>
          </p:cNvPr>
          <p:cNvGrpSpPr/>
          <p:nvPr/>
        </p:nvGrpSpPr>
        <p:grpSpPr>
          <a:xfrm>
            <a:off x="149860" y="170072"/>
            <a:ext cx="2929529" cy="5820419"/>
            <a:chOff x="149860" y="170072"/>
            <a:chExt cx="2929529" cy="5820419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4822B30D-CAAC-459E-9FC2-1DFE048535D5}"/>
                </a:ext>
              </a:extLst>
            </p:cNvPr>
            <p:cNvGrpSpPr/>
            <p:nvPr/>
          </p:nvGrpSpPr>
          <p:grpSpPr>
            <a:xfrm>
              <a:off x="508000" y="294640"/>
              <a:ext cx="2571389" cy="5695851"/>
              <a:chOff x="508000" y="294640"/>
              <a:chExt cx="2571389" cy="5695851"/>
            </a:xfrm>
          </p:grpSpPr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B40F5A09-F2F7-4292-BE1C-01E59F817CC1}"/>
                  </a:ext>
                </a:extLst>
              </p:cNvPr>
              <p:cNvSpPr txBox="1"/>
              <p:nvPr/>
            </p:nvSpPr>
            <p:spPr>
              <a:xfrm>
                <a:off x="2764429" y="294640"/>
                <a:ext cx="3149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D1A664F-EFD1-498D-8ED6-E62A5D86208F}"/>
                  </a:ext>
                </a:extLst>
              </p:cNvPr>
              <p:cNvSpPr txBox="1"/>
              <p:nvPr/>
            </p:nvSpPr>
            <p:spPr>
              <a:xfrm>
                <a:off x="508000" y="3059668"/>
                <a:ext cx="3962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A'</a:t>
                </a:r>
              </a:p>
            </p:txBody>
          </p:sp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B406A123-CD04-4CB2-8AD2-38E710D0B487}"/>
                  </a:ext>
                </a:extLst>
              </p:cNvPr>
              <p:cNvSpPr txBox="1"/>
              <p:nvPr/>
            </p:nvSpPr>
            <p:spPr>
              <a:xfrm>
                <a:off x="2764429" y="1930400"/>
                <a:ext cx="3149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710F4FDA-455C-486A-8B2B-D09C303C93DC}"/>
                  </a:ext>
                </a:extLst>
              </p:cNvPr>
              <p:cNvSpPr txBox="1"/>
              <p:nvPr/>
            </p:nvSpPr>
            <p:spPr>
              <a:xfrm>
                <a:off x="1187680" y="5344160"/>
                <a:ext cx="366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B'</a:t>
                </a:r>
              </a:p>
            </p:txBody>
          </p:sp>
        </p:grpSp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364E138B-99F1-4C08-9250-C2B9BECDF3CC}"/>
                </a:ext>
              </a:extLst>
            </p:cNvPr>
            <p:cNvGrpSpPr/>
            <p:nvPr/>
          </p:nvGrpSpPr>
          <p:grpSpPr>
            <a:xfrm>
              <a:off x="149860" y="170072"/>
              <a:ext cx="635000" cy="618467"/>
              <a:chOff x="7211853" y="321731"/>
              <a:chExt cx="635000" cy="618467"/>
            </a:xfrm>
          </p:grpSpPr>
          <p:sp>
            <p:nvSpPr>
              <p:cNvPr id="12" name="Freccia in giù 11">
                <a:extLst>
                  <a:ext uri="{FF2B5EF4-FFF2-40B4-BE49-F238E27FC236}">
                    <a16:creationId xmlns:a16="http://schemas.microsoft.com/office/drawing/2014/main" id="{D1D7A752-E7AD-4933-94CA-607C04C74717}"/>
                  </a:ext>
                </a:extLst>
              </p:cNvPr>
              <p:cNvSpPr/>
              <p:nvPr/>
            </p:nvSpPr>
            <p:spPr>
              <a:xfrm rot="10800000">
                <a:off x="7272813" y="321731"/>
                <a:ext cx="215107" cy="247411"/>
              </a:xfrm>
              <a:prstGeom prst="down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19013AED-263C-45DF-B023-78E1BD11298B}"/>
                  </a:ext>
                </a:extLst>
              </p:cNvPr>
              <p:cNvSpPr txBox="1"/>
              <p:nvPr/>
            </p:nvSpPr>
            <p:spPr>
              <a:xfrm>
                <a:off x="7211853" y="540088"/>
                <a:ext cx="635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latin typeface="Arial" panose="020B0604020202020204" pitchFamily="34" charset="0"/>
                  </a:rPr>
                  <a:t>N</a:t>
                </a:r>
              </a:p>
            </p:txBody>
          </p: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CA180FBB-C0A4-4754-B9B1-AF6750441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584" y="-862"/>
            <a:ext cx="1227411" cy="589279"/>
          </a:xfr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</a:rPr>
              <a:t>Zone A</a:t>
            </a:r>
          </a:p>
        </p:txBody>
      </p:sp>
      <p:pic>
        <p:nvPicPr>
          <p:cNvPr id="5" name="Immagine 4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66310382-1966-4595-B9BB-76D68D7261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  <p:sp>
        <p:nvSpPr>
          <p:cNvPr id="3" name="Connettore 2">
            <a:extLst>
              <a:ext uri="{FF2B5EF4-FFF2-40B4-BE49-F238E27FC236}">
                <a16:creationId xmlns:a16="http://schemas.microsoft.com/office/drawing/2014/main" id="{AA07E3E4-B8F7-4768-9B2E-1C532497BC13}"/>
              </a:ext>
            </a:extLst>
          </p:cNvPr>
          <p:cNvSpPr/>
          <p:nvPr/>
        </p:nvSpPr>
        <p:spPr>
          <a:xfrm>
            <a:off x="3732245" y="1520890"/>
            <a:ext cx="149290" cy="12129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1841FE21-8CC6-4EE4-A1CA-C21B602D41BE}"/>
              </a:ext>
            </a:extLst>
          </p:cNvPr>
          <p:cNvCxnSpPr>
            <a:cxnSpLocks/>
            <a:stCxn id="18" idx="1"/>
            <a:endCxn id="3" idx="5"/>
          </p:cNvCxnSpPr>
          <p:nvPr/>
        </p:nvCxnSpPr>
        <p:spPr>
          <a:xfrm flipH="1" flipV="1">
            <a:off x="3859672" y="1624425"/>
            <a:ext cx="2476903" cy="11737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magine 17" descr="Immagine che contiene esterni, montagna, roccia, natura&#10;&#10;Descrizione generata automaticamente">
            <a:extLst>
              <a:ext uri="{FF2B5EF4-FFF2-40B4-BE49-F238E27FC236}">
                <a16:creationId xmlns:a16="http://schemas.microsoft.com/office/drawing/2014/main" id="{536E226D-6D7F-4CD6-B1EE-94BA97BF4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575" y="43143"/>
            <a:ext cx="5043436" cy="3397314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52060918-BCC3-44C9-A139-F440A81064EC}"/>
              </a:ext>
            </a:extLst>
          </p:cNvPr>
          <p:cNvGrpSpPr/>
          <p:nvPr/>
        </p:nvGrpSpPr>
        <p:grpSpPr>
          <a:xfrm>
            <a:off x="6808518" y="3631881"/>
            <a:ext cx="4099550" cy="3011398"/>
            <a:chOff x="6808518" y="3631881"/>
            <a:chExt cx="4099550" cy="3011398"/>
          </a:xfrm>
        </p:grpSpPr>
        <p:pic>
          <p:nvPicPr>
            <p:cNvPr id="16" name="Immagine 15" descr="Immagine che contiene roccia, esterni, montagna, animale&#10;&#10;Descrizione generata automaticamente">
              <a:extLst>
                <a:ext uri="{FF2B5EF4-FFF2-40B4-BE49-F238E27FC236}">
                  <a16:creationId xmlns:a16="http://schemas.microsoft.com/office/drawing/2014/main" id="{60A47205-A86C-4A90-9223-B5DF33543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8518" y="3631881"/>
              <a:ext cx="4099550" cy="3011398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A0DF20BB-9AAC-4734-9F9B-2809493213AE}"/>
                </a:ext>
              </a:extLst>
            </p:cNvPr>
            <p:cNvSpPr txBox="1"/>
            <p:nvPr/>
          </p:nvSpPr>
          <p:spPr>
            <a:xfrm>
              <a:off x="6876660" y="6243892"/>
              <a:ext cx="1539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Hanging wall</a:t>
              </a:r>
            </a:p>
          </p:txBody>
        </p:sp>
      </p:grpSp>
      <p:pic>
        <p:nvPicPr>
          <p:cNvPr id="21" name="Immagine 6">
            <a:extLst>
              <a:ext uri="{FF2B5EF4-FFF2-40B4-BE49-F238E27FC236}">
                <a16:creationId xmlns:a16="http://schemas.microsoft.com/office/drawing/2014/main" id="{AB0BAC59-B7F6-49E0-B31A-9E2B178DB2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1783" y="5528826"/>
            <a:ext cx="1986566" cy="123013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2056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5202A766-94C3-493D-9700-6C263C1DEB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93" y="0"/>
            <a:ext cx="4961839" cy="6858000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F9F64E4F-CBC9-40FD-BF60-78C50E096AA7}"/>
              </a:ext>
            </a:extLst>
          </p:cNvPr>
          <p:cNvGrpSpPr/>
          <p:nvPr/>
        </p:nvGrpSpPr>
        <p:grpSpPr>
          <a:xfrm>
            <a:off x="149860" y="170072"/>
            <a:ext cx="2929529" cy="5820419"/>
            <a:chOff x="149860" y="170072"/>
            <a:chExt cx="2929529" cy="5820419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4822B30D-CAAC-459E-9FC2-1DFE048535D5}"/>
                </a:ext>
              </a:extLst>
            </p:cNvPr>
            <p:cNvGrpSpPr/>
            <p:nvPr/>
          </p:nvGrpSpPr>
          <p:grpSpPr>
            <a:xfrm>
              <a:off x="508000" y="294640"/>
              <a:ext cx="2571389" cy="5695851"/>
              <a:chOff x="508000" y="294640"/>
              <a:chExt cx="2571389" cy="5695851"/>
            </a:xfrm>
          </p:grpSpPr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B40F5A09-F2F7-4292-BE1C-01E59F817CC1}"/>
                  </a:ext>
                </a:extLst>
              </p:cNvPr>
              <p:cNvSpPr txBox="1"/>
              <p:nvPr/>
            </p:nvSpPr>
            <p:spPr>
              <a:xfrm>
                <a:off x="2764429" y="294640"/>
                <a:ext cx="3149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D1A664F-EFD1-498D-8ED6-E62A5D86208F}"/>
                  </a:ext>
                </a:extLst>
              </p:cNvPr>
              <p:cNvSpPr txBox="1"/>
              <p:nvPr/>
            </p:nvSpPr>
            <p:spPr>
              <a:xfrm>
                <a:off x="508000" y="3059668"/>
                <a:ext cx="3962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A'</a:t>
                </a:r>
              </a:p>
            </p:txBody>
          </p:sp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B406A123-CD04-4CB2-8AD2-38E710D0B487}"/>
                  </a:ext>
                </a:extLst>
              </p:cNvPr>
              <p:cNvSpPr txBox="1"/>
              <p:nvPr/>
            </p:nvSpPr>
            <p:spPr>
              <a:xfrm>
                <a:off x="2764429" y="1930400"/>
                <a:ext cx="3149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710F4FDA-455C-486A-8B2B-D09C303C93DC}"/>
                  </a:ext>
                </a:extLst>
              </p:cNvPr>
              <p:cNvSpPr txBox="1"/>
              <p:nvPr/>
            </p:nvSpPr>
            <p:spPr>
              <a:xfrm>
                <a:off x="1187680" y="5344160"/>
                <a:ext cx="366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B'</a:t>
                </a:r>
              </a:p>
            </p:txBody>
          </p:sp>
        </p:grpSp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364E138B-99F1-4C08-9250-C2B9BECDF3CC}"/>
                </a:ext>
              </a:extLst>
            </p:cNvPr>
            <p:cNvGrpSpPr/>
            <p:nvPr/>
          </p:nvGrpSpPr>
          <p:grpSpPr>
            <a:xfrm>
              <a:off x="149860" y="170072"/>
              <a:ext cx="635000" cy="618467"/>
              <a:chOff x="7211853" y="321731"/>
              <a:chExt cx="635000" cy="618467"/>
            </a:xfrm>
          </p:grpSpPr>
          <p:sp>
            <p:nvSpPr>
              <p:cNvPr id="12" name="Freccia in giù 11">
                <a:extLst>
                  <a:ext uri="{FF2B5EF4-FFF2-40B4-BE49-F238E27FC236}">
                    <a16:creationId xmlns:a16="http://schemas.microsoft.com/office/drawing/2014/main" id="{D1D7A752-E7AD-4933-94CA-607C04C74717}"/>
                  </a:ext>
                </a:extLst>
              </p:cNvPr>
              <p:cNvSpPr/>
              <p:nvPr/>
            </p:nvSpPr>
            <p:spPr>
              <a:xfrm rot="10800000">
                <a:off x="7272813" y="321731"/>
                <a:ext cx="215107" cy="247411"/>
              </a:xfrm>
              <a:prstGeom prst="down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19013AED-263C-45DF-B023-78E1BD11298B}"/>
                  </a:ext>
                </a:extLst>
              </p:cNvPr>
              <p:cNvSpPr txBox="1"/>
              <p:nvPr/>
            </p:nvSpPr>
            <p:spPr>
              <a:xfrm>
                <a:off x="7211853" y="540088"/>
                <a:ext cx="635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latin typeface="Arial" panose="020B0604020202020204" pitchFamily="34" charset="0"/>
                  </a:rPr>
                  <a:t>N</a:t>
                </a:r>
              </a:p>
            </p:txBody>
          </p: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CA180FBB-C0A4-4754-B9B1-AF6750441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584" y="-862"/>
            <a:ext cx="1227411" cy="589279"/>
          </a:xfr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</a:rPr>
              <a:t>Zone A</a:t>
            </a:r>
          </a:p>
        </p:txBody>
      </p:sp>
      <p:pic>
        <p:nvPicPr>
          <p:cNvPr id="5" name="Immagine 4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66310382-1966-4595-B9BB-76D68D7261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8F41E347-397B-4BE1-8C6B-E3264D70B68F}"/>
              </a:ext>
            </a:extLst>
          </p:cNvPr>
          <p:cNvGrpSpPr/>
          <p:nvPr/>
        </p:nvGrpSpPr>
        <p:grpSpPr>
          <a:xfrm>
            <a:off x="6378867" y="2982761"/>
            <a:ext cx="5209587" cy="2960392"/>
            <a:chOff x="6762655" y="2698281"/>
            <a:chExt cx="5209587" cy="2960392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C22FE425-DB25-41EF-BBA8-ED111EB812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62655" y="2698281"/>
              <a:ext cx="5209587" cy="2653572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5D6FC251-E2D0-4D98-BE08-C5F1CE1C62FE}"/>
                </a:ext>
              </a:extLst>
            </p:cNvPr>
            <p:cNvSpPr txBox="1"/>
            <p:nvPr/>
          </p:nvSpPr>
          <p:spPr>
            <a:xfrm>
              <a:off x="7836103" y="5289341"/>
              <a:ext cx="1249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Arial" panose="020B0604020202020204" pitchFamily="34" charset="0"/>
                </a:rPr>
                <a:t>D1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74D03EF0-719F-4B92-8936-229BB0296A87}"/>
                </a:ext>
              </a:extLst>
            </p:cNvPr>
            <p:cNvSpPr txBox="1"/>
            <p:nvPr/>
          </p:nvSpPr>
          <p:spPr>
            <a:xfrm>
              <a:off x="10444480" y="5282995"/>
              <a:ext cx="1249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Arial" panose="020B0604020202020204" pitchFamily="34" charset="0"/>
                </a:rPr>
                <a:t>D2</a:t>
              </a:r>
            </a:p>
          </p:txBody>
        </p:sp>
      </p:grpSp>
      <p:sp>
        <p:nvSpPr>
          <p:cNvPr id="22" name="CasellaDiTesto 15">
            <a:extLst>
              <a:ext uri="{FF2B5EF4-FFF2-40B4-BE49-F238E27FC236}">
                <a16:creationId xmlns:a16="http://schemas.microsoft.com/office/drawing/2014/main" id="{A7F60F22-1388-4BCA-9285-EAE2EB21C4B3}"/>
              </a:ext>
            </a:extLst>
          </p:cNvPr>
          <p:cNvSpPr txBox="1"/>
          <p:nvPr/>
        </p:nvSpPr>
        <p:spPr>
          <a:xfrm>
            <a:off x="5907041" y="486903"/>
            <a:ext cx="590164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Arial" panose="020B0604020202020204" pitchFamily="34" charset="0"/>
              </a:rPr>
              <a:t>Two brittle deformation phases</a:t>
            </a:r>
          </a:p>
          <a:p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</a:rPr>
              <a:t>NE-SW high- to intermediate-angle normal faults</a:t>
            </a:r>
          </a:p>
          <a:p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D1 (Oligocene) of Bistacchi &amp; </a:t>
            </a:r>
            <a:r>
              <a:rPr lang="en-US" dirty="0" err="1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Massironi</a:t>
            </a:r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, 2000, </a:t>
            </a:r>
            <a:r>
              <a:rPr lang="en-US" dirty="0" err="1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TPh</a:t>
            </a:r>
            <a:endParaRPr lang="en-US" dirty="0">
              <a:solidFill>
                <a:srgbClr val="C77F00"/>
              </a:solidFill>
              <a:latin typeface="Arial" panose="020B0604020202020204" pitchFamily="34" charset="0"/>
            </a:endParaRPr>
          </a:p>
          <a:p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solidFill>
                  <a:srgbClr val="D61500"/>
                </a:solidFill>
                <a:latin typeface="Arial" panose="020B0604020202020204" pitchFamily="34" charset="0"/>
              </a:rPr>
              <a:t>NW-SE high-angle normal faults</a:t>
            </a:r>
          </a:p>
          <a:p>
            <a:r>
              <a:rPr lang="en-US" dirty="0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D2 (Miocene) of Bistacchi &amp; </a:t>
            </a:r>
            <a:r>
              <a:rPr lang="en-US" dirty="0" err="1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Massironi</a:t>
            </a:r>
            <a:r>
              <a:rPr lang="en-US" dirty="0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, 2000, </a:t>
            </a:r>
            <a:r>
              <a:rPr lang="en-US" dirty="0" err="1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TPh</a:t>
            </a:r>
            <a:endParaRPr lang="en-US" dirty="0">
              <a:solidFill>
                <a:srgbClr val="D61500"/>
              </a:solidFill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4" name="Immagine 6">
            <a:extLst>
              <a:ext uri="{FF2B5EF4-FFF2-40B4-BE49-F238E27FC236}">
                <a16:creationId xmlns:a16="http://schemas.microsoft.com/office/drawing/2014/main" id="{BB5D4283-9CFD-4EFF-854A-5EACE55A73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1783" y="5528826"/>
            <a:ext cx="1986566" cy="123013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1398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1151174-8569-472A-8909-411389D4DF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6" y="0"/>
            <a:ext cx="4962144" cy="6858000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250350AD-CD21-405E-97E2-B3C2BF54FBDB}"/>
              </a:ext>
            </a:extLst>
          </p:cNvPr>
          <p:cNvGrpSpPr/>
          <p:nvPr/>
        </p:nvGrpSpPr>
        <p:grpSpPr>
          <a:xfrm>
            <a:off x="149860" y="170072"/>
            <a:ext cx="2929529" cy="5820419"/>
            <a:chOff x="149860" y="170072"/>
            <a:chExt cx="2929529" cy="5820419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45F93318-06B8-4E9E-994A-A4C38112A991}"/>
                </a:ext>
              </a:extLst>
            </p:cNvPr>
            <p:cNvGrpSpPr/>
            <p:nvPr/>
          </p:nvGrpSpPr>
          <p:grpSpPr>
            <a:xfrm>
              <a:off x="508000" y="294640"/>
              <a:ext cx="2571389" cy="5695851"/>
              <a:chOff x="508000" y="294640"/>
              <a:chExt cx="2571389" cy="5695851"/>
            </a:xfrm>
          </p:grpSpPr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C087582B-6388-46E9-90E0-A47CEC9E60A5}"/>
                  </a:ext>
                </a:extLst>
              </p:cNvPr>
              <p:cNvSpPr txBox="1"/>
              <p:nvPr/>
            </p:nvSpPr>
            <p:spPr>
              <a:xfrm>
                <a:off x="2764429" y="294640"/>
                <a:ext cx="3149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DBB35323-E025-4401-AE63-6376D4DA8152}"/>
                  </a:ext>
                </a:extLst>
              </p:cNvPr>
              <p:cNvSpPr txBox="1"/>
              <p:nvPr/>
            </p:nvSpPr>
            <p:spPr>
              <a:xfrm>
                <a:off x="508000" y="3059668"/>
                <a:ext cx="3962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A'</a:t>
                </a:r>
              </a:p>
            </p:txBody>
          </p:sp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BA5E63B6-D20A-4984-9D6C-B8C3560AF295}"/>
                  </a:ext>
                </a:extLst>
              </p:cNvPr>
              <p:cNvSpPr txBox="1"/>
              <p:nvPr/>
            </p:nvSpPr>
            <p:spPr>
              <a:xfrm>
                <a:off x="2764429" y="1930400"/>
                <a:ext cx="3149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B111F269-FA69-46BF-8C5B-A5BEADB86258}"/>
                  </a:ext>
                </a:extLst>
              </p:cNvPr>
              <p:cNvSpPr txBox="1"/>
              <p:nvPr/>
            </p:nvSpPr>
            <p:spPr>
              <a:xfrm>
                <a:off x="1187680" y="5344160"/>
                <a:ext cx="366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B'</a:t>
                </a:r>
              </a:p>
            </p:txBody>
          </p:sp>
        </p:grpSp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00E5318E-D793-42D7-9D3C-D636C8B84BC9}"/>
                </a:ext>
              </a:extLst>
            </p:cNvPr>
            <p:cNvGrpSpPr/>
            <p:nvPr/>
          </p:nvGrpSpPr>
          <p:grpSpPr>
            <a:xfrm>
              <a:off x="149860" y="170072"/>
              <a:ext cx="635000" cy="618467"/>
              <a:chOff x="7211853" y="321731"/>
              <a:chExt cx="635000" cy="618467"/>
            </a:xfrm>
          </p:grpSpPr>
          <p:sp>
            <p:nvSpPr>
              <p:cNvPr id="23" name="Freccia in giù 22">
                <a:extLst>
                  <a:ext uri="{FF2B5EF4-FFF2-40B4-BE49-F238E27FC236}">
                    <a16:creationId xmlns:a16="http://schemas.microsoft.com/office/drawing/2014/main" id="{6F80CA5A-DDB6-431C-B2CB-8132A6996F4D}"/>
                  </a:ext>
                </a:extLst>
              </p:cNvPr>
              <p:cNvSpPr/>
              <p:nvPr/>
            </p:nvSpPr>
            <p:spPr>
              <a:xfrm rot="10800000">
                <a:off x="7272813" y="321731"/>
                <a:ext cx="215107" cy="247411"/>
              </a:xfrm>
              <a:prstGeom prst="down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C83E69BC-E7D3-481E-B99A-194A3C6B72A9}"/>
                  </a:ext>
                </a:extLst>
              </p:cNvPr>
              <p:cNvSpPr txBox="1"/>
              <p:nvPr/>
            </p:nvSpPr>
            <p:spPr>
              <a:xfrm>
                <a:off x="7211853" y="540088"/>
                <a:ext cx="635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latin typeface="Arial" panose="020B0604020202020204" pitchFamily="34" charset="0"/>
                  </a:rPr>
                  <a:t>N</a:t>
                </a:r>
              </a:p>
            </p:txBody>
          </p: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CA180FBB-C0A4-4754-B9B1-AF6750441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669" y="2050"/>
            <a:ext cx="1227411" cy="589279"/>
          </a:xfr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</a:rPr>
              <a:t>Zone A</a:t>
            </a:r>
          </a:p>
        </p:txBody>
      </p:sp>
      <p:pic>
        <p:nvPicPr>
          <p:cNvPr id="5" name="Immagine 4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66310382-1966-4595-B9BB-76D68D72616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  <p:pic>
        <p:nvPicPr>
          <p:cNvPr id="21" name="2017-10-19 18-53-34">
            <a:hlinkClick r:id="" action="ppaction://media"/>
            <a:extLst>
              <a:ext uri="{FF2B5EF4-FFF2-40B4-BE49-F238E27FC236}">
                <a16:creationId xmlns:a16="http://schemas.microsoft.com/office/drawing/2014/main" id="{A1CEFC80-6267-48D1-9848-2B0CB818E7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5088" b="1475"/>
          <a:stretch/>
        </p:blipFill>
        <p:spPr>
          <a:xfrm>
            <a:off x="5376853" y="3250204"/>
            <a:ext cx="6779924" cy="3563438"/>
          </a:xfrm>
          <a:prstGeom prst="rect">
            <a:avLst/>
          </a:prstGeom>
        </p:spPr>
      </p:pic>
      <p:sp>
        <p:nvSpPr>
          <p:cNvPr id="32" name="CasellaDiTesto 15">
            <a:extLst>
              <a:ext uri="{FF2B5EF4-FFF2-40B4-BE49-F238E27FC236}">
                <a16:creationId xmlns:a16="http://schemas.microsoft.com/office/drawing/2014/main" id="{BD3EC4E0-627D-4495-88FE-A73C80AC8063}"/>
              </a:ext>
            </a:extLst>
          </p:cNvPr>
          <p:cNvSpPr txBox="1"/>
          <p:nvPr/>
        </p:nvSpPr>
        <p:spPr>
          <a:xfrm>
            <a:off x="5907041" y="486903"/>
            <a:ext cx="590164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Arial" panose="020B0604020202020204" pitchFamily="34" charset="0"/>
              </a:rPr>
              <a:t>Two brittle deformation phases</a:t>
            </a:r>
          </a:p>
          <a:p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</a:rPr>
              <a:t>NE-SW high- to intermediate-angle normal faults</a:t>
            </a:r>
          </a:p>
          <a:p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D1 (Oligocene) of Bistacchi &amp; </a:t>
            </a:r>
            <a:r>
              <a:rPr lang="en-US" dirty="0" err="1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Massironi</a:t>
            </a:r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, 2000, </a:t>
            </a:r>
            <a:r>
              <a:rPr lang="en-US" dirty="0" err="1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TPh</a:t>
            </a:r>
            <a:endParaRPr lang="en-US" dirty="0">
              <a:solidFill>
                <a:srgbClr val="C77F00"/>
              </a:solidFill>
              <a:latin typeface="Arial" panose="020B0604020202020204" pitchFamily="34" charset="0"/>
            </a:endParaRPr>
          </a:p>
          <a:p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solidFill>
                  <a:srgbClr val="D61500"/>
                </a:solidFill>
                <a:latin typeface="Arial" panose="020B0604020202020204" pitchFamily="34" charset="0"/>
              </a:rPr>
              <a:t>NW-SE high-angle normal faults</a:t>
            </a:r>
          </a:p>
          <a:p>
            <a:r>
              <a:rPr lang="en-US" dirty="0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D2 (Miocene) of Bistacchi &amp; </a:t>
            </a:r>
            <a:r>
              <a:rPr lang="en-US" dirty="0" err="1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Massironi</a:t>
            </a:r>
            <a:r>
              <a:rPr lang="en-US" dirty="0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, 2000, </a:t>
            </a:r>
            <a:r>
              <a:rPr lang="en-US" dirty="0" err="1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TPh</a:t>
            </a:r>
            <a:endParaRPr lang="en-US" dirty="0">
              <a:solidFill>
                <a:srgbClr val="D61500"/>
              </a:solidFill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7" name="Immagine 6">
            <a:extLst>
              <a:ext uri="{FF2B5EF4-FFF2-40B4-BE49-F238E27FC236}">
                <a16:creationId xmlns:a16="http://schemas.microsoft.com/office/drawing/2014/main" id="{6F19D6D9-5B77-4105-A46D-BB3AEEE20AD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1783" y="5528826"/>
            <a:ext cx="1986566" cy="123013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463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58EE5CD8-0855-4046-A782-D70CB49A2E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  <p:pic>
        <p:nvPicPr>
          <p:cNvPr id="5" name="Immagine 3">
            <a:extLst>
              <a:ext uri="{FF2B5EF4-FFF2-40B4-BE49-F238E27FC236}">
                <a16:creationId xmlns:a16="http://schemas.microsoft.com/office/drawing/2014/main" id="{E4F5050C-6C43-47ED-A9AE-A87B16FDD8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6" b="271"/>
          <a:stretch/>
        </p:blipFill>
        <p:spPr>
          <a:xfrm>
            <a:off x="1439562" y="189000"/>
            <a:ext cx="9312876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00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29844FD-D1FF-4B5F-B719-D353379B9C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3"/>
          <a:stretch/>
        </p:blipFill>
        <p:spPr>
          <a:xfrm>
            <a:off x="1356262" y="189000"/>
            <a:ext cx="9451781" cy="6480000"/>
          </a:xfrm>
          <a:prstGeom prst="rect">
            <a:avLst/>
          </a:prstGeom>
        </p:spPr>
      </p:pic>
      <p:pic>
        <p:nvPicPr>
          <p:cNvPr id="4" name="Immagine 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8E04233C-D3D5-42D9-9E18-0AE0E55391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36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D8EC6D17-FCD5-45F0-BCD3-5A3E769E5A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98" y="8951"/>
            <a:ext cx="4962144" cy="6858000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250350AD-CD21-405E-97E2-B3C2BF54FBDB}"/>
              </a:ext>
            </a:extLst>
          </p:cNvPr>
          <p:cNvGrpSpPr/>
          <p:nvPr/>
        </p:nvGrpSpPr>
        <p:grpSpPr>
          <a:xfrm>
            <a:off x="149860" y="170072"/>
            <a:ext cx="2929529" cy="5820419"/>
            <a:chOff x="149860" y="170072"/>
            <a:chExt cx="2929529" cy="5820419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45F93318-06B8-4E9E-994A-A4C38112A991}"/>
                </a:ext>
              </a:extLst>
            </p:cNvPr>
            <p:cNvGrpSpPr/>
            <p:nvPr/>
          </p:nvGrpSpPr>
          <p:grpSpPr>
            <a:xfrm>
              <a:off x="508000" y="294640"/>
              <a:ext cx="2571389" cy="5695851"/>
              <a:chOff x="508000" y="294640"/>
              <a:chExt cx="2571389" cy="5695851"/>
            </a:xfrm>
          </p:grpSpPr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C087582B-6388-46E9-90E0-A47CEC9E60A5}"/>
                  </a:ext>
                </a:extLst>
              </p:cNvPr>
              <p:cNvSpPr txBox="1"/>
              <p:nvPr/>
            </p:nvSpPr>
            <p:spPr>
              <a:xfrm>
                <a:off x="2764429" y="294640"/>
                <a:ext cx="3149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DBB35323-E025-4401-AE63-6376D4DA8152}"/>
                  </a:ext>
                </a:extLst>
              </p:cNvPr>
              <p:cNvSpPr txBox="1"/>
              <p:nvPr/>
            </p:nvSpPr>
            <p:spPr>
              <a:xfrm>
                <a:off x="508000" y="3059668"/>
                <a:ext cx="3962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A'</a:t>
                </a:r>
              </a:p>
            </p:txBody>
          </p:sp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BA5E63B6-D20A-4984-9D6C-B8C3560AF295}"/>
                  </a:ext>
                </a:extLst>
              </p:cNvPr>
              <p:cNvSpPr txBox="1"/>
              <p:nvPr/>
            </p:nvSpPr>
            <p:spPr>
              <a:xfrm>
                <a:off x="2764429" y="1930400"/>
                <a:ext cx="3149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B111F269-FA69-46BF-8C5B-A5BEADB86258}"/>
                  </a:ext>
                </a:extLst>
              </p:cNvPr>
              <p:cNvSpPr txBox="1"/>
              <p:nvPr/>
            </p:nvSpPr>
            <p:spPr>
              <a:xfrm>
                <a:off x="1187680" y="5344160"/>
                <a:ext cx="366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Arial" panose="020B0604020202020204" pitchFamily="34" charset="0"/>
                  </a:rPr>
                  <a:t>B'</a:t>
                </a:r>
              </a:p>
            </p:txBody>
          </p:sp>
        </p:grpSp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00E5318E-D793-42D7-9D3C-D636C8B84BC9}"/>
                </a:ext>
              </a:extLst>
            </p:cNvPr>
            <p:cNvGrpSpPr/>
            <p:nvPr/>
          </p:nvGrpSpPr>
          <p:grpSpPr>
            <a:xfrm>
              <a:off x="149860" y="170072"/>
              <a:ext cx="635000" cy="618467"/>
              <a:chOff x="7211853" y="321731"/>
              <a:chExt cx="635000" cy="618467"/>
            </a:xfrm>
          </p:grpSpPr>
          <p:sp>
            <p:nvSpPr>
              <p:cNvPr id="23" name="Freccia in giù 22">
                <a:extLst>
                  <a:ext uri="{FF2B5EF4-FFF2-40B4-BE49-F238E27FC236}">
                    <a16:creationId xmlns:a16="http://schemas.microsoft.com/office/drawing/2014/main" id="{6F80CA5A-DDB6-431C-B2CB-8132A6996F4D}"/>
                  </a:ext>
                </a:extLst>
              </p:cNvPr>
              <p:cNvSpPr/>
              <p:nvPr/>
            </p:nvSpPr>
            <p:spPr>
              <a:xfrm rot="10800000">
                <a:off x="7272813" y="321731"/>
                <a:ext cx="215107" cy="247411"/>
              </a:xfrm>
              <a:prstGeom prst="down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C83E69BC-E7D3-481E-B99A-194A3C6B72A9}"/>
                  </a:ext>
                </a:extLst>
              </p:cNvPr>
              <p:cNvSpPr txBox="1"/>
              <p:nvPr/>
            </p:nvSpPr>
            <p:spPr>
              <a:xfrm>
                <a:off x="7211853" y="540088"/>
                <a:ext cx="635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latin typeface="Arial" panose="020B0604020202020204" pitchFamily="34" charset="0"/>
                  </a:rPr>
                  <a:t>N</a:t>
                </a:r>
              </a:p>
            </p:txBody>
          </p: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CA180FBB-C0A4-4754-B9B1-AF6750441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000" y="2050"/>
            <a:ext cx="1227411" cy="589279"/>
          </a:xfr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</a:rPr>
              <a:t>Zone A</a:t>
            </a:r>
          </a:p>
        </p:txBody>
      </p:sp>
      <p:pic>
        <p:nvPicPr>
          <p:cNvPr id="5" name="Immagine 4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66310382-1966-4595-B9BB-76D68D7261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8558"/>
            <a:ext cx="1227411" cy="429442"/>
          </a:xfrm>
          <a:prstGeom prst="rect">
            <a:avLst/>
          </a:prstGeom>
        </p:spPr>
      </p:pic>
      <p:sp>
        <p:nvSpPr>
          <p:cNvPr id="34" name="CasellaDiTesto 15">
            <a:extLst>
              <a:ext uri="{FF2B5EF4-FFF2-40B4-BE49-F238E27FC236}">
                <a16:creationId xmlns:a16="http://schemas.microsoft.com/office/drawing/2014/main" id="{CDE7CCBF-FB22-4C8F-AFE8-94C9B80FAF94}"/>
              </a:ext>
            </a:extLst>
          </p:cNvPr>
          <p:cNvSpPr txBox="1"/>
          <p:nvPr/>
        </p:nvSpPr>
        <p:spPr>
          <a:xfrm>
            <a:off x="5939954" y="70148"/>
            <a:ext cx="590164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Arial" panose="020B0604020202020204" pitchFamily="34" charset="0"/>
              </a:rPr>
              <a:t>Two brittle deformation phases</a:t>
            </a:r>
          </a:p>
          <a:p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</a:rPr>
              <a:t>NE-SW high- to intermediate-angle normal faults</a:t>
            </a:r>
          </a:p>
          <a:p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D1 (Oligocene) of Bistacchi &amp; </a:t>
            </a:r>
            <a:r>
              <a:rPr lang="en-US" dirty="0" err="1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Massironi</a:t>
            </a:r>
            <a:r>
              <a:rPr lang="en-US" dirty="0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, 2000, </a:t>
            </a:r>
            <a:r>
              <a:rPr lang="en-US" dirty="0" err="1">
                <a:solidFill>
                  <a:srgbClr val="C77F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TPh</a:t>
            </a:r>
            <a:endParaRPr lang="en-US" dirty="0">
              <a:solidFill>
                <a:srgbClr val="C77F00"/>
              </a:solidFill>
              <a:latin typeface="Arial" panose="020B0604020202020204" pitchFamily="34" charset="0"/>
            </a:endParaRPr>
          </a:p>
          <a:p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solidFill>
                  <a:srgbClr val="D61500"/>
                </a:solidFill>
                <a:latin typeface="Arial" panose="020B0604020202020204" pitchFamily="34" charset="0"/>
              </a:rPr>
              <a:t>NW-SE high-angle normal faults</a:t>
            </a:r>
          </a:p>
          <a:p>
            <a:r>
              <a:rPr lang="en-US" dirty="0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D2 (Miocene) of Bistacchi &amp; </a:t>
            </a:r>
            <a:r>
              <a:rPr lang="en-US" dirty="0" err="1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Massironi</a:t>
            </a:r>
            <a:r>
              <a:rPr lang="en-US" dirty="0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, 2000, </a:t>
            </a:r>
            <a:r>
              <a:rPr lang="en-US" dirty="0" err="1">
                <a:solidFill>
                  <a:srgbClr val="D615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TPh</a:t>
            </a:r>
            <a:endParaRPr lang="en-US" dirty="0">
              <a:solidFill>
                <a:srgbClr val="D61500"/>
              </a:solidFill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81F21DCF-3D00-425D-9919-B8D6A1B18F5A}"/>
              </a:ext>
            </a:extLst>
          </p:cNvPr>
          <p:cNvGrpSpPr/>
          <p:nvPr/>
        </p:nvGrpSpPr>
        <p:grpSpPr>
          <a:xfrm>
            <a:off x="6126945" y="2370850"/>
            <a:ext cx="5418415" cy="4451965"/>
            <a:chOff x="6126945" y="2482822"/>
            <a:chExt cx="5418415" cy="4451965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083E29F9-8B49-44E4-9499-693BA7EA98DB}"/>
                </a:ext>
              </a:extLst>
            </p:cNvPr>
            <p:cNvGrpSpPr/>
            <p:nvPr/>
          </p:nvGrpSpPr>
          <p:grpSpPr>
            <a:xfrm>
              <a:off x="6126945" y="2482822"/>
              <a:ext cx="5418415" cy="2385717"/>
              <a:chOff x="6309467" y="3143109"/>
              <a:chExt cx="5418415" cy="2385717"/>
            </a:xfrm>
          </p:grpSpPr>
          <p:grpSp>
            <p:nvGrpSpPr>
              <p:cNvPr id="6" name="Gruppo 5">
                <a:extLst>
                  <a:ext uri="{FF2B5EF4-FFF2-40B4-BE49-F238E27FC236}">
                    <a16:creationId xmlns:a16="http://schemas.microsoft.com/office/drawing/2014/main" id="{CE02B435-0EDE-4516-B585-773AE4512B78}"/>
                  </a:ext>
                </a:extLst>
              </p:cNvPr>
              <p:cNvGrpSpPr/>
              <p:nvPr/>
            </p:nvGrpSpPr>
            <p:grpSpPr>
              <a:xfrm>
                <a:off x="6840012" y="3168331"/>
                <a:ext cx="4887870" cy="648481"/>
                <a:chOff x="6957673" y="3223570"/>
                <a:chExt cx="4887870" cy="648481"/>
              </a:xfrm>
            </p:grpSpPr>
            <p:sp>
              <p:nvSpPr>
                <p:cNvPr id="21" name="CasellaDiTesto 20">
                  <a:extLst>
                    <a:ext uri="{FF2B5EF4-FFF2-40B4-BE49-F238E27FC236}">
                      <a16:creationId xmlns:a16="http://schemas.microsoft.com/office/drawing/2014/main" id="{3A349221-16FD-4D4B-A0D4-13A591B4B8B4}"/>
                    </a:ext>
                  </a:extLst>
                </p:cNvPr>
                <p:cNvSpPr txBox="1"/>
                <p:nvPr/>
              </p:nvSpPr>
              <p:spPr>
                <a:xfrm>
                  <a:off x="6957673" y="3225720"/>
                  <a:ext cx="3668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latin typeface="Arial" panose="020B0604020202020204" pitchFamily="34" charset="0"/>
                    </a:rPr>
                    <a:t>B'</a:t>
                  </a:r>
                </a:p>
              </p:txBody>
            </p:sp>
            <p:sp>
              <p:nvSpPr>
                <p:cNvPr id="33" name="CasellaDiTesto 32">
                  <a:extLst>
                    <a:ext uri="{FF2B5EF4-FFF2-40B4-BE49-F238E27FC236}">
                      <a16:creationId xmlns:a16="http://schemas.microsoft.com/office/drawing/2014/main" id="{1D5C552B-C24F-487A-8130-31452D21EA01}"/>
                    </a:ext>
                  </a:extLst>
                </p:cNvPr>
                <p:cNvSpPr txBox="1"/>
                <p:nvPr/>
              </p:nvSpPr>
              <p:spPr>
                <a:xfrm>
                  <a:off x="11530583" y="3223570"/>
                  <a:ext cx="31496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latin typeface="Arial" panose="020B0604020202020204" pitchFamily="34" charset="0"/>
                    </a:rPr>
                    <a:t>B</a:t>
                  </a:r>
                </a:p>
              </p:txBody>
            </p:sp>
          </p:grpSp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D12CE7B9-0D27-45CF-8A76-361DBAB781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09467" y="3143109"/>
                <a:ext cx="5162615" cy="2385717"/>
              </a:xfrm>
              <a:prstGeom prst="rect">
                <a:avLst/>
              </a:prstGeom>
            </p:spPr>
          </p:pic>
        </p:grp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A1035851-B53F-4D92-A6B2-F548D2EB3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7490" y="4726011"/>
              <a:ext cx="4651734" cy="2208776"/>
            </a:xfrm>
            <a:prstGeom prst="rect">
              <a:avLst/>
            </a:prstGeom>
          </p:spPr>
        </p:pic>
      </p:grpSp>
      <p:sp>
        <p:nvSpPr>
          <p:cNvPr id="25" name="Triangolo rettangolo 24">
            <a:extLst>
              <a:ext uri="{FF2B5EF4-FFF2-40B4-BE49-F238E27FC236}">
                <a16:creationId xmlns:a16="http://schemas.microsoft.com/office/drawing/2014/main" id="{F9386069-EF15-4EB2-A117-33D17419FC76}"/>
              </a:ext>
            </a:extLst>
          </p:cNvPr>
          <p:cNvSpPr/>
          <p:nvPr/>
        </p:nvSpPr>
        <p:spPr>
          <a:xfrm rot="3902754" flipH="1" flipV="1">
            <a:off x="347865" y="2147745"/>
            <a:ext cx="3169515" cy="3162984"/>
          </a:xfrm>
          <a:prstGeom prst="rtTriangle">
            <a:avLst/>
          </a:prstGeom>
          <a:gradFill>
            <a:gsLst>
              <a:gs pos="60000">
                <a:srgbClr val="F6F8FC">
                  <a:alpha val="10196"/>
                </a:srgbClr>
              </a:gs>
              <a:gs pos="100000">
                <a:srgbClr val="FFC000"/>
              </a:gs>
            </a:gsLst>
            <a:lin ang="8400000" scaled="0"/>
          </a:gradFill>
          <a:ln w="28575"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cxnSp>
        <p:nvCxnSpPr>
          <p:cNvPr id="31" name="Straight Arrow Connector 24">
            <a:extLst>
              <a:ext uri="{FF2B5EF4-FFF2-40B4-BE49-F238E27FC236}">
                <a16:creationId xmlns:a16="http://schemas.microsoft.com/office/drawing/2014/main" id="{EAD8F01D-9AFA-495F-93BC-0D3C4263AFF8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1554481" y="4498832"/>
            <a:ext cx="2480592" cy="11113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26">
            <a:extLst>
              <a:ext uri="{FF2B5EF4-FFF2-40B4-BE49-F238E27FC236}">
                <a16:creationId xmlns:a16="http://schemas.microsoft.com/office/drawing/2014/main" id="{A3C8ADD5-09AB-4568-83A5-8D5937E4B9C1}"/>
              </a:ext>
            </a:extLst>
          </p:cNvPr>
          <p:cNvCxnSpPr>
            <a:cxnSpLocks/>
            <a:stCxn id="25" idx="2"/>
          </p:cNvCxnSpPr>
          <p:nvPr/>
        </p:nvCxnSpPr>
        <p:spPr>
          <a:xfrm flipH="1" flipV="1">
            <a:off x="2921913" y="2410076"/>
            <a:ext cx="1113160" cy="20887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magine 34">
            <a:extLst>
              <a:ext uri="{FF2B5EF4-FFF2-40B4-BE49-F238E27FC236}">
                <a16:creationId xmlns:a16="http://schemas.microsoft.com/office/drawing/2014/main" id="{742A7D2C-7EE8-437A-8DC6-DBA71F2E2E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621238">
            <a:off x="3724549" y="4274843"/>
            <a:ext cx="640711" cy="4211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Immagine 6">
            <a:extLst>
              <a:ext uri="{FF2B5EF4-FFF2-40B4-BE49-F238E27FC236}">
                <a16:creationId xmlns:a16="http://schemas.microsoft.com/office/drawing/2014/main" id="{855D30A7-417E-43A2-9A17-6D89F271AC4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1783" y="5528826"/>
            <a:ext cx="1986566" cy="123013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2537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957</Words>
  <Application>Microsoft Office PowerPoint</Application>
  <PresentationFormat>Widescreen</PresentationFormat>
  <Paragraphs>210</Paragraphs>
  <Slides>25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Symbol</vt:lpstr>
      <vt:lpstr>Wingdings</vt:lpstr>
      <vt:lpstr>Tema di Office</vt:lpstr>
      <vt:lpstr>PowerPoint Presentation</vt:lpstr>
      <vt:lpstr>PowerPoint Presentation</vt:lpstr>
      <vt:lpstr>Goal of the project: to increase the detail on brittle structures, starting from the updated 1:10.000 national geological map (CARG project)</vt:lpstr>
      <vt:lpstr>Zone A</vt:lpstr>
      <vt:lpstr>Zone A</vt:lpstr>
      <vt:lpstr>Zone A</vt:lpstr>
      <vt:lpstr>PowerPoint Presentation</vt:lpstr>
      <vt:lpstr>PowerPoint Presentation</vt:lpstr>
      <vt:lpstr>Zone A</vt:lpstr>
      <vt:lpstr>Zone A</vt:lpstr>
      <vt:lpstr>Zone B</vt:lpstr>
      <vt:lpstr>Zone B</vt:lpstr>
      <vt:lpstr>Zone B</vt:lpstr>
      <vt:lpstr>PowerPoint Presentation</vt:lpstr>
      <vt:lpstr>PowerPoint Presentation</vt:lpstr>
      <vt:lpstr>Zone B</vt:lpstr>
      <vt:lpstr>Zone B</vt:lpstr>
      <vt:lpstr>Zone C</vt:lpstr>
      <vt:lpstr>Zone C</vt:lpstr>
      <vt:lpstr>Zone C</vt:lpstr>
      <vt:lpstr>Zone C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2020-05-03T14:35:29Z</dcterms:created>
  <dcterms:modified xsi:type="dcterms:W3CDTF">2020-05-03T14:37:39Z</dcterms:modified>
  <cp:contentStatus/>
</cp:coreProperties>
</file>