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6" r:id="rId1"/>
  </p:sldMasterIdLst>
  <p:sldIdLst>
    <p:sldId id="256" r:id="rId2"/>
    <p:sldId id="264" r:id="rId3"/>
    <p:sldId id="265" r:id="rId4"/>
    <p:sldId id="266" r:id="rId5"/>
    <p:sldId id="271" r:id="rId6"/>
    <p:sldId id="267" r:id="rId7"/>
    <p:sldId id="268" r:id="rId8"/>
    <p:sldId id="269" r:id="rId9"/>
    <p:sldId id="270" r:id="rId10"/>
    <p:sldId id="272" r:id="rId11"/>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5F5F"/>
    <a:srgbClr val="0000FF"/>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70" d="100"/>
          <a:sy n="70" d="100"/>
        </p:scale>
        <p:origin x="1162" y="5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image" Target="../media/image11.wmf"/><Relationship Id="rId7" Type="http://schemas.openxmlformats.org/officeDocument/2006/relationships/image" Target="../media/image15.wmf"/><Relationship Id="rId2" Type="http://schemas.openxmlformats.org/officeDocument/2006/relationships/image" Target="../media/image10.wmf"/><Relationship Id="rId1" Type="http://schemas.openxmlformats.org/officeDocument/2006/relationships/image" Target="../media/image9.wmf"/><Relationship Id="rId6" Type="http://schemas.openxmlformats.org/officeDocument/2006/relationships/image" Target="../media/image14.wmf"/><Relationship Id="rId5" Type="http://schemas.openxmlformats.org/officeDocument/2006/relationships/image" Target="../media/image13.wmf"/><Relationship Id="rId4" Type="http://schemas.openxmlformats.org/officeDocument/2006/relationships/image" Target="../media/image12.wmf"/><Relationship Id="rId9" Type="http://schemas.openxmlformats.org/officeDocument/2006/relationships/image" Target="../media/image17.w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Ref idx="1002">
        <a:schemeClr val="bg2"/>
      </p:bgRef>
    </p:bg>
    <p:spTree>
      <p:nvGrpSpPr>
        <p:cNvPr id="1" name=""/>
        <p:cNvGrpSpPr/>
        <p:nvPr/>
      </p:nvGrpSpPr>
      <p:grpSpPr>
        <a:xfrm>
          <a:off x="0" y="0"/>
          <a:ext cx="0" cy="0"/>
          <a:chOff x="0" y="0"/>
          <a:chExt cx="0" cy="0"/>
        </a:xfrm>
      </p:grpSpPr>
      <p:sp>
        <p:nvSpPr>
          <p:cNvPr id="9" name="Titolo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17" name="Sottotitolo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30" name="Segnaposto data 29"/>
          <p:cNvSpPr>
            <a:spLocks noGrp="1"/>
          </p:cNvSpPr>
          <p:nvPr>
            <p:ph type="dt" sz="half" idx="10"/>
          </p:nvPr>
        </p:nvSpPr>
        <p:spPr/>
        <p:txBody>
          <a:bodyPr/>
          <a:lstStyle/>
          <a:p>
            <a:fld id="{14905A49-DEDC-4175-A726-76CF2F5C7155}" type="datetimeFigureOut">
              <a:rPr lang="it-IT" smtClean="0"/>
              <a:pPr/>
              <a:t>02/05/2020</a:t>
            </a:fld>
            <a:endParaRPr lang="it-IT"/>
          </a:p>
        </p:txBody>
      </p:sp>
      <p:sp>
        <p:nvSpPr>
          <p:cNvPr id="19" name="Segnaposto piè di pagina 18"/>
          <p:cNvSpPr>
            <a:spLocks noGrp="1"/>
          </p:cNvSpPr>
          <p:nvPr>
            <p:ph type="ftr" sz="quarter" idx="11"/>
          </p:nvPr>
        </p:nvSpPr>
        <p:spPr/>
        <p:txBody>
          <a:bodyPr/>
          <a:lstStyle/>
          <a:p>
            <a:endParaRPr lang="it-IT"/>
          </a:p>
        </p:txBody>
      </p:sp>
      <p:sp>
        <p:nvSpPr>
          <p:cNvPr id="27" name="Segnaposto numero diapositiva 26"/>
          <p:cNvSpPr>
            <a:spLocks noGrp="1"/>
          </p:cNvSpPr>
          <p:nvPr>
            <p:ph type="sldNum" sz="quarter" idx="12"/>
          </p:nvPr>
        </p:nvSpPr>
        <p:spPr/>
        <p:txBody>
          <a:bodyPr/>
          <a:lstStyle/>
          <a:p>
            <a:fld id="{7ED23238-9711-4CA3-B785-E1673DA314E5}" type="slidenum">
              <a:rPr lang="it-IT" smtClean="0"/>
              <a:pPr/>
              <a:t>‹N›</a:t>
            </a:fld>
            <a:endParaRPr lang="it-IT"/>
          </a:p>
        </p:txBody>
      </p:sp>
      <p:pic>
        <p:nvPicPr>
          <p:cNvPr id="2" name="Immagin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40351" y="6310085"/>
            <a:ext cx="1402025" cy="490709"/>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14905A49-DEDC-4175-A726-76CF2F5C7155}" type="datetimeFigureOut">
              <a:rPr lang="it-IT" smtClean="0"/>
              <a:pPr/>
              <a:t>02/05/2020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ED23238-9711-4CA3-B785-E1673DA314E5}"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914401"/>
            <a:ext cx="2057400" cy="5211763"/>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914401"/>
            <a:ext cx="6019800" cy="5211763"/>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14905A49-DEDC-4175-A726-76CF2F5C7155}" type="datetimeFigureOut">
              <a:rPr lang="it-IT" smtClean="0"/>
              <a:pPr/>
              <a:t>02/05/2020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ED23238-9711-4CA3-B785-E1673DA314E5}"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14905A49-DEDC-4175-A726-76CF2F5C7155}" type="datetimeFigureOut">
              <a:rPr lang="it-IT" smtClean="0"/>
              <a:pPr/>
              <a:t>02/05/2020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ED23238-9711-4CA3-B785-E1673DA314E5}"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2">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p>
            <a:fld id="{14905A49-DEDC-4175-A726-76CF2F5C7155}" type="datetimeFigureOut">
              <a:rPr lang="it-IT" smtClean="0"/>
              <a:pPr/>
              <a:t>02/05/2020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ED23238-9711-4CA3-B785-E1673DA314E5}"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14905A49-DEDC-4175-A726-76CF2F5C7155}" type="datetimeFigureOut">
              <a:rPr lang="it-IT" smtClean="0"/>
              <a:pPr/>
              <a:t>02/05/2020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ED23238-9711-4CA3-B785-E1673DA314E5}"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tIns="45720" anchor="b"/>
          <a:lstStyle>
            <a:lvl1pPr>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p>
            <a:fld id="{14905A49-DEDC-4175-A726-76CF2F5C7155}" type="datetimeFigureOut">
              <a:rPr lang="it-IT" smtClean="0"/>
              <a:pPr/>
              <a:t>02/05/2020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7ED23238-9711-4CA3-B785-E1673DA314E5}"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fld id="{14905A49-DEDC-4175-A726-76CF2F5C7155}" type="datetimeFigureOut">
              <a:rPr lang="it-IT" smtClean="0"/>
              <a:pPr/>
              <a:t>02/05/2020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7ED23238-9711-4CA3-B785-E1673DA314E5}"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14905A49-DEDC-4175-A726-76CF2F5C7155}" type="datetimeFigureOut">
              <a:rPr lang="it-IT" smtClean="0"/>
              <a:pPr/>
              <a:t>02/05/2020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7ED23238-9711-4CA3-B785-E1673DA314E5}"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14905A49-DEDC-4175-A726-76CF2F5C7155}" type="datetimeFigureOut">
              <a:rPr lang="it-IT" smtClean="0"/>
              <a:pPr/>
              <a:t>02/05/2020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ED23238-9711-4CA3-B785-E1673DA314E5}"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9" name="Ritaglia e arrotonda singolo angolo rettangolo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olo rettangolo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olo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it-IT" smtClean="0"/>
              <a:t>Fare clic per modificare lo stile del titolo</a:t>
            </a:r>
            <a:endParaRPr kumimoji="0" lang="en-US"/>
          </a:p>
        </p:txBody>
      </p:sp>
      <p:sp>
        <p:nvSpPr>
          <p:cNvPr id="4" name="Segnaposto testo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p:txBody>
          <a:bodyPr/>
          <a:lstStyle/>
          <a:p>
            <a:fld id="{14905A49-DEDC-4175-A726-76CF2F5C7155}" type="datetimeFigureOut">
              <a:rPr lang="it-IT" smtClean="0"/>
              <a:pPr/>
              <a:t>02/05/2020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a:xfrm>
            <a:off x="8077200" y="6356350"/>
            <a:ext cx="609600" cy="365125"/>
          </a:xfrm>
        </p:spPr>
        <p:txBody>
          <a:bodyPr/>
          <a:lstStyle/>
          <a:p>
            <a:fld id="{7ED23238-9711-4CA3-B785-E1673DA314E5}" type="slidenum">
              <a:rPr lang="it-IT" smtClean="0"/>
              <a:pPr/>
              <a:t>‹N›</a:t>
            </a:fld>
            <a:endParaRPr lang="it-IT"/>
          </a:p>
        </p:txBody>
      </p:sp>
      <p:sp>
        <p:nvSpPr>
          <p:cNvPr id="3" name="Segnaposto immagin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it-IT" smtClean="0"/>
              <a:t>Fare clic sull'icona per inserire un'immagine</a:t>
            </a:r>
            <a:endParaRPr kumimoji="0" lang="en-US" dirty="0"/>
          </a:p>
        </p:txBody>
      </p:sp>
      <p:sp>
        <p:nvSpPr>
          <p:cNvPr id="10" name="Figura a mano libera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igura a mano libera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igura a mano libera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igura a mano libera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Segnaposto titolo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it-IT" smtClean="0"/>
              <a:t>Fare clic per modificare lo stile del titolo</a:t>
            </a:r>
            <a:endParaRPr kumimoji="0" lang="en-US"/>
          </a:p>
        </p:txBody>
      </p:sp>
      <p:sp>
        <p:nvSpPr>
          <p:cNvPr id="30" name="Segnaposto testo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Segnaposto data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4905A49-DEDC-4175-A726-76CF2F5C7155}" type="datetimeFigureOut">
              <a:rPr lang="it-IT" smtClean="0"/>
              <a:pPr/>
              <a:t>02/05/2020</a:t>
            </a:fld>
            <a:endParaRPr lang="it-IT"/>
          </a:p>
        </p:txBody>
      </p:sp>
      <p:sp>
        <p:nvSpPr>
          <p:cNvPr id="22" name="Segnaposto piè di pagina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it-IT"/>
          </a:p>
        </p:txBody>
      </p:sp>
      <p:sp>
        <p:nvSpPr>
          <p:cNvPr id="18" name="Segnaposto numero diapositiva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ED23238-9711-4CA3-B785-E1673DA314E5}" type="slidenum">
              <a:rPr lang="it-IT" smtClean="0"/>
              <a:pPr/>
              <a:t>‹N›</a:t>
            </a:fld>
            <a:endParaRPr lang="it-IT"/>
          </a:p>
        </p:txBody>
      </p:sp>
      <p:grpSp>
        <p:nvGrpSpPr>
          <p:cNvPr id="2" name="Gruppo 1"/>
          <p:cNvGrpSpPr/>
          <p:nvPr/>
        </p:nvGrpSpPr>
        <p:grpSpPr>
          <a:xfrm>
            <a:off x="-19017" y="202408"/>
            <a:ext cx="9180548" cy="649224"/>
            <a:chOff x="-19045" y="216550"/>
            <a:chExt cx="9180548" cy="649224"/>
          </a:xfrm>
        </p:grpSpPr>
        <p:sp>
          <p:nvSpPr>
            <p:cNvPr id="12" name="Figura a mano libera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igura a mano libera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1.wmf"/><Relationship Id="rId13" Type="http://schemas.openxmlformats.org/officeDocument/2006/relationships/oleObject" Target="../embeddings/oleObject6.bin"/><Relationship Id="rId18" Type="http://schemas.openxmlformats.org/officeDocument/2006/relationships/image" Target="../media/image16.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13.wmf"/><Relationship Id="rId17" Type="http://schemas.openxmlformats.org/officeDocument/2006/relationships/oleObject" Target="../embeddings/oleObject8.bin"/><Relationship Id="rId2" Type="http://schemas.openxmlformats.org/officeDocument/2006/relationships/slideLayout" Target="../slideLayouts/slideLayout3.xml"/><Relationship Id="rId16" Type="http://schemas.openxmlformats.org/officeDocument/2006/relationships/image" Target="../media/image15.wmf"/><Relationship Id="rId20" Type="http://schemas.openxmlformats.org/officeDocument/2006/relationships/image" Target="../media/image17.wmf"/><Relationship Id="rId1" Type="http://schemas.openxmlformats.org/officeDocument/2006/relationships/vmlDrawing" Target="../drawings/vmlDrawing1.vml"/><Relationship Id="rId6" Type="http://schemas.openxmlformats.org/officeDocument/2006/relationships/image" Target="../media/image10.wmf"/><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oleObject" Target="../embeddings/oleObject7.bin"/><Relationship Id="rId10" Type="http://schemas.openxmlformats.org/officeDocument/2006/relationships/image" Target="../media/image12.wmf"/><Relationship Id="rId19" Type="http://schemas.openxmlformats.org/officeDocument/2006/relationships/oleObject" Target="../embeddings/oleObject9.bin"/><Relationship Id="rId4" Type="http://schemas.openxmlformats.org/officeDocument/2006/relationships/image" Target="../media/image9.wmf"/><Relationship Id="rId9" Type="http://schemas.openxmlformats.org/officeDocument/2006/relationships/oleObject" Target="../embeddings/oleObject4.bin"/><Relationship Id="rId14" Type="http://schemas.openxmlformats.org/officeDocument/2006/relationships/image" Target="../media/image14.wmf"/></Relationships>
</file>

<file path=ppt/slides/_rels/slide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39552" y="1484784"/>
            <a:ext cx="8206680" cy="1755626"/>
          </a:xfrm>
        </p:spPr>
        <p:txBody>
          <a:bodyPr>
            <a:normAutofit/>
          </a:bodyPr>
          <a:lstStyle/>
          <a:p>
            <a:pPr algn="ctr"/>
            <a:r>
              <a:rPr lang="en-GB" sz="3200" b="1" dirty="0" err="1" smtClean="0">
                <a:solidFill>
                  <a:schemeClr val="tx1"/>
                </a:solidFill>
                <a:latin typeface="Century Gothic" pitchFamily="34" charset="0"/>
              </a:rPr>
              <a:t>Spatio</a:t>
            </a:r>
            <a:r>
              <a:rPr lang="en-GB" sz="3200" b="1" dirty="0" smtClean="0">
                <a:solidFill>
                  <a:schemeClr val="tx1"/>
                </a:solidFill>
                <a:latin typeface="Century Gothic" pitchFamily="34" charset="0"/>
              </a:rPr>
              <a:t>-temporal variations of </a:t>
            </a:r>
            <a:r>
              <a:rPr lang="en-GB" sz="2800" b="1" dirty="0" smtClean="0">
                <a:solidFill>
                  <a:schemeClr val="tx1"/>
                </a:solidFill>
                <a:latin typeface="Century Gothic" pitchFamily="34" charset="0"/>
              </a:rPr>
              <a:t>source</a:t>
            </a:r>
            <a:r>
              <a:rPr lang="en-GB" sz="3200" b="1" dirty="0" smtClean="0">
                <a:solidFill>
                  <a:schemeClr val="tx1"/>
                </a:solidFill>
                <a:latin typeface="Century Gothic" pitchFamily="34" charset="0"/>
              </a:rPr>
              <a:t> parameters in the nucleation zone of the 6 April 2009, </a:t>
            </a:r>
            <a:r>
              <a:rPr lang="en-GB" sz="3200" b="1" i="1" dirty="0" smtClean="0">
                <a:solidFill>
                  <a:schemeClr val="tx1"/>
                </a:solidFill>
                <a:latin typeface="Century Gothic" pitchFamily="34" charset="0"/>
              </a:rPr>
              <a:t>M</a:t>
            </a:r>
            <a:r>
              <a:rPr lang="en-GB" sz="3200" b="1" i="1" baseline="-25000" dirty="0" smtClean="0">
                <a:solidFill>
                  <a:schemeClr val="tx1"/>
                </a:solidFill>
                <a:latin typeface="Century Gothic" pitchFamily="34" charset="0"/>
              </a:rPr>
              <a:t>w</a:t>
            </a:r>
            <a:r>
              <a:rPr lang="en-GB" sz="3200" b="1" dirty="0" smtClean="0">
                <a:solidFill>
                  <a:schemeClr val="tx1"/>
                </a:solidFill>
                <a:latin typeface="Century Gothic" pitchFamily="34" charset="0"/>
              </a:rPr>
              <a:t> 6.1 L'Aquila Earthquake</a:t>
            </a:r>
            <a:endParaRPr lang="it-IT" sz="4800" dirty="0">
              <a:solidFill>
                <a:schemeClr val="tx1"/>
              </a:solidFill>
              <a:latin typeface="Century Gothic" pitchFamily="34" charset="0"/>
            </a:endParaRPr>
          </a:p>
        </p:txBody>
      </p:sp>
      <p:sp>
        <p:nvSpPr>
          <p:cNvPr id="3" name="Sottotitolo 2"/>
          <p:cNvSpPr>
            <a:spLocks noGrp="1"/>
          </p:cNvSpPr>
          <p:nvPr>
            <p:ph type="subTitle" idx="1"/>
          </p:nvPr>
        </p:nvSpPr>
        <p:spPr>
          <a:xfrm>
            <a:off x="251520" y="3429000"/>
            <a:ext cx="8352928" cy="1752600"/>
          </a:xfrm>
        </p:spPr>
        <p:txBody>
          <a:bodyPr>
            <a:normAutofit/>
          </a:bodyPr>
          <a:lstStyle/>
          <a:p>
            <a:pPr algn="ctr"/>
            <a:r>
              <a:rPr lang="it-IT" sz="2400" dirty="0" smtClean="0">
                <a:solidFill>
                  <a:srgbClr val="FFFF00"/>
                </a:solidFill>
                <a:latin typeface="Century Gothic" pitchFamily="34" charset="0"/>
              </a:rPr>
              <a:t>G. Calderoni, A. Rovelli, and R. Di </a:t>
            </a:r>
            <a:r>
              <a:rPr lang="it-IT" sz="2400" dirty="0" err="1" smtClean="0">
                <a:solidFill>
                  <a:srgbClr val="FFFF00"/>
                </a:solidFill>
                <a:latin typeface="Century Gothic" pitchFamily="34" charset="0"/>
              </a:rPr>
              <a:t>Giovambattista</a:t>
            </a:r>
            <a:endParaRPr lang="it-IT" sz="1600" dirty="0" smtClean="0">
              <a:solidFill>
                <a:srgbClr val="FFFF00"/>
              </a:solidFill>
              <a:latin typeface="Century Gothic" pitchFamily="34" charset="0"/>
            </a:endParaRPr>
          </a:p>
          <a:p>
            <a:pPr algn="ctr"/>
            <a:r>
              <a:rPr lang="it-IT" sz="2000" i="1" dirty="0" smtClean="0">
                <a:latin typeface="Century Gothic" pitchFamily="34" charset="0"/>
              </a:rPr>
              <a:t>Istituto Nazionale di Geofisica e Vulcanologia</a:t>
            </a:r>
            <a:endParaRPr lang="it-IT" sz="1800" i="1" dirty="0" smtClean="0">
              <a:latin typeface="Century Gothic" pitchFamily="34" charset="0"/>
            </a:endParaRPr>
          </a:p>
          <a:p>
            <a:pPr algn="ctr"/>
            <a:r>
              <a:rPr lang="it-IT" sz="2000" i="1" dirty="0" smtClean="0">
                <a:latin typeface="Century Gothic" pitchFamily="34" charset="0"/>
              </a:rPr>
              <a:t>EGU </a:t>
            </a:r>
            <a:r>
              <a:rPr lang="it-IT" sz="2000" i="1" dirty="0" err="1" smtClean="0">
                <a:latin typeface="Century Gothic" pitchFamily="34" charset="0"/>
              </a:rPr>
              <a:t>General</a:t>
            </a:r>
            <a:r>
              <a:rPr lang="it-IT" sz="2000" i="1" dirty="0" smtClean="0">
                <a:latin typeface="Century Gothic" pitchFamily="34" charset="0"/>
              </a:rPr>
              <a:t> </a:t>
            </a:r>
            <a:r>
              <a:rPr lang="it-IT" sz="2000" i="1" dirty="0" err="1" smtClean="0">
                <a:latin typeface="Century Gothic" pitchFamily="34" charset="0"/>
              </a:rPr>
              <a:t>Assemby</a:t>
            </a:r>
            <a:r>
              <a:rPr lang="it-IT" sz="2000" i="1" dirty="0" smtClean="0">
                <a:latin typeface="Century Gothic" pitchFamily="34" charset="0"/>
              </a:rPr>
              <a:t> 4-8 May 2020</a:t>
            </a:r>
            <a:endParaRPr lang="it-IT" sz="2000" i="1" dirty="0">
              <a:latin typeface="Century Gothic" pitchFamily="34" charset="0"/>
            </a:endParaRPr>
          </a:p>
        </p:txBody>
      </p:sp>
      <p:pic>
        <p:nvPicPr>
          <p:cNvPr id="6" name="Immagine 5" descr="ingv_logo.png"/>
          <p:cNvPicPr>
            <a:picLocks noChangeAspect="1"/>
          </p:cNvPicPr>
          <p:nvPr/>
        </p:nvPicPr>
        <p:blipFill>
          <a:blip r:embed="rId2" cstate="print"/>
          <a:stretch>
            <a:fillRect/>
          </a:stretch>
        </p:blipFill>
        <p:spPr>
          <a:xfrm>
            <a:off x="251521" y="260648"/>
            <a:ext cx="1008112" cy="1493499"/>
          </a:xfrm>
          <a:prstGeom prst="rect">
            <a:avLst/>
          </a:prstGeom>
        </p:spPr>
      </p:pic>
      <p:pic>
        <p:nvPicPr>
          <p:cNvPr id="7" name="Immagine 6" descr="LogoEGU.JPG"/>
          <p:cNvPicPr>
            <a:picLocks noChangeAspect="1"/>
          </p:cNvPicPr>
          <p:nvPr/>
        </p:nvPicPr>
        <p:blipFill>
          <a:blip r:embed="rId3" cstate="print"/>
          <a:srcRect t="4925"/>
          <a:stretch>
            <a:fillRect/>
          </a:stretch>
        </p:blipFill>
        <p:spPr>
          <a:xfrm>
            <a:off x="6228184" y="332656"/>
            <a:ext cx="2387820" cy="1280480"/>
          </a:xfrm>
          <a:prstGeom prst="rect">
            <a:avLst/>
          </a:prstGeom>
        </p:spPr>
      </p:pic>
      <p:pic>
        <p:nvPicPr>
          <p:cNvPr id="8" name="Picture 2" descr="C:\Users\Giovanna\Documents\GIOVANNA\ARTICOLI\EGU_2020\FIGURE\JGR.JPG"/>
          <p:cNvPicPr>
            <a:picLocks noChangeAspect="1" noChangeArrowheads="1"/>
          </p:cNvPicPr>
          <p:nvPr/>
        </p:nvPicPr>
        <p:blipFill>
          <a:blip r:embed="rId4" cstate="print"/>
          <a:srcRect/>
          <a:stretch>
            <a:fillRect/>
          </a:stretch>
        </p:blipFill>
        <p:spPr bwMode="auto">
          <a:xfrm>
            <a:off x="2171660" y="4797152"/>
            <a:ext cx="4344556" cy="180553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332656"/>
            <a:ext cx="7772400" cy="1050392"/>
          </a:xfrm>
        </p:spPr>
        <p:txBody>
          <a:bodyPr/>
          <a:lstStyle/>
          <a:p>
            <a:r>
              <a:rPr lang="it-IT" dirty="0" err="1" smtClean="0">
                <a:solidFill>
                  <a:schemeClr val="tx1"/>
                </a:solidFill>
                <a:latin typeface="Century Gothic" pitchFamily="34" charset="0"/>
              </a:rPr>
              <a:t>Conclusions</a:t>
            </a:r>
            <a:endParaRPr lang="it-IT" dirty="0">
              <a:solidFill>
                <a:schemeClr val="tx1"/>
              </a:solidFill>
              <a:latin typeface="Century Gothic" pitchFamily="34" charset="0"/>
            </a:endParaRPr>
          </a:p>
        </p:txBody>
      </p:sp>
      <p:sp>
        <p:nvSpPr>
          <p:cNvPr id="4" name="Segnaposto testo 3"/>
          <p:cNvSpPr>
            <a:spLocks noGrp="1"/>
          </p:cNvSpPr>
          <p:nvPr>
            <p:ph type="body" idx="1"/>
          </p:nvPr>
        </p:nvSpPr>
        <p:spPr>
          <a:xfrm>
            <a:off x="251520" y="1412776"/>
            <a:ext cx="8496944" cy="5112568"/>
          </a:xfrm>
        </p:spPr>
        <p:txBody>
          <a:bodyPr>
            <a:noAutofit/>
          </a:bodyPr>
          <a:lstStyle/>
          <a:p>
            <a:pPr algn="just">
              <a:buClr>
                <a:schemeClr val="tx1"/>
              </a:buClr>
              <a:buFont typeface="Wingdings" pitchFamily="2" charset="2"/>
              <a:buChar char="Ø"/>
            </a:pPr>
            <a:r>
              <a:rPr lang="en-US" sz="1800" dirty="0" smtClean="0">
                <a:latin typeface="Century Gothic" pitchFamily="34" charset="0"/>
              </a:rPr>
              <a:t>Source directivity can be very important for individual-station estimates even at small magnitudes, but the average over many stations reduces the bias within random estimate fluctuations. </a:t>
            </a:r>
          </a:p>
          <a:p>
            <a:pPr algn="just">
              <a:buClr>
                <a:schemeClr val="tx1"/>
              </a:buClr>
              <a:buFont typeface="Wingdings" pitchFamily="2" charset="2"/>
              <a:buChar char="Ø"/>
            </a:pPr>
            <a:r>
              <a:rPr lang="en-US" sz="1800" dirty="0" smtClean="0">
                <a:latin typeface="Century Gothic" pitchFamily="34" charset="0"/>
              </a:rPr>
              <a:t> The analysis of clustered earthquakes leads to a finer spatial resolution than previous studies on the source parameters of the 2009 seismic sequence. </a:t>
            </a:r>
          </a:p>
          <a:p>
            <a:pPr algn="just">
              <a:buClr>
                <a:schemeClr val="tx1"/>
              </a:buClr>
              <a:buFont typeface="Wingdings" pitchFamily="2" charset="2"/>
              <a:buChar char="Ø"/>
            </a:pPr>
            <a:r>
              <a:rPr lang="en-US" sz="1800" dirty="0" smtClean="0">
                <a:latin typeface="Century Gothic" pitchFamily="34" charset="0"/>
              </a:rPr>
              <a:t> No difference is found in the stress parameters between foreshocks and aftershocks in the cluster. </a:t>
            </a:r>
          </a:p>
          <a:p>
            <a:pPr algn="just">
              <a:buClr>
                <a:schemeClr val="tx1"/>
              </a:buClr>
              <a:buFont typeface="Wingdings" pitchFamily="2" charset="2"/>
              <a:buChar char="Ø"/>
            </a:pPr>
            <a:r>
              <a:rPr lang="en-US" sz="1800" dirty="0" smtClean="0">
                <a:latin typeface="Century Gothic" pitchFamily="34" charset="0"/>
              </a:rPr>
              <a:t> The stress drop variations are originated by an asperity patch, and a good correlation is found at the scale of a few kilometers between the smallest and largest ∆σ with the largest and smallest </a:t>
            </a:r>
            <a:r>
              <a:rPr lang="en-US" sz="1800" i="1" dirty="0" smtClean="0">
                <a:latin typeface="Century Gothic" pitchFamily="34" charset="0"/>
              </a:rPr>
              <a:t>b</a:t>
            </a:r>
            <a:r>
              <a:rPr lang="en-US" sz="1800" dirty="0" smtClean="0">
                <a:latin typeface="Century Gothic" pitchFamily="34" charset="0"/>
              </a:rPr>
              <a:t>-values, respectively, found by other authors. </a:t>
            </a:r>
          </a:p>
          <a:p>
            <a:pPr algn="just">
              <a:buClr>
                <a:schemeClr val="tx1"/>
              </a:buClr>
              <a:buFont typeface="Wingdings" pitchFamily="2" charset="2"/>
              <a:buChar char="Ø"/>
            </a:pPr>
            <a:r>
              <a:rPr lang="en-US" sz="1800" dirty="0" smtClean="0">
                <a:latin typeface="Century Gothic" pitchFamily="34" charset="0"/>
              </a:rPr>
              <a:t> In the days immediately before and after the main shock, radiation efficiency decreases below 0.1, down to values as low as 0.06, consistently with ruptures that propagate into the focal volume with the highest dynamic strength.</a:t>
            </a:r>
            <a:endParaRPr lang="it-IT" sz="1800" dirty="0" smtClean="0">
              <a:latin typeface="Century Gothic" pitchFamily="34" charset="0"/>
            </a:endParaRPr>
          </a:p>
          <a:p>
            <a:endParaRPr lang="it-IT" sz="1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txBox="1">
            <a:spLocks/>
          </p:cNvSpPr>
          <p:nvPr/>
        </p:nvSpPr>
        <p:spPr>
          <a:xfrm>
            <a:off x="323528" y="188640"/>
            <a:ext cx="7992888" cy="926976"/>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5000" b="1" i="0" u="none" strike="noStrike" kern="1200" cap="none" spc="0" normalizeH="0" baseline="0" noProof="0" dirty="0" err="1" smtClean="0">
                <a:ln>
                  <a:noFill/>
                </a:ln>
                <a:solidFill>
                  <a:schemeClr val="tx2"/>
                </a:solidFill>
                <a:effectLst>
                  <a:outerShdw blurRad="38100" dist="25400" dir="5400000" algn="tl" rotWithShape="0">
                    <a:srgbClr val="000000">
                      <a:alpha val="43000"/>
                    </a:srgbClr>
                  </a:outerShdw>
                </a:effectLst>
                <a:uLnTx/>
                <a:uFillTx/>
                <a:latin typeface="Century Gothic" pitchFamily="34" charset="0"/>
                <a:ea typeface="+mj-ea"/>
                <a:cs typeface="+mj-cs"/>
              </a:rPr>
              <a:t>Stations</a:t>
            </a:r>
            <a:r>
              <a:rPr kumimoji="0" lang="it-IT" sz="5000" b="1" i="0" u="none" strike="noStrike" kern="1200" cap="none" spc="0" normalizeH="0" baseline="0" noProof="0" dirty="0" smtClean="0">
                <a:ln>
                  <a:noFill/>
                </a:ln>
                <a:solidFill>
                  <a:schemeClr val="tx2"/>
                </a:solidFill>
                <a:effectLst>
                  <a:outerShdw blurRad="38100" dist="25400" dir="5400000" algn="tl" rotWithShape="0">
                    <a:srgbClr val="000000">
                      <a:alpha val="43000"/>
                    </a:srgbClr>
                  </a:outerShdw>
                </a:effectLst>
                <a:uLnTx/>
                <a:uFillTx/>
                <a:latin typeface="Century Gothic" pitchFamily="34" charset="0"/>
                <a:ea typeface="+mj-ea"/>
                <a:cs typeface="+mj-cs"/>
              </a:rPr>
              <a:t> and </a:t>
            </a:r>
            <a:r>
              <a:rPr kumimoji="0" lang="it-IT" sz="5000" b="1" i="0" u="none" strike="noStrike" kern="1200" cap="none" spc="0" normalizeH="0" baseline="0" noProof="0" dirty="0" err="1" smtClean="0">
                <a:ln>
                  <a:noFill/>
                </a:ln>
                <a:solidFill>
                  <a:schemeClr val="tx2"/>
                </a:solidFill>
                <a:effectLst>
                  <a:outerShdw blurRad="38100" dist="25400" dir="5400000" algn="tl" rotWithShape="0">
                    <a:srgbClr val="000000">
                      <a:alpha val="43000"/>
                    </a:srgbClr>
                  </a:outerShdw>
                </a:effectLst>
                <a:uLnTx/>
                <a:uFillTx/>
                <a:latin typeface="Century Gothic" pitchFamily="34" charset="0"/>
                <a:ea typeface="+mj-ea"/>
                <a:cs typeface="+mj-cs"/>
              </a:rPr>
              <a:t>Study</a:t>
            </a:r>
            <a:r>
              <a:rPr kumimoji="0" lang="it-IT" sz="5000" b="1" i="0" u="none" strike="noStrike" kern="1200" cap="none" spc="0" normalizeH="0" baseline="0" noProof="0" dirty="0" smtClean="0">
                <a:ln>
                  <a:noFill/>
                </a:ln>
                <a:solidFill>
                  <a:schemeClr val="tx2"/>
                </a:solidFill>
                <a:effectLst>
                  <a:outerShdw blurRad="38100" dist="25400" dir="5400000" algn="tl" rotWithShape="0">
                    <a:srgbClr val="000000">
                      <a:alpha val="43000"/>
                    </a:srgbClr>
                  </a:outerShdw>
                </a:effectLst>
                <a:uLnTx/>
                <a:uFillTx/>
                <a:latin typeface="Century Gothic" pitchFamily="34" charset="0"/>
                <a:ea typeface="+mj-ea"/>
                <a:cs typeface="+mj-cs"/>
              </a:rPr>
              <a:t> Area </a:t>
            </a:r>
            <a:endParaRPr kumimoji="0" lang="it-IT" sz="5000" b="1" i="0" u="none" strike="noStrike" kern="1200" cap="none" spc="0" normalizeH="0" baseline="0" noProof="0" dirty="0">
              <a:ln>
                <a:noFill/>
              </a:ln>
              <a:solidFill>
                <a:schemeClr val="tx2"/>
              </a:solidFill>
              <a:effectLst>
                <a:outerShdw blurRad="38100" dist="25400" dir="5400000" algn="tl" rotWithShape="0">
                  <a:srgbClr val="000000">
                    <a:alpha val="43000"/>
                  </a:srgbClr>
                </a:outerShdw>
              </a:effectLst>
              <a:uLnTx/>
              <a:uFillTx/>
              <a:latin typeface="Century Gothic" pitchFamily="34" charset="0"/>
              <a:ea typeface="+mj-ea"/>
              <a:cs typeface="+mj-cs"/>
            </a:endParaRPr>
          </a:p>
        </p:txBody>
      </p:sp>
      <p:sp>
        <p:nvSpPr>
          <p:cNvPr id="9" name="Ovale 8"/>
          <p:cNvSpPr/>
          <p:nvPr/>
        </p:nvSpPr>
        <p:spPr>
          <a:xfrm>
            <a:off x="7020272" y="2420888"/>
            <a:ext cx="1152128" cy="1008112"/>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1" name="Immagine 10" descr="Fig1a.jpg"/>
          <p:cNvPicPr>
            <a:picLocks noChangeAspect="1"/>
          </p:cNvPicPr>
          <p:nvPr/>
        </p:nvPicPr>
        <p:blipFill>
          <a:blip r:embed="rId2" cstate="print"/>
          <a:srcRect l="4101" r="5667"/>
          <a:stretch>
            <a:fillRect/>
          </a:stretch>
        </p:blipFill>
        <p:spPr>
          <a:xfrm>
            <a:off x="251520" y="2204864"/>
            <a:ext cx="3168352" cy="3888432"/>
          </a:xfrm>
          <a:prstGeom prst="rect">
            <a:avLst/>
          </a:prstGeom>
        </p:spPr>
      </p:pic>
      <p:pic>
        <p:nvPicPr>
          <p:cNvPr id="12" name="Immagine 11" descr="Fig1b.jpg"/>
          <p:cNvPicPr>
            <a:picLocks noChangeAspect="1"/>
          </p:cNvPicPr>
          <p:nvPr/>
        </p:nvPicPr>
        <p:blipFill>
          <a:blip r:embed="rId3" cstate="print"/>
          <a:srcRect r="8279"/>
          <a:stretch>
            <a:fillRect/>
          </a:stretch>
        </p:blipFill>
        <p:spPr>
          <a:xfrm>
            <a:off x="3635896" y="2204864"/>
            <a:ext cx="5191358" cy="3888432"/>
          </a:xfrm>
          <a:prstGeom prst="rect">
            <a:avLst/>
          </a:prstGeom>
        </p:spPr>
      </p:pic>
      <p:sp>
        <p:nvSpPr>
          <p:cNvPr id="8" name="Freccia in giù 7"/>
          <p:cNvSpPr/>
          <p:nvPr/>
        </p:nvSpPr>
        <p:spPr>
          <a:xfrm>
            <a:off x="7956376" y="1844824"/>
            <a:ext cx="360040"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ttangolo 13"/>
          <p:cNvSpPr/>
          <p:nvPr/>
        </p:nvSpPr>
        <p:spPr>
          <a:xfrm>
            <a:off x="6740624" y="1349152"/>
            <a:ext cx="2376264"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CasellaDiTesto 14"/>
          <p:cNvSpPr txBox="1"/>
          <p:nvPr/>
        </p:nvSpPr>
        <p:spPr>
          <a:xfrm>
            <a:off x="6740624" y="1349152"/>
            <a:ext cx="2448272" cy="584775"/>
          </a:xfrm>
          <a:prstGeom prst="rect">
            <a:avLst/>
          </a:prstGeom>
          <a:noFill/>
        </p:spPr>
        <p:txBody>
          <a:bodyPr wrap="square" rtlCol="0">
            <a:spAutoFit/>
          </a:bodyPr>
          <a:lstStyle/>
          <a:p>
            <a:pPr algn="ctr"/>
            <a:r>
              <a:rPr lang="it-IT" sz="1600" dirty="0" smtClean="0">
                <a:solidFill>
                  <a:srgbClr val="FFFF00"/>
                </a:solidFill>
                <a:latin typeface="Tahoma" pitchFamily="34" charset="0"/>
                <a:ea typeface="Tahoma" pitchFamily="34" charset="0"/>
                <a:cs typeface="Tahoma" pitchFamily="34" charset="0"/>
              </a:rPr>
              <a:t>Cluster </a:t>
            </a:r>
            <a:r>
              <a:rPr lang="it-IT" sz="1600" dirty="0" err="1" smtClean="0">
                <a:solidFill>
                  <a:srgbClr val="FFFF00"/>
                </a:solidFill>
                <a:latin typeface="Tahoma" pitchFamily="34" charset="0"/>
                <a:ea typeface="Tahoma" pitchFamily="34" charset="0"/>
                <a:cs typeface="Tahoma" pitchFamily="34" charset="0"/>
              </a:rPr>
              <a:t>of</a:t>
            </a:r>
            <a:r>
              <a:rPr lang="it-IT" sz="1600" dirty="0" smtClean="0">
                <a:solidFill>
                  <a:srgbClr val="FFFF00"/>
                </a:solidFill>
                <a:latin typeface="Tahoma" pitchFamily="34" charset="0"/>
                <a:ea typeface="Tahoma" pitchFamily="34" charset="0"/>
                <a:cs typeface="Tahoma" pitchFamily="34" charset="0"/>
              </a:rPr>
              <a:t> </a:t>
            </a:r>
            <a:r>
              <a:rPr lang="it-IT" sz="1600" dirty="0" err="1" smtClean="0">
                <a:solidFill>
                  <a:srgbClr val="FFFF00"/>
                </a:solidFill>
                <a:latin typeface="Tahoma" pitchFamily="34" charset="0"/>
                <a:ea typeface="Tahoma" pitchFamily="34" charset="0"/>
                <a:cs typeface="Tahoma" pitchFamily="34" charset="0"/>
              </a:rPr>
              <a:t>earthquakes</a:t>
            </a:r>
            <a:endParaRPr lang="it-IT" sz="1600" dirty="0" smtClean="0">
              <a:solidFill>
                <a:srgbClr val="FFFF00"/>
              </a:solidFill>
              <a:latin typeface="Tahoma" pitchFamily="34" charset="0"/>
              <a:ea typeface="Tahoma" pitchFamily="34" charset="0"/>
              <a:cs typeface="Tahoma" pitchFamily="34" charset="0"/>
            </a:endParaRPr>
          </a:p>
          <a:p>
            <a:pPr algn="ctr"/>
            <a:r>
              <a:rPr lang="it-IT" sz="1600" dirty="0">
                <a:solidFill>
                  <a:srgbClr val="FFFF00"/>
                </a:solidFill>
                <a:latin typeface="Tahoma" pitchFamily="34" charset="0"/>
                <a:ea typeface="Tahoma" pitchFamily="34" charset="0"/>
                <a:cs typeface="Tahoma" pitchFamily="34" charset="0"/>
              </a:rPr>
              <a:t>i</a:t>
            </a:r>
            <a:r>
              <a:rPr lang="it-IT" sz="1600" dirty="0" smtClean="0">
                <a:solidFill>
                  <a:srgbClr val="FFFF00"/>
                </a:solidFill>
                <a:latin typeface="Tahoma" pitchFamily="34" charset="0"/>
                <a:ea typeface="Tahoma" pitchFamily="34" charset="0"/>
                <a:cs typeface="Tahoma" pitchFamily="34" charset="0"/>
              </a:rPr>
              <a:t>n the </a:t>
            </a:r>
            <a:r>
              <a:rPr lang="it-IT" sz="1600" dirty="0" err="1" smtClean="0">
                <a:solidFill>
                  <a:srgbClr val="FFFF00"/>
                </a:solidFill>
                <a:latin typeface="Tahoma" pitchFamily="34" charset="0"/>
                <a:ea typeface="Tahoma" pitchFamily="34" charset="0"/>
                <a:cs typeface="Tahoma" pitchFamily="34" charset="0"/>
              </a:rPr>
              <a:t>nucleation</a:t>
            </a:r>
            <a:r>
              <a:rPr lang="it-IT" sz="1600" dirty="0" smtClean="0">
                <a:solidFill>
                  <a:srgbClr val="FFFF00"/>
                </a:solidFill>
                <a:latin typeface="Tahoma" pitchFamily="34" charset="0"/>
                <a:ea typeface="Tahoma" pitchFamily="34" charset="0"/>
                <a:cs typeface="Tahoma" pitchFamily="34" charset="0"/>
              </a:rPr>
              <a:t> zone </a:t>
            </a:r>
            <a:endParaRPr lang="it-IT" sz="1600" dirty="0">
              <a:solidFill>
                <a:srgbClr val="FFFF00"/>
              </a:solidFill>
              <a:latin typeface="Tahoma" pitchFamily="34" charset="0"/>
              <a:ea typeface="Tahoma" pitchFamily="34" charset="0"/>
              <a:cs typeface="Tahoma" pitchFamily="34" charset="0"/>
            </a:endParaRPr>
          </a:p>
        </p:txBody>
      </p:sp>
      <p:sp>
        <p:nvSpPr>
          <p:cNvPr id="32" name="Rettangolo 31"/>
          <p:cNvSpPr/>
          <p:nvPr/>
        </p:nvSpPr>
        <p:spPr>
          <a:xfrm>
            <a:off x="3455368" y="4725144"/>
            <a:ext cx="3276872" cy="1512168"/>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Rettangolo 32"/>
          <p:cNvSpPr/>
          <p:nvPr/>
        </p:nvSpPr>
        <p:spPr>
          <a:xfrm>
            <a:off x="3690156" y="4725144"/>
            <a:ext cx="2952328" cy="1492716"/>
          </a:xfrm>
          <a:prstGeom prst="rect">
            <a:avLst/>
          </a:prstGeom>
          <a:solidFill>
            <a:schemeClr val="accent1"/>
          </a:solidFill>
        </p:spPr>
        <p:txBody>
          <a:bodyPr wrap="square">
            <a:spAutoFit/>
          </a:bodyPr>
          <a:lstStyle/>
          <a:p>
            <a:pPr lvl="0"/>
            <a:r>
              <a:rPr lang="it-IT" sz="1400" dirty="0" err="1" smtClean="0">
                <a:solidFill>
                  <a:srgbClr val="FFFF00"/>
                </a:solidFill>
                <a:latin typeface="Tahoma" pitchFamily="34" charset="0"/>
                <a:ea typeface="Tahoma" pitchFamily="34" charset="0"/>
                <a:cs typeface="Tahoma" pitchFamily="34" charset="0"/>
              </a:rPr>
              <a:t>Foreshocks</a:t>
            </a:r>
            <a:r>
              <a:rPr lang="it-IT" sz="1400" dirty="0" smtClean="0">
                <a:solidFill>
                  <a:srgbClr val="FFFF00"/>
                </a:solidFill>
                <a:latin typeface="Tahoma" pitchFamily="34" charset="0"/>
                <a:ea typeface="Tahoma" pitchFamily="34" charset="0"/>
                <a:cs typeface="Tahoma" pitchFamily="34" charset="0"/>
              </a:rPr>
              <a:t> </a:t>
            </a:r>
            <a:r>
              <a:rPr lang="it-IT" sz="1400" dirty="0" err="1" smtClean="0">
                <a:solidFill>
                  <a:srgbClr val="FFFF00"/>
                </a:solidFill>
                <a:latin typeface="Tahoma" pitchFamily="34" charset="0"/>
                <a:ea typeface="Tahoma" pitchFamily="34" charset="0"/>
                <a:cs typeface="Tahoma" pitchFamily="34" charset="0"/>
              </a:rPr>
              <a:t>before</a:t>
            </a:r>
            <a:r>
              <a:rPr lang="it-IT" sz="1400" dirty="0" smtClean="0">
                <a:solidFill>
                  <a:srgbClr val="FFFF00"/>
                </a:solidFill>
                <a:latin typeface="Tahoma" pitchFamily="34" charset="0"/>
                <a:ea typeface="Tahoma" pitchFamily="34" charset="0"/>
                <a:cs typeface="Tahoma" pitchFamily="34" charset="0"/>
              </a:rPr>
              <a:t> M</a:t>
            </a:r>
            <a:r>
              <a:rPr lang="it-IT" sz="1100" dirty="0" smtClean="0">
                <a:solidFill>
                  <a:srgbClr val="FFFF00"/>
                </a:solidFill>
                <a:latin typeface="Tahoma" pitchFamily="34" charset="0"/>
                <a:ea typeface="Tahoma" pitchFamily="34" charset="0"/>
                <a:cs typeface="Tahoma" pitchFamily="34" charset="0"/>
              </a:rPr>
              <a:t>w</a:t>
            </a:r>
            <a:r>
              <a:rPr lang="it-IT" sz="1400" dirty="0" smtClean="0">
                <a:solidFill>
                  <a:srgbClr val="FFFF00"/>
                </a:solidFill>
                <a:latin typeface="Tahoma" pitchFamily="34" charset="0"/>
                <a:ea typeface="Tahoma" pitchFamily="34" charset="0"/>
                <a:cs typeface="Tahoma" pitchFamily="34" charset="0"/>
              </a:rPr>
              <a:t>4.1 30 March</a:t>
            </a:r>
          </a:p>
          <a:p>
            <a:pPr lvl="0"/>
            <a:endParaRPr lang="it-IT" sz="500" dirty="0" smtClean="0">
              <a:solidFill>
                <a:srgbClr val="FFFF00"/>
              </a:solidFill>
              <a:latin typeface="Tahoma" pitchFamily="34" charset="0"/>
              <a:ea typeface="Tahoma" pitchFamily="34" charset="0"/>
              <a:cs typeface="Tahoma" pitchFamily="34" charset="0"/>
            </a:endParaRPr>
          </a:p>
          <a:p>
            <a:r>
              <a:rPr lang="it-IT" sz="1400" dirty="0" err="1">
                <a:solidFill>
                  <a:srgbClr val="FFFF00"/>
                </a:solidFill>
                <a:latin typeface="Tahoma" pitchFamily="34" charset="0"/>
                <a:ea typeface="Tahoma" pitchFamily="34" charset="0"/>
                <a:cs typeface="Tahoma" pitchFamily="34" charset="0"/>
              </a:rPr>
              <a:t>Foreshocks</a:t>
            </a:r>
            <a:r>
              <a:rPr lang="it-IT" sz="1400" dirty="0">
                <a:solidFill>
                  <a:srgbClr val="FFFF00"/>
                </a:solidFill>
                <a:latin typeface="Tahoma" pitchFamily="34" charset="0"/>
                <a:ea typeface="Tahoma" pitchFamily="34" charset="0"/>
                <a:cs typeface="Tahoma" pitchFamily="34" charset="0"/>
              </a:rPr>
              <a:t> </a:t>
            </a:r>
            <a:r>
              <a:rPr lang="it-IT" sz="1400" dirty="0" err="1" smtClean="0">
                <a:solidFill>
                  <a:srgbClr val="FFFF00"/>
                </a:solidFill>
                <a:latin typeface="Tahoma" pitchFamily="34" charset="0"/>
                <a:ea typeface="Tahoma" pitchFamily="34" charset="0"/>
                <a:cs typeface="Tahoma" pitchFamily="34" charset="0"/>
              </a:rPr>
              <a:t>after</a:t>
            </a:r>
            <a:r>
              <a:rPr lang="it-IT" sz="1400" dirty="0" smtClean="0">
                <a:solidFill>
                  <a:srgbClr val="FFFF00"/>
                </a:solidFill>
                <a:latin typeface="Tahoma" pitchFamily="34" charset="0"/>
                <a:ea typeface="Tahoma" pitchFamily="34" charset="0"/>
                <a:cs typeface="Tahoma" pitchFamily="34" charset="0"/>
              </a:rPr>
              <a:t> </a:t>
            </a:r>
            <a:r>
              <a:rPr lang="it-IT" sz="1400" dirty="0">
                <a:solidFill>
                  <a:srgbClr val="FFFF00"/>
                </a:solidFill>
                <a:latin typeface="Tahoma" pitchFamily="34" charset="0"/>
                <a:ea typeface="Tahoma" pitchFamily="34" charset="0"/>
                <a:cs typeface="Tahoma" pitchFamily="34" charset="0"/>
              </a:rPr>
              <a:t>M</a:t>
            </a:r>
            <a:r>
              <a:rPr lang="it-IT" sz="1100" dirty="0">
                <a:solidFill>
                  <a:srgbClr val="FFFF00"/>
                </a:solidFill>
                <a:latin typeface="Tahoma" pitchFamily="34" charset="0"/>
                <a:ea typeface="Tahoma" pitchFamily="34" charset="0"/>
                <a:cs typeface="Tahoma" pitchFamily="34" charset="0"/>
              </a:rPr>
              <a:t>w</a:t>
            </a:r>
            <a:r>
              <a:rPr lang="it-IT" sz="1400" dirty="0">
                <a:solidFill>
                  <a:srgbClr val="FFFF00"/>
                </a:solidFill>
                <a:latin typeface="Tahoma" pitchFamily="34" charset="0"/>
                <a:ea typeface="Tahoma" pitchFamily="34" charset="0"/>
                <a:cs typeface="Tahoma" pitchFamily="34" charset="0"/>
              </a:rPr>
              <a:t>4.1 30 </a:t>
            </a:r>
            <a:r>
              <a:rPr lang="it-IT" sz="1400" dirty="0" smtClean="0">
                <a:solidFill>
                  <a:srgbClr val="FFFF00"/>
                </a:solidFill>
                <a:latin typeface="Tahoma" pitchFamily="34" charset="0"/>
                <a:ea typeface="Tahoma" pitchFamily="34" charset="0"/>
                <a:cs typeface="Tahoma" pitchFamily="34" charset="0"/>
              </a:rPr>
              <a:t>March</a:t>
            </a:r>
          </a:p>
          <a:p>
            <a:endParaRPr lang="it-IT" sz="400" dirty="0" smtClean="0">
              <a:solidFill>
                <a:srgbClr val="FFFF00"/>
              </a:solidFill>
              <a:latin typeface="Tahoma" pitchFamily="34" charset="0"/>
              <a:ea typeface="Tahoma" pitchFamily="34" charset="0"/>
              <a:cs typeface="Tahoma" pitchFamily="34" charset="0"/>
            </a:endParaRPr>
          </a:p>
          <a:p>
            <a:r>
              <a:rPr lang="it-IT" sz="1400" dirty="0" err="1" smtClean="0">
                <a:solidFill>
                  <a:srgbClr val="FFFF00"/>
                </a:solidFill>
                <a:latin typeface="Tahoma" pitchFamily="34" charset="0"/>
                <a:ea typeface="Tahoma" pitchFamily="34" charset="0"/>
                <a:cs typeface="Tahoma" pitchFamily="34" charset="0"/>
              </a:rPr>
              <a:t>Aftershocks</a:t>
            </a:r>
            <a:endParaRPr lang="it-IT" sz="1400" dirty="0" smtClean="0">
              <a:solidFill>
                <a:srgbClr val="FFFF00"/>
              </a:solidFill>
              <a:latin typeface="Tahoma" pitchFamily="34" charset="0"/>
              <a:ea typeface="Tahoma" pitchFamily="34" charset="0"/>
              <a:cs typeface="Tahoma" pitchFamily="34" charset="0"/>
            </a:endParaRPr>
          </a:p>
          <a:p>
            <a:endParaRPr lang="it-IT" sz="500" dirty="0" smtClean="0">
              <a:solidFill>
                <a:srgbClr val="FFFF00"/>
              </a:solidFill>
              <a:latin typeface="Tahoma" pitchFamily="34" charset="0"/>
              <a:ea typeface="Tahoma" pitchFamily="34" charset="0"/>
              <a:cs typeface="Tahoma" pitchFamily="34" charset="0"/>
            </a:endParaRPr>
          </a:p>
          <a:p>
            <a:r>
              <a:rPr lang="it-IT" sz="1400" dirty="0" err="1" smtClean="0">
                <a:solidFill>
                  <a:srgbClr val="FFFF00"/>
                </a:solidFill>
                <a:latin typeface="Tahoma" pitchFamily="34" charset="0"/>
                <a:ea typeface="Tahoma" pitchFamily="34" charset="0"/>
                <a:cs typeface="Tahoma" pitchFamily="34" charset="0"/>
              </a:rPr>
              <a:t>Selected</a:t>
            </a:r>
            <a:r>
              <a:rPr lang="it-IT" sz="1400" dirty="0" smtClean="0">
                <a:solidFill>
                  <a:srgbClr val="FFFF00"/>
                </a:solidFill>
                <a:latin typeface="Tahoma" pitchFamily="34" charset="0"/>
                <a:ea typeface="Tahoma" pitchFamily="34" charset="0"/>
                <a:cs typeface="Tahoma" pitchFamily="34" charset="0"/>
              </a:rPr>
              <a:t> </a:t>
            </a:r>
            <a:r>
              <a:rPr lang="it-IT" sz="1400" dirty="0" err="1" smtClean="0">
                <a:solidFill>
                  <a:srgbClr val="FFFF00"/>
                </a:solidFill>
                <a:latin typeface="Tahoma" pitchFamily="34" charset="0"/>
                <a:ea typeface="Tahoma" pitchFamily="34" charset="0"/>
                <a:cs typeface="Tahoma" pitchFamily="34" charset="0"/>
              </a:rPr>
              <a:t>seismic</a:t>
            </a:r>
            <a:r>
              <a:rPr lang="it-IT" sz="1400" dirty="0" smtClean="0">
                <a:solidFill>
                  <a:srgbClr val="FFFF00"/>
                </a:solidFill>
                <a:latin typeface="Tahoma" pitchFamily="34" charset="0"/>
                <a:ea typeface="Tahoma" pitchFamily="34" charset="0"/>
                <a:cs typeface="Tahoma" pitchFamily="34" charset="0"/>
              </a:rPr>
              <a:t> </a:t>
            </a:r>
            <a:r>
              <a:rPr lang="it-IT" sz="1400" dirty="0" err="1" smtClean="0">
                <a:solidFill>
                  <a:srgbClr val="FFFF00"/>
                </a:solidFill>
                <a:latin typeface="Tahoma" pitchFamily="34" charset="0"/>
                <a:ea typeface="Tahoma" pitchFamily="34" charset="0"/>
                <a:cs typeface="Tahoma" pitchFamily="34" charset="0"/>
              </a:rPr>
              <a:t>events</a:t>
            </a:r>
            <a:endParaRPr lang="it-IT" sz="1400" dirty="0" smtClean="0">
              <a:solidFill>
                <a:srgbClr val="FFFF00"/>
              </a:solidFill>
              <a:latin typeface="Tahoma" pitchFamily="34" charset="0"/>
              <a:ea typeface="Tahoma" pitchFamily="34" charset="0"/>
              <a:cs typeface="Tahoma" pitchFamily="34" charset="0"/>
            </a:endParaRPr>
          </a:p>
          <a:p>
            <a:endParaRPr lang="it-IT" sz="500" dirty="0" smtClean="0">
              <a:solidFill>
                <a:srgbClr val="FFFF00"/>
              </a:solidFill>
              <a:latin typeface="Tahoma" pitchFamily="34" charset="0"/>
              <a:ea typeface="Tahoma" pitchFamily="34" charset="0"/>
              <a:cs typeface="Tahoma" pitchFamily="34" charset="0"/>
            </a:endParaRPr>
          </a:p>
          <a:p>
            <a:r>
              <a:rPr lang="it-IT" sz="1400" dirty="0" err="1" smtClean="0">
                <a:solidFill>
                  <a:srgbClr val="FFFF00"/>
                </a:solidFill>
                <a:latin typeface="Tahoma" pitchFamily="34" charset="0"/>
                <a:ea typeface="Tahoma" pitchFamily="34" charset="0"/>
                <a:cs typeface="Tahoma" pitchFamily="34" charset="0"/>
              </a:rPr>
              <a:t>EGFs</a:t>
            </a:r>
            <a:endParaRPr lang="it-IT" sz="1400" dirty="0">
              <a:solidFill>
                <a:srgbClr val="FFFF00"/>
              </a:solidFill>
              <a:latin typeface="Tahoma" pitchFamily="34" charset="0"/>
              <a:ea typeface="Tahoma" pitchFamily="34" charset="0"/>
              <a:cs typeface="Tahoma" pitchFamily="34" charset="0"/>
            </a:endParaRPr>
          </a:p>
        </p:txBody>
      </p:sp>
      <p:sp>
        <p:nvSpPr>
          <p:cNvPr id="34" name="Ovale 33"/>
          <p:cNvSpPr/>
          <p:nvPr/>
        </p:nvSpPr>
        <p:spPr>
          <a:xfrm>
            <a:off x="3527376" y="4797152"/>
            <a:ext cx="144016" cy="144016"/>
          </a:xfrm>
          <a:prstGeom prst="ellipse">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 name="Ovale 34"/>
          <p:cNvSpPr/>
          <p:nvPr/>
        </p:nvSpPr>
        <p:spPr>
          <a:xfrm>
            <a:off x="3527376" y="5085184"/>
            <a:ext cx="144016" cy="144016"/>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6" name="Ovale 35"/>
          <p:cNvSpPr/>
          <p:nvPr/>
        </p:nvSpPr>
        <p:spPr>
          <a:xfrm>
            <a:off x="3527376" y="5373216"/>
            <a:ext cx="144016" cy="144016"/>
          </a:xfrm>
          <a:prstGeom prst="ellipse">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Ovale 36"/>
          <p:cNvSpPr/>
          <p:nvPr/>
        </p:nvSpPr>
        <p:spPr>
          <a:xfrm>
            <a:off x="3527376" y="5661248"/>
            <a:ext cx="144016" cy="144016"/>
          </a:xfrm>
          <a:prstGeom prst="ellipse">
            <a:avLst/>
          </a:prstGeom>
          <a:no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Ovale 37"/>
          <p:cNvSpPr/>
          <p:nvPr/>
        </p:nvSpPr>
        <p:spPr>
          <a:xfrm>
            <a:off x="3527376" y="5949280"/>
            <a:ext cx="144016" cy="144016"/>
          </a:xfrm>
          <a:prstGeom prst="ellipse">
            <a:avLst/>
          </a:prstGeom>
          <a:solidFill>
            <a:srgbClr val="5F5F5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ttangolo 69"/>
          <p:cNvSpPr/>
          <p:nvPr/>
        </p:nvSpPr>
        <p:spPr>
          <a:xfrm>
            <a:off x="1331640" y="3284984"/>
            <a:ext cx="720080"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12"/>
          <p:cNvSpPr/>
          <p:nvPr/>
        </p:nvSpPr>
        <p:spPr>
          <a:xfrm>
            <a:off x="323528" y="4437112"/>
            <a:ext cx="1800200" cy="1728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p:cNvSpPr/>
          <p:nvPr/>
        </p:nvSpPr>
        <p:spPr>
          <a:xfrm>
            <a:off x="395536" y="1412776"/>
            <a:ext cx="1728192" cy="1656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Titolo 1"/>
          <p:cNvSpPr>
            <a:spLocks noGrp="1"/>
          </p:cNvSpPr>
          <p:nvPr>
            <p:ph type="title"/>
          </p:nvPr>
        </p:nvSpPr>
        <p:spPr>
          <a:xfrm>
            <a:off x="216024" y="-171400"/>
            <a:ext cx="8748464" cy="998984"/>
          </a:xfrm>
        </p:spPr>
        <p:txBody>
          <a:bodyPr/>
          <a:lstStyle/>
          <a:p>
            <a:pPr algn="ctr"/>
            <a:r>
              <a:rPr lang="it-IT" sz="5000" dirty="0" err="1" smtClean="0">
                <a:ln>
                  <a:noFill/>
                </a:ln>
                <a:solidFill>
                  <a:schemeClr val="tx2"/>
                </a:solidFill>
                <a:latin typeface="Century Gothic" pitchFamily="34" charset="0"/>
              </a:rPr>
              <a:t>Signal</a:t>
            </a:r>
            <a:r>
              <a:rPr lang="it-IT" sz="5000" dirty="0" smtClean="0">
                <a:ln>
                  <a:noFill/>
                </a:ln>
                <a:solidFill>
                  <a:schemeClr val="tx2"/>
                </a:solidFill>
                <a:latin typeface="Century Gothic" pitchFamily="34" charset="0"/>
              </a:rPr>
              <a:t> </a:t>
            </a:r>
            <a:r>
              <a:rPr lang="it-IT" sz="5000" dirty="0" err="1" smtClean="0">
                <a:ln>
                  <a:noFill/>
                </a:ln>
                <a:solidFill>
                  <a:schemeClr val="tx2"/>
                </a:solidFill>
                <a:latin typeface="Century Gothic" pitchFamily="34" charset="0"/>
              </a:rPr>
              <a:t>to</a:t>
            </a:r>
            <a:r>
              <a:rPr lang="it-IT" sz="5000" dirty="0" smtClean="0">
                <a:ln>
                  <a:noFill/>
                </a:ln>
                <a:solidFill>
                  <a:schemeClr val="tx2"/>
                </a:solidFill>
                <a:latin typeface="Century Gothic" pitchFamily="34" charset="0"/>
              </a:rPr>
              <a:t> </a:t>
            </a:r>
            <a:r>
              <a:rPr lang="it-IT" sz="5000" dirty="0" err="1" smtClean="0">
                <a:ln>
                  <a:noFill/>
                </a:ln>
                <a:solidFill>
                  <a:schemeClr val="tx2"/>
                </a:solidFill>
                <a:latin typeface="Century Gothic" pitchFamily="34" charset="0"/>
              </a:rPr>
              <a:t>Noise</a:t>
            </a:r>
            <a:r>
              <a:rPr lang="it-IT" sz="5000" dirty="0" smtClean="0">
                <a:ln>
                  <a:noFill/>
                </a:ln>
                <a:solidFill>
                  <a:schemeClr val="tx2"/>
                </a:solidFill>
                <a:latin typeface="Century Gothic" pitchFamily="34" charset="0"/>
              </a:rPr>
              <a:t> </a:t>
            </a:r>
            <a:r>
              <a:rPr lang="it-IT" sz="5000" dirty="0" err="1" smtClean="0">
                <a:ln>
                  <a:noFill/>
                </a:ln>
                <a:solidFill>
                  <a:schemeClr val="tx2"/>
                </a:solidFill>
                <a:latin typeface="Century Gothic" pitchFamily="34" charset="0"/>
              </a:rPr>
              <a:t>Ratio</a:t>
            </a:r>
            <a:r>
              <a:rPr lang="it-IT" sz="5000" dirty="0" smtClean="0">
                <a:ln>
                  <a:noFill/>
                </a:ln>
                <a:solidFill>
                  <a:schemeClr val="tx2"/>
                </a:solidFill>
                <a:latin typeface="Century Gothic" pitchFamily="34" charset="0"/>
              </a:rPr>
              <a:t> (SNR)</a:t>
            </a:r>
            <a:endParaRPr lang="it-IT" sz="5000" dirty="0"/>
          </a:p>
        </p:txBody>
      </p:sp>
      <p:sp>
        <p:nvSpPr>
          <p:cNvPr id="8" name="Rettangolo 7"/>
          <p:cNvSpPr/>
          <p:nvPr/>
        </p:nvSpPr>
        <p:spPr>
          <a:xfrm>
            <a:off x="395536" y="1530658"/>
            <a:ext cx="1800200" cy="1323439"/>
          </a:xfrm>
          <a:prstGeom prst="rect">
            <a:avLst/>
          </a:prstGeom>
        </p:spPr>
        <p:txBody>
          <a:bodyPr wrap="square">
            <a:spAutoFit/>
          </a:bodyPr>
          <a:lstStyle/>
          <a:p>
            <a:r>
              <a:rPr lang="en-US" sz="1600" dirty="0">
                <a:solidFill>
                  <a:srgbClr val="FFFF00"/>
                </a:solidFill>
                <a:latin typeface="Tahoma" pitchFamily="34" charset="0"/>
                <a:ea typeface="Tahoma" pitchFamily="34" charset="0"/>
                <a:cs typeface="Tahoma" pitchFamily="34" charset="0"/>
              </a:rPr>
              <a:t>For each of the selected events, </a:t>
            </a:r>
            <a:endParaRPr lang="en-US" sz="1600" dirty="0" smtClean="0">
              <a:solidFill>
                <a:srgbClr val="FFFF00"/>
              </a:solidFill>
              <a:latin typeface="Tahoma" pitchFamily="34" charset="0"/>
              <a:ea typeface="Tahoma" pitchFamily="34" charset="0"/>
              <a:cs typeface="Tahoma" pitchFamily="34" charset="0"/>
            </a:endParaRPr>
          </a:p>
          <a:p>
            <a:r>
              <a:rPr lang="en-US" sz="1600" dirty="0" smtClean="0">
                <a:solidFill>
                  <a:srgbClr val="FFFF00"/>
                </a:solidFill>
                <a:latin typeface="Tahoma" pitchFamily="34" charset="0"/>
                <a:ea typeface="Tahoma" pitchFamily="34" charset="0"/>
                <a:cs typeface="Tahoma" pitchFamily="34" charset="0"/>
              </a:rPr>
              <a:t>the SNR was computed </a:t>
            </a:r>
            <a:r>
              <a:rPr lang="en-US" sz="1600" dirty="0">
                <a:solidFill>
                  <a:srgbClr val="FFFF00"/>
                </a:solidFill>
                <a:latin typeface="Tahoma" pitchFamily="34" charset="0"/>
                <a:ea typeface="Tahoma" pitchFamily="34" charset="0"/>
                <a:cs typeface="Tahoma" pitchFamily="34" charset="0"/>
              </a:rPr>
              <a:t>at the available </a:t>
            </a:r>
            <a:r>
              <a:rPr lang="en-US" sz="1600" dirty="0" smtClean="0">
                <a:solidFill>
                  <a:srgbClr val="FFFF00"/>
                </a:solidFill>
                <a:latin typeface="Tahoma" pitchFamily="34" charset="0"/>
                <a:ea typeface="Tahoma" pitchFamily="34" charset="0"/>
                <a:cs typeface="Tahoma" pitchFamily="34" charset="0"/>
              </a:rPr>
              <a:t>stations.</a:t>
            </a:r>
          </a:p>
        </p:txBody>
      </p:sp>
      <p:sp>
        <p:nvSpPr>
          <p:cNvPr id="11" name="Freccia a destra 10"/>
          <p:cNvSpPr/>
          <p:nvPr/>
        </p:nvSpPr>
        <p:spPr>
          <a:xfrm>
            <a:off x="2051720" y="2204864"/>
            <a:ext cx="504056"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p:cNvSpPr/>
          <p:nvPr/>
        </p:nvSpPr>
        <p:spPr>
          <a:xfrm>
            <a:off x="323528" y="4509120"/>
            <a:ext cx="1800200" cy="1569660"/>
          </a:xfrm>
          <a:prstGeom prst="rect">
            <a:avLst/>
          </a:prstGeom>
        </p:spPr>
        <p:txBody>
          <a:bodyPr wrap="square">
            <a:spAutoFit/>
          </a:bodyPr>
          <a:lstStyle/>
          <a:p>
            <a:r>
              <a:rPr lang="en-US" sz="1600" dirty="0" err="1">
                <a:solidFill>
                  <a:srgbClr val="FFFF00"/>
                </a:solidFill>
                <a:latin typeface="Tahoma" pitchFamily="34" charset="0"/>
                <a:ea typeface="Tahoma" pitchFamily="34" charset="0"/>
                <a:cs typeface="Tahoma" pitchFamily="34" charset="0"/>
              </a:rPr>
              <a:t>f</a:t>
            </a:r>
            <a:r>
              <a:rPr lang="en-US" sz="1200" dirty="0" err="1">
                <a:solidFill>
                  <a:srgbClr val="FFFF00"/>
                </a:solidFill>
                <a:latin typeface="Tahoma" pitchFamily="34" charset="0"/>
                <a:ea typeface="Tahoma" pitchFamily="34" charset="0"/>
                <a:cs typeface="Tahoma" pitchFamily="34" charset="0"/>
              </a:rPr>
              <a:t>min</a:t>
            </a:r>
            <a:r>
              <a:rPr lang="en-US" sz="1600" dirty="0">
                <a:solidFill>
                  <a:srgbClr val="FFFF00"/>
                </a:solidFill>
                <a:latin typeface="Tahoma" pitchFamily="34" charset="0"/>
                <a:ea typeface="Tahoma" pitchFamily="34" charset="0"/>
                <a:cs typeface="Tahoma" pitchFamily="34" charset="0"/>
              </a:rPr>
              <a:t> and </a:t>
            </a:r>
            <a:r>
              <a:rPr lang="en-US" sz="1600" dirty="0" err="1">
                <a:solidFill>
                  <a:srgbClr val="FFFF00"/>
                </a:solidFill>
                <a:latin typeface="Tahoma" pitchFamily="34" charset="0"/>
                <a:ea typeface="Tahoma" pitchFamily="34" charset="0"/>
                <a:cs typeface="Tahoma" pitchFamily="34" charset="0"/>
              </a:rPr>
              <a:t>f</a:t>
            </a:r>
            <a:r>
              <a:rPr lang="en-US" sz="1200" dirty="0" err="1">
                <a:solidFill>
                  <a:srgbClr val="FFFF00"/>
                </a:solidFill>
                <a:latin typeface="Tahoma" pitchFamily="34" charset="0"/>
                <a:ea typeface="Tahoma" pitchFamily="34" charset="0"/>
                <a:cs typeface="Tahoma" pitchFamily="34" charset="0"/>
              </a:rPr>
              <a:t>max</a:t>
            </a:r>
            <a:r>
              <a:rPr lang="en-US" sz="1600" dirty="0">
                <a:solidFill>
                  <a:srgbClr val="FFFF00"/>
                </a:solidFill>
                <a:latin typeface="Tahoma" pitchFamily="34" charset="0"/>
                <a:ea typeface="Tahoma" pitchFamily="34" charset="0"/>
                <a:cs typeface="Tahoma" pitchFamily="34" charset="0"/>
              </a:rPr>
              <a:t> are the lower and upper bound of the frequency range where </a:t>
            </a:r>
            <a:r>
              <a:rPr lang="en-US" sz="1600" dirty="0" smtClean="0">
                <a:solidFill>
                  <a:srgbClr val="FFFF00"/>
                </a:solidFill>
                <a:latin typeface="Tahoma" pitchFamily="34" charset="0"/>
                <a:ea typeface="Tahoma" pitchFamily="34" charset="0"/>
                <a:cs typeface="Tahoma" pitchFamily="34" charset="0"/>
              </a:rPr>
              <a:t>the SNR &gt; 3</a:t>
            </a:r>
            <a:endParaRPr lang="it-IT" sz="1600" dirty="0">
              <a:solidFill>
                <a:srgbClr val="FFFF00"/>
              </a:solidFill>
              <a:latin typeface="Tahoma" pitchFamily="34" charset="0"/>
              <a:ea typeface="Tahoma" pitchFamily="34" charset="0"/>
              <a:cs typeface="Tahoma" pitchFamily="34" charset="0"/>
            </a:endParaRPr>
          </a:p>
        </p:txBody>
      </p:sp>
      <p:sp>
        <p:nvSpPr>
          <p:cNvPr id="15" name="CasellaDiTesto 14"/>
          <p:cNvSpPr txBox="1"/>
          <p:nvPr/>
        </p:nvSpPr>
        <p:spPr>
          <a:xfrm>
            <a:off x="2267744" y="764704"/>
            <a:ext cx="619080" cy="307777"/>
          </a:xfrm>
          <a:prstGeom prst="rect">
            <a:avLst/>
          </a:prstGeom>
          <a:noFill/>
        </p:spPr>
        <p:txBody>
          <a:bodyPr wrap="none" rtlCol="0">
            <a:spAutoFit/>
          </a:bodyPr>
          <a:lstStyle/>
          <a:p>
            <a:r>
              <a:rPr lang="it-IT" sz="1400" dirty="0" err="1" smtClean="0">
                <a:solidFill>
                  <a:srgbClr val="FFFF00"/>
                </a:solidFill>
                <a:latin typeface="Tahoma" pitchFamily="34" charset="0"/>
                <a:ea typeface="Tahoma" pitchFamily="34" charset="0"/>
                <a:cs typeface="Tahoma" pitchFamily="34" charset="0"/>
              </a:rPr>
              <a:t>Noise</a:t>
            </a:r>
            <a:endParaRPr lang="it-IT" sz="1400" dirty="0">
              <a:solidFill>
                <a:srgbClr val="FFFF00"/>
              </a:solidFill>
              <a:latin typeface="Tahoma" pitchFamily="34" charset="0"/>
              <a:ea typeface="Tahoma" pitchFamily="34" charset="0"/>
              <a:cs typeface="Tahoma" pitchFamily="34" charset="0"/>
            </a:endParaRPr>
          </a:p>
        </p:txBody>
      </p:sp>
      <p:sp>
        <p:nvSpPr>
          <p:cNvPr id="16" name="CasellaDiTesto 15"/>
          <p:cNvSpPr txBox="1"/>
          <p:nvPr/>
        </p:nvSpPr>
        <p:spPr>
          <a:xfrm>
            <a:off x="3768829" y="804194"/>
            <a:ext cx="659155" cy="307777"/>
          </a:xfrm>
          <a:prstGeom prst="rect">
            <a:avLst/>
          </a:prstGeom>
          <a:noFill/>
        </p:spPr>
        <p:txBody>
          <a:bodyPr wrap="none" rtlCol="0">
            <a:spAutoFit/>
          </a:bodyPr>
          <a:lstStyle/>
          <a:p>
            <a:r>
              <a:rPr lang="it-IT" sz="1400" dirty="0" err="1" smtClean="0">
                <a:solidFill>
                  <a:srgbClr val="FFFF00"/>
                </a:solidFill>
                <a:latin typeface="Tahoma" pitchFamily="34" charset="0"/>
                <a:ea typeface="Tahoma" pitchFamily="34" charset="0"/>
                <a:cs typeface="Tahoma" pitchFamily="34" charset="0"/>
              </a:rPr>
              <a:t>Signal</a:t>
            </a:r>
            <a:endParaRPr lang="it-IT" sz="1400" dirty="0">
              <a:solidFill>
                <a:srgbClr val="FFFF00"/>
              </a:solidFill>
              <a:latin typeface="Tahoma" pitchFamily="34" charset="0"/>
              <a:ea typeface="Tahoma" pitchFamily="34" charset="0"/>
              <a:cs typeface="Tahoma" pitchFamily="34" charset="0"/>
            </a:endParaRPr>
          </a:p>
        </p:txBody>
      </p:sp>
      <p:sp>
        <p:nvSpPr>
          <p:cNvPr id="46" name="Rettangolo 45"/>
          <p:cNvSpPr/>
          <p:nvPr/>
        </p:nvSpPr>
        <p:spPr>
          <a:xfrm>
            <a:off x="5940152" y="5661248"/>
            <a:ext cx="1944216" cy="93610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7" name="Rettangolo 46"/>
          <p:cNvSpPr/>
          <p:nvPr/>
        </p:nvSpPr>
        <p:spPr>
          <a:xfrm>
            <a:off x="5940152" y="5661248"/>
            <a:ext cx="1072730" cy="307777"/>
          </a:xfrm>
          <a:prstGeom prst="rect">
            <a:avLst/>
          </a:prstGeom>
        </p:spPr>
        <p:txBody>
          <a:bodyPr wrap="none">
            <a:spAutoFit/>
          </a:bodyPr>
          <a:lstStyle/>
          <a:p>
            <a:r>
              <a:rPr lang="it-IT" sz="1400" dirty="0" err="1" smtClean="0">
                <a:solidFill>
                  <a:srgbClr val="FFFF00"/>
                </a:solidFill>
                <a:latin typeface="Tahoma" pitchFamily="34" charset="0"/>
                <a:ea typeface="Tahoma" pitchFamily="34" charset="0"/>
                <a:cs typeface="Tahoma" pitchFamily="34" charset="0"/>
              </a:rPr>
              <a:t>f</a:t>
            </a:r>
            <a:r>
              <a:rPr lang="it-IT" sz="1100" dirty="0" err="1" smtClean="0">
                <a:solidFill>
                  <a:srgbClr val="FFFF00"/>
                </a:solidFill>
                <a:latin typeface="Tahoma" pitchFamily="34" charset="0"/>
                <a:ea typeface="Tahoma" pitchFamily="34" charset="0"/>
                <a:cs typeface="Tahoma" pitchFamily="34" charset="0"/>
              </a:rPr>
              <a:t>min</a:t>
            </a:r>
            <a:r>
              <a:rPr lang="it-IT" sz="1400" dirty="0" smtClean="0">
                <a:solidFill>
                  <a:srgbClr val="FFFF00"/>
                </a:solidFill>
                <a:latin typeface="Tahoma" pitchFamily="34" charset="0"/>
                <a:ea typeface="Tahoma" pitchFamily="34" charset="0"/>
                <a:cs typeface="Tahoma" pitchFamily="34" charset="0"/>
              </a:rPr>
              <a:t> </a:t>
            </a:r>
            <a:r>
              <a:rPr lang="it-IT" sz="1400" dirty="0" err="1" smtClean="0">
                <a:solidFill>
                  <a:srgbClr val="FFFF00"/>
                </a:solidFill>
                <a:latin typeface="Tahoma" pitchFamily="34" charset="0"/>
                <a:ea typeface="Tahoma" pitchFamily="34" charset="0"/>
                <a:cs typeface="Tahoma" pitchFamily="34" charset="0"/>
              </a:rPr>
              <a:t>f</a:t>
            </a:r>
            <a:r>
              <a:rPr lang="it-IT" sz="1100" dirty="0" err="1" smtClean="0">
                <a:solidFill>
                  <a:srgbClr val="FFFF00"/>
                </a:solidFill>
                <a:latin typeface="Tahoma" pitchFamily="34" charset="0"/>
                <a:ea typeface="Tahoma" pitchFamily="34" charset="0"/>
                <a:cs typeface="Tahoma" pitchFamily="34" charset="0"/>
              </a:rPr>
              <a:t>max</a:t>
            </a:r>
            <a:r>
              <a:rPr lang="it-IT" sz="1400" dirty="0" smtClean="0">
                <a:solidFill>
                  <a:srgbClr val="FFFF00"/>
                </a:solidFill>
                <a:latin typeface="Tahoma" pitchFamily="34" charset="0"/>
                <a:ea typeface="Tahoma" pitchFamily="34" charset="0"/>
                <a:cs typeface="Tahoma" pitchFamily="34" charset="0"/>
              </a:rPr>
              <a:t>    </a:t>
            </a:r>
            <a:endParaRPr lang="it-IT" sz="1400" dirty="0">
              <a:solidFill>
                <a:srgbClr val="FFFF00"/>
              </a:solidFill>
              <a:latin typeface="Tahoma" pitchFamily="34" charset="0"/>
              <a:ea typeface="Tahoma" pitchFamily="34" charset="0"/>
              <a:cs typeface="Tahoma" pitchFamily="34" charset="0"/>
            </a:endParaRPr>
          </a:p>
        </p:txBody>
      </p:sp>
      <p:sp>
        <p:nvSpPr>
          <p:cNvPr id="48" name="Triangolo isoscele 47"/>
          <p:cNvSpPr/>
          <p:nvPr/>
        </p:nvSpPr>
        <p:spPr>
          <a:xfrm>
            <a:off x="6084168" y="6021288"/>
            <a:ext cx="144016" cy="144016"/>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9" name="Ovale 48"/>
          <p:cNvSpPr/>
          <p:nvPr/>
        </p:nvSpPr>
        <p:spPr>
          <a:xfrm>
            <a:off x="6084168" y="6309320"/>
            <a:ext cx="144016" cy="144016"/>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0" name="CasellaDiTesto 49"/>
          <p:cNvSpPr txBox="1"/>
          <p:nvPr/>
        </p:nvSpPr>
        <p:spPr>
          <a:xfrm>
            <a:off x="6660232" y="5920244"/>
            <a:ext cx="1223605" cy="615553"/>
          </a:xfrm>
          <a:prstGeom prst="rect">
            <a:avLst/>
          </a:prstGeom>
          <a:noFill/>
        </p:spPr>
        <p:txBody>
          <a:bodyPr wrap="none" rtlCol="0">
            <a:spAutoFit/>
          </a:bodyPr>
          <a:lstStyle/>
          <a:p>
            <a:r>
              <a:rPr lang="it-IT" sz="1400" dirty="0" smtClean="0">
                <a:solidFill>
                  <a:srgbClr val="FFFF00"/>
                </a:solidFill>
                <a:latin typeface="Tahoma" pitchFamily="34" charset="0"/>
                <a:ea typeface="Tahoma" pitchFamily="34" charset="0"/>
                <a:cs typeface="Tahoma" pitchFamily="34" charset="0"/>
              </a:rPr>
              <a:t>Cluster </a:t>
            </a:r>
            <a:r>
              <a:rPr lang="it-IT" sz="1400" dirty="0" err="1" smtClean="0">
                <a:solidFill>
                  <a:srgbClr val="FFFF00"/>
                </a:solidFill>
                <a:latin typeface="Tahoma" pitchFamily="34" charset="0"/>
                <a:ea typeface="Tahoma" pitchFamily="34" charset="0"/>
                <a:cs typeface="Tahoma" pitchFamily="34" charset="0"/>
              </a:rPr>
              <a:t>event</a:t>
            </a:r>
            <a:endParaRPr lang="it-IT" sz="1400" dirty="0" smtClean="0">
              <a:solidFill>
                <a:srgbClr val="FFFF00"/>
              </a:solidFill>
              <a:latin typeface="Tahoma" pitchFamily="34" charset="0"/>
              <a:ea typeface="Tahoma" pitchFamily="34" charset="0"/>
              <a:cs typeface="Tahoma" pitchFamily="34" charset="0"/>
            </a:endParaRPr>
          </a:p>
          <a:p>
            <a:endParaRPr lang="it-IT" sz="500" dirty="0" smtClean="0">
              <a:solidFill>
                <a:srgbClr val="FFFF00"/>
              </a:solidFill>
              <a:latin typeface="Tahoma" pitchFamily="34" charset="0"/>
              <a:ea typeface="Tahoma" pitchFamily="34" charset="0"/>
              <a:cs typeface="Tahoma" pitchFamily="34" charset="0"/>
            </a:endParaRPr>
          </a:p>
          <a:p>
            <a:r>
              <a:rPr lang="it-IT" sz="1400" dirty="0" err="1" smtClean="0">
                <a:solidFill>
                  <a:srgbClr val="FFFF00"/>
                </a:solidFill>
                <a:latin typeface="Tahoma" pitchFamily="34" charset="0"/>
                <a:ea typeface="Tahoma" pitchFamily="34" charset="0"/>
                <a:cs typeface="Tahoma" pitchFamily="34" charset="0"/>
              </a:rPr>
              <a:t>Main</a:t>
            </a:r>
            <a:r>
              <a:rPr lang="it-IT" sz="1400" dirty="0" smtClean="0">
                <a:solidFill>
                  <a:srgbClr val="FFFF00"/>
                </a:solidFill>
                <a:latin typeface="Tahoma" pitchFamily="34" charset="0"/>
                <a:ea typeface="Tahoma" pitchFamily="34" charset="0"/>
                <a:cs typeface="Tahoma" pitchFamily="34" charset="0"/>
              </a:rPr>
              <a:t> </a:t>
            </a:r>
            <a:r>
              <a:rPr lang="it-IT" sz="1400" dirty="0" err="1" smtClean="0">
                <a:solidFill>
                  <a:srgbClr val="FFFF00"/>
                </a:solidFill>
                <a:latin typeface="Tahoma" pitchFamily="34" charset="0"/>
                <a:ea typeface="Tahoma" pitchFamily="34" charset="0"/>
                <a:cs typeface="Tahoma" pitchFamily="34" charset="0"/>
              </a:rPr>
              <a:t>schock</a:t>
            </a:r>
            <a:endParaRPr lang="it-IT" sz="1400" dirty="0">
              <a:solidFill>
                <a:srgbClr val="FFFF00"/>
              </a:solidFill>
              <a:latin typeface="Tahoma" pitchFamily="34" charset="0"/>
              <a:ea typeface="Tahoma" pitchFamily="34" charset="0"/>
              <a:cs typeface="Tahoma" pitchFamily="34" charset="0"/>
            </a:endParaRPr>
          </a:p>
        </p:txBody>
      </p:sp>
      <p:sp>
        <p:nvSpPr>
          <p:cNvPr id="51" name="Triangolo isoscele 50"/>
          <p:cNvSpPr/>
          <p:nvPr/>
        </p:nvSpPr>
        <p:spPr>
          <a:xfrm flipV="1">
            <a:off x="6444208" y="6021288"/>
            <a:ext cx="144016" cy="144016"/>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2" name="Ovale 51"/>
          <p:cNvSpPr/>
          <p:nvPr/>
        </p:nvSpPr>
        <p:spPr>
          <a:xfrm>
            <a:off x="6444208" y="6309320"/>
            <a:ext cx="144016" cy="14401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56" name="Immagine 55" descr="Fig2mod.jpg"/>
          <p:cNvPicPr>
            <a:picLocks noChangeAspect="1"/>
          </p:cNvPicPr>
          <p:nvPr/>
        </p:nvPicPr>
        <p:blipFill>
          <a:blip r:embed="rId2" cstate="print"/>
          <a:srcRect b="18500"/>
          <a:stretch>
            <a:fillRect/>
          </a:stretch>
        </p:blipFill>
        <p:spPr>
          <a:xfrm>
            <a:off x="2555776" y="1196752"/>
            <a:ext cx="6025766" cy="5589240"/>
          </a:xfrm>
          <a:prstGeom prst="rect">
            <a:avLst/>
          </a:prstGeom>
        </p:spPr>
      </p:pic>
      <p:sp>
        <p:nvSpPr>
          <p:cNvPr id="22" name="Rettangolo 21"/>
          <p:cNvSpPr/>
          <p:nvPr/>
        </p:nvSpPr>
        <p:spPr>
          <a:xfrm>
            <a:off x="3851920" y="3789040"/>
            <a:ext cx="504056"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err="1" smtClean="0">
                <a:solidFill>
                  <a:srgbClr val="FFFF00"/>
                </a:solidFill>
                <a:latin typeface="Tahoma" pitchFamily="34" charset="0"/>
                <a:ea typeface="Tahoma" pitchFamily="34" charset="0"/>
                <a:cs typeface="Tahoma" pitchFamily="34" charset="0"/>
              </a:rPr>
              <a:t>f</a:t>
            </a:r>
            <a:r>
              <a:rPr lang="it-IT" sz="1100" dirty="0" err="1" smtClean="0">
                <a:solidFill>
                  <a:srgbClr val="FFFF00"/>
                </a:solidFill>
                <a:latin typeface="Tahoma" pitchFamily="34" charset="0"/>
                <a:ea typeface="Tahoma" pitchFamily="34" charset="0"/>
                <a:cs typeface="Tahoma" pitchFamily="34" charset="0"/>
              </a:rPr>
              <a:t>max</a:t>
            </a:r>
            <a:endParaRPr lang="it-IT" sz="1400" dirty="0">
              <a:solidFill>
                <a:srgbClr val="FFFF00"/>
              </a:solidFill>
              <a:latin typeface="Tahoma" pitchFamily="34" charset="0"/>
              <a:ea typeface="Tahoma" pitchFamily="34" charset="0"/>
              <a:cs typeface="Tahoma" pitchFamily="34" charset="0"/>
            </a:endParaRPr>
          </a:p>
        </p:txBody>
      </p:sp>
      <p:sp>
        <p:nvSpPr>
          <p:cNvPr id="23" name="Rettangolo 22"/>
          <p:cNvSpPr/>
          <p:nvPr/>
        </p:nvSpPr>
        <p:spPr>
          <a:xfrm>
            <a:off x="2699792" y="3789040"/>
            <a:ext cx="504056"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err="1" smtClean="0">
                <a:solidFill>
                  <a:srgbClr val="FFFF00"/>
                </a:solidFill>
                <a:latin typeface="Tahoma" pitchFamily="34" charset="0"/>
                <a:ea typeface="Tahoma" pitchFamily="34" charset="0"/>
                <a:cs typeface="Tahoma" pitchFamily="34" charset="0"/>
              </a:rPr>
              <a:t>f</a:t>
            </a:r>
            <a:r>
              <a:rPr lang="it-IT" sz="1100" dirty="0" err="1" smtClean="0">
                <a:solidFill>
                  <a:srgbClr val="FFFF00"/>
                </a:solidFill>
                <a:latin typeface="Tahoma" pitchFamily="34" charset="0"/>
                <a:ea typeface="Tahoma" pitchFamily="34" charset="0"/>
                <a:cs typeface="Tahoma" pitchFamily="34" charset="0"/>
              </a:rPr>
              <a:t>min</a:t>
            </a:r>
            <a:endParaRPr lang="it-IT" sz="1400" dirty="0">
              <a:solidFill>
                <a:srgbClr val="FFFF00"/>
              </a:solidFill>
              <a:latin typeface="Tahoma" pitchFamily="34" charset="0"/>
              <a:ea typeface="Tahoma" pitchFamily="34" charset="0"/>
              <a:cs typeface="Tahoma" pitchFamily="34" charset="0"/>
            </a:endParaRPr>
          </a:p>
        </p:txBody>
      </p:sp>
      <p:cxnSp>
        <p:nvCxnSpPr>
          <p:cNvPr id="32" name="Connettore 2 31"/>
          <p:cNvCxnSpPr>
            <a:stCxn id="23" idx="0"/>
          </p:cNvCxnSpPr>
          <p:nvPr/>
        </p:nvCxnSpPr>
        <p:spPr>
          <a:xfrm flipV="1">
            <a:off x="2951820" y="3429000"/>
            <a:ext cx="396044" cy="360040"/>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6" name="Connettore 2 35"/>
          <p:cNvCxnSpPr>
            <a:stCxn id="22" idx="0"/>
          </p:cNvCxnSpPr>
          <p:nvPr/>
        </p:nvCxnSpPr>
        <p:spPr>
          <a:xfrm flipH="1" flipV="1">
            <a:off x="3851920" y="3429000"/>
            <a:ext cx="252028" cy="360040"/>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8" name="Connettore 2 17"/>
          <p:cNvCxnSpPr>
            <a:stCxn id="16" idx="2"/>
          </p:cNvCxnSpPr>
          <p:nvPr/>
        </p:nvCxnSpPr>
        <p:spPr>
          <a:xfrm flipH="1">
            <a:off x="3810374" y="1111971"/>
            <a:ext cx="288033" cy="333323"/>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4" name="Connettore 2 13"/>
          <p:cNvCxnSpPr>
            <a:stCxn id="15" idx="2"/>
          </p:cNvCxnSpPr>
          <p:nvPr/>
        </p:nvCxnSpPr>
        <p:spPr>
          <a:xfrm>
            <a:off x="2577284" y="1072481"/>
            <a:ext cx="338532" cy="340295"/>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57" name="Freccia a destra 56"/>
          <p:cNvSpPr/>
          <p:nvPr/>
        </p:nvSpPr>
        <p:spPr>
          <a:xfrm>
            <a:off x="2051720" y="5229200"/>
            <a:ext cx="504056"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0" name="CasellaDiTesto 59"/>
          <p:cNvSpPr txBox="1"/>
          <p:nvPr/>
        </p:nvSpPr>
        <p:spPr>
          <a:xfrm>
            <a:off x="1259632" y="3284984"/>
            <a:ext cx="813043" cy="307777"/>
          </a:xfrm>
          <a:prstGeom prst="rect">
            <a:avLst/>
          </a:prstGeom>
          <a:noFill/>
        </p:spPr>
        <p:txBody>
          <a:bodyPr wrap="none" rtlCol="0">
            <a:spAutoFit/>
          </a:bodyPr>
          <a:lstStyle/>
          <a:p>
            <a:r>
              <a:rPr lang="it-IT" sz="1400" dirty="0" smtClean="0">
                <a:solidFill>
                  <a:srgbClr val="FFFF00"/>
                </a:solidFill>
                <a:latin typeface="Tahoma" pitchFamily="34" charset="0"/>
                <a:ea typeface="Tahoma" pitchFamily="34" charset="0"/>
                <a:cs typeface="Tahoma" pitchFamily="34" charset="0"/>
              </a:rPr>
              <a:t>S/N = 3</a:t>
            </a:r>
            <a:endParaRPr lang="it-IT" sz="1400" dirty="0">
              <a:solidFill>
                <a:srgbClr val="FFFF00"/>
              </a:solidFill>
              <a:latin typeface="Tahoma" pitchFamily="34" charset="0"/>
              <a:ea typeface="Tahoma" pitchFamily="34" charset="0"/>
              <a:cs typeface="Tahoma" pitchFamily="34" charset="0"/>
            </a:endParaRPr>
          </a:p>
        </p:txBody>
      </p:sp>
      <p:cxnSp>
        <p:nvCxnSpPr>
          <p:cNvPr id="69" name="Connettore 2 68"/>
          <p:cNvCxnSpPr>
            <a:stCxn id="60" idx="3"/>
          </p:cNvCxnSpPr>
          <p:nvPr/>
        </p:nvCxnSpPr>
        <p:spPr>
          <a:xfrm flipV="1">
            <a:off x="2072675" y="3140968"/>
            <a:ext cx="771133" cy="297905"/>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title"/>
          </p:nvPr>
        </p:nvSpPr>
        <p:spPr>
          <a:xfrm>
            <a:off x="1187624" y="-243408"/>
            <a:ext cx="6059016" cy="1143000"/>
          </a:xfrm>
        </p:spPr>
        <p:txBody>
          <a:bodyPr/>
          <a:lstStyle/>
          <a:p>
            <a:pPr algn="ctr"/>
            <a:r>
              <a:rPr lang="it-IT" sz="5000" dirty="0" err="1" smtClean="0">
                <a:solidFill>
                  <a:schemeClr val="tx1"/>
                </a:solidFill>
                <a:latin typeface="Century Gothic" pitchFamily="34" charset="0"/>
              </a:rPr>
              <a:t>Method</a:t>
            </a:r>
            <a:r>
              <a:rPr lang="it-IT" sz="5000" dirty="0" smtClean="0">
                <a:solidFill>
                  <a:schemeClr val="tx1"/>
                </a:solidFill>
                <a:latin typeface="Century Gothic" pitchFamily="34" charset="0"/>
              </a:rPr>
              <a:t> </a:t>
            </a:r>
            <a:r>
              <a:rPr lang="it-IT" sz="5000" dirty="0" err="1" smtClean="0">
                <a:solidFill>
                  <a:schemeClr val="tx1"/>
                </a:solidFill>
                <a:latin typeface="Century Gothic" pitchFamily="34" charset="0"/>
              </a:rPr>
              <a:t>of</a:t>
            </a:r>
            <a:r>
              <a:rPr lang="it-IT" sz="5000" dirty="0" smtClean="0">
                <a:solidFill>
                  <a:schemeClr val="tx1"/>
                </a:solidFill>
                <a:latin typeface="Century Gothic" pitchFamily="34" charset="0"/>
              </a:rPr>
              <a:t> </a:t>
            </a:r>
            <a:r>
              <a:rPr lang="it-IT" sz="5000" dirty="0" err="1" smtClean="0">
                <a:solidFill>
                  <a:schemeClr val="tx1"/>
                </a:solidFill>
                <a:latin typeface="Century Gothic" pitchFamily="34" charset="0"/>
              </a:rPr>
              <a:t>Analysis</a:t>
            </a:r>
            <a:endParaRPr lang="it-IT" sz="5000" dirty="0">
              <a:solidFill>
                <a:schemeClr val="tx1"/>
              </a:solidFill>
              <a:latin typeface="Century Gothic" pitchFamily="34" charset="0"/>
            </a:endParaRPr>
          </a:p>
        </p:txBody>
      </p:sp>
      <p:sp>
        <p:nvSpPr>
          <p:cNvPr id="9" name="CasellaDiTesto 8"/>
          <p:cNvSpPr txBox="1"/>
          <p:nvPr/>
        </p:nvSpPr>
        <p:spPr>
          <a:xfrm>
            <a:off x="179512" y="1124744"/>
            <a:ext cx="8964488" cy="5047536"/>
          </a:xfrm>
          <a:prstGeom prst="rect">
            <a:avLst/>
          </a:prstGeom>
          <a:noFill/>
        </p:spPr>
        <p:txBody>
          <a:bodyPr wrap="square" rtlCol="0">
            <a:spAutoFit/>
          </a:bodyPr>
          <a:lstStyle/>
          <a:p>
            <a:r>
              <a:rPr lang="en-US" sz="1400" dirty="0" smtClean="0">
                <a:latin typeface="Century Gothic" pitchFamily="34" charset="0"/>
                <a:ea typeface="Tahoma" pitchFamily="34" charset="0"/>
                <a:cs typeface="Tahoma" pitchFamily="34" charset="0"/>
              </a:rPr>
              <a:t>The amplitude spectrum of ground motion (S(</a:t>
            </a:r>
            <a:r>
              <a:rPr lang="en-US" sz="1400" dirty="0" err="1" smtClean="0">
                <a:latin typeface="Century Gothic" pitchFamily="34" charset="0"/>
                <a:ea typeface="Tahoma" pitchFamily="34" charset="0"/>
                <a:cs typeface="Tahoma" pitchFamily="34" charset="0"/>
              </a:rPr>
              <a:t>f.R</a:t>
            </a:r>
            <a:r>
              <a:rPr lang="en-US" sz="1400" dirty="0" smtClean="0">
                <a:latin typeface="Century Gothic" pitchFamily="34" charset="0"/>
                <a:ea typeface="Tahoma" pitchFamily="34" charset="0"/>
                <a:cs typeface="Tahoma" pitchFamily="34" charset="0"/>
              </a:rPr>
              <a:t>)) at distance R from the source is the convolution of the source (</a:t>
            </a:r>
            <a:r>
              <a:rPr lang="el-GR" sz="1400" dirty="0" smtClean="0">
                <a:latin typeface="Century Gothic" pitchFamily="34" charset="0"/>
                <a:ea typeface="Tahoma" pitchFamily="34" charset="0"/>
                <a:cs typeface="Tahoma" pitchFamily="34" charset="0"/>
              </a:rPr>
              <a:t>Ω</a:t>
            </a:r>
            <a:r>
              <a:rPr lang="it-IT" sz="1400" baseline="-25000" dirty="0" smtClean="0">
                <a:latin typeface="Century Gothic" pitchFamily="34" charset="0"/>
                <a:ea typeface="Tahoma" pitchFamily="34" charset="0"/>
                <a:cs typeface="Tahoma" pitchFamily="34" charset="0"/>
              </a:rPr>
              <a:t>0</a:t>
            </a:r>
            <a:r>
              <a:rPr lang="it-IT" sz="1400" dirty="0" smtClean="0">
                <a:latin typeface="Century Gothic" pitchFamily="34" charset="0"/>
                <a:ea typeface="Tahoma" pitchFamily="34" charset="0"/>
                <a:cs typeface="Tahoma" pitchFamily="34" charset="0"/>
              </a:rPr>
              <a:t>(f,R))</a:t>
            </a:r>
            <a:r>
              <a:rPr lang="en-US" sz="1400" dirty="0" smtClean="0">
                <a:latin typeface="Century Gothic" pitchFamily="34" charset="0"/>
                <a:ea typeface="Tahoma" pitchFamily="34" charset="0"/>
                <a:cs typeface="Tahoma" pitchFamily="34" charset="0"/>
              </a:rPr>
              <a:t>, </a:t>
            </a:r>
            <a:r>
              <a:rPr lang="it-IT" sz="1400" dirty="0" err="1" smtClean="0">
                <a:latin typeface="Century Gothic" pitchFamily="34" charset="0"/>
                <a:ea typeface="Tahoma" pitchFamily="34" charset="0"/>
                <a:cs typeface="Tahoma" pitchFamily="34" charset="0"/>
              </a:rPr>
              <a:t>crustal</a:t>
            </a:r>
            <a:r>
              <a:rPr lang="it-IT" sz="1400" dirty="0" smtClean="0">
                <a:latin typeface="Century Gothic" pitchFamily="34" charset="0"/>
                <a:ea typeface="Tahoma" pitchFamily="34" charset="0"/>
                <a:cs typeface="Tahoma" pitchFamily="34" charset="0"/>
              </a:rPr>
              <a:t> </a:t>
            </a:r>
            <a:r>
              <a:rPr lang="it-IT" sz="1400" dirty="0" err="1" smtClean="0">
                <a:latin typeface="Century Gothic" pitchFamily="34" charset="0"/>
                <a:ea typeface="Tahoma" pitchFamily="34" charset="0"/>
                <a:cs typeface="Tahoma" pitchFamily="34" charset="0"/>
              </a:rPr>
              <a:t>wave</a:t>
            </a:r>
            <a:r>
              <a:rPr lang="it-IT" sz="1400" dirty="0" smtClean="0">
                <a:latin typeface="Century Gothic" pitchFamily="34" charset="0"/>
                <a:ea typeface="Tahoma" pitchFamily="34" charset="0"/>
                <a:cs typeface="Tahoma" pitchFamily="34" charset="0"/>
              </a:rPr>
              <a:t> </a:t>
            </a:r>
            <a:r>
              <a:rPr lang="it-IT" sz="1400" dirty="0" err="1" smtClean="0">
                <a:latin typeface="Century Gothic" pitchFamily="34" charset="0"/>
                <a:ea typeface="Tahoma" pitchFamily="34" charset="0"/>
                <a:cs typeface="Tahoma" pitchFamily="34" charset="0"/>
              </a:rPr>
              <a:t>propagation</a:t>
            </a:r>
            <a:r>
              <a:rPr lang="it-IT" sz="1400" dirty="0" smtClean="0">
                <a:latin typeface="Century Gothic" pitchFamily="34" charset="0"/>
                <a:ea typeface="Tahoma" pitchFamily="34" charset="0"/>
                <a:cs typeface="Tahoma" pitchFamily="34" charset="0"/>
              </a:rPr>
              <a:t> (A(f,R)), and site </a:t>
            </a:r>
            <a:r>
              <a:rPr lang="it-IT" sz="1400" dirty="0" err="1" smtClean="0">
                <a:latin typeface="Century Gothic" pitchFamily="34" charset="0"/>
                <a:ea typeface="Tahoma" pitchFamily="34" charset="0"/>
                <a:cs typeface="Tahoma" pitchFamily="34" charset="0"/>
              </a:rPr>
              <a:t>contributions</a:t>
            </a:r>
            <a:r>
              <a:rPr lang="it-IT" sz="1400" dirty="0" smtClean="0">
                <a:latin typeface="Century Gothic" pitchFamily="34" charset="0"/>
                <a:ea typeface="Tahoma" pitchFamily="34" charset="0"/>
                <a:cs typeface="Tahoma" pitchFamily="34" charset="0"/>
              </a:rPr>
              <a:t> (H(f)):</a:t>
            </a:r>
          </a:p>
          <a:p>
            <a:endParaRPr lang="it-IT" sz="1400" dirty="0" smtClean="0">
              <a:latin typeface="Century Gothic" pitchFamily="34" charset="0"/>
              <a:ea typeface="Tahoma" pitchFamily="34" charset="0"/>
              <a:cs typeface="Tahoma" pitchFamily="34" charset="0"/>
            </a:endParaRPr>
          </a:p>
          <a:p>
            <a:endParaRPr lang="it-IT" dirty="0" smtClean="0">
              <a:latin typeface="Century Gothic" pitchFamily="34" charset="0"/>
              <a:ea typeface="Tahoma" pitchFamily="34" charset="0"/>
              <a:cs typeface="Tahoma" pitchFamily="34" charset="0"/>
            </a:endParaRPr>
          </a:p>
          <a:p>
            <a:r>
              <a:rPr lang="en-US" sz="1400" dirty="0" smtClean="0">
                <a:latin typeface="Century Gothic" pitchFamily="34" charset="0"/>
                <a:ea typeface="Tahoma" pitchFamily="34" charset="0"/>
                <a:cs typeface="Tahoma" pitchFamily="34" charset="0"/>
              </a:rPr>
              <a:t>The source‐radiated displacement spectrum </a:t>
            </a:r>
          </a:p>
          <a:p>
            <a:r>
              <a:rPr lang="en-US" sz="1400" dirty="0" smtClean="0">
                <a:latin typeface="Century Gothic" pitchFamily="34" charset="0"/>
                <a:ea typeface="Tahoma" pitchFamily="34" charset="0"/>
                <a:cs typeface="Tahoma" pitchFamily="34" charset="0"/>
              </a:rPr>
              <a:t>is expressed as:</a:t>
            </a:r>
          </a:p>
          <a:p>
            <a:endParaRPr lang="en-US" sz="1400" dirty="0" smtClean="0">
              <a:latin typeface="Century Gothic" pitchFamily="34" charset="0"/>
              <a:ea typeface="Tahoma" pitchFamily="34" charset="0"/>
              <a:cs typeface="Tahoma" pitchFamily="34" charset="0"/>
            </a:endParaRPr>
          </a:p>
          <a:p>
            <a:r>
              <a:rPr lang="en-US" sz="1400" dirty="0" smtClean="0">
                <a:latin typeface="Century Gothic" pitchFamily="34" charset="0"/>
                <a:ea typeface="Tahoma" pitchFamily="34" charset="0"/>
                <a:cs typeface="Tahoma" pitchFamily="34" charset="0"/>
              </a:rPr>
              <a:t>Following </a:t>
            </a:r>
            <a:r>
              <a:rPr lang="en-US" sz="1400" dirty="0" err="1" smtClean="0">
                <a:latin typeface="Century Gothic" pitchFamily="34" charset="0"/>
                <a:ea typeface="Tahoma" pitchFamily="34" charset="0"/>
                <a:cs typeface="Tahoma" pitchFamily="34" charset="0"/>
              </a:rPr>
              <a:t>Eshelby</a:t>
            </a:r>
            <a:r>
              <a:rPr lang="en-US" sz="1400" dirty="0" smtClean="0">
                <a:latin typeface="Century Gothic" pitchFamily="34" charset="0"/>
                <a:ea typeface="Tahoma" pitchFamily="34" charset="0"/>
                <a:cs typeface="Tahoma" pitchFamily="34" charset="0"/>
              </a:rPr>
              <a:t> [1957] and </a:t>
            </a:r>
            <a:r>
              <a:rPr lang="en-US" sz="1400" dirty="0" err="1" smtClean="0">
                <a:latin typeface="Century Gothic" pitchFamily="34" charset="0"/>
                <a:ea typeface="Tahoma" pitchFamily="34" charset="0"/>
                <a:cs typeface="Tahoma" pitchFamily="34" charset="0"/>
              </a:rPr>
              <a:t>Keilis-Borok</a:t>
            </a:r>
            <a:r>
              <a:rPr lang="en-US" sz="1400" dirty="0" smtClean="0">
                <a:latin typeface="Century Gothic" pitchFamily="34" charset="0"/>
                <a:ea typeface="Tahoma" pitchFamily="34" charset="0"/>
                <a:cs typeface="Tahoma" pitchFamily="34" charset="0"/>
              </a:rPr>
              <a:t> [1959], </a:t>
            </a:r>
          </a:p>
          <a:p>
            <a:r>
              <a:rPr lang="en-US" sz="1400" dirty="0" smtClean="0">
                <a:latin typeface="Century Gothic" pitchFamily="34" charset="0"/>
                <a:ea typeface="Tahoma" pitchFamily="34" charset="0"/>
                <a:cs typeface="Tahoma" pitchFamily="34" charset="0"/>
              </a:rPr>
              <a:t>the radius r and uniform stress drop (∆</a:t>
            </a:r>
            <a:r>
              <a:rPr lang="en-US" sz="1400" dirty="0" smtClean="0">
                <a:latin typeface="Century Gothic" pitchFamily="34" charset="0"/>
                <a:ea typeface="Tahoma" pitchFamily="34" charset="0"/>
                <a:cs typeface="Tahoma" pitchFamily="34" charset="0"/>
                <a:sym typeface="Symbol"/>
              </a:rPr>
              <a:t>)</a:t>
            </a:r>
            <a:r>
              <a:rPr lang="en-US" sz="1400" dirty="0" smtClean="0">
                <a:latin typeface="Century Gothic" pitchFamily="34" charset="0"/>
                <a:ea typeface="Tahoma" pitchFamily="34" charset="0"/>
                <a:cs typeface="Tahoma" pitchFamily="34" charset="0"/>
              </a:rPr>
              <a:t> of a circular crack in an </a:t>
            </a:r>
          </a:p>
          <a:p>
            <a:r>
              <a:rPr lang="en-US" sz="1400" dirty="0" smtClean="0">
                <a:latin typeface="Century Gothic" pitchFamily="34" charset="0"/>
                <a:ea typeface="Tahoma" pitchFamily="34" charset="0"/>
                <a:cs typeface="Tahoma" pitchFamily="34" charset="0"/>
              </a:rPr>
              <a:t>infinite Poisson solid are linked to M</a:t>
            </a:r>
            <a:r>
              <a:rPr lang="en-US" sz="1400" baseline="-25000" dirty="0" smtClean="0">
                <a:latin typeface="Century Gothic" pitchFamily="34" charset="0"/>
                <a:ea typeface="Tahoma" pitchFamily="34" charset="0"/>
                <a:cs typeface="Tahoma" pitchFamily="34" charset="0"/>
              </a:rPr>
              <a:t>0</a:t>
            </a:r>
            <a:r>
              <a:rPr lang="en-US" sz="1400" dirty="0" smtClean="0">
                <a:latin typeface="Century Gothic" pitchFamily="34" charset="0"/>
                <a:ea typeface="Tahoma" pitchFamily="34" charset="0"/>
                <a:cs typeface="Tahoma" pitchFamily="34" charset="0"/>
              </a:rPr>
              <a:t> and f</a:t>
            </a:r>
            <a:r>
              <a:rPr lang="en-US" sz="1400" baseline="-25000" dirty="0" smtClean="0">
                <a:latin typeface="Century Gothic" pitchFamily="34" charset="0"/>
                <a:ea typeface="Tahoma" pitchFamily="34" charset="0"/>
                <a:cs typeface="Tahoma" pitchFamily="34" charset="0"/>
              </a:rPr>
              <a:t>0</a:t>
            </a:r>
            <a:r>
              <a:rPr lang="en-US" sz="1400" dirty="0" smtClean="0">
                <a:latin typeface="Century Gothic" pitchFamily="34" charset="0"/>
                <a:ea typeface="Tahoma" pitchFamily="34" charset="0"/>
                <a:cs typeface="Tahoma" pitchFamily="34" charset="0"/>
              </a:rPr>
              <a:t> through the equations:</a:t>
            </a:r>
          </a:p>
          <a:p>
            <a:endParaRPr lang="en-GB" sz="1400" dirty="0" smtClean="0">
              <a:latin typeface="Century Gothic" pitchFamily="34" charset="0"/>
              <a:ea typeface="Tahoma" pitchFamily="34" charset="0"/>
              <a:cs typeface="Tahoma" pitchFamily="34" charset="0"/>
            </a:endParaRPr>
          </a:p>
          <a:p>
            <a:endParaRPr lang="en-US" sz="1400" dirty="0" smtClean="0">
              <a:latin typeface="Century Gothic" pitchFamily="34" charset="0"/>
              <a:ea typeface="Tahoma" pitchFamily="34" charset="0"/>
              <a:cs typeface="Tahoma" pitchFamily="34" charset="0"/>
            </a:endParaRPr>
          </a:p>
          <a:p>
            <a:endParaRPr lang="en-US" sz="1400" dirty="0" smtClean="0">
              <a:latin typeface="Century Gothic" pitchFamily="34" charset="0"/>
              <a:ea typeface="Tahoma" pitchFamily="34" charset="0"/>
              <a:cs typeface="Tahoma" pitchFamily="34" charset="0"/>
            </a:endParaRPr>
          </a:p>
          <a:p>
            <a:endParaRPr lang="en-US" sz="1400" dirty="0" smtClean="0">
              <a:latin typeface="Century Gothic" pitchFamily="34" charset="0"/>
              <a:ea typeface="Tahoma" pitchFamily="34" charset="0"/>
              <a:cs typeface="Tahoma" pitchFamily="34" charset="0"/>
            </a:endParaRPr>
          </a:p>
          <a:p>
            <a:r>
              <a:rPr lang="en-US" sz="1400" dirty="0" err="1" smtClean="0">
                <a:latin typeface="Century Gothic" pitchFamily="34" charset="0"/>
                <a:ea typeface="Tahoma" pitchFamily="34" charset="0"/>
                <a:cs typeface="Tahoma" pitchFamily="34" charset="0"/>
              </a:rPr>
              <a:t>Brune</a:t>
            </a:r>
            <a:r>
              <a:rPr lang="en-US" sz="1400" dirty="0" smtClean="0">
                <a:latin typeface="Century Gothic" pitchFamily="34" charset="0"/>
                <a:ea typeface="Tahoma" pitchFamily="34" charset="0"/>
                <a:cs typeface="Tahoma" pitchFamily="34" charset="0"/>
              </a:rPr>
              <a:t> stress drops estimated in a conventional Empirical Green’s Function (EGF) approach in the</a:t>
            </a:r>
          </a:p>
          <a:p>
            <a:r>
              <a:rPr lang="en-US" sz="1400" dirty="0" smtClean="0">
                <a:latin typeface="Century Gothic" pitchFamily="34" charset="0"/>
                <a:ea typeface="Tahoma" pitchFamily="34" charset="0"/>
                <a:cs typeface="Tahoma" pitchFamily="34" charset="0"/>
              </a:rPr>
              <a:t>frequency domain is: </a:t>
            </a:r>
          </a:p>
          <a:p>
            <a:endParaRPr lang="en-US" sz="1400" dirty="0" smtClean="0">
              <a:latin typeface="Century Gothic" pitchFamily="34" charset="0"/>
              <a:ea typeface="Tahoma" pitchFamily="34" charset="0"/>
              <a:cs typeface="Tahoma" pitchFamily="34" charset="0"/>
            </a:endParaRPr>
          </a:p>
          <a:p>
            <a:endParaRPr lang="en-US" sz="1400" dirty="0" smtClean="0">
              <a:latin typeface="Century Gothic" pitchFamily="34" charset="0"/>
              <a:ea typeface="Tahoma" pitchFamily="34" charset="0"/>
              <a:cs typeface="Tahoma" pitchFamily="34" charset="0"/>
            </a:endParaRPr>
          </a:p>
          <a:p>
            <a:endParaRPr lang="en-US" sz="1400" dirty="0" smtClean="0">
              <a:latin typeface="Century Gothic" pitchFamily="34" charset="0"/>
              <a:ea typeface="Tahoma" pitchFamily="34" charset="0"/>
              <a:cs typeface="Tahoma" pitchFamily="34" charset="0"/>
            </a:endParaRPr>
          </a:p>
          <a:p>
            <a:r>
              <a:rPr lang="en-US" sz="1400" dirty="0" smtClean="0">
                <a:latin typeface="Century Gothic" pitchFamily="34" charset="0"/>
                <a:ea typeface="Tahoma" pitchFamily="34" charset="0"/>
                <a:cs typeface="Tahoma" pitchFamily="34" charset="0"/>
              </a:rPr>
              <a:t>Apparent stress (</a:t>
            </a:r>
            <a:r>
              <a:rPr lang="en-US" sz="1600" dirty="0" smtClean="0">
                <a:latin typeface="Century Gothic" pitchFamily="34" charset="0"/>
                <a:ea typeface="Tahoma" pitchFamily="34" charset="0"/>
                <a:cs typeface="Tahoma" pitchFamily="34" charset="0"/>
                <a:sym typeface="Symbol"/>
              </a:rPr>
              <a:t></a:t>
            </a:r>
            <a:r>
              <a:rPr lang="en-US" sz="1100" dirty="0" smtClean="0">
                <a:latin typeface="Century Gothic" pitchFamily="34" charset="0"/>
                <a:ea typeface="Tahoma" pitchFamily="34" charset="0"/>
                <a:cs typeface="Tahoma" pitchFamily="34" charset="0"/>
                <a:sym typeface="Symbol"/>
              </a:rPr>
              <a:t>a</a:t>
            </a:r>
            <a:r>
              <a:rPr lang="en-US" sz="1400" dirty="0" smtClean="0">
                <a:latin typeface="Century Gothic" pitchFamily="34" charset="0"/>
                <a:ea typeface="Tahoma" pitchFamily="34" charset="0"/>
                <a:cs typeface="Tahoma" pitchFamily="34" charset="0"/>
                <a:sym typeface="Symbol"/>
              </a:rPr>
              <a:t>) </a:t>
            </a:r>
            <a:r>
              <a:rPr lang="en-US" sz="1400" dirty="0" smtClean="0">
                <a:latin typeface="Century Gothic" pitchFamily="34" charset="0"/>
                <a:ea typeface="Tahoma" pitchFamily="34" charset="0"/>
                <a:cs typeface="Tahoma" pitchFamily="34" charset="0"/>
              </a:rPr>
              <a:t>estimated following the standard method of  Wyss and </a:t>
            </a:r>
            <a:r>
              <a:rPr lang="en-US" sz="1400" dirty="0" err="1" smtClean="0">
                <a:latin typeface="Century Gothic" pitchFamily="34" charset="0"/>
                <a:ea typeface="Tahoma" pitchFamily="34" charset="0"/>
                <a:cs typeface="Tahoma" pitchFamily="34" charset="0"/>
              </a:rPr>
              <a:t>Brune</a:t>
            </a:r>
            <a:r>
              <a:rPr lang="en-US" sz="1400" dirty="0" smtClean="0">
                <a:latin typeface="Century Gothic" pitchFamily="34" charset="0"/>
                <a:ea typeface="Tahoma" pitchFamily="34" charset="0"/>
                <a:cs typeface="Tahoma" pitchFamily="34" charset="0"/>
              </a:rPr>
              <a:t> [1968],and </a:t>
            </a:r>
            <a:r>
              <a:rPr lang="en-US" sz="1400" dirty="0" smtClean="0">
                <a:latin typeface="Century Gothic" pitchFamily="34" charset="0"/>
              </a:rPr>
              <a:t>the Savage-Wood radiation efficiency (</a:t>
            </a:r>
            <a:r>
              <a:rPr lang="en-US" dirty="0" err="1" smtClean="0">
                <a:latin typeface="Century Gothic" pitchFamily="34" charset="0"/>
              </a:rPr>
              <a:t>η</a:t>
            </a:r>
            <a:r>
              <a:rPr lang="en-US" sz="1100" dirty="0" err="1" smtClean="0">
                <a:latin typeface="Century Gothic" pitchFamily="34" charset="0"/>
              </a:rPr>
              <a:t>sw</a:t>
            </a:r>
            <a:r>
              <a:rPr lang="en-US" sz="1400" dirty="0" smtClean="0">
                <a:latin typeface="Century Gothic" pitchFamily="34" charset="0"/>
              </a:rPr>
              <a:t>) are obtained through following equations</a:t>
            </a:r>
            <a:r>
              <a:rPr lang="en-US" dirty="0" smtClean="0">
                <a:latin typeface="Century Gothic" pitchFamily="34" charset="0"/>
                <a:ea typeface="Tahoma" pitchFamily="34" charset="0"/>
                <a:cs typeface="Tahoma" pitchFamily="34" charset="0"/>
                <a:sym typeface="Symbol"/>
              </a:rPr>
              <a:t>:</a:t>
            </a:r>
            <a:r>
              <a:rPr lang="en-US" dirty="0" smtClean="0"/>
              <a:t>     </a:t>
            </a:r>
          </a:p>
          <a:p>
            <a:r>
              <a:rPr lang="en-US" dirty="0" smtClean="0"/>
              <a:t>                                                                 </a:t>
            </a:r>
            <a:endParaRPr lang="it-IT" dirty="0"/>
          </a:p>
        </p:txBody>
      </p:sp>
      <p:graphicFrame>
        <p:nvGraphicFramePr>
          <p:cNvPr id="10" name="Oggetto 9"/>
          <p:cNvGraphicFramePr>
            <a:graphicFrameLocks noChangeAspect="1"/>
          </p:cNvGraphicFramePr>
          <p:nvPr/>
        </p:nvGraphicFramePr>
        <p:xfrm>
          <a:off x="3059832" y="3429000"/>
          <a:ext cx="864096" cy="592523"/>
        </p:xfrm>
        <a:graphic>
          <a:graphicData uri="http://schemas.openxmlformats.org/presentationml/2006/ole">
            <mc:AlternateContent xmlns:mc="http://schemas.openxmlformats.org/markup-compatibility/2006">
              <mc:Choice xmlns:v="urn:schemas-microsoft-com:vml" Requires="v">
                <p:oleObj spid="_x0000_s2061" name="Equazione" r:id="rId3" imgW="888840" imgH="406080" progId="Equation.3">
                  <p:embed/>
                </p:oleObj>
              </mc:Choice>
              <mc:Fallback>
                <p:oleObj name="Equazione" r:id="rId3" imgW="888840" imgH="40608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832" y="3429000"/>
                        <a:ext cx="864096" cy="59252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ggetto 10"/>
          <p:cNvGraphicFramePr>
            <a:graphicFrameLocks noChangeAspect="1"/>
          </p:cNvGraphicFramePr>
          <p:nvPr/>
        </p:nvGraphicFramePr>
        <p:xfrm>
          <a:off x="4355976" y="3429000"/>
          <a:ext cx="936104" cy="633702"/>
        </p:xfrm>
        <a:graphic>
          <a:graphicData uri="http://schemas.openxmlformats.org/presentationml/2006/ole">
            <mc:AlternateContent xmlns:mc="http://schemas.openxmlformats.org/markup-compatibility/2006">
              <mc:Choice xmlns:v="urn:schemas-microsoft-com:vml" Requires="v">
                <p:oleObj spid="_x0000_s2062" name="Equazione" r:id="rId5" imgW="787320" imgH="444240" progId="Equation.3">
                  <p:embed/>
                </p:oleObj>
              </mc:Choice>
              <mc:Fallback>
                <p:oleObj name="Equazione" r:id="rId5" imgW="787320" imgH="44424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55976" y="3429000"/>
                        <a:ext cx="936104" cy="63370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ggetto 14"/>
          <p:cNvGraphicFramePr>
            <a:graphicFrameLocks noChangeAspect="1"/>
          </p:cNvGraphicFramePr>
          <p:nvPr/>
        </p:nvGraphicFramePr>
        <p:xfrm>
          <a:off x="1619672" y="5901476"/>
          <a:ext cx="984438" cy="615274"/>
        </p:xfrm>
        <a:graphic>
          <a:graphicData uri="http://schemas.openxmlformats.org/presentationml/2006/ole">
            <mc:AlternateContent xmlns:mc="http://schemas.openxmlformats.org/markup-compatibility/2006">
              <mc:Choice xmlns:v="urn:schemas-microsoft-com:vml" Requires="v">
                <p:oleObj spid="_x0000_s2063" name="Equazione" r:id="rId7" imgW="711000" imgH="444240" progId="Equation.3">
                  <p:embed/>
                </p:oleObj>
              </mc:Choice>
              <mc:Fallback>
                <p:oleObj name="Equazione" r:id="rId7" imgW="711000" imgH="444240" progId="Equation.3">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19672" y="5901476"/>
                        <a:ext cx="984438" cy="6152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ggetto 15"/>
          <p:cNvGraphicFramePr>
            <a:graphicFrameLocks noChangeAspect="1"/>
          </p:cNvGraphicFramePr>
          <p:nvPr/>
        </p:nvGraphicFramePr>
        <p:xfrm>
          <a:off x="2987824" y="5877272"/>
          <a:ext cx="2088232" cy="701927"/>
        </p:xfrm>
        <a:graphic>
          <a:graphicData uri="http://schemas.openxmlformats.org/presentationml/2006/ole">
            <mc:AlternateContent xmlns:mc="http://schemas.openxmlformats.org/markup-compatibility/2006">
              <mc:Choice xmlns:v="urn:schemas-microsoft-com:vml" Requires="v">
                <p:oleObj spid="_x0000_s2064" name="Equazione" r:id="rId9" imgW="1511280" imgH="507960" progId="Equation.3">
                  <p:embed/>
                </p:oleObj>
              </mc:Choice>
              <mc:Fallback>
                <p:oleObj name="Equazione" r:id="rId9" imgW="1511280" imgH="507960" progId="Equation.3">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87824" y="5877272"/>
                        <a:ext cx="2088232" cy="70192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ggetto 16"/>
          <p:cNvGraphicFramePr>
            <a:graphicFrameLocks noChangeAspect="1"/>
          </p:cNvGraphicFramePr>
          <p:nvPr/>
        </p:nvGraphicFramePr>
        <p:xfrm>
          <a:off x="2014538" y="1738313"/>
          <a:ext cx="2955925" cy="322262"/>
        </p:xfrm>
        <a:graphic>
          <a:graphicData uri="http://schemas.openxmlformats.org/presentationml/2006/ole">
            <mc:AlternateContent xmlns:mc="http://schemas.openxmlformats.org/markup-compatibility/2006">
              <mc:Choice xmlns:v="urn:schemas-microsoft-com:vml" Requires="v">
                <p:oleObj spid="_x0000_s2065" name="Equazione" r:id="rId11" imgW="2095200" imgH="228600" progId="Equation.3">
                  <p:embed/>
                </p:oleObj>
              </mc:Choice>
              <mc:Fallback>
                <p:oleObj name="Equazione" r:id="rId11" imgW="2095200" imgH="228600" progId="Equation.3">
                  <p:embed/>
                  <p:pic>
                    <p:nvPicPr>
                      <p:cNvPr id="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14538" y="1738313"/>
                        <a:ext cx="2955925" cy="322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ggetto 17"/>
          <p:cNvGraphicFramePr>
            <a:graphicFrameLocks noChangeAspect="1"/>
          </p:cNvGraphicFramePr>
          <p:nvPr/>
        </p:nvGraphicFramePr>
        <p:xfrm>
          <a:off x="4355976" y="2204864"/>
          <a:ext cx="2304256" cy="694433"/>
        </p:xfrm>
        <a:graphic>
          <a:graphicData uri="http://schemas.openxmlformats.org/presentationml/2006/ole">
            <mc:AlternateContent xmlns:mc="http://schemas.openxmlformats.org/markup-compatibility/2006">
              <mc:Choice xmlns:v="urn:schemas-microsoft-com:vml" Requires="v">
                <p:oleObj spid="_x0000_s2066" name="Equazione" r:id="rId13" imgW="1854000" imgH="558720" progId="Equation.3">
                  <p:embed/>
                </p:oleObj>
              </mc:Choice>
              <mc:Fallback>
                <p:oleObj name="Equazione" r:id="rId13" imgW="1854000" imgH="558720" progId="Equation.3">
                  <p:embed/>
                  <p:pic>
                    <p:nvPicPr>
                      <p:cNvPr id="0"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355976" y="2204864"/>
                        <a:ext cx="2304256" cy="69443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ggetto 18"/>
          <p:cNvGraphicFramePr>
            <a:graphicFrameLocks noChangeAspect="1"/>
          </p:cNvGraphicFramePr>
          <p:nvPr/>
        </p:nvGraphicFramePr>
        <p:xfrm>
          <a:off x="7236296" y="1988840"/>
          <a:ext cx="1224136" cy="1081794"/>
        </p:xfrm>
        <a:graphic>
          <a:graphicData uri="http://schemas.openxmlformats.org/presentationml/2006/ole">
            <mc:AlternateContent xmlns:mc="http://schemas.openxmlformats.org/markup-compatibility/2006">
              <mc:Choice xmlns:v="urn:schemas-microsoft-com:vml" Requires="v">
                <p:oleObj spid="_x0000_s2067" name="Equazione" r:id="rId15" imgW="1091880" imgH="965160" progId="Equation.3">
                  <p:embed/>
                </p:oleObj>
              </mc:Choice>
              <mc:Fallback>
                <p:oleObj name="Equazione" r:id="rId15" imgW="1091880" imgH="965160" progId="Equation.3">
                  <p:embed/>
                  <p:pic>
                    <p:nvPicPr>
                      <p:cNvPr id="0" name="Picture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236296" y="1988840"/>
                        <a:ext cx="1224136" cy="10817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Oggetto 19"/>
          <p:cNvGraphicFramePr>
            <a:graphicFrameLocks noChangeAspect="1"/>
          </p:cNvGraphicFramePr>
          <p:nvPr/>
        </p:nvGraphicFramePr>
        <p:xfrm>
          <a:off x="5508104" y="5877272"/>
          <a:ext cx="1008112" cy="576065"/>
        </p:xfrm>
        <a:graphic>
          <a:graphicData uri="http://schemas.openxmlformats.org/presentationml/2006/ole">
            <mc:AlternateContent xmlns:mc="http://schemas.openxmlformats.org/markup-compatibility/2006">
              <mc:Choice xmlns:v="urn:schemas-microsoft-com:vml" Requires="v">
                <p:oleObj spid="_x0000_s2068" name="Equazione" r:id="rId17" imgW="711000" imgH="406080" progId="Equation.3">
                  <p:embed/>
                </p:oleObj>
              </mc:Choice>
              <mc:Fallback>
                <p:oleObj name="Equazione" r:id="rId17" imgW="711000" imgH="406080" progId="Equation.3">
                  <p:embed/>
                  <p:pic>
                    <p:nvPicPr>
                      <p:cNvPr id="0" name="Picture 1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508104" y="5877272"/>
                        <a:ext cx="1008112" cy="57606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ggetto 11"/>
          <p:cNvGraphicFramePr>
            <a:graphicFrameLocks noChangeAspect="1"/>
          </p:cNvGraphicFramePr>
          <p:nvPr/>
        </p:nvGraphicFramePr>
        <p:xfrm>
          <a:off x="3148457" y="4437112"/>
          <a:ext cx="2071615" cy="792088"/>
        </p:xfrm>
        <a:graphic>
          <a:graphicData uri="http://schemas.openxmlformats.org/presentationml/2006/ole">
            <mc:AlternateContent xmlns:mc="http://schemas.openxmlformats.org/markup-compatibility/2006">
              <mc:Choice xmlns:v="urn:schemas-microsoft-com:vml" Requires="v">
                <p:oleObj spid="_x0000_s2069" name="Equazione" r:id="rId19" imgW="1726920" imgH="660240" progId="Equation.3">
                  <p:embed/>
                </p:oleObj>
              </mc:Choice>
              <mc:Fallback>
                <p:oleObj name="Equazione" r:id="rId19" imgW="1726920" imgH="660240" progId="Equation.3">
                  <p:embed/>
                  <p:pic>
                    <p:nvPicPr>
                      <p:cNvPr id="0" name="Picture 1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148457" y="4437112"/>
                        <a:ext cx="2071615" cy="792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Parentesi graffa aperta 12"/>
          <p:cNvSpPr/>
          <p:nvPr/>
        </p:nvSpPr>
        <p:spPr>
          <a:xfrm>
            <a:off x="6948264" y="1916832"/>
            <a:ext cx="360040" cy="1224136"/>
          </a:xfrm>
          <a:prstGeom prst="leftBrace">
            <a:avLst/>
          </a:prstGeom>
          <a:no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Fig3.jpg"/>
          <p:cNvPicPr>
            <a:picLocks noChangeAspect="1"/>
          </p:cNvPicPr>
          <p:nvPr/>
        </p:nvPicPr>
        <p:blipFill>
          <a:blip r:embed="rId2" cstate="print"/>
          <a:srcRect b="50491"/>
          <a:stretch>
            <a:fillRect/>
          </a:stretch>
        </p:blipFill>
        <p:spPr>
          <a:xfrm>
            <a:off x="323528" y="3140968"/>
            <a:ext cx="3983736" cy="2808312"/>
          </a:xfrm>
          <a:prstGeom prst="rect">
            <a:avLst/>
          </a:prstGeom>
        </p:spPr>
      </p:pic>
      <p:pic>
        <p:nvPicPr>
          <p:cNvPr id="5" name="Immagine 4" descr="Fig3.jpg"/>
          <p:cNvPicPr>
            <a:picLocks noChangeAspect="1"/>
          </p:cNvPicPr>
          <p:nvPr/>
        </p:nvPicPr>
        <p:blipFill>
          <a:blip r:embed="rId2" cstate="print"/>
          <a:srcRect t="50000"/>
          <a:stretch>
            <a:fillRect/>
          </a:stretch>
        </p:blipFill>
        <p:spPr>
          <a:xfrm>
            <a:off x="4716016" y="3140968"/>
            <a:ext cx="3983736" cy="2836164"/>
          </a:xfrm>
          <a:prstGeom prst="rect">
            <a:avLst/>
          </a:prstGeom>
        </p:spPr>
      </p:pic>
      <p:sp>
        <p:nvSpPr>
          <p:cNvPr id="6" name="CasellaDiTesto 5"/>
          <p:cNvSpPr txBox="1"/>
          <p:nvPr/>
        </p:nvSpPr>
        <p:spPr>
          <a:xfrm>
            <a:off x="251520" y="2115433"/>
            <a:ext cx="4104456" cy="738664"/>
          </a:xfrm>
          <a:prstGeom prst="rect">
            <a:avLst/>
          </a:prstGeom>
          <a:noFill/>
        </p:spPr>
        <p:txBody>
          <a:bodyPr wrap="square" rtlCol="0">
            <a:spAutoFit/>
          </a:bodyPr>
          <a:lstStyle/>
          <a:p>
            <a:pPr algn="just"/>
            <a:r>
              <a:rPr lang="en-US" sz="1400" dirty="0" smtClean="0">
                <a:latin typeface="Tahoma" pitchFamily="34" charset="0"/>
                <a:ea typeface="Tahoma" pitchFamily="34" charset="0"/>
                <a:cs typeface="Tahoma" pitchFamily="34" charset="0"/>
              </a:rPr>
              <a:t>(a) Behavior of individual-station misfit variance for a specific event using the available stations and three EGFs. </a:t>
            </a:r>
            <a:endParaRPr lang="it-IT" sz="1400" dirty="0">
              <a:latin typeface="Tahoma" pitchFamily="34" charset="0"/>
              <a:ea typeface="Tahoma" pitchFamily="34" charset="0"/>
              <a:cs typeface="Tahoma" pitchFamily="34" charset="0"/>
            </a:endParaRPr>
          </a:p>
        </p:txBody>
      </p:sp>
      <p:sp>
        <p:nvSpPr>
          <p:cNvPr id="7" name="CasellaDiTesto 6"/>
          <p:cNvSpPr txBox="1"/>
          <p:nvPr/>
        </p:nvSpPr>
        <p:spPr>
          <a:xfrm>
            <a:off x="4718389" y="2115433"/>
            <a:ext cx="4174091" cy="800219"/>
          </a:xfrm>
          <a:prstGeom prst="rect">
            <a:avLst/>
          </a:prstGeom>
          <a:noFill/>
        </p:spPr>
        <p:txBody>
          <a:bodyPr wrap="none" rtlCol="0">
            <a:spAutoFit/>
          </a:bodyPr>
          <a:lstStyle/>
          <a:p>
            <a:r>
              <a:rPr lang="en-US" sz="1400" dirty="0" smtClean="0">
                <a:latin typeface="Tahoma" pitchFamily="34" charset="0"/>
                <a:ea typeface="Tahoma" pitchFamily="34" charset="0"/>
                <a:cs typeface="Tahoma" pitchFamily="34" charset="0"/>
              </a:rPr>
              <a:t>(b) Comparison between the estimates of the </a:t>
            </a:r>
          </a:p>
          <a:p>
            <a:r>
              <a:rPr lang="en-US" sz="1400" dirty="0" smtClean="0">
                <a:latin typeface="Tahoma" pitchFamily="34" charset="0"/>
                <a:ea typeface="Tahoma" pitchFamily="34" charset="0"/>
                <a:cs typeface="Tahoma" pitchFamily="34" charset="0"/>
              </a:rPr>
              <a:t>individual-event stress drop for the different EGFs.</a:t>
            </a:r>
            <a:endParaRPr lang="it-IT" sz="1400" dirty="0" smtClean="0">
              <a:latin typeface="Tahoma" pitchFamily="34" charset="0"/>
              <a:ea typeface="Tahoma" pitchFamily="34" charset="0"/>
              <a:cs typeface="Tahoma" pitchFamily="34" charset="0"/>
            </a:endParaRPr>
          </a:p>
          <a:p>
            <a:endParaRPr lang="it-IT" dirty="0"/>
          </a:p>
        </p:txBody>
      </p:sp>
      <p:sp>
        <p:nvSpPr>
          <p:cNvPr id="8" name="CasellaDiTesto 7"/>
          <p:cNvSpPr txBox="1"/>
          <p:nvPr/>
        </p:nvSpPr>
        <p:spPr>
          <a:xfrm>
            <a:off x="251520" y="593393"/>
            <a:ext cx="8640960" cy="1323439"/>
          </a:xfrm>
          <a:prstGeom prst="rect">
            <a:avLst/>
          </a:prstGeom>
          <a:noFill/>
        </p:spPr>
        <p:txBody>
          <a:bodyPr wrap="square" rtlCol="0">
            <a:spAutoFit/>
          </a:bodyPr>
          <a:lstStyle/>
          <a:p>
            <a:r>
              <a:rPr lang="en-US" sz="1600" dirty="0" smtClean="0">
                <a:latin typeface="Tahoma" pitchFamily="34" charset="0"/>
                <a:ea typeface="Tahoma" pitchFamily="34" charset="0"/>
                <a:cs typeface="Tahoma" pitchFamily="34" charset="0"/>
                <a:sym typeface="Symbol"/>
              </a:rPr>
              <a:t>The </a:t>
            </a:r>
            <a:r>
              <a:rPr lang="en-US" sz="1600" dirty="0" err="1" smtClean="0">
                <a:latin typeface="Tahoma" pitchFamily="34" charset="0"/>
                <a:ea typeface="Tahoma" pitchFamily="34" charset="0"/>
                <a:cs typeface="Tahoma" pitchFamily="34" charset="0"/>
                <a:sym typeface="Symbol"/>
              </a:rPr>
              <a:t>Brune</a:t>
            </a:r>
            <a:r>
              <a:rPr lang="en-US" sz="1600" dirty="0" smtClean="0">
                <a:latin typeface="Tahoma" pitchFamily="34" charset="0"/>
                <a:ea typeface="Tahoma" pitchFamily="34" charset="0"/>
                <a:cs typeface="Tahoma" pitchFamily="34" charset="0"/>
                <a:sym typeface="Symbol"/>
              </a:rPr>
              <a:t> stress drop of the target event () is </a:t>
            </a:r>
            <a:r>
              <a:rPr lang="en-US" sz="1600" dirty="0" smtClean="0">
                <a:latin typeface="Tahoma" pitchFamily="34" charset="0"/>
                <a:ea typeface="Tahoma" pitchFamily="34" charset="0"/>
                <a:cs typeface="Tahoma" pitchFamily="34" charset="0"/>
              </a:rPr>
              <a:t>estimated through a grid search procedure. For each station and each EGF, the quality of the fit is checked through the range in which the variance of the fit is within 5% of the minimum value. According to</a:t>
            </a:r>
            <a:r>
              <a:rPr lang="en-US" sz="1600" i="1" dirty="0" smtClean="0">
                <a:latin typeface="Tahoma" pitchFamily="34" charset="0"/>
                <a:ea typeface="Tahoma" pitchFamily="34" charset="0"/>
                <a:cs typeface="Tahoma" pitchFamily="34" charset="0"/>
              </a:rPr>
              <a:t> Abercrombie</a:t>
            </a:r>
            <a:r>
              <a:rPr lang="en-US" sz="1600" dirty="0" smtClean="0">
                <a:latin typeface="Tahoma" pitchFamily="34" charset="0"/>
                <a:ea typeface="Tahoma" pitchFamily="34" charset="0"/>
                <a:cs typeface="Tahoma" pitchFamily="34" charset="0"/>
              </a:rPr>
              <a:t> [2015], the width of the 5% range is used as estimate error of the fit. The final stress drop of each event is computed as the average over stations and over EGFs applying an inverse-error weighting.</a:t>
            </a:r>
            <a:endParaRPr lang="it-IT" sz="1600" dirty="0" smtClean="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ttangolo 34"/>
          <p:cNvSpPr/>
          <p:nvPr/>
        </p:nvSpPr>
        <p:spPr>
          <a:xfrm>
            <a:off x="251520" y="5190872"/>
            <a:ext cx="1584176" cy="14064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Rettangolo 33"/>
          <p:cNvSpPr/>
          <p:nvPr/>
        </p:nvSpPr>
        <p:spPr>
          <a:xfrm>
            <a:off x="251520" y="4110752"/>
            <a:ext cx="1296144"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 name="Immagine 3" descr="Fig4.jpg"/>
          <p:cNvPicPr>
            <a:picLocks noChangeAspect="1"/>
          </p:cNvPicPr>
          <p:nvPr/>
        </p:nvPicPr>
        <p:blipFill>
          <a:blip r:embed="rId2" cstate="print"/>
          <a:srcRect r="50219"/>
          <a:stretch>
            <a:fillRect/>
          </a:stretch>
        </p:blipFill>
        <p:spPr>
          <a:xfrm>
            <a:off x="2051720" y="2459464"/>
            <a:ext cx="2520280" cy="4099560"/>
          </a:xfrm>
          <a:prstGeom prst="rect">
            <a:avLst/>
          </a:prstGeom>
        </p:spPr>
      </p:pic>
      <p:sp>
        <p:nvSpPr>
          <p:cNvPr id="18" name="CasellaDiTesto 17"/>
          <p:cNvSpPr txBox="1"/>
          <p:nvPr/>
        </p:nvSpPr>
        <p:spPr>
          <a:xfrm>
            <a:off x="251520" y="116632"/>
            <a:ext cx="8568952" cy="2092881"/>
          </a:xfrm>
          <a:prstGeom prst="rect">
            <a:avLst/>
          </a:prstGeom>
          <a:noFill/>
        </p:spPr>
        <p:txBody>
          <a:bodyPr wrap="square" rtlCol="0">
            <a:spAutoFit/>
          </a:bodyPr>
          <a:lstStyle/>
          <a:p>
            <a:pPr algn="just"/>
            <a:r>
              <a:rPr lang="en-US" sz="1400" dirty="0" smtClean="0">
                <a:latin typeface="Tahoma" pitchFamily="34" charset="0"/>
                <a:ea typeface="Tahoma" pitchFamily="34" charset="0"/>
                <a:cs typeface="Tahoma" pitchFamily="34" charset="0"/>
              </a:rPr>
              <a:t>The values of ∆σ resulting from the analysis vary from 0.1 to 2 </a:t>
            </a:r>
            <a:r>
              <a:rPr lang="en-US" sz="1400" dirty="0" err="1" smtClean="0">
                <a:latin typeface="Tahoma" pitchFamily="34" charset="0"/>
                <a:ea typeface="Tahoma" pitchFamily="34" charset="0"/>
                <a:cs typeface="Tahoma" pitchFamily="34" charset="0"/>
              </a:rPr>
              <a:t>MPa</a:t>
            </a:r>
            <a:r>
              <a:rPr lang="en-US" sz="1400" dirty="0" smtClean="0">
                <a:latin typeface="Tahoma" pitchFamily="34" charset="0"/>
                <a:ea typeface="Tahoma" pitchFamily="34" charset="0"/>
                <a:cs typeface="Tahoma" pitchFamily="34" charset="0"/>
              </a:rPr>
              <a:t> for the smaller events whereas ∆σ attains 8.7 </a:t>
            </a:r>
            <a:r>
              <a:rPr lang="en-US" sz="1400" dirty="0" err="1" smtClean="0">
                <a:latin typeface="Tahoma" pitchFamily="34" charset="0"/>
                <a:ea typeface="Tahoma" pitchFamily="34" charset="0"/>
                <a:cs typeface="Tahoma" pitchFamily="34" charset="0"/>
              </a:rPr>
              <a:t>MPa</a:t>
            </a:r>
            <a:r>
              <a:rPr lang="en-US" sz="1400" dirty="0" smtClean="0">
                <a:latin typeface="Tahoma" pitchFamily="34" charset="0"/>
                <a:ea typeface="Tahoma" pitchFamily="34" charset="0"/>
                <a:cs typeface="Tahoma" pitchFamily="34" charset="0"/>
              </a:rPr>
              <a:t> for the main shock. These estimates are consistent with those by other authors [</a:t>
            </a:r>
            <a:r>
              <a:rPr lang="en-US" sz="1400" i="1" dirty="0" err="1" smtClean="0">
                <a:latin typeface="Tahoma" pitchFamily="34" charset="0"/>
                <a:ea typeface="Tahoma" pitchFamily="34" charset="0"/>
                <a:cs typeface="Tahoma" pitchFamily="34" charset="0"/>
              </a:rPr>
              <a:t>Malagnini</a:t>
            </a:r>
            <a:r>
              <a:rPr lang="en-US" sz="1400" i="1" dirty="0" smtClean="0">
                <a:latin typeface="Tahoma" pitchFamily="34" charset="0"/>
                <a:ea typeface="Tahoma" pitchFamily="34" charset="0"/>
                <a:cs typeface="Tahoma" pitchFamily="34" charset="0"/>
              </a:rPr>
              <a:t> et al</a:t>
            </a:r>
            <a:r>
              <a:rPr lang="en-US" sz="1400" dirty="0" smtClean="0">
                <a:latin typeface="Tahoma" pitchFamily="34" charset="0"/>
                <a:ea typeface="Tahoma" pitchFamily="34" charset="0"/>
                <a:cs typeface="Tahoma" pitchFamily="34" charset="0"/>
              </a:rPr>
              <a:t>., 2011; </a:t>
            </a:r>
            <a:r>
              <a:rPr lang="en-US" sz="1400" i="1" dirty="0" err="1" smtClean="0">
                <a:latin typeface="Tahoma" pitchFamily="34" charset="0"/>
                <a:ea typeface="Tahoma" pitchFamily="34" charset="0"/>
                <a:cs typeface="Tahoma" pitchFamily="34" charset="0"/>
              </a:rPr>
              <a:t>Calderoni</a:t>
            </a:r>
            <a:r>
              <a:rPr lang="en-US" sz="1400" i="1" dirty="0" smtClean="0">
                <a:latin typeface="Tahoma" pitchFamily="34" charset="0"/>
                <a:ea typeface="Tahoma" pitchFamily="34" charset="0"/>
                <a:cs typeface="Tahoma" pitchFamily="34" charset="0"/>
              </a:rPr>
              <a:t> et al.,</a:t>
            </a:r>
            <a:r>
              <a:rPr lang="en-US" sz="1400" dirty="0" smtClean="0">
                <a:latin typeface="Tahoma" pitchFamily="34" charset="0"/>
                <a:ea typeface="Tahoma" pitchFamily="34" charset="0"/>
                <a:cs typeface="Tahoma" pitchFamily="34" charset="0"/>
              </a:rPr>
              <a:t> 2013, </a:t>
            </a:r>
            <a:r>
              <a:rPr lang="en-US" sz="1400" i="1" dirty="0" err="1" smtClean="0">
                <a:latin typeface="Tahoma" pitchFamily="34" charset="0"/>
                <a:ea typeface="Tahoma" pitchFamily="34" charset="0"/>
                <a:cs typeface="Tahoma" pitchFamily="34" charset="0"/>
              </a:rPr>
              <a:t>Pacor</a:t>
            </a:r>
            <a:r>
              <a:rPr lang="en-US" sz="1400" i="1" dirty="0" smtClean="0">
                <a:latin typeface="Tahoma" pitchFamily="34" charset="0"/>
                <a:ea typeface="Tahoma" pitchFamily="34" charset="0"/>
                <a:cs typeface="Tahoma" pitchFamily="34" charset="0"/>
              </a:rPr>
              <a:t> et al.</a:t>
            </a:r>
            <a:r>
              <a:rPr lang="en-US" sz="1400" dirty="0" smtClean="0">
                <a:latin typeface="Tahoma" pitchFamily="34" charset="0"/>
                <a:ea typeface="Tahoma" pitchFamily="34" charset="0"/>
                <a:cs typeface="Tahoma" pitchFamily="34" charset="0"/>
              </a:rPr>
              <a:t>, 2016].  There is an increase of ∆σ inter-event variability in the cluster toward the smallest magnitudes. This effect was already observed by </a:t>
            </a:r>
            <a:r>
              <a:rPr lang="en-US" sz="1400" i="1" dirty="0" err="1" smtClean="0">
                <a:latin typeface="Tahoma" pitchFamily="34" charset="0"/>
                <a:ea typeface="Tahoma" pitchFamily="34" charset="0"/>
                <a:cs typeface="Tahoma" pitchFamily="34" charset="0"/>
              </a:rPr>
              <a:t>Calderoni</a:t>
            </a:r>
            <a:r>
              <a:rPr lang="en-US" sz="1400" i="1" dirty="0" smtClean="0">
                <a:latin typeface="Tahoma" pitchFamily="34" charset="0"/>
                <a:ea typeface="Tahoma" pitchFamily="34" charset="0"/>
                <a:cs typeface="Tahoma" pitchFamily="34" charset="0"/>
              </a:rPr>
              <a:t> et al.</a:t>
            </a:r>
            <a:r>
              <a:rPr lang="en-US" sz="1400" dirty="0" smtClean="0">
                <a:latin typeface="Tahoma" pitchFamily="34" charset="0"/>
                <a:ea typeface="Tahoma" pitchFamily="34" charset="0"/>
                <a:cs typeface="Tahoma" pitchFamily="34" charset="0"/>
              </a:rPr>
              <a:t> [2013] during the L’Aquila seismic sequence. </a:t>
            </a:r>
            <a:r>
              <a:rPr lang="en-US" sz="1400" i="1" dirty="0" err="1" smtClean="0">
                <a:latin typeface="Tahoma" pitchFamily="34" charset="0"/>
                <a:ea typeface="Tahoma" pitchFamily="34" charset="0"/>
                <a:cs typeface="Tahoma" pitchFamily="34" charset="0"/>
              </a:rPr>
              <a:t>Rovelli</a:t>
            </a:r>
            <a:r>
              <a:rPr lang="en-US" sz="1400" i="1" dirty="0" smtClean="0">
                <a:latin typeface="Tahoma" pitchFamily="34" charset="0"/>
                <a:ea typeface="Tahoma" pitchFamily="34" charset="0"/>
                <a:cs typeface="Tahoma" pitchFamily="34" charset="0"/>
              </a:rPr>
              <a:t> and </a:t>
            </a:r>
            <a:r>
              <a:rPr lang="en-US" sz="1400" i="1" dirty="0" err="1" smtClean="0">
                <a:latin typeface="Tahoma" pitchFamily="34" charset="0"/>
                <a:ea typeface="Tahoma" pitchFamily="34" charset="0"/>
                <a:cs typeface="Tahoma" pitchFamily="34" charset="0"/>
              </a:rPr>
              <a:t>Calderoni</a:t>
            </a:r>
            <a:r>
              <a:rPr lang="en-US" sz="1400" dirty="0" smtClean="0">
                <a:latin typeface="Tahoma" pitchFamily="34" charset="0"/>
                <a:ea typeface="Tahoma" pitchFamily="34" charset="0"/>
                <a:cs typeface="Tahoma" pitchFamily="34" charset="0"/>
              </a:rPr>
              <a:t> [2016] confirmed the same behavior in other normal faulting earthquakes of the Apennines, in the Umbria-Marche region. </a:t>
            </a:r>
          </a:p>
          <a:p>
            <a:pPr algn="just"/>
            <a:r>
              <a:rPr lang="en-US" sz="1400" dirty="0" smtClean="0">
                <a:latin typeface="Tahoma" pitchFamily="34" charset="0"/>
                <a:ea typeface="Tahoma" pitchFamily="34" charset="0"/>
                <a:cs typeface="Tahoma" pitchFamily="34" charset="0"/>
              </a:rPr>
              <a:t>∆σ and </a:t>
            </a:r>
            <a:r>
              <a:rPr lang="en-US" dirty="0" smtClean="0">
                <a:latin typeface="Tahoma" pitchFamily="34" charset="0"/>
                <a:ea typeface="Tahoma" pitchFamily="34" charset="0"/>
                <a:cs typeface="Tahoma" pitchFamily="34" charset="0"/>
                <a:sym typeface="Symbol"/>
              </a:rPr>
              <a:t></a:t>
            </a:r>
            <a:r>
              <a:rPr lang="en-US" sz="1200" dirty="0" smtClean="0">
                <a:latin typeface="Tahoma" pitchFamily="34" charset="0"/>
                <a:ea typeface="Tahoma" pitchFamily="34" charset="0"/>
                <a:cs typeface="Tahoma" pitchFamily="34" charset="0"/>
                <a:sym typeface="Symbol"/>
              </a:rPr>
              <a:t>a </a:t>
            </a:r>
            <a:r>
              <a:rPr lang="en-US" sz="1400" dirty="0" smtClean="0">
                <a:latin typeface="Tahoma" pitchFamily="34" charset="0"/>
                <a:ea typeface="Tahoma" pitchFamily="34" charset="0"/>
                <a:cs typeface="Tahoma" pitchFamily="34" charset="0"/>
              </a:rPr>
              <a:t>result in a substantial correlation, their ratio ranging mostly from 0.1 to 0.15. </a:t>
            </a:r>
          </a:p>
          <a:p>
            <a:pPr algn="just"/>
            <a:r>
              <a:rPr lang="en-US" sz="1400" dirty="0" smtClean="0">
                <a:latin typeface="Tahoma" pitchFamily="34" charset="0"/>
                <a:ea typeface="Tahoma" pitchFamily="34" charset="0"/>
                <a:cs typeface="Tahoma" pitchFamily="34" charset="0"/>
              </a:rPr>
              <a:t>Significant differences in stress drop at similar magnitudes are confirmed by the different behavior of displacement spectra for low and high stress drop events.</a:t>
            </a:r>
          </a:p>
        </p:txBody>
      </p:sp>
      <p:sp>
        <p:nvSpPr>
          <p:cNvPr id="25" name="Rettangolo 24"/>
          <p:cNvSpPr/>
          <p:nvPr/>
        </p:nvSpPr>
        <p:spPr>
          <a:xfrm>
            <a:off x="6948264" y="2492896"/>
            <a:ext cx="2160240"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CasellaDiTesto 25"/>
          <p:cNvSpPr txBox="1"/>
          <p:nvPr/>
        </p:nvSpPr>
        <p:spPr>
          <a:xfrm>
            <a:off x="6948264" y="2564904"/>
            <a:ext cx="2267744" cy="954107"/>
          </a:xfrm>
          <a:prstGeom prst="rect">
            <a:avLst/>
          </a:prstGeom>
          <a:noFill/>
        </p:spPr>
        <p:txBody>
          <a:bodyPr wrap="square" rtlCol="0">
            <a:spAutoFit/>
          </a:bodyPr>
          <a:lstStyle/>
          <a:p>
            <a:r>
              <a:rPr lang="en-US" sz="1200" dirty="0" err="1" smtClean="0">
                <a:solidFill>
                  <a:srgbClr val="FFFF00"/>
                </a:solidFill>
                <a:latin typeface="Tahoma" pitchFamily="34" charset="0"/>
                <a:ea typeface="Tahoma" pitchFamily="34" charset="0"/>
                <a:cs typeface="Tahoma" pitchFamily="34" charset="0"/>
              </a:rPr>
              <a:t>η</a:t>
            </a:r>
            <a:r>
              <a:rPr lang="en-US" sz="1000" dirty="0" err="1" smtClean="0">
                <a:solidFill>
                  <a:srgbClr val="FFFF00"/>
                </a:solidFill>
                <a:latin typeface="Tahoma" pitchFamily="34" charset="0"/>
                <a:ea typeface="Tahoma" pitchFamily="34" charset="0"/>
                <a:cs typeface="Tahoma" pitchFamily="34" charset="0"/>
              </a:rPr>
              <a:t>sw</a:t>
            </a:r>
            <a:r>
              <a:rPr lang="en-US" sz="1200" dirty="0" smtClean="0">
                <a:solidFill>
                  <a:srgbClr val="FFFF00"/>
                </a:solidFill>
                <a:latin typeface="Tahoma" pitchFamily="34" charset="0"/>
                <a:ea typeface="Tahoma" pitchFamily="34" charset="0"/>
                <a:cs typeface="Tahoma" pitchFamily="34" charset="0"/>
              </a:rPr>
              <a:t>=0.5 high efficiency</a:t>
            </a:r>
          </a:p>
          <a:p>
            <a:endParaRPr lang="en-US" sz="400" dirty="0" smtClean="0">
              <a:solidFill>
                <a:srgbClr val="FFFF00"/>
              </a:solidFill>
              <a:latin typeface="Tahoma" pitchFamily="34" charset="0"/>
              <a:ea typeface="Tahoma" pitchFamily="34" charset="0"/>
              <a:cs typeface="Tahoma" pitchFamily="34" charset="0"/>
            </a:endParaRPr>
          </a:p>
          <a:p>
            <a:r>
              <a:rPr lang="en-US" sz="1200" dirty="0" err="1" smtClean="0">
                <a:solidFill>
                  <a:srgbClr val="FFFF00"/>
                </a:solidFill>
                <a:latin typeface="Tahoma" pitchFamily="34" charset="0"/>
                <a:ea typeface="Tahoma" pitchFamily="34" charset="0"/>
                <a:cs typeface="Tahoma" pitchFamily="34" charset="0"/>
              </a:rPr>
              <a:t>η</a:t>
            </a:r>
            <a:r>
              <a:rPr lang="en-US" sz="1000" dirty="0" err="1" smtClean="0">
                <a:solidFill>
                  <a:srgbClr val="FFFF00"/>
                </a:solidFill>
                <a:latin typeface="Tahoma" pitchFamily="34" charset="0"/>
                <a:ea typeface="Tahoma" pitchFamily="34" charset="0"/>
                <a:cs typeface="Tahoma" pitchFamily="34" charset="0"/>
              </a:rPr>
              <a:t>sw</a:t>
            </a:r>
            <a:r>
              <a:rPr lang="en-US" sz="1200" dirty="0" smtClean="0">
                <a:solidFill>
                  <a:srgbClr val="FFFF00"/>
                </a:solidFill>
                <a:latin typeface="Tahoma" pitchFamily="34" charset="0"/>
                <a:ea typeface="Tahoma" pitchFamily="34" charset="0"/>
                <a:cs typeface="Tahoma" pitchFamily="34" charset="0"/>
              </a:rPr>
              <a:t>=0.23 theoretical efficiency          of the </a:t>
            </a:r>
            <a:r>
              <a:rPr lang="el-GR" sz="1200" dirty="0" smtClean="0">
                <a:solidFill>
                  <a:srgbClr val="FFFF00"/>
                </a:solidFill>
                <a:latin typeface="Tahoma" pitchFamily="34" charset="0"/>
                <a:ea typeface="Tahoma" pitchFamily="34" charset="0"/>
                <a:cs typeface="Tahoma" pitchFamily="34" charset="0"/>
              </a:rPr>
              <a:t>Ω</a:t>
            </a:r>
            <a:r>
              <a:rPr lang="it-IT" sz="1200" baseline="30000" dirty="0" smtClean="0">
                <a:solidFill>
                  <a:srgbClr val="FFFF00"/>
                </a:solidFill>
                <a:latin typeface="Tahoma" pitchFamily="34" charset="0"/>
                <a:ea typeface="Tahoma" pitchFamily="34" charset="0"/>
                <a:cs typeface="Tahoma" pitchFamily="34" charset="0"/>
              </a:rPr>
              <a:t>2</a:t>
            </a:r>
            <a:r>
              <a:rPr lang="en-US" sz="1200" dirty="0" smtClean="0">
                <a:solidFill>
                  <a:srgbClr val="FFFF00"/>
                </a:solidFill>
                <a:latin typeface="Tahoma" pitchFamily="34" charset="0"/>
                <a:ea typeface="Tahoma" pitchFamily="34" charset="0"/>
                <a:cs typeface="Tahoma" pitchFamily="34" charset="0"/>
              </a:rPr>
              <a:t> model</a:t>
            </a:r>
          </a:p>
          <a:p>
            <a:endParaRPr lang="en-US" sz="400" dirty="0" smtClean="0">
              <a:solidFill>
                <a:srgbClr val="FFFF00"/>
              </a:solidFill>
              <a:latin typeface="Tahoma" pitchFamily="34" charset="0"/>
              <a:ea typeface="Tahoma" pitchFamily="34" charset="0"/>
              <a:cs typeface="Tahoma" pitchFamily="34" charset="0"/>
            </a:endParaRPr>
          </a:p>
          <a:p>
            <a:r>
              <a:rPr lang="en-US" sz="1200" dirty="0" err="1" smtClean="0">
                <a:solidFill>
                  <a:srgbClr val="FFFF00"/>
                </a:solidFill>
                <a:latin typeface="Tahoma" pitchFamily="34" charset="0"/>
                <a:ea typeface="Tahoma" pitchFamily="34" charset="0"/>
                <a:cs typeface="Tahoma" pitchFamily="34" charset="0"/>
              </a:rPr>
              <a:t>η</a:t>
            </a:r>
            <a:r>
              <a:rPr lang="en-US" sz="1000" dirty="0" err="1" smtClean="0">
                <a:solidFill>
                  <a:srgbClr val="FFFF00"/>
                </a:solidFill>
                <a:latin typeface="Tahoma" pitchFamily="34" charset="0"/>
                <a:ea typeface="Tahoma" pitchFamily="34" charset="0"/>
                <a:cs typeface="Tahoma" pitchFamily="34" charset="0"/>
              </a:rPr>
              <a:t>sw</a:t>
            </a:r>
            <a:r>
              <a:rPr lang="en-US" sz="1200" dirty="0" smtClean="0">
                <a:solidFill>
                  <a:srgbClr val="FFFF00"/>
                </a:solidFill>
                <a:latin typeface="Tahoma" pitchFamily="34" charset="0"/>
                <a:ea typeface="Tahoma" pitchFamily="34" charset="0"/>
                <a:cs typeface="Tahoma" pitchFamily="34" charset="0"/>
              </a:rPr>
              <a:t>=0.1 high efficiency</a:t>
            </a:r>
          </a:p>
        </p:txBody>
      </p:sp>
      <p:sp>
        <p:nvSpPr>
          <p:cNvPr id="27" name="CasellaDiTesto 26"/>
          <p:cNvSpPr txBox="1"/>
          <p:nvPr/>
        </p:nvSpPr>
        <p:spPr>
          <a:xfrm>
            <a:off x="251520" y="5224552"/>
            <a:ext cx="1656184" cy="1231106"/>
          </a:xfrm>
          <a:prstGeom prst="rect">
            <a:avLst/>
          </a:prstGeom>
          <a:noFill/>
        </p:spPr>
        <p:txBody>
          <a:bodyPr wrap="square" rtlCol="0">
            <a:spAutoFit/>
          </a:bodyPr>
          <a:lstStyle/>
          <a:p>
            <a:r>
              <a:rPr lang="en-US" sz="1200" dirty="0" smtClean="0">
                <a:solidFill>
                  <a:srgbClr val="FFFF00"/>
                </a:solidFill>
                <a:latin typeface="Tahoma" pitchFamily="34" charset="0"/>
                <a:ea typeface="Tahoma" pitchFamily="34" charset="0"/>
                <a:cs typeface="Tahoma" pitchFamily="34" charset="0"/>
              </a:rPr>
              <a:t>At high frequency: </a:t>
            </a:r>
          </a:p>
          <a:p>
            <a:r>
              <a:rPr lang="en-US" sz="1200" dirty="0" smtClean="0">
                <a:solidFill>
                  <a:srgbClr val="FFFF00"/>
                </a:solidFill>
                <a:latin typeface="Tahoma" pitchFamily="34" charset="0"/>
                <a:ea typeface="Tahoma" pitchFamily="34" charset="0"/>
                <a:cs typeface="Tahoma" pitchFamily="34" charset="0"/>
              </a:rPr>
              <a:t>spectra diverge. </a:t>
            </a:r>
          </a:p>
          <a:p>
            <a:r>
              <a:rPr lang="en-US" sz="1200" dirty="0" smtClean="0">
                <a:solidFill>
                  <a:srgbClr val="FFFF00"/>
                </a:solidFill>
                <a:latin typeface="Tahoma" pitchFamily="34" charset="0"/>
                <a:ea typeface="Tahoma" pitchFamily="34" charset="0"/>
                <a:cs typeface="Tahoma" pitchFamily="34" charset="0"/>
              </a:rPr>
              <a:t>±1 </a:t>
            </a:r>
            <a:r>
              <a:rPr lang="en-US" sz="1200" dirty="0" err="1" smtClean="0">
                <a:solidFill>
                  <a:srgbClr val="FFFF00"/>
                </a:solidFill>
                <a:latin typeface="Tahoma" pitchFamily="34" charset="0"/>
                <a:ea typeface="Tahoma" pitchFamily="34" charset="0"/>
                <a:cs typeface="Tahoma" pitchFamily="34" charset="0"/>
              </a:rPr>
              <a:t>sd</a:t>
            </a:r>
            <a:r>
              <a:rPr lang="en-US" sz="1200" dirty="0" smtClean="0">
                <a:solidFill>
                  <a:srgbClr val="FFFF00"/>
                </a:solidFill>
                <a:latin typeface="Tahoma" pitchFamily="34" charset="0"/>
                <a:ea typeface="Tahoma" pitchFamily="34" charset="0"/>
                <a:cs typeface="Tahoma" pitchFamily="34" charset="0"/>
              </a:rPr>
              <a:t> around </a:t>
            </a:r>
          </a:p>
          <a:p>
            <a:r>
              <a:rPr lang="en-US" sz="1200" dirty="0" smtClean="0">
                <a:solidFill>
                  <a:srgbClr val="FFFF00"/>
                </a:solidFill>
                <a:latin typeface="Tahoma" pitchFamily="34" charset="0"/>
                <a:ea typeface="Tahoma" pitchFamily="34" charset="0"/>
                <a:cs typeface="Tahoma" pitchFamily="34" charset="0"/>
              </a:rPr>
              <a:t>the mean spectrum </a:t>
            </a:r>
          </a:p>
          <a:p>
            <a:r>
              <a:rPr lang="en-US" sz="1200" dirty="0" smtClean="0">
                <a:solidFill>
                  <a:srgbClr val="FFFF00"/>
                </a:solidFill>
                <a:latin typeface="Tahoma" pitchFamily="34" charset="0"/>
                <a:ea typeface="Tahoma" pitchFamily="34" charset="0"/>
                <a:cs typeface="Tahoma" pitchFamily="34" charset="0"/>
              </a:rPr>
              <a:t>of individual events </a:t>
            </a:r>
          </a:p>
          <a:p>
            <a:r>
              <a:rPr lang="en-US" sz="1200" dirty="0" smtClean="0">
                <a:solidFill>
                  <a:srgbClr val="FFFF00"/>
                </a:solidFill>
                <a:latin typeface="Tahoma" pitchFamily="34" charset="0"/>
                <a:ea typeface="Tahoma" pitchFamily="34" charset="0"/>
                <a:cs typeface="Tahoma" pitchFamily="34" charset="0"/>
              </a:rPr>
              <a:t>are neatly separated</a:t>
            </a:r>
            <a:r>
              <a:rPr lang="en-US" sz="1400" dirty="0" smtClean="0">
                <a:solidFill>
                  <a:srgbClr val="FFFF00"/>
                </a:solidFill>
                <a:latin typeface="Tahoma" pitchFamily="34" charset="0"/>
                <a:ea typeface="Tahoma" pitchFamily="34" charset="0"/>
                <a:cs typeface="Tahoma" pitchFamily="34" charset="0"/>
              </a:rPr>
              <a:t>.</a:t>
            </a:r>
            <a:r>
              <a:rPr lang="en-US" sz="1400" dirty="0" smtClean="0">
                <a:latin typeface="Tahoma" pitchFamily="34" charset="0"/>
                <a:ea typeface="Tahoma" pitchFamily="34" charset="0"/>
                <a:cs typeface="Tahoma" pitchFamily="34" charset="0"/>
              </a:rPr>
              <a:t> </a:t>
            </a:r>
            <a:endParaRPr lang="it-IT" sz="1400" dirty="0" smtClean="0">
              <a:latin typeface="Tahoma" pitchFamily="34" charset="0"/>
              <a:ea typeface="Tahoma" pitchFamily="34" charset="0"/>
              <a:cs typeface="Tahoma" pitchFamily="34" charset="0"/>
            </a:endParaRPr>
          </a:p>
        </p:txBody>
      </p:sp>
      <p:sp>
        <p:nvSpPr>
          <p:cNvPr id="29" name="CasellaDiTesto 28"/>
          <p:cNvSpPr txBox="1"/>
          <p:nvPr/>
        </p:nvSpPr>
        <p:spPr>
          <a:xfrm>
            <a:off x="251520" y="4110752"/>
            <a:ext cx="1467197" cy="646331"/>
          </a:xfrm>
          <a:prstGeom prst="rect">
            <a:avLst/>
          </a:prstGeom>
          <a:noFill/>
        </p:spPr>
        <p:txBody>
          <a:bodyPr wrap="none" rtlCol="0">
            <a:spAutoFit/>
          </a:bodyPr>
          <a:lstStyle/>
          <a:p>
            <a:r>
              <a:rPr lang="en-US" sz="1200" dirty="0" smtClean="0">
                <a:solidFill>
                  <a:srgbClr val="FFFF00"/>
                </a:solidFill>
                <a:latin typeface="Tahoma" pitchFamily="34" charset="0"/>
                <a:ea typeface="Tahoma" pitchFamily="34" charset="0"/>
                <a:cs typeface="Tahoma" pitchFamily="34" charset="0"/>
              </a:rPr>
              <a:t>At low frequency: </a:t>
            </a:r>
          </a:p>
          <a:p>
            <a:r>
              <a:rPr lang="en-US" sz="1200" dirty="0" smtClean="0">
                <a:solidFill>
                  <a:srgbClr val="FFFF00"/>
                </a:solidFill>
                <a:latin typeface="Tahoma" pitchFamily="34" charset="0"/>
                <a:ea typeface="Tahoma" pitchFamily="34" charset="0"/>
                <a:cs typeface="Tahoma" pitchFamily="34" charset="0"/>
              </a:rPr>
              <a:t>spectra converge.</a:t>
            </a:r>
          </a:p>
          <a:p>
            <a:r>
              <a:rPr lang="en-US" sz="1200" dirty="0" smtClean="0">
                <a:solidFill>
                  <a:srgbClr val="FFFF00"/>
                </a:solidFill>
                <a:latin typeface="Tahoma" pitchFamily="34" charset="0"/>
                <a:ea typeface="Tahoma" pitchFamily="34" charset="0"/>
                <a:cs typeface="Tahoma" pitchFamily="34" charset="0"/>
              </a:rPr>
              <a:t>Similar M</a:t>
            </a:r>
            <a:r>
              <a:rPr lang="en-US" sz="1000" dirty="0" smtClean="0">
                <a:solidFill>
                  <a:srgbClr val="FFFF00"/>
                </a:solidFill>
                <a:latin typeface="Tahoma" pitchFamily="34" charset="0"/>
                <a:ea typeface="Tahoma" pitchFamily="34" charset="0"/>
                <a:cs typeface="Tahoma" pitchFamily="34" charset="0"/>
              </a:rPr>
              <a:t>0</a:t>
            </a:r>
            <a:r>
              <a:rPr lang="en-US" sz="1200" dirty="0" smtClean="0">
                <a:solidFill>
                  <a:srgbClr val="FFFF00"/>
                </a:solidFill>
                <a:latin typeface="Tahoma" pitchFamily="34" charset="0"/>
                <a:ea typeface="Tahoma" pitchFamily="34" charset="0"/>
                <a:cs typeface="Tahoma" pitchFamily="34" charset="0"/>
              </a:rPr>
              <a:t> </a:t>
            </a:r>
            <a:endParaRPr lang="it-IT" sz="1200" dirty="0"/>
          </a:p>
        </p:txBody>
      </p:sp>
      <p:pic>
        <p:nvPicPr>
          <p:cNvPr id="36" name="Immagine 35" descr="Fig4.jpg"/>
          <p:cNvPicPr>
            <a:picLocks noChangeAspect="1"/>
          </p:cNvPicPr>
          <p:nvPr/>
        </p:nvPicPr>
        <p:blipFill>
          <a:blip r:embed="rId2" cstate="print"/>
          <a:srcRect l="52626"/>
          <a:stretch>
            <a:fillRect/>
          </a:stretch>
        </p:blipFill>
        <p:spPr>
          <a:xfrm>
            <a:off x="4427984" y="2459464"/>
            <a:ext cx="2398432" cy="4099560"/>
          </a:xfrm>
          <a:prstGeom prst="rect">
            <a:avLst/>
          </a:prstGeom>
        </p:spPr>
      </p:pic>
      <p:cxnSp>
        <p:nvCxnSpPr>
          <p:cNvPr id="20" name="Connettore 2 19"/>
          <p:cNvCxnSpPr/>
          <p:nvPr/>
        </p:nvCxnSpPr>
        <p:spPr>
          <a:xfrm>
            <a:off x="6084168" y="2708920"/>
            <a:ext cx="855712" cy="33680"/>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8" name="Connettore 2 37"/>
          <p:cNvCxnSpPr/>
          <p:nvPr/>
        </p:nvCxnSpPr>
        <p:spPr>
          <a:xfrm flipV="1">
            <a:off x="1691680" y="5406896"/>
            <a:ext cx="2376264" cy="576064"/>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40" name="Connettore 2 39"/>
          <p:cNvCxnSpPr/>
          <p:nvPr/>
        </p:nvCxnSpPr>
        <p:spPr>
          <a:xfrm flipV="1">
            <a:off x="1691680" y="5550912"/>
            <a:ext cx="4536504" cy="432048"/>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42" name="Connettore 2 41"/>
          <p:cNvCxnSpPr/>
          <p:nvPr/>
        </p:nvCxnSpPr>
        <p:spPr>
          <a:xfrm>
            <a:off x="1547664" y="4470792"/>
            <a:ext cx="1296144" cy="576064"/>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44" name="Connettore 2 43"/>
          <p:cNvCxnSpPr/>
          <p:nvPr/>
        </p:nvCxnSpPr>
        <p:spPr>
          <a:xfrm>
            <a:off x="1547664" y="4470792"/>
            <a:ext cx="3672408" cy="576064"/>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50" name="Connettore 2 49"/>
          <p:cNvCxnSpPr>
            <a:stCxn id="55" idx="1"/>
          </p:cNvCxnSpPr>
          <p:nvPr/>
        </p:nvCxnSpPr>
        <p:spPr>
          <a:xfrm flipH="1">
            <a:off x="4211960" y="2276872"/>
            <a:ext cx="3096344" cy="43204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2" name="Connettore 2 51"/>
          <p:cNvCxnSpPr/>
          <p:nvPr/>
        </p:nvCxnSpPr>
        <p:spPr>
          <a:xfrm flipH="1">
            <a:off x="6588224" y="2276872"/>
            <a:ext cx="720080" cy="43204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54" name="CasellaDiTesto 53"/>
          <p:cNvSpPr txBox="1"/>
          <p:nvPr/>
        </p:nvSpPr>
        <p:spPr>
          <a:xfrm>
            <a:off x="7251701" y="2094528"/>
            <a:ext cx="1120820" cy="307777"/>
          </a:xfrm>
          <a:prstGeom prst="rect">
            <a:avLst/>
          </a:prstGeom>
          <a:noFill/>
        </p:spPr>
        <p:txBody>
          <a:bodyPr wrap="none" rtlCol="0">
            <a:spAutoFit/>
          </a:bodyPr>
          <a:lstStyle/>
          <a:p>
            <a:r>
              <a:rPr lang="it-IT" sz="1400" dirty="0" smtClean="0">
                <a:solidFill>
                  <a:schemeClr val="bg1"/>
                </a:solidFill>
                <a:latin typeface="Tahoma" pitchFamily="34" charset="0"/>
                <a:ea typeface="Tahoma" pitchFamily="34" charset="0"/>
                <a:cs typeface="Tahoma" pitchFamily="34" charset="0"/>
              </a:rPr>
              <a:t> </a:t>
            </a:r>
            <a:r>
              <a:rPr lang="it-IT" sz="1400" dirty="0" err="1" smtClean="0">
                <a:solidFill>
                  <a:schemeClr val="bg1"/>
                </a:solidFill>
                <a:latin typeface="Tahoma" pitchFamily="34" charset="0"/>
                <a:ea typeface="Tahoma" pitchFamily="34" charset="0"/>
                <a:cs typeface="Tahoma" pitchFamily="34" charset="0"/>
              </a:rPr>
              <a:t>Main</a:t>
            </a:r>
            <a:r>
              <a:rPr lang="it-IT" sz="1400" dirty="0" smtClean="0">
                <a:solidFill>
                  <a:schemeClr val="bg1"/>
                </a:solidFill>
                <a:latin typeface="Tahoma" pitchFamily="34" charset="0"/>
                <a:ea typeface="Tahoma" pitchFamily="34" charset="0"/>
                <a:cs typeface="Tahoma" pitchFamily="34" charset="0"/>
              </a:rPr>
              <a:t> shock</a:t>
            </a:r>
            <a:endParaRPr lang="it-IT" sz="1400" dirty="0">
              <a:solidFill>
                <a:schemeClr val="bg1"/>
              </a:solidFill>
              <a:latin typeface="Tahoma" pitchFamily="34" charset="0"/>
              <a:ea typeface="Tahoma" pitchFamily="34" charset="0"/>
              <a:cs typeface="Tahoma" pitchFamily="34" charset="0"/>
            </a:endParaRPr>
          </a:p>
        </p:txBody>
      </p:sp>
      <p:sp>
        <p:nvSpPr>
          <p:cNvPr id="55" name="Rettangolo arrotondato 54"/>
          <p:cNvSpPr/>
          <p:nvPr/>
        </p:nvSpPr>
        <p:spPr>
          <a:xfrm>
            <a:off x="7308304" y="2132856"/>
            <a:ext cx="1008112" cy="288032"/>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2" name="Connettore 2 21"/>
          <p:cNvCxnSpPr/>
          <p:nvPr/>
        </p:nvCxnSpPr>
        <p:spPr>
          <a:xfrm>
            <a:off x="6012160" y="3102640"/>
            <a:ext cx="936104" cy="0"/>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0" name="Connettore 2 29"/>
          <p:cNvCxnSpPr/>
          <p:nvPr/>
        </p:nvCxnSpPr>
        <p:spPr>
          <a:xfrm>
            <a:off x="6228184" y="3284984"/>
            <a:ext cx="720080" cy="144016"/>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ttangolo 22"/>
          <p:cNvSpPr/>
          <p:nvPr/>
        </p:nvSpPr>
        <p:spPr>
          <a:xfrm>
            <a:off x="6764394" y="2647713"/>
            <a:ext cx="1872208"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p:cNvSpPr/>
          <p:nvPr/>
        </p:nvSpPr>
        <p:spPr>
          <a:xfrm>
            <a:off x="6444208" y="4231889"/>
            <a:ext cx="2520280" cy="1656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 name="Immagine 3" descr="Fig5.jpg"/>
          <p:cNvPicPr>
            <a:picLocks noChangeAspect="1"/>
          </p:cNvPicPr>
          <p:nvPr/>
        </p:nvPicPr>
        <p:blipFill>
          <a:blip r:embed="rId2" cstate="print"/>
          <a:stretch>
            <a:fillRect/>
          </a:stretch>
        </p:blipFill>
        <p:spPr>
          <a:xfrm>
            <a:off x="971600" y="1711609"/>
            <a:ext cx="5184576" cy="4885743"/>
          </a:xfrm>
          <a:prstGeom prst="rect">
            <a:avLst/>
          </a:prstGeom>
        </p:spPr>
      </p:pic>
      <p:sp>
        <p:nvSpPr>
          <p:cNvPr id="3" name="CasellaDiTesto 2"/>
          <p:cNvSpPr txBox="1"/>
          <p:nvPr/>
        </p:nvSpPr>
        <p:spPr>
          <a:xfrm>
            <a:off x="179512" y="0"/>
            <a:ext cx="8712968" cy="1569660"/>
          </a:xfrm>
          <a:prstGeom prst="rect">
            <a:avLst/>
          </a:prstGeom>
          <a:noFill/>
        </p:spPr>
        <p:txBody>
          <a:bodyPr wrap="square" rtlCol="0">
            <a:spAutoFit/>
          </a:bodyPr>
          <a:lstStyle/>
          <a:p>
            <a:pPr algn="just"/>
            <a:endParaRPr lang="en-US" sz="1400" dirty="0" smtClean="0">
              <a:latin typeface="Tahoma" pitchFamily="34" charset="0"/>
              <a:ea typeface="Tahoma" pitchFamily="34" charset="0"/>
              <a:cs typeface="Tahoma" pitchFamily="34" charset="0"/>
            </a:endParaRPr>
          </a:p>
          <a:p>
            <a:pPr algn="ctr"/>
            <a:r>
              <a:rPr lang="en-US" sz="2000" b="1" dirty="0" smtClean="0">
                <a:latin typeface="Century Gothic" pitchFamily="34" charset="0"/>
                <a:ea typeface="Tahoma" pitchFamily="34" charset="0"/>
                <a:cs typeface="Tahoma" pitchFamily="34" charset="0"/>
              </a:rPr>
              <a:t>Temporal variation of source parameters</a:t>
            </a:r>
            <a:endParaRPr lang="en-US" b="1" dirty="0" smtClean="0">
              <a:latin typeface="Century Gothic" pitchFamily="34" charset="0"/>
              <a:ea typeface="Tahoma" pitchFamily="34" charset="0"/>
              <a:cs typeface="Tahoma" pitchFamily="34" charset="0"/>
            </a:endParaRPr>
          </a:p>
          <a:p>
            <a:pPr algn="just"/>
            <a:r>
              <a:rPr lang="en-US" sz="1400" dirty="0" smtClean="0">
                <a:latin typeface="Tahoma" pitchFamily="34" charset="0"/>
                <a:ea typeface="Tahoma" pitchFamily="34" charset="0"/>
                <a:cs typeface="Tahoma" pitchFamily="34" charset="0"/>
              </a:rPr>
              <a:t>The two stress parameters (∆σ, </a:t>
            </a:r>
            <a:r>
              <a:rPr lang="en-US" sz="2000" dirty="0" smtClean="0">
                <a:latin typeface="Tahoma" pitchFamily="34" charset="0"/>
                <a:ea typeface="Tahoma" pitchFamily="34" charset="0"/>
                <a:cs typeface="Tahoma" pitchFamily="34" charset="0"/>
                <a:sym typeface="Symbol"/>
              </a:rPr>
              <a:t></a:t>
            </a:r>
            <a:r>
              <a:rPr lang="en-US" sz="1000" dirty="0" smtClean="0">
                <a:latin typeface="Tahoma" pitchFamily="34" charset="0"/>
                <a:ea typeface="Tahoma" pitchFamily="34" charset="0"/>
                <a:cs typeface="Tahoma" pitchFamily="34" charset="0"/>
                <a:sym typeface="Symbol"/>
              </a:rPr>
              <a:t>a</a:t>
            </a:r>
            <a:r>
              <a:rPr lang="en-US" sz="1400" dirty="0" smtClean="0">
                <a:latin typeface="Tahoma" pitchFamily="34" charset="0"/>
                <a:ea typeface="Tahoma" pitchFamily="34" charset="0"/>
                <a:cs typeface="Tahoma" pitchFamily="34" charset="0"/>
              </a:rPr>
              <a:t>) depict a similarly scattered trend, with the highest value corresponding to the main shock (the vertical green straight line remarks the main-shock time). Seismic efficiency (</a:t>
            </a:r>
            <a:r>
              <a:rPr lang="en-US" sz="1400" dirty="0" err="1" smtClean="0">
                <a:latin typeface="Tahoma" pitchFamily="34" charset="0"/>
                <a:ea typeface="Tahoma" pitchFamily="34" charset="0"/>
                <a:cs typeface="Tahoma" pitchFamily="34" charset="0"/>
              </a:rPr>
              <a:t>η</a:t>
            </a:r>
            <a:r>
              <a:rPr lang="en-US" sz="1400" baseline="-25000" dirty="0" err="1" smtClean="0">
                <a:latin typeface="Tahoma" pitchFamily="34" charset="0"/>
                <a:ea typeface="Tahoma" pitchFamily="34" charset="0"/>
                <a:cs typeface="Tahoma" pitchFamily="34" charset="0"/>
              </a:rPr>
              <a:t>sw</a:t>
            </a:r>
            <a:r>
              <a:rPr lang="en-US" sz="1400" dirty="0" smtClean="0">
                <a:latin typeface="Tahoma" pitchFamily="34" charset="0"/>
                <a:ea typeface="Tahoma" pitchFamily="34" charset="0"/>
                <a:cs typeface="Tahoma" pitchFamily="34" charset="0"/>
              </a:rPr>
              <a:t>) is substantially stable versus time, however we can see that the events with the smallest values of </a:t>
            </a:r>
            <a:r>
              <a:rPr lang="en-US" sz="1400" dirty="0" err="1" smtClean="0">
                <a:latin typeface="Tahoma" pitchFamily="34" charset="0"/>
                <a:ea typeface="Tahoma" pitchFamily="34" charset="0"/>
                <a:cs typeface="Tahoma" pitchFamily="34" charset="0"/>
              </a:rPr>
              <a:t>η</a:t>
            </a:r>
            <a:r>
              <a:rPr lang="en-US" sz="1400" baseline="-25000" dirty="0" err="1" smtClean="0">
                <a:latin typeface="Tahoma" pitchFamily="34" charset="0"/>
                <a:ea typeface="Tahoma" pitchFamily="34" charset="0"/>
                <a:cs typeface="Tahoma" pitchFamily="34" charset="0"/>
              </a:rPr>
              <a:t>sw</a:t>
            </a:r>
            <a:r>
              <a:rPr lang="en-US" sz="1400" baseline="-25000" dirty="0" smtClean="0">
                <a:latin typeface="Tahoma" pitchFamily="34" charset="0"/>
                <a:ea typeface="Tahoma" pitchFamily="34" charset="0"/>
                <a:cs typeface="Tahoma" pitchFamily="34" charset="0"/>
              </a:rPr>
              <a:t> </a:t>
            </a:r>
            <a:r>
              <a:rPr lang="en-US" sz="1400" dirty="0" smtClean="0">
                <a:latin typeface="Tahoma" pitchFamily="34" charset="0"/>
                <a:ea typeface="Tahoma" pitchFamily="34" charset="0"/>
                <a:cs typeface="Tahoma" pitchFamily="34" charset="0"/>
              </a:rPr>
              <a:t>are mostly concentrated in the days immediately before and after the main shock. </a:t>
            </a:r>
          </a:p>
        </p:txBody>
      </p:sp>
      <p:sp>
        <p:nvSpPr>
          <p:cNvPr id="5" name="CasellaDiTesto 4"/>
          <p:cNvSpPr txBox="1"/>
          <p:nvPr/>
        </p:nvSpPr>
        <p:spPr>
          <a:xfrm>
            <a:off x="6444208" y="4375905"/>
            <a:ext cx="2699792" cy="1661993"/>
          </a:xfrm>
          <a:prstGeom prst="rect">
            <a:avLst/>
          </a:prstGeom>
          <a:noFill/>
        </p:spPr>
        <p:txBody>
          <a:bodyPr wrap="square" rtlCol="0">
            <a:spAutoFit/>
          </a:bodyPr>
          <a:lstStyle/>
          <a:p>
            <a:r>
              <a:rPr lang="en-US" sz="1200" dirty="0" smtClean="0">
                <a:solidFill>
                  <a:srgbClr val="FFFF00"/>
                </a:solidFill>
                <a:latin typeface="Tahoma" pitchFamily="34" charset="0"/>
                <a:ea typeface="Tahoma" pitchFamily="34" charset="0"/>
                <a:cs typeface="Tahoma" pitchFamily="34" charset="0"/>
              </a:rPr>
              <a:t>The zoomed view of </a:t>
            </a:r>
            <a:r>
              <a:rPr lang="en-US" sz="1200" dirty="0" err="1" smtClean="0">
                <a:solidFill>
                  <a:srgbClr val="FFFF00"/>
                </a:solidFill>
                <a:latin typeface="Tahoma" pitchFamily="34" charset="0"/>
                <a:ea typeface="Tahoma" pitchFamily="34" charset="0"/>
                <a:cs typeface="Tahoma" pitchFamily="34" charset="0"/>
              </a:rPr>
              <a:t>η</a:t>
            </a:r>
            <a:r>
              <a:rPr lang="en-US" sz="1000" dirty="0" err="1" smtClean="0">
                <a:solidFill>
                  <a:srgbClr val="FFFF00"/>
                </a:solidFill>
                <a:latin typeface="Tahoma" pitchFamily="34" charset="0"/>
                <a:ea typeface="Tahoma" pitchFamily="34" charset="0"/>
                <a:cs typeface="Tahoma" pitchFamily="34" charset="0"/>
              </a:rPr>
              <a:t>sw</a:t>
            </a:r>
            <a:r>
              <a:rPr lang="en-US" sz="1200" dirty="0" smtClean="0">
                <a:solidFill>
                  <a:srgbClr val="FFFF00"/>
                </a:solidFill>
                <a:latin typeface="Tahoma" pitchFamily="34" charset="0"/>
                <a:ea typeface="Tahoma" pitchFamily="34" charset="0"/>
                <a:cs typeface="Tahoma" pitchFamily="34" charset="0"/>
              </a:rPr>
              <a:t> is relative </a:t>
            </a:r>
          </a:p>
          <a:p>
            <a:r>
              <a:rPr lang="en-US" sz="1200" dirty="0" smtClean="0">
                <a:solidFill>
                  <a:srgbClr val="FFFF00"/>
                </a:solidFill>
                <a:latin typeface="Tahoma" pitchFamily="34" charset="0"/>
                <a:ea typeface="Tahoma" pitchFamily="34" charset="0"/>
                <a:cs typeface="Tahoma" pitchFamily="34" charset="0"/>
              </a:rPr>
              <a:t>to a two-week time window, one </a:t>
            </a:r>
          </a:p>
          <a:p>
            <a:r>
              <a:rPr lang="en-US" sz="1200" dirty="0" smtClean="0">
                <a:solidFill>
                  <a:srgbClr val="FFFF00"/>
                </a:solidFill>
                <a:latin typeface="Tahoma" pitchFamily="34" charset="0"/>
                <a:ea typeface="Tahoma" pitchFamily="34" charset="0"/>
                <a:cs typeface="Tahoma" pitchFamily="34" charset="0"/>
              </a:rPr>
              <a:t>week before and one after the </a:t>
            </a:r>
            <a:r>
              <a:rPr lang="en-US" sz="1200" dirty="0" err="1" smtClean="0">
                <a:solidFill>
                  <a:srgbClr val="FFFF00"/>
                </a:solidFill>
                <a:latin typeface="Tahoma" pitchFamily="34" charset="0"/>
                <a:ea typeface="Tahoma" pitchFamily="34" charset="0"/>
                <a:cs typeface="Tahoma" pitchFamily="34" charset="0"/>
              </a:rPr>
              <a:t>mainshock</a:t>
            </a:r>
            <a:r>
              <a:rPr lang="en-US" sz="1200" dirty="0" smtClean="0">
                <a:solidFill>
                  <a:srgbClr val="FFFF00"/>
                </a:solidFill>
                <a:latin typeface="Tahoma" pitchFamily="34" charset="0"/>
                <a:ea typeface="Tahoma" pitchFamily="34" charset="0"/>
                <a:cs typeface="Tahoma" pitchFamily="34" charset="0"/>
              </a:rPr>
              <a:t>. Many of the smallest</a:t>
            </a:r>
          </a:p>
          <a:p>
            <a:r>
              <a:rPr lang="en-US" sz="1200" dirty="0" smtClean="0">
                <a:solidFill>
                  <a:srgbClr val="FFFF00"/>
                </a:solidFill>
                <a:latin typeface="Tahoma" pitchFamily="34" charset="0"/>
                <a:ea typeface="Tahoma" pitchFamily="34" charset="0"/>
                <a:cs typeface="Tahoma" pitchFamily="34" charset="0"/>
              </a:rPr>
              <a:t> (less than 0.1) values of </a:t>
            </a:r>
            <a:r>
              <a:rPr lang="en-US" sz="1200" dirty="0" err="1" smtClean="0">
                <a:solidFill>
                  <a:srgbClr val="FFFF00"/>
                </a:solidFill>
                <a:latin typeface="Tahoma" pitchFamily="34" charset="0"/>
                <a:ea typeface="Tahoma" pitchFamily="34" charset="0"/>
                <a:cs typeface="Tahoma" pitchFamily="34" charset="0"/>
              </a:rPr>
              <a:t>η</a:t>
            </a:r>
            <a:r>
              <a:rPr lang="en-US" sz="1000" dirty="0" err="1" smtClean="0">
                <a:solidFill>
                  <a:srgbClr val="FFFF00"/>
                </a:solidFill>
                <a:latin typeface="Tahoma" pitchFamily="34" charset="0"/>
                <a:ea typeface="Tahoma" pitchFamily="34" charset="0"/>
                <a:cs typeface="Tahoma" pitchFamily="34" charset="0"/>
              </a:rPr>
              <a:t>sw</a:t>
            </a:r>
            <a:r>
              <a:rPr lang="en-US" sz="1200" dirty="0" smtClean="0">
                <a:solidFill>
                  <a:srgbClr val="FFFF00"/>
                </a:solidFill>
                <a:latin typeface="Tahoma" pitchFamily="34" charset="0"/>
                <a:ea typeface="Tahoma" pitchFamily="34" charset="0"/>
                <a:cs typeface="Tahoma" pitchFamily="34" charset="0"/>
              </a:rPr>
              <a:t> are concentrated  around the main-shock time</a:t>
            </a:r>
            <a:endParaRPr lang="it-IT" sz="1200" dirty="0" smtClean="0">
              <a:solidFill>
                <a:srgbClr val="FFFF00"/>
              </a:solidFill>
              <a:latin typeface="Tahoma" pitchFamily="34" charset="0"/>
              <a:ea typeface="Tahoma" pitchFamily="34" charset="0"/>
              <a:cs typeface="Tahoma" pitchFamily="34" charset="0"/>
            </a:endParaRPr>
          </a:p>
          <a:p>
            <a:endParaRPr lang="it-IT" dirty="0"/>
          </a:p>
        </p:txBody>
      </p:sp>
      <p:cxnSp>
        <p:nvCxnSpPr>
          <p:cNvPr id="19" name="Connettore 2 18"/>
          <p:cNvCxnSpPr/>
          <p:nvPr/>
        </p:nvCxnSpPr>
        <p:spPr>
          <a:xfrm flipH="1">
            <a:off x="5580112" y="4591929"/>
            <a:ext cx="864096" cy="432048"/>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2" name="CasellaDiTesto 21"/>
          <p:cNvSpPr txBox="1"/>
          <p:nvPr/>
        </p:nvSpPr>
        <p:spPr>
          <a:xfrm>
            <a:off x="6836402" y="2719721"/>
            <a:ext cx="1912062" cy="646331"/>
          </a:xfrm>
          <a:prstGeom prst="rect">
            <a:avLst/>
          </a:prstGeom>
          <a:noFill/>
        </p:spPr>
        <p:txBody>
          <a:bodyPr wrap="square" rtlCol="0">
            <a:spAutoFit/>
          </a:bodyPr>
          <a:lstStyle/>
          <a:p>
            <a:r>
              <a:rPr lang="en-US" sz="1200" dirty="0" smtClean="0">
                <a:solidFill>
                  <a:srgbClr val="FFFF00"/>
                </a:solidFill>
                <a:latin typeface="Tahoma" pitchFamily="34" charset="0"/>
                <a:ea typeface="Tahoma" pitchFamily="34" charset="0"/>
                <a:cs typeface="Tahoma" pitchFamily="34" charset="0"/>
              </a:rPr>
              <a:t>∆σ, </a:t>
            </a:r>
            <a:r>
              <a:rPr lang="en-US" sz="1200" dirty="0" smtClean="0">
                <a:solidFill>
                  <a:srgbClr val="FFFF00"/>
                </a:solidFill>
                <a:latin typeface="Tahoma" pitchFamily="34" charset="0"/>
                <a:ea typeface="Tahoma" pitchFamily="34" charset="0"/>
                <a:cs typeface="Tahoma" pitchFamily="34" charset="0"/>
                <a:sym typeface="Symbol"/>
              </a:rPr>
              <a:t>a</a:t>
            </a:r>
            <a:r>
              <a:rPr lang="en-US" sz="1200" dirty="0" smtClean="0">
                <a:solidFill>
                  <a:srgbClr val="FFFF00"/>
                </a:solidFill>
                <a:latin typeface="Tahoma" pitchFamily="34" charset="0"/>
                <a:ea typeface="Tahoma" pitchFamily="34" charset="0"/>
                <a:cs typeface="Tahoma" pitchFamily="34" charset="0"/>
              </a:rPr>
              <a:t> of foreshocks and </a:t>
            </a:r>
          </a:p>
          <a:p>
            <a:r>
              <a:rPr lang="en-US" sz="1200" dirty="0" smtClean="0">
                <a:solidFill>
                  <a:srgbClr val="FFFF00"/>
                </a:solidFill>
                <a:latin typeface="Tahoma" pitchFamily="34" charset="0"/>
                <a:ea typeface="Tahoma" pitchFamily="34" charset="0"/>
                <a:cs typeface="Tahoma" pitchFamily="34" charset="0"/>
              </a:rPr>
              <a:t>aftershocks do no differ </a:t>
            </a:r>
          </a:p>
          <a:p>
            <a:r>
              <a:rPr lang="en-US" sz="1200" dirty="0" smtClean="0">
                <a:solidFill>
                  <a:srgbClr val="FFFF00"/>
                </a:solidFill>
                <a:latin typeface="Tahoma" pitchFamily="34" charset="0"/>
                <a:ea typeface="Tahoma" pitchFamily="34" charset="0"/>
                <a:cs typeface="Tahoma" pitchFamily="34" charset="0"/>
              </a:rPr>
              <a:t>statistically. </a:t>
            </a:r>
          </a:p>
        </p:txBody>
      </p:sp>
      <p:cxnSp>
        <p:nvCxnSpPr>
          <p:cNvPr id="25" name="Connettore 2 24"/>
          <p:cNvCxnSpPr>
            <a:stCxn id="23" idx="1"/>
          </p:cNvCxnSpPr>
          <p:nvPr/>
        </p:nvCxnSpPr>
        <p:spPr>
          <a:xfrm flipH="1" flipV="1">
            <a:off x="6084168" y="2575705"/>
            <a:ext cx="680226" cy="468052"/>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7" name="Connettore 2 26"/>
          <p:cNvCxnSpPr/>
          <p:nvPr/>
        </p:nvCxnSpPr>
        <p:spPr>
          <a:xfrm flipH="1">
            <a:off x="6084168" y="3367793"/>
            <a:ext cx="720080" cy="432048"/>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tangolo 15"/>
          <p:cNvSpPr/>
          <p:nvPr/>
        </p:nvSpPr>
        <p:spPr>
          <a:xfrm>
            <a:off x="5580112" y="1628800"/>
            <a:ext cx="2232248"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ttangolo 13"/>
          <p:cNvSpPr/>
          <p:nvPr/>
        </p:nvSpPr>
        <p:spPr>
          <a:xfrm>
            <a:off x="2195736" y="1628800"/>
            <a:ext cx="2016224"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 name="Immagine 3" descr="Fig6.jpg"/>
          <p:cNvPicPr>
            <a:picLocks noChangeAspect="1"/>
          </p:cNvPicPr>
          <p:nvPr/>
        </p:nvPicPr>
        <p:blipFill>
          <a:blip r:embed="rId2" cstate="print"/>
          <a:srcRect b="16554"/>
          <a:stretch>
            <a:fillRect/>
          </a:stretch>
        </p:blipFill>
        <p:spPr>
          <a:xfrm>
            <a:off x="755576" y="2204864"/>
            <a:ext cx="7062216" cy="4392488"/>
          </a:xfrm>
          <a:prstGeom prst="rect">
            <a:avLst/>
          </a:prstGeom>
        </p:spPr>
      </p:pic>
      <p:sp>
        <p:nvSpPr>
          <p:cNvPr id="3" name="CasellaDiTesto 2"/>
          <p:cNvSpPr txBox="1"/>
          <p:nvPr/>
        </p:nvSpPr>
        <p:spPr>
          <a:xfrm>
            <a:off x="251520" y="0"/>
            <a:ext cx="8712968" cy="1508105"/>
          </a:xfrm>
          <a:prstGeom prst="rect">
            <a:avLst/>
          </a:prstGeom>
          <a:noFill/>
        </p:spPr>
        <p:txBody>
          <a:bodyPr wrap="square" rtlCol="0">
            <a:spAutoFit/>
          </a:bodyPr>
          <a:lstStyle/>
          <a:p>
            <a:pPr algn="ctr"/>
            <a:r>
              <a:rPr lang="en-US" sz="2000" b="1" dirty="0" smtClean="0">
                <a:latin typeface="Century Gothic" pitchFamily="34" charset="0"/>
                <a:ea typeface="Tahoma" pitchFamily="34" charset="0"/>
                <a:cs typeface="Tahoma" pitchFamily="34" charset="0"/>
              </a:rPr>
              <a:t>Spatial variation of source parameters</a:t>
            </a:r>
          </a:p>
          <a:p>
            <a:pPr algn="ctr"/>
            <a:endParaRPr lang="en-US" sz="1000" dirty="0" smtClean="0">
              <a:latin typeface="Tahoma" pitchFamily="34" charset="0"/>
              <a:ea typeface="Tahoma" pitchFamily="34" charset="0"/>
              <a:cs typeface="Tahoma" pitchFamily="34" charset="0"/>
            </a:endParaRPr>
          </a:p>
          <a:p>
            <a:pPr algn="just"/>
            <a:r>
              <a:rPr lang="en-US" sz="1400" dirty="0" smtClean="0">
                <a:latin typeface="Tahoma" pitchFamily="34" charset="0"/>
                <a:ea typeface="Tahoma" pitchFamily="34" charset="0"/>
                <a:cs typeface="Tahoma" pitchFamily="34" charset="0"/>
              </a:rPr>
              <a:t>The implications of the </a:t>
            </a:r>
            <a:r>
              <a:rPr lang="en-US" sz="1400" dirty="0" err="1" smtClean="0">
                <a:latin typeface="Tahoma" pitchFamily="34" charset="0"/>
                <a:ea typeface="Tahoma" pitchFamily="34" charset="0"/>
                <a:cs typeface="Tahoma" pitchFamily="34" charset="0"/>
              </a:rPr>
              <a:t>Brune</a:t>
            </a:r>
            <a:r>
              <a:rPr lang="en-US" sz="1400" dirty="0" smtClean="0">
                <a:latin typeface="Tahoma" pitchFamily="34" charset="0"/>
                <a:ea typeface="Tahoma" pitchFamily="34" charset="0"/>
                <a:cs typeface="Tahoma" pitchFamily="34" charset="0"/>
              </a:rPr>
              <a:t> model are evaluated looking at the pattern of individual-station values of source parameters (∆σ, </a:t>
            </a:r>
            <a:r>
              <a:rPr lang="en-US" sz="2000" dirty="0" smtClean="0">
                <a:latin typeface="Tahoma" pitchFamily="34" charset="0"/>
                <a:ea typeface="Tahoma" pitchFamily="34" charset="0"/>
                <a:cs typeface="Tahoma" pitchFamily="34" charset="0"/>
                <a:sym typeface="Symbol"/>
              </a:rPr>
              <a:t></a:t>
            </a:r>
            <a:r>
              <a:rPr lang="en-US" sz="1000" dirty="0" smtClean="0">
                <a:latin typeface="Tahoma" pitchFamily="34" charset="0"/>
                <a:ea typeface="Tahoma" pitchFamily="34" charset="0"/>
                <a:cs typeface="Tahoma" pitchFamily="34" charset="0"/>
                <a:sym typeface="Symbol"/>
              </a:rPr>
              <a:t>a</a:t>
            </a:r>
            <a:r>
              <a:rPr lang="en-US" sz="1400" dirty="0" smtClean="0">
                <a:latin typeface="Tahoma" pitchFamily="34" charset="0"/>
                <a:ea typeface="Tahoma" pitchFamily="34" charset="0"/>
                <a:cs typeface="Tahoma" pitchFamily="34" charset="0"/>
                <a:sym typeface="Symbol"/>
              </a:rPr>
              <a:t>, and </a:t>
            </a:r>
            <a:r>
              <a:rPr lang="en-US" sz="1600" dirty="0" err="1" smtClean="0">
                <a:latin typeface="Tahoma" pitchFamily="34" charset="0"/>
                <a:ea typeface="Tahoma" pitchFamily="34" charset="0"/>
                <a:cs typeface="Tahoma" pitchFamily="34" charset="0"/>
              </a:rPr>
              <a:t>η</a:t>
            </a:r>
            <a:r>
              <a:rPr lang="en-US" sz="1400" baseline="-25000" dirty="0" err="1" smtClean="0">
                <a:latin typeface="Tahoma" pitchFamily="34" charset="0"/>
                <a:ea typeface="Tahoma" pitchFamily="34" charset="0"/>
                <a:cs typeface="Tahoma" pitchFamily="34" charset="0"/>
              </a:rPr>
              <a:t>sw</a:t>
            </a:r>
            <a:r>
              <a:rPr lang="en-US" sz="1400" dirty="0" smtClean="0">
                <a:latin typeface="Tahoma" pitchFamily="34" charset="0"/>
                <a:ea typeface="Tahoma" pitchFamily="34" charset="0"/>
                <a:cs typeface="Tahoma" pitchFamily="34" charset="0"/>
              </a:rPr>
              <a:t>) at different azimuths.</a:t>
            </a:r>
            <a:r>
              <a:rPr lang="it-IT" sz="1400" dirty="0" smtClean="0">
                <a:latin typeface="Tahoma" pitchFamily="34" charset="0"/>
                <a:ea typeface="Tahoma" pitchFamily="34" charset="0"/>
                <a:cs typeface="Tahoma" pitchFamily="34" charset="0"/>
              </a:rPr>
              <a:t> </a:t>
            </a:r>
            <a:r>
              <a:rPr lang="en-US" sz="1400" dirty="0" smtClean="0">
                <a:latin typeface="Tahoma" pitchFamily="34" charset="0"/>
                <a:ea typeface="Tahoma" pitchFamily="34" charset="0"/>
                <a:cs typeface="Tahoma" pitchFamily="34" charset="0"/>
              </a:rPr>
              <a:t>A neat difference emerges in the behavior of three different examples shown in the following figure. The red arrows indicate the L'Aquila fault strike as estimated by the DISS Working Group (2010).</a:t>
            </a:r>
          </a:p>
        </p:txBody>
      </p:sp>
      <p:cxnSp>
        <p:nvCxnSpPr>
          <p:cNvPr id="8" name="Connettore 2 7"/>
          <p:cNvCxnSpPr/>
          <p:nvPr/>
        </p:nvCxnSpPr>
        <p:spPr>
          <a:xfrm flipH="1">
            <a:off x="2699792" y="1988840"/>
            <a:ext cx="504056" cy="432048"/>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0" name="Connettore 2 9"/>
          <p:cNvCxnSpPr/>
          <p:nvPr/>
        </p:nvCxnSpPr>
        <p:spPr>
          <a:xfrm>
            <a:off x="3635896" y="1988840"/>
            <a:ext cx="576064" cy="504056"/>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3" name="CasellaDiTesto 12"/>
          <p:cNvSpPr txBox="1"/>
          <p:nvPr/>
        </p:nvSpPr>
        <p:spPr>
          <a:xfrm>
            <a:off x="2195736" y="1628800"/>
            <a:ext cx="2016224" cy="338554"/>
          </a:xfrm>
          <a:prstGeom prst="rect">
            <a:avLst/>
          </a:prstGeom>
          <a:noFill/>
        </p:spPr>
        <p:txBody>
          <a:bodyPr wrap="square" rtlCol="0">
            <a:spAutoFit/>
          </a:bodyPr>
          <a:lstStyle/>
          <a:p>
            <a:r>
              <a:rPr lang="it-IT" sz="1600" dirty="0" err="1" smtClean="0">
                <a:solidFill>
                  <a:srgbClr val="FFFF00"/>
                </a:solidFill>
                <a:latin typeface="Tahoma" pitchFamily="34" charset="0"/>
                <a:ea typeface="Tahoma" pitchFamily="34" charset="0"/>
                <a:cs typeface="Tahoma" pitchFamily="34" charset="0"/>
              </a:rPr>
              <a:t>Unilateral</a:t>
            </a:r>
            <a:r>
              <a:rPr lang="it-IT" sz="1600" dirty="0" smtClean="0">
                <a:solidFill>
                  <a:srgbClr val="FFFF00"/>
                </a:solidFill>
                <a:latin typeface="Tahoma" pitchFamily="34" charset="0"/>
                <a:ea typeface="Tahoma" pitchFamily="34" charset="0"/>
                <a:cs typeface="Tahoma" pitchFamily="34" charset="0"/>
              </a:rPr>
              <a:t> </a:t>
            </a:r>
            <a:r>
              <a:rPr lang="it-IT" sz="1600" dirty="0" err="1" smtClean="0">
                <a:solidFill>
                  <a:srgbClr val="FFFF00"/>
                </a:solidFill>
                <a:latin typeface="Tahoma" pitchFamily="34" charset="0"/>
                <a:ea typeface="Tahoma" pitchFamily="34" charset="0"/>
                <a:cs typeface="Tahoma" pitchFamily="34" charset="0"/>
              </a:rPr>
              <a:t>directivity</a:t>
            </a:r>
            <a:endParaRPr lang="it-IT" sz="1600" dirty="0">
              <a:solidFill>
                <a:srgbClr val="FFFF00"/>
              </a:solidFill>
              <a:latin typeface="Tahoma" pitchFamily="34" charset="0"/>
              <a:ea typeface="Tahoma" pitchFamily="34" charset="0"/>
              <a:cs typeface="Tahoma" pitchFamily="34" charset="0"/>
            </a:endParaRPr>
          </a:p>
        </p:txBody>
      </p:sp>
      <p:sp>
        <p:nvSpPr>
          <p:cNvPr id="15" name="CasellaDiTesto 14"/>
          <p:cNvSpPr txBox="1"/>
          <p:nvPr/>
        </p:nvSpPr>
        <p:spPr>
          <a:xfrm>
            <a:off x="5580112" y="1628800"/>
            <a:ext cx="2303387" cy="338554"/>
          </a:xfrm>
          <a:prstGeom prst="rect">
            <a:avLst/>
          </a:prstGeom>
          <a:noFill/>
        </p:spPr>
        <p:txBody>
          <a:bodyPr wrap="none" rtlCol="0">
            <a:spAutoFit/>
          </a:bodyPr>
          <a:lstStyle/>
          <a:p>
            <a:r>
              <a:rPr lang="en-US" sz="1600" dirty="0" smtClean="0">
                <a:solidFill>
                  <a:srgbClr val="FFFF00"/>
                </a:solidFill>
                <a:latin typeface="Tahoma" pitchFamily="34" charset="0"/>
                <a:ea typeface="Tahoma" pitchFamily="34" charset="0"/>
                <a:cs typeface="Tahoma" pitchFamily="34" charset="0"/>
              </a:rPr>
              <a:t>Small (or no) directivity</a:t>
            </a:r>
            <a:endParaRPr lang="it-IT" sz="1600" dirty="0">
              <a:solidFill>
                <a:srgbClr val="FFFF00"/>
              </a:solidFill>
              <a:latin typeface="Tahoma" pitchFamily="34" charset="0"/>
              <a:ea typeface="Tahoma" pitchFamily="34" charset="0"/>
              <a:cs typeface="Tahoma" pitchFamily="34" charset="0"/>
            </a:endParaRPr>
          </a:p>
        </p:txBody>
      </p:sp>
      <p:cxnSp>
        <p:nvCxnSpPr>
          <p:cNvPr id="18" name="Connettore 2 17"/>
          <p:cNvCxnSpPr/>
          <p:nvPr/>
        </p:nvCxnSpPr>
        <p:spPr>
          <a:xfrm>
            <a:off x="6876256" y="1916832"/>
            <a:ext cx="0" cy="504056"/>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Fig7.jpg"/>
          <p:cNvPicPr>
            <a:picLocks noChangeAspect="1"/>
          </p:cNvPicPr>
          <p:nvPr/>
        </p:nvPicPr>
        <p:blipFill>
          <a:blip r:embed="rId2" cstate="print"/>
          <a:srcRect l="6823" t="22700" r="7428" b="24800"/>
          <a:stretch>
            <a:fillRect/>
          </a:stretch>
        </p:blipFill>
        <p:spPr>
          <a:xfrm>
            <a:off x="1115616" y="2271388"/>
            <a:ext cx="7344816" cy="4295021"/>
          </a:xfrm>
          <a:prstGeom prst="rect">
            <a:avLst/>
          </a:prstGeom>
        </p:spPr>
      </p:pic>
      <p:sp>
        <p:nvSpPr>
          <p:cNvPr id="3" name="CasellaDiTesto 2"/>
          <p:cNvSpPr txBox="1"/>
          <p:nvPr/>
        </p:nvSpPr>
        <p:spPr>
          <a:xfrm>
            <a:off x="251520" y="0"/>
            <a:ext cx="8638661" cy="2062103"/>
          </a:xfrm>
          <a:prstGeom prst="rect">
            <a:avLst/>
          </a:prstGeom>
          <a:noFill/>
        </p:spPr>
        <p:txBody>
          <a:bodyPr wrap="square" rtlCol="0">
            <a:spAutoFit/>
          </a:bodyPr>
          <a:lstStyle/>
          <a:p>
            <a:endParaRPr lang="en-US" sz="1400" dirty="0" smtClean="0">
              <a:latin typeface="Tahoma" pitchFamily="34" charset="0"/>
              <a:ea typeface="Tahoma" pitchFamily="34" charset="0"/>
              <a:cs typeface="Tahoma" pitchFamily="34" charset="0"/>
            </a:endParaRPr>
          </a:p>
          <a:p>
            <a:pPr algn="ctr"/>
            <a:r>
              <a:rPr lang="en-US" sz="2000" b="1" dirty="0" smtClean="0">
                <a:latin typeface="Century Gothic" pitchFamily="34" charset="0"/>
                <a:ea typeface="Tahoma" pitchFamily="34" charset="0"/>
                <a:cs typeface="Tahoma" pitchFamily="34" charset="0"/>
              </a:rPr>
              <a:t>Spatial variation of source parameters to a scale of few kilometers</a:t>
            </a:r>
          </a:p>
          <a:p>
            <a:endParaRPr lang="en-US" sz="1000" dirty="0" smtClean="0">
              <a:latin typeface="Tahoma" pitchFamily="34" charset="0"/>
              <a:ea typeface="Tahoma" pitchFamily="34" charset="0"/>
              <a:cs typeface="Tahoma" pitchFamily="34" charset="0"/>
            </a:endParaRPr>
          </a:p>
          <a:p>
            <a:r>
              <a:rPr lang="en-US" sz="1400" dirty="0" smtClean="0">
                <a:latin typeface="Tahoma" pitchFamily="34" charset="0"/>
                <a:ea typeface="Tahoma" pitchFamily="34" charset="0"/>
                <a:cs typeface="Tahoma" pitchFamily="34" charset="0"/>
              </a:rPr>
              <a:t>Exists an inverse relationship between </a:t>
            </a:r>
            <a:r>
              <a:rPr lang="en-US" sz="1400" dirty="0" err="1" smtClean="0">
                <a:latin typeface="Tahoma" pitchFamily="34" charset="0"/>
                <a:ea typeface="Tahoma" pitchFamily="34" charset="0"/>
                <a:cs typeface="Tahoma" pitchFamily="34" charset="0"/>
              </a:rPr>
              <a:t>Brune</a:t>
            </a:r>
            <a:r>
              <a:rPr lang="en-US" sz="1400" dirty="0" smtClean="0">
                <a:latin typeface="Tahoma" pitchFamily="34" charset="0"/>
                <a:ea typeface="Tahoma" pitchFamily="34" charset="0"/>
                <a:cs typeface="Tahoma" pitchFamily="34" charset="0"/>
              </a:rPr>
              <a:t> stress drop and </a:t>
            </a:r>
            <a:r>
              <a:rPr lang="en-US" sz="1400" i="1" dirty="0" smtClean="0">
                <a:latin typeface="Tahoma" pitchFamily="34" charset="0"/>
                <a:ea typeface="Tahoma" pitchFamily="34" charset="0"/>
                <a:cs typeface="Tahoma" pitchFamily="34" charset="0"/>
              </a:rPr>
              <a:t>b</a:t>
            </a:r>
            <a:r>
              <a:rPr lang="en-US" sz="1400" dirty="0" smtClean="0">
                <a:latin typeface="Tahoma" pitchFamily="34" charset="0"/>
                <a:ea typeface="Tahoma" pitchFamily="34" charset="0"/>
                <a:cs typeface="Tahoma" pitchFamily="34" charset="0"/>
              </a:rPr>
              <a:t>-value (e.g. </a:t>
            </a:r>
            <a:r>
              <a:rPr lang="en-US" sz="1400" i="1" dirty="0" smtClean="0">
                <a:latin typeface="Tahoma" pitchFamily="34" charset="0"/>
                <a:ea typeface="Tahoma" pitchFamily="34" charset="0"/>
                <a:cs typeface="Tahoma" pitchFamily="34" charset="0"/>
              </a:rPr>
              <a:t>Smith and Priestley</a:t>
            </a:r>
            <a:r>
              <a:rPr lang="en-US" sz="1400" dirty="0" smtClean="0">
                <a:latin typeface="Tahoma" pitchFamily="34" charset="0"/>
                <a:ea typeface="Tahoma" pitchFamily="34" charset="0"/>
                <a:cs typeface="Tahoma" pitchFamily="34" charset="0"/>
              </a:rPr>
              <a:t> [2000], </a:t>
            </a:r>
            <a:r>
              <a:rPr lang="en-US" sz="1400" i="1" dirty="0" err="1" smtClean="0">
                <a:latin typeface="Tahoma" pitchFamily="34" charset="0"/>
                <a:ea typeface="Tahoma" pitchFamily="34" charset="0"/>
                <a:cs typeface="Tahoma" pitchFamily="34" charset="0"/>
              </a:rPr>
              <a:t>Ruhl</a:t>
            </a:r>
            <a:r>
              <a:rPr lang="en-US" sz="1400" i="1" dirty="0" smtClean="0">
                <a:latin typeface="Tahoma" pitchFamily="34" charset="0"/>
                <a:ea typeface="Tahoma" pitchFamily="34" charset="0"/>
                <a:cs typeface="Tahoma" pitchFamily="34" charset="0"/>
              </a:rPr>
              <a:t> et al.</a:t>
            </a:r>
            <a:r>
              <a:rPr lang="en-US" sz="1400" dirty="0" smtClean="0">
                <a:latin typeface="Tahoma" pitchFamily="34" charset="0"/>
                <a:ea typeface="Tahoma" pitchFamily="34" charset="0"/>
                <a:cs typeface="Tahoma" pitchFamily="34" charset="0"/>
              </a:rPr>
              <a:t> [2017]). The spatial distribution of the cluster events shows that the high stress drop events spread around the largest M</a:t>
            </a:r>
            <a:r>
              <a:rPr lang="en-US" sz="1400" baseline="-25000" dirty="0" smtClean="0">
                <a:latin typeface="Tahoma" pitchFamily="34" charset="0"/>
                <a:ea typeface="Tahoma" pitchFamily="34" charset="0"/>
                <a:cs typeface="Tahoma" pitchFamily="34" charset="0"/>
              </a:rPr>
              <a:t>w </a:t>
            </a:r>
            <a:r>
              <a:rPr lang="en-US" sz="1400" dirty="0" smtClean="0">
                <a:latin typeface="Tahoma" pitchFamily="34" charset="0"/>
                <a:ea typeface="Tahoma" pitchFamily="34" charset="0"/>
                <a:cs typeface="Tahoma" pitchFamily="34" charset="0"/>
              </a:rPr>
              <a:t>4.1 foreshock, south to southeast of the main shock, whereas the lower stress drop events tend to be concentrated to the south at a larger distance from the main shock. The occurrence of a spatial variation in the main shock nucleation zone was also proposed by </a:t>
            </a:r>
            <a:r>
              <a:rPr lang="en-US" sz="1400" i="1" dirty="0" err="1" smtClean="0">
                <a:latin typeface="Tahoma" pitchFamily="34" charset="0"/>
                <a:ea typeface="Tahoma" pitchFamily="34" charset="0"/>
                <a:cs typeface="Tahoma" pitchFamily="34" charset="0"/>
              </a:rPr>
              <a:t>Sugan</a:t>
            </a:r>
            <a:r>
              <a:rPr lang="en-US" sz="1400" i="1" dirty="0" smtClean="0">
                <a:latin typeface="Tahoma" pitchFamily="34" charset="0"/>
                <a:ea typeface="Tahoma" pitchFamily="34" charset="0"/>
                <a:cs typeface="Tahoma" pitchFamily="34" charset="0"/>
              </a:rPr>
              <a:t> et al. </a:t>
            </a:r>
            <a:r>
              <a:rPr lang="en-US" sz="1400" dirty="0" smtClean="0">
                <a:latin typeface="Tahoma" pitchFamily="34" charset="0"/>
                <a:ea typeface="Tahoma" pitchFamily="34" charset="0"/>
                <a:cs typeface="Tahoma" pitchFamily="34" charset="0"/>
              </a:rPr>
              <a:t>[2014] that found significantly lower </a:t>
            </a:r>
            <a:r>
              <a:rPr lang="en-US" sz="1400" i="1" dirty="0" smtClean="0">
                <a:latin typeface="Tahoma" pitchFamily="34" charset="0"/>
                <a:ea typeface="Tahoma" pitchFamily="34" charset="0"/>
                <a:cs typeface="Tahoma" pitchFamily="34" charset="0"/>
              </a:rPr>
              <a:t>b</a:t>
            </a:r>
            <a:r>
              <a:rPr lang="en-US" sz="1400" dirty="0" smtClean="0">
                <a:latin typeface="Tahoma" pitchFamily="34" charset="0"/>
                <a:ea typeface="Tahoma" pitchFamily="34" charset="0"/>
                <a:cs typeface="Tahoma" pitchFamily="34" charset="0"/>
              </a:rPr>
              <a:t>-values in a patch of about 4 km</a:t>
            </a:r>
            <a:r>
              <a:rPr lang="en-US" sz="1400" baseline="30000" dirty="0" smtClean="0">
                <a:latin typeface="Tahoma" pitchFamily="34" charset="0"/>
                <a:ea typeface="Tahoma" pitchFamily="34" charset="0"/>
                <a:cs typeface="Tahoma" pitchFamily="34" charset="0"/>
              </a:rPr>
              <a:t>2</a:t>
            </a:r>
            <a:r>
              <a:rPr lang="en-US" sz="1400" dirty="0" smtClean="0">
                <a:latin typeface="Tahoma" pitchFamily="34" charset="0"/>
                <a:ea typeface="Tahoma" pitchFamily="34" charset="0"/>
                <a:cs typeface="Tahoma" pitchFamily="34" charset="0"/>
              </a:rPr>
              <a:t> adjacent to the main shock nucleation. </a:t>
            </a:r>
            <a:endParaRPr lang="it-IT" sz="1400" dirty="0">
              <a:latin typeface="Tahoma" pitchFamily="34" charset="0"/>
              <a:ea typeface="Tahoma" pitchFamily="34" charset="0"/>
              <a:cs typeface="Tahoma" pitchFamily="34" charset="0"/>
            </a:endParaRPr>
          </a:p>
        </p:txBody>
      </p:sp>
      <p:cxnSp>
        <p:nvCxnSpPr>
          <p:cNvPr id="8" name="Connettore 2 7"/>
          <p:cNvCxnSpPr/>
          <p:nvPr/>
        </p:nvCxnSpPr>
        <p:spPr>
          <a:xfrm flipH="1">
            <a:off x="5580112" y="3356992"/>
            <a:ext cx="1008112" cy="1080120"/>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1" name="Rettangolo 10"/>
          <p:cNvSpPr/>
          <p:nvPr/>
        </p:nvSpPr>
        <p:spPr>
          <a:xfrm>
            <a:off x="6228184" y="3140968"/>
            <a:ext cx="792088"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p:cNvSpPr txBox="1"/>
          <p:nvPr/>
        </p:nvSpPr>
        <p:spPr>
          <a:xfrm>
            <a:off x="6228184" y="3140968"/>
            <a:ext cx="844718" cy="338554"/>
          </a:xfrm>
          <a:prstGeom prst="rect">
            <a:avLst/>
          </a:prstGeom>
          <a:noFill/>
        </p:spPr>
        <p:txBody>
          <a:bodyPr wrap="none" rtlCol="0">
            <a:spAutoFit/>
          </a:bodyPr>
          <a:lstStyle/>
          <a:p>
            <a:pPr algn="ctr"/>
            <a:r>
              <a:rPr lang="it-IT" sz="1600" dirty="0" err="1" smtClean="0">
                <a:solidFill>
                  <a:srgbClr val="FFFF00"/>
                </a:solidFill>
                <a:latin typeface="Tahoma" pitchFamily="34" charset="0"/>
                <a:ea typeface="Tahoma" pitchFamily="34" charset="0"/>
                <a:cs typeface="Tahoma" pitchFamily="34" charset="0"/>
              </a:rPr>
              <a:t>Mw</a:t>
            </a:r>
            <a:r>
              <a:rPr lang="it-IT" sz="1600" dirty="0" smtClean="0">
                <a:solidFill>
                  <a:srgbClr val="FFFF00"/>
                </a:solidFill>
                <a:latin typeface="Tahoma" pitchFamily="34" charset="0"/>
                <a:ea typeface="Tahoma" pitchFamily="34" charset="0"/>
                <a:cs typeface="Tahoma" pitchFamily="34" charset="0"/>
              </a:rPr>
              <a:t> 4.1</a:t>
            </a:r>
            <a:endParaRPr lang="it-IT" sz="1600" dirty="0">
              <a:solidFill>
                <a:srgbClr val="FFFF00"/>
              </a:solidFill>
              <a:latin typeface="Tahoma" pitchFamily="34" charset="0"/>
              <a:ea typeface="Tahoma" pitchFamily="34" charset="0"/>
              <a:cs typeface="Tahoma" pitchFamily="34" charset="0"/>
            </a:endParaRPr>
          </a:p>
        </p:txBody>
      </p:sp>
      <p:cxnSp>
        <p:nvCxnSpPr>
          <p:cNvPr id="13" name="Connettore 2 12"/>
          <p:cNvCxnSpPr/>
          <p:nvPr/>
        </p:nvCxnSpPr>
        <p:spPr>
          <a:xfrm flipH="1">
            <a:off x="5220072" y="2636912"/>
            <a:ext cx="504056" cy="792088"/>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4" name="Rettangolo 13"/>
          <p:cNvSpPr/>
          <p:nvPr/>
        </p:nvSpPr>
        <p:spPr>
          <a:xfrm>
            <a:off x="5220072" y="2420888"/>
            <a:ext cx="1204758"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CasellaDiTesto 14"/>
          <p:cNvSpPr txBox="1"/>
          <p:nvPr/>
        </p:nvSpPr>
        <p:spPr>
          <a:xfrm>
            <a:off x="5220072" y="2420888"/>
            <a:ext cx="1204758" cy="338554"/>
          </a:xfrm>
          <a:prstGeom prst="rect">
            <a:avLst/>
          </a:prstGeom>
          <a:noFill/>
        </p:spPr>
        <p:txBody>
          <a:bodyPr wrap="square" rtlCol="0">
            <a:spAutoFit/>
          </a:bodyPr>
          <a:lstStyle/>
          <a:p>
            <a:pPr algn="ctr"/>
            <a:r>
              <a:rPr lang="it-IT" sz="1600" dirty="0" err="1" smtClean="0">
                <a:solidFill>
                  <a:srgbClr val="FFFF00"/>
                </a:solidFill>
                <a:latin typeface="Tahoma" pitchFamily="34" charset="0"/>
                <a:ea typeface="Tahoma" pitchFamily="34" charset="0"/>
                <a:cs typeface="Tahoma" pitchFamily="34" charset="0"/>
              </a:rPr>
              <a:t>Main</a:t>
            </a:r>
            <a:r>
              <a:rPr lang="it-IT" sz="1600" dirty="0" smtClean="0">
                <a:solidFill>
                  <a:srgbClr val="FFFF00"/>
                </a:solidFill>
                <a:latin typeface="Tahoma" pitchFamily="34" charset="0"/>
                <a:ea typeface="Tahoma" pitchFamily="34" charset="0"/>
                <a:cs typeface="Tahoma" pitchFamily="34" charset="0"/>
              </a:rPr>
              <a:t> shock</a:t>
            </a:r>
            <a:endParaRPr lang="it-IT" sz="1600" dirty="0">
              <a:solidFill>
                <a:srgbClr val="FFFF00"/>
              </a:solidFill>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nozi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quinozi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nozi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937</TotalTime>
  <Words>1055</Words>
  <Application>Microsoft Office PowerPoint</Application>
  <PresentationFormat>Presentazione su schermo (4:3)</PresentationFormat>
  <Paragraphs>99</Paragraphs>
  <Slides>10</Slides>
  <Notes>0</Notes>
  <HiddenSlides>0</HiddenSlides>
  <MMClips>0</MMClips>
  <ScaleCrop>false</ScaleCrop>
  <HeadingPairs>
    <vt:vector size="8" baseType="variant">
      <vt:variant>
        <vt:lpstr>Caratteri utilizzati</vt:lpstr>
      </vt:variant>
      <vt:variant>
        <vt:i4>7</vt:i4>
      </vt:variant>
      <vt:variant>
        <vt:lpstr>Tema</vt:lpstr>
      </vt:variant>
      <vt:variant>
        <vt:i4>1</vt:i4>
      </vt:variant>
      <vt:variant>
        <vt:lpstr>Server OLE incorporati</vt:lpstr>
      </vt:variant>
      <vt:variant>
        <vt:i4>1</vt:i4>
      </vt:variant>
      <vt:variant>
        <vt:lpstr>Titoli diapositive</vt:lpstr>
      </vt:variant>
      <vt:variant>
        <vt:i4>10</vt:i4>
      </vt:variant>
    </vt:vector>
  </HeadingPairs>
  <TitlesOfParts>
    <vt:vector size="19" baseType="lpstr">
      <vt:lpstr>Calibri</vt:lpstr>
      <vt:lpstr>Century Gothic</vt:lpstr>
      <vt:lpstr>Constantia</vt:lpstr>
      <vt:lpstr>Symbol</vt:lpstr>
      <vt:lpstr>Tahoma</vt:lpstr>
      <vt:lpstr>Wingdings</vt:lpstr>
      <vt:lpstr>Wingdings 2</vt:lpstr>
      <vt:lpstr>Equinozio</vt:lpstr>
      <vt:lpstr>Equazione</vt:lpstr>
      <vt:lpstr>Spatio-temporal variations of source parameters in the nucleation zone of the 6 April 2009, Mw 6.1 L'Aquila Earthquake</vt:lpstr>
      <vt:lpstr>Presentazione standard di PowerPoint</vt:lpstr>
      <vt:lpstr>Signal to Noise Ratio (SNR)</vt:lpstr>
      <vt:lpstr>Method of Analysis</vt:lpstr>
      <vt:lpstr>Presentazione standard di PowerPoint</vt:lpstr>
      <vt:lpstr>Presentazione standard di PowerPoint</vt:lpstr>
      <vt:lpstr>Presentazione standard di PowerPoint</vt:lpstr>
      <vt:lpstr>Presentazione standard di PowerPoint</vt:lpstr>
      <vt:lpstr>Presentazione standard di PowerPoint</vt:lpstr>
      <vt:lpstr>Conclusions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Spatio-temporal variations of source parameters in the nucleation zone of the 6 April 2009, Mw 6.1 L'Aquila Earthquake</dc:title>
  <dc:creator>Giovanna</dc:creator>
  <cp:lastModifiedBy>ingv</cp:lastModifiedBy>
  <cp:revision>93</cp:revision>
  <dcterms:created xsi:type="dcterms:W3CDTF">2020-04-29T09:53:24Z</dcterms:created>
  <dcterms:modified xsi:type="dcterms:W3CDTF">2020-05-02T18:33:16Z</dcterms:modified>
</cp:coreProperties>
</file>