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32404050" cy="43205400"/>
  <p:notesSz cx="6858000" cy="9144000"/>
  <p:defaultTextStyle>
    <a:defPPr>
      <a:defRPr lang="zh-CN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30" d="100"/>
          <a:sy n="30" d="100"/>
        </p:scale>
        <p:origin x="-1483" y="378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3.wmf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1611E-F79C-476A-808B-4AD080692E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7CE05-B7B9-4E14-B347-9A7C590CB76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67547" y="7657143"/>
            <a:ext cx="15304615" cy="890880"/>
          </a:xfrm>
          <a:prstGeom prst="rect">
            <a:avLst/>
          </a:prstGeom>
        </p:spPr>
        <p:txBody>
          <a:bodyPr wrap="square" lIns="231652" tIns="231652" rIns="231652" bIns="231652">
            <a:spAutoFit/>
          </a:bodyPr>
          <a:lstStyle>
            <a:lvl1pPr marL="0" indent="0"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505585" indent="-579120">
              <a:defRPr sz="2600">
                <a:latin typeface="Trebuchet MS" panose="020B0603020202020204" pitchFamily="34" charset="0"/>
              </a:defRPr>
            </a:lvl2pPr>
            <a:lvl3pPr marL="2084705" indent="-579120">
              <a:defRPr sz="2600">
                <a:latin typeface="Trebuchet MS" panose="020B0603020202020204" pitchFamily="34" charset="0"/>
              </a:defRPr>
            </a:lvl3pPr>
            <a:lvl4pPr marL="2721610" indent="-636905">
              <a:defRPr sz="2600">
                <a:latin typeface="Trebuchet MS" panose="020B0603020202020204" pitchFamily="34" charset="0"/>
              </a:defRPr>
            </a:lvl4pPr>
            <a:lvl5pPr marL="3185160" indent="-463550">
              <a:defRPr sz="2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0949" y="6911283"/>
            <a:ext cx="15292534" cy="807774"/>
          </a:xfrm>
          <a:prstGeom prst="rect">
            <a:avLst/>
          </a:prstGeom>
          <a:noFill/>
        </p:spPr>
        <p:txBody>
          <a:bodyPr wrap="square" lIns="92661" tIns="92661" rIns="92661" bIns="92661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80946" y="18653924"/>
            <a:ext cx="15296271" cy="807774"/>
          </a:xfrm>
          <a:prstGeom prst="rect">
            <a:avLst/>
          </a:prstGeom>
          <a:noFill/>
        </p:spPr>
        <p:txBody>
          <a:bodyPr wrap="square" lIns="92661" tIns="92661" rIns="92661" bIns="92661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6432916" y="6911283"/>
            <a:ext cx="15292336" cy="807774"/>
          </a:xfrm>
          <a:prstGeom prst="rect">
            <a:avLst/>
          </a:prstGeom>
          <a:noFill/>
        </p:spPr>
        <p:txBody>
          <a:bodyPr wrap="square" lIns="92661" tIns="92661" rIns="92661" bIns="92661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6432916" y="7657143"/>
            <a:ext cx="15292336" cy="890880"/>
          </a:xfrm>
          <a:prstGeom prst="rect">
            <a:avLst/>
          </a:prstGeom>
        </p:spPr>
        <p:txBody>
          <a:bodyPr wrap="square" lIns="231652" tIns="231652" rIns="231652" bIns="231652">
            <a:spAutoFit/>
          </a:bodyPr>
          <a:lstStyle>
            <a:lvl1pPr marL="0" indent="0"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505585" indent="-579120">
              <a:defRPr sz="2600">
                <a:latin typeface="Trebuchet MS" panose="020B0603020202020204" pitchFamily="34" charset="0"/>
              </a:defRPr>
            </a:lvl2pPr>
            <a:lvl3pPr marL="2084705" indent="-579120">
              <a:defRPr sz="2600">
                <a:latin typeface="Trebuchet MS" panose="020B0603020202020204" pitchFamily="34" charset="0"/>
              </a:defRPr>
            </a:lvl3pPr>
            <a:lvl4pPr marL="2721610" indent="-636905">
              <a:defRPr sz="2600">
                <a:latin typeface="Trebuchet MS" panose="020B0603020202020204" pitchFamily="34" charset="0"/>
              </a:defRPr>
            </a:lvl4pPr>
            <a:lvl5pPr marL="3185160" indent="-463550">
              <a:defRPr sz="2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6432916" y="18676713"/>
            <a:ext cx="15288135" cy="807774"/>
          </a:xfrm>
          <a:prstGeom prst="rect">
            <a:avLst/>
          </a:prstGeom>
          <a:noFill/>
        </p:spPr>
        <p:txBody>
          <a:bodyPr wrap="square" lIns="92661" tIns="92661" rIns="92661" bIns="92661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6427055" y="19477440"/>
            <a:ext cx="15293995" cy="890880"/>
          </a:xfrm>
          <a:prstGeom prst="rect">
            <a:avLst/>
          </a:prstGeom>
        </p:spPr>
        <p:txBody>
          <a:bodyPr wrap="square" lIns="231652" tIns="231652" rIns="231652" bIns="231652">
            <a:spAutoFit/>
          </a:bodyPr>
          <a:lstStyle>
            <a:lvl1pPr marL="0" indent="0"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505585" indent="-579120">
              <a:defRPr sz="2600">
                <a:latin typeface="Trebuchet MS" panose="020B0603020202020204" pitchFamily="34" charset="0"/>
              </a:defRPr>
            </a:lvl2pPr>
            <a:lvl3pPr marL="2084705" indent="-579120">
              <a:defRPr sz="2600">
                <a:latin typeface="Trebuchet MS" panose="020B0603020202020204" pitchFamily="34" charset="0"/>
              </a:defRPr>
            </a:lvl3pPr>
            <a:lvl4pPr marL="2721610" indent="-636905">
              <a:defRPr sz="2600">
                <a:latin typeface="Trebuchet MS" panose="020B0603020202020204" pitchFamily="34" charset="0"/>
              </a:defRPr>
            </a:lvl4pPr>
            <a:lvl5pPr marL="3185160" indent="-463550">
              <a:defRPr sz="2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6444769" y="33704215"/>
            <a:ext cx="15280482" cy="807774"/>
          </a:xfrm>
          <a:prstGeom prst="rect">
            <a:avLst/>
          </a:prstGeom>
          <a:noFill/>
        </p:spPr>
        <p:txBody>
          <a:bodyPr wrap="square" lIns="92661" tIns="92661" rIns="92661" bIns="92661" anchor="ctr" anchorCtr="0">
            <a:spAutoFit/>
          </a:bodyPr>
          <a:lstStyle>
            <a:lvl1pPr marL="0" indent="0" algn="ctr">
              <a:buNone/>
              <a:defRPr sz="40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6432916" y="34525130"/>
            <a:ext cx="15288135" cy="890880"/>
          </a:xfrm>
          <a:prstGeom prst="rect">
            <a:avLst/>
          </a:prstGeom>
        </p:spPr>
        <p:txBody>
          <a:bodyPr wrap="square" lIns="231652" tIns="231652" rIns="231652" bIns="231652">
            <a:spAutoFit/>
          </a:bodyPr>
          <a:lstStyle>
            <a:lvl1pPr marL="0" indent="0"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505585" indent="-579120">
              <a:defRPr sz="2600">
                <a:latin typeface="Trebuchet MS" panose="020B0603020202020204" pitchFamily="34" charset="0"/>
              </a:defRPr>
            </a:lvl2pPr>
            <a:lvl3pPr marL="2084705" indent="-579120">
              <a:defRPr sz="2600">
                <a:latin typeface="Trebuchet MS" panose="020B0603020202020204" pitchFamily="34" charset="0"/>
              </a:defRPr>
            </a:lvl3pPr>
            <a:lvl4pPr marL="2721610" indent="-636905">
              <a:defRPr sz="2600">
                <a:latin typeface="Trebuchet MS" panose="020B0603020202020204" pitchFamily="34" charset="0"/>
              </a:defRPr>
            </a:lvl4pPr>
            <a:lvl5pPr marL="3185160" indent="-463550">
              <a:defRPr sz="2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667546" y="19456530"/>
            <a:ext cx="15305936" cy="890880"/>
          </a:xfrm>
          <a:prstGeom prst="rect">
            <a:avLst/>
          </a:prstGeom>
        </p:spPr>
        <p:txBody>
          <a:bodyPr wrap="square" lIns="231652" tIns="231652" rIns="231652" bIns="231652">
            <a:spAutoFit/>
          </a:bodyPr>
          <a:lstStyle>
            <a:lvl1pPr marL="0" indent="0">
              <a:buNone/>
              <a:defRPr sz="280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505585" indent="-579120">
              <a:defRPr sz="2600">
                <a:latin typeface="Trebuchet MS" panose="020B0603020202020204" pitchFamily="34" charset="0"/>
              </a:defRPr>
            </a:lvl2pPr>
            <a:lvl3pPr marL="2084705" indent="-579120">
              <a:defRPr sz="2600">
                <a:latin typeface="Trebuchet MS" panose="020B0603020202020204" pitchFamily="34" charset="0"/>
              </a:defRPr>
            </a:lvl3pPr>
            <a:lvl4pPr marL="2721610" indent="-636905">
              <a:defRPr sz="2600">
                <a:latin typeface="Trebuchet MS" panose="020B0603020202020204" pitchFamily="34" charset="0"/>
              </a:defRPr>
            </a:lvl4pPr>
            <a:lvl5pPr marL="3185160" indent="-463550">
              <a:defRPr sz="26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4401521" y="4906391"/>
            <a:ext cx="23601009" cy="12601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65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4401521" y="2914892"/>
            <a:ext cx="23601009" cy="1885708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950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4401521" y="571170"/>
            <a:ext cx="23601009" cy="2343721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FontTx/>
              <a:buNone/>
              <a:defRPr sz="136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7100"/>
            </a:lvl2pPr>
            <a:lvl3pPr>
              <a:buFontTx/>
              <a:buNone/>
              <a:defRPr sz="7100"/>
            </a:lvl3pPr>
            <a:lvl4pPr>
              <a:buFontTx/>
              <a:buNone/>
              <a:defRPr sz="7100"/>
            </a:lvl4pPr>
            <a:lvl5pPr>
              <a:buFontTx/>
              <a:buNone/>
              <a:defRPr sz="71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520" indent="-1620520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50010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jpeg"/><Relationship Id="rId8" Type="http://schemas.openxmlformats.org/officeDocument/2006/relationships/image" Target="../media/image5.jpeg"/><Relationship Id="rId7" Type="http://schemas.openxmlformats.org/officeDocument/2006/relationships/image" Target="../media/image4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2.wmf"/><Relationship Id="rId21" Type="http://schemas.openxmlformats.org/officeDocument/2006/relationships/notesSlide" Target="../notesSlides/notesSlide1.xml"/><Relationship Id="rId20" Type="http://schemas.openxmlformats.org/officeDocument/2006/relationships/vmlDrawing" Target="../drawings/vmlDrawing1.vml"/><Relationship Id="rId2" Type="http://schemas.openxmlformats.org/officeDocument/2006/relationships/oleObject" Target="../embeddings/oleObject1.bin"/><Relationship Id="rId19" Type="http://schemas.openxmlformats.org/officeDocument/2006/relationships/slideLayout" Target="../slideLayouts/slideLayout12.xml"/><Relationship Id="rId18" Type="http://schemas.openxmlformats.org/officeDocument/2006/relationships/image" Target="../media/image14.png"/><Relationship Id="rId17" Type="http://schemas.openxmlformats.org/officeDocument/2006/relationships/image" Target="../media/image13.wmf"/><Relationship Id="rId16" Type="http://schemas.openxmlformats.org/officeDocument/2006/relationships/oleObject" Target="../embeddings/oleObject4.bin"/><Relationship Id="rId15" Type="http://schemas.openxmlformats.org/officeDocument/2006/relationships/image" Target="../media/image12.jpeg"/><Relationship Id="rId14" Type="http://schemas.openxmlformats.org/officeDocument/2006/relationships/image" Target="../media/image11.jpeg"/><Relationship Id="rId13" Type="http://schemas.openxmlformats.org/officeDocument/2006/relationships/image" Target="../media/image10.jpeg"/><Relationship Id="rId12" Type="http://schemas.openxmlformats.org/officeDocument/2006/relationships/image" Target="../media/image9.jpeg"/><Relationship Id="rId11" Type="http://schemas.openxmlformats.org/officeDocument/2006/relationships/image" Target="../media/image8.jpeg"/><Relationship Id="rId10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699979" y="5886340"/>
            <a:ext cx="15716360" cy="1207302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1" name="Text Placeholder 420"/>
          <p:cNvSpPr>
            <a:spLocks noGrp="1"/>
          </p:cNvSpPr>
          <p:nvPr>
            <p:ph type="body" sz="quarter" idx="151"/>
          </p:nvPr>
        </p:nvSpPr>
        <p:spPr>
          <a:xfrm>
            <a:off x="699979" y="2457316"/>
            <a:ext cx="30931200" cy="1166400"/>
          </a:xfrm>
          <a:solidFill>
            <a:schemeClr val="accent3"/>
          </a:solidFill>
        </p:spPr>
        <p:txBody>
          <a:bodyPr>
            <a:normAutofit fontScale="92500" lnSpcReduction="10000"/>
          </a:bodyPr>
          <a:lstStyle/>
          <a:p>
            <a:r>
              <a:rPr lang="en-GB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Xiaofeng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</a:t>
            </a:r>
            <a:r>
              <a:rPr lang="en-GB" sz="5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Xinrong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GB" sz="5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Xiaoming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Feng</a:t>
            </a:r>
            <a:r>
              <a:rPr lang="en-GB" sz="5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Shirong</a:t>
            </a:r>
            <a:r>
              <a:rPr lang="en-GB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r>
              <a:rPr lang="en-GB" sz="5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5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2" name="Text Placeholder 421"/>
          <p:cNvSpPr>
            <a:spLocks noGrp="1"/>
          </p:cNvSpPr>
          <p:nvPr>
            <p:ph type="body" sz="quarter" idx="153"/>
          </p:nvPr>
        </p:nvSpPr>
        <p:spPr>
          <a:xfrm>
            <a:off x="699979" y="314176"/>
            <a:ext cx="30932654" cy="2343721"/>
          </a:xfrm>
          <a:solidFill>
            <a:schemeClr val="accent3"/>
          </a:solidFill>
        </p:spPr>
        <p:txBody>
          <a:bodyPr>
            <a:normAutofit fontScale="25000" lnSpcReduction="20000"/>
          </a:bodyPr>
          <a:lstStyle/>
          <a:p>
            <a:pPr defTabSz="4310380"/>
            <a:r>
              <a:rPr lang="en-GB" sz="2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Trade-offs </a:t>
            </a:r>
            <a:r>
              <a:rPr lang="en-GB" sz="2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Synergies of Ecosystem Services in </a:t>
            </a:r>
            <a:r>
              <a:rPr lang="en-US" sz="28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Karst</a:t>
            </a:r>
            <a:r>
              <a:rPr lang="en-US" sz="28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Area of China Driven by Grain-for-Green Program</a:t>
            </a:r>
            <a:endParaRPr lang="en-US" sz="28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71945" y="6034580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7169" y="6957910"/>
            <a:ext cx="147162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Ecosystem services (ESs) are the resource and environmental basis for the survival and sustainable development of human 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society.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trade-off and synergy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relationships exist between multiple ESs.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Under the background of global climate change, human’s unconscionable exploitation and utilization have led to global environmental destruction and ecological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degradation.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Vegetation restoration program aims to initiate or promote the restoration process of degraded ecosystems through human intervention, which is an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important means to cope with ecological degradation problems and to improve </a:t>
            </a:r>
            <a:r>
              <a:rPr lang="en-US" altLang="zh-CN" sz="3600" b="1" dirty="0" err="1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Ess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 the Chinese government has launched large-scale ecological restoration program such as the Grain-for-Green Program (GFGP) . </a:t>
            </a:r>
            <a:endParaRPr lang="en-US" altLang="zh-CN" sz="3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71945" y="13101578"/>
            <a:ext cx="6072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7169" y="14030272"/>
            <a:ext cx="147162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alculating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three key types of ESs including water yield (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WY),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soil conservation (SC), and net primary productivity (NPP)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en-US" altLang="zh-CN" sz="3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Exploring the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trade-offs relationship of ESs in different land use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types.</a:t>
            </a:r>
            <a:endParaRPr lang="en-US" altLang="zh-CN" sz="3600" b="1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742950" indent="-742950" algn="just">
              <a:buFont typeface="Wingdings" panose="05000000000000000000" pitchFamily="2" charset="2"/>
              <a:buChar char="l"/>
            </a:pP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iscussing </a:t>
            </a:r>
            <a:r>
              <a:rPr lang="en-US" altLang="zh-CN" sz="3600" b="1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the spatial-temporal changes of ESs trade-offs in GFGP area driven by the ecological program</a:t>
            </a:r>
            <a:endParaRPr lang="zh-CN" altLang="en-US" sz="36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99979" y="18888056"/>
            <a:ext cx="15716360" cy="230030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200441" y="1888805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methods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7961" y="2824643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Fig1.Study area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293" y="1967387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Study area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2855" y="28746500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Quantifying ecosystem service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14359" y="29460880"/>
            <a:ext cx="14001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NPP is estimated utilizing the information of APAR and the light use efficiency.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 is calculated as soil loss supposedly ignoring vegetation cover and soil erosion control practices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minus the current LUCC patterns and soil erosion control practices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 water balance method,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 is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as the difference between precipitation (P) and actual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evapotranspiration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(AET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圆角矩形 43"/>
          <p:cNvSpPr/>
          <p:nvPr/>
        </p:nvSpPr>
        <p:spPr>
          <a:xfrm>
            <a:off x="16987843" y="5886340"/>
            <a:ext cx="14787666" cy="2357454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0416867" y="5820266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202157" y="11601380"/>
            <a:ext cx="1421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Fig2.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changes of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Karst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during 2000-2015 and slope distribution of GFGP area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8059413" y="15459032"/>
            <a:ext cx="13001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Fig3.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 changes of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SC,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NPP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WY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Karst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1982 to 2015</a:t>
            </a:r>
            <a:endParaRPr lang="zh-CN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7559347" y="22102766"/>
            <a:ext cx="7215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Fig4</a:t>
            </a:r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of ecosystem services in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Karst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of China in 1982, 2000, and 2015</a:t>
            </a:r>
            <a:endParaRPr lang="zh-CN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7345033" y="27460616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Fig6.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Rose map of ecosystem services in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Karst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by land-use type from 1982 to 2015</a:t>
            </a:r>
            <a:endParaRPr lang="zh-CN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16987843" y="29960946"/>
            <a:ext cx="14787666" cy="45005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0488305" y="30032384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416471" y="30818202"/>
            <a:ext cx="1428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 climate condition of the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Karst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has exhibited a warming and wetting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trend.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rade-offs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 between ESs under the scenario of ecological restoration. 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trade-offs relationship among ESs has spatial and temporal differences and uncertainties. </a:t>
            </a: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16987843" y="34961606"/>
            <a:ext cx="14787666" cy="77867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0631181" y="34890168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7345033" y="35675986"/>
            <a:ext cx="141447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Forestland, wetland, and built-up land increased, whereas farmland and grassland decreased. The GFGP mainly concentrated on slope degree ranging from 2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15</a:t>
            </a:r>
            <a:r>
              <a:rPr lang="en-US" sz="36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Temporally, SC and NPP exhibited an increasing trend, while WY exhibited a decreasing trend.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Spatially, SC basically decreased from west to east; NPP basically increased from north to south; WY basically increased from west to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east.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ESs in different land-use types, NPP and WY in the forestland changed in the opposite way, whereas SC keep increasing. </a:t>
            </a:r>
            <a:endParaRPr lang="en-GB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NPP and SC, SC and WY developed in the direction of trade-offs driven by the GFGP, while NPP and WY developed in the direction of synergies.</a:t>
            </a: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" name="Text Placeholder 419"/>
          <p:cNvSpPr>
            <a:spLocks noGrp="1"/>
          </p:cNvSpPr>
          <p:nvPr>
            <p:ph type="body" sz="quarter" idx="150"/>
          </p:nvPr>
        </p:nvSpPr>
        <p:spPr>
          <a:xfrm>
            <a:off x="699979" y="3386010"/>
            <a:ext cx="30931200" cy="2214578"/>
          </a:xfrm>
          <a:solidFill>
            <a:schemeClr val="accent3"/>
          </a:solidFill>
        </p:spPr>
        <p:txBody>
          <a:bodyPr>
            <a:normAutofit fontScale="25000" lnSpcReduction="20000"/>
          </a:bodyPr>
          <a:lstStyle/>
          <a:p>
            <a:r>
              <a:rPr lang="en-GB" sz="1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of Earth Sciences and Resources , </a:t>
            </a:r>
            <a:r>
              <a:rPr lang="en-GB" sz="1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Chang’an</a:t>
            </a:r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University, Xi’an, Shaanxi 710054, </a:t>
            </a:r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China; </a:t>
            </a:r>
            <a:endParaRPr lang="en-GB" sz="1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Shaanxi Key Laboratory of Land Consolidation, Xi’an </a:t>
            </a:r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Shaanxi </a:t>
            </a:r>
            <a:r>
              <a:rPr lang="en-US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710054</a:t>
            </a:r>
            <a:r>
              <a:rPr lang="en-US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China</a:t>
            </a:r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GB" sz="1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Key Laboratory of Urban and Regional Ecology, Research </a:t>
            </a:r>
            <a:r>
              <a:rPr lang="en-GB" sz="1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Eco-Environmental Sciences, Chinese Academy of Sciences, Beijing 10085, China;</a:t>
            </a:r>
            <a:endParaRPr lang="en-GB" sz="1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8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1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Forest Ecology, Environment and Protection, Chinese Academy of Forestry, Beijing 100091, China</a:t>
            </a:r>
            <a:endParaRPr lang="en-GB" sz="1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37" name="Picture 13" descr="C:\Users\Administrator\Desktop\生态系统服务权衡文献\研究区位置示意图\study area_08.2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7301" y="20459692"/>
            <a:ext cx="12858840" cy="7727034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129003" y="33032780"/>
          <a:ext cx="7358114" cy="785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公式" r:id="rId2" imgW="41452800" imgH="4572000" progId="Equation.3">
                  <p:embed/>
                </p:oleObj>
              </mc:Choice>
              <mc:Fallback>
                <p:oleObj name="公式" r:id="rId2" imgW="41452800" imgH="4572000" progId="Equation.3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29003" y="33032780"/>
                        <a:ext cx="7358114" cy="7858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40" name="对象 32"/>
          <p:cNvGraphicFramePr>
            <a:graphicFrameLocks noChangeAspect="1"/>
          </p:cNvGraphicFramePr>
          <p:nvPr/>
        </p:nvGraphicFramePr>
        <p:xfrm>
          <a:off x="3771813" y="33890036"/>
          <a:ext cx="8501122" cy="714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55778400" imgH="4876800" progId="Equation.DSMT4">
                  <p:embed/>
                </p:oleObj>
              </mc:Choice>
              <mc:Fallback>
                <p:oleObj name="Equation" r:id="rId4" imgW="55778400" imgH="4876800" progId="Equation.DSMT4">
                  <p:embed/>
                  <p:pic>
                    <p:nvPicPr>
                      <p:cNvPr id="0" name="对象 32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71813" y="33890036"/>
                        <a:ext cx="8501122" cy="71438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985731" y="35675986"/>
            <a:ext cx="1321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Quantifying trade-offs and synergies of ecosystem services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4629069" y="34604417"/>
          <a:ext cx="5643602" cy="107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公式" r:id="rId6" imgW="39319200" imgH="9144000" progId="Equation.3">
                  <p:embed/>
                </p:oleObj>
              </mc:Choice>
              <mc:Fallback>
                <p:oleObj name="公式" r:id="rId6" imgW="39319200" imgH="9144000" progId="Equation.3">
                  <p:embed/>
                  <p:pic>
                    <p:nvPicPr>
                      <p:cNvPr id="0" name="图片 104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29069" y="34604417"/>
                        <a:ext cx="5643602" cy="107157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381000"/>
            <a:ext cx="3240405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pic>
        <p:nvPicPr>
          <p:cNvPr id="1045" name="Picture 21" descr="GFGP最终082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416735" y="6676800"/>
            <a:ext cx="9858444" cy="48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图片 12" descr="整合英文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630785" y="12315760"/>
            <a:ext cx="1369972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图片 55" descr="ES空间分布1.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487909" y="16101974"/>
            <a:ext cx="7429552" cy="5815106"/>
          </a:xfrm>
          <a:prstGeom prst="rect">
            <a:avLst/>
          </a:prstGeom>
        </p:spPr>
      </p:pic>
      <p:pic>
        <p:nvPicPr>
          <p:cNvPr id="62" name="图片 61" descr="降雨偏相关1.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060337" y="16316288"/>
            <a:ext cx="6379699" cy="3928083"/>
          </a:xfrm>
          <a:prstGeom prst="rect">
            <a:avLst/>
          </a:prstGeom>
        </p:spPr>
      </p:pic>
      <p:pic>
        <p:nvPicPr>
          <p:cNvPr id="1047" name="图片 14" descr="1982-2015玫瑰图英文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87909" y="23317212"/>
            <a:ext cx="8429684" cy="396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24846023" y="20531130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Fig5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spatial patterns of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pairwise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ecosystem services interactions in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Karst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from 1982 to 2000 and from 2000 to 2015</a:t>
            </a:r>
            <a:endParaRPr lang="zh-CN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图片 66" descr="GFGPnpp&amp;sc1.7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846155" y="22031328"/>
            <a:ext cx="2879980" cy="3071834"/>
          </a:xfrm>
          <a:prstGeom prst="rect">
            <a:avLst/>
          </a:prstGeom>
        </p:spPr>
      </p:pic>
      <p:pic>
        <p:nvPicPr>
          <p:cNvPr id="68" name="图片 67" descr="GFGPnpp&amp;wy1.7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775113" y="21959890"/>
            <a:ext cx="2928958" cy="3160309"/>
          </a:xfrm>
          <a:prstGeom prst="rect">
            <a:avLst/>
          </a:prstGeom>
        </p:spPr>
      </p:pic>
      <p:pic>
        <p:nvPicPr>
          <p:cNvPr id="69" name="图片 68" descr="GFGPsc&amp;wy1.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7203477" y="25174600"/>
            <a:ext cx="4066429" cy="287278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24988899" y="27960682"/>
            <a:ext cx="62151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Fig7.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proportion of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pairwise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ecosystem services interactions in the GFGP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1982 to 2015</a:t>
            </a:r>
            <a:endParaRPr lang="zh-CN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zh-CN" altLang="en-US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85797" y="36390366"/>
            <a:ext cx="137875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 that the annual precipitation as an important climatic factor has a significant impact on WY, SC, and NPP. So we controlled annual precipitation and respectively calculated the partial correlation coefficients between WY and NPP, WY and SC, NPP and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SC.</a:t>
            </a:r>
            <a:endParaRPr lang="zh-CN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0"/>
            <a:ext cx="3240405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1050" name="Object 26"/>
          <p:cNvGraphicFramePr>
            <a:graphicFrameLocks noChangeAspect="1"/>
          </p:cNvGraphicFramePr>
          <p:nvPr/>
        </p:nvGraphicFramePr>
        <p:xfrm>
          <a:off x="4343317" y="39033572"/>
          <a:ext cx="7365785" cy="1928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公式" r:id="rId16" imgW="43281600" imgH="11277600" progId="Equation.3">
                  <p:embed/>
                </p:oleObj>
              </mc:Choice>
              <mc:Fallback>
                <p:oleObj name="公式" r:id="rId16" imgW="43281600" imgH="11277600" progId="Equation.3">
                  <p:embed/>
                  <p:pic>
                    <p:nvPicPr>
                      <p:cNvPr id="0" name="图片 1049"/>
                      <p:cNvPicPr>
                        <a:picLocks noChangeAspect="1"/>
                      </p:cNvPicPr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343317" y="39033572"/>
                        <a:ext cx="7365785" cy="1928826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MO_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41935400"/>
            <a:ext cx="3626485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3973</Words>
  <Application>WPS 演示</Application>
  <PresentationFormat>自定义</PresentationFormat>
  <Paragraphs>63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Times New Roman</vt:lpstr>
      <vt:lpstr>Trebuchet MS</vt:lpstr>
      <vt:lpstr>黑体</vt:lpstr>
      <vt:lpstr>Calibri</vt:lpstr>
      <vt:lpstr>微软雅黑</vt:lpstr>
      <vt:lpstr>Arial Unicode MS</vt:lpstr>
      <vt:lpstr>Office 主题</vt:lpstr>
      <vt:lpstr>Equation.3</vt:lpstr>
      <vt:lpstr>Equation.DSMT4</vt:lpstr>
      <vt:lpstr>Equation.3</vt:lpstr>
      <vt:lpstr>Equation.3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メ simple メ</cp:lastModifiedBy>
  <cp:revision>32</cp:revision>
  <dcterms:created xsi:type="dcterms:W3CDTF">2017-08-20T15:49:00Z</dcterms:created>
  <dcterms:modified xsi:type="dcterms:W3CDTF">2020-04-06T06:01:32Z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