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5350" cy="30279975"/>
  <p:notesSz cx="42341800" cy="29819600"/>
  <p:photoAlbum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A4A3A4"/>
          </p15:clr>
        </p15:guide>
        <p15:guide id="2" pos="13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AFB"/>
    <a:srgbClr val="006600"/>
    <a:srgbClr val="FFFFFF"/>
    <a:srgbClr val="0070C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99" autoAdjust="0"/>
    <p:restoredTop sz="97663" autoAdjust="0"/>
  </p:normalViewPr>
  <p:slideViewPr>
    <p:cSldViewPr>
      <p:cViewPr>
        <p:scale>
          <a:sx n="24" d="100"/>
          <a:sy n="24" d="100"/>
        </p:scale>
        <p:origin x="280" y="-1224"/>
      </p:cViewPr>
      <p:guideLst>
        <p:guide orient="horz" pos="9538"/>
        <p:guide pos="13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CD8865E-DDBC-40FF-BE81-71FF895798E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18349913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6101" tIns="198051" rIns="396101" bIns="19805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79B3B6-C59C-4D18-B093-085B6B61377E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23985538" y="0"/>
            <a:ext cx="18349912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6101" tIns="198051" rIns="396101" bIns="1980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600">
                <a:latin typeface="Arial" charset="0"/>
              </a:defRPr>
            </a:lvl1pPr>
          </a:lstStyle>
          <a:p>
            <a:pPr>
              <a:defRPr/>
            </a:pPr>
            <a:fld id="{608CFA0B-114E-4373-B82C-3DA38AA48550}" type="datetimeFigureOut">
              <a:rPr lang="fr-FR"/>
              <a:pPr>
                <a:defRPr/>
              </a:pPr>
              <a:t>03/05/2020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8BF1E611-2B37-4E70-B66D-B1B9D6484D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271500" y="2239963"/>
            <a:ext cx="15798800" cy="1117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96176" tIns="198084" rIns="396176" bIns="19808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9D96FE5-EFE6-40A6-A85A-2707027A0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4237038" y="14163675"/>
            <a:ext cx="33875662" cy="134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6101" tIns="198051" rIns="396101" bIns="1980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701BDF-FEE0-4880-901B-763DDC872C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28325763"/>
            <a:ext cx="18349913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6101" tIns="198051" rIns="396101" bIns="1980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420BE2-0392-407B-A356-7660C8469F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23985538" y="28325763"/>
            <a:ext cx="18349912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6101" tIns="198051" rIns="396101" bIns="1980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4600" smtClean="0"/>
            </a:lvl1pPr>
          </a:lstStyle>
          <a:p>
            <a:pPr>
              <a:defRPr/>
            </a:pPr>
            <a:fld id="{ACCE7740-16C3-42D3-B337-3FF27CC3D65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3F312F8D-164A-4862-985C-AEFAE12678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0995A37-A756-49A7-8C27-665B63CA7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A9ACE115-C165-44B2-9A66-2C4AE2D9A6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66306A-094C-4294-9012-D0F092A99896}" type="slidenum">
              <a:rPr lang="fr-FR" altLang="fr-FR" sz="46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fr-FR" altLang="fr-FR" sz="46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09925" y="9405940"/>
            <a:ext cx="36385500" cy="649128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1438" y="17159290"/>
            <a:ext cx="2996247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4AF2BB-C9CA-4D1B-BD25-8BE31CA0D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409FC4-8E9C-41AD-99B9-F6B347CCA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D12B5F-5978-40B8-BD2C-8A2B8C4FC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C08B2-D9C3-45BA-92E2-B2F2068F7BE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81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D41613-532E-46FC-8BF3-15E7976E8E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C1E1D9-B50A-4549-91E7-39B78D8040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11CBE1-94E0-4068-A3A5-55D7E9F53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17710-AE60-4259-8584-C09785EC8A1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388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1034039" y="1212850"/>
            <a:ext cx="9631362" cy="25834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139950" y="1212850"/>
            <a:ext cx="28741688" cy="25834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0670B9-290D-419E-B399-7057DDB3D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25D835-90FB-4FF4-93A4-A093B7D12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C47AC8-1CE5-45AB-B618-6671AAC74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599E9-96E3-4843-B925-2B3970802C5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5229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2139951" y="1212850"/>
            <a:ext cx="38525450" cy="258349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37053B-1B7A-4C95-AE74-7B7A958E7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C29B87-FECE-4599-9224-84D89FA1A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DC564E-95D1-4547-BDC8-960755712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F69F4-2D52-4D76-B9F8-62FBF2F3B5E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580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805F39-78A9-4DB4-9699-EFDB1AEA5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751353-DD86-4CFF-ABB6-E4128A3BA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58C1EA-46D1-416C-BDEB-61F101E47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65F2F-9FDE-44DA-B98F-1C6FC244CBE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021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81376" y="19457988"/>
            <a:ext cx="36383913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81376" y="12833350"/>
            <a:ext cx="36383913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E7A159-6BEA-4FEA-864B-F30A79E66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2E0545-1B39-49A5-B029-55DC2A8C33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87A658-5335-4D4A-8357-BEAAF478D0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C5326-3D21-4CC2-BFCE-19BD553BA6F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6123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39951" y="7065963"/>
            <a:ext cx="191865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478875" y="7065963"/>
            <a:ext cx="191865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A91CEF-3F74-4199-9E35-61D6F1928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E0C2C-C7F9-486B-82E2-2C273EE31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8F1363-5216-4566-B105-ADF14BBB2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E7DD-6659-41A0-A24F-8A8507F288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725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9951" y="1212850"/>
            <a:ext cx="3852545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39951" y="6778627"/>
            <a:ext cx="1891347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39951" y="9602790"/>
            <a:ext cx="1891347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1743988" y="6778627"/>
            <a:ext cx="18921412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1743988" y="9602790"/>
            <a:ext cx="18921412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5F6681-4A79-42B2-B9AC-610E7ED457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0422F6-A373-4E6E-BB20-9432174DC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58882D-982E-471B-A4E6-5012A52586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68658-9627-486D-832A-60B8BCBD0C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121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AD2A28-8E16-471F-A253-AC405BC82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6446F2-79E3-474A-962F-0F55BDC30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CF2C6F-93C4-459F-A516-D089BD7885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73309-AD24-4966-A8FD-0B1ADFDDB7D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7307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527134-7898-449A-80F1-6FE9F46C1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49BA89-4414-45A2-96A5-CC73673F0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0E0291-D22E-4929-9C51-DB1AFFBCAC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84E76-870C-481C-B4F4-7CB8CB41714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338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9950" y="1204913"/>
            <a:ext cx="14082713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35426" y="1204913"/>
            <a:ext cx="23929975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39950" y="6335713"/>
            <a:ext cx="14082713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DE7FA9-3B6C-40B1-8429-9C78DF73E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595220-3478-42A3-978D-FE7D83436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1658B-F73F-476B-9C3E-6B335AA4C3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DA9AF-04C4-47C4-B1F4-626271A6DD1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058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9938" y="21196300"/>
            <a:ext cx="25684162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9938" y="2705100"/>
            <a:ext cx="25684162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9938" y="23698202"/>
            <a:ext cx="25684162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65A710-A754-4653-82E4-BBDC124A1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3B959B-B20C-47BE-8BBC-A38DAB630D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810B92-769E-4484-BA3E-27D20FD81B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0191-6883-432E-9F00-F2421E819A0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97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372B8F-4B10-4648-9C82-003AD9166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39950" y="1212850"/>
            <a:ext cx="38525450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9395" tIns="204698" rIns="409395" bIns="2046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9460D4-D828-40CF-AC84-A16497006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39950" y="7065963"/>
            <a:ext cx="38525450" cy="1998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9395" tIns="204698" rIns="409395" bIns="204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1D1A84-F0AA-4782-8228-7E5A7DCD57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9950" y="27574875"/>
            <a:ext cx="99885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395" tIns="204698" rIns="409395" bIns="2046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3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C76B68-F03B-4046-AF9E-BC93DEE578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5638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395" tIns="204698" rIns="409395" bIns="20469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3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BC0DD6-3E7E-4D3E-875E-C9C41E62AF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76850" y="27574875"/>
            <a:ext cx="99885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395" tIns="204698" rIns="409395" bIns="204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300" smtClean="0"/>
            </a:lvl1pPr>
          </a:lstStyle>
          <a:p>
            <a:pPr>
              <a:defRPr/>
            </a:pPr>
            <a:fld id="{C6B4528D-C756-4557-B5C0-19B31E66DD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0941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941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2pPr>
      <a:lvl3pPr algn="ctr" defTabSz="40941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3pPr>
      <a:lvl4pPr algn="ctr" defTabSz="40941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4pPr>
      <a:lvl5pPr algn="ctr" defTabSz="409416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5pPr>
      <a:lvl6pPr marL="457200" algn="ctr" defTabSz="4094163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6pPr>
      <a:lvl7pPr marL="914400" algn="ctr" defTabSz="4094163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7pPr>
      <a:lvl8pPr marL="1371600" algn="ctr" defTabSz="4094163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8pPr>
      <a:lvl9pPr marL="1828800" algn="ctr" defTabSz="4094163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charset="0"/>
        </a:defRPr>
      </a:lvl9pPr>
    </p:titleStyle>
    <p:bodyStyle>
      <a:lvl1pPr marL="1535113" indent="-1535113" algn="l" defTabSz="409416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+mn-ea"/>
          <a:cs typeface="+mn-cs"/>
        </a:defRPr>
      </a:lvl1pPr>
      <a:lvl2pPr marL="3325813" indent="-1279525" algn="l" defTabSz="4094163" rtl="0" eaLnBrk="0" fontAlgn="base" hangingPunct="0">
        <a:spcBef>
          <a:spcPct val="20000"/>
        </a:spcBef>
        <a:spcAft>
          <a:spcPct val="0"/>
        </a:spcAft>
        <a:buChar char="–"/>
        <a:defRPr sz="12500">
          <a:solidFill>
            <a:schemeClr val="tx1"/>
          </a:solidFill>
          <a:latin typeface="+mn-lt"/>
        </a:defRPr>
      </a:lvl2pPr>
      <a:lvl3pPr marL="5118100" indent="-1023938" algn="l" defTabSz="4094163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</a:defRPr>
      </a:lvl3pPr>
      <a:lvl4pPr marL="7164388" indent="-1023938" algn="l" defTabSz="4094163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210675" indent="-1022350" algn="l" defTabSz="4094163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667875" indent="-1022350" algn="l" defTabSz="4094163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125075" indent="-1022350" algn="l" defTabSz="4094163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582275" indent="-1022350" algn="l" defTabSz="4094163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039475" indent="-1022350" algn="l" defTabSz="4094163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mailto:pierre-emmanuel.peyneau@ifsttar.fr" TargetMode="External"/><Relationship Id="rId21" Type="http://schemas.openxmlformats.org/officeDocument/2006/relationships/image" Target="../media/image15.JP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12.jpg"/><Relationship Id="rId23" Type="http://schemas.openxmlformats.org/officeDocument/2006/relationships/image" Target="../media/image17.pn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4" Type="http://schemas.openxmlformats.org/officeDocument/2006/relationships/image" Target="../media/image1.jpe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9">
            <a:extLst>
              <a:ext uri="{FF2B5EF4-FFF2-40B4-BE49-F238E27FC236}">
                <a16:creationId xmlns:a16="http://schemas.microsoft.com/office/drawing/2014/main" id="{FCA35EF1-2931-4720-81AC-FB0367156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9551313"/>
            <a:ext cx="40474900" cy="6477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094163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4163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4163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41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4163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4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4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4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4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*Corresponding author : </a:t>
            </a:r>
            <a:r>
              <a:rPr lang="en-US" altLang="fr-FR" sz="1800">
                <a:hlinkClick r:id="rId3"/>
              </a:rPr>
              <a:t>pierre-emmanuel.peyneau@ifsttar.fr</a:t>
            </a:r>
            <a:r>
              <a:rPr lang="en-US" altLang="fr-FR" sz="1800"/>
              <a:t>, (1) GERS-LEE, Univ Gustave Eiffel, IFSTTAR, F-44344 Bouguenais, France, (2) Univ Lyon, Université Claude Bernard Lyon 1, CNRS, ENTPE, UMR5023 LEHNA, F-69518, Vaulx-en-Velin, France, (3) Manaaki Whenua – Landcare Research, Lincoln 7640, New Zealand, (4) Department of Regional Geographic Analysis and Physical Geography, University of Granada, Granada 18071, Spain, (5) Departamento de Suelo y Agua, Estación Experimental de Aula Dei, Consejo Superior de Investigaciones Científicas (CSIC), PO Box 13034, 50080 Zaragoza, Spain, (6) Agricultural Department, University of Sassari, Viale Italia, 39, 07100 Sassari, Italy  </a:t>
            </a:r>
            <a:endParaRPr lang="en-US" altLang="fr-FR" sz="1800" i="1"/>
          </a:p>
        </p:txBody>
      </p:sp>
      <p:sp>
        <p:nvSpPr>
          <p:cNvPr id="3077" name="Text Box 8">
            <a:extLst>
              <a:ext uri="{FF2B5EF4-FFF2-40B4-BE49-F238E27FC236}">
                <a16:creationId xmlns:a16="http://schemas.microsoft.com/office/drawing/2014/main" id="{62C71710-254A-49DF-AC96-BFC6BA289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162323"/>
            <a:ext cx="38342887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6600" b="1" dirty="0"/>
              <a:t>Finite formulation for the computation of sorptivity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4800" b="1" dirty="0" smtClean="0"/>
              <a:t>Pierre-Emmanuel Peyneau</a:t>
            </a:r>
            <a:r>
              <a:rPr lang="en-US" altLang="fr-FR" sz="4800" b="1" baseline="30000" dirty="0" smtClean="0"/>
              <a:t>1</a:t>
            </a:r>
            <a:r>
              <a:rPr lang="en-US" altLang="fr-FR" sz="4800" b="1" dirty="0" smtClean="0"/>
              <a:t>, Laurent Lassabatere</a:t>
            </a:r>
            <a:r>
              <a:rPr lang="en-US" altLang="fr-FR" sz="4800" b="1" baseline="30000" dirty="0" smtClean="0"/>
              <a:t>2</a:t>
            </a:r>
            <a:r>
              <a:rPr lang="en-US" altLang="fr-FR" sz="4800" b="1" dirty="0" smtClean="0"/>
              <a:t>, Joseph Pollacco</a:t>
            </a:r>
            <a:r>
              <a:rPr lang="en-US" altLang="fr-FR" sz="4800" b="1" baseline="30000" dirty="0" smtClean="0"/>
              <a:t>3</a:t>
            </a:r>
            <a:r>
              <a:rPr lang="en-US" altLang="fr-FR" sz="4800" b="1" dirty="0"/>
              <a:t>, </a:t>
            </a:r>
            <a:r>
              <a:rPr lang="en-US" altLang="fr-FR" sz="4800" b="1" dirty="0" err="1"/>
              <a:t>Jesús</a:t>
            </a:r>
            <a:r>
              <a:rPr lang="en-US" altLang="fr-FR" sz="4800" b="1" dirty="0"/>
              <a:t> </a:t>
            </a:r>
            <a:r>
              <a:rPr lang="en-US" altLang="fr-FR" sz="4800" b="1" dirty="0" smtClean="0"/>
              <a:t>Fernández-Gálvez</a:t>
            </a:r>
            <a:r>
              <a:rPr lang="en-US" altLang="fr-FR" sz="4800" b="1" baseline="30000" dirty="0" smtClean="0"/>
              <a:t>4</a:t>
            </a:r>
            <a:r>
              <a:rPr lang="en-US" altLang="fr-FR" sz="4800" b="1" dirty="0" smtClean="0"/>
              <a:t>, Borja Latorre</a:t>
            </a:r>
            <a:r>
              <a:rPr lang="en-US" altLang="fr-FR" sz="4800" b="1" baseline="30000" dirty="0" smtClean="0"/>
              <a:t>5</a:t>
            </a:r>
            <a:r>
              <a:rPr lang="en-US" altLang="fr-FR" sz="4800" b="1" dirty="0" smtClean="0"/>
              <a:t>, David Moret-Fernández</a:t>
            </a:r>
            <a:r>
              <a:rPr lang="en-US" altLang="fr-FR" sz="4800" b="1" baseline="30000" dirty="0" smtClean="0"/>
              <a:t>5</a:t>
            </a:r>
            <a:r>
              <a:rPr lang="en-US" altLang="fr-FR" sz="4800" b="1" dirty="0" smtClean="0"/>
              <a:t>, Simone Di Prima</a:t>
            </a:r>
            <a:r>
              <a:rPr lang="en-US" altLang="fr-FR" sz="4800" b="1" baseline="30000" dirty="0" smtClean="0"/>
              <a:t>6</a:t>
            </a:r>
            <a:r>
              <a:rPr lang="en-US" altLang="fr-FR" sz="4800" b="1" dirty="0" smtClean="0"/>
              <a:t>, Rafael Angulo-Jaramillo</a:t>
            </a:r>
            <a:r>
              <a:rPr lang="en-US" altLang="fr-FR" sz="4800" b="1" baseline="30000" dirty="0" smtClean="0"/>
              <a:t>1</a:t>
            </a:r>
            <a:endParaRPr lang="en-US" altLang="fr-FR" sz="4800" b="1" baseline="30000" dirty="0"/>
          </a:p>
        </p:txBody>
      </p:sp>
      <p:pic>
        <p:nvPicPr>
          <p:cNvPr id="3079" name="Picture 57" descr="cnrs_nouveau_logo">
            <a:extLst>
              <a:ext uri="{FF2B5EF4-FFF2-40B4-BE49-F238E27FC236}">
                <a16:creationId xmlns:a16="http://schemas.microsoft.com/office/drawing/2014/main" id="{5C236FBF-A840-4289-944C-A4DE19801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7261" y="3036393"/>
            <a:ext cx="118745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15">
            <a:extLst>
              <a:ext uri="{FF2B5EF4-FFF2-40B4-BE49-F238E27FC236}">
                <a16:creationId xmlns:a16="http://schemas.microsoft.com/office/drawing/2014/main" id="{5F6E01D6-D9CD-48D8-9117-A4FFB88E2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4688" y="162323"/>
            <a:ext cx="4981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4800" b="1" dirty="0"/>
              <a:t>EGU2020-22664 </a:t>
            </a:r>
          </a:p>
        </p:txBody>
      </p:sp>
      <p:sp>
        <p:nvSpPr>
          <p:cNvPr id="3081" name="Rectangle 110">
            <a:extLst>
              <a:ext uri="{FF2B5EF4-FFF2-40B4-BE49-F238E27FC236}">
                <a16:creationId xmlns:a16="http://schemas.microsoft.com/office/drawing/2014/main" id="{2E057DA7-CB45-41C0-B0C8-47ED6496A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41325"/>
            <a:ext cx="184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8100"/>
          </a:p>
        </p:txBody>
      </p:sp>
      <p:pic>
        <p:nvPicPr>
          <p:cNvPr id="3082" name="Picture 109">
            <a:extLst>
              <a:ext uri="{FF2B5EF4-FFF2-40B4-BE49-F238E27FC236}">
                <a16:creationId xmlns:a16="http://schemas.microsoft.com/office/drawing/2014/main" id="{BBA75FDA-B923-4C44-BD83-7FA0F0B2C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524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111">
            <a:extLst>
              <a:ext uri="{FF2B5EF4-FFF2-40B4-BE49-F238E27FC236}">
                <a16:creationId xmlns:a16="http://schemas.microsoft.com/office/drawing/2014/main" id="{67173D22-0A36-45A9-92F4-7798F0B3B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875"/>
            <a:ext cx="184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r-FR" sz="8100"/>
          </a:p>
        </p:txBody>
      </p:sp>
      <p:sp>
        <p:nvSpPr>
          <p:cNvPr id="3084" name="Rectangle 3">
            <a:extLst>
              <a:ext uri="{FF2B5EF4-FFF2-40B4-BE49-F238E27FC236}">
                <a16:creationId xmlns:a16="http://schemas.microsoft.com/office/drawing/2014/main" id="{FAFF85F7-99FC-415A-BDBD-F97FBFA14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" y="14398625"/>
            <a:ext cx="1131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fr-FR" sz="2400"/>
          </a:p>
        </p:txBody>
      </p:sp>
      <p:pic>
        <p:nvPicPr>
          <p:cNvPr id="3085" name="Image 4">
            <a:extLst>
              <a:ext uri="{FF2B5EF4-FFF2-40B4-BE49-F238E27FC236}">
                <a16:creationId xmlns:a16="http://schemas.microsoft.com/office/drawing/2014/main" id="{C5B5C230-CF84-4EAA-8711-79D528C2BE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97" y="2662522"/>
            <a:ext cx="4030662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Image 5">
            <a:extLst>
              <a:ext uri="{FF2B5EF4-FFF2-40B4-BE49-F238E27FC236}">
                <a16:creationId xmlns:a16="http://schemas.microsoft.com/office/drawing/2014/main" id="{F94AD1D6-71BF-4F73-B619-F4BD34F939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997" y="2748360"/>
            <a:ext cx="2540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Image 30">
            <a:extLst>
              <a:ext uri="{FF2B5EF4-FFF2-40B4-BE49-F238E27FC236}">
                <a16:creationId xmlns:a16="http://schemas.microsoft.com/office/drawing/2014/main" id="{B612898F-930A-4C2D-A033-CFAA66EE4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473" y="27989376"/>
            <a:ext cx="36004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9892E72C-F948-412D-9B55-0BFDD7133BA3}"/>
              </a:ext>
            </a:extLst>
          </p:cNvPr>
          <p:cNvGrpSpPr/>
          <p:nvPr/>
        </p:nvGrpSpPr>
        <p:grpSpPr>
          <a:xfrm>
            <a:off x="26587251" y="5994971"/>
            <a:ext cx="15818049" cy="6782602"/>
            <a:chOff x="26587251" y="5994971"/>
            <a:chExt cx="15818049" cy="6782602"/>
          </a:xfrm>
        </p:grpSpPr>
        <p:sp>
          <p:nvSpPr>
            <p:cNvPr id="17" name="Text Box 25">
              <a:extLst>
                <a:ext uri="{FF2B5EF4-FFF2-40B4-BE49-F238E27FC236}">
                  <a16:creationId xmlns:a16="http://schemas.microsoft.com/office/drawing/2014/main" id="{50114C54-8E85-4127-8FFE-A1A23494A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94766" y="5994971"/>
              <a:ext cx="15810534" cy="1020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defTabSz="4094163">
                <a:spcBef>
                  <a:spcPct val="20000"/>
                </a:spcBef>
                <a:buChar char="•"/>
                <a:defRPr sz="143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094163">
                <a:spcBef>
                  <a:spcPct val="20000"/>
                </a:spcBef>
                <a:buChar char="–"/>
                <a:defRPr sz="12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094163">
                <a:spcBef>
                  <a:spcPct val="20000"/>
                </a:spcBef>
                <a:buChar char="•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094163">
                <a:spcBef>
                  <a:spcPct val="20000"/>
                </a:spcBef>
                <a:buChar char="–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094163">
                <a:spcBef>
                  <a:spcPct val="20000"/>
                </a:spcBef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094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094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094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094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fr-FR" sz="4000" b="1" dirty="0"/>
                <a:t>o Hydraulic functions for loamy soil (</a:t>
              </a:r>
              <a:r>
                <a:rPr lang="en-US" altLang="fr-FR" sz="4000" b="1" dirty="0" err="1"/>
                <a:t>Carsel</a:t>
              </a:r>
              <a:r>
                <a:rPr lang="en-US" altLang="fr-FR" sz="4000" b="1" dirty="0"/>
                <a:t> and Parrish, 1988)</a:t>
              </a: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F38CE62E-AD04-4F00-AFFB-D2B25E114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587251" y="7178352"/>
              <a:ext cx="14401600" cy="5599221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860EAC5C-240D-4BF3-9603-B50B660EAB5D}"/>
              </a:ext>
            </a:extLst>
          </p:cNvPr>
          <p:cNvGrpSpPr/>
          <p:nvPr/>
        </p:nvGrpSpPr>
        <p:grpSpPr>
          <a:xfrm>
            <a:off x="26324969" y="13267779"/>
            <a:ext cx="15541492" cy="6898176"/>
            <a:chOff x="26324969" y="13653205"/>
            <a:chExt cx="15541492" cy="6898176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D888A475-F9D9-4379-BA5D-A95EBF668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6324969" y="14724477"/>
              <a:ext cx="15311954" cy="5826904"/>
            </a:xfrm>
            <a:prstGeom prst="rect">
              <a:avLst/>
            </a:prstGeom>
          </p:spPr>
        </p:pic>
        <p:sp>
          <p:nvSpPr>
            <p:cNvPr id="18" name="Text Box 25">
              <a:extLst>
                <a:ext uri="{FF2B5EF4-FFF2-40B4-BE49-F238E27FC236}">
                  <a16:creationId xmlns:a16="http://schemas.microsoft.com/office/drawing/2014/main" id="{B58D990F-2391-4BE9-8128-45B4FBE37A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87251" y="13653205"/>
              <a:ext cx="6039741" cy="720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defTabSz="4094163">
                <a:spcBef>
                  <a:spcPct val="20000"/>
                </a:spcBef>
                <a:buChar char="•"/>
                <a:defRPr sz="143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094163">
                <a:spcBef>
                  <a:spcPct val="20000"/>
                </a:spcBef>
                <a:buChar char="–"/>
                <a:defRPr sz="12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094163">
                <a:spcBef>
                  <a:spcPct val="20000"/>
                </a:spcBef>
                <a:buChar char="•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094163">
                <a:spcBef>
                  <a:spcPct val="20000"/>
                </a:spcBef>
                <a:buChar char="–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094163">
                <a:spcBef>
                  <a:spcPct val="20000"/>
                </a:spcBef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094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094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094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094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fr-FR" sz="4000" b="1" dirty="0"/>
                <a:t>o Sorptivity integrands</a:t>
              </a:r>
            </a:p>
          </p:txBody>
        </p:sp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id="{BD00941C-E77D-49AB-B849-B715A238DE06}"/>
                </a:ext>
              </a:extLst>
            </p:cNvPr>
            <p:cNvCxnSpPr/>
            <p:nvPr/>
          </p:nvCxnSpPr>
          <p:spPr bwMode="auto">
            <a:xfrm flipV="1">
              <a:off x="41636923" y="15139987"/>
              <a:ext cx="0" cy="1656184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A58869EE-DFAE-4228-B675-AF125CD8DCF6}"/>
                </a:ext>
              </a:extLst>
            </p:cNvPr>
            <p:cNvSpPr txBox="1"/>
            <p:nvPr/>
          </p:nvSpPr>
          <p:spPr>
            <a:xfrm>
              <a:off x="40883500" y="14242905"/>
              <a:ext cx="9829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800" dirty="0"/>
                <a:t>+</a:t>
              </a:r>
              <a:r>
                <a:rPr lang="fr-FR" sz="4800" dirty="0">
                  <a:sym typeface="Symbol" panose="05050102010706020507" pitchFamily="18" charset="2"/>
                </a:rPr>
                <a:t></a:t>
              </a:r>
              <a:endParaRPr lang="fr-FR" sz="4800" dirty="0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3270CBC2-7232-420A-9E66-8EFED24632AD}"/>
                </a:ext>
              </a:extLst>
            </p:cNvPr>
            <p:cNvSpPr txBox="1"/>
            <p:nvPr/>
          </p:nvSpPr>
          <p:spPr>
            <a:xfrm>
              <a:off x="32679433" y="1424290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800" dirty="0"/>
                <a:t>2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979FE445-084D-488B-8036-478D10AF65A5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V="1">
              <a:off x="31768404" y="13896385"/>
              <a:ext cx="0" cy="1656184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27" name="Text Box 25">
            <a:extLst>
              <a:ext uri="{FF2B5EF4-FFF2-40B4-BE49-F238E27FC236}">
                <a16:creationId xmlns:a16="http://schemas.microsoft.com/office/drawing/2014/main" id="{FAD6DD7A-5D0C-456B-B501-E1AF7F37D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018" y="20540587"/>
            <a:ext cx="14478833" cy="104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094163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94163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94163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941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94163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94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94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94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94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sz="4000" b="1" dirty="0"/>
              <a:t>o Determination of entire sorptivity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BCABF08-E56A-47BA-90C6-931C419DE9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610565" y="21252310"/>
            <a:ext cx="15070829" cy="61582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4BFE0E0-75CF-44A1-A9AA-02ED1EBA0328}"/>
                  </a:ext>
                </a:extLst>
              </p:cNvPr>
              <p:cNvSpPr/>
              <p:nvPr/>
            </p:nvSpPr>
            <p:spPr>
              <a:xfrm>
                <a:off x="28217386" y="27602329"/>
                <a:ext cx="6387454" cy="723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4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41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fr-FR" sz="4100" b="0" i="1" smtClean="0">
                            <a:latin typeface="Cambria Math" panose="02040503050406030204" pitchFamily="18" charset="0"/>
                          </a:rPr>
                          <m:t>∗2</m:t>
                        </m:r>
                      </m:sup>
                    </m:sSup>
                    <m:d>
                      <m:dPr>
                        <m:ctrlPr>
                          <a:rPr lang="fr-FR" sz="4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410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fr-FR" sz="41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410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fr-FR" sz="4100" dirty="0"/>
                  <a:t> </a:t>
                </a:r>
                <a:r>
                  <a:rPr lang="fr-FR" sz="4100" dirty="0" smtClean="0"/>
                  <a:t>= A1 + A2 </a:t>
                </a:r>
                <a:r>
                  <a:rPr lang="fr-FR" sz="4100" dirty="0"/>
                  <a:t>= 0.478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4BFE0E0-75CF-44A1-A9AA-02ED1EBA0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386" y="27602329"/>
                <a:ext cx="6387454" cy="723275"/>
              </a:xfrm>
              <a:prstGeom prst="rect">
                <a:avLst/>
              </a:prstGeom>
              <a:blipFill>
                <a:blip r:embed="rId12"/>
                <a:stretch>
                  <a:fillRect t="-15966" r="-2385" b="-352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AE27408-9E4A-4140-AD32-105F2317C570}"/>
                  </a:ext>
                </a:extLst>
              </p:cNvPr>
              <p:cNvSpPr/>
              <p:nvPr/>
            </p:nvSpPr>
            <p:spPr>
              <a:xfrm>
                <a:off x="28243435" y="28677491"/>
                <a:ext cx="4222823" cy="723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4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41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fr-FR" sz="4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fr-FR" sz="4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4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1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4100" b="0" i="0" smtClean="0">
                                <a:latin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  <m:r>
                          <a:rPr lang="fr-FR" sz="4100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fr-FR" sz="4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41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41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sz="4100" dirty="0"/>
                  <a:t> = 0.810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AE27408-9E4A-4140-AD32-105F2317C5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3435" y="28677491"/>
                <a:ext cx="4222823" cy="723275"/>
              </a:xfrm>
              <a:prstGeom prst="rect">
                <a:avLst/>
              </a:prstGeom>
              <a:blipFill>
                <a:blip r:embed="rId13"/>
                <a:stretch>
                  <a:fillRect t="-15126" r="-4040" b="-352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9B4CAC5-05A6-43E0-8652-DFE2F9E43BBB}"/>
              </a:ext>
            </a:extLst>
          </p:cNvPr>
          <p:cNvSpPr/>
          <p:nvPr/>
        </p:nvSpPr>
        <p:spPr bwMode="auto">
          <a:xfrm>
            <a:off x="26418637" y="27413869"/>
            <a:ext cx="1404093" cy="104759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094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3514132-E05A-4D73-B8E5-E849E089F6F7}"/>
              </a:ext>
            </a:extLst>
          </p:cNvPr>
          <p:cNvSpPr txBox="1"/>
          <p:nvPr/>
        </p:nvSpPr>
        <p:spPr>
          <a:xfrm>
            <a:off x="31465317" y="23277315"/>
            <a:ext cx="1454244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A1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C34B289-66A2-4730-B3D5-67CA9CFE4AAB}"/>
              </a:ext>
            </a:extLst>
          </p:cNvPr>
          <p:cNvSpPr txBox="1"/>
          <p:nvPr/>
        </p:nvSpPr>
        <p:spPr>
          <a:xfrm>
            <a:off x="37707360" y="24058024"/>
            <a:ext cx="1454244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A2</a:t>
            </a:r>
          </a:p>
        </p:txBody>
      </p: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CE059616-0404-4FC0-B6F2-E600BA23F6BC}"/>
              </a:ext>
            </a:extLst>
          </p:cNvPr>
          <p:cNvSpPr/>
          <p:nvPr/>
        </p:nvSpPr>
        <p:spPr bwMode="auto">
          <a:xfrm>
            <a:off x="26407294" y="28533475"/>
            <a:ext cx="1404093" cy="104759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094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1097169-0C88-4E2E-A9F3-4F90FAB4C09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864722" y="2881848"/>
            <a:ext cx="3167362" cy="144568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8C64264-268D-4DF4-B466-4C46157C9F4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334" y="3112502"/>
            <a:ext cx="4213827" cy="1215030"/>
          </a:xfrm>
          <a:prstGeom prst="rect">
            <a:avLst/>
          </a:prstGeom>
        </p:spPr>
      </p:pic>
      <p:pic>
        <p:nvPicPr>
          <p:cNvPr id="16" name="Graphique 15">
            <a:extLst>
              <a:ext uri="{FF2B5EF4-FFF2-40B4-BE49-F238E27FC236}">
                <a16:creationId xmlns:a16="http://schemas.microsoft.com/office/drawing/2014/main" id="{4292A2CF-7806-459E-8068-0E0C00B5CAE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68300" y="2835610"/>
            <a:ext cx="5120607" cy="1053991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A205C0C-AF65-43C5-A545-5D741727B9C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3409758" y="2726743"/>
            <a:ext cx="1412656" cy="198654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0953" y="2653031"/>
            <a:ext cx="2251397" cy="226182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6329707" y="4869029"/>
            <a:ext cx="14659144" cy="988257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78410" y="4770835"/>
            <a:ext cx="24307344" cy="1199680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78409" y="17070002"/>
            <a:ext cx="24307344" cy="123995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94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94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8114</TotalTime>
  <Words>230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Symbol</vt:lpstr>
      <vt:lpstr>Modèle par défaut</vt:lpstr>
      <vt:lpstr>Présentation PowerPoint</vt:lpstr>
    </vt:vector>
  </TitlesOfParts>
  <Company>lthe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ibrahim.mubarak</dc:creator>
  <cp:lastModifiedBy>PEYNEAU Pierre-Emmanuel</cp:lastModifiedBy>
  <cp:revision>620</cp:revision>
  <dcterms:created xsi:type="dcterms:W3CDTF">2008-03-31T12:37:25Z</dcterms:created>
  <dcterms:modified xsi:type="dcterms:W3CDTF">2020-05-04T16:27:10Z</dcterms:modified>
</cp:coreProperties>
</file>