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258" r:id="rId3"/>
    <p:sldId id="330" r:id="rId4"/>
    <p:sldId id="261" r:id="rId5"/>
    <p:sldId id="344" r:id="rId6"/>
    <p:sldId id="346" r:id="rId7"/>
    <p:sldId id="263"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9" r:id="rId40"/>
    <p:sldId id="300" r:id="rId41"/>
    <p:sldId id="301" r:id="rId42"/>
    <p:sldId id="302" r:id="rId43"/>
    <p:sldId id="304" r:id="rId44"/>
    <p:sldId id="306" r:id="rId45"/>
    <p:sldId id="307" r:id="rId46"/>
    <p:sldId id="308" r:id="rId47"/>
    <p:sldId id="309" r:id="rId48"/>
    <p:sldId id="336" r:id="rId49"/>
    <p:sldId id="323" r:id="rId50"/>
    <p:sldId id="310" r:id="rId51"/>
    <p:sldId id="311" r:id="rId52"/>
    <p:sldId id="328" r:id="rId53"/>
    <p:sldId id="333" r:id="rId54"/>
    <p:sldId id="337" r:id="rId55"/>
    <p:sldId id="338" r:id="rId56"/>
    <p:sldId id="339" r:id="rId57"/>
    <p:sldId id="341" r:id="rId58"/>
    <p:sldId id="342" r:id="rId59"/>
    <p:sldId id="335" r:id="rId60"/>
    <p:sldId id="327" r:id="rId61"/>
    <p:sldId id="325" r:id="rId62"/>
    <p:sldId id="326" r:id="rId63"/>
    <p:sldId id="320" r:id="rId64"/>
    <p:sldId id="321" r:id="rId65"/>
    <p:sldId id="332" r:id="rId66"/>
    <p:sldId id="331" r:id="rId67"/>
    <p:sldId id="322"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59" autoAdjust="0"/>
    <p:restoredTop sz="86380" autoAdjust="0"/>
  </p:normalViewPr>
  <p:slideViewPr>
    <p:cSldViewPr>
      <p:cViewPr varScale="1">
        <p:scale>
          <a:sx n="59" d="100"/>
          <a:sy n="59" d="100"/>
        </p:scale>
        <p:origin x="972" y="66"/>
      </p:cViewPr>
      <p:guideLst>
        <p:guide orient="horz" pos="2160"/>
        <p:guide pos="2880"/>
      </p:guideLst>
    </p:cSldViewPr>
  </p:slideViewPr>
  <p:outlineViewPr>
    <p:cViewPr>
      <p:scale>
        <a:sx n="33" d="100"/>
        <a:sy n="33" d="100"/>
      </p:scale>
      <p:origin x="240" y="252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7D547D-58D5-4E3E-9D4C-4D943E4DF630}" type="datetimeFigureOut">
              <a:rPr lang="en-US" smtClean="0"/>
              <a:pPr/>
              <a:t>4/24/2020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F09EA1-53C6-4425-A12B-1403732A7C2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5B9CA0-6C99-43B7-9EE5-990B2D0D8F88}" type="slidenum">
              <a:rPr lang="en-US" smtClean="0"/>
              <a:pPr/>
              <a:t>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D2C231C-9AD4-4209-BEB2-20744F17A68C}" type="slidenum">
              <a:rPr lang="en-US" smtClean="0"/>
              <a:pPr/>
              <a:t>60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BE4A55-F8AB-43E3-AF2A-6310769E2712}" type="datetimeFigureOut">
              <a:rPr lang="en-US" smtClean="0"/>
              <a:pPr/>
              <a:t>4/24/2020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9DC66-0A10-4F00-AD77-171FFF381F6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BE4A55-F8AB-43E3-AF2A-6310769E2712}" type="datetimeFigureOut">
              <a:rPr lang="en-US" smtClean="0"/>
              <a:pPr/>
              <a:t>4/24/2020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9DC66-0A10-4F00-AD77-171FFF381F6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BE4A55-F8AB-43E3-AF2A-6310769E2712}" type="datetimeFigureOut">
              <a:rPr lang="en-US" smtClean="0"/>
              <a:pPr/>
              <a:t>4/24/2020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9DC66-0A10-4F00-AD77-171FFF381F6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BE4A55-F8AB-43E3-AF2A-6310769E2712}" type="datetimeFigureOut">
              <a:rPr lang="en-US" smtClean="0"/>
              <a:pPr/>
              <a:t>4/24/2020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9DC66-0A10-4F00-AD77-171FFF381F6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BE4A55-F8AB-43E3-AF2A-6310769E2712}" type="datetimeFigureOut">
              <a:rPr lang="en-US" smtClean="0"/>
              <a:pPr/>
              <a:t>4/24/2020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9DC66-0A10-4F00-AD77-171FFF381F6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BE4A55-F8AB-43E3-AF2A-6310769E2712}" type="datetimeFigureOut">
              <a:rPr lang="en-US" smtClean="0"/>
              <a:pPr/>
              <a:t>4/24/2020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F9DC66-0A10-4F00-AD77-171FFF381F6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BE4A55-F8AB-43E3-AF2A-6310769E2712}" type="datetimeFigureOut">
              <a:rPr lang="en-US" smtClean="0"/>
              <a:pPr/>
              <a:t>4/24/2020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F9DC66-0A10-4F00-AD77-171FFF381F6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BE4A55-F8AB-43E3-AF2A-6310769E2712}" type="datetimeFigureOut">
              <a:rPr lang="en-US" smtClean="0"/>
              <a:pPr/>
              <a:t>4/24/2020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F9DC66-0A10-4F00-AD77-171FFF381F6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BE4A55-F8AB-43E3-AF2A-6310769E2712}" type="datetimeFigureOut">
              <a:rPr lang="en-US" smtClean="0"/>
              <a:pPr/>
              <a:t>4/24/2020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F9DC66-0A10-4F00-AD77-171FFF381F6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BE4A55-F8AB-43E3-AF2A-6310769E2712}" type="datetimeFigureOut">
              <a:rPr lang="en-US" smtClean="0"/>
              <a:pPr/>
              <a:t>4/24/2020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F9DC66-0A10-4F00-AD77-171FFF381F6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BE4A55-F8AB-43E3-AF2A-6310769E2712}" type="datetimeFigureOut">
              <a:rPr lang="en-US" smtClean="0"/>
              <a:pPr/>
              <a:t>4/24/2020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F9DC66-0A10-4F00-AD77-171FFF381F6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BE4A55-F8AB-43E3-AF2A-6310769E2712}" type="datetimeFigureOut">
              <a:rPr lang="en-US" smtClean="0"/>
              <a:pPr/>
              <a:t>4/24/2020</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F9DC66-0A10-4F00-AD77-171FFF381F6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7" name="Picture 6" descr="IMG_20190627_122237_663.jpg"/>
          <p:cNvPicPr>
            <a:picLocks noChangeAspect="1"/>
          </p:cNvPicPr>
          <p:nvPr/>
        </p:nvPicPr>
        <p:blipFill>
          <a:blip r:embed="rId2" cstate="print"/>
          <a:stretch>
            <a:fillRect/>
          </a:stretch>
        </p:blipFill>
        <p:spPr>
          <a:xfrm>
            <a:off x="0" y="1"/>
            <a:ext cx="9144000" cy="6858000"/>
          </a:xfrm>
          <a:prstGeom prst="rect">
            <a:avLst/>
          </a:prstGeom>
        </p:spPr>
      </p:pic>
      <p:sp>
        <p:nvSpPr>
          <p:cNvPr id="1025" name="Rectangle 1"/>
          <p:cNvSpPr>
            <a:spLocks noChangeArrowheads="1"/>
          </p:cNvSpPr>
          <p:nvPr/>
        </p:nvSpPr>
        <p:spPr bwMode="auto">
          <a:xfrm>
            <a:off x="-27214" y="40626"/>
            <a:ext cx="9144000" cy="18312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C000"/>
                </a:solidFill>
                <a:effectLst/>
                <a:latin typeface="Calibri" pitchFamily="34" charset="0"/>
                <a:ea typeface="Times New Roman" pitchFamily="18" charset="0"/>
                <a:cs typeface="DejaVu Sans"/>
              </a:rPr>
              <a:t>Geodiversity and Geomorphosites based Seasonal Economy in Cold Desert of Indian Trans-Himalaya</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 b="1"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Times New Roman" pitchFamily="18" charset="0"/>
                <a:ea typeface="DejaVu Sans"/>
                <a:cs typeface="Times New Roman" pitchFamily="18" charset="0"/>
              </a:rPr>
              <a:t>Dr. Krishnanand</a:t>
            </a:r>
            <a:endParaRPr kumimoji="0" lang="en-US" sz="1000" b="1"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dirty="0">
                <a:ln>
                  <a:noFill/>
                </a:ln>
                <a:solidFill>
                  <a:schemeClr val="tx1"/>
                </a:solidFill>
                <a:effectLst/>
                <a:latin typeface="Times New Roman" pitchFamily="18" charset="0"/>
                <a:ea typeface="DejaVu Sans"/>
                <a:cs typeface="Times New Roman" pitchFamily="18" charset="0"/>
              </a:rPr>
              <a:t>Assistant Professor, Department of Geography, </a:t>
            </a:r>
            <a:endParaRPr kumimoji="0" lang="en-US" sz="10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dirty="0">
                <a:ln>
                  <a:noFill/>
                </a:ln>
                <a:solidFill>
                  <a:schemeClr val="tx1"/>
                </a:solidFill>
                <a:effectLst/>
                <a:latin typeface="Times New Roman" pitchFamily="18" charset="0"/>
                <a:ea typeface="DejaVu Sans"/>
                <a:cs typeface="Times New Roman" pitchFamily="18" charset="0"/>
              </a:rPr>
              <a:t>Shaheed Bhagat Singh College, University of Delhi</a:t>
            </a:r>
            <a:endParaRPr kumimoji="0" lang="en-US" sz="1000" b="0" i="0" u="sng"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sng" strike="noStrike" cap="none" normalizeH="0" baseline="0" dirty="0">
                <a:ln>
                  <a:noFill/>
                </a:ln>
                <a:solidFill>
                  <a:schemeClr val="tx1"/>
                </a:solidFill>
                <a:effectLst/>
                <a:latin typeface="Times New Roman" pitchFamily="18" charset="0"/>
                <a:ea typeface="DejaVu Sans"/>
                <a:cs typeface="Times New Roman" pitchFamily="18" charset="0"/>
              </a:rPr>
              <a:t>Email </a:t>
            </a:r>
            <a:r>
              <a:rPr kumimoji="0" lang="en-US" sz="1400" i="1" u="sng" strike="noStrike" cap="none" normalizeH="0" baseline="0" dirty="0">
                <a:ln>
                  <a:noFill/>
                </a:ln>
                <a:solidFill>
                  <a:schemeClr val="tx1"/>
                </a:solidFill>
                <a:effectLst/>
                <a:latin typeface="Times New Roman" pitchFamily="18" charset="0"/>
                <a:ea typeface="DejaVu Sans"/>
                <a:cs typeface="Times New Roman" pitchFamily="18" charset="0"/>
              </a:rPr>
              <a:t>:krishna.geography@gmail.com</a:t>
            </a:r>
            <a:endParaRPr kumimoji="0" lang="en-US" sz="2400" i="0" u="sng" strike="noStrike" cap="none" normalizeH="0" baseline="0" dirty="0">
              <a:ln>
                <a:noFill/>
              </a:ln>
              <a:solidFill>
                <a:schemeClr val="tx1"/>
              </a:solidFill>
              <a:effectLst/>
              <a:latin typeface="Arial" pitchFamily="34" charset="0"/>
              <a:cs typeface="Arial" pitchFamily="34" charset="0"/>
            </a:endParaRPr>
          </a:p>
        </p:txBody>
      </p:sp>
      <p:pic>
        <p:nvPicPr>
          <p:cNvPr id="5" name="Picture 4">
            <a:extLst>
              <a:ext uri="{FF2B5EF4-FFF2-40B4-BE49-F238E27FC236}">
                <a16:creationId xmlns:a16="http://schemas.microsoft.com/office/drawing/2014/main" id="{CE14910A-D382-48D0-B1BA-C4D65FA91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4767943"/>
            <a:ext cx="1574641" cy="5511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81000" y="457202"/>
          <a:ext cx="8421052" cy="5632293"/>
        </p:xfrm>
        <a:graphic>
          <a:graphicData uri="http://schemas.openxmlformats.org/drawingml/2006/table">
            <a:tbl>
              <a:tblPr/>
              <a:tblGrid>
                <a:gridCol w="3379091">
                  <a:extLst>
                    <a:ext uri="{9D8B030D-6E8A-4147-A177-3AD203B41FA5}">
                      <a16:colId xmlns:a16="http://schemas.microsoft.com/office/drawing/2014/main" val="20000"/>
                    </a:ext>
                  </a:extLst>
                </a:gridCol>
                <a:gridCol w="5041961">
                  <a:extLst>
                    <a:ext uri="{9D8B030D-6E8A-4147-A177-3AD203B41FA5}">
                      <a16:colId xmlns:a16="http://schemas.microsoft.com/office/drawing/2014/main" val="20001"/>
                    </a:ext>
                  </a:extLst>
                </a:gridCol>
              </a:tblGrid>
              <a:tr h="267466">
                <a:tc>
                  <a:txBody>
                    <a:bodyPr/>
                    <a:lstStyle/>
                    <a:p>
                      <a:pPr marL="0" marR="0">
                        <a:lnSpc>
                          <a:spcPct val="115000"/>
                        </a:lnSpc>
                        <a:spcBef>
                          <a:spcPts val="700"/>
                        </a:spcBef>
                        <a:spcAft>
                          <a:spcPts val="700"/>
                        </a:spcAft>
                      </a:pPr>
                      <a:r>
                        <a:rPr lang="en-US" sz="1400" b="1" spc="-10" dirty="0">
                          <a:solidFill>
                            <a:srgbClr val="000000"/>
                          </a:solidFill>
                          <a:latin typeface="Times New Roman"/>
                          <a:ea typeface="Calibri"/>
                          <a:cs typeface="Times New Roman"/>
                        </a:rPr>
                        <a:t>Steps</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700"/>
                        </a:spcBef>
                        <a:spcAft>
                          <a:spcPts val="700"/>
                        </a:spcAft>
                      </a:pPr>
                      <a:r>
                        <a:rPr lang="en-US" sz="1400" b="1" spc="-10">
                          <a:solidFill>
                            <a:srgbClr val="000000"/>
                          </a:solidFill>
                          <a:latin typeface="Times New Roman"/>
                          <a:ea typeface="Calibri"/>
                          <a:cs typeface="Times New Roman"/>
                        </a:rPr>
                        <a:t>Description</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34932">
                <a:tc>
                  <a:txBody>
                    <a:bodyPr/>
                    <a:lstStyle/>
                    <a:p>
                      <a:pPr marL="0" marR="0">
                        <a:lnSpc>
                          <a:spcPct val="115000"/>
                        </a:lnSpc>
                        <a:spcBef>
                          <a:spcPts val="700"/>
                        </a:spcBef>
                        <a:spcAft>
                          <a:spcPts val="700"/>
                        </a:spcAft>
                      </a:pPr>
                      <a:r>
                        <a:rPr lang="en-US" sz="1400" spc="-10" dirty="0">
                          <a:solidFill>
                            <a:srgbClr val="000000"/>
                          </a:solidFill>
                          <a:latin typeface="Times New Roman"/>
                          <a:ea typeface="Calibri"/>
                          <a:cs typeface="Times New Roman"/>
                        </a:rPr>
                        <a:t>Input all the Physical Layers in the software.</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700"/>
                        </a:spcBef>
                        <a:spcAft>
                          <a:spcPts val="700"/>
                        </a:spcAft>
                      </a:pPr>
                      <a:r>
                        <a:rPr lang="en-US" sz="1400" spc="-30">
                          <a:solidFill>
                            <a:srgbClr val="000000"/>
                          </a:solidFill>
                          <a:latin typeface="Times New Roman"/>
                          <a:ea typeface="Calibri"/>
                          <a:cs typeface="Times New Roman"/>
                        </a:rPr>
                        <a:t>Geological, Hydrological, Hydrogeological, geomorphological, Pedological and Climatological Units Maps.</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34932">
                <a:tc>
                  <a:txBody>
                    <a:bodyPr/>
                    <a:lstStyle/>
                    <a:p>
                      <a:pPr marL="0" marR="0">
                        <a:lnSpc>
                          <a:spcPct val="115000"/>
                        </a:lnSpc>
                        <a:spcBef>
                          <a:spcPts val="700"/>
                        </a:spcBef>
                        <a:spcAft>
                          <a:spcPts val="700"/>
                        </a:spcAft>
                      </a:pPr>
                      <a:r>
                        <a:rPr lang="en-US" sz="1400" spc="-10" dirty="0">
                          <a:solidFill>
                            <a:srgbClr val="000000"/>
                          </a:solidFill>
                          <a:latin typeface="Times New Roman"/>
                          <a:ea typeface="Calibri"/>
                          <a:cs typeface="Times New Roman"/>
                        </a:rPr>
                        <a:t>Join all the features per Grid/Unit</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700"/>
                        </a:spcBef>
                        <a:spcAft>
                          <a:spcPts val="700"/>
                        </a:spcAft>
                      </a:pPr>
                      <a:r>
                        <a:rPr lang="en-US" sz="1400" spc="-10" dirty="0">
                          <a:solidFill>
                            <a:srgbClr val="000000"/>
                          </a:solidFill>
                          <a:latin typeface="Times New Roman"/>
                          <a:ea typeface="Calibri"/>
                          <a:cs typeface="Times New Roman"/>
                        </a:rPr>
                        <a:t>Using "Union" option, all the features per grid have been joined together.</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34932">
                <a:tc>
                  <a:txBody>
                    <a:bodyPr/>
                    <a:lstStyle/>
                    <a:p>
                      <a:pPr marL="0" marR="0">
                        <a:lnSpc>
                          <a:spcPct val="115000"/>
                        </a:lnSpc>
                        <a:spcBef>
                          <a:spcPts val="700"/>
                        </a:spcBef>
                        <a:spcAft>
                          <a:spcPts val="700"/>
                        </a:spcAft>
                      </a:pPr>
                      <a:r>
                        <a:rPr lang="en-US" sz="1400" spc="-10" dirty="0">
                          <a:solidFill>
                            <a:srgbClr val="000000"/>
                          </a:solidFill>
                          <a:latin typeface="Times New Roman"/>
                          <a:ea typeface="Calibri"/>
                          <a:cs typeface="Times New Roman"/>
                        </a:rPr>
                        <a:t>Assigning Subjective Weightage</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700"/>
                        </a:spcBef>
                        <a:spcAft>
                          <a:spcPts val="700"/>
                        </a:spcAft>
                      </a:pPr>
                      <a:r>
                        <a:rPr lang="en-US" sz="1400" spc="-10">
                          <a:solidFill>
                            <a:srgbClr val="000000"/>
                          </a:solidFill>
                          <a:latin typeface="Times New Roman"/>
                          <a:ea typeface="Calibri"/>
                          <a:cs typeface="Times New Roman"/>
                        </a:rPr>
                        <a:t>This is based on Rarity, Uniqueness and Extremity of the different components of various physical features.</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7466">
                <a:tc>
                  <a:txBody>
                    <a:bodyPr/>
                    <a:lstStyle/>
                    <a:p>
                      <a:pPr marL="0" marR="0">
                        <a:lnSpc>
                          <a:spcPct val="115000"/>
                        </a:lnSpc>
                        <a:spcBef>
                          <a:spcPts val="700"/>
                        </a:spcBef>
                        <a:spcAft>
                          <a:spcPts val="700"/>
                        </a:spcAft>
                      </a:pPr>
                      <a:r>
                        <a:rPr lang="en-US" sz="1400" spc="-10" dirty="0">
                          <a:solidFill>
                            <a:srgbClr val="000000"/>
                          </a:solidFill>
                          <a:latin typeface="Times New Roman"/>
                          <a:ea typeface="Calibri"/>
                          <a:cs typeface="Times New Roman"/>
                        </a:rPr>
                        <a:t>Joining the table of all Physical Layers</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700"/>
                        </a:spcBef>
                        <a:spcAft>
                          <a:spcPts val="700"/>
                        </a:spcAft>
                      </a:pPr>
                      <a:r>
                        <a:rPr lang="en-US" sz="1400" spc="-10">
                          <a:solidFill>
                            <a:srgbClr val="000000"/>
                          </a:solidFill>
                          <a:latin typeface="Times New Roman"/>
                          <a:ea typeface="Calibri"/>
                          <a:cs typeface="Times New Roman"/>
                        </a:rPr>
                        <a:t>In the attribute table, all the weightage are joined together.</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345083">
                <a:tc>
                  <a:txBody>
                    <a:bodyPr/>
                    <a:lstStyle/>
                    <a:p>
                      <a:pPr marL="0" marR="0">
                        <a:lnSpc>
                          <a:spcPct val="115000"/>
                        </a:lnSpc>
                        <a:spcBef>
                          <a:spcPts val="700"/>
                        </a:spcBef>
                        <a:spcAft>
                          <a:spcPts val="700"/>
                        </a:spcAft>
                      </a:pPr>
                      <a:r>
                        <a:rPr lang="en-US" sz="1400" spc="-10">
                          <a:solidFill>
                            <a:srgbClr val="000000"/>
                          </a:solidFill>
                          <a:latin typeface="Times New Roman"/>
                          <a:ea typeface="Calibri"/>
                          <a:cs typeface="Times New Roman"/>
                        </a:rPr>
                        <a:t>Calculations</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700"/>
                        </a:spcBef>
                        <a:spcAft>
                          <a:spcPts val="700"/>
                        </a:spcAft>
                        <a:tabLst>
                          <a:tab pos="169545" algn="l"/>
                        </a:tabLst>
                      </a:pPr>
                      <a:r>
                        <a:rPr lang="en-US" sz="1400" spc="-10" dirty="0">
                          <a:solidFill>
                            <a:srgbClr val="000000"/>
                          </a:solidFill>
                          <a:latin typeface="Times New Roman"/>
                          <a:ea typeface="Calibri"/>
                          <a:cs typeface="Times New Roman"/>
                        </a:rPr>
                        <a:t>1. 	Number of features per grid</a:t>
                      </a:r>
                      <a:endParaRPr lang="en-US" sz="1800" dirty="0">
                        <a:latin typeface="Calibri"/>
                        <a:ea typeface="Calibri"/>
                        <a:cs typeface="Times New Roman"/>
                      </a:endParaRPr>
                    </a:p>
                    <a:p>
                      <a:pPr marL="0" marR="0" algn="just">
                        <a:lnSpc>
                          <a:spcPct val="115000"/>
                        </a:lnSpc>
                        <a:spcBef>
                          <a:spcPts val="700"/>
                        </a:spcBef>
                        <a:spcAft>
                          <a:spcPts val="700"/>
                        </a:spcAft>
                        <a:tabLst>
                          <a:tab pos="169545" algn="l"/>
                        </a:tabLst>
                      </a:pPr>
                      <a:r>
                        <a:rPr lang="en-US" sz="1400" spc="-10" dirty="0">
                          <a:solidFill>
                            <a:srgbClr val="000000"/>
                          </a:solidFill>
                          <a:latin typeface="Times New Roman"/>
                          <a:ea typeface="Calibri"/>
                          <a:cs typeface="Times New Roman"/>
                        </a:rPr>
                        <a:t>2. 	Total weight of each grid</a:t>
                      </a:r>
                      <a:endParaRPr lang="en-US" sz="1800" dirty="0">
                        <a:latin typeface="Calibri"/>
                        <a:ea typeface="Calibri"/>
                        <a:cs typeface="Times New Roman"/>
                      </a:endParaRPr>
                    </a:p>
                    <a:p>
                      <a:pPr marL="0" marR="0" algn="just">
                        <a:lnSpc>
                          <a:spcPct val="115000"/>
                        </a:lnSpc>
                        <a:spcBef>
                          <a:spcPts val="700"/>
                        </a:spcBef>
                        <a:spcAft>
                          <a:spcPts val="700"/>
                        </a:spcAft>
                        <a:tabLst>
                          <a:tab pos="169545" algn="l"/>
                        </a:tabLst>
                      </a:pPr>
                      <a:r>
                        <a:rPr lang="en-US" sz="1400" spc="-10" dirty="0">
                          <a:solidFill>
                            <a:srgbClr val="000000"/>
                          </a:solidFill>
                          <a:latin typeface="Times New Roman"/>
                          <a:ea typeface="Calibri"/>
                          <a:cs typeface="Times New Roman"/>
                        </a:rPr>
                        <a:t>3. 	Average Total weight of each grid</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345083">
                <a:tc>
                  <a:txBody>
                    <a:bodyPr/>
                    <a:lstStyle/>
                    <a:p>
                      <a:pPr marL="0" marR="0">
                        <a:lnSpc>
                          <a:spcPct val="115000"/>
                        </a:lnSpc>
                        <a:spcBef>
                          <a:spcPts val="700"/>
                        </a:spcBef>
                        <a:spcAft>
                          <a:spcPts val="700"/>
                        </a:spcAft>
                      </a:pPr>
                      <a:r>
                        <a:rPr lang="en-US" sz="1400" spc="-10">
                          <a:solidFill>
                            <a:srgbClr val="000000"/>
                          </a:solidFill>
                          <a:latin typeface="Times New Roman"/>
                          <a:ea typeface="Calibri"/>
                          <a:cs typeface="Times New Roman"/>
                        </a:rPr>
                        <a:t>Generation of Maps</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700"/>
                        </a:spcBef>
                        <a:spcAft>
                          <a:spcPts val="700"/>
                        </a:spcAft>
                        <a:tabLst>
                          <a:tab pos="169545" algn="l"/>
                        </a:tabLst>
                      </a:pPr>
                      <a:r>
                        <a:rPr lang="en-US" sz="1400" spc="-10" dirty="0">
                          <a:solidFill>
                            <a:srgbClr val="000000"/>
                          </a:solidFill>
                          <a:latin typeface="Times New Roman"/>
                          <a:ea typeface="Calibri"/>
                          <a:cs typeface="Times New Roman"/>
                        </a:rPr>
                        <a:t>1. 	Geodiversity Index (GI)</a:t>
                      </a:r>
                      <a:endParaRPr lang="en-US" sz="1800" dirty="0">
                        <a:latin typeface="Calibri"/>
                        <a:ea typeface="Calibri"/>
                        <a:cs typeface="Times New Roman"/>
                      </a:endParaRPr>
                    </a:p>
                    <a:p>
                      <a:pPr marL="0" marR="0" algn="just">
                        <a:lnSpc>
                          <a:spcPct val="115000"/>
                        </a:lnSpc>
                        <a:spcBef>
                          <a:spcPts val="700"/>
                        </a:spcBef>
                        <a:spcAft>
                          <a:spcPts val="700"/>
                        </a:spcAft>
                        <a:tabLst>
                          <a:tab pos="169545" algn="l"/>
                        </a:tabLst>
                      </a:pPr>
                      <a:r>
                        <a:rPr lang="en-US" sz="1400" spc="-10" dirty="0">
                          <a:solidFill>
                            <a:srgbClr val="000000"/>
                          </a:solidFill>
                          <a:latin typeface="Times New Roman"/>
                          <a:ea typeface="Calibri"/>
                          <a:cs typeface="Times New Roman"/>
                        </a:rPr>
                        <a:t>2. 	Total Weighted Geodiversity Index (TWGI)</a:t>
                      </a:r>
                      <a:endParaRPr lang="en-US" sz="1800" dirty="0">
                        <a:latin typeface="Calibri"/>
                        <a:ea typeface="Calibri"/>
                        <a:cs typeface="Times New Roman"/>
                      </a:endParaRPr>
                    </a:p>
                    <a:p>
                      <a:pPr marL="169545" marR="0" indent="-169545" algn="just">
                        <a:lnSpc>
                          <a:spcPct val="115000"/>
                        </a:lnSpc>
                        <a:spcBef>
                          <a:spcPts val="700"/>
                        </a:spcBef>
                        <a:spcAft>
                          <a:spcPts val="700"/>
                        </a:spcAft>
                        <a:tabLst>
                          <a:tab pos="169545" algn="l"/>
                        </a:tabLst>
                      </a:pPr>
                      <a:r>
                        <a:rPr lang="en-US" sz="1400" spc="-10" dirty="0">
                          <a:solidFill>
                            <a:srgbClr val="000000"/>
                          </a:solidFill>
                          <a:latin typeface="Times New Roman"/>
                          <a:ea typeface="Calibri"/>
                          <a:cs typeface="Times New Roman"/>
                        </a:rPr>
                        <a:t>3. 	Average Total weighted Geodiversity Index (ATWGI)</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02399">
                <a:tc>
                  <a:txBody>
                    <a:bodyPr/>
                    <a:lstStyle/>
                    <a:p>
                      <a:pPr marL="0" marR="0">
                        <a:lnSpc>
                          <a:spcPct val="115000"/>
                        </a:lnSpc>
                        <a:spcBef>
                          <a:spcPts val="700"/>
                        </a:spcBef>
                        <a:spcAft>
                          <a:spcPts val="700"/>
                        </a:spcAft>
                      </a:pPr>
                      <a:r>
                        <a:rPr lang="en-US" sz="1400" spc="-10">
                          <a:solidFill>
                            <a:srgbClr val="000000"/>
                          </a:solidFill>
                          <a:latin typeface="Times New Roman"/>
                          <a:ea typeface="Calibri"/>
                          <a:cs typeface="Times New Roman"/>
                        </a:rPr>
                        <a:t>Classification</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700"/>
                        </a:spcBef>
                        <a:spcAft>
                          <a:spcPts val="700"/>
                        </a:spcAft>
                      </a:pPr>
                      <a:r>
                        <a:rPr lang="en-US" sz="1400" spc="-10" dirty="0">
                          <a:solidFill>
                            <a:srgbClr val="000000"/>
                          </a:solidFill>
                          <a:latin typeface="Times New Roman"/>
                          <a:ea typeface="Calibri"/>
                          <a:cs typeface="Times New Roman"/>
                        </a:rPr>
                        <a:t>The entire range has been classified into five categories i.e. very high, high, moderate, low, very low  found statistically significant. </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46081" name="Rectangle 1"/>
          <p:cNvSpPr>
            <a:spLocks noChangeArrowheads="1"/>
          </p:cNvSpPr>
          <p:nvPr/>
        </p:nvSpPr>
        <p:spPr bwMode="auto">
          <a:xfrm>
            <a:off x="2514603" y="0"/>
            <a:ext cx="4967385"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69863" algn="l"/>
              </a:tabLst>
            </a:pPr>
            <a:r>
              <a:rPr kumimoji="0" lang="en-US" sz="1600" b="1" i="0" u="none" strike="noStrike" cap="none" normalizeH="0" baseline="0" dirty="0">
                <a:ln>
                  <a:noFill/>
                </a:ln>
                <a:solidFill>
                  <a:schemeClr val="tx1"/>
                </a:solidFill>
                <a:effectLst/>
                <a:latin typeface="Times New Roman Bold" charset="0"/>
                <a:ea typeface="Calibri" pitchFamily="34" charset="0"/>
                <a:cs typeface="Times New Roman" pitchFamily="18" charset="0"/>
              </a:rPr>
              <a:t>Step wise GIS Operations for Geodiversity Assessment</a:t>
            </a:r>
            <a:endParaRPr kumimoji="0" lang="en-US" sz="105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5"/>
          <p:cNvSpPr/>
          <p:nvPr/>
        </p:nvSpPr>
        <p:spPr>
          <a:xfrm>
            <a:off x="381000" y="6172200"/>
            <a:ext cx="2245166" cy="369332"/>
          </a:xfrm>
          <a:prstGeom prst="rect">
            <a:avLst/>
          </a:prstGeom>
        </p:spPr>
        <p:txBody>
          <a:bodyPr wrap="none">
            <a:spAutoFit/>
          </a:bodyPr>
          <a:lstStyle/>
          <a:p>
            <a:pPr lvl="0" eaLnBrk="0" fontAlgn="base" hangingPunct="0">
              <a:spcBef>
                <a:spcPct val="0"/>
              </a:spcBef>
              <a:spcAft>
                <a:spcPct val="0"/>
              </a:spcAft>
              <a:tabLst>
                <a:tab pos="169863" algn="l"/>
              </a:tabLst>
            </a:pPr>
            <a:r>
              <a:rPr lang="en-US" b="1" dirty="0">
                <a:latin typeface="Times New Roman" pitchFamily="18" charset="0"/>
                <a:ea typeface="Calibri" pitchFamily="34" charset="0"/>
                <a:cs typeface="Times New Roman" pitchFamily="18" charset="0"/>
              </a:rPr>
              <a:t>Source: </a:t>
            </a:r>
            <a:r>
              <a:rPr lang="en-US" dirty="0">
                <a:latin typeface="Times New Roman" pitchFamily="18" charset="0"/>
                <a:ea typeface="Calibri" pitchFamily="34" charset="0"/>
                <a:cs typeface="Times New Roman" pitchFamily="18" charset="0"/>
              </a:rPr>
              <a:t>Self Prepared</a:t>
            </a:r>
            <a:endParaRPr lang="en-US" sz="4000" dirty="0">
              <a:latin typeface="Arial" pitchFamily="34" charset="0"/>
              <a:cs typeface="Arial"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xtraction of Fishnet.tif"/>
          <p:cNvPicPr>
            <a:picLocks noGrp="1"/>
          </p:cNvPicPr>
          <p:nvPr>
            <p:ph idx="1"/>
          </p:nvPr>
        </p:nvPicPr>
        <p:blipFill>
          <a:blip r:embed="rId2" cstate="print"/>
          <a:stretch>
            <a:fillRect/>
          </a:stretch>
        </p:blipFill>
        <p:spPr>
          <a:xfrm>
            <a:off x="2286000" y="76200"/>
            <a:ext cx="4648200" cy="662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4"/>
            <a:ext cx="8839200" cy="6186309"/>
          </a:xfrm>
          <a:prstGeom prst="rect">
            <a:avLst/>
          </a:prstGeom>
        </p:spPr>
        <p:txBody>
          <a:bodyPr wrap="square">
            <a:spAutoFit/>
          </a:bodyPr>
          <a:lstStyle/>
          <a:p>
            <a:pPr algn="just"/>
            <a:endParaRPr lang="en-US" dirty="0">
              <a:latin typeface="Times New Roman" pitchFamily="18" charset="0"/>
              <a:cs typeface="Times New Roman" pitchFamily="18" charset="0"/>
            </a:endParaRPr>
          </a:p>
          <a:p>
            <a:pPr algn="just"/>
            <a:r>
              <a:rPr lang="en-US" b="1" dirty="0">
                <a:latin typeface="Times New Roman" pitchFamily="18" charset="0"/>
                <a:cs typeface="Times New Roman" pitchFamily="18" charset="0"/>
              </a:rPr>
              <a:t>Various Physical Layers for Geodiversity Mapping Include:</a:t>
            </a:r>
          </a:p>
          <a:p>
            <a:pPr lvl="0" algn="just">
              <a:lnSpc>
                <a:spcPct val="200000"/>
              </a:lnSpc>
              <a:buFont typeface="Arial" pitchFamily="34" charset="0"/>
              <a:buChar char="•"/>
            </a:pPr>
            <a:r>
              <a:rPr lang="en-US" b="1" dirty="0">
                <a:latin typeface="Times New Roman" pitchFamily="18" charset="0"/>
                <a:cs typeface="Times New Roman" pitchFamily="18" charset="0"/>
              </a:rPr>
              <a:t>Hydrological Units Map</a:t>
            </a:r>
            <a:r>
              <a:rPr lang="en-US" dirty="0">
                <a:latin typeface="Times New Roman" pitchFamily="18" charset="0"/>
                <a:cs typeface="Times New Roman" pitchFamily="18" charset="0"/>
              </a:rPr>
              <a:t>: It includes Main river, its tributaries, Glaciers and Glacial lakes.</a:t>
            </a:r>
          </a:p>
          <a:p>
            <a:pPr lvl="0" algn="just">
              <a:lnSpc>
                <a:spcPct val="200000"/>
              </a:lnSpc>
              <a:buFont typeface="Arial" pitchFamily="34" charset="0"/>
              <a:buChar char="•"/>
            </a:pPr>
            <a:r>
              <a:rPr lang="en-US" b="1" dirty="0">
                <a:latin typeface="Times New Roman" pitchFamily="18" charset="0"/>
                <a:cs typeface="Times New Roman" pitchFamily="18" charset="0"/>
              </a:rPr>
              <a:t>Hydrogeological Units Map</a:t>
            </a:r>
            <a:r>
              <a:rPr lang="en-US" dirty="0">
                <a:latin typeface="Times New Roman" pitchFamily="18" charset="0"/>
                <a:cs typeface="Times New Roman" pitchFamily="18" charset="0"/>
              </a:rPr>
              <a:t>: It includes Groundwater Potential and Groundwater Hydrology i.e. aquifers and Natural Springs.</a:t>
            </a:r>
          </a:p>
          <a:p>
            <a:pPr lvl="0" algn="just">
              <a:lnSpc>
                <a:spcPct val="200000"/>
              </a:lnSpc>
              <a:buFont typeface="Arial" pitchFamily="34" charset="0"/>
              <a:buChar char="•"/>
            </a:pPr>
            <a:r>
              <a:rPr lang="en-US" b="1" dirty="0">
                <a:latin typeface="Times New Roman" pitchFamily="18" charset="0"/>
                <a:cs typeface="Times New Roman" pitchFamily="18" charset="0"/>
              </a:rPr>
              <a:t>Geological Units Map</a:t>
            </a:r>
            <a:r>
              <a:rPr lang="en-US" dirty="0">
                <a:latin typeface="Times New Roman" pitchFamily="18" charset="0"/>
                <a:cs typeface="Times New Roman" pitchFamily="18" charset="0"/>
              </a:rPr>
              <a:t>: It includes various rock types, mineral occurrences and Faults.</a:t>
            </a:r>
          </a:p>
          <a:p>
            <a:pPr lvl="0" algn="just">
              <a:lnSpc>
                <a:spcPct val="200000"/>
              </a:lnSpc>
              <a:buFont typeface="Arial" pitchFamily="34" charset="0"/>
              <a:buChar char="•"/>
            </a:pPr>
            <a:r>
              <a:rPr lang="en-US" b="1" dirty="0">
                <a:latin typeface="Times New Roman" pitchFamily="18" charset="0"/>
                <a:cs typeface="Times New Roman" pitchFamily="18" charset="0"/>
              </a:rPr>
              <a:t>Geomorphological Units Map</a:t>
            </a:r>
            <a:r>
              <a:rPr lang="en-US" dirty="0">
                <a:latin typeface="Times New Roman" pitchFamily="18" charset="0"/>
                <a:cs typeface="Times New Roman" pitchFamily="18" charset="0"/>
              </a:rPr>
              <a:t>: It includes the Land Slope and Elevation  features of the study area.</a:t>
            </a:r>
          </a:p>
          <a:p>
            <a:pPr lvl="0" algn="just">
              <a:lnSpc>
                <a:spcPct val="200000"/>
              </a:lnSpc>
              <a:buFont typeface="Arial" pitchFamily="34" charset="0"/>
              <a:buChar char="•"/>
            </a:pPr>
            <a:r>
              <a:rPr lang="en-US" b="1" dirty="0">
                <a:latin typeface="Times New Roman" pitchFamily="18" charset="0"/>
                <a:cs typeface="Times New Roman" pitchFamily="18" charset="0"/>
              </a:rPr>
              <a:t>Pedological Units Map</a:t>
            </a:r>
            <a:r>
              <a:rPr lang="en-US" dirty="0">
                <a:latin typeface="Times New Roman" pitchFamily="18" charset="0"/>
                <a:cs typeface="Times New Roman" pitchFamily="18" charset="0"/>
              </a:rPr>
              <a:t>: It includes various soil types available in the study area based on USDA classification (United States department of agriculture).</a:t>
            </a:r>
          </a:p>
          <a:p>
            <a:pPr lvl="0" algn="just">
              <a:lnSpc>
                <a:spcPct val="200000"/>
              </a:lnSpc>
              <a:buFont typeface="Arial" pitchFamily="34" charset="0"/>
              <a:buChar char="•"/>
            </a:pPr>
            <a:r>
              <a:rPr lang="en-US" b="1" dirty="0">
                <a:latin typeface="Times New Roman" pitchFamily="18" charset="0"/>
                <a:cs typeface="Times New Roman" pitchFamily="18" charset="0"/>
              </a:rPr>
              <a:t>Climatological Units Map</a:t>
            </a:r>
            <a:r>
              <a:rPr lang="en-US" dirty="0">
                <a:latin typeface="Times New Roman" pitchFamily="18" charset="0"/>
                <a:cs typeface="Times New Roman" pitchFamily="18" charset="0"/>
              </a:rPr>
              <a:t>: It includes average annual temperature and average annual rainfall for 36 years.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ydro_Units.jpg"/>
          <p:cNvPicPr/>
          <p:nvPr/>
        </p:nvPicPr>
        <p:blipFill>
          <a:blip r:embed="rId2" cstate="print"/>
          <a:srcRect t="3848" b="3214"/>
          <a:stretch>
            <a:fillRect/>
          </a:stretch>
        </p:blipFill>
        <p:spPr>
          <a:xfrm>
            <a:off x="0" y="0"/>
            <a:ext cx="9144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H_units.jpg"/>
          <p:cNvPicPr>
            <a:picLocks noGrp="1" noChangeAspect="1"/>
          </p:cNvPicPr>
          <p:nvPr>
            <p:ph idx="1"/>
          </p:nvPr>
        </p:nvPicPr>
        <p:blipFill>
          <a:blip r:embed="rId2" cstate="print"/>
          <a:stretch>
            <a:fillRect/>
          </a:stretch>
        </p:blipFill>
        <p:spPr>
          <a:xfrm>
            <a:off x="-96305" y="0"/>
            <a:ext cx="9392709" cy="7044532"/>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M_units.jpg"/>
          <p:cNvPicPr>
            <a:picLocks noGrp="1" noChangeAspect="1"/>
          </p:cNvPicPr>
          <p:nvPr>
            <p:ph idx="1"/>
          </p:nvPr>
        </p:nvPicPr>
        <p:blipFill>
          <a:blip r:embed="rId2" cstate="print"/>
          <a:stretch>
            <a:fillRect/>
          </a:stretch>
        </p:blipFill>
        <p:spPr>
          <a:xfrm>
            <a:off x="1" y="-11112"/>
            <a:ext cx="9158815" cy="6869112"/>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S_units.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oils_units.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C_units.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DI Methdology.tif"/>
          <p:cNvPicPr/>
          <p:nvPr/>
        </p:nvPicPr>
        <p:blipFill>
          <a:blip r:embed="rId2" cstate="print"/>
          <a:stretch>
            <a:fillRect/>
          </a:stretch>
        </p:blipFill>
        <p:spPr>
          <a:xfrm>
            <a:off x="1943100" y="102734"/>
            <a:ext cx="5257800" cy="66525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09600"/>
            <a:ext cx="9144000" cy="4647426"/>
          </a:xfrm>
          <a:prstGeom prst="rect">
            <a:avLst/>
          </a:prstGeom>
          <a:noFill/>
        </p:spPr>
        <p:txBody>
          <a:bodyPr wrap="square" rtlCol="0">
            <a:spAutoFit/>
          </a:bodyPr>
          <a:lstStyle/>
          <a:p>
            <a:r>
              <a:rPr lang="en-US" sz="2000" b="1" dirty="0">
                <a:solidFill>
                  <a:srgbClr val="C00000"/>
                </a:solidFill>
                <a:latin typeface="Times New Roman" pitchFamily="18" charset="0"/>
                <a:cs typeface="Times New Roman" pitchFamily="18" charset="0"/>
              </a:rPr>
              <a:t>Introduction</a:t>
            </a:r>
          </a:p>
          <a:p>
            <a:endParaRPr lang="en-US" b="1" dirty="0">
              <a:latin typeface="Times New Roman" pitchFamily="18" charset="0"/>
              <a:cs typeface="Times New Roman" pitchFamily="18" charset="0"/>
            </a:endParaRPr>
          </a:p>
          <a:p>
            <a:pPr algn="just"/>
            <a:r>
              <a:rPr lang="en-US" sz="2400" b="1" dirty="0">
                <a:latin typeface="Times New Roman" pitchFamily="18" charset="0"/>
                <a:cs typeface="Times New Roman" pitchFamily="18" charset="0"/>
              </a:rPr>
              <a:t>The Himalaya, </a:t>
            </a:r>
            <a:r>
              <a:rPr lang="en-US" dirty="0">
                <a:latin typeface="Times New Roman" pitchFamily="18" charset="0"/>
                <a:cs typeface="Times New Roman" pitchFamily="18" charset="0"/>
              </a:rPr>
              <a:t>is ascribed to be the most populous and </a:t>
            </a:r>
            <a:r>
              <a:rPr lang="en-US" b="1" dirty="0">
                <a:latin typeface="Times New Roman" pitchFamily="18" charset="0"/>
                <a:cs typeface="Times New Roman" pitchFamily="18" charset="0"/>
              </a:rPr>
              <a:t>most fragile </a:t>
            </a:r>
            <a:r>
              <a:rPr lang="en-US" dirty="0">
                <a:latin typeface="Times New Roman" pitchFamily="18" charset="0"/>
                <a:cs typeface="Times New Roman" pitchFamily="18" charset="0"/>
              </a:rPr>
              <a:t>of the world's mountains and is </a:t>
            </a:r>
            <a:r>
              <a:rPr lang="en-US" b="1" dirty="0">
                <a:latin typeface="Times New Roman" pitchFamily="18" charset="0"/>
                <a:cs typeface="Times New Roman" pitchFamily="18" charset="0"/>
              </a:rPr>
              <a:t>credited to be the most significant geological and geomorphological (crustal) feature of Asia</a:t>
            </a:r>
            <a:r>
              <a:rPr lang="en-US" dirty="0">
                <a:latin typeface="Times New Roman" pitchFamily="18" charset="0"/>
                <a:cs typeface="Times New Roman" pitchFamily="18" charset="0"/>
              </a:rPr>
              <a:t> covering  approximately an area of 3.4 million km</a:t>
            </a:r>
            <a:r>
              <a:rPr lang="en-US" baseline="30000" dirty="0">
                <a:latin typeface="Times New Roman" pitchFamily="18" charset="0"/>
                <a:cs typeface="Times New Roman" pitchFamily="18" charset="0"/>
              </a:rPr>
              <a:t>2 </a:t>
            </a:r>
            <a:r>
              <a:rPr lang="en-US" dirty="0">
                <a:latin typeface="Times New Roman" pitchFamily="18" charset="0"/>
                <a:cs typeface="Times New Roman" pitchFamily="18" charset="0"/>
              </a:rPr>
              <a:t>according to the State of the world's mountain report, 1994. It comprises of about </a:t>
            </a:r>
            <a:r>
              <a:rPr lang="en-US" b="1" dirty="0">
                <a:latin typeface="Times New Roman" pitchFamily="18" charset="0"/>
                <a:cs typeface="Times New Roman" pitchFamily="18" charset="0"/>
              </a:rPr>
              <a:t>16 per cent of the country’s geographical area</a:t>
            </a:r>
            <a:r>
              <a:rPr lang="en-US" dirty="0">
                <a:latin typeface="Times New Roman" pitchFamily="18" charset="0"/>
                <a:cs typeface="Times New Roman" pitchFamily="18" charset="0"/>
              </a:rPr>
              <a:t>. </a:t>
            </a:r>
          </a:p>
          <a:p>
            <a:pPr algn="just"/>
            <a:endParaRPr lang="en-US" dirty="0">
              <a:latin typeface="Times New Roman" pitchFamily="18" charset="0"/>
              <a:cs typeface="Times New Roman" pitchFamily="18" charset="0"/>
            </a:endParaRPr>
          </a:p>
          <a:p>
            <a:pPr algn="just"/>
            <a:endParaRPr lang="en-US" b="1" dirty="0">
              <a:latin typeface="Times New Roman" pitchFamily="18" charset="0"/>
              <a:cs typeface="Times New Roman" pitchFamily="18" charset="0"/>
            </a:endParaRPr>
          </a:p>
          <a:p>
            <a:pPr algn="just"/>
            <a:r>
              <a:rPr lang="en-IN" dirty="0">
                <a:solidFill>
                  <a:srgbClr val="C00000"/>
                </a:solidFill>
                <a:latin typeface="Times New Roman" pitchFamily="18" charset="0"/>
                <a:cs typeface="Times New Roman" pitchFamily="18" charset="0"/>
              </a:rPr>
              <a:t>“Geodiversity”, it may be defined simply as the natural range (diversity) of geological (rocks, minerals, fossils), geomorphological (land form, physical processes) and soil features. It includes their assemblages, relationships, properties, interpretations and systems (Gray, 2004). </a:t>
            </a:r>
          </a:p>
          <a:p>
            <a:pPr algn="just"/>
            <a:endParaRPr lang="en-IN" dirty="0">
              <a:latin typeface="Times New Roman" pitchFamily="18" charset="0"/>
              <a:cs typeface="Times New Roman" pitchFamily="18" charset="0"/>
            </a:endParaRPr>
          </a:p>
          <a:p>
            <a:pPr algn="just"/>
            <a:r>
              <a:rPr lang="en-US" b="1" dirty="0">
                <a:latin typeface="Times New Roman" pitchFamily="18" charset="0"/>
                <a:cs typeface="Times New Roman" pitchFamily="18" charset="0"/>
              </a:rPr>
              <a:t>The interface of geodiversity and human response refers to the interaction zone between  the abiotic components of geodiversity and the corresponding human response to the diversity of these factors</a:t>
            </a:r>
            <a:r>
              <a:rPr lang="en-US" dirty="0">
                <a:latin typeface="Times New Roman" pitchFamily="18" charset="0"/>
                <a:cs typeface="Times New Roman" pitchFamily="18" charset="0"/>
              </a:rPr>
              <a:t>. </a:t>
            </a:r>
            <a:endParaRPr lang="en-US" b="1" dirty="0">
              <a:latin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D.jpg"/>
          <p:cNvPicPr>
            <a:picLocks noGrp="1" noChangeAspect="1"/>
          </p:cNvPicPr>
          <p:nvPr>
            <p:ph idx="1"/>
          </p:nvPr>
        </p:nvPicPr>
        <p:blipFill>
          <a:blip r:embed="rId2" cstate="print"/>
          <a:stretch>
            <a:fillRect/>
          </a:stretch>
        </p:blipFill>
        <p:spPr>
          <a:xfrm>
            <a:off x="-70909" y="0"/>
            <a:ext cx="9214909" cy="6911182"/>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28602" y="76200"/>
          <a:ext cx="8915401" cy="6806824"/>
        </p:xfrm>
        <a:graphic>
          <a:graphicData uri="http://schemas.openxmlformats.org/drawingml/2006/table">
            <a:tbl>
              <a:tblPr/>
              <a:tblGrid>
                <a:gridCol w="2258567">
                  <a:extLst>
                    <a:ext uri="{9D8B030D-6E8A-4147-A177-3AD203B41FA5}">
                      <a16:colId xmlns:a16="http://schemas.microsoft.com/office/drawing/2014/main" val="20000"/>
                    </a:ext>
                  </a:extLst>
                </a:gridCol>
                <a:gridCol w="2199137">
                  <a:extLst>
                    <a:ext uri="{9D8B030D-6E8A-4147-A177-3AD203B41FA5}">
                      <a16:colId xmlns:a16="http://schemas.microsoft.com/office/drawing/2014/main" val="20001"/>
                    </a:ext>
                  </a:extLst>
                </a:gridCol>
                <a:gridCol w="3655312">
                  <a:extLst>
                    <a:ext uri="{9D8B030D-6E8A-4147-A177-3AD203B41FA5}">
                      <a16:colId xmlns:a16="http://schemas.microsoft.com/office/drawing/2014/main" val="20002"/>
                    </a:ext>
                  </a:extLst>
                </a:gridCol>
                <a:gridCol w="802385">
                  <a:extLst>
                    <a:ext uri="{9D8B030D-6E8A-4147-A177-3AD203B41FA5}">
                      <a16:colId xmlns:a16="http://schemas.microsoft.com/office/drawing/2014/main" val="20003"/>
                    </a:ext>
                  </a:extLst>
                </a:gridCol>
              </a:tblGrid>
              <a:tr h="149883">
                <a:tc>
                  <a:txBody>
                    <a:bodyPr/>
                    <a:lstStyle/>
                    <a:p>
                      <a:pPr marL="0" marR="0">
                        <a:lnSpc>
                          <a:spcPct val="115000"/>
                        </a:lnSpc>
                        <a:spcBef>
                          <a:spcPts val="100"/>
                        </a:spcBef>
                        <a:spcAft>
                          <a:spcPts val="100"/>
                        </a:spcAft>
                      </a:pPr>
                      <a:r>
                        <a:rPr lang="en-US" sz="1000" b="1" spc="-10" dirty="0">
                          <a:latin typeface="Times New Roman"/>
                          <a:ea typeface="Calibri"/>
                          <a:cs typeface="Times New Roman"/>
                        </a:rPr>
                        <a:t>Map Units</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100"/>
                        </a:spcBef>
                        <a:spcAft>
                          <a:spcPts val="100"/>
                        </a:spcAft>
                      </a:pPr>
                      <a:r>
                        <a:rPr lang="en-US" sz="1000" b="1" spc="-10">
                          <a:latin typeface="Times New Roman"/>
                          <a:ea typeface="Calibri"/>
                          <a:cs typeface="Times New Roman"/>
                        </a:rPr>
                        <a:t>Classes</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100"/>
                        </a:spcBef>
                        <a:spcAft>
                          <a:spcPts val="100"/>
                        </a:spcAft>
                      </a:pPr>
                      <a:r>
                        <a:rPr lang="en-US" sz="1000" b="1" spc="-10">
                          <a:latin typeface="Times New Roman"/>
                          <a:ea typeface="Calibri"/>
                          <a:cs typeface="Times New Roman"/>
                        </a:rPr>
                        <a:t>Sub classes</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b="1" spc="-10">
                          <a:latin typeface="Times New Roman"/>
                          <a:ea typeface="Calibri"/>
                          <a:cs typeface="Times New Roman"/>
                        </a:rPr>
                        <a:t>Weightage</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0030">
                <a:tc rowSpan="3">
                  <a:txBody>
                    <a:bodyPr/>
                    <a:lstStyle/>
                    <a:p>
                      <a:pPr marL="0" marR="0">
                        <a:lnSpc>
                          <a:spcPct val="115000"/>
                        </a:lnSpc>
                        <a:spcBef>
                          <a:spcPts val="100"/>
                        </a:spcBef>
                        <a:spcAft>
                          <a:spcPts val="100"/>
                        </a:spcAft>
                      </a:pPr>
                      <a:r>
                        <a:rPr lang="en-US" sz="1000" spc="-10" dirty="0">
                          <a:latin typeface="Times New Roman"/>
                          <a:ea typeface="Calibri"/>
                          <a:cs typeface="Times New Roman"/>
                        </a:rPr>
                        <a:t>Hydrological Units</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100"/>
                        </a:spcBef>
                        <a:spcAft>
                          <a:spcPts val="100"/>
                        </a:spcAft>
                      </a:pPr>
                      <a:r>
                        <a:rPr lang="en-US" sz="1000" spc="-10">
                          <a:latin typeface="Times New Roman"/>
                          <a:ea typeface="Calibri"/>
                          <a:cs typeface="Times New Roman"/>
                        </a:rPr>
                        <a:t>Rivers</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100"/>
                        </a:spcBef>
                        <a:spcAft>
                          <a:spcPts val="100"/>
                        </a:spcAft>
                      </a:pPr>
                      <a:r>
                        <a:rPr lang="en-US" sz="1000" spc="-10">
                          <a:latin typeface="Times New Roman"/>
                          <a:ea typeface="Calibri"/>
                          <a:cs typeface="Times New Roman"/>
                        </a:rPr>
                        <a:t>Major and Tributaries</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5</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0030">
                <a:tc vMerge="1">
                  <a:txBody>
                    <a:bodyPr/>
                    <a:lstStyle/>
                    <a:p>
                      <a:endParaRPr lang="en-US"/>
                    </a:p>
                  </a:txBody>
                  <a:tcPr/>
                </a:tc>
                <a:tc>
                  <a:txBody>
                    <a:bodyPr/>
                    <a:lstStyle/>
                    <a:p>
                      <a:pPr marL="0" marR="0">
                        <a:lnSpc>
                          <a:spcPct val="115000"/>
                        </a:lnSpc>
                        <a:spcBef>
                          <a:spcPts val="100"/>
                        </a:spcBef>
                        <a:spcAft>
                          <a:spcPts val="100"/>
                        </a:spcAft>
                      </a:pPr>
                      <a:r>
                        <a:rPr lang="en-US" sz="1000" spc="-10">
                          <a:latin typeface="Times New Roman"/>
                          <a:ea typeface="Calibri"/>
                          <a:cs typeface="Times New Roman"/>
                        </a:rPr>
                        <a:t>Lakes</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100"/>
                        </a:spcBef>
                        <a:spcAft>
                          <a:spcPts val="100"/>
                        </a:spcAft>
                      </a:pPr>
                      <a:r>
                        <a:rPr lang="en-US" sz="1000" spc="-10">
                          <a:latin typeface="Times New Roman"/>
                          <a:ea typeface="Calibri"/>
                          <a:cs typeface="Times New Roman"/>
                        </a:rPr>
                        <a:t>Glacial and Glacier Fed</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5</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0030">
                <a:tc vMerge="1">
                  <a:txBody>
                    <a:bodyPr/>
                    <a:lstStyle/>
                    <a:p>
                      <a:endParaRPr lang="en-US"/>
                    </a:p>
                  </a:txBody>
                  <a:tcPr/>
                </a:tc>
                <a:tc>
                  <a:txBody>
                    <a:bodyPr/>
                    <a:lstStyle/>
                    <a:p>
                      <a:pPr marL="0" marR="0">
                        <a:lnSpc>
                          <a:spcPct val="115000"/>
                        </a:lnSpc>
                        <a:spcBef>
                          <a:spcPts val="100"/>
                        </a:spcBef>
                        <a:spcAft>
                          <a:spcPts val="100"/>
                        </a:spcAft>
                      </a:pPr>
                      <a:r>
                        <a:rPr lang="en-US" sz="1000" spc="-10">
                          <a:latin typeface="Times New Roman"/>
                          <a:ea typeface="Calibri"/>
                          <a:cs typeface="Times New Roman"/>
                        </a:rPr>
                        <a:t>Glaciers</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100"/>
                        </a:spcBef>
                        <a:spcAft>
                          <a:spcPts val="100"/>
                        </a:spcAft>
                      </a:pPr>
                      <a:r>
                        <a:rPr lang="en-US" sz="1000" spc="-10">
                          <a:latin typeface="Times New Roman"/>
                          <a:ea typeface="Calibri"/>
                          <a:cs typeface="Times New Roman"/>
                        </a:rPr>
                        <a:t>Major and Tributaries</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5</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60030">
                <a:tc rowSpan="3">
                  <a:txBody>
                    <a:bodyPr/>
                    <a:lstStyle/>
                    <a:p>
                      <a:pPr marL="0" marR="0">
                        <a:lnSpc>
                          <a:spcPct val="115000"/>
                        </a:lnSpc>
                        <a:spcBef>
                          <a:spcPts val="100"/>
                        </a:spcBef>
                        <a:spcAft>
                          <a:spcPts val="100"/>
                        </a:spcAft>
                      </a:pPr>
                      <a:r>
                        <a:rPr lang="en-US" sz="1000" spc="-10">
                          <a:latin typeface="Times New Roman"/>
                          <a:ea typeface="Calibri"/>
                          <a:cs typeface="Times New Roman"/>
                        </a:rPr>
                        <a:t>Hydrogeological Units</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15000"/>
                        </a:lnSpc>
                        <a:spcBef>
                          <a:spcPts val="100"/>
                        </a:spcBef>
                        <a:spcAft>
                          <a:spcPts val="100"/>
                        </a:spcAft>
                      </a:pPr>
                      <a:r>
                        <a:rPr lang="en-US" sz="1000" spc="-10" dirty="0">
                          <a:latin typeface="Times New Roman"/>
                          <a:ea typeface="Calibri"/>
                          <a:cs typeface="Times New Roman"/>
                        </a:rPr>
                        <a:t>Ground Water potential</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100"/>
                        </a:spcBef>
                        <a:spcAft>
                          <a:spcPts val="100"/>
                        </a:spcAft>
                      </a:pPr>
                      <a:r>
                        <a:rPr lang="en-US" sz="1000" spc="-10">
                          <a:latin typeface="Times New Roman"/>
                          <a:ea typeface="Calibri"/>
                          <a:cs typeface="Times New Roman"/>
                        </a:rPr>
                        <a:t>1&lt; litres/sec.</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2</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60030">
                <a:tc vMerge="1">
                  <a:txBody>
                    <a:bodyPr/>
                    <a:lstStyle/>
                    <a:p>
                      <a:endParaRPr lang="en-US"/>
                    </a:p>
                  </a:txBody>
                  <a:tcPr/>
                </a:tc>
                <a:tc vMerge="1">
                  <a:txBody>
                    <a:bodyPr/>
                    <a:lstStyle/>
                    <a:p>
                      <a:endParaRPr lang="en-US"/>
                    </a:p>
                  </a:txBody>
                  <a:tcPr/>
                </a:tc>
                <a:tc>
                  <a:txBody>
                    <a:bodyPr/>
                    <a:lstStyle/>
                    <a:p>
                      <a:pPr marL="0" marR="0">
                        <a:lnSpc>
                          <a:spcPct val="115000"/>
                        </a:lnSpc>
                        <a:spcBef>
                          <a:spcPts val="100"/>
                        </a:spcBef>
                        <a:spcAft>
                          <a:spcPts val="100"/>
                        </a:spcAft>
                      </a:pPr>
                      <a:r>
                        <a:rPr lang="en-US" sz="1000" spc="-10">
                          <a:latin typeface="Times New Roman"/>
                          <a:ea typeface="Calibri"/>
                          <a:cs typeface="Times New Roman"/>
                        </a:rPr>
                        <a:t>1-5 litres/sec</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5</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60030">
                <a:tc vMerge="1">
                  <a:txBody>
                    <a:bodyPr/>
                    <a:lstStyle/>
                    <a:p>
                      <a:endParaRPr lang="en-US"/>
                    </a:p>
                  </a:txBody>
                  <a:tcPr/>
                </a:tc>
                <a:tc>
                  <a:txBody>
                    <a:bodyPr/>
                    <a:lstStyle/>
                    <a:p>
                      <a:pPr marL="0" marR="0">
                        <a:lnSpc>
                          <a:spcPct val="115000"/>
                        </a:lnSpc>
                        <a:spcBef>
                          <a:spcPts val="100"/>
                        </a:spcBef>
                        <a:spcAft>
                          <a:spcPts val="100"/>
                        </a:spcAft>
                      </a:pPr>
                      <a:r>
                        <a:rPr lang="en-US" sz="1000" spc="-10" dirty="0">
                          <a:latin typeface="Times New Roman"/>
                          <a:ea typeface="Calibri"/>
                          <a:cs typeface="Times New Roman"/>
                        </a:rPr>
                        <a:t>Ground Water Hydrology</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100"/>
                        </a:spcBef>
                        <a:spcAft>
                          <a:spcPts val="100"/>
                        </a:spcAft>
                      </a:pPr>
                      <a:r>
                        <a:rPr lang="en-US" sz="1000" spc="-10">
                          <a:latin typeface="Times New Roman"/>
                          <a:ea typeface="Calibri"/>
                          <a:cs typeface="Times New Roman"/>
                        </a:rPr>
                        <a:t>Natural Spring</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5</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60030">
                <a:tc rowSpan="18">
                  <a:txBody>
                    <a:bodyPr/>
                    <a:lstStyle/>
                    <a:p>
                      <a:pPr marL="0" marR="0">
                        <a:lnSpc>
                          <a:spcPct val="115000"/>
                        </a:lnSpc>
                        <a:spcBef>
                          <a:spcPts val="100"/>
                        </a:spcBef>
                        <a:spcAft>
                          <a:spcPts val="100"/>
                        </a:spcAft>
                      </a:pPr>
                      <a:r>
                        <a:rPr lang="en-US" sz="1000" spc="-10" dirty="0">
                          <a:latin typeface="Times New Roman"/>
                          <a:ea typeface="Calibri"/>
                          <a:cs typeface="Times New Roman"/>
                        </a:rPr>
                        <a:t>Geological Units</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marL="0" marR="0">
                        <a:lnSpc>
                          <a:spcPct val="115000"/>
                        </a:lnSpc>
                        <a:spcBef>
                          <a:spcPts val="100"/>
                        </a:spcBef>
                        <a:spcAft>
                          <a:spcPts val="100"/>
                        </a:spcAft>
                      </a:pPr>
                      <a:r>
                        <a:rPr lang="en-US" sz="1000" spc="-10" dirty="0">
                          <a:latin typeface="Times New Roman"/>
                          <a:ea typeface="Calibri"/>
                          <a:cs typeface="Times New Roman"/>
                        </a:rPr>
                        <a:t>Rock types</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100"/>
                        </a:spcBef>
                        <a:spcAft>
                          <a:spcPts val="100"/>
                        </a:spcAft>
                      </a:pPr>
                      <a:r>
                        <a:rPr lang="en-US" sz="1000" spc="-10">
                          <a:latin typeface="Times New Roman"/>
                          <a:ea typeface="Calibri"/>
                          <a:cs typeface="Times New Roman"/>
                        </a:rPr>
                        <a:t>Granite, Grano-diorite, Pegmatite</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3</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60030">
                <a:tc vMerge="1">
                  <a:txBody>
                    <a:bodyPr/>
                    <a:lstStyle/>
                    <a:p>
                      <a:endParaRPr lang="en-US"/>
                    </a:p>
                  </a:txBody>
                  <a:tcPr/>
                </a:tc>
                <a:tc vMerge="1">
                  <a:txBody>
                    <a:bodyPr/>
                    <a:lstStyle/>
                    <a:p>
                      <a:endParaRPr lang="en-US"/>
                    </a:p>
                  </a:txBody>
                  <a:tcPr/>
                </a:tc>
                <a:tc>
                  <a:txBody>
                    <a:bodyPr/>
                    <a:lstStyle/>
                    <a:p>
                      <a:pPr marL="0" marR="0">
                        <a:lnSpc>
                          <a:spcPct val="115000"/>
                        </a:lnSpc>
                        <a:spcBef>
                          <a:spcPts val="100"/>
                        </a:spcBef>
                        <a:spcAft>
                          <a:spcPts val="100"/>
                        </a:spcAft>
                      </a:pPr>
                      <a:r>
                        <a:rPr lang="en-US" sz="1000" spc="-10">
                          <a:latin typeface="Times New Roman"/>
                          <a:ea typeface="Calibri"/>
                          <a:cs typeface="Times New Roman"/>
                        </a:rPr>
                        <a:t>Limestone, Sandstone and Clay Shale</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3</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60030">
                <a:tc vMerge="1">
                  <a:txBody>
                    <a:bodyPr/>
                    <a:lstStyle/>
                    <a:p>
                      <a:endParaRPr lang="en-US"/>
                    </a:p>
                  </a:txBody>
                  <a:tcPr/>
                </a:tc>
                <a:tc vMerge="1">
                  <a:txBody>
                    <a:bodyPr/>
                    <a:lstStyle/>
                    <a:p>
                      <a:endParaRPr lang="en-US"/>
                    </a:p>
                  </a:txBody>
                  <a:tcPr/>
                </a:tc>
                <a:tc>
                  <a:txBody>
                    <a:bodyPr/>
                    <a:lstStyle/>
                    <a:p>
                      <a:pPr marL="0" marR="0">
                        <a:lnSpc>
                          <a:spcPct val="115000"/>
                        </a:lnSpc>
                        <a:spcBef>
                          <a:spcPts val="100"/>
                        </a:spcBef>
                        <a:spcAft>
                          <a:spcPts val="100"/>
                        </a:spcAft>
                      </a:pPr>
                      <a:r>
                        <a:rPr lang="en-US" sz="1000" spc="-10">
                          <a:latin typeface="Times New Roman"/>
                          <a:ea typeface="Calibri"/>
                          <a:cs typeface="Times New Roman"/>
                        </a:rPr>
                        <a:t>Quartzite</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1</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40904">
                <a:tc vMerge="1">
                  <a:txBody>
                    <a:bodyPr/>
                    <a:lstStyle/>
                    <a:p>
                      <a:endParaRPr lang="en-US"/>
                    </a:p>
                  </a:txBody>
                  <a:tcPr/>
                </a:tc>
                <a:tc vMerge="1">
                  <a:txBody>
                    <a:bodyPr/>
                    <a:lstStyle/>
                    <a:p>
                      <a:endParaRPr lang="en-US"/>
                    </a:p>
                  </a:txBody>
                  <a:tcPr/>
                </a:tc>
                <a:tc>
                  <a:txBody>
                    <a:bodyPr/>
                    <a:lstStyle/>
                    <a:p>
                      <a:pPr marL="0" marR="0">
                        <a:lnSpc>
                          <a:spcPct val="115000"/>
                        </a:lnSpc>
                        <a:spcBef>
                          <a:spcPts val="100"/>
                        </a:spcBef>
                        <a:spcAft>
                          <a:spcPts val="100"/>
                        </a:spcAft>
                      </a:pPr>
                      <a:r>
                        <a:rPr lang="en-US" sz="1000" spc="-10">
                          <a:latin typeface="Times New Roman"/>
                          <a:ea typeface="Calibri"/>
                          <a:cs typeface="Times New Roman"/>
                        </a:rPr>
                        <a:t>Quartzite, Slate, Phyllite, Limestone, Shale,Shists and Conglomerate</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5</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60030">
                <a:tc vMerge="1">
                  <a:txBody>
                    <a:bodyPr/>
                    <a:lstStyle/>
                    <a:p>
                      <a:endParaRPr lang="en-US"/>
                    </a:p>
                  </a:txBody>
                  <a:tcPr/>
                </a:tc>
                <a:tc vMerge="1">
                  <a:txBody>
                    <a:bodyPr/>
                    <a:lstStyle/>
                    <a:p>
                      <a:endParaRPr lang="en-US"/>
                    </a:p>
                  </a:txBody>
                  <a:tcPr/>
                </a:tc>
                <a:tc>
                  <a:txBody>
                    <a:bodyPr/>
                    <a:lstStyle/>
                    <a:p>
                      <a:pPr marL="0" marR="0">
                        <a:lnSpc>
                          <a:spcPct val="115000"/>
                        </a:lnSpc>
                        <a:spcBef>
                          <a:spcPts val="100"/>
                        </a:spcBef>
                        <a:spcAft>
                          <a:spcPts val="100"/>
                        </a:spcAft>
                      </a:pPr>
                      <a:r>
                        <a:rPr lang="en-US" sz="1000" spc="-10">
                          <a:latin typeface="Times New Roman"/>
                          <a:ea typeface="Calibri"/>
                          <a:cs typeface="Times New Roman"/>
                        </a:rPr>
                        <a:t>Sandstone, Shale and Limestone</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3</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60030">
                <a:tc vMerge="1">
                  <a:txBody>
                    <a:bodyPr/>
                    <a:lstStyle/>
                    <a:p>
                      <a:endParaRPr lang="en-US"/>
                    </a:p>
                  </a:txBody>
                  <a:tcPr/>
                </a:tc>
                <a:tc vMerge="1">
                  <a:txBody>
                    <a:bodyPr/>
                    <a:lstStyle/>
                    <a:p>
                      <a:endParaRPr lang="en-US"/>
                    </a:p>
                  </a:txBody>
                  <a:tcPr/>
                </a:tc>
                <a:tc>
                  <a:txBody>
                    <a:bodyPr/>
                    <a:lstStyle/>
                    <a:p>
                      <a:pPr marL="0" marR="0">
                        <a:lnSpc>
                          <a:spcPct val="115000"/>
                        </a:lnSpc>
                        <a:spcBef>
                          <a:spcPts val="100"/>
                        </a:spcBef>
                        <a:spcAft>
                          <a:spcPts val="100"/>
                        </a:spcAft>
                      </a:pPr>
                      <a:r>
                        <a:rPr lang="en-US" sz="1000" spc="-10">
                          <a:latin typeface="Times New Roman"/>
                          <a:ea typeface="Calibri"/>
                          <a:cs typeface="Times New Roman"/>
                        </a:rPr>
                        <a:t>Shale, Slate, Sandstone, Quartzite, Limestone and Conglomerate</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5</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60030">
                <a:tc vMerge="1">
                  <a:txBody>
                    <a:bodyPr/>
                    <a:lstStyle/>
                    <a:p>
                      <a:endParaRPr lang="en-US"/>
                    </a:p>
                  </a:txBody>
                  <a:tcPr/>
                </a:tc>
                <a:tc vMerge="1">
                  <a:txBody>
                    <a:bodyPr/>
                    <a:lstStyle/>
                    <a:p>
                      <a:endParaRPr lang="en-US"/>
                    </a:p>
                  </a:txBody>
                  <a:tcPr/>
                </a:tc>
                <a:tc>
                  <a:txBody>
                    <a:bodyPr/>
                    <a:lstStyle/>
                    <a:p>
                      <a:pPr marL="0" marR="0">
                        <a:lnSpc>
                          <a:spcPct val="115000"/>
                        </a:lnSpc>
                        <a:spcBef>
                          <a:spcPts val="100"/>
                        </a:spcBef>
                        <a:spcAft>
                          <a:spcPts val="100"/>
                        </a:spcAft>
                      </a:pPr>
                      <a:r>
                        <a:rPr lang="en-US" sz="1000" spc="-10">
                          <a:latin typeface="Times New Roman"/>
                          <a:ea typeface="Calibri"/>
                          <a:cs typeface="Times New Roman"/>
                        </a:rPr>
                        <a:t>Slate, Greywacke  and Quartzite</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3</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60030">
                <a:tc vMerge="1">
                  <a:txBody>
                    <a:bodyPr/>
                    <a:lstStyle/>
                    <a:p>
                      <a:endParaRPr lang="en-US"/>
                    </a:p>
                  </a:txBody>
                  <a:tcPr/>
                </a:tc>
                <a:tc rowSpan="6">
                  <a:txBody>
                    <a:bodyPr/>
                    <a:lstStyle/>
                    <a:p>
                      <a:pPr marL="0" marR="0">
                        <a:lnSpc>
                          <a:spcPct val="115000"/>
                        </a:lnSpc>
                        <a:spcBef>
                          <a:spcPts val="100"/>
                        </a:spcBef>
                        <a:spcAft>
                          <a:spcPts val="100"/>
                        </a:spcAft>
                      </a:pPr>
                      <a:r>
                        <a:rPr lang="en-US" sz="1000" spc="-10" dirty="0">
                          <a:latin typeface="Times New Roman"/>
                          <a:ea typeface="Calibri"/>
                          <a:cs typeface="Times New Roman"/>
                        </a:rPr>
                        <a:t>Faults </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100"/>
                        </a:spcBef>
                        <a:spcAft>
                          <a:spcPts val="100"/>
                        </a:spcAft>
                      </a:pPr>
                      <a:r>
                        <a:rPr lang="en-US" sz="1000" spc="-10">
                          <a:latin typeface="Times New Roman"/>
                          <a:ea typeface="Calibri"/>
                          <a:cs typeface="Times New Roman"/>
                        </a:rPr>
                        <a:t>Normal Fault</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5</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60030">
                <a:tc vMerge="1">
                  <a:txBody>
                    <a:bodyPr/>
                    <a:lstStyle/>
                    <a:p>
                      <a:endParaRPr lang="en-US"/>
                    </a:p>
                  </a:txBody>
                  <a:tcPr/>
                </a:tc>
                <a:tc vMerge="1">
                  <a:txBody>
                    <a:bodyPr/>
                    <a:lstStyle/>
                    <a:p>
                      <a:endParaRPr lang="en-US"/>
                    </a:p>
                  </a:txBody>
                  <a:tcPr/>
                </a:tc>
                <a:tc>
                  <a:txBody>
                    <a:bodyPr/>
                    <a:lstStyle/>
                    <a:p>
                      <a:pPr marL="0" marR="0">
                        <a:lnSpc>
                          <a:spcPct val="115000"/>
                        </a:lnSpc>
                        <a:spcBef>
                          <a:spcPts val="100"/>
                        </a:spcBef>
                        <a:spcAft>
                          <a:spcPts val="100"/>
                        </a:spcAft>
                      </a:pPr>
                      <a:r>
                        <a:rPr lang="en-US" sz="1000" spc="-10" dirty="0">
                          <a:latin typeface="Times New Roman"/>
                          <a:ea typeface="Calibri"/>
                          <a:cs typeface="Times New Roman"/>
                        </a:rPr>
                        <a:t>Thrust Fault</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5</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60030">
                <a:tc vMerge="1">
                  <a:txBody>
                    <a:bodyPr/>
                    <a:lstStyle/>
                    <a:p>
                      <a:endParaRPr lang="en-US"/>
                    </a:p>
                  </a:txBody>
                  <a:tcPr/>
                </a:tc>
                <a:tc vMerge="1">
                  <a:txBody>
                    <a:bodyPr/>
                    <a:lstStyle/>
                    <a:p>
                      <a:endParaRPr lang="en-US"/>
                    </a:p>
                  </a:txBody>
                  <a:tcPr/>
                </a:tc>
                <a:tc>
                  <a:txBody>
                    <a:bodyPr/>
                    <a:lstStyle/>
                    <a:p>
                      <a:pPr marL="0" marR="0">
                        <a:lnSpc>
                          <a:spcPct val="115000"/>
                        </a:lnSpc>
                        <a:spcBef>
                          <a:spcPts val="100"/>
                        </a:spcBef>
                        <a:spcAft>
                          <a:spcPts val="100"/>
                        </a:spcAft>
                      </a:pPr>
                      <a:r>
                        <a:rPr lang="en-US" sz="1000" spc="-10" dirty="0">
                          <a:latin typeface="Times New Roman"/>
                          <a:ea typeface="Calibri"/>
                          <a:cs typeface="Times New Roman"/>
                        </a:rPr>
                        <a:t>Active Normal fault</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5</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60030">
                <a:tc vMerge="1">
                  <a:txBody>
                    <a:bodyPr/>
                    <a:lstStyle/>
                    <a:p>
                      <a:endParaRPr lang="en-US"/>
                    </a:p>
                  </a:txBody>
                  <a:tcPr/>
                </a:tc>
                <a:tc vMerge="1">
                  <a:txBody>
                    <a:bodyPr/>
                    <a:lstStyle/>
                    <a:p>
                      <a:endParaRPr lang="en-US"/>
                    </a:p>
                  </a:txBody>
                  <a:tcPr/>
                </a:tc>
                <a:tc>
                  <a:txBody>
                    <a:bodyPr/>
                    <a:lstStyle/>
                    <a:p>
                      <a:pPr marL="0" marR="0">
                        <a:lnSpc>
                          <a:spcPct val="115000"/>
                        </a:lnSpc>
                        <a:spcBef>
                          <a:spcPts val="100"/>
                        </a:spcBef>
                        <a:spcAft>
                          <a:spcPts val="100"/>
                        </a:spcAft>
                      </a:pPr>
                      <a:r>
                        <a:rPr lang="en-US" sz="1000" spc="-10" dirty="0">
                          <a:latin typeface="Times New Roman"/>
                          <a:ea typeface="Calibri"/>
                          <a:cs typeface="Times New Roman"/>
                        </a:rPr>
                        <a:t>Seismites</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5</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60030">
                <a:tc vMerge="1">
                  <a:txBody>
                    <a:bodyPr/>
                    <a:lstStyle/>
                    <a:p>
                      <a:endParaRPr lang="en-US"/>
                    </a:p>
                  </a:txBody>
                  <a:tcPr/>
                </a:tc>
                <a:tc vMerge="1">
                  <a:txBody>
                    <a:bodyPr/>
                    <a:lstStyle/>
                    <a:p>
                      <a:endParaRPr lang="en-US"/>
                    </a:p>
                  </a:txBody>
                  <a:tcPr/>
                </a:tc>
                <a:tc>
                  <a:txBody>
                    <a:bodyPr/>
                    <a:lstStyle/>
                    <a:p>
                      <a:pPr marL="0" marR="0">
                        <a:lnSpc>
                          <a:spcPct val="115000"/>
                        </a:lnSpc>
                        <a:spcBef>
                          <a:spcPts val="100"/>
                        </a:spcBef>
                        <a:spcAft>
                          <a:spcPts val="100"/>
                        </a:spcAft>
                      </a:pPr>
                      <a:r>
                        <a:rPr lang="en-US" sz="1000" spc="-10" dirty="0">
                          <a:latin typeface="Times New Roman"/>
                          <a:ea typeface="Calibri"/>
                          <a:cs typeface="Times New Roman"/>
                        </a:rPr>
                        <a:t>Listric faults</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5</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60030">
                <a:tc vMerge="1">
                  <a:txBody>
                    <a:bodyPr/>
                    <a:lstStyle/>
                    <a:p>
                      <a:endParaRPr lang="en-US"/>
                    </a:p>
                  </a:txBody>
                  <a:tcPr/>
                </a:tc>
                <a:tc vMerge="1">
                  <a:txBody>
                    <a:bodyPr/>
                    <a:lstStyle/>
                    <a:p>
                      <a:endParaRPr lang="en-US"/>
                    </a:p>
                  </a:txBody>
                  <a:tcPr/>
                </a:tc>
                <a:tc>
                  <a:txBody>
                    <a:bodyPr/>
                    <a:lstStyle/>
                    <a:p>
                      <a:pPr marL="0" marR="0">
                        <a:lnSpc>
                          <a:spcPct val="115000"/>
                        </a:lnSpc>
                        <a:spcBef>
                          <a:spcPts val="100"/>
                        </a:spcBef>
                        <a:spcAft>
                          <a:spcPts val="100"/>
                        </a:spcAft>
                      </a:pPr>
                      <a:r>
                        <a:rPr lang="en-US" sz="1000" spc="-10" dirty="0">
                          <a:latin typeface="Times New Roman"/>
                          <a:ea typeface="Calibri"/>
                          <a:cs typeface="Times New Roman"/>
                        </a:rPr>
                        <a:t>Normal faults within Lake sediments</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5</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60030">
                <a:tc vMerge="1">
                  <a:txBody>
                    <a:bodyPr/>
                    <a:lstStyle/>
                    <a:p>
                      <a:endParaRPr lang="en-US"/>
                    </a:p>
                  </a:txBody>
                  <a:tcPr/>
                </a:tc>
                <a:tc rowSpan="5">
                  <a:txBody>
                    <a:bodyPr/>
                    <a:lstStyle/>
                    <a:p>
                      <a:pPr marL="0" marR="0">
                        <a:lnSpc>
                          <a:spcPct val="115000"/>
                        </a:lnSpc>
                        <a:spcBef>
                          <a:spcPts val="100"/>
                        </a:spcBef>
                        <a:spcAft>
                          <a:spcPts val="100"/>
                        </a:spcAft>
                      </a:pPr>
                      <a:r>
                        <a:rPr lang="en-US" sz="1000" spc="-10">
                          <a:latin typeface="Times New Roman"/>
                          <a:ea typeface="Calibri"/>
                          <a:cs typeface="Times New Roman"/>
                        </a:rPr>
                        <a:t>Minerals</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100"/>
                        </a:spcBef>
                        <a:spcAft>
                          <a:spcPts val="100"/>
                        </a:spcAft>
                      </a:pPr>
                      <a:r>
                        <a:rPr lang="en-US" sz="1000" spc="-10" dirty="0">
                          <a:latin typeface="Times New Roman"/>
                          <a:ea typeface="Calibri"/>
                          <a:cs typeface="Times New Roman"/>
                        </a:rPr>
                        <a:t>Asbestos</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5</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60030">
                <a:tc vMerge="1">
                  <a:txBody>
                    <a:bodyPr/>
                    <a:lstStyle/>
                    <a:p>
                      <a:endParaRPr lang="en-US"/>
                    </a:p>
                  </a:txBody>
                  <a:tcPr/>
                </a:tc>
                <a:tc vMerge="1">
                  <a:txBody>
                    <a:bodyPr/>
                    <a:lstStyle/>
                    <a:p>
                      <a:endParaRPr lang="en-US"/>
                    </a:p>
                  </a:txBody>
                  <a:tcPr/>
                </a:tc>
                <a:tc>
                  <a:txBody>
                    <a:bodyPr/>
                    <a:lstStyle/>
                    <a:p>
                      <a:pPr marL="0" marR="0">
                        <a:lnSpc>
                          <a:spcPct val="115000"/>
                        </a:lnSpc>
                        <a:spcBef>
                          <a:spcPts val="100"/>
                        </a:spcBef>
                        <a:spcAft>
                          <a:spcPts val="100"/>
                        </a:spcAft>
                      </a:pPr>
                      <a:r>
                        <a:rPr lang="en-US" sz="1000" spc="-10" dirty="0">
                          <a:latin typeface="Times New Roman"/>
                          <a:ea typeface="Calibri"/>
                          <a:cs typeface="Times New Roman"/>
                        </a:rPr>
                        <a:t>Copper</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3</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60030">
                <a:tc vMerge="1">
                  <a:txBody>
                    <a:bodyPr/>
                    <a:lstStyle/>
                    <a:p>
                      <a:endParaRPr lang="en-US"/>
                    </a:p>
                  </a:txBody>
                  <a:tcPr/>
                </a:tc>
                <a:tc vMerge="1">
                  <a:txBody>
                    <a:bodyPr/>
                    <a:lstStyle/>
                    <a:p>
                      <a:endParaRPr lang="en-US"/>
                    </a:p>
                  </a:txBody>
                  <a:tcPr/>
                </a:tc>
                <a:tc>
                  <a:txBody>
                    <a:bodyPr/>
                    <a:lstStyle/>
                    <a:p>
                      <a:pPr marL="0" marR="0">
                        <a:lnSpc>
                          <a:spcPct val="115000"/>
                        </a:lnSpc>
                        <a:spcBef>
                          <a:spcPts val="100"/>
                        </a:spcBef>
                        <a:spcAft>
                          <a:spcPts val="100"/>
                        </a:spcAft>
                      </a:pPr>
                      <a:r>
                        <a:rPr lang="en-US" sz="1000" spc="-10" dirty="0">
                          <a:latin typeface="Times New Roman"/>
                          <a:ea typeface="Calibri"/>
                          <a:cs typeface="Times New Roman"/>
                        </a:rPr>
                        <a:t>Gypsum</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4</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60030">
                <a:tc vMerge="1">
                  <a:txBody>
                    <a:bodyPr/>
                    <a:lstStyle/>
                    <a:p>
                      <a:endParaRPr lang="en-US"/>
                    </a:p>
                  </a:txBody>
                  <a:tcPr/>
                </a:tc>
                <a:tc vMerge="1">
                  <a:txBody>
                    <a:bodyPr/>
                    <a:lstStyle/>
                    <a:p>
                      <a:endParaRPr lang="en-US"/>
                    </a:p>
                  </a:txBody>
                  <a:tcPr/>
                </a:tc>
                <a:tc>
                  <a:txBody>
                    <a:bodyPr/>
                    <a:lstStyle/>
                    <a:p>
                      <a:pPr marL="0" marR="0">
                        <a:lnSpc>
                          <a:spcPct val="115000"/>
                        </a:lnSpc>
                        <a:spcBef>
                          <a:spcPts val="100"/>
                        </a:spcBef>
                        <a:spcAft>
                          <a:spcPts val="100"/>
                        </a:spcAft>
                      </a:pPr>
                      <a:r>
                        <a:rPr lang="en-US" sz="1000" spc="-10">
                          <a:latin typeface="Times New Roman"/>
                          <a:ea typeface="Calibri"/>
                          <a:cs typeface="Times New Roman"/>
                        </a:rPr>
                        <a:t>Iron ore</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3</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60030">
                <a:tc vMerge="1">
                  <a:txBody>
                    <a:bodyPr/>
                    <a:lstStyle/>
                    <a:p>
                      <a:endParaRPr lang="en-US"/>
                    </a:p>
                  </a:txBody>
                  <a:tcPr/>
                </a:tc>
                <a:tc vMerge="1">
                  <a:txBody>
                    <a:bodyPr/>
                    <a:lstStyle/>
                    <a:p>
                      <a:endParaRPr lang="en-US"/>
                    </a:p>
                  </a:txBody>
                  <a:tcPr/>
                </a:tc>
                <a:tc>
                  <a:txBody>
                    <a:bodyPr/>
                    <a:lstStyle/>
                    <a:p>
                      <a:pPr marL="0" marR="0">
                        <a:lnSpc>
                          <a:spcPct val="115000"/>
                        </a:lnSpc>
                        <a:spcBef>
                          <a:spcPts val="100"/>
                        </a:spcBef>
                        <a:spcAft>
                          <a:spcPts val="100"/>
                        </a:spcAft>
                      </a:pPr>
                      <a:r>
                        <a:rPr lang="en-US" sz="1000" spc="-10">
                          <a:latin typeface="Times New Roman"/>
                          <a:ea typeface="Calibri"/>
                          <a:cs typeface="Times New Roman"/>
                        </a:rPr>
                        <a:t>Lead, Zinc and Silver</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4</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160030">
                <a:tc rowSpan="6">
                  <a:txBody>
                    <a:bodyPr/>
                    <a:lstStyle/>
                    <a:p>
                      <a:pPr marL="0" marR="0">
                        <a:lnSpc>
                          <a:spcPct val="115000"/>
                        </a:lnSpc>
                        <a:spcBef>
                          <a:spcPts val="100"/>
                        </a:spcBef>
                        <a:spcAft>
                          <a:spcPts val="100"/>
                        </a:spcAft>
                      </a:pPr>
                      <a:r>
                        <a:rPr lang="en-US" sz="1000" spc="-10">
                          <a:latin typeface="Times New Roman"/>
                          <a:ea typeface="Calibri"/>
                          <a:cs typeface="Times New Roman"/>
                        </a:rPr>
                        <a:t>Geomorphological Units</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15000"/>
                        </a:lnSpc>
                        <a:spcBef>
                          <a:spcPts val="100"/>
                        </a:spcBef>
                        <a:spcAft>
                          <a:spcPts val="100"/>
                        </a:spcAft>
                      </a:pPr>
                      <a:r>
                        <a:rPr lang="en-US" sz="1000" spc="-10">
                          <a:latin typeface="Times New Roman"/>
                          <a:ea typeface="Calibri"/>
                          <a:cs typeface="Times New Roman"/>
                        </a:rPr>
                        <a:t>Elevation</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100"/>
                        </a:spcBef>
                        <a:spcAft>
                          <a:spcPts val="100"/>
                        </a:spcAft>
                      </a:pPr>
                      <a:r>
                        <a:rPr lang="en-US" sz="1000" spc="-10" dirty="0">
                          <a:latin typeface="Times New Roman"/>
                          <a:ea typeface="Calibri"/>
                          <a:cs typeface="Times New Roman"/>
                        </a:rPr>
                        <a:t>Below 3000 mts.</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3</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160030">
                <a:tc vMerge="1">
                  <a:txBody>
                    <a:bodyPr/>
                    <a:lstStyle/>
                    <a:p>
                      <a:endParaRPr lang="en-US"/>
                    </a:p>
                  </a:txBody>
                  <a:tcPr/>
                </a:tc>
                <a:tc vMerge="1">
                  <a:txBody>
                    <a:bodyPr/>
                    <a:lstStyle/>
                    <a:p>
                      <a:endParaRPr lang="en-US"/>
                    </a:p>
                  </a:txBody>
                  <a:tcPr/>
                </a:tc>
                <a:tc>
                  <a:txBody>
                    <a:bodyPr/>
                    <a:lstStyle/>
                    <a:p>
                      <a:pPr marL="0" marR="0">
                        <a:lnSpc>
                          <a:spcPct val="115000"/>
                        </a:lnSpc>
                        <a:spcBef>
                          <a:spcPts val="100"/>
                        </a:spcBef>
                        <a:spcAft>
                          <a:spcPts val="100"/>
                        </a:spcAft>
                      </a:pPr>
                      <a:r>
                        <a:rPr lang="en-US" sz="1000" spc="-10" dirty="0">
                          <a:latin typeface="Times New Roman"/>
                          <a:ea typeface="Calibri"/>
                          <a:cs typeface="Times New Roman"/>
                        </a:rPr>
                        <a:t>3000- 4500 mts.</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4</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160030">
                <a:tc vMerge="1">
                  <a:txBody>
                    <a:bodyPr/>
                    <a:lstStyle/>
                    <a:p>
                      <a:endParaRPr lang="en-US"/>
                    </a:p>
                  </a:txBody>
                  <a:tcPr/>
                </a:tc>
                <a:tc vMerge="1">
                  <a:txBody>
                    <a:bodyPr/>
                    <a:lstStyle/>
                    <a:p>
                      <a:endParaRPr lang="en-US"/>
                    </a:p>
                  </a:txBody>
                  <a:tcPr/>
                </a:tc>
                <a:tc>
                  <a:txBody>
                    <a:bodyPr/>
                    <a:lstStyle/>
                    <a:p>
                      <a:pPr marL="0" marR="0">
                        <a:lnSpc>
                          <a:spcPct val="115000"/>
                        </a:lnSpc>
                        <a:spcBef>
                          <a:spcPts val="100"/>
                        </a:spcBef>
                        <a:spcAft>
                          <a:spcPts val="100"/>
                        </a:spcAft>
                      </a:pPr>
                      <a:r>
                        <a:rPr lang="en-US" sz="1000" spc="-10" dirty="0">
                          <a:latin typeface="Times New Roman"/>
                          <a:ea typeface="Calibri"/>
                          <a:cs typeface="Times New Roman"/>
                        </a:rPr>
                        <a:t>Above 4500 mts.</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5</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160030">
                <a:tc vMerge="1">
                  <a:txBody>
                    <a:bodyPr/>
                    <a:lstStyle/>
                    <a:p>
                      <a:endParaRPr lang="en-US"/>
                    </a:p>
                  </a:txBody>
                  <a:tcPr/>
                </a:tc>
                <a:tc rowSpan="3">
                  <a:txBody>
                    <a:bodyPr/>
                    <a:lstStyle/>
                    <a:p>
                      <a:pPr marL="0" marR="0">
                        <a:lnSpc>
                          <a:spcPct val="115000"/>
                        </a:lnSpc>
                        <a:spcBef>
                          <a:spcPts val="100"/>
                        </a:spcBef>
                        <a:spcAft>
                          <a:spcPts val="100"/>
                        </a:spcAft>
                      </a:pPr>
                      <a:r>
                        <a:rPr lang="en-US" sz="1000" spc="-10">
                          <a:latin typeface="Times New Roman"/>
                          <a:ea typeface="Calibri"/>
                          <a:cs typeface="Times New Roman"/>
                        </a:rPr>
                        <a:t>Land Slope</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100"/>
                        </a:spcBef>
                        <a:spcAft>
                          <a:spcPts val="100"/>
                        </a:spcAft>
                      </a:pPr>
                      <a:r>
                        <a:rPr lang="en-US" sz="1000" spc="-10" dirty="0">
                          <a:latin typeface="Times New Roman"/>
                          <a:ea typeface="Calibri"/>
                          <a:cs typeface="Times New Roman"/>
                        </a:rPr>
                        <a:t>Less than 300 mts. per km</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3</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r h="160030">
                <a:tc vMerge="1">
                  <a:txBody>
                    <a:bodyPr/>
                    <a:lstStyle/>
                    <a:p>
                      <a:endParaRPr lang="en-US"/>
                    </a:p>
                  </a:txBody>
                  <a:tcPr/>
                </a:tc>
                <a:tc vMerge="1">
                  <a:txBody>
                    <a:bodyPr/>
                    <a:lstStyle/>
                    <a:p>
                      <a:endParaRPr lang="en-US"/>
                    </a:p>
                  </a:txBody>
                  <a:tcPr/>
                </a:tc>
                <a:tc>
                  <a:txBody>
                    <a:bodyPr/>
                    <a:lstStyle/>
                    <a:p>
                      <a:pPr marL="0" marR="0">
                        <a:lnSpc>
                          <a:spcPct val="115000"/>
                        </a:lnSpc>
                        <a:spcBef>
                          <a:spcPts val="100"/>
                        </a:spcBef>
                        <a:spcAft>
                          <a:spcPts val="100"/>
                        </a:spcAft>
                      </a:pPr>
                      <a:r>
                        <a:rPr lang="en-US" sz="1000" spc="-10" dirty="0">
                          <a:latin typeface="Times New Roman"/>
                          <a:ea typeface="Calibri"/>
                          <a:cs typeface="Times New Roman"/>
                        </a:rPr>
                        <a:t>300- 600 mts. per km</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4</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9"/>
                  </a:ext>
                </a:extLst>
              </a:tr>
              <a:tr h="160030">
                <a:tc vMerge="1">
                  <a:txBody>
                    <a:bodyPr/>
                    <a:lstStyle/>
                    <a:p>
                      <a:endParaRPr lang="en-US"/>
                    </a:p>
                  </a:txBody>
                  <a:tcPr/>
                </a:tc>
                <a:tc vMerge="1">
                  <a:txBody>
                    <a:bodyPr/>
                    <a:lstStyle/>
                    <a:p>
                      <a:endParaRPr lang="en-US"/>
                    </a:p>
                  </a:txBody>
                  <a:tcPr/>
                </a:tc>
                <a:tc>
                  <a:txBody>
                    <a:bodyPr/>
                    <a:lstStyle/>
                    <a:p>
                      <a:pPr marL="0" marR="0">
                        <a:lnSpc>
                          <a:spcPct val="115000"/>
                        </a:lnSpc>
                        <a:spcBef>
                          <a:spcPts val="100"/>
                        </a:spcBef>
                        <a:spcAft>
                          <a:spcPts val="100"/>
                        </a:spcAft>
                      </a:pPr>
                      <a:r>
                        <a:rPr lang="en-US" sz="1000" spc="-10" dirty="0">
                          <a:latin typeface="Times New Roman"/>
                          <a:ea typeface="Calibri"/>
                          <a:cs typeface="Times New Roman"/>
                        </a:rPr>
                        <a:t>More than 600 mts. per km</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5</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0"/>
                  </a:ext>
                </a:extLst>
              </a:tr>
              <a:tr h="160030">
                <a:tc rowSpan="4">
                  <a:txBody>
                    <a:bodyPr/>
                    <a:lstStyle/>
                    <a:p>
                      <a:pPr marL="0" marR="0">
                        <a:lnSpc>
                          <a:spcPct val="115000"/>
                        </a:lnSpc>
                        <a:spcBef>
                          <a:spcPts val="100"/>
                        </a:spcBef>
                        <a:spcAft>
                          <a:spcPts val="100"/>
                        </a:spcAft>
                      </a:pPr>
                      <a:r>
                        <a:rPr lang="en-US" sz="1000" spc="-10">
                          <a:latin typeface="Times New Roman"/>
                          <a:ea typeface="Calibri"/>
                          <a:cs typeface="Times New Roman"/>
                        </a:rPr>
                        <a:t>Pedological Units</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100"/>
                        </a:spcBef>
                        <a:spcAft>
                          <a:spcPts val="100"/>
                        </a:spcAft>
                      </a:pPr>
                      <a:r>
                        <a:rPr lang="en-US" sz="1000" spc="-10">
                          <a:latin typeface="Times New Roman"/>
                          <a:ea typeface="Calibri"/>
                          <a:cs typeface="Times New Roman"/>
                        </a:rPr>
                        <a:t>Alfisols</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100"/>
                        </a:spcBef>
                        <a:spcAft>
                          <a:spcPts val="100"/>
                        </a:spcAft>
                      </a:pPr>
                      <a:r>
                        <a:rPr lang="en-US" sz="1000" spc="-10" dirty="0">
                          <a:latin typeface="Times New Roman"/>
                          <a:ea typeface="Calibri"/>
                          <a:cs typeface="Times New Roman"/>
                        </a:rPr>
                        <a:t>Sub-Montane</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2</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1"/>
                  </a:ext>
                </a:extLst>
              </a:tr>
              <a:tr h="160030">
                <a:tc vMerge="1">
                  <a:txBody>
                    <a:bodyPr/>
                    <a:lstStyle/>
                    <a:p>
                      <a:endParaRPr lang="en-US"/>
                    </a:p>
                  </a:txBody>
                  <a:tcPr/>
                </a:tc>
                <a:tc>
                  <a:txBody>
                    <a:bodyPr/>
                    <a:lstStyle/>
                    <a:p>
                      <a:pPr marL="0" marR="0">
                        <a:lnSpc>
                          <a:spcPct val="115000"/>
                        </a:lnSpc>
                        <a:spcBef>
                          <a:spcPts val="100"/>
                        </a:spcBef>
                        <a:spcAft>
                          <a:spcPts val="100"/>
                        </a:spcAft>
                      </a:pPr>
                      <a:r>
                        <a:rPr lang="en-US" sz="1000" spc="-10">
                          <a:latin typeface="Times New Roman"/>
                          <a:ea typeface="Calibri"/>
                          <a:cs typeface="Times New Roman"/>
                        </a:rPr>
                        <a:t>Entisols</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100"/>
                        </a:spcBef>
                        <a:spcAft>
                          <a:spcPts val="100"/>
                        </a:spcAft>
                      </a:pPr>
                      <a:r>
                        <a:rPr lang="en-US" sz="1000" spc="-10">
                          <a:latin typeface="Times New Roman"/>
                          <a:ea typeface="Calibri"/>
                          <a:cs typeface="Times New Roman"/>
                        </a:rPr>
                        <a:t>Skeletal</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5</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2"/>
                  </a:ext>
                </a:extLst>
              </a:tr>
              <a:tr h="160030">
                <a:tc vMerge="1">
                  <a:txBody>
                    <a:bodyPr/>
                    <a:lstStyle/>
                    <a:p>
                      <a:endParaRPr lang="en-US"/>
                    </a:p>
                  </a:txBody>
                  <a:tcPr/>
                </a:tc>
                <a:tc>
                  <a:txBody>
                    <a:bodyPr/>
                    <a:lstStyle/>
                    <a:p>
                      <a:pPr marL="0" marR="0">
                        <a:lnSpc>
                          <a:spcPct val="115000"/>
                        </a:lnSpc>
                        <a:spcBef>
                          <a:spcPts val="100"/>
                        </a:spcBef>
                        <a:spcAft>
                          <a:spcPts val="100"/>
                        </a:spcAft>
                      </a:pPr>
                      <a:r>
                        <a:rPr lang="en-US" sz="1000" spc="-10">
                          <a:latin typeface="Times New Roman"/>
                          <a:ea typeface="Calibri"/>
                          <a:cs typeface="Times New Roman"/>
                        </a:rPr>
                        <a:t>Histosols</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100"/>
                        </a:spcBef>
                        <a:spcAft>
                          <a:spcPts val="100"/>
                        </a:spcAft>
                      </a:pPr>
                      <a:r>
                        <a:rPr lang="en-US" sz="1000" spc="-10" dirty="0">
                          <a:latin typeface="Times New Roman"/>
                          <a:ea typeface="Calibri"/>
                          <a:cs typeface="Times New Roman"/>
                        </a:rPr>
                        <a:t>Snow field</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4</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3"/>
                  </a:ext>
                </a:extLst>
              </a:tr>
              <a:tr h="160030">
                <a:tc vMerge="1">
                  <a:txBody>
                    <a:bodyPr/>
                    <a:lstStyle/>
                    <a:p>
                      <a:endParaRPr lang="en-US"/>
                    </a:p>
                  </a:txBody>
                  <a:tcPr/>
                </a:tc>
                <a:tc>
                  <a:txBody>
                    <a:bodyPr/>
                    <a:lstStyle/>
                    <a:p>
                      <a:pPr marL="0" marR="0">
                        <a:lnSpc>
                          <a:spcPct val="115000"/>
                        </a:lnSpc>
                        <a:spcBef>
                          <a:spcPts val="100"/>
                        </a:spcBef>
                        <a:spcAft>
                          <a:spcPts val="100"/>
                        </a:spcAft>
                      </a:pPr>
                      <a:r>
                        <a:rPr lang="en-US" sz="1000" spc="-10">
                          <a:latin typeface="Times New Roman"/>
                          <a:ea typeface="Calibri"/>
                          <a:cs typeface="Times New Roman"/>
                        </a:rPr>
                        <a:t>Mollisols</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100"/>
                        </a:spcBef>
                        <a:spcAft>
                          <a:spcPts val="100"/>
                        </a:spcAft>
                      </a:pPr>
                      <a:r>
                        <a:rPr lang="en-US" sz="1000" spc="-10" dirty="0">
                          <a:latin typeface="Times New Roman"/>
                          <a:ea typeface="Calibri"/>
                          <a:cs typeface="Times New Roman"/>
                        </a:rPr>
                        <a:t>Mountain meadows</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3</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4"/>
                  </a:ext>
                </a:extLst>
              </a:tr>
              <a:tr h="160030">
                <a:tc rowSpan="6">
                  <a:txBody>
                    <a:bodyPr/>
                    <a:lstStyle/>
                    <a:p>
                      <a:pPr marL="0" marR="0">
                        <a:lnSpc>
                          <a:spcPct val="115000"/>
                        </a:lnSpc>
                        <a:spcBef>
                          <a:spcPts val="100"/>
                        </a:spcBef>
                        <a:spcAft>
                          <a:spcPts val="100"/>
                        </a:spcAft>
                      </a:pPr>
                      <a:r>
                        <a:rPr lang="en-US" sz="1000" spc="-10">
                          <a:latin typeface="Times New Roman"/>
                          <a:ea typeface="Calibri"/>
                          <a:cs typeface="Times New Roman"/>
                        </a:rPr>
                        <a:t>Climatological Units</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15000"/>
                        </a:lnSpc>
                        <a:spcBef>
                          <a:spcPts val="100"/>
                        </a:spcBef>
                        <a:spcAft>
                          <a:spcPts val="100"/>
                        </a:spcAft>
                      </a:pPr>
                      <a:r>
                        <a:rPr lang="en-US" sz="1000" spc="-10">
                          <a:latin typeface="Times New Roman"/>
                          <a:ea typeface="Calibri"/>
                          <a:cs typeface="Times New Roman"/>
                        </a:rPr>
                        <a:t>Average Annual Rainfall</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100"/>
                        </a:spcBef>
                        <a:spcAft>
                          <a:spcPts val="100"/>
                        </a:spcAft>
                      </a:pPr>
                      <a:r>
                        <a:rPr lang="en-US" sz="1000" spc="-10" dirty="0">
                          <a:latin typeface="Times New Roman"/>
                          <a:ea typeface="Calibri"/>
                          <a:cs typeface="Times New Roman"/>
                        </a:rPr>
                        <a:t>High</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5</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5"/>
                  </a:ext>
                </a:extLst>
              </a:tr>
              <a:tr h="160030">
                <a:tc vMerge="1">
                  <a:txBody>
                    <a:bodyPr/>
                    <a:lstStyle/>
                    <a:p>
                      <a:endParaRPr lang="en-US"/>
                    </a:p>
                  </a:txBody>
                  <a:tcPr/>
                </a:tc>
                <a:tc vMerge="1">
                  <a:txBody>
                    <a:bodyPr/>
                    <a:lstStyle/>
                    <a:p>
                      <a:endParaRPr lang="en-US"/>
                    </a:p>
                  </a:txBody>
                  <a:tcPr/>
                </a:tc>
                <a:tc>
                  <a:txBody>
                    <a:bodyPr/>
                    <a:lstStyle/>
                    <a:p>
                      <a:pPr marL="0" marR="0">
                        <a:lnSpc>
                          <a:spcPct val="115000"/>
                        </a:lnSpc>
                        <a:spcBef>
                          <a:spcPts val="100"/>
                        </a:spcBef>
                        <a:spcAft>
                          <a:spcPts val="100"/>
                        </a:spcAft>
                      </a:pPr>
                      <a:r>
                        <a:rPr lang="en-US" sz="1000" spc="-10" dirty="0">
                          <a:latin typeface="Times New Roman"/>
                          <a:ea typeface="Calibri"/>
                          <a:cs typeface="Times New Roman"/>
                        </a:rPr>
                        <a:t>Medium</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4</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6"/>
                  </a:ext>
                </a:extLst>
              </a:tr>
              <a:tr h="160030">
                <a:tc vMerge="1">
                  <a:txBody>
                    <a:bodyPr/>
                    <a:lstStyle/>
                    <a:p>
                      <a:endParaRPr lang="en-US"/>
                    </a:p>
                  </a:txBody>
                  <a:tcPr/>
                </a:tc>
                <a:tc vMerge="1">
                  <a:txBody>
                    <a:bodyPr/>
                    <a:lstStyle/>
                    <a:p>
                      <a:endParaRPr lang="en-US"/>
                    </a:p>
                  </a:txBody>
                  <a:tcPr/>
                </a:tc>
                <a:tc>
                  <a:txBody>
                    <a:bodyPr/>
                    <a:lstStyle/>
                    <a:p>
                      <a:pPr marL="0" marR="0">
                        <a:lnSpc>
                          <a:spcPct val="115000"/>
                        </a:lnSpc>
                        <a:spcBef>
                          <a:spcPts val="100"/>
                        </a:spcBef>
                        <a:spcAft>
                          <a:spcPts val="100"/>
                        </a:spcAft>
                      </a:pPr>
                      <a:r>
                        <a:rPr lang="en-US" sz="1000" spc="-10" dirty="0">
                          <a:latin typeface="Times New Roman"/>
                          <a:ea typeface="Calibri"/>
                          <a:cs typeface="Times New Roman"/>
                        </a:rPr>
                        <a:t>Low</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a:latin typeface="Times New Roman"/>
                          <a:ea typeface="Calibri"/>
                          <a:cs typeface="Times New Roman"/>
                        </a:rPr>
                        <a:t>3</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7"/>
                  </a:ext>
                </a:extLst>
              </a:tr>
              <a:tr h="160030">
                <a:tc vMerge="1">
                  <a:txBody>
                    <a:bodyPr/>
                    <a:lstStyle/>
                    <a:p>
                      <a:endParaRPr lang="en-US"/>
                    </a:p>
                  </a:txBody>
                  <a:tcPr/>
                </a:tc>
                <a:tc rowSpan="3">
                  <a:txBody>
                    <a:bodyPr/>
                    <a:lstStyle/>
                    <a:p>
                      <a:pPr marL="0" marR="0">
                        <a:lnSpc>
                          <a:spcPct val="115000"/>
                        </a:lnSpc>
                        <a:spcBef>
                          <a:spcPts val="100"/>
                        </a:spcBef>
                        <a:spcAft>
                          <a:spcPts val="100"/>
                        </a:spcAft>
                      </a:pPr>
                      <a:r>
                        <a:rPr lang="en-US" sz="1000" spc="-10">
                          <a:latin typeface="Times New Roman"/>
                          <a:ea typeface="Calibri"/>
                          <a:cs typeface="Times New Roman"/>
                        </a:rPr>
                        <a:t>Average Annual Temperature</a:t>
                      </a:r>
                      <a:endParaRPr lang="en-US" sz="100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100"/>
                        </a:spcBef>
                        <a:spcAft>
                          <a:spcPts val="100"/>
                        </a:spcAft>
                      </a:pPr>
                      <a:r>
                        <a:rPr lang="en-US" sz="1000" spc="-10" dirty="0">
                          <a:latin typeface="Times New Roman"/>
                          <a:ea typeface="Calibri"/>
                          <a:cs typeface="Times New Roman"/>
                        </a:rPr>
                        <a:t>High</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dirty="0">
                          <a:latin typeface="Times New Roman"/>
                          <a:ea typeface="Calibri"/>
                          <a:cs typeface="Times New Roman"/>
                        </a:rPr>
                        <a:t>5</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8"/>
                  </a:ext>
                </a:extLst>
              </a:tr>
              <a:tr h="160030">
                <a:tc vMerge="1">
                  <a:txBody>
                    <a:bodyPr/>
                    <a:lstStyle/>
                    <a:p>
                      <a:endParaRPr lang="en-US"/>
                    </a:p>
                  </a:txBody>
                  <a:tcPr/>
                </a:tc>
                <a:tc vMerge="1">
                  <a:txBody>
                    <a:bodyPr/>
                    <a:lstStyle/>
                    <a:p>
                      <a:endParaRPr lang="en-US"/>
                    </a:p>
                  </a:txBody>
                  <a:tcPr/>
                </a:tc>
                <a:tc>
                  <a:txBody>
                    <a:bodyPr/>
                    <a:lstStyle/>
                    <a:p>
                      <a:pPr marL="0" marR="0">
                        <a:lnSpc>
                          <a:spcPct val="115000"/>
                        </a:lnSpc>
                        <a:spcBef>
                          <a:spcPts val="100"/>
                        </a:spcBef>
                        <a:spcAft>
                          <a:spcPts val="100"/>
                        </a:spcAft>
                      </a:pPr>
                      <a:r>
                        <a:rPr lang="en-US" sz="1000" spc="-10" dirty="0">
                          <a:latin typeface="Times New Roman"/>
                          <a:ea typeface="Calibri"/>
                          <a:cs typeface="Times New Roman"/>
                        </a:rPr>
                        <a:t>Medium</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dirty="0">
                          <a:latin typeface="Times New Roman"/>
                          <a:ea typeface="Calibri"/>
                          <a:cs typeface="Times New Roman"/>
                        </a:rPr>
                        <a:t>4</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9"/>
                  </a:ext>
                </a:extLst>
              </a:tr>
              <a:tr h="160030">
                <a:tc vMerge="1">
                  <a:txBody>
                    <a:bodyPr/>
                    <a:lstStyle/>
                    <a:p>
                      <a:endParaRPr lang="en-US"/>
                    </a:p>
                  </a:txBody>
                  <a:tcPr/>
                </a:tc>
                <a:tc vMerge="1">
                  <a:txBody>
                    <a:bodyPr/>
                    <a:lstStyle/>
                    <a:p>
                      <a:endParaRPr lang="en-US"/>
                    </a:p>
                  </a:txBody>
                  <a:tcPr/>
                </a:tc>
                <a:tc>
                  <a:txBody>
                    <a:bodyPr/>
                    <a:lstStyle/>
                    <a:p>
                      <a:pPr marL="0" marR="0">
                        <a:lnSpc>
                          <a:spcPct val="115000"/>
                        </a:lnSpc>
                        <a:spcBef>
                          <a:spcPts val="100"/>
                        </a:spcBef>
                        <a:spcAft>
                          <a:spcPts val="100"/>
                        </a:spcAft>
                      </a:pPr>
                      <a:r>
                        <a:rPr lang="en-US" sz="1000" spc="-10" dirty="0">
                          <a:latin typeface="Times New Roman"/>
                          <a:ea typeface="Calibri"/>
                          <a:cs typeface="Times New Roman"/>
                        </a:rPr>
                        <a:t>Low</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00"/>
                        </a:spcBef>
                        <a:spcAft>
                          <a:spcPts val="100"/>
                        </a:spcAft>
                      </a:pPr>
                      <a:r>
                        <a:rPr lang="en-US" sz="1000" spc="-10" dirty="0">
                          <a:latin typeface="Times New Roman"/>
                          <a:ea typeface="Calibri"/>
                          <a:cs typeface="Times New Roman"/>
                        </a:rPr>
                        <a:t>3</a:t>
                      </a:r>
                      <a:endParaRPr lang="en-US" sz="1000" dirty="0">
                        <a:latin typeface="Calibri"/>
                        <a:ea typeface="Calibri"/>
                        <a:cs typeface="Times New Roman"/>
                      </a:endParaRPr>
                    </a:p>
                  </a:txBody>
                  <a:tcPr marL="26070" marR="2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0"/>
                  </a:ext>
                </a:extLst>
              </a:tr>
            </a:tbl>
          </a:graphicData>
        </a:graphic>
      </p:graphicFrame>
      <p:sp>
        <p:nvSpPr>
          <p:cNvPr id="48129" name="Rectangle 1"/>
          <p:cNvSpPr>
            <a:spLocks noChangeArrowheads="1"/>
          </p:cNvSpPr>
          <p:nvPr/>
        </p:nvSpPr>
        <p:spPr bwMode="auto">
          <a:xfrm rot="16200000">
            <a:off x="-1272130" y="3067922"/>
            <a:ext cx="2739853"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Bold" charset="0"/>
                <a:ea typeface="Calibri" pitchFamily="34" charset="0"/>
                <a:cs typeface="Times New Roman" pitchFamily="18" charset="0"/>
              </a:rPr>
              <a:t>Assigned Weightage to Various Map Units</a:t>
            </a:r>
            <a:endParaRPr kumimoji="0" lang="en-US" sz="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W.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TW.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0" descr="Selected Sample Grids.jpg"/>
          <p:cNvPicPr>
            <a:picLocks noChangeAspect="1" noChangeArrowheads="1"/>
          </p:cNvPicPr>
          <p:nvPr/>
        </p:nvPicPr>
        <p:blipFill>
          <a:blip r:embed="rId2" cstate="print"/>
          <a:srcRect/>
          <a:stretch>
            <a:fillRect/>
          </a:stretch>
        </p:blipFill>
        <p:spPr bwMode="auto">
          <a:xfrm>
            <a:off x="508000" y="76200"/>
            <a:ext cx="8229600" cy="6172200"/>
          </a:xfrm>
          <a:prstGeom prst="rect">
            <a:avLst/>
          </a:prstGeom>
          <a:noFill/>
        </p:spPr>
      </p:pic>
      <p:sp>
        <p:nvSpPr>
          <p:cNvPr id="51201" name="Rectangle 1"/>
          <p:cNvSpPr>
            <a:spLocks noChangeArrowheads="1"/>
          </p:cNvSpPr>
          <p:nvPr/>
        </p:nvSpPr>
        <p:spPr bwMode="auto">
          <a:xfrm>
            <a:off x="1143002" y="6248404"/>
            <a:ext cx="392113" cy="307975"/>
          </a:xfrm>
          <a:prstGeom prst="rect">
            <a:avLst/>
          </a:prstGeom>
          <a:solidFill>
            <a:srgbClr val="FFFFFF"/>
          </a:solidFill>
          <a:ln w="19050">
            <a:solidFill>
              <a:srgbClr val="FF0000"/>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51203" name="Rectangle 3"/>
          <p:cNvSpPr>
            <a:spLocks noChangeArrowheads="1"/>
          </p:cNvSpPr>
          <p:nvPr/>
        </p:nvSpPr>
        <p:spPr bwMode="auto">
          <a:xfrm>
            <a:off x="3048000" y="0"/>
            <a:ext cx="308764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Bold" charset="0"/>
                <a:ea typeface="Calibri" pitchFamily="34" charset="0"/>
                <a:cs typeface="Times New Roman" pitchFamily="18" charset="0"/>
              </a:rPr>
              <a:t>Selected Sample Grids for Case Study</a:t>
            </a:r>
            <a:endParaRPr kumimoji="0" lang="en-US" sz="10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51204" name="Rectangle 4"/>
          <p:cNvSpPr>
            <a:spLocks noChangeArrowheads="1"/>
          </p:cNvSpPr>
          <p:nvPr/>
        </p:nvSpPr>
        <p:spPr bwMode="auto">
          <a:xfrm>
            <a:off x="1" y="42158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51205" name="Rectangle 5"/>
          <p:cNvSpPr>
            <a:spLocks noChangeArrowheads="1"/>
          </p:cNvSpPr>
          <p:nvPr/>
        </p:nvSpPr>
        <p:spPr bwMode="auto">
          <a:xfrm>
            <a:off x="1066800" y="6019800"/>
            <a:ext cx="2680656"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Source:</a:t>
            </a:r>
            <a:r>
              <a:rPr kumimoji="0" lang="en-US"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Geodiversity Index </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Selected Sample Grids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N44_GD.jpg"/>
          <p:cNvPicPr>
            <a:picLocks noGrp="1" noChangeAspect="1"/>
          </p:cNvPicPr>
          <p:nvPr>
            <p:ph idx="1"/>
          </p:nvPr>
        </p:nvPicPr>
        <p:blipFill>
          <a:blip r:embed="rId2" cstate="print"/>
          <a:stretch>
            <a:fillRect/>
          </a:stretch>
        </p:blipFill>
        <p:spPr>
          <a:xfrm>
            <a:off x="177802" y="0"/>
            <a:ext cx="8737600" cy="6553200"/>
          </a:xfrm>
        </p:spPr>
      </p:pic>
      <p:sp>
        <p:nvSpPr>
          <p:cNvPr id="7" name="TextBox 6"/>
          <p:cNvSpPr txBox="1"/>
          <p:nvPr/>
        </p:nvSpPr>
        <p:spPr>
          <a:xfrm>
            <a:off x="304800" y="6550227"/>
            <a:ext cx="6248400" cy="307777"/>
          </a:xfrm>
          <a:prstGeom prst="rect">
            <a:avLst/>
          </a:prstGeom>
          <a:noFill/>
        </p:spPr>
        <p:txBody>
          <a:bodyPr wrap="square" rtlCol="0">
            <a:spAutoFit/>
          </a:bodyPr>
          <a:lstStyle/>
          <a:p>
            <a:r>
              <a:rPr lang="en-US" sz="1400" dirty="0">
                <a:latin typeface="Times New Roman" pitchFamily="18" charset="0"/>
                <a:cs typeface="Times New Roman" pitchFamily="18" charset="0"/>
              </a:rPr>
              <a:t>Source: Survey of India Toposheet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N23_GD-2.jpg"/>
          <p:cNvPicPr>
            <a:picLocks noChangeAspect="1"/>
          </p:cNvPicPr>
          <p:nvPr/>
        </p:nvPicPr>
        <p:blipFill>
          <a:blip r:embed="rId2" cstate="print"/>
          <a:stretch>
            <a:fillRect/>
          </a:stretch>
        </p:blipFill>
        <p:spPr>
          <a:xfrm>
            <a:off x="228602" y="0"/>
            <a:ext cx="8636000" cy="6477000"/>
          </a:xfrm>
          <a:prstGeom prst="rect">
            <a:avLst/>
          </a:prstGeom>
        </p:spPr>
      </p:pic>
      <p:sp>
        <p:nvSpPr>
          <p:cNvPr id="5" name="TextBox 4"/>
          <p:cNvSpPr txBox="1"/>
          <p:nvPr/>
        </p:nvSpPr>
        <p:spPr>
          <a:xfrm>
            <a:off x="304800" y="6550227"/>
            <a:ext cx="6248400" cy="307777"/>
          </a:xfrm>
          <a:prstGeom prst="rect">
            <a:avLst/>
          </a:prstGeom>
          <a:noFill/>
        </p:spPr>
        <p:txBody>
          <a:bodyPr wrap="square" rtlCol="0">
            <a:spAutoFit/>
          </a:bodyPr>
          <a:lstStyle/>
          <a:p>
            <a:r>
              <a:rPr lang="en-US" sz="1400" dirty="0">
                <a:latin typeface="Times New Roman" pitchFamily="18" charset="0"/>
                <a:cs typeface="Times New Roman" pitchFamily="18" charset="0"/>
              </a:rPr>
              <a:t>Source: Survey of India Toposheet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N36_GD-2.jpg"/>
          <p:cNvPicPr>
            <a:picLocks noChangeAspect="1"/>
          </p:cNvPicPr>
          <p:nvPr/>
        </p:nvPicPr>
        <p:blipFill>
          <a:blip r:embed="rId2" cstate="print"/>
          <a:stretch>
            <a:fillRect/>
          </a:stretch>
        </p:blipFill>
        <p:spPr>
          <a:xfrm>
            <a:off x="76200" y="0"/>
            <a:ext cx="8763000" cy="6572250"/>
          </a:xfrm>
          <a:prstGeom prst="rect">
            <a:avLst/>
          </a:prstGeom>
        </p:spPr>
      </p:pic>
      <p:sp>
        <p:nvSpPr>
          <p:cNvPr id="5" name="TextBox 4"/>
          <p:cNvSpPr txBox="1"/>
          <p:nvPr/>
        </p:nvSpPr>
        <p:spPr>
          <a:xfrm>
            <a:off x="304800" y="6550227"/>
            <a:ext cx="6248400" cy="307777"/>
          </a:xfrm>
          <a:prstGeom prst="rect">
            <a:avLst/>
          </a:prstGeom>
          <a:noFill/>
        </p:spPr>
        <p:txBody>
          <a:bodyPr wrap="square" rtlCol="0">
            <a:spAutoFit/>
          </a:bodyPr>
          <a:lstStyle/>
          <a:p>
            <a:r>
              <a:rPr lang="en-US" sz="1400" dirty="0">
                <a:latin typeface="Times New Roman" pitchFamily="18" charset="0"/>
                <a:cs typeface="Times New Roman" pitchFamily="18" charset="0"/>
              </a:rPr>
              <a:t>Source: Survey of India Toposheet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N18_GD-2.jpg"/>
          <p:cNvPicPr>
            <a:picLocks noChangeAspect="1"/>
          </p:cNvPicPr>
          <p:nvPr/>
        </p:nvPicPr>
        <p:blipFill>
          <a:blip r:embed="rId2" cstate="print"/>
          <a:stretch>
            <a:fillRect/>
          </a:stretch>
        </p:blipFill>
        <p:spPr>
          <a:xfrm>
            <a:off x="152400" y="0"/>
            <a:ext cx="8763000" cy="6572250"/>
          </a:xfrm>
          <a:prstGeom prst="rect">
            <a:avLst/>
          </a:prstGeom>
        </p:spPr>
      </p:pic>
      <p:sp>
        <p:nvSpPr>
          <p:cNvPr id="5" name="TextBox 4"/>
          <p:cNvSpPr txBox="1"/>
          <p:nvPr/>
        </p:nvSpPr>
        <p:spPr>
          <a:xfrm>
            <a:off x="304800" y="6550227"/>
            <a:ext cx="6248400" cy="307777"/>
          </a:xfrm>
          <a:prstGeom prst="rect">
            <a:avLst/>
          </a:prstGeom>
          <a:noFill/>
        </p:spPr>
        <p:txBody>
          <a:bodyPr wrap="square" rtlCol="0">
            <a:spAutoFit/>
          </a:bodyPr>
          <a:lstStyle/>
          <a:p>
            <a:r>
              <a:rPr lang="en-US" sz="1400" dirty="0">
                <a:latin typeface="Times New Roman" pitchFamily="18" charset="0"/>
                <a:cs typeface="Times New Roman" pitchFamily="18" charset="0"/>
              </a:rPr>
              <a:t>Source: Survey of India Toposheet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2450779" y="-67508"/>
            <a:ext cx="4242443"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Bold" charset="0"/>
                <a:ea typeface="Calibri" pitchFamily="34" charset="0"/>
                <a:cs typeface="Times New Roman" pitchFamily="18" charset="0"/>
              </a:rPr>
              <a:t>Lacustrine Tethyan Sediment Deposits in Spiti Valley</a:t>
            </a:r>
            <a:endParaRPr kumimoji="0" lang="en-US" sz="10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pic>
        <p:nvPicPr>
          <p:cNvPr id="5" name="Picture 4" descr="Slide2.JPG"/>
          <p:cNvPicPr>
            <a:picLocks noChangeAspect="1"/>
          </p:cNvPicPr>
          <p:nvPr/>
        </p:nvPicPr>
        <p:blipFill>
          <a:blip r:embed="rId2" cstate="print"/>
          <a:srcRect l="11308" r="9977"/>
          <a:stretch>
            <a:fillRect/>
          </a:stretch>
        </p:blipFill>
        <p:spPr>
          <a:xfrm>
            <a:off x="928912" y="307658"/>
            <a:ext cx="7072089" cy="59407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4035" name="Rectangle 3"/>
          <p:cNvSpPr>
            <a:spLocks noChangeArrowheads="1"/>
          </p:cNvSpPr>
          <p:nvPr/>
        </p:nvSpPr>
        <p:spPr bwMode="auto">
          <a:xfrm>
            <a:off x="1524000" y="6288617"/>
            <a:ext cx="5493812" cy="113877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257800" algn="r"/>
              </a:tabLst>
            </a:pPr>
            <a:r>
              <a:rPr kumimoji="0" lang="en-US" sz="10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Source:</a:t>
            </a:r>
            <a:r>
              <a:rPr kumimoji="0" lang="en-US"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Field Survey, October, 2014	Coordinates</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257800" algn="r"/>
              </a:tabLst>
            </a:pPr>
            <a:r>
              <a:rPr kumimoji="0" lang="en-US"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1. Hanse - Kioto Bridge     	N32 27.059, E77 51.630 </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257800" algn="r"/>
              </a:tabLst>
            </a:pPr>
            <a:r>
              <a:rPr kumimoji="0" lang="en-US"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2. Attargu- Lingti Village  	N32 07.019, E78 10.567</a:t>
            </a:r>
            <a:endPar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257800" algn="r"/>
              </a:tabLst>
            </a:pPr>
            <a:b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b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257800" algn="r"/>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esentation1.jpg"/>
          <p:cNvPicPr>
            <a:picLocks noChangeAspect="1"/>
          </p:cNvPicPr>
          <p:nvPr/>
        </p:nvPicPr>
        <p:blipFill>
          <a:blip r:embed="rId2" cstate="print"/>
          <a:stretch>
            <a:fillRect/>
          </a:stretch>
        </p:blipFill>
        <p:spPr>
          <a:xfrm>
            <a:off x="0" y="0"/>
            <a:ext cx="9144000" cy="6858000"/>
          </a:xfrm>
          <a:prstGeom prst="rect">
            <a:avLst/>
          </a:prstGeom>
        </p:spPr>
      </p:pic>
      <p:cxnSp>
        <p:nvCxnSpPr>
          <p:cNvPr id="6" name="Straight Arrow Connector 5"/>
          <p:cNvCxnSpPr/>
          <p:nvPr/>
        </p:nvCxnSpPr>
        <p:spPr>
          <a:xfrm>
            <a:off x="8686800" y="1676400"/>
            <a:ext cx="0" cy="1143000"/>
          </a:xfrm>
          <a:prstGeom prst="straightConnector1">
            <a:avLst/>
          </a:prstGeom>
          <a:ln w="76200">
            <a:tailEnd type="arrow"/>
          </a:ln>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id="{EF9DD1AA-428C-4A31-BCDA-18D6A05DC8D0}"/>
              </a:ext>
            </a:extLst>
          </p:cNvPr>
          <p:cNvSpPr txBox="1"/>
          <p:nvPr/>
        </p:nvSpPr>
        <p:spPr>
          <a:xfrm>
            <a:off x="5638800" y="685800"/>
            <a:ext cx="3505200" cy="584775"/>
          </a:xfrm>
          <a:prstGeom prst="rect">
            <a:avLst/>
          </a:prstGeom>
          <a:noFill/>
        </p:spPr>
        <p:txBody>
          <a:bodyPr wrap="square" rtlCol="0">
            <a:spAutoFit/>
          </a:bodyPr>
          <a:lstStyle/>
          <a:p>
            <a:pPr algn="ctr"/>
            <a:r>
              <a:rPr lang="en-US" sz="3200" b="1" dirty="0"/>
              <a:t>STUDY AREA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2960278" y="-67508"/>
            <a:ext cx="3223447"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Bold" charset="0"/>
                <a:ea typeface="Calibri" pitchFamily="34" charset="0"/>
                <a:cs typeface="Times New Roman" pitchFamily="18" charset="0"/>
              </a:rPr>
              <a:t>Glacio-fluviatile Deposits in Spiti Valley</a:t>
            </a:r>
            <a:endParaRPr kumimoji="0" lang="en-US" sz="10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pic>
        <p:nvPicPr>
          <p:cNvPr id="5" name="Picture 4" descr="kaza.jpg"/>
          <p:cNvPicPr>
            <a:picLocks noChangeAspect="1"/>
          </p:cNvPicPr>
          <p:nvPr/>
        </p:nvPicPr>
        <p:blipFill>
          <a:blip r:embed="rId2" cstate="print"/>
          <a:srcRect l="17083" r="20505"/>
          <a:stretch>
            <a:fillRect/>
          </a:stretch>
        </p:blipFill>
        <p:spPr>
          <a:xfrm>
            <a:off x="1905002" y="304804"/>
            <a:ext cx="4890111" cy="5876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5059" name="Rectangle 3"/>
          <p:cNvSpPr>
            <a:spLocks noChangeArrowheads="1"/>
          </p:cNvSpPr>
          <p:nvPr/>
        </p:nvSpPr>
        <p:spPr bwMode="auto">
          <a:xfrm>
            <a:off x="1752600" y="6288617"/>
            <a:ext cx="5838458" cy="113877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000500" algn="l"/>
              </a:tabLst>
            </a:pPr>
            <a:r>
              <a:rPr kumimoji="0" lang="en-US" sz="10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Source:</a:t>
            </a:r>
            <a:r>
              <a:rPr kumimoji="0" lang="en-US"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Field Survey, October, 2014	Coordinates</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000500" algn="l"/>
              </a:tabLst>
            </a:pPr>
            <a:r>
              <a:rPr kumimoji="0" lang="en-US"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1. Near Kaza       	N32 13.681, E78 04.293           </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000500" algn="l"/>
              </a:tabLst>
            </a:pPr>
            <a:r>
              <a:rPr kumimoji="0" lang="en-US"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2. Near Attargu   	N32 07.495, E78 09.733</a:t>
            </a:r>
            <a:endParaRPr kumimoji="0" lang="en-US" sz="1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000500" algn="l"/>
              </a:tabLst>
            </a:pPr>
            <a:br>
              <a:rPr kumimoji="0" lang="en-US" sz="1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b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000500" algn="l"/>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304800" y="0"/>
            <a:ext cx="4859022"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Interface of Geodiversity and Human Response</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sp>
        <p:nvSpPr>
          <p:cNvPr id="47106" name="Rectangle 2"/>
          <p:cNvSpPr>
            <a:spLocks noChangeArrowheads="1"/>
          </p:cNvSpPr>
          <p:nvPr/>
        </p:nvSpPr>
        <p:spPr bwMode="auto">
          <a:xfrm>
            <a:off x="304800" y="798301"/>
            <a:ext cx="8534400" cy="53553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Interface may be understood as the </a:t>
            </a:r>
            <a:r>
              <a:rPr kumimoji="0" lang="en-US"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interactive zone</a:t>
            </a:r>
            <a:r>
              <a:rPr kumimoji="0" lang="en-US"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where different biophysical events take place. In the context of the study, the interface has been </a:t>
            </a:r>
            <a:r>
              <a:rPr kumimoji="0" lang="en-US"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defined as the interactive zone between geodiversity and human response in trans or Tibetan Himalayan</a:t>
            </a:r>
            <a:r>
              <a:rPr kumimoji="0" lang="en-US"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region of Himachal Pradesh which is distinct in its geo-climate. </a:t>
            </a:r>
          </a:p>
          <a:p>
            <a:pPr lvl="0" algn="just" fontAlgn="base">
              <a:spcBef>
                <a:spcPct val="0"/>
              </a:spcBef>
              <a:spcAft>
                <a:spcPct val="0"/>
              </a:spcAft>
            </a:pPr>
            <a:endParaRPr lang="en-US" dirty="0">
              <a:latin typeface="Times New Roman" pitchFamily="18" charset="0"/>
              <a:cs typeface="Times New Roman" pitchFamily="18" charset="0"/>
            </a:endParaRPr>
          </a:p>
          <a:p>
            <a:pPr lvl="0" algn="just" fontAlgn="base">
              <a:spcBef>
                <a:spcPct val="0"/>
              </a:spcBef>
              <a:spcAft>
                <a:spcPct val="0"/>
              </a:spcAft>
            </a:pPr>
            <a:r>
              <a:rPr lang="en-US" dirty="0">
                <a:latin typeface="Times New Roman" pitchFamily="18" charset="0"/>
                <a:cs typeface="Times New Roman" pitchFamily="18" charset="0"/>
              </a:rPr>
              <a:t>An analogy to the "stimuli-response" mechanism has been put to use in the context of the study area, where the various geodiversity components act as the stimulus for the human beings and accordingly the response varies. </a:t>
            </a:r>
          </a:p>
          <a:p>
            <a:pPr lvl="0" algn="just" fontAlgn="base">
              <a:spcBef>
                <a:spcPct val="0"/>
              </a:spcBef>
              <a:spcAft>
                <a:spcPct val="0"/>
              </a:spcAft>
            </a:pPr>
            <a:endParaRPr lang="en-US" dirty="0">
              <a:latin typeface="Times New Roman" pitchFamily="18" charset="0"/>
              <a:cs typeface="Times New Roman" pitchFamily="18" charset="0"/>
            </a:endParaRPr>
          </a:p>
          <a:p>
            <a:pPr lvl="0" algn="just" fontAlgn="base">
              <a:spcBef>
                <a:spcPct val="0"/>
              </a:spcBef>
              <a:spcAft>
                <a:spcPct val="0"/>
              </a:spcAft>
            </a:pPr>
            <a:r>
              <a:rPr lang="en-US" dirty="0">
                <a:latin typeface="Times New Roman" pitchFamily="18" charset="0"/>
                <a:cs typeface="Times New Roman" pitchFamily="18" charset="0"/>
              </a:rPr>
              <a:t>The response to the stimulus of geodiversity components depends upon the adaptability and vulnerability of the local population in terms of the traditional and modern  technological usage for living. </a:t>
            </a:r>
          </a:p>
          <a:p>
            <a:pPr lvl="0" algn="just" fontAlgn="base">
              <a:spcBef>
                <a:spcPct val="0"/>
              </a:spcBef>
              <a:spcAft>
                <a:spcPct val="0"/>
              </a:spcAft>
            </a:pPr>
            <a:endParaRPr lang="en-US" dirty="0">
              <a:latin typeface="Times New Roman" pitchFamily="18" charset="0"/>
              <a:cs typeface="Times New Roman" pitchFamily="18" charset="0"/>
            </a:endParaRPr>
          </a:p>
          <a:p>
            <a:pPr lvl="0" algn="just" fontAlgn="base">
              <a:spcBef>
                <a:spcPct val="0"/>
              </a:spcBef>
              <a:spcAft>
                <a:spcPct val="0"/>
              </a:spcAft>
            </a:pPr>
            <a:r>
              <a:rPr lang="en-US" dirty="0">
                <a:latin typeface="Times New Roman" pitchFamily="18" charset="0"/>
                <a:cs typeface="Times New Roman" pitchFamily="18" charset="0"/>
              </a:rPr>
              <a:t>In the present study, human response has been assessed in terms of  </a:t>
            </a:r>
            <a:r>
              <a:rPr lang="en-US" b="1" dirty="0">
                <a:latin typeface="Times New Roman" pitchFamily="18" charset="0"/>
                <a:cs typeface="Times New Roman" pitchFamily="18" charset="0"/>
              </a:rPr>
              <a:t>agriculture</a:t>
            </a:r>
            <a:r>
              <a:rPr lang="en-US" dirty="0">
                <a:latin typeface="Times New Roman" pitchFamily="18" charset="0"/>
                <a:cs typeface="Times New Roman" pitchFamily="18" charset="0"/>
              </a:rPr>
              <a:t> (including horticulture and pastoralism), habitat </a:t>
            </a:r>
            <a:r>
              <a:rPr lang="en-US" b="1" dirty="0">
                <a:latin typeface="Times New Roman" pitchFamily="18" charset="0"/>
                <a:cs typeface="Times New Roman" pitchFamily="18" charset="0"/>
              </a:rPr>
              <a:t>construction</a:t>
            </a:r>
            <a:r>
              <a:rPr lang="en-US" dirty="0">
                <a:latin typeface="Times New Roman" pitchFamily="18" charset="0"/>
                <a:cs typeface="Times New Roman" pitchFamily="18" charset="0"/>
              </a:rPr>
              <a:t> and  the seasonality in </a:t>
            </a:r>
            <a:r>
              <a:rPr lang="en-US" b="1" dirty="0">
                <a:latin typeface="Times New Roman" pitchFamily="18" charset="0"/>
                <a:cs typeface="Times New Roman" pitchFamily="18" charset="0"/>
              </a:rPr>
              <a:t>tourism</a:t>
            </a:r>
            <a:r>
              <a:rPr lang="en-US" dirty="0">
                <a:latin typeface="Times New Roman" pitchFamily="18" charset="0"/>
                <a:cs typeface="Times New Roman" pitchFamily="18" charset="0"/>
              </a:rPr>
              <a:t> and their management for living in this high altitude trans Himalayan district giving a distinct shape to this unique interface  by </a:t>
            </a:r>
            <a:r>
              <a:rPr lang="en-US" b="1" dirty="0">
                <a:latin typeface="Times New Roman" pitchFamily="18" charset="0"/>
                <a:cs typeface="Times New Roman" pitchFamily="18" charset="0"/>
              </a:rPr>
              <a:t>overlaying the various layers of human response aspects on the geodiversity index map </a:t>
            </a:r>
            <a:r>
              <a:rPr lang="en-US" dirty="0">
                <a:latin typeface="Times New Roman" pitchFamily="18" charset="0"/>
                <a:cs typeface="Times New Roman" pitchFamily="18" charset="0"/>
              </a:rPr>
              <a:t>in the GIS environment using software ArcMap10.</a:t>
            </a:r>
            <a:endParaRPr kumimoji="0" lang="en-US" b="0" i="0" u="none" strike="noStrike" cap="none" normalizeH="0" baseline="0" dirty="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terface.jpg"/>
          <p:cNvPicPr>
            <a:picLocks noChangeAspect="1"/>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457200" y="6550227"/>
            <a:ext cx="6248400" cy="307777"/>
          </a:xfrm>
          <a:prstGeom prst="rect">
            <a:avLst/>
          </a:prstGeom>
          <a:noFill/>
        </p:spPr>
        <p:txBody>
          <a:bodyPr wrap="square" rtlCol="0">
            <a:spAutoFit/>
          </a:bodyPr>
          <a:lstStyle/>
          <a:p>
            <a:r>
              <a:rPr lang="en-US" sz="1400" dirty="0">
                <a:latin typeface="Times New Roman" pitchFamily="18" charset="0"/>
                <a:cs typeface="Times New Roman" pitchFamily="18" charset="0"/>
              </a:rPr>
              <a:t>Source: NATMO</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N44_Interface.jpg"/>
          <p:cNvPicPr>
            <a:picLocks noChangeAspect="1"/>
          </p:cNvPicPr>
          <p:nvPr/>
        </p:nvPicPr>
        <p:blipFill>
          <a:blip r:embed="rId2" cstate="print"/>
          <a:stretch>
            <a:fillRect/>
          </a:stretch>
        </p:blipFill>
        <p:spPr>
          <a:xfrm>
            <a:off x="76200" y="0"/>
            <a:ext cx="8839200" cy="6629400"/>
          </a:xfrm>
          <a:prstGeom prst="rect">
            <a:avLst/>
          </a:prstGeom>
        </p:spPr>
      </p:pic>
      <p:sp>
        <p:nvSpPr>
          <p:cNvPr id="5" name="TextBox 4"/>
          <p:cNvSpPr txBox="1"/>
          <p:nvPr/>
        </p:nvSpPr>
        <p:spPr>
          <a:xfrm>
            <a:off x="304800" y="6550227"/>
            <a:ext cx="6248400" cy="307777"/>
          </a:xfrm>
          <a:prstGeom prst="rect">
            <a:avLst/>
          </a:prstGeom>
          <a:noFill/>
        </p:spPr>
        <p:txBody>
          <a:bodyPr wrap="square" rtlCol="0">
            <a:spAutoFit/>
          </a:bodyPr>
          <a:lstStyle/>
          <a:p>
            <a:r>
              <a:rPr lang="en-US" sz="1400" dirty="0">
                <a:latin typeface="Times New Roman" pitchFamily="18" charset="0"/>
                <a:cs typeface="Times New Roman" pitchFamily="18" charset="0"/>
              </a:rPr>
              <a:t>Source: Survey of India Toposheet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N23_Interface-2.jpg"/>
          <p:cNvPicPr>
            <a:picLocks noChangeAspect="1"/>
          </p:cNvPicPr>
          <p:nvPr/>
        </p:nvPicPr>
        <p:blipFill>
          <a:blip r:embed="rId2" cstate="print"/>
          <a:stretch>
            <a:fillRect/>
          </a:stretch>
        </p:blipFill>
        <p:spPr>
          <a:xfrm>
            <a:off x="228600" y="0"/>
            <a:ext cx="8763000" cy="6572250"/>
          </a:xfrm>
          <a:prstGeom prst="rect">
            <a:avLst/>
          </a:prstGeom>
        </p:spPr>
      </p:pic>
      <p:sp>
        <p:nvSpPr>
          <p:cNvPr id="7" name="TextBox 6"/>
          <p:cNvSpPr txBox="1"/>
          <p:nvPr/>
        </p:nvSpPr>
        <p:spPr>
          <a:xfrm>
            <a:off x="304800" y="6550227"/>
            <a:ext cx="6248400" cy="307777"/>
          </a:xfrm>
          <a:prstGeom prst="rect">
            <a:avLst/>
          </a:prstGeom>
          <a:noFill/>
        </p:spPr>
        <p:txBody>
          <a:bodyPr wrap="square" rtlCol="0">
            <a:spAutoFit/>
          </a:bodyPr>
          <a:lstStyle/>
          <a:p>
            <a:r>
              <a:rPr lang="en-US" sz="1400" dirty="0">
                <a:latin typeface="Times New Roman" pitchFamily="18" charset="0"/>
                <a:cs typeface="Times New Roman" pitchFamily="18" charset="0"/>
              </a:rPr>
              <a:t>Source: Survey of India Toposheet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N36_Interface.jpg"/>
          <p:cNvPicPr>
            <a:picLocks noChangeAspect="1"/>
          </p:cNvPicPr>
          <p:nvPr/>
        </p:nvPicPr>
        <p:blipFill>
          <a:blip r:embed="rId2" cstate="print"/>
          <a:stretch>
            <a:fillRect/>
          </a:stretch>
        </p:blipFill>
        <p:spPr>
          <a:xfrm>
            <a:off x="152400" y="0"/>
            <a:ext cx="8839200" cy="6629400"/>
          </a:xfrm>
          <a:prstGeom prst="rect">
            <a:avLst/>
          </a:prstGeom>
        </p:spPr>
      </p:pic>
      <p:sp>
        <p:nvSpPr>
          <p:cNvPr id="5" name="TextBox 4"/>
          <p:cNvSpPr txBox="1"/>
          <p:nvPr/>
        </p:nvSpPr>
        <p:spPr>
          <a:xfrm>
            <a:off x="304800" y="6553204"/>
            <a:ext cx="6096000" cy="307777"/>
          </a:xfrm>
          <a:prstGeom prst="rect">
            <a:avLst/>
          </a:prstGeom>
          <a:noFill/>
        </p:spPr>
        <p:txBody>
          <a:bodyPr wrap="square" rtlCol="0">
            <a:spAutoFit/>
          </a:bodyPr>
          <a:lstStyle/>
          <a:p>
            <a:r>
              <a:rPr lang="en-US" sz="1400" dirty="0">
                <a:latin typeface="Times New Roman" pitchFamily="18" charset="0"/>
                <a:cs typeface="Times New Roman" pitchFamily="18" charset="0"/>
              </a:rPr>
              <a:t>Source: Survey of India Toposheet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N18_Interface-2.jpg"/>
          <p:cNvPicPr>
            <a:picLocks noChangeAspect="1"/>
          </p:cNvPicPr>
          <p:nvPr/>
        </p:nvPicPr>
        <p:blipFill>
          <a:blip r:embed="rId2" cstate="print"/>
          <a:stretch>
            <a:fillRect/>
          </a:stretch>
        </p:blipFill>
        <p:spPr>
          <a:xfrm>
            <a:off x="228600" y="0"/>
            <a:ext cx="8763000" cy="6572250"/>
          </a:xfrm>
          <a:prstGeom prst="rect">
            <a:avLst/>
          </a:prstGeom>
        </p:spPr>
      </p:pic>
      <p:sp>
        <p:nvSpPr>
          <p:cNvPr id="5" name="TextBox 4"/>
          <p:cNvSpPr txBox="1"/>
          <p:nvPr/>
        </p:nvSpPr>
        <p:spPr>
          <a:xfrm>
            <a:off x="304800" y="6550227"/>
            <a:ext cx="6248400" cy="307777"/>
          </a:xfrm>
          <a:prstGeom prst="rect">
            <a:avLst/>
          </a:prstGeom>
          <a:noFill/>
        </p:spPr>
        <p:txBody>
          <a:bodyPr wrap="square" rtlCol="0">
            <a:spAutoFit/>
          </a:bodyPr>
          <a:lstStyle/>
          <a:p>
            <a:r>
              <a:rPr lang="en-US" sz="1400" dirty="0">
                <a:latin typeface="Times New Roman" pitchFamily="18" charset="0"/>
                <a:cs typeface="Times New Roman" pitchFamily="18" charset="0"/>
              </a:rPr>
              <a:t>Source: Survey of India Toposheet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33400" y="402220"/>
          <a:ext cx="8382000" cy="5846180"/>
        </p:xfrm>
        <a:graphic>
          <a:graphicData uri="http://schemas.openxmlformats.org/drawingml/2006/table">
            <a:tbl>
              <a:tblPr/>
              <a:tblGrid>
                <a:gridCol w="715269">
                  <a:extLst>
                    <a:ext uri="{9D8B030D-6E8A-4147-A177-3AD203B41FA5}">
                      <a16:colId xmlns:a16="http://schemas.microsoft.com/office/drawing/2014/main" val="20000"/>
                    </a:ext>
                  </a:extLst>
                </a:gridCol>
                <a:gridCol w="1217421">
                  <a:extLst>
                    <a:ext uri="{9D8B030D-6E8A-4147-A177-3AD203B41FA5}">
                      <a16:colId xmlns:a16="http://schemas.microsoft.com/office/drawing/2014/main" val="20001"/>
                    </a:ext>
                  </a:extLst>
                </a:gridCol>
                <a:gridCol w="1051866">
                  <a:extLst>
                    <a:ext uri="{9D8B030D-6E8A-4147-A177-3AD203B41FA5}">
                      <a16:colId xmlns:a16="http://schemas.microsoft.com/office/drawing/2014/main" val="20002"/>
                    </a:ext>
                  </a:extLst>
                </a:gridCol>
                <a:gridCol w="1863175">
                  <a:extLst>
                    <a:ext uri="{9D8B030D-6E8A-4147-A177-3AD203B41FA5}">
                      <a16:colId xmlns:a16="http://schemas.microsoft.com/office/drawing/2014/main" val="20003"/>
                    </a:ext>
                  </a:extLst>
                </a:gridCol>
                <a:gridCol w="1538468">
                  <a:extLst>
                    <a:ext uri="{9D8B030D-6E8A-4147-A177-3AD203B41FA5}">
                      <a16:colId xmlns:a16="http://schemas.microsoft.com/office/drawing/2014/main" val="20004"/>
                    </a:ext>
                  </a:extLst>
                </a:gridCol>
                <a:gridCol w="1995801">
                  <a:extLst>
                    <a:ext uri="{9D8B030D-6E8A-4147-A177-3AD203B41FA5}">
                      <a16:colId xmlns:a16="http://schemas.microsoft.com/office/drawing/2014/main" val="20005"/>
                    </a:ext>
                  </a:extLst>
                </a:gridCol>
              </a:tblGrid>
              <a:tr h="245828">
                <a:tc>
                  <a:txBody>
                    <a:bodyPr/>
                    <a:lstStyle/>
                    <a:p>
                      <a:pPr marL="0" marR="0" algn="ctr">
                        <a:lnSpc>
                          <a:spcPct val="115000"/>
                        </a:lnSpc>
                        <a:spcBef>
                          <a:spcPts val="400"/>
                        </a:spcBef>
                        <a:spcAft>
                          <a:spcPts val="400"/>
                        </a:spcAft>
                      </a:pPr>
                      <a:r>
                        <a:rPr lang="en-US" sz="1400" b="1" spc="-10" dirty="0">
                          <a:solidFill>
                            <a:srgbClr val="000000"/>
                          </a:solidFill>
                          <a:latin typeface="Times New Roman"/>
                          <a:ea typeface="Calibri"/>
                          <a:cs typeface="Times New Roman"/>
                        </a:rPr>
                        <a:t>S.No.</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b="1" spc="-10">
                          <a:solidFill>
                            <a:srgbClr val="000000"/>
                          </a:solidFill>
                          <a:latin typeface="Times New Roman"/>
                          <a:ea typeface="Calibri"/>
                          <a:cs typeface="Times New Roman"/>
                        </a:rPr>
                        <a:t>Locations</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b="1" spc="-10">
                          <a:solidFill>
                            <a:srgbClr val="000000"/>
                          </a:solidFill>
                          <a:latin typeface="Times New Roman"/>
                          <a:ea typeface="Calibri"/>
                          <a:cs typeface="Times New Roman"/>
                        </a:rPr>
                        <a:t>Grid No.</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b="1" spc="-10">
                          <a:solidFill>
                            <a:srgbClr val="000000"/>
                          </a:solidFill>
                          <a:latin typeface="Times New Roman"/>
                          <a:ea typeface="Calibri"/>
                          <a:cs typeface="Times New Roman"/>
                        </a:rPr>
                        <a:t>Geodiversity Zone</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b="1" spc="-10">
                          <a:solidFill>
                            <a:srgbClr val="000000"/>
                          </a:solidFill>
                          <a:latin typeface="Times New Roman"/>
                          <a:ea typeface="Calibri"/>
                          <a:cs typeface="Times New Roman"/>
                        </a:rPr>
                        <a:t>Altitude (msl)</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b="1" spc="-10" dirty="0">
                          <a:solidFill>
                            <a:srgbClr val="000000"/>
                          </a:solidFill>
                          <a:latin typeface="Times New Roman"/>
                          <a:ea typeface="Calibri"/>
                          <a:cs typeface="Times New Roman"/>
                        </a:rPr>
                        <a:t>Population (2011)</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0022">
                <a:tc>
                  <a:txBody>
                    <a:bodyPr/>
                    <a:lstStyle/>
                    <a:p>
                      <a:pPr marL="0" marR="0" algn="ctr">
                        <a:lnSpc>
                          <a:spcPct val="115000"/>
                        </a:lnSpc>
                        <a:spcBef>
                          <a:spcPts val="400"/>
                        </a:spcBef>
                        <a:spcAft>
                          <a:spcPts val="400"/>
                        </a:spcAft>
                      </a:pPr>
                      <a:r>
                        <a:rPr lang="en-US" sz="1400" spc="-10" dirty="0">
                          <a:solidFill>
                            <a:srgbClr val="000000"/>
                          </a:solidFill>
                          <a:latin typeface="Times New Roman"/>
                          <a:ea typeface="Calibri"/>
                          <a:cs typeface="Times New Roman"/>
                        </a:rPr>
                        <a:t>1</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a:solidFill>
                            <a:srgbClr val="000000"/>
                          </a:solidFill>
                          <a:latin typeface="Times New Roman"/>
                          <a:ea typeface="Calibri"/>
                          <a:cs typeface="Times New Roman"/>
                        </a:rPr>
                        <a:t>Udaipur</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56</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a:solidFill>
                            <a:srgbClr val="000000"/>
                          </a:solidFill>
                          <a:latin typeface="Times New Roman"/>
                          <a:ea typeface="Calibri"/>
                          <a:cs typeface="Times New Roman"/>
                        </a:rPr>
                        <a:t>Moderate</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2661 m</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1237</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0022">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2</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dirty="0">
                          <a:solidFill>
                            <a:srgbClr val="000000"/>
                          </a:solidFill>
                          <a:latin typeface="Times New Roman"/>
                          <a:ea typeface="Calibri"/>
                          <a:cs typeface="Times New Roman"/>
                        </a:rPr>
                        <a:t>Triloknath</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44</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a:solidFill>
                            <a:srgbClr val="000000"/>
                          </a:solidFill>
                          <a:latin typeface="Times New Roman"/>
                          <a:ea typeface="Calibri"/>
                          <a:cs typeface="Times New Roman"/>
                        </a:rPr>
                        <a:t>Very High</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Times New Roman"/>
                          <a:cs typeface="Times New Roman"/>
                        </a:rPr>
                        <a:t>2922 m</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824</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0022">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3</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dirty="0">
                          <a:solidFill>
                            <a:srgbClr val="000000"/>
                          </a:solidFill>
                          <a:latin typeface="Times New Roman"/>
                          <a:ea typeface="Calibri"/>
                          <a:cs typeface="Times New Roman"/>
                        </a:rPr>
                        <a:t>Thirot</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44</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a:solidFill>
                            <a:srgbClr val="000000"/>
                          </a:solidFill>
                          <a:latin typeface="Times New Roman"/>
                          <a:ea typeface="Calibri"/>
                          <a:cs typeface="Times New Roman"/>
                        </a:rPr>
                        <a:t>Very High</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2734 m</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167</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50022">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4</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dirty="0">
                          <a:solidFill>
                            <a:srgbClr val="000000"/>
                          </a:solidFill>
                          <a:latin typeface="Times New Roman"/>
                          <a:ea typeface="Calibri"/>
                          <a:cs typeface="Times New Roman"/>
                        </a:rPr>
                        <a:t>Goshal</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45</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a:solidFill>
                            <a:srgbClr val="000000"/>
                          </a:solidFill>
                          <a:latin typeface="Times New Roman"/>
                          <a:ea typeface="Calibri"/>
                          <a:cs typeface="Times New Roman"/>
                        </a:rPr>
                        <a:t>High</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3091 m</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395</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50022">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5</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dirty="0">
                          <a:solidFill>
                            <a:srgbClr val="000000"/>
                          </a:solidFill>
                          <a:latin typeface="Times New Roman"/>
                          <a:ea typeface="Calibri"/>
                          <a:cs typeface="Times New Roman"/>
                        </a:rPr>
                        <a:t>Keylong</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46</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a:solidFill>
                            <a:srgbClr val="000000"/>
                          </a:solidFill>
                          <a:latin typeface="Times New Roman"/>
                          <a:ea typeface="Calibri"/>
                          <a:cs typeface="Times New Roman"/>
                        </a:rPr>
                        <a:t>High</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3113 m</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1977</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50022">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6</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a:solidFill>
                            <a:srgbClr val="000000"/>
                          </a:solidFill>
                          <a:latin typeface="Times New Roman"/>
                          <a:ea typeface="Calibri"/>
                          <a:cs typeface="Times New Roman"/>
                        </a:rPr>
                        <a:t>Jispa</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dirty="0">
                          <a:solidFill>
                            <a:srgbClr val="000000"/>
                          </a:solidFill>
                          <a:latin typeface="Times New Roman"/>
                          <a:ea typeface="Calibri"/>
                          <a:cs typeface="Times New Roman"/>
                        </a:rPr>
                        <a:t>47</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a:solidFill>
                            <a:srgbClr val="000000"/>
                          </a:solidFill>
                          <a:latin typeface="Times New Roman"/>
                          <a:ea typeface="Calibri"/>
                          <a:cs typeface="Times New Roman"/>
                        </a:rPr>
                        <a:t>Moderate</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3275 m</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332</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50022">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7</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a:solidFill>
                            <a:srgbClr val="000000"/>
                          </a:solidFill>
                          <a:latin typeface="Times New Roman"/>
                          <a:ea typeface="Calibri"/>
                          <a:cs typeface="Times New Roman"/>
                        </a:rPr>
                        <a:t>Sissu</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dirty="0">
                          <a:solidFill>
                            <a:srgbClr val="000000"/>
                          </a:solidFill>
                          <a:latin typeface="Times New Roman"/>
                          <a:ea typeface="Calibri"/>
                          <a:cs typeface="Times New Roman"/>
                        </a:rPr>
                        <a:t>32</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a:solidFill>
                            <a:srgbClr val="000000"/>
                          </a:solidFill>
                          <a:latin typeface="Times New Roman"/>
                          <a:ea typeface="Calibri"/>
                          <a:cs typeface="Times New Roman"/>
                        </a:rPr>
                        <a:t>Very High</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3032 m</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398</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50022">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8</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a:solidFill>
                            <a:srgbClr val="000000"/>
                          </a:solidFill>
                          <a:latin typeface="Times New Roman"/>
                          <a:ea typeface="Calibri"/>
                          <a:cs typeface="Times New Roman"/>
                        </a:rPr>
                        <a:t>Losar</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dirty="0">
                          <a:solidFill>
                            <a:srgbClr val="000000"/>
                          </a:solidFill>
                          <a:latin typeface="Times New Roman"/>
                          <a:ea typeface="Calibri"/>
                          <a:cs typeface="Times New Roman"/>
                        </a:rPr>
                        <a:t>36</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a:solidFill>
                            <a:srgbClr val="000000"/>
                          </a:solidFill>
                          <a:latin typeface="Times New Roman"/>
                          <a:ea typeface="Calibri"/>
                          <a:cs typeface="Times New Roman"/>
                        </a:rPr>
                        <a:t>Moderate</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4114 m</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227</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50022">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9</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a:solidFill>
                            <a:srgbClr val="000000"/>
                          </a:solidFill>
                          <a:latin typeface="Times New Roman"/>
                          <a:ea typeface="Calibri"/>
                          <a:cs typeface="Times New Roman"/>
                        </a:rPr>
                        <a:t>Hanse</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dirty="0">
                          <a:solidFill>
                            <a:srgbClr val="000000"/>
                          </a:solidFill>
                          <a:latin typeface="Times New Roman"/>
                          <a:ea typeface="Calibri"/>
                          <a:cs typeface="Times New Roman"/>
                        </a:rPr>
                        <a:t>37</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a:solidFill>
                            <a:srgbClr val="000000"/>
                          </a:solidFill>
                          <a:latin typeface="Times New Roman"/>
                          <a:ea typeface="Calibri"/>
                          <a:cs typeface="Times New Roman"/>
                        </a:rPr>
                        <a:t>Moderate</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3988 m</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214</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50022">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10</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a:solidFill>
                            <a:srgbClr val="000000"/>
                          </a:solidFill>
                          <a:latin typeface="Times New Roman"/>
                          <a:ea typeface="Calibri"/>
                          <a:cs typeface="Times New Roman"/>
                        </a:rPr>
                        <a:t>Rangrik</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dirty="0">
                          <a:solidFill>
                            <a:srgbClr val="000000"/>
                          </a:solidFill>
                          <a:latin typeface="Times New Roman"/>
                          <a:ea typeface="Calibri"/>
                          <a:cs typeface="Times New Roman"/>
                        </a:rPr>
                        <a:t>26</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dirty="0">
                          <a:solidFill>
                            <a:srgbClr val="000000"/>
                          </a:solidFill>
                          <a:latin typeface="Times New Roman"/>
                          <a:ea typeface="Calibri"/>
                          <a:cs typeface="Times New Roman"/>
                        </a:rPr>
                        <a:t>Moderate</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dirty="0">
                          <a:solidFill>
                            <a:srgbClr val="000000"/>
                          </a:solidFill>
                          <a:latin typeface="Times New Roman"/>
                          <a:ea typeface="Calibri"/>
                          <a:cs typeface="Times New Roman"/>
                        </a:rPr>
                        <a:t>3717 m</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738</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50022">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11</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a:solidFill>
                            <a:srgbClr val="000000"/>
                          </a:solidFill>
                          <a:latin typeface="Times New Roman"/>
                          <a:ea typeface="Calibri"/>
                          <a:cs typeface="Times New Roman"/>
                        </a:rPr>
                        <a:t>Kaza</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16</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dirty="0">
                          <a:solidFill>
                            <a:srgbClr val="000000"/>
                          </a:solidFill>
                          <a:latin typeface="Times New Roman"/>
                          <a:ea typeface="Calibri"/>
                          <a:cs typeface="Times New Roman"/>
                        </a:rPr>
                        <a:t>Moderate</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Times New Roman"/>
                          <a:cs typeface="Times New Roman"/>
                        </a:rPr>
                        <a:t>3693 m</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1367</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50022">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12</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a:solidFill>
                            <a:srgbClr val="000000"/>
                          </a:solidFill>
                          <a:latin typeface="Times New Roman"/>
                          <a:ea typeface="Calibri"/>
                          <a:cs typeface="Times New Roman"/>
                        </a:rPr>
                        <a:t>Kibber</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26</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dirty="0">
                          <a:solidFill>
                            <a:srgbClr val="000000"/>
                          </a:solidFill>
                          <a:latin typeface="Times New Roman"/>
                          <a:ea typeface="Calibri"/>
                          <a:cs typeface="Times New Roman"/>
                        </a:rPr>
                        <a:t>Moderate</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4130 m</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295</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50022">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13</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a:solidFill>
                            <a:srgbClr val="000000"/>
                          </a:solidFill>
                          <a:latin typeface="Times New Roman"/>
                          <a:ea typeface="Calibri"/>
                          <a:cs typeface="Times New Roman"/>
                        </a:rPr>
                        <a:t>Komic</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26</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dirty="0">
                          <a:solidFill>
                            <a:srgbClr val="000000"/>
                          </a:solidFill>
                          <a:latin typeface="Times New Roman"/>
                          <a:ea typeface="Calibri"/>
                          <a:cs typeface="Times New Roman"/>
                        </a:rPr>
                        <a:t>Moderate</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4536 m</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114</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350022">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14</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a:solidFill>
                            <a:srgbClr val="000000"/>
                          </a:solidFill>
                          <a:latin typeface="Times New Roman"/>
                          <a:ea typeface="Calibri"/>
                          <a:cs typeface="Times New Roman"/>
                        </a:rPr>
                        <a:t>Dhankar</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17</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dirty="0">
                          <a:solidFill>
                            <a:srgbClr val="000000"/>
                          </a:solidFill>
                          <a:latin typeface="Times New Roman"/>
                          <a:ea typeface="Calibri"/>
                          <a:cs typeface="Times New Roman"/>
                        </a:rPr>
                        <a:t>Moderate</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dirty="0">
                          <a:solidFill>
                            <a:srgbClr val="000000"/>
                          </a:solidFill>
                          <a:latin typeface="Times New Roman"/>
                          <a:ea typeface="Calibri"/>
                          <a:cs typeface="Times New Roman"/>
                        </a:rPr>
                        <a:t>3863 m</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dirty="0">
                          <a:solidFill>
                            <a:srgbClr val="000000"/>
                          </a:solidFill>
                          <a:latin typeface="Times New Roman"/>
                          <a:ea typeface="Calibri"/>
                          <a:cs typeface="Times New Roman"/>
                        </a:rPr>
                        <a:t>319</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350022">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15</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a:solidFill>
                            <a:srgbClr val="000000"/>
                          </a:solidFill>
                          <a:latin typeface="Times New Roman"/>
                          <a:ea typeface="Calibri"/>
                          <a:cs typeface="Times New Roman"/>
                        </a:rPr>
                        <a:t>Tabo</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18</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a:solidFill>
                            <a:srgbClr val="000000"/>
                          </a:solidFill>
                          <a:latin typeface="Times New Roman"/>
                          <a:ea typeface="Calibri"/>
                          <a:cs typeface="Times New Roman"/>
                        </a:rPr>
                        <a:t>High</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dirty="0">
                          <a:solidFill>
                            <a:srgbClr val="000000"/>
                          </a:solidFill>
                          <a:latin typeface="Times New Roman"/>
                          <a:ea typeface="Calibri"/>
                          <a:cs typeface="Times New Roman"/>
                        </a:rPr>
                        <a:t>3297 m</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635</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350022">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16</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a:solidFill>
                            <a:srgbClr val="000000"/>
                          </a:solidFill>
                          <a:latin typeface="Times New Roman"/>
                          <a:ea typeface="Calibri"/>
                          <a:cs typeface="Times New Roman"/>
                        </a:rPr>
                        <a:t>Sagnam</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a:solidFill>
                            <a:srgbClr val="000000"/>
                          </a:solidFill>
                          <a:latin typeface="Times New Roman"/>
                          <a:ea typeface="Calibri"/>
                          <a:cs typeface="Times New Roman"/>
                        </a:rPr>
                        <a:t>7</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400"/>
                        </a:spcBef>
                        <a:spcAft>
                          <a:spcPts val="400"/>
                        </a:spcAft>
                      </a:pPr>
                      <a:r>
                        <a:rPr lang="en-US" sz="1400" spc="-10">
                          <a:solidFill>
                            <a:srgbClr val="000000"/>
                          </a:solidFill>
                          <a:latin typeface="Times New Roman"/>
                          <a:ea typeface="Calibri"/>
                          <a:cs typeface="Times New Roman"/>
                        </a:rPr>
                        <a:t>High</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dirty="0">
                          <a:solidFill>
                            <a:srgbClr val="000000"/>
                          </a:solidFill>
                          <a:latin typeface="Times New Roman"/>
                          <a:ea typeface="Calibri"/>
                          <a:cs typeface="Times New Roman"/>
                        </a:rPr>
                        <a:t>3668 m</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400"/>
                        </a:spcBef>
                        <a:spcAft>
                          <a:spcPts val="400"/>
                        </a:spcAft>
                      </a:pPr>
                      <a:r>
                        <a:rPr lang="en-US" sz="1400" spc="-10" dirty="0">
                          <a:solidFill>
                            <a:srgbClr val="000000"/>
                          </a:solidFill>
                          <a:latin typeface="Times New Roman"/>
                          <a:ea typeface="Calibri"/>
                          <a:cs typeface="Times New Roman"/>
                        </a:rPr>
                        <a:t>456</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
        <p:nvSpPr>
          <p:cNvPr id="56321" name="Rectangle 1"/>
          <p:cNvSpPr>
            <a:spLocks noChangeArrowheads="1"/>
          </p:cNvSpPr>
          <p:nvPr/>
        </p:nvSpPr>
        <p:spPr bwMode="auto">
          <a:xfrm>
            <a:off x="3200400" y="-38471"/>
            <a:ext cx="3506088"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Bold" charset="0"/>
                <a:ea typeface="Calibri" pitchFamily="34" charset="0"/>
                <a:cs typeface="Times New Roman" pitchFamily="18" charset="0"/>
              </a:rPr>
              <a:t>Field Survey Sites in Lahaul and Spiti</a:t>
            </a:r>
            <a:endParaRPr kumimoji="0" lang="en-US" sz="105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5"/>
          <p:cNvSpPr/>
          <p:nvPr/>
        </p:nvSpPr>
        <p:spPr>
          <a:xfrm>
            <a:off x="533400" y="6324600"/>
            <a:ext cx="3230372" cy="369332"/>
          </a:xfrm>
          <a:prstGeom prst="rect">
            <a:avLst/>
          </a:prstGeom>
        </p:spPr>
        <p:txBody>
          <a:bodyPr wrap="none">
            <a:spAutoFit/>
          </a:bodyPr>
          <a:lstStyle/>
          <a:p>
            <a:pPr lvl="0" eaLnBrk="0" fontAlgn="base" hangingPunct="0">
              <a:spcBef>
                <a:spcPct val="0"/>
              </a:spcBef>
              <a:spcAft>
                <a:spcPct val="0"/>
              </a:spcAft>
            </a:pPr>
            <a:r>
              <a:rPr lang="en-US" dirty="0">
                <a:latin typeface="Times New Roman" pitchFamily="18" charset="0"/>
                <a:ea typeface="Calibri" pitchFamily="34" charset="0"/>
                <a:cs typeface="Times New Roman" pitchFamily="18" charset="0"/>
              </a:rPr>
              <a:t>Source: Primary Survey 2018-19</a:t>
            </a:r>
            <a:endParaRPr lang="en-US" sz="4000" dirty="0">
              <a:latin typeface="Arial" pitchFamily="34" charset="0"/>
              <a:cs typeface="Arial" pitchFamily="34" charset="0"/>
            </a:endParaRPr>
          </a:p>
        </p:txBody>
      </p:sp>
      <p:sp>
        <p:nvSpPr>
          <p:cNvPr id="10241" name="Rectangle 1"/>
          <p:cNvSpPr>
            <a:spLocks noChangeArrowheads="1"/>
          </p:cNvSpPr>
          <p:nvPr/>
        </p:nvSpPr>
        <p:spPr bwMode="auto">
          <a:xfrm>
            <a:off x="4707831" y="6338504"/>
            <a:ext cx="4323620"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*The total number of respondents are 130 from these 16 locations.</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PS Device.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3429000" y="39473"/>
            <a:ext cx="27432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Times New Roman Bold" charset="0"/>
                <a:ea typeface="Calibri" pitchFamily="34" charset="0"/>
                <a:cs typeface="Times New Roman" pitchFamily="18" charset="0"/>
              </a:rPr>
              <a:t>Livelihood Sources</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a:ln>
                <a:noFill/>
              </a:ln>
              <a:solidFill>
                <a:schemeClr val="tx1"/>
              </a:solidFill>
              <a:effectLst/>
              <a:latin typeface="Arial" pitchFamily="34" charset="0"/>
              <a:cs typeface="Arial" pitchFamily="34" charset="0"/>
            </a:endParaRPr>
          </a:p>
        </p:txBody>
      </p:sp>
      <p:pic>
        <p:nvPicPr>
          <p:cNvPr id="63489" name="Chart 34"/>
          <p:cNvPicPr>
            <a:picLocks noChangeAspect="1" noChangeArrowheads="1"/>
          </p:cNvPicPr>
          <p:nvPr/>
        </p:nvPicPr>
        <p:blipFill>
          <a:blip r:embed="rId2" cstate="print"/>
          <a:srcRect l="9032" t="1715" r="2742" b="1225"/>
          <a:stretch>
            <a:fillRect/>
          </a:stretch>
        </p:blipFill>
        <p:spPr bwMode="auto">
          <a:xfrm>
            <a:off x="1143002" y="838201"/>
            <a:ext cx="7096539" cy="5181600"/>
          </a:xfrm>
          <a:prstGeom prst="rect">
            <a:avLst/>
          </a:prstGeom>
          <a:noFill/>
        </p:spPr>
      </p:pic>
      <p:sp>
        <p:nvSpPr>
          <p:cNvPr id="63491" name="Rectangle 3"/>
          <p:cNvSpPr>
            <a:spLocks noChangeArrowheads="1"/>
          </p:cNvSpPr>
          <p:nvPr/>
        </p:nvSpPr>
        <p:spPr bwMode="auto">
          <a:xfrm>
            <a:off x="3048003" y="6324600"/>
            <a:ext cx="2948243"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Source: Primary Survey 2018-19 </a:t>
            </a:r>
            <a:endParaRPr kumimoji="0" lang="en-US" sz="360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M_F.jpg"/>
          <p:cNvPicPr>
            <a:picLocks noChangeAspect="1"/>
          </p:cNvPicPr>
          <p:nvPr/>
        </p:nvPicPr>
        <p:blipFill>
          <a:blip r:embed="rId2" cstate="print"/>
          <a:stretch>
            <a:fillRect/>
          </a:stretch>
        </p:blipFill>
        <p:spPr>
          <a:xfrm>
            <a:off x="0" y="381000"/>
            <a:ext cx="9144000" cy="5120640"/>
          </a:xfrm>
          <a:prstGeom prst="rect">
            <a:avLst/>
          </a:prstGeom>
        </p:spPr>
      </p:pic>
      <p:sp>
        <p:nvSpPr>
          <p:cNvPr id="20482" name="Text Box 2"/>
          <p:cNvSpPr txBox="1">
            <a:spLocks noChangeArrowheads="1"/>
          </p:cNvSpPr>
          <p:nvPr/>
        </p:nvSpPr>
        <p:spPr bwMode="auto">
          <a:xfrm>
            <a:off x="304800" y="5638800"/>
            <a:ext cx="7924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cs typeface="Arial" pitchFamily="34" charset="0"/>
              </a:rPr>
              <a:t>Source:</a:t>
            </a:r>
            <a:r>
              <a:rPr kumimoji="0" lang="en-US" sz="1600" b="0" i="0" u="none" strike="noStrike" cap="none" normalizeH="0" baseline="0" dirty="0">
                <a:ln>
                  <a:noFill/>
                </a:ln>
                <a:solidFill>
                  <a:schemeClr val="tx1"/>
                </a:solidFill>
                <a:effectLst/>
                <a:latin typeface="Times New Roman" pitchFamily="18" charset="0"/>
                <a:cs typeface="Arial" pitchFamily="34" charset="0"/>
              </a:rPr>
              <a:t> Survey of India and IRS LISS III Imageries from BHUVAN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pitchFamily="34" charset="0"/>
              </a:rPr>
              <a:t>A. Position of Himachal Pradesh in India. B. Position of Lahaul and Spiti in Himachal Pradesh. C. Lahaul and Spiti (LISS III extract view)</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685802" y="990604"/>
          <a:ext cx="8001001" cy="4571999"/>
        </p:xfrm>
        <a:graphic>
          <a:graphicData uri="http://schemas.openxmlformats.org/drawingml/2006/table">
            <a:tbl>
              <a:tblPr/>
              <a:tblGrid>
                <a:gridCol w="2973173">
                  <a:extLst>
                    <a:ext uri="{9D8B030D-6E8A-4147-A177-3AD203B41FA5}">
                      <a16:colId xmlns:a16="http://schemas.microsoft.com/office/drawing/2014/main" val="20000"/>
                    </a:ext>
                  </a:extLst>
                </a:gridCol>
                <a:gridCol w="2171471">
                  <a:extLst>
                    <a:ext uri="{9D8B030D-6E8A-4147-A177-3AD203B41FA5}">
                      <a16:colId xmlns:a16="http://schemas.microsoft.com/office/drawing/2014/main" val="20001"/>
                    </a:ext>
                  </a:extLst>
                </a:gridCol>
                <a:gridCol w="2856357">
                  <a:extLst>
                    <a:ext uri="{9D8B030D-6E8A-4147-A177-3AD203B41FA5}">
                      <a16:colId xmlns:a16="http://schemas.microsoft.com/office/drawing/2014/main" val="20002"/>
                    </a:ext>
                  </a:extLst>
                </a:gridCol>
              </a:tblGrid>
              <a:tr h="532119">
                <a:tc>
                  <a:txBody>
                    <a:bodyPr/>
                    <a:lstStyle/>
                    <a:p>
                      <a:pPr marL="0" marR="0">
                        <a:lnSpc>
                          <a:spcPct val="115000"/>
                        </a:lnSpc>
                        <a:spcBef>
                          <a:spcPts val="600"/>
                        </a:spcBef>
                        <a:spcAft>
                          <a:spcPts val="600"/>
                        </a:spcAft>
                      </a:pPr>
                      <a:r>
                        <a:rPr lang="en-US" sz="1400" b="1" spc="-10" dirty="0">
                          <a:solidFill>
                            <a:srgbClr val="000000"/>
                          </a:solidFill>
                          <a:latin typeface="Times New Roman"/>
                          <a:ea typeface="Times New Roman"/>
                          <a:cs typeface="Times New Roman"/>
                        </a:rPr>
                        <a:t>Material for Construction</a:t>
                      </a:r>
                      <a:endParaRPr lang="en-US" sz="1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600"/>
                        </a:spcBef>
                        <a:spcAft>
                          <a:spcPts val="600"/>
                        </a:spcAft>
                      </a:pPr>
                      <a:r>
                        <a:rPr lang="en-US" sz="1400" b="1" spc="-10">
                          <a:solidFill>
                            <a:srgbClr val="000000"/>
                          </a:solidFill>
                          <a:latin typeface="Times New Roman"/>
                          <a:ea typeface="Times New Roman"/>
                          <a:cs typeface="Times New Roman"/>
                        </a:rPr>
                        <a:t>Source</a:t>
                      </a:r>
                      <a:endParaRPr lang="en-US" sz="14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600"/>
                        </a:spcBef>
                        <a:spcAft>
                          <a:spcPts val="600"/>
                        </a:spcAft>
                      </a:pPr>
                      <a:r>
                        <a:rPr lang="en-US" sz="1400" b="1" spc="-10">
                          <a:solidFill>
                            <a:srgbClr val="000000"/>
                          </a:solidFill>
                          <a:latin typeface="Times New Roman"/>
                          <a:ea typeface="Times New Roman"/>
                          <a:cs typeface="Times New Roman"/>
                        </a:rPr>
                        <a:t>Locations of Use</a:t>
                      </a:r>
                      <a:endParaRPr lang="en-U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04985">
                <a:tc>
                  <a:txBody>
                    <a:bodyPr/>
                    <a:lstStyle/>
                    <a:p>
                      <a:pPr marL="0" marR="0">
                        <a:lnSpc>
                          <a:spcPct val="115000"/>
                        </a:lnSpc>
                        <a:spcBef>
                          <a:spcPts val="600"/>
                        </a:spcBef>
                        <a:spcAft>
                          <a:spcPts val="600"/>
                        </a:spcAft>
                      </a:pPr>
                      <a:r>
                        <a:rPr lang="en-US" sz="1400" spc="-10" dirty="0">
                          <a:solidFill>
                            <a:srgbClr val="000000"/>
                          </a:solidFill>
                          <a:latin typeface="Times New Roman"/>
                          <a:ea typeface="Times New Roman"/>
                          <a:cs typeface="Times New Roman"/>
                        </a:rPr>
                        <a:t>Rocks</a:t>
                      </a:r>
                      <a:endParaRPr lang="en-US" sz="1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600"/>
                        </a:spcBef>
                        <a:spcAft>
                          <a:spcPts val="600"/>
                        </a:spcAft>
                      </a:pPr>
                      <a:r>
                        <a:rPr lang="en-US" sz="1400" spc="-10">
                          <a:solidFill>
                            <a:srgbClr val="000000"/>
                          </a:solidFill>
                          <a:latin typeface="Times New Roman"/>
                          <a:ea typeface="Times New Roman"/>
                          <a:cs typeface="Times New Roman"/>
                        </a:rPr>
                        <a:t>Local</a:t>
                      </a:r>
                      <a:endParaRPr lang="en-US" sz="14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600"/>
                        </a:spcBef>
                        <a:spcAft>
                          <a:spcPts val="600"/>
                        </a:spcAft>
                      </a:pPr>
                      <a:r>
                        <a:rPr lang="en-US" sz="1400" spc="-10">
                          <a:solidFill>
                            <a:srgbClr val="000000"/>
                          </a:solidFill>
                          <a:latin typeface="Times New Roman"/>
                          <a:ea typeface="Times New Roman"/>
                          <a:cs typeface="Times New Roman"/>
                        </a:rPr>
                        <a:t>Spiti</a:t>
                      </a:r>
                      <a:endParaRPr lang="en-U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04985">
                <a:tc>
                  <a:txBody>
                    <a:bodyPr/>
                    <a:lstStyle/>
                    <a:p>
                      <a:pPr marL="0" marR="0">
                        <a:lnSpc>
                          <a:spcPct val="115000"/>
                        </a:lnSpc>
                        <a:spcBef>
                          <a:spcPts val="600"/>
                        </a:spcBef>
                        <a:spcAft>
                          <a:spcPts val="600"/>
                        </a:spcAft>
                      </a:pPr>
                      <a:r>
                        <a:rPr lang="en-US" sz="1400" spc="-10" dirty="0">
                          <a:solidFill>
                            <a:srgbClr val="000000"/>
                          </a:solidFill>
                          <a:latin typeface="Times New Roman"/>
                          <a:ea typeface="Times New Roman"/>
                          <a:cs typeface="Times New Roman"/>
                        </a:rPr>
                        <a:t>Mud/clay</a:t>
                      </a:r>
                      <a:endParaRPr lang="en-US" sz="1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600"/>
                        </a:spcBef>
                        <a:spcAft>
                          <a:spcPts val="600"/>
                        </a:spcAft>
                      </a:pPr>
                      <a:r>
                        <a:rPr lang="en-US" sz="1400" spc="-10">
                          <a:solidFill>
                            <a:srgbClr val="000000"/>
                          </a:solidFill>
                          <a:latin typeface="Times New Roman"/>
                          <a:ea typeface="Times New Roman"/>
                          <a:cs typeface="Times New Roman"/>
                        </a:rPr>
                        <a:t>Local</a:t>
                      </a:r>
                      <a:endParaRPr lang="en-US" sz="14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600"/>
                        </a:spcBef>
                        <a:spcAft>
                          <a:spcPts val="600"/>
                        </a:spcAft>
                      </a:pPr>
                      <a:r>
                        <a:rPr lang="en-US" sz="1400" spc="-10">
                          <a:solidFill>
                            <a:srgbClr val="000000"/>
                          </a:solidFill>
                          <a:latin typeface="Times New Roman"/>
                          <a:ea typeface="Times New Roman"/>
                          <a:cs typeface="Times New Roman"/>
                        </a:rPr>
                        <a:t>Spiti</a:t>
                      </a:r>
                      <a:endParaRPr lang="en-U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04985">
                <a:tc>
                  <a:txBody>
                    <a:bodyPr/>
                    <a:lstStyle/>
                    <a:p>
                      <a:pPr marL="0" marR="0">
                        <a:lnSpc>
                          <a:spcPct val="115000"/>
                        </a:lnSpc>
                        <a:spcBef>
                          <a:spcPts val="600"/>
                        </a:spcBef>
                        <a:spcAft>
                          <a:spcPts val="600"/>
                        </a:spcAft>
                      </a:pPr>
                      <a:r>
                        <a:rPr lang="en-US" sz="1400" spc="-10">
                          <a:solidFill>
                            <a:srgbClr val="000000"/>
                          </a:solidFill>
                          <a:latin typeface="Times New Roman"/>
                          <a:ea typeface="Times New Roman"/>
                          <a:cs typeface="Times New Roman"/>
                        </a:rPr>
                        <a:t>Wood</a:t>
                      </a:r>
                      <a:endParaRPr lang="en-US" sz="14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600"/>
                        </a:spcBef>
                        <a:spcAft>
                          <a:spcPts val="600"/>
                        </a:spcAft>
                      </a:pPr>
                      <a:r>
                        <a:rPr lang="en-US" sz="1400" spc="-10">
                          <a:solidFill>
                            <a:srgbClr val="000000"/>
                          </a:solidFill>
                          <a:latin typeface="Times New Roman"/>
                          <a:ea typeface="Times New Roman"/>
                          <a:cs typeface="Times New Roman"/>
                        </a:rPr>
                        <a:t>Local</a:t>
                      </a:r>
                      <a:endParaRPr lang="en-US" sz="14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600"/>
                        </a:spcBef>
                        <a:spcAft>
                          <a:spcPts val="600"/>
                        </a:spcAft>
                      </a:pPr>
                      <a:r>
                        <a:rPr lang="en-US" sz="1400" spc="-10">
                          <a:solidFill>
                            <a:srgbClr val="000000"/>
                          </a:solidFill>
                          <a:latin typeface="Times New Roman"/>
                          <a:ea typeface="Times New Roman"/>
                          <a:cs typeface="Times New Roman"/>
                        </a:rPr>
                        <a:t>Spiti</a:t>
                      </a:r>
                      <a:endParaRPr lang="en-U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04985">
                <a:tc>
                  <a:txBody>
                    <a:bodyPr/>
                    <a:lstStyle/>
                    <a:p>
                      <a:pPr marL="0" marR="0">
                        <a:lnSpc>
                          <a:spcPct val="115000"/>
                        </a:lnSpc>
                        <a:spcBef>
                          <a:spcPts val="600"/>
                        </a:spcBef>
                        <a:spcAft>
                          <a:spcPts val="600"/>
                        </a:spcAft>
                      </a:pPr>
                      <a:r>
                        <a:rPr lang="en-US" sz="1400" spc="-10">
                          <a:solidFill>
                            <a:srgbClr val="000000"/>
                          </a:solidFill>
                          <a:latin typeface="Times New Roman"/>
                          <a:ea typeface="Times New Roman"/>
                          <a:cs typeface="Times New Roman"/>
                        </a:rPr>
                        <a:t>Metal</a:t>
                      </a:r>
                      <a:endParaRPr lang="en-US" sz="14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600"/>
                        </a:spcBef>
                        <a:spcAft>
                          <a:spcPts val="600"/>
                        </a:spcAft>
                      </a:pPr>
                      <a:r>
                        <a:rPr lang="en-US" sz="1400" spc="-10">
                          <a:solidFill>
                            <a:srgbClr val="000000"/>
                          </a:solidFill>
                          <a:latin typeface="Times New Roman"/>
                          <a:ea typeface="Times New Roman"/>
                          <a:cs typeface="Times New Roman"/>
                        </a:rPr>
                        <a:t>Outside </a:t>
                      </a:r>
                      <a:endParaRPr lang="en-US" sz="14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600"/>
                        </a:spcBef>
                        <a:spcAft>
                          <a:spcPts val="600"/>
                        </a:spcAft>
                      </a:pPr>
                      <a:r>
                        <a:rPr lang="en-US" sz="1400" spc="-10">
                          <a:solidFill>
                            <a:srgbClr val="000000"/>
                          </a:solidFill>
                          <a:latin typeface="Times New Roman"/>
                          <a:ea typeface="Times New Roman"/>
                          <a:cs typeface="Times New Roman"/>
                        </a:rPr>
                        <a:t>Lahaul-Udaipur</a:t>
                      </a:r>
                      <a:endParaRPr lang="en-U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04985">
                <a:tc>
                  <a:txBody>
                    <a:bodyPr/>
                    <a:lstStyle/>
                    <a:p>
                      <a:pPr marL="0" marR="0">
                        <a:lnSpc>
                          <a:spcPct val="115000"/>
                        </a:lnSpc>
                        <a:spcBef>
                          <a:spcPts val="600"/>
                        </a:spcBef>
                        <a:spcAft>
                          <a:spcPts val="600"/>
                        </a:spcAft>
                      </a:pPr>
                      <a:r>
                        <a:rPr lang="en-US" sz="1400" spc="-10">
                          <a:solidFill>
                            <a:srgbClr val="000000"/>
                          </a:solidFill>
                          <a:latin typeface="Times New Roman"/>
                          <a:ea typeface="Times New Roman"/>
                          <a:cs typeface="Times New Roman"/>
                        </a:rPr>
                        <a:t>Cement</a:t>
                      </a:r>
                      <a:endParaRPr lang="en-US" sz="14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600"/>
                        </a:spcBef>
                        <a:spcAft>
                          <a:spcPts val="600"/>
                        </a:spcAft>
                      </a:pPr>
                      <a:r>
                        <a:rPr lang="en-US" sz="1400" spc="-10">
                          <a:solidFill>
                            <a:srgbClr val="000000"/>
                          </a:solidFill>
                          <a:latin typeface="Times New Roman"/>
                          <a:ea typeface="Times New Roman"/>
                          <a:cs typeface="Times New Roman"/>
                        </a:rPr>
                        <a:t>Outside</a:t>
                      </a:r>
                      <a:endParaRPr lang="en-US" sz="14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600"/>
                        </a:spcBef>
                        <a:spcAft>
                          <a:spcPts val="600"/>
                        </a:spcAft>
                      </a:pPr>
                      <a:r>
                        <a:rPr lang="en-US" sz="1400" spc="-10">
                          <a:solidFill>
                            <a:srgbClr val="000000"/>
                          </a:solidFill>
                          <a:latin typeface="Times New Roman"/>
                          <a:ea typeface="Times New Roman"/>
                          <a:cs typeface="Times New Roman"/>
                        </a:rPr>
                        <a:t>Lahaul-Udaipur</a:t>
                      </a:r>
                      <a:endParaRPr lang="en-U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04985">
                <a:tc>
                  <a:txBody>
                    <a:bodyPr/>
                    <a:lstStyle/>
                    <a:p>
                      <a:pPr marL="0" marR="0">
                        <a:lnSpc>
                          <a:spcPct val="115000"/>
                        </a:lnSpc>
                        <a:spcBef>
                          <a:spcPts val="600"/>
                        </a:spcBef>
                        <a:spcAft>
                          <a:spcPts val="600"/>
                        </a:spcAft>
                      </a:pPr>
                      <a:r>
                        <a:rPr lang="en-US" sz="1400" spc="-10">
                          <a:solidFill>
                            <a:srgbClr val="000000"/>
                          </a:solidFill>
                          <a:latin typeface="Times New Roman"/>
                          <a:ea typeface="Times New Roman"/>
                          <a:cs typeface="Times New Roman"/>
                        </a:rPr>
                        <a:t>Bricks</a:t>
                      </a:r>
                      <a:endParaRPr lang="en-US" sz="14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600"/>
                        </a:spcBef>
                        <a:spcAft>
                          <a:spcPts val="600"/>
                        </a:spcAft>
                      </a:pPr>
                      <a:r>
                        <a:rPr lang="en-US" sz="1400" spc="-10">
                          <a:solidFill>
                            <a:srgbClr val="000000"/>
                          </a:solidFill>
                          <a:latin typeface="Times New Roman"/>
                          <a:ea typeface="Times New Roman"/>
                          <a:cs typeface="Times New Roman"/>
                        </a:rPr>
                        <a:t>Outside</a:t>
                      </a:r>
                      <a:endParaRPr lang="en-US" sz="14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600"/>
                        </a:spcBef>
                        <a:spcAft>
                          <a:spcPts val="600"/>
                        </a:spcAft>
                      </a:pPr>
                      <a:r>
                        <a:rPr lang="en-US" sz="1400" spc="-10">
                          <a:solidFill>
                            <a:srgbClr val="000000"/>
                          </a:solidFill>
                          <a:latin typeface="Times New Roman"/>
                          <a:ea typeface="Times New Roman"/>
                          <a:cs typeface="Times New Roman"/>
                        </a:rPr>
                        <a:t>Lahaul-Udaipur</a:t>
                      </a:r>
                      <a:endParaRPr lang="en-U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04985">
                <a:tc>
                  <a:txBody>
                    <a:bodyPr/>
                    <a:lstStyle/>
                    <a:p>
                      <a:pPr marL="0" marR="0">
                        <a:lnSpc>
                          <a:spcPct val="115000"/>
                        </a:lnSpc>
                        <a:spcBef>
                          <a:spcPts val="600"/>
                        </a:spcBef>
                        <a:spcAft>
                          <a:spcPts val="600"/>
                        </a:spcAft>
                      </a:pPr>
                      <a:r>
                        <a:rPr lang="en-US" sz="1400" spc="-10">
                          <a:solidFill>
                            <a:srgbClr val="000000"/>
                          </a:solidFill>
                          <a:latin typeface="Times New Roman"/>
                          <a:ea typeface="Times New Roman"/>
                          <a:cs typeface="Times New Roman"/>
                        </a:rPr>
                        <a:t>Tin</a:t>
                      </a:r>
                      <a:endParaRPr lang="en-US" sz="14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600"/>
                        </a:spcBef>
                        <a:spcAft>
                          <a:spcPts val="600"/>
                        </a:spcAft>
                      </a:pPr>
                      <a:r>
                        <a:rPr lang="en-US" sz="1400" spc="-10">
                          <a:solidFill>
                            <a:srgbClr val="000000"/>
                          </a:solidFill>
                          <a:latin typeface="Times New Roman"/>
                          <a:ea typeface="Times New Roman"/>
                          <a:cs typeface="Times New Roman"/>
                        </a:rPr>
                        <a:t>Outside</a:t>
                      </a:r>
                      <a:endParaRPr lang="en-US" sz="14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600"/>
                        </a:spcBef>
                        <a:spcAft>
                          <a:spcPts val="600"/>
                        </a:spcAft>
                      </a:pPr>
                      <a:r>
                        <a:rPr lang="en-US" sz="1400" spc="-10">
                          <a:solidFill>
                            <a:srgbClr val="000000"/>
                          </a:solidFill>
                          <a:latin typeface="Times New Roman"/>
                          <a:ea typeface="Times New Roman"/>
                          <a:cs typeface="Times New Roman"/>
                        </a:rPr>
                        <a:t>Lahaul-Spiti-Udaipur</a:t>
                      </a:r>
                      <a:endParaRPr lang="en-U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04985">
                <a:tc>
                  <a:txBody>
                    <a:bodyPr/>
                    <a:lstStyle/>
                    <a:p>
                      <a:pPr marL="0" marR="0">
                        <a:lnSpc>
                          <a:spcPct val="115000"/>
                        </a:lnSpc>
                        <a:spcBef>
                          <a:spcPts val="600"/>
                        </a:spcBef>
                        <a:spcAft>
                          <a:spcPts val="600"/>
                        </a:spcAft>
                      </a:pPr>
                      <a:r>
                        <a:rPr lang="en-US" sz="1400" spc="-10">
                          <a:solidFill>
                            <a:srgbClr val="000000"/>
                          </a:solidFill>
                          <a:latin typeface="Times New Roman"/>
                          <a:ea typeface="Times New Roman"/>
                          <a:cs typeface="Times New Roman"/>
                        </a:rPr>
                        <a:t>Paint</a:t>
                      </a:r>
                      <a:endParaRPr lang="en-US" sz="14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600"/>
                        </a:spcBef>
                        <a:spcAft>
                          <a:spcPts val="600"/>
                        </a:spcAft>
                      </a:pPr>
                      <a:r>
                        <a:rPr lang="en-US" sz="1400" spc="-10">
                          <a:solidFill>
                            <a:srgbClr val="000000"/>
                          </a:solidFill>
                          <a:latin typeface="Times New Roman"/>
                          <a:ea typeface="Times New Roman"/>
                          <a:cs typeface="Times New Roman"/>
                        </a:rPr>
                        <a:t>Outside</a:t>
                      </a:r>
                      <a:endParaRPr lang="en-US" sz="14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600"/>
                        </a:spcBef>
                        <a:spcAft>
                          <a:spcPts val="600"/>
                        </a:spcAft>
                      </a:pPr>
                      <a:r>
                        <a:rPr lang="en-US" sz="1400" spc="-10" dirty="0">
                          <a:solidFill>
                            <a:srgbClr val="000000"/>
                          </a:solidFill>
                          <a:latin typeface="Times New Roman"/>
                          <a:ea typeface="Times New Roman"/>
                          <a:cs typeface="Times New Roman"/>
                        </a:rPr>
                        <a:t>Lahaul-Spiti-Udaipur</a:t>
                      </a: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64516" name="Rectangle 4"/>
          <p:cNvSpPr>
            <a:spLocks noChangeArrowheads="1"/>
          </p:cNvSpPr>
          <p:nvPr/>
        </p:nvSpPr>
        <p:spPr bwMode="auto">
          <a:xfrm>
            <a:off x="1447802" y="381000"/>
            <a:ext cx="5562601"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Bold" charset="0"/>
                <a:ea typeface="Calibri" pitchFamily="34" charset="0"/>
                <a:cs typeface="Times New Roman" pitchFamily="18" charset="0"/>
              </a:rPr>
              <a:t>Materials for Construction of Habitat and their Sources</a:t>
            </a: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sp>
        <p:nvSpPr>
          <p:cNvPr id="9" name="Rectangle 3"/>
          <p:cNvSpPr>
            <a:spLocks noChangeArrowheads="1"/>
          </p:cNvSpPr>
          <p:nvPr/>
        </p:nvSpPr>
        <p:spPr bwMode="auto">
          <a:xfrm>
            <a:off x="2971802" y="6096000"/>
            <a:ext cx="2948243"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Source: Primary Survey 2018-19 </a:t>
            </a:r>
            <a:endParaRPr kumimoji="0" lang="en-US" sz="360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3452143" y="24829"/>
            <a:ext cx="2239717"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Bold" charset="0"/>
                <a:ea typeface="Calibri" pitchFamily="34" charset="0"/>
                <a:cs typeface="Times New Roman" pitchFamily="18" charset="0"/>
              </a:rPr>
              <a:t>Construction of Houses</a:t>
            </a:r>
            <a:endParaRPr kumimoji="0" lang="en-US" sz="1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pic>
        <p:nvPicPr>
          <p:cNvPr id="65537" name="Picture 1" descr="house material"/>
          <p:cNvPicPr>
            <a:picLocks noChangeAspect="1" noChangeArrowheads="1"/>
          </p:cNvPicPr>
          <p:nvPr/>
        </p:nvPicPr>
        <p:blipFill>
          <a:blip r:embed="rId2" cstate="print"/>
          <a:srcRect l="8861" t="5066" r="6277"/>
          <a:stretch>
            <a:fillRect/>
          </a:stretch>
        </p:blipFill>
        <p:spPr bwMode="auto">
          <a:xfrm>
            <a:off x="914400" y="381000"/>
            <a:ext cx="7239000" cy="5612848"/>
          </a:xfrm>
          <a:prstGeom prst="rect">
            <a:avLst/>
          </a:prstGeom>
          <a:noFill/>
        </p:spPr>
      </p:pic>
      <p:sp>
        <p:nvSpPr>
          <p:cNvPr id="65539" name="Rectangle 3"/>
          <p:cNvSpPr>
            <a:spLocks noChangeArrowheads="1"/>
          </p:cNvSpPr>
          <p:nvPr/>
        </p:nvSpPr>
        <p:spPr bwMode="auto">
          <a:xfrm>
            <a:off x="1981201" y="5983817"/>
            <a:ext cx="5171609" cy="113877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657600" algn="l"/>
              </a:tabLst>
            </a:pPr>
            <a:r>
              <a:rPr kumimoji="0" lang="en-US" sz="10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Source:</a:t>
            </a:r>
            <a:r>
              <a:rPr kumimoji="0" lang="en-US"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Primary Survey, 2013-14    	Coordinates</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657600" algn="l"/>
              </a:tabLst>
            </a:pPr>
            <a:r>
              <a:rPr kumimoji="0" lang="en-US"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 Earthen material (mud)  at Kibber village                     	N32 19.778, E78 00.482</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657600" algn="l"/>
              </a:tabLst>
            </a:pPr>
            <a:r>
              <a:rPr kumimoji="0" lang="en-US"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B. House under construction at Langza village                  	N32 16.620, E78 05.103</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657600" algn="l"/>
              </a:tabLst>
            </a:pPr>
            <a:r>
              <a:rPr kumimoji="0" lang="en-US"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C. House under construction at Sagnam                             	N32 01.875, E78 03.260</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657600" algn="l"/>
              </a:tabLst>
            </a:pPr>
            <a:r>
              <a:rPr kumimoji="0" lang="en-US"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D. Bricks coming from Kullu at Udaipur                           	N32 43.623, E76 39.677 </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657600" algn="l"/>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1676400" y="-38472"/>
            <a:ext cx="6096000" cy="615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Bold" charset="0"/>
                <a:ea typeface="Calibri" pitchFamily="34" charset="0"/>
                <a:cs typeface="Times New Roman" pitchFamily="18" charset="0"/>
              </a:rPr>
              <a:t>Lithology and Structural Control in the Settlements</a:t>
            </a:r>
            <a:endParaRPr kumimoji="0" lang="en-US" sz="1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66561" name="Picture 1" descr="Litho"/>
          <p:cNvPicPr>
            <a:picLocks noChangeAspect="1" noChangeArrowheads="1"/>
          </p:cNvPicPr>
          <p:nvPr/>
        </p:nvPicPr>
        <p:blipFill>
          <a:blip r:embed="rId2" cstate="print"/>
          <a:srcRect/>
          <a:stretch>
            <a:fillRect/>
          </a:stretch>
        </p:blipFill>
        <p:spPr bwMode="auto">
          <a:xfrm>
            <a:off x="304800" y="228600"/>
            <a:ext cx="8458200" cy="5853320"/>
          </a:xfrm>
          <a:prstGeom prst="rect">
            <a:avLst/>
          </a:prstGeom>
          <a:noFill/>
        </p:spPr>
      </p:pic>
      <p:sp>
        <p:nvSpPr>
          <p:cNvPr id="66563" name="Rectangle 3"/>
          <p:cNvSpPr>
            <a:spLocks noChangeArrowheads="1"/>
          </p:cNvSpPr>
          <p:nvPr/>
        </p:nvSpPr>
        <p:spPr bwMode="auto">
          <a:xfrm>
            <a:off x="1143000" y="6046113"/>
            <a:ext cx="8114722" cy="86177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000500" algn="l"/>
              </a:tabLst>
            </a:pPr>
            <a:r>
              <a:rPr kumimoji="0" lang="en-US" sz="10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Source:</a:t>
            </a:r>
            <a:r>
              <a:rPr kumimoji="0" lang="en-US"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Primary Survey, 2013-14	Coordinates</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000500" algn="l"/>
              </a:tabLst>
            </a:pPr>
            <a:r>
              <a:rPr kumimoji="0" lang="en-US"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 Dhankar  village                                                           	N32 05.412, E78 12.752                                                                                  </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000500" algn="l"/>
              </a:tabLst>
            </a:pPr>
            <a:r>
              <a:rPr kumimoji="0" lang="en-US"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B. Triloknath  village                                                        	N32 41.001, E76 41.831                                                  </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000500" algn="l"/>
              </a:tabLst>
            </a:pPr>
            <a:r>
              <a:rPr kumimoji="0" lang="en-US"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C. Fukchung village                                                          	N32 02.437, E78 02.554                                              </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000500" algn="l"/>
              </a:tabLst>
            </a:pPr>
            <a:r>
              <a:rPr kumimoji="0" lang="en-US"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D. Tabo caves	N32 05.736, E78 23.205</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3352800" y="-53861"/>
            <a:ext cx="4572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Times New Roman Bold" charset="0"/>
                <a:ea typeface="Calibri" pitchFamily="34" charset="0"/>
                <a:cs typeface="Times New Roman" pitchFamily="18" charset="0"/>
              </a:rPr>
              <a:t>Seasonality in Agriculture</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a:ln>
                <a:noFill/>
              </a:ln>
              <a:solidFill>
                <a:schemeClr val="tx1"/>
              </a:solidFill>
              <a:effectLst/>
              <a:latin typeface="Arial" pitchFamily="34" charset="0"/>
              <a:cs typeface="Arial" pitchFamily="34" charset="0"/>
            </a:endParaRPr>
          </a:p>
        </p:txBody>
      </p:sp>
      <p:pic>
        <p:nvPicPr>
          <p:cNvPr id="68609" name="Picture 1" descr="Agri"/>
          <p:cNvPicPr>
            <a:picLocks noChangeAspect="1" noChangeArrowheads="1"/>
          </p:cNvPicPr>
          <p:nvPr/>
        </p:nvPicPr>
        <p:blipFill>
          <a:blip r:embed="rId2" cstate="print">
            <a:lum contrast="20000"/>
          </a:blip>
          <a:srcRect/>
          <a:stretch>
            <a:fillRect/>
          </a:stretch>
        </p:blipFill>
        <p:spPr bwMode="auto">
          <a:xfrm>
            <a:off x="457200" y="304800"/>
            <a:ext cx="8153400" cy="5640166"/>
          </a:xfrm>
          <a:prstGeom prst="rect">
            <a:avLst/>
          </a:prstGeom>
          <a:noFill/>
        </p:spPr>
      </p:pic>
      <p:sp>
        <p:nvSpPr>
          <p:cNvPr id="68611" name="Rectangle 3"/>
          <p:cNvSpPr>
            <a:spLocks noChangeArrowheads="1"/>
          </p:cNvSpPr>
          <p:nvPr/>
        </p:nvSpPr>
        <p:spPr bwMode="auto">
          <a:xfrm>
            <a:off x="1295400" y="5920026"/>
            <a:ext cx="5791200" cy="8617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000500" algn="l"/>
              </a:tabLst>
            </a:pPr>
            <a:r>
              <a:rPr kumimoji="0" lang="en-US" sz="10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Source:</a:t>
            </a:r>
            <a:r>
              <a:rPr kumimoji="0" lang="en-US"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Primary Survey, 2013-14	Coordinates</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000500" algn="l"/>
              </a:tabLst>
            </a:pPr>
            <a:r>
              <a:rPr kumimoji="0" lang="en-US"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 Key village (June) 	N32 17.899, E78 00.725</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000500" algn="l"/>
              </a:tabLst>
            </a:pPr>
            <a:r>
              <a:rPr kumimoji="0" lang="en-US"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B. Key village (October)  	N32 17.899, E78 00.725</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000500" algn="l"/>
              </a:tabLst>
            </a:pPr>
            <a:r>
              <a:rPr kumimoji="0" lang="en-US"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C. Hanse village 	N32 26.279, E77 45.000</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000500" algn="l"/>
              </a:tabLst>
            </a:pPr>
            <a:r>
              <a:rPr kumimoji="0" lang="en-US"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D. Losar village	N32 05.736, E78 23.205</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2" descr="Slide5.JPG"/>
          <p:cNvPicPr>
            <a:picLocks noChangeAspect="1" noChangeArrowheads="1"/>
          </p:cNvPicPr>
          <p:nvPr/>
        </p:nvPicPr>
        <p:blipFill>
          <a:blip r:embed="rId2" cstate="print"/>
          <a:srcRect l="1407" t="2080" r="1875" b="1872"/>
          <a:stretch>
            <a:fillRect/>
          </a:stretch>
        </p:blipFill>
        <p:spPr bwMode="auto">
          <a:xfrm>
            <a:off x="381001" y="84225"/>
            <a:ext cx="8229601" cy="5630779"/>
          </a:xfrm>
          <a:prstGeom prst="rect">
            <a:avLst/>
          </a:prstGeom>
          <a:noFill/>
          <a:ln w="9525">
            <a:noFill/>
            <a:miter lim="800000"/>
            <a:headEnd/>
            <a:tailEnd/>
          </a:ln>
        </p:spPr>
      </p:pic>
      <p:sp>
        <p:nvSpPr>
          <p:cNvPr id="3" name="TextBox 2"/>
          <p:cNvSpPr txBox="1"/>
          <p:nvPr/>
        </p:nvSpPr>
        <p:spPr>
          <a:xfrm>
            <a:off x="381000" y="0"/>
            <a:ext cx="762000" cy="369332"/>
          </a:xfrm>
          <a:prstGeom prst="rect">
            <a:avLst/>
          </a:prstGeom>
          <a:noFill/>
        </p:spPr>
        <p:txBody>
          <a:bodyPr wrap="square" rtlCol="0">
            <a:spAutoFit/>
          </a:bodyPr>
          <a:lstStyle/>
          <a:p>
            <a:r>
              <a:rPr lang="en-US" dirty="0"/>
              <a:t>A</a:t>
            </a:r>
          </a:p>
        </p:txBody>
      </p:sp>
      <p:sp>
        <p:nvSpPr>
          <p:cNvPr id="4" name="TextBox 3"/>
          <p:cNvSpPr txBox="1"/>
          <p:nvPr/>
        </p:nvSpPr>
        <p:spPr>
          <a:xfrm>
            <a:off x="4267200" y="87868"/>
            <a:ext cx="762000" cy="369332"/>
          </a:xfrm>
          <a:prstGeom prst="rect">
            <a:avLst/>
          </a:prstGeom>
          <a:noFill/>
        </p:spPr>
        <p:txBody>
          <a:bodyPr wrap="square" rtlCol="0">
            <a:spAutoFit/>
          </a:bodyPr>
          <a:lstStyle/>
          <a:p>
            <a:r>
              <a:rPr lang="en-US" dirty="0"/>
              <a:t>B</a:t>
            </a:r>
          </a:p>
        </p:txBody>
      </p:sp>
      <p:sp>
        <p:nvSpPr>
          <p:cNvPr id="5" name="TextBox 4"/>
          <p:cNvSpPr txBox="1"/>
          <p:nvPr/>
        </p:nvSpPr>
        <p:spPr>
          <a:xfrm>
            <a:off x="4343400" y="2971800"/>
            <a:ext cx="762000" cy="369332"/>
          </a:xfrm>
          <a:prstGeom prst="rect">
            <a:avLst/>
          </a:prstGeom>
          <a:noFill/>
        </p:spPr>
        <p:txBody>
          <a:bodyPr wrap="square" rtlCol="0">
            <a:spAutoFit/>
          </a:bodyPr>
          <a:lstStyle/>
          <a:p>
            <a:r>
              <a:rPr lang="en-US" dirty="0"/>
              <a:t>D</a:t>
            </a:r>
          </a:p>
        </p:txBody>
      </p:sp>
      <p:sp>
        <p:nvSpPr>
          <p:cNvPr id="6" name="TextBox 5"/>
          <p:cNvSpPr txBox="1"/>
          <p:nvPr/>
        </p:nvSpPr>
        <p:spPr>
          <a:xfrm>
            <a:off x="381000" y="2971800"/>
            <a:ext cx="762000" cy="369332"/>
          </a:xfrm>
          <a:prstGeom prst="rect">
            <a:avLst/>
          </a:prstGeom>
          <a:noFill/>
        </p:spPr>
        <p:txBody>
          <a:bodyPr wrap="square" rtlCol="0">
            <a:spAutoFit/>
          </a:bodyPr>
          <a:lstStyle/>
          <a:p>
            <a:r>
              <a:rPr lang="en-US" dirty="0"/>
              <a:t>C</a:t>
            </a:r>
          </a:p>
        </p:txBody>
      </p:sp>
      <p:sp>
        <p:nvSpPr>
          <p:cNvPr id="1026" name="Rectangle 2"/>
          <p:cNvSpPr>
            <a:spLocks noChangeArrowheads="1"/>
          </p:cNvSpPr>
          <p:nvPr/>
        </p:nvSpPr>
        <p:spPr bwMode="auto">
          <a:xfrm>
            <a:off x="1600200" y="5798278"/>
            <a:ext cx="5548314" cy="90024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000500" algn="l"/>
              </a:tabLst>
            </a:pPr>
            <a:r>
              <a:rPr kumimoji="0" lang="en-US" sz="105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Source:</a:t>
            </a:r>
            <a:r>
              <a:rPr kumimoji="0" lang="en-US" sz="105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Primary Survey, 2013-14	Coordinates</a:t>
            </a: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000500" algn="l"/>
              </a:tabLst>
            </a:pPr>
            <a:r>
              <a:rPr kumimoji="0" lang="en-US" sz="105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 Langza 	N32 16.620  E78 05.103</a:t>
            </a: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000500" algn="l"/>
              </a:tabLst>
            </a:pPr>
            <a:r>
              <a:rPr kumimoji="0" lang="en-US" sz="105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B. Komic  	N32 14.104  E78 06.630</a:t>
            </a: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000500" algn="l"/>
              </a:tabLst>
            </a:pPr>
            <a:r>
              <a:rPr kumimoji="0" lang="en-US" sz="105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C. </a:t>
            </a:r>
            <a:r>
              <a:rPr kumimoji="0" lang="en-US" sz="105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Kungri</a:t>
            </a:r>
            <a:r>
              <a:rPr kumimoji="0" lang="en-US" sz="105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N32 02.648  E78 04.533</a:t>
            </a: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000500" algn="l"/>
              </a:tabLst>
            </a:pPr>
            <a:r>
              <a:rPr kumimoji="0" lang="en-US" sz="105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D. Mud	N31 57.612  E78 02.058</a:t>
            </a:r>
            <a:endParaRPr kumimoji="0" lang="en-US" sz="20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3505200"/>
            <a:ext cx="5715000" cy="1981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p:cNvSpPr/>
          <p:nvPr/>
        </p:nvSpPr>
        <p:spPr>
          <a:xfrm>
            <a:off x="228600" y="76200"/>
            <a:ext cx="8915400" cy="369332"/>
          </a:xfrm>
          <a:prstGeom prst="rect">
            <a:avLst/>
          </a:prstGeom>
        </p:spPr>
        <p:txBody>
          <a:bodyPr wrap="square">
            <a:spAutoFit/>
          </a:bodyPr>
          <a:lstStyle/>
          <a:p>
            <a:pPr algn="ctr"/>
            <a:r>
              <a:rPr lang="en-US" b="1" dirty="0"/>
              <a:t>Role of Geodiversity in Traditional </a:t>
            </a:r>
            <a:r>
              <a:rPr lang="en-US" b="1" i="1" dirty="0"/>
              <a:t>Amchi</a:t>
            </a:r>
            <a:r>
              <a:rPr lang="en-US" b="1" dirty="0"/>
              <a:t> System of Medicine</a:t>
            </a:r>
            <a:endParaRPr lang="en-US" dirty="0"/>
          </a:p>
        </p:txBody>
      </p:sp>
      <p:sp>
        <p:nvSpPr>
          <p:cNvPr id="5" name="Rectangle 4"/>
          <p:cNvSpPr/>
          <p:nvPr/>
        </p:nvSpPr>
        <p:spPr>
          <a:xfrm>
            <a:off x="381000" y="533404"/>
            <a:ext cx="8610600" cy="6740307"/>
          </a:xfrm>
          <a:prstGeom prst="rect">
            <a:avLst/>
          </a:prstGeom>
        </p:spPr>
        <p:txBody>
          <a:bodyPr wrap="square">
            <a:spAutoFit/>
          </a:bodyPr>
          <a:lstStyle/>
          <a:p>
            <a:r>
              <a:rPr lang="en-US" dirty="0">
                <a:latin typeface="Times New Roman" pitchFamily="18" charset="0"/>
                <a:cs typeface="Times New Roman" pitchFamily="18" charset="0"/>
              </a:rPr>
              <a:t>One of those prominent systems of indigenous therapy originated and developed in this isolated area  known by the name of </a:t>
            </a:r>
            <a:r>
              <a:rPr lang="en-US" b="1" dirty="0">
                <a:latin typeface="Times New Roman" pitchFamily="18" charset="0"/>
                <a:cs typeface="Times New Roman" pitchFamily="18" charset="0"/>
              </a:rPr>
              <a:t>Tibetan Medical System, that evolved and thrived based on the available bio-resources, geodiversity (rocks and minerals) and indigenous beliefs.</a:t>
            </a:r>
            <a:r>
              <a:rPr lang="en-US" b="1" i="1" dirty="0">
                <a:latin typeface="Times New Roman" pitchFamily="18" charset="0"/>
                <a:cs typeface="Times New Roman" pitchFamily="18" charset="0"/>
              </a:rPr>
              <a:t> </a:t>
            </a:r>
          </a:p>
          <a:p>
            <a:endParaRPr lang="en-US" i="1" dirty="0">
              <a:latin typeface="Times New Roman" pitchFamily="18" charset="0"/>
              <a:cs typeface="Times New Roman" pitchFamily="18" charset="0"/>
            </a:endParaRPr>
          </a:p>
          <a:p>
            <a:r>
              <a:rPr lang="en-US" dirty="0">
                <a:latin typeface="Times New Roman" pitchFamily="18" charset="0"/>
                <a:cs typeface="Times New Roman" pitchFamily="18" charset="0"/>
              </a:rPr>
              <a:t>The </a:t>
            </a:r>
            <a:r>
              <a:rPr lang="en-US" b="1" dirty="0">
                <a:latin typeface="Times New Roman" pitchFamily="18" charset="0"/>
                <a:cs typeface="Times New Roman" pitchFamily="18" charset="0"/>
              </a:rPr>
              <a:t>practitioners of this ethno-medical system are known as</a:t>
            </a:r>
            <a:r>
              <a:rPr lang="en-US" b="1" i="1" dirty="0">
                <a:latin typeface="Times New Roman" pitchFamily="18" charset="0"/>
                <a:cs typeface="Times New Roman" pitchFamily="18" charset="0"/>
              </a:rPr>
              <a:t> Amchis</a:t>
            </a:r>
            <a:r>
              <a:rPr lang="en-US" dirty="0">
                <a:latin typeface="Times New Roman" pitchFamily="18" charset="0"/>
                <a:cs typeface="Times New Roman" pitchFamily="18" charset="0"/>
              </a:rPr>
              <a:t>. Various aspects of geodiversity are utilized by the </a:t>
            </a:r>
            <a:r>
              <a:rPr lang="en-US" i="1" dirty="0">
                <a:latin typeface="Times New Roman" pitchFamily="18" charset="0"/>
                <a:cs typeface="Times New Roman" pitchFamily="18" charset="0"/>
              </a:rPr>
              <a:t>amchis</a:t>
            </a:r>
            <a:r>
              <a:rPr lang="en-US" dirty="0">
                <a:latin typeface="Times New Roman" pitchFamily="18" charset="0"/>
                <a:cs typeface="Times New Roman" pitchFamily="18" charset="0"/>
              </a:rPr>
              <a:t> in order to cure the ailments of trans-Himalayan communities. </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Specific usage of few minerals and metals by amchis include the following:</a:t>
            </a:r>
          </a:p>
          <a:p>
            <a:pPr lvl="0" algn="just"/>
            <a:endParaRPr lang="en-US" dirty="0">
              <a:latin typeface="Times New Roman" pitchFamily="18" charset="0"/>
              <a:cs typeface="Times New Roman" pitchFamily="18" charset="0"/>
            </a:endParaRPr>
          </a:p>
          <a:p>
            <a:pPr lvl="0" algn="just"/>
            <a:r>
              <a:rPr lang="en-US" b="1" dirty="0">
                <a:latin typeface="Times New Roman" pitchFamily="18" charset="0"/>
                <a:cs typeface="Times New Roman" pitchFamily="18" charset="0"/>
              </a:rPr>
              <a:t>Shilajeet : </a:t>
            </a:r>
            <a:r>
              <a:rPr lang="en-US" dirty="0">
                <a:latin typeface="Times New Roman" pitchFamily="18" charset="0"/>
                <a:cs typeface="Times New Roman" pitchFamily="18" charset="0"/>
              </a:rPr>
              <a:t>Longevity, rejuvenation</a:t>
            </a:r>
          </a:p>
          <a:p>
            <a:pPr lvl="0" algn="just"/>
            <a:r>
              <a:rPr lang="en-US" b="1" dirty="0">
                <a:latin typeface="Times New Roman" pitchFamily="18" charset="0"/>
                <a:cs typeface="Times New Roman" pitchFamily="18" charset="0"/>
              </a:rPr>
              <a:t>Gold : </a:t>
            </a:r>
            <a:r>
              <a:rPr lang="en-US" dirty="0">
                <a:latin typeface="Times New Roman" pitchFamily="18" charset="0"/>
                <a:cs typeface="Times New Roman" pitchFamily="18" charset="0"/>
              </a:rPr>
              <a:t>Promotes longevity</a:t>
            </a:r>
          </a:p>
          <a:p>
            <a:pPr lvl="0" algn="just"/>
            <a:r>
              <a:rPr lang="en-US" b="1" dirty="0">
                <a:latin typeface="Times New Roman" pitchFamily="18" charset="0"/>
                <a:cs typeface="Times New Roman" pitchFamily="18" charset="0"/>
              </a:rPr>
              <a:t>Silver : </a:t>
            </a:r>
            <a:r>
              <a:rPr lang="en-US" dirty="0">
                <a:latin typeface="Times New Roman" pitchFamily="18" charset="0"/>
                <a:cs typeface="Times New Roman" pitchFamily="18" charset="0"/>
              </a:rPr>
              <a:t>Dries up pus</a:t>
            </a:r>
          </a:p>
          <a:p>
            <a:pPr lvl="0" algn="just"/>
            <a:r>
              <a:rPr lang="en-US" b="1" dirty="0">
                <a:latin typeface="Times New Roman" pitchFamily="18" charset="0"/>
                <a:cs typeface="Times New Roman" pitchFamily="18" charset="0"/>
              </a:rPr>
              <a:t>Copper :  </a:t>
            </a:r>
            <a:r>
              <a:rPr lang="en-US" dirty="0">
                <a:latin typeface="Times New Roman" pitchFamily="18" charset="0"/>
                <a:cs typeface="Times New Roman" pitchFamily="18" charset="0"/>
              </a:rPr>
              <a:t>Cures fever, dries up pus</a:t>
            </a:r>
          </a:p>
          <a:p>
            <a:pPr lvl="0" algn="just"/>
            <a:r>
              <a:rPr lang="en-US" b="1" dirty="0">
                <a:latin typeface="Times New Roman" pitchFamily="18" charset="0"/>
                <a:cs typeface="Times New Roman" pitchFamily="18" charset="0"/>
              </a:rPr>
              <a:t>Iron : </a:t>
            </a:r>
            <a:r>
              <a:rPr lang="en-US" dirty="0">
                <a:latin typeface="Times New Roman" pitchFamily="18" charset="0"/>
                <a:cs typeface="Times New Roman" pitchFamily="18" charset="0"/>
              </a:rPr>
              <a:t>Cures liver poisoning, eye diseases, anaemia</a:t>
            </a:r>
          </a:p>
          <a:p>
            <a:pPr lvl="0" algn="just"/>
            <a:r>
              <a:rPr lang="en-US" b="1" dirty="0">
                <a:latin typeface="Times New Roman" pitchFamily="18" charset="0"/>
                <a:cs typeface="Times New Roman" pitchFamily="18" charset="0"/>
              </a:rPr>
              <a:t>Pearls : </a:t>
            </a:r>
            <a:r>
              <a:rPr lang="en-US" dirty="0">
                <a:latin typeface="Times New Roman" pitchFamily="18" charset="0"/>
                <a:cs typeface="Times New Roman" pitchFamily="18" charset="0"/>
              </a:rPr>
              <a:t>Food Poisoning</a:t>
            </a:r>
          </a:p>
          <a:p>
            <a:pPr lvl="0" algn="just"/>
            <a:r>
              <a:rPr lang="en-US" b="1" dirty="0">
                <a:latin typeface="Times New Roman" pitchFamily="18" charset="0"/>
                <a:cs typeface="Times New Roman" pitchFamily="18" charset="0"/>
              </a:rPr>
              <a:t>Stones : </a:t>
            </a:r>
            <a:r>
              <a:rPr lang="en-US" dirty="0">
                <a:latin typeface="Times New Roman" pitchFamily="18" charset="0"/>
                <a:cs typeface="Times New Roman" pitchFamily="18" charset="0"/>
              </a:rPr>
              <a:t>Useful in physiotherapy</a:t>
            </a:r>
          </a:p>
          <a:p>
            <a:pPr lvl="0" algn="just"/>
            <a:endParaRPr lang="en-US" dirty="0">
              <a:latin typeface="Times New Roman" pitchFamily="18" charset="0"/>
              <a:cs typeface="Times New Roman" pitchFamily="18" charset="0"/>
            </a:endParaRPr>
          </a:p>
          <a:p>
            <a:pPr lvl="0" algn="just"/>
            <a:r>
              <a:rPr lang="en-US" dirty="0"/>
              <a:t>Other minerals used in treatments for various ailments such as leprosy, rheumatism, blisters, itching, skin eruption, stomach disorders etc. are Borax, Sodium Sulphate, Antimoni Sulphate, Sodium Bicarbonate,  Yellow Arsenic,  Serpentine,  Quartz,  Metals and Bhasmas.</a:t>
            </a:r>
            <a:endParaRPr lang="en-US" dirty="0">
              <a:latin typeface="Times New Roman" pitchFamily="18" charset="0"/>
              <a:cs typeface="Times New Roman" pitchFamily="18" charset="0"/>
            </a:endParaRPr>
          </a:p>
          <a:p>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nvSpPr>
        <p:spPr bwMode="auto">
          <a:xfrm>
            <a:off x="2743618" y="28546"/>
            <a:ext cx="3656771"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Geotourism in Lahaul and Spiti</a:t>
            </a:r>
            <a:endParaRPr kumimoji="0" lang="en-US" sz="32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5" name="Rectangle 4"/>
          <p:cNvSpPr/>
          <p:nvPr/>
        </p:nvSpPr>
        <p:spPr>
          <a:xfrm>
            <a:off x="228600" y="457202"/>
            <a:ext cx="8610600" cy="2031325"/>
          </a:xfrm>
          <a:prstGeom prst="rect">
            <a:avLst/>
          </a:prstGeom>
        </p:spPr>
        <p:txBody>
          <a:bodyPr wrap="square">
            <a:spAutoFit/>
          </a:bodyPr>
          <a:lstStyle/>
          <a:p>
            <a:pPr algn="just"/>
            <a:r>
              <a:rPr lang="en-IN" dirty="0">
                <a:latin typeface="Times New Roman" pitchFamily="18" charset="0"/>
                <a:cs typeface="Times New Roman" pitchFamily="18" charset="0"/>
              </a:rPr>
              <a:t>Geotourism can be understood as tourism based on the non-living (abiotic) components of the natural and built environment. It includes  the geological and geomorphologically focussed tourism that emphasizes the preservation of geographical sense of a place (Gray, 2004). </a:t>
            </a:r>
            <a:r>
              <a:rPr lang="en-US" dirty="0">
                <a:latin typeface="Times New Roman" pitchFamily="18" charset="0"/>
                <a:cs typeface="Times New Roman" pitchFamily="18" charset="0"/>
              </a:rPr>
              <a:t>The concept of geotourism is based on the assimilation of geodiversity sites and their respective features .</a:t>
            </a:r>
          </a:p>
          <a:p>
            <a:pPr algn="just"/>
            <a:endParaRPr lang="en-US" dirty="0">
              <a:latin typeface="Times New Roman" pitchFamily="18" charset="0"/>
              <a:cs typeface="Times New Roman" pitchFamily="18" charset="0"/>
            </a:endParaRPr>
          </a:p>
          <a:p>
            <a:pPr algn="just"/>
            <a:endParaRPr lang="en-US" dirty="0">
              <a:latin typeface="Times New Roman" pitchFamily="18" charset="0"/>
              <a:cs typeface="Times New Roman" pitchFamily="18" charset="0"/>
            </a:endParaRPr>
          </a:p>
        </p:txBody>
      </p:sp>
      <p:pic>
        <p:nvPicPr>
          <p:cNvPr id="66562" name="Picture 2" descr="Photographs_phd"/>
          <p:cNvPicPr>
            <a:picLocks noChangeAspect="1" noChangeArrowheads="1"/>
          </p:cNvPicPr>
          <p:nvPr/>
        </p:nvPicPr>
        <p:blipFill>
          <a:blip r:embed="rId2" cstate="print">
            <a:lum contrast="30000"/>
          </a:blip>
          <a:srcRect t="9317" r="6369" b="7341"/>
          <a:stretch>
            <a:fillRect/>
          </a:stretch>
        </p:blipFill>
        <p:spPr bwMode="auto">
          <a:xfrm>
            <a:off x="4191000" y="1600204"/>
            <a:ext cx="4724400" cy="1369391"/>
          </a:xfrm>
          <a:prstGeom prst="rect">
            <a:avLst/>
          </a:prstGeom>
          <a:noFill/>
          <a:ln w="9525">
            <a:noFill/>
            <a:miter lim="800000"/>
            <a:headEnd/>
            <a:tailEnd/>
          </a:ln>
        </p:spPr>
      </p:pic>
      <p:graphicFrame>
        <p:nvGraphicFramePr>
          <p:cNvPr id="7" name="Table 6"/>
          <p:cNvGraphicFramePr>
            <a:graphicFrameLocks noGrp="1"/>
          </p:cNvGraphicFramePr>
          <p:nvPr/>
        </p:nvGraphicFramePr>
        <p:xfrm>
          <a:off x="1524003" y="3200401"/>
          <a:ext cx="6324599" cy="3321872"/>
        </p:xfrm>
        <a:graphic>
          <a:graphicData uri="http://schemas.openxmlformats.org/drawingml/2006/table">
            <a:tbl>
              <a:tblPr/>
              <a:tblGrid>
                <a:gridCol w="948690">
                  <a:extLst>
                    <a:ext uri="{9D8B030D-6E8A-4147-A177-3AD203B41FA5}">
                      <a16:colId xmlns:a16="http://schemas.microsoft.com/office/drawing/2014/main" val="20000"/>
                    </a:ext>
                  </a:extLst>
                </a:gridCol>
                <a:gridCol w="736183">
                  <a:extLst>
                    <a:ext uri="{9D8B030D-6E8A-4147-A177-3AD203B41FA5}">
                      <a16:colId xmlns:a16="http://schemas.microsoft.com/office/drawing/2014/main" val="20001"/>
                    </a:ext>
                  </a:extLst>
                </a:gridCol>
                <a:gridCol w="843701">
                  <a:extLst>
                    <a:ext uri="{9D8B030D-6E8A-4147-A177-3AD203B41FA5}">
                      <a16:colId xmlns:a16="http://schemas.microsoft.com/office/drawing/2014/main" val="20002"/>
                    </a:ext>
                  </a:extLst>
                </a:gridCol>
                <a:gridCol w="1534348">
                  <a:extLst>
                    <a:ext uri="{9D8B030D-6E8A-4147-A177-3AD203B41FA5}">
                      <a16:colId xmlns:a16="http://schemas.microsoft.com/office/drawing/2014/main" val="20003"/>
                    </a:ext>
                  </a:extLst>
                </a:gridCol>
                <a:gridCol w="739978">
                  <a:extLst>
                    <a:ext uri="{9D8B030D-6E8A-4147-A177-3AD203B41FA5}">
                      <a16:colId xmlns:a16="http://schemas.microsoft.com/office/drawing/2014/main" val="20004"/>
                    </a:ext>
                  </a:extLst>
                </a:gridCol>
                <a:gridCol w="1521699">
                  <a:extLst>
                    <a:ext uri="{9D8B030D-6E8A-4147-A177-3AD203B41FA5}">
                      <a16:colId xmlns:a16="http://schemas.microsoft.com/office/drawing/2014/main" val="20005"/>
                    </a:ext>
                  </a:extLst>
                </a:gridCol>
              </a:tblGrid>
              <a:tr h="772332">
                <a:tc>
                  <a:txBody>
                    <a:bodyPr/>
                    <a:lstStyle/>
                    <a:p>
                      <a:pPr marL="0" marR="0">
                        <a:lnSpc>
                          <a:spcPct val="115000"/>
                        </a:lnSpc>
                        <a:spcBef>
                          <a:spcPts val="500"/>
                        </a:spcBef>
                        <a:spcAft>
                          <a:spcPts val="500"/>
                        </a:spcAft>
                      </a:pPr>
                      <a:r>
                        <a:rPr lang="en-US" sz="1000" b="1" spc="-10" dirty="0">
                          <a:solidFill>
                            <a:srgbClr val="000000"/>
                          </a:solidFill>
                          <a:latin typeface="Times New Roman"/>
                          <a:ea typeface="Times New Roman"/>
                          <a:cs typeface="Times New Roman"/>
                        </a:rPr>
                        <a:t>Features </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b="1" spc="-10">
                          <a:solidFill>
                            <a:srgbClr val="000000"/>
                          </a:solidFill>
                          <a:latin typeface="Times New Roman"/>
                          <a:ea typeface="Times New Roman"/>
                          <a:cs typeface="Times New Roman"/>
                        </a:rPr>
                        <a:t>Location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b="1" spc="-10" dirty="0">
                          <a:solidFill>
                            <a:srgbClr val="000000"/>
                          </a:solidFill>
                          <a:latin typeface="Times New Roman"/>
                          <a:ea typeface="Times New Roman"/>
                          <a:cs typeface="Times New Roman"/>
                        </a:rPr>
                        <a:t>Awareness of Local People </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b="1" spc="-10">
                          <a:solidFill>
                            <a:srgbClr val="000000"/>
                          </a:solidFill>
                          <a:latin typeface="Times New Roman"/>
                          <a:ea typeface="Times New Roman"/>
                          <a:cs typeface="Times New Roman"/>
                        </a:rPr>
                        <a:t>Level of Tourism  Associated (high/medium/low)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b="1" spc="-10" dirty="0">
                          <a:solidFill>
                            <a:srgbClr val="000000"/>
                          </a:solidFill>
                          <a:latin typeface="Times New Roman"/>
                          <a:ea typeface="Times New Roman"/>
                          <a:cs typeface="Times New Roman"/>
                        </a:rPr>
                        <a:t>Benefits to Local People (yes/no) </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b="1" spc="-10">
                          <a:solidFill>
                            <a:srgbClr val="000000"/>
                          </a:solidFill>
                          <a:latin typeface="Times New Roman"/>
                          <a:ea typeface="Times New Roman"/>
                          <a:cs typeface="Times New Roman"/>
                        </a:rPr>
                        <a:t>Measures taken by Local/Government for Conservation (if any)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25629">
                <a:tc>
                  <a:txBody>
                    <a:bodyPr/>
                    <a:lstStyle/>
                    <a:p>
                      <a:pPr marL="0" marR="0">
                        <a:lnSpc>
                          <a:spcPct val="115000"/>
                        </a:lnSpc>
                        <a:spcBef>
                          <a:spcPts val="500"/>
                        </a:spcBef>
                        <a:spcAft>
                          <a:spcPts val="500"/>
                        </a:spcAft>
                      </a:pPr>
                      <a:r>
                        <a:rPr lang="en-US" sz="1000" i="1" spc="-10">
                          <a:solidFill>
                            <a:srgbClr val="000000"/>
                          </a:solidFill>
                          <a:latin typeface="Times New Roman"/>
                          <a:ea typeface="Times New Roman"/>
                          <a:cs typeface="Times New Roman"/>
                        </a:rPr>
                        <a:t>Chandra Tal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Lahaul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High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High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Yes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dirty="0">
                          <a:solidFill>
                            <a:srgbClr val="000000"/>
                          </a:solidFill>
                          <a:latin typeface="Times New Roman"/>
                          <a:ea typeface="Times New Roman"/>
                          <a:cs typeface="Times New Roman"/>
                        </a:rPr>
                        <a:t>Yes, (Ramsar Convention Site) </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93083">
                <a:tc>
                  <a:txBody>
                    <a:bodyPr/>
                    <a:lstStyle/>
                    <a:p>
                      <a:pPr marL="0" marR="0">
                        <a:lnSpc>
                          <a:spcPct val="115000"/>
                        </a:lnSpc>
                        <a:spcBef>
                          <a:spcPts val="500"/>
                        </a:spcBef>
                        <a:spcAft>
                          <a:spcPts val="500"/>
                        </a:spcAft>
                      </a:pPr>
                      <a:r>
                        <a:rPr lang="en-US" sz="1000" i="1" spc="-10">
                          <a:solidFill>
                            <a:srgbClr val="000000"/>
                          </a:solidFill>
                          <a:latin typeface="Times New Roman"/>
                          <a:ea typeface="Times New Roman"/>
                          <a:cs typeface="Times New Roman"/>
                        </a:rPr>
                        <a:t>Suraj Tal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Lahaul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High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Medium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No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No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93083">
                <a:tc>
                  <a:txBody>
                    <a:bodyPr/>
                    <a:lstStyle/>
                    <a:p>
                      <a:pPr marL="0" marR="0">
                        <a:lnSpc>
                          <a:spcPct val="115000"/>
                        </a:lnSpc>
                        <a:spcBef>
                          <a:spcPts val="500"/>
                        </a:spcBef>
                        <a:spcAft>
                          <a:spcPts val="500"/>
                        </a:spcAft>
                      </a:pPr>
                      <a:r>
                        <a:rPr lang="en-US" sz="1000" i="1" spc="-10">
                          <a:solidFill>
                            <a:srgbClr val="000000"/>
                          </a:solidFill>
                          <a:latin typeface="Times New Roman"/>
                          <a:ea typeface="Times New Roman"/>
                          <a:cs typeface="Times New Roman"/>
                        </a:rPr>
                        <a:t>Deepak Tal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Lahaul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Low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Low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No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No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93083">
                <a:tc>
                  <a:txBody>
                    <a:bodyPr/>
                    <a:lstStyle/>
                    <a:p>
                      <a:pPr marL="0" marR="0">
                        <a:lnSpc>
                          <a:spcPct val="115000"/>
                        </a:lnSpc>
                        <a:spcBef>
                          <a:spcPts val="500"/>
                        </a:spcBef>
                        <a:spcAft>
                          <a:spcPts val="500"/>
                        </a:spcAft>
                      </a:pPr>
                      <a:r>
                        <a:rPr lang="en-US" sz="1000" i="1" spc="-10">
                          <a:solidFill>
                            <a:srgbClr val="000000"/>
                          </a:solidFill>
                          <a:latin typeface="Times New Roman"/>
                          <a:ea typeface="Times New Roman"/>
                          <a:cs typeface="Times New Roman"/>
                        </a:rPr>
                        <a:t>Sissu  Tal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Lahaul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Low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Low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No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No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93083">
                <a:tc>
                  <a:txBody>
                    <a:bodyPr/>
                    <a:lstStyle/>
                    <a:p>
                      <a:pPr marL="0" marR="0">
                        <a:lnSpc>
                          <a:spcPct val="115000"/>
                        </a:lnSpc>
                        <a:spcBef>
                          <a:spcPts val="500"/>
                        </a:spcBef>
                        <a:spcAft>
                          <a:spcPts val="500"/>
                        </a:spcAft>
                      </a:pPr>
                      <a:r>
                        <a:rPr lang="en-US" sz="1000" i="1" spc="-10">
                          <a:solidFill>
                            <a:srgbClr val="000000"/>
                          </a:solidFill>
                          <a:latin typeface="Times New Roman"/>
                          <a:ea typeface="Times New Roman"/>
                          <a:cs typeface="Times New Roman"/>
                        </a:rPr>
                        <a:t>Neelkanth Tal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Lahaul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Medium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Low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Yes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No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86165">
                <a:tc>
                  <a:txBody>
                    <a:bodyPr/>
                    <a:lstStyle/>
                    <a:p>
                      <a:pPr marL="0" marR="0">
                        <a:lnSpc>
                          <a:spcPct val="115000"/>
                        </a:lnSpc>
                        <a:spcBef>
                          <a:spcPts val="500"/>
                        </a:spcBef>
                        <a:spcAft>
                          <a:spcPts val="500"/>
                        </a:spcAft>
                      </a:pPr>
                      <a:r>
                        <a:rPr lang="en-US" sz="1000" i="1" spc="-10">
                          <a:solidFill>
                            <a:srgbClr val="000000"/>
                          </a:solidFill>
                          <a:latin typeface="Times New Roman"/>
                          <a:ea typeface="Times New Roman"/>
                          <a:cs typeface="Times New Roman"/>
                        </a:rPr>
                        <a:t>Dhankar lake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Spiti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High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Medium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Yes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Yes, World Monument Fund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93083">
                <a:tc>
                  <a:txBody>
                    <a:bodyPr/>
                    <a:lstStyle/>
                    <a:p>
                      <a:pPr marL="0" marR="0">
                        <a:lnSpc>
                          <a:spcPct val="115000"/>
                        </a:lnSpc>
                        <a:spcBef>
                          <a:spcPts val="500"/>
                        </a:spcBef>
                        <a:spcAft>
                          <a:spcPts val="500"/>
                        </a:spcAft>
                      </a:pPr>
                      <a:r>
                        <a:rPr lang="en-US" sz="1000" i="1" spc="-10">
                          <a:solidFill>
                            <a:srgbClr val="000000"/>
                          </a:solidFill>
                          <a:latin typeface="Times New Roman"/>
                          <a:ea typeface="Times New Roman"/>
                          <a:cs typeface="Times New Roman"/>
                        </a:rPr>
                        <a:t>Baralacha la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Lahaul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High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Low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No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No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193083">
                <a:tc>
                  <a:txBody>
                    <a:bodyPr/>
                    <a:lstStyle/>
                    <a:p>
                      <a:pPr marL="0" marR="0">
                        <a:lnSpc>
                          <a:spcPct val="115000"/>
                        </a:lnSpc>
                        <a:spcBef>
                          <a:spcPts val="500"/>
                        </a:spcBef>
                        <a:spcAft>
                          <a:spcPts val="500"/>
                        </a:spcAft>
                      </a:pPr>
                      <a:r>
                        <a:rPr lang="en-US" sz="1000" i="1" spc="-10">
                          <a:solidFill>
                            <a:srgbClr val="000000"/>
                          </a:solidFill>
                          <a:latin typeface="Times New Roman"/>
                          <a:ea typeface="Times New Roman"/>
                          <a:cs typeface="Times New Roman"/>
                        </a:rPr>
                        <a:t>Kunzum la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Spiti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High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High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No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No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193083">
                <a:tc>
                  <a:txBody>
                    <a:bodyPr/>
                    <a:lstStyle/>
                    <a:p>
                      <a:pPr marL="0" marR="0">
                        <a:lnSpc>
                          <a:spcPct val="115000"/>
                        </a:lnSpc>
                        <a:spcBef>
                          <a:spcPts val="500"/>
                        </a:spcBef>
                        <a:spcAft>
                          <a:spcPts val="500"/>
                        </a:spcAft>
                      </a:pPr>
                      <a:r>
                        <a:rPr lang="en-US" sz="1000" i="1" spc="-10">
                          <a:solidFill>
                            <a:srgbClr val="000000"/>
                          </a:solidFill>
                          <a:latin typeface="Times New Roman"/>
                          <a:ea typeface="Times New Roman"/>
                          <a:cs typeface="Times New Roman"/>
                        </a:rPr>
                        <a:t>Bara Sigri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Lahaul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Medium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Low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No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No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86165">
                <a:tc>
                  <a:txBody>
                    <a:bodyPr/>
                    <a:lstStyle/>
                    <a:p>
                      <a:pPr marL="0" marR="0">
                        <a:lnSpc>
                          <a:spcPct val="115000"/>
                        </a:lnSpc>
                        <a:spcBef>
                          <a:spcPts val="500"/>
                        </a:spcBef>
                        <a:spcAft>
                          <a:spcPts val="500"/>
                        </a:spcAft>
                      </a:pPr>
                      <a:r>
                        <a:rPr lang="en-US" sz="1000" i="1" spc="-10">
                          <a:solidFill>
                            <a:srgbClr val="000000"/>
                          </a:solidFill>
                          <a:latin typeface="Times New Roman"/>
                          <a:ea typeface="Times New Roman"/>
                          <a:cs typeface="Times New Roman"/>
                        </a:rPr>
                        <a:t>Lady of Keylong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Lahaul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Low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Low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a:solidFill>
                            <a:srgbClr val="000000"/>
                          </a:solidFill>
                          <a:latin typeface="Times New Roman"/>
                          <a:ea typeface="Times New Roman"/>
                          <a:cs typeface="Times New Roman"/>
                        </a:rPr>
                        <a:t>No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500"/>
                        </a:spcAft>
                      </a:pPr>
                      <a:r>
                        <a:rPr lang="en-US" sz="1000" spc="-10" dirty="0">
                          <a:solidFill>
                            <a:srgbClr val="000000"/>
                          </a:solidFill>
                          <a:latin typeface="Times New Roman"/>
                          <a:ea typeface="Times New Roman"/>
                          <a:cs typeface="Times New Roman"/>
                        </a:rPr>
                        <a:t>No </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bl>
          </a:graphicData>
        </a:graphic>
      </p:graphicFrame>
      <p:sp>
        <p:nvSpPr>
          <p:cNvPr id="66563" name="Rectangle 3"/>
          <p:cNvSpPr>
            <a:spLocks noChangeArrowheads="1"/>
          </p:cNvSpPr>
          <p:nvPr/>
        </p:nvSpPr>
        <p:spPr bwMode="auto">
          <a:xfrm>
            <a:off x="3048000" y="2895604"/>
            <a:ext cx="3304110"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Geoheritage, Geodiversity and </a:t>
            </a:r>
            <a:r>
              <a:rPr kumimoji="0" lang="en-US" sz="12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Associated</a:t>
            </a:r>
            <a:r>
              <a:rPr kumimoji="0" lang="en-US" sz="11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Tourism</a:t>
            </a:r>
            <a:endParaRPr kumimoji="0" lang="en-US" sz="8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9" name="Rectangle 8"/>
          <p:cNvSpPr/>
          <p:nvPr/>
        </p:nvSpPr>
        <p:spPr>
          <a:xfrm>
            <a:off x="1447800" y="6550227"/>
            <a:ext cx="2800254" cy="307777"/>
          </a:xfrm>
          <a:prstGeom prst="rect">
            <a:avLst/>
          </a:prstGeom>
        </p:spPr>
        <p:txBody>
          <a:bodyPr wrap="none">
            <a:spAutoFit/>
          </a:bodyPr>
          <a:lstStyle/>
          <a:p>
            <a:pPr lvl="0" eaLnBrk="0" fontAlgn="base" hangingPunct="0">
              <a:spcBef>
                <a:spcPct val="0"/>
              </a:spcBef>
              <a:spcAft>
                <a:spcPct val="0"/>
              </a:spcAft>
            </a:pPr>
            <a:r>
              <a:rPr lang="en-US" sz="1400" b="1" dirty="0">
                <a:latin typeface="Times New Roman" pitchFamily="18" charset="0"/>
                <a:ea typeface="Times New Roman" pitchFamily="18" charset="0"/>
                <a:cs typeface="Times New Roman" pitchFamily="18" charset="0"/>
              </a:rPr>
              <a:t>Source: </a:t>
            </a:r>
            <a:r>
              <a:rPr lang="en-US" sz="1400" dirty="0">
                <a:latin typeface="Times New Roman" pitchFamily="18" charset="0"/>
                <a:ea typeface="Times New Roman" pitchFamily="18" charset="0"/>
                <a:cs typeface="Times New Roman" pitchFamily="18" charset="0"/>
              </a:rPr>
              <a:t>Primary Survey, 2013-2014</a:t>
            </a:r>
            <a:endParaRPr lang="en-US" sz="3200" dirty="0">
              <a:latin typeface="Times New Roman" pitchFamily="18" charset="0"/>
              <a:cs typeface="Times New Roman"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Chart 2"/>
          <p:cNvPicPr>
            <a:picLocks noChangeAspect="1" noChangeArrowheads="1"/>
          </p:cNvPicPr>
          <p:nvPr/>
        </p:nvPicPr>
        <p:blipFill>
          <a:blip r:embed="rId2" cstate="print"/>
          <a:srcRect l="5379" t="1910" r="7968" b="1910"/>
          <a:stretch>
            <a:fillRect/>
          </a:stretch>
        </p:blipFill>
        <p:spPr bwMode="auto">
          <a:xfrm>
            <a:off x="-1" y="4"/>
            <a:ext cx="4038601" cy="2683051"/>
          </a:xfrm>
          <a:prstGeom prst="rect">
            <a:avLst/>
          </a:prstGeom>
          <a:noFill/>
          <a:ln w="9525">
            <a:noFill/>
            <a:miter lim="800000"/>
            <a:headEnd/>
            <a:tailEnd/>
          </a:ln>
        </p:spPr>
      </p:pic>
      <p:pic>
        <p:nvPicPr>
          <p:cNvPr id="68611" name="Chart 3"/>
          <p:cNvPicPr preferRelativeResize="0">
            <a:picLocks noChangeArrowheads="1"/>
          </p:cNvPicPr>
          <p:nvPr/>
        </p:nvPicPr>
        <p:blipFill>
          <a:blip r:embed="rId3" cstate="print"/>
          <a:srcRect l="7843" t="4747" r="7451" b="5379"/>
          <a:stretch>
            <a:fillRect/>
          </a:stretch>
        </p:blipFill>
        <p:spPr bwMode="auto">
          <a:xfrm>
            <a:off x="4876800" y="0"/>
            <a:ext cx="4191000" cy="2743200"/>
          </a:xfrm>
          <a:prstGeom prst="rect">
            <a:avLst/>
          </a:prstGeom>
          <a:noFill/>
          <a:ln w="9525">
            <a:noFill/>
            <a:miter lim="800000"/>
            <a:headEnd/>
            <a:tailEnd/>
          </a:ln>
        </p:spPr>
      </p:pic>
      <p:sp>
        <p:nvSpPr>
          <p:cNvPr id="68613" name="Rectangle 5"/>
          <p:cNvSpPr>
            <a:spLocks noChangeArrowheads="1"/>
          </p:cNvSpPr>
          <p:nvPr/>
        </p:nvSpPr>
        <p:spPr bwMode="auto">
          <a:xfrm>
            <a:off x="3429000" y="2585595"/>
            <a:ext cx="3828292" cy="53860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Bold"/>
                <a:ea typeface="Calibri" pitchFamily="34" charset="0"/>
                <a:cs typeface="Times New Roman" pitchFamily="18" charset="0"/>
              </a:rPr>
              <a:t>Some Important Features of Geotourism in Lahaul and Spiti</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68612" name="Picture 4" descr="geotourism"/>
          <p:cNvPicPr>
            <a:picLocks noChangeAspect="1" noChangeArrowheads="1"/>
          </p:cNvPicPr>
          <p:nvPr/>
        </p:nvPicPr>
        <p:blipFill>
          <a:blip r:embed="rId4" cstate="print">
            <a:lum contrast="20000"/>
          </a:blip>
          <a:srcRect/>
          <a:stretch>
            <a:fillRect/>
          </a:stretch>
        </p:blipFill>
        <p:spPr bwMode="auto">
          <a:xfrm>
            <a:off x="2514601" y="2838450"/>
            <a:ext cx="5808355" cy="4019550"/>
          </a:xfrm>
          <a:prstGeom prst="rect">
            <a:avLst/>
          </a:prstGeom>
          <a:noFill/>
        </p:spPr>
      </p:pic>
      <p:sp>
        <p:nvSpPr>
          <p:cNvPr id="68614" name="Rectangle 6"/>
          <p:cNvSpPr>
            <a:spLocks noChangeArrowheads="1"/>
          </p:cNvSpPr>
          <p:nvPr/>
        </p:nvSpPr>
        <p:spPr bwMode="auto">
          <a:xfrm>
            <a:off x="0" y="4088757"/>
            <a:ext cx="25146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771900" algn="l"/>
              </a:tabLst>
            </a:pPr>
            <a:r>
              <a:rPr kumimoji="0" lang="en-US" sz="11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Source:</a:t>
            </a:r>
            <a:r>
              <a:rPr kumimoji="0" lang="en-US" sz="11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Primary Survey, 2013-14</a:t>
            </a:r>
          </a:p>
          <a:p>
            <a:pPr marL="0" marR="0" lvl="0" indent="0" algn="l" defTabSz="914400" rtl="0" eaLnBrk="1" fontAlgn="base" latinLnBrk="0" hangingPunct="1">
              <a:lnSpc>
                <a:spcPct val="100000"/>
              </a:lnSpc>
              <a:spcBef>
                <a:spcPct val="0"/>
              </a:spcBef>
              <a:spcAft>
                <a:spcPct val="0"/>
              </a:spcAft>
              <a:buClrTx/>
              <a:buSzTx/>
              <a:buFontTx/>
              <a:buNone/>
              <a:tabLst>
                <a:tab pos="3771900" algn="l"/>
              </a:tabLst>
            </a:pPr>
            <a:r>
              <a:rPr kumimoji="0" lang="en-US" sz="11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Coordinates</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a:tabLst>
                <a:tab pos="3771900" algn="l"/>
              </a:tabLst>
            </a:pPr>
            <a:r>
              <a:rPr kumimoji="0" lang="en-US" sz="11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Fossils at Langza village                  N32 16.620, E78 05.103</a:t>
            </a:r>
          </a:p>
          <a:p>
            <a:pPr marL="228600" marR="0" lvl="0" indent="-228600" algn="l" defTabSz="914400" rtl="0" eaLnBrk="0" fontAlgn="base" latinLnBrk="0" hangingPunct="0">
              <a:lnSpc>
                <a:spcPct val="100000"/>
              </a:lnSpc>
              <a:spcBef>
                <a:spcPct val="0"/>
              </a:spcBef>
              <a:spcAft>
                <a:spcPct val="0"/>
              </a:spcAft>
              <a:buClrTx/>
              <a:buSzTx/>
              <a:tabLst>
                <a:tab pos="3771900" algn="l"/>
              </a:tabLst>
            </a:pP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2. Glacio-fluvial structures (mud) near Kaza                                                      N32 08.691, E78 08.555</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endParaRPr kumimoji="0" lang="en-US" sz="11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3. Sissu village  </a:t>
            </a:r>
            <a:r>
              <a:rPr kumimoji="0" lang="en-US" sz="11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11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N32 28.147, E77 07.916</a:t>
            </a: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endParaRPr kumimoji="0" lang="en-US" sz="11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4. Dhankar village                                N32 05.412, E78 12.752</a:t>
            </a:r>
            <a:r>
              <a:rPr kumimoji="0" lang="en-US" sz="800" b="0" i="0" u="none" strike="noStrike" cap="none" normalizeH="0" baseline="0" dirty="0">
                <a:ln>
                  <a:noFill/>
                </a:ln>
                <a:solidFill>
                  <a:schemeClr val="tx1"/>
                </a:solidFill>
                <a:effectLst/>
                <a:latin typeface="Arial" pitchFamily="34" charset="0"/>
                <a:cs typeface="Arial" pitchFamily="34"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bc\Desktop\Poland workshop\Instagram\IMG_20190624_210426_457.jpg"/>
          <p:cNvPicPr>
            <a:picLocks noChangeAspect="1" noChangeArrowheads="1"/>
          </p:cNvPicPr>
          <p:nvPr/>
        </p:nvPicPr>
        <p:blipFill>
          <a:blip r:embed="rId2" cstate="print"/>
          <a:srcRect/>
          <a:stretch>
            <a:fillRect/>
          </a:stretch>
        </p:blipFill>
        <p:spPr bwMode="auto">
          <a:xfrm>
            <a:off x="349182" y="304800"/>
            <a:ext cx="8445640" cy="6248400"/>
          </a:xfrm>
          <a:prstGeom prst="rect">
            <a:avLst/>
          </a:prstGeom>
          <a:noFill/>
        </p:spPr>
      </p:pic>
      <p:sp>
        <p:nvSpPr>
          <p:cNvPr id="6" name="TextBox 5"/>
          <p:cNvSpPr txBox="1"/>
          <p:nvPr/>
        </p:nvSpPr>
        <p:spPr>
          <a:xfrm>
            <a:off x="1676400" y="533404"/>
            <a:ext cx="5943600" cy="584775"/>
          </a:xfrm>
          <a:prstGeom prst="rect">
            <a:avLst/>
          </a:prstGeom>
          <a:noFill/>
        </p:spPr>
        <p:txBody>
          <a:bodyPr wrap="square" rtlCol="0">
            <a:spAutoFit/>
          </a:bodyPr>
          <a:lstStyle/>
          <a:p>
            <a:pPr algn="ctr"/>
            <a:r>
              <a:rPr lang="en-US" sz="3200" b="1" dirty="0"/>
              <a:t>Lady of Keylong</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l="31259" t="12500" r="33602" b="14583"/>
          <a:stretch>
            <a:fillRect/>
          </a:stretch>
        </p:blipFill>
        <p:spPr bwMode="auto">
          <a:xfrm>
            <a:off x="1447800" y="63500"/>
            <a:ext cx="5791200" cy="67564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281353" y="-76200"/>
            <a:ext cx="9425353" cy="7010400"/>
            <a:chOff x="0" y="304800"/>
            <a:chExt cx="8001000" cy="5300662"/>
          </a:xfrm>
        </p:grpSpPr>
        <p:pic>
          <p:nvPicPr>
            <p:cNvPr id="4" name="Picture 3" descr="ST.jpg"/>
            <p:cNvPicPr>
              <a:picLocks noChangeAspect="1"/>
            </p:cNvPicPr>
            <p:nvPr/>
          </p:nvPicPr>
          <p:blipFill>
            <a:blip r:embed="rId2" cstate="print"/>
            <a:stretch>
              <a:fillRect/>
            </a:stretch>
          </p:blipFill>
          <p:spPr>
            <a:xfrm>
              <a:off x="0" y="316522"/>
              <a:ext cx="4114800" cy="2731477"/>
            </a:xfrm>
            <a:prstGeom prst="rect">
              <a:avLst/>
            </a:prstGeom>
          </p:spPr>
        </p:pic>
        <p:pic>
          <p:nvPicPr>
            <p:cNvPr id="5" name="Picture 4" descr="bs.jpg"/>
            <p:cNvPicPr>
              <a:picLocks noChangeAspect="1"/>
            </p:cNvPicPr>
            <p:nvPr/>
          </p:nvPicPr>
          <p:blipFill>
            <a:blip r:embed="rId3" cstate="print"/>
            <a:stretch>
              <a:fillRect/>
            </a:stretch>
          </p:blipFill>
          <p:spPr>
            <a:xfrm>
              <a:off x="4114800" y="304800"/>
              <a:ext cx="3886200" cy="2743200"/>
            </a:xfrm>
            <a:prstGeom prst="rect">
              <a:avLst/>
            </a:prstGeom>
          </p:spPr>
        </p:pic>
        <p:pic>
          <p:nvPicPr>
            <p:cNvPr id="6" name="Picture 5" descr="gangstang.jpg"/>
            <p:cNvPicPr>
              <a:picLocks noChangeAspect="1"/>
            </p:cNvPicPr>
            <p:nvPr/>
          </p:nvPicPr>
          <p:blipFill>
            <a:blip r:embed="rId4" cstate="print"/>
            <a:stretch>
              <a:fillRect/>
            </a:stretch>
          </p:blipFill>
          <p:spPr>
            <a:xfrm>
              <a:off x="0" y="3048000"/>
              <a:ext cx="4470400" cy="2514600"/>
            </a:xfrm>
            <a:prstGeom prst="rect">
              <a:avLst/>
            </a:prstGeom>
          </p:spPr>
        </p:pic>
        <p:pic>
          <p:nvPicPr>
            <p:cNvPr id="7" name="Picture 6" descr="sissu.jpg"/>
            <p:cNvPicPr>
              <a:picLocks noChangeAspect="1"/>
            </p:cNvPicPr>
            <p:nvPr/>
          </p:nvPicPr>
          <p:blipFill>
            <a:blip r:embed="rId5" cstate="print"/>
            <a:srcRect r="15000"/>
            <a:stretch>
              <a:fillRect/>
            </a:stretch>
          </p:blipFill>
          <p:spPr>
            <a:xfrm>
              <a:off x="4114800" y="3033712"/>
              <a:ext cx="3886200" cy="2571750"/>
            </a:xfrm>
            <a:prstGeom prst="rect">
              <a:avLst/>
            </a:prstGeom>
          </p:spPr>
        </p:pic>
      </p:grpSp>
      <p:sp>
        <p:nvSpPr>
          <p:cNvPr id="9" name="TextBox 8"/>
          <p:cNvSpPr txBox="1"/>
          <p:nvPr/>
        </p:nvSpPr>
        <p:spPr>
          <a:xfrm>
            <a:off x="633048" y="2743200"/>
            <a:ext cx="633047" cy="369332"/>
          </a:xfrm>
          <a:prstGeom prst="rect">
            <a:avLst/>
          </a:prstGeom>
          <a:noFill/>
        </p:spPr>
        <p:txBody>
          <a:bodyPr wrap="square" rtlCol="0">
            <a:spAutoFit/>
          </a:bodyPr>
          <a:lstStyle/>
          <a:p>
            <a:r>
              <a:rPr lang="en-US" b="1" dirty="0"/>
              <a:t>1</a:t>
            </a:r>
          </a:p>
        </p:txBody>
      </p:sp>
      <p:sp>
        <p:nvSpPr>
          <p:cNvPr id="11" name="TextBox 10"/>
          <p:cNvSpPr txBox="1"/>
          <p:nvPr/>
        </p:nvSpPr>
        <p:spPr>
          <a:xfrm>
            <a:off x="5205048" y="2819400"/>
            <a:ext cx="633047" cy="369332"/>
          </a:xfrm>
          <a:prstGeom prst="rect">
            <a:avLst/>
          </a:prstGeom>
          <a:noFill/>
        </p:spPr>
        <p:txBody>
          <a:bodyPr wrap="square" rtlCol="0">
            <a:spAutoFit/>
          </a:bodyPr>
          <a:lstStyle/>
          <a:p>
            <a:r>
              <a:rPr lang="en-US" b="1" dirty="0"/>
              <a:t>2</a:t>
            </a:r>
          </a:p>
        </p:txBody>
      </p:sp>
      <p:sp>
        <p:nvSpPr>
          <p:cNvPr id="12" name="TextBox 11"/>
          <p:cNvSpPr txBox="1"/>
          <p:nvPr/>
        </p:nvSpPr>
        <p:spPr>
          <a:xfrm>
            <a:off x="914402" y="5791200"/>
            <a:ext cx="633047" cy="369332"/>
          </a:xfrm>
          <a:prstGeom prst="rect">
            <a:avLst/>
          </a:prstGeom>
          <a:noFill/>
        </p:spPr>
        <p:txBody>
          <a:bodyPr wrap="square" rtlCol="0">
            <a:spAutoFit/>
          </a:bodyPr>
          <a:lstStyle/>
          <a:p>
            <a:r>
              <a:rPr lang="en-US" b="1" dirty="0"/>
              <a:t>3</a:t>
            </a:r>
          </a:p>
        </p:txBody>
      </p:sp>
      <p:sp>
        <p:nvSpPr>
          <p:cNvPr id="13" name="TextBox 12"/>
          <p:cNvSpPr txBox="1"/>
          <p:nvPr/>
        </p:nvSpPr>
        <p:spPr>
          <a:xfrm>
            <a:off x="5416063" y="5791200"/>
            <a:ext cx="633047" cy="369332"/>
          </a:xfrm>
          <a:prstGeom prst="rect">
            <a:avLst/>
          </a:prstGeom>
          <a:noFill/>
        </p:spPr>
        <p:txBody>
          <a:bodyPr wrap="square" rtlCol="0">
            <a:spAutoFit/>
          </a:bodyPr>
          <a:lstStyle/>
          <a:p>
            <a:r>
              <a:rPr lang="en-US" b="1" dirty="0"/>
              <a:t>4</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urism.jpg"/>
          <p:cNvPicPr>
            <a:picLocks noChangeAspect="1"/>
          </p:cNvPicPr>
          <p:nvPr/>
        </p:nvPicPr>
        <p:blipFill>
          <a:blip r:embed="rId2" cstate="print"/>
          <a:stretch>
            <a:fillRect/>
          </a:stretch>
        </p:blipFill>
        <p:spPr>
          <a:xfrm>
            <a:off x="0" y="-152400"/>
            <a:ext cx="9144000" cy="6858000"/>
          </a:xfrm>
          <a:prstGeom prst="rect">
            <a:avLst/>
          </a:prstGeom>
        </p:spPr>
      </p:pic>
      <p:sp>
        <p:nvSpPr>
          <p:cNvPr id="69633" name="Rectangle 1"/>
          <p:cNvSpPr>
            <a:spLocks noChangeArrowheads="1"/>
          </p:cNvSpPr>
          <p:nvPr/>
        </p:nvSpPr>
        <p:spPr bwMode="auto">
          <a:xfrm>
            <a:off x="457203" y="6490905"/>
            <a:ext cx="4274825"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Source: </a:t>
            </a:r>
            <a: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National Atlas Thematic Mapping Organization, Kolkata</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sp>
        <p:nvSpPr>
          <p:cNvPr id="5" name="TextBox 4"/>
          <p:cNvSpPr txBox="1"/>
          <p:nvPr/>
        </p:nvSpPr>
        <p:spPr>
          <a:xfrm>
            <a:off x="5181600" y="914400"/>
            <a:ext cx="2057400" cy="369332"/>
          </a:xfrm>
          <a:prstGeom prst="rect">
            <a:avLst/>
          </a:prstGeom>
          <a:solidFill>
            <a:schemeClr val="bg1">
              <a:lumMod val="95000"/>
            </a:schemeClr>
          </a:solidFill>
          <a:ln>
            <a:solidFill>
              <a:schemeClr val="bg1"/>
            </a:solidFill>
          </a:ln>
        </p:spPr>
        <p:txBody>
          <a:bodyPr wrap="square" rtlCol="0">
            <a:spAutoFit/>
          </a:bodyPr>
          <a:lstStyle/>
          <a:p>
            <a:r>
              <a:rPr lang="en-US" dirty="0"/>
              <a:t>GEOTOURISM</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7400" y="87868"/>
            <a:ext cx="7162800" cy="369332"/>
          </a:xfrm>
          <a:prstGeom prst="rect">
            <a:avLst/>
          </a:prstGeom>
        </p:spPr>
        <p:txBody>
          <a:bodyPr wrap="square">
            <a:spAutoFit/>
          </a:bodyPr>
          <a:lstStyle/>
          <a:p>
            <a:r>
              <a:rPr lang="en-US" b="1" dirty="0">
                <a:latin typeface="Times New Roman" pitchFamily="18" charset="0"/>
                <a:cs typeface="Times New Roman" pitchFamily="18" charset="0"/>
              </a:rPr>
              <a:t>Seasonal Dhaba Economy in Lahaul and Spiti</a:t>
            </a:r>
            <a:endParaRPr lang="en-US" dirty="0">
              <a:latin typeface="Times New Roman" pitchFamily="18" charset="0"/>
              <a:cs typeface="Times New Roman" pitchFamily="18" charset="0"/>
            </a:endParaRPr>
          </a:p>
        </p:txBody>
      </p:sp>
      <p:pic>
        <p:nvPicPr>
          <p:cNvPr id="70657" name="Picture 1" descr="Dhabas"/>
          <p:cNvPicPr>
            <a:picLocks noChangeAspect="1" noChangeArrowheads="1"/>
          </p:cNvPicPr>
          <p:nvPr/>
        </p:nvPicPr>
        <p:blipFill>
          <a:blip r:embed="rId2" cstate="print">
            <a:lum contrast="20000"/>
          </a:blip>
          <a:srcRect/>
          <a:stretch>
            <a:fillRect/>
          </a:stretch>
        </p:blipFill>
        <p:spPr bwMode="auto">
          <a:xfrm>
            <a:off x="914400" y="533400"/>
            <a:ext cx="7707770" cy="5334000"/>
          </a:xfrm>
          <a:prstGeom prst="rect">
            <a:avLst/>
          </a:prstGeom>
          <a:noFill/>
        </p:spPr>
      </p:pic>
      <p:sp>
        <p:nvSpPr>
          <p:cNvPr id="70659" name="Rectangle 3"/>
          <p:cNvSpPr>
            <a:spLocks noChangeArrowheads="1"/>
          </p:cNvSpPr>
          <p:nvPr/>
        </p:nvSpPr>
        <p:spPr bwMode="auto">
          <a:xfrm>
            <a:off x="1600200" y="5816774"/>
            <a:ext cx="75438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Lst>
            </a:pPr>
            <a:r>
              <a:rPr kumimoji="0" lang="en-US" sz="1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Source:</a:t>
            </a:r>
            <a: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Primary Survey, 2013-14                                               	Coordinates</a:t>
            </a:r>
            <a:endParaRPr kumimoji="0" lang="en-US" sz="9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Lst>
            </a:pPr>
            <a: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1. </a:t>
            </a:r>
            <a:r>
              <a:rPr kumimoji="0" lang="en-US" sz="12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Dhaba</a:t>
            </a:r>
            <a: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under construction at Darcha village	N32 40.323, E77 11.8                 </a:t>
            </a:r>
            <a:endParaRPr kumimoji="0" lang="en-US" sz="9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Lst>
            </a:pPr>
            <a: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2. Sonam in her </a:t>
            </a:r>
            <a:r>
              <a:rPr kumimoji="0" lang="en-US" sz="12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Dhaba</a:t>
            </a:r>
            <a: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Jispa	N32 37.985, E77 10.585</a:t>
            </a:r>
            <a:endParaRPr kumimoji="0" lang="en-US" sz="9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Lst>
            </a:pPr>
            <a: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3. Peace caffe at Zing </a:t>
            </a:r>
            <a:r>
              <a:rPr kumimoji="0" lang="en-US" sz="1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Zing</a:t>
            </a:r>
            <a: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Bar	N32 47.246,E77 20.901</a:t>
            </a:r>
          </a:p>
          <a:p>
            <a:pPr marL="0" marR="0" lvl="0" indent="0" algn="l" defTabSz="914400" rtl="0" eaLnBrk="0" fontAlgn="base" latinLnBrk="0" hangingPunct="0">
              <a:lnSpc>
                <a:spcPct val="100000"/>
              </a:lnSpc>
              <a:spcBef>
                <a:spcPct val="0"/>
              </a:spcBef>
              <a:spcAft>
                <a:spcPct val="0"/>
              </a:spcAft>
              <a:buClrTx/>
              <a:buSzTx/>
              <a:buFontTx/>
              <a:buNone/>
              <a:tabLst>
                <a:tab pos="3886200" algn="l"/>
              </a:tabLst>
            </a:pPr>
            <a: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4. Tourists at  Batal </a:t>
            </a:r>
            <a:r>
              <a:rPr kumimoji="0" lang="en-US" sz="12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Dhaba </a:t>
            </a:r>
            <a: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N32 21.493 E77 37.148</a:t>
            </a:r>
            <a:r>
              <a:rPr kumimoji="0" lang="en-US" sz="900" b="0" i="0" u="none" strike="noStrike" cap="none" normalizeH="0" baseline="0" dirty="0">
                <a:ln>
                  <a:noFill/>
                </a:ln>
                <a:solidFill>
                  <a:schemeClr val="tx1"/>
                </a:solidFill>
                <a:effectLst/>
                <a:latin typeface="Times New Roman" pitchFamily="18" charset="0"/>
                <a:cs typeface="Times New Roman" pitchFamily="18" charset="0"/>
              </a:rPr>
              <a:t> </a:t>
            </a:r>
            <a:endParaRPr kumimoji="0" lang="en-US" sz="2000" b="0" i="0" u="none" strike="noStrike" cap="none" normalizeH="0" baseline="0" dirty="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19912" t="6250" r="20351" b="7292"/>
          <a:stretch>
            <a:fillRect/>
          </a:stretch>
        </p:blipFill>
        <p:spPr bwMode="auto">
          <a:xfrm>
            <a:off x="609600" y="228600"/>
            <a:ext cx="7772400" cy="63246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bc\Desktop\Poland workshop\Instagram\IMG_20190729_164217_123.jpg"/>
          <p:cNvPicPr>
            <a:picLocks noChangeAspect="1" noChangeArrowheads="1"/>
          </p:cNvPicPr>
          <p:nvPr/>
        </p:nvPicPr>
        <p:blipFill>
          <a:blip r:embed="rId2" cstate="print"/>
          <a:srcRect/>
          <a:stretch>
            <a:fillRect/>
          </a:stretch>
        </p:blipFill>
        <p:spPr bwMode="auto">
          <a:xfrm>
            <a:off x="1066800" y="0"/>
            <a:ext cx="6858000" cy="685800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ICS\Spiti_2018\oneplus\IMG_20180607_133904.jpg"/>
          <p:cNvPicPr>
            <a:picLocks noChangeAspect="1" noChangeArrowheads="1"/>
          </p:cNvPicPr>
          <p:nvPr/>
        </p:nvPicPr>
        <p:blipFill>
          <a:blip r:embed="rId2" cstate="print"/>
          <a:srcRect/>
          <a:stretch>
            <a:fillRect/>
          </a:stretch>
        </p:blipFill>
        <p:spPr bwMode="auto">
          <a:xfrm>
            <a:off x="0" y="1066804"/>
            <a:ext cx="9144000" cy="4502187"/>
          </a:xfrm>
          <a:prstGeom prst="rect">
            <a:avLst/>
          </a:prstGeom>
          <a:noFill/>
        </p:spPr>
      </p:pic>
      <p:cxnSp>
        <p:nvCxnSpPr>
          <p:cNvPr id="9" name="Straight Arrow Connector 8"/>
          <p:cNvCxnSpPr/>
          <p:nvPr/>
        </p:nvCxnSpPr>
        <p:spPr>
          <a:xfrm>
            <a:off x="4267200" y="1371600"/>
            <a:ext cx="533400" cy="457200"/>
          </a:xfrm>
          <a:prstGeom prst="straightConnector1">
            <a:avLst/>
          </a:prstGeom>
          <a:ln w="76200">
            <a:tailEnd type="arrow"/>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E:\PICS\Spiti_2018\IMG_0415.JPG"/>
          <p:cNvPicPr>
            <a:picLocks noChangeAspect="1" noChangeArrowheads="1"/>
          </p:cNvPicPr>
          <p:nvPr/>
        </p:nvPicPr>
        <p:blipFill>
          <a:blip r:embed="rId2" cstate="print">
            <a:lum contrast="40000"/>
          </a:blip>
          <a:srcRect/>
          <a:stretch>
            <a:fillRect/>
          </a:stretch>
        </p:blipFill>
        <p:spPr bwMode="auto">
          <a:xfrm>
            <a:off x="0" y="381000"/>
            <a:ext cx="9144000" cy="609600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PICS\Spiti_2018\IMG_0270.JPG"/>
          <p:cNvPicPr>
            <a:picLocks noChangeAspect="1" noChangeArrowheads="1"/>
          </p:cNvPicPr>
          <p:nvPr/>
        </p:nvPicPr>
        <p:blipFill>
          <a:blip r:embed="rId2" cstate="print">
            <a:lum contrast="30000"/>
          </a:blip>
          <a:srcRect/>
          <a:stretch>
            <a:fillRect/>
          </a:stretch>
        </p:blipFill>
        <p:spPr bwMode="auto">
          <a:xfrm>
            <a:off x="0" y="381000"/>
            <a:ext cx="9144000" cy="609600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3049.JPG"/>
          <p:cNvPicPr>
            <a:picLocks noGrp="1" noChangeAspect="1"/>
          </p:cNvPicPr>
          <p:nvPr>
            <p:ph idx="1"/>
          </p:nvPr>
        </p:nvPicPr>
        <p:blipFill>
          <a:blip r:embed="rId2" cstate="print"/>
          <a:srcRect l="7857" r="19186" b="37706"/>
          <a:stretch>
            <a:fillRect/>
          </a:stretch>
        </p:blipFill>
        <p:spPr>
          <a:xfrm>
            <a:off x="0" y="0"/>
            <a:ext cx="6301946" cy="3886200"/>
          </a:xfrm>
        </p:spPr>
      </p:pic>
      <p:pic>
        <p:nvPicPr>
          <p:cNvPr id="6" name="Picture 5" descr="IMG_3495.JPG"/>
          <p:cNvPicPr>
            <a:picLocks noChangeAspect="1"/>
          </p:cNvPicPr>
          <p:nvPr/>
        </p:nvPicPr>
        <p:blipFill>
          <a:blip r:embed="rId3" cstate="print"/>
          <a:stretch>
            <a:fillRect/>
          </a:stretch>
        </p:blipFill>
        <p:spPr>
          <a:xfrm>
            <a:off x="0" y="3886200"/>
            <a:ext cx="4114800" cy="2971800"/>
          </a:xfrm>
          <a:prstGeom prst="rect">
            <a:avLst/>
          </a:prstGeom>
        </p:spPr>
      </p:pic>
      <p:pic>
        <p:nvPicPr>
          <p:cNvPr id="7" name="Picture 6" descr="IMG_3063.JPG"/>
          <p:cNvPicPr>
            <a:picLocks noChangeAspect="1"/>
          </p:cNvPicPr>
          <p:nvPr/>
        </p:nvPicPr>
        <p:blipFill>
          <a:blip r:embed="rId4" cstate="print"/>
          <a:srcRect l="22308" t="29231" b="15385"/>
          <a:stretch>
            <a:fillRect/>
          </a:stretch>
        </p:blipFill>
        <p:spPr>
          <a:xfrm>
            <a:off x="3376246" y="3888476"/>
            <a:ext cx="5767754" cy="2969537"/>
          </a:xfrm>
          <a:prstGeom prst="rect">
            <a:avLst/>
          </a:prstGeom>
        </p:spPr>
      </p:pic>
      <p:pic>
        <p:nvPicPr>
          <p:cNvPr id="10" name="Picture 9" descr="10551029_695156317255252_9150133412469228709_n.jpg"/>
          <p:cNvPicPr>
            <a:picLocks noChangeAspect="1"/>
          </p:cNvPicPr>
          <p:nvPr/>
        </p:nvPicPr>
        <p:blipFill>
          <a:blip r:embed="rId5" cstate="print">
            <a:lum contrast="10000"/>
          </a:blip>
          <a:srcRect t="17500" b="15000"/>
          <a:stretch>
            <a:fillRect/>
          </a:stretch>
        </p:blipFill>
        <p:spPr>
          <a:xfrm>
            <a:off x="4783016" y="0"/>
            <a:ext cx="4360986" cy="3909060"/>
          </a:xfrm>
          <a:prstGeom prst="rect">
            <a:avLst/>
          </a:prstGeom>
        </p:spPr>
      </p:pic>
      <p:sp>
        <p:nvSpPr>
          <p:cNvPr id="11" name="TextBox 10"/>
          <p:cNvSpPr txBox="1"/>
          <p:nvPr/>
        </p:nvSpPr>
        <p:spPr>
          <a:xfrm>
            <a:off x="4079637" y="6"/>
            <a:ext cx="633047" cy="646331"/>
          </a:xfrm>
          <a:prstGeom prst="rect">
            <a:avLst/>
          </a:prstGeom>
          <a:noFill/>
        </p:spPr>
        <p:txBody>
          <a:bodyPr wrap="square" rtlCol="0">
            <a:spAutoFit/>
          </a:bodyPr>
          <a:lstStyle/>
          <a:p>
            <a:r>
              <a:rPr lang="en-US" b="1" dirty="0"/>
              <a:t>       1</a:t>
            </a:r>
          </a:p>
        </p:txBody>
      </p:sp>
      <p:sp>
        <p:nvSpPr>
          <p:cNvPr id="12" name="TextBox 11"/>
          <p:cNvSpPr txBox="1"/>
          <p:nvPr/>
        </p:nvSpPr>
        <p:spPr>
          <a:xfrm>
            <a:off x="8510959" y="0"/>
            <a:ext cx="633047" cy="369332"/>
          </a:xfrm>
          <a:prstGeom prst="rect">
            <a:avLst/>
          </a:prstGeom>
          <a:noFill/>
        </p:spPr>
        <p:txBody>
          <a:bodyPr wrap="square" rtlCol="0">
            <a:spAutoFit/>
          </a:bodyPr>
          <a:lstStyle/>
          <a:p>
            <a:r>
              <a:rPr lang="en-US" b="1" dirty="0"/>
              <a:t>2</a:t>
            </a:r>
          </a:p>
        </p:txBody>
      </p:sp>
      <p:sp>
        <p:nvSpPr>
          <p:cNvPr id="13" name="TextBox 12"/>
          <p:cNvSpPr txBox="1"/>
          <p:nvPr/>
        </p:nvSpPr>
        <p:spPr>
          <a:xfrm>
            <a:off x="2743207" y="3962406"/>
            <a:ext cx="633047" cy="646331"/>
          </a:xfrm>
          <a:prstGeom prst="rect">
            <a:avLst/>
          </a:prstGeom>
          <a:noFill/>
        </p:spPr>
        <p:txBody>
          <a:bodyPr wrap="square" rtlCol="0">
            <a:spAutoFit/>
          </a:bodyPr>
          <a:lstStyle/>
          <a:p>
            <a:r>
              <a:rPr lang="en-US" b="1" dirty="0"/>
              <a:t>       3</a:t>
            </a:r>
          </a:p>
        </p:txBody>
      </p:sp>
      <p:sp>
        <p:nvSpPr>
          <p:cNvPr id="14" name="TextBox 13"/>
          <p:cNvSpPr txBox="1"/>
          <p:nvPr/>
        </p:nvSpPr>
        <p:spPr>
          <a:xfrm>
            <a:off x="3446591" y="4038606"/>
            <a:ext cx="633047" cy="646331"/>
          </a:xfrm>
          <a:prstGeom prst="rect">
            <a:avLst/>
          </a:prstGeom>
          <a:noFill/>
        </p:spPr>
        <p:txBody>
          <a:bodyPr wrap="square" rtlCol="0">
            <a:spAutoFit/>
          </a:bodyPr>
          <a:lstStyle/>
          <a:p>
            <a:r>
              <a:rPr lang="en-US" b="1" dirty="0"/>
              <a:t>       4</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4746.JPG"/>
          <p:cNvPicPr>
            <a:picLocks noChangeAspect="1"/>
          </p:cNvPicPr>
          <p:nvPr/>
        </p:nvPicPr>
        <p:blipFill>
          <a:blip r:embed="rId2" cstate="print"/>
          <a:stretch>
            <a:fillRect/>
          </a:stretch>
        </p:blipFill>
        <p:spPr>
          <a:xfrm>
            <a:off x="0" y="2895600"/>
            <a:ext cx="5486400" cy="3962400"/>
          </a:xfrm>
          <a:prstGeom prst="rect">
            <a:avLst/>
          </a:prstGeom>
        </p:spPr>
      </p:pic>
      <p:sp>
        <p:nvSpPr>
          <p:cNvPr id="2" name="Title 1"/>
          <p:cNvSpPr>
            <a:spLocks noGrp="1"/>
          </p:cNvSpPr>
          <p:nvPr>
            <p:ph type="title"/>
          </p:nvPr>
        </p:nvSpPr>
        <p:spPr/>
        <p:txBody>
          <a:bodyPr/>
          <a:lstStyle/>
          <a:p>
            <a:endParaRPr lang="en-US"/>
          </a:p>
        </p:txBody>
      </p:sp>
      <p:pic>
        <p:nvPicPr>
          <p:cNvPr id="4" name="Picture 3" descr="IMG_3499.JPG"/>
          <p:cNvPicPr>
            <a:picLocks noChangeAspect="1"/>
          </p:cNvPicPr>
          <p:nvPr/>
        </p:nvPicPr>
        <p:blipFill>
          <a:blip r:embed="rId3" cstate="print"/>
          <a:srcRect l="5385" t="18846" r="11538" b="15385"/>
          <a:stretch>
            <a:fillRect/>
          </a:stretch>
        </p:blipFill>
        <p:spPr>
          <a:xfrm>
            <a:off x="6" y="13"/>
            <a:ext cx="5345723" cy="3056467"/>
          </a:xfrm>
          <a:prstGeom prst="rect">
            <a:avLst/>
          </a:prstGeom>
        </p:spPr>
      </p:pic>
      <p:pic>
        <p:nvPicPr>
          <p:cNvPr id="5" name="Picture 4" descr="IMG_4524.JPG"/>
          <p:cNvPicPr>
            <a:picLocks noChangeAspect="1"/>
          </p:cNvPicPr>
          <p:nvPr/>
        </p:nvPicPr>
        <p:blipFill>
          <a:blip r:embed="rId4" cstate="print">
            <a:lum bright="10000" contrast="10000"/>
          </a:blip>
          <a:srcRect l="6923" t="10769" b="-1923"/>
          <a:stretch>
            <a:fillRect/>
          </a:stretch>
        </p:blipFill>
        <p:spPr>
          <a:xfrm>
            <a:off x="4834656" y="0"/>
            <a:ext cx="4309344" cy="3124200"/>
          </a:xfrm>
          <a:prstGeom prst="rect">
            <a:avLst/>
          </a:prstGeom>
        </p:spPr>
      </p:pic>
      <p:pic>
        <p:nvPicPr>
          <p:cNvPr id="7" name="Picture 6" descr="IMG_3244.JPG"/>
          <p:cNvPicPr>
            <a:picLocks noChangeAspect="1"/>
          </p:cNvPicPr>
          <p:nvPr/>
        </p:nvPicPr>
        <p:blipFill>
          <a:blip r:embed="rId5" cstate="print"/>
          <a:stretch>
            <a:fillRect/>
          </a:stretch>
        </p:blipFill>
        <p:spPr>
          <a:xfrm>
            <a:off x="4009292" y="3071254"/>
            <a:ext cx="5134708" cy="3786746"/>
          </a:xfrm>
          <a:prstGeom prst="rect">
            <a:avLst/>
          </a:prstGeom>
        </p:spPr>
      </p:pic>
      <p:sp>
        <p:nvSpPr>
          <p:cNvPr id="8" name="TextBox 7"/>
          <p:cNvSpPr txBox="1"/>
          <p:nvPr/>
        </p:nvSpPr>
        <p:spPr>
          <a:xfrm>
            <a:off x="351699" y="457206"/>
            <a:ext cx="633047" cy="646331"/>
          </a:xfrm>
          <a:prstGeom prst="rect">
            <a:avLst/>
          </a:prstGeom>
          <a:noFill/>
        </p:spPr>
        <p:txBody>
          <a:bodyPr wrap="square" rtlCol="0">
            <a:spAutoFit/>
          </a:bodyPr>
          <a:lstStyle/>
          <a:p>
            <a:r>
              <a:rPr lang="en-US" b="1" dirty="0"/>
              <a:t>       1</a:t>
            </a:r>
          </a:p>
        </p:txBody>
      </p:sp>
      <p:sp>
        <p:nvSpPr>
          <p:cNvPr id="9" name="TextBox 8"/>
          <p:cNvSpPr txBox="1"/>
          <p:nvPr/>
        </p:nvSpPr>
        <p:spPr>
          <a:xfrm>
            <a:off x="6893176" y="152400"/>
            <a:ext cx="633047" cy="369332"/>
          </a:xfrm>
          <a:prstGeom prst="rect">
            <a:avLst/>
          </a:prstGeom>
          <a:noFill/>
        </p:spPr>
        <p:txBody>
          <a:bodyPr wrap="square" rtlCol="0">
            <a:spAutoFit/>
          </a:bodyPr>
          <a:lstStyle/>
          <a:p>
            <a:r>
              <a:rPr lang="en-US" b="1" dirty="0"/>
              <a:t>2</a:t>
            </a:r>
          </a:p>
        </p:txBody>
      </p:sp>
      <p:sp>
        <p:nvSpPr>
          <p:cNvPr id="10" name="TextBox 9"/>
          <p:cNvSpPr txBox="1"/>
          <p:nvPr/>
        </p:nvSpPr>
        <p:spPr>
          <a:xfrm>
            <a:off x="0" y="2819413"/>
            <a:ext cx="492369" cy="646331"/>
          </a:xfrm>
          <a:prstGeom prst="rect">
            <a:avLst/>
          </a:prstGeom>
          <a:noFill/>
        </p:spPr>
        <p:txBody>
          <a:bodyPr wrap="square" rtlCol="0">
            <a:spAutoFit/>
          </a:bodyPr>
          <a:lstStyle/>
          <a:p>
            <a:pPr algn="ctr"/>
            <a:r>
              <a:rPr lang="en-US" b="1" dirty="0"/>
              <a:t>      3</a:t>
            </a:r>
          </a:p>
        </p:txBody>
      </p:sp>
      <p:sp>
        <p:nvSpPr>
          <p:cNvPr id="11" name="TextBox 10"/>
          <p:cNvSpPr txBox="1"/>
          <p:nvPr/>
        </p:nvSpPr>
        <p:spPr>
          <a:xfrm>
            <a:off x="6260123" y="3048001"/>
            <a:ext cx="703386" cy="369332"/>
          </a:xfrm>
          <a:prstGeom prst="rect">
            <a:avLst/>
          </a:prstGeom>
          <a:noFill/>
        </p:spPr>
        <p:txBody>
          <a:bodyPr wrap="square" rtlCol="0">
            <a:spAutoFit/>
          </a:bodyPr>
          <a:lstStyle/>
          <a:p>
            <a:r>
              <a:rPr lang="en-US" b="1" dirty="0"/>
              <a:t>       4</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PS Device.jpg"/>
          <p:cNvPicPr>
            <a:picLocks noGrp="1" noChangeAspect="1"/>
          </p:cNvPicPr>
          <p:nvPr>
            <p:ph idx="1"/>
          </p:nvPr>
        </p:nvPicPr>
        <p:blipFill>
          <a:blip r:embed="rId2" cstate="print"/>
          <a:stretch>
            <a:fillRect/>
          </a:stretch>
        </p:blipFill>
        <p:spPr>
          <a:xfrm>
            <a:off x="0" y="-381000"/>
            <a:ext cx="9144000" cy="7429500"/>
          </a:xfrm>
        </p:spPr>
      </p:pic>
      <p:sp>
        <p:nvSpPr>
          <p:cNvPr id="5" name="Right Arrow 4"/>
          <p:cNvSpPr/>
          <p:nvPr/>
        </p:nvSpPr>
        <p:spPr>
          <a:xfrm rot="1498368">
            <a:off x="3667567" y="3670788"/>
            <a:ext cx="422031" cy="152400"/>
          </a:xfrm>
          <a:prstGeom prst="rightArrow">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ight Arrow 5"/>
          <p:cNvSpPr/>
          <p:nvPr/>
        </p:nvSpPr>
        <p:spPr>
          <a:xfrm>
            <a:off x="4220308" y="4114800"/>
            <a:ext cx="562708" cy="152400"/>
          </a:xfrm>
          <a:prstGeom prst="rightArrow">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ight Arrow 6"/>
          <p:cNvSpPr/>
          <p:nvPr/>
        </p:nvSpPr>
        <p:spPr>
          <a:xfrm rot="17833371">
            <a:off x="4863486" y="3802437"/>
            <a:ext cx="394209" cy="120693"/>
          </a:xfrm>
          <a:prstGeom prst="rightArrow">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9" name="Straight Connector 8"/>
          <p:cNvCxnSpPr/>
          <p:nvPr/>
        </p:nvCxnSpPr>
        <p:spPr>
          <a:xfrm>
            <a:off x="3657600" y="3276600"/>
            <a:ext cx="0" cy="914400"/>
          </a:xfrm>
          <a:prstGeom prst="line">
            <a:avLst/>
          </a:prstGeom>
          <a:ln/>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a:off x="5205046" y="3124200"/>
            <a:ext cx="0" cy="914400"/>
          </a:xfrm>
          <a:prstGeom prst="line">
            <a:avLst/>
          </a:prstGeom>
          <a:ln/>
        </p:spPr>
        <p:style>
          <a:lnRef idx="2">
            <a:schemeClr val="dk1"/>
          </a:lnRef>
          <a:fillRef idx="0">
            <a:schemeClr val="dk1"/>
          </a:fillRef>
          <a:effectRef idx="1">
            <a:schemeClr val="dk1"/>
          </a:effectRef>
          <a:fontRef idx="minor">
            <a:schemeClr val="tx1"/>
          </a:fontRef>
        </p:style>
      </p:cxnSp>
      <p:sp>
        <p:nvSpPr>
          <p:cNvPr id="11" name="Oval 10"/>
          <p:cNvSpPr/>
          <p:nvPr/>
        </p:nvSpPr>
        <p:spPr>
          <a:xfrm>
            <a:off x="4009293" y="2057400"/>
            <a:ext cx="984738"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33046" y="2057400"/>
            <a:ext cx="984738"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596555" y="4648200"/>
            <a:ext cx="844062"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556739" y="5562600"/>
            <a:ext cx="984738"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6420793">
            <a:off x="3259569" y="3259968"/>
            <a:ext cx="829386" cy="1252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572000" y="838200"/>
            <a:ext cx="2954215" cy="400110"/>
          </a:xfrm>
          <a:prstGeom prst="rect">
            <a:avLst/>
          </a:prstGeom>
          <a:solidFill>
            <a:schemeClr val="bg1"/>
          </a:solidFill>
        </p:spPr>
        <p:txBody>
          <a:bodyPr wrap="square" rtlCol="0">
            <a:spAutoFit/>
          </a:bodyPr>
          <a:lstStyle/>
          <a:p>
            <a:pPr algn="ctr"/>
            <a:r>
              <a:rPr lang="en-US" sz="2000" b="1" dirty="0">
                <a:latin typeface="Times New Roman" pitchFamily="18" charset="0"/>
                <a:cs typeface="Times New Roman" pitchFamily="18" charset="0"/>
              </a:rPr>
              <a:t>Areas of Intervention</a:t>
            </a:r>
          </a:p>
        </p:txBody>
      </p:sp>
      <p:sp>
        <p:nvSpPr>
          <p:cNvPr id="18" name="TextBox 17"/>
          <p:cNvSpPr txBox="1"/>
          <p:nvPr/>
        </p:nvSpPr>
        <p:spPr>
          <a:xfrm>
            <a:off x="703384" y="5339715"/>
            <a:ext cx="4220308" cy="969496"/>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latin typeface="+mj-lt"/>
              </a:rPr>
              <a:t>            </a:t>
            </a:r>
            <a:r>
              <a:rPr lang="en-US" sz="1050" b="1" dirty="0">
                <a:latin typeface="+mj-lt"/>
                <a:cs typeface="Arial" pitchFamily="34" charset="0"/>
              </a:rPr>
              <a:t>Mountain Pass     </a:t>
            </a:r>
          </a:p>
          <a:p>
            <a:endParaRPr lang="en-US" sz="1050" b="1" dirty="0">
              <a:latin typeface="+mj-lt"/>
              <a:cs typeface="Arial" pitchFamily="34" charset="0"/>
            </a:endParaRPr>
          </a:p>
          <a:p>
            <a:r>
              <a:rPr lang="en-US" sz="1050" b="1" dirty="0">
                <a:latin typeface="+mj-lt"/>
                <a:cs typeface="Arial" pitchFamily="34" charset="0"/>
              </a:rPr>
              <a:t>                     Troubled Connectivity</a:t>
            </a:r>
          </a:p>
          <a:p>
            <a:endParaRPr lang="en-US" dirty="0"/>
          </a:p>
        </p:txBody>
      </p:sp>
      <p:sp>
        <p:nvSpPr>
          <p:cNvPr id="19" name="Oval 18"/>
          <p:cNvSpPr/>
          <p:nvPr/>
        </p:nvSpPr>
        <p:spPr>
          <a:xfrm>
            <a:off x="773723" y="5410200"/>
            <a:ext cx="351692"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773728" y="5867400"/>
            <a:ext cx="422031" cy="152400"/>
          </a:xfrm>
          <a:prstGeom prst="rightArrow">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4587.JPG"/>
          <p:cNvPicPr>
            <a:picLocks noChangeAspect="1"/>
          </p:cNvPicPr>
          <p:nvPr/>
        </p:nvPicPr>
        <p:blipFill>
          <a:blip r:embed="rId2" cstate="print"/>
          <a:stretch>
            <a:fillRect/>
          </a:stretch>
        </p:blipFill>
        <p:spPr>
          <a:xfrm>
            <a:off x="4501662" y="0"/>
            <a:ext cx="4642338" cy="3352800"/>
          </a:xfrm>
          <a:prstGeom prst="rect">
            <a:avLst/>
          </a:prstGeom>
        </p:spPr>
      </p:pic>
      <p:pic>
        <p:nvPicPr>
          <p:cNvPr id="5" name="Picture 4" descr="IMG_3235.JPG"/>
          <p:cNvPicPr>
            <a:picLocks noChangeAspect="1"/>
          </p:cNvPicPr>
          <p:nvPr/>
        </p:nvPicPr>
        <p:blipFill>
          <a:blip r:embed="rId3" cstate="print"/>
          <a:stretch>
            <a:fillRect/>
          </a:stretch>
        </p:blipFill>
        <p:spPr>
          <a:xfrm>
            <a:off x="-140677" y="0"/>
            <a:ext cx="4642338" cy="3352800"/>
          </a:xfrm>
          <a:prstGeom prst="rect">
            <a:avLst/>
          </a:prstGeom>
        </p:spPr>
      </p:pic>
      <p:pic>
        <p:nvPicPr>
          <p:cNvPr id="6" name="Picture 5" descr="IMG_1055.JPG"/>
          <p:cNvPicPr>
            <a:picLocks noChangeAspect="1"/>
          </p:cNvPicPr>
          <p:nvPr/>
        </p:nvPicPr>
        <p:blipFill>
          <a:blip r:embed="rId4" cstate="print"/>
          <a:stretch>
            <a:fillRect/>
          </a:stretch>
        </p:blipFill>
        <p:spPr>
          <a:xfrm>
            <a:off x="-281353" y="3352800"/>
            <a:ext cx="4853353" cy="3505200"/>
          </a:xfrm>
          <a:prstGeom prst="rect">
            <a:avLst/>
          </a:prstGeom>
        </p:spPr>
      </p:pic>
      <p:pic>
        <p:nvPicPr>
          <p:cNvPr id="7" name="Picture 6" descr="IMG_3484.JPG"/>
          <p:cNvPicPr>
            <a:picLocks noChangeAspect="1"/>
          </p:cNvPicPr>
          <p:nvPr/>
        </p:nvPicPr>
        <p:blipFill>
          <a:blip r:embed="rId5" cstate="print"/>
          <a:srcRect l="26312" t="15763" r="2094"/>
          <a:stretch>
            <a:fillRect/>
          </a:stretch>
        </p:blipFill>
        <p:spPr>
          <a:xfrm>
            <a:off x="4290647" y="3352800"/>
            <a:ext cx="4923692" cy="3556000"/>
          </a:xfrm>
          <a:prstGeom prst="rect">
            <a:avLst/>
          </a:prstGeom>
        </p:spPr>
      </p:pic>
      <p:pic>
        <p:nvPicPr>
          <p:cNvPr id="8" name="Picture 7" descr="IMG_4587.JPG"/>
          <p:cNvPicPr>
            <a:picLocks noChangeAspect="1"/>
          </p:cNvPicPr>
          <p:nvPr/>
        </p:nvPicPr>
        <p:blipFill>
          <a:blip r:embed="rId2" cstate="print"/>
          <a:srcRect/>
          <a:stretch>
            <a:fillRect/>
          </a:stretch>
        </p:blipFill>
        <p:spPr>
          <a:xfrm>
            <a:off x="4290648" y="0"/>
            <a:ext cx="4853352" cy="3352800"/>
          </a:xfrm>
          <a:prstGeom prst="rect">
            <a:avLst/>
          </a:prstGeom>
        </p:spPr>
      </p:pic>
      <p:pic>
        <p:nvPicPr>
          <p:cNvPr id="9" name="Picture 8" descr="IMG_3235.JPG"/>
          <p:cNvPicPr>
            <a:picLocks noChangeAspect="1"/>
          </p:cNvPicPr>
          <p:nvPr/>
        </p:nvPicPr>
        <p:blipFill>
          <a:blip r:embed="rId3" cstate="print"/>
          <a:srcRect l="1515"/>
          <a:stretch>
            <a:fillRect/>
          </a:stretch>
        </p:blipFill>
        <p:spPr>
          <a:xfrm>
            <a:off x="-281353" y="0"/>
            <a:ext cx="4572000" cy="3352800"/>
          </a:xfrm>
          <a:prstGeom prst="rect">
            <a:avLst/>
          </a:prstGeom>
        </p:spPr>
      </p:pic>
      <p:sp>
        <p:nvSpPr>
          <p:cNvPr id="11" name="TextBox 10"/>
          <p:cNvSpPr txBox="1"/>
          <p:nvPr/>
        </p:nvSpPr>
        <p:spPr>
          <a:xfrm>
            <a:off x="-316524" y="0"/>
            <a:ext cx="633047" cy="646331"/>
          </a:xfrm>
          <a:prstGeom prst="rect">
            <a:avLst/>
          </a:prstGeom>
          <a:noFill/>
        </p:spPr>
        <p:txBody>
          <a:bodyPr wrap="square" rtlCol="0">
            <a:spAutoFit/>
          </a:bodyPr>
          <a:lstStyle/>
          <a:p>
            <a:r>
              <a:rPr lang="en-US" b="1" dirty="0"/>
              <a:t>       1</a:t>
            </a:r>
          </a:p>
        </p:txBody>
      </p:sp>
      <p:sp>
        <p:nvSpPr>
          <p:cNvPr id="12" name="TextBox 11"/>
          <p:cNvSpPr txBox="1"/>
          <p:nvPr/>
        </p:nvSpPr>
        <p:spPr>
          <a:xfrm>
            <a:off x="8510954" y="0"/>
            <a:ext cx="633047" cy="369332"/>
          </a:xfrm>
          <a:prstGeom prst="rect">
            <a:avLst/>
          </a:prstGeom>
          <a:noFill/>
        </p:spPr>
        <p:txBody>
          <a:bodyPr wrap="square" rtlCol="0">
            <a:spAutoFit/>
          </a:bodyPr>
          <a:lstStyle/>
          <a:p>
            <a:r>
              <a:rPr lang="en-US" b="1" dirty="0"/>
              <a:t>2</a:t>
            </a:r>
          </a:p>
        </p:txBody>
      </p:sp>
      <p:sp>
        <p:nvSpPr>
          <p:cNvPr id="13" name="TextBox 12"/>
          <p:cNvSpPr txBox="1"/>
          <p:nvPr/>
        </p:nvSpPr>
        <p:spPr>
          <a:xfrm>
            <a:off x="-316524" y="3352800"/>
            <a:ext cx="633047" cy="369332"/>
          </a:xfrm>
          <a:prstGeom prst="rect">
            <a:avLst/>
          </a:prstGeom>
          <a:noFill/>
        </p:spPr>
        <p:txBody>
          <a:bodyPr wrap="square" rtlCol="0">
            <a:spAutoFit/>
          </a:bodyPr>
          <a:lstStyle/>
          <a:p>
            <a:r>
              <a:rPr lang="en-US" b="1" dirty="0"/>
              <a:t>     3</a:t>
            </a:r>
          </a:p>
        </p:txBody>
      </p:sp>
      <p:sp>
        <p:nvSpPr>
          <p:cNvPr id="14" name="TextBox 13"/>
          <p:cNvSpPr txBox="1"/>
          <p:nvPr/>
        </p:nvSpPr>
        <p:spPr>
          <a:xfrm>
            <a:off x="8510954" y="3352800"/>
            <a:ext cx="633047" cy="369332"/>
          </a:xfrm>
          <a:prstGeom prst="rect">
            <a:avLst/>
          </a:prstGeom>
          <a:noFill/>
        </p:spPr>
        <p:txBody>
          <a:bodyPr wrap="square" rtlCol="0">
            <a:spAutoFit/>
          </a:bodyPr>
          <a:lstStyle/>
          <a:p>
            <a:r>
              <a:rPr lang="en-US" b="1" dirty="0"/>
              <a:t>4</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152400" y="304800"/>
            <a:ext cx="9220200" cy="5561556"/>
            <a:chOff x="-152400" y="304800"/>
            <a:chExt cx="9220200" cy="5561556"/>
          </a:xfrm>
        </p:grpSpPr>
        <p:sp>
          <p:nvSpPr>
            <p:cNvPr id="27" name="Oval 26"/>
            <p:cNvSpPr/>
            <p:nvPr/>
          </p:nvSpPr>
          <p:spPr>
            <a:xfrm>
              <a:off x="228600" y="2158652"/>
              <a:ext cx="2286000" cy="146763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latin typeface="Times New Roman" pitchFamily="18" charset="0"/>
                <a:cs typeface="Times New Roman" pitchFamily="18" charset="0"/>
              </a:endParaRPr>
            </a:p>
          </p:txBody>
        </p:sp>
        <p:sp>
          <p:nvSpPr>
            <p:cNvPr id="4" name="TextBox 3"/>
            <p:cNvSpPr txBox="1"/>
            <p:nvPr/>
          </p:nvSpPr>
          <p:spPr>
            <a:xfrm>
              <a:off x="304800" y="2699359"/>
              <a:ext cx="2819400" cy="374391"/>
            </a:xfrm>
            <a:prstGeom prst="rect">
              <a:avLst/>
            </a:prstGeom>
            <a:noFill/>
          </p:spPr>
          <p:txBody>
            <a:bodyPr wrap="square" rtlCol="0">
              <a:spAutoFit/>
            </a:bodyPr>
            <a:lstStyle/>
            <a:p>
              <a:r>
                <a:rPr lang="en-US" b="1" dirty="0">
                  <a:latin typeface="Times New Roman" pitchFamily="18" charset="0"/>
                  <a:cs typeface="Times New Roman" pitchFamily="18" charset="0"/>
                </a:rPr>
                <a:t>Stimuli </a:t>
              </a:r>
              <a:r>
                <a:rPr lang="en-US" sz="1600" b="1" dirty="0">
                  <a:latin typeface="Times New Roman" pitchFamily="18" charset="0"/>
                  <a:cs typeface="Times New Roman" pitchFamily="18" charset="0"/>
                </a:rPr>
                <a:t>(Geo-climate)</a:t>
              </a:r>
              <a:endParaRPr lang="en-US" b="1" dirty="0">
                <a:latin typeface="Times New Roman" pitchFamily="18" charset="0"/>
                <a:cs typeface="Times New Roman" pitchFamily="18" charset="0"/>
              </a:endParaRPr>
            </a:p>
          </p:txBody>
        </p:sp>
        <p:sp>
          <p:nvSpPr>
            <p:cNvPr id="6" name="TextBox 5"/>
            <p:cNvSpPr txBox="1"/>
            <p:nvPr/>
          </p:nvSpPr>
          <p:spPr>
            <a:xfrm>
              <a:off x="0" y="768263"/>
              <a:ext cx="3276600" cy="738664"/>
            </a:xfrm>
            <a:prstGeom prst="rect">
              <a:avLst/>
            </a:prstGeom>
            <a:noFill/>
          </p:spPr>
          <p:txBody>
            <a:bodyPr wrap="square" rtlCol="0">
              <a:spAutoFit/>
            </a:bodyPr>
            <a:lstStyle/>
            <a:p>
              <a:pPr algn="ctr"/>
              <a:r>
                <a:rPr lang="en-US" sz="1400" dirty="0">
                  <a:latin typeface="Times New Roman" pitchFamily="18" charset="0"/>
                  <a:cs typeface="Times New Roman" pitchFamily="18" charset="0"/>
                </a:rPr>
                <a:t>Open Mountain passes</a:t>
              </a:r>
            </a:p>
            <a:p>
              <a:pPr algn="ctr"/>
              <a:r>
                <a:rPr lang="en-US" sz="1400" dirty="0">
                  <a:latin typeface="Times New Roman" pitchFamily="18" charset="0"/>
                  <a:cs typeface="Times New Roman" pitchFamily="18" charset="0"/>
                </a:rPr>
                <a:t> (May- October)</a:t>
              </a:r>
            </a:p>
            <a:p>
              <a:pPr algn="ctr"/>
              <a:r>
                <a:rPr lang="en-US" sz="1400" dirty="0">
                  <a:latin typeface="Times New Roman" pitchFamily="18" charset="0"/>
                  <a:cs typeface="Times New Roman" pitchFamily="18" charset="0"/>
                </a:rPr>
                <a:t>No snowfall/avalanche/landslide</a:t>
              </a:r>
            </a:p>
          </p:txBody>
        </p:sp>
        <p:sp>
          <p:nvSpPr>
            <p:cNvPr id="7" name="TextBox 6"/>
            <p:cNvSpPr txBox="1"/>
            <p:nvPr/>
          </p:nvSpPr>
          <p:spPr>
            <a:xfrm>
              <a:off x="-152400" y="4475967"/>
              <a:ext cx="3581400" cy="738664"/>
            </a:xfrm>
            <a:prstGeom prst="rect">
              <a:avLst/>
            </a:prstGeom>
            <a:noFill/>
          </p:spPr>
          <p:txBody>
            <a:bodyPr wrap="square" rtlCol="0">
              <a:spAutoFit/>
            </a:bodyPr>
            <a:lstStyle/>
            <a:p>
              <a:pPr algn="ctr"/>
              <a:r>
                <a:rPr lang="en-US" sz="1400" dirty="0">
                  <a:latin typeface="Times New Roman" pitchFamily="18" charset="0"/>
                  <a:cs typeface="Times New Roman" pitchFamily="18" charset="0"/>
                </a:rPr>
                <a:t>Closed Mountain passes </a:t>
              </a:r>
            </a:p>
            <a:p>
              <a:pPr algn="ctr"/>
              <a:r>
                <a:rPr lang="en-US" sz="1400" dirty="0">
                  <a:latin typeface="Times New Roman" pitchFamily="18" charset="0"/>
                  <a:cs typeface="Times New Roman" pitchFamily="18" charset="0"/>
                </a:rPr>
                <a:t>(November-April)</a:t>
              </a:r>
            </a:p>
            <a:p>
              <a:pPr algn="ctr"/>
              <a:r>
                <a:rPr lang="en-US" sz="1400" dirty="0">
                  <a:latin typeface="Times New Roman" pitchFamily="18" charset="0"/>
                  <a:cs typeface="Times New Roman" pitchFamily="18" charset="0"/>
                </a:rPr>
                <a:t>Heavy snowfall/avalanche/landslide</a:t>
              </a:r>
            </a:p>
          </p:txBody>
        </p:sp>
        <p:grpSp>
          <p:nvGrpSpPr>
            <p:cNvPr id="3" name="Group 29"/>
            <p:cNvGrpSpPr/>
            <p:nvPr/>
          </p:nvGrpSpPr>
          <p:grpSpPr>
            <a:xfrm>
              <a:off x="5562600" y="304800"/>
              <a:ext cx="2743200" cy="5369099"/>
              <a:chOff x="5791200" y="304800"/>
              <a:chExt cx="2743200" cy="5296545"/>
            </a:xfrm>
          </p:grpSpPr>
          <p:sp>
            <p:nvSpPr>
              <p:cNvPr id="28" name="Oval 27"/>
              <p:cNvSpPr/>
              <p:nvPr/>
            </p:nvSpPr>
            <p:spPr>
              <a:xfrm>
                <a:off x="5943600" y="2209800"/>
                <a:ext cx="2209800" cy="1447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latin typeface="Times New Roman" pitchFamily="18" charset="0"/>
                  <a:cs typeface="Times New Roman" pitchFamily="18" charset="0"/>
                </a:endParaRPr>
              </a:p>
            </p:txBody>
          </p:sp>
          <p:sp>
            <p:nvSpPr>
              <p:cNvPr id="5" name="TextBox 4"/>
              <p:cNvSpPr txBox="1"/>
              <p:nvPr/>
            </p:nvSpPr>
            <p:spPr>
              <a:xfrm>
                <a:off x="6019800" y="2590801"/>
                <a:ext cx="2133600" cy="607235"/>
              </a:xfrm>
              <a:prstGeom prst="rect">
                <a:avLst/>
              </a:prstGeom>
              <a:noFill/>
            </p:spPr>
            <p:txBody>
              <a:bodyPr wrap="square" rtlCol="0">
                <a:spAutoFit/>
              </a:bodyPr>
              <a:lstStyle/>
              <a:p>
                <a:pPr algn="ctr"/>
                <a:r>
                  <a:rPr lang="en-US" b="1" dirty="0">
                    <a:latin typeface="Times New Roman" pitchFamily="18" charset="0"/>
                    <a:cs typeface="Times New Roman" pitchFamily="18" charset="0"/>
                  </a:rPr>
                  <a:t>Human Response </a:t>
                </a:r>
                <a:r>
                  <a:rPr lang="en-US" sz="1600" b="1" dirty="0">
                    <a:latin typeface="Times New Roman" pitchFamily="18" charset="0"/>
                    <a:cs typeface="Times New Roman" pitchFamily="18" charset="0"/>
                  </a:rPr>
                  <a:t>(activities)</a:t>
                </a:r>
                <a:endParaRPr lang="en-US" b="1" dirty="0">
                  <a:latin typeface="Times New Roman" pitchFamily="18" charset="0"/>
                  <a:cs typeface="Times New Roman" pitchFamily="18" charset="0"/>
                </a:endParaRPr>
              </a:p>
            </p:txBody>
          </p:sp>
          <p:sp>
            <p:nvSpPr>
              <p:cNvPr id="8" name="TextBox 7"/>
              <p:cNvSpPr txBox="1"/>
              <p:nvPr/>
            </p:nvSpPr>
            <p:spPr>
              <a:xfrm>
                <a:off x="5791200" y="304800"/>
                <a:ext cx="2743200" cy="2003875"/>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Dynamic Human Response</a:t>
                </a:r>
              </a:p>
              <a:p>
                <a:pPr algn="ctr"/>
                <a:endParaRPr lang="en-US" sz="1400" b="1" dirty="0">
                  <a:latin typeface="Times New Roman" pitchFamily="18" charset="0"/>
                  <a:cs typeface="Times New Roman" pitchFamily="18" charset="0"/>
                </a:endParaRPr>
              </a:p>
              <a:p>
                <a:pPr algn="ctr"/>
                <a:r>
                  <a:rPr lang="en-US" sz="1400" dirty="0">
                    <a:latin typeface="Times New Roman" pitchFamily="18" charset="0"/>
                    <a:cs typeface="Times New Roman" pitchFamily="18" charset="0"/>
                  </a:rPr>
                  <a:t>Collection of fuel and fodder</a:t>
                </a:r>
              </a:p>
              <a:p>
                <a:pPr algn="ctr"/>
                <a:r>
                  <a:rPr lang="en-US" sz="1400" dirty="0">
                    <a:latin typeface="Times New Roman" pitchFamily="18" charset="0"/>
                    <a:cs typeface="Times New Roman" pitchFamily="18" charset="0"/>
                  </a:rPr>
                  <a:t>Modern Technological Input</a:t>
                </a:r>
              </a:p>
              <a:p>
                <a:pPr algn="ctr"/>
                <a:r>
                  <a:rPr lang="en-US" sz="1400" dirty="0">
                    <a:latin typeface="Times New Roman" pitchFamily="18" charset="0"/>
                    <a:cs typeface="Times New Roman" pitchFamily="18" charset="0"/>
                  </a:rPr>
                  <a:t>Agricultural activities</a:t>
                </a:r>
              </a:p>
              <a:p>
                <a:pPr algn="ctr"/>
                <a:r>
                  <a:rPr lang="en-US" sz="1400" dirty="0">
                    <a:latin typeface="Times New Roman" pitchFamily="18" charset="0"/>
                    <a:cs typeface="Times New Roman" pitchFamily="18" charset="0"/>
                  </a:rPr>
                  <a:t>Business</a:t>
                </a:r>
              </a:p>
              <a:p>
                <a:pPr algn="ctr"/>
                <a:r>
                  <a:rPr lang="en-US" sz="1400" dirty="0">
                    <a:latin typeface="Times New Roman" pitchFamily="18" charset="0"/>
                    <a:cs typeface="Times New Roman" pitchFamily="18" charset="0"/>
                  </a:rPr>
                  <a:t>Tourism</a:t>
                </a:r>
              </a:p>
              <a:p>
                <a:pPr algn="ctr"/>
                <a:r>
                  <a:rPr lang="en-US" sz="1400" dirty="0">
                    <a:latin typeface="Times New Roman" pitchFamily="18" charset="0"/>
                    <a:cs typeface="Times New Roman" pitchFamily="18" charset="0"/>
                  </a:rPr>
                  <a:t>Festivals</a:t>
                </a:r>
              </a:p>
              <a:p>
                <a:endParaRPr lang="en-US" sz="1400" dirty="0">
                  <a:latin typeface="Times New Roman" pitchFamily="18" charset="0"/>
                  <a:cs typeface="Times New Roman" pitchFamily="18" charset="0"/>
                </a:endParaRPr>
              </a:p>
            </p:txBody>
          </p:sp>
          <p:sp>
            <p:nvSpPr>
              <p:cNvPr id="9" name="TextBox 8"/>
              <p:cNvSpPr txBox="1"/>
              <p:nvPr/>
            </p:nvSpPr>
            <p:spPr>
              <a:xfrm>
                <a:off x="5791200" y="3810001"/>
                <a:ext cx="2743200" cy="1791344"/>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Static Human Response</a:t>
                </a:r>
              </a:p>
              <a:p>
                <a:pPr algn="ctr"/>
                <a:endParaRPr lang="en-US" sz="1400" b="1" dirty="0">
                  <a:latin typeface="Times New Roman" pitchFamily="18" charset="0"/>
                  <a:cs typeface="Times New Roman" pitchFamily="18" charset="0"/>
                </a:endParaRPr>
              </a:p>
              <a:p>
                <a:pPr algn="ctr"/>
                <a:r>
                  <a:rPr lang="en-US" sz="1400" dirty="0">
                    <a:latin typeface="Times New Roman" pitchFamily="18" charset="0"/>
                    <a:cs typeface="Times New Roman" pitchFamily="18" charset="0"/>
                  </a:rPr>
                  <a:t>Consumption of fuel and fodder</a:t>
                </a:r>
              </a:p>
              <a:p>
                <a:pPr algn="ctr"/>
                <a:r>
                  <a:rPr lang="en-US" sz="1400" dirty="0">
                    <a:latin typeface="Times New Roman" pitchFamily="18" charset="0"/>
                    <a:cs typeface="Times New Roman" pitchFamily="18" charset="0"/>
                  </a:rPr>
                  <a:t>Indigenous Technological Input</a:t>
                </a:r>
              </a:p>
              <a:p>
                <a:pPr algn="ctr"/>
                <a:r>
                  <a:rPr lang="en-US" sz="1400" dirty="0">
                    <a:latin typeface="Times New Roman" pitchFamily="18" charset="0"/>
                    <a:cs typeface="Times New Roman" pitchFamily="18" charset="0"/>
                  </a:rPr>
                  <a:t>No agriculture</a:t>
                </a:r>
              </a:p>
              <a:p>
                <a:pPr algn="ctr"/>
                <a:r>
                  <a:rPr lang="en-US" sz="1400" dirty="0">
                    <a:latin typeface="Times New Roman" pitchFamily="18" charset="0"/>
                    <a:cs typeface="Times New Roman" pitchFamily="18" charset="0"/>
                  </a:rPr>
                  <a:t>No business</a:t>
                </a:r>
              </a:p>
              <a:p>
                <a:pPr algn="ctr"/>
                <a:r>
                  <a:rPr lang="en-US" sz="1400" dirty="0">
                    <a:latin typeface="Times New Roman" pitchFamily="18" charset="0"/>
                    <a:cs typeface="Times New Roman" pitchFamily="18" charset="0"/>
                  </a:rPr>
                  <a:t>No tourism</a:t>
                </a:r>
              </a:p>
              <a:p>
                <a:pPr algn="ctr"/>
                <a:r>
                  <a:rPr lang="en-US" sz="1400" dirty="0">
                    <a:latin typeface="Times New Roman" pitchFamily="18" charset="0"/>
                    <a:cs typeface="Times New Roman" pitchFamily="18" charset="0"/>
                  </a:rPr>
                  <a:t>Survival acts</a:t>
                </a:r>
              </a:p>
            </p:txBody>
          </p:sp>
        </p:grpSp>
        <p:sp>
          <p:nvSpPr>
            <p:cNvPr id="19" name="TextBox 18"/>
            <p:cNvSpPr txBox="1"/>
            <p:nvPr/>
          </p:nvSpPr>
          <p:spPr>
            <a:xfrm>
              <a:off x="4800600" y="1617945"/>
              <a:ext cx="609600" cy="374391"/>
            </a:xfrm>
            <a:prstGeom prst="rect">
              <a:avLst/>
            </a:prstGeom>
            <a:noFill/>
          </p:spPr>
          <p:txBody>
            <a:bodyPr wrap="square" rtlCol="0">
              <a:spAutoFit/>
            </a:bodyPr>
            <a:lstStyle/>
            <a:p>
              <a:r>
                <a:rPr lang="en-US" dirty="0">
                  <a:latin typeface="Times New Roman" pitchFamily="18" charset="0"/>
                  <a:cs typeface="Times New Roman" pitchFamily="18" charset="0"/>
                </a:rPr>
                <a:t>+ve</a:t>
              </a:r>
            </a:p>
          </p:txBody>
        </p:sp>
        <p:sp>
          <p:nvSpPr>
            <p:cNvPr id="20" name="TextBox 19"/>
            <p:cNvSpPr txBox="1"/>
            <p:nvPr/>
          </p:nvSpPr>
          <p:spPr>
            <a:xfrm>
              <a:off x="4800600" y="3703529"/>
              <a:ext cx="609600" cy="374391"/>
            </a:xfrm>
            <a:prstGeom prst="rect">
              <a:avLst/>
            </a:prstGeom>
            <a:noFill/>
          </p:spPr>
          <p:txBody>
            <a:bodyPr wrap="square" rtlCol="0">
              <a:spAutoFit/>
            </a:bodyPr>
            <a:lstStyle/>
            <a:p>
              <a:r>
                <a:rPr lang="en-US" dirty="0">
                  <a:latin typeface="Times New Roman" pitchFamily="18" charset="0"/>
                  <a:cs typeface="Times New Roman" pitchFamily="18" charset="0"/>
                </a:rPr>
                <a:t>-ve</a:t>
              </a:r>
            </a:p>
          </p:txBody>
        </p:sp>
        <p:sp>
          <p:nvSpPr>
            <p:cNvPr id="22" name="Left Brace 21"/>
            <p:cNvSpPr/>
            <p:nvPr/>
          </p:nvSpPr>
          <p:spPr>
            <a:xfrm>
              <a:off x="4953000" y="1143000"/>
              <a:ext cx="762000" cy="364194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itchFamily="18" charset="0"/>
                <a:cs typeface="Times New Roman" pitchFamily="18" charset="0"/>
              </a:endParaRPr>
            </a:p>
          </p:txBody>
        </p:sp>
        <p:sp>
          <p:nvSpPr>
            <p:cNvPr id="25" name="Oval 24"/>
            <p:cNvSpPr/>
            <p:nvPr/>
          </p:nvSpPr>
          <p:spPr>
            <a:xfrm>
              <a:off x="3276600" y="2158652"/>
              <a:ext cx="1676400" cy="146763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Times New Roman" pitchFamily="18" charset="0"/>
                  <a:cs typeface="Times New Roman" pitchFamily="18" charset="0"/>
                </a:rPr>
                <a:t>Communication Lines</a:t>
              </a:r>
            </a:p>
          </p:txBody>
        </p:sp>
        <p:sp>
          <p:nvSpPr>
            <p:cNvPr id="26" name="Right Brace 25"/>
            <p:cNvSpPr/>
            <p:nvPr/>
          </p:nvSpPr>
          <p:spPr>
            <a:xfrm>
              <a:off x="2590800" y="1077238"/>
              <a:ext cx="685800" cy="370770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Rectangle 28"/>
            <p:cNvSpPr/>
            <p:nvPr/>
          </p:nvSpPr>
          <p:spPr>
            <a:xfrm>
              <a:off x="8382000" y="304800"/>
              <a:ext cx="685800" cy="55615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b="1" dirty="0">
                  <a:solidFill>
                    <a:schemeClr val="tx1"/>
                  </a:solidFill>
                  <a:latin typeface="Times New Roman" pitchFamily="18" charset="0"/>
                  <a:cs typeface="Times New Roman" pitchFamily="18" charset="0"/>
                </a:rPr>
                <a:t>Geoanthropic Sites</a:t>
              </a:r>
            </a:p>
          </p:txBody>
        </p:sp>
        <p:sp>
          <p:nvSpPr>
            <p:cNvPr id="31" name="Right Arrow 30"/>
            <p:cNvSpPr/>
            <p:nvPr/>
          </p:nvSpPr>
          <p:spPr>
            <a:xfrm>
              <a:off x="8001000" y="2819400"/>
              <a:ext cx="304800"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21" name="TextBox 20"/>
          <p:cNvSpPr txBox="1"/>
          <p:nvPr/>
        </p:nvSpPr>
        <p:spPr>
          <a:xfrm>
            <a:off x="1447800" y="6019800"/>
            <a:ext cx="6248400" cy="707886"/>
          </a:xfrm>
          <a:prstGeom prst="rect">
            <a:avLst/>
          </a:prstGeom>
          <a:noFill/>
        </p:spPr>
        <p:txBody>
          <a:bodyPr wrap="square" rtlCol="0">
            <a:spAutoFit/>
          </a:bodyPr>
          <a:lstStyle/>
          <a:p>
            <a:r>
              <a:rPr lang="en-US" sz="2000" b="1" dirty="0">
                <a:latin typeface="Adobe Caslon Pro" pitchFamily="18" charset="0"/>
              </a:rPr>
              <a:t>STIMULI - RESPONSE THEORY OF LANDSCAPE</a:t>
            </a:r>
          </a:p>
          <a:p>
            <a:r>
              <a:rPr lang="en-US" sz="2000" b="1" dirty="0">
                <a:latin typeface="Adobe Caslon Pro" pitchFamily="18" charset="0"/>
              </a:rPr>
              <a:t>		(Unpublished)</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84" name="Picture 16"/>
          <p:cNvPicPr preferRelativeResize="0">
            <a:picLocks noChangeArrowheads="1"/>
          </p:cNvPicPr>
          <p:nvPr/>
        </p:nvPicPr>
        <p:blipFill>
          <a:blip r:embed="rId2" cstate="print"/>
          <a:srcRect/>
          <a:stretch>
            <a:fillRect/>
          </a:stretch>
        </p:blipFill>
        <p:spPr bwMode="auto">
          <a:xfrm>
            <a:off x="2362200" y="304800"/>
            <a:ext cx="5257800" cy="3200400"/>
          </a:xfrm>
          <a:prstGeom prst="rect">
            <a:avLst/>
          </a:prstGeom>
          <a:noFill/>
        </p:spPr>
      </p:pic>
      <p:pic>
        <p:nvPicPr>
          <p:cNvPr id="32769" name="Picture 1"/>
          <p:cNvPicPr preferRelativeResize="0">
            <a:picLocks noChangeArrowheads="1"/>
          </p:cNvPicPr>
          <p:nvPr/>
        </p:nvPicPr>
        <p:blipFill>
          <a:blip r:embed="rId3" cstate="print"/>
          <a:srcRect/>
          <a:stretch>
            <a:fillRect/>
          </a:stretch>
        </p:blipFill>
        <p:spPr bwMode="auto">
          <a:xfrm>
            <a:off x="2362200" y="3810000"/>
            <a:ext cx="5257800" cy="3200400"/>
          </a:xfrm>
          <a:prstGeom prst="rect">
            <a:avLst/>
          </a:prstGeom>
          <a:noFill/>
        </p:spPr>
      </p:pic>
      <p:sp>
        <p:nvSpPr>
          <p:cNvPr id="32785" name="Freeform 17"/>
          <p:cNvSpPr>
            <a:spLocks/>
          </p:cNvSpPr>
          <p:nvPr/>
        </p:nvSpPr>
        <p:spPr bwMode="auto">
          <a:xfrm>
            <a:off x="2432051" y="533400"/>
            <a:ext cx="5035550" cy="2184400"/>
          </a:xfrm>
          <a:custGeom>
            <a:avLst/>
            <a:gdLst/>
            <a:ahLst/>
            <a:cxnLst>
              <a:cxn ang="0">
                <a:pos x="3542" y="18"/>
              </a:cxn>
              <a:cxn ang="0">
                <a:pos x="3431" y="140"/>
              </a:cxn>
              <a:cxn ang="0">
                <a:pos x="3542" y="316"/>
              </a:cxn>
              <a:cxn ang="0">
                <a:pos x="3542" y="629"/>
              </a:cxn>
              <a:cxn ang="0">
                <a:pos x="3444" y="805"/>
              </a:cxn>
              <a:cxn ang="0">
                <a:pos x="2942" y="887"/>
              </a:cxn>
              <a:cxn ang="0">
                <a:pos x="2299" y="710"/>
              </a:cxn>
              <a:cxn ang="0">
                <a:pos x="1936" y="724"/>
              </a:cxn>
              <a:cxn ang="0">
                <a:pos x="1336" y="1050"/>
              </a:cxn>
              <a:cxn ang="0">
                <a:pos x="1071" y="1186"/>
              </a:cxn>
              <a:cxn ang="0">
                <a:pos x="261" y="1077"/>
              </a:cxn>
              <a:cxn ang="0">
                <a:pos x="51" y="1227"/>
              </a:cxn>
              <a:cxn ang="0">
                <a:pos x="51" y="1593"/>
              </a:cxn>
              <a:cxn ang="0">
                <a:pos x="359" y="1852"/>
              </a:cxn>
              <a:cxn ang="0">
                <a:pos x="819" y="2055"/>
              </a:cxn>
              <a:cxn ang="0">
                <a:pos x="1014" y="2259"/>
              </a:cxn>
              <a:cxn ang="0">
                <a:pos x="1169" y="2490"/>
              </a:cxn>
              <a:cxn ang="0">
                <a:pos x="1574" y="2680"/>
              </a:cxn>
              <a:cxn ang="0">
                <a:pos x="1922" y="2870"/>
              </a:cxn>
              <a:cxn ang="0">
                <a:pos x="2356" y="3088"/>
              </a:cxn>
              <a:cxn ang="0">
                <a:pos x="3026" y="3278"/>
              </a:cxn>
              <a:cxn ang="0">
                <a:pos x="3556" y="3455"/>
              </a:cxn>
              <a:cxn ang="0">
                <a:pos x="4687" y="3699"/>
              </a:cxn>
              <a:cxn ang="0">
                <a:pos x="5386" y="3618"/>
              </a:cxn>
              <a:cxn ang="0">
                <a:pos x="6272" y="3550"/>
              </a:cxn>
              <a:cxn ang="0">
                <a:pos x="6851" y="3264"/>
              </a:cxn>
              <a:cxn ang="0">
                <a:pos x="7299" y="3183"/>
              </a:cxn>
              <a:cxn ang="0">
                <a:pos x="8234" y="2965"/>
              </a:cxn>
              <a:cxn ang="0">
                <a:pos x="8904" y="2667"/>
              </a:cxn>
              <a:cxn ang="0">
                <a:pos x="9239" y="2395"/>
              </a:cxn>
              <a:cxn ang="0">
                <a:pos x="8694" y="2178"/>
              </a:cxn>
              <a:cxn ang="0">
                <a:pos x="8080" y="1879"/>
              </a:cxn>
              <a:cxn ang="0">
                <a:pos x="7159" y="1539"/>
              </a:cxn>
              <a:cxn ang="0">
                <a:pos x="6530" y="1227"/>
              </a:cxn>
              <a:cxn ang="0">
                <a:pos x="5734" y="1050"/>
              </a:cxn>
              <a:cxn ang="0">
                <a:pos x="5134" y="901"/>
              </a:cxn>
              <a:cxn ang="0">
                <a:pos x="4673" y="697"/>
              </a:cxn>
              <a:cxn ang="0">
                <a:pos x="4394" y="561"/>
              </a:cxn>
              <a:cxn ang="0">
                <a:pos x="4087" y="629"/>
              </a:cxn>
              <a:cxn ang="0">
                <a:pos x="3891" y="466"/>
              </a:cxn>
              <a:cxn ang="0">
                <a:pos x="3766" y="248"/>
              </a:cxn>
              <a:cxn ang="0">
                <a:pos x="3542" y="18"/>
              </a:cxn>
            </a:cxnLst>
            <a:rect l="0" t="0" r="r" b="b"/>
            <a:pathLst>
              <a:path w="9274" h="3726">
                <a:moveTo>
                  <a:pt x="3542" y="18"/>
                </a:moveTo>
                <a:cubicBezTo>
                  <a:pt x="3486" y="0"/>
                  <a:pt x="3431" y="90"/>
                  <a:pt x="3431" y="140"/>
                </a:cubicBezTo>
                <a:cubicBezTo>
                  <a:pt x="3431" y="190"/>
                  <a:pt x="3523" y="235"/>
                  <a:pt x="3542" y="316"/>
                </a:cubicBezTo>
                <a:cubicBezTo>
                  <a:pt x="3560" y="397"/>
                  <a:pt x="3558" y="548"/>
                  <a:pt x="3542" y="629"/>
                </a:cubicBezTo>
                <a:cubicBezTo>
                  <a:pt x="3525" y="710"/>
                  <a:pt x="3544" y="762"/>
                  <a:pt x="3444" y="805"/>
                </a:cubicBezTo>
                <a:cubicBezTo>
                  <a:pt x="3345" y="848"/>
                  <a:pt x="3133" y="903"/>
                  <a:pt x="2942" y="887"/>
                </a:cubicBezTo>
                <a:cubicBezTo>
                  <a:pt x="2750" y="871"/>
                  <a:pt x="2467" y="737"/>
                  <a:pt x="2299" y="710"/>
                </a:cubicBezTo>
                <a:cubicBezTo>
                  <a:pt x="2132" y="683"/>
                  <a:pt x="2097" y="667"/>
                  <a:pt x="1936" y="724"/>
                </a:cubicBezTo>
                <a:cubicBezTo>
                  <a:pt x="1776" y="781"/>
                  <a:pt x="1480" y="973"/>
                  <a:pt x="1336" y="1050"/>
                </a:cubicBezTo>
                <a:cubicBezTo>
                  <a:pt x="1192" y="1127"/>
                  <a:pt x="1250" y="1182"/>
                  <a:pt x="1071" y="1186"/>
                </a:cubicBezTo>
                <a:cubicBezTo>
                  <a:pt x="892" y="1190"/>
                  <a:pt x="431" y="1070"/>
                  <a:pt x="261" y="1077"/>
                </a:cubicBezTo>
                <a:cubicBezTo>
                  <a:pt x="91" y="1084"/>
                  <a:pt x="86" y="1141"/>
                  <a:pt x="51" y="1227"/>
                </a:cubicBezTo>
                <a:cubicBezTo>
                  <a:pt x="16" y="1313"/>
                  <a:pt x="0" y="1489"/>
                  <a:pt x="51" y="1593"/>
                </a:cubicBezTo>
                <a:cubicBezTo>
                  <a:pt x="103" y="1697"/>
                  <a:pt x="231" y="1775"/>
                  <a:pt x="359" y="1852"/>
                </a:cubicBezTo>
                <a:cubicBezTo>
                  <a:pt x="486" y="1929"/>
                  <a:pt x="710" y="1987"/>
                  <a:pt x="819" y="2055"/>
                </a:cubicBezTo>
                <a:cubicBezTo>
                  <a:pt x="928" y="2123"/>
                  <a:pt x="956" y="2186"/>
                  <a:pt x="1014" y="2259"/>
                </a:cubicBezTo>
                <a:cubicBezTo>
                  <a:pt x="1073" y="2332"/>
                  <a:pt x="1075" y="2420"/>
                  <a:pt x="1169" y="2490"/>
                </a:cubicBezTo>
                <a:cubicBezTo>
                  <a:pt x="1262" y="2560"/>
                  <a:pt x="1448" y="2617"/>
                  <a:pt x="1574" y="2680"/>
                </a:cubicBezTo>
                <a:cubicBezTo>
                  <a:pt x="1699" y="2743"/>
                  <a:pt x="1791" y="2802"/>
                  <a:pt x="1922" y="2870"/>
                </a:cubicBezTo>
                <a:cubicBezTo>
                  <a:pt x="2053" y="2938"/>
                  <a:pt x="2172" y="3020"/>
                  <a:pt x="2356" y="3088"/>
                </a:cubicBezTo>
                <a:cubicBezTo>
                  <a:pt x="2540" y="3156"/>
                  <a:pt x="2825" y="3217"/>
                  <a:pt x="3026" y="3278"/>
                </a:cubicBezTo>
                <a:cubicBezTo>
                  <a:pt x="3226" y="3339"/>
                  <a:pt x="3280" y="3385"/>
                  <a:pt x="3556" y="3455"/>
                </a:cubicBezTo>
                <a:cubicBezTo>
                  <a:pt x="3833" y="3525"/>
                  <a:pt x="4382" y="3672"/>
                  <a:pt x="4687" y="3699"/>
                </a:cubicBezTo>
                <a:cubicBezTo>
                  <a:pt x="4992" y="3726"/>
                  <a:pt x="5122" y="3643"/>
                  <a:pt x="5386" y="3618"/>
                </a:cubicBezTo>
                <a:cubicBezTo>
                  <a:pt x="5650" y="3593"/>
                  <a:pt x="6028" y="3609"/>
                  <a:pt x="6272" y="3550"/>
                </a:cubicBezTo>
                <a:cubicBezTo>
                  <a:pt x="6516" y="3491"/>
                  <a:pt x="6680" y="3325"/>
                  <a:pt x="6851" y="3264"/>
                </a:cubicBezTo>
                <a:cubicBezTo>
                  <a:pt x="7022" y="3203"/>
                  <a:pt x="7068" y="3233"/>
                  <a:pt x="7299" y="3183"/>
                </a:cubicBezTo>
                <a:cubicBezTo>
                  <a:pt x="7529" y="3133"/>
                  <a:pt x="7967" y="3051"/>
                  <a:pt x="8234" y="2965"/>
                </a:cubicBezTo>
                <a:cubicBezTo>
                  <a:pt x="8501" y="2879"/>
                  <a:pt x="8736" y="2762"/>
                  <a:pt x="8904" y="2667"/>
                </a:cubicBezTo>
                <a:cubicBezTo>
                  <a:pt x="9072" y="2572"/>
                  <a:pt x="9274" y="2476"/>
                  <a:pt x="9239" y="2395"/>
                </a:cubicBezTo>
                <a:cubicBezTo>
                  <a:pt x="9204" y="2314"/>
                  <a:pt x="8888" y="2264"/>
                  <a:pt x="8694" y="2178"/>
                </a:cubicBezTo>
                <a:cubicBezTo>
                  <a:pt x="8501" y="2092"/>
                  <a:pt x="8336" y="1985"/>
                  <a:pt x="8080" y="1879"/>
                </a:cubicBezTo>
                <a:cubicBezTo>
                  <a:pt x="7824" y="1773"/>
                  <a:pt x="7417" y="1648"/>
                  <a:pt x="7159" y="1539"/>
                </a:cubicBezTo>
                <a:cubicBezTo>
                  <a:pt x="6901" y="1430"/>
                  <a:pt x="6767" y="1308"/>
                  <a:pt x="6530" y="1227"/>
                </a:cubicBezTo>
                <a:cubicBezTo>
                  <a:pt x="6292" y="1146"/>
                  <a:pt x="5966" y="1104"/>
                  <a:pt x="5734" y="1050"/>
                </a:cubicBezTo>
                <a:cubicBezTo>
                  <a:pt x="5502" y="996"/>
                  <a:pt x="5311" y="960"/>
                  <a:pt x="5134" y="901"/>
                </a:cubicBezTo>
                <a:cubicBezTo>
                  <a:pt x="4957" y="842"/>
                  <a:pt x="4797" y="754"/>
                  <a:pt x="4673" y="697"/>
                </a:cubicBezTo>
                <a:cubicBezTo>
                  <a:pt x="4550" y="640"/>
                  <a:pt x="4492" y="572"/>
                  <a:pt x="4394" y="561"/>
                </a:cubicBezTo>
                <a:cubicBezTo>
                  <a:pt x="4296" y="550"/>
                  <a:pt x="4170" y="645"/>
                  <a:pt x="4087" y="629"/>
                </a:cubicBezTo>
                <a:cubicBezTo>
                  <a:pt x="4003" y="613"/>
                  <a:pt x="3945" y="530"/>
                  <a:pt x="3891" y="466"/>
                </a:cubicBezTo>
                <a:cubicBezTo>
                  <a:pt x="3838" y="402"/>
                  <a:pt x="3817" y="329"/>
                  <a:pt x="3766" y="248"/>
                </a:cubicBezTo>
                <a:cubicBezTo>
                  <a:pt x="3715" y="167"/>
                  <a:pt x="3597" y="36"/>
                  <a:pt x="3542" y="18"/>
                </a:cubicBezTo>
                <a:close/>
              </a:path>
            </a:pathLst>
          </a:custGeom>
          <a:noFill/>
          <a:ln w="12700">
            <a:solidFill>
              <a:srgbClr val="FF0000"/>
            </a:solidFill>
            <a:prstDash val="dashDot"/>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 name="Group 2"/>
          <p:cNvGrpSpPr>
            <a:grpSpLocks/>
          </p:cNvGrpSpPr>
          <p:nvPr/>
        </p:nvGrpSpPr>
        <p:grpSpPr bwMode="auto">
          <a:xfrm>
            <a:off x="2971802" y="4572000"/>
            <a:ext cx="3943350" cy="1925638"/>
            <a:chOff x="2405" y="9395"/>
            <a:chExt cx="7040" cy="3096"/>
          </a:xfrm>
        </p:grpSpPr>
        <p:sp>
          <p:nvSpPr>
            <p:cNvPr id="32783" name="AutoShape 15"/>
            <p:cNvSpPr>
              <a:spLocks noChangeShapeType="1"/>
            </p:cNvSpPr>
            <p:nvPr/>
          </p:nvSpPr>
          <p:spPr bwMode="auto">
            <a:xfrm flipH="1">
              <a:off x="4510" y="9829"/>
              <a:ext cx="842" cy="502"/>
            </a:xfrm>
            <a:prstGeom prst="straightConnector1">
              <a:avLst/>
            </a:prstGeom>
            <a:noFill/>
            <a:ln w="9525">
              <a:solidFill>
                <a:srgbClr val="FF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2782" name="AutoShape 14"/>
            <p:cNvSpPr>
              <a:spLocks noChangeShapeType="1"/>
            </p:cNvSpPr>
            <p:nvPr/>
          </p:nvSpPr>
          <p:spPr bwMode="auto">
            <a:xfrm flipH="1">
              <a:off x="2405" y="10594"/>
              <a:ext cx="787" cy="0"/>
            </a:xfrm>
            <a:prstGeom prst="straightConnector1">
              <a:avLst/>
            </a:prstGeom>
            <a:noFill/>
            <a:ln w="9525">
              <a:solidFill>
                <a:srgbClr val="FF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2781" name="AutoShape 13"/>
            <p:cNvSpPr>
              <a:spLocks noChangeShapeType="1"/>
            </p:cNvSpPr>
            <p:nvPr/>
          </p:nvSpPr>
          <p:spPr bwMode="auto">
            <a:xfrm flipH="1">
              <a:off x="3483" y="10314"/>
              <a:ext cx="887" cy="314"/>
            </a:xfrm>
            <a:prstGeom prst="straightConnector1">
              <a:avLst/>
            </a:prstGeom>
            <a:noFill/>
            <a:ln w="9525">
              <a:solidFill>
                <a:srgbClr val="FF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2780" name="AutoShape 12"/>
            <p:cNvSpPr>
              <a:spLocks noChangeShapeType="1"/>
            </p:cNvSpPr>
            <p:nvPr/>
          </p:nvSpPr>
          <p:spPr bwMode="auto">
            <a:xfrm>
              <a:off x="6602" y="9475"/>
              <a:ext cx="788" cy="517"/>
            </a:xfrm>
            <a:prstGeom prst="straightConnector1">
              <a:avLst/>
            </a:prstGeom>
            <a:noFill/>
            <a:ln w="9525">
              <a:solidFill>
                <a:srgbClr val="FF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2779" name="AutoShape 11"/>
            <p:cNvSpPr>
              <a:spLocks noChangeShapeType="1"/>
            </p:cNvSpPr>
            <p:nvPr/>
          </p:nvSpPr>
          <p:spPr bwMode="auto">
            <a:xfrm>
              <a:off x="8684" y="10508"/>
              <a:ext cx="761" cy="327"/>
            </a:xfrm>
            <a:prstGeom prst="straightConnector1">
              <a:avLst/>
            </a:prstGeom>
            <a:noFill/>
            <a:ln w="9525">
              <a:solidFill>
                <a:srgbClr val="FF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2778" name="AutoShape 10"/>
            <p:cNvSpPr>
              <a:spLocks noChangeShapeType="1"/>
            </p:cNvSpPr>
            <p:nvPr/>
          </p:nvSpPr>
          <p:spPr bwMode="auto">
            <a:xfrm>
              <a:off x="7716" y="10060"/>
              <a:ext cx="391" cy="218"/>
            </a:xfrm>
            <a:prstGeom prst="straightConnector1">
              <a:avLst/>
            </a:prstGeom>
            <a:noFill/>
            <a:ln w="9525">
              <a:solidFill>
                <a:srgbClr val="FF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2777" name="AutoShape 9"/>
            <p:cNvSpPr>
              <a:spLocks noChangeShapeType="1"/>
            </p:cNvSpPr>
            <p:nvPr/>
          </p:nvSpPr>
          <p:spPr bwMode="auto">
            <a:xfrm flipV="1">
              <a:off x="3192" y="12328"/>
              <a:ext cx="612" cy="163"/>
            </a:xfrm>
            <a:prstGeom prst="straightConnector1">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76" name="AutoShape 8"/>
            <p:cNvSpPr>
              <a:spLocks noChangeShapeType="1"/>
            </p:cNvSpPr>
            <p:nvPr/>
          </p:nvSpPr>
          <p:spPr bwMode="auto">
            <a:xfrm flipV="1">
              <a:off x="4044" y="12016"/>
              <a:ext cx="612" cy="163"/>
            </a:xfrm>
            <a:prstGeom prst="straightConnector1">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75" name="AutoShape 7"/>
            <p:cNvSpPr>
              <a:spLocks noChangeShapeType="1"/>
            </p:cNvSpPr>
            <p:nvPr/>
          </p:nvSpPr>
          <p:spPr bwMode="auto">
            <a:xfrm flipV="1">
              <a:off x="7500" y="11651"/>
              <a:ext cx="612" cy="163"/>
            </a:xfrm>
            <a:prstGeom prst="straightConnector1">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74" name="AutoShape 6"/>
            <p:cNvSpPr>
              <a:spLocks noChangeShapeType="1"/>
            </p:cNvSpPr>
            <p:nvPr/>
          </p:nvSpPr>
          <p:spPr bwMode="auto">
            <a:xfrm>
              <a:off x="5049" y="12060"/>
              <a:ext cx="612" cy="0"/>
            </a:xfrm>
            <a:prstGeom prst="straightConnector1">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73" name="AutoShape 5"/>
            <p:cNvSpPr>
              <a:spLocks noChangeShapeType="1"/>
            </p:cNvSpPr>
            <p:nvPr/>
          </p:nvSpPr>
          <p:spPr bwMode="auto">
            <a:xfrm>
              <a:off x="6230" y="11995"/>
              <a:ext cx="612" cy="0"/>
            </a:xfrm>
            <a:prstGeom prst="straightConnector1">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72" name="AutoShape 4"/>
            <p:cNvSpPr>
              <a:spLocks noChangeShapeType="1"/>
            </p:cNvSpPr>
            <p:nvPr/>
          </p:nvSpPr>
          <p:spPr bwMode="auto">
            <a:xfrm flipV="1">
              <a:off x="8616" y="11089"/>
              <a:ext cx="612" cy="326"/>
            </a:xfrm>
            <a:prstGeom prst="straightConnector1">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71" name="AutoShape 3"/>
            <p:cNvSpPr>
              <a:spLocks noChangeShapeType="1"/>
            </p:cNvSpPr>
            <p:nvPr/>
          </p:nvSpPr>
          <p:spPr bwMode="auto">
            <a:xfrm flipH="1">
              <a:off x="5484" y="9395"/>
              <a:ext cx="842" cy="502"/>
            </a:xfrm>
            <a:prstGeom prst="straightConnector1">
              <a:avLst/>
            </a:prstGeom>
            <a:noFill/>
            <a:ln w="9525">
              <a:solidFill>
                <a:srgbClr val="FF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sp>
        <p:nvSpPr>
          <p:cNvPr id="32786" name="Rectangle 18"/>
          <p:cNvSpPr>
            <a:spLocks noChangeArrowheads="1"/>
          </p:cNvSpPr>
          <p:nvPr/>
        </p:nvSpPr>
        <p:spPr bwMode="auto">
          <a:xfrm>
            <a:off x="4114800" y="4"/>
            <a:ext cx="1699504" cy="53860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Bold"/>
                <a:ea typeface="Calibri" pitchFamily="34" charset="0"/>
                <a:cs typeface="Times New Roman" pitchFamily="18" charset="0"/>
              </a:rPr>
              <a:t>Fan Morphology at Kaza</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32787" name="Rectangle 19"/>
          <p:cNvSpPr>
            <a:spLocks noChangeArrowheads="1"/>
          </p:cNvSpPr>
          <p:nvPr/>
        </p:nvSpPr>
        <p:spPr bwMode="auto">
          <a:xfrm>
            <a:off x="1" y="2725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2788" name="Rectangle 20"/>
          <p:cNvSpPr>
            <a:spLocks noChangeArrowheads="1"/>
          </p:cNvSpPr>
          <p:nvPr/>
        </p:nvSpPr>
        <p:spPr bwMode="auto">
          <a:xfrm>
            <a:off x="4267203" y="3499995"/>
            <a:ext cx="1739579" cy="53860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Bold"/>
                <a:ea typeface="Calibri" pitchFamily="34" charset="0"/>
                <a:cs typeface="Times New Roman" pitchFamily="18" charset="0"/>
              </a:rPr>
              <a:t>Fan Morphology at Losar</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32789" name="Rectangle 21"/>
          <p:cNvSpPr>
            <a:spLocks noChangeArrowheads="1"/>
          </p:cNvSpPr>
          <p:nvPr/>
        </p:nvSpPr>
        <p:spPr bwMode="auto">
          <a:xfrm>
            <a:off x="1" y="39301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2790" name="Rectangle 22"/>
          <p:cNvSpPr>
            <a:spLocks noChangeArrowheads="1"/>
          </p:cNvSpPr>
          <p:nvPr/>
        </p:nvSpPr>
        <p:spPr bwMode="auto">
          <a:xfrm>
            <a:off x="0" y="7189857"/>
            <a:ext cx="1648208"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Times New Roman" pitchFamily="18" charset="0"/>
                <a:ea typeface="Calibri" pitchFamily="34" charset="0"/>
                <a:cs typeface="Times New Roman" pitchFamily="18" charset="0"/>
              </a:rPr>
              <a:t>Source:</a:t>
            </a:r>
            <a:r>
              <a:rPr kumimoji="0" lang="en-US" sz="1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 Google Earth, 2015</a:t>
            </a:r>
            <a:endParaRPr kumimoji="0" lang="en-US" sz="1200" b="1" i="0" u="none" strike="noStrike" cap="none" normalizeH="0" baseline="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sz="1200" b="1" i="0" u="none" strike="noStrike" cap="none" normalizeH="0" baseline="0">
                <a:ln>
                  <a:noFill/>
                </a:ln>
                <a:solidFill>
                  <a:schemeClr val="tx1"/>
                </a:solidFill>
                <a:effectLst/>
                <a:latin typeface="Times New Roman" pitchFamily="18" charset="0"/>
                <a:ea typeface="Calibri" pitchFamily="34" charset="0"/>
                <a:cs typeface="Times New Roman" pitchFamily="18" charset="0"/>
              </a:rPr>
            </a:b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2" name="Picture 6"/>
          <p:cNvPicPr preferRelativeResize="0">
            <a:picLocks noChangeArrowheads="1"/>
          </p:cNvPicPr>
          <p:nvPr/>
        </p:nvPicPr>
        <p:blipFill>
          <a:blip r:embed="rId2" cstate="print"/>
          <a:srcRect/>
          <a:stretch>
            <a:fillRect/>
          </a:stretch>
        </p:blipFill>
        <p:spPr bwMode="auto">
          <a:xfrm>
            <a:off x="2057402" y="228600"/>
            <a:ext cx="5400675" cy="3276600"/>
          </a:xfrm>
          <a:prstGeom prst="rect">
            <a:avLst/>
          </a:prstGeom>
          <a:noFill/>
        </p:spPr>
      </p:pic>
      <p:pic>
        <p:nvPicPr>
          <p:cNvPr id="75777" name="Picture 1"/>
          <p:cNvPicPr preferRelativeResize="0">
            <a:picLocks noChangeArrowheads="1"/>
          </p:cNvPicPr>
          <p:nvPr/>
        </p:nvPicPr>
        <p:blipFill>
          <a:blip r:embed="rId3" cstate="print"/>
          <a:srcRect l="12659" t="12781" b="3386"/>
          <a:stretch>
            <a:fillRect/>
          </a:stretch>
        </p:blipFill>
        <p:spPr bwMode="auto">
          <a:xfrm>
            <a:off x="2057400" y="3733800"/>
            <a:ext cx="5410200" cy="3200400"/>
          </a:xfrm>
          <a:prstGeom prst="rect">
            <a:avLst/>
          </a:prstGeom>
          <a:noFill/>
        </p:spPr>
      </p:pic>
      <p:sp>
        <p:nvSpPr>
          <p:cNvPr id="75783" name="Freeform 7"/>
          <p:cNvSpPr>
            <a:spLocks/>
          </p:cNvSpPr>
          <p:nvPr/>
        </p:nvSpPr>
        <p:spPr bwMode="auto">
          <a:xfrm>
            <a:off x="2438400" y="1447800"/>
            <a:ext cx="4951412" cy="1371600"/>
          </a:xfrm>
          <a:custGeom>
            <a:avLst/>
            <a:gdLst/>
            <a:ahLst/>
            <a:cxnLst>
              <a:cxn ang="0">
                <a:pos x="1414" y="77"/>
              </a:cxn>
              <a:cxn ang="0">
                <a:pos x="599" y="91"/>
              </a:cxn>
              <a:cxn ang="0">
                <a:pos x="164" y="620"/>
              </a:cxn>
              <a:cxn ang="0">
                <a:pos x="1582" y="1245"/>
              </a:cxn>
              <a:cxn ang="0">
                <a:pos x="2755" y="1612"/>
              </a:cxn>
              <a:cxn ang="0">
                <a:pos x="4701" y="1816"/>
              </a:cxn>
              <a:cxn ang="0">
                <a:pos x="6463" y="1395"/>
              </a:cxn>
              <a:cxn ang="0">
                <a:pos x="8097" y="1055"/>
              </a:cxn>
              <a:cxn ang="0">
                <a:pos x="8682" y="770"/>
              </a:cxn>
              <a:cxn ang="0">
                <a:pos x="8451" y="281"/>
              </a:cxn>
              <a:cxn ang="0">
                <a:pos x="8016" y="77"/>
              </a:cxn>
              <a:cxn ang="0">
                <a:pos x="7075" y="417"/>
              </a:cxn>
              <a:cxn ang="0">
                <a:pos x="5924" y="430"/>
              </a:cxn>
              <a:cxn ang="0">
                <a:pos x="4769" y="254"/>
              </a:cxn>
              <a:cxn ang="0">
                <a:pos x="3819" y="294"/>
              </a:cxn>
              <a:cxn ang="0">
                <a:pos x="2755" y="199"/>
              </a:cxn>
              <a:cxn ang="0">
                <a:pos x="1903" y="36"/>
              </a:cxn>
              <a:cxn ang="0">
                <a:pos x="1414" y="77"/>
              </a:cxn>
            </a:cxnLst>
            <a:rect l="0" t="0" r="r" b="b"/>
            <a:pathLst>
              <a:path w="8741" h="1852">
                <a:moveTo>
                  <a:pt x="1414" y="77"/>
                </a:moveTo>
                <a:cubicBezTo>
                  <a:pt x="1197" y="86"/>
                  <a:pt x="807" y="0"/>
                  <a:pt x="599" y="91"/>
                </a:cubicBezTo>
                <a:cubicBezTo>
                  <a:pt x="391" y="182"/>
                  <a:pt x="0" y="428"/>
                  <a:pt x="164" y="620"/>
                </a:cubicBezTo>
                <a:cubicBezTo>
                  <a:pt x="328" y="812"/>
                  <a:pt x="1150" y="1080"/>
                  <a:pt x="1582" y="1245"/>
                </a:cubicBezTo>
                <a:cubicBezTo>
                  <a:pt x="2014" y="1410"/>
                  <a:pt x="2235" y="1517"/>
                  <a:pt x="2755" y="1612"/>
                </a:cubicBezTo>
                <a:cubicBezTo>
                  <a:pt x="3275" y="1707"/>
                  <a:pt x="4083" y="1852"/>
                  <a:pt x="4701" y="1816"/>
                </a:cubicBezTo>
                <a:cubicBezTo>
                  <a:pt x="5319" y="1780"/>
                  <a:pt x="5897" y="1522"/>
                  <a:pt x="6463" y="1395"/>
                </a:cubicBezTo>
                <a:cubicBezTo>
                  <a:pt x="7029" y="1268"/>
                  <a:pt x="7727" y="1159"/>
                  <a:pt x="8097" y="1055"/>
                </a:cubicBezTo>
                <a:cubicBezTo>
                  <a:pt x="8467" y="951"/>
                  <a:pt x="8623" y="899"/>
                  <a:pt x="8682" y="770"/>
                </a:cubicBezTo>
                <a:cubicBezTo>
                  <a:pt x="8741" y="641"/>
                  <a:pt x="8562" y="396"/>
                  <a:pt x="8451" y="281"/>
                </a:cubicBezTo>
                <a:cubicBezTo>
                  <a:pt x="8340" y="166"/>
                  <a:pt x="8245" y="54"/>
                  <a:pt x="8016" y="77"/>
                </a:cubicBezTo>
                <a:cubicBezTo>
                  <a:pt x="7787" y="100"/>
                  <a:pt x="7424" y="358"/>
                  <a:pt x="7075" y="417"/>
                </a:cubicBezTo>
                <a:cubicBezTo>
                  <a:pt x="6726" y="476"/>
                  <a:pt x="6308" y="457"/>
                  <a:pt x="5924" y="430"/>
                </a:cubicBezTo>
                <a:cubicBezTo>
                  <a:pt x="5540" y="403"/>
                  <a:pt x="5120" y="277"/>
                  <a:pt x="4769" y="254"/>
                </a:cubicBezTo>
                <a:cubicBezTo>
                  <a:pt x="4418" y="231"/>
                  <a:pt x="4155" y="303"/>
                  <a:pt x="3819" y="294"/>
                </a:cubicBezTo>
                <a:cubicBezTo>
                  <a:pt x="3483" y="285"/>
                  <a:pt x="3074" y="242"/>
                  <a:pt x="2755" y="199"/>
                </a:cubicBezTo>
                <a:cubicBezTo>
                  <a:pt x="2436" y="156"/>
                  <a:pt x="2131" y="54"/>
                  <a:pt x="1903" y="36"/>
                </a:cubicBezTo>
                <a:cubicBezTo>
                  <a:pt x="1675" y="18"/>
                  <a:pt x="1631" y="68"/>
                  <a:pt x="1414" y="77"/>
                </a:cubicBezTo>
                <a:close/>
              </a:path>
            </a:pathLst>
          </a:custGeom>
          <a:noFill/>
          <a:ln w="9525">
            <a:solidFill>
              <a:srgbClr val="FF0000"/>
            </a:solidFill>
            <a:prstDash val="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75778" name="Freeform 2"/>
          <p:cNvSpPr>
            <a:spLocks/>
          </p:cNvSpPr>
          <p:nvPr/>
        </p:nvSpPr>
        <p:spPr bwMode="auto">
          <a:xfrm>
            <a:off x="2239965" y="3962400"/>
            <a:ext cx="2941637" cy="1905000"/>
          </a:xfrm>
          <a:custGeom>
            <a:avLst/>
            <a:gdLst/>
            <a:ahLst/>
            <a:cxnLst>
              <a:cxn ang="0">
                <a:pos x="654" y="1899"/>
              </a:cxn>
              <a:cxn ang="0">
                <a:pos x="84" y="1967"/>
              </a:cxn>
              <a:cxn ang="0">
                <a:pos x="152" y="2646"/>
              </a:cxn>
              <a:cxn ang="0">
                <a:pos x="369" y="2687"/>
              </a:cxn>
              <a:cxn ang="0">
                <a:pos x="681" y="2687"/>
              </a:cxn>
              <a:cxn ang="0">
                <a:pos x="953" y="2796"/>
              </a:cxn>
              <a:cxn ang="0">
                <a:pos x="2026" y="2524"/>
              </a:cxn>
              <a:cxn ang="0">
                <a:pos x="2529" y="2415"/>
              </a:cxn>
              <a:cxn ang="0">
                <a:pos x="2896" y="2144"/>
              </a:cxn>
              <a:cxn ang="0">
                <a:pos x="3860" y="1410"/>
              </a:cxn>
              <a:cxn ang="0">
                <a:pos x="4553" y="812"/>
              </a:cxn>
              <a:cxn ang="0">
                <a:pos x="4675" y="663"/>
              </a:cxn>
              <a:cxn ang="0">
                <a:pos x="4146" y="106"/>
              </a:cxn>
              <a:cxn ang="0">
                <a:pos x="3847" y="52"/>
              </a:cxn>
              <a:cxn ang="0">
                <a:pos x="3263" y="418"/>
              </a:cxn>
              <a:cxn ang="0">
                <a:pos x="2950" y="744"/>
              </a:cxn>
              <a:cxn ang="0">
                <a:pos x="2488" y="1179"/>
              </a:cxn>
              <a:cxn ang="0">
                <a:pos x="1999" y="1492"/>
              </a:cxn>
              <a:cxn ang="0">
                <a:pos x="1334" y="1763"/>
              </a:cxn>
              <a:cxn ang="0">
                <a:pos x="804" y="1845"/>
              </a:cxn>
              <a:cxn ang="0">
                <a:pos x="654" y="1899"/>
              </a:cxn>
            </a:cxnLst>
            <a:rect l="0" t="0" r="r" b="b"/>
            <a:pathLst>
              <a:path w="4743" h="2823">
                <a:moveTo>
                  <a:pt x="654" y="1899"/>
                </a:moveTo>
                <a:cubicBezTo>
                  <a:pt x="534" y="1919"/>
                  <a:pt x="168" y="1842"/>
                  <a:pt x="84" y="1967"/>
                </a:cubicBezTo>
                <a:cubicBezTo>
                  <a:pt x="0" y="2092"/>
                  <a:pt x="104" y="2526"/>
                  <a:pt x="152" y="2646"/>
                </a:cubicBezTo>
                <a:cubicBezTo>
                  <a:pt x="200" y="2766"/>
                  <a:pt x="281" y="2680"/>
                  <a:pt x="369" y="2687"/>
                </a:cubicBezTo>
                <a:cubicBezTo>
                  <a:pt x="457" y="2694"/>
                  <a:pt x="584" y="2669"/>
                  <a:pt x="681" y="2687"/>
                </a:cubicBezTo>
                <a:cubicBezTo>
                  <a:pt x="778" y="2705"/>
                  <a:pt x="729" y="2823"/>
                  <a:pt x="953" y="2796"/>
                </a:cubicBezTo>
                <a:cubicBezTo>
                  <a:pt x="1177" y="2769"/>
                  <a:pt x="1763" y="2587"/>
                  <a:pt x="2026" y="2524"/>
                </a:cubicBezTo>
                <a:cubicBezTo>
                  <a:pt x="2289" y="2461"/>
                  <a:pt x="2384" y="2478"/>
                  <a:pt x="2529" y="2415"/>
                </a:cubicBezTo>
                <a:cubicBezTo>
                  <a:pt x="2674" y="2352"/>
                  <a:pt x="2674" y="2311"/>
                  <a:pt x="2896" y="2144"/>
                </a:cubicBezTo>
                <a:cubicBezTo>
                  <a:pt x="3118" y="1977"/>
                  <a:pt x="3584" y="1632"/>
                  <a:pt x="3860" y="1410"/>
                </a:cubicBezTo>
                <a:cubicBezTo>
                  <a:pt x="4136" y="1188"/>
                  <a:pt x="4417" y="936"/>
                  <a:pt x="4553" y="812"/>
                </a:cubicBezTo>
                <a:cubicBezTo>
                  <a:pt x="4689" y="688"/>
                  <a:pt x="4743" y="781"/>
                  <a:pt x="4675" y="663"/>
                </a:cubicBezTo>
                <a:cubicBezTo>
                  <a:pt x="4607" y="545"/>
                  <a:pt x="4284" y="208"/>
                  <a:pt x="4146" y="106"/>
                </a:cubicBezTo>
                <a:cubicBezTo>
                  <a:pt x="4008" y="4"/>
                  <a:pt x="3994" y="0"/>
                  <a:pt x="3847" y="52"/>
                </a:cubicBezTo>
                <a:cubicBezTo>
                  <a:pt x="3700" y="104"/>
                  <a:pt x="3413" y="303"/>
                  <a:pt x="3263" y="418"/>
                </a:cubicBezTo>
                <a:cubicBezTo>
                  <a:pt x="3113" y="533"/>
                  <a:pt x="3079" y="617"/>
                  <a:pt x="2950" y="744"/>
                </a:cubicBezTo>
                <a:cubicBezTo>
                  <a:pt x="2821" y="871"/>
                  <a:pt x="2647" y="1054"/>
                  <a:pt x="2488" y="1179"/>
                </a:cubicBezTo>
                <a:cubicBezTo>
                  <a:pt x="2329" y="1304"/>
                  <a:pt x="2191" y="1395"/>
                  <a:pt x="1999" y="1492"/>
                </a:cubicBezTo>
                <a:cubicBezTo>
                  <a:pt x="1807" y="1589"/>
                  <a:pt x="1533" y="1704"/>
                  <a:pt x="1334" y="1763"/>
                </a:cubicBezTo>
                <a:cubicBezTo>
                  <a:pt x="1135" y="1822"/>
                  <a:pt x="919" y="1825"/>
                  <a:pt x="804" y="1845"/>
                </a:cubicBezTo>
                <a:cubicBezTo>
                  <a:pt x="689" y="1865"/>
                  <a:pt x="774" y="1879"/>
                  <a:pt x="654" y="1899"/>
                </a:cubicBezTo>
                <a:close/>
              </a:path>
            </a:pathLst>
          </a:custGeom>
          <a:noFill/>
          <a:ln w="12700">
            <a:solidFill>
              <a:srgbClr val="FF0000"/>
            </a:solidFill>
            <a:prstDash val="lg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75779" name="Freeform 3"/>
          <p:cNvSpPr>
            <a:spLocks/>
          </p:cNvSpPr>
          <p:nvPr/>
        </p:nvSpPr>
        <p:spPr bwMode="auto">
          <a:xfrm>
            <a:off x="5267327" y="5029204"/>
            <a:ext cx="1743075" cy="1890713"/>
          </a:xfrm>
          <a:custGeom>
            <a:avLst/>
            <a:gdLst/>
            <a:ahLst/>
            <a:cxnLst>
              <a:cxn ang="0">
                <a:pos x="1728" y="28"/>
              </a:cxn>
              <a:cxn ang="0">
                <a:pos x="2081" y="68"/>
              </a:cxn>
              <a:cxn ang="0">
                <a:pos x="2516" y="204"/>
              </a:cxn>
              <a:cxn ang="0">
                <a:pos x="2299" y="775"/>
              </a:cxn>
              <a:cxn ang="0">
                <a:pos x="1945" y="1114"/>
              </a:cxn>
              <a:cxn ang="0">
                <a:pos x="1592" y="1441"/>
              </a:cxn>
              <a:cxn ang="0">
                <a:pos x="1579" y="1875"/>
              </a:cxn>
              <a:cxn ang="0">
                <a:pos x="1674" y="2161"/>
              </a:cxn>
              <a:cxn ang="0">
                <a:pos x="1402" y="2500"/>
              </a:cxn>
              <a:cxn ang="0">
                <a:pos x="601" y="2473"/>
              </a:cxn>
              <a:cxn ang="0">
                <a:pos x="84" y="1943"/>
              </a:cxn>
              <a:cxn ang="0">
                <a:pos x="98" y="1604"/>
              </a:cxn>
              <a:cxn ang="0">
                <a:pos x="438" y="1332"/>
              </a:cxn>
              <a:cxn ang="0">
                <a:pos x="696" y="924"/>
              </a:cxn>
              <a:cxn ang="0">
                <a:pos x="1049" y="544"/>
              </a:cxn>
              <a:cxn ang="0">
                <a:pos x="1293" y="286"/>
              </a:cxn>
              <a:cxn ang="0">
                <a:pos x="1470" y="41"/>
              </a:cxn>
              <a:cxn ang="0">
                <a:pos x="1728" y="28"/>
              </a:cxn>
            </a:cxnLst>
            <a:rect l="0" t="0" r="r" b="b"/>
            <a:pathLst>
              <a:path w="2552" h="2566">
                <a:moveTo>
                  <a:pt x="1728" y="28"/>
                </a:moveTo>
                <a:cubicBezTo>
                  <a:pt x="1830" y="32"/>
                  <a:pt x="1950" y="39"/>
                  <a:pt x="2081" y="68"/>
                </a:cubicBezTo>
                <a:cubicBezTo>
                  <a:pt x="2212" y="97"/>
                  <a:pt x="2480" y="86"/>
                  <a:pt x="2516" y="204"/>
                </a:cubicBezTo>
                <a:cubicBezTo>
                  <a:pt x="2552" y="322"/>
                  <a:pt x="2394" y="623"/>
                  <a:pt x="2299" y="775"/>
                </a:cubicBezTo>
                <a:cubicBezTo>
                  <a:pt x="2204" y="927"/>
                  <a:pt x="2063" y="1003"/>
                  <a:pt x="1945" y="1114"/>
                </a:cubicBezTo>
                <a:cubicBezTo>
                  <a:pt x="1827" y="1225"/>
                  <a:pt x="1653" y="1314"/>
                  <a:pt x="1592" y="1441"/>
                </a:cubicBezTo>
                <a:cubicBezTo>
                  <a:pt x="1531" y="1568"/>
                  <a:pt x="1565" y="1755"/>
                  <a:pt x="1579" y="1875"/>
                </a:cubicBezTo>
                <a:cubicBezTo>
                  <a:pt x="1593" y="1995"/>
                  <a:pt x="1703" y="2057"/>
                  <a:pt x="1674" y="2161"/>
                </a:cubicBezTo>
                <a:cubicBezTo>
                  <a:pt x="1645" y="2265"/>
                  <a:pt x="1581" y="2448"/>
                  <a:pt x="1402" y="2500"/>
                </a:cubicBezTo>
                <a:cubicBezTo>
                  <a:pt x="1223" y="2552"/>
                  <a:pt x="821" y="2566"/>
                  <a:pt x="601" y="2473"/>
                </a:cubicBezTo>
                <a:cubicBezTo>
                  <a:pt x="381" y="2380"/>
                  <a:pt x="168" y="2088"/>
                  <a:pt x="84" y="1943"/>
                </a:cubicBezTo>
                <a:cubicBezTo>
                  <a:pt x="0" y="1798"/>
                  <a:pt x="39" y="1706"/>
                  <a:pt x="98" y="1604"/>
                </a:cubicBezTo>
                <a:cubicBezTo>
                  <a:pt x="157" y="1502"/>
                  <a:pt x="338" y="1445"/>
                  <a:pt x="438" y="1332"/>
                </a:cubicBezTo>
                <a:cubicBezTo>
                  <a:pt x="538" y="1219"/>
                  <a:pt x="594" y="1055"/>
                  <a:pt x="696" y="924"/>
                </a:cubicBezTo>
                <a:cubicBezTo>
                  <a:pt x="798" y="793"/>
                  <a:pt x="950" y="650"/>
                  <a:pt x="1049" y="544"/>
                </a:cubicBezTo>
                <a:cubicBezTo>
                  <a:pt x="1148" y="438"/>
                  <a:pt x="1223" y="370"/>
                  <a:pt x="1293" y="286"/>
                </a:cubicBezTo>
                <a:cubicBezTo>
                  <a:pt x="1363" y="202"/>
                  <a:pt x="1395" y="82"/>
                  <a:pt x="1470" y="41"/>
                </a:cubicBezTo>
                <a:cubicBezTo>
                  <a:pt x="1545" y="0"/>
                  <a:pt x="1626" y="24"/>
                  <a:pt x="1728" y="28"/>
                </a:cubicBezTo>
                <a:close/>
              </a:path>
            </a:pathLst>
          </a:custGeom>
          <a:noFill/>
          <a:ln w="12700">
            <a:solidFill>
              <a:srgbClr val="FF0000"/>
            </a:solidFill>
            <a:prstDash val="lg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75780" name="AutoShape 4"/>
          <p:cNvSpPr>
            <a:spLocks noChangeArrowheads="1"/>
          </p:cNvSpPr>
          <p:nvPr/>
        </p:nvSpPr>
        <p:spPr bwMode="auto">
          <a:xfrm rot="-3070385">
            <a:off x="3990171" y="5580343"/>
            <a:ext cx="1250950" cy="474662"/>
          </a:xfrm>
          <a:prstGeom prst="rightArrow">
            <a:avLst>
              <a:gd name="adj1" fmla="val 50000"/>
              <a:gd name="adj2" fmla="val 65886"/>
            </a:avLst>
          </a:prstGeom>
          <a:noFill/>
          <a:ln w="38100">
            <a:solidFill>
              <a:srgbClr val="548DD4"/>
            </a:solidFill>
            <a:miter lim="800000"/>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75781" name="WordArt 5"/>
          <p:cNvSpPr>
            <a:spLocks noChangeAspect="1" noChangeArrowheads="1" noChangeShapeType="1" noTextEdit="1"/>
          </p:cNvSpPr>
          <p:nvPr/>
        </p:nvSpPr>
        <p:spPr bwMode="auto">
          <a:xfrm rot="-24706551">
            <a:off x="4151802" y="5815919"/>
            <a:ext cx="914400" cy="155575"/>
          </a:xfrm>
          <a:prstGeom prst="rect">
            <a:avLst/>
          </a:prstGeom>
        </p:spPr>
        <p:txBody>
          <a:bodyPr wrap="none" fromWordArt="1">
            <a:prstTxWarp prst="textPlain">
              <a:avLst>
                <a:gd name="adj" fmla="val 50000"/>
              </a:avLst>
            </a:prstTxWarp>
          </a:bodyPr>
          <a:lstStyle/>
          <a:p>
            <a:pPr algn="ctr" rtl="0"/>
            <a:r>
              <a:rPr lang="en-US" sz="3600" b="1" kern="10" spc="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a:cs typeface="Arial"/>
              </a:rPr>
              <a:t>Spiti River</a:t>
            </a:r>
          </a:p>
        </p:txBody>
      </p:sp>
      <p:sp>
        <p:nvSpPr>
          <p:cNvPr id="75784" name="Rectangle 8"/>
          <p:cNvSpPr>
            <a:spLocks noChangeArrowheads="1"/>
          </p:cNvSpPr>
          <p:nvPr/>
        </p:nvSpPr>
        <p:spPr bwMode="auto">
          <a:xfrm>
            <a:off x="3124200" y="-33009"/>
            <a:ext cx="44196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Bold"/>
                <a:ea typeface="Calibri" pitchFamily="34" charset="0"/>
                <a:cs typeface="Times New Roman" pitchFamily="18" charset="0"/>
              </a:rPr>
              <a:t>Lacustrine Deposition Site, Hanse-Kioto Village</a:t>
            </a:r>
            <a:endParaRPr kumimoji="0" lang="en-US"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75785" name="Rectangle 9"/>
          <p:cNvSpPr>
            <a:spLocks noChangeArrowheads="1"/>
          </p:cNvSpPr>
          <p:nvPr/>
        </p:nvSpPr>
        <p:spPr bwMode="auto">
          <a:xfrm>
            <a:off x="1" y="2725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5786" name="Rectangle 10"/>
          <p:cNvSpPr>
            <a:spLocks noChangeArrowheads="1"/>
          </p:cNvSpPr>
          <p:nvPr/>
        </p:nvSpPr>
        <p:spPr bwMode="auto">
          <a:xfrm>
            <a:off x="2895600" y="3429000"/>
            <a:ext cx="4093044"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Bold"/>
                <a:ea typeface="Calibri" pitchFamily="34" charset="0"/>
                <a:cs typeface="Times New Roman" pitchFamily="18" charset="0"/>
              </a:rPr>
              <a:t>River Terrace Agricultural Interface in Spiti Valley</a:t>
            </a:r>
            <a:endParaRPr kumimoji="0" lang="en-US"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75787" name="Rectangle 11"/>
          <p:cNvSpPr>
            <a:spLocks noChangeArrowheads="1"/>
          </p:cNvSpPr>
          <p:nvPr/>
        </p:nvSpPr>
        <p:spPr bwMode="auto">
          <a:xfrm>
            <a:off x="1" y="39301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5788" name="Rectangle 12"/>
          <p:cNvSpPr>
            <a:spLocks noChangeArrowheads="1"/>
          </p:cNvSpPr>
          <p:nvPr/>
        </p:nvSpPr>
        <p:spPr bwMode="auto">
          <a:xfrm>
            <a:off x="0" y="7420692"/>
            <a:ext cx="1648208" cy="24622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Times New Roman" pitchFamily="18" charset="0"/>
                <a:ea typeface="Calibri" pitchFamily="34" charset="0"/>
                <a:cs typeface="Times New Roman" pitchFamily="18" charset="0"/>
              </a:rPr>
              <a:t>Source:</a:t>
            </a:r>
            <a:r>
              <a:rPr kumimoji="0" lang="en-US" sz="1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 Google Earth, 2015</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19400" y="228601"/>
            <a:ext cx="3607078" cy="461665"/>
          </a:xfrm>
          <a:prstGeom prst="rect">
            <a:avLst/>
          </a:prstGeom>
        </p:spPr>
        <p:txBody>
          <a:bodyPr wrap="none">
            <a:spAutoFit/>
          </a:bodyPr>
          <a:lstStyle/>
          <a:p>
            <a:r>
              <a:rPr lang="en-US" sz="2400" b="1" dirty="0">
                <a:latin typeface="Times New Roman" pitchFamily="18" charset="0"/>
                <a:cs typeface="Times New Roman" pitchFamily="18" charset="0"/>
              </a:rPr>
              <a:t>Summary and Conclusion</a:t>
            </a:r>
            <a:endParaRPr lang="en-US" sz="2400" dirty="0"/>
          </a:p>
        </p:txBody>
      </p:sp>
      <p:sp>
        <p:nvSpPr>
          <p:cNvPr id="5" name="Rectangle 4"/>
          <p:cNvSpPr/>
          <p:nvPr/>
        </p:nvSpPr>
        <p:spPr>
          <a:xfrm>
            <a:off x="0" y="762000"/>
            <a:ext cx="8991600" cy="7017306"/>
          </a:xfrm>
          <a:prstGeom prst="rect">
            <a:avLst/>
          </a:prstGeom>
        </p:spPr>
        <p:txBody>
          <a:bodyPr wrap="square">
            <a:spAutoFit/>
          </a:bodyPr>
          <a:lstStyle/>
          <a:p>
            <a:pPr algn="just"/>
            <a:r>
              <a:rPr lang="en-US" dirty="0">
                <a:latin typeface="Times New Roman" pitchFamily="18" charset="0"/>
                <a:cs typeface="Times New Roman" pitchFamily="18" charset="0"/>
              </a:rPr>
              <a:t>Significant academic research has been undertaken to establish the </a:t>
            </a:r>
            <a:r>
              <a:rPr lang="en-US" b="1" dirty="0">
                <a:latin typeface="Times New Roman" pitchFamily="18" charset="0"/>
                <a:cs typeface="Times New Roman" pitchFamily="18" charset="0"/>
              </a:rPr>
              <a:t>relationships between geodiversity and human response at different scales.</a:t>
            </a:r>
          </a:p>
          <a:p>
            <a:pPr algn="just"/>
            <a:endParaRPr lang="en-US"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The methodology for assessing geodiversity has been adopted and modified considering the fulfillment of the objective to quantify and incorporate the maximum possible number of geodiversity elements at different both macro and micro level. </a:t>
            </a:r>
          </a:p>
          <a:p>
            <a:pPr algn="just"/>
            <a:endParaRPr lang="en-US"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The methodology is based on geographic data comprising geology, geomorphology, hydrology, geohydrology, pedology and climate of the area. </a:t>
            </a:r>
          </a:p>
          <a:p>
            <a:pPr algn="just"/>
            <a:endParaRPr lang="en-US"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In this methodology, the </a:t>
            </a:r>
            <a:r>
              <a:rPr lang="en-US" b="1" dirty="0">
                <a:latin typeface="Times New Roman" pitchFamily="18" charset="0"/>
                <a:cs typeface="Times New Roman" pitchFamily="18" charset="0"/>
              </a:rPr>
              <a:t>selection of scale, legend level, grid size and weightage for each geodiversity element are most important aspects. </a:t>
            </a:r>
          </a:p>
          <a:p>
            <a:pPr algn="just"/>
            <a:endParaRPr lang="en-US"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The geographic scales, legend levels and grid size chosen for the assessment of </a:t>
            </a:r>
            <a:r>
              <a:rPr lang="en-US" b="1" dirty="0">
                <a:latin typeface="Times New Roman" pitchFamily="18" charset="0"/>
                <a:cs typeface="Times New Roman" pitchFamily="18" charset="0"/>
              </a:rPr>
              <a:t>the geodiversity of Lahaul and Spiti, is considered to be appropriate as it provides a better distinction of geodiversity values for the various indices at macro and micro levels. </a:t>
            </a:r>
          </a:p>
          <a:p>
            <a:pPr algn="just"/>
            <a:endParaRPr lang="en-US" b="1"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After the analysis of various facets of human response to the geodiversity and geoclimate in Lahaul and Spiti, it is evident that the response manifested by the various human attributes to the stimuli of geo-climate has a dynamic relationship.</a:t>
            </a:r>
          </a:p>
          <a:p>
            <a:pPr algn="just"/>
            <a:endParaRPr lang="en-US" b="1" dirty="0"/>
          </a:p>
          <a:p>
            <a:pPr algn="just"/>
            <a:endParaRPr lang="en-US" b="1" dirty="0"/>
          </a:p>
          <a:p>
            <a:pPr algn="just"/>
            <a:endParaRPr lang="en-US" dirty="0">
              <a:latin typeface="Times New Roman" pitchFamily="18" charset="0"/>
              <a:cs typeface="Times New Roman" pitchFamily="18" charset="0"/>
            </a:endParaRPr>
          </a:p>
          <a:p>
            <a:endParaRPr lang="en-US" dirty="0"/>
          </a:p>
          <a:p>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399"/>
            <a:ext cx="9144000" cy="7294305"/>
          </a:xfrm>
          <a:prstGeom prst="rect">
            <a:avLst/>
          </a:prstGeom>
        </p:spPr>
        <p:txBody>
          <a:bodyPr wrap="square">
            <a:spAutoFit/>
          </a:bodyPr>
          <a:lstStyle/>
          <a:p>
            <a:pPr algn="just"/>
            <a:endParaRPr lang="en-US"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The </a:t>
            </a:r>
            <a:r>
              <a:rPr lang="en-US" b="1" dirty="0">
                <a:latin typeface="Times New Roman" pitchFamily="18" charset="0"/>
                <a:cs typeface="Times New Roman" pitchFamily="18" charset="0"/>
              </a:rPr>
              <a:t>mountain passes, seasonality, availability of rocks and boulders, mud together with the hydrological resources  provide ample opportunity </a:t>
            </a:r>
            <a:r>
              <a:rPr lang="en-US" dirty="0">
                <a:latin typeface="Times New Roman" pitchFamily="18" charset="0"/>
                <a:cs typeface="Times New Roman" pitchFamily="18" charset="0"/>
              </a:rPr>
              <a:t>for the hard working population who use the georesources in the best possible manner to shape their milieu.</a:t>
            </a:r>
          </a:p>
          <a:p>
            <a:pPr algn="just"/>
            <a:endParaRPr lang="en-US"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The </a:t>
            </a:r>
            <a:r>
              <a:rPr lang="en-US" b="1" dirty="0">
                <a:latin typeface="Times New Roman" pitchFamily="18" charset="0"/>
                <a:cs typeface="Times New Roman" pitchFamily="18" charset="0"/>
              </a:rPr>
              <a:t>role of locally available materials for construction </a:t>
            </a:r>
            <a:r>
              <a:rPr lang="en-US" dirty="0">
                <a:latin typeface="Times New Roman" pitchFamily="18" charset="0"/>
                <a:cs typeface="Times New Roman" pitchFamily="18" charset="0"/>
              </a:rPr>
              <a:t>is mostly preferred over the outside. It has indispensable role in habitat construction and management. The advent of new technologies in agriculture together with improved communication lines have made the life of tribal communities easier</a:t>
            </a:r>
          </a:p>
          <a:p>
            <a:pPr algn="just"/>
            <a:endParaRPr lang="en-US"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The role of geotourism is gradually becoming very significant in the district. </a:t>
            </a:r>
            <a:r>
              <a:rPr lang="en-US" b="1" dirty="0">
                <a:latin typeface="Times New Roman" pitchFamily="18" charset="0"/>
                <a:cs typeface="Times New Roman" pitchFamily="18" charset="0"/>
              </a:rPr>
              <a:t>The glacial lakes, glaciers, snow mountain peaks, hot waster springs and the waterfalls </a:t>
            </a:r>
            <a:r>
              <a:rPr lang="en-US" dirty="0">
                <a:latin typeface="Times New Roman" pitchFamily="18" charset="0"/>
                <a:cs typeface="Times New Roman" pitchFamily="18" charset="0"/>
              </a:rPr>
              <a:t>are few of many physical features in the landscape that has maximum potential for geotourism in the region. The ancient reserves of </a:t>
            </a:r>
            <a:r>
              <a:rPr lang="en-US" b="1" dirty="0">
                <a:latin typeface="Times New Roman" pitchFamily="18" charset="0"/>
                <a:cs typeface="Times New Roman" pitchFamily="18" charset="0"/>
              </a:rPr>
              <a:t>Tethyan sediments </a:t>
            </a:r>
            <a:r>
              <a:rPr lang="en-US" dirty="0">
                <a:latin typeface="Times New Roman" pitchFamily="18" charset="0"/>
                <a:cs typeface="Times New Roman" pitchFamily="18" charset="0"/>
              </a:rPr>
              <a:t>and lacustrine deposits in the area makes it a paradise for geoscientists.</a:t>
            </a:r>
          </a:p>
          <a:p>
            <a:pPr algn="just"/>
            <a:endParaRPr lang="en-US"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The traditional medicine system of </a:t>
            </a:r>
            <a:r>
              <a:rPr lang="en-US" i="1" dirty="0">
                <a:latin typeface="Times New Roman" pitchFamily="18" charset="0"/>
                <a:cs typeface="Times New Roman" pitchFamily="18" charset="0"/>
              </a:rPr>
              <a:t>Amchis</a:t>
            </a:r>
            <a:r>
              <a:rPr lang="en-US" dirty="0">
                <a:latin typeface="Times New Roman" pitchFamily="18" charset="0"/>
                <a:cs typeface="Times New Roman" pitchFamily="18" charset="0"/>
              </a:rPr>
              <a:t> that use significant components of the abiotic nature makes it more clear that the geodiversity in the area has  through ages been a significant part of human sustenance in trans Himalaya.</a:t>
            </a:r>
          </a:p>
          <a:p>
            <a:pPr algn="just"/>
            <a:endParaRPr lang="en-US"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The role of seasonal </a:t>
            </a:r>
            <a:r>
              <a:rPr lang="en-US" b="1" i="1" dirty="0">
                <a:latin typeface="Times New Roman" pitchFamily="18" charset="0"/>
                <a:cs typeface="Times New Roman" pitchFamily="18" charset="0"/>
              </a:rPr>
              <a:t>dhabas</a:t>
            </a:r>
            <a:r>
              <a:rPr lang="en-US" dirty="0">
                <a:latin typeface="Times New Roman" pitchFamily="18" charset="0"/>
                <a:cs typeface="Times New Roman" pitchFamily="18" charset="0"/>
              </a:rPr>
              <a:t> can't be undermined in the economic development of the area as they are lifelines for the travellers, explorers, tourists and geoscientists.</a:t>
            </a:r>
          </a:p>
          <a:p>
            <a:pPr algn="just"/>
            <a:endParaRPr lang="en-US"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Overall, the major issue is </a:t>
            </a:r>
            <a:r>
              <a:rPr lang="en-US" b="1" dirty="0">
                <a:latin typeface="Times New Roman" pitchFamily="18" charset="0"/>
                <a:cs typeface="Times New Roman" pitchFamily="18" charset="0"/>
              </a:rPr>
              <a:t>inaccessibility</a:t>
            </a:r>
            <a:r>
              <a:rPr lang="en-US" dirty="0">
                <a:latin typeface="Times New Roman" pitchFamily="18" charset="0"/>
                <a:cs typeface="Times New Roman" pitchFamily="18" charset="0"/>
              </a:rPr>
              <a:t> which needs to be well addressed and taken care with better management efforts.</a:t>
            </a:r>
          </a:p>
          <a:p>
            <a:pPr algn="just"/>
            <a:endParaRPr lang="en-US" dirty="0">
              <a:latin typeface="Times New Roman" pitchFamily="18" charset="0"/>
              <a:cs typeface="Times New Roman"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_20190827-001819__01.jpg"/>
          <p:cNvPicPr>
            <a:picLocks noChangeAspect="1"/>
          </p:cNvPicPr>
          <p:nvPr/>
        </p:nvPicPr>
        <p:blipFill>
          <a:blip r:embed="rId2" cstate="print"/>
          <a:stretch>
            <a:fillRect/>
          </a:stretch>
        </p:blipFill>
        <p:spPr>
          <a:xfrm>
            <a:off x="1259551" y="0"/>
            <a:ext cx="6624902" cy="68580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bc\Desktop\Poland workshop\Instagram\IMG_20190731_215136_834.jpg"/>
          <p:cNvPicPr>
            <a:picLocks noChangeAspect="1" noChangeArrowheads="1"/>
          </p:cNvPicPr>
          <p:nvPr/>
        </p:nvPicPr>
        <p:blipFill>
          <a:blip r:embed="rId2" cstate="print"/>
          <a:srcRect l="8491" t="12264" r="8491" b="8491"/>
          <a:stretch>
            <a:fillRect/>
          </a:stretch>
        </p:blipFill>
        <p:spPr bwMode="auto">
          <a:xfrm>
            <a:off x="838200" y="228603"/>
            <a:ext cx="6945086" cy="6629401"/>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1050439.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IMG_4650.jpg"/>
          <p:cNvPicPr>
            <a:picLocks noChangeAspect="1"/>
          </p:cNvPicPr>
          <p:nvPr/>
        </p:nvPicPr>
        <p:blipFill>
          <a:blip r:embed="rId3" cstate="print"/>
          <a:stretch>
            <a:fillRect/>
          </a:stretch>
        </p:blipFill>
        <p:spPr>
          <a:xfrm>
            <a:off x="4419600" y="0"/>
            <a:ext cx="4724400" cy="3149600"/>
          </a:xfrm>
          <a:prstGeom prst="rect">
            <a:avLst/>
          </a:prstGeom>
        </p:spPr>
      </p:pic>
      <p:sp>
        <p:nvSpPr>
          <p:cNvPr id="6" name="Rectangle 5"/>
          <p:cNvSpPr/>
          <p:nvPr/>
        </p:nvSpPr>
        <p:spPr>
          <a:xfrm>
            <a:off x="76200" y="0"/>
            <a:ext cx="4648200" cy="1077218"/>
          </a:xfrm>
          <a:prstGeom prst="rect">
            <a:avLst/>
          </a:prstGeom>
        </p:spPr>
        <p:txBody>
          <a:bodyPr wrap="square">
            <a:spAutoFit/>
          </a:bodyPr>
          <a:lstStyle/>
          <a:p>
            <a:pPr>
              <a:buNone/>
            </a:pPr>
            <a:r>
              <a:rPr lang="en-US" sz="3200" b="1" dirty="0">
                <a:solidFill>
                  <a:srgbClr val="FFFF00"/>
                </a:solidFill>
              </a:rPr>
              <a:t>    THANK YOU FOR PATIENT   HEARING :)</a:t>
            </a:r>
          </a:p>
        </p:txBody>
      </p:sp>
      <p:pic>
        <p:nvPicPr>
          <p:cNvPr id="1026" name="Picture 2" descr="E:\PICS\Lahaul and Spiti\spiti2014\Raman1\3\P1050188.JPG"/>
          <p:cNvPicPr>
            <a:picLocks noChangeAspect="1" noChangeArrowheads="1"/>
          </p:cNvPicPr>
          <p:nvPr/>
        </p:nvPicPr>
        <p:blipFill>
          <a:blip r:embed="rId4" cstate="print">
            <a:lum contrast="20000"/>
          </a:blip>
          <a:srcRect l="7500" t="10000"/>
          <a:stretch>
            <a:fillRect/>
          </a:stretch>
        </p:blipFill>
        <p:spPr bwMode="auto">
          <a:xfrm>
            <a:off x="0" y="4800600"/>
            <a:ext cx="2819400" cy="2057400"/>
          </a:xfrm>
          <a:prstGeom prst="rect">
            <a:avLst/>
          </a:prstGeom>
          <a:noFill/>
        </p:spPr>
      </p:pic>
      <p:pic>
        <p:nvPicPr>
          <p:cNvPr id="1027" name="Picture 3" descr="E:\PICS\Lahaul and Spiti\spiti2014\Raman1\3\P1050418.JPG"/>
          <p:cNvPicPr>
            <a:picLocks noChangeAspect="1" noChangeArrowheads="1"/>
          </p:cNvPicPr>
          <p:nvPr/>
        </p:nvPicPr>
        <p:blipFill>
          <a:blip r:embed="rId5" cstate="print">
            <a:lum contrast="30000"/>
          </a:blip>
          <a:srcRect l="20833" t="23333" r="34167" b="14444"/>
          <a:stretch>
            <a:fillRect/>
          </a:stretch>
        </p:blipFill>
        <p:spPr bwMode="auto">
          <a:xfrm>
            <a:off x="2819401" y="4800600"/>
            <a:ext cx="1983922" cy="2057400"/>
          </a:xfrm>
          <a:prstGeom prst="rect">
            <a:avLst/>
          </a:prstGeom>
          <a:noFill/>
        </p:spPr>
      </p:pic>
      <p:pic>
        <p:nvPicPr>
          <p:cNvPr id="1028" name="Picture 4" descr="E:\PICS\Lahaul and Spiti\spiti2014\Raman1\3\P1050124.JPG"/>
          <p:cNvPicPr>
            <a:picLocks noChangeAspect="1" noChangeArrowheads="1"/>
          </p:cNvPicPr>
          <p:nvPr/>
        </p:nvPicPr>
        <p:blipFill>
          <a:blip r:embed="rId6" cstate="print">
            <a:lum bright="10000" contrast="20000"/>
          </a:blip>
          <a:srcRect l="23333" t="36667" r="36667" b="27777"/>
          <a:stretch>
            <a:fillRect/>
          </a:stretch>
        </p:blipFill>
        <p:spPr bwMode="auto">
          <a:xfrm>
            <a:off x="4800600" y="5105400"/>
            <a:ext cx="2628900" cy="1752600"/>
          </a:xfrm>
          <a:prstGeom prst="rect">
            <a:avLst/>
          </a:prstGeom>
          <a:noFill/>
        </p:spPr>
      </p:pic>
      <p:pic>
        <p:nvPicPr>
          <p:cNvPr id="1029" name="Picture 5" descr="E:\PICS\Lahaul and Spiti\spiti2014\100CANON\IMG_4619.JPG"/>
          <p:cNvPicPr>
            <a:picLocks noChangeAspect="1" noChangeArrowheads="1"/>
          </p:cNvPicPr>
          <p:nvPr/>
        </p:nvPicPr>
        <p:blipFill>
          <a:blip r:embed="rId7" cstate="print"/>
          <a:srcRect l="13333" t="-1250" r="23333"/>
          <a:stretch>
            <a:fillRect/>
          </a:stretch>
        </p:blipFill>
        <p:spPr bwMode="auto">
          <a:xfrm>
            <a:off x="7391402" y="5048796"/>
            <a:ext cx="1752601" cy="1809204"/>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DI"/>
          <p:cNvPicPr>
            <a:picLocks noChangeAspect="1" noChangeArrowheads="1"/>
          </p:cNvPicPr>
          <p:nvPr/>
        </p:nvPicPr>
        <p:blipFill>
          <a:blip r:embed="rId2" cstate="print"/>
          <a:srcRect/>
          <a:stretch>
            <a:fillRect/>
          </a:stretch>
        </p:blipFill>
        <p:spPr bwMode="auto">
          <a:xfrm>
            <a:off x="2209800" y="-1"/>
            <a:ext cx="4724400" cy="6821281"/>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04804"/>
            <a:ext cx="8610600" cy="6186309"/>
          </a:xfrm>
          <a:prstGeom prst="rect">
            <a:avLst/>
          </a:prstGeom>
          <a:noFill/>
        </p:spPr>
        <p:txBody>
          <a:bodyPr wrap="square" rtlCol="0">
            <a:spAutoFit/>
          </a:bodyPr>
          <a:lstStyle/>
          <a:p>
            <a:pPr algn="just"/>
            <a:r>
              <a:rPr lang="en-US" b="1" dirty="0">
                <a:latin typeface="Times New Roman" pitchFamily="18" charset="0"/>
                <a:cs typeface="Times New Roman" pitchFamily="18" charset="0"/>
              </a:rPr>
              <a:t>Mapping Geodiversity</a:t>
            </a:r>
          </a:p>
          <a:p>
            <a:pPr algn="just"/>
            <a:endParaRPr lang="en-US" b="1"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According to this innovative method, the </a:t>
            </a:r>
            <a:r>
              <a:rPr lang="en-US" b="1" dirty="0">
                <a:latin typeface="Times New Roman" pitchFamily="18" charset="0"/>
                <a:cs typeface="Times New Roman" pitchFamily="18" charset="0"/>
              </a:rPr>
              <a:t>partial numerical indices </a:t>
            </a:r>
            <a:r>
              <a:rPr lang="en-US" dirty="0">
                <a:latin typeface="Times New Roman" pitchFamily="18" charset="0"/>
                <a:cs typeface="Times New Roman" pitchFamily="18" charset="0"/>
              </a:rPr>
              <a:t>calculated over different physical maps representing the highest number of geodiversity elements on them.</a:t>
            </a:r>
          </a:p>
          <a:p>
            <a:pPr algn="just"/>
            <a:endParaRPr lang="en-US"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The </a:t>
            </a:r>
            <a:r>
              <a:rPr lang="en-US" b="1" dirty="0">
                <a:latin typeface="Times New Roman" pitchFamily="18" charset="0"/>
                <a:cs typeface="Times New Roman" pitchFamily="18" charset="0"/>
              </a:rPr>
              <a:t>Geodiversity Index is obtained from the sum of these partial indices</a:t>
            </a:r>
            <a:r>
              <a:rPr lang="en-US" dirty="0">
                <a:latin typeface="Times New Roman" pitchFamily="18" charset="0"/>
                <a:cs typeface="Times New Roman" pitchFamily="18" charset="0"/>
              </a:rPr>
              <a:t>, with the latter resulting from the sum of units and occurrences in areas defined by a grid. It has been further modified by giving weightage to the various components of these physical maps on the basis of rarity and uniqueness. </a:t>
            </a:r>
          </a:p>
          <a:p>
            <a:pPr algn="just"/>
            <a:endParaRPr lang="en-US" dirty="0">
              <a:latin typeface="Times New Roman" pitchFamily="18" charset="0"/>
              <a:cs typeface="Times New Roman" pitchFamily="18" charset="0"/>
            </a:endParaRPr>
          </a:p>
          <a:p>
            <a:pPr algn="just"/>
            <a:r>
              <a:rPr lang="en-US" b="1" dirty="0">
                <a:latin typeface="Times New Roman" pitchFamily="18" charset="0"/>
                <a:cs typeface="Times New Roman" pitchFamily="18" charset="0"/>
              </a:rPr>
              <a:t>The weightage has been allocated to these components based on numerous literature reviews and according to the standards of USDA, USGS, GSI and NATMO. </a:t>
            </a:r>
            <a:r>
              <a:rPr lang="en-US" dirty="0">
                <a:latin typeface="Times New Roman" pitchFamily="18" charset="0"/>
                <a:cs typeface="Times New Roman" pitchFamily="18" charset="0"/>
              </a:rPr>
              <a:t>Thus the modified Grid Index has been prepared to showcase the geodiversity in the study area.</a:t>
            </a:r>
          </a:p>
          <a:p>
            <a:pPr algn="just"/>
            <a:endParaRPr lang="en-US"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For this kind of study two most important factors that needs to be taken into account are following:</a:t>
            </a:r>
          </a:p>
          <a:p>
            <a:pPr algn="just">
              <a:buFont typeface="Arial" pitchFamily="34" charset="0"/>
              <a:buChar char="•"/>
            </a:pPr>
            <a:r>
              <a:rPr lang="en-US" b="1" dirty="0">
                <a:latin typeface="Times New Roman" pitchFamily="18" charset="0"/>
                <a:cs typeface="Times New Roman" pitchFamily="18" charset="0"/>
              </a:rPr>
              <a:t>Scale</a:t>
            </a:r>
            <a:r>
              <a:rPr lang="en-US" dirty="0">
                <a:latin typeface="Times New Roman" pitchFamily="18" charset="0"/>
                <a:cs typeface="Times New Roman" pitchFamily="18" charset="0"/>
              </a:rPr>
              <a:t>: The selection of scale is of paramount significance since it reflects the range of detail  and level of the available data.</a:t>
            </a:r>
          </a:p>
          <a:p>
            <a:pPr algn="just">
              <a:buFont typeface="Arial" pitchFamily="34" charset="0"/>
              <a:buChar char="•"/>
            </a:pPr>
            <a:r>
              <a:rPr lang="en-US" b="1" dirty="0">
                <a:latin typeface="Times New Roman" pitchFamily="18" charset="0"/>
                <a:cs typeface="Times New Roman" pitchFamily="18" charset="0"/>
              </a:rPr>
              <a:t>Grid: </a:t>
            </a:r>
            <a:r>
              <a:rPr lang="en-US" dirty="0">
                <a:latin typeface="Times New Roman" pitchFamily="18" charset="0"/>
                <a:cs typeface="Times New Roman" pitchFamily="18" charset="0"/>
              </a:rPr>
              <a:t>The overlay of a grid onto a map is considered a basic tool for the geodiversity assessment of any territory. The grid provides squares in which units and occurrences can be counted and prevent the discrimination of results achieved.</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28600"/>
            <a:ext cx="8534400" cy="7017306"/>
          </a:xfrm>
          <a:prstGeom prst="rect">
            <a:avLst/>
          </a:prstGeom>
          <a:noFill/>
        </p:spPr>
        <p:txBody>
          <a:bodyPr wrap="square" rtlCol="0">
            <a:spAutoFit/>
          </a:bodyPr>
          <a:lstStyle/>
          <a:p>
            <a:pPr algn="just"/>
            <a:r>
              <a:rPr lang="en-US" dirty="0">
                <a:latin typeface="Times New Roman" pitchFamily="18" charset="0"/>
                <a:cs typeface="Times New Roman" pitchFamily="18" charset="0"/>
              </a:rPr>
              <a:t>At first, the external boundary  of the Lahaul and Spiti district was digitized from the base maps obtained from  National Atlas Thematic Mapping Organization (NATMO) i.e. District Planning Map  and Survey of India Toposheet in the GIS environment using Arc Map 10.</a:t>
            </a:r>
          </a:p>
          <a:p>
            <a:pPr algn="just"/>
            <a:endParaRPr lang="en-US"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In order to prepare these Grid (Units) maps, various components of each map was first prepared using digitization technique from the base maps using Arc Map 10 software and following procedure was followed to convert them to Grid (Units) Maps. </a:t>
            </a:r>
          </a:p>
          <a:p>
            <a:pPr algn="just"/>
            <a:endParaRPr lang="en-US" dirty="0">
              <a:latin typeface="Times New Roman" pitchFamily="18" charset="0"/>
              <a:cs typeface="Times New Roman" pitchFamily="18" charset="0"/>
            </a:endParaRPr>
          </a:p>
          <a:p>
            <a:pPr lvl="0" algn="just">
              <a:buFont typeface="Arial" pitchFamily="34" charset="0"/>
              <a:buChar char="•"/>
            </a:pPr>
            <a:r>
              <a:rPr lang="en-US" dirty="0">
                <a:latin typeface="Times New Roman" pitchFamily="18" charset="0"/>
                <a:cs typeface="Times New Roman" pitchFamily="18" charset="0"/>
              </a:rPr>
              <a:t>Creation of Fishnet: To create </a:t>
            </a:r>
            <a:r>
              <a:rPr lang="en-US" b="1" dirty="0">
                <a:latin typeface="Times New Roman" pitchFamily="18" charset="0"/>
                <a:cs typeface="Times New Roman" pitchFamily="18" charset="0"/>
              </a:rPr>
              <a:t>grid sizes of 16 * 16 kms </a:t>
            </a:r>
            <a:r>
              <a:rPr lang="en-US" dirty="0">
                <a:latin typeface="Times New Roman" pitchFamily="18" charset="0"/>
                <a:cs typeface="Times New Roman" pitchFamily="18" charset="0"/>
              </a:rPr>
              <a:t>using "Fishnet tool" (Figure 3.1) available in the "Feature Class" of "Data Management Tools" same software was used. After deciding the </a:t>
            </a:r>
            <a:r>
              <a:rPr lang="en-US" b="1" dirty="0">
                <a:latin typeface="Times New Roman" pitchFamily="18" charset="0"/>
                <a:cs typeface="Times New Roman" pitchFamily="18" charset="0"/>
              </a:rPr>
              <a:t>best fit number of rows and columns</a:t>
            </a:r>
            <a:r>
              <a:rPr lang="en-US" dirty="0">
                <a:latin typeface="Times New Roman" pitchFamily="18" charset="0"/>
                <a:cs typeface="Times New Roman" pitchFamily="18" charset="0"/>
              </a:rPr>
              <a:t>, fishnet has been generated and labeled. </a:t>
            </a:r>
          </a:p>
          <a:p>
            <a:pPr lvl="0" algn="just">
              <a:buFont typeface="Arial" pitchFamily="34" charset="0"/>
              <a:buChar char="•"/>
            </a:pPr>
            <a:endParaRPr lang="en-US" dirty="0">
              <a:latin typeface="Times New Roman" pitchFamily="18" charset="0"/>
              <a:cs typeface="Times New Roman" pitchFamily="18" charset="0"/>
            </a:endParaRPr>
          </a:p>
          <a:p>
            <a:pPr lvl="0" algn="just">
              <a:buFont typeface="Arial" pitchFamily="34" charset="0"/>
              <a:buChar char="•"/>
            </a:pPr>
            <a:r>
              <a:rPr lang="en-US" b="1" dirty="0">
                <a:latin typeface="Times New Roman" pitchFamily="18" charset="0"/>
                <a:cs typeface="Times New Roman" pitchFamily="18" charset="0"/>
              </a:rPr>
              <a:t>Grid Extraction</a:t>
            </a:r>
            <a:r>
              <a:rPr lang="en-US" dirty="0">
                <a:latin typeface="Times New Roman" pitchFamily="18" charset="0"/>
                <a:cs typeface="Times New Roman" pitchFamily="18" charset="0"/>
              </a:rPr>
              <a:t>: The next step is to extract the study area from the Grids generated in order to carry out further exercises. In this process,  "Analyst tool" was used in which "Extract" and "Clip" options come into play in order to extract the actual study area.</a:t>
            </a:r>
          </a:p>
          <a:p>
            <a:pPr lvl="0" algn="just">
              <a:buFont typeface="Arial" pitchFamily="34" charset="0"/>
              <a:buChar char="•"/>
            </a:pPr>
            <a:endParaRPr lang="en-US" dirty="0">
              <a:latin typeface="Times New Roman" pitchFamily="18" charset="0"/>
              <a:cs typeface="Times New Roman" pitchFamily="18" charset="0"/>
            </a:endParaRPr>
          </a:p>
          <a:p>
            <a:pPr lvl="0" algn="just">
              <a:buFont typeface="Arial" pitchFamily="34" charset="0"/>
              <a:buChar char="•"/>
            </a:pPr>
            <a:r>
              <a:rPr lang="en-US" dirty="0">
                <a:latin typeface="Times New Roman" pitchFamily="18" charset="0"/>
                <a:cs typeface="Times New Roman" pitchFamily="18" charset="0"/>
              </a:rPr>
              <a:t>Each individual map with various component layers was overlayed with the extracted grid, that was clipped and saved as a Grid (Units) Map separately. Hence, </a:t>
            </a:r>
            <a:r>
              <a:rPr lang="en-US" b="1" dirty="0">
                <a:latin typeface="Times New Roman" pitchFamily="18" charset="0"/>
                <a:cs typeface="Times New Roman" pitchFamily="18" charset="0"/>
              </a:rPr>
              <a:t>six individual Grid layers were made.</a:t>
            </a:r>
          </a:p>
          <a:p>
            <a:pPr lvl="0" algn="just"/>
            <a:endParaRPr lang="en-US" dirty="0">
              <a:latin typeface="Times New Roman" pitchFamily="18" charset="0"/>
              <a:cs typeface="Times New Roman" pitchFamily="18" charset="0"/>
            </a:endParaRPr>
          </a:p>
          <a:p>
            <a:pPr algn="just"/>
            <a:endParaRPr lang="en-US" dirty="0">
              <a:latin typeface="Times New Roman" pitchFamily="18" charset="0"/>
              <a:cs typeface="Times New Roman" pitchFamily="18" charset="0"/>
            </a:endParaRPr>
          </a:p>
          <a:p>
            <a:pPr algn="just"/>
            <a:endParaRPr lang="en-US" dirty="0">
              <a:latin typeface="Times New Roman" pitchFamily="18" charset="0"/>
              <a:cs typeface="Times New Roman" pitchFamily="18" charset="0"/>
            </a:endParaRPr>
          </a:p>
          <a:p>
            <a:pPr algn="just"/>
            <a:endParaRPr lang="en-US" dirty="0">
              <a:latin typeface="Times New Roman" pitchFamily="18" charset="0"/>
              <a:cs typeface="Times New Roman"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TotalTime>
  <Words>3121</Words>
  <Application>Microsoft Office PowerPoint</Application>
  <PresentationFormat>On-screen Show (4:3)</PresentationFormat>
  <Paragraphs>563</Paragraphs>
  <Slides>67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Adobe Caslon Pro</vt:lpstr>
      <vt:lpstr>Arial</vt:lpstr>
      <vt:lpstr>Calibri</vt:lpstr>
      <vt:lpstr>Times New Roman</vt:lpstr>
      <vt:lpstr>Times New Roman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abc</dc:creator>
  <cp:lastModifiedBy>abc</cp:lastModifiedBy>
  <cp:revision>11</cp:revision>
  <dcterms:created xsi:type="dcterms:W3CDTF">2019-08-26T22:13:50Z</dcterms:created>
  <dcterms:modified xsi:type="dcterms:W3CDTF">2020-04-24T16:08:20Z</dcterms:modified>
</cp:coreProperties>
</file>