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4"/>
    <p:restoredTop sz="94694"/>
  </p:normalViewPr>
  <p:slideViewPr>
    <p:cSldViewPr snapToGrid="0" snapToObjects="1">
      <p:cViewPr varScale="1">
        <p:scale>
          <a:sx n="141" d="100"/>
          <a:sy n="141" d="100"/>
        </p:scale>
        <p:origin x="20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Times New Roman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Times New Roman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Times New Roman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Times New Roman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Times New Roman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Times New Roman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Times New Roman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Times New Roman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Times New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ormal_title-01.png" descr="normal_titl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" y="0"/>
            <a:ext cx="1300277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6"/>
          <p:cNvSpPr txBox="1"/>
          <p:nvPr/>
        </p:nvSpPr>
        <p:spPr>
          <a:xfrm>
            <a:off x="9820241" y="9553061"/>
            <a:ext cx="3207124" cy="25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© Authors rights reserved</a:t>
            </a:r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1270000" y="23114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7500"/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7150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68" y="9296400"/>
            <a:ext cx="317501" cy="32156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958452" indent="-513952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59093"/>
            <a:ext cx="10464800" cy="62581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400"/>
            </a:pPr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7" name="normal_slide-01.png" descr="normal_slid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" y="12699"/>
            <a:ext cx="1300277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1"/>
          <p:cNvSpPr txBox="1"/>
          <p:nvPr/>
        </p:nvSpPr>
        <p:spPr>
          <a:xfrm>
            <a:off x="9820241" y="9553061"/>
            <a:ext cx="3207124" cy="25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© Authors rights reserved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normal_title-01.png" descr="normal_titl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" y="0"/>
            <a:ext cx="1300277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TextBox 6"/>
          <p:cNvSpPr txBox="1"/>
          <p:nvPr/>
        </p:nvSpPr>
        <p:spPr>
          <a:xfrm>
            <a:off x="9820241" y="9553061"/>
            <a:ext cx="3207124" cy="25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© Authors rights reserved</a:t>
            </a:r>
          </a:p>
        </p:txBody>
      </p:sp>
      <p:sp>
        <p:nvSpPr>
          <p:cNvPr id="38" name="Title Text"/>
          <p:cNvSpPr txBox="1"/>
          <p:nvPr/>
        </p:nvSpPr>
        <p:spPr>
          <a:xfrm>
            <a:off x="1270000" y="3225800"/>
            <a:ext cx="1046480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sz="7500" b="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normal_title-01.png" descr="normal_titl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" y="0"/>
            <a:ext cx="1300277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extBox 6"/>
          <p:cNvSpPr txBox="1"/>
          <p:nvPr/>
        </p:nvSpPr>
        <p:spPr>
          <a:xfrm>
            <a:off x="9820241" y="9553061"/>
            <a:ext cx="3207124" cy="25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© Authors rights reserved</a:t>
            </a: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952500" y="6468533"/>
            <a:ext cx="11099800" cy="2159002"/>
          </a:xfrm>
          <a:prstGeom prst="rect">
            <a:avLst/>
          </a:prstGeom>
        </p:spPr>
        <p:txBody>
          <a:bodyPr/>
          <a:lstStyle>
            <a:lvl1pPr>
              <a:defRPr sz="7500"/>
            </a:lvl1pPr>
          </a:lstStyle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120634" y="658282"/>
            <a:ext cx="11099801" cy="628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normal_slide-01.png" descr="normal_slide-01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" y="12699"/>
            <a:ext cx="1300277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6"/>
          <p:cNvSpPr txBox="1"/>
          <p:nvPr/>
        </p:nvSpPr>
        <p:spPr>
          <a:xfrm>
            <a:off x="9820241" y="9553061"/>
            <a:ext cx="3207124" cy="25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© Authors rights reserved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0263" y="9296400"/>
            <a:ext cx="317501" cy="32156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685269" marR="0" indent="-685269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1129769" marR="0" indent="-685269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lim-past-discuss.net/cp-2020-46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dipayanc@live.in" TargetMode="External"/><Relationship Id="rId2" Type="http://schemas.openxmlformats.org/officeDocument/2006/relationships/hyperlink" Target="mailto:dipayanc@pusan.ac.k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im-past-discuss.net/cp-2020-46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file:///Data_ICCP_DC/plots_240_140ka_1p05qam_2_125_5/h_ts_budg_1p05_HudCRH_500p.mp4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Driving glacial cycles: Ice sheet sensitivity to external forcings"/>
          <p:cNvSpPr txBox="1">
            <a:spLocks noGrp="1"/>
          </p:cNvSpPr>
          <p:nvPr>
            <p:ph type="ctrTitle"/>
          </p:nvPr>
        </p:nvSpPr>
        <p:spPr>
          <a:xfrm>
            <a:off x="653142" y="3836182"/>
            <a:ext cx="11517087" cy="2072247"/>
          </a:xfrm>
          <a:prstGeom prst="rect">
            <a:avLst/>
          </a:prstGeom>
        </p:spPr>
        <p:txBody>
          <a:bodyPr/>
          <a:lstStyle>
            <a:lvl1pPr defTabSz="543305">
              <a:defRPr sz="600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t>Transient Pleistocene simulations with a new coupled climate-ice-sheet model</a:t>
            </a:r>
          </a:p>
        </p:txBody>
      </p:sp>
      <p:sp>
        <p:nvSpPr>
          <p:cNvPr id="130" name="Dipayan Choudhury…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7619999"/>
            <a:ext cx="10464800" cy="1270504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rPr dirty="0"/>
              <a:t>Dipayan Choudhury,</a:t>
            </a:r>
          </a:p>
          <a:p>
            <a:pPr>
              <a:defRPr sz="3200"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rPr dirty="0"/>
              <a:t>Axel Timmermann, Fabian Schloesser and David Pollard</a:t>
            </a:r>
          </a:p>
        </p:txBody>
      </p:sp>
      <p:sp>
        <p:nvSpPr>
          <p:cNvPr id="4" name="Dipayan Choudhury…">
            <a:extLst>
              <a:ext uri="{FF2B5EF4-FFF2-40B4-BE49-F238E27FC236}">
                <a16:creationId xmlns:a16="http://schemas.microsoft.com/office/drawing/2014/main" id="{B359549F-33E9-1349-A2BD-E72575215621}"/>
              </a:ext>
            </a:extLst>
          </p:cNvPr>
          <p:cNvSpPr txBox="1">
            <a:spLocks/>
          </p:cNvSpPr>
          <p:nvPr/>
        </p:nvSpPr>
        <p:spPr>
          <a:xfrm>
            <a:off x="0" y="9062518"/>
            <a:ext cx="10464800" cy="691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Times New Roman"/>
              </a:defRPr>
            </a:lvl9pPr>
          </a:lstStyle>
          <a:p>
            <a:pPr hangingPunct="1">
              <a:defRPr>
                <a:latin typeface="Adobe Caslon Pro"/>
                <a:ea typeface="Adobe Caslon Pro"/>
                <a:cs typeface="Adobe Caslon Pro"/>
                <a:sym typeface="Adobe Caslon Pro"/>
              </a:defRPr>
            </a:pPr>
            <a:endParaRPr lang="en-US" sz="3200" dirty="0">
              <a:latin typeface="Adobe Caslon Pro"/>
              <a:ea typeface="Adobe Caslon Pro"/>
              <a:cs typeface="Adobe Caslon Pro"/>
              <a:sym typeface="Adobe Caslon Pr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FE11FF-D122-ED4D-B16F-6A12B22281DF}"/>
              </a:ext>
            </a:extLst>
          </p:cNvPr>
          <p:cNvSpPr/>
          <p:nvPr/>
        </p:nvSpPr>
        <p:spPr>
          <a:xfrm>
            <a:off x="1" y="9291934"/>
            <a:ext cx="5920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https://www.clim-past-discuss.net/cp-2020-46/</a:t>
            </a:r>
            <a:endParaRPr lang="en-K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"/>
          <p:cNvGrpSpPr/>
          <p:nvPr/>
        </p:nvGrpSpPr>
        <p:grpSpPr>
          <a:xfrm>
            <a:off x="2858831" y="533197"/>
            <a:ext cx="7181837" cy="8661806"/>
            <a:chOff x="0" y="0"/>
            <a:chExt cx="7181836" cy="8661804"/>
          </a:xfrm>
        </p:grpSpPr>
        <p:pic>
          <p:nvPicPr>
            <p:cNvPr id="268" name="CP_Fig7S2_diff_180ka_170ka_240_140ka_1p05qam_2_125_5.pdf" descr="CP_Fig7S2_diff_180ka_170ka_240_140ka_1p05qam_2_125_5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181837" cy="8661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" name="Rectangle"/>
            <p:cNvSpPr/>
            <p:nvPr/>
          </p:nvSpPr>
          <p:spPr>
            <a:xfrm>
              <a:off x="304841" y="60714"/>
              <a:ext cx="253642" cy="2191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71" name="Line"/>
          <p:cNvSpPr/>
          <p:nvPr/>
        </p:nvSpPr>
        <p:spPr>
          <a:xfrm>
            <a:off x="-1" y="716199"/>
            <a:ext cx="13017550" cy="1"/>
          </a:xfrm>
          <a:prstGeom prst="line">
            <a:avLst/>
          </a:prstGeom>
          <a:ln w="25400">
            <a:solidFill>
              <a:srgbClr val="629EB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2" name="Rectangle"/>
          <p:cNvSpPr/>
          <p:nvPr/>
        </p:nvSpPr>
        <p:spPr>
          <a:xfrm>
            <a:off x="6462449" y="2401780"/>
            <a:ext cx="3635984" cy="6780523"/>
          </a:xfrm>
          <a:prstGeom prst="rect">
            <a:avLst/>
          </a:prstGeom>
          <a:ln w="127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3" name="170ka"/>
          <p:cNvSpPr txBox="1"/>
          <p:nvPr/>
        </p:nvSpPr>
        <p:spPr>
          <a:xfrm>
            <a:off x="10117482" y="2395430"/>
            <a:ext cx="1451372" cy="675582"/>
          </a:xfrm>
          <a:prstGeom prst="rect">
            <a:avLst/>
          </a:prstGeom>
          <a:solidFill>
            <a:srgbClr val="FFFFFF"/>
          </a:solidFill>
          <a:ln w="12700">
            <a:solidFill>
              <a:srgbClr val="EE220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525779">
              <a:defRPr sz="3330" b="0">
                <a:solidFill>
                  <a:srgbClr val="B517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170ka</a:t>
            </a:r>
          </a:p>
        </p:txBody>
      </p:sp>
      <p:sp>
        <p:nvSpPr>
          <p:cNvPr id="274" name="Rectangle"/>
          <p:cNvSpPr/>
          <p:nvPr/>
        </p:nvSpPr>
        <p:spPr>
          <a:xfrm>
            <a:off x="2801066" y="2401780"/>
            <a:ext cx="3635984" cy="678052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5" name="180ka"/>
          <p:cNvSpPr txBox="1"/>
          <p:nvPr/>
        </p:nvSpPr>
        <p:spPr>
          <a:xfrm>
            <a:off x="1330645" y="2395430"/>
            <a:ext cx="1451372" cy="67558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525779">
              <a:defRPr sz="3330" b="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180ka</a:t>
            </a:r>
          </a:p>
        </p:txBody>
      </p:sp>
      <p:sp>
        <p:nvSpPr>
          <p:cNvPr id="276" name="Multi ensemble transient simulation"/>
          <p:cNvSpPr txBox="1">
            <a:spLocks noGrp="1"/>
          </p:cNvSpPr>
          <p:nvPr>
            <p:ph type="body" sz="quarter" idx="1"/>
          </p:nvPr>
        </p:nvSpPr>
        <p:spPr>
          <a:xfrm>
            <a:off x="-2" y="-2"/>
            <a:ext cx="13016015" cy="730691"/>
          </a:xfrm>
          <a:prstGeom prst="rect">
            <a:avLst/>
          </a:prstGeom>
        </p:spPr>
        <p:txBody>
          <a:bodyPr anchor="b"/>
          <a:lstStyle>
            <a:lvl1pPr>
              <a:defRPr sz="4000"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r>
              <a:t>Small differences feedback into very different states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Line"/>
          <p:cNvSpPr/>
          <p:nvPr/>
        </p:nvSpPr>
        <p:spPr>
          <a:xfrm>
            <a:off x="-1" y="741599"/>
            <a:ext cx="13017550" cy="1"/>
          </a:xfrm>
          <a:prstGeom prst="line">
            <a:avLst/>
          </a:prstGeom>
          <a:ln w="25400">
            <a:solidFill>
              <a:srgbClr val="629EB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9" name="Conclusions"/>
          <p:cNvSpPr txBox="1">
            <a:spLocks noGrp="1"/>
          </p:cNvSpPr>
          <p:nvPr>
            <p:ph type="body" sz="quarter" idx="1"/>
          </p:nvPr>
        </p:nvSpPr>
        <p:spPr>
          <a:xfrm>
            <a:off x="-2" y="-2"/>
            <a:ext cx="13016015" cy="730691"/>
          </a:xfrm>
          <a:prstGeom prst="rect">
            <a:avLst/>
          </a:prstGeom>
        </p:spPr>
        <p:txBody>
          <a:bodyPr anchor="b"/>
          <a:lstStyle>
            <a:lvl1pPr>
              <a:defRPr sz="4000"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r>
              <a:t>Conclusions</a:t>
            </a:r>
          </a:p>
        </p:txBody>
      </p:sp>
      <p:sp>
        <p:nvSpPr>
          <p:cNvPr id="280" name="Email: dipayanc@pusan.ac.kr/dipayanc@live.in"/>
          <p:cNvSpPr txBox="1"/>
          <p:nvPr/>
        </p:nvSpPr>
        <p:spPr>
          <a:xfrm>
            <a:off x="83046" y="9343353"/>
            <a:ext cx="11603633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algn="l">
              <a:defRPr b="0">
                <a:latin typeface="Adobe Caslon Pro Semibold"/>
                <a:ea typeface="Adobe Caslon Pro Semibold"/>
                <a:cs typeface="Adobe Caslon Pro Semibold"/>
                <a:sym typeface="Adobe Caslon Pro Semibold"/>
              </a:defRPr>
            </a:pPr>
            <a:r>
              <a:t>Email</a:t>
            </a:r>
            <a:r>
              <a:rPr b="1" i="1">
                <a:latin typeface="Adobe Caslon Pro"/>
                <a:ea typeface="Adobe Caslon Pro"/>
                <a:cs typeface="Adobe Caslon Pro"/>
                <a:sym typeface="Adobe Caslon Pro"/>
              </a:rPr>
              <a:t>: </a:t>
            </a:r>
            <a:r>
              <a:rPr b="1" i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dobe Caslon Pro"/>
                <a:ea typeface="Adobe Caslon Pro"/>
                <a:cs typeface="Adobe Caslon Pro"/>
                <a:sym typeface="Adobe Caslon Pro"/>
                <a:hlinkClick r:id="rId2"/>
              </a:rPr>
              <a:t>dipayanc@pusan.ac.kr</a:t>
            </a:r>
            <a:r>
              <a:rPr b="1" i="1">
                <a:latin typeface="Adobe Caslon Pro"/>
                <a:ea typeface="Adobe Caslon Pro"/>
                <a:cs typeface="Adobe Caslon Pro"/>
                <a:sym typeface="Adobe Caslon Pro"/>
              </a:rPr>
              <a:t>/</a:t>
            </a:r>
            <a:r>
              <a:rPr b="1" i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dobe Caslon Pro"/>
                <a:ea typeface="Adobe Caslon Pro"/>
                <a:cs typeface="Adobe Caslon Pro"/>
                <a:sym typeface="Adobe Caslon Pro"/>
                <a:hlinkClick r:id="rId3"/>
              </a:rPr>
              <a:t>dipayanc@live.in</a:t>
            </a:r>
          </a:p>
        </p:txBody>
      </p:sp>
      <p:sp>
        <p:nvSpPr>
          <p:cNvPr id="281" name="Glacial inceptions can be initiated independently by Orbital forcings, but not by GHG forcings.…"/>
          <p:cNvSpPr txBox="1"/>
          <p:nvPr/>
        </p:nvSpPr>
        <p:spPr>
          <a:xfrm>
            <a:off x="1205005" y="887997"/>
            <a:ext cx="10538229" cy="7977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40227" tIns="140227" rIns="140227" bIns="140227" anchor="ctr">
            <a:spAutoFit/>
          </a:bodyPr>
          <a:lstStyle/>
          <a:p>
            <a:pPr marL="561109" indent="-561109" algn="just" defTabSz="2890572">
              <a:buSzPct val="70000"/>
              <a:buFont typeface="Helvetica"/>
              <a:buChar char="✦"/>
              <a:defRPr sz="2600" b="0">
                <a:latin typeface="Adobe Caslon Pro Semibold"/>
                <a:ea typeface="Adobe Caslon Pro Semibold"/>
                <a:cs typeface="Adobe Caslon Pro Semibold"/>
                <a:sym typeface="Adobe Caslon Pro Semibold"/>
              </a:defRPr>
            </a:pPr>
            <a:r>
              <a:rPr dirty="0"/>
              <a:t>Glacial inceptions</a:t>
            </a:r>
            <a:r>
              <a:rPr b="1" dirty="0">
                <a:latin typeface="Adobe Caslon Pro"/>
                <a:ea typeface="Adobe Caslon Pro"/>
                <a:cs typeface="Adobe Caslon Pro"/>
                <a:sym typeface="Adobe Caslon Pro"/>
              </a:rPr>
              <a:t> can be initiated independently by </a:t>
            </a:r>
            <a:r>
              <a:rPr b="1" i="1" dirty="0">
                <a:solidFill>
                  <a:srgbClr val="4A68D9"/>
                </a:solidFill>
                <a:latin typeface="Adobe Caslon Pro"/>
                <a:ea typeface="Adobe Caslon Pro"/>
                <a:cs typeface="Adobe Caslon Pro"/>
                <a:sym typeface="Adobe Caslon Pro"/>
              </a:rPr>
              <a:t>Orbital forcings</a:t>
            </a:r>
            <a:r>
              <a:rPr b="1" dirty="0">
                <a:latin typeface="Adobe Caslon Pro"/>
                <a:ea typeface="Adobe Caslon Pro"/>
                <a:cs typeface="Adobe Caslon Pro"/>
                <a:sym typeface="Adobe Caslon Pro"/>
              </a:rPr>
              <a:t>, but not by </a:t>
            </a:r>
            <a:r>
              <a:rPr b="1" i="1" dirty="0">
                <a:solidFill>
                  <a:srgbClr val="E83323"/>
                </a:solidFill>
                <a:latin typeface="Adobe Caslon Pro"/>
                <a:ea typeface="Adobe Caslon Pro"/>
                <a:cs typeface="Adobe Caslon Pro"/>
                <a:sym typeface="Adobe Caslon Pro"/>
              </a:rPr>
              <a:t>GHG forcings</a:t>
            </a:r>
            <a:r>
              <a:rPr b="1" dirty="0">
                <a:latin typeface="Adobe Caslon Pro"/>
                <a:ea typeface="Adobe Caslon Pro"/>
                <a:cs typeface="Adobe Caslon Pro"/>
                <a:sym typeface="Adobe Caslon Pro"/>
              </a:rPr>
              <a:t>.</a:t>
            </a:r>
            <a:endParaRPr dirty="0">
              <a:latin typeface="Adobe Caslon Pro"/>
              <a:ea typeface="Adobe Caslon Pro"/>
              <a:cs typeface="Adobe Caslon Pro"/>
              <a:sym typeface="Adobe Caslon Pro"/>
            </a:endParaRPr>
          </a:p>
          <a:p>
            <a:pPr marL="561109" indent="-561109" algn="just" defTabSz="2890572">
              <a:buSzPct val="70000"/>
              <a:buFont typeface="Helvetica"/>
              <a:buChar char="✦"/>
              <a:defRPr sz="2600" b="0">
                <a:latin typeface="Adobe Caslon Pro Semibold"/>
                <a:ea typeface="Adobe Caslon Pro Semibold"/>
                <a:cs typeface="Adobe Caslon Pro Semibold"/>
                <a:sym typeface="Adobe Caslon Pro Semibold"/>
              </a:defRPr>
            </a:pPr>
            <a:r>
              <a:rPr dirty="0"/>
              <a:t>Glacial terminations</a:t>
            </a:r>
            <a:r>
              <a:rPr b="1" dirty="0">
                <a:latin typeface="Adobe Caslon Pro"/>
                <a:ea typeface="Adobe Caslon Pro"/>
                <a:cs typeface="Adobe Caslon Pro"/>
                <a:sym typeface="Adobe Caslon Pro"/>
              </a:rPr>
              <a:t>, however, cannot be independently  simulated by </a:t>
            </a:r>
            <a:r>
              <a:rPr b="1" i="1" dirty="0">
                <a:latin typeface="Adobe Caslon Pro"/>
                <a:ea typeface="Adobe Caslon Pro"/>
                <a:cs typeface="Adobe Caslon Pro"/>
                <a:sym typeface="Adobe Caslon Pro"/>
              </a:rPr>
              <a:t>individual forcings,</a:t>
            </a:r>
            <a:r>
              <a:rPr b="1" dirty="0">
                <a:latin typeface="Adobe Caslon Pro"/>
                <a:ea typeface="Adobe Caslon Pro"/>
                <a:cs typeface="Adobe Caslon Pro"/>
                <a:sym typeface="Adobe Caslon Pro"/>
              </a:rPr>
              <a:t> and need both orbital and GHG forcings to work in tandem.</a:t>
            </a:r>
            <a:endParaRPr dirty="0">
              <a:latin typeface="Adobe Caslon Pro"/>
              <a:ea typeface="Adobe Caslon Pro"/>
              <a:cs typeface="Adobe Caslon Pro"/>
              <a:sym typeface="Adobe Caslon Pro"/>
            </a:endParaRPr>
          </a:p>
          <a:p>
            <a:pPr marL="561109" indent="-561109" algn="just" defTabSz="2890572">
              <a:buSzPct val="70000"/>
              <a:buFont typeface="Helvetica"/>
              <a:buChar char="✦"/>
              <a:defRPr sz="2600" b="0"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rPr dirty="0"/>
              <a:t>Small changes in </a:t>
            </a:r>
            <a:r>
              <a:rPr u="sng" dirty="0"/>
              <a:t>Laurentide’s ice distribution</a:t>
            </a:r>
            <a:r>
              <a:rPr dirty="0"/>
              <a:t> can cause a saddle-node bifurcation, which determines whether the coupled trajectory will follow a deglaciation or a runaway glaciation pathway.</a:t>
            </a:r>
            <a:endParaRPr dirty="0">
              <a:latin typeface="Adobe Caslon Pro Semibold"/>
              <a:ea typeface="Adobe Caslon Pro Semibold"/>
              <a:cs typeface="Adobe Caslon Pro Semibold"/>
              <a:sym typeface="Adobe Caslon Pro Semibold"/>
            </a:endParaRPr>
          </a:p>
          <a:p>
            <a:pPr marL="561109" indent="-561109" algn="just" defTabSz="2890572">
              <a:buSzPct val="70000"/>
              <a:buFont typeface="Helvetica"/>
              <a:buChar char="✦"/>
              <a:defRPr sz="2600" b="0"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rPr dirty="0"/>
              <a:t>This runaway glaciation can be explained in terms of a </a:t>
            </a:r>
            <a:r>
              <a:rPr u="sng" dirty="0"/>
              <a:t>positive stationary-wave-ice sheet feedback</a:t>
            </a:r>
            <a:r>
              <a:rPr dirty="0"/>
              <a:t> in which ice topography-driven moisture transport from westerly storm tracks and the Gulf of Mexico leads to enhanced rainfall accumulation over the southern tip of the Laurentide, making it grow further southwestward.</a:t>
            </a:r>
          </a:p>
          <a:p>
            <a:pPr marL="561109" indent="-561109" algn="just" defTabSz="2890572">
              <a:buSzPct val="70000"/>
              <a:buFont typeface="Helvetica"/>
              <a:buChar char="✦"/>
              <a:defRPr sz="2600" b="0"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rPr dirty="0"/>
              <a:t>Simulations are realistic over a narrow range of parameters, since small differences can integrate for thousands of years to create completely difference trajectories.</a:t>
            </a:r>
          </a:p>
          <a:p>
            <a:pPr algn="just" defTabSz="2890572">
              <a:defRPr sz="2600" b="0">
                <a:latin typeface="Adobe Caslon Pro"/>
                <a:ea typeface="Adobe Caslon Pro"/>
                <a:cs typeface="Adobe Caslon Pro"/>
                <a:sym typeface="Adobe Caslon Pro"/>
              </a:defRPr>
            </a:pPr>
            <a:endParaRPr dirty="0"/>
          </a:p>
          <a:p>
            <a:pPr marL="561109" indent="-561109" algn="just" defTabSz="2890572">
              <a:buSzPct val="70000"/>
              <a:buFont typeface="Helvetica"/>
              <a:buChar char="✦"/>
              <a:defRPr sz="2600" b="0"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rPr dirty="0"/>
              <a:t>Further details in:</a:t>
            </a:r>
          </a:p>
          <a:p>
            <a:pPr defTabSz="2890572">
              <a:defRPr sz="3200" b="0" u="sng">
                <a:solidFill>
                  <a:srgbClr val="FF0000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rPr dirty="0">
                <a:hlinkClick r:id="rId4"/>
              </a:rPr>
              <a:t>https://</a:t>
            </a:r>
            <a:r>
              <a:rPr dirty="0" err="1">
                <a:hlinkClick r:id="rId4"/>
              </a:rPr>
              <a:t>www.clim</a:t>
            </a:r>
            <a:r>
              <a:rPr dirty="0">
                <a:hlinkClick r:id="rId4"/>
              </a:rPr>
              <a:t>-past-</a:t>
            </a:r>
            <a:r>
              <a:rPr dirty="0" err="1">
                <a:hlinkClick r:id="rId4"/>
              </a:rPr>
              <a:t>discuss.net</a:t>
            </a:r>
            <a:r>
              <a:rPr dirty="0">
                <a:hlinkClick r:id="rId4"/>
              </a:rPr>
              <a:t>/cp-2020-46/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CP_Fig1_Forcings_Recons.pdf" descr="CP_Fig1_Forcings_Rec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032" y="684389"/>
            <a:ext cx="7742768" cy="852017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What drives glacial cycles?"/>
          <p:cNvSpPr txBox="1">
            <a:spLocks noGrp="1"/>
          </p:cNvSpPr>
          <p:nvPr>
            <p:ph type="body" sz="quarter" idx="1"/>
          </p:nvPr>
        </p:nvSpPr>
        <p:spPr>
          <a:xfrm>
            <a:off x="-2" y="-2"/>
            <a:ext cx="13016015" cy="730691"/>
          </a:xfrm>
          <a:prstGeom prst="rect">
            <a:avLst/>
          </a:prstGeom>
        </p:spPr>
        <p:txBody>
          <a:bodyPr anchor="b"/>
          <a:lstStyle>
            <a:lvl1pPr>
              <a:defRPr sz="4000"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r>
              <a:t>What drives glacial cycles?</a:t>
            </a:r>
          </a:p>
        </p:txBody>
      </p:sp>
      <p:sp>
        <p:nvSpPr>
          <p:cNvPr id="134" name="Line"/>
          <p:cNvSpPr/>
          <p:nvPr/>
        </p:nvSpPr>
        <p:spPr>
          <a:xfrm>
            <a:off x="-1" y="743387"/>
            <a:ext cx="13004802" cy="1"/>
          </a:xfrm>
          <a:prstGeom prst="line">
            <a:avLst/>
          </a:prstGeom>
          <a:ln w="25400">
            <a:solidFill>
              <a:srgbClr val="629EB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5" name="Berger, A., 1978: Long-term variations of daily insolation and quaternary climate changes. J. Atmos. Sci., 35, 2362–2367.…"/>
          <p:cNvSpPr txBox="1"/>
          <p:nvPr/>
        </p:nvSpPr>
        <p:spPr>
          <a:xfrm>
            <a:off x="0" y="9210347"/>
            <a:ext cx="13004800" cy="515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8437" indent="-198437" algn="l">
              <a:buSzPct val="100000"/>
              <a:buAutoNum type="arabicPeriod" startAt="4"/>
              <a:defRPr sz="1000" b="0">
                <a:latin typeface="+mn-lt"/>
                <a:ea typeface="+mn-ea"/>
                <a:cs typeface="+mn-cs"/>
                <a:sym typeface="Times New Roman"/>
              </a:defRPr>
            </a:pPr>
            <a:r>
              <a:t>Berger, A., 1978: Long-term variations of daily insolation and quaternary climate changes. J. Atmos. Sci., 35, 2362–2367.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marL="198437" indent="-198437" algn="l">
              <a:buSzPct val="100000"/>
              <a:buAutoNum type="arabicPeriod" startAt="4"/>
              <a:defRPr sz="1000" b="0">
                <a:latin typeface="+mn-lt"/>
                <a:ea typeface="+mn-ea"/>
                <a:cs typeface="+mn-cs"/>
                <a:sym typeface="Times New Roman"/>
              </a:defRPr>
            </a:pPr>
            <a:r>
              <a:t>Lüthi, D., M. Le Floch et al. 2008. High-resolution carbon dioxide concentration record 650,000-800,000 years before present. Nature, Vol. 453, pp. 379-382, 15 May 2008.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marL="198437" indent="-198437" algn="l">
              <a:buSzPct val="100000"/>
              <a:buAutoNum type="arabicPeriod" startAt="4"/>
              <a:defRPr sz="1000" b="0">
                <a:latin typeface="+mn-lt"/>
                <a:ea typeface="+mn-ea"/>
                <a:cs typeface="+mn-cs"/>
                <a:sym typeface="Times New Roman"/>
              </a:defRPr>
            </a:pPr>
            <a:r>
              <a:t>Spratt, R. M., &amp; Lisiecki, L. E. (2016). A late pleistocene sea level stack. Climate of the Past, 12(4), 1079–1092. </a:t>
            </a:r>
          </a:p>
        </p:txBody>
      </p:sp>
      <p:sp>
        <p:nvSpPr>
          <p:cNvPr id="136" name="References"/>
          <p:cNvSpPr txBox="1"/>
          <p:nvPr/>
        </p:nvSpPr>
        <p:spPr>
          <a:xfrm>
            <a:off x="10786053" y="9195653"/>
            <a:ext cx="934604" cy="285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defRPr sz="1200" u="sng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r>
              <a:t>References</a:t>
            </a:r>
          </a:p>
        </p:txBody>
      </p:sp>
      <p:grpSp>
        <p:nvGrpSpPr>
          <p:cNvPr id="139" name="Climate"/>
          <p:cNvGrpSpPr/>
          <p:nvPr/>
        </p:nvGrpSpPr>
        <p:grpSpPr>
          <a:xfrm>
            <a:off x="3461639" y="3801064"/>
            <a:ext cx="1248267" cy="528641"/>
            <a:chOff x="0" y="0"/>
            <a:chExt cx="1248265" cy="528640"/>
          </a:xfrm>
        </p:grpSpPr>
        <p:sp>
          <p:nvSpPr>
            <p:cNvPr id="137" name="Rounded Rectangle"/>
            <p:cNvSpPr/>
            <p:nvPr/>
          </p:nvSpPr>
          <p:spPr>
            <a:xfrm>
              <a:off x="0" y="0"/>
              <a:ext cx="1248266" cy="528641"/>
            </a:xfrm>
            <a:prstGeom prst="roundRect">
              <a:avLst>
                <a:gd name="adj" fmla="val 36036"/>
              </a:avLst>
            </a:prstGeom>
            <a:solidFill>
              <a:srgbClr val="008F00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b="0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endParaRPr/>
            </a:p>
          </p:txBody>
        </p:sp>
        <p:sp>
          <p:nvSpPr>
            <p:cNvPr id="138" name="Climate"/>
            <p:cNvSpPr txBox="1"/>
            <p:nvPr/>
          </p:nvSpPr>
          <p:spPr>
            <a:xfrm>
              <a:off x="55796" y="86520"/>
              <a:ext cx="1136674" cy="355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 b="0">
                  <a:latin typeface="Adobe Caslon Pro"/>
                  <a:ea typeface="Adobe Caslon Pro"/>
                  <a:cs typeface="Adobe Caslon Pro"/>
                  <a:sym typeface="Adobe Caslon Pro"/>
                </a:defRPr>
              </a:lvl1pPr>
            </a:lstStyle>
            <a:p>
              <a:r>
                <a:t>Climate</a:t>
              </a:r>
            </a:p>
          </p:txBody>
        </p:sp>
      </p:grpSp>
      <p:grpSp>
        <p:nvGrpSpPr>
          <p:cNvPr id="142" name="Ice Sheets"/>
          <p:cNvGrpSpPr/>
          <p:nvPr/>
        </p:nvGrpSpPr>
        <p:grpSpPr>
          <a:xfrm>
            <a:off x="3430837" y="4738361"/>
            <a:ext cx="1801625" cy="581204"/>
            <a:chOff x="0" y="0"/>
            <a:chExt cx="1801623" cy="581202"/>
          </a:xfrm>
        </p:grpSpPr>
        <p:sp>
          <p:nvSpPr>
            <p:cNvPr id="140" name="Shape"/>
            <p:cNvSpPr/>
            <p:nvPr/>
          </p:nvSpPr>
          <p:spPr>
            <a:xfrm>
              <a:off x="-1" y="-1"/>
              <a:ext cx="1801625" cy="58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97" y="0"/>
                  </a:moveTo>
                  <a:lnTo>
                    <a:pt x="18303" y="0"/>
                  </a:lnTo>
                  <a:cubicBezTo>
                    <a:pt x="18775" y="0"/>
                    <a:pt x="19132" y="0"/>
                    <a:pt x="19433" y="44"/>
                  </a:cubicBezTo>
                  <a:cubicBezTo>
                    <a:pt x="19735" y="87"/>
                    <a:pt x="19983" y="174"/>
                    <a:pt x="20238" y="349"/>
                  </a:cubicBezTo>
                  <a:cubicBezTo>
                    <a:pt x="20517" y="568"/>
                    <a:pt x="20766" y="914"/>
                    <a:pt x="20971" y="1356"/>
                  </a:cubicBezTo>
                  <a:cubicBezTo>
                    <a:pt x="21176" y="1798"/>
                    <a:pt x="21337" y="2336"/>
                    <a:pt x="21438" y="2938"/>
                  </a:cubicBezTo>
                  <a:cubicBezTo>
                    <a:pt x="21519" y="3488"/>
                    <a:pt x="21560" y="4021"/>
                    <a:pt x="21580" y="4677"/>
                  </a:cubicBezTo>
                  <a:cubicBezTo>
                    <a:pt x="21600" y="5332"/>
                    <a:pt x="21600" y="6108"/>
                    <a:pt x="21600" y="7143"/>
                  </a:cubicBezTo>
                  <a:lnTo>
                    <a:pt x="21600" y="14488"/>
                  </a:lnTo>
                  <a:cubicBezTo>
                    <a:pt x="21600" y="15508"/>
                    <a:pt x="21600" y="16276"/>
                    <a:pt x="21580" y="16927"/>
                  </a:cubicBezTo>
                  <a:cubicBezTo>
                    <a:pt x="21560" y="17579"/>
                    <a:pt x="21519" y="18112"/>
                    <a:pt x="21438" y="18662"/>
                  </a:cubicBezTo>
                  <a:cubicBezTo>
                    <a:pt x="21337" y="19264"/>
                    <a:pt x="21176" y="19802"/>
                    <a:pt x="20971" y="20244"/>
                  </a:cubicBezTo>
                  <a:cubicBezTo>
                    <a:pt x="20766" y="20686"/>
                    <a:pt x="20517" y="21032"/>
                    <a:pt x="20238" y="21251"/>
                  </a:cubicBezTo>
                  <a:cubicBezTo>
                    <a:pt x="19983" y="21426"/>
                    <a:pt x="19735" y="21513"/>
                    <a:pt x="19432" y="21556"/>
                  </a:cubicBezTo>
                  <a:cubicBezTo>
                    <a:pt x="19128" y="21600"/>
                    <a:pt x="18768" y="21600"/>
                    <a:pt x="18288" y="21600"/>
                  </a:cubicBezTo>
                  <a:lnTo>
                    <a:pt x="3297" y="21600"/>
                  </a:lnTo>
                  <a:cubicBezTo>
                    <a:pt x="2825" y="21600"/>
                    <a:pt x="2468" y="21600"/>
                    <a:pt x="2167" y="21556"/>
                  </a:cubicBezTo>
                  <a:cubicBezTo>
                    <a:pt x="1865" y="21513"/>
                    <a:pt x="1617" y="21426"/>
                    <a:pt x="1362" y="21251"/>
                  </a:cubicBezTo>
                  <a:cubicBezTo>
                    <a:pt x="1083" y="21032"/>
                    <a:pt x="834" y="20686"/>
                    <a:pt x="629" y="20244"/>
                  </a:cubicBezTo>
                  <a:cubicBezTo>
                    <a:pt x="424" y="19802"/>
                    <a:pt x="263" y="19264"/>
                    <a:pt x="162" y="18662"/>
                  </a:cubicBezTo>
                  <a:cubicBezTo>
                    <a:pt x="81" y="18112"/>
                    <a:pt x="40" y="17579"/>
                    <a:pt x="20" y="16923"/>
                  </a:cubicBezTo>
                  <a:cubicBezTo>
                    <a:pt x="0" y="16268"/>
                    <a:pt x="0" y="15492"/>
                    <a:pt x="0" y="14457"/>
                  </a:cubicBezTo>
                  <a:lnTo>
                    <a:pt x="0" y="7112"/>
                  </a:lnTo>
                  <a:cubicBezTo>
                    <a:pt x="0" y="6092"/>
                    <a:pt x="0" y="5324"/>
                    <a:pt x="20" y="4673"/>
                  </a:cubicBezTo>
                  <a:cubicBezTo>
                    <a:pt x="40" y="4021"/>
                    <a:pt x="81" y="3488"/>
                    <a:pt x="162" y="2938"/>
                  </a:cubicBezTo>
                  <a:cubicBezTo>
                    <a:pt x="263" y="2336"/>
                    <a:pt x="424" y="1798"/>
                    <a:pt x="629" y="1356"/>
                  </a:cubicBezTo>
                  <a:cubicBezTo>
                    <a:pt x="834" y="914"/>
                    <a:pt x="1083" y="568"/>
                    <a:pt x="1362" y="349"/>
                  </a:cubicBezTo>
                  <a:cubicBezTo>
                    <a:pt x="1617" y="174"/>
                    <a:pt x="1865" y="87"/>
                    <a:pt x="2168" y="44"/>
                  </a:cubicBezTo>
                  <a:cubicBezTo>
                    <a:pt x="2472" y="0"/>
                    <a:pt x="2832" y="0"/>
                    <a:pt x="3312" y="0"/>
                  </a:cubicBezTo>
                  <a:lnTo>
                    <a:pt x="3297" y="0"/>
                  </a:lnTo>
                  <a:close/>
                </a:path>
              </a:pathLst>
            </a:custGeom>
            <a:solidFill>
              <a:srgbClr val="0433FF">
                <a:alpha val="4485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b="0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endParaRPr/>
            </a:p>
          </p:txBody>
        </p:sp>
        <p:sp>
          <p:nvSpPr>
            <p:cNvPr id="141" name="Ice Sheets"/>
            <p:cNvSpPr txBox="1"/>
            <p:nvPr/>
          </p:nvSpPr>
          <p:spPr>
            <a:xfrm>
              <a:off x="0" y="112801"/>
              <a:ext cx="1801624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 b="0">
                  <a:latin typeface="Adobe Caslon Pro"/>
                  <a:ea typeface="Adobe Caslon Pro"/>
                  <a:cs typeface="Adobe Caslon Pro"/>
                  <a:sym typeface="Adobe Caslon Pro"/>
                </a:defRPr>
              </a:lvl1pPr>
            </a:lstStyle>
            <a:p>
              <a:r>
                <a:t>Ice Sheets</a:t>
              </a:r>
            </a:p>
          </p:txBody>
        </p:sp>
      </p:grpSp>
      <p:grpSp>
        <p:nvGrpSpPr>
          <p:cNvPr id="145" name="Carbon Cycle"/>
          <p:cNvGrpSpPr/>
          <p:nvPr/>
        </p:nvGrpSpPr>
        <p:grpSpPr>
          <a:xfrm>
            <a:off x="322306" y="4738361"/>
            <a:ext cx="2036366" cy="581204"/>
            <a:chOff x="0" y="0"/>
            <a:chExt cx="2036364" cy="581202"/>
          </a:xfrm>
        </p:grpSpPr>
        <p:sp>
          <p:nvSpPr>
            <p:cNvPr id="143" name="Rounded Rectangle"/>
            <p:cNvSpPr/>
            <p:nvPr/>
          </p:nvSpPr>
          <p:spPr>
            <a:xfrm>
              <a:off x="0" y="0"/>
              <a:ext cx="2036365" cy="581203"/>
            </a:xfrm>
            <a:prstGeom prst="roundRect">
              <a:avLst>
                <a:gd name="adj" fmla="val 32777"/>
              </a:avLst>
            </a:prstGeom>
            <a:solidFill>
              <a:srgbClr val="C46D32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b="0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endParaRPr/>
            </a:p>
          </p:txBody>
        </p:sp>
        <p:sp>
          <p:nvSpPr>
            <p:cNvPr id="144" name="Carbon Cycle"/>
            <p:cNvSpPr txBox="1"/>
            <p:nvPr/>
          </p:nvSpPr>
          <p:spPr>
            <a:xfrm>
              <a:off x="55795" y="112801"/>
              <a:ext cx="1924774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 b="0">
                  <a:latin typeface="Adobe Caslon Pro"/>
                  <a:ea typeface="Adobe Caslon Pro"/>
                  <a:cs typeface="Adobe Caslon Pro"/>
                  <a:sym typeface="Adobe Caslon Pro"/>
                </a:defRPr>
              </a:lvl1pPr>
            </a:lstStyle>
            <a:p>
              <a:r>
                <a:t>Carbon Cycle</a:t>
              </a:r>
            </a:p>
          </p:txBody>
        </p:sp>
      </p:grpSp>
      <p:sp>
        <p:nvSpPr>
          <p:cNvPr id="146" name="Connection Line"/>
          <p:cNvSpPr/>
          <p:nvPr/>
        </p:nvSpPr>
        <p:spPr>
          <a:xfrm>
            <a:off x="4739476" y="4077252"/>
            <a:ext cx="281283" cy="616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819" h="21546" extrusionOk="0">
                <a:moveTo>
                  <a:pt x="15009" y="21546"/>
                </a:moveTo>
                <a:cubicBezTo>
                  <a:pt x="21600" y="7128"/>
                  <a:pt x="16597" y="-54"/>
                  <a:pt x="0" y="0"/>
                </a:cubicBezTo>
              </a:path>
            </a:pathLst>
          </a:custGeom>
          <a:ln w="25400">
            <a:solidFill>
              <a:srgbClr val="5E5E5E">
                <a:alpha val="84202"/>
              </a:srgbClr>
            </a:solidFill>
            <a:miter lim="400000"/>
            <a:headEnd type="stealth"/>
          </a:ln>
        </p:spPr>
        <p:txBody>
          <a:bodyPr lIns="50800" tIns="50800" rIns="50800" bIns="50800"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47" name="Connection Line"/>
          <p:cNvSpPr/>
          <p:nvPr/>
        </p:nvSpPr>
        <p:spPr>
          <a:xfrm flipV="1">
            <a:off x="2373793" y="5017199"/>
            <a:ext cx="1010209" cy="465"/>
          </a:xfrm>
          <a:prstGeom prst="line">
            <a:avLst/>
          </a:prstGeom>
          <a:ln w="25400">
            <a:solidFill>
              <a:srgbClr val="5E5E5E">
                <a:alpha val="84202"/>
              </a:srgbClr>
            </a:solidFill>
            <a:miter lim="400000"/>
            <a:headEnd type="stealth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50" name="Milankovitch forcing"/>
          <p:cNvGrpSpPr/>
          <p:nvPr/>
        </p:nvGrpSpPr>
        <p:grpSpPr>
          <a:xfrm>
            <a:off x="322306" y="3636766"/>
            <a:ext cx="1687767" cy="796049"/>
            <a:chOff x="0" y="0"/>
            <a:chExt cx="1687765" cy="796048"/>
          </a:xfrm>
        </p:grpSpPr>
        <p:sp>
          <p:nvSpPr>
            <p:cNvPr id="148" name="Rounded Rectangle"/>
            <p:cNvSpPr/>
            <p:nvPr/>
          </p:nvSpPr>
          <p:spPr>
            <a:xfrm>
              <a:off x="0" y="0"/>
              <a:ext cx="1687766" cy="796049"/>
            </a:xfrm>
            <a:prstGeom prst="roundRect">
              <a:avLst>
                <a:gd name="adj" fmla="val 23931"/>
              </a:avLst>
            </a:prstGeom>
            <a:solidFill>
              <a:srgbClr val="EFE84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b="0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endParaRPr/>
            </a:p>
          </p:txBody>
        </p:sp>
        <p:sp>
          <p:nvSpPr>
            <p:cNvPr id="149" name="Milankovitch forcing"/>
            <p:cNvSpPr txBox="1"/>
            <p:nvPr/>
          </p:nvSpPr>
          <p:spPr>
            <a:xfrm>
              <a:off x="55796" y="67824"/>
              <a:ext cx="1576173" cy="660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 b="0">
                  <a:latin typeface="Adobe Caslon Pro"/>
                  <a:ea typeface="Adobe Caslon Pro"/>
                  <a:cs typeface="Adobe Caslon Pro"/>
                  <a:sym typeface="Adobe Caslon Pro"/>
                </a:defRPr>
              </a:lvl1pPr>
            </a:lstStyle>
            <a:p>
              <a:r>
                <a:t>Milankovitch forcing</a:t>
              </a:r>
            </a:p>
          </p:txBody>
        </p:sp>
      </p:grpSp>
      <p:sp>
        <p:nvSpPr>
          <p:cNvPr id="151" name="Connection Line"/>
          <p:cNvSpPr/>
          <p:nvPr/>
        </p:nvSpPr>
        <p:spPr>
          <a:xfrm>
            <a:off x="2057418" y="4175077"/>
            <a:ext cx="1354338" cy="513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37" extrusionOk="0">
                <a:moveTo>
                  <a:pt x="21600" y="731"/>
                </a:moveTo>
                <a:cubicBezTo>
                  <a:pt x="8072" y="-2263"/>
                  <a:pt x="872" y="3939"/>
                  <a:pt x="0" y="19337"/>
                </a:cubicBezTo>
              </a:path>
            </a:pathLst>
          </a:custGeom>
          <a:ln w="25400">
            <a:solidFill>
              <a:srgbClr val="5E5E5E">
                <a:alpha val="84202"/>
              </a:srgbClr>
            </a:solidFill>
            <a:miter lim="400000"/>
            <a:headEnd type="stealth"/>
          </a:ln>
        </p:spPr>
        <p:txBody>
          <a:bodyPr lIns="50800" tIns="50800" rIns="50800" bIns="50800"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52" name="Connection Line"/>
          <p:cNvSpPr/>
          <p:nvPr/>
        </p:nvSpPr>
        <p:spPr>
          <a:xfrm flipH="1">
            <a:off x="2091686" y="3983505"/>
            <a:ext cx="1328316" cy="496"/>
          </a:xfrm>
          <a:prstGeom prst="line">
            <a:avLst/>
          </a:prstGeom>
          <a:ln w="50800">
            <a:solidFill>
              <a:srgbClr val="5E5E5E">
                <a:alpha val="84202"/>
              </a:srgbClr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3" name="Rounded Rectangle"/>
          <p:cNvSpPr/>
          <p:nvPr/>
        </p:nvSpPr>
        <p:spPr>
          <a:xfrm>
            <a:off x="3185051" y="3649466"/>
            <a:ext cx="2143299" cy="1866564"/>
          </a:xfrm>
          <a:prstGeom prst="roundRect">
            <a:avLst>
              <a:gd name="adj" fmla="val 15990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4" name="Recons_240_210ka.png" descr="Recons_240_210k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70" y="5782276"/>
            <a:ext cx="4897271" cy="3336947"/>
          </a:xfrm>
          <a:prstGeom prst="rect">
            <a:avLst/>
          </a:prstGeom>
          <a:ln>
            <a:solidFill>
              <a:srgbClr val="7E786C"/>
            </a:solidFill>
            <a:miter lim="400000"/>
          </a:ln>
          <a:effectLst>
            <a:outerShdw blurRad="1270000" dist="588835" dir="4080000" rotWithShape="0">
              <a:srgbClr val="000000">
                <a:alpha val="57462"/>
              </a:srgbClr>
            </a:outerShdw>
          </a:effectLst>
        </p:spPr>
      </p:pic>
      <p:sp>
        <p:nvSpPr>
          <p:cNvPr id="155" name="Between the sea level high stands of MIS 7e-7c: ≈60m in 20k years"/>
          <p:cNvSpPr txBox="1"/>
          <p:nvPr/>
        </p:nvSpPr>
        <p:spPr>
          <a:xfrm>
            <a:off x="3781585" y="7200033"/>
            <a:ext cx="1306600" cy="1761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40227" tIns="140227" rIns="140227" bIns="140227" anchor="b">
            <a:spAutoFit/>
          </a:bodyPr>
          <a:lstStyle/>
          <a:p>
            <a:pPr algn="r" defTabSz="2890572">
              <a:defRPr sz="1700" b="0"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Between the high stands of MIS 7e-7c: </a:t>
            </a:r>
            <a:r>
              <a:rPr>
                <a:latin typeface="Adobe Caslon Pro Semibold"/>
                <a:ea typeface="Adobe Caslon Pro Semibold"/>
                <a:cs typeface="Adobe Caslon Pro Semibold"/>
                <a:sym typeface="Adobe Caslon Pro Semibold"/>
              </a:rPr>
              <a:t>≈60m </a:t>
            </a:r>
            <a:r>
              <a:t>in </a:t>
            </a:r>
            <a:r>
              <a:rPr>
                <a:latin typeface="Adobe Caslon Pro Semibold"/>
                <a:ea typeface="Adobe Caslon Pro Semibold"/>
                <a:cs typeface="Adobe Caslon Pro Semibold"/>
                <a:sym typeface="Adobe Caslon Pro Semibold"/>
              </a:rPr>
              <a:t>20ky</a:t>
            </a:r>
          </a:p>
        </p:txBody>
      </p:sp>
      <p:sp>
        <p:nvSpPr>
          <p:cNvPr id="156" name="Testbed"/>
          <p:cNvSpPr txBox="1"/>
          <p:nvPr/>
        </p:nvSpPr>
        <p:spPr>
          <a:xfrm>
            <a:off x="676326" y="5787294"/>
            <a:ext cx="1328325" cy="491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40227" tIns="140227" rIns="140227" bIns="140227">
            <a:spAutoFit/>
          </a:bodyPr>
          <a:lstStyle>
            <a:lvl1pPr algn="l" defTabSz="2890572">
              <a:lnSpc>
                <a:spcPct val="70000"/>
              </a:lnSpc>
              <a:defRPr sz="1700" b="0" u="sng">
                <a:latin typeface="Adobe Caslon Pro Semibold"/>
                <a:ea typeface="Adobe Caslon Pro Semibold"/>
                <a:cs typeface="Adobe Caslon Pro Semibold"/>
                <a:sym typeface="Adobe Caslon Pro Semibold"/>
              </a:defRPr>
            </a:lvl1pPr>
          </a:lstStyle>
          <a:p>
            <a:r>
              <a:t>Testbed</a:t>
            </a:r>
          </a:p>
        </p:txBody>
      </p:sp>
      <p:sp>
        <p:nvSpPr>
          <p:cNvPr id="157" name="Rounded Rectangle 6"/>
          <p:cNvSpPr/>
          <p:nvPr/>
        </p:nvSpPr>
        <p:spPr>
          <a:xfrm>
            <a:off x="6444408" y="5195189"/>
            <a:ext cx="1755512" cy="1353066"/>
          </a:xfrm>
          <a:prstGeom prst="roundRect">
            <a:avLst>
              <a:gd name="adj" fmla="val 16667"/>
            </a:avLst>
          </a:prstGeom>
          <a:ln w="317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Freeform 7"/>
          <p:cNvSpPr/>
          <p:nvPr/>
        </p:nvSpPr>
        <p:spPr>
          <a:xfrm>
            <a:off x="5218770" y="5319567"/>
            <a:ext cx="1248937" cy="3813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" y="2645"/>
                </a:moveTo>
                <a:lnTo>
                  <a:pt x="21600" y="0"/>
                </a:lnTo>
                <a:lnTo>
                  <a:pt x="21600" y="6108"/>
                </a:lnTo>
                <a:lnTo>
                  <a:pt x="0" y="21600"/>
                </a:lnTo>
                <a:lnTo>
                  <a:pt x="193" y="2645"/>
                </a:lnTo>
                <a:close/>
              </a:path>
            </a:pathLst>
          </a:custGeom>
          <a:solidFill>
            <a:srgbClr val="5E5E5E">
              <a:alpha val="41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Is Milankovitch forcing enough to drive glacial cycles?…"/>
          <p:cNvSpPr txBox="1"/>
          <p:nvPr/>
        </p:nvSpPr>
        <p:spPr>
          <a:xfrm>
            <a:off x="180255" y="1012339"/>
            <a:ext cx="5096077" cy="2186306"/>
          </a:xfrm>
          <a:prstGeom prst="rect">
            <a:avLst/>
          </a:prstGeom>
          <a:ln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79999" indent="-179999" algn="l">
              <a:buSzPct val="50000"/>
              <a:buChar char="•"/>
              <a:defRPr sz="2300" b="0"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Is </a:t>
            </a:r>
            <a:r>
              <a:rPr i="1" u="sng"/>
              <a:t>Milankovitch forcing</a:t>
            </a:r>
            <a:r>
              <a:t> enough to drive</a:t>
            </a:r>
            <a:r>
              <a:rPr b="1" i="1"/>
              <a:t> </a:t>
            </a:r>
            <a:r>
              <a:t>glacial cycles?</a:t>
            </a:r>
            <a:endParaRPr b="1" i="1"/>
          </a:p>
          <a:p>
            <a:pPr marL="179999" indent="-179999" algn="l">
              <a:buSzPct val="50000"/>
              <a:buChar char="•"/>
              <a:defRPr sz="2300" b="0"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What is the role of internal</a:t>
            </a:r>
            <a:r>
              <a:rPr>
                <a:latin typeface="Adobe Caslon Pro Semibold"/>
                <a:ea typeface="Adobe Caslon Pro Semibold"/>
                <a:cs typeface="Adobe Caslon Pro Semibold"/>
                <a:sym typeface="Adobe Caslon Pro Semibold"/>
              </a:rPr>
              <a:t> </a:t>
            </a:r>
            <a:r>
              <a:rPr i="1" u="sng"/>
              <a:t>ice sheet dynamics/feedback</a:t>
            </a:r>
            <a:r>
              <a:t> on glacial cycle?</a:t>
            </a:r>
            <a:endParaRPr b="1" i="1"/>
          </a:p>
          <a:p>
            <a:pPr marL="179999" indent="-179999" algn="l">
              <a:buSzPct val="50000"/>
              <a:buChar char="•"/>
              <a:defRPr sz="2300" b="0"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Is additional </a:t>
            </a:r>
            <a:r>
              <a:rPr i="1" u="sng"/>
              <a:t>CO</a:t>
            </a:r>
            <a:r>
              <a:rPr i="1" u="sng" baseline="-5998"/>
              <a:t>2</a:t>
            </a:r>
            <a:r>
              <a:rPr i="1" u="sng"/>
              <a:t> forcing</a:t>
            </a:r>
            <a:r>
              <a:t> needed (which is also driven by Milankovitch)?</a:t>
            </a:r>
          </a:p>
        </p:txBody>
      </p:sp>
      <p:sp>
        <p:nvSpPr>
          <p:cNvPr id="160" name="Rectangle"/>
          <p:cNvSpPr/>
          <p:nvPr/>
        </p:nvSpPr>
        <p:spPr>
          <a:xfrm>
            <a:off x="147997" y="835490"/>
            <a:ext cx="5133098" cy="2545717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Rounded Rectangle"/>
          <p:cNvSpPr/>
          <p:nvPr/>
        </p:nvSpPr>
        <p:spPr>
          <a:xfrm>
            <a:off x="167046" y="3566710"/>
            <a:ext cx="2346886" cy="1918754"/>
          </a:xfrm>
          <a:prstGeom prst="roundRect">
            <a:avLst>
              <a:gd name="adj" fmla="val 15301"/>
            </a:avLst>
          </a:prstGeom>
          <a:ln w="38100">
            <a:solidFill>
              <a:srgbClr val="B51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1" presetClass="entr" presetSubtype="0" fill="hold" grpId="13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9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"/>
                            </p:stCondLst>
                            <p:childTnLst>
                              <p:par>
                                <p:cTn id="64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5" animBg="1" advAuto="0"/>
      <p:bldP spid="142" grpId="6" animBg="1" advAuto="0"/>
      <p:bldP spid="145" grpId="7" animBg="1" advAuto="0"/>
      <p:bldP spid="146" grpId="12" animBg="1" advAuto="0"/>
      <p:bldP spid="146" grpId="16" animBg="1" advAuto="0"/>
      <p:bldP spid="147" grpId="13" animBg="1" advAuto="0"/>
      <p:bldP spid="147" grpId="18" animBg="1" advAuto="0"/>
      <p:bldP spid="150" grpId="4" animBg="1" advAuto="0"/>
      <p:bldP spid="151" grpId="14" animBg="1" advAuto="0"/>
      <p:bldP spid="151" grpId="17" animBg="1" advAuto="0"/>
      <p:bldP spid="152" grpId="10" animBg="1" advAuto="0"/>
      <p:bldP spid="152" grpId="15" animBg="1" advAuto="0"/>
      <p:bldP spid="153" grpId="19" animBg="1" advAuto="0"/>
      <p:bldP spid="154" grpId="1" animBg="1" advAuto="0"/>
      <p:bldP spid="155" grpId="3" animBg="1" advAuto="0"/>
      <p:bldP spid="156" grpId="2" animBg="1" advAuto="0"/>
      <p:bldP spid="157" grpId="8" animBg="1" advAuto="0"/>
      <p:bldP spid="158" grpId="9" animBg="1" advAuto="0"/>
      <p:bldP spid="160" grpId="11" animBg="1" advAuto="0"/>
      <p:bldP spid="161" grpId="2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t=’n+1’"/>
          <p:cNvGrpSpPr/>
          <p:nvPr/>
        </p:nvGrpSpPr>
        <p:grpSpPr>
          <a:xfrm>
            <a:off x="9895937" y="7596474"/>
            <a:ext cx="1073657" cy="417064"/>
            <a:chOff x="0" y="0"/>
            <a:chExt cx="1073655" cy="417063"/>
          </a:xfrm>
        </p:grpSpPr>
        <p:sp>
          <p:nvSpPr>
            <p:cNvPr id="163" name="Rectangle"/>
            <p:cNvSpPr/>
            <p:nvPr/>
          </p:nvSpPr>
          <p:spPr>
            <a:xfrm>
              <a:off x="0" y="-1"/>
              <a:ext cx="1073656" cy="417065"/>
            </a:xfrm>
            <a:prstGeom prst="rect">
              <a:avLst/>
            </a:prstGeom>
            <a:solidFill>
              <a:srgbClr val="A6C6DF"/>
            </a:solidFill>
            <a:ln w="12700" cap="flat">
              <a:solidFill>
                <a:srgbClr val="377BB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b="0" i="1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endParaRPr/>
            </a:p>
          </p:txBody>
        </p:sp>
        <p:sp>
          <p:nvSpPr>
            <p:cNvPr id="164" name="t=’n+1’"/>
            <p:cNvSpPr txBox="1"/>
            <p:nvPr/>
          </p:nvSpPr>
          <p:spPr>
            <a:xfrm>
              <a:off x="0" y="30731"/>
              <a:ext cx="1073656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 b="0" i="1">
                  <a:latin typeface="Adobe Caslon Pro"/>
                  <a:ea typeface="Adobe Caslon Pro"/>
                  <a:cs typeface="Adobe Caslon Pro"/>
                  <a:sym typeface="Adobe Caslon Pro"/>
                </a:defRPr>
              </a:lvl1pPr>
            </a:lstStyle>
            <a:p>
              <a:r>
                <a:t>t=’n+1’</a:t>
              </a:r>
            </a:p>
          </p:txBody>
        </p:sp>
      </p:grpSp>
      <p:sp>
        <p:nvSpPr>
          <p:cNvPr id="166" name="Arrow"/>
          <p:cNvSpPr/>
          <p:nvPr/>
        </p:nvSpPr>
        <p:spPr>
          <a:xfrm rot="6300000" flipH="1">
            <a:off x="10576489" y="7055200"/>
            <a:ext cx="1696814" cy="385250"/>
          </a:xfrm>
          <a:prstGeom prst="rightArrow">
            <a:avLst>
              <a:gd name="adj1" fmla="val 32000"/>
              <a:gd name="adj2" fmla="val 107463"/>
            </a:avLst>
          </a:prstGeom>
          <a:gradFill>
            <a:gsLst>
              <a:gs pos="0">
                <a:srgbClr val="56C1FF"/>
              </a:gs>
              <a:gs pos="100000">
                <a:srgbClr val="0076BA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Arrow"/>
          <p:cNvSpPr/>
          <p:nvPr/>
        </p:nvSpPr>
        <p:spPr>
          <a:xfrm rot="15300000" flipH="1">
            <a:off x="6923951" y="5771048"/>
            <a:ext cx="4290615" cy="353262"/>
          </a:xfrm>
          <a:prstGeom prst="rightArrow">
            <a:avLst>
              <a:gd name="adj1" fmla="val 32000"/>
              <a:gd name="adj2" fmla="val 117576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Arrow"/>
          <p:cNvSpPr/>
          <p:nvPr/>
        </p:nvSpPr>
        <p:spPr>
          <a:xfrm rot="6300000" flipH="1">
            <a:off x="4909160" y="5904315"/>
            <a:ext cx="4079783" cy="385250"/>
          </a:xfrm>
          <a:prstGeom prst="rightArrow">
            <a:avLst>
              <a:gd name="adj1" fmla="val 32000"/>
              <a:gd name="adj2" fmla="val 107463"/>
            </a:avLst>
          </a:prstGeom>
          <a:gradFill>
            <a:gsLst>
              <a:gs pos="0">
                <a:srgbClr val="56C1FF"/>
              </a:gs>
              <a:gs pos="100000">
                <a:srgbClr val="0076BA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Arrow"/>
          <p:cNvSpPr/>
          <p:nvPr/>
        </p:nvSpPr>
        <p:spPr>
          <a:xfrm rot="15300000" flipH="1">
            <a:off x="1437164" y="5309020"/>
            <a:ext cx="5249490" cy="353262"/>
          </a:xfrm>
          <a:prstGeom prst="rightArrow">
            <a:avLst>
              <a:gd name="adj1" fmla="val 32000"/>
              <a:gd name="adj2" fmla="val 117576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Line"/>
          <p:cNvSpPr/>
          <p:nvPr/>
        </p:nvSpPr>
        <p:spPr>
          <a:xfrm>
            <a:off x="-1" y="741599"/>
            <a:ext cx="13017550" cy="1"/>
          </a:xfrm>
          <a:prstGeom prst="line">
            <a:avLst/>
          </a:prstGeom>
          <a:ln w="25400">
            <a:solidFill>
              <a:srgbClr val="629EB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1" name="Coupled climate-ice sheet model"/>
          <p:cNvSpPr txBox="1">
            <a:spLocks noGrp="1"/>
          </p:cNvSpPr>
          <p:nvPr>
            <p:ph type="body" sz="quarter" idx="1"/>
          </p:nvPr>
        </p:nvSpPr>
        <p:spPr>
          <a:xfrm>
            <a:off x="-2" y="-2"/>
            <a:ext cx="13016015" cy="730691"/>
          </a:xfrm>
          <a:prstGeom prst="rect">
            <a:avLst/>
          </a:prstGeom>
        </p:spPr>
        <p:txBody>
          <a:bodyPr anchor="b"/>
          <a:lstStyle>
            <a:lvl1pPr>
              <a:defRPr sz="4000"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r>
              <a:t>Coupled climate-ice sheet model</a:t>
            </a:r>
          </a:p>
        </p:txBody>
      </p:sp>
      <p:grpSp>
        <p:nvGrpSpPr>
          <p:cNvPr id="174" name="LOVECLIM"/>
          <p:cNvGrpSpPr/>
          <p:nvPr/>
        </p:nvGrpSpPr>
        <p:grpSpPr>
          <a:xfrm>
            <a:off x="6958737" y="3395869"/>
            <a:ext cx="2143472" cy="730689"/>
            <a:chOff x="0" y="0"/>
            <a:chExt cx="2143470" cy="730688"/>
          </a:xfrm>
        </p:grpSpPr>
        <p:sp>
          <p:nvSpPr>
            <p:cNvPr id="172" name="Rounded Rectangle"/>
            <p:cNvSpPr/>
            <p:nvPr/>
          </p:nvSpPr>
          <p:spPr>
            <a:xfrm>
              <a:off x="0" y="0"/>
              <a:ext cx="2143471" cy="730689"/>
            </a:xfrm>
            <a:prstGeom prst="roundRect">
              <a:avLst>
                <a:gd name="adj" fmla="val 32107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endParaRPr/>
            </a:p>
          </p:txBody>
        </p:sp>
        <p:sp>
          <p:nvSpPr>
            <p:cNvPr id="173" name="LOVECLIM"/>
            <p:cNvSpPr txBox="1"/>
            <p:nvPr/>
          </p:nvSpPr>
          <p:spPr>
            <a:xfrm>
              <a:off x="68713" y="160874"/>
              <a:ext cx="2006045" cy="408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Adobe Caslon Pro"/>
                  <a:ea typeface="Adobe Caslon Pro"/>
                  <a:cs typeface="Adobe Caslon Pro"/>
                  <a:sym typeface="Adobe Caslon Pro"/>
                </a:defRPr>
              </a:lvl1pPr>
            </a:lstStyle>
            <a:p>
              <a:r>
                <a:t>LOVECLIM</a:t>
              </a:r>
            </a:p>
          </p:txBody>
        </p:sp>
      </p:grpSp>
      <p:grpSp>
        <p:nvGrpSpPr>
          <p:cNvPr id="177" name="PSUIM"/>
          <p:cNvGrpSpPr/>
          <p:nvPr/>
        </p:nvGrpSpPr>
        <p:grpSpPr>
          <a:xfrm>
            <a:off x="9332617" y="8020957"/>
            <a:ext cx="2143473" cy="929278"/>
            <a:chOff x="0" y="0"/>
            <a:chExt cx="2143472" cy="929276"/>
          </a:xfrm>
        </p:grpSpPr>
        <p:sp>
          <p:nvSpPr>
            <p:cNvPr id="175" name="Rounded Rectangle"/>
            <p:cNvSpPr/>
            <p:nvPr/>
          </p:nvSpPr>
          <p:spPr>
            <a:xfrm>
              <a:off x="0" y="0"/>
              <a:ext cx="2143473" cy="929277"/>
            </a:xfrm>
            <a:prstGeom prst="roundRect">
              <a:avLst>
                <a:gd name="adj" fmla="val 14721"/>
              </a:avLst>
            </a:prstGeom>
            <a:gradFill flip="none" rotWithShape="1">
              <a:gsLst>
                <a:gs pos="0">
                  <a:srgbClr val="56C1FF"/>
                </a:gs>
                <a:gs pos="100000">
                  <a:srgbClr val="0076B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endParaRPr/>
            </a:p>
          </p:txBody>
        </p:sp>
        <p:sp>
          <p:nvSpPr>
            <p:cNvPr id="176" name="PSUIM"/>
            <p:cNvSpPr txBox="1"/>
            <p:nvPr/>
          </p:nvSpPr>
          <p:spPr>
            <a:xfrm>
              <a:off x="40066" y="260168"/>
              <a:ext cx="2063340" cy="408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Adobe Caslon Pro"/>
                  <a:ea typeface="Adobe Caslon Pro"/>
                  <a:cs typeface="Adobe Caslon Pro"/>
                  <a:sym typeface="Adobe Caslon Pro"/>
                </a:defRPr>
              </a:lvl1pPr>
            </a:lstStyle>
            <a:p>
              <a:r>
                <a:t>PSUIM</a:t>
              </a:r>
            </a:p>
          </p:txBody>
        </p:sp>
      </p:grpSp>
      <p:grpSp>
        <p:nvGrpSpPr>
          <p:cNvPr id="180" name="LOVECLIM (EMIC)"/>
          <p:cNvGrpSpPr/>
          <p:nvPr/>
        </p:nvGrpSpPr>
        <p:grpSpPr>
          <a:xfrm>
            <a:off x="2360971" y="1790012"/>
            <a:ext cx="2143471" cy="1189074"/>
            <a:chOff x="0" y="0"/>
            <a:chExt cx="2143470" cy="1189072"/>
          </a:xfrm>
        </p:grpSpPr>
        <p:sp>
          <p:nvSpPr>
            <p:cNvPr id="178" name="Rounded Rectangle"/>
            <p:cNvSpPr/>
            <p:nvPr/>
          </p:nvSpPr>
          <p:spPr>
            <a:xfrm>
              <a:off x="0" y="0"/>
              <a:ext cx="2143471" cy="1189073"/>
            </a:xfrm>
            <a:prstGeom prst="roundRect">
              <a:avLst>
                <a:gd name="adj" fmla="val 17394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endParaRPr/>
            </a:p>
          </p:txBody>
        </p:sp>
        <p:sp>
          <p:nvSpPr>
            <p:cNvPr id="179" name="LOVECLIM (EMIC)"/>
            <p:cNvSpPr txBox="1"/>
            <p:nvPr/>
          </p:nvSpPr>
          <p:spPr>
            <a:xfrm>
              <a:off x="60578" y="205916"/>
              <a:ext cx="2022315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Adobe Caslon Pro"/>
                  <a:ea typeface="Adobe Caslon Pro"/>
                  <a:cs typeface="Adobe Caslon Pro"/>
                  <a:sym typeface="Adobe Caslon Pro"/>
                </a:defRPr>
              </a:lvl1pPr>
            </a:lstStyle>
            <a:p>
              <a:r>
                <a:t>LOVECLIM (EMIC) </a:t>
              </a:r>
            </a:p>
          </p:txBody>
        </p:sp>
      </p:grpSp>
      <p:grpSp>
        <p:nvGrpSpPr>
          <p:cNvPr id="183" name="Ice sheet Model - PSUIM"/>
          <p:cNvGrpSpPr/>
          <p:nvPr/>
        </p:nvGrpSpPr>
        <p:grpSpPr>
          <a:xfrm>
            <a:off x="4327009" y="8020957"/>
            <a:ext cx="2498774" cy="929278"/>
            <a:chOff x="0" y="0"/>
            <a:chExt cx="2498773" cy="929276"/>
          </a:xfrm>
        </p:grpSpPr>
        <p:sp>
          <p:nvSpPr>
            <p:cNvPr id="181" name="Rounded Rectangle"/>
            <p:cNvSpPr/>
            <p:nvPr/>
          </p:nvSpPr>
          <p:spPr>
            <a:xfrm>
              <a:off x="0" y="0"/>
              <a:ext cx="2498774" cy="929277"/>
            </a:xfrm>
            <a:prstGeom prst="roundRect">
              <a:avLst>
                <a:gd name="adj" fmla="val 16856"/>
              </a:avLst>
            </a:prstGeom>
            <a:gradFill flip="none" rotWithShape="1">
              <a:gsLst>
                <a:gs pos="0">
                  <a:srgbClr val="56C1FF"/>
                </a:gs>
                <a:gs pos="100000">
                  <a:srgbClr val="0076BA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endParaRPr/>
            </a:p>
          </p:txBody>
        </p:sp>
        <p:sp>
          <p:nvSpPr>
            <p:cNvPr id="182" name="Ice sheet Model - PSUIM"/>
            <p:cNvSpPr txBox="1"/>
            <p:nvPr/>
          </p:nvSpPr>
          <p:spPr>
            <a:xfrm>
              <a:off x="45877" y="76018"/>
              <a:ext cx="2407019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  <a:latin typeface="Adobe Caslon Pro"/>
                  <a:ea typeface="Adobe Caslon Pro"/>
                  <a:cs typeface="Adobe Caslon Pro"/>
                  <a:sym typeface="Adobe Caslon Pro"/>
                </a:defRPr>
              </a:lvl1pPr>
            </a:lstStyle>
            <a:p>
              <a:r>
                <a:t>Ice sheet Model - PSUIM</a:t>
              </a:r>
            </a:p>
          </p:txBody>
        </p:sp>
      </p:grpSp>
      <p:grpSp>
        <p:nvGrpSpPr>
          <p:cNvPr id="188" name="Group"/>
          <p:cNvGrpSpPr/>
          <p:nvPr/>
        </p:nvGrpSpPr>
        <p:grpSpPr>
          <a:xfrm>
            <a:off x="1654546" y="5271285"/>
            <a:ext cx="10120556" cy="1054242"/>
            <a:chOff x="0" y="0"/>
            <a:chExt cx="10120554" cy="1054240"/>
          </a:xfrm>
        </p:grpSpPr>
        <p:sp>
          <p:nvSpPr>
            <p:cNvPr id="184" name="Rounded Rectangle"/>
            <p:cNvSpPr/>
            <p:nvPr/>
          </p:nvSpPr>
          <p:spPr>
            <a:xfrm>
              <a:off x="-1" y="-1"/>
              <a:ext cx="10120556" cy="1054242"/>
            </a:xfrm>
            <a:prstGeom prst="roundRect">
              <a:avLst>
                <a:gd name="adj" fmla="val 50000"/>
              </a:avLst>
            </a:prstGeom>
            <a:solidFill>
              <a:srgbClr val="EBEBEB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890572">
                <a:defRPr sz="10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5" name="SAT, Solar Radiation, Precipitation, Tocean"/>
            <p:cNvSpPr txBox="1"/>
            <p:nvPr/>
          </p:nvSpPr>
          <p:spPr>
            <a:xfrm>
              <a:off x="654467" y="106158"/>
              <a:ext cx="2854924" cy="839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40227" tIns="140227" rIns="140227" bIns="140227" numCol="1" anchor="ctr">
              <a:spAutoFit/>
            </a:bodyPr>
            <a:lstStyle/>
            <a:p>
              <a:pPr algn="r" defTabSz="2890572">
                <a:defRPr sz="2000" b="0">
                  <a:solidFill>
                    <a:srgbClr val="A87C3D"/>
                  </a:solidFill>
                  <a:latin typeface="Adobe Caslon Pro Semibold"/>
                  <a:ea typeface="Adobe Caslon Pro Semibold"/>
                  <a:cs typeface="Adobe Caslon Pro Semibold"/>
                  <a:sym typeface="Adobe Caslon Pro Semibold"/>
                </a:defRPr>
              </a:pPr>
              <a:r>
                <a:t>SAT, Solar Radiation, Precipitation, T</a:t>
              </a:r>
              <a:r>
                <a:rPr baseline="-5998"/>
                <a:t>ocean</a:t>
              </a:r>
            </a:p>
          </p:txBody>
        </p:sp>
        <p:sp>
          <p:nvSpPr>
            <p:cNvPr id="186" name="Orography, Runoff, Landmask, Calving"/>
            <p:cNvSpPr txBox="1"/>
            <p:nvPr/>
          </p:nvSpPr>
          <p:spPr>
            <a:xfrm>
              <a:off x="3801356" y="106158"/>
              <a:ext cx="2987316" cy="839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40227" tIns="140227" rIns="140227" bIns="140227" numCol="1" anchor="ctr">
              <a:spAutoFit/>
            </a:bodyPr>
            <a:lstStyle>
              <a:lvl1pPr algn="l" defTabSz="2890572">
                <a:defRPr sz="2000" b="0">
                  <a:solidFill>
                    <a:srgbClr val="438BCA"/>
                  </a:solidFill>
                  <a:latin typeface="Adobe Caslon Pro Semibold"/>
                  <a:ea typeface="Adobe Caslon Pro Semibold"/>
                  <a:cs typeface="Adobe Caslon Pro Semibold"/>
                  <a:sym typeface="Adobe Caslon Pro Semibold"/>
                </a:defRPr>
              </a:lvl1pPr>
            </a:lstStyle>
            <a:p>
              <a:r>
                <a:t>Orography, Runoff, Landmask, Calving</a:t>
              </a:r>
            </a:p>
          </p:txBody>
        </p:sp>
        <p:sp>
          <p:nvSpPr>
            <p:cNvPr id="187" name="SAT, Solar Radiation, Precipitation, Tocean"/>
            <p:cNvSpPr txBox="1"/>
            <p:nvPr/>
          </p:nvSpPr>
          <p:spPr>
            <a:xfrm>
              <a:off x="6788670" y="107492"/>
              <a:ext cx="3130325" cy="839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40227" tIns="140227" rIns="140227" bIns="140227" numCol="1" anchor="ctr">
              <a:spAutoFit/>
            </a:bodyPr>
            <a:lstStyle/>
            <a:p>
              <a:pPr algn="l" defTabSz="2890572">
                <a:defRPr sz="2000" b="0">
                  <a:solidFill>
                    <a:srgbClr val="A87C3D"/>
                  </a:solidFill>
                  <a:latin typeface="Adobe Caslon Pro Semibold"/>
                  <a:ea typeface="Adobe Caslon Pro Semibold"/>
                  <a:cs typeface="Adobe Caslon Pro Semibold"/>
                  <a:sym typeface="Adobe Caslon Pro Semibold"/>
                </a:defRPr>
              </a:pPr>
              <a:r>
                <a:t>SAT, Solar Radiation, Precipitation, T</a:t>
              </a:r>
              <a:r>
                <a:rPr baseline="-5998"/>
                <a:t>ocean</a:t>
              </a:r>
            </a:p>
          </p:txBody>
        </p:sp>
      </p:grpSp>
      <p:grpSp>
        <p:nvGrpSpPr>
          <p:cNvPr id="198" name="Group"/>
          <p:cNvGrpSpPr/>
          <p:nvPr/>
        </p:nvGrpSpPr>
        <p:grpSpPr>
          <a:xfrm>
            <a:off x="6198132" y="845436"/>
            <a:ext cx="4586850" cy="2195787"/>
            <a:chOff x="0" y="0"/>
            <a:chExt cx="4586849" cy="2195786"/>
          </a:xfrm>
        </p:grpSpPr>
        <p:grpSp>
          <p:nvGrpSpPr>
            <p:cNvPr id="191" name="Ocean-CLIO- (3˚x3˚-20 levels) + Thermodynamic Sea Ice Model"/>
            <p:cNvGrpSpPr/>
            <p:nvPr/>
          </p:nvGrpSpPr>
          <p:grpSpPr>
            <a:xfrm>
              <a:off x="2113477" y="0"/>
              <a:ext cx="2473373" cy="2195787"/>
              <a:chOff x="0" y="0"/>
              <a:chExt cx="2473372" cy="2195786"/>
            </a:xfrm>
          </p:grpSpPr>
          <p:sp>
            <p:nvSpPr>
              <p:cNvPr id="189" name="Rectangle"/>
              <p:cNvSpPr/>
              <p:nvPr/>
            </p:nvSpPr>
            <p:spPr>
              <a:xfrm>
                <a:off x="-1" y="0"/>
                <a:ext cx="2473374" cy="2195787"/>
              </a:xfrm>
              <a:prstGeom prst="rect">
                <a:avLst/>
              </a:prstGeom>
              <a:noFill/>
              <a:ln w="25400" cap="flat">
                <a:solidFill>
                  <a:srgbClr val="A1763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Adobe Caslon Pro"/>
                    <a:ea typeface="Adobe Caslon Pro"/>
                    <a:cs typeface="Adobe Caslon Pro"/>
                    <a:sym typeface="Adobe Caslon Pro"/>
                  </a:defRPr>
                </a:pPr>
                <a:endParaRPr/>
              </a:p>
            </p:txBody>
          </p:sp>
          <p:sp>
            <p:nvSpPr>
              <p:cNvPr id="190" name="Ocean-CLIO- (3˚x3˚-20 levels) + Thermodynamic Sea Ice Model"/>
              <p:cNvSpPr txBox="1"/>
              <p:nvPr/>
            </p:nvSpPr>
            <p:spPr>
              <a:xfrm>
                <a:off x="-1" y="340973"/>
                <a:ext cx="2473374" cy="151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b="0">
                    <a:latin typeface="Adobe Caslon Pro"/>
                    <a:ea typeface="Adobe Caslon Pro"/>
                    <a:cs typeface="Adobe Caslon Pro"/>
                    <a:sym typeface="Adobe Caslon Pro"/>
                  </a:defRPr>
                </a:lvl1pPr>
              </a:lstStyle>
              <a:p>
                <a:r>
                  <a:t>Ocean-CLIO- (3˚x3˚-20 levels) + Thermodynamic Sea Ice Model</a:t>
                </a:r>
              </a:p>
            </p:txBody>
          </p:sp>
        </p:grpSp>
        <p:grpSp>
          <p:nvGrpSpPr>
            <p:cNvPr id="194" name="Atmosphere-ECBILT-(T21)"/>
            <p:cNvGrpSpPr/>
            <p:nvPr/>
          </p:nvGrpSpPr>
          <p:grpSpPr>
            <a:xfrm>
              <a:off x="0" y="0"/>
              <a:ext cx="2118072" cy="1098002"/>
              <a:chOff x="0" y="0"/>
              <a:chExt cx="2118071" cy="1098001"/>
            </a:xfrm>
          </p:grpSpPr>
          <p:sp>
            <p:nvSpPr>
              <p:cNvPr id="192" name="Rectangle"/>
              <p:cNvSpPr/>
              <p:nvPr/>
            </p:nvSpPr>
            <p:spPr>
              <a:xfrm>
                <a:off x="-1" y="-1"/>
                <a:ext cx="2118073" cy="1098003"/>
              </a:xfrm>
              <a:prstGeom prst="rect">
                <a:avLst/>
              </a:prstGeom>
              <a:noFill/>
              <a:ln w="25400" cap="flat">
                <a:solidFill>
                  <a:srgbClr val="A1763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Adobe Caslon Pro"/>
                    <a:ea typeface="Adobe Caslon Pro"/>
                    <a:cs typeface="Adobe Caslon Pro"/>
                    <a:sym typeface="Adobe Caslon Pro"/>
                  </a:defRPr>
                </a:pPr>
                <a:endParaRPr/>
              </a:p>
            </p:txBody>
          </p:sp>
          <p:sp>
            <p:nvSpPr>
              <p:cNvPr id="193" name="Atmosphere-ECBILT-(T21)"/>
              <p:cNvSpPr txBox="1"/>
              <p:nvPr/>
            </p:nvSpPr>
            <p:spPr>
              <a:xfrm>
                <a:off x="-1" y="160380"/>
                <a:ext cx="2118073" cy="777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b="0">
                    <a:latin typeface="Adobe Caslon Pro"/>
                    <a:ea typeface="Adobe Caslon Pro"/>
                    <a:cs typeface="Adobe Caslon Pro"/>
                    <a:sym typeface="Adobe Caslon Pro"/>
                  </a:defRPr>
                </a:lvl1pPr>
              </a:lstStyle>
              <a:p>
                <a:r>
                  <a:t>Atmosphere-ECBILT-(T21)</a:t>
                </a:r>
              </a:p>
            </p:txBody>
          </p:sp>
        </p:grpSp>
        <p:grpSp>
          <p:nvGrpSpPr>
            <p:cNvPr id="197" name="Vegetation-VECODE"/>
            <p:cNvGrpSpPr/>
            <p:nvPr/>
          </p:nvGrpSpPr>
          <p:grpSpPr>
            <a:xfrm>
              <a:off x="0" y="1097785"/>
              <a:ext cx="2118072" cy="1098002"/>
              <a:chOff x="0" y="0"/>
              <a:chExt cx="2118071" cy="1098001"/>
            </a:xfrm>
          </p:grpSpPr>
          <p:sp>
            <p:nvSpPr>
              <p:cNvPr id="195" name="Rectangle"/>
              <p:cNvSpPr/>
              <p:nvPr/>
            </p:nvSpPr>
            <p:spPr>
              <a:xfrm>
                <a:off x="-1" y="-1"/>
                <a:ext cx="2118073" cy="1098003"/>
              </a:xfrm>
              <a:prstGeom prst="rect">
                <a:avLst/>
              </a:prstGeom>
              <a:noFill/>
              <a:ln w="25400" cap="flat">
                <a:solidFill>
                  <a:srgbClr val="A17639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>
                    <a:latin typeface="Adobe Caslon Pro"/>
                    <a:ea typeface="Adobe Caslon Pro"/>
                    <a:cs typeface="Adobe Caslon Pro"/>
                    <a:sym typeface="Adobe Caslon Pro"/>
                  </a:defRPr>
                </a:pPr>
                <a:endParaRPr/>
              </a:p>
            </p:txBody>
          </p:sp>
          <p:sp>
            <p:nvSpPr>
              <p:cNvPr id="196" name="Vegetation-VECODE"/>
              <p:cNvSpPr txBox="1"/>
              <p:nvPr/>
            </p:nvSpPr>
            <p:spPr>
              <a:xfrm>
                <a:off x="-1" y="160380"/>
                <a:ext cx="2118073" cy="777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b="0">
                    <a:latin typeface="Adobe Caslon Pro"/>
                    <a:ea typeface="Adobe Caslon Pro"/>
                    <a:cs typeface="Adobe Caslon Pro"/>
                    <a:sym typeface="Adobe Caslon Pro"/>
                  </a:defRPr>
                </a:lvl1pPr>
              </a:lstStyle>
              <a:p>
                <a:r>
                  <a:t>Vegetation-VECODE</a:t>
                </a:r>
              </a:p>
            </p:txBody>
          </p:sp>
        </p:grpSp>
      </p:grpSp>
      <p:grpSp>
        <p:nvGrpSpPr>
          <p:cNvPr id="201" name="SH-40km x 40km…"/>
          <p:cNvGrpSpPr/>
          <p:nvPr/>
        </p:nvGrpSpPr>
        <p:grpSpPr>
          <a:xfrm>
            <a:off x="503197" y="8095974"/>
            <a:ext cx="2445092" cy="973604"/>
            <a:chOff x="0" y="0"/>
            <a:chExt cx="2445090" cy="973602"/>
          </a:xfrm>
        </p:grpSpPr>
        <p:sp>
          <p:nvSpPr>
            <p:cNvPr id="199" name="Rectangle"/>
            <p:cNvSpPr/>
            <p:nvPr/>
          </p:nvSpPr>
          <p:spPr>
            <a:xfrm>
              <a:off x="-1" y="0"/>
              <a:ext cx="2445092" cy="973603"/>
            </a:xfrm>
            <a:prstGeom prst="rect">
              <a:avLst/>
            </a:prstGeom>
            <a:noFill/>
            <a:ln w="25400" cap="flat">
              <a:solidFill>
                <a:srgbClr val="3B7FB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endParaRPr/>
            </a:p>
          </p:txBody>
        </p:sp>
        <p:sp>
          <p:nvSpPr>
            <p:cNvPr id="200" name="SH-40km x 40km…"/>
            <p:cNvSpPr txBox="1"/>
            <p:nvPr/>
          </p:nvSpPr>
          <p:spPr>
            <a:xfrm>
              <a:off x="-1" y="98181"/>
              <a:ext cx="2445092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r>
                <a:t>SH-40km </a:t>
              </a:r>
              <a:r>
                <a:rPr>
                  <a:latin typeface="Adobe Caslon Pro Semibold"/>
                  <a:ea typeface="Adobe Caslon Pro Semibold"/>
                  <a:cs typeface="Adobe Caslon Pro Semibold"/>
                  <a:sym typeface="Adobe Caslon Pro Semibold"/>
                </a:rPr>
                <a:t>x </a:t>
              </a:r>
              <a:r>
                <a:t>40km</a:t>
              </a:r>
            </a:p>
            <a:p>
              <a:pPr>
                <a:defRPr b="0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r>
                <a:t>Stereographic</a:t>
              </a:r>
            </a:p>
          </p:txBody>
        </p:sp>
      </p:grpSp>
      <p:grpSp>
        <p:nvGrpSpPr>
          <p:cNvPr id="204" name="NH - 1˚x 0.5˚…"/>
          <p:cNvGrpSpPr/>
          <p:nvPr/>
        </p:nvGrpSpPr>
        <p:grpSpPr>
          <a:xfrm>
            <a:off x="503197" y="7122373"/>
            <a:ext cx="2445092" cy="973603"/>
            <a:chOff x="0" y="0"/>
            <a:chExt cx="2445090" cy="973602"/>
          </a:xfrm>
        </p:grpSpPr>
        <p:sp>
          <p:nvSpPr>
            <p:cNvPr id="202" name="Rectangle"/>
            <p:cNvSpPr/>
            <p:nvPr/>
          </p:nvSpPr>
          <p:spPr>
            <a:xfrm>
              <a:off x="-1" y="0"/>
              <a:ext cx="2445092" cy="973603"/>
            </a:xfrm>
            <a:prstGeom prst="rect">
              <a:avLst/>
            </a:prstGeom>
            <a:noFill/>
            <a:ln w="25400" cap="flat">
              <a:solidFill>
                <a:srgbClr val="3B7FB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endParaRPr/>
            </a:p>
          </p:txBody>
        </p:sp>
        <p:sp>
          <p:nvSpPr>
            <p:cNvPr id="203" name="NH - 1˚x 0.5˚…"/>
            <p:cNvSpPr txBox="1"/>
            <p:nvPr/>
          </p:nvSpPr>
          <p:spPr>
            <a:xfrm>
              <a:off x="-1" y="98181"/>
              <a:ext cx="2445092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0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r>
                <a:t>NH - 1˚</a:t>
              </a:r>
              <a:r>
                <a:rPr>
                  <a:latin typeface="Adobe Caslon Pro Semibold"/>
                  <a:ea typeface="Adobe Caslon Pro Semibold"/>
                  <a:cs typeface="Adobe Caslon Pro Semibold"/>
                  <a:sym typeface="Adobe Caslon Pro Semibold"/>
                </a:rPr>
                <a:t>x </a:t>
              </a:r>
              <a:r>
                <a:t>0.5˚</a:t>
              </a:r>
            </a:p>
            <a:p>
              <a:pPr>
                <a:defRPr b="0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r>
                <a:t>Rectilinear</a:t>
              </a:r>
            </a:p>
          </p:txBody>
        </p:sp>
      </p:grpSp>
      <p:grpSp>
        <p:nvGrpSpPr>
          <p:cNvPr id="207" name="t=’n’"/>
          <p:cNvGrpSpPr/>
          <p:nvPr/>
        </p:nvGrpSpPr>
        <p:grpSpPr>
          <a:xfrm>
            <a:off x="5039566" y="7596474"/>
            <a:ext cx="1073657" cy="417064"/>
            <a:chOff x="0" y="0"/>
            <a:chExt cx="1073655" cy="417063"/>
          </a:xfrm>
        </p:grpSpPr>
        <p:sp>
          <p:nvSpPr>
            <p:cNvPr id="205" name="Rectangle"/>
            <p:cNvSpPr/>
            <p:nvPr/>
          </p:nvSpPr>
          <p:spPr>
            <a:xfrm>
              <a:off x="0" y="-1"/>
              <a:ext cx="1073656" cy="417065"/>
            </a:xfrm>
            <a:prstGeom prst="rect">
              <a:avLst/>
            </a:prstGeom>
            <a:solidFill>
              <a:srgbClr val="A6C6DF"/>
            </a:solidFill>
            <a:ln w="12700" cap="flat">
              <a:solidFill>
                <a:srgbClr val="377BB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b="0" i="1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endParaRPr/>
            </a:p>
          </p:txBody>
        </p:sp>
        <p:sp>
          <p:nvSpPr>
            <p:cNvPr id="206" name="t=’n’"/>
            <p:cNvSpPr txBox="1"/>
            <p:nvPr/>
          </p:nvSpPr>
          <p:spPr>
            <a:xfrm>
              <a:off x="0" y="30731"/>
              <a:ext cx="1073656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 b="0" i="1">
                  <a:latin typeface="Adobe Caslon Pro"/>
                  <a:ea typeface="Adobe Caslon Pro"/>
                  <a:cs typeface="Adobe Caslon Pro"/>
                  <a:sym typeface="Adobe Caslon Pro"/>
                </a:defRPr>
              </a:lvl1pPr>
            </a:lstStyle>
            <a:p>
              <a:r>
                <a:t>t=’n’</a:t>
              </a:r>
            </a:p>
          </p:txBody>
        </p:sp>
      </p:grpSp>
      <p:grpSp>
        <p:nvGrpSpPr>
          <p:cNvPr id="210" name="t=’n+1’"/>
          <p:cNvGrpSpPr/>
          <p:nvPr/>
        </p:nvGrpSpPr>
        <p:grpSpPr>
          <a:xfrm>
            <a:off x="9079865" y="3559030"/>
            <a:ext cx="1060957" cy="404364"/>
            <a:chOff x="0" y="1018"/>
            <a:chExt cx="1060955" cy="404363"/>
          </a:xfrm>
        </p:grpSpPr>
        <p:sp>
          <p:nvSpPr>
            <p:cNvPr id="208" name="Rectangle"/>
            <p:cNvSpPr/>
            <p:nvPr/>
          </p:nvSpPr>
          <p:spPr>
            <a:xfrm>
              <a:off x="0" y="1018"/>
              <a:ext cx="1060956" cy="404364"/>
            </a:xfrm>
            <a:prstGeom prst="rect">
              <a:avLst/>
            </a:prstGeom>
            <a:solidFill>
              <a:srgbClr val="BEA886"/>
            </a:solidFill>
            <a:ln w="12700" cap="flat">
              <a:solidFill>
                <a:srgbClr val="A1763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b="0" i="1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endParaRPr/>
            </a:p>
          </p:txBody>
        </p:sp>
        <p:sp>
          <p:nvSpPr>
            <p:cNvPr id="209" name="t=’n+1’"/>
            <p:cNvSpPr txBox="1"/>
            <p:nvPr/>
          </p:nvSpPr>
          <p:spPr>
            <a:xfrm>
              <a:off x="0" y="25400"/>
              <a:ext cx="1060956" cy="355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 b="0" i="1">
                  <a:latin typeface="Adobe Caslon Pro"/>
                  <a:ea typeface="Adobe Caslon Pro"/>
                  <a:cs typeface="Adobe Caslon Pro"/>
                  <a:sym typeface="Adobe Caslon Pro"/>
                </a:defRPr>
              </a:lvl1pPr>
            </a:lstStyle>
            <a:p>
              <a:r>
                <a:t>t=’n+1’</a:t>
              </a:r>
            </a:p>
          </p:txBody>
        </p:sp>
      </p:grpSp>
      <p:sp>
        <p:nvSpPr>
          <p:cNvPr id="211" name="Shape"/>
          <p:cNvSpPr/>
          <p:nvPr/>
        </p:nvSpPr>
        <p:spPr>
          <a:xfrm>
            <a:off x="4422652" y="847060"/>
            <a:ext cx="1773153" cy="2206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532"/>
                </a:moveTo>
                <a:lnTo>
                  <a:pt x="21600" y="0"/>
                </a:lnTo>
                <a:lnTo>
                  <a:pt x="21600" y="21600"/>
                </a:lnTo>
                <a:lnTo>
                  <a:pt x="135" y="18742"/>
                </a:lnTo>
                <a:lnTo>
                  <a:pt x="0" y="11532"/>
                </a:lnTo>
                <a:close/>
              </a:path>
            </a:pathLst>
          </a:custGeom>
          <a:solidFill>
            <a:srgbClr val="A67A3D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Shape"/>
          <p:cNvSpPr/>
          <p:nvPr/>
        </p:nvSpPr>
        <p:spPr>
          <a:xfrm>
            <a:off x="2956328" y="7109673"/>
            <a:ext cx="1396437" cy="1972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41" y="18451"/>
                </a:moveTo>
                <a:lnTo>
                  <a:pt x="0" y="21600"/>
                </a:lnTo>
                <a:lnTo>
                  <a:pt x="0" y="0"/>
                </a:lnTo>
                <a:lnTo>
                  <a:pt x="21600" y="11988"/>
                </a:lnTo>
                <a:lnTo>
                  <a:pt x="21441" y="18451"/>
                </a:lnTo>
                <a:close/>
              </a:path>
            </a:pathLst>
          </a:custGeom>
          <a:solidFill>
            <a:srgbClr val="4891CF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H. Goosse et al. (2010), Description of the Earth system model of intermediate complexity LOVECLIM version 1.2. Geosci. Model Dev. 3, 603–633.…"/>
          <p:cNvSpPr txBox="1"/>
          <p:nvPr/>
        </p:nvSpPr>
        <p:spPr>
          <a:xfrm>
            <a:off x="0" y="9280197"/>
            <a:ext cx="13004800" cy="375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8437" indent="-198437" algn="l">
              <a:buSzPct val="100000"/>
              <a:buAutoNum type="arabicPeriod" startAt="7"/>
              <a:defRPr sz="1000" b="0">
                <a:latin typeface="+mn-lt"/>
                <a:ea typeface="+mn-ea"/>
                <a:cs typeface="+mn-cs"/>
                <a:sym typeface="Times New Roman"/>
              </a:defRPr>
            </a:pPr>
            <a:r>
              <a:t>H. Goosse et al. (2010), Description of the Earth system model of intermediate complexity LOVECLIM version 1.2. Geosci. Model Dev. 3, 603–633.</a:t>
            </a:r>
            <a:endParaRPr>
              <a:latin typeface="Palatino"/>
              <a:ea typeface="Palatino"/>
              <a:cs typeface="Palatino"/>
              <a:sym typeface="Palatino"/>
            </a:endParaRPr>
          </a:p>
          <a:p>
            <a:pPr marL="198437" indent="-198437" algn="l">
              <a:buSzPct val="100000"/>
              <a:buAutoNum type="arabicPeriod" startAt="7"/>
              <a:defRPr sz="1000" b="0">
                <a:latin typeface="+mn-lt"/>
                <a:ea typeface="+mn-ea"/>
                <a:cs typeface="+mn-cs"/>
                <a:sym typeface="Times New Roman"/>
              </a:defRPr>
            </a:pPr>
            <a:r>
              <a:t>Pollard, D., DeConto, R.M. (2012), Description of a hybrid ice sheet-shelf model, and application to Antarctica. Geosci. Model Dev. 5, 1273–1295.</a:t>
            </a:r>
          </a:p>
        </p:txBody>
      </p:sp>
      <p:sp>
        <p:nvSpPr>
          <p:cNvPr id="214" name="References"/>
          <p:cNvSpPr txBox="1"/>
          <p:nvPr/>
        </p:nvSpPr>
        <p:spPr>
          <a:xfrm>
            <a:off x="10786053" y="9195653"/>
            <a:ext cx="934604" cy="285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defRPr sz="1200" u="sng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r>
              <a:t>References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oup"/>
          <p:cNvGrpSpPr/>
          <p:nvPr/>
        </p:nvGrpSpPr>
        <p:grpSpPr>
          <a:xfrm>
            <a:off x="104735" y="1149498"/>
            <a:ext cx="12706246" cy="2681415"/>
            <a:chOff x="0" y="0"/>
            <a:chExt cx="12706245" cy="2681414"/>
          </a:xfrm>
        </p:grpSpPr>
        <p:pic>
          <p:nvPicPr>
            <p:cNvPr id="216" name="CP_Fig4_forcing_toti_h_uv_240_140ka_1p05qam_2_125_5.pdf" descr="CP_Fig4_forcing_toti_h_uv_240_140ka_1p05qam_2_125_5.pdf"/>
            <p:cNvPicPr>
              <a:picLocks/>
            </p:cNvPicPr>
            <p:nvPr/>
          </p:nvPicPr>
          <p:blipFill>
            <a:blip r:embed="rId2"/>
            <a:srcRect t="784" b="84196"/>
            <a:stretch>
              <a:fillRect/>
            </a:stretch>
          </p:blipFill>
          <p:spPr>
            <a:xfrm>
              <a:off x="260348" y="0"/>
              <a:ext cx="12445898" cy="2681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7" name="Rectangle"/>
            <p:cNvSpPr/>
            <p:nvPr/>
          </p:nvSpPr>
          <p:spPr>
            <a:xfrm>
              <a:off x="0" y="0"/>
              <a:ext cx="689377" cy="4660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19" name="Line"/>
          <p:cNvSpPr/>
          <p:nvPr/>
        </p:nvSpPr>
        <p:spPr>
          <a:xfrm>
            <a:off x="-1" y="741599"/>
            <a:ext cx="13017550" cy="1"/>
          </a:xfrm>
          <a:prstGeom prst="line">
            <a:avLst/>
          </a:prstGeom>
          <a:ln w="25400">
            <a:solidFill>
              <a:srgbClr val="629EB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0" name="Effects of Independent Forcings"/>
          <p:cNvSpPr txBox="1">
            <a:spLocks noGrp="1"/>
          </p:cNvSpPr>
          <p:nvPr>
            <p:ph type="body" sz="quarter" idx="1"/>
          </p:nvPr>
        </p:nvSpPr>
        <p:spPr>
          <a:xfrm>
            <a:off x="-2" y="-2"/>
            <a:ext cx="13016015" cy="730691"/>
          </a:xfrm>
          <a:prstGeom prst="rect">
            <a:avLst/>
          </a:prstGeom>
        </p:spPr>
        <p:txBody>
          <a:bodyPr anchor="b"/>
          <a:lstStyle>
            <a:lvl1pPr>
              <a:defRPr sz="4000"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r>
              <a:t>Effects of Independent Forcings</a:t>
            </a:r>
          </a:p>
        </p:txBody>
      </p:sp>
      <p:sp>
        <p:nvSpPr>
          <p:cNvPr id="221" name="Rectangle 7"/>
          <p:cNvSpPr/>
          <p:nvPr/>
        </p:nvSpPr>
        <p:spPr>
          <a:xfrm>
            <a:off x="206567" y="1199215"/>
            <a:ext cx="12604414" cy="3271161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2" name="CP_Fig5_IndForcings_240_140ka_1p05qam_2_125_5.pdf" descr="CP_Fig5_IndForcings_240_140ka_1p05qam_2_125_5.pdf"/>
          <p:cNvPicPr>
            <a:picLocks noChangeAspect="1"/>
          </p:cNvPicPr>
          <p:nvPr/>
        </p:nvPicPr>
        <p:blipFill>
          <a:blip r:embed="rId3"/>
          <a:srcRect b="3417"/>
          <a:stretch>
            <a:fillRect/>
          </a:stretch>
        </p:blipFill>
        <p:spPr>
          <a:xfrm>
            <a:off x="357388" y="4091476"/>
            <a:ext cx="11940647" cy="42410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" name="GHG forcing alone does not lead the system to glaciation.…"/>
          <p:cNvGrpSpPr/>
          <p:nvPr/>
        </p:nvGrpSpPr>
        <p:grpSpPr>
          <a:xfrm>
            <a:off x="464839" y="2910995"/>
            <a:ext cx="12075122" cy="1180482"/>
            <a:chOff x="0" y="0"/>
            <a:chExt cx="12075121" cy="1180481"/>
          </a:xfrm>
        </p:grpSpPr>
        <p:sp>
          <p:nvSpPr>
            <p:cNvPr id="223" name="Rectangle"/>
            <p:cNvSpPr/>
            <p:nvPr/>
          </p:nvSpPr>
          <p:spPr>
            <a:xfrm>
              <a:off x="0" y="0"/>
              <a:ext cx="12075122" cy="118048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890572">
                <a:defRPr sz="2500" b="0">
                  <a:solidFill>
                    <a:srgbClr val="736FAE"/>
                  </a:solidFill>
                  <a:latin typeface="Adobe Caslon Pro Semibold"/>
                  <a:ea typeface="Adobe Caslon Pro Semibold"/>
                  <a:cs typeface="Adobe Caslon Pro Semibold"/>
                  <a:sym typeface="Adobe Caslon Pro Semibold"/>
                </a:defRPr>
              </a:pPr>
              <a:endParaRPr/>
            </a:p>
          </p:txBody>
        </p:sp>
        <p:sp>
          <p:nvSpPr>
            <p:cNvPr id="224" name="GHG forcing alone does not lead the system to glaciation.…"/>
            <p:cNvSpPr/>
            <p:nvPr/>
          </p:nvSpPr>
          <p:spPr>
            <a:xfrm>
              <a:off x="0" y="590240"/>
              <a:ext cx="1207512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40227" tIns="140227" rIns="140227" bIns="140227" numCol="1" anchor="ctr">
              <a:spAutoFit/>
            </a:bodyPr>
            <a:lstStyle/>
            <a:p>
              <a:pPr defTabSz="2890572">
                <a:defRPr sz="2500" b="0">
                  <a:solidFill>
                    <a:srgbClr val="FF0000"/>
                  </a:solidFill>
                  <a:latin typeface="Adobe Caslon Pro Semibold"/>
                  <a:ea typeface="Adobe Caslon Pro Semibold"/>
                  <a:cs typeface="Adobe Caslon Pro Semibold"/>
                  <a:sym typeface="Adobe Caslon Pro Semibold"/>
                </a:defRPr>
              </a:pPr>
              <a:r>
                <a:t>GHG </a:t>
              </a:r>
              <a:r>
                <a:rPr b="1">
                  <a:latin typeface="Adobe Caslon Pro"/>
                  <a:ea typeface="Adobe Caslon Pro"/>
                  <a:cs typeface="Adobe Caslon Pro"/>
                  <a:sym typeface="Adobe Caslon Pro"/>
                </a:rPr>
                <a:t>forcing alone </a:t>
              </a:r>
              <a:r>
                <a:rPr b="1" i="1" u="sng">
                  <a:latin typeface="Adobe Caslon Pro"/>
                  <a:ea typeface="Adobe Caslon Pro"/>
                  <a:cs typeface="Adobe Caslon Pro"/>
                  <a:sym typeface="Adobe Caslon Pro"/>
                </a:rPr>
                <a:t>does not</a:t>
              </a:r>
              <a:r>
                <a:rPr b="1">
                  <a:latin typeface="Adobe Caslon Pro"/>
                  <a:ea typeface="Adobe Caslon Pro"/>
                  <a:cs typeface="Adobe Caslon Pro"/>
                  <a:sym typeface="Adobe Caslon Pro"/>
                </a:rPr>
                <a:t> lead the system to glaciation.</a:t>
              </a:r>
              <a:endParaRPr>
                <a:solidFill>
                  <a:srgbClr val="CA6627"/>
                </a:solidFill>
              </a:endParaRPr>
            </a:p>
            <a:p>
              <a:pPr defTabSz="2890572">
                <a:defRPr sz="2500" b="0">
                  <a:solidFill>
                    <a:srgbClr val="4169E2"/>
                  </a:solidFill>
                  <a:latin typeface="Adobe Caslon Pro Semibold"/>
                  <a:ea typeface="Adobe Caslon Pro Semibold"/>
                  <a:cs typeface="Adobe Caslon Pro Semibold"/>
                  <a:sym typeface="Adobe Caslon Pro Semibold"/>
                </a:defRPr>
              </a:pPr>
              <a:r>
                <a:t>Orbital</a:t>
              </a:r>
              <a:r>
                <a:rPr b="1">
                  <a:latin typeface="Adobe Caslon Pro"/>
                  <a:ea typeface="Adobe Caslon Pro"/>
                  <a:cs typeface="Adobe Caslon Pro"/>
                  <a:sym typeface="Adobe Caslon Pro"/>
                </a:rPr>
                <a:t> forcing alone </a:t>
              </a:r>
              <a:r>
                <a:rPr b="1" i="1" u="sng">
                  <a:latin typeface="Adobe Caslon Pro"/>
                  <a:ea typeface="Adobe Caslon Pro"/>
                  <a:cs typeface="Adobe Caslon Pro"/>
                  <a:sym typeface="Adobe Caslon Pro"/>
                </a:rPr>
                <a:t>can</a:t>
              </a:r>
              <a:r>
                <a:rPr b="1">
                  <a:latin typeface="Adobe Caslon Pro"/>
                  <a:ea typeface="Adobe Caslon Pro"/>
                  <a:cs typeface="Adobe Caslon Pro"/>
                  <a:sym typeface="Adobe Caslon Pro"/>
                </a:rPr>
                <a:t> push the system to glaciate, but simulates half the amplitude.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2" animBg="1" advAuto="0"/>
      <p:bldP spid="225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CP_Fig5_IndForcings_240_140ka_1p05qam_2_125_5.pdf" descr="CP_Fig5_IndForcings_240_140ka_1p05qam_2_125_5.pdf"/>
          <p:cNvPicPr>
            <a:picLocks noChangeAspect="1"/>
          </p:cNvPicPr>
          <p:nvPr/>
        </p:nvPicPr>
        <p:blipFill>
          <a:blip r:embed="rId2"/>
          <a:srcRect r="61809" b="3417"/>
          <a:stretch>
            <a:fillRect/>
          </a:stretch>
        </p:blipFill>
        <p:spPr>
          <a:xfrm>
            <a:off x="2076706" y="4929281"/>
            <a:ext cx="4435907" cy="4125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Results_GHG180_280_236-215ka_Rt.png" descr="Results_GHG180_280_236-215ka_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070" y="806802"/>
            <a:ext cx="4757174" cy="779314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29" name="Arrow"/>
          <p:cNvSpPr/>
          <p:nvPr/>
        </p:nvSpPr>
        <p:spPr>
          <a:xfrm rot="16200000">
            <a:off x="6027446" y="4066861"/>
            <a:ext cx="6047724" cy="367418"/>
          </a:xfrm>
          <a:prstGeom prst="rightArrow">
            <a:avLst>
              <a:gd name="adj1" fmla="val 27447"/>
              <a:gd name="adj2" fmla="val 120759"/>
            </a:avLst>
          </a:prstGeom>
          <a:gradFill>
            <a:gsLst>
              <a:gs pos="0">
                <a:srgbClr val="D67261">
                  <a:alpha val="80000"/>
                </a:srgbClr>
              </a:gs>
              <a:gs pos="100000">
                <a:srgbClr val="0B0680">
                  <a:alpha val="80000"/>
                </a:srgbClr>
              </a:gs>
            </a:gsLst>
            <a:lin ang="108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280…"/>
          <p:cNvSpPr txBox="1"/>
          <p:nvPr/>
        </p:nvSpPr>
        <p:spPr>
          <a:xfrm>
            <a:off x="11712185" y="5604381"/>
            <a:ext cx="483763" cy="1574801"/>
          </a:xfrm>
          <a:prstGeom prst="rect">
            <a:avLst/>
          </a:prstGeom>
          <a:gradFill>
            <a:gsLst>
              <a:gs pos="0">
                <a:srgbClr val="D67261">
                  <a:alpha val="80220"/>
                </a:srgbClr>
              </a:gs>
              <a:gs pos="100000">
                <a:srgbClr val="0B0680">
                  <a:alpha val="8022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 b="0">
                <a:solidFill>
                  <a:srgbClr val="FFFFFF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280</a:t>
            </a:r>
          </a:p>
          <a:p>
            <a:pPr algn="l">
              <a:defRPr sz="2000" b="0">
                <a:solidFill>
                  <a:srgbClr val="FFFFFF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endParaRPr/>
          </a:p>
          <a:p>
            <a:pPr algn="l">
              <a:defRPr sz="2000" b="0">
                <a:solidFill>
                  <a:srgbClr val="FFFFFF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endParaRPr/>
          </a:p>
          <a:p>
            <a:pPr algn="l">
              <a:defRPr sz="2000" b="0">
                <a:solidFill>
                  <a:srgbClr val="FFFFFF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endParaRPr/>
          </a:p>
          <a:p>
            <a:pPr algn="l">
              <a:defRPr sz="2000" b="0">
                <a:solidFill>
                  <a:srgbClr val="FFFFFF"/>
                </a:solidFill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180</a:t>
            </a:r>
          </a:p>
        </p:txBody>
      </p:sp>
      <p:sp>
        <p:nvSpPr>
          <p:cNvPr id="231" name="Line"/>
          <p:cNvSpPr/>
          <p:nvPr/>
        </p:nvSpPr>
        <p:spPr>
          <a:xfrm>
            <a:off x="-1" y="741599"/>
            <a:ext cx="13017550" cy="1"/>
          </a:xfrm>
          <a:prstGeom prst="line">
            <a:avLst/>
          </a:prstGeom>
          <a:ln w="25400">
            <a:solidFill>
              <a:srgbClr val="629EB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2" name="Effects of background CO2 on response to Orbital Forcing"/>
          <p:cNvSpPr txBox="1">
            <a:spLocks noGrp="1"/>
          </p:cNvSpPr>
          <p:nvPr>
            <p:ph type="body" sz="quarter" idx="1"/>
          </p:nvPr>
        </p:nvSpPr>
        <p:spPr>
          <a:xfrm>
            <a:off x="-2" y="-2"/>
            <a:ext cx="13016015" cy="730691"/>
          </a:xfrm>
          <a:prstGeom prst="rect">
            <a:avLst/>
          </a:prstGeom>
        </p:spPr>
        <p:txBody>
          <a:bodyPr anchor="b"/>
          <a:lstStyle/>
          <a:p>
            <a:pPr>
              <a:defRPr sz="4000"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Effects of </a:t>
            </a:r>
            <a:r>
              <a:rPr>
                <a:solidFill>
                  <a:srgbClr val="EB5528"/>
                </a:solidFill>
              </a:rPr>
              <a:t>background CO</a:t>
            </a:r>
            <a:r>
              <a:rPr baseline="-5998">
                <a:solidFill>
                  <a:srgbClr val="EB5528"/>
                </a:solidFill>
              </a:rPr>
              <a:t>2</a:t>
            </a:r>
            <a:r>
              <a:t> on response to </a:t>
            </a:r>
            <a:r>
              <a:rPr>
                <a:solidFill>
                  <a:srgbClr val="4A68D9"/>
                </a:solidFill>
              </a:rPr>
              <a:t>Orbital Forcing</a:t>
            </a:r>
          </a:p>
        </p:txBody>
      </p:sp>
      <p:sp>
        <p:nvSpPr>
          <p:cNvPr id="233" name="Freeform 1"/>
          <p:cNvSpPr/>
          <p:nvPr/>
        </p:nvSpPr>
        <p:spPr>
          <a:xfrm>
            <a:off x="6501160" y="802888"/>
            <a:ext cx="1543910" cy="7817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986"/>
                </a:moveTo>
                <a:lnTo>
                  <a:pt x="21600" y="0"/>
                </a:lnTo>
                <a:lnTo>
                  <a:pt x="21600" y="21600"/>
                </a:lnTo>
                <a:lnTo>
                  <a:pt x="158" y="21138"/>
                </a:lnTo>
                <a:lnTo>
                  <a:pt x="0" y="11986"/>
                </a:lnTo>
                <a:close/>
              </a:path>
            </a:pathLst>
          </a:custGeom>
          <a:solidFill>
            <a:srgbClr val="5E5E5E">
              <a:alpha val="28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36" name="Glacial inception: Orbital forcing alone can cause a system to start glaciating, even with a constant 280ppm CO2.…"/>
          <p:cNvGrpSpPr/>
          <p:nvPr/>
        </p:nvGrpSpPr>
        <p:grpSpPr>
          <a:xfrm>
            <a:off x="835864" y="1022300"/>
            <a:ext cx="6613274" cy="3778708"/>
            <a:chOff x="0" y="0"/>
            <a:chExt cx="6613273" cy="3778706"/>
          </a:xfrm>
        </p:grpSpPr>
        <p:sp>
          <p:nvSpPr>
            <p:cNvPr id="234" name="Rectangle"/>
            <p:cNvSpPr/>
            <p:nvPr/>
          </p:nvSpPr>
          <p:spPr>
            <a:xfrm>
              <a:off x="0" y="-1"/>
              <a:ext cx="6613274" cy="3778708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just" defTabSz="2890572">
                <a:defRPr sz="2500" b="0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endParaRPr/>
            </a:p>
          </p:txBody>
        </p:sp>
        <p:sp>
          <p:nvSpPr>
            <p:cNvPr id="235" name="Glacial inception: Orbital forcing alone can cause a system to start glaciating, even with a constant 280ppm CO2.…"/>
            <p:cNvSpPr txBox="1"/>
            <p:nvPr/>
          </p:nvSpPr>
          <p:spPr>
            <a:xfrm>
              <a:off x="0" y="256876"/>
              <a:ext cx="6613274" cy="32649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40227" tIns="140227" rIns="140227" bIns="140227" numCol="1" anchor="ctr">
              <a:spAutoFit/>
            </a:bodyPr>
            <a:lstStyle/>
            <a:p>
              <a:pPr marL="359999" indent="-359999" algn="just" defTabSz="2890572">
                <a:buSzPct val="100000"/>
                <a:buChar char="•"/>
                <a:defRPr sz="2500" b="0" i="1" u="sng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r>
                <a:t>Glacial inception</a:t>
              </a:r>
              <a:r>
                <a:rPr i="0" u="none"/>
                <a:t>: Orbital forcing alone can cause a system to start glaciating, even with a constant </a:t>
              </a:r>
              <a:r>
                <a:rPr i="0" u="none">
                  <a:solidFill>
                    <a:srgbClr val="D67261"/>
                  </a:solidFill>
                </a:rPr>
                <a:t>280ppm</a:t>
              </a:r>
              <a:r>
                <a:rPr i="0" u="none"/>
                <a:t> CO</a:t>
              </a:r>
              <a:r>
                <a:rPr i="0" u="none" baseline="-5998"/>
                <a:t>2</a:t>
              </a:r>
              <a:r>
                <a:rPr i="0" u="none"/>
                <a:t>.</a:t>
              </a:r>
            </a:p>
            <a:p>
              <a:pPr marL="359999" indent="-359999" algn="just" defTabSz="2890572">
                <a:buSzPct val="100000"/>
                <a:buChar char="•"/>
                <a:defRPr sz="2500" b="0" i="1" u="sng">
                  <a:latin typeface="Adobe Caslon Pro"/>
                  <a:ea typeface="Adobe Caslon Pro"/>
                  <a:cs typeface="Adobe Caslon Pro"/>
                  <a:sym typeface="Adobe Caslon Pro"/>
                </a:defRPr>
              </a:pPr>
              <a:r>
                <a:t>Glacial termination</a:t>
              </a:r>
              <a:r>
                <a:rPr i="0" u="none"/>
                <a:t>: Orbital forcing alone cannot lead to deglaciation if CO</a:t>
              </a:r>
              <a:r>
                <a:rPr i="0" u="none" baseline="-5998"/>
                <a:t>2</a:t>
              </a:r>
              <a:r>
                <a:rPr i="0" u="none"/>
                <a:t>≤</a:t>
              </a:r>
              <a:r>
                <a:rPr i="0" u="none">
                  <a:solidFill>
                    <a:srgbClr val="7014A0"/>
                  </a:solidFill>
                </a:rPr>
                <a:t>220ppm</a:t>
              </a:r>
              <a:r>
                <a:rPr i="0" u="none"/>
                <a:t>. This threshold, however, could be model dependent and different for different glacial periods.</a:t>
              </a:r>
            </a:p>
          </p:txBody>
        </p:sp>
      </p:grpSp>
      <p:sp>
        <p:nvSpPr>
          <p:cNvPr id="237" name="Rectangle 2"/>
          <p:cNvSpPr/>
          <p:nvPr/>
        </p:nvSpPr>
        <p:spPr>
          <a:xfrm>
            <a:off x="6017398" y="7745141"/>
            <a:ext cx="483763" cy="6133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Straight Connector 4"/>
          <p:cNvSpPr/>
          <p:nvPr/>
        </p:nvSpPr>
        <p:spPr>
          <a:xfrm>
            <a:off x="6501161" y="5140712"/>
            <a:ext cx="11269" cy="3311913"/>
          </a:xfrm>
          <a:prstGeom prst="line">
            <a:avLst/>
          </a:prstGeom>
          <a:ln w="1905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9" name="Rectangle 16"/>
          <p:cNvSpPr/>
          <p:nvPr/>
        </p:nvSpPr>
        <p:spPr>
          <a:xfrm>
            <a:off x="5617159" y="8523654"/>
            <a:ext cx="1103972" cy="6133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CP_Fig3_AllEns_2_240_140ka_1p05qam_2_125_5.pdf" descr="CP_Fig3_AllEns_2_240_140ka_1p05qam_2_125_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381" y="577726"/>
            <a:ext cx="9154638" cy="863705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Interglacial Condition"/>
          <p:cNvSpPr txBox="1"/>
          <p:nvPr/>
        </p:nvSpPr>
        <p:spPr>
          <a:xfrm>
            <a:off x="10776722" y="4080667"/>
            <a:ext cx="2174489" cy="1403986"/>
          </a:xfrm>
          <a:prstGeom prst="rect">
            <a:avLst/>
          </a:prstGeom>
          <a:ln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000" b="0"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⍺=Scaling factor for effect of CO</a:t>
            </a:r>
            <a:r>
              <a:rPr baseline="-25000"/>
              <a:t>2</a:t>
            </a:r>
            <a:r>
              <a:t> variations on the LW radiation flux</a:t>
            </a:r>
          </a:p>
        </p:txBody>
      </p:sp>
      <p:sp>
        <p:nvSpPr>
          <p:cNvPr id="243" name="Interglacial Condition"/>
          <p:cNvSpPr txBox="1"/>
          <p:nvPr/>
        </p:nvSpPr>
        <p:spPr>
          <a:xfrm>
            <a:off x="10776722" y="5901535"/>
            <a:ext cx="2174489" cy="669926"/>
          </a:xfrm>
          <a:prstGeom prst="rect">
            <a:avLst/>
          </a:prstGeom>
          <a:ln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000" b="0"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r>
              <a:t>m=Linear energy balance parameter </a:t>
            </a:r>
          </a:p>
        </p:txBody>
      </p:sp>
      <p:sp>
        <p:nvSpPr>
          <p:cNvPr id="244" name="Interglacial Condition"/>
          <p:cNvSpPr txBox="1"/>
          <p:nvPr/>
        </p:nvSpPr>
        <p:spPr>
          <a:xfrm>
            <a:off x="10776722" y="6622221"/>
            <a:ext cx="2174489" cy="1863726"/>
          </a:xfrm>
          <a:prstGeom prst="rect">
            <a:avLst/>
          </a:prstGeom>
          <a:ln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600" b="0"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r>
              <a:t>-represents net upwards infrared radiation from a solid surface at temperature 𝑇 to the atmosphere, plus a constant correction for other simplifications </a:t>
            </a:r>
          </a:p>
        </p:txBody>
      </p:sp>
      <p:sp>
        <p:nvSpPr>
          <p:cNvPr id="245" name="Multi ensemble transient simulation"/>
          <p:cNvSpPr txBox="1">
            <a:spLocks noGrp="1"/>
          </p:cNvSpPr>
          <p:nvPr>
            <p:ph type="body" sz="quarter" idx="1"/>
          </p:nvPr>
        </p:nvSpPr>
        <p:spPr>
          <a:xfrm>
            <a:off x="-2" y="-2"/>
            <a:ext cx="13016015" cy="730691"/>
          </a:xfrm>
          <a:prstGeom prst="rect">
            <a:avLst/>
          </a:prstGeom>
        </p:spPr>
        <p:txBody>
          <a:bodyPr anchor="b"/>
          <a:lstStyle>
            <a:lvl1pPr>
              <a:defRPr sz="4000"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r>
              <a:t>Multi ensemble transient simulation</a:t>
            </a:r>
          </a:p>
        </p:txBody>
      </p:sp>
      <p:sp>
        <p:nvSpPr>
          <p:cNvPr id="246" name="Line"/>
          <p:cNvSpPr/>
          <p:nvPr/>
        </p:nvSpPr>
        <p:spPr>
          <a:xfrm>
            <a:off x="-1" y="741599"/>
            <a:ext cx="13017550" cy="1"/>
          </a:xfrm>
          <a:prstGeom prst="line">
            <a:avLst/>
          </a:prstGeom>
          <a:ln w="25400">
            <a:solidFill>
              <a:srgbClr val="629EB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7" name="Interglacial Condition"/>
          <p:cNvSpPr txBox="1"/>
          <p:nvPr/>
        </p:nvSpPr>
        <p:spPr>
          <a:xfrm>
            <a:off x="4762" y="8829992"/>
            <a:ext cx="11307339" cy="982346"/>
          </a:xfrm>
          <a:prstGeom prst="rect">
            <a:avLst/>
          </a:prstGeom>
          <a:solidFill>
            <a:srgbClr val="FFFFFF"/>
          </a:solidFill>
          <a:ln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400" b="0"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t>𝑏 = 10 𝑊𝑚</a:t>
            </a:r>
            <a:r>
              <a:rPr baseline="30000"/>
              <a:t>-2</a:t>
            </a:r>
            <a:r>
              <a:t>𝐾</a:t>
            </a:r>
            <a:r>
              <a:rPr baseline="30000"/>
              <a:t>-1</a:t>
            </a:r>
            <a:r>
              <a:t>, 𝑇 is the surface air temperature, 𝑇 the freezing point, 𝑎 the albedo, 𝑄 the surface incoming shortwave radiation, and parameter 𝑚 a constant (see Sect.2.3). The albedo is linearly interpolated between values for no snow (𝑎</a:t>
            </a:r>
            <a:r>
              <a:rPr i="1" baseline="-25000"/>
              <a:t>ns</a:t>
            </a:r>
            <a:r>
              <a:t> = 0.5), wet snow (𝑎</a:t>
            </a:r>
            <a:r>
              <a:rPr i="1" baseline="-25000"/>
              <a:t>ws</a:t>
            </a:r>
            <a:r>
              <a:t> = 0.6), and dry snow (𝑎</a:t>
            </a:r>
            <a:r>
              <a:rPr i="1" baseline="-25000"/>
              <a:t>ds</a:t>
            </a:r>
            <a:r>
              <a:t> = 0.8), 𝑟</a:t>
            </a:r>
            <a:r>
              <a:rPr i="1" baseline="-25000"/>
              <a:t>s</a:t>
            </a:r>
            <a:r>
              <a:t> is the snow-covered area fraction and 𝑟</a:t>
            </a:r>
            <a:r>
              <a:rPr i="1" baseline="-25000"/>
              <a:t>l</a:t>
            </a:r>
            <a:r>
              <a:t> the ratio between liquid water contained in the snow mass and the maximum embedded liquid capacity. 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716" y="4663037"/>
            <a:ext cx="2792064" cy="239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181" y="5036959"/>
            <a:ext cx="3211135" cy="202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CP_Fig6_FLDMEAN_PrePostInception_240_140ka_1p05qam_2_125_5.pdf" descr="CP_Fig6_FLDMEAN_PrePostInception_240_140ka_1p05qam_2_125_5.pdf"/>
          <p:cNvPicPr>
            <a:picLocks/>
          </p:cNvPicPr>
          <p:nvPr/>
        </p:nvPicPr>
        <p:blipFill>
          <a:blip r:embed="rId2"/>
          <a:srcRect b="56078"/>
          <a:stretch>
            <a:fillRect/>
          </a:stretch>
        </p:blipFill>
        <p:spPr>
          <a:xfrm>
            <a:off x="2532812" y="2740586"/>
            <a:ext cx="7791911" cy="6382628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Freeform 29"/>
          <p:cNvSpPr/>
          <p:nvPr/>
        </p:nvSpPr>
        <p:spPr>
          <a:xfrm>
            <a:off x="3334870" y="2877671"/>
            <a:ext cx="3132000" cy="5997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239" y="0"/>
                </a:lnTo>
                <a:lnTo>
                  <a:pt x="18239" y="1065"/>
                </a:lnTo>
                <a:lnTo>
                  <a:pt x="21600" y="1065"/>
                </a:lnTo>
                <a:lnTo>
                  <a:pt x="21600" y="11029"/>
                </a:lnTo>
                <a:lnTo>
                  <a:pt x="15049" y="11029"/>
                </a:lnTo>
                <a:lnTo>
                  <a:pt x="15049" y="12715"/>
                </a:lnTo>
                <a:lnTo>
                  <a:pt x="21600" y="1271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E5E5E">
              <a:alpha val="3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3" name="Freeform 34"/>
          <p:cNvSpPr/>
          <p:nvPr/>
        </p:nvSpPr>
        <p:spPr>
          <a:xfrm flipH="1">
            <a:off x="6475834" y="2877671"/>
            <a:ext cx="3132001" cy="5997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28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2715"/>
                </a:lnTo>
                <a:lnTo>
                  <a:pt x="15049" y="12715"/>
                </a:lnTo>
                <a:lnTo>
                  <a:pt x="15049" y="11029"/>
                </a:lnTo>
                <a:lnTo>
                  <a:pt x="21600" y="11029"/>
                </a:lnTo>
                <a:lnTo>
                  <a:pt x="21600" y="1065"/>
                </a:lnTo>
                <a:lnTo>
                  <a:pt x="18239" y="1065"/>
                </a:lnTo>
                <a:lnTo>
                  <a:pt x="18239" y="1063"/>
                </a:lnTo>
                <a:lnTo>
                  <a:pt x="17628" y="1063"/>
                </a:lnTo>
                <a:close/>
              </a:path>
            </a:pathLst>
          </a:custGeom>
          <a:solidFill>
            <a:srgbClr val="5E5E5E">
              <a:alpha val="13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Multi ensemble transient simulation"/>
          <p:cNvSpPr txBox="1">
            <a:spLocks noGrp="1"/>
          </p:cNvSpPr>
          <p:nvPr>
            <p:ph type="body" sz="quarter" idx="1"/>
          </p:nvPr>
        </p:nvSpPr>
        <p:spPr>
          <a:xfrm>
            <a:off x="-2" y="-2"/>
            <a:ext cx="13016015" cy="730691"/>
          </a:xfrm>
          <a:prstGeom prst="rect">
            <a:avLst/>
          </a:prstGeom>
        </p:spPr>
        <p:txBody>
          <a:bodyPr anchor="b"/>
          <a:lstStyle>
            <a:lvl1pPr>
              <a:defRPr sz="4000"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r>
              <a:t>Pre – Post inception over 2 10ky periods</a:t>
            </a:r>
          </a:p>
        </p:txBody>
      </p:sp>
      <p:grpSp>
        <p:nvGrpSpPr>
          <p:cNvPr id="257" name="Group"/>
          <p:cNvGrpSpPr/>
          <p:nvPr/>
        </p:nvGrpSpPr>
        <p:grpSpPr>
          <a:xfrm>
            <a:off x="2598285" y="626855"/>
            <a:ext cx="7514439" cy="1829698"/>
            <a:chOff x="0" y="0"/>
            <a:chExt cx="7514438" cy="1829696"/>
          </a:xfrm>
        </p:grpSpPr>
        <p:pic>
          <p:nvPicPr>
            <p:cNvPr id="255" name="CP_Fig4_forcing_toti_h_uv_240_140ka_1p05qam_2_125_5.pdf" descr="CP_Fig4_forcing_toti_h_uv_240_140ka_1p05qam_2_125_5.pdf"/>
            <p:cNvPicPr>
              <a:picLocks noChangeAspect="1"/>
            </p:cNvPicPr>
            <p:nvPr/>
          </p:nvPicPr>
          <p:blipFill>
            <a:blip r:embed="rId3"/>
            <a:srcRect l="1699" t="17415" r="1699" b="66212"/>
            <a:stretch>
              <a:fillRect/>
            </a:stretch>
          </p:blipFill>
          <p:spPr>
            <a:xfrm>
              <a:off x="76539" y="116532"/>
              <a:ext cx="7437900" cy="1713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" name="Rectangle"/>
            <p:cNvSpPr/>
            <p:nvPr/>
          </p:nvSpPr>
          <p:spPr>
            <a:xfrm>
              <a:off x="0" y="0"/>
              <a:ext cx="289830" cy="2330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58" name="Line"/>
          <p:cNvSpPr/>
          <p:nvPr/>
        </p:nvSpPr>
        <p:spPr>
          <a:xfrm>
            <a:off x="-1" y="741599"/>
            <a:ext cx="13017550" cy="1"/>
          </a:xfrm>
          <a:prstGeom prst="line">
            <a:avLst/>
          </a:prstGeom>
          <a:ln w="25400">
            <a:solidFill>
              <a:srgbClr val="629EB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Multi ensemble transient simulation"/>
          <p:cNvSpPr txBox="1">
            <a:spLocks noGrp="1"/>
          </p:cNvSpPr>
          <p:nvPr>
            <p:ph type="body" sz="quarter" idx="1"/>
          </p:nvPr>
        </p:nvSpPr>
        <p:spPr>
          <a:xfrm>
            <a:off x="-2" y="-2"/>
            <a:ext cx="13016015" cy="730691"/>
          </a:xfrm>
          <a:prstGeom prst="rect">
            <a:avLst/>
          </a:prstGeom>
        </p:spPr>
        <p:txBody>
          <a:bodyPr anchor="b"/>
          <a:lstStyle>
            <a:lvl1pPr>
              <a:defRPr sz="4000">
                <a:latin typeface="Adobe Caslon Pro"/>
                <a:ea typeface="Adobe Caslon Pro"/>
                <a:cs typeface="Adobe Caslon Pro"/>
                <a:sym typeface="Adobe Caslon Pro"/>
              </a:defRPr>
            </a:lvl1pPr>
          </a:lstStyle>
          <a:p>
            <a:r>
              <a:t>Pre – Post inception over 2 10ky periods</a:t>
            </a:r>
          </a:p>
        </p:txBody>
      </p:sp>
      <p:sp>
        <p:nvSpPr>
          <p:cNvPr id="261" name="Line"/>
          <p:cNvSpPr/>
          <p:nvPr/>
        </p:nvSpPr>
        <p:spPr>
          <a:xfrm>
            <a:off x="-1" y="741599"/>
            <a:ext cx="13017550" cy="1"/>
          </a:xfrm>
          <a:prstGeom prst="line">
            <a:avLst/>
          </a:prstGeom>
          <a:ln w="25400">
            <a:solidFill>
              <a:srgbClr val="629EB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62" name="CP_Fig6_FLDMEAN_PrePostInception_240_140ka_1p05qam_2_125_5.pdf" descr="CP_Fig6_FLDMEAN_PrePostInception_240_140ka_1p05qam_2_125_5.pdf"/>
          <p:cNvPicPr>
            <a:picLocks noChangeAspect="1"/>
          </p:cNvPicPr>
          <p:nvPr/>
        </p:nvPicPr>
        <p:blipFill>
          <a:blip r:embed="rId2"/>
          <a:srcRect t="44724"/>
          <a:stretch>
            <a:fillRect/>
          </a:stretch>
        </p:blipFill>
        <p:spPr>
          <a:xfrm>
            <a:off x="2369939" y="754299"/>
            <a:ext cx="8265043" cy="8438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_ts_budg_1p05_HudCRH_500p_NLMftN.mp4" descr="h_ts_budg_1p05_HudCRH_500p_NLMftN.mp4">
            <a:hlinkClick r:id="" action="ppaction://media"/>
            <a:extLst>
              <a:ext uri="{FF2B5EF4-FFF2-40B4-BE49-F238E27FC236}">
                <a16:creationId xmlns:a16="http://schemas.microsoft.com/office/drawing/2014/main" id="{3C83502F-0FED-064C-BB88-D680C832F9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485" b="6253"/>
          <a:stretch/>
        </p:blipFill>
        <p:spPr>
          <a:xfrm>
            <a:off x="2438400" y="828000"/>
            <a:ext cx="8128000" cy="8316000"/>
          </a:xfrm>
          <a:prstGeom prst="rect">
            <a:avLst/>
          </a:prstGeom>
        </p:spPr>
      </p:pic>
      <p:sp>
        <p:nvSpPr>
          <p:cNvPr id="265" name="Ice Sheet Dynamics"/>
          <p:cNvSpPr txBox="1">
            <a:spLocks noGrp="1"/>
          </p:cNvSpPr>
          <p:nvPr>
            <p:ph type="body" sz="quarter" idx="1"/>
          </p:nvPr>
        </p:nvSpPr>
        <p:spPr>
          <a:xfrm>
            <a:off x="-2" y="-2"/>
            <a:ext cx="13016015" cy="730691"/>
          </a:xfrm>
          <a:prstGeom prst="rect">
            <a:avLst/>
          </a:prstGeom>
        </p:spPr>
        <p:txBody>
          <a:bodyPr anchor="b"/>
          <a:lstStyle/>
          <a:p>
            <a:pPr>
              <a:defRPr sz="4000">
                <a:latin typeface="Adobe Caslon Pro"/>
                <a:ea typeface="Adobe Caslon Pro"/>
                <a:cs typeface="Adobe Caslon Pro"/>
                <a:sym typeface="Adobe Caslon Pro"/>
              </a:defRPr>
            </a:pPr>
            <a:r>
              <a:rPr dirty="0"/>
              <a:t>Ice Sheet Dynamics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  <p:sp>
        <p:nvSpPr>
          <p:cNvPr id="266" name="Line"/>
          <p:cNvSpPr/>
          <p:nvPr/>
        </p:nvSpPr>
        <p:spPr>
          <a:xfrm>
            <a:off x="-1" y="741599"/>
            <a:ext cx="13017550" cy="1"/>
          </a:xfrm>
          <a:prstGeom prst="line">
            <a:avLst/>
          </a:prstGeom>
          <a:ln w="25400">
            <a:solidFill>
              <a:srgbClr val="629EB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787</Words>
  <Application>Microsoft Macintosh PowerPoint</Application>
  <PresentationFormat>Custom</PresentationFormat>
  <Paragraphs>71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Adobe Caslon Pro</vt:lpstr>
      <vt:lpstr>Adobe Caslon Pro Semibold</vt:lpstr>
      <vt:lpstr>Arial</vt:lpstr>
      <vt:lpstr>Bodoni SvtyTwo ITC TT-Book</vt:lpstr>
      <vt:lpstr>Calibri</vt:lpstr>
      <vt:lpstr>Helvetica</vt:lpstr>
      <vt:lpstr>Helvetica Light</vt:lpstr>
      <vt:lpstr>Helvetica Neue</vt:lpstr>
      <vt:lpstr>Helvetica Neue Medium</vt:lpstr>
      <vt:lpstr>Palatino</vt:lpstr>
      <vt:lpstr>Times New Roman</vt:lpstr>
      <vt:lpstr>White</vt:lpstr>
      <vt:lpstr>Transient Pleistocene simulations with a new coupled climate-ice-sheet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Transient Pleistocene simulations with a new coupled climate-ice-sheet model</dc:title>
  <cp:lastModifiedBy>Dipayan Choudhury</cp:lastModifiedBy>
  <cp:revision>4</cp:revision>
  <dcterms:modified xsi:type="dcterms:W3CDTF">2020-04-29T09:02:44Z</dcterms:modified>
</cp:coreProperties>
</file>