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7" r:id="rId4"/>
    <p:sldId id="268" r:id="rId5"/>
    <p:sldId id="271" r:id="rId6"/>
    <p:sldId id="273" r:id="rId7"/>
    <p:sldId id="275" r:id="rId8"/>
    <p:sldId id="276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6E044-4997-49F6-BE0A-26E334172B8D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20373-5853-4475-8723-4AA02A3893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1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35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16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59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09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25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35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62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34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3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00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9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C5E52-6311-442C-9B5F-278664B12269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07CC6-22A3-4A42-9FE7-35B77F011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85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Beneath the </a:t>
            </a:r>
            <a:r>
              <a:rPr lang="en-IE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Blanket </a:t>
            </a:r>
            <a:r>
              <a:rPr lang="en-IE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en-IE" dirty="0" smtClean="0">
                <a:ln>
                  <a:solidFill>
                    <a:schemeClr val="tx1"/>
                  </a:solidFill>
                </a:ln>
              </a:rPr>
            </a:br>
            <a:r>
              <a:rPr lang="en-IE" sz="40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Towards </a:t>
            </a:r>
            <a:r>
              <a:rPr lang="en-IE" sz="4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 better understanding of stream ecology in blanket peat covered </a:t>
            </a:r>
            <a:r>
              <a:rPr lang="en-IE" sz="40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catchments</a:t>
            </a:r>
            <a:endParaRPr lang="en-GB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Raymond Flynn, Claire McVeigh, Francis </a:t>
            </a:r>
            <a:r>
              <a:rPr lang="en-GB" dirty="0" err="1" smtClean="0">
                <a:solidFill>
                  <a:schemeClr val="bg1"/>
                </a:solidFill>
              </a:rPr>
              <a:t>Mackin</a:t>
            </a:r>
            <a:r>
              <a:rPr lang="en-GB" dirty="0" smtClean="0">
                <a:solidFill>
                  <a:schemeClr val="bg1"/>
                </a:solidFill>
              </a:rPr>
              <a:t>, Sorcha Cahill, &amp; Florence Renou-Wilson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Queen’s University Belfast,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University College Dublin.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" y="5944811"/>
            <a:ext cx="1978090" cy="713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21122"/>
            <a:ext cx="1470155" cy="844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6" y="121122"/>
            <a:ext cx="2030470" cy="909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836" y="5944811"/>
            <a:ext cx="2046785" cy="775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70" y="6023439"/>
            <a:ext cx="1607891" cy="562762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3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8"/>
    </mc:Choice>
    <mc:Fallback>
      <p:transition spd="slow" advTm="1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Conventional View of Blanket Bog Hydrology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30755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Covered in varying layer of low permeability partially decomposed organic matter </a:t>
            </a:r>
            <a:r>
              <a:rPr lang="en-GB" dirty="0" smtClean="0"/>
              <a:t>(</a:t>
            </a:r>
            <a:r>
              <a:rPr lang="en-GB" dirty="0" err="1" smtClean="0"/>
              <a:t>catotelm</a:t>
            </a:r>
            <a:r>
              <a:rPr lang="en-GB" dirty="0" smtClean="0"/>
              <a:t>).</a:t>
            </a:r>
          </a:p>
          <a:p>
            <a:r>
              <a:rPr lang="en-GB" dirty="0" smtClean="0"/>
              <a:t>May have thin covering of much more permeable material (</a:t>
            </a:r>
            <a:r>
              <a:rPr lang="en-GB" dirty="0" err="1" smtClean="0"/>
              <a:t>acrotelm</a:t>
            </a:r>
            <a:r>
              <a:rPr lang="en-GB" dirty="0" smtClean="0"/>
              <a:t>), depending on hydrology.</a:t>
            </a:r>
          </a:p>
          <a:p>
            <a:r>
              <a:rPr lang="en-GB" dirty="0" smtClean="0"/>
              <a:t>The role of the substrate is rarely considered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11"/>
          <a:stretch/>
        </p:blipFill>
        <p:spPr>
          <a:xfrm>
            <a:off x="6012862" y="2371514"/>
            <a:ext cx="5789472" cy="325955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2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83"/>
    </mc:Choice>
    <mc:Fallback>
      <p:transition spd="slow" advTm="3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Blanket Bog Hydrochemistry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73555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Bog water typically</a:t>
            </a:r>
          </a:p>
          <a:p>
            <a:pPr lvl="1"/>
            <a:r>
              <a:rPr lang="en-GB" dirty="0"/>
              <a:t>Low pH (&lt;5.5)</a:t>
            </a:r>
          </a:p>
          <a:p>
            <a:pPr lvl="1"/>
            <a:r>
              <a:rPr lang="en-GB" dirty="0"/>
              <a:t>Low specific electrical conductance, typically 30µS/cm-80µS/cm</a:t>
            </a:r>
          </a:p>
          <a:p>
            <a:pPr lvl="1"/>
            <a:r>
              <a:rPr lang="en-GB" dirty="0"/>
              <a:t>Rich in dissolved organic carbon.</a:t>
            </a:r>
          </a:p>
          <a:p>
            <a:pPr lvl="1"/>
            <a:r>
              <a:rPr lang="en-GB" dirty="0"/>
              <a:t>Major inorganic ions dominated by Na and Cl.</a:t>
            </a:r>
          </a:p>
          <a:p>
            <a:pPr lvl="1"/>
            <a:r>
              <a:rPr lang="en-GB" dirty="0"/>
              <a:t>Highly under saturated </a:t>
            </a:r>
            <a:r>
              <a:rPr lang="en-GB" dirty="0" err="1"/>
              <a:t>wrt</a:t>
            </a:r>
            <a:r>
              <a:rPr lang="en-GB" dirty="0"/>
              <a:t> Calcium carbonate.</a:t>
            </a:r>
          </a:p>
          <a:p>
            <a:r>
              <a:rPr lang="en-GB" dirty="0" smtClean="0"/>
              <a:t>…yet streams draining these catchments can contain organisms with </a:t>
            </a:r>
            <a:r>
              <a:rPr lang="en-GB" dirty="0" smtClean="0"/>
              <a:t>calcium </a:t>
            </a:r>
            <a:r>
              <a:rPr lang="en-GB" dirty="0" smtClean="0"/>
              <a:t>carbonate shells</a:t>
            </a:r>
            <a:r>
              <a:rPr lang="en-GB" dirty="0" smtClean="0"/>
              <a:t>.</a:t>
            </a:r>
          </a:p>
          <a:p>
            <a:r>
              <a:rPr lang="en-GB" dirty="0" smtClean="0"/>
              <a:t>How can this happen?</a:t>
            </a:r>
          </a:p>
          <a:p>
            <a:r>
              <a:rPr lang="en-GB" dirty="0" smtClean="0"/>
              <a:t>Is it related to human interference?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89" y="1825625"/>
            <a:ext cx="430142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2709" y="4408834"/>
            <a:ext cx="2231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Photo: Scottish Natural Heritage.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72"/>
    </mc:Choice>
    <mc:Fallback>
      <p:transition spd="slow" advTm="3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Gaps/Objectives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0004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Looked </a:t>
            </a:r>
            <a:r>
              <a:rPr lang="en-GB" dirty="0" smtClean="0"/>
              <a:t>at flow and water quality regime in catchments </a:t>
            </a:r>
            <a:r>
              <a:rPr lang="en-GB" dirty="0" smtClean="0"/>
              <a:t>(each &gt; 1km</a:t>
            </a:r>
            <a:r>
              <a:rPr lang="en-GB" baseline="30000" dirty="0" smtClean="0"/>
              <a:t>2</a:t>
            </a:r>
            <a:r>
              <a:rPr lang="en-GB" dirty="0" smtClean="0"/>
              <a:t>) </a:t>
            </a:r>
            <a:r>
              <a:rPr lang="en-GB" dirty="0" smtClean="0"/>
              <a:t>covered </a:t>
            </a:r>
            <a:r>
              <a:rPr lang="en-GB" dirty="0" smtClean="0"/>
              <a:t>by relatively intact blanket peat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This was compared to more degraded conditions nearby.</a:t>
            </a:r>
            <a:endParaRPr lang="en-GB" dirty="0" smtClean="0"/>
          </a:p>
          <a:p>
            <a:r>
              <a:rPr lang="en-GB" dirty="0" smtClean="0"/>
              <a:t>Three sites </a:t>
            </a:r>
            <a:r>
              <a:rPr lang="en-GB" dirty="0" smtClean="0"/>
              <a:t>,falling along climatic gradient, </a:t>
            </a:r>
            <a:r>
              <a:rPr lang="en-GB" dirty="0" smtClean="0"/>
              <a:t>selected. (Wetter, in west)</a:t>
            </a:r>
          </a:p>
          <a:p>
            <a:r>
              <a:rPr lang="en-GB" dirty="0" smtClean="0"/>
              <a:t>Contrasting bedrock geology, but significant areas of active blanket bog.</a:t>
            </a:r>
          </a:p>
          <a:p>
            <a:r>
              <a:rPr lang="en-GB" dirty="0" smtClean="0"/>
              <a:t>Sites were characterised for aquatic ecology, water quality and flow.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63" y="365125"/>
            <a:ext cx="4260449" cy="602232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65503" y="1273921"/>
            <a:ext cx="2450840" cy="1628822"/>
            <a:chOff x="8565503" y="1273921"/>
            <a:chExt cx="2450840" cy="1628822"/>
          </a:xfrm>
        </p:grpSpPr>
        <p:sp>
          <p:nvSpPr>
            <p:cNvPr id="5" name="Oval 4"/>
            <p:cNvSpPr/>
            <p:nvPr/>
          </p:nvSpPr>
          <p:spPr>
            <a:xfrm>
              <a:off x="8565503" y="2548180"/>
              <a:ext cx="345232" cy="3545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L</a:t>
              </a:r>
              <a:endParaRPr lang="en-GB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9444399" y="2249601"/>
              <a:ext cx="345232" cy="3545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0671111" y="1273921"/>
              <a:ext cx="345232" cy="3545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G</a:t>
              </a:r>
              <a:endParaRPr lang="en-GB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56163" y="6387453"/>
            <a:ext cx="45626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smtClean="0"/>
              <a:t>Above: Location of 341 blanket bog-covered catchments (&gt;1km</a:t>
            </a:r>
            <a:r>
              <a:rPr lang="en-GB" sz="1300" baseline="30000" dirty="0" smtClean="0"/>
              <a:t>2</a:t>
            </a:r>
            <a:r>
              <a:rPr lang="en-GB" sz="1300" dirty="0" smtClean="0"/>
              <a:t>) displaying least amount of disturbance from human activity. </a:t>
            </a:r>
            <a:endParaRPr lang="en-GB" sz="1300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53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7"/>
    </mc:Choice>
    <mc:Fallback>
      <p:transition spd="slow" advTm="4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Results: Aquatic Invertebrates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/>
          <a:stretch/>
        </p:blipFill>
        <p:spPr bwMode="auto">
          <a:xfrm>
            <a:off x="5808041" y="1890939"/>
            <a:ext cx="5707753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2392" y="2034073"/>
            <a:ext cx="45606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 scoring is a national classification system employed by Irish Environmental Protection Agency (EPA) to reflect the WFD status of water bodies.</a:t>
            </a:r>
          </a:p>
          <a:p>
            <a:endParaRPr lang="en-GB" dirty="0"/>
          </a:p>
          <a:p>
            <a:r>
              <a:rPr lang="en-GB" dirty="0" smtClean="0"/>
              <a:t>Q-scores based on biological and </a:t>
            </a:r>
            <a:r>
              <a:rPr lang="en-GB" dirty="0" err="1" smtClean="0"/>
              <a:t>physico</a:t>
            </a:r>
            <a:r>
              <a:rPr lang="en-GB" dirty="0" smtClean="0"/>
              <a:t> chemical metrics.</a:t>
            </a:r>
          </a:p>
          <a:p>
            <a:endParaRPr lang="en-GB" dirty="0"/>
          </a:p>
          <a:p>
            <a:r>
              <a:rPr lang="en-GB" dirty="0" smtClean="0"/>
              <a:t>Values for both extend from </a:t>
            </a:r>
          </a:p>
          <a:p>
            <a:endParaRPr lang="en-GB" dirty="0"/>
          </a:p>
          <a:p>
            <a:r>
              <a:rPr lang="en-GB" dirty="0" smtClean="0"/>
              <a:t>1 (Bad status) through 3-4 (moderate) to 5 (High status - reference conditions). </a:t>
            </a:r>
          </a:p>
          <a:p>
            <a:endParaRPr lang="en-GB" dirty="0"/>
          </a:p>
          <a:p>
            <a:r>
              <a:rPr lang="en-GB" dirty="0" smtClean="0"/>
              <a:t>Conditions </a:t>
            </a:r>
            <a:r>
              <a:rPr lang="en-GB" dirty="0" smtClean="0"/>
              <a:t>at study points highly </a:t>
            </a:r>
            <a:r>
              <a:rPr lang="en-GB" dirty="0" smtClean="0"/>
              <a:t>variable, despite no obvious external pressures.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1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05"/>
    </mc:Choice>
    <mc:Fallback>
      <p:transition spd="slow" advTm="2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Quality I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54"/>
          <a:stretch/>
        </p:blipFill>
        <p:spPr>
          <a:xfrm>
            <a:off x="691854" y="3761468"/>
            <a:ext cx="5494341" cy="264583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68" y="1149511"/>
            <a:ext cx="5391849" cy="4990031"/>
          </a:xfrm>
        </p:spPr>
      </p:pic>
      <p:sp>
        <p:nvSpPr>
          <p:cNvPr id="8" name="TextBox 7"/>
          <p:cNvSpPr txBox="1"/>
          <p:nvPr/>
        </p:nvSpPr>
        <p:spPr>
          <a:xfrm>
            <a:off x="691854" y="1455576"/>
            <a:ext cx="5347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Very large differences in </a:t>
            </a:r>
            <a:r>
              <a:rPr lang="en-GB" dirty="0" err="1" smtClean="0"/>
              <a:t>baseflow</a:t>
            </a:r>
            <a:r>
              <a:rPr lang="en-GB" dirty="0" smtClean="0"/>
              <a:t> and </a:t>
            </a:r>
            <a:r>
              <a:rPr lang="en-GB" dirty="0" err="1" smtClean="0"/>
              <a:t>quickflow</a:t>
            </a:r>
            <a:r>
              <a:rPr lang="en-GB" dirty="0" smtClean="0"/>
              <a:t> water quality at all three sites.</a:t>
            </a:r>
          </a:p>
          <a:p>
            <a:r>
              <a:rPr lang="en-GB" dirty="0" err="1" smtClean="0"/>
              <a:t>Baseflow</a:t>
            </a:r>
            <a:r>
              <a:rPr lang="en-GB" dirty="0" smtClean="0"/>
              <a:t> water significantly different from bog groundwater.</a:t>
            </a:r>
          </a:p>
          <a:p>
            <a:r>
              <a:rPr lang="en-GB" dirty="0" smtClean="0"/>
              <a:t>Have evolution of water quality toward more conductive, lower DOC, Calcium bicarbonate waters with flow recession.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97"/>
    </mc:Choice>
    <mc:Fallback>
      <p:transition spd="slow" advTm="3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Quality-Differences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All three sites underlain by variable thickness of glacial till resting on different bedrock types.</a:t>
            </a:r>
          </a:p>
          <a:p>
            <a:r>
              <a:rPr lang="en-GB" dirty="0" smtClean="0"/>
              <a:t>L-Carbonate-free crystalline-rich glacial till over limestone.</a:t>
            </a:r>
          </a:p>
          <a:p>
            <a:r>
              <a:rPr lang="en-GB" dirty="0" smtClean="0"/>
              <a:t>C- Locally derived glacial till over sandstone</a:t>
            </a:r>
          </a:p>
          <a:p>
            <a:r>
              <a:rPr lang="en-GB" dirty="0" smtClean="0"/>
              <a:t>G-Locally derived glacial till over basalt.</a:t>
            </a:r>
          </a:p>
          <a:p>
            <a:r>
              <a:rPr lang="en-GB" dirty="0" smtClean="0"/>
              <a:t>Base flow water quality signatures differ strongly between </a:t>
            </a:r>
            <a:r>
              <a:rPr lang="en-GB" dirty="0" smtClean="0"/>
              <a:t>catchments </a:t>
            </a:r>
            <a:r>
              <a:rPr lang="en-GB" dirty="0" smtClean="0"/>
              <a:t>and reflect discharge from both subsoil and bedrock with different </a:t>
            </a:r>
            <a:r>
              <a:rPr lang="en-GB" dirty="0" err="1" smtClean="0"/>
              <a:t>geochemistries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52" y="587533"/>
            <a:ext cx="4366741" cy="5589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4449" y="6494106"/>
            <a:ext cx="377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Basemap</a:t>
            </a:r>
            <a:r>
              <a:rPr lang="en-GB" dirty="0" smtClean="0"/>
              <a:t>: Geological Survey of Ireland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8761441" y="947348"/>
            <a:ext cx="2450840" cy="1628822"/>
            <a:chOff x="8565503" y="1273921"/>
            <a:chExt cx="2450840" cy="1628822"/>
          </a:xfrm>
        </p:grpSpPr>
        <p:sp>
          <p:nvSpPr>
            <p:cNvPr id="8" name="Oval 7"/>
            <p:cNvSpPr/>
            <p:nvPr/>
          </p:nvSpPr>
          <p:spPr>
            <a:xfrm>
              <a:off x="8565503" y="2548180"/>
              <a:ext cx="345232" cy="3545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L</a:t>
              </a:r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9444399" y="2249601"/>
              <a:ext cx="345232" cy="3545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0671111" y="1273921"/>
              <a:ext cx="345232" cy="3545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G</a:t>
              </a:r>
              <a:endParaRPr lang="en-GB" dirty="0"/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65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09"/>
    </mc:Choice>
    <mc:Fallback>
      <p:transition spd="slow" advTm="50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Revised Conceptual Model of Blanket Bog hydrology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Water quality (and hydraulic head) data indicate water flows through the peat to the underlying substrate.</a:t>
            </a:r>
          </a:p>
          <a:p>
            <a:r>
              <a:rPr lang="en-GB" dirty="0" smtClean="0"/>
              <a:t>The water discharging from the peat reacts with substrate materials to give more mineralised water that supports </a:t>
            </a:r>
            <a:r>
              <a:rPr lang="en-GB" dirty="0" err="1" smtClean="0"/>
              <a:t>baseflow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The level of mineralisation in </a:t>
            </a:r>
            <a:r>
              <a:rPr lang="en-GB" dirty="0" err="1" smtClean="0"/>
              <a:t>baseflow</a:t>
            </a:r>
            <a:r>
              <a:rPr lang="en-GB" dirty="0" smtClean="0"/>
              <a:t> can partially explain contrasts in stream biota. </a:t>
            </a:r>
          </a:p>
          <a:p>
            <a:r>
              <a:rPr lang="en-GB" dirty="0" smtClean="0"/>
              <a:t>Flow balance data indicate that vertical losses from the peat make up less than 5% of total inputs. </a:t>
            </a:r>
          </a:p>
          <a:p>
            <a:r>
              <a:rPr lang="en-GB" dirty="0" smtClean="0"/>
              <a:t>This flow is essential for supporting stream flow and water quality during prolonged dry periods.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" b="-163"/>
          <a:stretch/>
        </p:blipFill>
        <p:spPr>
          <a:xfrm>
            <a:off x="7314888" y="1231641"/>
            <a:ext cx="4143103" cy="51844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4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42"/>
    </mc:Choice>
    <mc:Fallback>
      <p:transition spd="slow" advTm="4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5" y="248637"/>
            <a:ext cx="10965024" cy="6167826"/>
          </a:xfrm>
        </p:spPr>
      </p:pic>
      <p:sp>
        <p:nvSpPr>
          <p:cNvPr id="6" name="TextBox 5"/>
          <p:cNvSpPr txBox="1"/>
          <p:nvPr/>
        </p:nvSpPr>
        <p:spPr>
          <a:xfrm>
            <a:off x="3013787" y="481903"/>
            <a:ext cx="6350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Questions / Comments? </a:t>
            </a:r>
            <a:endParaRPr lang="en-GB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9116008" y="6512767"/>
            <a:ext cx="30759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Photograph: Francis </a:t>
            </a:r>
            <a:r>
              <a:rPr lang="en-GB" dirty="0" err="1" smtClean="0"/>
              <a:t>Mackin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9" y="5552929"/>
            <a:ext cx="1978090" cy="713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42" y="5487248"/>
            <a:ext cx="1470155" cy="8449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8"/>
    </mc:Choice>
    <mc:Fallback>
      <p:transition spd="slow" advTm="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528</Words>
  <Application>Microsoft Office PowerPoint</Application>
  <PresentationFormat>Widescreen</PresentationFormat>
  <Paragraphs>61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Beneath the Blanket  Towards a better understanding of stream ecology in blanket peat covered catchments</vt:lpstr>
      <vt:lpstr>Conventional View of Blanket Bog Hydrology</vt:lpstr>
      <vt:lpstr>Blanket Bog Hydrochemistry</vt:lpstr>
      <vt:lpstr>Research Gaps/Objectives</vt:lpstr>
      <vt:lpstr>Results: Aquatic Invertebrates</vt:lpstr>
      <vt:lpstr>Water Quality I</vt:lpstr>
      <vt:lpstr>Water Quality-Differences</vt:lpstr>
      <vt:lpstr>Revised Conceptual Model of Blanket Bog hydrology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Beneath the Blanket: Towards a better understanding of stream ecology in blanket peat covered catchments.</dc:title>
  <dc:creator>Raymond Flynn</dc:creator>
  <cp:lastModifiedBy>Raymond Flynn</cp:lastModifiedBy>
  <cp:revision>39</cp:revision>
  <dcterms:created xsi:type="dcterms:W3CDTF">2020-04-27T13:54:49Z</dcterms:created>
  <dcterms:modified xsi:type="dcterms:W3CDTF">2020-05-05T17:15:54Z</dcterms:modified>
</cp:coreProperties>
</file>