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2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712" r:id="rId5"/>
    <p:sldMasterId id="2147483759" r:id="rId6"/>
    <p:sldMasterId id="2147483787" r:id="rId7"/>
    <p:sldMasterId id="2147483817" r:id="rId8"/>
    <p:sldMasterId id="2147483848" r:id="rId9"/>
    <p:sldMasterId id="2147483901" r:id="rId10"/>
    <p:sldMasterId id="2147483929" r:id="rId11"/>
    <p:sldMasterId id="2147483986" r:id="rId12"/>
    <p:sldMasterId id="2147484011" r:id="rId13"/>
    <p:sldMasterId id="2147484040" r:id="rId14"/>
    <p:sldMasterId id="2147484041" r:id="rId15"/>
  </p:sldMasterIdLst>
  <p:notesMasterIdLst>
    <p:notesMasterId r:id="rId41"/>
  </p:notesMasterIdLst>
  <p:handoutMasterIdLst>
    <p:handoutMasterId r:id="rId42"/>
  </p:handoutMasterIdLst>
  <p:sldIdLst>
    <p:sldId id="296" r:id="rId16"/>
    <p:sldId id="310" r:id="rId17"/>
    <p:sldId id="525" r:id="rId18"/>
    <p:sldId id="537" r:id="rId19"/>
    <p:sldId id="1068" r:id="rId20"/>
    <p:sldId id="1081" r:id="rId21"/>
    <p:sldId id="303" r:id="rId22"/>
    <p:sldId id="1077" r:id="rId23"/>
    <p:sldId id="1080" r:id="rId24"/>
    <p:sldId id="263" r:id="rId25"/>
    <p:sldId id="257" r:id="rId26"/>
    <p:sldId id="1076" r:id="rId27"/>
    <p:sldId id="528" r:id="rId28"/>
    <p:sldId id="534" r:id="rId29"/>
    <p:sldId id="1066" r:id="rId30"/>
    <p:sldId id="331" r:id="rId31"/>
    <p:sldId id="536" r:id="rId32"/>
    <p:sldId id="526" r:id="rId33"/>
    <p:sldId id="277" r:id="rId34"/>
    <p:sldId id="1075" r:id="rId35"/>
    <p:sldId id="539" r:id="rId36"/>
    <p:sldId id="541" r:id="rId37"/>
    <p:sldId id="1072" r:id="rId38"/>
    <p:sldId id="1074" r:id="rId39"/>
    <p:sldId id="1073" r:id="rId40"/>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0A0"/>
    <a:srgbClr val="E9A1DB"/>
    <a:srgbClr val="311143"/>
    <a:srgbClr val="2A2A2A"/>
    <a:srgbClr val="1F2526"/>
    <a:srgbClr val="0B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82" autoAdjust="0"/>
  </p:normalViewPr>
  <p:slideViewPr>
    <p:cSldViewPr snapToGrid="0">
      <p:cViewPr varScale="1">
        <p:scale>
          <a:sx n="112" d="100"/>
          <a:sy n="112" d="100"/>
        </p:scale>
        <p:origin x="115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0568A57F-EE3F-4395-8350-23886B176593}" type="datetimeFigureOut">
              <a:rPr lang="en-GB" smtClean="0"/>
              <a:t>30/04/2020</a:t>
            </a:fld>
            <a:endParaRPr lang="en-GB"/>
          </a:p>
        </p:txBody>
      </p:sp>
      <p:sp>
        <p:nvSpPr>
          <p:cNvPr id="4" name="Footer Placeholder 3"/>
          <p:cNvSpPr>
            <a:spLocks noGrp="1"/>
          </p:cNvSpPr>
          <p:nvPr>
            <p:ph type="ftr" sz="quarter" idx="2"/>
          </p:nvPr>
        </p:nvSpPr>
        <p:spPr>
          <a:xfrm>
            <a:off x="1"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C0AD25F9-6729-4B54-8613-58AC155ADD22}" type="slidenum">
              <a:rPr lang="en-GB" smtClean="0"/>
              <a:t>‹#›</a:t>
            </a:fld>
            <a:endParaRPr lang="en-GB"/>
          </a:p>
        </p:txBody>
      </p:sp>
    </p:spTree>
    <p:extLst>
      <p:ext uri="{BB962C8B-B14F-4D97-AF65-F5344CB8AC3E}">
        <p14:creationId xmlns:p14="http://schemas.microsoft.com/office/powerpoint/2010/main" val="2726202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17B4C97-B0AB-415A-87C7-A72C5EB9248F}" type="datetimeFigureOut">
              <a:rPr lang="en-GB" smtClean="0"/>
              <a:t>30/04/2020</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6"/>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D262B7FA-AB46-4993-BA79-F306F77A2046}" type="slidenum">
              <a:rPr lang="en-GB" smtClean="0"/>
              <a:t>‹#›</a:t>
            </a:fld>
            <a:endParaRPr lang="en-GB"/>
          </a:p>
        </p:txBody>
      </p:sp>
    </p:spTree>
    <p:extLst>
      <p:ext uri="{BB962C8B-B14F-4D97-AF65-F5344CB8AC3E}">
        <p14:creationId xmlns:p14="http://schemas.microsoft.com/office/powerpoint/2010/main" val="14493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1</a:t>
            </a:fld>
            <a:endParaRPr lang="en-GB"/>
          </a:p>
        </p:txBody>
      </p:sp>
    </p:spTree>
    <p:extLst>
      <p:ext uri="{BB962C8B-B14F-4D97-AF65-F5344CB8AC3E}">
        <p14:creationId xmlns:p14="http://schemas.microsoft.com/office/powerpoint/2010/main" val="113358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10</a:t>
            </a:fld>
            <a:endParaRPr lang="en-GB"/>
          </a:p>
        </p:txBody>
      </p:sp>
    </p:spTree>
    <p:extLst>
      <p:ext uri="{BB962C8B-B14F-4D97-AF65-F5344CB8AC3E}">
        <p14:creationId xmlns:p14="http://schemas.microsoft.com/office/powerpoint/2010/main" val="138970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22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Mean annual cycle over France for a 12km simulation with TOPMODEL, a 2.2km simulation with PDM and a 2.2km simulation with TOPMODEL. Note: this graph only uses 2 years of simulation, as the sensitivity test is still running.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And some further description: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default 2.2km + PDM simulation shows a large precipitation deficit in summer (a) compared to the 12km + PDM simulation (and to observations, not shown). Switching from PDM to TOPMODEL reduces surface runoff (c), increases soil </a:t>
            </a:r>
            <a:r>
              <a:rPr lang="en-GB" sz="1200" kern="1200" dirty="0" err="1">
                <a:solidFill>
                  <a:schemeClr val="tx1"/>
                </a:solidFill>
                <a:effectLst/>
                <a:latin typeface="+mn-lt"/>
                <a:ea typeface="+mn-ea"/>
                <a:cs typeface="+mn-cs"/>
              </a:rPr>
              <a:t>moiture</a:t>
            </a:r>
            <a:r>
              <a:rPr lang="en-GB" sz="1200" kern="1200" dirty="0">
                <a:solidFill>
                  <a:schemeClr val="tx1"/>
                </a:solidFill>
                <a:effectLst/>
                <a:latin typeface="+mn-lt"/>
                <a:ea typeface="+mn-ea"/>
                <a:cs typeface="+mn-cs"/>
              </a:rPr>
              <a:t> in the 3 top layers of soil in summer (d - only 1st layer shown here), which increases latent heat fluxes (e), decreases sensible heat fluxes (d) and leads to 1-2K cooler temperature (b) and 30% more rainfall in summer (a). Overall, this shows that the UM precipitation flux at 2.2km resolution is very sensitive to soil moisture in summer in Central Europe.</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Mention talk I’m giving on Friday on the UKCP 2.2km ensemble projections.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F38DE-D929-4668-9AB0-4823D41E9D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50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14</a:t>
            </a:fld>
            <a:endParaRPr lang="en-GB"/>
          </a:p>
        </p:txBody>
      </p:sp>
    </p:spTree>
    <p:extLst>
      <p:ext uri="{BB962C8B-B14F-4D97-AF65-F5344CB8AC3E}">
        <p14:creationId xmlns:p14="http://schemas.microsoft.com/office/powerpoint/2010/main" val="3972458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Left: 6 events per year (~98</a:t>
            </a:r>
            <a:r>
              <a:rPr lang="en-GB" baseline="30000" dirty="0"/>
              <a:t>th</a:t>
            </a:r>
            <a:r>
              <a:rPr lang="en-GB" dirty="0"/>
              <a:t> percentile, annually) threshold.</a:t>
            </a:r>
          </a:p>
          <a:p>
            <a:endParaRPr lang="en-GB" dirty="0"/>
          </a:p>
          <a:p>
            <a:r>
              <a:rPr lang="en-GB" dirty="0"/>
              <a:t>Seasonally, most of the increases occur in SON and DJF, i.e. not in</a:t>
            </a:r>
            <a:r>
              <a:rPr lang="en-GB" baseline="0" dirty="0"/>
              <a:t> the seasons that historically associate with occurrence of hourly extremes</a:t>
            </a:r>
            <a:endParaRPr lang="en-GB" dirty="0"/>
          </a:p>
          <a:p>
            <a:r>
              <a:rPr lang="en-GB" dirty="0"/>
              <a:t>Right:</a:t>
            </a:r>
            <a:r>
              <a:rPr lang="en-GB" baseline="0" dirty="0"/>
              <a:t> 3 events per year (~99</a:t>
            </a:r>
            <a:r>
              <a:rPr lang="en-GB" baseline="30000" dirty="0"/>
              <a:t>th</a:t>
            </a:r>
            <a:r>
              <a:rPr lang="en-GB" baseline="0" dirty="0"/>
              <a:t> percentile) threshold.</a:t>
            </a:r>
          </a:p>
          <a:p>
            <a:r>
              <a:rPr lang="en-GB" baseline="0" dirty="0"/>
              <a:t>Shows change in seasonal timing of hourly extremes from JJA to SON.</a:t>
            </a:r>
            <a:endParaRPr lang="en-GB" dirty="0"/>
          </a:p>
        </p:txBody>
      </p:sp>
      <p:sp>
        <p:nvSpPr>
          <p:cNvPr id="4" name="Slide Number Placeholder 3"/>
          <p:cNvSpPr>
            <a:spLocks noGrp="1"/>
          </p:cNvSpPr>
          <p:nvPr>
            <p:ph type="sldNum" sz="quarter" idx="10"/>
          </p:nvPr>
        </p:nvSpPr>
        <p:spPr/>
        <p:txBody>
          <a:bodyPr/>
          <a:lstStyle/>
          <a:p>
            <a:fld id="{2E7378BA-773C-4C02-AD66-AC9ADA948218}" type="slidenum">
              <a:rPr lang="en-GB" smtClean="0"/>
              <a:pPr/>
              <a:t>18</a:t>
            </a:fld>
            <a:endParaRPr lang="en-GB"/>
          </a:p>
        </p:txBody>
      </p:sp>
    </p:spTree>
    <p:extLst>
      <p:ext uri="{BB962C8B-B14F-4D97-AF65-F5344CB8AC3E}">
        <p14:creationId xmlns:p14="http://schemas.microsoft.com/office/powerpoint/2010/main" val="219818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doing quite a lot of work looking at storms in these Europe 2.2km simulations as part of the FUTURE-STORMS project. Here is just one example …</a:t>
            </a:r>
          </a:p>
          <a:p>
            <a:r>
              <a:rPr lang="en-GB" dirty="0"/>
              <a:t>Left plot shows occurrence of severe storm environments across Europe in present-day – with highest values over Mediterranean.</a:t>
            </a:r>
          </a:p>
          <a:p>
            <a:r>
              <a:rPr lang="en-GB" dirty="0"/>
              <a:t>Animation is seasonal cycle.</a:t>
            </a:r>
          </a:p>
          <a:p>
            <a:r>
              <a:rPr lang="en-GB" dirty="0"/>
              <a:t>Understanding changes in severe storm environments is important for understanding future changes in hail and lightning.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36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looking at future changes in the number of occurrences of severe storm environments for June.</a:t>
            </a:r>
          </a:p>
          <a:p>
            <a:r>
              <a:rPr lang="en-GB" dirty="0"/>
              <a:t>June is the peak month for severe storm occurrences across the continent.</a:t>
            </a:r>
          </a:p>
          <a:p>
            <a:r>
              <a:rPr lang="en-GB" dirty="0"/>
              <a:t>Here using 3 hourly data from 10 years in present and 10 years in future.</a:t>
            </a:r>
          </a:p>
          <a:p>
            <a:r>
              <a:rPr lang="en-GB" dirty="0"/>
              <a:t>See big increase over British Isles and over eastern Europe.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4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Extreme winds in summer considerably larger in CPM than driving GCM </a:t>
            </a:r>
            <a:r>
              <a:rPr lang="en-GB"/>
              <a:t>especially over land, </a:t>
            </a:r>
            <a:r>
              <a:rPr lang="en-GB" dirty="0"/>
              <a:t>with smaller future decreases </a:t>
            </a:r>
            <a:r>
              <a:rPr lang="en-GB"/>
              <a:t>across Europe.</a:t>
            </a:r>
            <a:endParaRPr lang="en-GB" dirty="0"/>
          </a:p>
          <a:p>
            <a:r>
              <a:rPr lang="en-GB" dirty="0"/>
              <a:t>99.5</a:t>
            </a:r>
            <a:r>
              <a:rPr lang="en-GB" baseline="30000" dirty="0"/>
              <a:t>th</a:t>
            </a:r>
            <a:r>
              <a:rPr lang="en-GB" dirty="0"/>
              <a:t> percentile of daily maximum wind speed at the surface</a:t>
            </a:r>
          </a:p>
        </p:txBody>
      </p:sp>
      <p:sp>
        <p:nvSpPr>
          <p:cNvPr id="4" name="Slide Number Placeholder 3"/>
          <p:cNvSpPr>
            <a:spLocks noGrp="1"/>
          </p:cNvSpPr>
          <p:nvPr>
            <p:ph type="sldNum" sz="quarter" idx="5"/>
          </p:nvPr>
        </p:nvSpPr>
        <p:spPr/>
        <p:txBody>
          <a:bodyPr/>
          <a:lstStyle/>
          <a:p>
            <a:fld id="{D262B7FA-AB46-4993-BA79-F306F77A2046}" type="slidenum">
              <a:rPr lang="en-GB" smtClean="0"/>
              <a:t>21</a:t>
            </a:fld>
            <a:endParaRPr lang="en-GB"/>
          </a:p>
        </p:txBody>
      </p:sp>
    </p:spTree>
    <p:extLst>
      <p:ext uri="{BB962C8B-B14F-4D97-AF65-F5344CB8AC3E}">
        <p14:creationId xmlns:p14="http://schemas.microsoft.com/office/powerpoint/2010/main" val="76589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Extreme winds in winter larger in CPM than driving GCM, with both showing increases across much of Europe in future.</a:t>
            </a:r>
          </a:p>
          <a:p>
            <a:r>
              <a:rPr lang="en-GB" dirty="0"/>
              <a:t>99.5</a:t>
            </a:r>
            <a:r>
              <a:rPr lang="en-GB" baseline="30000" dirty="0"/>
              <a:t>th</a:t>
            </a:r>
            <a:r>
              <a:rPr lang="en-GB" dirty="0"/>
              <a:t> percentile of daily maximum wind speed at the surface</a:t>
            </a:r>
          </a:p>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22</a:t>
            </a:fld>
            <a:endParaRPr lang="en-GB"/>
          </a:p>
        </p:txBody>
      </p:sp>
    </p:spTree>
    <p:extLst>
      <p:ext uri="{BB962C8B-B14F-4D97-AF65-F5344CB8AC3E}">
        <p14:creationId xmlns:p14="http://schemas.microsoft.com/office/powerpoint/2010/main" val="299441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Eur2.2km simulations provide a much more realistic representation of rainfall compared to the coarser 25km resolution driving model.</a:t>
            </a:r>
          </a:p>
          <a:p>
            <a:r>
              <a:rPr lang="en-GB" dirty="0"/>
              <a:t>From animation see …</a:t>
            </a:r>
          </a:p>
          <a:p>
            <a:pPr marL="171450" indent="-171450">
              <a:buFontTx/>
              <a:buChar char="-"/>
            </a:pPr>
            <a:r>
              <a:rPr lang="en-GB" dirty="0"/>
              <a:t>Improved diurnal cycle – no longer strong midday peak</a:t>
            </a:r>
          </a:p>
          <a:p>
            <a:pPr marL="171450" indent="-171450">
              <a:buFontTx/>
              <a:buChar char="-"/>
            </a:pPr>
            <a:r>
              <a:rPr lang="en-GB" dirty="0"/>
              <a:t>Increased intensity of heavy rainfall</a:t>
            </a:r>
          </a:p>
          <a:p>
            <a:pPr marL="171450" indent="-171450">
              <a:buFontTx/>
              <a:buChar char="-"/>
            </a:pPr>
            <a:r>
              <a:rPr lang="en-GB" dirty="0"/>
              <a:t>More realistic rainfall structures with less light rainfall</a:t>
            </a:r>
          </a:p>
          <a:p>
            <a:pPr marL="0" indent="0">
              <a:buFontTx/>
              <a:buNone/>
            </a:pPr>
            <a:r>
              <a:rPr lang="en-GB" dirty="0"/>
              <a:t>For the first time CPMs provide credible projections of future changes in hourly rainfall.</a:t>
            </a:r>
          </a:p>
        </p:txBody>
      </p:sp>
      <p:sp>
        <p:nvSpPr>
          <p:cNvPr id="4" name="Slide Number Placeholder 3"/>
          <p:cNvSpPr>
            <a:spLocks noGrp="1"/>
          </p:cNvSpPr>
          <p:nvPr>
            <p:ph type="sldNum" sz="quarter" idx="5"/>
          </p:nvPr>
        </p:nvSpPr>
        <p:spPr/>
        <p:txBody>
          <a:bodyPr/>
          <a:lstStyle/>
          <a:p>
            <a:fld id="{D262B7FA-AB46-4993-BA79-F306F77A2046}" type="slidenum">
              <a:rPr lang="en-GB" smtClean="0"/>
              <a:t>2</a:t>
            </a:fld>
            <a:endParaRPr lang="en-GB"/>
          </a:p>
        </p:txBody>
      </p:sp>
    </p:spTree>
    <p:extLst>
      <p:ext uri="{BB962C8B-B14F-4D97-AF65-F5344CB8AC3E}">
        <p14:creationId xmlns:p14="http://schemas.microsoft.com/office/powerpoint/2010/main" val="108367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storm footprint was created using 3-hourly wind speeds at 850hPa. The figure shows the maximum 98</a:t>
            </a:r>
            <a:r>
              <a:rPr lang="en-GB" baseline="30000" dirty="0"/>
              <a:t>th</a:t>
            </a:r>
            <a:r>
              <a:rPr lang="en-GB" dirty="0"/>
              <a:t> percentile exceedance that occurred during the storm.</a:t>
            </a:r>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23</a:t>
            </a:fld>
            <a:endParaRPr lang="en-GB" dirty="0"/>
          </a:p>
        </p:txBody>
      </p:sp>
    </p:spTree>
    <p:extLst>
      <p:ext uri="{BB962C8B-B14F-4D97-AF65-F5344CB8AC3E}">
        <p14:creationId xmlns:p14="http://schemas.microsoft.com/office/powerpoint/2010/main" val="2452874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a:t>
            </a:r>
          </a:p>
          <a:p>
            <a:pPr marL="228600" indent="-228600">
              <a:buAutoNum type="arabicPeriod"/>
            </a:pPr>
            <a:r>
              <a:rPr lang="en-GB" dirty="0"/>
              <a:t>Seclusion is identified using </a:t>
            </a:r>
            <a:r>
              <a:rPr lang="en-GB" dirty="0" err="1"/>
              <a:t>theta_w</a:t>
            </a:r>
            <a:r>
              <a:rPr lang="en-GB" dirty="0"/>
              <a:t> at 700hPa (850hPa can also be used but 700hPa seemed to be better in this case).</a:t>
            </a:r>
          </a:p>
          <a:p>
            <a:pPr marL="228600" indent="-228600">
              <a:buAutoNum type="arabicPeriod"/>
            </a:pPr>
            <a:r>
              <a:rPr lang="en-GB" dirty="0"/>
              <a:t>Identify seclusion as a peak in latitudinal and longitudinal cross-sections. Seclusion is identified where </a:t>
            </a:r>
            <a:r>
              <a:rPr lang="en-GB" dirty="0" err="1"/>
              <a:t>theta_w</a:t>
            </a:r>
            <a:r>
              <a:rPr lang="en-GB" dirty="0"/>
              <a:t> is &gt;2K warmer than the surrounding area. This criterion must be met in the north-south direction and the west-&gt;east direction.</a:t>
            </a:r>
          </a:p>
          <a:p>
            <a:pPr marL="228600" indent="-228600">
              <a:buAutoNum type="arabicPeriod"/>
            </a:pPr>
            <a:r>
              <a:rPr lang="en-GB" dirty="0"/>
              <a:t>Identified grid points must also occur within the cyclone’s core defined using MSLP.</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24</a:t>
            </a:fld>
            <a:endParaRPr lang="en-GB" dirty="0"/>
          </a:p>
        </p:txBody>
      </p:sp>
    </p:spTree>
    <p:extLst>
      <p:ext uri="{BB962C8B-B14F-4D97-AF65-F5344CB8AC3E}">
        <p14:creationId xmlns:p14="http://schemas.microsoft.com/office/powerpoint/2010/main" val="515846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a:t>
            </a:r>
          </a:p>
          <a:p>
            <a:pPr marL="228600" indent="-228600">
              <a:buAutoNum type="arabicPeriod"/>
            </a:pPr>
            <a:r>
              <a:rPr lang="en-GB" dirty="0"/>
              <a:t>All values below the 98</a:t>
            </a:r>
            <a:r>
              <a:rPr lang="en-GB" baseline="30000" dirty="0"/>
              <a:t>th</a:t>
            </a:r>
            <a:r>
              <a:rPr lang="en-GB" dirty="0"/>
              <a:t> percentile are masked.</a:t>
            </a:r>
          </a:p>
          <a:p>
            <a:pPr marL="228600" indent="-228600">
              <a:buAutoNum type="arabicPeriod"/>
            </a:pPr>
            <a:r>
              <a:rPr lang="en-GB" dirty="0"/>
              <a:t>Calculate vertical wind speed gradient between 750hPa and 850hPa (+</a:t>
            </a:r>
            <a:r>
              <a:rPr lang="en-GB" dirty="0" err="1"/>
              <a:t>ve</a:t>
            </a:r>
            <a:r>
              <a:rPr lang="en-GB" dirty="0"/>
              <a:t> gradient: wind_750 &gt; wind_850, -</a:t>
            </a:r>
            <a:r>
              <a:rPr lang="en-GB" dirty="0" err="1"/>
              <a:t>ve</a:t>
            </a:r>
            <a:r>
              <a:rPr lang="en-GB" dirty="0"/>
              <a:t> grad: wind_750 &lt; wind_850).</a:t>
            </a:r>
          </a:p>
          <a:p>
            <a:pPr marL="228600" indent="-228600">
              <a:buAutoNum type="arabicPeriod"/>
            </a:pPr>
            <a:r>
              <a:rPr lang="en-GB" dirty="0"/>
              <a:t>A sting jet is identified when we see a reversal in the vertical wind gradient. This is identified along the winds trajectory at 850hPa. The negative part of the reversal must also occur within a region of strong wind speed gradients to the north, south, east and west (i.e. blue region in panel (c) should occur with red region of panel (b).</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25</a:t>
            </a:fld>
            <a:endParaRPr lang="en-GB" dirty="0"/>
          </a:p>
        </p:txBody>
      </p:sp>
    </p:spTree>
    <p:extLst>
      <p:ext uri="{BB962C8B-B14F-4D97-AF65-F5344CB8AC3E}">
        <p14:creationId xmlns:p14="http://schemas.microsoft.com/office/powerpoint/2010/main" val="32847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Future changes of exceedance rates under present-climate thresholds for (a) JJA Germany, (b) SON</a:t>
            </a:r>
            <a:r>
              <a:rPr lang="en-GB" baseline="0" dirty="0"/>
              <a:t> </a:t>
            </a:r>
            <a:r>
              <a:rPr lang="en-GB" dirty="0"/>
              <a:t>Eastern Spain, and (c) SON Southern France at 25km scale for the 2.2km and N512 GCM simulations.</a:t>
            </a:r>
          </a:p>
          <a:p>
            <a:endParaRPr lang="en-GB" dirty="0"/>
          </a:p>
        </p:txBody>
      </p:sp>
      <p:sp>
        <p:nvSpPr>
          <p:cNvPr id="4" name="Slide Number Placeholder 3"/>
          <p:cNvSpPr>
            <a:spLocks noGrp="1"/>
          </p:cNvSpPr>
          <p:nvPr>
            <p:ph type="sldNum" sz="quarter" idx="10"/>
          </p:nvPr>
        </p:nvSpPr>
        <p:spPr/>
        <p:txBody>
          <a:bodyPr/>
          <a:lstStyle/>
          <a:p>
            <a:fld id="{2E7378BA-773C-4C02-AD66-AC9ADA948218}" type="slidenum">
              <a:rPr lang="en-GB" smtClean="0"/>
              <a:pPr/>
              <a:t>3</a:t>
            </a:fld>
            <a:endParaRPr lang="en-GB"/>
          </a:p>
        </p:txBody>
      </p:sp>
    </p:spTree>
    <p:extLst>
      <p:ext uri="{BB962C8B-B14F-4D97-AF65-F5344CB8AC3E}">
        <p14:creationId xmlns:p14="http://schemas.microsoft.com/office/powerpoint/2010/main" val="59525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Corfidi</a:t>
            </a:r>
            <a:r>
              <a:rPr lang="en-US" dirty="0"/>
              <a:t> vector is defined as 2 x (average wind speed between 850 and 300hPa) – wind speed at 850hPa</a:t>
            </a:r>
          </a:p>
          <a:p>
            <a:r>
              <a:rPr lang="en-US" dirty="0"/>
              <a:t>This is a measure of the storm system speed, using the theory of MCS propagation and storm retriggering.</a:t>
            </a:r>
          </a:p>
          <a:p>
            <a:r>
              <a:rPr lang="en-US" dirty="0"/>
              <a:t>When the low level wind is low, </a:t>
            </a:r>
            <a:r>
              <a:rPr lang="en-US" dirty="0" err="1"/>
              <a:t>Corfidi</a:t>
            </a:r>
            <a:r>
              <a:rPr lang="en-US" dirty="0"/>
              <a:t> vector is strongly related to upper level wind speed.</a:t>
            </a:r>
          </a:p>
          <a:p>
            <a:endParaRPr lang="en-US" dirty="0"/>
          </a:p>
          <a:p>
            <a:r>
              <a:rPr lang="en-US" dirty="0"/>
              <a:t>EPP – extreme precipitation rates</a:t>
            </a:r>
          </a:p>
          <a:p>
            <a:r>
              <a:rPr lang="en-US" dirty="0"/>
              <a:t>SEPP – extreme precipitation accumulations and hence of key importance for flooding</a:t>
            </a:r>
          </a:p>
        </p:txBody>
      </p:sp>
      <p:sp>
        <p:nvSpPr>
          <p:cNvPr id="4" name="Slide Number Placeholder 3"/>
          <p:cNvSpPr>
            <a:spLocks noGrp="1"/>
          </p:cNvSpPr>
          <p:nvPr>
            <p:ph type="sldNum" sz="quarter" idx="5"/>
          </p:nvPr>
        </p:nvSpPr>
        <p:spPr/>
        <p:txBody>
          <a:bodyPr/>
          <a:lstStyle/>
          <a:p>
            <a:fld id="{A053DDE6-AA85-CC4B-A952-8191F9DE90F6}" type="slidenum">
              <a:rPr lang="en-GB" smtClean="0"/>
              <a:pPr/>
              <a:t>4</a:t>
            </a:fld>
            <a:endParaRPr lang="en-GB" dirty="0"/>
          </a:p>
        </p:txBody>
      </p:sp>
    </p:spTree>
    <p:extLst>
      <p:ext uri="{BB962C8B-B14F-4D97-AF65-F5344CB8AC3E}">
        <p14:creationId xmlns:p14="http://schemas.microsoft.com/office/powerpoint/2010/main" val="183310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Normalised</a:t>
            </a:r>
            <a:r>
              <a:rPr lang="en-US" b="0" dirty="0"/>
              <a:t> change = future change divided by domain-average present value</a:t>
            </a:r>
            <a:endParaRPr lang="en-US" b="1" dirty="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5</a:t>
            </a:fld>
            <a:endParaRPr lang="en-GB" dirty="0"/>
          </a:p>
        </p:txBody>
      </p:sp>
    </p:spTree>
    <p:extLst>
      <p:ext uri="{BB962C8B-B14F-4D97-AF65-F5344CB8AC3E}">
        <p14:creationId xmlns:p14="http://schemas.microsoft.com/office/powerpoint/2010/main" val="259787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people to </a:t>
            </a:r>
            <a:r>
              <a:rPr lang="en-US" dirty="0" err="1"/>
              <a:t>Segolene’s</a:t>
            </a:r>
            <a:r>
              <a:rPr lang="en-US" dirty="0"/>
              <a:t> poster in EUCP session on Tuesday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71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Colin has developed a method for automated identification of sting jet events.</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7</a:t>
            </a:fld>
            <a:endParaRPr lang="en-GB" dirty="0"/>
          </a:p>
        </p:txBody>
      </p:sp>
    </p:spTree>
    <p:extLst>
      <p:ext uri="{BB962C8B-B14F-4D97-AF65-F5344CB8AC3E}">
        <p14:creationId xmlns:p14="http://schemas.microsoft.com/office/powerpoint/2010/main" val="407199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Colin has developed a method for automated identification of sting jet events.</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8</a:t>
            </a:fld>
            <a:endParaRPr lang="en-GB" dirty="0"/>
          </a:p>
        </p:txBody>
      </p:sp>
    </p:spTree>
    <p:extLst>
      <p:ext uri="{BB962C8B-B14F-4D97-AF65-F5344CB8AC3E}">
        <p14:creationId xmlns:p14="http://schemas.microsoft.com/office/powerpoint/2010/main" val="81361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people to Colin’s poster in CPM session on Friday</a:t>
            </a:r>
          </a:p>
        </p:txBody>
      </p:sp>
      <p:sp>
        <p:nvSpPr>
          <p:cNvPr id="4" name="Slide Number Placeholder 3"/>
          <p:cNvSpPr>
            <a:spLocks noGrp="1"/>
          </p:cNvSpPr>
          <p:nvPr>
            <p:ph type="sldNum" sz="quarter" idx="5"/>
          </p:nvPr>
        </p:nvSpPr>
        <p:spPr/>
        <p:txBody>
          <a:bodyPr/>
          <a:lstStyle/>
          <a:p>
            <a:fld id="{A053DDE6-AA85-CC4B-A952-8191F9DE90F6}" type="slidenum">
              <a:rPr lang="en-GB" smtClean="0"/>
              <a:pPr/>
              <a:t>9</a:t>
            </a:fld>
            <a:endParaRPr lang="en-GB" dirty="0"/>
          </a:p>
        </p:txBody>
      </p:sp>
    </p:spTree>
    <p:extLst>
      <p:ext uri="{BB962C8B-B14F-4D97-AF65-F5344CB8AC3E}">
        <p14:creationId xmlns:p14="http://schemas.microsoft.com/office/powerpoint/2010/main" val="3410155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rotWithShape="1">
          <a:blip r:embed="rId2" cstate="print"/>
          <a:srcRect l="-95" r="95" b="23108"/>
          <a:stretch/>
        </p:blipFill>
        <p:spPr>
          <a:xfrm>
            <a:off x="0" y="0"/>
            <a:ext cx="9161294" cy="3962399"/>
          </a:xfrm>
          <a:prstGeom prst="rect">
            <a:avLst/>
          </a:prstGeom>
          <a:ln w="12700">
            <a:miter lim="400000"/>
          </a:ln>
        </p:spPr>
      </p:pic>
      <p:sp>
        <p:nvSpPr>
          <p:cNvPr id="10" name="Rectangle 9"/>
          <p:cNvSpPr/>
          <p:nvPr userDrawn="1"/>
        </p:nvSpPr>
        <p:spPr>
          <a:xfrm>
            <a:off x="-8585" y="-16126"/>
            <a:ext cx="9161294" cy="4039486"/>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2A2A"/>
              </a:solidFill>
              <a:effectLst/>
              <a:uLnTx/>
              <a:uFillTx/>
              <a:latin typeface="Arial"/>
            </a:endParaRPr>
          </a:p>
        </p:txBody>
      </p:sp>
      <p:sp>
        <p:nvSpPr>
          <p:cNvPr id="2" name="Title 1"/>
          <p:cNvSpPr>
            <a:spLocks noGrp="1"/>
          </p:cNvSpPr>
          <p:nvPr>
            <p:ph type="ctrTitle"/>
          </p:nvPr>
        </p:nvSpPr>
        <p:spPr>
          <a:xfrm>
            <a:off x="252000" y="844586"/>
            <a:ext cx="8640000"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1" name="Slide Number Placeholder 3"/>
          <p:cNvSpPr>
            <a:spLocks noGrp="1"/>
          </p:cNvSpPr>
          <p:nvPr>
            <p:ph type="sldNum" sz="quarter" idx="4"/>
          </p:nvPr>
        </p:nvSpPr>
        <p:spPr>
          <a:xfrm>
            <a:off x="3860619"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134508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8613338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032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5768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6319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2415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6"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5561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31250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21403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1870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80467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79848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9" name="TextBox 8"/>
          <p:cNvSpPr txBox="1"/>
          <p:nvPr userDrawn="1"/>
        </p:nvSpPr>
        <p:spPr>
          <a:xfrm>
            <a:off x="786704" y="2616442"/>
            <a:ext cx="8100000" cy="360000"/>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
        <p:nvSpPr>
          <p:cNvPr id="13"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7202516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2"/>
            <a:ext cx="8437364"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75119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83624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55769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48478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6" y="1761532"/>
            <a:ext cx="2578894"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7283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92156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7"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0705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3"/>
            <a:ext cx="9144002" cy="339366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8358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2465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6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55020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1879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187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2244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9"/>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5" y="2571743"/>
            <a:ext cx="7837739" cy="415498"/>
          </a:xfrm>
          <a:prstGeom prst="rect">
            <a:avLst/>
          </a:prstGeom>
        </p:spPr>
        <p:txBody>
          <a:bodyPr lIns="270000" anchor="t">
            <a:spAutoFit/>
          </a:bodyPr>
          <a:lstStyle>
            <a:lvl1pPr marL="0" indent="0" defTabSz="342884">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7"/>
            <a:ext cx="7830741" cy="415498"/>
          </a:xfrm>
          <a:prstGeom prst="rect">
            <a:avLst/>
          </a:prstGeom>
        </p:spPr>
        <p:txBody>
          <a:bodyPr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4"/>
            <a:ext cx="1330302" cy="761747"/>
          </a:xfrm>
          <a:prstGeom prst="rect">
            <a:avLst/>
          </a:prstGeom>
        </p:spPr>
        <p:txBody>
          <a:bodyPr wrap="square" lIns="270000"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4"/>
            <a:ext cx="1691733" cy="415498"/>
          </a:xfrm>
          <a:prstGeom prst="rect">
            <a:avLst/>
          </a:prstGeom>
        </p:spPr>
        <p:txBody>
          <a:bodyPr wrap="square"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4"/>
            <a:ext cx="1984929" cy="761747"/>
          </a:xfrm>
          <a:prstGeom prst="rect">
            <a:avLst/>
          </a:prstGeom>
        </p:spPr>
        <p:txBody>
          <a:bodyPr wrap="square" lIns="270000"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4"/>
            <a:ext cx="1691733" cy="761747"/>
          </a:xfrm>
          <a:prstGeom prst="rect">
            <a:avLst/>
          </a:prstGeom>
        </p:spPr>
        <p:txBody>
          <a:bodyPr wrap="square"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9425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65"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47947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40704716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53273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04934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987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0252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8962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82391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816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279702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403224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91436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4958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8133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262921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91706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7288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424401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6520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0879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37600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3814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9265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8832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318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94730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649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08224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146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60464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76520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7"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164302"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117157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164302"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4190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50793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82151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2"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0092" tIns="20092" rIns="20092" bIns="20092"/>
          <a:lstStyle/>
          <a:p>
            <a:pPr marL="0" marR="0" lvl="0" indent="0" algn="l" defTabSz="257168"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600" b="0" i="0" u="none" strike="noStrike" kern="0" cap="none" spc="0" normalizeH="0" baseline="0" noProof="0" dirty="0">
                <a:ln>
                  <a:noFill/>
                </a:ln>
                <a:solidFill>
                  <a:srgbClr val="2A2A2A"/>
                </a:solidFill>
                <a:effectLst/>
                <a:uLnTx/>
                <a:uFillTx/>
                <a:latin typeface="Arial"/>
                <a:cs typeface="Arial"/>
                <a:sym typeface="Arial"/>
              </a:rPr>
            </a:br>
            <a:r>
              <a:rPr kumimoji="0" sz="6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6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8"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71" name="Shape 71"/>
          <p:cNvSpPr>
            <a:spLocks noGrp="1"/>
          </p:cNvSpPr>
          <p:nvPr>
            <p:ph type="pic" sz="quarter" idx="15"/>
          </p:nvPr>
        </p:nvSpPr>
        <p:spPr>
          <a:xfrm>
            <a:off x="4928106"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5"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6767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6998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2"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0092" tIns="20092" rIns="20092" bIns="20092"/>
          <a:lstStyle/>
          <a:p>
            <a:pPr marL="0" marR="0" lvl="0" indent="0" algn="l" defTabSz="257168"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600" b="0" i="0" u="none" strike="noStrike" kern="0" cap="none" spc="0" normalizeH="0" baseline="0" noProof="0" dirty="0">
                <a:ln>
                  <a:noFill/>
                </a:ln>
                <a:solidFill>
                  <a:srgbClr val="FFFFFF"/>
                </a:solidFill>
                <a:effectLst/>
                <a:uLnTx/>
                <a:uFillTx/>
                <a:latin typeface="Arial"/>
                <a:cs typeface="Arial"/>
                <a:sym typeface="Arial"/>
              </a:rPr>
            </a:br>
            <a:r>
              <a:rPr kumimoji="0" sz="6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6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8"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5" name="Shape 71"/>
          <p:cNvSpPr>
            <a:spLocks noGrp="1"/>
          </p:cNvSpPr>
          <p:nvPr>
            <p:ph type="pic" sz="quarter" idx="15"/>
          </p:nvPr>
        </p:nvSpPr>
        <p:spPr>
          <a:xfrm>
            <a:off x="4928106"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5"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37995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1064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01508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6131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5038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4596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601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14190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2"/>
            <a:ext cx="8437364"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21736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06118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20117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0544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2"/>
            <a:ext cx="2578894"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10" y="1761532"/>
            <a:ext cx="2594681"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89655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10" y="1761532"/>
            <a:ext cx="2594681"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91414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0075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8"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50514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3"/>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62473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81074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164302"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8901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164302"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5376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164302"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24251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t" anchorCtr="0"/>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9"/>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6" y="2571742"/>
            <a:ext cx="7837739" cy="328936"/>
          </a:xfrm>
          <a:prstGeom prst="rect">
            <a:avLst/>
          </a:prstGeom>
        </p:spPr>
        <p:txBody>
          <a:bodyPr lIns="270000" anchor="t">
            <a:spAutoFit/>
          </a:bodyPr>
          <a:lstStyle>
            <a:lvl1pPr marL="0" indent="0" defTabSz="257168">
              <a:lnSpc>
                <a:spcPct val="150000"/>
              </a:lnSpc>
              <a:spcBef>
                <a:spcPts val="225"/>
              </a:spcBef>
              <a:buSzTx/>
              <a:buNone/>
              <a:defRPr sz="1125"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5"/>
            <a:ext cx="7830741" cy="328936"/>
          </a:xfrm>
          <a:prstGeom prst="rect">
            <a:avLst/>
          </a:prstGeom>
        </p:spPr>
        <p:txBody>
          <a:bodyPr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328936"/>
          </a:xfrm>
          <a:prstGeom prst="rect">
            <a:avLst/>
          </a:prstGeom>
        </p:spPr>
        <p:txBody>
          <a:bodyPr wrap="square" lIns="270000" anchor="t">
            <a:spAutoFit/>
          </a:bodyPr>
          <a:lstStyle>
            <a:lvl1pPr marL="0" indent="0" defTabSz="257168">
              <a:lnSpc>
                <a:spcPct val="150000"/>
              </a:lnSpc>
              <a:spcBef>
                <a:spcPts val="225"/>
              </a:spcBef>
              <a:buSzTx/>
              <a:buNone/>
              <a:defRPr sz="1125"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7" y="3663112"/>
            <a:ext cx="1691733" cy="328936"/>
          </a:xfrm>
          <a:prstGeom prst="rect">
            <a:avLst/>
          </a:prstGeom>
        </p:spPr>
        <p:txBody>
          <a:bodyPr wrap="square"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91" y="3663113"/>
            <a:ext cx="1984929" cy="328936"/>
          </a:xfrm>
          <a:prstGeom prst="rect">
            <a:avLst/>
          </a:prstGeom>
        </p:spPr>
        <p:txBody>
          <a:bodyPr wrap="square" lIns="270000" anchor="t">
            <a:spAutoFit/>
          </a:bodyPr>
          <a:lstStyle>
            <a:lvl1pPr marL="0" indent="0" defTabSz="257168">
              <a:lnSpc>
                <a:spcPct val="150000"/>
              </a:lnSpc>
              <a:spcBef>
                <a:spcPts val="225"/>
              </a:spcBef>
              <a:buSzTx/>
              <a:buNone/>
              <a:defRPr sz="1125"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3"/>
            <a:ext cx="1691733" cy="328936"/>
          </a:xfrm>
          <a:prstGeom prst="rect">
            <a:avLst/>
          </a:prstGeom>
        </p:spPr>
        <p:txBody>
          <a:bodyPr wrap="square"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91281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164302"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40019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5648365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E18F89B-D306-4F0B-83E8-BAFB01B47C93}" type="slidenum">
              <a:rPr lang="en-GB" smtClean="0"/>
              <a:pPr/>
              <a:t>‹#›</a:t>
            </a:fld>
            <a:endParaRPr lang="en-GB" dirty="0"/>
          </a:p>
        </p:txBody>
      </p:sp>
    </p:spTree>
    <p:extLst>
      <p:ext uri="{BB962C8B-B14F-4D97-AF65-F5344CB8AC3E}">
        <p14:creationId xmlns:p14="http://schemas.microsoft.com/office/powerpoint/2010/main" val="3486979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22802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1_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858034"/>
            <a:ext cx="8640000" cy="484748"/>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7316967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5377" cy="5150942"/>
          </a:xfrm>
          <a:prstGeom prst="rect">
            <a:avLst/>
          </a:prstGeom>
        </p:spPr>
      </p:pic>
      <p:sp>
        <p:nvSpPr>
          <p:cNvPr id="2" name="Title 1"/>
          <p:cNvSpPr>
            <a:spLocks noGrp="1"/>
          </p:cNvSpPr>
          <p:nvPr>
            <p:ph type="ctrTitle"/>
          </p:nvPr>
        </p:nvSpPr>
        <p:spPr>
          <a:xfrm>
            <a:off x="252000" y="844587"/>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261058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 y="1"/>
            <a:ext cx="9161294" cy="5153228"/>
          </a:xfrm>
          <a:prstGeom prst="rect">
            <a:avLst/>
          </a:prstGeom>
        </p:spPr>
      </p:pic>
      <p:sp>
        <p:nvSpPr>
          <p:cNvPr id="2" name="Title 1"/>
          <p:cNvSpPr>
            <a:spLocks noGrp="1"/>
          </p:cNvSpPr>
          <p:nvPr>
            <p:ph type="ctrTitle"/>
          </p:nvPr>
        </p:nvSpPr>
        <p:spPr>
          <a:xfrm>
            <a:off x="252000" y="844587"/>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16520476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1" y="1"/>
            <a:ext cx="9161294" cy="5153228"/>
          </a:xfrm>
          <a:prstGeom prst="rect">
            <a:avLst/>
          </a:prstGeom>
          <a:ln w="12700">
            <a:miter lim="400000"/>
          </a:ln>
        </p:spPr>
      </p:pic>
      <p:sp>
        <p:nvSpPr>
          <p:cNvPr id="2" name="Title 1"/>
          <p:cNvSpPr>
            <a:spLocks noGrp="1"/>
          </p:cNvSpPr>
          <p:nvPr>
            <p:ph type="ctrTitle"/>
          </p:nvPr>
        </p:nvSpPr>
        <p:spPr>
          <a:xfrm>
            <a:off x="252000" y="844587"/>
            <a:ext cx="8640000"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32241378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3" y="1"/>
            <a:ext cx="9155568" cy="5153228"/>
          </a:xfrm>
          <a:prstGeom prst="rect">
            <a:avLst/>
          </a:prstGeom>
          <a:ln w="12700">
            <a:miter lim="400000"/>
          </a:ln>
        </p:spPr>
      </p:pic>
      <p:sp>
        <p:nvSpPr>
          <p:cNvPr id="2" name="Title 1"/>
          <p:cNvSpPr>
            <a:spLocks noGrp="1"/>
          </p:cNvSpPr>
          <p:nvPr>
            <p:ph type="ctrTitle"/>
          </p:nvPr>
        </p:nvSpPr>
        <p:spPr>
          <a:xfrm>
            <a:off x="252000" y="835118"/>
            <a:ext cx="8640000" cy="1020978"/>
          </a:xfrm>
        </p:spPr>
        <p:txBody>
          <a:bodyPr anchor="b">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348" y="56369"/>
            <a:ext cx="1783501" cy="778750"/>
          </a:xfrm>
          <a:prstGeom prst="rect">
            <a:avLst/>
          </a:prstGeom>
        </p:spPr>
      </p:pic>
    </p:spTree>
    <p:extLst>
      <p:ext uri="{BB962C8B-B14F-4D97-AF65-F5344CB8AC3E}">
        <p14:creationId xmlns:p14="http://schemas.microsoft.com/office/powerpoint/2010/main" val="21004746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858033"/>
            <a:ext cx="8640000" cy="998063"/>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Rectangle 4"/>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2246183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989557"/>
            <a:ext cx="8640000" cy="866539"/>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Rectangle 4"/>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85059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2938447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995819"/>
            <a:ext cx="8640000" cy="860277"/>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90"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Tree>
    <p:extLst>
      <p:ext uri="{BB962C8B-B14F-4D97-AF65-F5344CB8AC3E}">
        <p14:creationId xmlns:p14="http://schemas.microsoft.com/office/powerpoint/2010/main" val="7105103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7" name="Shape 48"/>
          <p:cNvSpPr/>
          <p:nvPr userDrawn="1"/>
        </p:nvSpPr>
        <p:spPr>
          <a:xfrm>
            <a:off x="-1" y="-6009"/>
            <a:ext cx="9144002" cy="85059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5" name="Shape 68"/>
          <p:cNvSpPr/>
          <p:nvPr userDrawn="1"/>
        </p:nvSpPr>
        <p:spPr>
          <a:xfrm>
            <a:off x="7531090"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6"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18" name="Title 1"/>
          <p:cNvSpPr>
            <a:spLocks noGrp="1"/>
          </p:cNvSpPr>
          <p:nvPr>
            <p:ph type="ctrTitle"/>
          </p:nvPr>
        </p:nvSpPr>
        <p:spPr>
          <a:xfrm>
            <a:off x="252000" y="985597"/>
            <a:ext cx="8640000" cy="870499"/>
          </a:xfrm>
        </p:spPr>
        <p:txBody>
          <a:bodyPr anchor="b">
            <a:normAutofit/>
          </a:bodyPr>
          <a:lstStyle>
            <a:lvl1pPr algn="l">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4421406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412023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97575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1"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60816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9619040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8021231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1" y="764089"/>
            <a:ext cx="4087988" cy="511652"/>
          </a:xfrm>
        </p:spPr>
        <p:txBody>
          <a:bodyPr/>
          <a:lstStyle/>
          <a:p>
            <a:r>
              <a:rPr lang="en-US"/>
              <a:t>Click to edit Master title style</a:t>
            </a:r>
          </a:p>
        </p:txBody>
      </p:sp>
      <p:sp>
        <p:nvSpPr>
          <p:cNvPr id="3" name="Content Placeholder 2"/>
          <p:cNvSpPr>
            <a:spLocks noGrp="1"/>
          </p:cNvSpPr>
          <p:nvPr>
            <p:ph sz="half" idx="1"/>
          </p:nvPr>
        </p:nvSpPr>
        <p:spPr>
          <a:xfrm>
            <a:off x="252001"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0973507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9089861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9"/>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Picture Placeholder 7"/>
          <p:cNvSpPr>
            <a:spLocks noGrp="1"/>
          </p:cNvSpPr>
          <p:nvPr>
            <p:ph type="pic" sz="quarter" idx="10"/>
          </p:nvPr>
        </p:nvSpPr>
        <p:spPr>
          <a:xfrm>
            <a:off x="1" y="709469"/>
            <a:ext cx="9143999" cy="4022385"/>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0468742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1396130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4"/>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291147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858034"/>
            <a:ext cx="8640000" cy="742193"/>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2420444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35685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844586"/>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599" y="56982"/>
            <a:ext cx="1803781" cy="787605"/>
          </a:xfrm>
          <a:prstGeom prst="rect">
            <a:avLst/>
          </a:prstGeom>
        </p:spPr>
      </p:pic>
    </p:spTree>
    <p:extLst>
      <p:ext uri="{BB962C8B-B14F-4D97-AF65-F5344CB8AC3E}">
        <p14:creationId xmlns:p14="http://schemas.microsoft.com/office/powerpoint/2010/main" val="3874379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3105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34328410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2238738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8756399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7" name="Rectangle 6"/>
          <p:cNvSpPr/>
          <p:nvPr userDrawn="1"/>
        </p:nvSpPr>
        <p:spPr>
          <a:xfrm>
            <a:off x="0" y="482721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9" name="TextBox 8"/>
          <p:cNvSpPr txBox="1"/>
          <p:nvPr userDrawn="1"/>
        </p:nvSpPr>
        <p:spPr>
          <a:xfrm>
            <a:off x="786704" y="2627165"/>
            <a:ext cx="8100000" cy="338554"/>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2"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20"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1" y="2617307"/>
            <a:ext cx="467999" cy="396000"/>
          </a:xfrm>
          <a:prstGeom prst="rect">
            <a:avLst/>
          </a:prstGeom>
          <a:ln w="12700">
            <a:miter lim="400000"/>
          </a:ln>
        </p:spPr>
      </p:pic>
      <p:sp>
        <p:nvSpPr>
          <p:cNvPr id="13"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38430064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p:nvPr>
        </p:nvSpPr>
        <p:spPr>
          <a:xfrm>
            <a:off x="407734" y="930979"/>
            <a:ext cx="8339170" cy="373386"/>
          </a:xfrm>
        </p:spPr>
        <p:txBody>
          <a:bodyPr anchor="t" anchorCtr="0"/>
          <a:lstStyle>
            <a:lvl1pPr>
              <a:defRPr sz="2100">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386954" y="1530418"/>
            <a:ext cx="3886200" cy="2869623"/>
          </a:xfrm>
        </p:spPr>
        <p:txBody>
          <a:bodyPr/>
          <a:lstStyle>
            <a:lvl1pPr marL="105966" indent="-105966">
              <a:buFont typeface="Arial" panose="020B0604020202020204" pitchFamily="34" charset="0"/>
              <a:buChar char="•"/>
              <a:tabLst/>
              <a:defRPr>
                <a:solidFill>
                  <a:schemeClr val="tx1"/>
                </a:solidFill>
              </a:defRPr>
            </a:lvl1pPr>
            <a:lvl2pPr marL="216694" indent="-110729">
              <a:buFont typeface="System Font"/>
              <a:buChar char="–"/>
              <a:tabLst/>
              <a:defRPr>
                <a:solidFill>
                  <a:schemeClr val="tx1"/>
                </a:solidFill>
              </a:defRPr>
            </a:lvl2pPr>
            <a:lvl3pPr marL="105966" indent="-100013">
              <a:tabLst/>
              <a:defRPr sz="900" b="1">
                <a:solidFill>
                  <a:schemeClr val="tx1"/>
                </a:solidFill>
              </a:defRPr>
            </a:lvl3pPr>
            <a:lvl4pPr marL="239316" indent="-107156">
              <a:tabLst/>
              <a:defRPr sz="900">
                <a:solidFill>
                  <a:schemeClr val="tx1"/>
                </a:solidFill>
              </a:defRPr>
            </a:lvl4pPr>
            <a:lvl5pPr marL="272654" indent="-133350">
              <a:tabLst/>
              <a:defRPr sz="7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endParaRPr lang="en-GB" dirty="0"/>
          </a:p>
        </p:txBody>
      </p:sp>
      <p:sp>
        <p:nvSpPr>
          <p:cNvPr id="11" name="Text Placeholder 8">
            <a:extLst>
              <a:ext uri="{FF2B5EF4-FFF2-40B4-BE49-F238E27FC236}">
                <a16:creationId xmlns:a16="http://schemas.microsoft.com/office/drawing/2014/main" id="{E96968C5-7D14-46C2-950B-09F6E4A75F20}"/>
              </a:ext>
            </a:extLst>
          </p:cNvPr>
          <p:cNvSpPr>
            <a:spLocks noGrp="1"/>
          </p:cNvSpPr>
          <p:nvPr>
            <p:ph type="body" sz="quarter" idx="14" hasCustomPrompt="1"/>
          </p:nvPr>
        </p:nvSpPr>
        <p:spPr>
          <a:xfrm>
            <a:off x="379810" y="240506"/>
            <a:ext cx="6242354" cy="229791"/>
          </a:xfrm>
        </p:spPr>
        <p:txBody>
          <a:bodyPr/>
          <a:lstStyle>
            <a:lvl1pPr>
              <a:defRPr sz="1500">
                <a:solidFill>
                  <a:schemeClr val="tx2"/>
                </a:solidFill>
              </a:defRPr>
            </a:lvl1pPr>
          </a:lstStyle>
          <a:p>
            <a:pPr lvl="0"/>
            <a:r>
              <a:rPr lang="en-US" dirty="0"/>
              <a:t>Presentation name.</a:t>
            </a:r>
          </a:p>
        </p:txBody>
      </p:sp>
      <p:sp>
        <p:nvSpPr>
          <p:cNvPr id="13" name="Content Placeholder 2">
            <a:extLst>
              <a:ext uri="{FF2B5EF4-FFF2-40B4-BE49-F238E27FC236}">
                <a16:creationId xmlns:a16="http://schemas.microsoft.com/office/drawing/2014/main" id="{CB0D413D-F64B-A442-B3B2-4811F6349BFA}"/>
              </a:ext>
            </a:extLst>
          </p:cNvPr>
          <p:cNvSpPr>
            <a:spLocks noGrp="1"/>
          </p:cNvSpPr>
          <p:nvPr>
            <p:ph sz="half" idx="15"/>
          </p:nvPr>
        </p:nvSpPr>
        <p:spPr>
          <a:xfrm>
            <a:off x="4572000" y="1530418"/>
            <a:ext cx="3886200" cy="2869623"/>
          </a:xfrm>
        </p:spPr>
        <p:txBody>
          <a:bodyPr/>
          <a:lstStyle>
            <a:lvl1pPr marL="105966" indent="-105966">
              <a:buFont typeface="Arial" panose="020B0604020202020204" pitchFamily="34" charset="0"/>
              <a:buChar char="•"/>
              <a:tabLst/>
              <a:defRPr>
                <a:solidFill>
                  <a:schemeClr val="tx1"/>
                </a:solidFill>
              </a:defRPr>
            </a:lvl1pPr>
            <a:lvl2pPr marL="216694" indent="-110729">
              <a:buFont typeface="System Font"/>
              <a:buChar char="–"/>
              <a:tabLst/>
              <a:defRPr>
                <a:solidFill>
                  <a:schemeClr val="tx1"/>
                </a:solidFill>
              </a:defRPr>
            </a:lvl2pPr>
            <a:lvl3pPr marL="105966" indent="-100013">
              <a:tabLst/>
              <a:defRPr sz="900" b="1">
                <a:solidFill>
                  <a:schemeClr val="tx1"/>
                </a:solidFill>
              </a:defRPr>
            </a:lvl3pPr>
            <a:lvl4pPr marL="239316" indent="-107156">
              <a:tabLst/>
              <a:defRPr sz="900">
                <a:solidFill>
                  <a:schemeClr val="tx1"/>
                </a:solidFill>
              </a:defRPr>
            </a:lvl4pPr>
            <a:lvl5pPr marL="272654" indent="-133350">
              <a:tabLst/>
              <a:defRPr sz="7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560014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dirty="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495983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152724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02252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21155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2865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49195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23149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29049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79190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404673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286522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9563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6746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239601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5965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0837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26912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74681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3684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7027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49706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6864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837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61138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20085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80107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17340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39620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213140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1207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6993317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419059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2018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9915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4759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632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3743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9211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858032"/>
            <a:ext cx="8640000" cy="998063"/>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609362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47715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62235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2441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16212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2605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1565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5086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70200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403384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1600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04347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708393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2749338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05820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2212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2207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88205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9636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7687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3572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28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pic>
        <p:nvPicPr>
          <p:cNvPr id="3" name="MO_MASTER_black_mono_for_light_backg_RB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68" y="45356"/>
            <a:ext cx="1510381" cy="659494"/>
          </a:xfrm>
          <a:prstGeom prst="rect">
            <a:avLst/>
          </a:prstGeom>
          <a:ln w="12700">
            <a:miter lim="400000"/>
          </a:ln>
        </p:spPr>
      </p:pic>
    </p:spTree>
    <p:extLst>
      <p:ext uri="{BB962C8B-B14F-4D97-AF65-F5344CB8AC3E}">
        <p14:creationId xmlns:p14="http://schemas.microsoft.com/office/powerpoint/2010/main" val="1704017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011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49610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22004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80086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957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88470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9779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39280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353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400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858033"/>
            <a:ext cx="8640000" cy="742193"/>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8874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6096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08514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767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65955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58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80702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58961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6718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140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140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33A713-7AA0-4363-BAE6-9ED1B55DB9AA}"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FD10BE-AB91-4024-9220-C2CCE89C4703}" type="slidenum">
              <a:rPr lang="en-GB" smtClean="0"/>
              <a:t>‹#›</a:t>
            </a:fld>
            <a:endParaRPr lang="en-GB"/>
          </a:p>
        </p:txBody>
      </p:sp>
      <p:sp>
        <p:nvSpPr>
          <p:cNvPr id="8" name="Title 1"/>
          <p:cNvSpPr>
            <a:spLocks noGrp="1"/>
          </p:cNvSpPr>
          <p:nvPr>
            <p:ph type="title"/>
          </p:nvPr>
        </p:nvSpPr>
        <p:spPr>
          <a:xfrm>
            <a:off x="628650" y="273844"/>
            <a:ext cx="7886700" cy="623248"/>
          </a:xfrm>
        </p:spPr>
        <p:txBody>
          <a:bodyPr/>
          <a:lstStyle/>
          <a:p>
            <a:r>
              <a:rPr lang="en-US"/>
              <a:t>Click to edit Master title style</a:t>
            </a:r>
            <a:endParaRPr lang="en-GB"/>
          </a:p>
        </p:txBody>
      </p:sp>
    </p:spTree>
    <p:extLst>
      <p:ext uri="{BB962C8B-B14F-4D97-AF65-F5344CB8AC3E}">
        <p14:creationId xmlns:p14="http://schemas.microsoft.com/office/powerpoint/2010/main" val="835326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516121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1461375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09304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93003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8651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50797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00805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424176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8680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2217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23233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08926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55211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6204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8653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74212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093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68020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2227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00669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1998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605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45932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109154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6871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7028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544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9165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02319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39366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41699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6"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827878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854936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9574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heme" Target="../theme/theme10.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image" Target="../media/image22.png"/></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2.xml"/><Relationship Id="rId1"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image" Target="../media/image2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image" Target="../media/image2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image" Target="../media/image13.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theme" Target="../theme/theme6.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image" Target="../media/image22.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theme" Target="../theme/theme7.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image" Target="../media/image22.png"/><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theme" Target="../theme/theme8.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image" Target="../media/image30.png"/><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theme" Target="../theme/theme9.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355E08-4A2D-45EE-ADCB-4CBB4F85B544}"/>
              </a:ext>
            </a:extLst>
          </p:cNvPr>
          <p:cNvSpPr/>
          <p:nvPr/>
        </p:nvSpPr>
        <p:spPr>
          <a:xfrm>
            <a:off x="3490" y="4754963"/>
            <a:ext cx="9140510" cy="404663"/>
          </a:xfrm>
          <a:prstGeom prst="rect">
            <a:avLst/>
          </a:prstGeom>
          <a:solidFill>
            <a:srgbClr val="2A2A2A"/>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A2A2A"/>
              </a:solidFill>
              <a:effectLst/>
              <a:uLnTx/>
              <a:uFillTx/>
              <a:latin typeface="Arial"/>
            </a:endParaRPr>
          </a:p>
        </p:txBody>
      </p:sp>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dirty="0"/>
          </a:p>
        </p:txBody>
      </p:sp>
      <p:sp>
        <p:nvSpPr>
          <p:cNvPr id="12" name="Footer Placeholder 3">
            <a:extLst>
              <a:ext uri="{FF2B5EF4-FFF2-40B4-BE49-F238E27FC236}">
                <a16:creationId xmlns:a16="http://schemas.microsoft.com/office/drawing/2014/main" id="{C7800183-9559-4C82-85E2-A7069EB9C7BC}"/>
              </a:ext>
            </a:extLst>
          </p:cNvPr>
          <p:cNvSpPr txBox="1">
            <a:spLocks/>
          </p:cNvSpPr>
          <p:nvPr/>
        </p:nvSpPr>
        <p:spPr>
          <a:xfrm>
            <a:off x="33591" y="4878533"/>
            <a:ext cx="9073008" cy="2649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a:sym typeface="Helvetica Light"/>
              </a:rPr>
              <a:t>www.metoffice.gov.uk                                                                                                                                                                                                                         © Crown Copyright 2018, Met Office</a:t>
            </a:r>
          </a:p>
        </p:txBody>
      </p:sp>
      <p:sp>
        <p:nvSpPr>
          <p:cNvPr id="16" name="Shape 48"/>
          <p:cNvSpPr/>
          <p:nvPr userDrawn="1"/>
        </p:nvSpPr>
        <p:spPr>
          <a:xfrm>
            <a:off x="0" y="3956534"/>
            <a:ext cx="9144000" cy="807675"/>
          </a:xfrm>
          <a:prstGeom prst="rect">
            <a:avLst/>
          </a:prstGeom>
          <a:blipFill>
            <a:blip r:embed="rId13" cstate="print"/>
          </a:blip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298"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17" name="Shape 68">
            <a:extLst>
              <a:ext uri="{FF2B5EF4-FFF2-40B4-BE49-F238E27FC236}">
                <a16:creationId xmlns:a16="http://schemas.microsoft.com/office/drawing/2014/main" id="{EDD7E4BC-0F00-4267-BF93-66BC96727F1C}"/>
              </a:ext>
            </a:extLst>
          </p:cNvPr>
          <p:cNvSpPr/>
          <p:nvPr userDrawn="1"/>
        </p:nvSpPr>
        <p:spPr>
          <a:xfrm>
            <a:off x="5962650" y="4310892"/>
            <a:ext cx="3039994" cy="4693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Working together </a:t>
            </a:r>
            <a:r>
              <a:rPr kumimoji="0" lang="en-GB" sz="1200" b="0" i="0" u="none" strike="noStrike" kern="0" cap="none" spc="0" normalizeH="0" baseline="0" noProof="0" dirty="0">
                <a:ln>
                  <a:noFill/>
                </a:ln>
                <a:solidFill>
                  <a:srgbClr val="FFFFFF"/>
                </a:solidFill>
                <a:effectLst/>
                <a:uLnTx/>
                <a:uFillTx/>
                <a:latin typeface="Arial"/>
                <a:cs typeface="Arial"/>
                <a:sym typeface="Arial"/>
              </a:rPr>
              <a:t>on</a:t>
            </a:r>
          </a:p>
          <a:p>
            <a:pPr marL="0" marR="0" lvl="0" indent="0" algn="r"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lang="en-GB" sz="1867" b="0" i="0" u="none" strike="noStrike" kern="0" cap="none" spc="0" normalizeH="0" baseline="0" noProof="0" dirty="0">
                <a:ln>
                  <a:noFill/>
                </a:ln>
                <a:solidFill>
                  <a:srgbClr val="FFFFFF"/>
                </a:solidFill>
                <a:effectLst/>
                <a:uLnTx/>
                <a:uFillTx/>
                <a:latin typeface="Arial"/>
                <a:cs typeface="Arial"/>
                <a:sym typeface="Arial"/>
              </a:rPr>
              <a:t>UK Climate Projections</a:t>
            </a:r>
            <a:br>
              <a:rPr kumimoji="0" sz="1067" b="0" i="0" u="none" strike="noStrike" kern="0" cap="none" spc="0" normalizeH="0" baseline="0" noProof="0" dirty="0">
                <a:ln>
                  <a:noFill/>
                </a:ln>
                <a:solidFill>
                  <a:srgbClr val="FFFFFF"/>
                </a:solidFill>
                <a:effectLst/>
                <a:uLnTx/>
                <a:uFillTx/>
                <a:latin typeface="Arial"/>
                <a:cs typeface="Arial"/>
                <a:sym typeface="Arial"/>
              </a:rPr>
            </a:br>
            <a:endParaRPr kumimoji="0" sz="1067" b="0" i="0" u="none" strike="noStrike" kern="0" cap="none" spc="0" normalizeH="0" baseline="0" noProof="0" dirty="0">
              <a:ln>
                <a:noFill/>
              </a:ln>
              <a:solidFill>
                <a:srgbClr val="FFFFFF"/>
              </a:solidFill>
              <a:effectLst/>
              <a:uLnTx/>
              <a:uFillTx/>
              <a:latin typeface="Arial"/>
              <a:cs typeface="Arial"/>
              <a:sym typeface="Arial"/>
            </a:endParaRPr>
          </a:p>
        </p:txBody>
      </p:sp>
      <p:pic>
        <p:nvPicPr>
          <p:cNvPr id="18" name="Picture 17"/>
          <p:cNvPicPr preferRelativeResize="0">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31165" y="4123544"/>
            <a:ext cx="1113042" cy="486000"/>
          </a:xfrm>
          <a:prstGeom prst="rect">
            <a:avLst/>
          </a:prstGeom>
        </p:spPr>
      </p:pic>
      <p:pic>
        <p:nvPicPr>
          <p:cNvPr id="19" name="Picture 18"/>
          <p:cNvPicPr preferRelativeResize="0">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3536" y="4060382"/>
            <a:ext cx="1418166" cy="585447"/>
          </a:xfrm>
          <a:prstGeom prst="rect">
            <a:avLst/>
          </a:prstGeom>
        </p:spPr>
      </p:pic>
      <p:pic>
        <p:nvPicPr>
          <p:cNvPr id="20" name="Picture 19"/>
          <p:cNvPicPr preferRelativeResize="0">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44110" y="4121511"/>
            <a:ext cx="793048" cy="421200"/>
          </a:xfrm>
          <a:prstGeom prst="rect">
            <a:avLst/>
          </a:prstGeom>
        </p:spPr>
      </p:pic>
      <p:pic>
        <p:nvPicPr>
          <p:cNvPr id="21" name="Picture 20"/>
          <p:cNvPicPr preferRelativeResize="0">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0190" y="4123544"/>
            <a:ext cx="821854" cy="421200"/>
          </a:xfrm>
          <a:prstGeom prst="rect">
            <a:avLst/>
          </a:prstGeom>
        </p:spPr>
      </p:pic>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59" r:id="rId1"/>
    <p:sldLayoutId id="2147483678" r:id="rId2"/>
    <p:sldLayoutId id="2147483681" r:id="rId3"/>
    <p:sldLayoutId id="2147483664" r:id="rId4"/>
    <p:sldLayoutId id="2147483665" r:id="rId5"/>
    <p:sldLayoutId id="2147483672" r:id="rId6"/>
    <p:sldLayoutId id="2147483676" r:id="rId7"/>
    <p:sldLayoutId id="2147483674" r:id="rId8"/>
    <p:sldLayoutId id="2147483675" r:id="rId9"/>
    <p:sldLayoutId id="2147483673" r:id="rId10"/>
    <p:sldLayoutId id="2147483683" r:id="rId11"/>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4000664757"/>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3"/>
            <a:ext cx="9144000" cy="411361"/>
          </a:xfrm>
          <a:prstGeom prst="rect">
            <a:avLst/>
          </a:prstGeom>
          <a:solidFill>
            <a:schemeClr val="bg1"/>
          </a:solidFill>
        </p:spPr>
        <p:txBody>
          <a:bodyPr vert="horz" lIns="252000" tIns="36000" rIns="68580" bIns="27000" rtlCol="0" anchor="ctr"/>
          <a:lstStyle>
            <a:lvl1pPr algn="l" defTabSz="164298"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380873"/>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8"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40617337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23227" rtl="0" eaLnBrk="1" latinLnBrk="0" hangingPunct="1">
        <a:lnSpc>
          <a:spcPct val="100000"/>
        </a:lnSpc>
        <a:spcBef>
          <a:spcPts val="0"/>
        </a:spcBef>
        <a:spcAft>
          <a:spcPts val="0"/>
        </a:spcAft>
        <a:buClrTx/>
        <a:buSzTx/>
        <a:buFontTx/>
        <a:buNone/>
        <a:tabLst/>
        <a:defRPr sz="2025" b="0" i="0" u="none" strike="noStrike" cap="none" spc="0" baseline="0">
          <a:ln>
            <a:noFill/>
          </a:ln>
          <a:solidFill>
            <a:schemeClr val="tx1"/>
          </a:solidFill>
          <a:uFillTx/>
          <a:latin typeface="+mj-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23227" rtl="0" eaLnBrk="1" latinLnBrk="0" hangingPunct="1">
        <a:lnSpc>
          <a:spcPct val="100000"/>
        </a:lnSpc>
        <a:spcBef>
          <a:spcPts val="443"/>
        </a:spcBef>
        <a:spcAft>
          <a:spcPts val="0"/>
        </a:spcAft>
        <a:buClrTx/>
        <a:buSzPct val="75000"/>
        <a:buFontTx/>
        <a:buNone/>
        <a:tabLst/>
        <a:defRPr sz="844" b="0" i="0" u="none" strike="noStrike" cap="none" spc="0" baseline="0">
          <a:ln>
            <a:noFill/>
          </a:ln>
          <a:solidFill>
            <a:schemeClr val="tx1"/>
          </a:solidFill>
          <a:uFillTx/>
          <a:latin typeface="+mj-lt"/>
          <a:ea typeface="+mn-ea"/>
          <a:cs typeface="+mn-cs"/>
          <a:sym typeface="Helvetica Light"/>
        </a:defRPr>
      </a:lvl1pPr>
      <a:lvl2pPr marL="101248" marR="0" indent="-101248" algn="l" defTabSz="123227" rtl="0" eaLnBrk="1" latinLnBrk="0" hangingPunct="1">
        <a:lnSpc>
          <a:spcPct val="100000"/>
        </a:lnSpc>
        <a:spcBef>
          <a:spcPts val="338"/>
        </a:spcBef>
        <a:spcAft>
          <a:spcPts val="338"/>
        </a:spcAft>
        <a:buClrTx/>
        <a:buSzPct val="75000"/>
        <a:buFont typeface="Arial" panose="020B0604020202020204" pitchFamily="34" charset="0"/>
        <a:buChar char="•"/>
        <a:tabLst/>
        <a:defRPr sz="900" b="0" i="0" u="none" strike="noStrike" cap="none" spc="0" baseline="0">
          <a:ln>
            <a:noFill/>
          </a:ln>
          <a:solidFill>
            <a:schemeClr val="tx1"/>
          </a:solidFill>
          <a:uFillTx/>
          <a:latin typeface="+mn-lt"/>
          <a:ea typeface="+mn-ea"/>
          <a:cs typeface="+mn-cs"/>
          <a:sym typeface="Helvetica Light"/>
        </a:defRPr>
      </a:lvl2pPr>
      <a:lvl3pPr marL="160731" marR="0" indent="-160731" algn="l" defTabSz="123227" rtl="0" eaLnBrk="1" latinLnBrk="0" hangingPunct="1">
        <a:lnSpc>
          <a:spcPct val="100000"/>
        </a:lnSpc>
        <a:spcBef>
          <a:spcPts val="443"/>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3pPr>
      <a:lvl4pPr marL="161111" marR="0" indent="-160731" algn="l" defTabSz="37968" rtl="0" eaLnBrk="1" latinLnBrk="0" hangingPunct="1">
        <a:lnSpc>
          <a:spcPct val="100000"/>
        </a:lnSpc>
        <a:spcBef>
          <a:spcPts val="443"/>
        </a:spcBef>
        <a:spcAft>
          <a:spcPts val="0"/>
        </a:spcAft>
        <a:buClr>
          <a:schemeClr val="tx1"/>
        </a:buClr>
        <a:buSzPct val="75000"/>
        <a:buFont typeface="Arial" panose="020B0604020202020204" pitchFamily="34" charset="0"/>
        <a:buChar char="•"/>
        <a:tabLst>
          <a:tab pos="37968" algn="l"/>
        </a:tabLst>
        <a:defRPr sz="844" b="0" i="0" u="none" strike="noStrike" cap="none" spc="0" baseline="0">
          <a:ln>
            <a:noFill/>
          </a:ln>
          <a:solidFill>
            <a:schemeClr val="tx1"/>
          </a:solidFill>
          <a:uFillTx/>
          <a:latin typeface="+mn-lt"/>
          <a:ea typeface="+mn-ea"/>
          <a:cs typeface="+mn-cs"/>
          <a:sym typeface="Helvetica Light"/>
        </a:defRPr>
      </a:lvl4pPr>
      <a:lvl5pPr marL="160731" marR="0" indent="-160731" algn="l" defTabSz="123227" rtl="0" eaLnBrk="1" latinLnBrk="0" hangingPunct="1">
        <a:lnSpc>
          <a:spcPct val="100000"/>
        </a:lnSpc>
        <a:spcBef>
          <a:spcPts val="886"/>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5pPr>
      <a:lvl6pPr marL="303743" marR="0" indent="-101248" algn="l" defTabSz="123227" rtl="0" eaLnBrk="1" latinLnBrk="0" hangingPunct="1">
        <a:lnSpc>
          <a:spcPct val="100000"/>
        </a:lnSpc>
        <a:spcBef>
          <a:spcPts val="0"/>
        </a:spcBef>
        <a:spcAft>
          <a:spcPts val="0"/>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6pPr>
      <a:lvl7pPr marL="506238"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7pPr>
      <a:lvl8pPr marL="708733"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8pPr>
      <a:lvl9pPr marL="880297" marR="0" indent="-130222" algn="l" defTabSz="123227" rtl="0" eaLnBrk="1" latinLnBrk="0" hangingPunct="1">
        <a:lnSpc>
          <a:spcPct val="100000"/>
        </a:lnSpc>
        <a:spcBef>
          <a:spcPts val="886"/>
        </a:spcBef>
        <a:spcAft>
          <a:spcPts val="0"/>
        </a:spcAft>
        <a:buClrTx/>
        <a:buSzPct val="75000"/>
        <a:buFontTx/>
        <a:buChar char="•"/>
        <a:tabLst/>
        <a:defRPr sz="1069"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443">
          <p15:clr>
            <a:srgbClr val="F26B43"/>
          </p15:clr>
        </p15:guide>
        <p15:guide id="5" pos="564">
          <p15:clr>
            <a:srgbClr val="F26B43"/>
          </p15:clr>
        </p15:guide>
        <p15:guide id="14" pos="19343">
          <p15:clr>
            <a:srgbClr val="F26B43"/>
          </p15:clr>
        </p15:guide>
        <p15:guide id="15" orient="horz" pos="10599">
          <p15:clr>
            <a:srgbClr val="F26B43"/>
          </p15:clr>
        </p15:guide>
        <p15:guide id="16" orient="horz" pos="10024">
          <p15:clr>
            <a:srgbClr val="F26B43"/>
          </p15:clr>
        </p15:guide>
        <p15:guide id="17" orient="horz" pos="2313">
          <p15:clr>
            <a:srgbClr val="F26B43"/>
          </p15:clr>
        </p15:guide>
        <p15:guide id="18" orient="horz" pos="3945">
          <p15:clr>
            <a:srgbClr val="F26B43"/>
          </p15:clr>
        </p15:guide>
        <p15:guide id="19" orient="horz" pos="3341">
          <p15:clr>
            <a:srgbClr val="F26B43"/>
          </p15:clr>
        </p15:guide>
        <p15:guide id="20" pos="6219">
          <p15:clr>
            <a:srgbClr val="F26B43"/>
          </p15:clr>
        </p15:guide>
        <p15:guide id="21" pos="12780">
          <p15:clr>
            <a:srgbClr val="F26B43"/>
          </p15:clr>
        </p15:guide>
        <p15:guide id="22" pos="6975">
          <p15:clr>
            <a:srgbClr val="F26B43"/>
          </p15:clr>
        </p15:guide>
        <p15:guide id="23" pos="13536">
          <p15:clr>
            <a:srgbClr val="F26B43"/>
          </p15:clr>
        </p15:guide>
        <p15:guide id="24" pos="9515">
          <p15:clr>
            <a:srgbClr val="F26B43"/>
          </p15:clr>
        </p15:guide>
        <p15:guide id="25" pos="102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3"/>
            <a:ext cx="9144000" cy="411361"/>
          </a:xfrm>
          <a:prstGeom prst="rect">
            <a:avLst/>
          </a:prstGeom>
          <a:solidFill>
            <a:schemeClr val="bg1"/>
          </a:solidFill>
        </p:spPr>
        <p:txBody>
          <a:bodyPr vert="horz" lIns="252000" tIns="36000" rIns="68580" bIns="27000" rtlCol="0" anchor="ctr"/>
          <a:lstStyle>
            <a:lvl1pPr algn="l" defTabSz="164298"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380873"/>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8"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1976219935"/>
      </p:ext>
    </p:extLst>
  </p:cSld>
  <p:clrMap bg1="lt1" tx1="dk1" bg2="lt2" tx2="dk2" accent1="accent1" accent2="accent2" accent3="accent3" accent4="accent4" accent5="accent5" accent6="accent6" hlink="hlink" folHlink="folHlink"/>
  <p:sldLayoutIdLst>
    <p:sldLayoutId id="214748404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23227" rtl="0" eaLnBrk="1" latinLnBrk="0" hangingPunct="1">
        <a:lnSpc>
          <a:spcPct val="100000"/>
        </a:lnSpc>
        <a:spcBef>
          <a:spcPts val="0"/>
        </a:spcBef>
        <a:spcAft>
          <a:spcPts val="0"/>
        </a:spcAft>
        <a:buClrTx/>
        <a:buSzTx/>
        <a:buFontTx/>
        <a:buNone/>
        <a:tabLst/>
        <a:defRPr sz="2025" b="0" i="0" u="none" strike="noStrike" cap="none" spc="0" baseline="0">
          <a:ln>
            <a:noFill/>
          </a:ln>
          <a:solidFill>
            <a:schemeClr val="tx1"/>
          </a:solidFill>
          <a:uFillTx/>
          <a:latin typeface="+mj-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236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23227" rtl="0" eaLnBrk="1" latinLnBrk="0" hangingPunct="1">
        <a:lnSpc>
          <a:spcPct val="100000"/>
        </a:lnSpc>
        <a:spcBef>
          <a:spcPts val="443"/>
        </a:spcBef>
        <a:spcAft>
          <a:spcPts val="0"/>
        </a:spcAft>
        <a:buClrTx/>
        <a:buSzPct val="75000"/>
        <a:buFontTx/>
        <a:buNone/>
        <a:tabLst/>
        <a:defRPr sz="844" b="0" i="0" u="none" strike="noStrike" cap="none" spc="0" baseline="0">
          <a:ln>
            <a:noFill/>
          </a:ln>
          <a:solidFill>
            <a:schemeClr val="tx1"/>
          </a:solidFill>
          <a:uFillTx/>
          <a:latin typeface="+mj-lt"/>
          <a:ea typeface="+mn-ea"/>
          <a:cs typeface="+mn-cs"/>
          <a:sym typeface="Helvetica Light"/>
        </a:defRPr>
      </a:lvl1pPr>
      <a:lvl2pPr marL="101248" marR="0" indent="-101248" algn="l" defTabSz="123227" rtl="0" eaLnBrk="1" latinLnBrk="0" hangingPunct="1">
        <a:lnSpc>
          <a:spcPct val="100000"/>
        </a:lnSpc>
        <a:spcBef>
          <a:spcPts val="338"/>
        </a:spcBef>
        <a:spcAft>
          <a:spcPts val="338"/>
        </a:spcAft>
        <a:buClrTx/>
        <a:buSzPct val="75000"/>
        <a:buFont typeface="Arial" panose="020B0604020202020204" pitchFamily="34" charset="0"/>
        <a:buChar char="•"/>
        <a:tabLst/>
        <a:defRPr sz="900" b="0" i="0" u="none" strike="noStrike" cap="none" spc="0" baseline="0">
          <a:ln>
            <a:noFill/>
          </a:ln>
          <a:solidFill>
            <a:schemeClr val="tx1"/>
          </a:solidFill>
          <a:uFillTx/>
          <a:latin typeface="+mn-lt"/>
          <a:ea typeface="+mn-ea"/>
          <a:cs typeface="+mn-cs"/>
          <a:sym typeface="Helvetica Light"/>
        </a:defRPr>
      </a:lvl2pPr>
      <a:lvl3pPr marL="160731" marR="0" indent="-160731" algn="l" defTabSz="123227" rtl="0" eaLnBrk="1" latinLnBrk="0" hangingPunct="1">
        <a:lnSpc>
          <a:spcPct val="100000"/>
        </a:lnSpc>
        <a:spcBef>
          <a:spcPts val="443"/>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3pPr>
      <a:lvl4pPr marL="161111" marR="0" indent="-160731" algn="l" defTabSz="37968" rtl="0" eaLnBrk="1" latinLnBrk="0" hangingPunct="1">
        <a:lnSpc>
          <a:spcPct val="100000"/>
        </a:lnSpc>
        <a:spcBef>
          <a:spcPts val="443"/>
        </a:spcBef>
        <a:spcAft>
          <a:spcPts val="0"/>
        </a:spcAft>
        <a:buClr>
          <a:schemeClr val="tx1"/>
        </a:buClr>
        <a:buSzPct val="75000"/>
        <a:buFont typeface="Arial" panose="020B0604020202020204" pitchFamily="34" charset="0"/>
        <a:buChar char="•"/>
        <a:tabLst>
          <a:tab pos="37968" algn="l"/>
        </a:tabLst>
        <a:defRPr sz="844" b="0" i="0" u="none" strike="noStrike" cap="none" spc="0" baseline="0">
          <a:ln>
            <a:noFill/>
          </a:ln>
          <a:solidFill>
            <a:schemeClr val="tx1"/>
          </a:solidFill>
          <a:uFillTx/>
          <a:latin typeface="+mn-lt"/>
          <a:ea typeface="+mn-ea"/>
          <a:cs typeface="+mn-cs"/>
          <a:sym typeface="Helvetica Light"/>
        </a:defRPr>
      </a:lvl4pPr>
      <a:lvl5pPr marL="160731" marR="0" indent="-160731" algn="l" defTabSz="123227" rtl="0" eaLnBrk="1" latinLnBrk="0" hangingPunct="1">
        <a:lnSpc>
          <a:spcPct val="100000"/>
        </a:lnSpc>
        <a:spcBef>
          <a:spcPts val="886"/>
        </a:spcBef>
        <a:spcAft>
          <a:spcPts val="0"/>
        </a:spcAft>
        <a:buClrTx/>
        <a:buSzPct val="75000"/>
        <a:buFont typeface="Arial" panose="020B0604020202020204" pitchFamily="34" charset="0"/>
        <a:buChar char="•"/>
        <a:tabLst/>
        <a:defRPr sz="844" b="0" i="0" u="none" strike="noStrike" cap="none" spc="0" baseline="0">
          <a:ln>
            <a:noFill/>
          </a:ln>
          <a:solidFill>
            <a:schemeClr val="tx1"/>
          </a:solidFill>
          <a:uFillTx/>
          <a:latin typeface="+mn-lt"/>
          <a:ea typeface="+mn-ea"/>
          <a:cs typeface="+mn-cs"/>
          <a:sym typeface="Helvetica Light"/>
        </a:defRPr>
      </a:lvl5pPr>
      <a:lvl6pPr marL="303743" marR="0" indent="-101248" algn="l" defTabSz="123227" rtl="0" eaLnBrk="1" latinLnBrk="0" hangingPunct="1">
        <a:lnSpc>
          <a:spcPct val="100000"/>
        </a:lnSpc>
        <a:spcBef>
          <a:spcPts val="0"/>
        </a:spcBef>
        <a:spcAft>
          <a:spcPts val="0"/>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6pPr>
      <a:lvl7pPr marL="506238"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7pPr>
      <a:lvl8pPr marL="708733" marR="0" indent="-101248" algn="l" defTabSz="123227" rtl="0" eaLnBrk="1" latinLnBrk="0" hangingPunct="1">
        <a:lnSpc>
          <a:spcPct val="100000"/>
        </a:lnSpc>
        <a:spcBef>
          <a:spcPts val="338"/>
        </a:spcBef>
        <a:spcAft>
          <a:spcPts val="338"/>
        </a:spcAft>
        <a:buClrTx/>
        <a:buSzPct val="75000"/>
        <a:buFontTx/>
        <a:buChar char="•"/>
        <a:tabLst/>
        <a:defRPr sz="900" b="0" i="0" u="none" strike="noStrike" cap="none" spc="0" baseline="0">
          <a:ln>
            <a:noFill/>
          </a:ln>
          <a:solidFill>
            <a:srgbClr val="000000"/>
          </a:solidFill>
          <a:uFillTx/>
          <a:latin typeface="+mn-lt"/>
          <a:ea typeface="+mn-ea"/>
          <a:cs typeface="+mn-cs"/>
          <a:sym typeface="Helvetica Light"/>
        </a:defRPr>
      </a:lvl8pPr>
      <a:lvl9pPr marL="880297" marR="0" indent="-130222" algn="l" defTabSz="123227" rtl="0" eaLnBrk="1" latinLnBrk="0" hangingPunct="1">
        <a:lnSpc>
          <a:spcPct val="100000"/>
        </a:lnSpc>
        <a:spcBef>
          <a:spcPts val="886"/>
        </a:spcBef>
        <a:spcAft>
          <a:spcPts val="0"/>
        </a:spcAft>
        <a:buClrTx/>
        <a:buSzPct val="75000"/>
        <a:buFontTx/>
        <a:buChar char="•"/>
        <a:tabLst/>
        <a:defRPr sz="1069"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1pPr>
      <a:lvl2pPr marL="0" marR="0" indent="4821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2pPr>
      <a:lvl3pPr marL="0" marR="0" indent="96439"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3pPr>
      <a:lvl4pPr marL="0" marR="0" indent="144657"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4pPr>
      <a:lvl5pPr marL="0" marR="0" indent="19287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5pPr>
      <a:lvl6pPr marL="0" marR="0" indent="24109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6pPr>
      <a:lvl7pPr marL="0" marR="0" indent="289316"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7pPr>
      <a:lvl8pPr marL="0" marR="0" indent="337534"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8pPr>
      <a:lvl9pPr marL="0" marR="0" indent="385753" algn="ctr" defTabSz="123227" rtl="0" eaLnBrk="1" latinLnBrk="0" hangingPunct="1">
        <a:lnSpc>
          <a:spcPct val="100000"/>
        </a:lnSpc>
        <a:spcBef>
          <a:spcPts val="0"/>
        </a:spcBef>
        <a:spcAft>
          <a:spcPts val="0"/>
        </a:spcAft>
        <a:buClrTx/>
        <a:buSzTx/>
        <a:buFontTx/>
        <a:buNone/>
        <a:tabLst/>
        <a:defRPr sz="506"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443">
          <p15:clr>
            <a:srgbClr val="F26B43"/>
          </p15:clr>
        </p15:guide>
        <p15:guide id="5" pos="564">
          <p15:clr>
            <a:srgbClr val="F26B43"/>
          </p15:clr>
        </p15:guide>
        <p15:guide id="14" pos="19343">
          <p15:clr>
            <a:srgbClr val="F26B43"/>
          </p15:clr>
        </p15:guide>
        <p15:guide id="15" orient="horz" pos="10599">
          <p15:clr>
            <a:srgbClr val="F26B43"/>
          </p15:clr>
        </p15:guide>
        <p15:guide id="16" orient="horz" pos="10024">
          <p15:clr>
            <a:srgbClr val="F26B43"/>
          </p15:clr>
        </p15:guide>
        <p15:guide id="17" orient="horz" pos="2313">
          <p15:clr>
            <a:srgbClr val="F26B43"/>
          </p15:clr>
        </p15:guide>
        <p15:guide id="18" orient="horz" pos="3945">
          <p15:clr>
            <a:srgbClr val="F26B43"/>
          </p15:clr>
        </p15:guide>
        <p15:guide id="19" orient="horz" pos="3341">
          <p15:clr>
            <a:srgbClr val="F26B43"/>
          </p15:clr>
        </p15:guide>
        <p15:guide id="20" pos="6219">
          <p15:clr>
            <a:srgbClr val="F26B43"/>
          </p15:clr>
        </p15:guide>
        <p15:guide id="21" pos="12780">
          <p15:clr>
            <a:srgbClr val="F26B43"/>
          </p15:clr>
        </p15:guide>
        <p15:guide id="22" pos="6975">
          <p15:clr>
            <a:srgbClr val="F26B43"/>
          </p15:clr>
        </p15:guide>
        <p15:guide id="23" pos="13536">
          <p15:clr>
            <a:srgbClr val="F26B43"/>
          </p15:clr>
        </p15:guide>
        <p15:guide id="24" pos="9515">
          <p15:clr>
            <a:srgbClr val="F26B43"/>
          </p15:clr>
        </p15:guide>
        <p15:guide id="25" pos="10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054475"/>
      </p:ext>
    </p:extLst>
  </p:cSld>
  <p:clrMap bg1="lt1" tx1="dk1" bg2="lt2" tx2="dk2" accent1="accent1" accent2="accent2" accent3="accent3" accent4="accent4" accent5="accent5" accent6="accent6" hlink="hlink" folHlink="folHlink"/>
  <p:sldLayoutIdLst>
    <p:sldLayoutId id="2147483717" r:id="rId1"/>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66893798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75565159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41341108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2"/>
            <a:ext cx="9144000" cy="411361"/>
          </a:xfrm>
          <a:prstGeom prst="rect">
            <a:avLst/>
          </a:prstGeom>
          <a:solidFill>
            <a:schemeClr val="bg1"/>
          </a:solidFill>
        </p:spPr>
        <p:txBody>
          <a:bodyPr vert="horz" lIns="252000" tIns="36000" rIns="68580" bIns="27000" rtlCol="0" anchor="ctr"/>
          <a:lstStyle>
            <a:lvl1pPr algn="l" defTabSz="219065"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186707728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6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6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2" marR="0" indent="-179992" algn="l" defTabSz="21906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36" marR="0" indent="-285736" algn="l" defTabSz="21906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1" marR="0" indent="-285736" algn="l" defTabSz="67497"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7" algn="l"/>
        </a:tabLst>
        <a:defRPr sz="1500" b="0" i="0" u="none" strike="noStrike" cap="none" spc="0" baseline="0">
          <a:ln>
            <a:noFill/>
          </a:ln>
          <a:solidFill>
            <a:schemeClr val="tx1"/>
          </a:solidFill>
          <a:uFillTx/>
          <a:latin typeface="+mn-lt"/>
          <a:ea typeface="+mn-ea"/>
          <a:cs typeface="+mn-cs"/>
          <a:sym typeface="Helvetica Light"/>
        </a:defRPr>
      </a:lvl4pPr>
      <a:lvl5pPr marL="285736" marR="0" indent="-285736" algn="l" defTabSz="21906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74" marR="0" indent="-179992" algn="l" defTabSz="21906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56"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38"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33" marR="0" indent="-231500" algn="l" defTabSz="21906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5946335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2"/>
            <a:ext cx="9144000" cy="411361"/>
          </a:xfrm>
          <a:prstGeom prst="rect">
            <a:avLst/>
          </a:prstGeom>
          <a:solidFill>
            <a:schemeClr val="bg1"/>
          </a:solidFill>
        </p:spPr>
        <p:txBody>
          <a:bodyPr vert="horz" lIns="252000" tIns="36000" rIns="68580" bIns="27000" rtlCol="0" anchor="ctr"/>
          <a:lstStyle>
            <a:lvl1pPr algn="l" defTabSz="164302"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4847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7"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313856218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84" r:id="rId29"/>
    <p:sldLayoutId id="214748398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64302" rtl="0" eaLnBrk="1" latinLnBrk="0" hangingPunct="1">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j-lt"/>
          <a:ea typeface="+mn-ea"/>
          <a:cs typeface="+mn-cs"/>
          <a:sym typeface="Helvetica Light"/>
        </a:defRPr>
      </a:lvl1pPr>
      <a:lvl2pPr marL="0" marR="0" indent="64292"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5"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76"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68"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1"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54"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45"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37"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64302" rtl="0" eaLnBrk="1" latinLnBrk="0" hangingPunct="1">
        <a:lnSpc>
          <a:spcPct val="100000"/>
        </a:lnSpc>
        <a:spcBef>
          <a:spcPts val="591"/>
        </a:spcBef>
        <a:spcAft>
          <a:spcPts val="0"/>
        </a:spcAft>
        <a:buClrTx/>
        <a:buSzPct val="75000"/>
        <a:buFontTx/>
        <a:buNone/>
        <a:tabLst/>
        <a:defRPr sz="1125" b="0" i="0" u="none" strike="noStrike" cap="none" spc="0" baseline="0">
          <a:ln>
            <a:noFill/>
          </a:ln>
          <a:solidFill>
            <a:schemeClr val="tx1"/>
          </a:solidFill>
          <a:uFillTx/>
          <a:latin typeface="+mj-lt"/>
          <a:ea typeface="+mn-ea"/>
          <a:cs typeface="+mn-cs"/>
          <a:sym typeface="Helvetica Light"/>
        </a:defRPr>
      </a:lvl1pPr>
      <a:lvl2pPr marL="134997" marR="0" indent="-134997" algn="l" defTabSz="164302" rtl="0" eaLnBrk="1" latinLnBrk="0" hangingPunct="1">
        <a:lnSpc>
          <a:spcPct val="100000"/>
        </a:lnSpc>
        <a:spcBef>
          <a:spcPts val="450"/>
        </a:spcBef>
        <a:spcAft>
          <a:spcPts val="450"/>
        </a:spcAft>
        <a:buClrTx/>
        <a:buSzPct val="75000"/>
        <a:buFont typeface="Arial" panose="020B0604020202020204" pitchFamily="34" charset="0"/>
        <a:buChar char="•"/>
        <a:tabLst/>
        <a:defRPr sz="1200" b="0" i="0" u="none" strike="noStrike" cap="none" spc="0" baseline="0">
          <a:ln>
            <a:noFill/>
          </a:ln>
          <a:solidFill>
            <a:schemeClr val="tx1"/>
          </a:solidFill>
          <a:uFillTx/>
          <a:latin typeface="+mn-lt"/>
          <a:ea typeface="+mn-ea"/>
          <a:cs typeface="+mn-cs"/>
          <a:sym typeface="Helvetica Light"/>
        </a:defRPr>
      </a:lvl2pPr>
      <a:lvl3pPr marL="214308" marR="0" indent="-214308" algn="l" defTabSz="164302" rtl="0" eaLnBrk="1" latinLnBrk="0" hangingPunct="1">
        <a:lnSpc>
          <a:spcPct val="100000"/>
        </a:lnSpc>
        <a:spcBef>
          <a:spcPts val="591"/>
        </a:spcBef>
        <a:spcAft>
          <a:spcPts val="0"/>
        </a:spcAft>
        <a:buClrTx/>
        <a:buSzPct val="75000"/>
        <a:buFont typeface="Arial" panose="020B0604020202020204" pitchFamily="34" charset="0"/>
        <a:buChar char="•"/>
        <a:tabLst/>
        <a:defRPr sz="1125" b="0" i="0" u="none" strike="noStrike" cap="none" spc="0" baseline="0">
          <a:ln>
            <a:noFill/>
          </a:ln>
          <a:solidFill>
            <a:schemeClr val="tx1"/>
          </a:solidFill>
          <a:uFillTx/>
          <a:latin typeface="+mn-lt"/>
          <a:ea typeface="+mn-ea"/>
          <a:cs typeface="+mn-cs"/>
          <a:sym typeface="Helvetica Light"/>
        </a:defRPr>
      </a:lvl3pPr>
      <a:lvl4pPr marL="214814" marR="0" indent="-214308" algn="l" defTabSz="50624" rtl="0" eaLnBrk="1" latinLnBrk="0" hangingPunct="1">
        <a:lnSpc>
          <a:spcPct val="100000"/>
        </a:lnSpc>
        <a:spcBef>
          <a:spcPts val="591"/>
        </a:spcBef>
        <a:spcAft>
          <a:spcPts val="0"/>
        </a:spcAft>
        <a:buClr>
          <a:schemeClr val="tx1"/>
        </a:buClr>
        <a:buSzPct val="75000"/>
        <a:buFont typeface="Arial" panose="020B0604020202020204" pitchFamily="34" charset="0"/>
        <a:buChar char="•"/>
        <a:tabLst>
          <a:tab pos="50624" algn="l"/>
        </a:tabLst>
        <a:defRPr sz="1125" b="0" i="0" u="none" strike="noStrike" cap="none" spc="0" baseline="0">
          <a:ln>
            <a:noFill/>
          </a:ln>
          <a:solidFill>
            <a:schemeClr val="tx1"/>
          </a:solidFill>
          <a:uFillTx/>
          <a:latin typeface="+mn-lt"/>
          <a:ea typeface="+mn-ea"/>
          <a:cs typeface="+mn-cs"/>
          <a:sym typeface="Helvetica Light"/>
        </a:defRPr>
      </a:lvl4pPr>
      <a:lvl5pPr marL="214308" marR="0" indent="-214308" algn="l" defTabSz="164302" rtl="0" eaLnBrk="1" latinLnBrk="0" hangingPunct="1">
        <a:lnSpc>
          <a:spcPct val="100000"/>
        </a:lnSpc>
        <a:spcBef>
          <a:spcPts val="1181"/>
        </a:spcBef>
        <a:spcAft>
          <a:spcPts val="0"/>
        </a:spcAft>
        <a:buClrTx/>
        <a:buSzPct val="75000"/>
        <a:buFont typeface="Arial" panose="020B0604020202020204" pitchFamily="34" charset="0"/>
        <a:buChar char="•"/>
        <a:tabLst/>
        <a:defRPr sz="1125" b="0" i="0" u="none" strike="noStrike" cap="none" spc="0" baseline="0">
          <a:ln>
            <a:noFill/>
          </a:ln>
          <a:solidFill>
            <a:schemeClr val="tx1"/>
          </a:solidFill>
          <a:uFillTx/>
          <a:latin typeface="+mn-lt"/>
          <a:ea typeface="+mn-ea"/>
          <a:cs typeface="+mn-cs"/>
          <a:sym typeface="Helvetica Light"/>
        </a:defRPr>
      </a:lvl5pPr>
      <a:lvl6pPr marL="404990" marR="0" indent="-134997" algn="l" defTabSz="164302" rtl="0" eaLnBrk="1" latinLnBrk="0" hangingPunct="1">
        <a:lnSpc>
          <a:spcPct val="100000"/>
        </a:lnSpc>
        <a:spcBef>
          <a:spcPts val="0"/>
        </a:spcBef>
        <a:spcAft>
          <a:spcPts val="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6pPr>
      <a:lvl7pPr marL="674984" marR="0" indent="-134997" algn="l" defTabSz="164302"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7pPr>
      <a:lvl8pPr marL="944977" marR="0" indent="-134997" algn="l" defTabSz="164302"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8pPr>
      <a:lvl9pPr marL="1173729" marR="0" indent="-173629" algn="l" defTabSz="164302" rtl="0" eaLnBrk="1" latinLnBrk="0" hangingPunct="1">
        <a:lnSpc>
          <a:spcPct val="100000"/>
        </a:lnSpc>
        <a:spcBef>
          <a:spcPts val="1181"/>
        </a:spcBef>
        <a:spcAft>
          <a:spcPts val="0"/>
        </a:spcAft>
        <a:buClrTx/>
        <a:buSzPct val="75000"/>
        <a:buFontTx/>
        <a:buChar char="•"/>
        <a:tabLst/>
        <a:defRPr sz="1425"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1pPr>
      <a:lvl2pPr marL="0" marR="0" indent="64292"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2pPr>
      <a:lvl3pPr marL="0" marR="0" indent="128585"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3pPr>
      <a:lvl4pPr marL="0" marR="0" indent="192876"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4pPr>
      <a:lvl5pPr marL="0" marR="0" indent="257168"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5pPr>
      <a:lvl6pPr marL="0" marR="0" indent="321461"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6pPr>
      <a:lvl7pPr marL="0" marR="0" indent="385754"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7pPr>
      <a:lvl8pPr marL="0" marR="0" indent="450045"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8pPr>
      <a:lvl9pPr marL="0" marR="0" indent="514337"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4735774"/>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8"/>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pic>
        <p:nvPicPr>
          <p:cNvPr id="10" name="Picture 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9348" y="56369"/>
            <a:ext cx="1783501" cy="778750"/>
          </a:xfrm>
          <a:prstGeom prst="rect">
            <a:avLst/>
          </a:prstGeom>
        </p:spPr>
      </p:pic>
    </p:spTree>
    <p:extLst>
      <p:ext uri="{BB962C8B-B14F-4D97-AF65-F5344CB8AC3E}">
        <p14:creationId xmlns:p14="http://schemas.microsoft.com/office/powerpoint/2010/main" val="109430755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Lst>
  <p:hf sldNum="0" hdr="0" ftr="0" dt="0"/>
  <p:txStyles>
    <p:titleStyle>
      <a:lvl1pPr algn="l" defTabSz="685783"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77.xml"/><Relationship Id="rId5" Type="http://schemas.openxmlformats.org/officeDocument/2006/relationships/image" Target="../media/image36.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77.xml"/><Relationship Id="rId5" Type="http://schemas.openxmlformats.org/officeDocument/2006/relationships/image" Target="../media/image3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7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40.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8.xml"/><Relationship Id="rId6" Type="http://schemas.openxmlformats.org/officeDocument/2006/relationships/image" Target="../media/image36.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4.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emf"/></Relationships>
</file>

<file path=ppt/slides/_rels/slide1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6.xml"/><Relationship Id="rId1" Type="http://schemas.openxmlformats.org/officeDocument/2006/relationships/slideLayout" Target="../slideLayouts/slideLayout196.xml"/><Relationship Id="rId5" Type="http://schemas.openxmlformats.org/officeDocument/2006/relationships/image" Target="../media/image36.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xml"/><Relationship Id="rId1" Type="http://schemas.openxmlformats.org/officeDocument/2006/relationships/slideLayout" Target="../slideLayouts/slideLayout17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9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96.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4.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04.xml"/><Relationship Id="rId5" Type="http://schemas.openxmlformats.org/officeDocument/2006/relationships/image" Target="../media/image540.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04.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7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04.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04.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3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04.xml"/><Relationship Id="rId5" Type="http://schemas.openxmlformats.org/officeDocument/2006/relationships/image" Target="../media/image50.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04.xml"/><Relationship Id="rId5" Type="http://schemas.openxmlformats.org/officeDocument/2006/relationships/image" Target="../media/image49.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04.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p:cNvSpPr txBox="1">
            <a:spLocks/>
          </p:cNvSpPr>
          <p:nvPr/>
        </p:nvSpPr>
        <p:spPr>
          <a:xfrm>
            <a:off x="213522" y="811211"/>
            <a:ext cx="5065709" cy="2039020"/>
          </a:xfrm>
          <a:prstGeom prst="rect">
            <a:avLst/>
          </a:prstGeom>
        </p:spPr>
        <p:txBody>
          <a:bodyPr vert="horz" wrap="square" lIns="68580" tIns="34290" rIns="68580" bIns="34290" rtlCol="0" anchor="t" anchorCtr="0">
            <a:spAutoFit/>
          </a:bodyPr>
          <a:lst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bg2"/>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marL="0" marR="0" lvl="0" indent="0" algn="l" defTabSz="292093" rtl="0" eaLnBrk="1" fontAlgn="auto" latinLnBrk="0" hangingPunct="1">
              <a:lnSpc>
                <a:spcPct val="100000"/>
              </a:lnSpc>
              <a:spcBef>
                <a:spcPts val="0"/>
              </a:spcBef>
              <a:spcAft>
                <a:spcPts val="0"/>
              </a:spcAft>
              <a:buClrTx/>
              <a:buSzTx/>
              <a:buFontTx/>
              <a:buNone/>
              <a:tabLst/>
              <a:defRPr/>
            </a:pPr>
            <a:r>
              <a:rPr kumimoji="0" lang="en-GB" sz="3200" i="0" u="none" strike="noStrike" kern="0" cap="none" spc="0" normalizeH="0" baseline="0" noProof="0" dirty="0">
                <a:ln>
                  <a:noFill/>
                </a:ln>
                <a:solidFill>
                  <a:srgbClr val="FFFFFF"/>
                </a:solidFill>
                <a:effectLst/>
                <a:uLnTx/>
                <a:uFillTx/>
                <a:latin typeface="Arial"/>
                <a:sym typeface="Helvetica Light"/>
              </a:rPr>
              <a:t>Future changes in high impact events in pan-European</a:t>
            </a:r>
            <a:r>
              <a:rPr kumimoji="0" lang="en-GB" sz="3200" i="0" u="none" strike="noStrike" kern="0" cap="none" spc="0" normalizeH="0" noProof="0" dirty="0">
                <a:ln>
                  <a:noFill/>
                </a:ln>
                <a:solidFill>
                  <a:srgbClr val="FFFFFF"/>
                </a:solidFill>
                <a:effectLst/>
                <a:uLnTx/>
                <a:uFillTx/>
                <a:latin typeface="Arial"/>
                <a:sym typeface="Helvetica Light"/>
              </a:rPr>
              <a:t> convection permitting projections</a:t>
            </a:r>
            <a:endParaRPr kumimoji="0" lang="en-GB" sz="3200" i="0" u="none" strike="noStrike" kern="0" cap="none" spc="0" normalizeH="0" baseline="0" noProof="0" dirty="0">
              <a:ln>
                <a:noFill/>
              </a:ln>
              <a:solidFill>
                <a:srgbClr val="FFFFFF"/>
              </a:solidFill>
              <a:effectLst/>
              <a:uLnTx/>
              <a:uFillTx/>
              <a:latin typeface="Arial"/>
              <a:sym typeface="Helvetica Light"/>
            </a:endParaRPr>
          </a:p>
        </p:txBody>
      </p:sp>
      <p:sp>
        <p:nvSpPr>
          <p:cNvPr id="10" name="Text Placeholder 13"/>
          <p:cNvSpPr txBox="1">
            <a:spLocks/>
          </p:cNvSpPr>
          <p:nvPr/>
        </p:nvSpPr>
        <p:spPr>
          <a:xfrm>
            <a:off x="213522" y="3323645"/>
            <a:ext cx="3801266" cy="1667490"/>
          </a:xfrm>
          <a:prstGeom prst="rect">
            <a:avLst/>
          </a:prstGeom>
        </p:spPr>
        <p:txBody>
          <a:bodyPr vert="horz" lIns="68580" tIns="34290" rIns="68580" bIns="34290" rtlCol="0">
            <a:noAutofit/>
          </a:bodyPr>
          <a:lst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bg2"/>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bg2"/>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bg2"/>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bg2"/>
              </a:buClr>
              <a:buSzPct val="75000"/>
              <a:buFont typeface="Arial" panose="020B0604020202020204" pitchFamily="34" charset="0"/>
              <a:buChar char="•"/>
              <a:tabLst>
                <a:tab pos="89998" algn="l"/>
              </a:tabLst>
              <a:defRPr sz="2000" b="0" i="0" u="none" strike="noStrike" cap="none" spc="0" baseline="0">
                <a:ln>
                  <a:noFill/>
                </a:ln>
                <a:solidFill>
                  <a:schemeClr val="bg2"/>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bg2"/>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a:lstStyle>
          <a:p>
            <a:pPr marL="0" marR="0" lvl="0" indent="0" algn="l" defTabSz="292093" rtl="0" eaLnBrk="1" fontAlgn="auto" latinLnBrk="0" hangingPunct="1">
              <a:lnSpc>
                <a:spcPct val="100000"/>
              </a:lnSpc>
              <a:spcBef>
                <a:spcPts val="0"/>
              </a:spcBef>
              <a:spcAft>
                <a:spcPts val="0"/>
              </a:spcAft>
              <a:buClrTx/>
              <a:buSzPct val="75000"/>
              <a:buFontTx/>
              <a:buNone/>
              <a:tabLst/>
              <a:defRPr/>
            </a:pPr>
            <a:r>
              <a:rPr lang="en-US" sz="1800" kern="0" dirty="0">
                <a:solidFill>
                  <a:srgbClr val="FFFFFF"/>
                </a:solidFill>
                <a:latin typeface="Arial"/>
              </a:rPr>
              <a:t>Dr. Lizzie Kendon</a:t>
            </a:r>
            <a:endParaRPr lang="en-GB" sz="1000" kern="0" dirty="0">
              <a:solidFill>
                <a:srgbClr val="FFFFFF"/>
              </a:solidFill>
              <a:latin typeface="Arial"/>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kumimoji="0" lang="en-GB" sz="1000" b="0" i="0" u="none" strike="noStrike" kern="0" cap="none" spc="0" normalizeH="0" baseline="0" noProof="0" dirty="0">
              <a:ln>
                <a:noFill/>
              </a:ln>
              <a:solidFill>
                <a:srgbClr val="FFFFFF"/>
              </a:solidFill>
              <a:effectLst/>
              <a:uLnTx/>
              <a:uFillTx/>
              <a:latin typeface="Arial"/>
              <a:sym typeface="Helvetica Light"/>
            </a:endParaRPr>
          </a:p>
          <a:p>
            <a:pPr lvl="0">
              <a:spcBef>
                <a:spcPts val="0"/>
              </a:spcBef>
              <a:defRPr/>
            </a:pPr>
            <a:r>
              <a:rPr kumimoji="0" lang="en-GB" sz="1200" b="0" i="0" u="none" strike="noStrike" kern="0" cap="none" spc="0" normalizeH="0" noProof="0" dirty="0">
                <a:ln>
                  <a:noFill/>
                </a:ln>
                <a:solidFill>
                  <a:srgbClr val="FFFFFF"/>
                </a:solidFill>
                <a:effectLst/>
                <a:uLnTx/>
                <a:uFillTx/>
                <a:latin typeface="Arial"/>
                <a:sym typeface="Helvetica Light"/>
              </a:rPr>
              <a:t>Segolene Berthou, Steven Chan, Abdullah Kahraman, </a:t>
            </a:r>
            <a:r>
              <a:rPr lang="en-GB" sz="1200" kern="0" dirty="0">
                <a:solidFill>
                  <a:srgbClr val="FFFFFF"/>
                </a:solidFill>
              </a:rPr>
              <a:t>Colin Manning and Nigel Roberts</a:t>
            </a:r>
            <a:endParaRPr kumimoji="0" lang="en-GB" sz="1200" b="0" i="0" u="none" strike="noStrike" kern="0" cap="none" spc="0" normalizeH="0" baseline="0" noProof="0" dirty="0">
              <a:ln>
                <a:noFill/>
              </a:ln>
              <a:solidFill>
                <a:srgbClr val="FFFFFF"/>
              </a:solidFill>
              <a:effectLst/>
              <a:uLnTx/>
              <a:uFillTx/>
              <a:latin typeface="Arial"/>
              <a:sym typeface="Helvetica Light"/>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lang="en-GB" sz="1000" kern="0" dirty="0">
              <a:solidFill>
                <a:srgbClr val="FFFFFF"/>
              </a:solidFill>
              <a:latin typeface="Arial"/>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kumimoji="0" lang="en-GB" sz="1050" b="0" i="0" u="none" strike="noStrike" kern="0" cap="none" spc="0" normalizeH="0" baseline="0" noProof="0" dirty="0">
              <a:ln>
                <a:noFill/>
              </a:ln>
              <a:solidFill>
                <a:srgbClr val="FFFFFF"/>
              </a:solidFill>
              <a:effectLst/>
              <a:uLnTx/>
              <a:uFillTx/>
              <a:latin typeface="Arial"/>
              <a:sym typeface="Helvetica Light"/>
            </a:endParaRPr>
          </a:p>
        </p:txBody>
      </p:sp>
      <p:pic>
        <p:nvPicPr>
          <p:cNvPr id="4" name="Picture 3" descr="A picture containing drawing&#10;&#10;Description automatically generated">
            <a:extLst>
              <a:ext uri="{FF2B5EF4-FFF2-40B4-BE49-F238E27FC236}">
                <a16:creationId xmlns:a16="http://schemas.microsoft.com/office/drawing/2014/main" id="{961D43F0-731B-4E4F-8502-B9ECE1827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861" y="0"/>
            <a:ext cx="1755227" cy="870188"/>
          </a:xfrm>
          <a:prstGeom prst="rect">
            <a:avLst/>
          </a:prstGeom>
        </p:spPr>
      </p:pic>
    </p:spTree>
    <p:extLst>
      <p:ext uri="{BB962C8B-B14F-4D97-AF65-F5344CB8AC3E}">
        <p14:creationId xmlns:p14="http://schemas.microsoft.com/office/powerpoint/2010/main" val="271593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202556" y="4412455"/>
            <a:ext cx="1881148" cy="553998"/>
          </a:xfrm>
          <a:prstGeom prst="rect">
            <a:avLst/>
          </a:prstGeom>
          <a:noFill/>
        </p:spPr>
        <p:txBody>
          <a:bodyPr wrap="square"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500" dirty="0"/>
              <a:t>Berthou et al. (2018) </a:t>
            </a:r>
            <a:r>
              <a:rPr lang="en-GB" sz="1500" dirty="0" err="1"/>
              <a:t>Clim</a:t>
            </a:r>
            <a:r>
              <a:rPr lang="en-GB" sz="1500" dirty="0"/>
              <a:t>. </a:t>
            </a:r>
            <a:r>
              <a:rPr lang="en-GB" sz="1500" dirty="0" err="1"/>
              <a:t>Dyn</a:t>
            </a:r>
            <a:r>
              <a:rPr lang="en-GB" sz="1500" dirty="0"/>
              <a:t>.</a:t>
            </a:r>
          </a:p>
        </p:txBody>
      </p:sp>
      <p:grpSp>
        <p:nvGrpSpPr>
          <p:cNvPr id="7" name="Group 6">
            <a:extLst>
              <a:ext uri="{FF2B5EF4-FFF2-40B4-BE49-F238E27FC236}">
                <a16:creationId xmlns:a16="http://schemas.microsoft.com/office/drawing/2014/main" id="{B596EEDF-AB19-49E7-9A4B-F231BF5F9D59}"/>
              </a:ext>
            </a:extLst>
          </p:cNvPr>
          <p:cNvGrpSpPr/>
          <p:nvPr/>
        </p:nvGrpSpPr>
        <p:grpSpPr>
          <a:xfrm>
            <a:off x="694944" y="621086"/>
            <a:ext cx="6507612" cy="4517090"/>
            <a:chOff x="-306609" y="575797"/>
            <a:chExt cx="5564623" cy="3948991"/>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66302" b="51469"/>
            <a:stretch/>
          </p:blipFill>
          <p:spPr>
            <a:xfrm>
              <a:off x="3268201" y="695869"/>
              <a:ext cx="1964690" cy="1839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9256" t="60019" r="9256" b="6437"/>
            <a:stretch/>
          </p:blipFill>
          <p:spPr>
            <a:xfrm>
              <a:off x="1304747" y="2766359"/>
              <a:ext cx="3953267" cy="175842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573" r="33031" b="51469"/>
            <a:stretch/>
          </p:blipFill>
          <p:spPr>
            <a:xfrm>
              <a:off x="1321068" y="695869"/>
              <a:ext cx="1947132" cy="1839192"/>
            </a:xfrm>
            <a:prstGeom prst="rect">
              <a:avLst/>
            </a:prstGeom>
          </p:spPr>
        </p:pic>
        <p:sp>
          <p:nvSpPr>
            <p:cNvPr id="9" name="TextBox 8"/>
            <p:cNvSpPr txBox="1"/>
            <p:nvPr/>
          </p:nvSpPr>
          <p:spPr>
            <a:xfrm>
              <a:off x="3621081" y="639601"/>
              <a:ext cx="1284051"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1350"/>
                <a:t>12km bias </a:t>
              </a:r>
            </a:p>
          </p:txBody>
        </p:sp>
        <p:sp>
          <p:nvSpPr>
            <p:cNvPr id="10" name="TextBox 9"/>
            <p:cNvSpPr txBox="1"/>
            <p:nvPr/>
          </p:nvSpPr>
          <p:spPr>
            <a:xfrm>
              <a:off x="1826550" y="639601"/>
              <a:ext cx="1284051"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1350"/>
                <a:t>2.2km bias  </a:t>
              </a:r>
            </a:p>
          </p:txBody>
        </p:sp>
        <p:sp>
          <p:nvSpPr>
            <p:cNvPr id="11" name="TextBox 10"/>
            <p:cNvSpPr txBox="1"/>
            <p:nvPr/>
          </p:nvSpPr>
          <p:spPr>
            <a:xfrm rot="16200000">
              <a:off x="293266" y="1297598"/>
              <a:ext cx="1743683"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350"/>
                <a:t>Precipitation JJA</a:t>
              </a:r>
            </a:p>
          </p:txBody>
        </p:sp>
        <p:sp>
          <p:nvSpPr>
            <p:cNvPr id="12" name="TextBox 11"/>
            <p:cNvSpPr txBox="1"/>
            <p:nvPr/>
          </p:nvSpPr>
          <p:spPr>
            <a:xfrm rot="16200000">
              <a:off x="315956" y="3352780"/>
              <a:ext cx="1743683"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350"/>
                <a:t>Temperature in JJA</a:t>
              </a:r>
            </a:p>
          </p:txBody>
        </p:sp>
        <p:sp>
          <p:nvSpPr>
            <p:cNvPr id="14" name="TextBox 13"/>
            <p:cNvSpPr txBox="1"/>
            <p:nvPr/>
          </p:nvSpPr>
          <p:spPr>
            <a:xfrm>
              <a:off x="-306609" y="1253163"/>
              <a:ext cx="1469901" cy="80720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800" dirty="0"/>
                <a:t>30-50% precipitation bias in 2.2km</a:t>
              </a:r>
            </a:p>
          </p:txBody>
        </p:sp>
        <p:sp>
          <p:nvSpPr>
            <p:cNvPr id="16" name="TextBox 15"/>
            <p:cNvSpPr txBox="1"/>
            <p:nvPr/>
          </p:nvSpPr>
          <p:spPr>
            <a:xfrm>
              <a:off x="-306609" y="3031108"/>
              <a:ext cx="1305074" cy="80720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800" dirty="0"/>
                <a:t>2.2km is warmer by ~1K.</a:t>
              </a:r>
            </a:p>
          </p:txBody>
        </p:sp>
        <p:sp>
          <p:nvSpPr>
            <p:cNvPr id="28" name="TextBox 27"/>
            <p:cNvSpPr txBox="1"/>
            <p:nvPr/>
          </p:nvSpPr>
          <p:spPr>
            <a:xfrm>
              <a:off x="4572000" y="4036109"/>
              <a:ext cx="557613"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600" dirty="0"/>
                <a:t>(K)</a:t>
              </a:r>
            </a:p>
          </p:txBody>
        </p:sp>
      </p:grpSp>
      <p:sp>
        <p:nvSpPr>
          <p:cNvPr id="2" name="TextBox 1">
            <a:extLst>
              <a:ext uri="{FF2B5EF4-FFF2-40B4-BE49-F238E27FC236}">
                <a16:creationId xmlns:a16="http://schemas.microsoft.com/office/drawing/2014/main" id="{3BBBE870-BE58-4558-BD69-27449AE5C415}"/>
              </a:ext>
            </a:extLst>
          </p:cNvPr>
          <p:cNvSpPr txBox="1"/>
          <p:nvPr/>
        </p:nvSpPr>
        <p:spPr>
          <a:xfrm>
            <a:off x="7321745" y="1384881"/>
            <a:ext cx="1782948"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dirty="0">
                <a:sym typeface="Helvetica Light"/>
              </a:rPr>
              <a:t>Dry bias in Europe 2.2km model in summer, resulting in significant warm bias over C/E Europe</a:t>
            </a:r>
            <a:endParaRPr kumimoji="0" lang="en-GB" b="0" i="0" u="none" strike="noStrike" cap="none" spc="0" normalizeH="0" baseline="0" dirty="0">
              <a:ln>
                <a:noFill/>
              </a:ln>
              <a:solidFill>
                <a:schemeClr val="tx1"/>
              </a:solidFill>
              <a:effectLst/>
              <a:uFillTx/>
              <a:latin typeface="+mn-lt"/>
              <a:ea typeface="+mn-ea"/>
              <a:cs typeface="+mn-cs"/>
              <a:sym typeface="Helvetica Light"/>
            </a:endParaRPr>
          </a:p>
        </p:txBody>
      </p:sp>
      <p:pic>
        <p:nvPicPr>
          <p:cNvPr id="17" name="Picture 16" descr="A close up of a logo&#10;&#10;Description automatically generated">
            <a:extLst>
              <a:ext uri="{FF2B5EF4-FFF2-40B4-BE49-F238E27FC236}">
                <a16:creationId xmlns:a16="http://schemas.microsoft.com/office/drawing/2014/main" id="{8EF63F9D-1F4D-4201-8A64-7D62EA888E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2" name="Title 3">
            <a:extLst>
              <a:ext uri="{FF2B5EF4-FFF2-40B4-BE49-F238E27FC236}">
                <a16:creationId xmlns:a16="http://schemas.microsoft.com/office/drawing/2014/main" id="{0D0DDBD0-F735-48F9-A5EE-080BA7DFF969}"/>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000" dirty="0"/>
              <a:t>Issue of land-surface atmosphere coupling in CPMs</a:t>
            </a:r>
            <a:endParaRPr lang="en-GB" sz="2000" kern="0" dirty="0">
              <a:solidFill>
                <a:sysClr val="windowText" lastClr="000000"/>
              </a:solidFill>
            </a:endParaRPr>
          </a:p>
        </p:txBody>
      </p:sp>
    </p:spTree>
    <p:extLst>
      <p:ext uri="{BB962C8B-B14F-4D97-AF65-F5344CB8AC3E}">
        <p14:creationId xmlns:p14="http://schemas.microsoft.com/office/powerpoint/2010/main" val="40347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1">
            <a:extLst>
              <a:ext uri="{FF2B5EF4-FFF2-40B4-BE49-F238E27FC236}">
                <a16:creationId xmlns:a16="http://schemas.microsoft.com/office/drawing/2014/main" id="{D4EBF37A-B1EC-4038-B0D9-45E8DBF5F0C0}"/>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2018, Met Office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836052"/>
            <a:ext cx="4467225" cy="37799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6052"/>
            <a:ext cx="4467226" cy="3779960"/>
          </a:xfrm>
          <a:prstGeom prst="rect">
            <a:avLst/>
          </a:prstGeom>
        </p:spPr>
      </p:pic>
      <p:sp>
        <p:nvSpPr>
          <p:cNvPr id="9" name="Oval 8"/>
          <p:cNvSpPr/>
          <p:nvPr/>
        </p:nvSpPr>
        <p:spPr>
          <a:xfrm>
            <a:off x="1128454" y="1454730"/>
            <a:ext cx="511232" cy="4675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10" name="Oval 9"/>
          <p:cNvSpPr/>
          <p:nvPr/>
        </p:nvSpPr>
        <p:spPr>
          <a:xfrm>
            <a:off x="5673439" y="2442903"/>
            <a:ext cx="511232" cy="4675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11" name="TextBox 10"/>
          <p:cNvSpPr txBox="1"/>
          <p:nvPr/>
        </p:nvSpPr>
        <p:spPr>
          <a:xfrm>
            <a:off x="5704623" y="1053254"/>
            <a:ext cx="324197" cy="600164"/>
          </a:xfrm>
          <a:prstGeom prst="rect">
            <a:avLst/>
          </a:prstGeom>
          <a:noFill/>
        </p:spPr>
        <p:txBody>
          <a:bodyPr wrap="square" rtlCol="0">
            <a:spAutoFit/>
          </a:bodyPr>
          <a:lstStyle/>
          <a:p>
            <a:pPr defTabSz="457189"/>
            <a:r>
              <a:rPr lang="en-GB" sz="3300">
                <a:solidFill>
                  <a:srgbClr val="2A2A2A"/>
                </a:solidFill>
                <a:latin typeface="Arial"/>
              </a:rPr>
              <a:t>=</a:t>
            </a:r>
          </a:p>
        </p:txBody>
      </p:sp>
      <p:sp>
        <p:nvSpPr>
          <p:cNvPr id="12" name="TextBox 11"/>
          <p:cNvSpPr txBox="1"/>
          <p:nvPr/>
        </p:nvSpPr>
        <p:spPr>
          <a:xfrm>
            <a:off x="785567" y="2134752"/>
            <a:ext cx="1502512" cy="253916"/>
          </a:xfrm>
          <a:prstGeom prst="rect">
            <a:avLst/>
          </a:prstGeom>
          <a:noFill/>
        </p:spPr>
        <p:txBody>
          <a:bodyPr wrap="square" rtlCol="0">
            <a:spAutoFit/>
          </a:bodyPr>
          <a:lstStyle/>
          <a:p>
            <a:pPr defTabSz="457189"/>
            <a:r>
              <a:rPr lang="en-GB" sz="1050">
                <a:solidFill>
                  <a:srgbClr val="2A2A2A"/>
                </a:solidFill>
                <a:latin typeface="Arial"/>
              </a:rPr>
              <a:t> </a:t>
            </a:r>
          </a:p>
        </p:txBody>
      </p:sp>
      <p:cxnSp>
        <p:nvCxnSpPr>
          <p:cNvPr id="13" name="Straight Arrow Connector 12"/>
          <p:cNvCxnSpPr/>
          <p:nvPr/>
        </p:nvCxnSpPr>
        <p:spPr>
          <a:xfrm flipH="1">
            <a:off x="1008945" y="2726032"/>
            <a:ext cx="19757" cy="1016089"/>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451045" y="1241045"/>
            <a:ext cx="2055541" cy="28266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404851" y="3803687"/>
            <a:ext cx="4524204" cy="2640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404852" y="2495269"/>
            <a:ext cx="6525491" cy="15724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9" idx="6"/>
          </p:cNvCxnSpPr>
          <p:nvPr/>
        </p:nvCxnSpPr>
        <p:spPr>
          <a:xfrm flipH="1">
            <a:off x="1639686" y="1173136"/>
            <a:ext cx="1724909" cy="51539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47786" y="2685770"/>
            <a:ext cx="3077" cy="9828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9937" y="4024703"/>
            <a:ext cx="1770611" cy="279823"/>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22" name="Rectangle 21"/>
          <p:cNvSpPr/>
          <p:nvPr/>
        </p:nvSpPr>
        <p:spPr>
          <a:xfrm>
            <a:off x="423417" y="4264272"/>
            <a:ext cx="1740506" cy="48568"/>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1350">
              <a:solidFill>
                <a:srgbClr val="B9DC0C"/>
              </a:solidFill>
              <a:latin typeface="Arial"/>
            </a:endParaRPr>
          </a:p>
        </p:txBody>
      </p:sp>
      <p:sp>
        <p:nvSpPr>
          <p:cNvPr id="21" name="Title 3">
            <a:extLst>
              <a:ext uri="{FF2B5EF4-FFF2-40B4-BE49-F238E27FC236}">
                <a16:creationId xmlns:a16="http://schemas.microsoft.com/office/drawing/2014/main" id="{A010452F-59A8-4B3C-BCE4-C65C809B01D1}"/>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000" dirty="0"/>
              <a:t>Dry bias in Europe 2.2km model in summer</a:t>
            </a:r>
            <a:endParaRPr lang="en-GB" sz="2000" kern="0" dirty="0">
              <a:solidFill>
                <a:sysClr val="windowText" lastClr="000000"/>
              </a:solidFill>
            </a:endParaRPr>
          </a:p>
        </p:txBody>
      </p:sp>
      <p:pic>
        <p:nvPicPr>
          <p:cNvPr id="20" name="Picture 19" descr="A close up of a logo&#10;&#10;Description automatically generated">
            <a:extLst>
              <a:ext uri="{FF2B5EF4-FFF2-40B4-BE49-F238E27FC236}">
                <a16:creationId xmlns:a16="http://schemas.microsoft.com/office/drawing/2014/main" id="{8AC0A037-6F05-4B38-A6BD-63FD604D0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3" name="TextBox 22">
            <a:extLst>
              <a:ext uri="{FF2B5EF4-FFF2-40B4-BE49-F238E27FC236}">
                <a16:creationId xmlns:a16="http://schemas.microsoft.com/office/drawing/2014/main" id="{735CFF53-480D-49B5-9013-5EA9E6BC33DC}"/>
              </a:ext>
            </a:extLst>
          </p:cNvPr>
          <p:cNvSpPr txBox="1"/>
          <p:nvPr/>
        </p:nvSpPr>
        <p:spPr>
          <a:xfrm>
            <a:off x="1317083" y="4757628"/>
            <a:ext cx="5886038" cy="323165"/>
          </a:xfrm>
          <a:prstGeom prst="rect">
            <a:avLst/>
          </a:prstGeom>
          <a:noFill/>
        </p:spPr>
        <p:txBody>
          <a:bodyPr wrap="square" rtlCol="0">
            <a:spAutoFit/>
          </a:bodyPr>
          <a:lstStyle/>
          <a:p>
            <a:pPr defTabSz="457189"/>
            <a:r>
              <a:rPr lang="en-GB" sz="1500" dirty="0">
                <a:solidFill>
                  <a:srgbClr val="2A2A2A"/>
                </a:solidFill>
                <a:latin typeface="Arial"/>
              </a:rPr>
              <a:t>Enhanced spring run off, due to intense/intermittent nature of rain.</a:t>
            </a:r>
          </a:p>
        </p:txBody>
      </p:sp>
    </p:spTree>
    <p:extLst>
      <p:ext uri="{BB962C8B-B14F-4D97-AF65-F5344CB8AC3E}">
        <p14:creationId xmlns:p14="http://schemas.microsoft.com/office/powerpoint/2010/main" val="32395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E2300B16-7FD6-4169-9D79-9700085BDFA8}"/>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2017, Met Office</a:t>
            </a:r>
          </a:p>
        </p:txBody>
      </p:sp>
      <p:sp>
        <p:nvSpPr>
          <p:cNvPr id="12" name="TextBox 11"/>
          <p:cNvSpPr txBox="1"/>
          <p:nvPr/>
        </p:nvSpPr>
        <p:spPr>
          <a:xfrm>
            <a:off x="785567" y="2134752"/>
            <a:ext cx="1502512" cy="253916"/>
          </a:xfrm>
          <a:prstGeom prst="rect">
            <a:avLst/>
          </a:prstGeom>
          <a:noFill/>
        </p:spPr>
        <p:txBody>
          <a:bodyPr wrap="square" rtlCol="0">
            <a:spAutoFit/>
          </a:bodyPr>
          <a:lstStyle/>
          <a:p>
            <a:pPr defTabSz="457189"/>
            <a:r>
              <a:rPr lang="en-GB" sz="1050">
                <a:solidFill>
                  <a:srgbClr val="2A2A2A"/>
                </a:solidFill>
                <a:latin typeface="Arial"/>
              </a:rPr>
              <a:t> </a:t>
            </a:r>
          </a:p>
        </p:txBody>
      </p:sp>
      <p:sp>
        <p:nvSpPr>
          <p:cNvPr id="21" name="Title 3">
            <a:extLst>
              <a:ext uri="{FF2B5EF4-FFF2-40B4-BE49-F238E27FC236}">
                <a16:creationId xmlns:a16="http://schemas.microsoft.com/office/drawing/2014/main" id="{A010452F-59A8-4B3C-BCE4-C65C809B01D1}"/>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000" dirty="0"/>
              <a:t>Significant improvement on using TOPMODEL</a:t>
            </a:r>
            <a:endParaRPr lang="en-GB" sz="2000" kern="0" dirty="0">
              <a:solidFill>
                <a:sysClr val="windowText" lastClr="000000"/>
              </a:solidFill>
            </a:endParaRPr>
          </a:p>
        </p:txBody>
      </p:sp>
      <p:pic>
        <p:nvPicPr>
          <p:cNvPr id="20" name="Picture 19" descr="A close up of a logo&#10;&#10;Description automatically generated">
            <a:extLst>
              <a:ext uri="{FF2B5EF4-FFF2-40B4-BE49-F238E27FC236}">
                <a16:creationId xmlns:a16="http://schemas.microsoft.com/office/drawing/2014/main" id="{8AC0A037-6F05-4B38-A6BD-63FD604D0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3" name="Picture 2" descr="A close up of a map&#10;&#10;Description automatically generated">
            <a:extLst>
              <a:ext uri="{FF2B5EF4-FFF2-40B4-BE49-F238E27FC236}">
                <a16:creationId xmlns:a16="http://schemas.microsoft.com/office/drawing/2014/main" id="{F6311492-5E08-462E-9D3F-4EEABF861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6405" y="962871"/>
            <a:ext cx="4509665" cy="4176164"/>
          </a:xfrm>
          <a:prstGeom prst="rect">
            <a:avLst/>
          </a:prstGeom>
        </p:spPr>
      </p:pic>
      <p:sp>
        <p:nvSpPr>
          <p:cNvPr id="24" name="TextBox 23">
            <a:extLst>
              <a:ext uri="{FF2B5EF4-FFF2-40B4-BE49-F238E27FC236}">
                <a16:creationId xmlns:a16="http://schemas.microsoft.com/office/drawing/2014/main" id="{5B1B0912-BF19-41C9-97B8-BD9D3418E1FE}"/>
              </a:ext>
            </a:extLst>
          </p:cNvPr>
          <p:cNvSpPr txBox="1"/>
          <p:nvPr/>
        </p:nvSpPr>
        <p:spPr>
          <a:xfrm>
            <a:off x="4767509" y="703012"/>
            <a:ext cx="3752300" cy="276999"/>
          </a:xfrm>
          <a:prstGeom prst="rect">
            <a:avLst/>
          </a:prstGeom>
          <a:noFill/>
        </p:spPr>
        <p:txBody>
          <a:bodyPr wrap="square" rtlCol="0">
            <a:spAutoFit/>
          </a:bodyPr>
          <a:lstStyle/>
          <a:p>
            <a:pPr defTabSz="457189"/>
            <a:r>
              <a:rPr lang="en-GB" sz="1200" dirty="0">
                <a:solidFill>
                  <a:srgbClr val="2A2A2A"/>
                </a:solidFill>
                <a:latin typeface="Arial"/>
              </a:rPr>
              <a:t>Impact of TOPMODEL on annual cycles over France</a:t>
            </a:r>
          </a:p>
        </p:txBody>
      </p:sp>
      <p:sp>
        <p:nvSpPr>
          <p:cNvPr id="25" name="TextBox 24">
            <a:extLst>
              <a:ext uri="{FF2B5EF4-FFF2-40B4-BE49-F238E27FC236}">
                <a16:creationId xmlns:a16="http://schemas.microsoft.com/office/drawing/2014/main" id="{9B8BE7D9-08E2-4D53-9A26-44ACB424FBBC}"/>
              </a:ext>
            </a:extLst>
          </p:cNvPr>
          <p:cNvSpPr txBox="1"/>
          <p:nvPr/>
        </p:nvSpPr>
        <p:spPr>
          <a:xfrm>
            <a:off x="505529" y="1446299"/>
            <a:ext cx="3452946" cy="25141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1400" dirty="0"/>
              <a:t>TOPMODEL is a more complex scheme that represents soil moisture heterogeneity throughout the soil column, including a water table. </a:t>
            </a:r>
          </a:p>
          <a:p>
            <a:pPr defTabSz="584200" hangingPunct="0"/>
            <a:endParaRPr lang="en-GB" sz="1400" dirty="0"/>
          </a:p>
          <a:p>
            <a:pPr defTabSz="584200" hangingPunct="0"/>
            <a:r>
              <a:rPr lang="en-GB" sz="1400" dirty="0"/>
              <a:t>TOPMODEL leads to significant improvements in soil moisture, with less rainfall running off at the surface. This reduces the warm, dry biases over central Europe (1-2K cooler and 30% more rainfall in summer).</a:t>
            </a:r>
            <a:endParaRPr kumimoji="0" lang="en-GB" sz="14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9216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732735"/>
            <a:ext cx="9144000" cy="410765"/>
          </a:xfrm>
        </p:spPr>
        <p:txBody>
          <a:bodyPr/>
          <a:lstStyle/>
          <a:p>
            <a:r>
              <a:rPr lang="en-GB" kern="0" dirty="0">
                <a:solidFill>
                  <a:srgbClr val="2A2A2A"/>
                </a:solidFill>
                <a:latin typeface="Arial"/>
                <a:sym typeface="Helvetica Light"/>
              </a:rPr>
              <a:t>www.metoffice.gov.uk																									                 © Crown Copyright 2018, Met Office</a:t>
            </a:r>
          </a:p>
        </p:txBody>
      </p:sp>
      <p:sp>
        <p:nvSpPr>
          <p:cNvPr id="4" name="Text Placeholder 3"/>
          <p:cNvSpPr>
            <a:spLocks noGrp="1"/>
          </p:cNvSpPr>
          <p:nvPr>
            <p:ph type="body" sz="quarter" idx="11"/>
          </p:nvPr>
        </p:nvSpPr>
        <p:spPr>
          <a:xfrm>
            <a:off x="237402" y="707350"/>
            <a:ext cx="4462783" cy="3828401"/>
          </a:xfrm>
        </p:spPr>
        <p:txBody>
          <a:bodyPr/>
          <a:lstStyle/>
          <a:p>
            <a:pPr marL="285750" indent="-285750" defTabSz="914400">
              <a:spcBef>
                <a:spcPts val="600"/>
              </a:spcBef>
              <a:defRPr/>
            </a:pPr>
            <a:r>
              <a:rPr lang="en-GB" sz="1200" dirty="0">
                <a:solidFill>
                  <a:sysClr val="windowText" lastClr="000000"/>
                </a:solidFill>
              </a:rPr>
              <a:t>Improved realism of rainfall in CPMs -&gt; CPMs provide credible projections of future changes in hourly rainfall and extremes, unlike coarser resolution climate models. </a:t>
            </a:r>
          </a:p>
          <a:p>
            <a:pPr marL="360000" lvl="3" indent="-285750" defTabSz="914400">
              <a:spcBef>
                <a:spcPts val="300"/>
              </a:spcBef>
              <a:buFont typeface="Wingdings" panose="05000000000000000000" pitchFamily="2" charset="2"/>
              <a:buChar char="Ø"/>
              <a:defRPr/>
            </a:pPr>
            <a:r>
              <a:rPr lang="en-GB" sz="1200" dirty="0">
                <a:solidFill>
                  <a:schemeClr val="accent1"/>
                </a:solidFill>
              </a:rPr>
              <a:t>Greater future increase in hourly precipitation extremes in CPM compared to driving model</a:t>
            </a:r>
          </a:p>
          <a:p>
            <a:pPr marL="360000" lvl="3" indent="-285750" defTabSz="914400">
              <a:spcBef>
                <a:spcPts val="300"/>
              </a:spcBef>
              <a:buFont typeface="Wingdings" panose="05000000000000000000" pitchFamily="2" charset="2"/>
              <a:buChar char="Ø"/>
              <a:defRPr/>
            </a:pPr>
            <a:r>
              <a:rPr lang="en-GB" sz="1200" dirty="0">
                <a:solidFill>
                  <a:schemeClr val="accent1"/>
                </a:solidFill>
              </a:rPr>
              <a:t>Increases in precipitation rates due to increasing moisture, but also evidence of more slower moving storms leading to high precipitation accumulations</a:t>
            </a:r>
          </a:p>
          <a:p>
            <a:pPr marL="285750" indent="-285750" defTabSz="914400">
              <a:spcBef>
                <a:spcPts val="600"/>
              </a:spcBef>
              <a:defRPr/>
            </a:pPr>
            <a:r>
              <a:rPr lang="en-GB" sz="1200" dirty="0">
                <a:solidFill>
                  <a:sysClr val="windowText" lastClr="000000"/>
                </a:solidFill>
              </a:rPr>
              <a:t>CPMs are able to capture sting jets, allowing first look at future changes.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CPM shows increasing frequency of sting jets in future</a:t>
            </a:r>
          </a:p>
          <a:p>
            <a:pPr marL="285750" indent="-285750">
              <a:spcBef>
                <a:spcPts val="600"/>
              </a:spcBef>
              <a:defRPr/>
            </a:pPr>
            <a:r>
              <a:rPr lang="en-GB" sz="1200" dirty="0">
                <a:solidFill>
                  <a:sysClr val="windowText" lastClr="000000"/>
                </a:solidFill>
              </a:rPr>
              <a:t>Remaining science issues: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Heavy rainfall tends to be too intense, due to convection under-resolved. Scale-aware convection schemes may help alleviate this.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Too much runoff at the surface, due to intense/intermittent nature of rain. Improved with new land-surface schemes that model complex surface moisture fluxes.</a:t>
            </a:r>
          </a:p>
          <a:p>
            <a:pPr marL="360000" lvl="3" indent="-285750" defTabSz="914400">
              <a:spcBef>
                <a:spcPts val="300"/>
              </a:spcBef>
              <a:buClr>
                <a:srgbClr val="2A2A2A"/>
              </a:buClr>
              <a:buFont typeface="Wingdings" panose="05000000000000000000" pitchFamily="2" charset="2"/>
              <a:buChar char="Ø"/>
              <a:defRPr/>
            </a:pPr>
            <a:r>
              <a:rPr lang="en-GB" sz="1200" dirty="0">
                <a:solidFill>
                  <a:schemeClr val="accent1"/>
                </a:solidFill>
              </a:rPr>
              <a:t>Limited sampling of uncertainty</a:t>
            </a:r>
          </a:p>
        </p:txBody>
      </p:sp>
      <p:sp>
        <p:nvSpPr>
          <p:cNvPr id="3" name="Title 2"/>
          <p:cNvSpPr>
            <a:spLocks noGrp="1"/>
          </p:cNvSpPr>
          <p:nvPr>
            <p:ph type="title"/>
          </p:nvPr>
        </p:nvSpPr>
        <p:spPr>
          <a:xfrm>
            <a:off x="1752583" y="228582"/>
            <a:ext cx="2819417" cy="715581"/>
          </a:xfrm>
        </p:spPr>
        <p:txBody>
          <a:bodyPr/>
          <a:lstStyle/>
          <a:p>
            <a:r>
              <a:rPr lang="en-GB" sz="2100" dirty="0"/>
              <a:t>Summary and outlook</a:t>
            </a:r>
          </a:p>
        </p:txBody>
      </p:sp>
      <p:pic>
        <p:nvPicPr>
          <p:cNvPr id="12" name="Picture 11">
            <a:extLst>
              <a:ext uri="{FF2B5EF4-FFF2-40B4-BE49-F238E27FC236}">
                <a16:creationId xmlns:a16="http://schemas.microsoft.com/office/drawing/2014/main" id="{5C67055C-C401-473D-815F-9BE9DAB1E1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919" y="418743"/>
            <a:ext cx="4170347" cy="2597921"/>
          </a:xfrm>
          <a:prstGeom prst="rect">
            <a:avLst/>
          </a:prstGeom>
          <a:noFill/>
        </p:spPr>
      </p:pic>
      <p:sp>
        <p:nvSpPr>
          <p:cNvPr id="5" name="TextBox 4">
            <a:extLst>
              <a:ext uri="{FF2B5EF4-FFF2-40B4-BE49-F238E27FC236}">
                <a16:creationId xmlns:a16="http://schemas.microsoft.com/office/drawing/2014/main" id="{BD4BD870-0A4D-4420-84BE-1DF976846AE2}"/>
              </a:ext>
            </a:extLst>
          </p:cNvPr>
          <p:cNvSpPr txBox="1"/>
          <p:nvPr/>
        </p:nvSpPr>
        <p:spPr>
          <a:xfrm>
            <a:off x="4938989" y="3213648"/>
            <a:ext cx="4068277" cy="1316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214313" lvl="0" indent="-214313">
              <a:spcBef>
                <a:spcPts val="450"/>
              </a:spcBef>
              <a:buFont typeface="Arial" panose="020B0604020202020204" pitchFamily="34" charset="0"/>
              <a:buChar char="•"/>
              <a:defRPr/>
            </a:pPr>
            <a:r>
              <a:rPr lang="en-GB" sz="1200" dirty="0">
                <a:solidFill>
                  <a:srgbClr val="2A2A2A"/>
                </a:solidFill>
                <a:sym typeface="Helvetica Light"/>
              </a:rPr>
              <a:t>Multi-model experiments at km-scale are underway as part of the CORDEX-FPS and EUCP projects. These will provide a first indication of the extent to which results are robust across different CPMs, complementing results from the 12-member CPM ensemble run over the UK as part of UKCP18.</a:t>
            </a:r>
          </a:p>
        </p:txBody>
      </p:sp>
    </p:spTree>
    <p:extLst>
      <p:ext uri="{BB962C8B-B14F-4D97-AF65-F5344CB8AC3E}">
        <p14:creationId xmlns:p14="http://schemas.microsoft.com/office/powerpoint/2010/main" val="103607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 sitting, small, glass&#10;&#10;Description automatically generated">
            <a:extLst>
              <a:ext uri="{FF2B5EF4-FFF2-40B4-BE49-F238E27FC236}">
                <a16:creationId xmlns:a16="http://schemas.microsoft.com/office/drawing/2014/main" id="{A319BD7F-FB39-41A6-8407-BB782E839429}"/>
              </a:ext>
            </a:extLst>
          </p:cNvPr>
          <p:cNvPicPr>
            <a:picLocks noChangeAspect="1"/>
          </p:cNvPicPr>
          <p:nvPr/>
        </p:nvPicPr>
        <p:blipFill rotWithShape="1">
          <a:blip r:embed="rId3">
            <a:extLst>
              <a:ext uri="{28A0092B-C50C-407E-A947-70E740481C1C}">
                <a14:useLocalDpi xmlns:a14="http://schemas.microsoft.com/office/drawing/2010/main" val="0"/>
              </a:ext>
            </a:extLst>
          </a:blip>
          <a:srcRect t="13431" r="9091" b="14657"/>
          <a:stretch/>
        </p:blipFill>
        <p:spPr>
          <a:xfrm>
            <a:off x="2641851" y="10"/>
            <a:ext cx="6502149" cy="51434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8FA6ED-E17C-4C86-AC58-14D5DA515333}"/>
              </a:ext>
            </a:extLst>
          </p:cNvPr>
          <p:cNvSpPr>
            <a:spLocks noGrp="1"/>
          </p:cNvSpPr>
          <p:nvPr>
            <p:ph type="title" idx="4294967295"/>
          </p:nvPr>
        </p:nvSpPr>
        <p:spPr>
          <a:xfrm>
            <a:off x="278320" y="870966"/>
            <a:ext cx="2578608" cy="843534"/>
          </a:xfrm>
        </p:spPr>
        <p:txBody>
          <a:bodyPr vert="horz" lIns="91440" tIns="45720" rIns="91440" bIns="45720" rtlCol="0" anchor="b">
            <a:normAutofit fontScale="90000"/>
          </a:bodyPr>
          <a:lstStyle/>
          <a:p>
            <a:pPr defTabSz="914400"/>
            <a:r>
              <a:rPr lang="en-US" sz="2100" dirty="0"/>
              <a:t>My personal pledges to reduce carbon</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47842AF1-0BEC-4321-B86B-98750092747A}"/>
              </a:ext>
            </a:extLst>
          </p:cNvPr>
          <p:cNvSpPr txBox="1">
            <a:spLocks/>
          </p:cNvSpPr>
          <p:nvPr/>
        </p:nvSpPr>
        <p:spPr>
          <a:xfrm>
            <a:off x="278320" y="2038540"/>
            <a:ext cx="2579180" cy="240544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228600" defTabSz="914400"/>
            <a:r>
              <a:rPr lang="en-US" sz="1300" dirty="0"/>
              <a:t>stop buying red meat</a:t>
            </a:r>
          </a:p>
          <a:p>
            <a:pPr lvl="0" indent="-228600" defTabSz="914400"/>
            <a:r>
              <a:rPr lang="en-US" sz="1300" dirty="0"/>
              <a:t>cycle or walk to work every day</a:t>
            </a:r>
          </a:p>
          <a:p>
            <a:pPr lvl="0" indent="-228600" defTabSz="914400"/>
            <a:r>
              <a:rPr lang="en-US" sz="1300" dirty="0"/>
              <a:t>never take domestic flights</a:t>
            </a:r>
          </a:p>
          <a:p>
            <a:pPr lvl="0" indent="-228600" defTabSz="914400"/>
            <a:r>
              <a:rPr lang="en-US" sz="1300" dirty="0"/>
              <a:t>rarely fly on holiday and carbon offset any flights</a:t>
            </a:r>
          </a:p>
          <a:p>
            <a:pPr lvl="0" indent="-228600" defTabSz="914400"/>
            <a:r>
              <a:rPr lang="en-US" sz="1300" dirty="0" err="1"/>
              <a:t>minimise</a:t>
            </a:r>
            <a:r>
              <a:rPr lang="en-US" sz="1300" dirty="0"/>
              <a:t> flights for work and participate in meetings remotely wherever possible</a:t>
            </a:r>
          </a:p>
        </p:txBody>
      </p:sp>
    </p:spTree>
    <p:extLst>
      <p:ext uri="{BB962C8B-B14F-4D97-AF65-F5344CB8AC3E}">
        <p14:creationId xmlns:p14="http://schemas.microsoft.com/office/powerpoint/2010/main" val="109462502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A6ED-E17C-4C86-AC58-14D5DA515333}"/>
              </a:ext>
            </a:extLst>
          </p:cNvPr>
          <p:cNvSpPr>
            <a:spLocks noGrp="1"/>
          </p:cNvSpPr>
          <p:nvPr>
            <p:ph type="title"/>
          </p:nvPr>
        </p:nvSpPr>
        <p:spPr/>
        <p:txBody>
          <a:bodyPr/>
          <a:lstStyle/>
          <a:p>
            <a:r>
              <a:rPr lang="en-GB" dirty="0"/>
              <a:t>Spare slides</a:t>
            </a:r>
          </a:p>
        </p:txBody>
      </p:sp>
    </p:spTree>
    <p:extLst>
      <p:ext uri="{BB962C8B-B14F-4D97-AF65-F5344CB8AC3E}">
        <p14:creationId xmlns:p14="http://schemas.microsoft.com/office/powerpoint/2010/main" val="20268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2" y="818585"/>
            <a:ext cx="5158316" cy="1882705"/>
          </a:xfrm>
          <a:prstGeom prst="rect">
            <a:avLst/>
          </a:prstGeom>
        </p:spPr>
      </p:pic>
      <p:sp>
        <p:nvSpPr>
          <p:cNvPr id="9" name="Rectangle 8"/>
          <p:cNvSpPr/>
          <p:nvPr/>
        </p:nvSpPr>
        <p:spPr>
          <a:xfrm>
            <a:off x="871535" y="942995"/>
            <a:ext cx="983730"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456824" y="958388"/>
            <a:ext cx="1853785"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79651" y="956800"/>
            <a:ext cx="1282493" cy="276999"/>
          </a:xfrm>
          <a:prstGeom prst="rect">
            <a:avLst/>
          </a:prstGeom>
          <a:solidFill>
            <a:schemeClr val="bg2"/>
          </a:solidFill>
        </p:spPr>
        <p:txBody>
          <a:bodyPr wrap="square" rtlCol="0">
            <a:spAutoFit/>
          </a:bodyPr>
          <a:lstStyle/>
          <a:p>
            <a:pPr algn="ctr"/>
            <a:r>
              <a:rPr lang="en-GB" sz="1200" dirty="0"/>
              <a:t>GCM (25km)</a:t>
            </a:r>
          </a:p>
        </p:txBody>
      </p:sp>
      <p:sp>
        <p:nvSpPr>
          <p:cNvPr id="13" name="TextBox 12"/>
          <p:cNvSpPr txBox="1"/>
          <p:nvPr/>
        </p:nvSpPr>
        <p:spPr>
          <a:xfrm>
            <a:off x="2885395" y="960131"/>
            <a:ext cx="1591884" cy="276999"/>
          </a:xfrm>
          <a:prstGeom prst="rect">
            <a:avLst/>
          </a:prstGeom>
          <a:solidFill>
            <a:schemeClr val="bg2"/>
          </a:solidFill>
        </p:spPr>
        <p:txBody>
          <a:bodyPr wrap="square" rtlCol="0">
            <a:spAutoFit/>
          </a:bodyPr>
          <a:lstStyle/>
          <a:p>
            <a:pPr algn="ctr"/>
            <a:r>
              <a:rPr lang="en-GB" sz="1200" dirty="0"/>
              <a:t>CPM (2.2km)</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4193" t="5291" r="2219" b="49645"/>
          <a:stretch/>
        </p:blipFill>
        <p:spPr>
          <a:xfrm>
            <a:off x="5967059" y="2904240"/>
            <a:ext cx="2629933" cy="2117042"/>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100" t="50200" r="2312" b="1484"/>
          <a:stretch/>
        </p:blipFill>
        <p:spPr>
          <a:xfrm>
            <a:off x="5967060" y="669551"/>
            <a:ext cx="2556508" cy="2206448"/>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2266" t="13712" r="64030" b="55409"/>
          <a:stretch/>
        </p:blipFill>
        <p:spPr>
          <a:xfrm>
            <a:off x="3793356" y="2728890"/>
            <a:ext cx="2028727" cy="1585670"/>
          </a:xfrm>
          <a:prstGeom prst="rect">
            <a:avLst/>
          </a:prstGeom>
        </p:spPr>
      </p:pic>
      <p:cxnSp>
        <p:nvCxnSpPr>
          <p:cNvPr id="20" name="Straight Arrow Connector 19"/>
          <p:cNvCxnSpPr>
            <a:cxnSpLocks/>
          </p:cNvCxnSpPr>
          <p:nvPr/>
        </p:nvCxnSpPr>
        <p:spPr>
          <a:xfrm flipH="1">
            <a:off x="5010912" y="2375616"/>
            <a:ext cx="1193092" cy="4899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a:off x="5224638" y="3135668"/>
            <a:ext cx="979365" cy="169343"/>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9609" y="2613784"/>
            <a:ext cx="3523488" cy="1815882"/>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Larger mean drying in summer in 2.2km.</a:t>
            </a:r>
          </a:p>
          <a:p>
            <a:pPr marL="285750" indent="-285750">
              <a:buFont typeface="Wingdings" panose="05000000000000000000" pitchFamily="2" charset="2"/>
              <a:buChar char="Ø"/>
            </a:pPr>
            <a:r>
              <a:rPr lang="en-GB" sz="1600" dirty="0"/>
              <a:t>Due to larger decrease in moderate/light events in 2.2km. </a:t>
            </a:r>
          </a:p>
          <a:p>
            <a:pPr marL="285750" indent="-285750">
              <a:buFont typeface="Wingdings" panose="05000000000000000000" pitchFamily="2" charset="2"/>
              <a:buChar char="Ø"/>
            </a:pPr>
            <a:r>
              <a:rPr lang="en-GB" sz="1600" dirty="0"/>
              <a:t>In northern Europe, strongest events increase in frequency, more so in 2.2km.</a:t>
            </a:r>
          </a:p>
        </p:txBody>
      </p:sp>
      <p:sp>
        <p:nvSpPr>
          <p:cNvPr id="37" name="TextBox 36"/>
          <p:cNvSpPr txBox="1"/>
          <p:nvPr/>
        </p:nvSpPr>
        <p:spPr>
          <a:xfrm>
            <a:off x="6268240" y="775265"/>
            <a:ext cx="1057835" cy="338554"/>
          </a:xfrm>
          <a:prstGeom prst="rect">
            <a:avLst/>
          </a:prstGeom>
          <a:noFill/>
        </p:spPr>
        <p:txBody>
          <a:bodyPr wrap="square" rtlCol="0">
            <a:spAutoFit/>
          </a:bodyPr>
          <a:lstStyle/>
          <a:p>
            <a:r>
              <a:rPr lang="en-GB" sz="1600" dirty="0">
                <a:solidFill>
                  <a:srgbClr val="C00000"/>
                </a:solidFill>
              </a:rPr>
              <a:t>2.2km</a:t>
            </a:r>
          </a:p>
        </p:txBody>
      </p:sp>
      <p:sp>
        <p:nvSpPr>
          <p:cNvPr id="38" name="TextBox 37"/>
          <p:cNvSpPr txBox="1"/>
          <p:nvPr/>
        </p:nvSpPr>
        <p:spPr>
          <a:xfrm>
            <a:off x="6510291" y="1219866"/>
            <a:ext cx="1057835" cy="338554"/>
          </a:xfrm>
          <a:prstGeom prst="rect">
            <a:avLst/>
          </a:prstGeom>
          <a:noFill/>
        </p:spPr>
        <p:txBody>
          <a:bodyPr wrap="square" rtlCol="0">
            <a:spAutoFit/>
          </a:bodyPr>
          <a:lstStyle/>
          <a:p>
            <a:r>
              <a:rPr lang="en-GB" sz="1600" dirty="0">
                <a:solidFill>
                  <a:srgbClr val="002060"/>
                </a:solidFill>
              </a:rPr>
              <a:t>25km</a:t>
            </a:r>
          </a:p>
        </p:txBody>
      </p:sp>
      <p:sp>
        <p:nvSpPr>
          <p:cNvPr id="39" name="TextBox 38"/>
          <p:cNvSpPr txBox="1"/>
          <p:nvPr/>
        </p:nvSpPr>
        <p:spPr>
          <a:xfrm>
            <a:off x="6197295" y="3404207"/>
            <a:ext cx="1057835" cy="338554"/>
          </a:xfrm>
          <a:prstGeom prst="rect">
            <a:avLst/>
          </a:prstGeom>
          <a:noFill/>
        </p:spPr>
        <p:txBody>
          <a:bodyPr wrap="square" rtlCol="0">
            <a:spAutoFit/>
          </a:bodyPr>
          <a:lstStyle/>
          <a:p>
            <a:r>
              <a:rPr lang="en-GB" sz="1600" dirty="0">
                <a:solidFill>
                  <a:srgbClr val="C00000"/>
                </a:solidFill>
              </a:rPr>
              <a:t>2.2km</a:t>
            </a:r>
          </a:p>
        </p:txBody>
      </p:sp>
      <p:sp>
        <p:nvSpPr>
          <p:cNvPr id="40" name="TextBox 39"/>
          <p:cNvSpPr txBox="1"/>
          <p:nvPr/>
        </p:nvSpPr>
        <p:spPr>
          <a:xfrm>
            <a:off x="6680620" y="3674322"/>
            <a:ext cx="1057835" cy="338554"/>
          </a:xfrm>
          <a:prstGeom prst="rect">
            <a:avLst/>
          </a:prstGeom>
          <a:noFill/>
        </p:spPr>
        <p:txBody>
          <a:bodyPr wrap="square" rtlCol="0">
            <a:spAutoFit/>
          </a:bodyPr>
          <a:lstStyle/>
          <a:p>
            <a:r>
              <a:rPr lang="en-GB" sz="1600" dirty="0">
                <a:solidFill>
                  <a:srgbClr val="002060"/>
                </a:solidFill>
              </a:rPr>
              <a:t>25km</a:t>
            </a:r>
          </a:p>
        </p:txBody>
      </p:sp>
      <p:sp>
        <p:nvSpPr>
          <p:cNvPr id="19" name="TextBox 18">
            <a:extLst>
              <a:ext uri="{FF2B5EF4-FFF2-40B4-BE49-F238E27FC236}">
                <a16:creationId xmlns:a16="http://schemas.microsoft.com/office/drawing/2014/main" id="{B7A25665-FF6D-4943-B819-3FA92BC9D2EA}"/>
              </a:ext>
            </a:extLst>
          </p:cNvPr>
          <p:cNvSpPr txBox="1"/>
          <p:nvPr/>
        </p:nvSpPr>
        <p:spPr>
          <a:xfrm>
            <a:off x="2019539" y="170847"/>
            <a:ext cx="6742651" cy="415498"/>
          </a:xfrm>
          <a:prstGeom prst="rect">
            <a:avLst/>
          </a:prstGeom>
          <a:noFill/>
        </p:spPr>
        <p:txBody>
          <a:bodyPr wrap="square" rtlCol="0">
            <a:spAutoFit/>
          </a:bodyPr>
          <a:lstStyle/>
          <a:p>
            <a:r>
              <a:rPr lang="en-GB" sz="2000" dirty="0"/>
              <a:t>Future changes in precipitation in Europe 2.2km</a:t>
            </a:r>
          </a:p>
        </p:txBody>
      </p:sp>
      <p:sp>
        <p:nvSpPr>
          <p:cNvPr id="11" name="TextBox 10"/>
          <p:cNvSpPr txBox="1"/>
          <p:nvPr/>
        </p:nvSpPr>
        <p:spPr>
          <a:xfrm>
            <a:off x="913357" y="690330"/>
            <a:ext cx="3550173" cy="323165"/>
          </a:xfrm>
          <a:prstGeom prst="rect">
            <a:avLst/>
          </a:prstGeom>
          <a:noFill/>
        </p:spPr>
        <p:txBody>
          <a:bodyPr wrap="square" rtlCol="0">
            <a:spAutoFit/>
          </a:bodyPr>
          <a:lstStyle/>
          <a:p>
            <a:pPr algn="ctr"/>
            <a:r>
              <a:rPr lang="en-GB" sz="1500" dirty="0"/>
              <a:t>JJA future mean precipitation changes</a:t>
            </a:r>
          </a:p>
        </p:txBody>
      </p:sp>
      <p:pic>
        <p:nvPicPr>
          <p:cNvPr id="21" name="Picture 20" descr="A close up of a logo&#10;&#10;Description automatically generated">
            <a:extLst>
              <a:ext uri="{FF2B5EF4-FFF2-40B4-BE49-F238E27FC236}">
                <a16:creationId xmlns:a16="http://schemas.microsoft.com/office/drawing/2014/main" id="{82FA1174-3EDF-4993-AB60-09FC11A7F8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2" name="TextBox 21">
            <a:extLst>
              <a:ext uri="{FF2B5EF4-FFF2-40B4-BE49-F238E27FC236}">
                <a16:creationId xmlns:a16="http://schemas.microsoft.com/office/drawing/2014/main" id="{99346C14-1F0B-47E6-BDEA-FA9D5A91DBE1}"/>
              </a:ext>
            </a:extLst>
          </p:cNvPr>
          <p:cNvSpPr txBox="1"/>
          <p:nvPr/>
        </p:nvSpPr>
        <p:spPr>
          <a:xfrm>
            <a:off x="2441943" y="4767526"/>
            <a:ext cx="3735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Segolene Berthou</a:t>
            </a:r>
          </a:p>
        </p:txBody>
      </p:sp>
    </p:spTree>
    <p:extLst>
      <p:ext uri="{BB962C8B-B14F-4D97-AF65-F5344CB8AC3E}">
        <p14:creationId xmlns:p14="http://schemas.microsoft.com/office/powerpoint/2010/main" val="284395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EEBBEB9-0325-47FE-9BE5-41FDFA1A74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732" r="2009" b="48979"/>
          <a:stretch/>
        </p:blipFill>
        <p:spPr>
          <a:xfrm>
            <a:off x="6039570" y="2649031"/>
            <a:ext cx="2613200" cy="2335072"/>
          </a:xfrm>
          <a:prstGeom prst="rect">
            <a:avLst/>
          </a:prstGeom>
        </p:spPr>
      </p:pic>
      <p:pic>
        <p:nvPicPr>
          <p:cNvPr id="23" name="Picture 22">
            <a:extLst>
              <a:ext uri="{FF2B5EF4-FFF2-40B4-BE49-F238E27FC236}">
                <a16:creationId xmlns:a16="http://schemas.microsoft.com/office/drawing/2014/main" id="{BC5F5F18-031F-470C-A550-4C5F2731F6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732" t="50115" r="2009"/>
          <a:stretch/>
        </p:blipFill>
        <p:spPr>
          <a:xfrm>
            <a:off x="6102244" y="651136"/>
            <a:ext cx="2545743" cy="2224114"/>
          </a:xfrm>
          <a:prstGeom prst="rect">
            <a:avLst/>
          </a:prstGeom>
        </p:spPr>
      </p:pic>
      <p:pic>
        <p:nvPicPr>
          <p:cNvPr id="21" name="Picture 20">
            <a:extLst>
              <a:ext uri="{FF2B5EF4-FFF2-40B4-BE49-F238E27FC236}">
                <a16:creationId xmlns:a16="http://schemas.microsoft.com/office/drawing/2014/main" id="{F7DD8151-43D2-4926-9BC7-A6F7727E8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91" t="21597" r="7714"/>
          <a:stretch/>
        </p:blipFill>
        <p:spPr>
          <a:xfrm>
            <a:off x="0" y="1141603"/>
            <a:ext cx="4769568" cy="1588989"/>
          </a:xfrm>
          <a:prstGeom prst="rect">
            <a:avLst/>
          </a:prstGeom>
        </p:spPr>
      </p:pic>
      <p:sp>
        <p:nvSpPr>
          <p:cNvPr id="9" name="Rectangle 8"/>
          <p:cNvSpPr/>
          <p:nvPr/>
        </p:nvSpPr>
        <p:spPr>
          <a:xfrm>
            <a:off x="871535" y="942995"/>
            <a:ext cx="983730"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456824" y="958388"/>
            <a:ext cx="1853785" cy="12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18224" y="667357"/>
            <a:ext cx="3550173" cy="323165"/>
          </a:xfrm>
          <a:prstGeom prst="rect">
            <a:avLst/>
          </a:prstGeom>
          <a:noFill/>
        </p:spPr>
        <p:txBody>
          <a:bodyPr wrap="square" rtlCol="0">
            <a:spAutoFit/>
          </a:bodyPr>
          <a:lstStyle/>
          <a:p>
            <a:pPr algn="ctr"/>
            <a:r>
              <a:rPr lang="en-GB" sz="1500" dirty="0"/>
              <a:t>DJF future mean precipitation changes</a:t>
            </a:r>
          </a:p>
        </p:txBody>
      </p:sp>
      <p:sp>
        <p:nvSpPr>
          <p:cNvPr id="12" name="TextBox 11"/>
          <p:cNvSpPr txBox="1"/>
          <p:nvPr/>
        </p:nvSpPr>
        <p:spPr>
          <a:xfrm>
            <a:off x="713585" y="928696"/>
            <a:ext cx="1282493" cy="276999"/>
          </a:xfrm>
          <a:prstGeom prst="rect">
            <a:avLst/>
          </a:prstGeom>
          <a:noFill/>
        </p:spPr>
        <p:txBody>
          <a:bodyPr wrap="square" rtlCol="0">
            <a:spAutoFit/>
          </a:bodyPr>
          <a:lstStyle/>
          <a:p>
            <a:pPr algn="ctr"/>
            <a:r>
              <a:rPr lang="en-GB" sz="1200" dirty="0"/>
              <a:t>GCM (25km)</a:t>
            </a:r>
          </a:p>
        </p:txBody>
      </p:sp>
      <p:sp>
        <p:nvSpPr>
          <p:cNvPr id="13" name="TextBox 12"/>
          <p:cNvSpPr txBox="1"/>
          <p:nvPr/>
        </p:nvSpPr>
        <p:spPr>
          <a:xfrm>
            <a:off x="2891984" y="905993"/>
            <a:ext cx="1282493" cy="276999"/>
          </a:xfrm>
          <a:prstGeom prst="rect">
            <a:avLst/>
          </a:prstGeom>
          <a:noFill/>
        </p:spPr>
        <p:txBody>
          <a:bodyPr wrap="square" rtlCol="0">
            <a:spAutoFit/>
          </a:bodyPr>
          <a:lstStyle/>
          <a:p>
            <a:pPr algn="ctr"/>
            <a:r>
              <a:rPr lang="en-GB" sz="1200" dirty="0"/>
              <a:t>CPM (2.2km)</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2266" t="13712" r="64030" b="55409"/>
          <a:stretch/>
        </p:blipFill>
        <p:spPr>
          <a:xfrm>
            <a:off x="3793356" y="2728890"/>
            <a:ext cx="2028727" cy="1585670"/>
          </a:xfrm>
          <a:prstGeom prst="rect">
            <a:avLst/>
          </a:prstGeom>
        </p:spPr>
      </p:pic>
      <p:cxnSp>
        <p:nvCxnSpPr>
          <p:cNvPr id="20" name="Straight Arrow Connector 19"/>
          <p:cNvCxnSpPr>
            <a:cxnSpLocks/>
          </p:cNvCxnSpPr>
          <p:nvPr/>
        </p:nvCxnSpPr>
        <p:spPr>
          <a:xfrm flipH="1">
            <a:off x="5010912" y="2375616"/>
            <a:ext cx="1193092" cy="4899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flipV="1">
            <a:off x="5224639" y="3305011"/>
            <a:ext cx="765035" cy="200374"/>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3516" y="2827702"/>
            <a:ext cx="3523488" cy="1815882"/>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Present-day precipitation distributions similar between models in winter.</a:t>
            </a:r>
          </a:p>
          <a:p>
            <a:pPr marL="285750" indent="-285750">
              <a:buFont typeface="Wingdings" panose="05000000000000000000" pitchFamily="2" charset="2"/>
              <a:buChar char="Ø"/>
            </a:pPr>
            <a:r>
              <a:rPr lang="en-GB" sz="1600" dirty="0"/>
              <a:t>Tendency for greater future mean increase in 2.2km.</a:t>
            </a:r>
          </a:p>
          <a:p>
            <a:pPr marL="285750" indent="-285750">
              <a:buFont typeface="Wingdings" panose="05000000000000000000" pitchFamily="2" charset="2"/>
              <a:buChar char="Ø"/>
            </a:pPr>
            <a:r>
              <a:rPr lang="en-GB" sz="1600" dirty="0"/>
              <a:t>Precipitation rates above 1.5mm/h increase more in 2.2km.</a:t>
            </a:r>
          </a:p>
        </p:txBody>
      </p:sp>
      <p:sp>
        <p:nvSpPr>
          <p:cNvPr id="37" name="TextBox 36"/>
          <p:cNvSpPr txBox="1"/>
          <p:nvPr/>
        </p:nvSpPr>
        <p:spPr>
          <a:xfrm>
            <a:off x="6888865" y="805048"/>
            <a:ext cx="1057835" cy="338554"/>
          </a:xfrm>
          <a:prstGeom prst="rect">
            <a:avLst/>
          </a:prstGeom>
          <a:noFill/>
        </p:spPr>
        <p:txBody>
          <a:bodyPr wrap="square" rtlCol="0">
            <a:spAutoFit/>
          </a:bodyPr>
          <a:lstStyle/>
          <a:p>
            <a:r>
              <a:rPr lang="en-GB" sz="1600" dirty="0">
                <a:solidFill>
                  <a:srgbClr val="C00000"/>
                </a:solidFill>
              </a:rPr>
              <a:t>2.2km</a:t>
            </a:r>
          </a:p>
        </p:txBody>
      </p:sp>
      <p:sp>
        <p:nvSpPr>
          <p:cNvPr id="38" name="TextBox 37"/>
          <p:cNvSpPr txBox="1"/>
          <p:nvPr/>
        </p:nvSpPr>
        <p:spPr>
          <a:xfrm>
            <a:off x="6888864" y="1267991"/>
            <a:ext cx="1057835" cy="338554"/>
          </a:xfrm>
          <a:prstGeom prst="rect">
            <a:avLst/>
          </a:prstGeom>
          <a:noFill/>
        </p:spPr>
        <p:txBody>
          <a:bodyPr wrap="square" rtlCol="0">
            <a:spAutoFit/>
          </a:bodyPr>
          <a:lstStyle/>
          <a:p>
            <a:r>
              <a:rPr lang="en-GB" sz="1600" dirty="0">
                <a:solidFill>
                  <a:srgbClr val="002060"/>
                </a:solidFill>
              </a:rPr>
              <a:t>25km</a:t>
            </a:r>
          </a:p>
        </p:txBody>
      </p:sp>
      <p:sp>
        <p:nvSpPr>
          <p:cNvPr id="39" name="TextBox 38"/>
          <p:cNvSpPr txBox="1"/>
          <p:nvPr/>
        </p:nvSpPr>
        <p:spPr>
          <a:xfrm>
            <a:off x="6510291" y="3185810"/>
            <a:ext cx="1057835" cy="338554"/>
          </a:xfrm>
          <a:prstGeom prst="rect">
            <a:avLst/>
          </a:prstGeom>
          <a:noFill/>
        </p:spPr>
        <p:txBody>
          <a:bodyPr wrap="square" rtlCol="0">
            <a:spAutoFit/>
          </a:bodyPr>
          <a:lstStyle/>
          <a:p>
            <a:r>
              <a:rPr lang="en-GB" sz="1600" dirty="0">
                <a:solidFill>
                  <a:srgbClr val="C00000"/>
                </a:solidFill>
              </a:rPr>
              <a:t>2.2km</a:t>
            </a:r>
          </a:p>
        </p:txBody>
      </p:sp>
      <p:sp>
        <p:nvSpPr>
          <p:cNvPr id="40" name="TextBox 39"/>
          <p:cNvSpPr txBox="1"/>
          <p:nvPr/>
        </p:nvSpPr>
        <p:spPr>
          <a:xfrm>
            <a:off x="6972302" y="3583937"/>
            <a:ext cx="1057835" cy="338554"/>
          </a:xfrm>
          <a:prstGeom prst="rect">
            <a:avLst/>
          </a:prstGeom>
          <a:noFill/>
        </p:spPr>
        <p:txBody>
          <a:bodyPr wrap="square" rtlCol="0">
            <a:spAutoFit/>
          </a:bodyPr>
          <a:lstStyle/>
          <a:p>
            <a:r>
              <a:rPr lang="en-GB" sz="1600" dirty="0">
                <a:solidFill>
                  <a:srgbClr val="002060"/>
                </a:solidFill>
              </a:rPr>
              <a:t>25km</a:t>
            </a:r>
          </a:p>
        </p:txBody>
      </p:sp>
      <p:sp>
        <p:nvSpPr>
          <p:cNvPr id="19" name="TextBox 18">
            <a:extLst>
              <a:ext uri="{FF2B5EF4-FFF2-40B4-BE49-F238E27FC236}">
                <a16:creationId xmlns:a16="http://schemas.microsoft.com/office/drawing/2014/main" id="{B7A25665-FF6D-4943-B819-3FA92BC9D2EA}"/>
              </a:ext>
            </a:extLst>
          </p:cNvPr>
          <p:cNvSpPr txBox="1"/>
          <p:nvPr/>
        </p:nvSpPr>
        <p:spPr>
          <a:xfrm>
            <a:off x="2019539" y="170847"/>
            <a:ext cx="6742651" cy="415498"/>
          </a:xfrm>
          <a:prstGeom prst="rect">
            <a:avLst/>
          </a:prstGeom>
          <a:noFill/>
        </p:spPr>
        <p:txBody>
          <a:bodyPr wrap="square" rtlCol="0">
            <a:spAutoFit/>
          </a:bodyPr>
          <a:lstStyle/>
          <a:p>
            <a:r>
              <a:rPr lang="en-GB" sz="2000" dirty="0"/>
              <a:t>Future changes in precipitation in Europe 2.2km</a:t>
            </a:r>
          </a:p>
        </p:txBody>
      </p:sp>
      <p:pic>
        <p:nvPicPr>
          <p:cNvPr id="25" name="Picture 24" descr="A close up of a logo&#10;&#10;Description automatically generated">
            <a:extLst>
              <a:ext uri="{FF2B5EF4-FFF2-40B4-BE49-F238E27FC236}">
                <a16:creationId xmlns:a16="http://schemas.microsoft.com/office/drawing/2014/main" id="{EDD2CC8D-277E-466E-BC28-6E8D56F00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6" name="TextBox 25">
            <a:extLst>
              <a:ext uri="{FF2B5EF4-FFF2-40B4-BE49-F238E27FC236}">
                <a16:creationId xmlns:a16="http://schemas.microsoft.com/office/drawing/2014/main" id="{ED608DF2-6E26-4B0C-872F-852B30D8FAC4}"/>
              </a:ext>
            </a:extLst>
          </p:cNvPr>
          <p:cNvSpPr txBox="1"/>
          <p:nvPr/>
        </p:nvSpPr>
        <p:spPr>
          <a:xfrm>
            <a:off x="2441943" y="4767526"/>
            <a:ext cx="3735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Segolene Berthou</a:t>
            </a:r>
          </a:p>
        </p:txBody>
      </p:sp>
    </p:spTree>
    <p:extLst>
      <p:ext uri="{BB962C8B-B14F-4D97-AF65-F5344CB8AC3E}">
        <p14:creationId xmlns:p14="http://schemas.microsoft.com/office/powerpoint/2010/main" val="346065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941443" y="195486"/>
            <a:ext cx="5689065" cy="575640"/>
          </a:xfrm>
          <a:prstGeom prst="rect">
            <a:avLst/>
          </a:prstGeom>
        </p:spPr>
        <p:txBody>
          <a:bodyPr lIns="0" tIns="0" rIns="0" bIns="0" anchor="ctr"/>
          <a:lstStyle/>
          <a:p>
            <a:pPr lvl="0">
              <a:defRPr/>
            </a:pPr>
            <a:r>
              <a:rPr lang="en-GB" sz="2000" dirty="0"/>
              <a:t>Future changes in extreme precipitation in Europe 2.2km</a:t>
            </a:r>
            <a:endParaRPr lang="en-GB" sz="2000" kern="0" dirty="0">
              <a:solidFill>
                <a:sysClr val="windowText" lastClr="000000"/>
              </a:solidFill>
            </a:endParaRPr>
          </a:p>
        </p:txBody>
      </p:sp>
      <p:grpSp>
        <p:nvGrpSpPr>
          <p:cNvPr id="18" name="Group 17"/>
          <p:cNvGrpSpPr/>
          <p:nvPr/>
        </p:nvGrpSpPr>
        <p:grpSpPr>
          <a:xfrm>
            <a:off x="4824509" y="746944"/>
            <a:ext cx="3496507" cy="3953905"/>
            <a:chOff x="3204430" y="621475"/>
            <a:chExt cx="3496507" cy="395390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256" t="8000" r="51258" b="51400"/>
            <a:stretch/>
          </p:blipFill>
          <p:spPr>
            <a:xfrm>
              <a:off x="3254572" y="2678928"/>
              <a:ext cx="1645829" cy="189399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2256" t="8000" r="51258" b="51400"/>
            <a:stretch/>
          </p:blipFill>
          <p:spPr>
            <a:xfrm>
              <a:off x="4905856" y="2681388"/>
              <a:ext cx="1645829" cy="189399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998" t="8000" r="51258" b="51400"/>
            <a:stretch/>
          </p:blipFill>
          <p:spPr>
            <a:xfrm>
              <a:off x="4839036" y="878519"/>
              <a:ext cx="1702582" cy="189399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998" t="8000" r="51258" b="51400"/>
            <a:stretch/>
          </p:blipFill>
          <p:spPr>
            <a:xfrm>
              <a:off x="3204430" y="879233"/>
              <a:ext cx="1702582" cy="1893992"/>
            </a:xfrm>
            <a:prstGeom prst="rect">
              <a:avLst/>
            </a:prstGeom>
          </p:spPr>
        </p:pic>
        <p:sp>
          <p:nvSpPr>
            <p:cNvPr id="13" name="TextBox 12"/>
            <p:cNvSpPr txBox="1"/>
            <p:nvPr/>
          </p:nvSpPr>
          <p:spPr>
            <a:xfrm>
              <a:off x="3284985" y="621475"/>
              <a:ext cx="3415952" cy="338554"/>
            </a:xfrm>
            <a:prstGeom prst="rect">
              <a:avLst/>
            </a:prstGeom>
            <a:solidFill>
              <a:schemeClr val="bg2"/>
            </a:solidFill>
          </p:spPr>
          <p:txBody>
            <a:bodyPr wrap="square" rtlCol="0">
              <a:spAutoFit/>
            </a:bodyPr>
            <a:lstStyle/>
            <a:p>
              <a:pPr algn="ctr"/>
              <a:r>
                <a:rPr lang="en-GB" sz="1600" dirty="0"/>
                <a:t>Season with the most hourly events</a:t>
              </a:r>
            </a:p>
          </p:txBody>
        </p:sp>
        <p:sp>
          <p:nvSpPr>
            <p:cNvPr id="14" name="TextBox 13"/>
            <p:cNvSpPr txBox="1"/>
            <p:nvPr/>
          </p:nvSpPr>
          <p:spPr>
            <a:xfrm>
              <a:off x="3258341" y="990425"/>
              <a:ext cx="720080" cy="276999"/>
            </a:xfrm>
            <a:prstGeom prst="rect">
              <a:avLst/>
            </a:prstGeom>
            <a:noFill/>
          </p:spPr>
          <p:txBody>
            <a:bodyPr wrap="square" rtlCol="0">
              <a:spAutoFit/>
            </a:bodyPr>
            <a:lstStyle/>
            <a:p>
              <a:r>
                <a:rPr lang="en-GB" sz="1200" dirty="0"/>
                <a:t>OBS</a:t>
              </a:r>
            </a:p>
          </p:txBody>
        </p:sp>
        <p:sp>
          <p:nvSpPr>
            <p:cNvPr id="15" name="TextBox 14"/>
            <p:cNvSpPr txBox="1"/>
            <p:nvPr/>
          </p:nvSpPr>
          <p:spPr>
            <a:xfrm>
              <a:off x="4897237" y="968116"/>
              <a:ext cx="635236" cy="461665"/>
            </a:xfrm>
            <a:prstGeom prst="rect">
              <a:avLst/>
            </a:prstGeom>
            <a:noFill/>
          </p:spPr>
          <p:txBody>
            <a:bodyPr wrap="square" rtlCol="0">
              <a:spAutoFit/>
            </a:bodyPr>
            <a:lstStyle/>
            <a:p>
              <a:r>
                <a:rPr lang="en-GB" sz="1200" dirty="0"/>
                <a:t>ERAI 2.2</a:t>
              </a:r>
            </a:p>
          </p:txBody>
        </p:sp>
        <p:sp>
          <p:nvSpPr>
            <p:cNvPr id="16" name="TextBox 15"/>
            <p:cNvSpPr txBox="1"/>
            <p:nvPr/>
          </p:nvSpPr>
          <p:spPr>
            <a:xfrm>
              <a:off x="3230205" y="2747375"/>
              <a:ext cx="720080" cy="461665"/>
            </a:xfrm>
            <a:prstGeom prst="rect">
              <a:avLst/>
            </a:prstGeom>
            <a:noFill/>
          </p:spPr>
          <p:txBody>
            <a:bodyPr wrap="square" rtlCol="0">
              <a:spAutoFit/>
            </a:bodyPr>
            <a:lstStyle/>
            <a:p>
              <a:r>
                <a:rPr lang="en-GB" sz="1200" dirty="0"/>
                <a:t>Control 2.2</a:t>
              </a:r>
            </a:p>
          </p:txBody>
        </p:sp>
        <p:sp>
          <p:nvSpPr>
            <p:cNvPr id="17" name="TextBox 16"/>
            <p:cNvSpPr txBox="1"/>
            <p:nvPr/>
          </p:nvSpPr>
          <p:spPr>
            <a:xfrm>
              <a:off x="4876912" y="2735657"/>
              <a:ext cx="720080" cy="461665"/>
            </a:xfrm>
            <a:prstGeom prst="rect">
              <a:avLst/>
            </a:prstGeom>
            <a:noFill/>
          </p:spPr>
          <p:txBody>
            <a:bodyPr wrap="square" rtlCol="0">
              <a:spAutoFit/>
            </a:bodyPr>
            <a:lstStyle/>
            <a:p>
              <a:r>
                <a:rPr lang="en-GB" sz="1200" dirty="0"/>
                <a:t>Future 2.2</a:t>
              </a:r>
            </a:p>
          </p:txBody>
        </p:sp>
      </p:grpSp>
      <p:sp>
        <p:nvSpPr>
          <p:cNvPr id="19" name="TextBox 18"/>
          <p:cNvSpPr txBox="1"/>
          <p:nvPr/>
        </p:nvSpPr>
        <p:spPr>
          <a:xfrm>
            <a:off x="243106" y="4178538"/>
            <a:ext cx="4221549" cy="584775"/>
          </a:xfrm>
          <a:prstGeom prst="rect">
            <a:avLst/>
          </a:prstGeom>
          <a:noFill/>
        </p:spPr>
        <p:txBody>
          <a:bodyPr wrap="square" rtlCol="0">
            <a:spAutoFit/>
          </a:bodyPr>
          <a:lstStyle/>
          <a:p>
            <a:r>
              <a:rPr lang="en-GB" sz="1600" dirty="0"/>
              <a:t>Greatest changes occur in seasons that not historically associated with hourly extremes</a:t>
            </a:r>
          </a:p>
        </p:txBody>
      </p:sp>
      <p:sp>
        <p:nvSpPr>
          <p:cNvPr id="21" name="TextBox 20">
            <a:extLst>
              <a:ext uri="{FF2B5EF4-FFF2-40B4-BE49-F238E27FC236}">
                <a16:creationId xmlns:a16="http://schemas.microsoft.com/office/drawing/2014/main" id="{282CFCEB-09C2-4715-91FD-71A7D38A8C28}"/>
              </a:ext>
            </a:extLst>
          </p:cNvPr>
          <p:cNvSpPr txBox="1"/>
          <p:nvPr/>
        </p:nvSpPr>
        <p:spPr>
          <a:xfrm>
            <a:off x="5791200" y="4763313"/>
            <a:ext cx="3192378" cy="338554"/>
          </a:xfrm>
          <a:prstGeom prst="rect">
            <a:avLst/>
          </a:prstGeom>
          <a:noFill/>
        </p:spPr>
        <p:txBody>
          <a:bodyPr wrap="square" rtlCol="0">
            <a:spAutoFit/>
          </a:bodyPr>
          <a:lstStyle/>
          <a:p>
            <a:r>
              <a:rPr lang="en-GB" sz="1600" i="1" dirty="0"/>
              <a:t>Chan et al, 2020, </a:t>
            </a:r>
            <a:r>
              <a:rPr lang="en-GB" sz="1600" i="1" dirty="0" err="1"/>
              <a:t>Clim</a:t>
            </a:r>
            <a:r>
              <a:rPr lang="en-GB" sz="1600" i="1" dirty="0"/>
              <a:t>. </a:t>
            </a:r>
            <a:r>
              <a:rPr lang="en-GB" sz="1600" i="1" dirty="0" err="1"/>
              <a:t>Dyn</a:t>
            </a:r>
            <a:r>
              <a:rPr lang="en-GB" sz="1600" i="1" dirty="0"/>
              <a:t>.</a:t>
            </a:r>
          </a:p>
        </p:txBody>
      </p:sp>
      <p:pic>
        <p:nvPicPr>
          <p:cNvPr id="20" name="Picture 19" descr="A close up of a logo&#10;&#10;Description automatically generated">
            <a:extLst>
              <a:ext uri="{FF2B5EF4-FFF2-40B4-BE49-F238E27FC236}">
                <a16:creationId xmlns:a16="http://schemas.microsoft.com/office/drawing/2014/main" id="{2F6B2EF8-1695-4C26-AB38-D39F7E8B10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25" name="Picture 24">
            <a:extLst>
              <a:ext uri="{FF2B5EF4-FFF2-40B4-BE49-F238E27FC236}">
                <a16:creationId xmlns:a16="http://schemas.microsoft.com/office/drawing/2014/main" id="{6540A374-9D7D-4DE8-AAE1-48D959A3B7F4}"/>
              </a:ext>
            </a:extLst>
          </p:cNvPr>
          <p:cNvPicPr>
            <a:picLocks noChangeAspect="1"/>
          </p:cNvPicPr>
          <p:nvPr/>
        </p:nvPicPr>
        <p:blipFill rotWithShape="1">
          <a:blip r:embed="rId8"/>
          <a:srcRect l="50000" t="11028" r="5578"/>
          <a:stretch/>
        </p:blipFill>
        <p:spPr>
          <a:xfrm>
            <a:off x="2353881" y="1673218"/>
            <a:ext cx="2284802" cy="2290709"/>
          </a:xfrm>
          <a:prstGeom prst="rect">
            <a:avLst/>
          </a:prstGeom>
        </p:spPr>
      </p:pic>
      <p:pic>
        <p:nvPicPr>
          <p:cNvPr id="26" name="Picture 25">
            <a:extLst>
              <a:ext uri="{FF2B5EF4-FFF2-40B4-BE49-F238E27FC236}">
                <a16:creationId xmlns:a16="http://schemas.microsoft.com/office/drawing/2014/main" id="{6D5C0810-9CB1-486F-B504-E30F7D222D84}"/>
              </a:ext>
            </a:extLst>
          </p:cNvPr>
          <p:cNvPicPr>
            <a:picLocks noChangeAspect="1"/>
          </p:cNvPicPr>
          <p:nvPr/>
        </p:nvPicPr>
        <p:blipFill rotWithShape="1">
          <a:blip r:embed="rId9"/>
          <a:srcRect l="50913" t="9941" r="5671"/>
          <a:stretch/>
        </p:blipFill>
        <p:spPr>
          <a:xfrm>
            <a:off x="213346" y="1659042"/>
            <a:ext cx="2206066" cy="2290709"/>
          </a:xfrm>
          <a:prstGeom prst="rect">
            <a:avLst/>
          </a:prstGeom>
        </p:spPr>
      </p:pic>
      <p:sp>
        <p:nvSpPr>
          <p:cNvPr id="4" name="TextBox 3"/>
          <p:cNvSpPr txBox="1"/>
          <p:nvPr/>
        </p:nvSpPr>
        <p:spPr>
          <a:xfrm>
            <a:off x="424947" y="1025325"/>
            <a:ext cx="4425337" cy="738664"/>
          </a:xfrm>
          <a:prstGeom prst="rect">
            <a:avLst/>
          </a:prstGeom>
          <a:solidFill>
            <a:schemeClr val="bg2"/>
          </a:solidFill>
        </p:spPr>
        <p:txBody>
          <a:bodyPr wrap="square" rtlCol="0">
            <a:spAutoFit/>
          </a:bodyPr>
          <a:lstStyle/>
          <a:p>
            <a:r>
              <a:rPr lang="en-GB" sz="1400" dirty="0"/>
              <a:t>Future/present exceedance of extreme hourly events</a:t>
            </a:r>
          </a:p>
          <a:p>
            <a:endParaRPr lang="en-GB" sz="1400" dirty="0"/>
          </a:p>
          <a:p>
            <a:r>
              <a:rPr lang="en-GB" sz="1400" dirty="0"/>
              <a:t>           Winter				Summer </a:t>
            </a:r>
          </a:p>
        </p:txBody>
      </p:sp>
      <p:cxnSp>
        <p:nvCxnSpPr>
          <p:cNvPr id="27" name="Straight Arrow Connector 26">
            <a:extLst>
              <a:ext uri="{FF2B5EF4-FFF2-40B4-BE49-F238E27FC236}">
                <a16:creationId xmlns:a16="http://schemas.microsoft.com/office/drawing/2014/main" id="{87976E87-64E8-49DE-9F3A-D4E79C43FAFF}"/>
              </a:ext>
            </a:extLst>
          </p:cNvPr>
          <p:cNvCxnSpPr>
            <a:cxnSpLocks/>
          </p:cNvCxnSpPr>
          <p:nvPr/>
        </p:nvCxnSpPr>
        <p:spPr>
          <a:xfrm flipV="1">
            <a:off x="4348346" y="3950874"/>
            <a:ext cx="501938" cy="520051"/>
          </a:xfrm>
          <a:prstGeom prst="straightConnector1">
            <a:avLst/>
          </a:prstGeom>
          <a:noFill/>
          <a:ln w="63500" cap="flat" cmpd="sng" algn="ctr">
            <a:solidFill>
              <a:srgbClr val="50B9A4"/>
            </a:solidFill>
            <a:prstDash val="solid"/>
            <a:miter lim="800000"/>
            <a:tailEnd type="triangle"/>
          </a:ln>
          <a:effectLst/>
        </p:spPr>
      </p:cxnSp>
    </p:spTree>
    <p:extLst>
      <p:ext uri="{BB962C8B-B14F-4D97-AF65-F5344CB8AC3E}">
        <p14:creationId xmlns:p14="http://schemas.microsoft.com/office/powerpoint/2010/main" val="2255492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6F0EB245-EAC8-443B-A9B2-90A969AF8D3F}"/>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2018, Met Office</a:t>
            </a:r>
          </a:p>
        </p:txBody>
      </p:sp>
      <p:pic>
        <p:nvPicPr>
          <p:cNvPr id="11" name="Picture 10">
            <a:extLst>
              <a:ext uri="{FF2B5EF4-FFF2-40B4-BE49-F238E27FC236}">
                <a16:creationId xmlns:a16="http://schemas.microsoft.com/office/drawing/2014/main" id="{F12C3B28-F537-4BD9-AE5D-7E4EBB553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223" y="2245685"/>
            <a:ext cx="2116015" cy="2090096"/>
          </a:xfrm>
          <a:prstGeom prst="rect">
            <a:avLst/>
          </a:prstGeom>
        </p:spPr>
      </p:pic>
      <p:sp>
        <p:nvSpPr>
          <p:cNvPr id="2" name="Title 1">
            <a:extLst>
              <a:ext uri="{FF2B5EF4-FFF2-40B4-BE49-F238E27FC236}">
                <a16:creationId xmlns:a16="http://schemas.microsoft.com/office/drawing/2014/main" id="{1E0F5295-08BA-4A92-94A5-3904240065D9}"/>
              </a:ext>
            </a:extLst>
          </p:cNvPr>
          <p:cNvSpPr>
            <a:spLocks noGrp="1"/>
          </p:cNvSpPr>
          <p:nvPr>
            <p:ph type="title" idx="4294967295"/>
          </p:nvPr>
        </p:nvSpPr>
        <p:spPr>
          <a:xfrm>
            <a:off x="1721552" y="-38331"/>
            <a:ext cx="6316662" cy="646113"/>
          </a:xfrm>
        </p:spPr>
        <p:txBody>
          <a:bodyPr>
            <a:normAutofit/>
          </a:bodyPr>
          <a:lstStyle/>
          <a:p>
            <a:pPr algn="ctr"/>
            <a:r>
              <a:rPr lang="en-GB" sz="2000" dirty="0">
                <a:latin typeface="Arial" panose="020B0604020202020204" pitchFamily="34" charset="0"/>
                <a:cs typeface="Arial" panose="020B0604020202020204" pitchFamily="34" charset="0"/>
              </a:rPr>
              <a:t>Severe storm environments (1999-2014) </a:t>
            </a:r>
          </a:p>
        </p:txBody>
      </p:sp>
      <p:pic>
        <p:nvPicPr>
          <p:cNvPr id="12" name="Content Placeholder 11">
            <a:extLst>
              <a:ext uri="{FF2B5EF4-FFF2-40B4-BE49-F238E27FC236}">
                <a16:creationId xmlns:a16="http://schemas.microsoft.com/office/drawing/2014/main" id="{BDF5EA6C-6AC8-4F04-9E02-1F95F5FFAF5E}"/>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3377" t="7296" r="27846" b="2956"/>
          <a:stretch/>
        </p:blipFill>
        <p:spPr>
          <a:xfrm>
            <a:off x="0" y="625475"/>
            <a:ext cx="4156075" cy="4095750"/>
          </a:xfrm>
        </p:spPr>
      </p:pic>
      <p:sp>
        <p:nvSpPr>
          <p:cNvPr id="6" name="TextBox 5">
            <a:extLst>
              <a:ext uri="{FF2B5EF4-FFF2-40B4-BE49-F238E27FC236}">
                <a16:creationId xmlns:a16="http://schemas.microsoft.com/office/drawing/2014/main" id="{D44D0534-975F-41C6-8517-CD87CAA4E737}"/>
              </a:ext>
            </a:extLst>
          </p:cNvPr>
          <p:cNvSpPr txBox="1"/>
          <p:nvPr/>
        </p:nvSpPr>
        <p:spPr>
          <a:xfrm>
            <a:off x="5243145" y="630869"/>
            <a:ext cx="2977866" cy="170816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Number of occasions with</a:t>
            </a:r>
            <a:b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Lifted Index LI </a:t>
            </a:r>
            <a:r>
              <a:rPr kumimoji="0" lang="en-GB"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-2K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25"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Precipitation </a:t>
            </a:r>
            <a:r>
              <a:rPr kumimoji="0" lang="en-GB"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0.1 mm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825"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	Deep Layer Shear </a:t>
            </a:r>
            <a:r>
              <a:rPr kumimoji="0" lang="en-GB"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15ms</a:t>
            </a:r>
            <a:r>
              <a:rPr kumimoji="0" lang="en-GB" sz="1500" b="1"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Data: 15 years, 3 hourly intervals</a:t>
            </a:r>
          </a:p>
        </p:txBody>
      </p:sp>
      <p:pic>
        <p:nvPicPr>
          <p:cNvPr id="14" name="Picture 13">
            <a:extLst>
              <a:ext uri="{FF2B5EF4-FFF2-40B4-BE49-F238E27FC236}">
                <a16:creationId xmlns:a16="http://schemas.microsoft.com/office/drawing/2014/main" id="{5B42CDC2-FAF0-4BB4-B202-2707C29C2BDF}"/>
              </a:ext>
            </a:extLst>
          </p:cNvPr>
          <p:cNvPicPr>
            <a:picLocks noChangeAspect="1"/>
          </p:cNvPicPr>
          <p:nvPr/>
        </p:nvPicPr>
        <p:blipFill rotWithShape="1">
          <a:blip r:embed="rId4">
            <a:extLst>
              <a:ext uri="{28A0092B-C50C-407E-A947-70E740481C1C}">
                <a14:useLocalDpi xmlns:a14="http://schemas.microsoft.com/office/drawing/2010/main" val="0"/>
              </a:ext>
            </a:extLst>
          </a:blip>
          <a:srcRect l="76645" t="18472" r="8145" b="77894"/>
          <a:stretch/>
        </p:blipFill>
        <p:spPr>
          <a:xfrm>
            <a:off x="5456212" y="4232808"/>
            <a:ext cx="2706172" cy="488378"/>
          </a:xfrm>
          <a:prstGeom prst="rect">
            <a:avLst/>
          </a:prstGeom>
        </p:spPr>
      </p:pic>
      <p:sp>
        <p:nvSpPr>
          <p:cNvPr id="3" name="TextBox 2">
            <a:extLst>
              <a:ext uri="{FF2B5EF4-FFF2-40B4-BE49-F238E27FC236}">
                <a16:creationId xmlns:a16="http://schemas.microsoft.com/office/drawing/2014/main" id="{43555391-E202-4151-B985-BE34985F6197}"/>
              </a:ext>
            </a:extLst>
          </p:cNvPr>
          <p:cNvSpPr txBox="1"/>
          <p:nvPr/>
        </p:nvSpPr>
        <p:spPr>
          <a:xfrm>
            <a:off x="2441943" y="4767526"/>
            <a:ext cx="373557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Abdullah Kahraman</a:t>
            </a:r>
          </a:p>
        </p:txBody>
      </p:sp>
      <p:pic>
        <p:nvPicPr>
          <p:cNvPr id="10" name="Picture 9" descr="A close up of a logo&#10;&#10;Description automatically generated">
            <a:extLst>
              <a:ext uri="{FF2B5EF4-FFF2-40B4-BE49-F238E27FC236}">
                <a16:creationId xmlns:a16="http://schemas.microsoft.com/office/drawing/2014/main" id="{9569BB98-D306-4B9A-9F0A-1B672010A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Tree>
    <p:extLst>
      <p:ext uri="{BB962C8B-B14F-4D97-AF65-F5344CB8AC3E}">
        <p14:creationId xmlns:p14="http://schemas.microsoft.com/office/powerpoint/2010/main" val="278073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460586" y="3486140"/>
            <a:ext cx="4272706" cy="1200329"/>
          </a:xfrm>
          <a:prstGeom prst="rect">
            <a:avLst/>
          </a:prstGeom>
          <a:noFill/>
        </p:spPr>
        <p:txBody>
          <a:bodyPr wrap="square" rtlCol="0">
            <a:spAutoFit/>
          </a:bodyPr>
          <a:lstStyle/>
          <a:p>
            <a:pPr defTabSz="457189"/>
            <a:r>
              <a:rPr lang="en-GB" dirty="0">
                <a:solidFill>
                  <a:srgbClr val="2A2A2A"/>
                </a:solidFill>
                <a:latin typeface="Arial"/>
              </a:rPr>
              <a:t>10+ year simulations: </a:t>
            </a:r>
          </a:p>
          <a:p>
            <a:pPr marL="285743" indent="-285743" defTabSz="457189">
              <a:buFont typeface="Arial" panose="020B0604020202020204" pitchFamily="34" charset="0"/>
              <a:buChar char="•"/>
            </a:pPr>
            <a:r>
              <a:rPr lang="en-GB" dirty="0">
                <a:solidFill>
                  <a:srgbClr val="2A2A2A"/>
                </a:solidFill>
                <a:latin typeface="Arial"/>
              </a:rPr>
              <a:t>ERA-interim driven (1999-2015)</a:t>
            </a:r>
          </a:p>
          <a:p>
            <a:pPr marL="285743" indent="-285743" defTabSz="457189">
              <a:buFont typeface="Arial" panose="020B0604020202020204" pitchFamily="34" charset="0"/>
              <a:buChar char="•"/>
            </a:pPr>
            <a:r>
              <a:rPr lang="en-GB" dirty="0">
                <a:solidFill>
                  <a:srgbClr val="2A2A2A"/>
                </a:solidFill>
                <a:latin typeface="Arial"/>
              </a:rPr>
              <a:t>present-day (1997-2006) GCM driven </a:t>
            </a:r>
          </a:p>
          <a:p>
            <a:pPr marL="285743" indent="-285743" defTabSz="457189">
              <a:buFont typeface="Arial" panose="020B0604020202020204" pitchFamily="34" charset="0"/>
              <a:buChar char="•"/>
            </a:pPr>
            <a:r>
              <a:rPr lang="en-GB" dirty="0">
                <a:solidFill>
                  <a:srgbClr val="2A2A2A"/>
                </a:solidFill>
                <a:latin typeface="Arial"/>
              </a:rPr>
              <a:t>future (~2097-2106), RCP8.5</a:t>
            </a:r>
          </a:p>
        </p:txBody>
      </p:sp>
      <p:pic>
        <p:nvPicPr>
          <p:cNvPr id="4"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0407" y="-5384"/>
            <a:ext cx="3647873" cy="5148884"/>
          </a:xfrm>
        </p:spPr>
      </p:pic>
      <p:sp>
        <p:nvSpPr>
          <p:cNvPr id="5" name="Rectangle 4"/>
          <p:cNvSpPr/>
          <p:nvPr/>
        </p:nvSpPr>
        <p:spPr>
          <a:xfrm>
            <a:off x="315466" y="2464123"/>
            <a:ext cx="4173944" cy="359924"/>
          </a:xfrm>
          <a:prstGeom prst="rect">
            <a:avLst/>
          </a:prstGeom>
          <a:solidFill>
            <a:schemeClr val="bg1">
              <a:alpha val="52000"/>
            </a:schemeClr>
          </a:solidFill>
          <a:ln>
            <a:noFill/>
          </a:ln>
          <a:effectLst>
            <a:outerShdw blurRad="292100" dist="50800" dir="5400000" sx="91000" sy="91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B9DC0C"/>
              </a:solidFill>
              <a:latin typeface="Arial"/>
            </a:endParaRPr>
          </a:p>
        </p:txBody>
      </p:sp>
      <p:sp>
        <p:nvSpPr>
          <p:cNvPr id="6" name="Rectangle 5"/>
          <p:cNvSpPr/>
          <p:nvPr/>
        </p:nvSpPr>
        <p:spPr>
          <a:xfrm>
            <a:off x="925829" y="1488942"/>
            <a:ext cx="2767213" cy="359924"/>
          </a:xfrm>
          <a:prstGeom prst="rect">
            <a:avLst/>
          </a:prstGeom>
          <a:solidFill>
            <a:schemeClr val="bg1">
              <a:alpha val="52000"/>
            </a:schemeClr>
          </a:solidFill>
          <a:ln>
            <a:noFill/>
          </a:ln>
          <a:effectLst>
            <a:outerShdw blurRad="292100" dist="50800" dir="5400000" sx="91000" sy="91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B9DC0C"/>
              </a:solidFill>
              <a:latin typeface="Arial"/>
            </a:endParaRPr>
          </a:p>
        </p:txBody>
      </p:sp>
      <p:sp>
        <p:nvSpPr>
          <p:cNvPr id="7" name="TextBox 6"/>
          <p:cNvSpPr txBox="1"/>
          <p:nvPr/>
        </p:nvSpPr>
        <p:spPr>
          <a:xfrm>
            <a:off x="287364" y="2455883"/>
            <a:ext cx="4284636" cy="507831"/>
          </a:xfrm>
          <a:prstGeom prst="rect">
            <a:avLst/>
          </a:prstGeom>
          <a:noFill/>
        </p:spPr>
        <p:txBody>
          <a:bodyPr wrap="square" rtlCol="0">
            <a:spAutoFit/>
          </a:bodyPr>
          <a:lstStyle/>
          <a:p>
            <a:pPr defTabSz="457189"/>
            <a:r>
              <a:rPr lang="en-GB" dirty="0">
                <a:solidFill>
                  <a:srgbClr val="2A2A2A"/>
                </a:solidFill>
                <a:latin typeface="Arial"/>
              </a:rPr>
              <a:t>N512 global 25x39km (768 x 1024 x 85) </a:t>
            </a:r>
          </a:p>
          <a:p>
            <a:pPr defTabSz="457189"/>
            <a:endParaRPr lang="en-GB" sz="900" dirty="0">
              <a:solidFill>
                <a:srgbClr val="2A2A2A"/>
              </a:solidFill>
              <a:latin typeface="Arial"/>
            </a:endParaRPr>
          </a:p>
        </p:txBody>
      </p:sp>
      <p:sp>
        <p:nvSpPr>
          <p:cNvPr id="8" name="TextBox 7"/>
          <p:cNvSpPr txBox="1"/>
          <p:nvPr/>
        </p:nvSpPr>
        <p:spPr>
          <a:xfrm>
            <a:off x="925829" y="1488943"/>
            <a:ext cx="2838097" cy="507831"/>
          </a:xfrm>
          <a:prstGeom prst="rect">
            <a:avLst/>
          </a:prstGeom>
          <a:noFill/>
        </p:spPr>
        <p:txBody>
          <a:bodyPr wrap="square" rtlCol="0">
            <a:spAutoFit/>
          </a:bodyPr>
          <a:lstStyle/>
          <a:p>
            <a:pPr defTabSz="457189"/>
            <a:r>
              <a:rPr lang="en-GB" dirty="0">
                <a:solidFill>
                  <a:srgbClr val="2A2A2A"/>
                </a:solidFill>
                <a:latin typeface="Arial"/>
              </a:rPr>
              <a:t>2.2km (1536 x 1536 x 70) </a:t>
            </a:r>
          </a:p>
          <a:p>
            <a:pPr defTabSz="457189"/>
            <a:endParaRPr lang="en-GB" sz="900" dirty="0">
              <a:solidFill>
                <a:srgbClr val="2A2A2A"/>
              </a:solidFill>
              <a:latin typeface="Arial"/>
            </a:endParaRPr>
          </a:p>
        </p:txBody>
      </p:sp>
      <p:cxnSp>
        <p:nvCxnSpPr>
          <p:cNvPr id="9" name="Straight Connector 8"/>
          <p:cNvCxnSpPr>
            <a:cxnSpLocks/>
          </p:cNvCxnSpPr>
          <p:nvPr/>
        </p:nvCxnSpPr>
        <p:spPr>
          <a:xfrm flipH="1">
            <a:off x="3622158" y="1658778"/>
            <a:ext cx="1315688" cy="0"/>
          </a:xfrm>
          <a:prstGeom prst="line">
            <a:avLst/>
          </a:prstGeom>
          <a:ln w="57150" cmpd="dbl">
            <a:solidFill>
              <a:schemeClr val="bg1"/>
            </a:solidFill>
            <a:headEnd type="triangle"/>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89410" y="2639713"/>
            <a:ext cx="487764" cy="4373"/>
          </a:xfrm>
          <a:prstGeom prst="line">
            <a:avLst/>
          </a:prstGeom>
          <a:ln w="57150" cmpd="dbl">
            <a:solidFill>
              <a:schemeClr val="bg1"/>
            </a:solidFill>
            <a:headEnd type="triangle"/>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9CD669-BE67-4E2D-A602-108209680206}"/>
              </a:ext>
            </a:extLst>
          </p:cNvPr>
          <p:cNvSpPr txBox="1"/>
          <p:nvPr/>
        </p:nvSpPr>
        <p:spPr>
          <a:xfrm>
            <a:off x="925829" y="1852342"/>
            <a:ext cx="3646171" cy="300082"/>
          </a:xfrm>
          <a:prstGeom prst="rect">
            <a:avLst/>
          </a:prstGeom>
          <a:noFill/>
        </p:spPr>
        <p:txBody>
          <a:bodyPr wrap="square" rtlCol="0">
            <a:spAutoFit/>
          </a:bodyPr>
          <a:lstStyle/>
          <a:p>
            <a:r>
              <a:rPr lang="en-GB" sz="1350" b="1" dirty="0"/>
              <a:t>convection-permitting</a:t>
            </a:r>
            <a:r>
              <a:rPr lang="en-GB" sz="1350" dirty="0"/>
              <a:t> model</a:t>
            </a:r>
          </a:p>
        </p:txBody>
      </p:sp>
      <p:sp>
        <p:nvSpPr>
          <p:cNvPr id="19" name="TextBox 18">
            <a:extLst>
              <a:ext uri="{FF2B5EF4-FFF2-40B4-BE49-F238E27FC236}">
                <a16:creationId xmlns:a16="http://schemas.microsoft.com/office/drawing/2014/main" id="{7F0B823B-20FA-48C8-BB1D-CEDF5A2F381B}"/>
              </a:ext>
            </a:extLst>
          </p:cNvPr>
          <p:cNvSpPr txBox="1"/>
          <p:nvPr/>
        </p:nvSpPr>
        <p:spPr>
          <a:xfrm>
            <a:off x="860499" y="2877507"/>
            <a:ext cx="3646171" cy="300082"/>
          </a:xfrm>
          <a:prstGeom prst="rect">
            <a:avLst/>
          </a:prstGeom>
          <a:noFill/>
        </p:spPr>
        <p:txBody>
          <a:bodyPr wrap="square" rtlCol="0">
            <a:spAutoFit/>
          </a:bodyPr>
          <a:lstStyle/>
          <a:p>
            <a:r>
              <a:rPr lang="en-GB" sz="1350" b="1" dirty="0"/>
              <a:t>convection-parameterised</a:t>
            </a:r>
            <a:r>
              <a:rPr lang="en-GB" sz="1350" dirty="0"/>
              <a:t> model</a:t>
            </a:r>
          </a:p>
        </p:txBody>
      </p:sp>
      <p:sp>
        <p:nvSpPr>
          <p:cNvPr id="14" name="Title 1">
            <a:extLst>
              <a:ext uri="{FF2B5EF4-FFF2-40B4-BE49-F238E27FC236}">
                <a16:creationId xmlns:a16="http://schemas.microsoft.com/office/drawing/2014/main" id="{38CE1EFE-99E7-44E9-8141-077373798E3C}"/>
              </a:ext>
            </a:extLst>
          </p:cNvPr>
          <p:cNvSpPr txBox="1">
            <a:spLocks/>
          </p:cNvSpPr>
          <p:nvPr/>
        </p:nvSpPr>
        <p:spPr>
          <a:xfrm>
            <a:off x="188602" y="409391"/>
            <a:ext cx="4125284" cy="923901"/>
          </a:xfrm>
          <a:prstGeom prst="rect">
            <a:avLst/>
          </a:prstGeom>
        </p:spPr>
        <p:txBody>
          <a:bodyPr vert="horz" lIns="51435" tIns="25718" rIns="51435" bIns="25718" rtlCol="0" anchor="b">
            <a:noAutofit/>
          </a:bodyPr>
          <a:lstStyle>
            <a:lvl1pPr algn="l" defTabSz="914377" rtl="0" eaLnBrk="1" latinLnBrk="0" hangingPunct="1">
              <a:lnSpc>
                <a:spcPct val="90000"/>
              </a:lnSpc>
              <a:spcBef>
                <a:spcPct val="0"/>
              </a:spcBef>
              <a:buNone/>
              <a:defRPr sz="4267" kern="1200">
                <a:solidFill>
                  <a:schemeClr val="tx1"/>
                </a:solidFill>
                <a:latin typeface="+mj-lt"/>
                <a:ea typeface="+mj-ea"/>
                <a:cs typeface="+mj-cs"/>
              </a:defRPr>
            </a:lvl1pPr>
          </a:lstStyle>
          <a:p>
            <a:r>
              <a:rPr lang="en-GB" sz="2000" dirty="0"/>
              <a:t>Convection-permitting climate simulations over Europe</a:t>
            </a:r>
          </a:p>
        </p:txBody>
      </p:sp>
    </p:spTree>
    <p:extLst>
      <p:ext uri="{BB962C8B-B14F-4D97-AF65-F5344CB8AC3E}">
        <p14:creationId xmlns:p14="http://schemas.microsoft.com/office/powerpoint/2010/main" val="305504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6F0EB245-EAC8-443B-A9B2-90A969AF8D3F}"/>
              </a:ext>
            </a:extLst>
          </p:cNvPr>
          <p:cNvSpPr txBox="1">
            <a:spLocks/>
          </p:cNvSpPr>
          <p:nvPr/>
        </p:nvSpPr>
        <p:spPr>
          <a:xfrm>
            <a:off x="0" y="4732141"/>
            <a:ext cx="9144000" cy="411361"/>
          </a:xfrm>
          <a:prstGeom prst="rect">
            <a:avLst/>
          </a:prstGeom>
          <a:solidFill>
            <a:srgbClr val="B9DC0C"/>
          </a:solidFill>
        </p:spPr>
        <p:txBody>
          <a:bodyPr vert="horz" lIns="252000" tIns="36000" rIns="68580" bIns="27000" rtlCol="0" anchor="ctr"/>
          <a:lstStyle>
            <a:defPPr>
              <a:defRPr lang="en-US"/>
            </a:defPPr>
            <a:lvl1pPr marL="0" algn="l" defTabSz="219070" rtl="0" eaLnBrk="1" latinLnBrk="0" hangingPunct="0">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ea typeface="+mn-ea"/>
                <a:cs typeface="+mn-cs"/>
                <a:sym typeface="Helvetica Light"/>
              </a:rPr>
              <a:t>www.metoffice.gov.uk																									                 © Crown Copyright 2018, Met Office</a:t>
            </a:r>
          </a:p>
        </p:txBody>
      </p:sp>
      <p:sp>
        <p:nvSpPr>
          <p:cNvPr id="2" name="Title 1">
            <a:extLst>
              <a:ext uri="{FF2B5EF4-FFF2-40B4-BE49-F238E27FC236}">
                <a16:creationId xmlns:a16="http://schemas.microsoft.com/office/drawing/2014/main" id="{1E0F5295-08BA-4A92-94A5-3904240065D9}"/>
              </a:ext>
            </a:extLst>
          </p:cNvPr>
          <p:cNvSpPr>
            <a:spLocks noGrp="1"/>
          </p:cNvSpPr>
          <p:nvPr>
            <p:ph type="title" idx="4294967295"/>
          </p:nvPr>
        </p:nvSpPr>
        <p:spPr>
          <a:xfrm>
            <a:off x="1721552" y="-38331"/>
            <a:ext cx="6316662" cy="646113"/>
          </a:xfrm>
        </p:spPr>
        <p:txBody>
          <a:bodyPr>
            <a:normAutofit/>
          </a:bodyPr>
          <a:lstStyle/>
          <a:p>
            <a:pPr algn="ctr"/>
            <a:r>
              <a:rPr lang="en-GB" sz="2000" dirty="0">
                <a:latin typeface="Arial" panose="020B0604020202020204" pitchFamily="34" charset="0"/>
                <a:cs typeface="Arial" panose="020B0604020202020204" pitchFamily="34" charset="0"/>
              </a:rPr>
              <a:t>Future change in severe storm environments</a:t>
            </a:r>
          </a:p>
        </p:txBody>
      </p:sp>
      <p:sp>
        <p:nvSpPr>
          <p:cNvPr id="3" name="TextBox 2">
            <a:extLst>
              <a:ext uri="{FF2B5EF4-FFF2-40B4-BE49-F238E27FC236}">
                <a16:creationId xmlns:a16="http://schemas.microsoft.com/office/drawing/2014/main" id="{43555391-E202-4151-B985-BE34985F6197}"/>
              </a:ext>
            </a:extLst>
          </p:cNvPr>
          <p:cNvSpPr txBox="1"/>
          <p:nvPr/>
        </p:nvSpPr>
        <p:spPr>
          <a:xfrm>
            <a:off x="2441943" y="4767526"/>
            <a:ext cx="373557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Abdullah Kahraman</a:t>
            </a:r>
          </a:p>
        </p:txBody>
      </p:sp>
      <p:pic>
        <p:nvPicPr>
          <p:cNvPr id="10" name="Picture 9" descr="A close up of a logo&#10;&#10;Description automatically generated">
            <a:extLst>
              <a:ext uri="{FF2B5EF4-FFF2-40B4-BE49-F238E27FC236}">
                <a16:creationId xmlns:a16="http://schemas.microsoft.com/office/drawing/2014/main" id="{9569BB98-D306-4B9A-9F0A-1B672010A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13" name="Title 1">
            <a:extLst>
              <a:ext uri="{FF2B5EF4-FFF2-40B4-BE49-F238E27FC236}">
                <a16:creationId xmlns:a16="http://schemas.microsoft.com/office/drawing/2014/main" id="{2F24D4E4-D2F6-4BD6-A1B4-E825BE40883A}"/>
              </a:ext>
            </a:extLst>
          </p:cNvPr>
          <p:cNvSpPr txBox="1">
            <a:spLocks/>
          </p:cNvSpPr>
          <p:nvPr/>
        </p:nvSpPr>
        <p:spPr>
          <a:xfrm>
            <a:off x="679607" y="678941"/>
            <a:ext cx="7998350" cy="529798"/>
          </a:xfrm>
          <a:prstGeom prst="rect">
            <a:avLst/>
          </a:prstGeom>
        </p:spPr>
        <p:txBody>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GB" sz="1800" dirty="0"/>
              <a:t>JUNE: control vs future</a:t>
            </a:r>
          </a:p>
        </p:txBody>
      </p:sp>
      <p:pic>
        <p:nvPicPr>
          <p:cNvPr id="15" name="Picture 14">
            <a:extLst>
              <a:ext uri="{FF2B5EF4-FFF2-40B4-BE49-F238E27FC236}">
                <a16:creationId xmlns:a16="http://schemas.microsoft.com/office/drawing/2014/main" id="{C1495402-1F8A-457F-98A1-829C5A5FF9C1}"/>
              </a:ext>
            </a:extLst>
          </p:cNvPr>
          <p:cNvPicPr>
            <a:picLocks noChangeAspect="1"/>
          </p:cNvPicPr>
          <p:nvPr/>
        </p:nvPicPr>
        <p:blipFill>
          <a:blip r:embed="rId4"/>
          <a:stretch>
            <a:fillRect/>
          </a:stretch>
        </p:blipFill>
        <p:spPr>
          <a:xfrm>
            <a:off x="405516" y="1010538"/>
            <a:ext cx="3798074" cy="3454021"/>
          </a:xfrm>
          <a:prstGeom prst="rect">
            <a:avLst/>
          </a:prstGeom>
        </p:spPr>
      </p:pic>
      <p:pic>
        <p:nvPicPr>
          <p:cNvPr id="16" name="Picture 15">
            <a:extLst>
              <a:ext uri="{FF2B5EF4-FFF2-40B4-BE49-F238E27FC236}">
                <a16:creationId xmlns:a16="http://schemas.microsoft.com/office/drawing/2014/main" id="{D3081877-CF24-43C6-90BA-8F2110A2DDF1}"/>
              </a:ext>
            </a:extLst>
          </p:cNvPr>
          <p:cNvPicPr>
            <a:picLocks noChangeAspect="1"/>
          </p:cNvPicPr>
          <p:nvPr/>
        </p:nvPicPr>
        <p:blipFill>
          <a:blip r:embed="rId5"/>
          <a:stretch>
            <a:fillRect/>
          </a:stretch>
        </p:blipFill>
        <p:spPr>
          <a:xfrm>
            <a:off x="4473935" y="1010538"/>
            <a:ext cx="3798074" cy="3454021"/>
          </a:xfrm>
          <a:prstGeom prst="rect">
            <a:avLst/>
          </a:prstGeom>
        </p:spPr>
      </p:pic>
      <p:pic>
        <p:nvPicPr>
          <p:cNvPr id="17" name="Picture 16">
            <a:extLst>
              <a:ext uri="{FF2B5EF4-FFF2-40B4-BE49-F238E27FC236}">
                <a16:creationId xmlns:a16="http://schemas.microsoft.com/office/drawing/2014/main" id="{8A493077-1880-4AEE-A449-FF1DD3F9F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1121" y="6492875"/>
            <a:ext cx="2360279" cy="365125"/>
          </a:xfrm>
          <a:prstGeom prst="rect">
            <a:avLst/>
          </a:prstGeom>
        </p:spPr>
      </p:pic>
    </p:spTree>
    <p:extLst>
      <p:ext uri="{BB962C8B-B14F-4D97-AF65-F5344CB8AC3E}">
        <p14:creationId xmlns:p14="http://schemas.microsoft.com/office/powerpoint/2010/main" val="68958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374E76A-D633-4F3E-A188-B0C9CAB8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62" y="654966"/>
            <a:ext cx="6428244" cy="3673283"/>
          </a:xfrm>
          <a:prstGeom prst="rect">
            <a:avLst/>
          </a:prstGeom>
        </p:spPr>
      </p:pic>
      <p:sp>
        <p:nvSpPr>
          <p:cNvPr id="6" name="TextBox 5"/>
          <p:cNvSpPr txBox="1"/>
          <p:nvPr/>
        </p:nvSpPr>
        <p:spPr>
          <a:xfrm>
            <a:off x="150191" y="1248167"/>
            <a:ext cx="1079142" cy="300082"/>
          </a:xfrm>
          <a:prstGeom prst="rect">
            <a:avLst/>
          </a:prstGeom>
          <a:noFill/>
        </p:spPr>
        <p:txBody>
          <a:bodyPr wrap="none" rtlCol="0">
            <a:spAutoFit/>
          </a:bodyPr>
          <a:lstStyle/>
          <a:p>
            <a:r>
              <a:rPr lang="en-GB" sz="1350" b="1" dirty="0"/>
              <a:t>25km GCM</a:t>
            </a:r>
          </a:p>
        </p:txBody>
      </p:sp>
      <p:sp>
        <p:nvSpPr>
          <p:cNvPr id="7" name="TextBox 6"/>
          <p:cNvSpPr txBox="1"/>
          <p:nvPr/>
        </p:nvSpPr>
        <p:spPr>
          <a:xfrm>
            <a:off x="659946" y="3174668"/>
            <a:ext cx="569387" cy="300082"/>
          </a:xfrm>
          <a:prstGeom prst="rect">
            <a:avLst/>
          </a:prstGeom>
          <a:noFill/>
        </p:spPr>
        <p:txBody>
          <a:bodyPr wrap="none" rtlCol="0">
            <a:spAutoFit/>
          </a:bodyPr>
          <a:lstStyle/>
          <a:p>
            <a:r>
              <a:rPr lang="en-GB" sz="1350" b="1" dirty="0"/>
              <a:t>CPM</a:t>
            </a:r>
          </a:p>
        </p:txBody>
      </p:sp>
      <p:sp>
        <p:nvSpPr>
          <p:cNvPr id="10" name="Title 3">
            <a:extLst>
              <a:ext uri="{FF2B5EF4-FFF2-40B4-BE49-F238E27FC236}">
                <a16:creationId xmlns:a16="http://schemas.microsoft.com/office/drawing/2014/main" id="{94B76F5F-7C46-47FC-ABA2-0246CE168E6D}"/>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100" kern="0" dirty="0">
                <a:solidFill>
                  <a:sysClr val="windowText" lastClr="000000"/>
                </a:solidFill>
              </a:rPr>
              <a:t>Future changes in wind extremes in Europe 2.2km - JJA</a:t>
            </a:r>
          </a:p>
        </p:txBody>
      </p:sp>
      <p:sp>
        <p:nvSpPr>
          <p:cNvPr id="11" name="TextBox 10">
            <a:extLst>
              <a:ext uri="{FF2B5EF4-FFF2-40B4-BE49-F238E27FC236}">
                <a16:creationId xmlns:a16="http://schemas.microsoft.com/office/drawing/2014/main" id="{D529C2CC-6C31-49F0-83CB-59399B75F206}"/>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sp>
        <p:nvSpPr>
          <p:cNvPr id="12" name="TextBox 11">
            <a:extLst>
              <a:ext uri="{FF2B5EF4-FFF2-40B4-BE49-F238E27FC236}">
                <a16:creationId xmlns:a16="http://schemas.microsoft.com/office/drawing/2014/main" id="{DEE97ECC-28D5-4AFF-93F3-ECA970DDA569}"/>
              </a:ext>
            </a:extLst>
          </p:cNvPr>
          <p:cNvSpPr txBox="1"/>
          <p:nvPr/>
        </p:nvSpPr>
        <p:spPr>
          <a:xfrm>
            <a:off x="160422" y="4424759"/>
            <a:ext cx="5211459" cy="338554"/>
          </a:xfrm>
          <a:prstGeom prst="rect">
            <a:avLst/>
          </a:prstGeom>
          <a:noFill/>
        </p:spPr>
        <p:txBody>
          <a:bodyPr wrap="square" rtlCol="0">
            <a:spAutoFit/>
          </a:bodyPr>
          <a:lstStyle/>
          <a:p>
            <a:r>
              <a:rPr lang="en-GB" sz="1600" dirty="0"/>
              <a:t>99.5</a:t>
            </a:r>
            <a:r>
              <a:rPr lang="en-GB" sz="1600" baseline="30000" dirty="0"/>
              <a:t>th</a:t>
            </a:r>
            <a:r>
              <a:rPr lang="en-GB" sz="1600" dirty="0"/>
              <a:t> percentile of daily max wind speed in summer</a:t>
            </a:r>
          </a:p>
        </p:txBody>
      </p:sp>
      <p:sp>
        <p:nvSpPr>
          <p:cNvPr id="9" name="TextBox 8">
            <a:extLst>
              <a:ext uri="{FF2B5EF4-FFF2-40B4-BE49-F238E27FC236}">
                <a16:creationId xmlns:a16="http://schemas.microsoft.com/office/drawing/2014/main" id="{EE3679DD-3C9D-4B95-8CE6-8C0A7C98502D}"/>
              </a:ext>
            </a:extLst>
          </p:cNvPr>
          <p:cNvSpPr txBox="1"/>
          <p:nvPr/>
        </p:nvSpPr>
        <p:spPr>
          <a:xfrm>
            <a:off x="7590034" y="1548249"/>
            <a:ext cx="1553966" cy="1546577"/>
          </a:xfrm>
          <a:prstGeom prst="rect">
            <a:avLst/>
          </a:prstGeom>
          <a:noFill/>
        </p:spPr>
        <p:txBody>
          <a:bodyPr wrap="square" rtlCol="0">
            <a:spAutoFit/>
          </a:bodyPr>
          <a:lstStyle/>
          <a:p>
            <a:r>
              <a:rPr lang="en-GB" sz="1350" dirty="0"/>
              <a:t>Extreme winds in summer larger in CPM than GCM</a:t>
            </a:r>
          </a:p>
          <a:p>
            <a:endParaRPr lang="en-GB" sz="1350" dirty="0"/>
          </a:p>
          <a:p>
            <a:r>
              <a:rPr lang="en-GB" sz="1350" dirty="0"/>
              <a:t>Smaller future decreases across Europe in CPM</a:t>
            </a:r>
          </a:p>
        </p:txBody>
      </p:sp>
      <p:cxnSp>
        <p:nvCxnSpPr>
          <p:cNvPr id="13" name="Straight Arrow Connector 12">
            <a:extLst>
              <a:ext uri="{FF2B5EF4-FFF2-40B4-BE49-F238E27FC236}">
                <a16:creationId xmlns:a16="http://schemas.microsoft.com/office/drawing/2014/main" id="{DD67A850-B72B-4FE6-BAAB-88DCA5EB08B2}"/>
              </a:ext>
            </a:extLst>
          </p:cNvPr>
          <p:cNvCxnSpPr>
            <a:cxnSpLocks/>
          </p:cNvCxnSpPr>
          <p:nvPr/>
        </p:nvCxnSpPr>
        <p:spPr>
          <a:xfrm flipH="1">
            <a:off x="5295014" y="2220103"/>
            <a:ext cx="2352724" cy="506798"/>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D7ED15-38CC-4A14-9AA5-07D76A7926EB}"/>
              </a:ext>
            </a:extLst>
          </p:cNvPr>
          <p:cNvCxnSpPr>
            <a:cxnSpLocks/>
          </p:cNvCxnSpPr>
          <p:nvPr/>
        </p:nvCxnSpPr>
        <p:spPr>
          <a:xfrm flipH="1">
            <a:off x="7180522" y="3134413"/>
            <a:ext cx="524538" cy="233232"/>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156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1D539-B218-4F0F-AE9C-1764FA6C3E42}"/>
              </a:ext>
            </a:extLst>
          </p:cNvPr>
          <p:cNvPicPr>
            <a:picLocks noChangeAspect="1"/>
          </p:cNvPicPr>
          <p:nvPr/>
        </p:nvPicPr>
        <p:blipFill>
          <a:blip r:embed="rId3"/>
          <a:stretch>
            <a:fillRect/>
          </a:stretch>
        </p:blipFill>
        <p:spPr>
          <a:xfrm>
            <a:off x="1197572" y="771125"/>
            <a:ext cx="6330279" cy="3614035"/>
          </a:xfrm>
          <a:prstGeom prst="rect">
            <a:avLst/>
          </a:prstGeom>
        </p:spPr>
      </p:pic>
      <p:sp>
        <p:nvSpPr>
          <p:cNvPr id="6" name="TextBox 5"/>
          <p:cNvSpPr txBox="1"/>
          <p:nvPr/>
        </p:nvSpPr>
        <p:spPr>
          <a:xfrm>
            <a:off x="150191" y="1248167"/>
            <a:ext cx="1079142" cy="300082"/>
          </a:xfrm>
          <a:prstGeom prst="rect">
            <a:avLst/>
          </a:prstGeom>
          <a:noFill/>
        </p:spPr>
        <p:txBody>
          <a:bodyPr wrap="none" rtlCol="0">
            <a:spAutoFit/>
          </a:bodyPr>
          <a:lstStyle/>
          <a:p>
            <a:r>
              <a:rPr lang="en-GB" sz="1350" b="1" dirty="0"/>
              <a:t>25km GCM</a:t>
            </a:r>
          </a:p>
        </p:txBody>
      </p:sp>
      <p:sp>
        <p:nvSpPr>
          <p:cNvPr id="7" name="TextBox 6"/>
          <p:cNvSpPr txBox="1"/>
          <p:nvPr/>
        </p:nvSpPr>
        <p:spPr>
          <a:xfrm>
            <a:off x="659946" y="3174668"/>
            <a:ext cx="569387" cy="300082"/>
          </a:xfrm>
          <a:prstGeom prst="rect">
            <a:avLst/>
          </a:prstGeom>
          <a:noFill/>
        </p:spPr>
        <p:txBody>
          <a:bodyPr wrap="none" rtlCol="0">
            <a:spAutoFit/>
          </a:bodyPr>
          <a:lstStyle/>
          <a:p>
            <a:r>
              <a:rPr lang="en-GB" sz="1350" b="1" dirty="0"/>
              <a:t>CPM</a:t>
            </a:r>
          </a:p>
        </p:txBody>
      </p:sp>
      <p:sp>
        <p:nvSpPr>
          <p:cNvPr id="10" name="Title 3">
            <a:extLst>
              <a:ext uri="{FF2B5EF4-FFF2-40B4-BE49-F238E27FC236}">
                <a16:creationId xmlns:a16="http://schemas.microsoft.com/office/drawing/2014/main" id="{94B76F5F-7C46-47FC-ABA2-0246CE168E6D}"/>
              </a:ext>
            </a:extLst>
          </p:cNvPr>
          <p:cNvSpPr txBox="1">
            <a:spLocks/>
          </p:cNvSpPr>
          <p:nvPr/>
        </p:nvSpPr>
        <p:spPr>
          <a:xfrm>
            <a:off x="1941443" y="195486"/>
            <a:ext cx="6864627" cy="575640"/>
          </a:xfrm>
          <a:prstGeom prst="rect">
            <a:avLst/>
          </a:prstGeom>
        </p:spPr>
        <p:txBody>
          <a:bodyPr lIns="0" tIns="0" rIns="0" bIns="0" anchor="ctr"/>
          <a:lstStyle/>
          <a:p>
            <a:pPr lvl="0">
              <a:defRPr/>
            </a:pPr>
            <a:r>
              <a:rPr lang="en-GB" sz="2100" kern="0" dirty="0">
                <a:solidFill>
                  <a:sysClr val="windowText" lastClr="000000"/>
                </a:solidFill>
              </a:rPr>
              <a:t>Future changes in wind extremes in Europe 2.2km - DJF</a:t>
            </a:r>
          </a:p>
        </p:txBody>
      </p:sp>
      <p:sp>
        <p:nvSpPr>
          <p:cNvPr id="11" name="TextBox 10">
            <a:extLst>
              <a:ext uri="{FF2B5EF4-FFF2-40B4-BE49-F238E27FC236}">
                <a16:creationId xmlns:a16="http://schemas.microsoft.com/office/drawing/2014/main" id="{D529C2CC-6C31-49F0-83CB-59399B75F206}"/>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sp>
        <p:nvSpPr>
          <p:cNvPr id="12" name="TextBox 11">
            <a:extLst>
              <a:ext uri="{FF2B5EF4-FFF2-40B4-BE49-F238E27FC236}">
                <a16:creationId xmlns:a16="http://schemas.microsoft.com/office/drawing/2014/main" id="{DEE97ECC-28D5-4AFF-93F3-ECA970DDA569}"/>
              </a:ext>
            </a:extLst>
          </p:cNvPr>
          <p:cNvSpPr txBox="1"/>
          <p:nvPr/>
        </p:nvSpPr>
        <p:spPr>
          <a:xfrm>
            <a:off x="160422" y="4424759"/>
            <a:ext cx="5211459" cy="338554"/>
          </a:xfrm>
          <a:prstGeom prst="rect">
            <a:avLst/>
          </a:prstGeom>
          <a:noFill/>
        </p:spPr>
        <p:txBody>
          <a:bodyPr wrap="square" rtlCol="0">
            <a:spAutoFit/>
          </a:bodyPr>
          <a:lstStyle/>
          <a:p>
            <a:r>
              <a:rPr lang="en-GB" sz="1600" dirty="0"/>
              <a:t>99.5</a:t>
            </a:r>
            <a:r>
              <a:rPr lang="en-GB" sz="1600" baseline="30000" dirty="0"/>
              <a:t>th</a:t>
            </a:r>
            <a:r>
              <a:rPr lang="en-GB" sz="1600" dirty="0"/>
              <a:t> percentile of daily max wind speed in winter</a:t>
            </a:r>
          </a:p>
        </p:txBody>
      </p:sp>
      <p:sp>
        <p:nvSpPr>
          <p:cNvPr id="9" name="TextBox 8">
            <a:extLst>
              <a:ext uri="{FF2B5EF4-FFF2-40B4-BE49-F238E27FC236}">
                <a16:creationId xmlns:a16="http://schemas.microsoft.com/office/drawing/2014/main" id="{EE3679DD-3C9D-4B95-8CE6-8C0A7C98502D}"/>
              </a:ext>
            </a:extLst>
          </p:cNvPr>
          <p:cNvSpPr txBox="1"/>
          <p:nvPr/>
        </p:nvSpPr>
        <p:spPr>
          <a:xfrm>
            <a:off x="7590034" y="1548249"/>
            <a:ext cx="1553966" cy="1754326"/>
          </a:xfrm>
          <a:prstGeom prst="rect">
            <a:avLst/>
          </a:prstGeom>
          <a:noFill/>
        </p:spPr>
        <p:txBody>
          <a:bodyPr wrap="square" rtlCol="0">
            <a:spAutoFit/>
          </a:bodyPr>
          <a:lstStyle/>
          <a:p>
            <a:r>
              <a:rPr lang="en-GB" sz="1350" dirty="0"/>
              <a:t>Extreme winds in winter larger in CPM than GCM</a:t>
            </a:r>
          </a:p>
          <a:p>
            <a:endParaRPr lang="en-GB" sz="1350" dirty="0"/>
          </a:p>
          <a:p>
            <a:r>
              <a:rPr lang="en-GB" sz="1350" dirty="0"/>
              <a:t>Both models show future increases across much of Europe</a:t>
            </a:r>
          </a:p>
        </p:txBody>
      </p:sp>
      <p:cxnSp>
        <p:nvCxnSpPr>
          <p:cNvPr id="13" name="Straight Arrow Connector 12">
            <a:extLst>
              <a:ext uri="{FF2B5EF4-FFF2-40B4-BE49-F238E27FC236}">
                <a16:creationId xmlns:a16="http://schemas.microsoft.com/office/drawing/2014/main" id="{DD67A850-B72B-4FE6-BAAB-88DCA5EB08B2}"/>
              </a:ext>
            </a:extLst>
          </p:cNvPr>
          <p:cNvCxnSpPr>
            <a:cxnSpLocks/>
          </p:cNvCxnSpPr>
          <p:nvPr/>
        </p:nvCxnSpPr>
        <p:spPr>
          <a:xfrm flipH="1">
            <a:off x="5295014" y="2220103"/>
            <a:ext cx="2352724" cy="506798"/>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D7ED15-38CC-4A14-9AA5-07D76A7926EB}"/>
              </a:ext>
            </a:extLst>
          </p:cNvPr>
          <p:cNvCxnSpPr>
            <a:cxnSpLocks/>
          </p:cNvCxnSpPr>
          <p:nvPr/>
        </p:nvCxnSpPr>
        <p:spPr>
          <a:xfrm flipH="1">
            <a:off x="7130288" y="3105054"/>
            <a:ext cx="517450" cy="173410"/>
          </a:xfrm>
          <a:prstGeom prst="straightConnector1">
            <a:avLst/>
          </a:prstGeom>
          <a:ln w="88900">
            <a:solidFill>
              <a:schemeClr val="bg1">
                <a:alpha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70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12" name="Picture 11" descr="A close up of a map&#10;&#10;Description automatically generated">
            <a:extLst>
              <a:ext uri="{FF2B5EF4-FFF2-40B4-BE49-F238E27FC236}">
                <a16:creationId xmlns:a16="http://schemas.microsoft.com/office/drawing/2014/main" id="{A16B4EFA-21BC-4CA9-A555-D9102A015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456" y="1369219"/>
            <a:ext cx="4389129" cy="3291847"/>
          </a:xfrm>
          <a:prstGeom prst="rect">
            <a:avLst/>
          </a:prstGeom>
        </p:spPr>
      </p:pic>
      <p:sp>
        <p:nvSpPr>
          <p:cNvPr id="13" name="TextBox 12">
            <a:extLst>
              <a:ext uri="{FF2B5EF4-FFF2-40B4-BE49-F238E27FC236}">
                <a16:creationId xmlns:a16="http://schemas.microsoft.com/office/drawing/2014/main" id="{02CCBF2F-9AEA-4C8D-A801-47E8E3850008}"/>
              </a:ext>
            </a:extLst>
          </p:cNvPr>
          <p:cNvSpPr txBox="1"/>
          <p:nvPr/>
        </p:nvSpPr>
        <p:spPr>
          <a:xfrm>
            <a:off x="4343401" y="1225526"/>
            <a:ext cx="4077591" cy="300082"/>
          </a:xfrm>
          <a:prstGeom prst="rect">
            <a:avLst/>
          </a:prstGeom>
          <a:noFill/>
        </p:spPr>
        <p:txBody>
          <a:bodyPr wrap="none" rtlCol="0">
            <a:spAutoFit/>
          </a:bodyPr>
          <a:lstStyle/>
          <a:p>
            <a:pPr defTabSz="685800"/>
            <a:r>
              <a:rPr lang="en-GB" sz="1350" b="1" dirty="0">
                <a:solidFill>
                  <a:prstClr val="black"/>
                </a:solidFill>
                <a:latin typeface="Calibri" panose="020F0502020204030204"/>
              </a:rPr>
              <a:t>Storm Footprint (max. 98</a:t>
            </a:r>
            <a:r>
              <a:rPr lang="en-GB" sz="1350" b="1" baseline="30000" dirty="0">
                <a:solidFill>
                  <a:prstClr val="black"/>
                </a:solidFill>
                <a:latin typeface="Calibri" panose="020F0502020204030204"/>
              </a:rPr>
              <a:t>th</a:t>
            </a:r>
            <a:r>
              <a:rPr lang="en-GB" sz="1350" b="1" dirty="0">
                <a:solidFill>
                  <a:prstClr val="black"/>
                </a:solidFill>
                <a:latin typeface="Calibri" panose="020F0502020204030204"/>
              </a:rPr>
              <a:t> perc. </a:t>
            </a:r>
            <a:r>
              <a:rPr lang="en-GB" sz="1350" b="1" dirty="0" err="1">
                <a:solidFill>
                  <a:prstClr val="black"/>
                </a:solidFill>
                <a:latin typeface="Calibri" panose="020F0502020204030204"/>
              </a:rPr>
              <a:t>Excedance</a:t>
            </a:r>
            <a:r>
              <a:rPr lang="en-GB" sz="1350" b="1" dirty="0">
                <a:solidFill>
                  <a:prstClr val="black"/>
                </a:solidFill>
                <a:latin typeface="Calibri" panose="020F0502020204030204"/>
              </a:rPr>
              <a:t> at 850hPa)</a:t>
            </a:r>
          </a:p>
        </p:txBody>
      </p:sp>
      <p:sp>
        <p:nvSpPr>
          <p:cNvPr id="14" name="Content Placeholder 2">
            <a:extLst>
              <a:ext uri="{FF2B5EF4-FFF2-40B4-BE49-F238E27FC236}">
                <a16:creationId xmlns:a16="http://schemas.microsoft.com/office/drawing/2014/main" id="{F681FCAC-AF77-4EB5-843B-ACBCA838D220}"/>
              </a:ext>
            </a:extLst>
          </p:cNvPr>
          <p:cNvSpPr>
            <a:spLocks noGrp="1"/>
          </p:cNvSpPr>
          <p:nvPr>
            <p:ph idx="1"/>
          </p:nvPr>
        </p:nvSpPr>
        <p:spPr>
          <a:xfrm>
            <a:off x="491490" y="1507718"/>
            <a:ext cx="3432806" cy="3263504"/>
          </a:xfrm>
        </p:spPr>
        <p:txBody>
          <a:bodyPr/>
          <a:lstStyle/>
          <a:p>
            <a:pPr marL="0" indent="0">
              <a:buNone/>
            </a:pPr>
            <a:r>
              <a:rPr lang="en-GB" dirty="0"/>
              <a:t>Case study: Storm Anatol</a:t>
            </a:r>
          </a:p>
          <a:p>
            <a:r>
              <a:rPr lang="en-GB" dirty="0"/>
              <a:t>3</a:t>
            </a:r>
            <a:r>
              <a:rPr lang="en-GB" baseline="30000" dirty="0"/>
              <a:t>rd</a:t>
            </a:r>
            <a:r>
              <a:rPr lang="en-GB" dirty="0"/>
              <a:t> December 1999</a:t>
            </a:r>
          </a:p>
          <a:p>
            <a:r>
              <a:rPr lang="en-GB" dirty="0"/>
              <a:t>Known sting-jet event</a:t>
            </a:r>
          </a:p>
          <a:p>
            <a:r>
              <a:rPr lang="en-GB" dirty="0"/>
              <a:t>Caused US $2.6 bn in insured damages</a:t>
            </a:r>
          </a:p>
        </p:txBody>
      </p:sp>
    </p:spTree>
    <p:extLst>
      <p:ext uri="{BB962C8B-B14F-4D97-AF65-F5344CB8AC3E}">
        <p14:creationId xmlns:p14="http://schemas.microsoft.com/office/powerpoint/2010/main" val="3519252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17" name="Content Placeholder 4">
            <a:extLst>
              <a:ext uri="{FF2B5EF4-FFF2-40B4-BE49-F238E27FC236}">
                <a16:creationId xmlns:a16="http://schemas.microsoft.com/office/drawing/2014/main" id="{88BCE1E6-62F5-4AD5-95F3-930138433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295" y="817730"/>
            <a:ext cx="5048283" cy="378621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D62947-5A27-4A8B-81F4-53CBB22A4F3D}"/>
                  </a:ext>
                </a:extLst>
              </p:cNvPr>
              <p:cNvSpPr txBox="1"/>
              <p:nvPr/>
            </p:nvSpPr>
            <p:spPr>
              <a:xfrm>
                <a:off x="405028" y="832919"/>
                <a:ext cx="3803429" cy="4001095"/>
              </a:xfrm>
              <a:prstGeom prst="rect">
                <a:avLst/>
              </a:prstGeom>
              <a:noFill/>
            </p:spPr>
            <p:txBody>
              <a:bodyPr wrap="square" rtlCol="0">
                <a:spAutoFit/>
              </a:bodyPr>
              <a:lstStyle/>
              <a:p>
                <a:pPr defTabSz="914400">
                  <a:defRPr/>
                </a:pPr>
                <a:r>
                  <a:rPr lang="en-GB" sz="2000" b="1" dirty="0">
                    <a:solidFill>
                      <a:srgbClr val="000000"/>
                    </a:solidFill>
                    <a:latin typeface="Derailed"/>
                  </a:rPr>
                  <a:t>1. Identify warm seclusion:</a:t>
                </a:r>
              </a:p>
              <a:p>
                <a:pPr defTabSz="914400">
                  <a:defRPr/>
                </a:pPr>
                <a:endParaRPr lang="en-GB" b="1"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Using </a:t>
                </a:r>
                <a14:m>
                  <m:oMath xmlns:m="http://schemas.openxmlformats.org/officeDocument/2006/math">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ea typeface="Cambria Math" panose="02040503050406030204" pitchFamily="18" charset="0"/>
                          </a:rPr>
                          <m:t>𝜃</m:t>
                        </m:r>
                      </m:e>
                      <m:sub>
                        <m:r>
                          <a:rPr lang="en-GB" i="1">
                            <a:solidFill>
                              <a:srgbClr val="000000"/>
                            </a:solidFill>
                            <a:latin typeface="Cambria Math" panose="02040503050406030204" pitchFamily="18" charset="0"/>
                          </a:rPr>
                          <m:t>𝑊</m:t>
                        </m:r>
                      </m:sub>
                    </m:sSub>
                  </m:oMath>
                </a14:m>
                <a:r>
                  <a:rPr lang="en-GB" dirty="0">
                    <a:solidFill>
                      <a:srgbClr val="000000"/>
                    </a:solidFill>
                    <a:latin typeface="Derailed"/>
                  </a:rPr>
                  <a:t> at 700hPa and MSLP</a:t>
                </a:r>
              </a:p>
              <a:p>
                <a:pPr marL="285750" indent="-285750" defTabSz="914400">
                  <a:buFont typeface="Arial" panose="020B0604020202020204" pitchFamily="34" charset="0"/>
                  <a:buChar char="•"/>
                  <a:defRPr/>
                </a:pPr>
                <a:endParaRPr lang="en-GB"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Extract region around cyclone centre</a:t>
                </a:r>
              </a:p>
              <a:p>
                <a:pPr defTabSz="914400">
                  <a:defRPr/>
                </a:pPr>
                <a:endParaRPr lang="en-GB"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Seclusion is identified where </a:t>
                </a:r>
                <a14:m>
                  <m:oMath xmlns:m="http://schemas.openxmlformats.org/officeDocument/2006/math">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ea typeface="Cambria Math" panose="02040503050406030204" pitchFamily="18" charset="0"/>
                          </a:rPr>
                          <m:t>𝜃</m:t>
                        </m:r>
                      </m:e>
                      <m:sub>
                        <m:r>
                          <a:rPr lang="en-GB" i="1">
                            <a:solidFill>
                              <a:srgbClr val="000000"/>
                            </a:solidFill>
                            <a:latin typeface="Cambria Math" panose="02040503050406030204" pitchFamily="18" charset="0"/>
                          </a:rPr>
                          <m:t>𝑊</m:t>
                        </m:r>
                      </m:sub>
                    </m:sSub>
                    <m:r>
                      <a:rPr lang="en-GB" i="1">
                        <a:solidFill>
                          <a:srgbClr val="000000"/>
                        </a:solidFill>
                        <a:latin typeface="Cambria Math" panose="02040503050406030204" pitchFamily="18" charset="0"/>
                      </a:rPr>
                      <m:t> </m:t>
                    </m:r>
                  </m:oMath>
                </a14:m>
                <a:r>
                  <a:rPr lang="en-GB" dirty="0">
                    <a:solidFill>
                      <a:srgbClr val="000000"/>
                    </a:solidFill>
                    <a:latin typeface="Derailed"/>
                  </a:rPr>
                  <a:t> cyclone core is &gt; 2K warmer than surrounding environment</a:t>
                </a:r>
              </a:p>
              <a:p>
                <a:pPr marL="285750" indent="-285750" defTabSz="914400">
                  <a:buFont typeface="Arial" panose="020B0604020202020204" pitchFamily="34" charset="0"/>
                  <a:buChar char="•"/>
                  <a:defRPr/>
                </a:pPr>
                <a:endParaRPr lang="en-GB" dirty="0">
                  <a:solidFill>
                    <a:srgbClr val="000000"/>
                  </a:solidFill>
                  <a:latin typeface="Derailed"/>
                </a:endParaRPr>
              </a:p>
              <a:p>
                <a:pPr marL="285750" indent="-285750" defTabSz="914400">
                  <a:buFont typeface="Arial" panose="020B0604020202020204" pitchFamily="34" charset="0"/>
                  <a:buChar char="•"/>
                  <a:defRPr/>
                </a:pPr>
                <a:r>
                  <a:rPr lang="en-GB" dirty="0">
                    <a:solidFill>
                      <a:srgbClr val="000000"/>
                    </a:solidFill>
                    <a:latin typeface="Derailed"/>
                  </a:rPr>
                  <a:t>Cyclone core is identified using MSLP</a:t>
                </a:r>
              </a:p>
              <a:p>
                <a:pPr marL="342900" indent="-342900" defTabSz="914400">
                  <a:buFontTx/>
                  <a:buAutoNum type="arabicPeriod"/>
                  <a:defRPr/>
                </a:pPr>
                <a:endParaRPr lang="en-GB" b="1" dirty="0">
                  <a:solidFill>
                    <a:srgbClr val="000000"/>
                  </a:solidFill>
                  <a:latin typeface="Derailed"/>
                </a:endParaRPr>
              </a:p>
            </p:txBody>
          </p:sp>
        </mc:Choice>
        <mc:Fallback xmlns="">
          <p:sp>
            <p:nvSpPr>
              <p:cNvPr id="18" name="TextBox 17">
                <a:extLst>
                  <a:ext uri="{FF2B5EF4-FFF2-40B4-BE49-F238E27FC236}">
                    <a16:creationId xmlns:a16="http://schemas.microsoft.com/office/drawing/2014/main" id="{10D62947-5A27-4A8B-81F4-53CBB22A4F3D}"/>
                  </a:ext>
                </a:extLst>
              </p:cNvPr>
              <p:cNvSpPr txBox="1">
                <a:spLocks noRot="1" noChangeAspect="1" noMove="1" noResize="1" noEditPoints="1" noAdjustHandles="1" noChangeArrowheads="1" noChangeShapeType="1" noTextEdit="1"/>
              </p:cNvSpPr>
              <p:nvPr/>
            </p:nvSpPr>
            <p:spPr>
              <a:xfrm>
                <a:off x="405028" y="832919"/>
                <a:ext cx="3803429" cy="4001095"/>
              </a:xfrm>
              <a:prstGeom prst="rect">
                <a:avLst/>
              </a:prstGeom>
              <a:blipFill>
                <a:blip r:embed="rId5"/>
                <a:stretch>
                  <a:fillRect l="-1603" t="-915"/>
                </a:stretch>
              </a:blipFill>
            </p:spPr>
            <p:txBody>
              <a:bodyPr/>
              <a:lstStyle/>
              <a:p>
                <a:r>
                  <a:rPr lang="en-GB">
                    <a:noFill/>
                  </a:rPr>
                  <a:t> </a:t>
                </a:r>
              </a:p>
            </p:txBody>
          </p:sp>
        </mc:Fallback>
      </mc:AlternateContent>
    </p:spTree>
    <p:extLst>
      <p:ext uri="{BB962C8B-B14F-4D97-AF65-F5344CB8AC3E}">
        <p14:creationId xmlns:p14="http://schemas.microsoft.com/office/powerpoint/2010/main" val="3441649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14" name="Picture 13" descr="A close up of a map&#10;&#10;Description automatically generated">
            <a:extLst>
              <a:ext uri="{FF2B5EF4-FFF2-40B4-BE49-F238E27FC236}">
                <a16:creationId xmlns:a16="http://schemas.microsoft.com/office/drawing/2014/main" id="{79EEA564-2A30-4B98-9B23-88B409724D60}"/>
              </a:ext>
            </a:extLst>
          </p:cNvPr>
          <p:cNvPicPr>
            <a:picLocks noChangeAspect="1"/>
          </p:cNvPicPr>
          <p:nvPr/>
        </p:nvPicPr>
        <p:blipFill>
          <a:blip r:embed="rId4"/>
          <a:stretch>
            <a:fillRect/>
          </a:stretch>
        </p:blipFill>
        <p:spPr>
          <a:xfrm>
            <a:off x="2107430" y="931642"/>
            <a:ext cx="4770382" cy="3577787"/>
          </a:xfrm>
          <a:prstGeom prst="rect">
            <a:avLst/>
          </a:prstGeom>
        </p:spPr>
      </p:pic>
      <p:sp>
        <p:nvSpPr>
          <p:cNvPr id="16" name="TextBox 15">
            <a:extLst>
              <a:ext uri="{FF2B5EF4-FFF2-40B4-BE49-F238E27FC236}">
                <a16:creationId xmlns:a16="http://schemas.microsoft.com/office/drawing/2014/main" id="{02E2D6A2-AA9F-4050-A69C-FBE74A0F5E0A}"/>
              </a:ext>
            </a:extLst>
          </p:cNvPr>
          <p:cNvSpPr txBox="1"/>
          <p:nvPr/>
        </p:nvSpPr>
        <p:spPr>
          <a:xfrm>
            <a:off x="6035375" y="1548780"/>
            <a:ext cx="2948204" cy="1200329"/>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Difference between winds at 700hPa and 850hpa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RED: 700hPa &gt; 850hPa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Blue: 700hPa &lt; 850hPa</a:t>
            </a:r>
          </a:p>
        </p:txBody>
      </p:sp>
      <p:sp>
        <p:nvSpPr>
          <p:cNvPr id="18" name="TextBox 17">
            <a:extLst>
              <a:ext uri="{FF2B5EF4-FFF2-40B4-BE49-F238E27FC236}">
                <a16:creationId xmlns:a16="http://schemas.microsoft.com/office/drawing/2014/main" id="{7B419D8A-1C5E-4235-A900-D8859DE65FAC}"/>
              </a:ext>
            </a:extLst>
          </p:cNvPr>
          <p:cNvSpPr txBox="1"/>
          <p:nvPr/>
        </p:nvSpPr>
        <p:spPr>
          <a:xfrm>
            <a:off x="442810" y="1744577"/>
            <a:ext cx="1823378" cy="1200329"/>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Looking only at areas where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wind exceeds its 98</a:t>
            </a:r>
            <a:r>
              <a:rPr kumimoji="0" lang="en-GB" sz="1800" b="1" i="0" u="none" strike="noStrike" kern="0" cap="none" spc="0" normalizeH="0" baseline="30000" noProof="0" dirty="0">
                <a:ln>
                  <a:noFill/>
                </a:ln>
                <a:solidFill>
                  <a:srgbClr val="000000"/>
                </a:solidFill>
                <a:effectLst/>
                <a:uLnTx/>
                <a:uFillTx/>
                <a:latin typeface="Derailed"/>
              </a:rPr>
              <a:t>th</a:t>
            </a:r>
            <a:r>
              <a:rPr kumimoji="0" lang="en-GB" sz="1800" b="1" i="0" u="none" strike="noStrike" kern="0" cap="none" spc="0" normalizeH="0" baseline="0" noProof="0" dirty="0">
                <a:ln>
                  <a:noFill/>
                </a:ln>
                <a:solidFill>
                  <a:srgbClr val="000000"/>
                </a:solidFill>
                <a:effectLst/>
                <a:uLnTx/>
                <a:uFillTx/>
                <a:latin typeface="Derailed"/>
              </a:rPr>
              <a:t> percentile </a:t>
            </a:r>
          </a:p>
        </p:txBody>
      </p:sp>
      <p:cxnSp>
        <p:nvCxnSpPr>
          <p:cNvPr id="19" name="Straight Arrow Connector 18">
            <a:extLst>
              <a:ext uri="{FF2B5EF4-FFF2-40B4-BE49-F238E27FC236}">
                <a16:creationId xmlns:a16="http://schemas.microsoft.com/office/drawing/2014/main" id="{AB241E72-66E0-451D-9970-CB2A3A3D51FE}"/>
              </a:ext>
            </a:extLst>
          </p:cNvPr>
          <p:cNvCxnSpPr>
            <a:cxnSpLocks/>
          </p:cNvCxnSpPr>
          <p:nvPr/>
        </p:nvCxnSpPr>
        <p:spPr>
          <a:xfrm>
            <a:off x="1941443" y="2944906"/>
            <a:ext cx="949675" cy="5200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60FF5D-EEF3-44DA-A66A-3D6921CA86F2}"/>
              </a:ext>
            </a:extLst>
          </p:cNvPr>
          <p:cNvCxnSpPr>
            <a:cxnSpLocks/>
          </p:cNvCxnSpPr>
          <p:nvPr/>
        </p:nvCxnSpPr>
        <p:spPr>
          <a:xfrm flipH="1">
            <a:off x="6035374" y="2759843"/>
            <a:ext cx="1595134" cy="7924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AC7BAEB-03D6-4CC1-B1E1-BE1EEB2D3DD1}"/>
              </a:ext>
            </a:extLst>
          </p:cNvPr>
          <p:cNvSpPr txBox="1"/>
          <p:nvPr/>
        </p:nvSpPr>
        <p:spPr>
          <a:xfrm>
            <a:off x="405028" y="832919"/>
            <a:ext cx="2822265" cy="707886"/>
          </a:xfrm>
          <a:prstGeom prst="rect">
            <a:avLst/>
          </a:prstGeom>
          <a:noFill/>
        </p:spPr>
        <p:txBody>
          <a:bodyPr wrap="square" rtlCol="0">
            <a:spAutoFit/>
          </a:bodyPr>
          <a:lstStyle/>
          <a:p>
            <a:pPr defTabSz="914400">
              <a:defRPr/>
            </a:pPr>
            <a:r>
              <a:rPr lang="en-GB" sz="2000" b="1" dirty="0">
                <a:solidFill>
                  <a:srgbClr val="000000"/>
                </a:solidFill>
                <a:latin typeface="Derailed"/>
              </a:rPr>
              <a:t>2. Identify slantwise core of max windspeeds:</a:t>
            </a:r>
          </a:p>
        </p:txBody>
      </p:sp>
    </p:spTree>
    <p:extLst>
      <p:ext uri="{BB962C8B-B14F-4D97-AF65-F5344CB8AC3E}">
        <p14:creationId xmlns:p14="http://schemas.microsoft.com/office/powerpoint/2010/main" val="119066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406516" y="750916"/>
            <a:ext cx="3741414" cy="1368152"/>
          </a:xfrm>
          <a:prstGeom prst="rect">
            <a:avLst/>
          </a:prstGeom>
        </p:spPr>
        <p:txBody>
          <a:bodyPr lIns="0" tIns="0" rIns="0" bIns="0" anchor="ctr"/>
          <a:lstStyle/>
          <a:p>
            <a:pPr lvl="0">
              <a:defRPr/>
            </a:pPr>
            <a:r>
              <a:rPr lang="en-GB" sz="2000" dirty="0"/>
              <a:t>Enhanced future intensification of precipitation extremes at convection permitting scale across Europe </a:t>
            </a:r>
            <a:endParaRPr lang="en-GB" sz="2000" kern="0" dirty="0">
              <a:solidFill>
                <a:sysClr val="windowText" lastClr="000000"/>
              </a:solidFill>
            </a:endParaRPr>
          </a:p>
        </p:txBody>
      </p:sp>
      <p:pic>
        <p:nvPicPr>
          <p:cNvPr id="12" name="Picture 11" descr="A close up of a logo&#10;&#10;Description automatically generated">
            <a:extLst>
              <a:ext uri="{FF2B5EF4-FFF2-40B4-BE49-F238E27FC236}">
                <a16:creationId xmlns:a16="http://schemas.microsoft.com/office/drawing/2014/main" id="{E6A0113F-587C-4DB0-A03C-EA09AB993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grpSp>
        <p:nvGrpSpPr>
          <p:cNvPr id="2" name="Group 1"/>
          <p:cNvGrpSpPr/>
          <p:nvPr/>
        </p:nvGrpSpPr>
        <p:grpSpPr>
          <a:xfrm>
            <a:off x="969747" y="139149"/>
            <a:ext cx="6826059" cy="4526653"/>
            <a:chOff x="1174942" y="1"/>
            <a:chExt cx="6826059" cy="4526653"/>
          </a:xfrm>
        </p:grpSpPr>
        <p:pic>
          <p:nvPicPr>
            <p:cNvPr id="4" name="Picture 3"/>
            <p:cNvPicPr>
              <a:picLocks noChangeAspect="1"/>
            </p:cNvPicPr>
            <p:nvPr/>
          </p:nvPicPr>
          <p:blipFill rotWithShape="1">
            <a:blip r:embed="rId4"/>
            <a:srcRect t="2703" r="6504" b="25627"/>
            <a:stretch/>
          </p:blipFill>
          <p:spPr>
            <a:xfrm>
              <a:off x="4530312" y="123751"/>
              <a:ext cx="3470689" cy="1995317"/>
            </a:xfrm>
            <a:prstGeom prst="rect">
              <a:avLst/>
            </a:prstGeom>
          </p:spPr>
        </p:pic>
        <p:pic>
          <p:nvPicPr>
            <p:cNvPr id="5" name="Picture 4"/>
            <p:cNvPicPr>
              <a:picLocks noChangeAspect="1"/>
            </p:cNvPicPr>
            <p:nvPr/>
          </p:nvPicPr>
          <p:blipFill rotWithShape="1">
            <a:blip r:embed="rId5"/>
            <a:srcRect r="7692" b="23015"/>
            <a:stretch/>
          </p:blipFill>
          <p:spPr>
            <a:xfrm>
              <a:off x="4499993" y="2355727"/>
              <a:ext cx="3470689" cy="2170927"/>
            </a:xfrm>
            <a:prstGeom prst="rect">
              <a:avLst/>
            </a:prstGeom>
          </p:spPr>
        </p:pic>
        <p:pic>
          <p:nvPicPr>
            <p:cNvPr id="6" name="Picture 5"/>
            <p:cNvPicPr>
              <a:picLocks noChangeAspect="1"/>
            </p:cNvPicPr>
            <p:nvPr/>
          </p:nvPicPr>
          <p:blipFill rotWithShape="1">
            <a:blip r:embed="rId6"/>
            <a:srcRect t="4395" r="8874" b="25266"/>
            <a:stretch/>
          </p:blipFill>
          <p:spPr>
            <a:xfrm>
              <a:off x="1174942" y="2448359"/>
              <a:ext cx="3482817" cy="2016224"/>
            </a:xfrm>
            <a:prstGeom prst="rect">
              <a:avLst/>
            </a:prstGeom>
          </p:spPr>
        </p:pic>
        <p:sp>
          <p:nvSpPr>
            <p:cNvPr id="7" name="TextBox 6"/>
            <p:cNvSpPr txBox="1"/>
            <p:nvPr/>
          </p:nvSpPr>
          <p:spPr>
            <a:xfrm>
              <a:off x="5148064" y="1"/>
              <a:ext cx="2376264" cy="307777"/>
            </a:xfrm>
            <a:prstGeom prst="rect">
              <a:avLst/>
            </a:prstGeom>
            <a:solidFill>
              <a:schemeClr val="bg2"/>
            </a:solidFill>
          </p:spPr>
          <p:txBody>
            <a:bodyPr wrap="square" rtlCol="0">
              <a:spAutoFit/>
            </a:bodyPr>
            <a:lstStyle/>
            <a:p>
              <a:pPr algn="ctr"/>
              <a:r>
                <a:rPr lang="en-GB" sz="1400" dirty="0"/>
                <a:t>Germany JJA</a:t>
              </a:r>
            </a:p>
          </p:txBody>
        </p:sp>
        <p:sp>
          <p:nvSpPr>
            <p:cNvPr id="8" name="TextBox 7"/>
            <p:cNvSpPr txBox="1"/>
            <p:nvPr/>
          </p:nvSpPr>
          <p:spPr>
            <a:xfrm>
              <a:off x="5131133" y="2309472"/>
              <a:ext cx="2609846" cy="307777"/>
            </a:xfrm>
            <a:prstGeom prst="rect">
              <a:avLst/>
            </a:prstGeom>
            <a:solidFill>
              <a:schemeClr val="bg2"/>
            </a:solidFill>
          </p:spPr>
          <p:txBody>
            <a:bodyPr wrap="square" rtlCol="0">
              <a:spAutoFit/>
            </a:bodyPr>
            <a:lstStyle/>
            <a:p>
              <a:pPr algn="ctr"/>
              <a:r>
                <a:rPr lang="en-GB" sz="1400" dirty="0"/>
                <a:t>Eastern Spain SON</a:t>
              </a:r>
            </a:p>
          </p:txBody>
        </p:sp>
        <p:sp>
          <p:nvSpPr>
            <p:cNvPr id="9" name="TextBox 8"/>
            <p:cNvSpPr txBox="1"/>
            <p:nvPr/>
          </p:nvSpPr>
          <p:spPr>
            <a:xfrm>
              <a:off x="1835696" y="2294471"/>
              <a:ext cx="2592288" cy="307777"/>
            </a:xfrm>
            <a:prstGeom prst="rect">
              <a:avLst/>
            </a:prstGeom>
            <a:solidFill>
              <a:schemeClr val="bg2"/>
            </a:solidFill>
          </p:spPr>
          <p:txBody>
            <a:bodyPr wrap="square" rtlCol="0">
              <a:spAutoFit/>
            </a:bodyPr>
            <a:lstStyle/>
            <a:p>
              <a:pPr algn="ctr"/>
              <a:r>
                <a:rPr lang="en-GB" sz="1400" dirty="0"/>
                <a:t>Southern France SON</a:t>
              </a:r>
            </a:p>
          </p:txBody>
        </p:sp>
      </p:grpSp>
      <p:sp>
        <p:nvSpPr>
          <p:cNvPr id="13" name="TextBox 12">
            <a:extLst>
              <a:ext uri="{FF2B5EF4-FFF2-40B4-BE49-F238E27FC236}">
                <a16:creationId xmlns:a16="http://schemas.microsoft.com/office/drawing/2014/main" id="{714C8281-6826-42E3-9B73-F708655E34E7}"/>
              </a:ext>
            </a:extLst>
          </p:cNvPr>
          <p:cNvSpPr txBox="1"/>
          <p:nvPr/>
        </p:nvSpPr>
        <p:spPr>
          <a:xfrm>
            <a:off x="5791200" y="4763313"/>
            <a:ext cx="3192378" cy="338554"/>
          </a:xfrm>
          <a:prstGeom prst="rect">
            <a:avLst/>
          </a:prstGeom>
          <a:noFill/>
        </p:spPr>
        <p:txBody>
          <a:bodyPr wrap="square" rtlCol="0">
            <a:spAutoFit/>
          </a:bodyPr>
          <a:lstStyle/>
          <a:p>
            <a:r>
              <a:rPr lang="en-GB" sz="1600" i="1" dirty="0"/>
              <a:t>Chan et al, 2020, </a:t>
            </a:r>
            <a:r>
              <a:rPr lang="en-GB" sz="1600" i="1" dirty="0" err="1"/>
              <a:t>Clim</a:t>
            </a:r>
            <a:r>
              <a:rPr lang="en-GB" sz="1600" i="1" dirty="0"/>
              <a:t>. </a:t>
            </a:r>
            <a:r>
              <a:rPr lang="en-GB" sz="1600" i="1" dirty="0" err="1"/>
              <a:t>Dyn</a:t>
            </a:r>
            <a:r>
              <a:rPr lang="en-GB" sz="1600" i="1" dirty="0"/>
              <a:t>.</a:t>
            </a:r>
          </a:p>
        </p:txBody>
      </p:sp>
    </p:spTree>
    <p:extLst>
      <p:ext uri="{BB962C8B-B14F-4D97-AF65-F5344CB8AC3E}">
        <p14:creationId xmlns:p14="http://schemas.microsoft.com/office/powerpoint/2010/main" val="74406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endParaRPr lang="en-GB" dirty="0"/>
          </a:p>
        </p:txBody>
      </p:sp>
      <p:sp>
        <p:nvSpPr>
          <p:cNvPr id="13" name="Title 3">
            <a:extLst>
              <a:ext uri="{FF2B5EF4-FFF2-40B4-BE49-F238E27FC236}">
                <a16:creationId xmlns:a16="http://schemas.microsoft.com/office/drawing/2014/main" id="{1D4B0BA6-5C96-42C9-9766-46CA64606C7D}"/>
              </a:ext>
            </a:extLst>
          </p:cNvPr>
          <p:cNvSpPr txBox="1">
            <a:spLocks/>
          </p:cNvSpPr>
          <p:nvPr/>
        </p:nvSpPr>
        <p:spPr>
          <a:xfrm>
            <a:off x="1941443" y="195486"/>
            <a:ext cx="5881757" cy="575640"/>
          </a:xfrm>
          <a:prstGeom prst="rect">
            <a:avLst/>
          </a:prstGeom>
        </p:spPr>
        <p:txBody>
          <a:bodyPr lIns="0" tIns="0" rIns="0" bIns="0" anchor="ctr"/>
          <a:lstStyle/>
          <a:p>
            <a:pPr lvl="0">
              <a:defRPr/>
            </a:pPr>
            <a:r>
              <a:rPr lang="en-GB" sz="2000" kern="0" dirty="0">
                <a:solidFill>
                  <a:sysClr val="windowText" lastClr="000000"/>
                </a:solidFill>
              </a:rPr>
              <a:t>More slow moving intense rainstorms with climate change</a:t>
            </a:r>
          </a:p>
        </p:txBody>
      </p:sp>
      <p:sp>
        <p:nvSpPr>
          <p:cNvPr id="14" name="TextBox 13">
            <a:extLst>
              <a:ext uri="{FF2B5EF4-FFF2-40B4-BE49-F238E27FC236}">
                <a16:creationId xmlns:a16="http://schemas.microsoft.com/office/drawing/2014/main" id="{BC0C79B3-21F5-41E7-888A-101768DE947C}"/>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Abdullah Kahraman</a:t>
            </a:r>
          </a:p>
        </p:txBody>
      </p:sp>
      <p:pic>
        <p:nvPicPr>
          <p:cNvPr id="12" name="Picture 11" descr="A close up of a logo&#10;&#10;Description automatically generated">
            <a:extLst>
              <a:ext uri="{FF2B5EF4-FFF2-40B4-BE49-F238E27FC236}">
                <a16:creationId xmlns:a16="http://schemas.microsoft.com/office/drawing/2014/main" id="{3431D98E-1B85-490A-9778-3CF02A00D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0" name="Content Placeholder 2">
            <a:extLst>
              <a:ext uri="{FF2B5EF4-FFF2-40B4-BE49-F238E27FC236}">
                <a16:creationId xmlns:a16="http://schemas.microsoft.com/office/drawing/2014/main" id="{CE6F27A1-ABC3-4803-B5DD-00837E17B74F}"/>
              </a:ext>
            </a:extLst>
          </p:cNvPr>
          <p:cNvSpPr>
            <a:spLocks noGrp="1"/>
          </p:cNvSpPr>
          <p:nvPr>
            <p:ph idx="1"/>
          </p:nvPr>
        </p:nvSpPr>
        <p:spPr>
          <a:xfrm>
            <a:off x="628650" y="967336"/>
            <a:ext cx="7886700" cy="3607228"/>
          </a:xfrm>
        </p:spPr>
        <p:txBody>
          <a:bodyPr>
            <a:noAutofit/>
          </a:bodyPr>
          <a:lstStyle/>
          <a:p>
            <a:pPr marL="0" indent="0">
              <a:lnSpc>
                <a:spcPct val="100000"/>
              </a:lnSpc>
              <a:buNone/>
            </a:pPr>
            <a:r>
              <a:rPr lang="en-GB" sz="1600" dirty="0"/>
              <a:t>Following the ‘ingredients-based methodology’ from short-range forecasting for heavy precipitation producing storms; </a:t>
            </a:r>
          </a:p>
          <a:p>
            <a:pPr>
              <a:lnSpc>
                <a:spcPct val="100000"/>
              </a:lnSpc>
            </a:pPr>
            <a:endParaRPr lang="en-GB" sz="1600" dirty="0"/>
          </a:p>
          <a:p>
            <a:pPr>
              <a:lnSpc>
                <a:spcPct val="100000"/>
              </a:lnSpc>
            </a:pPr>
            <a:endParaRPr lang="en-GB" sz="1600" dirty="0"/>
          </a:p>
          <a:p>
            <a:pPr>
              <a:lnSpc>
                <a:spcPct val="100000"/>
              </a:lnSpc>
            </a:pPr>
            <a:endParaRPr lang="en-GB" sz="1600" dirty="0"/>
          </a:p>
          <a:p>
            <a:pPr>
              <a:lnSpc>
                <a:spcPct val="100000"/>
              </a:lnSpc>
            </a:pPr>
            <a:endParaRPr lang="en-GB" sz="1600" dirty="0"/>
          </a:p>
          <a:p>
            <a:pPr>
              <a:lnSpc>
                <a:spcPct val="100000"/>
              </a:lnSpc>
            </a:pPr>
            <a:endParaRPr lang="en-GB" sz="1600" dirty="0"/>
          </a:p>
          <a:p>
            <a:pPr marL="0" indent="0">
              <a:lnSpc>
                <a:spcPct val="100000"/>
              </a:lnSpc>
              <a:buNone/>
            </a:pPr>
            <a:r>
              <a:rPr lang="en-GB" sz="1600" dirty="0"/>
              <a:t>We define two metrics in the climate model output:</a:t>
            </a:r>
          </a:p>
          <a:p>
            <a:pPr lvl="1">
              <a:lnSpc>
                <a:spcPct val="100000"/>
              </a:lnSpc>
            </a:pPr>
            <a:r>
              <a:rPr lang="en-GB" dirty="0"/>
              <a:t> Extreme Precipitation Potential (EPP)     </a:t>
            </a:r>
            <a:br>
              <a:rPr lang="en-GB" dirty="0"/>
            </a:br>
            <a:r>
              <a:rPr lang="en-GB" dirty="0"/>
              <a:t>=&gt; </a:t>
            </a:r>
            <a:r>
              <a:rPr lang="en-GB" dirty="0">
                <a:solidFill>
                  <a:srgbClr val="00B050"/>
                </a:solidFill>
              </a:rPr>
              <a:t>850 </a:t>
            </a:r>
            <a:r>
              <a:rPr lang="en-GB" dirty="0" err="1">
                <a:solidFill>
                  <a:srgbClr val="00B050"/>
                </a:solidFill>
              </a:rPr>
              <a:t>hPa</a:t>
            </a:r>
            <a:r>
              <a:rPr lang="en-GB" dirty="0">
                <a:solidFill>
                  <a:srgbClr val="00B050"/>
                </a:solidFill>
              </a:rPr>
              <a:t> specific humidity </a:t>
            </a:r>
            <a:r>
              <a:rPr lang="en-GB" dirty="0">
                <a:solidFill>
                  <a:srgbClr val="00B050"/>
                </a:solidFill>
                <a:latin typeface="Calibri" panose="020F0502020204030204" pitchFamily="34" charset="0"/>
                <a:cs typeface="Calibri" panose="020F0502020204030204" pitchFamily="34" charset="0"/>
              </a:rPr>
              <a:t>≥</a:t>
            </a:r>
            <a:r>
              <a:rPr lang="en-GB" dirty="0">
                <a:solidFill>
                  <a:srgbClr val="00B050"/>
                </a:solidFill>
              </a:rPr>
              <a:t> 10 gkg</a:t>
            </a:r>
            <a:r>
              <a:rPr lang="en-GB" baseline="30000" dirty="0">
                <a:solidFill>
                  <a:srgbClr val="00B050"/>
                </a:solidFill>
              </a:rPr>
              <a:t>-1</a:t>
            </a:r>
            <a:r>
              <a:rPr lang="en-GB" dirty="0">
                <a:solidFill>
                  <a:srgbClr val="00B050"/>
                </a:solidFill>
              </a:rPr>
              <a:t> </a:t>
            </a:r>
            <a:r>
              <a:rPr lang="en-GB" dirty="0"/>
              <a:t>AND </a:t>
            </a:r>
            <a:r>
              <a:rPr lang="en-GB" dirty="0">
                <a:solidFill>
                  <a:srgbClr val="C00000"/>
                </a:solidFill>
              </a:rPr>
              <a:t>700 </a:t>
            </a:r>
            <a:r>
              <a:rPr lang="en-GB" dirty="0" err="1">
                <a:solidFill>
                  <a:srgbClr val="C00000"/>
                </a:solidFill>
              </a:rPr>
              <a:t>hPa</a:t>
            </a:r>
            <a:r>
              <a:rPr lang="en-GB" dirty="0">
                <a:solidFill>
                  <a:srgbClr val="C00000"/>
                </a:solidFill>
              </a:rPr>
              <a:t> vertical velocity </a:t>
            </a:r>
            <a:r>
              <a:rPr lang="en-GB" dirty="0">
                <a:solidFill>
                  <a:srgbClr val="C00000"/>
                </a:solidFill>
                <a:latin typeface="Calibri" panose="020F0502020204030204" pitchFamily="34" charset="0"/>
                <a:cs typeface="Calibri" panose="020F0502020204030204" pitchFamily="34" charset="0"/>
              </a:rPr>
              <a:t>≥</a:t>
            </a:r>
            <a:r>
              <a:rPr lang="en-GB" dirty="0">
                <a:solidFill>
                  <a:srgbClr val="C00000"/>
                </a:solidFill>
              </a:rPr>
              <a:t> 2 ms</a:t>
            </a:r>
            <a:r>
              <a:rPr lang="en-GB" baseline="30000" dirty="0">
                <a:solidFill>
                  <a:srgbClr val="C00000"/>
                </a:solidFill>
              </a:rPr>
              <a:t>-1</a:t>
            </a:r>
          </a:p>
          <a:p>
            <a:pPr lvl="1">
              <a:lnSpc>
                <a:spcPct val="100000"/>
              </a:lnSpc>
            </a:pPr>
            <a:r>
              <a:rPr lang="en-GB" dirty="0"/>
              <a:t> Slow-moving Extreme Precipitation Potential (SEPP)   </a:t>
            </a:r>
            <a:br>
              <a:rPr lang="en-GB" dirty="0"/>
            </a:br>
            <a:r>
              <a:rPr lang="en-GB" dirty="0"/>
              <a:t>=&gt; EPP with </a:t>
            </a:r>
            <a:r>
              <a:rPr lang="en-GB" dirty="0">
                <a:solidFill>
                  <a:srgbClr val="FFC000"/>
                </a:solidFill>
              </a:rPr>
              <a:t>storm system motion </a:t>
            </a:r>
            <a:r>
              <a:rPr lang="en-GB" dirty="0">
                <a:solidFill>
                  <a:srgbClr val="FFC000"/>
                </a:solidFill>
                <a:latin typeface="Calibri" panose="020F0502020204030204" pitchFamily="34" charset="0"/>
                <a:cs typeface="Calibri" panose="020F0502020204030204" pitchFamily="34" charset="0"/>
              </a:rPr>
              <a:t>≤ 3 </a:t>
            </a:r>
            <a:r>
              <a:rPr lang="en-GB" dirty="0">
                <a:solidFill>
                  <a:srgbClr val="FFC000"/>
                </a:solidFill>
              </a:rPr>
              <a:t>ms</a:t>
            </a:r>
            <a:r>
              <a:rPr lang="en-GB" baseline="30000" dirty="0">
                <a:solidFill>
                  <a:srgbClr val="FFC000"/>
                </a:solidFill>
              </a:rPr>
              <a:t>-1</a:t>
            </a:r>
            <a:r>
              <a:rPr lang="en-GB" dirty="0">
                <a:latin typeface="Calibri" panose="020F0502020204030204" pitchFamily="34" charset="0"/>
                <a:cs typeface="Calibri" panose="020F0502020204030204" pitchFamily="34" charset="0"/>
              </a:rPr>
              <a:t>  (using </a:t>
            </a:r>
            <a:r>
              <a:rPr lang="en-GB" dirty="0" err="1">
                <a:latin typeface="Calibri" panose="020F0502020204030204" pitchFamily="34" charset="0"/>
                <a:cs typeface="Calibri" panose="020F0502020204030204" pitchFamily="34" charset="0"/>
              </a:rPr>
              <a:t>Corfidi</a:t>
            </a:r>
            <a:r>
              <a:rPr lang="en-GB" dirty="0">
                <a:latin typeface="Calibri" panose="020F0502020204030204" pitchFamily="34" charset="0"/>
                <a:cs typeface="Calibri" panose="020F0502020204030204" pitchFamily="34" charset="0"/>
              </a:rPr>
              <a:t> Vector approach)</a:t>
            </a:r>
            <a:endParaRPr lang="en-GB" dirty="0"/>
          </a:p>
        </p:txBody>
      </p:sp>
      <p:pic>
        <p:nvPicPr>
          <p:cNvPr id="21" name="Picture 20">
            <a:extLst>
              <a:ext uri="{FF2B5EF4-FFF2-40B4-BE49-F238E27FC236}">
                <a16:creationId xmlns:a16="http://schemas.microsoft.com/office/drawing/2014/main" id="{4D28D87E-733B-4A80-A778-C747EB1F5AE7}"/>
              </a:ext>
            </a:extLst>
          </p:cNvPr>
          <p:cNvPicPr>
            <a:picLocks noChangeAspect="1"/>
          </p:cNvPicPr>
          <p:nvPr/>
        </p:nvPicPr>
        <p:blipFill>
          <a:blip r:embed="rId4"/>
          <a:stretch>
            <a:fillRect/>
          </a:stretch>
        </p:blipFill>
        <p:spPr>
          <a:xfrm>
            <a:off x="213473" y="1588229"/>
            <a:ext cx="8717053" cy="1708882"/>
          </a:xfrm>
          <a:prstGeom prst="rect">
            <a:avLst/>
          </a:prstGeom>
        </p:spPr>
      </p:pic>
    </p:spTree>
    <p:extLst>
      <p:ext uri="{BB962C8B-B14F-4D97-AF65-F5344CB8AC3E}">
        <p14:creationId xmlns:p14="http://schemas.microsoft.com/office/powerpoint/2010/main" val="46485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endParaRPr lang="en-GB" dirty="0"/>
          </a:p>
        </p:txBody>
      </p:sp>
      <p:sp>
        <p:nvSpPr>
          <p:cNvPr id="13" name="Title 3">
            <a:extLst>
              <a:ext uri="{FF2B5EF4-FFF2-40B4-BE49-F238E27FC236}">
                <a16:creationId xmlns:a16="http://schemas.microsoft.com/office/drawing/2014/main" id="{1D4B0BA6-5C96-42C9-9766-46CA64606C7D}"/>
              </a:ext>
            </a:extLst>
          </p:cNvPr>
          <p:cNvSpPr txBox="1">
            <a:spLocks/>
          </p:cNvSpPr>
          <p:nvPr/>
        </p:nvSpPr>
        <p:spPr>
          <a:xfrm>
            <a:off x="1941443" y="195486"/>
            <a:ext cx="5905385" cy="575640"/>
          </a:xfrm>
          <a:prstGeom prst="rect">
            <a:avLst/>
          </a:prstGeom>
        </p:spPr>
        <p:txBody>
          <a:bodyPr lIns="0" tIns="0" rIns="0" bIns="0" anchor="ctr"/>
          <a:lstStyle/>
          <a:p>
            <a:pPr lvl="0">
              <a:defRPr/>
            </a:pPr>
            <a:r>
              <a:rPr lang="en-GB" sz="2000" kern="0" dirty="0">
                <a:solidFill>
                  <a:sysClr val="windowText" lastClr="000000"/>
                </a:solidFill>
              </a:rPr>
              <a:t>More slow moving intense rainstorms with climate change</a:t>
            </a:r>
          </a:p>
        </p:txBody>
      </p:sp>
      <p:sp>
        <p:nvSpPr>
          <p:cNvPr id="14" name="TextBox 13">
            <a:extLst>
              <a:ext uri="{FF2B5EF4-FFF2-40B4-BE49-F238E27FC236}">
                <a16:creationId xmlns:a16="http://schemas.microsoft.com/office/drawing/2014/main" id="{BC0C79B3-21F5-41E7-888A-101768DE947C}"/>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Abdullah Kahraman</a:t>
            </a:r>
          </a:p>
        </p:txBody>
      </p:sp>
      <p:pic>
        <p:nvPicPr>
          <p:cNvPr id="12" name="Picture 11" descr="A close up of a logo&#10;&#10;Description automatically generated">
            <a:extLst>
              <a:ext uri="{FF2B5EF4-FFF2-40B4-BE49-F238E27FC236}">
                <a16:creationId xmlns:a16="http://schemas.microsoft.com/office/drawing/2014/main" id="{3431D98E-1B85-490A-9778-3CF02A00D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pic>
        <p:nvPicPr>
          <p:cNvPr id="6" name="Picture 5">
            <a:extLst>
              <a:ext uri="{FF2B5EF4-FFF2-40B4-BE49-F238E27FC236}">
                <a16:creationId xmlns:a16="http://schemas.microsoft.com/office/drawing/2014/main" id="{21F24A0F-3830-4145-80CE-C0361215B26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69" y="967336"/>
            <a:ext cx="4223168" cy="2828807"/>
          </a:xfrm>
          <a:prstGeom prst="rect">
            <a:avLst/>
          </a:prstGeom>
          <a:noFill/>
        </p:spPr>
      </p:pic>
      <p:pic>
        <p:nvPicPr>
          <p:cNvPr id="7" name="Picture 6">
            <a:extLst>
              <a:ext uri="{FF2B5EF4-FFF2-40B4-BE49-F238E27FC236}">
                <a16:creationId xmlns:a16="http://schemas.microsoft.com/office/drawing/2014/main" id="{F7678473-86E3-42ED-8AAD-C5A7D79854A0}"/>
              </a:ext>
            </a:extLst>
          </p:cNvPr>
          <p:cNvPicPr>
            <a:picLocks noChangeAspect="1"/>
          </p:cNvPicPr>
          <p:nvPr/>
        </p:nvPicPr>
        <p:blipFill>
          <a:blip r:embed="rId5"/>
          <a:stretch>
            <a:fillRect/>
          </a:stretch>
        </p:blipFill>
        <p:spPr>
          <a:xfrm>
            <a:off x="5998900" y="745639"/>
            <a:ext cx="2776978" cy="3825867"/>
          </a:xfrm>
          <a:prstGeom prst="rect">
            <a:avLst/>
          </a:prstGeom>
        </p:spPr>
      </p:pic>
      <p:sp>
        <p:nvSpPr>
          <p:cNvPr id="8" name="Content Placeholder 2">
            <a:extLst>
              <a:ext uri="{FF2B5EF4-FFF2-40B4-BE49-F238E27FC236}">
                <a16:creationId xmlns:a16="http://schemas.microsoft.com/office/drawing/2014/main" id="{ECF5E768-FF96-4E70-B81C-E2FD99137C2A}"/>
              </a:ext>
            </a:extLst>
          </p:cNvPr>
          <p:cNvSpPr>
            <a:spLocks noGrp="1"/>
          </p:cNvSpPr>
          <p:nvPr>
            <p:ph idx="1"/>
          </p:nvPr>
        </p:nvSpPr>
        <p:spPr>
          <a:xfrm>
            <a:off x="-90397" y="3796143"/>
            <a:ext cx="6179344" cy="940511"/>
          </a:xfrm>
        </p:spPr>
        <p:txBody>
          <a:bodyPr>
            <a:normAutofit fontScale="92500"/>
          </a:bodyPr>
          <a:lstStyle/>
          <a:p>
            <a:pPr marL="0" indent="0" algn="ctr">
              <a:buNone/>
            </a:pPr>
            <a:r>
              <a:rPr lang="en-GB" sz="1350" dirty="0"/>
              <a:t>11 years simulations of present and future climate (RCP8.5), 2.2km grid spacing</a:t>
            </a:r>
          </a:p>
          <a:p>
            <a:pPr marL="0" indent="0" algn="ctr">
              <a:buNone/>
            </a:pPr>
            <a:r>
              <a:rPr lang="en-GB" sz="1800" dirty="0"/>
              <a:t>Future EPP freq. = ~7.5 x Current EPP freq.</a:t>
            </a:r>
          </a:p>
          <a:p>
            <a:pPr marL="0" indent="0" algn="ctr">
              <a:buNone/>
            </a:pPr>
            <a:r>
              <a:rPr lang="en-GB" sz="1800" dirty="0"/>
              <a:t>Future SEPP freq. = ~10.9 x Current SEPP freq.</a:t>
            </a:r>
          </a:p>
          <a:p>
            <a:endParaRPr lang="en-GB" dirty="0"/>
          </a:p>
        </p:txBody>
      </p:sp>
    </p:spTree>
    <p:extLst>
      <p:ext uri="{BB962C8B-B14F-4D97-AF65-F5344CB8AC3E}">
        <p14:creationId xmlns:p14="http://schemas.microsoft.com/office/powerpoint/2010/main" val="87799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E9BEE5F5-926D-449D-B04C-7124E1095EC2}"/>
              </a:ext>
            </a:extLst>
          </p:cNvPr>
          <p:cNvSpPr/>
          <p:nvPr/>
        </p:nvSpPr>
        <p:spPr>
          <a:xfrm>
            <a:off x="46689" y="880038"/>
            <a:ext cx="2654872" cy="4232729"/>
          </a:xfrm>
          <a:prstGeom prst="roundRect">
            <a:avLst/>
          </a:prstGeom>
          <a:solidFill>
            <a:schemeClr val="bg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2A2A2A"/>
              </a:solidFill>
              <a:latin typeface="Arial"/>
            </a:endParaRPr>
          </a:p>
        </p:txBody>
      </p:sp>
      <p:sp>
        <p:nvSpPr>
          <p:cNvPr id="30" name="Rectangle: Rounded Corners 29">
            <a:extLst>
              <a:ext uri="{FF2B5EF4-FFF2-40B4-BE49-F238E27FC236}">
                <a16:creationId xmlns:a16="http://schemas.microsoft.com/office/drawing/2014/main" id="{A748CC87-0382-4CFA-BFFA-3A3F621B4FDA}"/>
              </a:ext>
            </a:extLst>
          </p:cNvPr>
          <p:cNvSpPr/>
          <p:nvPr/>
        </p:nvSpPr>
        <p:spPr>
          <a:xfrm>
            <a:off x="6033470" y="886802"/>
            <a:ext cx="3028799" cy="4232729"/>
          </a:xfrm>
          <a:prstGeom prst="roundRect">
            <a:avLst/>
          </a:prstGeom>
          <a:solidFill>
            <a:schemeClr val="bg1">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2A2A2A"/>
              </a:solidFill>
              <a:latin typeface="Arial"/>
            </a:endParaRPr>
          </a:p>
        </p:txBody>
      </p:sp>
      <p:sp>
        <p:nvSpPr>
          <p:cNvPr id="2" name="Rectangle: Rounded Corners 1">
            <a:extLst>
              <a:ext uri="{FF2B5EF4-FFF2-40B4-BE49-F238E27FC236}">
                <a16:creationId xmlns:a16="http://schemas.microsoft.com/office/drawing/2014/main" id="{9C3C3E8B-4E0B-484B-A067-E98F4CCD4DAD}"/>
              </a:ext>
            </a:extLst>
          </p:cNvPr>
          <p:cNvSpPr/>
          <p:nvPr/>
        </p:nvSpPr>
        <p:spPr>
          <a:xfrm>
            <a:off x="2737028" y="880038"/>
            <a:ext cx="3260975" cy="4232729"/>
          </a:xfrm>
          <a:prstGeom prst="roundRect">
            <a:avLst/>
          </a:prstGeom>
          <a:solidFill>
            <a:schemeClr val="bg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GB" sz="1350">
              <a:solidFill>
                <a:srgbClr val="2A2A2A"/>
              </a:solidFill>
              <a:latin typeface="Arial"/>
            </a:endParaRPr>
          </a:p>
        </p:txBody>
      </p:sp>
      <p:sp>
        <p:nvSpPr>
          <p:cNvPr id="11" name="TextBox 10"/>
          <p:cNvSpPr txBox="1"/>
          <p:nvPr/>
        </p:nvSpPr>
        <p:spPr>
          <a:xfrm>
            <a:off x="2992364" y="3750568"/>
            <a:ext cx="2876913" cy="138499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2) For each storm, at time of minimum sea level pressure, we define 3 sectors based on a wet-bulb potential temperature threshold (which has the maximum density of fronts)</a:t>
            </a:r>
          </a:p>
        </p:txBody>
      </p:sp>
      <p:pic>
        <p:nvPicPr>
          <p:cNvPr id="7" name="Picture 6">
            <a:extLst>
              <a:ext uri="{FF2B5EF4-FFF2-40B4-BE49-F238E27FC236}">
                <a16:creationId xmlns:a16="http://schemas.microsoft.com/office/drawing/2014/main" id="{2BE7ADBB-E41E-46C3-960B-7CC50D61A7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56" t="15341" r="14555" b="37348"/>
          <a:stretch/>
        </p:blipFill>
        <p:spPr>
          <a:xfrm>
            <a:off x="2842921" y="1630314"/>
            <a:ext cx="2904909" cy="1398808"/>
          </a:xfrm>
          <a:prstGeom prst="rect">
            <a:avLst/>
          </a:prstGeom>
        </p:spPr>
      </p:pic>
      <p:cxnSp>
        <p:nvCxnSpPr>
          <p:cNvPr id="8" name="Straight Arrow Connector 7">
            <a:extLst>
              <a:ext uri="{FF2B5EF4-FFF2-40B4-BE49-F238E27FC236}">
                <a16:creationId xmlns:a16="http://schemas.microsoft.com/office/drawing/2014/main" id="{280ACE8A-501F-4396-BD72-90E4B0B1B9EB}"/>
              </a:ext>
            </a:extLst>
          </p:cNvPr>
          <p:cNvCxnSpPr>
            <a:cxnSpLocks/>
          </p:cNvCxnSpPr>
          <p:nvPr/>
        </p:nvCxnSpPr>
        <p:spPr>
          <a:xfrm>
            <a:off x="4387580" y="1467723"/>
            <a:ext cx="0" cy="402618"/>
          </a:xfrm>
          <a:prstGeom prst="straightConnector1">
            <a:avLst/>
          </a:prstGeom>
          <a:ln w="60325">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id="{51733BA3-D651-45E0-BF26-B88B80FBD0E8}"/>
              </a:ext>
            </a:extLst>
          </p:cNvPr>
          <p:cNvCxnSpPr>
            <a:cxnSpLocks/>
          </p:cNvCxnSpPr>
          <p:nvPr/>
        </p:nvCxnSpPr>
        <p:spPr>
          <a:xfrm flipH="1">
            <a:off x="4533405" y="1536998"/>
            <a:ext cx="543908" cy="610264"/>
          </a:xfrm>
          <a:prstGeom prst="straightConnector1">
            <a:avLst/>
          </a:prstGeom>
          <a:ln w="60325">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FA7045F7-3D8C-4DCA-9F79-11D54B1B8A96}"/>
              </a:ext>
            </a:extLst>
          </p:cNvPr>
          <p:cNvCxnSpPr>
            <a:cxnSpLocks/>
            <a:stCxn id="14" idx="2"/>
          </p:cNvCxnSpPr>
          <p:nvPr/>
        </p:nvCxnSpPr>
        <p:spPr>
          <a:xfrm>
            <a:off x="3609484" y="1560082"/>
            <a:ext cx="531009" cy="413294"/>
          </a:xfrm>
          <a:prstGeom prst="straightConnector1">
            <a:avLst/>
          </a:prstGeom>
          <a:ln w="60325">
            <a:tailEnd type="triangle"/>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77AE358C-FA5D-43F4-BB03-AF56234F6B4C}"/>
              </a:ext>
            </a:extLst>
          </p:cNvPr>
          <p:cNvSpPr txBox="1"/>
          <p:nvPr/>
        </p:nvSpPr>
        <p:spPr>
          <a:xfrm>
            <a:off x="2807789" y="1098417"/>
            <a:ext cx="160339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FFFFFF">
                    <a:lumMod val="50000"/>
                  </a:srgbClr>
                </a:solidFill>
                <a:latin typeface="Arial"/>
              </a:rPr>
              <a:t>Cold sector</a:t>
            </a:r>
          </a:p>
          <a:p>
            <a:pPr defTabSz="457189"/>
            <a:r>
              <a:rPr lang="en-GB" sz="1200" dirty="0">
                <a:solidFill>
                  <a:srgbClr val="FFFFFF">
                    <a:lumMod val="50000"/>
                  </a:srgbClr>
                </a:solidFill>
                <a:latin typeface="Arial"/>
              </a:rPr>
              <a:t>(dry intrusion)</a:t>
            </a:r>
          </a:p>
        </p:txBody>
      </p:sp>
      <p:sp>
        <p:nvSpPr>
          <p:cNvPr id="15" name="TextBox 14">
            <a:extLst>
              <a:ext uri="{FF2B5EF4-FFF2-40B4-BE49-F238E27FC236}">
                <a16:creationId xmlns:a16="http://schemas.microsoft.com/office/drawing/2014/main" id="{10BEC0FD-C18E-48F6-8D1C-FBB1E06A4792}"/>
              </a:ext>
            </a:extLst>
          </p:cNvPr>
          <p:cNvSpPr txBox="1"/>
          <p:nvPr/>
        </p:nvSpPr>
        <p:spPr>
          <a:xfrm>
            <a:off x="4874349" y="1075333"/>
            <a:ext cx="683811"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FFFFFF">
                    <a:lumMod val="50000"/>
                  </a:srgbClr>
                </a:solidFill>
                <a:latin typeface="Arial"/>
              </a:rPr>
              <a:t>Warm sector</a:t>
            </a:r>
          </a:p>
        </p:txBody>
      </p:sp>
      <p:sp>
        <p:nvSpPr>
          <p:cNvPr id="16" name="TextBox 15">
            <a:extLst>
              <a:ext uri="{FF2B5EF4-FFF2-40B4-BE49-F238E27FC236}">
                <a16:creationId xmlns:a16="http://schemas.microsoft.com/office/drawing/2014/main" id="{20276609-6234-44D7-B28F-35D33D87052F}"/>
              </a:ext>
            </a:extLst>
          </p:cNvPr>
          <p:cNvSpPr txBox="1"/>
          <p:nvPr/>
        </p:nvSpPr>
        <p:spPr>
          <a:xfrm>
            <a:off x="3954770" y="1006059"/>
            <a:ext cx="86503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FFFFFF">
                    <a:lumMod val="50000"/>
                  </a:srgbClr>
                </a:solidFill>
                <a:latin typeface="Arial"/>
              </a:rPr>
              <a:t>Northeast sector</a:t>
            </a:r>
          </a:p>
        </p:txBody>
      </p:sp>
      <p:sp>
        <p:nvSpPr>
          <p:cNvPr id="17" name="TextBox 16">
            <a:extLst>
              <a:ext uri="{FF2B5EF4-FFF2-40B4-BE49-F238E27FC236}">
                <a16:creationId xmlns:a16="http://schemas.microsoft.com/office/drawing/2014/main" id="{56BF4EDA-487E-44A2-A4F3-9EB99E265BD8}"/>
              </a:ext>
            </a:extLst>
          </p:cNvPr>
          <p:cNvSpPr txBox="1"/>
          <p:nvPr/>
        </p:nvSpPr>
        <p:spPr>
          <a:xfrm>
            <a:off x="3424330" y="3259899"/>
            <a:ext cx="2218149"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200" dirty="0">
                <a:solidFill>
                  <a:srgbClr val="2A2A2A"/>
                </a:solidFill>
                <a:latin typeface="Arial"/>
              </a:rPr>
              <a:t>Wet-bulb potential temperature at 850hPa</a:t>
            </a:r>
          </a:p>
        </p:txBody>
      </p:sp>
      <p:sp>
        <p:nvSpPr>
          <p:cNvPr id="18" name="TextBox 17">
            <a:extLst>
              <a:ext uri="{FF2B5EF4-FFF2-40B4-BE49-F238E27FC236}">
                <a16:creationId xmlns:a16="http://schemas.microsoft.com/office/drawing/2014/main" id="{D2DFD5B1-377B-4ACD-B3CB-8D8B817426D1}"/>
              </a:ext>
            </a:extLst>
          </p:cNvPr>
          <p:cNvSpPr txBox="1"/>
          <p:nvPr/>
        </p:nvSpPr>
        <p:spPr>
          <a:xfrm rot="5400000">
            <a:off x="4930092" y="2175263"/>
            <a:ext cx="1892275"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r>
              <a:rPr lang="en-GB" sz="1200" dirty="0">
                <a:solidFill>
                  <a:srgbClr val="2A2A2A"/>
                </a:solidFill>
                <a:latin typeface="Arial"/>
              </a:rPr>
              <a:t>Precipitation (mm/h)</a:t>
            </a:r>
          </a:p>
        </p:txBody>
      </p:sp>
      <p:pic>
        <p:nvPicPr>
          <p:cNvPr id="19" name="Picture 18">
            <a:extLst>
              <a:ext uri="{FF2B5EF4-FFF2-40B4-BE49-F238E27FC236}">
                <a16:creationId xmlns:a16="http://schemas.microsoft.com/office/drawing/2014/main" id="{611AB582-A1BB-4D93-BFE8-061E2B54F2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75" t="75165" r="16616" b="13410"/>
          <a:stretch/>
        </p:blipFill>
        <p:spPr>
          <a:xfrm>
            <a:off x="3208612" y="3014186"/>
            <a:ext cx="2033752" cy="273960"/>
          </a:xfrm>
          <a:prstGeom prst="rect">
            <a:avLst/>
          </a:prstGeom>
        </p:spPr>
      </p:pic>
      <p:pic>
        <p:nvPicPr>
          <p:cNvPr id="31" name="Picture 30">
            <a:extLst>
              <a:ext uri="{FF2B5EF4-FFF2-40B4-BE49-F238E27FC236}">
                <a16:creationId xmlns:a16="http://schemas.microsoft.com/office/drawing/2014/main" id="{CCD061E4-1286-4308-B006-F45DE12502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80" t="10442" r="9314" b="16014"/>
          <a:stretch/>
        </p:blipFill>
        <p:spPr>
          <a:xfrm>
            <a:off x="375440" y="1194333"/>
            <a:ext cx="2046122" cy="1421272"/>
          </a:xfrm>
          <a:prstGeom prst="rect">
            <a:avLst/>
          </a:prstGeom>
        </p:spPr>
      </p:pic>
      <p:pic>
        <p:nvPicPr>
          <p:cNvPr id="32" name="Picture 31">
            <a:extLst>
              <a:ext uri="{FF2B5EF4-FFF2-40B4-BE49-F238E27FC236}">
                <a16:creationId xmlns:a16="http://schemas.microsoft.com/office/drawing/2014/main" id="{4907652B-157B-47AE-88A5-989FAF7E43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00" t="11850" r="8262" b="15886"/>
          <a:stretch/>
        </p:blipFill>
        <p:spPr>
          <a:xfrm>
            <a:off x="375440" y="2889432"/>
            <a:ext cx="2064974" cy="1396552"/>
          </a:xfrm>
          <a:prstGeom prst="rect">
            <a:avLst/>
          </a:prstGeom>
        </p:spPr>
      </p:pic>
      <p:sp>
        <p:nvSpPr>
          <p:cNvPr id="33" name="TextBox 32">
            <a:extLst>
              <a:ext uri="{FF2B5EF4-FFF2-40B4-BE49-F238E27FC236}">
                <a16:creationId xmlns:a16="http://schemas.microsoft.com/office/drawing/2014/main" id="{3809A933-5733-4D3D-8E89-4364E97EDA64}"/>
              </a:ext>
            </a:extLst>
          </p:cNvPr>
          <p:cNvSpPr txBox="1"/>
          <p:nvPr/>
        </p:nvSpPr>
        <p:spPr>
          <a:xfrm>
            <a:off x="426832" y="909591"/>
            <a:ext cx="2141507"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Present </a:t>
            </a:r>
            <a:r>
              <a:rPr lang="en-GB" sz="1400" dirty="0" err="1">
                <a:solidFill>
                  <a:srgbClr val="2A2A2A"/>
                </a:solidFill>
                <a:latin typeface="Arial"/>
              </a:rPr>
              <a:t>nb</a:t>
            </a:r>
            <a:r>
              <a:rPr lang="en-GB" sz="1400" dirty="0">
                <a:solidFill>
                  <a:srgbClr val="2A2A2A"/>
                </a:solidFill>
                <a:latin typeface="Arial"/>
              </a:rPr>
              <a:t> of storms</a:t>
            </a:r>
          </a:p>
        </p:txBody>
      </p:sp>
      <p:sp>
        <p:nvSpPr>
          <p:cNvPr id="34" name="TextBox 33">
            <a:extLst>
              <a:ext uri="{FF2B5EF4-FFF2-40B4-BE49-F238E27FC236}">
                <a16:creationId xmlns:a16="http://schemas.microsoft.com/office/drawing/2014/main" id="{030DDA34-5F51-4AE4-BBA2-69706E97622F}"/>
              </a:ext>
            </a:extLst>
          </p:cNvPr>
          <p:cNvSpPr txBox="1"/>
          <p:nvPr/>
        </p:nvSpPr>
        <p:spPr>
          <a:xfrm>
            <a:off x="429990" y="2615604"/>
            <a:ext cx="2022729"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Future </a:t>
            </a:r>
            <a:r>
              <a:rPr lang="en-GB" sz="1400" dirty="0" err="1">
                <a:solidFill>
                  <a:srgbClr val="2A2A2A"/>
                </a:solidFill>
                <a:latin typeface="Arial"/>
              </a:rPr>
              <a:t>nb</a:t>
            </a:r>
            <a:r>
              <a:rPr lang="en-GB" sz="1400" dirty="0">
                <a:solidFill>
                  <a:srgbClr val="2A2A2A"/>
                </a:solidFill>
                <a:latin typeface="Arial"/>
              </a:rPr>
              <a:t> of storms</a:t>
            </a:r>
          </a:p>
        </p:txBody>
      </p:sp>
      <p:sp>
        <p:nvSpPr>
          <p:cNvPr id="35" name="TextBox 34">
            <a:extLst>
              <a:ext uri="{FF2B5EF4-FFF2-40B4-BE49-F238E27FC236}">
                <a16:creationId xmlns:a16="http://schemas.microsoft.com/office/drawing/2014/main" id="{DD2C5295-C4B4-4E43-AC2F-B4D5BFC72CDB}"/>
              </a:ext>
            </a:extLst>
          </p:cNvPr>
          <p:cNvSpPr txBox="1"/>
          <p:nvPr/>
        </p:nvSpPr>
        <p:spPr>
          <a:xfrm>
            <a:off x="173472" y="4360186"/>
            <a:ext cx="2606221" cy="7386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0" dirty="0">
                <a:solidFill>
                  <a:srgbClr val="2A2A2A"/>
                </a:solidFill>
                <a:latin typeface="Arial"/>
              </a:rPr>
              <a:t>1) Number of storms is given by the GCM: </a:t>
            </a:r>
            <a:r>
              <a:rPr lang="en-GB" sz="1400" b="1" dirty="0">
                <a:solidFill>
                  <a:srgbClr val="2A2A2A"/>
                </a:solidFill>
                <a:latin typeface="Arial"/>
              </a:rPr>
              <a:t>25% increase in northern Europe</a:t>
            </a:r>
            <a:endParaRPr lang="en-GB" sz="1400" dirty="0">
              <a:solidFill>
                <a:srgbClr val="2A2A2A"/>
              </a:solidFill>
              <a:latin typeface="Arial"/>
            </a:endParaRPr>
          </a:p>
        </p:txBody>
      </p:sp>
      <p:sp>
        <p:nvSpPr>
          <p:cNvPr id="36" name="Oval 35">
            <a:extLst>
              <a:ext uri="{FF2B5EF4-FFF2-40B4-BE49-F238E27FC236}">
                <a16:creationId xmlns:a16="http://schemas.microsoft.com/office/drawing/2014/main" id="{1BCF1110-5BF1-4BFE-BEF7-EAE35F733947}"/>
              </a:ext>
            </a:extLst>
          </p:cNvPr>
          <p:cNvSpPr/>
          <p:nvPr/>
        </p:nvSpPr>
        <p:spPr>
          <a:xfrm>
            <a:off x="825119" y="3094848"/>
            <a:ext cx="1005016" cy="403464"/>
          </a:xfrm>
          <a:prstGeom prst="ellipse">
            <a:avLst/>
          </a:prstGeom>
          <a:noFill/>
          <a:ln w="38100">
            <a:solidFill>
              <a:srgbClr val="460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endParaRPr lang="en-GB">
              <a:solidFill>
                <a:srgbClr val="2A2A2A"/>
              </a:solidFill>
              <a:latin typeface="Arial"/>
            </a:endParaRPr>
          </a:p>
        </p:txBody>
      </p:sp>
      <p:sp>
        <p:nvSpPr>
          <p:cNvPr id="37" name="Oval 36">
            <a:extLst>
              <a:ext uri="{FF2B5EF4-FFF2-40B4-BE49-F238E27FC236}">
                <a16:creationId xmlns:a16="http://schemas.microsoft.com/office/drawing/2014/main" id="{4533156B-8FA1-4B15-83EB-9BA772EB8168}"/>
              </a:ext>
            </a:extLst>
          </p:cNvPr>
          <p:cNvSpPr/>
          <p:nvPr/>
        </p:nvSpPr>
        <p:spPr>
          <a:xfrm>
            <a:off x="768295" y="1446117"/>
            <a:ext cx="1005016" cy="403464"/>
          </a:xfrm>
          <a:prstGeom prst="ellipse">
            <a:avLst/>
          </a:prstGeom>
          <a:noFill/>
          <a:ln w="38100">
            <a:solidFill>
              <a:srgbClr val="460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endParaRPr lang="en-GB">
              <a:solidFill>
                <a:srgbClr val="2A2A2A"/>
              </a:solidFill>
              <a:latin typeface="Arial"/>
            </a:endParaRPr>
          </a:p>
        </p:txBody>
      </p:sp>
      <p:sp>
        <p:nvSpPr>
          <p:cNvPr id="24" name="TextBox 23">
            <a:extLst>
              <a:ext uri="{FF2B5EF4-FFF2-40B4-BE49-F238E27FC236}">
                <a16:creationId xmlns:a16="http://schemas.microsoft.com/office/drawing/2014/main" id="{FBD9528F-27E6-46E0-AE80-CCB32A930DDE}"/>
              </a:ext>
            </a:extLst>
          </p:cNvPr>
          <p:cNvSpPr txBox="1"/>
          <p:nvPr/>
        </p:nvSpPr>
        <p:spPr>
          <a:xfrm>
            <a:off x="1773311" y="168893"/>
            <a:ext cx="6742651" cy="3693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US" sz="1800" dirty="0">
                <a:solidFill>
                  <a:srgbClr val="2A2A2A"/>
                </a:solidFill>
                <a:latin typeface="Arial"/>
              </a:rPr>
              <a:t>Convection in future winter storms over northern Europe </a:t>
            </a:r>
          </a:p>
        </p:txBody>
      </p:sp>
      <p:pic>
        <p:nvPicPr>
          <p:cNvPr id="26" name="Picture 25">
            <a:extLst>
              <a:ext uri="{FF2B5EF4-FFF2-40B4-BE49-F238E27FC236}">
                <a16:creationId xmlns:a16="http://schemas.microsoft.com/office/drawing/2014/main" id="{F9FC9D6D-3CD2-4C76-9169-A1E85E4724FA}"/>
              </a:ext>
            </a:extLst>
          </p:cNvPr>
          <p:cNvPicPr>
            <a:picLocks noChangeAspect="1"/>
          </p:cNvPicPr>
          <p:nvPr/>
        </p:nvPicPr>
        <p:blipFill rotWithShape="1">
          <a:blip r:embed="rId7">
            <a:extLst>
              <a:ext uri="{28A0092B-C50C-407E-A947-70E740481C1C}">
                <a14:useLocalDpi xmlns:a14="http://schemas.microsoft.com/office/drawing/2010/main" val="0"/>
              </a:ext>
            </a:extLst>
          </a:blip>
          <a:srcRect l="4139" t="5380" r="7301"/>
          <a:stretch/>
        </p:blipFill>
        <p:spPr>
          <a:xfrm>
            <a:off x="6206985" y="1656176"/>
            <a:ext cx="2682282" cy="2149405"/>
          </a:xfrm>
          <a:prstGeom prst="rect">
            <a:avLst/>
          </a:prstGeom>
        </p:spPr>
      </p:pic>
      <p:sp>
        <p:nvSpPr>
          <p:cNvPr id="27" name="TextBox 26">
            <a:extLst>
              <a:ext uri="{FF2B5EF4-FFF2-40B4-BE49-F238E27FC236}">
                <a16:creationId xmlns:a16="http://schemas.microsoft.com/office/drawing/2014/main" id="{3BD7DBFA-27A1-4C21-8001-EF1FBF3F5598}"/>
              </a:ext>
            </a:extLst>
          </p:cNvPr>
          <p:cNvSpPr txBox="1"/>
          <p:nvPr/>
        </p:nvSpPr>
        <p:spPr>
          <a:xfrm>
            <a:off x="6254282" y="1092576"/>
            <a:ext cx="2524124" cy="52411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r>
              <a:rPr lang="en-GB" sz="1403" dirty="0">
                <a:solidFill>
                  <a:srgbClr val="2A2A2A"/>
                </a:solidFill>
                <a:latin typeface="Arial"/>
              </a:rPr>
              <a:t>Total intense (&gt;5mm/h) precipitation per storm sector</a:t>
            </a:r>
          </a:p>
        </p:txBody>
      </p:sp>
      <p:sp>
        <p:nvSpPr>
          <p:cNvPr id="28" name="TextBox 27">
            <a:extLst>
              <a:ext uri="{FF2B5EF4-FFF2-40B4-BE49-F238E27FC236}">
                <a16:creationId xmlns:a16="http://schemas.microsoft.com/office/drawing/2014/main" id="{AB6D1434-8BDD-4CEE-82B8-B185FC934B6F}"/>
              </a:ext>
            </a:extLst>
          </p:cNvPr>
          <p:cNvSpPr txBox="1"/>
          <p:nvPr/>
        </p:nvSpPr>
        <p:spPr>
          <a:xfrm>
            <a:off x="6294665" y="3997798"/>
            <a:ext cx="2557567" cy="74001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a:r>
              <a:rPr lang="en-GB" sz="1403" dirty="0">
                <a:solidFill>
                  <a:srgbClr val="2A2A2A"/>
                </a:solidFill>
                <a:latin typeface="Arial"/>
              </a:rPr>
              <a:t>3) Future winter storms have similar rainfall characteristics as present-day autumn storm.</a:t>
            </a:r>
          </a:p>
        </p:txBody>
      </p:sp>
      <p:sp>
        <p:nvSpPr>
          <p:cNvPr id="29" name="Oval 28">
            <a:extLst>
              <a:ext uri="{FF2B5EF4-FFF2-40B4-BE49-F238E27FC236}">
                <a16:creationId xmlns:a16="http://schemas.microsoft.com/office/drawing/2014/main" id="{DE690722-85E9-4D9B-8299-3D7954C4F827}"/>
              </a:ext>
            </a:extLst>
          </p:cNvPr>
          <p:cNvSpPr/>
          <p:nvPr/>
        </p:nvSpPr>
        <p:spPr>
          <a:xfrm>
            <a:off x="7133602" y="1742036"/>
            <a:ext cx="954382" cy="2130375"/>
          </a:xfrm>
          <a:prstGeom prst="ellipse">
            <a:avLst/>
          </a:prstGeom>
          <a:noFill/>
          <a:ln w="38100">
            <a:solidFill>
              <a:srgbClr val="460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89"/>
            <a:endParaRPr lang="en-GB">
              <a:solidFill>
                <a:srgbClr val="2A2A2A"/>
              </a:solidFill>
              <a:latin typeface="Arial"/>
            </a:endParaRPr>
          </a:p>
        </p:txBody>
      </p:sp>
      <p:sp>
        <p:nvSpPr>
          <p:cNvPr id="39" name="TextBox 38">
            <a:extLst>
              <a:ext uri="{FF2B5EF4-FFF2-40B4-BE49-F238E27FC236}">
                <a16:creationId xmlns:a16="http://schemas.microsoft.com/office/drawing/2014/main" id="{0F389A48-478D-40E8-BD8C-2A80434B4764}"/>
              </a:ext>
            </a:extLst>
          </p:cNvPr>
          <p:cNvSpPr txBox="1"/>
          <p:nvPr/>
        </p:nvSpPr>
        <p:spPr>
          <a:xfrm>
            <a:off x="4426878" y="477370"/>
            <a:ext cx="3735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Segolene Berthou</a:t>
            </a:r>
          </a:p>
        </p:txBody>
      </p:sp>
      <p:pic>
        <p:nvPicPr>
          <p:cNvPr id="40" name="Picture 39" descr="A close up of a logo&#10;&#10;Description automatically generated">
            <a:extLst>
              <a:ext uri="{FF2B5EF4-FFF2-40B4-BE49-F238E27FC236}">
                <a16:creationId xmlns:a16="http://schemas.microsoft.com/office/drawing/2014/main" id="{988C40E0-7D74-454B-B9FC-5F6354F69C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Tree>
    <p:extLst>
      <p:ext uri="{BB962C8B-B14F-4D97-AF65-F5344CB8AC3E}">
        <p14:creationId xmlns:p14="http://schemas.microsoft.com/office/powerpoint/2010/main" val="133388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15" name="TextBox 14"/>
          <p:cNvSpPr txBox="1"/>
          <p:nvPr/>
        </p:nvSpPr>
        <p:spPr>
          <a:xfrm>
            <a:off x="7836403" y="4260508"/>
            <a:ext cx="1226618" cy="253916"/>
          </a:xfrm>
          <a:prstGeom prst="rect">
            <a:avLst/>
          </a:prstGeom>
          <a:noFill/>
        </p:spPr>
        <p:txBody>
          <a:bodyPr wrap="none" rtlCol="0">
            <a:spAutoFit/>
          </a:bodyPr>
          <a:lstStyle/>
          <a:p>
            <a:r>
              <a:rPr lang="en-GB" sz="1050" b="1" dirty="0"/>
              <a:t>Hart et al. (2017)</a:t>
            </a:r>
          </a:p>
        </p:txBody>
      </p:sp>
      <p:sp>
        <p:nvSpPr>
          <p:cNvPr id="20" name="TextBox 19"/>
          <p:cNvSpPr txBox="1"/>
          <p:nvPr/>
        </p:nvSpPr>
        <p:spPr>
          <a:xfrm>
            <a:off x="2081880" y="4260508"/>
            <a:ext cx="5602816" cy="300082"/>
          </a:xfrm>
          <a:prstGeom prst="rect">
            <a:avLst/>
          </a:prstGeom>
          <a:solidFill>
            <a:schemeClr val="bg2">
              <a:lumMod val="95000"/>
            </a:schemeClr>
          </a:solidFill>
        </p:spPr>
        <p:txBody>
          <a:bodyPr wrap="none" rtlCol="0">
            <a:spAutoFit/>
          </a:bodyPr>
          <a:lstStyle/>
          <a:p>
            <a:r>
              <a:rPr lang="en-GB" sz="1350" b="1" dirty="0">
                <a:solidFill>
                  <a:schemeClr val="accent1"/>
                </a:solidFill>
              </a:rPr>
              <a:t>SJ: </a:t>
            </a:r>
            <a:r>
              <a:rPr lang="en-GB" sz="1350" dirty="0">
                <a:solidFill>
                  <a:schemeClr val="accent1"/>
                </a:solidFill>
              </a:rPr>
              <a:t>Sting-Jet</a:t>
            </a:r>
            <a:r>
              <a:rPr lang="en-GB" sz="1350" b="1" dirty="0">
                <a:solidFill>
                  <a:schemeClr val="accent1"/>
                </a:solidFill>
              </a:rPr>
              <a:t>    </a:t>
            </a:r>
            <a:r>
              <a:rPr lang="en-GB" sz="1350" b="1" dirty="0">
                <a:solidFill>
                  <a:srgbClr val="0070C0"/>
                </a:solidFill>
              </a:rPr>
              <a:t>CCB: </a:t>
            </a:r>
            <a:r>
              <a:rPr lang="en-GB" sz="1350" dirty="0">
                <a:solidFill>
                  <a:srgbClr val="0070C0"/>
                </a:solidFill>
              </a:rPr>
              <a:t>Cold Conveyor Belt</a:t>
            </a:r>
            <a:r>
              <a:rPr lang="en-GB" sz="1350" b="1" dirty="0">
                <a:solidFill>
                  <a:srgbClr val="0070C0"/>
                </a:solidFill>
              </a:rPr>
              <a:t>   </a:t>
            </a:r>
            <a:r>
              <a:rPr lang="en-GB" sz="1350" b="1" dirty="0">
                <a:solidFill>
                  <a:srgbClr val="C00000"/>
                </a:solidFill>
              </a:rPr>
              <a:t>WCB: </a:t>
            </a:r>
            <a:r>
              <a:rPr lang="en-GB" sz="1350" dirty="0">
                <a:solidFill>
                  <a:srgbClr val="C00000"/>
                </a:solidFill>
              </a:rPr>
              <a:t>Warm Conveyor Belt</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pic>
        <p:nvPicPr>
          <p:cNvPr id="22" name="Picture 21">
            <a:extLst>
              <a:ext uri="{FF2B5EF4-FFF2-40B4-BE49-F238E27FC236}">
                <a16:creationId xmlns:a16="http://schemas.microsoft.com/office/drawing/2014/main" id="{1DDA6BD2-F328-4014-8FE8-95EA8ACC5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835" y="869171"/>
            <a:ext cx="2438877" cy="3221275"/>
          </a:xfrm>
          <a:prstGeom prst="rect">
            <a:avLst/>
          </a:prstGeom>
        </p:spPr>
      </p:pic>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7C81CE-9491-43B9-9505-751B480C09A0}"/>
                  </a:ext>
                </a:extLst>
              </p:cNvPr>
              <p:cNvSpPr txBox="1"/>
              <p:nvPr/>
            </p:nvSpPr>
            <p:spPr>
              <a:xfrm>
                <a:off x="573524" y="869171"/>
                <a:ext cx="5119284" cy="2031325"/>
              </a:xfrm>
              <a:prstGeom prst="rect">
                <a:avLst/>
              </a:prstGeom>
              <a:solidFill>
                <a:srgbClr val="E7E6E6">
                  <a:lumMod val="90000"/>
                </a:srgbClr>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GB" sz="1800" b="1" i="0" u="none" strike="noStrike" kern="0" cap="none" spc="0" normalizeH="0" baseline="0" noProof="0" dirty="0">
                    <a:ln>
                      <a:noFill/>
                    </a:ln>
                    <a:solidFill>
                      <a:srgbClr val="000000"/>
                    </a:solidFill>
                    <a:effectLst/>
                    <a:uLnTx/>
                    <a:uFillTx/>
                    <a:latin typeface="Derailed"/>
                  </a:rPr>
                  <a:t>Identify cyclones that develop a warm seclusion (warm core)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Characterised by a</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positive gradient in wet bulb potential temperature (</a:t>
                </a:r>
                <a14:m>
                  <m:oMath xmlns:m="http://schemas.openxmlformats.org/officeDocument/2006/math">
                    <m:sSub>
                      <m:sSubPr>
                        <m:ctrlP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on the southern side of the cyclone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Negative </a:t>
                </a:r>
                <a14:m>
                  <m:oMath xmlns:m="http://schemas.openxmlformats.org/officeDocument/2006/math">
                    <m:sSub>
                      <m:sSubPr>
                        <m:ctrlPr>
                          <a:rPr kumimoji="0" lang="en-GB" sz="1800" b="0" i="1" u="none" strike="noStrike" kern="0" cap="none" spc="0" normalizeH="0" baseline="0" noProof="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gradient on the northern side</a:t>
                </a:r>
              </a:p>
            </p:txBody>
          </p:sp>
        </mc:Choice>
        <mc:Fallback xmlns="">
          <p:sp>
            <p:nvSpPr>
              <p:cNvPr id="12" name="TextBox 11">
                <a:extLst>
                  <a:ext uri="{FF2B5EF4-FFF2-40B4-BE49-F238E27FC236}">
                    <a16:creationId xmlns:a16="http://schemas.microsoft.com/office/drawing/2014/main" id="{137C81CE-9491-43B9-9505-751B480C09A0}"/>
                  </a:ext>
                </a:extLst>
              </p:cNvPr>
              <p:cNvSpPr txBox="1">
                <a:spLocks noRot="1" noChangeAspect="1" noMove="1" noResize="1" noEditPoints="1" noAdjustHandles="1" noChangeArrowheads="1" noChangeShapeType="1" noTextEdit="1"/>
              </p:cNvSpPr>
              <p:nvPr/>
            </p:nvSpPr>
            <p:spPr>
              <a:xfrm>
                <a:off x="573524" y="869171"/>
                <a:ext cx="5119284" cy="2031325"/>
              </a:xfrm>
              <a:prstGeom prst="rect">
                <a:avLst/>
              </a:prstGeom>
              <a:blipFill>
                <a:blip r:embed="rId5"/>
                <a:stretch>
                  <a:fillRect l="-952" t="-1802" r="-952" b="-3904"/>
                </a:stretch>
              </a:blipFill>
            </p:spPr>
            <p:txBody>
              <a:bodyPr/>
              <a:lstStyle/>
              <a:p>
                <a:r>
                  <a:rPr lang="en-GB">
                    <a:noFill/>
                  </a:rPr>
                  <a:t> </a:t>
                </a:r>
              </a:p>
            </p:txBody>
          </p:sp>
        </mc:Fallback>
      </mc:AlternateContent>
      <p:sp>
        <p:nvSpPr>
          <p:cNvPr id="13" name="Oval 12">
            <a:extLst>
              <a:ext uri="{FF2B5EF4-FFF2-40B4-BE49-F238E27FC236}">
                <a16:creationId xmlns:a16="http://schemas.microsoft.com/office/drawing/2014/main" id="{2AE4CE61-D4CD-425B-B711-9ECAE1BE40F5}"/>
              </a:ext>
            </a:extLst>
          </p:cNvPr>
          <p:cNvSpPr/>
          <p:nvPr/>
        </p:nvSpPr>
        <p:spPr>
          <a:xfrm>
            <a:off x="7050977" y="1948000"/>
            <a:ext cx="439273" cy="420255"/>
          </a:xfrm>
          <a:prstGeom prst="ellipse">
            <a:avLst/>
          </a:prstGeom>
          <a:solidFill>
            <a:srgbClr val="FF0000">
              <a:alpha val="42000"/>
            </a:srgbClr>
          </a:solidFill>
          <a:ln w="12700" cap="flat" cmpd="sng" algn="ctr">
            <a:solidFill>
              <a:srgbClr val="93509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Derailed"/>
              <a:ea typeface="+mn-ea"/>
              <a:cs typeface="+mn-cs"/>
            </a:endParaRPr>
          </a:p>
        </p:txBody>
      </p:sp>
      <p:cxnSp>
        <p:nvCxnSpPr>
          <p:cNvPr id="14" name="Straight Arrow Connector 13">
            <a:extLst>
              <a:ext uri="{FF2B5EF4-FFF2-40B4-BE49-F238E27FC236}">
                <a16:creationId xmlns:a16="http://schemas.microsoft.com/office/drawing/2014/main" id="{13C3767C-7288-49FD-A989-A6ADF4ECB41C}"/>
              </a:ext>
            </a:extLst>
          </p:cNvPr>
          <p:cNvCxnSpPr>
            <a:cxnSpLocks/>
            <a:endCxn id="13" idx="1"/>
          </p:cNvCxnSpPr>
          <p:nvPr/>
        </p:nvCxnSpPr>
        <p:spPr>
          <a:xfrm>
            <a:off x="5692808" y="1388122"/>
            <a:ext cx="1422499" cy="6214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063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18" name="TextBox 17"/>
          <p:cNvSpPr txBox="1"/>
          <p:nvPr/>
        </p:nvSpPr>
        <p:spPr>
          <a:xfrm>
            <a:off x="6420375" y="3711966"/>
            <a:ext cx="2637147" cy="253916"/>
          </a:xfrm>
          <a:prstGeom prst="rect">
            <a:avLst/>
          </a:prstGeom>
          <a:noFill/>
        </p:spPr>
        <p:txBody>
          <a:bodyPr wrap="square" rtlCol="0">
            <a:spAutoFit/>
          </a:bodyPr>
          <a:lstStyle/>
          <a:p>
            <a:r>
              <a:rPr lang="en-GB" sz="1050" b="1" dirty="0"/>
              <a:t>Clark and </a:t>
            </a:r>
            <a:r>
              <a:rPr lang="en-GB" sz="1050" b="1" dirty="0" err="1"/>
              <a:t>Gray</a:t>
            </a:r>
            <a:r>
              <a:rPr lang="en-GB" sz="1050" b="1" dirty="0"/>
              <a:t> (2018)</a:t>
            </a:r>
          </a:p>
        </p:txBody>
      </p:sp>
      <p:sp>
        <p:nvSpPr>
          <p:cNvPr id="20" name="TextBox 19"/>
          <p:cNvSpPr txBox="1"/>
          <p:nvPr/>
        </p:nvSpPr>
        <p:spPr>
          <a:xfrm>
            <a:off x="2081880" y="4260508"/>
            <a:ext cx="5602816" cy="300082"/>
          </a:xfrm>
          <a:prstGeom prst="rect">
            <a:avLst/>
          </a:prstGeom>
          <a:solidFill>
            <a:schemeClr val="bg2">
              <a:lumMod val="95000"/>
            </a:schemeClr>
          </a:solidFill>
        </p:spPr>
        <p:txBody>
          <a:bodyPr wrap="none" rtlCol="0">
            <a:spAutoFit/>
          </a:bodyPr>
          <a:lstStyle/>
          <a:p>
            <a:r>
              <a:rPr lang="en-GB" sz="1350" b="1" dirty="0">
                <a:solidFill>
                  <a:srgbClr val="7030A0"/>
                </a:solidFill>
              </a:rPr>
              <a:t>SJ: </a:t>
            </a:r>
            <a:r>
              <a:rPr lang="en-GB" sz="1350" dirty="0">
                <a:solidFill>
                  <a:srgbClr val="7030A0"/>
                </a:solidFill>
              </a:rPr>
              <a:t>Sting-Jet</a:t>
            </a:r>
            <a:r>
              <a:rPr lang="en-GB" sz="1350" b="1" dirty="0">
                <a:solidFill>
                  <a:srgbClr val="7030A0"/>
                </a:solidFill>
              </a:rPr>
              <a:t>    </a:t>
            </a:r>
            <a:r>
              <a:rPr lang="en-GB" sz="1350" b="1" dirty="0">
                <a:solidFill>
                  <a:srgbClr val="0070C0"/>
                </a:solidFill>
              </a:rPr>
              <a:t>CCB: </a:t>
            </a:r>
            <a:r>
              <a:rPr lang="en-GB" sz="1350" dirty="0">
                <a:solidFill>
                  <a:srgbClr val="0070C0"/>
                </a:solidFill>
              </a:rPr>
              <a:t>Cold Conveyor Belt</a:t>
            </a:r>
            <a:r>
              <a:rPr lang="en-GB" sz="1350" b="1" dirty="0">
                <a:solidFill>
                  <a:srgbClr val="0070C0"/>
                </a:solidFill>
              </a:rPr>
              <a:t>   </a:t>
            </a:r>
            <a:r>
              <a:rPr lang="en-GB" sz="1350" b="1" dirty="0">
                <a:solidFill>
                  <a:srgbClr val="C00000"/>
                </a:solidFill>
              </a:rPr>
              <a:t>WCB: </a:t>
            </a:r>
            <a:r>
              <a:rPr lang="en-GB" sz="1350" dirty="0">
                <a:solidFill>
                  <a:srgbClr val="C00000"/>
                </a:solidFill>
              </a:rPr>
              <a:t>Warm Conveyor Belt</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4423143" cy="637433"/>
          </a:xfrm>
          <a:prstGeom prst="rect">
            <a:avLst/>
          </a:prstGeom>
        </p:spPr>
        <p:txBody>
          <a:bodyPr lIns="0" tIns="0" rIns="0" bIns="0" anchor="ctr"/>
          <a:lstStyle/>
          <a:p>
            <a:pPr lvl="0">
              <a:defRPr/>
            </a:pPr>
            <a:r>
              <a:rPr lang="en-GB" sz="2000" kern="0" dirty="0">
                <a:solidFill>
                  <a:sysClr val="windowText" lastClr="000000"/>
                </a:solidFill>
              </a:rPr>
              <a:t>Diagnosing sting jets in DJF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13" name="TextBox 12">
            <a:extLst>
              <a:ext uri="{FF2B5EF4-FFF2-40B4-BE49-F238E27FC236}">
                <a16:creationId xmlns:a16="http://schemas.microsoft.com/office/drawing/2014/main" id="{4FBA4785-E2C0-4A58-8D5A-41B226581877}"/>
              </a:ext>
            </a:extLst>
          </p:cNvPr>
          <p:cNvSpPr txBox="1"/>
          <p:nvPr/>
        </p:nvSpPr>
        <p:spPr>
          <a:xfrm>
            <a:off x="573524" y="3100868"/>
            <a:ext cx="5119284" cy="646331"/>
          </a:xfrm>
          <a:prstGeom prst="rect">
            <a:avLst/>
          </a:prstGeom>
          <a:solidFill>
            <a:srgbClr val="E7E6E6">
              <a:lumMod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Derailed"/>
              </a:rPr>
              <a:t>2. Identify slanted core of maximum wind speeds of sting-jet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7A444C9-DE41-494D-9575-A637632FFC2B}"/>
                  </a:ext>
                </a:extLst>
              </p:cNvPr>
              <p:cNvSpPr txBox="1"/>
              <p:nvPr/>
            </p:nvSpPr>
            <p:spPr>
              <a:xfrm>
                <a:off x="573524" y="869171"/>
                <a:ext cx="5119284" cy="2031325"/>
              </a:xfrm>
              <a:prstGeom prst="rect">
                <a:avLst/>
              </a:prstGeom>
              <a:solidFill>
                <a:srgbClr val="E7E6E6">
                  <a:lumMod val="90000"/>
                </a:srgbClr>
              </a:solid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GB" sz="1800" b="1" i="0" u="none" strike="noStrike" kern="0" cap="none" spc="0" normalizeH="0" baseline="0" noProof="0" dirty="0">
                    <a:ln>
                      <a:noFill/>
                    </a:ln>
                    <a:solidFill>
                      <a:srgbClr val="000000"/>
                    </a:solidFill>
                    <a:effectLst/>
                    <a:uLnTx/>
                    <a:uFillTx/>
                    <a:latin typeface="Derailed"/>
                  </a:rPr>
                  <a:t>Identify cyclones that develop a warm seclusion (warm core)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Characterised by a</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positive gradient in wet bulb potential temperature (</a:t>
                </a:r>
                <a14:m>
                  <m:oMath xmlns:m="http://schemas.openxmlformats.org/officeDocument/2006/math">
                    <m:sSub>
                      <m:sSubPr>
                        <m:ctrlP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on the southern side of the cyclone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Derailed"/>
                  </a:rPr>
                  <a:t>Negative </a:t>
                </a:r>
                <a14:m>
                  <m:oMath xmlns:m="http://schemas.openxmlformats.org/officeDocument/2006/math">
                    <m:sSub>
                      <m:sSubPr>
                        <m:ctrlPr>
                          <a:rPr kumimoji="0" lang="en-GB" sz="1800" b="0" i="1" u="none" strike="noStrike" kern="0" cap="none" spc="0" normalizeH="0" baseline="0" noProof="0">
                            <a:ln>
                              <a:noFill/>
                            </a:ln>
                            <a:solidFill>
                              <a:srgbClr val="000000"/>
                            </a:solidFill>
                            <a:effectLst/>
                            <a:uLnTx/>
                            <a:uFillTx/>
                            <a:latin typeface="Cambria Math" panose="02040503050406030204" pitchFamily="18" charset="0"/>
                          </a:rPr>
                        </m:ctrlPr>
                      </m:sSubPr>
                      <m:e>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𝜃</m:t>
                        </m:r>
                      </m:e>
                      <m:sub>
                        <m:r>
                          <a:rPr kumimoji="0" lang="en-GB" sz="1800" b="0" i="1" u="none" strike="noStrike" kern="0" cap="none" spc="0" normalizeH="0" baseline="0" noProof="0" smtClean="0">
                            <a:ln>
                              <a:noFill/>
                            </a:ln>
                            <a:solidFill>
                              <a:srgbClr val="000000"/>
                            </a:solidFill>
                            <a:effectLst/>
                            <a:uLnTx/>
                            <a:uFillTx/>
                            <a:latin typeface="Cambria Math" panose="02040503050406030204" pitchFamily="18" charset="0"/>
                          </a:rPr>
                          <m:t>𝑊</m:t>
                        </m:r>
                      </m:sub>
                    </m:sSub>
                  </m:oMath>
                </a14:m>
                <a:r>
                  <a:rPr kumimoji="0" lang="en-GB" sz="1800" b="0" i="0" u="none" strike="noStrike" kern="0" cap="none" spc="0" normalizeH="0" baseline="0" noProof="0" dirty="0">
                    <a:ln>
                      <a:noFill/>
                    </a:ln>
                    <a:solidFill>
                      <a:srgbClr val="000000"/>
                    </a:solidFill>
                    <a:effectLst/>
                    <a:uLnTx/>
                    <a:uFillTx/>
                    <a:latin typeface="Derailed"/>
                  </a:rPr>
                  <a:t> gradient on the northern side</a:t>
                </a:r>
              </a:p>
            </p:txBody>
          </p:sp>
        </mc:Choice>
        <mc:Fallback xmlns="">
          <p:sp>
            <p:nvSpPr>
              <p:cNvPr id="14" name="TextBox 13">
                <a:extLst>
                  <a:ext uri="{FF2B5EF4-FFF2-40B4-BE49-F238E27FC236}">
                    <a16:creationId xmlns:a16="http://schemas.microsoft.com/office/drawing/2014/main" id="{77A444C9-DE41-494D-9575-A637632FFC2B}"/>
                  </a:ext>
                </a:extLst>
              </p:cNvPr>
              <p:cNvSpPr txBox="1">
                <a:spLocks noRot="1" noChangeAspect="1" noMove="1" noResize="1" noEditPoints="1" noAdjustHandles="1" noChangeArrowheads="1" noChangeShapeType="1" noTextEdit="1"/>
              </p:cNvSpPr>
              <p:nvPr/>
            </p:nvSpPr>
            <p:spPr>
              <a:xfrm>
                <a:off x="573524" y="869171"/>
                <a:ext cx="5119284" cy="2031325"/>
              </a:xfrm>
              <a:prstGeom prst="rect">
                <a:avLst/>
              </a:prstGeom>
              <a:blipFill>
                <a:blip r:embed="rId4"/>
                <a:stretch>
                  <a:fillRect l="-952" t="-1802" r="-952" b="-3904"/>
                </a:stretch>
              </a:blipFill>
            </p:spPr>
            <p:txBody>
              <a:bodyPr/>
              <a:lstStyle/>
              <a:p>
                <a:r>
                  <a:rPr lang="en-GB">
                    <a:noFill/>
                  </a:rPr>
                  <a:t> </a:t>
                </a:r>
              </a:p>
            </p:txBody>
          </p:sp>
        </mc:Fallback>
      </mc:AlternateContent>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808" y="1951389"/>
            <a:ext cx="3384191" cy="1659215"/>
          </a:xfrm>
          <a:prstGeom prst="rect">
            <a:avLst/>
          </a:prstGeom>
        </p:spPr>
      </p:pic>
      <p:cxnSp>
        <p:nvCxnSpPr>
          <p:cNvPr id="16" name="Straight Arrow Connector 15">
            <a:extLst>
              <a:ext uri="{FF2B5EF4-FFF2-40B4-BE49-F238E27FC236}">
                <a16:creationId xmlns:a16="http://schemas.microsoft.com/office/drawing/2014/main" id="{0A8F88DD-111D-463C-94F7-F38D627507D3}"/>
              </a:ext>
            </a:extLst>
          </p:cNvPr>
          <p:cNvCxnSpPr>
            <a:cxnSpLocks/>
          </p:cNvCxnSpPr>
          <p:nvPr/>
        </p:nvCxnSpPr>
        <p:spPr>
          <a:xfrm flipV="1">
            <a:off x="5692808" y="2587559"/>
            <a:ext cx="1245874" cy="800413"/>
          </a:xfrm>
          <a:prstGeom prst="straightConnector1">
            <a:avLst/>
          </a:prstGeom>
          <a:noFill/>
          <a:ln w="50800" cap="flat" cmpd="sng" algn="ctr">
            <a:solidFill>
              <a:srgbClr val="93509E"/>
            </a:solidFill>
            <a:prstDash val="solid"/>
            <a:miter lim="800000"/>
            <a:tailEnd type="triangle"/>
          </a:ln>
          <a:effectLst/>
        </p:spPr>
      </p:cxnSp>
    </p:spTree>
    <p:extLst>
      <p:ext uri="{BB962C8B-B14F-4D97-AF65-F5344CB8AC3E}">
        <p14:creationId xmlns:p14="http://schemas.microsoft.com/office/powerpoint/2010/main" val="339182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C991F32-A5E9-4D19-B49B-CC5E5B1EF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871" y="584799"/>
            <a:ext cx="5438637" cy="4078978"/>
          </a:xfrm>
          <a:prstGeom prst="rect">
            <a:avLst/>
          </a:prstGeom>
        </p:spPr>
      </p:pic>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pPr algn="r"/>
            <a:r>
              <a:rPr lang="en-GB" dirty="0"/>
              <a:t> </a:t>
            </a:r>
          </a:p>
        </p:txBody>
      </p:sp>
      <p:sp>
        <p:nvSpPr>
          <p:cNvPr id="21" name="Title 3">
            <a:extLst>
              <a:ext uri="{FF2B5EF4-FFF2-40B4-BE49-F238E27FC236}">
                <a16:creationId xmlns:a16="http://schemas.microsoft.com/office/drawing/2014/main" id="{B7ABFEBB-C0F2-4397-9DEC-F3706F0E20CE}"/>
              </a:ext>
            </a:extLst>
          </p:cNvPr>
          <p:cNvSpPr txBox="1">
            <a:spLocks/>
          </p:cNvSpPr>
          <p:nvPr/>
        </p:nvSpPr>
        <p:spPr>
          <a:xfrm>
            <a:off x="1941443" y="195486"/>
            <a:ext cx="5438637" cy="637433"/>
          </a:xfrm>
          <a:prstGeom prst="rect">
            <a:avLst/>
          </a:prstGeom>
        </p:spPr>
        <p:txBody>
          <a:bodyPr lIns="0" tIns="0" rIns="0" bIns="0" anchor="ctr"/>
          <a:lstStyle/>
          <a:p>
            <a:pPr lvl="0">
              <a:defRPr/>
            </a:pPr>
            <a:r>
              <a:rPr lang="en-GB" sz="2000" kern="0" dirty="0">
                <a:solidFill>
                  <a:sysClr val="windowText" lastClr="000000"/>
                </a:solidFill>
              </a:rPr>
              <a:t>Future changes in frequency of sting jet storms</a:t>
            </a:r>
          </a:p>
        </p:txBody>
      </p:sp>
      <p:sp>
        <p:nvSpPr>
          <p:cNvPr id="24" name="TextBox 23">
            <a:extLst>
              <a:ext uri="{FF2B5EF4-FFF2-40B4-BE49-F238E27FC236}">
                <a16:creationId xmlns:a16="http://schemas.microsoft.com/office/drawing/2014/main" id="{2FCCC9F0-9886-4A2B-9D3D-AFD214160933}"/>
              </a:ext>
            </a:extLst>
          </p:cNvPr>
          <p:cNvSpPr txBox="1"/>
          <p:nvPr/>
        </p:nvSpPr>
        <p:spPr>
          <a:xfrm>
            <a:off x="5791200" y="4763313"/>
            <a:ext cx="3192378" cy="338554"/>
          </a:xfrm>
          <a:prstGeom prst="rect">
            <a:avLst/>
          </a:prstGeom>
          <a:noFill/>
        </p:spPr>
        <p:txBody>
          <a:bodyPr wrap="square" rtlCol="0">
            <a:spAutoFit/>
          </a:bodyPr>
          <a:lstStyle/>
          <a:p>
            <a:pPr algn="r"/>
            <a:r>
              <a:rPr lang="en-GB" sz="1600" i="1" dirty="0"/>
              <a:t>Courtesy Colin Manning</a:t>
            </a:r>
          </a:p>
        </p:txBody>
      </p:sp>
      <p:pic>
        <p:nvPicPr>
          <p:cNvPr id="11" name="Picture 10" descr="A close up of a logo&#10;&#10;Description automatically generated">
            <a:extLst>
              <a:ext uri="{FF2B5EF4-FFF2-40B4-BE49-F238E27FC236}">
                <a16:creationId xmlns:a16="http://schemas.microsoft.com/office/drawing/2014/main" id="{22F953F9-F1AC-4132-9AA1-665858E51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8" name="TextBox 7">
            <a:extLst>
              <a:ext uri="{FF2B5EF4-FFF2-40B4-BE49-F238E27FC236}">
                <a16:creationId xmlns:a16="http://schemas.microsoft.com/office/drawing/2014/main" id="{4AA71646-DA8A-46C5-B8D8-11911F69B5B7}"/>
              </a:ext>
            </a:extLst>
          </p:cNvPr>
          <p:cNvSpPr txBox="1"/>
          <p:nvPr/>
        </p:nvSpPr>
        <p:spPr>
          <a:xfrm>
            <a:off x="177950" y="1094422"/>
            <a:ext cx="2013921" cy="1477328"/>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kern="0" dirty="0">
                <a:solidFill>
                  <a:srgbClr val="000000"/>
                </a:solidFill>
                <a:latin typeface="Derailed"/>
              </a:rPr>
              <a:t>Future increases in</a:t>
            </a:r>
            <a:r>
              <a:rPr kumimoji="0" lang="en-GB" sz="1800" b="1" i="0" u="none" strike="noStrike" kern="0" cap="none" spc="0" normalizeH="0" baseline="0" noProof="0" dirty="0">
                <a:ln>
                  <a:noFill/>
                </a:ln>
                <a:solidFill>
                  <a:srgbClr val="000000"/>
                </a:solidFill>
                <a:effectLst/>
                <a:uLnTx/>
                <a:uFillTx/>
                <a:latin typeface="Derailed"/>
              </a:rPr>
              <a:t> frequency of sting-jet storms across Europe found in all seasons</a:t>
            </a:r>
          </a:p>
        </p:txBody>
      </p:sp>
      <p:sp>
        <p:nvSpPr>
          <p:cNvPr id="10" name="TextBox 9">
            <a:extLst>
              <a:ext uri="{FF2B5EF4-FFF2-40B4-BE49-F238E27FC236}">
                <a16:creationId xmlns:a16="http://schemas.microsoft.com/office/drawing/2014/main" id="{75CD1591-16A5-439C-9154-D1ED9B731928}"/>
              </a:ext>
            </a:extLst>
          </p:cNvPr>
          <p:cNvSpPr txBox="1"/>
          <p:nvPr/>
        </p:nvSpPr>
        <p:spPr>
          <a:xfrm>
            <a:off x="7285951" y="1104270"/>
            <a:ext cx="1585970" cy="1169551"/>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Derailed"/>
              </a:rPr>
              <a:t>Black bars represent 95% uncertainty interval obtained via bootstrapping</a:t>
            </a:r>
          </a:p>
        </p:txBody>
      </p:sp>
    </p:spTree>
    <p:extLst>
      <p:ext uri="{BB962C8B-B14F-4D97-AF65-F5344CB8AC3E}">
        <p14:creationId xmlns:p14="http://schemas.microsoft.com/office/powerpoint/2010/main" val="414183455"/>
      </p:ext>
    </p:extLst>
  </p:cSld>
  <p:clrMapOvr>
    <a:masterClrMapping/>
  </p:clrMapOvr>
</p:sld>
</file>

<file path=ppt/theme/theme1.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E6CDCC3-5D1A-4443-8D06-CAE37543E1DA}" vid="{782BD56F-88CB-4E51-BC56-789B60A50E78}"/>
    </a:ext>
  </a:extLst>
</a:theme>
</file>

<file path=ppt/theme/theme10.xml><?xml version="1.0" encoding="utf-8"?>
<a:theme xmlns:a="http://schemas.openxmlformats.org/drawingml/2006/main" name="3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1.xml><?xml version="1.0" encoding="utf-8"?>
<a:theme xmlns:a="http://schemas.openxmlformats.org/drawingml/2006/main" name="1_2 Met Office Hadley Centr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2.xml><?xml version="1.0" encoding="utf-8"?>
<a:theme xmlns:a="http://schemas.openxmlformats.org/drawingml/2006/main" name="2_2 Met Office Hadley Centr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E6CDCC3-5D1A-4443-8D06-CAE37543E1DA}" vid="{782BD56F-88CB-4E51-BC56-789B60A50E78}"/>
    </a:ext>
  </a:extLst>
</a:theme>
</file>

<file path=ppt/theme/theme3.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4.xml><?xml version="1.0" encoding="utf-8"?>
<a:theme xmlns:a="http://schemas.openxmlformats.org/drawingml/2006/main" name="1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5.xml><?xml version="1.0" encoding="utf-8"?>
<a:theme xmlns:a="http://schemas.openxmlformats.org/drawingml/2006/main" name="2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6.xml><?xml version="1.0" encoding="utf-8"?>
<a:theme xmlns:a="http://schemas.openxmlformats.org/drawingml/2006/main" name="7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7.xml><?xml version="1.0" encoding="utf-8"?>
<a:theme xmlns:a="http://schemas.openxmlformats.org/drawingml/2006/main" name="Overview">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8.xml><?xml version="1.0" encoding="utf-8"?>
<a:theme xmlns:a="http://schemas.openxmlformats.org/drawingml/2006/main" name="2 Met Office Hadley Centr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9.xml><?xml version="1.0" encoding="utf-8"?>
<a:theme xmlns:a="http://schemas.openxmlformats.org/drawingml/2006/main" name="2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Met Office Hadley Centre PowerPoint Template" id="{11660586-C640-450A-BD63-CA173E408E6D}" vid="{078A8313-34DF-4BB6-9F5C-B8E3140CF51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929D3C7B92654E91E0BACE58CAB3FC" ma:contentTypeVersion="2" ma:contentTypeDescription="Create a new document." ma:contentTypeScope="" ma:versionID="b516ca4bc2fb343c10db5fc6be74e8a1">
  <xsd:schema xmlns:xsd="http://www.w3.org/2001/XMLSchema" xmlns:xs="http://www.w3.org/2001/XMLSchema" xmlns:p="http://schemas.microsoft.com/office/2006/metadata/properties" xmlns:ns3="39e328b5-fd55-4aa2-9335-b42da031234f" targetNamespace="http://schemas.microsoft.com/office/2006/metadata/properties" ma:root="true" ma:fieldsID="8dbc7cb6f2bb18fd965a39878f68014a" ns3:_="">
    <xsd:import namespace="39e328b5-fd55-4aa2-9335-b42da031234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e328b5-fd55-4aa2-9335-b42da03123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F02DC8-23FF-4324-A4F0-613A959FC6A0}">
  <ds:schemaRefs>
    <ds:schemaRef ds:uri="http://schemas.microsoft.com/sharepoint/v3/contenttype/forms"/>
  </ds:schemaRefs>
</ds:datastoreItem>
</file>

<file path=customXml/itemProps2.xml><?xml version="1.0" encoding="utf-8"?>
<ds:datastoreItem xmlns:ds="http://schemas.openxmlformats.org/officeDocument/2006/customXml" ds:itemID="{500E65C8-82DB-4603-8783-F342B9B673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e328b5-fd55-4aa2-9335-b42da03123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C0149E-32D3-4011-9A27-75B047FF51D0}">
  <ds:schemaRefs>
    <ds:schemaRef ds:uri="http://schemas.microsoft.com/office/2006/metadata/properties"/>
    <ds:schemaRef ds:uri="39e328b5-fd55-4aa2-9335-b42da031234f"/>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355</TotalTime>
  <Words>2146</Words>
  <Application>Microsoft Office PowerPoint</Application>
  <PresentationFormat>On-screen Show (16:9)</PresentationFormat>
  <Paragraphs>279</Paragraphs>
  <Slides>25</Slides>
  <Notes>22</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25</vt:i4>
      </vt:variant>
    </vt:vector>
  </HeadingPairs>
  <TitlesOfParts>
    <vt:vector size="43" baseType="lpstr">
      <vt:lpstr>Arial</vt:lpstr>
      <vt:lpstr>Calibri</vt:lpstr>
      <vt:lpstr>Cambria Math</vt:lpstr>
      <vt:lpstr>Derailed</vt:lpstr>
      <vt:lpstr>System Font</vt:lpstr>
      <vt:lpstr>Wingdings</vt:lpstr>
      <vt:lpstr>Office Theme</vt:lpstr>
      <vt:lpstr>1_Office Theme</vt:lpstr>
      <vt:lpstr>Met Office PowerPoint Template</vt:lpstr>
      <vt:lpstr>1_Met Office PowerPoint Template</vt:lpstr>
      <vt:lpstr>2_Met Office PowerPoint Template</vt:lpstr>
      <vt:lpstr>7_Met Office PowerPoint Template</vt:lpstr>
      <vt:lpstr>Overview</vt:lpstr>
      <vt:lpstr>2 Met Office Hadley Centre PowerPoint Template</vt:lpstr>
      <vt:lpstr>2_Office Theme</vt:lpstr>
      <vt:lpstr>3_Met Office PowerPoint Template</vt:lpstr>
      <vt:lpstr>1_2 Met Office Hadley Centre PowerPoint Template</vt:lpstr>
      <vt:lpstr>2_2 Met Office Hadley Centre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outlook</vt:lpstr>
      <vt:lpstr>My personal pledges to reduce carbon</vt:lpstr>
      <vt:lpstr>Spare slides</vt:lpstr>
      <vt:lpstr>PowerPoint Presentation</vt:lpstr>
      <vt:lpstr>PowerPoint Presentation</vt:lpstr>
      <vt:lpstr>PowerPoint Presentation</vt:lpstr>
      <vt:lpstr>Severe storm environments (1999-2014) </vt:lpstr>
      <vt:lpstr>Future change in severe storm environments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Kendon, Elizabeth</dc:creator>
  <cp:lastModifiedBy>Kendon, Elizabeth</cp:lastModifiedBy>
  <cp:revision>36</cp:revision>
  <dcterms:created xsi:type="dcterms:W3CDTF">2020-02-24T15:31:21Z</dcterms:created>
  <dcterms:modified xsi:type="dcterms:W3CDTF">2020-04-30T16:45:22Z</dcterms:modified>
</cp:coreProperties>
</file>