
<file path=[Content_Types].xml><?xml version="1.0" encoding="utf-8"?>
<Types xmlns="http://schemas.openxmlformats.org/package/2006/content-types">
  <Default Extension="1" ContentType="image/png"/>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2.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 id="2147483712" r:id="rId5"/>
    <p:sldMasterId id="2147483759" r:id="rId6"/>
    <p:sldMasterId id="2147483787" r:id="rId7"/>
    <p:sldMasterId id="2147483817" r:id="rId8"/>
    <p:sldMasterId id="2147483848" r:id="rId9"/>
    <p:sldMasterId id="2147483878" r:id="rId10"/>
    <p:sldMasterId id="2147483901" r:id="rId11"/>
    <p:sldMasterId id="2147483929" r:id="rId12"/>
    <p:sldMasterId id="2147483960" r:id="rId13"/>
    <p:sldMasterId id="2147483986" r:id="rId14"/>
    <p:sldMasterId id="2147484011" r:id="rId15"/>
    <p:sldMasterId id="2147484041" r:id="rId16"/>
  </p:sldMasterIdLst>
  <p:notesMasterIdLst>
    <p:notesMasterId r:id="rId41"/>
  </p:notesMasterIdLst>
  <p:handoutMasterIdLst>
    <p:handoutMasterId r:id="rId42"/>
  </p:handoutMasterIdLst>
  <p:sldIdLst>
    <p:sldId id="296" r:id="rId17"/>
    <p:sldId id="450" r:id="rId18"/>
    <p:sldId id="509" r:id="rId19"/>
    <p:sldId id="492" r:id="rId20"/>
    <p:sldId id="515" r:id="rId21"/>
    <p:sldId id="1062" r:id="rId22"/>
    <p:sldId id="497" r:id="rId23"/>
    <p:sldId id="505" r:id="rId24"/>
    <p:sldId id="1056" r:id="rId25"/>
    <p:sldId id="1063" r:id="rId26"/>
    <p:sldId id="512" r:id="rId27"/>
    <p:sldId id="479" r:id="rId28"/>
    <p:sldId id="513" r:id="rId29"/>
    <p:sldId id="1064" r:id="rId30"/>
    <p:sldId id="1065" r:id="rId31"/>
    <p:sldId id="264" r:id="rId32"/>
    <p:sldId id="528" r:id="rId33"/>
    <p:sldId id="534" r:id="rId34"/>
    <p:sldId id="1066" r:id="rId35"/>
    <p:sldId id="470" r:id="rId36"/>
    <p:sldId id="494" r:id="rId37"/>
    <p:sldId id="495" r:id="rId38"/>
    <p:sldId id="522" r:id="rId39"/>
    <p:sldId id="518" r:id="rId40"/>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0A0"/>
    <a:srgbClr val="E9A1DB"/>
    <a:srgbClr val="311143"/>
    <a:srgbClr val="2A2A2A"/>
    <a:srgbClr val="1F2526"/>
    <a:srgbClr val="0B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47" autoAdjust="0"/>
  </p:normalViewPr>
  <p:slideViewPr>
    <p:cSldViewPr snapToGrid="0">
      <p:cViewPr varScale="1">
        <p:scale>
          <a:sx n="114" d="100"/>
          <a:sy n="114" d="100"/>
        </p:scale>
        <p:origin x="109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0568A57F-EE3F-4395-8350-23886B176593}" type="datetimeFigureOut">
              <a:rPr lang="en-GB" smtClean="0"/>
              <a:t>04/05/2020</a:t>
            </a:fld>
            <a:endParaRPr lang="en-GB"/>
          </a:p>
        </p:txBody>
      </p:sp>
      <p:sp>
        <p:nvSpPr>
          <p:cNvPr id="4" name="Footer Placeholder 3"/>
          <p:cNvSpPr>
            <a:spLocks noGrp="1"/>
          </p:cNvSpPr>
          <p:nvPr>
            <p:ph type="ftr" sz="quarter" idx="2"/>
          </p:nvPr>
        </p:nvSpPr>
        <p:spPr>
          <a:xfrm>
            <a:off x="1"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C0AD25F9-6729-4B54-8613-58AC155ADD22}" type="slidenum">
              <a:rPr lang="en-GB" smtClean="0"/>
              <a:t>‹#›</a:t>
            </a:fld>
            <a:endParaRPr lang="en-GB"/>
          </a:p>
        </p:txBody>
      </p:sp>
    </p:spTree>
    <p:extLst>
      <p:ext uri="{BB962C8B-B14F-4D97-AF65-F5344CB8AC3E}">
        <p14:creationId xmlns:p14="http://schemas.microsoft.com/office/powerpoint/2010/main" val="2726202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17B4C97-B0AB-415A-87C7-A72C5EB9248F}" type="datetimeFigureOut">
              <a:rPr lang="en-GB" smtClean="0"/>
              <a:t>04/05/2020</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6"/>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D262B7FA-AB46-4993-BA79-F306F77A2046}" type="slidenum">
              <a:rPr lang="en-GB" smtClean="0"/>
              <a:t>‹#›</a:t>
            </a:fld>
            <a:endParaRPr lang="en-GB"/>
          </a:p>
        </p:txBody>
      </p:sp>
    </p:spTree>
    <p:extLst>
      <p:ext uri="{BB962C8B-B14F-4D97-AF65-F5344CB8AC3E}">
        <p14:creationId xmlns:p14="http://schemas.microsoft.com/office/powerpoint/2010/main" val="14493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D262B7FA-AB46-4993-BA79-F306F77A2046}" type="slidenum">
              <a:rPr lang="en-GB" smtClean="0"/>
              <a:t>1</a:t>
            </a:fld>
            <a:endParaRPr lang="en-GB"/>
          </a:p>
        </p:txBody>
      </p:sp>
    </p:spTree>
    <p:extLst>
      <p:ext uri="{BB962C8B-B14F-4D97-AF65-F5344CB8AC3E}">
        <p14:creationId xmlns:p14="http://schemas.microsoft.com/office/powerpoint/2010/main" val="113358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Max value in future in autumn (summer) is 150 mm/h (128 mm/h) in 12km compared to 74 mm/h (87 mm/h) in 2.2km. </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97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Plotted</a:t>
            </a:r>
            <a:r>
              <a:rPr lang="en-GB" baseline="0" dirty="0"/>
              <a:t> is central estimate, with black lines giving 2</a:t>
            </a:r>
            <a:r>
              <a:rPr lang="en-GB" baseline="30000" dirty="0"/>
              <a:t>nd</a:t>
            </a:r>
            <a:r>
              <a:rPr lang="en-GB" baseline="0" dirty="0"/>
              <a:t> lowest to 2</a:t>
            </a:r>
            <a:r>
              <a:rPr lang="en-GB" baseline="30000" dirty="0"/>
              <a:t>nd</a:t>
            </a:r>
            <a:r>
              <a:rPr lang="en-GB" baseline="0" dirty="0"/>
              <a:t> highest estimate.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69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a:solidFill>
                  <a:schemeClr val="tx1"/>
                </a:solidFill>
                <a:effectLst/>
                <a:latin typeface="+mn-lt"/>
                <a:ea typeface="+mn-ea"/>
                <a:cs typeface="+mn-cs"/>
              </a:rPr>
              <a:t>Local and Regional projections are driven by a subset of the Global projections. Blue are the CMIP5 models and the yellow the Hadley Centre models used in Strand 2. The Regional (pink) and Local (green) are only driven by the Hadley Centre models (yellow).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Black</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ox and whiskers denote the 5, 10, 25, 50, 75, 90 and 95% probability levels of the Strand 1 probabilistic projections. </a:t>
            </a:r>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This shows that it is important to consider the Local projections in the context of the wider sampling of uncertainty from the Global and probabilistic projections.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01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47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kern="0" dirty="0"/>
              <a:t>Central estimate of future changes in winter hourly precipitation (mean, occurrence and intensity) for (top) Local (2.2km) and (bottom) Regional (12km). </a:t>
            </a:r>
            <a:r>
              <a:rPr lang="en-GB" dirty="0"/>
              <a:t>Changes over sea are in good agreement between CPM and RCM. However over UK land see 10% larger increase in winter mean </a:t>
            </a:r>
            <a:r>
              <a:rPr lang="en-GB" dirty="0" err="1"/>
              <a:t>precip</a:t>
            </a:r>
            <a:r>
              <a:rPr lang="en-GB" dirty="0"/>
              <a:t> in CPM compared to RCM-PPE.  This difference comes from much larger increase in occurrence of rainfall over land in CPM (17% compared to 2% increase). In the RCM, the increase in rainfall occurrence over the sea, does not extend over land.</a:t>
            </a:r>
          </a:p>
          <a:p>
            <a:r>
              <a:rPr lang="en-GB" dirty="0"/>
              <a:t>Looking across the ensemble we find that this difference between the CPM and RCM responses is seen for all members i.e. is a robust result.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9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explore this further, we have developed a method to diagnose convection in a CPM using vertical gradient in wet bulb potential temperature. Plot on left shows that this method is very successful.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find that changes in convective showers account for 60% of precipitation occurrence change in CPM over 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importance of accurately representing convection extends beyond short duration extremes in summer, to mean precipitation in winter.</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62B7FA-AB46-4993-BA79-F306F77A20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769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Europe 2.2km simulations are part of the EUCP project, which is carrying out coordinated MME CPM experiments across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EUCP = European Climate Prediction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Structural uncertainties = uncertainties due to different parameterisation schemes or model architectures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332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F38DE-D929-4668-9AB0-4823D41E9D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505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18</a:t>
            </a:fld>
            <a:endParaRPr lang="en-GB"/>
          </a:p>
        </p:txBody>
      </p:sp>
    </p:spTree>
    <p:extLst>
      <p:ext uri="{BB962C8B-B14F-4D97-AF65-F5344CB8AC3E}">
        <p14:creationId xmlns:p14="http://schemas.microsoft.com/office/powerpoint/2010/main" val="3972458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Cold winter days are too cold in the RCM especially in the north, with biases improved in CPM. Differences related to snow scheme, with more lying snow in RCM.</a:t>
            </a:r>
          </a:p>
          <a:p>
            <a:r>
              <a:rPr lang="en-GB" sz="1200" dirty="0"/>
              <a:t>Hot summer days are too cold in RCM in north, and too hot in CPM in south. Drier soils in CPM may be contributing factor.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40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Here we are providing a new set of 12 projections at 2.2km resolution. This is the first time anywhere, that national climate scenarios are being provided at a resolution on par with current operational weather forecast models. It is a major step forward in national climate capability, allowing us to look at future changes in hourly rainfall and also on small spatial scales such as cities.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104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Hot summer days are the 99</a:t>
            </a:r>
            <a:r>
              <a:rPr lang="en-GB" baseline="30000" dirty="0"/>
              <a:t>th</a:t>
            </a:r>
            <a:r>
              <a:rPr lang="en-GB" dirty="0"/>
              <a:t> percentile of daily mean temperature.</a:t>
            </a:r>
          </a:p>
          <a:p>
            <a:r>
              <a:rPr lang="en-GB" dirty="0"/>
              <a:t>For</a:t>
            </a:r>
            <a:r>
              <a:rPr lang="en-GB" baseline="0" dirty="0"/>
              <a:t> cold winter days range is 2.7 to 4.7 </a:t>
            </a:r>
            <a:r>
              <a:rPr lang="en-GB" baseline="0" dirty="0" err="1"/>
              <a:t>degC</a:t>
            </a:r>
            <a:r>
              <a:rPr lang="en-GB" baseline="0" dirty="0"/>
              <a:t> increase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963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Hot spells here are defined as daily max exceeding 30C for 2 or</a:t>
            </a:r>
            <a:r>
              <a:rPr lang="en-GB" baseline="0" dirty="0"/>
              <a:t> more consecutive days, and this is the threshold used to trigger public health warnings.</a:t>
            </a:r>
          </a:p>
          <a:p>
            <a:r>
              <a:rPr lang="en-GB" baseline="0" dirty="0"/>
              <a:t>Here we a seeing a 16-fold increase!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118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instead examine changes in hourly extremes by looking at frequency of exceedance of specific threshold</a:t>
            </a:r>
          </a:p>
          <a:p>
            <a:r>
              <a:rPr lang="en-GB" dirty="0"/>
              <a:t>e.g. 30 mm/h is official threshold</a:t>
            </a:r>
            <a:r>
              <a:rPr lang="en-GB" baseline="0" dirty="0"/>
              <a:t> used to issue a warning regarding flash flooding </a:t>
            </a:r>
          </a:p>
          <a:p>
            <a:r>
              <a:rPr lang="en-GB" sz="1200" kern="1200" baseline="0" dirty="0">
                <a:solidFill>
                  <a:schemeClr val="tx1"/>
                </a:solidFill>
                <a:effectLst/>
                <a:latin typeface="+mn-lt"/>
                <a:ea typeface="+mn-ea"/>
                <a:cs typeface="+mn-cs"/>
              </a:rPr>
              <a:t>Then see significant increases in frequency.</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Greater London</a:t>
            </a:r>
          </a:p>
          <a:p>
            <a:r>
              <a:rPr lang="en-GB" sz="1200" kern="1200" dirty="0">
                <a:solidFill>
                  <a:schemeClr val="tx1"/>
                </a:solidFill>
                <a:effectLst/>
                <a:latin typeface="+mn-lt"/>
                <a:ea typeface="+mn-ea"/>
                <a:cs typeface="+mn-cs"/>
              </a:rPr>
              <a:t>Frequency of days with &gt;30mm/h             0.095   -&gt; 0.139                                     x1.5</a:t>
            </a:r>
          </a:p>
          <a:p>
            <a:r>
              <a:rPr lang="en-GB" sz="1200" kern="1200" dirty="0">
                <a:solidFill>
                  <a:schemeClr val="tx1"/>
                </a:solidFill>
                <a:effectLst/>
                <a:latin typeface="+mn-lt"/>
                <a:ea typeface="+mn-ea"/>
                <a:cs typeface="+mn-cs"/>
              </a:rPr>
              <a:t>Frequency of days with &gt; 100 mm/d        0.007    -&gt;  0.018                     `              x2.6</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30 mm/h:</a:t>
            </a:r>
          </a:p>
          <a:p>
            <a:r>
              <a:rPr lang="en-GB" sz="1200" kern="1200" dirty="0">
                <a:solidFill>
                  <a:schemeClr val="tx1"/>
                </a:solidFill>
                <a:effectLst/>
                <a:latin typeface="+mn-lt"/>
                <a:ea typeface="+mn-ea"/>
                <a:cs typeface="+mn-cs"/>
              </a:rPr>
              <a:t>Edinburgh: 0.054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0.099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Belfast: 0.136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0.233 1/</a:t>
            </a:r>
            <a:r>
              <a:rPr lang="en-GB" sz="1200" kern="1200" dirty="0" err="1">
                <a:solidFill>
                  <a:schemeClr val="tx1"/>
                </a:solidFill>
                <a:effectLst/>
                <a:latin typeface="+mn-lt"/>
                <a:ea typeface="+mn-ea"/>
                <a:cs typeface="+mn-cs"/>
              </a:rPr>
              <a:t>yr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Cardiff: 0.092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0.191 1/</a:t>
            </a:r>
            <a:r>
              <a:rPr lang="en-GB" sz="1200" kern="1200" dirty="0" err="1">
                <a:solidFill>
                  <a:schemeClr val="tx1"/>
                </a:solidFill>
                <a:effectLst/>
                <a:latin typeface="+mn-lt"/>
                <a:ea typeface="+mn-ea"/>
                <a:cs typeface="+mn-cs"/>
              </a:rPr>
              <a:t>yr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Exeter:  0.109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0.225 1/</a:t>
            </a:r>
            <a:r>
              <a:rPr lang="en-GB" sz="1200" kern="1200" dirty="0" err="1">
                <a:solidFill>
                  <a:schemeClr val="tx1"/>
                </a:solidFill>
                <a:effectLst/>
                <a:latin typeface="+mn-lt"/>
                <a:ea typeface="+mn-ea"/>
                <a:cs typeface="+mn-cs"/>
              </a:rPr>
              <a:t>yr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100 mm/d:</a:t>
            </a:r>
          </a:p>
          <a:p>
            <a:r>
              <a:rPr lang="en-GB" sz="1200" kern="1200" dirty="0">
                <a:solidFill>
                  <a:schemeClr val="tx1"/>
                </a:solidFill>
                <a:effectLst/>
                <a:latin typeface="+mn-lt"/>
                <a:ea typeface="+mn-ea"/>
                <a:cs typeface="+mn-cs"/>
              </a:rPr>
              <a:t>Edinburgh: 0.001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0.022 1/</a:t>
            </a:r>
            <a:r>
              <a:rPr lang="en-GB" sz="1200" kern="1200" dirty="0" err="1">
                <a:solidFill>
                  <a:schemeClr val="tx1"/>
                </a:solidFill>
                <a:effectLst/>
                <a:latin typeface="+mn-lt"/>
                <a:ea typeface="+mn-ea"/>
                <a:cs typeface="+mn-cs"/>
              </a:rPr>
              <a:t>yr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Belfast: 0.012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0.043 1/</a:t>
            </a:r>
            <a:r>
              <a:rPr lang="en-GB" sz="1200" kern="1200" dirty="0" err="1">
                <a:solidFill>
                  <a:schemeClr val="tx1"/>
                </a:solidFill>
                <a:effectLst/>
                <a:latin typeface="+mn-lt"/>
                <a:ea typeface="+mn-ea"/>
                <a:cs typeface="+mn-cs"/>
              </a:rPr>
              <a:t>yr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Cardiff: 0.011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0.036 1/</a:t>
            </a:r>
            <a:r>
              <a:rPr lang="en-GB" sz="1200" kern="1200" dirty="0" err="1">
                <a:solidFill>
                  <a:schemeClr val="tx1"/>
                </a:solidFill>
                <a:effectLst/>
                <a:latin typeface="+mn-lt"/>
                <a:ea typeface="+mn-ea"/>
                <a:cs typeface="+mn-cs"/>
              </a:rPr>
              <a:t>yr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Exeter:  0.005 1/</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-&gt; 0.019 1/</a:t>
            </a:r>
            <a:r>
              <a:rPr lang="en-GB" sz="1200" kern="1200" dirty="0" err="1">
                <a:solidFill>
                  <a:schemeClr val="tx1"/>
                </a:solidFill>
                <a:effectLst/>
                <a:latin typeface="+mn-lt"/>
                <a:ea typeface="+mn-ea"/>
                <a:cs typeface="+mn-cs"/>
              </a:rPr>
              <a:t>yr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870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E973F-9A12-4D07-806B-1EBD8B88DF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96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49F38DE-D929-4668-9AB0-4823D41E9D61}" type="slidenum">
              <a:rPr lang="en-GB" smtClean="0"/>
              <a:t>3</a:t>
            </a:fld>
            <a:endParaRPr lang="en-GB"/>
          </a:p>
        </p:txBody>
      </p:sp>
    </p:spTree>
    <p:extLst>
      <p:ext uri="{BB962C8B-B14F-4D97-AF65-F5344CB8AC3E}">
        <p14:creationId xmlns:p14="http://schemas.microsoft.com/office/powerpoint/2010/main" val="368434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still biases in the Local (2.2km)</a:t>
            </a:r>
            <a:r>
              <a:rPr lang="en-GB" baseline="0" dirty="0"/>
              <a:t> model – in particular there </a:t>
            </a:r>
            <a:r>
              <a:rPr lang="en-GB" dirty="0"/>
              <a:t>is a tendency</a:t>
            </a:r>
            <a:r>
              <a:rPr lang="en-GB" baseline="0" dirty="0"/>
              <a:t> for heavy rainfall to be too intense.</a:t>
            </a:r>
          </a:p>
          <a:p>
            <a:r>
              <a:rPr lang="en-GB" baseline="0" dirty="0"/>
              <a:t>However, overall the Local model represents a major improvement in the realism of rainfall so that for the first time, it provides credible information on hourly scales.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70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are looking at the example</a:t>
            </a:r>
            <a:r>
              <a:rPr lang="en-GB" baseline="0" dirty="0"/>
              <a:t> of an actual event, that nicely demonstrates the improved realism of rainfall in the Local (2.2km) model …</a:t>
            </a:r>
            <a:endParaRPr lang="en-GB" dirty="0"/>
          </a:p>
          <a:p>
            <a:r>
              <a:rPr lang="en-GB" dirty="0"/>
              <a:t>Can see that the 12km and 2.2km models agree well on the position</a:t>
            </a:r>
            <a:r>
              <a:rPr lang="en-GB" baseline="0" dirty="0"/>
              <a:t> of the front, but the 2.2km model provides more detail including embedded convective elements. It also gives a much more realistic representation of showery activity over the north of the UK.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F38DE-D929-4668-9AB0-4823D41E9D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25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Local 2.2km correctly represents the growth curve (i.e. rate extremes increase with return period), suggesting it captures the processes by which extremes increase as conditions become more favourable. This has important implications for our confidence in future projections of extreme rainfall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Steven Chan is currently developing a method to fit all the extremes in a region (or UK as a whole) at once using a spatial covariate – this allows more robust return level estimates. Bottom left plot shows preliminary result showing return levels of daily max hourly </a:t>
            </a:r>
            <a:r>
              <a:rPr lang="en-GB" dirty="0" err="1"/>
              <a:t>precip</a:t>
            </a:r>
            <a:r>
              <a:rPr lang="en-GB" dirty="0"/>
              <a:t> in CPM using mean precipitation climatology as covariate. Large influence of orography is seen in 2yr return level, but this is no longer the case for more extreme events.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F38DE-D929-4668-9AB0-4823D41E9D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2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Wet day frequency increase</a:t>
            </a:r>
            <a:r>
              <a:rPr lang="en-GB" baseline="0" dirty="0"/>
              <a:t> 9.2% in 2.2km versus 0.6% in 12km – i.e. Much larger in 2.2km</a:t>
            </a:r>
          </a:p>
          <a:p>
            <a:r>
              <a:rPr lang="en-GB" baseline="0" dirty="0"/>
              <a:t>Wet day intensity increase 17.9% in 2.2km versus 16.9% in 12km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99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wet day intensity</a:t>
            </a:r>
            <a:r>
              <a:rPr lang="en-GB" baseline="0" dirty="0"/>
              <a:t> changes, central estimate is 7.5% increase in Local but 2.7 decrease in Regional</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E68FF-EEA5-4B40-A6FD-D047647DCC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56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Increases in extreme hourly precipitation intensities are beyond expectations simply from increasing atmospheric moisture with warming.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summer, increases in extreme hourly precipitation intensity are on average higher than CC scaling in the CPM (ensemble mean UK-average scaling of 7.8 %/K) but lower than CC-scaling in the RCM (5.2%/K).  These CPM-RCM differences in scaling are significant compared to natural variability. There is a large range of UK-average scaling values across the CPM ensemble in summer (of 5.4-9.3 %/K), but these differences in scaling rates between individual members are not significant and are largely explained by natural variability.</a:t>
            </a:r>
            <a:endParaRPr lang="en-GB" dirty="0"/>
          </a:p>
          <a:p>
            <a:r>
              <a:rPr lang="en-GB" sz="1200" kern="1200" dirty="0">
                <a:solidFill>
                  <a:schemeClr val="tx1"/>
                </a:solidFill>
                <a:latin typeface="+mn-lt"/>
                <a:ea typeface="+mn-ea"/>
                <a:cs typeface="+mn-cs"/>
              </a:rPr>
              <a:t>In winter, increases in hourly precipitation intensity approximately follow CC scaling, with similar scaling rates in the CPM and RCM.</a:t>
            </a:r>
          </a:p>
          <a:p>
            <a:r>
              <a:rPr lang="en-GB" sz="1200" kern="120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A49F38DE-D929-4668-9AB0-4823D41E9D61}" type="slidenum">
              <a:rPr lang="en-GB" smtClean="0"/>
              <a:pPr/>
              <a:t>9</a:t>
            </a:fld>
            <a:endParaRPr lang="en-GB"/>
          </a:p>
        </p:txBody>
      </p:sp>
    </p:spTree>
    <p:extLst>
      <p:ext uri="{BB962C8B-B14F-4D97-AF65-F5344CB8AC3E}">
        <p14:creationId xmlns:p14="http://schemas.microsoft.com/office/powerpoint/2010/main" val="904479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0.xml"/><Relationship Id="rId4" Type="http://schemas.openxmlformats.org/officeDocument/2006/relationships/image" Target="../media/image12.pn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3.xml"/><Relationship Id="rId4" Type="http://schemas.openxmlformats.org/officeDocument/2006/relationships/image" Target="../media/image12.png"/></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rotWithShape="1">
          <a:blip r:embed="rId2" cstate="print"/>
          <a:srcRect l="-95" r="95" b="23108"/>
          <a:stretch/>
        </p:blipFill>
        <p:spPr>
          <a:xfrm>
            <a:off x="0" y="0"/>
            <a:ext cx="9161294" cy="3962399"/>
          </a:xfrm>
          <a:prstGeom prst="rect">
            <a:avLst/>
          </a:prstGeom>
          <a:ln w="12700">
            <a:miter lim="400000"/>
          </a:ln>
        </p:spPr>
      </p:pic>
      <p:sp>
        <p:nvSpPr>
          <p:cNvPr id="10" name="Rectangle 9"/>
          <p:cNvSpPr/>
          <p:nvPr userDrawn="1"/>
        </p:nvSpPr>
        <p:spPr>
          <a:xfrm>
            <a:off x="-8585" y="-16126"/>
            <a:ext cx="9161294" cy="4039486"/>
          </a:xfrm>
          <a:prstGeom prst="rect">
            <a:avLst/>
          </a:prstGeom>
          <a:solidFill>
            <a:schemeClr val="tx1">
              <a:alpha val="60000"/>
            </a:schemeClr>
          </a:solidFill>
          <a:ln w="508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A2A2A"/>
              </a:solidFill>
              <a:effectLst/>
              <a:uLnTx/>
              <a:uFillTx/>
              <a:latin typeface="Arial"/>
            </a:endParaRPr>
          </a:p>
        </p:txBody>
      </p:sp>
      <p:sp>
        <p:nvSpPr>
          <p:cNvPr id="2" name="Title 1"/>
          <p:cNvSpPr>
            <a:spLocks noGrp="1"/>
          </p:cNvSpPr>
          <p:nvPr>
            <p:ph type="ctrTitle"/>
          </p:nvPr>
        </p:nvSpPr>
        <p:spPr>
          <a:xfrm>
            <a:off x="252000" y="844586"/>
            <a:ext cx="8640000"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1" name="Slide Number Placeholder 3"/>
          <p:cNvSpPr>
            <a:spLocks noGrp="1"/>
          </p:cNvSpPr>
          <p:nvPr>
            <p:ph type="sldNum" sz="quarter" idx="4"/>
          </p:nvPr>
        </p:nvSpPr>
        <p:spPr>
          <a:xfrm>
            <a:off x="3860619"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134508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8613338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032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5768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6319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1"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7"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6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2415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6"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5561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31250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21403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1870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7"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80467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79848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9" name="TextBox 8"/>
          <p:cNvSpPr txBox="1"/>
          <p:nvPr userDrawn="1"/>
        </p:nvSpPr>
        <p:spPr>
          <a:xfrm>
            <a:off x="786704" y="2616442"/>
            <a:ext cx="8100000" cy="360000"/>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
        <p:nvSpPr>
          <p:cNvPr id="13"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7202516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2"/>
            <a:ext cx="8437364"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75119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83624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55769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48478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6" y="1761532"/>
            <a:ext cx="2578894"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7283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9" y="1761532"/>
            <a:ext cx="2594681" cy="2714030"/>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92156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7"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3"/>
            <a:ext cx="2578894" cy="2708987"/>
          </a:xfrm>
        </p:spPr>
        <p:txBody>
          <a:bodyPr/>
          <a:lstStyle>
            <a:lvl1pPr marL="214303" indent="-214303">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07055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3"/>
            <a:ext cx="9144002" cy="339366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8358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2465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6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55020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1879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187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6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2244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6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9"/>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6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5" y="2571743"/>
            <a:ext cx="7837739" cy="415498"/>
          </a:xfrm>
          <a:prstGeom prst="rect">
            <a:avLst/>
          </a:prstGeom>
        </p:spPr>
        <p:txBody>
          <a:bodyPr lIns="270000" anchor="t">
            <a:spAutoFit/>
          </a:bodyPr>
          <a:lstStyle>
            <a:lvl1pPr marL="0" indent="0" defTabSz="342884">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7"/>
            <a:ext cx="7830741" cy="415498"/>
          </a:xfrm>
          <a:prstGeom prst="rect">
            <a:avLst/>
          </a:prstGeom>
        </p:spPr>
        <p:txBody>
          <a:bodyPr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4"/>
            <a:ext cx="1330302" cy="761747"/>
          </a:xfrm>
          <a:prstGeom prst="rect">
            <a:avLst/>
          </a:prstGeom>
        </p:spPr>
        <p:txBody>
          <a:bodyPr wrap="square" lIns="270000"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4"/>
            <a:ext cx="1691733" cy="415498"/>
          </a:xfrm>
          <a:prstGeom prst="rect">
            <a:avLst/>
          </a:prstGeom>
        </p:spPr>
        <p:txBody>
          <a:bodyPr wrap="square"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4"/>
            <a:ext cx="1984929" cy="761747"/>
          </a:xfrm>
          <a:prstGeom prst="rect">
            <a:avLst/>
          </a:prstGeom>
        </p:spPr>
        <p:txBody>
          <a:bodyPr wrap="square" lIns="270000" anchor="t">
            <a:spAutoFit/>
          </a:bodyPr>
          <a:lstStyle>
            <a:lvl1pPr marL="0" indent="0" defTabSz="342884">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4"/>
            <a:ext cx="1691733" cy="761747"/>
          </a:xfrm>
          <a:prstGeom prst="rect">
            <a:avLst/>
          </a:prstGeom>
        </p:spPr>
        <p:txBody>
          <a:bodyPr wrap="square" lIns="270000" anchor="t">
            <a:spAutoFit/>
          </a:bodyPr>
          <a:lstStyle>
            <a:lvl1pPr marL="0" indent="0" defTabSz="342884">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9425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65"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47947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16" name="Title 1"/>
          <p:cNvSpPr>
            <a:spLocks noGrp="1"/>
          </p:cNvSpPr>
          <p:nvPr>
            <p:ph type="ctrTitle"/>
          </p:nvPr>
        </p:nvSpPr>
        <p:spPr>
          <a:xfrm>
            <a:off x="260351" y="920664"/>
            <a:ext cx="8640000" cy="1054430"/>
          </a:xfrm>
        </p:spPr>
        <p:txBody>
          <a:bodyPr anchor="b">
            <a:normAutofit/>
          </a:bodyPr>
          <a:lstStyle>
            <a:lvl1pPr algn="l">
              <a:defRPr sz="3600">
                <a:solidFill>
                  <a:schemeClr val="tx1"/>
                </a:solidFill>
              </a:defRPr>
            </a:lvl1pPr>
          </a:lstStyle>
          <a:p>
            <a:r>
              <a:rPr lang="en-US"/>
              <a:t>Click to edit Master title style</a:t>
            </a:r>
          </a:p>
        </p:txBody>
      </p:sp>
      <p:sp>
        <p:nvSpPr>
          <p:cNvPr id="4" name="Rectangle 3"/>
          <p:cNvSpPr/>
          <p:nvPr userDrawn="1"/>
        </p:nvSpPr>
        <p:spPr>
          <a:xfrm>
            <a:off x="7816025" y="4837963"/>
            <a:ext cx="1167307" cy="200055"/>
          </a:xfrm>
          <a:prstGeom prst="rect">
            <a:avLst/>
          </a:prstGeom>
        </p:spPr>
        <p:txBody>
          <a:bodyPr wrap="none">
            <a:spAutoFit/>
          </a:bodyPr>
          <a:lstStyle/>
          <a:p>
            <a:pPr algn="r" defTabSz="450839">
              <a:tabLst/>
            </a:pPr>
            <a:r>
              <a:rPr lang="fr-BE" sz="700">
                <a:solidFill>
                  <a:schemeClr val="tx1"/>
                </a:solidFill>
              </a:rPr>
              <a:t>© Crown Copyright</a:t>
            </a:r>
            <a:r>
              <a:rPr lang="fr-BE" sz="700" baseline="0">
                <a:solidFill>
                  <a:schemeClr val="tx1"/>
                </a:solidFill>
              </a:rPr>
              <a:t> 2017</a:t>
            </a:r>
            <a:endParaRPr lang="en-GB" sz="700">
              <a:solidFill>
                <a:schemeClr val="tx1"/>
              </a:solidFill>
            </a:endParaRPr>
          </a:p>
        </p:txBody>
      </p:sp>
    </p:spTree>
    <p:extLst>
      <p:ext uri="{BB962C8B-B14F-4D97-AF65-F5344CB8AC3E}">
        <p14:creationId xmlns:p14="http://schemas.microsoft.com/office/powerpoint/2010/main" val="3435807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4" name="Rectangle 3"/>
          <p:cNvSpPr/>
          <p:nvPr userDrawn="1"/>
        </p:nvSpPr>
        <p:spPr>
          <a:xfrm>
            <a:off x="7816025" y="4837963"/>
            <a:ext cx="1167307" cy="200055"/>
          </a:xfrm>
          <a:prstGeom prst="rect">
            <a:avLst/>
          </a:prstGeom>
        </p:spPr>
        <p:txBody>
          <a:bodyPr wrap="none">
            <a:spAutoFit/>
          </a:bodyPr>
          <a:lstStyle/>
          <a:p>
            <a:pPr algn="r" defTabSz="450839">
              <a:tabLst/>
            </a:pPr>
            <a:r>
              <a:rPr lang="fr-BE" sz="700">
                <a:solidFill>
                  <a:schemeClr val="tx1"/>
                </a:solidFill>
              </a:rPr>
              <a:t>© Crown Copyright</a:t>
            </a:r>
            <a:r>
              <a:rPr lang="fr-BE" sz="700" baseline="0">
                <a:solidFill>
                  <a:schemeClr val="tx1"/>
                </a:solidFill>
              </a:rPr>
              <a:t> 2018</a:t>
            </a:r>
            <a:endParaRPr lang="en-GB" sz="700">
              <a:solidFill>
                <a:schemeClr val="tx1"/>
              </a:solidFill>
            </a:endParaRPr>
          </a:p>
        </p:txBody>
      </p:sp>
      <p:sp>
        <p:nvSpPr>
          <p:cNvPr id="5" name="Title Placeholder 1"/>
          <p:cNvSpPr>
            <a:spLocks noGrp="1"/>
          </p:cNvSpPr>
          <p:nvPr>
            <p:ph type="title"/>
          </p:nvPr>
        </p:nvSpPr>
        <p:spPr>
          <a:xfrm>
            <a:off x="252000" y="92160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7" name="Content Placeholder 6"/>
          <p:cNvSpPr>
            <a:spLocks noGrp="1"/>
          </p:cNvSpPr>
          <p:nvPr>
            <p:ph sz="quarter" idx="10"/>
          </p:nvPr>
        </p:nvSpPr>
        <p:spPr>
          <a:xfrm>
            <a:off x="251885" y="1684800"/>
            <a:ext cx="8640233" cy="276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62263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1" y="1684800"/>
            <a:ext cx="4087988" cy="29232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684800"/>
            <a:ext cx="4089600" cy="29232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5389288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1" y="92160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1" y="1684801"/>
            <a:ext cx="4087988" cy="2945983"/>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72000" y="2"/>
            <a:ext cx="4572000" cy="4722311"/>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009053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4189061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9"/>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Picture Placeholder 7"/>
          <p:cNvSpPr>
            <a:spLocks noGrp="1"/>
          </p:cNvSpPr>
          <p:nvPr>
            <p:ph type="pic" sz="quarter" idx="10"/>
          </p:nvPr>
        </p:nvSpPr>
        <p:spPr>
          <a:xfrm>
            <a:off x="0" y="709469"/>
            <a:ext cx="9144000" cy="4022385"/>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84025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82391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7882404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Content - really blank">
    <p:spTree>
      <p:nvGrpSpPr>
        <p:cNvPr id="1" name=""/>
        <p:cNvGrpSpPr/>
        <p:nvPr/>
      </p:nvGrpSpPr>
      <p:grpSpPr>
        <a:xfrm>
          <a:off x="0" y="0"/>
          <a:ext cx="0" cy="0"/>
          <a:chOff x="0" y="0"/>
          <a:chExt cx="0" cy="0"/>
        </a:xfrm>
      </p:grpSpPr>
      <p:sp>
        <p:nvSpPr>
          <p:cNvPr id="2" name="Rectangle 1"/>
          <p:cNvSpPr/>
          <p:nvPr userDrawn="1"/>
        </p:nvSpPr>
        <p:spPr>
          <a:xfrm>
            <a:off x="0" y="4735775"/>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870984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5"/>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6515613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543296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2127601"/>
            <a:ext cx="9144000" cy="30159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854420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solidFill>
                  <a:schemeClr val="bg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2335956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9992478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31579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hasCustomPrompt="1"/>
          </p:nvPr>
        </p:nvSpPr>
        <p:spPr>
          <a:xfrm>
            <a:off x="252000" y="921600"/>
            <a:ext cx="8640000" cy="900000"/>
          </a:xfrm>
        </p:spPr>
        <p:txBody>
          <a:bodyPr/>
          <a:lstStyle>
            <a:lvl1pPr>
              <a:defRPr/>
            </a:lvl1pPr>
          </a:lstStyle>
          <a:p>
            <a:r>
              <a:rPr lang="en-US"/>
              <a:t>Questions?</a:t>
            </a:r>
          </a:p>
        </p:txBody>
      </p:sp>
      <p:sp>
        <p:nvSpPr>
          <p:cNvPr id="7" name="Rectangle 6"/>
          <p:cNvSpPr/>
          <p:nvPr userDrawn="1"/>
        </p:nvSpPr>
        <p:spPr>
          <a:xfrm>
            <a:off x="0" y="4748831"/>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7" y="4748831"/>
            <a:ext cx="4926843"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2017, Met Office</a:t>
            </a:r>
            <a:endParaRPr lang="en-GB" sz="800">
              <a:solidFill>
                <a:schemeClr val="tx1"/>
              </a:solidFill>
            </a:endParaRPr>
          </a:p>
        </p:txBody>
      </p:sp>
      <p:sp>
        <p:nvSpPr>
          <p:cNvPr id="9" name="TextBox 8"/>
          <p:cNvSpPr txBox="1"/>
          <p:nvPr userDrawn="1"/>
        </p:nvSpPr>
        <p:spPr>
          <a:xfrm>
            <a:off x="328939" y="2128699"/>
            <a:ext cx="8563061"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10" name="TextBox 9"/>
          <p:cNvSpPr txBox="1"/>
          <p:nvPr userDrawn="1"/>
        </p:nvSpPr>
        <p:spPr>
          <a:xfrm>
            <a:off x="1048939" y="2751257"/>
            <a:ext cx="7843061" cy="338554"/>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1" name="Text Placeholder 9"/>
          <p:cNvSpPr>
            <a:spLocks noGrp="1"/>
          </p:cNvSpPr>
          <p:nvPr>
            <p:ph type="body" sz="quarter" idx="10" hasCustomPrompt="1"/>
          </p:nvPr>
        </p:nvSpPr>
        <p:spPr>
          <a:xfrm>
            <a:off x="1048939" y="4118370"/>
            <a:ext cx="7843061" cy="360000"/>
          </a:xfrm>
        </p:spPr>
        <p:txBody>
          <a:bodyPr anchor="ctr">
            <a:normAutofit/>
          </a:bodyPr>
          <a:lstStyle>
            <a:lvl1pPr marL="0" indent="0">
              <a:buNone/>
              <a:defRPr sz="1600" baseline="0"/>
            </a:lvl1pPr>
          </a:lstStyle>
          <a:p>
            <a:pPr lvl="0"/>
            <a:r>
              <a:rPr lang="en-US"/>
              <a:t>Insert phone number here</a:t>
            </a:r>
            <a:endParaRPr lang="en-GB"/>
          </a:p>
        </p:txBody>
      </p:sp>
      <p:sp>
        <p:nvSpPr>
          <p:cNvPr id="12" name="Text Placeholder 9"/>
          <p:cNvSpPr>
            <a:spLocks noGrp="1"/>
          </p:cNvSpPr>
          <p:nvPr>
            <p:ph type="body" sz="quarter" idx="11" hasCustomPrompt="1"/>
          </p:nvPr>
        </p:nvSpPr>
        <p:spPr>
          <a:xfrm>
            <a:off x="1048939" y="3432824"/>
            <a:ext cx="7843061" cy="360000"/>
          </a:xfrm>
        </p:spPr>
        <p:txBody>
          <a:bodyPr anchor="ctr">
            <a:normAutofit/>
          </a:bodyPr>
          <a:lstStyle>
            <a:lvl1pPr marL="0" indent="0">
              <a:buNone/>
              <a:defRPr sz="1600"/>
            </a:lvl1pPr>
          </a:lstStyle>
          <a:p>
            <a:pPr lvl="0"/>
            <a:r>
              <a:rPr lang="en-US"/>
              <a:t>Insert e-mail here</a:t>
            </a:r>
            <a:endParaRPr lang="en-GB"/>
          </a:p>
        </p:txBody>
      </p:sp>
      <p:pic>
        <p:nvPicPr>
          <p:cNvPr id="13" name="email-icon.png"/>
          <p:cNvPicPr>
            <a:picLocks noChangeAspect="1"/>
          </p:cNvPicPr>
          <p:nvPr userDrawn="1"/>
        </p:nvPicPr>
        <p:blipFill>
          <a:blip r:embed="rId2" cstate="print"/>
          <a:stretch>
            <a:fillRect/>
          </a:stretch>
        </p:blipFill>
        <p:spPr>
          <a:xfrm>
            <a:off x="505549" y="3417260"/>
            <a:ext cx="476903" cy="396000"/>
          </a:xfrm>
          <a:prstGeom prst="rect">
            <a:avLst/>
          </a:prstGeom>
          <a:ln w="12700">
            <a:miter lim="400000"/>
          </a:ln>
        </p:spPr>
      </p:pic>
      <p:pic>
        <p:nvPicPr>
          <p:cNvPr id="14" name="phone-icon.png"/>
          <p:cNvPicPr>
            <a:picLocks noChangeAspect="1"/>
          </p:cNvPicPr>
          <p:nvPr userDrawn="1"/>
        </p:nvPicPr>
        <p:blipFill>
          <a:blip r:embed="rId3" cstate="print"/>
          <a:stretch>
            <a:fillRect/>
          </a:stretch>
        </p:blipFill>
        <p:spPr>
          <a:xfrm>
            <a:off x="467226" y="4093120"/>
            <a:ext cx="553548" cy="396000"/>
          </a:xfrm>
          <a:prstGeom prst="rect">
            <a:avLst/>
          </a:prstGeom>
          <a:ln w="12700">
            <a:miter lim="400000"/>
          </a:ln>
        </p:spPr>
      </p:pic>
      <p:pic>
        <p:nvPicPr>
          <p:cNvPr id="15" name="web-icon.png"/>
          <p:cNvPicPr>
            <a:picLocks noChangeAspect="1"/>
          </p:cNvPicPr>
          <p:nvPr userDrawn="1"/>
        </p:nvPicPr>
        <p:blipFill>
          <a:blip r:embed="rId4" cstate="print"/>
          <a:stretch>
            <a:fillRect/>
          </a:stretch>
        </p:blipFill>
        <p:spPr>
          <a:xfrm>
            <a:off x="432001" y="2741399"/>
            <a:ext cx="623999" cy="396000"/>
          </a:xfrm>
          <a:prstGeom prst="rect">
            <a:avLst/>
          </a:prstGeom>
          <a:ln w="12700">
            <a:miter lim="400000"/>
          </a:ln>
        </p:spPr>
      </p:pic>
    </p:spTree>
    <p:extLst>
      <p:ext uri="{BB962C8B-B14F-4D97-AF65-F5344CB8AC3E}">
        <p14:creationId xmlns:p14="http://schemas.microsoft.com/office/powerpoint/2010/main" val="14277496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Main content">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a:t>Alternative content slide 1</a:t>
            </a:r>
            <a:endParaRPr lang="en-US"/>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a:t>Subtitle</a:t>
            </a:r>
            <a:endParaRPr lang="en-US"/>
          </a:p>
        </p:txBody>
      </p:sp>
      <p:pic>
        <p:nvPicPr>
          <p:cNvPr id="4" name="Picture 3" descr="MOHC_RGB_whitebackg.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5845" y="87474"/>
            <a:ext cx="1617653" cy="1296144"/>
          </a:xfrm>
          <a:prstGeom prst="rect">
            <a:avLst/>
          </a:prstGeom>
        </p:spPr>
      </p:pic>
      <p:sp>
        <p:nvSpPr>
          <p:cNvPr id="7" name="TextBox 6"/>
          <p:cNvSpPr txBox="1"/>
          <p:nvPr userDrawn="1"/>
        </p:nvSpPr>
        <p:spPr>
          <a:xfrm>
            <a:off x="1" y="4985958"/>
            <a:ext cx="1757212" cy="170816"/>
          </a:xfrm>
          <a:prstGeom prst="rect">
            <a:avLst/>
          </a:prstGeom>
          <a:noFill/>
        </p:spPr>
        <p:txBody>
          <a:bodyPr wrap="square" rtlCol="0">
            <a:spAutoFit/>
          </a:bodyPr>
          <a:lstStyle/>
          <a:p>
            <a:pPr marL="0" marR="0" lvl="0" indent="0" algn="l" defTabSz="685783" rtl="0" eaLnBrk="1" fontAlgn="base" latinLnBrk="0" hangingPunct="1">
              <a:lnSpc>
                <a:spcPct val="85000"/>
              </a:lnSpc>
              <a:spcBef>
                <a:spcPct val="0"/>
              </a:spcBef>
              <a:spcAft>
                <a:spcPct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Arial" charset="0"/>
                <a:ea typeface="ＭＳ Ｐゴシック" charset="0"/>
                <a:cs typeface="+mn-cs"/>
              </a:rPr>
              <a:t>© Crown copyright   Met Office</a:t>
            </a:r>
            <a:endParaRPr kumimoji="0" lang="en-GB" sz="600" b="0" i="0" u="none" strike="noStrike" kern="1200" cap="none" spc="0" normalizeH="0" baseline="0" noProof="0">
              <a:ln>
                <a:noFill/>
              </a:ln>
              <a:solidFill>
                <a:prstClr val="white"/>
              </a:solidFill>
              <a:effectLst/>
              <a:uLnTx/>
              <a:uFillTx/>
              <a:latin typeface="Times" pitchFamily="18" charset="0"/>
              <a:ea typeface="ＭＳ Ｐゴシック" charset="0"/>
              <a:cs typeface="+mn-cs"/>
            </a:endParaRPr>
          </a:p>
        </p:txBody>
      </p:sp>
      <p:sp>
        <p:nvSpPr>
          <p:cNvPr id="8" name="TextBox 7"/>
          <p:cNvSpPr txBox="1"/>
          <p:nvPr userDrawn="1"/>
        </p:nvSpPr>
        <p:spPr>
          <a:xfrm>
            <a:off x="179513" y="4968002"/>
            <a:ext cx="4032448" cy="298351"/>
          </a:xfrm>
          <a:prstGeom prst="rect">
            <a:avLst/>
          </a:prstGeom>
          <a:noFill/>
        </p:spPr>
        <p:txBody>
          <a:bodyPr wrap="square" rtlCol="0">
            <a:spAutoFit/>
          </a:bodyPr>
          <a:lstStyle/>
          <a:p>
            <a:pPr marL="0" marR="0" lvl="0" indent="0" algn="l" defTabSz="685783" rtl="0" eaLnBrk="1" fontAlgn="base" latinLnBrk="0" hangingPunct="1">
              <a:lnSpc>
                <a:spcPct val="85000"/>
              </a:lnSpc>
              <a:spcBef>
                <a:spcPct val="0"/>
              </a:spcBef>
              <a:spcAft>
                <a:spcPct val="0"/>
              </a:spcAft>
              <a:buClrTx/>
              <a:buSzTx/>
              <a:buFontTx/>
              <a:buNone/>
              <a:tabLst/>
              <a:defRPr/>
            </a:pPr>
            <a:r>
              <a:rPr kumimoji="0" lang="en-GB" sz="675" b="0" i="0" u="none" strike="noStrike" kern="1200" cap="none" spc="0" normalizeH="0" baseline="0" noProof="0">
                <a:ln>
                  <a:noFill/>
                </a:ln>
                <a:solidFill>
                  <a:prstClr val="white">
                    <a:lumMod val="65000"/>
                  </a:prstClr>
                </a:solidFill>
                <a:effectLst/>
                <a:uLnTx/>
                <a:uFillTx/>
                <a:latin typeface="Arial"/>
                <a:ea typeface="ＭＳ Ｐゴシック" charset="0"/>
                <a:cs typeface="ＭＳ Ｐゴシック" charset="0"/>
              </a:rPr>
              <a:t>© Crown copyright </a:t>
            </a:r>
            <a:endParaRPr kumimoji="0" lang="en-GB" sz="675" b="0" i="0" u="none" strike="noStrike" kern="1200" cap="none" spc="0" normalizeH="0" baseline="0" noProof="0">
              <a:ln>
                <a:noFill/>
              </a:ln>
              <a:solidFill>
                <a:prstClr val="white">
                  <a:lumMod val="65000"/>
                </a:prstClr>
              </a:solidFill>
              <a:effectLst/>
              <a:uLnTx/>
              <a:uFillTx/>
              <a:latin typeface="Times" pitchFamily="18"/>
              <a:ea typeface="ＭＳ Ｐゴシック" charset="0"/>
              <a:cs typeface="ＭＳ Ｐゴシック" charset="0"/>
            </a:endParaRPr>
          </a:p>
          <a:p>
            <a:pPr marL="0" marR="0" lvl="0" indent="0" algn="l" defTabSz="685783" rtl="0" eaLnBrk="1" fontAlgn="base" latinLnBrk="0" hangingPunct="1">
              <a:lnSpc>
                <a:spcPct val="85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F497D"/>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4498200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6520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Alt_One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52112" y="100317"/>
            <a:ext cx="1595102" cy="1094639"/>
          </a:xfrm>
          <a:prstGeom prst="rect">
            <a:avLst/>
          </a:prstGeom>
        </p:spPr>
      </p:pic>
      <p:sp>
        <p:nvSpPr>
          <p:cNvPr id="5" name="Text Placeholder 6"/>
          <p:cNvSpPr>
            <a:spLocks noGrp="1"/>
          </p:cNvSpPr>
          <p:nvPr>
            <p:ph type="body" sz="quarter" idx="10"/>
          </p:nvPr>
        </p:nvSpPr>
        <p:spPr>
          <a:xfrm>
            <a:off x="2124076" y="1707356"/>
            <a:ext cx="6840413"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a:spLocks noChangeArrowheads="1"/>
          </p:cNvSpPr>
          <p:nvPr userDrawn="1"/>
        </p:nvSpPr>
        <p:spPr bwMode="auto">
          <a:xfrm>
            <a:off x="250602" y="4894010"/>
            <a:ext cx="2089151" cy="180627"/>
          </a:xfrm>
          <a:prstGeom prst="rect">
            <a:avLst/>
          </a:prstGeom>
          <a:noFill/>
          <a:ln w="9525">
            <a:noFill/>
            <a:miter lim="800000"/>
            <a:headEnd/>
            <a:tailEnd/>
          </a:ln>
        </p:spPr>
        <p:txBody>
          <a:bodyPr>
            <a:spAutoFit/>
          </a:bodyPr>
          <a:lstStyle/>
          <a:p>
            <a:pPr>
              <a:lnSpc>
                <a:spcPct val="85000"/>
              </a:lnSpc>
            </a:pPr>
            <a:r>
              <a:rPr lang="en-US" sz="675" err="1">
                <a:solidFill>
                  <a:srgbClr val="000000"/>
                </a:solidFill>
              </a:rPr>
              <a:t>www.metoffice.gov.uk</a:t>
            </a:r>
            <a:endParaRPr lang="en-US" sz="675">
              <a:solidFill>
                <a:srgbClr val="000000"/>
              </a:solidFill>
            </a:endParaRPr>
          </a:p>
        </p:txBody>
      </p:sp>
      <p:sp>
        <p:nvSpPr>
          <p:cNvPr id="7" name="TextBox 6"/>
          <p:cNvSpPr txBox="1">
            <a:spLocks noChangeArrowheads="1"/>
          </p:cNvSpPr>
          <p:nvPr userDrawn="1"/>
        </p:nvSpPr>
        <p:spPr bwMode="auto">
          <a:xfrm>
            <a:off x="6984777" y="4894009"/>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000000"/>
                </a:solidFill>
              </a:rPr>
              <a:t>© Crown Copyright 2016, Met Office</a:t>
            </a:r>
          </a:p>
        </p:txBody>
      </p:sp>
    </p:spTree>
    <p:extLst>
      <p:ext uri="{BB962C8B-B14F-4D97-AF65-F5344CB8AC3E}">
        <p14:creationId xmlns:p14="http://schemas.microsoft.com/office/powerpoint/2010/main" val="3478985885"/>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Alternative conten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a:t>Alternative content slide</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a:t>Subtitle</a:t>
            </a:r>
            <a:endParaRPr lang="en-US"/>
          </a:p>
        </p:txBody>
      </p:sp>
      <p:sp>
        <p:nvSpPr>
          <p:cNvPr id="4" name="TextBox 3"/>
          <p:cNvSpPr txBox="1">
            <a:spLocks noChangeArrowheads="1"/>
          </p:cNvSpPr>
          <p:nvPr userDrawn="1"/>
        </p:nvSpPr>
        <p:spPr bwMode="auto">
          <a:xfrm>
            <a:off x="250602" y="4894010"/>
            <a:ext cx="2089151" cy="180627"/>
          </a:xfrm>
          <a:prstGeom prst="rect">
            <a:avLst/>
          </a:prstGeom>
          <a:noFill/>
          <a:ln w="9525">
            <a:noFill/>
            <a:miter lim="800000"/>
            <a:headEnd/>
            <a:tailEnd/>
          </a:ln>
        </p:spPr>
        <p:txBody>
          <a:bodyPr>
            <a:spAutoFit/>
          </a:bodyPr>
          <a:lstStyle/>
          <a:p>
            <a:pPr>
              <a:lnSpc>
                <a:spcPct val="85000"/>
              </a:lnSpc>
            </a:pPr>
            <a:r>
              <a:rPr lang="en-US" sz="675" err="1">
                <a:solidFill>
                  <a:schemeClr val="tx1"/>
                </a:solidFill>
              </a:rPr>
              <a:t>www.metoffice.gov.uk</a:t>
            </a:r>
            <a:endParaRPr lang="en-US" sz="675">
              <a:solidFill>
                <a:schemeClr val="tx1"/>
              </a:solidFill>
            </a:endParaRPr>
          </a:p>
        </p:txBody>
      </p:sp>
      <p:sp>
        <p:nvSpPr>
          <p:cNvPr id="5" name="TextBox 4"/>
          <p:cNvSpPr txBox="1">
            <a:spLocks noChangeArrowheads="1"/>
          </p:cNvSpPr>
          <p:nvPr userDrawn="1"/>
        </p:nvSpPr>
        <p:spPr bwMode="auto">
          <a:xfrm>
            <a:off x="6984777" y="4894009"/>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FFFFFF"/>
                </a:solidFill>
              </a:rPr>
              <a:t>© Crown Copyright 2016, Met Office</a:t>
            </a:r>
          </a:p>
        </p:txBody>
      </p:sp>
    </p:spTree>
    <p:extLst>
      <p:ext uri="{BB962C8B-B14F-4D97-AF65-F5344CB8AC3E}">
        <p14:creationId xmlns:p14="http://schemas.microsoft.com/office/powerpoint/2010/main" val="3252959921"/>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ext &amp; Table">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sp>
        <p:nvSpPr>
          <p:cNvPr id="7" name="Text Placeholder 6"/>
          <p:cNvSpPr>
            <a:spLocks noGrp="1"/>
          </p:cNvSpPr>
          <p:nvPr>
            <p:ph type="body" sz="quarter" idx="10"/>
          </p:nvPr>
        </p:nvSpPr>
        <p:spPr>
          <a:xfrm>
            <a:off x="2124076" y="1707356"/>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able Placeholder 2"/>
          <p:cNvSpPr>
            <a:spLocks noGrp="1"/>
          </p:cNvSpPr>
          <p:nvPr>
            <p:ph type="tbl" sz="quarter" idx="11"/>
          </p:nvPr>
        </p:nvSpPr>
        <p:spPr>
          <a:xfrm>
            <a:off x="5923900" y="1977685"/>
            <a:ext cx="2768808" cy="2754009"/>
          </a:xfrm>
          <a:prstGeom prst="rect">
            <a:avLst/>
          </a:prstGeom>
        </p:spPr>
        <p:txBody>
          <a:bodyPr vert="horz"/>
          <a:lstStyle/>
          <a:p>
            <a:endParaRPr lang="en-US"/>
          </a:p>
        </p:txBody>
      </p:sp>
    </p:spTree>
    <p:extLst>
      <p:ext uri="{BB962C8B-B14F-4D97-AF65-F5344CB8AC3E}">
        <p14:creationId xmlns:p14="http://schemas.microsoft.com/office/powerpoint/2010/main" val="3341688594"/>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Alt_Two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52112" y="100317"/>
            <a:ext cx="1595102" cy="1094639"/>
          </a:xfrm>
          <a:prstGeom prst="rect">
            <a:avLst/>
          </a:prstGeom>
        </p:spPr>
      </p:pic>
      <p:sp>
        <p:nvSpPr>
          <p:cNvPr id="5" name="Text Placeholder 6"/>
          <p:cNvSpPr>
            <a:spLocks noGrp="1"/>
          </p:cNvSpPr>
          <p:nvPr>
            <p:ph type="body" sz="quarter" idx="10"/>
          </p:nvPr>
        </p:nvSpPr>
        <p:spPr>
          <a:xfrm>
            <a:off x="2124076" y="1707356"/>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p:nvPr>
        </p:nvSpPr>
        <p:spPr>
          <a:xfrm>
            <a:off x="5652120" y="1707356"/>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a:spLocks noChangeArrowheads="1"/>
          </p:cNvSpPr>
          <p:nvPr userDrawn="1"/>
        </p:nvSpPr>
        <p:spPr bwMode="auto">
          <a:xfrm>
            <a:off x="250602" y="4894010"/>
            <a:ext cx="2089151" cy="180627"/>
          </a:xfrm>
          <a:prstGeom prst="rect">
            <a:avLst/>
          </a:prstGeom>
          <a:noFill/>
          <a:ln w="9525">
            <a:noFill/>
            <a:miter lim="800000"/>
            <a:headEnd/>
            <a:tailEnd/>
          </a:ln>
        </p:spPr>
        <p:txBody>
          <a:bodyPr>
            <a:spAutoFit/>
          </a:bodyPr>
          <a:lstStyle/>
          <a:p>
            <a:pPr>
              <a:lnSpc>
                <a:spcPct val="85000"/>
              </a:lnSpc>
            </a:pPr>
            <a:r>
              <a:rPr lang="en-US" sz="675" err="1">
                <a:solidFill>
                  <a:srgbClr val="000000"/>
                </a:solidFill>
              </a:rPr>
              <a:t>www.metoffice.gov.uk</a:t>
            </a:r>
            <a:endParaRPr lang="en-US" sz="675">
              <a:solidFill>
                <a:srgbClr val="000000"/>
              </a:solidFill>
            </a:endParaRPr>
          </a:p>
        </p:txBody>
      </p:sp>
      <p:sp>
        <p:nvSpPr>
          <p:cNvPr id="10" name="TextBox 9"/>
          <p:cNvSpPr txBox="1">
            <a:spLocks noChangeArrowheads="1"/>
          </p:cNvSpPr>
          <p:nvPr userDrawn="1"/>
        </p:nvSpPr>
        <p:spPr bwMode="auto">
          <a:xfrm>
            <a:off x="6984777" y="4894009"/>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000000"/>
                </a:solidFill>
              </a:rPr>
              <a:t>© Crown Copyright 2016, Met Office</a:t>
            </a:r>
          </a:p>
        </p:txBody>
      </p:sp>
    </p:spTree>
    <p:extLst>
      <p:ext uri="{BB962C8B-B14F-4D97-AF65-F5344CB8AC3E}">
        <p14:creationId xmlns:p14="http://schemas.microsoft.com/office/powerpoint/2010/main" val="1617253374"/>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F41"/>
                </a:solidFill>
              </a:defRPr>
            </a:lvl1pPr>
          </a:lstStyle>
          <a:p>
            <a:r>
              <a:rPr lang="en-US"/>
              <a:t>Click to edit Master title style</a:t>
            </a:r>
          </a:p>
        </p:txBody>
      </p:sp>
      <p:sp>
        <p:nvSpPr>
          <p:cNvPr id="3" name="Content Placeholder 2"/>
          <p:cNvSpPr>
            <a:spLocks noGrp="1"/>
          </p:cNvSpPr>
          <p:nvPr>
            <p:ph idx="1"/>
          </p:nvPr>
        </p:nvSpPr>
        <p:spPr>
          <a:xfrm>
            <a:off x="439739" y="1155600"/>
            <a:ext cx="8264525" cy="348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39" y="847167"/>
            <a:ext cx="8264525" cy="225185"/>
          </a:xfrm>
        </p:spPr>
        <p:txBody>
          <a:bodyPr/>
          <a:lstStyle>
            <a:lvl1pPr marL="0" indent="0">
              <a:buNone/>
              <a:defRPr sz="1650" b="0">
                <a:solidFill>
                  <a:srgbClr val="00AF41"/>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 Crown Copywrite 2018</a:t>
            </a:r>
          </a:p>
        </p:txBody>
      </p:sp>
      <p:sp>
        <p:nvSpPr>
          <p:cNvPr id="6" name="Slide Number Placeholder 5"/>
          <p:cNvSpPr>
            <a:spLocks noGrp="1"/>
          </p:cNvSpPr>
          <p:nvPr>
            <p:ph type="sldNum" sz="quarter" idx="15"/>
          </p:nvPr>
        </p:nvSpPr>
        <p:spPr/>
        <p:txBody>
          <a:bodyPr/>
          <a:lstStyle>
            <a:lvl1pPr>
              <a:defRPr/>
            </a:lvl1pPr>
          </a:lstStyle>
          <a:p>
            <a:fld id="{DF38F6E7-2FE6-4516-83F7-A75253B717FD}" type="slidenum">
              <a:rPr lang="en-GB" altLang="en-US">
                <a:solidFill>
                  <a:srgbClr val="00B050"/>
                </a:solidFill>
              </a:rPr>
              <a:pPr/>
              <a:t>‹#›</a:t>
            </a:fld>
            <a:endParaRPr lang="en-GB" altLang="en-US">
              <a:solidFill>
                <a:srgbClr val="00B050"/>
              </a:solidFill>
            </a:endParaRPr>
          </a:p>
        </p:txBody>
      </p:sp>
    </p:spTree>
    <p:extLst>
      <p:ext uri="{BB962C8B-B14F-4D97-AF65-F5344CB8AC3E}">
        <p14:creationId xmlns:p14="http://schemas.microsoft.com/office/powerpoint/2010/main" val="37183247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a:t>Click to edit Master title style</a:t>
            </a:r>
          </a:p>
        </p:txBody>
      </p:sp>
      <p:sp>
        <p:nvSpPr>
          <p:cNvPr id="3" name="Content Placeholder 2"/>
          <p:cNvSpPr>
            <a:spLocks noGrp="1"/>
          </p:cNvSpPr>
          <p:nvPr>
            <p:ph idx="1"/>
          </p:nvPr>
        </p:nvSpPr>
        <p:spPr>
          <a:xfrm>
            <a:off x="439739" y="1155600"/>
            <a:ext cx="6940800" cy="348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39" y="847802"/>
            <a:ext cx="8264525" cy="225185"/>
          </a:xfrm>
        </p:spPr>
        <p:txBody>
          <a:bodyPr/>
          <a:lstStyle>
            <a:lvl1pPr marL="0" indent="0">
              <a:buNone/>
              <a:defRPr sz="1650" b="0">
                <a:solidFill>
                  <a:srgbClr val="00B050"/>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 Crown Copywrite 2018</a:t>
            </a:r>
          </a:p>
        </p:txBody>
      </p:sp>
      <p:sp>
        <p:nvSpPr>
          <p:cNvPr id="6" name="Slide Number Placeholder 5"/>
          <p:cNvSpPr>
            <a:spLocks noGrp="1"/>
          </p:cNvSpPr>
          <p:nvPr>
            <p:ph type="sldNum" sz="quarter" idx="15"/>
          </p:nvPr>
        </p:nvSpPr>
        <p:spPr/>
        <p:txBody>
          <a:bodyPr/>
          <a:lstStyle>
            <a:lvl1pPr>
              <a:defRPr/>
            </a:lvl1pPr>
          </a:lstStyle>
          <a:p>
            <a:fld id="{C44D4EF1-7A90-4E4C-8BB4-33AC775283DA}" type="slidenum">
              <a:rPr lang="en-GB" altLang="en-US">
                <a:solidFill>
                  <a:srgbClr val="00B050"/>
                </a:solidFill>
              </a:rPr>
              <a:pPr/>
              <a:t>‹#›</a:t>
            </a:fld>
            <a:endParaRPr lang="en-GB" altLang="en-US">
              <a:solidFill>
                <a:srgbClr val="00B050"/>
              </a:solidFill>
            </a:endParaRPr>
          </a:p>
        </p:txBody>
      </p:sp>
    </p:spTree>
    <p:extLst>
      <p:ext uri="{BB962C8B-B14F-4D97-AF65-F5344CB8AC3E}">
        <p14:creationId xmlns:p14="http://schemas.microsoft.com/office/powerpoint/2010/main" val="20316432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80123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40704716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53273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04934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60464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987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0252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8962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816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279702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403224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91436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4958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8133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262921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6131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91706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72881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424401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0879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37600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3814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92656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8832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318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94730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00754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6490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08224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1464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76520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7"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164302"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117157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164302"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4190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350793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82151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2"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0092" tIns="20092" rIns="20092" bIns="20092"/>
          <a:lstStyle/>
          <a:p>
            <a:pPr marL="0" marR="0" lvl="0" indent="0" algn="l" defTabSz="257168"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600" b="0" i="0" u="none" strike="noStrike" kern="0" cap="none" spc="0" normalizeH="0" baseline="0" noProof="0" dirty="0">
                <a:ln>
                  <a:noFill/>
                </a:ln>
                <a:solidFill>
                  <a:srgbClr val="2A2A2A"/>
                </a:solidFill>
                <a:effectLst/>
                <a:uLnTx/>
                <a:uFillTx/>
                <a:latin typeface="Arial"/>
                <a:cs typeface="Arial"/>
                <a:sym typeface="Arial"/>
              </a:rPr>
            </a:br>
            <a:r>
              <a:rPr kumimoji="0" sz="6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6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8"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71" name="Shape 71"/>
          <p:cNvSpPr>
            <a:spLocks noGrp="1"/>
          </p:cNvSpPr>
          <p:nvPr>
            <p:ph type="pic" sz="quarter" idx="15"/>
          </p:nvPr>
        </p:nvSpPr>
        <p:spPr>
          <a:xfrm>
            <a:off x="4928106"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5"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6767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6998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22802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2"/>
            <a:ext cx="9144000" cy="411361"/>
          </a:xfrm>
          <a:prstGeom prst="rect">
            <a:avLst/>
          </a:prstGeom>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2"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0092" tIns="20092" rIns="20092" bIns="20092"/>
          <a:lstStyle/>
          <a:p>
            <a:pPr marL="0" marR="0" lvl="0" indent="0" algn="l" defTabSz="257168" rtl="0" eaLnBrk="1" fontAlgn="auto" latinLnBrk="0" hangingPunct="0">
              <a:lnSpc>
                <a:spcPct val="90000"/>
              </a:lnSpc>
              <a:spcBef>
                <a:spcPts val="225"/>
              </a:spcBef>
              <a:spcAft>
                <a:spcPts val="0"/>
              </a:spcAft>
              <a:buClrTx/>
              <a:buSzTx/>
              <a:buFontTx/>
              <a:buNone/>
              <a:tabLst/>
              <a:defRPr sz="2100">
                <a:solidFill>
                  <a:srgbClr val="2A2A2A"/>
                </a:solidFill>
                <a:latin typeface="Arial"/>
                <a:ea typeface="Arial"/>
                <a:cs typeface="Arial"/>
                <a:sym typeface="Arial"/>
              </a:defRPr>
            </a:pPr>
            <a:r>
              <a:rPr kumimoji="0" sz="6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600" b="0" i="0" u="none" strike="noStrike" kern="0" cap="none" spc="0" normalizeH="0" baseline="0" noProof="0" dirty="0">
                <a:ln>
                  <a:noFill/>
                </a:ln>
                <a:solidFill>
                  <a:srgbClr val="FFFFFF"/>
                </a:solidFill>
                <a:effectLst/>
                <a:uLnTx/>
                <a:uFillTx/>
                <a:latin typeface="Arial"/>
                <a:cs typeface="Arial"/>
                <a:sym typeface="Arial"/>
              </a:rPr>
            </a:br>
            <a:r>
              <a:rPr kumimoji="0" sz="6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6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8"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5" name="Shape 71"/>
          <p:cNvSpPr>
            <a:spLocks noGrp="1"/>
          </p:cNvSpPr>
          <p:nvPr>
            <p:ph type="pic" sz="quarter" idx="15"/>
          </p:nvPr>
        </p:nvSpPr>
        <p:spPr>
          <a:xfrm>
            <a:off x="4928106"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0092" tIns="20092" rIns="20092" bIns="20092" anchor="ctr"/>
          <a:lstStyle/>
          <a:p>
            <a:pPr marL="0" marR="0" lvl="0" indent="0" algn="ctr" defTabSz="164302" rtl="0" eaLnBrk="1" fontAlgn="auto" latinLnBrk="0" hangingPunct="0">
              <a:lnSpc>
                <a:spcPct val="100000"/>
              </a:lnSpc>
              <a:spcBef>
                <a:spcPts val="0"/>
              </a:spcBef>
              <a:spcAft>
                <a:spcPts val="0"/>
              </a:spcAft>
              <a:buClrTx/>
              <a:buSzTx/>
              <a:buFontTx/>
              <a:buNone/>
              <a:tabLst/>
              <a:defRPr sz="3200"/>
            </a:pPr>
            <a:endParaRPr kumimoji="0" sz="9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5" y="204551"/>
            <a:ext cx="1176127" cy="270000"/>
          </a:xfrm>
          <a:prstGeom prst="rect">
            <a:avLst/>
          </a:prstGeom>
          <a:noFill/>
          <a:ln>
            <a:noFill/>
          </a:ln>
        </p:spPr>
        <p:txBody>
          <a:bodyPr lIns="68579" tIns="34289" rIns="68579" bIns="34289" anchor="t">
            <a:noAutofit/>
          </a:bodyPr>
          <a:lstStyle>
            <a:lvl1pPr marL="0" indent="0">
              <a:buNone/>
              <a:defRPr sz="6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4847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37995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7"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1064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01508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5038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4596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601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14190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2"/>
            <a:ext cx="8437364"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21736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06118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3"/>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20117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97575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4847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0544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2"/>
            <a:ext cx="2578894"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10" y="1761532"/>
            <a:ext cx="2594681"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89655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10" y="1761532"/>
            <a:ext cx="2594681" cy="2714030"/>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91414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164302"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8"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3"/>
            <a:ext cx="2578894" cy="2708987"/>
          </a:xfrm>
        </p:spPr>
        <p:txBody>
          <a:bodyPr/>
          <a:lstStyle>
            <a:lvl1pPr marL="160731" indent="-160731">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50514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3"/>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62473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81074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164302"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8901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164302"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5376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3"/>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164302"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24251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0092" tIns="20092" rIns="20092" bIns="20092" anchor="t" anchorCtr="0"/>
          <a:lstStyle>
            <a:lvl1pPr>
              <a:defRPr sz="3200">
                <a:solidFill>
                  <a:srgbClr val="FFFFFF"/>
                </a:solidFill>
              </a:defRPr>
            </a:lvl1pPr>
          </a:lstStyle>
          <a:p>
            <a:pPr marL="0" marR="0" lvl="0" indent="0" algn="ctr" defTabSz="164302"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24462"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9"/>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164302"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6" y="2571742"/>
            <a:ext cx="7837739" cy="328936"/>
          </a:xfrm>
          <a:prstGeom prst="rect">
            <a:avLst/>
          </a:prstGeom>
        </p:spPr>
        <p:txBody>
          <a:bodyPr lIns="270000" anchor="t">
            <a:spAutoFit/>
          </a:bodyPr>
          <a:lstStyle>
            <a:lvl1pPr marL="0" indent="0" defTabSz="257168">
              <a:lnSpc>
                <a:spcPct val="150000"/>
              </a:lnSpc>
              <a:spcBef>
                <a:spcPts val="225"/>
              </a:spcBef>
              <a:buSzTx/>
              <a:buNone/>
              <a:defRPr sz="1125"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3" y="3107335"/>
            <a:ext cx="7830741" cy="328936"/>
          </a:xfrm>
          <a:prstGeom prst="rect">
            <a:avLst/>
          </a:prstGeom>
        </p:spPr>
        <p:txBody>
          <a:bodyPr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328936"/>
          </a:xfrm>
          <a:prstGeom prst="rect">
            <a:avLst/>
          </a:prstGeom>
        </p:spPr>
        <p:txBody>
          <a:bodyPr wrap="square" lIns="270000" anchor="t">
            <a:spAutoFit/>
          </a:bodyPr>
          <a:lstStyle>
            <a:lvl1pPr marL="0" indent="0" defTabSz="257168">
              <a:lnSpc>
                <a:spcPct val="150000"/>
              </a:lnSpc>
              <a:spcBef>
                <a:spcPts val="225"/>
              </a:spcBef>
              <a:buSzTx/>
              <a:buNone/>
              <a:defRPr sz="1125"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7" y="3663112"/>
            <a:ext cx="1691733" cy="328936"/>
          </a:xfrm>
          <a:prstGeom prst="rect">
            <a:avLst/>
          </a:prstGeom>
        </p:spPr>
        <p:txBody>
          <a:bodyPr wrap="square"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91" y="3663113"/>
            <a:ext cx="1984929" cy="328936"/>
          </a:xfrm>
          <a:prstGeom prst="rect">
            <a:avLst/>
          </a:prstGeom>
        </p:spPr>
        <p:txBody>
          <a:bodyPr wrap="square" lIns="270000" anchor="t">
            <a:spAutoFit/>
          </a:bodyPr>
          <a:lstStyle>
            <a:lvl1pPr marL="0" indent="0" defTabSz="257168">
              <a:lnSpc>
                <a:spcPct val="150000"/>
              </a:lnSpc>
              <a:spcBef>
                <a:spcPts val="225"/>
              </a:spcBef>
              <a:buSzTx/>
              <a:buNone/>
              <a:defRPr sz="1125"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4" y="3663113"/>
            <a:ext cx="1691733" cy="328936"/>
          </a:xfrm>
          <a:prstGeom prst="rect">
            <a:avLst/>
          </a:prstGeom>
        </p:spPr>
        <p:txBody>
          <a:bodyPr wrap="square" lIns="270000" anchor="t">
            <a:spAutoFit/>
          </a:bodyPr>
          <a:lstStyle>
            <a:lvl1pPr marL="0" indent="0" defTabSz="257168">
              <a:lnSpc>
                <a:spcPct val="150000"/>
              </a:lnSpc>
              <a:spcBef>
                <a:spcPts val="225"/>
              </a:spcBef>
              <a:buSzTx/>
              <a:buNone/>
              <a:defRPr sz="1125"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91281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844586"/>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599" y="56982"/>
            <a:ext cx="1803781" cy="787605"/>
          </a:xfrm>
          <a:prstGeom prst="rect">
            <a:avLst/>
          </a:prstGeom>
        </p:spPr>
      </p:pic>
    </p:spTree>
    <p:extLst>
      <p:ext uri="{BB962C8B-B14F-4D97-AF65-F5344CB8AC3E}">
        <p14:creationId xmlns:p14="http://schemas.microsoft.com/office/powerpoint/2010/main" val="3874379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31054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164302"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40019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1_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858034"/>
            <a:ext cx="8640000" cy="484748"/>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7316967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16" name="Title 1"/>
          <p:cNvSpPr>
            <a:spLocks noGrp="1"/>
          </p:cNvSpPr>
          <p:nvPr>
            <p:ph type="ctrTitle"/>
          </p:nvPr>
        </p:nvSpPr>
        <p:spPr>
          <a:xfrm>
            <a:off x="260351" y="920665"/>
            <a:ext cx="8640000" cy="1054430"/>
          </a:xfrm>
        </p:spPr>
        <p:txBody>
          <a:bodyPr anchor="b">
            <a:normAutofit/>
          </a:bodyPr>
          <a:lstStyle>
            <a:lvl1pPr algn="l">
              <a:defRPr sz="3600">
                <a:solidFill>
                  <a:schemeClr val="tx1"/>
                </a:solidFill>
              </a:defRPr>
            </a:lvl1pPr>
          </a:lstStyle>
          <a:p>
            <a:r>
              <a:rPr lang="en-US"/>
              <a:t>Click to edit Master title style</a:t>
            </a:r>
          </a:p>
        </p:txBody>
      </p:sp>
      <p:sp>
        <p:nvSpPr>
          <p:cNvPr id="4" name="Rectangle 3"/>
          <p:cNvSpPr/>
          <p:nvPr userDrawn="1"/>
        </p:nvSpPr>
        <p:spPr>
          <a:xfrm>
            <a:off x="7816025" y="4837963"/>
            <a:ext cx="1167307" cy="200055"/>
          </a:xfrm>
          <a:prstGeom prst="rect">
            <a:avLst/>
          </a:prstGeom>
        </p:spPr>
        <p:txBody>
          <a:bodyPr wrap="none">
            <a:spAutoFit/>
          </a:bodyPr>
          <a:lstStyle/>
          <a:p>
            <a:pPr algn="r" defTabSz="450828">
              <a:tabLst/>
            </a:pPr>
            <a:r>
              <a:rPr lang="fr-BE" sz="700">
                <a:solidFill>
                  <a:schemeClr val="tx1"/>
                </a:solidFill>
              </a:rPr>
              <a:t>© Crown Copyright</a:t>
            </a:r>
            <a:r>
              <a:rPr lang="fr-BE" sz="700" baseline="0">
                <a:solidFill>
                  <a:schemeClr val="tx1"/>
                </a:solidFill>
              </a:rPr>
              <a:t> 2017</a:t>
            </a:r>
            <a:endParaRPr lang="en-GB" sz="700">
              <a:solidFill>
                <a:schemeClr val="tx1"/>
              </a:solidFill>
            </a:endParaRPr>
          </a:p>
        </p:txBody>
      </p:sp>
    </p:spTree>
    <p:extLst>
      <p:ext uri="{BB962C8B-B14F-4D97-AF65-F5344CB8AC3E}">
        <p14:creationId xmlns:p14="http://schemas.microsoft.com/office/powerpoint/2010/main" val="40890726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4" name="Rectangle 3"/>
          <p:cNvSpPr/>
          <p:nvPr userDrawn="1"/>
        </p:nvSpPr>
        <p:spPr>
          <a:xfrm>
            <a:off x="7816025" y="4837963"/>
            <a:ext cx="1167307" cy="200055"/>
          </a:xfrm>
          <a:prstGeom prst="rect">
            <a:avLst/>
          </a:prstGeom>
        </p:spPr>
        <p:txBody>
          <a:bodyPr wrap="none">
            <a:spAutoFit/>
          </a:bodyPr>
          <a:lstStyle/>
          <a:p>
            <a:pPr algn="r" defTabSz="450828">
              <a:tabLst/>
            </a:pPr>
            <a:r>
              <a:rPr lang="fr-BE" sz="700">
                <a:solidFill>
                  <a:schemeClr val="tx1"/>
                </a:solidFill>
              </a:rPr>
              <a:t>© Crown Copyright</a:t>
            </a:r>
            <a:r>
              <a:rPr lang="fr-BE" sz="700" baseline="0">
                <a:solidFill>
                  <a:schemeClr val="tx1"/>
                </a:solidFill>
              </a:rPr>
              <a:t> 2018</a:t>
            </a:r>
            <a:endParaRPr lang="en-GB" sz="700">
              <a:solidFill>
                <a:schemeClr val="tx1"/>
              </a:solidFill>
            </a:endParaRPr>
          </a:p>
        </p:txBody>
      </p:sp>
      <p:sp>
        <p:nvSpPr>
          <p:cNvPr id="5" name="Title Placeholder 1"/>
          <p:cNvSpPr>
            <a:spLocks noGrp="1"/>
          </p:cNvSpPr>
          <p:nvPr>
            <p:ph type="title"/>
          </p:nvPr>
        </p:nvSpPr>
        <p:spPr>
          <a:xfrm>
            <a:off x="252000" y="92160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7" name="Content Placeholder 6"/>
          <p:cNvSpPr>
            <a:spLocks noGrp="1"/>
          </p:cNvSpPr>
          <p:nvPr>
            <p:ph sz="quarter" idx="10"/>
          </p:nvPr>
        </p:nvSpPr>
        <p:spPr>
          <a:xfrm>
            <a:off x="251886" y="1684800"/>
            <a:ext cx="8640233" cy="276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82566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1" y="1684800"/>
            <a:ext cx="4087988" cy="29232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684800"/>
            <a:ext cx="4089600" cy="29232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60703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1" y="92160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1" y="1684802"/>
            <a:ext cx="4087988" cy="2945983"/>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72000" y="3"/>
            <a:ext cx="4572000" cy="4722311"/>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9132310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7090897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9"/>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Picture Placeholder 7"/>
          <p:cNvSpPr>
            <a:spLocks noGrp="1"/>
          </p:cNvSpPr>
          <p:nvPr>
            <p:ph type="pic" sz="quarter" idx="10"/>
          </p:nvPr>
        </p:nvSpPr>
        <p:spPr>
          <a:xfrm>
            <a:off x="0" y="709469"/>
            <a:ext cx="9144000" cy="4022385"/>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9370279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2610706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Content - really blank">
    <p:spTree>
      <p:nvGrpSpPr>
        <p:cNvPr id="1" name=""/>
        <p:cNvGrpSpPr/>
        <p:nvPr/>
      </p:nvGrpSpPr>
      <p:grpSpPr>
        <a:xfrm>
          <a:off x="0" y="0"/>
          <a:ext cx="0" cy="0"/>
          <a:chOff x="0" y="0"/>
          <a:chExt cx="0" cy="0"/>
        </a:xfrm>
      </p:grpSpPr>
      <p:sp>
        <p:nvSpPr>
          <p:cNvPr id="2" name="Rectangle 1"/>
          <p:cNvSpPr/>
          <p:nvPr userDrawn="1"/>
        </p:nvSpPr>
        <p:spPr>
          <a:xfrm>
            <a:off x="0" y="4735775"/>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09024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49195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5"/>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9306092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47188418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2127602"/>
            <a:ext cx="9144000" cy="30159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8079130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solidFill>
                  <a:schemeClr val="bg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2531438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8938408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9306157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hasCustomPrompt="1"/>
          </p:nvPr>
        </p:nvSpPr>
        <p:spPr>
          <a:xfrm>
            <a:off x="252000" y="921600"/>
            <a:ext cx="8640000" cy="900000"/>
          </a:xfrm>
        </p:spPr>
        <p:txBody>
          <a:bodyPr/>
          <a:lstStyle>
            <a:lvl1pPr>
              <a:defRPr/>
            </a:lvl1pPr>
          </a:lstStyle>
          <a:p>
            <a:r>
              <a:rPr lang="en-US"/>
              <a:t>Questions?</a:t>
            </a:r>
          </a:p>
        </p:txBody>
      </p:sp>
      <p:sp>
        <p:nvSpPr>
          <p:cNvPr id="7" name="Rectangle 6"/>
          <p:cNvSpPr/>
          <p:nvPr userDrawn="1"/>
        </p:nvSpPr>
        <p:spPr>
          <a:xfrm>
            <a:off x="0" y="4748831"/>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748831"/>
            <a:ext cx="4926843"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28">
              <a:tabLst/>
            </a:pPr>
            <a:r>
              <a:rPr lang="fr-BE" sz="800">
                <a:solidFill>
                  <a:schemeClr val="tx1"/>
                </a:solidFill>
              </a:rPr>
              <a:t>© Crown Copyright</a:t>
            </a:r>
            <a:r>
              <a:rPr lang="fr-BE" sz="800" baseline="0">
                <a:solidFill>
                  <a:schemeClr val="tx1"/>
                </a:solidFill>
              </a:rPr>
              <a:t> 2017, Met Office</a:t>
            </a:r>
            <a:endParaRPr lang="en-GB" sz="800">
              <a:solidFill>
                <a:schemeClr val="tx1"/>
              </a:solidFill>
            </a:endParaRPr>
          </a:p>
        </p:txBody>
      </p:sp>
      <p:sp>
        <p:nvSpPr>
          <p:cNvPr id="9" name="TextBox 8"/>
          <p:cNvSpPr txBox="1"/>
          <p:nvPr userDrawn="1"/>
        </p:nvSpPr>
        <p:spPr>
          <a:xfrm>
            <a:off x="328940" y="2128699"/>
            <a:ext cx="8563061"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10" name="TextBox 9"/>
          <p:cNvSpPr txBox="1"/>
          <p:nvPr userDrawn="1"/>
        </p:nvSpPr>
        <p:spPr>
          <a:xfrm>
            <a:off x="1048940" y="2751257"/>
            <a:ext cx="7843061" cy="338554"/>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1" name="Text Placeholder 9"/>
          <p:cNvSpPr>
            <a:spLocks noGrp="1"/>
          </p:cNvSpPr>
          <p:nvPr>
            <p:ph type="body" sz="quarter" idx="10" hasCustomPrompt="1"/>
          </p:nvPr>
        </p:nvSpPr>
        <p:spPr>
          <a:xfrm>
            <a:off x="1048940" y="4118370"/>
            <a:ext cx="7843061" cy="360000"/>
          </a:xfrm>
        </p:spPr>
        <p:txBody>
          <a:bodyPr anchor="ctr">
            <a:normAutofit/>
          </a:bodyPr>
          <a:lstStyle>
            <a:lvl1pPr marL="0" indent="0">
              <a:buNone/>
              <a:defRPr sz="1600" baseline="0"/>
            </a:lvl1pPr>
          </a:lstStyle>
          <a:p>
            <a:pPr lvl="0"/>
            <a:r>
              <a:rPr lang="en-US"/>
              <a:t>Insert phone number here</a:t>
            </a:r>
            <a:endParaRPr lang="en-GB"/>
          </a:p>
        </p:txBody>
      </p:sp>
      <p:sp>
        <p:nvSpPr>
          <p:cNvPr id="12" name="Text Placeholder 9"/>
          <p:cNvSpPr>
            <a:spLocks noGrp="1"/>
          </p:cNvSpPr>
          <p:nvPr>
            <p:ph type="body" sz="quarter" idx="11" hasCustomPrompt="1"/>
          </p:nvPr>
        </p:nvSpPr>
        <p:spPr>
          <a:xfrm>
            <a:off x="1048940" y="3432824"/>
            <a:ext cx="7843061" cy="360000"/>
          </a:xfrm>
        </p:spPr>
        <p:txBody>
          <a:bodyPr anchor="ctr">
            <a:normAutofit/>
          </a:bodyPr>
          <a:lstStyle>
            <a:lvl1pPr marL="0" indent="0">
              <a:buNone/>
              <a:defRPr sz="1600"/>
            </a:lvl1pPr>
          </a:lstStyle>
          <a:p>
            <a:pPr lvl="0"/>
            <a:r>
              <a:rPr lang="en-US"/>
              <a:t>Insert e-mail here</a:t>
            </a:r>
            <a:endParaRPr lang="en-GB"/>
          </a:p>
        </p:txBody>
      </p:sp>
      <p:pic>
        <p:nvPicPr>
          <p:cNvPr id="13" name="email-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550" y="3417260"/>
            <a:ext cx="476903" cy="396000"/>
          </a:xfrm>
          <a:prstGeom prst="rect">
            <a:avLst/>
          </a:prstGeom>
          <a:ln w="12700">
            <a:miter lim="400000"/>
          </a:ln>
        </p:spPr>
      </p:pic>
      <p:pic>
        <p:nvPicPr>
          <p:cNvPr id="14" name="phone-icon.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226" y="4093120"/>
            <a:ext cx="553548" cy="396000"/>
          </a:xfrm>
          <a:prstGeom prst="rect">
            <a:avLst/>
          </a:prstGeom>
          <a:ln w="12700">
            <a:miter lim="400000"/>
          </a:ln>
        </p:spPr>
      </p:pic>
      <p:pic>
        <p:nvPicPr>
          <p:cNvPr id="15" name="web-icon.png"/>
          <p:cNvPicPr>
            <a:picLocks noChangeAspect="1"/>
          </p:cNvPicPr>
          <p:nvPr userDrawn="1"/>
        </p:nvPicPr>
        <p:blipFill>
          <a:blip r:embed="rId4" cstate="print"/>
          <a:stretch>
            <a:fillRect/>
          </a:stretch>
        </p:blipFill>
        <p:spPr>
          <a:xfrm>
            <a:off x="432002" y="2741399"/>
            <a:ext cx="623999" cy="396000"/>
          </a:xfrm>
          <a:prstGeom prst="rect">
            <a:avLst/>
          </a:prstGeom>
          <a:ln w="12700">
            <a:miter lim="400000"/>
          </a:ln>
        </p:spPr>
      </p:pic>
    </p:spTree>
    <p:extLst>
      <p:ext uri="{BB962C8B-B14F-4D97-AF65-F5344CB8AC3E}">
        <p14:creationId xmlns:p14="http://schemas.microsoft.com/office/powerpoint/2010/main" val="2543165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Main content">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a:t>Alternative content slide 1</a:t>
            </a:r>
            <a:endParaRPr lang="en-US"/>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a:t>Subtitle</a:t>
            </a:r>
            <a:endParaRPr lang="en-US"/>
          </a:p>
        </p:txBody>
      </p:sp>
      <p:pic>
        <p:nvPicPr>
          <p:cNvPr id="4" name="Picture 3" descr="MOHC_RGB_whiteback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5846" y="87474"/>
            <a:ext cx="1617653" cy="1296144"/>
          </a:xfrm>
          <a:prstGeom prst="rect">
            <a:avLst/>
          </a:prstGeom>
        </p:spPr>
      </p:pic>
      <p:sp>
        <p:nvSpPr>
          <p:cNvPr id="7" name="TextBox 6"/>
          <p:cNvSpPr txBox="1"/>
          <p:nvPr userDrawn="1"/>
        </p:nvSpPr>
        <p:spPr>
          <a:xfrm>
            <a:off x="2" y="4985959"/>
            <a:ext cx="1757212" cy="170816"/>
          </a:xfrm>
          <a:prstGeom prst="rect">
            <a:avLst/>
          </a:prstGeom>
          <a:noFill/>
        </p:spPr>
        <p:txBody>
          <a:bodyPr wrap="square" rtlCol="0">
            <a:spAutoFit/>
          </a:bodyPr>
          <a:lstStyle/>
          <a:p>
            <a:pPr marL="0" marR="0" lvl="0" indent="0" algn="l" defTabSz="685766" rtl="0" eaLnBrk="1" fontAlgn="base" latinLnBrk="0" hangingPunct="1">
              <a:lnSpc>
                <a:spcPct val="85000"/>
              </a:lnSpc>
              <a:spcBef>
                <a:spcPct val="0"/>
              </a:spcBef>
              <a:spcAft>
                <a:spcPct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Arial" charset="0"/>
                <a:ea typeface="ＭＳ Ｐゴシック" charset="0"/>
                <a:cs typeface="+mn-cs"/>
              </a:rPr>
              <a:t>© Crown copyright   Met Office</a:t>
            </a:r>
            <a:endParaRPr kumimoji="0" lang="en-GB" sz="600" b="0" i="0" u="none" strike="noStrike" kern="1200" cap="none" spc="0" normalizeH="0" baseline="0" noProof="0">
              <a:ln>
                <a:noFill/>
              </a:ln>
              <a:solidFill>
                <a:prstClr val="white"/>
              </a:solidFill>
              <a:effectLst/>
              <a:uLnTx/>
              <a:uFillTx/>
              <a:latin typeface="Times" pitchFamily="18" charset="0"/>
              <a:ea typeface="ＭＳ Ｐゴシック" charset="0"/>
              <a:cs typeface="+mn-cs"/>
            </a:endParaRPr>
          </a:p>
        </p:txBody>
      </p:sp>
      <p:sp>
        <p:nvSpPr>
          <p:cNvPr id="8" name="TextBox 7"/>
          <p:cNvSpPr txBox="1"/>
          <p:nvPr userDrawn="1"/>
        </p:nvSpPr>
        <p:spPr>
          <a:xfrm>
            <a:off x="179514" y="4968003"/>
            <a:ext cx="4032448" cy="298351"/>
          </a:xfrm>
          <a:prstGeom prst="rect">
            <a:avLst/>
          </a:prstGeom>
          <a:noFill/>
        </p:spPr>
        <p:txBody>
          <a:bodyPr wrap="square" rtlCol="0">
            <a:spAutoFit/>
          </a:bodyPr>
          <a:lstStyle/>
          <a:p>
            <a:pPr marL="0" marR="0" lvl="0" indent="0" algn="l" defTabSz="685766" rtl="0" eaLnBrk="1" fontAlgn="base" latinLnBrk="0" hangingPunct="1">
              <a:lnSpc>
                <a:spcPct val="85000"/>
              </a:lnSpc>
              <a:spcBef>
                <a:spcPct val="0"/>
              </a:spcBef>
              <a:spcAft>
                <a:spcPct val="0"/>
              </a:spcAft>
              <a:buClrTx/>
              <a:buSzTx/>
              <a:buFontTx/>
              <a:buNone/>
              <a:tabLst/>
              <a:defRPr/>
            </a:pPr>
            <a:r>
              <a:rPr kumimoji="0" lang="en-GB" sz="675" b="0" i="0" u="none" strike="noStrike" kern="1200" cap="none" spc="0" normalizeH="0" baseline="0" noProof="0">
                <a:ln>
                  <a:noFill/>
                </a:ln>
                <a:solidFill>
                  <a:prstClr val="white">
                    <a:lumMod val="65000"/>
                  </a:prstClr>
                </a:solidFill>
                <a:effectLst/>
                <a:uLnTx/>
                <a:uFillTx/>
                <a:latin typeface="Arial"/>
                <a:ea typeface="ＭＳ Ｐゴシック" charset="0"/>
                <a:cs typeface="ＭＳ Ｐゴシック" charset="0"/>
              </a:rPr>
              <a:t>© Crown copyright </a:t>
            </a:r>
            <a:endParaRPr kumimoji="0" lang="en-GB" sz="675" b="0" i="0" u="none" strike="noStrike" kern="1200" cap="none" spc="0" normalizeH="0" baseline="0" noProof="0">
              <a:ln>
                <a:noFill/>
              </a:ln>
              <a:solidFill>
                <a:prstClr val="white">
                  <a:lumMod val="65000"/>
                </a:prstClr>
              </a:solidFill>
              <a:effectLst/>
              <a:uLnTx/>
              <a:uFillTx/>
              <a:latin typeface="Times" pitchFamily="18"/>
              <a:ea typeface="ＭＳ Ｐゴシック" charset="0"/>
              <a:cs typeface="ＭＳ Ｐゴシック" charset="0"/>
            </a:endParaRPr>
          </a:p>
          <a:p>
            <a:pPr marL="0" marR="0" lvl="0" indent="0" algn="l" defTabSz="685766" rtl="0" eaLnBrk="1" fontAlgn="base" latinLnBrk="0" hangingPunct="1">
              <a:lnSpc>
                <a:spcPct val="85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F497D"/>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16736828"/>
      </p:ext>
    </p:extLst>
  </p:cSld>
  <p:clrMapOvr>
    <a:masterClrMapping/>
  </p:clrMapOvr>
  <p:transition spd="slow"/>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Alt_One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113" y="100318"/>
            <a:ext cx="1595102" cy="1094639"/>
          </a:xfrm>
          <a:prstGeom prst="rect">
            <a:avLst/>
          </a:prstGeom>
        </p:spPr>
      </p:pic>
      <p:sp>
        <p:nvSpPr>
          <p:cNvPr id="5" name="Text Placeholder 6"/>
          <p:cNvSpPr>
            <a:spLocks noGrp="1"/>
          </p:cNvSpPr>
          <p:nvPr>
            <p:ph type="body" sz="quarter" idx="10"/>
          </p:nvPr>
        </p:nvSpPr>
        <p:spPr>
          <a:xfrm>
            <a:off x="2124077" y="1707357"/>
            <a:ext cx="6840413"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a:spLocks noChangeArrowheads="1"/>
          </p:cNvSpPr>
          <p:nvPr userDrawn="1"/>
        </p:nvSpPr>
        <p:spPr bwMode="auto">
          <a:xfrm>
            <a:off x="250603" y="4894011"/>
            <a:ext cx="2089151" cy="180627"/>
          </a:xfrm>
          <a:prstGeom prst="rect">
            <a:avLst/>
          </a:prstGeom>
          <a:noFill/>
          <a:ln w="9525">
            <a:noFill/>
            <a:miter lim="800000"/>
            <a:headEnd/>
            <a:tailEnd/>
          </a:ln>
        </p:spPr>
        <p:txBody>
          <a:bodyPr>
            <a:spAutoFit/>
          </a:bodyPr>
          <a:lstStyle/>
          <a:p>
            <a:pPr>
              <a:lnSpc>
                <a:spcPct val="85000"/>
              </a:lnSpc>
            </a:pPr>
            <a:r>
              <a:rPr lang="en-US" sz="675" err="1">
                <a:solidFill>
                  <a:srgbClr val="000000"/>
                </a:solidFill>
              </a:rPr>
              <a:t>www.metoffice.gov.uk</a:t>
            </a:r>
            <a:endParaRPr lang="en-US" sz="675">
              <a:solidFill>
                <a:srgbClr val="000000"/>
              </a:solidFill>
            </a:endParaRPr>
          </a:p>
        </p:txBody>
      </p:sp>
      <p:sp>
        <p:nvSpPr>
          <p:cNvPr id="7" name="TextBox 6"/>
          <p:cNvSpPr txBox="1">
            <a:spLocks noChangeArrowheads="1"/>
          </p:cNvSpPr>
          <p:nvPr userDrawn="1"/>
        </p:nvSpPr>
        <p:spPr bwMode="auto">
          <a:xfrm>
            <a:off x="6984777" y="4894010"/>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000000"/>
                </a:solidFill>
              </a:rPr>
              <a:t>© Crown Copyright 2016, Met Office</a:t>
            </a:r>
          </a:p>
        </p:txBody>
      </p:sp>
    </p:spTree>
    <p:extLst>
      <p:ext uri="{BB962C8B-B14F-4D97-AF65-F5344CB8AC3E}">
        <p14:creationId xmlns:p14="http://schemas.microsoft.com/office/powerpoint/2010/main" val="1993705502"/>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Alternative conten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a:t>Alternative content slide</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a:t>Subtitle</a:t>
            </a:r>
            <a:endParaRPr lang="en-US"/>
          </a:p>
        </p:txBody>
      </p:sp>
      <p:sp>
        <p:nvSpPr>
          <p:cNvPr id="4" name="TextBox 3"/>
          <p:cNvSpPr txBox="1">
            <a:spLocks noChangeArrowheads="1"/>
          </p:cNvSpPr>
          <p:nvPr userDrawn="1"/>
        </p:nvSpPr>
        <p:spPr bwMode="auto">
          <a:xfrm>
            <a:off x="250603" y="4894011"/>
            <a:ext cx="2089151" cy="180627"/>
          </a:xfrm>
          <a:prstGeom prst="rect">
            <a:avLst/>
          </a:prstGeom>
          <a:noFill/>
          <a:ln w="9525">
            <a:noFill/>
            <a:miter lim="800000"/>
            <a:headEnd/>
            <a:tailEnd/>
          </a:ln>
        </p:spPr>
        <p:txBody>
          <a:bodyPr>
            <a:spAutoFit/>
          </a:bodyPr>
          <a:lstStyle/>
          <a:p>
            <a:pPr>
              <a:lnSpc>
                <a:spcPct val="85000"/>
              </a:lnSpc>
            </a:pPr>
            <a:r>
              <a:rPr lang="en-US" sz="675" err="1">
                <a:solidFill>
                  <a:schemeClr val="tx1"/>
                </a:solidFill>
              </a:rPr>
              <a:t>www.metoffice.gov.uk</a:t>
            </a:r>
            <a:endParaRPr lang="en-US" sz="675">
              <a:solidFill>
                <a:schemeClr val="tx1"/>
              </a:solidFill>
            </a:endParaRPr>
          </a:p>
        </p:txBody>
      </p:sp>
      <p:sp>
        <p:nvSpPr>
          <p:cNvPr id="5" name="TextBox 4"/>
          <p:cNvSpPr txBox="1">
            <a:spLocks noChangeArrowheads="1"/>
          </p:cNvSpPr>
          <p:nvPr userDrawn="1"/>
        </p:nvSpPr>
        <p:spPr bwMode="auto">
          <a:xfrm>
            <a:off x="6984777" y="4894010"/>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FFFFFF"/>
                </a:solidFill>
              </a:rPr>
              <a:t>© Crown Copyright 2016, Met Office</a:t>
            </a:r>
          </a:p>
        </p:txBody>
      </p:sp>
    </p:spTree>
    <p:extLst>
      <p:ext uri="{BB962C8B-B14F-4D97-AF65-F5344CB8AC3E}">
        <p14:creationId xmlns:p14="http://schemas.microsoft.com/office/powerpoint/2010/main" val="141095767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326912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ext &amp; Table">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sp>
        <p:nvSpPr>
          <p:cNvPr id="7" name="Text Placeholder 6"/>
          <p:cNvSpPr>
            <a:spLocks noGrp="1"/>
          </p:cNvSpPr>
          <p:nvPr>
            <p:ph type="body" sz="quarter" idx="10"/>
          </p:nvPr>
        </p:nvSpPr>
        <p:spPr>
          <a:xfrm>
            <a:off x="2124076" y="1707357"/>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able Placeholder 2"/>
          <p:cNvSpPr>
            <a:spLocks noGrp="1"/>
          </p:cNvSpPr>
          <p:nvPr>
            <p:ph type="tbl" sz="quarter" idx="11"/>
          </p:nvPr>
        </p:nvSpPr>
        <p:spPr>
          <a:xfrm>
            <a:off x="5923900" y="1977686"/>
            <a:ext cx="2768808" cy="2754009"/>
          </a:xfrm>
          <a:prstGeom prst="rect">
            <a:avLst/>
          </a:prstGeom>
        </p:spPr>
        <p:txBody>
          <a:bodyPr vert="horz"/>
          <a:lstStyle/>
          <a:p>
            <a:endParaRPr lang="en-US"/>
          </a:p>
        </p:txBody>
      </p:sp>
    </p:spTree>
    <p:extLst>
      <p:ext uri="{BB962C8B-B14F-4D97-AF65-F5344CB8AC3E}">
        <p14:creationId xmlns:p14="http://schemas.microsoft.com/office/powerpoint/2010/main" val="3204731345"/>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Alt_Two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113" y="100318"/>
            <a:ext cx="1595102" cy="1094639"/>
          </a:xfrm>
          <a:prstGeom prst="rect">
            <a:avLst/>
          </a:prstGeom>
        </p:spPr>
      </p:pic>
      <p:sp>
        <p:nvSpPr>
          <p:cNvPr id="5" name="Text Placeholder 6"/>
          <p:cNvSpPr>
            <a:spLocks noGrp="1"/>
          </p:cNvSpPr>
          <p:nvPr>
            <p:ph type="body" sz="quarter" idx="10"/>
          </p:nvPr>
        </p:nvSpPr>
        <p:spPr>
          <a:xfrm>
            <a:off x="2124076" y="1707357"/>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p:nvPr>
        </p:nvSpPr>
        <p:spPr>
          <a:xfrm>
            <a:off x="5652121" y="1707357"/>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a:spLocks noChangeArrowheads="1"/>
          </p:cNvSpPr>
          <p:nvPr userDrawn="1"/>
        </p:nvSpPr>
        <p:spPr bwMode="auto">
          <a:xfrm>
            <a:off x="250603" y="4894011"/>
            <a:ext cx="2089151" cy="180627"/>
          </a:xfrm>
          <a:prstGeom prst="rect">
            <a:avLst/>
          </a:prstGeom>
          <a:noFill/>
          <a:ln w="9525">
            <a:noFill/>
            <a:miter lim="800000"/>
            <a:headEnd/>
            <a:tailEnd/>
          </a:ln>
        </p:spPr>
        <p:txBody>
          <a:bodyPr>
            <a:spAutoFit/>
          </a:bodyPr>
          <a:lstStyle/>
          <a:p>
            <a:pPr>
              <a:lnSpc>
                <a:spcPct val="85000"/>
              </a:lnSpc>
            </a:pPr>
            <a:r>
              <a:rPr lang="en-US" sz="675" err="1">
                <a:solidFill>
                  <a:srgbClr val="000000"/>
                </a:solidFill>
              </a:rPr>
              <a:t>www.metoffice.gov.uk</a:t>
            </a:r>
            <a:endParaRPr lang="en-US" sz="675">
              <a:solidFill>
                <a:srgbClr val="000000"/>
              </a:solidFill>
            </a:endParaRPr>
          </a:p>
        </p:txBody>
      </p:sp>
      <p:sp>
        <p:nvSpPr>
          <p:cNvPr id="10" name="TextBox 9"/>
          <p:cNvSpPr txBox="1">
            <a:spLocks noChangeArrowheads="1"/>
          </p:cNvSpPr>
          <p:nvPr userDrawn="1"/>
        </p:nvSpPr>
        <p:spPr bwMode="auto">
          <a:xfrm>
            <a:off x="6984777" y="4894010"/>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000000"/>
                </a:solidFill>
              </a:rPr>
              <a:t>© Crown Copyright 2016, Met Office</a:t>
            </a:r>
          </a:p>
        </p:txBody>
      </p:sp>
    </p:spTree>
    <p:extLst>
      <p:ext uri="{BB962C8B-B14F-4D97-AF65-F5344CB8AC3E}">
        <p14:creationId xmlns:p14="http://schemas.microsoft.com/office/powerpoint/2010/main" val="3546651443"/>
      </p:ext>
    </p:extLst>
  </p:cSld>
  <p:clrMapOvr>
    <a:masterClrMapping/>
  </p:clrMapOvr>
  <p:transition spd="med">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F41"/>
                </a:solidFill>
              </a:defRPr>
            </a:lvl1pPr>
          </a:lstStyle>
          <a:p>
            <a:r>
              <a:rPr lang="en-US"/>
              <a:t>Click to edit Master title style</a:t>
            </a:r>
          </a:p>
        </p:txBody>
      </p:sp>
      <p:sp>
        <p:nvSpPr>
          <p:cNvPr id="3" name="Content Placeholder 2"/>
          <p:cNvSpPr>
            <a:spLocks noGrp="1"/>
          </p:cNvSpPr>
          <p:nvPr>
            <p:ph idx="1"/>
          </p:nvPr>
        </p:nvSpPr>
        <p:spPr>
          <a:xfrm>
            <a:off x="439740" y="1155600"/>
            <a:ext cx="8264525" cy="348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40" y="847168"/>
            <a:ext cx="8264525" cy="225185"/>
          </a:xfrm>
        </p:spPr>
        <p:txBody>
          <a:bodyPr/>
          <a:lstStyle>
            <a:lvl1pPr marL="0" indent="0">
              <a:buNone/>
              <a:defRPr sz="1650" b="0">
                <a:solidFill>
                  <a:srgbClr val="00AF41"/>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 Crown Copywrite 2018</a:t>
            </a:r>
          </a:p>
        </p:txBody>
      </p:sp>
      <p:sp>
        <p:nvSpPr>
          <p:cNvPr id="6" name="Slide Number Placeholder 5"/>
          <p:cNvSpPr>
            <a:spLocks noGrp="1"/>
          </p:cNvSpPr>
          <p:nvPr>
            <p:ph type="sldNum" sz="quarter" idx="15"/>
          </p:nvPr>
        </p:nvSpPr>
        <p:spPr/>
        <p:txBody>
          <a:bodyPr/>
          <a:lstStyle>
            <a:lvl1pPr>
              <a:defRPr/>
            </a:lvl1pPr>
          </a:lstStyle>
          <a:p>
            <a:fld id="{DF38F6E7-2FE6-4516-83F7-A75253B717FD}" type="slidenum">
              <a:rPr lang="en-GB" altLang="en-US">
                <a:solidFill>
                  <a:srgbClr val="00B050"/>
                </a:solidFill>
              </a:rPr>
              <a:pPr/>
              <a:t>‹#›</a:t>
            </a:fld>
            <a:endParaRPr lang="en-GB" altLang="en-US">
              <a:solidFill>
                <a:srgbClr val="00B050"/>
              </a:solidFill>
            </a:endParaRPr>
          </a:p>
        </p:txBody>
      </p:sp>
    </p:spTree>
    <p:extLst>
      <p:ext uri="{BB962C8B-B14F-4D97-AF65-F5344CB8AC3E}">
        <p14:creationId xmlns:p14="http://schemas.microsoft.com/office/powerpoint/2010/main" val="41795917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a:t>Click to edit Master title style</a:t>
            </a:r>
          </a:p>
        </p:txBody>
      </p:sp>
      <p:sp>
        <p:nvSpPr>
          <p:cNvPr id="3" name="Content Placeholder 2"/>
          <p:cNvSpPr>
            <a:spLocks noGrp="1"/>
          </p:cNvSpPr>
          <p:nvPr>
            <p:ph idx="1"/>
          </p:nvPr>
        </p:nvSpPr>
        <p:spPr>
          <a:xfrm>
            <a:off x="439739" y="1155600"/>
            <a:ext cx="6940800" cy="348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40" y="847803"/>
            <a:ext cx="8264525" cy="225185"/>
          </a:xfrm>
        </p:spPr>
        <p:txBody>
          <a:bodyPr/>
          <a:lstStyle>
            <a:lvl1pPr marL="0" indent="0">
              <a:buNone/>
              <a:defRPr sz="1650" b="0">
                <a:solidFill>
                  <a:srgbClr val="00B050"/>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 Crown Copywrite 2018</a:t>
            </a:r>
          </a:p>
        </p:txBody>
      </p:sp>
      <p:sp>
        <p:nvSpPr>
          <p:cNvPr id="6" name="Slide Number Placeholder 5"/>
          <p:cNvSpPr>
            <a:spLocks noGrp="1"/>
          </p:cNvSpPr>
          <p:nvPr>
            <p:ph type="sldNum" sz="quarter" idx="15"/>
          </p:nvPr>
        </p:nvSpPr>
        <p:spPr/>
        <p:txBody>
          <a:bodyPr/>
          <a:lstStyle>
            <a:lvl1pPr>
              <a:defRPr/>
            </a:lvl1pPr>
          </a:lstStyle>
          <a:p>
            <a:fld id="{C44D4EF1-7A90-4E4C-8BB4-33AC775283DA}" type="slidenum">
              <a:rPr lang="en-GB" altLang="en-US">
                <a:solidFill>
                  <a:srgbClr val="00B050"/>
                </a:solidFill>
              </a:rPr>
              <a:pPr/>
              <a:t>‹#›</a:t>
            </a:fld>
            <a:endParaRPr lang="en-GB" altLang="en-US">
              <a:solidFill>
                <a:srgbClr val="00B050"/>
              </a:solidFill>
            </a:endParaRPr>
          </a:p>
        </p:txBody>
      </p:sp>
    </p:spTree>
    <p:extLst>
      <p:ext uri="{BB962C8B-B14F-4D97-AF65-F5344CB8AC3E}">
        <p14:creationId xmlns:p14="http://schemas.microsoft.com/office/powerpoint/2010/main" val="25965340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38301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65377" cy="5150942"/>
          </a:xfrm>
          <a:prstGeom prst="rect">
            <a:avLst/>
          </a:prstGeom>
        </p:spPr>
      </p:pic>
      <p:sp>
        <p:nvSpPr>
          <p:cNvPr id="2" name="Title 1"/>
          <p:cNvSpPr>
            <a:spLocks noGrp="1"/>
          </p:cNvSpPr>
          <p:nvPr>
            <p:ph type="ctrTitle"/>
          </p:nvPr>
        </p:nvSpPr>
        <p:spPr>
          <a:xfrm>
            <a:off x="252000" y="844587"/>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261058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1" y="1"/>
            <a:ext cx="9161294" cy="5153228"/>
          </a:xfrm>
          <a:prstGeom prst="rect">
            <a:avLst/>
          </a:prstGeom>
        </p:spPr>
      </p:pic>
      <p:sp>
        <p:nvSpPr>
          <p:cNvPr id="2" name="Title 1"/>
          <p:cNvSpPr>
            <a:spLocks noGrp="1"/>
          </p:cNvSpPr>
          <p:nvPr>
            <p:ph type="ctrTitle"/>
          </p:nvPr>
        </p:nvSpPr>
        <p:spPr>
          <a:xfrm>
            <a:off x="252000" y="844587"/>
            <a:ext cx="5016036"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16520476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1" y="1"/>
            <a:ext cx="9161294" cy="5153228"/>
          </a:xfrm>
          <a:prstGeom prst="rect">
            <a:avLst/>
          </a:prstGeom>
          <a:ln w="12700">
            <a:miter lim="400000"/>
          </a:ln>
        </p:spPr>
      </p:pic>
      <p:sp>
        <p:nvSpPr>
          <p:cNvPr id="2" name="Title 1"/>
          <p:cNvSpPr>
            <a:spLocks noGrp="1"/>
          </p:cNvSpPr>
          <p:nvPr>
            <p:ph type="ctrTitle"/>
          </p:nvPr>
        </p:nvSpPr>
        <p:spPr>
          <a:xfrm>
            <a:off x="252000" y="844587"/>
            <a:ext cx="8640000" cy="1011509"/>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bg2"/>
                </a:solidFill>
              </a:rPr>
              <a:t>© Crown Copyright</a:t>
            </a:r>
            <a:r>
              <a:rPr lang="fr-BE" sz="800" baseline="0">
                <a:solidFill>
                  <a:schemeClr val="bg2"/>
                </a:solidFill>
              </a:rPr>
              <a:t> 2018, Met Office</a:t>
            </a:r>
            <a:endParaRPr lang="en-GB" sz="800">
              <a:solidFill>
                <a:schemeClr val="bg2"/>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32241378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1_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3" y="1"/>
            <a:ext cx="9155568" cy="5153228"/>
          </a:xfrm>
          <a:prstGeom prst="rect">
            <a:avLst/>
          </a:prstGeom>
          <a:ln w="12700">
            <a:miter lim="400000"/>
          </a:ln>
        </p:spPr>
      </p:pic>
      <p:sp>
        <p:nvSpPr>
          <p:cNvPr id="2" name="Title 1"/>
          <p:cNvSpPr>
            <a:spLocks noGrp="1"/>
          </p:cNvSpPr>
          <p:nvPr>
            <p:ph type="ctrTitle"/>
          </p:nvPr>
        </p:nvSpPr>
        <p:spPr>
          <a:xfrm>
            <a:off x="252000" y="835118"/>
            <a:ext cx="8640000" cy="1020978"/>
          </a:xfrm>
        </p:spPr>
        <p:txBody>
          <a:bodyPr anchor="b">
            <a:normAutofit/>
          </a:bodyPr>
          <a:lstStyle>
            <a:lvl1pPr algn="l">
              <a:defRPr sz="32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Rectangle 7"/>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9" name="Rectangle 8"/>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348" y="56369"/>
            <a:ext cx="1783501" cy="778750"/>
          </a:xfrm>
          <a:prstGeom prst="rect">
            <a:avLst/>
          </a:prstGeom>
        </p:spPr>
      </p:pic>
    </p:spTree>
    <p:extLst>
      <p:ext uri="{BB962C8B-B14F-4D97-AF65-F5344CB8AC3E}">
        <p14:creationId xmlns:p14="http://schemas.microsoft.com/office/powerpoint/2010/main" val="210047461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858033"/>
            <a:ext cx="8640000" cy="998063"/>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Rectangle 4"/>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224618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39620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989557"/>
            <a:ext cx="8640000" cy="866539"/>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Rectangle 4"/>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6" name="Rectangle 5"/>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85059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600" y="56983"/>
            <a:ext cx="1803781" cy="787605"/>
          </a:xfrm>
          <a:prstGeom prst="rect">
            <a:avLst/>
          </a:prstGeom>
        </p:spPr>
      </p:pic>
    </p:spTree>
    <p:extLst>
      <p:ext uri="{BB962C8B-B14F-4D97-AF65-F5344CB8AC3E}">
        <p14:creationId xmlns:p14="http://schemas.microsoft.com/office/powerpoint/2010/main" val="2938447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995819"/>
            <a:ext cx="8640000" cy="860277"/>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90"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Tree>
    <p:extLst>
      <p:ext uri="{BB962C8B-B14F-4D97-AF65-F5344CB8AC3E}">
        <p14:creationId xmlns:p14="http://schemas.microsoft.com/office/powerpoint/2010/main" val="7105103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7" name="Shape 48"/>
          <p:cNvSpPr/>
          <p:nvPr userDrawn="1"/>
        </p:nvSpPr>
        <p:spPr>
          <a:xfrm>
            <a:off x="-1" y="-6009"/>
            <a:ext cx="9144002" cy="850596"/>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5" name="Shape 68"/>
          <p:cNvSpPr/>
          <p:nvPr userDrawn="1"/>
        </p:nvSpPr>
        <p:spPr>
          <a:xfrm>
            <a:off x="7531090" y="204551"/>
            <a:ext cx="1360911"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6"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18" name="Title 1"/>
          <p:cNvSpPr>
            <a:spLocks noGrp="1"/>
          </p:cNvSpPr>
          <p:nvPr>
            <p:ph type="ctrTitle"/>
          </p:nvPr>
        </p:nvSpPr>
        <p:spPr>
          <a:xfrm>
            <a:off x="252000" y="985597"/>
            <a:ext cx="8640000" cy="870499"/>
          </a:xfrm>
        </p:spPr>
        <p:txBody>
          <a:bodyPr anchor="b">
            <a:normAutofit/>
          </a:bodyPr>
          <a:lstStyle>
            <a:lvl1pPr algn="l">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44214065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4120235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1"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608162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9619040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8021231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1" y="764089"/>
            <a:ext cx="4087988" cy="511652"/>
          </a:xfrm>
        </p:spPr>
        <p:txBody>
          <a:bodyPr/>
          <a:lstStyle/>
          <a:p>
            <a:r>
              <a:rPr lang="en-US"/>
              <a:t>Click to edit Master title style</a:t>
            </a:r>
          </a:p>
        </p:txBody>
      </p:sp>
      <p:sp>
        <p:nvSpPr>
          <p:cNvPr id="3" name="Content Placeholder 2"/>
          <p:cNvSpPr>
            <a:spLocks noGrp="1"/>
          </p:cNvSpPr>
          <p:nvPr>
            <p:ph sz="half" idx="1"/>
          </p:nvPr>
        </p:nvSpPr>
        <p:spPr>
          <a:xfrm>
            <a:off x="252001"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0973507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9089861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9"/>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Picture Placeholder 7"/>
          <p:cNvSpPr>
            <a:spLocks noGrp="1"/>
          </p:cNvSpPr>
          <p:nvPr>
            <p:ph type="pic" sz="quarter" idx="10"/>
          </p:nvPr>
        </p:nvSpPr>
        <p:spPr>
          <a:xfrm>
            <a:off x="1" y="709469"/>
            <a:ext cx="9143999" cy="4022385"/>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046874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22018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1396130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4"/>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291147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858034"/>
            <a:ext cx="8640000" cy="742193"/>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24204443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3568572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34328410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2238738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892" indent="0">
              <a:buNone/>
              <a:defRPr/>
            </a:lvl2pPr>
            <a:lvl3pPr marL="685783" indent="0">
              <a:buNone/>
              <a:defRPr/>
            </a:lvl3pPr>
            <a:lvl4pPr marL="1028675" indent="0">
              <a:buNone/>
              <a:defRPr/>
            </a:lvl4pPr>
            <a:lvl5pPr marL="1371566" indent="0">
              <a:buNone/>
              <a:defRPr/>
            </a:lvl5pPr>
          </a:lstStyle>
          <a:p>
            <a:pPr lvl="0"/>
            <a:r>
              <a:rPr lang="en-US"/>
              <a:t>Click to add subtitle</a:t>
            </a:r>
          </a:p>
        </p:txBody>
      </p:sp>
      <p:sp>
        <p:nvSpPr>
          <p:cNvPr id="7" name="Rectangle 6"/>
          <p:cNvSpPr/>
          <p:nvPr userDrawn="1"/>
        </p:nvSpPr>
        <p:spPr>
          <a:xfrm>
            <a:off x="0" y="473577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28756399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7" name="Rectangle 6"/>
          <p:cNvSpPr/>
          <p:nvPr userDrawn="1"/>
        </p:nvSpPr>
        <p:spPr>
          <a:xfrm>
            <a:off x="0" y="4827214"/>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4"/>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39">
              <a:tabLst/>
            </a:pPr>
            <a:r>
              <a:rPr lang="fr-BE" sz="800">
                <a:solidFill>
                  <a:schemeClr val="tx1"/>
                </a:solidFill>
              </a:rPr>
              <a:t>© Crown Copyright</a:t>
            </a:r>
            <a:r>
              <a:rPr lang="fr-BE" sz="800" baseline="0">
                <a:solidFill>
                  <a:schemeClr val="tx1"/>
                </a:solidFill>
              </a:rPr>
              <a:t> 2018,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9" name="TextBox 8"/>
          <p:cNvSpPr txBox="1"/>
          <p:nvPr userDrawn="1"/>
        </p:nvSpPr>
        <p:spPr>
          <a:xfrm>
            <a:off x="786704" y="2627165"/>
            <a:ext cx="8100000" cy="338554"/>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2"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20"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1" y="2617307"/>
            <a:ext cx="467999" cy="396000"/>
          </a:xfrm>
          <a:prstGeom prst="rect">
            <a:avLst/>
          </a:prstGeom>
          <a:ln w="12700">
            <a:miter lim="400000"/>
          </a:ln>
        </p:spPr>
      </p:pic>
      <p:sp>
        <p:nvSpPr>
          <p:cNvPr id="13" name="Title 1"/>
          <p:cNvSpPr>
            <a:spLocks noGrp="1"/>
          </p:cNvSpPr>
          <p:nvPr>
            <p:ph type="title"/>
          </p:nvPr>
        </p:nvSpPr>
        <p:spPr>
          <a:xfrm>
            <a:off x="252000" y="858034"/>
            <a:ext cx="8640000" cy="742193"/>
          </a:xfrm>
        </p:spPr>
        <p:txBody>
          <a:bodyPr/>
          <a:lstStyle/>
          <a:p>
            <a:r>
              <a:rPr lang="en-US"/>
              <a:t>Click to edit Master title style</a:t>
            </a:r>
          </a:p>
        </p:txBody>
      </p:sp>
    </p:spTree>
    <p:extLst>
      <p:ext uri="{BB962C8B-B14F-4D97-AF65-F5344CB8AC3E}">
        <p14:creationId xmlns:p14="http://schemas.microsoft.com/office/powerpoint/2010/main" val="38430064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dirty="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495983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1152724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9915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02252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21155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2865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23149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29049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79190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404673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286522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95637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6746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4759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239601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5965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08377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74681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3684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7027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49706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6864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837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61138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632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20085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80107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17340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213140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1207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36993317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16" name="Title 1"/>
          <p:cNvSpPr>
            <a:spLocks noGrp="1"/>
          </p:cNvSpPr>
          <p:nvPr>
            <p:ph type="ctrTitle"/>
          </p:nvPr>
        </p:nvSpPr>
        <p:spPr>
          <a:xfrm>
            <a:off x="260351" y="920665"/>
            <a:ext cx="8640000" cy="1054430"/>
          </a:xfrm>
        </p:spPr>
        <p:txBody>
          <a:bodyPr anchor="b">
            <a:normAutofit/>
          </a:bodyPr>
          <a:lstStyle>
            <a:lvl1pPr algn="l">
              <a:defRPr sz="3600">
                <a:solidFill>
                  <a:schemeClr val="tx1"/>
                </a:solidFill>
              </a:defRPr>
            </a:lvl1pPr>
          </a:lstStyle>
          <a:p>
            <a:r>
              <a:rPr lang="en-US"/>
              <a:t>Click to edit Master title style</a:t>
            </a:r>
          </a:p>
        </p:txBody>
      </p:sp>
      <p:sp>
        <p:nvSpPr>
          <p:cNvPr id="4" name="Rectangle 3"/>
          <p:cNvSpPr/>
          <p:nvPr userDrawn="1"/>
        </p:nvSpPr>
        <p:spPr>
          <a:xfrm>
            <a:off x="7816025" y="4837963"/>
            <a:ext cx="1167307" cy="200055"/>
          </a:xfrm>
          <a:prstGeom prst="rect">
            <a:avLst/>
          </a:prstGeom>
        </p:spPr>
        <p:txBody>
          <a:bodyPr wrap="none">
            <a:spAutoFit/>
          </a:bodyPr>
          <a:lstStyle/>
          <a:p>
            <a:pPr algn="r" defTabSz="450828">
              <a:tabLst/>
            </a:pPr>
            <a:r>
              <a:rPr lang="fr-BE" sz="700">
                <a:solidFill>
                  <a:schemeClr val="tx1"/>
                </a:solidFill>
              </a:rPr>
              <a:t>© Crown Copyright</a:t>
            </a:r>
            <a:r>
              <a:rPr lang="fr-BE" sz="700" baseline="0">
                <a:solidFill>
                  <a:schemeClr val="tx1"/>
                </a:solidFill>
              </a:rPr>
              <a:t> 2017</a:t>
            </a:r>
            <a:endParaRPr lang="en-GB" sz="700">
              <a:solidFill>
                <a:schemeClr val="tx1"/>
              </a:solidFill>
            </a:endParaRPr>
          </a:p>
        </p:txBody>
      </p:sp>
    </p:spTree>
    <p:extLst>
      <p:ext uri="{BB962C8B-B14F-4D97-AF65-F5344CB8AC3E}">
        <p14:creationId xmlns:p14="http://schemas.microsoft.com/office/powerpoint/2010/main" val="2687729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4" name="Rectangle 3"/>
          <p:cNvSpPr/>
          <p:nvPr userDrawn="1"/>
        </p:nvSpPr>
        <p:spPr>
          <a:xfrm>
            <a:off x="7816025" y="4837963"/>
            <a:ext cx="1167307" cy="200055"/>
          </a:xfrm>
          <a:prstGeom prst="rect">
            <a:avLst/>
          </a:prstGeom>
        </p:spPr>
        <p:txBody>
          <a:bodyPr wrap="none">
            <a:spAutoFit/>
          </a:bodyPr>
          <a:lstStyle/>
          <a:p>
            <a:pPr algn="r" defTabSz="450828">
              <a:tabLst/>
            </a:pPr>
            <a:r>
              <a:rPr lang="fr-BE" sz="700">
                <a:solidFill>
                  <a:schemeClr val="tx1"/>
                </a:solidFill>
              </a:rPr>
              <a:t>© Crown Copyright</a:t>
            </a:r>
            <a:r>
              <a:rPr lang="fr-BE" sz="700" baseline="0">
                <a:solidFill>
                  <a:schemeClr val="tx1"/>
                </a:solidFill>
              </a:rPr>
              <a:t> 2018</a:t>
            </a:r>
            <a:endParaRPr lang="en-GB" sz="700">
              <a:solidFill>
                <a:schemeClr val="tx1"/>
              </a:solidFill>
            </a:endParaRPr>
          </a:p>
        </p:txBody>
      </p:sp>
      <p:sp>
        <p:nvSpPr>
          <p:cNvPr id="5" name="Title Placeholder 1"/>
          <p:cNvSpPr>
            <a:spLocks noGrp="1"/>
          </p:cNvSpPr>
          <p:nvPr>
            <p:ph type="title"/>
          </p:nvPr>
        </p:nvSpPr>
        <p:spPr>
          <a:xfrm>
            <a:off x="252000" y="92160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7" name="Content Placeholder 6"/>
          <p:cNvSpPr>
            <a:spLocks noGrp="1"/>
          </p:cNvSpPr>
          <p:nvPr>
            <p:ph sz="quarter" idx="10"/>
          </p:nvPr>
        </p:nvSpPr>
        <p:spPr>
          <a:xfrm>
            <a:off x="251886" y="1684800"/>
            <a:ext cx="8640233" cy="276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160624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1" y="1684800"/>
            <a:ext cx="4087988" cy="29232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684800"/>
            <a:ext cx="4089600" cy="29232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5746341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1" y="92160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1" y="1684802"/>
            <a:ext cx="4087988" cy="2945983"/>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72000" y="3"/>
            <a:ext cx="4572000" cy="4722311"/>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440003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73743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38958420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9"/>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Picture Placeholder 7"/>
          <p:cNvSpPr>
            <a:spLocks noGrp="1"/>
          </p:cNvSpPr>
          <p:nvPr>
            <p:ph type="pic" sz="quarter" idx="10"/>
          </p:nvPr>
        </p:nvSpPr>
        <p:spPr>
          <a:xfrm>
            <a:off x="0" y="709469"/>
            <a:ext cx="9144000" cy="4022385"/>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2429303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9983031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Content - really blank">
    <p:spTree>
      <p:nvGrpSpPr>
        <p:cNvPr id="1" name=""/>
        <p:cNvGrpSpPr/>
        <p:nvPr/>
      </p:nvGrpSpPr>
      <p:grpSpPr>
        <a:xfrm>
          <a:off x="0" y="0"/>
          <a:ext cx="0" cy="0"/>
          <a:chOff x="0" y="0"/>
          <a:chExt cx="0" cy="0"/>
        </a:xfrm>
      </p:grpSpPr>
      <p:sp>
        <p:nvSpPr>
          <p:cNvPr id="2" name="Rectangle 1"/>
          <p:cNvSpPr/>
          <p:nvPr userDrawn="1"/>
        </p:nvSpPr>
        <p:spPr>
          <a:xfrm>
            <a:off x="0" y="4735775"/>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020804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5"/>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4015011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06880155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2127602"/>
            <a:ext cx="9144000" cy="301590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1953689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solidFill>
                  <a:schemeClr val="bg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4445447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13887425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a:xfrm>
            <a:off x="252000" y="92160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2127600"/>
            <a:ext cx="8640000" cy="2631600"/>
          </a:xfrm>
        </p:spPr>
        <p:txBody>
          <a:bodyPr/>
          <a:lstStyle>
            <a:lvl1pPr marL="0" indent="0">
              <a:buNone/>
              <a:defRPr baseline="0"/>
            </a:lvl1pPr>
            <a:lvl2pPr marL="342884" indent="0">
              <a:buNone/>
              <a:defRPr/>
            </a:lvl2pPr>
            <a:lvl3pPr marL="685766" indent="0">
              <a:buNone/>
              <a:defRPr/>
            </a:lvl3pPr>
            <a:lvl4pPr marL="1028649" indent="0">
              <a:buNone/>
              <a:defRPr/>
            </a:lvl4pPr>
            <a:lvl5pPr marL="1371532" indent="0">
              <a:buNone/>
              <a:defRPr/>
            </a:lvl5pPr>
          </a:lstStyle>
          <a:p>
            <a:pPr lvl="0"/>
            <a:r>
              <a:rPr lang="en-US"/>
              <a:t>Click to add subtitle</a:t>
            </a:r>
          </a:p>
        </p:txBody>
      </p:sp>
      <p:sp>
        <p:nvSpPr>
          <p:cNvPr id="7" name="Rectangle 6"/>
          <p:cNvSpPr/>
          <p:nvPr userDrawn="1"/>
        </p:nvSpPr>
        <p:spPr>
          <a:xfrm>
            <a:off x="0" y="4735775"/>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8E18F89B-D306-4F0B-83E8-BAFB01B47C93}" type="slidenum">
              <a:rPr lang="en-GB" smtClean="0"/>
              <a:pPr/>
              <a:t>‹#›</a:t>
            </a:fld>
            <a:endParaRPr lang="en-GB"/>
          </a:p>
        </p:txBody>
      </p:sp>
    </p:spTree>
    <p:extLst>
      <p:ext uri="{BB962C8B-B14F-4D97-AF65-F5344CB8AC3E}">
        <p14:creationId xmlns:p14="http://schemas.microsoft.com/office/powerpoint/2010/main" val="2530696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9211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2127600"/>
            <a:ext cx="9144000" cy="30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hasCustomPrompt="1"/>
          </p:nvPr>
        </p:nvSpPr>
        <p:spPr>
          <a:xfrm>
            <a:off x="252000" y="921600"/>
            <a:ext cx="8640000" cy="900000"/>
          </a:xfrm>
        </p:spPr>
        <p:txBody>
          <a:bodyPr/>
          <a:lstStyle>
            <a:lvl1pPr>
              <a:defRPr/>
            </a:lvl1pPr>
          </a:lstStyle>
          <a:p>
            <a:r>
              <a:rPr lang="en-US"/>
              <a:t>Questions?</a:t>
            </a:r>
          </a:p>
        </p:txBody>
      </p:sp>
      <p:sp>
        <p:nvSpPr>
          <p:cNvPr id="7" name="Rectangle 6"/>
          <p:cNvSpPr/>
          <p:nvPr userDrawn="1"/>
        </p:nvSpPr>
        <p:spPr>
          <a:xfrm>
            <a:off x="0" y="4748831"/>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748831"/>
            <a:ext cx="4926843"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28">
              <a:tabLst/>
            </a:pPr>
            <a:r>
              <a:rPr lang="fr-BE" sz="800">
                <a:solidFill>
                  <a:schemeClr val="tx1"/>
                </a:solidFill>
              </a:rPr>
              <a:t>© Crown Copyright</a:t>
            </a:r>
            <a:r>
              <a:rPr lang="fr-BE" sz="800" baseline="0">
                <a:solidFill>
                  <a:schemeClr val="tx1"/>
                </a:solidFill>
              </a:rPr>
              <a:t> 2017, Met Office</a:t>
            </a:r>
            <a:endParaRPr lang="en-GB" sz="800">
              <a:solidFill>
                <a:schemeClr val="tx1"/>
              </a:solidFill>
            </a:endParaRPr>
          </a:p>
        </p:txBody>
      </p:sp>
      <p:sp>
        <p:nvSpPr>
          <p:cNvPr id="9" name="TextBox 8"/>
          <p:cNvSpPr txBox="1"/>
          <p:nvPr userDrawn="1"/>
        </p:nvSpPr>
        <p:spPr>
          <a:xfrm>
            <a:off x="328940" y="2128699"/>
            <a:ext cx="8563061"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10" name="TextBox 9"/>
          <p:cNvSpPr txBox="1"/>
          <p:nvPr userDrawn="1"/>
        </p:nvSpPr>
        <p:spPr>
          <a:xfrm>
            <a:off x="1048940" y="2751257"/>
            <a:ext cx="7843061" cy="338554"/>
          </a:xfrm>
          <a:prstGeom prst="rect">
            <a:avLst/>
          </a:prstGeom>
          <a:noFill/>
        </p:spPr>
        <p:txBody>
          <a:bodyPr wrap="square" rtlCol="0" anchor="ctr">
            <a:spAutoFit/>
          </a:bodyPr>
          <a:lstStyle/>
          <a:p>
            <a:pPr marL="0" indent="0">
              <a:buFont typeface="Arial" panose="020B0604020202020204" pitchFamily="34" charset="0"/>
              <a:buNone/>
            </a:pPr>
            <a:r>
              <a:rPr lang="fr-BE" sz="1600"/>
              <a:t>www.metoffice.gov.uk</a:t>
            </a:r>
            <a:endParaRPr lang="en-GB" sz="1600"/>
          </a:p>
        </p:txBody>
      </p:sp>
      <p:sp>
        <p:nvSpPr>
          <p:cNvPr id="11" name="Text Placeholder 9"/>
          <p:cNvSpPr>
            <a:spLocks noGrp="1"/>
          </p:cNvSpPr>
          <p:nvPr>
            <p:ph type="body" sz="quarter" idx="10" hasCustomPrompt="1"/>
          </p:nvPr>
        </p:nvSpPr>
        <p:spPr>
          <a:xfrm>
            <a:off x="1048940" y="4118370"/>
            <a:ext cx="7843061" cy="360000"/>
          </a:xfrm>
        </p:spPr>
        <p:txBody>
          <a:bodyPr anchor="ctr">
            <a:normAutofit/>
          </a:bodyPr>
          <a:lstStyle>
            <a:lvl1pPr marL="0" indent="0">
              <a:buNone/>
              <a:defRPr sz="1600" baseline="0"/>
            </a:lvl1pPr>
          </a:lstStyle>
          <a:p>
            <a:pPr lvl="0"/>
            <a:r>
              <a:rPr lang="en-US"/>
              <a:t>Insert phone number here</a:t>
            </a:r>
            <a:endParaRPr lang="en-GB"/>
          </a:p>
        </p:txBody>
      </p:sp>
      <p:sp>
        <p:nvSpPr>
          <p:cNvPr id="12" name="Text Placeholder 9"/>
          <p:cNvSpPr>
            <a:spLocks noGrp="1"/>
          </p:cNvSpPr>
          <p:nvPr>
            <p:ph type="body" sz="quarter" idx="11" hasCustomPrompt="1"/>
          </p:nvPr>
        </p:nvSpPr>
        <p:spPr>
          <a:xfrm>
            <a:off x="1048940" y="3432824"/>
            <a:ext cx="7843061" cy="360000"/>
          </a:xfrm>
        </p:spPr>
        <p:txBody>
          <a:bodyPr anchor="ctr">
            <a:normAutofit/>
          </a:bodyPr>
          <a:lstStyle>
            <a:lvl1pPr marL="0" indent="0">
              <a:buNone/>
              <a:defRPr sz="1600"/>
            </a:lvl1pPr>
          </a:lstStyle>
          <a:p>
            <a:pPr lvl="0"/>
            <a:r>
              <a:rPr lang="en-US"/>
              <a:t>Insert e-mail here</a:t>
            </a:r>
            <a:endParaRPr lang="en-GB"/>
          </a:p>
        </p:txBody>
      </p:sp>
      <p:pic>
        <p:nvPicPr>
          <p:cNvPr id="13" name="email-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550" y="3417260"/>
            <a:ext cx="476903" cy="396000"/>
          </a:xfrm>
          <a:prstGeom prst="rect">
            <a:avLst/>
          </a:prstGeom>
          <a:ln w="12700">
            <a:miter lim="400000"/>
          </a:ln>
        </p:spPr>
      </p:pic>
      <p:pic>
        <p:nvPicPr>
          <p:cNvPr id="14" name="phone-icon.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226" y="4093120"/>
            <a:ext cx="553548" cy="396000"/>
          </a:xfrm>
          <a:prstGeom prst="rect">
            <a:avLst/>
          </a:prstGeom>
          <a:ln w="12700">
            <a:miter lim="400000"/>
          </a:ln>
        </p:spPr>
      </p:pic>
      <p:pic>
        <p:nvPicPr>
          <p:cNvPr id="15" name="web-icon.png"/>
          <p:cNvPicPr>
            <a:picLocks noChangeAspect="1"/>
          </p:cNvPicPr>
          <p:nvPr userDrawn="1"/>
        </p:nvPicPr>
        <p:blipFill>
          <a:blip r:embed="rId4" cstate="print"/>
          <a:stretch>
            <a:fillRect/>
          </a:stretch>
        </p:blipFill>
        <p:spPr>
          <a:xfrm>
            <a:off x="432002" y="2741399"/>
            <a:ext cx="623999" cy="396000"/>
          </a:xfrm>
          <a:prstGeom prst="rect">
            <a:avLst/>
          </a:prstGeom>
          <a:ln w="12700">
            <a:miter lim="400000"/>
          </a:ln>
        </p:spPr>
      </p:pic>
    </p:spTree>
    <p:extLst>
      <p:ext uri="{BB962C8B-B14F-4D97-AF65-F5344CB8AC3E}">
        <p14:creationId xmlns:p14="http://schemas.microsoft.com/office/powerpoint/2010/main" val="102043940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Main content">
    <p:bg>
      <p:bgPr>
        <a:solidFill>
          <a:schemeClr val="bg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a:t>Alternative content slide 1</a:t>
            </a:r>
            <a:endParaRPr lang="en-US"/>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a:t>Subtitle</a:t>
            </a:r>
            <a:endParaRPr lang="en-US"/>
          </a:p>
        </p:txBody>
      </p:sp>
      <p:pic>
        <p:nvPicPr>
          <p:cNvPr id="4" name="Picture 3" descr="MOHC_RGB_whiteback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5846" y="87474"/>
            <a:ext cx="1617653" cy="1296144"/>
          </a:xfrm>
          <a:prstGeom prst="rect">
            <a:avLst/>
          </a:prstGeom>
        </p:spPr>
      </p:pic>
      <p:sp>
        <p:nvSpPr>
          <p:cNvPr id="7" name="TextBox 6"/>
          <p:cNvSpPr txBox="1"/>
          <p:nvPr userDrawn="1"/>
        </p:nvSpPr>
        <p:spPr>
          <a:xfrm>
            <a:off x="2" y="4985959"/>
            <a:ext cx="1757212" cy="170816"/>
          </a:xfrm>
          <a:prstGeom prst="rect">
            <a:avLst/>
          </a:prstGeom>
          <a:noFill/>
        </p:spPr>
        <p:txBody>
          <a:bodyPr wrap="square" rtlCol="0">
            <a:spAutoFit/>
          </a:bodyPr>
          <a:lstStyle/>
          <a:p>
            <a:pPr marL="0" marR="0" lvl="0" indent="0" algn="l" defTabSz="685766" rtl="0" eaLnBrk="1" fontAlgn="base" latinLnBrk="0" hangingPunct="1">
              <a:lnSpc>
                <a:spcPct val="85000"/>
              </a:lnSpc>
              <a:spcBef>
                <a:spcPct val="0"/>
              </a:spcBef>
              <a:spcAft>
                <a:spcPct val="0"/>
              </a:spcAft>
              <a:buClrTx/>
              <a:buSzTx/>
              <a:buFontTx/>
              <a:buNone/>
              <a:tabLst/>
              <a:defRPr/>
            </a:pPr>
            <a:r>
              <a:rPr kumimoji="0" lang="en-GB" sz="600" b="0" i="0" u="none" strike="noStrike" kern="1200" cap="none" spc="0" normalizeH="0" baseline="0" noProof="0">
                <a:ln>
                  <a:noFill/>
                </a:ln>
                <a:solidFill>
                  <a:prstClr val="white"/>
                </a:solidFill>
                <a:effectLst/>
                <a:uLnTx/>
                <a:uFillTx/>
                <a:latin typeface="Arial" charset="0"/>
                <a:ea typeface="ＭＳ Ｐゴシック" charset="0"/>
                <a:cs typeface="+mn-cs"/>
              </a:rPr>
              <a:t>© Crown copyright   Met Office</a:t>
            </a:r>
            <a:endParaRPr kumimoji="0" lang="en-GB" sz="600" b="0" i="0" u="none" strike="noStrike" kern="1200" cap="none" spc="0" normalizeH="0" baseline="0" noProof="0">
              <a:ln>
                <a:noFill/>
              </a:ln>
              <a:solidFill>
                <a:prstClr val="white"/>
              </a:solidFill>
              <a:effectLst/>
              <a:uLnTx/>
              <a:uFillTx/>
              <a:latin typeface="Times" pitchFamily="18" charset="0"/>
              <a:ea typeface="ＭＳ Ｐゴシック" charset="0"/>
              <a:cs typeface="+mn-cs"/>
            </a:endParaRPr>
          </a:p>
        </p:txBody>
      </p:sp>
      <p:sp>
        <p:nvSpPr>
          <p:cNvPr id="8" name="TextBox 7"/>
          <p:cNvSpPr txBox="1"/>
          <p:nvPr userDrawn="1"/>
        </p:nvSpPr>
        <p:spPr>
          <a:xfrm>
            <a:off x="179514" y="4968003"/>
            <a:ext cx="4032448" cy="298351"/>
          </a:xfrm>
          <a:prstGeom prst="rect">
            <a:avLst/>
          </a:prstGeom>
          <a:noFill/>
        </p:spPr>
        <p:txBody>
          <a:bodyPr wrap="square" rtlCol="0">
            <a:spAutoFit/>
          </a:bodyPr>
          <a:lstStyle/>
          <a:p>
            <a:pPr marL="0" marR="0" lvl="0" indent="0" algn="l" defTabSz="685766" rtl="0" eaLnBrk="1" fontAlgn="base" latinLnBrk="0" hangingPunct="1">
              <a:lnSpc>
                <a:spcPct val="85000"/>
              </a:lnSpc>
              <a:spcBef>
                <a:spcPct val="0"/>
              </a:spcBef>
              <a:spcAft>
                <a:spcPct val="0"/>
              </a:spcAft>
              <a:buClrTx/>
              <a:buSzTx/>
              <a:buFontTx/>
              <a:buNone/>
              <a:tabLst/>
              <a:defRPr/>
            </a:pPr>
            <a:r>
              <a:rPr kumimoji="0" lang="en-GB" sz="675" b="0" i="0" u="none" strike="noStrike" kern="1200" cap="none" spc="0" normalizeH="0" baseline="0" noProof="0">
                <a:ln>
                  <a:noFill/>
                </a:ln>
                <a:solidFill>
                  <a:prstClr val="white">
                    <a:lumMod val="65000"/>
                  </a:prstClr>
                </a:solidFill>
                <a:effectLst/>
                <a:uLnTx/>
                <a:uFillTx/>
                <a:latin typeface="Arial"/>
                <a:ea typeface="ＭＳ Ｐゴシック" charset="0"/>
                <a:cs typeface="ＭＳ Ｐゴシック" charset="0"/>
              </a:rPr>
              <a:t>© Crown copyright </a:t>
            </a:r>
            <a:endParaRPr kumimoji="0" lang="en-GB" sz="675" b="0" i="0" u="none" strike="noStrike" kern="1200" cap="none" spc="0" normalizeH="0" baseline="0" noProof="0">
              <a:ln>
                <a:noFill/>
              </a:ln>
              <a:solidFill>
                <a:prstClr val="white">
                  <a:lumMod val="65000"/>
                </a:prstClr>
              </a:solidFill>
              <a:effectLst/>
              <a:uLnTx/>
              <a:uFillTx/>
              <a:latin typeface="Times" pitchFamily="18"/>
              <a:ea typeface="ＭＳ Ｐゴシック" charset="0"/>
              <a:cs typeface="ＭＳ Ｐゴシック" charset="0"/>
            </a:endParaRPr>
          </a:p>
          <a:p>
            <a:pPr marL="0" marR="0" lvl="0" indent="0" algn="l" defTabSz="685766" rtl="0" eaLnBrk="1" fontAlgn="base" latinLnBrk="0" hangingPunct="1">
              <a:lnSpc>
                <a:spcPct val="85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F497D"/>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234149462"/>
      </p:ext>
    </p:extLst>
  </p:cSld>
  <p:clrMapOvr>
    <a:masterClrMapping/>
  </p:clrMapOvr>
  <p:transition spd="slow"/>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Alt_One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113" y="100318"/>
            <a:ext cx="1595102" cy="1094639"/>
          </a:xfrm>
          <a:prstGeom prst="rect">
            <a:avLst/>
          </a:prstGeom>
        </p:spPr>
      </p:pic>
      <p:sp>
        <p:nvSpPr>
          <p:cNvPr id="5" name="Text Placeholder 6"/>
          <p:cNvSpPr>
            <a:spLocks noGrp="1"/>
          </p:cNvSpPr>
          <p:nvPr>
            <p:ph type="body" sz="quarter" idx="10"/>
          </p:nvPr>
        </p:nvSpPr>
        <p:spPr>
          <a:xfrm>
            <a:off x="2124077" y="1707357"/>
            <a:ext cx="6840413"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a:spLocks noChangeArrowheads="1"/>
          </p:cNvSpPr>
          <p:nvPr userDrawn="1"/>
        </p:nvSpPr>
        <p:spPr bwMode="auto">
          <a:xfrm>
            <a:off x="250603" y="4894011"/>
            <a:ext cx="2089151" cy="180627"/>
          </a:xfrm>
          <a:prstGeom prst="rect">
            <a:avLst/>
          </a:prstGeom>
          <a:noFill/>
          <a:ln w="9525">
            <a:noFill/>
            <a:miter lim="800000"/>
            <a:headEnd/>
            <a:tailEnd/>
          </a:ln>
        </p:spPr>
        <p:txBody>
          <a:bodyPr>
            <a:spAutoFit/>
          </a:bodyPr>
          <a:lstStyle/>
          <a:p>
            <a:pPr>
              <a:lnSpc>
                <a:spcPct val="85000"/>
              </a:lnSpc>
            </a:pPr>
            <a:r>
              <a:rPr lang="en-US" sz="675" err="1">
                <a:solidFill>
                  <a:srgbClr val="000000"/>
                </a:solidFill>
              </a:rPr>
              <a:t>www.metoffice.gov.uk</a:t>
            </a:r>
            <a:endParaRPr lang="en-US" sz="675">
              <a:solidFill>
                <a:srgbClr val="000000"/>
              </a:solidFill>
            </a:endParaRPr>
          </a:p>
        </p:txBody>
      </p:sp>
      <p:sp>
        <p:nvSpPr>
          <p:cNvPr id="7" name="TextBox 6"/>
          <p:cNvSpPr txBox="1">
            <a:spLocks noChangeArrowheads="1"/>
          </p:cNvSpPr>
          <p:nvPr userDrawn="1"/>
        </p:nvSpPr>
        <p:spPr bwMode="auto">
          <a:xfrm>
            <a:off x="6984777" y="4894010"/>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000000"/>
                </a:solidFill>
              </a:rPr>
              <a:t>© Crown Copyright 2016, Met Office</a:t>
            </a:r>
          </a:p>
        </p:txBody>
      </p:sp>
    </p:spTree>
    <p:extLst>
      <p:ext uri="{BB962C8B-B14F-4D97-AF65-F5344CB8AC3E}">
        <p14:creationId xmlns:p14="http://schemas.microsoft.com/office/powerpoint/2010/main" val="2976993917"/>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Alternative content">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a:t>Alternative content slide</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a:t>Subtitle</a:t>
            </a:r>
            <a:endParaRPr lang="en-US"/>
          </a:p>
        </p:txBody>
      </p:sp>
      <p:sp>
        <p:nvSpPr>
          <p:cNvPr id="4" name="TextBox 3"/>
          <p:cNvSpPr txBox="1">
            <a:spLocks noChangeArrowheads="1"/>
          </p:cNvSpPr>
          <p:nvPr userDrawn="1"/>
        </p:nvSpPr>
        <p:spPr bwMode="auto">
          <a:xfrm>
            <a:off x="250603" y="4894011"/>
            <a:ext cx="2089151" cy="180627"/>
          </a:xfrm>
          <a:prstGeom prst="rect">
            <a:avLst/>
          </a:prstGeom>
          <a:noFill/>
          <a:ln w="9525">
            <a:noFill/>
            <a:miter lim="800000"/>
            <a:headEnd/>
            <a:tailEnd/>
          </a:ln>
        </p:spPr>
        <p:txBody>
          <a:bodyPr>
            <a:spAutoFit/>
          </a:bodyPr>
          <a:lstStyle/>
          <a:p>
            <a:pPr>
              <a:lnSpc>
                <a:spcPct val="85000"/>
              </a:lnSpc>
            </a:pPr>
            <a:r>
              <a:rPr lang="en-US" sz="675" err="1">
                <a:solidFill>
                  <a:schemeClr val="tx1"/>
                </a:solidFill>
              </a:rPr>
              <a:t>www.metoffice.gov.uk</a:t>
            </a:r>
            <a:endParaRPr lang="en-US" sz="675">
              <a:solidFill>
                <a:schemeClr val="tx1"/>
              </a:solidFill>
            </a:endParaRPr>
          </a:p>
        </p:txBody>
      </p:sp>
      <p:sp>
        <p:nvSpPr>
          <p:cNvPr id="5" name="TextBox 4"/>
          <p:cNvSpPr txBox="1">
            <a:spLocks noChangeArrowheads="1"/>
          </p:cNvSpPr>
          <p:nvPr userDrawn="1"/>
        </p:nvSpPr>
        <p:spPr bwMode="auto">
          <a:xfrm>
            <a:off x="6984777" y="4894010"/>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FFFFFF"/>
                </a:solidFill>
              </a:rPr>
              <a:t>© Crown Copyright 2016, Met Office</a:t>
            </a:r>
          </a:p>
        </p:txBody>
      </p:sp>
    </p:spTree>
    <p:extLst>
      <p:ext uri="{BB962C8B-B14F-4D97-AF65-F5344CB8AC3E}">
        <p14:creationId xmlns:p14="http://schemas.microsoft.com/office/powerpoint/2010/main" val="389968701"/>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Text &amp; Table">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sp>
        <p:nvSpPr>
          <p:cNvPr id="7" name="Text Placeholder 6"/>
          <p:cNvSpPr>
            <a:spLocks noGrp="1"/>
          </p:cNvSpPr>
          <p:nvPr>
            <p:ph type="body" sz="quarter" idx="10"/>
          </p:nvPr>
        </p:nvSpPr>
        <p:spPr>
          <a:xfrm>
            <a:off x="2124076" y="1707357"/>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able Placeholder 2"/>
          <p:cNvSpPr>
            <a:spLocks noGrp="1"/>
          </p:cNvSpPr>
          <p:nvPr>
            <p:ph type="tbl" sz="quarter" idx="11"/>
          </p:nvPr>
        </p:nvSpPr>
        <p:spPr>
          <a:xfrm>
            <a:off x="5923900" y="1977686"/>
            <a:ext cx="2768808" cy="2754009"/>
          </a:xfrm>
          <a:prstGeom prst="rect">
            <a:avLst/>
          </a:prstGeom>
        </p:spPr>
        <p:txBody>
          <a:bodyPr vert="horz"/>
          <a:lstStyle/>
          <a:p>
            <a:endParaRPr lang="en-US"/>
          </a:p>
        </p:txBody>
      </p:sp>
    </p:spTree>
    <p:extLst>
      <p:ext uri="{BB962C8B-B14F-4D97-AF65-F5344CB8AC3E}">
        <p14:creationId xmlns:p14="http://schemas.microsoft.com/office/powerpoint/2010/main" val="1016060572"/>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Alt_Two Column Tex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hasCustomPrompt="1"/>
          </p:nvPr>
        </p:nvSpPr>
        <p:spPr>
          <a:xfrm>
            <a:off x="2123728" y="434063"/>
            <a:ext cx="6984776" cy="700992"/>
          </a:xfrm>
          <a:prstGeom prst="rect">
            <a:avLst/>
          </a:prstGeom>
          <a:ln>
            <a:noFill/>
          </a:ln>
        </p:spPr>
        <p:txBody>
          <a:bodyPr anchor="b" anchorCtr="0"/>
          <a:lstStyle>
            <a:lvl1pPr algn="l">
              <a:defRPr sz="2700" baseline="0">
                <a:ln>
                  <a:noFill/>
                </a:ln>
                <a:solidFill>
                  <a:schemeClr val="bg2"/>
                </a:solidFill>
                <a:latin typeface="Arial"/>
                <a:cs typeface="Arial"/>
              </a:defRPr>
            </a:lvl1pPr>
          </a:lstStyle>
          <a:p>
            <a:r>
              <a:rPr lang="en-GB"/>
              <a:t>Content slide (alt)</a:t>
            </a:r>
            <a:endParaRPr lang="en-US"/>
          </a:p>
        </p:txBody>
      </p:sp>
      <p:sp>
        <p:nvSpPr>
          <p:cNvPr id="9"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bg2"/>
                </a:solidFill>
                <a:latin typeface="Arial"/>
                <a:cs typeface="Arial"/>
              </a:defRPr>
            </a:lvl1pPr>
          </a:lstStyle>
          <a:p>
            <a:r>
              <a:rPr lang="en-GB"/>
              <a:t>Subtitle</a:t>
            </a:r>
            <a:endParaRPr lang="en-US"/>
          </a:p>
        </p:txBody>
      </p:sp>
      <p:pic>
        <p:nvPicPr>
          <p:cNvPr id="4" name="Picture 3" descr="MO_RGB_whitebackg.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113" y="100318"/>
            <a:ext cx="1595102" cy="1094639"/>
          </a:xfrm>
          <a:prstGeom prst="rect">
            <a:avLst/>
          </a:prstGeom>
        </p:spPr>
      </p:pic>
      <p:sp>
        <p:nvSpPr>
          <p:cNvPr id="5" name="Text Placeholder 6"/>
          <p:cNvSpPr>
            <a:spLocks noGrp="1"/>
          </p:cNvSpPr>
          <p:nvPr>
            <p:ph type="body" sz="quarter" idx="10"/>
          </p:nvPr>
        </p:nvSpPr>
        <p:spPr>
          <a:xfrm>
            <a:off x="2124076" y="1707357"/>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p:nvPr>
        </p:nvSpPr>
        <p:spPr>
          <a:xfrm>
            <a:off x="5652121" y="1707357"/>
            <a:ext cx="3312021" cy="3294665"/>
          </a:xfrm>
          <a:prstGeom prst="rect">
            <a:avLst/>
          </a:prstGeom>
        </p:spPr>
        <p:txBody>
          <a:bodyPr vert="horz"/>
          <a:lstStyle>
            <a:lvl1pPr>
              <a:spcAft>
                <a:spcPts val="306"/>
              </a:spcAft>
              <a:defRPr/>
            </a:lvl1pPr>
            <a:lvl2pPr>
              <a:spcAft>
                <a:spcPts val="306"/>
              </a:spcAft>
              <a:defRPr/>
            </a:lvl2pPr>
            <a:lvl3pPr>
              <a:spcAft>
                <a:spcPts val="306"/>
              </a:spcAft>
              <a:defRPr sz="1200"/>
            </a:lvl3pPr>
            <a:lvl4pPr>
              <a:spcAft>
                <a:spcPts val="306"/>
              </a:spcAft>
              <a:defRPr sz="1200"/>
            </a:lvl4pPr>
            <a:lvl5pPr>
              <a:spcAft>
                <a:spcPts val="306"/>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a:spLocks noChangeArrowheads="1"/>
          </p:cNvSpPr>
          <p:nvPr userDrawn="1"/>
        </p:nvSpPr>
        <p:spPr bwMode="auto">
          <a:xfrm>
            <a:off x="250603" y="4894011"/>
            <a:ext cx="2089151" cy="180627"/>
          </a:xfrm>
          <a:prstGeom prst="rect">
            <a:avLst/>
          </a:prstGeom>
          <a:noFill/>
          <a:ln w="9525">
            <a:noFill/>
            <a:miter lim="800000"/>
            <a:headEnd/>
            <a:tailEnd/>
          </a:ln>
        </p:spPr>
        <p:txBody>
          <a:bodyPr>
            <a:spAutoFit/>
          </a:bodyPr>
          <a:lstStyle/>
          <a:p>
            <a:pPr>
              <a:lnSpc>
                <a:spcPct val="85000"/>
              </a:lnSpc>
            </a:pPr>
            <a:r>
              <a:rPr lang="en-US" sz="675" err="1">
                <a:solidFill>
                  <a:srgbClr val="000000"/>
                </a:solidFill>
              </a:rPr>
              <a:t>www.metoffice.gov.uk</a:t>
            </a:r>
            <a:endParaRPr lang="en-US" sz="675">
              <a:solidFill>
                <a:srgbClr val="000000"/>
              </a:solidFill>
            </a:endParaRPr>
          </a:p>
        </p:txBody>
      </p:sp>
      <p:sp>
        <p:nvSpPr>
          <p:cNvPr id="10" name="TextBox 9"/>
          <p:cNvSpPr txBox="1">
            <a:spLocks noChangeArrowheads="1"/>
          </p:cNvSpPr>
          <p:nvPr userDrawn="1"/>
        </p:nvSpPr>
        <p:spPr bwMode="auto">
          <a:xfrm>
            <a:off x="6984777" y="4894010"/>
            <a:ext cx="2267744" cy="180627"/>
          </a:xfrm>
          <a:prstGeom prst="rect">
            <a:avLst/>
          </a:prstGeom>
          <a:noFill/>
          <a:ln w="9525">
            <a:noFill/>
            <a:miter lim="800000"/>
            <a:headEnd/>
            <a:tailEnd/>
          </a:ln>
        </p:spPr>
        <p:txBody>
          <a:bodyPr wrap="square">
            <a:spAutoFit/>
          </a:bodyPr>
          <a:lstStyle/>
          <a:p>
            <a:pPr>
              <a:lnSpc>
                <a:spcPct val="85000"/>
              </a:lnSpc>
            </a:pPr>
            <a:r>
              <a:rPr lang="en-US" sz="675">
                <a:solidFill>
                  <a:srgbClr val="000000"/>
                </a:solidFill>
              </a:rPr>
              <a:t>© Crown Copyright 2016, Met Office</a:t>
            </a:r>
          </a:p>
        </p:txBody>
      </p:sp>
    </p:spTree>
    <p:extLst>
      <p:ext uri="{BB962C8B-B14F-4D97-AF65-F5344CB8AC3E}">
        <p14:creationId xmlns:p14="http://schemas.microsoft.com/office/powerpoint/2010/main" val="3932560410"/>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F41"/>
                </a:solidFill>
              </a:defRPr>
            </a:lvl1pPr>
          </a:lstStyle>
          <a:p>
            <a:r>
              <a:rPr lang="en-US"/>
              <a:t>Click to edit Master title style</a:t>
            </a:r>
          </a:p>
        </p:txBody>
      </p:sp>
      <p:sp>
        <p:nvSpPr>
          <p:cNvPr id="3" name="Content Placeholder 2"/>
          <p:cNvSpPr>
            <a:spLocks noGrp="1"/>
          </p:cNvSpPr>
          <p:nvPr>
            <p:ph idx="1"/>
          </p:nvPr>
        </p:nvSpPr>
        <p:spPr>
          <a:xfrm>
            <a:off x="439740" y="1155600"/>
            <a:ext cx="8264525" cy="348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40" y="847168"/>
            <a:ext cx="8264525" cy="225185"/>
          </a:xfrm>
        </p:spPr>
        <p:txBody>
          <a:bodyPr/>
          <a:lstStyle>
            <a:lvl1pPr marL="0" indent="0">
              <a:buNone/>
              <a:defRPr sz="1650" b="0">
                <a:solidFill>
                  <a:srgbClr val="00AF41"/>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 Crown Copywrite 2018</a:t>
            </a:r>
          </a:p>
        </p:txBody>
      </p:sp>
      <p:sp>
        <p:nvSpPr>
          <p:cNvPr id="6" name="Slide Number Placeholder 5"/>
          <p:cNvSpPr>
            <a:spLocks noGrp="1"/>
          </p:cNvSpPr>
          <p:nvPr>
            <p:ph type="sldNum" sz="quarter" idx="15"/>
          </p:nvPr>
        </p:nvSpPr>
        <p:spPr/>
        <p:txBody>
          <a:bodyPr/>
          <a:lstStyle>
            <a:lvl1pPr>
              <a:defRPr/>
            </a:lvl1pPr>
          </a:lstStyle>
          <a:p>
            <a:fld id="{DF38F6E7-2FE6-4516-83F7-A75253B717FD}" type="slidenum">
              <a:rPr lang="en-GB" altLang="en-US">
                <a:solidFill>
                  <a:srgbClr val="00B050"/>
                </a:solidFill>
              </a:rPr>
              <a:pPr/>
              <a:t>‹#›</a:t>
            </a:fld>
            <a:endParaRPr lang="en-GB" altLang="en-US">
              <a:solidFill>
                <a:srgbClr val="00B050"/>
              </a:solidFill>
            </a:endParaRPr>
          </a:p>
        </p:txBody>
      </p:sp>
    </p:spTree>
    <p:extLst>
      <p:ext uri="{BB962C8B-B14F-4D97-AF65-F5344CB8AC3E}">
        <p14:creationId xmlns:p14="http://schemas.microsoft.com/office/powerpoint/2010/main" val="1928598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a:t>Click to edit Master title style</a:t>
            </a:r>
          </a:p>
        </p:txBody>
      </p:sp>
      <p:sp>
        <p:nvSpPr>
          <p:cNvPr id="3" name="Content Placeholder 2"/>
          <p:cNvSpPr>
            <a:spLocks noGrp="1"/>
          </p:cNvSpPr>
          <p:nvPr>
            <p:ph idx="1"/>
          </p:nvPr>
        </p:nvSpPr>
        <p:spPr>
          <a:xfrm>
            <a:off x="439739" y="1155600"/>
            <a:ext cx="6940800" cy="348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439740" y="847803"/>
            <a:ext cx="8264525" cy="225185"/>
          </a:xfrm>
        </p:spPr>
        <p:txBody>
          <a:bodyPr/>
          <a:lstStyle>
            <a:lvl1pPr marL="0" indent="0">
              <a:buNone/>
              <a:defRPr sz="1650" b="0">
                <a:solidFill>
                  <a:srgbClr val="00B050"/>
                </a:solidFill>
              </a:defRPr>
            </a:lvl1pPr>
          </a:lstStyle>
          <a:p>
            <a:pPr lvl="0"/>
            <a:r>
              <a:rPr lang="en-US"/>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 Crown Copywrite 2018</a:t>
            </a:r>
          </a:p>
        </p:txBody>
      </p:sp>
      <p:sp>
        <p:nvSpPr>
          <p:cNvPr id="6" name="Slide Number Placeholder 5"/>
          <p:cNvSpPr>
            <a:spLocks noGrp="1"/>
          </p:cNvSpPr>
          <p:nvPr>
            <p:ph type="sldNum" sz="quarter" idx="15"/>
          </p:nvPr>
        </p:nvSpPr>
        <p:spPr/>
        <p:txBody>
          <a:bodyPr/>
          <a:lstStyle>
            <a:lvl1pPr>
              <a:defRPr/>
            </a:lvl1pPr>
          </a:lstStyle>
          <a:p>
            <a:fld id="{C44D4EF1-7A90-4E4C-8BB4-33AC775283DA}" type="slidenum">
              <a:rPr lang="en-GB" altLang="en-US">
                <a:solidFill>
                  <a:srgbClr val="00B050"/>
                </a:solidFill>
              </a:rPr>
              <a:pPr/>
              <a:t>‹#›</a:t>
            </a:fld>
            <a:endParaRPr lang="en-GB" altLang="en-US">
              <a:solidFill>
                <a:srgbClr val="00B050"/>
              </a:solidFill>
            </a:endParaRPr>
          </a:p>
        </p:txBody>
      </p:sp>
    </p:spTree>
    <p:extLst>
      <p:ext uri="{BB962C8B-B14F-4D97-AF65-F5344CB8AC3E}">
        <p14:creationId xmlns:p14="http://schemas.microsoft.com/office/powerpoint/2010/main" val="1187796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6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2" y="1761532"/>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2"/>
            <a:ext cx="4050506" cy="2714030"/>
          </a:xfrm>
        </p:spPr>
        <p:txBody>
          <a:bodyPr/>
          <a:lstStyle>
            <a:lvl1pPr marL="214303" indent="-21430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23865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858032"/>
            <a:ext cx="8640000" cy="998063"/>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609362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47715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62235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2441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16212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2605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15656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5086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70200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403384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21600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043475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708393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2749338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405820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22126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2207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88205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29636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17687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3572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128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pic>
        <p:nvPicPr>
          <p:cNvPr id="3" name="MO_MASTER_black_mono_for_light_backg_RBG.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668" y="45356"/>
            <a:ext cx="1510381" cy="659494"/>
          </a:xfrm>
          <a:prstGeom prst="rect">
            <a:avLst/>
          </a:prstGeom>
          <a:ln w="12700">
            <a:miter lim="400000"/>
          </a:ln>
        </p:spPr>
      </p:pic>
    </p:spTree>
    <p:extLst>
      <p:ext uri="{BB962C8B-B14F-4D97-AF65-F5344CB8AC3E}">
        <p14:creationId xmlns:p14="http://schemas.microsoft.com/office/powerpoint/2010/main" val="1704017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30112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49610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220042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80086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957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88470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9779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139280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2353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400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858033"/>
            <a:ext cx="8640000" cy="742193"/>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8874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6096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08514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767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65955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958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80702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58961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67181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140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140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33A713-7AA0-4363-BAE6-9ED1B55DB9A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FD10BE-AB91-4024-9220-C2CCE89C4703}" type="slidenum">
              <a:rPr lang="en-GB" smtClean="0"/>
              <a:t>‹#›</a:t>
            </a:fld>
            <a:endParaRPr lang="en-GB"/>
          </a:p>
        </p:txBody>
      </p:sp>
      <p:sp>
        <p:nvSpPr>
          <p:cNvPr id="8" name="Title 1"/>
          <p:cNvSpPr>
            <a:spLocks noGrp="1"/>
          </p:cNvSpPr>
          <p:nvPr>
            <p:ph type="title"/>
          </p:nvPr>
        </p:nvSpPr>
        <p:spPr>
          <a:xfrm>
            <a:off x="628650" y="273844"/>
            <a:ext cx="7886700" cy="623248"/>
          </a:xfrm>
        </p:spPr>
        <p:txBody>
          <a:bodyPr/>
          <a:lstStyle/>
          <a:p>
            <a:r>
              <a:rPr lang="en-US"/>
              <a:t>Click to edit Master title style</a:t>
            </a:r>
            <a:endParaRPr lang="en-GB"/>
          </a:p>
        </p:txBody>
      </p:sp>
    </p:spTree>
    <p:extLst>
      <p:ext uri="{BB962C8B-B14F-4D97-AF65-F5344CB8AC3E}">
        <p14:creationId xmlns:p14="http://schemas.microsoft.com/office/powerpoint/2010/main" val="835326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5"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516121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14613758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70"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509304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93003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28651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50797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10"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100805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1"/>
            <a:ext cx="9144000" cy="411361"/>
          </a:xfrm>
          <a:prstGeom prst="rect">
            <a:avLst/>
          </a:prstGeom>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6"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4"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0"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21" name="MO_MASTER_black_mono_for_light_backg_RB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424176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2018, Met Office</a:t>
            </a:r>
          </a:p>
        </p:txBody>
      </p:sp>
      <p:sp>
        <p:nvSpPr>
          <p:cNvPr id="5" name="Text Placeholder 4"/>
          <p:cNvSpPr>
            <a:spLocks noGrp="1"/>
          </p:cNvSpPr>
          <p:nvPr>
            <p:ph type="body" sz="quarter" idx="11" hasCustomPrompt="1"/>
          </p:nvPr>
        </p:nvSpPr>
        <p:spPr>
          <a:xfrm>
            <a:off x="197645" y="1770460"/>
            <a:ext cx="8424863" cy="270510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 snow squall stable/stability </a:t>
            </a:r>
            <a:r>
              <a:rPr lang="en-GB" err="1"/>
              <a:t>stratiform</a:t>
            </a:r>
            <a:r>
              <a:rPr lang="en-GB"/>
              <a:t> summation layer amount sun pillar </a:t>
            </a:r>
            <a:r>
              <a:rPr lang="en-GB" err="1"/>
              <a:t>updraught</a:t>
            </a:r>
            <a:r>
              <a:rPr lang="en-GB"/>
              <a:t> upslope effect warning waterspout wind vane. </a:t>
            </a:r>
          </a:p>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a:t>
            </a:r>
          </a:p>
          <a:p>
            <a:pPr lvl="0"/>
            <a:endParaRPr lang="en-US"/>
          </a:p>
        </p:txBody>
      </p:sp>
    </p:spTree>
    <p:extLst>
      <p:ext uri="{BB962C8B-B14F-4D97-AF65-F5344CB8AC3E}">
        <p14:creationId xmlns:p14="http://schemas.microsoft.com/office/powerpoint/2010/main" val="38680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Tree>
    <p:extLst>
      <p:ext uri="{BB962C8B-B14F-4D97-AF65-F5344CB8AC3E}">
        <p14:creationId xmlns:p14="http://schemas.microsoft.com/office/powerpoint/2010/main" val="22217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a:t>Slide title</a:t>
            </a:r>
            <a:endParaRPr lang="en-GB"/>
          </a:p>
        </p:txBody>
      </p:sp>
      <p:sp>
        <p:nvSpPr>
          <p:cNvPr id="4" name="Footer Placeholder 3"/>
          <p:cNvSpPr>
            <a:spLocks noGrp="1"/>
          </p:cNvSpPr>
          <p:nvPr>
            <p:ph type="ftr" sz="quarter" idx="12"/>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6" name="Text Placeholder 4"/>
          <p:cNvSpPr>
            <a:spLocks noGrp="1"/>
          </p:cNvSpPr>
          <p:nvPr>
            <p:ph type="body" sz="quarter" idx="13" hasCustomPrompt="1"/>
          </p:nvPr>
        </p:nvSpPr>
        <p:spPr>
          <a:xfrm>
            <a:off x="3127179"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spTree>
    <p:extLst>
      <p:ext uri="{BB962C8B-B14F-4D97-AF65-F5344CB8AC3E}">
        <p14:creationId xmlns:p14="http://schemas.microsoft.com/office/powerpoint/2010/main" val="232331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08926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552118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6" y="1773777"/>
            <a:ext cx="4050506" cy="2714030"/>
          </a:xfrm>
          <a:prstGeom prst="rect">
            <a:avLst/>
          </a:prstGeom>
        </p:spPr>
        <p:txBody>
          <a:bodyPr>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a:t>
            </a:r>
            <a:endParaRPr lang="en-US"/>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62043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5"/>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Tree>
    <p:extLst>
      <p:ext uri="{BB962C8B-B14F-4D97-AF65-F5344CB8AC3E}">
        <p14:creationId xmlns:p14="http://schemas.microsoft.com/office/powerpoint/2010/main" val="86537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1"/>
            <a:ext cx="843736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74212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ext Placeholder 4"/>
          <p:cNvSpPr>
            <a:spLocks noGrp="1"/>
          </p:cNvSpPr>
          <p:nvPr>
            <p:ph type="body" sz="quarter" idx="12" hasCustomPrompt="1"/>
          </p:nvPr>
        </p:nvSpPr>
        <p:spPr>
          <a:xfrm>
            <a:off x="4585693"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093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2"/>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a:t>Insert image here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68020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1" y="1761531"/>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a:t>Click here to add table</a:t>
            </a:r>
          </a:p>
        </p:txBody>
      </p:sp>
      <p:sp>
        <p:nvSpPr>
          <p:cNvPr id="5" name="Text Placeholder 4"/>
          <p:cNvSpPr>
            <a:spLocks noGrp="1"/>
          </p:cNvSpPr>
          <p:nvPr>
            <p:ph type="body" sz="quarter" idx="11" hasCustomPrompt="1"/>
          </p:nvPr>
        </p:nvSpPr>
        <p:spPr>
          <a:xfrm>
            <a:off x="197644" y="1761531"/>
            <a:ext cx="4050506"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a:t>Slide title</a:t>
            </a:r>
            <a:endParaRPr lang="en-GB"/>
          </a:p>
        </p:txBody>
      </p:sp>
    </p:spTree>
    <p:extLst>
      <p:ext uri="{BB962C8B-B14F-4D97-AF65-F5344CB8AC3E}">
        <p14:creationId xmlns:p14="http://schemas.microsoft.com/office/powerpoint/2010/main" val="12227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5" y="1761531"/>
            <a:ext cx="2578894"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8"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9"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400669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a:t>Slide title</a:t>
            </a:r>
            <a:endParaRPr lang="en-GB"/>
          </a:p>
        </p:txBody>
      </p:sp>
      <p:sp>
        <p:nvSpPr>
          <p:cNvPr id="14" name="Text Placeholder 4"/>
          <p:cNvSpPr>
            <a:spLocks noGrp="1"/>
          </p:cNvSpPr>
          <p:nvPr>
            <p:ph type="body" sz="quarter" idx="11" hasCustomPrompt="1"/>
          </p:nvPr>
        </p:nvSpPr>
        <p:spPr>
          <a:xfrm>
            <a:off x="197646" y="1770460"/>
            <a:ext cx="2578894"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1761531"/>
            <a:ext cx="2594681" cy="2714030"/>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31998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3" name="Footer Placeholder 2"/>
          <p:cNvSpPr>
            <a:spLocks noGrp="1"/>
          </p:cNvSpPr>
          <p:nvPr>
            <p:ph type="ftr" sz="quarter" idx="21"/>
          </p:nvPr>
        </p:nvSpPr>
        <p:spPr/>
        <p:txBody>
          <a:bodyPr/>
          <a:lstStyle>
            <a:lvl1pPr defTabSz="219070" hangingPunct="0">
              <a:defRPr/>
            </a:lvl1pPr>
          </a:lstStyle>
          <a:p>
            <a:r>
              <a:rPr lang="en-GB" kern="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6" y="1770460"/>
            <a:ext cx="5508427" cy="2705100"/>
          </a:xfrm>
          <a:prstGeom prst="rect">
            <a:avLst/>
          </a:prstGeom>
        </p:spPr>
        <p:txBody>
          <a:bodyPr numCol="1" spcCol="0">
            <a:noAutofit/>
          </a:bodyPr>
          <a:lstStyle>
            <a:lvl1pPr>
              <a:defRPr/>
            </a:lvl1pPr>
          </a:lstStyle>
          <a:p>
            <a:pPr lvl="0"/>
            <a:r>
              <a:rPr lang="en-GB"/>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err="1"/>
              <a:t>air</a:t>
            </a:r>
            <a:r>
              <a:rPr lang="en-GB"/>
              <a:t> mass thunderstorm climate </a:t>
            </a:r>
            <a:r>
              <a:rPr lang="en-GB" err="1"/>
              <a:t>climate</a:t>
            </a:r>
            <a:r>
              <a:rPr lang="en-GB"/>
              <a:t> analysis centre (</a:t>
            </a:r>
            <a:r>
              <a:rPr lang="en-GB" err="1"/>
              <a:t>cac</a:t>
            </a:r>
            <a:r>
              <a:rPr lang="en-GB"/>
              <a:t>) cloud cloudburst downdraught geostrophic wind hydrometeor icing mean sea level oceanography overcast rotor cloud salt water snowflakes</a:t>
            </a:r>
            <a:endParaRPr lang="en-US"/>
          </a:p>
        </p:txBody>
      </p:sp>
      <p:sp>
        <p:nvSpPr>
          <p:cNvPr id="7" name="Text Placeholder 4"/>
          <p:cNvSpPr>
            <a:spLocks noGrp="1"/>
          </p:cNvSpPr>
          <p:nvPr>
            <p:ph type="body" sz="quarter" idx="13" hasCustomPrompt="1"/>
          </p:nvPr>
        </p:nvSpPr>
        <p:spPr>
          <a:xfrm>
            <a:off x="6054357" y="1761532"/>
            <a:ext cx="2578894" cy="2708987"/>
          </a:xfrm>
        </p:spPr>
        <p:txBody>
          <a:bodyPr/>
          <a:lstStyle>
            <a:lvl1pPr marL="214308" indent="-214308">
              <a:buFont typeface="Arial" panose="020B0604020202020204" pitchFamily="34" charset="0"/>
              <a:buChar char="•"/>
              <a:defRPr baseline="0"/>
            </a:lvl1pPr>
          </a:lstStyle>
          <a:p>
            <a:pPr lvl="0"/>
            <a:r>
              <a:rPr lang="en-US"/>
              <a:t>To add bullets, highlight this text box and select ‘bulleted list’ from the home menu</a:t>
            </a:r>
            <a:endParaRPr lang="en-GB"/>
          </a:p>
        </p:txBody>
      </p:sp>
    </p:spTree>
    <p:extLst>
      <p:ext uri="{BB962C8B-B14F-4D97-AF65-F5344CB8AC3E}">
        <p14:creationId xmlns:p14="http://schemas.microsoft.com/office/powerpoint/2010/main" val="2605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2"/>
            <a:ext cx="9144002" cy="3393665"/>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45932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
        <p:nvSpPr>
          <p:cNvPr id="8" name="Title 1"/>
          <p:cNvSpPr>
            <a:spLocks noGrp="1"/>
          </p:cNvSpPr>
          <p:nvPr>
            <p:ph type="title"/>
          </p:nvPr>
        </p:nvSpPr>
        <p:spPr>
          <a:xfrm>
            <a:off x="252000" y="858033"/>
            <a:ext cx="8640000" cy="742193"/>
          </a:xfrm>
        </p:spPr>
        <p:txBody>
          <a:bodyPr/>
          <a:lstStyle/>
          <a:p>
            <a:r>
              <a:rPr lang="en-US"/>
              <a:t>Click to edit Master title style</a:t>
            </a:r>
          </a:p>
        </p:txBody>
      </p:sp>
    </p:spTree>
    <p:extLst>
      <p:ext uri="{BB962C8B-B14F-4D97-AF65-F5344CB8AC3E}">
        <p14:creationId xmlns:p14="http://schemas.microsoft.com/office/powerpoint/2010/main" val="3109154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6871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0"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7028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5447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2"/>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0"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9165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1761530"/>
            <a:ext cx="9144002" cy="3115575"/>
          </a:xfrm>
          <a:prstGeom prst="rect">
            <a:avLst/>
          </a:prstGeom>
          <a:blipFill>
            <a:blip r:embed="rId2" cstate="print">
              <a:extLst>
                <a:ext uri="{28A0092B-C50C-407E-A947-70E740481C1C}">
                  <a14:useLocalDpi xmlns:a14="http://schemas.microsoft.com/office/drawing/2010/main" val="0"/>
                </a:ext>
              </a:extLst>
            </a:blip>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461" y="3131815"/>
            <a:ext cx="350571" cy="386900"/>
          </a:xfrm>
          <a:prstGeom prst="rect">
            <a:avLst/>
          </a:prstGeom>
          <a:ln w="12700">
            <a:miter lim="400000"/>
          </a:ln>
        </p:spPr>
      </p:pic>
      <p:pic>
        <p:nvPicPr>
          <p:cNvPr id="203" name="phone-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03" y="2617308"/>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0"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2571742"/>
            <a:ext cx="7837739" cy="415498"/>
          </a:xfrm>
          <a:prstGeom prst="rect">
            <a:avLst/>
          </a:prstGeom>
        </p:spPr>
        <p:txBody>
          <a:bodyPr lIns="270000" anchor="t">
            <a:spAutoFit/>
          </a:bodyPr>
          <a:lstStyle>
            <a:lvl1pPr marL="0" indent="0" defTabSz="342892">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3107336"/>
            <a:ext cx="7830741" cy="415498"/>
          </a:xfrm>
          <a:prstGeom prst="rect">
            <a:avLst/>
          </a:prstGeom>
        </p:spPr>
        <p:txBody>
          <a:bodyPr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3"/>
            <a:ext cx="1330302"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3"/>
            <a:ext cx="1691733" cy="415498"/>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3663113"/>
            <a:ext cx="1984929" cy="761747"/>
          </a:xfrm>
          <a:prstGeom prst="rect">
            <a:avLst/>
          </a:prstGeom>
        </p:spPr>
        <p:txBody>
          <a:bodyPr wrap="square" lIns="270000" anchor="t">
            <a:spAutoFit/>
          </a:bodyPr>
          <a:lstStyle>
            <a:lvl1pPr marL="0" indent="0" defTabSz="342892">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3663113"/>
            <a:ext cx="1691733" cy="761747"/>
          </a:xfrm>
          <a:prstGeom prst="rect">
            <a:avLst/>
          </a:prstGeom>
        </p:spPr>
        <p:txBody>
          <a:bodyPr wrap="square" lIns="270000" anchor="t">
            <a:spAutoFit/>
          </a:bodyPr>
          <a:lstStyle>
            <a:lvl1pPr marL="0" indent="0" defTabSz="342892">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302319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0" hangingPunct="0">
              <a:defRPr/>
            </a:lvl1pPr>
          </a:lstStyle>
          <a:p>
            <a:r>
              <a:rPr lang="en-GB" kern="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39366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416996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6"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a:solidFill>
                  <a:srgbClr val="FFFFFF"/>
                </a:solidFill>
                <a:sym typeface="Helvetica Light"/>
              </a:rPr>
              <a:t>www.metoffice.gov.uk																									                      © Crown Copyright 2017, Met Office</a:t>
            </a:r>
          </a:p>
        </p:txBody>
      </p:sp>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Tree>
    <p:extLst>
      <p:ext uri="{BB962C8B-B14F-4D97-AF65-F5344CB8AC3E}">
        <p14:creationId xmlns:p14="http://schemas.microsoft.com/office/powerpoint/2010/main" val="3827878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MO_MASTER_black_mono_for_light_backg_RB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308" y="36521"/>
            <a:ext cx="1803780" cy="787605"/>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
        <p:nvSpPr>
          <p:cNvPr id="2" name="Footer Placeholder 1"/>
          <p:cNvSpPr>
            <a:spLocks noGrp="1"/>
          </p:cNvSpPr>
          <p:nvPr>
            <p:ph type="ftr" sz="quarter" idx="11"/>
          </p:nvPr>
        </p:nvSpPr>
        <p:spPr>
          <a:noFill/>
        </p:spPr>
        <p:txBody>
          <a:bodyPr/>
          <a:lstStyle>
            <a:lvl1pPr defTabSz="219065" hangingPunct="0">
              <a:defRPr>
                <a:solidFill>
                  <a:schemeClr val="accent6"/>
                </a:solidFill>
              </a:defRPr>
            </a:lvl1pPr>
          </a:lstStyle>
          <a:p>
            <a:r>
              <a:rPr lang="en-GB" kern="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854936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65" hangingPunct="0">
              <a:defRPr/>
            </a:lvl1pPr>
          </a:lstStyle>
          <a:p>
            <a:r>
              <a:rPr lang="en-GB" kern="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a:t>Presentation title</a:t>
            </a:r>
            <a:endParaRPr lang="en-GB"/>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a:t>Name, job title</a:t>
            </a:r>
            <a:br>
              <a:rPr lang="en-US"/>
            </a:br>
            <a:r>
              <a:rPr lang="en-US"/>
              <a:t>Date</a:t>
            </a:r>
            <a:endParaRPr lang="en-GB"/>
          </a:p>
        </p:txBody>
      </p:sp>
    </p:spTree>
    <p:extLst>
      <p:ext uri="{BB962C8B-B14F-4D97-AF65-F5344CB8AC3E}">
        <p14:creationId xmlns:p14="http://schemas.microsoft.com/office/powerpoint/2010/main" val="19574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image" Target="../media/image3.png"/><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image" Target="../media/image2.png"/><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theme" Target="../theme/theme10.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image" Target="../media/image5.png"/><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image" Target="../media/image37.png"/><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theme" Target="../theme/theme11.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theme" Target="../theme/theme12.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image" Target="../media/image2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26" Type="http://schemas.openxmlformats.org/officeDocument/2006/relationships/image" Target="../media/image2.png"/><Relationship Id="rId3" Type="http://schemas.openxmlformats.org/officeDocument/2006/relationships/slideLayout" Target="../slideLayouts/slideLayout278.xml"/><Relationship Id="rId21" Type="http://schemas.openxmlformats.org/officeDocument/2006/relationships/slideLayout" Target="../slideLayouts/slideLayout296.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5" Type="http://schemas.openxmlformats.org/officeDocument/2006/relationships/image" Target="../media/image1.png"/><Relationship Id="rId2" Type="http://schemas.openxmlformats.org/officeDocument/2006/relationships/slideLayout" Target="../slideLayouts/slideLayout277.xml"/><Relationship Id="rId16" Type="http://schemas.openxmlformats.org/officeDocument/2006/relationships/slideLayout" Target="../slideLayouts/slideLayout291.xml"/><Relationship Id="rId20" Type="http://schemas.openxmlformats.org/officeDocument/2006/relationships/slideLayout" Target="../slideLayouts/slideLayout295.xml"/><Relationship Id="rId29" Type="http://schemas.openxmlformats.org/officeDocument/2006/relationships/image" Target="../media/image5.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24" Type="http://schemas.openxmlformats.org/officeDocument/2006/relationships/theme" Target="../theme/theme13.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23" Type="http://schemas.openxmlformats.org/officeDocument/2006/relationships/slideLayout" Target="../slideLayouts/slideLayout298.xml"/><Relationship Id="rId28" Type="http://schemas.openxmlformats.org/officeDocument/2006/relationships/image" Target="../media/image4.png"/><Relationship Id="rId10" Type="http://schemas.openxmlformats.org/officeDocument/2006/relationships/slideLayout" Target="../slideLayouts/slideLayout285.xml"/><Relationship Id="rId19" Type="http://schemas.openxmlformats.org/officeDocument/2006/relationships/slideLayout" Target="../slideLayouts/slideLayout294.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 Id="rId22" Type="http://schemas.openxmlformats.org/officeDocument/2006/relationships/slideLayout" Target="../slideLayouts/slideLayout297.xml"/><Relationship Id="rId27" Type="http://schemas.openxmlformats.org/officeDocument/2006/relationships/image" Target="../media/image30.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image" Target="../media/image2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5.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image" Target="../media/image2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image" Target="../media/image13.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theme" Target="../theme/theme6.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image" Target="../media/image2.png"/><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image" Target="../media/image1.png"/><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image" Target="../media/image5.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theme" Target="../theme/theme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image" Target="../media/image4.png"/><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image" Target="../media/image3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 Type="http://schemas.openxmlformats.org/officeDocument/2006/relationships/slideLayout" Target="../slideLayouts/slideLayout149.xml"/><Relationship Id="rId21" Type="http://schemas.openxmlformats.org/officeDocument/2006/relationships/slideLayout" Target="../slideLayouts/slideLayout16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image" Target="../media/image22.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theme" Target="../theme/theme8.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theme" Target="../theme/theme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355E08-4A2D-45EE-ADCB-4CBB4F85B544}"/>
              </a:ext>
            </a:extLst>
          </p:cNvPr>
          <p:cNvSpPr/>
          <p:nvPr/>
        </p:nvSpPr>
        <p:spPr>
          <a:xfrm>
            <a:off x="3490" y="4754963"/>
            <a:ext cx="9140510" cy="404663"/>
          </a:xfrm>
          <a:prstGeom prst="rect">
            <a:avLst/>
          </a:prstGeom>
          <a:solidFill>
            <a:srgbClr val="2A2A2A"/>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A2A2A"/>
              </a:solidFill>
              <a:effectLst/>
              <a:uLnTx/>
              <a:uFillTx/>
              <a:latin typeface="Arial"/>
            </a:endParaRPr>
          </a:p>
        </p:txBody>
      </p:sp>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dirty="0"/>
          </a:p>
        </p:txBody>
      </p:sp>
      <p:sp>
        <p:nvSpPr>
          <p:cNvPr id="12" name="Footer Placeholder 3">
            <a:extLst>
              <a:ext uri="{FF2B5EF4-FFF2-40B4-BE49-F238E27FC236}">
                <a16:creationId xmlns:a16="http://schemas.microsoft.com/office/drawing/2014/main" id="{C7800183-9559-4C82-85E2-A7069EB9C7BC}"/>
              </a:ext>
            </a:extLst>
          </p:cNvPr>
          <p:cNvSpPr txBox="1">
            <a:spLocks/>
          </p:cNvSpPr>
          <p:nvPr/>
        </p:nvSpPr>
        <p:spPr>
          <a:xfrm>
            <a:off x="33591" y="4878533"/>
            <a:ext cx="9073008" cy="26496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a:sym typeface="Helvetica Light"/>
              </a:rPr>
              <a:t>www.metoffice.gov.uk                                                                                                                                                                                                                         © Crown Copyright 2018, Met Office</a:t>
            </a:r>
          </a:p>
        </p:txBody>
      </p:sp>
      <p:sp>
        <p:nvSpPr>
          <p:cNvPr id="16" name="Shape 48"/>
          <p:cNvSpPr/>
          <p:nvPr userDrawn="1"/>
        </p:nvSpPr>
        <p:spPr>
          <a:xfrm>
            <a:off x="0" y="3956534"/>
            <a:ext cx="9144000" cy="807675"/>
          </a:xfrm>
          <a:prstGeom prst="rect">
            <a:avLst/>
          </a:prstGeom>
          <a:blipFill>
            <a:blip r:embed="rId13" cstate="print"/>
          </a:blip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298"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dirty="0">
                <a:ln>
                  <a:noFill/>
                </a:ln>
                <a:solidFill>
                  <a:srgbClr val="FFFFFF"/>
                </a:solidFill>
                <a:effectLst/>
                <a:uLnTx/>
                <a:uFillTx/>
                <a:latin typeface="Arial"/>
                <a:sym typeface="Helvetica Light"/>
              </a:rPr>
              <a:t>  </a:t>
            </a:r>
          </a:p>
        </p:txBody>
      </p:sp>
      <p:sp>
        <p:nvSpPr>
          <p:cNvPr id="17" name="Shape 68">
            <a:extLst>
              <a:ext uri="{FF2B5EF4-FFF2-40B4-BE49-F238E27FC236}">
                <a16:creationId xmlns:a16="http://schemas.microsoft.com/office/drawing/2014/main" id="{EDD7E4BC-0F00-4267-BF93-66BC96727F1C}"/>
              </a:ext>
            </a:extLst>
          </p:cNvPr>
          <p:cNvSpPr/>
          <p:nvPr userDrawn="1"/>
        </p:nvSpPr>
        <p:spPr>
          <a:xfrm>
            <a:off x="5962650" y="4310892"/>
            <a:ext cx="3039994" cy="469396"/>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Working together </a:t>
            </a:r>
            <a:r>
              <a:rPr kumimoji="0" lang="en-GB" sz="1200" b="0" i="0" u="none" strike="noStrike" kern="0" cap="none" spc="0" normalizeH="0" baseline="0" noProof="0" dirty="0">
                <a:ln>
                  <a:noFill/>
                </a:ln>
                <a:solidFill>
                  <a:srgbClr val="FFFFFF"/>
                </a:solidFill>
                <a:effectLst/>
                <a:uLnTx/>
                <a:uFillTx/>
                <a:latin typeface="Arial"/>
                <a:cs typeface="Arial"/>
                <a:sym typeface="Arial"/>
              </a:rPr>
              <a:t>on</a:t>
            </a:r>
          </a:p>
          <a:p>
            <a:pPr marL="0" marR="0" lvl="0" indent="0" algn="r" defTabSz="457189"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lang="en-GB" sz="1867" b="0" i="0" u="none" strike="noStrike" kern="0" cap="none" spc="0" normalizeH="0" baseline="0" noProof="0" dirty="0">
                <a:ln>
                  <a:noFill/>
                </a:ln>
                <a:solidFill>
                  <a:srgbClr val="FFFFFF"/>
                </a:solidFill>
                <a:effectLst/>
                <a:uLnTx/>
                <a:uFillTx/>
                <a:latin typeface="Arial"/>
                <a:cs typeface="Arial"/>
                <a:sym typeface="Arial"/>
              </a:rPr>
              <a:t>UK Climate Projections</a:t>
            </a:r>
            <a:br>
              <a:rPr kumimoji="0" sz="1067" b="0" i="0" u="none" strike="noStrike" kern="0" cap="none" spc="0" normalizeH="0" baseline="0" noProof="0" dirty="0">
                <a:ln>
                  <a:noFill/>
                </a:ln>
                <a:solidFill>
                  <a:srgbClr val="FFFFFF"/>
                </a:solidFill>
                <a:effectLst/>
                <a:uLnTx/>
                <a:uFillTx/>
                <a:latin typeface="Arial"/>
                <a:cs typeface="Arial"/>
                <a:sym typeface="Arial"/>
              </a:rPr>
            </a:br>
            <a:endParaRPr kumimoji="0" sz="1067" b="0" i="0" u="none" strike="noStrike" kern="0" cap="none" spc="0" normalizeH="0" baseline="0" noProof="0" dirty="0">
              <a:ln>
                <a:noFill/>
              </a:ln>
              <a:solidFill>
                <a:srgbClr val="FFFFFF"/>
              </a:solidFill>
              <a:effectLst/>
              <a:uLnTx/>
              <a:uFillTx/>
              <a:latin typeface="Arial"/>
              <a:cs typeface="Arial"/>
              <a:sym typeface="Arial"/>
            </a:endParaRPr>
          </a:p>
        </p:txBody>
      </p:sp>
      <p:pic>
        <p:nvPicPr>
          <p:cNvPr id="18" name="Picture 17"/>
          <p:cNvPicPr preferRelativeResize="0">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31165" y="4123544"/>
            <a:ext cx="1113042" cy="486000"/>
          </a:xfrm>
          <a:prstGeom prst="rect">
            <a:avLst/>
          </a:prstGeom>
        </p:spPr>
      </p:pic>
      <p:pic>
        <p:nvPicPr>
          <p:cNvPr id="19" name="Picture 18"/>
          <p:cNvPicPr preferRelativeResize="0">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3536" y="4060382"/>
            <a:ext cx="1418166" cy="585447"/>
          </a:xfrm>
          <a:prstGeom prst="rect">
            <a:avLst/>
          </a:prstGeom>
        </p:spPr>
      </p:pic>
      <p:pic>
        <p:nvPicPr>
          <p:cNvPr id="20" name="Picture 19"/>
          <p:cNvPicPr preferRelativeResize="0">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44110" y="4121511"/>
            <a:ext cx="793048" cy="421200"/>
          </a:xfrm>
          <a:prstGeom prst="rect">
            <a:avLst/>
          </a:prstGeom>
        </p:spPr>
      </p:pic>
      <p:pic>
        <p:nvPicPr>
          <p:cNvPr id="21" name="Picture 20"/>
          <p:cNvPicPr preferRelativeResize="0">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0190" y="4123544"/>
            <a:ext cx="821854" cy="421200"/>
          </a:xfrm>
          <a:prstGeom prst="rect">
            <a:avLst/>
          </a:prstGeom>
        </p:spPr>
      </p:pic>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59" r:id="rId1"/>
    <p:sldLayoutId id="2147483678" r:id="rId2"/>
    <p:sldLayoutId id="2147483681" r:id="rId3"/>
    <p:sldLayoutId id="2147483664" r:id="rId4"/>
    <p:sldLayoutId id="2147483665" r:id="rId5"/>
    <p:sldLayoutId id="2147483672" r:id="rId6"/>
    <p:sldLayoutId id="2147483676" r:id="rId7"/>
    <p:sldLayoutId id="2147483674" r:id="rId8"/>
    <p:sldLayoutId id="2147483675" r:id="rId9"/>
    <p:sldLayoutId id="2147483673" r:id="rId10"/>
    <p:sldLayoutId id="2147483683" r:id="rId11"/>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2504" y="1"/>
            <a:ext cx="9146504" cy="7343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252000" y="92160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684802"/>
            <a:ext cx="8640000" cy="27661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4735775"/>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627068" y="4802320"/>
            <a:ext cx="1901087" cy="274637"/>
          </a:xfrm>
          <a:prstGeom prst="rect">
            <a:avLst/>
          </a:prstGeom>
        </p:spPr>
        <p:txBody>
          <a:bodyPr vert="horz" lIns="91440" tIns="45720" rIns="91440" bIns="45720" rtlCol="0" anchor="ctr"/>
          <a:lstStyle>
            <a:lvl1pPr algn="ctr">
              <a:defRPr sz="1200">
                <a:solidFill>
                  <a:schemeClr val="tx1"/>
                </a:solidFill>
              </a:defRPr>
            </a:lvl1pPr>
          </a:lstStyle>
          <a:p>
            <a:fld id="{8E18F89B-D306-4F0B-83E8-BAFB01B47C93}" type="slidenum">
              <a:rPr lang="en-GB" smtClean="0"/>
              <a:pPr/>
              <a:t>‹#›</a:t>
            </a:fld>
            <a:endParaRPr lang="en-GB"/>
          </a:p>
        </p:txBody>
      </p:sp>
      <p:grpSp>
        <p:nvGrpSpPr>
          <p:cNvPr id="5" name="Group 4"/>
          <p:cNvGrpSpPr/>
          <p:nvPr userDrawn="1"/>
        </p:nvGrpSpPr>
        <p:grpSpPr>
          <a:xfrm>
            <a:off x="197757" y="73556"/>
            <a:ext cx="8759707" cy="585447"/>
            <a:chOff x="431398" y="117053"/>
            <a:chExt cx="8759707" cy="585447"/>
          </a:xfrm>
        </p:grpSpPr>
        <p:sp>
          <p:nvSpPr>
            <p:cNvPr id="15" name="Shape 68">
              <a:extLst>
                <a:ext uri="{FF2B5EF4-FFF2-40B4-BE49-F238E27FC236}">
                  <a16:creationId xmlns:a16="http://schemas.microsoft.com/office/drawing/2014/main" id="{EDD7E4BC-0F00-4267-BF93-66BC96727F1C}"/>
                </a:ext>
              </a:extLst>
            </p:cNvPr>
            <p:cNvSpPr/>
            <p:nvPr userDrawn="1"/>
          </p:nvSpPr>
          <p:spPr>
            <a:xfrm>
              <a:off x="6151111" y="196819"/>
              <a:ext cx="3039994" cy="46939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178"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sz="1200" b="0" i="0" u="none" strike="noStrike" kern="0" cap="none" spc="0" normalizeH="0" baseline="0" noProof="0" dirty="0">
                  <a:ln>
                    <a:noFill/>
                  </a:ln>
                  <a:solidFill>
                    <a:srgbClr val="FFFFFF"/>
                  </a:solidFill>
                  <a:effectLst/>
                  <a:uLnTx/>
                  <a:uFillTx/>
                  <a:latin typeface="Arial"/>
                  <a:cs typeface="Arial"/>
                  <a:sym typeface="Arial"/>
                </a:rPr>
                <a:t>Working together </a:t>
              </a:r>
              <a:r>
                <a:rPr kumimoji="0" lang="en-GB" sz="1200" b="0" i="0" u="none" strike="noStrike" kern="0" cap="none" spc="0" normalizeH="0" baseline="0" noProof="0" dirty="0">
                  <a:ln>
                    <a:noFill/>
                  </a:ln>
                  <a:solidFill>
                    <a:srgbClr val="FFFFFF"/>
                  </a:solidFill>
                  <a:effectLst/>
                  <a:uLnTx/>
                  <a:uFillTx/>
                  <a:latin typeface="Arial"/>
                  <a:cs typeface="Arial"/>
                  <a:sym typeface="Arial"/>
                </a:rPr>
                <a:t>on</a:t>
              </a:r>
            </a:p>
            <a:p>
              <a:pPr marL="0" marR="0" lvl="0" indent="0" algn="r" defTabSz="457178" rtl="0" eaLnBrk="1" fontAlgn="auto" latinLnBrk="0" hangingPunct="0">
                <a:lnSpc>
                  <a:spcPct val="90000"/>
                </a:lnSpc>
                <a:spcBef>
                  <a:spcPts val="400"/>
                </a:spcBef>
                <a:spcAft>
                  <a:spcPts val="0"/>
                </a:spcAft>
                <a:buClrTx/>
                <a:buSzTx/>
                <a:buFontTx/>
                <a:buNone/>
                <a:tabLst/>
                <a:defRPr sz="2100">
                  <a:solidFill>
                    <a:srgbClr val="2A2A2A"/>
                  </a:solidFill>
                  <a:latin typeface="Arial"/>
                  <a:ea typeface="Arial"/>
                  <a:cs typeface="Arial"/>
                  <a:sym typeface="Arial"/>
                </a:defRPr>
              </a:pPr>
              <a:r>
                <a:rPr kumimoji="0" lang="en-GB" sz="1867" b="0" i="0" u="none" strike="noStrike" kern="0" cap="none" spc="0" normalizeH="0" baseline="0" noProof="0" dirty="0">
                  <a:ln>
                    <a:noFill/>
                  </a:ln>
                  <a:solidFill>
                    <a:srgbClr val="FFFFFF"/>
                  </a:solidFill>
                  <a:effectLst/>
                  <a:uLnTx/>
                  <a:uFillTx/>
                  <a:latin typeface="Arial"/>
                  <a:cs typeface="Arial"/>
                  <a:sym typeface="Arial"/>
                </a:rPr>
                <a:t>UK Climate Projections</a:t>
              </a:r>
              <a:br>
                <a:rPr kumimoji="0" sz="1067" b="0" i="0" u="none" strike="noStrike" kern="0" cap="none" spc="0" normalizeH="0" baseline="0" noProof="0" dirty="0">
                  <a:ln>
                    <a:noFill/>
                  </a:ln>
                  <a:solidFill>
                    <a:srgbClr val="FFFFFF"/>
                  </a:solidFill>
                  <a:effectLst/>
                  <a:uLnTx/>
                  <a:uFillTx/>
                  <a:latin typeface="Arial"/>
                  <a:cs typeface="Arial"/>
                  <a:sym typeface="Arial"/>
                </a:rPr>
              </a:br>
              <a:endParaRPr kumimoji="0" sz="1067" b="0" i="0" u="none" strike="noStrike" kern="0" cap="none" spc="0" normalizeH="0" baseline="0" noProof="0" dirty="0">
                <a:ln>
                  <a:noFill/>
                </a:ln>
                <a:solidFill>
                  <a:srgbClr val="FFFFFF"/>
                </a:solidFill>
                <a:effectLst/>
                <a:uLnTx/>
                <a:uFillTx/>
                <a:latin typeface="Arial"/>
                <a:cs typeface="Arial"/>
                <a:sym typeface="Arial"/>
              </a:endParaRPr>
            </a:p>
          </p:txBody>
        </p:sp>
        <p:pic>
          <p:nvPicPr>
            <p:cNvPr id="16" name="Picture 15"/>
            <p:cNvPicPr preferRelativeResize="0">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2373" y="180215"/>
              <a:ext cx="1113042" cy="486000"/>
            </a:xfrm>
            <a:prstGeom prst="rect">
              <a:avLst/>
            </a:prstGeom>
          </p:spPr>
        </p:pic>
        <p:pic>
          <p:nvPicPr>
            <p:cNvPr id="17" name="Picture 16"/>
            <p:cNvPicPr preferRelativeResize="0">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464744" y="117053"/>
              <a:ext cx="1418166" cy="585447"/>
            </a:xfrm>
            <a:prstGeom prst="rect">
              <a:avLst/>
            </a:prstGeom>
          </p:spPr>
        </p:pic>
        <p:pic>
          <p:nvPicPr>
            <p:cNvPr id="18" name="Picture 17"/>
            <p:cNvPicPr preferRelativeResize="0">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515318" y="178182"/>
              <a:ext cx="793048" cy="421200"/>
            </a:xfrm>
            <a:prstGeom prst="rect">
              <a:avLst/>
            </a:prstGeom>
          </p:spPr>
        </p:pic>
        <p:pic>
          <p:nvPicPr>
            <p:cNvPr id="19" name="Picture 18"/>
            <p:cNvPicPr preferRelativeResize="0">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431398" y="180215"/>
              <a:ext cx="821854" cy="421200"/>
            </a:xfrm>
            <a:prstGeom prst="rect">
              <a:avLst/>
            </a:prstGeom>
          </p:spPr>
        </p:pic>
      </p:grpSp>
    </p:spTree>
    <p:extLst>
      <p:ext uri="{BB962C8B-B14F-4D97-AF65-F5344CB8AC3E}">
        <p14:creationId xmlns:p14="http://schemas.microsoft.com/office/powerpoint/2010/main" val="9265196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Lst>
  <p:hf sldNum="0" hdr="0" dt="0"/>
  <p:txStyles>
    <p:titleStyle>
      <a:lvl1pPr algn="l" defTabSz="685766"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4735774"/>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8"/>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pic>
        <p:nvPicPr>
          <p:cNvPr id="10" name="Picture 9"/>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9348" y="56369"/>
            <a:ext cx="1783501" cy="778750"/>
          </a:xfrm>
          <a:prstGeom prst="rect">
            <a:avLst/>
          </a:prstGeom>
        </p:spPr>
      </p:pic>
    </p:spTree>
    <p:extLst>
      <p:ext uri="{BB962C8B-B14F-4D97-AF65-F5344CB8AC3E}">
        <p14:creationId xmlns:p14="http://schemas.microsoft.com/office/powerpoint/2010/main" val="109430755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Lst>
  <p:hf sldNum="0" hdr="0" ftr="0" dt="0"/>
  <p:txStyles>
    <p:titleStyle>
      <a:lvl1pPr algn="l" defTabSz="685783"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4000664757"/>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 id="2147484029" r:id="rId18"/>
    <p:sldLayoutId id="2147484030" r:id="rId19"/>
    <p:sldLayoutId id="2147484031" r:id="rId20"/>
    <p:sldLayoutId id="2147484032" r:id="rId21"/>
    <p:sldLayoutId id="2147484033" r:id="rId22"/>
    <p:sldLayoutId id="2147484034" r:id="rId23"/>
    <p:sldLayoutId id="2147484035" r:id="rId24"/>
    <p:sldLayoutId id="2147484036" r:id="rId25"/>
    <p:sldLayoutId id="2147484037" r:id="rId26"/>
    <p:sldLayoutId id="2147484038" r:id="rId27"/>
    <p:sldLayoutId id="2147484039"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92160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684802"/>
            <a:ext cx="8640000" cy="27661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4735775"/>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28">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627068" y="4802320"/>
            <a:ext cx="1901087" cy="274637"/>
          </a:xfrm>
          <a:prstGeom prst="rect">
            <a:avLst/>
          </a:prstGeom>
        </p:spPr>
        <p:txBody>
          <a:bodyPr vert="horz" lIns="91440" tIns="45720" rIns="91440" bIns="45720" rtlCol="0" anchor="ctr"/>
          <a:lstStyle>
            <a:lvl1pPr algn="ctr">
              <a:defRPr sz="1200">
                <a:solidFill>
                  <a:schemeClr val="tx1"/>
                </a:solidFill>
              </a:defRPr>
            </a:lvl1pPr>
          </a:lstStyle>
          <a:p>
            <a:fld id="{8E18F89B-D306-4F0B-83E8-BAFB01B47C93}" type="slidenum">
              <a:rPr lang="en-GB" smtClean="0"/>
              <a:pPr/>
              <a:t>‹#›</a:t>
            </a:fld>
            <a:endParaRPr lang="en-GB"/>
          </a:p>
        </p:txBody>
      </p:sp>
      <p:sp>
        <p:nvSpPr>
          <p:cNvPr id="7" name="Shape 48"/>
          <p:cNvSpPr/>
          <p:nvPr userDrawn="1"/>
        </p:nvSpPr>
        <p:spPr>
          <a:xfrm>
            <a:off x="-2" y="-6010"/>
            <a:ext cx="9144003" cy="807675"/>
          </a:xfrm>
          <a:prstGeom prst="rect">
            <a:avLst/>
          </a:prstGeom>
          <a:blipFill>
            <a:blip r:embed="rId25" cstate="print"/>
          </a:blipFill>
          <a:ln w="12700">
            <a:miter lim="400000"/>
          </a:ln>
          <a:extLst>
            <a:ext uri="{C572A759-6A51-4108-AA02-DFA0A04FC94B}">
              <ma14:wrappingTextBoxFlag xmlns:ma14="http://schemas.microsoft.com/office/mac/drawingml/2011/main" xmlns="" val="1"/>
            </a:ext>
          </a:extLst>
        </p:spPr>
        <p:txBody>
          <a:bodyPr lIns="20092" tIns="20092" rIns="20092" bIns="20092" anchor="ctr"/>
          <a:lstStyle>
            <a:lvl1pPr>
              <a:defRPr sz="3200">
                <a:solidFill>
                  <a:srgbClr val="FFFFFF"/>
                </a:solidFill>
              </a:defRPr>
            </a:lvl1pPr>
          </a:lstStyle>
          <a:p>
            <a:pPr marL="0" marR="0" lvl="0" indent="0" algn="ctr" defTabSz="164290"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FFFFFF"/>
                </a:solidFill>
                <a:effectLst/>
                <a:uLnTx/>
                <a:uFillTx/>
                <a:latin typeface="Arial"/>
                <a:sym typeface="Helvetica Light"/>
              </a:rPr>
              <a:t>  </a:t>
            </a:r>
          </a:p>
        </p:txBody>
      </p:sp>
      <p:pic>
        <p:nvPicPr>
          <p:cNvPr id="10" name="Picture 9"/>
          <p:cNvPicPr preferRelativeResize="0">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3003915" y="161000"/>
            <a:ext cx="1484056" cy="486000"/>
          </a:xfrm>
          <a:prstGeom prst="rect">
            <a:avLst/>
          </a:prstGeom>
        </p:spPr>
      </p:pic>
      <p:pic>
        <p:nvPicPr>
          <p:cNvPr id="11" name="Picture 10"/>
          <p:cNvPicPr preferRelativeResize="0">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4621188" y="117053"/>
            <a:ext cx="1276060" cy="518400"/>
          </a:xfrm>
          <a:prstGeom prst="rect">
            <a:avLst/>
          </a:prstGeom>
        </p:spPr>
      </p:pic>
      <p:pic>
        <p:nvPicPr>
          <p:cNvPr id="12" name="Picture 11"/>
          <p:cNvPicPr preferRelativeResize="0">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792147" y="158967"/>
            <a:ext cx="1057397" cy="421200"/>
          </a:xfrm>
          <a:prstGeom prst="rect">
            <a:avLst/>
          </a:prstGeom>
        </p:spPr>
      </p:pic>
      <p:sp>
        <p:nvSpPr>
          <p:cNvPr id="13" name="Shape 68"/>
          <p:cNvSpPr/>
          <p:nvPr userDrawn="1"/>
        </p:nvSpPr>
        <p:spPr>
          <a:xfrm>
            <a:off x="5519481" y="210616"/>
            <a:ext cx="3372521" cy="270000"/>
          </a:xfrm>
          <a:prstGeom prst="rect">
            <a:avLst/>
          </a:prstGeom>
          <a:ln w="12700">
            <a:miter lim="400000"/>
          </a:ln>
          <a:extLst>
            <a:ext uri="{C572A759-6A51-4108-AA02-DFA0A04FC94B}">
              <ma14:wrappingTextBoxFlag xmlns:ma14="http://schemas.microsoft.com/office/mac/drawingml/2011/main" xmlns="" xmlns:lc="http://schemas.openxmlformats.org/drawingml/2006/lockedCanvas" val="1"/>
            </a:ext>
          </a:extLst>
        </p:spPr>
        <p:txBody>
          <a:bodyPr lIns="26789" tIns="26789" rIns="26789" bIns="2678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900" b="0" i="0" u="none" strike="noStrike" kern="0" cap="none" spc="0" normalizeH="0" baseline="0" noProof="0">
                <a:ln>
                  <a:noFill/>
                </a:ln>
                <a:solidFill>
                  <a:schemeClr val="bg2"/>
                </a:solidFill>
                <a:effectLst/>
                <a:uLnTx/>
                <a:uFillTx/>
                <a:latin typeface="Arial"/>
                <a:cs typeface="Arial"/>
                <a:sym typeface="Arial"/>
              </a:rPr>
              <a:t>Working together </a:t>
            </a:r>
            <a:r>
              <a:rPr kumimoji="0" lang="en-GB" sz="900" b="0" i="0" u="none" strike="noStrike" kern="0" cap="none" spc="0" normalizeH="0" baseline="0" noProof="0">
                <a:ln>
                  <a:noFill/>
                </a:ln>
                <a:solidFill>
                  <a:schemeClr val="bg2"/>
                </a:solidFill>
                <a:effectLst/>
                <a:uLnTx/>
                <a:uFillTx/>
                <a:latin typeface="Arial"/>
                <a:cs typeface="Arial"/>
                <a:sym typeface="Arial"/>
              </a:rPr>
              <a:t>on</a:t>
            </a:r>
          </a:p>
          <a:p>
            <a:pPr marL="0" marR="0" lvl="0" indent="0" algn="r" defTabSz="342884"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lang="en-GB" sz="1400" b="0" i="0" u="none" strike="noStrike" kern="0" cap="none" spc="0" normalizeH="0" baseline="0" noProof="0">
                <a:ln>
                  <a:noFill/>
                </a:ln>
                <a:solidFill>
                  <a:schemeClr val="bg2"/>
                </a:solidFill>
                <a:effectLst/>
                <a:uLnTx/>
                <a:uFillTx/>
                <a:latin typeface="Arial"/>
                <a:cs typeface="Arial"/>
                <a:sym typeface="Arial"/>
              </a:rPr>
              <a:t>UK Climate Projections</a:t>
            </a:r>
            <a:br>
              <a:rPr kumimoji="0" sz="800" b="0" i="0" u="none" strike="noStrike" kern="0" cap="none" spc="0" normalizeH="0" baseline="0" noProof="0">
                <a:ln>
                  <a:noFill/>
                </a:ln>
                <a:solidFill>
                  <a:schemeClr val="bg2"/>
                </a:solidFill>
                <a:effectLst/>
                <a:uLnTx/>
                <a:uFillTx/>
                <a:latin typeface="Arial"/>
                <a:cs typeface="Arial"/>
                <a:sym typeface="Arial"/>
              </a:rPr>
            </a:br>
            <a:endParaRPr kumimoji="0" sz="800" b="0" i="0" u="none" strike="noStrike" kern="0" cap="none" spc="0" normalizeH="0" baseline="0" noProof="0">
              <a:ln>
                <a:noFill/>
              </a:ln>
              <a:solidFill>
                <a:schemeClr val="bg2"/>
              </a:solidFill>
              <a:effectLst/>
              <a:uLnTx/>
              <a:uFillTx/>
              <a:latin typeface="Arial"/>
              <a:cs typeface="Arial"/>
              <a:sym typeface="Arial"/>
            </a:endParaRPr>
          </a:p>
        </p:txBody>
      </p:sp>
      <p:pic>
        <p:nvPicPr>
          <p:cNvPr id="14" name="Picture 13"/>
          <p:cNvPicPr preferRelativeResize="0">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346918" y="161000"/>
            <a:ext cx="1095806" cy="421200"/>
          </a:xfrm>
          <a:prstGeom prst="rect">
            <a:avLst/>
          </a:prstGeom>
        </p:spPr>
      </p:pic>
    </p:spTree>
    <p:extLst>
      <p:ext uri="{BB962C8B-B14F-4D97-AF65-F5344CB8AC3E}">
        <p14:creationId xmlns:p14="http://schemas.microsoft.com/office/powerpoint/2010/main" val="214729143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Lst>
  <p:hf sldNum="0" hdr="0" dt="0"/>
  <p:txStyles>
    <p:titleStyle>
      <a:lvl1pPr algn="l" defTabSz="685766"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768633"/>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054475"/>
      </p:ext>
    </p:extLst>
  </p:cSld>
  <p:clrMap bg1="lt1" tx1="dk1" bg2="lt2" tx2="dk2" accent1="accent1" accent2="accent2" accent3="accent3" accent4="accent4" accent5="accent5" accent6="accent6" hlink="hlink" folHlink="folHlink"/>
  <p:sldLayoutIdLst>
    <p:sldLayoutId id="2147483717" r:id="rId1"/>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66893798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75565159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41341108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2"/>
            <a:ext cx="9144000" cy="411361"/>
          </a:xfrm>
          <a:prstGeom prst="rect">
            <a:avLst/>
          </a:prstGeom>
          <a:solidFill>
            <a:schemeClr val="bg1"/>
          </a:solidFill>
        </p:spPr>
        <p:txBody>
          <a:bodyPr vert="horz" lIns="252000" tIns="36000" rIns="68580" bIns="27000" rtlCol="0" anchor="ctr"/>
          <a:lstStyle>
            <a:lvl1pPr algn="l" defTabSz="219065" hangingPunct="0">
              <a:defRPr sz="800">
                <a:solidFill>
                  <a:schemeClr val="tx1"/>
                </a:solidFill>
                <a:latin typeface="+mn-lt"/>
              </a:defRPr>
            </a:lvl1pPr>
          </a:lstStyle>
          <a:p>
            <a:r>
              <a:rPr lang="en-GB" kern="0" dirty="0">
                <a:solidFill>
                  <a:srgbClr val="2A2A2A"/>
                </a:solidFill>
                <a:sym typeface="Helvetica Light"/>
              </a:rPr>
              <a:t>www.metoffice.gov.uk																									             	       © Crown Copyright 2018,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186707728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 id="2147483866" r:id="rId18"/>
    <p:sldLayoutId id="2147483867" r:id="rId19"/>
    <p:sldLayoutId id="2147483868" r:id="rId20"/>
    <p:sldLayoutId id="2147483869" r:id="rId21"/>
    <p:sldLayoutId id="2147483870" r:id="rId22"/>
    <p:sldLayoutId id="2147483871" r:id="rId23"/>
    <p:sldLayoutId id="2147483872" r:id="rId24"/>
    <p:sldLayoutId id="2147483873" r:id="rId25"/>
    <p:sldLayoutId id="2147483874" r:id="rId26"/>
    <p:sldLayoutId id="2147483875"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6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6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2" marR="0" indent="-179992" algn="l" defTabSz="21906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36" marR="0" indent="-285736" algn="l" defTabSz="21906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1" marR="0" indent="-285736" algn="l" defTabSz="67497"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7" algn="l"/>
        </a:tabLst>
        <a:defRPr sz="1500" b="0" i="0" u="none" strike="noStrike" cap="none" spc="0" baseline="0">
          <a:ln>
            <a:noFill/>
          </a:ln>
          <a:solidFill>
            <a:schemeClr val="tx1"/>
          </a:solidFill>
          <a:uFillTx/>
          <a:latin typeface="+mn-lt"/>
          <a:ea typeface="+mn-ea"/>
          <a:cs typeface="+mn-cs"/>
          <a:sym typeface="Helvetica Light"/>
        </a:defRPr>
      </a:lvl4pPr>
      <a:lvl5pPr marL="285736" marR="0" indent="-285736" algn="l" defTabSz="21906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74" marR="0" indent="-179992" algn="l" defTabSz="21906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56"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38" marR="0" indent="-179992" algn="l" defTabSz="21906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33" marR="0" indent="-231500" algn="l" defTabSz="21906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1"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2"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8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04"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2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45"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66" algn="ctr" defTabSz="21906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92160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684801"/>
            <a:ext cx="8640000" cy="27661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4735775"/>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39">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627067" y="4802319"/>
            <a:ext cx="1901087" cy="274637"/>
          </a:xfrm>
          <a:prstGeom prst="rect">
            <a:avLst/>
          </a:prstGeom>
        </p:spPr>
        <p:txBody>
          <a:bodyPr vert="horz" lIns="91440" tIns="45720" rIns="91440" bIns="45720" rtlCol="0" anchor="ctr"/>
          <a:lstStyle>
            <a:lvl1pPr algn="ctr">
              <a:defRPr sz="1200">
                <a:solidFill>
                  <a:schemeClr val="tx1"/>
                </a:solidFill>
              </a:defRPr>
            </a:lvl1pPr>
          </a:lstStyle>
          <a:p>
            <a:fld id="{8E18F89B-D306-4F0B-83E8-BAFB01B47C93}" type="slidenum">
              <a:rPr lang="en-GB" smtClean="0"/>
              <a:pPr/>
              <a:t>‹#›</a:t>
            </a:fld>
            <a:endParaRPr lang="en-GB"/>
          </a:p>
        </p:txBody>
      </p:sp>
      <p:sp>
        <p:nvSpPr>
          <p:cNvPr id="7" name="Shape 48"/>
          <p:cNvSpPr/>
          <p:nvPr userDrawn="1"/>
        </p:nvSpPr>
        <p:spPr>
          <a:xfrm>
            <a:off x="-2" y="-6010"/>
            <a:ext cx="9144003" cy="807675"/>
          </a:xfrm>
          <a:prstGeom prst="rect">
            <a:avLst/>
          </a:prstGeom>
          <a:blipFill>
            <a:blip r:embed="rId25" cstate="print"/>
          </a:blipFill>
          <a:ln w="12700">
            <a:miter lim="400000"/>
          </a:ln>
          <a:extLst>
            <a:ext uri="{C572A759-6A51-4108-AA02-DFA0A04FC94B}">
              <ma14:wrappingTextBoxFlag xmlns="" xmlns:ma14="http://schemas.microsoft.com/office/mac/drawingml/2011/main" val="1"/>
            </a:ext>
          </a:extLst>
        </p:spPr>
        <p:txBody>
          <a:bodyPr lIns="20092" tIns="20092" rIns="20092" bIns="20092" anchor="ctr"/>
          <a:lstStyle>
            <a:lvl1pPr>
              <a:defRPr sz="3200">
                <a:solidFill>
                  <a:srgbClr val="FFFFFF"/>
                </a:solidFill>
              </a:defRPr>
            </a:lvl1pPr>
          </a:lstStyle>
          <a:p>
            <a:pPr marL="0" marR="0" lvl="0" indent="0" algn="ctr" defTabSz="164294"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FFFFFF"/>
                </a:solidFill>
                <a:effectLst/>
                <a:uLnTx/>
                <a:uFillTx/>
                <a:latin typeface="Arial"/>
                <a:sym typeface="Helvetica Light"/>
              </a:rPr>
              <a:t>  </a:t>
            </a:r>
          </a:p>
        </p:txBody>
      </p:sp>
      <p:pic>
        <p:nvPicPr>
          <p:cNvPr id="10" name="Picture 9"/>
          <p:cNvPicPr preferRelativeResize="0">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003914" y="161000"/>
            <a:ext cx="1484056" cy="486000"/>
          </a:xfrm>
          <a:prstGeom prst="rect">
            <a:avLst/>
          </a:prstGeom>
        </p:spPr>
      </p:pic>
      <p:pic>
        <p:nvPicPr>
          <p:cNvPr id="11" name="Picture 10"/>
          <p:cNvPicPr preferRelativeResize="0">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621188" y="117053"/>
            <a:ext cx="1276060" cy="518400"/>
          </a:xfrm>
          <a:prstGeom prst="rect">
            <a:avLst/>
          </a:prstGeom>
        </p:spPr>
      </p:pic>
      <p:pic>
        <p:nvPicPr>
          <p:cNvPr id="12" name="Picture 11"/>
          <p:cNvPicPr preferRelativeResize="0">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792146" y="158967"/>
            <a:ext cx="1057397" cy="421200"/>
          </a:xfrm>
          <a:prstGeom prst="rect">
            <a:avLst/>
          </a:prstGeom>
        </p:spPr>
      </p:pic>
      <p:sp>
        <p:nvSpPr>
          <p:cNvPr id="13" name="Shape 68"/>
          <p:cNvSpPr/>
          <p:nvPr userDrawn="1"/>
        </p:nvSpPr>
        <p:spPr>
          <a:xfrm>
            <a:off x="5519480" y="210616"/>
            <a:ext cx="3372521" cy="270000"/>
          </a:xfrm>
          <a:prstGeom prst="rect">
            <a:avLst/>
          </a:prstGeom>
          <a:ln w="12700">
            <a:miter lim="400000"/>
          </a:ln>
          <a:extLst>
            <a:ext uri="{C572A759-6A51-4108-AA02-DFA0A04FC94B}">
              <ma14:wrappingTextBoxFlag xmlns:lc="http://schemas.openxmlformats.org/drawingml/2006/lockedCanvas" xmlns="" xmlns:ma14="http://schemas.microsoft.com/office/mac/drawingml/2011/main" val="1"/>
            </a:ext>
          </a:extLst>
        </p:spPr>
        <p:txBody>
          <a:bodyPr lIns="26789" tIns="26789" rIns="26789" bIns="2678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900" b="0" i="0" u="none" strike="noStrike" kern="0" cap="none" spc="0" normalizeH="0" baseline="0" noProof="0">
                <a:ln>
                  <a:noFill/>
                </a:ln>
                <a:solidFill>
                  <a:schemeClr val="bg2"/>
                </a:solidFill>
                <a:effectLst/>
                <a:uLnTx/>
                <a:uFillTx/>
                <a:latin typeface="Arial"/>
                <a:cs typeface="Arial"/>
                <a:sym typeface="Arial"/>
              </a:rPr>
              <a:t>Working together </a:t>
            </a:r>
            <a:r>
              <a:rPr kumimoji="0" lang="en-GB" sz="900" b="0" i="0" u="none" strike="noStrike" kern="0" cap="none" spc="0" normalizeH="0" baseline="0" noProof="0">
                <a:ln>
                  <a:noFill/>
                </a:ln>
                <a:solidFill>
                  <a:schemeClr val="bg2"/>
                </a:solidFill>
                <a:effectLst/>
                <a:uLnTx/>
                <a:uFillTx/>
                <a:latin typeface="Arial"/>
                <a:cs typeface="Arial"/>
                <a:sym typeface="Arial"/>
              </a:rPr>
              <a:t>on</a:t>
            </a:r>
          </a:p>
          <a:p>
            <a:pPr marL="0" marR="0" lvl="0" indent="0" algn="r" defTabSz="342892"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lang="en-GB" sz="1400" b="0" i="0" u="none" strike="noStrike" kern="0" cap="none" spc="0" normalizeH="0" baseline="0" noProof="0">
                <a:ln>
                  <a:noFill/>
                </a:ln>
                <a:solidFill>
                  <a:schemeClr val="bg2"/>
                </a:solidFill>
                <a:effectLst/>
                <a:uLnTx/>
                <a:uFillTx/>
                <a:latin typeface="Arial"/>
                <a:cs typeface="Arial"/>
                <a:sym typeface="Arial"/>
              </a:rPr>
              <a:t>UK Climate Projections</a:t>
            </a:r>
            <a:br>
              <a:rPr kumimoji="0" sz="800" b="0" i="0" u="none" strike="noStrike" kern="0" cap="none" spc="0" normalizeH="0" baseline="0" noProof="0">
                <a:ln>
                  <a:noFill/>
                </a:ln>
                <a:solidFill>
                  <a:schemeClr val="bg2"/>
                </a:solidFill>
                <a:effectLst/>
                <a:uLnTx/>
                <a:uFillTx/>
                <a:latin typeface="Arial"/>
                <a:cs typeface="Arial"/>
                <a:sym typeface="Arial"/>
              </a:rPr>
            </a:br>
            <a:endParaRPr kumimoji="0" sz="800" b="0" i="0" u="none" strike="noStrike" kern="0" cap="none" spc="0" normalizeH="0" baseline="0" noProof="0">
              <a:ln>
                <a:noFill/>
              </a:ln>
              <a:solidFill>
                <a:schemeClr val="bg2"/>
              </a:solidFill>
              <a:effectLst/>
              <a:uLnTx/>
              <a:uFillTx/>
              <a:latin typeface="Arial"/>
              <a:cs typeface="Arial"/>
              <a:sym typeface="Arial"/>
            </a:endParaRPr>
          </a:p>
        </p:txBody>
      </p:sp>
      <p:pic>
        <p:nvPicPr>
          <p:cNvPr id="14" name="Picture 13"/>
          <p:cNvPicPr preferRelativeResize="0">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46918" y="161000"/>
            <a:ext cx="1095806" cy="421200"/>
          </a:xfrm>
          <a:prstGeom prst="rect">
            <a:avLst/>
          </a:prstGeom>
        </p:spPr>
      </p:pic>
    </p:spTree>
    <p:extLst>
      <p:ext uri="{BB962C8B-B14F-4D97-AF65-F5344CB8AC3E}">
        <p14:creationId xmlns:p14="http://schemas.microsoft.com/office/powerpoint/2010/main" val="119741396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59" r:id="rId23"/>
  </p:sldLayoutIdLst>
  <p:hf sldNum="0" hdr="0" dt="0"/>
  <p:txStyles>
    <p:titleStyle>
      <a:lvl1pPr algn="l" defTabSz="685783"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1"/>
            <a:ext cx="9144000" cy="411361"/>
          </a:xfrm>
          <a:prstGeom prst="rect">
            <a:avLst/>
          </a:prstGeom>
          <a:solidFill>
            <a:schemeClr val="bg1"/>
          </a:solidFill>
        </p:spPr>
        <p:txBody>
          <a:bodyPr vert="horz" lIns="252000" tIns="36000" rIns="68580" bIns="27000" rtlCol="0" anchor="ctr"/>
          <a:lstStyle>
            <a:lvl1pPr algn="l" defTabSz="219070"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5"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25946335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0"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0" y="4732142"/>
            <a:ext cx="9144000" cy="411361"/>
          </a:xfrm>
          <a:prstGeom prst="rect">
            <a:avLst/>
          </a:prstGeom>
          <a:solidFill>
            <a:schemeClr val="bg1"/>
          </a:solidFill>
        </p:spPr>
        <p:txBody>
          <a:bodyPr vert="horz" lIns="252000" tIns="36000" rIns="68580" bIns="27000" rtlCol="0" anchor="ctr"/>
          <a:lstStyle>
            <a:lvl1pPr algn="l" defTabSz="164302" hangingPunct="0">
              <a:defRPr sz="6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4847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7"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pic>
        <p:nvPicPr>
          <p:cNvPr id="6" name="MO_MASTER_black_mono_for_light_backg_RBG.png"/>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2501" y="34016"/>
            <a:ext cx="1828806" cy="798532"/>
          </a:xfrm>
          <a:prstGeom prst="rect">
            <a:avLst/>
          </a:prstGeom>
          <a:ln w="12700">
            <a:miter lim="400000"/>
          </a:ln>
        </p:spPr>
      </p:pic>
    </p:spTree>
    <p:extLst>
      <p:ext uri="{BB962C8B-B14F-4D97-AF65-F5344CB8AC3E}">
        <p14:creationId xmlns:p14="http://schemas.microsoft.com/office/powerpoint/2010/main" val="3138562185"/>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8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164302" rtl="0" eaLnBrk="1" latinLnBrk="0" hangingPunct="1">
        <a:lnSpc>
          <a:spcPct val="100000"/>
        </a:lnSpc>
        <a:spcBef>
          <a:spcPts val="0"/>
        </a:spcBef>
        <a:spcAft>
          <a:spcPts val="0"/>
        </a:spcAft>
        <a:buClrTx/>
        <a:buSzTx/>
        <a:buFontTx/>
        <a:buNone/>
        <a:tabLst/>
        <a:defRPr sz="2700" b="0" i="0" u="none" strike="noStrike" cap="none" spc="0" baseline="0">
          <a:ln>
            <a:noFill/>
          </a:ln>
          <a:solidFill>
            <a:schemeClr val="tx1"/>
          </a:solidFill>
          <a:uFillTx/>
          <a:latin typeface="+mj-lt"/>
          <a:ea typeface="+mn-ea"/>
          <a:cs typeface="+mn-cs"/>
          <a:sym typeface="Helvetica Light"/>
        </a:defRPr>
      </a:lvl1pPr>
      <a:lvl2pPr marL="0" marR="0" indent="64292"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2pPr>
      <a:lvl3pPr marL="0" marR="0" indent="128585"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3pPr>
      <a:lvl4pPr marL="0" marR="0" indent="192876"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4pPr>
      <a:lvl5pPr marL="0" marR="0" indent="257168"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5pPr>
      <a:lvl6pPr marL="0" marR="0" indent="321461"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6pPr>
      <a:lvl7pPr marL="0" marR="0" indent="385754"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7pPr>
      <a:lvl8pPr marL="0" marR="0" indent="450045"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8pPr>
      <a:lvl9pPr marL="0" marR="0" indent="514337" algn="ctr" defTabSz="164302" rtl="0" eaLnBrk="1" latinLnBrk="0" hangingPunct="1">
        <a:lnSpc>
          <a:spcPct val="100000"/>
        </a:lnSpc>
        <a:spcBef>
          <a:spcPts val="0"/>
        </a:spcBef>
        <a:spcAft>
          <a:spcPts val="0"/>
        </a:spcAft>
        <a:buClrTx/>
        <a:buSzTx/>
        <a:buFontTx/>
        <a:buNone/>
        <a:tabLst/>
        <a:defRPr sz="315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164302" rtl="0" eaLnBrk="1" latinLnBrk="0" hangingPunct="1">
        <a:lnSpc>
          <a:spcPct val="100000"/>
        </a:lnSpc>
        <a:spcBef>
          <a:spcPts val="591"/>
        </a:spcBef>
        <a:spcAft>
          <a:spcPts val="0"/>
        </a:spcAft>
        <a:buClrTx/>
        <a:buSzPct val="75000"/>
        <a:buFontTx/>
        <a:buNone/>
        <a:tabLst/>
        <a:defRPr sz="1125" b="0" i="0" u="none" strike="noStrike" cap="none" spc="0" baseline="0">
          <a:ln>
            <a:noFill/>
          </a:ln>
          <a:solidFill>
            <a:schemeClr val="tx1"/>
          </a:solidFill>
          <a:uFillTx/>
          <a:latin typeface="+mj-lt"/>
          <a:ea typeface="+mn-ea"/>
          <a:cs typeface="+mn-cs"/>
          <a:sym typeface="Helvetica Light"/>
        </a:defRPr>
      </a:lvl1pPr>
      <a:lvl2pPr marL="134997" marR="0" indent="-134997" algn="l" defTabSz="164302" rtl="0" eaLnBrk="1" latinLnBrk="0" hangingPunct="1">
        <a:lnSpc>
          <a:spcPct val="100000"/>
        </a:lnSpc>
        <a:spcBef>
          <a:spcPts val="450"/>
        </a:spcBef>
        <a:spcAft>
          <a:spcPts val="450"/>
        </a:spcAft>
        <a:buClrTx/>
        <a:buSzPct val="75000"/>
        <a:buFont typeface="Arial" panose="020B0604020202020204" pitchFamily="34" charset="0"/>
        <a:buChar char="•"/>
        <a:tabLst/>
        <a:defRPr sz="1200" b="0" i="0" u="none" strike="noStrike" cap="none" spc="0" baseline="0">
          <a:ln>
            <a:noFill/>
          </a:ln>
          <a:solidFill>
            <a:schemeClr val="tx1"/>
          </a:solidFill>
          <a:uFillTx/>
          <a:latin typeface="+mn-lt"/>
          <a:ea typeface="+mn-ea"/>
          <a:cs typeface="+mn-cs"/>
          <a:sym typeface="Helvetica Light"/>
        </a:defRPr>
      </a:lvl2pPr>
      <a:lvl3pPr marL="214308" marR="0" indent="-214308" algn="l" defTabSz="164302" rtl="0" eaLnBrk="1" latinLnBrk="0" hangingPunct="1">
        <a:lnSpc>
          <a:spcPct val="100000"/>
        </a:lnSpc>
        <a:spcBef>
          <a:spcPts val="591"/>
        </a:spcBef>
        <a:spcAft>
          <a:spcPts val="0"/>
        </a:spcAft>
        <a:buClrTx/>
        <a:buSzPct val="75000"/>
        <a:buFont typeface="Arial" panose="020B0604020202020204" pitchFamily="34" charset="0"/>
        <a:buChar char="•"/>
        <a:tabLst/>
        <a:defRPr sz="1125" b="0" i="0" u="none" strike="noStrike" cap="none" spc="0" baseline="0">
          <a:ln>
            <a:noFill/>
          </a:ln>
          <a:solidFill>
            <a:schemeClr val="tx1"/>
          </a:solidFill>
          <a:uFillTx/>
          <a:latin typeface="+mn-lt"/>
          <a:ea typeface="+mn-ea"/>
          <a:cs typeface="+mn-cs"/>
          <a:sym typeface="Helvetica Light"/>
        </a:defRPr>
      </a:lvl3pPr>
      <a:lvl4pPr marL="214814" marR="0" indent="-214308" algn="l" defTabSz="50624" rtl="0" eaLnBrk="1" latinLnBrk="0" hangingPunct="1">
        <a:lnSpc>
          <a:spcPct val="100000"/>
        </a:lnSpc>
        <a:spcBef>
          <a:spcPts val="591"/>
        </a:spcBef>
        <a:spcAft>
          <a:spcPts val="0"/>
        </a:spcAft>
        <a:buClr>
          <a:schemeClr val="tx1"/>
        </a:buClr>
        <a:buSzPct val="75000"/>
        <a:buFont typeface="Arial" panose="020B0604020202020204" pitchFamily="34" charset="0"/>
        <a:buChar char="•"/>
        <a:tabLst>
          <a:tab pos="50624" algn="l"/>
        </a:tabLst>
        <a:defRPr sz="1125" b="0" i="0" u="none" strike="noStrike" cap="none" spc="0" baseline="0">
          <a:ln>
            <a:noFill/>
          </a:ln>
          <a:solidFill>
            <a:schemeClr val="tx1"/>
          </a:solidFill>
          <a:uFillTx/>
          <a:latin typeface="+mn-lt"/>
          <a:ea typeface="+mn-ea"/>
          <a:cs typeface="+mn-cs"/>
          <a:sym typeface="Helvetica Light"/>
        </a:defRPr>
      </a:lvl4pPr>
      <a:lvl5pPr marL="214308" marR="0" indent="-214308" algn="l" defTabSz="164302" rtl="0" eaLnBrk="1" latinLnBrk="0" hangingPunct="1">
        <a:lnSpc>
          <a:spcPct val="100000"/>
        </a:lnSpc>
        <a:spcBef>
          <a:spcPts val="1181"/>
        </a:spcBef>
        <a:spcAft>
          <a:spcPts val="0"/>
        </a:spcAft>
        <a:buClrTx/>
        <a:buSzPct val="75000"/>
        <a:buFont typeface="Arial" panose="020B0604020202020204" pitchFamily="34" charset="0"/>
        <a:buChar char="•"/>
        <a:tabLst/>
        <a:defRPr sz="1125" b="0" i="0" u="none" strike="noStrike" cap="none" spc="0" baseline="0">
          <a:ln>
            <a:noFill/>
          </a:ln>
          <a:solidFill>
            <a:schemeClr val="tx1"/>
          </a:solidFill>
          <a:uFillTx/>
          <a:latin typeface="+mn-lt"/>
          <a:ea typeface="+mn-ea"/>
          <a:cs typeface="+mn-cs"/>
          <a:sym typeface="Helvetica Light"/>
        </a:defRPr>
      </a:lvl5pPr>
      <a:lvl6pPr marL="404990" marR="0" indent="-134997" algn="l" defTabSz="164302" rtl="0" eaLnBrk="1" latinLnBrk="0" hangingPunct="1">
        <a:lnSpc>
          <a:spcPct val="100000"/>
        </a:lnSpc>
        <a:spcBef>
          <a:spcPts val="0"/>
        </a:spcBef>
        <a:spcAft>
          <a:spcPts val="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6pPr>
      <a:lvl7pPr marL="674984" marR="0" indent="-134997" algn="l" defTabSz="164302"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7pPr>
      <a:lvl8pPr marL="944977" marR="0" indent="-134997" algn="l" defTabSz="164302" rtl="0" eaLnBrk="1" latinLnBrk="0" hangingPunct="1">
        <a:lnSpc>
          <a:spcPct val="100000"/>
        </a:lnSpc>
        <a:spcBef>
          <a:spcPts val="450"/>
        </a:spcBef>
        <a:spcAft>
          <a:spcPts val="450"/>
        </a:spcAft>
        <a:buClrTx/>
        <a:buSzPct val="75000"/>
        <a:buFontTx/>
        <a:buChar char="•"/>
        <a:tabLst/>
        <a:defRPr sz="1200" b="0" i="0" u="none" strike="noStrike" cap="none" spc="0" baseline="0">
          <a:ln>
            <a:noFill/>
          </a:ln>
          <a:solidFill>
            <a:srgbClr val="000000"/>
          </a:solidFill>
          <a:uFillTx/>
          <a:latin typeface="+mn-lt"/>
          <a:ea typeface="+mn-ea"/>
          <a:cs typeface="+mn-cs"/>
          <a:sym typeface="Helvetica Light"/>
        </a:defRPr>
      </a:lvl8pPr>
      <a:lvl9pPr marL="1173729" marR="0" indent="-173629" algn="l" defTabSz="164302" rtl="0" eaLnBrk="1" latinLnBrk="0" hangingPunct="1">
        <a:lnSpc>
          <a:spcPct val="100000"/>
        </a:lnSpc>
        <a:spcBef>
          <a:spcPts val="1181"/>
        </a:spcBef>
        <a:spcAft>
          <a:spcPts val="0"/>
        </a:spcAft>
        <a:buClrTx/>
        <a:buSzPct val="75000"/>
        <a:buFontTx/>
        <a:buChar char="•"/>
        <a:tabLst/>
        <a:defRPr sz="1425"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1pPr>
      <a:lvl2pPr marL="0" marR="0" indent="64292"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2pPr>
      <a:lvl3pPr marL="0" marR="0" indent="128585"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3pPr>
      <a:lvl4pPr marL="0" marR="0" indent="192876"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4pPr>
      <a:lvl5pPr marL="0" marR="0" indent="257168"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5pPr>
      <a:lvl6pPr marL="0" marR="0" indent="321461"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6pPr>
      <a:lvl7pPr marL="0" marR="0" indent="385754"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7pPr>
      <a:lvl8pPr marL="0" marR="0" indent="450045"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8pPr>
      <a:lvl9pPr marL="0" marR="0" indent="514337" algn="ctr" defTabSz="164302" rtl="0" eaLnBrk="1" latinLnBrk="0" hangingPunct="1">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63.xml"/><Relationship Id="rId5" Type="http://schemas.openxmlformats.org/officeDocument/2006/relationships/image" Target="../media/image55.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40.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40.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71.jpeg"/><Relationship Id="rId2" Type="http://schemas.openxmlformats.org/officeDocument/2006/relationships/slideLayout" Target="../slideLayouts/slideLayout163.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2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28.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8.emf"/><Relationship Id="rId2" Type="http://schemas.openxmlformats.org/officeDocument/2006/relationships/slideLayout" Target="../slideLayouts/slideLayout280.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7.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0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emf"/></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46.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28.xml"/><Relationship Id="rId4" Type="http://schemas.openxmlformats.org/officeDocument/2006/relationships/image" Target="../media/image50.1"/></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46.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63.xml"/><Relationship Id="rId5" Type="http://schemas.openxmlformats.org/officeDocument/2006/relationships/image" Target="../media/image55.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28.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28.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46.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2"/>
          <p:cNvSpPr txBox="1">
            <a:spLocks/>
          </p:cNvSpPr>
          <p:nvPr/>
        </p:nvSpPr>
        <p:spPr>
          <a:xfrm>
            <a:off x="213522" y="811211"/>
            <a:ext cx="4956683" cy="2531462"/>
          </a:xfrm>
          <a:prstGeom prst="rect">
            <a:avLst/>
          </a:prstGeom>
        </p:spPr>
        <p:txBody>
          <a:bodyPr vert="horz" wrap="square" lIns="68580" tIns="34290" rIns="68580" bIns="34290" rtlCol="0" anchor="t" anchorCtr="0">
            <a:spAutoFit/>
          </a:bodyPr>
          <a:lstStyle>
            <a:lvl1pPr marL="0" marR="0" indent="0" algn="l" defTabSz="292093" rtl="0" eaLnBrk="1" latinLnBrk="0" hangingPunct="1">
              <a:lnSpc>
                <a:spcPct val="100000"/>
              </a:lnSpc>
              <a:spcBef>
                <a:spcPts val="0"/>
              </a:spcBef>
              <a:spcAft>
                <a:spcPts val="0"/>
              </a:spcAft>
              <a:buClrTx/>
              <a:buSzTx/>
              <a:buFontTx/>
              <a:buNone/>
              <a:tabLst/>
              <a:defRPr sz="4800" b="0" i="0" u="none" strike="noStrike" cap="none" spc="0" baseline="0">
                <a:ln>
                  <a:noFill/>
                </a:ln>
                <a:solidFill>
                  <a:schemeClr val="bg2"/>
                </a:solidFill>
                <a:uFillTx/>
                <a:latin typeface="+mj-lt"/>
                <a:ea typeface="+mn-ea"/>
                <a:cs typeface="+mn-cs"/>
                <a:sym typeface="Helvetica Light"/>
              </a:defRPr>
            </a:lvl1pPr>
            <a:lvl2pPr marL="0" marR="0" indent="11429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228594"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342891"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457189"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571486"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685783"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800080"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914377" algn="ctr" defTabSz="292093" rtl="0" eaLnBrk="1" latinLnBrk="0" hangingPunct="1">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a:lstStyle>
          <a:p>
            <a:pPr marL="0" marR="0" lvl="0" indent="0" algn="l" defTabSz="292093" rtl="0" eaLnBrk="1" fontAlgn="auto" latinLnBrk="0" hangingPunct="1">
              <a:lnSpc>
                <a:spcPct val="100000"/>
              </a:lnSpc>
              <a:spcBef>
                <a:spcPts val="0"/>
              </a:spcBef>
              <a:spcAft>
                <a:spcPts val="0"/>
              </a:spcAft>
              <a:buClrTx/>
              <a:buSzTx/>
              <a:buFontTx/>
              <a:buNone/>
              <a:tabLst/>
              <a:defRPr/>
            </a:pPr>
            <a:r>
              <a:rPr kumimoji="0" lang="en-GB" sz="3200" i="0" u="none" strike="noStrike" kern="0" cap="none" spc="0" normalizeH="0" baseline="0" noProof="0" dirty="0">
                <a:ln>
                  <a:noFill/>
                </a:ln>
                <a:solidFill>
                  <a:srgbClr val="FFFFFF"/>
                </a:solidFill>
                <a:effectLst/>
                <a:uLnTx/>
                <a:uFillTx/>
                <a:latin typeface="Arial"/>
                <a:sym typeface="Helvetica Light"/>
              </a:rPr>
              <a:t>Using a convection-permitting model ensemble for projecting future change in high-impact events</a:t>
            </a:r>
          </a:p>
        </p:txBody>
      </p:sp>
      <p:sp>
        <p:nvSpPr>
          <p:cNvPr id="10" name="Text Placeholder 13"/>
          <p:cNvSpPr txBox="1">
            <a:spLocks/>
          </p:cNvSpPr>
          <p:nvPr/>
        </p:nvSpPr>
        <p:spPr>
          <a:xfrm>
            <a:off x="213522" y="3668967"/>
            <a:ext cx="3801266" cy="1171165"/>
          </a:xfrm>
          <a:prstGeom prst="rect">
            <a:avLst/>
          </a:prstGeom>
        </p:spPr>
        <p:txBody>
          <a:bodyPr vert="horz" lIns="68580" tIns="34290" rIns="68580" bIns="34290" rtlCol="0">
            <a:noAutofit/>
          </a:bodyPr>
          <a:lstStyle>
            <a:lvl1pPr marL="0" marR="0" indent="0" algn="l" defTabSz="292093" rtl="0" eaLnBrk="1" latinLnBrk="0" hangingPunct="1">
              <a:lnSpc>
                <a:spcPct val="100000"/>
              </a:lnSpc>
              <a:spcBef>
                <a:spcPts val="1051"/>
              </a:spcBef>
              <a:spcAft>
                <a:spcPts val="0"/>
              </a:spcAft>
              <a:buClrTx/>
              <a:buSzPct val="75000"/>
              <a:buFontTx/>
              <a:buNone/>
              <a:tabLst/>
              <a:defRPr sz="2000" b="0" i="0" u="none" strike="noStrike" cap="none" spc="0" baseline="0">
                <a:ln>
                  <a:noFill/>
                </a:ln>
                <a:solidFill>
                  <a:schemeClr val="bg2"/>
                </a:solidFill>
                <a:uFillTx/>
                <a:latin typeface="+mj-lt"/>
                <a:ea typeface="+mn-ea"/>
                <a:cs typeface="+mn-cs"/>
                <a:sym typeface="Helvetica Light"/>
              </a:defRPr>
            </a:lvl1pPr>
            <a:lvl2pPr marL="239994" marR="0" indent="-239994" algn="l" defTabSz="292093" rtl="0" eaLnBrk="1" latinLnBrk="0" hangingPunct="1">
              <a:lnSpc>
                <a:spcPct val="100000"/>
              </a:lnSpc>
              <a:spcBef>
                <a:spcPts val="800"/>
              </a:spcBef>
              <a:spcAft>
                <a:spcPts val="800"/>
              </a:spcAft>
              <a:buClrTx/>
              <a:buSzPct val="75000"/>
              <a:buFont typeface="Arial" panose="020B0604020202020204" pitchFamily="34" charset="0"/>
              <a:buChar char="•"/>
              <a:tabLst/>
              <a:defRPr sz="2133" b="0" i="0" u="none" strike="noStrike" cap="none" spc="0" baseline="0">
                <a:ln>
                  <a:noFill/>
                </a:ln>
                <a:solidFill>
                  <a:schemeClr val="bg2"/>
                </a:solidFill>
                <a:uFillTx/>
                <a:latin typeface="+mn-lt"/>
                <a:ea typeface="+mn-ea"/>
                <a:cs typeface="+mn-cs"/>
                <a:sym typeface="Helvetica Light"/>
              </a:defRPr>
            </a:lvl2pPr>
            <a:lvl3pPr marL="380990" marR="0" indent="-380990" algn="l" defTabSz="292093" rtl="0" eaLnBrk="1" latinLnBrk="0" hangingPunct="1">
              <a:lnSpc>
                <a:spcPct val="100000"/>
              </a:lnSpc>
              <a:spcBef>
                <a:spcPts val="1051"/>
              </a:spcBef>
              <a:spcAft>
                <a:spcPts val="0"/>
              </a:spcAft>
              <a:buClrTx/>
              <a:buSzPct val="75000"/>
              <a:buFont typeface="Arial" panose="020B0604020202020204" pitchFamily="34" charset="0"/>
              <a:buChar char="•"/>
              <a:tabLst/>
              <a:defRPr sz="2000" b="0" i="0" u="none" strike="noStrike" cap="none" spc="0" baseline="0">
                <a:ln>
                  <a:noFill/>
                </a:ln>
                <a:solidFill>
                  <a:schemeClr val="bg2"/>
                </a:solidFill>
                <a:uFillTx/>
                <a:latin typeface="+mn-lt"/>
                <a:ea typeface="+mn-ea"/>
                <a:cs typeface="+mn-cs"/>
                <a:sym typeface="Helvetica Light"/>
              </a:defRPr>
            </a:lvl3pPr>
            <a:lvl4pPr marL="381890" marR="0" indent="-380990" algn="l" defTabSz="89998" rtl="0" eaLnBrk="1" latinLnBrk="0" hangingPunct="1">
              <a:lnSpc>
                <a:spcPct val="100000"/>
              </a:lnSpc>
              <a:spcBef>
                <a:spcPts val="1051"/>
              </a:spcBef>
              <a:spcAft>
                <a:spcPts val="0"/>
              </a:spcAft>
              <a:buClr>
                <a:schemeClr val="bg2"/>
              </a:buClr>
              <a:buSzPct val="75000"/>
              <a:buFont typeface="Arial" panose="020B0604020202020204" pitchFamily="34" charset="0"/>
              <a:buChar char="•"/>
              <a:tabLst>
                <a:tab pos="89998" algn="l"/>
              </a:tabLst>
              <a:defRPr sz="2000" b="0" i="0" u="none" strike="noStrike" cap="none" spc="0" baseline="0">
                <a:ln>
                  <a:noFill/>
                </a:ln>
                <a:solidFill>
                  <a:schemeClr val="bg2"/>
                </a:solidFill>
                <a:uFillTx/>
                <a:latin typeface="+mn-lt"/>
                <a:ea typeface="+mn-ea"/>
                <a:cs typeface="+mn-cs"/>
                <a:sym typeface="Helvetica Light"/>
              </a:defRPr>
            </a:lvl4pPr>
            <a:lvl5pPr marL="380990" marR="0" indent="-380990" algn="l" defTabSz="292093" rtl="0" eaLnBrk="1" latinLnBrk="0" hangingPunct="1">
              <a:lnSpc>
                <a:spcPct val="100000"/>
              </a:lnSpc>
              <a:spcBef>
                <a:spcPts val="2100"/>
              </a:spcBef>
              <a:spcAft>
                <a:spcPts val="0"/>
              </a:spcAft>
              <a:buClrTx/>
              <a:buSzPct val="75000"/>
              <a:buFont typeface="Arial" panose="020B0604020202020204" pitchFamily="34" charset="0"/>
              <a:buChar char="•"/>
              <a:tabLst/>
              <a:defRPr sz="2000" b="0" i="0" u="none" strike="noStrike" cap="none" spc="0" baseline="0">
                <a:ln>
                  <a:noFill/>
                </a:ln>
                <a:solidFill>
                  <a:schemeClr val="bg2"/>
                </a:solidFill>
                <a:uFillTx/>
                <a:latin typeface="+mn-lt"/>
                <a:ea typeface="+mn-ea"/>
                <a:cs typeface="+mn-cs"/>
                <a:sym typeface="Helvetica Light"/>
              </a:defRPr>
            </a:lvl5pPr>
            <a:lvl6pPr marL="719982" marR="0" indent="-239994" algn="l" defTabSz="292093" rtl="0" eaLnBrk="1" latinLnBrk="0" hangingPunct="1">
              <a:lnSpc>
                <a:spcPct val="100000"/>
              </a:lnSpc>
              <a:spcBef>
                <a:spcPts val="0"/>
              </a:spcBef>
              <a:spcAft>
                <a:spcPts val="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6pPr>
            <a:lvl7pPr marL="1199970"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7pPr>
            <a:lvl8pPr marL="1679958" marR="0" indent="-239994" algn="l" defTabSz="292093" rtl="0" eaLnBrk="1" latinLnBrk="0" hangingPunct="1">
              <a:lnSpc>
                <a:spcPct val="100000"/>
              </a:lnSpc>
              <a:spcBef>
                <a:spcPts val="800"/>
              </a:spcBef>
              <a:spcAft>
                <a:spcPts val="800"/>
              </a:spcAft>
              <a:buClrTx/>
              <a:buSzPct val="75000"/>
              <a:buFontTx/>
              <a:buChar char="•"/>
              <a:tabLst/>
              <a:defRPr sz="2133" b="0" i="0" u="none" strike="noStrike" cap="none" spc="0" baseline="0">
                <a:ln>
                  <a:noFill/>
                </a:ln>
                <a:solidFill>
                  <a:srgbClr val="000000"/>
                </a:solidFill>
                <a:uFillTx/>
                <a:latin typeface="+mn-lt"/>
                <a:ea typeface="+mn-ea"/>
                <a:cs typeface="+mn-cs"/>
                <a:sym typeface="Helvetica Light"/>
              </a:defRPr>
            </a:lvl8pPr>
            <a:lvl9pPr marL="2086629" marR="0" indent="-308674" algn="l" defTabSz="292093" rtl="0" eaLnBrk="1" latinLnBrk="0" hangingPunct="1">
              <a:lnSpc>
                <a:spcPct val="100000"/>
              </a:lnSpc>
              <a:spcBef>
                <a:spcPts val="2100"/>
              </a:spcBef>
              <a:spcAft>
                <a:spcPts val="0"/>
              </a:spcAft>
              <a:buClrTx/>
              <a:buSzPct val="75000"/>
              <a:buFontTx/>
              <a:buChar char="•"/>
              <a:tabLst/>
              <a:defRPr sz="2533" b="0" i="0" u="none" strike="noStrike" cap="none" spc="0" baseline="0">
                <a:ln>
                  <a:noFill/>
                </a:ln>
                <a:solidFill>
                  <a:srgbClr val="000000"/>
                </a:solidFill>
                <a:uFillTx/>
                <a:latin typeface="+mn-lt"/>
                <a:ea typeface="+mn-ea"/>
                <a:cs typeface="+mn-cs"/>
                <a:sym typeface="Helvetica Light"/>
              </a:defRPr>
            </a:lvl9pPr>
          </a:lstStyle>
          <a:p>
            <a:pPr marL="0" marR="0" lvl="0" indent="0" algn="l" defTabSz="292093" rtl="0" eaLnBrk="1" fontAlgn="auto" latinLnBrk="0" hangingPunct="1">
              <a:lnSpc>
                <a:spcPct val="100000"/>
              </a:lnSpc>
              <a:spcBef>
                <a:spcPts val="0"/>
              </a:spcBef>
              <a:spcAft>
                <a:spcPts val="0"/>
              </a:spcAft>
              <a:buClrTx/>
              <a:buSzPct val="75000"/>
              <a:buFontTx/>
              <a:buNone/>
              <a:tabLst/>
              <a:defRPr/>
            </a:pPr>
            <a:r>
              <a:rPr lang="en-US" sz="1800" kern="0" dirty="0">
                <a:solidFill>
                  <a:srgbClr val="FFFFFF"/>
                </a:solidFill>
                <a:latin typeface="Arial"/>
              </a:rPr>
              <a:t>Dr. Lizzie Kendon</a:t>
            </a:r>
            <a:endParaRPr lang="en-GB" sz="1000" kern="0" dirty="0">
              <a:solidFill>
                <a:srgbClr val="FFFFFF"/>
              </a:solidFill>
              <a:latin typeface="Arial"/>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kumimoji="0" lang="en-GB" sz="1000" b="0" i="0" u="none" strike="noStrike" kern="0" cap="none" spc="0" normalizeH="0" baseline="0" noProof="0" dirty="0">
              <a:ln>
                <a:noFill/>
              </a:ln>
              <a:solidFill>
                <a:srgbClr val="FFFFFF"/>
              </a:solidFill>
              <a:effectLst/>
              <a:uLnTx/>
              <a:uFillTx/>
              <a:latin typeface="Arial"/>
              <a:sym typeface="Helvetica Light"/>
            </a:endParaRPr>
          </a:p>
          <a:p>
            <a:pPr lvl="0">
              <a:spcBef>
                <a:spcPts val="0"/>
              </a:spcBef>
              <a:defRPr/>
            </a:pPr>
            <a:r>
              <a:rPr lang="en-GB" sz="1400" kern="0" dirty="0">
                <a:solidFill>
                  <a:srgbClr val="FFFFFF"/>
                </a:solidFill>
              </a:rPr>
              <a:t>Giorgia Fosser, Steven Chan, Robin Clark, Glen Harris, Gill Martin, James Murphy, Nigel Roberts, Simon Tucker</a:t>
            </a:r>
            <a:r>
              <a:rPr kumimoji="0" lang="en-GB" sz="1400" b="0" i="0" u="none" strike="noStrike" kern="0" cap="none" spc="0" normalizeH="0" baseline="0" noProof="0" dirty="0">
                <a:ln>
                  <a:noFill/>
                </a:ln>
                <a:solidFill>
                  <a:srgbClr val="FFFFFF"/>
                </a:solidFill>
                <a:effectLst/>
                <a:uLnTx/>
                <a:uFillTx/>
                <a:latin typeface="Arial"/>
                <a:sym typeface="Helvetica Light"/>
              </a:rPr>
              <a:t>.</a:t>
            </a: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lang="en-GB" sz="1000" kern="0" dirty="0">
              <a:solidFill>
                <a:srgbClr val="FFFFFF"/>
              </a:solidFill>
              <a:latin typeface="Arial"/>
            </a:endParaRPr>
          </a:p>
          <a:p>
            <a:pPr marL="0" marR="0" lvl="0" indent="0" algn="l" defTabSz="292093" rtl="0" eaLnBrk="1" fontAlgn="auto" latinLnBrk="0" hangingPunct="1">
              <a:lnSpc>
                <a:spcPct val="100000"/>
              </a:lnSpc>
              <a:spcBef>
                <a:spcPts val="0"/>
              </a:spcBef>
              <a:spcAft>
                <a:spcPts val="0"/>
              </a:spcAft>
              <a:buClrTx/>
              <a:buSzPct val="75000"/>
              <a:buFontTx/>
              <a:buNone/>
              <a:tabLst/>
              <a:defRPr/>
            </a:pPr>
            <a:endParaRPr kumimoji="0" lang="en-GB" sz="1050" b="0" i="0" u="none" strike="noStrike" kern="0" cap="none" spc="0" normalizeH="0" baseline="0" noProof="0" dirty="0">
              <a:ln>
                <a:noFill/>
              </a:ln>
              <a:solidFill>
                <a:srgbClr val="FFFFFF"/>
              </a:solidFill>
              <a:effectLst/>
              <a:uLnTx/>
              <a:uFillTx/>
              <a:latin typeface="Arial"/>
              <a:sym typeface="Helvetica Light"/>
            </a:endParaRPr>
          </a:p>
        </p:txBody>
      </p:sp>
      <p:pic>
        <p:nvPicPr>
          <p:cNvPr id="4" name="Picture 3" descr="A picture containing drawing&#10;&#10;Description automatically generated">
            <a:extLst>
              <a:ext uri="{FF2B5EF4-FFF2-40B4-BE49-F238E27FC236}">
                <a16:creationId xmlns:a16="http://schemas.microsoft.com/office/drawing/2014/main" id="{961D43F0-731B-4E4F-8502-B9ECE1827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861" y="0"/>
            <a:ext cx="1755227" cy="870188"/>
          </a:xfrm>
          <a:prstGeom prst="rect">
            <a:avLst/>
          </a:prstGeom>
        </p:spPr>
      </p:pic>
    </p:spTree>
    <p:extLst>
      <p:ext uri="{BB962C8B-B14F-4D97-AF65-F5344CB8AC3E}">
        <p14:creationId xmlns:p14="http://schemas.microsoft.com/office/powerpoint/2010/main" val="271593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6123" y="4637761"/>
            <a:ext cx="8519684" cy="442471"/>
          </a:xfrm>
        </p:spPr>
        <p:txBody>
          <a:bodyPr>
            <a:normAutofit/>
          </a:bodyPr>
          <a:lstStyle/>
          <a:p>
            <a:r>
              <a:rPr lang="en-US" sz="1400" dirty="0"/>
              <a:t>Local (2.2km) provides credible projections of future changes in hourly rainfall extremes</a:t>
            </a:r>
            <a:endParaRPr lang="en-GB" sz="1400" dirty="0"/>
          </a:p>
        </p:txBody>
      </p:sp>
      <p:sp>
        <p:nvSpPr>
          <p:cNvPr id="16" name="TextBox 15"/>
          <p:cNvSpPr txBox="1"/>
          <p:nvPr/>
        </p:nvSpPr>
        <p:spPr>
          <a:xfrm>
            <a:off x="241871" y="979591"/>
            <a:ext cx="5166469" cy="41242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A2A2A"/>
                </a:solidFill>
                <a:effectLst/>
                <a:uLnTx/>
                <a:uFillTx/>
                <a:latin typeface="Arial"/>
                <a:ea typeface="+mn-ea"/>
                <a:cs typeface="+mn-cs"/>
              </a:rPr>
              <a:t>Local (2.2km) suggests significant increases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A2A2A"/>
                </a:solidFill>
                <a:effectLst/>
                <a:uLnTx/>
                <a:uFillTx/>
                <a:latin typeface="Arial"/>
                <a:ea typeface="+mn-ea"/>
                <a:cs typeface="+mn-cs"/>
              </a:rPr>
              <a:t>in hourly precipitation extremes.</a:t>
            </a:r>
            <a:endParaRPr kumimoji="0" lang="en-US" sz="18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2A2A"/>
                </a:solidFill>
                <a:effectLst/>
                <a:uLnTx/>
                <a:uFillTx/>
                <a:latin typeface="Arial"/>
                <a:ea typeface="+mn-ea"/>
                <a:cs typeface="+mn-cs"/>
              </a:rPr>
              <a:t>2yr return level precipitation increases by 25%, by 2070s, with </a:t>
            </a:r>
            <a:r>
              <a:rPr kumimoji="0" lang="en-GB" sz="1600" b="0" i="0" u="none" strike="noStrike" kern="1200" cap="none" spc="0" normalizeH="0" baseline="0" noProof="0" dirty="0">
                <a:ln>
                  <a:noFill/>
                </a:ln>
                <a:solidFill>
                  <a:srgbClr val="FF0000"/>
                </a:solidFill>
                <a:effectLst/>
                <a:uLnTx/>
                <a:uFillTx/>
                <a:latin typeface="Arial"/>
                <a:ea typeface="+mn-ea"/>
                <a:cs typeface="+mn-cs"/>
              </a:rPr>
              <a:t>Local 2.2km </a:t>
            </a:r>
            <a:r>
              <a:rPr kumimoji="0" lang="en-GB" sz="1600" b="0" i="0" u="none" strike="noStrike" kern="1200" cap="none" spc="0" normalizeH="0" baseline="0" noProof="0" dirty="0">
                <a:ln>
                  <a:noFill/>
                </a:ln>
                <a:solidFill>
                  <a:srgbClr val="2A2A2A"/>
                </a:solidFill>
                <a:effectLst/>
                <a:uLnTx/>
                <a:uFillTx/>
                <a:latin typeface="Arial"/>
                <a:ea typeface="+mn-ea"/>
                <a:cs typeface="+mn-cs"/>
              </a:rPr>
              <a:t>giving similar projected change to </a:t>
            </a:r>
            <a:r>
              <a:rPr kumimoji="0" lang="en-GB" sz="1600" b="0" i="0" u="none" strike="noStrike" kern="1200" cap="none" spc="0" normalizeH="0" baseline="0" noProof="0" dirty="0">
                <a:ln>
                  <a:noFill/>
                </a:ln>
                <a:solidFill>
                  <a:srgbClr val="0070C0"/>
                </a:solidFill>
                <a:effectLst/>
                <a:uLnTx/>
                <a:uFillTx/>
                <a:latin typeface="Arial"/>
                <a:ea typeface="+mn-ea"/>
                <a:cs typeface="+mn-cs"/>
              </a:rPr>
              <a:t>Regional 12km</a:t>
            </a:r>
            <a:endParaRPr kumimoji="0" lang="en-US" sz="16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70C0"/>
                </a:solidFill>
                <a:effectLst/>
                <a:uLnTx/>
                <a:uFillTx/>
                <a:latin typeface="Arial"/>
                <a:ea typeface="+mn-ea"/>
                <a:cs typeface="+mn-cs"/>
              </a:rPr>
              <a:t>Regional 12km </a:t>
            </a:r>
            <a:r>
              <a:rPr kumimoji="0" lang="en-GB" sz="1600" b="0" i="0" u="none" strike="noStrike" kern="1200" cap="none" spc="0" normalizeH="0" baseline="0" noProof="0" dirty="0">
                <a:ln>
                  <a:noFill/>
                </a:ln>
                <a:solidFill>
                  <a:srgbClr val="2A2A2A"/>
                </a:solidFill>
                <a:effectLst/>
                <a:uLnTx/>
                <a:uFillTx/>
                <a:latin typeface="Arial"/>
                <a:ea typeface="+mn-ea"/>
                <a:cs typeface="+mn-cs"/>
              </a:rPr>
              <a:t>shows greater increases in return level with increasing return period – but low confidence in 12km results for rare extremes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A2A2A"/>
                </a:solidFill>
                <a:effectLst/>
                <a:uLnTx/>
                <a:uFillTx/>
                <a:latin typeface="Arial"/>
                <a:ea typeface="+mn-ea"/>
                <a:cs typeface="+mn-cs"/>
              </a:rPr>
              <a:t>High values in excess of 100mm/h, at the 12km scale, in </a:t>
            </a:r>
            <a:r>
              <a:rPr kumimoji="0" lang="en-GB" sz="1600" b="0" i="0" u="none" strike="noStrike" kern="1200" cap="none" spc="0" normalizeH="0" baseline="0" noProof="0" dirty="0">
                <a:ln>
                  <a:noFill/>
                </a:ln>
                <a:solidFill>
                  <a:srgbClr val="0070C0"/>
                </a:solidFill>
                <a:effectLst/>
                <a:uLnTx/>
                <a:uFillTx/>
                <a:latin typeface="Arial"/>
                <a:ea typeface="+mn-ea"/>
                <a:cs typeface="+mn-cs"/>
              </a:rPr>
              <a:t>Regional 12km</a:t>
            </a:r>
            <a:r>
              <a:rPr kumimoji="0" lang="en-GB" sz="1600" b="0" i="0" u="none" strike="noStrike" kern="1200" cap="none" spc="0" normalizeH="0" baseline="0" noProof="0" dirty="0">
                <a:ln>
                  <a:noFill/>
                </a:ln>
                <a:solidFill>
                  <a:srgbClr val="2A2A2A"/>
                </a:solidFill>
                <a:effectLst/>
                <a:uLnTx/>
                <a:uFillTx/>
                <a:latin typeface="Arial"/>
                <a:ea typeface="+mn-ea"/>
                <a:cs typeface="+mn-cs"/>
              </a:rPr>
              <a:t> are implausible.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2A2A2A"/>
              </a:solidFill>
              <a:effectLst/>
              <a:uLnTx/>
              <a:uFillTx/>
              <a:latin typeface="Arial"/>
              <a:ea typeface="+mn-ea"/>
              <a:cs typeface="+mn-cs"/>
            </a:endParaRPr>
          </a:p>
        </p:txBody>
      </p:sp>
      <p:pic>
        <p:nvPicPr>
          <p:cNvPr id="9" name="Picture 8">
            <a:extLst>
              <a:ext uri="{FF2B5EF4-FFF2-40B4-BE49-F238E27FC236}">
                <a16:creationId xmlns:a16="http://schemas.microsoft.com/office/drawing/2014/main" id="{68229227-3803-42C1-99E5-7C50B85CE2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8" t="9412" r="7386" b="6274"/>
          <a:stretch/>
        </p:blipFill>
        <p:spPr>
          <a:xfrm>
            <a:off x="5329972" y="1103973"/>
            <a:ext cx="3687905" cy="3593201"/>
          </a:xfrm>
          <a:prstGeom prst="rect">
            <a:avLst/>
          </a:prstGeom>
        </p:spPr>
      </p:pic>
      <p:sp>
        <p:nvSpPr>
          <p:cNvPr id="13" name="TextBox 12">
            <a:extLst>
              <a:ext uri="{FF2B5EF4-FFF2-40B4-BE49-F238E27FC236}">
                <a16:creationId xmlns:a16="http://schemas.microsoft.com/office/drawing/2014/main" id="{DB8879B6-A54E-40B1-8E81-3A0E98E3F8EB}"/>
              </a:ext>
            </a:extLst>
          </p:cNvPr>
          <p:cNvSpPr txBox="1"/>
          <p:nvPr/>
        </p:nvSpPr>
        <p:spPr>
          <a:xfrm>
            <a:off x="5149910" y="817768"/>
            <a:ext cx="3994090" cy="323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lvl="0" indent="0" algn="l" defTabSz="43815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rPr>
              <a:t>Future change in hourly extremes over south UK</a:t>
            </a:r>
          </a:p>
        </p:txBody>
      </p:sp>
      <p:sp>
        <p:nvSpPr>
          <p:cNvPr id="6" name="TextBox 5">
            <a:extLst>
              <a:ext uri="{FF2B5EF4-FFF2-40B4-BE49-F238E27FC236}">
                <a16:creationId xmlns:a16="http://schemas.microsoft.com/office/drawing/2014/main" id="{531895E6-463C-4FA9-9F9C-2FEF042D7450}"/>
              </a:ext>
            </a:extLst>
          </p:cNvPr>
          <p:cNvSpPr txBox="1"/>
          <p:nvPr/>
        </p:nvSpPr>
        <p:spPr>
          <a:xfrm>
            <a:off x="6313224" y="1138775"/>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rPr>
              <a:t>MAM</a:t>
            </a:r>
          </a:p>
        </p:txBody>
      </p:sp>
      <p:sp>
        <p:nvSpPr>
          <p:cNvPr id="7" name="TextBox 6">
            <a:extLst>
              <a:ext uri="{FF2B5EF4-FFF2-40B4-BE49-F238E27FC236}">
                <a16:creationId xmlns:a16="http://schemas.microsoft.com/office/drawing/2014/main" id="{C6501290-362F-4E69-A88F-B2B75CF8470E}"/>
              </a:ext>
            </a:extLst>
          </p:cNvPr>
          <p:cNvSpPr txBox="1"/>
          <p:nvPr/>
        </p:nvSpPr>
        <p:spPr>
          <a:xfrm>
            <a:off x="8092097" y="1103973"/>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rPr>
              <a:t>JJA</a:t>
            </a:r>
          </a:p>
        </p:txBody>
      </p:sp>
      <p:sp>
        <p:nvSpPr>
          <p:cNvPr id="8" name="TextBox 7">
            <a:extLst>
              <a:ext uri="{FF2B5EF4-FFF2-40B4-BE49-F238E27FC236}">
                <a16:creationId xmlns:a16="http://schemas.microsoft.com/office/drawing/2014/main" id="{CE54855C-BCFF-4494-B452-8C368DAD1C1F}"/>
              </a:ext>
            </a:extLst>
          </p:cNvPr>
          <p:cNvSpPr txBox="1"/>
          <p:nvPr/>
        </p:nvSpPr>
        <p:spPr>
          <a:xfrm>
            <a:off x="6328166" y="2900236"/>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rPr>
              <a:t>SON</a:t>
            </a:r>
          </a:p>
        </p:txBody>
      </p:sp>
      <p:sp>
        <p:nvSpPr>
          <p:cNvPr id="10" name="TextBox 9">
            <a:extLst>
              <a:ext uri="{FF2B5EF4-FFF2-40B4-BE49-F238E27FC236}">
                <a16:creationId xmlns:a16="http://schemas.microsoft.com/office/drawing/2014/main" id="{3DDA0E5A-B72D-4303-9D6B-9E6A49B01F51}"/>
              </a:ext>
            </a:extLst>
          </p:cNvPr>
          <p:cNvSpPr txBox="1"/>
          <p:nvPr/>
        </p:nvSpPr>
        <p:spPr>
          <a:xfrm>
            <a:off x="8092097" y="2861837"/>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rPr>
              <a:t>DJF</a:t>
            </a:r>
          </a:p>
        </p:txBody>
      </p:sp>
      <p:sp>
        <p:nvSpPr>
          <p:cNvPr id="11" name="TextBox 10">
            <a:extLst>
              <a:ext uri="{FF2B5EF4-FFF2-40B4-BE49-F238E27FC236}">
                <a16:creationId xmlns:a16="http://schemas.microsoft.com/office/drawing/2014/main" id="{3E8F5165-E3F5-4022-B750-312B0732FFCC}"/>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563158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168" y="1076838"/>
            <a:ext cx="3080663" cy="3139321"/>
          </a:xfrm>
          <a:prstGeom prst="rect">
            <a:avLst/>
          </a:prstGeom>
          <a:noFill/>
        </p:spPr>
        <p:txBody>
          <a:bodyPr wrap="square" rtlCol="0">
            <a:spAutoFit/>
          </a:bodyPr>
          <a:lstStyle/>
          <a:p>
            <a:r>
              <a:rPr lang="en-GB" b="1" dirty="0"/>
              <a:t>Future climate change is projected to bring about a change in the seasonality of extremes.</a:t>
            </a:r>
            <a:endParaRPr lang="en-GB" dirty="0"/>
          </a:p>
          <a:p>
            <a:endParaRPr lang="en-GB" b="1" dirty="0"/>
          </a:p>
          <a:p>
            <a:r>
              <a:rPr lang="en-GB" dirty="0"/>
              <a:t>Local (2.2km) projects an extension of the convective season into autumn, with significant increases in hourly rainfall extremes in autumn.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503" y="927205"/>
            <a:ext cx="4231312" cy="3173484"/>
          </a:xfrm>
          <a:prstGeom prst="rect">
            <a:avLst/>
          </a:prstGeom>
        </p:spPr>
      </p:pic>
      <p:sp>
        <p:nvSpPr>
          <p:cNvPr id="5" name="TextBox 4"/>
          <p:cNvSpPr txBox="1"/>
          <p:nvPr/>
        </p:nvSpPr>
        <p:spPr>
          <a:xfrm>
            <a:off x="4852424" y="3961608"/>
            <a:ext cx="4037903" cy="646331"/>
          </a:xfrm>
          <a:prstGeom prst="rect">
            <a:avLst/>
          </a:prstGeom>
          <a:noFill/>
        </p:spPr>
        <p:txBody>
          <a:bodyPr wrap="square" rtlCol="0">
            <a:spAutoFit/>
          </a:bodyPr>
          <a:lstStyle/>
          <a:p>
            <a:r>
              <a:rPr lang="en-US" sz="1200" dirty="0"/>
              <a:t>Seasonal occurrence of extreme threshold exceedances. Threshold is 99.5</a:t>
            </a:r>
            <a:r>
              <a:rPr lang="en-US" sz="1200" baseline="30000" dirty="0"/>
              <a:t>th</a:t>
            </a:r>
            <a:r>
              <a:rPr lang="en-US" sz="1200" dirty="0"/>
              <a:t> percentile of daily maximum hourly precipitation at each grid box.</a:t>
            </a:r>
            <a:endParaRPr lang="en-GB" sz="1200" b="1" dirty="0"/>
          </a:p>
        </p:txBody>
      </p:sp>
      <p:sp>
        <p:nvSpPr>
          <p:cNvPr id="6" name="Title 1"/>
          <p:cNvSpPr>
            <a:spLocks noGrp="1"/>
          </p:cNvSpPr>
          <p:nvPr>
            <p:ph type="title"/>
          </p:nvPr>
        </p:nvSpPr>
        <p:spPr>
          <a:xfrm>
            <a:off x="312158" y="4649884"/>
            <a:ext cx="8519684" cy="442471"/>
          </a:xfrm>
        </p:spPr>
        <p:txBody>
          <a:bodyPr>
            <a:normAutofit/>
          </a:bodyPr>
          <a:lstStyle/>
          <a:p>
            <a:r>
              <a:rPr lang="en-US" sz="1600" dirty="0"/>
              <a:t>Local (2.2km) shows change in seasonality of hourly precipitation extremes</a:t>
            </a:r>
            <a:endParaRPr lang="en-GB" sz="1600" dirty="0"/>
          </a:p>
        </p:txBody>
      </p:sp>
      <p:sp>
        <p:nvSpPr>
          <p:cNvPr id="7" name="TextBox 6">
            <a:extLst>
              <a:ext uri="{FF2B5EF4-FFF2-40B4-BE49-F238E27FC236}">
                <a16:creationId xmlns:a16="http://schemas.microsoft.com/office/drawing/2014/main" id="{BB3B5F22-B5EE-463F-9415-BC366850F426}"/>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329977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023" y="829752"/>
            <a:ext cx="4061199" cy="3890931"/>
          </a:xfrm>
          <a:prstGeom prst="rect">
            <a:avLst/>
          </a:prstGeom>
        </p:spPr>
      </p:pic>
      <p:sp>
        <p:nvSpPr>
          <p:cNvPr id="18" name="Rectangle 17"/>
          <p:cNvSpPr/>
          <p:nvPr/>
        </p:nvSpPr>
        <p:spPr>
          <a:xfrm>
            <a:off x="186037" y="972250"/>
            <a:ext cx="4303371" cy="3139321"/>
          </a:xfrm>
          <a:prstGeom prst="rect">
            <a:avLst/>
          </a:prstGeom>
        </p:spPr>
        <p:txBody>
          <a:bodyPr wrap="square">
            <a:spAutoFit/>
          </a:bodyPr>
          <a:lstStyle/>
          <a:p>
            <a:r>
              <a:rPr lang="en-US" b="1" dirty="0">
                <a:latin typeface="FSEmeric-Light"/>
              </a:rPr>
              <a:t>Local (2.2km) and Regional (12km) are driven by a subset of the Global (60km) projections</a:t>
            </a:r>
            <a:r>
              <a:rPr lang="en-US" dirty="0">
                <a:latin typeface="FSEmeric-Light"/>
              </a:rPr>
              <a:t>, in particular those that simulate relatively high levels of global warming.</a:t>
            </a:r>
          </a:p>
          <a:p>
            <a:endParaRPr lang="en-US" dirty="0">
              <a:latin typeface="FSEmeric-Light"/>
            </a:endParaRPr>
          </a:p>
          <a:p>
            <a:r>
              <a:rPr lang="en-US" dirty="0">
                <a:latin typeface="FSEmeric-Light"/>
              </a:rPr>
              <a:t>Strands 1 and 2 reveal wider range of potential outcomes for changes in summer, sampling smaller increases in temperature and smaller reductions in rainfall.</a:t>
            </a:r>
          </a:p>
        </p:txBody>
      </p:sp>
      <p:sp>
        <p:nvSpPr>
          <p:cNvPr id="15" name="TextBox 14"/>
          <p:cNvSpPr txBox="1"/>
          <p:nvPr/>
        </p:nvSpPr>
        <p:spPr>
          <a:xfrm>
            <a:off x="483889" y="4277271"/>
            <a:ext cx="4739342" cy="338554"/>
          </a:xfrm>
          <a:prstGeom prst="rect">
            <a:avLst/>
          </a:prstGeom>
          <a:noFill/>
        </p:spPr>
        <p:txBody>
          <a:bodyPr wrap="square" rtlCol="0">
            <a:spAutoFit/>
          </a:bodyPr>
          <a:lstStyle/>
          <a:p>
            <a:r>
              <a:rPr lang="en-GB" sz="1600" i="1" dirty="0"/>
              <a:t>Projected changes to 2061-2080 for RCP8.5 </a:t>
            </a:r>
          </a:p>
        </p:txBody>
      </p:sp>
      <p:sp>
        <p:nvSpPr>
          <p:cNvPr id="7" name="Title 1"/>
          <p:cNvSpPr txBox="1">
            <a:spLocks/>
          </p:cNvSpPr>
          <p:nvPr/>
        </p:nvSpPr>
        <p:spPr>
          <a:xfrm>
            <a:off x="85369" y="4686566"/>
            <a:ext cx="7322110" cy="399634"/>
          </a:xfrm>
          <a:prstGeom prst="rect">
            <a:avLst/>
          </a:prstGeom>
        </p:spPr>
        <p:txBody>
          <a:bodyPr vert="horz" lIns="91440" tIns="45720" rIns="91440" bIns="45720" rtlCol="0" anchor="b">
            <a:normAutofit fontScale="85000" lnSpcReduction="10000"/>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dirty="0"/>
              <a:t>Local 2.2km/Regional 12km projections span narrower uncertainty range than Global 60km </a:t>
            </a:r>
            <a:endParaRPr lang="en-GB" sz="1600" dirty="0"/>
          </a:p>
        </p:txBody>
      </p:sp>
      <p:sp>
        <p:nvSpPr>
          <p:cNvPr id="6" name="TextBox 5">
            <a:extLst>
              <a:ext uri="{FF2B5EF4-FFF2-40B4-BE49-F238E27FC236}">
                <a16:creationId xmlns:a16="http://schemas.microsoft.com/office/drawing/2014/main" id="{D80601DB-1C14-48A9-B728-BCFAE0C41029}"/>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991187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632" y="1063595"/>
            <a:ext cx="4262697" cy="2585323"/>
          </a:xfrm>
          <a:prstGeom prst="rect">
            <a:avLst/>
          </a:prstGeom>
        </p:spPr>
        <p:txBody>
          <a:bodyPr wrap="square">
            <a:spAutoFit/>
          </a:bodyPr>
          <a:lstStyle/>
          <a:p>
            <a:r>
              <a:rPr lang="en-US" b="1" dirty="0"/>
              <a:t>Local (2.2km) shows greater increase in winter precipitation compared to Regional (12km). </a:t>
            </a:r>
            <a:r>
              <a:rPr lang="en-US" dirty="0"/>
              <a:t>For one member, increase is outside 5-95% range from probabilistic projections.</a:t>
            </a:r>
          </a:p>
          <a:p>
            <a:endParaRPr lang="en-US" dirty="0"/>
          </a:p>
          <a:p>
            <a:r>
              <a:rPr lang="en-US" dirty="0"/>
              <a:t>Very large winter precipitation increases may be more likely than the probabilistic projections suggest.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023" y="829752"/>
            <a:ext cx="4061199" cy="3890931"/>
          </a:xfrm>
          <a:prstGeom prst="rect">
            <a:avLst/>
          </a:prstGeom>
        </p:spPr>
      </p:pic>
      <p:sp>
        <p:nvSpPr>
          <p:cNvPr id="5" name="TextBox 4"/>
          <p:cNvSpPr txBox="1"/>
          <p:nvPr/>
        </p:nvSpPr>
        <p:spPr>
          <a:xfrm>
            <a:off x="483889" y="4277271"/>
            <a:ext cx="4739342" cy="338554"/>
          </a:xfrm>
          <a:prstGeom prst="rect">
            <a:avLst/>
          </a:prstGeom>
          <a:noFill/>
        </p:spPr>
        <p:txBody>
          <a:bodyPr wrap="square" rtlCol="0">
            <a:spAutoFit/>
          </a:bodyPr>
          <a:lstStyle/>
          <a:p>
            <a:r>
              <a:rPr lang="en-GB" sz="1600" i="1" dirty="0"/>
              <a:t>Projected changes to 2061-2080 for RCP8.5 </a:t>
            </a:r>
          </a:p>
        </p:txBody>
      </p:sp>
      <p:cxnSp>
        <p:nvCxnSpPr>
          <p:cNvPr id="6" name="Straight Arrow Connector 5"/>
          <p:cNvCxnSpPr/>
          <p:nvPr/>
        </p:nvCxnSpPr>
        <p:spPr>
          <a:xfrm>
            <a:off x="4219512" y="2135624"/>
            <a:ext cx="4338794" cy="9303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C60E80D-07CB-4241-982F-B8985B28EC2A}"/>
              </a:ext>
            </a:extLst>
          </p:cNvPr>
          <p:cNvSpPr txBox="1">
            <a:spLocks/>
          </p:cNvSpPr>
          <p:nvPr/>
        </p:nvSpPr>
        <p:spPr>
          <a:xfrm>
            <a:off x="85369" y="4686566"/>
            <a:ext cx="7322110" cy="399634"/>
          </a:xfrm>
          <a:prstGeom prst="rect">
            <a:avLst/>
          </a:prstGeom>
        </p:spPr>
        <p:txBody>
          <a:bodyPr vert="horz" lIns="91440" tIns="45720" rIns="91440" bIns="45720" rtlCol="0" anchor="b">
            <a:normAutofit fontScale="85000" lnSpcReduction="10000"/>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dirty="0"/>
              <a:t>Local 2.2km/Regional 12km projections span narrower uncertainty range than Global 60km </a:t>
            </a:r>
            <a:endParaRPr lang="en-GB" sz="1600" dirty="0"/>
          </a:p>
        </p:txBody>
      </p:sp>
      <p:sp>
        <p:nvSpPr>
          <p:cNvPr id="8" name="TextBox 7">
            <a:extLst>
              <a:ext uri="{FF2B5EF4-FFF2-40B4-BE49-F238E27FC236}">
                <a16:creationId xmlns:a16="http://schemas.microsoft.com/office/drawing/2014/main" id="{E342A413-7B41-4ADF-989C-8ED532C86991}"/>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391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5F0D47-89CE-45CE-BFA1-BD83A43316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43" t="7718" r="5821" b="39087"/>
          <a:stretch/>
        </p:blipFill>
        <p:spPr>
          <a:xfrm>
            <a:off x="4820093" y="1802796"/>
            <a:ext cx="2866325" cy="2736111"/>
          </a:xfrm>
          <a:prstGeom prst="rect">
            <a:avLst/>
          </a:prstGeom>
        </p:spPr>
      </p:pic>
      <p:sp>
        <p:nvSpPr>
          <p:cNvPr id="2" name="Footer Placeholder 1"/>
          <p:cNvSpPr>
            <a:spLocks noGrp="1"/>
          </p:cNvSpPr>
          <p:nvPr>
            <p:ph type="ftr" sz="quarter" idx="15"/>
          </p:nvPr>
        </p:nvSpPr>
        <p:spPr/>
        <p:txBody>
          <a:body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sym typeface="Helvetica Light"/>
              </a:rPr>
              <a:t>www.metoffice.gov.uk																									                 © Crown Copyright 2018, Met Office</a:t>
            </a:r>
          </a:p>
        </p:txBody>
      </p:sp>
      <p:sp>
        <p:nvSpPr>
          <p:cNvPr id="7" name="Text Placeholder 3"/>
          <p:cNvSpPr txBox="1">
            <a:spLocks/>
          </p:cNvSpPr>
          <p:nvPr/>
        </p:nvSpPr>
        <p:spPr>
          <a:xfrm>
            <a:off x="297037" y="3964178"/>
            <a:ext cx="4484248" cy="833109"/>
          </a:xfrm>
          <a:prstGeom prst="rect">
            <a:avLst/>
          </a:prstGeom>
        </p:spPr>
        <p:txBody>
          <a:bodyPr vert="horz" lIns="68580" tIns="34290" rIns="68580" bIns="34290" rtlCol="0">
            <a:noAutofit/>
          </a:bodyPr>
          <a:lstStyle>
            <a:lvl1pPr marL="214308" marR="0" indent="-214308"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pPr marL="0" marR="0" lvl="0" indent="0" algn="l" defTabSz="219070" rtl="0" eaLnBrk="1" fontAlgn="auto" latinLnBrk="0" hangingPunct="1">
              <a:lnSpc>
                <a:spcPct val="100000"/>
              </a:lnSpc>
              <a:spcBef>
                <a:spcPts val="788"/>
              </a:spcBef>
              <a:spcAft>
                <a:spcPts val="0"/>
              </a:spcAft>
              <a:buClrTx/>
              <a:buSzPct val="75000"/>
              <a:buFont typeface="Arial" panose="020B0604020202020204" pitchFamily="34" charset="0"/>
              <a:buNone/>
              <a:tabLst/>
              <a:defRPr/>
            </a:pPr>
            <a:r>
              <a:rPr kumimoji="0" lang="en-GB" sz="1500" b="0" i="0" u="none" strike="noStrike" kern="0" cap="none" spc="0" normalizeH="0" baseline="0" noProof="0" dirty="0">
                <a:ln>
                  <a:noFill/>
                </a:ln>
                <a:solidFill>
                  <a:srgbClr val="2A2A2A"/>
                </a:solidFill>
                <a:effectLst/>
                <a:uLnTx/>
                <a:uFillTx/>
                <a:latin typeface="Arial"/>
                <a:sym typeface="Helvetica Light"/>
              </a:rPr>
              <a:t>Over land, much larger increase in precipitation occurrence in Local 2.2km compared to Regional 12km. Good agreement over sea.</a:t>
            </a:r>
          </a:p>
        </p:txBody>
      </p:sp>
      <p:sp>
        <p:nvSpPr>
          <p:cNvPr id="4" name="Text Placeholder 3"/>
          <p:cNvSpPr>
            <a:spLocks noGrp="1"/>
          </p:cNvSpPr>
          <p:nvPr>
            <p:ph type="body" sz="quarter" idx="11"/>
          </p:nvPr>
        </p:nvSpPr>
        <p:spPr>
          <a:xfrm>
            <a:off x="4865766" y="998771"/>
            <a:ext cx="3304163" cy="1706207"/>
          </a:xfrm>
        </p:spPr>
        <p:txBody>
          <a:bodyPr/>
          <a:lstStyle/>
          <a:p>
            <a:pPr marL="0" indent="0">
              <a:buNone/>
            </a:pPr>
            <a:r>
              <a:rPr lang="en-GB" dirty="0"/>
              <a:t>Low, central and high estimates of Local (2.2km) - Regional (12km) member differences</a:t>
            </a:r>
          </a:p>
        </p:txBody>
      </p:sp>
      <p:sp>
        <p:nvSpPr>
          <p:cNvPr id="5" name="Title 4"/>
          <p:cNvSpPr>
            <a:spLocks noGrp="1"/>
          </p:cNvSpPr>
          <p:nvPr>
            <p:ph type="title"/>
          </p:nvPr>
        </p:nvSpPr>
        <p:spPr>
          <a:xfrm>
            <a:off x="1817862" y="50674"/>
            <a:ext cx="6076921" cy="684803"/>
          </a:xfrm>
        </p:spPr>
        <p:txBody>
          <a:bodyPr/>
          <a:lstStyle/>
          <a:p>
            <a:r>
              <a:rPr lang="en-GB" sz="2000" dirty="0"/>
              <a:t>Different winter precipitation response in Local (2.2km) compared to Regional (12km)</a:t>
            </a:r>
          </a:p>
        </p:txBody>
      </p:sp>
      <p:sp>
        <p:nvSpPr>
          <p:cNvPr id="12" name="TextBox 11">
            <a:extLst>
              <a:ext uri="{FF2B5EF4-FFF2-40B4-BE49-F238E27FC236}">
                <a16:creationId xmlns:a16="http://schemas.microsoft.com/office/drawing/2014/main" id="{B1B177BB-6719-43E8-BEC6-C4C2CF1C8FEA}"/>
              </a:ext>
            </a:extLst>
          </p:cNvPr>
          <p:cNvSpPr txBox="1"/>
          <p:nvPr/>
        </p:nvSpPr>
        <p:spPr>
          <a:xfrm>
            <a:off x="7980184" y="2471204"/>
            <a:ext cx="1209489"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rPr>
              <a:t>Differences in future response robust across ensemble</a:t>
            </a:r>
          </a:p>
        </p:txBody>
      </p:sp>
      <p:cxnSp>
        <p:nvCxnSpPr>
          <p:cNvPr id="13" name="Straight Arrow Connector 12">
            <a:extLst>
              <a:ext uri="{FF2B5EF4-FFF2-40B4-BE49-F238E27FC236}">
                <a16:creationId xmlns:a16="http://schemas.microsoft.com/office/drawing/2014/main" id="{04F88887-7507-49F7-A51A-6019FBC19CA8}"/>
              </a:ext>
            </a:extLst>
          </p:cNvPr>
          <p:cNvCxnSpPr>
            <a:cxnSpLocks/>
          </p:cNvCxnSpPr>
          <p:nvPr/>
        </p:nvCxnSpPr>
        <p:spPr>
          <a:xfrm flipH="1" flipV="1">
            <a:off x="7574240" y="2680103"/>
            <a:ext cx="380148" cy="3691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2C54D1A-CD9D-4C06-94F9-7BE234858C52}"/>
              </a:ext>
            </a:extLst>
          </p:cNvPr>
          <p:cNvCxnSpPr>
            <a:cxnSpLocks/>
          </p:cNvCxnSpPr>
          <p:nvPr/>
        </p:nvCxnSpPr>
        <p:spPr>
          <a:xfrm flipH="1">
            <a:off x="7602167" y="3389057"/>
            <a:ext cx="379301" cy="4761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FC75A3CE-358D-4E6B-AD7D-ADDD0CF8A771}"/>
              </a:ext>
            </a:extLst>
          </p:cNvPr>
          <p:cNvGrpSpPr/>
          <p:nvPr/>
        </p:nvGrpSpPr>
        <p:grpSpPr>
          <a:xfrm>
            <a:off x="519583" y="695050"/>
            <a:ext cx="4052417" cy="3344120"/>
            <a:chOff x="519583" y="620058"/>
            <a:chExt cx="4052417" cy="3344120"/>
          </a:xfrm>
        </p:grpSpPr>
        <p:pic>
          <p:nvPicPr>
            <p:cNvPr id="6" name="Picture 5">
              <a:extLst>
                <a:ext uri="{FF2B5EF4-FFF2-40B4-BE49-F238E27FC236}">
                  <a16:creationId xmlns:a16="http://schemas.microsoft.com/office/drawing/2014/main" id="{155C50C3-1C73-4DEE-A53A-5D4F94DFE8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83" r="8543"/>
            <a:stretch/>
          </p:blipFill>
          <p:spPr>
            <a:xfrm>
              <a:off x="519583" y="678757"/>
              <a:ext cx="4052417" cy="3285421"/>
            </a:xfrm>
            <a:prstGeom prst="rect">
              <a:avLst/>
            </a:prstGeom>
          </p:spPr>
        </p:pic>
        <p:sp>
          <p:nvSpPr>
            <p:cNvPr id="21" name="Oval 20">
              <a:extLst>
                <a:ext uri="{FF2B5EF4-FFF2-40B4-BE49-F238E27FC236}">
                  <a16:creationId xmlns:a16="http://schemas.microsoft.com/office/drawing/2014/main" id="{B05113CF-96A8-4B7A-A5EF-8F58B5234AFC}"/>
                </a:ext>
              </a:extLst>
            </p:cNvPr>
            <p:cNvSpPr/>
            <p:nvPr/>
          </p:nvSpPr>
          <p:spPr>
            <a:xfrm>
              <a:off x="1933680" y="979771"/>
              <a:ext cx="752813" cy="248093"/>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A2A2A"/>
                </a:solidFill>
                <a:effectLst/>
                <a:uLnTx/>
                <a:uFillTx/>
                <a:latin typeface="Arial"/>
              </a:endParaRPr>
            </a:p>
          </p:txBody>
        </p:sp>
        <p:sp>
          <p:nvSpPr>
            <p:cNvPr id="22" name="Oval 21">
              <a:extLst>
                <a:ext uri="{FF2B5EF4-FFF2-40B4-BE49-F238E27FC236}">
                  <a16:creationId xmlns:a16="http://schemas.microsoft.com/office/drawing/2014/main" id="{01A032B2-4FCA-4826-A6DC-C27D85527F62}"/>
                </a:ext>
              </a:extLst>
            </p:cNvPr>
            <p:cNvSpPr/>
            <p:nvPr/>
          </p:nvSpPr>
          <p:spPr>
            <a:xfrm>
              <a:off x="1933680" y="2451234"/>
              <a:ext cx="752813" cy="248093"/>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A2A2A"/>
                </a:solidFill>
                <a:effectLst/>
                <a:uLnTx/>
                <a:uFillTx/>
                <a:latin typeface="Arial"/>
              </a:endParaRPr>
            </a:p>
          </p:txBody>
        </p:sp>
        <p:sp>
          <p:nvSpPr>
            <p:cNvPr id="15" name="TextBox 14">
              <a:extLst>
                <a:ext uri="{FF2B5EF4-FFF2-40B4-BE49-F238E27FC236}">
                  <a16:creationId xmlns:a16="http://schemas.microsoft.com/office/drawing/2014/main" id="{870742C6-98FC-45F4-A82C-B03334C2046C}"/>
                </a:ext>
              </a:extLst>
            </p:cNvPr>
            <p:cNvSpPr txBox="1"/>
            <p:nvPr/>
          </p:nvSpPr>
          <p:spPr>
            <a:xfrm>
              <a:off x="1665748" y="2156150"/>
              <a:ext cx="1175514"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a:sym typeface="Helvetica Light"/>
                </a:rPr>
                <a:t>2</a:t>
              </a:r>
              <a:r>
                <a:rPr kumimoji="0" lang="en-GB" sz="1800" b="0" i="0" u="none" strike="noStrike" kern="1200" cap="none" spc="0" normalizeH="0" baseline="0" noProof="0" dirty="0">
                  <a:ln>
                    <a:noFill/>
                  </a:ln>
                  <a:solidFill>
                    <a:srgbClr val="FF0000"/>
                  </a:solidFill>
                  <a:effectLst/>
                  <a:uLnTx/>
                  <a:uFillTx/>
                  <a:latin typeface="Arial"/>
                  <a:ea typeface="+mn-ea"/>
                  <a:cs typeface="+mn-cs"/>
                  <a:sym typeface="Helvetica Light"/>
                </a:rPr>
                <a:t>%</a:t>
              </a:r>
            </a:p>
          </p:txBody>
        </p:sp>
        <p:sp>
          <p:nvSpPr>
            <p:cNvPr id="16" name="TextBox 15">
              <a:extLst>
                <a:ext uri="{FF2B5EF4-FFF2-40B4-BE49-F238E27FC236}">
                  <a16:creationId xmlns:a16="http://schemas.microsoft.com/office/drawing/2014/main" id="{D72A19A0-4705-4E0F-B910-9BB53557C790}"/>
                </a:ext>
              </a:extLst>
            </p:cNvPr>
            <p:cNvSpPr txBox="1"/>
            <p:nvPr/>
          </p:nvSpPr>
          <p:spPr>
            <a:xfrm>
              <a:off x="712366" y="620058"/>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Mean</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sp>
          <p:nvSpPr>
            <p:cNvPr id="18" name="TextBox 17">
              <a:extLst>
                <a:ext uri="{FF2B5EF4-FFF2-40B4-BE49-F238E27FC236}">
                  <a16:creationId xmlns:a16="http://schemas.microsoft.com/office/drawing/2014/main" id="{BACF0C85-AEB5-422A-86B8-0D5E3EBE2D64}"/>
                </a:ext>
              </a:extLst>
            </p:cNvPr>
            <p:cNvSpPr txBox="1"/>
            <p:nvPr/>
          </p:nvSpPr>
          <p:spPr>
            <a:xfrm>
              <a:off x="2042800" y="632777"/>
              <a:ext cx="1088975"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Frequency</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sp>
          <p:nvSpPr>
            <p:cNvPr id="3" name="TextBox 2">
              <a:extLst>
                <a:ext uri="{FF2B5EF4-FFF2-40B4-BE49-F238E27FC236}">
                  <a16:creationId xmlns:a16="http://schemas.microsoft.com/office/drawing/2014/main" id="{A94D2FD6-A8A6-4884-BDF4-C2AFFDED0730}"/>
                </a:ext>
              </a:extLst>
            </p:cNvPr>
            <p:cNvSpPr txBox="1"/>
            <p:nvPr/>
          </p:nvSpPr>
          <p:spPr>
            <a:xfrm>
              <a:off x="1560443" y="676579"/>
              <a:ext cx="1175514"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a:ea typeface="+mn-ea"/>
                  <a:cs typeface="+mn-cs"/>
                  <a:sym typeface="Helvetica Light"/>
                </a:rPr>
                <a:t>17%</a:t>
              </a:r>
            </a:p>
          </p:txBody>
        </p:sp>
        <p:sp>
          <p:nvSpPr>
            <p:cNvPr id="20" name="TextBox 19">
              <a:extLst>
                <a:ext uri="{FF2B5EF4-FFF2-40B4-BE49-F238E27FC236}">
                  <a16:creationId xmlns:a16="http://schemas.microsoft.com/office/drawing/2014/main" id="{5B9CE6D4-C751-4B73-830A-06C9A35B4137}"/>
                </a:ext>
              </a:extLst>
            </p:cNvPr>
            <p:cNvSpPr txBox="1"/>
            <p:nvPr/>
          </p:nvSpPr>
          <p:spPr>
            <a:xfrm>
              <a:off x="3554861" y="631000"/>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Intensity</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grpSp>
      <p:sp>
        <p:nvSpPr>
          <p:cNvPr id="23" name="TextBox 22">
            <a:extLst>
              <a:ext uri="{FF2B5EF4-FFF2-40B4-BE49-F238E27FC236}">
                <a16:creationId xmlns:a16="http://schemas.microsoft.com/office/drawing/2014/main" id="{30770BD1-F486-4F82-BB23-CF2F02872E38}"/>
              </a:ext>
            </a:extLst>
          </p:cNvPr>
          <p:cNvSpPr txBox="1"/>
          <p:nvPr/>
        </p:nvSpPr>
        <p:spPr>
          <a:xfrm>
            <a:off x="0" y="1458351"/>
            <a:ext cx="712366"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2.2km</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sp>
        <p:nvSpPr>
          <p:cNvPr id="24" name="TextBox 23">
            <a:extLst>
              <a:ext uri="{FF2B5EF4-FFF2-40B4-BE49-F238E27FC236}">
                <a16:creationId xmlns:a16="http://schemas.microsoft.com/office/drawing/2014/main" id="{4C22AB5A-D94E-4575-B1C8-5E267F5E6DD5}"/>
              </a:ext>
            </a:extLst>
          </p:cNvPr>
          <p:cNvSpPr txBox="1"/>
          <p:nvPr/>
        </p:nvSpPr>
        <p:spPr>
          <a:xfrm>
            <a:off x="0" y="2869378"/>
            <a:ext cx="712366"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12km</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pic>
        <p:nvPicPr>
          <p:cNvPr id="25" name="Picture 24" descr="A close up of a logo&#10;&#10;Description automatically generated">
            <a:extLst>
              <a:ext uri="{FF2B5EF4-FFF2-40B4-BE49-F238E27FC236}">
                <a16:creationId xmlns:a16="http://schemas.microsoft.com/office/drawing/2014/main" id="{DBB8A2B3-BB5E-4DCB-AEFC-CB057A85AD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26" name="Title 1">
            <a:extLst>
              <a:ext uri="{FF2B5EF4-FFF2-40B4-BE49-F238E27FC236}">
                <a16:creationId xmlns:a16="http://schemas.microsoft.com/office/drawing/2014/main" id="{5BB90A13-A9F5-451B-A24F-7EB69C5A6BF5}"/>
              </a:ext>
            </a:extLst>
          </p:cNvPr>
          <p:cNvSpPr txBox="1">
            <a:spLocks/>
          </p:cNvSpPr>
          <p:nvPr/>
        </p:nvSpPr>
        <p:spPr>
          <a:xfrm>
            <a:off x="2350423" y="4678880"/>
            <a:ext cx="3697792" cy="442471"/>
          </a:xfrm>
          <a:prstGeom prst="rect">
            <a:avLst/>
          </a:prstGeom>
        </p:spPr>
        <p:txBody>
          <a:bodyPr vert="horz" lIns="91440" tIns="45720" rIns="91440" bIns="45720" rtlCol="0" anchor="b">
            <a:normAutofit/>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2A2A2A"/>
                </a:solidFill>
                <a:effectLst/>
                <a:uLnTx/>
                <a:uFillTx/>
                <a:latin typeface="Arial"/>
                <a:ea typeface="+mj-ea"/>
                <a:cs typeface="+mj-cs"/>
              </a:rPr>
              <a:t>Kendon et al, J Climate, under review.</a:t>
            </a:r>
            <a:endParaRPr kumimoji="0" lang="en-GB" sz="1600" b="0" i="0" u="none" strike="noStrike" kern="1200" cap="none" spc="0" normalizeH="0" baseline="0" noProof="0" dirty="0">
              <a:ln>
                <a:noFill/>
              </a:ln>
              <a:solidFill>
                <a:srgbClr val="2A2A2A"/>
              </a:solidFill>
              <a:effectLst/>
              <a:uLnTx/>
              <a:uFillTx/>
              <a:latin typeface="Arial"/>
              <a:ea typeface="+mj-ea"/>
              <a:cs typeface="+mj-cs"/>
            </a:endParaRPr>
          </a:p>
        </p:txBody>
      </p:sp>
    </p:spTree>
    <p:extLst>
      <p:ext uri="{BB962C8B-B14F-4D97-AF65-F5344CB8AC3E}">
        <p14:creationId xmlns:p14="http://schemas.microsoft.com/office/powerpoint/2010/main" val="392891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BE43416D-BFA0-4E14-B0F0-6E82D2481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5" name="Title 4"/>
          <p:cNvSpPr>
            <a:spLocks noGrp="1"/>
          </p:cNvSpPr>
          <p:nvPr>
            <p:ph type="title" idx="4294967295"/>
          </p:nvPr>
        </p:nvSpPr>
        <p:spPr>
          <a:xfrm>
            <a:off x="1849728" y="87994"/>
            <a:ext cx="6169665" cy="623888"/>
          </a:xfrm>
        </p:spPr>
        <p:txBody>
          <a:bodyPr>
            <a:noAutofit/>
          </a:bodyPr>
          <a:lstStyle/>
          <a:p>
            <a:r>
              <a:rPr lang="en-GB" sz="2000" dirty="0"/>
              <a:t>Changes in convective showers significantly contribute to winter precipitation response in 2.2km </a:t>
            </a:r>
          </a:p>
        </p:txBody>
      </p:sp>
      <p:sp>
        <p:nvSpPr>
          <p:cNvPr id="8" name="Text Placeholder 3"/>
          <p:cNvSpPr>
            <a:spLocks noGrp="1"/>
          </p:cNvSpPr>
          <p:nvPr>
            <p:ph type="body" sz="quarter" idx="4294967295"/>
          </p:nvPr>
        </p:nvSpPr>
        <p:spPr>
          <a:xfrm>
            <a:off x="5030827" y="951547"/>
            <a:ext cx="3930085" cy="3487667"/>
          </a:xfrm>
        </p:spPr>
        <p:txBody>
          <a:bodyPr>
            <a:noAutofit/>
          </a:bodyPr>
          <a:lstStyle/>
          <a:p>
            <a:pPr>
              <a:lnSpc>
                <a:spcPct val="100000"/>
              </a:lnSpc>
            </a:pPr>
            <a:r>
              <a:rPr lang="en-GB" sz="1400" dirty="0"/>
              <a:t>Using vertical gradient in wet bulb potential temperature to diagnose convection in winter.</a:t>
            </a:r>
          </a:p>
          <a:p>
            <a:pPr>
              <a:lnSpc>
                <a:spcPct val="100000"/>
              </a:lnSpc>
            </a:pPr>
            <a:r>
              <a:rPr lang="en-GB" sz="1400" dirty="0"/>
              <a:t>Changes in convective showers account for large part (60%) </a:t>
            </a:r>
            <a:r>
              <a:rPr lang="en-GB" sz="1400" kern="0" dirty="0"/>
              <a:t>of precipitation occurrence change</a:t>
            </a:r>
            <a:r>
              <a:rPr lang="en-GB" sz="1400" dirty="0"/>
              <a:t> in 2.2km over land.</a:t>
            </a:r>
          </a:p>
          <a:p>
            <a:pPr>
              <a:lnSpc>
                <a:spcPct val="100000"/>
              </a:lnSpc>
            </a:pPr>
            <a:r>
              <a:rPr lang="en-GB" sz="1400" dirty="0"/>
              <a:t>Showers likely triggered over the warmer ocean and then advected in land, with potentially further development.</a:t>
            </a:r>
          </a:p>
          <a:p>
            <a:pPr>
              <a:lnSpc>
                <a:spcPct val="100000"/>
              </a:lnSpc>
            </a:pPr>
            <a:r>
              <a:rPr lang="en-GB" sz="1400" dirty="0"/>
              <a:t>In 12km, increases in convective showers over the sea do not extend over land. Convection scheme acts locally without direct memory, so cannot </a:t>
            </a:r>
            <a:r>
              <a:rPr lang="en-GB" sz="1400" dirty="0" err="1"/>
              <a:t>advect</a:t>
            </a:r>
            <a:r>
              <a:rPr lang="en-GB" sz="1400" dirty="0"/>
              <a:t> showers. It may also act to stabilise atmosphere more over the sea than 2.2km.</a:t>
            </a:r>
          </a:p>
        </p:txBody>
      </p:sp>
      <p:sp>
        <p:nvSpPr>
          <p:cNvPr id="17" name="Title 1">
            <a:extLst>
              <a:ext uri="{FF2B5EF4-FFF2-40B4-BE49-F238E27FC236}">
                <a16:creationId xmlns:a16="http://schemas.microsoft.com/office/drawing/2014/main" id="{AB755409-2B1F-43BE-BFC2-D512738FEC10}"/>
              </a:ext>
            </a:extLst>
          </p:cNvPr>
          <p:cNvSpPr txBox="1">
            <a:spLocks/>
          </p:cNvSpPr>
          <p:nvPr/>
        </p:nvSpPr>
        <p:spPr>
          <a:xfrm>
            <a:off x="2350423" y="4678880"/>
            <a:ext cx="3697792" cy="442471"/>
          </a:xfrm>
          <a:prstGeom prst="rect">
            <a:avLst/>
          </a:prstGeom>
        </p:spPr>
        <p:txBody>
          <a:bodyPr vert="horz" lIns="91440" tIns="45720" rIns="91440" bIns="45720" rtlCol="0" anchor="b">
            <a:normAutofit/>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2A2A2A"/>
                </a:solidFill>
                <a:effectLst/>
                <a:uLnTx/>
                <a:uFillTx/>
                <a:latin typeface="Arial"/>
                <a:ea typeface="+mj-ea"/>
                <a:cs typeface="+mj-cs"/>
              </a:rPr>
              <a:t>Kendon et al, J Climate, under review.</a:t>
            </a:r>
            <a:endParaRPr kumimoji="0" lang="en-GB" sz="1600" b="0" i="0" u="none" strike="noStrike" kern="1200" cap="none" spc="0" normalizeH="0" baseline="0" noProof="0" dirty="0">
              <a:ln>
                <a:noFill/>
              </a:ln>
              <a:solidFill>
                <a:srgbClr val="2A2A2A"/>
              </a:solidFill>
              <a:effectLst/>
              <a:uLnTx/>
              <a:uFillTx/>
              <a:latin typeface="Arial"/>
              <a:ea typeface="+mj-ea"/>
              <a:cs typeface="+mj-cs"/>
            </a:endParaRPr>
          </a:p>
        </p:txBody>
      </p:sp>
      <p:pic>
        <p:nvPicPr>
          <p:cNvPr id="18" name="Picture 17">
            <a:extLst>
              <a:ext uri="{FF2B5EF4-FFF2-40B4-BE49-F238E27FC236}">
                <a16:creationId xmlns:a16="http://schemas.microsoft.com/office/drawing/2014/main" id="{3F9090D9-03FE-408D-B7B0-8A5773749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37" y="1365068"/>
            <a:ext cx="5046335" cy="3280054"/>
          </a:xfrm>
          <a:prstGeom prst="rect">
            <a:avLst/>
          </a:prstGeom>
        </p:spPr>
      </p:pic>
      <p:sp>
        <p:nvSpPr>
          <p:cNvPr id="19" name="TextBox 18">
            <a:extLst>
              <a:ext uri="{FF2B5EF4-FFF2-40B4-BE49-F238E27FC236}">
                <a16:creationId xmlns:a16="http://schemas.microsoft.com/office/drawing/2014/main" id="{8AB969A2-FFD2-4A6C-8C04-CEBE12EB8644}"/>
              </a:ext>
            </a:extLst>
          </p:cNvPr>
          <p:cNvSpPr txBox="1"/>
          <p:nvPr/>
        </p:nvSpPr>
        <p:spPr>
          <a:xfrm>
            <a:off x="183088" y="786089"/>
            <a:ext cx="4636740" cy="738664"/>
          </a:xfrm>
          <a:prstGeom prst="rect">
            <a:avLst/>
          </a:prstGeom>
          <a:noFill/>
        </p:spPr>
        <p:txBody>
          <a:bodyPr wrap="square" rtlCol="0">
            <a:spAutoFit/>
          </a:bodyPr>
          <a:lstStyle/>
          <a:p>
            <a:r>
              <a:rPr lang="en-GB" sz="1400" dirty="0"/>
              <a:t>Diagnosis of convective showers in 2.2km </a:t>
            </a:r>
          </a:p>
          <a:p>
            <a:r>
              <a:rPr lang="en-GB" sz="1400" dirty="0"/>
              <a:t>(top) Total precipitation </a:t>
            </a:r>
          </a:p>
          <a:p>
            <a:r>
              <a:rPr lang="en-GB" sz="1400" dirty="0"/>
              <a:t>(bottom) Diagnosed convective component</a:t>
            </a:r>
          </a:p>
        </p:txBody>
      </p:sp>
      <p:sp>
        <p:nvSpPr>
          <p:cNvPr id="9" name="TextBox 8">
            <a:extLst>
              <a:ext uri="{FF2B5EF4-FFF2-40B4-BE49-F238E27FC236}">
                <a16:creationId xmlns:a16="http://schemas.microsoft.com/office/drawing/2014/main" id="{8E6B2B09-8B52-4A0A-B4DE-D02AF4249873}"/>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2573448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39008" y="204647"/>
            <a:ext cx="6400799" cy="417042"/>
          </a:xfrm>
          <a:prstGeom prst="rect">
            <a:avLst/>
          </a:prstGeom>
        </p:spPr>
        <p:txBody>
          <a:bodyPr>
            <a:normAutofit/>
          </a:bodyPr>
          <a:lstStyle>
            <a:lvl1pPr algn="l" defTabSz="914377" rtl="0" eaLnBrk="1" latinLnBrk="0" hangingPunct="1">
              <a:lnSpc>
                <a:spcPct val="90000"/>
              </a:lnSpc>
              <a:spcBef>
                <a:spcPct val="0"/>
              </a:spcBef>
              <a:buNone/>
              <a:defRPr sz="4267"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2A2A2A"/>
                </a:solidFill>
                <a:effectLst/>
                <a:uLnTx/>
                <a:uFillTx/>
                <a:latin typeface="Arial"/>
                <a:ea typeface="+mj-ea"/>
                <a:cs typeface="+mj-cs"/>
              </a:rPr>
              <a:t>Multi-model CPM projections for Europe</a:t>
            </a:r>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2648" y="700822"/>
            <a:ext cx="5549462" cy="3603165"/>
          </a:xfrm>
          <a:prstGeom prst="rect">
            <a:avLst/>
          </a:prstGeom>
          <a:noFill/>
        </p:spPr>
      </p:pic>
      <p:sp>
        <p:nvSpPr>
          <p:cNvPr id="4" name="TextBox 3"/>
          <p:cNvSpPr txBox="1"/>
          <p:nvPr/>
        </p:nvSpPr>
        <p:spPr>
          <a:xfrm>
            <a:off x="196275" y="1113926"/>
            <a:ext cx="3452648" cy="3452227"/>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2A2A2A"/>
                </a:solidFill>
                <a:effectLst/>
                <a:uLnTx/>
                <a:uFillTx/>
                <a:latin typeface="Arial"/>
                <a:ea typeface="+mn-ea"/>
                <a:cs typeface="+mn-cs"/>
              </a:rPr>
              <a:t>Multi-model experiments at convection-permitting scale are underway as part of the CORDEX-FPS and EUCP projects.</a:t>
            </a:r>
          </a:p>
          <a:p>
            <a:pPr marL="214313" marR="0" lvl="0" indent="-214313"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2A2A2A"/>
                </a:solidFill>
                <a:effectLst/>
                <a:uLnTx/>
                <a:uFillTx/>
                <a:latin typeface="Arial"/>
                <a:ea typeface="+mn-ea"/>
                <a:cs typeface="+mn-cs"/>
              </a:rPr>
              <a:t>UKMO 2.2km pan-Europe experiments are contributing to these.</a:t>
            </a:r>
          </a:p>
          <a:p>
            <a:pPr marL="214313" marR="0" lvl="0" indent="-214313" algn="l" defTabSz="4572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2A2A2A"/>
                </a:solidFill>
                <a:effectLst/>
                <a:uLnTx/>
                <a:uFillTx/>
                <a:latin typeface="Arial"/>
                <a:ea typeface="+mn-ea"/>
                <a:cs typeface="+mn-cs"/>
              </a:rPr>
              <a:t>These projects will provide a first indication of CPM structural uncertainties, and will complement the UKCP Local (2.2km) ensemble that is based solely on the Met Office model.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2A2A2A"/>
              </a:solidFill>
              <a:effectLst/>
              <a:uLnTx/>
              <a:uFillTx/>
              <a:latin typeface="Arial"/>
              <a:ea typeface="+mn-ea"/>
              <a:cs typeface="+mn-cs"/>
            </a:endParaRPr>
          </a:p>
        </p:txBody>
      </p:sp>
      <p:sp>
        <p:nvSpPr>
          <p:cNvPr id="5" name="TextBox 4"/>
          <p:cNvSpPr txBox="1"/>
          <p:nvPr/>
        </p:nvSpPr>
        <p:spPr>
          <a:xfrm>
            <a:off x="4020391" y="4383120"/>
            <a:ext cx="463004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rPr>
              <a:t>EUCP CPM domains and contributing groups</a:t>
            </a:r>
          </a:p>
        </p:txBody>
      </p:sp>
      <p:sp>
        <p:nvSpPr>
          <p:cNvPr id="7" name="Title 1">
            <a:extLst>
              <a:ext uri="{FF2B5EF4-FFF2-40B4-BE49-F238E27FC236}">
                <a16:creationId xmlns:a16="http://schemas.microsoft.com/office/drawing/2014/main" id="{1D0A74DF-9013-4FC8-8405-64EDBFC04627}"/>
              </a:ext>
            </a:extLst>
          </p:cNvPr>
          <p:cNvSpPr txBox="1">
            <a:spLocks/>
          </p:cNvSpPr>
          <p:nvPr/>
        </p:nvSpPr>
        <p:spPr>
          <a:xfrm>
            <a:off x="-797332" y="4796224"/>
            <a:ext cx="9180571" cy="442471"/>
          </a:xfrm>
          <a:prstGeom prst="rect">
            <a:avLst/>
          </a:prstGeom>
        </p:spPr>
        <p:txBody>
          <a:bodyPr vert="horz" wrap="square" lIns="68580" tIns="34290" rIns="68580" bIns="34290" rtlCol="0" anchor="t" anchorCtr="0">
            <a:normAutofit/>
          </a:bodyPr>
          <a:lstStyle>
            <a:lvl1pPr marL="0" marR="0" indent="0" algn="l" defTabSz="219070"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46"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68"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892"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15"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37"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60"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783" algn="ctr" defTabSz="219070"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a:lstStyle>
          <a:p>
            <a:pPr marL="0" marR="0" lvl="0" indent="0" algn="ctr" defTabSz="2190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A2A2A"/>
                </a:solidFill>
                <a:effectLst/>
                <a:uLnTx/>
                <a:uFillTx/>
                <a:latin typeface="Arial"/>
                <a:ea typeface="+mn-ea"/>
                <a:cs typeface="+mn-cs"/>
                <a:sym typeface="Helvetica Light"/>
              </a:rPr>
              <a:t>EUCP </a:t>
            </a:r>
            <a:r>
              <a:rPr kumimoji="0" lang="en-US" sz="1400" b="0" i="0" u="none" strike="noStrike" kern="0" cap="none" spc="0" normalizeH="0" baseline="0" noProof="0" dirty="0" err="1">
                <a:ln>
                  <a:noFill/>
                </a:ln>
                <a:solidFill>
                  <a:srgbClr val="2A2A2A"/>
                </a:solidFill>
                <a:effectLst/>
                <a:uLnTx/>
                <a:uFillTx/>
                <a:latin typeface="Arial"/>
                <a:ea typeface="+mn-ea"/>
                <a:cs typeface="+mn-cs"/>
                <a:sym typeface="Helvetica Light"/>
              </a:rPr>
              <a:t>multi</a:t>
            </a:r>
            <a:r>
              <a:rPr kumimoji="0" lang="en-US" sz="1400" b="0" i="0" u="none" strike="noStrike" kern="0" cap="none" spc="0" normalizeH="0" baseline="0" noProof="0" dirty="0">
                <a:ln>
                  <a:noFill/>
                </a:ln>
                <a:solidFill>
                  <a:srgbClr val="2A2A2A"/>
                </a:solidFill>
                <a:effectLst/>
                <a:uLnTx/>
                <a:uFillTx/>
                <a:latin typeface="Arial"/>
                <a:ea typeface="+mn-ea"/>
                <a:cs typeface="+mn-cs"/>
                <a:sym typeface="Helvetica Light"/>
              </a:rPr>
              <a:t>-model experiments will complement UKCP Local (2.2km) ensemble</a:t>
            </a:r>
            <a:endParaRPr kumimoji="0" lang="en-GB" sz="1400" b="0" i="0" u="none" strike="noStrike" kern="0" cap="none" spc="0" normalizeH="0" baseline="0" noProof="0" dirty="0">
              <a:ln>
                <a:noFill/>
              </a:ln>
              <a:solidFill>
                <a:srgbClr val="2A2A2A"/>
              </a:solidFill>
              <a:effectLst/>
              <a:uLnTx/>
              <a:uFillTx/>
              <a:latin typeface="Arial"/>
              <a:ea typeface="+mn-ea"/>
              <a:cs typeface="+mn-cs"/>
              <a:sym typeface="Helvetica Light"/>
            </a:endParaRPr>
          </a:p>
        </p:txBody>
      </p:sp>
      <p:pic>
        <p:nvPicPr>
          <p:cNvPr id="8" name="Picture 7" descr="A close up of a logo&#10;&#10;Description automatically generated">
            <a:extLst>
              <a:ext uri="{FF2B5EF4-FFF2-40B4-BE49-F238E27FC236}">
                <a16:creationId xmlns:a16="http://schemas.microsoft.com/office/drawing/2014/main" id="{951B679A-2522-4F8E-9F1F-067264859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9" name="TextBox 8">
            <a:extLst>
              <a:ext uri="{FF2B5EF4-FFF2-40B4-BE49-F238E27FC236}">
                <a16:creationId xmlns:a16="http://schemas.microsoft.com/office/drawing/2014/main" id="{A133BFF1-CB81-480E-84F0-E21EE13ED7AC}"/>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66517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37402" y="1184203"/>
            <a:ext cx="4334598" cy="3561437"/>
          </a:xfrm>
        </p:spPr>
        <p:txBody>
          <a:bodyPr/>
          <a:lstStyle/>
          <a:p>
            <a:pPr marL="285750" indent="-285750" defTabSz="914400">
              <a:spcBef>
                <a:spcPts val="600"/>
              </a:spcBef>
              <a:defRPr/>
            </a:pPr>
            <a:r>
              <a:rPr lang="en-GB" sz="1200" dirty="0"/>
              <a:t>For the UK the first national climate scenarios at a resolution on par with weather forecast models were launched in Sept 2019. </a:t>
            </a:r>
            <a:endParaRPr lang="en-GB" sz="1200" dirty="0">
              <a:solidFill>
                <a:sysClr val="windowText" lastClr="000000"/>
              </a:solidFill>
            </a:endParaRPr>
          </a:p>
          <a:p>
            <a:pPr marL="285750" indent="-285750" defTabSz="914400">
              <a:spcBef>
                <a:spcPts val="600"/>
              </a:spcBef>
              <a:defRPr/>
            </a:pPr>
            <a:r>
              <a:rPr lang="en-GB" sz="1200" dirty="0">
                <a:solidFill>
                  <a:sysClr val="windowText" lastClr="000000"/>
                </a:solidFill>
              </a:rPr>
              <a:t>Improved realism of rainfall in 2.2km convection-permitting model (CPM), such that provides credible projections of future changes in hourly rainfall and extremes, unlike coarser resolution climate models. </a:t>
            </a:r>
          </a:p>
          <a:p>
            <a:pPr marL="285750" indent="-285750" defTabSz="914400">
              <a:spcBef>
                <a:spcPts val="600"/>
              </a:spcBef>
              <a:defRPr/>
            </a:pPr>
            <a:r>
              <a:rPr lang="en-GB" sz="1200" dirty="0">
                <a:solidFill>
                  <a:sysClr val="windowText" lastClr="000000"/>
                </a:solidFill>
              </a:rPr>
              <a:t>Largest benefits of CPMs for precipitation at hourly timescales, and for regions/seasons where convection dominates. But over UK, also see differences in mean winter rainfall and its future change, related to better representation of wintertime convective showers.</a:t>
            </a:r>
          </a:p>
          <a:p>
            <a:pPr marL="285750" indent="-285750">
              <a:spcBef>
                <a:spcPts val="600"/>
              </a:spcBef>
              <a:defRPr/>
            </a:pPr>
            <a:r>
              <a:rPr lang="en-GB" sz="1200" dirty="0"/>
              <a:t>Over UK in 2.2km CPM, see significant increases in hourly precipitation extremes, greater increases in summer rainfall intensity (beyond CC scaling) and greater increases in winter rainfall occurrence compared to 12km climate model.</a:t>
            </a:r>
          </a:p>
        </p:txBody>
      </p:sp>
      <p:sp>
        <p:nvSpPr>
          <p:cNvPr id="3" name="Title 2"/>
          <p:cNvSpPr>
            <a:spLocks noGrp="1"/>
          </p:cNvSpPr>
          <p:nvPr>
            <p:ph type="title"/>
          </p:nvPr>
        </p:nvSpPr>
        <p:spPr>
          <a:xfrm>
            <a:off x="1814475" y="209401"/>
            <a:ext cx="2757525" cy="715581"/>
          </a:xfrm>
        </p:spPr>
        <p:txBody>
          <a:bodyPr/>
          <a:lstStyle/>
          <a:p>
            <a:pPr algn="ctr"/>
            <a:r>
              <a:rPr lang="en-GB" sz="2100" dirty="0"/>
              <a:t>Summary and outlook</a:t>
            </a:r>
          </a:p>
        </p:txBody>
      </p:sp>
      <p:sp>
        <p:nvSpPr>
          <p:cNvPr id="2" name="Footer Placeholder 1"/>
          <p:cNvSpPr>
            <a:spLocks noGrp="1"/>
          </p:cNvSpPr>
          <p:nvPr>
            <p:ph type="ftr" sz="quarter" idx="4294967295"/>
          </p:nvPr>
        </p:nvSpPr>
        <p:spPr>
          <a:xfrm>
            <a:off x="0" y="4732735"/>
            <a:ext cx="9144000" cy="410765"/>
          </a:xfrm>
        </p:spPr>
        <p:txBody>
          <a:bodyPr/>
          <a:lstStyle/>
          <a:p>
            <a:r>
              <a:rPr lang="en-GB" kern="0" dirty="0">
                <a:solidFill>
                  <a:srgbClr val="2A2A2A"/>
                </a:solidFill>
                <a:latin typeface="Arial"/>
                <a:sym typeface="Helvetica Light"/>
              </a:rPr>
              <a:t>www.metoffice.gov.uk																									                 © Crown Copyright 2018, Met Office</a:t>
            </a:r>
          </a:p>
        </p:txBody>
      </p:sp>
      <p:sp>
        <p:nvSpPr>
          <p:cNvPr id="7" name="Text Placeholder 3"/>
          <p:cNvSpPr txBox="1">
            <a:spLocks/>
          </p:cNvSpPr>
          <p:nvPr/>
        </p:nvSpPr>
        <p:spPr>
          <a:xfrm>
            <a:off x="4572000" y="1574365"/>
            <a:ext cx="4334598" cy="3009314"/>
          </a:xfrm>
          <a:prstGeom prst="rect">
            <a:avLst/>
          </a:prstGeom>
        </p:spPr>
        <p:txBody>
          <a:bodyPr vert="horz" lIns="68580" tIns="34290" rIns="68580" bIns="34290" rtlCol="0">
            <a:noAutofit/>
          </a:bodyPr>
          <a:lstStyle>
            <a:lvl1pPr marL="214308" marR="0" indent="-214308"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j-lt"/>
                <a:ea typeface="+mn-ea"/>
                <a:cs typeface="+mn-cs"/>
                <a:sym typeface="Helvetica Light"/>
              </a:defRPr>
            </a:lvl1pPr>
            <a:lvl2pPr marL="179996" marR="0" indent="-179996" algn="l" defTabSz="219070"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43" marR="0" indent="-285743" algn="l" defTabSz="219070"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18" marR="0" indent="-285743" algn="l" defTabSz="67499"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499" algn="l"/>
              </a:tabLst>
              <a:defRPr sz="1500" b="0" i="0" u="none" strike="noStrike" cap="none" spc="0" baseline="0">
                <a:ln>
                  <a:noFill/>
                </a:ln>
                <a:solidFill>
                  <a:schemeClr val="tx1"/>
                </a:solidFill>
                <a:uFillTx/>
                <a:latin typeface="+mn-lt"/>
                <a:ea typeface="+mn-ea"/>
                <a:cs typeface="+mn-cs"/>
                <a:sym typeface="Helvetica Light"/>
              </a:defRPr>
            </a:lvl4pPr>
            <a:lvl5pPr marL="285743" marR="0" indent="-285743" algn="l" defTabSz="219070"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39987" marR="0" indent="-179996" algn="l" defTabSz="219070"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899978"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59969" marR="0" indent="-179996" algn="l" defTabSz="219070"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4972" marR="0" indent="-231506" algn="l" defTabSz="219070"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pPr marL="285750" indent="-285750">
              <a:spcBef>
                <a:spcPts val="600"/>
              </a:spcBef>
              <a:defRPr/>
            </a:pPr>
            <a:r>
              <a:rPr lang="en-GB" sz="1200" kern="0" dirty="0"/>
              <a:t>UKCP Local (2.2km) projections allow us for the first time to estimate uncertainties in changes at hourly and kilometre scales. They provide enhanced spatial detail to explore, for example, urban climate change or climate change over mountainous regions.</a:t>
            </a:r>
          </a:p>
          <a:p>
            <a:pPr marL="285750" indent="-285750">
              <a:spcBef>
                <a:spcPts val="600"/>
              </a:spcBef>
              <a:defRPr/>
            </a:pPr>
            <a:r>
              <a:rPr lang="en-GB" sz="1200" kern="0" dirty="0">
                <a:solidFill>
                  <a:sysClr val="windowText" lastClr="000000"/>
                </a:solidFill>
              </a:rPr>
              <a:t>Remaining issues:</a:t>
            </a:r>
          </a:p>
          <a:p>
            <a:pPr marL="457200" indent="-97200">
              <a:spcBef>
                <a:spcPts val="0"/>
              </a:spcBef>
              <a:buFont typeface="Wingdings" panose="05000000000000000000" pitchFamily="2" charset="2"/>
              <a:buChar char="Ø"/>
              <a:defRPr/>
            </a:pPr>
            <a:r>
              <a:rPr lang="en-GB" sz="1200" kern="0" dirty="0">
                <a:solidFill>
                  <a:sysClr val="windowText" lastClr="000000"/>
                </a:solidFill>
              </a:rPr>
              <a:t>Heavy rainfall tends to be too intense</a:t>
            </a:r>
          </a:p>
          <a:p>
            <a:pPr marL="457200" indent="-97200">
              <a:spcBef>
                <a:spcPts val="0"/>
              </a:spcBef>
              <a:buFont typeface="Wingdings" panose="05000000000000000000" pitchFamily="2" charset="2"/>
              <a:buChar char="Ø"/>
              <a:defRPr/>
            </a:pPr>
            <a:r>
              <a:rPr lang="en-GB" sz="1200" kern="0" dirty="0">
                <a:solidFill>
                  <a:sysClr val="windowText" lastClr="000000"/>
                </a:solidFill>
              </a:rPr>
              <a:t>Issue with representation of graupel and its inclusion in snow pack</a:t>
            </a:r>
          </a:p>
          <a:p>
            <a:pPr marL="457200" indent="-97200">
              <a:spcBef>
                <a:spcPts val="0"/>
              </a:spcBef>
              <a:buFont typeface="Wingdings" panose="05000000000000000000" pitchFamily="2" charset="2"/>
              <a:buChar char="Ø"/>
              <a:defRPr/>
            </a:pPr>
            <a:r>
              <a:rPr lang="en-GB" sz="1200" kern="0" dirty="0">
                <a:solidFill>
                  <a:sysClr val="windowText" lastClr="000000"/>
                </a:solidFill>
              </a:rPr>
              <a:t>Limited sampling of uncertainty (in UKCP only downscaling Hadley Centre models)</a:t>
            </a:r>
          </a:p>
          <a:p>
            <a:pPr marL="457200" indent="-97200">
              <a:spcBef>
                <a:spcPts val="0"/>
              </a:spcBef>
              <a:buFont typeface="Wingdings" panose="05000000000000000000" pitchFamily="2" charset="2"/>
              <a:buChar char="Ø"/>
              <a:defRPr/>
            </a:pPr>
            <a:endParaRPr lang="en-GB" sz="600" kern="0" dirty="0">
              <a:solidFill>
                <a:sysClr val="windowText" lastClr="000000"/>
              </a:solidFill>
            </a:endParaRPr>
          </a:p>
          <a:p>
            <a:pPr>
              <a:spcBef>
                <a:spcPts val="0"/>
              </a:spcBef>
              <a:buFont typeface="Wingdings" panose="05000000000000000000" pitchFamily="2" charset="2"/>
              <a:buChar char="§"/>
              <a:defRPr/>
            </a:pPr>
            <a:r>
              <a:rPr lang="en-GB" sz="1200" kern="0" dirty="0">
                <a:solidFill>
                  <a:sysClr val="windowText" lastClr="000000"/>
                </a:solidFill>
              </a:rPr>
              <a:t>Future plans for CPM climate modelling: downscaling CMIP5 models over UK, multi-model CPM downscaling (e.g. EUCP), scale-aware convection, large-domain simulations and inclusion of earth-system processes</a:t>
            </a:r>
          </a:p>
          <a:p>
            <a:pPr marL="457200" indent="-97200">
              <a:spcBef>
                <a:spcPts val="0"/>
              </a:spcBef>
              <a:buFont typeface="Wingdings" panose="05000000000000000000" pitchFamily="2" charset="2"/>
              <a:buChar char="Ø"/>
              <a:defRPr/>
            </a:pPr>
            <a:endParaRPr lang="en-GB" sz="1200" kern="0" dirty="0">
              <a:solidFill>
                <a:sysClr val="windowText" lastClr="000000"/>
              </a:solidFill>
            </a:endParaRPr>
          </a:p>
        </p:txBody>
      </p:sp>
      <p:graphicFrame>
        <p:nvGraphicFramePr>
          <p:cNvPr id="9" name="Object 6"/>
          <p:cNvGraphicFramePr>
            <a:graphicFrameLocks noChangeAspect="1"/>
          </p:cNvGraphicFramePr>
          <p:nvPr>
            <p:extLst>
              <p:ext uri="{D42A27DB-BD31-4B8C-83A1-F6EECF244321}">
                <p14:modId xmlns:p14="http://schemas.microsoft.com/office/powerpoint/2010/main" val="3199574539"/>
              </p:ext>
            </p:extLst>
          </p:nvPr>
        </p:nvGraphicFramePr>
        <p:xfrm>
          <a:off x="7970785" y="91957"/>
          <a:ext cx="1091960" cy="1239087"/>
        </p:xfrm>
        <a:graphic>
          <a:graphicData uri="http://schemas.openxmlformats.org/presentationml/2006/ole">
            <mc:AlternateContent xmlns:mc="http://schemas.openxmlformats.org/markup-compatibility/2006">
              <mc:Choice xmlns:v="urn:schemas-microsoft-com:vml" Requires="v">
                <p:oleObj spid="_x0000_s3254" name="Picture" r:id="rId4" imgW="2084760" imgH="2365920" progId="StaticEnhancedMetafile">
                  <p:embed/>
                </p:oleObj>
              </mc:Choice>
              <mc:Fallback>
                <p:oleObj name="Picture" r:id="rId4" imgW="2084760" imgH="2365920" progId="StaticEnhancedMetafile">
                  <p:embed/>
                  <p:pic>
                    <p:nvPicPr>
                      <p:cNvPr id="11"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785" y="91957"/>
                        <a:ext cx="1091960" cy="1239087"/>
                      </a:xfrm>
                      <a:prstGeom prst="rect">
                        <a:avLst/>
                      </a:prstGeom>
                      <a:noFill/>
                      <a:ln>
                        <a:noFill/>
                      </a:ln>
                      <a:effectLst/>
                    </p:spPr>
                  </p:pic>
                </p:oleObj>
              </mc:Fallback>
            </mc:AlternateContent>
          </a:graphicData>
        </a:graphic>
      </p:graphicFrame>
      <p:pic>
        <p:nvPicPr>
          <p:cNvPr id="10" name="Picture 9"/>
          <p:cNvPicPr>
            <a:picLocks noChangeAspect="1"/>
          </p:cNvPicPr>
          <p:nvPr/>
        </p:nvPicPr>
        <p:blipFill>
          <a:blip r:embed="rId6"/>
          <a:stretch>
            <a:fillRect/>
          </a:stretch>
        </p:blipFill>
        <p:spPr>
          <a:xfrm>
            <a:off x="4572000" y="468622"/>
            <a:ext cx="1485718" cy="991478"/>
          </a:xfrm>
          <a:prstGeom prst="rect">
            <a:avLst/>
          </a:prstGeom>
        </p:spPr>
      </p:pic>
      <p:pic>
        <p:nvPicPr>
          <p:cNvPr id="11" name="Picture 4" descr="https://www.metoffice.gov.uk/binaries/content/gallery/mohippo/images/migrated-image/0/somerset_floods-2z7a91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221" y="228582"/>
            <a:ext cx="1860061" cy="1239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07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able, sitting, small, glass&#10;&#10;Description automatically generated">
            <a:extLst>
              <a:ext uri="{FF2B5EF4-FFF2-40B4-BE49-F238E27FC236}">
                <a16:creationId xmlns:a16="http://schemas.microsoft.com/office/drawing/2014/main" id="{A319BD7F-FB39-41A6-8407-BB782E839429}"/>
              </a:ext>
            </a:extLst>
          </p:cNvPr>
          <p:cNvPicPr>
            <a:picLocks noChangeAspect="1"/>
          </p:cNvPicPr>
          <p:nvPr/>
        </p:nvPicPr>
        <p:blipFill rotWithShape="1">
          <a:blip r:embed="rId3">
            <a:extLst>
              <a:ext uri="{28A0092B-C50C-407E-A947-70E740481C1C}">
                <a14:useLocalDpi xmlns:a14="http://schemas.microsoft.com/office/drawing/2010/main" val="0"/>
              </a:ext>
            </a:extLst>
          </a:blip>
          <a:srcRect t="13431" r="9091" b="14657"/>
          <a:stretch/>
        </p:blipFill>
        <p:spPr>
          <a:xfrm>
            <a:off x="2641851" y="10"/>
            <a:ext cx="6502149" cy="51434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8FA6ED-E17C-4C86-AC58-14D5DA515333}"/>
              </a:ext>
            </a:extLst>
          </p:cNvPr>
          <p:cNvSpPr>
            <a:spLocks noGrp="1"/>
          </p:cNvSpPr>
          <p:nvPr>
            <p:ph type="title" idx="4294967295"/>
          </p:nvPr>
        </p:nvSpPr>
        <p:spPr>
          <a:xfrm>
            <a:off x="278320" y="870966"/>
            <a:ext cx="2578608" cy="843534"/>
          </a:xfrm>
        </p:spPr>
        <p:txBody>
          <a:bodyPr vert="horz" lIns="91440" tIns="45720" rIns="91440" bIns="45720" rtlCol="0" anchor="b">
            <a:normAutofit fontScale="90000"/>
          </a:bodyPr>
          <a:lstStyle/>
          <a:p>
            <a:pPr defTabSz="914400"/>
            <a:r>
              <a:rPr lang="en-US" sz="2100" dirty="0"/>
              <a:t>My personal pledges to reduce carbon</a:t>
            </a: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47842AF1-0BEC-4321-B86B-98750092747A}"/>
              </a:ext>
            </a:extLst>
          </p:cNvPr>
          <p:cNvSpPr txBox="1">
            <a:spLocks/>
          </p:cNvSpPr>
          <p:nvPr/>
        </p:nvSpPr>
        <p:spPr>
          <a:xfrm>
            <a:off x="278320" y="2038540"/>
            <a:ext cx="2579180" cy="240544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228600" defTabSz="914400"/>
            <a:r>
              <a:rPr lang="en-US" sz="1300" dirty="0"/>
              <a:t>stop buying red meat</a:t>
            </a:r>
          </a:p>
          <a:p>
            <a:pPr lvl="0" indent="-228600" defTabSz="914400"/>
            <a:r>
              <a:rPr lang="en-US" sz="1300" dirty="0"/>
              <a:t>cycle or walk to work every day</a:t>
            </a:r>
          </a:p>
          <a:p>
            <a:pPr lvl="0" indent="-228600" defTabSz="914400"/>
            <a:r>
              <a:rPr lang="en-US" sz="1300" dirty="0"/>
              <a:t>never take domestic flights</a:t>
            </a:r>
          </a:p>
          <a:p>
            <a:pPr lvl="0" indent="-228600" defTabSz="914400"/>
            <a:r>
              <a:rPr lang="en-US" sz="1300" dirty="0"/>
              <a:t>rarely fly on holiday and carbon offset any flights</a:t>
            </a:r>
          </a:p>
          <a:p>
            <a:pPr lvl="0" indent="-228600" defTabSz="914400"/>
            <a:r>
              <a:rPr lang="en-US" sz="1300" dirty="0" err="1"/>
              <a:t>minimise</a:t>
            </a:r>
            <a:r>
              <a:rPr lang="en-US" sz="1300" dirty="0"/>
              <a:t> flights for work and participate in meetings remotely wherever possible</a:t>
            </a:r>
          </a:p>
        </p:txBody>
      </p:sp>
    </p:spTree>
    <p:extLst>
      <p:ext uri="{BB962C8B-B14F-4D97-AF65-F5344CB8AC3E}">
        <p14:creationId xmlns:p14="http://schemas.microsoft.com/office/powerpoint/2010/main" val="109462502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A6ED-E17C-4C86-AC58-14D5DA515333}"/>
              </a:ext>
            </a:extLst>
          </p:cNvPr>
          <p:cNvSpPr>
            <a:spLocks noGrp="1"/>
          </p:cNvSpPr>
          <p:nvPr>
            <p:ph type="title"/>
          </p:nvPr>
        </p:nvSpPr>
        <p:spPr/>
        <p:txBody>
          <a:bodyPr/>
          <a:lstStyle/>
          <a:p>
            <a:r>
              <a:rPr lang="en-GB" dirty="0"/>
              <a:t>Spare slides</a:t>
            </a:r>
          </a:p>
        </p:txBody>
      </p:sp>
    </p:spTree>
    <p:extLst>
      <p:ext uri="{BB962C8B-B14F-4D97-AF65-F5344CB8AC3E}">
        <p14:creationId xmlns:p14="http://schemas.microsoft.com/office/powerpoint/2010/main" val="20268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58" y="4672993"/>
            <a:ext cx="6981557" cy="442471"/>
          </a:xfrm>
        </p:spPr>
        <p:txBody>
          <a:bodyPr>
            <a:normAutofit/>
          </a:bodyPr>
          <a:lstStyle/>
          <a:p>
            <a:r>
              <a:rPr lang="en-GB" sz="1800" dirty="0"/>
              <a:t>First national climate scenarios at convection-permitting scale</a:t>
            </a:r>
          </a:p>
        </p:txBody>
      </p:sp>
      <p:grpSp>
        <p:nvGrpSpPr>
          <p:cNvPr id="6" name="Group 5"/>
          <p:cNvGrpSpPr/>
          <p:nvPr/>
        </p:nvGrpSpPr>
        <p:grpSpPr>
          <a:xfrm>
            <a:off x="7079391" y="1450447"/>
            <a:ext cx="1689755" cy="3169018"/>
            <a:chOff x="7079391" y="1543449"/>
            <a:chExt cx="1689755" cy="3169018"/>
          </a:xfrm>
        </p:grpSpPr>
        <p:sp>
          <p:nvSpPr>
            <p:cNvPr id="57" name="TextBox 56"/>
            <p:cNvSpPr txBox="1"/>
            <p:nvPr/>
          </p:nvSpPr>
          <p:spPr>
            <a:xfrm>
              <a:off x="7079391" y="3197132"/>
              <a:ext cx="1689754" cy="415498"/>
            </a:xfrm>
            <a:prstGeom prst="rect">
              <a:avLst/>
            </a:prstGeom>
            <a:solidFill>
              <a:schemeClr val="accent2">
                <a:lumMod val="20000"/>
                <a:lumOff val="80000"/>
              </a:schemeClr>
            </a:solid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2A2A2A"/>
                  </a:solidFill>
                  <a:effectLst/>
                  <a:uLnTx/>
                  <a:uFillTx/>
                  <a:latin typeface="Arial"/>
                  <a:ea typeface="+mn-ea"/>
                  <a:cs typeface="+mn-cs"/>
                </a:rPr>
                <a:t>Climate change for cities e.g. urban extremes </a:t>
              </a:r>
            </a:p>
          </p:txBody>
        </p:sp>
        <p:pic>
          <p:nvPicPr>
            <p:cNvPr id="62" name="Picture 61"/>
            <p:cNvPicPr>
              <a:picLocks noChangeAspect="1"/>
            </p:cNvPicPr>
            <p:nvPr/>
          </p:nvPicPr>
          <p:blipFill>
            <a:blip r:embed="rId3"/>
            <a:stretch>
              <a:fillRect/>
            </a:stretch>
          </p:blipFill>
          <p:spPr>
            <a:xfrm>
              <a:off x="7079391" y="3584672"/>
              <a:ext cx="1689754" cy="1127795"/>
            </a:xfrm>
            <a:prstGeom prst="rect">
              <a:avLst/>
            </a:prstGeom>
          </p:spPr>
        </p:pic>
        <p:sp>
          <p:nvSpPr>
            <p:cNvPr id="56" name="TextBox 55"/>
            <p:cNvSpPr txBox="1"/>
            <p:nvPr/>
          </p:nvSpPr>
          <p:spPr>
            <a:xfrm>
              <a:off x="7079391" y="1543449"/>
              <a:ext cx="1689755" cy="577081"/>
            </a:xfrm>
            <a:prstGeom prst="rect">
              <a:avLst/>
            </a:prstGeom>
            <a:solidFill>
              <a:schemeClr val="accent2">
                <a:lumMod val="20000"/>
                <a:lumOff val="80000"/>
              </a:schemeClr>
            </a:solid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2A2A2A"/>
                  </a:solidFill>
                  <a:effectLst/>
                  <a:uLnTx/>
                  <a:uFillTx/>
                  <a:latin typeface="Arial"/>
                  <a:ea typeface="+mn-ea"/>
                  <a:cs typeface="+mn-cs"/>
                </a:rPr>
                <a:t>Hydrological impacts modelling e.g. flash floods</a:t>
              </a:r>
            </a:p>
          </p:txBody>
        </p:sp>
        <p:pic>
          <p:nvPicPr>
            <p:cNvPr id="64" name="Picture 63"/>
            <p:cNvPicPr>
              <a:picLocks noChangeAspect="1"/>
            </p:cNvPicPr>
            <p:nvPr/>
          </p:nvPicPr>
          <p:blipFill>
            <a:blip r:embed="rId4"/>
            <a:stretch>
              <a:fillRect/>
            </a:stretch>
          </p:blipFill>
          <p:spPr>
            <a:xfrm>
              <a:off x="7079391" y="2102342"/>
              <a:ext cx="1689754" cy="1111022"/>
            </a:xfrm>
            <a:prstGeom prst="rect">
              <a:avLst/>
            </a:prstGeom>
          </p:spPr>
        </p:pic>
      </p:grpSp>
      <p:grpSp>
        <p:nvGrpSpPr>
          <p:cNvPr id="67" name="Group 66"/>
          <p:cNvGrpSpPr/>
          <p:nvPr/>
        </p:nvGrpSpPr>
        <p:grpSpPr>
          <a:xfrm>
            <a:off x="4529601" y="2124667"/>
            <a:ext cx="1955857" cy="2494798"/>
            <a:chOff x="5782780" y="2562551"/>
            <a:chExt cx="2607809" cy="3326397"/>
          </a:xfrm>
        </p:grpSpPr>
        <p:sp>
          <p:nvSpPr>
            <p:cNvPr id="30" name="TextBox 29"/>
            <p:cNvSpPr txBox="1"/>
            <p:nvPr/>
          </p:nvSpPr>
          <p:spPr>
            <a:xfrm>
              <a:off x="5782781" y="5334951"/>
              <a:ext cx="2607808" cy="553997"/>
            </a:xfrm>
            <a:prstGeom prst="rect">
              <a:avLst/>
            </a:prstGeom>
            <a:solidFill>
              <a:schemeClr val="accent2">
                <a:lumMod val="20000"/>
                <a:lumOff val="80000"/>
              </a:schemeClr>
            </a:solid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2A2A2A"/>
                  </a:solidFill>
                  <a:effectLst/>
                  <a:uLnTx/>
                  <a:uFillTx/>
                  <a:latin typeface="Arial"/>
                  <a:ea typeface="+mn-ea"/>
                  <a:cs typeface="+mn-cs"/>
                </a:rPr>
                <a:t>Supports UK risk assessments</a:t>
              </a:r>
            </a:p>
          </p:txBody>
        </p:sp>
        <p:sp>
          <p:nvSpPr>
            <p:cNvPr id="58" name="TextBox 57"/>
            <p:cNvSpPr txBox="1"/>
            <p:nvPr/>
          </p:nvSpPr>
          <p:spPr>
            <a:xfrm>
              <a:off x="5782780" y="2562551"/>
              <a:ext cx="2597693" cy="1200328"/>
            </a:xfrm>
            <a:prstGeom prst="rect">
              <a:avLst/>
            </a:prstGeom>
            <a:solidFill>
              <a:schemeClr val="accent2">
                <a:lumMod val="20000"/>
                <a:lumOff val="80000"/>
              </a:schemeClr>
            </a:solid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2A2A2A"/>
                  </a:solidFill>
                  <a:effectLst/>
                  <a:uLnTx/>
                  <a:uFillTx/>
                  <a:latin typeface="Arial"/>
                  <a:ea typeface="+mn-ea"/>
                  <a:cs typeface="+mn-cs"/>
                </a:rPr>
                <a:t>New estimates of changes in daily and hourly extremes</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GB" sz="1050" b="0" i="0" u="none" strike="noStrike" kern="1200" cap="none" spc="0" normalizeH="0" baseline="0" noProof="0">
                  <a:ln>
                    <a:noFill/>
                  </a:ln>
                  <a:solidFill>
                    <a:srgbClr val="2A2A2A"/>
                  </a:solidFill>
                  <a:effectLst/>
                  <a:uLnTx/>
                  <a:uFillTx/>
                  <a:latin typeface="Arial"/>
                  <a:ea typeface="+mn-ea"/>
                  <a:cs typeface="+mn-cs"/>
                </a:rPr>
                <a:t>Storms</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GB" sz="1050" b="0" i="0" u="none" strike="noStrike" kern="1200" cap="none" spc="0" normalizeH="0" baseline="0" noProof="0">
                  <a:ln>
                    <a:noFill/>
                  </a:ln>
                  <a:solidFill>
                    <a:srgbClr val="2A2A2A"/>
                  </a:solidFill>
                  <a:effectLst/>
                  <a:uLnTx/>
                  <a:uFillTx/>
                  <a:latin typeface="Arial"/>
                  <a:ea typeface="+mn-ea"/>
                  <a:cs typeface="+mn-cs"/>
                </a:rPr>
                <a:t>Summer downpours</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en-GB" sz="1050" b="0" i="0" u="none" strike="noStrike" kern="1200" cap="none" spc="0" normalizeH="0" baseline="0" noProof="0">
                  <a:ln>
                    <a:noFill/>
                  </a:ln>
                  <a:solidFill>
                    <a:srgbClr val="2A2A2A"/>
                  </a:solidFill>
                  <a:effectLst/>
                  <a:uLnTx/>
                  <a:uFillTx/>
                  <a:latin typeface="Arial"/>
                  <a:ea typeface="+mn-ea"/>
                  <a:cs typeface="+mn-cs"/>
                </a:rPr>
                <a:t>Severe wind gusts</a:t>
              </a:r>
            </a:p>
          </p:txBody>
        </p:sp>
        <p:pic>
          <p:nvPicPr>
            <p:cNvPr id="66" name="Picture 65"/>
            <p:cNvPicPr>
              <a:picLocks noChangeAspect="1"/>
            </p:cNvPicPr>
            <p:nvPr/>
          </p:nvPicPr>
          <p:blipFill>
            <a:blip r:embed="rId5"/>
            <a:stretch>
              <a:fillRect/>
            </a:stretch>
          </p:blipFill>
          <p:spPr>
            <a:xfrm>
              <a:off x="5782781" y="3730829"/>
              <a:ext cx="2607808" cy="1613984"/>
            </a:xfrm>
            <a:prstGeom prst="rect">
              <a:avLst/>
            </a:prstGeom>
          </p:spPr>
        </p:pic>
      </p:grpSp>
      <p:sp>
        <p:nvSpPr>
          <p:cNvPr id="70" name="Down Arrow 69"/>
          <p:cNvSpPr/>
          <p:nvPr/>
        </p:nvSpPr>
        <p:spPr>
          <a:xfrm>
            <a:off x="5390872" y="1848806"/>
            <a:ext cx="233313" cy="271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B9DC0C"/>
              </a:solidFill>
              <a:effectLst/>
              <a:uLnTx/>
              <a:uFillTx/>
              <a:latin typeface="Arial"/>
              <a:ea typeface="+mn-ea"/>
              <a:cs typeface="+mn-cs"/>
            </a:endParaRPr>
          </a:p>
        </p:txBody>
      </p:sp>
      <p:sp>
        <p:nvSpPr>
          <p:cNvPr id="71" name="Right Arrow 70"/>
          <p:cNvSpPr/>
          <p:nvPr/>
        </p:nvSpPr>
        <p:spPr>
          <a:xfrm>
            <a:off x="6633975" y="1528942"/>
            <a:ext cx="445416" cy="274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B9DC0C"/>
              </a:solidFill>
              <a:effectLst/>
              <a:uLnTx/>
              <a:uFillTx/>
              <a:latin typeface="Arial"/>
              <a:ea typeface="+mn-ea"/>
              <a:cs typeface="+mn-cs"/>
            </a:endParaRPr>
          </a:p>
        </p:txBody>
      </p:sp>
      <p:sp>
        <p:nvSpPr>
          <p:cNvPr id="61" name="TextBox 60"/>
          <p:cNvSpPr txBox="1"/>
          <p:nvPr/>
        </p:nvSpPr>
        <p:spPr>
          <a:xfrm>
            <a:off x="120226" y="820086"/>
            <a:ext cx="5254579"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chemeClr val="tx1"/>
                </a:solidFill>
                <a:effectLst/>
                <a:uFillTx/>
                <a:latin typeface="+mn-lt"/>
                <a:ea typeface="+mn-ea"/>
                <a:cs typeface="+mn-cs"/>
                <a:sym typeface="Helvetica Light"/>
              </a:rPr>
              <a:t>UKCP Local (2.2km) projections</a:t>
            </a:r>
          </a:p>
        </p:txBody>
      </p:sp>
      <p:pic>
        <p:nvPicPr>
          <p:cNvPr id="1026" name="Picture 2" descr="https://www.metoffice.gov.uk/binaries/content/gallery/metofficegovuk/images/research/history-of-nwp/ukv_rainfall_forecast_august_20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7315" y="2305842"/>
            <a:ext cx="1530944" cy="22793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42572" y="1334965"/>
            <a:ext cx="3706220" cy="738664"/>
          </a:xfrm>
          <a:prstGeom prst="rect">
            <a:avLst/>
          </a:prstGeom>
          <a:noFill/>
        </p:spPr>
        <p:txBody>
          <a:bodyPr wrap="square" rtlCol="0">
            <a:spAutoFit/>
          </a:bodyPr>
          <a:lstStyle/>
          <a:p>
            <a:r>
              <a:rPr lang="en-GB" sz="1400" dirty="0"/>
              <a:t>New set of 12 climate projections using a model as detailed as that typically used for weather forecasts.</a:t>
            </a:r>
          </a:p>
        </p:txBody>
      </p:sp>
      <p:pic>
        <p:nvPicPr>
          <p:cNvPr id="4" name="Picture 3"/>
          <p:cNvPicPr>
            <a:picLocks noChangeAspect="1"/>
          </p:cNvPicPr>
          <p:nvPr/>
        </p:nvPicPr>
        <p:blipFill>
          <a:blip r:embed="rId7"/>
          <a:stretch>
            <a:fillRect/>
          </a:stretch>
        </p:blipFill>
        <p:spPr>
          <a:xfrm>
            <a:off x="259460" y="1348267"/>
            <a:ext cx="2543878" cy="1345767"/>
          </a:xfrm>
          <a:prstGeom prst="rect">
            <a:avLst/>
          </a:prstGeom>
        </p:spPr>
      </p:pic>
      <p:sp>
        <p:nvSpPr>
          <p:cNvPr id="19" name="TextBox 18">
            <a:extLst>
              <a:ext uri="{FF2B5EF4-FFF2-40B4-BE49-F238E27FC236}">
                <a16:creationId xmlns:a16="http://schemas.microsoft.com/office/drawing/2014/main" id="{E1FA094E-4E96-4D48-8BEC-74CC235DA8F0}"/>
              </a:ext>
            </a:extLst>
          </p:cNvPr>
          <p:cNvSpPr txBox="1"/>
          <p:nvPr/>
        </p:nvSpPr>
        <p:spPr>
          <a:xfrm>
            <a:off x="181794" y="2730130"/>
            <a:ext cx="2497332" cy="1880002"/>
          </a:xfrm>
          <a:prstGeom prst="rect">
            <a:avLst/>
          </a:prstGeom>
          <a:solidFill>
            <a:schemeClr val="accent3">
              <a:lumMod val="40000"/>
              <a:lumOff val="60000"/>
            </a:schemeClr>
          </a:solid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dirty="0">
                <a:ln>
                  <a:noFill/>
                </a:ln>
                <a:solidFill>
                  <a:srgbClr val="2A2A2A"/>
                </a:solidFill>
                <a:effectLst/>
                <a:uLnTx/>
                <a:uFillTx/>
                <a:latin typeface="Arial"/>
                <a:ea typeface="+mn-ea"/>
                <a:cs typeface="+mn-cs"/>
              </a:rPr>
              <a:t>UKCP18 2.2km ensemble</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rPr>
              <a:t>2.2km resolution for UK</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rPr>
              <a:t>12 members</a:t>
            </a:r>
            <a:endParaRPr lang="en-GB" sz="1400" baseline="0" dirty="0">
              <a:solidFill>
                <a:srgbClr val="2A2A2A"/>
              </a:solidFill>
              <a:latin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noProof="0" dirty="0">
                <a:ln>
                  <a:noFill/>
                </a:ln>
                <a:solidFill>
                  <a:srgbClr val="2A2A2A"/>
                </a:solidFill>
                <a:effectLst/>
                <a:uLnTx/>
                <a:uFillTx/>
                <a:latin typeface="Arial"/>
                <a:ea typeface="+mn-ea"/>
                <a:cs typeface="+mn-cs"/>
              </a:rPr>
              <a:t>D</a:t>
            </a:r>
            <a:r>
              <a:rPr kumimoji="0" lang="en-GB" sz="1400" b="0" i="0" u="none" strike="noStrike" kern="1200" cap="none" spc="0" normalizeH="0" baseline="0" noProof="0" dirty="0">
                <a:ln>
                  <a:noFill/>
                </a:ln>
                <a:solidFill>
                  <a:srgbClr val="2A2A2A"/>
                </a:solidFill>
                <a:effectLst/>
                <a:uLnTx/>
                <a:uFillTx/>
                <a:latin typeface="Arial"/>
                <a:ea typeface="+mn-ea"/>
                <a:cs typeface="+mn-cs"/>
              </a:rPr>
              <a:t>riven by 12km RCM</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rPr>
              <a:t>Data for 1981-2000, 2021-40, 2061-80</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rgbClr val="2A2A2A"/>
                </a:solidFill>
                <a:latin typeface="Arial"/>
              </a:rPr>
              <a:t>High emissions scenario RCP8.5</a:t>
            </a:r>
            <a:endParaRPr kumimoji="0" lang="en-GB" sz="1400" b="0" i="0" u="none" strike="noStrike" kern="1200" cap="none" spc="0" normalizeH="0" baseline="0" noProof="0" dirty="0">
              <a:ln>
                <a:noFill/>
              </a:ln>
              <a:solidFill>
                <a:srgbClr val="2A2A2A"/>
              </a:solidFill>
              <a:effectLst/>
              <a:uLnTx/>
              <a:uFillTx/>
              <a:latin typeface="Arial"/>
              <a:ea typeface="+mn-ea"/>
              <a:cs typeface="+mn-cs"/>
            </a:endParaRPr>
          </a:p>
        </p:txBody>
      </p:sp>
      <p:sp>
        <p:nvSpPr>
          <p:cNvPr id="5" name="TextBox 4">
            <a:extLst>
              <a:ext uri="{FF2B5EF4-FFF2-40B4-BE49-F238E27FC236}">
                <a16:creationId xmlns:a16="http://schemas.microsoft.com/office/drawing/2014/main" id="{79E6E414-30CB-4D1F-9A23-628F86EC0AC4}"/>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3544150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49101"/>
          <a:stretch/>
        </p:blipFill>
        <p:spPr>
          <a:xfrm>
            <a:off x="3980601" y="2592093"/>
            <a:ext cx="3361710" cy="1466628"/>
          </a:xfrm>
          <a:prstGeom prst="rect">
            <a:avLst/>
          </a:prstGeom>
        </p:spPr>
      </p:pic>
      <p:sp>
        <p:nvSpPr>
          <p:cNvPr id="2" name="Title 1"/>
          <p:cNvSpPr>
            <a:spLocks noGrp="1"/>
          </p:cNvSpPr>
          <p:nvPr>
            <p:ph type="title"/>
          </p:nvPr>
        </p:nvSpPr>
        <p:spPr>
          <a:xfrm>
            <a:off x="201641" y="4694022"/>
            <a:ext cx="8519684" cy="399634"/>
          </a:xfrm>
        </p:spPr>
        <p:txBody>
          <a:bodyPr>
            <a:normAutofit/>
          </a:bodyPr>
          <a:lstStyle/>
          <a:p>
            <a:r>
              <a:rPr lang="en-US" sz="1400" dirty="0"/>
              <a:t>Model differences likely due representation of snow, cloud, and drier soils in Local 2.2km</a:t>
            </a:r>
            <a:endParaRPr lang="en-GB" sz="1400" dirty="0"/>
          </a:p>
        </p:txBody>
      </p:sp>
      <p:sp>
        <p:nvSpPr>
          <p:cNvPr id="4" name="Rectangle 3"/>
          <p:cNvSpPr/>
          <p:nvPr/>
        </p:nvSpPr>
        <p:spPr>
          <a:xfrm>
            <a:off x="201641" y="900172"/>
            <a:ext cx="2787343" cy="3970318"/>
          </a:xfrm>
          <a:prstGeom prst="rect">
            <a:avLst/>
          </a:prstGeom>
        </p:spPr>
        <p:txBody>
          <a:bodyPr wrap="square">
            <a:spAutoFit/>
          </a:bodyPr>
          <a:lstStyle/>
          <a:p>
            <a:r>
              <a:rPr lang="en-US" b="1" dirty="0"/>
              <a:t>Local (2.2km) </a:t>
            </a:r>
            <a:r>
              <a:rPr lang="en-US" dirty="0"/>
              <a:t>better represents cold winter days and the number</a:t>
            </a:r>
          </a:p>
          <a:p>
            <a:r>
              <a:rPr lang="en-US" dirty="0"/>
              <a:t>of intense cold spells in the north UK in the present-day. </a:t>
            </a:r>
          </a:p>
          <a:p>
            <a:endParaRPr lang="en-US" dirty="0"/>
          </a:p>
          <a:p>
            <a:r>
              <a:rPr lang="en-US" dirty="0"/>
              <a:t>In summer, local (2.2km) is warmer than the regional model, giving better agreement with observations in the north but not in the south </a:t>
            </a:r>
          </a:p>
          <a:p>
            <a:endParaRPr lang="en-US" dirty="0"/>
          </a:p>
        </p:txBody>
      </p:sp>
      <p:sp>
        <p:nvSpPr>
          <p:cNvPr id="6" name="TextBox 5"/>
          <p:cNvSpPr txBox="1"/>
          <p:nvPr/>
        </p:nvSpPr>
        <p:spPr>
          <a:xfrm>
            <a:off x="3368597" y="797887"/>
            <a:ext cx="4812087" cy="369332"/>
          </a:xfrm>
          <a:prstGeom prst="rect">
            <a:avLst/>
          </a:prstGeom>
          <a:noFill/>
        </p:spPr>
        <p:txBody>
          <a:bodyPr wrap="none" rtlCol="0">
            <a:spAutoFit/>
          </a:bodyPr>
          <a:lstStyle/>
          <a:p>
            <a:r>
              <a:rPr lang="en-GB" b="1"/>
              <a:t>Winter and summer temperature extremes</a:t>
            </a:r>
          </a:p>
        </p:txBody>
      </p:sp>
      <p:sp>
        <p:nvSpPr>
          <p:cNvPr id="8" name="TextBox 7"/>
          <p:cNvSpPr txBox="1"/>
          <p:nvPr/>
        </p:nvSpPr>
        <p:spPr>
          <a:xfrm>
            <a:off x="3368597" y="3916844"/>
            <a:ext cx="1544012" cy="369332"/>
          </a:xfrm>
          <a:prstGeom prst="rect">
            <a:avLst/>
          </a:prstGeom>
          <a:noFill/>
        </p:spPr>
        <p:txBody>
          <a:bodyPr wrap="none" rtlCol="0">
            <a:spAutoFit/>
          </a:bodyPr>
          <a:lstStyle/>
          <a:p>
            <a:r>
              <a:rPr lang="en-GB"/>
              <a:t>Observations</a:t>
            </a:r>
          </a:p>
        </p:txBody>
      </p:sp>
      <p:sp>
        <p:nvSpPr>
          <p:cNvPr id="9" name="TextBox 8"/>
          <p:cNvSpPr txBox="1"/>
          <p:nvPr/>
        </p:nvSpPr>
        <p:spPr>
          <a:xfrm>
            <a:off x="4348342" y="4388350"/>
            <a:ext cx="2274982" cy="369332"/>
          </a:xfrm>
          <a:prstGeom prst="rect">
            <a:avLst/>
          </a:prstGeom>
          <a:noFill/>
        </p:spPr>
        <p:txBody>
          <a:bodyPr wrap="none" rtlCol="0">
            <a:spAutoFit/>
          </a:bodyPr>
          <a:lstStyle/>
          <a:p>
            <a:r>
              <a:rPr lang="en-GB"/>
              <a:t>Regional model bias</a:t>
            </a:r>
          </a:p>
        </p:txBody>
      </p:sp>
      <p:sp>
        <p:nvSpPr>
          <p:cNvPr id="10" name="TextBox 9"/>
          <p:cNvSpPr txBox="1"/>
          <p:nvPr/>
        </p:nvSpPr>
        <p:spPr>
          <a:xfrm>
            <a:off x="6047323" y="4135008"/>
            <a:ext cx="3158583" cy="369332"/>
          </a:xfrm>
          <a:prstGeom prst="rect">
            <a:avLst/>
          </a:prstGeom>
          <a:noFill/>
        </p:spPr>
        <p:txBody>
          <a:bodyPr wrap="square" rtlCol="0">
            <a:spAutoFit/>
          </a:bodyPr>
          <a:lstStyle/>
          <a:p>
            <a:r>
              <a:rPr lang="en-GB"/>
              <a:t>Lower Local model bias</a:t>
            </a:r>
          </a:p>
        </p:txBody>
      </p:sp>
      <p:cxnSp>
        <p:nvCxnSpPr>
          <p:cNvPr id="11" name="Straight Arrow Connector 10"/>
          <p:cNvCxnSpPr/>
          <p:nvPr/>
        </p:nvCxnSpPr>
        <p:spPr>
          <a:xfrm flipV="1">
            <a:off x="5483056" y="3956606"/>
            <a:ext cx="754" cy="4879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564761" y="3916844"/>
            <a:ext cx="6256" cy="2837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50899"/>
          <a:stretch/>
        </p:blipFill>
        <p:spPr>
          <a:xfrm>
            <a:off x="3973671" y="1167536"/>
            <a:ext cx="3361710" cy="1414837"/>
          </a:xfrm>
          <a:prstGeom prst="rect">
            <a:avLst/>
          </a:prstGeom>
        </p:spPr>
      </p:pic>
      <p:sp>
        <p:nvSpPr>
          <p:cNvPr id="14" name="TextBox 13">
            <a:extLst>
              <a:ext uri="{FF2B5EF4-FFF2-40B4-BE49-F238E27FC236}">
                <a16:creationId xmlns:a16="http://schemas.microsoft.com/office/drawing/2014/main" id="{C416C2B7-80D5-4B94-8A8D-0EB42836469B}"/>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977690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3597" y="873561"/>
            <a:ext cx="8147620" cy="523220"/>
          </a:xfrm>
          <a:prstGeom prst="rect">
            <a:avLst/>
          </a:prstGeom>
          <a:noFill/>
        </p:spPr>
        <p:txBody>
          <a:bodyPr wrap="square" rtlCol="0">
            <a:spAutoFit/>
          </a:bodyPr>
          <a:lstStyle/>
          <a:p>
            <a:r>
              <a:rPr lang="en-GB" sz="2800" b="1"/>
              <a:t>How much might hot summer days warm?</a:t>
            </a:r>
          </a:p>
        </p:txBody>
      </p:sp>
      <p:sp>
        <p:nvSpPr>
          <p:cNvPr id="3" name="Rectangle 2"/>
          <p:cNvSpPr/>
          <p:nvPr/>
        </p:nvSpPr>
        <p:spPr>
          <a:xfrm>
            <a:off x="216713" y="1627571"/>
            <a:ext cx="3573318" cy="2862322"/>
          </a:xfrm>
          <a:prstGeom prst="rect">
            <a:avLst/>
          </a:prstGeom>
        </p:spPr>
        <p:txBody>
          <a:bodyPr wrap="square">
            <a:spAutoFit/>
          </a:bodyPr>
          <a:lstStyle/>
          <a:p>
            <a:r>
              <a:rPr lang="en-US" dirty="0">
                <a:latin typeface="FSEmeric-Light"/>
              </a:rPr>
              <a:t>The Local (2.2km) </a:t>
            </a:r>
            <a:r>
              <a:rPr lang="en-US" dirty="0"/>
              <a:t>ensemble suggests:</a:t>
            </a:r>
          </a:p>
          <a:p>
            <a:endParaRPr lang="en-US" dirty="0"/>
          </a:p>
          <a:p>
            <a:r>
              <a:rPr lang="en-US" dirty="0"/>
              <a:t>Hot summer days will warm more than the summer average</a:t>
            </a:r>
          </a:p>
          <a:p>
            <a:endParaRPr lang="en-US" dirty="0"/>
          </a:p>
          <a:p>
            <a:r>
              <a:rPr lang="en-US" dirty="0"/>
              <a:t>Range is 3.7 to 6.8ºC</a:t>
            </a:r>
          </a:p>
          <a:p>
            <a:endParaRPr lang="en-US" dirty="0"/>
          </a:p>
          <a:p>
            <a:r>
              <a:rPr lang="en-US" dirty="0"/>
              <a:t>Hot summer days warm more than cold winter days</a:t>
            </a:r>
          </a:p>
        </p:txBody>
      </p:sp>
      <p:sp>
        <p:nvSpPr>
          <p:cNvPr id="4" name="Title 1"/>
          <p:cNvSpPr>
            <a:spLocks noGrp="1"/>
          </p:cNvSpPr>
          <p:nvPr>
            <p:ph type="title"/>
          </p:nvPr>
        </p:nvSpPr>
        <p:spPr>
          <a:xfrm>
            <a:off x="126123" y="4645848"/>
            <a:ext cx="8519684" cy="442471"/>
          </a:xfrm>
        </p:spPr>
        <p:txBody>
          <a:bodyPr>
            <a:normAutofit/>
          </a:bodyPr>
          <a:lstStyle/>
          <a:p>
            <a:r>
              <a:rPr lang="en-US" sz="1400" dirty="0"/>
              <a:t>In general the Local (2.2km) model reinforces the results from the Regional (12km) model</a:t>
            </a:r>
            <a:endParaRPr lang="en-GB" sz="1400" dirty="0"/>
          </a:p>
        </p:txBody>
      </p:sp>
      <p:sp>
        <p:nvSpPr>
          <p:cNvPr id="15" name="TextBox 14"/>
          <p:cNvSpPr txBox="1"/>
          <p:nvPr/>
        </p:nvSpPr>
        <p:spPr>
          <a:xfrm>
            <a:off x="4483511" y="4074352"/>
            <a:ext cx="4534366" cy="584775"/>
          </a:xfrm>
          <a:prstGeom prst="rect">
            <a:avLst/>
          </a:prstGeom>
          <a:noFill/>
        </p:spPr>
        <p:txBody>
          <a:bodyPr wrap="square" rtlCol="0">
            <a:spAutoFit/>
          </a:bodyPr>
          <a:lstStyle/>
          <a:p>
            <a:pPr algn="ctr"/>
            <a:r>
              <a:rPr lang="en-GB" sz="1600" i="1" dirty="0"/>
              <a:t>Projected changes to 2061-2080 for RCP8.5 (</a:t>
            </a:r>
            <a:r>
              <a:rPr lang="en-US" sz="1600" dirty="0"/>
              <a:t>ºC)</a:t>
            </a:r>
            <a:endParaRPr lang="en-GB" sz="1600"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90728"/>
          <a:stretch/>
        </p:blipFill>
        <p:spPr>
          <a:xfrm>
            <a:off x="5204014" y="3441489"/>
            <a:ext cx="3025588" cy="47690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825" b="62919"/>
          <a:stretch/>
        </p:blipFill>
        <p:spPr>
          <a:xfrm>
            <a:off x="4773800" y="1627571"/>
            <a:ext cx="3861435" cy="1657963"/>
          </a:xfrm>
          <a:prstGeom prst="rect">
            <a:avLst/>
          </a:prstGeom>
        </p:spPr>
      </p:pic>
      <p:sp>
        <p:nvSpPr>
          <p:cNvPr id="9" name="TextBox 8">
            <a:extLst>
              <a:ext uri="{FF2B5EF4-FFF2-40B4-BE49-F238E27FC236}">
                <a16:creationId xmlns:a16="http://schemas.microsoft.com/office/drawing/2014/main" id="{E3053D91-E417-4C89-A378-8CDED48CBB45}"/>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3832024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5346" y="1532010"/>
            <a:ext cx="2837793" cy="2308324"/>
          </a:xfrm>
          <a:prstGeom prst="rect">
            <a:avLst/>
          </a:prstGeom>
          <a:noFill/>
        </p:spPr>
        <p:txBody>
          <a:bodyPr wrap="square" rtlCol="0">
            <a:spAutoFit/>
          </a:bodyPr>
          <a:lstStyle/>
          <a:p>
            <a:r>
              <a:rPr lang="en-GB" b="1" dirty="0"/>
              <a:t>Hot spells become more frequent</a:t>
            </a:r>
            <a:r>
              <a:rPr lang="en-GB" dirty="0"/>
              <a:t>. </a:t>
            </a:r>
          </a:p>
          <a:p>
            <a:endParaRPr lang="en-GB" dirty="0"/>
          </a:p>
          <a:p>
            <a:r>
              <a:rPr lang="en-GB" dirty="0"/>
              <a:t>Exceeding 30</a:t>
            </a:r>
            <a:r>
              <a:rPr lang="en-US" dirty="0"/>
              <a:t>º</a:t>
            </a:r>
            <a:r>
              <a:rPr lang="en-GB" dirty="0"/>
              <a:t>C for &gt;2 days rises from typically once every 4 years now, to about four times every year by 2070s.</a:t>
            </a:r>
            <a:endParaRPr lang="en-GB" b="1" dirty="0"/>
          </a:p>
        </p:txBody>
      </p:sp>
      <p:sp>
        <p:nvSpPr>
          <p:cNvPr id="15" name="TextBox 14"/>
          <p:cNvSpPr txBox="1"/>
          <p:nvPr/>
        </p:nvSpPr>
        <p:spPr>
          <a:xfrm>
            <a:off x="3417964" y="4149202"/>
            <a:ext cx="5656667" cy="646331"/>
          </a:xfrm>
          <a:prstGeom prst="rect">
            <a:avLst/>
          </a:prstGeom>
          <a:noFill/>
        </p:spPr>
        <p:txBody>
          <a:bodyPr wrap="square" rtlCol="0">
            <a:spAutoFit/>
          </a:bodyPr>
          <a:lstStyle/>
          <a:p>
            <a:r>
              <a:rPr lang="en-GB" i="1"/>
              <a:t>Projected changes to 2061-2080 for RCP8.5 M=model future value and C=change from present</a:t>
            </a:r>
          </a:p>
        </p:txBody>
      </p:sp>
      <p:sp>
        <p:nvSpPr>
          <p:cNvPr id="8" name="TextBox 7"/>
          <p:cNvSpPr txBox="1"/>
          <p:nvPr/>
        </p:nvSpPr>
        <p:spPr>
          <a:xfrm>
            <a:off x="3913909" y="3664475"/>
            <a:ext cx="4807093" cy="369332"/>
          </a:xfrm>
          <a:prstGeom prst="rect">
            <a:avLst/>
          </a:prstGeom>
          <a:noFill/>
        </p:spPr>
        <p:txBody>
          <a:bodyPr wrap="square" rtlCol="0">
            <a:spAutoFit/>
          </a:bodyPr>
          <a:lstStyle/>
          <a:p>
            <a:r>
              <a:rPr lang="en-GB" dirty="0"/>
              <a:t>Minimum length of warm spell in days</a:t>
            </a:r>
          </a:p>
        </p:txBody>
      </p:sp>
      <p:pic>
        <p:nvPicPr>
          <p:cNvPr id="2" name="Picture 1"/>
          <p:cNvPicPr>
            <a:picLocks noChangeAspect="1"/>
          </p:cNvPicPr>
          <p:nvPr/>
        </p:nvPicPr>
        <p:blipFill rotWithShape="1">
          <a:blip r:embed="rId3"/>
          <a:srcRect b="443"/>
          <a:stretch/>
        </p:blipFill>
        <p:spPr>
          <a:xfrm>
            <a:off x="3143139" y="1035379"/>
            <a:ext cx="5733406" cy="2617460"/>
          </a:xfrm>
          <a:prstGeom prst="rect">
            <a:avLst/>
          </a:prstGeom>
        </p:spPr>
      </p:pic>
      <p:sp>
        <p:nvSpPr>
          <p:cNvPr id="5" name="Title 4">
            <a:extLst>
              <a:ext uri="{FF2B5EF4-FFF2-40B4-BE49-F238E27FC236}">
                <a16:creationId xmlns:a16="http://schemas.microsoft.com/office/drawing/2014/main" id="{2B46BA20-89A9-49D4-AB87-EC69807BD792}"/>
              </a:ext>
            </a:extLst>
          </p:cNvPr>
          <p:cNvSpPr>
            <a:spLocks noGrp="1"/>
          </p:cNvSpPr>
          <p:nvPr>
            <p:ph type="title"/>
          </p:nvPr>
        </p:nvSpPr>
        <p:spPr/>
        <p:txBody>
          <a:bodyPr/>
          <a:lstStyle/>
          <a:p>
            <a:endParaRPr lang="en-GB"/>
          </a:p>
        </p:txBody>
      </p:sp>
      <p:sp>
        <p:nvSpPr>
          <p:cNvPr id="9" name="Title 1">
            <a:extLst>
              <a:ext uri="{FF2B5EF4-FFF2-40B4-BE49-F238E27FC236}">
                <a16:creationId xmlns:a16="http://schemas.microsoft.com/office/drawing/2014/main" id="{9F4D6544-3731-41F8-96F8-D510A65F825A}"/>
              </a:ext>
            </a:extLst>
          </p:cNvPr>
          <p:cNvSpPr txBox="1">
            <a:spLocks/>
          </p:cNvSpPr>
          <p:nvPr/>
        </p:nvSpPr>
        <p:spPr>
          <a:xfrm>
            <a:off x="126123" y="4645848"/>
            <a:ext cx="8519684" cy="442471"/>
          </a:xfrm>
          <a:prstGeom prst="rect">
            <a:avLst/>
          </a:prstGeom>
        </p:spPr>
        <p:txBody>
          <a:bodyPr vert="horz" lIns="91440" tIns="45720" rIns="91440" bIns="45720" rtlCol="0" anchor="b">
            <a:normAutofit/>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a:t>In general the Local (2.2km) model reinforces the results from the Regional (12km) model</a:t>
            </a:r>
            <a:endParaRPr lang="en-GB" sz="1400" dirty="0"/>
          </a:p>
        </p:txBody>
      </p:sp>
      <p:sp>
        <p:nvSpPr>
          <p:cNvPr id="10" name="TextBox 9">
            <a:extLst>
              <a:ext uri="{FF2B5EF4-FFF2-40B4-BE49-F238E27FC236}">
                <a16:creationId xmlns:a16="http://schemas.microsoft.com/office/drawing/2014/main" id="{BB971725-E54B-4DA0-AE5E-32970D5563EC}"/>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324052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1873" y="4633917"/>
            <a:ext cx="8519684" cy="442471"/>
          </a:xfrm>
        </p:spPr>
        <p:txBody>
          <a:bodyPr>
            <a:normAutofit/>
          </a:bodyPr>
          <a:lstStyle/>
          <a:p>
            <a:r>
              <a:rPr lang="en-US" sz="1400" dirty="0"/>
              <a:t>Local (2.2km) suggests doubling of frequency of exceeding flash flood warning threshold</a:t>
            </a:r>
            <a:endParaRPr lang="en-GB" sz="1400" dirty="0"/>
          </a:p>
        </p:txBody>
      </p:sp>
      <p:sp>
        <p:nvSpPr>
          <p:cNvPr id="16" name="TextBox 15"/>
          <p:cNvSpPr txBox="1"/>
          <p:nvPr/>
        </p:nvSpPr>
        <p:spPr>
          <a:xfrm>
            <a:off x="241873" y="979591"/>
            <a:ext cx="7936928"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A2A2A"/>
                </a:solidFill>
                <a:effectLst/>
                <a:uLnTx/>
                <a:uFillTx/>
                <a:latin typeface="Arial"/>
                <a:ea typeface="+mn-ea"/>
                <a:cs typeface="+mn-cs"/>
              </a:rPr>
              <a:t>Local threshold exceedances in 2.2km projections.</a:t>
            </a:r>
            <a:endParaRPr kumimoji="0" lang="en-US" sz="18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2A2A2A"/>
              </a:solidFill>
              <a:effectLst/>
              <a:uLnTx/>
              <a:uFillTx/>
              <a:latin typeface="Arial"/>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Arial"/>
                <a:ea typeface="+mn-ea"/>
                <a:cs typeface="+mn-cs"/>
              </a:rPr>
              <a:t>	    Frequency of exceeding 30mm/h locally</a:t>
            </a:r>
          </a:p>
        </p:txBody>
      </p:sp>
      <p:graphicFrame>
        <p:nvGraphicFramePr>
          <p:cNvPr id="2" name="Table 1">
            <a:extLst>
              <a:ext uri="{FF2B5EF4-FFF2-40B4-BE49-F238E27FC236}">
                <a16:creationId xmlns:a16="http://schemas.microsoft.com/office/drawing/2014/main" id="{27E496D4-0120-41F8-AA9B-6024256EF23A}"/>
              </a:ext>
            </a:extLst>
          </p:cNvPr>
          <p:cNvGraphicFramePr>
            <a:graphicFrameLocks noGrp="1"/>
          </p:cNvGraphicFramePr>
          <p:nvPr/>
        </p:nvGraphicFramePr>
        <p:xfrm>
          <a:off x="475810" y="1832189"/>
          <a:ext cx="5824628" cy="1905000"/>
        </p:xfrm>
        <a:graphic>
          <a:graphicData uri="http://schemas.openxmlformats.org/drawingml/2006/table">
            <a:tbl>
              <a:tblPr firstRow="1" bandRow="1">
                <a:tableStyleId>{073A0DAA-6AF3-43AB-8588-CEC1D06C72B9}</a:tableStyleId>
              </a:tblPr>
              <a:tblGrid>
                <a:gridCol w="1456157">
                  <a:extLst>
                    <a:ext uri="{9D8B030D-6E8A-4147-A177-3AD203B41FA5}">
                      <a16:colId xmlns:a16="http://schemas.microsoft.com/office/drawing/2014/main" val="1148856880"/>
                    </a:ext>
                  </a:extLst>
                </a:gridCol>
                <a:gridCol w="1456157">
                  <a:extLst>
                    <a:ext uri="{9D8B030D-6E8A-4147-A177-3AD203B41FA5}">
                      <a16:colId xmlns:a16="http://schemas.microsoft.com/office/drawing/2014/main" val="1102075768"/>
                    </a:ext>
                  </a:extLst>
                </a:gridCol>
                <a:gridCol w="1456157">
                  <a:extLst>
                    <a:ext uri="{9D8B030D-6E8A-4147-A177-3AD203B41FA5}">
                      <a16:colId xmlns:a16="http://schemas.microsoft.com/office/drawing/2014/main" val="2354328322"/>
                    </a:ext>
                  </a:extLst>
                </a:gridCol>
                <a:gridCol w="1456157">
                  <a:extLst>
                    <a:ext uri="{9D8B030D-6E8A-4147-A177-3AD203B41FA5}">
                      <a16:colId xmlns:a16="http://schemas.microsoft.com/office/drawing/2014/main" val="3137316161"/>
                    </a:ext>
                  </a:extLst>
                </a:gridCol>
              </a:tblGrid>
              <a:tr h="489101">
                <a:tc>
                  <a:txBody>
                    <a:bodyPr/>
                    <a:lstStyle/>
                    <a:p>
                      <a:r>
                        <a:rPr lang="en-GB" sz="1400" dirty="0"/>
                        <a:t>Location</a:t>
                      </a:r>
                    </a:p>
                  </a:txBody>
                  <a:tcPr marL="68580" marR="68580" marT="34290" marB="34290"/>
                </a:tc>
                <a:tc>
                  <a:txBody>
                    <a:bodyPr/>
                    <a:lstStyle/>
                    <a:p>
                      <a:r>
                        <a:rPr lang="en-GB" sz="1400" dirty="0"/>
                        <a:t>Present day (1/y)</a:t>
                      </a:r>
                    </a:p>
                  </a:txBody>
                  <a:tcPr marL="68580" marR="68580" marT="34290" marB="34290"/>
                </a:tc>
                <a:tc>
                  <a:txBody>
                    <a:bodyPr/>
                    <a:lstStyle/>
                    <a:p>
                      <a:r>
                        <a:rPr lang="en-GB" sz="1400" dirty="0"/>
                        <a:t>Future (1/y)</a:t>
                      </a:r>
                    </a:p>
                  </a:txBody>
                  <a:tcPr marL="68580" marR="68580" marT="34290" marB="34290"/>
                </a:tc>
                <a:tc>
                  <a:txBody>
                    <a:bodyPr/>
                    <a:lstStyle/>
                    <a:p>
                      <a:r>
                        <a:rPr lang="en-GB" sz="1400" dirty="0"/>
                        <a:t>Frequency change</a:t>
                      </a:r>
                    </a:p>
                  </a:txBody>
                  <a:tcPr marL="68580" marR="68580" marT="34290" marB="34290"/>
                </a:tc>
                <a:extLst>
                  <a:ext uri="{0D108BD9-81ED-4DB2-BD59-A6C34878D82A}">
                    <a16:rowId xmlns:a16="http://schemas.microsoft.com/office/drawing/2014/main" val="2579753182"/>
                  </a:ext>
                </a:extLst>
              </a:tr>
              <a:tr h="271722">
                <a:tc>
                  <a:txBody>
                    <a:bodyPr/>
                    <a:lstStyle/>
                    <a:p>
                      <a:r>
                        <a:rPr lang="en-GB" sz="1400" dirty="0"/>
                        <a:t>Greater London</a:t>
                      </a:r>
                    </a:p>
                  </a:txBody>
                  <a:tcPr marL="68580" marR="68580" marT="34290" marB="34290"/>
                </a:tc>
                <a:tc>
                  <a:txBody>
                    <a:bodyPr/>
                    <a:lstStyle/>
                    <a:p>
                      <a:r>
                        <a:rPr lang="en-GB" sz="1400" dirty="0"/>
                        <a:t>0.095</a:t>
                      </a:r>
                    </a:p>
                  </a:txBody>
                  <a:tcPr marL="68580" marR="68580" marT="34290" marB="34290"/>
                </a:tc>
                <a:tc>
                  <a:txBody>
                    <a:bodyPr/>
                    <a:lstStyle/>
                    <a:p>
                      <a:r>
                        <a:rPr lang="en-GB" sz="1400" dirty="0"/>
                        <a:t>0.139</a:t>
                      </a:r>
                    </a:p>
                  </a:txBody>
                  <a:tcPr marL="68580" marR="68580" marT="34290" marB="34290"/>
                </a:tc>
                <a:tc>
                  <a:txBody>
                    <a:bodyPr/>
                    <a:lstStyle/>
                    <a:p>
                      <a:r>
                        <a:rPr lang="en-GB" sz="1400" dirty="0"/>
                        <a:t>X1.5</a:t>
                      </a:r>
                    </a:p>
                  </a:txBody>
                  <a:tcPr marL="68580" marR="68580" marT="34290" marB="34290"/>
                </a:tc>
                <a:extLst>
                  <a:ext uri="{0D108BD9-81ED-4DB2-BD59-A6C34878D82A}">
                    <a16:rowId xmlns:a16="http://schemas.microsoft.com/office/drawing/2014/main" val="4105350330"/>
                  </a:ext>
                </a:extLst>
              </a:tr>
              <a:tr h="271722">
                <a:tc>
                  <a:txBody>
                    <a:bodyPr/>
                    <a:lstStyle/>
                    <a:p>
                      <a:r>
                        <a:rPr lang="en-GB" sz="1400" dirty="0"/>
                        <a:t>Edinburgh</a:t>
                      </a:r>
                    </a:p>
                  </a:txBody>
                  <a:tcPr marL="68580" marR="68580" marT="34290" marB="34290"/>
                </a:tc>
                <a:tc>
                  <a:txBody>
                    <a:bodyPr/>
                    <a:lstStyle/>
                    <a:p>
                      <a:r>
                        <a:rPr lang="en-GB" sz="1400" dirty="0"/>
                        <a:t>0.054</a:t>
                      </a:r>
                    </a:p>
                  </a:txBody>
                  <a:tcPr marL="68580" marR="68580" marT="34290" marB="34290"/>
                </a:tc>
                <a:tc>
                  <a:txBody>
                    <a:bodyPr/>
                    <a:lstStyle/>
                    <a:p>
                      <a:r>
                        <a:rPr lang="en-GB" sz="1400" dirty="0"/>
                        <a:t>0.099</a:t>
                      </a:r>
                    </a:p>
                  </a:txBody>
                  <a:tcPr marL="68580" marR="68580" marT="34290" marB="34290"/>
                </a:tc>
                <a:tc>
                  <a:txBody>
                    <a:bodyPr/>
                    <a:lstStyle/>
                    <a:p>
                      <a:r>
                        <a:rPr lang="en-GB" sz="1400" dirty="0"/>
                        <a:t>X1.8</a:t>
                      </a:r>
                    </a:p>
                  </a:txBody>
                  <a:tcPr marL="68580" marR="68580" marT="34290" marB="34290"/>
                </a:tc>
                <a:extLst>
                  <a:ext uri="{0D108BD9-81ED-4DB2-BD59-A6C34878D82A}">
                    <a16:rowId xmlns:a16="http://schemas.microsoft.com/office/drawing/2014/main" val="2338207409"/>
                  </a:ext>
                </a:extLst>
              </a:tr>
              <a:tr h="271722">
                <a:tc>
                  <a:txBody>
                    <a:bodyPr/>
                    <a:lstStyle/>
                    <a:p>
                      <a:r>
                        <a:rPr lang="en-GB" sz="1400" dirty="0"/>
                        <a:t>Belfast</a:t>
                      </a:r>
                    </a:p>
                  </a:txBody>
                  <a:tcPr marL="68580" marR="68580" marT="34290" marB="34290"/>
                </a:tc>
                <a:tc>
                  <a:txBody>
                    <a:bodyPr/>
                    <a:lstStyle/>
                    <a:p>
                      <a:r>
                        <a:rPr lang="en-GB" sz="1400" dirty="0"/>
                        <a:t>0.136</a:t>
                      </a:r>
                    </a:p>
                  </a:txBody>
                  <a:tcPr marL="68580" marR="68580" marT="34290" marB="34290"/>
                </a:tc>
                <a:tc>
                  <a:txBody>
                    <a:bodyPr/>
                    <a:lstStyle/>
                    <a:p>
                      <a:r>
                        <a:rPr lang="en-GB" sz="1400" dirty="0"/>
                        <a:t>0.233</a:t>
                      </a:r>
                    </a:p>
                  </a:txBody>
                  <a:tcPr marL="68580" marR="68580" marT="34290" marB="34290"/>
                </a:tc>
                <a:tc>
                  <a:txBody>
                    <a:bodyPr/>
                    <a:lstStyle/>
                    <a:p>
                      <a:r>
                        <a:rPr lang="en-GB" sz="1400" dirty="0"/>
                        <a:t>X1.7</a:t>
                      </a:r>
                    </a:p>
                  </a:txBody>
                  <a:tcPr marL="68580" marR="68580" marT="34290" marB="34290"/>
                </a:tc>
                <a:extLst>
                  <a:ext uri="{0D108BD9-81ED-4DB2-BD59-A6C34878D82A}">
                    <a16:rowId xmlns:a16="http://schemas.microsoft.com/office/drawing/2014/main" val="508282819"/>
                  </a:ext>
                </a:extLst>
              </a:tr>
              <a:tr h="271722">
                <a:tc>
                  <a:txBody>
                    <a:bodyPr/>
                    <a:lstStyle/>
                    <a:p>
                      <a:r>
                        <a:rPr lang="en-GB" sz="1400" dirty="0"/>
                        <a:t>Cardiff</a:t>
                      </a:r>
                    </a:p>
                  </a:txBody>
                  <a:tcPr marL="68580" marR="68580" marT="34290" marB="34290"/>
                </a:tc>
                <a:tc>
                  <a:txBody>
                    <a:bodyPr/>
                    <a:lstStyle/>
                    <a:p>
                      <a:r>
                        <a:rPr lang="en-GB" sz="1400" dirty="0"/>
                        <a:t>0.092</a:t>
                      </a:r>
                    </a:p>
                  </a:txBody>
                  <a:tcPr marL="68580" marR="68580" marT="34290" marB="34290"/>
                </a:tc>
                <a:tc>
                  <a:txBody>
                    <a:bodyPr/>
                    <a:lstStyle/>
                    <a:p>
                      <a:r>
                        <a:rPr lang="en-GB" sz="1400" dirty="0"/>
                        <a:t>0.191</a:t>
                      </a:r>
                    </a:p>
                  </a:txBody>
                  <a:tcPr marL="68580" marR="68580" marT="34290" marB="34290"/>
                </a:tc>
                <a:tc>
                  <a:txBody>
                    <a:bodyPr/>
                    <a:lstStyle/>
                    <a:p>
                      <a:r>
                        <a:rPr lang="en-GB" sz="1400" dirty="0"/>
                        <a:t>X2.1</a:t>
                      </a:r>
                    </a:p>
                  </a:txBody>
                  <a:tcPr marL="68580" marR="68580" marT="34290" marB="34290"/>
                </a:tc>
                <a:extLst>
                  <a:ext uri="{0D108BD9-81ED-4DB2-BD59-A6C34878D82A}">
                    <a16:rowId xmlns:a16="http://schemas.microsoft.com/office/drawing/2014/main" val="2984735447"/>
                  </a:ext>
                </a:extLst>
              </a:tr>
              <a:tr h="271722">
                <a:tc>
                  <a:txBody>
                    <a:bodyPr/>
                    <a:lstStyle/>
                    <a:p>
                      <a:r>
                        <a:rPr lang="en-GB" sz="1400" dirty="0"/>
                        <a:t>Exeter</a:t>
                      </a:r>
                    </a:p>
                  </a:txBody>
                  <a:tcPr marL="68580" marR="68580" marT="34290" marB="34290"/>
                </a:tc>
                <a:tc>
                  <a:txBody>
                    <a:bodyPr/>
                    <a:lstStyle/>
                    <a:p>
                      <a:r>
                        <a:rPr lang="en-GB" sz="1400" dirty="0"/>
                        <a:t>0.109</a:t>
                      </a:r>
                    </a:p>
                  </a:txBody>
                  <a:tcPr marL="68580" marR="68580" marT="34290" marB="34290"/>
                </a:tc>
                <a:tc>
                  <a:txBody>
                    <a:bodyPr/>
                    <a:lstStyle/>
                    <a:p>
                      <a:r>
                        <a:rPr lang="en-GB" sz="1400" dirty="0"/>
                        <a:t>0.225</a:t>
                      </a:r>
                    </a:p>
                  </a:txBody>
                  <a:tcPr marL="68580" marR="68580" marT="34290" marB="34290"/>
                </a:tc>
                <a:tc>
                  <a:txBody>
                    <a:bodyPr/>
                    <a:lstStyle/>
                    <a:p>
                      <a:r>
                        <a:rPr lang="en-GB" sz="1400" dirty="0"/>
                        <a:t>X2.1</a:t>
                      </a:r>
                    </a:p>
                  </a:txBody>
                  <a:tcPr marL="68580" marR="68580" marT="34290" marB="34290"/>
                </a:tc>
                <a:extLst>
                  <a:ext uri="{0D108BD9-81ED-4DB2-BD59-A6C34878D82A}">
                    <a16:rowId xmlns:a16="http://schemas.microsoft.com/office/drawing/2014/main" val="4033763240"/>
                  </a:ext>
                </a:extLst>
              </a:tr>
            </a:tbl>
          </a:graphicData>
        </a:graphic>
      </p:graphicFrame>
      <p:sp>
        <p:nvSpPr>
          <p:cNvPr id="5" name="TextBox 4">
            <a:extLst>
              <a:ext uri="{FF2B5EF4-FFF2-40B4-BE49-F238E27FC236}">
                <a16:creationId xmlns:a16="http://schemas.microsoft.com/office/drawing/2014/main" id="{9864B4A8-C58A-43E3-A3C1-3361A0F6DE8A}"/>
              </a:ext>
            </a:extLst>
          </p:cNvPr>
          <p:cNvSpPr txBox="1"/>
          <p:nvPr/>
        </p:nvSpPr>
        <p:spPr>
          <a:xfrm>
            <a:off x="498193" y="3933449"/>
            <a:ext cx="81699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2A2A"/>
                </a:solidFill>
                <a:effectLst/>
                <a:uLnTx/>
                <a:uFillTx/>
                <a:latin typeface="Arial"/>
                <a:ea typeface="+mn-ea"/>
                <a:cs typeface="+mn-cs"/>
              </a:rPr>
              <a:t>The frequency of days with hourly rainfall &gt;30mm/h almost doubles, by 2070s – increasing from UK-average of once every 10 years now to almost once every 5 years</a:t>
            </a:r>
            <a:endParaRPr kumimoji="0" lang="en-GB" sz="1600" b="0" i="0" u="none" strike="noStrike" kern="1200" cap="none" spc="0" normalizeH="0" baseline="0" noProof="0" dirty="0">
              <a:ln>
                <a:noFill/>
              </a:ln>
              <a:solidFill>
                <a:srgbClr val="2A2A2A"/>
              </a:solidFill>
              <a:effectLst/>
              <a:uLnTx/>
              <a:uFillTx/>
              <a:latin typeface="Arial"/>
              <a:ea typeface="+mn-ea"/>
              <a:cs typeface="+mn-cs"/>
            </a:endParaRPr>
          </a:p>
        </p:txBody>
      </p:sp>
      <p:graphicFrame>
        <p:nvGraphicFramePr>
          <p:cNvPr id="6" name="Object 3">
            <a:extLst>
              <a:ext uri="{FF2B5EF4-FFF2-40B4-BE49-F238E27FC236}">
                <a16:creationId xmlns:a16="http://schemas.microsoft.com/office/drawing/2014/main" id="{D0892093-8C43-4ABB-8DFE-479C845B3069}"/>
              </a:ext>
            </a:extLst>
          </p:cNvPr>
          <p:cNvGraphicFramePr>
            <a:graphicFrameLocks noChangeAspect="1"/>
          </p:cNvGraphicFramePr>
          <p:nvPr/>
        </p:nvGraphicFramePr>
        <p:xfrm>
          <a:off x="7028293" y="1463572"/>
          <a:ext cx="1637561" cy="1180288"/>
        </p:xfrm>
        <a:graphic>
          <a:graphicData uri="http://schemas.openxmlformats.org/presentationml/2006/ole">
            <mc:AlternateContent xmlns:mc="http://schemas.openxmlformats.org/markup-compatibility/2006">
              <mc:Choice xmlns:v="urn:schemas-microsoft-com:vml" Requires="v">
                <p:oleObj spid="_x0000_s4188" name="Picture" r:id="rId4" imgW="2852640" imgH="2057400" progId="StaticEnhancedMetafile">
                  <p:embed/>
                </p:oleObj>
              </mc:Choice>
              <mc:Fallback>
                <p:oleObj name="Picture" r:id="rId4" imgW="2852640" imgH="2057400" progId="StaticEnhancedMetafile">
                  <p:embed/>
                  <p:pic>
                    <p:nvPicPr>
                      <p:cNvPr id="6" name="Object 3">
                        <a:extLst>
                          <a:ext uri="{FF2B5EF4-FFF2-40B4-BE49-F238E27FC236}">
                            <a16:creationId xmlns:a16="http://schemas.microsoft.com/office/drawing/2014/main" id="{D0892093-8C43-4ABB-8DFE-479C845B3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293" y="1463572"/>
                        <a:ext cx="1637561" cy="1180288"/>
                      </a:xfrm>
                      <a:prstGeom prst="rect">
                        <a:avLst/>
                      </a:prstGeom>
                      <a:noFill/>
                      <a:ln>
                        <a:noFill/>
                      </a:ln>
                      <a:effectLst/>
                    </p:spPr>
                  </p:pic>
                </p:oleObj>
              </mc:Fallback>
            </mc:AlternateContent>
          </a:graphicData>
        </a:graphic>
      </p:graphicFrame>
      <p:graphicFrame>
        <p:nvGraphicFramePr>
          <p:cNvPr id="7" name="Object 2">
            <a:extLst>
              <a:ext uri="{FF2B5EF4-FFF2-40B4-BE49-F238E27FC236}">
                <a16:creationId xmlns:a16="http://schemas.microsoft.com/office/drawing/2014/main" id="{77739319-FF5E-49FC-B201-EB2BA1BD950A}"/>
              </a:ext>
            </a:extLst>
          </p:cNvPr>
          <p:cNvGraphicFramePr>
            <a:graphicFrameLocks noChangeAspect="1"/>
          </p:cNvGraphicFramePr>
          <p:nvPr/>
        </p:nvGraphicFramePr>
        <p:xfrm>
          <a:off x="7028293" y="2646428"/>
          <a:ext cx="1639897" cy="1084561"/>
        </p:xfrm>
        <a:graphic>
          <a:graphicData uri="http://schemas.openxmlformats.org/presentationml/2006/ole">
            <mc:AlternateContent xmlns:mc="http://schemas.openxmlformats.org/markup-compatibility/2006">
              <mc:Choice xmlns:v="urn:schemas-microsoft-com:vml" Requires="v">
                <p:oleObj spid="_x0000_s4189" name="Picture" r:id="rId6" imgW="2228760" imgH="1474560" progId="StaticEnhancedMetafile">
                  <p:embed/>
                </p:oleObj>
              </mc:Choice>
              <mc:Fallback>
                <p:oleObj name="Picture" r:id="rId6" imgW="2228760" imgH="1474560" progId="StaticEnhancedMetafile">
                  <p:embed/>
                  <p:pic>
                    <p:nvPicPr>
                      <p:cNvPr id="7" name="Object 2">
                        <a:extLst>
                          <a:ext uri="{FF2B5EF4-FFF2-40B4-BE49-F238E27FC236}">
                            <a16:creationId xmlns:a16="http://schemas.microsoft.com/office/drawing/2014/main" id="{77739319-FF5E-49FC-B201-EB2BA1BD95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8293" y="2646428"/>
                        <a:ext cx="1639897" cy="1084561"/>
                      </a:xfrm>
                      <a:prstGeom prst="rect">
                        <a:avLst/>
                      </a:prstGeom>
                      <a:noFill/>
                      <a:ln>
                        <a:noFill/>
                      </a:ln>
                      <a:effectLst/>
                    </p:spPr>
                  </p:pic>
                </p:oleObj>
              </mc:Fallback>
            </mc:AlternateContent>
          </a:graphicData>
        </a:graphic>
      </p:graphicFrame>
      <p:sp>
        <p:nvSpPr>
          <p:cNvPr id="8" name="TextBox 7">
            <a:extLst>
              <a:ext uri="{FF2B5EF4-FFF2-40B4-BE49-F238E27FC236}">
                <a16:creationId xmlns:a16="http://schemas.microsoft.com/office/drawing/2014/main" id="{5392E724-824C-444F-8E1E-323251592852}"/>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737149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5243" y="4134510"/>
            <a:ext cx="2686954" cy="246221"/>
          </a:xfrm>
          <a:prstGeom prst="rect">
            <a:avLst/>
          </a:prstGeom>
          <a:noFill/>
        </p:spPr>
        <p:txBody>
          <a:bodyPr wrap="none" rtlCol="0">
            <a:spAutoFit/>
          </a:bodyPr>
          <a:lstStyle/>
          <a:p>
            <a:pPr defTabSz="457189">
              <a:defRPr/>
            </a:pPr>
            <a:r>
              <a:rPr lang="en-GB" sz="1000" dirty="0">
                <a:solidFill>
                  <a:srgbClr val="2A2A2A"/>
                </a:solidFill>
                <a:latin typeface="Arial"/>
              </a:rPr>
              <a:t>https://ukclimateprojections.metoffice.gov.uk</a:t>
            </a:r>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234" y="1645699"/>
            <a:ext cx="2035937" cy="22656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55243" y="967741"/>
            <a:ext cx="3249608" cy="369332"/>
          </a:xfrm>
          <a:prstGeom prst="rect">
            <a:avLst/>
          </a:prstGeom>
          <a:noFill/>
        </p:spPr>
        <p:txBody>
          <a:bodyPr wrap="none" rtlCol="0">
            <a:spAutoFit/>
          </a:bodyPr>
          <a:lstStyle/>
          <a:p>
            <a:pPr defTabSz="457189">
              <a:defRPr/>
            </a:pPr>
            <a:r>
              <a:rPr lang="en-GB" dirty="0">
                <a:solidFill>
                  <a:srgbClr val="2A2A2A"/>
                </a:solidFill>
                <a:latin typeface="Arial"/>
              </a:rPr>
              <a:t>Accessing Local (2.2km) Data</a:t>
            </a:r>
          </a:p>
        </p:txBody>
      </p:sp>
      <p:grpSp>
        <p:nvGrpSpPr>
          <p:cNvPr id="24" name="Group 23"/>
          <p:cNvGrpSpPr/>
          <p:nvPr/>
        </p:nvGrpSpPr>
        <p:grpSpPr>
          <a:xfrm>
            <a:off x="2008546" y="1389079"/>
            <a:ext cx="3754059" cy="2712862"/>
            <a:chOff x="2008546" y="1389079"/>
            <a:chExt cx="3754059" cy="2712862"/>
          </a:xfrm>
        </p:grpSpPr>
        <p:sp>
          <p:nvSpPr>
            <p:cNvPr id="5" name="TextBox 4"/>
            <p:cNvSpPr txBox="1"/>
            <p:nvPr/>
          </p:nvSpPr>
          <p:spPr>
            <a:xfrm>
              <a:off x="2514600" y="3855720"/>
              <a:ext cx="3248005" cy="246221"/>
            </a:xfrm>
            <a:prstGeom prst="rect">
              <a:avLst/>
            </a:prstGeom>
            <a:noFill/>
          </p:spPr>
          <p:txBody>
            <a:bodyPr wrap="none" rtlCol="0">
              <a:spAutoFit/>
            </a:bodyPr>
            <a:lstStyle/>
            <a:p>
              <a:pPr defTabSz="457189">
                <a:defRPr/>
              </a:pPr>
              <a:r>
                <a:rPr lang="en-GB" sz="1000" dirty="0">
                  <a:solidFill>
                    <a:srgbClr val="2A2A2A"/>
                  </a:solidFill>
                  <a:latin typeface="Arial"/>
                </a:rPr>
                <a:t>Table 4 of UKCP Factsheet: Local (2.2km) Projections</a:t>
              </a:r>
            </a:p>
          </p:txBody>
        </p:sp>
        <p:grpSp>
          <p:nvGrpSpPr>
            <p:cNvPr id="23" name="Group 22"/>
            <p:cNvGrpSpPr/>
            <p:nvPr/>
          </p:nvGrpSpPr>
          <p:grpSpPr>
            <a:xfrm>
              <a:off x="2008546" y="1389079"/>
              <a:ext cx="3251359" cy="2466641"/>
              <a:chOff x="2008546" y="1389079"/>
              <a:chExt cx="3251359" cy="2466641"/>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1096" b="10138"/>
              <a:stretch/>
            </p:blipFill>
            <p:spPr>
              <a:xfrm>
                <a:off x="2574046" y="1389079"/>
                <a:ext cx="2685859" cy="2466641"/>
              </a:xfrm>
              <a:prstGeom prst="rect">
                <a:avLst/>
              </a:prstGeom>
            </p:spPr>
          </p:pic>
          <p:sp>
            <p:nvSpPr>
              <p:cNvPr id="6" name="Right Arrow 5"/>
              <p:cNvSpPr/>
              <p:nvPr/>
            </p:nvSpPr>
            <p:spPr>
              <a:xfrm rot="20402505">
                <a:off x="2008546" y="2754220"/>
                <a:ext cx="821123" cy="27703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GB">
                  <a:solidFill>
                    <a:srgbClr val="B9DC0C"/>
                  </a:solidFill>
                  <a:latin typeface="Arial"/>
                </a:endParaRPr>
              </a:p>
            </p:txBody>
          </p:sp>
        </p:grpSp>
      </p:grpSp>
      <p:grpSp>
        <p:nvGrpSpPr>
          <p:cNvPr id="21" name="Group 20"/>
          <p:cNvGrpSpPr/>
          <p:nvPr/>
        </p:nvGrpSpPr>
        <p:grpSpPr>
          <a:xfrm>
            <a:off x="5430632" y="890188"/>
            <a:ext cx="3674090" cy="1649068"/>
            <a:chOff x="5430632" y="890188"/>
            <a:chExt cx="3674090" cy="1649068"/>
          </a:xfrm>
        </p:grpSpPr>
        <p:sp>
          <p:nvSpPr>
            <p:cNvPr id="11" name="TextBox 10"/>
            <p:cNvSpPr txBox="1"/>
            <p:nvPr/>
          </p:nvSpPr>
          <p:spPr>
            <a:xfrm>
              <a:off x="5430632" y="2293035"/>
              <a:ext cx="2864887" cy="246221"/>
            </a:xfrm>
            <a:prstGeom prst="rect">
              <a:avLst/>
            </a:prstGeom>
            <a:noFill/>
          </p:spPr>
          <p:txBody>
            <a:bodyPr wrap="none" rtlCol="0">
              <a:spAutoFit/>
            </a:bodyPr>
            <a:lstStyle/>
            <a:p>
              <a:pPr defTabSz="457189">
                <a:defRPr/>
              </a:pPr>
              <a:r>
                <a:rPr lang="en-GB" sz="1000" dirty="0">
                  <a:solidFill>
                    <a:srgbClr val="2A2A2A"/>
                  </a:solidFill>
                  <a:latin typeface="Arial"/>
                </a:rPr>
                <a:t>https://ukclimateprojections-ui.metofffice.gov.uk</a:t>
              </a:r>
            </a:p>
          </p:txBody>
        </p:sp>
        <p:pic>
          <p:nvPicPr>
            <p:cNvPr id="14" name="Picture 1" descr="image001">
              <a:extLst>
                <a:ext uri="{FF2B5EF4-FFF2-40B4-BE49-F238E27FC236}">
                  <a16:creationId xmlns:a16="http://schemas.microsoft.com/office/drawing/2014/main" id="{79C289E4-31E8-4999-8174-55A3895BC16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01386" y="890188"/>
              <a:ext cx="2467235" cy="1324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8091262" y="913978"/>
              <a:ext cx="1013460" cy="1277273"/>
            </a:xfrm>
            <a:prstGeom prst="rect">
              <a:avLst/>
            </a:prstGeom>
            <a:noFill/>
          </p:spPr>
          <p:txBody>
            <a:bodyPr wrap="square" rtlCol="0">
              <a:spAutoFit/>
            </a:bodyPr>
            <a:lstStyle/>
            <a:p>
              <a:pPr defTabSz="457189">
                <a:defRPr/>
              </a:pPr>
              <a:r>
                <a:rPr lang="en-GB" sz="1100" dirty="0">
                  <a:solidFill>
                    <a:srgbClr val="2A2A2A"/>
                  </a:solidFill>
                  <a:latin typeface="Arial"/>
                </a:rPr>
                <a:t>Regridded data on Ordnance Survey’s British National Grid (5km)</a:t>
              </a:r>
            </a:p>
          </p:txBody>
        </p:sp>
      </p:grpSp>
      <p:grpSp>
        <p:nvGrpSpPr>
          <p:cNvPr id="22" name="Group 21"/>
          <p:cNvGrpSpPr/>
          <p:nvPr/>
        </p:nvGrpSpPr>
        <p:grpSpPr>
          <a:xfrm>
            <a:off x="5846352" y="2683748"/>
            <a:ext cx="3258370" cy="2032024"/>
            <a:chOff x="5846352" y="2683747"/>
            <a:chExt cx="3258370" cy="2032024"/>
          </a:xfrm>
        </p:grpSpPr>
        <p:sp>
          <p:nvSpPr>
            <p:cNvPr id="12" name="TextBox 11"/>
            <p:cNvSpPr txBox="1"/>
            <p:nvPr/>
          </p:nvSpPr>
          <p:spPr>
            <a:xfrm>
              <a:off x="5846352" y="4469550"/>
              <a:ext cx="1768433" cy="246221"/>
            </a:xfrm>
            <a:prstGeom prst="rect">
              <a:avLst/>
            </a:prstGeom>
            <a:noFill/>
          </p:spPr>
          <p:txBody>
            <a:bodyPr wrap="none" rtlCol="0">
              <a:spAutoFit/>
            </a:bodyPr>
            <a:lstStyle/>
            <a:p>
              <a:pPr defTabSz="457189">
                <a:defRPr/>
              </a:pPr>
              <a:r>
                <a:rPr lang="en-GB" sz="1000" dirty="0">
                  <a:solidFill>
                    <a:srgbClr val="2A2A2A"/>
                  </a:solidFill>
                  <a:latin typeface="Arial"/>
                </a:rPr>
                <a:t>https://catalogue.ceda.ac.uk</a:t>
              </a:r>
            </a:p>
          </p:txBody>
        </p:sp>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846352" y="2683747"/>
              <a:ext cx="1935115" cy="1697469"/>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8091262" y="2888365"/>
              <a:ext cx="1013460" cy="938719"/>
            </a:xfrm>
            <a:prstGeom prst="rect">
              <a:avLst/>
            </a:prstGeom>
            <a:noFill/>
          </p:spPr>
          <p:txBody>
            <a:bodyPr wrap="square" rtlCol="0">
              <a:spAutoFit/>
            </a:bodyPr>
            <a:lstStyle/>
            <a:p>
              <a:pPr defTabSz="457189">
                <a:defRPr/>
              </a:pPr>
              <a:r>
                <a:rPr lang="en-GB" sz="1100" dirty="0">
                  <a:solidFill>
                    <a:srgbClr val="2A2A2A"/>
                  </a:solidFill>
                  <a:latin typeface="Arial"/>
                </a:rPr>
                <a:t>Original climate model data on rotated pole (2.2km)</a:t>
              </a:r>
            </a:p>
          </p:txBody>
        </p:sp>
      </p:grpSp>
      <p:sp>
        <p:nvSpPr>
          <p:cNvPr id="18" name="TextBox 17">
            <a:extLst>
              <a:ext uri="{FF2B5EF4-FFF2-40B4-BE49-F238E27FC236}">
                <a16:creationId xmlns:a16="http://schemas.microsoft.com/office/drawing/2014/main" id="{6A6CC330-A675-4183-A8D9-9F85479CDDBB}"/>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92691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a:solidFill>
                  <a:srgbClr val="2A2A2A"/>
                </a:solidFill>
                <a:sym typeface="Helvetica Light"/>
              </a:rPr>
              <a:t>www.metoffice.gov.uk																									                 ©</a:t>
            </a:r>
          </a:p>
        </p:txBody>
      </p:sp>
      <p:sp>
        <p:nvSpPr>
          <p:cNvPr id="4" name="Text Placeholder 3"/>
          <p:cNvSpPr>
            <a:spLocks noGrp="1"/>
          </p:cNvSpPr>
          <p:nvPr>
            <p:ph type="body" sz="quarter" idx="11"/>
          </p:nvPr>
        </p:nvSpPr>
        <p:spPr>
          <a:xfrm>
            <a:off x="125190" y="2303349"/>
            <a:ext cx="1892391" cy="2032714"/>
          </a:xfrm>
        </p:spPr>
        <p:txBody>
          <a:bodyPr>
            <a:noAutofit/>
          </a:bodyPr>
          <a:lstStyle/>
          <a:p>
            <a:r>
              <a:rPr lang="en-GB" sz="1400" dirty="0"/>
              <a:t>Regional (12km) has too many wet days, which is improved in Local (2.2km)</a:t>
            </a:r>
          </a:p>
          <a:p>
            <a:r>
              <a:rPr lang="en-GB" sz="1400" dirty="0"/>
              <a:t>Local (2.2km) overestimates rainfall intensity away from orography</a:t>
            </a:r>
          </a:p>
        </p:txBody>
      </p:sp>
      <p:sp>
        <p:nvSpPr>
          <p:cNvPr id="11" name="Title 1"/>
          <p:cNvSpPr txBox="1">
            <a:spLocks/>
          </p:cNvSpPr>
          <p:nvPr/>
        </p:nvSpPr>
        <p:spPr>
          <a:xfrm>
            <a:off x="177945" y="4648104"/>
            <a:ext cx="8519684" cy="442471"/>
          </a:xfrm>
          <a:prstGeom prst="rect">
            <a:avLst/>
          </a:prstGeom>
        </p:spPr>
        <p:txBody>
          <a:bodyPr vert="horz" lIns="91440" tIns="45720" rIns="91440" bIns="45720" rtlCol="0" anchor="b">
            <a:normAutofit/>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r>
              <a:rPr lang="en-US" sz="1600" dirty="0"/>
              <a:t>Local (2.2km) gives improvements in how rainfall varies day-to-day.</a:t>
            </a:r>
            <a:endParaRPr lang="en-GB" sz="1600" dirty="0"/>
          </a:p>
        </p:txBody>
      </p:sp>
      <p:grpSp>
        <p:nvGrpSpPr>
          <p:cNvPr id="3" name="Group 2"/>
          <p:cNvGrpSpPr/>
          <p:nvPr/>
        </p:nvGrpSpPr>
        <p:grpSpPr>
          <a:xfrm>
            <a:off x="1843274" y="1048063"/>
            <a:ext cx="7300726" cy="2874875"/>
            <a:chOff x="1843274" y="570418"/>
            <a:chExt cx="7300726" cy="2874875"/>
          </a:xfrm>
        </p:grpSpPr>
        <p:sp>
          <p:nvSpPr>
            <p:cNvPr id="7" name="TextBox 6"/>
            <p:cNvSpPr txBox="1"/>
            <p:nvPr/>
          </p:nvSpPr>
          <p:spPr>
            <a:xfrm>
              <a:off x="3225743" y="570418"/>
              <a:ext cx="5163671" cy="269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defTabSz="438150" hangingPunct="0"/>
              <a:r>
                <a:rPr lang="en-GB" sz="1050" dirty="0">
                  <a:sym typeface="Helvetica Light"/>
                </a:rPr>
                <a:t>Observed and simulated daily precipitation in (left) winter and (right) summer</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34165"/>
            <a:stretch/>
          </p:blipFill>
          <p:spPr>
            <a:xfrm>
              <a:off x="2656891" y="895976"/>
              <a:ext cx="3150687" cy="251873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b="34176"/>
            <a:stretch/>
          </p:blipFill>
          <p:spPr>
            <a:xfrm>
              <a:off x="6001717" y="895976"/>
              <a:ext cx="3142283" cy="2511593"/>
            </a:xfrm>
            <a:prstGeom prst="rect">
              <a:avLst/>
            </a:prstGeom>
          </p:spPr>
        </p:pic>
        <p:cxnSp>
          <p:nvCxnSpPr>
            <p:cNvPr id="12" name="Straight Arrow Connector 11"/>
            <p:cNvCxnSpPr/>
            <p:nvPr/>
          </p:nvCxnSpPr>
          <p:spPr>
            <a:xfrm flipV="1">
              <a:off x="1916914" y="1842378"/>
              <a:ext cx="1973124" cy="4586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916914" y="2009720"/>
              <a:ext cx="5261677" cy="3079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656891" y="570418"/>
              <a:ext cx="6487109" cy="307777"/>
            </a:xfrm>
            <a:prstGeom prst="rect">
              <a:avLst/>
            </a:prstGeom>
            <a:solidFill>
              <a:schemeClr val="bg2"/>
            </a:solidFill>
          </p:spPr>
          <p:txBody>
            <a:bodyPr wrap="square" rtlCol="0">
              <a:spAutoFit/>
            </a:bodyPr>
            <a:lstStyle/>
            <a:p>
              <a:r>
                <a:rPr lang="en-GB" sz="1400" dirty="0"/>
                <a:t>		    </a:t>
              </a:r>
              <a:r>
                <a:rPr lang="en-GB" sz="1400" b="1" dirty="0"/>
                <a:t>Winter 						    Summer</a:t>
              </a:r>
            </a:p>
          </p:txBody>
        </p:sp>
        <p:sp>
          <p:nvSpPr>
            <p:cNvPr id="19" name="TextBox 18"/>
            <p:cNvSpPr txBox="1"/>
            <p:nvPr/>
          </p:nvSpPr>
          <p:spPr>
            <a:xfrm>
              <a:off x="1843274" y="1506301"/>
              <a:ext cx="916209" cy="1938992"/>
            </a:xfrm>
            <a:prstGeom prst="rect">
              <a:avLst/>
            </a:prstGeom>
            <a:noFill/>
          </p:spPr>
          <p:txBody>
            <a:bodyPr wrap="square" rtlCol="0">
              <a:spAutoFit/>
            </a:bodyPr>
            <a:lstStyle/>
            <a:p>
              <a:pPr algn="r"/>
              <a:r>
                <a:rPr lang="en-GB" sz="1200" dirty="0"/>
                <a:t>Frequency</a:t>
              </a:r>
            </a:p>
            <a:p>
              <a:pPr algn="r"/>
              <a:endParaRPr lang="en-GB" sz="1200" dirty="0"/>
            </a:p>
            <a:p>
              <a:pPr algn="r"/>
              <a:endParaRPr lang="en-GB" sz="1200" dirty="0"/>
            </a:p>
            <a:p>
              <a:pPr algn="r"/>
              <a:endParaRPr lang="en-GB" sz="1200" dirty="0"/>
            </a:p>
            <a:p>
              <a:pPr algn="r"/>
              <a:endParaRPr lang="en-GB" sz="1200" dirty="0"/>
            </a:p>
            <a:p>
              <a:pPr algn="r"/>
              <a:endParaRPr lang="en-GB" sz="1200" dirty="0"/>
            </a:p>
            <a:p>
              <a:pPr algn="r"/>
              <a:endParaRPr lang="en-GB" sz="1200" dirty="0"/>
            </a:p>
            <a:p>
              <a:pPr algn="r"/>
              <a:r>
                <a:rPr lang="en-GB" sz="1200" dirty="0"/>
                <a:t>Intensity</a:t>
              </a:r>
            </a:p>
            <a:p>
              <a:pPr algn="r"/>
              <a:endParaRPr lang="en-GB" sz="1200" dirty="0"/>
            </a:p>
            <a:p>
              <a:pPr algn="r"/>
              <a:endParaRPr lang="en-GB" sz="1200" dirty="0"/>
            </a:p>
          </p:txBody>
        </p:sp>
      </p:grpSp>
      <p:sp>
        <p:nvSpPr>
          <p:cNvPr id="29" name="Rectangle 28"/>
          <p:cNvSpPr/>
          <p:nvPr/>
        </p:nvSpPr>
        <p:spPr>
          <a:xfrm>
            <a:off x="177945" y="936353"/>
            <a:ext cx="2405928" cy="1477328"/>
          </a:xfrm>
          <a:prstGeom prst="rect">
            <a:avLst/>
          </a:prstGeom>
        </p:spPr>
        <p:txBody>
          <a:bodyPr wrap="square">
            <a:spAutoFit/>
          </a:bodyPr>
          <a:lstStyle/>
          <a:p>
            <a:r>
              <a:rPr lang="en-US" b="1" dirty="0"/>
              <a:t>Local (2.2km) better simulates daily precipitation variability</a:t>
            </a:r>
            <a:r>
              <a:rPr lang="en-US" dirty="0"/>
              <a:t> </a:t>
            </a:r>
          </a:p>
          <a:p>
            <a:endParaRPr lang="en-US" dirty="0"/>
          </a:p>
        </p:txBody>
      </p:sp>
      <p:sp>
        <p:nvSpPr>
          <p:cNvPr id="20" name="TextBox 19"/>
          <p:cNvSpPr txBox="1"/>
          <p:nvPr/>
        </p:nvSpPr>
        <p:spPr>
          <a:xfrm>
            <a:off x="2997985" y="4261694"/>
            <a:ext cx="2274982" cy="369332"/>
          </a:xfrm>
          <a:prstGeom prst="rect">
            <a:avLst/>
          </a:prstGeom>
          <a:noFill/>
        </p:spPr>
        <p:txBody>
          <a:bodyPr wrap="none" rtlCol="0">
            <a:spAutoFit/>
          </a:bodyPr>
          <a:lstStyle/>
          <a:p>
            <a:r>
              <a:rPr lang="en-GB" dirty="0"/>
              <a:t>Regional model bias</a:t>
            </a:r>
          </a:p>
        </p:txBody>
      </p:sp>
      <p:sp>
        <p:nvSpPr>
          <p:cNvPr id="21" name="TextBox 20"/>
          <p:cNvSpPr txBox="1"/>
          <p:nvPr/>
        </p:nvSpPr>
        <p:spPr>
          <a:xfrm>
            <a:off x="5343785" y="4077460"/>
            <a:ext cx="3158583" cy="369332"/>
          </a:xfrm>
          <a:prstGeom prst="rect">
            <a:avLst/>
          </a:prstGeom>
          <a:noFill/>
        </p:spPr>
        <p:txBody>
          <a:bodyPr wrap="square" rtlCol="0">
            <a:spAutoFit/>
          </a:bodyPr>
          <a:lstStyle/>
          <a:p>
            <a:r>
              <a:rPr lang="en-GB" dirty="0"/>
              <a:t>Lower Local model bias</a:t>
            </a:r>
          </a:p>
        </p:txBody>
      </p:sp>
      <p:cxnSp>
        <p:nvCxnSpPr>
          <p:cNvPr id="22" name="Straight Arrow Connector 21"/>
          <p:cNvCxnSpPr>
            <a:stCxn id="20" idx="0"/>
          </p:cNvCxnSpPr>
          <p:nvPr/>
        </p:nvCxnSpPr>
        <p:spPr>
          <a:xfrm flipH="1" flipV="1">
            <a:off x="4114800" y="3885214"/>
            <a:ext cx="20676" cy="3764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746510" y="3510482"/>
            <a:ext cx="700378" cy="6304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0E269AC-58B5-46F8-97B1-332030554109}"/>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2633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58" y="4649059"/>
            <a:ext cx="8519684" cy="442471"/>
          </a:xfrm>
        </p:spPr>
        <p:txBody>
          <a:bodyPr>
            <a:normAutofit/>
          </a:bodyPr>
          <a:lstStyle/>
          <a:p>
            <a:r>
              <a:rPr lang="en-US" sz="1600" dirty="0"/>
              <a:t>Local (2.2km) gives improvements in how rainfall varies hour-to-hour.</a:t>
            </a:r>
            <a:endParaRPr lang="en-GB" sz="1600" dirty="0"/>
          </a:p>
        </p:txBody>
      </p:sp>
      <p:sp>
        <p:nvSpPr>
          <p:cNvPr id="4" name="Rectangle 3"/>
          <p:cNvSpPr/>
          <p:nvPr/>
        </p:nvSpPr>
        <p:spPr>
          <a:xfrm>
            <a:off x="233331" y="1312279"/>
            <a:ext cx="2478338" cy="3139321"/>
          </a:xfrm>
          <a:prstGeom prst="rect">
            <a:avLst/>
          </a:prstGeom>
        </p:spPr>
        <p:txBody>
          <a:bodyPr wrap="square">
            <a:spAutoFit/>
          </a:bodyPr>
          <a:lstStyle/>
          <a:p>
            <a:r>
              <a:rPr lang="en-US" b="1" dirty="0"/>
              <a:t>Local (2.2km) better simulates hourly rainfall</a:t>
            </a:r>
            <a:r>
              <a:rPr lang="en-US" dirty="0"/>
              <a:t>, including intensity and duration.</a:t>
            </a:r>
            <a:r>
              <a:rPr lang="en-US" b="1" dirty="0"/>
              <a:t> </a:t>
            </a:r>
          </a:p>
          <a:p>
            <a:endParaRPr lang="en-US" b="1" dirty="0"/>
          </a:p>
          <a:p>
            <a:r>
              <a:rPr lang="en-US" dirty="0"/>
              <a:t>For the first time, it provides credible information for changes on hourly scales. </a:t>
            </a:r>
          </a:p>
          <a:p>
            <a:endParaRPr lang="en-US" dirty="0"/>
          </a:p>
        </p:txBody>
      </p:sp>
      <p:sp>
        <p:nvSpPr>
          <p:cNvPr id="8" name="TextBox 7"/>
          <p:cNvSpPr txBox="1"/>
          <p:nvPr/>
        </p:nvSpPr>
        <p:spPr>
          <a:xfrm>
            <a:off x="4061637" y="818711"/>
            <a:ext cx="1544012" cy="369332"/>
          </a:xfrm>
          <a:prstGeom prst="rect">
            <a:avLst/>
          </a:prstGeom>
          <a:noFill/>
        </p:spPr>
        <p:txBody>
          <a:bodyPr wrap="none" rtlCol="0">
            <a:spAutoFit/>
          </a:bodyPr>
          <a:lstStyle/>
          <a:p>
            <a:r>
              <a:rPr lang="en-GB" dirty="0"/>
              <a:t>Observations</a:t>
            </a:r>
          </a:p>
        </p:txBody>
      </p:sp>
      <p:sp>
        <p:nvSpPr>
          <p:cNvPr id="9" name="TextBox 8"/>
          <p:cNvSpPr txBox="1"/>
          <p:nvPr/>
        </p:nvSpPr>
        <p:spPr>
          <a:xfrm>
            <a:off x="6005779" y="818711"/>
            <a:ext cx="2274982" cy="369332"/>
          </a:xfrm>
          <a:prstGeom prst="rect">
            <a:avLst/>
          </a:prstGeom>
          <a:noFill/>
        </p:spPr>
        <p:txBody>
          <a:bodyPr wrap="none" rtlCol="0">
            <a:spAutoFit/>
          </a:bodyPr>
          <a:lstStyle/>
          <a:p>
            <a:r>
              <a:rPr lang="en-GB" dirty="0"/>
              <a:t>Regional model bias</a:t>
            </a:r>
          </a:p>
        </p:txBody>
      </p:sp>
      <p:sp>
        <p:nvSpPr>
          <p:cNvPr id="10" name="TextBox 9"/>
          <p:cNvSpPr txBox="1"/>
          <p:nvPr/>
        </p:nvSpPr>
        <p:spPr>
          <a:xfrm>
            <a:off x="3201891" y="4373871"/>
            <a:ext cx="3941379" cy="369332"/>
          </a:xfrm>
          <a:prstGeom prst="rect">
            <a:avLst/>
          </a:prstGeom>
          <a:noFill/>
        </p:spPr>
        <p:txBody>
          <a:bodyPr wrap="square" rtlCol="0">
            <a:spAutoFit/>
          </a:bodyPr>
          <a:lstStyle/>
          <a:p>
            <a:r>
              <a:rPr lang="en-GB" dirty="0"/>
              <a:t>Lower Local (2.2km) model bias</a:t>
            </a:r>
          </a:p>
        </p:txBody>
      </p:sp>
      <p:cxnSp>
        <p:nvCxnSpPr>
          <p:cNvPr id="12" name="Straight Arrow Connector 11"/>
          <p:cNvCxnSpPr>
            <a:cxnSpLocks/>
          </p:cNvCxnSpPr>
          <p:nvPr/>
        </p:nvCxnSpPr>
        <p:spPr>
          <a:xfrm>
            <a:off x="4755203" y="1152188"/>
            <a:ext cx="0" cy="2925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6211071" y="1152188"/>
            <a:ext cx="221262" cy="2757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9315DA8-1F3E-4BA3-BAA6-D53248509B21}"/>
              </a:ext>
            </a:extLst>
          </p:cNvPr>
          <p:cNvGrpSpPr/>
          <p:nvPr/>
        </p:nvGrpSpPr>
        <p:grpSpPr>
          <a:xfrm>
            <a:off x="4061637" y="1453637"/>
            <a:ext cx="4179417" cy="3104900"/>
            <a:chOff x="4061637" y="1279118"/>
            <a:chExt cx="4179417" cy="3104900"/>
          </a:xfrm>
        </p:grpSpPr>
        <p:grpSp>
          <p:nvGrpSpPr>
            <p:cNvPr id="5" name="Group 4"/>
            <p:cNvGrpSpPr/>
            <p:nvPr/>
          </p:nvGrpSpPr>
          <p:grpSpPr>
            <a:xfrm>
              <a:off x="4061637" y="2658140"/>
              <a:ext cx="4179417" cy="1725878"/>
              <a:chOff x="2987295" y="2132529"/>
              <a:chExt cx="5551309" cy="2330623"/>
            </a:xfrm>
          </p:grpSpPr>
          <p:pic>
            <p:nvPicPr>
              <p:cNvPr id="15" name="Picture 14"/>
              <p:cNvPicPr/>
              <p:nvPr/>
            </p:nvPicPr>
            <p:blipFill rotWithShape="1">
              <a:blip r:embed="rId3" cstate="print">
                <a:extLst>
                  <a:ext uri="{28A0092B-C50C-407E-A947-70E740481C1C}">
                    <a14:useLocalDpi xmlns:a14="http://schemas.microsoft.com/office/drawing/2010/main" val="0"/>
                  </a:ext>
                </a:extLst>
              </a:blip>
              <a:srcRect b="52197"/>
              <a:stretch/>
            </p:blipFill>
            <p:spPr bwMode="auto">
              <a:xfrm>
                <a:off x="2987297" y="2132529"/>
                <a:ext cx="5551307" cy="1926285"/>
              </a:xfrm>
              <a:prstGeom prst="rect">
                <a:avLst/>
              </a:prstGeom>
              <a:noFill/>
              <a:ln>
                <a:noFill/>
              </a:ln>
            </p:spPr>
          </p:pic>
          <p:pic>
            <p:nvPicPr>
              <p:cNvPr id="13" name="Picture 12"/>
              <p:cNvPicPr/>
              <p:nvPr/>
            </p:nvPicPr>
            <p:blipFill rotWithShape="1">
              <a:blip r:embed="rId3" cstate="print">
                <a:extLst>
                  <a:ext uri="{28A0092B-C50C-407E-A947-70E740481C1C}">
                    <a14:useLocalDpi xmlns:a14="http://schemas.microsoft.com/office/drawing/2010/main" val="0"/>
                  </a:ext>
                </a:extLst>
              </a:blip>
              <a:srcRect t="93177" b="-5407"/>
              <a:stretch/>
            </p:blipFill>
            <p:spPr bwMode="auto">
              <a:xfrm>
                <a:off x="2987295" y="3956619"/>
                <a:ext cx="5551306" cy="492831"/>
              </a:xfrm>
              <a:prstGeom prst="rect">
                <a:avLst/>
              </a:prstGeom>
              <a:noFill/>
              <a:ln>
                <a:noFill/>
              </a:ln>
            </p:spPr>
          </p:pic>
          <p:cxnSp>
            <p:nvCxnSpPr>
              <p:cNvPr id="31" name="Straight Arrow Connector 30"/>
              <p:cNvCxnSpPr>
                <a:cxnSpLocks/>
              </p:cNvCxnSpPr>
              <p:nvPr/>
            </p:nvCxnSpPr>
            <p:spPr>
              <a:xfrm flipV="1">
                <a:off x="6357910" y="3689971"/>
                <a:ext cx="1073325" cy="7731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E9AE1916-13C7-404A-BB2D-DD499F0933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1909"/>
            <a:stretch/>
          </p:blipFill>
          <p:spPr>
            <a:xfrm>
              <a:off x="4061637" y="1279118"/>
              <a:ext cx="4179415" cy="1487141"/>
            </a:xfrm>
            <a:prstGeom prst="rect">
              <a:avLst/>
            </a:prstGeom>
          </p:spPr>
        </p:pic>
      </p:grpSp>
      <p:sp>
        <p:nvSpPr>
          <p:cNvPr id="21" name="TextBox 20">
            <a:extLst>
              <a:ext uri="{FF2B5EF4-FFF2-40B4-BE49-F238E27FC236}">
                <a16:creationId xmlns:a16="http://schemas.microsoft.com/office/drawing/2014/main" id="{D179C4FF-8C1E-45ED-B23D-1EA072F136BB}"/>
              </a:ext>
            </a:extLst>
          </p:cNvPr>
          <p:cNvSpPr txBox="1"/>
          <p:nvPr/>
        </p:nvSpPr>
        <p:spPr>
          <a:xfrm>
            <a:off x="3004936" y="2060209"/>
            <a:ext cx="1056700" cy="1754326"/>
          </a:xfrm>
          <a:prstGeom prst="rect">
            <a:avLst/>
          </a:prstGeom>
          <a:noFill/>
        </p:spPr>
        <p:txBody>
          <a:bodyPr wrap="none" rtlCol="0">
            <a:spAutoFit/>
          </a:bodyPr>
          <a:lstStyle/>
          <a:p>
            <a:r>
              <a:rPr lang="en-GB" dirty="0"/>
              <a:t>Summer</a:t>
            </a:r>
          </a:p>
          <a:p>
            <a:endParaRPr lang="en-GB" dirty="0"/>
          </a:p>
          <a:p>
            <a:endParaRPr lang="en-GB" dirty="0"/>
          </a:p>
          <a:p>
            <a:endParaRPr lang="en-GB" dirty="0"/>
          </a:p>
          <a:p>
            <a:endParaRPr lang="en-GB" dirty="0"/>
          </a:p>
          <a:p>
            <a:r>
              <a:rPr lang="en-GB" dirty="0"/>
              <a:t>Winter</a:t>
            </a:r>
          </a:p>
        </p:txBody>
      </p:sp>
      <p:sp>
        <p:nvSpPr>
          <p:cNvPr id="16" name="TextBox 15">
            <a:extLst>
              <a:ext uri="{FF2B5EF4-FFF2-40B4-BE49-F238E27FC236}">
                <a16:creationId xmlns:a16="http://schemas.microsoft.com/office/drawing/2014/main" id="{EAF29FC3-1CBB-404E-B68C-0DCCFBC72706}"/>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4037735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pPr>
              <a:defRPr/>
            </a:pPr>
            <a:r>
              <a:rPr lang="en-GB" sz="800" kern="0" dirty="0">
                <a:solidFill>
                  <a:srgbClr val="2A2A2A"/>
                </a:solidFill>
                <a:latin typeface="Arial"/>
                <a:sym typeface="Helvetica Light"/>
              </a:rPr>
              <a:t>www.metoffice.gov.uk																									                 © Crown Copyright 2017, Met Office</a:t>
            </a:r>
          </a:p>
        </p:txBody>
      </p:sp>
      <p:sp>
        <p:nvSpPr>
          <p:cNvPr id="8" name="Title 2"/>
          <p:cNvSpPr>
            <a:spLocks noGrp="1"/>
          </p:cNvSpPr>
          <p:nvPr>
            <p:ph type="title"/>
          </p:nvPr>
        </p:nvSpPr>
        <p:spPr>
          <a:xfrm>
            <a:off x="86542" y="930673"/>
            <a:ext cx="1271204" cy="1196000"/>
          </a:xfrm>
        </p:spPr>
        <p:txBody>
          <a:bodyPr>
            <a:noAutofit/>
          </a:bodyPr>
          <a:lstStyle/>
          <a:p>
            <a:r>
              <a:rPr lang="en-GB" sz="2400" dirty="0"/>
              <a:t>Easter floods 1998</a:t>
            </a:r>
          </a:p>
        </p:txBody>
      </p:sp>
      <p:sp>
        <p:nvSpPr>
          <p:cNvPr id="7" name="TextBox 6"/>
          <p:cNvSpPr txBox="1"/>
          <p:nvPr/>
        </p:nvSpPr>
        <p:spPr>
          <a:xfrm>
            <a:off x="3653342" y="4104223"/>
            <a:ext cx="5205845" cy="523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defTabSz="438150" hangingPunct="0">
              <a:defRPr/>
            </a:pPr>
            <a:r>
              <a:rPr lang="en-GB" sz="1350" dirty="0">
                <a:solidFill>
                  <a:srgbClr val="2A2A2A"/>
                </a:solidFill>
                <a:latin typeface="Arial"/>
                <a:sym typeface="Helvetica Light"/>
              </a:rPr>
              <a:t>Hourly rainfall snapshot at 11am on 9</a:t>
            </a:r>
            <a:r>
              <a:rPr lang="en-GB" sz="1350" baseline="30000" dirty="0">
                <a:solidFill>
                  <a:srgbClr val="2A2A2A"/>
                </a:solidFill>
                <a:latin typeface="Arial"/>
                <a:sym typeface="Helvetica Light"/>
              </a:rPr>
              <a:t>th</a:t>
            </a:r>
            <a:r>
              <a:rPr lang="en-GB" sz="1350" dirty="0">
                <a:solidFill>
                  <a:srgbClr val="2A2A2A"/>
                </a:solidFill>
                <a:latin typeface="Arial"/>
                <a:sym typeface="Helvetica Light"/>
              </a:rPr>
              <a:t> April 1998 in 5km observations, 2.2km and 12km models on native model grid</a:t>
            </a:r>
          </a:p>
        </p:txBody>
      </p:sp>
      <p:sp>
        <p:nvSpPr>
          <p:cNvPr id="11" name="TextBox 10"/>
          <p:cNvSpPr txBox="1"/>
          <p:nvPr/>
        </p:nvSpPr>
        <p:spPr>
          <a:xfrm>
            <a:off x="211758" y="3634624"/>
            <a:ext cx="3441584" cy="939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defTabSz="438150" hangingPunct="0">
              <a:defRPr/>
            </a:pPr>
            <a:r>
              <a:rPr lang="en-GB" sz="1350" dirty="0">
                <a:solidFill>
                  <a:srgbClr val="2A2A2A"/>
                </a:solidFill>
                <a:latin typeface="Arial"/>
                <a:sym typeface="Helvetica Light"/>
              </a:rPr>
              <a:t>Observed rainfall for 24 hours from 09Z 9</a:t>
            </a:r>
            <a:r>
              <a:rPr lang="en-GB" sz="1350" baseline="30000" dirty="0">
                <a:solidFill>
                  <a:srgbClr val="2A2A2A"/>
                </a:solidFill>
                <a:latin typeface="Arial"/>
                <a:sym typeface="Helvetica Light"/>
              </a:rPr>
              <a:t>th</a:t>
            </a:r>
            <a:r>
              <a:rPr lang="en-GB" sz="1350" dirty="0">
                <a:solidFill>
                  <a:srgbClr val="2A2A2A"/>
                </a:solidFill>
                <a:latin typeface="Arial"/>
                <a:sym typeface="Helvetica Light"/>
              </a:rPr>
              <a:t> April 1998. 61.6mm fell in 12 hours near Worcester, with peak rainfall rate of 10mm/h at 11am.</a:t>
            </a:r>
          </a:p>
        </p:txBody>
      </p:sp>
      <p:pic>
        <p:nvPicPr>
          <p:cNvPr id="9" name="Picture 8" descr="1998_4_09_Rainfall_Actual.png"/>
          <p:cNvPicPr>
            <a:picLocks noChangeAspect="1"/>
          </p:cNvPicPr>
          <p:nvPr/>
        </p:nvPicPr>
        <p:blipFill>
          <a:blip r:embed="rId3" cstate="print"/>
          <a:stretch>
            <a:fillRect/>
          </a:stretch>
        </p:blipFill>
        <p:spPr>
          <a:xfrm>
            <a:off x="1409484" y="930673"/>
            <a:ext cx="2109571" cy="2628004"/>
          </a:xfrm>
          <a:prstGeom prst="rect">
            <a:avLst/>
          </a:prstGeom>
        </p:spPr>
      </p:pic>
      <p:sp>
        <p:nvSpPr>
          <p:cNvPr id="13" name="Title 1"/>
          <p:cNvSpPr txBox="1">
            <a:spLocks/>
          </p:cNvSpPr>
          <p:nvPr/>
        </p:nvSpPr>
        <p:spPr>
          <a:xfrm>
            <a:off x="0" y="4646927"/>
            <a:ext cx="8519684" cy="442471"/>
          </a:xfrm>
          <a:prstGeom prst="rect">
            <a:avLst/>
          </a:prstGeom>
        </p:spPr>
        <p:txBody>
          <a:bodyPr vert="horz" lIns="91440" tIns="45720" rIns="91440" bIns="45720" rtlCol="0" anchor="b">
            <a:normAutofit/>
          </a:bodyPr>
          <a:lstStyle>
            <a:lvl1pPr algn="l" defTabSz="685783" rtl="0" eaLnBrk="1" latinLnBrk="0" hangingPunct="1">
              <a:lnSpc>
                <a:spcPct val="90000"/>
              </a:lnSpc>
              <a:spcBef>
                <a:spcPct val="0"/>
              </a:spcBef>
              <a:buNone/>
              <a:defRPr sz="3200" kern="1200">
                <a:solidFill>
                  <a:schemeClr val="tx1"/>
                </a:solidFill>
                <a:latin typeface="+mj-lt"/>
                <a:ea typeface="+mj-ea"/>
                <a:cs typeface="+mj-cs"/>
              </a:defRPr>
            </a:lvl1pPr>
          </a:lstStyle>
          <a:p>
            <a:r>
              <a:rPr lang="en-US" sz="1400" dirty="0"/>
              <a:t>Local (2.2km) provides more realistic representation of showers and embedded convection.</a:t>
            </a:r>
            <a:endParaRPr lang="en-GB" sz="1400" dirty="0"/>
          </a:p>
        </p:txBody>
      </p:sp>
      <p:grpSp>
        <p:nvGrpSpPr>
          <p:cNvPr id="5" name="Group 4"/>
          <p:cNvGrpSpPr/>
          <p:nvPr/>
        </p:nvGrpSpPr>
        <p:grpSpPr>
          <a:xfrm>
            <a:off x="3653342" y="930673"/>
            <a:ext cx="5428659" cy="3156902"/>
            <a:chOff x="3653342" y="813364"/>
            <a:chExt cx="5428659" cy="3156902"/>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4082"/>
            <a:stretch/>
          </p:blipFill>
          <p:spPr>
            <a:xfrm>
              <a:off x="3653342" y="938585"/>
              <a:ext cx="5428659" cy="3031681"/>
            </a:xfrm>
            <a:prstGeom prst="rect">
              <a:avLst/>
            </a:prstGeom>
          </p:spPr>
        </p:pic>
        <p:sp>
          <p:nvSpPr>
            <p:cNvPr id="4" name="TextBox 3"/>
            <p:cNvSpPr txBox="1"/>
            <p:nvPr/>
          </p:nvSpPr>
          <p:spPr>
            <a:xfrm>
              <a:off x="3653342" y="813364"/>
              <a:ext cx="5428659" cy="307777"/>
            </a:xfrm>
            <a:prstGeom prst="rect">
              <a:avLst/>
            </a:prstGeom>
            <a:solidFill>
              <a:schemeClr val="bg2">
                <a:lumMod val="85000"/>
              </a:schemeClr>
            </a:solidFill>
          </p:spPr>
          <p:txBody>
            <a:bodyPr wrap="square" rtlCol="0">
              <a:spAutoFit/>
            </a:bodyPr>
            <a:lstStyle/>
            <a:p>
              <a:r>
                <a:rPr lang="en-GB" sz="1400" dirty="0"/>
                <a:t>        Observations              Local (2.2km)           Regional (12km)</a:t>
              </a:r>
            </a:p>
          </p:txBody>
        </p:sp>
      </p:grpSp>
      <p:sp>
        <p:nvSpPr>
          <p:cNvPr id="12" name="TextBox 11">
            <a:extLst>
              <a:ext uri="{FF2B5EF4-FFF2-40B4-BE49-F238E27FC236}">
                <a16:creationId xmlns:a16="http://schemas.microsoft.com/office/drawing/2014/main" id="{CBB2EC57-C26D-482B-874A-6B88DC8D200F}"/>
              </a:ext>
            </a:extLst>
          </p:cNvPr>
          <p:cNvSpPr txBox="1"/>
          <p:nvPr/>
        </p:nvSpPr>
        <p:spPr>
          <a:xfrm>
            <a:off x="7239699" y="4845170"/>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368729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pPr marL="0" marR="0" lvl="0" indent="0" algn="l" defTabSz="219070" rtl="0" eaLnBrk="1" fontAlgn="auto" latinLnBrk="0" hangingPunct="0">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2A2A2A"/>
                </a:solidFill>
                <a:effectLst/>
                <a:uLnTx/>
                <a:uFillTx/>
                <a:latin typeface="Arial"/>
                <a:sym typeface="Helvetica Light"/>
              </a:rPr>
              <a:t>www.metoffice.gov.uk																									                 © Crown Copyright 2018, Met Office</a:t>
            </a:r>
          </a:p>
        </p:txBody>
      </p:sp>
      <p:sp>
        <p:nvSpPr>
          <p:cNvPr id="7" name="TextBox 6"/>
          <p:cNvSpPr txBox="1"/>
          <p:nvPr/>
        </p:nvSpPr>
        <p:spPr>
          <a:xfrm>
            <a:off x="5363737" y="655739"/>
            <a:ext cx="3652143" cy="323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marL="0" marR="0" lvl="0" indent="0" algn="ctr" defTabSz="43815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Extreme hourly precipitation over south UK</a:t>
            </a:r>
          </a:p>
        </p:txBody>
      </p:sp>
      <p:sp>
        <p:nvSpPr>
          <p:cNvPr id="8" name="Title 2"/>
          <p:cNvSpPr>
            <a:spLocks noGrp="1"/>
          </p:cNvSpPr>
          <p:nvPr>
            <p:ph type="title"/>
          </p:nvPr>
        </p:nvSpPr>
        <p:spPr>
          <a:xfrm>
            <a:off x="2110603" y="126271"/>
            <a:ext cx="5287528" cy="377026"/>
          </a:xfrm>
        </p:spPr>
        <p:txBody>
          <a:bodyPr/>
          <a:lstStyle/>
          <a:p>
            <a:r>
              <a:rPr lang="en-GB" sz="2000" dirty="0"/>
              <a:t>Present-day hourly precipitation extremes</a:t>
            </a:r>
          </a:p>
        </p:txBody>
      </p:sp>
      <p:sp>
        <p:nvSpPr>
          <p:cNvPr id="13" name="Text Placeholder 3"/>
          <p:cNvSpPr>
            <a:spLocks noGrp="1"/>
          </p:cNvSpPr>
          <p:nvPr>
            <p:ph type="body" sz="quarter" idx="11"/>
          </p:nvPr>
        </p:nvSpPr>
        <p:spPr>
          <a:xfrm>
            <a:off x="158887" y="683657"/>
            <a:ext cx="5251306" cy="2714030"/>
          </a:xfrm>
        </p:spPr>
        <p:txBody>
          <a:bodyPr/>
          <a:lstStyle/>
          <a:p>
            <a:r>
              <a:rPr lang="en-GB" sz="1400" dirty="0">
                <a:solidFill>
                  <a:srgbClr val="FF0000"/>
                </a:solidFill>
              </a:rPr>
              <a:t>Local 2.2km</a:t>
            </a:r>
            <a:r>
              <a:rPr lang="en-GB" sz="1400" dirty="0"/>
              <a:t> overestimates hourly extremes, but better represents rate extremes increase with increasing return period</a:t>
            </a:r>
          </a:p>
          <a:p>
            <a:r>
              <a:rPr lang="en-GB" sz="1400" dirty="0">
                <a:solidFill>
                  <a:srgbClr val="0070C0"/>
                </a:solidFill>
              </a:rPr>
              <a:t>Regional 12km</a:t>
            </a:r>
            <a:r>
              <a:rPr lang="en-GB" sz="1400" dirty="0"/>
              <a:t> has unphysical grid point storms leading to high values &gt;100mm/h in the far extreme tail</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164" t="9150" r="7255" b="5882"/>
          <a:stretch/>
        </p:blipFill>
        <p:spPr>
          <a:xfrm>
            <a:off x="5140026" y="956070"/>
            <a:ext cx="3875854" cy="3760156"/>
          </a:xfrm>
          <a:prstGeom prst="rect">
            <a:avLst/>
          </a:prstGeom>
        </p:spPr>
      </p:pic>
      <p:pic>
        <p:nvPicPr>
          <p:cNvPr id="5" name="Picture 4">
            <a:extLst>
              <a:ext uri="{FF2B5EF4-FFF2-40B4-BE49-F238E27FC236}">
                <a16:creationId xmlns:a16="http://schemas.microsoft.com/office/drawing/2014/main" id="{59A74FAD-2623-4F36-A988-30977271A5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510" b="5465"/>
          <a:stretch/>
        </p:blipFill>
        <p:spPr>
          <a:xfrm>
            <a:off x="437443" y="2328250"/>
            <a:ext cx="4237828" cy="2384719"/>
          </a:xfrm>
          <a:prstGeom prst="rect">
            <a:avLst/>
          </a:prstGeom>
        </p:spPr>
      </p:pic>
      <p:sp>
        <p:nvSpPr>
          <p:cNvPr id="9" name="TextBox 8">
            <a:extLst>
              <a:ext uri="{FF2B5EF4-FFF2-40B4-BE49-F238E27FC236}">
                <a16:creationId xmlns:a16="http://schemas.microsoft.com/office/drawing/2014/main" id="{42A8FC33-F1FF-4242-9903-773FECD6DC62}"/>
              </a:ext>
            </a:extLst>
          </p:cNvPr>
          <p:cNvSpPr txBox="1"/>
          <p:nvPr/>
        </p:nvSpPr>
        <p:spPr>
          <a:xfrm>
            <a:off x="645919" y="1903393"/>
            <a:ext cx="4356749"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Return levels mm/h in 2.2km (using spatial covariate)      </a:t>
            </a:r>
          </a:p>
          <a:p>
            <a:pPr marL="0" marR="0" lvl="0" indent="0" algn="l"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rPr>
              <a:t>     2yr 	        	          10yr 	         	 100yr</a:t>
            </a:r>
          </a:p>
        </p:txBody>
      </p:sp>
      <p:sp>
        <p:nvSpPr>
          <p:cNvPr id="14" name="TextBox 13">
            <a:extLst>
              <a:ext uri="{FF2B5EF4-FFF2-40B4-BE49-F238E27FC236}">
                <a16:creationId xmlns:a16="http://schemas.microsoft.com/office/drawing/2014/main" id="{BBC863EF-0D7A-4DB2-BC86-F961F1423B12}"/>
              </a:ext>
            </a:extLst>
          </p:cNvPr>
          <p:cNvSpPr txBox="1"/>
          <p:nvPr/>
        </p:nvSpPr>
        <p:spPr>
          <a:xfrm>
            <a:off x="2704213" y="4753102"/>
            <a:ext cx="373557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Courtesy: Steven Chan</a:t>
            </a:r>
          </a:p>
        </p:txBody>
      </p:sp>
      <p:sp>
        <p:nvSpPr>
          <p:cNvPr id="3" name="TextBox 2">
            <a:extLst>
              <a:ext uri="{FF2B5EF4-FFF2-40B4-BE49-F238E27FC236}">
                <a16:creationId xmlns:a16="http://schemas.microsoft.com/office/drawing/2014/main" id="{0721BEE2-9362-4103-A4D1-10444E47A240}"/>
              </a:ext>
            </a:extLst>
          </p:cNvPr>
          <p:cNvSpPr txBox="1"/>
          <p:nvPr/>
        </p:nvSpPr>
        <p:spPr>
          <a:xfrm>
            <a:off x="6267921" y="966796"/>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rPr>
              <a:t>MAM</a:t>
            </a:r>
          </a:p>
        </p:txBody>
      </p:sp>
      <p:sp>
        <p:nvSpPr>
          <p:cNvPr id="12" name="TextBox 11">
            <a:extLst>
              <a:ext uri="{FF2B5EF4-FFF2-40B4-BE49-F238E27FC236}">
                <a16:creationId xmlns:a16="http://schemas.microsoft.com/office/drawing/2014/main" id="{81EF0B43-EE11-40C8-8F7B-3BC0AEE977D8}"/>
              </a:ext>
            </a:extLst>
          </p:cNvPr>
          <p:cNvSpPr txBox="1"/>
          <p:nvPr/>
        </p:nvSpPr>
        <p:spPr>
          <a:xfrm>
            <a:off x="8090468" y="920003"/>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JJA</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sp>
        <p:nvSpPr>
          <p:cNvPr id="16" name="TextBox 15">
            <a:extLst>
              <a:ext uri="{FF2B5EF4-FFF2-40B4-BE49-F238E27FC236}">
                <a16:creationId xmlns:a16="http://schemas.microsoft.com/office/drawing/2014/main" id="{28DE2EB0-DFDA-4904-A624-157087CD7DE8}"/>
              </a:ext>
            </a:extLst>
          </p:cNvPr>
          <p:cNvSpPr txBox="1"/>
          <p:nvPr/>
        </p:nvSpPr>
        <p:spPr>
          <a:xfrm>
            <a:off x="6262064" y="2800528"/>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SON</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sp>
        <p:nvSpPr>
          <p:cNvPr id="17" name="TextBox 16">
            <a:extLst>
              <a:ext uri="{FF2B5EF4-FFF2-40B4-BE49-F238E27FC236}">
                <a16:creationId xmlns:a16="http://schemas.microsoft.com/office/drawing/2014/main" id="{DAB478FC-99C5-4ADE-AE51-45C15590B62A}"/>
              </a:ext>
            </a:extLst>
          </p:cNvPr>
          <p:cNvSpPr txBox="1"/>
          <p:nvPr/>
        </p:nvSpPr>
        <p:spPr>
          <a:xfrm>
            <a:off x="8090468" y="2818114"/>
            <a:ext cx="810032" cy="359713"/>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A2A2A"/>
                </a:solidFill>
                <a:effectLst/>
                <a:uLnTx/>
                <a:uFillTx/>
                <a:latin typeface="Arial"/>
                <a:sym typeface="Helvetica Light"/>
              </a:rPr>
              <a:t>DJF</a:t>
            </a:r>
            <a:endParaRPr kumimoji="0" lang="en-GB" sz="1400" b="0" i="0" u="none" strike="noStrike" kern="1200" cap="none" spc="0" normalizeH="0" baseline="0" noProof="0" dirty="0">
              <a:ln>
                <a:noFill/>
              </a:ln>
              <a:solidFill>
                <a:srgbClr val="2A2A2A"/>
              </a:solidFill>
              <a:effectLst/>
              <a:uLnTx/>
              <a:uFillTx/>
              <a:latin typeface="Arial"/>
              <a:ea typeface="+mn-ea"/>
              <a:cs typeface="+mn-cs"/>
              <a:sym typeface="Helvetica Light"/>
            </a:endParaRPr>
          </a:p>
        </p:txBody>
      </p:sp>
      <p:pic>
        <p:nvPicPr>
          <p:cNvPr id="10" name="Picture 9" descr="A close up of a logo&#10;&#10;Description automatically generated">
            <a:extLst>
              <a:ext uri="{FF2B5EF4-FFF2-40B4-BE49-F238E27FC236}">
                <a16:creationId xmlns:a16="http://schemas.microsoft.com/office/drawing/2014/main" id="{07F000E6-AAC6-4859-9BE4-47C730187E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508" y="-724"/>
            <a:ext cx="1505463" cy="746363"/>
          </a:xfrm>
          <a:prstGeom prst="rect">
            <a:avLst/>
          </a:prstGeom>
        </p:spPr>
      </p:pic>
      <p:sp>
        <p:nvSpPr>
          <p:cNvPr id="6" name="TextBox 5">
            <a:extLst>
              <a:ext uri="{FF2B5EF4-FFF2-40B4-BE49-F238E27FC236}">
                <a16:creationId xmlns:a16="http://schemas.microsoft.com/office/drawing/2014/main" id="{3EF35677-AE45-4723-9610-05912FA791E9}"/>
              </a:ext>
            </a:extLst>
          </p:cNvPr>
          <p:cNvSpPr txBox="1"/>
          <p:nvPr/>
        </p:nvSpPr>
        <p:spPr>
          <a:xfrm>
            <a:off x="4480700" y="2371331"/>
            <a:ext cx="384611" cy="2339742"/>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36</a:t>
            </a:r>
          </a:p>
          <a:p>
            <a:pPr marL="0" marR="0" indent="0" algn="l" defTabSz="584200" rtl="0" fontAlgn="auto" latinLnBrk="0" hangingPunct="0">
              <a:lnSpc>
                <a:spcPct val="100000"/>
              </a:lnSpc>
              <a:spcBef>
                <a:spcPts val="700"/>
              </a:spcBef>
              <a:spcAft>
                <a:spcPts val="0"/>
              </a:spcAft>
              <a:buClrTx/>
              <a:buSzTx/>
              <a:buFontTx/>
              <a:buNone/>
              <a:tabLst/>
            </a:pPr>
            <a:r>
              <a:rPr lang="en-GB" sz="1200" dirty="0">
                <a:sym typeface="Helvetica Light"/>
              </a:rPr>
              <a:t>34</a:t>
            </a:r>
          </a:p>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32</a:t>
            </a:r>
          </a:p>
          <a:p>
            <a:pPr marL="0" marR="0" indent="0" algn="l" defTabSz="584200" rtl="0" fontAlgn="auto" latinLnBrk="0" hangingPunct="0">
              <a:lnSpc>
                <a:spcPct val="100000"/>
              </a:lnSpc>
              <a:spcBef>
                <a:spcPts val="700"/>
              </a:spcBef>
              <a:spcAft>
                <a:spcPts val="0"/>
              </a:spcAft>
              <a:buClrTx/>
              <a:buSzTx/>
              <a:buFontTx/>
              <a:buNone/>
              <a:tabLst/>
            </a:pPr>
            <a:r>
              <a:rPr lang="en-GB" sz="1200" dirty="0">
                <a:sym typeface="Helvetica Light"/>
              </a:rPr>
              <a:t>30</a:t>
            </a:r>
          </a:p>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28</a:t>
            </a:r>
          </a:p>
          <a:p>
            <a:pPr marL="0" marR="0" indent="0" algn="l" defTabSz="584200" rtl="0" fontAlgn="auto" latinLnBrk="0" hangingPunct="0">
              <a:lnSpc>
                <a:spcPct val="100000"/>
              </a:lnSpc>
              <a:spcBef>
                <a:spcPts val="700"/>
              </a:spcBef>
              <a:spcAft>
                <a:spcPts val="0"/>
              </a:spcAft>
              <a:buClrTx/>
              <a:buSzTx/>
              <a:buFontTx/>
              <a:buNone/>
              <a:tabLst/>
            </a:pPr>
            <a:r>
              <a:rPr lang="en-GB" sz="1200" dirty="0">
                <a:sym typeface="Helvetica Light"/>
              </a:rPr>
              <a:t>26</a:t>
            </a:r>
          </a:p>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24</a:t>
            </a:r>
          </a:p>
          <a:p>
            <a:pPr marL="0" marR="0" indent="0" algn="l" defTabSz="584200" rtl="0" fontAlgn="auto" latinLnBrk="0" hangingPunct="0">
              <a:lnSpc>
                <a:spcPct val="100000"/>
              </a:lnSpc>
              <a:spcBef>
                <a:spcPts val="700"/>
              </a:spcBef>
              <a:spcAft>
                <a:spcPts val="0"/>
              </a:spcAft>
              <a:buClrTx/>
              <a:buSzTx/>
              <a:buFontTx/>
              <a:buNone/>
              <a:tabLst/>
            </a:pPr>
            <a:endParaRPr kumimoji="0" lang="en-GB" sz="1200" b="0" i="0" u="none" strike="noStrike" cap="none" spc="0" normalizeH="0" baseline="0" dirty="0">
              <a:ln>
                <a:noFill/>
              </a:ln>
              <a:solidFill>
                <a:schemeClr val="tx1"/>
              </a:solidFill>
              <a:effectLst/>
              <a:uFillTx/>
              <a:latin typeface="+mn-lt"/>
              <a:ea typeface="+mn-ea"/>
              <a:cs typeface="+mn-cs"/>
              <a:sym typeface="Helvetica Light"/>
            </a:endParaRPr>
          </a:p>
        </p:txBody>
      </p:sp>
      <p:sp>
        <p:nvSpPr>
          <p:cNvPr id="18" name="TextBox 17">
            <a:extLst>
              <a:ext uri="{FF2B5EF4-FFF2-40B4-BE49-F238E27FC236}">
                <a16:creationId xmlns:a16="http://schemas.microsoft.com/office/drawing/2014/main" id="{D96C45DC-BD6E-47DD-AAD6-7A222D3BD669}"/>
              </a:ext>
            </a:extLst>
          </p:cNvPr>
          <p:cNvSpPr txBox="1"/>
          <p:nvPr/>
        </p:nvSpPr>
        <p:spPr>
          <a:xfrm>
            <a:off x="3076566" y="2328250"/>
            <a:ext cx="329739" cy="2339742"/>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21</a:t>
            </a:r>
          </a:p>
          <a:p>
            <a:pPr marL="0" marR="0" indent="0" algn="l" defTabSz="584200" rtl="0" fontAlgn="auto" latinLnBrk="0" hangingPunct="0">
              <a:lnSpc>
                <a:spcPct val="100000"/>
              </a:lnSpc>
              <a:spcBef>
                <a:spcPts val="700"/>
              </a:spcBef>
              <a:spcAft>
                <a:spcPts val="0"/>
              </a:spcAft>
              <a:buClrTx/>
              <a:buSzTx/>
              <a:buFontTx/>
              <a:buNone/>
              <a:tabLst/>
            </a:pPr>
            <a:r>
              <a:rPr lang="en-GB" sz="1200" dirty="0">
                <a:sym typeface="Helvetica Light"/>
              </a:rPr>
              <a:t>20</a:t>
            </a:r>
          </a:p>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19</a:t>
            </a:r>
          </a:p>
          <a:p>
            <a:pPr marL="0" marR="0" indent="0" algn="l" defTabSz="584200" rtl="0" fontAlgn="auto" latinLnBrk="0" hangingPunct="0">
              <a:lnSpc>
                <a:spcPct val="100000"/>
              </a:lnSpc>
              <a:spcBef>
                <a:spcPts val="700"/>
              </a:spcBef>
              <a:spcAft>
                <a:spcPts val="0"/>
              </a:spcAft>
              <a:buClrTx/>
              <a:buSzTx/>
              <a:buFontTx/>
              <a:buNone/>
              <a:tabLst/>
            </a:pPr>
            <a:r>
              <a:rPr lang="en-GB" sz="1200" dirty="0">
                <a:sym typeface="Helvetica Light"/>
              </a:rPr>
              <a:t>18</a:t>
            </a:r>
          </a:p>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17</a:t>
            </a:r>
          </a:p>
          <a:p>
            <a:pPr marL="0" marR="0" indent="0" algn="l" defTabSz="584200" rtl="0" fontAlgn="auto" latinLnBrk="0" hangingPunct="0">
              <a:lnSpc>
                <a:spcPct val="100000"/>
              </a:lnSpc>
              <a:spcBef>
                <a:spcPts val="700"/>
              </a:spcBef>
              <a:spcAft>
                <a:spcPts val="0"/>
              </a:spcAft>
              <a:buClrTx/>
              <a:buSzTx/>
              <a:buFontTx/>
              <a:buNone/>
              <a:tabLst/>
            </a:pPr>
            <a:r>
              <a:rPr lang="en-GB" sz="1200" dirty="0">
                <a:sym typeface="Helvetica Light"/>
              </a:rPr>
              <a:t>16</a:t>
            </a:r>
          </a:p>
          <a:p>
            <a:pPr marL="0" marR="0" indent="0" algn="l" defTabSz="584200" rtl="0" fontAlgn="auto" latinLnBrk="0" hangingPunct="0">
              <a:lnSpc>
                <a:spcPct val="100000"/>
              </a:lnSpc>
              <a:spcBef>
                <a:spcPts val="7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15</a:t>
            </a:r>
          </a:p>
          <a:p>
            <a:pPr marL="0" marR="0" indent="0" algn="l" defTabSz="584200" rtl="0" fontAlgn="auto" latinLnBrk="0" hangingPunct="0">
              <a:lnSpc>
                <a:spcPct val="100000"/>
              </a:lnSpc>
              <a:spcBef>
                <a:spcPts val="700"/>
              </a:spcBef>
              <a:spcAft>
                <a:spcPts val="0"/>
              </a:spcAft>
              <a:buClrTx/>
              <a:buSzTx/>
              <a:buFontTx/>
              <a:buNone/>
              <a:tabLst/>
            </a:pPr>
            <a:endParaRPr kumimoji="0" lang="en-GB" sz="1200" b="0" i="0" u="none" strike="noStrike" cap="none" spc="0" normalizeH="0" baseline="0" dirty="0">
              <a:ln>
                <a:noFill/>
              </a:ln>
              <a:solidFill>
                <a:schemeClr val="tx1"/>
              </a:solidFill>
              <a:effectLst/>
              <a:uFillTx/>
              <a:latin typeface="+mn-lt"/>
              <a:ea typeface="+mn-ea"/>
              <a:cs typeface="+mn-cs"/>
              <a:sym typeface="Helvetica Light"/>
            </a:endParaRPr>
          </a:p>
        </p:txBody>
      </p:sp>
      <p:sp>
        <p:nvSpPr>
          <p:cNvPr id="19" name="TextBox 18">
            <a:extLst>
              <a:ext uri="{FF2B5EF4-FFF2-40B4-BE49-F238E27FC236}">
                <a16:creationId xmlns:a16="http://schemas.microsoft.com/office/drawing/2014/main" id="{E9D5B43C-DC7B-484D-A4FE-F44E9507C3C7}"/>
              </a:ext>
            </a:extLst>
          </p:cNvPr>
          <p:cNvSpPr txBox="1"/>
          <p:nvPr/>
        </p:nvSpPr>
        <p:spPr>
          <a:xfrm>
            <a:off x="1720654" y="2400214"/>
            <a:ext cx="315701" cy="202170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1000"/>
              </a:spcBef>
              <a:spcAft>
                <a:spcPts val="0"/>
              </a:spcAft>
              <a:buClrTx/>
              <a:buSzTx/>
              <a:buFontTx/>
              <a:buNone/>
              <a:tabLst/>
            </a:pPr>
            <a:r>
              <a:rPr kumimoji="0" lang="en-GB" sz="1200" b="0" i="0" u="none" strike="noStrike" cap="none" spc="0" normalizeH="0" baseline="0" dirty="0">
                <a:ln>
                  <a:noFill/>
                </a:ln>
                <a:solidFill>
                  <a:schemeClr val="tx1"/>
                </a:solidFill>
                <a:effectLst/>
                <a:uFillTx/>
                <a:latin typeface="+mn-lt"/>
                <a:ea typeface="+mn-ea"/>
                <a:cs typeface="+mn-cs"/>
                <a:sym typeface="Helvetica Light"/>
              </a:rPr>
              <a:t>15</a:t>
            </a:r>
          </a:p>
          <a:p>
            <a:pPr marL="0" marR="0" indent="0" algn="l" defTabSz="584200" rtl="0" fontAlgn="auto" latinLnBrk="0" hangingPunct="0">
              <a:lnSpc>
                <a:spcPct val="100000"/>
              </a:lnSpc>
              <a:spcBef>
                <a:spcPts val="1000"/>
              </a:spcBef>
              <a:spcAft>
                <a:spcPts val="0"/>
              </a:spcAft>
              <a:buClrTx/>
              <a:buSzTx/>
              <a:buFontTx/>
              <a:buNone/>
              <a:tabLst/>
            </a:pPr>
            <a:r>
              <a:rPr lang="en-GB" sz="1200" dirty="0">
                <a:sym typeface="Helvetica Light"/>
              </a:rPr>
              <a:t>14</a:t>
            </a:r>
          </a:p>
          <a:p>
            <a:pPr marL="0" marR="0" indent="0" algn="l" defTabSz="584200" rtl="0" fontAlgn="auto" latinLnBrk="0" hangingPunct="0">
              <a:lnSpc>
                <a:spcPct val="100000"/>
              </a:lnSpc>
              <a:spcBef>
                <a:spcPts val="1000"/>
              </a:spcBef>
              <a:spcAft>
                <a:spcPts val="0"/>
              </a:spcAft>
              <a:buClrTx/>
              <a:buSzTx/>
              <a:buFontTx/>
              <a:buNone/>
              <a:tabLst/>
            </a:pPr>
            <a:r>
              <a:rPr lang="en-GB" sz="1200" dirty="0">
                <a:sym typeface="Helvetica Light"/>
              </a:rPr>
              <a:t>13</a:t>
            </a:r>
          </a:p>
          <a:p>
            <a:pPr marL="0" marR="0" indent="0" algn="l" defTabSz="584200" rtl="0" fontAlgn="auto" latinLnBrk="0" hangingPunct="0">
              <a:lnSpc>
                <a:spcPct val="100000"/>
              </a:lnSpc>
              <a:spcBef>
                <a:spcPts val="1000"/>
              </a:spcBef>
              <a:spcAft>
                <a:spcPts val="0"/>
              </a:spcAft>
              <a:buClrTx/>
              <a:buSzTx/>
              <a:buFontTx/>
              <a:buNone/>
              <a:tabLst/>
            </a:pPr>
            <a:r>
              <a:rPr lang="en-GB" sz="1200" dirty="0">
                <a:sym typeface="Helvetica Light"/>
              </a:rPr>
              <a:t>12</a:t>
            </a:r>
          </a:p>
          <a:p>
            <a:pPr marL="0" marR="0" indent="0" algn="l" defTabSz="584200" rtl="0" fontAlgn="auto" latinLnBrk="0" hangingPunct="0">
              <a:lnSpc>
                <a:spcPct val="100000"/>
              </a:lnSpc>
              <a:spcBef>
                <a:spcPts val="1000"/>
              </a:spcBef>
              <a:spcAft>
                <a:spcPts val="0"/>
              </a:spcAft>
              <a:buClrTx/>
              <a:buSzTx/>
              <a:buFontTx/>
              <a:buNone/>
              <a:tabLst/>
            </a:pPr>
            <a:r>
              <a:rPr lang="en-GB" sz="1200" dirty="0">
                <a:sym typeface="Helvetica Light"/>
              </a:rPr>
              <a:t>11</a:t>
            </a:r>
          </a:p>
          <a:p>
            <a:pPr marL="0" marR="0" indent="0" algn="l" defTabSz="584200" rtl="0" fontAlgn="auto" latinLnBrk="0" hangingPunct="0">
              <a:lnSpc>
                <a:spcPct val="100000"/>
              </a:lnSpc>
              <a:spcBef>
                <a:spcPts val="1000"/>
              </a:spcBef>
              <a:spcAft>
                <a:spcPts val="0"/>
              </a:spcAft>
              <a:buClrTx/>
              <a:buSzTx/>
              <a:buFontTx/>
              <a:buNone/>
              <a:tabLst/>
            </a:pPr>
            <a:r>
              <a:rPr lang="en-GB" sz="1200" dirty="0">
                <a:sym typeface="Helvetica Light"/>
              </a:rPr>
              <a:t>10</a:t>
            </a:r>
            <a:endParaRPr kumimoji="0" lang="en-GB" sz="12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82392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2158" y="4646828"/>
            <a:ext cx="8519684" cy="442471"/>
          </a:xfrm>
        </p:spPr>
        <p:txBody>
          <a:bodyPr>
            <a:normAutofit/>
          </a:bodyPr>
          <a:lstStyle/>
          <a:p>
            <a:r>
              <a:rPr lang="en-US" sz="1400" dirty="0"/>
              <a:t>Local (2.2km) shows larger increases in wet day frequency than Regional (12km)</a:t>
            </a:r>
            <a:endParaRPr lang="en-GB" sz="1400" dirty="0"/>
          </a:p>
        </p:txBody>
      </p:sp>
      <p:sp>
        <p:nvSpPr>
          <p:cNvPr id="15" name="TextBox 14"/>
          <p:cNvSpPr txBox="1"/>
          <p:nvPr/>
        </p:nvSpPr>
        <p:spPr>
          <a:xfrm>
            <a:off x="153973" y="4044111"/>
            <a:ext cx="3581925" cy="646331"/>
          </a:xfrm>
          <a:prstGeom prst="rect">
            <a:avLst/>
          </a:prstGeom>
          <a:noFill/>
        </p:spPr>
        <p:txBody>
          <a:bodyPr wrap="square" rtlCol="0">
            <a:spAutoFit/>
          </a:bodyPr>
          <a:lstStyle/>
          <a:p>
            <a:r>
              <a:rPr lang="en-GB" i="1"/>
              <a:t>Projected changes to 2061-2080 for RCP8.5 as %</a:t>
            </a:r>
          </a:p>
        </p:txBody>
      </p:sp>
      <p:sp>
        <p:nvSpPr>
          <p:cNvPr id="16" name="TextBox 15"/>
          <p:cNvSpPr txBox="1"/>
          <p:nvPr/>
        </p:nvSpPr>
        <p:spPr>
          <a:xfrm>
            <a:off x="342162" y="1226860"/>
            <a:ext cx="3181873" cy="1754326"/>
          </a:xfrm>
          <a:prstGeom prst="rect">
            <a:avLst/>
          </a:prstGeom>
          <a:noFill/>
        </p:spPr>
        <p:txBody>
          <a:bodyPr wrap="square" rtlCol="0">
            <a:spAutoFit/>
          </a:bodyPr>
          <a:lstStyle/>
          <a:p>
            <a:r>
              <a:rPr lang="en-GB" b="1" u="sng" dirty="0"/>
              <a:t>Future climate projections</a:t>
            </a:r>
          </a:p>
          <a:p>
            <a:endParaRPr lang="en-GB" b="1" dirty="0"/>
          </a:p>
          <a:p>
            <a:r>
              <a:rPr lang="en-GB" b="1" dirty="0"/>
              <a:t>Winter precipitation increases in both frequency of wet days and intensity on wet days</a:t>
            </a:r>
          </a:p>
        </p:txBody>
      </p:sp>
      <p:sp>
        <p:nvSpPr>
          <p:cNvPr id="6" name="TextBox 5"/>
          <p:cNvSpPr txBox="1"/>
          <p:nvPr/>
        </p:nvSpPr>
        <p:spPr>
          <a:xfrm>
            <a:off x="7428713" y="1351900"/>
            <a:ext cx="1519092" cy="923330"/>
          </a:xfrm>
          <a:prstGeom prst="rect">
            <a:avLst/>
          </a:prstGeom>
          <a:noFill/>
        </p:spPr>
        <p:txBody>
          <a:bodyPr wrap="square" rtlCol="0">
            <a:spAutoFit/>
          </a:bodyPr>
          <a:lstStyle/>
          <a:p>
            <a:r>
              <a:rPr lang="en-GB"/>
              <a:t>Wet day frequency change %</a:t>
            </a:r>
          </a:p>
        </p:txBody>
      </p:sp>
      <p:sp>
        <p:nvSpPr>
          <p:cNvPr id="17" name="TextBox 16"/>
          <p:cNvSpPr txBox="1"/>
          <p:nvPr/>
        </p:nvSpPr>
        <p:spPr>
          <a:xfrm>
            <a:off x="7555289" y="3754494"/>
            <a:ext cx="1519092" cy="923330"/>
          </a:xfrm>
          <a:prstGeom prst="rect">
            <a:avLst/>
          </a:prstGeom>
          <a:noFill/>
        </p:spPr>
        <p:txBody>
          <a:bodyPr wrap="square" rtlCol="0">
            <a:spAutoFit/>
          </a:bodyPr>
          <a:lstStyle/>
          <a:p>
            <a:r>
              <a:rPr lang="en-GB"/>
              <a:t>Wet day intensity change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015" b="62851"/>
          <a:stretch/>
        </p:blipFill>
        <p:spPr>
          <a:xfrm>
            <a:off x="3720230" y="1167178"/>
            <a:ext cx="3230973" cy="138053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90865"/>
          <a:stretch/>
        </p:blipFill>
        <p:spPr>
          <a:xfrm>
            <a:off x="6951203" y="2207173"/>
            <a:ext cx="2192797" cy="34053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2137" b="62851"/>
          <a:stretch/>
        </p:blipFill>
        <p:spPr>
          <a:xfrm>
            <a:off x="3742737" y="2990516"/>
            <a:ext cx="3208466" cy="1364226"/>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90468"/>
          <a:stretch/>
        </p:blipFill>
        <p:spPr>
          <a:xfrm>
            <a:off x="6951203" y="3317077"/>
            <a:ext cx="2194274" cy="355552"/>
          </a:xfrm>
          <a:prstGeom prst="rect">
            <a:avLst/>
          </a:prstGeom>
        </p:spPr>
      </p:pic>
      <p:sp>
        <p:nvSpPr>
          <p:cNvPr id="12" name="TextBox 11">
            <a:extLst>
              <a:ext uri="{FF2B5EF4-FFF2-40B4-BE49-F238E27FC236}">
                <a16:creationId xmlns:a16="http://schemas.microsoft.com/office/drawing/2014/main" id="{6D0172F5-7DFD-4BDF-AAB4-3EAD0CA72E90}"/>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82058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6189" y="4645696"/>
            <a:ext cx="8519684" cy="442471"/>
          </a:xfrm>
        </p:spPr>
        <p:txBody>
          <a:bodyPr>
            <a:normAutofit/>
          </a:bodyPr>
          <a:lstStyle/>
          <a:p>
            <a:r>
              <a:rPr lang="en-US" sz="1400" dirty="0"/>
              <a:t>Local (2.2km) shows greater increases in summer rainfall intensity than Regional (12km).</a:t>
            </a:r>
            <a:endParaRPr lang="en-GB" sz="1400" dirty="0"/>
          </a:p>
        </p:txBody>
      </p:sp>
      <p:sp>
        <p:nvSpPr>
          <p:cNvPr id="15" name="TextBox 14"/>
          <p:cNvSpPr txBox="1"/>
          <p:nvPr/>
        </p:nvSpPr>
        <p:spPr>
          <a:xfrm>
            <a:off x="84604" y="4031493"/>
            <a:ext cx="3581925" cy="584775"/>
          </a:xfrm>
          <a:prstGeom prst="rect">
            <a:avLst/>
          </a:prstGeom>
          <a:noFill/>
        </p:spPr>
        <p:txBody>
          <a:bodyPr wrap="square" rtlCol="0">
            <a:spAutoFit/>
          </a:bodyPr>
          <a:lstStyle/>
          <a:p>
            <a:r>
              <a:rPr lang="en-GB" sz="1600" i="1" dirty="0"/>
              <a:t>Projected changes to 2061-2080 for RCP8.5 as %</a:t>
            </a:r>
          </a:p>
        </p:txBody>
      </p:sp>
      <p:sp>
        <p:nvSpPr>
          <p:cNvPr id="16" name="TextBox 15"/>
          <p:cNvSpPr txBox="1"/>
          <p:nvPr/>
        </p:nvSpPr>
        <p:spPr>
          <a:xfrm>
            <a:off x="335234" y="1225691"/>
            <a:ext cx="3080663" cy="2031325"/>
          </a:xfrm>
          <a:prstGeom prst="rect">
            <a:avLst/>
          </a:prstGeom>
          <a:noFill/>
        </p:spPr>
        <p:txBody>
          <a:bodyPr wrap="square" rtlCol="0">
            <a:spAutoFit/>
          </a:bodyPr>
          <a:lstStyle/>
          <a:p>
            <a:r>
              <a:rPr lang="en-GB" b="1" u="sng" dirty="0"/>
              <a:t>Future climate projections</a:t>
            </a:r>
          </a:p>
          <a:p>
            <a:endParaRPr lang="en-GB" b="1" dirty="0"/>
          </a:p>
          <a:p>
            <a:r>
              <a:rPr lang="en-GB" b="1" dirty="0"/>
              <a:t>Despite overall summer drying, Local (2.2km) suggests future increases in the intensity of summer rainfall.</a:t>
            </a:r>
          </a:p>
        </p:txBody>
      </p:sp>
      <p:sp>
        <p:nvSpPr>
          <p:cNvPr id="6" name="TextBox 5"/>
          <p:cNvSpPr txBox="1"/>
          <p:nvPr/>
        </p:nvSpPr>
        <p:spPr>
          <a:xfrm>
            <a:off x="7428713" y="1351900"/>
            <a:ext cx="1519092" cy="923330"/>
          </a:xfrm>
          <a:prstGeom prst="rect">
            <a:avLst/>
          </a:prstGeom>
          <a:noFill/>
        </p:spPr>
        <p:txBody>
          <a:bodyPr wrap="square" rtlCol="0">
            <a:spAutoFit/>
          </a:bodyPr>
          <a:lstStyle/>
          <a:p>
            <a:r>
              <a:rPr lang="en-GB"/>
              <a:t>Wet day frequency change %</a:t>
            </a:r>
          </a:p>
        </p:txBody>
      </p:sp>
      <p:pic>
        <p:nvPicPr>
          <p:cNvPr id="13" name="Picture 12"/>
          <p:cNvPicPr/>
          <p:nvPr/>
        </p:nvPicPr>
        <p:blipFill rotWithShape="1">
          <a:blip r:embed="rId3" cstate="print">
            <a:extLst>
              <a:ext uri="{28A0092B-C50C-407E-A947-70E740481C1C}">
                <a14:useLocalDpi xmlns:a14="http://schemas.microsoft.com/office/drawing/2010/main" val="0"/>
              </a:ext>
            </a:extLst>
          </a:blip>
          <a:srcRect t="90856"/>
          <a:stretch/>
        </p:blipFill>
        <p:spPr bwMode="auto">
          <a:xfrm>
            <a:off x="6766560" y="2241354"/>
            <a:ext cx="2377440" cy="435943"/>
          </a:xfrm>
          <a:prstGeom prst="rect">
            <a:avLst/>
          </a:prstGeom>
          <a:noFill/>
          <a:ln>
            <a:noFill/>
          </a:ln>
        </p:spPr>
      </p:pic>
      <p:pic>
        <p:nvPicPr>
          <p:cNvPr id="12" name="Picture 11"/>
          <p:cNvPicPr/>
          <p:nvPr/>
        </p:nvPicPr>
        <p:blipFill rotWithShape="1">
          <a:blip r:embed="rId3" cstate="print">
            <a:extLst>
              <a:ext uri="{28A0092B-C50C-407E-A947-70E740481C1C}">
                <a14:useLocalDpi xmlns:a14="http://schemas.microsoft.com/office/drawing/2010/main" val="0"/>
              </a:ext>
            </a:extLst>
          </a:blip>
          <a:srcRect t="12089" b="62839"/>
          <a:stretch/>
        </p:blipFill>
        <p:spPr bwMode="auto">
          <a:xfrm>
            <a:off x="3735899" y="1444121"/>
            <a:ext cx="3266616" cy="1330610"/>
          </a:xfrm>
          <a:prstGeom prst="rect">
            <a:avLst/>
          </a:prstGeom>
          <a:noFill/>
          <a:ln>
            <a:noFill/>
          </a:ln>
        </p:spPr>
      </p:pic>
      <p:pic>
        <p:nvPicPr>
          <p:cNvPr id="18" name="Picture 17"/>
          <p:cNvPicPr/>
          <p:nvPr/>
        </p:nvPicPr>
        <p:blipFill rotWithShape="1">
          <a:blip r:embed="rId4" cstate="print">
            <a:extLst>
              <a:ext uri="{28A0092B-C50C-407E-A947-70E740481C1C}">
                <a14:useLocalDpi xmlns:a14="http://schemas.microsoft.com/office/drawing/2010/main" val="0"/>
              </a:ext>
            </a:extLst>
          </a:blip>
          <a:srcRect t="90254"/>
          <a:stretch/>
        </p:blipFill>
        <p:spPr bwMode="auto">
          <a:xfrm>
            <a:off x="6766560" y="3432301"/>
            <a:ext cx="2377440" cy="458391"/>
          </a:xfrm>
          <a:prstGeom prst="rect">
            <a:avLst/>
          </a:prstGeom>
          <a:noFill/>
          <a:ln>
            <a:noFill/>
          </a:ln>
        </p:spPr>
      </p:pic>
      <p:pic>
        <p:nvPicPr>
          <p:cNvPr id="14" name="Picture 13"/>
          <p:cNvPicPr/>
          <p:nvPr/>
        </p:nvPicPr>
        <p:blipFill rotWithShape="1">
          <a:blip r:embed="rId4" cstate="print">
            <a:extLst>
              <a:ext uri="{28A0092B-C50C-407E-A947-70E740481C1C}">
                <a14:useLocalDpi xmlns:a14="http://schemas.microsoft.com/office/drawing/2010/main" val="0"/>
              </a:ext>
            </a:extLst>
          </a:blip>
          <a:srcRect t="11958" b="62955"/>
          <a:stretch/>
        </p:blipFill>
        <p:spPr bwMode="auto">
          <a:xfrm>
            <a:off x="3746630" y="3127878"/>
            <a:ext cx="3255885" cy="1363793"/>
          </a:xfrm>
          <a:prstGeom prst="rect">
            <a:avLst/>
          </a:prstGeom>
          <a:noFill/>
          <a:ln>
            <a:noFill/>
          </a:ln>
        </p:spPr>
      </p:pic>
      <p:sp>
        <p:nvSpPr>
          <p:cNvPr id="17" name="TextBox 16"/>
          <p:cNvSpPr txBox="1"/>
          <p:nvPr/>
        </p:nvSpPr>
        <p:spPr>
          <a:xfrm>
            <a:off x="7555289" y="3754494"/>
            <a:ext cx="1519092" cy="923330"/>
          </a:xfrm>
          <a:prstGeom prst="rect">
            <a:avLst/>
          </a:prstGeom>
          <a:noFill/>
        </p:spPr>
        <p:txBody>
          <a:bodyPr wrap="square" rtlCol="0">
            <a:spAutoFit/>
          </a:bodyPr>
          <a:lstStyle/>
          <a:p>
            <a:r>
              <a:rPr lang="en-GB" dirty="0"/>
              <a:t>Wet day intensity change %</a:t>
            </a:r>
          </a:p>
        </p:txBody>
      </p:sp>
      <p:sp>
        <p:nvSpPr>
          <p:cNvPr id="11" name="TextBox 10">
            <a:extLst>
              <a:ext uri="{FF2B5EF4-FFF2-40B4-BE49-F238E27FC236}">
                <a16:creationId xmlns:a16="http://schemas.microsoft.com/office/drawing/2014/main" id="{1A41B6B1-A0E6-4F0C-8BEA-E21D3010704C}"/>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327581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0" y="6309521"/>
            <a:ext cx="12192000" cy="548481"/>
          </a:xfrm>
          <a:prstGeom prst="rect">
            <a:avLst/>
          </a:prstGeom>
          <a:solidFill>
            <a:schemeClr val="bg1"/>
          </a:solidFill>
        </p:spPr>
        <p:txBody>
          <a:bodyPr vert="horz" lIns="252000" tIns="36000" rIns="68580" bIns="27000" rtlCol="0" anchor="ctr"/>
          <a:lstStyle>
            <a:defPPr>
              <a:defRPr lang="en-US"/>
            </a:defPPr>
            <a:lvl1pPr marL="0" algn="l" defTabSz="292093" rtl="0" eaLnBrk="1" latinLnBrk="0" hangingPunct="0">
              <a:defRPr sz="1067"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2" name="TextBox 11"/>
          <p:cNvSpPr txBox="1"/>
          <p:nvPr/>
        </p:nvSpPr>
        <p:spPr>
          <a:xfrm>
            <a:off x="312964" y="708976"/>
            <a:ext cx="8089901" cy="8007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3578" tIns="53578" rIns="53578" bIns="53578" numCol="1" spcCol="38100" rtlCol="0" anchor="ctr">
            <a:spAutoFit/>
          </a:bodyPr>
          <a:lstStyle/>
          <a:p>
            <a:pPr defTabSz="438150" hangingPunct="0"/>
            <a:r>
              <a:rPr lang="en-GB" dirty="0">
                <a:sym typeface="Helvetica Light"/>
              </a:rPr>
              <a:t>			</a:t>
            </a:r>
            <a:r>
              <a:rPr lang="en-GB" u="sng" dirty="0">
                <a:sym typeface="Helvetica Light"/>
              </a:rPr>
              <a:t>Summer </a:t>
            </a:r>
            <a:r>
              <a:rPr lang="en-GB" dirty="0">
                <a:sym typeface="Helvetica Light"/>
              </a:rPr>
              <a:t>								    </a:t>
            </a:r>
            <a:r>
              <a:rPr lang="en-GB" u="sng" dirty="0">
                <a:sym typeface="Helvetica Light"/>
              </a:rPr>
              <a:t>Winter</a:t>
            </a:r>
          </a:p>
          <a:p>
            <a:pPr defTabSz="438150" hangingPunct="0"/>
            <a:r>
              <a:rPr lang="en-GB" sz="1350" dirty="0">
                <a:sym typeface="Helvetica Light"/>
              </a:rPr>
              <a:t>		2.2km = 7.8 (5.4-9.3) %/K						2.2km = 6.9 (4.9-8.1) %/K</a:t>
            </a:r>
          </a:p>
          <a:p>
            <a:pPr defTabSz="438150" hangingPunct="0"/>
            <a:r>
              <a:rPr lang="en-GB" sz="1350" dirty="0">
                <a:sym typeface="Helvetica Light"/>
              </a:rPr>
              <a:t>		12km  = 5.2 (2.4-10.9) %/K						12km  = 7.0 (3.8-10.2) %/K</a:t>
            </a:r>
          </a:p>
        </p:txBody>
      </p:sp>
      <p:pic>
        <p:nvPicPr>
          <p:cNvPr id="7" name="Picture 6" descr="4.4.17.scalingRateVSdewTemp_pdf_UKaverageJJA_THR0.1_qq99.png"/>
          <p:cNvPicPr/>
          <p:nvPr/>
        </p:nvPicPr>
        <p:blipFill>
          <a:blip r:embed="rId3" cstate="print"/>
          <a:srcRect t="3467"/>
          <a:stretch>
            <a:fillRect/>
          </a:stretch>
        </p:blipFill>
        <p:spPr>
          <a:xfrm>
            <a:off x="203200" y="1509676"/>
            <a:ext cx="4408214" cy="3093855"/>
          </a:xfrm>
          <a:prstGeom prst="rect">
            <a:avLst/>
          </a:prstGeom>
        </p:spPr>
      </p:pic>
      <p:pic>
        <p:nvPicPr>
          <p:cNvPr id="8" name="Picture 7" descr="4.4.18.scalingRateVSdewTemp_pdf_UKaverageDJF_THR0.1_qq99.png"/>
          <p:cNvPicPr/>
          <p:nvPr/>
        </p:nvPicPr>
        <p:blipFill>
          <a:blip r:embed="rId4" cstate="print"/>
          <a:srcRect t="3723"/>
          <a:stretch>
            <a:fillRect/>
          </a:stretch>
        </p:blipFill>
        <p:spPr>
          <a:xfrm>
            <a:off x="4721177" y="1478145"/>
            <a:ext cx="4359759" cy="3093855"/>
          </a:xfrm>
          <a:prstGeom prst="rect">
            <a:avLst/>
          </a:prstGeom>
        </p:spPr>
      </p:pic>
      <p:sp>
        <p:nvSpPr>
          <p:cNvPr id="9" name="Title 1">
            <a:extLst>
              <a:ext uri="{FF2B5EF4-FFF2-40B4-BE49-F238E27FC236}">
                <a16:creationId xmlns:a16="http://schemas.microsoft.com/office/drawing/2014/main" id="{B646A2CA-AFD4-43FB-82DF-D733AD3E44F8}"/>
              </a:ext>
            </a:extLst>
          </p:cNvPr>
          <p:cNvSpPr>
            <a:spLocks noGrp="1"/>
          </p:cNvSpPr>
          <p:nvPr>
            <p:ph type="title"/>
          </p:nvPr>
        </p:nvSpPr>
        <p:spPr>
          <a:xfrm>
            <a:off x="377371" y="4720683"/>
            <a:ext cx="6937829" cy="359317"/>
          </a:xfrm>
        </p:spPr>
        <p:txBody>
          <a:bodyPr>
            <a:normAutofit fontScale="90000"/>
          </a:bodyPr>
          <a:lstStyle/>
          <a:p>
            <a:r>
              <a:rPr lang="en-US" sz="1600" dirty="0"/>
              <a:t>2.2km shows increases in summer extreme hourly intensities beyond CC-scaling.</a:t>
            </a:r>
            <a:endParaRPr lang="en-GB" sz="1600" dirty="0"/>
          </a:p>
        </p:txBody>
      </p:sp>
      <p:sp>
        <p:nvSpPr>
          <p:cNvPr id="10" name="TextBox 9">
            <a:extLst>
              <a:ext uri="{FF2B5EF4-FFF2-40B4-BE49-F238E27FC236}">
                <a16:creationId xmlns:a16="http://schemas.microsoft.com/office/drawing/2014/main" id="{89CB2B74-1FF5-4720-9CCC-3F3E1E1F932E}"/>
              </a:ext>
            </a:extLst>
          </p:cNvPr>
          <p:cNvSpPr txBox="1"/>
          <p:nvPr/>
        </p:nvSpPr>
        <p:spPr>
          <a:xfrm>
            <a:off x="7239699" y="4826754"/>
            <a:ext cx="1904301" cy="215444"/>
          </a:xfrm>
          <a:prstGeom prst="rect">
            <a:avLst/>
          </a:prstGeom>
          <a:noFill/>
        </p:spPr>
        <p:txBody>
          <a:bodyPr wrap="square" rtlCol="0">
            <a:spAutoFit/>
          </a:bodyPr>
          <a:lstStyle/>
          <a:p>
            <a:r>
              <a:rPr lang="en-GB" sz="800" kern="0" dirty="0">
                <a:solidFill>
                  <a:srgbClr val="2A2A2A"/>
                </a:solidFill>
                <a:sym typeface="Helvetica Light"/>
              </a:rPr>
              <a:t> © Crown Copyright 2018, Met Office</a:t>
            </a:r>
            <a:endParaRPr lang="en-GB" sz="800" dirty="0"/>
          </a:p>
        </p:txBody>
      </p:sp>
    </p:spTree>
    <p:extLst>
      <p:ext uri="{BB962C8B-B14F-4D97-AF65-F5344CB8AC3E}">
        <p14:creationId xmlns:p14="http://schemas.microsoft.com/office/powerpoint/2010/main" val="114729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E6CDCC3-5D1A-4443-8D06-CAE37543E1DA}" vid="{782BD56F-88CB-4E51-BC56-789B60A50E78}"/>
    </a:ext>
  </a:extLst>
</a:theme>
</file>

<file path=ppt/theme/theme10.xml><?xml version="1.0" encoding="utf-8"?>
<a:theme xmlns:a="http://schemas.openxmlformats.org/drawingml/2006/main" name="5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79E3C6-AF9A-4FB7-9C97-7E103D55C8DF}" vid="{4106018A-4AFD-47B5-BDAE-3A9DE91F062F}"/>
    </a:ext>
  </a:extLst>
</a:theme>
</file>

<file path=ppt/theme/theme11.xml><?xml version="1.0" encoding="utf-8"?>
<a:theme xmlns:a="http://schemas.openxmlformats.org/drawingml/2006/main" name="2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Met Office Hadley Centre PowerPoint Template" id="{11660586-C640-450A-BD63-CA173E408E6D}" vid="{078A8313-34DF-4BB6-9F5C-B8E3140CF51C}"/>
    </a:ext>
  </a:extLst>
</a:theme>
</file>

<file path=ppt/theme/theme12.xml><?xml version="1.0" encoding="utf-8"?>
<a:theme xmlns:a="http://schemas.openxmlformats.org/drawingml/2006/main" name="3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13.xml><?xml version="1.0" encoding="utf-8"?>
<a:theme xmlns:a="http://schemas.openxmlformats.org/drawingml/2006/main" name="6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79E3C6-AF9A-4FB7-9C97-7E103D55C8DF}" vid="{4106018A-4AFD-47B5-BDAE-3A9DE91F062F}"/>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E6CDCC3-5D1A-4443-8D06-CAE37543E1DA}" vid="{782BD56F-88CB-4E51-BC56-789B60A50E78}"/>
    </a:ext>
  </a:extLst>
</a:theme>
</file>

<file path=ppt/theme/theme3.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4.xml><?xml version="1.0" encoding="utf-8"?>
<a:theme xmlns:a="http://schemas.openxmlformats.org/drawingml/2006/main" name="1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5.xml><?xml version="1.0" encoding="utf-8"?>
<a:theme xmlns:a="http://schemas.openxmlformats.org/drawingml/2006/main" name="2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6.xml><?xml version="1.0" encoding="utf-8"?>
<a:theme xmlns:a="http://schemas.openxmlformats.org/drawingml/2006/main" name="7_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7.xml><?xml version="1.0" encoding="utf-8"?>
<a:theme xmlns:a="http://schemas.openxmlformats.org/drawingml/2006/main" name="4_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79E3C6-AF9A-4FB7-9C97-7E103D55C8DF}" vid="{4106018A-4AFD-47B5-BDAE-3A9DE91F062F}"/>
    </a:ext>
  </a:extLst>
</a:theme>
</file>

<file path=ppt/theme/theme8.xml><?xml version="1.0" encoding="utf-8"?>
<a:theme xmlns:a="http://schemas.openxmlformats.org/drawingml/2006/main" name="Overview">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ppt/theme/theme9.xml><?xml version="1.0" encoding="utf-8"?>
<a:theme xmlns:a="http://schemas.openxmlformats.org/drawingml/2006/main" name="2 Met Office Hadley Centr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922567F5-2F72-4512-93F5-C2EFAD87CE74}" vid="{33C7D5F4-8BA3-44D0-9390-4DF64F17FB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929D3C7B92654E91E0BACE58CAB3FC" ma:contentTypeVersion="2" ma:contentTypeDescription="Create a new document." ma:contentTypeScope="" ma:versionID="b516ca4bc2fb343c10db5fc6be74e8a1">
  <xsd:schema xmlns:xsd="http://www.w3.org/2001/XMLSchema" xmlns:xs="http://www.w3.org/2001/XMLSchema" xmlns:p="http://schemas.microsoft.com/office/2006/metadata/properties" xmlns:ns3="39e328b5-fd55-4aa2-9335-b42da031234f" targetNamespace="http://schemas.microsoft.com/office/2006/metadata/properties" ma:root="true" ma:fieldsID="8dbc7cb6f2bb18fd965a39878f68014a" ns3:_="">
    <xsd:import namespace="39e328b5-fd55-4aa2-9335-b42da031234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e328b5-fd55-4aa2-9335-b42da03123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0E65C8-82DB-4603-8783-F342B9B673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e328b5-fd55-4aa2-9335-b42da03123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0149E-32D3-4011-9A27-75B047FF51D0}">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39e328b5-fd55-4aa2-9335-b42da031234f"/>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2DF02DC8-23FF-4324-A4F0-613A959FC6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TotalTime>
  <Words>3142</Words>
  <Application>Microsoft Office PowerPoint</Application>
  <PresentationFormat>On-screen Show (16:9)</PresentationFormat>
  <Paragraphs>340</Paragraphs>
  <Slides>24</Slides>
  <Notes>23</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1</vt:i4>
      </vt:variant>
      <vt:variant>
        <vt:lpstr>Slide Titles</vt:lpstr>
      </vt:variant>
      <vt:variant>
        <vt:i4>24</vt:i4>
      </vt:variant>
    </vt:vector>
  </HeadingPairs>
  <TitlesOfParts>
    <vt:vector size="43" baseType="lpstr">
      <vt:lpstr>Arial</vt:lpstr>
      <vt:lpstr>Calibri</vt:lpstr>
      <vt:lpstr>FSEmeric-Light</vt:lpstr>
      <vt:lpstr>Times</vt:lpstr>
      <vt:lpstr>Wingdings</vt:lpstr>
      <vt:lpstr>Office Theme</vt:lpstr>
      <vt:lpstr>1_Office Theme</vt:lpstr>
      <vt:lpstr>Met Office PowerPoint Template</vt:lpstr>
      <vt:lpstr>1_Met Office PowerPoint Template</vt:lpstr>
      <vt:lpstr>2_Met Office PowerPoint Template</vt:lpstr>
      <vt:lpstr>7_Met Office PowerPoint Template</vt:lpstr>
      <vt:lpstr>4_Office Theme</vt:lpstr>
      <vt:lpstr>Overview</vt:lpstr>
      <vt:lpstr>2 Met Office Hadley Centre PowerPoint Template</vt:lpstr>
      <vt:lpstr>5_Office Theme</vt:lpstr>
      <vt:lpstr>2_Office Theme</vt:lpstr>
      <vt:lpstr>3_Met Office PowerPoint Template</vt:lpstr>
      <vt:lpstr>6_Office Theme</vt:lpstr>
      <vt:lpstr>Picture</vt:lpstr>
      <vt:lpstr>PowerPoint Presentation</vt:lpstr>
      <vt:lpstr>First national climate scenarios at convection-permitting scale</vt:lpstr>
      <vt:lpstr>PowerPoint Presentation</vt:lpstr>
      <vt:lpstr>Local (2.2km) gives improvements in how rainfall varies hour-to-hour.</vt:lpstr>
      <vt:lpstr>Easter floods 1998</vt:lpstr>
      <vt:lpstr>Present-day hourly precipitation extremes</vt:lpstr>
      <vt:lpstr>Local (2.2km) shows larger increases in wet day frequency than Regional (12km)</vt:lpstr>
      <vt:lpstr>Local (2.2km) shows greater increases in summer rainfall intensity than Regional (12km).</vt:lpstr>
      <vt:lpstr>2.2km shows increases in summer extreme hourly intensities beyond CC-scaling.</vt:lpstr>
      <vt:lpstr>Local (2.2km) provides credible projections of future changes in hourly rainfall extremes</vt:lpstr>
      <vt:lpstr>Local (2.2km) shows change in seasonality of hourly precipitation extremes</vt:lpstr>
      <vt:lpstr>PowerPoint Presentation</vt:lpstr>
      <vt:lpstr>PowerPoint Presentation</vt:lpstr>
      <vt:lpstr>Different winter precipitation response in Local (2.2km) compared to Regional (12km)</vt:lpstr>
      <vt:lpstr>Changes in convective showers significantly contribute to winter precipitation response in 2.2km </vt:lpstr>
      <vt:lpstr>PowerPoint Presentation</vt:lpstr>
      <vt:lpstr>Summary and outlook</vt:lpstr>
      <vt:lpstr>My personal pledges to reduce carbon</vt:lpstr>
      <vt:lpstr>Spare slides</vt:lpstr>
      <vt:lpstr>Model differences likely due representation of snow, cloud, and drier soils in Local 2.2km</vt:lpstr>
      <vt:lpstr>In general the Local (2.2km) model reinforces the results from the Regional (12km) model</vt:lpstr>
      <vt:lpstr>PowerPoint Presentation</vt:lpstr>
      <vt:lpstr>Local (2.2km) suggests doubling of frequency of exceeding flash flood warning threshold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Kendon, Elizabeth</dc:creator>
  <cp:lastModifiedBy>Kendon, Elizabeth</cp:lastModifiedBy>
  <cp:revision>28</cp:revision>
  <dcterms:created xsi:type="dcterms:W3CDTF">2020-02-24T15:31:21Z</dcterms:created>
  <dcterms:modified xsi:type="dcterms:W3CDTF">2020-05-04T11:16:05Z</dcterms:modified>
</cp:coreProperties>
</file>