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0" r:id="rId1"/>
  </p:sldMasterIdLst>
  <p:sldIdLst>
    <p:sldId id="256" r:id="rId2"/>
    <p:sldId id="272" r:id="rId3"/>
    <p:sldId id="278" r:id="rId4"/>
    <p:sldId id="273" r:id="rId5"/>
    <p:sldId id="27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806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0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6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55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3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8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3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3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8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4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9086" y="2206419"/>
            <a:ext cx="10403720" cy="1708862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b="1" dirty="0"/>
              <a:t>Numerical simulations to study the geodynamic origin of Los Humeros Volcanic Field in Mexico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66651" y="3069771"/>
            <a:ext cx="10377595" cy="3706276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Authors: Andrés </a:t>
            </a:r>
            <a:r>
              <a:rPr lang="en-US" sz="2400" dirty="0">
                <a:solidFill>
                  <a:schemeClr val="tx1"/>
                </a:solidFill>
              </a:rPr>
              <a:t>David </a:t>
            </a:r>
            <a:r>
              <a:rPr lang="en-US" sz="2400" dirty="0" err="1" smtClean="0">
                <a:solidFill>
                  <a:schemeClr val="tx1"/>
                </a:solidFill>
              </a:rPr>
              <a:t>Bayona</a:t>
            </a:r>
            <a:r>
              <a:rPr lang="en-US" sz="2400" baseline="30000" dirty="0">
                <a:solidFill>
                  <a:schemeClr val="tx1"/>
                </a:solidFill>
              </a:rPr>
              <a:t> </a:t>
            </a:r>
            <a:endParaRPr lang="en-US" sz="2400" baseline="30000" dirty="0" smtClean="0">
              <a:solidFill>
                <a:schemeClr val="tx1"/>
              </a:solidFill>
            </a:endParaRPr>
          </a:p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Vlad </a:t>
            </a:r>
            <a:r>
              <a:rPr lang="en-US" sz="2400" dirty="0">
                <a:solidFill>
                  <a:schemeClr val="tx1"/>
                </a:solidFill>
              </a:rPr>
              <a:t>Constantin </a:t>
            </a:r>
            <a:r>
              <a:rPr lang="en-US" sz="2400" dirty="0" err="1" smtClean="0">
                <a:solidFill>
                  <a:schemeClr val="tx1"/>
                </a:solidFill>
              </a:rPr>
              <a:t>Manea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Motivation:</a:t>
            </a:r>
          </a:p>
          <a:p>
            <a:r>
              <a:rPr lang="en-US" dirty="0"/>
              <a:t>The origin of the </a:t>
            </a:r>
            <a:r>
              <a:rPr lang="en-US" dirty="0" smtClean="0"/>
              <a:t>volcanic caldera Los </a:t>
            </a:r>
            <a:r>
              <a:rPr lang="en-US" dirty="0" err="1" smtClean="0"/>
              <a:t>Humeros</a:t>
            </a:r>
            <a:r>
              <a:rPr lang="en-US" dirty="0" smtClean="0"/>
              <a:t> in Mexico </a:t>
            </a:r>
            <a:r>
              <a:rPr lang="en-US" dirty="0"/>
              <a:t>has </a:t>
            </a:r>
            <a:r>
              <a:rPr lang="en-US" dirty="0" smtClean="0"/>
              <a:t>not </a:t>
            </a:r>
            <a:r>
              <a:rPr lang="en-US" dirty="0"/>
              <a:t>been studied using numerical </a:t>
            </a:r>
            <a:r>
              <a:rPr lang="en-US" dirty="0" smtClean="0"/>
              <a:t>modeling.</a:t>
            </a:r>
            <a:endParaRPr lang="es-ES" dirty="0" smtClean="0"/>
          </a:p>
          <a:p>
            <a:r>
              <a:rPr lang="es-ES" dirty="0" smtClean="0">
                <a:solidFill>
                  <a:schemeClr val="tx1"/>
                </a:solidFill>
              </a:rPr>
              <a:t>Key question:</a:t>
            </a:r>
          </a:p>
          <a:p>
            <a:r>
              <a:rPr lang="en-US" dirty="0"/>
              <a:t>What </a:t>
            </a:r>
            <a:r>
              <a:rPr lang="en-US" dirty="0" smtClean="0"/>
              <a:t>specific mantle conditions are </a:t>
            </a:r>
            <a:r>
              <a:rPr lang="en-US" dirty="0"/>
              <a:t>necessary for the formation of Los Humeros?</a:t>
            </a:r>
          </a:p>
          <a:p>
            <a:pPr algn="r"/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40" y="113877"/>
            <a:ext cx="3127519" cy="143878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8667" y1="8036" x2="18667" y2="8036"/>
                        <a14:foregroundMark x1="28444" y1="6250" x2="28444" y2="6250"/>
                        <a14:foregroundMark x1="37778" y1="5357" x2="37778" y2="5357"/>
                        <a14:foregroundMark x1="48000" y1="6250" x2="48000" y2="6250"/>
                        <a14:foregroundMark x1="71556" y1="7143" x2="71556" y2="7143"/>
                        <a14:foregroundMark x1="85333" y1="9375" x2="85333" y2="9375"/>
                        <a14:foregroundMark x1="92889" y1="9821" x2="92889" y2="9821"/>
                        <a14:foregroundMark x1="7111" y1="9375" x2="7111" y2="9375"/>
                        <a14:foregroundMark x1="7556" y1="19643" x2="7556" y2="19643"/>
                        <a14:foregroundMark x1="92889" y1="28125" x2="92889" y2="28125"/>
                        <a14:foregroundMark x1="7556" y1="33929" x2="7556" y2="33929"/>
                        <a14:foregroundMark x1="8000" y1="47768" x2="8000" y2="47768"/>
                        <a14:foregroundMark x1="7111" y1="70982" x2="7111" y2="70982"/>
                        <a14:foregroundMark x1="10222" y1="80357" x2="10222" y2="80357"/>
                        <a14:foregroundMark x1="12444" y1="79911" x2="12444" y2="79911"/>
                        <a14:foregroundMark x1="11556" y1="90179" x2="11556" y2="90179"/>
                        <a14:foregroundMark x1="10222" y1="91071" x2="10222" y2="91071"/>
                        <a14:foregroundMark x1="31556" y1="90179" x2="31556" y2="90179"/>
                        <a14:foregroundMark x1="67111" y1="91964" x2="67111" y2="91964"/>
                        <a14:foregroundMark x1="82222" y1="88393" x2="82222" y2="88393"/>
                        <a14:foregroundMark x1="94222" y1="70089" x2="94222" y2="700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6181" y="187820"/>
            <a:ext cx="1358065" cy="1352029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4577" y="187820"/>
            <a:ext cx="1261981" cy="12680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3152" y="6483902"/>
            <a:ext cx="1068848" cy="37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 txBox="1">
            <a:spLocks/>
          </p:cNvSpPr>
          <p:nvPr/>
        </p:nvSpPr>
        <p:spPr>
          <a:xfrm>
            <a:off x="681248" y="65314"/>
            <a:ext cx="3822192" cy="2632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Los Humeros Volcanic Field (LHVF) </a:t>
            </a:r>
            <a:r>
              <a:rPr lang="en-US" dirty="0" smtClean="0"/>
              <a:t>is a large caldera </a:t>
            </a:r>
            <a:r>
              <a:rPr lang="en-US" dirty="0"/>
              <a:t>about 21 by 15 km </a:t>
            </a:r>
            <a:r>
              <a:rPr lang="en-US" dirty="0" smtClean="0"/>
              <a:t>wide, located in the eastern part of </a:t>
            </a:r>
            <a:r>
              <a:rPr lang="en-US" dirty="0"/>
              <a:t>the </a:t>
            </a:r>
            <a:r>
              <a:rPr lang="en-US" dirty="0" smtClean="0"/>
              <a:t>Trans-Mexican </a:t>
            </a:r>
            <a:r>
              <a:rPr lang="en-US" dirty="0"/>
              <a:t>Volcanic </a:t>
            </a:r>
            <a:r>
              <a:rPr lang="en-US" dirty="0" smtClean="0"/>
              <a:t>Belt (TMVB), </a:t>
            </a:r>
            <a:r>
              <a:rPr lang="en-US" dirty="0"/>
              <a:t>roughly 440 km away from the Middle American </a:t>
            </a:r>
            <a:r>
              <a:rPr lang="en-US" dirty="0" smtClean="0"/>
              <a:t>Trench and 380 km above the slab of the Cocos plate.</a:t>
            </a: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716092" y="4298678"/>
            <a:ext cx="6407060" cy="245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LHVF is </a:t>
            </a:r>
            <a:r>
              <a:rPr lang="en-US" dirty="0"/>
              <a:t>the third largest geothermal field in Mexico in terms of energy </a:t>
            </a:r>
            <a:r>
              <a:rPr lang="en-US" dirty="0" smtClean="0"/>
              <a:t>output. This added to </a:t>
            </a:r>
            <a:r>
              <a:rPr lang="en-US" dirty="0"/>
              <a:t>its geographical location </a:t>
            </a:r>
            <a:r>
              <a:rPr lang="en-US" dirty="0" smtClean="0"/>
              <a:t>is still a </a:t>
            </a:r>
            <a:r>
              <a:rPr lang="en-US" dirty="0"/>
              <a:t>great </a:t>
            </a:r>
            <a:r>
              <a:rPr lang="en-US" dirty="0" smtClean="0"/>
              <a:t>unknown </a:t>
            </a:r>
            <a:r>
              <a:rPr lang="en-US" dirty="0"/>
              <a:t>to understand the conditions </a:t>
            </a:r>
            <a:r>
              <a:rPr lang="en-US" dirty="0" smtClean="0"/>
              <a:t>(at upper mantle levels) under </a:t>
            </a:r>
            <a:r>
              <a:rPr lang="en-US" dirty="0"/>
              <a:t>which it was formed. For </a:t>
            </a:r>
            <a:r>
              <a:rPr lang="en-US" dirty="0" smtClean="0"/>
              <a:t>these reasons, numerical </a:t>
            </a:r>
            <a:r>
              <a:rPr lang="en-US" dirty="0"/>
              <a:t>models </a:t>
            </a:r>
            <a:r>
              <a:rPr lang="en-US" dirty="0" smtClean="0"/>
              <a:t>are employed </a:t>
            </a:r>
            <a:r>
              <a:rPr lang="en-US" dirty="0"/>
              <a:t>to study the formation of </a:t>
            </a:r>
            <a:r>
              <a:rPr lang="en-US" dirty="0" smtClean="0"/>
              <a:t>LHVF based </a:t>
            </a:r>
            <a:r>
              <a:rPr lang="en-US" dirty="0"/>
              <a:t>on </a:t>
            </a:r>
            <a:r>
              <a:rPr lang="en-US" dirty="0" smtClean="0"/>
              <a:t>the diameter </a:t>
            </a:r>
            <a:r>
              <a:rPr lang="en-US" dirty="0"/>
              <a:t>and temperature </a:t>
            </a:r>
            <a:r>
              <a:rPr lang="en-US" dirty="0" smtClean="0"/>
              <a:t>of several asthenospheric </a:t>
            </a:r>
            <a:r>
              <a:rPr lang="en-US" dirty="0"/>
              <a:t>thermal </a:t>
            </a:r>
            <a:r>
              <a:rPr lang="en-US" dirty="0" smtClean="0"/>
              <a:t>anomalies. </a:t>
            </a:r>
            <a:r>
              <a:rPr lang="en-US" dirty="0"/>
              <a:t>In addition, the role </a:t>
            </a:r>
            <a:r>
              <a:rPr lang="en-US" dirty="0" smtClean="0"/>
              <a:t>of regional </a:t>
            </a:r>
            <a:r>
              <a:rPr lang="en-US" dirty="0" smtClean="0"/>
              <a:t>tectonic stresses are also studied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56" y="65314"/>
            <a:ext cx="5756460" cy="3890157"/>
          </a:xfrm>
        </p:spPr>
      </p:pic>
      <p:sp>
        <p:nvSpPr>
          <p:cNvPr id="9" name="CuadroTexto 8"/>
          <p:cNvSpPr txBox="1"/>
          <p:nvPr/>
        </p:nvSpPr>
        <p:spPr>
          <a:xfrm>
            <a:off x="5232206" y="3955471"/>
            <a:ext cx="5374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/>
              <a:t>Fig. 1. </a:t>
            </a:r>
            <a:r>
              <a:rPr lang="es-ES" sz="1200" dirty="0" err="1" smtClean="0"/>
              <a:t>Tectonic</a:t>
            </a:r>
            <a:r>
              <a:rPr lang="es-ES" sz="1200" dirty="0" smtClean="0"/>
              <a:t> </a:t>
            </a:r>
            <a:r>
              <a:rPr lang="es-ES" sz="1200" dirty="0" err="1" smtClean="0"/>
              <a:t>map</a:t>
            </a:r>
            <a:r>
              <a:rPr lang="es-ES" sz="1200" dirty="0" smtClean="0"/>
              <a:t> and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location</a:t>
            </a:r>
            <a:r>
              <a:rPr lang="es-ES" sz="1200" dirty="0" smtClean="0"/>
              <a:t> of Los Humeros </a:t>
            </a:r>
            <a:r>
              <a:rPr lang="es-ES" sz="1200" dirty="0" err="1" smtClean="0"/>
              <a:t>Volcanic</a:t>
            </a:r>
            <a:r>
              <a:rPr lang="es-ES" sz="1200" dirty="0" smtClean="0"/>
              <a:t> Field</a:t>
            </a:r>
            <a:endParaRPr lang="en-US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78681" y="6338498"/>
            <a:ext cx="5374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Fig. 2. </a:t>
            </a:r>
            <a:r>
              <a:rPr lang="es-ES" sz="1200" dirty="0" err="1" smtClean="0"/>
              <a:t>Subduction</a:t>
            </a:r>
            <a:r>
              <a:rPr lang="es-ES" sz="1200" dirty="0" smtClean="0"/>
              <a:t> of Cocos </a:t>
            </a:r>
            <a:r>
              <a:rPr lang="es-ES" sz="1200" dirty="0" err="1"/>
              <a:t>P</a:t>
            </a:r>
            <a:r>
              <a:rPr lang="es-ES" sz="1200" dirty="0" err="1" smtClean="0"/>
              <a:t>late</a:t>
            </a:r>
            <a:r>
              <a:rPr lang="es-ES" sz="1200" dirty="0" smtClean="0"/>
              <a:t> </a:t>
            </a:r>
            <a:r>
              <a:rPr lang="es-ES" sz="1200" dirty="0" err="1" smtClean="0"/>
              <a:t>beneath</a:t>
            </a:r>
            <a:r>
              <a:rPr lang="es-ES" sz="1200" dirty="0" smtClean="0"/>
              <a:t> North American </a:t>
            </a:r>
            <a:r>
              <a:rPr lang="es-ES" sz="1200" dirty="0" err="1" smtClean="0"/>
              <a:t>Plate</a:t>
            </a:r>
            <a:r>
              <a:rPr lang="es-ES" sz="1200" dirty="0" smtClean="0"/>
              <a:t>.</a:t>
            </a:r>
            <a:endParaRPr lang="en-US" sz="12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98" y="2462850"/>
            <a:ext cx="4043651" cy="387564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3152" y="6483902"/>
            <a:ext cx="1068848" cy="37409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3152" y="6483903"/>
            <a:ext cx="1068848" cy="37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464" y="679269"/>
            <a:ext cx="7210483" cy="49900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152" y="6483902"/>
            <a:ext cx="1068848" cy="37409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261872" y="5932286"/>
            <a:ext cx="8882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/>
              <a:t>Fig. 3</a:t>
            </a:r>
            <a:r>
              <a:rPr lang="es-ES" sz="1200" dirty="0" smtClean="0"/>
              <a:t>. </a:t>
            </a:r>
            <a:r>
              <a:rPr lang="en-US" sz="1200" dirty="0"/>
              <a:t>LHVF is located to the northwest of a chain of </a:t>
            </a:r>
            <a:r>
              <a:rPr lang="en-US" sz="1200" dirty="0" smtClean="0"/>
              <a:t>volcanoes, which are above a </a:t>
            </a:r>
            <a:r>
              <a:rPr lang="en-US" sz="1200" dirty="0"/>
              <a:t>slab </a:t>
            </a:r>
            <a:r>
              <a:rPr lang="en-US" sz="1200" dirty="0" smtClean="0"/>
              <a:t>tear. </a:t>
            </a:r>
            <a:r>
              <a:rPr lang="es-ES" sz="1200" dirty="0"/>
              <a:t>Modified </a:t>
            </a:r>
            <a:r>
              <a:rPr lang="es-ES" sz="1200" dirty="0" err="1"/>
              <a:t>from</a:t>
            </a:r>
            <a:r>
              <a:rPr lang="es-ES" sz="1200" dirty="0"/>
              <a:t> Clayton &amp; </a:t>
            </a:r>
            <a:r>
              <a:rPr lang="es-ES" sz="1200" dirty="0" err="1"/>
              <a:t>Perez</a:t>
            </a:r>
            <a:r>
              <a:rPr lang="es-ES" sz="1200" dirty="0"/>
              <a:t> (2018).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8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delo 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1749" y="407961"/>
            <a:ext cx="8546204" cy="4807131"/>
          </a:xfr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587829" y="5512526"/>
            <a:ext cx="10123713" cy="13454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b="1" dirty="0" smtClean="0"/>
              <a:t>Video 1</a:t>
            </a:r>
            <a:r>
              <a:rPr lang="es-ES" dirty="0" smtClean="0"/>
              <a:t>: Rock </a:t>
            </a:r>
            <a:r>
              <a:rPr lang="es-ES" dirty="0" err="1" smtClean="0"/>
              <a:t>distribution</a:t>
            </a:r>
            <a:r>
              <a:rPr lang="es-ES" dirty="0" smtClean="0"/>
              <a:t> </a:t>
            </a:r>
            <a:r>
              <a:rPr lang="es-ES" dirty="0" err="1" smtClean="0"/>
              <a:t>evolution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a </a:t>
            </a:r>
            <a:r>
              <a:rPr lang="es-ES" dirty="0" err="1" smtClean="0"/>
              <a:t>numerical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a series of </a:t>
            </a:r>
            <a:r>
              <a:rPr lang="es-ES" dirty="0" err="1" smtClean="0"/>
              <a:t>thermal</a:t>
            </a:r>
            <a:r>
              <a:rPr lang="es-ES" dirty="0" smtClean="0"/>
              <a:t> </a:t>
            </a:r>
            <a:r>
              <a:rPr lang="es-ES" dirty="0" err="1" smtClean="0"/>
              <a:t>intrusions</a:t>
            </a:r>
            <a:r>
              <a:rPr lang="es-ES" dirty="0" smtClean="0"/>
              <a:t>. </a:t>
            </a:r>
            <a:r>
              <a:rPr lang="es-ES" dirty="0" err="1" smtClean="0"/>
              <a:t>Excess</a:t>
            </a:r>
            <a:r>
              <a:rPr lang="es-ES" dirty="0" smtClean="0"/>
              <a:t> </a:t>
            </a:r>
            <a:r>
              <a:rPr lang="es-ES" dirty="0" err="1" smtClean="0"/>
              <a:t>temperature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initial</a:t>
            </a:r>
            <a:r>
              <a:rPr lang="es-ES" dirty="0" smtClean="0"/>
              <a:t> </a:t>
            </a:r>
            <a:r>
              <a:rPr lang="es-ES" dirty="0" err="1" smtClean="0"/>
              <a:t>thermal</a:t>
            </a:r>
            <a:r>
              <a:rPr lang="es-ES" dirty="0" smtClean="0"/>
              <a:t> </a:t>
            </a:r>
            <a:r>
              <a:rPr lang="es-ES" dirty="0" err="1" smtClean="0"/>
              <a:t>anamolay</a:t>
            </a:r>
            <a:r>
              <a:rPr lang="es-ES" dirty="0" smtClean="0"/>
              <a:t> (</a:t>
            </a:r>
            <a:r>
              <a:rPr lang="es-ES" dirty="0" err="1" smtClean="0"/>
              <a:t>shown</a:t>
            </a:r>
            <a:r>
              <a:rPr lang="es-ES" dirty="0" smtClean="0"/>
              <a:t> in red) </a:t>
            </a:r>
            <a:r>
              <a:rPr lang="es-ES" dirty="0" err="1" smtClean="0"/>
              <a:t>is</a:t>
            </a:r>
            <a:r>
              <a:rPr lang="es-ES" dirty="0" smtClean="0"/>
              <a:t> 100 K. Total </a:t>
            </a:r>
            <a:r>
              <a:rPr lang="es-ES" dirty="0"/>
              <a:t>r</a:t>
            </a:r>
            <a:r>
              <a:rPr lang="es-ES" dirty="0" smtClean="0"/>
              <a:t>egional </a:t>
            </a:r>
            <a:r>
              <a:rPr lang="es-ES" dirty="0" err="1" smtClean="0"/>
              <a:t>tectonic</a:t>
            </a:r>
            <a:r>
              <a:rPr lang="es-ES" dirty="0" smtClean="0"/>
              <a:t> </a:t>
            </a:r>
            <a:r>
              <a:rPr lang="es-ES" dirty="0" err="1" smtClean="0"/>
              <a:t>extension</a:t>
            </a:r>
            <a:r>
              <a:rPr lang="es-ES" dirty="0" smtClean="0"/>
              <a:t> full </a:t>
            </a:r>
            <a:r>
              <a:rPr lang="es-ES" dirty="0" err="1" smtClean="0"/>
              <a:t>rate</a:t>
            </a:r>
            <a:r>
              <a:rPr lang="es-ES" dirty="0" smtClean="0"/>
              <a:t>: 5 mm/</a:t>
            </a:r>
            <a:r>
              <a:rPr lang="es-ES" dirty="0" err="1" smtClean="0"/>
              <a:t>yr</a:t>
            </a:r>
            <a:r>
              <a:rPr lang="es-ES" dirty="0" smtClean="0"/>
              <a:t>. </a:t>
            </a:r>
            <a:r>
              <a:rPr lang="es-ES" dirty="0" err="1" smtClean="0"/>
              <a:t>Initial</a:t>
            </a:r>
            <a:r>
              <a:rPr lang="es-ES" dirty="0" smtClean="0"/>
              <a:t> </a:t>
            </a:r>
            <a:r>
              <a:rPr lang="es-ES" dirty="0" err="1"/>
              <a:t>r</a:t>
            </a:r>
            <a:r>
              <a:rPr lang="es-ES" dirty="0" err="1" smtClean="0"/>
              <a:t>adius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/>
              <a:t>t</a:t>
            </a:r>
            <a:r>
              <a:rPr lang="es-ES" dirty="0" err="1" smtClean="0"/>
              <a:t>hermal</a:t>
            </a:r>
            <a:r>
              <a:rPr lang="es-ES" dirty="0" smtClean="0"/>
              <a:t> </a:t>
            </a:r>
            <a:r>
              <a:rPr lang="es-ES" dirty="0" err="1" smtClean="0"/>
              <a:t>anomaly</a:t>
            </a:r>
            <a:r>
              <a:rPr lang="es-ES" dirty="0" smtClean="0"/>
              <a:t>: 7500 m. Radius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second</a:t>
            </a:r>
            <a:r>
              <a:rPr lang="es-ES" dirty="0" smtClean="0"/>
              <a:t> and </a:t>
            </a:r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thermal</a:t>
            </a:r>
            <a:r>
              <a:rPr lang="es-ES" dirty="0" smtClean="0"/>
              <a:t> </a:t>
            </a:r>
            <a:r>
              <a:rPr lang="es-ES" dirty="0" err="1" smtClean="0"/>
              <a:t>anomalies</a:t>
            </a:r>
            <a:r>
              <a:rPr lang="es-ES" dirty="0" smtClean="0"/>
              <a:t>: 8000 m. </a:t>
            </a:r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thermal anomalies are inserted into the modeling at 1000 and 1500 numerical steps  (corresponding to 0,46 </a:t>
            </a:r>
            <a:r>
              <a:rPr lang="en-US" dirty="0" err="1" smtClean="0"/>
              <a:t>Myr</a:t>
            </a:r>
            <a:r>
              <a:rPr lang="en-US" dirty="0" smtClean="0"/>
              <a:t> and 0,57 </a:t>
            </a:r>
            <a:r>
              <a:rPr lang="en-US" dirty="0" err="1" smtClean="0"/>
              <a:t>Myr</a:t>
            </a:r>
            <a:r>
              <a:rPr lang="en-US" dirty="0" smtClean="0"/>
              <a:t> after the model start).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3152" y="6483902"/>
            <a:ext cx="1068848" cy="37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3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8595360" cy="1325562"/>
          </a:xfrm>
        </p:spPr>
        <p:txBody>
          <a:bodyPr/>
          <a:lstStyle/>
          <a:p>
            <a:pPr algn="ctr"/>
            <a:r>
              <a:rPr lang="es-ES" dirty="0" err="1" smtClean="0"/>
              <a:t>Conclusions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The minimum </a:t>
            </a:r>
            <a:r>
              <a:rPr lang="en-US" dirty="0" smtClean="0"/>
              <a:t>temperature excess of </a:t>
            </a:r>
            <a:r>
              <a:rPr lang="en-US" dirty="0" err="1" smtClean="0"/>
              <a:t>astenospheric</a:t>
            </a:r>
            <a:r>
              <a:rPr lang="en-US" dirty="0" smtClean="0"/>
              <a:t> anomalies </a:t>
            </a:r>
            <a:r>
              <a:rPr lang="en-US" dirty="0"/>
              <a:t>​​under which the magma </a:t>
            </a:r>
            <a:r>
              <a:rPr lang="en-US" dirty="0" smtClean="0"/>
              <a:t>achieved </a:t>
            </a:r>
            <a:r>
              <a:rPr lang="en-US" dirty="0"/>
              <a:t>to rise to the surface </a:t>
            </a:r>
            <a:r>
              <a:rPr lang="en-US" dirty="0" smtClean="0"/>
              <a:t>is 100 K. This corresponds to mantle temperature at slab depth beneath LHVF. </a:t>
            </a:r>
            <a:endParaRPr lang="en-US" dirty="0" smtClean="0"/>
          </a:p>
          <a:p>
            <a:pPr algn="just"/>
            <a:r>
              <a:rPr lang="en-US" dirty="0" smtClean="0"/>
              <a:t>It </a:t>
            </a:r>
            <a:r>
              <a:rPr lang="en-US" dirty="0" smtClean="0"/>
              <a:t>is </a:t>
            </a:r>
            <a:r>
              <a:rPr lang="en-US" dirty="0"/>
              <a:t>necessary to include </a:t>
            </a:r>
            <a:r>
              <a:rPr lang="en-US" dirty="0" smtClean="0"/>
              <a:t>tectonic horizontal </a:t>
            </a:r>
            <a:r>
              <a:rPr lang="en-US" dirty="0"/>
              <a:t>extensional stresses in the models to form zones of </a:t>
            </a:r>
            <a:r>
              <a:rPr lang="en-US" dirty="0" smtClean="0"/>
              <a:t>weakness (shear bands) </a:t>
            </a:r>
            <a:r>
              <a:rPr lang="en-US" dirty="0"/>
              <a:t>to facilitate the rise of the </a:t>
            </a:r>
            <a:r>
              <a:rPr lang="en-US" dirty="0" smtClean="0"/>
              <a:t>magma. </a:t>
            </a:r>
            <a:r>
              <a:rPr lang="en-US" dirty="0"/>
              <a:t>This is </a:t>
            </a:r>
            <a:r>
              <a:rPr lang="en-US" dirty="0" smtClean="0"/>
              <a:t>in agreement with </a:t>
            </a:r>
            <a:r>
              <a:rPr lang="en-US" dirty="0" err="1" smtClean="0"/>
              <a:t>cenozoic</a:t>
            </a:r>
            <a:r>
              <a:rPr lang="en-US" dirty="0" smtClean="0"/>
              <a:t> </a:t>
            </a:r>
            <a:r>
              <a:rPr lang="en-US" dirty="0"/>
              <a:t>extension recorded in the </a:t>
            </a:r>
            <a:r>
              <a:rPr lang="en-US" dirty="0" smtClean="0"/>
              <a:t>area </a:t>
            </a:r>
            <a:r>
              <a:rPr lang="en-US" dirty="0"/>
              <a:t>associated with the </a:t>
            </a:r>
            <a:r>
              <a:rPr lang="en-US" dirty="0" smtClean="0"/>
              <a:t>perpendicular extension to </a:t>
            </a:r>
            <a:r>
              <a:rPr lang="en-US" dirty="0"/>
              <a:t>the </a:t>
            </a:r>
            <a:r>
              <a:rPr lang="en-US" dirty="0" smtClean="0"/>
              <a:t>Middle American </a:t>
            </a:r>
            <a:r>
              <a:rPr lang="en-US" dirty="0"/>
              <a:t>T</a:t>
            </a:r>
            <a:r>
              <a:rPr lang="en-US" dirty="0" smtClean="0"/>
              <a:t>rench </a:t>
            </a:r>
            <a:r>
              <a:rPr lang="en-US" dirty="0"/>
              <a:t>by the isostatic compensation of the </a:t>
            </a:r>
            <a:r>
              <a:rPr lang="en-US" dirty="0" smtClean="0"/>
              <a:t>TMVB, probably induced </a:t>
            </a:r>
            <a:r>
              <a:rPr lang="en-US" dirty="0"/>
              <a:t>by the rollback of the slab of the Cocos </a:t>
            </a:r>
            <a:r>
              <a:rPr lang="en-US" dirty="0" smtClean="0"/>
              <a:t>Plate.</a:t>
            </a:r>
            <a:endParaRPr lang="en-US" dirty="0"/>
          </a:p>
          <a:p>
            <a:pPr algn="just"/>
            <a:r>
              <a:rPr lang="en-US" dirty="0" smtClean="0"/>
              <a:t>Our modeling simulations show that several thermal </a:t>
            </a:r>
            <a:r>
              <a:rPr lang="en-US" dirty="0"/>
              <a:t>anomalies </a:t>
            </a:r>
            <a:r>
              <a:rPr lang="en-US" dirty="0" smtClean="0"/>
              <a:t>are </a:t>
            </a:r>
            <a:r>
              <a:rPr lang="en-US" dirty="0"/>
              <a:t>necessary for the formation of a volcanic body of dimensions similar to </a:t>
            </a:r>
            <a:r>
              <a:rPr lang="en-US" dirty="0" smtClean="0"/>
              <a:t>LHVF. </a:t>
            </a:r>
            <a:r>
              <a:rPr lang="en-US" dirty="0"/>
              <a:t>Three or </a:t>
            </a:r>
            <a:r>
              <a:rPr lang="en-US" dirty="0" smtClean="0"/>
              <a:t>more successive thermal pulses are required in order for the thermal anomaly to penetrate the cold continental crust and reach the surface.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152" y="6483902"/>
            <a:ext cx="1068848" cy="37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TM03457515[[fn=Vista]]</Template>
  <TotalTime>587</TotalTime>
  <Words>497</Words>
  <Application>Microsoft Office PowerPoint</Application>
  <PresentationFormat>Panorámica</PresentationFormat>
  <Paragraphs>17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Century Schoolbook</vt:lpstr>
      <vt:lpstr>Wingdings 2</vt:lpstr>
      <vt:lpstr>View</vt:lpstr>
      <vt:lpstr>Numerical simulations to study the geodynamic origin of Los Humeros Volcanic Field in Mexico </vt:lpstr>
      <vt:lpstr>Presentación de PowerPoint</vt:lpstr>
      <vt:lpstr>Presentación de PowerPoint</vt:lpstr>
      <vt:lpstr>Presentación de PowerPoint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90</cp:revision>
  <dcterms:created xsi:type="dcterms:W3CDTF">2020-04-23T04:04:42Z</dcterms:created>
  <dcterms:modified xsi:type="dcterms:W3CDTF">2020-05-01T23:22:28Z</dcterms:modified>
</cp:coreProperties>
</file>