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Avenir" panose="02000503020000020003" pitchFamily="2" charset="0"/>
      <p:regular r:id="rId30"/>
      <p:italic r:id="rId31"/>
    </p:embeddedFont>
    <p:embeddedFont>
      <p:font typeface="Ubuntu" panose="020B0504030602030204" pitchFamily="34" charset="0"/>
      <p:regular r:id="rId32"/>
      <p:bold r:id="rId33"/>
      <p:italic r:id="rId34"/>
      <p:boldItalic r:id="rId35"/>
    </p:embeddedFont>
    <p:embeddedFont>
      <p:font typeface="Ubuntu Condensed" panose="020B0506030602030204" pitchFamily="3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81"/>
    <p:restoredTop sz="94674"/>
  </p:normalViewPr>
  <p:slideViewPr>
    <p:cSldViewPr snapToGrid="0">
      <p:cViewPr varScale="1">
        <p:scale>
          <a:sx n="165" d="100"/>
          <a:sy n="165" d="100"/>
        </p:scale>
        <p:origin x="103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471b26e7f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471b26e7f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a60e06782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a60e06782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a693b2dc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a693b2dc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a693b2d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a693b2d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a71a1992a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7a71a1992a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a71a1992a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a71a1992a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a71a1992a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a71a1992a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7a693b2dc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7a693b2dc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7a71a1992a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7a71a1992a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a71a1992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7a71a1992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a693b2dc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7a693b2dc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a60e0678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a60e0678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a6aa58d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a6aa58d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a71a1992a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7a71a1992a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a71a1992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7a71a1992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a71a1992a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7a71a1992a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7a7c47bc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7a7c47bc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aa9d17e8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aa9d17e8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7a9b3039c9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7a9b3039c9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7a6aa58dc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7a6aa58dc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3f2675a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3f2675a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a60e0678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a60e0678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a60e0678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a60e0678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a60e06782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7a60e06782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a60e06782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a60e06782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a60e06782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a60e06782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a693b2dc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7a693b2dc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5176" y="-64008"/>
            <a:ext cx="9674352" cy="619158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/>
          <p:nvPr/>
        </p:nvSpPr>
        <p:spPr>
          <a:xfrm>
            <a:off x="1090150" y="1683825"/>
            <a:ext cx="7017300" cy="5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Feng Zhu</a:t>
            </a:r>
            <a:r>
              <a:rPr lang="en" b="1" i="1" baseline="30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r>
              <a:rPr lang="en" i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, Julien Emile-Geay</a:t>
            </a:r>
            <a:r>
              <a:rPr lang="en" i="1" baseline="30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r>
              <a:rPr lang="en" i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, Gregory J. Hakim</a:t>
            </a:r>
            <a:r>
              <a:rPr lang="en" i="1" baseline="30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lang="en" i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, Jonathan King</a:t>
            </a:r>
            <a:r>
              <a:rPr lang="en" i="1" baseline="30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r>
              <a:rPr lang="en" i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, Kevin Anchukaitis</a:t>
            </a:r>
            <a:r>
              <a:rPr lang="en" i="1" baseline="30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i="1" baseline="30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" name="Google Shape;60;p14"/>
          <p:cNvSpPr txBox="1"/>
          <p:nvPr/>
        </p:nvSpPr>
        <p:spPr>
          <a:xfrm>
            <a:off x="205400" y="569725"/>
            <a:ext cx="8761500" cy="12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34343"/>
                </a:solidFill>
                <a:latin typeface="Ubuntu Condensed"/>
                <a:ea typeface="Ubuntu Condensed"/>
                <a:cs typeface="Ubuntu Condensed"/>
                <a:sym typeface="Ubuntu Condensed"/>
              </a:rPr>
              <a:t>Resolving the differences in the simulated and reconstructed temperature response to volcanism over the </a:t>
            </a:r>
            <a:r>
              <a:rPr lang="en" sz="2500">
                <a:solidFill>
                  <a:srgbClr val="980000"/>
                </a:solidFill>
                <a:latin typeface="Ubuntu Condensed"/>
                <a:ea typeface="Ubuntu Condensed"/>
                <a:cs typeface="Ubuntu Condensed"/>
                <a:sym typeface="Ubuntu Condensed"/>
              </a:rPr>
              <a:t>Last Millennium Reanalysis</a:t>
            </a:r>
            <a:endParaRPr sz="2500">
              <a:solidFill>
                <a:srgbClr val="980000"/>
              </a:solidFill>
              <a:latin typeface="Ubuntu Condensed"/>
              <a:ea typeface="Ubuntu Condensed"/>
              <a:cs typeface="Ubuntu Condensed"/>
              <a:sym typeface="Ubuntu Condensed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2479850" y="2122125"/>
            <a:ext cx="3988500" cy="2916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Ubuntu Condensed"/>
                <a:ea typeface="Ubuntu Condensed"/>
                <a:cs typeface="Ubuntu Condensed"/>
                <a:sym typeface="Ubuntu Condensed"/>
              </a:rPr>
              <a:t> EGU CL1.18: Studying the climate of the last two millennia </a:t>
            </a:r>
            <a:endParaRPr dirty="0">
              <a:solidFill>
                <a:srgbClr val="434343"/>
              </a:solidFill>
              <a:latin typeface="Ubuntu Condensed"/>
              <a:ea typeface="Ubuntu Condensed"/>
              <a:cs typeface="Ubuntu Condensed"/>
              <a:sym typeface="Ubuntu Condense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Ubuntu Condensed"/>
                <a:ea typeface="Ubuntu Condensed"/>
                <a:cs typeface="Ubuntu Condensed"/>
                <a:sym typeface="Ubuntu Condensed"/>
              </a:rPr>
              <a:t>May </a:t>
            </a:r>
            <a:r>
              <a:rPr lang="en" sz="1600" dirty="0">
                <a:solidFill>
                  <a:srgbClr val="434343"/>
                </a:solidFill>
                <a:latin typeface="Ubuntu Condensed"/>
                <a:ea typeface="Ubuntu Condensed"/>
                <a:cs typeface="Ubuntu Condensed"/>
                <a:sym typeface="Ubuntu Condensed"/>
              </a:rPr>
              <a:t>8, 2020</a:t>
            </a:r>
            <a:endParaRPr sz="1600" dirty="0">
              <a:solidFill>
                <a:srgbClr val="434343"/>
              </a:solidFill>
              <a:latin typeface="Ubuntu Condensed"/>
              <a:ea typeface="Ubuntu Condensed"/>
              <a:cs typeface="Ubuntu Condensed"/>
              <a:sym typeface="Ubuntu Condensed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9850" y="2757462"/>
            <a:ext cx="16535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4761" y="2847874"/>
            <a:ext cx="1354836" cy="320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Google Shape;64;p14"/>
          <p:cNvGrpSpPr/>
          <p:nvPr/>
        </p:nvGrpSpPr>
        <p:grpSpPr>
          <a:xfrm>
            <a:off x="4133403" y="2894626"/>
            <a:ext cx="1481354" cy="274306"/>
            <a:chOff x="3606725" y="3472963"/>
            <a:chExt cx="1732375" cy="320040"/>
          </a:xfrm>
        </p:grpSpPr>
        <p:pic>
          <p:nvPicPr>
            <p:cNvPr id="65" name="Google Shape;65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080275" y="3472963"/>
              <a:ext cx="1258825" cy="320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1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606725" y="3472963"/>
              <a:ext cx="469392" cy="3200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3AFC12-2CD4-4449-BB38-D09C03002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74" y="130114"/>
            <a:ext cx="701399" cy="2454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3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457200" y="457200"/>
            <a:ext cx="4170705" cy="438912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3"/>
          <p:cNvSpPr/>
          <p:nvPr/>
        </p:nvSpPr>
        <p:spPr>
          <a:xfrm>
            <a:off x="4371975" y="3489000"/>
            <a:ext cx="1249200" cy="385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real proxies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5949875" y="321527"/>
            <a:ext cx="1965600" cy="6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1C00"/>
                </a:solidFill>
                <a:latin typeface="Ubuntu"/>
                <a:ea typeface="Ubuntu"/>
                <a:cs typeface="Ubuntu"/>
                <a:sym typeface="Ubuntu"/>
              </a:rPr>
              <a:t>iCESM, BCC, GISS, HadCM3, IPSL, MIROC, MPI-ESM-P, CSIRO, CCSM4, CESM-LME</a:t>
            </a:r>
            <a:endParaRPr sz="1000">
              <a:solidFill>
                <a:srgbClr val="A61C00"/>
              </a:solidFill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5656625" y="41977"/>
            <a:ext cx="25521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CC4125"/>
                </a:solidFill>
                <a:latin typeface="Avenir"/>
                <a:ea typeface="Avenir"/>
                <a:cs typeface="Avenir"/>
                <a:sym typeface="Avenir"/>
              </a:rPr>
              <a:t>{        }</a:t>
            </a:r>
            <a:endParaRPr sz="6000" dirty="0">
              <a:solidFill>
                <a:srgbClr val="CC4125"/>
              </a:solidFill>
            </a:endParaRPr>
          </a:p>
        </p:txBody>
      </p:sp>
      <p:sp>
        <p:nvSpPr>
          <p:cNvPr id="169" name="Google Shape;169;p23"/>
          <p:cNvSpPr txBox="1"/>
          <p:nvPr/>
        </p:nvSpPr>
        <p:spPr>
          <a:xfrm>
            <a:off x="6629325" y="4488450"/>
            <a:ext cx="49377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(reproduced from IPCC AR5 Fig. 5.8b)</a:t>
            </a:r>
            <a:endParaRPr sz="8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70" name="Google Shape;17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1225" y="1666825"/>
            <a:ext cx="2756474" cy="2895677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1" name="Google Shape;171;p23"/>
          <p:cNvSpPr txBox="1"/>
          <p:nvPr/>
        </p:nvSpPr>
        <p:spPr>
          <a:xfrm>
            <a:off x="4572000" y="364252"/>
            <a:ext cx="13449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CC4125"/>
                </a:solidFill>
                <a:latin typeface="Avenir"/>
                <a:ea typeface="Avenir"/>
                <a:cs typeface="Avenir"/>
                <a:sym typeface="Avenir"/>
              </a:rPr>
              <a:t>GCMs</a:t>
            </a:r>
            <a:endParaRPr sz="2400" dirty="0">
              <a:solidFill>
                <a:srgbClr val="CC412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4"/>
          <p:cNvPicPr preferRelativeResize="0"/>
          <p:nvPr/>
        </p:nvPicPr>
        <p:blipFill rotWithShape="1">
          <a:blip r:embed="rId3">
            <a:alphaModFix/>
          </a:blip>
          <a:srcRect l="59" r="49"/>
          <a:stretch/>
        </p:blipFill>
        <p:spPr>
          <a:xfrm>
            <a:off x="457200" y="457200"/>
            <a:ext cx="4948733" cy="43891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24"/>
          <p:cNvGrpSpPr/>
          <p:nvPr/>
        </p:nvGrpSpPr>
        <p:grpSpPr>
          <a:xfrm>
            <a:off x="5403800" y="1262575"/>
            <a:ext cx="4461900" cy="1621500"/>
            <a:chOff x="5480000" y="1414975"/>
            <a:chExt cx="4461900" cy="1621500"/>
          </a:xfrm>
        </p:grpSpPr>
        <p:sp>
          <p:nvSpPr>
            <p:cNvPr id="178" name="Google Shape;178;p24"/>
            <p:cNvSpPr txBox="1"/>
            <p:nvPr/>
          </p:nvSpPr>
          <p:spPr>
            <a:xfrm>
              <a:off x="5480000" y="1414975"/>
              <a:ext cx="4461900" cy="162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600">
                  <a:solidFill>
                    <a:srgbClr val="434343"/>
                  </a:solidFill>
                  <a:latin typeface="Avenir"/>
                  <a:ea typeface="Avenir"/>
                  <a:cs typeface="Avenir"/>
                  <a:sym typeface="Avenir"/>
                </a:rPr>
                <a:t>{        }</a:t>
              </a:r>
              <a:endParaRPr sz="960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9" name="Google Shape;179;p24"/>
            <p:cNvSpPr txBox="1"/>
            <p:nvPr/>
          </p:nvSpPr>
          <p:spPr>
            <a:xfrm>
              <a:off x="5858225" y="1914175"/>
              <a:ext cx="2891700" cy="7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TRW: tree-ring width</a:t>
              </a:r>
              <a:endParaRPr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MXD: </a:t>
              </a:r>
              <a:r>
                <a:rPr lang="en" sz="16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max. latewood density</a:t>
              </a:r>
              <a:endParaRPr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sp>
        <p:nvSpPr>
          <p:cNvPr id="180" name="Google Shape;180;p24"/>
          <p:cNvSpPr/>
          <p:nvPr/>
        </p:nvSpPr>
        <p:spPr>
          <a:xfrm>
            <a:off x="4371975" y="3489000"/>
            <a:ext cx="1234800" cy="385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real proxies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1" name="Google Shape;181;p24"/>
          <p:cNvSpPr txBox="1"/>
          <p:nvPr/>
        </p:nvSpPr>
        <p:spPr>
          <a:xfrm>
            <a:off x="5714175" y="2774293"/>
            <a:ext cx="30687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CC0000"/>
                </a:solidFill>
                <a:latin typeface="Ubuntu"/>
                <a:ea typeface="Ubuntu"/>
                <a:cs typeface="Ubuntu"/>
                <a:sym typeface="Ubuntu"/>
              </a:rPr>
              <a:t>What accounts for the discrepancy?</a:t>
            </a:r>
            <a:endParaRPr sz="2000" b="1">
              <a:solidFill>
                <a:srgbClr val="CC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2" name="Google Shape;182;p24"/>
          <p:cNvSpPr txBox="1"/>
          <p:nvPr/>
        </p:nvSpPr>
        <p:spPr>
          <a:xfrm>
            <a:off x="5988525" y="3525993"/>
            <a:ext cx="34788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600"/>
              <a:buFont typeface="Ubuntu"/>
              <a:buAutoNum type="arabicPeriod"/>
            </a:pPr>
            <a:r>
              <a:rPr lang="en" sz="1600" b="1">
                <a:solidFill>
                  <a:srgbClr val="3D85C6"/>
                </a:solidFill>
                <a:latin typeface="Ubuntu"/>
                <a:ea typeface="Ubuntu"/>
                <a:cs typeface="Ubuntu"/>
                <a:sym typeface="Ubuntu"/>
              </a:rPr>
              <a:t>spatial coverage</a:t>
            </a:r>
            <a:endParaRPr sz="1600" b="1">
              <a:solidFill>
                <a:srgbClr val="3D85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600"/>
              <a:buFont typeface="Ubuntu"/>
              <a:buAutoNum type="arabicPeriod"/>
            </a:pPr>
            <a:r>
              <a:rPr lang="en" sz="1600" b="1">
                <a:solidFill>
                  <a:srgbClr val="3D85C6"/>
                </a:solidFill>
                <a:latin typeface="Ubuntu"/>
                <a:ea typeface="Ubuntu"/>
                <a:cs typeface="Ubuntu"/>
                <a:sym typeface="Ubuntu"/>
              </a:rPr>
              <a:t>seasonality</a:t>
            </a:r>
            <a:endParaRPr sz="1600" b="1">
              <a:solidFill>
                <a:srgbClr val="3D85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600"/>
              <a:buFont typeface="Ubuntu"/>
              <a:buAutoNum type="arabicPeriod"/>
            </a:pPr>
            <a:r>
              <a:rPr lang="en" sz="1600" b="1">
                <a:solidFill>
                  <a:srgbClr val="3D85C6"/>
                </a:solidFill>
                <a:latin typeface="Ubuntu"/>
                <a:ea typeface="Ubuntu"/>
                <a:cs typeface="Ubuntu"/>
                <a:sym typeface="Ubuntu"/>
              </a:rPr>
              <a:t>biological memory </a:t>
            </a:r>
            <a:endParaRPr sz="1600" b="1">
              <a:solidFill>
                <a:srgbClr val="3D85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600"/>
              <a:buFont typeface="Ubuntu"/>
              <a:buAutoNum type="arabicPeriod"/>
            </a:pPr>
            <a:r>
              <a:rPr lang="en" sz="1600" b="1">
                <a:solidFill>
                  <a:srgbClr val="3D85C6"/>
                </a:solidFill>
                <a:latin typeface="Ubuntu"/>
                <a:ea typeface="Ubuntu"/>
                <a:cs typeface="Ubuntu"/>
                <a:sym typeface="Ubuntu"/>
              </a:rPr>
              <a:t>noise</a:t>
            </a:r>
            <a:endParaRPr sz="1600" b="1">
              <a:solidFill>
                <a:srgbClr val="3D85C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725" y="1568763"/>
            <a:ext cx="4114801" cy="3569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801" y="1563625"/>
            <a:ext cx="4114801" cy="35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 txBox="1"/>
          <p:nvPr/>
        </p:nvSpPr>
        <p:spPr>
          <a:xfrm>
            <a:off x="2973625" y="4590575"/>
            <a:ext cx="32775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Verification over [1880, 2000]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0" name="Google Shape;190;p25"/>
          <p:cNvSpPr txBox="1"/>
          <p:nvPr/>
        </p:nvSpPr>
        <p:spPr>
          <a:xfrm>
            <a:off x="5135700" y="1136125"/>
            <a:ext cx="73371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Assimilating MXD only (n=59)</a:t>
            </a:r>
            <a:endParaRPr sz="18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1" name="Google Shape;191;p25"/>
          <p:cNvSpPr txBox="1"/>
          <p:nvPr/>
        </p:nvSpPr>
        <p:spPr>
          <a:xfrm>
            <a:off x="468225" y="1136125"/>
            <a:ext cx="37722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Assimilating TRW only (n=336)</a:t>
            </a:r>
            <a:endParaRPr sz="18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2" name="Google Shape;192;p25"/>
          <p:cNvSpPr/>
          <p:nvPr/>
        </p:nvSpPr>
        <p:spPr>
          <a:xfrm>
            <a:off x="0" y="0"/>
            <a:ext cx="9144000" cy="92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1.  Spatial coverage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/>
          <p:nvPr/>
        </p:nvSpPr>
        <p:spPr>
          <a:xfrm>
            <a:off x="275425" y="247875"/>
            <a:ext cx="73371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Pseudoproxy experiment design </a:t>
            </a:r>
            <a:endParaRPr sz="3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8" name="Google Shape;198;p26"/>
          <p:cNvSpPr txBox="1"/>
          <p:nvPr/>
        </p:nvSpPr>
        <p:spPr>
          <a:xfrm>
            <a:off x="784950" y="938525"/>
            <a:ext cx="8152500" cy="12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prior</a:t>
            </a: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: iCESM annual temp</a:t>
            </a:r>
            <a:endParaRPr sz="18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pseudoproxy</a:t>
            </a: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: iCESM annual temp (perfect temperature recorder)</a:t>
            </a:r>
            <a:endParaRPr sz="18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99" name="Google Shape;199;p26"/>
          <p:cNvGrpSpPr/>
          <p:nvPr/>
        </p:nvGrpSpPr>
        <p:grpSpPr>
          <a:xfrm>
            <a:off x="3200400" y="1911288"/>
            <a:ext cx="2743203" cy="2927407"/>
            <a:chOff x="3200400" y="1911288"/>
            <a:chExt cx="2743203" cy="2927407"/>
          </a:xfrm>
        </p:grpSpPr>
        <p:pic>
          <p:nvPicPr>
            <p:cNvPr id="200" name="Google Shape;200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00400" y="2455638"/>
              <a:ext cx="2743203" cy="23830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p26"/>
            <p:cNvSpPr txBox="1"/>
            <p:nvPr/>
          </p:nvSpPr>
          <p:spPr>
            <a:xfrm>
              <a:off x="3330488" y="1911288"/>
              <a:ext cx="2044200" cy="51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u="sng">
                  <a:solidFill>
                    <a:srgbClr val="274E13"/>
                  </a:solidFill>
                  <a:latin typeface="Ubuntu"/>
                  <a:ea typeface="Ubuntu"/>
                  <a:cs typeface="Ubuntu"/>
                  <a:sym typeface="Ubuntu"/>
                </a:rPr>
                <a:t>NA</a:t>
              </a:r>
              <a:r>
                <a:rPr lang="en" sz="1800">
                  <a:solidFill>
                    <a:srgbClr val="274E13"/>
                  </a:solidFill>
                  <a:latin typeface="Ubuntu"/>
                  <a:ea typeface="Ubuntu"/>
                  <a:cs typeface="Ubuntu"/>
                  <a:sym typeface="Ubuntu"/>
                </a:rPr>
                <a:t> TRW (n=50)</a:t>
              </a:r>
              <a:endParaRPr>
                <a:solidFill>
                  <a:srgbClr val="274E13"/>
                </a:solidFill>
              </a:endParaRPr>
            </a:p>
          </p:txBody>
        </p:sp>
      </p:grpSp>
      <p:grpSp>
        <p:nvGrpSpPr>
          <p:cNvPr id="202" name="Google Shape;202;p26"/>
          <p:cNvGrpSpPr/>
          <p:nvPr/>
        </p:nvGrpSpPr>
        <p:grpSpPr>
          <a:xfrm>
            <a:off x="5943600" y="1912975"/>
            <a:ext cx="2743203" cy="2922367"/>
            <a:chOff x="5943600" y="1912975"/>
            <a:chExt cx="2743203" cy="2922367"/>
          </a:xfrm>
        </p:grpSpPr>
        <p:pic>
          <p:nvPicPr>
            <p:cNvPr id="203" name="Google Shape;203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43600" y="2459015"/>
              <a:ext cx="2743203" cy="23763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p26"/>
            <p:cNvSpPr txBox="1"/>
            <p:nvPr/>
          </p:nvSpPr>
          <p:spPr>
            <a:xfrm>
              <a:off x="6047463" y="1912975"/>
              <a:ext cx="2044200" cy="51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u="sng">
                  <a:solidFill>
                    <a:srgbClr val="6AA84F"/>
                  </a:solidFill>
                  <a:latin typeface="Ubuntu"/>
                  <a:ea typeface="Ubuntu"/>
                  <a:cs typeface="Ubuntu"/>
                  <a:sym typeface="Ubuntu"/>
                </a:rPr>
                <a:t>NH</a:t>
              </a:r>
              <a:r>
                <a:rPr lang="en" sz="1800">
                  <a:solidFill>
                    <a:srgbClr val="6AA84F"/>
                  </a:solidFill>
                  <a:latin typeface="Ubuntu"/>
                  <a:ea typeface="Ubuntu"/>
                  <a:cs typeface="Ubuntu"/>
                  <a:sym typeface="Ubuntu"/>
                </a:rPr>
                <a:t> TRW (n=50)</a:t>
              </a:r>
              <a:endParaRPr>
                <a:solidFill>
                  <a:srgbClr val="6AA84F"/>
                </a:solidFill>
              </a:endParaRPr>
            </a:p>
          </p:txBody>
        </p:sp>
      </p:grpSp>
      <p:grpSp>
        <p:nvGrpSpPr>
          <p:cNvPr id="205" name="Google Shape;205;p26"/>
          <p:cNvGrpSpPr/>
          <p:nvPr/>
        </p:nvGrpSpPr>
        <p:grpSpPr>
          <a:xfrm>
            <a:off x="457200" y="1911875"/>
            <a:ext cx="2743203" cy="3319975"/>
            <a:chOff x="457200" y="1911875"/>
            <a:chExt cx="2743203" cy="3319975"/>
          </a:xfrm>
        </p:grpSpPr>
        <p:grpSp>
          <p:nvGrpSpPr>
            <p:cNvPr id="206" name="Google Shape;206;p26"/>
            <p:cNvGrpSpPr/>
            <p:nvPr/>
          </p:nvGrpSpPr>
          <p:grpSpPr>
            <a:xfrm>
              <a:off x="457200" y="1911875"/>
              <a:ext cx="2743203" cy="2925657"/>
              <a:chOff x="457200" y="1911875"/>
              <a:chExt cx="2743203" cy="2925657"/>
            </a:xfrm>
          </p:grpSpPr>
          <p:pic>
            <p:nvPicPr>
              <p:cNvPr id="207" name="Google Shape;207;p2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57200" y="2456826"/>
                <a:ext cx="2743203" cy="238070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8" name="Google Shape;208;p26"/>
              <p:cNvSpPr txBox="1"/>
              <p:nvPr/>
            </p:nvSpPr>
            <p:spPr>
              <a:xfrm>
                <a:off x="613525" y="1911875"/>
                <a:ext cx="2044200" cy="51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 u="sng">
                    <a:solidFill>
                      <a:srgbClr val="6AA84F"/>
                    </a:solidFill>
                    <a:latin typeface="Ubuntu"/>
                    <a:ea typeface="Ubuntu"/>
                    <a:cs typeface="Ubuntu"/>
                    <a:sym typeface="Ubuntu"/>
                  </a:rPr>
                  <a:t>NH</a:t>
                </a:r>
                <a:r>
                  <a:rPr lang="en" sz="1800">
                    <a:solidFill>
                      <a:srgbClr val="6AA84F"/>
                    </a:solidFill>
                    <a:latin typeface="Ubuntu"/>
                    <a:ea typeface="Ubuntu"/>
                    <a:cs typeface="Ubuntu"/>
                    <a:sym typeface="Ubuntu"/>
                  </a:rPr>
                  <a:t> TRW (n=336)</a:t>
                </a:r>
                <a:endParaRPr>
                  <a:solidFill>
                    <a:srgbClr val="6AA84F"/>
                  </a:solidFill>
                </a:endParaRPr>
              </a:p>
            </p:txBody>
          </p:sp>
        </p:grpSp>
        <p:sp>
          <p:nvSpPr>
            <p:cNvPr id="209" name="Google Shape;209;p26"/>
            <p:cNvSpPr txBox="1"/>
            <p:nvPr/>
          </p:nvSpPr>
          <p:spPr>
            <a:xfrm>
              <a:off x="512300" y="4738950"/>
              <a:ext cx="2517300" cy="49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Verification over [850, 1850]</a:t>
              </a:r>
              <a:endPara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57200"/>
            <a:ext cx="4575658" cy="438912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7"/>
          <p:cNvSpPr txBox="1"/>
          <p:nvPr/>
        </p:nvSpPr>
        <p:spPr>
          <a:xfrm>
            <a:off x="5165675" y="1991100"/>
            <a:ext cx="3340200" cy="113640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spatial coverage </a:t>
            </a:r>
            <a:endParaRPr sz="2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&gt; </a:t>
            </a:r>
            <a:endParaRPr sz="2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sheer number of records</a:t>
            </a:r>
            <a:endParaRPr sz="2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6" name="Google Shape;216;p27"/>
          <p:cNvSpPr/>
          <p:nvPr/>
        </p:nvSpPr>
        <p:spPr>
          <a:xfrm>
            <a:off x="5302325" y="3887700"/>
            <a:ext cx="1606200" cy="3858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pseudoproxies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/>
          <p:nvPr/>
        </p:nvSpPr>
        <p:spPr>
          <a:xfrm>
            <a:off x="0" y="0"/>
            <a:ext cx="9144000" cy="92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2. Seasonality</a:t>
            </a:r>
            <a:endParaRPr/>
          </a:p>
        </p:txBody>
      </p:sp>
      <p:sp>
        <p:nvSpPr>
          <p:cNvPr id="222" name="Google Shape;222;p28"/>
          <p:cNvSpPr txBox="1"/>
          <p:nvPr/>
        </p:nvSpPr>
        <p:spPr>
          <a:xfrm>
            <a:off x="602400" y="1075325"/>
            <a:ext cx="83094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Trees register climate only during their growing season (which varies from place to place)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23" name="Google Shape;22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100" y="1590850"/>
            <a:ext cx="7564621" cy="3187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8"/>
          <p:cNvSpPr/>
          <p:nvPr/>
        </p:nvSpPr>
        <p:spPr>
          <a:xfrm>
            <a:off x="1156875" y="1943575"/>
            <a:ext cx="388800" cy="46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8"/>
          <p:cNvSpPr/>
          <p:nvPr/>
        </p:nvSpPr>
        <p:spPr>
          <a:xfrm>
            <a:off x="4511525" y="1901625"/>
            <a:ext cx="388800" cy="46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825" y="1097280"/>
            <a:ext cx="4114799" cy="3466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9160" y="1097280"/>
            <a:ext cx="4114802" cy="338442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9"/>
          <p:cNvSpPr txBox="1"/>
          <p:nvPr/>
        </p:nvSpPr>
        <p:spPr>
          <a:xfrm>
            <a:off x="275425" y="247875"/>
            <a:ext cx="84399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Correlation between annual &amp; summer temp</a:t>
            </a:r>
            <a:endParaRPr sz="3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3" name="Google Shape;233;p29"/>
          <p:cNvSpPr txBox="1"/>
          <p:nvPr/>
        </p:nvSpPr>
        <p:spPr>
          <a:xfrm>
            <a:off x="5286200" y="4473575"/>
            <a:ext cx="34290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Goddard Institute for Space Studies (GISS) Surface Temperature Analysis (GISTEMP) [Hansen et al., 2010]</a:t>
            </a:r>
            <a:endParaRPr sz="800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/>
          <p:nvPr/>
        </p:nvSpPr>
        <p:spPr>
          <a:xfrm>
            <a:off x="275425" y="247875"/>
            <a:ext cx="73371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Pseudoproxy experiments (PPE) settings</a:t>
            </a:r>
            <a:endParaRPr sz="3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9" name="Google Shape;239;p30"/>
          <p:cNvSpPr txBox="1"/>
          <p:nvPr/>
        </p:nvSpPr>
        <p:spPr>
          <a:xfrm>
            <a:off x="784950" y="938525"/>
            <a:ext cx="7752900" cy="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prior</a:t>
            </a: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: iCESM annual/JJA tas</a:t>
            </a:r>
            <a:endParaRPr sz="18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pseudoproxy</a:t>
            </a: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: iCESM JJA tas (perfect </a:t>
            </a:r>
            <a:r>
              <a:rPr lang="en" sz="1800" b="1" i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summer</a:t>
            </a: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 temperature recorder)</a:t>
            </a:r>
            <a:endParaRPr sz="18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240" name="Google Shape;240;p30"/>
          <p:cNvGrpSpPr/>
          <p:nvPr/>
        </p:nvGrpSpPr>
        <p:grpSpPr>
          <a:xfrm>
            <a:off x="384250" y="1972210"/>
            <a:ext cx="3718200" cy="3259640"/>
            <a:chOff x="384250" y="1972210"/>
            <a:chExt cx="3718200" cy="3259640"/>
          </a:xfrm>
        </p:grpSpPr>
        <p:sp>
          <p:nvSpPr>
            <p:cNvPr id="241" name="Google Shape;241;p30"/>
            <p:cNvSpPr txBox="1"/>
            <p:nvPr/>
          </p:nvSpPr>
          <p:spPr>
            <a:xfrm>
              <a:off x="384250" y="1972210"/>
              <a:ext cx="3718200" cy="63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recon. summer temp</a:t>
              </a:r>
              <a:endParaRPr sz="2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242" name="Google Shape;242;p30"/>
            <p:cNvSpPr txBox="1"/>
            <p:nvPr/>
          </p:nvSpPr>
          <p:spPr>
            <a:xfrm>
              <a:off x="471900" y="4738950"/>
              <a:ext cx="2517300" cy="49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Verification over [850, 1850]</a:t>
              </a:r>
              <a:endPara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243" name="Google Shape;243;p30"/>
            <p:cNvPicPr preferRelativeResize="0"/>
            <p:nvPr/>
          </p:nvPicPr>
          <p:blipFill rotWithShape="1">
            <a:blip r:embed="rId3">
              <a:alphaModFix/>
            </a:blip>
            <a:srcRect t="119" b="119"/>
            <a:stretch/>
          </p:blipFill>
          <p:spPr>
            <a:xfrm>
              <a:off x="471903" y="2365402"/>
              <a:ext cx="2743203" cy="23735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4" name="Google Shape;244;p30"/>
          <p:cNvGrpSpPr/>
          <p:nvPr/>
        </p:nvGrpSpPr>
        <p:grpSpPr>
          <a:xfrm>
            <a:off x="3222475" y="1972200"/>
            <a:ext cx="4117425" cy="2777293"/>
            <a:chOff x="4572000" y="-712825"/>
            <a:chExt cx="4117425" cy="2777293"/>
          </a:xfrm>
        </p:grpSpPr>
        <p:sp>
          <p:nvSpPr>
            <p:cNvPr id="245" name="Google Shape;245;p30"/>
            <p:cNvSpPr txBox="1"/>
            <p:nvPr/>
          </p:nvSpPr>
          <p:spPr>
            <a:xfrm>
              <a:off x="4574625" y="-712825"/>
              <a:ext cx="4114800" cy="63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recon. annual temp</a:t>
              </a:r>
              <a:endParaRPr sz="2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246" name="Google Shape;246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72000" y="-322475"/>
              <a:ext cx="2743203" cy="23869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7" name="Google Shape;24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0975" y="2210074"/>
            <a:ext cx="2950577" cy="2485877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8" name="Google Shape;248;p30"/>
          <p:cNvSpPr txBox="1"/>
          <p:nvPr/>
        </p:nvSpPr>
        <p:spPr>
          <a:xfrm>
            <a:off x="861150" y="1014725"/>
            <a:ext cx="7202100" cy="748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Summer-sensitive trees can only reconstruct annual temperature to the extent that it resembles summer temperature!</a:t>
            </a:r>
            <a:endParaRPr sz="18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8450" y="1267853"/>
            <a:ext cx="5934422" cy="280842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1"/>
          <p:cNvSpPr/>
          <p:nvPr/>
        </p:nvSpPr>
        <p:spPr>
          <a:xfrm>
            <a:off x="0" y="0"/>
            <a:ext cx="9144000" cy="92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3. Biological memory</a:t>
            </a:r>
            <a:endParaRPr/>
          </a:p>
        </p:txBody>
      </p:sp>
      <p:sp>
        <p:nvSpPr>
          <p:cNvPr id="255" name="Google Shape;255;p31"/>
          <p:cNvSpPr/>
          <p:nvPr/>
        </p:nvSpPr>
        <p:spPr>
          <a:xfrm>
            <a:off x="4053300" y="4076275"/>
            <a:ext cx="1273800" cy="385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real proxies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6" name="Google Shape;256;p31"/>
          <p:cNvSpPr txBox="1"/>
          <p:nvPr/>
        </p:nvSpPr>
        <p:spPr>
          <a:xfrm>
            <a:off x="1088275" y="4658275"/>
            <a:ext cx="73245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References: D’Arrigo et al. (2008), Frank et al. (2013), Esper et al. (2015), Zhang et al. (2015a, b), Lücke et al. (2019)</a:t>
            </a:r>
            <a:endParaRPr sz="1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2"/>
          <p:cNvPicPr preferRelativeResize="0"/>
          <p:nvPr/>
        </p:nvPicPr>
        <p:blipFill rotWithShape="1">
          <a:blip r:embed="rId3">
            <a:alphaModFix/>
          </a:blip>
          <a:srcRect l="59" r="49"/>
          <a:stretch/>
        </p:blipFill>
        <p:spPr>
          <a:xfrm>
            <a:off x="731520" y="731520"/>
            <a:ext cx="4948733" cy="4389122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2"/>
          <p:cNvSpPr/>
          <p:nvPr/>
        </p:nvSpPr>
        <p:spPr>
          <a:xfrm>
            <a:off x="5342200" y="3794675"/>
            <a:ext cx="1235100" cy="385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real proxies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263" name="Google Shape;263;p32"/>
          <p:cNvGrpSpPr/>
          <p:nvPr/>
        </p:nvGrpSpPr>
        <p:grpSpPr>
          <a:xfrm>
            <a:off x="4295775" y="2203800"/>
            <a:ext cx="4563600" cy="1166575"/>
            <a:chOff x="4295775" y="2127600"/>
            <a:chExt cx="4563600" cy="1166575"/>
          </a:xfrm>
        </p:grpSpPr>
        <p:sp>
          <p:nvSpPr>
            <p:cNvPr id="264" name="Google Shape;264;p32"/>
            <p:cNvSpPr txBox="1"/>
            <p:nvPr/>
          </p:nvSpPr>
          <p:spPr>
            <a:xfrm>
              <a:off x="5790675" y="2501575"/>
              <a:ext cx="3068700" cy="792600"/>
            </a:xfrm>
            <a:prstGeom prst="rect">
              <a:avLst/>
            </a:prstGeom>
            <a:noFill/>
            <a:ln w="381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the lag is due to ring-width records</a:t>
              </a:r>
              <a:endParaRPr sz="2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265" name="Google Shape;265;p32"/>
            <p:cNvCxnSpPr/>
            <p:nvPr/>
          </p:nvCxnSpPr>
          <p:spPr>
            <a:xfrm rot="10800000">
              <a:off x="4295775" y="2127600"/>
              <a:ext cx="0" cy="564600"/>
            </a:xfrm>
            <a:prstGeom prst="straightConnector1">
              <a:avLst/>
            </a:prstGeom>
            <a:noFill/>
            <a:ln w="38100" cap="flat" cmpd="sng">
              <a:solidFill>
                <a:srgbClr val="98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5176" y="-64008"/>
            <a:ext cx="9674352" cy="619158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3495450" y="2089300"/>
            <a:ext cx="53829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The community has been trying to use paleo-records to constrain model physics...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3"/>
          <p:cNvSpPr txBox="1"/>
          <p:nvPr/>
        </p:nvSpPr>
        <p:spPr>
          <a:xfrm>
            <a:off x="265600" y="94850"/>
            <a:ext cx="75150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Lagged cooling in TRW composites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71" name="Google Shape;271;p33"/>
          <p:cNvPicPr preferRelativeResize="0"/>
          <p:nvPr/>
        </p:nvPicPr>
        <p:blipFill rotWithShape="1">
          <a:blip r:embed="rId3">
            <a:alphaModFix/>
          </a:blip>
          <a:srcRect t="19" b="19"/>
          <a:stretch/>
        </p:blipFill>
        <p:spPr>
          <a:xfrm>
            <a:off x="901750" y="732350"/>
            <a:ext cx="6260792" cy="410634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3"/>
          <p:cNvSpPr/>
          <p:nvPr/>
        </p:nvSpPr>
        <p:spPr>
          <a:xfrm>
            <a:off x="7543550" y="2199800"/>
            <a:ext cx="1305600" cy="385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real proxies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273" name="Google Shape;273;p33"/>
          <p:cNvGrpSpPr/>
          <p:nvPr/>
        </p:nvGrpSpPr>
        <p:grpSpPr>
          <a:xfrm>
            <a:off x="2997400" y="1021025"/>
            <a:ext cx="5962600" cy="1303000"/>
            <a:chOff x="2997400" y="1021025"/>
            <a:chExt cx="5962600" cy="1303000"/>
          </a:xfrm>
        </p:grpSpPr>
        <p:grpSp>
          <p:nvGrpSpPr>
            <p:cNvPr id="274" name="Google Shape;274;p33"/>
            <p:cNvGrpSpPr/>
            <p:nvPr/>
          </p:nvGrpSpPr>
          <p:grpSpPr>
            <a:xfrm>
              <a:off x="2997400" y="1317525"/>
              <a:ext cx="2579925" cy="1006500"/>
              <a:chOff x="2997400" y="1317525"/>
              <a:chExt cx="2579925" cy="1006500"/>
            </a:xfrm>
          </p:grpSpPr>
          <p:sp>
            <p:nvSpPr>
              <p:cNvPr id="275" name="Google Shape;275;p33"/>
              <p:cNvSpPr/>
              <p:nvPr/>
            </p:nvSpPr>
            <p:spPr>
              <a:xfrm>
                <a:off x="2997400" y="1546125"/>
                <a:ext cx="256200" cy="777900"/>
              </a:xfrm>
              <a:prstGeom prst="rect">
                <a:avLst/>
              </a:prstGeom>
              <a:noFill/>
              <a:ln w="19050" cap="flat" cmpd="sng">
                <a:solidFill>
                  <a:srgbClr val="98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3"/>
              <p:cNvSpPr/>
              <p:nvPr/>
            </p:nvSpPr>
            <p:spPr>
              <a:xfrm>
                <a:off x="3957025" y="1393725"/>
                <a:ext cx="256200" cy="777900"/>
              </a:xfrm>
              <a:prstGeom prst="rect">
                <a:avLst/>
              </a:prstGeom>
              <a:noFill/>
              <a:ln w="19050" cap="flat" cmpd="sng">
                <a:solidFill>
                  <a:srgbClr val="98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3"/>
              <p:cNvSpPr/>
              <p:nvPr/>
            </p:nvSpPr>
            <p:spPr>
              <a:xfrm>
                <a:off x="5252425" y="1317525"/>
                <a:ext cx="324900" cy="930300"/>
              </a:xfrm>
              <a:prstGeom prst="rect">
                <a:avLst/>
              </a:prstGeom>
              <a:noFill/>
              <a:ln w="19050" cap="flat" cmpd="sng">
                <a:solidFill>
                  <a:srgbClr val="98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8" name="Google Shape;278;p33"/>
            <p:cNvSpPr txBox="1"/>
            <p:nvPr/>
          </p:nvSpPr>
          <p:spPr>
            <a:xfrm>
              <a:off x="6755900" y="1021025"/>
              <a:ext cx="2204100" cy="88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980000"/>
                  </a:solidFill>
                  <a:latin typeface="Ubuntu"/>
                  <a:ea typeface="Ubuntu"/>
                  <a:cs typeface="Ubuntu"/>
                  <a:sym typeface="Ubuntu"/>
                </a:rPr>
                <a:t>Krakauer and Randerson 2003, Frank et al. 2007, Breitenmoser et al. 2012</a:t>
              </a:r>
              <a:endParaRPr>
                <a:solidFill>
                  <a:srgbClr val="980000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4"/>
          <p:cNvSpPr txBox="1"/>
          <p:nvPr/>
        </p:nvSpPr>
        <p:spPr>
          <a:xfrm>
            <a:off x="275425" y="247875"/>
            <a:ext cx="73371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Pseudoproxy experiments </a:t>
            </a:r>
            <a:endParaRPr sz="3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84" name="Google Shape;284;p34"/>
          <p:cNvSpPr txBox="1"/>
          <p:nvPr/>
        </p:nvSpPr>
        <p:spPr>
          <a:xfrm>
            <a:off x="784950" y="938525"/>
            <a:ext cx="8359200" cy="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prior</a:t>
            </a: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: iCESM annual tas</a:t>
            </a:r>
            <a:endParaRPr sz="18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pseudoproxy</a:t>
            </a: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: 5-yr moving average of iCESM annual temp </a:t>
            </a:r>
            <a:r>
              <a:rPr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(temperature smoother)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85" name="Google Shape;285;p34"/>
          <p:cNvPicPr preferRelativeResize="0"/>
          <p:nvPr/>
        </p:nvPicPr>
        <p:blipFill rotWithShape="1">
          <a:blip r:embed="rId3">
            <a:alphaModFix/>
          </a:blip>
          <a:srcRect t="39" b="39"/>
          <a:stretch/>
        </p:blipFill>
        <p:spPr>
          <a:xfrm>
            <a:off x="1280725" y="2066724"/>
            <a:ext cx="6263637" cy="19896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34"/>
          <p:cNvGrpSpPr/>
          <p:nvPr/>
        </p:nvGrpSpPr>
        <p:grpSpPr>
          <a:xfrm>
            <a:off x="2478800" y="2441898"/>
            <a:ext cx="4122700" cy="1445352"/>
            <a:chOff x="2379150" y="2518798"/>
            <a:chExt cx="4122700" cy="1445352"/>
          </a:xfrm>
        </p:grpSpPr>
        <p:sp>
          <p:nvSpPr>
            <p:cNvPr id="287" name="Google Shape;287;p34"/>
            <p:cNvSpPr/>
            <p:nvPr/>
          </p:nvSpPr>
          <p:spPr>
            <a:xfrm>
              <a:off x="2379150" y="3029650"/>
              <a:ext cx="388800" cy="934500"/>
            </a:xfrm>
            <a:prstGeom prst="rect">
              <a:avLst/>
            </a:prstGeom>
            <a:noFill/>
            <a:ln w="19050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4"/>
            <p:cNvSpPr/>
            <p:nvPr/>
          </p:nvSpPr>
          <p:spPr>
            <a:xfrm>
              <a:off x="2999350" y="3029650"/>
              <a:ext cx="332700" cy="934500"/>
            </a:xfrm>
            <a:prstGeom prst="rect">
              <a:avLst/>
            </a:prstGeom>
            <a:noFill/>
            <a:ln w="19050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4"/>
            <p:cNvSpPr/>
            <p:nvPr/>
          </p:nvSpPr>
          <p:spPr>
            <a:xfrm>
              <a:off x="3781550" y="2518798"/>
              <a:ext cx="332700" cy="1014600"/>
            </a:xfrm>
            <a:prstGeom prst="rect">
              <a:avLst/>
            </a:prstGeom>
            <a:noFill/>
            <a:ln w="19050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4"/>
            <p:cNvSpPr/>
            <p:nvPr/>
          </p:nvSpPr>
          <p:spPr>
            <a:xfrm>
              <a:off x="6169150" y="2746450"/>
              <a:ext cx="332700" cy="855900"/>
            </a:xfrm>
            <a:prstGeom prst="rect">
              <a:avLst/>
            </a:prstGeom>
            <a:noFill/>
            <a:ln w="19050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1" name="Google Shape;291;p34"/>
          <p:cNvSpPr/>
          <p:nvPr/>
        </p:nvSpPr>
        <p:spPr>
          <a:xfrm>
            <a:off x="6044175" y="4180950"/>
            <a:ext cx="1617300" cy="3858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pseudoproxies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57200"/>
            <a:ext cx="4586631" cy="43891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" name="Google Shape;297;p35"/>
          <p:cNvGrpSpPr/>
          <p:nvPr/>
        </p:nvGrpSpPr>
        <p:grpSpPr>
          <a:xfrm>
            <a:off x="2573425" y="885825"/>
            <a:ext cx="6093600" cy="450600"/>
            <a:chOff x="1354225" y="733425"/>
            <a:chExt cx="6093600" cy="450600"/>
          </a:xfrm>
        </p:grpSpPr>
        <p:sp>
          <p:nvSpPr>
            <p:cNvPr id="298" name="Google Shape;298;p35"/>
            <p:cNvSpPr txBox="1"/>
            <p:nvPr/>
          </p:nvSpPr>
          <p:spPr>
            <a:xfrm>
              <a:off x="3310525" y="733425"/>
              <a:ext cx="4137300" cy="45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1. prolonged recovery</a:t>
              </a:r>
              <a:endParaRPr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299" name="Google Shape;299;p35"/>
            <p:cNvCxnSpPr/>
            <p:nvPr/>
          </p:nvCxnSpPr>
          <p:spPr>
            <a:xfrm>
              <a:off x="1354225" y="958350"/>
              <a:ext cx="1422900" cy="0"/>
            </a:xfrm>
            <a:prstGeom prst="straightConnector1">
              <a:avLst/>
            </a:prstGeom>
            <a:noFill/>
            <a:ln w="38100" cap="flat" cmpd="sng">
              <a:solidFill>
                <a:srgbClr val="666666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300" name="Google Shape;300;p35"/>
          <p:cNvGrpSpPr/>
          <p:nvPr/>
        </p:nvGrpSpPr>
        <p:grpSpPr>
          <a:xfrm>
            <a:off x="2852450" y="1161288"/>
            <a:ext cx="5840200" cy="2406462"/>
            <a:chOff x="1633250" y="1008888"/>
            <a:chExt cx="5840200" cy="2406462"/>
          </a:xfrm>
        </p:grpSpPr>
        <p:sp>
          <p:nvSpPr>
            <p:cNvPr id="301" name="Google Shape;301;p35"/>
            <p:cNvSpPr txBox="1"/>
            <p:nvPr/>
          </p:nvSpPr>
          <p:spPr>
            <a:xfrm>
              <a:off x="3336150" y="1008888"/>
              <a:ext cx="4137300" cy="45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2. lagged peaking cooling year</a:t>
              </a:r>
              <a:endParaRPr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302" name="Google Shape;302;p35"/>
            <p:cNvCxnSpPr/>
            <p:nvPr/>
          </p:nvCxnSpPr>
          <p:spPr>
            <a:xfrm>
              <a:off x="1633250" y="2644050"/>
              <a:ext cx="0" cy="771300"/>
            </a:xfrm>
            <a:prstGeom prst="straightConnector1">
              <a:avLst/>
            </a:prstGeom>
            <a:noFill/>
            <a:ln w="38100" cap="flat" cmpd="sng">
              <a:solidFill>
                <a:srgbClr val="666666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03" name="Google Shape;303;p35"/>
          <p:cNvGrpSpPr/>
          <p:nvPr/>
        </p:nvGrpSpPr>
        <p:grpSpPr>
          <a:xfrm>
            <a:off x="2950675" y="1440675"/>
            <a:ext cx="5741975" cy="1221725"/>
            <a:chOff x="1731475" y="1364475"/>
            <a:chExt cx="5741975" cy="1221725"/>
          </a:xfrm>
        </p:grpSpPr>
        <p:sp>
          <p:nvSpPr>
            <p:cNvPr id="304" name="Google Shape;304;p35"/>
            <p:cNvSpPr txBox="1"/>
            <p:nvPr/>
          </p:nvSpPr>
          <p:spPr>
            <a:xfrm>
              <a:off x="3336150" y="1364475"/>
              <a:ext cx="4137300" cy="45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3. damped peak cooling amplitude</a:t>
              </a:r>
              <a:endParaRPr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305" name="Google Shape;305;p35"/>
            <p:cNvCxnSpPr/>
            <p:nvPr/>
          </p:nvCxnSpPr>
          <p:spPr>
            <a:xfrm>
              <a:off x="1731475" y="2586200"/>
              <a:ext cx="1019100" cy="0"/>
            </a:xfrm>
            <a:prstGeom prst="straightConnector1">
              <a:avLst/>
            </a:prstGeom>
            <a:noFill/>
            <a:ln w="38100" cap="flat" cmpd="sng">
              <a:solidFill>
                <a:srgbClr val="666666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306" name="Google Shape;306;p35"/>
          <p:cNvSpPr txBox="1"/>
          <p:nvPr/>
        </p:nvSpPr>
        <p:spPr>
          <a:xfrm>
            <a:off x="4572000" y="1800300"/>
            <a:ext cx="42537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[in agreement with Lücke et al. (2019)]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7" name="Google Shape;307;p35"/>
          <p:cNvSpPr/>
          <p:nvPr/>
        </p:nvSpPr>
        <p:spPr>
          <a:xfrm>
            <a:off x="1494413" y="175600"/>
            <a:ext cx="1617300" cy="3858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pseudoproxies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308" name="Google Shape;308;p35"/>
          <p:cNvGrpSpPr/>
          <p:nvPr/>
        </p:nvGrpSpPr>
        <p:grpSpPr>
          <a:xfrm>
            <a:off x="5477644" y="2357600"/>
            <a:ext cx="2986405" cy="2464325"/>
            <a:chOff x="5706244" y="2586200"/>
            <a:chExt cx="2986405" cy="2464325"/>
          </a:xfrm>
        </p:grpSpPr>
        <p:grpSp>
          <p:nvGrpSpPr>
            <p:cNvPr id="309" name="Google Shape;309;p35"/>
            <p:cNvGrpSpPr/>
            <p:nvPr/>
          </p:nvGrpSpPr>
          <p:grpSpPr>
            <a:xfrm>
              <a:off x="5706244" y="2586200"/>
              <a:ext cx="2986405" cy="2464325"/>
              <a:chOff x="5706244" y="2586200"/>
              <a:chExt cx="2986405" cy="2464325"/>
            </a:xfrm>
          </p:grpSpPr>
          <p:pic>
            <p:nvPicPr>
              <p:cNvPr id="310" name="Google Shape;310;p3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706244" y="2586200"/>
                <a:ext cx="2986405" cy="2464325"/>
              </a:xfrm>
              <a:prstGeom prst="rect">
                <a:avLst/>
              </a:prstGeom>
              <a:noFill/>
              <a:ln w="1905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311" name="Google Shape;311;p35"/>
              <p:cNvSpPr/>
              <p:nvPr/>
            </p:nvSpPr>
            <p:spPr>
              <a:xfrm>
                <a:off x="5706250" y="2586200"/>
                <a:ext cx="1241100" cy="385800"/>
              </a:xfrm>
              <a:prstGeom prst="rect">
                <a:avLst/>
              </a:prstGeom>
              <a:solidFill>
                <a:srgbClr val="98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FFFFFF"/>
                    </a:solidFill>
                    <a:latin typeface="Ubuntu"/>
                    <a:ea typeface="Ubuntu"/>
                    <a:cs typeface="Ubuntu"/>
                    <a:sym typeface="Ubuntu"/>
                  </a:rPr>
                  <a:t>real proxies</a:t>
                </a:r>
                <a:endParaRPr>
                  <a:solidFill>
                    <a:srgbClr val="FFFFFF"/>
                  </a:solidFill>
                  <a:latin typeface="Ubuntu"/>
                  <a:ea typeface="Ubuntu"/>
                  <a:cs typeface="Ubuntu"/>
                  <a:sym typeface="Ubuntu"/>
                </a:endParaRPr>
              </a:p>
            </p:txBody>
          </p:sp>
        </p:grpSp>
        <p:cxnSp>
          <p:nvCxnSpPr>
            <p:cNvPr id="312" name="Google Shape;312;p35"/>
            <p:cNvCxnSpPr/>
            <p:nvPr/>
          </p:nvCxnSpPr>
          <p:spPr>
            <a:xfrm rot="10800000">
              <a:off x="7914875" y="3436050"/>
              <a:ext cx="0" cy="563400"/>
            </a:xfrm>
            <a:prstGeom prst="straightConnector1">
              <a:avLst/>
            </a:prstGeom>
            <a:noFill/>
            <a:ln w="38100" cap="flat" cmpd="sng">
              <a:solidFill>
                <a:srgbClr val="98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837" y="1855825"/>
            <a:ext cx="3328415" cy="3200401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6"/>
          <p:cNvSpPr/>
          <p:nvPr/>
        </p:nvSpPr>
        <p:spPr>
          <a:xfrm>
            <a:off x="0" y="0"/>
            <a:ext cx="9144000" cy="92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4. Proxy noise</a:t>
            </a:r>
            <a:endParaRPr/>
          </a:p>
        </p:txBody>
      </p:sp>
      <p:sp>
        <p:nvSpPr>
          <p:cNvPr id="319" name="Google Shape;319;p36"/>
          <p:cNvSpPr txBox="1"/>
          <p:nvPr/>
        </p:nvSpPr>
        <p:spPr>
          <a:xfrm>
            <a:off x="557250" y="1108550"/>
            <a:ext cx="7363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pseudoproxy</a:t>
            </a: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: 5-yr moving average of iCESM annual tas (temperature smoother) </a:t>
            </a:r>
            <a:r>
              <a:rPr lang="en" sz="18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+ Gaussian noise w/ SNR=0.3</a:t>
            </a:r>
            <a:endParaRPr/>
          </a:p>
        </p:txBody>
      </p:sp>
      <p:grpSp>
        <p:nvGrpSpPr>
          <p:cNvPr id="320" name="Google Shape;320;p36"/>
          <p:cNvGrpSpPr/>
          <p:nvPr/>
        </p:nvGrpSpPr>
        <p:grpSpPr>
          <a:xfrm>
            <a:off x="5477644" y="2357600"/>
            <a:ext cx="2986405" cy="2464325"/>
            <a:chOff x="5706244" y="2586200"/>
            <a:chExt cx="2986405" cy="2464325"/>
          </a:xfrm>
        </p:grpSpPr>
        <p:grpSp>
          <p:nvGrpSpPr>
            <p:cNvPr id="321" name="Google Shape;321;p36"/>
            <p:cNvGrpSpPr/>
            <p:nvPr/>
          </p:nvGrpSpPr>
          <p:grpSpPr>
            <a:xfrm>
              <a:off x="5706244" y="2586200"/>
              <a:ext cx="2986405" cy="2464325"/>
              <a:chOff x="5706244" y="2586200"/>
              <a:chExt cx="2986405" cy="2464325"/>
            </a:xfrm>
          </p:grpSpPr>
          <p:pic>
            <p:nvPicPr>
              <p:cNvPr id="322" name="Google Shape;322;p3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706244" y="2586200"/>
                <a:ext cx="2986405" cy="2464325"/>
              </a:xfrm>
              <a:prstGeom prst="rect">
                <a:avLst/>
              </a:prstGeom>
              <a:noFill/>
              <a:ln w="1905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323" name="Google Shape;323;p36"/>
              <p:cNvSpPr/>
              <p:nvPr/>
            </p:nvSpPr>
            <p:spPr>
              <a:xfrm>
                <a:off x="5706250" y="2586200"/>
                <a:ext cx="1241100" cy="385800"/>
              </a:xfrm>
              <a:prstGeom prst="rect">
                <a:avLst/>
              </a:prstGeom>
              <a:solidFill>
                <a:srgbClr val="98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FFFFFF"/>
                    </a:solidFill>
                    <a:latin typeface="Ubuntu"/>
                    <a:ea typeface="Ubuntu"/>
                    <a:cs typeface="Ubuntu"/>
                    <a:sym typeface="Ubuntu"/>
                  </a:rPr>
                  <a:t>real proxies</a:t>
                </a:r>
                <a:endParaRPr>
                  <a:solidFill>
                    <a:srgbClr val="FFFFFF"/>
                  </a:solidFill>
                  <a:latin typeface="Ubuntu"/>
                  <a:ea typeface="Ubuntu"/>
                  <a:cs typeface="Ubuntu"/>
                  <a:sym typeface="Ubuntu"/>
                </a:endParaRPr>
              </a:p>
            </p:txBody>
          </p:sp>
        </p:grpSp>
        <p:cxnSp>
          <p:nvCxnSpPr>
            <p:cNvPr id="324" name="Google Shape;324;p36"/>
            <p:cNvCxnSpPr/>
            <p:nvPr/>
          </p:nvCxnSpPr>
          <p:spPr>
            <a:xfrm rot="10800000">
              <a:off x="7914875" y="3436050"/>
              <a:ext cx="0" cy="563400"/>
            </a:xfrm>
            <a:prstGeom prst="straightConnector1">
              <a:avLst/>
            </a:prstGeom>
            <a:noFill/>
            <a:ln w="38100" cap="flat" cmpd="sng">
              <a:solidFill>
                <a:srgbClr val="98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325" name="Google Shape;325;p36"/>
          <p:cNvCxnSpPr/>
          <p:nvPr/>
        </p:nvCxnSpPr>
        <p:spPr>
          <a:xfrm rot="10800000">
            <a:off x="2757525" y="3137725"/>
            <a:ext cx="0" cy="563400"/>
          </a:xfrm>
          <a:prstGeom prst="straightConnector1">
            <a:avLst/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6" name="Google Shape;326;p36"/>
          <p:cNvSpPr/>
          <p:nvPr/>
        </p:nvSpPr>
        <p:spPr>
          <a:xfrm>
            <a:off x="1345763" y="1855825"/>
            <a:ext cx="1617300" cy="3858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pseudoproxies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37"/>
          <p:cNvGrpSpPr/>
          <p:nvPr/>
        </p:nvGrpSpPr>
        <p:grpSpPr>
          <a:xfrm>
            <a:off x="332650" y="146750"/>
            <a:ext cx="5974500" cy="1665300"/>
            <a:chOff x="332650" y="146750"/>
            <a:chExt cx="5974500" cy="1665300"/>
          </a:xfrm>
        </p:grpSpPr>
        <p:sp>
          <p:nvSpPr>
            <p:cNvPr id="332" name="Google Shape;332;p37"/>
            <p:cNvSpPr txBox="1"/>
            <p:nvPr/>
          </p:nvSpPr>
          <p:spPr>
            <a:xfrm>
              <a:off x="384575" y="644750"/>
              <a:ext cx="2717400" cy="1167300"/>
            </a:xfrm>
            <a:prstGeom prst="rect">
              <a:avLst/>
            </a:prstGeom>
            <a:noFill/>
            <a:ln w="2857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Ubuntu"/>
                <a:buAutoNum type="arabicPeriod"/>
              </a:pPr>
              <a:r>
                <a:rPr lang="en" sz="16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spatial coverage</a:t>
              </a:r>
              <a:endParaRPr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Ubuntu"/>
                <a:buAutoNum type="arabicPeriod"/>
              </a:pPr>
              <a:r>
                <a:rPr lang="en" sz="16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seasonality</a:t>
              </a:r>
              <a:endParaRPr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Ubuntu"/>
                <a:buAutoNum type="arabicPeriod"/>
              </a:pPr>
              <a:r>
                <a:rPr lang="en" sz="16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biological memory</a:t>
              </a:r>
              <a:endParaRPr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Ubuntu"/>
                <a:buAutoNum type="arabicPeriod"/>
              </a:pPr>
              <a:r>
                <a:rPr lang="en" sz="16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noise</a:t>
              </a:r>
              <a:endParaRPr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333" name="Google Shape;333;p37"/>
            <p:cNvSpPr txBox="1"/>
            <p:nvPr/>
          </p:nvSpPr>
          <p:spPr>
            <a:xfrm>
              <a:off x="332650" y="146750"/>
              <a:ext cx="5974500" cy="49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Four factors influence the comparison</a:t>
              </a:r>
              <a:endParaRPr sz="18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sp>
        <p:nvSpPr>
          <p:cNvPr id="334" name="Google Shape;334;p37"/>
          <p:cNvSpPr txBox="1"/>
          <p:nvPr/>
        </p:nvSpPr>
        <p:spPr>
          <a:xfrm>
            <a:off x="1377150" y="2781725"/>
            <a:ext cx="63897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rgbClr val="980000"/>
                </a:solidFill>
                <a:latin typeface="Ubuntu"/>
                <a:ea typeface="Ubuntu"/>
                <a:cs typeface="Ubuntu"/>
                <a:sym typeface="Ubuntu"/>
              </a:rPr>
              <a:t>What can we do about them?</a:t>
            </a:r>
            <a:endParaRPr sz="3000" b="1" u="sng">
              <a:solidFill>
                <a:srgbClr val="98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8"/>
          <p:cNvSpPr txBox="1"/>
          <p:nvPr/>
        </p:nvSpPr>
        <p:spPr>
          <a:xfrm>
            <a:off x="381948" y="109825"/>
            <a:ext cx="7169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Bridging the gap</a:t>
            </a:r>
            <a:endParaRPr sz="30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0" name="Google Shape;340;p38"/>
          <p:cNvSpPr txBox="1"/>
          <p:nvPr/>
        </p:nvSpPr>
        <p:spPr>
          <a:xfrm>
            <a:off x="768325" y="661650"/>
            <a:ext cx="8017800" cy="10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We can</a:t>
            </a:r>
            <a:endParaRPr sz="16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Ubuntu"/>
              <a:buChar char="●"/>
            </a:pPr>
            <a:r>
              <a:rPr lang="en" sz="16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assimilate </a:t>
            </a:r>
            <a:r>
              <a:rPr lang="en" sz="16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MXD</a:t>
            </a:r>
            <a:r>
              <a:rPr lang="en" sz="16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 only</a:t>
            </a:r>
            <a:r>
              <a:rPr lang="en"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 to alleviate the biological memory issue</a:t>
            </a:r>
            <a:endParaRPr sz="16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Ubuntu"/>
              <a:buChar char="●"/>
            </a:pPr>
            <a:r>
              <a:rPr lang="en" sz="16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reconstruct NH </a:t>
            </a:r>
            <a:r>
              <a:rPr lang="en" sz="16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summer</a:t>
            </a:r>
            <a:r>
              <a:rPr lang="en" sz="16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 temperature </a:t>
            </a:r>
            <a:r>
              <a:rPr lang="en"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to suppress seasonal bias</a:t>
            </a:r>
            <a:endParaRPr sz="16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Ubuntu"/>
              <a:buChar char="●"/>
            </a:pPr>
            <a:r>
              <a:rPr lang="en" sz="16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perform SEA at </a:t>
            </a:r>
            <a:r>
              <a:rPr lang="en" sz="16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proxy locations</a:t>
            </a:r>
            <a:r>
              <a:rPr lang="en"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 to account for limited spatial coverage</a:t>
            </a:r>
            <a:endParaRPr sz="16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341" name="Google Shape;341;p38"/>
          <p:cNvGrpSpPr/>
          <p:nvPr/>
        </p:nvGrpSpPr>
        <p:grpSpPr>
          <a:xfrm>
            <a:off x="164800" y="1865675"/>
            <a:ext cx="3316350" cy="3200401"/>
            <a:chOff x="164800" y="1865675"/>
            <a:chExt cx="3316350" cy="3200401"/>
          </a:xfrm>
        </p:grpSpPr>
        <p:pic>
          <p:nvPicPr>
            <p:cNvPr id="342" name="Google Shape;342;p38"/>
            <p:cNvPicPr preferRelativeResize="0"/>
            <p:nvPr/>
          </p:nvPicPr>
          <p:blipFill rotWithShape="1">
            <a:blip r:embed="rId3">
              <a:alphaModFix/>
            </a:blip>
            <a:srcRect l="99" r="99"/>
            <a:stretch/>
          </p:blipFill>
          <p:spPr>
            <a:xfrm>
              <a:off x="164800" y="1865675"/>
              <a:ext cx="3040378" cy="3200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" name="Google Shape;343;p38"/>
            <p:cNvSpPr/>
            <p:nvPr/>
          </p:nvSpPr>
          <p:spPr>
            <a:xfrm>
              <a:off x="2229850" y="3926425"/>
              <a:ext cx="1251300" cy="385800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Ubuntu"/>
                  <a:ea typeface="Ubuntu"/>
                  <a:cs typeface="Ubuntu"/>
                  <a:sym typeface="Ubuntu"/>
                </a:rPr>
                <a:t>real proxies</a:t>
              </a:r>
              <a:endParaRPr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grpSp>
        <p:nvGrpSpPr>
          <p:cNvPr id="344" name="Google Shape;344;p38"/>
          <p:cNvGrpSpPr/>
          <p:nvPr/>
        </p:nvGrpSpPr>
        <p:grpSpPr>
          <a:xfrm>
            <a:off x="3557450" y="1796200"/>
            <a:ext cx="5122400" cy="3200401"/>
            <a:chOff x="3557450" y="1796200"/>
            <a:chExt cx="5122400" cy="3200401"/>
          </a:xfrm>
        </p:grpSpPr>
        <p:pic>
          <p:nvPicPr>
            <p:cNvPr id="345" name="Google Shape;345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04180" y="1796200"/>
              <a:ext cx="3040382" cy="32004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6" name="Google Shape;346;p38"/>
            <p:cNvGrpSpPr/>
            <p:nvPr/>
          </p:nvGrpSpPr>
          <p:grpSpPr>
            <a:xfrm>
              <a:off x="3557450" y="3112775"/>
              <a:ext cx="5122400" cy="1272000"/>
              <a:chOff x="3328850" y="3112775"/>
              <a:chExt cx="5122400" cy="1272000"/>
            </a:xfrm>
          </p:grpSpPr>
          <p:sp>
            <p:nvSpPr>
              <p:cNvPr id="347" name="Google Shape;347;p38"/>
              <p:cNvSpPr/>
              <p:nvPr/>
            </p:nvSpPr>
            <p:spPr>
              <a:xfrm>
                <a:off x="3328850" y="3112775"/>
                <a:ext cx="882000" cy="6597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8"/>
              <p:cNvSpPr/>
              <p:nvPr/>
            </p:nvSpPr>
            <p:spPr>
              <a:xfrm>
                <a:off x="7182850" y="3998975"/>
                <a:ext cx="1268400" cy="385800"/>
              </a:xfrm>
              <a:prstGeom prst="rect">
                <a:avLst/>
              </a:prstGeom>
              <a:solidFill>
                <a:srgbClr val="98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FFFFFF"/>
                    </a:solidFill>
                    <a:latin typeface="Ubuntu"/>
                    <a:ea typeface="Ubuntu"/>
                    <a:cs typeface="Ubuntu"/>
                    <a:sym typeface="Ubuntu"/>
                  </a:rPr>
                  <a:t>real proxies</a:t>
                </a:r>
                <a:endParaRPr>
                  <a:solidFill>
                    <a:srgbClr val="FFFFFF"/>
                  </a:solidFill>
                  <a:latin typeface="Ubuntu"/>
                  <a:ea typeface="Ubuntu"/>
                  <a:cs typeface="Ubuntu"/>
                  <a:sym typeface="Ubuntu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250" y="939588"/>
            <a:ext cx="3051049" cy="3200401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9"/>
          <p:cNvSpPr txBox="1"/>
          <p:nvPr/>
        </p:nvSpPr>
        <p:spPr>
          <a:xfrm>
            <a:off x="381938" y="109825"/>
            <a:ext cx="34515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Conclusion</a:t>
            </a:r>
            <a:endParaRPr sz="30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5" name="Google Shape;355;p39"/>
          <p:cNvSpPr txBox="1"/>
          <p:nvPr/>
        </p:nvSpPr>
        <p:spPr>
          <a:xfrm>
            <a:off x="430250" y="4091025"/>
            <a:ext cx="49377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(reproduced from IPCC AR5 Fig. 5.8b)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6" name="Google Shape;356;p39"/>
          <p:cNvSpPr txBox="1"/>
          <p:nvPr/>
        </p:nvSpPr>
        <p:spPr>
          <a:xfrm rot="-1799893">
            <a:off x="453595" y="1560726"/>
            <a:ext cx="3004361" cy="170641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A61C00"/>
                </a:solidFill>
                <a:latin typeface="Ubuntu"/>
                <a:ea typeface="Ubuntu"/>
                <a:cs typeface="Ubuntu"/>
                <a:sym typeface="Ubuntu"/>
              </a:rPr>
              <a:t>Problem solved!</a:t>
            </a:r>
            <a:endParaRPr sz="4800">
              <a:solidFill>
                <a:srgbClr val="A61C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7" name="Google Shape;357;p39"/>
          <p:cNvSpPr txBox="1"/>
          <p:nvPr/>
        </p:nvSpPr>
        <p:spPr>
          <a:xfrm>
            <a:off x="2622350" y="4567150"/>
            <a:ext cx="36858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(Yet, more MXD records would be nice!)</a:t>
            </a:r>
            <a:endParaRPr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358" name="Google Shape;358;p39"/>
          <p:cNvGrpSpPr/>
          <p:nvPr/>
        </p:nvGrpSpPr>
        <p:grpSpPr>
          <a:xfrm>
            <a:off x="3803475" y="957463"/>
            <a:ext cx="4250758" cy="3200401"/>
            <a:chOff x="3803475" y="957463"/>
            <a:chExt cx="4250758" cy="3200401"/>
          </a:xfrm>
        </p:grpSpPr>
        <p:sp>
          <p:nvSpPr>
            <p:cNvPr id="359" name="Google Shape;359;p39"/>
            <p:cNvSpPr/>
            <p:nvPr/>
          </p:nvSpPr>
          <p:spPr>
            <a:xfrm>
              <a:off x="3803475" y="2238950"/>
              <a:ext cx="882000" cy="659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0" name="Google Shape;360;p39"/>
            <p:cNvPicPr preferRelativeResize="0"/>
            <p:nvPr/>
          </p:nvPicPr>
          <p:blipFill rotWithShape="1">
            <a:blip r:embed="rId4">
              <a:alphaModFix/>
            </a:blip>
            <a:srcRect l="268" r="258"/>
            <a:stretch/>
          </p:blipFill>
          <p:spPr>
            <a:xfrm>
              <a:off x="5013850" y="957463"/>
              <a:ext cx="3040383" cy="32004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0"/>
          <p:cNvSpPr txBox="1"/>
          <p:nvPr/>
        </p:nvSpPr>
        <p:spPr>
          <a:xfrm>
            <a:off x="1407325" y="1639600"/>
            <a:ext cx="42156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Thank you!</a:t>
            </a:r>
            <a:endParaRPr sz="6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66" name="Google Shape;36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0750" y="3161800"/>
            <a:ext cx="2612150" cy="107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1125" y="1171300"/>
            <a:ext cx="1671600" cy="159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5025" y="-35750"/>
            <a:ext cx="9674051" cy="615214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7698025" y="4602900"/>
            <a:ext cx="1529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picture from learnodo-newtonic.com</a:t>
            </a:r>
            <a:endParaRPr sz="6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3967725" y="2106125"/>
            <a:ext cx="4811400" cy="8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  <a:latin typeface="Ubuntu"/>
                <a:ea typeface="Ubuntu"/>
                <a:cs typeface="Ubuntu"/>
                <a:sym typeface="Ubuntu"/>
              </a:rPr>
              <a:t>Among many approaches, the response to volcanic eruptions over the past millennium has become a critical benchmark of model performance.</a:t>
            </a:r>
            <a:endParaRPr sz="1100">
              <a:solidFill>
                <a:srgbClr val="D9D9D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450" y="744100"/>
            <a:ext cx="3943426" cy="414257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/>
        </p:nvSpPr>
        <p:spPr>
          <a:xfrm>
            <a:off x="3077525" y="50775"/>
            <a:ext cx="41739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Motivation</a:t>
            </a:r>
            <a:endParaRPr sz="30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86" name="Google Shape;86;p17"/>
          <p:cNvGrpSpPr/>
          <p:nvPr/>
        </p:nvGrpSpPr>
        <p:grpSpPr>
          <a:xfrm>
            <a:off x="4158875" y="812975"/>
            <a:ext cx="4873775" cy="536100"/>
            <a:chOff x="4158875" y="812975"/>
            <a:chExt cx="4873775" cy="536100"/>
          </a:xfrm>
        </p:grpSpPr>
        <p:grpSp>
          <p:nvGrpSpPr>
            <p:cNvPr id="87" name="Google Shape;87;p17"/>
            <p:cNvGrpSpPr/>
            <p:nvPr/>
          </p:nvGrpSpPr>
          <p:grpSpPr>
            <a:xfrm>
              <a:off x="4158875" y="963975"/>
              <a:ext cx="1735200" cy="234100"/>
              <a:chOff x="4158875" y="963975"/>
              <a:chExt cx="1735200" cy="234100"/>
            </a:xfrm>
          </p:grpSpPr>
          <p:cxnSp>
            <p:nvCxnSpPr>
              <p:cNvPr id="88" name="Google Shape;88;p17"/>
              <p:cNvCxnSpPr/>
              <p:nvPr/>
            </p:nvCxnSpPr>
            <p:spPr>
              <a:xfrm>
                <a:off x="4158875" y="1198075"/>
                <a:ext cx="17352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89" name="Google Shape;89;p17"/>
              <p:cNvCxnSpPr/>
              <p:nvPr/>
            </p:nvCxnSpPr>
            <p:spPr>
              <a:xfrm>
                <a:off x="4158875" y="963975"/>
                <a:ext cx="1200300" cy="129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CC4125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</p:grpSp>
        <p:sp>
          <p:nvSpPr>
            <p:cNvPr id="90" name="Google Shape;90;p17"/>
            <p:cNvSpPr txBox="1"/>
            <p:nvPr/>
          </p:nvSpPr>
          <p:spPr>
            <a:xfrm>
              <a:off x="6032650" y="812975"/>
              <a:ext cx="30000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CC4125"/>
                  </a:solidFill>
                  <a:latin typeface="Ubuntu"/>
                  <a:ea typeface="Ubuntu"/>
                  <a:cs typeface="Ubuntu"/>
                  <a:sym typeface="Ubuntu"/>
                </a:rPr>
                <a:t>2. recovery length</a:t>
              </a:r>
              <a:endParaRPr sz="2400">
                <a:solidFill>
                  <a:srgbClr val="CC4125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grpSp>
        <p:nvGrpSpPr>
          <p:cNvPr id="91" name="Google Shape;91;p17"/>
          <p:cNvGrpSpPr/>
          <p:nvPr/>
        </p:nvGrpSpPr>
        <p:grpSpPr>
          <a:xfrm>
            <a:off x="4172650" y="2933250"/>
            <a:ext cx="4612550" cy="950100"/>
            <a:chOff x="4172650" y="2933250"/>
            <a:chExt cx="4612550" cy="950100"/>
          </a:xfrm>
        </p:grpSpPr>
        <p:sp>
          <p:nvSpPr>
            <p:cNvPr id="92" name="Google Shape;92;p17"/>
            <p:cNvSpPr txBox="1"/>
            <p:nvPr/>
          </p:nvSpPr>
          <p:spPr>
            <a:xfrm>
              <a:off x="5149500" y="3420750"/>
              <a:ext cx="3635700" cy="44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CC4125"/>
                  </a:solidFill>
                  <a:latin typeface="Ubuntu"/>
                  <a:ea typeface="Ubuntu"/>
                  <a:cs typeface="Ubuntu"/>
                  <a:sym typeface="Ubuntu"/>
                </a:rPr>
                <a:t>3. peak cooling year</a:t>
              </a:r>
              <a:endParaRPr sz="2400">
                <a:solidFill>
                  <a:srgbClr val="CC4125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93" name="Google Shape;93;p17"/>
            <p:cNvCxnSpPr/>
            <p:nvPr/>
          </p:nvCxnSpPr>
          <p:spPr>
            <a:xfrm>
              <a:off x="4172650" y="2933250"/>
              <a:ext cx="0" cy="950100"/>
            </a:xfrm>
            <a:prstGeom prst="straightConnector1">
              <a:avLst/>
            </a:prstGeom>
            <a:noFill/>
            <a:ln w="38100" cap="flat" cmpd="sng">
              <a:solidFill>
                <a:srgbClr val="CC4125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17"/>
            <p:cNvCxnSpPr/>
            <p:nvPr/>
          </p:nvCxnSpPr>
          <p:spPr>
            <a:xfrm>
              <a:off x="4401250" y="2933250"/>
              <a:ext cx="0" cy="9501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5" name="Google Shape;95;p17"/>
          <p:cNvGrpSpPr/>
          <p:nvPr/>
        </p:nvGrpSpPr>
        <p:grpSpPr>
          <a:xfrm>
            <a:off x="4365425" y="2320875"/>
            <a:ext cx="4778575" cy="1169975"/>
            <a:chOff x="4365425" y="2320875"/>
            <a:chExt cx="4778575" cy="1169975"/>
          </a:xfrm>
        </p:grpSpPr>
        <p:sp>
          <p:nvSpPr>
            <p:cNvPr id="96" name="Google Shape;96;p17"/>
            <p:cNvSpPr txBox="1"/>
            <p:nvPr/>
          </p:nvSpPr>
          <p:spPr>
            <a:xfrm>
              <a:off x="5164200" y="2836850"/>
              <a:ext cx="3979800" cy="6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CC4125"/>
                  </a:solidFill>
                  <a:latin typeface="Ubuntu"/>
                  <a:ea typeface="Ubuntu"/>
                  <a:cs typeface="Ubuntu"/>
                  <a:sym typeface="Ubuntu"/>
                </a:rPr>
                <a:t>1. peak cooling amplitude</a:t>
              </a:r>
              <a:endParaRPr sz="2400">
                <a:solidFill>
                  <a:srgbClr val="CC4125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97" name="Google Shape;97;p17"/>
            <p:cNvCxnSpPr/>
            <p:nvPr/>
          </p:nvCxnSpPr>
          <p:spPr>
            <a:xfrm>
              <a:off x="4365425" y="2320875"/>
              <a:ext cx="1239300" cy="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17"/>
            <p:cNvCxnSpPr/>
            <p:nvPr/>
          </p:nvCxnSpPr>
          <p:spPr>
            <a:xfrm>
              <a:off x="4365425" y="2778075"/>
              <a:ext cx="1212000" cy="0"/>
            </a:xfrm>
            <a:prstGeom prst="straightConnector1">
              <a:avLst/>
            </a:prstGeom>
            <a:noFill/>
            <a:ln w="38100" cap="flat" cmpd="sng">
              <a:solidFill>
                <a:srgbClr val="CC4125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99" name="Google Shape;99;p17"/>
          <p:cNvSpPr txBox="1"/>
          <p:nvPr/>
        </p:nvSpPr>
        <p:spPr>
          <a:xfrm>
            <a:off x="3033125" y="4740475"/>
            <a:ext cx="49377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(reproduced from IPCC AR5, Fig. 5.8b)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" y="731520"/>
            <a:ext cx="8888275" cy="3319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" name="Google Shape;105;p18"/>
          <p:cNvGrpSpPr/>
          <p:nvPr/>
        </p:nvGrpSpPr>
        <p:grpSpPr>
          <a:xfrm>
            <a:off x="1693125" y="1097275"/>
            <a:ext cx="6066725" cy="2464475"/>
            <a:chOff x="1693125" y="1097275"/>
            <a:chExt cx="6066725" cy="2464475"/>
          </a:xfrm>
        </p:grpSpPr>
        <p:sp>
          <p:nvSpPr>
            <p:cNvPr id="106" name="Google Shape;106;p18"/>
            <p:cNvSpPr/>
            <p:nvPr/>
          </p:nvSpPr>
          <p:spPr>
            <a:xfrm>
              <a:off x="2703350" y="1097275"/>
              <a:ext cx="284700" cy="2460300"/>
            </a:xfrm>
            <a:prstGeom prst="rect">
              <a:avLst/>
            </a:prstGeom>
            <a:noFill/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8"/>
            <p:cNvSpPr/>
            <p:nvPr/>
          </p:nvSpPr>
          <p:spPr>
            <a:xfrm>
              <a:off x="3301575" y="1097275"/>
              <a:ext cx="284700" cy="2460300"/>
            </a:xfrm>
            <a:prstGeom prst="rect">
              <a:avLst/>
            </a:prstGeom>
            <a:noFill/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8"/>
            <p:cNvSpPr/>
            <p:nvPr/>
          </p:nvSpPr>
          <p:spPr>
            <a:xfrm>
              <a:off x="7475150" y="1101450"/>
              <a:ext cx="284700" cy="2460300"/>
            </a:xfrm>
            <a:prstGeom prst="rect">
              <a:avLst/>
            </a:prstGeom>
            <a:noFill/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8"/>
            <p:cNvSpPr/>
            <p:nvPr/>
          </p:nvSpPr>
          <p:spPr>
            <a:xfrm>
              <a:off x="5305750" y="1101450"/>
              <a:ext cx="284700" cy="2460300"/>
            </a:xfrm>
            <a:prstGeom prst="rect">
              <a:avLst/>
            </a:prstGeom>
            <a:noFill/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8"/>
            <p:cNvSpPr/>
            <p:nvPr/>
          </p:nvSpPr>
          <p:spPr>
            <a:xfrm>
              <a:off x="6175150" y="1097275"/>
              <a:ext cx="284700" cy="2460300"/>
            </a:xfrm>
            <a:prstGeom prst="rect">
              <a:avLst/>
            </a:prstGeom>
            <a:noFill/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8"/>
            <p:cNvSpPr/>
            <p:nvPr/>
          </p:nvSpPr>
          <p:spPr>
            <a:xfrm>
              <a:off x="1693125" y="1097275"/>
              <a:ext cx="284700" cy="2460300"/>
            </a:xfrm>
            <a:prstGeom prst="rect">
              <a:avLst/>
            </a:prstGeom>
            <a:noFill/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8"/>
            <p:cNvSpPr/>
            <p:nvPr/>
          </p:nvSpPr>
          <p:spPr>
            <a:xfrm>
              <a:off x="6692950" y="1101450"/>
              <a:ext cx="178800" cy="2460300"/>
            </a:xfrm>
            <a:prstGeom prst="rect">
              <a:avLst/>
            </a:prstGeom>
            <a:noFill/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8"/>
            <p:cNvSpPr/>
            <p:nvPr/>
          </p:nvSpPr>
          <p:spPr>
            <a:xfrm>
              <a:off x="7073950" y="1101450"/>
              <a:ext cx="178800" cy="2460300"/>
            </a:xfrm>
            <a:prstGeom prst="rect">
              <a:avLst/>
            </a:prstGeom>
            <a:noFill/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8"/>
            <p:cNvSpPr/>
            <p:nvPr/>
          </p:nvSpPr>
          <p:spPr>
            <a:xfrm>
              <a:off x="6921550" y="1101450"/>
              <a:ext cx="88500" cy="2460300"/>
            </a:xfrm>
            <a:prstGeom prst="rect">
              <a:avLst/>
            </a:prstGeom>
            <a:noFill/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8"/>
          <p:cNvSpPr txBox="1"/>
          <p:nvPr/>
        </p:nvSpPr>
        <p:spPr>
          <a:xfrm>
            <a:off x="308600" y="3669050"/>
            <a:ext cx="27690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eVolv2k_v3  from Toohey and Sigl (2017)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6626550" y="452425"/>
            <a:ext cx="24444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LMR v2.1  from Tardif et al. (2019)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46925" y="87725"/>
            <a:ext cx="5847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Compositing eruptions</a:t>
            </a:r>
            <a:endParaRPr sz="30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/>
          <p:nvPr/>
        </p:nvSpPr>
        <p:spPr>
          <a:xfrm>
            <a:off x="4913800" y="603400"/>
            <a:ext cx="3662400" cy="20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rgbClr val="CC4125"/>
                </a:solidFill>
                <a:latin typeface="Ubuntu"/>
                <a:ea typeface="Ubuntu"/>
                <a:cs typeface="Ubuntu"/>
                <a:sym typeface="Ubuntu"/>
              </a:rPr>
              <a:t>models</a:t>
            </a:r>
            <a:r>
              <a:rPr lang="en" sz="4800">
                <a:solidFill>
                  <a:srgbClr val="98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4800">
              <a:solidFill>
                <a:srgbClr val="98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or</a:t>
            </a:r>
            <a:endParaRPr sz="3600" i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reconstructions</a:t>
            </a:r>
            <a:endParaRPr sz="3600" u="sng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807150" y="-12"/>
            <a:ext cx="51144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Superposed Epoch Analysis (SEA)</a:t>
            </a:r>
            <a:endParaRPr sz="24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1517250" y="4567500"/>
            <a:ext cx="49377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(reproduced from IPCC AR5 Fig. 5.8b)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5038900" y="2554250"/>
            <a:ext cx="3412200" cy="12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or</a:t>
            </a:r>
            <a:endParaRPr sz="3600" i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both</a:t>
            </a:r>
            <a:endParaRPr sz="3600" b="1" u="sng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525" y="603402"/>
            <a:ext cx="3873552" cy="406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/>
        </p:nvSpPr>
        <p:spPr>
          <a:xfrm>
            <a:off x="136625" y="508950"/>
            <a:ext cx="7337100" cy="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"/>
              <a:buChar char="●"/>
            </a:pPr>
            <a:r>
              <a:rPr lang="en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isotope-enabled CESM (iCESM) </a:t>
            </a:r>
            <a:r>
              <a:rPr lang="en" sz="1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[Brady et al., 2019; Stevenson et al., 2019]</a:t>
            </a:r>
            <a:endParaRPr sz="1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32" name="Google Shape;132;p20"/>
          <p:cNvGrpSpPr/>
          <p:nvPr/>
        </p:nvGrpSpPr>
        <p:grpSpPr>
          <a:xfrm>
            <a:off x="136625" y="912225"/>
            <a:ext cx="8839688" cy="4231275"/>
            <a:chOff x="136625" y="912225"/>
            <a:chExt cx="8839688" cy="4231275"/>
          </a:xfrm>
        </p:grpSpPr>
        <p:grpSp>
          <p:nvGrpSpPr>
            <p:cNvPr id="133" name="Google Shape;133;p20"/>
            <p:cNvGrpSpPr/>
            <p:nvPr/>
          </p:nvGrpSpPr>
          <p:grpSpPr>
            <a:xfrm>
              <a:off x="5008337" y="1029450"/>
              <a:ext cx="3967976" cy="4114050"/>
              <a:chOff x="5104712" y="498225"/>
              <a:chExt cx="3967976" cy="4114050"/>
            </a:xfrm>
          </p:grpSpPr>
          <p:pic>
            <p:nvPicPr>
              <p:cNvPr id="134" name="Google Shape;134;p20" descr="http://wiki.linked.earth/wiki/images/2/2f/PAGES2k-network-logo.jpg"/>
              <p:cNvPicPr preferRelativeResize="0"/>
              <p:nvPr/>
            </p:nvPicPr>
            <p:blipFill rotWithShape="1">
              <a:blip r:embed="rId3">
                <a:alphaModFix/>
              </a:blip>
              <a:srcRect t="-10040" b="10039"/>
              <a:stretch/>
            </p:blipFill>
            <p:spPr>
              <a:xfrm>
                <a:off x="5907775" y="498225"/>
                <a:ext cx="3090550" cy="1228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20" descr="http://www.pastglobalchanges.org/download/docs/magazine/2017-2/images/Fig1_2k_Mag_2017.png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104712" y="1805405"/>
                <a:ext cx="3967976" cy="280687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6" name="Google Shape;136;p20"/>
            <p:cNvSpPr txBox="1"/>
            <p:nvPr/>
          </p:nvSpPr>
          <p:spPr>
            <a:xfrm>
              <a:off x="136625" y="912225"/>
              <a:ext cx="7337100" cy="9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Ubuntu"/>
                <a:buChar char="●"/>
              </a:pPr>
              <a:r>
                <a:rPr lang="en" sz="18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PAGES2k version 2 proxy database </a:t>
              </a:r>
              <a:r>
                <a:rPr lang="en" sz="10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[PAGES 2k Consortium, 2017]</a:t>
              </a:r>
              <a:endParaRPr sz="1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grpSp>
        <p:nvGrpSpPr>
          <p:cNvPr id="137" name="Google Shape;137;p20"/>
          <p:cNvGrpSpPr/>
          <p:nvPr/>
        </p:nvGrpSpPr>
        <p:grpSpPr>
          <a:xfrm>
            <a:off x="136625" y="152625"/>
            <a:ext cx="8641500" cy="4813699"/>
            <a:chOff x="136625" y="152625"/>
            <a:chExt cx="8641500" cy="4813699"/>
          </a:xfrm>
        </p:grpSpPr>
        <p:sp>
          <p:nvSpPr>
            <p:cNvPr id="138" name="Google Shape;138;p20"/>
            <p:cNvSpPr txBox="1"/>
            <p:nvPr/>
          </p:nvSpPr>
          <p:spPr>
            <a:xfrm>
              <a:off x="136625" y="152625"/>
              <a:ext cx="8641500" cy="45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Ubuntu"/>
                <a:buChar char="●"/>
              </a:pPr>
              <a:r>
                <a:rPr lang="en" sz="18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Last millennium reanalysis (LMR) paleo-DA framework </a:t>
              </a:r>
              <a:r>
                <a:rPr lang="en" sz="10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[Hakim et al., 2016; Tardif et al., 2019]</a:t>
              </a:r>
              <a:endParaRPr sz="1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139" name="Google Shape;139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03525" y="1332275"/>
              <a:ext cx="4657675" cy="36340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21"/>
          <p:cNvGrpSpPr/>
          <p:nvPr/>
        </p:nvGrpSpPr>
        <p:grpSpPr>
          <a:xfrm>
            <a:off x="761995" y="1908825"/>
            <a:ext cx="3200400" cy="3234675"/>
            <a:chOff x="731520" y="1335800"/>
            <a:chExt cx="3200400" cy="3234675"/>
          </a:xfrm>
        </p:grpSpPr>
        <p:pic>
          <p:nvPicPr>
            <p:cNvPr id="145" name="Google Shape;145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1520" y="1828800"/>
              <a:ext cx="3200400" cy="2741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46;p21"/>
            <p:cNvSpPr txBox="1"/>
            <p:nvPr/>
          </p:nvSpPr>
          <p:spPr>
            <a:xfrm>
              <a:off x="1005375" y="1335800"/>
              <a:ext cx="2712900" cy="49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corr(</a:t>
              </a:r>
              <a:r>
                <a:rPr lang="en" sz="2400">
                  <a:solidFill>
                    <a:srgbClr val="3C78D8"/>
                  </a:solidFill>
                  <a:latin typeface="Ubuntu"/>
                  <a:ea typeface="Ubuntu"/>
                  <a:cs typeface="Ubuntu"/>
                  <a:sym typeface="Ubuntu"/>
                </a:rPr>
                <a:t>iCESM</a:t>
              </a:r>
              <a:r>
                <a:rPr lang="en" sz="24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, obs)</a:t>
              </a:r>
              <a:endParaRPr sz="24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grpSp>
        <p:nvGrpSpPr>
          <p:cNvPr id="147" name="Google Shape;147;p21"/>
          <p:cNvGrpSpPr/>
          <p:nvPr/>
        </p:nvGrpSpPr>
        <p:grpSpPr>
          <a:xfrm>
            <a:off x="3490500" y="1895775"/>
            <a:ext cx="3873300" cy="3266678"/>
            <a:chOff x="5260550" y="1335800"/>
            <a:chExt cx="3873300" cy="3266678"/>
          </a:xfrm>
        </p:grpSpPr>
        <p:pic>
          <p:nvPicPr>
            <p:cNvPr id="148" name="Google Shape;148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60550" y="1828800"/>
              <a:ext cx="3200398" cy="27736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p21"/>
            <p:cNvSpPr txBox="1"/>
            <p:nvPr/>
          </p:nvSpPr>
          <p:spPr>
            <a:xfrm>
              <a:off x="5336750" y="1335800"/>
              <a:ext cx="3797100" cy="49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corr(</a:t>
              </a:r>
              <a:r>
                <a:rPr lang="en" sz="2400">
                  <a:solidFill>
                    <a:srgbClr val="CC0000"/>
                  </a:solidFill>
                  <a:latin typeface="Ubuntu"/>
                  <a:ea typeface="Ubuntu"/>
                  <a:cs typeface="Ubuntu"/>
                  <a:sym typeface="Ubuntu"/>
                </a:rPr>
                <a:t>LMR</a:t>
              </a:r>
              <a:r>
                <a:rPr lang="en" sz="24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, obs)</a:t>
              </a:r>
              <a:endParaRPr sz="24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sp>
        <p:nvSpPr>
          <p:cNvPr id="150" name="Google Shape;150;p21"/>
          <p:cNvSpPr txBox="1"/>
          <p:nvPr/>
        </p:nvSpPr>
        <p:spPr>
          <a:xfrm>
            <a:off x="6252100" y="2571750"/>
            <a:ext cx="27543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Verification over [1880, 2000]</a:t>
            </a:r>
            <a:endParaRPr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1" name="Google Shape;151;p21"/>
          <p:cNvSpPr txBox="1"/>
          <p:nvPr/>
        </p:nvSpPr>
        <p:spPr>
          <a:xfrm>
            <a:off x="6486400" y="4661500"/>
            <a:ext cx="25200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  <a:t>Berkeley Earth instrumental temperature analysis (</a:t>
            </a:r>
            <a:r>
              <a:rPr lang="en" sz="1000" i="1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  <a:t>Rohde et al.</a:t>
            </a:r>
            <a:r>
              <a:rPr lang="en" sz="1000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  <a:t>, 2013)</a:t>
            </a:r>
            <a:endParaRPr sz="1000">
              <a:solidFill>
                <a:srgbClr val="B7B7B7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2" name="Google Shape;152;p21"/>
          <p:cNvGrpSpPr/>
          <p:nvPr/>
        </p:nvGrpSpPr>
        <p:grpSpPr>
          <a:xfrm>
            <a:off x="867576" y="17763"/>
            <a:ext cx="5384526" cy="1954225"/>
            <a:chOff x="867576" y="17763"/>
            <a:chExt cx="5384526" cy="1954225"/>
          </a:xfrm>
        </p:grpSpPr>
        <p:pic>
          <p:nvPicPr>
            <p:cNvPr id="153" name="Google Shape;153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7576" y="17763"/>
              <a:ext cx="5384526" cy="1954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21"/>
            <p:cNvSpPr txBox="1"/>
            <p:nvPr/>
          </p:nvSpPr>
          <p:spPr>
            <a:xfrm>
              <a:off x="5040100" y="50725"/>
              <a:ext cx="6702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34343"/>
                  </a:solidFill>
                  <a:latin typeface="Ubuntu"/>
                  <a:ea typeface="Ubuntu"/>
                  <a:cs typeface="Ubuntu"/>
                  <a:sym typeface="Ubuntu"/>
                </a:rPr>
                <a:t>NHMT</a:t>
              </a:r>
              <a:endParaRPr sz="12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/>
          <p:nvPr/>
        </p:nvSpPr>
        <p:spPr>
          <a:xfrm>
            <a:off x="113825" y="284575"/>
            <a:ext cx="54636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Eruption events</a:t>
            </a:r>
            <a:endParaRPr sz="30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74475"/>
            <a:ext cx="8839194" cy="3856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719</Words>
  <Application>Microsoft Macintosh PowerPoint</Application>
  <PresentationFormat>On-screen Show (16:9)</PresentationFormat>
  <Paragraphs>111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Ubuntu Condensed</vt:lpstr>
      <vt:lpstr>Avenir</vt:lpstr>
      <vt:lpstr>Ubuntu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3</cp:revision>
  <dcterms:modified xsi:type="dcterms:W3CDTF">2020-05-01T08:36:16Z</dcterms:modified>
</cp:coreProperties>
</file>