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258" r:id="rId4"/>
    <p:sldId id="261" r:id="rId6"/>
    <p:sldId id="262" r:id="rId7"/>
    <p:sldId id="263" r:id="rId8"/>
    <p:sldId id="264" r:id="rId9"/>
    <p:sldId id="266" r:id="rId10"/>
    <p:sldId id="267" r:id="rId11"/>
    <p:sldId id="270" r:id="rId12"/>
    <p:sldId id="271" r:id="rId13"/>
    <p:sldId id="268" r:id="rId14"/>
    <p:sldId id="269" r:id="rId15"/>
    <p:sldId id="272" r:id="rId16"/>
    <p:sldId id="273" r:id="rId17"/>
    <p:sldId id="274" r:id="rId18"/>
    <p:sldId id="275" r:id="rId19"/>
    <p:sldId id="276" r:id="rId20"/>
    <p:sldId id="277" r:id="rId21"/>
    <p:sldId id="278" r:id="rId22"/>
    <p:sldId id="279" r:id="rId23"/>
    <p:sldId id="283" r:id="rId24"/>
    <p:sldId id="281" r:id="rId25"/>
    <p:sldId id="28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sym typeface="+mn-ea"/>
              </a:rPr>
              <a:t>edge following</a:t>
            </a:r>
            <a:endParaRPr lang="en-GB" altLang="zh-CN"/>
          </a:p>
          <a:p>
            <a:r>
              <a:rPr lang="en-GB" altLang="zh-CN">
                <a:sym typeface="+mn-ea"/>
              </a:rPr>
              <a:t>why? </a:t>
            </a:r>
            <a:r>
              <a:rPr lang="en-US" altLang="en-GB">
                <a:sym typeface="+mn-ea"/>
              </a:rPr>
              <a:t>branch exists</a:t>
            </a:r>
            <a:endParaRPr lang="en-GB" altLang="zh-CN"/>
          </a:p>
          <a:p>
            <a:r>
              <a:rPr lang="en-US" altLang="en-GB">
                <a:sym typeface="+mn-ea"/>
              </a:rPr>
              <a:t>explain edge follow algorithm</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t>core part is how to deal with junction and branch pixels.  we first find from 3 ore more neighbored pixels. find how many front pixels along front directions.  Three options ,2 1 or 0. then we split to 5 conditions and try to depart these branch structure.</a:t>
            </a:r>
            <a:endParaRPr lang="en-GB"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sym typeface="+mn-ea"/>
              </a:rPr>
              <a:t>bar map and explain why</a:t>
            </a:r>
            <a:endParaRPr lang="en-GB" altLang="zh-CN"/>
          </a:p>
          <a:p>
            <a:r>
              <a:rPr lang="en-GB" altLang="zh-CN">
                <a:sym typeface="+mn-ea"/>
              </a:rPr>
              <a:t>use daily data explain</a:t>
            </a:r>
            <a:endParaRPr lang="en-GB" altLang="zh-CN"/>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t>There are a lot of front detection methods. Two </a:t>
            </a:r>
            <a:r>
              <a:rPr lang="en-GB" altLang="zh-CN">
                <a:sym typeface="+mn-ea"/>
              </a:rPr>
              <a:t>widely used </a:t>
            </a:r>
            <a:r>
              <a:rPr lang="en-GB" altLang="zh-CN"/>
              <a:t>approaches are: gradient method and the histogram method. The gradient method is usaually used with Canny edge operators which is first used in computer vision field. Another widely used method is single edge detection method. And there are also other detection methods, such as statistical approach, entropic method and recently convolutional neural network methods. </a:t>
            </a:r>
            <a:endParaRPr lang="en-GB"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t>Most of algorithms mentioned before was designed for detecting satellite images, mainly focus on the problem of satellite date limitations, such as missing data, cloud mask ... Although for model data, we do not have this problem. But from the aspect of forecasting, d</a:t>
            </a:r>
            <a:r>
              <a:rPr lang="en-GB" altLang="zh-CN">
                <a:cs typeface="+mn-lt"/>
                <a:sym typeface="+mn-ea"/>
              </a:rPr>
              <a:t>etection for HR-model data is also different with satellite data. There are many tiny and complex front structures from the high-resolution model results. We need to design Specific pre-processing and post-processing procedure are needed to ensure balance of frontal continuity and positioning accuracy. Also </a:t>
            </a:r>
            <a:r>
              <a:rPr lang="en-GB" altLang="zh-CN">
                <a:cs typeface="+mn-lt"/>
                <a:sym typeface="+mn-ea"/>
              </a:rPr>
              <a:t>We need h</a:t>
            </a:r>
            <a:r>
              <a:rPr lang="zh-CN" altLang="en-US">
                <a:cs typeface="+mn-lt"/>
                <a:sym typeface="+mn-ea"/>
              </a:rPr>
              <a:t>ighlight </a:t>
            </a:r>
            <a:r>
              <a:rPr lang="en-GB" altLang="zh-CN">
                <a:cs typeface="+mn-lt"/>
                <a:sym typeface="+mn-ea"/>
              </a:rPr>
              <a:t>the quasi-stationary frontal position and primary/</a:t>
            </a:r>
            <a:r>
              <a:rPr lang="zh-CN" altLang="en-US">
                <a:cs typeface="+mn-lt"/>
                <a:sym typeface="+mn-ea"/>
              </a:rPr>
              <a:t>strong fronts</a:t>
            </a:r>
            <a:r>
              <a:rPr lang="en-GB" altLang="zh-CN">
                <a:cs typeface="+mn-lt"/>
                <a:sym typeface="+mn-ea"/>
              </a:rPr>
              <a:t>. Our goal is to </a:t>
            </a:r>
            <a:r>
              <a:rPr lang="en-GB" altLang="zh-CN">
                <a:cs typeface="+mn-lt"/>
                <a:sym typeface="+mn-ea"/>
              </a:rPr>
              <a:t>build mesoscale frontal forecasting system with detection, forecasting and validation.</a:t>
            </a:r>
            <a:endParaRPr lang="en-GB" altLang="zh-CN">
              <a:cs typeface="+mn-lt"/>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t>We use 3 type of SST data for our detection. All of them are long-term daily SST data.</a:t>
            </a:r>
            <a:endParaRPr lang="en-GB" altLang="zh-CN"/>
          </a:p>
          <a:p>
            <a:r>
              <a:rPr lang="en-GB" altLang="zh-CN"/>
              <a:t>1. </a:t>
            </a:r>
            <a:r>
              <a:rPr lang="en-GB" altLang="zh-CN">
                <a:sym typeface="+mn-ea"/>
              </a:rPr>
              <a:t>regional ROMS developed by our center, daily average hindcast in the South China Sea</a:t>
            </a:r>
            <a:endParaRPr lang="en-GB" altLang="zh-CN">
              <a:sym typeface="+mn-ea"/>
            </a:endParaRPr>
          </a:p>
          <a:p>
            <a:r>
              <a:rPr lang="en-GB" altLang="zh-CN"/>
              <a:t>2. OSTIA daily SST data, which is a merge L4 product with 5km resolution.</a:t>
            </a:r>
            <a:endParaRPr lang="en-GB" altLang="zh-CN"/>
          </a:p>
          <a:p>
            <a:r>
              <a:rPr lang="en-GB" altLang="zh-CN"/>
              <a:t>3. For comparison, we also used reanalysis data from Mercator France. the resolution is 1/12 degree.</a:t>
            </a:r>
            <a:endParaRPr lang="en-GB"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GB" altLang="zh-CN"/>
              <a:t>frontal detection algorithm</a:t>
            </a:r>
            <a:endParaRPr lang="en-GB" altLang="zh-CN"/>
          </a:p>
          <a:p>
            <a:r>
              <a:rPr lang="en-GB" altLang="zh-CN"/>
              <a:t> flowchart </a:t>
            </a:r>
            <a:endParaRPr lang="en-GB"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too many slides here, delete some</a:t>
            </a:r>
            <a:endParaRPr lang="en-US" altLang="zh-CN"/>
          </a:p>
          <a:p>
            <a:r>
              <a:rPr lang="en-US" altLang="zh-CN"/>
              <a:t>or make them into 1-2 slides</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Steps of canny detection include:</a:t>
            </a:r>
            <a:r>
              <a:rPr lang="en-US" altLang="zh-CN" baseline="0" dirty="0" smtClean="0"/>
              <a:t> </a:t>
            </a:r>
            <a:endParaRPr lang="en-US" altLang="zh-CN" baseline="0" dirty="0" smtClean="0"/>
          </a:p>
          <a:p>
            <a:r>
              <a:rPr lang="en-GB" altLang="zh-CN" dirty="0"/>
              <a:t>1. calculate front gradient and front direction</a:t>
            </a:r>
            <a:endParaRPr lang="en-GB" altLang="zh-CN" dirty="0"/>
          </a:p>
          <a:p>
            <a:r>
              <a:rPr lang="en-GB" altLang="zh-CN" dirty="0"/>
              <a:t>2. non-maxima suppression, in this process, we </a:t>
            </a:r>
            <a:r>
              <a:rPr lang="en-US" altLang="en-GB" dirty="0"/>
              <a:t>d</a:t>
            </a:r>
            <a:r>
              <a:rPr lang="en-US" altLang="zh-CN" dirty="0" smtClean="0">
                <a:sym typeface="+mn-ea"/>
              </a:rPr>
              <a:t>etermine </a:t>
            </a:r>
            <a:r>
              <a:rPr lang="en-US" altLang="zh-CN" dirty="0">
                <a:sym typeface="+mn-ea"/>
              </a:rPr>
              <a:t>if the gradient magnitude is a local maxima </a:t>
            </a:r>
            <a:r>
              <a:rPr lang="en-US" altLang="zh-CN" dirty="0" smtClean="0">
                <a:sym typeface="+mn-ea"/>
              </a:rPr>
              <a:t>along the </a:t>
            </a:r>
            <a:r>
              <a:rPr lang="en-US" altLang="zh-CN" dirty="0">
                <a:sym typeface="+mn-ea"/>
              </a:rPr>
              <a:t>gradient direction, then change </a:t>
            </a:r>
            <a:r>
              <a:rPr lang="en-US" altLang="zh-CN" dirty="0" smtClean="0">
                <a:sym typeface="+mn-ea"/>
              </a:rPr>
              <a:t>non-maximum pixels to zero. </a:t>
            </a:r>
            <a:endParaRPr lang="en-US" altLang="zh-CN" dirty="0" smtClean="0">
              <a:sym typeface="+mn-ea"/>
            </a:endParaRPr>
          </a:p>
          <a:p>
            <a:pPr marL="0" lvl="1"/>
            <a:r>
              <a:rPr lang="en-US" altLang="zh-CN" dirty="0" smtClean="0">
                <a:sym typeface="+mn-ea"/>
              </a:rPr>
              <a:t>3. Canny </a:t>
            </a:r>
            <a:r>
              <a:rPr lang="en-US" altLang="zh-CN" dirty="0">
                <a:sym typeface="+mn-ea"/>
              </a:rPr>
              <a:t>algorithm </a:t>
            </a:r>
            <a:r>
              <a:rPr lang="en-US" altLang="zh-CN" dirty="0" smtClean="0">
                <a:sym typeface="+mn-ea"/>
              </a:rPr>
              <a:t>use double thresholds </a:t>
            </a:r>
            <a:r>
              <a:rPr lang="en-US" altLang="zh-CN" dirty="0" err="1">
                <a:sym typeface="+mn-ea"/>
              </a:rPr>
              <a:t>k</a:t>
            </a:r>
            <a:r>
              <a:rPr lang="en-US" altLang="zh-CN" baseline="-25000" dirty="0" err="1">
                <a:sym typeface="+mn-ea"/>
              </a:rPr>
              <a:t>high</a:t>
            </a:r>
            <a:r>
              <a:rPr lang="en-US" altLang="zh-CN" dirty="0">
                <a:sym typeface="+mn-ea"/>
              </a:rPr>
              <a:t> and </a:t>
            </a:r>
            <a:r>
              <a:rPr lang="en-US" altLang="zh-CN" dirty="0" err="1">
                <a:sym typeface="+mn-ea"/>
              </a:rPr>
              <a:t>k</a:t>
            </a:r>
            <a:r>
              <a:rPr lang="en-US" altLang="zh-CN" baseline="-25000" dirty="0" err="1">
                <a:sym typeface="+mn-ea"/>
              </a:rPr>
              <a:t>low</a:t>
            </a:r>
            <a:r>
              <a:rPr lang="en-US" altLang="zh-CN" baseline="-25000" dirty="0">
                <a:sym typeface="+mn-ea"/>
              </a:rPr>
              <a:t> </a:t>
            </a:r>
            <a:r>
              <a:rPr lang="en-US" altLang="zh-CN" dirty="0">
                <a:sym typeface="+mn-ea"/>
              </a:rPr>
              <a:t>instead of same threshold to detect </a:t>
            </a:r>
            <a:r>
              <a:rPr lang="en-US" altLang="zh-CN" dirty="0" smtClean="0">
                <a:sym typeface="+mn-ea"/>
              </a:rPr>
              <a:t>edges.</a:t>
            </a:r>
            <a:endParaRPr lang="en-US" altLang="zh-CN" dirty="0" smtClean="0">
              <a:sym typeface="+mn-ea"/>
            </a:endParaRPr>
          </a:p>
          <a:p>
            <a:pPr eaLnBrk="1" hangingPunct="1"/>
            <a:r>
              <a:rPr lang="en-US" altLang="zh-CN" dirty="0" smtClean="0">
                <a:sym typeface="+mn-ea"/>
              </a:rPr>
              <a:t>4. </a:t>
            </a:r>
            <a:r>
              <a:rPr lang="en-US" altLang="zh-CN" dirty="0">
                <a:sym typeface="+mn-ea"/>
              </a:rPr>
              <a:t>Use </a:t>
            </a:r>
            <a:r>
              <a:rPr lang="en-US" altLang="zh-CN" dirty="0" err="1">
                <a:sym typeface="+mn-ea"/>
              </a:rPr>
              <a:t>k</a:t>
            </a:r>
            <a:r>
              <a:rPr lang="en-US" altLang="zh-CN" baseline="-25000" dirty="0" err="1">
                <a:sym typeface="+mn-ea"/>
              </a:rPr>
              <a:t>high</a:t>
            </a:r>
            <a:r>
              <a:rPr lang="en-US" altLang="zh-CN" dirty="0">
                <a:sym typeface="+mn-ea"/>
              </a:rPr>
              <a:t> to find strong edges, </a:t>
            </a:r>
            <a:r>
              <a:rPr lang="en-US" altLang="zh-CN" dirty="0" smtClean="0">
                <a:sym typeface="+mn-ea"/>
              </a:rPr>
              <a:t>Use </a:t>
            </a:r>
            <a:r>
              <a:rPr lang="en-US" altLang="zh-CN" dirty="0" err="1">
                <a:sym typeface="+mn-ea"/>
              </a:rPr>
              <a:t>k</a:t>
            </a:r>
            <a:r>
              <a:rPr lang="en-US" altLang="zh-CN" baseline="-25000" dirty="0" err="1">
                <a:sym typeface="+mn-ea"/>
              </a:rPr>
              <a:t>low</a:t>
            </a:r>
            <a:r>
              <a:rPr lang="en-US" altLang="zh-CN" dirty="0">
                <a:sym typeface="+mn-ea"/>
              </a:rPr>
              <a:t> to find weak </a:t>
            </a:r>
            <a:r>
              <a:rPr lang="en-US" altLang="zh-CN" dirty="0" smtClean="0">
                <a:sym typeface="+mn-ea"/>
              </a:rPr>
              <a:t>edges,</a:t>
            </a:r>
            <a:r>
              <a:rPr lang="en-US" altLang="zh-CN" dirty="0">
                <a:ea typeface="宋体" panose="02010600030101010101" pitchFamily="2" charset="-122"/>
                <a:sym typeface="+mn-ea"/>
              </a:rPr>
              <a:t>We </a:t>
            </a:r>
            <a:r>
              <a:rPr lang="en-US" altLang="zh-CN" dirty="0" smtClean="0">
                <a:ea typeface="宋体" panose="02010600030101010101" pitchFamily="2" charset="-122"/>
                <a:sym typeface="+mn-ea"/>
              </a:rPr>
              <a:t>declare it an edge pixel if </a:t>
            </a:r>
            <a:r>
              <a:rPr lang="en-US" altLang="zh-CN" dirty="0">
                <a:ea typeface="宋体" panose="02010600030101010101" pitchFamily="2" charset="-122"/>
                <a:sym typeface="+mn-ea"/>
              </a:rPr>
              <a:t>it is strong.</a:t>
            </a:r>
            <a:endParaRPr lang="en-US" altLang="zh-CN" dirty="0">
              <a:ea typeface="宋体" panose="02010600030101010101" pitchFamily="2" charset="-122"/>
            </a:endParaRPr>
          </a:p>
          <a:p>
            <a:pPr eaLnBrk="1" hangingPunct="1"/>
            <a:r>
              <a:rPr lang="en-US" altLang="zh-CN" dirty="0">
                <a:ea typeface="宋体" panose="02010600030101010101" pitchFamily="2" charset="-122"/>
                <a:sym typeface="+mn-ea"/>
              </a:rPr>
              <a:t>We </a:t>
            </a:r>
            <a:r>
              <a:rPr lang="en-US" altLang="zh-CN" dirty="0" smtClean="0">
                <a:ea typeface="宋体" panose="02010600030101010101" pitchFamily="2" charset="-122"/>
                <a:sym typeface="+mn-ea"/>
              </a:rPr>
              <a:t>also declare it an edge pixel if </a:t>
            </a:r>
            <a:r>
              <a:rPr lang="en-US" altLang="zh-CN" dirty="0">
                <a:ea typeface="宋体" panose="02010600030101010101" pitchFamily="2" charset="-122"/>
                <a:sym typeface="+mn-ea"/>
              </a:rPr>
              <a:t>it is weak but is connected to an edge</a:t>
            </a:r>
            <a:r>
              <a:rPr lang="en-US" altLang="zh-CN" dirty="0" smtClean="0">
                <a:ea typeface="宋体" panose="02010600030101010101" pitchFamily="2" charset="-122"/>
                <a:sym typeface="+mn-ea"/>
              </a:rPr>
              <a:t>.</a:t>
            </a:r>
            <a:endParaRPr lang="en-US" altLang="zh-CN" dirty="0" smtClean="0"/>
          </a:p>
          <a:p>
            <a:endParaRPr lang="en-US" altLang="zh-CN" dirty="0" smtClean="0"/>
          </a:p>
          <a:p>
            <a:endParaRPr lang="en-GB" altLang="zh-CN" dirty="0"/>
          </a:p>
        </p:txBody>
      </p:sp>
      <p:sp>
        <p:nvSpPr>
          <p:cNvPr id="4" name="灯片编号占位符 3"/>
          <p:cNvSpPr>
            <a:spLocks noGrp="1"/>
          </p:cNvSpPr>
          <p:nvPr>
            <p:ph type="sldNum" sz="quarter" idx="10"/>
          </p:nvPr>
        </p:nvSpPr>
        <p:spPr/>
        <p:txBody>
          <a:bodyPr/>
          <a:lstStyle/>
          <a:p>
            <a:fld id="{25B38DB8-F821-4663-938B-393E39BC876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15.png"/><Relationship Id="rId4" Type="http://schemas.openxmlformats.org/officeDocument/2006/relationships/tags" Target="../tags/tag4.xml"/><Relationship Id="rId3" Type="http://schemas.openxmlformats.org/officeDocument/2006/relationships/image" Target="../media/image14.png"/><Relationship Id="rId2" Type="http://schemas.openxmlformats.org/officeDocument/2006/relationships/tags" Target="../tags/tag3.xml"/><Relationship Id="rId11" Type="http://schemas.openxmlformats.org/officeDocument/2006/relationships/slideLayout" Target="../slideLayouts/slideLayout2.xml"/><Relationship Id="rId10" Type="http://schemas.openxmlformats.org/officeDocument/2006/relationships/tags" Target="../tags/tag8.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3" Type="http://schemas.openxmlformats.org/officeDocument/2006/relationships/slideLayout" Target="../slideLayouts/slideLayout7.xml"/><Relationship Id="rId12"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image" Target="../media/image35.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custDataLst>
              <p:tags r:id="rId1"/>
            </p:custDataLst>
          </p:nvPr>
        </p:nvSpPr>
        <p:spPr>
          <a:xfrm>
            <a:off x="1524000" y="1131570"/>
            <a:ext cx="9144000" cy="2378710"/>
          </a:xfrm>
        </p:spPr>
        <p:txBody>
          <a:bodyPr anchor="ctr" anchorCtr="0">
            <a:noAutofit/>
            <a:scene3d>
              <a:camera prst="orthographicFront"/>
              <a:lightRig rig="threePt" dir="t"/>
            </a:scene3d>
          </a:bodyPr>
          <a:p>
            <a:pPr>
              <a:lnSpc>
                <a:spcPct val="100000"/>
              </a:lnSpc>
            </a:pPr>
            <a:r>
              <a:rPr lang="zh-CN" altLang="en-US" sz="3600">
                <a:solidFill>
                  <a:schemeClr val="tx1"/>
                </a:solidFill>
                <a:effectLst>
                  <a:outerShdw blurRad="38100" dist="19050" dir="2700000" algn="tl" rotWithShape="0">
                    <a:schemeClr val="dk1">
                      <a:alpha val="40000"/>
                    </a:schemeClr>
                  </a:outerShdw>
                </a:effectLst>
              </a:rPr>
              <a:t>Detection of SST fronts from high-resolution model </a:t>
            </a:r>
            <a:r>
              <a:rPr lang="en-GB" altLang="zh-CN" sz="3600">
                <a:solidFill>
                  <a:schemeClr val="tx1"/>
                </a:solidFill>
                <a:effectLst>
                  <a:outerShdw blurRad="38100" dist="19050" dir="2700000" algn="tl" rotWithShape="0">
                    <a:schemeClr val="dk1">
                      <a:alpha val="40000"/>
                    </a:schemeClr>
                  </a:outerShdw>
                </a:effectLst>
              </a:rPr>
              <a:t>hindcast </a:t>
            </a:r>
            <a:r>
              <a:rPr lang="zh-CN" altLang="en-US" sz="3600">
                <a:solidFill>
                  <a:schemeClr val="tx1"/>
                </a:solidFill>
                <a:effectLst>
                  <a:outerShdw blurRad="38100" dist="19050" dir="2700000" algn="tl" rotWithShape="0">
                    <a:schemeClr val="dk1">
                      <a:alpha val="40000"/>
                    </a:schemeClr>
                  </a:outerShdw>
                </a:effectLst>
              </a:rPr>
              <a:t>results and its preliminary evaluation in the South China Sea</a:t>
            </a:r>
            <a:endParaRPr lang="zh-CN" altLang="en-US" sz="36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690880" y="3510280"/>
            <a:ext cx="11386185" cy="1938020"/>
          </a:xfrm>
          <a:prstGeom prst="rect">
            <a:avLst/>
          </a:prstGeom>
          <a:noFill/>
        </p:spPr>
        <p:txBody>
          <a:bodyPr wrap="square" rtlCol="0">
            <a:spAutoFit/>
          </a:bodyPr>
          <a:p>
            <a:pPr algn="ctr"/>
            <a:r>
              <a:rPr lang="en-US" altLang="zh-CN" sz="2400" b="1"/>
              <a:t>Shihe Ren</a:t>
            </a:r>
            <a:r>
              <a:rPr lang="en-GB" altLang="en-US" sz="2400" baseline="30000"/>
              <a:t>a</a:t>
            </a:r>
            <a:r>
              <a:rPr lang="en-US" altLang="zh-CN" sz="2400"/>
              <a:t>, Xueming Zhu</a:t>
            </a:r>
            <a:r>
              <a:rPr lang="en-GB" altLang="en-US" sz="2400" baseline="30000"/>
              <a:t>a</a:t>
            </a:r>
            <a:r>
              <a:rPr lang="en-US" altLang="zh-CN" sz="2400"/>
              <a:t>, and Drevillon Marie</a:t>
            </a:r>
            <a:r>
              <a:rPr lang="en-GB" altLang="en-US" sz="2400" baseline="30000"/>
              <a:t>b</a:t>
            </a:r>
            <a:endParaRPr lang="en-GB" altLang="en-US" sz="2400" baseline="30000"/>
          </a:p>
          <a:p>
            <a:pPr algn="ctr"/>
            <a:endParaRPr lang="en-US" altLang="zh-CN" sz="2400"/>
          </a:p>
          <a:p>
            <a:pPr algn="ctr"/>
            <a:r>
              <a:rPr lang="en-GB" altLang="en-US" sz="2400" b="1"/>
              <a:t>a</a:t>
            </a:r>
            <a:r>
              <a:rPr lang="en-GB" altLang="en-US" sz="2400"/>
              <a:t> </a:t>
            </a:r>
            <a:r>
              <a:rPr lang="en-US" altLang="zh-CN" sz="2400"/>
              <a:t>National Marine Environmental Forcasting Center, Beijing, China</a:t>
            </a:r>
            <a:endParaRPr lang="en-US" altLang="zh-CN" sz="2400"/>
          </a:p>
          <a:p>
            <a:pPr algn="ctr"/>
            <a:r>
              <a:rPr lang="en-GB" altLang="en-US" sz="2400"/>
              <a:t>b Mercator Océan, Ramonville Saint Agne, France</a:t>
            </a:r>
            <a:endParaRPr lang="en-GB" altLang="en-US" sz="2400"/>
          </a:p>
          <a:p>
            <a:pPr algn="ctr"/>
            <a:endParaRPr lang="en-US" altLang="zh-CN" sz="2400"/>
          </a:p>
        </p:txBody>
      </p:sp>
      <p:sp>
        <p:nvSpPr>
          <p:cNvPr id="4" name="文本框 3"/>
          <p:cNvSpPr txBox="1"/>
          <p:nvPr/>
        </p:nvSpPr>
        <p:spPr>
          <a:xfrm>
            <a:off x="5103495" y="6446520"/>
            <a:ext cx="1772285" cy="368300"/>
          </a:xfrm>
          <a:prstGeom prst="rect">
            <a:avLst/>
          </a:prstGeom>
          <a:noFill/>
        </p:spPr>
        <p:txBody>
          <a:bodyPr wrap="none" rtlCol="0" anchor="t">
            <a:spAutoFit/>
          </a:bodyPr>
          <a:p>
            <a:r>
              <a:rPr lang="en-GB" dirty="0">
                <a:sym typeface="+mn-ea"/>
              </a:rPr>
              <a:t>EGU, 8 May 2020</a:t>
            </a:r>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Canny </a:t>
            </a:r>
            <a:r>
              <a:rPr lang="en-GB" altLang="en-US" dirty="0">
                <a:sym typeface="+mn-ea"/>
              </a:rPr>
              <a:t>edge </a:t>
            </a:r>
            <a:r>
              <a:rPr lang="en-US" altLang="zh-CN" dirty="0">
                <a:sym typeface="+mn-ea"/>
              </a:rPr>
              <a:t>detection </a:t>
            </a:r>
            <a:r>
              <a:rPr lang="en-US" altLang="zh-CN" dirty="0" smtClean="0">
                <a:sym typeface="+mn-ea"/>
              </a:rPr>
              <a:t>steps</a:t>
            </a:r>
            <a:endParaRPr lang="zh-CN" altLang="en-US" dirty="0"/>
          </a:p>
        </p:txBody>
      </p:sp>
      <p:sp>
        <p:nvSpPr>
          <p:cNvPr id="3" name="内容占位符 2"/>
          <p:cNvSpPr>
            <a:spLocks noGrp="1"/>
          </p:cNvSpPr>
          <p:nvPr>
            <p:ph idx="1"/>
          </p:nvPr>
        </p:nvSpPr>
        <p:spPr>
          <a:xfrm>
            <a:off x="838200" y="1797050"/>
            <a:ext cx="8357235" cy="4380230"/>
          </a:xfrm>
        </p:spPr>
        <p:txBody>
          <a:bodyPr>
            <a:normAutofit lnSpcReduction="10000"/>
          </a:bodyPr>
          <a:lstStyle/>
          <a:p>
            <a:r>
              <a:rPr lang="en-US" altLang="zh-CN" dirty="0" smtClean="0"/>
              <a:t>Calculat</a:t>
            </a:r>
            <a:r>
              <a:rPr lang="en-GB" altLang="en-US" dirty="0" smtClean="0"/>
              <a:t>e front </a:t>
            </a:r>
            <a:r>
              <a:rPr lang="en-US" altLang="zh-CN" dirty="0" smtClean="0"/>
              <a:t>gradient </a:t>
            </a:r>
            <a:r>
              <a:rPr lang="en-GB" altLang="zh-CN" dirty="0" smtClean="0"/>
              <a:t>and direction </a:t>
            </a:r>
            <a:endParaRPr lang="en-US" altLang="zh-CN" dirty="0" smtClean="0"/>
          </a:p>
          <a:p>
            <a:pPr lvl="0"/>
            <a:r>
              <a:rPr lang="en-US" altLang="zh-CN" dirty="0" smtClean="0"/>
              <a:t>Non-maximum suppression</a:t>
            </a:r>
            <a:endParaRPr lang="en-US" altLang="zh-CN" dirty="0" smtClean="0"/>
          </a:p>
          <a:p>
            <a:pPr lvl="1"/>
            <a:r>
              <a:rPr lang="en-US" altLang="en-GB" dirty="0">
                <a:sym typeface="+mn-ea"/>
              </a:rPr>
              <a:t>d</a:t>
            </a:r>
            <a:r>
              <a:rPr lang="en-US" altLang="zh-CN" dirty="0" smtClean="0">
                <a:sym typeface="+mn-ea"/>
              </a:rPr>
              <a:t>etermine </a:t>
            </a:r>
            <a:r>
              <a:rPr lang="en-US" altLang="zh-CN" dirty="0">
                <a:sym typeface="+mn-ea"/>
              </a:rPr>
              <a:t>local maxima </a:t>
            </a:r>
            <a:r>
              <a:rPr lang="en-US" altLang="zh-CN" dirty="0" smtClean="0">
                <a:sym typeface="+mn-ea"/>
              </a:rPr>
              <a:t>along gradient </a:t>
            </a:r>
            <a:r>
              <a:rPr lang="en-US" altLang="zh-CN" dirty="0">
                <a:sym typeface="+mn-ea"/>
              </a:rPr>
              <a:t>direction</a:t>
            </a:r>
            <a:endParaRPr lang="en-US" altLang="zh-CN" dirty="0">
              <a:sym typeface="+mn-ea"/>
            </a:endParaRPr>
          </a:p>
          <a:p>
            <a:pPr lvl="1"/>
            <a:r>
              <a:rPr lang="en-US" altLang="zh-CN" dirty="0">
                <a:sym typeface="+mn-ea"/>
              </a:rPr>
              <a:t>change </a:t>
            </a:r>
            <a:r>
              <a:rPr lang="en-US" altLang="zh-CN" dirty="0" smtClean="0">
                <a:sym typeface="+mn-ea"/>
              </a:rPr>
              <a:t>non-maximum pixels value to zero</a:t>
            </a:r>
            <a:endParaRPr lang="en-US" altLang="zh-CN" dirty="0" smtClean="0"/>
          </a:p>
          <a:p>
            <a:pPr lvl="0"/>
            <a:r>
              <a:rPr lang="en-US" altLang="zh-CN" dirty="0"/>
              <a:t>H</a:t>
            </a:r>
            <a:r>
              <a:rPr lang="en-US" altLang="zh-CN" dirty="0" smtClean="0"/>
              <a:t>ysteresis </a:t>
            </a:r>
            <a:r>
              <a:rPr lang="en-US" altLang="zh-CN" dirty="0" err="1" smtClean="0"/>
              <a:t>thresholding</a:t>
            </a:r>
            <a:r>
              <a:rPr lang="en-US" altLang="zh-CN" dirty="0" smtClean="0"/>
              <a:t> </a:t>
            </a:r>
            <a:endParaRPr lang="en-US" altLang="zh-CN" dirty="0" smtClean="0"/>
          </a:p>
          <a:p>
            <a:pPr lvl="1">
              <a:lnSpc>
                <a:spcPct val="110000"/>
              </a:lnSpc>
            </a:pPr>
            <a:r>
              <a:rPr lang="en-US" altLang="zh-CN" dirty="0" smtClean="0">
                <a:sym typeface="+mn-ea"/>
              </a:rPr>
              <a:t>Large threshold</a:t>
            </a:r>
            <a:r>
              <a:rPr lang="en-GB" altLang="zh-CN" dirty="0" smtClean="0">
                <a:sym typeface="+mn-ea"/>
              </a:rPr>
              <a:t>: </a:t>
            </a:r>
            <a:r>
              <a:rPr lang="en-US" altLang="zh-CN" dirty="0" smtClean="0">
                <a:sym typeface="+mn-ea"/>
              </a:rPr>
              <a:t>less edge points, more gaps</a:t>
            </a:r>
            <a:endParaRPr lang="en-US" altLang="zh-CN" dirty="0"/>
          </a:p>
          <a:p>
            <a:pPr lvl="1">
              <a:lnSpc>
                <a:spcPct val="110000"/>
              </a:lnSpc>
            </a:pPr>
            <a:r>
              <a:rPr lang="en-US" altLang="zh-CN" dirty="0" smtClean="0">
                <a:sym typeface="+mn-ea"/>
              </a:rPr>
              <a:t>Small threshold</a:t>
            </a:r>
            <a:r>
              <a:rPr lang="en-GB" altLang="en-US" dirty="0" smtClean="0">
                <a:sym typeface="+mn-ea"/>
              </a:rPr>
              <a:t>: </a:t>
            </a:r>
            <a:r>
              <a:rPr lang="en-US" altLang="zh-CN" dirty="0" smtClean="0">
                <a:sym typeface="+mn-ea"/>
              </a:rPr>
              <a:t>more edge points, more false edges </a:t>
            </a:r>
            <a:endParaRPr lang="en-US" altLang="zh-CN" dirty="0" smtClean="0"/>
          </a:p>
          <a:p>
            <a:pPr lvl="0"/>
            <a:r>
              <a:rPr lang="en-US" altLang="zh-CN" dirty="0"/>
              <a:t>E</a:t>
            </a:r>
            <a:r>
              <a:rPr lang="en-US" altLang="zh-CN" dirty="0" smtClean="0"/>
              <a:t>dge linking</a:t>
            </a:r>
            <a:endParaRPr lang="en-US" altLang="zh-CN" dirty="0" smtClean="0"/>
          </a:p>
          <a:p>
            <a:pPr lvl="1"/>
            <a:endParaRPr lang="zh-CN" altLang="en-US" dirty="0"/>
          </a:p>
        </p:txBody>
      </p:sp>
      <p:grpSp>
        <p:nvGrpSpPr>
          <p:cNvPr id="5" name="组合 4"/>
          <p:cNvGrpSpPr/>
          <p:nvPr/>
        </p:nvGrpSpPr>
        <p:grpSpPr>
          <a:xfrm>
            <a:off x="8350250" y="1110615"/>
            <a:ext cx="3351530" cy="3130550"/>
            <a:chOff x="10957" y="2134"/>
            <a:chExt cx="4308" cy="4308"/>
          </a:xfrm>
        </p:grpSpPr>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57" y="2134"/>
              <a:ext cx="4309"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9" y="2250"/>
              <a:ext cx="3985" cy="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132" name="Group 4"/>
          <p:cNvGrpSpPr/>
          <p:nvPr/>
        </p:nvGrpSpPr>
        <p:grpSpPr bwMode="auto">
          <a:xfrm>
            <a:off x="4036060" y="4807436"/>
            <a:ext cx="3132138" cy="1541463"/>
            <a:chOff x="1096" y="1728"/>
            <a:chExt cx="1973" cy="971"/>
          </a:xfrm>
        </p:grpSpPr>
        <p:sp>
          <p:nvSpPr>
            <p:cNvPr id="48142" name="Line 5"/>
            <p:cNvSpPr>
              <a:spLocks noChangeShapeType="1"/>
            </p:cNvSpPr>
            <p:nvPr/>
          </p:nvSpPr>
          <p:spPr bwMode="auto">
            <a:xfrm flipV="1">
              <a:off x="1096" y="2103"/>
              <a:ext cx="250" cy="21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48143" name="Line 6"/>
            <p:cNvSpPr>
              <a:spLocks noChangeShapeType="1"/>
            </p:cNvSpPr>
            <p:nvPr/>
          </p:nvSpPr>
          <p:spPr bwMode="auto">
            <a:xfrm flipV="1">
              <a:off x="1346" y="1964"/>
              <a:ext cx="361" cy="139"/>
            </a:xfrm>
            <a:prstGeom prst="line">
              <a:avLst/>
            </a:prstGeom>
            <a:noFill/>
            <a:ln w="28575">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48144" name="Text Box 7"/>
            <p:cNvSpPr txBox="1">
              <a:spLocks noChangeArrowheads="1"/>
            </p:cNvSpPr>
            <p:nvPr/>
          </p:nvSpPr>
          <p:spPr bwMode="auto">
            <a:xfrm>
              <a:off x="1346" y="2467"/>
              <a:ext cx="899"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dirty="0">
                  <a:ea typeface="宋体" panose="02010600030101010101" pitchFamily="2" charset="-122"/>
                </a:rPr>
                <a:t>Strong edge</a:t>
              </a:r>
              <a:endParaRPr lang="en-US" altLang="zh-CN" dirty="0">
                <a:ea typeface="宋体" panose="02010600030101010101" pitchFamily="2" charset="-122"/>
              </a:endParaRPr>
            </a:p>
          </p:txBody>
        </p:sp>
        <p:sp>
          <p:nvSpPr>
            <p:cNvPr id="48145" name="Text Box 8"/>
            <p:cNvSpPr txBox="1">
              <a:spLocks noChangeArrowheads="1"/>
            </p:cNvSpPr>
            <p:nvPr/>
          </p:nvSpPr>
          <p:spPr bwMode="auto">
            <a:xfrm>
              <a:off x="2157" y="2087"/>
              <a:ext cx="91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a:ea typeface="宋体" panose="02010600030101010101" pitchFamily="2" charset="-122"/>
                </a:rPr>
                <a:t>Weak edges</a:t>
              </a:r>
              <a:endParaRPr lang="en-US" altLang="zh-CN">
                <a:ea typeface="宋体" panose="02010600030101010101" pitchFamily="2" charset="-122"/>
              </a:endParaRPr>
            </a:p>
          </p:txBody>
        </p:sp>
        <p:sp>
          <p:nvSpPr>
            <p:cNvPr id="48146" name="Line 9"/>
            <p:cNvSpPr>
              <a:spLocks noChangeShapeType="1"/>
            </p:cNvSpPr>
            <p:nvPr/>
          </p:nvSpPr>
          <p:spPr bwMode="auto">
            <a:xfrm flipV="1">
              <a:off x="1707" y="1728"/>
              <a:ext cx="333" cy="236"/>
            </a:xfrm>
            <a:prstGeom prst="line">
              <a:avLst/>
            </a:prstGeom>
            <a:noFill/>
            <a:ln w="28575">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48147" name="Line 10"/>
            <p:cNvSpPr>
              <a:spLocks noChangeShapeType="1"/>
            </p:cNvSpPr>
            <p:nvPr/>
          </p:nvSpPr>
          <p:spPr bwMode="auto">
            <a:xfrm flipH="1" flipV="1">
              <a:off x="1915" y="1874"/>
              <a:ext cx="125" cy="229"/>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48" name="Line 11"/>
            <p:cNvSpPr>
              <a:spLocks noChangeShapeType="1"/>
            </p:cNvSpPr>
            <p:nvPr/>
          </p:nvSpPr>
          <p:spPr bwMode="auto">
            <a:xfrm flipH="1" flipV="1">
              <a:off x="1624" y="2087"/>
              <a:ext cx="416" cy="16"/>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49" name="Line 12"/>
            <p:cNvSpPr>
              <a:spLocks noChangeShapeType="1"/>
            </p:cNvSpPr>
            <p:nvPr/>
          </p:nvSpPr>
          <p:spPr bwMode="auto">
            <a:xfrm flipH="1" flipV="1">
              <a:off x="1242" y="2318"/>
              <a:ext cx="104" cy="149"/>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6" name="组合 5"/>
          <p:cNvGrpSpPr/>
          <p:nvPr/>
        </p:nvGrpSpPr>
        <p:grpSpPr>
          <a:xfrm>
            <a:off x="7776210" y="4807585"/>
            <a:ext cx="3708400" cy="1537970"/>
            <a:chOff x="10230" y="5475"/>
            <a:chExt cx="5840" cy="2422"/>
          </a:xfrm>
        </p:grpSpPr>
        <p:sp>
          <p:nvSpPr>
            <p:cNvPr id="48135" name="Line 15"/>
            <p:cNvSpPr>
              <a:spLocks noChangeShapeType="1"/>
            </p:cNvSpPr>
            <p:nvPr/>
          </p:nvSpPr>
          <p:spPr bwMode="auto">
            <a:xfrm flipV="1">
              <a:off x="10728" y="6730"/>
              <a:ext cx="780" cy="588"/>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48136" name="Line 16"/>
            <p:cNvSpPr>
              <a:spLocks noChangeShapeType="1"/>
            </p:cNvSpPr>
            <p:nvPr/>
          </p:nvSpPr>
          <p:spPr bwMode="auto">
            <a:xfrm flipV="1">
              <a:off x="11508" y="6462"/>
              <a:ext cx="937" cy="267"/>
            </a:xfrm>
            <a:prstGeom prst="line">
              <a:avLst/>
            </a:prstGeom>
            <a:noFill/>
            <a:ln w="28575">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48137" name="Line 17"/>
            <p:cNvSpPr>
              <a:spLocks noChangeShapeType="1"/>
            </p:cNvSpPr>
            <p:nvPr/>
          </p:nvSpPr>
          <p:spPr bwMode="auto">
            <a:xfrm>
              <a:off x="13453" y="5780"/>
              <a:ext cx="572" cy="683"/>
            </a:xfrm>
            <a:prstGeom prst="line">
              <a:avLst/>
            </a:prstGeom>
            <a:noFill/>
            <a:ln w="28575">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48138" name="Oval 18"/>
            <p:cNvSpPr>
              <a:spLocks noChangeArrowheads="1"/>
            </p:cNvSpPr>
            <p:nvPr/>
          </p:nvSpPr>
          <p:spPr bwMode="auto">
            <a:xfrm>
              <a:off x="13158" y="5475"/>
              <a:ext cx="1230" cy="1255"/>
            </a:xfrm>
            <a:prstGeom prst="ellipse">
              <a:avLst/>
            </a:prstGeom>
            <a:noFill/>
            <a:ln w="1905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zh-CN"/>
            </a:p>
          </p:txBody>
        </p:sp>
        <p:sp>
          <p:nvSpPr>
            <p:cNvPr id="48139" name="Text Box 19"/>
            <p:cNvSpPr txBox="1">
              <a:spLocks noChangeArrowheads="1"/>
            </p:cNvSpPr>
            <p:nvPr/>
          </p:nvSpPr>
          <p:spPr bwMode="auto">
            <a:xfrm>
              <a:off x="12470" y="7317"/>
              <a:ext cx="3601"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a:ea typeface="宋体" panose="02010600030101010101" pitchFamily="2" charset="-122"/>
                </a:rPr>
                <a:t>Weak edge removed</a:t>
              </a:r>
              <a:endParaRPr lang="en-US" altLang="zh-CN">
                <a:ea typeface="宋体" panose="02010600030101010101" pitchFamily="2" charset="-122"/>
              </a:endParaRPr>
            </a:p>
          </p:txBody>
        </p:sp>
        <p:sp>
          <p:nvSpPr>
            <p:cNvPr id="48140" name="Line 20"/>
            <p:cNvSpPr>
              <a:spLocks noChangeShapeType="1"/>
            </p:cNvSpPr>
            <p:nvPr/>
          </p:nvSpPr>
          <p:spPr bwMode="auto">
            <a:xfrm flipV="1">
              <a:off x="13158" y="6730"/>
              <a:ext cx="295" cy="588"/>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41" name="Text Box 21"/>
            <p:cNvSpPr txBox="1">
              <a:spLocks noChangeArrowheads="1"/>
            </p:cNvSpPr>
            <p:nvPr/>
          </p:nvSpPr>
          <p:spPr bwMode="auto">
            <a:xfrm>
              <a:off x="10230" y="6040"/>
              <a:ext cx="12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a:ea typeface="宋体" panose="02010600030101010101" pitchFamily="2" charset="-122"/>
                </a:rPr>
                <a:t>edges</a:t>
              </a:r>
              <a:endParaRPr lang="en-US" altLang="zh-CN">
                <a:ea typeface="宋体" panose="02010600030101010101" pitchFamily="2" charset="-122"/>
              </a:endParaRPr>
            </a:p>
          </p:txBody>
        </p:sp>
        <p:cxnSp>
          <p:nvCxnSpPr>
            <p:cNvPr id="8" name="曲线连接符 7"/>
            <p:cNvCxnSpPr>
              <a:stCxn id="48138" idx="7"/>
            </p:cNvCxnSpPr>
            <p:nvPr/>
          </p:nvCxnSpPr>
          <p:spPr>
            <a:xfrm rot="16200000" flipH="1">
              <a:off x="15018" y="4848"/>
              <a:ext cx="121" cy="1743"/>
            </a:xfrm>
            <a:prstGeom prst="curvedConnector4">
              <a:avLst>
                <a:gd name="adj1" fmla="val -297007"/>
                <a:gd name="adj2" fmla="val 5516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838200" y="6464300"/>
            <a:ext cx="10515600" cy="306705"/>
          </a:xfrm>
          <a:prstGeom prst="rect">
            <a:avLst/>
          </a:prstGeom>
          <a:noFill/>
        </p:spPr>
        <p:txBody>
          <a:bodyPr wrap="square" rtlCol="0" anchor="t">
            <a:spAutoFit/>
          </a:bodyPr>
          <a:p>
            <a:r>
              <a:rPr lang="zh-CN" altLang="en-US" sz="1400"/>
              <a:t>Canny, 1986, A computational approach to edge detection, IEEE Transactions on Pattern Analysis and Machine Intelligence 8(6) , pp. 679–698</a:t>
            </a:r>
            <a:endParaRPr lang="zh-CN" altLang="en-US" sz="140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en-US"/>
              <a:t>front edge </a:t>
            </a:r>
            <a:r>
              <a:rPr lang="en-US" altLang="zh-CN"/>
              <a:t>following</a:t>
            </a:r>
            <a:endParaRPr lang="en-US" altLang="zh-CN"/>
          </a:p>
        </p:txBody>
      </p:sp>
      <p:sp>
        <p:nvSpPr>
          <p:cNvPr id="3" name="内容占位符 2"/>
          <p:cNvSpPr>
            <a:spLocks noGrp="1"/>
          </p:cNvSpPr>
          <p:nvPr>
            <p:ph idx="1"/>
          </p:nvPr>
        </p:nvSpPr>
        <p:spPr>
          <a:xfrm>
            <a:off x="838200" y="1825625"/>
            <a:ext cx="5835015" cy="4351655"/>
          </a:xfrm>
        </p:spPr>
        <p:txBody>
          <a:bodyPr>
            <a:normAutofit/>
          </a:bodyPr>
          <a:p>
            <a:pPr algn="l">
              <a:lnSpc>
                <a:spcPct val="120000"/>
              </a:lnSpc>
              <a:spcBef>
                <a:spcPts val="0"/>
              </a:spcBef>
              <a:spcAft>
                <a:spcPts val="0"/>
              </a:spcAft>
            </a:pPr>
            <a:r>
              <a:rPr lang="en-GB" altLang="zh-CN" sz="2400">
                <a:cs typeface="+mn-lt"/>
                <a:sym typeface="+mn-ea"/>
              </a:rPr>
              <a:t>branch pixels </a:t>
            </a:r>
            <a:r>
              <a:rPr lang="en-US" altLang="en-GB" sz="2400">
                <a:cs typeface="+mn-lt"/>
                <a:sym typeface="+mn-ea"/>
              </a:rPr>
              <a:t>still </a:t>
            </a:r>
            <a:r>
              <a:rPr lang="en-GB" altLang="zh-CN" sz="2400">
                <a:cs typeface="+mn-lt"/>
                <a:sym typeface="+mn-ea"/>
              </a:rPr>
              <a:t>exist after edge localization (9 junctions occur in test data)</a:t>
            </a:r>
            <a:endParaRPr lang="en-US" altLang="zh-CN" sz="2400">
              <a:cs typeface="+mn-lt"/>
            </a:endParaRPr>
          </a:p>
          <a:p>
            <a:pPr algn="l">
              <a:lnSpc>
                <a:spcPct val="120000"/>
              </a:lnSpc>
              <a:spcBef>
                <a:spcPts val="0"/>
              </a:spcBef>
              <a:spcAft>
                <a:spcPts val="0"/>
              </a:spcAft>
            </a:pPr>
            <a:r>
              <a:rPr lang="zh-CN" altLang="en-US" sz="2400">
                <a:cs typeface="+mn-lt"/>
              </a:rPr>
              <a:t>necessary to extract </a:t>
            </a:r>
            <a:r>
              <a:rPr lang="en-GB" altLang="zh-CN" sz="2400">
                <a:cs typeface="+mn-lt"/>
              </a:rPr>
              <a:t>and find which edge should be followed based on front direction and magnitude</a:t>
            </a:r>
            <a:endParaRPr lang="en-GB" altLang="zh-CN" sz="2400">
              <a:cs typeface="+mn-lt"/>
            </a:endParaRPr>
          </a:p>
          <a:p>
            <a:pPr algn="l">
              <a:lnSpc>
                <a:spcPct val="120000"/>
              </a:lnSpc>
              <a:spcBef>
                <a:spcPts val="0"/>
              </a:spcBef>
              <a:spcAft>
                <a:spcPts val="0"/>
              </a:spcAft>
            </a:pPr>
            <a:r>
              <a:rPr lang="en-GB" altLang="zh-CN" sz="2400">
                <a:cs typeface="+mn-lt"/>
                <a:sym typeface="+mn-ea"/>
              </a:rPr>
              <a:t>separate branches to examine </a:t>
            </a:r>
            <a:r>
              <a:rPr lang="zh-CN" altLang="en-US" sz="2400">
                <a:cs typeface="+mn-lt"/>
                <a:sym typeface="+mn-ea"/>
              </a:rPr>
              <a:t>the statistics of each individual </a:t>
            </a:r>
            <a:r>
              <a:rPr lang="en-GB" altLang="zh-CN" sz="2400">
                <a:cs typeface="+mn-lt"/>
                <a:sym typeface="+mn-ea"/>
              </a:rPr>
              <a:t>front line</a:t>
            </a:r>
            <a:endParaRPr lang="zh-CN" altLang="zh-CN" sz="2400">
              <a:cs typeface="+mn-lt"/>
            </a:endParaRPr>
          </a:p>
          <a:p>
            <a:pPr algn="l">
              <a:lnSpc>
                <a:spcPct val="120000"/>
              </a:lnSpc>
              <a:spcBef>
                <a:spcPts val="0"/>
              </a:spcBef>
              <a:spcAft>
                <a:spcPts val="0"/>
              </a:spcAft>
            </a:pPr>
            <a:endParaRPr lang="en-GB" altLang="zh-CN" sz="2400">
              <a:cs typeface="+mn-lt"/>
            </a:endParaRPr>
          </a:p>
          <a:p>
            <a:pPr algn="l">
              <a:lnSpc>
                <a:spcPct val="120000"/>
              </a:lnSpc>
              <a:spcBef>
                <a:spcPts val="0"/>
              </a:spcBef>
              <a:spcAft>
                <a:spcPts val="0"/>
              </a:spcAft>
            </a:pPr>
            <a:endParaRPr lang="en-GB" altLang="zh-CN" sz="2400">
              <a:cs typeface="+mn-lt"/>
            </a:endParaRPr>
          </a:p>
        </p:txBody>
      </p:sp>
      <p:pic>
        <p:nvPicPr>
          <p:cNvPr id="4" name="图片 3" descr="sst_frontline_after_localization_20150130"/>
          <p:cNvPicPr>
            <a:picLocks noChangeAspect="1"/>
          </p:cNvPicPr>
          <p:nvPr/>
        </p:nvPicPr>
        <p:blipFill>
          <a:blip r:embed="rId1"/>
          <a:stretch>
            <a:fillRect/>
          </a:stretch>
        </p:blipFill>
        <p:spPr>
          <a:xfrm>
            <a:off x="6841490" y="1966595"/>
            <a:ext cx="4665980" cy="3740785"/>
          </a:xfrm>
          <a:prstGeom prst="rect">
            <a:avLst/>
          </a:prstGeom>
        </p:spPr>
      </p:pic>
      <p:sp>
        <p:nvSpPr>
          <p:cNvPr id="6" name="文本框 5"/>
          <p:cNvSpPr txBox="1"/>
          <p:nvPr/>
        </p:nvSpPr>
        <p:spPr>
          <a:xfrm>
            <a:off x="7065645" y="5891530"/>
            <a:ext cx="4217670" cy="368300"/>
          </a:xfrm>
          <a:prstGeom prst="rect">
            <a:avLst/>
          </a:prstGeom>
          <a:noFill/>
        </p:spPr>
        <p:txBody>
          <a:bodyPr wrap="none" rtlCol="0" anchor="t">
            <a:spAutoFit/>
          </a:bodyPr>
          <a:p>
            <a:r>
              <a:rPr lang="en-GB">
                <a:cs typeface="+mn-lt"/>
                <a:sym typeface="+mn-ea"/>
              </a:rPr>
              <a:t>frontal line extracted after edge localization</a:t>
            </a:r>
            <a:endParaRPr lang="en-GB"/>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 name="标题 97"/>
          <p:cNvSpPr>
            <a:spLocks noGrp="1"/>
          </p:cNvSpPr>
          <p:nvPr>
            <p:ph type="title"/>
          </p:nvPr>
        </p:nvSpPr>
        <p:spPr/>
        <p:txBody>
          <a:bodyPr>
            <a:normAutofit/>
          </a:bodyPr>
          <a:p>
            <a:r>
              <a:rPr lang="en-GB" altLang="en-US">
                <a:sym typeface="+mn-ea"/>
              </a:rPr>
              <a:t>front edge </a:t>
            </a:r>
            <a:r>
              <a:rPr lang="en-US" altLang="zh-CN">
                <a:sym typeface="+mn-ea"/>
              </a:rPr>
              <a:t>following</a:t>
            </a:r>
            <a:endParaRPr lang="zh-CN" altLang="en-US"/>
          </a:p>
        </p:txBody>
      </p:sp>
      <p:grpSp>
        <p:nvGrpSpPr>
          <p:cNvPr id="23" name="组合 22"/>
          <p:cNvGrpSpPr/>
          <p:nvPr/>
        </p:nvGrpSpPr>
        <p:grpSpPr>
          <a:xfrm>
            <a:off x="2178685" y="5271135"/>
            <a:ext cx="1179830" cy="1200150"/>
            <a:chOff x="1652" y="4725"/>
            <a:chExt cx="1858" cy="1890"/>
          </a:xfrm>
        </p:grpSpPr>
        <p:sp>
          <p:nvSpPr>
            <p:cNvPr id="24" name="Rectangle 10"/>
            <p:cNvSpPr/>
            <p:nvPr/>
          </p:nvSpPr>
          <p:spPr>
            <a:xfrm>
              <a:off x="1830" y="4725"/>
              <a:ext cx="480" cy="480"/>
            </a:xfrm>
            <a:prstGeom prst="rect">
              <a:avLst/>
            </a:prstGeom>
            <a:ln>
              <a:solidFill>
                <a:srgbClr val="FF00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25" name="Rectangle 11"/>
            <p:cNvSpPr/>
            <p:nvPr/>
          </p:nvSpPr>
          <p:spPr>
            <a:xfrm>
              <a:off x="24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26" name="Rectangle 12"/>
            <p:cNvSpPr/>
            <p:nvPr/>
          </p:nvSpPr>
          <p:spPr>
            <a:xfrm>
              <a:off x="18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27" name="Rectangle 13"/>
            <p:cNvSpPr/>
            <p:nvPr/>
          </p:nvSpPr>
          <p:spPr>
            <a:xfrm>
              <a:off x="2430" y="53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28" name="Rectangle 14"/>
            <p:cNvSpPr/>
            <p:nvPr/>
          </p:nvSpPr>
          <p:spPr>
            <a:xfrm>
              <a:off x="30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29" name="Rectangle 16"/>
            <p:cNvSpPr/>
            <p:nvPr/>
          </p:nvSpPr>
          <p:spPr>
            <a:xfrm>
              <a:off x="1830" y="5925"/>
              <a:ext cx="480" cy="48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p>
              <a:endParaRPr dirty="0">
                <a:latin typeface="Arial" panose="020B0604020202020204" pitchFamily="34" charset="0"/>
              </a:endParaRPr>
            </a:p>
          </p:txBody>
        </p:sp>
        <p:sp>
          <p:nvSpPr>
            <p:cNvPr id="30" name="Rectangle 17"/>
            <p:cNvSpPr/>
            <p:nvPr/>
          </p:nvSpPr>
          <p:spPr>
            <a:xfrm>
              <a:off x="2430" y="59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31" name="Rectangle 18"/>
            <p:cNvSpPr/>
            <p:nvPr/>
          </p:nvSpPr>
          <p:spPr>
            <a:xfrm>
              <a:off x="3030" y="5925"/>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32" name="Line 18"/>
            <p:cNvSpPr/>
            <p:nvPr/>
          </p:nvSpPr>
          <p:spPr>
            <a:xfrm flipV="1">
              <a:off x="1950" y="5985"/>
              <a:ext cx="240" cy="360"/>
            </a:xfrm>
            <a:prstGeom prst="line">
              <a:avLst/>
            </a:prstGeom>
            <a:ln w="15875" cap="flat" cmpd="sng">
              <a:solidFill>
                <a:schemeClr val="tx2"/>
              </a:solidFill>
              <a:prstDash val="solid"/>
              <a:headEnd type="none" w="med" len="med"/>
              <a:tailEnd type="triangle" w="med" len="med"/>
            </a:ln>
          </p:spPr>
        </p:sp>
        <p:sp>
          <p:nvSpPr>
            <p:cNvPr id="33" name="Line 16"/>
            <p:cNvSpPr/>
            <p:nvPr/>
          </p:nvSpPr>
          <p:spPr>
            <a:xfrm>
              <a:off x="3090" y="6045"/>
              <a:ext cx="360" cy="240"/>
            </a:xfrm>
            <a:prstGeom prst="line">
              <a:avLst/>
            </a:prstGeom>
            <a:ln w="15875" cap="flat" cmpd="sng">
              <a:solidFill>
                <a:schemeClr val="tx2"/>
              </a:solidFill>
              <a:prstDash val="solid"/>
              <a:headEnd type="none" w="med" len="med"/>
              <a:tailEnd type="triangle" w="med" len="med"/>
            </a:ln>
          </p:spPr>
        </p:sp>
        <p:sp>
          <p:nvSpPr>
            <p:cNvPr id="34" name="Line 16"/>
            <p:cNvSpPr/>
            <p:nvPr/>
          </p:nvSpPr>
          <p:spPr>
            <a:xfrm>
              <a:off x="2490" y="5445"/>
              <a:ext cx="360" cy="240"/>
            </a:xfrm>
            <a:prstGeom prst="line">
              <a:avLst/>
            </a:prstGeom>
            <a:ln w="15875" cap="flat" cmpd="sng">
              <a:solidFill>
                <a:schemeClr val="tx2"/>
              </a:solidFill>
              <a:prstDash val="solid"/>
              <a:headEnd type="none" w="med" len="med"/>
              <a:tailEnd type="triangle" w="med" len="med"/>
            </a:ln>
          </p:spPr>
        </p:sp>
        <p:sp>
          <p:nvSpPr>
            <p:cNvPr id="35" name="Line 16"/>
            <p:cNvSpPr/>
            <p:nvPr/>
          </p:nvSpPr>
          <p:spPr>
            <a:xfrm>
              <a:off x="1890" y="4845"/>
              <a:ext cx="360" cy="240"/>
            </a:xfrm>
            <a:prstGeom prst="line">
              <a:avLst/>
            </a:prstGeom>
            <a:ln w="15875" cap="flat" cmpd="sng">
              <a:solidFill>
                <a:schemeClr val="tx2"/>
              </a:solidFill>
              <a:prstDash val="solid"/>
              <a:headEnd type="none" w="med" len="med"/>
              <a:tailEnd type="triangle" w="med" len="med"/>
            </a:ln>
          </p:spPr>
        </p:sp>
        <p:cxnSp>
          <p:nvCxnSpPr>
            <p:cNvPr id="36" name="直接连接符 35"/>
            <p:cNvCxnSpPr/>
            <p:nvPr/>
          </p:nvCxnSpPr>
          <p:spPr>
            <a:xfrm>
              <a:off x="1652" y="5085"/>
              <a:ext cx="1378" cy="1531"/>
            </a:xfrm>
            <a:prstGeom prst="line">
              <a:avLst/>
            </a:prstGeom>
          </p:spPr>
          <p:style>
            <a:lnRef idx="1">
              <a:schemeClr val="accent2"/>
            </a:lnRef>
            <a:fillRef idx="0">
              <a:schemeClr val="accent2"/>
            </a:fillRef>
            <a:effectRef idx="0">
              <a:schemeClr val="accent2"/>
            </a:effectRef>
            <a:fontRef idx="minor">
              <a:schemeClr val="tx1"/>
            </a:fontRef>
          </p:style>
        </p:cxnSp>
        <p:sp>
          <p:nvSpPr>
            <p:cNvPr id="37" name="Rectangle 15"/>
            <p:cNvSpPr/>
            <p:nvPr/>
          </p:nvSpPr>
          <p:spPr>
            <a:xfrm>
              <a:off x="30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grpSp>
      <p:grpSp>
        <p:nvGrpSpPr>
          <p:cNvPr id="41" name="组合 40"/>
          <p:cNvGrpSpPr/>
          <p:nvPr/>
        </p:nvGrpSpPr>
        <p:grpSpPr>
          <a:xfrm>
            <a:off x="9678035" y="4716780"/>
            <a:ext cx="2297430" cy="1752600"/>
            <a:chOff x="10079" y="5038"/>
            <a:chExt cx="3618" cy="2760"/>
          </a:xfrm>
        </p:grpSpPr>
        <p:sp>
          <p:nvSpPr>
            <p:cNvPr id="52239" name="Rectangle 15"/>
            <p:cNvSpPr/>
            <p:nvPr/>
          </p:nvSpPr>
          <p:spPr>
            <a:xfrm>
              <a:off x="10079" y="6616"/>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15" name="Rectangle 10"/>
            <p:cNvSpPr/>
            <p:nvPr/>
          </p:nvSpPr>
          <p:spPr>
            <a:xfrm>
              <a:off x="10079" y="7249"/>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16" name="Rectangle 13"/>
            <p:cNvSpPr/>
            <p:nvPr/>
          </p:nvSpPr>
          <p:spPr>
            <a:xfrm>
              <a:off x="10079" y="59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18" name="文本框 17"/>
            <p:cNvSpPr txBox="1"/>
            <p:nvPr/>
          </p:nvSpPr>
          <p:spPr>
            <a:xfrm>
              <a:off x="10651" y="5038"/>
              <a:ext cx="3046" cy="2761"/>
            </a:xfrm>
            <a:prstGeom prst="rect">
              <a:avLst/>
            </a:prstGeom>
            <a:noFill/>
          </p:spPr>
          <p:txBody>
            <a:bodyPr wrap="square" rtlCol="0">
              <a:spAutoFit/>
            </a:bodyPr>
            <a:p>
              <a:pPr>
                <a:lnSpc>
                  <a:spcPct val="150000"/>
                </a:lnSpc>
                <a:spcBef>
                  <a:spcPts val="0"/>
                </a:spcBef>
                <a:spcAft>
                  <a:spcPts val="0"/>
                </a:spcAft>
              </a:pPr>
              <a:r>
                <a:rPr lang="en-US" altLang="zh-CN"/>
                <a:t>start pixel</a:t>
              </a:r>
              <a:endParaRPr lang="en-US" altLang="zh-CN"/>
            </a:p>
            <a:p>
              <a:pPr>
                <a:lnSpc>
                  <a:spcPct val="150000"/>
                </a:lnSpc>
                <a:spcBef>
                  <a:spcPts val="0"/>
                </a:spcBef>
                <a:spcAft>
                  <a:spcPts val="0"/>
                </a:spcAft>
              </a:pPr>
              <a:r>
                <a:rPr lang="en-US" altLang="zh-CN"/>
                <a:t>center pixel</a:t>
              </a:r>
              <a:endParaRPr lang="en-US" altLang="zh-CN"/>
            </a:p>
            <a:p>
              <a:pPr>
                <a:lnSpc>
                  <a:spcPct val="150000"/>
                </a:lnSpc>
                <a:spcBef>
                  <a:spcPts val="0"/>
                </a:spcBef>
                <a:spcAft>
                  <a:spcPts val="0"/>
                </a:spcAft>
              </a:pPr>
              <a:r>
                <a:rPr lang="en-US" altLang="zh-CN"/>
                <a:t>non-front pixel</a:t>
              </a:r>
              <a:endParaRPr lang="en-US" altLang="zh-CN"/>
            </a:p>
            <a:p>
              <a:pPr>
                <a:lnSpc>
                  <a:spcPct val="150000"/>
                </a:lnSpc>
                <a:spcBef>
                  <a:spcPts val="0"/>
                </a:spcBef>
                <a:spcAft>
                  <a:spcPts val="0"/>
                </a:spcAft>
              </a:pPr>
              <a:r>
                <a:rPr lang="en-US" altLang="zh-CN"/>
                <a:t>along-front pixel</a:t>
              </a:r>
              <a:endParaRPr lang="en-US" altLang="zh-CN"/>
            </a:p>
          </p:txBody>
        </p:sp>
        <p:sp>
          <p:nvSpPr>
            <p:cNvPr id="38" name="Rectangle 16"/>
            <p:cNvSpPr/>
            <p:nvPr/>
          </p:nvSpPr>
          <p:spPr>
            <a:xfrm>
              <a:off x="10079" y="5233"/>
              <a:ext cx="480" cy="480"/>
            </a:xfrm>
            <a:prstGeom prst="rect">
              <a:avLst/>
            </a:prstGeom>
            <a:ln>
              <a:solidFill>
                <a:srgbClr val="FF0000"/>
              </a:solidFill>
              <a:prstDash val="solid"/>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anchor="ctr"/>
            <a:p>
              <a:endParaRPr dirty="0">
                <a:latin typeface="Arial" panose="020B0604020202020204" pitchFamily="34" charset="0"/>
              </a:endParaRPr>
            </a:p>
          </p:txBody>
        </p:sp>
      </p:grpSp>
      <p:grpSp>
        <p:nvGrpSpPr>
          <p:cNvPr id="5" name="组合 4"/>
          <p:cNvGrpSpPr/>
          <p:nvPr/>
        </p:nvGrpSpPr>
        <p:grpSpPr>
          <a:xfrm>
            <a:off x="838200" y="5271135"/>
            <a:ext cx="1179830" cy="1200150"/>
            <a:chOff x="1652" y="5065"/>
            <a:chExt cx="1858" cy="1890"/>
          </a:xfrm>
        </p:grpSpPr>
        <p:grpSp>
          <p:nvGrpSpPr>
            <p:cNvPr id="22" name="组合 21"/>
            <p:cNvGrpSpPr/>
            <p:nvPr/>
          </p:nvGrpSpPr>
          <p:grpSpPr>
            <a:xfrm>
              <a:off x="1652" y="5065"/>
              <a:ext cx="1858" cy="1891"/>
              <a:chOff x="1652" y="4725"/>
              <a:chExt cx="1858" cy="1891"/>
            </a:xfrm>
          </p:grpSpPr>
          <p:sp>
            <p:nvSpPr>
              <p:cNvPr id="52234" name="Rectangle 10"/>
              <p:cNvSpPr/>
              <p:nvPr/>
            </p:nvSpPr>
            <p:spPr>
              <a:xfrm>
                <a:off x="1830" y="4725"/>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52235" name="Rectangle 11"/>
              <p:cNvSpPr/>
              <p:nvPr/>
            </p:nvSpPr>
            <p:spPr>
              <a:xfrm>
                <a:off x="24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52236" name="Rectangle 12"/>
              <p:cNvSpPr/>
              <p:nvPr/>
            </p:nvSpPr>
            <p:spPr>
              <a:xfrm>
                <a:off x="18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52237" name="Rectangle 13"/>
              <p:cNvSpPr/>
              <p:nvPr/>
            </p:nvSpPr>
            <p:spPr>
              <a:xfrm>
                <a:off x="2430" y="53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52238" name="Rectangle 14"/>
              <p:cNvSpPr/>
              <p:nvPr/>
            </p:nvSpPr>
            <p:spPr>
              <a:xfrm>
                <a:off x="30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52240" name="Rectangle 16"/>
              <p:cNvSpPr/>
              <p:nvPr/>
            </p:nvSpPr>
            <p:spPr>
              <a:xfrm>
                <a:off x="1830" y="5925"/>
                <a:ext cx="480" cy="480"/>
              </a:xfrm>
              <a:prstGeom prst="rect">
                <a:avLst/>
              </a:prstGeom>
              <a:ln>
                <a:solidFill>
                  <a:srgbClr val="FF0000"/>
                </a:solidFill>
                <a:prstDash val="solid"/>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anchor="ctr"/>
              <a:p>
                <a:endParaRPr dirty="0">
                  <a:latin typeface="Arial" panose="020B0604020202020204" pitchFamily="34" charset="0"/>
                </a:endParaRPr>
              </a:p>
            </p:txBody>
          </p:sp>
          <p:sp>
            <p:nvSpPr>
              <p:cNvPr id="52241" name="Rectangle 17"/>
              <p:cNvSpPr/>
              <p:nvPr/>
            </p:nvSpPr>
            <p:spPr>
              <a:xfrm>
                <a:off x="2430" y="59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52242" name="Rectangle 18"/>
              <p:cNvSpPr/>
              <p:nvPr/>
            </p:nvSpPr>
            <p:spPr>
              <a:xfrm>
                <a:off x="3030" y="5925"/>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11" name="Line 16"/>
              <p:cNvSpPr/>
              <p:nvPr/>
            </p:nvSpPr>
            <p:spPr>
              <a:xfrm>
                <a:off x="3090" y="6045"/>
                <a:ext cx="360" cy="240"/>
              </a:xfrm>
              <a:prstGeom prst="line">
                <a:avLst/>
              </a:prstGeom>
              <a:ln w="15875" cap="flat" cmpd="sng">
                <a:solidFill>
                  <a:schemeClr val="tx2"/>
                </a:solidFill>
                <a:prstDash val="solid"/>
                <a:headEnd type="none" w="med" len="med"/>
                <a:tailEnd type="triangle" w="med" len="med"/>
              </a:ln>
            </p:spPr>
          </p:sp>
          <p:sp>
            <p:nvSpPr>
              <p:cNvPr id="12" name="Line 16"/>
              <p:cNvSpPr/>
              <p:nvPr/>
            </p:nvSpPr>
            <p:spPr>
              <a:xfrm>
                <a:off x="2490" y="5445"/>
                <a:ext cx="360" cy="240"/>
              </a:xfrm>
              <a:prstGeom prst="line">
                <a:avLst/>
              </a:prstGeom>
              <a:ln w="15875" cap="flat" cmpd="sng">
                <a:solidFill>
                  <a:schemeClr val="tx2"/>
                </a:solidFill>
                <a:prstDash val="solid"/>
                <a:headEnd type="none" w="med" len="med"/>
                <a:tailEnd type="triangle" w="med" len="med"/>
              </a:ln>
            </p:spPr>
          </p:sp>
          <p:sp>
            <p:nvSpPr>
              <p:cNvPr id="13" name="Line 16"/>
              <p:cNvSpPr/>
              <p:nvPr/>
            </p:nvSpPr>
            <p:spPr>
              <a:xfrm>
                <a:off x="1890" y="4845"/>
                <a:ext cx="360" cy="240"/>
              </a:xfrm>
              <a:prstGeom prst="line">
                <a:avLst/>
              </a:prstGeom>
              <a:ln w="15875" cap="flat" cmpd="sng">
                <a:solidFill>
                  <a:schemeClr val="tx2"/>
                </a:solidFill>
                <a:prstDash val="solid"/>
                <a:headEnd type="none" w="med" len="med"/>
                <a:tailEnd type="triangle" w="med" len="med"/>
              </a:ln>
            </p:spPr>
          </p:sp>
          <p:cxnSp>
            <p:nvCxnSpPr>
              <p:cNvPr id="17" name="直接连接符 16"/>
              <p:cNvCxnSpPr/>
              <p:nvPr/>
            </p:nvCxnSpPr>
            <p:spPr>
              <a:xfrm>
                <a:off x="1652" y="5085"/>
                <a:ext cx="1378" cy="1531"/>
              </a:xfrm>
              <a:prstGeom prst="line">
                <a:avLst/>
              </a:prstGeom>
            </p:spPr>
            <p:style>
              <a:lnRef idx="1">
                <a:schemeClr val="accent2"/>
              </a:lnRef>
              <a:fillRef idx="0">
                <a:schemeClr val="accent2"/>
              </a:fillRef>
              <a:effectRef idx="0">
                <a:schemeClr val="accent2"/>
              </a:effectRef>
              <a:fontRef idx="minor">
                <a:schemeClr val="tx1"/>
              </a:fontRef>
            </p:style>
          </p:cxnSp>
          <p:sp>
            <p:nvSpPr>
              <p:cNvPr id="20" name="Rectangle 15"/>
              <p:cNvSpPr/>
              <p:nvPr/>
            </p:nvSpPr>
            <p:spPr>
              <a:xfrm>
                <a:off x="30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grpSp>
        <p:sp>
          <p:nvSpPr>
            <p:cNvPr id="58" name="Line 18"/>
            <p:cNvSpPr/>
            <p:nvPr/>
          </p:nvSpPr>
          <p:spPr>
            <a:xfrm flipV="1">
              <a:off x="1950" y="6347"/>
              <a:ext cx="240" cy="360"/>
            </a:xfrm>
            <a:prstGeom prst="line">
              <a:avLst/>
            </a:prstGeom>
            <a:ln w="15875" cap="flat" cmpd="sng">
              <a:solidFill>
                <a:schemeClr val="tx2"/>
              </a:solidFill>
              <a:prstDash val="solid"/>
              <a:headEnd type="none" w="med" len="med"/>
              <a:tailEnd type="triangle" w="med" len="med"/>
            </a:ln>
          </p:spPr>
        </p:sp>
      </p:grpSp>
      <p:grpSp>
        <p:nvGrpSpPr>
          <p:cNvPr id="79" name="组合 78"/>
          <p:cNvGrpSpPr/>
          <p:nvPr/>
        </p:nvGrpSpPr>
        <p:grpSpPr>
          <a:xfrm>
            <a:off x="4246880" y="5074920"/>
            <a:ext cx="1143000" cy="1276985"/>
            <a:chOff x="7832" y="2518"/>
            <a:chExt cx="1800" cy="2011"/>
          </a:xfrm>
        </p:grpSpPr>
        <p:grpSp>
          <p:nvGrpSpPr>
            <p:cNvPr id="59" name="组合 58"/>
            <p:cNvGrpSpPr/>
            <p:nvPr/>
          </p:nvGrpSpPr>
          <p:grpSpPr>
            <a:xfrm>
              <a:off x="7832" y="2849"/>
              <a:ext cx="1680" cy="1680"/>
              <a:chOff x="1830" y="4725"/>
              <a:chExt cx="1680" cy="1680"/>
            </a:xfrm>
          </p:grpSpPr>
          <p:sp>
            <p:nvSpPr>
              <p:cNvPr id="60" name="Rectangle 10"/>
              <p:cNvSpPr/>
              <p:nvPr/>
            </p:nvSpPr>
            <p:spPr>
              <a:xfrm>
                <a:off x="1830" y="4725"/>
                <a:ext cx="480" cy="480"/>
              </a:xfrm>
              <a:prstGeom prst="rect">
                <a:avLst/>
              </a:prstGeom>
              <a:ln>
                <a:solidFill>
                  <a:schemeClr val="tx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61" name="Rectangle 11"/>
              <p:cNvSpPr/>
              <p:nvPr/>
            </p:nvSpPr>
            <p:spPr>
              <a:xfrm>
                <a:off x="24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62" name="Rectangle 12"/>
              <p:cNvSpPr/>
              <p:nvPr/>
            </p:nvSpPr>
            <p:spPr>
              <a:xfrm>
                <a:off x="1830" y="5325"/>
                <a:ext cx="480" cy="480"/>
              </a:xfrm>
              <a:prstGeom prst="rect">
                <a:avLst/>
              </a:prstGeom>
              <a:noFill/>
              <a:ln w="12700" cap="flat" cmpd="sng">
                <a:solidFill>
                  <a:srgbClr val="FF0000"/>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63" name="Rectangle 13"/>
              <p:cNvSpPr/>
              <p:nvPr/>
            </p:nvSpPr>
            <p:spPr>
              <a:xfrm>
                <a:off x="2430" y="53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64" name="Rectangle 14"/>
              <p:cNvSpPr/>
              <p:nvPr/>
            </p:nvSpPr>
            <p:spPr>
              <a:xfrm>
                <a:off x="30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65" name="Rectangle 16"/>
              <p:cNvSpPr/>
              <p:nvPr/>
            </p:nvSpPr>
            <p:spPr>
              <a:xfrm>
                <a:off x="1830" y="5925"/>
                <a:ext cx="480" cy="48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p>
                <a:endParaRPr dirty="0">
                  <a:latin typeface="Arial" panose="020B0604020202020204" pitchFamily="34" charset="0"/>
                </a:endParaRPr>
              </a:p>
            </p:txBody>
          </p:sp>
          <p:sp>
            <p:nvSpPr>
              <p:cNvPr id="66" name="Rectangle 17"/>
              <p:cNvSpPr/>
              <p:nvPr/>
            </p:nvSpPr>
            <p:spPr>
              <a:xfrm>
                <a:off x="2430" y="59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67" name="Rectangle 18"/>
              <p:cNvSpPr/>
              <p:nvPr/>
            </p:nvSpPr>
            <p:spPr>
              <a:xfrm>
                <a:off x="3030" y="5925"/>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68" name="Line 18"/>
              <p:cNvSpPr/>
              <p:nvPr/>
            </p:nvSpPr>
            <p:spPr>
              <a:xfrm flipV="1">
                <a:off x="3150" y="4785"/>
                <a:ext cx="240" cy="360"/>
              </a:xfrm>
              <a:prstGeom prst="line">
                <a:avLst/>
              </a:prstGeom>
              <a:ln w="15875" cap="flat" cmpd="sng">
                <a:solidFill>
                  <a:schemeClr val="tx2"/>
                </a:solidFill>
                <a:prstDash val="solid"/>
                <a:headEnd type="none" w="med" len="med"/>
                <a:tailEnd type="triangle" w="med" len="med"/>
              </a:ln>
            </p:spPr>
          </p:sp>
          <p:sp>
            <p:nvSpPr>
              <p:cNvPr id="69" name="Line 16"/>
              <p:cNvSpPr/>
              <p:nvPr/>
            </p:nvSpPr>
            <p:spPr>
              <a:xfrm>
                <a:off x="3090" y="6045"/>
                <a:ext cx="360" cy="240"/>
              </a:xfrm>
              <a:prstGeom prst="line">
                <a:avLst/>
              </a:prstGeom>
              <a:ln w="15875" cap="flat" cmpd="sng">
                <a:solidFill>
                  <a:schemeClr val="tx2"/>
                </a:solidFill>
                <a:prstDash val="solid"/>
                <a:headEnd type="none" w="med" len="med"/>
                <a:tailEnd type="triangle" w="med" len="med"/>
              </a:ln>
            </p:spPr>
          </p:sp>
          <p:sp>
            <p:nvSpPr>
              <p:cNvPr id="70" name="Line 16"/>
              <p:cNvSpPr/>
              <p:nvPr/>
            </p:nvSpPr>
            <p:spPr>
              <a:xfrm>
                <a:off x="2490" y="5445"/>
                <a:ext cx="360" cy="240"/>
              </a:xfrm>
              <a:prstGeom prst="line">
                <a:avLst/>
              </a:prstGeom>
              <a:ln w="15875" cap="flat" cmpd="sng">
                <a:solidFill>
                  <a:schemeClr val="tx2"/>
                </a:solidFill>
                <a:prstDash val="solid"/>
                <a:headEnd type="none" w="med" len="med"/>
                <a:tailEnd type="triangle" w="med" len="med"/>
              </a:ln>
            </p:spPr>
          </p:sp>
          <p:sp>
            <p:nvSpPr>
              <p:cNvPr id="73" name="Rectangle 15"/>
              <p:cNvSpPr/>
              <p:nvPr/>
            </p:nvSpPr>
            <p:spPr>
              <a:xfrm>
                <a:off x="30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grpSp>
        <p:sp>
          <p:nvSpPr>
            <p:cNvPr id="76" name="Line 16"/>
            <p:cNvSpPr/>
            <p:nvPr/>
          </p:nvSpPr>
          <p:spPr>
            <a:xfrm rot="19500000">
              <a:off x="7915" y="3548"/>
              <a:ext cx="360" cy="240"/>
            </a:xfrm>
            <a:prstGeom prst="line">
              <a:avLst/>
            </a:prstGeom>
            <a:ln w="15875" cap="flat" cmpd="sng">
              <a:solidFill>
                <a:schemeClr val="tx2"/>
              </a:solidFill>
              <a:prstDash val="solid"/>
              <a:headEnd type="none" w="med" len="med"/>
              <a:tailEnd type="triangle" w="med" len="med"/>
            </a:ln>
          </p:spPr>
        </p:sp>
        <p:cxnSp>
          <p:nvCxnSpPr>
            <p:cNvPr id="78" name="直接连接符 77"/>
            <p:cNvCxnSpPr/>
            <p:nvPr/>
          </p:nvCxnSpPr>
          <p:spPr>
            <a:xfrm>
              <a:off x="8254" y="2518"/>
              <a:ext cx="1378" cy="1531"/>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00" name="组合 99"/>
          <p:cNvGrpSpPr/>
          <p:nvPr/>
        </p:nvGrpSpPr>
        <p:grpSpPr>
          <a:xfrm>
            <a:off x="5636260" y="5071745"/>
            <a:ext cx="1143000" cy="1276350"/>
            <a:chOff x="9323" y="4373"/>
            <a:chExt cx="1800" cy="2010"/>
          </a:xfrm>
        </p:grpSpPr>
        <p:grpSp>
          <p:nvGrpSpPr>
            <p:cNvPr id="81" name="组合 80"/>
            <p:cNvGrpSpPr/>
            <p:nvPr/>
          </p:nvGrpSpPr>
          <p:grpSpPr>
            <a:xfrm>
              <a:off x="9323" y="4373"/>
              <a:ext cx="1800" cy="2011"/>
              <a:chOff x="7832" y="2518"/>
              <a:chExt cx="1800" cy="2011"/>
            </a:xfrm>
          </p:grpSpPr>
          <p:grpSp>
            <p:nvGrpSpPr>
              <p:cNvPr id="82" name="组合 81"/>
              <p:cNvGrpSpPr/>
              <p:nvPr/>
            </p:nvGrpSpPr>
            <p:grpSpPr>
              <a:xfrm>
                <a:off x="7832" y="2849"/>
                <a:ext cx="1680" cy="1680"/>
                <a:chOff x="1830" y="4725"/>
                <a:chExt cx="1680" cy="1680"/>
              </a:xfrm>
            </p:grpSpPr>
            <p:sp>
              <p:nvSpPr>
                <p:cNvPr id="83" name="Rectangle 10"/>
                <p:cNvSpPr/>
                <p:nvPr/>
              </p:nvSpPr>
              <p:spPr>
                <a:xfrm>
                  <a:off x="1830" y="4725"/>
                  <a:ext cx="480" cy="480"/>
                </a:xfrm>
                <a:prstGeom prst="rect">
                  <a:avLst/>
                </a:prstGeom>
                <a:noFill/>
                <a:ln>
                  <a:solidFill>
                    <a:schemeClr val="tx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84" name="Rectangle 11"/>
                <p:cNvSpPr/>
                <p:nvPr/>
              </p:nvSpPr>
              <p:spPr>
                <a:xfrm>
                  <a:off x="24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85" name="Rectangle 12"/>
                <p:cNvSpPr/>
                <p:nvPr/>
              </p:nvSpPr>
              <p:spPr>
                <a:xfrm>
                  <a:off x="1830" y="5325"/>
                  <a:ext cx="480" cy="480"/>
                </a:xfrm>
                <a:prstGeom prst="rect">
                  <a:avLst/>
                </a:prstGeom>
                <a:solidFill>
                  <a:schemeClr val="tx1">
                    <a:lumMod val="50000"/>
                    <a:lumOff val="50000"/>
                  </a:schemeClr>
                </a:solidFill>
                <a:ln w="12700" cap="flat" cmpd="sng">
                  <a:solidFill>
                    <a:srgbClr val="FF0000"/>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86" name="Rectangle 13"/>
                <p:cNvSpPr/>
                <p:nvPr/>
              </p:nvSpPr>
              <p:spPr>
                <a:xfrm>
                  <a:off x="2430" y="53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87" name="Rectangle 14"/>
                <p:cNvSpPr/>
                <p:nvPr/>
              </p:nvSpPr>
              <p:spPr>
                <a:xfrm>
                  <a:off x="30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88" name="Rectangle 16"/>
                <p:cNvSpPr/>
                <p:nvPr/>
              </p:nvSpPr>
              <p:spPr>
                <a:xfrm>
                  <a:off x="1830" y="5925"/>
                  <a:ext cx="480" cy="48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p>
                  <a:endParaRPr dirty="0">
                    <a:latin typeface="Arial" panose="020B0604020202020204" pitchFamily="34" charset="0"/>
                  </a:endParaRPr>
                </a:p>
              </p:txBody>
            </p:sp>
            <p:sp>
              <p:nvSpPr>
                <p:cNvPr id="89" name="Rectangle 17"/>
                <p:cNvSpPr/>
                <p:nvPr/>
              </p:nvSpPr>
              <p:spPr>
                <a:xfrm>
                  <a:off x="2430" y="59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90" name="Rectangle 18"/>
                <p:cNvSpPr/>
                <p:nvPr/>
              </p:nvSpPr>
              <p:spPr>
                <a:xfrm>
                  <a:off x="3030" y="5925"/>
                  <a:ext cx="480" cy="480"/>
                </a:xfrm>
                <a:prstGeom prst="rect">
                  <a:avLst/>
                </a:prstGeom>
                <a:no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91" name="Line 18"/>
                <p:cNvSpPr/>
                <p:nvPr/>
              </p:nvSpPr>
              <p:spPr>
                <a:xfrm flipV="1">
                  <a:off x="3150" y="4785"/>
                  <a:ext cx="240" cy="360"/>
                </a:xfrm>
                <a:prstGeom prst="line">
                  <a:avLst/>
                </a:prstGeom>
                <a:ln w="15875" cap="flat" cmpd="sng">
                  <a:solidFill>
                    <a:schemeClr val="tx2"/>
                  </a:solidFill>
                  <a:prstDash val="solid"/>
                  <a:headEnd type="none" w="med" len="med"/>
                  <a:tailEnd type="triangle" w="med" len="med"/>
                </a:ln>
              </p:spPr>
            </p:sp>
            <p:sp>
              <p:nvSpPr>
                <p:cNvPr id="92" name="Line 16"/>
                <p:cNvSpPr/>
                <p:nvPr/>
              </p:nvSpPr>
              <p:spPr>
                <a:xfrm>
                  <a:off x="3090" y="6045"/>
                  <a:ext cx="360" cy="240"/>
                </a:xfrm>
                <a:prstGeom prst="line">
                  <a:avLst/>
                </a:prstGeom>
                <a:ln w="15875" cap="flat" cmpd="sng">
                  <a:solidFill>
                    <a:schemeClr val="tx2"/>
                  </a:solidFill>
                  <a:prstDash val="solid"/>
                  <a:headEnd type="none" w="med" len="med"/>
                  <a:tailEnd type="triangle" w="med" len="med"/>
                </a:ln>
              </p:spPr>
            </p:sp>
            <p:sp>
              <p:nvSpPr>
                <p:cNvPr id="94" name="Rectangle 15"/>
                <p:cNvSpPr/>
                <p:nvPr/>
              </p:nvSpPr>
              <p:spPr>
                <a:xfrm>
                  <a:off x="3030" y="5304"/>
                  <a:ext cx="480" cy="480"/>
                </a:xfrm>
                <a:prstGeom prst="rect">
                  <a:avLst/>
                </a:prstGeom>
                <a:solidFill>
                  <a:schemeClr val="accent3"/>
                </a:solid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grpSp>
          <p:sp>
            <p:nvSpPr>
              <p:cNvPr id="95" name="Line 16"/>
              <p:cNvSpPr/>
              <p:nvPr/>
            </p:nvSpPr>
            <p:spPr>
              <a:xfrm rot="19500000">
                <a:off x="7915" y="3548"/>
                <a:ext cx="360" cy="240"/>
              </a:xfrm>
              <a:prstGeom prst="line">
                <a:avLst/>
              </a:prstGeom>
              <a:ln w="15875" cap="flat" cmpd="sng">
                <a:solidFill>
                  <a:schemeClr val="tx2"/>
                </a:solidFill>
                <a:prstDash val="solid"/>
                <a:headEnd type="none" w="med" len="med"/>
                <a:tailEnd type="triangle" w="med" len="med"/>
              </a:ln>
            </p:spPr>
          </p:sp>
          <p:cxnSp>
            <p:nvCxnSpPr>
              <p:cNvPr id="96" name="直接连接符 95"/>
              <p:cNvCxnSpPr/>
              <p:nvPr/>
            </p:nvCxnSpPr>
            <p:spPr>
              <a:xfrm>
                <a:off x="8254" y="2518"/>
                <a:ext cx="1378" cy="1531"/>
              </a:xfrm>
              <a:prstGeom prst="line">
                <a:avLst/>
              </a:prstGeom>
            </p:spPr>
            <p:style>
              <a:lnRef idx="1">
                <a:schemeClr val="accent2"/>
              </a:lnRef>
              <a:fillRef idx="0">
                <a:schemeClr val="accent2"/>
              </a:fillRef>
              <a:effectRef idx="0">
                <a:schemeClr val="accent2"/>
              </a:effectRef>
              <a:fontRef idx="minor">
                <a:schemeClr val="tx1"/>
              </a:fontRef>
            </p:style>
          </p:cxnSp>
        </p:grpSp>
        <p:sp>
          <p:nvSpPr>
            <p:cNvPr id="97" name="Line 16"/>
            <p:cNvSpPr/>
            <p:nvPr/>
          </p:nvSpPr>
          <p:spPr>
            <a:xfrm rot="19980000">
              <a:off x="9983" y="5416"/>
              <a:ext cx="360" cy="240"/>
            </a:xfrm>
            <a:prstGeom prst="line">
              <a:avLst/>
            </a:prstGeom>
            <a:ln w="15875" cap="flat" cmpd="sng">
              <a:solidFill>
                <a:schemeClr val="tx2"/>
              </a:solidFill>
              <a:prstDash val="solid"/>
              <a:headEnd type="none" w="med" len="med"/>
              <a:tailEnd type="triangle" w="med" len="med"/>
            </a:ln>
          </p:spPr>
        </p:sp>
      </p:grpSp>
      <p:sp>
        <p:nvSpPr>
          <p:cNvPr id="99" name="文本框 98"/>
          <p:cNvSpPr txBox="1"/>
          <p:nvPr/>
        </p:nvSpPr>
        <p:spPr>
          <a:xfrm>
            <a:off x="1713230" y="4911725"/>
            <a:ext cx="928370" cy="368300"/>
          </a:xfrm>
          <a:prstGeom prst="rect">
            <a:avLst/>
          </a:prstGeom>
          <a:noFill/>
        </p:spPr>
        <p:txBody>
          <a:bodyPr wrap="square" rtlCol="0">
            <a:spAutoFit/>
          </a:bodyPr>
          <a:p>
            <a:r>
              <a:rPr lang="en-US" altLang="zh-CN"/>
              <a:t>2 pixels</a:t>
            </a:r>
            <a:endParaRPr lang="en-US" altLang="zh-CN"/>
          </a:p>
        </p:txBody>
      </p:sp>
      <p:sp>
        <p:nvSpPr>
          <p:cNvPr id="101" name="文本框 100"/>
          <p:cNvSpPr txBox="1"/>
          <p:nvPr/>
        </p:nvSpPr>
        <p:spPr>
          <a:xfrm>
            <a:off x="4975860" y="4737735"/>
            <a:ext cx="928370" cy="368300"/>
          </a:xfrm>
          <a:prstGeom prst="rect">
            <a:avLst/>
          </a:prstGeom>
          <a:noFill/>
        </p:spPr>
        <p:txBody>
          <a:bodyPr wrap="square" rtlCol="0">
            <a:spAutoFit/>
          </a:bodyPr>
          <a:p>
            <a:r>
              <a:rPr lang="en-US" altLang="zh-CN"/>
              <a:t>1 pixels</a:t>
            </a:r>
            <a:endParaRPr lang="en-US" altLang="zh-CN"/>
          </a:p>
        </p:txBody>
      </p:sp>
      <p:grpSp>
        <p:nvGrpSpPr>
          <p:cNvPr id="102" name="组合 101"/>
          <p:cNvGrpSpPr/>
          <p:nvPr/>
        </p:nvGrpSpPr>
        <p:grpSpPr>
          <a:xfrm>
            <a:off x="7189470" y="5060950"/>
            <a:ext cx="1143000" cy="1276985"/>
            <a:chOff x="7832" y="2518"/>
            <a:chExt cx="1800" cy="2011"/>
          </a:xfrm>
        </p:grpSpPr>
        <p:grpSp>
          <p:nvGrpSpPr>
            <p:cNvPr id="103" name="组合 102"/>
            <p:cNvGrpSpPr/>
            <p:nvPr/>
          </p:nvGrpSpPr>
          <p:grpSpPr>
            <a:xfrm>
              <a:off x="7832" y="2849"/>
              <a:ext cx="1680" cy="1680"/>
              <a:chOff x="1830" y="4725"/>
              <a:chExt cx="1680" cy="1680"/>
            </a:xfrm>
          </p:grpSpPr>
          <p:sp>
            <p:nvSpPr>
              <p:cNvPr id="104" name="Rectangle 10"/>
              <p:cNvSpPr/>
              <p:nvPr/>
            </p:nvSpPr>
            <p:spPr>
              <a:xfrm>
                <a:off x="1830" y="4725"/>
                <a:ext cx="480" cy="480"/>
              </a:xfrm>
              <a:prstGeom prst="rect">
                <a:avLst/>
              </a:prstGeom>
              <a:ln>
                <a:solidFill>
                  <a:schemeClr val="tx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105" name="Rectangle 11"/>
              <p:cNvSpPr/>
              <p:nvPr/>
            </p:nvSpPr>
            <p:spPr>
              <a:xfrm>
                <a:off x="24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106" name="Rectangle 12"/>
              <p:cNvSpPr/>
              <p:nvPr/>
            </p:nvSpPr>
            <p:spPr>
              <a:xfrm>
                <a:off x="1830" y="5325"/>
                <a:ext cx="480" cy="480"/>
              </a:xfrm>
              <a:prstGeom prst="rect">
                <a:avLst/>
              </a:prstGeom>
              <a:noFill/>
              <a:ln w="12700" cap="flat" cmpd="sng">
                <a:solidFill>
                  <a:srgbClr val="FF0000"/>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107" name="Rectangle 13"/>
              <p:cNvSpPr/>
              <p:nvPr/>
            </p:nvSpPr>
            <p:spPr>
              <a:xfrm>
                <a:off x="2430" y="5325"/>
                <a:ext cx="480" cy="4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p>
                <a:endParaRPr dirty="0">
                  <a:latin typeface="Arial" panose="020B0604020202020204" pitchFamily="34" charset="0"/>
                </a:endParaRPr>
              </a:p>
            </p:txBody>
          </p:sp>
          <p:sp>
            <p:nvSpPr>
              <p:cNvPr id="108" name="Rectangle 14"/>
              <p:cNvSpPr/>
              <p:nvPr/>
            </p:nvSpPr>
            <p:spPr>
              <a:xfrm>
                <a:off x="3030" y="47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109" name="Rectangle 16"/>
              <p:cNvSpPr/>
              <p:nvPr/>
            </p:nvSpPr>
            <p:spPr>
              <a:xfrm>
                <a:off x="1830" y="5925"/>
                <a:ext cx="480" cy="48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p>
                <a:endParaRPr dirty="0">
                  <a:latin typeface="Arial" panose="020B0604020202020204" pitchFamily="34" charset="0"/>
                </a:endParaRPr>
              </a:p>
            </p:txBody>
          </p:sp>
          <p:sp>
            <p:nvSpPr>
              <p:cNvPr id="110" name="Rectangle 17"/>
              <p:cNvSpPr/>
              <p:nvPr/>
            </p:nvSpPr>
            <p:spPr>
              <a:xfrm>
                <a:off x="2430" y="59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111" name="Rectangle 18"/>
              <p:cNvSpPr/>
              <p:nvPr/>
            </p:nvSpPr>
            <p:spPr>
              <a:xfrm>
                <a:off x="3030" y="5925"/>
                <a:ext cx="480" cy="48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anchor="ctr"/>
              <a:p>
                <a:endParaRPr dirty="0">
                  <a:latin typeface="Arial" panose="020B0604020202020204" pitchFamily="34" charset="0"/>
                </a:endParaRPr>
              </a:p>
            </p:txBody>
          </p:sp>
          <p:sp>
            <p:nvSpPr>
              <p:cNvPr id="112" name="Line 18"/>
              <p:cNvSpPr/>
              <p:nvPr/>
            </p:nvSpPr>
            <p:spPr>
              <a:xfrm flipV="1">
                <a:off x="3150" y="4785"/>
                <a:ext cx="240" cy="360"/>
              </a:xfrm>
              <a:prstGeom prst="line">
                <a:avLst/>
              </a:prstGeom>
              <a:ln w="15875" cap="flat" cmpd="sng">
                <a:solidFill>
                  <a:schemeClr val="tx2"/>
                </a:solidFill>
                <a:prstDash val="solid"/>
                <a:headEnd type="none" w="med" len="med"/>
                <a:tailEnd type="triangle" w="med" len="med"/>
              </a:ln>
            </p:spPr>
          </p:sp>
          <p:sp>
            <p:nvSpPr>
              <p:cNvPr id="113" name="Line 16"/>
              <p:cNvSpPr/>
              <p:nvPr/>
            </p:nvSpPr>
            <p:spPr>
              <a:xfrm rot="3360000">
                <a:off x="2490" y="6045"/>
                <a:ext cx="360" cy="240"/>
              </a:xfrm>
              <a:prstGeom prst="line">
                <a:avLst/>
              </a:prstGeom>
              <a:ln w="15875" cap="flat" cmpd="sng">
                <a:solidFill>
                  <a:schemeClr val="tx2"/>
                </a:solidFill>
                <a:prstDash val="solid"/>
                <a:headEnd type="none" w="med" len="med"/>
                <a:tailEnd type="triangle" w="med" len="med"/>
              </a:ln>
            </p:spPr>
          </p:sp>
          <p:sp>
            <p:nvSpPr>
              <p:cNvPr id="114" name="Line 16"/>
              <p:cNvSpPr/>
              <p:nvPr/>
            </p:nvSpPr>
            <p:spPr>
              <a:xfrm>
                <a:off x="2490" y="5445"/>
                <a:ext cx="360" cy="240"/>
              </a:xfrm>
              <a:prstGeom prst="line">
                <a:avLst/>
              </a:prstGeom>
              <a:ln w="15875" cap="flat" cmpd="sng">
                <a:solidFill>
                  <a:schemeClr val="tx2"/>
                </a:solidFill>
                <a:prstDash val="solid"/>
                <a:headEnd type="none" w="med" len="med"/>
                <a:tailEnd type="triangle" w="med" len="med"/>
              </a:ln>
            </p:spPr>
          </p:sp>
          <p:sp>
            <p:nvSpPr>
              <p:cNvPr id="115" name="Rectangle 15"/>
              <p:cNvSpPr/>
              <p:nvPr/>
            </p:nvSpPr>
            <p:spPr>
              <a:xfrm>
                <a:off x="3030" y="5325"/>
                <a:ext cx="480" cy="480"/>
              </a:xfrm>
              <a:prstGeom prst="rect">
                <a:avLst/>
              </a:prstGeom>
              <a:noFill/>
              <a:ln w="12700" cap="flat" cmpd="sng">
                <a:solidFill>
                  <a:schemeClr val="tx1"/>
                </a:solidFill>
                <a:prstDash val="solid"/>
                <a:miter/>
                <a:headEnd type="none" w="med" len="med"/>
                <a:tailEnd type="none" w="med" len="med"/>
              </a:ln>
            </p:spPr>
            <p:txBody>
              <a:bodyPr wrap="none" anchor="ctr"/>
              <a:p>
                <a:endParaRPr dirty="0">
                  <a:latin typeface="Arial" panose="020B0604020202020204" pitchFamily="34" charset="0"/>
                </a:endParaRPr>
              </a:p>
            </p:txBody>
          </p:sp>
        </p:grpSp>
        <p:sp>
          <p:nvSpPr>
            <p:cNvPr id="116" name="Line 16"/>
            <p:cNvSpPr/>
            <p:nvPr/>
          </p:nvSpPr>
          <p:spPr>
            <a:xfrm rot="19500000">
              <a:off x="7915" y="3548"/>
              <a:ext cx="360" cy="240"/>
            </a:xfrm>
            <a:prstGeom prst="line">
              <a:avLst/>
            </a:prstGeom>
            <a:ln w="15875" cap="flat" cmpd="sng">
              <a:solidFill>
                <a:schemeClr val="tx2"/>
              </a:solidFill>
              <a:prstDash val="solid"/>
              <a:headEnd type="none" w="med" len="med"/>
              <a:tailEnd type="triangle" w="med" len="med"/>
            </a:ln>
          </p:spPr>
        </p:sp>
        <p:cxnSp>
          <p:nvCxnSpPr>
            <p:cNvPr id="117" name="直接连接符 116"/>
            <p:cNvCxnSpPr/>
            <p:nvPr/>
          </p:nvCxnSpPr>
          <p:spPr>
            <a:xfrm>
              <a:off x="8254" y="2518"/>
              <a:ext cx="1378" cy="1531"/>
            </a:xfrm>
            <a:prstGeom prst="line">
              <a:avLst/>
            </a:prstGeom>
          </p:spPr>
          <p:style>
            <a:lnRef idx="1">
              <a:schemeClr val="accent2"/>
            </a:lnRef>
            <a:fillRef idx="0">
              <a:schemeClr val="accent2"/>
            </a:fillRef>
            <a:effectRef idx="0">
              <a:schemeClr val="accent2"/>
            </a:effectRef>
            <a:fontRef idx="minor">
              <a:schemeClr val="tx1"/>
            </a:fontRef>
          </p:style>
        </p:cxnSp>
      </p:grpSp>
      <p:sp>
        <p:nvSpPr>
          <p:cNvPr id="118" name="文本框 117"/>
          <p:cNvSpPr txBox="1"/>
          <p:nvPr/>
        </p:nvSpPr>
        <p:spPr>
          <a:xfrm>
            <a:off x="7219315" y="4902835"/>
            <a:ext cx="928370" cy="368300"/>
          </a:xfrm>
          <a:prstGeom prst="rect">
            <a:avLst/>
          </a:prstGeom>
          <a:noFill/>
        </p:spPr>
        <p:txBody>
          <a:bodyPr wrap="square" rtlCol="0">
            <a:spAutoFit/>
          </a:bodyPr>
          <a:p>
            <a:r>
              <a:rPr lang="en-GB" altLang="en-US"/>
              <a:t>0</a:t>
            </a:r>
            <a:r>
              <a:rPr lang="en-US" altLang="zh-CN"/>
              <a:t> pixels</a:t>
            </a:r>
            <a:endParaRPr lang="en-US" altLang="zh-CN"/>
          </a:p>
        </p:txBody>
      </p:sp>
      <p:pic>
        <p:nvPicPr>
          <p:cNvPr id="4" name="图片 3"/>
          <p:cNvPicPr>
            <a:picLocks noChangeAspect="1"/>
          </p:cNvPicPr>
          <p:nvPr/>
        </p:nvPicPr>
        <p:blipFill>
          <a:blip r:embed="rId1"/>
          <a:stretch>
            <a:fillRect/>
          </a:stretch>
        </p:blipFill>
        <p:spPr>
          <a:xfrm>
            <a:off x="1476375" y="1576705"/>
            <a:ext cx="5227955" cy="3263900"/>
          </a:xfrm>
          <a:prstGeom prst="rect">
            <a:avLst/>
          </a:prstGeom>
        </p:spPr>
      </p:pic>
      <p:pic>
        <p:nvPicPr>
          <p:cNvPr id="8" name="图片 7" descr="zoom_front_direction_after_edge_following_20150130"/>
          <p:cNvPicPr>
            <a:picLocks noChangeAspect="1"/>
          </p:cNvPicPr>
          <p:nvPr/>
        </p:nvPicPr>
        <p:blipFill>
          <a:blip r:embed="rId2"/>
          <a:stretch>
            <a:fillRect/>
          </a:stretch>
        </p:blipFill>
        <p:spPr>
          <a:xfrm>
            <a:off x="9369425" y="1409700"/>
            <a:ext cx="2783264" cy="2718000"/>
          </a:xfrm>
          <a:prstGeom prst="rect">
            <a:avLst/>
          </a:prstGeom>
        </p:spPr>
      </p:pic>
      <p:pic>
        <p:nvPicPr>
          <p:cNvPr id="9" name="图片 8" descr="zoom_front_direction_before_edge_following_20150130"/>
          <p:cNvPicPr>
            <a:picLocks noChangeAspect="1"/>
          </p:cNvPicPr>
          <p:nvPr/>
        </p:nvPicPr>
        <p:blipFill>
          <a:blip r:embed="rId3"/>
          <a:stretch>
            <a:fillRect/>
          </a:stretch>
        </p:blipFill>
        <p:spPr>
          <a:xfrm>
            <a:off x="6736715" y="1409700"/>
            <a:ext cx="2783264" cy="2718000"/>
          </a:xfrm>
          <a:prstGeom prst="rect">
            <a:avLst/>
          </a:prstGeom>
        </p:spPr>
      </p:pic>
      <p:cxnSp>
        <p:nvCxnSpPr>
          <p:cNvPr id="10" name="直接连接符 9"/>
          <p:cNvCxnSpPr/>
          <p:nvPr/>
        </p:nvCxnSpPr>
        <p:spPr>
          <a:xfrm flipH="1">
            <a:off x="10587990" y="2755265"/>
            <a:ext cx="602615" cy="68961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en-US">
                <a:sym typeface="+mn-ea"/>
              </a:rPr>
              <a:t>front </a:t>
            </a:r>
            <a:r>
              <a:rPr lang="en-US" altLang="zh-CN">
                <a:sym typeface="+mn-ea"/>
              </a:rPr>
              <a:t>edge merging</a:t>
            </a:r>
            <a:endParaRPr lang="zh-CN" altLang="en-US"/>
          </a:p>
        </p:txBody>
      </p:sp>
      <p:pic>
        <p:nvPicPr>
          <p:cNvPr id="11" name="图片 10" descr="sst_frontline_edge_merge_20150130"/>
          <p:cNvPicPr>
            <a:picLocks noChangeAspect="1"/>
          </p:cNvPicPr>
          <p:nvPr/>
        </p:nvPicPr>
        <p:blipFill>
          <a:blip r:embed="rId1"/>
          <a:stretch>
            <a:fillRect/>
          </a:stretch>
        </p:blipFill>
        <p:spPr>
          <a:xfrm>
            <a:off x="497205" y="1771650"/>
            <a:ext cx="4879975" cy="3912235"/>
          </a:xfrm>
          <a:prstGeom prst="rect">
            <a:avLst/>
          </a:prstGeom>
        </p:spPr>
      </p:pic>
      <p:sp>
        <p:nvSpPr>
          <p:cNvPr id="12" name="文本框 11"/>
          <p:cNvSpPr txBox="1"/>
          <p:nvPr/>
        </p:nvSpPr>
        <p:spPr>
          <a:xfrm>
            <a:off x="444500" y="5752465"/>
            <a:ext cx="4932680" cy="368300"/>
          </a:xfrm>
          <a:prstGeom prst="rect">
            <a:avLst/>
          </a:prstGeom>
          <a:noFill/>
        </p:spPr>
        <p:txBody>
          <a:bodyPr wrap="square" rtlCol="0">
            <a:spAutoFit/>
          </a:bodyPr>
          <a:p>
            <a:r>
              <a:rPr lang="en-GB" altLang="zh-CN"/>
              <a:t>after merging, frontline number from </a:t>
            </a:r>
            <a:r>
              <a:rPr lang="en-GB" altLang="zh-CN">
                <a:solidFill>
                  <a:srgbClr val="FF0000"/>
                </a:solidFill>
              </a:rPr>
              <a:t>166 </a:t>
            </a:r>
            <a:r>
              <a:rPr lang="en-GB" altLang="zh-CN">
                <a:solidFill>
                  <a:schemeClr val="tx1"/>
                </a:solidFill>
              </a:rPr>
              <a:t>to</a:t>
            </a:r>
            <a:r>
              <a:rPr lang="en-GB" altLang="zh-CN">
                <a:solidFill>
                  <a:srgbClr val="FF0000"/>
                </a:solidFill>
              </a:rPr>
              <a:t> 117</a:t>
            </a:r>
            <a:endParaRPr lang="en-GB" altLang="zh-CN">
              <a:solidFill>
                <a:srgbClr val="FF0000"/>
              </a:solidFill>
            </a:endParaRPr>
          </a:p>
        </p:txBody>
      </p:sp>
      <p:grpSp>
        <p:nvGrpSpPr>
          <p:cNvPr id="3" name="组合 2"/>
          <p:cNvGrpSpPr/>
          <p:nvPr/>
        </p:nvGrpSpPr>
        <p:grpSpPr>
          <a:xfrm>
            <a:off x="6330315" y="793750"/>
            <a:ext cx="5365750" cy="5878195"/>
            <a:chOff x="9969" y="1250"/>
            <a:chExt cx="8450" cy="9257"/>
          </a:xfrm>
        </p:grpSpPr>
        <p:pic>
          <p:nvPicPr>
            <p:cNvPr id="7" name="图片 6" descr="test_meshgrid_before_merge"/>
            <p:cNvPicPr>
              <a:picLocks noChangeAspect="1"/>
            </p:cNvPicPr>
            <p:nvPr/>
          </p:nvPicPr>
          <p:blipFill>
            <a:blip r:embed="rId2"/>
            <a:stretch>
              <a:fillRect/>
            </a:stretch>
          </p:blipFill>
          <p:spPr>
            <a:xfrm>
              <a:off x="10304" y="1250"/>
              <a:ext cx="3447" cy="3447"/>
            </a:xfrm>
            <a:prstGeom prst="rect">
              <a:avLst/>
            </a:prstGeom>
          </p:spPr>
        </p:pic>
        <p:pic>
          <p:nvPicPr>
            <p:cNvPr id="8" name="图片 7" descr="zoom_test_after_merge_20150130"/>
            <p:cNvPicPr>
              <a:picLocks noChangeAspect="1"/>
            </p:cNvPicPr>
            <p:nvPr/>
          </p:nvPicPr>
          <p:blipFill>
            <a:blip r:embed="rId3"/>
            <a:stretch>
              <a:fillRect/>
            </a:stretch>
          </p:blipFill>
          <p:spPr>
            <a:xfrm>
              <a:off x="14301" y="4885"/>
              <a:ext cx="4118" cy="5623"/>
            </a:xfrm>
            <a:prstGeom prst="rect">
              <a:avLst/>
            </a:prstGeom>
          </p:spPr>
        </p:pic>
        <p:pic>
          <p:nvPicPr>
            <p:cNvPr id="9" name="图片 8" descr="test_meshgrid_after_merge"/>
            <p:cNvPicPr>
              <a:picLocks noChangeAspect="1"/>
            </p:cNvPicPr>
            <p:nvPr/>
          </p:nvPicPr>
          <p:blipFill>
            <a:blip r:embed="rId4"/>
            <a:stretch>
              <a:fillRect/>
            </a:stretch>
          </p:blipFill>
          <p:spPr>
            <a:xfrm>
              <a:off x="14637" y="1250"/>
              <a:ext cx="3447" cy="3447"/>
            </a:xfrm>
            <a:prstGeom prst="rect">
              <a:avLst/>
            </a:prstGeom>
          </p:spPr>
        </p:pic>
        <p:pic>
          <p:nvPicPr>
            <p:cNvPr id="10" name="图片 9" descr="zoom_test_before_merge_20150130"/>
            <p:cNvPicPr>
              <a:picLocks noChangeAspect="1"/>
            </p:cNvPicPr>
            <p:nvPr/>
          </p:nvPicPr>
          <p:blipFill>
            <a:blip r:embed="rId5"/>
            <a:stretch>
              <a:fillRect/>
            </a:stretch>
          </p:blipFill>
          <p:spPr>
            <a:xfrm>
              <a:off x="9969" y="4885"/>
              <a:ext cx="4118" cy="5623"/>
            </a:xfrm>
            <a:prstGeom prst="rect">
              <a:avLst/>
            </a:prstGeom>
          </p:spPr>
        </p:pic>
        <p:sp>
          <p:nvSpPr>
            <p:cNvPr id="13" name="文本框 12"/>
            <p:cNvSpPr txBox="1"/>
            <p:nvPr/>
          </p:nvSpPr>
          <p:spPr>
            <a:xfrm>
              <a:off x="10802" y="4069"/>
              <a:ext cx="2795" cy="628"/>
            </a:xfrm>
            <a:prstGeom prst="rect">
              <a:avLst/>
            </a:prstGeom>
            <a:noFill/>
          </p:spPr>
          <p:txBody>
            <a:bodyPr wrap="square" rtlCol="0">
              <a:spAutoFit/>
              <a:scene3d>
                <a:camera prst="orthographicFront"/>
                <a:lightRig rig="threePt" dir="t"/>
              </a:scene3d>
            </a:bodyPr>
            <a:p>
              <a:r>
                <a:rPr lang="en-GB" altLang="zh-CN" sz="2000" b="1">
                  <a:solidFill>
                    <a:schemeClr val="accent1"/>
                  </a:solidFill>
                  <a:effectLst>
                    <a:outerShdw blurRad="38100" dist="25400" dir="5400000" algn="ctr" rotWithShape="0">
                      <a:srgbClr val="6E747A">
                        <a:alpha val="43000"/>
                      </a:srgbClr>
                    </a:outerShdw>
                  </a:effectLst>
                </a:rPr>
                <a:t>before merge</a:t>
              </a:r>
              <a:endParaRPr lang="en-GB" altLang="zh-CN" sz="2000" b="1">
                <a:solidFill>
                  <a:schemeClr val="accent1"/>
                </a:solidFill>
                <a:effectLst>
                  <a:outerShdw blurRad="38100" dist="25400" dir="5400000" algn="ctr" rotWithShape="0">
                    <a:srgbClr val="6E747A">
                      <a:alpha val="43000"/>
                    </a:srgbClr>
                  </a:outerShdw>
                </a:effectLst>
              </a:endParaRPr>
            </a:p>
          </p:txBody>
        </p:sp>
        <p:sp>
          <p:nvSpPr>
            <p:cNvPr id="14" name="文本框 13"/>
            <p:cNvSpPr txBox="1"/>
            <p:nvPr/>
          </p:nvSpPr>
          <p:spPr>
            <a:xfrm>
              <a:off x="15289" y="4069"/>
              <a:ext cx="2795" cy="628"/>
            </a:xfrm>
            <a:prstGeom prst="rect">
              <a:avLst/>
            </a:prstGeom>
            <a:noFill/>
          </p:spPr>
          <p:txBody>
            <a:bodyPr wrap="square" rtlCol="0">
              <a:spAutoFit/>
              <a:scene3d>
                <a:camera prst="orthographicFront"/>
                <a:lightRig rig="threePt" dir="t"/>
              </a:scene3d>
            </a:bodyPr>
            <a:p>
              <a:r>
                <a:rPr lang="en-GB" altLang="zh-CN" sz="2000" b="1">
                  <a:solidFill>
                    <a:schemeClr val="accent1"/>
                  </a:solidFill>
                  <a:effectLst>
                    <a:outerShdw blurRad="38100" dist="25400" dir="5400000" algn="ctr" rotWithShape="0">
                      <a:srgbClr val="6E747A">
                        <a:alpha val="43000"/>
                      </a:srgbClr>
                    </a:outerShdw>
                  </a:effectLst>
                </a:rPr>
                <a:t>after merge</a:t>
              </a:r>
              <a:endParaRPr lang="en-GB" altLang="zh-CN" sz="2000" b="1">
                <a:solidFill>
                  <a:schemeClr val="accent1"/>
                </a:solidFill>
                <a:effectLst>
                  <a:outerShdw blurRad="38100" dist="25400" dir="5400000" algn="ctr" rotWithShape="0">
                    <a:srgbClr val="6E747A">
                      <a:alpha val="43000"/>
                    </a:srgbClr>
                  </a:outerShdw>
                </a:effectLst>
              </a:endParaRPr>
            </a:p>
          </p:txBody>
        </p:sp>
      </p:grpSp>
      <p:sp>
        <p:nvSpPr>
          <p:cNvPr id="5" name="文本框 4"/>
          <p:cNvSpPr txBox="1"/>
          <p:nvPr/>
        </p:nvSpPr>
        <p:spPr>
          <a:xfrm>
            <a:off x="6468745" y="756920"/>
            <a:ext cx="431165" cy="368300"/>
          </a:xfrm>
          <a:prstGeom prst="rect">
            <a:avLst/>
          </a:prstGeom>
          <a:noFill/>
        </p:spPr>
        <p:txBody>
          <a:bodyPr wrap="square" rtlCol="0">
            <a:spAutoFit/>
          </a:bodyPr>
          <a:p>
            <a:r>
              <a:rPr lang="en-US" altLang="zh-CN">
                <a:latin typeface="Arial Unicode MS" panose="020B0604020202020204" charset="-122"/>
                <a:ea typeface="Arial Unicode MS" panose="020B0604020202020204" charset="-122"/>
              </a:rPr>
              <a:t>(a)</a:t>
            </a:r>
            <a:endParaRPr lang="en-US" altLang="zh-CN">
              <a:latin typeface="Arial Unicode MS" panose="020B0604020202020204" charset="-122"/>
              <a:ea typeface="Arial Unicode MS" panose="020B0604020202020204" charset="-122"/>
            </a:endParaRPr>
          </a:p>
        </p:txBody>
      </p:sp>
      <p:sp>
        <p:nvSpPr>
          <p:cNvPr id="6" name="文本框 5"/>
          <p:cNvSpPr txBox="1"/>
          <p:nvPr/>
        </p:nvSpPr>
        <p:spPr>
          <a:xfrm>
            <a:off x="9216390" y="753745"/>
            <a:ext cx="431165" cy="368300"/>
          </a:xfrm>
          <a:prstGeom prst="rect">
            <a:avLst/>
          </a:prstGeom>
          <a:noFill/>
        </p:spPr>
        <p:txBody>
          <a:bodyPr wrap="square" rtlCol="0">
            <a:spAutoFit/>
          </a:bodyPr>
          <a:p>
            <a:r>
              <a:rPr lang="en-US" altLang="zh-CN">
                <a:latin typeface="Arial Unicode MS" panose="020B0604020202020204" charset="-122"/>
                <a:ea typeface="Arial Unicode MS" panose="020B0604020202020204" charset="-122"/>
              </a:rPr>
              <a:t>(b)</a:t>
            </a:r>
            <a:endParaRPr lang="en-US" altLang="zh-CN">
              <a:latin typeface="Arial Unicode MS" panose="020B0604020202020204" charset="-122"/>
              <a:ea typeface="Arial Unicode MS" panose="020B0604020202020204" charset="-122"/>
            </a:endParaRPr>
          </a:p>
        </p:txBody>
      </p:sp>
      <p:sp>
        <p:nvSpPr>
          <p:cNvPr id="15" name="文本框 14"/>
          <p:cNvSpPr txBox="1"/>
          <p:nvPr/>
        </p:nvSpPr>
        <p:spPr>
          <a:xfrm>
            <a:off x="9382760" y="3580130"/>
            <a:ext cx="431165" cy="368300"/>
          </a:xfrm>
          <a:prstGeom prst="rect">
            <a:avLst/>
          </a:prstGeom>
          <a:noFill/>
        </p:spPr>
        <p:txBody>
          <a:bodyPr wrap="square" rtlCol="0">
            <a:spAutoFit/>
          </a:bodyPr>
          <a:p>
            <a:r>
              <a:rPr lang="en-US" altLang="zh-CN">
                <a:latin typeface="Arial Unicode MS" panose="020B0604020202020204" charset="-122"/>
                <a:ea typeface="Arial Unicode MS" panose="020B0604020202020204" charset="-122"/>
              </a:rPr>
              <a:t>(d)</a:t>
            </a:r>
            <a:endParaRPr lang="en-US" altLang="zh-CN">
              <a:latin typeface="Arial Unicode MS" panose="020B0604020202020204" charset="-122"/>
              <a:ea typeface="Arial Unicode MS" panose="020B0604020202020204" charset="-122"/>
            </a:endParaRPr>
          </a:p>
        </p:txBody>
      </p:sp>
      <p:sp>
        <p:nvSpPr>
          <p:cNvPr id="16" name="文本框 15"/>
          <p:cNvSpPr txBox="1"/>
          <p:nvPr/>
        </p:nvSpPr>
        <p:spPr>
          <a:xfrm>
            <a:off x="6626225" y="3602990"/>
            <a:ext cx="431165" cy="368300"/>
          </a:xfrm>
          <a:prstGeom prst="rect">
            <a:avLst/>
          </a:prstGeom>
          <a:noFill/>
        </p:spPr>
        <p:txBody>
          <a:bodyPr wrap="square" rtlCol="0">
            <a:spAutoFit/>
          </a:bodyPr>
          <a:p>
            <a:r>
              <a:rPr lang="en-US" altLang="zh-CN">
                <a:latin typeface="Arial Unicode MS" panose="020B0604020202020204" charset="-122"/>
                <a:ea typeface="Arial Unicode MS" panose="020B0604020202020204" charset="-122"/>
              </a:rPr>
              <a:t>(c)</a:t>
            </a:r>
            <a:endParaRPr lang="en-US" altLang="zh-CN">
              <a:latin typeface="Arial Unicode MS" panose="020B0604020202020204" charset="-122"/>
              <a:ea typeface="Arial Unicode MS" panose="020B0604020202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Outline</a:t>
            </a:r>
            <a:endParaRPr lang="en-GB" altLang="zh-CN"/>
          </a:p>
        </p:txBody>
      </p:sp>
      <p:sp>
        <p:nvSpPr>
          <p:cNvPr id="3" name="内容占位符 2"/>
          <p:cNvSpPr>
            <a:spLocks noGrp="1"/>
          </p:cNvSpPr>
          <p:nvPr>
            <p:ph idx="1"/>
          </p:nvPr>
        </p:nvSpPr>
        <p:spPr/>
        <p:txBody>
          <a:bodyPr/>
          <a:p>
            <a:r>
              <a:rPr lang="en-US" altLang="zh-CN"/>
              <a:t>Background</a:t>
            </a:r>
            <a:endParaRPr lang="en-US" altLang="zh-CN"/>
          </a:p>
          <a:p>
            <a:r>
              <a:rPr lang="en-GB" altLang="en-US"/>
              <a:t>Data</a:t>
            </a:r>
            <a:endParaRPr lang="en-US" altLang="zh-CN"/>
          </a:p>
          <a:p>
            <a:r>
              <a:rPr lang="en-US" altLang="en-GB"/>
              <a:t>F</a:t>
            </a:r>
            <a:r>
              <a:rPr lang="en-GB" altLang="en-US"/>
              <a:t>ront detection algorithm</a:t>
            </a:r>
            <a:endParaRPr lang="en-GB" altLang="zh-CN"/>
          </a:p>
          <a:p>
            <a:r>
              <a:rPr lang="en-US" altLang="en-GB">
                <a:solidFill>
                  <a:srgbClr val="FF0000"/>
                </a:solidFill>
              </a:rPr>
              <a:t>R</a:t>
            </a:r>
            <a:r>
              <a:rPr lang="en-GB" altLang="zh-CN">
                <a:solidFill>
                  <a:srgbClr val="FF0000"/>
                </a:solidFill>
              </a:rPr>
              <a:t>esults </a:t>
            </a:r>
            <a:endParaRPr lang="en-GB" altLang="zh-CN">
              <a:solidFill>
                <a:srgbClr val="FF0000"/>
              </a:solidFill>
            </a:endParaRPr>
          </a:p>
          <a:p>
            <a:r>
              <a:rPr lang="en-GB" altLang="zh-CN"/>
              <a:t>Conclusion </a:t>
            </a:r>
            <a:endParaRPr lang="en-GB" altLang="zh-CN"/>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a:bodyPr>
          <a:p>
            <a:r>
              <a:rPr lang="en-GB" altLang="zh-CN">
                <a:sym typeface="+mn-ea"/>
              </a:rPr>
              <a:t>Climatology: SST gradient</a:t>
            </a:r>
            <a:endParaRPr lang="zh-CN" altLang="en-US"/>
          </a:p>
        </p:txBody>
      </p:sp>
      <p:pic>
        <p:nvPicPr>
          <p:cNvPr id="4" name="图片 3" descr="climatology_tgrad_in_Annual_2008to2017"/>
          <p:cNvPicPr>
            <a:picLocks noChangeAspect="1"/>
          </p:cNvPicPr>
          <p:nvPr>
            <p:custDataLst>
              <p:tags r:id="rId2"/>
            </p:custDataLst>
          </p:nvPr>
        </p:nvPicPr>
        <p:blipFill>
          <a:blip r:embed="rId3"/>
          <a:stretch>
            <a:fillRect/>
          </a:stretch>
        </p:blipFill>
        <p:spPr>
          <a:xfrm>
            <a:off x="523875" y="2087245"/>
            <a:ext cx="3826800" cy="3599183"/>
          </a:xfrm>
          <a:prstGeom prst="rect">
            <a:avLst/>
          </a:prstGeom>
        </p:spPr>
      </p:pic>
      <p:pic>
        <p:nvPicPr>
          <p:cNvPr id="6" name="图片 5" descr="climatology_tgrad_in_Annual_2008to2017"/>
          <p:cNvPicPr>
            <a:picLocks noChangeAspect="1"/>
          </p:cNvPicPr>
          <p:nvPr>
            <p:custDataLst>
              <p:tags r:id="rId4"/>
            </p:custDataLst>
          </p:nvPr>
        </p:nvPicPr>
        <p:blipFill>
          <a:blip r:embed="rId5"/>
          <a:stretch>
            <a:fillRect/>
          </a:stretch>
        </p:blipFill>
        <p:spPr>
          <a:xfrm>
            <a:off x="4350385" y="2087245"/>
            <a:ext cx="3826800" cy="3599183"/>
          </a:xfrm>
          <a:prstGeom prst="rect">
            <a:avLst/>
          </a:prstGeom>
        </p:spPr>
      </p:pic>
      <p:sp>
        <p:nvSpPr>
          <p:cNvPr id="9" name="文本框 8"/>
          <p:cNvSpPr txBox="1"/>
          <p:nvPr>
            <p:custDataLst>
              <p:tags r:id="rId6"/>
            </p:custDataLst>
          </p:nvPr>
        </p:nvSpPr>
        <p:spPr>
          <a:xfrm>
            <a:off x="1763395" y="1552575"/>
            <a:ext cx="1348105" cy="398780"/>
          </a:xfrm>
          <a:prstGeom prst="rect">
            <a:avLst/>
          </a:prstGeom>
          <a:noFill/>
        </p:spPr>
        <p:txBody>
          <a:bodyPr wrap="square" rtlCol="0">
            <a:spAutoFit/>
          </a:bodyPr>
          <a:p>
            <a:r>
              <a:rPr lang="en-US" altLang="zh-CN" sz="2000" b="1"/>
              <a:t>OSTIA</a:t>
            </a:r>
            <a:endParaRPr lang="en-US" altLang="zh-CN" sz="2000" b="1"/>
          </a:p>
        </p:txBody>
      </p:sp>
      <p:sp>
        <p:nvSpPr>
          <p:cNvPr id="12" name="文本框 11"/>
          <p:cNvSpPr txBox="1"/>
          <p:nvPr>
            <p:custDataLst>
              <p:tags r:id="rId7"/>
            </p:custDataLst>
          </p:nvPr>
        </p:nvSpPr>
        <p:spPr>
          <a:xfrm>
            <a:off x="5589270" y="1552575"/>
            <a:ext cx="1348105" cy="398780"/>
          </a:xfrm>
          <a:prstGeom prst="rect">
            <a:avLst/>
          </a:prstGeom>
          <a:noFill/>
        </p:spPr>
        <p:txBody>
          <a:bodyPr wrap="square" rtlCol="0">
            <a:spAutoFit/>
          </a:bodyPr>
          <a:p>
            <a:r>
              <a:rPr lang="en-GB" altLang="en-US" sz="2000" b="1"/>
              <a:t>ROMS</a:t>
            </a:r>
            <a:endParaRPr lang="en-GB" altLang="en-US" sz="2000" b="1"/>
          </a:p>
        </p:txBody>
      </p:sp>
      <p:pic>
        <p:nvPicPr>
          <p:cNvPr id="5" name="图片 4" descr="climatology_tgrad_in_Annual_2008to2017"/>
          <p:cNvPicPr>
            <a:picLocks noChangeAspect="1"/>
          </p:cNvPicPr>
          <p:nvPr>
            <p:custDataLst>
              <p:tags r:id="rId8"/>
            </p:custDataLst>
          </p:nvPr>
        </p:nvPicPr>
        <p:blipFill>
          <a:blip r:embed="rId9"/>
          <a:stretch>
            <a:fillRect/>
          </a:stretch>
        </p:blipFill>
        <p:spPr>
          <a:xfrm>
            <a:off x="8176895" y="2119630"/>
            <a:ext cx="3757930" cy="3534410"/>
          </a:xfrm>
          <a:prstGeom prst="rect">
            <a:avLst/>
          </a:prstGeom>
        </p:spPr>
      </p:pic>
      <p:sp>
        <p:nvSpPr>
          <p:cNvPr id="7" name="文本框 6"/>
          <p:cNvSpPr txBox="1"/>
          <p:nvPr>
            <p:custDataLst>
              <p:tags r:id="rId10"/>
            </p:custDataLst>
          </p:nvPr>
        </p:nvSpPr>
        <p:spPr>
          <a:xfrm>
            <a:off x="9381490" y="1552575"/>
            <a:ext cx="1348105" cy="398780"/>
          </a:xfrm>
          <a:prstGeom prst="rect">
            <a:avLst/>
          </a:prstGeom>
          <a:noFill/>
        </p:spPr>
        <p:txBody>
          <a:bodyPr wrap="square" rtlCol="0">
            <a:spAutoFit/>
          </a:bodyPr>
          <a:p>
            <a:r>
              <a:rPr lang="en-US" altLang="en-GB" sz="2000" b="1"/>
              <a:t>Mercator</a:t>
            </a:r>
            <a:endParaRPr lang="en-US" altLang="en-GB" sz="2000" b="1"/>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climatology: front area </a:t>
            </a:r>
            <a:r>
              <a:rPr lang="en-GB" altLang="zh-CN">
                <a:sym typeface="+mn-ea"/>
              </a:rPr>
              <a:t>occurence </a:t>
            </a:r>
            <a:r>
              <a:rPr lang="en-GB" altLang="zh-CN"/>
              <a:t>frequency</a:t>
            </a:r>
            <a:endParaRPr lang="en-GB" altLang="zh-CN"/>
          </a:p>
        </p:txBody>
      </p:sp>
      <p:pic>
        <p:nvPicPr>
          <p:cNvPr id="4" name="图片 3" descr="frontarea_freq_map_in_Annual"/>
          <p:cNvPicPr>
            <a:picLocks noChangeAspect="1"/>
          </p:cNvPicPr>
          <p:nvPr/>
        </p:nvPicPr>
        <p:blipFill>
          <a:blip r:embed="rId1"/>
          <a:stretch>
            <a:fillRect/>
          </a:stretch>
        </p:blipFill>
        <p:spPr>
          <a:xfrm>
            <a:off x="571500" y="1951355"/>
            <a:ext cx="3776400" cy="3509625"/>
          </a:xfrm>
          <a:prstGeom prst="rect">
            <a:avLst/>
          </a:prstGeom>
        </p:spPr>
      </p:pic>
      <p:pic>
        <p:nvPicPr>
          <p:cNvPr id="5" name="图片 4" descr="frontarea_freq_map_in_Annual"/>
          <p:cNvPicPr>
            <a:picLocks noChangeAspect="1"/>
          </p:cNvPicPr>
          <p:nvPr/>
        </p:nvPicPr>
        <p:blipFill>
          <a:blip r:embed="rId2"/>
          <a:stretch>
            <a:fillRect/>
          </a:stretch>
        </p:blipFill>
        <p:spPr>
          <a:xfrm>
            <a:off x="4449445" y="1951355"/>
            <a:ext cx="3776400" cy="3509625"/>
          </a:xfrm>
          <a:prstGeom prst="rect">
            <a:avLst/>
          </a:prstGeom>
        </p:spPr>
      </p:pic>
      <p:pic>
        <p:nvPicPr>
          <p:cNvPr id="3" name="图片 2" descr="frontarea_freq_map_in_Annual"/>
          <p:cNvPicPr>
            <a:picLocks noChangeAspect="1"/>
          </p:cNvPicPr>
          <p:nvPr/>
        </p:nvPicPr>
        <p:blipFill>
          <a:blip r:embed="rId3"/>
          <a:stretch>
            <a:fillRect/>
          </a:stretch>
        </p:blipFill>
        <p:spPr>
          <a:xfrm>
            <a:off x="8225790" y="2029460"/>
            <a:ext cx="3694430" cy="3433445"/>
          </a:xfrm>
          <a:prstGeom prst="rect">
            <a:avLst/>
          </a:prstGeom>
        </p:spPr>
      </p:pic>
      <p:sp>
        <p:nvSpPr>
          <p:cNvPr id="6" name="文本框 5"/>
          <p:cNvSpPr txBox="1"/>
          <p:nvPr/>
        </p:nvSpPr>
        <p:spPr>
          <a:xfrm>
            <a:off x="1763395" y="1552575"/>
            <a:ext cx="1348105" cy="398780"/>
          </a:xfrm>
          <a:prstGeom prst="rect">
            <a:avLst/>
          </a:prstGeom>
          <a:noFill/>
        </p:spPr>
        <p:txBody>
          <a:bodyPr wrap="square" rtlCol="0">
            <a:spAutoFit/>
          </a:bodyPr>
          <a:p>
            <a:r>
              <a:rPr lang="en-US" altLang="zh-CN" sz="2000" b="1"/>
              <a:t>OSTIA</a:t>
            </a:r>
            <a:endParaRPr lang="en-US" altLang="zh-CN" sz="2000" b="1"/>
          </a:p>
        </p:txBody>
      </p:sp>
      <p:sp>
        <p:nvSpPr>
          <p:cNvPr id="7" name="文本框 6"/>
          <p:cNvSpPr txBox="1"/>
          <p:nvPr/>
        </p:nvSpPr>
        <p:spPr>
          <a:xfrm>
            <a:off x="5589270" y="1552575"/>
            <a:ext cx="1348105" cy="398780"/>
          </a:xfrm>
          <a:prstGeom prst="rect">
            <a:avLst/>
          </a:prstGeom>
          <a:noFill/>
        </p:spPr>
        <p:txBody>
          <a:bodyPr wrap="square" rtlCol="0">
            <a:spAutoFit/>
          </a:bodyPr>
          <a:p>
            <a:r>
              <a:rPr lang="en-GB" altLang="en-US" sz="2000" b="1"/>
              <a:t>ROMS</a:t>
            </a:r>
            <a:endParaRPr lang="en-GB" altLang="en-US" sz="2000" b="1"/>
          </a:p>
        </p:txBody>
      </p:sp>
      <p:sp>
        <p:nvSpPr>
          <p:cNvPr id="8" name="文本框 7"/>
          <p:cNvSpPr txBox="1"/>
          <p:nvPr/>
        </p:nvSpPr>
        <p:spPr>
          <a:xfrm>
            <a:off x="9381490" y="1552575"/>
            <a:ext cx="1348105" cy="398780"/>
          </a:xfrm>
          <a:prstGeom prst="rect">
            <a:avLst/>
          </a:prstGeom>
          <a:noFill/>
        </p:spPr>
        <p:txBody>
          <a:bodyPr wrap="square" rtlCol="0">
            <a:spAutoFit/>
          </a:bodyPr>
          <a:p>
            <a:r>
              <a:rPr lang="en-US" altLang="en-GB" sz="2000" b="1"/>
              <a:t>Mercator</a:t>
            </a:r>
            <a:endParaRPr lang="en-US" altLang="en-GB" sz="2000" b="1"/>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sym typeface="+mn-ea"/>
              </a:rPr>
              <a:t>climatology: front line occurence </a:t>
            </a:r>
            <a:r>
              <a:rPr lang="en-GB" altLang="zh-CN">
                <a:sym typeface="+mn-ea"/>
              </a:rPr>
              <a:t>frequency</a:t>
            </a:r>
            <a:endParaRPr lang="zh-CN" altLang="en-US"/>
          </a:p>
        </p:txBody>
      </p:sp>
      <p:pic>
        <p:nvPicPr>
          <p:cNvPr id="4" name="图片 3" descr="frontline_freq_map_in_Annual"/>
          <p:cNvPicPr>
            <a:picLocks noChangeAspect="1"/>
          </p:cNvPicPr>
          <p:nvPr/>
        </p:nvPicPr>
        <p:blipFill>
          <a:blip r:embed="rId1"/>
          <a:stretch>
            <a:fillRect/>
          </a:stretch>
        </p:blipFill>
        <p:spPr>
          <a:xfrm>
            <a:off x="838200" y="1991360"/>
            <a:ext cx="3862800" cy="3529260"/>
          </a:xfrm>
          <a:prstGeom prst="rect">
            <a:avLst/>
          </a:prstGeom>
        </p:spPr>
      </p:pic>
      <p:pic>
        <p:nvPicPr>
          <p:cNvPr id="5" name="图片 4" descr="frontline_freq_map_in_Annual"/>
          <p:cNvPicPr>
            <a:picLocks noChangeAspect="1"/>
          </p:cNvPicPr>
          <p:nvPr/>
        </p:nvPicPr>
        <p:blipFill>
          <a:blip r:embed="rId2"/>
          <a:stretch>
            <a:fillRect/>
          </a:stretch>
        </p:blipFill>
        <p:spPr>
          <a:xfrm>
            <a:off x="4700905" y="1991360"/>
            <a:ext cx="3862800" cy="3529260"/>
          </a:xfrm>
          <a:prstGeom prst="rect">
            <a:avLst/>
          </a:prstGeom>
        </p:spPr>
      </p:pic>
      <p:pic>
        <p:nvPicPr>
          <p:cNvPr id="3" name="图片 2" descr="frontline_freq_map_in_Annual"/>
          <p:cNvPicPr>
            <a:picLocks noChangeAspect="1"/>
          </p:cNvPicPr>
          <p:nvPr/>
        </p:nvPicPr>
        <p:blipFill>
          <a:blip r:embed="rId3"/>
          <a:stretch>
            <a:fillRect/>
          </a:stretch>
        </p:blipFill>
        <p:spPr>
          <a:xfrm>
            <a:off x="8563610" y="2087245"/>
            <a:ext cx="3757930" cy="3433445"/>
          </a:xfrm>
          <a:prstGeom prst="rect">
            <a:avLst/>
          </a:prstGeom>
        </p:spPr>
      </p:pic>
      <p:sp>
        <p:nvSpPr>
          <p:cNvPr id="6" name="文本框 5"/>
          <p:cNvSpPr txBox="1"/>
          <p:nvPr/>
        </p:nvSpPr>
        <p:spPr>
          <a:xfrm>
            <a:off x="1763395" y="1552575"/>
            <a:ext cx="1348105" cy="398780"/>
          </a:xfrm>
          <a:prstGeom prst="rect">
            <a:avLst/>
          </a:prstGeom>
          <a:noFill/>
        </p:spPr>
        <p:txBody>
          <a:bodyPr wrap="square" rtlCol="0">
            <a:spAutoFit/>
          </a:bodyPr>
          <a:p>
            <a:r>
              <a:rPr lang="en-US" altLang="zh-CN" sz="2000" b="1"/>
              <a:t>OSTIA</a:t>
            </a:r>
            <a:endParaRPr lang="en-US" altLang="zh-CN" sz="2000" b="1"/>
          </a:p>
        </p:txBody>
      </p:sp>
      <p:sp>
        <p:nvSpPr>
          <p:cNvPr id="7" name="文本框 6"/>
          <p:cNvSpPr txBox="1"/>
          <p:nvPr/>
        </p:nvSpPr>
        <p:spPr>
          <a:xfrm>
            <a:off x="5589270" y="1552575"/>
            <a:ext cx="1348105" cy="398780"/>
          </a:xfrm>
          <a:prstGeom prst="rect">
            <a:avLst/>
          </a:prstGeom>
          <a:noFill/>
        </p:spPr>
        <p:txBody>
          <a:bodyPr wrap="square" rtlCol="0">
            <a:spAutoFit/>
          </a:bodyPr>
          <a:p>
            <a:r>
              <a:rPr lang="en-GB" altLang="en-US" sz="2000" b="1"/>
              <a:t>ROMS</a:t>
            </a:r>
            <a:endParaRPr lang="en-GB" altLang="en-US" sz="2000" b="1"/>
          </a:p>
        </p:txBody>
      </p:sp>
      <p:sp>
        <p:nvSpPr>
          <p:cNvPr id="8" name="文本框 7"/>
          <p:cNvSpPr txBox="1"/>
          <p:nvPr/>
        </p:nvSpPr>
        <p:spPr>
          <a:xfrm>
            <a:off x="9381490" y="1552575"/>
            <a:ext cx="1348105" cy="398780"/>
          </a:xfrm>
          <a:prstGeom prst="rect">
            <a:avLst/>
          </a:prstGeom>
          <a:noFill/>
        </p:spPr>
        <p:txBody>
          <a:bodyPr wrap="square" rtlCol="0">
            <a:spAutoFit/>
          </a:bodyPr>
          <a:p>
            <a:r>
              <a:rPr lang="en-US" altLang="en-GB" sz="2000" b="1"/>
              <a:t>Mercator</a:t>
            </a:r>
            <a:endParaRPr lang="en-US" altLang="en-GB" sz="2000" b="1"/>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climatology_tgrad_in_SON_2008to2017"/>
          <p:cNvPicPr>
            <a:picLocks noChangeAspect="1"/>
          </p:cNvPicPr>
          <p:nvPr/>
        </p:nvPicPr>
        <p:blipFill>
          <a:blip r:embed="rId1"/>
          <a:stretch>
            <a:fillRect/>
          </a:stretch>
        </p:blipFill>
        <p:spPr>
          <a:xfrm>
            <a:off x="9385300" y="4582795"/>
            <a:ext cx="2318400" cy="2180503"/>
          </a:xfrm>
          <a:prstGeom prst="rect">
            <a:avLst/>
          </a:prstGeom>
        </p:spPr>
      </p:pic>
      <p:pic>
        <p:nvPicPr>
          <p:cNvPr id="5" name="图片 4" descr="climatology_tgrad_in_DJF_2008to2017"/>
          <p:cNvPicPr>
            <a:picLocks noChangeAspect="1"/>
          </p:cNvPicPr>
          <p:nvPr/>
        </p:nvPicPr>
        <p:blipFill>
          <a:blip r:embed="rId2"/>
          <a:stretch>
            <a:fillRect/>
          </a:stretch>
        </p:blipFill>
        <p:spPr>
          <a:xfrm>
            <a:off x="1459230" y="4582795"/>
            <a:ext cx="2318400" cy="2180503"/>
          </a:xfrm>
          <a:prstGeom prst="rect">
            <a:avLst/>
          </a:prstGeom>
        </p:spPr>
      </p:pic>
      <p:pic>
        <p:nvPicPr>
          <p:cNvPr id="6" name="图片 5" descr="climatology_tgrad_in_JJA_2008to2017"/>
          <p:cNvPicPr>
            <a:picLocks noChangeAspect="1"/>
          </p:cNvPicPr>
          <p:nvPr/>
        </p:nvPicPr>
        <p:blipFill>
          <a:blip r:embed="rId3"/>
          <a:stretch>
            <a:fillRect/>
          </a:stretch>
        </p:blipFill>
        <p:spPr>
          <a:xfrm>
            <a:off x="6606540" y="4582795"/>
            <a:ext cx="2318400" cy="2180503"/>
          </a:xfrm>
          <a:prstGeom prst="rect">
            <a:avLst/>
          </a:prstGeom>
        </p:spPr>
      </p:pic>
      <p:pic>
        <p:nvPicPr>
          <p:cNvPr id="7" name="图片 6" descr="climatology_tgrad_in_MAM_2008to2017"/>
          <p:cNvPicPr>
            <a:picLocks noChangeAspect="1"/>
          </p:cNvPicPr>
          <p:nvPr/>
        </p:nvPicPr>
        <p:blipFill>
          <a:blip r:embed="rId4"/>
          <a:stretch>
            <a:fillRect/>
          </a:stretch>
        </p:blipFill>
        <p:spPr>
          <a:xfrm>
            <a:off x="3990975" y="4582795"/>
            <a:ext cx="2318400" cy="2180503"/>
          </a:xfrm>
          <a:prstGeom prst="rect">
            <a:avLst/>
          </a:prstGeom>
        </p:spPr>
      </p:pic>
      <p:pic>
        <p:nvPicPr>
          <p:cNvPr id="8" name="图片 7" descr="climatology_tgrad_in_DJF_2008to2017"/>
          <p:cNvPicPr>
            <a:picLocks noChangeAspect="1"/>
          </p:cNvPicPr>
          <p:nvPr/>
        </p:nvPicPr>
        <p:blipFill>
          <a:blip r:embed="rId5"/>
          <a:stretch>
            <a:fillRect/>
          </a:stretch>
        </p:blipFill>
        <p:spPr>
          <a:xfrm>
            <a:off x="1459230" y="92710"/>
            <a:ext cx="2318400" cy="2180503"/>
          </a:xfrm>
          <a:prstGeom prst="rect">
            <a:avLst/>
          </a:prstGeom>
        </p:spPr>
      </p:pic>
      <p:pic>
        <p:nvPicPr>
          <p:cNvPr id="9" name="图片 8" descr="climatology_tgrad_in_SON_2008to2017"/>
          <p:cNvPicPr>
            <a:picLocks noChangeAspect="1"/>
          </p:cNvPicPr>
          <p:nvPr/>
        </p:nvPicPr>
        <p:blipFill>
          <a:blip r:embed="rId6"/>
          <a:stretch>
            <a:fillRect/>
          </a:stretch>
        </p:blipFill>
        <p:spPr>
          <a:xfrm>
            <a:off x="9385300" y="20955"/>
            <a:ext cx="2318400" cy="2180503"/>
          </a:xfrm>
          <a:prstGeom prst="rect">
            <a:avLst/>
          </a:prstGeom>
        </p:spPr>
      </p:pic>
      <p:pic>
        <p:nvPicPr>
          <p:cNvPr id="10" name="图片 9" descr="climatology_tgrad_in_JJA_2008to2017"/>
          <p:cNvPicPr>
            <a:picLocks noChangeAspect="1"/>
          </p:cNvPicPr>
          <p:nvPr/>
        </p:nvPicPr>
        <p:blipFill>
          <a:blip r:embed="rId7"/>
          <a:stretch>
            <a:fillRect/>
          </a:stretch>
        </p:blipFill>
        <p:spPr>
          <a:xfrm>
            <a:off x="6606540" y="92710"/>
            <a:ext cx="2318400" cy="2180503"/>
          </a:xfrm>
          <a:prstGeom prst="rect">
            <a:avLst/>
          </a:prstGeom>
        </p:spPr>
      </p:pic>
      <p:pic>
        <p:nvPicPr>
          <p:cNvPr id="11" name="图片 10" descr="climatology_tgrad_in_MAM_2008to2017"/>
          <p:cNvPicPr>
            <a:picLocks noChangeAspect="1"/>
          </p:cNvPicPr>
          <p:nvPr/>
        </p:nvPicPr>
        <p:blipFill>
          <a:blip r:embed="rId8"/>
          <a:stretch>
            <a:fillRect/>
          </a:stretch>
        </p:blipFill>
        <p:spPr>
          <a:xfrm>
            <a:off x="3990975" y="92710"/>
            <a:ext cx="2318400" cy="2180503"/>
          </a:xfrm>
          <a:prstGeom prst="rect">
            <a:avLst/>
          </a:prstGeom>
        </p:spPr>
      </p:pic>
      <p:pic>
        <p:nvPicPr>
          <p:cNvPr id="12" name="图片 11" descr="climatology_tgrad_in_SON_2008to2017"/>
          <p:cNvPicPr>
            <a:picLocks noChangeAspect="1"/>
          </p:cNvPicPr>
          <p:nvPr/>
        </p:nvPicPr>
        <p:blipFill>
          <a:blip r:embed="rId9"/>
          <a:stretch>
            <a:fillRect/>
          </a:stretch>
        </p:blipFill>
        <p:spPr>
          <a:xfrm>
            <a:off x="9454515" y="2338705"/>
            <a:ext cx="2318400" cy="2180503"/>
          </a:xfrm>
          <a:prstGeom prst="rect">
            <a:avLst/>
          </a:prstGeom>
        </p:spPr>
      </p:pic>
      <p:pic>
        <p:nvPicPr>
          <p:cNvPr id="13" name="图片 12" descr="climatology_tgrad_in_DJF_2008to2017"/>
          <p:cNvPicPr>
            <a:picLocks noChangeAspect="1"/>
          </p:cNvPicPr>
          <p:nvPr/>
        </p:nvPicPr>
        <p:blipFill>
          <a:blip r:embed="rId10"/>
          <a:stretch>
            <a:fillRect/>
          </a:stretch>
        </p:blipFill>
        <p:spPr>
          <a:xfrm>
            <a:off x="1459230" y="2338705"/>
            <a:ext cx="2318400" cy="2180503"/>
          </a:xfrm>
          <a:prstGeom prst="rect">
            <a:avLst/>
          </a:prstGeom>
        </p:spPr>
      </p:pic>
      <p:pic>
        <p:nvPicPr>
          <p:cNvPr id="14" name="图片 13" descr="climatology_tgrad_in_JJA_2008to2017"/>
          <p:cNvPicPr>
            <a:picLocks noChangeAspect="1"/>
          </p:cNvPicPr>
          <p:nvPr/>
        </p:nvPicPr>
        <p:blipFill>
          <a:blip r:embed="rId11"/>
          <a:stretch>
            <a:fillRect/>
          </a:stretch>
        </p:blipFill>
        <p:spPr>
          <a:xfrm>
            <a:off x="6670675" y="2338705"/>
            <a:ext cx="2318400" cy="2180503"/>
          </a:xfrm>
          <a:prstGeom prst="rect">
            <a:avLst/>
          </a:prstGeom>
        </p:spPr>
      </p:pic>
      <p:pic>
        <p:nvPicPr>
          <p:cNvPr id="15" name="图片 14" descr="climatology_tgrad_in_MAM_2008to2017"/>
          <p:cNvPicPr>
            <a:picLocks noChangeAspect="1"/>
          </p:cNvPicPr>
          <p:nvPr/>
        </p:nvPicPr>
        <p:blipFill>
          <a:blip r:embed="rId12"/>
          <a:stretch>
            <a:fillRect/>
          </a:stretch>
        </p:blipFill>
        <p:spPr>
          <a:xfrm>
            <a:off x="3990975" y="2338705"/>
            <a:ext cx="2318400" cy="2180503"/>
          </a:xfrm>
          <a:prstGeom prst="rect">
            <a:avLst/>
          </a:prstGeom>
        </p:spPr>
      </p:pic>
      <p:sp>
        <p:nvSpPr>
          <p:cNvPr id="16" name="文本框 15"/>
          <p:cNvSpPr txBox="1"/>
          <p:nvPr/>
        </p:nvSpPr>
        <p:spPr>
          <a:xfrm>
            <a:off x="65405" y="1102995"/>
            <a:ext cx="1348105" cy="398780"/>
          </a:xfrm>
          <a:prstGeom prst="rect">
            <a:avLst/>
          </a:prstGeom>
          <a:noFill/>
        </p:spPr>
        <p:txBody>
          <a:bodyPr wrap="square" rtlCol="0">
            <a:spAutoFit/>
          </a:bodyPr>
          <a:p>
            <a:r>
              <a:rPr lang="en-US" altLang="zh-CN" sz="2000" b="1"/>
              <a:t>OSTIA</a:t>
            </a:r>
            <a:endParaRPr lang="en-US" altLang="zh-CN" sz="2000" b="1"/>
          </a:p>
        </p:txBody>
      </p:sp>
      <p:sp>
        <p:nvSpPr>
          <p:cNvPr id="17" name="文本框 16"/>
          <p:cNvSpPr txBox="1"/>
          <p:nvPr/>
        </p:nvSpPr>
        <p:spPr>
          <a:xfrm>
            <a:off x="65405" y="3108960"/>
            <a:ext cx="1348105" cy="398780"/>
          </a:xfrm>
          <a:prstGeom prst="rect">
            <a:avLst/>
          </a:prstGeom>
          <a:noFill/>
        </p:spPr>
        <p:txBody>
          <a:bodyPr wrap="square" rtlCol="0">
            <a:spAutoFit/>
          </a:bodyPr>
          <a:p>
            <a:r>
              <a:rPr lang="en-GB" altLang="en-US" sz="2000" b="1"/>
              <a:t>ROMS</a:t>
            </a:r>
            <a:endParaRPr lang="en-GB" altLang="en-US" sz="2000" b="1"/>
          </a:p>
        </p:txBody>
      </p:sp>
      <p:sp>
        <p:nvSpPr>
          <p:cNvPr id="18" name="文本框 17"/>
          <p:cNvSpPr txBox="1"/>
          <p:nvPr/>
        </p:nvSpPr>
        <p:spPr>
          <a:xfrm>
            <a:off x="-13970" y="5593715"/>
            <a:ext cx="1348105" cy="398780"/>
          </a:xfrm>
          <a:prstGeom prst="rect">
            <a:avLst/>
          </a:prstGeom>
          <a:noFill/>
        </p:spPr>
        <p:txBody>
          <a:bodyPr wrap="square" rtlCol="0">
            <a:spAutoFit/>
          </a:bodyPr>
          <a:p>
            <a:r>
              <a:rPr lang="en-GB" altLang="en-US" sz="2000" b="1"/>
              <a:t>Mercator</a:t>
            </a:r>
            <a:endParaRPr lang="en-GB" altLang="en-US" sz="20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GB" altLang="zh-CN"/>
              <a:t>front area occurence frequency </a:t>
            </a:r>
            <a:endParaRPr lang="en-GB" altLang="zh-CN"/>
          </a:p>
        </p:txBody>
      </p:sp>
      <p:sp>
        <p:nvSpPr>
          <p:cNvPr id="3" name="内容占位符 2"/>
          <p:cNvSpPr>
            <a:spLocks noGrp="1"/>
          </p:cNvSpPr>
          <p:nvPr>
            <p:ph idx="1"/>
          </p:nvPr>
        </p:nvSpPr>
        <p:spPr>
          <a:xfrm>
            <a:off x="92710" y="1885315"/>
            <a:ext cx="10515600" cy="4351338"/>
          </a:xfrm>
        </p:spPr>
        <p:txBody>
          <a:bodyPr/>
          <a:p>
            <a:endParaRPr lang="zh-CN" altLang="en-US"/>
          </a:p>
        </p:txBody>
      </p:sp>
      <p:pic>
        <p:nvPicPr>
          <p:cNvPr id="4" name="图片 3" descr="frontarea_freq_map_monthly"/>
          <p:cNvPicPr>
            <a:picLocks noChangeAspect="1"/>
          </p:cNvPicPr>
          <p:nvPr/>
        </p:nvPicPr>
        <p:blipFill>
          <a:blip r:embed="rId1"/>
          <a:stretch>
            <a:fillRect/>
          </a:stretch>
        </p:blipFill>
        <p:spPr>
          <a:xfrm>
            <a:off x="4132580" y="2011045"/>
            <a:ext cx="3906000" cy="3630452"/>
          </a:xfrm>
          <a:prstGeom prst="rect">
            <a:avLst/>
          </a:prstGeom>
        </p:spPr>
      </p:pic>
      <p:pic>
        <p:nvPicPr>
          <p:cNvPr id="5" name="图片 4" descr="frontarea_freq_map_monthly"/>
          <p:cNvPicPr>
            <a:picLocks noChangeAspect="1"/>
          </p:cNvPicPr>
          <p:nvPr/>
        </p:nvPicPr>
        <p:blipFill>
          <a:blip r:embed="rId2"/>
          <a:stretch>
            <a:fillRect/>
          </a:stretch>
        </p:blipFill>
        <p:spPr>
          <a:xfrm>
            <a:off x="163830" y="2011045"/>
            <a:ext cx="3906000" cy="3630452"/>
          </a:xfrm>
          <a:prstGeom prst="rect">
            <a:avLst/>
          </a:prstGeom>
        </p:spPr>
      </p:pic>
      <p:pic>
        <p:nvPicPr>
          <p:cNvPr id="6" name="图片 5" descr="monthly_frontarea_freq_map"/>
          <p:cNvPicPr>
            <a:picLocks noChangeAspect="1"/>
          </p:cNvPicPr>
          <p:nvPr/>
        </p:nvPicPr>
        <p:blipFill>
          <a:blip r:embed="rId3"/>
          <a:stretch>
            <a:fillRect/>
          </a:stretch>
        </p:blipFill>
        <p:spPr>
          <a:xfrm>
            <a:off x="8038465" y="2011045"/>
            <a:ext cx="3906000" cy="3630453"/>
          </a:xfrm>
          <a:prstGeom prst="rect">
            <a:avLst/>
          </a:prstGeom>
        </p:spPr>
      </p:pic>
      <p:sp>
        <p:nvSpPr>
          <p:cNvPr id="7" name="文本框 6"/>
          <p:cNvSpPr txBox="1"/>
          <p:nvPr/>
        </p:nvSpPr>
        <p:spPr>
          <a:xfrm>
            <a:off x="1763395" y="1552575"/>
            <a:ext cx="1348105" cy="398780"/>
          </a:xfrm>
          <a:prstGeom prst="rect">
            <a:avLst/>
          </a:prstGeom>
          <a:noFill/>
        </p:spPr>
        <p:txBody>
          <a:bodyPr wrap="square" rtlCol="0">
            <a:spAutoFit/>
          </a:bodyPr>
          <a:p>
            <a:r>
              <a:rPr lang="en-US" altLang="zh-CN" sz="2000" b="1"/>
              <a:t>OSTIA</a:t>
            </a:r>
            <a:endParaRPr lang="en-US" altLang="zh-CN" sz="2000" b="1"/>
          </a:p>
        </p:txBody>
      </p:sp>
      <p:sp>
        <p:nvSpPr>
          <p:cNvPr id="8" name="文本框 7"/>
          <p:cNvSpPr txBox="1"/>
          <p:nvPr/>
        </p:nvSpPr>
        <p:spPr>
          <a:xfrm>
            <a:off x="5589270" y="1552575"/>
            <a:ext cx="1348105" cy="398780"/>
          </a:xfrm>
          <a:prstGeom prst="rect">
            <a:avLst/>
          </a:prstGeom>
          <a:noFill/>
        </p:spPr>
        <p:txBody>
          <a:bodyPr wrap="square" rtlCol="0">
            <a:spAutoFit/>
          </a:bodyPr>
          <a:p>
            <a:r>
              <a:rPr lang="en-GB" altLang="en-US" sz="2000" b="1"/>
              <a:t>ROMS</a:t>
            </a:r>
            <a:endParaRPr lang="en-GB" altLang="en-US" sz="2000" b="1"/>
          </a:p>
        </p:txBody>
      </p:sp>
      <p:sp>
        <p:nvSpPr>
          <p:cNvPr id="10" name="文本框 9"/>
          <p:cNvSpPr txBox="1"/>
          <p:nvPr/>
        </p:nvSpPr>
        <p:spPr>
          <a:xfrm>
            <a:off x="9381490" y="1552575"/>
            <a:ext cx="1348105" cy="398780"/>
          </a:xfrm>
          <a:prstGeom prst="rect">
            <a:avLst/>
          </a:prstGeom>
          <a:noFill/>
        </p:spPr>
        <p:txBody>
          <a:bodyPr wrap="square" rtlCol="0">
            <a:spAutoFit/>
          </a:bodyPr>
          <a:p>
            <a:r>
              <a:rPr lang="en-US" altLang="en-GB" sz="2000" b="1"/>
              <a:t>Mercator</a:t>
            </a:r>
            <a:endParaRPr lang="en-US" altLang="en-GB" sz="2000" b="1"/>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Outline</a:t>
            </a:r>
            <a:endParaRPr lang="en-GB" altLang="zh-CN"/>
          </a:p>
        </p:txBody>
      </p:sp>
      <p:sp>
        <p:nvSpPr>
          <p:cNvPr id="3" name="内容占位符 2"/>
          <p:cNvSpPr>
            <a:spLocks noGrp="1"/>
          </p:cNvSpPr>
          <p:nvPr>
            <p:ph idx="1"/>
          </p:nvPr>
        </p:nvSpPr>
        <p:spPr/>
        <p:txBody>
          <a:bodyPr/>
          <a:p>
            <a:r>
              <a:rPr lang="en-US" altLang="zh-CN">
                <a:solidFill>
                  <a:srgbClr val="FF0000"/>
                </a:solidFill>
              </a:rPr>
              <a:t>Background</a:t>
            </a:r>
            <a:endParaRPr lang="en-US" altLang="zh-CN">
              <a:solidFill>
                <a:srgbClr val="FF0000"/>
              </a:solidFill>
            </a:endParaRPr>
          </a:p>
          <a:p>
            <a:r>
              <a:rPr lang="en-GB" altLang="en-US"/>
              <a:t>Data</a:t>
            </a:r>
            <a:endParaRPr lang="en-US" altLang="zh-CN"/>
          </a:p>
          <a:p>
            <a:r>
              <a:rPr lang="en-GB" altLang="zh-CN"/>
              <a:t>Front detection algorithm</a:t>
            </a:r>
            <a:endParaRPr lang="en-GB" altLang="zh-CN"/>
          </a:p>
          <a:p>
            <a:r>
              <a:rPr lang="en-GB" altLang="zh-CN"/>
              <a:t>Results </a:t>
            </a:r>
            <a:r>
              <a:rPr lang="en-US" altLang="en-GB"/>
              <a:t>and discussion</a:t>
            </a:r>
            <a:endParaRPr lang="en-GB" altLang="zh-CN"/>
          </a:p>
          <a:p>
            <a:r>
              <a:rPr lang="en-GB" altLang="zh-CN"/>
              <a:t>Conclusion </a:t>
            </a:r>
            <a:endParaRPr lang="en-US" altLang="en-GB"/>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mercator_bias_frontarea_freq_map_in_SON"/>
          <p:cNvPicPr>
            <a:picLocks noChangeAspect="1"/>
          </p:cNvPicPr>
          <p:nvPr/>
        </p:nvPicPr>
        <p:blipFill>
          <a:blip r:embed="rId1"/>
          <a:stretch>
            <a:fillRect/>
          </a:stretch>
        </p:blipFill>
        <p:spPr>
          <a:xfrm>
            <a:off x="9744076" y="1821180"/>
            <a:ext cx="2354400" cy="2130228"/>
          </a:xfrm>
          <a:prstGeom prst="rect">
            <a:avLst/>
          </a:prstGeom>
        </p:spPr>
      </p:pic>
      <p:pic>
        <p:nvPicPr>
          <p:cNvPr id="3" name="图片 2" descr="mercator_bias_frontarea_freq_map_in_DJF"/>
          <p:cNvPicPr>
            <a:picLocks noChangeAspect="1"/>
          </p:cNvPicPr>
          <p:nvPr/>
        </p:nvPicPr>
        <p:blipFill>
          <a:blip r:embed="rId2"/>
          <a:stretch>
            <a:fillRect/>
          </a:stretch>
        </p:blipFill>
        <p:spPr>
          <a:xfrm>
            <a:off x="2363470" y="1821180"/>
            <a:ext cx="2354400" cy="2130228"/>
          </a:xfrm>
          <a:prstGeom prst="rect">
            <a:avLst/>
          </a:prstGeom>
        </p:spPr>
      </p:pic>
      <p:pic>
        <p:nvPicPr>
          <p:cNvPr id="4" name="图片 3" descr="mercator_bias_frontarea_freq_map_in_JJA"/>
          <p:cNvPicPr>
            <a:picLocks noChangeAspect="1"/>
          </p:cNvPicPr>
          <p:nvPr/>
        </p:nvPicPr>
        <p:blipFill>
          <a:blip r:embed="rId3"/>
          <a:stretch>
            <a:fillRect/>
          </a:stretch>
        </p:blipFill>
        <p:spPr>
          <a:xfrm>
            <a:off x="7271385" y="1821180"/>
            <a:ext cx="2354400" cy="2130228"/>
          </a:xfrm>
          <a:prstGeom prst="rect">
            <a:avLst/>
          </a:prstGeom>
        </p:spPr>
      </p:pic>
      <p:pic>
        <p:nvPicPr>
          <p:cNvPr id="5" name="图片 4" descr="mercator_bias_frontarea_freq_map_in_MAM"/>
          <p:cNvPicPr>
            <a:picLocks noChangeAspect="1"/>
          </p:cNvPicPr>
          <p:nvPr/>
        </p:nvPicPr>
        <p:blipFill>
          <a:blip r:embed="rId4"/>
          <a:stretch>
            <a:fillRect/>
          </a:stretch>
        </p:blipFill>
        <p:spPr>
          <a:xfrm>
            <a:off x="4855845" y="1821180"/>
            <a:ext cx="2354400" cy="2130228"/>
          </a:xfrm>
          <a:prstGeom prst="rect">
            <a:avLst/>
          </a:prstGeom>
        </p:spPr>
      </p:pic>
      <p:pic>
        <p:nvPicPr>
          <p:cNvPr id="6" name="图片 5" descr="roms_bias_frontarea_freq_map_in_SON"/>
          <p:cNvPicPr>
            <a:picLocks noChangeAspect="1"/>
          </p:cNvPicPr>
          <p:nvPr/>
        </p:nvPicPr>
        <p:blipFill>
          <a:blip r:embed="rId5"/>
          <a:stretch>
            <a:fillRect/>
          </a:stretch>
        </p:blipFill>
        <p:spPr>
          <a:xfrm>
            <a:off x="9744076" y="4424680"/>
            <a:ext cx="2354400" cy="2130228"/>
          </a:xfrm>
          <a:prstGeom prst="rect">
            <a:avLst/>
          </a:prstGeom>
        </p:spPr>
      </p:pic>
      <p:pic>
        <p:nvPicPr>
          <p:cNvPr id="7" name="图片 6" descr="roms_bias_frontarea_freq_map_in_DJF"/>
          <p:cNvPicPr>
            <a:picLocks noChangeAspect="1"/>
          </p:cNvPicPr>
          <p:nvPr/>
        </p:nvPicPr>
        <p:blipFill>
          <a:blip r:embed="rId6"/>
          <a:stretch>
            <a:fillRect/>
          </a:stretch>
        </p:blipFill>
        <p:spPr>
          <a:xfrm>
            <a:off x="2363470" y="4424680"/>
            <a:ext cx="2354400" cy="2130228"/>
          </a:xfrm>
          <a:prstGeom prst="rect">
            <a:avLst/>
          </a:prstGeom>
        </p:spPr>
      </p:pic>
      <p:pic>
        <p:nvPicPr>
          <p:cNvPr id="8" name="图片 7" descr="roms_bias_frontarea_freq_map_in_JJA"/>
          <p:cNvPicPr>
            <a:picLocks noChangeAspect="1"/>
          </p:cNvPicPr>
          <p:nvPr/>
        </p:nvPicPr>
        <p:blipFill>
          <a:blip r:embed="rId7"/>
          <a:stretch>
            <a:fillRect/>
          </a:stretch>
        </p:blipFill>
        <p:spPr>
          <a:xfrm>
            <a:off x="7271385" y="4424680"/>
            <a:ext cx="2354400" cy="2130228"/>
          </a:xfrm>
          <a:prstGeom prst="rect">
            <a:avLst/>
          </a:prstGeom>
        </p:spPr>
      </p:pic>
      <p:pic>
        <p:nvPicPr>
          <p:cNvPr id="9" name="图片 8" descr="roms_bias_frontarea_freq_map_in_MAM"/>
          <p:cNvPicPr>
            <a:picLocks noChangeAspect="1"/>
          </p:cNvPicPr>
          <p:nvPr/>
        </p:nvPicPr>
        <p:blipFill>
          <a:blip r:embed="rId8"/>
          <a:stretch>
            <a:fillRect/>
          </a:stretch>
        </p:blipFill>
        <p:spPr>
          <a:xfrm>
            <a:off x="4916805" y="4424680"/>
            <a:ext cx="2354400" cy="2130228"/>
          </a:xfrm>
          <a:prstGeom prst="rect">
            <a:avLst/>
          </a:prstGeom>
        </p:spPr>
      </p:pic>
      <p:sp>
        <p:nvSpPr>
          <p:cNvPr id="10" name="文本框 9"/>
          <p:cNvSpPr txBox="1"/>
          <p:nvPr/>
        </p:nvSpPr>
        <p:spPr>
          <a:xfrm>
            <a:off x="438150" y="5290820"/>
            <a:ext cx="1755140" cy="398780"/>
          </a:xfrm>
          <a:prstGeom prst="rect">
            <a:avLst/>
          </a:prstGeom>
          <a:noFill/>
        </p:spPr>
        <p:txBody>
          <a:bodyPr wrap="square" rtlCol="0">
            <a:spAutoFit/>
          </a:bodyPr>
          <a:p>
            <a:pPr algn="l">
              <a:buClrTx/>
              <a:buSzTx/>
              <a:buFontTx/>
            </a:pPr>
            <a:r>
              <a:rPr lang="en-GB" altLang="en-US" sz="2000" b="1">
                <a:sym typeface="+mn-ea"/>
              </a:rPr>
              <a:t>ROMS - OSTIA</a:t>
            </a:r>
            <a:endParaRPr lang="en-GB" altLang="en-US" sz="2000" b="1"/>
          </a:p>
        </p:txBody>
      </p:sp>
      <p:sp>
        <p:nvSpPr>
          <p:cNvPr id="11" name="文本框 10"/>
          <p:cNvSpPr txBox="1"/>
          <p:nvPr/>
        </p:nvSpPr>
        <p:spPr>
          <a:xfrm>
            <a:off x="348615" y="2759710"/>
            <a:ext cx="2103120" cy="398780"/>
          </a:xfrm>
          <a:prstGeom prst="rect">
            <a:avLst/>
          </a:prstGeom>
          <a:noFill/>
        </p:spPr>
        <p:txBody>
          <a:bodyPr wrap="square" rtlCol="0">
            <a:spAutoFit/>
          </a:bodyPr>
          <a:p>
            <a:pPr algn="l">
              <a:buClrTx/>
              <a:buSzTx/>
              <a:buFontTx/>
            </a:pPr>
            <a:r>
              <a:rPr lang="en-GB" altLang="en-US" sz="2000" b="1">
                <a:sym typeface="+mn-ea"/>
              </a:rPr>
              <a:t>Mercator - OSTIA</a:t>
            </a:r>
            <a:endParaRPr lang="en-GB" altLang="en-US" sz="2000" b="1"/>
          </a:p>
        </p:txBody>
      </p:sp>
      <p:sp>
        <p:nvSpPr>
          <p:cNvPr id="12" name="标题 1"/>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CN"/>
              <a:t>front area occurence frequency(bias) </a:t>
            </a:r>
            <a:endParaRPr lang="en-GB"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5315" y="-93345"/>
            <a:ext cx="10515600" cy="1325563"/>
          </a:xfrm>
        </p:spPr>
        <p:txBody>
          <a:bodyPr/>
          <a:p>
            <a:r>
              <a:rPr lang="en-GB" altLang="zh-CN"/>
              <a:t>climatology of front parameter </a:t>
            </a:r>
            <a:endParaRPr lang="en-GB" altLang="zh-CN"/>
          </a:p>
        </p:txBody>
      </p:sp>
      <p:pic>
        <p:nvPicPr>
          <p:cNvPr id="4" name="图片 3" descr="front_width_2017to2017"/>
          <p:cNvPicPr>
            <a:picLocks noChangeAspect="1"/>
          </p:cNvPicPr>
          <p:nvPr/>
        </p:nvPicPr>
        <p:blipFill>
          <a:blip r:embed="rId1"/>
          <a:stretch>
            <a:fillRect/>
          </a:stretch>
        </p:blipFill>
        <p:spPr>
          <a:xfrm>
            <a:off x="615315" y="1411605"/>
            <a:ext cx="3154885" cy="2527200"/>
          </a:xfrm>
          <a:prstGeom prst="rect">
            <a:avLst/>
          </a:prstGeom>
        </p:spPr>
      </p:pic>
      <p:pic>
        <p:nvPicPr>
          <p:cNvPr id="5" name="图片 4" descr="front_area_2017to2017"/>
          <p:cNvPicPr>
            <a:picLocks noChangeAspect="1"/>
          </p:cNvPicPr>
          <p:nvPr/>
        </p:nvPicPr>
        <p:blipFill>
          <a:blip r:embed="rId2"/>
          <a:stretch>
            <a:fillRect/>
          </a:stretch>
        </p:blipFill>
        <p:spPr>
          <a:xfrm>
            <a:off x="541655" y="4173855"/>
            <a:ext cx="3302131" cy="2527200"/>
          </a:xfrm>
          <a:prstGeom prst="rect">
            <a:avLst/>
          </a:prstGeom>
        </p:spPr>
      </p:pic>
      <p:pic>
        <p:nvPicPr>
          <p:cNvPr id="6" name="图片 5" descr="front_length_2017to2017"/>
          <p:cNvPicPr>
            <a:picLocks noChangeAspect="1"/>
          </p:cNvPicPr>
          <p:nvPr/>
        </p:nvPicPr>
        <p:blipFill>
          <a:blip r:embed="rId3"/>
          <a:stretch>
            <a:fillRect/>
          </a:stretch>
        </p:blipFill>
        <p:spPr>
          <a:xfrm>
            <a:off x="8314690" y="1232535"/>
            <a:ext cx="3206043" cy="2527200"/>
          </a:xfrm>
          <a:prstGeom prst="rect">
            <a:avLst/>
          </a:prstGeom>
        </p:spPr>
      </p:pic>
      <p:pic>
        <p:nvPicPr>
          <p:cNvPr id="7" name="图片 6" descr="front_number_2017to2017"/>
          <p:cNvPicPr>
            <a:picLocks noChangeAspect="1"/>
          </p:cNvPicPr>
          <p:nvPr/>
        </p:nvPicPr>
        <p:blipFill>
          <a:blip r:embed="rId4"/>
          <a:stretch>
            <a:fillRect/>
          </a:stretch>
        </p:blipFill>
        <p:spPr>
          <a:xfrm>
            <a:off x="4333875" y="1411605"/>
            <a:ext cx="3206043" cy="2527200"/>
          </a:xfrm>
          <a:prstGeom prst="rect">
            <a:avLst/>
          </a:prstGeom>
        </p:spPr>
      </p:pic>
      <p:pic>
        <p:nvPicPr>
          <p:cNvPr id="8" name="图片 7" descr="front_strength_2017to2017"/>
          <p:cNvPicPr>
            <a:picLocks noChangeAspect="1"/>
          </p:cNvPicPr>
          <p:nvPr/>
        </p:nvPicPr>
        <p:blipFill>
          <a:blip r:embed="rId5"/>
          <a:stretch>
            <a:fillRect/>
          </a:stretch>
        </p:blipFill>
        <p:spPr>
          <a:xfrm>
            <a:off x="4333875" y="4232275"/>
            <a:ext cx="3279889" cy="2527200"/>
          </a:xfrm>
          <a:prstGeom prst="rect">
            <a:avLst/>
          </a:prstGeom>
        </p:spPr>
      </p:pic>
      <p:sp>
        <p:nvSpPr>
          <p:cNvPr id="9" name="文本框 8"/>
          <p:cNvSpPr txBox="1"/>
          <p:nvPr/>
        </p:nvSpPr>
        <p:spPr>
          <a:xfrm>
            <a:off x="1918970" y="1908810"/>
            <a:ext cx="1240790" cy="460375"/>
          </a:xfrm>
          <a:prstGeom prst="rect">
            <a:avLst/>
          </a:prstGeom>
          <a:noFill/>
        </p:spPr>
        <p:txBody>
          <a:bodyPr wrap="square" rtlCol="0">
            <a:spAutoFit/>
            <a:scene3d>
              <a:camera prst="orthographicFront"/>
              <a:lightRig rig="threePt" dir="t"/>
            </a:scene3d>
          </a:bodyPr>
          <a:p>
            <a:r>
              <a:rPr lang="en-GB" altLang="zh-CN" sz="2400">
                <a:solidFill>
                  <a:schemeClr val="tx1"/>
                </a:solidFill>
                <a:effectLst>
                  <a:outerShdw blurRad="38100" dist="19050" dir="2700000" algn="tl" rotWithShape="0">
                    <a:schemeClr val="dk1">
                      <a:alpha val="40000"/>
                    </a:schemeClr>
                  </a:outerShdw>
                </a:effectLst>
              </a:rPr>
              <a:t>width</a:t>
            </a:r>
            <a:endParaRPr lang="en-GB" altLang="zh-CN" sz="240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1996440" y="4741545"/>
            <a:ext cx="1240790" cy="460375"/>
          </a:xfrm>
          <a:prstGeom prst="rect">
            <a:avLst/>
          </a:prstGeom>
          <a:noFill/>
        </p:spPr>
        <p:txBody>
          <a:bodyPr wrap="square" rtlCol="0">
            <a:spAutoFit/>
            <a:scene3d>
              <a:camera prst="orthographicFront"/>
              <a:lightRig rig="threePt" dir="t"/>
            </a:scene3d>
          </a:bodyPr>
          <a:p>
            <a:r>
              <a:rPr lang="en-GB" altLang="zh-CN" sz="2400">
                <a:solidFill>
                  <a:schemeClr val="tx1"/>
                </a:solidFill>
                <a:effectLst>
                  <a:outerShdw blurRad="38100" dist="19050" dir="2700000" algn="tl" rotWithShape="0">
                    <a:schemeClr val="dk1">
                      <a:alpha val="40000"/>
                    </a:schemeClr>
                  </a:outerShdw>
                </a:effectLst>
              </a:rPr>
              <a:t>area</a:t>
            </a:r>
            <a:endParaRPr lang="en-GB" altLang="zh-CN" sz="240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634230" y="1547495"/>
            <a:ext cx="1240790" cy="460375"/>
          </a:xfrm>
          <a:prstGeom prst="rect">
            <a:avLst/>
          </a:prstGeom>
          <a:noFill/>
        </p:spPr>
        <p:txBody>
          <a:bodyPr wrap="square" rtlCol="0">
            <a:spAutoFit/>
            <a:scene3d>
              <a:camera prst="orthographicFront"/>
              <a:lightRig rig="threePt" dir="t"/>
            </a:scene3d>
          </a:bodyPr>
          <a:p>
            <a:r>
              <a:rPr lang="en-GB" altLang="zh-CN" sz="2400">
                <a:solidFill>
                  <a:schemeClr val="tx1"/>
                </a:solidFill>
                <a:effectLst>
                  <a:outerShdw blurRad="38100" dist="19050" dir="2700000" algn="tl" rotWithShape="0">
                    <a:schemeClr val="dk1">
                      <a:alpha val="40000"/>
                    </a:schemeClr>
                  </a:outerShdw>
                </a:effectLst>
              </a:rPr>
              <a:t>number</a:t>
            </a:r>
            <a:endParaRPr lang="en-GB" altLang="zh-CN" sz="2400">
              <a:solidFill>
                <a:schemeClr val="tx1"/>
              </a:solidFill>
              <a:effectLst>
                <a:outerShdw blurRad="38100" dist="19050" dir="2700000" algn="tl" rotWithShape="0">
                  <a:schemeClr val="dk1">
                    <a:alpha val="40000"/>
                  </a:schemeClr>
                </a:outerShdw>
              </a:effectLst>
            </a:endParaRPr>
          </a:p>
        </p:txBody>
      </p:sp>
      <p:sp>
        <p:nvSpPr>
          <p:cNvPr id="12" name="文本框 11"/>
          <p:cNvSpPr txBox="1"/>
          <p:nvPr/>
        </p:nvSpPr>
        <p:spPr>
          <a:xfrm>
            <a:off x="5875020" y="4741545"/>
            <a:ext cx="1240790" cy="460375"/>
          </a:xfrm>
          <a:prstGeom prst="rect">
            <a:avLst/>
          </a:prstGeom>
          <a:noFill/>
        </p:spPr>
        <p:txBody>
          <a:bodyPr wrap="square" rtlCol="0">
            <a:spAutoFit/>
            <a:scene3d>
              <a:camera prst="orthographicFront"/>
              <a:lightRig rig="threePt" dir="t"/>
            </a:scene3d>
          </a:bodyPr>
          <a:p>
            <a:r>
              <a:rPr lang="en-GB" altLang="zh-CN" sz="2400">
                <a:solidFill>
                  <a:schemeClr val="tx1"/>
                </a:solidFill>
                <a:effectLst>
                  <a:outerShdw blurRad="38100" dist="19050" dir="2700000" algn="tl" rotWithShape="0">
                    <a:schemeClr val="dk1">
                      <a:alpha val="40000"/>
                    </a:schemeClr>
                  </a:outerShdw>
                </a:effectLst>
              </a:rPr>
              <a:t>strength</a:t>
            </a:r>
            <a:endParaRPr lang="en-GB" altLang="zh-CN" sz="2400">
              <a:solidFill>
                <a:schemeClr val="tx1"/>
              </a:solidFill>
              <a:effectLst>
                <a:outerShdw blurRad="38100" dist="19050" dir="2700000" algn="tl" rotWithShape="0">
                  <a:schemeClr val="dk1">
                    <a:alpha val="40000"/>
                  </a:schemeClr>
                </a:outerShdw>
              </a:effectLst>
            </a:endParaRPr>
          </a:p>
        </p:txBody>
      </p:sp>
      <p:sp>
        <p:nvSpPr>
          <p:cNvPr id="13" name="文本框 12"/>
          <p:cNvSpPr txBox="1"/>
          <p:nvPr/>
        </p:nvSpPr>
        <p:spPr>
          <a:xfrm>
            <a:off x="9565005" y="772160"/>
            <a:ext cx="1036320" cy="460375"/>
          </a:xfrm>
          <a:prstGeom prst="rect">
            <a:avLst/>
          </a:prstGeom>
          <a:noFill/>
        </p:spPr>
        <p:txBody>
          <a:bodyPr wrap="square" rtlCol="0">
            <a:spAutoFit/>
            <a:scene3d>
              <a:camera prst="orthographicFront"/>
              <a:lightRig rig="threePt" dir="t"/>
            </a:scene3d>
          </a:bodyPr>
          <a:p>
            <a:r>
              <a:rPr lang="en-GB" altLang="zh-CN" sz="2400">
                <a:solidFill>
                  <a:schemeClr val="tx1"/>
                </a:solidFill>
                <a:effectLst>
                  <a:outerShdw blurRad="38100" dist="19050" dir="2700000" algn="tl" rotWithShape="0">
                    <a:schemeClr val="dk1">
                      <a:alpha val="40000"/>
                    </a:schemeClr>
                  </a:outerShdw>
                </a:effectLst>
              </a:rPr>
              <a:t>length</a:t>
            </a:r>
            <a:endParaRPr lang="en-GB" altLang="zh-CN" sz="2400">
              <a:solidFill>
                <a:schemeClr val="tx1"/>
              </a:solidFill>
              <a:effectLst>
                <a:outerShdw blurRad="38100" dist="19050" dir="2700000" algn="tl" rotWithShape="0">
                  <a:schemeClr val="dk1">
                    <a:alpha val="40000"/>
                  </a:schemeClr>
                </a:outerShdw>
              </a:effectLst>
            </a:endParaRPr>
          </a:p>
        </p:txBody>
      </p:sp>
      <p:sp>
        <p:nvSpPr>
          <p:cNvPr id="14" name="文本框 13"/>
          <p:cNvSpPr txBox="1"/>
          <p:nvPr/>
        </p:nvSpPr>
        <p:spPr>
          <a:xfrm>
            <a:off x="8454390" y="4248785"/>
            <a:ext cx="3262630" cy="368300"/>
          </a:xfrm>
          <a:prstGeom prst="rect">
            <a:avLst/>
          </a:prstGeom>
          <a:noFill/>
        </p:spPr>
        <p:txBody>
          <a:bodyPr wrap="square" rtlCol="0">
            <a:spAutoFit/>
          </a:bodyPr>
          <a:p>
            <a:r>
              <a:rPr lang="en-US" altLang="zh-CN"/>
              <a:t>seasonal varibility</a:t>
            </a:r>
            <a:endParaRPr lang="en-US" altLang="zh-CN"/>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summary</a:t>
            </a:r>
            <a:endParaRPr lang="en-GB" altLang="zh-CN"/>
          </a:p>
        </p:txBody>
      </p:sp>
      <p:sp>
        <p:nvSpPr>
          <p:cNvPr id="3" name="内容占位符 2"/>
          <p:cNvSpPr>
            <a:spLocks noGrp="1"/>
          </p:cNvSpPr>
          <p:nvPr>
            <p:ph idx="1"/>
          </p:nvPr>
        </p:nvSpPr>
        <p:spPr/>
        <p:txBody>
          <a:bodyPr/>
          <a:p>
            <a:r>
              <a:rPr lang="en-GB" altLang="zh-CN" sz="3200" b="1">
                <a:solidFill>
                  <a:schemeClr val="tx1"/>
                </a:solidFill>
              </a:rPr>
              <a:t>developing frontal detecting tools</a:t>
            </a:r>
            <a:endParaRPr lang="en-GB" altLang="zh-CN" sz="3200">
              <a:solidFill>
                <a:schemeClr val="tx1"/>
              </a:solidFill>
            </a:endParaRPr>
          </a:p>
          <a:p>
            <a:pPr lvl="1"/>
            <a:r>
              <a:rPr lang="en-GB" altLang="zh-CN" sz="2800">
                <a:solidFill>
                  <a:schemeClr val="tx1"/>
                </a:solidFill>
                <a:sym typeface="+mn-ea"/>
              </a:rPr>
              <a:t>finish a stable frontal detection tools </a:t>
            </a:r>
            <a:endParaRPr lang="en-GB" altLang="zh-CN" sz="2800">
              <a:solidFill>
                <a:schemeClr val="tx1"/>
              </a:solidFill>
              <a:sym typeface="+mn-ea"/>
            </a:endParaRPr>
          </a:p>
          <a:p>
            <a:pPr marL="0" lvl="1"/>
            <a:r>
              <a:rPr lang="en-GB" altLang="zh-CN" sz="3200" b="1">
                <a:solidFill>
                  <a:schemeClr val="tx1"/>
                </a:solidFill>
              </a:rPr>
              <a:t>performing frontal statistical </a:t>
            </a:r>
            <a:r>
              <a:rPr lang="en-GB" altLang="zh-CN" sz="3200" b="1">
                <a:solidFill>
                  <a:schemeClr val="tx1"/>
                </a:solidFill>
                <a:sym typeface="+mn-ea"/>
              </a:rPr>
              <a:t>with different SST datasets</a:t>
            </a:r>
            <a:endParaRPr lang="en-GB" altLang="zh-CN" sz="3200">
              <a:solidFill>
                <a:schemeClr val="tx1"/>
              </a:solidFill>
              <a:sym typeface="+mn-ea"/>
            </a:endParaRPr>
          </a:p>
          <a:p>
            <a:pPr lvl="1" algn="l">
              <a:buClrTx/>
              <a:buSzTx/>
            </a:pPr>
            <a:r>
              <a:rPr lang="en-GB" altLang="zh-CN" sz="2800">
                <a:solidFill>
                  <a:schemeClr val="tx1"/>
                </a:solidFill>
                <a:sym typeface="+mn-ea"/>
              </a:rPr>
              <a:t>daily, monthly, seasonal ....</a:t>
            </a:r>
            <a:endParaRPr lang="en-GB" altLang="zh-CN" sz="2800">
              <a:solidFill>
                <a:schemeClr val="tx1"/>
              </a:solidFill>
              <a:sym typeface="+mn-ea"/>
            </a:endParaRPr>
          </a:p>
          <a:p>
            <a:pPr lvl="1" algn="l">
              <a:buClrTx/>
              <a:buSzTx/>
            </a:pPr>
            <a:r>
              <a:rPr lang="en-GB" altLang="zh-CN" sz="2800">
                <a:solidFill>
                  <a:schemeClr val="tx1"/>
                </a:solidFill>
              </a:rPr>
              <a:t>frontal parameter, occurence frequency</a:t>
            </a:r>
            <a:endParaRPr lang="en-GB" altLang="zh-CN" sz="1800">
              <a:solidFill>
                <a:schemeClr val="tx1"/>
              </a:solidFill>
            </a:endParaRPr>
          </a:p>
          <a:p>
            <a:pPr marL="0" indent="0">
              <a:buNone/>
            </a:pPr>
            <a:endParaRPr lang="en-GB" altLang="zh-CN" sz="1800">
              <a:solidFill>
                <a:schemeClr val="tx1"/>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占位符 4"/>
          <p:cNvPicPr>
            <a:picLocks noGrp="1" noChangeAspect="1"/>
          </p:cNvPicPr>
          <p:nvPr>
            <p:ph type="pic" sz="quarter" idx="13"/>
          </p:nvPr>
        </p:nvPicPr>
        <p:blipFill>
          <a:blip r:embed="rId1">
            <a:extLst>
              <a:ext uri="{28A0092B-C50C-407E-A947-70E740481C1C}">
                <a14:useLocalDpi xmlns:a14="http://schemas.microsoft.com/office/drawing/2010/main" val="0"/>
              </a:ext>
            </a:extLst>
          </a:blip>
          <a:stretch>
            <a:fillRect/>
          </a:stretch>
        </p:blipFill>
        <p:spPr>
          <a:xfrm>
            <a:off x="11430" y="640080"/>
            <a:ext cx="12169140" cy="5578475"/>
          </a:xfrm>
        </p:spPr>
      </p:pic>
      <p:sp>
        <p:nvSpPr>
          <p:cNvPr id="4" name="标题 3"/>
          <p:cNvSpPr>
            <a:spLocks noGrp="1"/>
          </p:cNvSpPr>
          <p:nvPr>
            <p:ph type="title"/>
          </p:nvPr>
        </p:nvSpPr>
        <p:spPr>
          <a:xfrm>
            <a:off x="626745" y="1737043"/>
            <a:ext cx="10515600" cy="2852737"/>
          </a:xfrm>
        </p:spPr>
        <p:txBody>
          <a:bodyPr>
            <a:scene3d>
              <a:camera prst="orthographicFront"/>
              <a:lightRig rig="threePt" dir="t"/>
            </a:scene3d>
          </a:bodyPr>
          <a:p>
            <a:pPr algn="ctr"/>
            <a:r>
              <a:rPr lang="en-GB" altLang="zh-CN">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Thank you for attention</a:t>
            </a:r>
            <a:endParaRPr lang="en-GB" altLang="zh-CN">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endParaRPr>
          </a:p>
        </p:txBody>
      </p:sp>
      <p:sp>
        <p:nvSpPr>
          <p:cNvPr id="3" name="文本占位符 2"/>
          <p:cNvSpPr>
            <a:spLocks noGrp="1"/>
          </p:cNvSpPr>
          <p:nvPr>
            <p:ph type="body" idx="1"/>
          </p:nvPr>
        </p:nvSpPr>
        <p:spPr/>
        <p:txBody>
          <a:bodyPr/>
          <a:p>
            <a:pPr marL="0" indent="0">
              <a:buNone/>
            </a:pPr>
            <a:endParaRPr lang="zh-CN" altLang="zh-CN"/>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front detection methods </a:t>
            </a:r>
            <a:endParaRPr lang="en-GB" altLang="zh-CN"/>
          </a:p>
        </p:txBody>
      </p:sp>
      <p:sp>
        <p:nvSpPr>
          <p:cNvPr id="3" name="内容占位符 2"/>
          <p:cNvSpPr>
            <a:spLocks noGrp="1"/>
          </p:cNvSpPr>
          <p:nvPr>
            <p:ph idx="1"/>
          </p:nvPr>
        </p:nvSpPr>
        <p:spPr>
          <a:xfrm>
            <a:off x="838200" y="1610995"/>
            <a:ext cx="10515600" cy="4351338"/>
          </a:xfrm>
        </p:spPr>
        <p:txBody>
          <a:bodyPr>
            <a:noAutofit/>
          </a:bodyPr>
          <a:p>
            <a:pPr lvl="0" algn="l">
              <a:lnSpc>
                <a:spcPct val="100000"/>
              </a:lnSpc>
              <a:buClrTx/>
              <a:buSzTx/>
            </a:pPr>
            <a:r>
              <a:rPr lang="en-GB" altLang="en-US">
                <a:solidFill>
                  <a:schemeClr val="accent1"/>
                </a:solidFill>
                <a:effectLst>
                  <a:outerShdw blurRad="38100" dist="25400" dir="5400000" algn="ctr" rotWithShape="0">
                    <a:srgbClr val="6E747A">
                      <a:alpha val="43000"/>
                    </a:srgbClr>
                  </a:outerShdw>
                </a:effectLst>
              </a:rPr>
              <a:t>gradient-based approach with Canny operator </a:t>
            </a:r>
            <a:r>
              <a:rPr lang="en-GB" altLang="en-US" sz="2400"/>
              <a:t>(Canny, 1986; Kostianoy et al., 2004; Breaker et al., 2005; Belkin and Oreilly 2009; Oram et al. 2008; Kirches et al. 2016; ......)</a:t>
            </a:r>
            <a:endParaRPr lang="en-GB" altLang="en-US"/>
          </a:p>
          <a:p>
            <a:pPr lvl="0" algn="l">
              <a:lnSpc>
                <a:spcPct val="100000"/>
              </a:lnSpc>
            </a:pPr>
            <a:r>
              <a:rPr lang="en-GB" altLang="en-US">
                <a:solidFill>
                  <a:schemeClr val="accent1"/>
                </a:solidFill>
                <a:effectLst>
                  <a:outerShdw blurRad="38100" dist="25400" dir="5400000" algn="ctr" rotWithShape="0">
                    <a:srgbClr val="6E747A">
                      <a:alpha val="43000"/>
                    </a:srgbClr>
                  </a:outerShdw>
                </a:effectLst>
              </a:rPr>
              <a:t>histogram-based approach: single edge detection algorithm (SIED)</a:t>
            </a:r>
            <a:r>
              <a:rPr lang="en-GB" altLang="en-US" sz="2400">
                <a:solidFill>
                  <a:schemeClr val="accent1"/>
                </a:solidFill>
                <a:effectLst>
                  <a:outerShdw blurRad="38100" dist="25400" dir="5400000" algn="ctr" rotWithShape="0">
                    <a:srgbClr val="6E747A">
                      <a:alpha val="43000"/>
                    </a:srgbClr>
                  </a:outerShdw>
                </a:effectLst>
              </a:rPr>
              <a:t> </a:t>
            </a:r>
            <a:r>
              <a:rPr lang="en-GB" altLang="en-US" sz="2400"/>
              <a:t>(Cayula and Cornillon 1992; Miller, 2004&amp;2009; Ullman and Cornillon, 1999; Hickox et al., 2000;Nieto and Demarcq,2006; ......)</a:t>
            </a:r>
            <a:endParaRPr lang="en-GB" altLang="en-US" sz="2400"/>
          </a:p>
          <a:p>
            <a:pPr lvl="0" algn="l">
              <a:lnSpc>
                <a:spcPct val="100000"/>
              </a:lnSpc>
            </a:pPr>
            <a:r>
              <a:rPr lang="en-GB" altLang="en-US">
                <a:solidFill>
                  <a:schemeClr val="accent1"/>
                </a:solidFill>
                <a:effectLst>
                  <a:outerShdw blurRad="38100" dist="25400" dir="5400000" algn="ctr" rotWithShape="0">
                    <a:srgbClr val="6E747A">
                      <a:alpha val="43000"/>
                    </a:srgbClr>
                  </a:outerShdw>
                </a:effectLst>
              </a:rPr>
              <a:t>other methods</a:t>
            </a:r>
            <a:endParaRPr lang="en-GB" altLang="en-US" sz="2400"/>
          </a:p>
          <a:p>
            <a:pPr lvl="1" algn="l">
              <a:lnSpc>
                <a:spcPct val="100000"/>
              </a:lnSpc>
            </a:pPr>
            <a:r>
              <a:rPr lang="en-GB" altLang="en-US"/>
              <a:t>statistical approach (Ping et al. 2015; Hopkins et al. 2010; ..... )</a:t>
            </a:r>
            <a:endParaRPr lang="en-GB" altLang="en-US"/>
          </a:p>
          <a:p>
            <a:pPr lvl="1" algn="l">
              <a:lnSpc>
                <a:spcPct val="100000"/>
              </a:lnSpc>
            </a:pPr>
            <a:r>
              <a:rPr lang="en-GB" altLang="en-US">
                <a:sym typeface="+mn-ea"/>
              </a:rPr>
              <a:t>entropic approach</a:t>
            </a:r>
            <a:r>
              <a:rPr lang="en-GB" altLang="en-US"/>
              <a:t> (Shimada et al., 2005;.....)</a:t>
            </a:r>
            <a:endParaRPr lang="en-GB" altLang="en-US"/>
          </a:p>
          <a:p>
            <a:pPr lvl="1" algn="l">
              <a:lnSpc>
                <a:spcPct val="100000"/>
              </a:lnSpc>
            </a:pPr>
            <a:r>
              <a:rPr lang="en-GB" altLang="en-US"/>
              <a:t>Convolutional Neural Network  (Lima et al. 2017;....)</a:t>
            </a:r>
            <a:endParaRPr lang="en-GB" altLang="en-US"/>
          </a:p>
          <a:p>
            <a:pPr lvl="1" algn="l">
              <a:lnSpc>
                <a:spcPct val="100000"/>
              </a:lnSpc>
            </a:pPr>
            <a:r>
              <a:rPr lang="en-GB" altLang="en-US"/>
              <a:t>.......</a:t>
            </a:r>
            <a:endParaRPr lang="en-GB" altLang="en-US"/>
          </a:p>
          <a:p>
            <a:pPr lvl="1" algn="l">
              <a:lnSpc>
                <a:spcPct val="100000"/>
              </a:lnSpc>
            </a:pPr>
            <a:endParaRPr lang="en-GB" altLang="en-US"/>
          </a:p>
          <a:p>
            <a:pPr lvl="0" algn="l">
              <a:lnSpc>
                <a:spcPct val="100000"/>
              </a:lnSpc>
            </a:pPr>
            <a:endParaRPr lang="en-GB" altLang="en-US" sz="3200"/>
          </a:p>
          <a:p>
            <a:pPr algn="l">
              <a:lnSpc>
                <a:spcPct val="100000"/>
              </a:lnSpc>
            </a:pPr>
            <a:endParaRPr lang="en-GB" altLang="en-US" sz="3200"/>
          </a:p>
          <a:p>
            <a:endParaRPr lang="en-GB" altLang="en-US" sz="320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sz="3600"/>
              <a:t>Automated front detection tools for HR-model results</a:t>
            </a:r>
            <a:endParaRPr lang="en-GB" altLang="zh-CN" sz="3600"/>
          </a:p>
        </p:txBody>
      </p:sp>
      <p:sp>
        <p:nvSpPr>
          <p:cNvPr id="3" name="内容占位符 2"/>
          <p:cNvSpPr>
            <a:spLocks noGrp="1"/>
          </p:cNvSpPr>
          <p:nvPr>
            <p:ph idx="1"/>
          </p:nvPr>
        </p:nvSpPr>
        <p:spPr>
          <a:xfrm>
            <a:off x="838200" y="1691005"/>
            <a:ext cx="10720070" cy="4351655"/>
          </a:xfrm>
        </p:spPr>
        <p:txBody>
          <a:bodyPr>
            <a:noAutofit/>
          </a:bodyPr>
          <a:p>
            <a:pPr>
              <a:lnSpc>
                <a:spcPct val="100000"/>
              </a:lnSpc>
            </a:pPr>
            <a:r>
              <a:rPr lang="en-GB" altLang="zh-CN">
                <a:cs typeface="+mn-lt"/>
              </a:rPr>
              <a:t>Detection for HR-model data is different with satellite data.</a:t>
            </a:r>
            <a:endParaRPr lang="en-GB" altLang="zh-CN">
              <a:cs typeface="+mn-lt"/>
            </a:endParaRPr>
          </a:p>
          <a:p>
            <a:pPr>
              <a:lnSpc>
                <a:spcPct val="100000"/>
              </a:lnSpc>
            </a:pPr>
            <a:r>
              <a:rPr lang="en-GB" altLang="zh-CN">
                <a:cs typeface="+mn-lt"/>
              </a:rPr>
              <a:t>Specific pre-processing and post-processing procedure are needed to ensure balance of frontal continuity and positioning accuracy.</a:t>
            </a:r>
            <a:endParaRPr lang="en-GB" altLang="zh-CN">
              <a:cs typeface="+mn-lt"/>
            </a:endParaRPr>
          </a:p>
          <a:p>
            <a:pPr>
              <a:lnSpc>
                <a:spcPct val="100000"/>
              </a:lnSpc>
            </a:pPr>
            <a:r>
              <a:rPr lang="en-GB" altLang="zh-CN">
                <a:cs typeface="+mn-lt"/>
                <a:sym typeface="+mn-ea"/>
              </a:rPr>
              <a:t>We need h</a:t>
            </a:r>
            <a:r>
              <a:rPr lang="zh-CN" altLang="en-US">
                <a:cs typeface="+mn-lt"/>
                <a:sym typeface="+mn-ea"/>
              </a:rPr>
              <a:t>ighlight </a:t>
            </a:r>
            <a:r>
              <a:rPr lang="en-GB" altLang="zh-CN">
                <a:cs typeface="+mn-lt"/>
                <a:sym typeface="+mn-ea"/>
              </a:rPr>
              <a:t>the </a:t>
            </a:r>
            <a:r>
              <a:rPr lang="en-GB" altLang="zh-CN">
                <a:cs typeface="+mn-lt"/>
                <a:sym typeface="+mn-ea"/>
              </a:rPr>
              <a:t>quasi-stationary frontal position and </a:t>
            </a:r>
            <a:r>
              <a:rPr lang="en-GB" altLang="zh-CN">
                <a:cs typeface="+mn-lt"/>
                <a:sym typeface="+mn-ea"/>
              </a:rPr>
              <a:t>primary/</a:t>
            </a:r>
            <a:r>
              <a:rPr lang="zh-CN" altLang="en-US">
                <a:cs typeface="+mn-lt"/>
                <a:sym typeface="+mn-ea"/>
              </a:rPr>
              <a:t>strong fronts </a:t>
            </a:r>
            <a:endParaRPr lang="en-GB" altLang="zh-CN">
              <a:cs typeface="+mn-lt"/>
              <a:sym typeface="+mn-ea"/>
            </a:endParaRPr>
          </a:p>
          <a:p>
            <a:pPr>
              <a:lnSpc>
                <a:spcPct val="100000"/>
              </a:lnSpc>
            </a:pPr>
            <a:r>
              <a:rPr lang="en-GB" altLang="zh-CN">
                <a:cs typeface="+mn-lt"/>
                <a:sym typeface="+mn-ea"/>
              </a:rPr>
              <a:t>Frontal parameters and products are needed.</a:t>
            </a:r>
            <a:endParaRPr lang="en-GB" altLang="zh-CN">
              <a:cs typeface="+mn-lt"/>
              <a:sym typeface="+mn-ea"/>
            </a:endParaRPr>
          </a:p>
          <a:p>
            <a:pPr>
              <a:lnSpc>
                <a:spcPct val="100000"/>
              </a:lnSpc>
            </a:pPr>
            <a:r>
              <a:rPr lang="en-GB" altLang="zh-CN">
                <a:cs typeface="+mn-lt"/>
              </a:rPr>
              <a:t>The aim is to build mesoscale frontal forecasting system with detection, forecasting and validation.</a:t>
            </a:r>
            <a:endParaRPr lang="en-GB" altLang="zh-CN">
              <a:cs typeface="+mn-lt"/>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Outline</a:t>
            </a:r>
            <a:endParaRPr lang="en-GB" altLang="zh-CN"/>
          </a:p>
        </p:txBody>
      </p:sp>
      <p:sp>
        <p:nvSpPr>
          <p:cNvPr id="3" name="内容占位符 2"/>
          <p:cNvSpPr>
            <a:spLocks noGrp="1"/>
          </p:cNvSpPr>
          <p:nvPr>
            <p:ph idx="1"/>
          </p:nvPr>
        </p:nvSpPr>
        <p:spPr/>
        <p:txBody>
          <a:bodyPr/>
          <a:p>
            <a:r>
              <a:rPr lang="en-US" altLang="zh-CN"/>
              <a:t>Background</a:t>
            </a:r>
            <a:endParaRPr lang="en-US" altLang="zh-CN"/>
          </a:p>
          <a:p>
            <a:r>
              <a:rPr lang="en-GB" altLang="en-US">
                <a:solidFill>
                  <a:srgbClr val="FF0000"/>
                </a:solidFill>
              </a:rPr>
              <a:t>Data</a:t>
            </a:r>
            <a:endParaRPr lang="en-US" altLang="zh-CN">
              <a:solidFill>
                <a:srgbClr val="FF0000"/>
              </a:solidFill>
            </a:endParaRPr>
          </a:p>
          <a:p>
            <a:r>
              <a:rPr lang="en-US" altLang="en-GB"/>
              <a:t>F</a:t>
            </a:r>
            <a:r>
              <a:rPr lang="en-GB" altLang="zh-CN"/>
              <a:t>ront detection algorithm</a:t>
            </a:r>
            <a:endParaRPr lang="en-GB" altLang="zh-CN"/>
          </a:p>
          <a:p>
            <a:r>
              <a:rPr lang="en-US" altLang="en-GB"/>
              <a:t>R</a:t>
            </a:r>
            <a:r>
              <a:rPr lang="en-GB" altLang="zh-CN"/>
              <a:t>esults </a:t>
            </a:r>
            <a:endParaRPr lang="en-GB" altLang="zh-CN"/>
          </a:p>
          <a:p>
            <a:r>
              <a:rPr lang="en-GB" altLang="zh-CN"/>
              <a:t>Conclusion </a:t>
            </a:r>
            <a:endParaRPr lang="en-GB" altLang="zh-CN"/>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long-term daily SST(200</a:t>
            </a:r>
            <a:r>
              <a:rPr lang="en-US" altLang="en-GB"/>
              <a:t>8</a:t>
            </a:r>
            <a:r>
              <a:rPr lang="en-GB" altLang="zh-CN"/>
              <a:t>-2017)</a:t>
            </a:r>
            <a:endParaRPr lang="en-GB" altLang="zh-CN"/>
          </a:p>
        </p:txBody>
      </p:sp>
      <p:sp>
        <p:nvSpPr>
          <p:cNvPr id="3" name="内容占位符 2"/>
          <p:cNvSpPr>
            <a:spLocks noGrp="1"/>
          </p:cNvSpPr>
          <p:nvPr>
            <p:ph idx="1"/>
          </p:nvPr>
        </p:nvSpPr>
        <p:spPr>
          <a:xfrm>
            <a:off x="408305" y="1825625"/>
            <a:ext cx="11600815" cy="4351655"/>
          </a:xfrm>
        </p:spPr>
        <p:txBody>
          <a:bodyPr/>
          <a:p>
            <a:pPr marL="0" lvl="1" algn="l">
              <a:lnSpc>
                <a:spcPct val="150000"/>
              </a:lnSpc>
              <a:buClrTx/>
              <a:buSzTx/>
            </a:pPr>
            <a:r>
              <a:rPr lang="en-GB" altLang="zh-CN" sz="3200"/>
              <a:t>regional ROMS daily average hindcast in the South China Sea (</a:t>
            </a:r>
            <a:r>
              <a:rPr lang="en-GB" altLang="zh-CN" sz="3200">
                <a:sym typeface="Arial" panose="020B0604020202020204" pitchFamily="34" charset="0"/>
              </a:rPr>
              <a:t>1/30</a:t>
            </a:r>
            <a:r>
              <a:rPr lang="en-GB" altLang="zh-CN" sz="3200" baseline="30000">
                <a:sym typeface="Arial" panose="020B0604020202020204" pitchFamily="34" charset="0"/>
              </a:rPr>
              <a:t>o</a:t>
            </a:r>
            <a:r>
              <a:rPr lang="en-GB" altLang="zh-CN" sz="3200">
                <a:sym typeface="Arial" panose="020B0604020202020204" pitchFamily="34" charset="0"/>
              </a:rPr>
              <a:t>)</a:t>
            </a:r>
            <a:endParaRPr lang="en-GB" altLang="zh-CN" sz="3200">
              <a:sym typeface="Arial" panose="020B0604020202020204" pitchFamily="34" charset="0"/>
            </a:endParaRPr>
          </a:p>
          <a:p>
            <a:pPr marL="0" algn="l">
              <a:lnSpc>
                <a:spcPct val="150000"/>
              </a:lnSpc>
            </a:pPr>
            <a:r>
              <a:rPr lang="en-GB" altLang="zh-CN" sz="3200"/>
              <a:t>OSTIA daily SST (5km)</a:t>
            </a:r>
            <a:endParaRPr lang="en-GB" altLang="zh-CN" sz="3200"/>
          </a:p>
          <a:p>
            <a:pPr marL="0" lvl="1" algn="l">
              <a:lnSpc>
                <a:spcPct val="150000"/>
              </a:lnSpc>
            </a:pPr>
            <a:r>
              <a:rPr lang="en-GB" altLang="zh-CN" sz="3200"/>
              <a:t>Mercator </a:t>
            </a:r>
            <a:r>
              <a:rPr lang="en-GB" altLang="zh-CN" sz="3200">
                <a:sym typeface="+mn-ea"/>
              </a:rPr>
              <a:t>(</a:t>
            </a:r>
            <a:r>
              <a:rPr lang="en-GB" altLang="zh-CN" sz="3200">
                <a:sym typeface="Arial" panose="020B0604020202020204" pitchFamily="34" charset="0"/>
              </a:rPr>
              <a:t>1/12</a:t>
            </a:r>
            <a:r>
              <a:rPr lang="en-GB" altLang="zh-CN" sz="3200" baseline="30000">
                <a:sym typeface="Arial" panose="020B0604020202020204" pitchFamily="34" charset="0"/>
              </a:rPr>
              <a:t>o</a:t>
            </a:r>
            <a:r>
              <a:rPr lang="en-GB" altLang="zh-CN" sz="3200">
                <a:sym typeface="Arial" panose="020B0604020202020204" pitchFamily="34" charset="0"/>
              </a:rPr>
              <a:t>) </a:t>
            </a:r>
            <a:r>
              <a:rPr lang="en-GB" altLang="zh-CN" sz="3200"/>
              <a:t>global reanalysis (PSY4V3) </a:t>
            </a:r>
            <a:endParaRPr lang="en-GB" altLang="zh-CN" sz="32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t>Outline</a:t>
            </a:r>
            <a:endParaRPr lang="en-GB" altLang="zh-CN"/>
          </a:p>
        </p:txBody>
      </p:sp>
      <p:sp>
        <p:nvSpPr>
          <p:cNvPr id="3" name="内容占位符 2"/>
          <p:cNvSpPr>
            <a:spLocks noGrp="1"/>
          </p:cNvSpPr>
          <p:nvPr>
            <p:ph idx="1"/>
          </p:nvPr>
        </p:nvSpPr>
        <p:spPr/>
        <p:txBody>
          <a:bodyPr/>
          <a:p>
            <a:r>
              <a:rPr lang="en-US" altLang="zh-CN"/>
              <a:t>Background</a:t>
            </a:r>
            <a:endParaRPr lang="en-US" altLang="zh-CN"/>
          </a:p>
          <a:p>
            <a:r>
              <a:rPr lang="en-GB" altLang="en-US"/>
              <a:t>Data</a:t>
            </a:r>
            <a:endParaRPr lang="en-US" altLang="zh-CN"/>
          </a:p>
          <a:p>
            <a:r>
              <a:rPr lang="en-US" altLang="en-GB">
                <a:solidFill>
                  <a:srgbClr val="FF0000"/>
                </a:solidFill>
              </a:rPr>
              <a:t>F</a:t>
            </a:r>
            <a:r>
              <a:rPr lang="en-GB" altLang="zh-CN">
                <a:solidFill>
                  <a:srgbClr val="FF0000"/>
                </a:solidFill>
              </a:rPr>
              <a:t>ront detection algorithm</a:t>
            </a:r>
            <a:endParaRPr lang="en-GB" altLang="zh-CN"/>
          </a:p>
          <a:p>
            <a:r>
              <a:rPr lang="en-US" altLang="en-GB"/>
              <a:t>R</a:t>
            </a:r>
            <a:r>
              <a:rPr lang="en-GB" altLang="zh-CN"/>
              <a:t>esults </a:t>
            </a:r>
            <a:endParaRPr lang="en-GB" altLang="zh-CN"/>
          </a:p>
          <a:p>
            <a:r>
              <a:rPr lang="en-GB" altLang="zh-CN"/>
              <a:t>Conclusion </a:t>
            </a:r>
            <a:endParaRPr lang="en-GB" altLang="zh-CN"/>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zh-CN">
                <a:sym typeface="+mn-ea"/>
              </a:rPr>
              <a:t>front </a:t>
            </a:r>
            <a:r>
              <a:rPr lang="en-GB" altLang="zh-CN"/>
              <a:t>detection algorithm</a:t>
            </a:r>
            <a:endParaRPr lang="en-GB" altLang="zh-CN"/>
          </a:p>
        </p:txBody>
      </p:sp>
      <p:graphicFrame>
        <p:nvGraphicFramePr>
          <p:cNvPr id="7" name="内容占位符 6">
            <a:hlinkClick r:id="" action="ppaction://ole?verb="/>
          </p:cNvPr>
          <p:cNvGraphicFramePr>
            <a:graphicFrameLocks noChangeAspect="1"/>
          </p:cNvGraphicFramePr>
          <p:nvPr>
            <p:ph idx="1"/>
          </p:nvPr>
        </p:nvGraphicFramePr>
        <p:xfrm>
          <a:off x="7270087" y="215281"/>
          <a:ext cx="4453255" cy="6427470"/>
        </p:xfrm>
        <a:graphic>
          <a:graphicData uri="http://schemas.openxmlformats.org/presentationml/2006/ole">
            <mc:AlternateContent xmlns:mc="http://schemas.openxmlformats.org/markup-compatibility/2006">
              <mc:Choice xmlns:v="urn:schemas-microsoft-com:vml" Requires="v">
                <p:oleObj spid="_x0000_s2049" name="" r:id="rId1" imgW="5158105" imgH="7444105" progId="Visio.Drawing.15">
                  <p:embed/>
                </p:oleObj>
              </mc:Choice>
              <mc:Fallback>
                <p:oleObj name="" r:id="rId1" imgW="5158105" imgH="7444105" progId="Visio.Drawing.15">
                  <p:embed/>
                  <p:pic>
                    <p:nvPicPr>
                      <p:cNvPr id="0" name="图片 2048"/>
                      <p:cNvPicPr/>
                      <p:nvPr/>
                    </p:nvPicPr>
                    <p:blipFill>
                      <a:blip r:embed="rId2"/>
                      <a:stretch>
                        <a:fillRect/>
                      </a:stretch>
                    </p:blipFill>
                    <p:spPr>
                      <a:xfrm>
                        <a:off x="7270087" y="215281"/>
                        <a:ext cx="4453255" cy="6427470"/>
                      </a:xfrm>
                      <a:prstGeom prst="rect">
                        <a:avLst/>
                      </a:prstGeom>
                    </p:spPr>
                  </p:pic>
                </p:oleObj>
              </mc:Fallback>
            </mc:AlternateContent>
          </a:graphicData>
        </a:graphic>
      </p:graphicFrame>
      <p:grpSp>
        <p:nvGrpSpPr>
          <p:cNvPr id="12" name="组合 11"/>
          <p:cNvGrpSpPr>
            <a:grpSpLocks noChangeAspect="1"/>
          </p:cNvGrpSpPr>
          <p:nvPr/>
        </p:nvGrpSpPr>
        <p:grpSpPr>
          <a:xfrm>
            <a:off x="1318834" y="1889276"/>
            <a:ext cx="5234553" cy="4195761"/>
            <a:chOff x="3078" y="-807"/>
            <a:chExt cx="15475" cy="12404"/>
          </a:xfrm>
        </p:grpSpPr>
        <p:pic>
          <p:nvPicPr>
            <p:cNvPr id="10" name="图片 9" descr="test_sst_frontline_frontzone"/>
            <p:cNvPicPr>
              <a:picLocks noChangeAspect="1"/>
            </p:cNvPicPr>
            <p:nvPr/>
          </p:nvPicPr>
          <p:blipFill>
            <a:blip r:embed="rId3"/>
            <a:stretch>
              <a:fillRect/>
            </a:stretch>
          </p:blipFill>
          <p:spPr>
            <a:xfrm>
              <a:off x="3078" y="-807"/>
              <a:ext cx="15475" cy="12404"/>
            </a:xfrm>
            <a:prstGeom prst="rect">
              <a:avLst/>
            </a:prstGeom>
          </p:spPr>
        </p:pic>
        <p:sp>
          <p:nvSpPr>
            <p:cNvPr id="11" name="文本框 10"/>
            <p:cNvSpPr txBox="1"/>
            <p:nvPr/>
          </p:nvSpPr>
          <p:spPr>
            <a:xfrm>
              <a:off x="5456" y="-343"/>
              <a:ext cx="4917" cy="1862"/>
            </a:xfrm>
            <a:prstGeom prst="rect">
              <a:avLst/>
            </a:prstGeom>
            <a:solidFill>
              <a:schemeClr val="bg1"/>
            </a:solidFill>
          </p:spPr>
          <p:txBody>
            <a:bodyPr wrap="square" rtlCol="0">
              <a:spAutoFit/>
            </a:bodyPr>
            <a:p>
              <a:pPr>
                <a:lnSpc>
                  <a:spcPct val="125000"/>
                </a:lnSpc>
                <a:spcBef>
                  <a:spcPts val="0"/>
                </a:spcBef>
                <a:spcAft>
                  <a:spcPts val="0"/>
                </a:spcAft>
              </a:pPr>
              <a:r>
                <a:rPr lang="en-GB" altLang="zh-CN" sz="1400"/>
                <a:t>            Frontal line</a:t>
              </a:r>
              <a:r>
                <a:rPr lang="zh-CN" altLang="en-US" sz="1400"/>
                <a:t> </a:t>
              </a:r>
              <a:endParaRPr lang="zh-CN" altLang="en-US" sz="1400"/>
            </a:p>
            <a:p>
              <a:pPr>
                <a:lnSpc>
                  <a:spcPct val="125000"/>
                </a:lnSpc>
                <a:spcBef>
                  <a:spcPts val="0"/>
                </a:spcBef>
                <a:spcAft>
                  <a:spcPts val="0"/>
                </a:spcAft>
              </a:pPr>
              <a:r>
                <a:rPr lang="zh-CN" altLang="en-US" sz="1400"/>
                <a:t>            </a:t>
              </a:r>
              <a:r>
                <a:rPr lang="en-GB" altLang="zh-CN" sz="1400"/>
                <a:t>Frontal Zone</a:t>
              </a:r>
              <a:endParaRPr lang="en-US" altLang="zh-CN" sz="1400"/>
            </a:p>
          </p:txBody>
        </p:sp>
        <p:cxnSp>
          <p:nvCxnSpPr>
            <p:cNvPr id="13" name="直接连接符 12"/>
            <p:cNvCxnSpPr/>
            <p:nvPr/>
          </p:nvCxnSpPr>
          <p:spPr>
            <a:xfrm>
              <a:off x="6094" y="293"/>
              <a:ext cx="699"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118" y="893"/>
              <a:ext cx="699" cy="0"/>
            </a:xfrm>
            <a:prstGeom prst="line">
              <a:avLst/>
            </a:prstGeom>
            <a:ln w="111125"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1129030" y="6151245"/>
            <a:ext cx="5841365" cy="437515"/>
          </a:xfrm>
          <a:prstGeom prst="rect">
            <a:avLst/>
          </a:prstGeom>
          <a:noFill/>
        </p:spPr>
        <p:txBody>
          <a:bodyPr wrap="square" rtlCol="0" anchor="t">
            <a:spAutoFit/>
          </a:bodyPr>
          <a:p>
            <a:pPr>
              <a:lnSpc>
                <a:spcPct val="125000"/>
              </a:lnSpc>
              <a:spcBef>
                <a:spcPts val="0"/>
              </a:spcBef>
              <a:spcAft>
                <a:spcPts val="0"/>
              </a:spcAft>
            </a:pPr>
            <a:r>
              <a:rPr lang="en-GB" altLang="zh-CN">
                <a:sym typeface="+mn-ea"/>
              </a:rPr>
              <a:t>detected result snapshot  (frontal length greater than 100km)</a:t>
            </a:r>
            <a:endParaRPr lang="zh-CN" alt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altLang="en-US" dirty="0">
                <a:sym typeface="+mn-ea"/>
              </a:rPr>
              <a:t>frontal line detection</a:t>
            </a:r>
            <a:endParaRPr lang="zh-CN" altLang="en-US"/>
          </a:p>
        </p:txBody>
      </p:sp>
      <p:sp>
        <p:nvSpPr>
          <p:cNvPr id="3" name="内容占位符 2"/>
          <p:cNvSpPr>
            <a:spLocks noGrp="1"/>
          </p:cNvSpPr>
          <p:nvPr>
            <p:ph idx="1"/>
          </p:nvPr>
        </p:nvSpPr>
        <p:spPr/>
        <p:txBody>
          <a:bodyPr>
            <a:normAutofit/>
          </a:bodyPr>
          <a:p>
            <a:pPr marL="228600" lvl="0" indent="-228600">
              <a:lnSpc>
                <a:spcPct val="120000"/>
              </a:lnSpc>
              <a:buFont typeface="Arial" panose="020B0604020202020204" pitchFamily="34" charset="0"/>
              <a:buChar char="•"/>
            </a:pPr>
            <a:r>
              <a:rPr lang="en-GB" altLang="en-US" sz="3200" dirty="0" smtClean="0">
                <a:solidFill>
                  <a:schemeClr val="tx1"/>
                </a:solidFill>
                <a:sym typeface="+mn-ea"/>
              </a:rPr>
              <a:t>front </a:t>
            </a:r>
            <a:r>
              <a:rPr lang="en-GB" altLang="en-US" sz="3200" b="1" dirty="0" smtClean="0">
                <a:solidFill>
                  <a:srgbClr val="FF0000"/>
                </a:solidFill>
                <a:sym typeface="+mn-ea"/>
              </a:rPr>
              <a:t>edge localization</a:t>
            </a:r>
            <a:r>
              <a:rPr lang="en-GB" altLang="en-US" sz="3200" dirty="0" smtClean="0">
                <a:solidFill>
                  <a:schemeClr val="tx1"/>
                </a:solidFill>
                <a:sym typeface="+mn-ea"/>
              </a:rPr>
              <a:t> with Canny method</a:t>
            </a:r>
            <a:endParaRPr lang="en-GB" altLang="en-US" sz="3200" dirty="0" smtClean="0">
              <a:solidFill>
                <a:schemeClr val="tx1"/>
              </a:solidFill>
              <a:sym typeface="+mn-ea"/>
            </a:endParaRPr>
          </a:p>
          <a:p>
            <a:pPr marL="228600" lvl="0" indent="-228600">
              <a:lnSpc>
                <a:spcPct val="120000"/>
              </a:lnSpc>
              <a:buFont typeface="Arial" panose="020B0604020202020204" pitchFamily="34" charset="0"/>
              <a:buChar char="•"/>
            </a:pPr>
            <a:r>
              <a:rPr lang="en-GB" altLang="en-US" sz="3200" dirty="0" smtClean="0">
                <a:solidFill>
                  <a:schemeClr val="tx1"/>
                </a:solidFill>
                <a:sym typeface="+mn-ea"/>
              </a:rPr>
              <a:t>front </a:t>
            </a:r>
            <a:r>
              <a:rPr lang="en-GB" altLang="en-US" sz="3200" b="1" dirty="0" smtClean="0">
                <a:solidFill>
                  <a:srgbClr val="FF0000"/>
                </a:solidFill>
                <a:sym typeface="+mn-ea"/>
              </a:rPr>
              <a:t>edge following</a:t>
            </a:r>
            <a:r>
              <a:rPr lang="en-US" altLang="en-GB" sz="3200" dirty="0" smtClean="0">
                <a:solidFill>
                  <a:schemeClr val="tx1"/>
                </a:solidFill>
                <a:sym typeface="+mn-ea"/>
              </a:rPr>
              <a:t> </a:t>
            </a:r>
            <a:r>
              <a:rPr lang="en-GB" altLang="en-US" sz="3200" dirty="0" smtClean="0">
                <a:solidFill>
                  <a:schemeClr val="tx1"/>
                </a:solidFill>
                <a:sym typeface="+mn-ea"/>
              </a:rPr>
              <a:t>to deal with branch pixels</a:t>
            </a:r>
            <a:endParaRPr lang="en-US" altLang="en-GB" sz="3200" dirty="0" smtClean="0">
              <a:solidFill>
                <a:schemeClr val="tx1"/>
              </a:solidFill>
              <a:sym typeface="+mn-ea"/>
            </a:endParaRPr>
          </a:p>
          <a:p>
            <a:pPr marL="228600" lvl="0" indent="-228600">
              <a:lnSpc>
                <a:spcPct val="120000"/>
              </a:lnSpc>
              <a:buFont typeface="Arial" panose="020B0604020202020204" pitchFamily="34" charset="0"/>
              <a:buChar char="•"/>
            </a:pPr>
            <a:r>
              <a:rPr lang="en-GB" altLang="en-US" sz="3200" dirty="0" smtClean="0">
                <a:solidFill>
                  <a:schemeClr val="tx1"/>
                </a:solidFill>
                <a:sym typeface="+mn-ea"/>
              </a:rPr>
              <a:t>front </a:t>
            </a:r>
            <a:r>
              <a:rPr lang="en-GB" altLang="en-US" sz="3200" b="1" dirty="0" smtClean="0">
                <a:solidFill>
                  <a:srgbClr val="FF0000"/>
                </a:solidFill>
                <a:sym typeface="+mn-ea"/>
              </a:rPr>
              <a:t>edge merging</a:t>
            </a:r>
            <a:r>
              <a:rPr lang="en-US" altLang="en-GB" sz="3200" dirty="0" smtClean="0">
                <a:solidFill>
                  <a:schemeClr val="tx1"/>
                </a:solidFill>
                <a:sym typeface="+mn-ea"/>
              </a:rPr>
              <a:t> </a:t>
            </a:r>
            <a:r>
              <a:rPr lang="en-GB" altLang="en-US" sz="3200" dirty="0" smtClean="0">
                <a:solidFill>
                  <a:schemeClr val="tx1"/>
                </a:solidFill>
                <a:sym typeface="+mn-ea"/>
              </a:rPr>
              <a:t>to link nearby segments</a:t>
            </a:r>
            <a:endParaRPr lang="en-US" altLang="zh-CN" sz="3200" dirty="0" smtClean="0">
              <a:solidFill>
                <a:schemeClr val="tx1"/>
              </a:solidFill>
              <a:sym typeface="+mn-ea"/>
            </a:endParaRPr>
          </a:p>
        </p:txBody>
      </p:sp>
    </p:spTree>
  </p:cSld>
  <p:clrMapOvr>
    <a:masterClrMapping/>
  </p:clrMapOvr>
  <p:transition/>
</p:sld>
</file>

<file path=ppt/tags/tag1.xml><?xml version="1.0" encoding="utf-8"?>
<p:tagLst xmlns:p="http://schemas.openxmlformats.org/presentationml/2006/main">
  <p:tag name="REFSHAPE" val="1233771252"/>
</p:tagLst>
</file>

<file path=ppt/tags/tag2.xml><?xml version="1.0" encoding="utf-8"?>
<p:tagLst xmlns:p="http://schemas.openxmlformats.org/presentationml/2006/main">
  <p:tag name="REFSHAPE" val="157178596"/>
</p:tagLst>
</file>

<file path=ppt/tags/tag3.xml><?xml version="1.0" encoding="utf-8"?>
<p:tagLst xmlns:p="http://schemas.openxmlformats.org/presentationml/2006/main">
  <p:tag name="KSO_WM_UNIT_PLACING_PICTURE_USER_VIEWPORT" val="{&quot;height&quot;:5668.0047244094485,&quot;width&quot;:6026.4566929133862}"/>
  <p:tag name="REFSHAPE" val="157179276"/>
</p:tagLst>
</file>

<file path=ppt/tags/tag4.xml><?xml version="1.0" encoding="utf-8"?>
<p:tagLst xmlns:p="http://schemas.openxmlformats.org/presentationml/2006/main">
  <p:tag name="KSO_WM_UNIT_PLACING_PICTURE_USER_VIEWPORT" val="{&quot;height&quot;:5668.0047244094485,&quot;width&quot;:6026.4566929133862}"/>
  <p:tag name="REFSHAPE" val="157176964"/>
</p:tagLst>
</file>

<file path=ppt/tags/tag5.xml><?xml version="1.0" encoding="utf-8"?>
<p:tagLst xmlns:p="http://schemas.openxmlformats.org/presentationml/2006/main">
  <p:tag name="REFSHAPE" val="157177100"/>
</p:tagLst>
</file>

<file path=ppt/tags/tag6.xml><?xml version="1.0" encoding="utf-8"?>
<p:tagLst xmlns:p="http://schemas.openxmlformats.org/presentationml/2006/main">
  <p:tag name="REFSHAPE" val="157177236"/>
</p:tagLst>
</file>

<file path=ppt/tags/tag7.xml><?xml version="1.0" encoding="utf-8"?>
<p:tagLst xmlns:p="http://schemas.openxmlformats.org/presentationml/2006/main">
  <p:tag name="KSO_WM_UNIT_PLACING_PICTURE_USER_VIEWPORT" val="{&quot;height&quot;:5566,&quot;width&quot;:5918}"/>
  <p:tag name="REFSHAPE" val="157177372"/>
</p:tagLst>
</file>

<file path=ppt/tags/tag8.xml><?xml version="1.0" encoding="utf-8"?>
<p:tagLst xmlns:p="http://schemas.openxmlformats.org/presentationml/2006/main">
  <p:tag name="REFSHAPE" val="1571776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3667</Words>
  <Application>WPS 演示</Application>
  <PresentationFormat>宽屏</PresentationFormat>
  <Paragraphs>213</Paragraphs>
  <Slides>23</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35" baseType="lpstr">
      <vt:lpstr>Arial</vt:lpstr>
      <vt:lpstr>宋体</vt:lpstr>
      <vt:lpstr>Wingdings</vt:lpstr>
      <vt:lpstr>Arial Unicode MS</vt:lpstr>
      <vt:lpstr>Calibri</vt:lpstr>
      <vt:lpstr>微软雅黑</vt:lpstr>
      <vt:lpstr>黑体</vt:lpstr>
      <vt:lpstr>Franklin Gothic Book</vt:lpstr>
      <vt:lpstr>Times New Roman</vt:lpstr>
      <vt:lpstr>楷体</vt:lpstr>
      <vt:lpstr>Office 主题</vt:lpstr>
      <vt:lpstr>Visio.Drawing.15</vt:lpstr>
      <vt:lpstr>Detection of SST fronts from high-resolution model hindcast results and its preliminary evaluation in the South China Sea</vt:lpstr>
      <vt:lpstr>Outline</vt:lpstr>
      <vt:lpstr>front detection methods </vt:lpstr>
      <vt:lpstr>Automated front detection tools for HR-model results</vt:lpstr>
      <vt:lpstr>Outline</vt:lpstr>
      <vt:lpstr>long-term daily SST(2008-2017)</vt:lpstr>
      <vt:lpstr>Outline</vt:lpstr>
      <vt:lpstr>front detection algorithm</vt:lpstr>
      <vt:lpstr>frontal line detection</vt:lpstr>
      <vt:lpstr>Canny edge detection steps</vt:lpstr>
      <vt:lpstr>front edge following</vt:lpstr>
      <vt:lpstr>front edge following</vt:lpstr>
      <vt:lpstr>front edge merging</vt:lpstr>
      <vt:lpstr>Outline</vt:lpstr>
      <vt:lpstr>Climatology: SST gradient</vt:lpstr>
      <vt:lpstr>climatology: front area occurence frequency</vt:lpstr>
      <vt:lpstr>climatology: front line occurence frequency</vt:lpstr>
      <vt:lpstr>PowerPoint 演示文稿</vt:lpstr>
      <vt:lpstr>front area occurence frequency </vt:lpstr>
      <vt:lpstr>front area occurence frequency </vt:lpstr>
      <vt:lpstr>climatology front parameter </vt:lpstr>
      <vt:lpstr>3-month summary</vt:lpstr>
      <vt:lpstr>Thank you for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hanyh</dc:creator>
  <cp:lastModifiedBy>小鹤</cp:lastModifiedBy>
  <cp:revision>5</cp:revision>
  <dcterms:created xsi:type="dcterms:W3CDTF">2020-05-04T14:18:00Z</dcterms:created>
  <dcterms:modified xsi:type="dcterms:W3CDTF">2020-05-04T14:51:16Z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2052-11.1.0.9292</vt:lpwstr>
  </property>
</Properties>
</file>