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Lst>
  <p:notesMasterIdLst>
    <p:notesMasterId r:id="rId15"/>
  </p:notesMasterIdLst>
  <p:sldIdLst>
    <p:sldId id="256" r:id="rId3"/>
    <p:sldId id="257" r:id="rId4"/>
    <p:sldId id="259" r:id="rId5"/>
    <p:sldId id="271" r:id="rId6"/>
    <p:sldId id="266" r:id="rId7"/>
    <p:sldId id="277" r:id="rId8"/>
    <p:sldId id="284" r:id="rId9"/>
    <p:sldId id="278" r:id="rId10"/>
    <p:sldId id="281" r:id="rId11"/>
    <p:sldId id="280" r:id="rId12"/>
    <p:sldId id="279" r:id="rId13"/>
    <p:sldId id="283" r:id="rId14"/>
  </p:sldIdLst>
  <p:sldSz cx="9906000" cy="6858000" type="A4"/>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guide id="3" pos="6068">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339" y="67"/>
      </p:cViewPr>
      <p:guideLst>
        <p:guide orient="horz" pos="2160"/>
        <p:guide pos="3120"/>
        <p:guide pos="60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99076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 name="Google Shape;2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11</a:t>
            </a:fld>
            <a:endParaRPr/>
          </a:p>
        </p:txBody>
      </p:sp>
    </p:spTree>
    <p:extLst>
      <p:ext uri="{BB962C8B-B14F-4D97-AF65-F5344CB8AC3E}">
        <p14:creationId xmlns:p14="http://schemas.microsoft.com/office/powerpoint/2010/main" val="292566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12</a:t>
            </a:fld>
            <a:endParaRPr/>
          </a:p>
        </p:txBody>
      </p:sp>
    </p:spTree>
    <p:extLst>
      <p:ext uri="{BB962C8B-B14F-4D97-AF65-F5344CB8AC3E}">
        <p14:creationId xmlns:p14="http://schemas.microsoft.com/office/powerpoint/2010/main" val="131162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4974507c93_0_7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4974507c93_0_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g4974507c93_0_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6</a:t>
            </a:fld>
            <a:endParaRPr/>
          </a:p>
        </p:txBody>
      </p:sp>
    </p:spTree>
    <p:extLst>
      <p:ext uri="{BB962C8B-B14F-4D97-AF65-F5344CB8AC3E}">
        <p14:creationId xmlns:p14="http://schemas.microsoft.com/office/powerpoint/2010/main" val="28533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7</a:t>
            </a:fld>
            <a:endParaRPr/>
          </a:p>
        </p:txBody>
      </p:sp>
    </p:spTree>
    <p:extLst>
      <p:ext uri="{BB962C8B-B14F-4D97-AF65-F5344CB8AC3E}">
        <p14:creationId xmlns:p14="http://schemas.microsoft.com/office/powerpoint/2010/main" val="52552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8</a:t>
            </a:fld>
            <a:endParaRPr/>
          </a:p>
        </p:txBody>
      </p:sp>
    </p:spTree>
    <p:extLst>
      <p:ext uri="{BB962C8B-B14F-4D97-AF65-F5344CB8AC3E}">
        <p14:creationId xmlns:p14="http://schemas.microsoft.com/office/powerpoint/2010/main" val="30457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9</a:t>
            </a:fld>
            <a:endParaRPr/>
          </a:p>
        </p:txBody>
      </p:sp>
    </p:spTree>
    <p:extLst>
      <p:ext uri="{BB962C8B-B14F-4D97-AF65-F5344CB8AC3E}">
        <p14:creationId xmlns:p14="http://schemas.microsoft.com/office/powerpoint/2010/main" val="291050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5f99f2d2b_0_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5f99f2d2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55f99f2d2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10</a:t>
            </a:fld>
            <a:endParaRPr/>
          </a:p>
        </p:txBody>
      </p:sp>
    </p:spTree>
    <p:extLst>
      <p:ext uri="{BB962C8B-B14F-4D97-AF65-F5344CB8AC3E}">
        <p14:creationId xmlns:p14="http://schemas.microsoft.com/office/powerpoint/2010/main" val="4280050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232139" y="5107521"/>
            <a:ext cx="9364331" cy="725470"/>
          </a:xfrm>
          <a:prstGeom prst="rect">
            <a:avLst/>
          </a:prstGeom>
          <a:noFill/>
          <a:ln>
            <a:noFill/>
          </a:ln>
        </p:spPr>
        <p:txBody>
          <a:bodyPr spcFirstLastPara="1" wrap="square" lIns="91425" tIns="45700" rIns="91425" bIns="45700" anchor="t" anchorCtr="0"/>
          <a:lstStyle>
            <a:lvl1pPr marR="0" lvl="0" algn="l" rtl="0">
              <a:lnSpc>
                <a:spcPct val="11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 name="Picture 2" descr="https://egu2020.eu/cc_by_logo_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83777"/>
            <a:ext cx="783771" cy="274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18400" y="92036"/>
            <a:ext cx="9379500" cy="712800"/>
          </a:xfrm>
          <a:prstGeom prst="rect">
            <a:avLst/>
          </a:prstGeom>
          <a:noFill/>
          <a:ln>
            <a:noFill/>
          </a:ln>
        </p:spPr>
        <p:txBody>
          <a:bodyPr spcFirstLastPara="1" wrap="square" lIns="91425" tIns="45700" rIns="91425" bIns="45700" anchor="b" anchorCtr="0"/>
          <a:lstStyle>
            <a:lvl1pPr marR="0" lvl="0" algn="l" rtl="0">
              <a:lnSpc>
                <a:spcPct val="103846"/>
              </a:lnSpc>
              <a:spcBef>
                <a:spcPts val="0"/>
              </a:spcBef>
              <a:spcAft>
                <a:spcPts val="0"/>
              </a:spcAft>
              <a:buClr>
                <a:schemeClr val="lt1"/>
              </a:buClr>
              <a:buSzPts val="2600"/>
              <a:buFont typeface="Arial"/>
              <a:buNone/>
              <a:defRPr sz="26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 name="Google Shape;20;p4"/>
          <p:cNvSpPr txBox="1">
            <a:spLocks noGrp="1"/>
          </p:cNvSpPr>
          <p:nvPr>
            <p:ph type="body" idx="1"/>
          </p:nvPr>
        </p:nvSpPr>
        <p:spPr>
          <a:xfrm>
            <a:off x="3173003" y="1142985"/>
            <a:ext cx="6501000" cy="4643400"/>
          </a:xfrm>
          <a:prstGeom prst="rect">
            <a:avLst/>
          </a:prstGeom>
          <a:noFill/>
          <a:ln>
            <a:noFill/>
          </a:ln>
        </p:spPr>
        <p:txBody>
          <a:bodyPr spcFirstLastPara="1" wrap="square" lIns="91425" tIns="45700" rIns="91425" bIns="45700" anchor="t" anchorCtr="0"/>
          <a:lstStyle>
            <a:lvl1pPr marL="457200" marR="0" lvl="0" indent="-382270" algn="l" rtl="0">
              <a:spcBef>
                <a:spcPts val="1200"/>
              </a:spcBef>
              <a:spcAft>
                <a:spcPts val="0"/>
              </a:spcAft>
              <a:buClr>
                <a:srgbClr val="06368B"/>
              </a:buClr>
              <a:buSzPts val="2420"/>
              <a:buFont typeface="Noto Sans Symbols"/>
              <a:buChar char="▪"/>
              <a:defRPr sz="2200" b="0" i="0" u="none" strike="noStrike" cap="none">
                <a:solidFill>
                  <a:srgbClr val="05368B"/>
                </a:solidFill>
                <a:latin typeface="Arial"/>
                <a:ea typeface="Arial"/>
                <a:cs typeface="Arial"/>
                <a:sym typeface="Arial"/>
              </a:defRPr>
            </a:lvl1pPr>
            <a:lvl2pPr marL="914400" marR="0" lvl="1" indent="-355600" algn="l" rtl="0">
              <a:spcBef>
                <a:spcPts val="300"/>
              </a:spcBef>
              <a:spcAft>
                <a:spcPts val="0"/>
              </a:spcAft>
              <a:buClr>
                <a:srgbClr val="05368B"/>
              </a:buClr>
              <a:buSzPts val="2000"/>
              <a:buFont typeface="Arial"/>
              <a:buChar char="•"/>
              <a:defRPr sz="2000" b="0" i="0" u="none" strike="noStrike" cap="none">
                <a:solidFill>
                  <a:srgbClr val="05368B"/>
                </a:solidFill>
                <a:latin typeface="Arial"/>
                <a:ea typeface="Arial"/>
                <a:cs typeface="Arial"/>
                <a:sym typeface="Arial"/>
              </a:defRPr>
            </a:lvl2pPr>
            <a:lvl3pPr marL="1371600" marR="0" lvl="2" indent="-342900" algn="l" rtl="0">
              <a:spcBef>
                <a:spcPts val="0"/>
              </a:spcBef>
              <a:spcAft>
                <a:spcPts val="0"/>
              </a:spcAft>
              <a:buClr>
                <a:srgbClr val="FF0000"/>
              </a:buClr>
              <a:buSzPts val="1800"/>
              <a:buFont typeface="Arial"/>
              <a:buChar char="&gt;"/>
              <a:defRPr sz="1800" b="0" i="0" u="none" strike="noStrike" cap="none">
                <a:solidFill>
                  <a:srgbClr val="05368B"/>
                </a:solidFill>
                <a:latin typeface="Arial"/>
                <a:ea typeface="Arial"/>
                <a:cs typeface="Arial"/>
                <a:sym typeface="Arial"/>
              </a:defRPr>
            </a:lvl3pPr>
            <a:lvl4pPr marL="1828800" marR="0" lvl="3" indent="-342900" algn="l" rtl="0">
              <a:spcBef>
                <a:spcPts val="0"/>
              </a:spcBef>
              <a:spcAft>
                <a:spcPts val="0"/>
              </a:spcAft>
              <a:buClr>
                <a:srgbClr val="06368B"/>
              </a:buClr>
              <a:buSzPts val="1800"/>
              <a:buFont typeface="Arial"/>
              <a:buChar char="–"/>
              <a:defRPr sz="1800" b="0" i="0" u="none" strike="noStrike" cap="none">
                <a:solidFill>
                  <a:srgbClr val="05368B"/>
                </a:solidFill>
                <a:latin typeface="Arial"/>
                <a:ea typeface="Arial"/>
                <a:cs typeface="Arial"/>
                <a:sym typeface="Arial"/>
              </a:defRPr>
            </a:lvl4pPr>
            <a:lvl5pPr marL="2286000" marR="0" lvl="4" indent="-342900" algn="l" rtl="0">
              <a:spcBef>
                <a:spcPts val="0"/>
              </a:spcBef>
              <a:spcAft>
                <a:spcPts val="0"/>
              </a:spcAft>
              <a:buClr>
                <a:srgbClr val="05368B"/>
              </a:buClr>
              <a:buSzPts val="1800"/>
              <a:buFont typeface="Arial"/>
              <a:buChar char="»"/>
              <a:defRPr sz="1800" b="0" i="0" u="none" strike="noStrike" cap="none">
                <a:solidFill>
                  <a:srgbClr val="05368B"/>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 name="Picture 2" descr="https://egu2020.eu/cc_by_logo_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83777"/>
            <a:ext cx="783771" cy="274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slide_head1_def.jpg"/>
          <p:cNvPicPr preferRelativeResize="0"/>
          <p:nvPr/>
        </p:nvPicPr>
        <p:blipFill rotWithShape="1">
          <a:blip r:embed="rId3">
            <a:alphaModFix/>
          </a:blip>
          <a:srcRect/>
          <a:stretch/>
        </p:blipFill>
        <p:spPr>
          <a:xfrm>
            <a:off x="0" y="-27384"/>
            <a:ext cx="9906000" cy="11612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9202163" y="6468928"/>
            <a:ext cx="5418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nl-NL" sz="1000">
                <a:solidFill>
                  <a:srgbClr val="06368B"/>
                </a:solidFill>
                <a:latin typeface="Arial"/>
                <a:ea typeface="Arial"/>
                <a:cs typeface="Arial"/>
                <a:sym typeface="Arial"/>
              </a:rPr>
              <a:t>‹#›</a:t>
            </a:fld>
            <a:endParaRPr sz="1400">
              <a:solidFill>
                <a:srgbClr val="06368B"/>
              </a:solidFill>
              <a:latin typeface="Arial"/>
              <a:ea typeface="Arial"/>
              <a:cs typeface="Arial"/>
              <a:sym typeface="Arial"/>
            </a:endParaRPr>
          </a:p>
        </p:txBody>
      </p:sp>
      <p:pic>
        <p:nvPicPr>
          <p:cNvPr id="15" name="Google Shape;15;p3" descr="content_head5.jpg"/>
          <p:cNvPicPr preferRelativeResize="0"/>
          <p:nvPr/>
        </p:nvPicPr>
        <p:blipFill rotWithShape="1">
          <a:blip r:embed="rId3">
            <a:alphaModFix/>
          </a:blip>
          <a:srcRect/>
          <a:stretch/>
        </p:blipFill>
        <p:spPr>
          <a:xfrm>
            <a:off x="0" y="0"/>
            <a:ext cx="9906000" cy="1109766"/>
          </a:xfrm>
          <a:prstGeom prst="rect">
            <a:avLst/>
          </a:prstGeom>
          <a:noFill/>
          <a:ln>
            <a:noFill/>
          </a:ln>
        </p:spPr>
      </p:pic>
      <p:cxnSp>
        <p:nvCxnSpPr>
          <p:cNvPr id="16" name="Google Shape;16;p3"/>
          <p:cNvCxnSpPr/>
          <p:nvPr/>
        </p:nvCxnSpPr>
        <p:spPr>
          <a:xfrm>
            <a:off x="0" y="6196610"/>
            <a:ext cx="9906000" cy="0"/>
          </a:xfrm>
          <a:prstGeom prst="straightConnector1">
            <a:avLst/>
          </a:prstGeom>
          <a:noFill/>
          <a:ln w="22225" cap="flat" cmpd="sng">
            <a:solidFill>
              <a:srgbClr val="7FB92F"/>
            </a:solidFill>
            <a:prstDash val="solid"/>
            <a:round/>
            <a:headEnd type="none" w="sm" len="sm"/>
            <a:tailEnd type="none" w="sm" len="sm"/>
          </a:ln>
        </p:spPr>
      </p:cxnSp>
      <p:pic>
        <p:nvPicPr>
          <p:cNvPr id="17" name="Google Shape;17;p3" descr="ENG_log_ivm_FC.jpg"/>
          <p:cNvPicPr preferRelativeResize="0"/>
          <p:nvPr/>
        </p:nvPicPr>
        <p:blipFill rotWithShape="1">
          <a:blip r:embed="rId4">
            <a:alphaModFix/>
          </a:blip>
          <a:srcRect/>
          <a:stretch/>
        </p:blipFill>
        <p:spPr>
          <a:xfrm>
            <a:off x="128464" y="6311829"/>
            <a:ext cx="2838505" cy="5015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mailto:nadia.bloemendaal@vu.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38/s41597-020-0381-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nadia.bloemendaal@vu.nl" TargetMode="External"/><Relationship Id="rId4" Type="http://schemas.openxmlformats.org/officeDocument/2006/relationships/hyperlink" Target="https://data.4tu.nl/repository/uuid:82c1dc0d-5485-43d8-901a-ce7f26cda35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5"/>
          <p:cNvSpPr txBox="1"/>
          <p:nvPr/>
        </p:nvSpPr>
        <p:spPr>
          <a:xfrm>
            <a:off x="248937" y="5143512"/>
            <a:ext cx="93475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i="0" u="none" strike="noStrike" cap="none">
                <a:solidFill>
                  <a:schemeClr val="lt1"/>
                </a:solidFill>
                <a:latin typeface="Arial"/>
                <a:ea typeface="Arial"/>
                <a:cs typeface="Arial"/>
                <a:sym typeface="Arial"/>
              </a:rPr>
              <a:t>Name Author</a:t>
            </a:r>
            <a:endParaRPr sz="1800" b="1">
              <a:solidFill>
                <a:schemeClr val="lt1"/>
              </a:solidFill>
              <a:latin typeface="Arial"/>
              <a:ea typeface="Arial"/>
              <a:cs typeface="Arial"/>
              <a:sym typeface="Arial"/>
            </a:endParaRPr>
          </a:p>
        </p:txBody>
      </p:sp>
      <p:pic>
        <p:nvPicPr>
          <p:cNvPr id="27" name="Google Shape;27;p5" descr="slide_head2.png"/>
          <p:cNvPicPr preferRelativeResize="0"/>
          <p:nvPr/>
        </p:nvPicPr>
        <p:blipFill rotWithShape="1">
          <a:blip r:embed="rId3">
            <a:alphaModFix/>
          </a:blip>
          <a:srcRect/>
          <a:stretch/>
        </p:blipFill>
        <p:spPr>
          <a:xfrm>
            <a:off x="0" y="5055541"/>
            <a:ext cx="9906000" cy="1829843"/>
          </a:xfrm>
          <a:prstGeom prst="rect">
            <a:avLst/>
          </a:prstGeom>
          <a:noFill/>
          <a:ln>
            <a:noFill/>
          </a:ln>
        </p:spPr>
      </p:pic>
      <p:sp>
        <p:nvSpPr>
          <p:cNvPr id="28" name="Google Shape;28;p5"/>
          <p:cNvSpPr txBox="1">
            <a:spLocks noGrp="1"/>
          </p:cNvSpPr>
          <p:nvPr>
            <p:ph type="title"/>
          </p:nvPr>
        </p:nvSpPr>
        <p:spPr>
          <a:xfrm>
            <a:off x="0" y="5181831"/>
            <a:ext cx="9906000" cy="7254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lt1"/>
              </a:buClr>
              <a:buSzPts val="3000"/>
              <a:buFont typeface="Tahoma"/>
              <a:buNone/>
            </a:pPr>
            <a:r>
              <a:rPr lang="en-US" sz="2800" dirty="0" smtClean="0">
                <a:latin typeface="Tahoma"/>
                <a:ea typeface="Tahoma"/>
                <a:cs typeface="Tahoma"/>
                <a:sym typeface="Tahoma"/>
              </a:rPr>
              <a:t>Estimation of Global </a:t>
            </a:r>
            <a:r>
              <a:rPr lang="en-US" sz="2800" dirty="0" smtClean="0">
                <a:latin typeface="Tahoma"/>
                <a:ea typeface="Tahoma"/>
                <a:cs typeface="Tahoma"/>
                <a:sym typeface="Tahoma"/>
              </a:rPr>
              <a:t>Tropical </a:t>
            </a:r>
            <a:r>
              <a:rPr lang="en-US" sz="2800" dirty="0" smtClean="0">
                <a:latin typeface="Tahoma"/>
                <a:ea typeface="Tahoma"/>
                <a:cs typeface="Tahoma"/>
                <a:sym typeface="Tahoma"/>
              </a:rPr>
              <a:t>Cyclone Wind Probabilities using the STORM dataset</a:t>
            </a:r>
            <a:endParaRPr sz="2800" b="0" i="0" u="none" strike="noStrike" cap="none" dirty="0">
              <a:solidFill>
                <a:schemeClr val="lt1"/>
              </a:solidFill>
              <a:latin typeface="Tahoma"/>
              <a:ea typeface="Tahoma"/>
              <a:cs typeface="Tahoma"/>
              <a:sym typeface="Tahoma"/>
            </a:endParaRPr>
          </a:p>
        </p:txBody>
      </p:sp>
      <p:sp>
        <p:nvSpPr>
          <p:cNvPr id="29" name="Google Shape;29;p5"/>
          <p:cNvSpPr txBox="1"/>
          <p:nvPr/>
        </p:nvSpPr>
        <p:spPr>
          <a:xfrm>
            <a:off x="-27824" y="6381328"/>
            <a:ext cx="9780419" cy="307777"/>
          </a:xfrm>
          <a:prstGeom prst="rect">
            <a:avLst/>
          </a:prstGeom>
          <a:noFill/>
          <a:ln>
            <a:noFill/>
          </a:ln>
        </p:spPr>
        <p:txBody>
          <a:bodyPr spcFirstLastPara="1" wrap="square" lIns="91425" tIns="45700" rIns="91425" bIns="45700" anchor="t" anchorCtr="0">
            <a:noAutofit/>
          </a:bodyPr>
          <a:lstStyle/>
          <a:p>
            <a:pPr lvl="0"/>
            <a:r>
              <a:rPr lang="nl-NL" b="1" dirty="0">
                <a:solidFill>
                  <a:srgbClr val="021B45"/>
                </a:solidFill>
              </a:rPr>
              <a:t>Nadia Bloemendaal (</a:t>
            </a:r>
            <a:r>
              <a:rPr lang="nl-NL" b="1" u="sng" dirty="0">
                <a:solidFill>
                  <a:schemeClr val="hlink"/>
                </a:solidFill>
                <a:hlinkClick r:id="rId4"/>
              </a:rPr>
              <a:t>nadia.bloemendaal@vu.nl</a:t>
            </a:r>
            <a:r>
              <a:rPr lang="nl-NL" b="1" dirty="0">
                <a:solidFill>
                  <a:srgbClr val="021B45"/>
                </a:solidFill>
              </a:rPr>
              <a:t>), H. de Moel, S. Muis, I.D. Haigh, </a:t>
            </a:r>
            <a:r>
              <a:rPr lang="nl-NL" b="1" dirty="0" smtClean="0">
                <a:solidFill>
                  <a:srgbClr val="021B45"/>
                </a:solidFill>
              </a:rPr>
              <a:t>J.C.J.H</a:t>
            </a:r>
            <a:r>
              <a:rPr lang="nl-NL" b="1" dirty="0">
                <a:solidFill>
                  <a:srgbClr val="021B45"/>
                </a:solidFill>
              </a:rPr>
              <a:t>. Aerts</a:t>
            </a:r>
            <a:endParaRPr sz="1400" dirty="0">
              <a:solidFill>
                <a:srgbClr val="021B45"/>
              </a:solidFill>
              <a:latin typeface="Arial"/>
              <a:ea typeface="Arial"/>
              <a:cs typeface="Arial"/>
              <a:sym typeface="Arial"/>
            </a:endParaRPr>
          </a:p>
        </p:txBody>
      </p:sp>
      <p:pic>
        <p:nvPicPr>
          <p:cNvPr id="1026" name="Picture 2" descr="Hurricane Dorian's 185 mph ties for first in wind speed a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983" y="901712"/>
            <a:ext cx="5994631" cy="415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 at 10 km resolution</a:t>
            </a:r>
            <a:endParaRPr dirty="0"/>
          </a:p>
        </p:txBody>
      </p:sp>
      <p:sp>
        <p:nvSpPr>
          <p:cNvPr id="4" name="Text Placeholder 2"/>
          <p:cNvSpPr>
            <a:spLocks noGrp="1"/>
          </p:cNvSpPr>
          <p:nvPr>
            <p:ph type="body" idx="1"/>
          </p:nvPr>
        </p:nvSpPr>
        <p:spPr>
          <a:xfrm>
            <a:off x="1" y="990027"/>
            <a:ext cx="3719476" cy="5190766"/>
          </a:xfrm>
        </p:spPr>
        <p:txBody>
          <a:bodyPr/>
          <a:lstStyle/>
          <a:p>
            <a:pPr marL="74930" indent="0" algn="just">
              <a:buNone/>
            </a:pPr>
            <a:r>
              <a:rPr lang="en-US" sz="1800" dirty="0" smtClean="0"/>
              <a:t>The aforementioned methodology of calculating wind speed return periods can also be reversed to calculate </a:t>
            </a:r>
            <a:r>
              <a:rPr lang="en-US" sz="1800" dirty="0" smtClean="0">
                <a:solidFill>
                  <a:srgbClr val="FF0000"/>
                </a:solidFill>
              </a:rPr>
              <a:t>the return period at fixed wind speeds</a:t>
            </a:r>
            <a:r>
              <a:rPr lang="en-US" sz="1800" dirty="0" smtClean="0"/>
              <a:t>. This way, we can give estimations on the return periods of certain wind speeds anywhere in TC-prone areas. </a:t>
            </a:r>
            <a:endParaRPr lang="en-US" sz="1800" dirty="0"/>
          </a:p>
        </p:txBody>
      </p:sp>
      <p:sp>
        <p:nvSpPr>
          <p:cNvPr id="5" name="TextBox 4"/>
          <p:cNvSpPr txBox="1"/>
          <p:nvPr/>
        </p:nvSpPr>
        <p:spPr>
          <a:xfrm>
            <a:off x="5094514" y="6282613"/>
            <a:ext cx="4716379" cy="738664"/>
          </a:xfrm>
          <a:prstGeom prst="rect">
            <a:avLst/>
          </a:prstGeom>
          <a:noFill/>
        </p:spPr>
        <p:txBody>
          <a:bodyPr wrap="square" rtlCol="0">
            <a:spAutoFit/>
          </a:bodyPr>
          <a:lstStyle/>
          <a:p>
            <a:r>
              <a:rPr lang="en-US" b="1" dirty="0">
                <a:solidFill>
                  <a:srgbClr val="05368B"/>
                </a:solidFill>
              </a:rPr>
              <a:t>Figure </a:t>
            </a:r>
            <a:r>
              <a:rPr lang="en-US" dirty="0" smtClean="0">
                <a:solidFill>
                  <a:srgbClr val="05368B"/>
                </a:solidFill>
              </a:rPr>
              <a:t>Return period for a Category 1 (33 m/s) (top) and Category 3 (50 m/s) TC, at 10 km resolution</a:t>
            </a:r>
            <a:endParaRPr lang="nl-NL" b="1" dirty="0">
              <a:solidFill>
                <a:srgbClr val="05368B"/>
              </a:solidFill>
            </a:endParaRPr>
          </a:p>
          <a:p>
            <a:endParaRPr lang="nl-NL"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77"/>
          <a:stretch/>
        </p:blipFill>
        <p:spPr>
          <a:xfrm>
            <a:off x="3671349" y="990027"/>
            <a:ext cx="6234651" cy="5190766"/>
          </a:xfrm>
          <a:prstGeom prst="rect">
            <a:avLst/>
          </a:prstGeom>
        </p:spPr>
      </p:pic>
    </p:spTree>
    <p:extLst>
      <p:ext uri="{BB962C8B-B14F-4D97-AF65-F5344CB8AC3E}">
        <p14:creationId xmlns:p14="http://schemas.microsoft.com/office/powerpoint/2010/main" val="4249772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Summary</a:t>
            </a:r>
            <a:endParaRPr dirty="0"/>
          </a:p>
        </p:txBody>
      </p:sp>
      <p:sp>
        <p:nvSpPr>
          <p:cNvPr id="4" name="Text Placeholder 2"/>
          <p:cNvSpPr>
            <a:spLocks noGrp="1"/>
          </p:cNvSpPr>
          <p:nvPr>
            <p:ph type="body" idx="1"/>
          </p:nvPr>
        </p:nvSpPr>
        <p:spPr>
          <a:xfrm>
            <a:off x="0" y="990027"/>
            <a:ext cx="9652764" cy="5190766"/>
          </a:xfrm>
        </p:spPr>
        <p:txBody>
          <a:bodyPr/>
          <a:lstStyle/>
          <a:p>
            <a:pPr algn="just">
              <a:buFontTx/>
              <a:buChar char="-"/>
            </a:pPr>
            <a:r>
              <a:rPr lang="en-US" sz="1800" dirty="0" smtClean="0"/>
              <a:t>The STORM model is a </a:t>
            </a:r>
            <a:r>
              <a:rPr lang="en-US" sz="1800" dirty="0" smtClean="0">
                <a:solidFill>
                  <a:srgbClr val="FF0000"/>
                </a:solidFill>
              </a:rPr>
              <a:t>fully statistical model </a:t>
            </a:r>
            <a:r>
              <a:rPr lang="en-US" sz="1800" dirty="0" smtClean="0"/>
              <a:t>that generates 10,000 years of synthetic tropical cyclones from an input dataset, preserving the climatological statistics as found in the original dataset.</a:t>
            </a:r>
          </a:p>
          <a:p>
            <a:pPr algn="just">
              <a:buFontTx/>
              <a:buChar char="-"/>
            </a:pPr>
            <a:r>
              <a:rPr lang="en-US" sz="1800" dirty="0" smtClean="0"/>
              <a:t>The STORM dataset can be used for a variety of TC-related (risk) studies. As the STORM dataset spans 10,000 years, we do not need to fit extreme value distributions to the data to derive the return periods of extreme (greater than 1-in-100-years) events. Instead, we can </a:t>
            </a:r>
            <a:r>
              <a:rPr lang="en-US" sz="1800" dirty="0" smtClean="0">
                <a:solidFill>
                  <a:srgbClr val="FF0000"/>
                </a:solidFill>
              </a:rPr>
              <a:t>use an empirical approach</a:t>
            </a:r>
            <a:r>
              <a:rPr lang="en-US" sz="1800" dirty="0" smtClean="0"/>
              <a:t>, such as Weibull’s plotting formula. This formula was applied to calculate wind speed return periods within a radius of 100 km for a selection of 18 coastal cities. </a:t>
            </a:r>
          </a:p>
          <a:p>
            <a:pPr algn="just">
              <a:buFontTx/>
              <a:buChar char="-"/>
            </a:pPr>
            <a:r>
              <a:rPr lang="en-US" sz="1800" dirty="0" smtClean="0"/>
              <a:t>By coupling the synthetic TC tracks with a 2D-parametrization wind model, we can </a:t>
            </a:r>
            <a:r>
              <a:rPr lang="en-US" sz="1800" dirty="0" smtClean="0">
                <a:solidFill>
                  <a:srgbClr val="FF0000"/>
                </a:solidFill>
              </a:rPr>
              <a:t>calculate high-resolution wind speed return periods anywhere in TC-prone areas</a:t>
            </a:r>
            <a:r>
              <a:rPr lang="en-US" sz="1800" dirty="0" smtClean="0"/>
              <a:t>. We coupled this model setup with a 10 km mesh and Weibull’s plotting formula to estimate wind speeds for fixed return periods, and return periods for fixed wind speeds. </a:t>
            </a:r>
          </a:p>
          <a:p>
            <a:pPr algn="just">
              <a:buFontTx/>
              <a:buChar char="-"/>
            </a:pPr>
            <a:r>
              <a:rPr lang="en-US" sz="1800" dirty="0" smtClean="0"/>
              <a:t>The work presented here contributes to the understanding of spatial variation of TC risk around the globe. The resulting data can be used to </a:t>
            </a:r>
            <a:r>
              <a:rPr lang="en-US" sz="1800" dirty="0" smtClean="0">
                <a:solidFill>
                  <a:srgbClr val="FF0000"/>
                </a:solidFill>
              </a:rPr>
              <a:t>calculate TC risk in all coastal areas</a:t>
            </a:r>
            <a:r>
              <a:rPr lang="en-US" sz="1800" dirty="0" smtClean="0"/>
              <a:t>, including small island nations and regions not frequently hit by TCs. </a:t>
            </a:r>
          </a:p>
          <a:p>
            <a:pPr algn="just">
              <a:buFontTx/>
              <a:buChar char="-"/>
            </a:pPr>
            <a:endParaRPr lang="en-US" sz="1800" dirty="0"/>
          </a:p>
          <a:p>
            <a:pPr marL="74930" indent="0" algn="just">
              <a:buNone/>
            </a:pPr>
            <a:endParaRPr lang="en-US" sz="1800" dirty="0" smtClean="0"/>
          </a:p>
          <a:p>
            <a:pPr marL="74930" indent="0" algn="just">
              <a:buNone/>
            </a:pPr>
            <a:endParaRPr lang="en-US" sz="1800" dirty="0"/>
          </a:p>
          <a:p>
            <a:pPr marL="74930" indent="0" algn="just">
              <a:buNone/>
            </a:pPr>
            <a:endParaRPr lang="en-US" sz="1800" dirty="0" smtClean="0"/>
          </a:p>
          <a:p>
            <a:pPr marL="74930" indent="0" algn="just">
              <a:buNone/>
            </a:pPr>
            <a:endParaRPr lang="en-US" sz="1800" dirty="0"/>
          </a:p>
          <a:p>
            <a:pPr marL="74930" indent="0" algn="just">
              <a:buNone/>
            </a:pPr>
            <a:endParaRPr lang="en-US" sz="1800" dirty="0" smtClean="0"/>
          </a:p>
          <a:p>
            <a:pPr marL="74930" indent="0" algn="just">
              <a:buNone/>
            </a:pPr>
            <a:endParaRPr lang="en-US" sz="1800" dirty="0"/>
          </a:p>
        </p:txBody>
      </p:sp>
    </p:spTree>
    <p:extLst>
      <p:ext uri="{BB962C8B-B14F-4D97-AF65-F5344CB8AC3E}">
        <p14:creationId xmlns:p14="http://schemas.microsoft.com/office/powerpoint/2010/main" val="3285083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Further reading, datasets &amp; contact info</a:t>
            </a:r>
            <a:endParaRPr dirty="0"/>
          </a:p>
        </p:txBody>
      </p:sp>
      <p:sp>
        <p:nvSpPr>
          <p:cNvPr id="4" name="Text Placeholder 2"/>
          <p:cNvSpPr>
            <a:spLocks noGrp="1"/>
          </p:cNvSpPr>
          <p:nvPr>
            <p:ph type="body" idx="1"/>
          </p:nvPr>
        </p:nvSpPr>
        <p:spPr>
          <a:xfrm>
            <a:off x="0" y="990027"/>
            <a:ext cx="9652764" cy="5190766"/>
          </a:xfrm>
        </p:spPr>
        <p:txBody>
          <a:bodyPr/>
          <a:lstStyle/>
          <a:p>
            <a:pPr algn="just"/>
            <a:r>
              <a:rPr lang="en-US" sz="1800" b="1" dirty="0" smtClean="0"/>
              <a:t>STORM model: </a:t>
            </a:r>
            <a:r>
              <a:rPr lang="nl-NL" sz="1800" dirty="0" smtClean="0"/>
              <a:t>Bloemendaal</a:t>
            </a:r>
            <a:r>
              <a:rPr lang="nl-NL" sz="1800" dirty="0"/>
              <a:t>, N., Haigh, I.D., de Moel, H. </a:t>
            </a:r>
            <a:r>
              <a:rPr lang="nl-NL" sz="1800" i="1" dirty="0"/>
              <a:t>et al.</a:t>
            </a:r>
            <a:r>
              <a:rPr lang="nl-NL" sz="1800" dirty="0"/>
              <a:t> </a:t>
            </a:r>
            <a:r>
              <a:rPr lang="nl-NL" sz="1800" dirty="0" err="1"/>
              <a:t>Generation</a:t>
            </a:r>
            <a:r>
              <a:rPr lang="nl-NL" sz="1800" dirty="0"/>
              <a:t> of a </a:t>
            </a:r>
            <a:r>
              <a:rPr lang="nl-NL" sz="1800" dirty="0" err="1"/>
              <a:t>global</a:t>
            </a:r>
            <a:r>
              <a:rPr lang="nl-NL" sz="1800" dirty="0"/>
              <a:t> </a:t>
            </a:r>
            <a:r>
              <a:rPr lang="nl-NL" sz="1800" dirty="0" err="1"/>
              <a:t>synthetic</a:t>
            </a:r>
            <a:r>
              <a:rPr lang="nl-NL" sz="1800" dirty="0"/>
              <a:t> </a:t>
            </a:r>
            <a:r>
              <a:rPr lang="nl-NL" sz="1800" dirty="0" err="1"/>
              <a:t>tropical</a:t>
            </a:r>
            <a:r>
              <a:rPr lang="nl-NL" sz="1800" dirty="0"/>
              <a:t> </a:t>
            </a:r>
            <a:r>
              <a:rPr lang="nl-NL" sz="1800" dirty="0" err="1"/>
              <a:t>cyclone</a:t>
            </a:r>
            <a:r>
              <a:rPr lang="nl-NL" sz="1800" dirty="0"/>
              <a:t> hazard dataset </a:t>
            </a:r>
            <a:r>
              <a:rPr lang="nl-NL" sz="1800" dirty="0" err="1"/>
              <a:t>using</a:t>
            </a:r>
            <a:r>
              <a:rPr lang="nl-NL" sz="1800" dirty="0"/>
              <a:t> STORM. </a:t>
            </a:r>
            <a:r>
              <a:rPr lang="nl-NL" sz="1800" i="1" dirty="0" err="1"/>
              <a:t>Sci</a:t>
            </a:r>
            <a:r>
              <a:rPr lang="nl-NL" sz="1800" i="1" dirty="0"/>
              <a:t> Data</a:t>
            </a:r>
            <a:r>
              <a:rPr lang="nl-NL" sz="1800" dirty="0"/>
              <a:t> </a:t>
            </a:r>
            <a:r>
              <a:rPr lang="nl-NL" sz="1800" b="1" dirty="0"/>
              <a:t>7, </a:t>
            </a:r>
            <a:r>
              <a:rPr lang="nl-NL" sz="1800" dirty="0"/>
              <a:t>40 (2020). </a:t>
            </a:r>
            <a:r>
              <a:rPr lang="nl-NL" sz="1800" dirty="0">
                <a:hlinkClick r:id="rId3"/>
              </a:rPr>
              <a:t>https://</a:t>
            </a:r>
            <a:r>
              <a:rPr lang="nl-NL" sz="1800" dirty="0" smtClean="0">
                <a:hlinkClick r:id="rId3"/>
              </a:rPr>
              <a:t>doi.org/10.1038/s41597-020-0381-2</a:t>
            </a:r>
            <a:endParaRPr lang="nl-NL" sz="1800" dirty="0" smtClean="0"/>
          </a:p>
          <a:p>
            <a:pPr algn="just"/>
            <a:r>
              <a:rPr lang="en-US" sz="1800" b="1" dirty="0" smtClean="0"/>
              <a:t>STORM datasets: </a:t>
            </a:r>
            <a:r>
              <a:rPr lang="en-US" sz="1800" dirty="0" smtClean="0"/>
              <a:t>are publicly accessible and can be found at</a:t>
            </a:r>
          </a:p>
          <a:p>
            <a:pPr marL="558800" lvl="1" indent="0" algn="just">
              <a:buNone/>
            </a:pPr>
            <a:r>
              <a:rPr lang="nl-NL" sz="1800" dirty="0" smtClean="0">
                <a:hlinkClick r:id="rId4"/>
              </a:rPr>
              <a:t>https://data.4tu.nl/repository/uuid:82c1dc0d-5485-43d8-901a-ce7f26cda35d</a:t>
            </a:r>
            <a:endParaRPr lang="nl-NL" sz="1800" dirty="0" smtClean="0"/>
          </a:p>
          <a:p>
            <a:pPr algn="just"/>
            <a:r>
              <a:rPr lang="en-US" sz="1800" b="1" dirty="0" smtClean="0"/>
              <a:t>Wind speed return periods using STORM: </a:t>
            </a:r>
            <a:r>
              <a:rPr lang="en-US" sz="1800" dirty="0" smtClean="0"/>
              <a:t>Bloemendaal, N., de Moel, H., Muis, S. </a:t>
            </a:r>
            <a:r>
              <a:rPr lang="en-US" sz="1800" i="1" dirty="0" smtClean="0"/>
              <a:t>et al.</a:t>
            </a:r>
            <a:r>
              <a:rPr lang="en-US" sz="1800" dirty="0" smtClean="0"/>
              <a:t> Estimation of </a:t>
            </a:r>
            <a:r>
              <a:rPr lang="en-US" sz="1800" smtClean="0"/>
              <a:t>global </a:t>
            </a:r>
            <a:r>
              <a:rPr lang="en-US" sz="1800" smtClean="0"/>
              <a:t>tropical </a:t>
            </a:r>
            <a:r>
              <a:rPr lang="en-US" sz="1800" dirty="0" smtClean="0"/>
              <a:t>cyclone wind probabilities using the STORM dataset. In preparation; to be submitted to </a:t>
            </a:r>
            <a:r>
              <a:rPr lang="en-US" sz="1800" i="1" dirty="0" smtClean="0"/>
              <a:t>Scientific Data</a:t>
            </a:r>
            <a:r>
              <a:rPr lang="en-US" sz="1800" dirty="0" smtClean="0"/>
              <a:t>. </a:t>
            </a:r>
          </a:p>
          <a:p>
            <a:pPr algn="just"/>
            <a:r>
              <a:rPr lang="en-US" sz="1800" b="1" dirty="0" smtClean="0"/>
              <a:t>Return period datasets: </a:t>
            </a:r>
            <a:r>
              <a:rPr lang="en-US" sz="1800" dirty="0" smtClean="0"/>
              <a:t>will be made publicly available through the 4TU.Repository when the accompanying paper is published.</a:t>
            </a:r>
            <a:endParaRPr lang="en-US" sz="1800" b="1" dirty="0" smtClean="0"/>
          </a:p>
          <a:p>
            <a:pPr marL="74930" indent="0" algn="just">
              <a:buNone/>
            </a:pPr>
            <a:endParaRPr lang="en-US" sz="1800" dirty="0"/>
          </a:p>
          <a:p>
            <a:pPr marL="74930" indent="0" algn="just">
              <a:buNone/>
            </a:pPr>
            <a:r>
              <a:rPr lang="en-US" sz="1800" dirty="0" smtClean="0"/>
              <a:t>For more information, please contact me via </a:t>
            </a:r>
            <a:r>
              <a:rPr lang="nl-NL" sz="1800" u="sng" dirty="0">
                <a:solidFill>
                  <a:schemeClr val="hlink"/>
                </a:solidFill>
                <a:hlinkClick r:id="rId5"/>
              </a:rPr>
              <a:t>nadia.bloemendaal@vu.nl</a:t>
            </a:r>
            <a:endParaRPr lang="en-US" sz="1800" dirty="0"/>
          </a:p>
          <a:p>
            <a:pPr marL="74930" indent="0" algn="just">
              <a:buNone/>
            </a:pPr>
            <a:endParaRPr lang="en-US" sz="1800" dirty="0" smtClean="0"/>
          </a:p>
          <a:p>
            <a:pPr marL="74930" indent="0" algn="just">
              <a:buNone/>
            </a:pPr>
            <a:endParaRPr lang="en-US" sz="1800" dirty="0"/>
          </a:p>
          <a:p>
            <a:pPr marL="74930" indent="0" algn="just">
              <a:buNone/>
            </a:pPr>
            <a:endParaRPr lang="en-US" sz="1800" dirty="0" smtClean="0"/>
          </a:p>
          <a:p>
            <a:pPr marL="74930" indent="0" algn="just">
              <a:buNone/>
            </a:pPr>
            <a:endParaRPr lang="en-US" sz="1800" dirty="0"/>
          </a:p>
        </p:txBody>
      </p:sp>
    </p:spTree>
    <p:extLst>
      <p:ext uri="{BB962C8B-B14F-4D97-AF65-F5344CB8AC3E}">
        <p14:creationId xmlns:p14="http://schemas.microsoft.com/office/powerpoint/2010/main" val="2597091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18400" y="92036"/>
            <a:ext cx="9379500" cy="712800"/>
          </a:xfrm>
          <a:prstGeom prst="rect">
            <a:avLst/>
          </a:prstGeom>
          <a:noFill/>
          <a:ln>
            <a:noFill/>
          </a:ln>
        </p:spPr>
        <p:txBody>
          <a:bodyPr spcFirstLastPara="1" wrap="square" lIns="91425" tIns="45700" rIns="91425" bIns="45700" anchor="b" anchorCtr="0">
            <a:noAutofit/>
          </a:bodyPr>
          <a:lstStyle/>
          <a:p>
            <a:pPr marL="0" marR="0" lvl="0" indent="0" algn="l" rtl="0">
              <a:lnSpc>
                <a:spcPct val="103846"/>
              </a:lnSpc>
              <a:spcBef>
                <a:spcPts val="0"/>
              </a:spcBef>
              <a:spcAft>
                <a:spcPts val="0"/>
              </a:spcAft>
              <a:buClr>
                <a:schemeClr val="lt1"/>
              </a:buClr>
              <a:buSzPts val="2600"/>
              <a:buFont typeface="Arial"/>
              <a:buNone/>
            </a:pPr>
            <a:r>
              <a:rPr lang="nl-NL" dirty="0" err="1"/>
              <a:t>Tropical</a:t>
            </a:r>
            <a:r>
              <a:rPr lang="nl-NL" dirty="0"/>
              <a:t> </a:t>
            </a:r>
            <a:r>
              <a:rPr lang="nl-NL" dirty="0" err="1"/>
              <a:t>cyclones</a:t>
            </a:r>
            <a:endParaRPr sz="2600" b="1" i="0" u="none" strike="noStrike" cap="none" dirty="0">
              <a:solidFill>
                <a:schemeClr val="lt1"/>
              </a:solidFill>
              <a:latin typeface="Arial"/>
              <a:ea typeface="Arial"/>
              <a:cs typeface="Arial"/>
              <a:sym typeface="Arial"/>
            </a:endParaRPr>
          </a:p>
        </p:txBody>
      </p:sp>
      <p:sp>
        <p:nvSpPr>
          <p:cNvPr id="36" name="Google Shape;36;p6"/>
          <p:cNvSpPr txBox="1">
            <a:spLocks noGrp="1"/>
          </p:cNvSpPr>
          <p:nvPr>
            <p:ph type="body" idx="1"/>
          </p:nvPr>
        </p:nvSpPr>
        <p:spPr>
          <a:xfrm>
            <a:off x="128475" y="1268750"/>
            <a:ext cx="6148572" cy="4643400"/>
          </a:xfrm>
          <a:prstGeom prst="rect">
            <a:avLst/>
          </a:prstGeom>
          <a:noFill/>
          <a:ln>
            <a:noFill/>
          </a:ln>
        </p:spPr>
        <p:txBody>
          <a:bodyPr spcFirstLastPara="1" wrap="square" lIns="91425" tIns="45700" rIns="91425" bIns="45700" anchor="t" anchorCtr="0">
            <a:noAutofit/>
          </a:bodyPr>
          <a:lstStyle/>
          <a:p>
            <a:pPr marL="0" marR="0" lvl="0" indent="0" algn="just" rtl="0">
              <a:spcBef>
                <a:spcPts val="1200"/>
              </a:spcBef>
              <a:spcAft>
                <a:spcPts val="0"/>
              </a:spcAft>
              <a:buNone/>
            </a:pPr>
            <a:r>
              <a:rPr lang="nl-NL" sz="1800" dirty="0" err="1" smtClean="0"/>
              <a:t>Tropical</a:t>
            </a:r>
            <a:r>
              <a:rPr lang="nl-NL" sz="1800" dirty="0" smtClean="0"/>
              <a:t> </a:t>
            </a:r>
            <a:r>
              <a:rPr lang="nl-NL" sz="1800" dirty="0" err="1" smtClean="0"/>
              <a:t>cyclones</a:t>
            </a:r>
            <a:r>
              <a:rPr lang="nl-NL" sz="1800" dirty="0" smtClean="0"/>
              <a:t> (</a:t>
            </a:r>
            <a:r>
              <a:rPr lang="nl-NL" sz="1800" dirty="0" err="1" smtClean="0"/>
              <a:t>TCs</a:t>
            </a:r>
            <a:r>
              <a:rPr lang="nl-NL" sz="1800" dirty="0" smtClean="0"/>
              <a:t>) are </a:t>
            </a:r>
            <a:r>
              <a:rPr lang="nl-NL" sz="1800" dirty="0" err="1" smtClean="0"/>
              <a:t>one</a:t>
            </a:r>
            <a:r>
              <a:rPr lang="nl-NL" sz="1800" dirty="0" smtClean="0"/>
              <a:t> </a:t>
            </a:r>
            <a:r>
              <a:rPr lang="nl-NL" sz="1800" dirty="0"/>
              <a:t>of </a:t>
            </a:r>
            <a:r>
              <a:rPr lang="nl-NL" sz="1800" dirty="0" err="1"/>
              <a:t>the</a:t>
            </a:r>
            <a:r>
              <a:rPr lang="nl-NL" sz="1800" dirty="0"/>
              <a:t> </a:t>
            </a:r>
            <a:r>
              <a:rPr lang="nl-NL" sz="1800" dirty="0" err="1"/>
              <a:t>deadliest</a:t>
            </a:r>
            <a:r>
              <a:rPr lang="nl-NL" sz="1800" dirty="0"/>
              <a:t> </a:t>
            </a:r>
            <a:r>
              <a:rPr lang="nl-NL" sz="1800" dirty="0" err="1"/>
              <a:t>natural</a:t>
            </a:r>
            <a:r>
              <a:rPr lang="nl-NL" sz="1800" dirty="0"/>
              <a:t> </a:t>
            </a:r>
            <a:r>
              <a:rPr lang="nl-NL" sz="1800" dirty="0" smtClean="0"/>
              <a:t>hazards, affecting </a:t>
            </a:r>
            <a:r>
              <a:rPr lang="nl-NL" sz="1800" dirty="0" err="1" smtClean="0"/>
              <a:t>coastal</a:t>
            </a:r>
            <a:r>
              <a:rPr lang="nl-NL" sz="1800" dirty="0" smtClean="0"/>
              <a:t> </a:t>
            </a:r>
            <a:r>
              <a:rPr lang="nl-NL" sz="1800" dirty="0" err="1" smtClean="0"/>
              <a:t>areas</a:t>
            </a:r>
            <a:r>
              <a:rPr lang="nl-NL" sz="1800" dirty="0" smtClean="0"/>
              <a:t> </a:t>
            </a:r>
            <a:r>
              <a:rPr lang="nl-NL" sz="1800" dirty="0" err="1" smtClean="0"/>
              <a:t>all</a:t>
            </a:r>
            <a:r>
              <a:rPr lang="nl-NL" sz="1800" dirty="0" smtClean="0"/>
              <a:t> </a:t>
            </a:r>
            <a:r>
              <a:rPr lang="nl-NL" sz="1800" dirty="0" err="1" smtClean="0"/>
              <a:t>around</a:t>
            </a:r>
            <a:r>
              <a:rPr lang="nl-NL" sz="1800" dirty="0" smtClean="0"/>
              <a:t> </a:t>
            </a:r>
            <a:r>
              <a:rPr lang="nl-NL" sz="1800" dirty="0" err="1" smtClean="0"/>
              <a:t>the</a:t>
            </a:r>
            <a:r>
              <a:rPr lang="nl-NL" sz="1800" dirty="0" smtClean="0"/>
              <a:t> globe </a:t>
            </a:r>
            <a:r>
              <a:rPr lang="nl-NL" sz="1800" dirty="0" err="1" smtClean="0"/>
              <a:t>when</a:t>
            </a:r>
            <a:r>
              <a:rPr lang="nl-NL" sz="1800" dirty="0" smtClean="0"/>
              <a:t> </a:t>
            </a:r>
            <a:r>
              <a:rPr lang="nl-NL" sz="1800" dirty="0" err="1" smtClean="0"/>
              <a:t>they</a:t>
            </a:r>
            <a:r>
              <a:rPr lang="nl-NL" sz="1800" dirty="0" smtClean="0"/>
              <a:t> make </a:t>
            </a:r>
            <a:r>
              <a:rPr lang="nl-NL" sz="1800" dirty="0" err="1" smtClean="0"/>
              <a:t>landfall</a:t>
            </a:r>
            <a:r>
              <a:rPr lang="nl-NL" sz="1800" dirty="0" smtClean="0"/>
              <a:t>. </a:t>
            </a:r>
          </a:p>
          <a:p>
            <a:pPr marL="0" marR="0" lvl="0" indent="0" algn="just" rtl="0">
              <a:spcBef>
                <a:spcPts val="1200"/>
              </a:spcBef>
              <a:spcAft>
                <a:spcPts val="0"/>
              </a:spcAft>
              <a:buNone/>
            </a:pPr>
            <a:r>
              <a:rPr lang="nl-NL" sz="1800" dirty="0" err="1" smtClean="0"/>
              <a:t>To</a:t>
            </a:r>
            <a:r>
              <a:rPr lang="nl-NL" sz="1800" dirty="0" smtClean="0"/>
              <a:t> </a:t>
            </a:r>
            <a:r>
              <a:rPr lang="nl-NL" sz="1800" dirty="0" err="1" smtClean="0"/>
              <a:t>minimize</a:t>
            </a:r>
            <a:r>
              <a:rPr lang="nl-NL" sz="1800" dirty="0" smtClean="0"/>
              <a:t> </a:t>
            </a:r>
            <a:r>
              <a:rPr lang="nl-NL" sz="1800" dirty="0" err="1" smtClean="0"/>
              <a:t>future</a:t>
            </a:r>
            <a:r>
              <a:rPr lang="nl-NL" sz="1800" dirty="0" smtClean="0"/>
              <a:t> </a:t>
            </a:r>
            <a:r>
              <a:rPr lang="nl-NL" sz="1800" dirty="0" err="1" smtClean="0"/>
              <a:t>loss</a:t>
            </a:r>
            <a:r>
              <a:rPr lang="nl-NL" sz="1800" dirty="0" smtClean="0"/>
              <a:t> of life </a:t>
            </a:r>
            <a:r>
              <a:rPr lang="nl-NL" sz="1800" dirty="0" err="1" smtClean="0"/>
              <a:t>and</a:t>
            </a:r>
            <a:r>
              <a:rPr lang="nl-NL" sz="1800" dirty="0" smtClean="0"/>
              <a:t> </a:t>
            </a:r>
            <a:r>
              <a:rPr lang="nl-NL" sz="1800" dirty="0" err="1" smtClean="0"/>
              <a:t>damage</a:t>
            </a:r>
            <a:r>
              <a:rPr lang="nl-NL" sz="1800" dirty="0" smtClean="0"/>
              <a:t> </a:t>
            </a:r>
            <a:r>
              <a:rPr lang="nl-NL" sz="1800" dirty="0" err="1" smtClean="0"/>
              <a:t>to</a:t>
            </a:r>
            <a:r>
              <a:rPr lang="nl-NL" sz="1800" dirty="0" smtClean="0"/>
              <a:t> property, </a:t>
            </a:r>
            <a:r>
              <a:rPr lang="nl-NL" sz="1800" dirty="0" err="1" smtClean="0"/>
              <a:t>it</a:t>
            </a:r>
            <a:r>
              <a:rPr lang="nl-NL" sz="1800" dirty="0" smtClean="0"/>
              <a:t> is </a:t>
            </a:r>
            <a:r>
              <a:rPr lang="nl-NL" sz="1800" dirty="0" err="1" smtClean="0"/>
              <a:t>essential</a:t>
            </a:r>
            <a:r>
              <a:rPr lang="nl-NL" sz="1800" dirty="0" smtClean="0"/>
              <a:t> </a:t>
            </a:r>
            <a:r>
              <a:rPr lang="nl-NL" sz="1800" dirty="0" err="1" smtClean="0"/>
              <a:t>to</a:t>
            </a:r>
            <a:r>
              <a:rPr lang="nl-NL" sz="1800" dirty="0" smtClean="0"/>
              <a:t> </a:t>
            </a:r>
            <a:r>
              <a:rPr lang="nl-NL" sz="1800" dirty="0" err="1" smtClean="0"/>
              <a:t>perform</a:t>
            </a:r>
            <a:r>
              <a:rPr lang="nl-NL" sz="1800" dirty="0" smtClean="0"/>
              <a:t> </a:t>
            </a:r>
            <a:r>
              <a:rPr lang="nl-NL" sz="1800" dirty="0" smtClean="0">
                <a:solidFill>
                  <a:srgbClr val="FF0000"/>
                </a:solidFill>
              </a:rPr>
              <a:t>accurate TC risk assessments </a:t>
            </a:r>
            <a:r>
              <a:rPr lang="nl-NL" sz="1800" dirty="0" smtClean="0"/>
              <a:t>in </a:t>
            </a:r>
            <a:r>
              <a:rPr lang="nl-NL" sz="1800" dirty="0" err="1" smtClean="0"/>
              <a:t>coastal</a:t>
            </a:r>
            <a:r>
              <a:rPr lang="nl-NL" sz="1800" dirty="0" smtClean="0"/>
              <a:t> </a:t>
            </a:r>
            <a:r>
              <a:rPr lang="nl-NL" sz="1800" dirty="0" err="1" smtClean="0"/>
              <a:t>regions</a:t>
            </a:r>
            <a:r>
              <a:rPr lang="nl-NL" sz="1800" dirty="0" smtClean="0"/>
              <a:t>. </a:t>
            </a:r>
            <a:r>
              <a:rPr lang="en-US" sz="1800" dirty="0" smtClean="0"/>
              <a:t>This answers questions like:</a:t>
            </a:r>
          </a:p>
          <a:p>
            <a:pPr marL="285750" marR="0" lvl="0" indent="-285750" algn="just" rtl="0">
              <a:spcBef>
                <a:spcPts val="1200"/>
              </a:spcBef>
              <a:spcAft>
                <a:spcPts val="0"/>
              </a:spcAft>
              <a:buFontTx/>
              <a:buChar char="-"/>
            </a:pPr>
            <a:r>
              <a:rPr lang="en-US" sz="1800" dirty="0" smtClean="0"/>
              <a:t>What are the strongest TCs we can expect in a region?</a:t>
            </a:r>
          </a:p>
          <a:p>
            <a:pPr marL="285750" marR="0" lvl="0" indent="-285750" algn="just" rtl="0">
              <a:spcBef>
                <a:spcPts val="1200"/>
              </a:spcBef>
              <a:spcAft>
                <a:spcPts val="0"/>
              </a:spcAft>
              <a:buFontTx/>
              <a:buChar char="-"/>
            </a:pPr>
            <a:r>
              <a:rPr lang="en-US" sz="1800" dirty="0" smtClean="0"/>
              <a:t>What are the 1-in-100-year wind speeds that my house should be able to withstand? </a:t>
            </a:r>
          </a:p>
          <a:p>
            <a:pPr marL="285750" marR="0" lvl="0" indent="-285750" algn="just" rtl="0">
              <a:spcBef>
                <a:spcPts val="1200"/>
              </a:spcBef>
              <a:spcAft>
                <a:spcPts val="0"/>
              </a:spcAft>
              <a:buFontTx/>
              <a:buChar char="-"/>
            </a:pPr>
            <a:r>
              <a:rPr lang="en-US" sz="1800" dirty="0" smtClean="0"/>
              <a:t>Are there ‘undiscovered’ regions at risk?</a:t>
            </a:r>
          </a:p>
          <a:p>
            <a:pPr marL="285750" marR="0" lvl="0" indent="-285750" algn="just" rtl="0">
              <a:spcBef>
                <a:spcPts val="1200"/>
              </a:spcBef>
              <a:spcAft>
                <a:spcPts val="0"/>
              </a:spcAft>
              <a:buFontTx/>
              <a:buChar char="-"/>
            </a:pPr>
            <a:r>
              <a:rPr lang="en-US" sz="1800" dirty="0" smtClean="0"/>
              <a:t>How is this risk going to change under climate change?</a:t>
            </a:r>
            <a:endParaRPr sz="1800" dirty="0"/>
          </a:p>
          <a:p>
            <a:pPr marL="0" marR="0" lvl="0" indent="0" algn="l" rtl="0">
              <a:spcBef>
                <a:spcPts val="1200"/>
              </a:spcBef>
              <a:spcAft>
                <a:spcPts val="0"/>
              </a:spcAft>
              <a:buNone/>
            </a:pPr>
            <a:endParaRPr dirty="0"/>
          </a:p>
        </p:txBody>
      </p:sp>
      <p:pic>
        <p:nvPicPr>
          <p:cNvPr id="37" name="Google Shape;37;p6"/>
          <p:cNvPicPr preferRelativeResize="0"/>
          <p:nvPr/>
        </p:nvPicPr>
        <p:blipFill>
          <a:blip r:embed="rId3">
            <a:alphaModFix/>
          </a:blip>
          <a:stretch>
            <a:fillRect/>
          </a:stretch>
        </p:blipFill>
        <p:spPr>
          <a:xfrm>
            <a:off x="6433975" y="2907556"/>
            <a:ext cx="3472025" cy="1516532"/>
          </a:xfrm>
          <a:prstGeom prst="rect">
            <a:avLst/>
          </a:prstGeom>
          <a:noFill/>
          <a:ln>
            <a:noFill/>
          </a:ln>
        </p:spPr>
      </p:pic>
      <p:pic>
        <p:nvPicPr>
          <p:cNvPr id="38" name="Google Shape;38;p6"/>
          <p:cNvPicPr preferRelativeResize="0"/>
          <p:nvPr/>
        </p:nvPicPr>
        <p:blipFill>
          <a:blip r:embed="rId4">
            <a:alphaModFix/>
          </a:blip>
          <a:stretch>
            <a:fillRect/>
          </a:stretch>
        </p:blipFill>
        <p:spPr>
          <a:xfrm>
            <a:off x="6433975" y="4513046"/>
            <a:ext cx="3472026" cy="1953804"/>
          </a:xfrm>
          <a:prstGeom prst="rect">
            <a:avLst/>
          </a:prstGeom>
          <a:noFill/>
          <a:ln>
            <a:noFill/>
          </a:ln>
        </p:spPr>
      </p:pic>
      <p:pic>
        <p:nvPicPr>
          <p:cNvPr id="39" name="Google Shape;39;p6"/>
          <p:cNvPicPr preferRelativeResize="0"/>
          <p:nvPr/>
        </p:nvPicPr>
        <p:blipFill>
          <a:blip r:embed="rId5">
            <a:alphaModFix/>
          </a:blip>
          <a:stretch>
            <a:fillRect/>
          </a:stretch>
        </p:blipFill>
        <p:spPr>
          <a:xfrm>
            <a:off x="6433975" y="214587"/>
            <a:ext cx="3472026" cy="260401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nl-NL"/>
              <a:t>Problem statement</a:t>
            </a:r>
            <a:endParaRPr/>
          </a:p>
        </p:txBody>
      </p:sp>
      <p:sp>
        <p:nvSpPr>
          <p:cNvPr id="55" name="Google Shape;55;p8"/>
          <p:cNvSpPr txBox="1">
            <a:spLocks noGrp="1"/>
          </p:cNvSpPr>
          <p:nvPr>
            <p:ph type="body" idx="1"/>
          </p:nvPr>
        </p:nvSpPr>
        <p:spPr>
          <a:xfrm>
            <a:off x="294499" y="1142975"/>
            <a:ext cx="9379500" cy="46434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1800" dirty="0" smtClean="0"/>
              <a:t>Answering these questions, however, is difficult using solely historical data. This is because:</a:t>
            </a:r>
          </a:p>
          <a:p>
            <a:pPr marL="0" lvl="0" indent="0" algn="l" rtl="0">
              <a:spcBef>
                <a:spcPts val="1200"/>
              </a:spcBef>
              <a:spcAft>
                <a:spcPts val="0"/>
              </a:spcAft>
              <a:buNone/>
            </a:pPr>
            <a:endParaRPr lang="en-US" sz="1800" dirty="0" smtClean="0"/>
          </a:p>
          <a:p>
            <a:pPr marL="0" lvl="0" indent="0" algn="l" rtl="0">
              <a:spcBef>
                <a:spcPts val="1200"/>
              </a:spcBef>
              <a:spcAft>
                <a:spcPts val="0"/>
              </a:spcAft>
              <a:buNone/>
            </a:pPr>
            <a:r>
              <a:rPr lang="en-US" sz="1800" dirty="0" smtClean="0"/>
              <a:t>There are around 90 (± 10) formations per year globally</a:t>
            </a:r>
          </a:p>
          <a:p>
            <a:pPr marL="0" lvl="0" indent="0" algn="l" rtl="0">
              <a:spcBef>
                <a:spcPts val="1200"/>
              </a:spcBef>
              <a:spcAft>
                <a:spcPts val="0"/>
              </a:spcAft>
              <a:buNone/>
            </a:pPr>
            <a:r>
              <a:rPr lang="en-US" sz="1800" dirty="0" smtClean="0"/>
              <a:t>Only a fraction of these make landfall – around 16 per year</a:t>
            </a:r>
          </a:p>
          <a:p>
            <a:pPr marL="0" lvl="0" indent="0" algn="l" rtl="0">
              <a:spcBef>
                <a:spcPts val="1200"/>
              </a:spcBef>
              <a:spcAft>
                <a:spcPts val="0"/>
              </a:spcAft>
              <a:buNone/>
            </a:pPr>
            <a:r>
              <a:rPr lang="en-US" sz="1800" dirty="0" smtClean="0"/>
              <a:t>At landfall, TCs only affect a relatively small stretch of coastline (&lt; 500 km)</a:t>
            </a:r>
          </a:p>
          <a:p>
            <a:pPr marL="0" lvl="0" indent="0" algn="l" rtl="0">
              <a:spcBef>
                <a:spcPts val="1200"/>
              </a:spcBef>
              <a:spcAft>
                <a:spcPts val="0"/>
              </a:spcAft>
              <a:buNone/>
            </a:pPr>
            <a:r>
              <a:rPr lang="en-US" sz="1800" dirty="0" smtClean="0"/>
              <a:t>Reliable global TC records only date back till 1980				+</a:t>
            </a:r>
          </a:p>
          <a:p>
            <a:pPr marL="0" lvl="0" indent="0" algn="l" rtl="0">
              <a:spcBef>
                <a:spcPts val="1200"/>
              </a:spcBef>
              <a:spcAft>
                <a:spcPts val="0"/>
              </a:spcAft>
              <a:buNone/>
            </a:pPr>
            <a:r>
              <a:rPr lang="en-US" sz="1800" dirty="0" smtClean="0"/>
              <a:t>= </a:t>
            </a:r>
            <a:r>
              <a:rPr lang="en-US" sz="1800" dirty="0" smtClean="0">
                <a:solidFill>
                  <a:srgbClr val="FF0000"/>
                </a:solidFill>
              </a:rPr>
              <a:t>Too few events to perform risk analysis</a:t>
            </a:r>
          </a:p>
          <a:p>
            <a:pPr marL="0" lvl="0" indent="0" algn="l" rtl="0">
              <a:spcBef>
                <a:spcPts val="1200"/>
              </a:spcBef>
              <a:spcAft>
                <a:spcPts val="0"/>
              </a:spcAft>
              <a:buNone/>
            </a:pPr>
            <a:endParaRPr lang="en-US" sz="1800" dirty="0" smtClean="0"/>
          </a:p>
          <a:p>
            <a:pPr marL="0" lvl="0" indent="0" algn="l" rtl="0">
              <a:spcBef>
                <a:spcPts val="1200"/>
              </a:spcBef>
              <a:spcAft>
                <a:spcPts val="0"/>
              </a:spcAft>
              <a:buNone/>
            </a:pPr>
            <a:endParaRPr lang="en-US" sz="1800" dirty="0" smtClean="0"/>
          </a:p>
          <a:p>
            <a:pPr marL="0" lvl="0" indent="0" algn="l" rtl="0">
              <a:spcBef>
                <a:spcPts val="1200"/>
              </a:spcBef>
              <a:spcAft>
                <a:spcPts val="0"/>
              </a:spcAft>
              <a:buNone/>
            </a:pPr>
            <a:endParaRPr lang="nl-NL" sz="1800" dirty="0" smtClean="0"/>
          </a:p>
          <a:p>
            <a:pPr marL="0" lvl="0" indent="0" algn="l" rtl="0">
              <a:spcBef>
                <a:spcPts val="1200"/>
              </a:spcBef>
              <a:spcAft>
                <a:spcPts val="0"/>
              </a:spcAft>
              <a:buNone/>
            </a:pPr>
            <a:endParaRPr dirty="0"/>
          </a:p>
        </p:txBody>
      </p:sp>
      <p:cxnSp>
        <p:nvCxnSpPr>
          <p:cNvPr id="5" name="Google Shape;64;p9"/>
          <p:cNvCxnSpPr/>
          <p:nvPr/>
        </p:nvCxnSpPr>
        <p:spPr>
          <a:xfrm flipV="1">
            <a:off x="398700" y="4035735"/>
            <a:ext cx="8429041" cy="15338"/>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STORM model </a:t>
            </a:r>
            <a:endParaRPr lang="nl-NL" dirty="0"/>
          </a:p>
        </p:txBody>
      </p:sp>
      <p:sp>
        <p:nvSpPr>
          <p:cNvPr id="3" name="Text Placeholder 2"/>
          <p:cNvSpPr>
            <a:spLocks noGrp="1"/>
          </p:cNvSpPr>
          <p:nvPr>
            <p:ph type="body" idx="1"/>
          </p:nvPr>
        </p:nvSpPr>
        <p:spPr>
          <a:xfrm>
            <a:off x="0" y="888687"/>
            <a:ext cx="4956063" cy="5292106"/>
          </a:xfrm>
        </p:spPr>
        <p:txBody>
          <a:bodyPr/>
          <a:lstStyle/>
          <a:p>
            <a:pPr marL="74930" indent="0" algn="just">
              <a:buNone/>
            </a:pPr>
            <a:r>
              <a:rPr lang="en-US" sz="1800" dirty="0" smtClean="0"/>
              <a:t>We can overcome the aforementioned problems using the methodology of synthetic track modelling. Using this methodology, a historical or climatological dataset can be statistically extended to longer time scales, whilst preserving the climatological characteristics as found in the original dataset. </a:t>
            </a:r>
          </a:p>
          <a:p>
            <a:pPr marL="74930" indent="0" algn="just">
              <a:buNone/>
            </a:pPr>
            <a:r>
              <a:rPr lang="en-US" sz="1800" dirty="0" smtClean="0"/>
              <a:t>Here, we present the recently developed state-of-the-art </a:t>
            </a:r>
            <a:r>
              <a:rPr lang="en-US" sz="1800" dirty="0" smtClean="0">
                <a:solidFill>
                  <a:srgbClr val="FF0000"/>
                </a:solidFill>
              </a:rPr>
              <a:t>Synthetic Tropical </a:t>
            </a:r>
            <a:r>
              <a:rPr lang="en-US" sz="1800" dirty="0" err="1" smtClean="0">
                <a:solidFill>
                  <a:srgbClr val="FF0000"/>
                </a:solidFill>
              </a:rPr>
              <a:t>cyclOne</a:t>
            </a:r>
            <a:r>
              <a:rPr lang="en-US" sz="1800" dirty="0" smtClean="0">
                <a:solidFill>
                  <a:srgbClr val="FF0000"/>
                </a:solidFill>
              </a:rPr>
              <a:t> </a:t>
            </a:r>
            <a:r>
              <a:rPr lang="en-US" sz="1800" dirty="0" err="1" smtClean="0">
                <a:solidFill>
                  <a:srgbClr val="FF0000"/>
                </a:solidFill>
              </a:rPr>
              <a:t>geneRation</a:t>
            </a:r>
            <a:r>
              <a:rPr lang="en-US" sz="1800" dirty="0" smtClean="0">
                <a:solidFill>
                  <a:srgbClr val="FF0000"/>
                </a:solidFill>
              </a:rPr>
              <a:t> Model (STORM)</a:t>
            </a:r>
            <a:r>
              <a:rPr lang="en-US" sz="1800" dirty="0" smtClean="0"/>
              <a:t>.</a:t>
            </a:r>
            <a:r>
              <a:rPr lang="en-US" sz="1800" dirty="0" smtClean="0">
                <a:solidFill>
                  <a:srgbClr val="FF0000"/>
                </a:solidFill>
              </a:rPr>
              <a:t> </a:t>
            </a:r>
            <a:r>
              <a:rPr lang="en-US" sz="1800" dirty="0" smtClean="0"/>
              <a:t>STORM is a fully statistical model simulating TC track, intensity, and size (radius to maximum winds) at the global scale. Using </a:t>
            </a:r>
            <a:r>
              <a:rPr lang="en-US" sz="1800" dirty="0" err="1" smtClean="0"/>
              <a:t>IBTrACS</a:t>
            </a:r>
            <a:r>
              <a:rPr lang="nl-NL" sz="1800" dirty="0"/>
              <a:t> </a:t>
            </a:r>
            <a:r>
              <a:rPr lang="nl-NL" sz="1800" dirty="0" smtClean="0"/>
              <a:t>as </a:t>
            </a:r>
            <a:r>
              <a:rPr lang="en-US" sz="1800" dirty="0" smtClean="0"/>
              <a:t>input dataset, we used STORM to create 10,000 years of synthetic TC tracks under present-climate conditions.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64"/>
          <a:stretch/>
        </p:blipFill>
        <p:spPr>
          <a:xfrm>
            <a:off x="5053263" y="0"/>
            <a:ext cx="4852737" cy="6282613"/>
          </a:xfrm>
          <a:prstGeom prst="rect">
            <a:avLst/>
          </a:prstGeom>
        </p:spPr>
      </p:pic>
      <p:sp>
        <p:nvSpPr>
          <p:cNvPr id="6" name="TextBox 5"/>
          <p:cNvSpPr txBox="1"/>
          <p:nvPr/>
        </p:nvSpPr>
        <p:spPr>
          <a:xfrm>
            <a:off x="5094514" y="6282613"/>
            <a:ext cx="4716379" cy="738664"/>
          </a:xfrm>
          <a:prstGeom prst="rect">
            <a:avLst/>
          </a:prstGeom>
          <a:noFill/>
        </p:spPr>
        <p:txBody>
          <a:bodyPr wrap="square" rtlCol="0">
            <a:spAutoFit/>
          </a:bodyPr>
          <a:lstStyle/>
          <a:p>
            <a:r>
              <a:rPr lang="en-US" b="1" dirty="0">
                <a:solidFill>
                  <a:srgbClr val="05368B"/>
                </a:solidFill>
              </a:rPr>
              <a:t>Figure </a:t>
            </a:r>
            <a:r>
              <a:rPr lang="en-US" dirty="0">
                <a:solidFill>
                  <a:srgbClr val="05368B"/>
                </a:solidFill>
              </a:rPr>
              <a:t>38 years of </a:t>
            </a:r>
            <a:r>
              <a:rPr lang="en-US" dirty="0" err="1">
                <a:solidFill>
                  <a:srgbClr val="05368B"/>
                </a:solidFill>
              </a:rPr>
              <a:t>IBTrACS</a:t>
            </a:r>
            <a:r>
              <a:rPr lang="en-US" dirty="0">
                <a:solidFill>
                  <a:srgbClr val="05368B"/>
                </a:solidFill>
              </a:rPr>
              <a:t> data (top) vs 1,000 years of STORM data (bottom)</a:t>
            </a:r>
            <a:endParaRPr lang="nl-NL" b="1" dirty="0">
              <a:solidFill>
                <a:srgbClr val="05368B"/>
              </a:solidFill>
            </a:endParaRPr>
          </a:p>
          <a:p>
            <a:endParaRPr lang="nl-NL" dirty="0"/>
          </a:p>
        </p:txBody>
      </p:sp>
    </p:spTree>
    <p:extLst>
      <p:ext uri="{BB962C8B-B14F-4D97-AF65-F5344CB8AC3E}">
        <p14:creationId xmlns:p14="http://schemas.microsoft.com/office/powerpoint/2010/main" val="371088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a:t>
            </a:r>
            <a:endParaRPr dirty="0"/>
          </a:p>
        </p:txBody>
      </p:sp>
      <p:sp>
        <p:nvSpPr>
          <p:cNvPr id="4" name="Text Placeholder 2"/>
          <p:cNvSpPr>
            <a:spLocks noGrp="1"/>
          </p:cNvSpPr>
          <p:nvPr>
            <p:ph type="body" idx="1"/>
          </p:nvPr>
        </p:nvSpPr>
        <p:spPr>
          <a:xfrm>
            <a:off x="0" y="990027"/>
            <a:ext cx="9652764" cy="2193494"/>
          </a:xfrm>
        </p:spPr>
        <p:txBody>
          <a:bodyPr/>
          <a:lstStyle/>
          <a:p>
            <a:pPr marL="74930" indent="0" algn="just">
              <a:buNone/>
            </a:pPr>
            <a:r>
              <a:rPr lang="en-US" sz="1800" dirty="0" smtClean="0"/>
              <a:t>The STORM dataset (presented in the previous slide) now contains enough TCs per location to perform an adequate TC risk assessment. The final step then is to calculate the wind speed return periods from the synthetic data. As the dataset now spans 10,000 years of data, we do not need to fit extreme value distributions to the data – there is enough data available to empirically calculate the high (greater than 1-in-100-years) return periods! Hence, these return periods are derived empirically from the synthetic data using </a:t>
            </a:r>
            <a:r>
              <a:rPr lang="en-US" sz="1800" dirty="0" smtClean="0">
                <a:solidFill>
                  <a:srgbClr val="FF0000"/>
                </a:solidFill>
              </a:rPr>
              <a:t>Weibull’s plotting formula</a:t>
            </a:r>
            <a:r>
              <a:rPr lang="en-US" sz="1800" dirty="0" smtClean="0"/>
              <a:t>:</a:t>
            </a:r>
          </a:p>
          <a:p>
            <a:pPr marL="74930" indent="0" algn="just">
              <a:buNone/>
            </a:pPr>
            <a:endParaRPr lang="en-US" sz="1800" dirty="0" smtClean="0"/>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608511069"/>
                  </p:ext>
                </p:extLst>
              </p:nvPr>
            </p:nvGraphicFramePr>
            <p:xfrm>
              <a:off x="2213811" y="3183521"/>
              <a:ext cx="2970081" cy="1165225"/>
            </p:xfrm>
            <a:graphic>
              <a:graphicData uri="http://schemas.openxmlformats.org/drawingml/2006/table">
                <a:tbl>
                  <a:tblPr firstRow="1" firstCol="1" bandRow="1">
                    <a:tableStyleId>{5C22544A-7EE6-4342-B048-85BDC9FD1C3A}</a:tableStyleId>
                  </a:tblPr>
                  <a:tblGrid>
                    <a:gridCol w="2970081">
                      <a:extLst>
                        <a:ext uri="{9D8B030D-6E8A-4147-A177-3AD203B41FA5}">
                          <a16:colId xmlns:a16="http://schemas.microsoft.com/office/drawing/2014/main" val="1499379910"/>
                        </a:ext>
                      </a:extLst>
                    </a:gridCol>
                  </a:tblGrid>
                  <a:tr h="44450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nl-NL" sz="1800" i="1" smtClean="0">
                                        <a:solidFill>
                                          <a:srgbClr val="05368B"/>
                                        </a:solidFill>
                                        <a:effectLst/>
                                        <a:latin typeface="Cambria Math" panose="02040503050406030204" pitchFamily="18" charset="0"/>
                                      </a:rPr>
                                    </m:ctrlPr>
                                  </m:sSubPr>
                                  <m:e>
                                    <m:r>
                                      <a:rPr lang="en-US" sz="1800">
                                        <a:solidFill>
                                          <a:srgbClr val="05368B"/>
                                        </a:solidFill>
                                        <a:effectLst/>
                                        <a:latin typeface="Cambria Math" panose="02040503050406030204" pitchFamily="18" charset="0"/>
                                      </a:rPr>
                                      <m:t>𝑃</m:t>
                                    </m:r>
                                  </m:e>
                                  <m:sub>
                                    <m:r>
                                      <a:rPr lang="en-US" sz="1800">
                                        <a:solidFill>
                                          <a:srgbClr val="05368B"/>
                                        </a:solidFill>
                                        <a:effectLst/>
                                        <a:latin typeface="Cambria Math" panose="02040503050406030204" pitchFamily="18" charset="0"/>
                                      </a:rPr>
                                      <m:t>𝑒𝑥𝑐</m:t>
                                    </m:r>
                                  </m:sub>
                                </m:sSub>
                                <m:d>
                                  <m:dPr>
                                    <m:ctrlPr>
                                      <a:rPr lang="nl-NL" sz="1800" i="1">
                                        <a:solidFill>
                                          <a:srgbClr val="05368B"/>
                                        </a:solidFill>
                                        <a:effectLst/>
                                        <a:latin typeface="Cambria Math" panose="02040503050406030204" pitchFamily="18" charset="0"/>
                                      </a:rPr>
                                    </m:ctrlPr>
                                  </m:dPr>
                                  <m:e>
                                    <m:acc>
                                      <m:accPr>
                                        <m:chr m:val="⃗"/>
                                        <m:ctrlPr>
                                          <a:rPr lang="nl-NL" sz="1800" i="1">
                                            <a:solidFill>
                                              <a:srgbClr val="05368B"/>
                                            </a:solidFill>
                                            <a:effectLst/>
                                            <a:latin typeface="Cambria Math" panose="02040503050406030204" pitchFamily="18" charset="0"/>
                                          </a:rPr>
                                        </m:ctrlPr>
                                      </m:accPr>
                                      <m:e>
                                        <m:r>
                                          <a:rPr lang="en-US" sz="1800">
                                            <a:solidFill>
                                              <a:srgbClr val="05368B"/>
                                            </a:solidFill>
                                            <a:effectLst/>
                                            <a:latin typeface="Cambria Math" panose="02040503050406030204" pitchFamily="18" charset="0"/>
                                          </a:rPr>
                                          <m:t>𝑣</m:t>
                                        </m:r>
                                      </m:e>
                                    </m:acc>
                                  </m:e>
                                </m:d>
                                <m:r>
                                  <a:rPr lang="en-US" sz="1800">
                                    <a:solidFill>
                                      <a:srgbClr val="05368B"/>
                                    </a:solidFill>
                                    <a:effectLst/>
                                    <a:latin typeface="Cambria Math" panose="02040503050406030204" pitchFamily="18" charset="0"/>
                                  </a:rPr>
                                  <m:t>=</m:t>
                                </m:r>
                                <m:f>
                                  <m:fPr>
                                    <m:ctrlPr>
                                      <a:rPr lang="nl-NL" sz="1800" i="1">
                                        <a:solidFill>
                                          <a:srgbClr val="05368B"/>
                                        </a:solidFill>
                                        <a:effectLst/>
                                        <a:latin typeface="Cambria Math" panose="02040503050406030204" pitchFamily="18" charset="0"/>
                                      </a:rPr>
                                    </m:ctrlPr>
                                  </m:fPr>
                                  <m:num>
                                    <m:r>
                                      <a:rPr lang="en-US" sz="1800">
                                        <a:solidFill>
                                          <a:srgbClr val="05368B"/>
                                        </a:solidFill>
                                        <a:effectLst/>
                                        <a:latin typeface="Cambria Math" panose="02040503050406030204" pitchFamily="18" charset="0"/>
                                      </a:rPr>
                                      <m:t>𝑖</m:t>
                                    </m:r>
                                  </m:num>
                                  <m:den>
                                    <m:r>
                                      <a:rPr lang="en-US" sz="1800">
                                        <a:solidFill>
                                          <a:srgbClr val="05368B"/>
                                        </a:solidFill>
                                        <a:effectLst/>
                                        <a:latin typeface="Cambria Math" panose="02040503050406030204" pitchFamily="18" charset="0"/>
                                      </a:rPr>
                                      <m:t>𝑛</m:t>
                                    </m:r>
                                    <m:r>
                                      <a:rPr lang="en-US" sz="1800">
                                        <a:solidFill>
                                          <a:srgbClr val="05368B"/>
                                        </a:solidFill>
                                        <a:effectLst/>
                                        <a:latin typeface="Cambria Math" panose="02040503050406030204" pitchFamily="18" charset="0"/>
                                      </a:rPr>
                                      <m:t>+1</m:t>
                                    </m:r>
                                  </m:den>
                                </m:f>
                                <m:r>
                                  <a:rPr lang="en-US" sz="1800">
                                    <a:solidFill>
                                      <a:srgbClr val="05368B"/>
                                    </a:solidFill>
                                    <a:effectLst/>
                                    <a:latin typeface="Cambria Math" panose="02040503050406030204" pitchFamily="18" charset="0"/>
                                  </a:rPr>
                                  <m:t>∙</m:t>
                                </m:r>
                                <m:f>
                                  <m:fPr>
                                    <m:ctrlPr>
                                      <a:rPr lang="nl-NL" sz="1800" i="1">
                                        <a:solidFill>
                                          <a:srgbClr val="05368B"/>
                                        </a:solidFill>
                                        <a:effectLst/>
                                        <a:latin typeface="Cambria Math" panose="02040503050406030204" pitchFamily="18" charset="0"/>
                                      </a:rPr>
                                    </m:ctrlPr>
                                  </m:fPr>
                                  <m:num>
                                    <m:r>
                                      <a:rPr lang="en-US" sz="1800">
                                        <a:solidFill>
                                          <a:srgbClr val="05368B"/>
                                        </a:solidFill>
                                        <a:effectLst/>
                                        <a:latin typeface="Cambria Math" panose="02040503050406030204" pitchFamily="18" charset="0"/>
                                      </a:rPr>
                                      <m:t>𝑛</m:t>
                                    </m:r>
                                  </m:num>
                                  <m:den>
                                    <m:r>
                                      <a:rPr lang="en-US" sz="1800">
                                        <a:solidFill>
                                          <a:srgbClr val="05368B"/>
                                        </a:solidFill>
                                        <a:effectLst/>
                                        <a:latin typeface="Cambria Math" panose="02040503050406030204" pitchFamily="18" charset="0"/>
                                      </a:rPr>
                                      <m:t>𝑚</m:t>
                                    </m:r>
                                  </m:den>
                                </m:f>
                              </m:oMath>
                            </m:oMathPara>
                          </a14:m>
                          <a:endParaRPr lang="nl-NL" sz="1800" dirty="0">
                            <a:solidFill>
                              <a:srgbClr val="0536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58211180"/>
                      </a:ext>
                    </a:extLst>
                  </a:tr>
                  <a:tr h="444500">
                    <a:tc>
                      <a:txBody>
                        <a:bodyPr/>
                        <a:lstStyle/>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n-US" sz="1800" smtClean="0">
                                    <a:solidFill>
                                      <a:srgbClr val="05368B"/>
                                    </a:solidFill>
                                    <a:effectLst/>
                                    <a:latin typeface="Cambria Math" panose="02040503050406030204" pitchFamily="18" charset="0"/>
                                  </a:rPr>
                                  <m:t>𝑇</m:t>
                                </m:r>
                                <m:d>
                                  <m:dPr>
                                    <m:ctrlPr>
                                      <a:rPr lang="nl-NL" sz="1800" i="1">
                                        <a:solidFill>
                                          <a:srgbClr val="05368B"/>
                                        </a:solidFill>
                                        <a:effectLst/>
                                        <a:latin typeface="Cambria Math" panose="02040503050406030204" pitchFamily="18" charset="0"/>
                                      </a:rPr>
                                    </m:ctrlPr>
                                  </m:dPr>
                                  <m:e>
                                    <m:acc>
                                      <m:accPr>
                                        <m:chr m:val="⃗"/>
                                        <m:ctrlPr>
                                          <a:rPr lang="nl-NL" sz="1800" i="1">
                                            <a:solidFill>
                                              <a:srgbClr val="05368B"/>
                                            </a:solidFill>
                                            <a:effectLst/>
                                            <a:latin typeface="Cambria Math" panose="02040503050406030204" pitchFamily="18" charset="0"/>
                                          </a:rPr>
                                        </m:ctrlPr>
                                      </m:accPr>
                                      <m:e>
                                        <m:r>
                                          <a:rPr lang="en-US" sz="1800">
                                            <a:solidFill>
                                              <a:srgbClr val="05368B"/>
                                            </a:solidFill>
                                            <a:effectLst/>
                                            <a:latin typeface="Cambria Math" panose="02040503050406030204" pitchFamily="18" charset="0"/>
                                          </a:rPr>
                                          <m:t>𝑣</m:t>
                                        </m:r>
                                      </m:e>
                                    </m:acc>
                                  </m:e>
                                </m:d>
                                <m:r>
                                  <a:rPr lang="en-US" sz="1800">
                                    <a:solidFill>
                                      <a:srgbClr val="05368B"/>
                                    </a:solidFill>
                                    <a:effectLst/>
                                    <a:latin typeface="Cambria Math" panose="02040503050406030204" pitchFamily="18" charset="0"/>
                                  </a:rPr>
                                  <m:t>=1/</m:t>
                                </m:r>
                                <m:sSub>
                                  <m:sSubPr>
                                    <m:ctrlPr>
                                      <a:rPr lang="nl-NL" sz="1800" i="1">
                                        <a:solidFill>
                                          <a:srgbClr val="05368B"/>
                                        </a:solidFill>
                                        <a:effectLst/>
                                        <a:latin typeface="Cambria Math" panose="02040503050406030204" pitchFamily="18" charset="0"/>
                                      </a:rPr>
                                    </m:ctrlPr>
                                  </m:sSubPr>
                                  <m:e>
                                    <m:r>
                                      <a:rPr lang="en-US" sz="1800">
                                        <a:solidFill>
                                          <a:srgbClr val="05368B"/>
                                        </a:solidFill>
                                        <a:effectLst/>
                                        <a:latin typeface="Cambria Math" panose="02040503050406030204" pitchFamily="18" charset="0"/>
                                      </a:rPr>
                                      <m:t>𝑃</m:t>
                                    </m:r>
                                  </m:e>
                                  <m:sub>
                                    <m:r>
                                      <a:rPr lang="en-US" sz="1800">
                                        <a:solidFill>
                                          <a:srgbClr val="05368B"/>
                                        </a:solidFill>
                                        <a:effectLst/>
                                        <a:latin typeface="Cambria Math" panose="02040503050406030204" pitchFamily="18" charset="0"/>
                                      </a:rPr>
                                      <m:t>𝑒𝑥𝑐</m:t>
                                    </m:r>
                                  </m:sub>
                                </m:sSub>
                                <m:r>
                                  <a:rPr lang="en-US" sz="1800">
                                    <a:solidFill>
                                      <a:srgbClr val="05368B"/>
                                    </a:solidFill>
                                    <a:effectLst/>
                                    <a:latin typeface="Cambria Math" panose="02040503050406030204" pitchFamily="18" charset="0"/>
                                  </a:rPr>
                                  <m:t>(</m:t>
                                </m:r>
                                <m:acc>
                                  <m:accPr>
                                    <m:chr m:val="⃗"/>
                                    <m:ctrlPr>
                                      <a:rPr lang="nl-NL" sz="1800" i="1">
                                        <a:solidFill>
                                          <a:srgbClr val="05368B"/>
                                        </a:solidFill>
                                        <a:effectLst/>
                                        <a:latin typeface="Cambria Math" panose="02040503050406030204" pitchFamily="18" charset="0"/>
                                      </a:rPr>
                                    </m:ctrlPr>
                                  </m:accPr>
                                  <m:e>
                                    <m:r>
                                      <a:rPr lang="en-US" sz="1800">
                                        <a:solidFill>
                                          <a:srgbClr val="05368B"/>
                                        </a:solidFill>
                                        <a:effectLst/>
                                        <a:latin typeface="Cambria Math" panose="02040503050406030204" pitchFamily="18" charset="0"/>
                                      </a:rPr>
                                      <m:t>𝑣</m:t>
                                    </m:r>
                                  </m:e>
                                </m:acc>
                                <m:r>
                                  <a:rPr lang="en-US" sz="1800">
                                    <a:solidFill>
                                      <a:srgbClr val="05368B"/>
                                    </a:solidFill>
                                    <a:effectLst/>
                                    <a:latin typeface="Cambria Math" panose="02040503050406030204" pitchFamily="18" charset="0"/>
                                  </a:rPr>
                                  <m:t>)</m:t>
                                </m:r>
                              </m:oMath>
                            </m:oMathPara>
                          </a14:m>
                          <a:endParaRPr lang="nl-NL" sz="1800" dirty="0">
                            <a:solidFill>
                              <a:srgbClr val="05368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0206594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608511069"/>
                  </p:ext>
                </p:extLst>
              </p:nvPr>
            </p:nvGraphicFramePr>
            <p:xfrm>
              <a:off x="2213811" y="3183521"/>
              <a:ext cx="2970081" cy="1165225"/>
            </p:xfrm>
            <a:graphic>
              <a:graphicData uri="http://schemas.openxmlformats.org/drawingml/2006/table">
                <a:tbl>
                  <a:tblPr firstRow="1" firstCol="1" bandRow="1">
                    <a:tableStyleId>{5C22544A-7EE6-4342-B048-85BDC9FD1C3A}</a:tableStyleId>
                  </a:tblPr>
                  <a:tblGrid>
                    <a:gridCol w="2970081">
                      <a:extLst>
                        <a:ext uri="{9D8B030D-6E8A-4147-A177-3AD203B41FA5}">
                          <a16:colId xmlns:a16="http://schemas.microsoft.com/office/drawing/2014/main" val="1499379910"/>
                        </a:ext>
                      </a:extLst>
                    </a:gridCol>
                  </a:tblGrid>
                  <a:tr h="720725">
                    <a:tc>
                      <a:txBody>
                        <a:bodyPr/>
                        <a:lstStyle/>
                        <a:p>
                          <a:endParaRPr lang="nl-NL"/>
                        </a:p>
                      </a:txBody>
                      <a:tcPr marL="68580" marR="68580" marT="0" marB="0" anchor="ctr">
                        <a:blipFill>
                          <a:blip r:embed="rId3"/>
                          <a:stretch>
                            <a:fillRect l="-205" t="-840" r="-820" b="-63025"/>
                          </a:stretch>
                        </a:blipFill>
                      </a:tcPr>
                    </a:tc>
                    <a:extLst>
                      <a:ext uri="{0D108BD9-81ED-4DB2-BD59-A6C34878D82A}">
                        <a16:rowId xmlns:a16="http://schemas.microsoft.com/office/drawing/2014/main" val="2158211180"/>
                      </a:ext>
                    </a:extLst>
                  </a:tr>
                  <a:tr h="444500">
                    <a:tc>
                      <a:txBody>
                        <a:bodyPr/>
                        <a:lstStyle/>
                        <a:p>
                          <a:endParaRPr lang="nl-NL"/>
                        </a:p>
                      </a:txBody>
                      <a:tcPr marL="68580" marR="68580" marT="0" marB="0" anchor="ctr">
                        <a:blipFill>
                          <a:blip r:embed="rId3"/>
                          <a:stretch>
                            <a:fillRect l="-205" t="-164384" r="-820" b="-2740"/>
                          </a:stretch>
                        </a:blipFill>
                      </a:tcPr>
                    </a:tc>
                    <a:extLst>
                      <a:ext uri="{0D108BD9-81ED-4DB2-BD59-A6C34878D82A}">
                        <a16:rowId xmlns:a16="http://schemas.microsoft.com/office/drawing/2014/main" val="1802065946"/>
                      </a:ext>
                    </a:extLst>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218400" y="4486250"/>
                <a:ext cx="9434364" cy="2246769"/>
              </a:xfrm>
              <a:prstGeom prst="rect">
                <a:avLst/>
              </a:prstGeom>
              <a:noFill/>
            </p:spPr>
            <p:txBody>
              <a:bodyPr wrap="square" rtlCol="0">
                <a:spAutoFit/>
              </a:bodyPr>
              <a:lstStyle/>
              <a:p>
                <a:pPr algn="just"/>
                <a14:m>
                  <m:oMath xmlns:m="http://schemas.openxmlformats.org/officeDocument/2006/math">
                    <m:sSub>
                      <m:sSubPr>
                        <m:ctrlPr>
                          <a:rPr lang="nl-NL" sz="1800" i="1" smtClean="0">
                            <a:solidFill>
                              <a:srgbClr val="05368B"/>
                            </a:solidFill>
                            <a:latin typeface="Cambria Math" panose="02040503050406030204" pitchFamily="18" charset="0"/>
                          </a:rPr>
                        </m:ctrlPr>
                      </m:sSubPr>
                      <m:e>
                        <m:r>
                          <a:rPr lang="en-US" sz="1800" i="1">
                            <a:solidFill>
                              <a:srgbClr val="05368B"/>
                            </a:solidFill>
                            <a:latin typeface="Cambria Math" panose="02040503050406030204" pitchFamily="18" charset="0"/>
                          </a:rPr>
                          <m:t>𝑃</m:t>
                        </m:r>
                      </m:e>
                      <m:sub>
                        <m:r>
                          <a:rPr lang="en-US" sz="1800" i="1">
                            <a:solidFill>
                              <a:srgbClr val="05368B"/>
                            </a:solidFill>
                            <a:latin typeface="Cambria Math" panose="02040503050406030204" pitchFamily="18" charset="0"/>
                          </a:rPr>
                          <m:t>𝑒𝑥𝑐</m:t>
                        </m:r>
                      </m:sub>
                    </m:sSub>
                    <m:r>
                      <a:rPr lang="en-US" sz="1800" i="1">
                        <a:solidFill>
                          <a:srgbClr val="05368B"/>
                        </a:solidFill>
                        <a:latin typeface="Cambria Math" panose="02040503050406030204" pitchFamily="18" charset="0"/>
                      </a:rPr>
                      <m:t>(</m:t>
                    </m:r>
                    <m:acc>
                      <m:accPr>
                        <m:chr m:val="⃗"/>
                        <m:ctrlPr>
                          <a:rPr lang="nl-NL" sz="1800" i="1">
                            <a:solidFill>
                              <a:srgbClr val="05368B"/>
                            </a:solidFill>
                            <a:latin typeface="Cambria Math" panose="02040503050406030204" pitchFamily="18" charset="0"/>
                          </a:rPr>
                        </m:ctrlPr>
                      </m:accPr>
                      <m:e>
                        <m:r>
                          <a:rPr lang="en-US" sz="1800" i="1">
                            <a:solidFill>
                              <a:srgbClr val="05368B"/>
                            </a:solidFill>
                            <a:latin typeface="Cambria Math" panose="02040503050406030204" pitchFamily="18" charset="0"/>
                          </a:rPr>
                          <m:t>𝑣</m:t>
                        </m:r>
                      </m:e>
                    </m:acc>
                    <m:r>
                      <a:rPr lang="en-US" sz="1800" i="1">
                        <a:solidFill>
                          <a:srgbClr val="05368B"/>
                        </a:solidFill>
                        <a:latin typeface="Cambria Math" panose="02040503050406030204" pitchFamily="18" charset="0"/>
                      </a:rPr>
                      <m:t>)</m:t>
                    </m:r>
                  </m:oMath>
                </a14:m>
                <a:r>
                  <a:rPr lang="en-US" sz="1800" dirty="0">
                    <a:solidFill>
                      <a:srgbClr val="05368B"/>
                    </a:solidFill>
                  </a:rPr>
                  <a:t> </a:t>
                </a:r>
                <a:r>
                  <a:rPr lang="en-US" sz="1800" dirty="0" smtClean="0">
                    <a:solidFill>
                      <a:srgbClr val="05368B"/>
                    </a:solidFill>
                  </a:rPr>
                  <a:t>is the exceedance </a:t>
                </a:r>
                <a:r>
                  <a:rPr lang="en-US" sz="1800" dirty="0">
                    <a:solidFill>
                      <a:srgbClr val="05368B"/>
                    </a:solidFill>
                  </a:rPr>
                  <a:t>probability </a:t>
                </a:r>
                <a:r>
                  <a:rPr lang="en-US" sz="1800" dirty="0" smtClean="0">
                    <a:solidFill>
                      <a:srgbClr val="05368B"/>
                    </a:solidFill>
                  </a:rPr>
                  <a:t>for </a:t>
                </a:r>
                <a:r>
                  <a:rPr lang="en-US" sz="1800" dirty="0">
                    <a:solidFill>
                      <a:srgbClr val="05368B"/>
                    </a:solidFill>
                  </a:rPr>
                  <a:t>a given maximum wind speed </a:t>
                </a:r>
                <a14:m>
                  <m:oMath xmlns:m="http://schemas.openxmlformats.org/officeDocument/2006/math">
                    <m:acc>
                      <m:accPr>
                        <m:chr m:val="⃗"/>
                        <m:ctrlPr>
                          <a:rPr lang="nl-NL" sz="1800" i="1">
                            <a:solidFill>
                              <a:srgbClr val="05368B"/>
                            </a:solidFill>
                            <a:latin typeface="Cambria Math" panose="02040503050406030204" pitchFamily="18" charset="0"/>
                          </a:rPr>
                        </m:ctrlPr>
                      </m:accPr>
                      <m:e>
                        <m:r>
                          <a:rPr lang="en-US" sz="1800" i="1">
                            <a:solidFill>
                              <a:srgbClr val="05368B"/>
                            </a:solidFill>
                            <a:latin typeface="Cambria Math" panose="02040503050406030204" pitchFamily="18" charset="0"/>
                          </a:rPr>
                          <m:t>𝑣</m:t>
                        </m:r>
                      </m:e>
                    </m:acc>
                  </m:oMath>
                </a14:m>
                <a:r>
                  <a:rPr lang="en-US" sz="1800" dirty="0">
                    <a:solidFill>
                      <a:srgbClr val="05368B"/>
                    </a:solidFill>
                  </a:rPr>
                  <a:t> at rank </a:t>
                </a:r>
                <a14:m>
                  <m:oMath xmlns:m="http://schemas.openxmlformats.org/officeDocument/2006/math">
                    <m:r>
                      <a:rPr lang="en-US" sz="1800" i="1">
                        <a:solidFill>
                          <a:srgbClr val="05368B"/>
                        </a:solidFill>
                        <a:latin typeface="Cambria Math" panose="02040503050406030204" pitchFamily="18" charset="0"/>
                      </a:rPr>
                      <m:t>𝑖</m:t>
                    </m:r>
                  </m:oMath>
                </a14:m>
                <a:r>
                  <a:rPr lang="en-US" sz="1800" dirty="0">
                    <a:solidFill>
                      <a:srgbClr val="05368B"/>
                    </a:solidFill>
                  </a:rPr>
                  <a:t>. </a:t>
                </a:r>
                <a14:m>
                  <m:oMath xmlns:m="http://schemas.openxmlformats.org/officeDocument/2006/math">
                    <m:r>
                      <a:rPr lang="en-US" sz="1800" i="1">
                        <a:solidFill>
                          <a:srgbClr val="05368B"/>
                        </a:solidFill>
                        <a:latin typeface="Cambria Math" panose="02040503050406030204" pitchFamily="18" charset="0"/>
                      </a:rPr>
                      <m:t>𝑛</m:t>
                    </m:r>
                  </m:oMath>
                </a14:m>
                <a:r>
                  <a:rPr lang="en-US" sz="1800" dirty="0">
                    <a:solidFill>
                      <a:srgbClr val="05368B"/>
                    </a:solidFill>
                  </a:rPr>
                  <a:t> is the total number of events in the set, and m the total length of the dataset (in years; here, </a:t>
                </a:r>
                <a14:m>
                  <m:oMath xmlns:m="http://schemas.openxmlformats.org/officeDocument/2006/math">
                    <m:r>
                      <a:rPr lang="en-US" sz="1800" i="1">
                        <a:solidFill>
                          <a:srgbClr val="05368B"/>
                        </a:solidFill>
                        <a:latin typeface="Cambria Math" panose="02040503050406030204" pitchFamily="18" charset="0"/>
                      </a:rPr>
                      <m:t>𝑚</m:t>
                    </m:r>
                    <m:r>
                      <a:rPr lang="en-US" sz="1800" i="1">
                        <a:solidFill>
                          <a:srgbClr val="05368B"/>
                        </a:solidFill>
                        <a:latin typeface="Cambria Math" panose="02040503050406030204" pitchFamily="18" charset="0"/>
                      </a:rPr>
                      <m:t>=10,000</m:t>
                    </m:r>
                  </m:oMath>
                </a14:m>
                <a:r>
                  <a:rPr lang="en-US" sz="1800" dirty="0">
                    <a:solidFill>
                      <a:srgbClr val="05368B"/>
                    </a:solidFill>
                  </a:rPr>
                  <a:t>). The return period </a:t>
                </a:r>
                <a14:m>
                  <m:oMath xmlns:m="http://schemas.openxmlformats.org/officeDocument/2006/math">
                    <m:r>
                      <a:rPr lang="en-US" sz="1800" i="1">
                        <a:solidFill>
                          <a:srgbClr val="05368B"/>
                        </a:solidFill>
                        <a:latin typeface="Cambria Math" panose="02040503050406030204" pitchFamily="18" charset="0"/>
                      </a:rPr>
                      <m:t>𝑇</m:t>
                    </m:r>
                    <m:r>
                      <a:rPr lang="en-US" sz="1800" i="1">
                        <a:solidFill>
                          <a:srgbClr val="05368B"/>
                        </a:solidFill>
                        <a:latin typeface="Cambria Math" panose="02040503050406030204" pitchFamily="18" charset="0"/>
                      </a:rPr>
                      <m:t>(</m:t>
                    </m:r>
                    <m:acc>
                      <m:accPr>
                        <m:chr m:val="⃗"/>
                        <m:ctrlPr>
                          <a:rPr lang="nl-NL" sz="1800" i="1">
                            <a:solidFill>
                              <a:srgbClr val="05368B"/>
                            </a:solidFill>
                            <a:latin typeface="Cambria Math" panose="02040503050406030204" pitchFamily="18" charset="0"/>
                          </a:rPr>
                        </m:ctrlPr>
                      </m:accPr>
                      <m:e>
                        <m:r>
                          <a:rPr lang="en-US" sz="1800" i="1">
                            <a:solidFill>
                              <a:srgbClr val="05368B"/>
                            </a:solidFill>
                            <a:latin typeface="Cambria Math" panose="02040503050406030204" pitchFamily="18" charset="0"/>
                          </a:rPr>
                          <m:t>𝑣</m:t>
                        </m:r>
                      </m:e>
                    </m:acc>
                    <m:r>
                      <a:rPr lang="en-US" sz="1800" i="1">
                        <a:solidFill>
                          <a:srgbClr val="05368B"/>
                        </a:solidFill>
                        <a:latin typeface="Cambria Math" panose="02040503050406030204" pitchFamily="18" charset="0"/>
                      </a:rPr>
                      <m:t>)</m:t>
                    </m:r>
                  </m:oMath>
                </a14:m>
                <a:r>
                  <a:rPr lang="en-US" sz="1800" dirty="0">
                    <a:solidFill>
                      <a:srgbClr val="05368B"/>
                    </a:solidFill>
                  </a:rPr>
                  <a:t> is </a:t>
                </a:r>
                <a:r>
                  <a:rPr lang="en-US" sz="1800" dirty="0" smtClean="0">
                    <a:solidFill>
                      <a:srgbClr val="05368B"/>
                    </a:solidFill>
                  </a:rPr>
                  <a:t>given </a:t>
                </a:r>
                <a:r>
                  <a:rPr lang="en-US" sz="1800" dirty="0">
                    <a:solidFill>
                      <a:srgbClr val="05368B"/>
                    </a:solidFill>
                  </a:rPr>
                  <a:t>as the inverse of </a:t>
                </a:r>
                <a14:m>
                  <m:oMath xmlns:m="http://schemas.openxmlformats.org/officeDocument/2006/math">
                    <m:sSub>
                      <m:sSubPr>
                        <m:ctrlPr>
                          <a:rPr lang="nl-NL" sz="1800" i="1">
                            <a:solidFill>
                              <a:srgbClr val="05368B"/>
                            </a:solidFill>
                            <a:latin typeface="Cambria Math" panose="02040503050406030204" pitchFamily="18" charset="0"/>
                          </a:rPr>
                        </m:ctrlPr>
                      </m:sSubPr>
                      <m:e>
                        <m:r>
                          <a:rPr lang="en-US" sz="1800" i="1">
                            <a:solidFill>
                              <a:srgbClr val="05368B"/>
                            </a:solidFill>
                            <a:latin typeface="Cambria Math" panose="02040503050406030204" pitchFamily="18" charset="0"/>
                          </a:rPr>
                          <m:t>𝑃</m:t>
                        </m:r>
                      </m:e>
                      <m:sub>
                        <m:r>
                          <a:rPr lang="en-US" sz="1800" i="1">
                            <a:solidFill>
                              <a:srgbClr val="05368B"/>
                            </a:solidFill>
                            <a:latin typeface="Cambria Math" panose="02040503050406030204" pitchFamily="18" charset="0"/>
                          </a:rPr>
                          <m:t>𝑒𝑥𝑐</m:t>
                        </m:r>
                      </m:sub>
                    </m:sSub>
                  </m:oMath>
                </a14:m>
                <a:r>
                  <a:rPr lang="en-US" sz="1800" dirty="0" smtClean="0">
                    <a:solidFill>
                      <a:srgbClr val="05368B"/>
                    </a:solidFill>
                  </a:rPr>
                  <a:t>.</a:t>
                </a:r>
              </a:p>
              <a:p>
                <a:pPr algn="just"/>
                <a:endParaRPr lang="en-US" sz="1800" dirty="0">
                  <a:solidFill>
                    <a:srgbClr val="05368B"/>
                  </a:solidFill>
                </a:endParaRPr>
              </a:p>
              <a:p>
                <a:pPr algn="just"/>
                <a:r>
                  <a:rPr lang="en-US" sz="1800" dirty="0">
                    <a:solidFill>
                      <a:srgbClr val="05368B"/>
                    </a:solidFill>
                  </a:rPr>
                  <a:t>To demonstrate the calculation of wind speed return periods, we derive the return periods for TC events within a 100 km radius of 18 selected coastal </a:t>
                </a:r>
                <a:r>
                  <a:rPr lang="en-US" sz="1800" dirty="0" smtClean="0">
                    <a:solidFill>
                      <a:srgbClr val="05368B"/>
                    </a:solidFill>
                  </a:rPr>
                  <a:t>cities (see next slide). </a:t>
                </a:r>
                <a:endParaRPr lang="en-US" sz="1800" dirty="0">
                  <a:solidFill>
                    <a:srgbClr val="05368B"/>
                  </a:solidFill>
                </a:endParaRPr>
              </a:p>
              <a:p>
                <a:pPr algn="just"/>
                <a:endParaRPr lang="nl-NL" sz="1800" dirty="0">
                  <a:solidFill>
                    <a:srgbClr val="05368B"/>
                  </a:solidFill>
                </a:endParaRPr>
              </a:p>
              <a:p>
                <a:pPr algn="just"/>
                <a:endParaRPr lang="nl-NL" dirty="0"/>
              </a:p>
            </p:txBody>
          </p:sp>
        </mc:Choice>
        <mc:Fallback xmlns="">
          <p:sp>
            <p:nvSpPr>
              <p:cNvPr id="3" name="TextBox 2"/>
              <p:cNvSpPr txBox="1">
                <a:spLocks noRot="1" noChangeAspect="1" noMove="1" noResize="1" noEditPoints="1" noAdjustHandles="1" noChangeArrowheads="1" noChangeShapeType="1" noTextEdit="1"/>
              </p:cNvSpPr>
              <p:nvPr/>
            </p:nvSpPr>
            <p:spPr>
              <a:xfrm>
                <a:off x="218400" y="4486250"/>
                <a:ext cx="9434364" cy="2246769"/>
              </a:xfrm>
              <a:prstGeom prst="rect">
                <a:avLst/>
              </a:prstGeom>
              <a:blipFill>
                <a:blip r:embed="rId4"/>
                <a:stretch>
                  <a:fillRect l="-582" t="-3533" r="-517"/>
                </a:stretch>
              </a:blipFill>
            </p:spPr>
            <p:txBody>
              <a:bodyPr/>
              <a:lstStyle/>
              <a:p>
                <a:r>
                  <a:rPr lang="nl-NL">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 for coastal cities</a:t>
            </a:r>
            <a:endParaRPr dirty="0"/>
          </a:p>
        </p:txBody>
      </p:sp>
      <p:sp>
        <p:nvSpPr>
          <p:cNvPr id="9" name="TextBox 8"/>
          <p:cNvSpPr txBox="1"/>
          <p:nvPr/>
        </p:nvSpPr>
        <p:spPr>
          <a:xfrm>
            <a:off x="2881746" y="6282613"/>
            <a:ext cx="6929148" cy="523220"/>
          </a:xfrm>
          <a:prstGeom prst="rect">
            <a:avLst/>
          </a:prstGeom>
          <a:noFill/>
        </p:spPr>
        <p:txBody>
          <a:bodyPr wrap="square" rtlCol="0">
            <a:spAutoFit/>
          </a:bodyPr>
          <a:lstStyle/>
          <a:p>
            <a:r>
              <a:rPr lang="en-US" b="1" dirty="0">
                <a:solidFill>
                  <a:srgbClr val="05368B"/>
                </a:solidFill>
              </a:rPr>
              <a:t>Figure </a:t>
            </a:r>
            <a:r>
              <a:rPr lang="en-US" dirty="0" smtClean="0">
                <a:solidFill>
                  <a:srgbClr val="05368B"/>
                </a:solidFill>
              </a:rPr>
              <a:t>Wind speed return periods within a radius of 100 km for a selection of coastal cities. </a:t>
            </a:r>
            <a:endParaRPr lang="nl-NL"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8098"/>
            <a:ext cx="9906000" cy="5301803"/>
          </a:xfrm>
          <a:prstGeom prst="rect">
            <a:avLst/>
          </a:prstGeom>
        </p:spPr>
      </p:pic>
    </p:spTree>
    <p:extLst>
      <p:ext uri="{BB962C8B-B14F-4D97-AF65-F5344CB8AC3E}">
        <p14:creationId xmlns:p14="http://schemas.microsoft.com/office/powerpoint/2010/main" val="97483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8098"/>
            <a:ext cx="9906000" cy="5301803"/>
          </a:xfrm>
          <a:prstGeom prst="rect">
            <a:avLst/>
          </a:prstGeom>
        </p:spPr>
      </p:pic>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 for coastal cities</a:t>
            </a:r>
            <a:endParaRPr dirty="0"/>
          </a:p>
        </p:txBody>
      </p:sp>
      <p:sp>
        <p:nvSpPr>
          <p:cNvPr id="7" name="TextBox 6"/>
          <p:cNvSpPr txBox="1"/>
          <p:nvPr/>
        </p:nvSpPr>
        <p:spPr>
          <a:xfrm>
            <a:off x="2881746" y="6282613"/>
            <a:ext cx="6929148" cy="738664"/>
          </a:xfrm>
          <a:prstGeom prst="rect">
            <a:avLst/>
          </a:prstGeom>
          <a:noFill/>
        </p:spPr>
        <p:txBody>
          <a:bodyPr wrap="square" rtlCol="0">
            <a:spAutoFit/>
          </a:bodyPr>
          <a:lstStyle/>
          <a:p>
            <a:r>
              <a:rPr lang="en-US" b="1" dirty="0">
                <a:solidFill>
                  <a:srgbClr val="05368B"/>
                </a:solidFill>
              </a:rPr>
              <a:t>Figure </a:t>
            </a:r>
            <a:r>
              <a:rPr lang="en-US" dirty="0" smtClean="0">
                <a:solidFill>
                  <a:srgbClr val="05368B"/>
                </a:solidFill>
              </a:rPr>
              <a:t>Wind speed return periods within a radius of 100 km for a selection of coastal cities. Values in text boxes represent the return period for a Category-3 event.</a:t>
            </a:r>
            <a:endParaRPr lang="nl-NL" b="1" dirty="0">
              <a:solidFill>
                <a:srgbClr val="05368B"/>
              </a:solidFill>
            </a:endParaRPr>
          </a:p>
          <a:p>
            <a:endParaRPr lang="nl-NL" dirty="0"/>
          </a:p>
        </p:txBody>
      </p:sp>
      <p:sp>
        <p:nvSpPr>
          <p:cNvPr id="2" name="TextBox 1"/>
          <p:cNvSpPr txBox="1"/>
          <p:nvPr/>
        </p:nvSpPr>
        <p:spPr>
          <a:xfrm>
            <a:off x="8380031" y="3353636"/>
            <a:ext cx="1209964" cy="646331"/>
          </a:xfrm>
          <a:prstGeom prst="rect">
            <a:avLst/>
          </a:prstGeom>
          <a:solidFill>
            <a:schemeClr val="bg1"/>
          </a:solidFill>
          <a:ln>
            <a:solidFill>
              <a:srgbClr val="05368B"/>
            </a:solidFill>
          </a:ln>
        </p:spPr>
        <p:txBody>
          <a:bodyPr wrap="square" rtlCol="0">
            <a:spAutoFit/>
          </a:bodyPr>
          <a:lstStyle/>
          <a:p>
            <a:r>
              <a:rPr lang="en-US" sz="1800" dirty="0" smtClean="0">
                <a:solidFill>
                  <a:srgbClr val="05368B"/>
                </a:solidFill>
              </a:rPr>
              <a:t>Taipei:</a:t>
            </a:r>
          </a:p>
          <a:p>
            <a:r>
              <a:rPr lang="en-US" sz="1800" dirty="0" smtClean="0">
                <a:solidFill>
                  <a:srgbClr val="05368B"/>
                </a:solidFill>
              </a:rPr>
              <a:t>27 </a:t>
            </a:r>
            <a:r>
              <a:rPr lang="en-US" sz="1800" dirty="0" smtClean="0">
                <a:solidFill>
                  <a:srgbClr val="05368B"/>
                </a:solidFill>
              </a:rPr>
              <a:t>years</a:t>
            </a:r>
            <a:endParaRPr lang="nl-NL" sz="1800" dirty="0">
              <a:solidFill>
                <a:srgbClr val="05368B"/>
              </a:solidFill>
            </a:endParaRPr>
          </a:p>
        </p:txBody>
      </p:sp>
      <p:cxnSp>
        <p:nvCxnSpPr>
          <p:cNvPr id="4" name="Straight Arrow Connector 3"/>
          <p:cNvCxnSpPr>
            <a:stCxn id="2" idx="2"/>
          </p:cNvCxnSpPr>
          <p:nvPr/>
        </p:nvCxnSpPr>
        <p:spPr>
          <a:xfrm flipH="1">
            <a:off x="8636000" y="3999967"/>
            <a:ext cx="349013" cy="710578"/>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460203" y="3368167"/>
            <a:ext cx="1240477" cy="646331"/>
          </a:xfrm>
          <a:prstGeom prst="rect">
            <a:avLst/>
          </a:prstGeom>
          <a:solidFill>
            <a:schemeClr val="bg1"/>
          </a:solidFill>
          <a:ln>
            <a:solidFill>
              <a:srgbClr val="05368B"/>
            </a:solidFill>
          </a:ln>
        </p:spPr>
        <p:txBody>
          <a:bodyPr wrap="square" rtlCol="0">
            <a:spAutoFit/>
          </a:bodyPr>
          <a:lstStyle/>
          <a:p>
            <a:r>
              <a:rPr lang="en-US" sz="1800" dirty="0" smtClean="0">
                <a:solidFill>
                  <a:srgbClr val="05368B"/>
                </a:solidFill>
              </a:rPr>
              <a:t>Mumbai:</a:t>
            </a:r>
          </a:p>
          <a:p>
            <a:r>
              <a:rPr lang="en-US" sz="1800" dirty="0" smtClean="0">
                <a:solidFill>
                  <a:srgbClr val="05368B"/>
                </a:solidFill>
              </a:rPr>
              <a:t>275</a:t>
            </a:r>
            <a:r>
              <a:rPr lang="en-US" sz="1800" dirty="0" smtClean="0">
                <a:solidFill>
                  <a:srgbClr val="05368B"/>
                </a:solidFill>
              </a:rPr>
              <a:t> </a:t>
            </a:r>
            <a:r>
              <a:rPr lang="en-US" sz="1800" dirty="0" smtClean="0">
                <a:solidFill>
                  <a:srgbClr val="05368B"/>
                </a:solidFill>
              </a:rPr>
              <a:t>years</a:t>
            </a:r>
            <a:endParaRPr lang="nl-NL" sz="1800" dirty="0">
              <a:solidFill>
                <a:srgbClr val="05368B"/>
              </a:solidFill>
            </a:endParaRPr>
          </a:p>
        </p:txBody>
      </p:sp>
      <p:cxnSp>
        <p:nvCxnSpPr>
          <p:cNvPr id="12" name="Straight Arrow Connector 11"/>
          <p:cNvCxnSpPr/>
          <p:nvPr/>
        </p:nvCxnSpPr>
        <p:spPr>
          <a:xfrm>
            <a:off x="4056967" y="4014498"/>
            <a:ext cx="265651" cy="696047"/>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64638" y="3368167"/>
            <a:ext cx="1155889" cy="646331"/>
          </a:xfrm>
          <a:prstGeom prst="rect">
            <a:avLst/>
          </a:prstGeom>
          <a:solidFill>
            <a:schemeClr val="bg1"/>
          </a:solidFill>
          <a:ln>
            <a:solidFill>
              <a:srgbClr val="05368B"/>
            </a:solidFill>
          </a:ln>
        </p:spPr>
        <p:txBody>
          <a:bodyPr wrap="square" rtlCol="0">
            <a:spAutoFit/>
          </a:bodyPr>
          <a:lstStyle/>
          <a:p>
            <a:r>
              <a:rPr lang="en-US" sz="1800" dirty="0" smtClean="0">
                <a:solidFill>
                  <a:srgbClr val="05368B"/>
                </a:solidFill>
              </a:rPr>
              <a:t>Honolulu:</a:t>
            </a:r>
          </a:p>
          <a:p>
            <a:r>
              <a:rPr lang="en-US" sz="1800" dirty="0" smtClean="0">
                <a:solidFill>
                  <a:srgbClr val="05368B"/>
                </a:solidFill>
              </a:rPr>
              <a:t>48</a:t>
            </a:r>
            <a:r>
              <a:rPr lang="en-US" sz="1800" dirty="0" smtClean="0">
                <a:solidFill>
                  <a:srgbClr val="05368B"/>
                </a:solidFill>
              </a:rPr>
              <a:t> </a:t>
            </a:r>
            <a:r>
              <a:rPr lang="en-US" sz="1800" dirty="0" smtClean="0">
                <a:solidFill>
                  <a:srgbClr val="05368B"/>
                </a:solidFill>
              </a:rPr>
              <a:t>years</a:t>
            </a:r>
            <a:endParaRPr lang="nl-NL" sz="1800" dirty="0">
              <a:solidFill>
                <a:srgbClr val="05368B"/>
              </a:solidFill>
            </a:endParaRPr>
          </a:p>
        </p:txBody>
      </p:sp>
      <p:cxnSp>
        <p:nvCxnSpPr>
          <p:cNvPr id="15" name="Straight Arrow Connector 14"/>
          <p:cNvCxnSpPr/>
          <p:nvPr/>
        </p:nvCxnSpPr>
        <p:spPr>
          <a:xfrm flipH="1">
            <a:off x="951345" y="4014498"/>
            <a:ext cx="27324" cy="696047"/>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010397" y="3368167"/>
            <a:ext cx="1113117" cy="646331"/>
          </a:xfrm>
          <a:prstGeom prst="rect">
            <a:avLst/>
          </a:prstGeom>
          <a:solidFill>
            <a:schemeClr val="bg1"/>
          </a:solidFill>
          <a:ln>
            <a:solidFill>
              <a:srgbClr val="05368B"/>
            </a:solidFill>
          </a:ln>
        </p:spPr>
        <p:txBody>
          <a:bodyPr wrap="square" rtlCol="0">
            <a:spAutoFit/>
          </a:bodyPr>
          <a:lstStyle/>
          <a:p>
            <a:r>
              <a:rPr lang="en-US" sz="1800" dirty="0" smtClean="0">
                <a:solidFill>
                  <a:srgbClr val="05368B"/>
                </a:solidFill>
              </a:rPr>
              <a:t>Miami:</a:t>
            </a:r>
          </a:p>
          <a:p>
            <a:r>
              <a:rPr lang="en-US" sz="1800" dirty="0" smtClean="0">
                <a:solidFill>
                  <a:srgbClr val="05368B"/>
                </a:solidFill>
              </a:rPr>
              <a:t>44</a:t>
            </a:r>
            <a:r>
              <a:rPr lang="en-US" sz="1800" dirty="0" smtClean="0">
                <a:solidFill>
                  <a:srgbClr val="05368B"/>
                </a:solidFill>
              </a:rPr>
              <a:t> </a:t>
            </a:r>
            <a:r>
              <a:rPr lang="en-US" sz="1800" dirty="0" smtClean="0">
                <a:solidFill>
                  <a:srgbClr val="05368B"/>
                </a:solidFill>
              </a:rPr>
              <a:t>years</a:t>
            </a:r>
            <a:endParaRPr lang="nl-NL" sz="1800" dirty="0">
              <a:solidFill>
                <a:srgbClr val="05368B"/>
              </a:solidFill>
            </a:endParaRPr>
          </a:p>
        </p:txBody>
      </p:sp>
      <p:cxnSp>
        <p:nvCxnSpPr>
          <p:cNvPr id="18" name="Straight Arrow Connector 17"/>
          <p:cNvCxnSpPr>
            <a:stCxn id="17" idx="2"/>
          </p:cNvCxnSpPr>
          <p:nvPr/>
        </p:nvCxnSpPr>
        <p:spPr>
          <a:xfrm flipH="1">
            <a:off x="2521527" y="4014498"/>
            <a:ext cx="45429" cy="696047"/>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977954" y="3368167"/>
            <a:ext cx="1459926" cy="646331"/>
          </a:xfrm>
          <a:prstGeom prst="rect">
            <a:avLst/>
          </a:prstGeom>
          <a:solidFill>
            <a:schemeClr val="bg1"/>
          </a:solidFill>
          <a:ln>
            <a:solidFill>
              <a:srgbClr val="05368B"/>
            </a:solidFill>
          </a:ln>
        </p:spPr>
        <p:txBody>
          <a:bodyPr wrap="square" rtlCol="0">
            <a:spAutoFit/>
          </a:bodyPr>
          <a:lstStyle/>
          <a:p>
            <a:r>
              <a:rPr lang="en-US" sz="1800" dirty="0" smtClean="0">
                <a:solidFill>
                  <a:srgbClr val="05368B"/>
                </a:solidFill>
              </a:rPr>
              <a:t>Saint-Denis:</a:t>
            </a:r>
          </a:p>
          <a:p>
            <a:r>
              <a:rPr lang="en-US" sz="1800" dirty="0" smtClean="0">
                <a:solidFill>
                  <a:srgbClr val="05368B"/>
                </a:solidFill>
              </a:rPr>
              <a:t>75</a:t>
            </a:r>
            <a:r>
              <a:rPr lang="en-US" sz="1800" dirty="0" smtClean="0">
                <a:solidFill>
                  <a:srgbClr val="05368B"/>
                </a:solidFill>
              </a:rPr>
              <a:t> </a:t>
            </a:r>
            <a:r>
              <a:rPr lang="en-US" sz="1800" dirty="0" smtClean="0">
                <a:solidFill>
                  <a:srgbClr val="05368B"/>
                </a:solidFill>
              </a:rPr>
              <a:t>years</a:t>
            </a:r>
            <a:endParaRPr lang="nl-NL" sz="1800" dirty="0">
              <a:solidFill>
                <a:srgbClr val="05368B"/>
              </a:solidFill>
            </a:endParaRPr>
          </a:p>
        </p:txBody>
      </p:sp>
      <p:cxnSp>
        <p:nvCxnSpPr>
          <p:cNvPr id="26" name="Straight Arrow Connector 25"/>
          <p:cNvCxnSpPr>
            <a:stCxn id="25" idx="2"/>
          </p:cNvCxnSpPr>
          <p:nvPr/>
        </p:nvCxnSpPr>
        <p:spPr>
          <a:xfrm flipH="1">
            <a:off x="5652655" y="4014498"/>
            <a:ext cx="55262" cy="760702"/>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6784769" y="3372945"/>
            <a:ext cx="1159803" cy="646331"/>
          </a:xfrm>
          <a:prstGeom prst="rect">
            <a:avLst/>
          </a:prstGeom>
          <a:solidFill>
            <a:schemeClr val="bg1"/>
          </a:solidFill>
          <a:ln>
            <a:solidFill>
              <a:srgbClr val="05368B"/>
            </a:solidFill>
          </a:ln>
        </p:spPr>
        <p:txBody>
          <a:bodyPr wrap="square" rtlCol="0">
            <a:spAutoFit/>
          </a:bodyPr>
          <a:lstStyle/>
          <a:p>
            <a:r>
              <a:rPr lang="en-US" sz="1800" dirty="0" err="1" smtClean="0">
                <a:solidFill>
                  <a:srgbClr val="05368B"/>
                </a:solidFill>
              </a:rPr>
              <a:t>Nadi</a:t>
            </a:r>
            <a:r>
              <a:rPr lang="en-US" sz="1800" dirty="0" smtClean="0">
                <a:solidFill>
                  <a:srgbClr val="05368B"/>
                </a:solidFill>
              </a:rPr>
              <a:t>:</a:t>
            </a:r>
          </a:p>
          <a:p>
            <a:r>
              <a:rPr lang="en-US" sz="1800" dirty="0" smtClean="0">
                <a:solidFill>
                  <a:srgbClr val="05368B"/>
                </a:solidFill>
              </a:rPr>
              <a:t>74</a:t>
            </a:r>
            <a:r>
              <a:rPr lang="en-US" sz="1800" dirty="0" smtClean="0">
                <a:solidFill>
                  <a:srgbClr val="05368B"/>
                </a:solidFill>
              </a:rPr>
              <a:t> </a:t>
            </a:r>
            <a:r>
              <a:rPr lang="en-US" sz="1800" dirty="0" smtClean="0">
                <a:solidFill>
                  <a:srgbClr val="05368B"/>
                </a:solidFill>
              </a:rPr>
              <a:t>years</a:t>
            </a:r>
            <a:endParaRPr lang="nl-NL" sz="1800" dirty="0">
              <a:solidFill>
                <a:srgbClr val="05368B"/>
              </a:solidFill>
            </a:endParaRPr>
          </a:p>
        </p:txBody>
      </p:sp>
      <p:cxnSp>
        <p:nvCxnSpPr>
          <p:cNvPr id="34" name="Straight Arrow Connector 33"/>
          <p:cNvCxnSpPr>
            <a:stCxn id="33" idx="2"/>
          </p:cNvCxnSpPr>
          <p:nvPr/>
        </p:nvCxnSpPr>
        <p:spPr>
          <a:xfrm flipH="1">
            <a:off x="7213600" y="4019276"/>
            <a:ext cx="151071" cy="755924"/>
          </a:xfrm>
          <a:prstGeom prst="straightConnector1">
            <a:avLst/>
          </a:prstGeom>
          <a:ln>
            <a:solidFill>
              <a:srgbClr val="05368B"/>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687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 at 10 km resolution</a:t>
            </a:r>
            <a:endParaRPr dirty="0"/>
          </a:p>
        </p:txBody>
      </p:sp>
      <p:sp>
        <p:nvSpPr>
          <p:cNvPr id="4" name="Text Placeholder 2"/>
          <p:cNvSpPr>
            <a:spLocks noGrp="1"/>
          </p:cNvSpPr>
          <p:nvPr>
            <p:ph type="body" idx="1"/>
          </p:nvPr>
        </p:nvSpPr>
        <p:spPr>
          <a:xfrm>
            <a:off x="1" y="990027"/>
            <a:ext cx="9810892" cy="5190766"/>
          </a:xfrm>
        </p:spPr>
        <p:txBody>
          <a:bodyPr/>
          <a:lstStyle/>
          <a:p>
            <a:pPr marL="74930" indent="0" algn="just">
              <a:buNone/>
            </a:pPr>
            <a:r>
              <a:rPr lang="en-US" sz="1800" dirty="0" smtClean="0"/>
              <a:t>Aside from calculating wind speed return periods in the vicinity of pre-selected locations, the STORM dataset can also be used to calculate return periods at high resolution. Here, we </a:t>
            </a:r>
            <a:r>
              <a:rPr lang="en-US" sz="1800" dirty="0" smtClean="0">
                <a:solidFill>
                  <a:srgbClr val="FF0000"/>
                </a:solidFill>
              </a:rPr>
              <a:t>construct 2D-parametric wind fields </a:t>
            </a:r>
            <a:r>
              <a:rPr lang="en-US" sz="1800" dirty="0" smtClean="0"/>
              <a:t>from the STORM dataset using the parametric approach of Holland, further refined by Lin and </a:t>
            </a:r>
            <a:r>
              <a:rPr lang="en-US" sz="1800" dirty="0" err="1" smtClean="0"/>
              <a:t>Chavas</a:t>
            </a:r>
            <a:r>
              <a:rPr lang="en-US" sz="1800" dirty="0" smtClean="0"/>
              <a:t>. </a:t>
            </a:r>
          </a:p>
          <a:p>
            <a:pPr marL="74930" indent="0" algn="just">
              <a:buNone/>
            </a:pPr>
            <a:r>
              <a:rPr lang="en-US" sz="1800" dirty="0" smtClean="0"/>
              <a:t>We compute the 2D-wind field using a mesh with 10 km resolution, and store the maximum wind speed at each grid cell whenever this wind speed exceeds 18 m/s (Tropical Storm-classification on the </a:t>
            </a:r>
            <a:r>
              <a:rPr lang="en-US" sz="1800" dirty="0" err="1" smtClean="0"/>
              <a:t>Saffir</a:t>
            </a:r>
            <a:r>
              <a:rPr lang="en-US" sz="1800" dirty="0" smtClean="0"/>
              <a:t>-Simpson scale). </a:t>
            </a:r>
          </a:p>
          <a:p>
            <a:pPr marL="74930" indent="0" algn="just">
              <a:buNone/>
            </a:pPr>
            <a:endParaRPr lang="en-US" sz="1800" dirty="0"/>
          </a:p>
        </p:txBody>
      </p:sp>
    </p:spTree>
    <p:extLst>
      <p:ext uri="{BB962C8B-B14F-4D97-AF65-F5344CB8AC3E}">
        <p14:creationId xmlns:p14="http://schemas.microsoft.com/office/powerpoint/2010/main" val="208248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218400" y="92036"/>
            <a:ext cx="9379500" cy="712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smtClean="0"/>
              <a:t>Wind speed return periods at 10 km resolution</a:t>
            </a:r>
            <a:endParaRPr dirty="0"/>
          </a:p>
        </p:txBody>
      </p:sp>
      <p:sp>
        <p:nvSpPr>
          <p:cNvPr id="4" name="Text Placeholder 2"/>
          <p:cNvSpPr>
            <a:spLocks noGrp="1"/>
          </p:cNvSpPr>
          <p:nvPr>
            <p:ph type="body" idx="1"/>
          </p:nvPr>
        </p:nvSpPr>
        <p:spPr>
          <a:xfrm>
            <a:off x="1" y="990027"/>
            <a:ext cx="3911981" cy="5190766"/>
          </a:xfrm>
        </p:spPr>
        <p:txBody>
          <a:bodyPr/>
          <a:lstStyle/>
          <a:p>
            <a:pPr marL="74930" indent="0" algn="just">
              <a:buNone/>
            </a:pPr>
            <a:r>
              <a:rPr lang="en-US" sz="1800" dirty="0" smtClean="0"/>
              <a:t>Next, using Weibull’s empirical formula, we can calculate </a:t>
            </a:r>
            <a:r>
              <a:rPr lang="en-US" sz="1800" dirty="0" smtClean="0">
                <a:solidFill>
                  <a:srgbClr val="FF0000"/>
                </a:solidFill>
              </a:rPr>
              <a:t>the wind speeds corresponding to a fixed set of return periods</a:t>
            </a:r>
            <a:r>
              <a:rPr lang="en-US" sz="1800" dirty="0" smtClean="0"/>
              <a:t>. Such information gives policymakers insights in, for example, how high the 1-in-100-year wind speed is in their city or area. This data is a valuable contribution to e.g. the design of construction regulations anywhere in TC-prone areas, including small island nations and regions not frequently hit by TCs.   </a:t>
            </a:r>
            <a:endParaRPr lang="en-US" sz="1800" dirty="0"/>
          </a:p>
        </p:txBody>
      </p:sp>
      <p:sp>
        <p:nvSpPr>
          <p:cNvPr id="5" name="TextBox 4"/>
          <p:cNvSpPr txBox="1"/>
          <p:nvPr/>
        </p:nvSpPr>
        <p:spPr>
          <a:xfrm>
            <a:off x="5094514" y="6282613"/>
            <a:ext cx="4716379" cy="738664"/>
          </a:xfrm>
          <a:prstGeom prst="rect">
            <a:avLst/>
          </a:prstGeom>
          <a:noFill/>
        </p:spPr>
        <p:txBody>
          <a:bodyPr wrap="square" rtlCol="0">
            <a:spAutoFit/>
          </a:bodyPr>
          <a:lstStyle/>
          <a:p>
            <a:r>
              <a:rPr lang="en-US" b="1" dirty="0">
                <a:solidFill>
                  <a:srgbClr val="05368B"/>
                </a:solidFill>
              </a:rPr>
              <a:t>Figure </a:t>
            </a:r>
            <a:r>
              <a:rPr lang="en-US" dirty="0" smtClean="0">
                <a:solidFill>
                  <a:srgbClr val="05368B"/>
                </a:solidFill>
              </a:rPr>
              <a:t>maximum wind speed at the 1-in-100-year (top) and 1-in-1000-year return period, at 10 km resolution</a:t>
            </a:r>
            <a:endParaRPr lang="nl-NL" b="1" dirty="0">
              <a:solidFill>
                <a:srgbClr val="05368B"/>
              </a:solidFill>
            </a:endParaRPr>
          </a:p>
          <a:p>
            <a:endParaRPr lang="nl-NL"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03"/>
          <a:stretch/>
        </p:blipFill>
        <p:spPr>
          <a:xfrm>
            <a:off x="3976373" y="1130968"/>
            <a:ext cx="5929627" cy="4908884"/>
          </a:xfrm>
          <a:prstGeom prst="rect">
            <a:avLst/>
          </a:prstGeom>
        </p:spPr>
      </p:pic>
    </p:spTree>
    <p:extLst>
      <p:ext uri="{BB962C8B-B14F-4D97-AF65-F5344CB8AC3E}">
        <p14:creationId xmlns:p14="http://schemas.microsoft.com/office/powerpoint/2010/main" val="283257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A4">
  <a:themeElements>
    <a:clrScheme name="IVM Theme">
      <a:dk1>
        <a:srgbClr val="05368B"/>
      </a:dk1>
      <a:lt1>
        <a:srgbClr val="FFFFFF"/>
      </a:lt1>
      <a:dk2>
        <a:srgbClr val="0055A5"/>
      </a:dk2>
      <a:lt2>
        <a:srgbClr val="E5EEF6"/>
      </a:lt2>
      <a:accent1>
        <a:srgbClr val="7FB92F"/>
      </a:accent1>
      <a:accent2>
        <a:srgbClr val="BEE18F"/>
      </a:accent2>
      <a:accent3>
        <a:srgbClr val="DCF0C2"/>
      </a:accent3>
      <a:accent4>
        <a:srgbClr val="4281BB"/>
      </a:accent4>
      <a:accent5>
        <a:srgbClr val="B2CCE4"/>
      </a:accent5>
      <a:accent6>
        <a:srgbClr val="CCE3E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1343</Words>
  <Application>Microsoft Office PowerPoint</Application>
  <PresentationFormat>A4 Paper (210x297 mm)</PresentationFormat>
  <Paragraphs>86</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Calibri</vt:lpstr>
      <vt:lpstr>Arial</vt:lpstr>
      <vt:lpstr>Noto Sans Symbols</vt:lpstr>
      <vt:lpstr>Cambria Math</vt:lpstr>
      <vt:lpstr>Times New Roman</vt:lpstr>
      <vt:lpstr>Tahoma</vt:lpstr>
      <vt:lpstr>powerpoint_template_A4</vt:lpstr>
      <vt:lpstr>1_Custom Design</vt:lpstr>
      <vt:lpstr>Estimation of Global Tropical Cyclone Wind Probabilities using the STORM dataset</vt:lpstr>
      <vt:lpstr>Tropical cyclones</vt:lpstr>
      <vt:lpstr>Problem statement</vt:lpstr>
      <vt:lpstr>The STORM model </vt:lpstr>
      <vt:lpstr>Wind speed return periods</vt:lpstr>
      <vt:lpstr>Wind speed return periods for coastal cities</vt:lpstr>
      <vt:lpstr>Wind speed return periods for coastal cities</vt:lpstr>
      <vt:lpstr>Wind speed return periods at 10 km resolution</vt:lpstr>
      <vt:lpstr>Wind speed return periods at 10 km resolution</vt:lpstr>
      <vt:lpstr>Wind speed return periods at 10 km resolution</vt:lpstr>
      <vt:lpstr>Summary</vt:lpstr>
      <vt:lpstr>Further reading, datasets &amp;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Synthetic Tropical Cyclone Generation Under  Present and Future Climate Conditions</dc:title>
  <dc:creator>Bloemendaal, N.</dc:creator>
  <cp:lastModifiedBy>Bloemendaal, N.</cp:lastModifiedBy>
  <cp:revision>39</cp:revision>
  <dcterms:modified xsi:type="dcterms:W3CDTF">2020-04-28T15:38:22Z</dcterms:modified>
</cp:coreProperties>
</file>