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384" r:id="rId3"/>
    <p:sldId id="299" r:id="rId4"/>
    <p:sldId id="272" r:id="rId5"/>
    <p:sldId id="373" r:id="rId6"/>
    <p:sldId id="374" r:id="rId7"/>
    <p:sldId id="375" r:id="rId8"/>
    <p:sldId id="377" r:id="rId9"/>
    <p:sldId id="378" r:id="rId10"/>
    <p:sldId id="379" r:id="rId11"/>
    <p:sldId id="300" r:id="rId12"/>
    <p:sldId id="301" r:id="rId13"/>
    <p:sldId id="302" r:id="rId14"/>
    <p:sldId id="303" r:id="rId15"/>
    <p:sldId id="304" r:id="rId16"/>
    <p:sldId id="381" r:id="rId17"/>
    <p:sldId id="3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9C3E8C-F442-8A46-A80D-38663D87730A}">
          <p14:sldIdLst>
            <p14:sldId id="258"/>
            <p14:sldId id="384"/>
            <p14:sldId id="299"/>
            <p14:sldId id="272"/>
            <p14:sldId id="373"/>
            <p14:sldId id="374"/>
            <p14:sldId id="375"/>
            <p14:sldId id="377"/>
            <p14:sldId id="378"/>
            <p14:sldId id="379"/>
            <p14:sldId id="300"/>
            <p14:sldId id="301"/>
            <p14:sldId id="302"/>
            <p14:sldId id="303"/>
            <p14:sldId id="304"/>
            <p14:sldId id="381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3477" userDrawn="1">
          <p15:clr>
            <a:srgbClr val="A4A3A4"/>
          </p15:clr>
        </p15:guide>
        <p15:guide id="4" pos="74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00FA00"/>
    <a:srgbClr val="FFBF00"/>
    <a:srgbClr val="FF9300"/>
    <a:srgbClr val="D4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/>
    <p:restoredTop sz="95814"/>
  </p:normalViewPr>
  <p:slideViewPr>
    <p:cSldViewPr snapToGrid="0" snapToObjects="1">
      <p:cViewPr varScale="1">
        <p:scale>
          <a:sx n="159" d="100"/>
          <a:sy n="159" d="100"/>
        </p:scale>
        <p:origin x="208" y="1192"/>
      </p:cViewPr>
      <p:guideLst>
        <p:guide orient="horz" pos="754"/>
        <p:guide pos="302"/>
        <p:guide pos="3477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396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721F3-BB86-9A4D-A26C-8CEEC7261FFE}" type="datetimeFigureOut">
              <a:rPr lang="en-US" smtClean="0"/>
              <a:t>5/5/20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C6876-7A42-604F-88BD-406A8BD9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9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CA9C8-9ACD-8740-ABF8-F4D0BAC2EB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0D50-0DA1-2446-8EE7-81229AF27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8CA80-48F3-A24E-98D7-635984152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3CDCA-B954-C648-9895-1BEBAC91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9F90-9747-DD41-99AA-5F8A0967485D}" type="datetime1">
              <a:rPr lang="en-HK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68F9B-7DD8-7645-ACCF-E385D89F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8902C-B742-AC43-9692-7F33320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2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F32B-11BC-154E-B02F-31C84619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B25CE-8B68-EA41-B0DD-925788ED6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4989D-D425-424D-A493-3651C8CBE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F2D0-473D-E946-9655-2B99A8B38AF5}" type="datetime1">
              <a:rPr lang="en-HK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B37CE-E16B-E540-A0A6-DF54AAF8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9671B-C7ED-2A44-885A-2DB38B163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1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8CC58-7DC8-C341-846D-AB26A0D43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17A23-9AE6-B349-87A9-131E7433F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72313-A714-5642-8F44-0A6AF28A3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A32E-0A31-6E49-BF3C-ADDCB4A40B9A}" type="datetime1">
              <a:rPr lang="en-HK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E4153-D29A-AC42-9993-20489A959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304E2-BDEB-284D-B662-B7752AD25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5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D3059-F935-A344-B3F3-2140FF8D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10F6F-D067-0347-8870-E9861DA61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4CC2E-7874-8E4D-AF3C-C153AE75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17B7-AE46-BF49-AC54-1B8CE5298007}" type="datetime1">
              <a:rPr lang="en-HK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3830-CFB3-CC4D-BCBF-3B87F19E4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52F40-F5E8-AD4E-868A-4CC1895C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5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50AD-FE89-F048-B8A3-C1EE12F8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2DF0B-A6AC-D548-8436-B6AD6AA4E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F3285-2B16-684C-9A09-AAC013AF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B932-AB86-8E4E-8759-2111533B73C6}" type="datetime1">
              <a:rPr lang="en-HK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0F6DF-DB35-614E-8809-C9FC7903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8C5E-C317-7F4B-A02C-34D4885E1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3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72F60-987E-394A-8E33-466AC9A9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00A15-46CE-6744-87A7-A9C5768513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7DEF9-C22F-3342-A23C-AE8144DC7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2BB47-E683-224A-B461-B349D781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0677-1E71-254E-B94A-7612551F5AE0}" type="datetime1">
              <a:rPr lang="en-HK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12309-4D34-CC4C-8935-008DADD0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D7CAD-D2B7-A041-A059-F58AE2FD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2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FF5F-5552-2248-8D2B-2CEF337A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DE3F9-EEE6-9642-95B3-89872E59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C0D0E-774A-4E45-8A02-3A160FD0A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8C770-5A2B-7C49-A5D9-CB2824F8F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6C469-9DC7-4F4D-A8E3-73C1D75F3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46E964-C22F-214E-9D53-06C36C04A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444-55EC-F449-80C7-FF80405ADF67}" type="datetime1">
              <a:rPr lang="en-HK" smtClean="0"/>
              <a:t>5/5/2020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93F63F-A1C9-D647-B4CC-A8F6A900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9815A-F45F-5841-AECE-7EBE7340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6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705A4-0031-C84E-BFA4-0143A259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3CD80-2BC5-1B48-B703-06E78A6E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2CCE-2357-9441-BEBF-64AB044C6B28}" type="datetime1">
              <a:rPr lang="en-HK" smtClean="0"/>
              <a:t>5/5/2020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510AC-7071-024E-9DCF-CFB694555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3D529-088F-B045-88E9-EE4E90D2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4A32-86ED-8F46-A15D-0E2CF6FC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C87-55E1-9E4D-B1DE-DA4835F4AAA5}" type="datetime1">
              <a:rPr lang="en-HK" smtClean="0"/>
              <a:t>5/5/2020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AC4ED-8CF9-024C-96F5-805D1D85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75AD3-66E3-7A49-956D-4F070526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7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3EDF-F784-B84F-9E2E-D63FF2D2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7100D-FA02-CF4B-AF99-4A363AE84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A880C-49F7-B64D-BF93-49F6F17C4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7EEB1-CE91-BB40-B450-A4D2764B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88B1-12F1-F146-950F-352CE7577949}" type="datetime1">
              <a:rPr lang="en-HK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B62D-D2E0-DF41-ADF9-AD147EB3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9B75F-E96A-194A-A42D-78D8F234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8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FA323-B5C8-714A-A678-A303E8A9D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73398-3010-7F40-80BB-BB2E86997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8634D-C403-DA41-9268-7214031BA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0EF8F-E0E0-B24B-BF73-8E771AB6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7116-E269-824C-A15D-59D513E42063}" type="datetime1">
              <a:rPr lang="en-HK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1DD9B-0CFA-9B41-A5F2-4452E976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6849E-7943-8E45-9F2F-DAD6017D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3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6D1F6-8495-3942-B4F7-93E83A28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3DBD0-6387-9442-85D9-D19CC80D3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36133-2464-2448-8C0B-AF6279FE5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6941-B2C0-FC46-992B-4006E5D21EF4}" type="datetime1">
              <a:rPr lang="en-HK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4227D-1375-5848-A579-ABF3F4AF6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B7B78-1B45-C148-876D-4E69F5038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EA051-CA00-314B-8116-AF73E7181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1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00703-005-0125-z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doi.org/10.1029/2018WR02440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07/s00382-017-3680-3" TargetMode="External"/><Relationship Id="rId5" Type="http://schemas.openxmlformats.org/officeDocument/2006/relationships/hyperlink" Target="https://doi.org/10.1175/1520-0442(2002)015%3c2001:TTSSOT%3e2.0.CO;2" TargetMode="External"/><Relationship Id="rId4" Type="http://schemas.openxmlformats.org/officeDocument/2006/relationships/hyperlink" Target="https://doi.org/10.2151/jmsj1965.76.1_5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://www.cgd.ucar.edu/projects/artmip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3035-5D67-B545-B9E7-2EDD87CA9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978" y="1951265"/>
            <a:ext cx="10330822" cy="22837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3600" b="1" dirty="0" err="1">
                <a:latin typeface="+mn-lt"/>
                <a:ea typeface="+mn-ea"/>
                <a:cs typeface="+mn-cs"/>
              </a:rPr>
              <a:t>Spatio</a:t>
            </a:r>
            <a:r>
              <a:rPr lang="en-US" sz="3600" b="1" dirty="0">
                <a:latin typeface="+mn-lt"/>
                <a:ea typeface="+mn-ea"/>
                <a:cs typeface="+mn-cs"/>
              </a:rPr>
              <a:t>-Temporal Dynamics of </a:t>
            </a:r>
            <a:r>
              <a:rPr lang="en-US" sz="3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East Asia Atmospheric Rivers</a:t>
            </a:r>
            <a:r>
              <a:rPr lang="en-US" sz="3600" b="1" dirty="0">
                <a:latin typeface="+mn-lt"/>
                <a:ea typeface="+mn-ea"/>
                <a:cs typeface="+mn-cs"/>
              </a:rPr>
              <a:t> and their Atmospheric Steering and Climatic Regulation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AA14F-499E-674B-8E2B-A4DF098FC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9193" y="4852388"/>
            <a:ext cx="9070258" cy="1600031"/>
          </a:xfrm>
        </p:spPr>
        <p:txBody>
          <a:bodyPr>
            <a:noAutofit/>
          </a:bodyPr>
          <a:lstStyle/>
          <a:p>
            <a:r>
              <a:rPr lang="en-US" sz="2000" b="1" dirty="0"/>
              <a:t>Mengxin Pan</a:t>
            </a:r>
            <a:r>
              <a:rPr lang="en-US" altLang="zh-CN" sz="2000" b="1" baseline="30000" dirty="0"/>
              <a:t>1</a:t>
            </a:r>
            <a:r>
              <a:rPr lang="en-US" sz="2000" b="1" dirty="0"/>
              <a:t> </a:t>
            </a:r>
            <a:r>
              <a:rPr lang="en-US" sz="2000" dirty="0"/>
              <a:t>, Mengqian Lu</a:t>
            </a:r>
            <a:r>
              <a:rPr lang="en-US" altLang="zh-CN" sz="2000" b="1" baseline="30000" dirty="0"/>
              <a:t>1</a:t>
            </a:r>
            <a:r>
              <a:rPr lang="en-US" sz="2000" b="1" dirty="0"/>
              <a:t> </a:t>
            </a:r>
            <a:r>
              <a:rPr lang="en-US" sz="2000" dirty="0"/>
              <a:t> , </a:t>
            </a:r>
            <a:r>
              <a:rPr lang="en-US" sz="2000" dirty="0" err="1"/>
              <a:t>Upmanu</a:t>
            </a:r>
            <a:r>
              <a:rPr lang="en-US" sz="2000" dirty="0"/>
              <a:t> Lall</a:t>
            </a:r>
            <a:r>
              <a:rPr lang="en-US" altLang="zh-CN" sz="2000" baseline="30000" dirty="0"/>
              <a:t>2</a:t>
            </a:r>
            <a:r>
              <a:rPr lang="en-US" sz="2000" dirty="0"/>
              <a:t> , and </a:t>
            </a:r>
            <a:r>
              <a:rPr lang="en-US" sz="2000" dirty="0" err="1"/>
              <a:t>Qizhen</a:t>
            </a:r>
            <a:r>
              <a:rPr lang="en-US" sz="2000" dirty="0"/>
              <a:t> Dong</a:t>
            </a:r>
            <a:r>
              <a:rPr lang="en-US" altLang="zh-CN" sz="2000" b="1" baseline="30000" dirty="0"/>
              <a:t>1</a:t>
            </a:r>
            <a:r>
              <a:rPr lang="en-US" sz="2000" b="1" dirty="0"/>
              <a:t> </a:t>
            </a:r>
            <a:r>
              <a:rPr lang="en-US" sz="2000" dirty="0"/>
              <a:t> </a:t>
            </a:r>
            <a:endParaRPr lang="en-US" altLang="zh-CN" sz="2300" baseline="30000" dirty="0">
              <a:latin typeface="Palatino Linotype" panose="02040502050505030304" pitchFamily="18" charset="0"/>
            </a:endParaRPr>
          </a:p>
          <a:p>
            <a:r>
              <a:rPr lang="en-US" altLang="zh-CN" sz="1600" baseline="30000" dirty="0">
                <a:latin typeface="Palatino Linotype" panose="02040502050505030304" pitchFamily="18" charset="0"/>
              </a:rPr>
              <a:t>1</a:t>
            </a:r>
            <a:r>
              <a:rPr lang="en-US" sz="1600" dirty="0"/>
              <a:t>Department of Civil and Environmental Engineering, the Hong Kong University of Science and Technology, Hong Kong SAR, China (</a:t>
            </a:r>
            <a:r>
              <a:rPr lang="en-US" sz="1600" dirty="0" err="1"/>
              <a:t>mpanab@connect.ust.hk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altLang="zh-CN" sz="1600" baseline="30000" dirty="0">
                <a:latin typeface="Palatino Linotype" panose="02040502050505030304" pitchFamily="18" charset="0"/>
              </a:rPr>
              <a:t>2</a:t>
            </a:r>
            <a:r>
              <a:rPr lang="en-US" sz="1600" dirty="0"/>
              <a:t>Department of Earth and Environmental Engineering, Columbia Water Center, Columbia University, New York, NY, USA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F1670F-8219-1046-9D3C-EB50559BD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31" y="542930"/>
            <a:ext cx="3925504" cy="739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484BCA-7B21-7E4A-B3A3-70A494623B91}"/>
              </a:ext>
            </a:extLst>
          </p:cNvPr>
          <p:cNvSpPr/>
          <p:nvPr/>
        </p:nvSpPr>
        <p:spPr>
          <a:xfrm>
            <a:off x="0" y="1668812"/>
            <a:ext cx="2933816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EGU2020-257 AS4.6</a:t>
            </a:r>
            <a:endParaRPr lang="en-CN" sz="2400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1FB2A0-DE7F-7F46-8842-3706F8648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3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1C0D700-4CD0-9648-9F78-3654DF06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72"/>
            <a:ext cx="10515600" cy="1325563"/>
          </a:xfrm>
        </p:spPr>
        <p:txBody>
          <a:bodyPr/>
          <a:lstStyle/>
          <a:p>
            <a:r>
              <a:rPr lang="en-US" b="1" dirty="0"/>
              <a:t>Late-winter to early-spring stage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0A08ED-B02A-5942-93D8-2BF616CB5D94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DDD1FB-6517-7A45-A94E-E585750CC489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0817D5D-76B6-FA41-9AF7-E365430690B7}"/>
              </a:ext>
            </a:extLst>
          </p:cNvPr>
          <p:cNvSpPr txBox="1"/>
          <p:nvPr/>
        </p:nvSpPr>
        <p:spPr>
          <a:xfrm>
            <a:off x="225957" y="5646374"/>
            <a:ext cx="11740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ARs intensify over North Pacific, embedding in the </a:t>
            </a:r>
            <a:r>
              <a:rPr lang="en-US" sz="1600" dirty="0">
                <a:solidFill>
                  <a:srgbClr val="FF0000"/>
                </a:solidFill>
              </a:rPr>
              <a:t>strong East Asia winter monsoon (EAWM) flow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ARs over SEC bring </a:t>
            </a:r>
            <a:r>
              <a:rPr lang="en-US" sz="1600" dirty="0">
                <a:solidFill>
                  <a:srgbClr val="FF0000"/>
                </a:solidFill>
              </a:rPr>
              <a:t>warm and moisture-laden air from the southwest</a:t>
            </a:r>
            <a:r>
              <a:rPr lang="en-US" sz="1600" dirty="0"/>
              <a:t>. The winter precipitation is very likely to be triggered when ARs come across </a:t>
            </a:r>
            <a:r>
              <a:rPr lang="en-US" sz="1600" dirty="0">
                <a:solidFill>
                  <a:srgbClr val="FF0000"/>
                </a:solidFill>
              </a:rPr>
              <a:t>dry and cold air over SEC</a:t>
            </a:r>
            <a:r>
              <a:rPr lang="en-US" sz="1600" dirty="0"/>
              <a:t>.</a:t>
            </a:r>
            <a:endParaRPr lang="en-CN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B3780-37FD-AC45-BF28-81C46FA8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7" y="1849821"/>
            <a:ext cx="8095877" cy="3158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AE4C5A-99BB-3149-B52A-F3504B38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681" y="1936136"/>
            <a:ext cx="3444042" cy="297946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9DB06E-56D9-EF47-9431-0059452A47D9}"/>
              </a:ext>
            </a:extLst>
          </p:cNvPr>
          <p:cNvCxnSpPr/>
          <p:nvPr/>
        </p:nvCxnSpPr>
        <p:spPr>
          <a:xfrm flipV="1">
            <a:off x="4749317" y="3425870"/>
            <a:ext cx="3983603" cy="262393"/>
          </a:xfrm>
          <a:prstGeom prst="straightConnector1">
            <a:avLst/>
          </a:prstGeom>
          <a:ln w="38100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7E2B8F-0018-7640-8782-4A99CF142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6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C7810-38D9-3B46-A9D4-98A4EF81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50920-68D3-BE43-96AF-265781224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472" y="1689093"/>
            <a:ext cx="7544153" cy="372579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1B73B1-6686-EC43-B129-AEA0C99ACA97}"/>
              </a:ext>
            </a:extLst>
          </p:cNvPr>
          <p:cNvSpPr txBox="1">
            <a:spLocks/>
          </p:cNvSpPr>
          <p:nvPr/>
        </p:nvSpPr>
        <p:spPr>
          <a:xfrm>
            <a:off x="204373" y="3030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b="1" dirty="0"/>
              <a:t>Precipitation day (PD) predictability </a:t>
            </a:r>
            <a:endParaRPr lang="en-CN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D773E2-FB68-6245-88B7-33A7B51EB3F9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6D19DE-D794-DB4F-803B-5231B2BE6627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E418F6B-738F-F847-A997-FFB8263DA5BC}"/>
                  </a:ext>
                </a:extLst>
              </p:cNvPr>
              <p:cNvSpPr/>
              <p:nvPr/>
            </p:nvSpPr>
            <p:spPr>
              <a:xfrm>
                <a:off x="0" y="5414886"/>
                <a:ext cx="11692706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 each of the eight stage, the predictability of precipitation days (PDs) informed by the AR days (ARDs) are assessed via the </a:t>
                </a:r>
                <a:r>
                  <a:rPr lang="en-US" sz="1600" dirty="0">
                    <a:solidFill>
                      <a:srgbClr val="FF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Pearson’s product moment correlation (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CN" sz="1600" dirty="0"/>
                  <a:t>. </a:t>
                </a:r>
                <a:r>
                  <a:rPr lang="en-US" sz="1600" dirty="0"/>
                  <a:t>A PD is defined when precipitation exceeds 1 mm per day</a:t>
                </a:r>
                <a:r>
                  <a:rPr lang="en-CN" sz="16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occurrence of ARDs might provide considerable predictability over </a:t>
                </a:r>
                <a:r>
                  <a:rPr lang="en-US" sz="1600" dirty="0">
                    <a:solidFill>
                      <a:srgbClr val="FF0000"/>
                    </a:solidFill>
                  </a:rPr>
                  <a:t>mid-latitude (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30°</m:t>
                    </m:r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−40°</m:t>
                    </m:r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) from late spring to early summer (stages 1-3) </a:t>
                </a:r>
                <a:r>
                  <a:rPr lang="en-US" sz="1600" dirty="0"/>
                  <a:t>and </a:t>
                </a:r>
                <a:r>
                  <a:rPr lang="en-US" sz="1600" dirty="0">
                    <a:solidFill>
                      <a:srgbClr val="FF0000"/>
                    </a:solidFill>
                  </a:rPr>
                  <a:t>within the AR main route</a:t>
                </a:r>
                <a:r>
                  <a:rPr lang="en-CN" sz="1600" dirty="0">
                    <a:solidFill>
                      <a:srgbClr val="FF0000"/>
                    </a:solidFill>
                  </a:rPr>
                  <a:t> in late-winter to early-spring (stage 8)</a:t>
                </a:r>
                <a:r>
                  <a:rPr lang="en-CN" sz="1600" dirty="0"/>
                  <a:t>, which emphasize the crucial role of ARs in from late-winter to early-summer.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E418F6B-738F-F847-A997-FFB8263DA5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14886"/>
                <a:ext cx="11692706" cy="1323439"/>
              </a:xfrm>
              <a:prstGeom prst="rect">
                <a:avLst/>
              </a:prstGeom>
              <a:blipFill>
                <a:blip r:embed="rId3"/>
                <a:stretch>
                  <a:fillRect l="-109" t="-943" r="-217" b="-377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010D138-166C-4E41-BD3E-582867C8DB58}"/>
              </a:ext>
            </a:extLst>
          </p:cNvPr>
          <p:cNvSpPr txBox="1"/>
          <p:nvPr/>
        </p:nvSpPr>
        <p:spPr>
          <a:xfrm>
            <a:off x="3496443" y="1365292"/>
            <a:ext cx="469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  <a:r>
              <a:rPr lang="en-CN" b="1" dirty="0"/>
              <a:t>orrelation map between PDs and ARDs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7F138-793F-3748-9D34-03CD437D75E4}"/>
              </a:ext>
            </a:extLst>
          </p:cNvPr>
          <p:cNvSpPr/>
          <p:nvPr/>
        </p:nvSpPr>
        <p:spPr>
          <a:xfrm>
            <a:off x="2703871" y="2212258"/>
            <a:ext cx="4866968" cy="462116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0B1081-14B7-A246-87DB-C9EA3E496CCC}"/>
              </a:ext>
            </a:extLst>
          </p:cNvPr>
          <p:cNvCxnSpPr>
            <a:cxnSpLocks/>
          </p:cNvCxnSpPr>
          <p:nvPr/>
        </p:nvCxnSpPr>
        <p:spPr>
          <a:xfrm>
            <a:off x="7151663" y="2674374"/>
            <a:ext cx="2051331" cy="3293807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9F6E1D4-EBB8-0741-8C61-9533689F3082}"/>
              </a:ext>
            </a:extLst>
          </p:cNvPr>
          <p:cNvSpPr/>
          <p:nvPr/>
        </p:nvSpPr>
        <p:spPr>
          <a:xfrm>
            <a:off x="7570839" y="3971051"/>
            <a:ext cx="1125794" cy="462116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8F7A3A6-AEA1-CC46-991B-02AD1BEE6901}"/>
              </a:ext>
            </a:extLst>
          </p:cNvPr>
          <p:cNvCxnSpPr>
            <a:cxnSpLocks/>
          </p:cNvCxnSpPr>
          <p:nvPr/>
        </p:nvCxnSpPr>
        <p:spPr>
          <a:xfrm flipH="1">
            <a:off x="5846352" y="4369107"/>
            <a:ext cx="1724487" cy="1881214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B4FB8F-C16C-434C-AA4F-FC77594AE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6210" y="0"/>
            <a:ext cx="2205789" cy="77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4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76867F-2B0F-7043-9C0A-568922B5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29D10-B327-3D4D-8C15-B033EDB84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316" y="1646605"/>
            <a:ext cx="8422405" cy="415953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2DB03D2-5E5D-5C41-9CF0-8A51FF3CD17E}"/>
              </a:ext>
            </a:extLst>
          </p:cNvPr>
          <p:cNvSpPr txBox="1">
            <a:spLocks/>
          </p:cNvSpPr>
          <p:nvPr/>
        </p:nvSpPr>
        <p:spPr>
          <a:xfrm>
            <a:off x="78658" y="321042"/>
            <a:ext cx="1211334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000" b="1" dirty="0"/>
              <a:t>Heavy precipitation day (HPD) predictability </a:t>
            </a:r>
            <a:endParaRPr lang="en-CN" sz="40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F727FE-6049-CE46-8A18-929D477AA18A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CDABBE-771E-AB40-B686-3B0DB8C1F944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C42202F-6AEA-024C-8A03-9809F6DBD52D}"/>
              </a:ext>
            </a:extLst>
          </p:cNvPr>
          <p:cNvSpPr txBox="1"/>
          <p:nvPr/>
        </p:nvSpPr>
        <p:spPr>
          <a:xfrm>
            <a:off x="473021" y="5890627"/>
            <a:ext cx="1072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CN" dirty="0"/>
              <a:t>he predictablity of </a:t>
            </a:r>
            <a:r>
              <a:rPr lang="en-CN" dirty="0">
                <a:solidFill>
                  <a:srgbClr val="FF0000"/>
                </a:solidFill>
              </a:rPr>
              <a:t>heavy precipitation days</a:t>
            </a:r>
            <a:r>
              <a:rPr lang="en-CN" dirty="0"/>
              <a:t> (HPDs) are also assessed. </a:t>
            </a: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HPD is defined when precipitation exceeds 80</a:t>
            </a:r>
            <a:r>
              <a:rPr lang="en-US" baseline="300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quantile of the precipitation days (Q80). </a:t>
            </a:r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3E018-4717-904A-B42D-C398C0A397A4}"/>
              </a:ext>
            </a:extLst>
          </p:cNvPr>
          <p:cNvSpPr txBox="1"/>
          <p:nvPr/>
        </p:nvSpPr>
        <p:spPr>
          <a:xfrm>
            <a:off x="3486610" y="1289799"/>
            <a:ext cx="469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  <a:r>
              <a:rPr lang="en-CN" b="1" dirty="0"/>
              <a:t>orrelation map between HPDs and ARDs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88200C-DBAD-E741-BE1C-CBDC3673D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853" y="6171599"/>
            <a:ext cx="1961147" cy="6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42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5D0144-1719-2B49-9F5D-F6E6E03A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9ABE8-55DF-6A45-8A8E-8CA43336F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258" y="1560897"/>
            <a:ext cx="8235591" cy="40672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6ED312-1654-E24F-8452-682B43CD309F}"/>
              </a:ext>
            </a:extLst>
          </p:cNvPr>
          <p:cNvSpPr txBox="1">
            <a:spLocks/>
          </p:cNvSpPr>
          <p:nvPr/>
        </p:nvSpPr>
        <p:spPr>
          <a:xfrm>
            <a:off x="0" y="32894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Difference between PDs and HPDs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8C8EAD-D7A0-AD45-A7BD-D69A7672B53D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5352E2-2A85-C241-997E-41C009AF54B8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C550162-A930-AB46-B835-5DD41F8ACC04}"/>
              </a:ext>
            </a:extLst>
          </p:cNvPr>
          <p:cNvSpPr txBox="1"/>
          <p:nvPr/>
        </p:nvSpPr>
        <p:spPr>
          <a:xfrm>
            <a:off x="234899" y="5534561"/>
            <a:ext cx="11722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</a:t>
            </a:r>
            <a:r>
              <a:rPr lang="en-CN" sz="1600" dirty="0"/>
              <a:t>y comparing the difference of correlation between PDs and HPDs (HPDs minus PDs), we found that the correlation is </a:t>
            </a:r>
            <a:r>
              <a:rPr lang="en-CN" sz="1600" dirty="0">
                <a:solidFill>
                  <a:srgbClr val="FF0000"/>
                </a:solidFill>
              </a:rPr>
              <a:t>decrease beneath the AR main route and increase outside the AR main route</a:t>
            </a:r>
            <a:r>
              <a:rPr lang="en-CN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reckon that over the AR main route, the climatological humidity is already at a substantial level, the occurrence of HPDs may be more attributable to the </a:t>
            </a:r>
            <a:r>
              <a:rPr lang="en-US" sz="1600" dirty="0">
                <a:solidFill>
                  <a:srgbClr val="FF0000"/>
                </a:solidFill>
              </a:rPr>
              <a:t>meso to synoptic-scale disturbances </a:t>
            </a:r>
            <a:r>
              <a:rPr lang="en-US" sz="1600" dirty="0"/>
              <a:t>along the monsoon front (Wang, 2006) than the AR-related intensive moisture transport.</a:t>
            </a:r>
            <a:endParaRPr lang="en-CN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49C2E9-8A69-4D44-8A3B-086EEC5865E9}"/>
              </a:ext>
            </a:extLst>
          </p:cNvPr>
          <p:cNvSpPr txBox="1"/>
          <p:nvPr/>
        </p:nvSpPr>
        <p:spPr>
          <a:xfrm>
            <a:off x="3213880" y="1212749"/>
            <a:ext cx="558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  <a:r>
              <a:rPr lang="en-CN" b="1" dirty="0"/>
              <a:t>orrelation of HPDs minis correlation of PDs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EC6123A-6384-F146-83AC-D0CFBC2C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37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D46E33-F8B3-AF4B-B8BB-B78F77EC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B14AC-58A9-DA45-82F4-57F65FEB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506" y="1574702"/>
            <a:ext cx="7818258" cy="38611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710F8D-D7B4-8447-9086-8AD0141CA166}"/>
              </a:ext>
            </a:extLst>
          </p:cNvPr>
          <p:cNvSpPr txBox="1">
            <a:spLocks/>
          </p:cNvSpPr>
          <p:nvPr/>
        </p:nvSpPr>
        <p:spPr>
          <a:xfrm>
            <a:off x="0" y="296622"/>
            <a:ext cx="1143491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Consider the AR near the PD grids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4098CA-73C9-7847-A5C1-86C24A7592F7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8A6D7A-037B-AF4D-A14B-FCA05AA370A5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5D81E6A-6341-2E4D-A111-26CADDC8E0B7}"/>
              </a:ext>
            </a:extLst>
          </p:cNvPr>
          <p:cNvSpPr/>
          <p:nvPr/>
        </p:nvSpPr>
        <p:spPr>
          <a:xfrm>
            <a:off x="265471" y="5492974"/>
            <a:ext cx="11572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 order to consider the influence of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ARs in the vicinity of the rainfall grid</a:t>
            </a:r>
            <a:r>
              <a:rPr lang="en-US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the correlation analysis is extended to relate the AR frequency over the neighborhood to the PD/HPD grid.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correlation peaks at when we consider the neighborhood within 3 degree, then decreases as neighborhood expends (result not shown).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4700A2-E256-9743-85C5-C1614C12204A}"/>
              </a:ext>
            </a:extLst>
          </p:cNvPr>
          <p:cNvSpPr txBox="1"/>
          <p:nvPr/>
        </p:nvSpPr>
        <p:spPr>
          <a:xfrm>
            <a:off x="78658" y="1205370"/>
            <a:ext cx="1211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CN" b="1" dirty="0"/>
              <a:t>orrelation based on</a:t>
            </a:r>
            <a:r>
              <a:rPr lang="en-US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AR frequency over the</a:t>
            </a:r>
            <a:r>
              <a:rPr lang="zh-CN" altLang="en-US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3-degree</a:t>
            </a:r>
            <a:r>
              <a:rPr lang="en-US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neighborhood</a:t>
            </a:r>
            <a:r>
              <a:rPr lang="en-CN" b="1" dirty="0"/>
              <a:t> minis gird-by-grid correlation of PDs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1F3544-F605-9F40-83DC-03F4C515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69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C5261-B6E7-374C-8523-5E5FE6EB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7FBC1-F4AC-6346-84DC-95E028400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47" y="1645617"/>
            <a:ext cx="7796981" cy="38506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008437-5FF7-2C45-A4C9-753C155903C7}"/>
              </a:ext>
            </a:extLst>
          </p:cNvPr>
          <p:cNvSpPr txBox="1">
            <a:spLocks/>
          </p:cNvSpPr>
          <p:nvPr/>
        </p:nvSpPr>
        <p:spPr>
          <a:xfrm>
            <a:off x="0" y="32005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Consider the AR near the HPD grids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2CED51-2CA7-954A-9FD9-4475A9E0BA1B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C50941-854E-D14D-8E51-D92C15892840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457BDB8-2BB2-4F42-A579-68ACAA14CC55}"/>
              </a:ext>
            </a:extLst>
          </p:cNvPr>
          <p:cNvSpPr/>
          <p:nvPr/>
        </p:nvSpPr>
        <p:spPr>
          <a:xfrm>
            <a:off x="233516" y="5642292"/>
            <a:ext cx="11120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As for HPDs, the correlation within the AR main route increase sharply for neighborhood within 1 degree, then decreases slowly (result not shown).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So, the influence of AR near PD/HPD is suggested to be considered for AR-related rainfall prediction in the future.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21479-B502-3942-85F6-4AC96FE309BA}"/>
              </a:ext>
            </a:extLst>
          </p:cNvPr>
          <p:cNvSpPr txBox="1"/>
          <p:nvPr/>
        </p:nvSpPr>
        <p:spPr>
          <a:xfrm>
            <a:off x="78658" y="1205370"/>
            <a:ext cx="1211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CN" b="1" dirty="0"/>
              <a:t>orrelation based on</a:t>
            </a:r>
            <a:r>
              <a:rPr lang="en-US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AR frequency over the</a:t>
            </a:r>
            <a:r>
              <a:rPr lang="zh-CN" altLang="en-US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1-degree</a:t>
            </a:r>
            <a:r>
              <a:rPr lang="en-US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neighborhood</a:t>
            </a:r>
            <a:r>
              <a:rPr lang="en-CN" b="1" dirty="0"/>
              <a:t> minis gird-by-grid correlation of HPDs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9E90EB-09DF-D547-8CDA-DE61FE9A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C5261-B6E7-374C-8523-5E5FE6EB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08437-5FF7-2C45-A4C9-753C155903C7}"/>
              </a:ext>
            </a:extLst>
          </p:cNvPr>
          <p:cNvSpPr txBox="1">
            <a:spLocks/>
          </p:cNvSpPr>
          <p:nvPr/>
        </p:nvSpPr>
        <p:spPr>
          <a:xfrm>
            <a:off x="0" y="32005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Conclusion &amp; discussion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2CED51-2CA7-954A-9FD9-4475A9E0BA1B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C50941-854E-D14D-8E51-D92C15892840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C12CEED-C4EB-A540-A29A-0290DD4070A4}"/>
              </a:ext>
            </a:extLst>
          </p:cNvPr>
          <p:cNvSpPr/>
          <p:nvPr/>
        </p:nvSpPr>
        <p:spPr>
          <a:xfrm>
            <a:off x="217642" y="1480098"/>
            <a:ext cx="11136158" cy="4204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/>
              <a:t>In this study, we take a climatological scan of the EA AR. Whereas, numerous research topics emerge, such as </a:t>
            </a:r>
            <a:r>
              <a:rPr lang="en-US" dirty="0">
                <a:solidFill>
                  <a:srgbClr val="FF0000"/>
                </a:solidFill>
              </a:rPr>
              <a:t>the interannual, interdecadal and S2S variability of ARs</a:t>
            </a:r>
            <a:r>
              <a:rPr lang="en-US" dirty="0"/>
              <a:t> and associated environmental condition, which may provide more insight of the onset and oscillation of ASM and associated rainfall prediction</a:t>
            </a:r>
            <a:r>
              <a:rPr lang="en-CN" dirty="0"/>
              <a:t>.</a:t>
            </a:r>
            <a:endParaRPr lang="en-US" dirty="0"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promising potential predictability of (heavy) precipitation </a:t>
            </a:r>
            <a:r>
              <a:rPr lang="en-US" dirty="0"/>
              <a:t>over the mid-latitude from the late-spring to early-summer, and over SEC and south Japan from late-winter to early-spring emphasize </a:t>
            </a:r>
            <a:r>
              <a:rPr lang="en-US" dirty="0">
                <a:solidFill>
                  <a:srgbClr val="FF0000"/>
                </a:solidFill>
              </a:rPr>
              <a:t>the crucial role of AR in spring and winter precipitation prediction</a:t>
            </a:r>
            <a:r>
              <a:rPr lang="en-US" dirty="0"/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During the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peak ASM season</a:t>
            </a: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moderate predictability </a:t>
            </a: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precipitation informed by ARs. The underlying reason is that in the peak ASM season when the climatological humidity is maintained in a considerate level, the occurrence of rainfall is more likely related to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disturbances along the monsoon </a:t>
            </a: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front than the abundant moisture supply brought be ARs.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B43693-8F24-8A4D-B8A6-DB04A7589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57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C5261-B6E7-374C-8523-5E5FE6EB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08437-5FF7-2C45-A4C9-753C155903C7}"/>
              </a:ext>
            </a:extLst>
          </p:cNvPr>
          <p:cNvSpPr txBox="1">
            <a:spLocks/>
          </p:cNvSpPr>
          <p:nvPr/>
        </p:nvSpPr>
        <p:spPr>
          <a:xfrm>
            <a:off x="108154" y="31313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References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2CED51-2CA7-954A-9FD9-4475A9E0BA1B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C50941-854E-D14D-8E51-D92C15892840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C12CEED-C4EB-A540-A29A-0290DD4070A4}"/>
              </a:ext>
            </a:extLst>
          </p:cNvPr>
          <p:cNvSpPr/>
          <p:nvPr/>
        </p:nvSpPr>
        <p:spPr>
          <a:xfrm>
            <a:off x="192497" y="1449558"/>
            <a:ext cx="11783193" cy="490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Pan, M., &amp; Lu, M. East Asia Atmospheric River Catalog: Annual Cycle, Transition Mechanism and Precipitation Predictability. </a:t>
            </a:r>
            <a:r>
              <a:rPr lang="en-US" sz="1400" b="1" i="1" dirty="0"/>
              <a:t>Geophysical Research Letters </a:t>
            </a:r>
            <a:r>
              <a:rPr lang="en-US" sz="1400" b="1" dirty="0"/>
              <a:t>(under review)</a:t>
            </a:r>
            <a:r>
              <a:rPr lang="en-US" sz="1400" b="1" i="1" dirty="0"/>
              <a:t>.</a:t>
            </a:r>
            <a:endParaRPr lang="en-US" sz="1400" b="1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Pan, M., &amp; Lu, M. (2019). A Novel Atmospheric River Identification Algorithm. </a:t>
            </a:r>
            <a:r>
              <a:rPr lang="en-US" sz="1400" b="1" i="1" dirty="0"/>
              <a:t>Water Resources Research</a:t>
            </a:r>
            <a:r>
              <a:rPr lang="en-US" sz="1400" b="1" dirty="0"/>
              <a:t>, </a:t>
            </a:r>
            <a:r>
              <a:rPr lang="en-US" sz="1400" b="1" i="1" dirty="0"/>
              <a:t>55</a:t>
            </a:r>
            <a:r>
              <a:rPr lang="en-US" sz="1400" b="1" dirty="0"/>
              <a:t>(7), 6069–6087. </a:t>
            </a:r>
            <a:r>
              <a:rPr lang="en-US" sz="1400" b="1" dirty="0">
                <a:hlinkClick r:id="rId2"/>
              </a:rPr>
              <a:t>https://doi.org/10.1029/2018WR024407</a:t>
            </a:r>
            <a:endParaRPr lang="en-US" sz="1400" b="1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N" sz="1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Ding, Y., &amp; Chan, J. C. L. (2005). The East Asian summer monsoon: an overview. </a:t>
            </a:r>
            <a:r>
              <a:rPr lang="en-US" sz="1400" i="1" dirty="0"/>
              <a:t>Meteorology and Atmospheric Physics</a:t>
            </a:r>
            <a:r>
              <a:rPr lang="en-US" sz="1400" dirty="0"/>
              <a:t>, </a:t>
            </a:r>
            <a:r>
              <a:rPr lang="en-US" sz="1400" i="1" dirty="0"/>
              <a:t>89</a:t>
            </a:r>
            <a:r>
              <a:rPr lang="en-US" sz="1400" dirty="0"/>
              <a:t>(1–4), 117–142. </a:t>
            </a:r>
            <a:r>
              <a:rPr lang="en-US" sz="1400" dirty="0">
                <a:hlinkClick r:id="rId3"/>
              </a:rPr>
              <a:t>https://doi.org/10.1007/s00703-005-0125-z</a:t>
            </a:r>
            <a:endParaRPr lang="en-CN" sz="1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Wang, B. (2006). The Asian Monsoon. In </a:t>
            </a:r>
            <a:r>
              <a:rPr lang="en-US" sz="1400" i="1" dirty="0"/>
              <a:t>Springer</a:t>
            </a:r>
            <a:r>
              <a:rPr lang="en-US" sz="1400" dirty="0"/>
              <a:t> (Vol. 53).</a:t>
            </a:r>
            <a:endParaRPr lang="en-CN" sz="1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Tian, S., &amp; </a:t>
            </a:r>
            <a:r>
              <a:rPr lang="en-US" sz="1400" dirty="0" err="1"/>
              <a:t>Yasunari</a:t>
            </a:r>
            <a:r>
              <a:rPr lang="en-US" sz="1400" dirty="0"/>
              <a:t>, T. (1998). Climatological aspects and mechanism of spring persistent rains over central china. </a:t>
            </a:r>
            <a:r>
              <a:rPr lang="en-US" sz="1400" i="1" dirty="0"/>
              <a:t>Journal of the Meteorological Society of Japan</a:t>
            </a:r>
            <a:r>
              <a:rPr lang="en-US" sz="1400" dirty="0"/>
              <a:t>, </a:t>
            </a:r>
            <a:r>
              <a:rPr lang="en-US" sz="1400" i="1" dirty="0"/>
              <a:t>76</a:t>
            </a:r>
            <a:r>
              <a:rPr lang="en-US" sz="1400" dirty="0"/>
              <a:t>(1), 57–71. </a:t>
            </a:r>
            <a:r>
              <a:rPr lang="en-US" sz="1400" dirty="0">
                <a:hlinkClick r:id="rId4"/>
              </a:rPr>
              <a:t>https://doi.org/10.2151/jmsj1965.76.1_57</a:t>
            </a:r>
            <a:r>
              <a:rPr lang="en-US" sz="1400" dirty="0"/>
              <a:t> 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Ho, L., &amp; Wang, B. (2002). The time-space structure of the Asian-Pacific summer monsoon: A fast annual cycle view. </a:t>
            </a:r>
            <a:r>
              <a:rPr lang="en-US" sz="1400" i="1" dirty="0"/>
              <a:t>Journal of Climate</a:t>
            </a:r>
            <a:r>
              <a:rPr lang="en-US" sz="1400" dirty="0"/>
              <a:t>, </a:t>
            </a:r>
            <a:r>
              <a:rPr lang="en-US" sz="1400" i="1" dirty="0"/>
              <a:t>15</a:t>
            </a:r>
            <a:r>
              <a:rPr lang="en-US" sz="1400" dirty="0"/>
              <a:t>(15), 2001–2019. </a:t>
            </a:r>
            <a:r>
              <a:rPr lang="en-US" sz="1400" dirty="0">
                <a:hlinkClick r:id="rId5"/>
              </a:rPr>
              <a:t>https://doi.org/10.1175/1520-0442(2002)015&lt;2001:TTSSOT&gt;2.0.CO;2</a:t>
            </a:r>
            <a:endParaRPr lang="en-US" sz="1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Li, P., Zhou, T., &amp; Chen, X. (2018). Water vapor transport for spring persistent rains over southeastern China based on five reanalysis datasets. </a:t>
            </a:r>
            <a:r>
              <a:rPr lang="en-US" sz="1400" i="1" dirty="0"/>
              <a:t>Climate Dynamics</a:t>
            </a:r>
            <a:r>
              <a:rPr lang="en-US" sz="1400" dirty="0"/>
              <a:t>, </a:t>
            </a:r>
            <a:r>
              <a:rPr lang="en-US" sz="1400" i="1" dirty="0"/>
              <a:t>51</a:t>
            </a:r>
            <a:r>
              <a:rPr lang="en-US" sz="1400" dirty="0"/>
              <a:t>(11–12), 4243–4257. </a:t>
            </a:r>
            <a:r>
              <a:rPr lang="en-US" sz="1400" dirty="0">
                <a:hlinkClick r:id="rId6"/>
              </a:rPr>
              <a:t>https://doi.org/10.1007/s00382-017-3680-3</a:t>
            </a:r>
            <a:r>
              <a:rPr lang="en-US" sz="1400" dirty="0"/>
              <a:t> </a:t>
            </a:r>
            <a:endParaRPr lang="en-CN" sz="1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N" sz="1400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59C2E5-B4A7-6344-BBA0-FCC7189B6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56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1C0D700-4CD0-9648-9F78-3654DF06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72"/>
            <a:ext cx="10515600" cy="1325563"/>
          </a:xfrm>
        </p:spPr>
        <p:txBody>
          <a:bodyPr/>
          <a:lstStyle/>
          <a:p>
            <a:r>
              <a:rPr lang="en-US" b="1" dirty="0"/>
              <a:t>Outlines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0A08ED-B02A-5942-93D8-2BF616CB5D94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DDD1FB-6517-7A45-A94E-E585750CC489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0817D5D-76B6-FA41-9AF7-E365430690B7}"/>
              </a:ext>
            </a:extLst>
          </p:cNvPr>
          <p:cNvSpPr txBox="1"/>
          <p:nvPr/>
        </p:nvSpPr>
        <p:spPr>
          <a:xfrm>
            <a:off x="404294" y="1719205"/>
            <a:ext cx="11383411" cy="3419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N" sz="2800" dirty="0"/>
              <a:t>AR identification algorithm (PanLu 2.0)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East Asia AR catalog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</a:t>
            </a:r>
            <a:r>
              <a:rPr lang="en-CN" sz="2800" dirty="0"/>
              <a:t>ight-stage East Asia AR annual cycle and Atmospheric Steering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</a:t>
            </a:r>
            <a:r>
              <a:rPr lang="en-CN" sz="2800" dirty="0"/>
              <a:t>recipitation Predictability 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99AD90-748E-FC40-9DA0-C1691D93B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7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888D4-A843-E446-8C52-86FC8E785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A051-CA00-314B-8116-AF73E7181EB4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BC2BCC-D6F2-2B44-9CBD-989E2BABE9C4}"/>
              </a:ext>
            </a:extLst>
          </p:cNvPr>
          <p:cNvSpPr txBox="1">
            <a:spLocks/>
          </p:cNvSpPr>
          <p:nvPr/>
        </p:nvSpPr>
        <p:spPr>
          <a:xfrm>
            <a:off x="0" y="60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AR identification algorithm (PanLu2.0)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00353D-B023-BA4F-ACC9-8AD330118EC6}"/>
              </a:ext>
            </a:extLst>
          </p:cNvPr>
          <p:cNvCxnSpPr>
            <a:cxnSpLocks/>
          </p:cNvCxnSpPr>
          <p:nvPr/>
        </p:nvCxnSpPr>
        <p:spPr>
          <a:xfrm>
            <a:off x="0" y="1412875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EB80C1-B84A-AC4A-99AC-3F34F4D7B683}"/>
              </a:ext>
            </a:extLst>
          </p:cNvPr>
          <p:cNvCxnSpPr>
            <a:cxnSpLocks/>
          </p:cNvCxnSpPr>
          <p:nvPr/>
        </p:nvCxnSpPr>
        <p:spPr>
          <a:xfrm>
            <a:off x="0" y="1359535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313A04-AF09-D148-AC7B-2203DA781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8417" y="1507997"/>
            <a:ext cx="5482296" cy="5225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5C5E66-0FC4-1846-BE46-49C83AA31EEA}"/>
              </a:ext>
            </a:extLst>
          </p:cNvPr>
          <p:cNvSpPr txBox="1"/>
          <p:nvPr/>
        </p:nvSpPr>
        <p:spPr>
          <a:xfrm>
            <a:off x="3927928" y="6567586"/>
            <a:ext cx="1772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(Pan &amp; Lu, 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2E850C-9DAB-4843-9AB5-1C8E9EDE32F8}"/>
                  </a:ext>
                </a:extLst>
              </p:cNvPr>
              <p:cNvSpPr/>
              <p:nvPr/>
            </p:nvSpPr>
            <p:spPr>
              <a:xfrm>
                <a:off x="5836625" y="1412875"/>
                <a:ext cx="6258338" cy="4117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b="1" dirty="0"/>
                  <a:t>Highlights in PanLu2.0: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600" dirty="0"/>
                  <a:t>Dual threshold to consider </a:t>
                </a:r>
                <a:r>
                  <a:rPr lang="en-US" sz="1600" dirty="0">
                    <a:solidFill>
                      <a:srgbClr val="FF0000"/>
                    </a:solidFill>
                  </a:rPr>
                  <a:t>spatiotemporal variability</a:t>
                </a:r>
                <a:endParaRPr lang="en-US" sz="1600" dirty="0"/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600" dirty="0"/>
                  <a:t>Smooth AR trajectory to capture the center of ARs with </a:t>
                </a:r>
                <a:r>
                  <a:rPr lang="en-US" sz="1600" dirty="0">
                    <a:solidFill>
                      <a:srgbClr val="FF0000"/>
                    </a:solidFill>
                  </a:rPr>
                  <a:t>varying shape, orientation and curvature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600" dirty="0"/>
                  <a:t>Turning angle series to capture the </a:t>
                </a:r>
                <a:r>
                  <a:rPr lang="en-US" sz="1600" dirty="0">
                    <a:solidFill>
                      <a:srgbClr val="FF0000"/>
                    </a:solidFill>
                  </a:rPr>
                  <a:t>AR curvature </a:t>
                </a:r>
                <a:r>
                  <a:rPr lang="en-US" sz="1600" dirty="0"/>
                  <a:t>and to assist </a:t>
                </a:r>
                <a:r>
                  <a:rPr lang="en-US" sz="1600" dirty="0">
                    <a:solidFill>
                      <a:srgbClr val="FF0000"/>
                    </a:solidFill>
                  </a:rPr>
                  <a:t>TC-like feature recognition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HK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𝐼𝐷𝑅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zh-CN" altLang="en-US" sz="1600" dirty="0"/>
                  <a:t> </a:t>
                </a:r>
                <a:r>
                  <a:rPr lang="en-US" altLang="zh-CN" sz="1600" dirty="0"/>
                  <a:t>to capture the </a:t>
                </a:r>
                <a:r>
                  <a:rPr lang="en-US" altLang="zh-CN" sz="1600" dirty="0">
                    <a:solidFill>
                      <a:srgbClr val="FF0000"/>
                    </a:solidFill>
                  </a:rPr>
                  <a:t>IVT coherence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600" dirty="0"/>
                  <a:t>Image segmentation algorithm to recognize </a:t>
                </a:r>
                <a:r>
                  <a:rPr lang="en-US" sz="1600" dirty="0">
                    <a:solidFill>
                      <a:srgbClr val="FF0000"/>
                    </a:solidFill>
                  </a:rPr>
                  <a:t>different “flavors” of AR segments</a:t>
                </a:r>
                <a:r>
                  <a:rPr lang="en-US" sz="1600" dirty="0"/>
                  <a:t> (e.g., related to TC-like features, mid-latitude cyclone, localized disturbance)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600" dirty="0">
                    <a:solidFill>
                      <a:srgbClr val="FF0000"/>
                    </a:solidFill>
                  </a:rPr>
                  <a:t>Tropical moisture filaments (TMFs) </a:t>
                </a:r>
                <a:r>
                  <a:rPr lang="en-US" sz="1600" dirty="0"/>
                  <a:t>elimination</a:t>
                </a:r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2E850C-9DAB-4843-9AB5-1C8E9EDE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625" y="1412875"/>
                <a:ext cx="6258338" cy="4117217"/>
              </a:xfrm>
              <a:prstGeom prst="rect">
                <a:avLst/>
              </a:prstGeom>
              <a:blipFill>
                <a:blip r:embed="rId3"/>
                <a:stretch>
                  <a:fillRect l="-811" r="-1217" b="-184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5B97B75-FFAB-5B49-8495-BC936484C0C8}"/>
              </a:ext>
            </a:extLst>
          </p:cNvPr>
          <p:cNvSpPr/>
          <p:nvPr/>
        </p:nvSpPr>
        <p:spPr>
          <a:xfrm>
            <a:off x="5822685" y="5608126"/>
            <a:ext cx="6258337" cy="1162562"/>
          </a:xfrm>
          <a:prstGeom prst="rect">
            <a:avLst/>
          </a:prstGeom>
          <a:ln w="38100"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More details are provided in (Pan &amp; Lu, 2019) and (Pan &amp; Lu, 2020; under review), and p</a:t>
            </a:r>
            <a:r>
              <a:rPr lang="en-US" altLang="zh-CN" sz="1600" dirty="0"/>
              <a:t>arallel</a:t>
            </a:r>
            <a:r>
              <a:rPr lang="zh-CN" altLang="en-US" sz="1600" dirty="0"/>
              <a:t> </a:t>
            </a:r>
            <a:r>
              <a:rPr lang="en-US" altLang="zh-CN" sz="1600" dirty="0"/>
              <a:t>live</a:t>
            </a:r>
            <a:r>
              <a:rPr lang="zh-CN" altLang="en-US" sz="1600" dirty="0"/>
              <a:t> </a:t>
            </a:r>
            <a:r>
              <a:rPr lang="en-US" altLang="zh-CN" sz="1600" dirty="0"/>
              <a:t>chat</a:t>
            </a:r>
            <a:r>
              <a:rPr lang="zh-CN" altLang="en-US" sz="1600" dirty="0"/>
              <a:t> </a:t>
            </a:r>
            <a:r>
              <a:rPr lang="en-US" altLang="zh-CN" sz="1600" dirty="0"/>
              <a:t>on</a:t>
            </a:r>
            <a:r>
              <a:rPr lang="zh-CN" altLang="en-US" sz="1600" dirty="0"/>
              <a:t> </a:t>
            </a:r>
            <a:r>
              <a:rPr lang="en-US" altLang="zh-CN" sz="1600" i="1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</a:rPr>
              <a:t>AS4.6 </a:t>
            </a:r>
            <a:r>
              <a:rPr lang="en-US" sz="1600" dirty="0">
                <a:solidFill>
                  <a:srgbClr val="0432FF"/>
                </a:solidFill>
              </a:rPr>
              <a:t>A novel global AR identification algorithm </a:t>
            </a:r>
            <a:r>
              <a:rPr lang="en-US" sz="1600" dirty="0"/>
              <a:t>by Mengqian Lu and Mengxin Pan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F97AE9-0A0D-B945-96F3-753264216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852" y="0"/>
            <a:ext cx="1580147" cy="5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8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AC2DE-2344-5847-BEAD-55750279B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9276"/>
            <a:ext cx="12052453" cy="9694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In September 2019, PanLu2.0 joined the ARTMIP project and contributed the AR global catalog (available at</a:t>
            </a:r>
            <a:r>
              <a:rPr lang="zh-CN" altLang="en-US" dirty="0"/>
              <a:t> </a:t>
            </a:r>
            <a:r>
              <a:rPr lang="en-US" dirty="0">
                <a:hlinkClick r:id="rId4"/>
              </a:rPr>
              <a:t>http://www.cgd.ucar.edu/projects/artmip/</a:t>
            </a:r>
            <a:r>
              <a:rPr lang="en-US" altLang="zh-CN" dirty="0"/>
              <a:t>)</a:t>
            </a:r>
            <a:r>
              <a:rPr lang="en-US" dirty="0"/>
              <a:t>.</a:t>
            </a:r>
            <a:r>
              <a:rPr lang="en-HK" dirty="0"/>
              <a:t> </a:t>
            </a:r>
            <a:endParaRPr lang="en-US" dirty="0"/>
          </a:p>
        </p:txBody>
      </p:sp>
      <p:pic>
        <p:nvPicPr>
          <p:cNvPr id="5" name="AR_fre_map" descr="AR_fre_map">
            <a:hlinkClick r:id="" action="ppaction://media"/>
            <a:extLst>
              <a:ext uri="{FF2B5EF4-FFF2-40B4-BE49-F238E27FC236}">
                <a16:creationId xmlns:a16="http://schemas.microsoft.com/office/drawing/2014/main" id="{E081A999-14AC-6C49-BB0D-73131E93E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697" y="1466215"/>
            <a:ext cx="9297110" cy="52296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D1B191-E541-7C40-B647-B366B14E6D7F}"/>
              </a:ext>
            </a:extLst>
          </p:cNvPr>
          <p:cNvCxnSpPr>
            <a:cxnSpLocks/>
          </p:cNvCxnSpPr>
          <p:nvPr/>
        </p:nvCxnSpPr>
        <p:spPr>
          <a:xfrm>
            <a:off x="0" y="1412875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430A6C-088C-6346-B8B2-A34FAE4DC824}"/>
              </a:ext>
            </a:extLst>
          </p:cNvPr>
          <p:cNvCxnSpPr>
            <a:cxnSpLocks/>
          </p:cNvCxnSpPr>
          <p:nvPr/>
        </p:nvCxnSpPr>
        <p:spPr>
          <a:xfrm>
            <a:off x="0" y="1359535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9AF95B-E173-1E45-8642-76D028B78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0691" y="6112042"/>
            <a:ext cx="2131309" cy="7459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370A5-77ED-FC41-A6DB-54C7FD51075A}"/>
              </a:ext>
            </a:extLst>
          </p:cNvPr>
          <p:cNvSpPr txBox="1"/>
          <p:nvPr/>
        </p:nvSpPr>
        <p:spPr>
          <a:xfrm>
            <a:off x="8531306" y="1422099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MERRA2</a:t>
            </a:r>
          </a:p>
        </p:txBody>
      </p:sp>
    </p:spTree>
    <p:extLst>
      <p:ext uri="{BB962C8B-B14F-4D97-AF65-F5344CB8AC3E}">
        <p14:creationId xmlns:p14="http://schemas.microsoft.com/office/powerpoint/2010/main" val="288843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97EDFE2-8CEC-3D47-8462-01ADF20888C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77" y="1173033"/>
            <a:ext cx="8641829" cy="48497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C0D700-4CD0-9648-9F78-3654DF06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72"/>
            <a:ext cx="10515600" cy="1325563"/>
          </a:xfrm>
        </p:spPr>
        <p:txBody>
          <a:bodyPr/>
          <a:lstStyle/>
          <a:p>
            <a:r>
              <a:rPr lang="en-US" b="1" dirty="0"/>
              <a:t>Eight-stage annual cycle of EA AR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0A08ED-B02A-5942-93D8-2BF616CB5D94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DDD1FB-6517-7A45-A94E-E585750CC489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0817D5D-76B6-FA41-9AF7-E365430690B7}"/>
              </a:ext>
            </a:extLst>
          </p:cNvPr>
          <p:cNvSpPr txBox="1"/>
          <p:nvPr/>
        </p:nvSpPr>
        <p:spPr>
          <a:xfrm>
            <a:off x="0" y="5993031"/>
            <a:ext cx="12349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</a:t>
            </a:r>
            <a:r>
              <a:rPr lang="en-CN" sz="1600" dirty="0"/>
              <a:t>ased on </a:t>
            </a:r>
            <a:r>
              <a:rPr lang="en-US" sz="1600" dirty="0"/>
              <a:t>PanLu2.0, the East Asia (EA) AR catalog is constructed.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eight-stage annual cycle is recognized by applying the </a:t>
            </a:r>
            <a:r>
              <a:rPr lang="en-US" sz="1600" dirty="0">
                <a:solidFill>
                  <a:srgbClr val="FF0000"/>
                </a:solidFill>
              </a:rPr>
              <a:t>Self-organizing map </a:t>
            </a:r>
            <a:r>
              <a:rPr lang="en-US" sz="1600" dirty="0"/>
              <a:t>on the calendar day climatology of AR-IVT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Eight stages well capture the </a:t>
            </a:r>
            <a:r>
              <a:rPr lang="en-US" sz="1600" dirty="0">
                <a:solidFill>
                  <a:srgbClr val="FF0000"/>
                </a:solidFill>
              </a:rPr>
              <a:t>season-to-</a:t>
            </a:r>
            <a:r>
              <a:rPr lang="en-US" sz="1600" dirty="0" err="1">
                <a:solidFill>
                  <a:srgbClr val="FF0000"/>
                </a:solidFill>
              </a:rPr>
              <a:t>subseasonal</a:t>
            </a:r>
            <a:r>
              <a:rPr lang="en-US" sz="1600" dirty="0">
                <a:solidFill>
                  <a:srgbClr val="FF0000"/>
                </a:solidFill>
              </a:rPr>
              <a:t> (S2S) evolution </a:t>
            </a:r>
            <a:r>
              <a:rPr lang="en-US" sz="1600" dirty="0"/>
              <a:t>of EA AR, especially for the Asian summer monsoon season.</a:t>
            </a:r>
            <a:endParaRPr lang="en-CN" sz="160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B08E80-551E-D849-BA0F-42587AA3E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13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1C0D700-4CD0-9648-9F78-3654DF06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72"/>
            <a:ext cx="10515600" cy="1325563"/>
          </a:xfrm>
        </p:spPr>
        <p:txBody>
          <a:bodyPr/>
          <a:lstStyle/>
          <a:p>
            <a:r>
              <a:rPr lang="en-US" b="1" dirty="0"/>
              <a:t>Spring stage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0A08ED-B02A-5942-93D8-2BF616CB5D94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DDD1FB-6517-7A45-A94E-E585750CC489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0817D5D-76B6-FA41-9AF7-E365430690B7}"/>
              </a:ext>
            </a:extLst>
          </p:cNvPr>
          <p:cNvSpPr txBox="1"/>
          <p:nvPr/>
        </p:nvSpPr>
        <p:spPr>
          <a:xfrm>
            <a:off x="435148" y="4995610"/>
            <a:ext cx="113834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ARs prevail over southeast China (SEC) and western North Pacific (WNP).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Springtime east-west thermal contrast </a:t>
            </a:r>
            <a:r>
              <a:rPr lang="en-US" sz="1600" dirty="0"/>
              <a:t>over the Indochina Peninsula (IP) and the western North Pacific (WNP) to the east of the Philippines results in deep extension of the </a:t>
            </a:r>
            <a:r>
              <a:rPr lang="en-US" sz="1600" dirty="0">
                <a:solidFill>
                  <a:srgbClr val="FF0000"/>
                </a:solidFill>
              </a:rPr>
              <a:t>Western North Pacific Subtropical High (WNPSH) to south China sea (SCS) </a:t>
            </a:r>
            <a:r>
              <a:rPr lang="en-US" sz="1600" dirty="0"/>
              <a:t>(Li, Zhou, &amp; Chen, 2018; Tian &amp; </a:t>
            </a:r>
            <a:r>
              <a:rPr lang="en-US" sz="1600" dirty="0" err="1"/>
              <a:t>Yasunari</a:t>
            </a:r>
            <a:r>
              <a:rPr lang="en-US" sz="1600" dirty="0"/>
              <a:t>, 1998).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resulting intensive southwesterly over the northwestern flank of WNPSH is likely the key to the intensification of springtime ARs over the SEC and </a:t>
            </a:r>
            <a:r>
              <a:rPr lang="en-US" sz="1600" dirty="0">
                <a:solidFill>
                  <a:srgbClr val="FF0000"/>
                </a:solidFill>
              </a:rPr>
              <a:t>spring precipitation</a:t>
            </a:r>
            <a:r>
              <a:rPr lang="en-US" sz="1600" dirty="0"/>
              <a:t>.</a:t>
            </a:r>
            <a:r>
              <a:rPr lang="en-CN" sz="14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EED1E-051C-FE40-9F4D-A20173D7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79" y="1628877"/>
            <a:ext cx="7671941" cy="3101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1F19E7-70F4-D74A-8EC1-9AC8BDDA9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0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1C0D700-4CD0-9648-9F78-3654DF06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72"/>
            <a:ext cx="11965858" cy="1325563"/>
          </a:xfrm>
        </p:spPr>
        <p:txBody>
          <a:bodyPr>
            <a:normAutofit/>
          </a:bodyPr>
          <a:lstStyle/>
          <a:p>
            <a:r>
              <a:rPr lang="en-US" b="1" dirty="0"/>
              <a:t>Early Asian summer monsoon stages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0A08ED-B02A-5942-93D8-2BF616CB5D94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DDD1FB-6517-7A45-A94E-E585750CC489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0817D5D-76B6-FA41-9AF7-E365430690B7}"/>
              </a:ext>
            </a:extLst>
          </p:cNvPr>
          <p:cNvSpPr txBox="1"/>
          <p:nvPr/>
        </p:nvSpPr>
        <p:spPr>
          <a:xfrm>
            <a:off x="6226409" y="1858902"/>
            <a:ext cx="58977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In stage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ARs emerge in the SCS, IP and bay of Bengal (BOB) and further intensify over northwest flank of WNPSH.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line with eastward retreat and northwestward intensification of WNPSH; </a:t>
            </a:r>
            <a:r>
              <a:rPr lang="en-US" sz="1600" dirty="0">
                <a:solidFill>
                  <a:srgbClr val="FF0000"/>
                </a:solidFill>
              </a:rPr>
              <a:t>onset of east Asia summer monsoon  (EASM) prevailing wind </a:t>
            </a:r>
            <a:r>
              <a:rPr lang="en-US" sz="1600" dirty="0"/>
              <a:t>over SCS and </a:t>
            </a:r>
            <a:r>
              <a:rPr lang="en-US" sz="1600" dirty="0">
                <a:solidFill>
                  <a:srgbClr val="FF0000"/>
                </a:solidFill>
              </a:rPr>
              <a:t>pre-summer rainfall</a:t>
            </a:r>
            <a:r>
              <a:rPr lang="en-US" sz="1600" dirty="0"/>
              <a:t> over south China</a:t>
            </a:r>
            <a:r>
              <a:rPr lang="en-CN" sz="1600" dirty="0"/>
              <a:t> </a:t>
            </a:r>
            <a:r>
              <a:rPr lang="en-US" sz="1600" dirty="0"/>
              <a:t>(Ding &amp; Chan, 2005; Ho &amp; Wang, 2002)</a:t>
            </a:r>
            <a:r>
              <a:rPr lang="en-CN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sz="1600" dirty="0"/>
          </a:p>
          <a:p>
            <a:r>
              <a:rPr lang="en-US" b="1" dirty="0"/>
              <a:t>I</a:t>
            </a:r>
            <a:r>
              <a:rPr lang="en-CN" b="1" dirty="0"/>
              <a:t>n stage 3:</a:t>
            </a:r>
            <a:endParaRPr lang="en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AR-IVT intensifies significantly almost over the entire AR main route.</a:t>
            </a:r>
            <a:r>
              <a:rPr lang="en-CN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line with further northward shifting and intensification of WNPSH; </a:t>
            </a:r>
            <a:r>
              <a:rPr lang="en-US" sz="1600" dirty="0">
                <a:solidFill>
                  <a:srgbClr val="FF0000"/>
                </a:solidFill>
              </a:rPr>
              <a:t>the grand intensification of monsoon flow </a:t>
            </a:r>
            <a:r>
              <a:rPr lang="en-US" sz="1600" dirty="0"/>
              <a:t>over the ASM region; and the commencement of </a:t>
            </a:r>
            <a:r>
              <a:rPr lang="en-US" sz="1600" dirty="0" err="1">
                <a:solidFill>
                  <a:srgbClr val="FF0000"/>
                </a:solidFill>
              </a:rPr>
              <a:t>Meiyu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r>
              <a:rPr lang="en-US" sz="1600" dirty="0" err="1">
                <a:solidFill>
                  <a:srgbClr val="FF0000"/>
                </a:solidFill>
              </a:rPr>
              <a:t>Baiu</a:t>
            </a:r>
            <a:r>
              <a:rPr lang="en-US" sz="1600" dirty="0">
                <a:solidFill>
                  <a:srgbClr val="FF0000"/>
                </a:solidFill>
              </a:rPr>
              <a:t> rainy season and Indian rainy season</a:t>
            </a:r>
            <a:r>
              <a:rPr lang="en-CN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(Ding &amp; Chan, 2005)</a:t>
            </a:r>
            <a:r>
              <a:rPr lang="en-CN" sz="16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294AB-5B45-B849-8571-04EDD1092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9324"/>
            <a:ext cx="6226409" cy="465258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932F0E-F4C0-D547-B48B-30AE7B854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420" y="0"/>
            <a:ext cx="2125579" cy="7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4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1C0D700-4CD0-9648-9F78-3654DF06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Late Asian summer monsoon stages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0A08ED-B02A-5942-93D8-2BF616CB5D94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DDD1FB-6517-7A45-A94E-E585750CC489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0817D5D-76B6-FA41-9AF7-E365430690B7}"/>
              </a:ext>
            </a:extLst>
          </p:cNvPr>
          <p:cNvSpPr txBox="1"/>
          <p:nvPr/>
        </p:nvSpPr>
        <p:spPr>
          <a:xfrm>
            <a:off x="6041502" y="1870697"/>
            <a:ext cx="598203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b="1" dirty="0"/>
              <a:t>In stage 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CN" sz="1600" dirty="0"/>
              <a:t>he AR main route shift northward and weaken suddenly over south China.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Second northward jump </a:t>
            </a:r>
            <a:r>
              <a:rPr lang="en-US" sz="1600" dirty="0"/>
              <a:t>of WNPSH</a:t>
            </a:r>
            <a:r>
              <a:rPr lang="en-CN" sz="1600" dirty="0"/>
              <a:t>; </a:t>
            </a:r>
            <a:r>
              <a:rPr lang="en-US" sz="1600" dirty="0" err="1">
                <a:solidFill>
                  <a:srgbClr val="FF0000"/>
                </a:solidFill>
              </a:rPr>
              <a:t>Changma</a:t>
            </a:r>
            <a:r>
              <a:rPr lang="en-US" sz="1600" dirty="0">
                <a:solidFill>
                  <a:srgbClr val="FF0000"/>
                </a:solidFill>
              </a:rPr>
              <a:t> rainy season </a:t>
            </a:r>
            <a:r>
              <a:rPr lang="en-US" sz="1600" dirty="0"/>
              <a:t>over the Korean Peninsula (KP); end of the pre-summer rainy season over south China (Wang, 2006)</a:t>
            </a:r>
            <a:r>
              <a:rPr lang="en-CN" sz="1600" dirty="0"/>
              <a:t>.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2000" b="1" dirty="0"/>
              <a:t>I</a:t>
            </a:r>
            <a:r>
              <a:rPr lang="en-CN" sz="2000" b="1" dirty="0"/>
              <a:t>n stage 5: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AR is further weakened and advanced further north.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Further northward progression of EASM flow, rain belt to northeast China and </a:t>
            </a:r>
            <a:r>
              <a:rPr lang="en-US" sz="1600" dirty="0">
                <a:solidFill>
                  <a:srgbClr val="FF0000"/>
                </a:solidFill>
              </a:rPr>
              <a:t>the break of </a:t>
            </a:r>
            <a:r>
              <a:rPr lang="en-US" sz="1600" dirty="0" err="1">
                <a:solidFill>
                  <a:srgbClr val="FF0000"/>
                </a:solidFill>
              </a:rPr>
              <a:t>Meiyu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r>
              <a:rPr lang="en-US" sz="1600" dirty="0" err="1">
                <a:solidFill>
                  <a:srgbClr val="FF0000"/>
                </a:solidFill>
              </a:rPr>
              <a:t>Baiu</a:t>
            </a:r>
            <a:r>
              <a:rPr lang="en-US" sz="1600" dirty="0">
                <a:solidFill>
                  <a:srgbClr val="FF0000"/>
                </a:solidFill>
              </a:rPr>
              <a:t> rainy season </a:t>
            </a:r>
            <a:r>
              <a:rPr lang="en-US" sz="1600" dirty="0"/>
              <a:t>(Wang, 2006).</a:t>
            </a:r>
            <a:r>
              <a:rPr lang="en-CN" sz="16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5FB1B4-6DF3-194C-B19F-F7FCDBE8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434"/>
            <a:ext cx="6041502" cy="445028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3E5979-32E6-2F4F-829B-E0F29C725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262" y="0"/>
            <a:ext cx="1804737" cy="6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94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1C0D700-4CD0-9648-9F78-3654DF06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72"/>
            <a:ext cx="10515600" cy="1325563"/>
          </a:xfrm>
        </p:spPr>
        <p:txBody>
          <a:bodyPr/>
          <a:lstStyle/>
          <a:p>
            <a:r>
              <a:rPr lang="en-US" b="1" dirty="0"/>
              <a:t>Late-summer to early-winter stages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0A08ED-B02A-5942-93D8-2BF616CB5D94}"/>
              </a:ext>
            </a:extLst>
          </p:cNvPr>
          <p:cNvCxnSpPr>
            <a:cxnSpLocks/>
          </p:cNvCxnSpPr>
          <p:nvPr/>
        </p:nvCxnSpPr>
        <p:spPr>
          <a:xfrm>
            <a:off x="0" y="1173033"/>
            <a:ext cx="4251960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DDD1FB-6517-7A45-A94E-E585750CC489}"/>
              </a:ext>
            </a:extLst>
          </p:cNvPr>
          <p:cNvCxnSpPr>
            <a:cxnSpLocks/>
          </p:cNvCxnSpPr>
          <p:nvPr/>
        </p:nvCxnSpPr>
        <p:spPr>
          <a:xfrm>
            <a:off x="0" y="1119693"/>
            <a:ext cx="425196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0817D5D-76B6-FA41-9AF7-E365430690B7}"/>
              </a:ext>
            </a:extLst>
          </p:cNvPr>
          <p:cNvSpPr txBox="1"/>
          <p:nvPr/>
        </p:nvSpPr>
        <p:spPr>
          <a:xfrm>
            <a:off x="6041502" y="1870697"/>
            <a:ext cx="598203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b="1" dirty="0"/>
              <a:t>In stage 6: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CN" sz="1600" dirty="0"/>
              <a:t>he AR is weakened extensively.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</a:t>
            </a:r>
            <a:r>
              <a:rPr lang="en-CN" sz="1600" dirty="0"/>
              <a:t>ithdraw of ASM and disappear of major monsoon rain belt.</a:t>
            </a:r>
            <a:endParaRPr lang="en-US" sz="1600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2000" b="1" dirty="0"/>
              <a:t>I</a:t>
            </a:r>
            <a:r>
              <a:rPr lang="en-CN" sz="2000" b="1" dirty="0"/>
              <a:t>n stage 7: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AR enters the weakest stage in a year.</a:t>
            </a:r>
            <a:endParaRPr lang="en-CN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831C5A-1B80-D04B-ABD1-5F5975503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6826"/>
            <a:ext cx="5916909" cy="4450282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0881F1-28E5-BC46-938C-8AAFF3D8D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0" y="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8326"/>
      </p:ext>
    </p:extLst>
  </p:cSld>
  <p:clrMapOvr>
    <a:masterClrMapping/>
  </p:clrMapOvr>
</p:sld>
</file>

<file path=ppt/theme/theme1.xml><?xml version="1.0" encoding="utf-8"?>
<a:theme xmlns:a="http://schemas.openxmlformats.org/drawingml/2006/main" name="mengx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QE presentation_mengxin" id="{057414DE-B127-A54F-9EF2-BDB61DCF0F01}" vid="{4206BBAE-3DC1-0243-B8D5-20A192CEDB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mengxin</Template>
  <TotalTime>2324</TotalTime>
  <Words>1619</Words>
  <Application>Microsoft Macintosh PowerPoint</Application>
  <PresentationFormat>Widescreen</PresentationFormat>
  <Paragraphs>102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Century Gothic</vt:lpstr>
      <vt:lpstr>Palatino</vt:lpstr>
      <vt:lpstr>Palatino Linotype</vt:lpstr>
      <vt:lpstr>Symbol</vt:lpstr>
      <vt:lpstr>mengxin</vt:lpstr>
      <vt:lpstr>Spatio-Temporal Dynamics of East Asia Atmospheric Rivers and their Atmospheric Steering and Climatic Regulation</vt:lpstr>
      <vt:lpstr>Outlines</vt:lpstr>
      <vt:lpstr>PowerPoint Presentation</vt:lpstr>
      <vt:lpstr>PowerPoint Presentation</vt:lpstr>
      <vt:lpstr>Eight-stage annual cycle of EA AR</vt:lpstr>
      <vt:lpstr>Spring stage</vt:lpstr>
      <vt:lpstr>Early Asian summer monsoon stages</vt:lpstr>
      <vt:lpstr>Late Asian summer monsoon stages</vt:lpstr>
      <vt:lpstr>Late-summer to early-winter stages</vt:lpstr>
      <vt:lpstr>Late-winter to early-spring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Spatio-Temporal Dynamics of East Asia Atmospheric Rivers and their Atmospheric Steering and Climatic Regulation</dc:title>
  <dc:subject/>
  <dc:creator>Mengxin PAN</dc:creator>
  <cp:keywords/>
  <dc:description/>
  <cp:lastModifiedBy>Mengxin PAN</cp:lastModifiedBy>
  <cp:revision>317</cp:revision>
  <cp:lastPrinted>2019-07-15T05:04:22Z</cp:lastPrinted>
  <dcterms:created xsi:type="dcterms:W3CDTF">2020-04-27T13:22:40Z</dcterms:created>
  <dcterms:modified xsi:type="dcterms:W3CDTF">2020-05-05T14:04:26Z</dcterms:modified>
  <cp:category/>
</cp:coreProperties>
</file>