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1406" r:id="rId3"/>
    <p:sldId id="1472" r:id="rId4"/>
    <p:sldId id="1229" r:id="rId5"/>
    <p:sldId id="1453" r:id="rId6"/>
    <p:sldId id="1032" r:id="rId7"/>
    <p:sldId id="1474" r:id="rId8"/>
    <p:sldId id="1475" r:id="rId9"/>
    <p:sldId id="1040" r:id="rId10"/>
    <p:sldId id="1041" r:id="rId11"/>
    <p:sldId id="1042" r:id="rId12"/>
    <p:sldId id="1046" r:id="rId13"/>
    <p:sldId id="1052" r:id="rId14"/>
    <p:sldId id="1049" r:id="rId15"/>
    <p:sldId id="1051" r:id="rId16"/>
    <p:sldId id="1476" r:id="rId1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0000FF"/>
    <a:srgbClr val="6C8AAF"/>
    <a:srgbClr val="064E83"/>
    <a:srgbClr val="2E3F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93" autoAdjust="0"/>
    <p:restoredTop sz="94598" autoAdjust="0"/>
  </p:normalViewPr>
  <p:slideViewPr>
    <p:cSldViewPr snapToGrid="0" snapToObjects="1" showGuides="1">
      <p:cViewPr varScale="1">
        <p:scale>
          <a:sx n="133" d="100"/>
          <a:sy n="133" d="100"/>
        </p:scale>
        <p:origin x="138" y="1536"/>
      </p:cViewPr>
      <p:guideLst>
        <p:guide orient="horz" pos="2160"/>
        <p:guide pos="38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7351A7-8A0E-BC4A-B507-BC9FBEDEB94D}" type="datetime1">
              <a:rPr lang="en-US" smtClean="0"/>
              <a:pPr/>
              <a:t>4/16/2020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FFE683-3A33-1F4A-90D8-528147015F19}" type="slidenum">
              <a:rPr lang="en-US" smtClean="0"/>
              <a:pPr/>
              <a:t>‹#›</a:t>
            </a:fld>
            <a:endParaRPr lang="en-US"/>
          </a:p>
        </p:txBody>
      </p:sp>
    </p:spTree>
    <p:extLst>
      <p:ext uri="{BB962C8B-B14F-4D97-AF65-F5344CB8AC3E}">
        <p14:creationId xmlns:p14="http://schemas.microsoft.com/office/powerpoint/2010/main" val="3461219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BA50B-6875-0F43-A70A-41BA2A188017}" type="datetime1">
              <a:rPr lang="en-US" smtClean="0"/>
              <a:pPr/>
              <a:t>4/16/2020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3270C-FB42-C54A-AC71-B4EEB4FA7F12}" type="slidenum">
              <a:rPr lang="en-US" smtClean="0"/>
              <a:pPr/>
              <a:t>‹#›</a:t>
            </a:fld>
            <a:endParaRPr lang="en-US"/>
          </a:p>
        </p:txBody>
      </p:sp>
    </p:spTree>
    <p:extLst>
      <p:ext uri="{BB962C8B-B14F-4D97-AF65-F5344CB8AC3E}">
        <p14:creationId xmlns:p14="http://schemas.microsoft.com/office/powerpoint/2010/main" val="24829670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34: Main characteristics of the S2S database models</a:t>
            </a:r>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D03270C-FB42-C54A-AC71-B4EEB4FA7F12}" type="slidenum">
              <a:rPr lang="en-US" smtClean="0"/>
              <a:pPr/>
              <a:t>2</a:t>
            </a:fld>
            <a:endParaRPr lang="en-US"/>
          </a:p>
        </p:txBody>
      </p:sp>
    </p:spTree>
    <p:extLst>
      <p:ext uri="{BB962C8B-B14F-4D97-AF65-F5344CB8AC3E}">
        <p14:creationId xmlns:p14="http://schemas.microsoft.com/office/powerpoint/2010/main" val="309916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Slide 8: Description of the ensemble forecasting system. Twice a  week, the coupled model is integrated forward to make a 46 day forecast with 51 different initial conditions, in order to create a 51-member ensemble. </a:t>
            </a:r>
          </a:p>
        </p:txBody>
      </p:sp>
    </p:spTree>
    <p:extLst>
      <p:ext uri="{BB962C8B-B14F-4D97-AF65-F5344CB8AC3E}">
        <p14:creationId xmlns:p14="http://schemas.microsoft.com/office/powerpoint/2010/main" val="408908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8585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361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Date Placeholder 10"/>
          <p:cNvSpPr txBox="1">
            <a:spLocks/>
          </p:cNvSpPr>
          <p:nvPr userDrawn="1"/>
        </p:nvSpPr>
        <p:spPr>
          <a:xfrm>
            <a:off x="8076534" y="5984875"/>
            <a:ext cx="1953066" cy="365125"/>
          </a:xfrm>
          <a:prstGeom prst="rect">
            <a:avLst/>
          </a:prstGeom>
        </p:spPr>
        <p:txBody>
          <a:bodyPr vert="horz" lIns="0" tIns="0" rIns="0" bIns="0" rtlCol="0" anchor="b" anchorCtr="0"/>
          <a:lstStyle>
            <a:lvl1pPr algn="r">
              <a:defRPr>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64E83"/>
                </a:solidFill>
                <a:effectLst/>
                <a:uLnTx/>
                <a:uFillTx/>
                <a:latin typeface="+mn-lt"/>
                <a:ea typeface="+mn-ea"/>
                <a:cs typeface="+mn-cs"/>
              </a:rPr>
              <a:t>© ECMWF </a:t>
            </a:r>
            <a:fld id="{D4C56AD5-C73F-B44A-96CB-E8BE2C5CB95A}" type="datetime4">
              <a:rPr kumimoji="0" lang="en-US" sz="900" b="0" i="0" u="none" strike="noStrike" kern="1200" cap="none" spc="0" normalizeH="0" baseline="0" noProof="0" smtClean="0">
                <a:ln>
                  <a:noFill/>
                </a:ln>
                <a:solidFill>
                  <a:srgbClr val="064E83"/>
                </a:solidFill>
                <a:effectLst/>
                <a:uLnTx/>
                <a:uFillTx/>
                <a:latin typeface="+mn-lt"/>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April 16, 2020</a:t>
            </a:fld>
            <a:endParaRPr kumimoji="0" lang="en-US" sz="900" b="0" i="0" u="none" strike="noStrike" kern="1200" cap="none" spc="0" normalizeH="0" baseline="0" noProof="0" dirty="0">
              <a:ln>
                <a:noFill/>
              </a:ln>
              <a:solidFill>
                <a:srgbClr val="064E83"/>
              </a:solidFill>
              <a:effectLst/>
              <a:uLnTx/>
              <a:uFillTx/>
              <a:latin typeface="+mn-lt"/>
              <a:ea typeface="+mn-ea"/>
              <a:cs typeface="+mn-cs"/>
            </a:endParaRPr>
          </a:p>
        </p:txBody>
      </p:sp>
      <p:sp>
        <p:nvSpPr>
          <p:cNvPr id="13" name="Text Placeholder 12"/>
          <p:cNvSpPr>
            <a:spLocks noGrp="1"/>
          </p:cNvSpPr>
          <p:nvPr>
            <p:ph type="body" sz="quarter" idx="10" hasCustomPrompt="1"/>
          </p:nvPr>
        </p:nvSpPr>
        <p:spPr>
          <a:xfrm>
            <a:off x="2160000" y="1294198"/>
            <a:ext cx="7869600" cy="519800"/>
          </a:xfrm>
          <a:prstGeom prst="rect">
            <a:avLst/>
          </a:prstGeom>
        </p:spPr>
        <p:txBody>
          <a:bodyPr vert="horz" lIns="0" tIns="0" rIns="0" bIns="0" anchor="b" anchorCtr="0">
            <a:spAutoFit/>
          </a:bodyPr>
          <a:lstStyle>
            <a:lvl1pPr marL="0" indent="0">
              <a:lnSpc>
                <a:spcPts val="4000"/>
              </a:lnSpc>
              <a:spcBef>
                <a:spcPts val="0"/>
              </a:spcBef>
              <a:buNone/>
              <a:defRPr sz="3600" b="1">
                <a:solidFill>
                  <a:srgbClr val="064E83"/>
                </a:solidFill>
              </a:defRPr>
            </a:lvl1pPr>
          </a:lstStyle>
          <a:p>
            <a:pPr lvl="0"/>
            <a:r>
              <a:rPr lang="en-GB" dirty="0"/>
              <a:t>Title of Presentation</a:t>
            </a:r>
          </a:p>
        </p:txBody>
      </p:sp>
      <p:sp>
        <p:nvSpPr>
          <p:cNvPr id="14" name="Text Placeholder 12"/>
          <p:cNvSpPr>
            <a:spLocks noGrp="1"/>
          </p:cNvSpPr>
          <p:nvPr>
            <p:ph type="body" sz="quarter" idx="11" hasCustomPrompt="1"/>
          </p:nvPr>
        </p:nvSpPr>
        <p:spPr>
          <a:xfrm>
            <a:off x="2160000" y="1980000"/>
            <a:ext cx="7869600" cy="382156"/>
          </a:xfrm>
          <a:prstGeom prst="rect">
            <a:avLst/>
          </a:prstGeom>
        </p:spPr>
        <p:txBody>
          <a:bodyPr vert="horz" wrap="square" lIns="0" tIns="0" rIns="0" bIns="0">
            <a:spAutoFit/>
          </a:bodyPr>
          <a:lstStyle>
            <a:lvl1pPr marL="0" indent="0">
              <a:lnSpc>
                <a:spcPts val="3000"/>
              </a:lnSpc>
              <a:spcBef>
                <a:spcPts val="0"/>
              </a:spcBef>
              <a:buNone/>
              <a:defRPr sz="2400">
                <a:solidFill>
                  <a:srgbClr val="064E83"/>
                </a:solidFill>
              </a:defRPr>
            </a:lvl1pPr>
          </a:lstStyle>
          <a:p>
            <a:pPr lvl="0"/>
            <a:r>
              <a:rPr lang="en-GB" dirty="0"/>
              <a:t>Subtitle of Presentation</a:t>
            </a:r>
          </a:p>
        </p:txBody>
      </p:sp>
      <p:sp>
        <p:nvSpPr>
          <p:cNvPr id="15" name="Text Placeholder 12"/>
          <p:cNvSpPr>
            <a:spLocks noGrp="1"/>
          </p:cNvSpPr>
          <p:nvPr>
            <p:ph type="body" sz="quarter" idx="12" hasCustomPrompt="1"/>
          </p:nvPr>
        </p:nvSpPr>
        <p:spPr>
          <a:xfrm>
            <a:off x="2160000" y="2700001"/>
            <a:ext cx="7869600" cy="307777"/>
          </a:xfrm>
          <a:prstGeom prst="rect">
            <a:avLst/>
          </a:prstGeom>
        </p:spPr>
        <p:txBody>
          <a:bodyPr vert="horz" wrap="square" lIns="0" tIns="0" rIns="0" bIns="0">
            <a:spAutoFit/>
          </a:bodyPr>
          <a:lstStyle>
            <a:lvl1pPr marL="0" indent="0">
              <a:lnSpc>
                <a:spcPts val="2400"/>
              </a:lnSpc>
              <a:spcBef>
                <a:spcPts val="0"/>
              </a:spcBef>
              <a:buNone/>
              <a:defRPr sz="2000">
                <a:solidFill>
                  <a:srgbClr val="064E83"/>
                </a:solidFill>
              </a:defRPr>
            </a:lvl1pPr>
          </a:lstStyle>
          <a:p>
            <a:pPr lvl="0"/>
            <a:r>
              <a:rPr lang="en-GB" dirty="0"/>
              <a:t>Author’s Name</a:t>
            </a:r>
          </a:p>
        </p:txBody>
      </p:sp>
      <p:sp>
        <p:nvSpPr>
          <p:cNvPr id="16" name="Text Placeholder 12"/>
          <p:cNvSpPr>
            <a:spLocks noGrp="1"/>
          </p:cNvSpPr>
          <p:nvPr>
            <p:ph type="body" sz="quarter" idx="13" hasCustomPrompt="1"/>
          </p:nvPr>
        </p:nvSpPr>
        <p:spPr>
          <a:xfrm>
            <a:off x="2160000" y="3121224"/>
            <a:ext cx="7869600" cy="254771"/>
          </a:xfrm>
          <a:prstGeom prst="rect">
            <a:avLst/>
          </a:prstGeom>
        </p:spPr>
        <p:txBody>
          <a:bodyPr vert="horz" wrap="square" lIns="0" tIns="0" rIns="0" bIns="0">
            <a:spAutoFit/>
          </a:bodyPr>
          <a:lstStyle>
            <a:lvl1pPr marL="0" indent="0">
              <a:lnSpc>
                <a:spcPts val="2000"/>
              </a:lnSpc>
              <a:spcBef>
                <a:spcPts val="0"/>
              </a:spcBef>
              <a:buNone/>
              <a:defRPr sz="1600">
                <a:solidFill>
                  <a:srgbClr val="064E83"/>
                </a:solidFill>
              </a:defRPr>
            </a:lvl1pPr>
          </a:lstStyle>
          <a:p>
            <a:pPr lvl="0"/>
            <a:r>
              <a:rPr lang="en-GB" dirty="0"/>
              <a:t>Author’s Address</a:t>
            </a:r>
          </a:p>
        </p:txBody>
      </p:sp>
      <p:sp>
        <p:nvSpPr>
          <p:cNvPr id="17" name="Text Placeholder 12"/>
          <p:cNvSpPr>
            <a:spLocks noGrp="1"/>
          </p:cNvSpPr>
          <p:nvPr>
            <p:ph type="body" sz="quarter" idx="14" hasCustomPrompt="1"/>
          </p:nvPr>
        </p:nvSpPr>
        <p:spPr>
          <a:xfrm>
            <a:off x="2160000" y="3429000"/>
            <a:ext cx="7869600" cy="228268"/>
          </a:xfrm>
          <a:prstGeom prst="rect">
            <a:avLst/>
          </a:prstGeom>
        </p:spPr>
        <p:txBody>
          <a:bodyPr vert="horz" wrap="square" lIns="0" tIns="0" rIns="0" bIns="0">
            <a:spAutoFit/>
          </a:bodyPr>
          <a:lstStyle>
            <a:lvl1pPr marL="0" indent="0">
              <a:lnSpc>
                <a:spcPts val="1800"/>
              </a:lnSpc>
              <a:spcBef>
                <a:spcPts val="0"/>
              </a:spcBef>
              <a:buNone/>
              <a:defRPr sz="1400">
                <a:solidFill>
                  <a:srgbClr val="064E83"/>
                </a:solidFill>
              </a:defRPr>
            </a:lvl1pPr>
          </a:lstStyle>
          <a:p>
            <a:pPr lvl="0"/>
            <a:r>
              <a:rPr lang="en-GB" dirty="0" err="1"/>
              <a:t>email@ddress</a:t>
            </a:r>
            <a:endParaRPr lang="en-GB" dirty="0"/>
          </a:p>
        </p:txBody>
      </p:sp>
      <p:pic>
        <p:nvPicPr>
          <p:cNvPr id="10" name="Picture 9" descr="ECMWF_Master_Logo_RGB_nostrap.png"/>
          <p:cNvPicPr>
            <a:picLocks noChangeAspect="1"/>
          </p:cNvPicPr>
          <p:nvPr userDrawn="1"/>
        </p:nvPicPr>
        <p:blipFill>
          <a:blip r:embed="rId2"/>
          <a:stretch>
            <a:fillRect/>
          </a:stretch>
        </p:blipFill>
        <p:spPr>
          <a:xfrm>
            <a:off x="3290400" y="6161912"/>
            <a:ext cx="2135591" cy="366955"/>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32B0D51A-FF67-45AC-9FC9-578A5E387010}"/>
              </a:ext>
            </a:extLst>
          </p:cNvPr>
          <p:cNvPicPr>
            <a:picLocks noChangeAspect="1"/>
          </p:cNvPicPr>
          <p:nvPr userDrawn="1"/>
        </p:nvPicPr>
        <p:blipFill>
          <a:blip r:embed="rId3"/>
          <a:stretch>
            <a:fillRect/>
          </a:stretch>
        </p:blipFill>
        <p:spPr>
          <a:xfrm>
            <a:off x="219505" y="6393044"/>
            <a:ext cx="1048443" cy="36695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8"/>
          <p:cNvSpPr>
            <a:spLocks noGrp="1"/>
          </p:cNvSpPr>
          <p:nvPr>
            <p:ph type="title"/>
          </p:nvPr>
        </p:nvSpPr>
        <p:spPr>
          <a:xfrm>
            <a:off x="2160000" y="360000"/>
            <a:ext cx="7869600" cy="369332"/>
          </a:xfrm>
          <a:prstGeom prst="rect">
            <a:avLst/>
          </a:prstGeom>
        </p:spPr>
        <p:txBody>
          <a:bodyPr lIns="0" tIns="0" rIns="0" bIns="0"/>
          <a:lstStyle>
            <a:lvl1pPr>
              <a:defRPr>
                <a:solidFill>
                  <a:srgbClr val="064E83"/>
                </a:solidFill>
              </a:defRPr>
            </a:lvl1pPr>
          </a:lstStyle>
          <a:p>
            <a:r>
              <a:rPr lang="en-US"/>
              <a:t>Click to edit Master title style</a:t>
            </a:r>
            <a:endParaRPr lang="en-US" dirty="0"/>
          </a:p>
        </p:txBody>
      </p:sp>
      <p:sp>
        <p:nvSpPr>
          <p:cNvPr id="11" name="Content Placeholder 10"/>
          <p:cNvSpPr>
            <a:spLocks noGrp="1"/>
          </p:cNvSpPr>
          <p:nvPr>
            <p:ph sz="quarter" idx="14" hasCustomPrompt="1"/>
          </p:nvPr>
        </p:nvSpPr>
        <p:spPr>
          <a:xfrm>
            <a:off x="2159999" y="936000"/>
            <a:ext cx="7869601" cy="4986000"/>
          </a:xfrm>
          <a:prstGeom prst="rect">
            <a:avLst/>
          </a:prstGeom>
        </p:spPr>
        <p:txBody>
          <a:bodyPr lIns="0" tIns="0" rIns="0" bIns="0"/>
          <a:lstStyle>
            <a:lvl1pPr marL="0" indent="-180000">
              <a:lnSpc>
                <a:spcPts val="2200"/>
              </a:lnSpc>
              <a:spcBef>
                <a:spcPts val="1100"/>
              </a:spcBef>
              <a:buClr>
                <a:srgbClr val="064E83"/>
              </a:buClr>
              <a:defRPr sz="1800">
                <a:solidFill>
                  <a:schemeClr val="tx1"/>
                </a:solidFill>
              </a:defRPr>
            </a:lvl1pPr>
            <a:lvl2pPr marL="630000" indent="-270000">
              <a:lnSpc>
                <a:spcPts val="2000"/>
              </a:lnSpc>
              <a:spcBef>
                <a:spcPts val="1000"/>
              </a:spcBef>
              <a:buClr>
                <a:srgbClr val="064E83"/>
              </a:buClr>
              <a:defRPr sz="1600">
                <a:solidFill>
                  <a:schemeClr val="tx1"/>
                </a:solidFill>
              </a:defRPr>
            </a:lvl2pPr>
            <a:lvl3pPr marL="990000" indent="-270000">
              <a:lnSpc>
                <a:spcPts val="1800"/>
              </a:lnSpc>
              <a:spcBef>
                <a:spcPts val="900"/>
              </a:spcBef>
              <a:buClr>
                <a:srgbClr val="064E83"/>
              </a:buClr>
              <a:defRPr sz="1400">
                <a:solidFill>
                  <a:schemeClr val="tx1"/>
                </a:solidFill>
              </a:defRPr>
            </a:lvl3pPr>
            <a:lvl4pPr marL="1350000" indent="-270000">
              <a:lnSpc>
                <a:spcPts val="1600"/>
              </a:lnSpc>
              <a:spcBef>
                <a:spcPts val="800"/>
              </a:spcBef>
              <a:buClr>
                <a:srgbClr val="064E83"/>
              </a:buClr>
              <a:defRPr sz="1200">
                <a:solidFill>
                  <a:schemeClr val="tx1"/>
                </a:solidFill>
              </a:defRPr>
            </a:lvl4pPr>
            <a:lvl5pPr marL="1710000" indent="-270000">
              <a:lnSpc>
                <a:spcPts val="1400"/>
              </a:lnSpc>
              <a:spcBef>
                <a:spcPts val="700"/>
              </a:spcBef>
              <a:buClr>
                <a:srgbClr val="064E83"/>
              </a:buClr>
              <a:defRPr sz="1000">
                <a:solidFill>
                  <a:schemeClr val="tx1"/>
                </a:solidFill>
              </a:defRPr>
            </a:lvl5pPr>
          </a:lstStyle>
          <a:p>
            <a:pPr lvl="0"/>
            <a:r>
              <a:rPr lang="en-GB" dirty="0"/>
              <a:t>Top level text goes in here </a:t>
            </a:r>
          </a:p>
          <a:p>
            <a:pPr lvl="1"/>
            <a:r>
              <a:rPr lang="en-GB" dirty="0"/>
              <a:t>Second level text goes in here</a:t>
            </a:r>
          </a:p>
          <a:p>
            <a:pPr lvl="2"/>
            <a:r>
              <a:rPr lang="en-GB" dirty="0"/>
              <a:t>Third level text goes in here</a:t>
            </a:r>
          </a:p>
          <a:p>
            <a:pPr lvl="3"/>
            <a:r>
              <a:rPr lang="en-GB" dirty="0"/>
              <a:t>Fourth level text goes in here</a:t>
            </a:r>
          </a:p>
          <a:p>
            <a:pPr lvl="4"/>
            <a:r>
              <a:rPr lang="en-GB" dirty="0"/>
              <a:t>Fifth level text goes in here</a:t>
            </a:r>
            <a:endParaRPr lang="en-US" dirty="0"/>
          </a:p>
        </p:txBody>
      </p:sp>
      <p:sp>
        <p:nvSpPr>
          <p:cNvPr id="12" name="Slide Number Placeholder 2"/>
          <p:cNvSpPr>
            <a:spLocks noGrp="1"/>
          </p:cNvSpPr>
          <p:nvPr>
            <p:ph type="sldNum" sz="quarter" idx="10"/>
          </p:nvPr>
        </p:nvSpPr>
        <p:spPr>
          <a:xfrm>
            <a:off x="10029600" y="6308255"/>
            <a:ext cx="2159224" cy="216000"/>
          </a:xfrm>
          <a:prstGeom prst="rect">
            <a:avLst/>
          </a:prstGeom>
        </p:spPr>
        <p:txBody>
          <a:bodyPr lIns="0" tIns="0" rIns="0" bIns="0" anchor="b" anchorCtr="0"/>
          <a:lstStyle>
            <a:lvl1pPr algn="ctr">
              <a:defRPr sz="900" b="1">
                <a:solidFill>
                  <a:srgbClr val="064E83"/>
                </a:solidFill>
              </a:defRPr>
            </a:lvl1pPr>
          </a:lstStyle>
          <a:p>
            <a:fld id="{6B3B0B0F-E794-1244-9699-107C60B9C23A}" type="slidenum">
              <a:rPr lang="en-US" smtClean="0"/>
              <a:pPr/>
              <a:t>‹#›</a:t>
            </a:fld>
            <a:endParaRPr lang="en-US" dirty="0"/>
          </a:p>
        </p:txBody>
      </p:sp>
      <p:sp>
        <p:nvSpPr>
          <p:cNvPr id="16" name="Footer Placeholder 11"/>
          <p:cNvSpPr>
            <a:spLocks noGrp="1"/>
          </p:cNvSpPr>
          <p:nvPr>
            <p:ph type="ftr" sz="quarter" idx="3"/>
          </p:nvPr>
        </p:nvSpPr>
        <p:spPr>
          <a:xfrm>
            <a:off x="4582372" y="6308255"/>
            <a:ext cx="4053639" cy="230657"/>
          </a:xfrm>
          <a:prstGeom prst="rect">
            <a:avLst/>
          </a:prstGeom>
        </p:spPr>
        <p:txBody>
          <a:bodyPr vert="horz" lIns="0" tIns="0" rIns="0" bIns="0" rtlCol="0" anchor="b" anchorCtr="0">
            <a:noAutofit/>
          </a:bodyPr>
          <a:lstStyle>
            <a:lvl1pPr algn="l">
              <a:defRPr sz="900" b="1" cap="all" baseline="0">
                <a:solidFill>
                  <a:srgbClr val="064E83"/>
                </a:solidFill>
              </a:defRPr>
            </a:lvl1pPr>
          </a:lstStyle>
          <a:p>
            <a:pPr algn="ctr"/>
            <a:r>
              <a:rPr lang="en-US" dirty="0"/>
              <a:t>European Centre for Medium-Range Weather Forecasts</a:t>
            </a:r>
          </a:p>
        </p:txBody>
      </p:sp>
      <p:pic>
        <p:nvPicPr>
          <p:cNvPr id="8" name="Picture 7" descr="ECMWF_Master_Logo_RGB_nostrap.png"/>
          <p:cNvPicPr>
            <a:picLocks noChangeAspect="1"/>
          </p:cNvPicPr>
          <p:nvPr userDrawn="1"/>
        </p:nvPicPr>
        <p:blipFill>
          <a:blip r:embed="rId2"/>
          <a:stretch>
            <a:fillRect/>
          </a:stretch>
        </p:blipFill>
        <p:spPr>
          <a:xfrm>
            <a:off x="2988001" y="6293597"/>
            <a:ext cx="1342372" cy="230658"/>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22BE9A3B-F46C-4573-A1D0-BCAC7387D9A3}"/>
              </a:ext>
            </a:extLst>
          </p:cNvPr>
          <p:cNvPicPr>
            <a:picLocks noChangeAspect="1"/>
          </p:cNvPicPr>
          <p:nvPr userDrawn="1"/>
        </p:nvPicPr>
        <p:blipFill>
          <a:blip r:embed="rId3"/>
          <a:stretch>
            <a:fillRect/>
          </a:stretch>
        </p:blipFill>
        <p:spPr>
          <a:xfrm>
            <a:off x="291505" y="6422400"/>
            <a:ext cx="1062983" cy="37204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de margins">
    <p:spTree>
      <p:nvGrpSpPr>
        <p:cNvPr id="1" name=""/>
        <p:cNvGrpSpPr/>
        <p:nvPr/>
      </p:nvGrpSpPr>
      <p:grpSpPr>
        <a:xfrm>
          <a:off x="0" y="0"/>
          <a:ext cx="0" cy="0"/>
          <a:chOff x="0" y="0"/>
          <a:chExt cx="0" cy="0"/>
        </a:xfrm>
      </p:grpSpPr>
      <p:sp>
        <p:nvSpPr>
          <p:cNvPr id="9" name="Title 8"/>
          <p:cNvSpPr>
            <a:spLocks noGrp="1"/>
          </p:cNvSpPr>
          <p:nvPr>
            <p:ph type="title"/>
          </p:nvPr>
        </p:nvSpPr>
        <p:spPr>
          <a:xfrm>
            <a:off x="3240000" y="360000"/>
            <a:ext cx="5709600" cy="369332"/>
          </a:xfrm>
          <a:prstGeom prst="rect">
            <a:avLst/>
          </a:prstGeom>
        </p:spPr>
        <p:txBody>
          <a:bodyPr lIns="0" tIns="0" rIns="0" bIns="0"/>
          <a:lstStyle>
            <a:lvl1pPr>
              <a:defRPr>
                <a:solidFill>
                  <a:srgbClr val="064E83"/>
                </a:solidFill>
              </a:defRPr>
            </a:lvl1pPr>
          </a:lstStyle>
          <a:p>
            <a:r>
              <a:rPr lang="en-US"/>
              <a:t>Click to edit Master title style</a:t>
            </a:r>
            <a:endParaRPr lang="en-US" dirty="0"/>
          </a:p>
        </p:txBody>
      </p:sp>
      <p:sp>
        <p:nvSpPr>
          <p:cNvPr id="11" name="Content Placeholder 10"/>
          <p:cNvSpPr>
            <a:spLocks noGrp="1"/>
          </p:cNvSpPr>
          <p:nvPr>
            <p:ph sz="quarter" idx="14" hasCustomPrompt="1"/>
          </p:nvPr>
        </p:nvSpPr>
        <p:spPr>
          <a:xfrm>
            <a:off x="3240000" y="936000"/>
            <a:ext cx="5709600" cy="4986000"/>
          </a:xfrm>
          <a:prstGeom prst="rect">
            <a:avLst/>
          </a:prstGeom>
        </p:spPr>
        <p:txBody>
          <a:bodyPr lIns="0" tIns="0" rIns="0" bIns="0"/>
          <a:lstStyle>
            <a:lvl1pPr marL="0" indent="-180000">
              <a:lnSpc>
                <a:spcPts val="2200"/>
              </a:lnSpc>
              <a:spcBef>
                <a:spcPts val="1100"/>
              </a:spcBef>
              <a:buClr>
                <a:srgbClr val="064E83"/>
              </a:buClr>
              <a:defRPr sz="1800">
                <a:solidFill>
                  <a:schemeClr val="tx1"/>
                </a:solidFill>
              </a:defRPr>
            </a:lvl1pPr>
            <a:lvl2pPr marL="630000" indent="-270000">
              <a:lnSpc>
                <a:spcPts val="2000"/>
              </a:lnSpc>
              <a:spcBef>
                <a:spcPts val="1000"/>
              </a:spcBef>
              <a:buClr>
                <a:srgbClr val="064E83"/>
              </a:buClr>
              <a:defRPr sz="1600">
                <a:solidFill>
                  <a:schemeClr val="tx1"/>
                </a:solidFill>
              </a:defRPr>
            </a:lvl2pPr>
            <a:lvl3pPr marL="990000" indent="-270000">
              <a:lnSpc>
                <a:spcPts val="1800"/>
              </a:lnSpc>
              <a:spcBef>
                <a:spcPts val="900"/>
              </a:spcBef>
              <a:buClr>
                <a:srgbClr val="064E83"/>
              </a:buClr>
              <a:defRPr sz="1400">
                <a:solidFill>
                  <a:schemeClr val="tx1"/>
                </a:solidFill>
              </a:defRPr>
            </a:lvl3pPr>
            <a:lvl4pPr marL="1350000" indent="-270000">
              <a:lnSpc>
                <a:spcPts val="1600"/>
              </a:lnSpc>
              <a:spcBef>
                <a:spcPts val="800"/>
              </a:spcBef>
              <a:buClr>
                <a:srgbClr val="064E83"/>
              </a:buClr>
              <a:defRPr sz="1200">
                <a:solidFill>
                  <a:schemeClr val="tx1"/>
                </a:solidFill>
              </a:defRPr>
            </a:lvl4pPr>
            <a:lvl5pPr marL="1710000" indent="-270000">
              <a:lnSpc>
                <a:spcPts val="1400"/>
              </a:lnSpc>
              <a:spcBef>
                <a:spcPts val="700"/>
              </a:spcBef>
              <a:buClr>
                <a:srgbClr val="064E83"/>
              </a:buClr>
              <a:defRPr sz="1000">
                <a:solidFill>
                  <a:schemeClr val="tx1"/>
                </a:solidFill>
              </a:defRPr>
            </a:lvl5pPr>
          </a:lstStyle>
          <a:p>
            <a:pPr lvl="0"/>
            <a:r>
              <a:rPr lang="en-GB" dirty="0"/>
              <a:t>Top level text goes in here </a:t>
            </a:r>
          </a:p>
          <a:p>
            <a:pPr lvl="1"/>
            <a:r>
              <a:rPr lang="en-GB" dirty="0"/>
              <a:t>Second level text goes in here</a:t>
            </a:r>
          </a:p>
          <a:p>
            <a:pPr lvl="2"/>
            <a:r>
              <a:rPr lang="en-GB" dirty="0"/>
              <a:t>Third level text goes in here</a:t>
            </a:r>
          </a:p>
          <a:p>
            <a:pPr lvl="3"/>
            <a:r>
              <a:rPr lang="en-GB" dirty="0"/>
              <a:t>Fourth level text goes in here</a:t>
            </a:r>
          </a:p>
          <a:p>
            <a:pPr lvl="4"/>
            <a:r>
              <a:rPr lang="en-GB" dirty="0"/>
              <a:t>Fifth level text goes in here</a:t>
            </a:r>
            <a:endParaRPr lang="en-US" dirty="0"/>
          </a:p>
        </p:txBody>
      </p:sp>
      <p:sp>
        <p:nvSpPr>
          <p:cNvPr id="12" name="Slide Number Placeholder 2"/>
          <p:cNvSpPr>
            <a:spLocks noGrp="1"/>
          </p:cNvSpPr>
          <p:nvPr>
            <p:ph type="sldNum" sz="quarter" idx="10"/>
          </p:nvPr>
        </p:nvSpPr>
        <p:spPr>
          <a:xfrm>
            <a:off x="10029600" y="6308255"/>
            <a:ext cx="2159224" cy="216000"/>
          </a:xfrm>
          <a:prstGeom prst="rect">
            <a:avLst/>
          </a:prstGeom>
        </p:spPr>
        <p:txBody>
          <a:bodyPr lIns="0" tIns="0" rIns="0" bIns="0" anchor="b" anchorCtr="0"/>
          <a:lstStyle>
            <a:lvl1pPr algn="ctr">
              <a:defRPr sz="900" b="1">
                <a:solidFill>
                  <a:srgbClr val="064E83"/>
                </a:solidFill>
              </a:defRPr>
            </a:lvl1pPr>
          </a:lstStyle>
          <a:p>
            <a:fld id="{05F19C50-BC3B-5841-9AFF-3A0443B66067}" type="slidenum">
              <a:rPr lang="en-US" smtClean="0"/>
              <a:pPr/>
              <a:t>‹#›</a:t>
            </a:fld>
            <a:endParaRPr lang="en-US" dirty="0"/>
          </a:p>
        </p:txBody>
      </p:sp>
      <p:sp>
        <p:nvSpPr>
          <p:cNvPr id="15" name="Date Placeholder 10"/>
          <p:cNvSpPr txBox="1">
            <a:spLocks/>
          </p:cNvSpPr>
          <p:nvPr userDrawn="1"/>
        </p:nvSpPr>
        <p:spPr>
          <a:xfrm>
            <a:off x="8564419" y="6308255"/>
            <a:ext cx="1465181" cy="230657"/>
          </a:xfrm>
          <a:prstGeom prst="rect">
            <a:avLst/>
          </a:prstGeom>
        </p:spPr>
        <p:txBody>
          <a:bodyPr vert="horz" lIns="0" tIns="0" rIns="0" bIns="0" rtlCol="0" anchor="b" anchorCtr="0"/>
          <a:lstStyle>
            <a:lvl1pPr algn="r">
              <a:defRPr>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n-lt"/>
                <a:ea typeface="+mn-ea"/>
                <a:cs typeface="+mn-cs"/>
              </a:rPr>
              <a:t>October 29, 2014</a:t>
            </a:r>
          </a:p>
        </p:txBody>
      </p:sp>
      <p:sp>
        <p:nvSpPr>
          <p:cNvPr id="16" name="Footer Placeholder 11"/>
          <p:cNvSpPr>
            <a:spLocks noGrp="1"/>
          </p:cNvSpPr>
          <p:nvPr>
            <p:ph type="ftr" sz="quarter" idx="3"/>
          </p:nvPr>
        </p:nvSpPr>
        <p:spPr>
          <a:xfrm>
            <a:off x="4582373" y="6308255"/>
            <a:ext cx="4053639" cy="230657"/>
          </a:xfrm>
          <a:prstGeom prst="rect">
            <a:avLst/>
          </a:prstGeom>
        </p:spPr>
        <p:txBody>
          <a:bodyPr vert="horz" lIns="0" tIns="0" rIns="0" bIns="0" rtlCol="0" anchor="b" anchorCtr="0">
            <a:noAutofit/>
          </a:bodyPr>
          <a:lstStyle>
            <a:lvl1pPr algn="l">
              <a:defRPr sz="900" b="1" cap="all" baseline="0">
                <a:solidFill>
                  <a:srgbClr val="064E83"/>
                </a:solidFill>
              </a:defRPr>
            </a:lvl1pPr>
          </a:lstStyle>
          <a:p>
            <a:pPr algn="ctr"/>
            <a:r>
              <a:rPr lang="en-US" dirty="0"/>
              <a:t>European Centre for Medium-Range Weather Forecasts</a:t>
            </a:r>
          </a:p>
        </p:txBody>
      </p:sp>
      <p:pic>
        <p:nvPicPr>
          <p:cNvPr id="8" name="Picture 7" descr="ECMWF_Master_Logo_RGB_nostrap.png"/>
          <p:cNvPicPr>
            <a:picLocks noChangeAspect="1"/>
          </p:cNvPicPr>
          <p:nvPr userDrawn="1"/>
        </p:nvPicPr>
        <p:blipFill>
          <a:blip r:embed="rId2"/>
          <a:stretch>
            <a:fillRect/>
          </a:stretch>
        </p:blipFill>
        <p:spPr>
          <a:xfrm>
            <a:off x="3240001" y="6293597"/>
            <a:ext cx="1342372" cy="230658"/>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ED926EE9-A836-4134-A7B3-868368233C60}"/>
              </a:ext>
            </a:extLst>
          </p:cNvPr>
          <p:cNvPicPr>
            <a:picLocks noChangeAspect="1"/>
          </p:cNvPicPr>
          <p:nvPr userDrawn="1"/>
        </p:nvPicPr>
        <p:blipFill>
          <a:blip r:embed="rId3"/>
          <a:stretch>
            <a:fillRect/>
          </a:stretch>
        </p:blipFill>
        <p:spPr>
          <a:xfrm>
            <a:off x="219505" y="6538912"/>
            <a:ext cx="893385" cy="31268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arrow margins">
    <p:spTree>
      <p:nvGrpSpPr>
        <p:cNvPr id="1" name=""/>
        <p:cNvGrpSpPr/>
        <p:nvPr/>
      </p:nvGrpSpPr>
      <p:grpSpPr>
        <a:xfrm>
          <a:off x="0" y="0"/>
          <a:ext cx="0" cy="0"/>
          <a:chOff x="0" y="0"/>
          <a:chExt cx="0" cy="0"/>
        </a:xfrm>
      </p:grpSpPr>
      <p:sp>
        <p:nvSpPr>
          <p:cNvPr id="9" name="Title 8"/>
          <p:cNvSpPr>
            <a:spLocks noGrp="1"/>
          </p:cNvSpPr>
          <p:nvPr>
            <p:ph type="title"/>
          </p:nvPr>
        </p:nvSpPr>
        <p:spPr>
          <a:xfrm>
            <a:off x="1080000" y="360000"/>
            <a:ext cx="10029600" cy="369332"/>
          </a:xfrm>
          <a:prstGeom prst="rect">
            <a:avLst/>
          </a:prstGeom>
        </p:spPr>
        <p:txBody>
          <a:bodyPr lIns="0" tIns="0" rIns="0" bIns="0"/>
          <a:lstStyle>
            <a:lvl1pPr>
              <a:defRPr>
                <a:solidFill>
                  <a:srgbClr val="064E83"/>
                </a:solidFill>
              </a:defRPr>
            </a:lvl1pPr>
          </a:lstStyle>
          <a:p>
            <a:r>
              <a:rPr lang="en-US"/>
              <a:t>Click to edit Master title style</a:t>
            </a:r>
            <a:endParaRPr lang="en-US" dirty="0"/>
          </a:p>
        </p:txBody>
      </p:sp>
      <p:sp>
        <p:nvSpPr>
          <p:cNvPr id="11" name="Content Placeholder 10"/>
          <p:cNvSpPr>
            <a:spLocks noGrp="1"/>
          </p:cNvSpPr>
          <p:nvPr>
            <p:ph sz="quarter" idx="14" hasCustomPrompt="1"/>
          </p:nvPr>
        </p:nvSpPr>
        <p:spPr>
          <a:xfrm>
            <a:off x="1080000" y="936000"/>
            <a:ext cx="10029600" cy="4986000"/>
          </a:xfrm>
          <a:prstGeom prst="rect">
            <a:avLst/>
          </a:prstGeom>
        </p:spPr>
        <p:txBody>
          <a:bodyPr lIns="0" tIns="0" rIns="0" bIns="0"/>
          <a:lstStyle>
            <a:lvl1pPr marL="0" indent="-180000">
              <a:lnSpc>
                <a:spcPts val="2200"/>
              </a:lnSpc>
              <a:spcBef>
                <a:spcPts val="1100"/>
              </a:spcBef>
              <a:buClr>
                <a:srgbClr val="064E83"/>
              </a:buClr>
              <a:defRPr sz="1800">
                <a:solidFill>
                  <a:schemeClr val="tx1"/>
                </a:solidFill>
              </a:defRPr>
            </a:lvl1pPr>
            <a:lvl2pPr marL="630000" indent="-270000">
              <a:lnSpc>
                <a:spcPts val="2000"/>
              </a:lnSpc>
              <a:spcBef>
                <a:spcPts val="1000"/>
              </a:spcBef>
              <a:buClr>
                <a:srgbClr val="064E83"/>
              </a:buClr>
              <a:defRPr sz="1600">
                <a:solidFill>
                  <a:schemeClr val="tx1"/>
                </a:solidFill>
              </a:defRPr>
            </a:lvl2pPr>
            <a:lvl3pPr marL="990000" indent="-270000">
              <a:lnSpc>
                <a:spcPts val="1800"/>
              </a:lnSpc>
              <a:spcBef>
                <a:spcPts val="900"/>
              </a:spcBef>
              <a:buClr>
                <a:srgbClr val="064E83"/>
              </a:buClr>
              <a:defRPr sz="1400">
                <a:solidFill>
                  <a:schemeClr val="tx1"/>
                </a:solidFill>
              </a:defRPr>
            </a:lvl3pPr>
            <a:lvl4pPr marL="1350000" indent="-270000">
              <a:lnSpc>
                <a:spcPts val="1600"/>
              </a:lnSpc>
              <a:spcBef>
                <a:spcPts val="800"/>
              </a:spcBef>
              <a:buClr>
                <a:srgbClr val="064E83"/>
              </a:buClr>
              <a:defRPr sz="1200">
                <a:solidFill>
                  <a:schemeClr val="tx1"/>
                </a:solidFill>
              </a:defRPr>
            </a:lvl4pPr>
            <a:lvl5pPr marL="1710000" indent="-270000">
              <a:lnSpc>
                <a:spcPts val="1400"/>
              </a:lnSpc>
              <a:spcBef>
                <a:spcPts val="700"/>
              </a:spcBef>
              <a:buClr>
                <a:srgbClr val="064E83"/>
              </a:buClr>
              <a:defRPr sz="1000">
                <a:solidFill>
                  <a:schemeClr val="tx1"/>
                </a:solidFill>
              </a:defRPr>
            </a:lvl5pPr>
          </a:lstStyle>
          <a:p>
            <a:pPr lvl="0"/>
            <a:r>
              <a:rPr lang="en-GB" dirty="0"/>
              <a:t>Top level text goes in here </a:t>
            </a:r>
          </a:p>
          <a:p>
            <a:pPr lvl="1"/>
            <a:r>
              <a:rPr lang="en-GB" dirty="0"/>
              <a:t>Second level text goes in here</a:t>
            </a:r>
          </a:p>
          <a:p>
            <a:pPr lvl="2"/>
            <a:r>
              <a:rPr lang="en-GB" dirty="0"/>
              <a:t>Third level text goes in here</a:t>
            </a:r>
          </a:p>
          <a:p>
            <a:pPr lvl="3"/>
            <a:r>
              <a:rPr lang="en-GB" dirty="0"/>
              <a:t>Fourth level text goes in here</a:t>
            </a:r>
          </a:p>
          <a:p>
            <a:pPr lvl="4"/>
            <a:r>
              <a:rPr lang="en-GB" dirty="0"/>
              <a:t>Fifth level text goes in here</a:t>
            </a:r>
            <a:endParaRPr lang="en-US" dirty="0"/>
          </a:p>
        </p:txBody>
      </p:sp>
      <p:sp>
        <p:nvSpPr>
          <p:cNvPr id="12" name="Slide Number Placeholder 2"/>
          <p:cNvSpPr>
            <a:spLocks noGrp="1"/>
          </p:cNvSpPr>
          <p:nvPr>
            <p:ph type="sldNum" sz="quarter" idx="10"/>
          </p:nvPr>
        </p:nvSpPr>
        <p:spPr>
          <a:xfrm>
            <a:off x="10029600" y="6308255"/>
            <a:ext cx="2159224" cy="216000"/>
          </a:xfrm>
          <a:prstGeom prst="rect">
            <a:avLst/>
          </a:prstGeom>
        </p:spPr>
        <p:txBody>
          <a:bodyPr lIns="0" tIns="0" rIns="0" bIns="0" anchor="b" anchorCtr="0"/>
          <a:lstStyle>
            <a:lvl1pPr algn="ctr">
              <a:defRPr sz="900" b="1">
                <a:solidFill>
                  <a:srgbClr val="064E83"/>
                </a:solidFill>
              </a:defRPr>
            </a:lvl1pPr>
          </a:lstStyle>
          <a:p>
            <a:fld id="{E4AB80EA-DB86-D849-B86F-15DAF31F0474}" type="slidenum">
              <a:rPr lang="en-US" smtClean="0"/>
              <a:pPr/>
              <a:t>‹#›</a:t>
            </a:fld>
            <a:endParaRPr lang="en-US" dirty="0"/>
          </a:p>
        </p:txBody>
      </p:sp>
      <p:sp>
        <p:nvSpPr>
          <p:cNvPr id="15" name="Date Placeholder 10"/>
          <p:cNvSpPr txBox="1">
            <a:spLocks/>
          </p:cNvSpPr>
          <p:nvPr userDrawn="1"/>
        </p:nvSpPr>
        <p:spPr>
          <a:xfrm>
            <a:off x="8564419" y="6308255"/>
            <a:ext cx="1465181" cy="230657"/>
          </a:xfrm>
          <a:prstGeom prst="rect">
            <a:avLst/>
          </a:prstGeom>
        </p:spPr>
        <p:txBody>
          <a:bodyPr vert="horz" lIns="0" tIns="0" rIns="0" bIns="0" rtlCol="0" anchor="b" anchorCtr="0"/>
          <a:lstStyle>
            <a:lvl1pPr algn="r">
              <a:defRPr>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n-lt"/>
                <a:ea typeface="+mn-ea"/>
                <a:cs typeface="+mn-cs"/>
              </a:rPr>
              <a:t>October 29, 2014</a:t>
            </a:r>
          </a:p>
        </p:txBody>
      </p:sp>
      <p:sp>
        <p:nvSpPr>
          <p:cNvPr id="16" name="Footer Placeholder 11"/>
          <p:cNvSpPr>
            <a:spLocks noGrp="1"/>
          </p:cNvSpPr>
          <p:nvPr>
            <p:ph type="ftr" sz="quarter" idx="3"/>
          </p:nvPr>
        </p:nvSpPr>
        <p:spPr>
          <a:xfrm>
            <a:off x="4199166" y="6280510"/>
            <a:ext cx="4053639" cy="230657"/>
          </a:xfrm>
          <a:prstGeom prst="rect">
            <a:avLst/>
          </a:prstGeom>
        </p:spPr>
        <p:txBody>
          <a:bodyPr vert="horz" lIns="0" tIns="0" rIns="0" bIns="0" rtlCol="0" anchor="b" anchorCtr="0">
            <a:noAutofit/>
          </a:bodyPr>
          <a:lstStyle>
            <a:lvl1pPr algn="l">
              <a:defRPr sz="900" b="1" cap="all" baseline="0">
                <a:solidFill>
                  <a:srgbClr val="064E83"/>
                </a:solidFill>
              </a:defRPr>
            </a:lvl1pPr>
          </a:lstStyle>
          <a:p>
            <a:pPr algn="ctr"/>
            <a:r>
              <a:rPr lang="en-US" dirty="0"/>
              <a:t>European Centre for Medium-Range Weather Forecasts</a:t>
            </a:r>
          </a:p>
        </p:txBody>
      </p:sp>
      <p:pic>
        <p:nvPicPr>
          <p:cNvPr id="8" name="Picture 7" descr="ECMWF_Master_Logo_RGB_nostrap.png"/>
          <p:cNvPicPr>
            <a:picLocks noChangeAspect="1"/>
          </p:cNvPicPr>
          <p:nvPr userDrawn="1"/>
        </p:nvPicPr>
        <p:blipFill>
          <a:blip r:embed="rId2"/>
          <a:stretch>
            <a:fillRect/>
          </a:stretch>
        </p:blipFill>
        <p:spPr>
          <a:xfrm>
            <a:off x="2140532" y="6318620"/>
            <a:ext cx="1342372" cy="230658"/>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12C893D1-A409-42AC-92C0-4E6D31D0DA60}"/>
              </a:ext>
            </a:extLst>
          </p:cNvPr>
          <p:cNvPicPr>
            <a:picLocks noChangeAspect="1"/>
          </p:cNvPicPr>
          <p:nvPr userDrawn="1"/>
        </p:nvPicPr>
        <p:blipFill>
          <a:blip r:embed="rId3"/>
          <a:stretch>
            <a:fillRect/>
          </a:stretch>
        </p:blipFill>
        <p:spPr>
          <a:xfrm>
            <a:off x="291505" y="6498000"/>
            <a:ext cx="846983" cy="29644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92F22627-927E-C64E-B813-A42AE3C57917}" type="slidenum">
              <a:rPr lang="en-US"/>
              <a:pPr>
                <a:defRPr/>
              </a:pPr>
              <a:t>‹#›</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5" descr="A picture containing drawing&#10;&#10;Description automatically generated">
            <a:extLst>
              <a:ext uri="{FF2B5EF4-FFF2-40B4-BE49-F238E27FC236}">
                <a16:creationId xmlns:a16="http://schemas.microsoft.com/office/drawing/2014/main" id="{68B49B26-F62F-47CB-A6F9-85B4BE1A02C4}"/>
              </a:ext>
            </a:extLst>
          </p:cNvPr>
          <p:cNvPicPr>
            <a:picLocks noChangeAspect="1"/>
          </p:cNvPicPr>
          <p:nvPr userDrawn="1"/>
        </p:nvPicPr>
        <p:blipFill>
          <a:blip r:embed="rId2"/>
          <a:stretch>
            <a:fillRect/>
          </a:stretch>
        </p:blipFill>
        <p:spPr>
          <a:xfrm>
            <a:off x="291505" y="6480000"/>
            <a:ext cx="880117" cy="308041"/>
          </a:xfrm>
          <a:prstGeom prst="rect">
            <a:avLst/>
          </a:prstGeom>
        </p:spPr>
      </p:pic>
    </p:spTree>
    <p:extLst>
      <p:ext uri="{BB962C8B-B14F-4D97-AF65-F5344CB8AC3E}">
        <p14:creationId xmlns:p14="http://schemas.microsoft.com/office/powerpoint/2010/main" val="67563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4162" y="2130427"/>
            <a:ext cx="10360501" cy="1470025"/>
          </a:xfrm>
        </p:spPr>
        <p:txBody>
          <a:bodyPr/>
          <a:lstStyle>
            <a:lvl1pPr algn="ctr">
              <a:defRPr sz="3599"/>
            </a:lvl1pPr>
          </a:lstStyle>
          <a:p>
            <a:r>
              <a:rPr lang="en-US"/>
              <a:t>Click to edit Master title style</a:t>
            </a:r>
            <a:endParaRPr lang="en-US" dirty="0"/>
          </a:p>
        </p:txBody>
      </p:sp>
      <p:sp>
        <p:nvSpPr>
          <p:cNvPr id="5" name="Subtitle 2"/>
          <p:cNvSpPr>
            <a:spLocks noGrp="1"/>
          </p:cNvSpPr>
          <p:nvPr>
            <p:ph type="subTitle" idx="1"/>
          </p:nvPr>
        </p:nvSpPr>
        <p:spPr>
          <a:xfrm>
            <a:off x="1828324" y="3886200"/>
            <a:ext cx="8532178" cy="1752600"/>
          </a:xfrm>
          <a:prstGeom prst="rect">
            <a:avLst/>
          </a:prstGeom>
        </p:spPr>
        <p:txBody>
          <a:bodyPr/>
          <a:lstStyle>
            <a:lvl1pPr marL="0" indent="0" algn="ctr">
              <a:buNone/>
              <a:defRPr sz="2399"/>
            </a:lvl1pPr>
            <a:lvl2pPr marL="457063" indent="0" algn="ctr">
              <a:buNone/>
              <a:defRPr/>
            </a:lvl2pPr>
            <a:lvl3pPr marL="914126" indent="0" algn="ctr">
              <a:buNone/>
              <a:defRPr/>
            </a:lvl3pPr>
            <a:lvl4pPr marL="1371189" indent="0" algn="ctr">
              <a:buNone/>
              <a:defRPr/>
            </a:lvl4pPr>
            <a:lvl5pPr marL="1828251" indent="0" algn="ctr">
              <a:buNone/>
              <a:defRPr/>
            </a:lvl5pPr>
            <a:lvl6pPr marL="2285314" indent="0" algn="ctr">
              <a:buNone/>
              <a:defRPr/>
            </a:lvl6pPr>
            <a:lvl7pPr marL="2742377" indent="0" algn="ctr">
              <a:buNone/>
              <a:defRPr/>
            </a:lvl7pPr>
            <a:lvl8pPr marL="3199440" indent="0" algn="ctr">
              <a:buNone/>
              <a:defRPr/>
            </a:lvl8pPr>
            <a:lvl9pPr marL="3656503" indent="0" algn="ctr">
              <a:buNone/>
              <a:defRPr/>
            </a:lvl9pPr>
          </a:lstStyle>
          <a:p>
            <a:r>
              <a:rPr lang="en-US"/>
              <a:t>Click to edit Master subtitle style</a:t>
            </a:r>
            <a:endParaRPr lang="en-US" dirty="0"/>
          </a:p>
        </p:txBody>
      </p:sp>
      <p:pic>
        <p:nvPicPr>
          <p:cNvPr id="6" name="Picture 5" descr="A picture containing drawing&#10;&#10;Description automatically generated">
            <a:extLst>
              <a:ext uri="{FF2B5EF4-FFF2-40B4-BE49-F238E27FC236}">
                <a16:creationId xmlns:a16="http://schemas.microsoft.com/office/drawing/2014/main" id="{B7A72F4A-112E-4BBA-96B1-88B11776593A}"/>
              </a:ext>
            </a:extLst>
          </p:cNvPr>
          <p:cNvPicPr>
            <a:picLocks noChangeAspect="1"/>
          </p:cNvPicPr>
          <p:nvPr userDrawn="1"/>
        </p:nvPicPr>
        <p:blipFill>
          <a:blip r:embed="rId2"/>
          <a:stretch>
            <a:fillRect/>
          </a:stretch>
        </p:blipFill>
        <p:spPr>
          <a:xfrm>
            <a:off x="291505" y="6437831"/>
            <a:ext cx="1018895" cy="356613"/>
          </a:xfrm>
          <a:prstGeom prst="rect">
            <a:avLst/>
          </a:prstGeom>
        </p:spPr>
      </p:pic>
    </p:spTree>
    <p:extLst>
      <p:ext uri="{BB962C8B-B14F-4D97-AF65-F5344CB8AC3E}">
        <p14:creationId xmlns:p14="http://schemas.microsoft.com/office/powerpoint/2010/main" val="243582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owerPoint_strip2.png"/>
          <p:cNvPicPr>
            <a:picLocks noChangeAspect="1"/>
          </p:cNvPicPr>
          <p:nvPr userDrawn="1"/>
        </p:nvPicPr>
        <p:blipFill>
          <a:blip r:embed="rId8"/>
          <a:stretch>
            <a:fillRect/>
          </a:stretch>
        </p:blipFill>
        <p:spPr>
          <a:xfrm>
            <a:off x="0" y="0"/>
            <a:ext cx="18288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5" r:id="rId6"/>
  </p:sldLayoutIdLst>
  <p:hf hdr="0" dt="0"/>
  <p:txStyles>
    <p:titleStyle>
      <a:lvl1pPr algn="l" defTabSz="457200" rtl="0" eaLnBrk="1" latinLnBrk="0" hangingPunct="1">
        <a:lnSpc>
          <a:spcPts val="2800"/>
        </a:lnSpc>
        <a:spcBef>
          <a:spcPct val="0"/>
        </a:spcBef>
        <a:buNone/>
        <a:defRPr sz="24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chemeClr val="bg1"/>
        </a:buClr>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Clr>
          <a:schemeClr val="bg1"/>
        </a:buClr>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Clr>
          <a:schemeClr val="bg1"/>
        </a:buClr>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Clr>
          <a:schemeClr val="bg1"/>
        </a:buClr>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825500" y="1641440"/>
            <a:ext cx="11258550" cy="454740"/>
          </a:xfrm>
        </p:spPr>
        <p:txBody>
          <a:bodyPr/>
          <a:lstStyle/>
          <a:p>
            <a:r>
              <a:rPr lang="en-US" sz="2400" dirty="0"/>
              <a:t>Lagged ensemble vs burst sampling strategies for sub-seasonal prediction </a:t>
            </a:r>
          </a:p>
        </p:txBody>
      </p:sp>
      <p:sp>
        <p:nvSpPr>
          <p:cNvPr id="12" name="Text Placeholder 11"/>
          <p:cNvSpPr>
            <a:spLocks noGrp="1"/>
          </p:cNvSpPr>
          <p:nvPr>
            <p:ph type="body" sz="quarter" idx="12"/>
          </p:nvPr>
        </p:nvSpPr>
        <p:spPr>
          <a:xfrm>
            <a:off x="720272" y="2584450"/>
            <a:ext cx="8546100" cy="615553"/>
          </a:xfrm>
        </p:spPr>
        <p:txBody>
          <a:bodyPr/>
          <a:lstStyle/>
          <a:p>
            <a:pPr algn="ctr"/>
            <a:r>
              <a:rPr lang="en-US" sz="2400" dirty="0"/>
              <a:t>Frederic Vitart</a:t>
            </a:r>
          </a:p>
          <a:p>
            <a:pPr algn="ctr"/>
            <a:r>
              <a:rPr lang="en-US" sz="2400" dirty="0"/>
              <a:t>ECMWF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1811" y="50447"/>
            <a:ext cx="7772400" cy="1470025"/>
          </a:xfrm>
        </p:spPr>
        <p:txBody>
          <a:bodyPr/>
          <a:lstStyle/>
          <a:p>
            <a:r>
              <a:rPr lang="en-GB" dirty="0">
                <a:solidFill>
                  <a:schemeClr val="tx2"/>
                </a:solidFill>
              </a:rPr>
              <a:t>ECMWF operational forecasts (51m) </a:t>
            </a:r>
          </a:p>
        </p:txBody>
      </p:sp>
      <p:sp>
        <p:nvSpPr>
          <p:cNvPr id="3" name="Subtitle 2"/>
          <p:cNvSpPr>
            <a:spLocks noGrp="1"/>
          </p:cNvSpPr>
          <p:nvPr>
            <p:ph type="subTitle" idx="1"/>
          </p:nvPr>
        </p:nvSpPr>
        <p:spPr>
          <a:xfrm>
            <a:off x="415515" y="481426"/>
            <a:ext cx="11773310" cy="1752600"/>
          </a:xfrm>
        </p:spPr>
        <p:txBody>
          <a:bodyPr/>
          <a:lstStyle/>
          <a:p>
            <a:pPr algn="l">
              <a:buClrTx/>
            </a:pPr>
            <a:r>
              <a:rPr lang="en-GB" sz="2000" dirty="0">
                <a:solidFill>
                  <a:schemeClr val="tx1"/>
                </a:solidFill>
              </a:rPr>
              <a:t>The conclusion of the previous slide (for the same computing  cost a  lagged ensemble can be as skilful as a burst sample for extended-range forecasts) may not apply to the current  ECMWF operational configuration (51 members burst sample instead of 15 members in the experiments). This is because the impact of a lagged ensemble is:</a:t>
            </a:r>
          </a:p>
          <a:p>
            <a:pPr marL="457200" indent="-457200" algn="l">
              <a:buClrTx/>
              <a:buAutoNum type="arabicPeriod"/>
            </a:pPr>
            <a:r>
              <a:rPr lang="en-GB" sz="2000" dirty="0">
                <a:solidFill>
                  <a:schemeClr val="tx1"/>
                </a:solidFill>
              </a:rPr>
              <a:t>Increase of forecast skill scores due to increased ensemble size</a:t>
            </a:r>
          </a:p>
          <a:p>
            <a:pPr marL="457200" indent="-457200" algn="l">
              <a:buClrTx/>
              <a:buAutoNum type="arabicPeriod"/>
            </a:pPr>
            <a:r>
              <a:rPr lang="en-GB" sz="2000" dirty="0">
                <a:solidFill>
                  <a:schemeClr val="tx1"/>
                </a:solidFill>
              </a:rPr>
              <a:t>Decrease of forecast skill score due the deterioration of the initial conditions</a:t>
            </a:r>
          </a:p>
          <a:p>
            <a:pPr marL="457200" indent="-457200" algn="l">
              <a:buClrTx/>
              <a:buAutoNum type="arabicPeriod"/>
            </a:pPr>
            <a:endParaRPr lang="en-GB" sz="2000" dirty="0">
              <a:solidFill>
                <a:schemeClr val="tx1"/>
              </a:solidFill>
            </a:endParaRPr>
          </a:p>
          <a:p>
            <a:pPr algn="l">
              <a:buClrTx/>
            </a:pPr>
            <a:r>
              <a:rPr lang="en-GB" sz="2000" dirty="0">
                <a:solidFill>
                  <a:schemeClr val="tx1"/>
                </a:solidFill>
              </a:rPr>
              <a:t>2) Is independent of the burst ensemble size, but 1) is dependent on the burst sample size. The benefit of increased ensemble size is asymptotic, so doubling the size of a 15 member ensemble has a larger impact on the probabilistic skill scores than doubling a 51 member ensemble. Therefore outperforming a 51-member burst sample is likely to be much harder for a lagged ensemble than outperforming a 15 -member ensemble. There are 2 options:</a:t>
            </a:r>
          </a:p>
          <a:p>
            <a:pPr algn="l">
              <a:buClrTx/>
            </a:pPr>
            <a:endParaRPr lang="en-GB" sz="2000" dirty="0">
              <a:solidFill>
                <a:schemeClr val="tx1"/>
              </a:solidFill>
            </a:endParaRPr>
          </a:p>
          <a:p>
            <a:pPr marL="457200" indent="-457200" algn="l">
              <a:buClrTx/>
              <a:buAutoNum type="arabicPeriod"/>
            </a:pPr>
            <a:r>
              <a:rPr lang="en-GB" sz="2000" dirty="0">
                <a:solidFill>
                  <a:schemeClr val="tx1"/>
                </a:solidFill>
              </a:rPr>
              <a:t>Redo the experiment with 51 members</a:t>
            </a:r>
          </a:p>
          <a:p>
            <a:pPr marL="457200" indent="-457200" algn="l">
              <a:buClrTx/>
              <a:buAutoNum type="arabicPeriod"/>
            </a:pPr>
            <a:r>
              <a:rPr lang="en-GB" sz="2000" dirty="0">
                <a:solidFill>
                  <a:schemeClr val="tx1"/>
                </a:solidFill>
              </a:rPr>
              <a:t>Use a formula to extrapolate the CRPSS of an ensemble of size m knowing the CRPSS obtained with 15 members.</a:t>
            </a:r>
          </a:p>
          <a:p>
            <a:pPr algn="l">
              <a:buClrTx/>
            </a:pPr>
            <a:r>
              <a:rPr lang="en-GB" sz="2000" dirty="0">
                <a:solidFill>
                  <a:schemeClr val="tx1"/>
                </a:solidFill>
              </a:rPr>
              <a:t>In this study we use option 2, option 1 being too costly.</a:t>
            </a:r>
            <a:r>
              <a:rPr lang="en-GB" sz="2000" dirty="0"/>
              <a:t>2</a:t>
            </a:r>
          </a:p>
          <a:p>
            <a:pPr algn="l">
              <a:buClrTx/>
            </a:pPr>
            <a:endParaRPr lang="en-GB" sz="2000" dirty="0">
              <a:solidFill>
                <a:schemeClr val="tx1"/>
              </a:solidFill>
            </a:endParaRPr>
          </a:p>
          <a:p>
            <a:pPr algn="l">
              <a:buClrTx/>
            </a:pPr>
            <a:endParaRPr lang="en-GB" sz="2000" dirty="0">
              <a:solidFill>
                <a:schemeClr val="tx1"/>
              </a:solidFill>
            </a:endParaRPr>
          </a:p>
          <a:p>
            <a:pPr algn="l">
              <a:buClrTx/>
            </a:pPr>
            <a:endParaRPr lang="en-GB" sz="2000" dirty="0">
              <a:solidFill>
                <a:schemeClr val="tx1"/>
              </a:solidFill>
            </a:endParaRPr>
          </a:p>
          <a:p>
            <a:pPr algn="l">
              <a:buClrTx/>
            </a:pPr>
            <a:endParaRPr lang="en-GB" sz="2000" dirty="0">
              <a:solidFill>
                <a:schemeClr val="tx1"/>
              </a:solidFill>
            </a:endParaRPr>
          </a:p>
          <a:p>
            <a:pPr marL="457200" indent="-457200" algn="l">
              <a:buClrTx/>
              <a:buAutoNum type="arabicPeriod"/>
            </a:pPr>
            <a:endParaRPr lang="en-GB" sz="2000" dirty="0">
              <a:solidFill>
                <a:schemeClr val="tx1"/>
              </a:solidFill>
            </a:endParaRPr>
          </a:p>
          <a:p>
            <a:pPr algn="l">
              <a:buClrTx/>
            </a:pPr>
            <a:endParaRPr lang="en-GB" dirty="0">
              <a:solidFill>
                <a:schemeClr val="tx1"/>
              </a:solidFill>
            </a:endParaRPr>
          </a:p>
          <a:p>
            <a:pPr algn="l">
              <a:buClrTx/>
            </a:pPr>
            <a:endParaRPr lang="en-GB" dirty="0">
              <a:solidFill>
                <a:schemeClr val="tx1"/>
              </a:solidFill>
            </a:endParaRPr>
          </a:p>
          <a:p>
            <a:pPr algn="l">
              <a:buClrTx/>
            </a:pPr>
            <a:endParaRPr lang="en-GB" dirty="0">
              <a:solidFill>
                <a:schemeClr val="tx1"/>
              </a:solidFill>
            </a:endParaRPr>
          </a:p>
        </p:txBody>
      </p:sp>
      <p:sp>
        <p:nvSpPr>
          <p:cNvPr id="4" name="TextBox 3"/>
          <p:cNvSpPr txBox="1"/>
          <p:nvPr/>
        </p:nvSpPr>
        <p:spPr>
          <a:xfrm>
            <a:off x="3927394" y="6484387"/>
            <a:ext cx="12040326" cy="646331"/>
          </a:xfrm>
          <a:prstGeom prst="rect">
            <a:avLst/>
          </a:prstGeom>
          <a:noFill/>
        </p:spPr>
        <p:txBody>
          <a:bodyPr wrap="square" rtlCol="0">
            <a:spAutoFit/>
          </a:bodyPr>
          <a:lstStyle/>
          <a:p>
            <a:endParaRPr lang="en-GB" dirty="0"/>
          </a:p>
          <a:p>
            <a:endParaRPr lang="en-GB" dirty="0"/>
          </a:p>
        </p:txBody>
      </p:sp>
    </p:spTree>
    <p:extLst>
      <p:ext uri="{BB962C8B-B14F-4D97-AF65-F5344CB8AC3E}">
        <p14:creationId xmlns:p14="http://schemas.microsoft.com/office/powerpoint/2010/main" val="363753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8212" y="143582"/>
            <a:ext cx="9297388" cy="1470025"/>
          </a:xfrm>
        </p:spPr>
        <p:txBody>
          <a:bodyPr/>
          <a:lstStyle/>
          <a:p>
            <a:r>
              <a:rPr lang="en-GB" dirty="0">
                <a:solidFill>
                  <a:schemeClr val="tx2"/>
                </a:solidFill>
              </a:rPr>
              <a:t>Lagged ensemble vs 51m Burst sample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5644" y="1512246"/>
            <a:ext cx="4621162" cy="1380712"/>
          </a:xfrm>
          <a:prstGeom prst="rect">
            <a:avLst/>
          </a:prstGeom>
        </p:spPr>
      </p:pic>
      <p:sp>
        <p:nvSpPr>
          <p:cNvPr id="5" name="TextBox 4"/>
          <p:cNvSpPr txBox="1"/>
          <p:nvPr/>
        </p:nvSpPr>
        <p:spPr>
          <a:xfrm>
            <a:off x="3030500" y="678539"/>
            <a:ext cx="6434667" cy="400110"/>
          </a:xfrm>
          <a:prstGeom prst="rect">
            <a:avLst/>
          </a:prstGeom>
          <a:noFill/>
        </p:spPr>
        <p:txBody>
          <a:bodyPr wrap="square" rtlCol="0">
            <a:spAutoFit/>
          </a:bodyPr>
          <a:lstStyle/>
          <a:p>
            <a:r>
              <a:rPr lang="en-GB" sz="2000" b="1" dirty="0"/>
              <a:t>CPRS dependency on ensemble size</a:t>
            </a:r>
          </a:p>
        </p:txBody>
      </p:sp>
      <p:sp>
        <p:nvSpPr>
          <p:cNvPr id="6" name="TextBox 5"/>
          <p:cNvSpPr txBox="1"/>
          <p:nvPr/>
        </p:nvSpPr>
        <p:spPr>
          <a:xfrm>
            <a:off x="5756012" y="2117831"/>
            <a:ext cx="5147734" cy="338554"/>
          </a:xfrm>
          <a:prstGeom prst="rect">
            <a:avLst/>
          </a:prstGeom>
          <a:noFill/>
        </p:spPr>
        <p:txBody>
          <a:bodyPr wrap="square" rtlCol="0">
            <a:spAutoFit/>
          </a:bodyPr>
          <a:lstStyle/>
          <a:p>
            <a:r>
              <a:rPr lang="en-GB" sz="1600" i="1" dirty="0"/>
              <a:t>Ferro et al., 2008</a:t>
            </a:r>
          </a:p>
        </p:txBody>
      </p:sp>
      <p:sp>
        <p:nvSpPr>
          <p:cNvPr id="7" name="TextBox 6"/>
          <p:cNvSpPr txBox="1"/>
          <p:nvPr/>
        </p:nvSpPr>
        <p:spPr>
          <a:xfrm>
            <a:off x="334412" y="1127978"/>
            <a:ext cx="9983187" cy="369332"/>
          </a:xfrm>
          <a:prstGeom prst="rect">
            <a:avLst/>
          </a:prstGeom>
          <a:noFill/>
        </p:spPr>
        <p:txBody>
          <a:bodyPr wrap="square" rtlCol="0">
            <a:spAutoFit/>
          </a:bodyPr>
          <a:lstStyle/>
          <a:p>
            <a:r>
              <a:rPr lang="en-GB" dirty="0"/>
              <a:t>A formula to extrapolate CRPS of ensemble of size M from CRPS of ensemble of size m is</a:t>
            </a:r>
            <a:r>
              <a:rPr lang="en-GB" sz="1400" dirty="0"/>
              <a:t>:</a:t>
            </a:r>
          </a:p>
        </p:txBody>
      </p:sp>
      <p:sp>
        <p:nvSpPr>
          <p:cNvPr id="8" name="TextBox 7">
            <a:extLst>
              <a:ext uri="{FF2B5EF4-FFF2-40B4-BE49-F238E27FC236}">
                <a16:creationId xmlns:a16="http://schemas.microsoft.com/office/drawing/2014/main" id="{3373F3A8-4E54-4D18-A96B-6F5CD53BF10A}"/>
              </a:ext>
            </a:extLst>
          </p:cNvPr>
          <p:cNvSpPr txBox="1"/>
          <p:nvPr/>
        </p:nvSpPr>
        <p:spPr>
          <a:xfrm>
            <a:off x="334413" y="2878625"/>
            <a:ext cx="7145867" cy="923330"/>
          </a:xfrm>
          <a:prstGeom prst="rect">
            <a:avLst/>
          </a:prstGeom>
          <a:noFill/>
        </p:spPr>
        <p:txBody>
          <a:bodyPr wrap="square" rtlCol="0">
            <a:spAutoFit/>
          </a:bodyPr>
          <a:lstStyle/>
          <a:p>
            <a:r>
              <a:rPr lang="en-GB" dirty="0"/>
              <a:t>Lag ensemble defined with 2 attributes:</a:t>
            </a:r>
          </a:p>
          <a:p>
            <a:pPr lvl="1"/>
            <a:r>
              <a:rPr lang="en-GB" dirty="0"/>
              <a:t>Ne: Ensemble size per day (Ne=1 to 51)</a:t>
            </a:r>
          </a:p>
          <a:p>
            <a:pPr lvl="1"/>
            <a:r>
              <a:rPr lang="en-GB" dirty="0"/>
              <a:t>Nd: Number of lag days      (Nd=2 to 5) </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7826EED7-FC48-4588-885D-56D1DE1A8B61}"/>
                  </a:ext>
                </a:extLst>
              </p:cNvPr>
              <p:cNvSpPr txBox="1"/>
              <p:nvPr/>
            </p:nvSpPr>
            <p:spPr>
              <a:xfrm>
                <a:off x="262413" y="3801955"/>
                <a:ext cx="11869587" cy="2708434"/>
              </a:xfrm>
              <a:prstGeom prst="rect">
                <a:avLst/>
              </a:prstGeom>
              <a:noFill/>
            </p:spPr>
            <p:txBody>
              <a:bodyPr wrap="square" rtlCol="0">
                <a:spAutoFit/>
              </a:bodyPr>
              <a:lstStyle/>
              <a:p>
                <a:r>
                  <a:rPr lang="en-GB" dirty="0"/>
                  <a:t>For each weekly mean, we can use the formula above to compute the 2-dimensional table:</a:t>
                </a:r>
              </a:p>
              <a:p>
                <a:endParaRPr lang="en-GB" dirty="0"/>
              </a:p>
              <a:p>
                <a:r>
                  <a:rPr lang="en-GB" dirty="0"/>
                  <a:t>T(</a:t>
                </a:r>
                <a:r>
                  <a:rPr lang="en-GB" dirty="0" err="1"/>
                  <a:t>Ne,Nd</a:t>
                </a:r>
                <a:r>
                  <a:rPr lang="en-GB" dirty="0"/>
                  <a:t>)=</a:t>
                </a:r>
                <a14:m>
                  <m:oMath xmlns:m="http://schemas.openxmlformats.org/officeDocument/2006/math">
                    <m:f>
                      <m:fPr>
                        <m:ctrlPr>
                          <a:rPr lang="pt-BR" i="1">
                            <a:latin typeface="Cambria Math" panose="02040503050406030204" pitchFamily="18" charset="0"/>
                          </a:rPr>
                        </m:ctrlPr>
                      </m:fPr>
                      <m:num>
                        <m:r>
                          <a:rPr lang="en-GB" b="1" i="1">
                            <a:latin typeface="Cambria Math" panose="02040503050406030204" pitchFamily="18" charset="0"/>
                          </a:rPr>
                          <m:t>𝟏</m:t>
                        </m:r>
                      </m:num>
                      <m:den>
                        <m:r>
                          <a:rPr lang="en-GB" b="1" i="1">
                            <a:latin typeface="Cambria Math" panose="02040503050406030204" pitchFamily="18" charset="0"/>
                          </a:rPr>
                          <m:t>𝟐𝟎</m:t>
                        </m:r>
                      </m:den>
                    </m:f>
                    <m:r>
                      <a:rPr lang="en-GB" b="1" i="1">
                        <a:latin typeface="Cambria Math" panose="02040503050406030204" pitchFamily="18" charset="0"/>
                      </a:rPr>
                      <m:t>(</m:t>
                    </m:r>
                    <m:nary>
                      <m:naryPr>
                        <m:chr m:val="∑"/>
                        <m:ctrlPr>
                          <a:rPr lang="pt-BR" i="1">
                            <a:latin typeface="Cambria Math" panose="02040503050406030204" pitchFamily="18" charset="0"/>
                          </a:rPr>
                        </m:ctrlPr>
                      </m:naryPr>
                      <m:sub>
                        <m:r>
                          <a:rPr lang="en-GB" b="1" i="1">
                            <a:latin typeface="Cambria Math" panose="02040503050406030204" pitchFamily="18" charset="0"/>
                          </a:rPr>
                          <m:t>𝒗</m:t>
                        </m:r>
                        <m:r>
                          <a:rPr lang="pt-BR" i="1">
                            <a:latin typeface="Cambria Math" panose="02040503050406030204" pitchFamily="18" charset="0"/>
                          </a:rPr>
                          <m:t>=</m:t>
                        </m:r>
                        <m:r>
                          <a:rPr lang="en-GB" b="1" i="1">
                            <a:latin typeface="Cambria Math" panose="02040503050406030204" pitchFamily="18" charset="0"/>
                          </a:rPr>
                          <m:t>𝟏</m:t>
                        </m:r>
                      </m:sub>
                      <m:sup>
                        <m:r>
                          <a:rPr lang="en-GB" b="1" i="1">
                            <a:latin typeface="Cambria Math" panose="02040503050406030204" pitchFamily="18" charset="0"/>
                          </a:rPr>
                          <m:t>𝟐𝟎</m:t>
                        </m:r>
                      </m:sup>
                      <m:e>
                        <m:r>
                          <a:rPr lang="en-GB" b="1" i="1">
                            <a:latin typeface="Cambria Math" panose="02040503050406030204" pitchFamily="18" charset="0"/>
                          </a:rPr>
                          <m:t>𝑪𝑹𝑷𝑺𝑺</m:t>
                        </m:r>
                        <m:d>
                          <m:dPr>
                            <m:ctrlPr>
                              <a:rPr lang="en-GB" b="1" i="1">
                                <a:latin typeface="Cambria Math" panose="02040503050406030204" pitchFamily="18" charset="0"/>
                              </a:rPr>
                            </m:ctrlPr>
                          </m:dPr>
                          <m:e>
                            <m:r>
                              <a:rPr lang="en-GB" b="1" i="1">
                                <a:latin typeface="Cambria Math" panose="02040503050406030204" pitchFamily="18" charset="0"/>
                              </a:rPr>
                              <m:t>𝑳𝒂𝒈</m:t>
                            </m:r>
                            <m:d>
                              <m:dPr>
                                <m:ctrlPr>
                                  <a:rPr lang="en-GB" b="1" i="1">
                                    <a:latin typeface="Cambria Math" panose="02040503050406030204" pitchFamily="18" charset="0"/>
                                  </a:rPr>
                                </m:ctrlPr>
                              </m:dPr>
                              <m:e>
                                <m:r>
                                  <a:rPr lang="en-GB" b="1" i="1" smtClean="0">
                                    <a:latin typeface="Cambria Math" panose="02040503050406030204" pitchFamily="18" charset="0"/>
                                  </a:rPr>
                                  <m:t>𝑵𝒆</m:t>
                                </m:r>
                                <m:r>
                                  <a:rPr lang="en-GB" b="1" i="1" smtClean="0">
                                    <a:latin typeface="Cambria Math" panose="02040503050406030204" pitchFamily="18" charset="0"/>
                                  </a:rPr>
                                  <m:t>,</m:t>
                                </m:r>
                                <m:r>
                                  <a:rPr lang="en-GB" b="1" i="1" smtClean="0">
                                    <a:latin typeface="Cambria Math" panose="02040503050406030204" pitchFamily="18" charset="0"/>
                                  </a:rPr>
                                  <m:t>𝑵𝒅</m:t>
                                </m:r>
                              </m:e>
                            </m:d>
                          </m:e>
                        </m:d>
                        <m:r>
                          <a:rPr lang="en-GB" b="1" i="1">
                            <a:latin typeface="Cambria Math" panose="02040503050406030204" pitchFamily="18" charset="0"/>
                          </a:rPr>
                          <m:t>−</m:t>
                        </m:r>
                        <m:nary>
                          <m:naryPr>
                            <m:chr m:val="∑"/>
                            <m:ctrlPr>
                              <a:rPr lang="pt-BR" i="1">
                                <a:latin typeface="Cambria Math" panose="02040503050406030204" pitchFamily="18" charset="0"/>
                              </a:rPr>
                            </m:ctrlPr>
                          </m:naryPr>
                          <m:sub>
                            <m:r>
                              <a:rPr lang="en-GB" i="1">
                                <a:latin typeface="Cambria Math" panose="02040503050406030204" pitchFamily="18" charset="0"/>
                              </a:rPr>
                              <m:t>𝒗</m:t>
                            </m:r>
                            <m:r>
                              <a:rPr lang="pt-BR" i="1">
                                <a:latin typeface="Cambria Math" panose="02040503050406030204" pitchFamily="18" charset="0"/>
                              </a:rPr>
                              <m:t>=</m:t>
                            </m:r>
                            <m:r>
                              <a:rPr lang="en-GB" i="1">
                                <a:latin typeface="Cambria Math" panose="02040503050406030204" pitchFamily="18" charset="0"/>
                              </a:rPr>
                              <m:t>𝟏</m:t>
                            </m:r>
                          </m:sub>
                          <m:sup>
                            <m:r>
                              <a:rPr lang="en-GB" i="1">
                                <a:latin typeface="Cambria Math" panose="02040503050406030204" pitchFamily="18" charset="0"/>
                              </a:rPr>
                              <m:t>𝟐𝟎</m:t>
                            </m:r>
                          </m:sup>
                          <m:e>
                            <m:r>
                              <a:rPr lang="en-GB" i="1">
                                <a:latin typeface="Cambria Math" panose="02040503050406030204" pitchFamily="18" charset="0"/>
                              </a:rPr>
                              <m:t>𝑪𝑹𝑷𝑺𝑺</m:t>
                            </m:r>
                            <m:d>
                              <m:dPr>
                                <m:ctrlPr>
                                  <a:rPr lang="en-GB" i="1">
                                    <a:latin typeface="Cambria Math" panose="02040503050406030204" pitchFamily="18" charset="0"/>
                                  </a:rPr>
                                </m:ctrlPr>
                              </m:dPr>
                              <m:e>
                                <m:r>
                                  <a:rPr lang="en-GB" b="1" i="1">
                                    <a:latin typeface="Cambria Math" panose="02040503050406030204" pitchFamily="18" charset="0"/>
                                  </a:rPr>
                                  <m:t>𝑩𝒖𝒓𝒔𝒕</m:t>
                                </m:r>
                                <m:r>
                                  <a:rPr lang="en-GB" i="1">
                                    <a:latin typeface="Cambria Math" panose="02040503050406030204" pitchFamily="18" charset="0"/>
                                  </a:rPr>
                                  <m:t>(51)</m:t>
                                </m:r>
                              </m:e>
                            </m:d>
                            <m:r>
                              <a:rPr lang="en-GB" b="1" i="1">
                                <a:latin typeface="Cambria Math" panose="02040503050406030204" pitchFamily="18" charset="0"/>
                              </a:rPr>
                              <m:t>)</m:t>
                            </m:r>
                            <m:r>
                              <a:rPr lang="en-GB" i="1">
                                <a:latin typeface="Cambria Math" panose="02040503050406030204" pitchFamily="18" charset="0"/>
                              </a:rPr>
                              <m:t> </m:t>
                            </m:r>
                          </m:e>
                        </m:nary>
                      </m:e>
                    </m:nary>
                  </m:oMath>
                </a14:m>
                <a:endParaRPr lang="en-GB" dirty="0"/>
              </a:p>
              <a:p>
                <a:endParaRPr lang="en-GB" dirty="0"/>
              </a:p>
              <a:p>
                <a:r>
                  <a:rPr lang="en-GB" dirty="0"/>
                  <a:t>Where v (1 to 20) represent 20 different variables (the same as in the scorecard): each column of the scorecard has been collapsed into a single number by averaging the values of the 20 different parameters. </a:t>
                </a:r>
              </a:p>
              <a:p>
                <a:endParaRPr lang="en-GB" dirty="0"/>
              </a:p>
              <a:p>
                <a:r>
                  <a:rPr lang="en-GB" dirty="0"/>
                  <a:t>A positive (negative) value of T (</a:t>
                </a:r>
                <a:r>
                  <a:rPr lang="en-GB" dirty="0" err="1"/>
                  <a:t>Ne,Nd</a:t>
                </a:r>
                <a:r>
                  <a:rPr lang="en-GB" dirty="0"/>
                  <a:t>) indicates that the lagged ensemble defined by Ne and </a:t>
                </a:r>
                <a:r>
                  <a:rPr lang="en-GB" dirty="0" err="1"/>
                  <a:t>nd</a:t>
                </a:r>
                <a:r>
                  <a:rPr lang="en-GB" dirty="0"/>
                  <a:t> outperforms (underperforms) the burst sample. </a:t>
                </a:r>
              </a:p>
            </p:txBody>
          </p:sp>
        </mc:Choice>
        <mc:Fallback>
          <p:sp>
            <p:nvSpPr>
              <p:cNvPr id="9" name="TextBox 8">
                <a:extLst>
                  <a:ext uri="{FF2B5EF4-FFF2-40B4-BE49-F238E27FC236}">
                    <a16:creationId xmlns:a16="http://schemas.microsoft.com/office/drawing/2014/main" id="{7826EED7-FC48-4588-885D-56D1DE1A8B61}"/>
                  </a:ext>
                </a:extLst>
              </p:cNvPr>
              <p:cNvSpPr txBox="1">
                <a:spLocks noRot="1" noChangeAspect="1" noMove="1" noResize="1" noEditPoints="1" noAdjustHandles="1" noChangeArrowheads="1" noChangeShapeType="1" noTextEdit="1"/>
              </p:cNvSpPr>
              <p:nvPr/>
            </p:nvSpPr>
            <p:spPr>
              <a:xfrm>
                <a:off x="262413" y="3801955"/>
                <a:ext cx="11869587" cy="2708434"/>
              </a:xfrm>
              <a:prstGeom prst="rect">
                <a:avLst/>
              </a:prstGeom>
              <a:blipFill>
                <a:blip r:embed="rId3"/>
                <a:stretch>
                  <a:fillRect l="-411" t="-1351" r="-924" b="-2703"/>
                </a:stretch>
              </a:blipFill>
            </p:spPr>
            <p:txBody>
              <a:bodyPr/>
              <a:lstStyle/>
              <a:p>
                <a:r>
                  <a:rPr lang="en-GB">
                    <a:noFill/>
                  </a:rPr>
                  <a:t> </a:t>
                </a:r>
              </a:p>
            </p:txBody>
          </p:sp>
        </mc:Fallback>
      </mc:AlternateContent>
    </p:spTree>
    <p:extLst>
      <p:ext uri="{BB962C8B-B14F-4D97-AF65-F5344CB8AC3E}">
        <p14:creationId xmlns:p14="http://schemas.microsoft.com/office/powerpoint/2010/main" val="3123599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0168" y="36643"/>
            <a:ext cx="7772400" cy="1470025"/>
          </a:xfrm>
        </p:spPr>
        <p:txBody>
          <a:bodyPr/>
          <a:lstStyle/>
          <a:p>
            <a:r>
              <a:rPr lang="en-GB" sz="2000" b="1" dirty="0">
                <a:solidFill>
                  <a:schemeClr val="tx2"/>
                </a:solidFill>
              </a:rPr>
              <a:t>Impact of lag ensemble on CRPSS </a:t>
            </a:r>
            <a:br>
              <a:rPr lang="en-GB" sz="2000" b="1" dirty="0">
                <a:solidFill>
                  <a:schemeClr val="tx2"/>
                </a:solidFill>
              </a:rPr>
            </a:br>
            <a:r>
              <a:rPr lang="en-GB" sz="2000" b="1" dirty="0">
                <a:solidFill>
                  <a:schemeClr val="tx2"/>
                </a:solidFill>
              </a:rPr>
              <a:t>Northern </a:t>
            </a:r>
            <a:r>
              <a:rPr lang="en-GB" sz="2000" b="1" dirty="0" err="1">
                <a:solidFill>
                  <a:schemeClr val="tx2"/>
                </a:solidFill>
              </a:rPr>
              <a:t>Extratropics</a:t>
            </a:r>
            <a:endParaRPr lang="en-GB" sz="2000" b="1" dirty="0">
              <a:solidFill>
                <a:schemeClr val="tx2"/>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986" t="18328" r="6192" b="2720"/>
          <a:stretch/>
        </p:blipFill>
        <p:spPr>
          <a:xfrm>
            <a:off x="1355977" y="1754610"/>
            <a:ext cx="8015111" cy="4165850"/>
          </a:xfrm>
          <a:prstGeom prst="rect">
            <a:avLst/>
          </a:prstGeom>
        </p:spPr>
      </p:pic>
      <p:sp>
        <p:nvSpPr>
          <p:cNvPr id="8" name="TextBox 7"/>
          <p:cNvSpPr txBox="1"/>
          <p:nvPr/>
        </p:nvSpPr>
        <p:spPr>
          <a:xfrm>
            <a:off x="4317823" y="1106167"/>
            <a:ext cx="2830689" cy="400110"/>
          </a:xfrm>
          <a:prstGeom prst="rect">
            <a:avLst/>
          </a:prstGeom>
          <a:noFill/>
        </p:spPr>
        <p:txBody>
          <a:bodyPr wrap="square" rtlCol="0">
            <a:spAutoFit/>
          </a:bodyPr>
          <a:lstStyle/>
          <a:p>
            <a:r>
              <a:rPr lang="en-GB" sz="2000" dirty="0"/>
              <a:t>WEEK 1 (Day 5-11)</a:t>
            </a:r>
          </a:p>
        </p:txBody>
      </p:sp>
      <p:sp>
        <p:nvSpPr>
          <p:cNvPr id="13" name="TextBox 12"/>
          <p:cNvSpPr txBox="1"/>
          <p:nvPr/>
        </p:nvSpPr>
        <p:spPr>
          <a:xfrm>
            <a:off x="4317823" y="756115"/>
            <a:ext cx="6210300" cy="338554"/>
          </a:xfrm>
          <a:prstGeom prst="rect">
            <a:avLst/>
          </a:prstGeom>
          <a:noFill/>
        </p:spPr>
        <p:txBody>
          <a:bodyPr wrap="square" rtlCol="0">
            <a:spAutoFit/>
          </a:bodyPr>
          <a:lstStyle/>
          <a:p>
            <a:r>
              <a:rPr lang="en-GB" sz="1600" dirty="0"/>
              <a:t>Diff Lag ensemble – Burst (51m) </a:t>
            </a:r>
          </a:p>
        </p:txBody>
      </p:sp>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17125" t="14582" r="13285" b="80973"/>
          <a:stretch/>
        </p:blipFill>
        <p:spPr>
          <a:xfrm>
            <a:off x="1468800" y="6429767"/>
            <a:ext cx="7524000" cy="343339"/>
          </a:xfrm>
          <a:prstGeom prst="rect">
            <a:avLst/>
          </a:prstGeom>
        </p:spPr>
      </p:pic>
      <p:sp>
        <p:nvSpPr>
          <p:cNvPr id="12" name="TextBox 11"/>
          <p:cNvSpPr txBox="1"/>
          <p:nvPr/>
        </p:nvSpPr>
        <p:spPr>
          <a:xfrm>
            <a:off x="4403988" y="5689627"/>
            <a:ext cx="3729567" cy="369332"/>
          </a:xfrm>
          <a:prstGeom prst="rect">
            <a:avLst/>
          </a:prstGeom>
          <a:solidFill>
            <a:schemeClr val="bg1"/>
          </a:solidFill>
        </p:spPr>
        <p:txBody>
          <a:bodyPr wrap="square" rtlCol="0">
            <a:spAutoFit/>
          </a:bodyPr>
          <a:lstStyle/>
          <a:p>
            <a:r>
              <a:rPr lang="en-GB" dirty="0"/>
              <a:t>Ensemble size per day</a:t>
            </a:r>
          </a:p>
        </p:txBody>
      </p:sp>
      <p:cxnSp>
        <p:nvCxnSpPr>
          <p:cNvPr id="6" name="Straight Connector 5"/>
          <p:cNvCxnSpPr/>
          <p:nvPr/>
        </p:nvCxnSpPr>
        <p:spPr bwMode="auto">
          <a:xfrm flipV="1">
            <a:off x="4082079" y="1892300"/>
            <a:ext cx="0" cy="3644900"/>
          </a:xfrm>
          <a:prstGeom prst="line">
            <a:avLst/>
          </a:prstGeom>
          <a:noFill/>
          <a:ln w="50800" cap="flat" cmpd="sng" algn="ctr">
            <a:solidFill>
              <a:srgbClr val="66FF33"/>
            </a:solidFill>
            <a:prstDash val="solid"/>
            <a:round/>
            <a:headEnd type="none" w="med" len="med"/>
            <a:tailEnd type="none" w="med" len="med"/>
          </a:ln>
          <a:effectLst/>
        </p:spPr>
      </p:cxnSp>
      <p:sp>
        <p:nvSpPr>
          <p:cNvPr id="9" name="TextBox 8"/>
          <p:cNvSpPr txBox="1"/>
          <p:nvPr/>
        </p:nvSpPr>
        <p:spPr>
          <a:xfrm>
            <a:off x="2433480" y="1333244"/>
            <a:ext cx="1603022" cy="369332"/>
          </a:xfrm>
          <a:prstGeom prst="rect">
            <a:avLst/>
          </a:prstGeom>
          <a:noFill/>
        </p:spPr>
        <p:txBody>
          <a:bodyPr wrap="square" rtlCol="0">
            <a:spAutoFit/>
          </a:bodyPr>
          <a:lstStyle/>
          <a:p>
            <a:r>
              <a:rPr lang="en-GB" sz="1800" dirty="0">
                <a:solidFill>
                  <a:schemeClr val="tx2"/>
                </a:solidFill>
              </a:rPr>
              <a:t>Cheaper</a:t>
            </a:r>
          </a:p>
        </p:txBody>
      </p:sp>
      <p:sp>
        <p:nvSpPr>
          <p:cNvPr id="10" name="TextBox 9"/>
          <p:cNvSpPr txBox="1"/>
          <p:nvPr/>
        </p:nvSpPr>
        <p:spPr>
          <a:xfrm>
            <a:off x="5733167" y="1353289"/>
            <a:ext cx="2400388" cy="369332"/>
          </a:xfrm>
          <a:prstGeom prst="rect">
            <a:avLst/>
          </a:prstGeom>
          <a:noFill/>
        </p:spPr>
        <p:txBody>
          <a:bodyPr wrap="square" rtlCol="0">
            <a:spAutoFit/>
          </a:bodyPr>
          <a:lstStyle/>
          <a:p>
            <a:r>
              <a:rPr lang="en-GB" sz="1800" dirty="0">
                <a:solidFill>
                  <a:schemeClr val="tx2"/>
                </a:solidFill>
              </a:rPr>
              <a:t>More expensive</a:t>
            </a:r>
          </a:p>
        </p:txBody>
      </p:sp>
      <p:cxnSp>
        <p:nvCxnSpPr>
          <p:cNvPr id="11" name="Straight Arrow Connector 10"/>
          <p:cNvCxnSpPr/>
          <p:nvPr/>
        </p:nvCxnSpPr>
        <p:spPr bwMode="auto">
          <a:xfrm flipH="1" flipV="1">
            <a:off x="2050168" y="1702576"/>
            <a:ext cx="1943339" cy="1"/>
          </a:xfrm>
          <a:prstGeom prst="straightConnector1">
            <a:avLst/>
          </a:prstGeom>
          <a:noFill/>
          <a:ln w="50800" cap="flat" cmpd="sng" algn="ctr">
            <a:solidFill>
              <a:schemeClr val="tx2"/>
            </a:solidFill>
            <a:prstDash val="solid"/>
            <a:round/>
            <a:headEnd type="arrow" w="med" len="med"/>
            <a:tailEnd type="arrow" w="med" len="med"/>
          </a:ln>
          <a:effectLst/>
        </p:spPr>
      </p:cxnSp>
      <p:cxnSp>
        <p:nvCxnSpPr>
          <p:cNvPr id="14" name="Straight Arrow Connector 13"/>
          <p:cNvCxnSpPr/>
          <p:nvPr/>
        </p:nvCxnSpPr>
        <p:spPr bwMode="auto">
          <a:xfrm flipH="1">
            <a:off x="4222045" y="1702576"/>
            <a:ext cx="4960055" cy="22867"/>
          </a:xfrm>
          <a:prstGeom prst="straightConnector1">
            <a:avLst/>
          </a:prstGeom>
          <a:noFill/>
          <a:ln w="50800" cap="flat" cmpd="sng" algn="ctr">
            <a:solidFill>
              <a:schemeClr val="tx2"/>
            </a:solidFill>
            <a:prstDash val="solid"/>
            <a:round/>
            <a:headEnd type="arrow" w="med" len="med"/>
            <a:tailEnd type="arrow" w="med" len="med"/>
          </a:ln>
          <a:effectLst/>
        </p:spPr>
      </p:cxnSp>
      <p:cxnSp>
        <p:nvCxnSpPr>
          <p:cNvPr id="16" name="Straight Arrow Connector 15"/>
          <p:cNvCxnSpPr/>
          <p:nvPr/>
        </p:nvCxnSpPr>
        <p:spPr bwMode="auto">
          <a:xfrm flipH="1" flipV="1">
            <a:off x="2050168" y="6059026"/>
            <a:ext cx="3575931" cy="6964"/>
          </a:xfrm>
          <a:prstGeom prst="straightConnector1">
            <a:avLst/>
          </a:prstGeom>
          <a:noFill/>
          <a:ln w="50800" cap="flat" cmpd="sng" algn="ctr">
            <a:solidFill>
              <a:schemeClr val="tx2"/>
            </a:solidFill>
            <a:prstDash val="solid"/>
            <a:round/>
            <a:headEnd type="arrow" w="med" len="med"/>
            <a:tailEnd type="arrow" w="med" len="med"/>
          </a:ln>
          <a:effectLst/>
        </p:spPr>
      </p:cxnSp>
      <p:cxnSp>
        <p:nvCxnSpPr>
          <p:cNvPr id="17" name="Straight Arrow Connector 16"/>
          <p:cNvCxnSpPr/>
          <p:nvPr/>
        </p:nvCxnSpPr>
        <p:spPr bwMode="auto">
          <a:xfrm flipH="1">
            <a:off x="5626100" y="6056298"/>
            <a:ext cx="3556001" cy="19383"/>
          </a:xfrm>
          <a:prstGeom prst="straightConnector1">
            <a:avLst/>
          </a:prstGeom>
          <a:noFill/>
          <a:ln w="50800" cap="flat" cmpd="sng" algn="ctr">
            <a:solidFill>
              <a:schemeClr val="tx2"/>
            </a:solidFill>
            <a:prstDash val="solid"/>
            <a:round/>
            <a:headEnd type="arrow" w="med" len="med"/>
            <a:tailEnd type="arrow" w="med" len="med"/>
          </a:ln>
          <a:effectLst/>
        </p:spPr>
      </p:cxnSp>
      <p:sp>
        <p:nvSpPr>
          <p:cNvPr id="18" name="TextBox 17"/>
          <p:cNvSpPr txBox="1"/>
          <p:nvPr/>
        </p:nvSpPr>
        <p:spPr>
          <a:xfrm>
            <a:off x="2821535" y="6115083"/>
            <a:ext cx="2343944" cy="307777"/>
          </a:xfrm>
          <a:prstGeom prst="rect">
            <a:avLst/>
          </a:prstGeom>
          <a:solidFill>
            <a:schemeClr val="bg1"/>
          </a:solidFill>
        </p:spPr>
        <p:txBody>
          <a:bodyPr wrap="square" rtlCol="0">
            <a:spAutoFit/>
          </a:bodyPr>
          <a:lstStyle/>
          <a:p>
            <a:r>
              <a:rPr lang="en-GB" sz="1400" dirty="0"/>
              <a:t>Lagged size &lt; Burst size</a:t>
            </a:r>
          </a:p>
        </p:txBody>
      </p:sp>
      <p:sp>
        <p:nvSpPr>
          <p:cNvPr id="19" name="TextBox 18"/>
          <p:cNvSpPr txBox="1"/>
          <p:nvPr/>
        </p:nvSpPr>
        <p:spPr>
          <a:xfrm>
            <a:off x="6268771" y="6151444"/>
            <a:ext cx="3874204" cy="307777"/>
          </a:xfrm>
          <a:prstGeom prst="rect">
            <a:avLst/>
          </a:prstGeom>
          <a:solidFill>
            <a:schemeClr val="bg1"/>
          </a:solidFill>
        </p:spPr>
        <p:txBody>
          <a:bodyPr wrap="square" rtlCol="0">
            <a:spAutoFit/>
          </a:bodyPr>
          <a:lstStyle/>
          <a:p>
            <a:r>
              <a:rPr lang="en-GB" sz="1400" dirty="0"/>
              <a:t>         Lagged size &gt; Burst size</a:t>
            </a:r>
          </a:p>
        </p:txBody>
      </p:sp>
      <p:sp>
        <p:nvSpPr>
          <p:cNvPr id="20" name="TextBox 19"/>
          <p:cNvSpPr txBox="1"/>
          <p:nvPr/>
        </p:nvSpPr>
        <p:spPr>
          <a:xfrm>
            <a:off x="9246935" y="1738061"/>
            <a:ext cx="3027825" cy="5078313"/>
          </a:xfrm>
          <a:prstGeom prst="rect">
            <a:avLst/>
          </a:prstGeom>
          <a:noFill/>
        </p:spPr>
        <p:txBody>
          <a:bodyPr wrap="square" rtlCol="0">
            <a:spAutoFit/>
          </a:bodyPr>
          <a:lstStyle/>
          <a:p>
            <a:r>
              <a:rPr lang="en-GB" sz="1800" dirty="0"/>
              <a:t>At this time range      (day 5-11) lagged ensembles with a window larger than 24h </a:t>
            </a:r>
            <a:r>
              <a:rPr lang="en-GB" dirty="0"/>
              <a:t> do not beat the 51 member burst sample, even if the lagged ensemble has an ensemble size 5 times larger than the burst sample. </a:t>
            </a:r>
          </a:p>
          <a:p>
            <a:endParaRPr lang="en-GB" sz="1800" dirty="0"/>
          </a:p>
          <a:p>
            <a:r>
              <a:rPr lang="en-GB" sz="1800" dirty="0"/>
              <a:t>However, </a:t>
            </a:r>
            <a:r>
              <a:rPr lang="en-GB" dirty="0"/>
              <a:t>a</a:t>
            </a:r>
            <a:r>
              <a:rPr lang="en-GB" sz="1800" dirty="0"/>
              <a:t>t ECMWF, forecasts at this time range are already produced twice daily </a:t>
            </a:r>
            <a:r>
              <a:rPr lang="en-GB" dirty="0"/>
              <a:t> </a:t>
            </a:r>
            <a:r>
              <a:rPr lang="en-GB" sz="1800" dirty="0"/>
              <a:t>with 51 members. However,  the forecasts beyond day 15 are produced only  twice a week.  </a:t>
            </a:r>
          </a:p>
        </p:txBody>
      </p:sp>
    </p:spTree>
    <p:extLst>
      <p:ext uri="{BB962C8B-B14F-4D97-AF65-F5344CB8AC3E}">
        <p14:creationId xmlns:p14="http://schemas.microsoft.com/office/powerpoint/2010/main" val="7924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33952" y="-29382"/>
            <a:ext cx="8695648" cy="707886"/>
          </a:xfrm>
          <a:prstGeom prst="rect">
            <a:avLst/>
          </a:prstGeom>
        </p:spPr>
        <p:txBody>
          <a:bodyPr wrap="square">
            <a:spAutoFit/>
          </a:bodyPr>
          <a:lstStyle/>
          <a:p>
            <a:pPr algn="ctr"/>
            <a:r>
              <a:rPr lang="en-GB" sz="2000" b="1" dirty="0">
                <a:solidFill>
                  <a:schemeClr val="tx2"/>
                </a:solidFill>
              </a:rPr>
              <a:t>Impact of lagged ensemble on CRPSS (averaged over 20 variables) </a:t>
            </a:r>
            <a:br>
              <a:rPr lang="en-GB" sz="2000" b="1" dirty="0">
                <a:solidFill>
                  <a:schemeClr val="tx2"/>
                </a:solidFill>
              </a:rPr>
            </a:br>
            <a:r>
              <a:rPr lang="en-GB" sz="2000" b="1" dirty="0">
                <a:solidFill>
                  <a:schemeClr val="tx2"/>
                </a:solidFill>
              </a:rPr>
              <a:t>N. </a:t>
            </a:r>
            <a:r>
              <a:rPr lang="en-GB" sz="2000" b="1" dirty="0" err="1">
                <a:solidFill>
                  <a:schemeClr val="tx2"/>
                </a:solidFill>
              </a:rPr>
              <a:t>Extratropics</a:t>
            </a:r>
            <a:endParaRPr lang="en-GB" sz="2000" b="1" dirty="0">
              <a:solidFill>
                <a:schemeClr val="tx2"/>
              </a:solidFill>
            </a:endParaRPr>
          </a:p>
        </p:txBody>
      </p:sp>
      <p:grpSp>
        <p:nvGrpSpPr>
          <p:cNvPr id="7" name="Group 6">
            <a:extLst>
              <a:ext uri="{FF2B5EF4-FFF2-40B4-BE49-F238E27FC236}">
                <a16:creationId xmlns:a16="http://schemas.microsoft.com/office/drawing/2014/main" id="{CCAF41BD-5775-4388-8619-AA4A3F958FA9}"/>
              </a:ext>
            </a:extLst>
          </p:cNvPr>
          <p:cNvGrpSpPr/>
          <p:nvPr/>
        </p:nvGrpSpPr>
        <p:grpSpPr>
          <a:xfrm>
            <a:off x="4195383" y="876576"/>
            <a:ext cx="8047270" cy="6000049"/>
            <a:chOff x="1390696" y="185626"/>
            <a:chExt cx="9385116" cy="6506104"/>
          </a:xfrm>
        </p:grpSpPr>
        <p:sp>
          <p:nvSpPr>
            <p:cNvPr id="8" name="TextBox 7"/>
            <p:cNvSpPr txBox="1"/>
            <p:nvPr/>
          </p:nvSpPr>
          <p:spPr>
            <a:xfrm>
              <a:off x="2718658" y="719603"/>
              <a:ext cx="1765300" cy="417457"/>
            </a:xfrm>
            <a:prstGeom prst="rect">
              <a:avLst/>
            </a:prstGeom>
            <a:noFill/>
          </p:spPr>
          <p:txBody>
            <a:bodyPr wrap="square" rtlCol="0">
              <a:spAutoFit/>
            </a:bodyPr>
            <a:lstStyle/>
            <a:p>
              <a:r>
                <a:rPr lang="en-GB" sz="2000" dirty="0"/>
                <a:t>Day 5-11</a:t>
              </a:r>
            </a:p>
          </p:txBody>
        </p:sp>
        <p:sp>
          <p:nvSpPr>
            <p:cNvPr id="9" name="TextBox 8"/>
            <p:cNvSpPr txBox="1"/>
            <p:nvPr/>
          </p:nvSpPr>
          <p:spPr>
            <a:xfrm>
              <a:off x="7826578" y="719601"/>
              <a:ext cx="1765300" cy="417458"/>
            </a:xfrm>
            <a:prstGeom prst="rect">
              <a:avLst/>
            </a:prstGeom>
            <a:noFill/>
          </p:spPr>
          <p:txBody>
            <a:bodyPr wrap="square" rtlCol="0">
              <a:spAutoFit/>
            </a:bodyPr>
            <a:lstStyle/>
            <a:p>
              <a:r>
                <a:rPr lang="en-GB" sz="2000" dirty="0"/>
                <a:t>Day 12-18</a:t>
              </a:r>
            </a:p>
          </p:txBody>
        </p:sp>
        <p:sp>
          <p:nvSpPr>
            <p:cNvPr id="10" name="TextBox 9"/>
            <p:cNvSpPr txBox="1"/>
            <p:nvPr/>
          </p:nvSpPr>
          <p:spPr>
            <a:xfrm>
              <a:off x="2570838" y="3550891"/>
              <a:ext cx="1765300" cy="417458"/>
            </a:xfrm>
            <a:prstGeom prst="rect">
              <a:avLst/>
            </a:prstGeom>
            <a:noFill/>
          </p:spPr>
          <p:txBody>
            <a:bodyPr wrap="square" rtlCol="0">
              <a:spAutoFit/>
            </a:bodyPr>
            <a:lstStyle/>
            <a:p>
              <a:r>
                <a:rPr lang="en-GB" sz="2000" dirty="0"/>
                <a:t>Day 19-25</a:t>
              </a:r>
            </a:p>
          </p:txBody>
        </p:sp>
        <p:sp>
          <p:nvSpPr>
            <p:cNvPr id="11" name="TextBox 10"/>
            <p:cNvSpPr txBox="1"/>
            <p:nvPr/>
          </p:nvSpPr>
          <p:spPr>
            <a:xfrm>
              <a:off x="7938693" y="3507809"/>
              <a:ext cx="1882059" cy="433856"/>
            </a:xfrm>
            <a:prstGeom prst="rect">
              <a:avLst/>
            </a:prstGeom>
            <a:noFill/>
          </p:spPr>
          <p:txBody>
            <a:bodyPr wrap="square" rtlCol="0">
              <a:spAutoFit/>
            </a:bodyPr>
            <a:lstStyle/>
            <a:p>
              <a:r>
                <a:rPr lang="en-GB" sz="2000" dirty="0"/>
                <a:t>Day 26-32</a:t>
              </a:r>
            </a:p>
          </p:txBody>
        </p:sp>
        <p:sp>
          <p:nvSpPr>
            <p:cNvPr id="13" name="TextBox 12"/>
            <p:cNvSpPr txBox="1"/>
            <p:nvPr/>
          </p:nvSpPr>
          <p:spPr>
            <a:xfrm>
              <a:off x="4252681" y="185626"/>
              <a:ext cx="6210300" cy="367108"/>
            </a:xfrm>
            <a:prstGeom prst="rect">
              <a:avLst/>
            </a:prstGeom>
            <a:noFill/>
          </p:spPr>
          <p:txBody>
            <a:bodyPr wrap="square" rtlCol="0">
              <a:spAutoFit/>
            </a:bodyPr>
            <a:lstStyle/>
            <a:p>
              <a:r>
                <a:rPr lang="en-GB" sz="1600" b="1" dirty="0"/>
                <a:t>Diff Lag ensemble (</a:t>
              </a:r>
              <a:r>
                <a:rPr lang="en-GB" sz="1600" b="1" dirty="0" err="1"/>
                <a:t>Ne,Nd</a:t>
              </a:r>
              <a:r>
                <a:rPr lang="en-GB" sz="1600" b="1" dirty="0"/>
                <a:t>) – Burst (51m) </a:t>
              </a:r>
            </a:p>
          </p:txBody>
        </p:sp>
        <p:pic>
          <p:nvPicPr>
            <p:cNvPr id="25" name="Picture 24"/>
            <p:cNvPicPr>
              <a:picLocks noChangeAspect="1"/>
            </p:cNvPicPr>
            <p:nvPr/>
          </p:nvPicPr>
          <p:blipFill rotWithShape="1">
            <a:blip r:embed="rId3">
              <a:extLst>
                <a:ext uri="{28A0092B-C50C-407E-A947-70E740481C1C}">
                  <a14:useLocalDpi xmlns:a14="http://schemas.microsoft.com/office/drawing/2010/main" val="0"/>
                </a:ext>
              </a:extLst>
            </a:blip>
            <a:srcRect l="8977" t="14582" r="6631" b="80973"/>
            <a:stretch/>
          </p:blipFill>
          <p:spPr>
            <a:xfrm>
              <a:off x="1547066" y="6348391"/>
              <a:ext cx="9208247" cy="343339"/>
            </a:xfrm>
            <a:prstGeom prst="rect">
              <a:avLst/>
            </a:prstGeom>
          </p:spPr>
        </p:pic>
        <p:pic>
          <p:nvPicPr>
            <p:cNvPr id="14" name="Picture 13">
              <a:extLst>
                <a:ext uri="{FF2B5EF4-FFF2-40B4-BE49-F238E27FC236}">
                  <a16:creationId xmlns:a16="http://schemas.microsoft.com/office/drawing/2014/main" id="{C401A7D5-0B6C-4DD9-8E09-A142023A11FB}"/>
                </a:ext>
              </a:extLst>
            </p:cNvPr>
            <p:cNvPicPr>
              <a:picLocks noChangeAspect="1"/>
            </p:cNvPicPr>
            <p:nvPr/>
          </p:nvPicPr>
          <p:blipFill rotWithShape="1">
            <a:blip r:embed="rId4">
              <a:extLst>
                <a:ext uri="{28A0092B-C50C-407E-A947-70E740481C1C}">
                  <a14:useLocalDpi xmlns:a14="http://schemas.microsoft.com/office/drawing/2010/main" val="0"/>
                </a:ext>
              </a:extLst>
            </a:blip>
            <a:srcRect l="5986" t="18328" r="6192" b="2720"/>
            <a:stretch/>
          </p:blipFill>
          <p:spPr>
            <a:xfrm>
              <a:off x="1390696" y="1086711"/>
              <a:ext cx="4114018" cy="2328041"/>
            </a:xfrm>
            <a:prstGeom prst="rect">
              <a:avLst/>
            </a:prstGeom>
          </p:spPr>
        </p:pic>
        <p:pic>
          <p:nvPicPr>
            <p:cNvPr id="15" name="Picture 14">
              <a:extLst>
                <a:ext uri="{FF2B5EF4-FFF2-40B4-BE49-F238E27FC236}">
                  <a16:creationId xmlns:a16="http://schemas.microsoft.com/office/drawing/2014/main" id="{00CAA5C7-6D87-41D4-8F9F-CEFA9D5153C1}"/>
                </a:ext>
              </a:extLst>
            </p:cNvPr>
            <p:cNvPicPr>
              <a:picLocks noChangeAspect="1"/>
            </p:cNvPicPr>
            <p:nvPr/>
          </p:nvPicPr>
          <p:blipFill rotWithShape="1">
            <a:blip r:embed="rId5">
              <a:extLst>
                <a:ext uri="{28A0092B-C50C-407E-A947-70E740481C1C}">
                  <a14:useLocalDpi xmlns:a14="http://schemas.microsoft.com/office/drawing/2010/main" val="0"/>
                </a:ext>
              </a:extLst>
            </a:blip>
            <a:srcRect l="7631" t="19311" r="5874" b="3641"/>
            <a:stretch/>
          </p:blipFill>
          <p:spPr>
            <a:xfrm>
              <a:off x="6652219" y="1113952"/>
              <a:ext cx="4114018" cy="2303142"/>
            </a:xfrm>
            <a:prstGeom prst="rect">
              <a:avLst/>
            </a:prstGeom>
          </p:spPr>
        </p:pic>
        <p:pic>
          <p:nvPicPr>
            <p:cNvPr id="16" name="Picture 15">
              <a:extLst>
                <a:ext uri="{FF2B5EF4-FFF2-40B4-BE49-F238E27FC236}">
                  <a16:creationId xmlns:a16="http://schemas.microsoft.com/office/drawing/2014/main" id="{A28FDC33-B088-4A31-81F3-9A7B9213F075}"/>
                </a:ext>
              </a:extLst>
            </p:cNvPr>
            <p:cNvPicPr>
              <a:picLocks noChangeAspect="1"/>
            </p:cNvPicPr>
            <p:nvPr/>
          </p:nvPicPr>
          <p:blipFill rotWithShape="1">
            <a:blip r:embed="rId6">
              <a:extLst>
                <a:ext uri="{28A0092B-C50C-407E-A947-70E740481C1C}">
                  <a14:useLocalDpi xmlns:a14="http://schemas.microsoft.com/office/drawing/2010/main" val="0"/>
                </a:ext>
              </a:extLst>
            </a:blip>
            <a:srcRect l="9129" t="19041" r="1608" b="831"/>
            <a:stretch/>
          </p:blipFill>
          <p:spPr>
            <a:xfrm>
              <a:off x="1501512" y="3928230"/>
              <a:ext cx="4246175" cy="2411106"/>
            </a:xfrm>
            <a:prstGeom prst="rect">
              <a:avLst/>
            </a:prstGeom>
          </p:spPr>
        </p:pic>
        <p:pic>
          <p:nvPicPr>
            <p:cNvPr id="18" name="Picture 17">
              <a:extLst>
                <a:ext uri="{FF2B5EF4-FFF2-40B4-BE49-F238E27FC236}">
                  <a16:creationId xmlns:a16="http://schemas.microsoft.com/office/drawing/2014/main" id="{E67BA72A-46F8-4DB8-B5E9-AD45DB7D97DA}"/>
                </a:ext>
              </a:extLst>
            </p:cNvPr>
            <p:cNvPicPr>
              <a:picLocks noChangeAspect="1"/>
            </p:cNvPicPr>
            <p:nvPr/>
          </p:nvPicPr>
          <p:blipFill rotWithShape="1">
            <a:blip r:embed="rId7">
              <a:extLst>
                <a:ext uri="{28A0092B-C50C-407E-A947-70E740481C1C}">
                  <a14:useLocalDpi xmlns:a14="http://schemas.microsoft.com/office/drawing/2010/main" val="0"/>
                </a:ext>
              </a:extLst>
            </a:blip>
            <a:srcRect l="7101" t="18813" r="6785" b="3430"/>
            <a:stretch/>
          </p:blipFill>
          <p:spPr>
            <a:xfrm>
              <a:off x="6652219" y="3893515"/>
              <a:ext cx="4123593" cy="2394665"/>
            </a:xfrm>
            <a:prstGeom prst="rect">
              <a:avLst/>
            </a:prstGeom>
          </p:spPr>
        </p:pic>
        <p:sp>
          <p:nvSpPr>
            <p:cNvPr id="5" name="Oval 4">
              <a:extLst>
                <a:ext uri="{FF2B5EF4-FFF2-40B4-BE49-F238E27FC236}">
                  <a16:creationId xmlns:a16="http://schemas.microsoft.com/office/drawing/2014/main" id="{39FBF1CF-B764-4186-B0BC-D8A0AB265FFC}"/>
                </a:ext>
              </a:extLst>
            </p:cNvPr>
            <p:cNvSpPr/>
            <p:nvPr/>
          </p:nvSpPr>
          <p:spPr>
            <a:xfrm>
              <a:off x="4489734" y="3043836"/>
              <a:ext cx="203200" cy="162357"/>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CD3AB26-939D-48F4-B202-0C8235A888E6}"/>
                </a:ext>
              </a:extLst>
            </p:cNvPr>
            <p:cNvSpPr txBox="1"/>
            <p:nvPr/>
          </p:nvSpPr>
          <p:spPr>
            <a:xfrm>
              <a:off x="4312338" y="785029"/>
              <a:ext cx="1051318" cy="307777"/>
            </a:xfrm>
            <a:prstGeom prst="rect">
              <a:avLst/>
            </a:prstGeom>
            <a:noFill/>
          </p:spPr>
          <p:txBody>
            <a:bodyPr wrap="square" rtlCol="0">
              <a:spAutoFit/>
            </a:bodyPr>
            <a:lstStyle/>
            <a:p>
              <a:r>
                <a:rPr lang="en-GB" sz="1400" dirty="0"/>
                <a:t>40m, 2d</a:t>
              </a:r>
            </a:p>
          </p:txBody>
        </p:sp>
        <p:sp>
          <p:nvSpPr>
            <p:cNvPr id="26" name="Oval 25">
              <a:extLst>
                <a:ext uri="{FF2B5EF4-FFF2-40B4-BE49-F238E27FC236}">
                  <a16:creationId xmlns:a16="http://schemas.microsoft.com/office/drawing/2014/main" id="{CDC60898-C754-4D81-AB8D-35CE0EE0F4FA}"/>
                </a:ext>
              </a:extLst>
            </p:cNvPr>
            <p:cNvSpPr/>
            <p:nvPr/>
          </p:nvSpPr>
          <p:spPr>
            <a:xfrm>
              <a:off x="8218902" y="2507890"/>
              <a:ext cx="150615" cy="139309"/>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563D4F23-68D8-4A18-80B4-A5D306A61231}"/>
                </a:ext>
              </a:extLst>
            </p:cNvPr>
            <p:cNvSpPr txBox="1"/>
            <p:nvPr/>
          </p:nvSpPr>
          <p:spPr>
            <a:xfrm>
              <a:off x="9703994" y="732717"/>
              <a:ext cx="1051318" cy="307777"/>
            </a:xfrm>
            <a:prstGeom prst="rect">
              <a:avLst/>
            </a:prstGeom>
            <a:noFill/>
          </p:spPr>
          <p:txBody>
            <a:bodyPr wrap="square" rtlCol="0">
              <a:spAutoFit/>
            </a:bodyPr>
            <a:lstStyle/>
            <a:p>
              <a:r>
                <a:rPr lang="en-GB" sz="1400" dirty="0"/>
                <a:t>20m, 3d</a:t>
              </a:r>
            </a:p>
          </p:txBody>
        </p:sp>
        <p:sp>
          <p:nvSpPr>
            <p:cNvPr id="28" name="Oval 27">
              <a:extLst>
                <a:ext uri="{FF2B5EF4-FFF2-40B4-BE49-F238E27FC236}">
                  <a16:creationId xmlns:a16="http://schemas.microsoft.com/office/drawing/2014/main" id="{F093DE6A-AC7F-4C4B-A4DD-5D2B95FD2E65}"/>
                </a:ext>
              </a:extLst>
            </p:cNvPr>
            <p:cNvSpPr/>
            <p:nvPr/>
          </p:nvSpPr>
          <p:spPr>
            <a:xfrm>
              <a:off x="2570838" y="4595151"/>
              <a:ext cx="203200" cy="162357"/>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81F5C38E-B73C-4D9B-9E36-3E6A9313B423}"/>
                </a:ext>
              </a:extLst>
            </p:cNvPr>
            <p:cNvSpPr txBox="1"/>
            <p:nvPr/>
          </p:nvSpPr>
          <p:spPr>
            <a:xfrm>
              <a:off x="4165403" y="3627971"/>
              <a:ext cx="1051318" cy="307777"/>
            </a:xfrm>
            <a:prstGeom prst="rect">
              <a:avLst/>
            </a:prstGeom>
            <a:noFill/>
          </p:spPr>
          <p:txBody>
            <a:bodyPr wrap="square" rtlCol="0">
              <a:spAutoFit/>
            </a:bodyPr>
            <a:lstStyle/>
            <a:p>
              <a:r>
                <a:rPr lang="en-GB" sz="1400" dirty="0"/>
                <a:t>14m, 4d</a:t>
              </a:r>
            </a:p>
          </p:txBody>
        </p:sp>
        <p:sp>
          <p:nvSpPr>
            <p:cNvPr id="30" name="Oval 29">
              <a:extLst>
                <a:ext uri="{FF2B5EF4-FFF2-40B4-BE49-F238E27FC236}">
                  <a16:creationId xmlns:a16="http://schemas.microsoft.com/office/drawing/2014/main" id="{1017DE3A-10C9-47F6-9D30-77D48CBB01CF}"/>
                </a:ext>
              </a:extLst>
            </p:cNvPr>
            <p:cNvSpPr/>
            <p:nvPr/>
          </p:nvSpPr>
          <p:spPr>
            <a:xfrm>
              <a:off x="7700767" y="3854569"/>
              <a:ext cx="203200" cy="162357"/>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60056A1B-7469-4870-9C30-8A0E257997BA}"/>
                </a:ext>
              </a:extLst>
            </p:cNvPr>
            <p:cNvSpPr txBox="1"/>
            <p:nvPr/>
          </p:nvSpPr>
          <p:spPr>
            <a:xfrm>
              <a:off x="9591879" y="3553331"/>
              <a:ext cx="1051318" cy="307777"/>
            </a:xfrm>
            <a:prstGeom prst="rect">
              <a:avLst/>
            </a:prstGeom>
            <a:noFill/>
          </p:spPr>
          <p:txBody>
            <a:bodyPr wrap="square" rtlCol="0">
              <a:spAutoFit/>
            </a:bodyPr>
            <a:lstStyle/>
            <a:p>
              <a:r>
                <a:rPr lang="en-GB" sz="1400" dirty="0"/>
                <a:t>13m, 5d</a:t>
              </a:r>
            </a:p>
          </p:txBody>
        </p:sp>
      </p:grpSp>
      <p:sp>
        <p:nvSpPr>
          <p:cNvPr id="12" name="TextBox 11">
            <a:extLst>
              <a:ext uri="{FF2B5EF4-FFF2-40B4-BE49-F238E27FC236}">
                <a16:creationId xmlns:a16="http://schemas.microsoft.com/office/drawing/2014/main" id="{EBC70D15-B8E6-4D60-B5E2-87090705F32D}"/>
              </a:ext>
            </a:extLst>
          </p:cNvPr>
          <p:cNvSpPr txBox="1"/>
          <p:nvPr/>
        </p:nvSpPr>
        <p:spPr>
          <a:xfrm>
            <a:off x="471481" y="1319820"/>
            <a:ext cx="3148314" cy="5078313"/>
          </a:xfrm>
          <a:prstGeom prst="rect">
            <a:avLst/>
          </a:prstGeom>
          <a:solidFill>
            <a:schemeClr val="accent1">
              <a:lumMod val="40000"/>
              <a:lumOff val="60000"/>
            </a:schemeClr>
          </a:solidFill>
        </p:spPr>
        <p:txBody>
          <a:bodyPr wrap="square" rtlCol="0">
            <a:spAutoFit/>
          </a:bodyPr>
          <a:lstStyle/>
          <a:p>
            <a:pPr marL="342900" indent="-342900">
              <a:buFont typeface="Wingdings" panose="05000000000000000000" pitchFamily="2" charset="2"/>
              <a:buChar char="§"/>
            </a:pPr>
            <a:r>
              <a:rPr lang="en-GB" dirty="0"/>
              <a:t>Running ECMWF extended-range forecasts (day15-46) daily could be an option if daily ensemble size &gt; 20 </a:t>
            </a:r>
          </a:p>
          <a:p>
            <a:r>
              <a:rPr lang="en-GB" dirty="0"/>
              <a:t>    (+8% cost increase) </a:t>
            </a:r>
          </a:p>
          <a:p>
            <a:pPr marL="342900" indent="-342900">
              <a:buFont typeface="Wingdings" panose="05000000000000000000" pitchFamily="2" charset="2"/>
              <a:buChar char="§"/>
            </a:pPr>
            <a:endParaRPr lang="en-GB" dirty="0"/>
          </a:p>
          <a:p>
            <a:pPr marL="342900" indent="-342900">
              <a:buFont typeface="Wingdings" panose="05000000000000000000" pitchFamily="2" charset="2"/>
              <a:buChar char="§"/>
            </a:pPr>
            <a:r>
              <a:rPr lang="en-GB" dirty="0"/>
              <a:t>Using lagged ensembles can help improve skill of weeks 2, 3 and 4</a:t>
            </a:r>
          </a:p>
          <a:p>
            <a:endParaRPr lang="en-GB" dirty="0"/>
          </a:p>
          <a:p>
            <a:pPr marL="342900" indent="-342900">
              <a:buFont typeface="Wingdings" panose="05000000000000000000" pitchFamily="2" charset="2"/>
              <a:buChar char="§"/>
            </a:pPr>
            <a:r>
              <a:rPr lang="en-GB" dirty="0"/>
              <a:t>Lagged ensemble size should be larger than burst ensemble size </a:t>
            </a:r>
          </a:p>
          <a:p>
            <a:endParaRPr lang="en-GB" dirty="0"/>
          </a:p>
          <a:p>
            <a:pPr marL="342900" indent="-342900">
              <a:buFont typeface="Wingdings" panose="05000000000000000000" pitchFamily="2" charset="2"/>
              <a:buChar char="§"/>
            </a:pPr>
            <a:r>
              <a:rPr lang="en-GB" dirty="0"/>
              <a:t>Optimal number of lag days increases with lead time</a:t>
            </a:r>
          </a:p>
        </p:txBody>
      </p:sp>
      <p:sp>
        <p:nvSpPr>
          <p:cNvPr id="19" name="Rectangle 18">
            <a:extLst>
              <a:ext uri="{FF2B5EF4-FFF2-40B4-BE49-F238E27FC236}">
                <a16:creationId xmlns:a16="http://schemas.microsoft.com/office/drawing/2014/main" id="{5402C93D-5483-47ED-9208-2383D6BBC5C6}"/>
              </a:ext>
            </a:extLst>
          </p:cNvPr>
          <p:cNvSpPr/>
          <p:nvPr/>
        </p:nvSpPr>
        <p:spPr>
          <a:xfrm>
            <a:off x="304245" y="409044"/>
            <a:ext cx="6092825" cy="830997"/>
          </a:xfrm>
          <a:prstGeom prst="rect">
            <a:avLst/>
          </a:prstGeom>
        </p:spPr>
        <p:txBody>
          <a:bodyPr>
            <a:spAutoFit/>
          </a:bodyPr>
          <a:lstStyle/>
          <a:p>
            <a:r>
              <a:rPr lang="en-GB" sz="1600" dirty="0">
                <a:solidFill>
                  <a:srgbClr val="FF0000"/>
                </a:solidFill>
              </a:rPr>
              <a:t>Lag ensemble defined by 2 attributes:</a:t>
            </a:r>
          </a:p>
          <a:p>
            <a:pPr lvl="1"/>
            <a:r>
              <a:rPr lang="en-GB" sz="1600" dirty="0">
                <a:solidFill>
                  <a:srgbClr val="FF0000"/>
                </a:solidFill>
              </a:rPr>
              <a:t>Ne: Ensemble size per day (Ne=1 to 51)</a:t>
            </a:r>
          </a:p>
          <a:p>
            <a:pPr lvl="1"/>
            <a:r>
              <a:rPr lang="en-GB" sz="1600" dirty="0">
                <a:solidFill>
                  <a:srgbClr val="FF0000"/>
                </a:solidFill>
              </a:rPr>
              <a:t>Nd: Number of combined dates (Nd=2 to 5</a:t>
            </a:r>
            <a:r>
              <a:rPr lang="en-GB" sz="1400" dirty="0">
                <a:solidFill>
                  <a:srgbClr val="FF0000"/>
                </a:solidFill>
              </a:rPr>
              <a:t>) </a:t>
            </a:r>
          </a:p>
        </p:txBody>
      </p:sp>
      <p:sp>
        <p:nvSpPr>
          <p:cNvPr id="2" name="TextBox 1">
            <a:extLst>
              <a:ext uri="{FF2B5EF4-FFF2-40B4-BE49-F238E27FC236}">
                <a16:creationId xmlns:a16="http://schemas.microsoft.com/office/drawing/2014/main" id="{B29165CD-4404-4ACC-9C7E-4B0D1494C51F}"/>
              </a:ext>
            </a:extLst>
          </p:cNvPr>
          <p:cNvSpPr txBox="1"/>
          <p:nvPr/>
        </p:nvSpPr>
        <p:spPr>
          <a:xfrm>
            <a:off x="5665342" y="3710682"/>
            <a:ext cx="528902" cy="276999"/>
          </a:xfrm>
          <a:prstGeom prst="rect">
            <a:avLst/>
          </a:prstGeom>
          <a:solidFill>
            <a:schemeClr val="bg1"/>
          </a:solidFill>
        </p:spPr>
        <p:txBody>
          <a:bodyPr wrap="square" rtlCol="0">
            <a:spAutoFit/>
          </a:bodyPr>
          <a:lstStyle/>
          <a:p>
            <a:r>
              <a:rPr lang="en-GB" sz="1200" dirty="0"/>
              <a:t>Ne</a:t>
            </a:r>
          </a:p>
        </p:txBody>
      </p:sp>
      <p:sp>
        <p:nvSpPr>
          <p:cNvPr id="32" name="TextBox 31">
            <a:extLst>
              <a:ext uri="{FF2B5EF4-FFF2-40B4-BE49-F238E27FC236}">
                <a16:creationId xmlns:a16="http://schemas.microsoft.com/office/drawing/2014/main" id="{9DCBAA30-6510-445C-A4E2-B40127B2CCBB}"/>
              </a:ext>
            </a:extLst>
          </p:cNvPr>
          <p:cNvSpPr txBox="1"/>
          <p:nvPr/>
        </p:nvSpPr>
        <p:spPr>
          <a:xfrm>
            <a:off x="3874418" y="2538972"/>
            <a:ext cx="641930" cy="261610"/>
          </a:xfrm>
          <a:prstGeom prst="rect">
            <a:avLst/>
          </a:prstGeom>
          <a:noFill/>
        </p:spPr>
        <p:txBody>
          <a:bodyPr wrap="square" rtlCol="0">
            <a:spAutoFit/>
          </a:bodyPr>
          <a:lstStyle/>
          <a:p>
            <a:r>
              <a:rPr lang="en-GB" sz="1100" b="1" dirty="0"/>
              <a:t>Nd</a:t>
            </a:r>
          </a:p>
        </p:txBody>
      </p:sp>
      <p:sp>
        <p:nvSpPr>
          <p:cNvPr id="34" name="TextBox 33">
            <a:extLst>
              <a:ext uri="{FF2B5EF4-FFF2-40B4-BE49-F238E27FC236}">
                <a16:creationId xmlns:a16="http://schemas.microsoft.com/office/drawing/2014/main" id="{D1F82A35-9E73-414F-B071-CBAB5B994FEF}"/>
              </a:ext>
            </a:extLst>
          </p:cNvPr>
          <p:cNvSpPr txBox="1"/>
          <p:nvPr/>
        </p:nvSpPr>
        <p:spPr>
          <a:xfrm>
            <a:off x="8270548" y="2539866"/>
            <a:ext cx="641930" cy="261610"/>
          </a:xfrm>
          <a:prstGeom prst="rect">
            <a:avLst/>
          </a:prstGeom>
          <a:noFill/>
        </p:spPr>
        <p:txBody>
          <a:bodyPr wrap="square" rtlCol="0">
            <a:spAutoFit/>
          </a:bodyPr>
          <a:lstStyle/>
          <a:p>
            <a:r>
              <a:rPr lang="en-GB" sz="1100" b="1" dirty="0"/>
              <a:t>Nd</a:t>
            </a:r>
          </a:p>
        </p:txBody>
      </p:sp>
      <p:sp>
        <p:nvSpPr>
          <p:cNvPr id="35" name="TextBox 34">
            <a:extLst>
              <a:ext uri="{FF2B5EF4-FFF2-40B4-BE49-F238E27FC236}">
                <a16:creationId xmlns:a16="http://schemas.microsoft.com/office/drawing/2014/main" id="{6DB23BAB-29BD-488F-8ADA-4CF63827CFB1}"/>
              </a:ext>
            </a:extLst>
          </p:cNvPr>
          <p:cNvSpPr txBox="1"/>
          <p:nvPr/>
        </p:nvSpPr>
        <p:spPr>
          <a:xfrm>
            <a:off x="10344910" y="3731830"/>
            <a:ext cx="528902" cy="276999"/>
          </a:xfrm>
          <a:prstGeom prst="rect">
            <a:avLst/>
          </a:prstGeom>
          <a:solidFill>
            <a:schemeClr val="bg1"/>
          </a:solidFill>
        </p:spPr>
        <p:txBody>
          <a:bodyPr wrap="square" rtlCol="0">
            <a:spAutoFit/>
          </a:bodyPr>
          <a:lstStyle/>
          <a:p>
            <a:r>
              <a:rPr lang="en-GB" sz="1200" dirty="0"/>
              <a:t>Ne</a:t>
            </a:r>
          </a:p>
        </p:txBody>
      </p:sp>
      <p:sp>
        <p:nvSpPr>
          <p:cNvPr id="36" name="TextBox 35">
            <a:extLst>
              <a:ext uri="{FF2B5EF4-FFF2-40B4-BE49-F238E27FC236}">
                <a16:creationId xmlns:a16="http://schemas.microsoft.com/office/drawing/2014/main" id="{DB5277AA-6E67-44A3-8969-E9024EE06700}"/>
              </a:ext>
            </a:extLst>
          </p:cNvPr>
          <p:cNvSpPr txBox="1"/>
          <p:nvPr/>
        </p:nvSpPr>
        <p:spPr>
          <a:xfrm>
            <a:off x="5812369" y="6365964"/>
            <a:ext cx="528902" cy="276999"/>
          </a:xfrm>
          <a:prstGeom prst="rect">
            <a:avLst/>
          </a:prstGeom>
          <a:solidFill>
            <a:schemeClr val="bg1"/>
          </a:solidFill>
        </p:spPr>
        <p:txBody>
          <a:bodyPr wrap="square" rtlCol="0">
            <a:spAutoFit/>
          </a:bodyPr>
          <a:lstStyle/>
          <a:p>
            <a:r>
              <a:rPr lang="en-GB" sz="1200" dirty="0"/>
              <a:t>Ne</a:t>
            </a:r>
          </a:p>
        </p:txBody>
      </p:sp>
      <p:sp>
        <p:nvSpPr>
          <p:cNvPr id="37" name="TextBox 36">
            <a:extLst>
              <a:ext uri="{FF2B5EF4-FFF2-40B4-BE49-F238E27FC236}">
                <a16:creationId xmlns:a16="http://schemas.microsoft.com/office/drawing/2014/main" id="{82C288EF-9506-4C78-9977-D907FA611A2E}"/>
              </a:ext>
            </a:extLst>
          </p:cNvPr>
          <p:cNvSpPr txBox="1"/>
          <p:nvPr/>
        </p:nvSpPr>
        <p:spPr>
          <a:xfrm>
            <a:off x="10327164" y="6393728"/>
            <a:ext cx="528902" cy="276999"/>
          </a:xfrm>
          <a:prstGeom prst="rect">
            <a:avLst/>
          </a:prstGeom>
          <a:solidFill>
            <a:schemeClr val="bg1"/>
          </a:solidFill>
        </p:spPr>
        <p:txBody>
          <a:bodyPr wrap="square" rtlCol="0">
            <a:spAutoFit/>
          </a:bodyPr>
          <a:lstStyle/>
          <a:p>
            <a:r>
              <a:rPr lang="en-GB" sz="1200" dirty="0"/>
              <a:t>Ne</a:t>
            </a:r>
          </a:p>
        </p:txBody>
      </p:sp>
      <p:sp>
        <p:nvSpPr>
          <p:cNvPr id="38" name="TextBox 37">
            <a:extLst>
              <a:ext uri="{FF2B5EF4-FFF2-40B4-BE49-F238E27FC236}">
                <a16:creationId xmlns:a16="http://schemas.microsoft.com/office/drawing/2014/main" id="{EF2B49FD-29F6-4375-B257-5F0994EAFC60}"/>
              </a:ext>
            </a:extLst>
          </p:cNvPr>
          <p:cNvSpPr txBox="1"/>
          <p:nvPr/>
        </p:nvSpPr>
        <p:spPr>
          <a:xfrm>
            <a:off x="8385912" y="5185126"/>
            <a:ext cx="641930" cy="261610"/>
          </a:xfrm>
          <a:prstGeom prst="rect">
            <a:avLst/>
          </a:prstGeom>
          <a:noFill/>
        </p:spPr>
        <p:txBody>
          <a:bodyPr wrap="square" rtlCol="0">
            <a:spAutoFit/>
          </a:bodyPr>
          <a:lstStyle/>
          <a:p>
            <a:r>
              <a:rPr lang="en-GB" sz="1100" b="1" dirty="0"/>
              <a:t>Nd</a:t>
            </a:r>
          </a:p>
        </p:txBody>
      </p:sp>
      <p:sp>
        <p:nvSpPr>
          <p:cNvPr id="39" name="TextBox 38">
            <a:extLst>
              <a:ext uri="{FF2B5EF4-FFF2-40B4-BE49-F238E27FC236}">
                <a16:creationId xmlns:a16="http://schemas.microsoft.com/office/drawing/2014/main" id="{9C039419-79B7-4319-9CB0-65025ED3AAA1}"/>
              </a:ext>
            </a:extLst>
          </p:cNvPr>
          <p:cNvSpPr txBox="1"/>
          <p:nvPr/>
        </p:nvSpPr>
        <p:spPr>
          <a:xfrm>
            <a:off x="3967710" y="5054321"/>
            <a:ext cx="641930" cy="261610"/>
          </a:xfrm>
          <a:prstGeom prst="rect">
            <a:avLst/>
          </a:prstGeom>
          <a:noFill/>
        </p:spPr>
        <p:txBody>
          <a:bodyPr wrap="square" rtlCol="0">
            <a:spAutoFit/>
          </a:bodyPr>
          <a:lstStyle/>
          <a:p>
            <a:r>
              <a:rPr lang="en-GB" sz="1100" b="1" dirty="0"/>
              <a:t>Nd</a:t>
            </a:r>
          </a:p>
        </p:txBody>
      </p:sp>
    </p:spTree>
    <p:extLst>
      <p:ext uri="{BB962C8B-B14F-4D97-AF65-F5344CB8AC3E}">
        <p14:creationId xmlns:p14="http://schemas.microsoft.com/office/powerpoint/2010/main" val="780585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32312" y="621536"/>
            <a:ext cx="6210300" cy="338554"/>
          </a:xfrm>
          <a:prstGeom prst="rect">
            <a:avLst/>
          </a:prstGeom>
          <a:noFill/>
        </p:spPr>
        <p:txBody>
          <a:bodyPr wrap="square" rtlCol="0">
            <a:spAutoFit/>
          </a:bodyPr>
          <a:lstStyle/>
          <a:p>
            <a:r>
              <a:rPr lang="en-GB" sz="1600" dirty="0"/>
              <a:t>Diff Lag ensemble – Burst (51m) </a:t>
            </a:r>
          </a:p>
        </p:txBody>
      </p:sp>
      <p:sp>
        <p:nvSpPr>
          <p:cNvPr id="3" name="Rectangle 2"/>
          <p:cNvSpPr/>
          <p:nvPr/>
        </p:nvSpPr>
        <p:spPr>
          <a:xfrm>
            <a:off x="2172509" y="-29382"/>
            <a:ext cx="7829924" cy="707886"/>
          </a:xfrm>
          <a:prstGeom prst="rect">
            <a:avLst/>
          </a:prstGeom>
        </p:spPr>
        <p:txBody>
          <a:bodyPr wrap="square">
            <a:spAutoFit/>
          </a:bodyPr>
          <a:lstStyle/>
          <a:p>
            <a:pPr algn="ctr"/>
            <a:r>
              <a:rPr lang="en-GB" sz="2000" b="1" dirty="0">
                <a:solidFill>
                  <a:schemeClr val="tx2"/>
                </a:solidFill>
              </a:rPr>
              <a:t>Impact of lag ensemble on CRPSS </a:t>
            </a:r>
            <a:br>
              <a:rPr lang="en-GB" sz="2000" b="1" dirty="0">
                <a:solidFill>
                  <a:schemeClr val="tx2"/>
                </a:solidFill>
              </a:rPr>
            </a:br>
            <a:r>
              <a:rPr lang="en-GB" sz="2000" b="1" dirty="0">
                <a:solidFill>
                  <a:schemeClr val="tx2"/>
                </a:solidFill>
              </a:rPr>
              <a:t>Tropics</a:t>
            </a:r>
          </a:p>
        </p:txBody>
      </p:sp>
      <p:sp>
        <p:nvSpPr>
          <p:cNvPr id="8" name="TextBox 7"/>
          <p:cNvSpPr txBox="1"/>
          <p:nvPr/>
        </p:nvSpPr>
        <p:spPr>
          <a:xfrm>
            <a:off x="5560949" y="1246097"/>
            <a:ext cx="1454469" cy="400110"/>
          </a:xfrm>
          <a:prstGeom prst="rect">
            <a:avLst/>
          </a:prstGeom>
          <a:noFill/>
        </p:spPr>
        <p:txBody>
          <a:bodyPr wrap="square" rtlCol="0">
            <a:spAutoFit/>
          </a:bodyPr>
          <a:lstStyle/>
          <a:p>
            <a:r>
              <a:rPr lang="en-GB" sz="2000" dirty="0"/>
              <a:t>Day 5-11</a:t>
            </a:r>
          </a:p>
        </p:txBody>
      </p:sp>
      <p:sp>
        <p:nvSpPr>
          <p:cNvPr id="9" name="TextBox 8"/>
          <p:cNvSpPr txBox="1"/>
          <p:nvPr/>
        </p:nvSpPr>
        <p:spPr>
          <a:xfrm>
            <a:off x="9910106" y="1242765"/>
            <a:ext cx="1454469" cy="400110"/>
          </a:xfrm>
          <a:prstGeom prst="rect">
            <a:avLst/>
          </a:prstGeom>
          <a:noFill/>
        </p:spPr>
        <p:txBody>
          <a:bodyPr wrap="square" rtlCol="0">
            <a:spAutoFit/>
          </a:bodyPr>
          <a:lstStyle/>
          <a:p>
            <a:r>
              <a:rPr lang="en-GB" sz="2000" dirty="0"/>
              <a:t>Day 12-18</a:t>
            </a:r>
          </a:p>
        </p:txBody>
      </p:sp>
      <p:sp>
        <p:nvSpPr>
          <p:cNvPr id="10" name="TextBox 9"/>
          <p:cNvSpPr txBox="1"/>
          <p:nvPr/>
        </p:nvSpPr>
        <p:spPr>
          <a:xfrm>
            <a:off x="5541898" y="3632848"/>
            <a:ext cx="1454469" cy="400110"/>
          </a:xfrm>
          <a:prstGeom prst="rect">
            <a:avLst/>
          </a:prstGeom>
          <a:noFill/>
        </p:spPr>
        <p:txBody>
          <a:bodyPr wrap="square" rtlCol="0">
            <a:spAutoFit/>
          </a:bodyPr>
          <a:lstStyle/>
          <a:p>
            <a:r>
              <a:rPr lang="en-GB" sz="2000" dirty="0"/>
              <a:t>Day 19-25</a:t>
            </a:r>
          </a:p>
        </p:txBody>
      </p:sp>
      <p:sp>
        <p:nvSpPr>
          <p:cNvPr id="11" name="TextBox 10"/>
          <p:cNvSpPr txBox="1"/>
          <p:nvPr/>
        </p:nvSpPr>
        <p:spPr>
          <a:xfrm>
            <a:off x="9910107" y="3669992"/>
            <a:ext cx="1454469" cy="400110"/>
          </a:xfrm>
          <a:prstGeom prst="rect">
            <a:avLst/>
          </a:prstGeom>
          <a:noFill/>
        </p:spPr>
        <p:txBody>
          <a:bodyPr wrap="square" rtlCol="0">
            <a:spAutoFit/>
          </a:bodyPr>
          <a:lstStyle/>
          <a:p>
            <a:r>
              <a:rPr lang="en-GB" sz="2000" dirty="0"/>
              <a:t>Day 26-32</a:t>
            </a:r>
          </a:p>
        </p:txBody>
      </p:sp>
      <p:pic>
        <p:nvPicPr>
          <p:cNvPr id="21" name="Picture 20"/>
          <p:cNvPicPr>
            <a:picLocks noChangeAspect="1"/>
          </p:cNvPicPr>
          <p:nvPr/>
        </p:nvPicPr>
        <p:blipFill rotWithShape="1">
          <a:blip r:embed="rId3">
            <a:extLst>
              <a:ext uri="{28A0092B-C50C-407E-A947-70E740481C1C}">
                <a14:useLocalDpi xmlns:a14="http://schemas.microsoft.com/office/drawing/2010/main" val="0"/>
              </a:ext>
            </a:extLst>
          </a:blip>
          <a:srcRect l="7632" t="19024" r="6186" b="3608"/>
          <a:stretch/>
        </p:blipFill>
        <p:spPr>
          <a:xfrm>
            <a:off x="4368075" y="1595502"/>
            <a:ext cx="3281105" cy="2148107"/>
          </a:xfrm>
          <a:prstGeom prst="rect">
            <a:avLst/>
          </a:prstGeom>
        </p:spPr>
      </p:pic>
      <p:pic>
        <p:nvPicPr>
          <p:cNvPr id="22" name="Picture 21"/>
          <p:cNvPicPr>
            <a:picLocks noChangeAspect="1"/>
          </p:cNvPicPr>
          <p:nvPr/>
        </p:nvPicPr>
        <p:blipFill rotWithShape="1">
          <a:blip r:embed="rId4">
            <a:extLst>
              <a:ext uri="{28A0092B-C50C-407E-A947-70E740481C1C}">
                <a14:useLocalDpi xmlns:a14="http://schemas.microsoft.com/office/drawing/2010/main" val="0"/>
              </a:ext>
            </a:extLst>
          </a:blip>
          <a:srcRect l="9429" t="19024" r="6632" b="3608"/>
          <a:stretch/>
        </p:blipFill>
        <p:spPr>
          <a:xfrm>
            <a:off x="8631788" y="1595502"/>
            <a:ext cx="3188554" cy="2193589"/>
          </a:xfrm>
          <a:prstGeom prst="rect">
            <a:avLst/>
          </a:prstGeom>
        </p:spPr>
      </p:pic>
      <p:pic>
        <p:nvPicPr>
          <p:cNvPr id="23" name="Picture 22"/>
          <p:cNvPicPr>
            <a:picLocks noChangeAspect="1"/>
          </p:cNvPicPr>
          <p:nvPr/>
        </p:nvPicPr>
        <p:blipFill rotWithShape="1">
          <a:blip r:embed="rId5">
            <a:extLst>
              <a:ext uri="{28A0092B-C50C-407E-A947-70E740481C1C}">
                <a14:useLocalDpi xmlns:a14="http://schemas.microsoft.com/office/drawing/2010/main" val="0"/>
              </a:ext>
            </a:extLst>
          </a:blip>
          <a:srcRect l="9428" t="18137" r="6183" b="1791"/>
          <a:stretch/>
        </p:blipFill>
        <p:spPr>
          <a:xfrm>
            <a:off x="4368075" y="3945573"/>
            <a:ext cx="3281105" cy="2203248"/>
          </a:xfrm>
          <a:prstGeom prst="rect">
            <a:avLst/>
          </a:prstGeom>
        </p:spPr>
      </p:pic>
      <p:pic>
        <p:nvPicPr>
          <p:cNvPr id="24" name="Picture 23"/>
          <p:cNvPicPr>
            <a:picLocks noChangeAspect="1"/>
          </p:cNvPicPr>
          <p:nvPr/>
        </p:nvPicPr>
        <p:blipFill rotWithShape="1">
          <a:blip r:embed="rId6">
            <a:extLst>
              <a:ext uri="{28A0092B-C50C-407E-A947-70E740481C1C}">
                <a14:useLocalDpi xmlns:a14="http://schemas.microsoft.com/office/drawing/2010/main" val="0"/>
              </a:ext>
            </a:extLst>
          </a:blip>
          <a:srcRect l="9378" t="18387" r="6679" b="2980"/>
          <a:stretch/>
        </p:blipFill>
        <p:spPr>
          <a:xfrm>
            <a:off x="8583971" y="3992389"/>
            <a:ext cx="3236371" cy="2120477"/>
          </a:xfrm>
          <a:prstGeom prst="rect">
            <a:avLst/>
          </a:prstGeom>
        </p:spPr>
      </p:pic>
      <p:pic>
        <p:nvPicPr>
          <p:cNvPr id="25" name="Picture 24"/>
          <p:cNvPicPr>
            <a:picLocks noChangeAspect="1"/>
          </p:cNvPicPr>
          <p:nvPr/>
        </p:nvPicPr>
        <p:blipFill rotWithShape="1">
          <a:blip r:embed="rId7">
            <a:extLst>
              <a:ext uri="{28A0092B-C50C-407E-A947-70E740481C1C}">
                <a14:useLocalDpi xmlns:a14="http://schemas.microsoft.com/office/drawing/2010/main" val="0"/>
              </a:ext>
            </a:extLst>
          </a:blip>
          <a:srcRect l="8977" t="14582" r="6631" b="80973"/>
          <a:stretch/>
        </p:blipFill>
        <p:spPr>
          <a:xfrm>
            <a:off x="4388388" y="6117535"/>
            <a:ext cx="7586875" cy="293305"/>
          </a:xfrm>
          <a:prstGeom prst="rect">
            <a:avLst/>
          </a:prstGeom>
        </p:spPr>
      </p:pic>
      <p:cxnSp>
        <p:nvCxnSpPr>
          <p:cNvPr id="14" name="Straight Connector 13">
            <a:extLst>
              <a:ext uri="{FF2B5EF4-FFF2-40B4-BE49-F238E27FC236}">
                <a16:creationId xmlns:a16="http://schemas.microsoft.com/office/drawing/2014/main" id="{BC155DF5-8C26-447E-8D0D-8A3001D56A7B}"/>
              </a:ext>
            </a:extLst>
          </p:cNvPr>
          <p:cNvCxnSpPr>
            <a:cxnSpLocks/>
          </p:cNvCxnSpPr>
          <p:nvPr/>
        </p:nvCxnSpPr>
        <p:spPr bwMode="auto">
          <a:xfrm flipV="1">
            <a:off x="5420837" y="1632230"/>
            <a:ext cx="0" cy="1923937"/>
          </a:xfrm>
          <a:prstGeom prst="line">
            <a:avLst/>
          </a:prstGeom>
          <a:noFill/>
          <a:ln w="50800" cap="flat" cmpd="sng" algn="ctr">
            <a:solidFill>
              <a:srgbClr val="66FF33"/>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82FAF06A-8614-4E6E-B149-B2153B3E8756}"/>
              </a:ext>
            </a:extLst>
          </p:cNvPr>
          <p:cNvCxnSpPr>
            <a:cxnSpLocks/>
          </p:cNvCxnSpPr>
          <p:nvPr/>
        </p:nvCxnSpPr>
        <p:spPr bwMode="auto">
          <a:xfrm flipV="1">
            <a:off x="9628568" y="1595502"/>
            <a:ext cx="0" cy="2000357"/>
          </a:xfrm>
          <a:prstGeom prst="line">
            <a:avLst/>
          </a:prstGeom>
          <a:noFill/>
          <a:ln w="50800" cap="flat" cmpd="sng" algn="ctr">
            <a:solidFill>
              <a:srgbClr val="66FF33"/>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BCF2BA5E-A2E0-417E-BB04-61B03E9D6E2A}"/>
              </a:ext>
            </a:extLst>
          </p:cNvPr>
          <p:cNvCxnSpPr>
            <a:cxnSpLocks/>
          </p:cNvCxnSpPr>
          <p:nvPr/>
        </p:nvCxnSpPr>
        <p:spPr bwMode="auto">
          <a:xfrm flipV="1">
            <a:off x="5411388" y="3992389"/>
            <a:ext cx="0" cy="1953541"/>
          </a:xfrm>
          <a:prstGeom prst="line">
            <a:avLst/>
          </a:prstGeom>
          <a:noFill/>
          <a:ln w="50800" cap="flat" cmpd="sng" algn="ctr">
            <a:solidFill>
              <a:srgbClr val="66FF33"/>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3789D3BF-17A7-46B2-8125-520AC5073916}"/>
              </a:ext>
            </a:extLst>
          </p:cNvPr>
          <p:cNvCxnSpPr>
            <a:cxnSpLocks/>
          </p:cNvCxnSpPr>
          <p:nvPr/>
        </p:nvCxnSpPr>
        <p:spPr bwMode="auto">
          <a:xfrm flipV="1">
            <a:off x="9628568" y="4008992"/>
            <a:ext cx="0" cy="1953541"/>
          </a:xfrm>
          <a:prstGeom prst="line">
            <a:avLst/>
          </a:prstGeom>
          <a:noFill/>
          <a:ln w="50800" cap="flat" cmpd="sng" algn="ctr">
            <a:solidFill>
              <a:srgbClr val="66FF33"/>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B27BC8DB-BA1C-4C84-909E-38B7EB579D99}"/>
              </a:ext>
            </a:extLst>
          </p:cNvPr>
          <p:cNvSpPr txBox="1"/>
          <p:nvPr/>
        </p:nvSpPr>
        <p:spPr>
          <a:xfrm>
            <a:off x="476459" y="1647689"/>
            <a:ext cx="3148314" cy="4247317"/>
          </a:xfrm>
          <a:prstGeom prst="rect">
            <a:avLst/>
          </a:prstGeom>
          <a:solidFill>
            <a:schemeClr val="accent1">
              <a:lumMod val="40000"/>
              <a:lumOff val="60000"/>
            </a:schemeClr>
          </a:solidFill>
        </p:spPr>
        <p:txBody>
          <a:bodyPr wrap="square" rtlCol="0">
            <a:spAutoFit/>
          </a:bodyPr>
          <a:lstStyle/>
          <a:p>
            <a:pPr marL="342900" indent="-342900">
              <a:buFont typeface="Wingdings" panose="05000000000000000000" pitchFamily="2" charset="2"/>
              <a:buChar char="§"/>
            </a:pPr>
            <a:r>
              <a:rPr lang="en-GB" dirty="0"/>
              <a:t>Over the Tropics, the lagged ensemble approach seems to be more beneficial than in the northern </a:t>
            </a:r>
            <a:r>
              <a:rPr lang="en-GB" dirty="0" err="1"/>
              <a:t>Extratropics</a:t>
            </a:r>
            <a:r>
              <a:rPr lang="en-GB" dirty="0"/>
              <a:t>. </a:t>
            </a:r>
          </a:p>
          <a:p>
            <a:pPr marL="342900" indent="-342900">
              <a:buFont typeface="Wingdings" panose="05000000000000000000" pitchFamily="2" charset="2"/>
              <a:buChar char="§"/>
            </a:pPr>
            <a:endParaRPr lang="en-GB" dirty="0"/>
          </a:p>
          <a:p>
            <a:pPr marL="342900" indent="-342900">
              <a:buFont typeface="Wingdings" panose="05000000000000000000" pitchFamily="2" charset="2"/>
              <a:buChar char="§"/>
            </a:pPr>
            <a:r>
              <a:rPr lang="en-GB" dirty="0"/>
              <a:t>Lagged ensembles with 24 hour window can improve day 5-11 forecasts if Ne &gt; 32. </a:t>
            </a:r>
          </a:p>
          <a:p>
            <a:pPr marL="342900" indent="-342900">
              <a:buFont typeface="Wingdings" panose="05000000000000000000" pitchFamily="2" charset="2"/>
              <a:buChar char="§"/>
            </a:pPr>
            <a:endParaRPr lang="en-GB" dirty="0"/>
          </a:p>
          <a:p>
            <a:pPr marL="342900" indent="-342900">
              <a:buFont typeface="Wingdings" panose="05000000000000000000" pitchFamily="2" charset="2"/>
              <a:buChar char="§"/>
            </a:pPr>
            <a:r>
              <a:rPr lang="en-GB" dirty="0"/>
              <a:t>The optimal number of lagged days tends to be larger in the Tropics. </a:t>
            </a:r>
          </a:p>
          <a:p>
            <a:endParaRPr lang="en-GB" dirty="0"/>
          </a:p>
        </p:txBody>
      </p:sp>
    </p:spTree>
    <p:extLst>
      <p:ext uri="{BB962C8B-B14F-4D97-AF65-F5344CB8AC3E}">
        <p14:creationId xmlns:p14="http://schemas.microsoft.com/office/powerpoint/2010/main" val="1045446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977" t="12814" r="5285" b="3912"/>
          <a:stretch/>
        </p:blipFill>
        <p:spPr>
          <a:xfrm>
            <a:off x="648000" y="822325"/>
            <a:ext cx="8216687" cy="5592510"/>
          </a:xfrm>
          <a:prstGeom prst="rect">
            <a:avLst/>
          </a:prstGeom>
        </p:spPr>
      </p:pic>
      <p:sp>
        <p:nvSpPr>
          <p:cNvPr id="2" name="TextBox 1"/>
          <p:cNvSpPr txBox="1"/>
          <p:nvPr/>
        </p:nvSpPr>
        <p:spPr>
          <a:xfrm>
            <a:off x="1683657" y="88899"/>
            <a:ext cx="9641840" cy="461665"/>
          </a:xfrm>
          <a:prstGeom prst="rect">
            <a:avLst/>
          </a:prstGeom>
          <a:noFill/>
        </p:spPr>
        <p:txBody>
          <a:bodyPr wrap="square" rtlCol="0">
            <a:spAutoFit/>
          </a:bodyPr>
          <a:lstStyle/>
          <a:p>
            <a:r>
              <a:rPr lang="en-GB" sz="2400" b="1" dirty="0">
                <a:solidFill>
                  <a:schemeClr val="tx2"/>
                </a:solidFill>
              </a:rPr>
              <a:t>Minimum daily ensemble size and optimal number of lag days </a:t>
            </a:r>
          </a:p>
        </p:txBody>
      </p:sp>
      <p:sp>
        <p:nvSpPr>
          <p:cNvPr id="3" name="TextBox 2">
            <a:extLst>
              <a:ext uri="{FF2B5EF4-FFF2-40B4-BE49-F238E27FC236}">
                <a16:creationId xmlns:a16="http://schemas.microsoft.com/office/drawing/2014/main" id="{DB8E6A11-5021-4133-88B8-AD8868D6FEEB}"/>
              </a:ext>
            </a:extLst>
          </p:cNvPr>
          <p:cNvSpPr txBox="1"/>
          <p:nvPr/>
        </p:nvSpPr>
        <p:spPr>
          <a:xfrm>
            <a:off x="9029512" y="822325"/>
            <a:ext cx="3159313" cy="5909310"/>
          </a:xfrm>
          <a:prstGeom prst="rect">
            <a:avLst/>
          </a:prstGeom>
          <a:noFill/>
        </p:spPr>
        <p:txBody>
          <a:bodyPr wrap="square" rtlCol="0">
            <a:spAutoFit/>
          </a:bodyPr>
          <a:lstStyle/>
          <a:p>
            <a:r>
              <a:rPr lang="en-GB" dirty="0"/>
              <a:t>Minimum daily ensemble size (x-axis) and optimal number of lagged days for the northern </a:t>
            </a:r>
            <a:r>
              <a:rPr lang="en-GB" dirty="0" err="1"/>
              <a:t>Extratropics</a:t>
            </a:r>
            <a:r>
              <a:rPr lang="en-GB" dirty="0"/>
              <a:t> (circles) and Tropics (squares) for different time ranges (weeks 1 to 4). This plot shows that:</a:t>
            </a:r>
          </a:p>
          <a:p>
            <a:endParaRPr lang="en-GB" dirty="0"/>
          </a:p>
          <a:p>
            <a:pPr marL="342900" indent="-342900">
              <a:buAutoNum type="arabicParenR"/>
            </a:pPr>
            <a:r>
              <a:rPr lang="en-GB" dirty="0"/>
              <a:t>The minimum daily ensemble size decreases with lead time</a:t>
            </a:r>
          </a:p>
          <a:p>
            <a:pPr marL="342900" indent="-342900">
              <a:buAutoNum type="arabicParenR"/>
            </a:pPr>
            <a:endParaRPr lang="en-GB" dirty="0"/>
          </a:p>
          <a:p>
            <a:pPr marL="342900" indent="-342900">
              <a:buAutoNum type="arabicParenR"/>
            </a:pPr>
            <a:r>
              <a:rPr lang="en-GB" dirty="0"/>
              <a:t>The optimal number of lagged days increases with lead time</a:t>
            </a:r>
          </a:p>
          <a:p>
            <a:pPr marL="342900" indent="-342900">
              <a:buAutoNum type="arabicParenR"/>
            </a:pPr>
            <a:endParaRPr lang="en-GB" dirty="0"/>
          </a:p>
          <a:p>
            <a:pPr marL="342900" indent="-342900">
              <a:buAutoNum type="arabicParenR"/>
            </a:pPr>
            <a:r>
              <a:rPr lang="en-GB" dirty="0"/>
              <a:t>Lagged ensemble seems to be more beneficial in the Tropics than in the northern </a:t>
            </a:r>
            <a:r>
              <a:rPr lang="en-GB" dirty="0" err="1"/>
              <a:t>Extratropics</a:t>
            </a:r>
            <a:r>
              <a:rPr lang="en-GB" dirty="0"/>
              <a:t>. </a:t>
            </a:r>
          </a:p>
        </p:txBody>
      </p:sp>
    </p:spTree>
    <p:extLst>
      <p:ext uri="{BB962C8B-B14F-4D97-AF65-F5344CB8AC3E}">
        <p14:creationId xmlns:p14="http://schemas.microsoft.com/office/powerpoint/2010/main" val="557153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7212" y="590808"/>
            <a:ext cx="7772400" cy="1470025"/>
          </a:xfrm>
        </p:spPr>
        <p:txBody>
          <a:bodyPr/>
          <a:lstStyle/>
          <a:p>
            <a:r>
              <a:rPr lang="en-GB" dirty="0">
                <a:solidFill>
                  <a:schemeClr val="tx2"/>
                </a:solidFill>
              </a:rPr>
              <a:t>Conclusions</a:t>
            </a:r>
          </a:p>
        </p:txBody>
      </p:sp>
      <p:sp>
        <p:nvSpPr>
          <p:cNvPr id="4" name="TextBox 3"/>
          <p:cNvSpPr txBox="1"/>
          <p:nvPr/>
        </p:nvSpPr>
        <p:spPr>
          <a:xfrm>
            <a:off x="266700" y="2048133"/>
            <a:ext cx="11582400" cy="4216539"/>
          </a:xfrm>
          <a:prstGeom prst="rect">
            <a:avLst/>
          </a:prstGeom>
          <a:noFill/>
        </p:spPr>
        <p:txBody>
          <a:bodyPr wrap="square" rtlCol="0">
            <a:spAutoFit/>
          </a:bodyPr>
          <a:lstStyle/>
          <a:p>
            <a:endParaRPr lang="en-GB" dirty="0"/>
          </a:p>
          <a:p>
            <a:pPr marL="342900" indent="-342900">
              <a:buFont typeface="Wingdings" panose="05000000000000000000" pitchFamily="2" charset="2"/>
              <a:buChar char="§"/>
            </a:pPr>
            <a:r>
              <a:rPr lang="en-GB" sz="2000" dirty="0"/>
              <a:t>Running ECMWF extended-range forecasts (day 15-46)  daily instead of twice weekly with smaller ensemble size could be an option as long as daily ensemble size &gt; 20. </a:t>
            </a:r>
          </a:p>
          <a:p>
            <a:pPr marL="342900" indent="-342900">
              <a:buFont typeface="Wingdings" panose="05000000000000000000" pitchFamily="2" charset="2"/>
              <a:buChar char="§"/>
            </a:pPr>
            <a:endParaRPr lang="en-GB" sz="2000" dirty="0"/>
          </a:p>
          <a:p>
            <a:pPr marL="342900" indent="-342900">
              <a:buFont typeface="Wingdings" panose="05000000000000000000" pitchFamily="2" charset="2"/>
              <a:buChar char="§"/>
            </a:pPr>
            <a:r>
              <a:rPr lang="en-GB" sz="2000" dirty="0"/>
              <a:t>Using lagged ensembles can help improve skill of weeks 2, 3 and 4</a:t>
            </a:r>
          </a:p>
          <a:p>
            <a:endParaRPr lang="en-GB" sz="2000" dirty="0"/>
          </a:p>
          <a:p>
            <a:pPr marL="342900" indent="-342900">
              <a:buFont typeface="Wingdings" panose="05000000000000000000" pitchFamily="2" charset="2"/>
              <a:buChar char="§"/>
            </a:pPr>
            <a:r>
              <a:rPr lang="en-GB" sz="2000" dirty="0"/>
              <a:t>Lagged ensemble size should be larger than burst ensemble size </a:t>
            </a:r>
          </a:p>
          <a:p>
            <a:endParaRPr lang="en-GB" sz="2000" dirty="0"/>
          </a:p>
          <a:p>
            <a:pPr marL="342900" indent="-342900">
              <a:buFont typeface="Wingdings" panose="05000000000000000000" pitchFamily="2" charset="2"/>
              <a:buChar char="§"/>
            </a:pPr>
            <a:r>
              <a:rPr lang="en-GB" sz="2000" dirty="0"/>
              <a:t>Optimal number of lagged days increases with lead time and in the Tropics</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57056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69" name="Group 1"/>
          <p:cNvGraphicFramePr>
            <a:graphicFrameLocks noGrp="1"/>
          </p:cNvGraphicFramePr>
          <p:nvPr>
            <p:extLst>
              <p:ext uri="{D42A27DB-BD31-4B8C-83A1-F6EECF244321}">
                <p14:modId xmlns:p14="http://schemas.microsoft.com/office/powerpoint/2010/main" val="3853797371"/>
              </p:ext>
            </p:extLst>
          </p:nvPr>
        </p:nvGraphicFramePr>
        <p:xfrm>
          <a:off x="388800" y="578292"/>
          <a:ext cx="7548700" cy="5821680"/>
        </p:xfrm>
        <a:graphic>
          <a:graphicData uri="http://schemas.openxmlformats.org/drawingml/2006/table">
            <a:tbl>
              <a:tblPr/>
              <a:tblGrid>
                <a:gridCol w="720093">
                  <a:extLst>
                    <a:ext uri="{9D8B030D-6E8A-4147-A177-3AD203B41FA5}">
                      <a16:colId xmlns:a16="http://schemas.microsoft.com/office/drawing/2014/main" val="20000"/>
                    </a:ext>
                  </a:extLst>
                </a:gridCol>
                <a:gridCol w="866020">
                  <a:extLst>
                    <a:ext uri="{9D8B030D-6E8A-4147-A177-3AD203B41FA5}">
                      <a16:colId xmlns:a16="http://schemas.microsoft.com/office/drawing/2014/main" val="20001"/>
                    </a:ext>
                  </a:extLst>
                </a:gridCol>
                <a:gridCol w="1058318">
                  <a:extLst>
                    <a:ext uri="{9D8B030D-6E8A-4147-A177-3AD203B41FA5}">
                      <a16:colId xmlns:a16="http://schemas.microsoft.com/office/drawing/2014/main" val="20002"/>
                    </a:ext>
                  </a:extLst>
                </a:gridCol>
                <a:gridCol w="710547">
                  <a:extLst>
                    <a:ext uri="{9D8B030D-6E8A-4147-A177-3AD203B41FA5}">
                      <a16:colId xmlns:a16="http://schemas.microsoft.com/office/drawing/2014/main" val="20003"/>
                    </a:ext>
                  </a:extLst>
                </a:gridCol>
                <a:gridCol w="838744">
                  <a:extLst>
                    <a:ext uri="{9D8B030D-6E8A-4147-A177-3AD203B41FA5}">
                      <a16:colId xmlns:a16="http://schemas.microsoft.com/office/drawing/2014/main" val="20004"/>
                    </a:ext>
                  </a:extLst>
                </a:gridCol>
                <a:gridCol w="838745">
                  <a:extLst>
                    <a:ext uri="{9D8B030D-6E8A-4147-A177-3AD203B41FA5}">
                      <a16:colId xmlns:a16="http://schemas.microsoft.com/office/drawing/2014/main" val="20005"/>
                    </a:ext>
                  </a:extLst>
                </a:gridCol>
                <a:gridCol w="838744">
                  <a:extLst>
                    <a:ext uri="{9D8B030D-6E8A-4147-A177-3AD203B41FA5}">
                      <a16:colId xmlns:a16="http://schemas.microsoft.com/office/drawing/2014/main" val="20006"/>
                    </a:ext>
                  </a:extLst>
                </a:gridCol>
                <a:gridCol w="838745">
                  <a:extLst>
                    <a:ext uri="{9D8B030D-6E8A-4147-A177-3AD203B41FA5}">
                      <a16:colId xmlns:a16="http://schemas.microsoft.com/office/drawing/2014/main" val="20007"/>
                    </a:ext>
                  </a:extLst>
                </a:gridCol>
                <a:gridCol w="838744">
                  <a:extLst>
                    <a:ext uri="{9D8B030D-6E8A-4147-A177-3AD203B41FA5}">
                      <a16:colId xmlns:a16="http://schemas.microsoft.com/office/drawing/2014/main" val="20008"/>
                    </a:ext>
                  </a:extLst>
                </a:gridCol>
              </a:tblGrid>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endParaRPr kumimoji="0" lang="en-US" sz="1400" b="0" i="0" u="none" strike="noStrike" cap="none" normalizeH="0" baseline="0" dirty="0">
                        <a:ln>
                          <a:noFill/>
                        </a:ln>
                        <a:solidFill>
                          <a:srgbClr val="FFFFFF"/>
                        </a:solidFill>
                        <a:effectLst/>
                        <a:latin typeface="Gill Sans" charset="0"/>
                        <a:ea typeface="ヒラギノ角ゴ ProN W3" charset="0"/>
                        <a:cs typeface="ヒラギノ角ゴ ProN W3" charset="0"/>
                        <a:sym typeface="Gill Sans" charset="0"/>
                      </a:endParaRP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Time-range</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Resol.</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Ens. Size</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Freq.</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Hcsts</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Hcst length</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Hcst Freq</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rPr>
                        <a:t>Hcst Size</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283182">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ECMWF</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0-46</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1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Tco639/319L91</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51</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2/week</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On the fly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Past 20y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2/weekly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11</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extLst>
                  <a:ext uri="{0D108BD9-81ED-4DB2-BD59-A6C34878D82A}">
                    <a16:rowId xmlns:a16="http://schemas.microsoft.com/office/drawing/2014/main" val="10001"/>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UKMO</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0-60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N216L85</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daily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On the fly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1993-2015</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4/month</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7</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extLst>
                  <a:ext uri="{0D108BD9-81ED-4DB2-BD59-A6C34878D82A}">
                    <a16:rowId xmlns:a16="http://schemas.microsoft.com/office/drawing/2014/main" val="10002"/>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NCEP</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0-44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N126L64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4/daily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Fix</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1999-2010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4/daily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extLst>
                  <a:ext uri="{0D108BD9-81ED-4DB2-BD59-A6C34878D82A}">
                    <a16:rowId xmlns:a16="http://schemas.microsoft.com/office/drawing/2014/main" val="10003"/>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ECCC</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0-32</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0.6x0.6L40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21</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On the fly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1995-2014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extLst>
                  <a:ext uri="{0D108BD9-81ED-4DB2-BD59-A6C34878D82A}">
                    <a16:rowId xmlns:a16="http://schemas.microsoft.com/office/drawing/2014/main" val="10004"/>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BoM</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0-60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T47L17</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33</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Fix</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1981-2013</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6/month</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33</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extLst>
                  <a:ext uri="{0D108BD9-81ED-4DB2-BD59-A6C34878D82A}">
                    <a16:rowId xmlns:a16="http://schemas.microsoft.com/office/drawing/2014/main" val="10005"/>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JMA</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0-33</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2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Tl479/Tl319L100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50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Fix</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1981-2010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3/month</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5</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extLst>
                  <a:ext uri="{0D108BD9-81ED-4DB2-BD59-A6C34878D82A}">
                    <a16:rowId xmlns:a16="http://schemas.microsoft.com/office/drawing/2014/main" val="10006"/>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KMA</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0-60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N216L85</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daily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On the fly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1996-2009</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4/month</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3</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extLst>
                  <a:ext uri="{0D108BD9-81ED-4DB2-BD59-A6C34878D82A}">
                    <a16:rowId xmlns:a16="http://schemas.microsoft.com/office/drawing/2014/main" val="10007"/>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CMA</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0-45</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T106L40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daily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Fix</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1886-2014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daily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extLst>
                  <a:ext uri="{0D108BD9-81ED-4DB2-BD59-A6C34878D82A}">
                    <a16:rowId xmlns:a16="http://schemas.microsoft.com/office/drawing/2014/main" val="10008"/>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CNRM</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0-32</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T255L91</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51</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Fix</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1993-2014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2/monthly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15</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extLst>
                  <a:ext uri="{0D108BD9-81ED-4DB2-BD59-A6C34878D82A}">
                    <a16:rowId xmlns:a16="http://schemas.microsoft.com/office/drawing/2014/main" val="10009"/>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CNR-ISAC</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0-32</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0.75x0.56 L54</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40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Fix</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1981-2010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6/month</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5</a:t>
                      </a:r>
                      <a:endPar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AE4F1"/>
                    </a:solidFill>
                  </a:tcPr>
                </a:tc>
                <a:extLst>
                  <a:ext uri="{0D108BD9-81ED-4DB2-BD59-A6C34878D82A}">
                    <a16:rowId xmlns:a16="http://schemas.microsoft.com/office/drawing/2014/main" val="10010"/>
                  </a:ext>
                </a:extLst>
              </a:tr>
              <a:tr h="49184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1"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HMCR</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D 0-63</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1.1x1.4 L28</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20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On </a:t>
                      </a:r>
                      <a:r>
                        <a:rPr kumimoji="0" lang="en-US" sz="14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the fly</a:t>
                      </a:r>
                      <a:endPar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1981-2010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weekly</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825500" algn="l"/>
                        </a:tabLst>
                      </a:pPr>
                      <a:r>
                        <a:rPr kumimoji="0" lang="en-US" sz="14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rPr>
                        <a:t>10</a:t>
                      </a:r>
                    </a:p>
                  </a:txBody>
                  <a:tcPr marL="38100" marR="38100" marT="38100" marB="381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EF2F8"/>
                    </a:solidFill>
                  </a:tcPr>
                </a:tc>
                <a:extLst>
                  <a:ext uri="{0D108BD9-81ED-4DB2-BD59-A6C34878D82A}">
                    <a16:rowId xmlns:a16="http://schemas.microsoft.com/office/drawing/2014/main" val="10011"/>
                  </a:ext>
                </a:extLst>
              </a:tr>
            </a:tbl>
          </a:graphicData>
        </a:graphic>
      </p:graphicFrame>
      <p:sp>
        <p:nvSpPr>
          <p:cNvPr id="33143" name="Rectangle 375"/>
          <p:cNvSpPr>
            <a:spLocks noGrp="1" noChangeArrowheads="1"/>
          </p:cNvSpPr>
          <p:nvPr>
            <p:ph type="title"/>
          </p:nvPr>
        </p:nvSpPr>
        <p:spPr>
          <a:xfrm>
            <a:off x="320884" y="123508"/>
            <a:ext cx="9902825" cy="609600"/>
          </a:xfrm>
          <a:ln/>
        </p:spPr>
        <p:txBody>
          <a:bodyPr/>
          <a:lstStyle/>
          <a:p>
            <a:r>
              <a:rPr lang="en-US" sz="2800" b="1" dirty="0">
                <a:solidFill>
                  <a:schemeClr val="accent1"/>
                </a:solidFill>
              </a:rPr>
              <a:t>S2S Database models</a:t>
            </a:r>
            <a:endParaRPr lang="en-US" sz="2800" b="1" dirty="0">
              <a:solidFill>
                <a:schemeClr val="accent1"/>
              </a:solidFill>
              <a:ea typeface="ヒラギノ角ゴ ProN W6" charset="0"/>
              <a:cs typeface="ヒラギノ角ゴ ProN W6" charset="0"/>
            </a:endParaRPr>
          </a:p>
        </p:txBody>
      </p:sp>
      <p:sp>
        <p:nvSpPr>
          <p:cNvPr id="2" name="TextBox 1">
            <a:extLst>
              <a:ext uri="{FF2B5EF4-FFF2-40B4-BE49-F238E27FC236}">
                <a16:creationId xmlns:a16="http://schemas.microsoft.com/office/drawing/2014/main" id="{F811F3AB-BAB4-4463-86D2-99FE78C3E2C8}"/>
              </a:ext>
            </a:extLst>
          </p:cNvPr>
          <p:cNvSpPr txBox="1"/>
          <p:nvPr/>
        </p:nvSpPr>
        <p:spPr>
          <a:xfrm>
            <a:off x="8177756" y="335845"/>
            <a:ext cx="3995947" cy="5909310"/>
          </a:xfrm>
          <a:prstGeom prst="rect">
            <a:avLst/>
          </a:prstGeom>
          <a:noFill/>
        </p:spPr>
        <p:txBody>
          <a:bodyPr wrap="square" rtlCol="0">
            <a:spAutoFit/>
          </a:bodyPr>
          <a:lstStyle/>
          <a:p>
            <a:r>
              <a:rPr lang="en-GB" b="1" dirty="0"/>
              <a:t>2 different strategies for S2S initialization: </a:t>
            </a:r>
          </a:p>
          <a:p>
            <a:endParaRPr lang="en-GB" dirty="0"/>
          </a:p>
          <a:p>
            <a:pPr marL="342900" indent="-342900">
              <a:buAutoNum type="arabicPeriod"/>
            </a:pPr>
            <a:r>
              <a:rPr lang="en-GB" dirty="0"/>
              <a:t>Some S2S models are run infrequently (once or twice a week) but with a  large ensemble size (e.g. ECMWF, BoM). All the ensemble members are produced from the same start dates: this is referred to as </a:t>
            </a:r>
            <a:r>
              <a:rPr lang="en-GB" dirty="0">
                <a:solidFill>
                  <a:srgbClr val="FF0000"/>
                </a:solidFill>
              </a:rPr>
              <a:t>Burst sampling </a:t>
            </a:r>
          </a:p>
          <a:p>
            <a:pPr marL="342900" indent="-342900">
              <a:buAutoNum type="arabicPeriod"/>
            </a:pPr>
            <a:endParaRPr lang="en-GB" dirty="0">
              <a:solidFill>
                <a:srgbClr val="FF0000"/>
              </a:solidFill>
            </a:endParaRPr>
          </a:p>
          <a:p>
            <a:pPr marL="342900" indent="-342900">
              <a:buAutoNum type="arabicPeriod"/>
            </a:pPr>
            <a:r>
              <a:rPr lang="en-GB" dirty="0"/>
              <a:t>Other S2s models (e.g. UKMO, CMA) are run more frequently (at least once a day) but with a small ensemble size (e.g. 4 members). Since the ensemble size is low, ensemble forecasts are produced by combining  the latest forecast with forecasts produced over several past days: this is referred to as a </a:t>
            </a:r>
            <a:r>
              <a:rPr lang="en-GB" dirty="0">
                <a:solidFill>
                  <a:srgbClr val="FF0000"/>
                </a:solidFill>
              </a:rPr>
              <a:t>lagged ensemble</a:t>
            </a:r>
            <a:r>
              <a:rPr lang="en-GB" dirty="0"/>
              <a:t>.</a:t>
            </a:r>
            <a:endParaRPr lang="en-GB" dirty="0">
              <a:solidFill>
                <a:srgbClr val="FF0000"/>
              </a:solidFill>
            </a:endParaRPr>
          </a:p>
        </p:txBody>
      </p:sp>
      <p:sp>
        <p:nvSpPr>
          <p:cNvPr id="3" name="Rectangle 2">
            <a:extLst>
              <a:ext uri="{FF2B5EF4-FFF2-40B4-BE49-F238E27FC236}">
                <a16:creationId xmlns:a16="http://schemas.microsoft.com/office/drawing/2014/main" id="{8607EA68-5E11-4F4C-ABD8-6079C9138715}"/>
              </a:ext>
            </a:extLst>
          </p:cNvPr>
          <p:cNvSpPr/>
          <p:nvPr/>
        </p:nvSpPr>
        <p:spPr>
          <a:xfrm>
            <a:off x="3045600" y="578292"/>
            <a:ext cx="1555200" cy="582168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6356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B51F-46D3-42FC-A473-5E80F853470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FEFCBE2-391D-47A3-B9EB-6CE4F73C6E0A}"/>
              </a:ext>
            </a:extLst>
          </p:cNvPr>
          <p:cNvSpPr>
            <a:spLocks noGrp="1"/>
          </p:cNvSpPr>
          <p:nvPr>
            <p:ph idx="1"/>
          </p:nvPr>
        </p:nvSpPr>
        <p:spPr/>
        <p:txBody>
          <a:bodyPr/>
          <a:lstStyle/>
          <a:p>
            <a:pPr marL="0" indent="0">
              <a:buNone/>
            </a:pPr>
            <a:r>
              <a:rPr lang="en-GB" b="1" dirty="0">
                <a:solidFill>
                  <a:schemeClr val="accent1"/>
                </a:solidFill>
              </a:rPr>
              <a:t>      Lagged ensemble vs Burst sampling </a:t>
            </a:r>
          </a:p>
        </p:txBody>
      </p:sp>
      <p:sp>
        <p:nvSpPr>
          <p:cNvPr id="4" name="Slide Number Placeholder 3">
            <a:extLst>
              <a:ext uri="{FF2B5EF4-FFF2-40B4-BE49-F238E27FC236}">
                <a16:creationId xmlns:a16="http://schemas.microsoft.com/office/drawing/2014/main" id="{CAF24706-2550-4320-AE92-38F404141992}"/>
              </a:ext>
            </a:extLst>
          </p:cNvPr>
          <p:cNvSpPr>
            <a:spLocks noGrp="1"/>
          </p:cNvSpPr>
          <p:nvPr>
            <p:ph type="sldNum" sz="quarter" idx="10"/>
          </p:nvPr>
        </p:nvSpPr>
        <p:spPr/>
        <p:txBody>
          <a:bodyPr/>
          <a:lstStyle/>
          <a:p>
            <a:pPr>
              <a:defRPr/>
            </a:pPr>
            <a:fld id="{92F22627-927E-C64E-B813-A42AE3C57917}" type="slidenum">
              <a:rPr lang="en-US" smtClean="0"/>
              <a:pPr>
                <a:defRPr/>
              </a:pPr>
              <a:t>3</a:t>
            </a:fld>
            <a:endParaRPr lang="en-US" dirty="0"/>
          </a:p>
        </p:txBody>
      </p:sp>
      <p:sp>
        <p:nvSpPr>
          <p:cNvPr id="5" name="Footer Placeholder 4">
            <a:extLst>
              <a:ext uri="{FF2B5EF4-FFF2-40B4-BE49-F238E27FC236}">
                <a16:creationId xmlns:a16="http://schemas.microsoft.com/office/drawing/2014/main" id="{42F540F8-317C-4D48-B2D2-3A440FD95223}"/>
              </a:ext>
            </a:extLst>
          </p:cNvPr>
          <p:cNvSpPr>
            <a:spLocks noGrp="1"/>
          </p:cNvSpPr>
          <p:nvPr>
            <p:ph type="ftr" sz="quarter" idx="11"/>
          </p:nvPr>
        </p:nvSpPr>
        <p:spPr/>
        <p:txBody>
          <a:bodyPr/>
          <a:lstStyle/>
          <a:p>
            <a:pPr>
              <a:defRPr/>
            </a:pPr>
            <a:endParaRPr lang="en-US" dirty="0"/>
          </a:p>
        </p:txBody>
      </p:sp>
      <p:sp>
        <p:nvSpPr>
          <p:cNvPr id="6" name="TextBox 5">
            <a:extLst>
              <a:ext uri="{FF2B5EF4-FFF2-40B4-BE49-F238E27FC236}">
                <a16:creationId xmlns:a16="http://schemas.microsoft.com/office/drawing/2014/main" id="{F4698F0E-AFB3-470C-809E-C7D102B280E7}"/>
              </a:ext>
            </a:extLst>
          </p:cNvPr>
          <p:cNvSpPr txBox="1"/>
          <p:nvPr/>
        </p:nvSpPr>
        <p:spPr>
          <a:xfrm>
            <a:off x="862012" y="1166842"/>
            <a:ext cx="10464800" cy="4524315"/>
          </a:xfrm>
          <a:prstGeom prst="rect">
            <a:avLst/>
          </a:prstGeom>
          <a:noFill/>
        </p:spPr>
        <p:txBody>
          <a:bodyPr wrap="square" rtlCol="0">
            <a:spAutoFit/>
          </a:bodyPr>
          <a:lstStyle/>
          <a:p>
            <a:r>
              <a:rPr lang="en-GB" b="1" dirty="0"/>
              <a:t>Advantages of burst sampling:</a:t>
            </a:r>
          </a:p>
          <a:p>
            <a:endParaRPr lang="en-GB" dirty="0"/>
          </a:p>
          <a:p>
            <a:pPr marL="285750" indent="-285750">
              <a:buFont typeface="Arial" panose="020B0604020202020204" pitchFamily="34" charset="0"/>
              <a:buChar char="•"/>
            </a:pPr>
            <a:r>
              <a:rPr lang="en-GB" dirty="0"/>
              <a:t>For the same ensemble size (after lagging when applied), it should be more accurate and skilful than a lagged ensemble on the burst start dates (e.g. Mondays or Thursdays for ECMWF) since the burst ensemble start dates are more recent than in a lagged ensemble.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forecast calibration and product generation is much simpler with burst sampling since all the ensemble members have the same lead-time. </a:t>
            </a:r>
          </a:p>
          <a:p>
            <a:endParaRPr lang="en-GB" dirty="0"/>
          </a:p>
          <a:p>
            <a:r>
              <a:rPr lang="en-GB" b="1" dirty="0"/>
              <a:t>Advantages of lagged ensemble sampling:</a:t>
            </a:r>
          </a:p>
          <a:p>
            <a:endParaRPr lang="en-GB" dirty="0"/>
          </a:p>
          <a:p>
            <a:pPr marL="285750" indent="-285750">
              <a:buFont typeface="Arial" panose="020B0604020202020204" pitchFamily="34" charset="0"/>
              <a:buChar char="•"/>
            </a:pPr>
            <a:r>
              <a:rPr lang="en-GB" dirty="0"/>
              <a:t>A lagged ensemble is likely to provide more skilful forecasts the other days of the week (more frequent update).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day to day evolution of the forecast products is also likely to be smoother, with less chance of flip-flop behaviour. </a:t>
            </a:r>
          </a:p>
        </p:txBody>
      </p:sp>
    </p:spTree>
    <p:extLst>
      <p:ext uri="{BB962C8B-B14F-4D97-AF65-F5344CB8AC3E}">
        <p14:creationId xmlns:p14="http://schemas.microsoft.com/office/powerpoint/2010/main" val="255136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06273" y="374650"/>
            <a:ext cx="11576277" cy="6821488"/>
          </a:xfrm>
        </p:spPr>
        <p:txBody>
          <a:bodyPr/>
          <a:lstStyle/>
          <a:p>
            <a:pPr marL="0" indent="0">
              <a:buNone/>
            </a:pPr>
            <a:endParaRPr lang="en-GB" dirty="0"/>
          </a:p>
          <a:p>
            <a:pPr marL="0" indent="0">
              <a:buNone/>
            </a:pPr>
            <a:endParaRPr lang="en-GB" dirty="0"/>
          </a:p>
          <a:p>
            <a:pPr>
              <a:lnSpc>
                <a:spcPct val="100000"/>
              </a:lnSpc>
              <a:spcBef>
                <a:spcPct val="50000"/>
              </a:spcBef>
              <a:spcAft>
                <a:spcPct val="0"/>
              </a:spcAft>
              <a:buClrTx/>
            </a:pPr>
            <a:r>
              <a:rPr lang="en-US" sz="2000" dirty="0">
                <a:solidFill>
                  <a:schemeClr val="tx1"/>
                </a:solidFill>
              </a:rPr>
              <a:t>A 51-member ensemble is integrated for 46 days twice a week (Mondays and Thursdays at 00Z) </a:t>
            </a:r>
          </a:p>
          <a:p>
            <a:pPr>
              <a:lnSpc>
                <a:spcPct val="100000"/>
              </a:lnSpc>
              <a:spcBef>
                <a:spcPct val="50000"/>
              </a:spcBef>
              <a:spcAft>
                <a:spcPct val="0"/>
              </a:spcAft>
              <a:buClrTx/>
            </a:pPr>
            <a:r>
              <a:rPr lang="en-US" sz="2000" dirty="0">
                <a:solidFill>
                  <a:schemeClr val="tx1"/>
                </a:solidFill>
              </a:rPr>
              <a:t>Atmospheric component: IFS with the latest operational cycle and with a TCo639L91 resolution up to day 15 and TCo319L91 after day 15.</a:t>
            </a:r>
          </a:p>
          <a:p>
            <a:pPr>
              <a:lnSpc>
                <a:spcPct val="100000"/>
              </a:lnSpc>
              <a:spcBef>
                <a:spcPct val="50000"/>
              </a:spcBef>
              <a:spcAft>
                <a:spcPct val="0"/>
              </a:spcAft>
              <a:buClrTx/>
            </a:pPr>
            <a:r>
              <a:rPr lang="en-US" sz="2000" dirty="0">
                <a:solidFill>
                  <a:schemeClr val="tx1"/>
                </a:solidFill>
              </a:rPr>
              <a:t>Ocean-atmosphere coupling from day 0 to NEMO (about 1/4 degree) every hour.</a:t>
            </a:r>
          </a:p>
          <a:p>
            <a:pPr marL="0" indent="0">
              <a:spcBef>
                <a:spcPct val="50000"/>
              </a:spcBef>
              <a:spcAft>
                <a:spcPct val="0"/>
              </a:spcAft>
              <a:buClrTx/>
              <a:buNone/>
            </a:pPr>
            <a:endParaRPr lang="en-US" sz="2000" dirty="0"/>
          </a:p>
          <a:p>
            <a:pPr marL="0" indent="0">
              <a:spcBef>
                <a:spcPct val="50000"/>
              </a:spcBef>
              <a:spcAft>
                <a:spcPct val="0"/>
              </a:spcAft>
              <a:buClrTx/>
              <a:buNone/>
            </a:pPr>
            <a:r>
              <a:rPr lang="en-US" sz="2000" i="1" dirty="0">
                <a:solidFill>
                  <a:schemeClr val="tx1"/>
                </a:solidFill>
              </a:rPr>
              <a:t>Initial conditions:</a:t>
            </a:r>
          </a:p>
          <a:p>
            <a:pPr>
              <a:spcBef>
                <a:spcPct val="50000"/>
              </a:spcBef>
              <a:buClrTx/>
              <a:buFont typeface="Wingdings" pitchFamily="2" charset="2"/>
              <a:buChar char="§"/>
            </a:pPr>
            <a:r>
              <a:rPr lang="en-US" sz="2000" dirty="0">
                <a:solidFill>
                  <a:schemeClr val="tx1"/>
                </a:solidFill>
              </a:rPr>
              <a:t>Atmosphere: Operational 4-D </a:t>
            </a:r>
            <a:r>
              <a:rPr lang="en-US" sz="2000" dirty="0" err="1">
                <a:solidFill>
                  <a:schemeClr val="tx1"/>
                </a:solidFill>
              </a:rPr>
              <a:t>var</a:t>
            </a:r>
            <a:r>
              <a:rPr lang="en-US" sz="2000" dirty="0">
                <a:solidFill>
                  <a:schemeClr val="tx1"/>
                </a:solidFill>
              </a:rPr>
              <a:t> analysis + SVs+ EDA perturbations</a:t>
            </a:r>
          </a:p>
          <a:p>
            <a:pPr>
              <a:spcBef>
                <a:spcPct val="50000"/>
              </a:spcBef>
              <a:buClrTx/>
              <a:buFont typeface="Wingdings" pitchFamily="2" charset="2"/>
              <a:buChar char="§"/>
            </a:pPr>
            <a:r>
              <a:rPr lang="en-US" sz="2000" dirty="0">
                <a:solidFill>
                  <a:schemeClr val="tx1"/>
                </a:solidFill>
              </a:rPr>
              <a:t>Ocean: 3D-Var analysis (NEMOVAR)  + wind stress perturbations</a:t>
            </a:r>
          </a:p>
          <a:p>
            <a:pPr marL="0" indent="0">
              <a:spcBef>
                <a:spcPct val="50000"/>
              </a:spcBef>
              <a:spcAft>
                <a:spcPct val="0"/>
              </a:spcAft>
              <a:buClrTx/>
              <a:buNone/>
            </a:pPr>
            <a:endParaRPr lang="en-US" sz="2200" dirty="0"/>
          </a:p>
          <a:p>
            <a:pPr>
              <a:lnSpc>
                <a:spcPct val="100000"/>
              </a:lnSpc>
              <a:spcBef>
                <a:spcPct val="50000"/>
              </a:spcBef>
              <a:spcAft>
                <a:spcPct val="0"/>
              </a:spcAft>
              <a:buClrTx/>
              <a:buFontTx/>
              <a:buNone/>
            </a:pPr>
            <a:endParaRPr lang="en-US" dirty="0"/>
          </a:p>
        </p:txBody>
      </p:sp>
      <p:sp>
        <p:nvSpPr>
          <p:cNvPr id="27650" name="Rectangle 2"/>
          <p:cNvSpPr>
            <a:spLocks noGrp="1" noChangeArrowheads="1"/>
          </p:cNvSpPr>
          <p:nvPr>
            <p:ph type="title"/>
          </p:nvPr>
        </p:nvSpPr>
        <p:spPr>
          <a:xfrm>
            <a:off x="350593" y="234950"/>
            <a:ext cx="8376138" cy="609600"/>
          </a:xfrm>
        </p:spPr>
        <p:txBody>
          <a:bodyPr/>
          <a:lstStyle/>
          <a:p>
            <a:r>
              <a:rPr lang="en-GB" sz="2800" b="1" dirty="0">
                <a:solidFill>
                  <a:schemeClr val="accent1"/>
                </a:solidFill>
              </a:rPr>
              <a:t>The ECMWF extended-range forecasts</a:t>
            </a:r>
            <a:br>
              <a:rPr lang="en-GB" dirty="0">
                <a:solidFill>
                  <a:schemeClr val="accent2"/>
                </a:solidFill>
              </a:rPr>
            </a:br>
            <a:endParaRPr lang="en-GB" dirty="0">
              <a:solidFill>
                <a:schemeClr val="accent2"/>
              </a:solidFill>
            </a:endParaRPr>
          </a:p>
        </p:txBody>
      </p:sp>
    </p:spTree>
    <p:extLst>
      <p:ext uri="{BB962C8B-B14F-4D97-AF65-F5344CB8AC3E}">
        <p14:creationId xmlns:p14="http://schemas.microsoft.com/office/powerpoint/2010/main" val="3726168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47F9-B569-4125-AF6F-DE7FD134DE4B}"/>
              </a:ext>
            </a:extLst>
          </p:cNvPr>
          <p:cNvSpPr>
            <a:spLocks noGrp="1"/>
          </p:cNvSpPr>
          <p:nvPr>
            <p:ph type="title"/>
          </p:nvPr>
        </p:nvSpPr>
        <p:spPr/>
        <p:txBody>
          <a:bodyPr/>
          <a:lstStyle/>
          <a:p>
            <a:endParaRPr lang="en-GB"/>
          </a:p>
        </p:txBody>
      </p:sp>
      <p:pic>
        <p:nvPicPr>
          <p:cNvPr id="7" name="Content Placeholder 6">
            <a:extLst>
              <a:ext uri="{FF2B5EF4-FFF2-40B4-BE49-F238E27FC236}">
                <a16:creationId xmlns:a16="http://schemas.microsoft.com/office/drawing/2014/main" id="{5DA67F2D-ED8B-40E3-ABA1-09D05BF1FF9A}"/>
              </a:ext>
            </a:extLst>
          </p:cNvPr>
          <p:cNvPicPr>
            <a:picLocks noGrp="1" noChangeAspect="1"/>
          </p:cNvPicPr>
          <p:nvPr>
            <p:ph idx="1"/>
          </p:nvPr>
        </p:nvPicPr>
        <p:blipFill>
          <a:blip r:embed="rId2"/>
          <a:stretch>
            <a:fillRect/>
          </a:stretch>
        </p:blipFill>
        <p:spPr/>
      </p:pic>
      <p:sp>
        <p:nvSpPr>
          <p:cNvPr id="4" name="Slide Number Placeholder 3">
            <a:extLst>
              <a:ext uri="{FF2B5EF4-FFF2-40B4-BE49-F238E27FC236}">
                <a16:creationId xmlns:a16="http://schemas.microsoft.com/office/drawing/2014/main" id="{7E50B2DB-2E83-4C77-8C51-590B9BEB78B8}"/>
              </a:ext>
            </a:extLst>
          </p:cNvPr>
          <p:cNvSpPr>
            <a:spLocks noGrp="1"/>
          </p:cNvSpPr>
          <p:nvPr>
            <p:ph type="sldNum" sz="quarter" idx="10"/>
          </p:nvPr>
        </p:nvSpPr>
        <p:spPr/>
        <p:txBody>
          <a:bodyPr/>
          <a:lstStyle/>
          <a:p>
            <a:pPr>
              <a:defRPr/>
            </a:pPr>
            <a:fld id="{92F22627-927E-C64E-B813-A42AE3C57917}" type="slidenum">
              <a:rPr lang="en-US" smtClean="0"/>
              <a:pPr>
                <a:defRPr/>
              </a:pPr>
              <a:t>5</a:t>
            </a:fld>
            <a:endParaRPr lang="en-US" dirty="0"/>
          </a:p>
        </p:txBody>
      </p:sp>
      <p:sp>
        <p:nvSpPr>
          <p:cNvPr id="5" name="Footer Placeholder 4">
            <a:extLst>
              <a:ext uri="{FF2B5EF4-FFF2-40B4-BE49-F238E27FC236}">
                <a16:creationId xmlns:a16="http://schemas.microsoft.com/office/drawing/2014/main" id="{8C6445E4-7561-41BD-9138-1A38C9E49196}"/>
              </a:ext>
            </a:extLst>
          </p:cNvPr>
          <p:cNvSpPr>
            <a:spLocks noGrp="1"/>
          </p:cNvSpPr>
          <p:nvPr>
            <p:ph type="ftr" sz="quarter" idx="11"/>
          </p:nvPr>
        </p:nvSpPr>
        <p:spPr/>
        <p:txBody>
          <a:bodyPr/>
          <a:lstStyle/>
          <a:p>
            <a:pPr>
              <a:defRPr/>
            </a:pPr>
            <a:endParaRPr lang="en-US" dirty="0"/>
          </a:p>
        </p:txBody>
      </p:sp>
      <p:sp>
        <p:nvSpPr>
          <p:cNvPr id="10" name="Title 1">
            <a:extLst>
              <a:ext uri="{FF2B5EF4-FFF2-40B4-BE49-F238E27FC236}">
                <a16:creationId xmlns:a16="http://schemas.microsoft.com/office/drawing/2014/main" id="{64B03E5B-FFCF-43AA-B598-D4CE98AF8BCA}"/>
              </a:ext>
            </a:extLst>
          </p:cNvPr>
          <p:cNvSpPr txBox="1">
            <a:spLocks/>
          </p:cNvSpPr>
          <p:nvPr/>
        </p:nvSpPr>
        <p:spPr>
          <a:xfrm>
            <a:off x="428227" y="171450"/>
            <a:ext cx="10029825" cy="368300"/>
          </a:xfrm>
        </p:spPr>
        <p:txBody>
          <a:bodyPr/>
          <a:lstStyle>
            <a:lvl1pPr algn="l" defTabSz="457200" rtl="0" eaLnBrk="1" latinLnBrk="0" hangingPunct="1">
              <a:lnSpc>
                <a:spcPts val="2800"/>
              </a:lnSpc>
              <a:spcBef>
                <a:spcPct val="0"/>
              </a:spcBef>
              <a:buNone/>
              <a:defRPr sz="2400" kern="1200">
                <a:solidFill>
                  <a:schemeClr val="bg1"/>
                </a:solidFill>
                <a:latin typeface="+mj-lt"/>
                <a:ea typeface="+mj-ea"/>
                <a:cs typeface="+mj-cs"/>
              </a:defRPr>
            </a:lvl1pPr>
          </a:lstStyle>
          <a:p>
            <a:r>
              <a:rPr lang="en-GB" b="1" dirty="0">
                <a:solidFill>
                  <a:schemeClr val="accent1"/>
                </a:solidFill>
              </a:rPr>
              <a:t>ECMWF Extended-Range Forecasts</a:t>
            </a:r>
          </a:p>
        </p:txBody>
      </p:sp>
      <p:sp>
        <p:nvSpPr>
          <p:cNvPr id="11" name="TextBox 10">
            <a:extLst>
              <a:ext uri="{FF2B5EF4-FFF2-40B4-BE49-F238E27FC236}">
                <a16:creationId xmlns:a16="http://schemas.microsoft.com/office/drawing/2014/main" id="{EE1D664E-C818-4E59-8BAA-C71D4775579A}"/>
              </a:ext>
            </a:extLst>
          </p:cNvPr>
          <p:cNvSpPr txBox="1"/>
          <p:nvPr/>
        </p:nvSpPr>
        <p:spPr>
          <a:xfrm>
            <a:off x="6677472" y="4445169"/>
            <a:ext cx="5207377" cy="1754326"/>
          </a:xfrm>
          <a:prstGeom prst="rect">
            <a:avLst/>
          </a:prstGeom>
          <a:solidFill>
            <a:schemeClr val="accent1">
              <a:lumMod val="40000"/>
              <a:lumOff val="60000"/>
            </a:schemeClr>
          </a:solidFill>
        </p:spPr>
        <p:txBody>
          <a:bodyPr wrap="square" rtlCol="0">
            <a:spAutoFit/>
          </a:bodyPr>
          <a:lstStyle/>
          <a:p>
            <a:r>
              <a:rPr lang="en-GB" b="1" dirty="0">
                <a:solidFill>
                  <a:srgbClr val="FF0000"/>
                </a:solidFill>
              </a:rPr>
              <a:t>Main question to be addressed:</a:t>
            </a:r>
          </a:p>
          <a:p>
            <a:endParaRPr lang="en-GB" dirty="0">
              <a:solidFill>
                <a:srgbClr val="FF0000"/>
              </a:solidFill>
            </a:endParaRPr>
          </a:p>
          <a:p>
            <a:r>
              <a:rPr lang="en-GB" dirty="0">
                <a:solidFill>
                  <a:srgbClr val="FF0000"/>
                </a:solidFill>
              </a:rPr>
              <a:t>What is the minimum value of Ne so that there is a lagged ensemble forecast (Nd forecast dates combined) which is at least as skilful as the current system on Mondays and Thursdays? </a:t>
            </a:r>
          </a:p>
        </p:txBody>
      </p:sp>
      <p:cxnSp>
        <p:nvCxnSpPr>
          <p:cNvPr id="13" name="Straight Connector 12">
            <a:extLst>
              <a:ext uri="{FF2B5EF4-FFF2-40B4-BE49-F238E27FC236}">
                <a16:creationId xmlns:a16="http://schemas.microsoft.com/office/drawing/2014/main" id="{F5F480EB-6BF0-40FC-A7BA-8E8C40C0E2E8}"/>
              </a:ext>
            </a:extLst>
          </p:cNvPr>
          <p:cNvCxnSpPr/>
          <p:nvPr/>
        </p:nvCxnSpPr>
        <p:spPr>
          <a:xfrm>
            <a:off x="886202" y="2992214"/>
            <a:ext cx="0" cy="1333500"/>
          </a:xfrm>
          <a:prstGeom prst="line">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EAEFEC1C-2EA7-4E64-A334-17F684E6B800}"/>
              </a:ext>
            </a:extLst>
          </p:cNvPr>
          <p:cNvSpPr txBox="1"/>
          <p:nvPr/>
        </p:nvSpPr>
        <p:spPr>
          <a:xfrm>
            <a:off x="137840" y="3289632"/>
            <a:ext cx="825854" cy="369332"/>
          </a:xfrm>
          <a:prstGeom prst="rect">
            <a:avLst/>
          </a:prstGeom>
          <a:noFill/>
        </p:spPr>
        <p:txBody>
          <a:bodyPr wrap="square" rtlCol="0">
            <a:spAutoFit/>
          </a:bodyPr>
          <a:lstStyle/>
          <a:p>
            <a:r>
              <a:rPr lang="en-GB" dirty="0"/>
              <a:t>51m</a:t>
            </a:r>
          </a:p>
        </p:txBody>
      </p:sp>
      <p:cxnSp>
        <p:nvCxnSpPr>
          <p:cNvPr id="15" name="Straight Connector 14">
            <a:extLst>
              <a:ext uri="{FF2B5EF4-FFF2-40B4-BE49-F238E27FC236}">
                <a16:creationId xmlns:a16="http://schemas.microsoft.com/office/drawing/2014/main" id="{E68E0BFC-4CA8-4463-82CA-F4D9D2DB7864}"/>
              </a:ext>
            </a:extLst>
          </p:cNvPr>
          <p:cNvCxnSpPr>
            <a:cxnSpLocks/>
          </p:cNvCxnSpPr>
          <p:nvPr/>
        </p:nvCxnSpPr>
        <p:spPr>
          <a:xfrm>
            <a:off x="914400" y="4927600"/>
            <a:ext cx="0" cy="406400"/>
          </a:xfrm>
          <a:prstGeom prst="line">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469FBFDE-C0D7-4851-A167-72192B7E5308}"/>
              </a:ext>
            </a:extLst>
          </p:cNvPr>
          <p:cNvSpPr txBox="1"/>
          <p:nvPr/>
        </p:nvSpPr>
        <p:spPr>
          <a:xfrm>
            <a:off x="241666" y="4953000"/>
            <a:ext cx="825854" cy="369332"/>
          </a:xfrm>
          <a:prstGeom prst="rect">
            <a:avLst/>
          </a:prstGeom>
          <a:noFill/>
        </p:spPr>
        <p:txBody>
          <a:bodyPr wrap="square" rtlCol="0">
            <a:spAutoFit/>
          </a:bodyPr>
          <a:lstStyle/>
          <a:p>
            <a:r>
              <a:rPr lang="en-GB" dirty="0"/>
              <a:t>Ne</a:t>
            </a:r>
          </a:p>
        </p:txBody>
      </p:sp>
      <p:cxnSp>
        <p:nvCxnSpPr>
          <p:cNvPr id="19" name="Straight Connector 18">
            <a:extLst>
              <a:ext uri="{FF2B5EF4-FFF2-40B4-BE49-F238E27FC236}">
                <a16:creationId xmlns:a16="http://schemas.microsoft.com/office/drawing/2014/main" id="{B4FDCBD2-5A48-4029-867E-7500C4D3DF24}"/>
              </a:ext>
            </a:extLst>
          </p:cNvPr>
          <p:cNvCxnSpPr>
            <a:cxnSpLocks/>
          </p:cNvCxnSpPr>
          <p:nvPr/>
        </p:nvCxnSpPr>
        <p:spPr>
          <a:xfrm>
            <a:off x="1054458" y="6565900"/>
            <a:ext cx="1239291" cy="0"/>
          </a:xfrm>
          <a:prstGeom prst="line">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5C22A00D-BA1C-4CF4-A498-AD9BE0190EC9}"/>
              </a:ext>
            </a:extLst>
          </p:cNvPr>
          <p:cNvSpPr txBox="1"/>
          <p:nvPr/>
        </p:nvSpPr>
        <p:spPr>
          <a:xfrm>
            <a:off x="1588297" y="6515100"/>
            <a:ext cx="825854" cy="369332"/>
          </a:xfrm>
          <a:prstGeom prst="rect">
            <a:avLst/>
          </a:prstGeom>
          <a:noFill/>
        </p:spPr>
        <p:txBody>
          <a:bodyPr wrap="square" rtlCol="0">
            <a:spAutoFit/>
          </a:bodyPr>
          <a:lstStyle/>
          <a:p>
            <a:r>
              <a:rPr lang="en-GB" dirty="0"/>
              <a:t>Nd</a:t>
            </a:r>
          </a:p>
        </p:txBody>
      </p:sp>
      <p:pic>
        <p:nvPicPr>
          <p:cNvPr id="8" name="Picture 7">
            <a:extLst>
              <a:ext uri="{FF2B5EF4-FFF2-40B4-BE49-F238E27FC236}">
                <a16:creationId xmlns:a16="http://schemas.microsoft.com/office/drawing/2014/main" id="{2D32F142-3C64-401B-A25E-C3F7DC5DCB48}"/>
              </a:ext>
            </a:extLst>
          </p:cNvPr>
          <p:cNvPicPr>
            <a:picLocks noChangeAspect="1"/>
          </p:cNvPicPr>
          <p:nvPr/>
        </p:nvPicPr>
        <p:blipFill>
          <a:blip r:embed="rId3"/>
          <a:stretch>
            <a:fillRect/>
          </a:stretch>
        </p:blipFill>
        <p:spPr>
          <a:xfrm>
            <a:off x="974362" y="1119555"/>
            <a:ext cx="5658744" cy="5306645"/>
          </a:xfrm>
          <a:prstGeom prst="rect">
            <a:avLst/>
          </a:prstGeom>
        </p:spPr>
      </p:pic>
      <p:sp>
        <p:nvSpPr>
          <p:cNvPr id="3" name="TextBox 2">
            <a:extLst>
              <a:ext uri="{FF2B5EF4-FFF2-40B4-BE49-F238E27FC236}">
                <a16:creationId xmlns:a16="http://schemas.microsoft.com/office/drawing/2014/main" id="{D27ED75A-1CB3-427E-8675-9EF9AD95294B}"/>
              </a:ext>
            </a:extLst>
          </p:cNvPr>
          <p:cNvSpPr txBox="1"/>
          <p:nvPr/>
        </p:nvSpPr>
        <p:spPr>
          <a:xfrm>
            <a:off x="6358631" y="838200"/>
            <a:ext cx="5658744" cy="3139321"/>
          </a:xfrm>
          <a:prstGeom prst="rect">
            <a:avLst/>
          </a:prstGeom>
          <a:noFill/>
        </p:spPr>
        <p:txBody>
          <a:bodyPr wrap="square" rtlCol="0">
            <a:spAutoFit/>
          </a:bodyPr>
          <a:lstStyle/>
          <a:p>
            <a:r>
              <a:rPr lang="en-GB" dirty="0"/>
              <a:t>A lagged ensemble has 2 attributes:</a:t>
            </a:r>
          </a:p>
          <a:p>
            <a:endParaRPr lang="en-GB" dirty="0"/>
          </a:p>
          <a:p>
            <a:pPr marL="342900" indent="-342900">
              <a:buAutoNum type="arabicPeriod"/>
            </a:pPr>
            <a:r>
              <a:rPr lang="en-GB" dirty="0"/>
              <a:t>Ensemble size per day: Ne</a:t>
            </a:r>
          </a:p>
          <a:p>
            <a:pPr marL="342900" indent="-342900">
              <a:buAutoNum type="arabicPeriod"/>
            </a:pPr>
            <a:r>
              <a:rPr lang="en-GB" dirty="0"/>
              <a:t>Number of forecast days combined: Nd</a:t>
            </a:r>
          </a:p>
          <a:p>
            <a:pPr marL="342900" indent="-342900">
              <a:buAutoNum type="arabicPeriod"/>
            </a:pPr>
            <a:endParaRPr lang="en-GB" dirty="0"/>
          </a:p>
          <a:p>
            <a:pPr marL="342900" indent="-342900">
              <a:buAutoNum type="arabicPeriod"/>
            </a:pPr>
            <a:endParaRPr lang="en-GB" dirty="0"/>
          </a:p>
          <a:p>
            <a:r>
              <a:rPr lang="en-GB" dirty="0"/>
              <a:t>Increasing Nd increases the ensemble size (positive impact on probabilistic skill scores) but includes additional “old” forecasts (negative impact on probabilistic skill scores). So for a given value of Ne, there should be an optimal value of Nd.</a:t>
            </a:r>
          </a:p>
        </p:txBody>
      </p:sp>
    </p:spTree>
    <p:extLst>
      <p:ext uri="{BB962C8B-B14F-4D97-AF65-F5344CB8AC3E}">
        <p14:creationId xmlns:p14="http://schemas.microsoft.com/office/powerpoint/2010/main" val="340101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152723" y="203200"/>
            <a:ext cx="5531556" cy="461665"/>
          </a:xfrm>
          <a:prstGeom prst="rect">
            <a:avLst/>
          </a:prstGeom>
          <a:noFill/>
        </p:spPr>
        <p:txBody>
          <a:bodyPr wrap="square" rtlCol="0">
            <a:spAutoFit/>
          </a:bodyPr>
          <a:lstStyle/>
          <a:p>
            <a:r>
              <a:rPr lang="en-GB" sz="2400" b="1" dirty="0">
                <a:solidFill>
                  <a:schemeClr val="tx2"/>
                </a:solidFill>
              </a:rPr>
              <a:t>Experimentation</a:t>
            </a:r>
          </a:p>
        </p:txBody>
      </p:sp>
      <p:sp>
        <p:nvSpPr>
          <p:cNvPr id="11" name="TextBox 10"/>
          <p:cNvSpPr txBox="1"/>
          <p:nvPr/>
        </p:nvSpPr>
        <p:spPr>
          <a:xfrm>
            <a:off x="543448" y="668017"/>
            <a:ext cx="10645423" cy="3662541"/>
          </a:xfrm>
          <a:prstGeom prst="rect">
            <a:avLst/>
          </a:prstGeom>
          <a:noFill/>
        </p:spPr>
        <p:txBody>
          <a:bodyPr wrap="square" rtlCol="0">
            <a:spAutoFit/>
          </a:bodyPr>
          <a:lstStyle/>
          <a:p>
            <a:r>
              <a:rPr lang="en-GB" sz="1600" b="1" dirty="0"/>
              <a:t>Burst sample:</a:t>
            </a:r>
          </a:p>
          <a:p>
            <a:endParaRPr lang="en-GB" sz="1600" dirty="0"/>
          </a:p>
          <a:p>
            <a:r>
              <a:rPr lang="en-GB" sz="1600" dirty="0"/>
              <a:t>15-member ensemble of 32-day runs starting on 1</a:t>
            </a:r>
            <a:r>
              <a:rPr lang="en-GB" sz="1600" baseline="30000" dirty="0"/>
              <a:t>st</a:t>
            </a:r>
            <a:r>
              <a:rPr lang="en-GB" sz="1600" dirty="0"/>
              <a:t> Feb/1</a:t>
            </a:r>
            <a:r>
              <a:rPr lang="en-GB" sz="1600" baseline="30000" dirty="0"/>
              <a:t>st</a:t>
            </a:r>
            <a:r>
              <a:rPr lang="en-GB" sz="1600" dirty="0"/>
              <a:t> May/1</a:t>
            </a:r>
            <a:r>
              <a:rPr lang="en-GB" sz="1600" baseline="30000" dirty="0"/>
              <a:t>st</a:t>
            </a:r>
            <a:r>
              <a:rPr lang="en-GB" sz="1600" dirty="0"/>
              <a:t> August/1</a:t>
            </a:r>
            <a:r>
              <a:rPr lang="en-GB" sz="1600" baseline="30000" dirty="0"/>
              <a:t>st</a:t>
            </a:r>
            <a:r>
              <a:rPr lang="en-GB" sz="1600" dirty="0"/>
              <a:t> Nov 1989-2016</a:t>
            </a:r>
          </a:p>
          <a:p>
            <a:r>
              <a:rPr lang="en-GB" sz="1600" dirty="0"/>
              <a:t>Resolution: Tco319 (about 36km) with 91 vertical levels</a:t>
            </a:r>
          </a:p>
          <a:p>
            <a:r>
              <a:rPr lang="en-GB" sz="1600" dirty="0"/>
              <a:t>Model version: Cycle 45R1  (operational in 2017/2018) </a:t>
            </a:r>
          </a:p>
          <a:p>
            <a:endParaRPr lang="en-GB" sz="1600" dirty="0"/>
          </a:p>
          <a:p>
            <a:endParaRPr lang="en-GB" sz="1600" dirty="0"/>
          </a:p>
          <a:p>
            <a:endParaRPr lang="en-GB" sz="1600" dirty="0"/>
          </a:p>
          <a:p>
            <a:r>
              <a:rPr lang="en-GB" sz="1600" b="1" dirty="0"/>
              <a:t>Lagged ensemble:</a:t>
            </a:r>
          </a:p>
          <a:p>
            <a:endParaRPr lang="en-GB" sz="1600" b="1" dirty="0"/>
          </a:p>
          <a:p>
            <a:r>
              <a:rPr lang="en-GB" sz="1600" dirty="0"/>
              <a:t>Additional runs starting 1, 2, 3, 4 days before </a:t>
            </a:r>
          </a:p>
          <a:p>
            <a:endParaRPr lang="en-GB" sz="1600" dirty="0"/>
          </a:p>
          <a:p>
            <a:endParaRPr lang="en-GB" sz="2000" dirty="0"/>
          </a:p>
          <a:p>
            <a:r>
              <a:rPr lang="en-GB" sz="2000" dirty="0"/>
              <a:t> </a:t>
            </a:r>
          </a:p>
        </p:txBody>
      </p:sp>
      <p:cxnSp>
        <p:nvCxnSpPr>
          <p:cNvPr id="7" name="Straight Arrow Connector 6"/>
          <p:cNvCxnSpPr/>
          <p:nvPr/>
        </p:nvCxnSpPr>
        <p:spPr bwMode="auto">
          <a:xfrm>
            <a:off x="3306053" y="3816911"/>
            <a:ext cx="2386192" cy="0"/>
          </a:xfrm>
          <a:prstGeom prst="straightConnector1">
            <a:avLst/>
          </a:prstGeom>
          <a:noFill/>
          <a:ln w="50800" cap="flat" cmpd="sng" algn="ctr">
            <a:solidFill>
              <a:schemeClr val="tx1"/>
            </a:solidFill>
            <a:prstDash val="solid"/>
            <a:round/>
            <a:headEnd type="none" w="med" len="med"/>
            <a:tailEnd type="triangle"/>
          </a:ln>
          <a:effectLst/>
        </p:spPr>
      </p:cxnSp>
      <p:cxnSp>
        <p:nvCxnSpPr>
          <p:cNvPr id="12" name="Straight Connector 11"/>
          <p:cNvCxnSpPr/>
          <p:nvPr/>
        </p:nvCxnSpPr>
        <p:spPr bwMode="auto">
          <a:xfrm>
            <a:off x="3306053" y="3737890"/>
            <a:ext cx="0" cy="180623"/>
          </a:xfrm>
          <a:prstGeom prst="line">
            <a:avLst/>
          </a:prstGeom>
          <a:noFill/>
          <a:ln w="50800" cap="flat" cmpd="sng" algn="ctr">
            <a:solidFill>
              <a:schemeClr val="tx1"/>
            </a:solidFill>
            <a:prstDash val="solid"/>
            <a:round/>
            <a:headEnd type="none" w="med" len="med"/>
            <a:tailEnd type="none" w="med" len="med"/>
          </a:ln>
          <a:effectLst/>
        </p:spPr>
      </p:cxnSp>
      <p:sp>
        <p:nvSpPr>
          <p:cNvPr id="13" name="TextBox 12"/>
          <p:cNvSpPr txBox="1"/>
          <p:nvPr/>
        </p:nvSpPr>
        <p:spPr>
          <a:xfrm>
            <a:off x="2940577" y="3325723"/>
            <a:ext cx="1591733" cy="276999"/>
          </a:xfrm>
          <a:prstGeom prst="rect">
            <a:avLst/>
          </a:prstGeom>
          <a:noFill/>
        </p:spPr>
        <p:txBody>
          <a:bodyPr wrap="square" rtlCol="0">
            <a:spAutoFit/>
          </a:bodyPr>
          <a:lstStyle/>
          <a:p>
            <a:r>
              <a:rPr lang="en-GB" sz="1200" dirty="0"/>
              <a:t>1</a:t>
            </a:r>
            <a:r>
              <a:rPr lang="en-GB" sz="1200" baseline="30000" dirty="0"/>
              <a:t>st</a:t>
            </a:r>
            <a:r>
              <a:rPr lang="en-GB" sz="1200" dirty="0"/>
              <a:t> Feb 1989</a:t>
            </a:r>
          </a:p>
        </p:txBody>
      </p:sp>
      <p:cxnSp>
        <p:nvCxnSpPr>
          <p:cNvPr id="16" name="Straight Connector 15"/>
          <p:cNvCxnSpPr/>
          <p:nvPr/>
        </p:nvCxnSpPr>
        <p:spPr bwMode="auto">
          <a:xfrm>
            <a:off x="4045476" y="3737889"/>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17" name="Straight Connector 16"/>
          <p:cNvCxnSpPr/>
          <p:nvPr/>
        </p:nvCxnSpPr>
        <p:spPr bwMode="auto">
          <a:xfrm>
            <a:off x="4626853" y="3737889"/>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19" name="Straight Connector 18"/>
          <p:cNvCxnSpPr/>
          <p:nvPr/>
        </p:nvCxnSpPr>
        <p:spPr bwMode="auto">
          <a:xfrm>
            <a:off x="4045476" y="3816912"/>
            <a:ext cx="570090" cy="1"/>
          </a:xfrm>
          <a:prstGeom prst="line">
            <a:avLst/>
          </a:prstGeom>
          <a:noFill/>
          <a:ln w="50800" cap="flat" cmpd="sng" algn="ctr">
            <a:solidFill>
              <a:srgbClr val="FF0000"/>
            </a:solidFill>
            <a:prstDash val="solid"/>
            <a:round/>
            <a:headEnd type="none" w="med" len="med"/>
            <a:tailEnd type="none" w="med" len="med"/>
          </a:ln>
          <a:effectLst/>
        </p:spPr>
      </p:cxnSp>
      <p:sp>
        <p:nvSpPr>
          <p:cNvPr id="21" name="TextBox 20"/>
          <p:cNvSpPr txBox="1"/>
          <p:nvPr/>
        </p:nvSpPr>
        <p:spPr>
          <a:xfrm>
            <a:off x="3955167" y="3410774"/>
            <a:ext cx="999067" cy="338554"/>
          </a:xfrm>
          <a:prstGeom prst="rect">
            <a:avLst/>
          </a:prstGeom>
          <a:noFill/>
        </p:spPr>
        <p:txBody>
          <a:bodyPr wrap="square" rtlCol="0">
            <a:spAutoFit/>
          </a:bodyPr>
          <a:lstStyle/>
          <a:p>
            <a:r>
              <a:rPr lang="en-GB" sz="1600" dirty="0">
                <a:solidFill>
                  <a:srgbClr val="FF0000"/>
                </a:solidFill>
              </a:rPr>
              <a:t>D 5-11</a:t>
            </a:r>
          </a:p>
        </p:txBody>
      </p:sp>
      <p:cxnSp>
        <p:nvCxnSpPr>
          <p:cNvPr id="22" name="Straight Arrow Connector 21"/>
          <p:cNvCxnSpPr/>
          <p:nvPr/>
        </p:nvCxnSpPr>
        <p:spPr bwMode="auto">
          <a:xfrm>
            <a:off x="3019599" y="4486385"/>
            <a:ext cx="2695225" cy="0"/>
          </a:xfrm>
          <a:prstGeom prst="straightConnector1">
            <a:avLst/>
          </a:prstGeom>
          <a:noFill/>
          <a:ln w="50800" cap="flat" cmpd="sng" algn="ctr">
            <a:solidFill>
              <a:schemeClr val="tx1"/>
            </a:solidFill>
            <a:prstDash val="solid"/>
            <a:round/>
            <a:headEnd type="none" w="med" len="med"/>
            <a:tailEnd type="triangle"/>
          </a:ln>
          <a:effectLst/>
        </p:spPr>
      </p:cxnSp>
      <p:cxnSp>
        <p:nvCxnSpPr>
          <p:cNvPr id="23" name="Straight Connector 22"/>
          <p:cNvCxnSpPr/>
          <p:nvPr/>
        </p:nvCxnSpPr>
        <p:spPr bwMode="auto">
          <a:xfrm>
            <a:off x="3019598" y="4407364"/>
            <a:ext cx="0" cy="180623"/>
          </a:xfrm>
          <a:prstGeom prst="line">
            <a:avLst/>
          </a:prstGeom>
          <a:noFill/>
          <a:ln w="50800" cap="flat" cmpd="sng" algn="ctr">
            <a:solidFill>
              <a:schemeClr val="tx1"/>
            </a:solidFill>
            <a:prstDash val="solid"/>
            <a:round/>
            <a:headEnd type="none" w="med" len="med"/>
            <a:tailEnd type="none" w="med" len="med"/>
          </a:ln>
          <a:effectLst/>
        </p:spPr>
      </p:cxnSp>
      <p:sp>
        <p:nvSpPr>
          <p:cNvPr id="24" name="TextBox 23"/>
          <p:cNvSpPr txBox="1"/>
          <p:nvPr/>
        </p:nvSpPr>
        <p:spPr>
          <a:xfrm>
            <a:off x="2559576" y="4028765"/>
            <a:ext cx="1591733" cy="276999"/>
          </a:xfrm>
          <a:prstGeom prst="rect">
            <a:avLst/>
          </a:prstGeom>
          <a:noFill/>
        </p:spPr>
        <p:txBody>
          <a:bodyPr wrap="square" rtlCol="0">
            <a:spAutoFit/>
          </a:bodyPr>
          <a:lstStyle/>
          <a:p>
            <a:r>
              <a:rPr lang="en-GB" sz="1200" dirty="0"/>
              <a:t>31 Jan 1989</a:t>
            </a:r>
          </a:p>
        </p:txBody>
      </p:sp>
      <p:cxnSp>
        <p:nvCxnSpPr>
          <p:cNvPr id="25" name="Straight Connector 24"/>
          <p:cNvCxnSpPr/>
          <p:nvPr/>
        </p:nvCxnSpPr>
        <p:spPr bwMode="auto">
          <a:xfrm>
            <a:off x="4038422" y="4407364"/>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26" name="Straight Connector 25"/>
          <p:cNvCxnSpPr/>
          <p:nvPr/>
        </p:nvCxnSpPr>
        <p:spPr bwMode="auto">
          <a:xfrm>
            <a:off x="4633908" y="4396074"/>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27" name="Straight Connector 26"/>
          <p:cNvCxnSpPr/>
          <p:nvPr/>
        </p:nvCxnSpPr>
        <p:spPr bwMode="auto">
          <a:xfrm>
            <a:off x="4035600" y="4479000"/>
            <a:ext cx="570090" cy="1"/>
          </a:xfrm>
          <a:prstGeom prst="line">
            <a:avLst/>
          </a:prstGeom>
          <a:noFill/>
          <a:ln w="50800" cap="flat" cmpd="sng" algn="ctr">
            <a:solidFill>
              <a:srgbClr val="FF0000"/>
            </a:solidFill>
            <a:prstDash val="solid"/>
            <a:round/>
            <a:headEnd type="none" w="med" len="med"/>
            <a:tailEnd type="none" w="med" len="med"/>
          </a:ln>
          <a:effectLst/>
        </p:spPr>
      </p:cxnSp>
      <p:sp>
        <p:nvSpPr>
          <p:cNvPr id="28" name="TextBox 27"/>
          <p:cNvSpPr txBox="1"/>
          <p:nvPr/>
        </p:nvSpPr>
        <p:spPr>
          <a:xfrm>
            <a:off x="3941054" y="4002342"/>
            <a:ext cx="999067" cy="338554"/>
          </a:xfrm>
          <a:prstGeom prst="rect">
            <a:avLst/>
          </a:prstGeom>
          <a:noFill/>
          <a:ln>
            <a:noFill/>
          </a:ln>
        </p:spPr>
        <p:txBody>
          <a:bodyPr wrap="square" rtlCol="0">
            <a:spAutoFit/>
          </a:bodyPr>
          <a:lstStyle/>
          <a:p>
            <a:r>
              <a:rPr lang="en-GB" sz="1600" dirty="0">
                <a:solidFill>
                  <a:srgbClr val="FF0000"/>
                </a:solidFill>
              </a:rPr>
              <a:t>D 6-12</a:t>
            </a:r>
          </a:p>
        </p:txBody>
      </p:sp>
      <p:cxnSp>
        <p:nvCxnSpPr>
          <p:cNvPr id="34" name="Straight Arrow Connector 33"/>
          <p:cNvCxnSpPr/>
          <p:nvPr/>
        </p:nvCxnSpPr>
        <p:spPr bwMode="auto">
          <a:xfrm>
            <a:off x="2673877" y="5008548"/>
            <a:ext cx="3040947" cy="1728"/>
          </a:xfrm>
          <a:prstGeom prst="straightConnector1">
            <a:avLst/>
          </a:prstGeom>
          <a:noFill/>
          <a:ln w="50800" cap="flat" cmpd="sng" algn="ctr">
            <a:solidFill>
              <a:schemeClr val="tx1"/>
            </a:solidFill>
            <a:prstDash val="solid"/>
            <a:round/>
            <a:headEnd type="none" w="med" len="med"/>
            <a:tailEnd type="triangle"/>
          </a:ln>
          <a:effectLst/>
        </p:spPr>
      </p:cxnSp>
      <p:cxnSp>
        <p:nvCxnSpPr>
          <p:cNvPr id="35" name="Straight Connector 34"/>
          <p:cNvCxnSpPr/>
          <p:nvPr/>
        </p:nvCxnSpPr>
        <p:spPr bwMode="auto">
          <a:xfrm>
            <a:off x="2673876" y="4929527"/>
            <a:ext cx="0" cy="180623"/>
          </a:xfrm>
          <a:prstGeom prst="line">
            <a:avLst/>
          </a:prstGeom>
          <a:noFill/>
          <a:ln w="50800"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4045476" y="4929527"/>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37" name="Straight Connector 36"/>
          <p:cNvCxnSpPr/>
          <p:nvPr/>
        </p:nvCxnSpPr>
        <p:spPr bwMode="auto">
          <a:xfrm>
            <a:off x="4640960" y="4912592"/>
            <a:ext cx="0" cy="191913"/>
          </a:xfrm>
          <a:prstGeom prst="line">
            <a:avLst/>
          </a:prstGeom>
          <a:noFill/>
          <a:ln w="50800" cap="flat" cmpd="sng" algn="ctr">
            <a:solidFill>
              <a:srgbClr val="FF0000"/>
            </a:solidFill>
            <a:prstDash val="solid"/>
            <a:round/>
            <a:headEnd type="none" w="med" len="med"/>
            <a:tailEnd type="none" w="med" len="med"/>
          </a:ln>
          <a:effectLst/>
        </p:spPr>
      </p:cxnSp>
      <p:cxnSp>
        <p:nvCxnSpPr>
          <p:cNvPr id="38" name="Straight Connector 37"/>
          <p:cNvCxnSpPr/>
          <p:nvPr/>
        </p:nvCxnSpPr>
        <p:spPr bwMode="auto">
          <a:xfrm>
            <a:off x="4045476" y="5010276"/>
            <a:ext cx="570090" cy="1"/>
          </a:xfrm>
          <a:prstGeom prst="line">
            <a:avLst/>
          </a:prstGeom>
          <a:noFill/>
          <a:ln w="50800" cap="flat" cmpd="sng" algn="ctr">
            <a:solidFill>
              <a:srgbClr val="FF0000"/>
            </a:solidFill>
            <a:prstDash val="solid"/>
            <a:round/>
            <a:headEnd type="none" w="med" len="med"/>
            <a:tailEnd type="none" w="med" len="med"/>
          </a:ln>
          <a:effectLst/>
        </p:spPr>
      </p:cxnSp>
      <p:sp>
        <p:nvSpPr>
          <p:cNvPr id="39" name="TextBox 38"/>
          <p:cNvSpPr txBox="1"/>
          <p:nvPr/>
        </p:nvSpPr>
        <p:spPr>
          <a:xfrm>
            <a:off x="3867677" y="4616819"/>
            <a:ext cx="999067" cy="338554"/>
          </a:xfrm>
          <a:prstGeom prst="rect">
            <a:avLst/>
          </a:prstGeom>
          <a:noFill/>
          <a:ln>
            <a:noFill/>
          </a:ln>
        </p:spPr>
        <p:txBody>
          <a:bodyPr wrap="square" rtlCol="0">
            <a:spAutoFit/>
          </a:bodyPr>
          <a:lstStyle/>
          <a:p>
            <a:r>
              <a:rPr lang="en-GB" sz="1600" dirty="0">
                <a:solidFill>
                  <a:srgbClr val="FF0000"/>
                </a:solidFill>
              </a:rPr>
              <a:t>D 7-13</a:t>
            </a:r>
          </a:p>
        </p:txBody>
      </p:sp>
      <p:cxnSp>
        <p:nvCxnSpPr>
          <p:cNvPr id="40" name="Straight Arrow Connector 39"/>
          <p:cNvCxnSpPr/>
          <p:nvPr/>
        </p:nvCxnSpPr>
        <p:spPr bwMode="auto">
          <a:xfrm>
            <a:off x="2439627" y="5589270"/>
            <a:ext cx="3275196" cy="0"/>
          </a:xfrm>
          <a:prstGeom prst="straightConnector1">
            <a:avLst/>
          </a:prstGeom>
          <a:noFill/>
          <a:ln w="50800" cap="flat" cmpd="sng" algn="ctr">
            <a:solidFill>
              <a:schemeClr val="tx1"/>
            </a:solidFill>
            <a:prstDash val="solid"/>
            <a:round/>
            <a:headEnd type="none" w="med" len="med"/>
            <a:tailEnd type="triangle"/>
          </a:ln>
          <a:effectLst/>
        </p:spPr>
      </p:cxnSp>
      <p:cxnSp>
        <p:nvCxnSpPr>
          <p:cNvPr id="41" name="Straight Connector 40"/>
          <p:cNvCxnSpPr/>
          <p:nvPr/>
        </p:nvCxnSpPr>
        <p:spPr bwMode="auto">
          <a:xfrm>
            <a:off x="2439627" y="5510250"/>
            <a:ext cx="0" cy="180623"/>
          </a:xfrm>
          <a:prstGeom prst="line">
            <a:avLst/>
          </a:prstGeom>
          <a:noFill/>
          <a:ln w="50800"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3998905" y="5520360"/>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43" name="Straight Connector 42"/>
          <p:cNvCxnSpPr/>
          <p:nvPr/>
        </p:nvCxnSpPr>
        <p:spPr bwMode="auto">
          <a:xfrm>
            <a:off x="4640960" y="5520360"/>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44" name="Straight Connector 43"/>
          <p:cNvCxnSpPr/>
          <p:nvPr/>
        </p:nvCxnSpPr>
        <p:spPr bwMode="auto">
          <a:xfrm>
            <a:off x="4034888" y="5591997"/>
            <a:ext cx="570090" cy="1"/>
          </a:xfrm>
          <a:prstGeom prst="line">
            <a:avLst/>
          </a:prstGeom>
          <a:noFill/>
          <a:ln w="50800" cap="flat" cmpd="sng" algn="ctr">
            <a:solidFill>
              <a:srgbClr val="FF0000"/>
            </a:solidFill>
            <a:prstDash val="solid"/>
            <a:round/>
            <a:headEnd type="none" w="med" len="med"/>
            <a:tailEnd type="none" w="med" len="med"/>
          </a:ln>
          <a:effectLst/>
        </p:spPr>
      </p:cxnSp>
      <p:sp>
        <p:nvSpPr>
          <p:cNvPr id="45" name="TextBox 44"/>
          <p:cNvSpPr txBox="1"/>
          <p:nvPr/>
        </p:nvSpPr>
        <p:spPr>
          <a:xfrm>
            <a:off x="3891664" y="5157055"/>
            <a:ext cx="999067" cy="338554"/>
          </a:xfrm>
          <a:prstGeom prst="rect">
            <a:avLst/>
          </a:prstGeom>
          <a:noFill/>
        </p:spPr>
        <p:txBody>
          <a:bodyPr wrap="square" rtlCol="0">
            <a:spAutoFit/>
          </a:bodyPr>
          <a:lstStyle/>
          <a:p>
            <a:r>
              <a:rPr lang="en-GB" sz="1600" dirty="0">
                <a:solidFill>
                  <a:srgbClr val="FF0000"/>
                </a:solidFill>
              </a:rPr>
              <a:t>D 8-14</a:t>
            </a:r>
          </a:p>
        </p:txBody>
      </p:sp>
      <p:cxnSp>
        <p:nvCxnSpPr>
          <p:cNvPr id="46" name="Straight Arrow Connector 45"/>
          <p:cNvCxnSpPr/>
          <p:nvPr/>
        </p:nvCxnSpPr>
        <p:spPr bwMode="auto">
          <a:xfrm flipV="1">
            <a:off x="2110843" y="6158473"/>
            <a:ext cx="3654779" cy="7386"/>
          </a:xfrm>
          <a:prstGeom prst="straightConnector1">
            <a:avLst/>
          </a:prstGeom>
          <a:noFill/>
          <a:ln w="50800" cap="flat" cmpd="sng" algn="ctr">
            <a:solidFill>
              <a:schemeClr val="tx1"/>
            </a:solidFill>
            <a:prstDash val="solid"/>
            <a:round/>
            <a:headEnd type="none" w="med" len="med"/>
            <a:tailEnd type="triangle"/>
          </a:ln>
          <a:effectLst/>
        </p:spPr>
      </p:cxnSp>
      <p:cxnSp>
        <p:nvCxnSpPr>
          <p:cNvPr id="47" name="Straight Connector 46"/>
          <p:cNvCxnSpPr/>
          <p:nvPr/>
        </p:nvCxnSpPr>
        <p:spPr bwMode="auto">
          <a:xfrm>
            <a:off x="2110842" y="6086838"/>
            <a:ext cx="0" cy="180623"/>
          </a:xfrm>
          <a:prstGeom prst="line">
            <a:avLst/>
          </a:prstGeom>
          <a:noFill/>
          <a:ln w="50800"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a:off x="3998905" y="6075548"/>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49" name="Straight Connector 48"/>
          <p:cNvCxnSpPr/>
          <p:nvPr/>
        </p:nvCxnSpPr>
        <p:spPr bwMode="auto">
          <a:xfrm>
            <a:off x="4640960" y="6068162"/>
            <a:ext cx="0" cy="180623"/>
          </a:xfrm>
          <a:prstGeom prst="line">
            <a:avLst/>
          </a:prstGeom>
          <a:noFill/>
          <a:ln w="50800" cap="flat" cmpd="sng" algn="ctr">
            <a:solidFill>
              <a:srgbClr val="FF0000"/>
            </a:solidFill>
            <a:prstDash val="solid"/>
            <a:round/>
            <a:headEnd type="none" w="med" len="med"/>
            <a:tailEnd type="none" w="med" len="med"/>
          </a:ln>
          <a:effectLst/>
        </p:spPr>
      </p:cxnSp>
      <p:cxnSp>
        <p:nvCxnSpPr>
          <p:cNvPr id="50" name="Straight Connector 49"/>
          <p:cNvCxnSpPr/>
          <p:nvPr/>
        </p:nvCxnSpPr>
        <p:spPr bwMode="auto">
          <a:xfrm>
            <a:off x="4063818" y="6158474"/>
            <a:ext cx="570090" cy="1"/>
          </a:xfrm>
          <a:prstGeom prst="line">
            <a:avLst/>
          </a:prstGeom>
          <a:noFill/>
          <a:ln w="50800" cap="flat" cmpd="sng" algn="ctr">
            <a:solidFill>
              <a:srgbClr val="FF0000"/>
            </a:solidFill>
            <a:prstDash val="solid"/>
            <a:round/>
            <a:headEnd type="none" w="med" len="med"/>
            <a:tailEnd type="none" w="med" len="med"/>
          </a:ln>
          <a:effectLst/>
        </p:spPr>
      </p:cxnSp>
      <p:sp>
        <p:nvSpPr>
          <p:cNvPr id="51" name="TextBox 50"/>
          <p:cNvSpPr txBox="1"/>
          <p:nvPr/>
        </p:nvSpPr>
        <p:spPr>
          <a:xfrm>
            <a:off x="3869086" y="5772402"/>
            <a:ext cx="999067" cy="338554"/>
          </a:xfrm>
          <a:prstGeom prst="rect">
            <a:avLst/>
          </a:prstGeom>
          <a:noFill/>
        </p:spPr>
        <p:txBody>
          <a:bodyPr wrap="square" rtlCol="0">
            <a:spAutoFit/>
          </a:bodyPr>
          <a:lstStyle/>
          <a:p>
            <a:r>
              <a:rPr lang="en-GB" sz="1600" dirty="0">
                <a:solidFill>
                  <a:srgbClr val="FF0000"/>
                </a:solidFill>
              </a:rPr>
              <a:t>D 9-15</a:t>
            </a:r>
          </a:p>
        </p:txBody>
      </p:sp>
      <p:sp>
        <p:nvSpPr>
          <p:cNvPr id="53" name="TextBox 52"/>
          <p:cNvSpPr txBox="1"/>
          <p:nvPr/>
        </p:nvSpPr>
        <p:spPr>
          <a:xfrm>
            <a:off x="2299931" y="4662512"/>
            <a:ext cx="1591733" cy="276999"/>
          </a:xfrm>
          <a:prstGeom prst="rect">
            <a:avLst/>
          </a:prstGeom>
          <a:noFill/>
        </p:spPr>
        <p:txBody>
          <a:bodyPr wrap="square" rtlCol="0">
            <a:spAutoFit/>
          </a:bodyPr>
          <a:lstStyle/>
          <a:p>
            <a:r>
              <a:rPr lang="en-GB" sz="1200" dirty="0"/>
              <a:t>30 Jan 1989</a:t>
            </a:r>
          </a:p>
        </p:txBody>
      </p:sp>
      <p:sp>
        <p:nvSpPr>
          <p:cNvPr id="54" name="TextBox 53"/>
          <p:cNvSpPr txBox="1"/>
          <p:nvPr/>
        </p:nvSpPr>
        <p:spPr>
          <a:xfrm>
            <a:off x="2020533" y="5178399"/>
            <a:ext cx="1591733" cy="276999"/>
          </a:xfrm>
          <a:prstGeom prst="rect">
            <a:avLst/>
          </a:prstGeom>
          <a:noFill/>
        </p:spPr>
        <p:txBody>
          <a:bodyPr wrap="square" rtlCol="0">
            <a:spAutoFit/>
          </a:bodyPr>
          <a:lstStyle/>
          <a:p>
            <a:r>
              <a:rPr lang="en-GB" sz="1200" dirty="0"/>
              <a:t>29 Jan 1989</a:t>
            </a:r>
          </a:p>
        </p:txBody>
      </p:sp>
      <p:sp>
        <p:nvSpPr>
          <p:cNvPr id="55" name="TextBox 54"/>
          <p:cNvSpPr txBox="1"/>
          <p:nvPr/>
        </p:nvSpPr>
        <p:spPr>
          <a:xfrm>
            <a:off x="1813101" y="5819933"/>
            <a:ext cx="1591733" cy="276999"/>
          </a:xfrm>
          <a:prstGeom prst="rect">
            <a:avLst/>
          </a:prstGeom>
          <a:noFill/>
        </p:spPr>
        <p:txBody>
          <a:bodyPr wrap="square" rtlCol="0">
            <a:spAutoFit/>
          </a:bodyPr>
          <a:lstStyle/>
          <a:p>
            <a:r>
              <a:rPr lang="en-GB" sz="1200" dirty="0"/>
              <a:t>28 Jan 1989</a:t>
            </a:r>
          </a:p>
        </p:txBody>
      </p:sp>
      <p:sp>
        <p:nvSpPr>
          <p:cNvPr id="67" name="TextBox 66"/>
          <p:cNvSpPr txBox="1"/>
          <p:nvPr/>
        </p:nvSpPr>
        <p:spPr>
          <a:xfrm>
            <a:off x="5952592" y="3610762"/>
            <a:ext cx="1168402" cy="369332"/>
          </a:xfrm>
          <a:prstGeom prst="rect">
            <a:avLst/>
          </a:prstGeom>
          <a:noFill/>
        </p:spPr>
        <p:txBody>
          <a:bodyPr wrap="square" rtlCol="0">
            <a:spAutoFit/>
          </a:bodyPr>
          <a:lstStyle/>
          <a:p>
            <a:r>
              <a:rPr lang="en-GB" dirty="0">
                <a:solidFill>
                  <a:schemeClr val="tx2"/>
                </a:solidFill>
              </a:rPr>
              <a:t>Burst</a:t>
            </a:r>
          </a:p>
        </p:txBody>
      </p:sp>
      <p:cxnSp>
        <p:nvCxnSpPr>
          <p:cNvPr id="71" name="Straight Connector 70"/>
          <p:cNvCxnSpPr/>
          <p:nvPr/>
        </p:nvCxnSpPr>
        <p:spPr bwMode="auto">
          <a:xfrm>
            <a:off x="6770244" y="3610762"/>
            <a:ext cx="11289" cy="965934"/>
          </a:xfrm>
          <a:prstGeom prst="line">
            <a:avLst/>
          </a:prstGeom>
          <a:noFill/>
          <a:ln w="50800" cap="flat" cmpd="sng" algn="ctr">
            <a:solidFill>
              <a:schemeClr val="tx2"/>
            </a:solidFill>
            <a:prstDash val="solid"/>
            <a:round/>
            <a:headEnd type="triangle" w="med" len="med"/>
            <a:tailEnd type="triangle" w="med" len="med"/>
          </a:ln>
          <a:effectLst/>
        </p:spPr>
      </p:cxnSp>
      <p:cxnSp>
        <p:nvCxnSpPr>
          <p:cNvPr id="72" name="Straight Connector 71"/>
          <p:cNvCxnSpPr/>
          <p:nvPr/>
        </p:nvCxnSpPr>
        <p:spPr bwMode="auto">
          <a:xfrm>
            <a:off x="7489980" y="3613885"/>
            <a:ext cx="11289" cy="1329470"/>
          </a:xfrm>
          <a:prstGeom prst="line">
            <a:avLst/>
          </a:prstGeom>
          <a:noFill/>
          <a:ln w="50800" cap="flat" cmpd="sng" algn="ctr">
            <a:solidFill>
              <a:schemeClr val="tx2"/>
            </a:solidFill>
            <a:prstDash val="solid"/>
            <a:round/>
            <a:headEnd type="triangle" w="med" len="med"/>
            <a:tailEnd type="triangle" w="med" len="med"/>
          </a:ln>
          <a:effectLst/>
        </p:spPr>
      </p:cxnSp>
      <p:cxnSp>
        <p:nvCxnSpPr>
          <p:cNvPr id="74" name="Straight Connector 73"/>
          <p:cNvCxnSpPr/>
          <p:nvPr/>
        </p:nvCxnSpPr>
        <p:spPr bwMode="auto">
          <a:xfrm>
            <a:off x="8294317" y="3620740"/>
            <a:ext cx="21164" cy="1959532"/>
          </a:xfrm>
          <a:prstGeom prst="line">
            <a:avLst/>
          </a:prstGeom>
          <a:noFill/>
          <a:ln w="50800" cap="flat" cmpd="sng" algn="ctr">
            <a:solidFill>
              <a:schemeClr val="tx2"/>
            </a:solidFill>
            <a:prstDash val="solid"/>
            <a:round/>
            <a:headEnd type="triangle" w="med" len="med"/>
            <a:tailEnd type="triangle" w="med" len="med"/>
          </a:ln>
          <a:effectLst/>
        </p:spPr>
      </p:cxnSp>
      <p:cxnSp>
        <p:nvCxnSpPr>
          <p:cNvPr id="76" name="Straight Connector 75"/>
          <p:cNvCxnSpPr/>
          <p:nvPr/>
        </p:nvCxnSpPr>
        <p:spPr bwMode="auto">
          <a:xfrm>
            <a:off x="9124797" y="3641648"/>
            <a:ext cx="21164" cy="2516827"/>
          </a:xfrm>
          <a:prstGeom prst="line">
            <a:avLst/>
          </a:prstGeom>
          <a:noFill/>
          <a:ln w="50800" cap="flat" cmpd="sng" algn="ctr">
            <a:solidFill>
              <a:schemeClr val="tx2"/>
            </a:solidFill>
            <a:prstDash val="solid"/>
            <a:round/>
            <a:headEnd type="triangle" w="med" len="med"/>
            <a:tailEnd type="triangle" w="med" len="med"/>
          </a:ln>
          <a:effectLst/>
        </p:spPr>
      </p:cxnSp>
      <p:sp>
        <p:nvSpPr>
          <p:cNvPr id="79" name="TextBox 78"/>
          <p:cNvSpPr txBox="1"/>
          <p:nvPr/>
        </p:nvSpPr>
        <p:spPr>
          <a:xfrm>
            <a:off x="6759069" y="3833065"/>
            <a:ext cx="1142999" cy="338554"/>
          </a:xfrm>
          <a:prstGeom prst="rect">
            <a:avLst/>
          </a:prstGeom>
          <a:noFill/>
        </p:spPr>
        <p:txBody>
          <a:bodyPr wrap="square" rtlCol="0">
            <a:spAutoFit/>
          </a:bodyPr>
          <a:lstStyle/>
          <a:p>
            <a:r>
              <a:rPr lang="en-GB" sz="1600" dirty="0">
                <a:solidFill>
                  <a:schemeClr val="tx2"/>
                </a:solidFill>
              </a:rPr>
              <a:t>Lag 2</a:t>
            </a:r>
          </a:p>
        </p:txBody>
      </p:sp>
      <p:cxnSp>
        <p:nvCxnSpPr>
          <p:cNvPr id="81" name="Straight Connector 80"/>
          <p:cNvCxnSpPr/>
          <p:nvPr/>
        </p:nvCxnSpPr>
        <p:spPr bwMode="auto">
          <a:xfrm>
            <a:off x="5866160" y="3602722"/>
            <a:ext cx="0" cy="377373"/>
          </a:xfrm>
          <a:prstGeom prst="line">
            <a:avLst/>
          </a:prstGeom>
          <a:noFill/>
          <a:ln w="50800" cap="flat" cmpd="sng" algn="ctr">
            <a:solidFill>
              <a:schemeClr val="tx2"/>
            </a:solidFill>
            <a:prstDash val="solid"/>
            <a:round/>
            <a:headEnd type="triangle" w="med" len="med"/>
            <a:tailEnd type="triangle" w="med" len="med"/>
          </a:ln>
          <a:effectLst/>
        </p:spPr>
      </p:cxnSp>
      <p:sp>
        <p:nvSpPr>
          <p:cNvPr id="82" name="TextBox 81"/>
          <p:cNvSpPr txBox="1"/>
          <p:nvPr/>
        </p:nvSpPr>
        <p:spPr>
          <a:xfrm>
            <a:off x="7529183" y="4183470"/>
            <a:ext cx="1142999" cy="338554"/>
          </a:xfrm>
          <a:prstGeom prst="rect">
            <a:avLst/>
          </a:prstGeom>
          <a:noFill/>
        </p:spPr>
        <p:txBody>
          <a:bodyPr wrap="square" rtlCol="0">
            <a:spAutoFit/>
          </a:bodyPr>
          <a:lstStyle/>
          <a:p>
            <a:r>
              <a:rPr lang="en-GB" sz="1600" dirty="0">
                <a:solidFill>
                  <a:schemeClr val="tx2"/>
                </a:solidFill>
              </a:rPr>
              <a:t>Lag 3</a:t>
            </a:r>
          </a:p>
        </p:txBody>
      </p:sp>
      <p:sp>
        <p:nvSpPr>
          <p:cNvPr id="83" name="TextBox 82"/>
          <p:cNvSpPr txBox="1"/>
          <p:nvPr/>
        </p:nvSpPr>
        <p:spPr>
          <a:xfrm>
            <a:off x="8357821" y="4590972"/>
            <a:ext cx="1142999" cy="338554"/>
          </a:xfrm>
          <a:prstGeom prst="rect">
            <a:avLst/>
          </a:prstGeom>
          <a:noFill/>
        </p:spPr>
        <p:txBody>
          <a:bodyPr wrap="square" rtlCol="0">
            <a:spAutoFit/>
          </a:bodyPr>
          <a:lstStyle/>
          <a:p>
            <a:r>
              <a:rPr lang="en-GB" sz="1600" dirty="0">
                <a:solidFill>
                  <a:schemeClr val="tx2"/>
                </a:solidFill>
              </a:rPr>
              <a:t>Lag 4</a:t>
            </a:r>
          </a:p>
        </p:txBody>
      </p:sp>
      <p:sp>
        <p:nvSpPr>
          <p:cNvPr id="84" name="TextBox 83"/>
          <p:cNvSpPr txBox="1"/>
          <p:nvPr/>
        </p:nvSpPr>
        <p:spPr>
          <a:xfrm>
            <a:off x="9232706" y="5119109"/>
            <a:ext cx="1142999" cy="338554"/>
          </a:xfrm>
          <a:prstGeom prst="rect">
            <a:avLst/>
          </a:prstGeom>
          <a:noFill/>
        </p:spPr>
        <p:txBody>
          <a:bodyPr wrap="square" rtlCol="0">
            <a:spAutoFit/>
          </a:bodyPr>
          <a:lstStyle/>
          <a:p>
            <a:r>
              <a:rPr lang="en-GB" sz="1600" dirty="0">
                <a:solidFill>
                  <a:schemeClr val="tx2"/>
                </a:solidFill>
              </a:rPr>
              <a:t>Lag 5</a:t>
            </a:r>
          </a:p>
        </p:txBody>
      </p:sp>
    </p:spTree>
    <p:extLst>
      <p:ext uri="{BB962C8B-B14F-4D97-AF65-F5344CB8AC3E}">
        <p14:creationId xmlns:p14="http://schemas.microsoft.com/office/powerpoint/2010/main" val="307190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9233" y="161656"/>
            <a:ext cx="7772400" cy="1470025"/>
          </a:xfrm>
        </p:spPr>
        <p:txBody>
          <a:bodyPr/>
          <a:lstStyle/>
          <a:p>
            <a:r>
              <a:rPr lang="en-GB" sz="2800" dirty="0"/>
              <a:t>Lag (15xd) – Burst (15 m)</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096" r="5426" b="2828"/>
          <a:stretch/>
        </p:blipFill>
        <p:spPr>
          <a:xfrm>
            <a:off x="241283" y="1079999"/>
            <a:ext cx="6516623" cy="5175771"/>
          </a:xfrm>
          <a:prstGeom prst="rect">
            <a:avLst/>
          </a:prstGeom>
        </p:spPr>
      </p:pic>
      <p:sp>
        <p:nvSpPr>
          <p:cNvPr id="3" name="TextBox 2"/>
          <p:cNvSpPr txBox="1"/>
          <p:nvPr/>
        </p:nvSpPr>
        <p:spPr>
          <a:xfrm>
            <a:off x="1508483" y="13844"/>
            <a:ext cx="5721171" cy="523220"/>
          </a:xfrm>
          <a:prstGeom prst="rect">
            <a:avLst/>
          </a:prstGeom>
          <a:noFill/>
        </p:spPr>
        <p:txBody>
          <a:bodyPr wrap="square" rtlCol="0">
            <a:spAutoFit/>
          </a:bodyPr>
          <a:lstStyle/>
          <a:p>
            <a:r>
              <a:rPr lang="en-GB" sz="2800" b="1" dirty="0">
                <a:solidFill>
                  <a:schemeClr val="tx2"/>
                </a:solidFill>
              </a:rPr>
              <a:t>Madden Julian Oscillation</a:t>
            </a:r>
          </a:p>
        </p:txBody>
      </p:sp>
      <p:sp>
        <p:nvSpPr>
          <p:cNvPr id="4" name="TextBox 3"/>
          <p:cNvSpPr txBox="1"/>
          <p:nvPr/>
        </p:nvSpPr>
        <p:spPr>
          <a:xfrm>
            <a:off x="2425037" y="1882342"/>
            <a:ext cx="1296364" cy="261610"/>
          </a:xfrm>
          <a:prstGeom prst="rect">
            <a:avLst/>
          </a:prstGeom>
          <a:noFill/>
        </p:spPr>
        <p:txBody>
          <a:bodyPr wrap="square" rtlCol="0">
            <a:spAutoFit/>
          </a:bodyPr>
          <a:lstStyle/>
          <a:p>
            <a:r>
              <a:rPr lang="en-GB" sz="1100" dirty="0"/>
              <a:t>30m</a:t>
            </a:r>
          </a:p>
        </p:txBody>
      </p:sp>
      <p:sp>
        <p:nvSpPr>
          <p:cNvPr id="6" name="TextBox 5"/>
          <p:cNvSpPr txBox="1"/>
          <p:nvPr/>
        </p:nvSpPr>
        <p:spPr>
          <a:xfrm>
            <a:off x="3422965" y="1890871"/>
            <a:ext cx="1296364" cy="261610"/>
          </a:xfrm>
          <a:prstGeom prst="rect">
            <a:avLst/>
          </a:prstGeom>
          <a:noFill/>
        </p:spPr>
        <p:txBody>
          <a:bodyPr wrap="square" rtlCol="0">
            <a:spAutoFit/>
          </a:bodyPr>
          <a:lstStyle/>
          <a:p>
            <a:r>
              <a:rPr lang="en-GB" sz="1100" dirty="0"/>
              <a:t>45m</a:t>
            </a:r>
          </a:p>
        </p:txBody>
      </p:sp>
      <p:sp>
        <p:nvSpPr>
          <p:cNvPr id="7" name="TextBox 6"/>
          <p:cNvSpPr txBox="1"/>
          <p:nvPr/>
        </p:nvSpPr>
        <p:spPr>
          <a:xfrm>
            <a:off x="4359832" y="1919825"/>
            <a:ext cx="1296364" cy="261610"/>
          </a:xfrm>
          <a:prstGeom prst="rect">
            <a:avLst/>
          </a:prstGeom>
          <a:noFill/>
        </p:spPr>
        <p:txBody>
          <a:bodyPr wrap="square" rtlCol="0">
            <a:spAutoFit/>
          </a:bodyPr>
          <a:lstStyle/>
          <a:p>
            <a:r>
              <a:rPr lang="en-GB" sz="1100" dirty="0"/>
              <a:t>60m</a:t>
            </a:r>
          </a:p>
        </p:txBody>
      </p:sp>
      <p:sp>
        <p:nvSpPr>
          <p:cNvPr id="8" name="TextBox 7"/>
          <p:cNvSpPr txBox="1"/>
          <p:nvPr/>
        </p:nvSpPr>
        <p:spPr>
          <a:xfrm>
            <a:off x="5281794" y="1895083"/>
            <a:ext cx="1296364" cy="261610"/>
          </a:xfrm>
          <a:prstGeom prst="rect">
            <a:avLst/>
          </a:prstGeom>
          <a:noFill/>
        </p:spPr>
        <p:txBody>
          <a:bodyPr wrap="square" rtlCol="0">
            <a:spAutoFit/>
          </a:bodyPr>
          <a:lstStyle/>
          <a:p>
            <a:r>
              <a:rPr lang="en-GB" sz="1100" dirty="0"/>
              <a:t>75m</a:t>
            </a:r>
          </a:p>
        </p:txBody>
      </p:sp>
      <p:sp>
        <p:nvSpPr>
          <p:cNvPr id="9" name="Title 1"/>
          <p:cNvSpPr txBox="1">
            <a:spLocks/>
          </p:cNvSpPr>
          <p:nvPr/>
        </p:nvSpPr>
        <p:spPr>
          <a:xfrm>
            <a:off x="-216623" y="788962"/>
            <a:ext cx="7772400" cy="1470025"/>
          </a:xfrm>
          <a:prstGeom prst="rect">
            <a:avLst/>
          </a:prstGeom>
        </p:spPr>
        <p:txBody>
          <a:bodyPr/>
          <a:lstStyle>
            <a:lvl1pPr algn="ctr" defTabSz="457200" rtl="0" eaLnBrk="1" latinLnBrk="0" hangingPunct="1">
              <a:lnSpc>
                <a:spcPts val="2800"/>
              </a:lnSpc>
              <a:spcBef>
                <a:spcPct val="0"/>
              </a:spcBef>
              <a:buNone/>
              <a:defRPr sz="3600" kern="1200">
                <a:solidFill>
                  <a:schemeClr val="bg1"/>
                </a:solidFill>
                <a:latin typeface="+mj-lt"/>
                <a:ea typeface="+mj-ea"/>
                <a:cs typeface="+mj-cs"/>
              </a:defRPr>
            </a:lvl1pPr>
          </a:lstStyle>
          <a:p>
            <a:r>
              <a:rPr lang="en-GB" sz="2400" dirty="0">
                <a:solidFill>
                  <a:schemeClr val="tx1"/>
                </a:solidFill>
              </a:rPr>
              <a:t>Lagged (15m each day )  – Burst (15 m)</a:t>
            </a:r>
          </a:p>
        </p:txBody>
      </p:sp>
      <p:sp>
        <p:nvSpPr>
          <p:cNvPr id="10" name="TextBox 9">
            <a:extLst>
              <a:ext uri="{FF2B5EF4-FFF2-40B4-BE49-F238E27FC236}">
                <a16:creationId xmlns:a16="http://schemas.microsoft.com/office/drawing/2014/main" id="{336E989E-12D4-4F14-9F5D-F28DCA64A42D}"/>
              </a:ext>
            </a:extLst>
          </p:cNvPr>
          <p:cNvSpPr txBox="1"/>
          <p:nvPr/>
        </p:nvSpPr>
        <p:spPr>
          <a:xfrm>
            <a:off x="7046591" y="311732"/>
            <a:ext cx="5010083" cy="6186309"/>
          </a:xfrm>
          <a:prstGeom prst="rect">
            <a:avLst/>
          </a:prstGeom>
          <a:noFill/>
        </p:spPr>
        <p:txBody>
          <a:bodyPr wrap="square" rtlCol="0">
            <a:spAutoFit/>
          </a:bodyPr>
          <a:lstStyle/>
          <a:p>
            <a:r>
              <a:rPr lang="en-GB" dirty="0"/>
              <a:t>This plot shows the difference of MJO bivariate correlation between different lagged ensemble configurations (from 2 to 5-days window) and the 15-member burst sample as a function of the forecast lead time (up to 29 days). Negative (positive) values indicate that the burst sample outperforms (underperforms) the lagged ensembles. Vertical bars indicate the 95% confidence level. Black diamonds indicate statistically significant differences.</a:t>
            </a:r>
          </a:p>
          <a:p>
            <a:endParaRPr lang="en-GB" dirty="0"/>
          </a:p>
          <a:p>
            <a:r>
              <a:rPr lang="en-GB" dirty="0"/>
              <a:t>This plot indicates that the burst sample is generally more skilful than the lagged ensembles up to about day 10, even if its ensemble size (15) is much  lower than the ensemble size of the lagged ensembles (up to 75 members). After day 10, the lagged ensembles produce more skilful MJO forecasts with a 3-day lagged ensemble being the optimal configuration.</a:t>
            </a:r>
          </a:p>
          <a:p>
            <a:endParaRPr lang="en-GB" dirty="0"/>
          </a:p>
          <a:p>
            <a:endParaRPr lang="en-GB" dirty="0"/>
          </a:p>
        </p:txBody>
      </p:sp>
    </p:spTree>
    <p:extLst>
      <p:ext uri="{BB962C8B-B14F-4D97-AF65-F5344CB8AC3E}">
        <p14:creationId xmlns:p14="http://schemas.microsoft.com/office/powerpoint/2010/main" val="39980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2711" y="1038033"/>
            <a:ext cx="7772400" cy="1470025"/>
          </a:xfrm>
        </p:spPr>
        <p:txBody>
          <a:bodyPr/>
          <a:lstStyle/>
          <a:p>
            <a:r>
              <a:rPr lang="en-GB" sz="2400" dirty="0"/>
              <a:t>Lag (5m each day )  – Burst (15 m)</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4386" r="5923"/>
          <a:stretch/>
        </p:blipFill>
        <p:spPr>
          <a:xfrm>
            <a:off x="174383" y="1038033"/>
            <a:ext cx="6375289" cy="5304596"/>
          </a:xfrm>
          <a:prstGeom prst="rect">
            <a:avLst/>
          </a:prstGeom>
        </p:spPr>
      </p:pic>
      <p:sp>
        <p:nvSpPr>
          <p:cNvPr id="5" name="TextBox 4"/>
          <p:cNvSpPr txBox="1"/>
          <p:nvPr/>
        </p:nvSpPr>
        <p:spPr>
          <a:xfrm>
            <a:off x="2275197" y="1824343"/>
            <a:ext cx="995423" cy="307777"/>
          </a:xfrm>
          <a:prstGeom prst="rect">
            <a:avLst/>
          </a:prstGeom>
          <a:noFill/>
        </p:spPr>
        <p:txBody>
          <a:bodyPr wrap="square" rtlCol="0">
            <a:spAutoFit/>
          </a:bodyPr>
          <a:lstStyle/>
          <a:p>
            <a:r>
              <a:rPr lang="en-GB" sz="1400" dirty="0"/>
              <a:t>10m</a:t>
            </a:r>
          </a:p>
        </p:txBody>
      </p:sp>
      <p:sp>
        <p:nvSpPr>
          <p:cNvPr id="6" name="TextBox 5"/>
          <p:cNvSpPr txBox="1"/>
          <p:nvPr/>
        </p:nvSpPr>
        <p:spPr>
          <a:xfrm>
            <a:off x="3225964" y="1824344"/>
            <a:ext cx="995423" cy="307777"/>
          </a:xfrm>
          <a:prstGeom prst="rect">
            <a:avLst/>
          </a:prstGeom>
          <a:noFill/>
        </p:spPr>
        <p:txBody>
          <a:bodyPr wrap="square" rtlCol="0">
            <a:spAutoFit/>
          </a:bodyPr>
          <a:lstStyle/>
          <a:p>
            <a:r>
              <a:rPr lang="en-GB" sz="1400" dirty="0"/>
              <a:t>15m</a:t>
            </a:r>
          </a:p>
        </p:txBody>
      </p:sp>
      <p:sp>
        <p:nvSpPr>
          <p:cNvPr id="7" name="TextBox 6"/>
          <p:cNvSpPr txBox="1"/>
          <p:nvPr/>
        </p:nvSpPr>
        <p:spPr>
          <a:xfrm>
            <a:off x="4111350" y="1812401"/>
            <a:ext cx="995423" cy="307777"/>
          </a:xfrm>
          <a:prstGeom prst="rect">
            <a:avLst/>
          </a:prstGeom>
          <a:noFill/>
        </p:spPr>
        <p:txBody>
          <a:bodyPr wrap="square" rtlCol="0">
            <a:spAutoFit/>
          </a:bodyPr>
          <a:lstStyle/>
          <a:p>
            <a:r>
              <a:rPr lang="en-GB" sz="1400" dirty="0"/>
              <a:t>20m</a:t>
            </a:r>
          </a:p>
        </p:txBody>
      </p:sp>
      <p:sp>
        <p:nvSpPr>
          <p:cNvPr id="8" name="TextBox 7"/>
          <p:cNvSpPr txBox="1"/>
          <p:nvPr/>
        </p:nvSpPr>
        <p:spPr>
          <a:xfrm>
            <a:off x="5006414" y="1827086"/>
            <a:ext cx="995423" cy="307777"/>
          </a:xfrm>
          <a:prstGeom prst="rect">
            <a:avLst/>
          </a:prstGeom>
          <a:noFill/>
        </p:spPr>
        <p:txBody>
          <a:bodyPr wrap="square" rtlCol="0">
            <a:spAutoFit/>
          </a:bodyPr>
          <a:lstStyle/>
          <a:p>
            <a:r>
              <a:rPr lang="en-GB" sz="1400" dirty="0"/>
              <a:t>25m</a:t>
            </a:r>
          </a:p>
        </p:txBody>
      </p:sp>
      <p:sp>
        <p:nvSpPr>
          <p:cNvPr id="9" name="TextBox 8"/>
          <p:cNvSpPr txBox="1"/>
          <p:nvPr/>
        </p:nvSpPr>
        <p:spPr>
          <a:xfrm>
            <a:off x="1698512" y="205663"/>
            <a:ext cx="5721171" cy="523220"/>
          </a:xfrm>
          <a:prstGeom prst="rect">
            <a:avLst/>
          </a:prstGeom>
          <a:noFill/>
        </p:spPr>
        <p:txBody>
          <a:bodyPr wrap="square" rtlCol="0">
            <a:spAutoFit/>
          </a:bodyPr>
          <a:lstStyle/>
          <a:p>
            <a:r>
              <a:rPr lang="en-GB" sz="2800" b="1" dirty="0">
                <a:solidFill>
                  <a:schemeClr val="tx2"/>
                </a:solidFill>
              </a:rPr>
              <a:t>Madden Julian Oscillation</a:t>
            </a:r>
          </a:p>
        </p:txBody>
      </p:sp>
      <p:sp>
        <p:nvSpPr>
          <p:cNvPr id="10" name="Title 1"/>
          <p:cNvSpPr txBox="1">
            <a:spLocks/>
          </p:cNvSpPr>
          <p:nvPr/>
        </p:nvSpPr>
        <p:spPr>
          <a:xfrm>
            <a:off x="238177" y="796366"/>
            <a:ext cx="7772400" cy="1470025"/>
          </a:xfrm>
          <a:prstGeom prst="rect">
            <a:avLst/>
          </a:prstGeom>
        </p:spPr>
        <p:txBody>
          <a:bodyPr/>
          <a:lstStyle>
            <a:lvl1pPr algn="ctr" defTabSz="457200" rtl="0" eaLnBrk="1" latinLnBrk="0" hangingPunct="1">
              <a:lnSpc>
                <a:spcPts val="2800"/>
              </a:lnSpc>
              <a:spcBef>
                <a:spcPct val="0"/>
              </a:spcBef>
              <a:buNone/>
              <a:defRPr sz="3600" kern="1200">
                <a:solidFill>
                  <a:schemeClr val="bg1"/>
                </a:solidFill>
                <a:latin typeface="+mj-lt"/>
                <a:ea typeface="+mj-ea"/>
                <a:cs typeface="+mj-cs"/>
              </a:defRPr>
            </a:lvl1pPr>
          </a:lstStyle>
          <a:p>
            <a:r>
              <a:rPr lang="en-GB" sz="2400" dirty="0">
                <a:solidFill>
                  <a:schemeClr val="tx1"/>
                </a:solidFill>
              </a:rPr>
              <a:t>Lagged (5m each day )  – Burst (15 m)</a:t>
            </a:r>
          </a:p>
        </p:txBody>
      </p:sp>
      <p:sp>
        <p:nvSpPr>
          <p:cNvPr id="11" name="TextBox 10">
            <a:extLst>
              <a:ext uri="{FF2B5EF4-FFF2-40B4-BE49-F238E27FC236}">
                <a16:creationId xmlns:a16="http://schemas.microsoft.com/office/drawing/2014/main" id="{9ACD47EE-128E-428A-8B4D-F37B2DC7CA5D}"/>
              </a:ext>
            </a:extLst>
          </p:cNvPr>
          <p:cNvSpPr txBox="1"/>
          <p:nvPr/>
        </p:nvSpPr>
        <p:spPr>
          <a:xfrm>
            <a:off x="7101519" y="902132"/>
            <a:ext cx="5010083" cy="4801314"/>
          </a:xfrm>
          <a:prstGeom prst="rect">
            <a:avLst/>
          </a:prstGeom>
          <a:noFill/>
        </p:spPr>
        <p:txBody>
          <a:bodyPr wrap="square" rtlCol="0">
            <a:spAutoFit/>
          </a:bodyPr>
          <a:lstStyle/>
          <a:p>
            <a:r>
              <a:rPr lang="en-GB" dirty="0"/>
              <a:t>Same plot as in the previous slide, but this time the lagged ensemble is produced using 5-members per day instead of 15 members so that we are comparing two configurations with comparable cost (is it better to run 5 members every day or 15 members twice a week?)</a:t>
            </a:r>
          </a:p>
          <a:p>
            <a:endParaRPr lang="en-GB" dirty="0"/>
          </a:p>
          <a:p>
            <a:r>
              <a:rPr lang="en-GB" dirty="0"/>
              <a:t>This plot indicates that up to about day 15, the burst sample is generally more skilful than the lagged ensembles, After day  20, the lagged ensembles produce more skilful MJO forecasts, although the difference is not statistically significant. The benefit of the lagged ensemble after day 20 could come from a larger ensemble spread than in the burst sample which is strongly under-dispersive. </a:t>
            </a:r>
          </a:p>
          <a:p>
            <a:endParaRPr lang="en-GB" dirty="0"/>
          </a:p>
        </p:txBody>
      </p:sp>
    </p:spTree>
    <p:extLst>
      <p:ext uri="{BB962C8B-B14F-4D97-AF65-F5344CB8AC3E}">
        <p14:creationId xmlns:p14="http://schemas.microsoft.com/office/powerpoint/2010/main" val="1688730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07170" y="709196"/>
            <a:ext cx="4368800" cy="369332"/>
          </a:xfrm>
          <a:prstGeom prst="rect">
            <a:avLst/>
          </a:prstGeom>
          <a:noFill/>
        </p:spPr>
        <p:txBody>
          <a:bodyPr wrap="square" rtlCol="0">
            <a:spAutoFit/>
          </a:bodyPr>
          <a:lstStyle/>
          <a:p>
            <a:r>
              <a:rPr lang="en-GB" dirty="0"/>
              <a:t>3d 5m lag (15m) vs 15m burst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5254" y="1073504"/>
            <a:ext cx="4554120" cy="5449696"/>
          </a:xfrm>
          <a:prstGeom prst="rect">
            <a:avLst/>
          </a:prstGeom>
        </p:spPr>
      </p:pic>
      <p:pic>
        <p:nvPicPr>
          <p:cNvPr id="4" name="Picture 3">
            <a:extLst>
              <a:ext uri="{FF2B5EF4-FFF2-40B4-BE49-F238E27FC236}">
                <a16:creationId xmlns:a16="http://schemas.microsoft.com/office/drawing/2014/main" id="{5E2B9A8C-69D4-4DCA-A043-13584CCE3213}"/>
              </a:ext>
            </a:extLst>
          </p:cNvPr>
          <p:cNvPicPr>
            <a:picLocks noChangeAspect="1"/>
          </p:cNvPicPr>
          <p:nvPr/>
        </p:nvPicPr>
        <p:blipFill rotWithShape="1">
          <a:blip r:embed="rId3">
            <a:extLst>
              <a:ext uri="{28A0092B-C50C-407E-A947-70E740481C1C}">
                <a14:useLocalDpi xmlns:a14="http://schemas.microsoft.com/office/drawing/2010/main" val="0"/>
              </a:ext>
            </a:extLst>
          </a:blip>
          <a:srcRect l="5934" r="18423" b="787"/>
          <a:stretch/>
        </p:blipFill>
        <p:spPr>
          <a:xfrm>
            <a:off x="267806" y="1073504"/>
            <a:ext cx="3445050" cy="5449696"/>
          </a:xfrm>
          <a:prstGeom prst="rect">
            <a:avLst/>
          </a:prstGeom>
        </p:spPr>
      </p:pic>
      <p:sp>
        <p:nvSpPr>
          <p:cNvPr id="5" name="TextBox 4">
            <a:extLst>
              <a:ext uri="{FF2B5EF4-FFF2-40B4-BE49-F238E27FC236}">
                <a16:creationId xmlns:a16="http://schemas.microsoft.com/office/drawing/2014/main" id="{D35E353E-0BD1-45D9-8000-F6D19A1AA1AC}"/>
              </a:ext>
            </a:extLst>
          </p:cNvPr>
          <p:cNvSpPr txBox="1"/>
          <p:nvPr/>
        </p:nvSpPr>
        <p:spPr>
          <a:xfrm>
            <a:off x="267806" y="709196"/>
            <a:ext cx="4368800" cy="369332"/>
          </a:xfrm>
          <a:prstGeom prst="rect">
            <a:avLst/>
          </a:prstGeom>
          <a:noFill/>
        </p:spPr>
        <p:txBody>
          <a:bodyPr wrap="square" rtlCol="0">
            <a:spAutoFit/>
          </a:bodyPr>
          <a:lstStyle/>
          <a:p>
            <a:r>
              <a:rPr lang="en-GB" dirty="0"/>
              <a:t>3d 15m lag (45m) vs 15m burst</a:t>
            </a:r>
          </a:p>
        </p:txBody>
      </p:sp>
      <p:sp>
        <p:nvSpPr>
          <p:cNvPr id="2" name="TextBox 1">
            <a:extLst>
              <a:ext uri="{FF2B5EF4-FFF2-40B4-BE49-F238E27FC236}">
                <a16:creationId xmlns:a16="http://schemas.microsoft.com/office/drawing/2014/main" id="{5008AA7B-A6C0-48F6-AD79-9E3AE549B524}"/>
              </a:ext>
            </a:extLst>
          </p:cNvPr>
          <p:cNvSpPr txBox="1"/>
          <p:nvPr/>
        </p:nvSpPr>
        <p:spPr>
          <a:xfrm>
            <a:off x="3053202" y="-22144"/>
            <a:ext cx="3816000" cy="523220"/>
          </a:xfrm>
          <a:prstGeom prst="rect">
            <a:avLst/>
          </a:prstGeom>
          <a:noFill/>
        </p:spPr>
        <p:txBody>
          <a:bodyPr wrap="square" rtlCol="0">
            <a:spAutoFit/>
          </a:bodyPr>
          <a:lstStyle/>
          <a:p>
            <a:r>
              <a:rPr lang="en-GB" sz="2800" b="1" dirty="0"/>
              <a:t>Scorecards</a:t>
            </a:r>
          </a:p>
        </p:txBody>
      </p:sp>
      <p:sp>
        <p:nvSpPr>
          <p:cNvPr id="3" name="TextBox 2">
            <a:extLst>
              <a:ext uri="{FF2B5EF4-FFF2-40B4-BE49-F238E27FC236}">
                <a16:creationId xmlns:a16="http://schemas.microsoft.com/office/drawing/2014/main" id="{EAC0EB28-99FE-40C0-9573-8799A4EBB4E3}"/>
              </a:ext>
            </a:extLst>
          </p:cNvPr>
          <p:cNvSpPr txBox="1"/>
          <p:nvPr/>
        </p:nvSpPr>
        <p:spPr>
          <a:xfrm>
            <a:off x="7552220" y="180000"/>
            <a:ext cx="4737707" cy="6247864"/>
          </a:xfrm>
          <a:prstGeom prst="rect">
            <a:avLst/>
          </a:prstGeom>
          <a:noFill/>
        </p:spPr>
        <p:txBody>
          <a:bodyPr wrap="square" rtlCol="0">
            <a:spAutoFit/>
          </a:bodyPr>
          <a:lstStyle/>
          <a:p>
            <a:r>
              <a:rPr lang="en-GB" sz="1600" dirty="0"/>
              <a:t>Difference of CRPSS scores between a 3-day lagged ensemble and the burst sample for forecast weeks 1 to 4 over the northern </a:t>
            </a:r>
            <a:r>
              <a:rPr lang="en-GB" sz="1600" dirty="0" err="1"/>
              <a:t>Extratropics</a:t>
            </a:r>
            <a:r>
              <a:rPr lang="en-GB" sz="1600" dirty="0"/>
              <a:t> (left side of each panel) and tropics (right side of each panel) for 20 variables (e.g. </a:t>
            </a:r>
            <a:r>
              <a:rPr lang="en-GB" sz="1600" dirty="0" err="1"/>
              <a:t>tp</a:t>
            </a:r>
            <a:r>
              <a:rPr lang="en-GB" sz="1600" dirty="0"/>
              <a:t>=total precipitation). The size of each circle is proportional to the difference. Blue (red) </a:t>
            </a:r>
            <a:r>
              <a:rPr lang="en-GB" sz="1600" dirty="0" err="1"/>
              <a:t>color</a:t>
            </a:r>
            <a:r>
              <a:rPr lang="en-GB" sz="1600" dirty="0"/>
              <a:t> indicates that the lagged ensemble outperforms (underperforms) the burst sample.</a:t>
            </a:r>
          </a:p>
          <a:p>
            <a:endParaRPr lang="en-GB" sz="1600" dirty="0"/>
          </a:p>
          <a:p>
            <a:r>
              <a:rPr lang="en-GB" sz="1600" dirty="0"/>
              <a:t>The left panel suggests that a lagged ensemble which is 3 times more expensive than the 15m burst sample is significantly more skilful than the burst sample, except for week 1 in the Northern </a:t>
            </a:r>
            <a:r>
              <a:rPr lang="en-GB" sz="1600" dirty="0" err="1"/>
              <a:t>Extratropics</a:t>
            </a:r>
            <a:r>
              <a:rPr lang="en-GB" sz="1600" dirty="0"/>
              <a:t>. </a:t>
            </a:r>
          </a:p>
          <a:p>
            <a:endParaRPr lang="en-GB" sz="1600" dirty="0"/>
          </a:p>
          <a:p>
            <a:r>
              <a:rPr lang="en-GB" sz="1600" dirty="0"/>
              <a:t>The right panel suggests that at same cost (15m burst vs 5m every day 3-day lagged ensemble), the forecast skill scores are not statistically different, except for a slight degradation in week1 over the northern </a:t>
            </a:r>
            <a:r>
              <a:rPr lang="en-GB" sz="1600" dirty="0" err="1"/>
              <a:t>Extratropics</a:t>
            </a:r>
            <a:r>
              <a:rPr lang="en-GB" sz="1600" dirty="0"/>
              <a:t>. </a:t>
            </a:r>
          </a:p>
          <a:p>
            <a:endParaRPr lang="en-GB" sz="1600" dirty="0"/>
          </a:p>
          <a:p>
            <a:r>
              <a:rPr lang="en-GB" sz="1600" dirty="0"/>
              <a:t>These results indicate that a lagged ensemble combining  5 members per day can be as skilful as a 15-member burst sample. </a:t>
            </a:r>
          </a:p>
        </p:txBody>
      </p:sp>
    </p:spTree>
    <p:extLst>
      <p:ext uri="{BB962C8B-B14F-4D97-AF65-F5344CB8AC3E}">
        <p14:creationId xmlns:p14="http://schemas.microsoft.com/office/powerpoint/2010/main" val="3082577843"/>
      </p:ext>
    </p:extLst>
  </p:cSld>
  <p:clrMapOvr>
    <a:masterClrMapping/>
  </p:clrMapOvr>
</p:sld>
</file>

<file path=ppt/theme/theme1.xml><?xml version="1.0" encoding="utf-8"?>
<a:theme xmlns:a="http://schemas.openxmlformats.org/drawingml/2006/main" name="ECMWF Light 16:9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CMWF_16.9_light_blue.potx" id="{6E553A05-1FF4-41A6-8DCD-4A16C4C52284}" vid="{CB9C2DB0-F904-43F7-8D0F-6F373F3FC0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ECMWF_16.9_light_blue</Template>
  <TotalTime>13125</TotalTime>
  <Words>2164</Words>
  <Application>Microsoft Office PowerPoint</Application>
  <PresentationFormat>Custom</PresentationFormat>
  <Paragraphs>318</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Gill Sans</vt:lpstr>
      <vt:lpstr>Wingdings</vt:lpstr>
      <vt:lpstr>ECMWF Light 16:9 blue</vt:lpstr>
      <vt:lpstr>PowerPoint Presentation</vt:lpstr>
      <vt:lpstr>S2S Database models</vt:lpstr>
      <vt:lpstr>PowerPoint Presentation</vt:lpstr>
      <vt:lpstr>The ECMWF extended-range forecasts </vt:lpstr>
      <vt:lpstr>PowerPoint Presentation</vt:lpstr>
      <vt:lpstr>PowerPoint Presentation</vt:lpstr>
      <vt:lpstr>Lag (15xd) – Burst (15 m)</vt:lpstr>
      <vt:lpstr>Lag (5m each day )  – Burst (15 m)</vt:lpstr>
      <vt:lpstr>PowerPoint Presentation</vt:lpstr>
      <vt:lpstr>ECMWF operational forecasts (51m) </vt:lpstr>
      <vt:lpstr>Lagged ensemble vs 51m Burst sample</vt:lpstr>
      <vt:lpstr>Impact of lag ensemble on CRPSS  Northern Extratropics</vt:lpstr>
      <vt:lpstr>PowerPoint Presentation</vt:lpstr>
      <vt:lpstr>PowerPoint Presentation</vt:lpstr>
      <vt:lpstr>PowerPoint Presentation</vt:lpstr>
      <vt:lpstr>Conclusions</vt:lpstr>
    </vt:vector>
  </TitlesOfParts>
  <Company>ECMWF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Frederic Vitart</dc:creator>
  <cp:lastModifiedBy>Frederic Vitart</cp:lastModifiedBy>
  <cp:revision>250</cp:revision>
  <cp:lastPrinted>2014-11-19T12:15:44Z</cp:lastPrinted>
  <dcterms:created xsi:type="dcterms:W3CDTF">2019-09-23T09:37:32Z</dcterms:created>
  <dcterms:modified xsi:type="dcterms:W3CDTF">2020-04-16T15:13:49Z</dcterms:modified>
</cp:coreProperties>
</file>