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40" d="100"/>
          <a:sy n="140" d="100"/>
        </p:scale>
        <p:origin x="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770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718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992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304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35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126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11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61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69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6173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6855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3ED18-94FA-429B-8D17-929565B089F4}" type="datetimeFigureOut">
              <a:rPr lang="fi-FI" smtClean="0"/>
              <a:t>5.5.2020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8139B-0683-41E5-A8FC-CE163789E4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083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2181966" y="1929270"/>
            <a:ext cx="4676034" cy="3305608"/>
            <a:chOff x="2181966" y="2347979"/>
            <a:chExt cx="4676034" cy="330560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1966" y="2347979"/>
              <a:ext cx="4676034" cy="2879265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3688789" y="5191922"/>
              <a:ext cx="249063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solidFill>
                    <a:srgbClr val="2E414F"/>
                  </a:solidFill>
                </a:rPr>
                <a:t>Figure </a:t>
              </a:r>
              <a:r>
                <a:rPr lang="en-US" sz="1200" dirty="0" smtClean="0">
                  <a:solidFill>
                    <a:srgbClr val="2E414F"/>
                  </a:solidFill>
                </a:rPr>
                <a:t>1: Schematic diagram of input-adaptive proxy (IAP).</a:t>
              </a:r>
              <a:endParaRPr lang="fi-FI" sz="12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053393" y="70013"/>
            <a:ext cx="4227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Input-adaptive proxy of air quality parameters: </a:t>
            </a:r>
            <a:r>
              <a:rPr lang="en-GB" sz="2000" dirty="0" smtClean="0"/>
              <a:t>A </a:t>
            </a:r>
            <a:r>
              <a:rPr lang="en-GB" sz="2000" dirty="0"/>
              <a:t>case study for black carbon in Helsinki, Finland</a:t>
            </a:r>
            <a:endParaRPr lang="fi-FI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46481" y="8349046"/>
            <a:ext cx="2195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(Fung, et al., Sensors, 2020)</a:t>
            </a:r>
            <a:endParaRPr lang="fi-FI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09" y="8293347"/>
            <a:ext cx="992572" cy="347400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0" y="3505320"/>
            <a:ext cx="3625476" cy="4656774"/>
            <a:chOff x="0" y="3505320"/>
            <a:chExt cx="3625476" cy="4656774"/>
          </a:xfrm>
        </p:grpSpPr>
        <p:pic>
          <p:nvPicPr>
            <p:cNvPr id="13" name="Picture 12" descr="animation - Create animated gif of an arrow being hand ...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6084242" flipV="1">
              <a:off x="2107748" y="3505320"/>
              <a:ext cx="1517728" cy="1517728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>
              <a:off x="0" y="4899979"/>
              <a:ext cx="2699799" cy="3262115"/>
              <a:chOff x="4301" y="5669925"/>
              <a:chExt cx="2699799" cy="3262115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01" y="5908318"/>
                <a:ext cx="2600790" cy="2510162"/>
              </a:xfrm>
              <a:prstGeom prst="rect">
                <a:avLst/>
              </a:prstGeom>
            </p:spPr>
          </p:pic>
          <p:sp>
            <p:nvSpPr>
              <p:cNvPr id="20" name="TextBox 19"/>
              <p:cNvSpPr txBox="1"/>
              <p:nvPr/>
            </p:nvSpPr>
            <p:spPr>
              <a:xfrm>
                <a:off x="158210" y="5669925"/>
                <a:ext cx="25458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i-FI" sz="1200" dirty="0" smtClean="0"/>
                  <a:t>R</a:t>
                </a:r>
                <a:r>
                  <a:rPr lang="fi-FI" sz="1200" baseline="30000" dirty="0" smtClean="0"/>
                  <a:t>2</a:t>
                </a:r>
                <a:r>
                  <a:rPr lang="fi-FI" sz="1200" dirty="0" smtClean="0"/>
                  <a:t> = 0.87, MAE = 0.199, RMSE = 0.310</a:t>
                </a:r>
                <a:endParaRPr lang="fi-FI" sz="1200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6533" y="8285709"/>
                <a:ext cx="26490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fi-FI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>
                    <a:solidFill>
                      <a:srgbClr val="2E414F"/>
                    </a:solidFill>
                  </a:rPr>
                  <a:t>Figure </a:t>
                </a:r>
                <a:r>
                  <a:rPr lang="en-US" sz="1200" dirty="0" smtClean="0">
                    <a:solidFill>
                      <a:srgbClr val="2E414F"/>
                    </a:solidFill>
                  </a:rPr>
                  <a:t>3: Scatter plot showing the proxy performance (bright color indicates the higher frequency of the data points).</a:t>
                </a:r>
                <a:endParaRPr lang="fi-FI" sz="1200" dirty="0"/>
              </a:p>
            </p:txBody>
          </p:sp>
        </p:grpSp>
      </p:grpSp>
      <p:grpSp>
        <p:nvGrpSpPr>
          <p:cNvPr id="32" name="Group 31"/>
          <p:cNvGrpSpPr/>
          <p:nvPr/>
        </p:nvGrpSpPr>
        <p:grpSpPr>
          <a:xfrm>
            <a:off x="2672541" y="4708690"/>
            <a:ext cx="4097867" cy="3982196"/>
            <a:chOff x="2672541" y="4708690"/>
            <a:chExt cx="4097867" cy="3982196"/>
          </a:xfrm>
        </p:grpSpPr>
        <p:pic>
          <p:nvPicPr>
            <p:cNvPr id="16" name="Picture 15" descr="animation - Create animated gif of an arrow being hand ...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 flipH="1" flipV="1">
              <a:off x="3060681" y="4708690"/>
              <a:ext cx="738308" cy="738308"/>
            </a:xfrm>
            <a:prstGeom prst="rect">
              <a:avLst/>
            </a:prstGeom>
          </p:spPr>
        </p:pic>
        <p:grpSp>
          <p:nvGrpSpPr>
            <p:cNvPr id="24" name="Group 23"/>
            <p:cNvGrpSpPr/>
            <p:nvPr/>
          </p:nvGrpSpPr>
          <p:grpSpPr>
            <a:xfrm>
              <a:off x="2672541" y="5321712"/>
              <a:ext cx="4097867" cy="3369174"/>
              <a:chOff x="2672541" y="5740421"/>
              <a:chExt cx="4097867" cy="3369174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0" t="144" r="7556" b="1"/>
              <a:stretch/>
            </p:blipFill>
            <p:spPr>
              <a:xfrm>
                <a:off x="2672541" y="5740421"/>
                <a:ext cx="4097867" cy="1375538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001" r="7718"/>
              <a:stretch/>
            </p:blipFill>
            <p:spPr>
              <a:xfrm>
                <a:off x="2673608" y="7087726"/>
                <a:ext cx="4096800" cy="1376903"/>
              </a:xfrm>
              <a:prstGeom prst="rect">
                <a:avLst/>
              </a:prstGeom>
            </p:spPr>
          </p:pic>
          <p:sp>
            <p:nvSpPr>
              <p:cNvPr id="23" name="Rectangle 22"/>
              <p:cNvSpPr/>
              <p:nvPr/>
            </p:nvSpPr>
            <p:spPr>
              <a:xfrm>
                <a:off x="3260670" y="8463264"/>
                <a:ext cx="3509737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fi-FI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1200" dirty="0">
                    <a:solidFill>
                      <a:srgbClr val="2E414F"/>
                    </a:solidFill>
                  </a:rPr>
                  <a:t>Figure 4</a:t>
                </a:r>
                <a:r>
                  <a:rPr lang="en-US" sz="1200" dirty="0" smtClean="0">
                    <a:solidFill>
                      <a:srgbClr val="2E414F"/>
                    </a:solidFill>
                  </a:rPr>
                  <a:t>: Time-series of the measured BC, BC by IAP and simple linear regression in street canyon and urban background sites.</a:t>
                </a:r>
                <a:endParaRPr lang="fi-FI" sz="1200" dirty="0"/>
              </a:p>
            </p:txBody>
          </p:sp>
        </p:grpSp>
      </p:grpSp>
      <p:grpSp>
        <p:nvGrpSpPr>
          <p:cNvPr id="30" name="Group 29"/>
          <p:cNvGrpSpPr/>
          <p:nvPr/>
        </p:nvGrpSpPr>
        <p:grpSpPr>
          <a:xfrm>
            <a:off x="120453" y="549376"/>
            <a:ext cx="3492633" cy="4259159"/>
            <a:chOff x="120453" y="549376"/>
            <a:chExt cx="3492633" cy="4259159"/>
          </a:xfrm>
        </p:grpSpPr>
        <p:grpSp>
          <p:nvGrpSpPr>
            <p:cNvPr id="29" name="Group 28"/>
            <p:cNvGrpSpPr/>
            <p:nvPr/>
          </p:nvGrpSpPr>
          <p:grpSpPr>
            <a:xfrm>
              <a:off x="140988" y="549376"/>
              <a:ext cx="3472098" cy="3625564"/>
              <a:chOff x="140988" y="549376"/>
              <a:chExt cx="3472098" cy="3625564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036" r="8110"/>
              <a:stretch/>
            </p:blipFill>
            <p:spPr>
              <a:xfrm>
                <a:off x="140988" y="549376"/>
                <a:ext cx="2108685" cy="3625564"/>
              </a:xfrm>
              <a:prstGeom prst="rect">
                <a:avLst/>
              </a:prstGeom>
            </p:spPr>
          </p:pic>
          <p:pic>
            <p:nvPicPr>
              <p:cNvPr id="10" name="Picture 9" descr="animation - Create animated gif of an arrow being hand ...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257352" flipV="1">
                <a:off x="2206526" y="1071120"/>
                <a:ext cx="1406560" cy="1406560"/>
              </a:xfrm>
              <a:prstGeom prst="rect">
                <a:avLst/>
              </a:prstGeom>
            </p:spPr>
          </p:pic>
        </p:grpSp>
        <p:sp>
          <p:nvSpPr>
            <p:cNvPr id="26" name="Rectangle 25"/>
            <p:cNvSpPr/>
            <p:nvPr/>
          </p:nvSpPr>
          <p:spPr>
            <a:xfrm>
              <a:off x="120453" y="4162204"/>
              <a:ext cx="210530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fi-FI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solidFill>
                    <a:srgbClr val="2E414F"/>
                  </a:solidFill>
                </a:rPr>
                <a:t>Figure 2</a:t>
              </a:r>
              <a:r>
                <a:rPr lang="en-US" sz="1200" dirty="0" smtClean="0">
                  <a:solidFill>
                    <a:srgbClr val="2E414F"/>
                  </a:solidFill>
                </a:rPr>
                <a:t>: </a:t>
              </a:r>
              <a:r>
                <a:rPr lang="en-US" sz="1200" dirty="0" err="1" smtClean="0">
                  <a:solidFill>
                    <a:srgbClr val="2E414F"/>
                  </a:solidFill>
                </a:rPr>
                <a:t>Heatmap</a:t>
              </a:r>
              <a:r>
                <a:rPr lang="en-US" sz="1200" dirty="0" smtClean="0">
                  <a:solidFill>
                    <a:srgbClr val="2E414F"/>
                  </a:solidFill>
                </a:rPr>
                <a:t> showing the correlation of BC and other variables in different seasons.</a:t>
              </a:r>
              <a:endParaRPr lang="fi-FI" sz="1200" dirty="0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2981222" y="1070765"/>
            <a:ext cx="3929092" cy="149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59288" y="1110212"/>
            <a:ext cx="38510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b="1" dirty="0">
                <a:latin typeface="Open Sans"/>
              </a:rPr>
              <a:t>Pak L Fung</a:t>
            </a:r>
            <a:r>
              <a:rPr lang="fi-FI" sz="1000" dirty="0">
                <a:latin typeface="Open Sans"/>
              </a:rPr>
              <a:t>, Martha A Zaidan, Salla Sillanpää, Anu Kousa, Jarkko V Niemi, Hilkka Timonen, Joel Kuula, Erkka Saukko, Krista Luoma, Tuukka Petäjä, Sasu </a:t>
            </a:r>
            <a:r>
              <a:rPr lang="fi-FI" sz="1000" dirty="0" err="1">
                <a:latin typeface="Open Sans"/>
              </a:rPr>
              <a:t>Tarkoma</a:t>
            </a:r>
            <a:r>
              <a:rPr lang="fi-FI" sz="1000" dirty="0">
                <a:latin typeface="Open Sans"/>
              </a:rPr>
              <a:t>, Markku Kulmala, and Tareq Hussein</a:t>
            </a:r>
            <a:endParaRPr lang="fi-FI" sz="1000" dirty="0"/>
          </a:p>
        </p:txBody>
      </p:sp>
    </p:spTree>
    <p:extLst>
      <p:ext uri="{BB962C8B-B14F-4D97-AF65-F5344CB8AC3E}">
        <p14:creationId xmlns:p14="http://schemas.microsoft.com/office/powerpoint/2010/main" val="186769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152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Open Sans</vt:lpstr>
      <vt:lpstr>Arial</vt:lpstr>
      <vt:lpstr>Calibri</vt:lpstr>
      <vt:lpstr>Calibri Light</vt:lpstr>
      <vt:lpstr>Office Theme</vt:lpstr>
      <vt:lpstr>PowerPoint Presentation</vt:lpstr>
    </vt:vector>
  </TitlesOfParts>
  <Company>University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Pak L</dc:creator>
  <cp:lastModifiedBy>Fung, Pak L</cp:lastModifiedBy>
  <cp:revision>5</cp:revision>
  <dcterms:created xsi:type="dcterms:W3CDTF">2020-04-27T09:01:15Z</dcterms:created>
  <dcterms:modified xsi:type="dcterms:W3CDTF">2020-05-05T11:39:59Z</dcterms:modified>
</cp:coreProperties>
</file>