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70" r:id="rId6"/>
    <p:sldId id="267" r:id="rId7"/>
    <p:sldId id="272" r:id="rId8"/>
    <p:sldId id="271" r:id="rId9"/>
    <p:sldId id="260" r:id="rId10"/>
    <p:sldId id="264" r:id="rId11"/>
    <p:sldId id="263" r:id="rId1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E22A8-66BE-474C-8807-4555CEF08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1AD29F7-4856-4D0B-80C1-1717AD2D3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LID4096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1D735B-0B08-46E0-A461-0B6AAA4BF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5FC-FA01-46FF-8CBF-E08F090D9E3D}" type="datetimeFigureOut">
              <a:rPr lang="de-DE" smtClean="0"/>
              <a:t>23.04.2020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A27B46-0172-48B1-9DEB-6424440D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830CFF-C15A-4D75-A510-1E9D8D46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57A8-6F32-4E52-92F5-616F7F327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13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2C545-B2AB-42E6-B95D-497DF5A4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DA6E671-8C2F-4DE4-B81A-8996ADCBA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7B2E6E-724D-4110-8960-25B017B08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5FC-FA01-46FF-8CBF-E08F090D9E3D}" type="datetimeFigureOut">
              <a:rPr lang="de-DE" smtClean="0"/>
              <a:t>23.04.2020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F712B1-4EBB-4474-908C-BDC5848D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DDACB7-7219-42DA-B161-3733F5FA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57A8-6F32-4E52-92F5-616F7F327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02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246B263-02E0-4067-B01E-9394DD8E5C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7F89DAA-625D-4C65-AA05-2775E9A35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E411F0-5761-4F86-90EC-381AAC148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5FC-FA01-46FF-8CBF-E08F090D9E3D}" type="datetimeFigureOut">
              <a:rPr lang="de-DE" smtClean="0"/>
              <a:t>23.04.2020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3C968F-F8DF-4821-B13C-25BBE688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9B8B52-39A5-4C09-8935-F0C842F0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57A8-6F32-4E52-92F5-616F7F327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91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375D8-0E9A-43EF-8C6B-C39F3AB88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4F9B6D-3085-4657-ABE3-4A4397641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62213C-E43B-4E85-8993-84AA67B75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5FC-FA01-46FF-8CBF-E08F090D9E3D}" type="datetimeFigureOut">
              <a:rPr lang="de-DE" smtClean="0"/>
              <a:t>23.04.2020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57FDA9-11C4-40C0-BEC7-DA4DAA8DE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34A428-4D9D-4376-902E-7AC867735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57A8-6F32-4E52-92F5-616F7F327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51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453CA8-6797-4D3A-83EC-9C51EFB19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D59AA6-E57E-4BA5-8374-7DE9C936A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D8832C-2DF7-4C8D-929F-C808C677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5FC-FA01-46FF-8CBF-E08F090D9E3D}" type="datetimeFigureOut">
              <a:rPr lang="de-DE" smtClean="0"/>
              <a:t>23.04.2020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A16854-E4CB-42E4-B269-95355CF6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8A65F6-0A99-48F0-86E8-D9B2A70D0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57A8-6F32-4E52-92F5-616F7F327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5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66110-5DE2-4409-B835-975E4D9B5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D9E13E-1B59-4ECA-961A-C48BB17FE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FF7FA06-898F-410C-B530-F350FA003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0B0D69C-9D54-44B2-B055-A73E63229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5FC-FA01-46FF-8CBF-E08F090D9E3D}" type="datetimeFigureOut">
              <a:rPr lang="de-DE" smtClean="0"/>
              <a:t>23.04.2020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024FADC-8264-4ECE-B7BE-94E02A78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ADF101E-D5C7-4D89-98B0-8FB15BB11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57A8-6F32-4E52-92F5-616F7F327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0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1914A7-4FB0-4788-BCFC-838DC689F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7BC9D8-7956-4376-B855-310CB6934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5088F2-D13B-45AB-AB5B-8AC162F68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CBE035B-6F39-45CA-AF88-DD54F4BF7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80B39F6-7335-4C83-B507-78DECD8677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D58E0EA-72F1-4FBA-AF9D-F9027D14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5FC-FA01-46FF-8CBF-E08F090D9E3D}" type="datetimeFigureOut">
              <a:rPr lang="de-DE" smtClean="0"/>
              <a:t>23.04.2020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7DC6B00-AA5B-45C0-837D-211F97E75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F19B5D9-D255-4D1F-93A5-553827E3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57A8-6F32-4E52-92F5-616F7F327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50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C66C4E-1F28-4C99-8A13-433F9454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176D8B0-0F96-40AF-A65A-BD87D4F74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5FC-FA01-46FF-8CBF-E08F090D9E3D}" type="datetimeFigureOut">
              <a:rPr lang="de-DE" smtClean="0"/>
              <a:t>23.04.2020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68B34D-7247-4AEE-B4E6-2F6FED5E3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4D6689-133C-4B28-B62C-4EB2625D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57A8-6F32-4E52-92F5-616F7F327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65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8ACA207-D674-4316-8FD7-5188FAE1C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5FC-FA01-46FF-8CBF-E08F090D9E3D}" type="datetimeFigureOut">
              <a:rPr lang="de-DE" smtClean="0"/>
              <a:t>23.04.2020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F3D1670-DF0A-43DB-835A-30D85C71A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3CCEEF-F719-4679-9E15-5A22F48C1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57A8-6F32-4E52-92F5-616F7F327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202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C0B893-A9B2-469F-ADDC-6580E25F4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A2AAAC-0C55-41DD-90B8-3861CB97F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F1419D-F37E-4401-9AC2-D065ADC3E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68996F-9DD0-4DD5-9E22-7BE101B2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5FC-FA01-46FF-8CBF-E08F090D9E3D}" type="datetimeFigureOut">
              <a:rPr lang="de-DE" smtClean="0"/>
              <a:t>23.04.2020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EC3D7BE-1C62-4D6E-A855-29D9DFDEE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20E54B2-79C0-4505-A008-51AC7AD86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57A8-6F32-4E52-92F5-616F7F327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86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4D7E5-641E-488E-93D5-AF04978A7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F706FC2-3AA2-40C8-805C-B80108270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A817CAE-86F2-4BA2-AA03-9BD0399D5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CFA26E-90CA-4694-9377-D8B6E3A20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5FC-FA01-46FF-8CBF-E08F090D9E3D}" type="datetimeFigureOut">
              <a:rPr lang="de-DE" smtClean="0"/>
              <a:t>23.04.2020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59156C-1A0E-4CC4-813A-A16A06A51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5E9FDFD-551F-4058-A497-FE4C6F0D2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57A8-6F32-4E52-92F5-616F7F327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4435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973CAF0-7C14-4FA5-A3DF-29A56B5A4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FAA8D9-33EA-4A43-9200-5B48DEC60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F9D6D5-5E6E-4703-847B-F5B5CC436D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7C5FC-FA01-46FF-8CBF-E08F090D9E3D}" type="datetimeFigureOut">
              <a:rPr lang="de-DE" smtClean="0"/>
              <a:t>23.04.2020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9772BA-309E-4F26-A281-21B1587E5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5B2277-5DE6-4A3E-A40E-2681FF0F4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557A8-6F32-4E52-92F5-616F7F3274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918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D4D6-CAA3-4029-A606-13CB92EE3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4">
              <a:lumMod val="20000"/>
              <a:lumOff val="80000"/>
            </a:schemeClr>
          </a:solidFill>
          <a:effectLst>
            <a:softEdge rad="127000"/>
          </a:effectLst>
        </p:spPr>
        <p:txBody>
          <a:bodyPr anchor="ctr">
            <a:noAutofit/>
          </a:bodyPr>
          <a:lstStyle/>
          <a:p>
            <a:r>
              <a:rPr lang="en-GB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Taking responsibility: Geo-societal studies of alternative futures</a:t>
            </a:r>
            <a:endParaRPr lang="de-DE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968DC7-20D4-4F34-A816-031836F32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800000"/>
          </a:xfrm>
          <a:solidFill>
            <a:schemeClr val="tx1">
              <a:lumMod val="75000"/>
              <a:lumOff val="25000"/>
              <a:alpha val="85000"/>
            </a:schemeClr>
          </a:solidFill>
          <a:effectLst>
            <a:softEdge rad="127000"/>
          </a:effectLst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bg1"/>
                </a:solidFill>
              </a:rPr>
              <a:t>Martin Bohle </a:t>
            </a:r>
            <a:r>
              <a:rPr lang="en-GB" sz="1800" baseline="30000" dirty="0">
                <a:solidFill>
                  <a:schemeClr val="bg1"/>
                </a:solidFill>
              </a:rPr>
              <a:t>1, 2</a:t>
            </a:r>
            <a:r>
              <a:rPr lang="en-GB" sz="1800" dirty="0">
                <a:solidFill>
                  <a:schemeClr val="bg1"/>
                </a:solidFill>
              </a:rPr>
              <a:t>, Martin Kowarsch </a:t>
            </a:r>
            <a:r>
              <a:rPr lang="en-GB" sz="1800" baseline="30000" dirty="0">
                <a:solidFill>
                  <a:schemeClr val="bg1"/>
                </a:solidFill>
              </a:rPr>
              <a:t>3</a:t>
            </a:r>
            <a:endParaRPr lang="de-DE" sz="1600" baseline="30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buAutoNum type="arabicParenBoth"/>
            </a:pPr>
            <a:r>
              <a:rPr lang="en-GB" sz="1400" dirty="0">
                <a:solidFill>
                  <a:schemeClr val="bg1"/>
                </a:solidFill>
              </a:rPr>
              <a:t>International Association for Promoting Geoethics, Rome Italy;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arenBoth"/>
            </a:pPr>
            <a:r>
              <a:rPr lang="en-GB" sz="1400" dirty="0">
                <a:solidFill>
                  <a:schemeClr val="bg1"/>
                </a:solidFill>
              </a:rPr>
              <a:t>Ronin Institute, Montclair, NJ, USA / Germany, martin.bohle@ronininstitute.org;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</a:rPr>
              <a:t> (3) Mercator Research Institute on Global Commons and Climate Change (MCC), kowarsch@mcc-berlin.net;</a:t>
            </a:r>
          </a:p>
          <a:p>
            <a:pPr>
              <a:lnSpc>
                <a:spcPct val="100000"/>
              </a:lnSpc>
            </a:pPr>
            <a:r>
              <a:rPr lang="de-DE" sz="1200" dirty="0">
                <a:solidFill>
                  <a:schemeClr val="bg1"/>
                </a:solidFill>
              </a:rPr>
              <a:t>Online-</a:t>
            </a:r>
            <a:r>
              <a:rPr lang="de-DE" sz="1200" dirty="0" err="1">
                <a:solidFill>
                  <a:schemeClr val="bg1"/>
                </a:solidFill>
              </a:rPr>
              <a:t>Presentation</a:t>
            </a:r>
            <a:r>
              <a:rPr lang="de-DE" sz="1200" dirty="0">
                <a:solidFill>
                  <a:schemeClr val="bg1"/>
                </a:solidFill>
              </a:rPr>
              <a:t>: EGU2020 (Vienna, Austria, 2020)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C7D85DE-7A62-4166-99A8-A532BC933A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098" y="6122579"/>
            <a:ext cx="1227411" cy="429442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A203DC7-B4B3-4638-A85D-457330ECD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1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89"/>
    </mc:Choice>
    <mc:Fallback xmlns="">
      <p:transition spd="slow" advTm="264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7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991BA-AF18-45CD-9607-E21F6321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96" y="393405"/>
            <a:ext cx="10700208" cy="1325563"/>
          </a:xfrm>
          <a:solidFill>
            <a:schemeClr val="accent4">
              <a:lumMod val="20000"/>
              <a:lumOff val="80000"/>
            </a:schemeClr>
          </a:solidFill>
          <a:effectLst>
            <a:softEdge rad="127000"/>
          </a:effectLst>
        </p:spPr>
        <p:txBody>
          <a:bodyPr/>
          <a:lstStyle/>
          <a:p>
            <a:pPr algn="ctr"/>
            <a:r>
              <a:rPr lang="en-GB" sz="4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r>
              <a:rPr lang="en-GB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de-DE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AC1A2-BFA4-4FD9-A991-38EC40BBC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896" y="2115182"/>
            <a:ext cx="10700208" cy="3164740"/>
          </a:xfrm>
          <a:solidFill>
            <a:schemeClr val="accent4">
              <a:lumMod val="20000"/>
              <a:lumOff val="80000"/>
            </a:schemeClr>
          </a:solidFill>
          <a:ln w="60325">
            <a:solidFill>
              <a:srgbClr val="00B050"/>
            </a:solidFill>
            <a:prstDash val="dash"/>
          </a:ln>
        </p:spPr>
        <p:txBody>
          <a:bodyPr anchor="ctr">
            <a:noAutofit/>
          </a:bodyPr>
          <a:lstStyle/>
          <a:p>
            <a:pPr lvl="1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2800" i="1" dirty="0"/>
              <a:t>We argue </a:t>
            </a:r>
            <a:r>
              <a:rPr lang="en-GB" sz="2800" dirty="0"/>
              <a:t>to envisage highly integrated explorations of alternative future pathways </a:t>
            </a:r>
            <a:r>
              <a:rPr lang="en-GB" sz="2800"/>
              <a:t>for actions. </a:t>
            </a:r>
            <a:endParaRPr lang="en-GB" sz="2800" dirty="0"/>
          </a:p>
          <a:p>
            <a:pPr lvl="1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800" i="1" dirty="0"/>
              <a:t>We argue </a:t>
            </a:r>
            <a:r>
              <a:rPr lang="en-GB" sz="2800" dirty="0"/>
              <a:t>for an approach (methodology </a:t>
            </a:r>
            <a:r>
              <a:rPr lang="en-GB" sz="2800" baseline="30000" dirty="0"/>
              <a:t>4</a:t>
            </a:r>
            <a:r>
              <a:rPr lang="en-GB" sz="2800" dirty="0"/>
              <a:t>) that envisages a deliberative learning process about alternatives in light of their practical (geoscience and socio-cultural) implications, engaging thoroughly the potential of geoscience expertise for humankind.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FE59F4-B284-4D34-8426-C2B39F5429E0}"/>
              </a:ext>
            </a:extLst>
          </p:cNvPr>
          <p:cNvSpPr txBox="1"/>
          <p:nvPr/>
        </p:nvSpPr>
        <p:spPr>
          <a:xfrm>
            <a:off x="745896" y="5676136"/>
            <a:ext cx="1070020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4. </a:t>
            </a:r>
            <a:r>
              <a:rPr lang="en-US" dirty="0" err="1"/>
              <a:t>Edenhofer</a:t>
            </a:r>
            <a:r>
              <a:rPr lang="en-US" dirty="0"/>
              <a:t>, O. &amp; Kowarsch, M. Cartography of pathways: A new model for environmental policy assessments. </a:t>
            </a:r>
            <a:r>
              <a:rPr lang="en-US" i="1" dirty="0"/>
              <a:t>Environ. Sci. Policy</a:t>
            </a:r>
            <a:r>
              <a:rPr lang="en-US" dirty="0"/>
              <a:t> </a:t>
            </a:r>
            <a:r>
              <a:rPr lang="en-US" b="1" dirty="0"/>
              <a:t>51</a:t>
            </a:r>
            <a:r>
              <a:rPr lang="en-US" dirty="0"/>
              <a:t>, 56–64 (2015).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86F1F6D-9941-4077-9AB2-AA18F9516F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217" y="6122579"/>
            <a:ext cx="1227411" cy="429442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415511D-E4B1-4C7F-8BD7-8FD87A428A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1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12"/>
    </mc:Choice>
    <mc:Fallback xmlns="">
      <p:transition spd="slow" advTm="32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DF5DB8-7463-4330-AE74-AA81CF7E5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908000"/>
          </a:xfrm>
          <a:solidFill>
            <a:schemeClr val="accent4">
              <a:lumMod val="20000"/>
              <a:lumOff val="80000"/>
            </a:schemeClr>
          </a:solidFill>
          <a:effectLst>
            <a:softEdge rad="127000"/>
          </a:effectLst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Taking responsibility: Geo-societal studies of alternative futures</a:t>
            </a:r>
            <a:endParaRPr lang="de-DE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968DC7-20D4-4F34-A816-031836F32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  <a:noFill/>
          <a:effectLst>
            <a:softEdge rad="241300"/>
          </a:effectLst>
        </p:spPr>
        <p:txBody>
          <a:bodyPr>
            <a:normAutofit lnSpcReduction="10000"/>
          </a:bodyPr>
          <a:lstStyle/>
          <a:p>
            <a:endParaRPr lang="de-DE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9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de-DE" sz="9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9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endParaRPr lang="de-DE" sz="2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D458F4B-3F61-40A5-81BB-7B377AE402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294" y="6122579"/>
            <a:ext cx="1227411" cy="429442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BB09939-BAED-4818-9F9D-64D1822DF9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8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38"/>
    </mc:Choice>
    <mc:Fallback xmlns="">
      <p:transition spd="slow" advTm="13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7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99819-8AC3-4AA7-8A6A-B6634DD8235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algn="ctr"/>
            <a:r>
              <a:rPr lang="en-GB" sz="4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home message</a:t>
            </a:r>
            <a:r>
              <a:rPr lang="en-GB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de-DE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46A7-90C8-41D8-A8B4-4779E02EF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7229" y="2201264"/>
            <a:ext cx="7617542" cy="398753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200" dirty="0"/>
              <a:t>Geoscientists should engage the potential of geosciences through integrated exploration of </a:t>
            </a:r>
            <a:r>
              <a:rPr lang="en-GB" sz="3200" i="1" dirty="0">
                <a:solidFill>
                  <a:srgbClr val="C00000"/>
                </a:solidFill>
              </a:rPr>
              <a:t>alternative</a:t>
            </a:r>
            <a:r>
              <a:rPr lang="en-GB" sz="3200" dirty="0"/>
              <a:t> pathways for societal action; undertaken for humankind in light of  geoscience expertise </a:t>
            </a:r>
            <a:r>
              <a:rPr lang="en-GB" sz="3200" i="1" dirty="0">
                <a:solidFill>
                  <a:srgbClr val="C00000"/>
                </a:solidFill>
              </a:rPr>
              <a:t>and </a:t>
            </a:r>
            <a:r>
              <a:rPr lang="en-GB" sz="3200" dirty="0"/>
              <a:t>socio-cultural implications.</a:t>
            </a:r>
            <a:endParaRPr lang="de-DE" sz="3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40596D5-E1F3-45D8-9A7A-72D953CAB9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930" y="6122579"/>
            <a:ext cx="1227411" cy="42944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9522470-9D90-4FF7-9F97-419EF1238C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0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89"/>
    </mc:Choice>
    <mc:Fallback xmlns="">
      <p:transition spd="slow" advTm="29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242C5-FD80-4B5E-A9EF-2512C2F8F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0000" cy="1325563"/>
          </a:xfrm>
          <a:blipFill>
            <a:blip r:embed="rId5">
              <a:alphaModFix amt="79000"/>
            </a:blip>
            <a:stretch>
              <a:fillRect/>
            </a:stretch>
          </a:blipFill>
          <a:ln w="317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800" i="1" u="sng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Framing - 1 / 3</a:t>
            </a:r>
            <a:r>
              <a:rPr lang="en-GB" sz="4800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de-DE" sz="4800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A8DF2-57A3-4FD4-84E3-7B6E6796E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9017"/>
            <a:ext cx="10620000" cy="4633858"/>
          </a:xfrm>
          <a:blipFill dpi="0" rotWithShape="1">
            <a:blip r:embed="rId5"/>
            <a:srcRect/>
            <a:stretch>
              <a:fillRect/>
            </a:stretch>
          </a:blipFill>
          <a:effectLst/>
        </p:spPr>
        <p:txBody>
          <a:bodyPr anchor="ctr">
            <a:normAutofit/>
          </a:bodyPr>
          <a:lstStyle/>
          <a:p>
            <a:pPr marL="742950" lvl="1" indent="-514350">
              <a:lnSpc>
                <a:spcPct val="100000"/>
              </a:lnSpc>
              <a:spcBef>
                <a:spcPts val="1200"/>
              </a:spcBef>
              <a:buAutoNum type="arabicParenBoth"/>
            </a:pPr>
            <a:r>
              <a:rPr lang="en-GB" sz="2800" dirty="0">
                <a:solidFill>
                  <a:schemeClr val="bg1">
                    <a:lumMod val="95000"/>
                  </a:schemeClr>
                </a:solidFill>
              </a:rPr>
              <a:t>Societies deploy technologies and infrastructures to interact with natural systems</a:t>
            </a:r>
          </a:p>
          <a:p>
            <a:pPr marL="685800" lvl="2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for which geoscience expertise is key, </a:t>
            </a:r>
          </a:p>
          <a:p>
            <a:pPr marL="685800" lvl="2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including understanding changes due to unsustainable human practices. </a:t>
            </a:r>
          </a:p>
          <a:p>
            <a:pPr marL="2286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sz="2800" dirty="0">
                <a:solidFill>
                  <a:schemeClr val="bg1">
                    <a:lumMod val="95000"/>
                  </a:schemeClr>
                </a:solidFill>
              </a:rPr>
              <a:t>(2) Despite its geoscience basis, </a:t>
            </a:r>
            <a:r>
              <a:rPr lang="en-GB" sz="2800" dirty="0">
                <a:solidFill>
                  <a:srgbClr val="FF0000"/>
                </a:solidFill>
              </a:rPr>
              <a:t>however</a:t>
            </a:r>
            <a:r>
              <a:rPr lang="en-GB" sz="2800" dirty="0">
                <a:solidFill>
                  <a:schemeClr val="bg1">
                    <a:lumMod val="95000"/>
                  </a:schemeClr>
                </a:solidFill>
              </a:rPr>
              <a:t>, </a:t>
            </a:r>
          </a:p>
          <a:p>
            <a:pPr marL="685800" lvl="2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human interaction with natural systems primarily is an </a:t>
            </a:r>
          </a:p>
          <a:p>
            <a:pPr marL="685800" lvl="2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economic, social and cultural endeavour </a:t>
            </a:r>
          </a:p>
          <a:p>
            <a:pPr marL="685800" lvl="2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about a desirable human niche.</a:t>
            </a:r>
            <a:endParaRPr lang="de-DE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9BC0C6E-D1A6-45B9-96E3-2E3E11805F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512" y="6122579"/>
            <a:ext cx="1227411" cy="42944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5675BE3-11CC-4D39-B474-F42F95690B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8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84"/>
    </mc:Choice>
    <mc:Fallback xmlns="">
      <p:transition spd="slow" advTm="344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A8DF2-57A3-4FD4-84E3-7B6E6796E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00" y="1790191"/>
            <a:ext cx="10620000" cy="4630274"/>
          </a:xfrm>
          <a:blipFill dpi="0" rotWithShape="1">
            <a:blip r:embed="rId5">
              <a:alphaModFix amt="99000"/>
            </a:blip>
            <a:srcRect/>
            <a:stretch>
              <a:fillRect/>
            </a:stretch>
          </a:blipFill>
          <a:effectLst/>
        </p:spPr>
        <p:txBody>
          <a:bodyPr anchor="ctr">
            <a:noAutofit/>
          </a:bodyPr>
          <a:lstStyle/>
          <a:p>
            <a:pPr marL="2286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sz="2800" dirty="0">
                <a:solidFill>
                  <a:schemeClr val="bg1">
                    <a:lumMod val="95000"/>
                  </a:schemeClr>
                </a:solidFill>
              </a:rPr>
              <a:t>(3) Depending on the ‘political spin’ of given actors – stewardship or engineering, for example – a </a:t>
            </a:r>
            <a:r>
              <a:rPr lang="en-GB" sz="2800" dirty="0">
                <a:solidFill>
                  <a:srgbClr val="FF0000"/>
                </a:solidFill>
              </a:rPr>
              <a:t>geo-societal narrative </a:t>
            </a:r>
            <a:r>
              <a:rPr lang="en-GB" sz="2800" dirty="0">
                <a:solidFill>
                  <a:schemeClr val="bg1">
                    <a:lumMod val="95000"/>
                  </a:schemeClr>
                </a:solidFill>
              </a:rPr>
              <a:t>is created when shaping the global human niche. </a:t>
            </a:r>
          </a:p>
          <a:p>
            <a:pPr marL="2286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sz="2800" dirty="0">
                <a:solidFill>
                  <a:schemeClr val="bg1">
                    <a:lumMod val="95000"/>
                  </a:schemeClr>
                </a:solidFill>
              </a:rPr>
              <a:t>(4) These narratives </a:t>
            </a:r>
            <a:r>
              <a:rPr lang="en-GB" sz="2800" dirty="0">
                <a:solidFill>
                  <a:srgbClr val="FF0000"/>
                </a:solidFill>
              </a:rPr>
              <a:t>explain how </a:t>
            </a:r>
            <a:r>
              <a:rPr lang="en-GB" sz="2800" dirty="0">
                <a:solidFill>
                  <a:schemeClr val="bg1">
                    <a:lumMod val="95000"/>
                  </a:schemeClr>
                </a:solidFill>
              </a:rPr>
              <a:t>a given technology or infrastructure shall support production, consumption and societal well-being, </a:t>
            </a:r>
          </a:p>
          <a:p>
            <a:pPr marL="2286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dirty="0">
                <a:solidFill>
                  <a:schemeClr val="bg1">
                    <a:lumMod val="95000"/>
                  </a:schemeClr>
                </a:solidFill>
              </a:rPr>
              <a:t>as well as societal change and environmental alteration.</a:t>
            </a:r>
          </a:p>
          <a:p>
            <a:pPr marL="2286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sz="2800" dirty="0">
                <a:solidFill>
                  <a:schemeClr val="bg1">
                    <a:lumMod val="95000"/>
                  </a:schemeClr>
                </a:solidFill>
              </a:rPr>
              <a:t>(5) Relatedly, as highlighted by the </a:t>
            </a:r>
            <a:r>
              <a:rPr lang="en-GB" sz="2800" dirty="0">
                <a:solidFill>
                  <a:srgbClr val="FF0000"/>
                </a:solidFill>
              </a:rPr>
              <a:t>geoethics </a:t>
            </a:r>
            <a:r>
              <a:rPr lang="en-GB" sz="2800" dirty="0">
                <a:solidFill>
                  <a:schemeClr val="bg1">
                    <a:lumMod val="95000"/>
                  </a:schemeClr>
                </a:solidFill>
              </a:rPr>
              <a:t>approach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>
                <a:solidFill>
                  <a:schemeClr val="bg1">
                    <a:lumMod val="95000"/>
                  </a:schemeClr>
                </a:solidFill>
              </a:rPr>
              <a:t>[*], </a:t>
            </a:r>
          </a:p>
          <a:p>
            <a:pPr marL="2286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dirty="0">
                <a:solidFill>
                  <a:schemeClr val="bg1">
                    <a:lumMod val="95000"/>
                  </a:schemeClr>
                </a:solidFill>
              </a:rPr>
              <a:t>geoscience expertise has ethical, social and cultural implications – for example, in terms of explanatory narratives.  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[*] http://www.geoethics.org/definition</a:t>
            </a:r>
            <a:endParaRPr lang="en-GB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8D375E-232C-4ADA-99D4-94E9C4F2DF93}"/>
              </a:ext>
            </a:extLst>
          </p:cNvPr>
          <p:cNvSpPr txBox="1">
            <a:spLocks/>
          </p:cNvSpPr>
          <p:nvPr/>
        </p:nvSpPr>
        <p:spPr>
          <a:xfrm>
            <a:off x="786000" y="297480"/>
            <a:ext cx="10620000" cy="1325563"/>
          </a:xfrm>
          <a:prstGeom prst="rect">
            <a:avLst/>
          </a:prstGeom>
          <a:blipFill>
            <a:blip r:embed="rId5">
              <a:alphaModFix amt="79000"/>
            </a:blip>
            <a:stretch>
              <a:fillRect/>
            </a:stretch>
          </a:blip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i="1" u="sng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Framing - 2 / 3</a:t>
            </a:r>
            <a:r>
              <a:rPr lang="en-GB" sz="4800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GB" sz="4800" i="1" u="sng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DE" sz="4800" i="1" u="sng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F4C5AF1-CA92-4FA1-BAB3-8973C424F7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839" y="6122579"/>
            <a:ext cx="1227411" cy="429442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539AF4A-7358-437F-9E5F-9EC340EB34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6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15"/>
    </mc:Choice>
    <mc:Fallback xmlns="">
      <p:transition spd="slow" advTm="37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4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28C1035-8CD6-43A6-B495-4EC216FA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00" y="365125"/>
            <a:ext cx="10672200" cy="1325563"/>
          </a:xfrm>
          <a:blipFill>
            <a:blip r:embed="rId5">
              <a:alphaModFix amt="79000"/>
            </a:blip>
            <a:stretch>
              <a:fillRect/>
            </a:stretch>
          </a:blipFill>
          <a:ln w="317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800" i="1" u="sng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Framing - 3 / 3</a:t>
            </a:r>
            <a:r>
              <a:rPr lang="en-GB" sz="4800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de-DE" sz="4800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A8DF2-57A3-4FD4-84E3-7B6E6796E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00" y="1914640"/>
            <a:ext cx="10672200" cy="2340000"/>
          </a:xfrm>
          <a:blipFill dpi="0" rotWithShape="1">
            <a:blip r:embed="rId5">
              <a:alphaModFix amt="98000"/>
            </a:blip>
            <a:srcRect/>
            <a:stretch>
              <a:fillRect/>
            </a:stretch>
          </a:blipFill>
          <a:effectLst/>
        </p:spPr>
        <p:txBody>
          <a:bodyPr anchor="ctr">
            <a:normAutofit/>
          </a:bodyPr>
          <a:lstStyle/>
          <a:p>
            <a:pPr marL="2286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sz="2800" dirty="0">
                <a:solidFill>
                  <a:schemeClr val="bg1">
                    <a:lumMod val="95000"/>
                  </a:schemeClr>
                </a:solidFill>
              </a:rPr>
              <a:t>(6) Led by climate research, contemporary Earth System Science</a:t>
            </a:r>
            <a:r>
              <a:rPr lang="en-GB" sz="2800" baseline="30000" dirty="0">
                <a:solidFill>
                  <a:schemeClr val="bg1">
                    <a:lumMod val="95000"/>
                  </a:schemeClr>
                </a:solidFill>
              </a:rPr>
              <a:t>1–3</a:t>
            </a:r>
            <a:r>
              <a:rPr lang="en-GB" sz="2800" dirty="0">
                <a:solidFill>
                  <a:schemeClr val="bg1">
                    <a:lumMod val="95000"/>
                  </a:schemeClr>
                </a:solidFill>
              </a:rPr>
              <a:t> illustrates that anthropogenic global change </a:t>
            </a:r>
          </a:p>
          <a:p>
            <a:pPr marL="2286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sz="2800" i="1" dirty="0">
                <a:solidFill>
                  <a:srgbClr val="FF0000"/>
                </a:solidFill>
              </a:rPr>
              <a:t>is as much </a:t>
            </a:r>
            <a:r>
              <a:rPr lang="en-GB" sz="2800" dirty="0">
                <a:solidFill>
                  <a:schemeClr val="bg1">
                    <a:lumMod val="95000"/>
                  </a:schemeClr>
                </a:solidFill>
              </a:rPr>
              <a:t>a socio-cultural than a science theme. </a:t>
            </a:r>
          </a:p>
          <a:p>
            <a:pPr marL="2286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sz="2800" dirty="0">
                <a:solidFill>
                  <a:schemeClr val="bg1">
                    <a:lumMod val="95000"/>
                  </a:schemeClr>
                </a:solidFill>
              </a:rPr>
              <a:t>Both themes </a:t>
            </a:r>
            <a:r>
              <a:rPr lang="en-GB" sz="2800" i="1" dirty="0">
                <a:solidFill>
                  <a:srgbClr val="FF0000"/>
                </a:solidFill>
              </a:rPr>
              <a:t>cannot</a:t>
            </a:r>
            <a:r>
              <a:rPr lang="en-GB" sz="2800" dirty="0">
                <a:solidFill>
                  <a:schemeClr val="bg1">
                    <a:lumMod val="95000"/>
                  </a:schemeClr>
                </a:solidFill>
              </a:rPr>
              <a:t> be neatly disconnected.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24E5CE-C759-4C29-ABC4-03CD17735F71}"/>
              </a:ext>
            </a:extLst>
          </p:cNvPr>
          <p:cNvSpPr txBox="1"/>
          <p:nvPr/>
        </p:nvSpPr>
        <p:spPr>
          <a:xfrm>
            <a:off x="786000" y="4458930"/>
            <a:ext cx="10672199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1. Kowarsch, M., </a:t>
            </a:r>
            <a:r>
              <a:rPr lang="en-US" dirty="0" err="1"/>
              <a:t>Flachsland</a:t>
            </a:r>
            <a:r>
              <a:rPr lang="en-US" dirty="0"/>
              <a:t>, C., </a:t>
            </a:r>
            <a:r>
              <a:rPr lang="en-US" dirty="0" err="1"/>
              <a:t>Garard</a:t>
            </a:r>
            <a:r>
              <a:rPr lang="en-US" dirty="0"/>
              <a:t>, J., </a:t>
            </a:r>
            <a:r>
              <a:rPr lang="en-US" dirty="0" err="1"/>
              <a:t>Jabbour</a:t>
            </a:r>
            <a:r>
              <a:rPr lang="en-US" dirty="0"/>
              <a:t>, J. &amp; </a:t>
            </a:r>
            <a:r>
              <a:rPr lang="en-US" dirty="0" err="1"/>
              <a:t>Riousset</a:t>
            </a:r>
            <a:r>
              <a:rPr lang="en-US" dirty="0"/>
              <a:t>, P. The treatment of divergent viewpoints in global environmental assessments. </a:t>
            </a:r>
            <a:r>
              <a:rPr lang="en-US" i="1" dirty="0"/>
              <a:t>Environ. Sci. Policy</a:t>
            </a:r>
            <a:r>
              <a:rPr lang="en-US" dirty="0"/>
              <a:t> </a:t>
            </a:r>
            <a:r>
              <a:rPr lang="en-US" b="1" dirty="0"/>
              <a:t>77</a:t>
            </a:r>
            <a:r>
              <a:rPr lang="en-US" dirty="0"/>
              <a:t>, 225–234 (2017).</a:t>
            </a:r>
          </a:p>
          <a:p>
            <a:r>
              <a:rPr lang="en-US" dirty="0"/>
              <a:t>2. O’Neill, B. C. </a:t>
            </a:r>
            <a:r>
              <a:rPr lang="en-US" i="1" dirty="0"/>
              <a:t>et al.</a:t>
            </a:r>
            <a:r>
              <a:rPr lang="en-US" dirty="0"/>
              <a:t> The roads ahead: Narratives for shared socioeconomic pathways describing world futures in the 21st century. </a:t>
            </a:r>
            <a:r>
              <a:rPr lang="en-US" i="1" dirty="0"/>
              <a:t>Glob. Environ. Chang.</a:t>
            </a:r>
            <a:r>
              <a:rPr lang="en-US" dirty="0"/>
              <a:t> </a:t>
            </a:r>
            <a:r>
              <a:rPr lang="en-US" b="1" dirty="0"/>
              <a:t>42</a:t>
            </a:r>
            <a:r>
              <a:rPr lang="en-US" dirty="0"/>
              <a:t>, 169–180 (2017).</a:t>
            </a:r>
          </a:p>
          <a:p>
            <a:r>
              <a:rPr lang="en-US" dirty="0"/>
              <a:t>3. </a:t>
            </a:r>
            <a:r>
              <a:rPr lang="en-US" dirty="0" err="1"/>
              <a:t>Schill</a:t>
            </a:r>
            <a:r>
              <a:rPr lang="en-US" dirty="0"/>
              <a:t>, C. </a:t>
            </a:r>
            <a:r>
              <a:rPr lang="en-US" i="1" dirty="0"/>
              <a:t>et al.</a:t>
            </a:r>
            <a:r>
              <a:rPr lang="en-US" dirty="0"/>
              <a:t> A more dynamic understanding of human </a:t>
            </a:r>
            <a:r>
              <a:rPr lang="en-US" dirty="0" err="1"/>
              <a:t>behaviour</a:t>
            </a:r>
            <a:r>
              <a:rPr lang="en-US" dirty="0"/>
              <a:t> for the Anthropocene. </a:t>
            </a:r>
            <a:r>
              <a:rPr lang="en-US" i="1" dirty="0"/>
              <a:t>Nat. Sustain.</a:t>
            </a:r>
            <a:r>
              <a:rPr lang="en-US" dirty="0"/>
              <a:t> (2019). doi:10.1038/s41893-019-0419-7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B3D6ECF-7DB0-48B3-9121-32C8913CE9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380" y="6122579"/>
            <a:ext cx="1227411" cy="429442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44268E9-6EC3-4E5A-BC48-8C16E8873E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1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61"/>
    </mc:Choice>
    <mc:Fallback xmlns="">
      <p:transition spd="slow" advTm="338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87FD-AA47-4774-95C9-FD6E0852E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365125"/>
            <a:ext cx="11141620" cy="963803"/>
          </a:xfrm>
          <a:solidFill>
            <a:schemeClr val="accent4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algn="ctr"/>
            <a:r>
              <a:rPr lang="en-GB" sz="4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Assessing Holistic Pathways</a:t>
            </a:r>
            <a:r>
              <a:rPr lang="en-GB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de-DE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C6833-A3B3-4F16-B1A8-26BCD381E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65" y="1553497"/>
            <a:ext cx="11141619" cy="5073443"/>
          </a:xfrm>
          <a:solidFill>
            <a:schemeClr val="accent4">
              <a:lumMod val="20000"/>
              <a:lumOff val="80000"/>
            </a:schemeClr>
          </a:solidFill>
          <a:ln w="38100">
            <a:noFill/>
          </a:ln>
          <a:effectLst/>
        </p:spPr>
        <p:txBody>
          <a:bodyPr>
            <a:noAutofit/>
          </a:bodyPr>
          <a:lstStyle/>
          <a:p>
            <a:pPr marL="1800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2800" b="1" i="1" dirty="0"/>
              <a:t>What: 	</a:t>
            </a:r>
            <a:r>
              <a:rPr lang="en-GB" sz="2800" dirty="0"/>
              <a:t>Applying the general ethical concept of responsibility for future generations (intergenerational justice), the geoscience community should engage with dedicated studies of </a:t>
            </a:r>
            <a:r>
              <a:rPr lang="en-GB" sz="2800" i="1" dirty="0">
                <a:solidFill>
                  <a:srgbClr val="C00000"/>
                </a:solidFill>
              </a:rPr>
              <a:t>alternative </a:t>
            </a:r>
            <a:r>
              <a:rPr lang="en-GB" sz="2800" dirty="0"/>
              <a:t>pathways</a:t>
            </a:r>
            <a:r>
              <a:rPr lang="en-GB" sz="2800" i="1" dirty="0">
                <a:solidFill>
                  <a:srgbClr val="C00000"/>
                </a:solidFill>
              </a:rPr>
              <a:t> </a:t>
            </a:r>
            <a:r>
              <a:rPr lang="en-GB" sz="2800" dirty="0"/>
              <a:t>to possible futures</a:t>
            </a:r>
            <a:r>
              <a:rPr lang="en-GB" sz="2800" i="1" dirty="0"/>
              <a:t>.</a:t>
            </a:r>
          </a:p>
          <a:p>
            <a:pPr marL="1800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2800" b="1" i="1" dirty="0"/>
              <a:t>Why: 	</a:t>
            </a:r>
            <a:r>
              <a:rPr lang="en-GB" sz="2800" dirty="0"/>
              <a:t>Because the science and the socio-cultural spheres are so inevitably intermingled, a </a:t>
            </a:r>
            <a:r>
              <a:rPr lang="en-GB" sz="2800" i="1" dirty="0">
                <a:solidFill>
                  <a:srgbClr val="C00000"/>
                </a:solidFill>
              </a:rPr>
              <a:t>holistic </a:t>
            </a:r>
            <a:r>
              <a:rPr lang="en-GB" sz="2800" dirty="0"/>
              <a:t>approach</a:t>
            </a:r>
            <a:r>
              <a:rPr lang="en-GB" sz="2800" i="1" dirty="0">
                <a:solidFill>
                  <a:srgbClr val="C00000"/>
                </a:solidFill>
              </a:rPr>
              <a:t> </a:t>
            </a:r>
            <a:r>
              <a:rPr lang="en-GB" sz="2800" dirty="0"/>
              <a:t>to geoscience is required, e.g. when it comes to the future of humankind. </a:t>
            </a:r>
          </a:p>
          <a:p>
            <a:pPr marL="1800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2800" b="1" i="1" dirty="0"/>
              <a:t>How: 	</a:t>
            </a:r>
            <a:r>
              <a:rPr lang="en-GB" sz="2800" dirty="0"/>
              <a:t>Embrace </a:t>
            </a:r>
            <a:r>
              <a:rPr lang="en-GB" sz="2800" i="1" dirty="0">
                <a:solidFill>
                  <a:srgbClr val="C00000"/>
                </a:solidFill>
              </a:rPr>
              <a:t>integrated </a:t>
            </a:r>
            <a:r>
              <a:rPr lang="en-GB" sz="2800" dirty="0"/>
              <a:t>assessments</a:t>
            </a:r>
            <a:r>
              <a:rPr lang="en-GB" sz="2800" i="1" dirty="0">
                <a:solidFill>
                  <a:srgbClr val="C00000"/>
                </a:solidFill>
              </a:rPr>
              <a:t>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[#]</a:t>
            </a:r>
            <a:r>
              <a:rPr lang="en-GB" sz="2800" dirty="0"/>
              <a:t>, which are holistic, involving personal and societal concerns, economic and environmental choices as well as philosophical conceptions of the world, human histories and human futures.</a:t>
            </a:r>
            <a:r>
              <a:rPr lang="en-GB" sz="2000" dirty="0"/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[#] such as IPCC or UNEP Global Environmental Outlook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5FC99B6-1C44-4A71-A92A-4A185E48C2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876" y="6122579"/>
            <a:ext cx="1227411" cy="42944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54C0DFD-A7C3-48E6-8B34-E6E065788A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6"/>
    </mc:Choice>
    <mc:Fallback xmlns="">
      <p:transition spd="slow" advTm="37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87FD-AA47-4774-95C9-FD6E0852E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365125"/>
            <a:ext cx="11173970" cy="963803"/>
          </a:xfrm>
          <a:solidFill>
            <a:schemeClr val="accent4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algn="ctr"/>
            <a:r>
              <a:rPr lang="en-GB" sz="4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Extending Experiences: </a:t>
            </a:r>
            <a:endParaRPr lang="de-DE" sz="48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C6833-A3B3-4F16-B1A8-26BCD381E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64" y="1517751"/>
            <a:ext cx="5763375" cy="497512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 anchor="ctr">
            <a:noAutofit/>
          </a:bodyPr>
          <a:lstStyle/>
          <a:p>
            <a:pPr marL="457200" lvl="1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800" dirty="0"/>
              <a:t>While some geoscience domains, such as climate sciences, embarked on integrated assessments of future pathways, others focus on past and present dynamics.  </a:t>
            </a: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800" dirty="0"/>
              <a:t>In particular, studies of hydrology, nutrient cycles, soils and natural hazards seem prone to engage with holistic, future-oriented integrated assessments.</a:t>
            </a: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7BF42C6-E760-4E1B-A383-34A03CD3D1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209" y="6122579"/>
            <a:ext cx="1227411" cy="42944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09883A7-8A81-49AE-9791-BBC46BDF60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81"/>
    </mc:Choice>
    <mc:Fallback xmlns="">
      <p:transition spd="slow" advTm="371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87FD-AA47-4774-95C9-FD6E0852E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365125"/>
            <a:ext cx="11173970" cy="963803"/>
          </a:xfrm>
          <a:solidFill>
            <a:schemeClr val="accent4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algn="ctr"/>
            <a:r>
              <a:rPr lang="en-GB" sz="4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futures</a:t>
            </a:r>
            <a:r>
              <a:rPr lang="en-GB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GB" sz="4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DE" sz="48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C6833-A3B3-4F16-B1A8-26BCD381E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64" y="1435231"/>
            <a:ext cx="8368923" cy="398753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>
            <a:normAutofit lnSpcReduction="10000"/>
          </a:bodyPr>
          <a:lstStyle/>
          <a:p>
            <a:pPr marL="0" lvl="1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1000" b="1" dirty="0"/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/>
              <a:t>Swift geo-processes such as the rise of the global sea-level are a </a:t>
            </a:r>
            <a:r>
              <a:rPr lang="en-GB" i="1" dirty="0"/>
              <a:t>‘geological present’</a:t>
            </a:r>
            <a:r>
              <a:rPr lang="en-GB" dirty="0"/>
              <a:t>. </a:t>
            </a: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/>
              <a:t>However, human perception sees them shaping </a:t>
            </a:r>
            <a:r>
              <a:rPr lang="en-GB" i="1" dirty="0"/>
              <a:t>‘a later future’,</a:t>
            </a:r>
            <a:r>
              <a:rPr lang="en-GB" dirty="0"/>
              <a:t> only – a perception that blurs </a:t>
            </a:r>
            <a:r>
              <a:rPr lang="en-GB" i="1" dirty="0">
                <a:solidFill>
                  <a:srgbClr val="C00000"/>
                </a:solidFill>
              </a:rPr>
              <a:t>people’s sense-making </a:t>
            </a:r>
            <a:r>
              <a:rPr lang="en-GB" dirty="0"/>
              <a:t>of the geological present and hinders noticing the implication for the future of humankind. </a:t>
            </a: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600" dirty="0"/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u="sng" dirty="0"/>
              <a:t>Therefore</a:t>
            </a:r>
            <a:r>
              <a:rPr lang="en-GB" dirty="0"/>
              <a:t>, </a:t>
            </a:r>
            <a:r>
              <a:rPr lang="en-GB" i="1" dirty="0">
                <a:solidFill>
                  <a:srgbClr val="C00000"/>
                </a:solidFill>
              </a:rPr>
              <a:t>intergenerational justice </a:t>
            </a:r>
            <a:r>
              <a:rPr lang="en-GB" dirty="0"/>
              <a:t>calls upon geoscientists to engage explicitly with studies of possible future configurations of the Earth System.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260905-036A-4890-9BCF-0F39BBA0F9BF}"/>
              </a:ext>
            </a:extLst>
          </p:cNvPr>
          <p:cNvSpPr txBox="1">
            <a:spLocks/>
          </p:cNvSpPr>
          <p:nvPr/>
        </p:nvSpPr>
        <p:spPr>
          <a:xfrm>
            <a:off x="3527337" y="4738421"/>
            <a:ext cx="8143963" cy="1754454"/>
          </a:xfrm>
          <a:prstGeom prst="rect">
            <a:avLst/>
          </a:prstGeom>
          <a:blipFill dpi="0" rotWithShape="1">
            <a:blip r:embed="rId5">
              <a:alphaModFix amt="99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softEdge rad="152400"/>
          </a:effectLst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bg1">
                    <a:lumMod val="95000"/>
                  </a:schemeClr>
                </a:solidFill>
              </a:rPr>
              <a:t>Geoscientists should study the network of geo-, bio-, techno- and societal-cultural systems holistically. </a:t>
            </a:r>
            <a:endParaRPr lang="de-DE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4A7656C-0E37-4A87-8CB4-71A3B42982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223" y="6122579"/>
            <a:ext cx="1227411" cy="429442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C0BCA65-704C-4D7D-9EF7-81CA46F94A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3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19"/>
    </mc:Choice>
    <mc:Fallback xmlns="">
      <p:transition spd="slow" advTm="37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7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A7B96-F1C3-46F2-8D26-E9C54D8AC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96000"/>
            <a:ext cx="10692000" cy="1325563"/>
          </a:xfrm>
          <a:solidFill>
            <a:schemeClr val="accent4">
              <a:lumMod val="20000"/>
              <a:lumOff val="80000"/>
            </a:schemeClr>
          </a:solidFill>
          <a:effectLst>
            <a:softEdge rad="127000"/>
          </a:effectLst>
        </p:spPr>
        <p:txBody>
          <a:bodyPr/>
          <a:lstStyle/>
          <a:p>
            <a:pPr algn="ctr"/>
            <a:r>
              <a:rPr lang="en-GB" sz="4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Mandatory Integration</a:t>
            </a:r>
            <a:r>
              <a:rPr lang="en-GB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de-DE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1B798-46B4-4951-B991-D7AE563A3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517" y="2169663"/>
            <a:ext cx="7152966" cy="3985331"/>
          </a:xfrm>
          <a:solidFill>
            <a:schemeClr val="accent4">
              <a:lumMod val="20000"/>
              <a:lumOff val="80000"/>
            </a:schemeClr>
          </a:solidFill>
          <a:ln w="60325">
            <a:solidFill>
              <a:srgbClr val="C00000"/>
            </a:solidFill>
            <a:prstDash val="dash"/>
          </a:ln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dirty="0"/>
              <a:t>It would be negligent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dirty="0"/>
              <a:t>grounding political governance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dirty="0"/>
              <a:t>on a body of expertise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dirty="0"/>
              <a:t>that lacks the integration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dirty="0"/>
              <a:t>of future-oriented geoscience expertise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dirty="0"/>
              <a:t>with social science and humanities.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37F4D06-0BB7-48B5-B87D-2F54E8CCD6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390" y="6122579"/>
            <a:ext cx="1227411" cy="42944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36CAC25-FBB7-43EB-8AD9-C32F0D729F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9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62"/>
    </mc:Choice>
    <mc:Fallback xmlns="">
      <p:transition spd="slow" advTm="28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2405</TotalTime>
  <Words>717</Words>
  <Application>Microsoft Office PowerPoint</Application>
  <PresentationFormat>Breitbild</PresentationFormat>
  <Paragraphs>57</Paragraphs>
  <Slides>11</Slides>
  <Notes>0</Notes>
  <HiddenSlides>0</HiddenSlides>
  <MMClips>11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</vt:lpstr>
      <vt:lpstr>Taking responsibility: Geo-societal studies of alternative futures</vt:lpstr>
      <vt:lpstr>Take home message:</vt:lpstr>
      <vt:lpstr>Framing - 1 / 3: </vt:lpstr>
      <vt:lpstr>PowerPoint-Präsentation</vt:lpstr>
      <vt:lpstr>Framing - 3 / 3: </vt:lpstr>
      <vt:lpstr>Assessing Holistic Pathways: </vt:lpstr>
      <vt:lpstr>Extending Experiences: </vt:lpstr>
      <vt:lpstr>About futures: </vt:lpstr>
      <vt:lpstr>Mandatory Integration: </vt:lpstr>
      <vt:lpstr>Conclusion: </vt:lpstr>
      <vt:lpstr>Taking responsibility: Geo-societal studies of alternative futures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geoethical rationale for navigating the human niche</dc:title>
  <dc:creator>Martin Bohle</dc:creator>
  <cp:lastModifiedBy>Martin Bohle</cp:lastModifiedBy>
  <cp:revision>97</cp:revision>
  <dcterms:created xsi:type="dcterms:W3CDTF">2020-02-07T11:50:26Z</dcterms:created>
  <dcterms:modified xsi:type="dcterms:W3CDTF">2020-04-23T17:51:15Z</dcterms:modified>
</cp:coreProperties>
</file>