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59" r:id="rId6"/>
    <p:sldId id="260" r:id="rId7"/>
    <p:sldId id="303" r:id="rId8"/>
    <p:sldId id="301" r:id="rId9"/>
    <p:sldId id="304" r:id="rId10"/>
    <p:sldId id="279" r:id="rId11"/>
    <p:sldId id="282" r:id="rId12"/>
    <p:sldId id="286" r:id="rId13"/>
    <p:sldId id="297" r:id="rId14"/>
    <p:sldId id="296" r:id="rId15"/>
    <p:sldId id="288" r:id="rId16"/>
    <p:sldId id="290" r:id="rId17"/>
    <p:sldId id="292" r:id="rId18"/>
    <p:sldId id="294" r:id="rId19"/>
    <p:sldId id="300" r:id="rId20"/>
    <p:sldId id="293" r:id="rId21"/>
    <p:sldId id="299" r:id="rId22"/>
    <p:sldId id="306" r:id="rId23"/>
    <p:sldId id="308" r:id="rId24"/>
    <p:sldId id="305" r:id="rId25"/>
    <p:sldId id="307" r:id="rId26"/>
    <p:sldId id="261" r:id="rId27"/>
    <p:sldId id="281" r:id="rId28"/>
    <p:sldId id="285" r:id="rId29"/>
    <p:sldId id="280" r:id="rId30"/>
    <p:sldId id="284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FF"/>
    <a:srgbClr val="4F81BD"/>
    <a:srgbClr val="008000"/>
    <a:srgbClr val="FFFFCC"/>
    <a:srgbClr val="FFFFFF"/>
    <a:srgbClr val="66CCFF"/>
    <a:srgbClr val="FFCCCC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30" autoAdjust="0"/>
    <p:restoredTop sz="94660"/>
  </p:normalViewPr>
  <p:slideViewPr>
    <p:cSldViewPr>
      <p:cViewPr varScale="1">
        <p:scale>
          <a:sx n="68" d="100"/>
          <a:sy n="68" d="100"/>
        </p:scale>
        <p:origin x="107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E57E4-3D89-4B4C-AA2B-1CBA698420F9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84DE5-A0D0-493C-AD36-B4DA95D58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8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5586" y="1412777"/>
            <a:ext cx="7992888" cy="1470025"/>
          </a:xfrm>
        </p:spPr>
        <p:txBody>
          <a:bodyPr/>
          <a:lstStyle>
            <a:lvl1pPr algn="l"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66" y="2883051"/>
            <a:ext cx="4945470" cy="191410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3538" y="6356352"/>
            <a:ext cx="2133600" cy="365125"/>
          </a:xfrm>
        </p:spPr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7ADB-4FB9-482D-A1A4-E1F489B212F5}" type="datetimeFigureOut">
              <a:rPr lang="en-US" smtClean="0"/>
              <a:t>19/05/2020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makar@canada.c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cp-18-17963-201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mos-chem-phys.net/18/9897/2018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tmos-chem-phys.net/3/2067/2003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77" y="862724"/>
            <a:ext cx="8684211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Atmospheric Acidity over North America:  GEM-MACH Simulations for AQMEII-4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66" y="2883051"/>
            <a:ext cx="8113822" cy="83398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P.A. </a:t>
            </a:r>
            <a:r>
              <a:rPr lang="en-US" dirty="0" smtClean="0">
                <a:solidFill>
                  <a:srgbClr val="FF0000"/>
                </a:solidFill>
              </a:rPr>
              <a:t>Makar</a:t>
            </a:r>
            <a:r>
              <a:rPr lang="en-US" baseline="30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, </a:t>
            </a:r>
            <a:r>
              <a:rPr lang="en-US" dirty="0"/>
              <a:t>A. </a:t>
            </a:r>
            <a:r>
              <a:rPr lang="en-US" dirty="0" smtClean="0"/>
              <a:t>Akingunola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J. </a:t>
            </a:r>
            <a:r>
              <a:rPr lang="en-US" dirty="0" smtClean="0"/>
              <a:t>Zhang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B. </a:t>
            </a:r>
            <a:r>
              <a:rPr lang="en-US" dirty="0" smtClean="0"/>
              <a:t>Pabla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Q. </a:t>
            </a:r>
            <a:r>
              <a:rPr lang="en-US" dirty="0" smtClean="0"/>
              <a:t>Zheng</a:t>
            </a:r>
            <a:r>
              <a:rPr lang="en-US" baseline="30000" dirty="0" smtClean="0"/>
              <a:t>1</a:t>
            </a:r>
            <a:r>
              <a:rPr lang="en-US" dirty="0" smtClean="0"/>
              <a:t>, M</a:t>
            </a:r>
            <a:r>
              <a:rPr lang="en-US" dirty="0"/>
              <a:t>. D. </a:t>
            </a:r>
            <a:r>
              <a:rPr lang="en-US" dirty="0" smtClean="0"/>
              <a:t>Moran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P. </a:t>
            </a:r>
            <a:r>
              <a:rPr lang="en-US" dirty="0" smtClean="0"/>
              <a:t>Cheung</a:t>
            </a:r>
            <a:r>
              <a:rPr lang="en-US" baseline="30000" dirty="0" smtClean="0"/>
              <a:t>1</a:t>
            </a:r>
            <a:r>
              <a:rPr lang="en-US" dirty="0" smtClean="0"/>
              <a:t>, A. Lupu</a:t>
            </a:r>
            <a:r>
              <a:rPr lang="en-US" baseline="30000" dirty="0" smtClean="0"/>
              <a:t>1</a:t>
            </a:r>
            <a:r>
              <a:rPr lang="en-US" dirty="0" smtClean="0"/>
              <a:t>, A. Robichaud</a:t>
            </a:r>
            <a:r>
              <a:rPr lang="en-US" baseline="30000" dirty="0" smtClean="0"/>
              <a:t>1</a:t>
            </a:r>
            <a:r>
              <a:rPr lang="en-US" dirty="0" smtClean="0"/>
              <a:t>, J</a:t>
            </a:r>
            <a:r>
              <a:rPr lang="en-US" dirty="0"/>
              <a:t>. </a:t>
            </a:r>
            <a:r>
              <a:rPr lang="en-US" dirty="0" smtClean="0"/>
              <a:t>Aherne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/>
              <a:t>O. </a:t>
            </a:r>
            <a:r>
              <a:rPr lang="en-US" dirty="0" smtClean="0"/>
              <a:t>Clifton</a:t>
            </a:r>
            <a:r>
              <a:rPr lang="en-US" baseline="30000" dirty="0"/>
              <a:t>3</a:t>
            </a:r>
            <a:r>
              <a:rPr lang="en-US" dirty="0" smtClean="0"/>
              <a:t>, </a:t>
            </a:r>
            <a:r>
              <a:rPr lang="en-US" dirty="0"/>
              <a:t>D. </a:t>
            </a:r>
            <a:r>
              <a:rPr lang="en-US" dirty="0" smtClean="0"/>
              <a:t>Schwede</a:t>
            </a:r>
            <a:r>
              <a:rPr lang="en-US" baseline="30000" dirty="0" smtClean="0"/>
              <a:t>4</a:t>
            </a:r>
            <a:r>
              <a:rPr lang="en-US" dirty="0" smtClean="0"/>
              <a:t>, </a:t>
            </a:r>
            <a:r>
              <a:rPr lang="en-US" dirty="0"/>
              <a:t>R. </a:t>
            </a:r>
            <a:r>
              <a:rPr lang="en-US" dirty="0" smtClean="0"/>
              <a:t>Bianconi</a:t>
            </a:r>
            <a:r>
              <a:rPr lang="en-US" baseline="30000" dirty="0" smtClean="0"/>
              <a:t>5</a:t>
            </a:r>
            <a:r>
              <a:rPr lang="en-US" dirty="0" smtClean="0"/>
              <a:t>, </a:t>
            </a:r>
            <a:r>
              <a:rPr lang="en-US" dirty="0"/>
              <a:t>R. </a:t>
            </a:r>
            <a:r>
              <a:rPr lang="en-US" dirty="0" smtClean="0"/>
              <a:t>Bellasio</a:t>
            </a:r>
            <a:r>
              <a:rPr lang="en-US" baseline="30000" dirty="0" smtClean="0"/>
              <a:t>5</a:t>
            </a:r>
            <a:r>
              <a:rPr lang="en-US" dirty="0" smtClean="0"/>
              <a:t>,  </a:t>
            </a:r>
            <a:r>
              <a:rPr lang="en-US" dirty="0"/>
              <a:t>C. </a:t>
            </a:r>
            <a:r>
              <a:rPr lang="en-US" dirty="0" smtClean="0"/>
              <a:t>Hogrefe</a:t>
            </a:r>
            <a:r>
              <a:rPr lang="en-US" baseline="30000" dirty="0" smtClean="0"/>
              <a:t>4</a:t>
            </a:r>
            <a:r>
              <a:rPr lang="en-US" dirty="0" smtClean="0"/>
              <a:t>, </a:t>
            </a:r>
            <a:r>
              <a:rPr lang="en-US" dirty="0"/>
              <a:t>S. </a:t>
            </a:r>
            <a:r>
              <a:rPr lang="en-US" dirty="0" smtClean="0"/>
              <a:t>Galmarini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445224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EGU 2020 on-line </a:t>
            </a:r>
            <a:r>
              <a:rPr lang="en-US" sz="2000" b="1" dirty="0"/>
              <a:t>session </a:t>
            </a:r>
            <a:r>
              <a:rPr lang="en-US" sz="2000" b="1" dirty="0" smtClean="0"/>
              <a:t>AS2.14: </a:t>
            </a:r>
            <a:r>
              <a:rPr lang="en-US" sz="2000" b="1" dirty="0"/>
              <a:t>Atmospheric Acidity, Air-sea Chemical Fluxes and their Impacts</a:t>
            </a:r>
            <a:r>
              <a:rPr lang="en-US" sz="2000" b="1" dirty="0" smtClean="0"/>
              <a:t>. May 8, 2020</a:t>
            </a:r>
            <a:endParaRPr lang="en-US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717032"/>
            <a:ext cx="650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Environment and Climate Change Canada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Trent University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University Corporation for Atmospheric Research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US Environmental Protection Agency</a:t>
            </a:r>
          </a:p>
          <a:p>
            <a:pPr marL="342900" indent="-342900">
              <a:buAutoNum type="arabicPeriod"/>
            </a:pPr>
            <a:r>
              <a:rPr lang="en-US" sz="1600" dirty="0" err="1" smtClean="0"/>
              <a:t>Enviroware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Joint Research Centre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25" y="65922"/>
            <a:ext cx="743446" cy="26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2434453"/>
            <a:ext cx="656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hlinkClick r:id="rId3"/>
              </a:rPr>
              <a:t>paul.makar@canada.ca</a:t>
            </a:r>
            <a:r>
              <a:rPr lang="en-US" i="1" dirty="0" smtClean="0"/>
              <a:t> for more information and discussion!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3567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 a fully coupled model, with additional changes to surface turbulence, plume rise, etc., compared to the operational configuration (base case – ops):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SO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 decreases near the sources and increases downwind.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Deposition velocity increases near the sources, decreases further downwind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However, dry deposition flux decreases near the sources, increases further downwind.</a:t>
            </a:r>
          </a:p>
          <a:p>
            <a:r>
              <a:rPr lang="en-US" dirty="0" smtClean="0">
                <a:solidFill>
                  <a:srgbClr val="CC0099"/>
                </a:solidFill>
              </a:rPr>
              <a:t>Changing the deposition algorithm in a fully coupled model from Robichaud to Zhang:</a:t>
            </a:r>
          </a:p>
          <a:p>
            <a:pPr lvl="1"/>
            <a:r>
              <a:rPr lang="en-US" dirty="0">
                <a:solidFill>
                  <a:srgbClr val="CC0099"/>
                </a:solidFill>
              </a:rPr>
              <a:t>Decreases deposition velocities near sources</a:t>
            </a:r>
          </a:p>
          <a:p>
            <a:pPr lvl="1"/>
            <a:r>
              <a:rPr lang="en-US" dirty="0">
                <a:solidFill>
                  <a:srgbClr val="CC0099"/>
                </a:solidFill>
              </a:rPr>
              <a:t>Decreases deposition fluxes near sources</a:t>
            </a:r>
          </a:p>
          <a:p>
            <a:pPr lvl="1"/>
            <a:r>
              <a:rPr lang="en-US" dirty="0">
                <a:solidFill>
                  <a:srgbClr val="CC0099"/>
                </a:solidFill>
              </a:rPr>
              <a:t>Increases SO</a:t>
            </a:r>
            <a:r>
              <a:rPr lang="en-US" baseline="-25000" dirty="0">
                <a:solidFill>
                  <a:srgbClr val="CC0099"/>
                </a:solidFill>
              </a:rPr>
              <a:t>2</a:t>
            </a:r>
            <a:r>
              <a:rPr lang="en-US" dirty="0">
                <a:solidFill>
                  <a:srgbClr val="CC0099"/>
                </a:solidFill>
              </a:rPr>
              <a:t> concentrations near sources</a:t>
            </a:r>
            <a:r>
              <a:rPr lang="en-US" dirty="0" smtClean="0">
                <a:solidFill>
                  <a:srgbClr val="CC0099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Ok, can we delve a bit deeper into the deposition flux changes, using AQMEII4 diagnostics?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0"/>
            <a:ext cx="8841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From the above comparisons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" y="6507070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894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For AQMEII-4, we want to know more than just stating the differences.  What is </a:t>
            </a:r>
            <a:r>
              <a:rPr lang="en-US" sz="3200" b="1" i="1" u="sng" dirty="0" smtClean="0"/>
              <a:t>causing </a:t>
            </a:r>
            <a:r>
              <a:rPr lang="en-US" sz="3200" b="1" dirty="0" smtClean="0"/>
              <a:t>them?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412776"/>
            <a:ext cx="9144000" cy="6093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</a:rPr>
              <a:t>Conductance analysis </a:t>
            </a:r>
            <a:r>
              <a:rPr lang="en-US" sz="2400" i="1" dirty="0" smtClean="0"/>
              <a:t>using AQMEII4 gas-phase deposition diagnostics: how much does each resistance pathway contribute to the net deposition velocity?</a:t>
            </a:r>
            <a:r>
              <a:rPr lang="en-US" sz="2400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Lower Canopy / Buoyancy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Soil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Stomatal (+Mesophyll)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Cuticle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How do these contributions change, when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Parameterizations </a:t>
            </a:r>
            <a:r>
              <a:rPr lang="en-US" dirty="0"/>
              <a:t>aside from deposition change (same deposition code)?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deposition code changes (and the rest of the model stays the same</a:t>
            </a:r>
            <a:r>
              <a:rPr lang="en-US" dirty="0" smtClean="0"/>
              <a:t>)?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caveat:  this analysis tells us the factors controlling deposition velocity, but not necessarily the factors controlling deposition </a:t>
            </a:r>
            <a:r>
              <a:rPr lang="en-US" sz="2400" i="1" dirty="0" smtClean="0"/>
              <a:t>flux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Other model changes may affect SO</a:t>
            </a:r>
            <a:r>
              <a:rPr lang="en-US" baseline="-25000" dirty="0"/>
              <a:t>2</a:t>
            </a:r>
            <a:r>
              <a:rPr lang="en-US" dirty="0"/>
              <a:t> concentration, in turn modifying the </a:t>
            </a:r>
            <a:r>
              <a:rPr lang="en-US" dirty="0" smtClean="0"/>
              <a:t>fluxes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Let’s look at August 1, 2016, at 7 UT (local nighttime) and 19 UT (local daytime), and </a:t>
            </a:r>
            <a:r>
              <a:rPr lang="en-US" sz="2400" b="1" dirty="0" smtClean="0">
                <a:solidFill>
                  <a:srgbClr val="FF0000"/>
                </a:solidFill>
              </a:rPr>
              <a:t>one vegetation type (</a:t>
            </a:r>
            <a:r>
              <a:rPr lang="en-US" sz="2400" b="1" u="sng" dirty="0" smtClean="0">
                <a:solidFill>
                  <a:srgbClr val="FF0000"/>
                </a:solidFill>
              </a:rPr>
              <a:t>evergreen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needleleaf</a:t>
            </a:r>
            <a:r>
              <a:rPr lang="en-US" sz="2400" b="1" u="sng" dirty="0" smtClean="0">
                <a:solidFill>
                  <a:srgbClr val="FF0000"/>
                </a:solidFill>
              </a:rPr>
              <a:t> trees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r>
              <a:rPr lang="en-US" sz="2400" b="1" dirty="0" smtClean="0"/>
              <a:t>  as an example..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73416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0" y="3429000"/>
            <a:ext cx="387858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10" y="3419174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8" y="3429000"/>
            <a:ext cx="387858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22" y="755141"/>
            <a:ext cx="38785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10" y="741450"/>
            <a:ext cx="387858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7" y="755141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August 1, 2016: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Lower canopy Conductance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40866" y="4044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60015" y="38126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84607" y="3696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29753" y="768832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60571" y="3440575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375" y="5881091"/>
            <a:ext cx="91316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</a:rPr>
              <a:t>The Zhang et al deposition code (right hand column) does not include a lower canopy buoyancy term.  This is one source of the reduced deposition fluxes when this algorithm is used.</a:t>
            </a:r>
            <a:endParaRPr lang="en-US" dirty="0">
              <a:solidFill>
                <a:srgbClr val="CC0099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88" y="6525344"/>
            <a:ext cx="743446" cy="2601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571" y="3555107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41371" y="870433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598" y="762536"/>
            <a:ext cx="9121402" cy="5118555"/>
            <a:chOff x="0" y="748845"/>
            <a:chExt cx="9121402" cy="5118555"/>
          </a:xfrm>
        </p:grpSpPr>
        <p:sp>
          <p:nvSpPr>
            <p:cNvPr id="10" name="Rectangle 9"/>
            <p:cNvSpPr/>
            <p:nvPr/>
          </p:nvSpPr>
          <p:spPr>
            <a:xfrm>
              <a:off x="0" y="748845"/>
              <a:ext cx="6456690" cy="51185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Differences are due to changes in meteorological conditions associated with use feedbacks.  Same deposition algorithm (Alain Robichaud)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56690" y="750594"/>
              <a:ext cx="2664712" cy="51069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C0099"/>
                  </a:solidFill>
                </a:rPr>
                <a:t>Uses Zhang et al gas-phase deposition algorithm.  Differences are due to the change in deposition algorithm</a:t>
              </a:r>
              <a:endParaRPr lang="en-US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7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57" y="692696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49" y="3293534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75" y="709136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75" y="3301424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" y="692696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" y="3284984"/>
            <a:ext cx="3878580" cy="2438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1965" y="41733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39106" y="39410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63698" y="3825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04002" y="721886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11670" y="3301424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August 1, 2016: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Soil Conductance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776067"/>
            <a:ext cx="4371925" cy="5123599"/>
            <a:chOff x="0" y="1776067"/>
            <a:chExt cx="4371925" cy="5123599"/>
          </a:xfrm>
        </p:grpSpPr>
        <p:sp>
          <p:nvSpPr>
            <p:cNvPr id="3" name="TextBox 2"/>
            <p:cNvSpPr txBox="1"/>
            <p:nvPr/>
          </p:nvSpPr>
          <p:spPr>
            <a:xfrm>
              <a:off x="0" y="5699337"/>
              <a:ext cx="437192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Note that feedbacks are changing soil conductance in some areas (</a:t>
              </a:r>
              <a:r>
                <a:rPr lang="en-US" dirty="0" err="1" smtClean="0">
                  <a:solidFill>
                    <a:srgbClr val="008000"/>
                  </a:solidFill>
                </a:rPr>
                <a:t>colour</a:t>
              </a:r>
              <a:r>
                <a:rPr lang="en-US" dirty="0" smtClean="0">
                  <a:solidFill>
                    <a:srgbClr val="008000"/>
                  </a:solidFill>
                </a:rPr>
                <a:t> scales are logarithmic), particularly at night.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5349463" flipV="1">
              <a:off x="494791" y="3603630"/>
              <a:ext cx="3984130" cy="32900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17112260" flipV="1">
              <a:off x="1953746" y="3663262"/>
              <a:ext cx="3984130" cy="32900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58207" y="5506857"/>
            <a:ext cx="4985794" cy="1062072"/>
            <a:chOff x="4158207" y="5506857"/>
            <a:chExt cx="4985794" cy="1062072"/>
          </a:xfrm>
        </p:grpSpPr>
        <p:sp>
          <p:nvSpPr>
            <p:cNvPr id="4" name="TextBox 3"/>
            <p:cNvSpPr txBox="1"/>
            <p:nvPr/>
          </p:nvSpPr>
          <p:spPr>
            <a:xfrm>
              <a:off x="4158207" y="5691766"/>
              <a:ext cx="4985794" cy="877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rgbClr val="CC0099"/>
                  </a:solidFill>
                </a:rPr>
                <a:t>Another reason for smaller SO</a:t>
              </a:r>
              <a:r>
                <a:rPr lang="en-US" sz="1700" baseline="-25000" dirty="0" smtClean="0">
                  <a:solidFill>
                    <a:srgbClr val="CC0099"/>
                  </a:solidFill>
                </a:rPr>
                <a:t>2</a:t>
              </a:r>
              <a:r>
                <a:rPr lang="en-US" sz="1700" dirty="0" smtClean="0">
                  <a:solidFill>
                    <a:srgbClr val="CC0099"/>
                  </a:solidFill>
                </a:rPr>
                <a:t> deposition fluxes with the Zhang et al deposition algorithm:  smaller soil conductance, particularly at night.</a:t>
              </a:r>
              <a:endParaRPr lang="en-US" sz="1700" dirty="0">
                <a:solidFill>
                  <a:srgbClr val="CC0099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 rot="10800000">
              <a:off x="6876254" y="5506857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03" y="144550"/>
            <a:ext cx="743446" cy="260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118" y="795925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8511" y="3394529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34488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58" y="666098"/>
            <a:ext cx="387858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40" y="3328891"/>
            <a:ext cx="387858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56" y="666098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85" y="3342804"/>
            <a:ext cx="387858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" y="667560"/>
            <a:ext cx="38785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" y="3330784"/>
            <a:ext cx="3878580" cy="2438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73604" y="3674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20745" y="34423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45337" y="33265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85641" y="702199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70159" y="3362367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August 1, 2016: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Stomatal Conductance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182" y="5264518"/>
            <a:ext cx="5240898" cy="1423891"/>
            <a:chOff x="51182" y="5264518"/>
            <a:chExt cx="5240898" cy="1423891"/>
          </a:xfrm>
        </p:grpSpPr>
        <p:sp>
          <p:nvSpPr>
            <p:cNvPr id="2" name="TextBox 1"/>
            <p:cNvSpPr txBox="1"/>
            <p:nvPr/>
          </p:nvSpPr>
          <p:spPr>
            <a:xfrm>
              <a:off x="51182" y="5734302"/>
              <a:ext cx="52408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Stomatal conductance is largest of the four pathways, drops by 1 to 2 orders of magnitude going from day to night, but does not shut off completely.  Removing feedbacks increases stomatal conductance; adding feedbacks decreases it.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7145351">
              <a:off x="3906077" y="5066414"/>
              <a:ext cx="528932" cy="925139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1979005" y="5112953"/>
              <a:ext cx="421680" cy="9737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92080" y="5541280"/>
            <a:ext cx="3851920" cy="1238850"/>
            <a:chOff x="5292080" y="5541280"/>
            <a:chExt cx="3851920" cy="1238850"/>
          </a:xfrm>
        </p:grpSpPr>
        <p:sp>
          <p:nvSpPr>
            <p:cNvPr id="10" name="TextBox 9"/>
            <p:cNvSpPr txBox="1"/>
            <p:nvPr/>
          </p:nvSpPr>
          <p:spPr>
            <a:xfrm>
              <a:off x="5292080" y="5702912"/>
              <a:ext cx="3851920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C0099"/>
                  </a:solidFill>
                </a:rPr>
                <a:t>Zhang et al stomatal conductance </a:t>
              </a:r>
              <a:r>
                <a:rPr lang="en-US" sz="1600" i="1" dirty="0" smtClean="0">
                  <a:solidFill>
                    <a:srgbClr val="CC0099"/>
                  </a:solidFill>
                </a:rPr>
                <a:t>shuts off</a:t>
              </a:r>
              <a:r>
                <a:rPr lang="en-US" sz="1600" dirty="0" smtClean="0">
                  <a:solidFill>
                    <a:srgbClr val="CC0099"/>
                  </a:solidFill>
                </a:rPr>
                <a:t> at night – significant reduction in deposition.  Daytime changes are also smaller than the Robichaud approach.</a:t>
              </a:r>
              <a:endParaRPr lang="en-US" sz="1600" dirty="0">
                <a:solidFill>
                  <a:srgbClr val="CC0099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 rot="10800000">
              <a:off x="6884048" y="5541280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92" y="72542"/>
            <a:ext cx="743446" cy="2601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7971" y="3451277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57970" y="767388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25175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24" y="813164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48" y="3429000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96" y="814509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84" y="3443621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" y="818773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0" y="3458242"/>
            <a:ext cx="3878580" cy="2438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49884" y="3522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16041" y="33021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40633" y="3186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61921" y="832464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46439" y="3492632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August 1, 2016: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Cuticle Conductance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380748"/>
            <a:ext cx="4662284" cy="1397910"/>
            <a:chOff x="0" y="5380748"/>
            <a:chExt cx="4662284" cy="1397910"/>
          </a:xfrm>
        </p:grpSpPr>
        <p:sp>
          <p:nvSpPr>
            <p:cNvPr id="16" name="TextBox 15"/>
            <p:cNvSpPr txBox="1"/>
            <p:nvPr/>
          </p:nvSpPr>
          <p:spPr>
            <a:xfrm>
              <a:off x="0" y="5855328"/>
              <a:ext cx="466228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Operational model cuticle conductance is greater than base case:  feedback changes in weather are affecting this pathway.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17145351">
              <a:off x="3911451" y="5182644"/>
              <a:ext cx="528932" cy="925139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16200000">
              <a:off x="2118436" y="4820024"/>
              <a:ext cx="421680" cy="178650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16041" y="5645214"/>
            <a:ext cx="4627959" cy="1275494"/>
            <a:chOff x="4516041" y="5645214"/>
            <a:chExt cx="4627959" cy="1275494"/>
          </a:xfrm>
        </p:grpSpPr>
        <p:sp>
          <p:nvSpPr>
            <p:cNvPr id="20" name="TextBox 19"/>
            <p:cNvSpPr txBox="1"/>
            <p:nvPr/>
          </p:nvSpPr>
          <p:spPr>
            <a:xfrm>
              <a:off x="4516041" y="5781935"/>
              <a:ext cx="4627959" cy="11387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rgbClr val="CC0099"/>
                  </a:solidFill>
                </a:rPr>
                <a:t>Zhang et al cuticle conductance has more spatial variation than the Robichaud approach.  Both lower and higher values, depending on location.</a:t>
              </a:r>
              <a:endParaRPr lang="en-US" sz="1700" dirty="0">
                <a:solidFill>
                  <a:srgbClr val="CC0099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 rot="10800000">
              <a:off x="6888930" y="5645214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82" y="58521"/>
            <a:ext cx="743446" cy="2601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6547" y="3561193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54422" y="919737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3398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4107"/>
            <a:ext cx="8229600" cy="550547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meteorological changes associated with feedbacks have: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Increased soil conductance slightly in some areas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Decreased stomatal conductance a lot.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Decreased cuticle conductance a lot.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008000"/>
                </a:solidFill>
              </a:rPr>
              <a:t>The latter two result in decreased dry deposition fluxes near the sources, within this kind of vegetation.</a:t>
            </a:r>
          </a:p>
          <a:p>
            <a:r>
              <a:rPr lang="en-US" dirty="0" smtClean="0">
                <a:solidFill>
                  <a:srgbClr val="CC0099"/>
                </a:solidFill>
              </a:rPr>
              <a:t>Changing the deposition algorithm from Robichaud to Zhang:</a:t>
            </a:r>
          </a:p>
          <a:p>
            <a:pPr lvl="1"/>
            <a:r>
              <a:rPr lang="en-US" dirty="0" smtClean="0">
                <a:solidFill>
                  <a:srgbClr val="CC0099"/>
                </a:solidFill>
              </a:rPr>
              <a:t>Removes the lower canopy buoyancy conductance</a:t>
            </a:r>
          </a:p>
          <a:p>
            <a:pPr lvl="1"/>
            <a:r>
              <a:rPr lang="en-US" dirty="0" smtClean="0">
                <a:solidFill>
                  <a:srgbClr val="CC0099"/>
                </a:solidFill>
              </a:rPr>
              <a:t>Decreases the nighttime soil conductance</a:t>
            </a:r>
          </a:p>
          <a:p>
            <a:pPr lvl="1"/>
            <a:r>
              <a:rPr lang="en-US" dirty="0" smtClean="0">
                <a:solidFill>
                  <a:srgbClr val="CC0099"/>
                </a:solidFill>
              </a:rPr>
              <a:t>Removes the nighttime stomatal conductance and reduces the daytime stomatal conductance</a:t>
            </a:r>
          </a:p>
          <a:p>
            <a:pPr lvl="1"/>
            <a:r>
              <a:rPr lang="en-US" dirty="0" smtClean="0">
                <a:solidFill>
                  <a:srgbClr val="CC0099"/>
                </a:solidFill>
              </a:rPr>
              <a:t>Increases the spatial variability of the cuticle conductance.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CC0099"/>
                </a:solidFill>
                <a:sym typeface="Wingdings" panose="05000000000000000000" pitchFamily="2" charset="2"/>
              </a:rPr>
              <a:t> These cause a decrease in the net SO</a:t>
            </a:r>
            <a:r>
              <a:rPr lang="en-US" baseline="-25000" dirty="0" smtClean="0">
                <a:solidFill>
                  <a:srgbClr val="CC0099"/>
                </a:solidFill>
                <a:sym typeface="Wingdings" panose="05000000000000000000" pitchFamily="2" charset="2"/>
              </a:rPr>
              <a:t>2</a:t>
            </a:r>
            <a:r>
              <a:rPr lang="en-US" dirty="0" smtClean="0">
                <a:solidFill>
                  <a:srgbClr val="CC0099"/>
                </a:solidFill>
                <a:sym typeface="Wingdings" panose="05000000000000000000" pitchFamily="2" charset="2"/>
              </a:rPr>
              <a:t> deposition flux, going from the Robichaud to the Zhang deposition algorithm.</a:t>
            </a:r>
            <a:endParaRPr lang="en-US" dirty="0" smtClean="0">
              <a:solidFill>
                <a:srgbClr val="CC0099"/>
              </a:solidFill>
            </a:endParaRP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AQMEII-4 diagnostics have told us (for evergreen </a:t>
            </a:r>
            <a:r>
              <a:rPr lang="en-US" sz="2800" b="1" dirty="0" err="1" smtClean="0"/>
              <a:t>needleleaf</a:t>
            </a:r>
            <a:r>
              <a:rPr lang="en-US" sz="2800" b="1" dirty="0" smtClean="0"/>
              <a:t> forests):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77" y="26328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0" y="3895156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13" y="3895156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4" y="3895156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caveat:</a:t>
            </a:r>
            <a:endParaRPr lang="en-US" sz="2400" b="1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351951" y="6366611"/>
            <a:ext cx="6710328" cy="369332"/>
            <a:chOff x="1371545" y="3357686"/>
            <a:chExt cx="6710328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1371545" y="3357686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Base Case</a:t>
              </a:r>
              <a:endParaRPr lang="en-US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0" y="3357686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Ops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4710" y="335768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Zhang</a:t>
              </a:r>
              <a:endParaRPr lang="en-US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60019" y="3928211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4264" y="331746"/>
            <a:ext cx="9168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</a:t>
            </a:r>
            <a:r>
              <a:rPr lang="en-US" b="1" dirty="0" smtClean="0"/>
              <a:t>ensitivities </a:t>
            </a:r>
            <a:r>
              <a:rPr lang="en-US" b="1" dirty="0"/>
              <a:t>in </a:t>
            </a:r>
            <a:r>
              <a:rPr lang="en-US" b="1" i="1" dirty="0" smtClean="0">
                <a:solidFill>
                  <a:srgbClr val="FF0000"/>
                </a:solidFill>
              </a:rPr>
              <a:t>deposition velocity </a:t>
            </a:r>
            <a:r>
              <a:rPr lang="en-US" b="1" dirty="0" smtClean="0"/>
              <a:t>don’t </a:t>
            </a:r>
            <a:r>
              <a:rPr lang="en-US" b="1" dirty="0"/>
              <a:t>necessarily correspond to sensitivities in </a:t>
            </a:r>
            <a:r>
              <a:rPr lang="en-US" b="1" i="1" dirty="0" smtClean="0">
                <a:solidFill>
                  <a:srgbClr val="FF0000"/>
                </a:solidFill>
              </a:rPr>
              <a:t>deposition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SO</a:t>
            </a:r>
            <a:r>
              <a:rPr lang="en-US" baseline="-25000" dirty="0" smtClean="0"/>
              <a:t>2</a:t>
            </a:r>
            <a:r>
              <a:rPr lang="en-US" dirty="0" smtClean="0"/>
              <a:t> flux depends on both deposition velocity and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effect of the other model components can have a strong impact on SO</a:t>
            </a:r>
            <a:r>
              <a:rPr lang="en-US" baseline="-25000" dirty="0" smtClean="0"/>
              <a:t>2</a:t>
            </a:r>
            <a:r>
              <a:rPr lang="en-US" dirty="0" smtClean="0"/>
              <a:t> concentrations.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Below:  Stomatal component of SO</a:t>
            </a:r>
            <a:r>
              <a:rPr lang="en-US" baseline="-25000" dirty="0" smtClean="0"/>
              <a:t>2</a:t>
            </a:r>
            <a:r>
              <a:rPr lang="en-US" dirty="0" smtClean="0"/>
              <a:t> deposition flux to evergreen </a:t>
            </a:r>
            <a:r>
              <a:rPr lang="en-US" dirty="0" err="1" smtClean="0"/>
              <a:t>needleleaf</a:t>
            </a:r>
            <a:r>
              <a:rPr lang="en-US" dirty="0" smtClean="0"/>
              <a:t> trees, afternoon of August 1, 2016. 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87624" y="2210975"/>
            <a:ext cx="7828561" cy="4122581"/>
            <a:chOff x="1187624" y="2210975"/>
            <a:chExt cx="7828561" cy="4122581"/>
          </a:xfrm>
        </p:grpSpPr>
        <p:sp>
          <p:nvSpPr>
            <p:cNvPr id="7" name="TextBox 6"/>
            <p:cNvSpPr txBox="1"/>
            <p:nvPr/>
          </p:nvSpPr>
          <p:spPr>
            <a:xfrm>
              <a:off x="1187624" y="2210975"/>
              <a:ext cx="44959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The two simulations in which feedbacks are changing the meteorology have more similar fluxes on this hour </a:t>
              </a:r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463563" y="4509120"/>
              <a:ext cx="2283945" cy="18244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32240" y="4509120"/>
              <a:ext cx="2283945" cy="18244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15616" y="3167360"/>
            <a:ext cx="7900569" cy="2253978"/>
            <a:chOff x="1115616" y="3167360"/>
            <a:chExt cx="7900569" cy="2253978"/>
          </a:xfrm>
        </p:grpSpPr>
        <p:sp>
          <p:nvSpPr>
            <p:cNvPr id="8" name="TextBox 7"/>
            <p:cNvSpPr txBox="1"/>
            <p:nvPr/>
          </p:nvSpPr>
          <p:spPr>
            <a:xfrm>
              <a:off x="1115616" y="3167360"/>
              <a:ext cx="6251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99"/>
                  </a:solidFill>
                </a:rPr>
                <a:t>Than the simulation which has one-way coupling only.  </a:t>
              </a:r>
              <a:endParaRPr lang="en-US" dirty="0">
                <a:solidFill>
                  <a:srgbClr val="CC0099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36096" y="4851541"/>
              <a:ext cx="720080" cy="569797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38104" y="4812065"/>
              <a:ext cx="720080" cy="569797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296105" y="4812064"/>
              <a:ext cx="720080" cy="569797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" y="6525262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9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9442"/>
            <a:ext cx="8229600" cy="5356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Using GEM-MACH’s SO2 output for three 2016 simulations as an example:</a:t>
            </a:r>
          </a:p>
          <a:p>
            <a:r>
              <a:rPr lang="en-US" dirty="0" smtClean="0"/>
              <a:t>In fully coupled models, changes in weather due to the particle indirect and direct effects can change the deposition velocity.  (shown here)</a:t>
            </a:r>
          </a:p>
          <a:p>
            <a:r>
              <a:rPr lang="en-US" dirty="0" smtClean="0"/>
              <a:t>Deposition can also influence the weather through, e.g., </a:t>
            </a:r>
          </a:p>
          <a:p>
            <a:pPr lvl="1"/>
            <a:r>
              <a:rPr lang="en-US" dirty="0" smtClean="0"/>
              <a:t>Removing gas-phase SO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Which changes the amount of SO</a:t>
            </a:r>
            <a:r>
              <a:rPr lang="en-US" baseline="-25000" dirty="0" smtClean="0"/>
              <a:t>2</a:t>
            </a:r>
            <a:r>
              <a:rPr lang="en-US" dirty="0" smtClean="0"/>
              <a:t> available for particle </a:t>
            </a:r>
            <a:r>
              <a:rPr lang="en-US" dirty="0" err="1" smtClean="0"/>
              <a:t>sulphate</a:t>
            </a:r>
            <a:r>
              <a:rPr lang="en-US" dirty="0" smtClean="0"/>
              <a:t> formation</a:t>
            </a:r>
          </a:p>
          <a:p>
            <a:pPr lvl="1"/>
            <a:r>
              <a:rPr lang="en-US" dirty="0" smtClean="0"/>
              <a:t>Which changes the weather through the direct and indirect effects.</a:t>
            </a:r>
          </a:p>
          <a:p>
            <a:r>
              <a:rPr lang="en-US" dirty="0" smtClean="0"/>
              <a:t>Changing the gas-phase deposition velocity algorithm changes the deposition flux, in this case by:</a:t>
            </a:r>
          </a:p>
          <a:p>
            <a:pPr lvl="1"/>
            <a:r>
              <a:rPr lang="en-US" dirty="0" smtClean="0"/>
              <a:t>Removing pathways that might be considered minor  </a:t>
            </a:r>
            <a:r>
              <a:rPr lang="en-US" i="1" dirty="0" smtClean="0"/>
              <a:t>- lower canopy pathway</a:t>
            </a:r>
          </a:p>
          <a:p>
            <a:pPr lvl="1"/>
            <a:r>
              <a:rPr lang="en-US" dirty="0" smtClean="0"/>
              <a:t>Switching some pathways off at night </a:t>
            </a:r>
            <a:r>
              <a:rPr lang="en-US" i="1" dirty="0" smtClean="0"/>
              <a:t>– stomatal pathway</a:t>
            </a:r>
          </a:p>
          <a:p>
            <a:pPr lvl="1"/>
            <a:r>
              <a:rPr lang="en-US" dirty="0" smtClean="0"/>
              <a:t>Having a stronger diurnal variation </a:t>
            </a:r>
            <a:r>
              <a:rPr lang="en-US" i="1" dirty="0" smtClean="0"/>
              <a:t>– soil conductance pathway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0"/>
            <a:ext cx="8841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Conclusions (all very tentative)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" y="6453336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Steps (with the rest of the AQMEII-4 team)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Completion of GEM-MACH simulations</a:t>
            </a:r>
          </a:p>
          <a:p>
            <a:r>
              <a:rPr lang="en-US" dirty="0" err="1" smtClean="0"/>
              <a:t>Multimodel</a:t>
            </a:r>
            <a:r>
              <a:rPr lang="en-US" dirty="0" smtClean="0"/>
              <a:t> analysis of the details of deposition</a:t>
            </a:r>
          </a:p>
          <a:p>
            <a:r>
              <a:rPr lang="en-US" dirty="0" smtClean="0"/>
              <a:t>Evaluation of the models and ensemble against observations via ENSEMBLE database.</a:t>
            </a:r>
          </a:p>
          <a:p>
            <a:r>
              <a:rPr lang="en-US" dirty="0" smtClean="0"/>
              <a:t>Calculation of ensemble deposition and ensemble member deposition impacts on critical loads, critical load exceedances</a:t>
            </a:r>
          </a:p>
          <a:p>
            <a:r>
              <a:rPr lang="en-US" dirty="0" smtClean="0"/>
              <a:t>Papers! 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235" y="5831536"/>
            <a:ext cx="721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Questions or comments:  paul.makar@canada.ca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200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638"/>
            <a:ext cx="8229600" cy="535719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Motivation:</a:t>
            </a:r>
          </a:p>
          <a:p>
            <a:pPr marL="685800" lvl="1"/>
            <a:r>
              <a:rPr lang="en-US" dirty="0">
                <a:solidFill>
                  <a:schemeClr val="tx1"/>
                </a:solidFill>
              </a:rPr>
              <a:t>Deposition remains a crucial process in the species budget of any AQ model </a:t>
            </a:r>
            <a:r>
              <a:rPr lang="en-US" b="1" i="1" u="sng" dirty="0">
                <a:solidFill>
                  <a:schemeClr val="tx1"/>
                </a:solidFill>
              </a:rPr>
              <a:t>yet has not been systematically evaluated across multiple AQ modeling systems</a:t>
            </a:r>
          </a:p>
          <a:p>
            <a:pPr marL="1085850" lvl="2"/>
            <a:r>
              <a:rPr lang="en-US" dirty="0">
                <a:solidFill>
                  <a:schemeClr val="tx1"/>
                </a:solidFill>
              </a:rPr>
              <a:t>Past studies typically focused on specific modeling systems and </a:t>
            </a:r>
            <a:r>
              <a:rPr lang="en-US" dirty="0" smtClean="0">
                <a:solidFill>
                  <a:schemeClr val="tx1"/>
                </a:solidFill>
              </a:rPr>
              <a:t>deposition </a:t>
            </a:r>
            <a:r>
              <a:rPr lang="en-US" dirty="0">
                <a:solidFill>
                  <a:schemeClr val="tx1"/>
                </a:solidFill>
              </a:rPr>
              <a:t>totals </a:t>
            </a:r>
          </a:p>
          <a:p>
            <a:pPr marL="1085850" lvl="2"/>
            <a:r>
              <a:rPr lang="en-US" dirty="0">
                <a:solidFill>
                  <a:schemeClr val="tx1"/>
                </a:solidFill>
              </a:rPr>
              <a:t>No systematic analysis exists of the individual and combined impacts of different representations of resistances, deposition media, land use, and meteorological  conditions, on simulated total deposition</a:t>
            </a:r>
          </a:p>
          <a:p>
            <a:r>
              <a:rPr lang="en-US" b="1" dirty="0">
                <a:solidFill>
                  <a:schemeClr val="tx1"/>
                </a:solidFill>
              </a:rPr>
              <a:t>Goals of AQMEII Phase 4:</a:t>
            </a:r>
            <a:endParaRPr lang="en-GB" dirty="0">
              <a:solidFill>
                <a:schemeClr val="tx1"/>
              </a:solidFill>
            </a:endParaRPr>
          </a:p>
          <a:p>
            <a:pPr marL="571500" lvl="1" indent="-1714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Assess in detail the deposition processes in regional scale models, through a diagnostic evaluation, and investigate the reasons for differences</a:t>
            </a:r>
            <a:endParaRPr lang="en-GB" dirty="0">
              <a:solidFill>
                <a:schemeClr val="tx1"/>
              </a:solidFill>
            </a:endParaRPr>
          </a:p>
          <a:p>
            <a:pPr marL="571500" lvl="1" indent="-1714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Assess the impact of the diversity of different land types and land type databases, on model-estimated deposition </a:t>
            </a:r>
            <a:endParaRPr lang="en-GB" dirty="0">
              <a:solidFill>
                <a:schemeClr val="tx1"/>
              </a:solidFill>
            </a:endParaRPr>
          </a:p>
          <a:p>
            <a:pPr marL="571500" lvl="1" indent="-1714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Determine the boundaries of variability of deposition estimates produced by the community relative to common, aggregated, land use types</a:t>
            </a:r>
          </a:p>
          <a:p>
            <a:pPr marL="571500" lvl="1" indent="-1714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Assess the different methodologies to describe deposition pathways into and onto vegetation</a:t>
            </a:r>
            <a:endParaRPr lang="en-GB" dirty="0">
              <a:solidFill>
                <a:schemeClr val="tx1"/>
              </a:solidFill>
            </a:endParaRPr>
          </a:p>
          <a:p>
            <a:pPr marL="571500" lvl="1" indent="-1714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Assess the range of variability for estimated critical loads and critical load exceedances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402" y="-66402"/>
            <a:ext cx="926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Air Quality Model Evaluation International Initiative, Phase 4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" y="6510800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72BD9-CDC3-4DDB-89C2-ADA5F1164790}"/>
              </a:ext>
            </a:extLst>
          </p:cNvPr>
          <p:cNvSpPr txBox="1"/>
          <p:nvPr/>
        </p:nvSpPr>
        <p:spPr>
          <a:xfrm>
            <a:off x="1475656" y="206084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Disclaimer: The views expressed in this presentation are those of the authors and do not necessarily reflect the views or policies of the U.S. Environmental Protection Agency.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5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Preliminary evaluation of SO</a:t>
            </a:r>
            <a:r>
              <a:rPr lang="en-US" baseline="-25000" dirty="0" smtClean="0"/>
              <a:t>2</a:t>
            </a:r>
            <a:r>
              <a:rPr lang="en-US" dirty="0" smtClean="0"/>
              <a:t> at four monitoring networks, for each of these simulations.</a:t>
            </a:r>
          </a:p>
          <a:p>
            <a:r>
              <a:rPr lang="en-US" dirty="0" smtClean="0"/>
              <a:t>Differences in NO</a:t>
            </a:r>
            <a:r>
              <a:rPr lang="en-US" baseline="-25000" dirty="0" smtClean="0"/>
              <a:t>2</a:t>
            </a:r>
            <a:r>
              <a:rPr lang="en-US" dirty="0" smtClean="0"/>
              <a:t> concentration, deposition velocities, and deposition fluxes between these three simulations.</a:t>
            </a:r>
          </a:p>
          <a:p>
            <a:r>
              <a:rPr lang="en-US" dirty="0"/>
              <a:t>Differences in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concentration, deposition velocities, and deposition fluxes between these three simulations.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5720" y="-5573762"/>
            <a:ext cx="5728861" cy="4501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80462"/>
              </p:ext>
            </p:extLst>
          </p:nvPr>
        </p:nvGraphicFramePr>
        <p:xfrm>
          <a:off x="251520" y="1196752"/>
          <a:ext cx="8424936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9575">
                  <a:extLst>
                    <a:ext uri="{9D8B030D-6E8A-4147-A177-3AD203B41FA5}">
                      <a16:colId xmlns:a16="http://schemas.microsoft.com/office/drawing/2014/main" val="2295437134"/>
                    </a:ext>
                  </a:extLst>
                </a:gridCol>
                <a:gridCol w="1769575">
                  <a:extLst>
                    <a:ext uri="{9D8B030D-6E8A-4147-A177-3AD203B41FA5}">
                      <a16:colId xmlns:a16="http://schemas.microsoft.com/office/drawing/2014/main" val="288593865"/>
                    </a:ext>
                  </a:extLst>
                </a:gridCol>
                <a:gridCol w="1649460">
                  <a:extLst>
                    <a:ext uri="{9D8B030D-6E8A-4147-A177-3AD203B41FA5}">
                      <a16:colId xmlns:a16="http://schemas.microsoft.com/office/drawing/2014/main" val="1797447457"/>
                    </a:ext>
                  </a:extLst>
                </a:gridCol>
                <a:gridCol w="1618163">
                  <a:extLst>
                    <a:ext uri="{9D8B030D-6E8A-4147-A177-3AD203B41FA5}">
                      <a16:colId xmlns:a16="http://schemas.microsoft.com/office/drawing/2014/main" val="2903295672"/>
                    </a:ext>
                  </a:extLst>
                </a:gridCol>
                <a:gridCol w="1618163">
                  <a:extLst>
                    <a:ext uri="{9D8B030D-6E8A-4147-A177-3AD203B41FA5}">
                      <a16:colId xmlns:a16="http://schemas.microsoft.com/office/drawing/2014/main" val="2044872360"/>
                    </a:ext>
                  </a:extLst>
                </a:gridCol>
              </a:tblGrid>
              <a:tr h="16762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Monitoring Network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Statistic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Simulation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603930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Base Case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Zhang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extLst>
                  <a:ext uri="{0D108BD9-81ED-4DB2-BD59-A6C34878D82A}">
                    <a16:rowId xmlns:a16="http://schemas.microsoft.com/office/drawing/2014/main" val="4613892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extLst>
                  <a:ext uri="{0D108BD9-81ED-4DB2-BD59-A6C34878D82A}">
                    <a16:rowId xmlns:a16="http://schemas.microsoft.com/office/drawing/2014/main" val="2466114343"/>
                  </a:ext>
                </a:extLst>
              </a:tr>
              <a:tr h="16762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AQS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(USA)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No. observations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303273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839024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NMB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0.48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6816047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RMSE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3.42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2053476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0.26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8359199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0.14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3029681"/>
                  </a:ext>
                </a:extLst>
              </a:tr>
              <a:tr h="16762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336508"/>
                  </a:ext>
                </a:extLst>
              </a:tr>
              <a:tr h="16762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NAPS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(Canadian, mostly urban)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No. observations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90776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440130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NMB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0.88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1.42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600720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RMSE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5.09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5.78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119050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2845"/>
                  </a:ext>
                </a:extLst>
              </a:tr>
              <a:tr h="79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2343247"/>
                  </a:ext>
                </a:extLst>
              </a:tr>
              <a:tr h="16762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378584"/>
                  </a:ext>
                </a:extLst>
              </a:tr>
              <a:tr h="16762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CAPMoN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Canadian, mostly remote)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No. observations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575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403927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NMB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1.61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1.68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871703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RMSE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0.61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0.64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6350239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FAC2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0.20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0.21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0568328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0.61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0.60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797972"/>
                  </a:ext>
                </a:extLst>
              </a:tr>
              <a:tr h="16762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031656"/>
                  </a:ext>
                </a:extLst>
              </a:tr>
              <a:tr h="16762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CASTNET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(USA, mostly rural to remote)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No. observations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726597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NMB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0.51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0.63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904985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RMSE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0.72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929688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FAC2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0.56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0.52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8200073"/>
                  </a:ext>
                </a:extLst>
              </a:tr>
              <a:tr h="167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0.62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538196"/>
                  </a:ext>
                </a:extLst>
              </a:tr>
              <a:tr h="16762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1" marR="596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4513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612" y="61829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853156" y="18132"/>
            <a:ext cx="8290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2016 SO</a:t>
            </a:r>
            <a:r>
              <a:rPr lang="en-US" baseline="-25000" dirty="0" smtClean="0"/>
              <a:t>2</a:t>
            </a:r>
            <a:r>
              <a:rPr lang="en-US" dirty="0" smtClean="0"/>
              <a:t> performance for the simulations shown here.  Simulation with the better or tied score highlighted in red. </a:t>
            </a:r>
            <a:r>
              <a:rPr lang="en-US" dirty="0"/>
              <a:t> </a:t>
            </a:r>
            <a:r>
              <a:rPr lang="en-US" dirty="0" smtClean="0"/>
              <a:t>Base case generally has the best performance, particularly for normalized mean bias (NMB).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0" y="47163"/>
            <a:ext cx="743446" cy="260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620" y="796889"/>
            <a:ext cx="88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NMB:  Normalized Mean Bias,  RMSE:  Root Mean Square Error, FAC2: Number of model values within a factor of two of observations, R: Pearson Correlation Coefficient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50141"/>
            <a:ext cx="3865219" cy="243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212094"/>
            <a:ext cx="3865218" cy="243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894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JJA Average NO</a:t>
            </a:r>
            <a:r>
              <a:rPr lang="en-US" sz="4400" b="1" baseline="-25000" dirty="0" smtClean="0"/>
              <a:t>2</a:t>
            </a:r>
            <a:r>
              <a:rPr lang="en-US" sz="4400" b="1" dirty="0" smtClean="0"/>
              <a:t> concentration</a:t>
            </a:r>
            <a:endParaRPr lang="en-US" sz="4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3874841" cy="2436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57" y="3939786"/>
            <a:ext cx="3863652" cy="24290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4" y="3933056"/>
            <a:ext cx="3865218" cy="243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8994" r="77362" b="101"/>
          <a:stretch/>
        </p:blipFill>
        <p:spPr>
          <a:xfrm>
            <a:off x="8676456" y="1196753"/>
            <a:ext cx="432048" cy="25922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8994" r="77362" b="101"/>
          <a:stretch/>
        </p:blipFill>
        <p:spPr>
          <a:xfrm>
            <a:off x="8676456" y="3854784"/>
            <a:ext cx="432048" cy="25922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3463"/>
            <a:ext cx="3865219" cy="2430000"/>
          </a:xfrm>
        </p:spPr>
      </p:pic>
      <p:sp>
        <p:nvSpPr>
          <p:cNvPr id="33" name="TextBox 32"/>
          <p:cNvSpPr txBox="1"/>
          <p:nvPr/>
        </p:nvSpPr>
        <p:spPr>
          <a:xfrm>
            <a:off x="899593" y="129219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40" y="1235856"/>
            <a:ext cx="387858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09" y="3857715"/>
            <a:ext cx="387858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28" y="1235856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66" y="3861048"/>
            <a:ext cx="387858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856"/>
            <a:ext cx="38785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5" y="3861048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036" y="0"/>
            <a:ext cx="9187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JJA Average NO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 Deposition Velocity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99593" y="129219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12818" r="78071"/>
          <a:stretch/>
        </p:blipFill>
        <p:spPr>
          <a:xfrm>
            <a:off x="8697396" y="1204635"/>
            <a:ext cx="433451" cy="2559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12818" r="78071"/>
          <a:stretch/>
        </p:blipFill>
        <p:spPr>
          <a:xfrm>
            <a:off x="8731809" y="3822524"/>
            <a:ext cx="433451" cy="2559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008" y="1368780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896" y="3986782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8896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0" y="1254252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48" y="3927078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90" y="1247898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64" y="3939786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684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3915966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607" y="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JJA Net NO</a:t>
            </a:r>
            <a:r>
              <a:rPr lang="en-US" sz="4400" b="1" baseline="-25000" dirty="0" smtClean="0"/>
              <a:t>2</a:t>
            </a:r>
            <a:r>
              <a:rPr lang="en-US" sz="4400" b="1" dirty="0" smtClean="0"/>
              <a:t> Deposition Flux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6601" y="126804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9111" r="76480"/>
          <a:stretch/>
        </p:blipFill>
        <p:spPr>
          <a:xfrm>
            <a:off x="8803172" y="1247898"/>
            <a:ext cx="377340" cy="24392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9111" r="76480"/>
          <a:stretch/>
        </p:blipFill>
        <p:spPr>
          <a:xfrm>
            <a:off x="8742914" y="3900866"/>
            <a:ext cx="377340" cy="2439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9196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22498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14" y="1286841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14" y="3932709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" y="1286841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" y="3932709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607" y="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JJA Average O</a:t>
            </a:r>
            <a:r>
              <a:rPr lang="en-US" sz="4400" b="1" baseline="-25000" dirty="0" smtClean="0"/>
              <a:t>3</a:t>
            </a:r>
            <a:r>
              <a:rPr lang="en-US" sz="4400" b="1" dirty="0" smtClean="0"/>
              <a:t> concentration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99593" y="129219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1451" r="76648"/>
          <a:stretch/>
        </p:blipFill>
        <p:spPr>
          <a:xfrm>
            <a:off x="8820472" y="1281060"/>
            <a:ext cx="323528" cy="24252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1451" r="76648"/>
          <a:stretch/>
        </p:blipFill>
        <p:spPr>
          <a:xfrm>
            <a:off x="8823531" y="3927295"/>
            <a:ext cx="323528" cy="24252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92" y="1269975"/>
            <a:ext cx="387858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76" y="3923839"/>
            <a:ext cx="387858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6" y="1274504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6" y="3939786"/>
            <a:ext cx="387858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504"/>
            <a:ext cx="38785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786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09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JJA Average O</a:t>
            </a:r>
            <a:r>
              <a:rPr lang="en-US" sz="4000" b="1" baseline="-25000" dirty="0" smtClean="0"/>
              <a:t>3</a:t>
            </a:r>
            <a:r>
              <a:rPr lang="en-US" sz="4000" b="1" dirty="0" smtClean="0"/>
              <a:t> Deposition Velocity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27584" y="129219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32694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11846" r="77014"/>
          <a:stretch/>
        </p:blipFill>
        <p:spPr>
          <a:xfrm>
            <a:off x="8636313" y="1234360"/>
            <a:ext cx="507687" cy="25257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11846" r="77014"/>
          <a:stretch/>
        </p:blipFill>
        <p:spPr>
          <a:xfrm>
            <a:off x="8586093" y="3836521"/>
            <a:ext cx="507687" cy="25257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118" y="1412776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538" y="4064078"/>
            <a:ext cx="79201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Units are in hundredths of a cm/s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21184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07" y="1259239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99" y="3969496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91" y="1239163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33" y="3955627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" y="1239163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9" y="3942928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607" y="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JJA Net O</a:t>
            </a:r>
            <a:r>
              <a:rPr lang="en-US" sz="4400" b="1" baseline="-25000" dirty="0" smtClean="0"/>
              <a:t>3</a:t>
            </a:r>
            <a:r>
              <a:rPr lang="en-US" sz="4400" b="1" dirty="0" smtClean="0"/>
              <a:t> Deposition Flux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7877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71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7182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6601" y="1268043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939786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3496" r="75233"/>
          <a:stretch/>
        </p:blipFill>
        <p:spPr>
          <a:xfrm>
            <a:off x="8686328" y="1268043"/>
            <a:ext cx="425471" cy="2492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3496" r="75233"/>
          <a:stretch/>
        </p:blipFill>
        <p:spPr>
          <a:xfrm>
            <a:off x="8742351" y="3928504"/>
            <a:ext cx="425471" cy="24926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25344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46085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Two full years of simulations are r</a:t>
            </a:r>
            <a:r>
              <a:rPr lang="fr-FR" sz="2400" dirty="0">
                <a:solidFill>
                  <a:schemeClr val="tx1"/>
                </a:solidFill>
              </a:rPr>
              <a:t>e</a:t>
            </a:r>
            <a:r>
              <a:rPr lang="en-US" sz="2400" dirty="0" err="1">
                <a:solidFill>
                  <a:schemeClr val="tx1"/>
                </a:solidFill>
              </a:rPr>
              <a:t>quired</a:t>
            </a:r>
            <a:r>
              <a:rPr lang="en-US" sz="2400" dirty="0">
                <a:solidFill>
                  <a:schemeClr val="tx1"/>
                </a:solidFill>
              </a:rPr>
              <a:t> from all </a:t>
            </a:r>
            <a:r>
              <a:rPr lang="en-US" sz="2400" dirty="0" smtClean="0">
                <a:solidFill>
                  <a:schemeClr val="tx1"/>
                </a:solidFill>
              </a:rPr>
              <a:t>participants, on at least one of two domains: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Continental Europe:             2009 and </a:t>
            </a:r>
            <a:r>
              <a:rPr lang="en-US" sz="2000" dirty="0" smtClean="0">
                <a:solidFill>
                  <a:schemeClr val="tx1"/>
                </a:solidFill>
              </a:rPr>
              <a:t>2010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Continental North America:  2010 and </a:t>
            </a:r>
            <a:r>
              <a:rPr lang="en-US" sz="2000" dirty="0" smtClean="0">
                <a:solidFill>
                  <a:schemeClr val="tx1"/>
                </a:solidFill>
              </a:rPr>
              <a:t>2016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Models use a common set of input emissions data and chemical lateral boundary conditions.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Meteorological fields will be simulated by each </a:t>
            </a:r>
            <a:r>
              <a:rPr lang="en-US" sz="2400" dirty="0" smtClean="0">
                <a:solidFill>
                  <a:schemeClr val="tx1"/>
                </a:solidFill>
              </a:rPr>
              <a:t>group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Model output submitted to a common database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Extracted at observation station locations</a:t>
            </a: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Regridded</a:t>
            </a:r>
            <a:r>
              <a:rPr lang="en-US" sz="2000" dirty="0" smtClean="0">
                <a:solidFill>
                  <a:schemeClr val="tx1"/>
                </a:solidFill>
              </a:rPr>
              <a:t> to a common latitude/longitude grid, 0.125</a:t>
            </a:r>
            <a:r>
              <a:rPr lang="en-US" sz="2000" baseline="30000" dirty="0" smtClean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 spacing.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Additional </a:t>
            </a:r>
            <a:r>
              <a:rPr lang="en-US" sz="2400" dirty="0">
                <a:solidFill>
                  <a:srgbClr val="FF0000"/>
                </a:solidFill>
              </a:rPr>
              <a:t>“non-standard” diagnostic outputs are required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AQMEII-4, Activity 1: regional modelling ensemble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6" y="6510800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4824536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Provided by land-use fraction, and remapped from model land-use types to </a:t>
            </a:r>
            <a:r>
              <a:rPr lang="en-US" b="1" dirty="0">
                <a:solidFill>
                  <a:schemeClr val="tx1"/>
                </a:solidFill>
              </a:rPr>
              <a:t>a common set of generic land use </a:t>
            </a:r>
            <a:r>
              <a:rPr lang="en-US" b="1" dirty="0" smtClean="0">
                <a:solidFill>
                  <a:schemeClr val="tx1"/>
                </a:solidFill>
              </a:rPr>
              <a:t>types.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Aerodynamic Resistance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Surface Resistance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Stomatal Resistance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Cuticle Resistance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Stomatal Effective </a:t>
            </a:r>
            <a:r>
              <a:rPr lang="en-US" dirty="0" smtClean="0">
                <a:solidFill>
                  <a:schemeClr val="tx1"/>
                </a:solidFill>
              </a:rPr>
              <a:t>Conductance</a:t>
            </a:r>
            <a:r>
              <a:rPr lang="en-US" baseline="30000" dirty="0" smtClean="0">
                <a:solidFill>
                  <a:schemeClr val="tx1"/>
                </a:solidFill>
              </a:rPr>
              <a:t>1,2</a:t>
            </a:r>
            <a:endParaRPr lang="en-US" baseline="30000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Cuticle Effective </a:t>
            </a:r>
            <a:r>
              <a:rPr lang="en-US" dirty="0" smtClean="0">
                <a:solidFill>
                  <a:schemeClr val="tx1"/>
                </a:solidFill>
              </a:rPr>
              <a:t>Conductance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Soil </a:t>
            </a:r>
            <a:r>
              <a:rPr lang="en-US" dirty="0" smtClean="0">
                <a:solidFill>
                  <a:schemeClr val="tx1"/>
                </a:solidFill>
              </a:rPr>
              <a:t>Effective </a:t>
            </a:r>
            <a:r>
              <a:rPr lang="en-US" dirty="0" smtClean="0">
                <a:solidFill>
                  <a:schemeClr val="tx1"/>
                </a:solidFill>
              </a:rPr>
              <a:t>Conductance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Lower </a:t>
            </a:r>
            <a:r>
              <a:rPr lang="en-US" dirty="0" smtClean="0">
                <a:solidFill>
                  <a:schemeClr val="tx1"/>
                </a:solidFill>
              </a:rPr>
              <a:t>Canopy Effective </a:t>
            </a:r>
            <a:r>
              <a:rPr lang="en-US" dirty="0" smtClean="0">
                <a:solidFill>
                  <a:schemeClr val="tx1"/>
                </a:solidFill>
              </a:rPr>
              <a:t>Conductance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Quasi-Laminar </a:t>
            </a:r>
            <a:r>
              <a:rPr lang="en-US" dirty="0" smtClean="0">
                <a:solidFill>
                  <a:schemeClr val="tx1"/>
                </a:solidFill>
              </a:rPr>
              <a:t>Sublayer Resistance, for stomatal, cuticle, soil and lower canopy pathways.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AQMEII-4, Diagnostics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" y="6510800"/>
            <a:ext cx="743446" cy="260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8774" y="5585853"/>
            <a:ext cx="801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 err="1" smtClean="0"/>
              <a:t>Paulot</a:t>
            </a:r>
            <a:r>
              <a:rPr lang="en-US" sz="1200" dirty="0" smtClean="0"/>
              <a:t> et al, 2018:  </a:t>
            </a:r>
            <a:r>
              <a:rPr lang="en-US" sz="1200" u="sng" dirty="0" smtClean="0">
                <a:hlinkClick r:id="rId3"/>
              </a:rPr>
              <a:t>https</a:t>
            </a:r>
            <a:r>
              <a:rPr lang="en-US" sz="1200" u="sng" dirty="0">
                <a:hlinkClick r:id="rId3"/>
              </a:rPr>
              <a:t>://</a:t>
            </a:r>
            <a:r>
              <a:rPr lang="en-US" sz="1200" u="sng" dirty="0" smtClean="0">
                <a:hlinkClick r:id="rId3"/>
              </a:rPr>
              <a:t>doi.org/10.5194/acp-18-17963-2018</a:t>
            </a:r>
            <a:endParaRPr lang="en-US" sz="1200" u="sng" dirty="0" smtClean="0"/>
          </a:p>
          <a:p>
            <a:pPr marL="342900" indent="-342900">
              <a:buAutoNum type="arabicPeriod"/>
            </a:pPr>
            <a:r>
              <a:rPr lang="en-US" sz="1200" u="sng" dirty="0"/>
              <a:t>Clifton et al, 2020:  https://agupubs.onlinelibrary.wiley.com/doi/full/10.1029/2020JD032398</a:t>
            </a:r>
            <a:endParaRPr lang="en-US" sz="1200" u="sng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49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2963"/>
            <a:ext cx="8229600" cy="55463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AQMEII-4 simulations are currently underway by up to 19 modelling teams in Europe and North America.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remainder of this presentation will focus on some example simulations and results from one of these models: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 and Climate Change Canada’s </a:t>
            </a:r>
            <a:r>
              <a:rPr lang="en-US" b="1" i="1" dirty="0" smtClean="0">
                <a:solidFill>
                  <a:schemeClr val="tx1"/>
                </a:solidFill>
              </a:rPr>
              <a:t>G</a:t>
            </a:r>
            <a:r>
              <a:rPr lang="en-US" i="1" dirty="0" smtClean="0">
                <a:solidFill>
                  <a:schemeClr val="tx1"/>
                </a:solidFill>
              </a:rPr>
              <a:t>lobal </a:t>
            </a:r>
            <a:r>
              <a:rPr lang="en-US" b="1" i="1" dirty="0" smtClean="0">
                <a:solidFill>
                  <a:schemeClr val="tx1"/>
                </a:solidFill>
              </a:rPr>
              <a:t>E</a:t>
            </a:r>
            <a:r>
              <a:rPr lang="en-US" i="1" dirty="0" smtClean="0">
                <a:solidFill>
                  <a:schemeClr val="tx1"/>
                </a:solidFill>
              </a:rPr>
              <a:t>nvironmental </a:t>
            </a:r>
            <a:r>
              <a:rPr lang="en-US" b="1" i="1" dirty="0" smtClean="0">
                <a:solidFill>
                  <a:schemeClr val="tx1"/>
                </a:solidFill>
              </a:rPr>
              <a:t>M</a:t>
            </a:r>
            <a:r>
              <a:rPr lang="en-US" i="1" dirty="0" smtClean="0">
                <a:solidFill>
                  <a:schemeClr val="tx1"/>
                </a:solidFill>
              </a:rPr>
              <a:t>ultiscale – </a:t>
            </a:r>
            <a:r>
              <a:rPr lang="en-US" b="1" i="1" dirty="0" smtClean="0">
                <a:solidFill>
                  <a:schemeClr val="tx1"/>
                </a:solidFill>
              </a:rPr>
              <a:t>M</a:t>
            </a:r>
            <a:r>
              <a:rPr lang="en-US" i="1" dirty="0" smtClean="0">
                <a:solidFill>
                  <a:schemeClr val="tx1"/>
                </a:solidFill>
              </a:rPr>
              <a:t>odelling </a:t>
            </a:r>
            <a:r>
              <a:rPr lang="en-US" b="1" i="1" dirty="0" smtClean="0">
                <a:solidFill>
                  <a:schemeClr val="tx1"/>
                </a:solidFill>
              </a:rPr>
              <a:t>A</a:t>
            </a:r>
            <a:r>
              <a:rPr lang="en-US" i="1" dirty="0" smtClean="0">
                <a:solidFill>
                  <a:schemeClr val="tx1"/>
                </a:solidFill>
              </a:rPr>
              <a:t>ir-quality and </a:t>
            </a:r>
            <a:r>
              <a:rPr lang="en-US" b="1" i="1" dirty="0" err="1" smtClean="0">
                <a:solidFill>
                  <a:schemeClr val="tx1"/>
                </a:solidFill>
              </a:rPr>
              <a:t>CH</a:t>
            </a:r>
            <a:r>
              <a:rPr lang="en-US" i="1" dirty="0" err="1" smtClean="0">
                <a:solidFill>
                  <a:schemeClr val="tx1"/>
                </a:solidFill>
              </a:rPr>
              <a:t>emistry</a:t>
            </a:r>
            <a:r>
              <a:rPr lang="en-US" dirty="0" smtClean="0">
                <a:solidFill>
                  <a:schemeClr val="tx1"/>
                </a:solidFill>
              </a:rPr>
              <a:t> (GEM-MACH)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These are preliminary results only!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only (bonus slides have NO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and O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present a detailed analysis of this acidic component of the atmosphere, using AQMEII-4’s statistics.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GEM-MACH and AQMEII-4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" y="6510800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538" y="762963"/>
            <a:ext cx="8229600" cy="5258325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On-line model, 42 gas species, 14 particle species (sectional approach, 12 bins).</a:t>
            </a:r>
          </a:p>
          <a:p>
            <a:r>
              <a:rPr lang="en-US" dirty="0" smtClean="0"/>
              <a:t>3 Configurations used here, for 3 separate 2016 simulations:</a:t>
            </a:r>
          </a:p>
          <a:p>
            <a:r>
              <a:rPr lang="en-US" dirty="0" smtClean="0"/>
              <a:t>“Base Case”:  </a:t>
            </a:r>
          </a:p>
          <a:p>
            <a:pPr lvl="2"/>
            <a:r>
              <a:rPr lang="en-US" dirty="0" smtClean="0"/>
              <a:t>Fully coupled (direct + indirect effect), </a:t>
            </a:r>
          </a:p>
          <a:p>
            <a:pPr lvl="2"/>
            <a:r>
              <a:rPr lang="en-US" dirty="0" smtClean="0"/>
              <a:t>Forest canopy and vehicle-induced turbulence effects, </a:t>
            </a:r>
          </a:p>
          <a:p>
            <a:pPr lvl="2"/>
            <a:r>
              <a:rPr lang="en-US" dirty="0" smtClean="0"/>
              <a:t>Revised plume rise, </a:t>
            </a:r>
          </a:p>
          <a:p>
            <a:pPr lvl="2"/>
            <a:r>
              <a:rPr lang="en-US" dirty="0" smtClean="0"/>
              <a:t>Revised particle deposition algorithm</a:t>
            </a:r>
          </a:p>
          <a:p>
            <a:pPr lvl="2"/>
            <a:r>
              <a:rPr lang="en-US" dirty="0" smtClean="0"/>
              <a:t>Monthly averaged satellite-derived leaf area index values, </a:t>
            </a:r>
          </a:p>
          <a:p>
            <a:pPr lvl="2"/>
            <a:r>
              <a:rPr lang="en-US" dirty="0" smtClean="0"/>
              <a:t>Gas-phase deposition by Alain </a:t>
            </a:r>
            <a:r>
              <a:rPr lang="en-US" dirty="0" smtClean="0"/>
              <a:t>Robichaud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Ops:  ‘closer to Operational’:  </a:t>
            </a:r>
          </a:p>
          <a:p>
            <a:pPr lvl="2"/>
            <a:r>
              <a:rPr lang="en-US" dirty="0" smtClean="0"/>
              <a:t>Same particle speciation, 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ne-way coupling, </a:t>
            </a:r>
          </a:p>
          <a:p>
            <a:pPr lvl="2"/>
            <a:r>
              <a:rPr lang="en-US" dirty="0" smtClean="0"/>
              <a:t>Original particle deposition algorithm</a:t>
            </a:r>
          </a:p>
          <a:p>
            <a:pPr lvl="2"/>
            <a:r>
              <a:rPr lang="en-US" dirty="0" smtClean="0"/>
              <a:t>No additional turbulence parameterizations, </a:t>
            </a:r>
          </a:p>
          <a:p>
            <a:pPr lvl="2"/>
            <a:r>
              <a:rPr lang="en-US" dirty="0" smtClean="0"/>
              <a:t>LAI from older databases</a:t>
            </a:r>
          </a:p>
          <a:p>
            <a:pPr lvl="2"/>
            <a:r>
              <a:rPr lang="en-US" dirty="0" smtClean="0"/>
              <a:t>But still using Robichaud gas-phase deposition.</a:t>
            </a:r>
          </a:p>
          <a:p>
            <a:r>
              <a:rPr lang="en-US" dirty="0" smtClean="0"/>
              <a:t>Zhang:  </a:t>
            </a:r>
          </a:p>
          <a:p>
            <a:pPr lvl="2"/>
            <a:r>
              <a:rPr lang="en-US" dirty="0" smtClean="0"/>
              <a:t>Same as base case, but </a:t>
            </a:r>
          </a:p>
          <a:p>
            <a:pPr lvl="2"/>
            <a:r>
              <a:rPr lang="en-US" dirty="0" smtClean="0"/>
              <a:t>Leiming </a:t>
            </a:r>
            <a:r>
              <a:rPr lang="en-US" dirty="0" smtClean="0"/>
              <a:t>Zhang’s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smtClean="0"/>
              <a:t>gas-phase deposition algorithm instead of Robichaud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GEM-MACH configurations</a:t>
            </a:r>
            <a:endParaRPr lang="en-US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051720" y="1805217"/>
            <a:ext cx="6984776" cy="2605891"/>
            <a:chOff x="2051720" y="1787458"/>
            <a:chExt cx="6984776" cy="3020544"/>
          </a:xfrm>
        </p:grpSpPr>
        <p:sp>
          <p:nvSpPr>
            <p:cNvPr id="5" name="TextBox 4"/>
            <p:cNvSpPr txBox="1"/>
            <p:nvPr/>
          </p:nvSpPr>
          <p:spPr>
            <a:xfrm>
              <a:off x="6912768" y="1945680"/>
              <a:ext cx="212372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Comparing these two </a:t>
              </a:r>
              <a:r>
                <a:rPr lang="en-US" i="1" dirty="0" smtClean="0">
                  <a:solidFill>
                    <a:srgbClr val="FF0000"/>
                  </a:solidFill>
                </a:rPr>
                <a:t>shows the effects of the new parameterizations on deposition </a:t>
              </a:r>
              <a:r>
                <a:rPr lang="en-US" dirty="0" smtClean="0"/>
                <a:t>fluxes.  Same gas deposition algorithm, but feedbacks can alter meteorology. 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051720" y="1787458"/>
              <a:ext cx="4464496" cy="4894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3779912" y="2276872"/>
              <a:ext cx="2736304" cy="13535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403648" y="1789914"/>
            <a:ext cx="7698935" cy="3357310"/>
            <a:chOff x="1403648" y="1769719"/>
            <a:chExt cx="7698935" cy="3891529"/>
          </a:xfrm>
        </p:grpSpPr>
        <p:sp>
          <p:nvSpPr>
            <p:cNvPr id="6" name="TextBox 5"/>
            <p:cNvSpPr txBox="1"/>
            <p:nvPr/>
          </p:nvSpPr>
          <p:spPr>
            <a:xfrm>
              <a:off x="6978855" y="3355597"/>
              <a:ext cx="212372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Comparing these two shows </a:t>
              </a:r>
              <a:r>
                <a:rPr lang="en-US" i="1" dirty="0" smtClean="0">
                  <a:solidFill>
                    <a:srgbClr val="FF0000"/>
                  </a:solidFill>
                </a:rPr>
                <a:t>the effects of using a different deposition algorithm within a fully coupled model.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2051720" y="1769719"/>
              <a:ext cx="4752528" cy="172229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03648" y="3501008"/>
              <a:ext cx="5400600" cy="21602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-24538" y="6373279"/>
            <a:ext cx="906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examples which follow are for </a:t>
            </a:r>
            <a:r>
              <a:rPr lang="en-US" sz="2000" b="1" dirty="0" smtClean="0">
                <a:solidFill>
                  <a:srgbClr val="4F81BD"/>
                </a:solidFill>
              </a:rPr>
              <a:t>SO</a:t>
            </a:r>
            <a:r>
              <a:rPr lang="en-US" sz="2000" b="1" baseline="-25000" dirty="0" smtClean="0">
                <a:solidFill>
                  <a:srgbClr val="4F81BD"/>
                </a:solidFill>
              </a:rPr>
              <a:t>2</a:t>
            </a:r>
            <a:r>
              <a:rPr lang="en-US" sz="2000" b="1" dirty="0" smtClean="0"/>
              <a:t>, for  </a:t>
            </a:r>
            <a:r>
              <a:rPr lang="en-US" sz="2000" b="1" dirty="0" smtClean="0">
                <a:solidFill>
                  <a:srgbClr val="FF0000"/>
                </a:solidFill>
              </a:rPr>
              <a:t>June/July/August</a:t>
            </a:r>
            <a:r>
              <a:rPr lang="en-US" sz="2000" b="1" dirty="0" smtClean="0"/>
              <a:t> of 2016.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8" y="6728138"/>
            <a:ext cx="492082" cy="17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57332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3. Makar et al., 2018 (see </a:t>
            </a:r>
            <a:r>
              <a:rPr lang="en-US" sz="1200" dirty="0"/>
              <a:t>Supplementary Information): </a:t>
            </a:r>
            <a:r>
              <a:rPr lang="en-US" sz="1200" dirty="0">
                <a:hlinkClick r:id="rId3"/>
              </a:rPr>
              <a:t>https://www.atmos-chem-phys.net/18/9897/2018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  <a:p>
            <a:r>
              <a:rPr lang="en-US" sz="1200" dirty="0"/>
              <a:t>4. </a:t>
            </a:r>
            <a:r>
              <a:rPr lang="en-US" sz="1200" dirty="0" smtClean="0"/>
              <a:t>Zhang et al., 2003:  </a:t>
            </a: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>
                <a:hlinkClick r:id="rId4"/>
              </a:rPr>
              <a:t>www.atmos-chem-phys.net/3/2067/2003</a:t>
            </a:r>
            <a:r>
              <a:rPr lang="en-US" sz="1200" smtClean="0">
                <a:hlinkClick r:id="rId4"/>
              </a:rPr>
              <a:t>/</a:t>
            </a:r>
            <a:r>
              <a:rPr lang="en-US" sz="1200" smtClean="0"/>
              <a:t> 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14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48" y="3624201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56" y="900393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76" y="3617124"/>
            <a:ext cx="3865219" cy="243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76" y="900393"/>
            <a:ext cx="3865219" cy="243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3" y="3624201"/>
            <a:ext cx="3865219" cy="243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3" y="905411"/>
            <a:ext cx="3865219" cy="243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994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June-July-August (JJA) average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concentration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5462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4766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47667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75300" y="953175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15135" y="3624201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10717" r="76709"/>
          <a:stretch/>
        </p:blipFill>
        <p:spPr>
          <a:xfrm>
            <a:off x="8694832" y="900393"/>
            <a:ext cx="402838" cy="24272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10717" r="76709"/>
          <a:stretch/>
        </p:blipFill>
        <p:spPr>
          <a:xfrm>
            <a:off x="8694832" y="3560781"/>
            <a:ext cx="402838" cy="24272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49020" y="5877850"/>
            <a:ext cx="5728737" cy="1055634"/>
            <a:chOff x="-4609" y="5900436"/>
            <a:chExt cx="5728737" cy="1055634"/>
          </a:xfrm>
        </p:grpSpPr>
        <p:sp>
          <p:nvSpPr>
            <p:cNvPr id="12" name="TextBox 11"/>
            <p:cNvSpPr txBox="1"/>
            <p:nvPr/>
          </p:nvSpPr>
          <p:spPr>
            <a:xfrm>
              <a:off x="-4609" y="6032740"/>
              <a:ext cx="572873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Effect of a suite of model parameterization changes (including feedbacks):  </a:t>
              </a:r>
              <a:r>
                <a:rPr lang="en-US" dirty="0" smtClean="0">
                  <a:solidFill>
                    <a:srgbClr val="008000"/>
                  </a:solidFill>
                </a:rPr>
                <a:t>if you turn them all </a:t>
              </a:r>
              <a:r>
                <a:rPr lang="en-US" b="1" i="1" u="sng" dirty="0" smtClean="0">
                  <a:solidFill>
                    <a:srgbClr val="008000"/>
                  </a:solidFill>
                </a:rPr>
                <a:t>off</a:t>
              </a:r>
              <a:r>
                <a:rPr lang="en-US" dirty="0" smtClean="0">
                  <a:solidFill>
                    <a:srgbClr val="008000"/>
                  </a:solidFill>
                </a:rPr>
                <a:t>, SO</a:t>
              </a:r>
              <a:r>
                <a:rPr lang="en-US" baseline="-25000" dirty="0" smtClean="0">
                  <a:solidFill>
                    <a:srgbClr val="008000"/>
                  </a:solidFill>
                </a:rPr>
                <a:t>2</a:t>
              </a:r>
              <a:r>
                <a:rPr lang="en-US" dirty="0" smtClean="0">
                  <a:solidFill>
                    <a:srgbClr val="008000"/>
                  </a:solidFill>
                </a:rPr>
                <a:t> increases close near sources, decreases downwind.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6200000">
              <a:off x="4747618" y="5380726"/>
              <a:ext cx="207820" cy="1247239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13090" y="5943433"/>
            <a:ext cx="3630910" cy="846811"/>
            <a:chOff x="5513090" y="5943433"/>
            <a:chExt cx="3630910" cy="846811"/>
          </a:xfrm>
        </p:grpSpPr>
        <p:sp>
          <p:nvSpPr>
            <p:cNvPr id="14" name="TextBox 13"/>
            <p:cNvSpPr txBox="1"/>
            <p:nvPr/>
          </p:nvSpPr>
          <p:spPr>
            <a:xfrm>
              <a:off x="5513090" y="6143913"/>
              <a:ext cx="363091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99"/>
                  </a:solidFill>
                </a:rPr>
                <a:t>SO</a:t>
              </a:r>
              <a:r>
                <a:rPr lang="en-US" baseline="-25000" dirty="0" smtClean="0">
                  <a:solidFill>
                    <a:srgbClr val="CC0099"/>
                  </a:solidFill>
                </a:rPr>
                <a:t>2</a:t>
              </a:r>
              <a:r>
                <a:rPr lang="en-US" dirty="0" smtClean="0">
                  <a:solidFill>
                    <a:srgbClr val="CC0099"/>
                  </a:solidFill>
                </a:rPr>
                <a:t> concentration increases with Zhang gas-phase deposition.</a:t>
              </a:r>
              <a:endParaRPr lang="en-US" dirty="0">
                <a:solidFill>
                  <a:srgbClr val="CC0099"/>
                </a:solidFill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6772857" y="5943433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56893" y="891598"/>
            <a:ext cx="8717089" cy="5171003"/>
            <a:chOff x="-56893" y="891598"/>
            <a:chExt cx="8717089" cy="5171003"/>
          </a:xfrm>
        </p:grpSpPr>
        <p:sp>
          <p:nvSpPr>
            <p:cNvPr id="18" name="Rectangle 17"/>
            <p:cNvSpPr/>
            <p:nvPr/>
          </p:nvSpPr>
          <p:spPr>
            <a:xfrm>
              <a:off x="-56893" y="900393"/>
              <a:ext cx="3865219" cy="51622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solidFill>
                    <a:srgbClr val="FF0000"/>
                  </a:solidFill>
                </a:rPr>
                <a:t>Base Case</a:t>
              </a:r>
              <a:endParaRPr lang="en-US" sz="2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Fully Coupled, new plume rise, forest canopy shading and turbulence, vehicle-induced turbulence, satellite-derived Leaf Area Index used throughout, Alain </a:t>
              </a:r>
              <a:r>
                <a:rPr lang="en-US" dirty="0" err="1" smtClean="0">
                  <a:solidFill>
                    <a:srgbClr val="FF0000"/>
                  </a:solidFill>
                </a:rPr>
                <a:t>Robichaud’s</a:t>
              </a:r>
              <a:r>
                <a:rPr lang="en-US" dirty="0" smtClean="0">
                  <a:solidFill>
                    <a:srgbClr val="FF0000"/>
                  </a:solidFill>
                </a:rPr>
                <a:t> gas-phase deposition algorithm.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00022" y="895164"/>
              <a:ext cx="2424673" cy="51622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Impact of </a:t>
              </a:r>
              <a:r>
                <a:rPr lang="en-US" sz="2400" b="1" i="1" dirty="0" smtClean="0">
                  <a:solidFill>
                    <a:srgbClr val="00B050"/>
                  </a:solidFill>
                </a:rPr>
                <a:t>other model </a:t>
              </a:r>
              <a:r>
                <a:rPr lang="en-US" sz="2400" b="1" i="1" dirty="0">
                  <a:solidFill>
                    <a:srgbClr val="00B050"/>
                  </a:solidFill>
                </a:rPr>
                <a:t>changes on deposition</a:t>
              </a:r>
              <a:r>
                <a:rPr lang="en-US" b="1" i="1" dirty="0">
                  <a:solidFill>
                    <a:srgbClr val="00B050"/>
                  </a:solidFill>
                </a:rPr>
                <a:t>.</a:t>
              </a:r>
            </a:p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None of the model updates at left, but same gas-phase deposition algorithm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235523" y="891598"/>
              <a:ext cx="2424673" cy="51622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rgbClr val="CC0099"/>
                  </a:solidFill>
                </a:rPr>
                <a:t>Impact of </a:t>
              </a:r>
              <a:r>
                <a:rPr lang="en-US" sz="2400" b="1" i="1" dirty="0" smtClean="0">
                  <a:solidFill>
                    <a:srgbClr val="CC0099"/>
                  </a:solidFill>
                </a:rPr>
                <a:t>deposition algorithm changes.</a:t>
              </a:r>
              <a:endParaRPr lang="en-US" sz="2400" b="1" i="1" dirty="0">
                <a:solidFill>
                  <a:srgbClr val="CC0099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CC0099"/>
                  </a:solidFill>
                </a:rPr>
                <a:t>Fully Coupled, etc., as at </a:t>
              </a:r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r>
                <a:rPr lang="en-US" dirty="0" smtClean="0">
                  <a:solidFill>
                    <a:srgbClr val="CC0099"/>
                  </a:solidFill>
                </a:rPr>
                <a:t>, </a:t>
              </a:r>
              <a:r>
                <a:rPr lang="en-US" u="sng" dirty="0" smtClean="0">
                  <a:solidFill>
                    <a:srgbClr val="CC0099"/>
                  </a:solidFill>
                </a:rPr>
                <a:t>only difference is the gas-phase deposition code: </a:t>
              </a:r>
              <a:r>
                <a:rPr lang="en-US" dirty="0" smtClean="0">
                  <a:solidFill>
                    <a:srgbClr val="CC0099"/>
                  </a:solidFill>
                </a:rPr>
                <a:t> here we use the algorithm of Leiming Zhang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75152" y="900393"/>
            <a:ext cx="8735348" cy="5146731"/>
            <a:chOff x="-75152" y="900393"/>
            <a:chExt cx="8735348" cy="5146731"/>
          </a:xfrm>
        </p:grpSpPr>
        <p:sp>
          <p:nvSpPr>
            <p:cNvPr id="40" name="Rectangle 39"/>
            <p:cNvSpPr/>
            <p:nvPr/>
          </p:nvSpPr>
          <p:spPr>
            <a:xfrm>
              <a:off x="-49020" y="900393"/>
              <a:ext cx="8709216" cy="25734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7 UT (local nighttime)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75152" y="3528475"/>
              <a:ext cx="8709216" cy="2518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19 UT (local daytime)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891598"/>
            <a:ext cx="8660196" cy="5155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And note that the </a:t>
            </a:r>
            <a:r>
              <a:rPr lang="en-US" sz="2400" dirty="0" err="1" smtClean="0">
                <a:solidFill>
                  <a:srgbClr val="FF0000"/>
                </a:solidFill>
              </a:rPr>
              <a:t>colour</a:t>
            </a:r>
            <a:r>
              <a:rPr lang="en-US" sz="2400" dirty="0" smtClean="0">
                <a:solidFill>
                  <a:srgbClr val="FF0000"/>
                </a:solidFill>
              </a:rPr>
              <a:t> bar scales are base 10 logarithmic!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Usually, 3 orders of magnitude variation are shown.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" y="413690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69" y="756344"/>
            <a:ext cx="387858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20" y="3341939"/>
            <a:ext cx="387858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30" y="756541"/>
            <a:ext cx="387858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50" y="3345988"/>
            <a:ext cx="387858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" y="746590"/>
            <a:ext cx="387858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" y="3358898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607" y="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JJA average SO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 Deposition Velocity</a:t>
            </a:r>
            <a:endParaRPr lang="en-US" sz="3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362188" y="47667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241704" y="4673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43146" y="46738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98317" y="768116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66143" y="3415709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3943" r="77844"/>
          <a:stretch/>
        </p:blipFill>
        <p:spPr>
          <a:xfrm>
            <a:off x="8725314" y="746590"/>
            <a:ext cx="420049" cy="2448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3943" r="77844"/>
          <a:stretch/>
        </p:blipFill>
        <p:spPr>
          <a:xfrm>
            <a:off x="8714163" y="3332185"/>
            <a:ext cx="420049" cy="244815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20507" y="5552029"/>
            <a:ext cx="3613705" cy="812505"/>
            <a:chOff x="5520507" y="5552029"/>
            <a:chExt cx="3613705" cy="812505"/>
          </a:xfrm>
        </p:grpSpPr>
        <p:sp>
          <p:nvSpPr>
            <p:cNvPr id="17" name="TextBox 16"/>
            <p:cNvSpPr txBox="1"/>
            <p:nvPr/>
          </p:nvSpPr>
          <p:spPr>
            <a:xfrm>
              <a:off x="5520507" y="5718203"/>
              <a:ext cx="3613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99"/>
                  </a:solidFill>
                </a:rPr>
                <a:t>The SO</a:t>
              </a:r>
              <a:r>
                <a:rPr lang="en-US" baseline="-25000" dirty="0" smtClean="0">
                  <a:solidFill>
                    <a:srgbClr val="CC0099"/>
                  </a:solidFill>
                </a:rPr>
                <a:t>2</a:t>
              </a:r>
              <a:r>
                <a:rPr lang="en-US" dirty="0" smtClean="0">
                  <a:solidFill>
                    <a:srgbClr val="CC0099"/>
                  </a:solidFill>
                </a:rPr>
                <a:t> concentration increases correspond to V</a:t>
              </a:r>
              <a:r>
                <a:rPr lang="en-US" baseline="-25000" dirty="0" smtClean="0">
                  <a:solidFill>
                    <a:srgbClr val="CC0099"/>
                  </a:solidFill>
                </a:rPr>
                <a:t>SO2</a:t>
              </a:r>
              <a:r>
                <a:rPr lang="en-US" dirty="0" smtClean="0">
                  <a:solidFill>
                    <a:srgbClr val="CC0099"/>
                  </a:solidFill>
                </a:rPr>
                <a:t> decreases</a:t>
              </a:r>
              <a:endParaRPr lang="en-US" dirty="0">
                <a:solidFill>
                  <a:srgbClr val="CC0099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rot="10800000">
              <a:off x="6825141" y="5552029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9633" y="5471732"/>
            <a:ext cx="9353707" cy="1359696"/>
            <a:chOff x="-109633" y="5471732"/>
            <a:chExt cx="9353707" cy="1359696"/>
          </a:xfrm>
        </p:grpSpPr>
        <p:sp>
          <p:nvSpPr>
            <p:cNvPr id="15" name="TextBox 14"/>
            <p:cNvSpPr txBox="1"/>
            <p:nvPr/>
          </p:nvSpPr>
          <p:spPr>
            <a:xfrm>
              <a:off x="-22464" y="5718203"/>
              <a:ext cx="569955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rgbClr val="008000"/>
                  </a:solidFill>
                </a:rPr>
                <a:t>Ops and Base Case have the </a:t>
              </a:r>
              <a:r>
                <a:rPr lang="en-US" sz="1700" u="sng" dirty="0" smtClean="0">
                  <a:solidFill>
                    <a:srgbClr val="008000"/>
                  </a:solidFill>
                </a:rPr>
                <a:t>same deposition algorithm</a:t>
              </a:r>
              <a:r>
                <a:rPr lang="en-US" sz="1700" i="1" dirty="0" smtClean="0">
                  <a:solidFill>
                    <a:srgbClr val="008000"/>
                  </a:solidFill>
                </a:rPr>
                <a:t>:  feedbacks between aerosols and meteorology are changing the meteorology, which changes the 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 rot="17478382">
              <a:off x="4551056" y="5194782"/>
              <a:ext cx="341215" cy="895116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22404" y="6233471"/>
              <a:ext cx="472159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 smtClean="0">
                  <a:solidFill>
                    <a:srgbClr val="008000"/>
                  </a:solidFill>
                </a:rPr>
                <a:t>deposition velocity!  Removing them decreases</a:t>
              </a:r>
              <a:endParaRPr lang="en-US" sz="1700" i="1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109633" y="6477485"/>
              <a:ext cx="935370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 smtClean="0">
                  <a:solidFill>
                    <a:srgbClr val="008000"/>
                  </a:solidFill>
                </a:rPr>
                <a:t>deposition velocity near source regions.  So feedbacks are increasing dep velocity near sources</a:t>
              </a:r>
              <a:endParaRPr lang="en-US" sz="1700" i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08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55" y="903777"/>
            <a:ext cx="387858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13" y="3403563"/>
            <a:ext cx="387858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14" y="903777"/>
            <a:ext cx="387858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05" y="3406010"/>
            <a:ext cx="387858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777"/>
            <a:ext cx="38785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010"/>
            <a:ext cx="387858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607" y="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JJA total SO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 Deposition Flux</a:t>
            </a:r>
            <a:endParaRPr lang="en-US" sz="3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63464" y="51395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Base Case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35552" y="4766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Ops - Base Case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6994" y="47667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Zhang - Base Case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6601" y="931492"/>
            <a:ext cx="792088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night)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7419" y="3406010"/>
            <a:ext cx="824261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 UT </a:t>
            </a:r>
          </a:p>
          <a:p>
            <a:pPr algn="ctr"/>
            <a:r>
              <a:rPr lang="en-US" dirty="0" smtClean="0"/>
              <a:t>(local </a:t>
            </a:r>
          </a:p>
          <a:p>
            <a:pPr algn="ctr"/>
            <a:r>
              <a:rPr lang="en-US" dirty="0" smtClean="0"/>
              <a:t>day)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2635" r="75924"/>
          <a:stretch/>
        </p:blipFill>
        <p:spPr>
          <a:xfrm>
            <a:off x="8604448" y="873395"/>
            <a:ext cx="513928" cy="2534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2635" r="75924"/>
          <a:stretch/>
        </p:blipFill>
        <p:spPr>
          <a:xfrm>
            <a:off x="8608802" y="3403563"/>
            <a:ext cx="513928" cy="2534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9744" y="5693148"/>
            <a:ext cx="51248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Removing</a:t>
            </a:r>
            <a:r>
              <a:rPr lang="en-US" dirty="0" smtClean="0">
                <a:solidFill>
                  <a:srgbClr val="008000"/>
                </a:solidFill>
              </a:rPr>
              <a:t> the suite of model changes, including feedbacks, </a:t>
            </a:r>
            <a:r>
              <a:rPr lang="en-US" i="1" dirty="0" smtClean="0">
                <a:solidFill>
                  <a:srgbClr val="008000"/>
                </a:solidFill>
              </a:rPr>
              <a:t>increases</a:t>
            </a:r>
            <a:r>
              <a:rPr lang="en-US" dirty="0" smtClean="0">
                <a:solidFill>
                  <a:srgbClr val="008000"/>
                </a:solidFill>
              </a:rPr>
              <a:t> the SO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 dry deposition flux close to sources.  Conversely, adding them in decreases the dry deposition flux.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20072" y="5686715"/>
            <a:ext cx="3898304" cy="1121374"/>
            <a:chOff x="5220072" y="5686715"/>
            <a:chExt cx="3898304" cy="1121374"/>
          </a:xfrm>
        </p:grpSpPr>
        <p:sp>
          <p:nvSpPr>
            <p:cNvPr id="27" name="Down Arrow 26"/>
            <p:cNvSpPr/>
            <p:nvPr/>
          </p:nvSpPr>
          <p:spPr>
            <a:xfrm rot="10800000">
              <a:off x="6825141" y="5686715"/>
              <a:ext cx="1296144" cy="232967"/>
            </a:xfrm>
            <a:prstGeom prst="downArrow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20072" y="5884759"/>
              <a:ext cx="38983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99"/>
                  </a:solidFill>
                </a:rPr>
                <a:t>The reduced SO</a:t>
              </a:r>
              <a:r>
                <a:rPr lang="en-US" baseline="-25000" dirty="0" smtClean="0">
                  <a:solidFill>
                    <a:srgbClr val="CC0099"/>
                  </a:solidFill>
                </a:rPr>
                <a:t>2</a:t>
              </a:r>
              <a:r>
                <a:rPr lang="en-US" dirty="0" smtClean="0">
                  <a:solidFill>
                    <a:srgbClr val="CC0099"/>
                  </a:solidFill>
                </a:rPr>
                <a:t> deposition velocity results in reduced deposition flux, and increased concentrations.</a:t>
              </a:r>
              <a:endParaRPr lang="en-US" dirty="0">
                <a:solidFill>
                  <a:srgbClr val="CC0099"/>
                </a:solidFill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 rot="17478382">
            <a:off x="4062027" y="5139115"/>
            <a:ext cx="341215" cy="89511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08"/>
            <a:ext cx="743446" cy="2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_ECCC_Branding_PPT_Template_EN.potx" id="{426B9ED9-5650-45E1-A7BD-0FBD54976D4D}" vid="{84679E34-27DB-4398-8304-F4999F5C37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0B20BB41BF245A74357C5242D202F" ma:contentTypeVersion="9" ma:contentTypeDescription="Create a new document." ma:contentTypeScope="" ma:versionID="97b248806e119d7044f358a965ee54e5">
  <xsd:schema xmlns:xsd="http://www.w3.org/2001/XMLSchema" xmlns:xs="http://www.w3.org/2001/XMLSchema" xmlns:p="http://schemas.microsoft.com/office/2006/metadata/properties" xmlns:ns3="acbb3e5d-5d9a-41a2-b23c-a652c639d82c" xmlns:ns4="b6e7370b-7179-4676-9a6f-0d2482e7e8cc" targetNamespace="http://schemas.microsoft.com/office/2006/metadata/properties" ma:root="true" ma:fieldsID="af6eb1634a36575f3eff1d5af77cea7e" ns3:_="" ns4:_="">
    <xsd:import namespace="acbb3e5d-5d9a-41a2-b23c-a652c639d82c"/>
    <xsd:import namespace="b6e7370b-7179-4676-9a6f-0d2482e7e8cc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b3e5d-5d9a-41a2-b23c-a652c639d82c" elementFormDefault="qualified">
    <xsd:import namespace="http://schemas.microsoft.com/office/2006/documentManagement/types"/>
    <xsd:import namespace="http://schemas.microsoft.com/office/infopath/2007/PartnerControl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370b-7179-4676-9a6f-0d2482e7e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nch xmlns="acbb3e5d-5d9a-41a2-b23c-a652c639d82c" xsi:nil="true"/>
    <URL_x0020_of_x0020_the_x0020_document xmlns="acbb3e5d-5d9a-41a2-b23c-a652c639d82c">
      <Url xsi:nil="true"/>
      <Description xsi:nil="true"/>
    </URL_x0020_of_x0020_the_x0020_document>
    <Zone xmlns="acbb3e5d-5d9a-41a2-b23c-a652c639d82c">AE-VE</Zone>
    <Last_x0020_Updates xmlns="acbb3e5d-5d9a-41a2-b23c-a652c639d82c" xsi:nil="true"/>
    <URL xmlns="acbb3e5d-5d9a-41a2-b23c-a652c639d82c">
      <Url xsi:nil="true"/>
      <Description xsi:nil="true"/>
    </URL>
    <Type_x0020_of_x0020_Document xmlns="acbb3e5d-5d9a-41a2-b23c-a652c639d82c" xsi:nil="true"/>
  </documentManagement>
</p:properties>
</file>

<file path=customXml/itemProps1.xml><?xml version="1.0" encoding="utf-8"?>
<ds:datastoreItem xmlns:ds="http://schemas.openxmlformats.org/officeDocument/2006/customXml" ds:itemID="{2E05E1CF-4334-4B2E-88F5-D35729887B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bb3e5d-5d9a-41a2-b23c-a652c639d82c"/>
    <ds:schemaRef ds:uri="b6e7370b-7179-4676-9a6f-0d2482e7e8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EA80A5-E996-4AFB-AE99-8EED984C9B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17B7C4-7C08-4A59-890F-4719C7EEBD0B}">
  <ds:schemaRefs>
    <ds:schemaRef ds:uri="b6e7370b-7179-4676-9a6f-0d2482e7e8c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cbb3e5d-5d9a-41a2-b23c-a652c639d82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3499</TotalTime>
  <Words>2597</Words>
  <Application>Microsoft Office PowerPoint</Application>
  <PresentationFormat>On-screen Show (4:3)</PresentationFormat>
  <Paragraphs>416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Office Theme</vt:lpstr>
      <vt:lpstr>Atmospheric Acidity over North America:  GEM-MACH Simulations for AQMEII-4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(with the rest of the AQMEII-4 team)</vt:lpstr>
      <vt:lpstr>PowerPoint Presentation</vt:lpstr>
      <vt:lpstr>Bonus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Blouin,Maxime [NCR]</dc:creator>
  <cp:lastModifiedBy>Makar,Paul [Ontario]</cp:lastModifiedBy>
  <cp:revision>254</cp:revision>
  <dcterms:created xsi:type="dcterms:W3CDTF">2019-01-29T14:33:31Z</dcterms:created>
  <dcterms:modified xsi:type="dcterms:W3CDTF">2020-05-19T13:32:21Z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0x01010075D0B20BB41BF245A74357C5242D202F</vt:lpwstr>
  </property>
</Properties>
</file>