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8" r:id="rId2"/>
    <p:sldId id="655" r:id="rId3"/>
    <p:sldId id="619" r:id="rId4"/>
    <p:sldId id="27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57"/>
    <p:restoredTop sz="96291"/>
  </p:normalViewPr>
  <p:slideViewPr>
    <p:cSldViewPr snapToGrid="0" snapToObjects="1">
      <p:cViewPr varScale="1">
        <p:scale>
          <a:sx n="120" d="100"/>
          <a:sy n="120" d="100"/>
        </p:scale>
        <p:origin x="20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142CB5-E1A2-EE41-ABD2-6AEB889C0C29}" type="doc">
      <dgm:prSet loTypeId="urn:microsoft.com/office/officeart/2005/8/layout/l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1508E3-D3F7-F94D-948B-28E5EBAD8A1A}">
      <dgm:prSet phldrT="[Text]" custT="1"/>
      <dgm:spPr/>
      <dgm:t>
        <a:bodyPr/>
        <a:lstStyle/>
        <a:p>
          <a:r>
            <a:rPr lang="en-US" sz="2000" dirty="0"/>
            <a:t>Gas phase chemistry</a:t>
          </a:r>
        </a:p>
      </dgm:t>
    </dgm:pt>
    <dgm:pt modelId="{4F949669-2CBB-CC44-929B-DFF0B74115FF}" type="parTrans" cxnId="{639E1866-E668-854A-8E5C-D83385692EC8}">
      <dgm:prSet/>
      <dgm:spPr/>
      <dgm:t>
        <a:bodyPr/>
        <a:lstStyle/>
        <a:p>
          <a:endParaRPr lang="en-US"/>
        </a:p>
      </dgm:t>
    </dgm:pt>
    <dgm:pt modelId="{8D4C5786-D6F5-EB48-9F92-AFC2F5878C80}" type="sibTrans" cxnId="{639E1866-E668-854A-8E5C-D83385692EC8}">
      <dgm:prSet/>
      <dgm:spPr/>
      <dgm:t>
        <a:bodyPr/>
        <a:lstStyle/>
        <a:p>
          <a:endParaRPr lang="en-US"/>
        </a:p>
      </dgm:t>
    </dgm:pt>
    <dgm:pt modelId="{14E1799B-0BA3-494C-BCE0-438CD365614B}">
      <dgm:prSet phldrT="[Text]" custT="1"/>
      <dgm:spPr/>
      <dgm:t>
        <a:bodyPr/>
        <a:lstStyle/>
        <a:p>
          <a:r>
            <a:rPr lang="en-US" sz="2000" dirty="0"/>
            <a:t>MOZART</a:t>
          </a:r>
        </a:p>
      </dgm:t>
    </dgm:pt>
    <dgm:pt modelId="{EDC39C4D-808B-B948-AC52-83FCA5F088D3}" type="parTrans" cxnId="{2F2AE5DE-4E1B-A641-BB04-DDC5056BD84F}">
      <dgm:prSet/>
      <dgm:spPr/>
      <dgm:t>
        <a:bodyPr/>
        <a:lstStyle/>
        <a:p>
          <a:endParaRPr lang="en-US"/>
        </a:p>
      </dgm:t>
    </dgm:pt>
    <dgm:pt modelId="{5D52894F-EFA4-8645-87F9-1B3A126A6705}" type="sibTrans" cxnId="{2F2AE5DE-4E1B-A641-BB04-DDC5056BD84F}">
      <dgm:prSet/>
      <dgm:spPr/>
      <dgm:t>
        <a:bodyPr/>
        <a:lstStyle/>
        <a:p>
          <a:endParaRPr lang="en-US"/>
        </a:p>
      </dgm:t>
    </dgm:pt>
    <dgm:pt modelId="{5B71F61E-6BD7-B343-82D4-06890504C30A}">
      <dgm:prSet phldrT="[Text]" custT="1"/>
      <dgm:spPr/>
      <dgm:t>
        <a:bodyPr/>
        <a:lstStyle/>
        <a:p>
          <a:r>
            <a:rPr lang="en-US" sz="2000" dirty="0"/>
            <a:t>RACM </a:t>
          </a:r>
        </a:p>
        <a:p>
          <a:r>
            <a:rPr lang="en-US" sz="1000" dirty="0"/>
            <a:t>Regional Atmospheric Chemistry Mechanism</a:t>
          </a:r>
        </a:p>
      </dgm:t>
    </dgm:pt>
    <dgm:pt modelId="{F1639109-DE35-D04D-9439-EE36329CD616}" type="parTrans" cxnId="{5C21CC4D-97D3-624C-884A-056C2AE6A780}">
      <dgm:prSet/>
      <dgm:spPr/>
      <dgm:t>
        <a:bodyPr/>
        <a:lstStyle/>
        <a:p>
          <a:endParaRPr lang="en-US"/>
        </a:p>
      </dgm:t>
    </dgm:pt>
    <dgm:pt modelId="{1C84EBEA-523A-1949-8E81-23FED6F72D59}" type="sibTrans" cxnId="{5C21CC4D-97D3-624C-884A-056C2AE6A780}">
      <dgm:prSet/>
      <dgm:spPr/>
      <dgm:t>
        <a:bodyPr/>
        <a:lstStyle/>
        <a:p>
          <a:endParaRPr lang="en-US"/>
        </a:p>
      </dgm:t>
    </dgm:pt>
    <dgm:pt modelId="{3B40AF19-7169-EA45-93C5-BC567DF7FD43}">
      <dgm:prSet phldrT="[Text]" custT="1"/>
      <dgm:spPr/>
      <dgm:t>
        <a:bodyPr/>
        <a:lstStyle/>
        <a:p>
          <a:r>
            <a:rPr lang="en-US" sz="2000" dirty="0"/>
            <a:t>Aerosol chemistry</a:t>
          </a:r>
        </a:p>
      </dgm:t>
    </dgm:pt>
    <dgm:pt modelId="{4E20C10B-1C39-4141-89BB-DC660777F821}" type="parTrans" cxnId="{A40AC6CA-8B62-E24B-BC1C-D6F9B73A7D99}">
      <dgm:prSet/>
      <dgm:spPr/>
      <dgm:t>
        <a:bodyPr/>
        <a:lstStyle/>
        <a:p>
          <a:endParaRPr lang="en-US"/>
        </a:p>
      </dgm:t>
    </dgm:pt>
    <dgm:pt modelId="{936051A2-BC0F-4C43-9382-50A2AB4EFC4F}" type="sibTrans" cxnId="{A40AC6CA-8B62-E24B-BC1C-D6F9B73A7D99}">
      <dgm:prSet/>
      <dgm:spPr/>
      <dgm:t>
        <a:bodyPr/>
        <a:lstStyle/>
        <a:p>
          <a:endParaRPr lang="en-US"/>
        </a:p>
      </dgm:t>
    </dgm:pt>
    <dgm:pt modelId="{B8A8A0D0-D15F-984D-95EC-0501517AC9E3}">
      <dgm:prSet phldrT="[Text]" custT="1"/>
      <dgm:spPr/>
      <dgm:t>
        <a:bodyPr/>
        <a:lstStyle/>
        <a:p>
          <a:r>
            <a:rPr lang="en-US" sz="1600" dirty="0"/>
            <a:t>Bulk</a:t>
          </a:r>
        </a:p>
        <a:p>
          <a:r>
            <a:rPr lang="en-US" sz="2000" dirty="0"/>
            <a:t>GOCART</a:t>
          </a:r>
        </a:p>
      </dgm:t>
    </dgm:pt>
    <dgm:pt modelId="{34AEB3E7-9577-534F-B2C2-1723BBC18EF2}" type="parTrans" cxnId="{F1E56480-4FBD-7C4C-9E22-73292C96CB04}">
      <dgm:prSet/>
      <dgm:spPr/>
      <dgm:t>
        <a:bodyPr/>
        <a:lstStyle/>
        <a:p>
          <a:endParaRPr lang="en-US"/>
        </a:p>
      </dgm:t>
    </dgm:pt>
    <dgm:pt modelId="{4E8A5DA2-8AEB-374F-B4EE-848B93B337DB}" type="sibTrans" cxnId="{F1E56480-4FBD-7C4C-9E22-73292C96CB04}">
      <dgm:prSet/>
      <dgm:spPr/>
      <dgm:t>
        <a:bodyPr/>
        <a:lstStyle/>
        <a:p>
          <a:endParaRPr lang="en-US"/>
        </a:p>
      </dgm:t>
    </dgm:pt>
    <dgm:pt modelId="{B6C2D83D-5BBE-2948-81FF-BEE1E8490EA4}">
      <dgm:prSet phldrT="[Text]" custT="1"/>
      <dgm:spPr/>
      <dgm:t>
        <a:bodyPr/>
        <a:lstStyle/>
        <a:p>
          <a:r>
            <a:rPr lang="en-US" sz="2000" dirty="0"/>
            <a:t>MADE</a:t>
          </a:r>
        </a:p>
        <a:p>
          <a:r>
            <a:rPr lang="en-US" sz="1000" dirty="0"/>
            <a:t>Modal Aerosol Dynamics Model for Europe </a:t>
          </a:r>
        </a:p>
      </dgm:t>
    </dgm:pt>
    <dgm:pt modelId="{14D3A566-765D-9F43-A2EA-92096C03C093}" type="parTrans" cxnId="{3EB14401-E00E-2D4F-BE50-5CE07E217C1E}">
      <dgm:prSet/>
      <dgm:spPr/>
      <dgm:t>
        <a:bodyPr/>
        <a:lstStyle/>
        <a:p>
          <a:endParaRPr lang="en-US"/>
        </a:p>
      </dgm:t>
    </dgm:pt>
    <dgm:pt modelId="{8F93336B-897B-C740-8D71-818FAA13CD2F}" type="sibTrans" cxnId="{3EB14401-E00E-2D4F-BE50-5CE07E217C1E}">
      <dgm:prSet/>
      <dgm:spPr/>
      <dgm:t>
        <a:bodyPr/>
        <a:lstStyle/>
        <a:p>
          <a:endParaRPr lang="en-US"/>
        </a:p>
      </dgm:t>
    </dgm:pt>
    <dgm:pt modelId="{7A85C8A7-5636-D247-9D04-5F8FCA699714}">
      <dgm:prSet phldrT="[Text]" custT="1"/>
      <dgm:spPr/>
      <dgm:t>
        <a:bodyPr/>
        <a:lstStyle/>
        <a:p>
          <a:r>
            <a:rPr lang="en-US" sz="2000" dirty="0"/>
            <a:t>Gas phase/particle partitioning</a:t>
          </a:r>
        </a:p>
      </dgm:t>
    </dgm:pt>
    <dgm:pt modelId="{D442232F-B9D8-8C4E-9E3E-D8C1A9A6F527}" type="parTrans" cxnId="{3DDDC23C-CD97-F444-BEBA-9D63AF17606A}">
      <dgm:prSet/>
      <dgm:spPr/>
      <dgm:t>
        <a:bodyPr/>
        <a:lstStyle/>
        <a:p>
          <a:endParaRPr lang="en-US"/>
        </a:p>
      </dgm:t>
    </dgm:pt>
    <dgm:pt modelId="{CA66DA2E-99BA-F348-82C6-412157BFD9FC}" type="sibTrans" cxnId="{3DDDC23C-CD97-F444-BEBA-9D63AF17606A}">
      <dgm:prSet/>
      <dgm:spPr/>
      <dgm:t>
        <a:bodyPr/>
        <a:lstStyle/>
        <a:p>
          <a:endParaRPr lang="en-US"/>
        </a:p>
      </dgm:t>
    </dgm:pt>
    <dgm:pt modelId="{E9778CBC-5239-B74D-AF43-E7A505C5851A}">
      <dgm:prSet phldrT="[Text]"/>
      <dgm:spPr/>
      <dgm:t>
        <a:bodyPr/>
        <a:lstStyle/>
        <a:p>
          <a:r>
            <a:rPr lang="en-US" dirty="0"/>
            <a:t>No Secondary Organic Aerosol (SOA)</a:t>
          </a:r>
        </a:p>
      </dgm:t>
    </dgm:pt>
    <dgm:pt modelId="{6F5D216C-E99D-3C48-A610-537D506CA155}" type="parTrans" cxnId="{3CCDF5B2-A8B2-9B40-AA87-A5FBA265DE3C}">
      <dgm:prSet/>
      <dgm:spPr/>
      <dgm:t>
        <a:bodyPr/>
        <a:lstStyle/>
        <a:p>
          <a:endParaRPr lang="en-US"/>
        </a:p>
      </dgm:t>
    </dgm:pt>
    <dgm:pt modelId="{FE280DE0-BE24-1042-BE84-12A40516D7C5}" type="sibTrans" cxnId="{3CCDF5B2-A8B2-9B40-AA87-A5FBA265DE3C}">
      <dgm:prSet/>
      <dgm:spPr/>
      <dgm:t>
        <a:bodyPr/>
        <a:lstStyle/>
        <a:p>
          <a:endParaRPr lang="en-US"/>
        </a:p>
      </dgm:t>
    </dgm:pt>
    <dgm:pt modelId="{6A6589A0-8547-A145-8AE8-F51EC150E12D}">
      <dgm:prSet phldrT="[Text]" custT="1"/>
      <dgm:spPr/>
      <dgm:t>
        <a:bodyPr/>
        <a:lstStyle/>
        <a:p>
          <a:r>
            <a:rPr lang="en-US" sz="2000" dirty="0"/>
            <a:t>VBS</a:t>
          </a:r>
        </a:p>
        <a:p>
          <a:r>
            <a:rPr lang="en-US" sz="1200" dirty="0"/>
            <a:t>Volatility Basis Set </a:t>
          </a:r>
        </a:p>
      </dgm:t>
    </dgm:pt>
    <dgm:pt modelId="{2A1B7338-27B5-8C44-89BC-AD2CF53A3205}" type="parTrans" cxnId="{E0D03481-976A-DB4A-B4BC-D1BDA0C06C49}">
      <dgm:prSet/>
      <dgm:spPr/>
      <dgm:t>
        <a:bodyPr/>
        <a:lstStyle/>
        <a:p>
          <a:endParaRPr lang="en-US"/>
        </a:p>
      </dgm:t>
    </dgm:pt>
    <dgm:pt modelId="{173D6D8D-7C85-2243-BEB8-248170DD290B}" type="sibTrans" cxnId="{E0D03481-976A-DB4A-B4BC-D1BDA0C06C49}">
      <dgm:prSet/>
      <dgm:spPr/>
      <dgm:t>
        <a:bodyPr/>
        <a:lstStyle/>
        <a:p>
          <a:endParaRPr lang="en-US"/>
        </a:p>
      </dgm:t>
    </dgm:pt>
    <dgm:pt modelId="{E10D14F4-8E77-3D47-B251-D5519B267BC5}" type="pres">
      <dgm:prSet presAssocID="{FB142CB5-E1A2-EE41-ABD2-6AEB889C0C2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4D94D1C-1E36-9F4F-8B53-1EFF925FD41C}" type="pres">
      <dgm:prSet presAssocID="{711508E3-D3F7-F94D-948B-28E5EBAD8A1A}" presName="horFlow" presStyleCnt="0"/>
      <dgm:spPr/>
    </dgm:pt>
    <dgm:pt modelId="{8634D9E7-642E-2B41-9A2F-964659442354}" type="pres">
      <dgm:prSet presAssocID="{711508E3-D3F7-F94D-948B-28E5EBAD8A1A}" presName="bigChev" presStyleLbl="node1" presStyleIdx="0" presStyleCnt="3"/>
      <dgm:spPr/>
    </dgm:pt>
    <dgm:pt modelId="{E6AE6093-CE7D-6541-817B-B90C5D905CFB}" type="pres">
      <dgm:prSet presAssocID="{EDC39C4D-808B-B948-AC52-83FCA5F088D3}" presName="parTrans" presStyleCnt="0"/>
      <dgm:spPr/>
    </dgm:pt>
    <dgm:pt modelId="{F0E523CE-2ADB-0640-BDD7-FF39C5E0A259}" type="pres">
      <dgm:prSet presAssocID="{14E1799B-0BA3-494C-BCE0-438CD365614B}" presName="node" presStyleLbl="alignAccFollowNode1" presStyleIdx="0" presStyleCnt="6">
        <dgm:presLayoutVars>
          <dgm:bulletEnabled val="1"/>
        </dgm:presLayoutVars>
      </dgm:prSet>
      <dgm:spPr/>
    </dgm:pt>
    <dgm:pt modelId="{2193F76E-9A9A-E04A-BFBF-6E6E1C6143F2}" type="pres">
      <dgm:prSet presAssocID="{5D52894F-EFA4-8645-87F9-1B3A126A6705}" presName="sibTrans" presStyleCnt="0"/>
      <dgm:spPr/>
    </dgm:pt>
    <dgm:pt modelId="{637F2C75-5218-6640-B37C-77CDA0992E5D}" type="pres">
      <dgm:prSet presAssocID="{5B71F61E-6BD7-B343-82D4-06890504C30A}" presName="node" presStyleLbl="alignAccFollowNode1" presStyleIdx="1" presStyleCnt="6">
        <dgm:presLayoutVars>
          <dgm:bulletEnabled val="1"/>
        </dgm:presLayoutVars>
      </dgm:prSet>
      <dgm:spPr/>
    </dgm:pt>
    <dgm:pt modelId="{1B4B753C-AA3F-EF4E-8D2A-99C1384AE2BF}" type="pres">
      <dgm:prSet presAssocID="{711508E3-D3F7-F94D-948B-28E5EBAD8A1A}" presName="vSp" presStyleCnt="0"/>
      <dgm:spPr/>
    </dgm:pt>
    <dgm:pt modelId="{01387490-3D52-CC49-ACB3-4FB46B7DD940}" type="pres">
      <dgm:prSet presAssocID="{3B40AF19-7169-EA45-93C5-BC567DF7FD43}" presName="horFlow" presStyleCnt="0"/>
      <dgm:spPr/>
    </dgm:pt>
    <dgm:pt modelId="{1AF55373-AD23-284C-9FD6-70EDE7AF6D44}" type="pres">
      <dgm:prSet presAssocID="{3B40AF19-7169-EA45-93C5-BC567DF7FD43}" presName="bigChev" presStyleLbl="node1" presStyleIdx="1" presStyleCnt="3"/>
      <dgm:spPr/>
    </dgm:pt>
    <dgm:pt modelId="{EC69CA58-09E0-764A-97B5-3B925B7C87A5}" type="pres">
      <dgm:prSet presAssocID="{34AEB3E7-9577-534F-B2C2-1723BBC18EF2}" presName="parTrans" presStyleCnt="0"/>
      <dgm:spPr/>
    </dgm:pt>
    <dgm:pt modelId="{DFBCC3DF-16CF-A641-B5B1-03A534837BFE}" type="pres">
      <dgm:prSet presAssocID="{B8A8A0D0-D15F-984D-95EC-0501517AC9E3}" presName="node" presStyleLbl="alignAccFollowNode1" presStyleIdx="2" presStyleCnt="6">
        <dgm:presLayoutVars>
          <dgm:bulletEnabled val="1"/>
        </dgm:presLayoutVars>
      </dgm:prSet>
      <dgm:spPr/>
    </dgm:pt>
    <dgm:pt modelId="{3D6523C0-8EC6-C341-BD89-DA724D459C4E}" type="pres">
      <dgm:prSet presAssocID="{4E8A5DA2-8AEB-374F-B4EE-848B93B337DB}" presName="sibTrans" presStyleCnt="0"/>
      <dgm:spPr/>
    </dgm:pt>
    <dgm:pt modelId="{23B89511-FCE6-B341-BC24-F2F345D48C4C}" type="pres">
      <dgm:prSet presAssocID="{B6C2D83D-5BBE-2948-81FF-BEE1E8490EA4}" presName="node" presStyleLbl="alignAccFollowNode1" presStyleIdx="3" presStyleCnt="6">
        <dgm:presLayoutVars>
          <dgm:bulletEnabled val="1"/>
        </dgm:presLayoutVars>
      </dgm:prSet>
      <dgm:spPr/>
    </dgm:pt>
    <dgm:pt modelId="{75C1FED2-79CB-F141-9855-ACE3B48E9D77}" type="pres">
      <dgm:prSet presAssocID="{3B40AF19-7169-EA45-93C5-BC567DF7FD43}" presName="vSp" presStyleCnt="0"/>
      <dgm:spPr/>
    </dgm:pt>
    <dgm:pt modelId="{153D0F9A-9BFD-484E-9301-1D5139CA974E}" type="pres">
      <dgm:prSet presAssocID="{7A85C8A7-5636-D247-9D04-5F8FCA699714}" presName="horFlow" presStyleCnt="0"/>
      <dgm:spPr/>
    </dgm:pt>
    <dgm:pt modelId="{89B03BFD-5A50-B649-8BEA-CCE89BED6E17}" type="pres">
      <dgm:prSet presAssocID="{7A85C8A7-5636-D247-9D04-5F8FCA699714}" presName="bigChev" presStyleLbl="node1" presStyleIdx="2" presStyleCnt="3"/>
      <dgm:spPr/>
    </dgm:pt>
    <dgm:pt modelId="{1ED5F6B8-3D48-664A-8D49-FAC214D6BEB9}" type="pres">
      <dgm:prSet presAssocID="{6F5D216C-E99D-3C48-A610-537D506CA155}" presName="parTrans" presStyleCnt="0"/>
      <dgm:spPr/>
    </dgm:pt>
    <dgm:pt modelId="{10EDF5B0-EE8B-C142-9965-6888131B5D23}" type="pres">
      <dgm:prSet presAssocID="{E9778CBC-5239-B74D-AF43-E7A505C5851A}" presName="node" presStyleLbl="alignAccFollowNode1" presStyleIdx="4" presStyleCnt="6">
        <dgm:presLayoutVars>
          <dgm:bulletEnabled val="1"/>
        </dgm:presLayoutVars>
      </dgm:prSet>
      <dgm:spPr/>
    </dgm:pt>
    <dgm:pt modelId="{8140694F-92B6-7C48-B520-6167B3C8804B}" type="pres">
      <dgm:prSet presAssocID="{FE280DE0-BE24-1042-BE84-12A40516D7C5}" presName="sibTrans" presStyleCnt="0"/>
      <dgm:spPr/>
    </dgm:pt>
    <dgm:pt modelId="{C07759CC-BF11-1446-84B1-B874F8B4E4AB}" type="pres">
      <dgm:prSet presAssocID="{6A6589A0-8547-A145-8AE8-F51EC150E12D}" presName="node" presStyleLbl="alignAccFollowNode1" presStyleIdx="5" presStyleCnt="6">
        <dgm:presLayoutVars>
          <dgm:bulletEnabled val="1"/>
        </dgm:presLayoutVars>
      </dgm:prSet>
      <dgm:spPr/>
    </dgm:pt>
  </dgm:ptLst>
  <dgm:cxnLst>
    <dgm:cxn modelId="{3EB14401-E00E-2D4F-BE50-5CE07E217C1E}" srcId="{3B40AF19-7169-EA45-93C5-BC567DF7FD43}" destId="{B6C2D83D-5BBE-2948-81FF-BEE1E8490EA4}" srcOrd="1" destOrd="0" parTransId="{14D3A566-765D-9F43-A2EA-92096C03C093}" sibTransId="{8F93336B-897B-C740-8D71-818FAA13CD2F}"/>
    <dgm:cxn modelId="{9C8C9E0E-BE01-FF43-A2A6-936E89AD00B9}" type="presOf" srcId="{B6C2D83D-5BBE-2948-81FF-BEE1E8490EA4}" destId="{23B89511-FCE6-B341-BC24-F2F345D48C4C}" srcOrd="0" destOrd="0" presId="urn:microsoft.com/office/officeart/2005/8/layout/lProcess3"/>
    <dgm:cxn modelId="{3DDDC23C-CD97-F444-BEBA-9D63AF17606A}" srcId="{FB142CB5-E1A2-EE41-ABD2-6AEB889C0C29}" destId="{7A85C8A7-5636-D247-9D04-5F8FCA699714}" srcOrd="2" destOrd="0" parTransId="{D442232F-B9D8-8C4E-9E3E-D8C1A9A6F527}" sibTransId="{CA66DA2E-99BA-F348-82C6-412157BFD9FC}"/>
    <dgm:cxn modelId="{97FD413D-B68F-8044-8164-0AD53B9745DE}" type="presOf" srcId="{B8A8A0D0-D15F-984D-95EC-0501517AC9E3}" destId="{DFBCC3DF-16CF-A641-B5B1-03A534837BFE}" srcOrd="0" destOrd="0" presId="urn:microsoft.com/office/officeart/2005/8/layout/lProcess3"/>
    <dgm:cxn modelId="{5E1D1B47-FE34-664F-9AAC-1131CD741B98}" type="presOf" srcId="{3B40AF19-7169-EA45-93C5-BC567DF7FD43}" destId="{1AF55373-AD23-284C-9FD6-70EDE7AF6D44}" srcOrd="0" destOrd="0" presId="urn:microsoft.com/office/officeart/2005/8/layout/lProcess3"/>
    <dgm:cxn modelId="{5C21CC4D-97D3-624C-884A-056C2AE6A780}" srcId="{711508E3-D3F7-F94D-948B-28E5EBAD8A1A}" destId="{5B71F61E-6BD7-B343-82D4-06890504C30A}" srcOrd="1" destOrd="0" parTransId="{F1639109-DE35-D04D-9439-EE36329CD616}" sibTransId="{1C84EBEA-523A-1949-8E81-23FED6F72D59}"/>
    <dgm:cxn modelId="{4F823A60-F6E0-EA4A-8699-0F0E164B922A}" type="presOf" srcId="{14E1799B-0BA3-494C-BCE0-438CD365614B}" destId="{F0E523CE-2ADB-0640-BDD7-FF39C5E0A259}" srcOrd="0" destOrd="0" presId="urn:microsoft.com/office/officeart/2005/8/layout/lProcess3"/>
    <dgm:cxn modelId="{639E1866-E668-854A-8E5C-D83385692EC8}" srcId="{FB142CB5-E1A2-EE41-ABD2-6AEB889C0C29}" destId="{711508E3-D3F7-F94D-948B-28E5EBAD8A1A}" srcOrd="0" destOrd="0" parTransId="{4F949669-2CBB-CC44-929B-DFF0B74115FF}" sibTransId="{8D4C5786-D6F5-EB48-9F92-AFC2F5878C80}"/>
    <dgm:cxn modelId="{40BCE266-3895-6E44-97CB-EB184DCD54A4}" type="presOf" srcId="{711508E3-D3F7-F94D-948B-28E5EBAD8A1A}" destId="{8634D9E7-642E-2B41-9A2F-964659442354}" srcOrd="0" destOrd="0" presId="urn:microsoft.com/office/officeart/2005/8/layout/lProcess3"/>
    <dgm:cxn modelId="{5FC5C16E-B54D-C047-9A68-05EB049DBAA6}" type="presOf" srcId="{7A85C8A7-5636-D247-9D04-5F8FCA699714}" destId="{89B03BFD-5A50-B649-8BEA-CCE89BED6E17}" srcOrd="0" destOrd="0" presId="urn:microsoft.com/office/officeart/2005/8/layout/lProcess3"/>
    <dgm:cxn modelId="{595FFE79-C047-B44C-AC32-50108A6AEF31}" type="presOf" srcId="{6A6589A0-8547-A145-8AE8-F51EC150E12D}" destId="{C07759CC-BF11-1446-84B1-B874F8B4E4AB}" srcOrd="0" destOrd="0" presId="urn:microsoft.com/office/officeart/2005/8/layout/lProcess3"/>
    <dgm:cxn modelId="{FA2CE97A-2E0C-BF4F-8277-66E7B087A826}" type="presOf" srcId="{5B71F61E-6BD7-B343-82D4-06890504C30A}" destId="{637F2C75-5218-6640-B37C-77CDA0992E5D}" srcOrd="0" destOrd="0" presId="urn:microsoft.com/office/officeart/2005/8/layout/lProcess3"/>
    <dgm:cxn modelId="{F1E56480-4FBD-7C4C-9E22-73292C96CB04}" srcId="{3B40AF19-7169-EA45-93C5-BC567DF7FD43}" destId="{B8A8A0D0-D15F-984D-95EC-0501517AC9E3}" srcOrd="0" destOrd="0" parTransId="{34AEB3E7-9577-534F-B2C2-1723BBC18EF2}" sibTransId="{4E8A5DA2-8AEB-374F-B4EE-848B93B337DB}"/>
    <dgm:cxn modelId="{E0D03481-976A-DB4A-B4BC-D1BDA0C06C49}" srcId="{7A85C8A7-5636-D247-9D04-5F8FCA699714}" destId="{6A6589A0-8547-A145-8AE8-F51EC150E12D}" srcOrd="1" destOrd="0" parTransId="{2A1B7338-27B5-8C44-89BC-AD2CF53A3205}" sibTransId="{173D6D8D-7C85-2243-BEB8-248170DD290B}"/>
    <dgm:cxn modelId="{3CCDF5B2-A8B2-9B40-AA87-A5FBA265DE3C}" srcId="{7A85C8A7-5636-D247-9D04-5F8FCA699714}" destId="{E9778CBC-5239-B74D-AF43-E7A505C5851A}" srcOrd="0" destOrd="0" parTransId="{6F5D216C-E99D-3C48-A610-537D506CA155}" sibTransId="{FE280DE0-BE24-1042-BE84-12A40516D7C5}"/>
    <dgm:cxn modelId="{E29F20C5-B0A1-604E-B8DF-2B665B2C64B8}" type="presOf" srcId="{E9778CBC-5239-B74D-AF43-E7A505C5851A}" destId="{10EDF5B0-EE8B-C142-9965-6888131B5D23}" srcOrd="0" destOrd="0" presId="urn:microsoft.com/office/officeart/2005/8/layout/lProcess3"/>
    <dgm:cxn modelId="{A40AC6CA-8B62-E24B-BC1C-D6F9B73A7D99}" srcId="{FB142CB5-E1A2-EE41-ABD2-6AEB889C0C29}" destId="{3B40AF19-7169-EA45-93C5-BC567DF7FD43}" srcOrd="1" destOrd="0" parTransId="{4E20C10B-1C39-4141-89BB-DC660777F821}" sibTransId="{936051A2-BC0F-4C43-9382-50A2AB4EFC4F}"/>
    <dgm:cxn modelId="{2F2AE5DE-4E1B-A641-BB04-DDC5056BD84F}" srcId="{711508E3-D3F7-F94D-948B-28E5EBAD8A1A}" destId="{14E1799B-0BA3-494C-BCE0-438CD365614B}" srcOrd="0" destOrd="0" parTransId="{EDC39C4D-808B-B948-AC52-83FCA5F088D3}" sibTransId="{5D52894F-EFA4-8645-87F9-1B3A126A6705}"/>
    <dgm:cxn modelId="{FA7162FE-C639-844A-B6D8-C7508176703A}" type="presOf" srcId="{FB142CB5-E1A2-EE41-ABD2-6AEB889C0C29}" destId="{E10D14F4-8E77-3D47-B251-D5519B267BC5}" srcOrd="0" destOrd="0" presId="urn:microsoft.com/office/officeart/2005/8/layout/lProcess3"/>
    <dgm:cxn modelId="{ACB42321-0697-4D46-806E-BCBD03FE85B9}" type="presParOf" srcId="{E10D14F4-8E77-3D47-B251-D5519B267BC5}" destId="{B4D94D1C-1E36-9F4F-8B53-1EFF925FD41C}" srcOrd="0" destOrd="0" presId="urn:microsoft.com/office/officeart/2005/8/layout/lProcess3"/>
    <dgm:cxn modelId="{B81D4EA4-3590-0040-ADC5-7106FDD7E67C}" type="presParOf" srcId="{B4D94D1C-1E36-9F4F-8B53-1EFF925FD41C}" destId="{8634D9E7-642E-2B41-9A2F-964659442354}" srcOrd="0" destOrd="0" presId="urn:microsoft.com/office/officeart/2005/8/layout/lProcess3"/>
    <dgm:cxn modelId="{1DFC8652-F148-CB42-92B7-9BCE89F7A0FF}" type="presParOf" srcId="{B4D94D1C-1E36-9F4F-8B53-1EFF925FD41C}" destId="{E6AE6093-CE7D-6541-817B-B90C5D905CFB}" srcOrd="1" destOrd="0" presId="urn:microsoft.com/office/officeart/2005/8/layout/lProcess3"/>
    <dgm:cxn modelId="{5C7472E0-8601-B44D-835D-F2C3F7D9D118}" type="presParOf" srcId="{B4D94D1C-1E36-9F4F-8B53-1EFF925FD41C}" destId="{F0E523CE-2ADB-0640-BDD7-FF39C5E0A259}" srcOrd="2" destOrd="0" presId="urn:microsoft.com/office/officeart/2005/8/layout/lProcess3"/>
    <dgm:cxn modelId="{A132FA9F-694D-0740-94B3-0F9619795849}" type="presParOf" srcId="{B4D94D1C-1E36-9F4F-8B53-1EFF925FD41C}" destId="{2193F76E-9A9A-E04A-BFBF-6E6E1C6143F2}" srcOrd="3" destOrd="0" presId="urn:microsoft.com/office/officeart/2005/8/layout/lProcess3"/>
    <dgm:cxn modelId="{F23D62A2-D899-D64F-8A60-1209E8031E7B}" type="presParOf" srcId="{B4D94D1C-1E36-9F4F-8B53-1EFF925FD41C}" destId="{637F2C75-5218-6640-B37C-77CDA0992E5D}" srcOrd="4" destOrd="0" presId="urn:microsoft.com/office/officeart/2005/8/layout/lProcess3"/>
    <dgm:cxn modelId="{3073607A-528D-D147-8F37-2AEB9A2911AA}" type="presParOf" srcId="{E10D14F4-8E77-3D47-B251-D5519B267BC5}" destId="{1B4B753C-AA3F-EF4E-8D2A-99C1384AE2BF}" srcOrd="1" destOrd="0" presId="urn:microsoft.com/office/officeart/2005/8/layout/lProcess3"/>
    <dgm:cxn modelId="{30884200-D3D7-0848-8307-41A50B286C53}" type="presParOf" srcId="{E10D14F4-8E77-3D47-B251-D5519B267BC5}" destId="{01387490-3D52-CC49-ACB3-4FB46B7DD940}" srcOrd="2" destOrd="0" presId="urn:microsoft.com/office/officeart/2005/8/layout/lProcess3"/>
    <dgm:cxn modelId="{097311EF-0736-1B4F-B006-670B54BAF7DC}" type="presParOf" srcId="{01387490-3D52-CC49-ACB3-4FB46B7DD940}" destId="{1AF55373-AD23-284C-9FD6-70EDE7AF6D44}" srcOrd="0" destOrd="0" presId="urn:microsoft.com/office/officeart/2005/8/layout/lProcess3"/>
    <dgm:cxn modelId="{FF9D6E9C-3E52-AF4C-82EA-69451B237C48}" type="presParOf" srcId="{01387490-3D52-CC49-ACB3-4FB46B7DD940}" destId="{EC69CA58-09E0-764A-97B5-3B925B7C87A5}" srcOrd="1" destOrd="0" presId="urn:microsoft.com/office/officeart/2005/8/layout/lProcess3"/>
    <dgm:cxn modelId="{B99A6766-65B1-514F-9CFE-C8D242579455}" type="presParOf" srcId="{01387490-3D52-CC49-ACB3-4FB46B7DD940}" destId="{DFBCC3DF-16CF-A641-B5B1-03A534837BFE}" srcOrd="2" destOrd="0" presId="urn:microsoft.com/office/officeart/2005/8/layout/lProcess3"/>
    <dgm:cxn modelId="{89D7ACA9-3926-4D4A-9354-F442197B1091}" type="presParOf" srcId="{01387490-3D52-CC49-ACB3-4FB46B7DD940}" destId="{3D6523C0-8EC6-C341-BD89-DA724D459C4E}" srcOrd="3" destOrd="0" presId="urn:microsoft.com/office/officeart/2005/8/layout/lProcess3"/>
    <dgm:cxn modelId="{D5BE254E-A3D2-6B43-A105-417BADBC113A}" type="presParOf" srcId="{01387490-3D52-CC49-ACB3-4FB46B7DD940}" destId="{23B89511-FCE6-B341-BC24-F2F345D48C4C}" srcOrd="4" destOrd="0" presId="urn:microsoft.com/office/officeart/2005/8/layout/lProcess3"/>
    <dgm:cxn modelId="{7ED684AA-7B6B-3541-8853-6ACC7FF84BEB}" type="presParOf" srcId="{E10D14F4-8E77-3D47-B251-D5519B267BC5}" destId="{75C1FED2-79CB-F141-9855-ACE3B48E9D77}" srcOrd="3" destOrd="0" presId="urn:microsoft.com/office/officeart/2005/8/layout/lProcess3"/>
    <dgm:cxn modelId="{DBDB1F27-E631-194D-9467-62A96D76C90E}" type="presParOf" srcId="{E10D14F4-8E77-3D47-B251-D5519B267BC5}" destId="{153D0F9A-9BFD-484E-9301-1D5139CA974E}" srcOrd="4" destOrd="0" presId="urn:microsoft.com/office/officeart/2005/8/layout/lProcess3"/>
    <dgm:cxn modelId="{D69EE20A-1E14-9C4C-A39F-1CFF9E71BBE6}" type="presParOf" srcId="{153D0F9A-9BFD-484E-9301-1D5139CA974E}" destId="{89B03BFD-5A50-B649-8BEA-CCE89BED6E17}" srcOrd="0" destOrd="0" presId="urn:microsoft.com/office/officeart/2005/8/layout/lProcess3"/>
    <dgm:cxn modelId="{9C2786DE-F4F7-1847-B7D3-FEF53C0A5CB9}" type="presParOf" srcId="{153D0F9A-9BFD-484E-9301-1D5139CA974E}" destId="{1ED5F6B8-3D48-664A-8D49-FAC214D6BEB9}" srcOrd="1" destOrd="0" presId="urn:microsoft.com/office/officeart/2005/8/layout/lProcess3"/>
    <dgm:cxn modelId="{5758EA1E-7F94-9643-9437-423E8D7945A8}" type="presParOf" srcId="{153D0F9A-9BFD-484E-9301-1D5139CA974E}" destId="{10EDF5B0-EE8B-C142-9965-6888131B5D23}" srcOrd="2" destOrd="0" presId="urn:microsoft.com/office/officeart/2005/8/layout/lProcess3"/>
    <dgm:cxn modelId="{F4AE0016-B63F-DC49-A125-1CC68CEC409D}" type="presParOf" srcId="{153D0F9A-9BFD-484E-9301-1D5139CA974E}" destId="{8140694F-92B6-7C48-B520-6167B3C8804B}" srcOrd="3" destOrd="0" presId="urn:microsoft.com/office/officeart/2005/8/layout/lProcess3"/>
    <dgm:cxn modelId="{C0E3B58E-0AF2-BA46-ACFE-46952CC7E1C2}" type="presParOf" srcId="{153D0F9A-9BFD-484E-9301-1D5139CA974E}" destId="{C07759CC-BF11-1446-84B1-B874F8B4E4AB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4D9E7-642E-2B41-9A2F-964659442354}">
      <dsp:nvSpPr>
        <dsp:cNvPr id="0" name=""/>
        <dsp:cNvSpPr/>
      </dsp:nvSpPr>
      <dsp:spPr>
        <a:xfrm>
          <a:off x="1736" y="31582"/>
          <a:ext cx="2682668" cy="10730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Gas phase chemistry</a:t>
          </a:r>
        </a:p>
      </dsp:txBody>
      <dsp:txXfrm>
        <a:off x="538270" y="31582"/>
        <a:ext cx="1609601" cy="1073067"/>
      </dsp:txXfrm>
    </dsp:sp>
    <dsp:sp modelId="{F0E523CE-2ADB-0640-BDD7-FF39C5E0A259}">
      <dsp:nvSpPr>
        <dsp:cNvPr id="0" name=""/>
        <dsp:cNvSpPr/>
      </dsp:nvSpPr>
      <dsp:spPr>
        <a:xfrm>
          <a:off x="2335657" y="122793"/>
          <a:ext cx="2226615" cy="89064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MOZART</a:t>
          </a:r>
        </a:p>
      </dsp:txBody>
      <dsp:txXfrm>
        <a:off x="2780980" y="122793"/>
        <a:ext cx="1335969" cy="890646"/>
      </dsp:txXfrm>
    </dsp:sp>
    <dsp:sp modelId="{637F2C75-5218-6640-B37C-77CDA0992E5D}">
      <dsp:nvSpPr>
        <dsp:cNvPr id="0" name=""/>
        <dsp:cNvSpPr/>
      </dsp:nvSpPr>
      <dsp:spPr>
        <a:xfrm>
          <a:off x="4250546" y="122793"/>
          <a:ext cx="2226615" cy="89064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RACM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Regional Atmospheric Chemistry Mechanism</a:t>
          </a:r>
        </a:p>
      </dsp:txBody>
      <dsp:txXfrm>
        <a:off x="4695869" y="122793"/>
        <a:ext cx="1335969" cy="890646"/>
      </dsp:txXfrm>
    </dsp:sp>
    <dsp:sp modelId="{1AF55373-AD23-284C-9FD6-70EDE7AF6D44}">
      <dsp:nvSpPr>
        <dsp:cNvPr id="0" name=""/>
        <dsp:cNvSpPr/>
      </dsp:nvSpPr>
      <dsp:spPr>
        <a:xfrm>
          <a:off x="1736" y="1254879"/>
          <a:ext cx="2682668" cy="10730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Aerosol chemistry</a:t>
          </a:r>
        </a:p>
      </dsp:txBody>
      <dsp:txXfrm>
        <a:off x="538270" y="1254879"/>
        <a:ext cx="1609601" cy="1073067"/>
      </dsp:txXfrm>
    </dsp:sp>
    <dsp:sp modelId="{DFBCC3DF-16CF-A641-B5B1-03A534837BFE}">
      <dsp:nvSpPr>
        <dsp:cNvPr id="0" name=""/>
        <dsp:cNvSpPr/>
      </dsp:nvSpPr>
      <dsp:spPr>
        <a:xfrm>
          <a:off x="2335657" y="1346090"/>
          <a:ext cx="2226615" cy="89064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Bulk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GOCART</a:t>
          </a:r>
        </a:p>
      </dsp:txBody>
      <dsp:txXfrm>
        <a:off x="2780980" y="1346090"/>
        <a:ext cx="1335969" cy="890646"/>
      </dsp:txXfrm>
    </dsp:sp>
    <dsp:sp modelId="{23B89511-FCE6-B341-BC24-F2F345D48C4C}">
      <dsp:nvSpPr>
        <dsp:cNvPr id="0" name=""/>
        <dsp:cNvSpPr/>
      </dsp:nvSpPr>
      <dsp:spPr>
        <a:xfrm>
          <a:off x="4250546" y="1346090"/>
          <a:ext cx="2226615" cy="89064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MADE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Modal Aerosol Dynamics Model for Europe </a:t>
          </a:r>
        </a:p>
      </dsp:txBody>
      <dsp:txXfrm>
        <a:off x="4695869" y="1346090"/>
        <a:ext cx="1335969" cy="890646"/>
      </dsp:txXfrm>
    </dsp:sp>
    <dsp:sp modelId="{89B03BFD-5A50-B649-8BEA-CCE89BED6E17}">
      <dsp:nvSpPr>
        <dsp:cNvPr id="0" name=""/>
        <dsp:cNvSpPr/>
      </dsp:nvSpPr>
      <dsp:spPr>
        <a:xfrm>
          <a:off x="1736" y="2478176"/>
          <a:ext cx="2682668" cy="10730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Gas phase/particle partitioning</a:t>
          </a:r>
        </a:p>
      </dsp:txBody>
      <dsp:txXfrm>
        <a:off x="538270" y="2478176"/>
        <a:ext cx="1609601" cy="1073067"/>
      </dsp:txXfrm>
    </dsp:sp>
    <dsp:sp modelId="{10EDF5B0-EE8B-C142-9965-6888131B5D23}">
      <dsp:nvSpPr>
        <dsp:cNvPr id="0" name=""/>
        <dsp:cNvSpPr/>
      </dsp:nvSpPr>
      <dsp:spPr>
        <a:xfrm>
          <a:off x="2335657" y="2569387"/>
          <a:ext cx="2226615" cy="89064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 Secondary Organic Aerosol (SOA)</a:t>
          </a:r>
        </a:p>
      </dsp:txBody>
      <dsp:txXfrm>
        <a:off x="2780980" y="2569387"/>
        <a:ext cx="1335969" cy="890646"/>
      </dsp:txXfrm>
    </dsp:sp>
    <dsp:sp modelId="{C07759CC-BF11-1446-84B1-B874F8B4E4AB}">
      <dsp:nvSpPr>
        <dsp:cNvPr id="0" name=""/>
        <dsp:cNvSpPr/>
      </dsp:nvSpPr>
      <dsp:spPr>
        <a:xfrm>
          <a:off x="4250546" y="2569387"/>
          <a:ext cx="2226615" cy="89064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VBS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Volatility Basis Set </a:t>
          </a:r>
        </a:p>
      </dsp:txBody>
      <dsp:txXfrm>
        <a:off x="4695869" y="2569387"/>
        <a:ext cx="1335969" cy="8906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0947B-DA4A-6942-96DE-71A659746EC1}" type="datetimeFigureOut">
              <a:rPr lang="en-US" smtClean="0"/>
              <a:t>5/3/20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D16D4-3430-A94E-B035-F90BDFA8F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93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930F-EDAC-2B45-8371-FFF55B30D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A6425C-2BB1-5649-9E31-75DE89665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F88AD-D4BC-0747-A1B6-73201CFC4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FE4C-0847-7946-A287-F6560E08211C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7733-B922-384C-B9FE-571D2D1E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79DF1-F967-3646-BC09-4CFB9A887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50E7-9C71-DA43-A734-F80876C12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9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9DCFC-FB91-EE49-876D-AA586BCD7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C50659-8463-3043-A5D8-9758B1510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1A9C5-1862-874D-9126-4CD4F8783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FE4C-0847-7946-A287-F6560E08211C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9C623-5BE2-9B4A-AF38-54A998B09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8AF4F-9118-5546-A1B1-B208DFAB0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50E7-9C71-DA43-A734-F80876C12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84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829203-5908-5F48-9147-0FF48FDC9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541B5-87C2-8544-887B-FADAFACC4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912B0-7776-3E45-8172-DD31F7C20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FE4C-0847-7946-A287-F6560E08211C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657F3-55E1-F54A-82C2-7E4FFBDC8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EA92C-261E-6642-88DD-F331424BF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50E7-9C71-DA43-A734-F80876C12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4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7" y="2367095"/>
            <a:ext cx="10363825" cy="342410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B402F-8B74-4EFC-B825-25BBB8E06570}" type="datetime1">
              <a:rPr lang="en-US" altLang="ko-KR" smtClean="0">
                <a:solidFill>
                  <a:prstClr val="black"/>
                </a:solidFill>
              </a:rPr>
              <a:t>5/3/20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3" descr="C:\Users\Jolie\Desktop\그림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34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5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02A7A-6B15-2D49-9898-50815A8A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715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913E2-6CE7-4E42-82B2-76807C4DB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8720"/>
            <a:ext cx="10515600" cy="52425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161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4FE1F-B5E7-1640-9FE1-2F1E86F6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75F5F-037F-834C-8144-72EF26DB2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CCC20-547B-B245-9D37-9C1ACFD46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FE4C-0847-7946-A287-F6560E08211C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BFABF-8121-3A45-BEA6-EE0618EFF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8D2FE-A3D3-694B-9D85-5291F4D40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50E7-9C71-DA43-A734-F80876C12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87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73D3-8CAC-5346-A1AD-095307E8F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AC6F3-EEC8-D945-8B40-C63020E58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EC0FA8-458D-5D41-9190-0A7F516F6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547F85-8E86-CE4C-B400-CADBB5D18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FE4C-0847-7946-A287-F6560E08211C}" type="datetimeFigureOut">
              <a:rPr lang="en-US" smtClean="0"/>
              <a:t>5/3/20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270D0-1E4B-F141-91F5-0EDDF1CB7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97D8C-8D24-C244-8249-7F3014BC7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50E7-9C71-DA43-A734-F80876C12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0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86FF8-6B6A-F743-B6D7-A3B0E333C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E180A-0E0A-9B4B-8968-893BF39A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D9EFA-BE0F-EB4D-93AF-F17AF201E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3C28EC-1EDE-1F4A-8DC4-8CD9539A1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E3D022-17D2-3B4A-9E7F-FA83985C63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F2F56-7358-BE45-B238-DFCF12EC1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FE4C-0847-7946-A287-F6560E08211C}" type="datetimeFigureOut">
              <a:rPr lang="en-US" smtClean="0"/>
              <a:t>5/3/20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C1DAB0-BBB1-7846-88A7-7C489001D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8A1EF7-5C24-B448-849E-9FBEF1F3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50E7-9C71-DA43-A734-F80876C12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0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9F67A-6475-FD44-A1BA-4F56C393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575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826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607F73-9332-6A44-8D7B-586B40FB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FE4C-0847-7946-A287-F6560E08211C}" type="datetimeFigureOut">
              <a:rPr lang="en-US" smtClean="0"/>
              <a:t>5/3/20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D910FA-D446-5941-AB86-D268300E0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92128-720A-684A-8DAB-2C52EF9D9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50E7-9C71-DA43-A734-F80876C12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0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100EB-71DA-4043-9ED7-8B9B6DE1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68E83-751A-FC4E-AA05-A52F1B446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EB527-C0BE-2F49-880C-315392CD1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A4E3A-10B0-0E4A-8480-697DF6A62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FE4C-0847-7946-A287-F6560E08211C}" type="datetimeFigureOut">
              <a:rPr lang="en-US" smtClean="0"/>
              <a:t>5/3/20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EAA9D-CE45-6142-975C-D68AB510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A1141-CE14-BD4F-ABD0-0A2494652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50E7-9C71-DA43-A734-F80876C12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37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F6B39-58B0-9C48-BB25-6B5B38863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ECD5C1-19C7-CA4E-91AB-1ACF563CB3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08EE4-3ED6-814C-8A2D-19671EAC7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6860C-5316-1544-9B0D-F265E2984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FE4C-0847-7946-A287-F6560E08211C}" type="datetimeFigureOut">
              <a:rPr lang="en-US" smtClean="0"/>
              <a:t>5/3/20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04E0A-2C14-8642-811B-AA0FE4BE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98666-62F3-FF42-B41C-974BB6FD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50E7-9C71-DA43-A734-F80876C12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58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E6CF57-6C21-254F-9303-EBF6D0040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99E94-4159-F543-9B65-587CAB6F5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9B118-97D9-A54A-94C6-4C4CC5E9E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9FE4C-0847-7946-A287-F6560E08211C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3E425-7622-AF42-BAA6-AA7E4127E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A98A6-2664-A14A-8B95-15E2AFA9A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150E7-9C71-DA43-A734-F80876C12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8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tiff"/><Relationship Id="rId11" Type="http://schemas.openxmlformats.org/officeDocument/2006/relationships/image" Target="../media/image9.tiff"/><Relationship Id="rId5" Type="http://schemas.openxmlformats.org/officeDocument/2006/relationships/image" Target="../media/image3.tiff"/><Relationship Id="rId10" Type="http://schemas.openxmlformats.org/officeDocument/2006/relationships/image" Target="../media/image8.png"/><Relationship Id="rId4" Type="http://schemas.openxmlformats.org/officeDocument/2006/relationships/image" Target="../media/image2.tiff"/><Relationship Id="rId9" Type="http://schemas.openxmlformats.org/officeDocument/2006/relationships/image" Target="../media/image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em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8.png"/><Relationship Id="rId4" Type="http://schemas.openxmlformats.org/officeDocument/2006/relationships/diagramData" Target="../diagrams/data1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1604308-3FE2-524B-900E-49437A2DEB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Improving air quality forecasting with the assimilation of GOCI AOD retrievals</a:t>
            </a:r>
            <a:br>
              <a:rPr lang="en-US" sz="3100" dirty="0"/>
            </a:br>
            <a:br>
              <a:rPr lang="en-US" sz="3100" dirty="0"/>
            </a:br>
            <a:r>
              <a:rPr lang="en-US" sz="2700" dirty="0" err="1"/>
              <a:t>Soyoung</a:t>
            </a:r>
            <a:r>
              <a:rPr lang="en-US" sz="2700" dirty="0"/>
              <a:t> Ha and </a:t>
            </a:r>
            <a:r>
              <a:rPr lang="en-US" sz="2700" dirty="0" err="1"/>
              <a:t>Zhiquan</a:t>
            </a:r>
            <a:r>
              <a:rPr lang="en-US" sz="2700" dirty="0"/>
              <a:t> Liu</a:t>
            </a:r>
            <a:br>
              <a:rPr lang="en-US" dirty="0"/>
            </a:br>
            <a:r>
              <a:rPr lang="en-US" sz="2400" dirty="0"/>
              <a:t>National Center for Atmospheric Research, Boulder, Colorado, USA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F1101D-6B69-834D-A378-512454EA6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065" y="18995"/>
            <a:ext cx="783024" cy="7830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571C9C6-BCD5-1C4A-8A22-FB760C101468}"/>
              </a:ext>
            </a:extLst>
          </p:cNvPr>
          <p:cNvGrpSpPr/>
          <p:nvPr/>
        </p:nvGrpSpPr>
        <p:grpSpPr>
          <a:xfrm>
            <a:off x="9058892" y="70276"/>
            <a:ext cx="3133108" cy="830997"/>
            <a:chOff x="9058892" y="6029917"/>
            <a:chExt cx="3133108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B5F3CB-323B-F745-88F9-3536C12AEDD0}"/>
                </a:ext>
              </a:extLst>
            </p:cNvPr>
            <p:cNvSpPr txBox="1"/>
            <p:nvPr/>
          </p:nvSpPr>
          <p:spPr>
            <a:xfrm>
              <a:off x="9058892" y="6029917"/>
              <a:ext cx="31331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                 National Institute of</a:t>
              </a:r>
            </a:p>
            <a:p>
              <a:r>
                <a:rPr lang="en-US" sz="1600" dirty="0"/>
                <a:t>                 Environmental Research</a:t>
              </a:r>
            </a:p>
            <a:p>
              <a:r>
                <a:rPr lang="en-US" sz="1600" dirty="0"/>
                <a:t>                 Republic of Korea  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369C81-D665-0441-AFA9-EF52EE3DA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54578" y="6107899"/>
              <a:ext cx="705260" cy="675034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7777E65-B039-3E4F-A3A7-ADB89FF56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96" y="56320"/>
            <a:ext cx="2184434" cy="7099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EE8612-BB08-0445-89EA-425A56124A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3930" y="-13956"/>
            <a:ext cx="852925" cy="8790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2493CD-7915-6F4E-8258-39C98B0A97D2}"/>
              </a:ext>
            </a:extLst>
          </p:cNvPr>
          <p:cNvSpPr/>
          <p:nvPr/>
        </p:nvSpPr>
        <p:spPr>
          <a:xfrm>
            <a:off x="29496" y="6488668"/>
            <a:ext cx="30802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EGU AS5.4/NH1.25 on May-5-2020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4F6727-129D-BE43-93E7-3C09EAB543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8559" y="3384235"/>
            <a:ext cx="3109261" cy="28325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B6B144-33F7-9745-BFA4-7F83CF0281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3383493"/>
            <a:ext cx="3225607" cy="268266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0D70B6-6176-6049-8326-78BB32D9A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C046F8-478D-994C-AD10-A44E3F0F2D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449" y="6036618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0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93"/>
    </mc:Choice>
    <mc:Fallback>
      <p:transition spd="slow" advTm="19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07F97F-D0CC-9E45-A768-827018563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064" y="150939"/>
            <a:ext cx="10515600" cy="536575"/>
          </a:xfrm>
        </p:spPr>
        <p:txBody>
          <a:bodyPr/>
          <a:lstStyle/>
          <a:p>
            <a:pPr algn="ctr"/>
            <a:r>
              <a:rPr lang="en-US" dirty="0"/>
              <a:t>     Aerosol data assimilation in WRF-</a:t>
            </a:r>
            <a:r>
              <a:rPr lang="en-US" dirty="0" err="1"/>
              <a:t>Chem</a:t>
            </a:r>
            <a:r>
              <a:rPr lang="en-US" dirty="0"/>
              <a:t>/GSI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F6A1EAA-6FA9-FD44-AC90-320E13944C95}"/>
              </a:ext>
            </a:extLst>
          </p:cNvPr>
          <p:cNvSpPr/>
          <p:nvPr/>
        </p:nvSpPr>
        <p:spPr>
          <a:xfrm>
            <a:off x="6498300" y="3304999"/>
            <a:ext cx="1881963" cy="10951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Assimilation</a:t>
            </a:r>
          </a:p>
          <a:p>
            <a:pPr algn="ctr"/>
            <a:r>
              <a:rPr lang="en-US" dirty="0"/>
              <a:t>(GSI V3.5)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99314A7-24C6-8E41-BEED-8E4866F420BC}"/>
              </a:ext>
            </a:extLst>
          </p:cNvPr>
          <p:cNvSpPr/>
          <p:nvPr/>
        </p:nvSpPr>
        <p:spPr>
          <a:xfrm>
            <a:off x="4002618" y="4329614"/>
            <a:ext cx="2105246" cy="10951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Emission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(EDGAR-HTAP V2, MEGAN, FINN)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C915CA9-95BB-9B4C-A2B3-872AFCFA1443}"/>
              </a:ext>
            </a:extLst>
          </p:cNvPr>
          <p:cNvSpPr/>
          <p:nvPr/>
        </p:nvSpPr>
        <p:spPr>
          <a:xfrm>
            <a:off x="8883540" y="4176315"/>
            <a:ext cx="2229294" cy="11015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Background Error Covariance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(NMC)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7980E13-1608-414B-826A-B1AE8114E138}"/>
              </a:ext>
            </a:extLst>
          </p:cNvPr>
          <p:cNvSpPr/>
          <p:nvPr/>
        </p:nvSpPr>
        <p:spPr>
          <a:xfrm>
            <a:off x="3300413" y="2127683"/>
            <a:ext cx="2482573" cy="12614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Observations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(1-hrly Surface PM</a:t>
            </a:r>
            <a:r>
              <a:rPr lang="en-US" baseline="-25000" dirty="0">
                <a:solidFill>
                  <a:schemeClr val="tx1"/>
                </a:solidFill>
              </a:rPr>
              <a:t>2.5</a:t>
            </a:r>
            <a:r>
              <a:rPr lang="en-US" dirty="0">
                <a:solidFill>
                  <a:schemeClr val="tx1"/>
                </a:solidFill>
              </a:rPr>
              <a:t>, 6-hrly MODIS &amp; GOCI AOD)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E64E2EE-C02C-2345-8DCD-CFAD296ABF8C}"/>
              </a:ext>
            </a:extLst>
          </p:cNvPr>
          <p:cNvSpPr/>
          <p:nvPr/>
        </p:nvSpPr>
        <p:spPr>
          <a:xfrm>
            <a:off x="5715368" y="1086331"/>
            <a:ext cx="1651591" cy="7463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MET IC/LBCs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(UM forecasts)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0CA0094-DF6F-F24D-8FE6-CF49A77C7811}"/>
              </a:ext>
            </a:extLst>
          </p:cNvPr>
          <p:cNvSpPr/>
          <p:nvPr/>
        </p:nvSpPr>
        <p:spPr>
          <a:xfrm>
            <a:off x="8973950" y="2216055"/>
            <a:ext cx="2114106" cy="12190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First Guess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(WRF-</a:t>
            </a:r>
            <a:r>
              <a:rPr lang="en-US" dirty="0" err="1">
                <a:solidFill>
                  <a:schemeClr val="tx1"/>
                </a:solidFill>
              </a:rPr>
              <a:t>Chem</a:t>
            </a:r>
            <a:r>
              <a:rPr lang="en-US" dirty="0">
                <a:solidFill>
                  <a:schemeClr val="tx1"/>
                </a:solidFill>
              </a:rPr>
              <a:t> v3.9.1; MOZART-GOCART)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45B83EC-8219-1546-A496-C93CB26B8D22}"/>
              </a:ext>
            </a:extLst>
          </p:cNvPr>
          <p:cNvGrpSpPr/>
          <p:nvPr/>
        </p:nvGrpSpPr>
        <p:grpSpPr>
          <a:xfrm>
            <a:off x="385032" y="3688242"/>
            <a:ext cx="2776584" cy="2499125"/>
            <a:chOff x="239075" y="3960830"/>
            <a:chExt cx="2776584" cy="24991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091B83-3CAE-8A4B-966C-5A153C936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075" y="3960830"/>
              <a:ext cx="2776584" cy="210663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C00471F-E3F2-404C-A6AA-D03DFB3A3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3146" y="6067461"/>
              <a:ext cx="2494664" cy="39249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EBC6D5-333E-954F-9342-8C5BA21278F3}"/>
              </a:ext>
            </a:extLst>
          </p:cNvPr>
          <p:cNvGrpSpPr/>
          <p:nvPr/>
        </p:nvGrpSpPr>
        <p:grpSpPr>
          <a:xfrm>
            <a:off x="331726" y="788964"/>
            <a:ext cx="2822041" cy="2771610"/>
            <a:chOff x="193618" y="1052623"/>
            <a:chExt cx="2822041" cy="277161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EA452D-2AFA-C345-BC50-56BB259C0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618" y="1375861"/>
              <a:ext cx="2822041" cy="24483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8D405D-01EB-344E-AAD2-C49972DC8BD8}"/>
                </a:ext>
              </a:extLst>
            </p:cNvPr>
            <p:cNvSpPr txBox="1"/>
            <p:nvPr/>
          </p:nvSpPr>
          <p:spPr>
            <a:xfrm>
              <a:off x="513146" y="1419197"/>
              <a:ext cx="13061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D1 – 27km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D387AE-078C-8944-9CEB-F943BBBF9907}"/>
                </a:ext>
              </a:extLst>
            </p:cNvPr>
            <p:cNvSpPr txBox="1"/>
            <p:nvPr/>
          </p:nvSpPr>
          <p:spPr>
            <a:xfrm>
              <a:off x="1613778" y="1943017"/>
              <a:ext cx="1091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D2 -9km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F7FBB9A-3B91-8C4D-8C9B-F49A2DB1E26B}"/>
                </a:ext>
              </a:extLst>
            </p:cNvPr>
            <p:cNvSpPr txBox="1"/>
            <p:nvPr/>
          </p:nvSpPr>
          <p:spPr>
            <a:xfrm>
              <a:off x="597604" y="1052623"/>
              <a:ext cx="2325747" cy="36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KORUS-AQ (May 2016)</a:t>
              </a: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4A51F2-63A4-1848-9341-BC9699E1BBD8}"/>
              </a:ext>
            </a:extLst>
          </p:cNvPr>
          <p:cNvCxnSpPr>
            <a:cxnSpLocks/>
          </p:cNvCxnSpPr>
          <p:nvPr/>
        </p:nvCxnSpPr>
        <p:spPr>
          <a:xfrm>
            <a:off x="6597434" y="1854411"/>
            <a:ext cx="898118" cy="147232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BBE0A34-3C0D-D249-9AC5-CBA167E3C806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8367561" y="2825563"/>
            <a:ext cx="606389" cy="60950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D6A70A5-C695-B54A-8A5D-EF06DE340074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8380263" y="4329614"/>
            <a:ext cx="503277" cy="39745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78AFEFD-983C-594D-81B8-0B750B3552A3}"/>
              </a:ext>
            </a:extLst>
          </p:cNvPr>
          <p:cNvCxnSpPr>
            <a:cxnSpLocks/>
          </p:cNvCxnSpPr>
          <p:nvPr/>
        </p:nvCxnSpPr>
        <p:spPr>
          <a:xfrm flipV="1">
            <a:off x="6121952" y="4363573"/>
            <a:ext cx="419212" cy="40635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FCA0493-34F2-D440-AC62-705F3A9BD1FC}"/>
              </a:ext>
            </a:extLst>
          </p:cNvPr>
          <p:cNvCxnSpPr>
            <a:cxnSpLocks/>
          </p:cNvCxnSpPr>
          <p:nvPr/>
        </p:nvCxnSpPr>
        <p:spPr>
          <a:xfrm>
            <a:off x="5782985" y="2734928"/>
            <a:ext cx="766169" cy="65424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AAD439F-3836-9342-AA16-AF06797A665F}"/>
              </a:ext>
            </a:extLst>
          </p:cNvPr>
          <p:cNvSpPr txBox="1"/>
          <p:nvPr/>
        </p:nvSpPr>
        <p:spPr>
          <a:xfrm>
            <a:off x="6757248" y="4473709"/>
            <a:ext cx="16230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observation operator for MODIS and GOCI AOD: CRTM v2.2.3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13AAFF-83AB-9844-BDDA-0C1F6480FC8B}"/>
              </a:ext>
            </a:extLst>
          </p:cNvPr>
          <p:cNvSpPr txBox="1"/>
          <p:nvPr/>
        </p:nvSpPr>
        <p:spPr>
          <a:xfrm>
            <a:off x="8883540" y="5344309"/>
            <a:ext cx="2755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48-24h forecast diffs for one month of May 2016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10582A-11FE-CB45-854A-EF4908273565}"/>
              </a:ext>
            </a:extLst>
          </p:cNvPr>
          <p:cNvSpPr txBox="1"/>
          <p:nvPr/>
        </p:nvSpPr>
        <p:spPr>
          <a:xfrm>
            <a:off x="204046" y="6187367"/>
            <a:ext cx="510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Superobing</a:t>
            </a:r>
            <a:r>
              <a:rPr lang="en-US" dirty="0"/>
              <a:t> AOD at 27 km resolution before GSI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AOD error estimation based on Choi et al. (2018)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21167A32-2861-AE4B-A589-D0102F88F3F1}"/>
              </a:ext>
            </a:extLst>
          </p:cNvPr>
          <p:cNvSpPr/>
          <p:nvPr/>
        </p:nvSpPr>
        <p:spPr>
          <a:xfrm>
            <a:off x="7806105" y="1096334"/>
            <a:ext cx="1651591" cy="7463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Chem</a:t>
            </a:r>
            <a:r>
              <a:rPr lang="en-US" dirty="0">
                <a:solidFill>
                  <a:schemeClr val="tx1"/>
                </a:solidFill>
              </a:rPr>
              <a:t> LBCs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(MOZART-4)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FD5C59E-0F3C-DC48-BE15-DC5911D542E9}"/>
              </a:ext>
            </a:extLst>
          </p:cNvPr>
          <p:cNvCxnSpPr>
            <a:cxnSpLocks/>
          </p:cNvCxnSpPr>
          <p:nvPr/>
        </p:nvCxnSpPr>
        <p:spPr>
          <a:xfrm flipH="1">
            <a:off x="7692669" y="1853314"/>
            <a:ext cx="939232" cy="145781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A1EF335-459A-3745-8A63-B06317F4ADC7}"/>
              </a:ext>
            </a:extLst>
          </p:cNvPr>
          <p:cNvCxnSpPr/>
          <p:nvPr/>
        </p:nvCxnSpPr>
        <p:spPr>
          <a:xfrm>
            <a:off x="800652" y="712904"/>
            <a:ext cx="10642600" cy="0"/>
          </a:xfrm>
          <a:prstGeom prst="line">
            <a:avLst/>
          </a:prstGeom>
          <a:ln w="38100">
            <a:headEnd type="none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A01CC7-7B97-8E40-94C1-7DC92092A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5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342"/>
    </mc:Choice>
    <mc:Fallback>
      <p:transition spd="slow" advTm="113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E6B6F-6663-D040-BECE-916301419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965"/>
            <a:ext cx="10515600" cy="640715"/>
          </a:xfrm>
        </p:spPr>
        <p:txBody>
          <a:bodyPr>
            <a:normAutofit/>
          </a:bodyPr>
          <a:lstStyle/>
          <a:p>
            <a:r>
              <a:rPr lang="en-US" dirty="0"/>
              <a:t>Impact of aerosol assimilation on surface PM</a:t>
            </a:r>
            <a:r>
              <a:rPr lang="en-US" baseline="-25000" dirty="0"/>
              <a:t>2.5</a:t>
            </a:r>
            <a:r>
              <a:rPr lang="en-US" dirty="0"/>
              <a:t> forecast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4187B9-33C3-2A46-A541-0F949A99474F}"/>
              </a:ext>
            </a:extLst>
          </p:cNvPr>
          <p:cNvCxnSpPr/>
          <p:nvPr/>
        </p:nvCxnSpPr>
        <p:spPr>
          <a:xfrm>
            <a:off x="626310" y="822826"/>
            <a:ext cx="10642600" cy="0"/>
          </a:xfrm>
          <a:prstGeom prst="line">
            <a:avLst/>
          </a:prstGeom>
          <a:ln w="38100">
            <a:headEnd type="none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FDFD66-6242-B542-A2F6-07FB0DD379F1}"/>
              </a:ext>
            </a:extLst>
          </p:cNvPr>
          <p:cNvGrpSpPr/>
          <p:nvPr/>
        </p:nvGrpSpPr>
        <p:grpSpPr>
          <a:xfrm>
            <a:off x="4397605" y="1011387"/>
            <a:ext cx="3466371" cy="3633435"/>
            <a:chOff x="851989" y="868680"/>
            <a:chExt cx="3466371" cy="36334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2FE973-C225-B243-A8B3-1057F57AB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989" y="1562152"/>
              <a:ext cx="3213100" cy="23368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BEDA03-97EF-124F-A8C5-695E67428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047" y="3943315"/>
              <a:ext cx="3276600" cy="5588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6DAFB6-1463-364B-A1ED-116D1B7F5DEC}"/>
                </a:ext>
              </a:extLst>
            </p:cNvPr>
            <p:cNvSpPr txBox="1"/>
            <p:nvPr/>
          </p:nvSpPr>
          <p:spPr>
            <a:xfrm>
              <a:off x="851989" y="868680"/>
              <a:ext cx="346637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GOCI assimilation:</a:t>
              </a:r>
            </a:p>
            <a:p>
              <a:r>
                <a:rPr lang="en-US" sz="1600" dirty="0"/>
                <a:t>Monthly mean Analysis increment (A-B)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348B5D-2D48-B34E-A861-94EDD69F7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51" y="1100849"/>
            <a:ext cx="3543300" cy="35179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20123D9-A1B8-8844-9242-E28E1D04E31B}"/>
              </a:ext>
            </a:extLst>
          </p:cNvPr>
          <p:cNvGrpSpPr/>
          <p:nvPr/>
        </p:nvGrpSpPr>
        <p:grpSpPr>
          <a:xfrm>
            <a:off x="7863976" y="977292"/>
            <a:ext cx="3404934" cy="3765013"/>
            <a:chOff x="7958817" y="920233"/>
            <a:chExt cx="3404934" cy="37650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F895C92-9D72-444A-98D2-6657118B5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58817" y="1177133"/>
              <a:ext cx="3404934" cy="350811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989D701-2EE1-9348-8D91-34BE62CF988D}"/>
                </a:ext>
              </a:extLst>
            </p:cNvPr>
            <p:cNvSpPr txBox="1"/>
            <p:nvPr/>
          </p:nvSpPr>
          <p:spPr>
            <a:xfrm>
              <a:off x="8400944" y="920233"/>
              <a:ext cx="27880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PM</a:t>
              </a:r>
              <a:r>
                <a:rPr lang="en-US" baseline="-25000" dirty="0"/>
                <a:t>2.5</a:t>
              </a:r>
              <a:r>
                <a:rPr lang="en-US" dirty="0"/>
                <a:t> forecast accuracy (%)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3818BDD-01E7-5D4F-A58F-6E6226C1747E}"/>
              </a:ext>
            </a:extLst>
          </p:cNvPr>
          <p:cNvSpPr txBox="1"/>
          <p:nvPr/>
        </p:nvSpPr>
        <p:spPr>
          <a:xfrm>
            <a:off x="350875" y="4882816"/>
            <a:ext cx="115616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Assimilation of GOCI AOD increases PM</a:t>
            </a:r>
            <a:r>
              <a:rPr lang="en-US" baseline="-25000" dirty="0"/>
              <a:t>2.5</a:t>
            </a:r>
            <a:r>
              <a:rPr lang="en-US" dirty="0"/>
              <a:t> over the entire atmosphere.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benefit of the AOD assimilation mostly comes from monitoring the upstream area thru a wide horizontal coverage.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Aerosol assimilation is effectively improving the prediction of surface PM</a:t>
            </a:r>
            <a:r>
              <a:rPr lang="en-US" baseline="-25000" dirty="0"/>
              <a:t>2.5</a:t>
            </a:r>
            <a:r>
              <a:rPr lang="en-US" dirty="0"/>
              <a:t> for 24 hrs.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ALL (red): Assimilation of (surface PM</a:t>
            </a:r>
            <a:r>
              <a:rPr lang="en-US" baseline="-25000" dirty="0"/>
              <a:t>2.5</a:t>
            </a:r>
            <a:r>
              <a:rPr lang="en-US" dirty="0"/>
              <a:t> + MODIS AOD + GOCI AOD)</a:t>
            </a:r>
          </a:p>
          <a:p>
            <a:r>
              <a:rPr lang="en-US" dirty="0"/>
              <a:t>     =&gt; GOCI AOD retrievals help improving surface PM</a:t>
            </a:r>
            <a:r>
              <a:rPr lang="en-US" baseline="-25000" dirty="0"/>
              <a:t>2.5</a:t>
            </a:r>
            <a:r>
              <a:rPr lang="en-US" dirty="0"/>
              <a:t> forecasts, when assimilated with ground PM</a:t>
            </a:r>
            <a:r>
              <a:rPr lang="en-US" baseline="-25000" dirty="0"/>
              <a:t>2.5</a:t>
            </a:r>
            <a:r>
              <a:rPr lang="en-US" dirty="0"/>
              <a:t> observations.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6B1A97-4FE4-3D4A-BED6-736864D8D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172"/>
    </mc:Choice>
    <mc:Fallback>
      <p:transition spd="slow" advTm="131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77781-36A3-C84A-A1AB-17F730D46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645"/>
            <a:ext cx="10515600" cy="640715"/>
          </a:xfrm>
        </p:spPr>
        <p:txBody>
          <a:bodyPr/>
          <a:lstStyle/>
          <a:p>
            <a:r>
              <a:rPr lang="en-US" dirty="0"/>
              <a:t>Future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7E615-3728-C747-8635-56799E694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54099"/>
            <a:ext cx="10734676" cy="5539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WRFDA V4 is being expanded for chemical DA for surface PM, gas concentrations</a:t>
            </a:r>
            <a:r>
              <a:rPr lang="ko-KR" altLang="en-US" dirty="0"/>
              <a:t> </a:t>
            </a:r>
            <a:r>
              <a:rPr lang="en-US" altLang="ko-KR" dirty="0"/>
              <a:t>(such as O</a:t>
            </a:r>
            <a:r>
              <a:rPr lang="en-US" altLang="ko-KR" baseline="-25000" dirty="0"/>
              <a:t>3</a:t>
            </a:r>
            <a:r>
              <a:rPr lang="en-US" altLang="ko-KR" dirty="0"/>
              <a:t>, SO</a:t>
            </a:r>
            <a:r>
              <a:rPr lang="en-US" altLang="ko-KR" baseline="-25000" dirty="0"/>
              <a:t>2</a:t>
            </a:r>
            <a:r>
              <a:rPr lang="en-US" altLang="ko-KR" dirty="0"/>
              <a:t>, CO, NO</a:t>
            </a:r>
            <a:r>
              <a:rPr lang="en-US" altLang="ko-KR" baseline="-25000" dirty="0"/>
              <a:t>2</a:t>
            </a:r>
            <a:r>
              <a:rPr lang="en-US" altLang="ko-KR" dirty="0"/>
              <a:t>)</a:t>
            </a:r>
            <a:r>
              <a:rPr lang="en-US" dirty="0"/>
              <a:t> as well as AOD for chemistry options other than MOZCART. 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1C3CE-8F14-CC48-B552-2BD31BB1C5A1}"/>
              </a:ext>
            </a:extLst>
          </p:cNvPr>
          <p:cNvCxnSpPr/>
          <p:nvPr/>
        </p:nvCxnSpPr>
        <p:spPr>
          <a:xfrm>
            <a:off x="809190" y="914266"/>
            <a:ext cx="10642600" cy="0"/>
          </a:xfrm>
          <a:prstGeom prst="line">
            <a:avLst/>
          </a:prstGeom>
          <a:ln w="38100">
            <a:headEnd type="none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5A399D-D1DC-7041-B6B5-EDDE04BC4FD7}"/>
              </a:ext>
            </a:extLst>
          </p:cNvPr>
          <p:cNvGrpSpPr/>
          <p:nvPr/>
        </p:nvGrpSpPr>
        <p:grpSpPr>
          <a:xfrm>
            <a:off x="692232" y="2276249"/>
            <a:ext cx="11214549" cy="4022306"/>
            <a:chOff x="809190" y="2116760"/>
            <a:chExt cx="11214549" cy="4022306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C3994550-BC7F-0A40-A63C-6DCF298A0B9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4511189"/>
                </p:ext>
              </p:extLst>
            </p:nvPr>
          </p:nvGraphicFramePr>
          <p:xfrm>
            <a:off x="809190" y="2556239"/>
            <a:ext cx="6478898" cy="35828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126105-9FF6-2244-A80F-ED9AF8F9BA2B}"/>
                </a:ext>
              </a:extLst>
            </p:cNvPr>
            <p:cNvSpPr txBox="1"/>
            <p:nvPr/>
          </p:nvSpPr>
          <p:spPr>
            <a:xfrm>
              <a:off x="3555240" y="2116760"/>
              <a:ext cx="1420968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Current GSI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FA880B-192F-6642-BC3C-8BB35D035E35}"/>
                </a:ext>
              </a:extLst>
            </p:cNvPr>
            <p:cNvSpPr txBox="1"/>
            <p:nvPr/>
          </p:nvSpPr>
          <p:spPr>
            <a:xfrm>
              <a:off x="5384039" y="2116760"/>
              <a:ext cx="1648694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WRFDA_2020</a:t>
              </a:r>
            </a:p>
          </p:txBody>
        </p:sp>
        <p:pic>
          <p:nvPicPr>
            <p:cNvPr id="14" name="그림 9">
              <a:extLst>
                <a:ext uri="{FF2B5EF4-FFF2-40B4-BE49-F238E27FC236}">
                  <a16:creationId xmlns:a16="http://schemas.microsoft.com/office/drawing/2014/main" id="{8E551B8A-DEF7-5943-AC9C-9361EF676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9115" y="2968628"/>
              <a:ext cx="4514624" cy="234619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489E4F-C49E-D14A-B7F3-874E41534008}"/>
                </a:ext>
              </a:extLst>
            </p:cNvPr>
            <p:cNvSpPr txBox="1"/>
            <p:nvPr/>
          </p:nvSpPr>
          <p:spPr>
            <a:xfrm>
              <a:off x="8543683" y="5340977"/>
              <a:ext cx="24454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Kim et al. (BAMS2019)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C7E241A-FFE0-7941-96C4-25301D009302}"/>
                </a:ext>
              </a:extLst>
            </p:cNvPr>
            <p:cNvSpPr txBox="1"/>
            <p:nvPr/>
          </p:nvSpPr>
          <p:spPr>
            <a:xfrm>
              <a:off x="8193074" y="2118652"/>
              <a:ext cx="2977117" cy="64633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Toward the assimilation of AOD and gas profiles </a:t>
              </a:r>
            </a:p>
          </p:txBody>
        </p:sp>
        <p:sp>
          <p:nvSpPr>
            <p:cNvPr id="17" name="Chevron 16">
              <a:extLst>
                <a:ext uri="{FF2B5EF4-FFF2-40B4-BE49-F238E27FC236}">
                  <a16:creationId xmlns:a16="http://schemas.microsoft.com/office/drawing/2014/main" id="{2AD2141E-735A-4B48-A6E5-2473CBA2013C}"/>
                </a:ext>
              </a:extLst>
            </p:cNvPr>
            <p:cNvSpPr/>
            <p:nvPr/>
          </p:nvSpPr>
          <p:spPr>
            <a:xfrm>
              <a:off x="7266988" y="2139858"/>
              <a:ext cx="484632" cy="48463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Chevron 17">
              <a:extLst>
                <a:ext uri="{FF2B5EF4-FFF2-40B4-BE49-F238E27FC236}">
                  <a16:creationId xmlns:a16="http://schemas.microsoft.com/office/drawing/2014/main" id="{F4517D79-0BFC-324B-900F-32910FDCE33C}"/>
                </a:ext>
              </a:extLst>
            </p:cNvPr>
            <p:cNvSpPr/>
            <p:nvPr/>
          </p:nvSpPr>
          <p:spPr>
            <a:xfrm>
              <a:off x="7566889" y="2143188"/>
              <a:ext cx="484632" cy="48463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4907FA-26F4-CA4A-B8DC-E69F9F15D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3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50"/>
    </mc:Choice>
    <mc:Fallback>
      <p:transition spd="slow" advTm="28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5091</TotalTime>
  <Words>355</Words>
  <Application>Microsoft Macintosh PowerPoint</Application>
  <PresentationFormat>Widescreen</PresentationFormat>
  <Paragraphs>62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맑은 고딕</vt:lpstr>
      <vt:lpstr>Arial</vt:lpstr>
      <vt:lpstr>Calibri</vt:lpstr>
      <vt:lpstr>Calibri Light</vt:lpstr>
      <vt:lpstr>Wingdings</vt:lpstr>
      <vt:lpstr>Office Theme</vt:lpstr>
      <vt:lpstr>Improving air quality forecasting with the assimilation of GOCI AOD retrievals  Soyoung Ha and Zhiquan Liu National Center for Atmospheric Research, Boulder, Colorado, USA </vt:lpstr>
      <vt:lpstr>     Aerosol data assimilation in WRF-Chem/GSI</vt:lpstr>
      <vt:lpstr>Impact of aerosol assimilation on surface PM2.5 forecast</vt:lpstr>
      <vt:lpstr>Future plan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WRF-Chem/GSI 3DVAR analysis in surface PM2.5</dc:title>
  <dc:creator>Microsoft Office User</dc:creator>
  <cp:lastModifiedBy>Microsoft Office User</cp:lastModifiedBy>
  <cp:revision>217</cp:revision>
  <cp:lastPrinted>2019-05-17T17:17:39Z</cp:lastPrinted>
  <dcterms:created xsi:type="dcterms:W3CDTF">2019-05-03T21:40:36Z</dcterms:created>
  <dcterms:modified xsi:type="dcterms:W3CDTF">2020-05-03T23:37:54Z</dcterms:modified>
</cp:coreProperties>
</file>