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62" r:id="rId3"/>
    <p:sldId id="272" r:id="rId4"/>
    <p:sldId id="263" r:id="rId5"/>
    <p:sldId id="264" r:id="rId6"/>
    <p:sldId id="261" r:id="rId7"/>
    <p:sldId id="268" r:id="rId8"/>
    <p:sldId id="271" r:id="rId9"/>
    <p:sldId id="273" r:id="rId10"/>
    <p:sldId id="274" r:id="rId11"/>
    <p:sldId id="259" r:id="rId12"/>
    <p:sldId id="260" r:id="rId13"/>
    <p:sldId id="269" r:id="rId14"/>
    <p:sldId id="265" r:id="rId15"/>
    <p:sldId id="257" r:id="rId1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875B6C4E-EB85-42CD-98DC-6973E12F81B0}">
          <p14:sldIdLst>
            <p14:sldId id="256"/>
            <p14:sldId id="262"/>
            <p14:sldId id="272"/>
            <p14:sldId id="263"/>
            <p14:sldId id="264"/>
            <p14:sldId id="261"/>
            <p14:sldId id="268"/>
            <p14:sldId id="271"/>
            <p14:sldId id="273"/>
            <p14:sldId id="274"/>
            <p14:sldId id="259"/>
            <p14:sldId id="260"/>
            <p14:sldId id="269"/>
            <p14:sldId id="265"/>
            <p14:sldId id="25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22" autoAdjust="0"/>
  </p:normalViewPr>
  <p:slideViewPr>
    <p:cSldViewPr>
      <p:cViewPr>
        <p:scale>
          <a:sx n="72" d="100"/>
          <a:sy n="72" d="100"/>
        </p:scale>
        <p:origin x="-2754" y="-9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2B462F3-666F-4DDE-BA35-1E95D82D5744}" type="datetimeFigureOut">
              <a:rPr lang="ru-RU" smtClean="0"/>
              <a:t>22.04.2020</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369B616-BD1D-4A3B-88FD-A098F4DC2AAF}" type="slidenum">
              <a:rPr lang="ru-RU" smtClean="0"/>
              <a:t>‹#›</a:t>
            </a:fld>
            <a:endParaRPr lang="ru-RU"/>
          </a:p>
        </p:txBody>
      </p:sp>
    </p:spTree>
    <p:extLst>
      <p:ext uri="{BB962C8B-B14F-4D97-AF65-F5344CB8AC3E}">
        <p14:creationId xmlns:p14="http://schemas.microsoft.com/office/powerpoint/2010/main" val="472733658"/>
      </p:ext>
    </p:extLst>
  </p:cSld>
  <p:clrMap bg1="lt1" tx1="dk1" bg2="lt2" tx2="dk2" accent1="accent1" accent2="accent2" accent3="accent3" accent4="accent4" accent5="accent5" accent6="accent6" hlink="hlink" folHlink="folHlink"/>
  <p:hf sldNum="0"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24BB4E-9405-4748-AC35-49EBC2D10516}" type="datetimeFigureOut">
              <a:rPr lang="ru-RU" smtClean="0"/>
              <a:t>22.04.2020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C5CFD1-43E2-452E-BC6E-45B761355582}" type="slidenum">
              <a:rPr lang="ru-RU" smtClean="0"/>
              <a:t>‹#›</a:t>
            </a:fld>
            <a:endParaRPr lang="ru-RU"/>
          </a:p>
        </p:txBody>
      </p:sp>
    </p:spTree>
    <p:extLst>
      <p:ext uri="{BB962C8B-B14F-4D97-AF65-F5344CB8AC3E}">
        <p14:creationId xmlns:p14="http://schemas.microsoft.com/office/powerpoint/2010/main" val="1746636119"/>
      </p:ext>
    </p:extLst>
  </p:cSld>
  <p:clrMap bg1="lt1" tx1="dk1" bg2="lt2" tx2="dk2" accent1="accent1" accent2="accent2" accent3="accent3" accent4="accent4" accent5="accent5" accent6="accent6" hlink="hlink" folHlink="folHlink"/>
  <p:hf sldNum="0"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Tree>
    <p:extLst>
      <p:ext uri="{BB962C8B-B14F-4D97-AF65-F5344CB8AC3E}">
        <p14:creationId xmlns:p14="http://schemas.microsoft.com/office/powerpoint/2010/main" val="743142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dirty="0" smtClean="0"/>
              <a:t>Образец заголовка</a:t>
            </a:r>
            <a:endParaRPr lang="ru-RU" dirty="0"/>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dirty="0" smtClean="0"/>
              <a:t>Образец подзаголовка</a:t>
            </a:r>
            <a:endParaRPr lang="ru-RU" dirty="0"/>
          </a:p>
        </p:txBody>
      </p:sp>
      <p:sp>
        <p:nvSpPr>
          <p:cNvPr id="4" name="Дата 3"/>
          <p:cNvSpPr>
            <a:spLocks noGrp="1"/>
          </p:cNvSpPr>
          <p:nvPr>
            <p:ph type="dt" sz="half" idx="10"/>
          </p:nvPr>
        </p:nvSpPr>
        <p:spPr>
          <a:xfrm>
            <a:off x="355076" y="6397512"/>
            <a:ext cx="2133600" cy="365125"/>
          </a:xfrm>
        </p:spPr>
        <p:txBody>
          <a:bodyPr/>
          <a:lstStyle/>
          <a:p>
            <a:fld id="{FB26192D-D0A5-46A1-BD10-15C2684C3A55}" type="datetime1">
              <a:rPr lang="ru-RU" smtClean="0"/>
              <a:t>22.04.2020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8546A1E1-6A5A-46B5-866D-B843B4313201}" type="datetime1">
              <a:rPr lang="ru-RU" smtClean="0"/>
              <a:t>22.04.2020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F14292A5-EB2C-4DDE-A0C3-5C8E24714C7A}" type="datetime1">
              <a:rPr lang="ru-RU" smtClean="0"/>
              <a:t>22.04.2020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4DE1E139-4EDA-4B04-AAF6-6549E903498B}" type="datetime1">
              <a:rPr lang="ru-RU" smtClean="0"/>
              <a:t>22.04.2020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4393ECDB-4025-4E00-A118-C2CB1F0C2E19}" type="datetime1">
              <a:rPr lang="ru-RU" smtClean="0"/>
              <a:t>22.04.2020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B318404-7A1B-4F94-B014-B4576349CE2B}" type="datetime1">
              <a:rPr lang="ru-RU" smtClean="0"/>
              <a:t>22.04.2020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0B2D44A-71F1-4B57-89E0-3CF852E42F15}" type="datetime1">
              <a:rPr lang="ru-RU" smtClean="0"/>
              <a:t>22.04.2020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C807F6BF-4E9D-4EDA-BE52-A2EADBC26E7E}" type="datetime1">
              <a:rPr lang="ru-RU" smtClean="0"/>
              <a:t>22.04.2020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141A90BF-B065-4941-99EC-C184FBF3C350}" type="datetime1">
              <a:rPr lang="ru-RU" smtClean="0"/>
              <a:t>22.04.2020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E72ED27-D49B-4554-B3F1-16C7DC179AAF}" type="datetime1">
              <a:rPr lang="ru-RU" smtClean="0"/>
              <a:t>22.04.2020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3EC3E25A-1C8E-4C1F-B6FD-BE7134C43390}" type="datetime1">
              <a:rPr lang="ru-RU" smtClean="0"/>
              <a:t>22.04.2020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DB0DE5-9B4F-4C9D-9C03-72A296F45CAC}" type="datetime1">
              <a:rPr lang="ru-RU" smtClean="0"/>
              <a:t>22.04.2020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pic>
        <p:nvPicPr>
          <p:cNvPr id="7" name="Picture 5" descr="C:\Users\ponomtamara\Desktop\cc_by_logo_png.pn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270847"/>
            <a:ext cx="1674791" cy="58715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microsoft.com/office/2007/relationships/hdphoto" Target="../media/hdphoto1.wdp"/><Relationship Id="rId7" Type="http://schemas.openxmlformats.org/officeDocument/2006/relationships/image" Target="../media/image28.pn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7.png"/><Relationship Id="rId5" Type="http://schemas.microsoft.com/office/2007/relationships/hdphoto" Target="../media/hdphoto2.wdp"/><Relationship Id="rId4" Type="http://schemas.openxmlformats.org/officeDocument/2006/relationships/image" Target="../media/image26.jpe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jpeg"/><Relationship Id="rId12" Type="http://schemas.microsoft.com/office/2007/relationships/hdphoto" Target="../media/hdphoto4.wdp"/><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11" Type="http://schemas.openxmlformats.org/officeDocument/2006/relationships/image" Target="../media/image42.jpeg"/><Relationship Id="rId5" Type="http://schemas.openxmlformats.org/officeDocument/2006/relationships/image" Target="../media/image37.jpeg"/><Relationship Id="rId10" Type="http://schemas.microsoft.com/office/2007/relationships/hdphoto" Target="../media/hdphoto3.wdp"/><Relationship Id="rId4" Type="http://schemas.openxmlformats.org/officeDocument/2006/relationships/image" Target="../media/image36.jpeg"/><Relationship Id="rId9" Type="http://schemas.openxmlformats.org/officeDocument/2006/relationships/image" Target="../media/image41.jpeg"/></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5.png"/><Relationship Id="rId11" Type="http://schemas.microsoft.com/office/2007/relationships/hdphoto" Target="../media/hdphoto8.wdp"/><Relationship Id="rId5" Type="http://schemas.microsoft.com/office/2007/relationships/hdphoto" Target="../media/hdphoto6.wdp"/><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3568" y="2060848"/>
            <a:ext cx="7772400" cy="1470025"/>
          </a:xfrm>
        </p:spPr>
        <p:txBody>
          <a:bodyPr>
            <a:normAutofit fontScale="90000"/>
          </a:bodyPr>
          <a:lstStyle/>
          <a:p>
            <a:r>
              <a:rPr lang="ru-RU" sz="3100" b="1" dirty="0" err="1" smtClean="0">
                <a:effectLst>
                  <a:outerShdw blurRad="38100" dist="38100" dir="2700000" algn="tl">
                    <a:srgbClr val="000000">
                      <a:alpha val="43137"/>
                    </a:srgbClr>
                  </a:outerShdw>
                </a:effectLst>
                <a:latin typeface="Times New Roman" pitchFamily="18" charset="0"/>
                <a:cs typeface="Times New Roman" pitchFamily="18" charset="0"/>
              </a:rPr>
              <a:t>Specific</a:t>
            </a:r>
            <a:r>
              <a:rPr lang="ru-RU" sz="31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3100" b="1" dirty="0" err="1">
                <a:effectLst>
                  <a:outerShdw blurRad="38100" dist="38100" dir="2700000" algn="tl">
                    <a:srgbClr val="000000">
                      <a:alpha val="43137"/>
                    </a:srgbClr>
                  </a:outerShdw>
                </a:effectLst>
                <a:latin typeface="Times New Roman" pitchFamily="18" charset="0"/>
                <a:cs typeface="Times New Roman" pitchFamily="18" charset="0"/>
              </a:rPr>
              <a:t>features</a:t>
            </a:r>
            <a:r>
              <a:rPr lang="ru-RU" sz="31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3100" b="1" dirty="0" err="1">
                <a:effectLst>
                  <a:outerShdw blurRad="38100" dist="38100" dir="2700000" algn="tl">
                    <a:srgbClr val="000000">
                      <a:alpha val="43137"/>
                    </a:srgbClr>
                  </a:outerShdw>
                </a:effectLst>
                <a:latin typeface="Times New Roman" pitchFamily="18" charset="0"/>
                <a:cs typeface="Times New Roman" pitchFamily="18" charset="0"/>
              </a:rPr>
              <a:t>of</a:t>
            </a:r>
            <a:r>
              <a:rPr lang="ru-RU" sz="31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3100" b="1" dirty="0" err="1">
                <a:effectLst>
                  <a:outerShdw blurRad="38100" dist="38100" dir="2700000" algn="tl">
                    <a:srgbClr val="000000">
                      <a:alpha val="43137"/>
                    </a:srgbClr>
                  </a:outerShdw>
                </a:effectLst>
                <a:latin typeface="Times New Roman" pitchFamily="18" charset="0"/>
                <a:cs typeface="Times New Roman" pitchFamily="18" charset="0"/>
              </a:rPr>
              <a:t>the</a:t>
            </a:r>
            <a:r>
              <a:rPr lang="ru-RU" sz="31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3100" b="1" dirty="0" err="1">
                <a:effectLst>
                  <a:outerShdw blurRad="38100" dist="38100" dir="2700000" algn="tl">
                    <a:srgbClr val="000000">
                      <a:alpha val="43137"/>
                    </a:srgbClr>
                  </a:outerShdw>
                </a:effectLst>
                <a:latin typeface="Times New Roman" pitchFamily="18" charset="0"/>
                <a:cs typeface="Times New Roman" pitchFamily="18" charset="0"/>
              </a:rPr>
              <a:t>structure</a:t>
            </a:r>
            <a:r>
              <a:rPr lang="ru-RU" sz="31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3100" b="1" dirty="0" err="1">
                <a:effectLst>
                  <a:outerShdw blurRad="38100" dist="38100" dir="2700000" algn="tl">
                    <a:srgbClr val="000000">
                      <a:alpha val="43137"/>
                    </a:srgbClr>
                  </a:outerShdw>
                </a:effectLst>
                <a:latin typeface="Times New Roman" pitchFamily="18" charset="0"/>
                <a:cs typeface="Times New Roman" pitchFamily="18" charset="0"/>
              </a:rPr>
              <a:t>of</a:t>
            </a:r>
            <a:r>
              <a:rPr lang="ru-RU" sz="31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3100" b="1" dirty="0" err="1">
                <a:effectLst>
                  <a:outerShdw blurRad="38100" dist="38100" dir="2700000" algn="tl">
                    <a:srgbClr val="000000">
                      <a:alpha val="43137"/>
                    </a:srgbClr>
                  </a:outerShdw>
                </a:effectLst>
                <a:latin typeface="Times New Roman" pitchFamily="18" charset="0"/>
                <a:cs typeface="Times New Roman" pitchFamily="18" charset="0"/>
              </a:rPr>
              <a:t>oligotrophic</a:t>
            </a:r>
            <a:r>
              <a:rPr lang="ru-RU" sz="31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3100" b="1" dirty="0" err="1" smtClean="0">
                <a:effectLst>
                  <a:outerShdw blurRad="38100" dist="38100" dir="2700000" algn="tl">
                    <a:srgbClr val="000000">
                      <a:alpha val="43137"/>
                    </a:srgbClr>
                  </a:outerShdw>
                </a:effectLst>
                <a:latin typeface="Times New Roman" pitchFamily="18" charset="0"/>
                <a:cs typeface="Times New Roman" pitchFamily="18" charset="0"/>
              </a:rPr>
              <a:t>peatland</a:t>
            </a:r>
            <a:r>
              <a:rPr lang="en-US" sz="3100" b="1" dirty="0" smtClean="0">
                <a:effectLst>
                  <a:outerShdw blurRad="38100" dist="38100" dir="2700000" algn="tl">
                    <a:srgbClr val="000000">
                      <a:alpha val="43137"/>
                    </a:srgbClr>
                  </a:outerShdw>
                </a:effectLst>
                <a:latin typeface="Times New Roman" pitchFamily="18" charset="0"/>
                <a:cs typeface="Times New Roman" pitchFamily="18" charset="0"/>
              </a:rPr>
              <a:t>s</a:t>
            </a:r>
            <a:r>
              <a:rPr lang="ru-RU" sz="31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3100" b="1" dirty="0" err="1">
                <a:effectLst>
                  <a:outerShdw blurRad="38100" dist="38100" dir="2700000" algn="tl">
                    <a:srgbClr val="000000">
                      <a:alpha val="43137"/>
                    </a:srgbClr>
                  </a:outerShdw>
                </a:effectLst>
                <a:latin typeface="Times New Roman" pitchFamily="18" charset="0"/>
                <a:cs typeface="Times New Roman" pitchFamily="18" charset="0"/>
              </a:rPr>
              <a:t>in</a:t>
            </a:r>
            <a:r>
              <a:rPr lang="ru-RU" sz="31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3100" b="1" dirty="0" err="1">
                <a:effectLst>
                  <a:outerShdw blurRad="38100" dist="38100" dir="2700000" algn="tl">
                    <a:srgbClr val="000000">
                      <a:alpha val="43137"/>
                    </a:srgbClr>
                  </a:outerShdw>
                </a:effectLst>
                <a:latin typeface="Times New Roman" pitchFamily="18" charset="0"/>
                <a:cs typeface="Times New Roman" pitchFamily="18" charset="0"/>
              </a:rPr>
              <a:t>the</a:t>
            </a:r>
            <a:r>
              <a:rPr lang="ru-RU" sz="31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3100" b="1" dirty="0" err="1">
                <a:effectLst>
                  <a:outerShdw blurRad="38100" dist="38100" dir="2700000" algn="tl">
                    <a:srgbClr val="000000">
                      <a:alpha val="43137"/>
                    </a:srgbClr>
                  </a:outerShdw>
                </a:effectLst>
                <a:latin typeface="Times New Roman" pitchFamily="18" charset="0"/>
                <a:cs typeface="Times New Roman" pitchFamily="18" charset="0"/>
              </a:rPr>
              <a:t>Arctic</a:t>
            </a:r>
            <a:r>
              <a:rPr lang="ru-RU" sz="3100" b="1" dirty="0">
                <a:effectLst>
                  <a:outerShdw blurRad="38100" dist="38100" dir="2700000" algn="tl">
                    <a:srgbClr val="000000">
                      <a:alpha val="43137"/>
                    </a:srgbClr>
                  </a:outerShdw>
                </a:effectLst>
                <a:latin typeface="Times New Roman" pitchFamily="18" charset="0"/>
                <a:cs typeface="Times New Roman" pitchFamily="18" charset="0"/>
              </a:rPr>
              <a:t> ecoregion</a:t>
            </a:r>
            <a:endParaRPr lang="ru-RU" dirty="0">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8037" y="7310"/>
            <a:ext cx="3255963" cy="98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127250" cy="142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5">
            <a:extLst>
              <a:ext uri="{28A0092B-C50C-407E-A947-70E740481C1C}">
                <a14:useLocalDpi xmlns:a14="http://schemas.microsoft.com/office/drawing/2010/main" val="0"/>
              </a:ext>
            </a:extLst>
          </a:blip>
          <a:srcRect t="27959" r="4684"/>
          <a:stretch/>
        </p:blipFill>
        <p:spPr bwMode="auto">
          <a:xfrm>
            <a:off x="5888037" y="988385"/>
            <a:ext cx="3255963" cy="432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051720" y="342054"/>
            <a:ext cx="3836317" cy="523220"/>
          </a:xfrm>
          <a:prstGeom prst="rect">
            <a:avLst/>
          </a:prstGeom>
        </p:spPr>
        <p:txBody>
          <a:bodyPr wrap="square">
            <a:spAutoFit/>
          </a:bodyPr>
          <a:lstStyle/>
          <a:p>
            <a:pPr algn="ctr"/>
            <a:r>
              <a:rPr lang="en-US" sz="1400" b="1" i="1" dirty="0" smtClean="0">
                <a:latin typeface="Times New Roman" pitchFamily="18" charset="0"/>
                <a:cs typeface="Times New Roman" pitchFamily="18" charset="0"/>
              </a:rPr>
              <a:t>N. </a:t>
            </a:r>
            <a:r>
              <a:rPr lang="en-US" sz="1400" b="1" i="1" dirty="0" err="1" smtClean="0">
                <a:latin typeface="Times New Roman" pitchFamily="18" charset="0"/>
                <a:cs typeface="Times New Roman" pitchFamily="18" charset="0"/>
              </a:rPr>
              <a:t>Laverov</a:t>
            </a:r>
            <a:r>
              <a:rPr lang="en-US" sz="1400" b="1" i="1" dirty="0" smtClean="0">
                <a:latin typeface="Times New Roman" pitchFamily="18" charset="0"/>
                <a:cs typeface="Times New Roman" pitchFamily="18" charset="0"/>
              </a:rPr>
              <a:t> Federal </a:t>
            </a:r>
            <a:r>
              <a:rPr lang="en-US" sz="1400" b="1" i="1" dirty="0">
                <a:latin typeface="Times New Roman" pitchFamily="18" charset="0"/>
                <a:cs typeface="Times New Roman" pitchFamily="18" charset="0"/>
              </a:rPr>
              <a:t>Center for Integrated Arctic Research of the Russian Academy of </a:t>
            </a:r>
            <a:r>
              <a:rPr lang="en-US" sz="1400" b="1" i="1" dirty="0" smtClean="0">
                <a:latin typeface="Times New Roman" pitchFamily="18" charset="0"/>
                <a:cs typeface="Times New Roman" pitchFamily="18" charset="0"/>
              </a:rPr>
              <a:t>Sciences</a:t>
            </a:r>
          </a:p>
        </p:txBody>
      </p:sp>
      <p:sp>
        <p:nvSpPr>
          <p:cNvPr id="6" name="Прямоугольник 5"/>
          <p:cNvSpPr/>
          <p:nvPr/>
        </p:nvSpPr>
        <p:spPr>
          <a:xfrm>
            <a:off x="6328252" y="4221088"/>
            <a:ext cx="2619346" cy="646331"/>
          </a:xfrm>
          <a:prstGeom prst="rect">
            <a:avLst/>
          </a:prstGeom>
        </p:spPr>
        <p:txBody>
          <a:bodyPr wrap="square">
            <a:spAutoFit/>
          </a:bodyPr>
          <a:lstStyle/>
          <a:p>
            <a:r>
              <a:rPr lang="en-US" b="1" dirty="0">
                <a:latin typeface="Times New Roman" pitchFamily="18" charset="0"/>
                <a:cs typeface="Times New Roman" pitchFamily="18" charset="0"/>
              </a:rPr>
              <a:t>Dr. </a:t>
            </a:r>
            <a:r>
              <a:rPr lang="en-US" b="1" dirty="0" err="1">
                <a:latin typeface="Times New Roman" pitchFamily="18" charset="0"/>
                <a:cs typeface="Times New Roman" pitchFamily="18" charset="0"/>
              </a:rPr>
              <a:t>Selyanina</a:t>
            </a:r>
            <a:r>
              <a:rPr lang="en-US" b="1" dirty="0">
                <a:latin typeface="Times New Roman" pitchFamily="18" charset="0"/>
                <a:cs typeface="Times New Roman" pitchFamily="18" charset="0"/>
              </a:rPr>
              <a:t> Svetlana</a:t>
            </a:r>
          </a:p>
          <a:p>
            <a:r>
              <a:rPr lang="en-US" b="1" dirty="0" err="1">
                <a:latin typeface="Times New Roman" pitchFamily="18" charset="0"/>
                <a:cs typeface="Times New Roman" pitchFamily="18" charset="0"/>
              </a:rPr>
              <a:t>Ponomareva</a:t>
            </a:r>
            <a:r>
              <a:rPr lang="en-US" b="1" dirty="0">
                <a:latin typeface="Times New Roman" pitchFamily="18" charset="0"/>
                <a:cs typeface="Times New Roman" pitchFamily="18" charset="0"/>
              </a:rPr>
              <a:t> Tamara</a:t>
            </a:r>
            <a:endParaRPr lang="ru-RU" b="1" dirty="0">
              <a:latin typeface="Times New Roman" pitchFamily="18" charset="0"/>
              <a:cs typeface="Times New Roman" pitchFamily="18" charset="0"/>
            </a:endParaRPr>
          </a:p>
        </p:txBody>
      </p:sp>
      <p:sp>
        <p:nvSpPr>
          <p:cNvPr id="7" name="Прямоугольник 6"/>
          <p:cNvSpPr/>
          <p:nvPr/>
        </p:nvSpPr>
        <p:spPr>
          <a:xfrm>
            <a:off x="3162021" y="6309320"/>
            <a:ext cx="2326342" cy="369332"/>
          </a:xfrm>
          <a:prstGeom prst="rect">
            <a:avLst/>
          </a:prstGeom>
        </p:spPr>
        <p:txBody>
          <a:bodyPr wrap="none">
            <a:spAutoFit/>
          </a:bodyPr>
          <a:lstStyle/>
          <a:p>
            <a:pPr algn="ctr"/>
            <a:r>
              <a:rPr lang="en-US" b="1" i="1" dirty="0">
                <a:latin typeface="Times New Roman" pitchFamily="18" charset="0"/>
                <a:cs typeface="Times New Roman" pitchFamily="18" charset="0"/>
              </a:rPr>
              <a:t> </a:t>
            </a:r>
            <a:r>
              <a:rPr lang="en-US" b="1" i="1" dirty="0" smtClean="0">
                <a:latin typeface="Times New Roman" pitchFamily="18" charset="0"/>
                <a:cs typeface="Times New Roman" pitchFamily="18" charset="0"/>
              </a:rPr>
              <a:t>Arkhangelsk, Russia </a:t>
            </a:r>
            <a:endParaRPr lang="ru-RU" b="1" i="1" dirty="0">
              <a:latin typeface="Times New Roman" pitchFamily="18" charset="0"/>
              <a:cs typeface="Times New Roman" pitchFamily="18" charset="0"/>
            </a:endParaRPr>
          </a:p>
        </p:txBody>
      </p:sp>
    </p:spTree>
    <p:extLst>
      <p:ext uri="{BB962C8B-B14F-4D97-AF65-F5344CB8AC3E}">
        <p14:creationId xmlns:p14="http://schemas.microsoft.com/office/powerpoint/2010/main" val="21899553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ижний колонтитул 3"/>
          <p:cNvSpPr>
            <a:spLocks noGrp="1"/>
          </p:cNvSpPr>
          <p:nvPr>
            <p:ph type="ftr" sz="quarter" idx="11"/>
          </p:nvPr>
        </p:nvSpPr>
        <p:spPr/>
        <p:txBody>
          <a:bodyPr/>
          <a:lstStyle/>
          <a:p>
            <a:endParaRPr lang="ru-RU"/>
          </a:p>
        </p:txBody>
      </p:sp>
      <p:pic>
        <p:nvPicPr>
          <p:cNvPr id="6" name="Объект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90146" y="729751"/>
            <a:ext cx="3253853" cy="2267201"/>
          </a:xfrm>
        </p:spPr>
      </p:pic>
      <p:sp>
        <p:nvSpPr>
          <p:cNvPr id="3" name="TextBox 2"/>
          <p:cNvSpPr txBox="1"/>
          <p:nvPr/>
        </p:nvSpPr>
        <p:spPr>
          <a:xfrm>
            <a:off x="198759" y="705617"/>
            <a:ext cx="5688631" cy="2800767"/>
          </a:xfrm>
          <a:prstGeom prst="rect">
            <a:avLst/>
          </a:prstGeom>
          <a:noFill/>
        </p:spPr>
        <p:txBody>
          <a:bodyPr wrap="square" rtlCol="0">
            <a:spAutoFit/>
          </a:bodyPr>
          <a:lstStyle/>
          <a:p>
            <a:pPr marL="285750" indent="-285750">
              <a:buFont typeface="Arial" pitchFamily="34" charset="0"/>
              <a:buChar char="•"/>
            </a:pPr>
            <a:endParaRPr lang="en-US" sz="1600" dirty="0">
              <a:latin typeface="Times New Roman" pitchFamily="18" charset="0"/>
              <a:cs typeface="Times New Roman" pitchFamily="18" charset="0"/>
            </a:endParaRPr>
          </a:p>
          <a:p>
            <a:pPr marL="285750" indent="-285750">
              <a:buFont typeface="Arial" pitchFamily="34" charset="0"/>
              <a:buChar char="•"/>
            </a:pPr>
            <a:r>
              <a:rPr lang="en-US" sz="1600" dirty="0" smtClean="0">
                <a:latin typeface="Times New Roman" pitchFamily="18" charset="0"/>
                <a:cs typeface="Times New Roman" pitchFamily="18" charset="0"/>
              </a:rPr>
              <a:t>Bogs </a:t>
            </a:r>
            <a:r>
              <a:rPr lang="en-US" sz="1600" dirty="0">
                <a:latin typeface="Times New Roman" pitchFamily="18" charset="0"/>
                <a:cs typeface="Times New Roman" pitchFamily="18" charset="0"/>
              </a:rPr>
              <a:t>in the Euro-Arctic region of the Russian Federation began to form at the end of the last glaciation (20-9 thousand years ago) [</a:t>
            </a:r>
            <a:r>
              <a:rPr lang="ru-RU" sz="1600" dirty="0">
                <a:latin typeface="Times New Roman" pitchFamily="18" charset="0"/>
                <a:cs typeface="Times New Roman" pitchFamily="18" charset="0"/>
              </a:rPr>
              <a:t>1</a:t>
            </a:r>
            <a:r>
              <a:rPr lang="en-US" sz="1600" dirty="0">
                <a:latin typeface="Times New Roman" pitchFamily="18" charset="0"/>
                <a:cs typeface="Times New Roman" pitchFamily="18" charset="0"/>
              </a:rPr>
              <a:t>]</a:t>
            </a:r>
            <a:r>
              <a:rPr lang="ru-RU" sz="1600" dirty="0" smtClean="0">
                <a:latin typeface="Times New Roman" pitchFamily="18" charset="0"/>
                <a:cs typeface="Times New Roman" pitchFamily="18" charset="0"/>
              </a:rPr>
              <a:t>; </a:t>
            </a:r>
          </a:p>
          <a:p>
            <a:pPr marL="285750" indent="-285750">
              <a:buFont typeface="Arial" pitchFamily="34" charset="0"/>
              <a:buChar char="•"/>
            </a:pPr>
            <a:r>
              <a:rPr lang="en-US" sz="1600" dirty="0">
                <a:latin typeface="Times New Roman" pitchFamily="18" charset="0"/>
                <a:cs typeface="Times New Roman" pitchFamily="18" charset="0"/>
              </a:rPr>
              <a:t>The onset of the glacier was characterized by the closure of the throat of the White Sea and the springing of the rivers flowing into it. As a result, there was a backward movement of rivers, an invasion of the sea up to 300 km </a:t>
            </a:r>
            <a:r>
              <a:rPr lang="en-US" sz="1600" dirty="0" smtClean="0">
                <a:latin typeface="Times New Roman" pitchFamily="18" charset="0"/>
                <a:cs typeface="Times New Roman" pitchFamily="18" charset="0"/>
              </a:rPr>
              <a:t>inland</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2</a:t>
            </a:r>
            <a:r>
              <a:rPr lang="en-US" sz="1600"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a:t>
            </a:r>
            <a:endParaRPr lang="en-US" sz="1600" dirty="0" smtClean="0">
              <a:latin typeface="Times New Roman" pitchFamily="18" charset="0"/>
              <a:cs typeface="Times New Roman" pitchFamily="18" charset="0"/>
            </a:endParaRPr>
          </a:p>
          <a:p>
            <a:pPr marL="285750" indent="-285750">
              <a:buFont typeface="Arial" pitchFamily="34" charset="0"/>
              <a:buChar char="•"/>
            </a:pPr>
            <a:r>
              <a:rPr lang="en-US" sz="1600" dirty="0" smtClean="0">
                <a:latin typeface="Times New Roman" pitchFamily="18" charset="0"/>
                <a:cs typeface="Times New Roman" pitchFamily="18" charset="0"/>
              </a:rPr>
              <a:t>Deglaciation began about 13 thousand years ago, Arctic ecoregion completely cleared from ice approximately               9 thousand years ago</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5</a:t>
            </a:r>
            <a:r>
              <a:rPr lang="en-US" sz="1600"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a:t>
            </a:r>
          </a:p>
        </p:txBody>
      </p:sp>
      <p:sp>
        <p:nvSpPr>
          <p:cNvPr id="5" name="TextBox 4"/>
          <p:cNvSpPr txBox="1"/>
          <p:nvPr/>
        </p:nvSpPr>
        <p:spPr>
          <a:xfrm>
            <a:off x="845200" y="176565"/>
            <a:ext cx="7560840" cy="461665"/>
          </a:xfrm>
          <a:prstGeom prst="rect">
            <a:avLst/>
          </a:prstGeom>
          <a:noFill/>
        </p:spPr>
        <p:txBody>
          <a:bodyPr wrap="square" rtlCol="0">
            <a:spAutoFit/>
          </a:bodyPr>
          <a:lstStyle/>
          <a:p>
            <a:pPr algn="ctr"/>
            <a:r>
              <a:rPr lang="en-US" sz="2400" b="1" dirty="0" smtClean="0">
                <a:latin typeface="Times New Roman" pitchFamily="18" charset="0"/>
                <a:cs typeface="Times New Roman" pitchFamily="18" charset="0"/>
              </a:rPr>
              <a:t>Formation of bogs in the Arctic ecoregion</a:t>
            </a:r>
            <a:endParaRPr lang="ru-RU" sz="2400" b="1" dirty="0">
              <a:latin typeface="Times New Roman" pitchFamily="18" charset="0"/>
              <a:cs typeface="Times New Roman" pitchFamily="18" charset="0"/>
            </a:endParaRPr>
          </a:p>
        </p:txBody>
      </p:sp>
      <p:sp>
        <p:nvSpPr>
          <p:cNvPr id="7" name="Прямоугольник 6"/>
          <p:cNvSpPr/>
          <p:nvPr/>
        </p:nvSpPr>
        <p:spPr>
          <a:xfrm>
            <a:off x="167614" y="3480547"/>
            <a:ext cx="8805366" cy="3108543"/>
          </a:xfrm>
          <a:prstGeom prst="rect">
            <a:avLst/>
          </a:prstGeom>
        </p:spPr>
        <p:txBody>
          <a:bodyPr wrap="square">
            <a:spAutoFit/>
          </a:bodyPr>
          <a:lstStyle/>
          <a:p>
            <a:pPr marL="285750" indent="-285750">
              <a:buFont typeface="Arial" pitchFamily="34" charset="0"/>
              <a:buChar char="•"/>
            </a:pPr>
            <a:r>
              <a:rPr lang="en-US" sz="1600" dirty="0" smtClean="0">
                <a:latin typeface="Times New Roman" pitchFamily="18" charset="0"/>
                <a:cs typeface="Times New Roman" pitchFamily="18" charset="0"/>
              </a:rPr>
              <a:t>Postglacial terrain features and formation of large number of lakes, when the remains of a glacier melt led to active swamping of vast territories. The cooling and increase in precipitation at the beginning of the Atlantic period (about 4.5 thousand years ago) contributed to the strengthening of these processes</a:t>
            </a:r>
            <a:r>
              <a:rPr lang="ru-RU" sz="1600" dirty="0" smtClean="0">
                <a:latin typeface="Times New Roman" pitchFamily="18" charset="0"/>
                <a:cs typeface="Times New Roman" pitchFamily="18" charset="0"/>
              </a:rPr>
              <a:t> [5].  </a:t>
            </a:r>
          </a:p>
          <a:p>
            <a:pPr marL="285750" indent="-285750">
              <a:buFont typeface="Arial" pitchFamily="34" charset="0"/>
              <a:buChar char="•"/>
            </a:pPr>
            <a:r>
              <a:rPr lang="en-US" sz="1600" dirty="0" smtClean="0">
                <a:latin typeface="Times New Roman" pitchFamily="18" charset="0"/>
                <a:cs typeface="Times New Roman" pitchFamily="18" charset="0"/>
              </a:rPr>
              <a:t>The </a:t>
            </a:r>
            <a:r>
              <a:rPr lang="en-US" sz="1600" dirty="0">
                <a:latin typeface="Times New Roman" pitchFamily="18" charset="0"/>
                <a:cs typeface="Times New Roman" pitchFamily="18" charset="0"/>
              </a:rPr>
              <a:t>mechanical </a:t>
            </a:r>
            <a:r>
              <a:rPr lang="en-US" sz="1600" dirty="0" smtClean="0">
                <a:latin typeface="Times New Roman" pitchFamily="18" charset="0"/>
                <a:cs typeface="Times New Roman" pitchFamily="18" charset="0"/>
              </a:rPr>
              <a:t>texture </a:t>
            </a:r>
            <a:r>
              <a:rPr lang="en-US" sz="1600" dirty="0">
                <a:latin typeface="Times New Roman" pitchFamily="18" charset="0"/>
                <a:cs typeface="Times New Roman" pitchFamily="18" charset="0"/>
              </a:rPr>
              <a:t>of glacial and fluvioglacial </a:t>
            </a:r>
            <a:r>
              <a:rPr lang="en-US" sz="1600" dirty="0" smtClean="0">
                <a:latin typeface="Times New Roman" pitchFamily="18" charset="0"/>
                <a:cs typeface="Times New Roman" pitchFamily="18" charset="0"/>
              </a:rPr>
              <a:t>sediments, </a:t>
            </a:r>
            <a:r>
              <a:rPr lang="en-US" sz="1600" dirty="0">
                <a:latin typeface="Times New Roman" pitchFamily="18" charset="0"/>
                <a:cs typeface="Times New Roman" pitchFamily="18" charset="0"/>
              </a:rPr>
              <a:t>as well as the formation of a sufficiently powerful layer that </a:t>
            </a:r>
            <a:r>
              <a:rPr lang="en-US" sz="1600" dirty="0" smtClean="0">
                <a:latin typeface="Times New Roman" pitchFamily="18" charset="0"/>
                <a:cs typeface="Times New Roman" pitchFamily="18" charset="0"/>
              </a:rPr>
              <a:t>shields </a:t>
            </a:r>
            <a:r>
              <a:rPr lang="en-US" sz="1600" dirty="0">
                <a:latin typeface="Times New Roman" pitchFamily="18" charset="0"/>
                <a:cs typeface="Times New Roman" pitchFamily="18" charset="0"/>
              </a:rPr>
              <a:t>marine deposits, along with the </a:t>
            </a:r>
            <a:r>
              <a:rPr lang="en-US" sz="1600" dirty="0" smtClean="0">
                <a:latin typeface="Times New Roman" pitchFamily="18" charset="0"/>
                <a:cs typeface="Times New Roman" pitchFamily="18" charset="0"/>
              </a:rPr>
              <a:t>terrain </a:t>
            </a:r>
            <a:r>
              <a:rPr lang="en-US" sz="1600" dirty="0">
                <a:latin typeface="Times New Roman" pitchFamily="18" charset="0"/>
                <a:cs typeface="Times New Roman" pitchFamily="18" charset="0"/>
              </a:rPr>
              <a:t>features, served as factors that caused the predominance of oligotrophic bogging processes</a:t>
            </a:r>
            <a:r>
              <a:rPr lang="en-US" sz="1600" dirty="0" smtClean="0">
                <a:latin typeface="Times New Roman" pitchFamily="18" charset="0"/>
                <a:cs typeface="Times New Roman" pitchFamily="18" charset="0"/>
              </a:rPr>
              <a:t>;</a:t>
            </a:r>
          </a:p>
          <a:p>
            <a:pPr marL="285750" indent="-285750">
              <a:buFont typeface="Arial" pitchFamily="34" charset="0"/>
              <a:buChar char="•"/>
            </a:pPr>
            <a:r>
              <a:rPr lang="en-US" sz="1600" dirty="0" smtClean="0">
                <a:latin typeface="Times New Roman" pitchFamily="18" charset="0"/>
                <a:cs typeface="Times New Roman" pitchFamily="18" charset="0"/>
              </a:rPr>
              <a:t>The </a:t>
            </a:r>
            <a:r>
              <a:rPr lang="en-US" sz="1600" dirty="0">
                <a:latin typeface="Times New Roman" pitchFamily="18" charset="0"/>
                <a:cs typeface="Times New Roman" pitchFamily="18" charset="0"/>
              </a:rPr>
              <a:t>region combines the </a:t>
            </a:r>
            <a:r>
              <a:rPr lang="en-US" sz="1600" dirty="0" smtClean="0">
                <a:latin typeface="Times New Roman" pitchFamily="18" charset="0"/>
                <a:cs typeface="Times New Roman" pitchFamily="18" charset="0"/>
              </a:rPr>
              <a:t>bogs </a:t>
            </a:r>
            <a:r>
              <a:rPr lang="en-US" sz="1600" dirty="0">
                <a:latin typeface="Times New Roman" pitchFamily="18" charset="0"/>
                <a:cs typeface="Times New Roman" pitchFamily="18" charset="0"/>
              </a:rPr>
              <a:t>of the two </a:t>
            </a:r>
            <a:r>
              <a:rPr lang="en-US" sz="1600" dirty="0" smtClean="0">
                <a:latin typeface="Times New Roman" pitchFamily="18" charset="0"/>
                <a:cs typeface="Times New Roman" pitchFamily="18" charset="0"/>
              </a:rPr>
              <a:t>large bog </a:t>
            </a:r>
            <a:r>
              <a:rPr lang="en-US" sz="1600" dirty="0">
                <a:latin typeface="Times New Roman" pitchFamily="18" charset="0"/>
                <a:cs typeface="Times New Roman" pitchFamily="18" charset="0"/>
              </a:rPr>
              <a:t>provinces of </a:t>
            </a:r>
            <a:r>
              <a:rPr lang="ru-RU" sz="1600" dirty="0" smtClean="0">
                <a:latin typeface="Times New Roman" pitchFamily="18" charset="0"/>
                <a:cs typeface="Times New Roman" pitchFamily="18" charset="0"/>
              </a:rPr>
              <a:t> </a:t>
            </a:r>
            <a:r>
              <a:rPr lang="en-US" sz="1600" dirty="0" smtClean="0">
                <a:latin typeface="Times New Roman" pitchFamily="18" charset="0"/>
                <a:cs typeface="Times New Roman" pitchFamily="18" charset="0"/>
              </a:rPr>
              <a:t>Northern </a:t>
            </a:r>
            <a:r>
              <a:rPr lang="en-US" sz="1600" dirty="0">
                <a:latin typeface="Times New Roman" pitchFamily="18" charset="0"/>
                <a:cs typeface="Times New Roman" pitchFamily="18" charset="0"/>
              </a:rPr>
              <a:t>Europe - the </a:t>
            </a:r>
            <a:r>
              <a:rPr lang="en-US" sz="1600" dirty="0" smtClean="0">
                <a:latin typeface="Times New Roman" pitchFamily="18" charset="0"/>
                <a:cs typeface="Times New Roman" pitchFamily="18" charset="0"/>
              </a:rPr>
              <a:t>South-</a:t>
            </a:r>
            <a:r>
              <a:rPr lang="en-US" sz="1600" dirty="0" err="1" smtClean="0">
                <a:latin typeface="Times New Roman" pitchFamily="18" charset="0"/>
                <a:cs typeface="Times New Roman" pitchFamily="18" charset="0"/>
              </a:rPr>
              <a:t>pribelomorskaya</a:t>
            </a:r>
            <a:r>
              <a:rPr lang="en-US" sz="1600" dirty="0" smtClean="0">
                <a:latin typeface="Times New Roman" pitchFamily="18" charset="0"/>
                <a:cs typeface="Times New Roman" pitchFamily="18" charset="0"/>
              </a:rPr>
              <a:t> </a:t>
            </a:r>
            <a:r>
              <a:rPr lang="en-US" sz="1600" dirty="0">
                <a:latin typeface="Times New Roman" pitchFamily="18" charset="0"/>
                <a:cs typeface="Times New Roman" pitchFamily="18" charset="0"/>
              </a:rPr>
              <a:t>and Pechora-Onega [1,3,4]. </a:t>
            </a:r>
            <a:r>
              <a:rPr lang="en-US" sz="1600" dirty="0" smtClean="0">
                <a:latin typeface="Times New Roman" pitchFamily="18" charset="0"/>
                <a:cs typeface="Times New Roman" pitchFamily="18" charset="0"/>
              </a:rPr>
              <a:t>Bogs </a:t>
            </a:r>
            <a:r>
              <a:rPr lang="en-US" sz="1600" dirty="0">
                <a:latin typeface="Times New Roman" pitchFamily="18" charset="0"/>
                <a:cs typeface="Times New Roman" pitchFamily="18" charset="0"/>
              </a:rPr>
              <a:t>cover up to 30% of the territory in the Arctic </a:t>
            </a:r>
            <a:r>
              <a:rPr lang="en-US" sz="1600" dirty="0" smtClean="0">
                <a:latin typeface="Times New Roman" pitchFamily="18" charset="0"/>
                <a:cs typeface="Times New Roman" pitchFamily="18" charset="0"/>
              </a:rPr>
              <a:t>ecoregion </a:t>
            </a:r>
            <a:r>
              <a:rPr lang="en-US" sz="1600" dirty="0">
                <a:latin typeface="Times New Roman" pitchFamily="18" charset="0"/>
                <a:cs typeface="Times New Roman" pitchFamily="18" charset="0"/>
              </a:rPr>
              <a:t>of the Russian Federation (more than 80% are oligotrophic peatlands</a:t>
            </a:r>
            <a:r>
              <a:rPr lang="en-US"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6</a:t>
            </a:r>
            <a:r>
              <a:rPr lang="en-US" sz="1600" dirty="0" smtClean="0">
                <a:latin typeface="Times New Roman" pitchFamily="18" charset="0"/>
                <a:cs typeface="Times New Roman" pitchFamily="18" charset="0"/>
              </a:rPr>
              <a:t>]</a:t>
            </a:r>
            <a:r>
              <a:rPr lang="ru-RU" sz="1600" dirty="0">
                <a:latin typeface="Times New Roman" pitchFamily="18" charset="0"/>
                <a:cs typeface="Times New Roman" pitchFamily="18" charset="0"/>
              </a:rPr>
              <a:t>.</a:t>
            </a:r>
          </a:p>
          <a:p>
            <a:endParaRPr lang="ru-RU" dirty="0"/>
          </a:p>
          <a:p>
            <a:endParaRPr lang="ru-RU" dirty="0"/>
          </a:p>
        </p:txBody>
      </p:sp>
      <p:sp>
        <p:nvSpPr>
          <p:cNvPr id="2" name="TextBox 1"/>
          <p:cNvSpPr txBox="1"/>
          <p:nvPr/>
        </p:nvSpPr>
        <p:spPr>
          <a:xfrm>
            <a:off x="5543600" y="2996952"/>
            <a:ext cx="3600400" cy="461665"/>
          </a:xfrm>
          <a:prstGeom prst="rect">
            <a:avLst/>
          </a:prstGeom>
          <a:noFill/>
        </p:spPr>
        <p:txBody>
          <a:bodyPr wrap="square" rtlCol="0">
            <a:spAutoFit/>
          </a:bodyPr>
          <a:lstStyle/>
          <a:p>
            <a:pPr algn="ctr"/>
            <a:r>
              <a:rPr lang="en-US" sz="1200" dirty="0">
                <a:latin typeface="Times New Roman" pitchFamily="18" charset="0"/>
                <a:cs typeface="Times New Roman" pitchFamily="18" charset="0"/>
              </a:rPr>
              <a:t>The movement of the last glacier in Scandinavia and the north-west  of </a:t>
            </a:r>
            <a:r>
              <a:rPr lang="en-US" sz="1200" dirty="0" smtClean="0">
                <a:latin typeface="Times New Roman" pitchFamily="18" charset="0"/>
                <a:cs typeface="Times New Roman" pitchFamily="18" charset="0"/>
              </a:rPr>
              <a:t>Russia (25 000-9000 years ago)</a:t>
            </a:r>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val="31245473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rmAutofit/>
          </a:bodyPr>
          <a:lstStyle/>
          <a:p>
            <a:r>
              <a:rPr lang="en-US" sz="2500" b="1" dirty="0" smtClean="0">
                <a:latin typeface="Times New Roman" pitchFamily="18" charset="0"/>
                <a:cs typeface="Times New Roman" pitchFamily="18" charset="0"/>
              </a:rPr>
              <a:t>Climatic </a:t>
            </a:r>
            <a:r>
              <a:rPr lang="en-US" sz="2500" b="1" dirty="0">
                <a:latin typeface="Times New Roman" pitchFamily="18" charset="0"/>
                <a:cs typeface="Times New Roman" pitchFamily="18" charset="0"/>
              </a:rPr>
              <a:t>features of the formation of </a:t>
            </a:r>
            <a:r>
              <a:rPr lang="en-US" sz="2500" b="1" dirty="0" smtClean="0">
                <a:latin typeface="Times New Roman" pitchFamily="18" charset="0"/>
                <a:cs typeface="Times New Roman" pitchFamily="18" charset="0"/>
              </a:rPr>
              <a:t>oligotrophic peat </a:t>
            </a:r>
            <a:r>
              <a:rPr lang="en-US" sz="2500" b="1" dirty="0">
                <a:latin typeface="Times New Roman" pitchFamily="18" charset="0"/>
                <a:cs typeface="Times New Roman" pitchFamily="18" charset="0"/>
              </a:rPr>
              <a:t>bogs</a:t>
            </a:r>
            <a:endParaRPr lang="ru-RU" sz="2500" b="1" dirty="0">
              <a:latin typeface="Times New Roman" pitchFamily="18" charset="0"/>
              <a:cs typeface="Times New Roman" pitchFamily="18" charset="0"/>
            </a:endParaRPr>
          </a:p>
        </p:txBody>
      </p:sp>
      <p:sp>
        <p:nvSpPr>
          <p:cNvPr id="3" name="Объект 2"/>
          <p:cNvSpPr>
            <a:spLocks noGrp="1"/>
          </p:cNvSpPr>
          <p:nvPr>
            <p:ph idx="1"/>
          </p:nvPr>
        </p:nvSpPr>
        <p:spPr>
          <a:xfrm>
            <a:off x="457200" y="1268760"/>
            <a:ext cx="8229600" cy="4857403"/>
          </a:xfrm>
        </p:spPr>
        <p:txBody>
          <a:bodyPr>
            <a:normAutofit/>
          </a:bodyPr>
          <a:lstStyle/>
          <a:p>
            <a:r>
              <a:rPr lang="en-US" sz="1400" dirty="0" smtClean="0">
                <a:latin typeface="Times New Roman" pitchFamily="18" charset="0"/>
                <a:cs typeface="Times New Roman" pitchFamily="18" charset="0"/>
              </a:rPr>
              <a:t>The </a:t>
            </a:r>
            <a:r>
              <a:rPr lang="en-US" sz="1400" dirty="0">
                <a:latin typeface="Times New Roman" pitchFamily="18" charset="0"/>
                <a:cs typeface="Times New Roman" pitchFamily="18" charset="0"/>
              </a:rPr>
              <a:t>process of peat formation at </a:t>
            </a:r>
            <a:r>
              <a:rPr lang="en-US" sz="1400" dirty="0" smtClean="0">
                <a:latin typeface="Times New Roman" pitchFamily="18" charset="0"/>
                <a:cs typeface="Times New Roman" pitchFamily="18" charset="0"/>
              </a:rPr>
              <a:t>study </a:t>
            </a:r>
            <a:r>
              <a:rPr lang="en-US" sz="1400" dirty="0">
                <a:latin typeface="Times New Roman" pitchFamily="18" charset="0"/>
                <a:cs typeface="Times New Roman" pitchFamily="18" charset="0"/>
              </a:rPr>
              <a:t>sites in the Arctic ecoregion takes place in a moderately cold, weakly continental Atlantic-Arctic </a:t>
            </a:r>
            <a:r>
              <a:rPr lang="en-US" sz="1400" dirty="0" smtClean="0">
                <a:latin typeface="Times New Roman" pitchFamily="18" charset="0"/>
                <a:cs typeface="Times New Roman" pitchFamily="18" charset="0"/>
              </a:rPr>
              <a:t>climate with </a:t>
            </a:r>
            <a:r>
              <a:rPr lang="en-US" sz="1400" dirty="0">
                <a:latin typeface="Times New Roman" pitchFamily="18" charset="0"/>
                <a:cs typeface="Times New Roman" pitchFamily="18" charset="0"/>
              </a:rPr>
              <a:t>the pronounced influence of the White and Barents </a:t>
            </a:r>
            <a:r>
              <a:rPr lang="en-US" sz="1400" dirty="0" smtClean="0">
                <a:latin typeface="Times New Roman" pitchFamily="18" charset="0"/>
                <a:cs typeface="Times New Roman" pitchFamily="18" charset="0"/>
              </a:rPr>
              <a:t>Seas. The </a:t>
            </a:r>
            <a:r>
              <a:rPr lang="en-US" sz="1400" dirty="0">
                <a:latin typeface="Times New Roman" pitchFamily="18" charset="0"/>
                <a:cs typeface="Times New Roman" pitchFamily="18" charset="0"/>
              </a:rPr>
              <a:t>influence of air mass transfers from the Atlantic is also noted</a:t>
            </a:r>
            <a:r>
              <a:rPr lang="en-US" sz="1400" dirty="0" smtClean="0">
                <a:latin typeface="Times New Roman" pitchFamily="18" charset="0"/>
                <a:cs typeface="Times New Roman" pitchFamily="18" charset="0"/>
              </a:rPr>
              <a:t>.</a:t>
            </a:r>
          </a:p>
          <a:p>
            <a:endParaRPr lang="en-US" sz="1400" dirty="0" smtClean="0">
              <a:latin typeface="Times New Roman" pitchFamily="18" charset="0"/>
              <a:cs typeface="Times New Roman" pitchFamily="18" charset="0"/>
            </a:endParaRPr>
          </a:p>
          <a:p>
            <a:r>
              <a:rPr lang="en-US" sz="1400" dirty="0" smtClean="0">
                <a:latin typeface="Times New Roman" pitchFamily="18" charset="0"/>
                <a:cs typeface="Times New Roman" pitchFamily="18" charset="0"/>
              </a:rPr>
              <a:t>The </a:t>
            </a:r>
            <a:r>
              <a:rPr lang="en-US" sz="1400" dirty="0">
                <a:latin typeface="Times New Roman" pitchFamily="18" charset="0"/>
                <a:cs typeface="Times New Roman" pitchFamily="18" charset="0"/>
              </a:rPr>
              <a:t>process of peat formation on sites outside the Arctic ecoregion takes place in the continental climate zone. Here, the continental air of temperate latitudes dominates throughout the year. In summer, the meridional circulation intensifies, as a result of which both Arctic and tropical air enter the territory. </a:t>
            </a:r>
            <a:r>
              <a:rPr lang="en-US" sz="1400" dirty="0" smtClean="0">
                <a:latin typeface="Times New Roman" pitchFamily="18" charset="0"/>
                <a:cs typeface="Times New Roman" pitchFamily="18" charset="0"/>
              </a:rPr>
              <a:t>The Atlantic </a:t>
            </a:r>
            <a:r>
              <a:rPr lang="en-US" sz="1400" dirty="0">
                <a:latin typeface="Times New Roman" pitchFamily="18" charset="0"/>
                <a:cs typeface="Times New Roman" pitchFamily="18" charset="0"/>
              </a:rPr>
              <a:t>air flows here, largely </a:t>
            </a:r>
            <a:r>
              <a:rPr lang="en-US" sz="1400" dirty="0" smtClean="0">
                <a:latin typeface="Times New Roman" pitchFamily="18" charset="0"/>
                <a:cs typeface="Times New Roman" pitchFamily="18" charset="0"/>
              </a:rPr>
              <a:t>transformed, with </a:t>
            </a:r>
            <a:r>
              <a:rPr lang="en-US" sz="1400" dirty="0">
                <a:latin typeface="Times New Roman" pitchFamily="18" charset="0"/>
                <a:cs typeface="Times New Roman" pitchFamily="18" charset="0"/>
              </a:rPr>
              <a:t>western transport</a:t>
            </a:r>
            <a:r>
              <a:rPr lang="en-US" sz="1400" dirty="0" smtClean="0">
                <a:latin typeface="Times New Roman" pitchFamily="18" charset="0"/>
                <a:cs typeface="Times New Roman" pitchFamily="18" charset="0"/>
              </a:rPr>
              <a:t>,.</a:t>
            </a:r>
            <a:endParaRPr lang="ru-RU" sz="1600"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9" y="3284983"/>
            <a:ext cx="4629286" cy="2551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131" y="3284984"/>
            <a:ext cx="4427869" cy="2571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5140" y="5733256"/>
            <a:ext cx="2325613" cy="975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76415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6632"/>
            <a:ext cx="8229600" cy="562074"/>
          </a:xfrm>
        </p:spPr>
        <p:txBody>
          <a:bodyPr>
            <a:normAutofit/>
          </a:bodyPr>
          <a:lstStyle/>
          <a:p>
            <a:r>
              <a:rPr lang="en-US" sz="2800" b="1" dirty="0" smtClean="0">
                <a:latin typeface="Times New Roman" pitchFamily="18" charset="0"/>
                <a:cs typeface="Times New Roman" pitchFamily="18" charset="0"/>
              </a:rPr>
              <a:t>Study sites in the Arctic ecoregion</a:t>
            </a:r>
            <a:endParaRPr lang="ru-RU" sz="2800" b="1" dirty="0">
              <a:latin typeface="Times New Roman" pitchFamily="18" charset="0"/>
              <a:cs typeface="Times New Roman" pitchFamily="18" charset="0"/>
            </a:endParaRPr>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7"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18" name="Picture 12"/>
          <p:cNvPicPr>
            <a:picLocks noChangeAspect="1" noChangeArrowheads="1"/>
          </p:cNvPicPr>
          <p:nvPr/>
        </p:nvPicPr>
        <p:blipFill rotWithShape="1">
          <a:blip r:embed="rId2">
            <a:extLst>
              <a:ext uri="{28A0092B-C50C-407E-A947-70E740481C1C}">
                <a14:useLocalDpi xmlns:a14="http://schemas.microsoft.com/office/drawing/2010/main" val="0"/>
              </a:ext>
            </a:extLst>
          </a:blip>
          <a:srcRect t="7560" b="35041"/>
          <a:stretch/>
        </p:blipFill>
        <p:spPr bwMode="auto">
          <a:xfrm>
            <a:off x="5101020" y="4230306"/>
            <a:ext cx="4067944" cy="2186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562141" y="1431268"/>
            <a:ext cx="3606823" cy="231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Заголовок 1"/>
          <p:cNvSpPr txBox="1">
            <a:spLocks/>
          </p:cNvSpPr>
          <p:nvPr/>
        </p:nvSpPr>
        <p:spPr>
          <a:xfrm>
            <a:off x="179512" y="1340768"/>
            <a:ext cx="5328592" cy="186308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ru-RU" dirty="0"/>
          </a:p>
        </p:txBody>
      </p:sp>
      <p:sp>
        <p:nvSpPr>
          <p:cNvPr id="21" name="Заголовок 1"/>
          <p:cNvSpPr txBox="1">
            <a:spLocks/>
          </p:cNvSpPr>
          <p:nvPr/>
        </p:nvSpPr>
        <p:spPr>
          <a:xfrm>
            <a:off x="503058" y="1555676"/>
            <a:ext cx="4681500" cy="438336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1800" dirty="0" smtClean="0">
                <a:latin typeface="Times New Roman" pitchFamily="18" charset="0"/>
                <a:cs typeface="Times New Roman" pitchFamily="18" charset="0"/>
              </a:rPr>
              <a:t>Location</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64°19'43"N</a:t>
            </a:r>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40°36'45"E;</a:t>
            </a:r>
            <a:endParaRPr lang="en-US" sz="1800" dirty="0">
              <a:latin typeface="Times New Roman" pitchFamily="18" charset="0"/>
              <a:cs typeface="Times New Roman" pitchFamily="18" charset="0"/>
            </a:endParaRPr>
          </a:p>
          <a:p>
            <a:pPr marL="342900" indent="-342900" algn="l">
              <a:buFont typeface="Arial" pitchFamily="34" charset="0"/>
              <a:buChar char="•"/>
            </a:pPr>
            <a:r>
              <a:rPr lang="en-US" sz="1800" dirty="0">
                <a:latin typeface="Times New Roman" pitchFamily="18" charset="0"/>
                <a:cs typeface="Times New Roman" pitchFamily="18" charset="0"/>
              </a:rPr>
              <a:t>The area of ​​the </a:t>
            </a:r>
            <a:r>
              <a:rPr lang="en-US" sz="1800" dirty="0" smtClean="0">
                <a:latin typeface="Times New Roman" pitchFamily="18" charset="0"/>
                <a:cs typeface="Times New Roman" pitchFamily="18" charset="0"/>
              </a:rPr>
              <a:t>bog </a:t>
            </a:r>
            <a:r>
              <a:rPr lang="en-US" sz="1800" dirty="0">
                <a:latin typeface="Times New Roman" pitchFamily="18" charset="0"/>
                <a:cs typeface="Times New Roman" pitchFamily="18" charset="0"/>
              </a:rPr>
              <a:t>massif is 89 </a:t>
            </a:r>
            <a:r>
              <a:rPr lang="en-US" sz="1800" dirty="0" smtClean="0">
                <a:latin typeface="Times New Roman" pitchFamily="18" charset="0"/>
                <a:cs typeface="Times New Roman" pitchFamily="18" charset="0"/>
              </a:rPr>
              <a:t>km</a:t>
            </a:r>
            <a:r>
              <a:rPr lang="en-US" sz="1800" baseline="30000" dirty="0" smtClean="0">
                <a:latin typeface="Times New Roman" pitchFamily="18" charset="0"/>
                <a:cs typeface="Times New Roman" pitchFamily="18" charset="0"/>
              </a:rPr>
              <a:t>2</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a:p>
            <a:pPr marL="342900" indent="-342900" algn="l">
              <a:buFont typeface="Arial" pitchFamily="34" charset="0"/>
              <a:buChar char="•"/>
            </a:pPr>
            <a:r>
              <a:rPr lang="en-US" sz="1800" dirty="0" smtClean="0">
                <a:latin typeface="Times New Roman" pitchFamily="18" charset="0"/>
                <a:cs typeface="Times New Roman" pitchFamily="18" charset="0"/>
              </a:rPr>
              <a:t>South-</a:t>
            </a:r>
            <a:r>
              <a:rPr lang="en-US" sz="1800" dirty="0" err="1" smtClean="0">
                <a:latin typeface="Times New Roman" pitchFamily="18" charset="0"/>
                <a:cs typeface="Times New Roman" pitchFamily="18" charset="0"/>
              </a:rPr>
              <a:t>pribelomorskaya</a:t>
            </a:r>
            <a:r>
              <a:rPr lang="en-US" sz="1800" dirty="0" smtClean="0">
                <a:latin typeface="Times New Roman" pitchFamily="18" charset="0"/>
                <a:cs typeface="Times New Roman" pitchFamily="18" charset="0"/>
              </a:rPr>
              <a:t>  bog province;</a:t>
            </a:r>
          </a:p>
          <a:p>
            <a:pPr marL="342900" indent="-342900" algn="l">
              <a:buFont typeface="Arial" pitchFamily="34" charset="0"/>
              <a:buChar char="•"/>
            </a:pPr>
            <a:r>
              <a:rPr lang="en-US" sz="1800" dirty="0" smtClean="0">
                <a:latin typeface="Times New Roman" pitchFamily="18" charset="0"/>
                <a:cs typeface="Times New Roman" pitchFamily="18" charset="0"/>
              </a:rPr>
              <a:t>Raised </a:t>
            </a:r>
            <a:r>
              <a:rPr lang="en-US" sz="1800" dirty="0">
                <a:latin typeface="Times New Roman" pitchFamily="18" charset="0"/>
                <a:cs typeface="Times New Roman" pitchFamily="18" charset="0"/>
              </a:rPr>
              <a:t>oligotrophic peat bog in the prevalence of sphagnum mosses, cotton </a:t>
            </a:r>
            <a:r>
              <a:rPr lang="en-US" sz="1800" dirty="0" smtClean="0">
                <a:latin typeface="Times New Roman" pitchFamily="18" charset="0"/>
                <a:cs typeface="Times New Roman" pitchFamily="18" charset="0"/>
              </a:rPr>
              <a:t>grass and suppressed pine;</a:t>
            </a:r>
            <a:endParaRPr lang="en-US" sz="1800" dirty="0">
              <a:latin typeface="Times New Roman" pitchFamily="18" charset="0"/>
              <a:cs typeface="Times New Roman" pitchFamily="18" charset="0"/>
            </a:endParaRPr>
          </a:p>
          <a:p>
            <a:pPr marL="342900" indent="-342900" algn="l">
              <a:buFont typeface="Arial" pitchFamily="34" charset="0"/>
              <a:buChar char="•"/>
            </a:pPr>
            <a:r>
              <a:rPr lang="en-US" sz="1800" dirty="0">
                <a:latin typeface="Times New Roman" pitchFamily="18" charset="0"/>
                <a:cs typeface="Times New Roman" pitchFamily="18" charset="0"/>
              </a:rPr>
              <a:t>Natural humidity 92</a:t>
            </a:r>
            <a:r>
              <a:rPr lang="en-US"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a:p>
            <a:pPr marL="342900" indent="-342900" algn="l">
              <a:buFont typeface="Arial" pitchFamily="34" charset="0"/>
              <a:buChar char="•"/>
            </a:pPr>
            <a:r>
              <a:rPr lang="en-US" sz="1800" dirty="0">
                <a:latin typeface="Times New Roman" pitchFamily="18" charset="0"/>
                <a:cs typeface="Times New Roman" pitchFamily="18" charset="0"/>
              </a:rPr>
              <a:t>The botanical composition of the deposit: </a:t>
            </a:r>
            <a:r>
              <a:rPr lang="en-US" sz="1800" dirty="0" smtClean="0">
                <a:latin typeface="Times New Roman" pitchFamily="18" charset="0"/>
                <a:cs typeface="Times New Roman" pitchFamily="18" charset="0"/>
              </a:rPr>
              <a:t>very </a:t>
            </a:r>
            <a:r>
              <a:rPr lang="en-US" sz="1800" dirty="0">
                <a:latin typeface="Times New Roman" pitchFamily="18" charset="0"/>
                <a:cs typeface="Times New Roman" pitchFamily="18" charset="0"/>
              </a:rPr>
              <a:t>homogeneous with the participation of oligotrophic sphagnum mosses 95-100%;</a:t>
            </a:r>
          </a:p>
          <a:p>
            <a:pPr marL="342900" indent="-342900" algn="l">
              <a:buFont typeface="Arial" pitchFamily="34" charset="0"/>
              <a:buChar char="•"/>
            </a:pPr>
            <a:r>
              <a:rPr lang="en-US" sz="1800" dirty="0">
                <a:latin typeface="Times New Roman" pitchFamily="18" charset="0"/>
                <a:cs typeface="Times New Roman" pitchFamily="18" charset="0"/>
              </a:rPr>
              <a:t>The average degree of </a:t>
            </a:r>
            <a:r>
              <a:rPr lang="en-US" sz="1800" dirty="0" smtClean="0">
                <a:latin typeface="Times New Roman" pitchFamily="18" charset="0"/>
                <a:cs typeface="Times New Roman" pitchFamily="18" charset="0"/>
              </a:rPr>
              <a:t>decomposition</a:t>
            </a:r>
            <a:r>
              <a:rPr lang="ru-RU" sz="180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t>
            </a:r>
            <a:r>
              <a:rPr lang="en-US" sz="1800" dirty="0">
                <a:latin typeface="Times New Roman" pitchFamily="18" charset="0"/>
                <a:cs typeface="Times New Roman" pitchFamily="18" charset="0"/>
              </a:rPr>
              <a:t>of 15-20</a:t>
            </a:r>
            <a:r>
              <a:rPr lang="en-US" sz="1800" dirty="0" smtClean="0">
                <a:latin typeface="Times New Roman" pitchFamily="18" charset="0"/>
                <a:cs typeface="Times New Roman" pitchFamily="18" charset="0"/>
              </a:rPr>
              <a:t>%</a:t>
            </a:r>
            <a:r>
              <a:rPr lang="ru-RU"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a:p>
            <a:pPr marL="342900" indent="-342900" algn="l">
              <a:buFont typeface="Arial" pitchFamily="34" charset="0"/>
              <a:buChar char="•"/>
            </a:pPr>
            <a:r>
              <a:rPr lang="en-US" sz="1800" dirty="0">
                <a:latin typeface="Times New Roman" pitchFamily="18" charset="0"/>
                <a:cs typeface="Times New Roman" pitchFamily="18" charset="0"/>
              </a:rPr>
              <a:t>Peat accumulation </a:t>
            </a:r>
            <a:r>
              <a:rPr lang="en-US" sz="1800" dirty="0" smtClean="0">
                <a:latin typeface="Times New Roman" pitchFamily="18" charset="0"/>
                <a:cs typeface="Times New Roman" pitchFamily="18" charset="0"/>
              </a:rPr>
              <a:t>rate: ≈ </a:t>
            </a:r>
            <a:r>
              <a:rPr lang="en-US" sz="1800" dirty="0">
                <a:latin typeface="Times New Roman" pitchFamily="18" charset="0"/>
                <a:cs typeface="Times New Roman" pitchFamily="18" charset="0"/>
              </a:rPr>
              <a:t>0.17 </a:t>
            </a:r>
            <a:r>
              <a:rPr lang="en-US" sz="1800" dirty="0" smtClean="0">
                <a:latin typeface="Times New Roman" pitchFamily="18" charset="0"/>
                <a:cs typeface="Times New Roman" pitchFamily="18" charset="0"/>
              </a:rPr>
              <a:t>cm/year</a:t>
            </a:r>
            <a:r>
              <a:rPr lang="ru-RU" sz="1800" dirty="0" smtClean="0">
                <a:latin typeface="Times New Roman" pitchFamily="18" charset="0"/>
                <a:cs typeface="Times New Roman" pitchFamily="18" charset="0"/>
              </a:rPr>
              <a:t>;</a:t>
            </a:r>
            <a:endParaRPr lang="en-US" sz="1800" dirty="0">
              <a:latin typeface="Times New Roman" pitchFamily="18" charset="0"/>
              <a:cs typeface="Times New Roman" pitchFamily="18" charset="0"/>
            </a:endParaRPr>
          </a:p>
          <a:p>
            <a:pPr marL="342900" indent="-342900" algn="l">
              <a:buFont typeface="Arial" pitchFamily="34" charset="0"/>
              <a:buChar char="•"/>
            </a:pPr>
            <a:r>
              <a:rPr lang="en-US" sz="1800" dirty="0">
                <a:latin typeface="Times New Roman" pitchFamily="18" charset="0"/>
                <a:cs typeface="Times New Roman" pitchFamily="18" charset="0"/>
              </a:rPr>
              <a:t>The average depth of the deposit is </a:t>
            </a:r>
            <a:endParaRPr lang="en-US" sz="1800" dirty="0" smtClean="0">
              <a:latin typeface="Times New Roman" pitchFamily="18" charset="0"/>
              <a:cs typeface="Times New Roman" pitchFamily="18" charset="0"/>
            </a:endParaRPr>
          </a:p>
          <a:p>
            <a:pPr algn="l"/>
            <a:r>
              <a:rPr lang="en-US" sz="1800" dirty="0">
                <a:latin typeface="Times New Roman" pitchFamily="18" charset="0"/>
                <a:cs typeface="Times New Roman" pitchFamily="18" charset="0"/>
              </a:rPr>
              <a:t> </a:t>
            </a:r>
            <a:r>
              <a:rPr lang="en-US" sz="1800" dirty="0" smtClean="0">
                <a:latin typeface="Times New Roman" pitchFamily="18" charset="0"/>
                <a:cs typeface="Times New Roman" pitchFamily="18" charset="0"/>
              </a:rPr>
              <a:t>      3.2-4.3 m. The </a:t>
            </a:r>
            <a:r>
              <a:rPr lang="en-US" sz="1800" dirty="0">
                <a:latin typeface="Times New Roman" pitchFamily="18" charset="0"/>
                <a:cs typeface="Times New Roman" pitchFamily="18" charset="0"/>
              </a:rPr>
              <a:t>maximum depth is up to 7 </a:t>
            </a:r>
            <a:r>
              <a:rPr lang="en-US" sz="1800" dirty="0" smtClean="0">
                <a:latin typeface="Times New Roman" pitchFamily="18" charset="0"/>
                <a:cs typeface="Times New Roman" pitchFamily="18" charset="0"/>
              </a:rPr>
              <a:t>m.</a:t>
            </a:r>
            <a:endParaRPr lang="ru-RU" sz="1800" dirty="0" smtClean="0">
              <a:latin typeface="Times New Roman" pitchFamily="18" charset="0"/>
              <a:cs typeface="Times New Roman" pitchFamily="18" charset="0"/>
            </a:endParaRPr>
          </a:p>
        </p:txBody>
      </p:sp>
      <p:sp>
        <p:nvSpPr>
          <p:cNvPr id="19" name="Прямоугольник 18"/>
          <p:cNvSpPr/>
          <p:nvPr/>
        </p:nvSpPr>
        <p:spPr>
          <a:xfrm>
            <a:off x="5543600" y="3747356"/>
            <a:ext cx="3600400" cy="360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latin typeface="Times New Roman" pitchFamily="18" charset="0"/>
                <a:cs typeface="Times New Roman" pitchFamily="18" charset="0"/>
              </a:rPr>
              <a:t>The satellite </a:t>
            </a:r>
            <a:r>
              <a:rPr lang="en-US" sz="1200" dirty="0">
                <a:solidFill>
                  <a:schemeClr val="tx1"/>
                </a:solidFill>
                <a:latin typeface="Times New Roman" pitchFamily="18" charset="0"/>
                <a:cs typeface="Times New Roman" pitchFamily="18" charset="0"/>
              </a:rPr>
              <a:t>image of the </a:t>
            </a:r>
            <a:r>
              <a:rPr lang="en-US" sz="1200" dirty="0" smtClean="0">
                <a:solidFill>
                  <a:schemeClr val="tx1"/>
                </a:solidFill>
                <a:latin typeface="Times New Roman" pitchFamily="18" charset="0"/>
                <a:cs typeface="Times New Roman" pitchFamily="18" charset="0"/>
              </a:rPr>
              <a:t>bog massif </a:t>
            </a:r>
            <a:r>
              <a:rPr lang="en-US" sz="1200" i="1" dirty="0" smtClean="0">
                <a:solidFill>
                  <a:schemeClr val="tx1"/>
                </a:solidFill>
                <a:latin typeface="Times New Roman" pitchFamily="18" charset="0"/>
                <a:cs typeface="Times New Roman" pitchFamily="18" charset="0"/>
              </a:rPr>
              <a:t>IBM</a:t>
            </a:r>
            <a:r>
              <a:rPr lang="ru-RU" sz="1200" i="1" dirty="0" smtClean="0">
                <a:solidFill>
                  <a:schemeClr val="tx1"/>
                </a:solidFill>
                <a:latin typeface="Times New Roman" pitchFamily="18" charset="0"/>
                <a:cs typeface="Times New Roman" pitchFamily="18" charset="0"/>
              </a:rPr>
              <a:t>-1</a:t>
            </a:r>
            <a:endParaRPr lang="ru-RU" sz="1200" i="1" dirty="0">
              <a:solidFill>
                <a:schemeClr val="tx1"/>
              </a:solidFill>
              <a:latin typeface="Times New Roman" pitchFamily="18" charset="0"/>
              <a:cs typeface="Times New Roman" pitchFamily="18" charset="0"/>
            </a:endParaRPr>
          </a:p>
        </p:txBody>
      </p:sp>
      <p:sp>
        <p:nvSpPr>
          <p:cNvPr id="23" name="Прямоугольник 22"/>
          <p:cNvSpPr/>
          <p:nvPr/>
        </p:nvSpPr>
        <p:spPr>
          <a:xfrm>
            <a:off x="5101020" y="6424220"/>
            <a:ext cx="4067944"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chemeClr val="tx1"/>
                </a:solidFill>
                <a:latin typeface="Times New Roman" pitchFamily="18" charset="0"/>
                <a:cs typeface="Times New Roman" pitchFamily="18" charset="0"/>
              </a:rPr>
              <a:t>General </a:t>
            </a:r>
            <a:r>
              <a:rPr lang="en-US" sz="1200" dirty="0">
                <a:solidFill>
                  <a:schemeClr val="tx1"/>
                </a:solidFill>
                <a:latin typeface="Times New Roman" pitchFamily="18" charset="0"/>
                <a:cs typeface="Times New Roman" pitchFamily="18" charset="0"/>
              </a:rPr>
              <a:t>view of the </a:t>
            </a:r>
            <a:r>
              <a:rPr lang="en-US" sz="1200" dirty="0" smtClean="0">
                <a:solidFill>
                  <a:schemeClr val="tx1"/>
                </a:solidFill>
                <a:latin typeface="Times New Roman" pitchFamily="18" charset="0"/>
                <a:cs typeface="Times New Roman" pitchFamily="18" charset="0"/>
              </a:rPr>
              <a:t>bog massif </a:t>
            </a:r>
            <a:r>
              <a:rPr lang="en-US" sz="1200" i="1" dirty="0" smtClean="0">
                <a:solidFill>
                  <a:schemeClr val="tx1"/>
                </a:solidFill>
                <a:latin typeface="Times New Roman" pitchFamily="18" charset="0"/>
                <a:cs typeface="Times New Roman" pitchFamily="18" charset="0"/>
              </a:rPr>
              <a:t>IBM</a:t>
            </a:r>
            <a:r>
              <a:rPr lang="ru-RU" sz="1200" i="1" dirty="0" smtClean="0">
                <a:solidFill>
                  <a:schemeClr val="tx1"/>
                </a:solidFill>
                <a:latin typeface="Times New Roman" pitchFamily="18" charset="0"/>
                <a:cs typeface="Times New Roman" pitchFamily="18" charset="0"/>
              </a:rPr>
              <a:t>-1</a:t>
            </a:r>
            <a:endParaRPr lang="ru-RU" sz="1200" i="1" dirty="0">
              <a:solidFill>
                <a:schemeClr val="tx1"/>
              </a:solidFill>
              <a:latin typeface="Times New Roman" pitchFamily="18" charset="0"/>
              <a:cs typeface="Times New Roman" pitchFamily="18" charset="0"/>
            </a:endParaRPr>
          </a:p>
        </p:txBody>
      </p:sp>
      <p:sp>
        <p:nvSpPr>
          <p:cNvPr id="3" name="TextBox 2"/>
          <p:cNvSpPr txBox="1"/>
          <p:nvPr/>
        </p:nvSpPr>
        <p:spPr>
          <a:xfrm>
            <a:off x="175502" y="585554"/>
            <a:ext cx="8716978" cy="923330"/>
          </a:xfrm>
          <a:prstGeom prst="rect">
            <a:avLst/>
          </a:prstGeom>
          <a:noFill/>
        </p:spPr>
        <p:txBody>
          <a:bodyPr wrap="square" rtlCol="0">
            <a:spAutoFit/>
          </a:bodyPr>
          <a:lstStyle/>
          <a:p>
            <a:pPr algn="ctr"/>
            <a:r>
              <a:rPr lang="en-US" b="1" u="sng" dirty="0">
                <a:latin typeface="Times New Roman" pitchFamily="18" charset="0"/>
                <a:cs typeface="Times New Roman" pitchFamily="18" charset="0"/>
              </a:rPr>
              <a:t>Oligotrophic bog of the North-west of the </a:t>
            </a:r>
            <a:r>
              <a:rPr lang="en-US" b="1" u="sng" dirty="0" smtClean="0">
                <a:latin typeface="Times New Roman" pitchFamily="18" charset="0"/>
                <a:cs typeface="Times New Roman" pitchFamily="18" charset="0"/>
              </a:rPr>
              <a:t>Russian </a:t>
            </a:r>
            <a:r>
              <a:rPr lang="en-US" b="1" u="sng" dirty="0">
                <a:latin typeface="Times New Roman" pitchFamily="18" charset="0"/>
                <a:cs typeface="Times New Roman" pitchFamily="18" charset="0"/>
              </a:rPr>
              <a:t>plain </a:t>
            </a:r>
            <a:endParaRPr lang="en-US" b="1" u="sng" dirty="0" smtClean="0">
              <a:latin typeface="Times New Roman" pitchFamily="18" charset="0"/>
              <a:cs typeface="Times New Roman" pitchFamily="18" charset="0"/>
            </a:endParaRPr>
          </a:p>
          <a:p>
            <a:pPr algn="ctr"/>
            <a:r>
              <a:rPr lang="en-US" b="1" u="sng" dirty="0" smtClean="0">
                <a:latin typeface="Times New Roman" pitchFamily="18" charset="0"/>
                <a:cs typeface="Times New Roman" pitchFamily="18" charset="0"/>
              </a:rPr>
              <a:t>(</a:t>
            </a:r>
            <a:r>
              <a:rPr lang="en-US" b="1" u="sng" dirty="0" err="1">
                <a:latin typeface="Times New Roman" pitchFamily="18" charset="0"/>
                <a:cs typeface="Times New Roman" pitchFamily="18" charset="0"/>
              </a:rPr>
              <a:t>Ilas</a:t>
            </a:r>
            <a:r>
              <a:rPr lang="en-US" b="1" u="sng" dirty="0">
                <a:latin typeface="Times New Roman" pitchFamily="18" charset="0"/>
                <a:cs typeface="Times New Roman" pitchFamily="18" charset="0"/>
              </a:rPr>
              <a:t> bog massif,  Arkhangelsk region)  </a:t>
            </a:r>
          </a:p>
          <a:p>
            <a:endParaRPr lang="ru-RU" dirty="0"/>
          </a:p>
        </p:txBody>
      </p:sp>
    </p:spTree>
    <p:extLst>
      <p:ext uri="{BB962C8B-B14F-4D97-AF65-F5344CB8AC3E}">
        <p14:creationId xmlns:p14="http://schemas.microsoft.com/office/powerpoint/2010/main" val="3948049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58162"/>
            <a:ext cx="8229600" cy="706090"/>
          </a:xfrm>
        </p:spPr>
        <p:txBody>
          <a:bodyPr>
            <a:normAutofit/>
          </a:bodyPr>
          <a:lstStyle/>
          <a:p>
            <a:r>
              <a:rPr lang="en-US" sz="2800" b="1" dirty="0">
                <a:latin typeface="Times New Roman" pitchFamily="18" charset="0"/>
                <a:cs typeface="Times New Roman" pitchFamily="18" charset="0"/>
              </a:rPr>
              <a:t>Study sites in the Arctic ecoregion</a:t>
            </a:r>
            <a:endParaRPr lang="ru-RU" sz="3200" dirty="0"/>
          </a:p>
        </p:txBody>
      </p:sp>
      <p:sp>
        <p:nvSpPr>
          <p:cNvPr id="4" name="Нижний колонтитул 3"/>
          <p:cNvSpPr>
            <a:spLocks noGrp="1"/>
          </p:cNvSpPr>
          <p:nvPr>
            <p:ph type="ftr" sz="quarter" idx="11"/>
          </p:nvPr>
        </p:nvSpPr>
        <p:spPr/>
        <p:txBody>
          <a:bodyPr/>
          <a:lstStyle/>
          <a:p>
            <a:endParaRPr lang="ru-RU"/>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39752" y="4145045"/>
            <a:ext cx="4377307" cy="2712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31269" y="5308959"/>
            <a:ext cx="2035438" cy="1525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43729" y="3582652"/>
            <a:ext cx="2010518" cy="1513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90327" y="1916832"/>
            <a:ext cx="2068615" cy="15567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743710"/>
            <a:ext cx="2055660" cy="15470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 name="Прямая со стрелкой 5"/>
          <p:cNvCxnSpPr>
            <a:stCxn id="4100" idx="1"/>
          </p:cNvCxnSpPr>
          <p:nvPr/>
        </p:nvCxnSpPr>
        <p:spPr>
          <a:xfrm flipH="1">
            <a:off x="5220073" y="2695228"/>
            <a:ext cx="1870254" cy="2400494"/>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8" name="Прямая со стрелкой 7"/>
          <p:cNvCxnSpPr>
            <a:stCxn id="4099" idx="1"/>
          </p:cNvCxnSpPr>
          <p:nvPr/>
        </p:nvCxnSpPr>
        <p:spPr>
          <a:xfrm flipH="1">
            <a:off x="6207626" y="4339187"/>
            <a:ext cx="936103" cy="1213735"/>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0" name="Прямая со стрелкой 9"/>
          <p:cNvCxnSpPr>
            <a:stCxn id="6146" idx="1"/>
          </p:cNvCxnSpPr>
          <p:nvPr/>
        </p:nvCxnSpPr>
        <p:spPr>
          <a:xfrm flipH="1" flipV="1">
            <a:off x="6231090" y="5949280"/>
            <a:ext cx="900179" cy="12231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cxnSp>
        <p:nvCxnSpPr>
          <p:cNvPr id="12" name="Прямая со стрелкой 11"/>
          <p:cNvCxnSpPr>
            <a:stCxn id="4101" idx="3"/>
          </p:cNvCxnSpPr>
          <p:nvPr/>
        </p:nvCxnSpPr>
        <p:spPr>
          <a:xfrm flipV="1">
            <a:off x="2055660" y="4653136"/>
            <a:ext cx="1436220" cy="864096"/>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0" y="1556792"/>
            <a:ext cx="6912768" cy="2585323"/>
          </a:xfrm>
          <a:prstGeom prst="rect">
            <a:avLst/>
          </a:prstGeom>
        </p:spPr>
        <p:txBody>
          <a:bodyPr wrap="square">
            <a:spAutoFit/>
          </a:bodyPr>
          <a:lstStyle/>
          <a:p>
            <a:pPr marL="285750" indent="-285750">
              <a:buFont typeface="Arial" pitchFamily="34" charset="0"/>
              <a:buChar char="•"/>
            </a:pPr>
            <a:r>
              <a:rPr lang="en-US" dirty="0" smtClean="0">
                <a:latin typeface="Times New Roman" pitchFamily="18" charset="0"/>
                <a:cs typeface="Times New Roman" pitchFamily="18" charset="0"/>
              </a:rPr>
              <a:t>Location</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65°38'N</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40°31'E;</a:t>
            </a:r>
            <a:endParaRPr lang="en-US" dirty="0">
              <a:latin typeface="Times New Roman" pitchFamily="18" charset="0"/>
              <a:cs typeface="Times New Roman" pitchFamily="18" charset="0"/>
            </a:endParaRPr>
          </a:p>
          <a:p>
            <a:pPr marL="285750" indent="-285750">
              <a:buFont typeface="Arial" pitchFamily="34" charset="0"/>
              <a:buChar char="•"/>
            </a:pPr>
            <a:r>
              <a:rPr lang="en-US" dirty="0">
                <a:latin typeface="Times New Roman" pitchFamily="18" charset="0"/>
                <a:cs typeface="Times New Roman" pitchFamily="18" charset="0"/>
              </a:rPr>
              <a:t>Zol-9, Zol-8 - </a:t>
            </a:r>
            <a:r>
              <a:rPr lang="en-US" dirty="0" smtClean="0">
                <a:latin typeface="Times New Roman" pitchFamily="18" charset="0"/>
                <a:cs typeface="Times New Roman" pitchFamily="18" charset="0"/>
              </a:rPr>
              <a:t>bogs </a:t>
            </a:r>
            <a:r>
              <a:rPr lang="en-US" dirty="0">
                <a:latin typeface="Times New Roman" pitchFamily="18" charset="0"/>
                <a:cs typeface="Times New Roman" pitchFamily="18" charset="0"/>
              </a:rPr>
              <a:t>of the </a:t>
            </a:r>
            <a:r>
              <a:rPr lang="en-US" dirty="0" smtClean="0">
                <a:latin typeface="Times New Roman" pitchFamily="18" charset="0"/>
                <a:cs typeface="Times New Roman" pitchFamily="18" charset="0"/>
              </a:rPr>
              <a:t>South-</a:t>
            </a:r>
            <a:r>
              <a:rPr lang="en-US" dirty="0" err="1" smtClean="0">
                <a:latin typeface="Times New Roman" pitchFamily="18" charset="0"/>
                <a:cs typeface="Times New Roman" pitchFamily="18" charset="0"/>
              </a:rPr>
              <a:t>pribelomoskaya</a:t>
            </a:r>
            <a:r>
              <a:rPr lang="en-US" dirty="0" smtClean="0">
                <a:latin typeface="Times New Roman" pitchFamily="18" charset="0"/>
                <a:cs typeface="Times New Roman" pitchFamily="18" charset="0"/>
              </a:rPr>
              <a:t> bog province;</a:t>
            </a:r>
            <a:endParaRPr lang="en-US" dirty="0">
              <a:latin typeface="Times New Roman" pitchFamily="18" charset="0"/>
              <a:cs typeface="Times New Roman" pitchFamily="18" charset="0"/>
            </a:endParaRPr>
          </a:p>
          <a:p>
            <a:pPr marL="285750" indent="-285750">
              <a:buFont typeface="Arial" pitchFamily="34" charset="0"/>
              <a:buChar char="•"/>
            </a:pPr>
            <a:r>
              <a:rPr lang="en-US" dirty="0">
                <a:latin typeface="Times New Roman" pitchFamily="18" charset="0"/>
                <a:cs typeface="Times New Roman" pitchFamily="18" charset="0"/>
              </a:rPr>
              <a:t>Zol-6, Zol-7 </a:t>
            </a:r>
            <a:r>
              <a:rPr lang="en-US" dirty="0" smtClean="0">
                <a:latin typeface="Times New Roman" pitchFamily="18" charset="0"/>
                <a:cs typeface="Times New Roman" pitchFamily="18" charset="0"/>
              </a:rPr>
              <a:t>– bogs of the Pechora-Onega bog province;</a:t>
            </a:r>
            <a:endParaRPr lang="en-US" dirty="0">
              <a:latin typeface="Times New Roman" pitchFamily="18" charset="0"/>
              <a:cs typeface="Times New Roman" pitchFamily="18" charset="0"/>
            </a:endParaRPr>
          </a:p>
          <a:p>
            <a:pPr marL="285750" indent="-285750">
              <a:buFont typeface="Arial" pitchFamily="34" charset="0"/>
              <a:buChar char="•"/>
            </a:pPr>
            <a:r>
              <a:rPr lang="en-US" dirty="0" smtClean="0">
                <a:latin typeface="Times New Roman" pitchFamily="18" charset="0"/>
                <a:cs typeface="Times New Roman" pitchFamily="18" charset="0"/>
              </a:rPr>
              <a:t>Study </a:t>
            </a:r>
            <a:r>
              <a:rPr lang="en-US" dirty="0">
                <a:latin typeface="Times New Roman" pitchFamily="18" charset="0"/>
                <a:cs typeface="Times New Roman" pitchFamily="18" charset="0"/>
              </a:rPr>
              <a:t>sites are </a:t>
            </a:r>
            <a:r>
              <a:rPr lang="en-US" dirty="0" smtClean="0">
                <a:latin typeface="Times New Roman" pitchFamily="18" charset="0"/>
                <a:cs typeface="Times New Roman" pitchFamily="18" charset="0"/>
              </a:rPr>
              <a:t>raised </a:t>
            </a:r>
            <a:r>
              <a:rPr lang="en-US" dirty="0">
                <a:latin typeface="Times New Roman" pitchFamily="18" charset="0"/>
                <a:cs typeface="Times New Roman" pitchFamily="18" charset="0"/>
              </a:rPr>
              <a:t>oligotrophic peat bogs with a predominance of sphagnum mosses;</a:t>
            </a:r>
          </a:p>
          <a:p>
            <a:pPr marL="285750" indent="-285750">
              <a:buFont typeface="Arial" pitchFamily="34" charset="0"/>
              <a:buChar char="•"/>
            </a:pPr>
            <a:r>
              <a:rPr lang="en-US" dirty="0">
                <a:latin typeface="Times New Roman" pitchFamily="18" charset="0"/>
                <a:cs typeface="Times New Roman" pitchFamily="18" charset="0"/>
              </a:rPr>
              <a:t>Natural humidity 90-95</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285750" indent="-285750">
              <a:buFont typeface="Arial" pitchFamily="34" charset="0"/>
              <a:buChar char="•"/>
            </a:pPr>
            <a:r>
              <a:rPr lang="en-US" dirty="0">
                <a:latin typeface="Times New Roman" pitchFamily="18" charset="0"/>
                <a:cs typeface="Times New Roman" pitchFamily="18" charset="0"/>
              </a:rPr>
              <a:t>The botanical composition of the deposit: homogeneous with the participation of oligotrophic sphagnum mosses 90-95%;</a:t>
            </a:r>
          </a:p>
          <a:p>
            <a:pPr marL="285750" indent="-285750">
              <a:buFont typeface="Arial" pitchFamily="34" charset="0"/>
              <a:buChar char="•"/>
            </a:pPr>
            <a:r>
              <a:rPr lang="en-US" dirty="0">
                <a:latin typeface="Times New Roman" pitchFamily="18" charset="0"/>
                <a:cs typeface="Times New Roman" pitchFamily="18" charset="0"/>
              </a:rPr>
              <a:t>The average degree of decomposition of 15-20 (30)%</a:t>
            </a:r>
            <a:endParaRPr lang="ru-RU" dirty="0">
              <a:latin typeface="Times New Roman" pitchFamily="18" charset="0"/>
              <a:cs typeface="Times New Roman" pitchFamily="18" charset="0"/>
            </a:endParaRPr>
          </a:p>
        </p:txBody>
      </p:sp>
      <p:sp>
        <p:nvSpPr>
          <p:cNvPr id="22" name="Прямоугольник 21"/>
          <p:cNvSpPr/>
          <p:nvPr/>
        </p:nvSpPr>
        <p:spPr>
          <a:xfrm>
            <a:off x="-1" y="4766034"/>
            <a:ext cx="810883" cy="3600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itchFamily="18" charset="0"/>
                <a:cs typeface="Times New Roman" pitchFamily="18" charset="0"/>
              </a:rPr>
              <a:t>Zol-9</a:t>
            </a:r>
            <a:endParaRPr lang="ru-RU" dirty="0">
              <a:solidFill>
                <a:schemeClr val="tx1"/>
              </a:solidFill>
              <a:latin typeface="Times New Roman" pitchFamily="18" charset="0"/>
              <a:cs typeface="Times New Roman" pitchFamily="18" charset="0"/>
            </a:endParaRPr>
          </a:p>
        </p:txBody>
      </p:sp>
      <p:sp>
        <p:nvSpPr>
          <p:cNvPr id="28" name="Прямоугольник 27"/>
          <p:cNvSpPr/>
          <p:nvPr/>
        </p:nvSpPr>
        <p:spPr>
          <a:xfrm>
            <a:off x="7090327" y="1916832"/>
            <a:ext cx="701474" cy="3600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itchFamily="18" charset="0"/>
                <a:cs typeface="Times New Roman" pitchFamily="18" charset="0"/>
              </a:rPr>
              <a:t>Zol-8</a:t>
            </a:r>
            <a:endParaRPr lang="ru-RU" dirty="0">
              <a:solidFill>
                <a:schemeClr val="tx1"/>
              </a:solidFill>
              <a:latin typeface="Times New Roman" pitchFamily="18" charset="0"/>
              <a:cs typeface="Times New Roman" pitchFamily="18" charset="0"/>
            </a:endParaRPr>
          </a:p>
        </p:txBody>
      </p:sp>
      <p:sp>
        <p:nvSpPr>
          <p:cNvPr id="29" name="Прямоугольник 28"/>
          <p:cNvSpPr/>
          <p:nvPr/>
        </p:nvSpPr>
        <p:spPr>
          <a:xfrm>
            <a:off x="7143728" y="3587585"/>
            <a:ext cx="740639" cy="3600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itchFamily="18" charset="0"/>
                <a:cs typeface="Times New Roman" pitchFamily="18" charset="0"/>
              </a:rPr>
              <a:t>Zol-6</a:t>
            </a:r>
            <a:endParaRPr lang="ru-RU" dirty="0">
              <a:solidFill>
                <a:schemeClr val="tx1"/>
              </a:solidFill>
              <a:latin typeface="Times New Roman" pitchFamily="18" charset="0"/>
              <a:cs typeface="Times New Roman" pitchFamily="18" charset="0"/>
            </a:endParaRPr>
          </a:p>
        </p:txBody>
      </p:sp>
      <p:sp>
        <p:nvSpPr>
          <p:cNvPr id="30" name="Прямоугольник 29"/>
          <p:cNvSpPr/>
          <p:nvPr/>
        </p:nvSpPr>
        <p:spPr>
          <a:xfrm>
            <a:off x="7131269" y="5298380"/>
            <a:ext cx="753098" cy="36004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Times New Roman" pitchFamily="18" charset="0"/>
                <a:cs typeface="Times New Roman" pitchFamily="18" charset="0"/>
              </a:rPr>
              <a:t>Zol-7</a:t>
            </a:r>
            <a:endParaRPr lang="ru-RU" dirty="0">
              <a:solidFill>
                <a:schemeClr val="tx1"/>
              </a:solidFill>
              <a:latin typeface="Times New Roman" pitchFamily="18" charset="0"/>
              <a:cs typeface="Times New Roman" pitchFamily="18" charset="0"/>
            </a:endParaRPr>
          </a:p>
        </p:txBody>
      </p:sp>
      <p:sp>
        <p:nvSpPr>
          <p:cNvPr id="32" name="Заголовок 1"/>
          <p:cNvSpPr txBox="1">
            <a:spLocks/>
          </p:cNvSpPr>
          <p:nvPr/>
        </p:nvSpPr>
        <p:spPr>
          <a:xfrm>
            <a:off x="251520" y="879649"/>
            <a:ext cx="8229600" cy="70609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b="1" u="sng" dirty="0" smtClean="0">
                <a:latin typeface="Times New Roman" pitchFamily="18" charset="0"/>
                <a:cs typeface="Times New Roman" pitchFamily="18" charset="0"/>
              </a:rPr>
              <a:t>Oligotrophic bogs of the lower stream of the </a:t>
            </a:r>
            <a:r>
              <a:rPr lang="en-US" sz="2000" b="1" u="sng" dirty="0" err="1" smtClean="0">
                <a:latin typeface="Times New Roman" pitchFamily="18" charset="0"/>
                <a:cs typeface="Times New Roman" pitchFamily="18" charset="0"/>
              </a:rPr>
              <a:t>Zolotitsa</a:t>
            </a:r>
            <a:r>
              <a:rPr lang="en-US" sz="2000" b="1" u="sng" dirty="0" smtClean="0">
                <a:latin typeface="Times New Roman" pitchFamily="18" charset="0"/>
                <a:cs typeface="Times New Roman" pitchFamily="18" charset="0"/>
              </a:rPr>
              <a:t> River</a:t>
            </a:r>
            <a:endParaRPr lang="ru-RU" sz="2400" u="sng" dirty="0"/>
          </a:p>
        </p:txBody>
      </p:sp>
    </p:spTree>
    <p:extLst>
      <p:ext uri="{BB962C8B-B14F-4D97-AF65-F5344CB8AC3E}">
        <p14:creationId xmlns:p14="http://schemas.microsoft.com/office/powerpoint/2010/main" val="36255640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a:spLocks noGrp="1"/>
          </p:cNvSpPr>
          <p:nvPr>
            <p:ph type="title"/>
          </p:nvPr>
        </p:nvSpPr>
        <p:spPr>
          <a:xfrm>
            <a:off x="457200" y="274638"/>
            <a:ext cx="8229600" cy="706090"/>
          </a:xfrm>
        </p:spPr>
        <p:txBody>
          <a:bodyPr>
            <a:normAutofit/>
          </a:bodyPr>
          <a:lstStyle/>
          <a:p>
            <a:r>
              <a:rPr lang="en-US" sz="2800" b="1" dirty="0">
                <a:latin typeface="Times New Roman" pitchFamily="18" charset="0"/>
                <a:cs typeface="Times New Roman" pitchFamily="18" charset="0"/>
              </a:rPr>
              <a:t>Study sites </a:t>
            </a:r>
            <a:r>
              <a:rPr lang="en-US" sz="2800" b="1" dirty="0" smtClean="0">
                <a:latin typeface="Times New Roman" pitchFamily="18" charset="0"/>
                <a:cs typeface="Times New Roman" pitchFamily="18" charset="0"/>
              </a:rPr>
              <a:t>outside </a:t>
            </a:r>
            <a:r>
              <a:rPr lang="en-US" sz="2800" b="1" dirty="0">
                <a:latin typeface="Times New Roman" pitchFamily="18" charset="0"/>
                <a:cs typeface="Times New Roman" pitchFamily="18" charset="0"/>
              </a:rPr>
              <a:t>the Arctic ecoregion</a:t>
            </a:r>
            <a:endParaRPr lang="ru-RU" sz="3200"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19895" y="4262337"/>
            <a:ext cx="2924105" cy="211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973" y="1725194"/>
            <a:ext cx="2933735" cy="2207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Прямоугольник 14"/>
          <p:cNvSpPr/>
          <p:nvPr/>
        </p:nvSpPr>
        <p:spPr>
          <a:xfrm>
            <a:off x="6219894" y="6392637"/>
            <a:ext cx="2915027" cy="3487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Times New Roman" pitchFamily="18" charset="0"/>
                <a:cs typeface="Times New Roman" pitchFamily="18" charset="0"/>
              </a:rPr>
              <a:t>General view of the bog </a:t>
            </a:r>
            <a:r>
              <a:rPr lang="en-US" sz="1200" dirty="0" smtClean="0">
                <a:solidFill>
                  <a:schemeClr val="tx1"/>
                </a:solidFill>
                <a:latin typeface="Times New Roman" pitchFamily="18" charset="0"/>
                <a:cs typeface="Times New Roman" pitchFamily="18" charset="0"/>
              </a:rPr>
              <a:t>massif  </a:t>
            </a:r>
            <a:r>
              <a:rPr lang="en-US" sz="1200" i="1" dirty="0" smtClean="0">
                <a:solidFill>
                  <a:schemeClr val="tx1"/>
                </a:solidFill>
                <a:latin typeface="Times New Roman" pitchFamily="18" charset="0"/>
                <a:cs typeface="Times New Roman" pitchFamily="18" charset="0"/>
              </a:rPr>
              <a:t>HM-3</a:t>
            </a:r>
            <a:endParaRPr lang="ru-RU" sz="1200" i="1" dirty="0">
              <a:solidFill>
                <a:schemeClr val="tx1"/>
              </a:solidFill>
              <a:latin typeface="Times New Roman" pitchFamily="18" charset="0"/>
              <a:cs typeface="Times New Roman" pitchFamily="18" charset="0"/>
            </a:endParaRPr>
          </a:p>
        </p:txBody>
      </p:sp>
      <p:sp>
        <p:nvSpPr>
          <p:cNvPr id="16" name="Прямоугольник 15"/>
          <p:cNvSpPr/>
          <p:nvPr/>
        </p:nvSpPr>
        <p:spPr>
          <a:xfrm>
            <a:off x="6228973" y="3933056"/>
            <a:ext cx="2915027"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Times New Roman" pitchFamily="18" charset="0"/>
                <a:cs typeface="Times New Roman" pitchFamily="18" charset="0"/>
              </a:rPr>
              <a:t>The satellite image of the bog massif </a:t>
            </a:r>
            <a:r>
              <a:rPr lang="en-US" sz="1200" dirty="0" smtClean="0">
                <a:solidFill>
                  <a:schemeClr val="tx1"/>
                </a:solidFill>
                <a:latin typeface="Times New Roman" pitchFamily="18" charset="0"/>
                <a:cs typeface="Times New Roman" pitchFamily="18" charset="0"/>
              </a:rPr>
              <a:t> </a:t>
            </a:r>
            <a:r>
              <a:rPr lang="en-US" sz="1200" i="1" dirty="0" smtClean="0">
                <a:solidFill>
                  <a:schemeClr val="tx1"/>
                </a:solidFill>
                <a:latin typeface="Times New Roman" pitchFamily="18" charset="0"/>
                <a:cs typeface="Times New Roman" pitchFamily="18" charset="0"/>
              </a:rPr>
              <a:t>HM-3</a:t>
            </a:r>
            <a:endParaRPr lang="ru-RU" sz="1200" i="1" dirty="0">
              <a:solidFill>
                <a:schemeClr val="tx1"/>
              </a:solidFill>
              <a:latin typeface="Times New Roman" pitchFamily="18" charset="0"/>
              <a:cs typeface="Times New Roman" pitchFamily="18" charset="0"/>
            </a:endParaRPr>
          </a:p>
        </p:txBody>
      </p:sp>
      <p:sp>
        <p:nvSpPr>
          <p:cNvPr id="3" name="Прямоугольник 2"/>
          <p:cNvSpPr/>
          <p:nvPr/>
        </p:nvSpPr>
        <p:spPr>
          <a:xfrm>
            <a:off x="539552" y="1988840"/>
            <a:ext cx="5400600" cy="2862322"/>
          </a:xfrm>
          <a:prstGeom prst="rect">
            <a:avLst/>
          </a:prstGeom>
        </p:spPr>
        <p:txBody>
          <a:bodyPr wrap="square">
            <a:spAutoFit/>
          </a:bodyPr>
          <a:lstStyle/>
          <a:p>
            <a:pPr marL="342900" indent="-342900">
              <a:buFont typeface="Arial" pitchFamily="34" charset="0"/>
              <a:buChar char="•"/>
            </a:pPr>
            <a:r>
              <a:rPr lang="en-US" dirty="0" smtClean="0">
                <a:latin typeface="Times New Roman" pitchFamily="18" charset="0"/>
                <a:cs typeface="Times New Roman" pitchFamily="18" charset="0"/>
              </a:rPr>
              <a:t>Location</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60°53'20"N</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68°42'09"E;</a:t>
            </a:r>
            <a:endParaRPr lang="en-US" dirty="0">
              <a:latin typeface="Times New Roman" pitchFamily="18" charset="0"/>
              <a:cs typeface="Times New Roman" pitchFamily="18" charset="0"/>
            </a:endParaRPr>
          </a:p>
          <a:p>
            <a:pPr marL="342900" indent="-342900">
              <a:buFont typeface="Arial" pitchFamily="34" charset="0"/>
              <a:buChar char="•"/>
            </a:pPr>
            <a:r>
              <a:rPr lang="en-US" dirty="0" smtClean="0">
                <a:latin typeface="Times New Roman" pitchFamily="18" charset="0"/>
                <a:cs typeface="Times New Roman" pitchFamily="18" charset="0"/>
              </a:rPr>
              <a:t>Raised </a:t>
            </a:r>
            <a:r>
              <a:rPr lang="en-US" dirty="0">
                <a:latin typeface="Times New Roman" pitchFamily="18" charset="0"/>
                <a:cs typeface="Times New Roman" pitchFamily="18" charset="0"/>
              </a:rPr>
              <a:t>oligotrophic peat bog in the prevalence of sphagnum mosses, cotton grass, without a tree layer;</a:t>
            </a:r>
          </a:p>
          <a:p>
            <a:pPr marL="342900" indent="-342900">
              <a:buFont typeface="Arial" pitchFamily="34" charset="0"/>
              <a:buChar char="•"/>
            </a:pPr>
            <a:r>
              <a:rPr lang="en-US" dirty="0">
                <a:latin typeface="Times New Roman" pitchFamily="18" charset="0"/>
                <a:cs typeface="Times New Roman" pitchFamily="18" charset="0"/>
              </a:rPr>
              <a:t>Natural humidity 90-95</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342900" indent="-342900">
              <a:buFont typeface="Arial" pitchFamily="34" charset="0"/>
              <a:buChar char="•"/>
            </a:pPr>
            <a:r>
              <a:rPr lang="en-US" dirty="0" smtClean="0">
                <a:latin typeface="Times New Roman" pitchFamily="18" charset="0"/>
                <a:cs typeface="Times New Roman" pitchFamily="18" charset="0"/>
              </a:rPr>
              <a:t>The peat deposit with a very </a:t>
            </a:r>
            <a:r>
              <a:rPr lang="en-US" dirty="0">
                <a:latin typeface="Times New Roman" pitchFamily="18" charset="0"/>
                <a:cs typeface="Times New Roman" pitchFamily="18" charset="0"/>
              </a:rPr>
              <a:t>high </a:t>
            </a:r>
            <a:r>
              <a:rPr lang="en-US" dirty="0" smtClean="0">
                <a:latin typeface="Times New Roman" pitchFamily="18" charset="0"/>
                <a:cs typeface="Times New Roman" pitchFamily="18" charset="0"/>
              </a:rPr>
              <a:t>density;</a:t>
            </a:r>
            <a:endParaRPr lang="en-US" dirty="0">
              <a:latin typeface="Times New Roman" pitchFamily="18" charset="0"/>
              <a:cs typeface="Times New Roman" pitchFamily="18" charset="0"/>
            </a:endParaRPr>
          </a:p>
          <a:p>
            <a:pPr marL="342900" indent="-342900">
              <a:buFont typeface="Arial" pitchFamily="34" charset="0"/>
              <a:buChar char="•"/>
            </a:pPr>
            <a:r>
              <a:rPr lang="en-US" dirty="0">
                <a:latin typeface="Times New Roman" pitchFamily="18" charset="0"/>
                <a:cs typeface="Times New Roman" pitchFamily="18" charset="0"/>
              </a:rPr>
              <a:t>The botanical composition of the deposit: </a:t>
            </a:r>
            <a:r>
              <a:rPr lang="en-US" dirty="0" smtClean="0">
                <a:latin typeface="Times New Roman" pitchFamily="18" charset="0"/>
                <a:cs typeface="Times New Roman" pitchFamily="18" charset="0"/>
              </a:rPr>
              <a:t>very </a:t>
            </a:r>
            <a:r>
              <a:rPr lang="en-US" dirty="0">
                <a:latin typeface="Times New Roman" pitchFamily="18" charset="0"/>
                <a:cs typeface="Times New Roman" pitchFamily="18" charset="0"/>
              </a:rPr>
              <a:t>homogeneous with the participation of oligotrophic sphagnum mosses 95-100%;</a:t>
            </a:r>
          </a:p>
          <a:p>
            <a:pPr marL="342900" indent="-342900">
              <a:buFont typeface="Arial" pitchFamily="34" charset="0"/>
              <a:buChar char="•"/>
            </a:pPr>
            <a:r>
              <a:rPr lang="en-US" dirty="0">
                <a:latin typeface="Times New Roman" pitchFamily="18" charset="0"/>
                <a:cs typeface="Times New Roman" pitchFamily="18" charset="0"/>
              </a:rPr>
              <a:t>The average degree of decomposition of 10-30</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342900" indent="-342900">
              <a:buFont typeface="Arial" pitchFamily="34" charset="0"/>
              <a:buChar char="•"/>
            </a:pPr>
            <a:r>
              <a:rPr lang="en-US" dirty="0">
                <a:latin typeface="Times New Roman" pitchFamily="18" charset="0"/>
                <a:cs typeface="Times New Roman" pitchFamily="18" charset="0"/>
              </a:rPr>
              <a:t>The average depth of the reservoir is 3.5-4.0 m.</a:t>
            </a:r>
            <a:endParaRPr lang="ru-RU" dirty="0">
              <a:latin typeface="Times New Roman" pitchFamily="18" charset="0"/>
              <a:cs typeface="Times New Roman" pitchFamily="18" charset="0"/>
            </a:endParaRPr>
          </a:p>
        </p:txBody>
      </p:sp>
      <p:sp>
        <p:nvSpPr>
          <p:cNvPr id="18" name="Заголовок 1"/>
          <p:cNvSpPr txBox="1">
            <a:spLocks/>
          </p:cNvSpPr>
          <p:nvPr/>
        </p:nvSpPr>
        <p:spPr>
          <a:xfrm>
            <a:off x="251520" y="879649"/>
            <a:ext cx="8229600" cy="70609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b="1" u="sng" dirty="0" smtClean="0">
                <a:latin typeface="Times New Roman" pitchFamily="18" charset="0"/>
                <a:cs typeface="Times New Roman" pitchFamily="18" charset="0"/>
              </a:rPr>
              <a:t>Oligotrophic bog of the Western Siberia (Bog station </a:t>
            </a:r>
            <a:r>
              <a:rPr lang="en-US" sz="2000" b="1" u="sng" dirty="0" err="1" smtClean="0">
                <a:latin typeface="Times New Roman" pitchFamily="18" charset="0"/>
                <a:cs typeface="Times New Roman" pitchFamily="18" charset="0"/>
              </a:rPr>
              <a:t>Mukhrino</a:t>
            </a:r>
            <a:r>
              <a:rPr lang="en-US" sz="2000" b="1" u="sng" dirty="0" smtClean="0">
                <a:latin typeface="Times New Roman" pitchFamily="18" charset="0"/>
                <a:cs typeface="Times New Roman" pitchFamily="18" charset="0"/>
              </a:rPr>
              <a:t>, </a:t>
            </a:r>
            <a:r>
              <a:rPr lang="en-US" sz="2000" b="1" u="sng" dirty="0" err="1" smtClean="0">
                <a:latin typeface="Times New Roman" pitchFamily="18" charset="0"/>
                <a:cs typeface="Times New Roman" pitchFamily="18" charset="0"/>
              </a:rPr>
              <a:t>Yugra</a:t>
            </a:r>
            <a:r>
              <a:rPr lang="en-US" sz="2000" b="1" u="sng" dirty="0" smtClean="0">
                <a:latin typeface="Times New Roman" pitchFamily="18" charset="0"/>
                <a:cs typeface="Times New Roman" pitchFamily="18" charset="0"/>
              </a:rPr>
              <a:t>)</a:t>
            </a:r>
            <a:endParaRPr lang="ru-RU" sz="2400" u="sng" dirty="0"/>
          </a:p>
        </p:txBody>
      </p:sp>
    </p:spTree>
    <p:extLst>
      <p:ext uri="{BB962C8B-B14F-4D97-AF65-F5344CB8AC3E}">
        <p14:creationId xmlns:p14="http://schemas.microsoft.com/office/powerpoint/2010/main" val="4167681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Заголовок 1"/>
          <p:cNvSpPr>
            <a:spLocks noGrp="1"/>
          </p:cNvSpPr>
          <p:nvPr>
            <p:ph type="title"/>
          </p:nvPr>
        </p:nvSpPr>
        <p:spPr>
          <a:xfrm>
            <a:off x="457200" y="274638"/>
            <a:ext cx="8229600" cy="706090"/>
          </a:xfrm>
        </p:spPr>
        <p:txBody>
          <a:bodyPr>
            <a:normAutofit/>
          </a:bodyPr>
          <a:lstStyle/>
          <a:p>
            <a:r>
              <a:rPr lang="en-US" sz="2800" b="1" dirty="0" smtClean="0">
                <a:latin typeface="Times New Roman" pitchFamily="18" charset="0"/>
                <a:cs typeface="Times New Roman" pitchFamily="18" charset="0"/>
              </a:rPr>
              <a:t>Test sites out of the Arctic ecoregion</a:t>
            </a:r>
            <a:endParaRPr lang="ru-RU" sz="3200" dirty="0"/>
          </a:p>
        </p:txBody>
      </p:sp>
      <p:sp>
        <p:nvSpPr>
          <p:cNvPr id="15" name="Прямоугольник 14"/>
          <p:cNvSpPr/>
          <p:nvPr/>
        </p:nvSpPr>
        <p:spPr>
          <a:xfrm>
            <a:off x="5620899" y="5949280"/>
            <a:ext cx="3468863" cy="4097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Times New Roman" pitchFamily="18" charset="0"/>
                <a:cs typeface="Times New Roman" pitchFamily="18" charset="0"/>
              </a:rPr>
              <a:t>General view of the bog massif </a:t>
            </a:r>
            <a:r>
              <a:rPr lang="en-US" sz="1200" dirty="0" smtClean="0">
                <a:solidFill>
                  <a:schemeClr val="tx1"/>
                </a:solidFill>
                <a:latin typeface="Times New Roman" pitchFamily="18" charset="0"/>
                <a:cs typeface="Times New Roman" pitchFamily="18" charset="0"/>
              </a:rPr>
              <a:t> </a:t>
            </a:r>
            <a:r>
              <a:rPr lang="en-US" sz="1200" i="1" dirty="0" smtClean="0">
                <a:solidFill>
                  <a:schemeClr val="tx1"/>
                </a:solidFill>
                <a:latin typeface="Times New Roman" pitchFamily="18" charset="0"/>
                <a:cs typeface="Times New Roman" pitchFamily="18" charset="0"/>
              </a:rPr>
              <a:t>NR</a:t>
            </a:r>
            <a:r>
              <a:rPr lang="ru-RU" sz="1200" i="1" dirty="0">
                <a:solidFill>
                  <a:schemeClr val="tx1"/>
                </a:solidFill>
                <a:latin typeface="Times New Roman" pitchFamily="18" charset="0"/>
                <a:cs typeface="Times New Roman" pitchFamily="18" charset="0"/>
              </a:rPr>
              <a:t>-2</a:t>
            </a:r>
          </a:p>
        </p:txBody>
      </p:sp>
      <p:sp>
        <p:nvSpPr>
          <p:cNvPr id="16" name="Прямоугольник 15"/>
          <p:cNvSpPr/>
          <p:nvPr/>
        </p:nvSpPr>
        <p:spPr>
          <a:xfrm>
            <a:off x="5943061" y="3725306"/>
            <a:ext cx="2915027" cy="2880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Times New Roman" pitchFamily="18" charset="0"/>
                <a:cs typeface="Times New Roman" pitchFamily="18" charset="0"/>
              </a:rPr>
              <a:t>The satellite image of the bog massif </a:t>
            </a:r>
            <a:r>
              <a:rPr lang="en-US" sz="1200" dirty="0" smtClean="0">
                <a:solidFill>
                  <a:schemeClr val="tx1"/>
                </a:solidFill>
                <a:latin typeface="Times New Roman" pitchFamily="18" charset="0"/>
                <a:cs typeface="Times New Roman" pitchFamily="18" charset="0"/>
              </a:rPr>
              <a:t> </a:t>
            </a:r>
            <a:r>
              <a:rPr lang="en-US" sz="1200" i="1" dirty="0" smtClean="0">
                <a:solidFill>
                  <a:schemeClr val="tx1"/>
                </a:solidFill>
                <a:latin typeface="Times New Roman" pitchFamily="18" charset="0"/>
                <a:cs typeface="Times New Roman" pitchFamily="18" charset="0"/>
              </a:rPr>
              <a:t>NR</a:t>
            </a:r>
            <a:r>
              <a:rPr lang="ru-RU" sz="1200" i="1" dirty="0" smtClean="0">
                <a:solidFill>
                  <a:schemeClr val="tx1"/>
                </a:solidFill>
                <a:latin typeface="Times New Roman" pitchFamily="18" charset="0"/>
                <a:cs typeface="Times New Roman" pitchFamily="18" charset="0"/>
              </a:rPr>
              <a:t>-2</a:t>
            </a:r>
            <a:endParaRPr lang="ru-RU" sz="1200" i="1" dirty="0">
              <a:solidFill>
                <a:schemeClr val="tx1"/>
              </a:solidFill>
              <a:latin typeface="Times New Roman" pitchFamily="18" charset="0"/>
              <a:cs typeface="Times New Roman" pitchFamily="18" charset="0"/>
            </a:endParaRPr>
          </a:p>
        </p:txBody>
      </p:sp>
      <p:sp>
        <p:nvSpPr>
          <p:cNvPr id="3" name="Прямоугольник 2"/>
          <p:cNvSpPr/>
          <p:nvPr/>
        </p:nvSpPr>
        <p:spPr>
          <a:xfrm>
            <a:off x="539552" y="1601648"/>
            <a:ext cx="5081347" cy="3416320"/>
          </a:xfrm>
          <a:prstGeom prst="rect">
            <a:avLst/>
          </a:prstGeom>
        </p:spPr>
        <p:txBody>
          <a:bodyPr wrap="square">
            <a:spAutoFit/>
          </a:bodyPr>
          <a:lstStyle/>
          <a:p>
            <a:pPr marL="342900" indent="-342900">
              <a:buFont typeface="Arial" pitchFamily="34" charset="0"/>
              <a:buChar char="•"/>
            </a:pPr>
            <a:r>
              <a:rPr lang="en-US" dirty="0">
                <a:latin typeface="Times New Roman" pitchFamily="18" charset="0"/>
                <a:cs typeface="Times New Roman" pitchFamily="18" charset="0"/>
              </a:rPr>
              <a:t>Location: </a:t>
            </a:r>
            <a:r>
              <a:rPr lang="en-US" dirty="0" smtClean="0">
                <a:latin typeface="Times New Roman" pitchFamily="18" charset="0"/>
                <a:cs typeface="Times New Roman" pitchFamily="18" charset="0"/>
              </a:rPr>
              <a:t>56°58'19 ''N</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82°36'22''E</a:t>
            </a:r>
            <a:r>
              <a:rPr lang="ru-RU"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342900" indent="-342900">
              <a:buFont typeface="Arial" pitchFamily="34" charset="0"/>
              <a:buChar char="•"/>
            </a:pPr>
            <a:r>
              <a:rPr lang="en-US" dirty="0" smtClean="0">
                <a:latin typeface="Times New Roman" pitchFamily="18" charset="0"/>
                <a:cs typeface="Times New Roman" pitchFamily="18" charset="0"/>
              </a:rPr>
              <a:t>Raised </a:t>
            </a:r>
            <a:r>
              <a:rPr lang="en-US" dirty="0">
                <a:latin typeface="Times New Roman" pitchFamily="18" charset="0"/>
                <a:cs typeface="Times New Roman" pitchFamily="18" charset="0"/>
              </a:rPr>
              <a:t>oligotrophic peat bog in the prevalence of sphagnum mosses, cotton grass and shrubs, with a layer of </a:t>
            </a:r>
            <a:r>
              <a:rPr lang="en-US" dirty="0" smtClean="0">
                <a:latin typeface="Times New Roman" pitchFamily="18" charset="0"/>
                <a:cs typeface="Times New Roman" pitchFamily="18" charset="0"/>
              </a:rPr>
              <a:t>suppressed </a:t>
            </a:r>
            <a:r>
              <a:rPr lang="en-US" dirty="0">
                <a:latin typeface="Times New Roman" pitchFamily="18" charset="0"/>
                <a:cs typeface="Times New Roman" pitchFamily="18" charset="0"/>
              </a:rPr>
              <a:t>pine;</a:t>
            </a:r>
          </a:p>
          <a:p>
            <a:pPr marL="342900" indent="-342900">
              <a:buFont typeface="Arial" pitchFamily="34" charset="0"/>
              <a:buChar char="•"/>
            </a:pPr>
            <a:r>
              <a:rPr lang="en-US" dirty="0">
                <a:latin typeface="Times New Roman" pitchFamily="18" charset="0"/>
                <a:cs typeface="Times New Roman" pitchFamily="18" charset="0"/>
              </a:rPr>
              <a:t>Natural humidity 90-95</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342900" indent="-342900">
              <a:buFont typeface="Arial" pitchFamily="34" charset="0"/>
              <a:buChar char="•"/>
            </a:pPr>
            <a:r>
              <a:rPr lang="en-US" dirty="0">
                <a:latin typeface="Times New Roman" pitchFamily="18" charset="0"/>
                <a:cs typeface="Times New Roman" pitchFamily="18" charset="0"/>
              </a:rPr>
              <a:t>Botanical composition of the deposit: </a:t>
            </a:r>
            <a:r>
              <a:rPr lang="en-US" dirty="0" smtClean="0">
                <a:latin typeface="Times New Roman" pitchFamily="18" charset="0"/>
                <a:cs typeface="Times New Roman" pitchFamily="18" charset="0"/>
              </a:rPr>
              <a:t>layers </a:t>
            </a:r>
            <a:r>
              <a:rPr lang="en-US" dirty="0">
                <a:latin typeface="Times New Roman" pitchFamily="18" charset="0"/>
                <a:cs typeface="Times New Roman" pitchFamily="18" charset="0"/>
              </a:rPr>
              <a:t>with cotton grass and </a:t>
            </a:r>
            <a:r>
              <a:rPr lang="en-US" dirty="0" smtClean="0">
                <a:latin typeface="Times New Roman" pitchFamily="18" charset="0"/>
                <a:cs typeface="Times New Roman" pitchFamily="18" charset="0"/>
              </a:rPr>
              <a:t>sphagnum moss </a:t>
            </a:r>
            <a:r>
              <a:rPr lang="en-US" dirty="0">
                <a:latin typeface="Times New Roman" pitchFamily="18" charset="0"/>
                <a:cs typeface="Times New Roman" pitchFamily="18" charset="0"/>
              </a:rPr>
              <a:t>composition alternate. The participation of sphagnum mosses 80-90</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342900" indent="-342900">
              <a:buFont typeface="Arial" pitchFamily="34" charset="0"/>
              <a:buChar char="•"/>
            </a:pPr>
            <a:r>
              <a:rPr lang="en-US" dirty="0">
                <a:latin typeface="Times New Roman" pitchFamily="18" charset="0"/>
                <a:cs typeface="Times New Roman" pitchFamily="18" charset="0"/>
              </a:rPr>
              <a:t>The average degree of decomposition of 15-25</a:t>
            </a:r>
            <a:r>
              <a:rPr lang="en-US"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p>
            <a:pPr marL="342900" indent="-342900">
              <a:buFont typeface="Arial" pitchFamily="34" charset="0"/>
              <a:buChar char="•"/>
            </a:pPr>
            <a:r>
              <a:rPr lang="en-US" dirty="0">
                <a:latin typeface="Times New Roman" pitchFamily="18" charset="0"/>
                <a:cs typeface="Times New Roman" pitchFamily="18" charset="0"/>
              </a:rPr>
              <a:t>The average depth of the deposit is more </a:t>
            </a:r>
            <a:r>
              <a:rPr lang="ru-RU"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than </a:t>
            </a:r>
            <a:r>
              <a:rPr lang="en-US" dirty="0">
                <a:latin typeface="Times New Roman" pitchFamily="18" charset="0"/>
                <a:cs typeface="Times New Roman" pitchFamily="18" charset="0"/>
              </a:rPr>
              <a:t>1.0 m.</a:t>
            </a:r>
            <a:endParaRPr lang="ru-RU" dirty="0">
              <a:latin typeface="Times New Roman" pitchFamily="18" charset="0"/>
              <a:cs typeface="Times New Roman" pitchFamily="18" charset="0"/>
            </a:endParaRPr>
          </a:p>
        </p:txBody>
      </p:sp>
      <p:sp>
        <p:nvSpPr>
          <p:cNvPr id="18" name="Заголовок 1"/>
          <p:cNvSpPr txBox="1">
            <a:spLocks/>
          </p:cNvSpPr>
          <p:nvPr/>
        </p:nvSpPr>
        <p:spPr>
          <a:xfrm>
            <a:off x="251520" y="879649"/>
            <a:ext cx="8229600" cy="70609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b="1" u="sng" dirty="0" smtClean="0">
                <a:latin typeface="Times New Roman" pitchFamily="18" charset="0"/>
                <a:cs typeface="Times New Roman" pitchFamily="18" charset="0"/>
              </a:rPr>
              <a:t>Oligotrophic bog of the Western Siberia (</a:t>
            </a:r>
            <a:r>
              <a:rPr lang="en-US" sz="2000" b="1" u="sng" dirty="0" err="1" smtClean="0">
                <a:latin typeface="Times New Roman" pitchFamily="18" charset="0"/>
                <a:cs typeface="Times New Roman" pitchFamily="18" charset="0"/>
              </a:rPr>
              <a:t>Vasyuganskoe</a:t>
            </a:r>
            <a:r>
              <a:rPr lang="en-US" sz="2000" b="1" u="sng" dirty="0" smtClean="0">
                <a:latin typeface="Times New Roman" pitchFamily="18" charset="0"/>
                <a:cs typeface="Times New Roman" pitchFamily="18" charset="0"/>
              </a:rPr>
              <a:t> bog, Tomsk)</a:t>
            </a:r>
            <a:endParaRPr lang="ru-RU" sz="2400" u="sng"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0865" y="4189876"/>
            <a:ext cx="3413355" cy="165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568" t="15075"/>
          <a:stretch/>
        </p:blipFill>
        <p:spPr bwMode="auto">
          <a:xfrm>
            <a:off x="5750865" y="1585739"/>
            <a:ext cx="3393135" cy="1987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488735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chor="t">
            <a:noAutofit/>
          </a:bodyPr>
          <a:lstStyle/>
          <a:p>
            <a:r>
              <a:rPr lang="en-US" sz="2800" b="1" dirty="0" smtClean="0">
                <a:latin typeface="Times New Roman" pitchFamily="18" charset="0"/>
                <a:cs typeface="Times New Roman" pitchFamily="18" charset="0"/>
              </a:rPr>
              <a:t>The impact </a:t>
            </a:r>
            <a:r>
              <a:rPr lang="en-US" sz="2800" b="1" dirty="0">
                <a:latin typeface="Times New Roman" pitchFamily="18" charset="0"/>
                <a:cs typeface="Times New Roman" pitchFamily="18" charset="0"/>
              </a:rPr>
              <a:t>of freeze-thaw cycles </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on </a:t>
            </a:r>
            <a:r>
              <a:rPr lang="en-US" sz="2800" b="1" dirty="0">
                <a:latin typeface="Times New Roman" pitchFamily="18" charset="0"/>
                <a:cs typeface="Times New Roman" pitchFamily="18" charset="0"/>
              </a:rPr>
              <a:t>peat macrostructure</a:t>
            </a:r>
            <a:endParaRPr lang="ru-RU" sz="2800" b="1"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endParaRPr lang="ru-RU"/>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1268" r="25561" b="16734"/>
          <a:stretch/>
        </p:blipFill>
        <p:spPr bwMode="auto">
          <a:xfrm>
            <a:off x="2123728" y="1340768"/>
            <a:ext cx="5042768" cy="5393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3203849" y="5949280"/>
            <a:ext cx="648072" cy="534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2339753" y="1372707"/>
            <a:ext cx="864096" cy="307777"/>
          </a:xfrm>
          <a:prstGeom prst="rect">
            <a:avLst/>
          </a:prstGeom>
          <a:noFill/>
        </p:spPr>
        <p:txBody>
          <a:bodyPr wrap="square" rtlCol="0">
            <a:spAutoFit/>
          </a:bodyPr>
          <a:lstStyle/>
          <a:p>
            <a:r>
              <a:rPr lang="en-US" sz="1400" b="1" dirty="0" smtClean="0"/>
              <a:t>Month</a:t>
            </a:r>
            <a:endParaRPr lang="ru-RU" sz="1600" b="1" dirty="0"/>
          </a:p>
        </p:txBody>
      </p:sp>
      <p:pic>
        <p:nvPicPr>
          <p:cNvPr id="3076" name="Picture 4" descr="C:\Users\ponomtamara\Desktop\листок разорванный на 100.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27984" y="5949280"/>
            <a:ext cx="681477" cy="468270"/>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5856356" y="6102309"/>
            <a:ext cx="495262" cy="2988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descr="C:\Users\ponomtamara\Desktop\листок разорванный на 100 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79692" y="6132527"/>
            <a:ext cx="136687" cy="238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22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0482"/>
            <a:ext cx="8229600" cy="1143000"/>
          </a:xfrm>
        </p:spPr>
        <p:txBody>
          <a:bodyPr>
            <a:noAutofit/>
          </a:bodyPr>
          <a:lstStyle/>
          <a:p>
            <a:r>
              <a:rPr lang="en-US" sz="2800" b="1" dirty="0" smtClean="0">
                <a:latin typeface="Times New Roman" pitchFamily="18" charset="0"/>
                <a:cs typeface="Times New Roman" pitchFamily="18" charset="0"/>
              </a:rPr>
              <a:t>The peat </a:t>
            </a:r>
            <a:r>
              <a:rPr lang="en-US" sz="2800" b="1" dirty="0">
                <a:latin typeface="Times New Roman" pitchFamily="18" charset="0"/>
                <a:cs typeface="Times New Roman" pitchFamily="18" charset="0"/>
              </a:rPr>
              <a:t>structure </a:t>
            </a:r>
            <a:r>
              <a:rPr lang="en-US" sz="2800" b="1" dirty="0" smtClean="0">
                <a:latin typeface="Times New Roman" pitchFamily="18" charset="0"/>
                <a:cs typeface="Times New Roman" pitchFamily="18" charset="0"/>
              </a:rPr>
              <a:t>on raised </a:t>
            </a:r>
            <a:r>
              <a:rPr lang="en-US" sz="2800" b="1" dirty="0">
                <a:latin typeface="Times New Roman" pitchFamily="18" charset="0"/>
                <a:cs typeface="Times New Roman" pitchFamily="18" charset="0"/>
              </a:rPr>
              <a:t>oligotrophic bogs outside the Arctic ecoregion</a:t>
            </a:r>
            <a:endParaRPr lang="ru-RU" sz="2800" b="1" dirty="0">
              <a:latin typeface="Times New Roman" pitchFamily="18" charset="0"/>
              <a:cs typeface="Times New Roman" pitchFamily="18" charset="0"/>
            </a:endParaRPr>
          </a:p>
        </p:txBody>
      </p:sp>
      <p:sp>
        <p:nvSpPr>
          <p:cNvPr id="3" name="Объект 2"/>
          <p:cNvSpPr>
            <a:spLocks noGrp="1"/>
          </p:cNvSpPr>
          <p:nvPr>
            <p:ph idx="1"/>
          </p:nvPr>
        </p:nvSpPr>
        <p:spPr>
          <a:xfrm>
            <a:off x="467544" y="1268760"/>
            <a:ext cx="8229600" cy="4525963"/>
          </a:xfrm>
        </p:spPr>
        <p:txBody>
          <a:bodyPr>
            <a:normAutofit/>
          </a:bodyPr>
          <a:lstStyle/>
          <a:p>
            <a:r>
              <a:rPr lang="en-US" sz="1800" dirty="0" smtClean="0">
                <a:latin typeface="Times New Roman" pitchFamily="18" charset="0"/>
                <a:cs typeface="Times New Roman" pitchFamily="18" charset="0"/>
              </a:rPr>
              <a:t>Climatic</a:t>
            </a:r>
            <a:r>
              <a:rPr lang="en-US" sz="1800" dirty="0">
                <a:latin typeface="Times New Roman" pitchFamily="18" charset="0"/>
                <a:cs typeface="Times New Roman" pitchFamily="18" charset="0"/>
              </a:rPr>
              <a:t>, </a:t>
            </a:r>
            <a:r>
              <a:rPr lang="en-US" sz="1800" dirty="0" err="1">
                <a:latin typeface="Times New Roman" pitchFamily="18" charset="0"/>
                <a:cs typeface="Times New Roman" pitchFamily="18" charset="0"/>
              </a:rPr>
              <a:t>physico</a:t>
            </a:r>
            <a:r>
              <a:rPr lang="en-US" sz="1800" dirty="0">
                <a:latin typeface="Times New Roman" pitchFamily="18" charset="0"/>
                <a:cs typeface="Times New Roman" pitchFamily="18" charset="0"/>
              </a:rPr>
              <a:t>-chemical, biological and geochemical features of </a:t>
            </a:r>
            <a:r>
              <a:rPr lang="en-US" sz="1800" dirty="0" smtClean="0">
                <a:latin typeface="Times New Roman" pitchFamily="18" charset="0"/>
                <a:cs typeface="Times New Roman" pitchFamily="18" charset="0"/>
              </a:rPr>
              <a:t>the peat </a:t>
            </a:r>
            <a:r>
              <a:rPr lang="en-US" sz="1800" dirty="0">
                <a:latin typeface="Times New Roman" pitchFamily="18" charset="0"/>
                <a:cs typeface="Times New Roman" pitchFamily="18" charset="0"/>
              </a:rPr>
              <a:t>formation in </a:t>
            </a:r>
            <a:r>
              <a:rPr lang="en-US" sz="1800" dirty="0" smtClean="0">
                <a:latin typeface="Times New Roman" pitchFamily="18" charset="0"/>
                <a:cs typeface="Times New Roman" pitchFamily="18" charset="0"/>
              </a:rPr>
              <a:t>raised </a:t>
            </a:r>
            <a:r>
              <a:rPr lang="en-US" sz="1800" dirty="0">
                <a:latin typeface="Times New Roman" pitchFamily="18" charset="0"/>
                <a:cs typeface="Times New Roman" pitchFamily="18" charset="0"/>
              </a:rPr>
              <a:t>oligotrophic bogs inhibit the processes of bio-transformation. Therefore, </a:t>
            </a:r>
            <a:r>
              <a:rPr lang="en-US" sz="1800" dirty="0" smtClean="0">
                <a:latin typeface="Times New Roman" pitchFamily="18" charset="0"/>
                <a:cs typeface="Times New Roman" pitchFamily="18" charset="0"/>
              </a:rPr>
              <a:t>the peat </a:t>
            </a:r>
            <a:r>
              <a:rPr lang="en-US" sz="1800" dirty="0">
                <a:latin typeface="Times New Roman" pitchFamily="18" charset="0"/>
                <a:cs typeface="Times New Roman" pitchFamily="18" charset="0"/>
              </a:rPr>
              <a:t>is characterized by a low degree of decomposition and high preservation of macro- and </a:t>
            </a:r>
            <a:r>
              <a:rPr lang="en-US" sz="1800" dirty="0" smtClean="0">
                <a:latin typeface="Times New Roman" pitchFamily="18" charset="0"/>
                <a:cs typeface="Times New Roman" pitchFamily="18" charset="0"/>
              </a:rPr>
              <a:t>microstructure in </a:t>
            </a:r>
            <a:r>
              <a:rPr lang="en-US" sz="1800" dirty="0">
                <a:latin typeface="Times New Roman" pitchFamily="18" charset="0"/>
                <a:cs typeface="Times New Roman" pitchFamily="18" charset="0"/>
              </a:rPr>
              <a:t>these types of </a:t>
            </a:r>
            <a:r>
              <a:rPr lang="en-US" sz="1800" dirty="0" smtClean="0">
                <a:latin typeface="Times New Roman" pitchFamily="18" charset="0"/>
                <a:cs typeface="Times New Roman" pitchFamily="18" charset="0"/>
              </a:rPr>
              <a:t>bogs. </a:t>
            </a:r>
            <a:r>
              <a:rPr lang="en-US" sz="1800" dirty="0">
                <a:latin typeface="Times New Roman" pitchFamily="18" charset="0"/>
                <a:cs typeface="Times New Roman" pitchFamily="18" charset="0"/>
              </a:rPr>
              <a:t>This process is most clearly seen in the continental climate zone outside the Arctic ecoregion.</a:t>
            </a:r>
            <a:r>
              <a:rPr lang="ru-RU" sz="1800"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p:txBody>
      </p:sp>
      <p:pic>
        <p:nvPicPr>
          <p:cNvPr id="5" name="Рисунок 4" descr="C:\Users\ponomtamara\AppData\Local\Microsoft\Windows\INetCache\Content.Word\Усть-бакчар_4х_неотм_5.jpeg"/>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b="11578"/>
          <a:stretch/>
        </p:blipFill>
        <p:spPr bwMode="auto">
          <a:xfrm>
            <a:off x="1763688" y="3228606"/>
            <a:ext cx="1952625" cy="1360647"/>
          </a:xfrm>
          <a:prstGeom prst="rect">
            <a:avLst/>
          </a:prstGeom>
          <a:noFill/>
          <a:ln>
            <a:noFill/>
          </a:ln>
        </p:spPr>
      </p:pic>
      <p:pic>
        <p:nvPicPr>
          <p:cNvPr id="6" name="Рисунок 5" descr="C:\Users\ponomtamara\AppData\Local\Microsoft\Windows\INetCache\Content.Word\4х_7.jpeg"/>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b="7240"/>
          <a:stretch/>
        </p:blipFill>
        <p:spPr bwMode="auto">
          <a:xfrm>
            <a:off x="4067944" y="3228606"/>
            <a:ext cx="1952625" cy="1360647"/>
          </a:xfrm>
          <a:prstGeom prst="rect">
            <a:avLst/>
          </a:prstGeom>
          <a:noFill/>
          <a:ln>
            <a:noFill/>
          </a:ln>
        </p:spPr>
      </p:pic>
      <p:pic>
        <p:nvPicPr>
          <p:cNvPr id="4098" name="Picture 2"/>
          <p:cNvPicPr>
            <a:picLocks noChangeAspect="1" noChangeArrowheads="1"/>
          </p:cNvPicPr>
          <p:nvPr/>
        </p:nvPicPr>
        <p:blipFill rotWithShape="1">
          <a:blip r:embed="rId6" cstate="print">
            <a:grayscl/>
            <a:extLst>
              <a:ext uri="{28A0092B-C50C-407E-A947-70E740481C1C}">
                <a14:useLocalDpi xmlns:a14="http://schemas.microsoft.com/office/drawing/2010/main" val="0"/>
              </a:ext>
            </a:extLst>
          </a:blip>
          <a:srcRect b="10724"/>
          <a:stretch/>
        </p:blipFill>
        <p:spPr bwMode="auto">
          <a:xfrm>
            <a:off x="6399088" y="4767411"/>
            <a:ext cx="1862336" cy="1348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7" cstate="print">
            <a:grayscl/>
            <a:extLst>
              <a:ext uri="{28A0092B-C50C-407E-A947-70E740481C1C}">
                <a14:useLocalDpi xmlns:a14="http://schemas.microsoft.com/office/drawing/2010/main" val="0"/>
              </a:ext>
            </a:extLst>
          </a:blip>
          <a:srcRect b="5879"/>
          <a:stretch/>
        </p:blipFill>
        <p:spPr bwMode="auto">
          <a:xfrm>
            <a:off x="4067944" y="4783165"/>
            <a:ext cx="1948528" cy="1348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rotWithShape="1">
          <a:blip r:embed="rId8" cstate="print">
            <a:grayscl/>
            <a:extLst>
              <a:ext uri="{28A0092B-C50C-407E-A947-70E740481C1C}">
                <a14:useLocalDpi xmlns:a14="http://schemas.microsoft.com/office/drawing/2010/main" val="0"/>
              </a:ext>
            </a:extLst>
          </a:blip>
          <a:srcRect b="12342"/>
          <a:stretch/>
        </p:blipFill>
        <p:spPr bwMode="auto">
          <a:xfrm>
            <a:off x="1763688" y="4767411"/>
            <a:ext cx="2051496" cy="1348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rotWithShape="1">
          <a:blip r:embed="rId9" cstate="print">
            <a:grayscl/>
            <a:extLst>
              <a:ext uri="{28A0092B-C50C-407E-A947-70E740481C1C}">
                <a14:useLocalDpi xmlns:a14="http://schemas.microsoft.com/office/drawing/2010/main" val="0"/>
              </a:ext>
            </a:extLst>
          </a:blip>
          <a:srcRect b="12210"/>
          <a:stretch/>
        </p:blipFill>
        <p:spPr bwMode="auto">
          <a:xfrm>
            <a:off x="6380569" y="3212049"/>
            <a:ext cx="1999952" cy="1377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827584" y="5286679"/>
            <a:ext cx="761747" cy="369332"/>
          </a:xfrm>
          <a:prstGeom prst="rect">
            <a:avLst/>
          </a:prstGeom>
          <a:noFill/>
        </p:spPr>
        <p:txBody>
          <a:bodyPr wrap="none" rtlCol="0">
            <a:spAutoFit/>
          </a:bodyPr>
          <a:lstStyle/>
          <a:p>
            <a:r>
              <a:rPr lang="en-US" b="1" i="1" dirty="0" smtClean="0">
                <a:latin typeface="Times New Roman" pitchFamily="18" charset="0"/>
                <a:cs typeface="Times New Roman" pitchFamily="18" charset="0"/>
              </a:rPr>
              <a:t>HM-3</a:t>
            </a:r>
            <a:endParaRPr lang="ru-RU" b="1" i="1" dirty="0">
              <a:latin typeface="Times New Roman" pitchFamily="18" charset="0"/>
              <a:cs typeface="Times New Roman" pitchFamily="18" charset="0"/>
            </a:endParaRPr>
          </a:p>
        </p:txBody>
      </p:sp>
      <p:sp>
        <p:nvSpPr>
          <p:cNvPr id="8" name="TextBox 7"/>
          <p:cNvSpPr txBox="1"/>
          <p:nvPr/>
        </p:nvSpPr>
        <p:spPr>
          <a:xfrm rot="10800000" flipV="1">
            <a:off x="827583" y="3903326"/>
            <a:ext cx="761748" cy="369332"/>
          </a:xfrm>
          <a:prstGeom prst="rect">
            <a:avLst/>
          </a:prstGeom>
          <a:noFill/>
        </p:spPr>
        <p:txBody>
          <a:bodyPr wrap="square" rtlCol="0">
            <a:spAutoFit/>
          </a:bodyPr>
          <a:lstStyle/>
          <a:p>
            <a:r>
              <a:rPr lang="en-US" b="1" i="1" dirty="0" smtClean="0">
                <a:latin typeface="Times New Roman" pitchFamily="18" charset="0"/>
                <a:cs typeface="Times New Roman" pitchFamily="18" charset="0"/>
              </a:rPr>
              <a:t>NR-2</a:t>
            </a:r>
            <a:endParaRPr lang="ru-RU" b="1" i="1" dirty="0">
              <a:latin typeface="Times New Roman" pitchFamily="18" charset="0"/>
              <a:cs typeface="Times New Roman" pitchFamily="18" charset="0"/>
            </a:endParaRPr>
          </a:p>
        </p:txBody>
      </p:sp>
    </p:spTree>
    <p:extLst>
      <p:ext uri="{BB962C8B-B14F-4D97-AF65-F5344CB8AC3E}">
        <p14:creationId xmlns:p14="http://schemas.microsoft.com/office/powerpoint/2010/main" val="22264263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60648"/>
            <a:ext cx="8229600" cy="1143000"/>
          </a:xfrm>
        </p:spPr>
        <p:txBody>
          <a:bodyPr>
            <a:noAutofit/>
          </a:bodyPr>
          <a:lstStyle/>
          <a:p>
            <a:r>
              <a:rPr lang="en-US" sz="2800" b="1" dirty="0" smtClean="0">
                <a:latin typeface="Times New Roman" pitchFamily="18" charset="0"/>
                <a:cs typeface="Times New Roman" pitchFamily="18" charset="0"/>
              </a:rPr>
              <a:t>The peat </a:t>
            </a:r>
            <a:r>
              <a:rPr lang="en-US" sz="2800" b="1" dirty="0">
                <a:latin typeface="Times New Roman" pitchFamily="18" charset="0"/>
                <a:cs typeface="Times New Roman" pitchFamily="18" charset="0"/>
              </a:rPr>
              <a:t>structure </a:t>
            </a:r>
            <a:r>
              <a:rPr lang="en-US" sz="2800" b="1" dirty="0" smtClean="0">
                <a:latin typeface="Times New Roman" pitchFamily="18" charset="0"/>
                <a:cs typeface="Times New Roman" pitchFamily="18" charset="0"/>
              </a:rPr>
              <a:t>on raised </a:t>
            </a:r>
            <a:r>
              <a:rPr lang="en-US" sz="2800" b="1" dirty="0">
                <a:latin typeface="Times New Roman" pitchFamily="18" charset="0"/>
                <a:cs typeface="Times New Roman" pitchFamily="18" charset="0"/>
              </a:rPr>
              <a:t>oligotrophic bogs </a:t>
            </a:r>
            <a:r>
              <a:rPr lang="ru-RU" sz="2800" b="1" dirty="0" smtClean="0">
                <a:latin typeface="Times New Roman" pitchFamily="18" charset="0"/>
                <a:cs typeface="Times New Roman" pitchFamily="18" charset="0"/>
              </a:rPr>
              <a:t/>
            </a:r>
            <a:br>
              <a:rPr lang="ru-RU" sz="2800" b="1"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in </a:t>
            </a:r>
            <a:r>
              <a:rPr lang="en-US" sz="2800" b="1" dirty="0">
                <a:latin typeface="Times New Roman" pitchFamily="18" charset="0"/>
                <a:cs typeface="Times New Roman" pitchFamily="18" charset="0"/>
              </a:rPr>
              <a:t>the Arctic ecoregion</a:t>
            </a:r>
            <a:endParaRPr lang="ru-RU" sz="2800" dirty="0"/>
          </a:p>
        </p:txBody>
      </p:sp>
      <p:sp>
        <p:nvSpPr>
          <p:cNvPr id="3" name="Объект 2"/>
          <p:cNvSpPr>
            <a:spLocks noGrp="1"/>
          </p:cNvSpPr>
          <p:nvPr>
            <p:ph idx="1"/>
          </p:nvPr>
        </p:nvSpPr>
        <p:spPr>
          <a:xfrm>
            <a:off x="467544" y="1412776"/>
            <a:ext cx="8229600" cy="4525963"/>
          </a:xfrm>
        </p:spPr>
        <p:txBody>
          <a:bodyPr>
            <a:normAutofit/>
          </a:bodyPr>
          <a:lstStyle/>
          <a:p>
            <a:r>
              <a:rPr lang="en-US" sz="1600" dirty="0" smtClean="0">
                <a:latin typeface="Times New Roman" pitchFamily="18" charset="0"/>
                <a:cs typeface="Times New Roman" pitchFamily="18" charset="0"/>
              </a:rPr>
              <a:t>Studies </a:t>
            </a:r>
            <a:r>
              <a:rPr lang="en-US" sz="1600" dirty="0">
                <a:latin typeface="Times New Roman" pitchFamily="18" charset="0"/>
                <a:cs typeface="Times New Roman" pitchFamily="18" charset="0"/>
              </a:rPr>
              <a:t>of </a:t>
            </a:r>
            <a:r>
              <a:rPr lang="en-US" sz="1600" dirty="0" smtClean="0">
                <a:latin typeface="Times New Roman" pitchFamily="18" charset="0"/>
                <a:cs typeface="Times New Roman" pitchFamily="18" charset="0"/>
              </a:rPr>
              <a:t>raised </a:t>
            </a:r>
            <a:r>
              <a:rPr lang="en-US" sz="1600" dirty="0">
                <a:latin typeface="Times New Roman" pitchFamily="18" charset="0"/>
                <a:cs typeface="Times New Roman" pitchFamily="18" charset="0"/>
              </a:rPr>
              <a:t>oligotrophic </a:t>
            </a:r>
            <a:r>
              <a:rPr lang="en-US" sz="1600" dirty="0" smtClean="0">
                <a:latin typeface="Times New Roman" pitchFamily="18" charset="0"/>
                <a:cs typeface="Times New Roman" pitchFamily="18" charset="0"/>
              </a:rPr>
              <a:t>bogs </a:t>
            </a:r>
            <a:r>
              <a:rPr lang="en-US" sz="1600" dirty="0">
                <a:latin typeface="Times New Roman" pitchFamily="18" charset="0"/>
                <a:cs typeface="Times New Roman" pitchFamily="18" charset="0"/>
              </a:rPr>
              <a:t>of the Arctic ecoregion revealed features of the peat formation process. The microscopic </a:t>
            </a:r>
            <a:r>
              <a:rPr lang="en-US" sz="1600" dirty="0" smtClean="0">
                <a:latin typeface="Times New Roman" pitchFamily="18" charset="0"/>
                <a:cs typeface="Times New Roman" pitchFamily="18" charset="0"/>
              </a:rPr>
              <a:t>investigation showed that the </a:t>
            </a:r>
            <a:r>
              <a:rPr lang="en-US" sz="1600" dirty="0">
                <a:latin typeface="Times New Roman" pitchFamily="18" charset="0"/>
                <a:cs typeface="Times New Roman" pitchFamily="18" charset="0"/>
              </a:rPr>
              <a:t>structure of plant residues turned out to be disturbed, at very low rates of decomposition. Therefore, it is not </a:t>
            </a:r>
            <a:r>
              <a:rPr lang="en-US" sz="1600" dirty="0" smtClean="0">
                <a:latin typeface="Times New Roman" pitchFamily="18" charset="0"/>
                <a:cs typeface="Times New Roman" pitchFamily="18" charset="0"/>
              </a:rPr>
              <a:t>connected with </a:t>
            </a:r>
            <a:r>
              <a:rPr lang="en-US" sz="1600" dirty="0">
                <a:latin typeface="Times New Roman" pitchFamily="18" charset="0"/>
                <a:cs typeface="Times New Roman" pitchFamily="18" charset="0"/>
              </a:rPr>
              <a:t>the processes of decomposition of organics.</a:t>
            </a:r>
          </a:p>
          <a:p>
            <a:r>
              <a:rPr lang="en-US" sz="1600" dirty="0">
                <a:latin typeface="Times New Roman" pitchFamily="18" charset="0"/>
                <a:cs typeface="Times New Roman" pitchFamily="18" charset="0"/>
              </a:rPr>
              <a:t>Sphagnum moss leaves have a torn structure, while the outer cell layers retain the cellular structure.</a:t>
            </a:r>
          </a:p>
          <a:p>
            <a:r>
              <a:rPr lang="en-US" sz="1600" dirty="0">
                <a:latin typeface="Times New Roman" pitchFamily="18" charset="0"/>
                <a:cs typeface="Times New Roman" pitchFamily="18" charset="0"/>
              </a:rPr>
              <a:t>It should also be noted that the stalks of sphagnum mosses are not subject to mechanical rupture of tissues - the hyaline cells on the stems are in an undisturbed state.</a:t>
            </a:r>
            <a:endParaRPr lang="ru-RU" sz="1600" dirty="0" smtClean="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endParaRPr lang="ru-RU"/>
          </a:p>
        </p:txBody>
      </p:sp>
      <p:pic>
        <p:nvPicPr>
          <p:cNvPr id="6146" name="Picture 2"/>
          <p:cNvPicPr>
            <a:picLocks noChangeAspect="1" noChangeArrowheads="1"/>
          </p:cNvPicPr>
          <p:nvPr/>
        </p:nvPicPr>
        <p:blipFill rotWithShape="1">
          <a:blip r:embed="rId2" cstate="print">
            <a:grayscl/>
            <a:extLst>
              <a:ext uri="{28A0092B-C50C-407E-A947-70E740481C1C}">
                <a14:useLocalDpi xmlns:a14="http://schemas.microsoft.com/office/drawing/2010/main" val="0"/>
              </a:ext>
            </a:extLst>
          </a:blip>
          <a:srcRect b="10460"/>
          <a:stretch/>
        </p:blipFill>
        <p:spPr bwMode="auto">
          <a:xfrm>
            <a:off x="1259631" y="3861048"/>
            <a:ext cx="2299299" cy="1544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Прямоугольник 4"/>
          <p:cNvSpPr/>
          <p:nvPr/>
        </p:nvSpPr>
        <p:spPr>
          <a:xfrm>
            <a:off x="251519" y="4314332"/>
            <a:ext cx="825867" cy="369332"/>
          </a:xfrm>
          <a:prstGeom prst="rect">
            <a:avLst/>
          </a:prstGeom>
        </p:spPr>
        <p:txBody>
          <a:bodyPr wrap="none">
            <a:spAutoFit/>
          </a:bodyPr>
          <a:lstStyle/>
          <a:p>
            <a:pPr algn="ctr"/>
            <a:r>
              <a:rPr lang="en-US" b="1" i="1" dirty="0">
                <a:latin typeface="Times New Roman" pitchFamily="18" charset="0"/>
                <a:cs typeface="Times New Roman" pitchFamily="18" charset="0"/>
              </a:rPr>
              <a:t>IBM</a:t>
            </a:r>
            <a:r>
              <a:rPr lang="ru-RU" b="1" i="1" dirty="0">
                <a:latin typeface="Times New Roman" pitchFamily="18" charset="0"/>
                <a:cs typeface="Times New Roman" pitchFamily="18" charset="0"/>
              </a:rPr>
              <a:t>-1</a:t>
            </a:r>
          </a:p>
        </p:txBody>
      </p:sp>
      <p:pic>
        <p:nvPicPr>
          <p:cNvPr id="6149" name="Picture 5"/>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3851920" y="3861048"/>
            <a:ext cx="2222376" cy="156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rotWithShape="1">
          <a:blip r:embed="rId4" cstate="print">
            <a:grayscl/>
            <a:extLst>
              <a:ext uri="{28A0092B-C50C-407E-A947-70E740481C1C}">
                <a14:useLocalDpi xmlns:a14="http://schemas.microsoft.com/office/drawing/2010/main" val="0"/>
              </a:ext>
            </a:extLst>
          </a:blip>
          <a:srcRect b="9530"/>
          <a:stretch/>
        </p:blipFill>
        <p:spPr bwMode="auto">
          <a:xfrm>
            <a:off x="6557102" y="3885246"/>
            <a:ext cx="2271272" cy="15415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01121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42360"/>
            <a:ext cx="9036496" cy="866360"/>
          </a:xfrm>
        </p:spPr>
        <p:txBody>
          <a:bodyPr>
            <a:noAutofit/>
          </a:bodyPr>
          <a:lstStyle/>
          <a:p>
            <a:r>
              <a:rPr lang="en-US" sz="2800" b="1" dirty="0">
                <a:latin typeface="Times New Roman" panose="02020603050405020304" pitchFamily="18" charset="0"/>
                <a:cs typeface="Times New Roman" panose="02020603050405020304" pitchFamily="18" charset="0"/>
              </a:rPr>
              <a:t>Peat structure at different depths</a:t>
            </a:r>
            <a:endParaRPr lang="ru-RU" sz="2800" b="1" dirty="0">
              <a:latin typeface="Times New Roman" panose="02020603050405020304" pitchFamily="18" charset="0"/>
              <a:cs typeface="Times New Roman" panose="02020603050405020304" pitchFamily="18" charset="0"/>
            </a:endParaRPr>
          </a:p>
        </p:txBody>
      </p:sp>
      <p:sp>
        <p:nvSpPr>
          <p:cNvPr id="14" name="Прямоугольник 13"/>
          <p:cNvSpPr/>
          <p:nvPr/>
        </p:nvSpPr>
        <p:spPr>
          <a:xfrm>
            <a:off x="2018360" y="4756101"/>
            <a:ext cx="1172116" cy="338554"/>
          </a:xfrm>
          <a:prstGeom prst="rect">
            <a:avLst/>
          </a:prstGeom>
        </p:spPr>
        <p:txBody>
          <a:bodyPr wrap="none">
            <a:spAutoFit/>
          </a:bodyPr>
          <a:lstStyle/>
          <a:p>
            <a:r>
              <a:rPr lang="ru-RU" sz="1600" dirty="0">
                <a:latin typeface="Times New Roman" panose="02020603050405020304" pitchFamily="18" charset="0"/>
                <a:cs typeface="Times New Roman" panose="02020603050405020304" pitchFamily="18" charset="0"/>
              </a:rPr>
              <a:t>320-340 </a:t>
            </a:r>
            <a:r>
              <a:rPr lang="en-US" sz="1600" dirty="0" smtClean="0">
                <a:latin typeface="Times New Roman" panose="02020603050405020304" pitchFamily="18" charset="0"/>
                <a:cs typeface="Times New Roman" panose="02020603050405020304" pitchFamily="18" charset="0"/>
              </a:rPr>
              <a:t>cm</a:t>
            </a:r>
            <a:endParaRPr lang="ru-RU" sz="1600" dirty="0">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179512" y="5743177"/>
            <a:ext cx="8721951" cy="584775"/>
          </a:xfrm>
          <a:prstGeom prst="rect">
            <a:avLst/>
          </a:prstGeom>
        </p:spPr>
        <p:txBody>
          <a:bodyPr wrap="square">
            <a:spAutoFit/>
          </a:bodyPr>
          <a:lstStyle/>
          <a:p>
            <a:pPr algn="ctr"/>
            <a:r>
              <a:rPr lang="en-US" sz="1600" dirty="0" smtClean="0">
                <a:latin typeface="Times New Roman" panose="02020603050405020304" pitchFamily="18" charset="0"/>
                <a:cs typeface="Times New Roman" panose="02020603050405020304" pitchFamily="18" charset="0"/>
              </a:rPr>
              <a:t>Microphotographs </a:t>
            </a:r>
            <a:r>
              <a:rPr lang="en-US" sz="1600" dirty="0">
                <a:latin typeface="Times New Roman" panose="02020603050405020304" pitchFamily="18" charset="0"/>
                <a:cs typeface="Times New Roman" panose="02020603050405020304" pitchFamily="18" charset="0"/>
              </a:rPr>
              <a:t>of peat samples from various depths of the </a:t>
            </a:r>
            <a:r>
              <a:rPr lang="en-US" sz="1600" dirty="0" smtClean="0">
                <a:latin typeface="Times New Roman" panose="02020603050405020304" pitchFamily="18" charset="0"/>
                <a:cs typeface="Times New Roman" panose="02020603050405020304" pitchFamily="18" charset="0"/>
              </a:rPr>
              <a:t>study sites </a:t>
            </a:r>
            <a:r>
              <a:rPr lang="en-US" sz="1600" i="1" dirty="0" smtClean="0">
                <a:latin typeface="Times New Roman" panose="02020603050405020304" pitchFamily="18" charset="0"/>
                <a:cs typeface="Times New Roman" panose="02020603050405020304" pitchFamily="18" charset="0"/>
              </a:rPr>
              <a:t>ST-1</a:t>
            </a:r>
            <a:r>
              <a:rPr lang="en-US" sz="1600" i="1" dirty="0">
                <a:latin typeface="Times New Roman" panose="02020603050405020304" pitchFamily="18" charset="0"/>
                <a:cs typeface="Times New Roman" panose="02020603050405020304" pitchFamily="18" charset="0"/>
              </a:rPr>
              <a:t>, HM-3 </a:t>
            </a:r>
            <a:r>
              <a:rPr lang="en-US" sz="1600" dirty="0">
                <a:latin typeface="Times New Roman" panose="02020603050405020304" pitchFamily="18" charset="0"/>
                <a:cs typeface="Times New Roman" panose="02020603050405020304" pitchFamily="18" charset="0"/>
              </a:rPr>
              <a:t>and </a:t>
            </a:r>
            <a:r>
              <a:rPr lang="en-US" sz="1600" i="1" dirty="0">
                <a:latin typeface="Times New Roman" panose="02020603050405020304" pitchFamily="18" charset="0"/>
                <a:cs typeface="Times New Roman" panose="02020603050405020304" pitchFamily="18" charset="0"/>
              </a:rPr>
              <a:t>NR-2 </a:t>
            </a:r>
            <a:r>
              <a:rPr lang="en-US" sz="1600" dirty="0" smtClean="0">
                <a:latin typeface="Times New Roman" panose="02020603050405020304" pitchFamily="18" charset="0"/>
                <a:cs typeface="Times New Roman" panose="02020603050405020304" pitchFamily="18" charset="0"/>
              </a:rPr>
              <a:t>(magnification 4X)</a:t>
            </a:r>
            <a:endParaRPr lang="ru-RU" sz="1600" i="1" dirty="0">
              <a:latin typeface="Times New Roman" panose="02020603050405020304" pitchFamily="18" charset="0"/>
              <a:cs typeface="Times New Roman" panose="02020603050405020304" pitchFamily="18" charset="0"/>
            </a:endParaRPr>
          </a:p>
        </p:txBody>
      </p:sp>
      <p:grpSp>
        <p:nvGrpSpPr>
          <p:cNvPr id="20" name="Группа 19"/>
          <p:cNvGrpSpPr/>
          <p:nvPr/>
        </p:nvGrpSpPr>
        <p:grpSpPr>
          <a:xfrm>
            <a:off x="418518" y="1084216"/>
            <a:ext cx="4369506" cy="4658961"/>
            <a:chOff x="4495086" y="1316248"/>
            <a:chExt cx="4281638" cy="4535836"/>
          </a:xfrm>
        </p:grpSpPr>
        <p:pic>
          <p:nvPicPr>
            <p:cNvPr id="7" name="Рисунок 6" descr="Y:\Лаборатория 2019\ФНИР\Сборка по Эксперименту\R\микроснимки\ИБМ_ФНИР\20-40\2.jpeg"/>
            <p:cNvPicPr/>
            <p:nvPr/>
          </p:nvPicPr>
          <p:blipFill rotWithShape="1">
            <a:blip r:embed="rId2" cstate="print">
              <a:extLst>
                <a:ext uri="{28A0092B-C50C-407E-A947-70E740481C1C}">
                  <a14:useLocalDpi xmlns:a14="http://schemas.microsoft.com/office/drawing/2010/main" val="0"/>
                </a:ext>
              </a:extLst>
            </a:blip>
            <a:srcRect l="3749" r="11751"/>
            <a:stretch/>
          </p:blipFill>
          <p:spPr bwMode="auto">
            <a:xfrm>
              <a:off x="4495088" y="1653927"/>
              <a:ext cx="1512605" cy="1343025"/>
            </a:xfrm>
            <a:prstGeom prst="rect">
              <a:avLst/>
            </a:prstGeom>
            <a:ln>
              <a:noFill/>
            </a:ln>
            <a:effectLst>
              <a:outerShdw blurRad="292100" dist="139700" dir="2700000" algn="tl" rotWithShape="0">
                <a:srgbClr val="333333">
                  <a:alpha val="65000"/>
                </a:srgbClr>
              </a:outerShdw>
            </a:effectLst>
          </p:spPr>
        </p:pic>
        <p:pic>
          <p:nvPicPr>
            <p:cNvPr id="8" name="Рисунок 7" descr="Y:\Лаборатория 2019\ФНИР\Сборка по Эксперименту\микроснимки\ХМ-3\20-40\5.jpeg"/>
            <p:cNvPicPr/>
            <p:nvPr/>
          </p:nvPicPr>
          <p:blipFill rotWithShape="1">
            <a:blip r:embed="rId3" cstate="print">
              <a:extLst>
                <a:ext uri="{28A0092B-C50C-407E-A947-70E740481C1C}">
                  <a14:useLocalDpi xmlns:a14="http://schemas.microsoft.com/office/drawing/2010/main" val="0"/>
                </a:ext>
              </a:extLst>
            </a:blip>
            <a:srcRect l="7197" r="7003"/>
            <a:stretch/>
          </p:blipFill>
          <p:spPr bwMode="auto">
            <a:xfrm>
              <a:off x="7211302" y="1653927"/>
              <a:ext cx="1546789" cy="1351915"/>
            </a:xfrm>
            <a:prstGeom prst="rect">
              <a:avLst/>
            </a:prstGeom>
            <a:ln>
              <a:noFill/>
            </a:ln>
            <a:effectLst>
              <a:outerShdw blurRad="292100" dist="139700" dir="2700000" algn="tl" rotWithShape="0">
                <a:srgbClr val="333333">
                  <a:alpha val="65000"/>
                </a:srgbClr>
              </a:outerShdw>
            </a:effectLst>
          </p:spPr>
        </p:pic>
        <p:pic>
          <p:nvPicPr>
            <p:cNvPr id="9" name="Рисунок 8" descr="Y:\Лаборатория 2019\ФНИР\Сборка по Эксперименту\микроснимки\ИБМ_ФНИР\Горизонт_120_140_1_4х.jpeg"/>
            <p:cNvPicPr/>
            <p:nvPr/>
          </p:nvPicPr>
          <p:blipFill rotWithShape="1">
            <a:blip r:embed="rId4" cstate="print">
              <a:extLst>
                <a:ext uri="{28A0092B-C50C-407E-A947-70E740481C1C}">
                  <a14:useLocalDpi xmlns:a14="http://schemas.microsoft.com/office/drawing/2010/main" val="0"/>
                </a:ext>
              </a:extLst>
            </a:blip>
            <a:srcRect l="3749" r="11751"/>
            <a:stretch/>
          </p:blipFill>
          <p:spPr bwMode="auto">
            <a:xfrm>
              <a:off x="4495087" y="3042871"/>
              <a:ext cx="1512605" cy="1353555"/>
            </a:xfrm>
            <a:prstGeom prst="rect">
              <a:avLst/>
            </a:prstGeom>
            <a:ln>
              <a:noFill/>
            </a:ln>
            <a:effectLst>
              <a:outerShdw blurRad="292100" dist="139700" dir="2700000" algn="tl" rotWithShape="0">
                <a:srgbClr val="333333">
                  <a:alpha val="65000"/>
                </a:srgbClr>
              </a:outerShdw>
            </a:effectLst>
          </p:spPr>
        </p:pic>
        <p:pic>
          <p:nvPicPr>
            <p:cNvPr id="10" name="Рисунок 9" descr="Y:\Лаборатория 2019\ФНИР\Сборка по Эксперименту\R\микроснимки\ХМ-3\120-140\3_4х.jpeg"/>
            <p:cNvPicPr/>
            <p:nvPr/>
          </p:nvPicPr>
          <p:blipFill rotWithShape="1">
            <a:blip r:embed="rId5" cstate="print">
              <a:extLst>
                <a:ext uri="{28A0092B-C50C-407E-A947-70E740481C1C}">
                  <a14:useLocalDpi xmlns:a14="http://schemas.microsoft.com/office/drawing/2010/main" val="0"/>
                </a:ext>
              </a:extLst>
            </a:blip>
            <a:srcRect r="18651"/>
            <a:stretch/>
          </p:blipFill>
          <p:spPr bwMode="auto">
            <a:xfrm>
              <a:off x="7266995" y="3095831"/>
              <a:ext cx="1498043" cy="1381125"/>
            </a:xfrm>
            <a:prstGeom prst="rect">
              <a:avLst/>
            </a:prstGeom>
            <a:ln>
              <a:noFill/>
            </a:ln>
            <a:effectLst>
              <a:outerShdw blurRad="292100" dist="139700" dir="2700000" algn="tl" rotWithShape="0">
                <a:srgbClr val="333333">
                  <a:alpha val="65000"/>
                </a:srgbClr>
              </a:outerShdw>
            </a:effectLst>
          </p:spPr>
        </p:pic>
        <p:pic>
          <p:nvPicPr>
            <p:cNvPr id="11" name="Рисунок 10" descr="Y:\Лаборатория 2019\ФНИР\Сборка по Эксперименту\микроснимки\ИБМ_ФНИР\320-340\3_0,25_4хъ.jpeg"/>
            <p:cNvPicPr/>
            <p:nvPr/>
          </p:nvPicPr>
          <p:blipFill rotWithShape="1">
            <a:blip r:embed="rId6" cstate="print">
              <a:extLst>
                <a:ext uri="{28A0092B-C50C-407E-A947-70E740481C1C}">
                  <a14:useLocalDpi xmlns:a14="http://schemas.microsoft.com/office/drawing/2010/main" val="0"/>
                </a:ext>
              </a:extLst>
            </a:blip>
            <a:srcRect l="3784" r="10920"/>
            <a:stretch/>
          </p:blipFill>
          <p:spPr bwMode="auto">
            <a:xfrm>
              <a:off x="4495086" y="4453886"/>
              <a:ext cx="1512605" cy="1361305"/>
            </a:xfrm>
            <a:prstGeom prst="rect">
              <a:avLst/>
            </a:prstGeom>
            <a:ln>
              <a:noFill/>
            </a:ln>
            <a:effectLst>
              <a:outerShdw blurRad="292100" dist="139700" dir="2700000" algn="tl" rotWithShape="0">
                <a:srgbClr val="333333">
                  <a:alpha val="65000"/>
                </a:srgbClr>
              </a:outerShdw>
            </a:effectLst>
          </p:spPr>
        </p:pic>
        <p:pic>
          <p:nvPicPr>
            <p:cNvPr id="12" name="Рисунок 11" descr="Y:\Лаборатория 2019\ФНИР\Сборка по Эксперименту\R\микроснимки\ХМ-3\320-340\1_4х.jpeg"/>
            <p:cNvPicPr/>
            <p:nvPr/>
          </p:nvPicPr>
          <p:blipFill rotWithShape="1">
            <a:blip r:embed="rId7" cstate="print">
              <a:extLst>
                <a:ext uri="{28A0092B-C50C-407E-A947-70E740481C1C}">
                  <a14:useLocalDpi xmlns:a14="http://schemas.microsoft.com/office/drawing/2010/main" val="0"/>
                </a:ext>
              </a:extLst>
            </a:blip>
            <a:srcRect r="17282"/>
            <a:stretch/>
          </p:blipFill>
          <p:spPr bwMode="auto">
            <a:xfrm>
              <a:off x="7260048" y="4519219"/>
              <a:ext cx="1516676" cy="1332865"/>
            </a:xfrm>
            <a:prstGeom prst="rect">
              <a:avLst/>
            </a:prstGeom>
            <a:ln>
              <a:noFill/>
            </a:ln>
            <a:effectLst>
              <a:outerShdw blurRad="292100" dist="139700" dir="2700000" algn="tl" rotWithShape="0">
                <a:srgbClr val="333333">
                  <a:alpha val="65000"/>
                </a:srgbClr>
              </a:outerShdw>
            </a:effectLst>
          </p:spPr>
        </p:pic>
        <p:sp>
          <p:nvSpPr>
            <p:cNvPr id="6" name="Прямоугольник 5"/>
            <p:cNvSpPr/>
            <p:nvPr/>
          </p:nvSpPr>
          <p:spPr>
            <a:xfrm>
              <a:off x="6110134" y="2191384"/>
              <a:ext cx="947487" cy="329607"/>
            </a:xfrm>
            <a:prstGeom prst="rect">
              <a:avLst/>
            </a:prstGeom>
          </p:spPr>
          <p:txBody>
            <a:bodyPr wrap="none">
              <a:spAutoFit/>
            </a:bodyPr>
            <a:lstStyle/>
            <a:p>
              <a:r>
                <a:rPr lang="ru-RU" sz="1600" dirty="0" smtClean="0">
                  <a:latin typeface="Times New Roman" panose="02020603050405020304" pitchFamily="18" charset="0"/>
                  <a:cs typeface="Times New Roman" panose="02020603050405020304" pitchFamily="18" charset="0"/>
                </a:rPr>
                <a:t>20-40 </a:t>
              </a:r>
              <a:r>
                <a:rPr lang="en-US" sz="1600" dirty="0" smtClean="0">
                  <a:latin typeface="Times New Roman" panose="02020603050405020304" pitchFamily="18" charset="0"/>
                  <a:cs typeface="Times New Roman" panose="02020603050405020304" pitchFamily="18" charset="0"/>
                </a:rPr>
                <a:t>cm</a:t>
              </a:r>
              <a:endParaRPr lang="ru-RU" sz="1600" dirty="0">
                <a:latin typeface="Times New Roman" panose="02020603050405020304" pitchFamily="18" charset="0"/>
                <a:cs typeface="Times New Roman" panose="02020603050405020304" pitchFamily="18" charset="0"/>
              </a:endParaRPr>
            </a:p>
          </p:txBody>
        </p:sp>
        <p:sp>
          <p:nvSpPr>
            <p:cNvPr id="13" name="Прямоугольник 12"/>
            <p:cNvSpPr/>
            <p:nvPr/>
          </p:nvSpPr>
          <p:spPr>
            <a:xfrm>
              <a:off x="6068185" y="3647892"/>
              <a:ext cx="1198810" cy="329607"/>
            </a:xfrm>
            <a:prstGeom prst="rect">
              <a:avLst/>
            </a:prstGeom>
          </p:spPr>
          <p:txBody>
            <a:bodyPr wrap="none">
              <a:spAutoFit/>
            </a:bodyPr>
            <a:lstStyle/>
            <a:p>
              <a:r>
                <a:rPr lang="ru-RU" sz="1600" dirty="0">
                  <a:latin typeface="Times New Roman" panose="02020603050405020304" pitchFamily="18" charset="0"/>
                  <a:cs typeface="Times New Roman" panose="02020603050405020304" pitchFamily="18" charset="0"/>
                </a:rPr>
                <a:t>120-140 </a:t>
              </a:r>
              <a:r>
                <a:rPr lang="en-US" sz="1600" dirty="0" smtClean="0">
                  <a:latin typeface="Times New Roman" panose="02020603050405020304" pitchFamily="18" charset="0"/>
                  <a:cs typeface="Times New Roman" panose="02020603050405020304" pitchFamily="18" charset="0"/>
                </a:rPr>
                <a:t>cm</a:t>
              </a:r>
              <a:r>
                <a:rPr lang="ru-RU" sz="1600" dirty="0" smtClean="0">
                  <a:latin typeface="Times New Roman" panose="02020603050405020304" pitchFamily="18" charset="0"/>
                  <a:cs typeface="Times New Roman" panose="02020603050405020304" pitchFamily="18" charset="0"/>
                </a:rPr>
                <a:t> </a:t>
              </a:r>
              <a:endParaRPr lang="ru-RU" sz="1600" dirty="0">
                <a:latin typeface="Times New Roman" panose="02020603050405020304" pitchFamily="18" charset="0"/>
                <a:cs typeface="Times New Roman" panose="02020603050405020304" pitchFamily="18" charset="0"/>
              </a:endParaRPr>
            </a:p>
          </p:txBody>
        </p:sp>
        <p:sp>
          <p:nvSpPr>
            <p:cNvPr id="16" name="Прямоугольник 15"/>
            <p:cNvSpPr/>
            <p:nvPr/>
          </p:nvSpPr>
          <p:spPr>
            <a:xfrm>
              <a:off x="4962976" y="1316248"/>
              <a:ext cx="720080" cy="329607"/>
            </a:xfrm>
            <a:prstGeom prst="rect">
              <a:avLst/>
            </a:prstGeom>
          </p:spPr>
          <p:txBody>
            <a:bodyPr wrap="square">
              <a:spAutoFit/>
            </a:bodyPr>
            <a:lstStyle/>
            <a:p>
              <a:r>
                <a:rPr lang="en-US" sz="1600" b="1" dirty="0" smtClean="0">
                  <a:latin typeface="Times New Roman" panose="02020603050405020304" pitchFamily="18" charset="0"/>
                  <a:cs typeface="Times New Roman" panose="02020603050405020304" pitchFamily="18" charset="0"/>
                </a:rPr>
                <a:t>ST</a:t>
              </a:r>
              <a:r>
                <a:rPr lang="ru-RU" sz="1600" b="1" dirty="0" smtClean="0">
                  <a:latin typeface="Times New Roman" panose="02020603050405020304" pitchFamily="18" charset="0"/>
                  <a:cs typeface="Times New Roman" panose="02020603050405020304" pitchFamily="18" charset="0"/>
                </a:rPr>
                <a:t>-1</a:t>
              </a:r>
              <a:endParaRPr lang="ru-RU" sz="1600" b="1" dirty="0"/>
            </a:p>
          </p:txBody>
        </p:sp>
        <p:sp>
          <p:nvSpPr>
            <p:cNvPr id="17" name="Прямоугольник 16"/>
            <p:cNvSpPr/>
            <p:nvPr/>
          </p:nvSpPr>
          <p:spPr>
            <a:xfrm>
              <a:off x="7597051" y="1316248"/>
              <a:ext cx="696165" cy="329607"/>
            </a:xfrm>
            <a:prstGeom prst="rect">
              <a:avLst/>
            </a:prstGeom>
          </p:spPr>
          <p:txBody>
            <a:bodyPr wrap="none">
              <a:spAutoFit/>
            </a:bodyPr>
            <a:lstStyle/>
            <a:p>
              <a:pPr algn="ctr"/>
              <a:r>
                <a:rPr lang="en-US" sz="1600" b="1" dirty="0" smtClean="0">
                  <a:latin typeface="Times New Roman" panose="02020603050405020304" pitchFamily="18" charset="0"/>
                  <a:cs typeface="Times New Roman" panose="02020603050405020304" pitchFamily="18" charset="0"/>
                </a:rPr>
                <a:t>HM</a:t>
              </a:r>
              <a:r>
                <a:rPr lang="ru-RU" sz="1600" b="1" dirty="0" smtClean="0">
                  <a:latin typeface="Times New Roman" panose="02020603050405020304" pitchFamily="18" charset="0"/>
                  <a:cs typeface="Times New Roman" panose="02020603050405020304" pitchFamily="18" charset="0"/>
                </a:rPr>
                <a:t>-3</a:t>
              </a:r>
              <a:endParaRPr lang="ru-RU" sz="1600" b="1" dirty="0">
                <a:latin typeface="Times New Roman" panose="02020603050405020304" pitchFamily="18" charset="0"/>
                <a:cs typeface="Times New Roman" panose="02020603050405020304" pitchFamily="18" charset="0"/>
              </a:endParaRPr>
            </a:p>
          </p:txBody>
        </p:sp>
      </p:grpSp>
      <p:pic>
        <p:nvPicPr>
          <p:cNvPr id="4098"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58704" y="1451144"/>
            <a:ext cx="1558610" cy="1343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22" name="Прямоугольник 21"/>
          <p:cNvSpPr/>
          <p:nvPr/>
        </p:nvSpPr>
        <p:spPr>
          <a:xfrm>
            <a:off x="6249709" y="1084216"/>
            <a:ext cx="651140" cy="338554"/>
          </a:xfrm>
          <a:prstGeom prst="rect">
            <a:avLst/>
          </a:prstGeom>
        </p:spPr>
        <p:txBody>
          <a:bodyPr wrap="none">
            <a:spAutoFit/>
          </a:bodyPr>
          <a:lstStyle/>
          <a:p>
            <a:pPr algn="ctr"/>
            <a:r>
              <a:rPr lang="en-US" sz="1600" b="1" dirty="0" smtClean="0">
                <a:latin typeface="Times New Roman" panose="02020603050405020304" pitchFamily="18" charset="0"/>
                <a:cs typeface="Times New Roman" panose="02020603050405020304" pitchFamily="18" charset="0"/>
              </a:rPr>
              <a:t>NR-2</a:t>
            </a:r>
            <a:endParaRPr lang="ru-RU" sz="1600" b="1" dirty="0">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7596336" y="1965444"/>
            <a:ext cx="864339" cy="338554"/>
          </a:xfrm>
          <a:prstGeom prst="rect">
            <a:avLst/>
          </a:prstGeom>
        </p:spPr>
        <p:txBody>
          <a:bodyPr wrap="none">
            <a:spAutoFit/>
          </a:bodyPr>
          <a:lstStyle/>
          <a:p>
            <a:r>
              <a:rPr lang="en-US" sz="1600" dirty="0" smtClean="0">
                <a:latin typeface="Times New Roman" panose="02020603050405020304" pitchFamily="18" charset="0"/>
                <a:cs typeface="Times New Roman" panose="02020603050405020304" pitchFamily="18" charset="0"/>
              </a:rPr>
              <a:t>0-20</a:t>
            </a:r>
            <a:r>
              <a:rPr lang="ru-RU"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cm</a:t>
            </a:r>
            <a:endParaRPr lang="ru-RU" sz="1600" dirty="0">
              <a:latin typeface="Times New Roman" panose="02020603050405020304" pitchFamily="18" charset="0"/>
              <a:cs typeface="Times New Roman" panose="02020603050405020304" pitchFamily="18" charset="0"/>
            </a:endParaRPr>
          </a:p>
        </p:txBody>
      </p:sp>
      <p:pic>
        <p:nvPicPr>
          <p:cNvPr id="24" name="Рисунок 23" descr="C:\Users\ponomtamara\AppData\Local\Microsoft\Windows\INetCache\Content.Word\0,25_4х_5.jpeg"/>
          <p:cNvPicPr/>
          <p:nvPr/>
        </p:nvPicPr>
        <p:blipFill>
          <a:blip r:embed="rId9">
            <a:extLst>
              <a:ext uri="{BEBA8EAE-BF5A-486C-A8C5-ECC9F3942E4B}">
                <a14:imgProps xmlns:a14="http://schemas.microsoft.com/office/drawing/2010/main">
                  <a14:imgLayer r:embed="rId10">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804324" y="2858018"/>
            <a:ext cx="1667371" cy="1365483"/>
          </a:xfrm>
          <a:prstGeom prst="rect">
            <a:avLst/>
          </a:prstGeom>
          <a:ln>
            <a:noFill/>
          </a:ln>
          <a:effectLst>
            <a:outerShdw blurRad="292100" dist="139700" dir="2700000" algn="tl" rotWithShape="0">
              <a:srgbClr val="333333">
                <a:alpha val="65000"/>
              </a:srgbClr>
            </a:outerShdw>
          </a:effectLst>
        </p:spPr>
      </p:pic>
      <p:pic>
        <p:nvPicPr>
          <p:cNvPr id="25" name="Рисунок 24" descr="C:\Users\ponomtamara\AppData\Local\Microsoft\Windows\INetCache\Content.Word\0,25 _4х_7.jpeg"/>
          <p:cNvPicPr/>
          <p:nvPr/>
        </p:nvPicPr>
        <p:blipFill>
          <a:blip r:embed="rId11">
            <a:extLst>
              <a:ext uri="{BEBA8EAE-BF5A-486C-A8C5-ECC9F3942E4B}">
                <a14:imgProps xmlns:a14="http://schemas.microsoft.com/office/drawing/2010/main">
                  <a14:imgLayer r:embed="rId12">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804324" y="4374131"/>
            <a:ext cx="1681420" cy="1382837"/>
          </a:xfrm>
          <a:prstGeom prst="rect">
            <a:avLst/>
          </a:prstGeom>
          <a:ln>
            <a:noFill/>
          </a:ln>
          <a:effectLst>
            <a:outerShdw blurRad="292100" dist="139700" dir="2700000" algn="tl" rotWithShape="0">
              <a:srgbClr val="333333">
                <a:alpha val="65000"/>
              </a:srgbClr>
            </a:outerShdw>
          </a:effectLst>
        </p:spPr>
      </p:pic>
      <p:sp>
        <p:nvSpPr>
          <p:cNvPr id="26" name="Прямоугольник 25"/>
          <p:cNvSpPr/>
          <p:nvPr/>
        </p:nvSpPr>
        <p:spPr>
          <a:xfrm>
            <a:off x="7748735" y="3417508"/>
            <a:ext cx="966931" cy="338554"/>
          </a:xfrm>
          <a:prstGeom prst="rect">
            <a:avLst/>
          </a:prstGeom>
        </p:spPr>
        <p:txBody>
          <a:bodyPr wrap="none">
            <a:spAutoFit/>
          </a:bodyPr>
          <a:lstStyle/>
          <a:p>
            <a:r>
              <a:rPr lang="en-US" sz="1600" dirty="0" smtClean="0">
                <a:latin typeface="Times New Roman" panose="02020603050405020304" pitchFamily="18" charset="0"/>
                <a:cs typeface="Times New Roman" panose="02020603050405020304" pitchFamily="18" charset="0"/>
              </a:rPr>
              <a:t>20-70</a:t>
            </a:r>
            <a:r>
              <a:rPr lang="ru-RU"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cm</a:t>
            </a:r>
            <a:endParaRPr lang="ru-RU" sz="1600" dirty="0">
              <a:latin typeface="Times New Roman" panose="02020603050405020304" pitchFamily="18" charset="0"/>
              <a:cs typeface="Times New Roman" panose="02020603050405020304" pitchFamily="18" charset="0"/>
            </a:endParaRPr>
          </a:p>
        </p:txBody>
      </p:sp>
      <p:sp>
        <p:nvSpPr>
          <p:cNvPr id="27" name="Прямоугольник 26"/>
          <p:cNvSpPr/>
          <p:nvPr/>
        </p:nvSpPr>
        <p:spPr>
          <a:xfrm>
            <a:off x="7771727" y="4816766"/>
            <a:ext cx="1069524" cy="338554"/>
          </a:xfrm>
          <a:prstGeom prst="rect">
            <a:avLst/>
          </a:prstGeom>
        </p:spPr>
        <p:txBody>
          <a:bodyPr wrap="none">
            <a:spAutoFit/>
          </a:bodyPr>
          <a:lstStyle/>
          <a:p>
            <a:r>
              <a:rPr lang="en-US" sz="1600" dirty="0" smtClean="0">
                <a:latin typeface="Times New Roman" panose="02020603050405020304" pitchFamily="18" charset="0"/>
                <a:cs typeface="Times New Roman" panose="02020603050405020304" pitchFamily="18" charset="0"/>
              </a:rPr>
              <a:t>70-100</a:t>
            </a:r>
            <a:r>
              <a:rPr lang="ru-RU" sz="1600" dirty="0" smtClean="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cm</a:t>
            </a:r>
            <a:endParaRPr lang="ru-RU"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838524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78098"/>
          </a:xfrm>
        </p:spPr>
        <p:txBody>
          <a:bodyPr>
            <a:noAutofit/>
          </a:bodyPr>
          <a:lstStyle/>
          <a:p>
            <a:r>
              <a:rPr lang="ru-RU" sz="2800" b="1" dirty="0" err="1">
                <a:latin typeface="Times New Roman" pitchFamily="18" charset="0"/>
                <a:cs typeface="Times New Roman" pitchFamily="18" charset="0"/>
              </a:rPr>
              <a:t>Specific</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features</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of</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the</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structure</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of</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oligotrophic</a:t>
            </a:r>
            <a:r>
              <a:rPr lang="en-US" sz="2800" b="1" dirty="0">
                <a:latin typeface="Times New Roman" pitchFamily="18" charset="0"/>
                <a:cs typeface="Times New Roman" pitchFamily="18" charset="0"/>
              </a:rPr>
              <a:t> </a:t>
            </a:r>
            <a:r>
              <a:rPr lang="ru-RU" sz="2800" b="1" dirty="0" err="1" smtClean="0">
                <a:latin typeface="Times New Roman" pitchFamily="18" charset="0"/>
                <a:cs typeface="Times New Roman" pitchFamily="18" charset="0"/>
              </a:rPr>
              <a:t>peatland</a:t>
            </a:r>
            <a:r>
              <a:rPr lang="en-US" sz="2800" b="1" dirty="0" smtClean="0">
                <a:latin typeface="Times New Roman" pitchFamily="18" charset="0"/>
                <a:cs typeface="Times New Roman" pitchFamily="18" charset="0"/>
              </a:rPr>
              <a:t>s </a:t>
            </a:r>
            <a:r>
              <a:rPr lang="ru-RU" sz="2800" b="1" dirty="0" err="1">
                <a:latin typeface="Times New Roman" pitchFamily="18" charset="0"/>
                <a:cs typeface="Times New Roman" pitchFamily="18" charset="0"/>
              </a:rPr>
              <a:t>in</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the</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Arctic</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ecoregion</a:t>
            </a:r>
            <a:endParaRPr lang="ru-RU" sz="2800" dirty="0"/>
          </a:p>
        </p:txBody>
      </p:sp>
      <p:sp>
        <p:nvSpPr>
          <p:cNvPr id="3" name="Прямоугольник 2"/>
          <p:cNvSpPr/>
          <p:nvPr/>
        </p:nvSpPr>
        <p:spPr>
          <a:xfrm>
            <a:off x="2936482" y="1152446"/>
            <a:ext cx="3517053" cy="369332"/>
          </a:xfrm>
          <a:prstGeom prst="rect">
            <a:avLst/>
          </a:prstGeom>
        </p:spPr>
        <p:txBody>
          <a:bodyPr wrap="none">
            <a:spAutoFit/>
          </a:bodyPr>
          <a:lstStyle/>
          <a:p>
            <a:r>
              <a:rPr lang="en-US" b="1" dirty="0" smtClean="0">
                <a:latin typeface="Times New Roman" pitchFamily="18" charset="0"/>
                <a:cs typeface="Times New Roman" pitchFamily="18" charset="0"/>
              </a:rPr>
              <a:t>Study </a:t>
            </a:r>
            <a:r>
              <a:rPr lang="en-US" b="1" dirty="0">
                <a:latin typeface="Times New Roman" pitchFamily="18" charset="0"/>
                <a:cs typeface="Times New Roman" pitchFamily="18" charset="0"/>
              </a:rPr>
              <a:t>sites in the Arctic ecoregion</a:t>
            </a:r>
            <a:endParaRPr lang="ru-RU" b="1" dirty="0">
              <a:latin typeface="Times New Roman" pitchFamily="18" charset="0"/>
              <a:cs typeface="Times New Roman" pitchFamily="18" charset="0"/>
            </a:endParaRPr>
          </a:p>
        </p:txBody>
      </p:sp>
      <p:sp>
        <p:nvSpPr>
          <p:cNvPr id="6" name="Прямоугольник 5"/>
          <p:cNvSpPr/>
          <p:nvPr/>
        </p:nvSpPr>
        <p:spPr>
          <a:xfrm>
            <a:off x="379124" y="1503504"/>
            <a:ext cx="1832553" cy="369332"/>
          </a:xfrm>
          <a:prstGeom prst="rect">
            <a:avLst/>
          </a:prstGeom>
        </p:spPr>
        <p:txBody>
          <a:bodyPr wrap="none">
            <a:spAutoFit/>
          </a:bodyPr>
          <a:lstStyle/>
          <a:p>
            <a:r>
              <a:rPr lang="en-US" i="1" dirty="0" err="1">
                <a:latin typeface="Times New Roman" pitchFamily="18" charset="0"/>
                <a:cs typeface="Times New Roman" pitchFamily="18" charset="0"/>
              </a:rPr>
              <a:t>Zol</a:t>
            </a:r>
            <a:r>
              <a:rPr lang="en-US" i="1" dirty="0">
                <a:latin typeface="Times New Roman" pitchFamily="18" charset="0"/>
                <a:cs typeface="Times New Roman" pitchFamily="18" charset="0"/>
              </a:rPr>
              <a:t> </a:t>
            </a:r>
            <a:r>
              <a:rPr lang="ru-RU" i="1" dirty="0">
                <a:latin typeface="Times New Roman" pitchFamily="18" charset="0"/>
                <a:cs typeface="Times New Roman" pitchFamily="18" charset="0"/>
              </a:rPr>
              <a:t>-9</a:t>
            </a:r>
            <a:r>
              <a:rPr lang="ru-RU" dirty="0">
                <a:latin typeface="Times New Roman" pitchFamily="18" charset="0"/>
                <a:cs typeface="Times New Roman" pitchFamily="18" charset="0"/>
              </a:rPr>
              <a:t> (20-60 </a:t>
            </a:r>
            <a:r>
              <a:rPr lang="en-US" dirty="0" smtClean="0">
                <a:latin typeface="Times New Roman" pitchFamily="18" charset="0"/>
                <a:cs typeface="Times New Roman" pitchFamily="18" charset="0"/>
              </a:rPr>
              <a:t>cm</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7" name="Прямоугольник 6"/>
          <p:cNvSpPr/>
          <p:nvPr/>
        </p:nvSpPr>
        <p:spPr>
          <a:xfrm>
            <a:off x="2627784" y="1503504"/>
            <a:ext cx="1832553" cy="369332"/>
          </a:xfrm>
          <a:prstGeom prst="rect">
            <a:avLst/>
          </a:prstGeom>
        </p:spPr>
        <p:txBody>
          <a:bodyPr wrap="none">
            <a:spAutoFit/>
          </a:bodyPr>
          <a:lstStyle/>
          <a:p>
            <a:r>
              <a:rPr lang="en-US" i="1" dirty="0" err="1">
                <a:latin typeface="Times New Roman" pitchFamily="18" charset="0"/>
                <a:cs typeface="Times New Roman" pitchFamily="18" charset="0"/>
              </a:rPr>
              <a:t>Zol</a:t>
            </a:r>
            <a:r>
              <a:rPr lang="ru-RU" i="1" dirty="0">
                <a:latin typeface="Times New Roman" pitchFamily="18" charset="0"/>
                <a:cs typeface="Times New Roman" pitchFamily="18" charset="0"/>
              </a:rPr>
              <a:t>-8</a:t>
            </a:r>
            <a:r>
              <a:rPr lang="ru-RU" dirty="0">
                <a:latin typeface="Times New Roman" pitchFamily="18" charset="0"/>
                <a:cs typeface="Times New Roman" pitchFamily="18" charset="0"/>
              </a:rPr>
              <a:t> (20-60 </a:t>
            </a:r>
            <a:r>
              <a:rPr lang="en-US" dirty="0">
                <a:latin typeface="Times New Roman" pitchFamily="18" charset="0"/>
                <a:cs typeface="Times New Roman" pitchFamily="18" charset="0"/>
              </a:rPr>
              <a:t> cm</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8" name="Прямоугольник 7"/>
          <p:cNvSpPr/>
          <p:nvPr/>
        </p:nvSpPr>
        <p:spPr>
          <a:xfrm>
            <a:off x="7075551" y="1518449"/>
            <a:ext cx="1806905" cy="369332"/>
          </a:xfrm>
          <a:prstGeom prst="rect">
            <a:avLst/>
          </a:prstGeom>
        </p:spPr>
        <p:txBody>
          <a:bodyPr wrap="none">
            <a:spAutoFit/>
          </a:bodyPr>
          <a:lstStyle/>
          <a:p>
            <a:r>
              <a:rPr lang="en-US" i="1" dirty="0" err="1">
                <a:latin typeface="Times New Roman" pitchFamily="18" charset="0"/>
                <a:cs typeface="Times New Roman" pitchFamily="18" charset="0"/>
              </a:rPr>
              <a:t>Zol</a:t>
            </a:r>
            <a:r>
              <a:rPr lang="en-US" i="1" dirty="0">
                <a:latin typeface="Times New Roman" pitchFamily="18" charset="0"/>
                <a:cs typeface="Times New Roman" pitchFamily="18" charset="0"/>
              </a:rPr>
              <a:t> </a:t>
            </a:r>
            <a:r>
              <a:rPr lang="ru-RU" i="1" dirty="0">
                <a:latin typeface="Times New Roman" pitchFamily="18" charset="0"/>
                <a:cs typeface="Times New Roman" pitchFamily="18" charset="0"/>
              </a:rPr>
              <a:t>7</a:t>
            </a:r>
            <a:r>
              <a:rPr lang="ru-RU" dirty="0">
                <a:latin typeface="Times New Roman" pitchFamily="18" charset="0"/>
                <a:cs typeface="Times New Roman" pitchFamily="18" charset="0"/>
              </a:rPr>
              <a:t> (20-60  </a:t>
            </a:r>
            <a:r>
              <a:rPr lang="en-US" dirty="0" smtClean="0">
                <a:latin typeface="Times New Roman" pitchFamily="18" charset="0"/>
                <a:cs typeface="Times New Roman" pitchFamily="18" charset="0"/>
              </a:rPr>
              <a:t>cm</a:t>
            </a:r>
            <a:r>
              <a:rPr lang="ru-RU" dirty="0" smtClean="0"/>
              <a:t>)</a:t>
            </a:r>
            <a:endParaRPr lang="ru-RU" dirty="0"/>
          </a:p>
        </p:txBody>
      </p:sp>
      <p:sp>
        <p:nvSpPr>
          <p:cNvPr id="9" name="Прямоугольник 8"/>
          <p:cNvSpPr/>
          <p:nvPr/>
        </p:nvSpPr>
        <p:spPr>
          <a:xfrm>
            <a:off x="4788024" y="1518468"/>
            <a:ext cx="1826141" cy="369332"/>
          </a:xfrm>
          <a:prstGeom prst="rect">
            <a:avLst/>
          </a:prstGeom>
        </p:spPr>
        <p:txBody>
          <a:bodyPr wrap="none">
            <a:spAutoFit/>
          </a:bodyPr>
          <a:lstStyle/>
          <a:p>
            <a:r>
              <a:rPr lang="en-US" i="1" dirty="0" err="1">
                <a:latin typeface="Times New Roman" pitchFamily="18" charset="0"/>
                <a:cs typeface="Times New Roman" pitchFamily="18" charset="0"/>
              </a:rPr>
              <a:t>Zol</a:t>
            </a:r>
            <a:r>
              <a:rPr lang="en-US" i="1" dirty="0">
                <a:latin typeface="Times New Roman" pitchFamily="18" charset="0"/>
                <a:cs typeface="Times New Roman" pitchFamily="18" charset="0"/>
              </a:rPr>
              <a:t> </a:t>
            </a:r>
            <a:r>
              <a:rPr lang="ru-RU" i="1" dirty="0">
                <a:latin typeface="Times New Roman" pitchFamily="18" charset="0"/>
                <a:cs typeface="Times New Roman" pitchFamily="18" charset="0"/>
              </a:rPr>
              <a:t>-6</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20-40</a:t>
            </a:r>
            <a:r>
              <a:rPr lang="en-US" dirty="0">
                <a:latin typeface="Times New Roman" pitchFamily="18" charset="0"/>
                <a:cs typeface="Times New Roman" pitchFamily="18" charset="0"/>
              </a:rPr>
              <a:t> cm</a:t>
            </a:r>
            <a:r>
              <a:rPr lang="ru-RU" dirty="0" smtClean="0"/>
              <a:t>)</a:t>
            </a:r>
            <a:endParaRPr lang="ru-RU" dirty="0"/>
          </a:p>
        </p:txBody>
      </p:sp>
      <p:sp>
        <p:nvSpPr>
          <p:cNvPr id="10" name="Прямоугольник 9"/>
          <p:cNvSpPr/>
          <p:nvPr/>
        </p:nvSpPr>
        <p:spPr>
          <a:xfrm>
            <a:off x="2936482" y="3953954"/>
            <a:ext cx="4030014" cy="369332"/>
          </a:xfrm>
          <a:prstGeom prst="rect">
            <a:avLst/>
          </a:prstGeom>
        </p:spPr>
        <p:txBody>
          <a:bodyPr wrap="none">
            <a:spAutoFit/>
          </a:bodyPr>
          <a:lstStyle/>
          <a:p>
            <a:r>
              <a:rPr lang="en-US" b="1" dirty="0" smtClean="0">
                <a:latin typeface="Times New Roman" pitchFamily="18" charset="0"/>
                <a:cs typeface="Times New Roman" pitchFamily="18" charset="0"/>
              </a:rPr>
              <a:t>Study </a:t>
            </a:r>
            <a:r>
              <a:rPr lang="en-US" b="1" dirty="0">
                <a:latin typeface="Times New Roman" pitchFamily="18" charset="0"/>
                <a:cs typeface="Times New Roman" pitchFamily="18" charset="0"/>
              </a:rPr>
              <a:t>sites </a:t>
            </a:r>
            <a:r>
              <a:rPr lang="en-US" b="1" dirty="0" smtClean="0">
                <a:latin typeface="Times New Roman" pitchFamily="18" charset="0"/>
                <a:cs typeface="Times New Roman" pitchFamily="18" charset="0"/>
              </a:rPr>
              <a:t>outside the </a:t>
            </a:r>
            <a:r>
              <a:rPr lang="en-US" b="1" dirty="0">
                <a:latin typeface="Times New Roman" pitchFamily="18" charset="0"/>
                <a:cs typeface="Times New Roman" pitchFamily="18" charset="0"/>
              </a:rPr>
              <a:t>Arctic ecoregion</a:t>
            </a:r>
            <a:endParaRPr lang="ru-RU" dirty="0">
              <a:latin typeface="Times New Roman" pitchFamily="18" charset="0"/>
              <a:cs typeface="Times New Roman" pitchFamily="18" charset="0"/>
            </a:endParaRPr>
          </a:p>
        </p:txBody>
      </p:sp>
      <p:sp>
        <p:nvSpPr>
          <p:cNvPr id="11" name="Прямоугольник 10"/>
          <p:cNvSpPr/>
          <p:nvPr/>
        </p:nvSpPr>
        <p:spPr>
          <a:xfrm>
            <a:off x="1985032" y="4425885"/>
            <a:ext cx="1826141" cy="369332"/>
          </a:xfrm>
          <a:prstGeom prst="rect">
            <a:avLst/>
          </a:prstGeom>
        </p:spPr>
        <p:txBody>
          <a:bodyPr wrap="none">
            <a:spAutoFit/>
          </a:bodyPr>
          <a:lstStyle/>
          <a:p>
            <a:r>
              <a:rPr lang="en-US" i="1" dirty="0">
                <a:latin typeface="Times New Roman" pitchFamily="18" charset="0"/>
                <a:cs typeface="Times New Roman" pitchFamily="18" charset="0"/>
              </a:rPr>
              <a:t>HM</a:t>
            </a:r>
            <a:r>
              <a:rPr lang="ru-RU" i="1" dirty="0">
                <a:latin typeface="Times New Roman" pitchFamily="18" charset="0"/>
                <a:cs typeface="Times New Roman" pitchFamily="18" charset="0"/>
              </a:rPr>
              <a:t>-3</a:t>
            </a:r>
            <a:r>
              <a:rPr lang="ru-RU" dirty="0">
                <a:latin typeface="Times New Roman" pitchFamily="18" charset="0"/>
                <a:cs typeface="Times New Roman" pitchFamily="18" charset="0"/>
              </a:rPr>
              <a:t> (20-40 </a:t>
            </a:r>
            <a:r>
              <a:rPr lang="en-US" dirty="0" smtClean="0">
                <a:latin typeface="Times New Roman" pitchFamily="18" charset="0"/>
                <a:cs typeface="Times New Roman" pitchFamily="18" charset="0"/>
              </a:rPr>
              <a:t>cm</a:t>
            </a:r>
            <a:r>
              <a:rPr lang="ru-RU"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13" name="Прямоугольник 12"/>
          <p:cNvSpPr/>
          <p:nvPr/>
        </p:nvSpPr>
        <p:spPr>
          <a:xfrm>
            <a:off x="5827915" y="4425885"/>
            <a:ext cx="1762021" cy="553998"/>
          </a:xfrm>
          <a:prstGeom prst="rect">
            <a:avLst/>
          </a:prstGeom>
        </p:spPr>
        <p:txBody>
          <a:bodyPr wrap="none">
            <a:spAutoFit/>
          </a:bodyPr>
          <a:lstStyle/>
          <a:p>
            <a:pPr>
              <a:spcAft>
                <a:spcPts val="0"/>
              </a:spcAft>
            </a:pPr>
            <a:r>
              <a:rPr lang="en-US" i="1" kern="1200" dirty="0">
                <a:solidFill>
                  <a:srgbClr val="000000"/>
                </a:solidFill>
                <a:effectLst/>
                <a:latin typeface="Times New Roman"/>
                <a:ea typeface="Times New Roman"/>
              </a:rPr>
              <a:t>NR-2</a:t>
            </a:r>
            <a:r>
              <a:rPr lang="en-US" kern="1200" dirty="0">
                <a:solidFill>
                  <a:srgbClr val="000000"/>
                </a:solidFill>
                <a:effectLst/>
                <a:latin typeface="Times New Roman"/>
                <a:ea typeface="Times New Roman"/>
              </a:rPr>
              <a:t> (</a:t>
            </a:r>
            <a:r>
              <a:rPr lang="ru-RU" kern="1200" dirty="0">
                <a:solidFill>
                  <a:srgbClr val="000000"/>
                </a:solidFill>
                <a:effectLst/>
                <a:latin typeface="Times New Roman"/>
                <a:ea typeface="Times New Roman"/>
              </a:rPr>
              <a:t>20-40 </a:t>
            </a:r>
            <a:r>
              <a:rPr lang="en-US" kern="1200" dirty="0" smtClean="0">
                <a:solidFill>
                  <a:srgbClr val="000000"/>
                </a:solidFill>
                <a:effectLst/>
                <a:latin typeface="Times New Roman"/>
                <a:ea typeface="Times New Roman"/>
              </a:rPr>
              <a:t>cm)</a:t>
            </a:r>
            <a:endParaRPr lang="ru-RU" dirty="0">
              <a:effectLst/>
              <a:latin typeface="Times New Roman"/>
              <a:ea typeface="Times New Roman"/>
            </a:endParaRPr>
          </a:p>
          <a:p>
            <a:pPr>
              <a:spcAft>
                <a:spcPts val="0"/>
              </a:spcAft>
            </a:pPr>
            <a:r>
              <a:rPr lang="en-US" sz="1200" dirty="0">
                <a:effectLst/>
                <a:latin typeface="Times New Roman"/>
                <a:ea typeface="Times New Roman"/>
              </a:rPr>
              <a:t> </a:t>
            </a:r>
            <a:endParaRPr lang="ru-RU" sz="1200" dirty="0">
              <a:effectLst/>
              <a:latin typeface="Times New Roman"/>
              <a:ea typeface="Times New Roman"/>
            </a:endParaRPr>
          </a:p>
        </p:txBody>
      </p:sp>
      <p:pic>
        <p:nvPicPr>
          <p:cNvPr id="2104" name="Picture 56"/>
          <p:cNvPicPr>
            <a:picLocks noChangeAspect="1" noChangeArrowheads="1"/>
          </p:cNvPicPr>
          <p:nvPr/>
        </p:nvPicPr>
        <p:blipFill>
          <a:blip r:embed="rId2" cstate="print">
            <a:grayscl/>
            <a:extLst>
              <a:ext uri="{BEBA8EAE-BF5A-486C-A8C5-ECC9F3942E4B}">
                <a14:imgProps xmlns:a14="http://schemas.microsoft.com/office/drawing/2010/main">
                  <a14:imgLayer r:embed="rId3">
                    <a14:imgEffect>
                      <a14:sharpenSoften amount="50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322639" y="2022983"/>
            <a:ext cx="1775111" cy="13835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2105" name="Picture 57"/>
          <p:cNvPicPr>
            <a:picLocks noChangeAspect="1" noChangeArrowheads="1"/>
          </p:cNvPicPr>
          <p:nvPr/>
        </p:nvPicPr>
        <p:blipFill>
          <a:blip r:embed="rId4" cstate="print">
            <a:grayscl/>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767436" y="2022983"/>
            <a:ext cx="1863763" cy="138357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06" name="Picture 58"/>
          <p:cNvPicPr>
            <a:picLocks noChangeAspect="1" noChangeArrowheads="1"/>
          </p:cNvPicPr>
          <p:nvPr/>
        </p:nvPicPr>
        <p:blipFill rotWithShape="1">
          <a:blip r:embed="rId6" cstate="print">
            <a:grayscl/>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t="1" r="4928" b="10136"/>
          <a:stretch/>
        </p:blipFill>
        <p:spPr bwMode="auto">
          <a:xfrm>
            <a:off x="6834812" y="2022982"/>
            <a:ext cx="1956273" cy="13868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07" name="Picture 59"/>
          <p:cNvPicPr>
            <a:picLocks noChangeAspect="1" noChangeArrowheads="1"/>
          </p:cNvPicPr>
          <p:nvPr/>
        </p:nvPicPr>
        <p:blipFill rotWithShape="1">
          <a:blip r:embed="rId8" cstate="print">
            <a:grayscl/>
            <a:extLst>
              <a:ext uri="{28A0092B-C50C-407E-A947-70E740481C1C}">
                <a14:useLocalDpi xmlns:a14="http://schemas.microsoft.com/office/drawing/2010/main" val="0"/>
              </a:ext>
            </a:extLst>
          </a:blip>
          <a:srcRect l="7013" b="11539"/>
          <a:stretch/>
        </p:blipFill>
        <p:spPr bwMode="auto">
          <a:xfrm>
            <a:off x="2437633" y="2014785"/>
            <a:ext cx="1966660" cy="140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08" name="Picture 60"/>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r="8656" b="11057"/>
          <a:stretch/>
        </p:blipFill>
        <p:spPr bwMode="auto">
          <a:xfrm>
            <a:off x="1953799" y="4979883"/>
            <a:ext cx="1965365" cy="14352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09" name="Picture 61"/>
          <p:cNvPicPr>
            <a:picLocks noChangeAspect="1" noChangeArrowheads="1"/>
          </p:cNvPicPr>
          <p:nvPr/>
        </p:nvPicPr>
        <p:blipFill rotWithShape="1">
          <a:blip r:embed="rId10" cstate="print">
            <a:grayscl/>
            <a:extLst>
              <a:ext uri="{BEBA8EAE-BF5A-486C-A8C5-ECC9F3942E4B}">
                <a14:imgProps xmlns:a14="http://schemas.microsoft.com/office/drawing/2010/main">
                  <a14:imgLayer r:embed="rId11">
                    <a14:imgEffect>
                      <a14:sharpenSoften amount="50000"/>
                    </a14:imgEffect>
                  </a14:imgLayer>
                </a14:imgProps>
              </a:ext>
              <a:ext uri="{28A0092B-C50C-407E-A947-70E740481C1C}">
                <a14:useLocalDpi xmlns:a14="http://schemas.microsoft.com/office/drawing/2010/main" val="0"/>
              </a:ext>
            </a:extLst>
          </a:blip>
          <a:srcRect r="8656" b="12019"/>
          <a:stretch/>
        </p:blipFill>
        <p:spPr bwMode="auto">
          <a:xfrm>
            <a:off x="5825224" y="4970580"/>
            <a:ext cx="1999723" cy="144457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44090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29600" cy="720080"/>
          </a:xfrm>
        </p:spPr>
        <p:txBody>
          <a:bodyPr anchor="t">
            <a:normAutofit/>
          </a:bodyPr>
          <a:lstStyle/>
          <a:p>
            <a:r>
              <a:rPr lang="en-US" sz="2800" b="1" dirty="0" smtClean="0">
                <a:latin typeface="Times New Roman" pitchFamily="18" charset="0"/>
                <a:cs typeface="Times New Roman" pitchFamily="18" charset="0"/>
              </a:rPr>
              <a:t>Conclusion</a:t>
            </a:r>
            <a:endParaRPr lang="ru-RU" sz="2800" b="1"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endParaRPr lang="ru-RU"/>
          </a:p>
        </p:txBody>
      </p:sp>
      <p:sp>
        <p:nvSpPr>
          <p:cNvPr id="5" name="Объект 4"/>
          <p:cNvSpPr txBox="1">
            <a:spLocks noGrp="1"/>
          </p:cNvSpPr>
          <p:nvPr>
            <p:ph idx="1"/>
          </p:nvPr>
        </p:nvSpPr>
        <p:spPr>
          <a:xfrm>
            <a:off x="467544" y="1196752"/>
            <a:ext cx="8229600" cy="3862596"/>
          </a:xfrm>
          <a:prstGeom prst="rect">
            <a:avLst/>
          </a:prstGeom>
          <a:noFill/>
        </p:spPr>
        <p:txBody>
          <a:bodyPr wrap="square" rtlCol="0">
            <a:spAutoFit/>
          </a:bodyPr>
          <a:lstStyle/>
          <a:p>
            <a:pPr marL="285750" indent="-285750">
              <a:spcBef>
                <a:spcPts val="600"/>
              </a:spcBef>
              <a:spcAft>
                <a:spcPts val="1200"/>
              </a:spcAft>
            </a:pPr>
            <a:r>
              <a:rPr lang="en-US" sz="2000" dirty="0">
                <a:latin typeface="Times New Roman" panose="02020603050405020304" pitchFamily="18" charset="0"/>
                <a:cs typeface="Times New Roman" panose="02020603050405020304" pitchFamily="18" charset="0"/>
              </a:rPr>
              <a:t>Plant residues in peat deposits of </a:t>
            </a:r>
            <a:r>
              <a:rPr lang="en-US" sz="2000" dirty="0" smtClean="0">
                <a:latin typeface="Times New Roman" panose="02020603050405020304" pitchFamily="18" charset="0"/>
                <a:cs typeface="Times New Roman" panose="02020603050405020304" pitchFamily="18" charset="0"/>
              </a:rPr>
              <a:t>raised oligotrophic </a:t>
            </a:r>
            <a:r>
              <a:rPr lang="en-US" sz="2000" dirty="0">
                <a:latin typeface="Times New Roman" panose="02020603050405020304" pitchFamily="18" charset="0"/>
                <a:cs typeface="Times New Roman" panose="02020603050405020304" pitchFamily="18" charset="0"/>
              </a:rPr>
              <a:t>bog massifs are characterized by high preservation of cell </a:t>
            </a:r>
            <a:r>
              <a:rPr lang="en-US" sz="2000" dirty="0" smtClean="0">
                <a:latin typeface="Times New Roman" panose="02020603050405020304" pitchFamily="18" charset="0"/>
                <a:cs typeface="Times New Roman" panose="02020603050405020304" pitchFamily="18" charset="0"/>
              </a:rPr>
              <a:t>structures</a:t>
            </a:r>
            <a:r>
              <a:rPr lang="ru-RU"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285750" indent="-285750">
              <a:spcBef>
                <a:spcPts val="600"/>
              </a:spcBef>
              <a:spcAft>
                <a:spcPts val="1200"/>
              </a:spcAft>
            </a:pPr>
            <a:r>
              <a:rPr lang="en-US" sz="2000" dirty="0" smtClean="0">
                <a:latin typeface="Times New Roman" panose="02020603050405020304" pitchFamily="18" charset="0"/>
                <a:cs typeface="Times New Roman" panose="02020603050405020304" pitchFamily="18" charset="0"/>
              </a:rPr>
              <a:t>There </a:t>
            </a:r>
            <a:r>
              <a:rPr lang="en-US" sz="2000" dirty="0">
                <a:latin typeface="Times New Roman" panose="02020603050405020304" pitchFamily="18" charset="0"/>
                <a:cs typeface="Times New Roman" panose="02020603050405020304" pitchFamily="18" charset="0"/>
              </a:rPr>
              <a:t>is no mechanical destruction of plant </a:t>
            </a:r>
            <a:r>
              <a:rPr lang="en-US" sz="2000" dirty="0" smtClean="0">
                <a:latin typeface="Times New Roman" panose="02020603050405020304" pitchFamily="18" charset="0"/>
                <a:cs typeface="Times New Roman" panose="02020603050405020304" pitchFamily="18" charset="0"/>
              </a:rPr>
              <a:t>residues,</a:t>
            </a:r>
            <a:r>
              <a:rPr lang="ru-RU" sz="2000" dirty="0" smtClean="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characteristic </a:t>
            </a:r>
            <a:r>
              <a:rPr lang="en-US" sz="2000" dirty="0">
                <a:latin typeface="Times New Roman" panose="02020603050405020304" pitchFamily="18" charset="0"/>
                <a:cs typeface="Times New Roman" panose="02020603050405020304" pitchFamily="18" charset="0"/>
              </a:rPr>
              <a:t>of the bogs of the Arctic </a:t>
            </a:r>
            <a:r>
              <a:rPr lang="en-US" sz="2000" dirty="0" smtClean="0">
                <a:latin typeface="Times New Roman" panose="02020603050405020304" pitchFamily="18" charset="0"/>
                <a:cs typeface="Times New Roman" panose="02020603050405020304" pitchFamily="18" charset="0"/>
              </a:rPr>
              <a:t>ecoregion, during the  </a:t>
            </a:r>
            <a:r>
              <a:rPr lang="en-US" sz="2000" dirty="0">
                <a:latin typeface="Times New Roman" panose="02020603050405020304" pitchFamily="18" charset="0"/>
                <a:cs typeface="Times New Roman" panose="02020603050405020304" pitchFamily="18" charset="0"/>
              </a:rPr>
              <a:t>bog </a:t>
            </a:r>
            <a:r>
              <a:rPr lang="en-US" sz="2000" dirty="0" smtClean="0">
                <a:latin typeface="Times New Roman" panose="02020603050405020304" pitchFamily="18" charset="0"/>
                <a:cs typeface="Times New Roman" panose="02020603050405020304" pitchFamily="18" charset="0"/>
              </a:rPr>
              <a:t>formation </a:t>
            </a:r>
            <a:r>
              <a:rPr lang="en-US" sz="2000" dirty="0">
                <a:latin typeface="Times New Roman" panose="02020603050405020304" pitchFamily="18" charset="0"/>
                <a:cs typeface="Times New Roman" panose="02020603050405020304" pitchFamily="18" charset="0"/>
              </a:rPr>
              <a:t>in the continental climate </a:t>
            </a:r>
            <a:r>
              <a:rPr lang="en-US" sz="2000" dirty="0" smtClean="0">
                <a:latin typeface="Times New Roman" panose="02020603050405020304" pitchFamily="18" charset="0"/>
                <a:cs typeface="Times New Roman" panose="02020603050405020304" pitchFamily="18" charset="0"/>
              </a:rPr>
              <a:t>zone</a:t>
            </a:r>
            <a:r>
              <a:rPr lang="ru-RU"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285750" indent="-285750">
              <a:spcBef>
                <a:spcPts val="600"/>
              </a:spcBef>
              <a:spcAft>
                <a:spcPts val="1200"/>
              </a:spcAft>
            </a:pPr>
            <a:r>
              <a:rPr lang="en-US" sz="2000" dirty="0">
                <a:latin typeface="Times New Roman" panose="02020603050405020304" pitchFamily="18" charset="0"/>
                <a:cs typeface="Times New Roman" panose="02020603050405020304" pitchFamily="18" charset="0"/>
              </a:rPr>
              <a:t>A significant difference in structure is probably due to </a:t>
            </a:r>
            <a:r>
              <a:rPr lang="en-US" sz="2000" dirty="0" smtClean="0">
                <a:latin typeface="Times New Roman" panose="02020603050405020304" pitchFamily="18" charset="0"/>
                <a:cs typeface="Times New Roman" panose="02020603050405020304" pitchFamily="18" charset="0"/>
              </a:rPr>
              <a:t>freezing-thawing cycles during </a:t>
            </a:r>
            <a:r>
              <a:rPr lang="en-US" sz="2000" dirty="0">
                <a:latin typeface="Times New Roman" panose="02020603050405020304" pitchFamily="18" charset="0"/>
                <a:cs typeface="Times New Roman" panose="02020603050405020304" pitchFamily="18" charset="0"/>
              </a:rPr>
              <a:t>the formation of a stable snow </a:t>
            </a:r>
            <a:r>
              <a:rPr lang="en-US" sz="2000" dirty="0" smtClean="0">
                <a:latin typeface="Times New Roman" panose="02020603050405020304" pitchFamily="18" charset="0"/>
                <a:cs typeface="Times New Roman" panose="02020603050405020304" pitchFamily="18" charset="0"/>
              </a:rPr>
              <a:t>cover in autumn.</a:t>
            </a:r>
            <a:endParaRPr lang="en-US" sz="2000" dirty="0">
              <a:latin typeface="Times New Roman" panose="02020603050405020304" pitchFamily="18" charset="0"/>
              <a:cs typeface="Times New Roman" panose="02020603050405020304" pitchFamily="18" charset="0"/>
            </a:endParaRPr>
          </a:p>
          <a:p>
            <a:pPr marL="285750" indent="-285750">
              <a:spcBef>
                <a:spcPts val="600"/>
              </a:spcBef>
              <a:spcAft>
                <a:spcPts val="1200"/>
              </a:spcAft>
            </a:pPr>
            <a:r>
              <a:rPr lang="en-US" sz="2000" dirty="0">
                <a:latin typeface="Times New Roman" panose="02020603050405020304" pitchFamily="18" charset="0"/>
                <a:cs typeface="Times New Roman" panose="02020603050405020304" pitchFamily="18" charset="0"/>
              </a:rPr>
              <a:t>The specific character of defragmentation of plant residues in the conditions of oligotrophic bog massifs of the Western segment of the Russian Arctic is revealed in comparison with similar peat deposits of Western Siberia.</a:t>
            </a:r>
            <a:endParaRPr lang="ru-RU"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81727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23528" y="116633"/>
            <a:ext cx="7772400" cy="576063"/>
          </a:xfrm>
        </p:spPr>
        <p:txBody>
          <a:bodyPr>
            <a:normAutofit/>
          </a:bodyPr>
          <a:lstStyle/>
          <a:p>
            <a:r>
              <a:rPr lang="en-US" sz="3100" b="1" dirty="0" smtClean="0">
                <a:latin typeface="Times New Roman" pitchFamily="18" charset="0"/>
                <a:cs typeface="Times New Roman" pitchFamily="18" charset="0"/>
              </a:rPr>
              <a:t>Literature</a:t>
            </a:r>
            <a:endParaRPr lang="ru-RU" b="1" dirty="0"/>
          </a:p>
        </p:txBody>
      </p:sp>
      <p:sp>
        <p:nvSpPr>
          <p:cNvPr id="4" name="Подзаголовок 3"/>
          <p:cNvSpPr>
            <a:spLocks noGrp="1"/>
          </p:cNvSpPr>
          <p:nvPr>
            <p:ph type="subTitle" idx="1"/>
          </p:nvPr>
        </p:nvSpPr>
        <p:spPr>
          <a:xfrm>
            <a:off x="395536" y="692696"/>
            <a:ext cx="8496944" cy="5400600"/>
          </a:xfrm>
        </p:spPr>
        <p:txBody>
          <a:bodyPr>
            <a:noAutofit/>
          </a:bodyPr>
          <a:lstStyle/>
          <a:p>
            <a:pPr marL="514350" indent="-514350" algn="l">
              <a:buFont typeface="+mj-lt"/>
              <a:buAutoNum type="arabicPeriod"/>
            </a:pPr>
            <a:endParaRPr lang="en-US" sz="1600" b="1" dirty="0">
              <a:solidFill>
                <a:schemeClr val="tx1"/>
              </a:solidFill>
              <a:latin typeface="Times New Roman" pitchFamily="18" charset="0"/>
              <a:ea typeface="+mj-ea"/>
              <a:cs typeface="Times New Roman" pitchFamily="18" charset="0"/>
            </a:endParaRPr>
          </a:p>
          <a:p>
            <a:pPr marL="514350" indent="-514350" algn="l">
              <a:spcBef>
                <a:spcPts val="600"/>
              </a:spcBef>
              <a:spcAft>
                <a:spcPts val="600"/>
              </a:spcAft>
              <a:buFont typeface="+mj-lt"/>
              <a:buAutoNum type="arabicPeriod"/>
            </a:pPr>
            <a:r>
              <a:rPr lang="en-US" sz="1600" dirty="0" err="1">
                <a:solidFill>
                  <a:schemeClr val="tx1"/>
                </a:solidFill>
                <a:latin typeface="Times New Roman" pitchFamily="18" charset="0"/>
                <a:ea typeface="+mj-ea"/>
                <a:cs typeface="Times New Roman" pitchFamily="18" charset="0"/>
              </a:rPr>
              <a:t>Smagin</a:t>
            </a:r>
            <a:r>
              <a:rPr lang="en-US" sz="1600" dirty="0">
                <a:solidFill>
                  <a:schemeClr val="tx1"/>
                </a:solidFill>
                <a:latin typeface="Times New Roman" pitchFamily="18" charset="0"/>
                <a:ea typeface="+mj-ea"/>
                <a:cs typeface="Times New Roman" pitchFamily="18" charset="0"/>
              </a:rPr>
              <a:t> V.A., </a:t>
            </a:r>
            <a:r>
              <a:rPr lang="en-US" sz="1600" dirty="0" err="1">
                <a:solidFill>
                  <a:schemeClr val="tx1"/>
                </a:solidFill>
                <a:latin typeface="Times New Roman" pitchFamily="18" charset="0"/>
                <a:ea typeface="+mj-ea"/>
                <a:cs typeface="Times New Roman" pitchFamily="18" charset="0"/>
              </a:rPr>
              <a:t>Noskova</a:t>
            </a:r>
            <a:r>
              <a:rPr lang="en-US" sz="1600" dirty="0">
                <a:solidFill>
                  <a:schemeClr val="tx1"/>
                </a:solidFill>
                <a:latin typeface="Times New Roman" pitchFamily="18" charset="0"/>
                <a:ea typeface="+mj-ea"/>
                <a:cs typeface="Times New Roman" pitchFamily="18" charset="0"/>
              </a:rPr>
              <a:t> M.G., </a:t>
            </a:r>
            <a:r>
              <a:rPr lang="en-US" sz="1600" dirty="0" err="1">
                <a:solidFill>
                  <a:schemeClr val="tx1"/>
                </a:solidFill>
                <a:latin typeface="Times New Roman" pitchFamily="18" charset="0"/>
                <a:ea typeface="+mj-ea"/>
                <a:cs typeface="Times New Roman" pitchFamily="18" charset="0"/>
              </a:rPr>
              <a:t>Antipin</a:t>
            </a:r>
            <a:r>
              <a:rPr lang="en-US" sz="1600" dirty="0">
                <a:solidFill>
                  <a:schemeClr val="tx1"/>
                </a:solidFill>
                <a:latin typeface="Times New Roman" pitchFamily="18" charset="0"/>
                <a:ea typeface="+mj-ea"/>
                <a:cs typeface="Times New Roman" pitchFamily="18" charset="0"/>
              </a:rPr>
              <a:t> V.K., </a:t>
            </a:r>
            <a:r>
              <a:rPr lang="en-US" sz="1600" dirty="0" err="1">
                <a:solidFill>
                  <a:schemeClr val="tx1"/>
                </a:solidFill>
                <a:latin typeface="Times New Roman" pitchFamily="18" charset="0"/>
                <a:ea typeface="+mj-ea"/>
                <a:cs typeface="Times New Roman" pitchFamily="18" charset="0"/>
              </a:rPr>
              <a:t>Boychuk</a:t>
            </a:r>
            <a:r>
              <a:rPr lang="en-US" sz="1600" dirty="0">
                <a:solidFill>
                  <a:schemeClr val="tx1"/>
                </a:solidFill>
                <a:latin typeface="Times New Roman" pitchFamily="18" charset="0"/>
                <a:ea typeface="+mj-ea"/>
                <a:cs typeface="Times New Roman" pitchFamily="18" charset="0"/>
              </a:rPr>
              <a:t> M.A. Diversity and </a:t>
            </a:r>
            <a:r>
              <a:rPr lang="en-US" sz="1600" dirty="0" err="1">
                <a:solidFill>
                  <a:schemeClr val="tx1"/>
                </a:solidFill>
                <a:latin typeface="Times New Roman" pitchFamily="18" charset="0"/>
                <a:ea typeface="+mj-ea"/>
                <a:cs typeface="Times New Roman" pitchFamily="18" charset="0"/>
              </a:rPr>
              <a:t>phytocenotic</a:t>
            </a:r>
            <a:r>
              <a:rPr lang="en-US" sz="1600" dirty="0">
                <a:solidFill>
                  <a:schemeClr val="tx1"/>
                </a:solidFill>
                <a:latin typeface="Times New Roman" pitchFamily="18" charset="0"/>
                <a:ea typeface="+mj-ea"/>
                <a:cs typeface="Times New Roman" pitchFamily="18" charset="0"/>
              </a:rPr>
              <a:t> role of mosses in the marshes of the south-west of the Arkhangelsk region and adjacent territories // </a:t>
            </a:r>
            <a:r>
              <a:rPr lang="en-US" sz="1600" dirty="0" smtClean="0">
                <a:solidFill>
                  <a:schemeClr val="tx1"/>
                </a:solidFill>
                <a:latin typeface="Times New Roman" pitchFamily="18" charset="0"/>
                <a:ea typeface="+mj-ea"/>
                <a:cs typeface="Times New Roman" pitchFamily="18" charset="0"/>
              </a:rPr>
              <a:t>Proceedings </a:t>
            </a:r>
            <a:r>
              <a:rPr lang="en-US" sz="1600" dirty="0">
                <a:solidFill>
                  <a:schemeClr val="tx1"/>
                </a:solidFill>
                <a:latin typeface="Times New Roman" pitchFamily="18" charset="0"/>
                <a:ea typeface="+mj-ea"/>
                <a:cs typeface="Times New Roman" pitchFamily="18" charset="0"/>
              </a:rPr>
              <a:t>of </a:t>
            </a:r>
            <a:r>
              <a:rPr lang="en-US" sz="1600" dirty="0" smtClean="0">
                <a:solidFill>
                  <a:schemeClr val="tx1"/>
                </a:solidFill>
                <a:latin typeface="Times New Roman" pitchFamily="18" charset="0"/>
                <a:ea typeface="+mj-ea"/>
                <a:cs typeface="Times New Roman" pitchFamily="18" charset="0"/>
              </a:rPr>
              <a:t>the Karelian </a:t>
            </a:r>
            <a:r>
              <a:rPr lang="en-US" sz="1600" dirty="0">
                <a:solidFill>
                  <a:schemeClr val="tx1"/>
                </a:solidFill>
                <a:latin typeface="Times New Roman" pitchFamily="18" charset="0"/>
                <a:ea typeface="+mj-ea"/>
                <a:cs typeface="Times New Roman" pitchFamily="18" charset="0"/>
              </a:rPr>
              <a:t>Research Center of Russian Academy of Science. 2017. No1</a:t>
            </a:r>
            <a:r>
              <a:rPr lang="en-US" sz="1600" dirty="0" smtClean="0">
                <a:solidFill>
                  <a:schemeClr val="tx1"/>
                </a:solidFill>
                <a:latin typeface="Times New Roman" pitchFamily="18" charset="0"/>
                <a:ea typeface="+mj-ea"/>
                <a:cs typeface="Times New Roman" pitchFamily="18" charset="0"/>
              </a:rPr>
              <a:t>.</a:t>
            </a:r>
          </a:p>
          <a:p>
            <a:pPr marL="514350" indent="-514350" algn="l">
              <a:spcBef>
                <a:spcPts val="600"/>
              </a:spcBef>
              <a:spcAft>
                <a:spcPts val="600"/>
              </a:spcAft>
              <a:buFont typeface="+mj-lt"/>
              <a:buAutoNum type="arabicPeriod"/>
            </a:pPr>
            <a:r>
              <a:rPr lang="en-US" sz="1600" dirty="0" smtClean="0">
                <a:solidFill>
                  <a:schemeClr val="tx1"/>
                </a:solidFill>
                <a:latin typeface="Times New Roman" pitchFamily="18" charset="0"/>
                <a:ea typeface="+mj-ea"/>
                <a:cs typeface="Times New Roman" pitchFamily="18" charset="0"/>
              </a:rPr>
              <a:t>Jensen </a:t>
            </a:r>
            <a:r>
              <a:rPr lang="en-US" sz="1600" dirty="0">
                <a:solidFill>
                  <a:schemeClr val="tx1"/>
                </a:solidFill>
                <a:latin typeface="Times New Roman" pitchFamily="18" charset="0"/>
                <a:ea typeface="+mj-ea"/>
                <a:cs typeface="Times New Roman" pitchFamily="18" charset="0"/>
              </a:rPr>
              <a:t>M., </a:t>
            </a:r>
            <a:r>
              <a:rPr lang="en-US" sz="1600" dirty="0" err="1">
                <a:solidFill>
                  <a:schemeClr val="tx1"/>
                </a:solidFill>
                <a:latin typeface="Times New Roman" pitchFamily="18" charset="0"/>
                <a:ea typeface="+mj-ea"/>
                <a:cs typeface="Times New Roman" pitchFamily="18" charset="0"/>
              </a:rPr>
              <a:t>Demidov</a:t>
            </a:r>
            <a:r>
              <a:rPr lang="en-US" sz="1600" dirty="0">
                <a:solidFill>
                  <a:schemeClr val="tx1"/>
                </a:solidFill>
                <a:latin typeface="Times New Roman" pitchFamily="18" charset="0"/>
                <a:ea typeface="+mj-ea"/>
                <a:cs typeface="Times New Roman" pitchFamily="18" charset="0"/>
              </a:rPr>
              <a:t> I.N., Larsen E., </a:t>
            </a:r>
            <a:r>
              <a:rPr lang="en-US" sz="1600" dirty="0" err="1">
                <a:solidFill>
                  <a:schemeClr val="tx1"/>
                </a:solidFill>
                <a:latin typeface="Times New Roman" pitchFamily="18" charset="0"/>
                <a:ea typeface="+mj-ea"/>
                <a:cs typeface="Times New Roman" pitchFamily="18" charset="0"/>
              </a:rPr>
              <a:t>Lysa</a:t>
            </a:r>
            <a:r>
              <a:rPr lang="en-US" sz="1600" dirty="0">
                <a:solidFill>
                  <a:schemeClr val="tx1"/>
                </a:solidFill>
                <a:latin typeface="Times New Roman" pitchFamily="18" charset="0"/>
                <a:ea typeface="+mj-ea"/>
                <a:cs typeface="Times New Roman" pitchFamily="18" charset="0"/>
              </a:rPr>
              <a:t> A. Vistula glaciers, lakes and sea level in the Arkhangelsk region: correlation opportunities and problems. The problem of correlation of Pleistocene events in the Russian North. Abstracts of the international workshop. December 4-6, 2006 St. Petersburg, </a:t>
            </a:r>
            <a:r>
              <a:rPr lang="en-US" sz="1600" dirty="0" smtClean="0">
                <a:solidFill>
                  <a:schemeClr val="tx1"/>
                </a:solidFill>
                <a:latin typeface="Times New Roman" pitchFamily="18" charset="0"/>
                <a:ea typeface="+mj-ea"/>
                <a:cs typeface="Times New Roman" pitchFamily="18" charset="0"/>
              </a:rPr>
              <a:t>2006</a:t>
            </a:r>
            <a:r>
              <a:rPr lang="ru-RU" sz="1600" dirty="0">
                <a:solidFill>
                  <a:schemeClr val="tx1"/>
                </a:solidFill>
                <a:latin typeface="Times New Roman" pitchFamily="18" charset="0"/>
                <a:ea typeface="+mj-ea"/>
                <a:cs typeface="Times New Roman" pitchFamily="18" charset="0"/>
              </a:rPr>
              <a:t>.</a:t>
            </a:r>
            <a:r>
              <a:rPr lang="en-US" sz="1600" dirty="0" smtClean="0">
                <a:solidFill>
                  <a:schemeClr val="tx1"/>
                </a:solidFill>
                <a:latin typeface="Times New Roman" pitchFamily="18" charset="0"/>
                <a:ea typeface="+mj-ea"/>
                <a:cs typeface="Times New Roman" pitchFamily="18" charset="0"/>
              </a:rPr>
              <a:t> </a:t>
            </a:r>
            <a:r>
              <a:rPr lang="ru-RU" sz="1600" dirty="0" smtClean="0">
                <a:solidFill>
                  <a:schemeClr val="tx1"/>
                </a:solidFill>
                <a:latin typeface="Times New Roman" pitchFamily="18" charset="0"/>
                <a:ea typeface="+mj-ea"/>
                <a:cs typeface="Times New Roman" pitchFamily="18" charset="0"/>
              </a:rPr>
              <a:t>Р</a:t>
            </a:r>
            <a:r>
              <a:rPr lang="en-US" sz="1600" dirty="0" smtClean="0">
                <a:solidFill>
                  <a:schemeClr val="tx1"/>
                </a:solidFill>
                <a:latin typeface="Times New Roman" pitchFamily="18" charset="0"/>
                <a:ea typeface="+mj-ea"/>
                <a:cs typeface="Times New Roman" pitchFamily="18" charset="0"/>
              </a:rPr>
              <a:t>. </a:t>
            </a:r>
            <a:r>
              <a:rPr lang="en-US" sz="1600" dirty="0">
                <a:solidFill>
                  <a:schemeClr val="tx1"/>
                </a:solidFill>
                <a:latin typeface="Times New Roman" pitchFamily="18" charset="0"/>
                <a:ea typeface="+mj-ea"/>
                <a:cs typeface="Times New Roman" pitchFamily="18" charset="0"/>
              </a:rPr>
              <a:t>45</a:t>
            </a:r>
            <a:r>
              <a:rPr lang="en-US" sz="1600" dirty="0" smtClean="0">
                <a:solidFill>
                  <a:schemeClr val="tx1"/>
                </a:solidFill>
                <a:latin typeface="Times New Roman" pitchFamily="18" charset="0"/>
                <a:ea typeface="+mj-ea"/>
                <a:cs typeface="Times New Roman" pitchFamily="18" charset="0"/>
              </a:rPr>
              <a:t>.</a:t>
            </a:r>
          </a:p>
          <a:p>
            <a:pPr marL="514350" indent="-514350" algn="l">
              <a:spcBef>
                <a:spcPts val="600"/>
              </a:spcBef>
              <a:spcAft>
                <a:spcPts val="600"/>
              </a:spcAft>
              <a:buFont typeface="+mj-lt"/>
              <a:buAutoNum type="arabicPeriod"/>
            </a:pPr>
            <a:r>
              <a:rPr lang="en-US" sz="1600" dirty="0" smtClean="0">
                <a:solidFill>
                  <a:schemeClr val="tx1"/>
                </a:solidFill>
                <a:latin typeface="Times New Roman" pitchFamily="18" charset="0"/>
                <a:ea typeface="+mj-ea"/>
                <a:cs typeface="Times New Roman" pitchFamily="18" charset="0"/>
              </a:rPr>
              <a:t>Katz </a:t>
            </a:r>
            <a:r>
              <a:rPr lang="en-US" sz="1600" dirty="0">
                <a:solidFill>
                  <a:schemeClr val="tx1"/>
                </a:solidFill>
                <a:latin typeface="Times New Roman" pitchFamily="18" charset="0"/>
                <a:ea typeface="+mj-ea"/>
                <a:cs typeface="Times New Roman" pitchFamily="18" charset="0"/>
              </a:rPr>
              <a:t>N. </a:t>
            </a:r>
            <a:r>
              <a:rPr lang="en-US" sz="1600" dirty="0" err="1">
                <a:solidFill>
                  <a:schemeClr val="tx1"/>
                </a:solidFill>
                <a:latin typeface="Times New Roman" pitchFamily="18" charset="0"/>
                <a:ea typeface="+mj-ea"/>
                <a:cs typeface="Times New Roman" pitchFamily="18" charset="0"/>
              </a:rPr>
              <a:t>Ya</a:t>
            </a:r>
            <a:r>
              <a:rPr lang="en-US" sz="1600" dirty="0">
                <a:solidFill>
                  <a:schemeClr val="tx1"/>
                </a:solidFill>
                <a:latin typeface="Times New Roman" pitchFamily="18" charset="0"/>
                <a:ea typeface="+mj-ea"/>
                <a:cs typeface="Times New Roman" pitchFamily="18" charset="0"/>
              </a:rPr>
              <a:t>. Swamps of the globe. </a:t>
            </a:r>
            <a:r>
              <a:rPr lang="en-US" sz="1600" dirty="0" smtClean="0">
                <a:solidFill>
                  <a:schemeClr val="tx1"/>
                </a:solidFill>
                <a:latin typeface="Times New Roman" pitchFamily="18" charset="0"/>
                <a:ea typeface="+mj-ea"/>
                <a:cs typeface="Times New Roman" pitchFamily="18" charset="0"/>
              </a:rPr>
              <a:t>M.: </a:t>
            </a:r>
            <a:r>
              <a:rPr lang="en-US" sz="1600" dirty="0" err="1">
                <a:solidFill>
                  <a:schemeClr val="tx1"/>
                </a:solidFill>
                <a:latin typeface="Times New Roman" pitchFamily="18" charset="0"/>
                <a:ea typeface="+mj-ea"/>
                <a:cs typeface="Times New Roman" pitchFamily="18" charset="0"/>
              </a:rPr>
              <a:t>Nauka</a:t>
            </a:r>
            <a:r>
              <a:rPr lang="en-US" sz="1600" dirty="0">
                <a:solidFill>
                  <a:schemeClr val="tx1"/>
                </a:solidFill>
                <a:latin typeface="Times New Roman" pitchFamily="18" charset="0"/>
                <a:ea typeface="+mj-ea"/>
                <a:cs typeface="Times New Roman" pitchFamily="18" charset="0"/>
              </a:rPr>
              <a:t>, 1971</a:t>
            </a:r>
            <a:r>
              <a:rPr lang="en-US" sz="1600" dirty="0" smtClean="0">
                <a:solidFill>
                  <a:schemeClr val="tx1"/>
                </a:solidFill>
                <a:latin typeface="Times New Roman" pitchFamily="18" charset="0"/>
                <a:ea typeface="+mj-ea"/>
                <a:cs typeface="Times New Roman" pitchFamily="18" charset="0"/>
              </a:rPr>
              <a:t>.</a:t>
            </a:r>
          </a:p>
          <a:p>
            <a:pPr marL="514350" indent="-514350" algn="l">
              <a:spcBef>
                <a:spcPts val="600"/>
              </a:spcBef>
              <a:spcAft>
                <a:spcPts val="600"/>
              </a:spcAft>
              <a:buFont typeface="+mj-lt"/>
              <a:buAutoNum type="arabicPeriod"/>
            </a:pPr>
            <a:r>
              <a:rPr lang="en-US" sz="1600" dirty="0" err="1" smtClean="0">
                <a:solidFill>
                  <a:schemeClr val="tx1"/>
                </a:solidFill>
                <a:latin typeface="Times New Roman" pitchFamily="18" charset="0"/>
                <a:ea typeface="+mj-ea"/>
                <a:cs typeface="Times New Roman" pitchFamily="18" charset="0"/>
              </a:rPr>
              <a:t>Yurkovskaya</a:t>
            </a:r>
            <a:r>
              <a:rPr lang="en-US" sz="1600" dirty="0" smtClean="0">
                <a:solidFill>
                  <a:schemeClr val="tx1"/>
                </a:solidFill>
                <a:latin typeface="Times New Roman" pitchFamily="18" charset="0"/>
                <a:ea typeface="+mj-ea"/>
                <a:cs typeface="Times New Roman" pitchFamily="18" charset="0"/>
              </a:rPr>
              <a:t> </a:t>
            </a:r>
            <a:r>
              <a:rPr lang="ru-RU" sz="1600" dirty="0">
                <a:solidFill>
                  <a:schemeClr val="tx1"/>
                </a:solidFill>
                <a:latin typeface="Times New Roman" pitchFamily="18" charset="0"/>
                <a:ea typeface="+mj-ea"/>
                <a:cs typeface="Times New Roman" pitchFamily="18" charset="0"/>
              </a:rPr>
              <a:t>Т</a:t>
            </a:r>
            <a:r>
              <a:rPr lang="ru-RU" sz="1600" dirty="0" smtClean="0">
                <a:solidFill>
                  <a:schemeClr val="tx1"/>
                </a:solidFill>
                <a:latin typeface="Times New Roman" pitchFamily="18" charset="0"/>
                <a:ea typeface="+mj-ea"/>
                <a:cs typeface="Times New Roman" pitchFamily="18" charset="0"/>
              </a:rPr>
              <a:t>. </a:t>
            </a:r>
            <a:r>
              <a:rPr lang="en-US" sz="1600" dirty="0">
                <a:solidFill>
                  <a:schemeClr val="tx1"/>
                </a:solidFill>
                <a:latin typeface="Times New Roman" pitchFamily="18" charset="0"/>
                <a:ea typeface="+mj-ea"/>
                <a:cs typeface="Times New Roman" pitchFamily="18" charset="0"/>
              </a:rPr>
              <a:t>Main latitudinal and longitudinal characters of Russian </a:t>
            </a:r>
            <a:r>
              <a:rPr lang="en-US" sz="1600" dirty="0" smtClean="0">
                <a:solidFill>
                  <a:schemeClr val="tx1"/>
                </a:solidFill>
                <a:latin typeface="Times New Roman" pitchFamily="18" charset="0"/>
                <a:ea typeface="+mj-ea"/>
                <a:cs typeface="Times New Roman" pitchFamily="18" charset="0"/>
              </a:rPr>
              <a:t>mire</a:t>
            </a:r>
            <a:r>
              <a:rPr lang="ru-RU" sz="1600" dirty="0" smtClean="0">
                <a:solidFill>
                  <a:schemeClr val="tx1"/>
                </a:solidFill>
                <a:latin typeface="Times New Roman" pitchFamily="18" charset="0"/>
                <a:ea typeface="+mj-ea"/>
                <a:cs typeface="Times New Roman" pitchFamily="18" charset="0"/>
              </a:rPr>
              <a:t> </a:t>
            </a:r>
            <a:r>
              <a:rPr lang="en-US" sz="1600" dirty="0" smtClean="0">
                <a:solidFill>
                  <a:schemeClr val="tx1"/>
                </a:solidFill>
                <a:latin typeface="Times New Roman" pitchFamily="18" charset="0"/>
                <a:ea typeface="+mj-ea"/>
                <a:cs typeface="Times New Roman" pitchFamily="18" charset="0"/>
              </a:rPr>
              <a:t>vegetation // Proc</a:t>
            </a:r>
            <a:r>
              <a:rPr lang="en-US" sz="1600" dirty="0">
                <a:solidFill>
                  <a:schemeClr val="tx1"/>
                </a:solidFill>
                <a:latin typeface="Times New Roman" pitchFamily="18" charset="0"/>
                <a:ea typeface="+mj-ea"/>
                <a:cs typeface="Times New Roman" pitchFamily="18" charset="0"/>
              </a:rPr>
              <a:t>. IAVS Symposium. </a:t>
            </a:r>
            <a:r>
              <a:rPr lang="en-US" sz="1600" dirty="0" err="1">
                <a:solidFill>
                  <a:schemeClr val="tx1"/>
                </a:solidFill>
                <a:latin typeface="Times New Roman" pitchFamily="18" charset="0"/>
                <a:ea typeface="+mj-ea"/>
                <a:cs typeface="Times New Roman" pitchFamily="18" charset="0"/>
              </a:rPr>
              <a:t>Opulus</a:t>
            </a:r>
            <a:r>
              <a:rPr lang="en-US" sz="1600" dirty="0">
                <a:solidFill>
                  <a:schemeClr val="tx1"/>
                </a:solidFill>
                <a:latin typeface="Times New Roman" pitchFamily="18" charset="0"/>
                <a:ea typeface="+mj-ea"/>
                <a:cs typeface="Times New Roman" pitchFamily="18" charset="0"/>
              </a:rPr>
              <a:t> Press: Uppsala. 2000. </a:t>
            </a:r>
            <a:r>
              <a:rPr lang="en-US" sz="1600" dirty="0" smtClean="0">
                <a:solidFill>
                  <a:schemeClr val="tx1"/>
                </a:solidFill>
                <a:latin typeface="Times New Roman" pitchFamily="18" charset="0"/>
                <a:ea typeface="+mj-ea"/>
                <a:cs typeface="Times New Roman" pitchFamily="18" charset="0"/>
              </a:rPr>
              <a:t>P.</a:t>
            </a:r>
            <a:r>
              <a:rPr lang="ru-RU" sz="1600" dirty="0" smtClean="0">
                <a:solidFill>
                  <a:schemeClr val="tx1"/>
                </a:solidFill>
                <a:latin typeface="Times New Roman" pitchFamily="18" charset="0"/>
                <a:ea typeface="+mj-ea"/>
                <a:cs typeface="Times New Roman" pitchFamily="18" charset="0"/>
              </a:rPr>
              <a:t> </a:t>
            </a:r>
            <a:r>
              <a:rPr lang="en-US" sz="1600" dirty="0" smtClean="0">
                <a:solidFill>
                  <a:schemeClr val="tx1"/>
                </a:solidFill>
                <a:latin typeface="Times New Roman" pitchFamily="18" charset="0"/>
                <a:ea typeface="+mj-ea"/>
                <a:cs typeface="Times New Roman" pitchFamily="18" charset="0"/>
              </a:rPr>
              <a:t>130</a:t>
            </a:r>
            <a:r>
              <a:rPr lang="ru-RU" sz="1600" dirty="0" smtClean="0">
                <a:solidFill>
                  <a:schemeClr val="tx1"/>
                </a:solidFill>
                <a:latin typeface="Times New Roman" pitchFamily="18" charset="0"/>
                <a:ea typeface="+mj-ea"/>
                <a:cs typeface="Times New Roman" pitchFamily="18" charset="0"/>
              </a:rPr>
              <a:t>-</a:t>
            </a:r>
            <a:r>
              <a:rPr lang="en-US" sz="1600" dirty="0" smtClean="0">
                <a:solidFill>
                  <a:schemeClr val="tx1"/>
                </a:solidFill>
                <a:latin typeface="Times New Roman" pitchFamily="18" charset="0"/>
                <a:ea typeface="+mj-ea"/>
                <a:cs typeface="Times New Roman" pitchFamily="18" charset="0"/>
              </a:rPr>
              <a:t>132.</a:t>
            </a:r>
            <a:endParaRPr lang="ru-RU" sz="1600" dirty="0" smtClean="0">
              <a:solidFill>
                <a:schemeClr val="tx1"/>
              </a:solidFill>
              <a:latin typeface="Times New Roman" pitchFamily="18" charset="0"/>
              <a:ea typeface="+mj-ea"/>
              <a:cs typeface="Times New Roman" pitchFamily="18" charset="0"/>
            </a:endParaRPr>
          </a:p>
          <a:p>
            <a:pPr marL="514350" indent="-514350" algn="l">
              <a:spcBef>
                <a:spcPts val="600"/>
              </a:spcBef>
              <a:spcAft>
                <a:spcPts val="600"/>
              </a:spcAft>
              <a:buFont typeface="+mj-lt"/>
              <a:buAutoNum type="arabicPeriod"/>
            </a:pPr>
            <a:r>
              <a:rPr lang="en-US" sz="1600" dirty="0" err="1" smtClean="0">
                <a:solidFill>
                  <a:schemeClr val="tx1"/>
                </a:solidFill>
                <a:latin typeface="Times New Roman" pitchFamily="18" charset="0"/>
                <a:ea typeface="+mj-ea"/>
                <a:cs typeface="Times New Roman" pitchFamily="18" charset="0"/>
              </a:rPr>
              <a:t>Ashchepkova</a:t>
            </a:r>
            <a:r>
              <a:rPr lang="en-US" sz="1600" dirty="0" smtClean="0">
                <a:solidFill>
                  <a:schemeClr val="tx1"/>
                </a:solidFill>
                <a:latin typeface="Times New Roman" pitchFamily="18" charset="0"/>
                <a:ea typeface="+mj-ea"/>
                <a:cs typeface="Times New Roman" pitchFamily="18" charset="0"/>
              </a:rPr>
              <a:t> A.A., </a:t>
            </a:r>
            <a:r>
              <a:rPr lang="en-US" sz="1600" dirty="0" err="1" smtClean="0">
                <a:solidFill>
                  <a:schemeClr val="tx1"/>
                </a:solidFill>
                <a:latin typeface="Times New Roman" pitchFamily="18" charset="0"/>
                <a:ea typeface="+mj-ea"/>
                <a:cs typeface="Times New Roman" pitchFamily="18" charset="0"/>
              </a:rPr>
              <a:t>Semikolenny</a:t>
            </a:r>
            <a:r>
              <a:rPr lang="en-US" sz="1600" dirty="0" smtClean="0">
                <a:solidFill>
                  <a:schemeClr val="tx1"/>
                </a:solidFill>
                <a:latin typeface="Times New Roman" pitchFamily="18" charset="0"/>
                <a:ea typeface="+mj-ea"/>
                <a:cs typeface="Times New Roman" pitchFamily="18" charset="0"/>
              </a:rPr>
              <a:t> A.A. Deposits of swamps and caves of the </a:t>
            </a:r>
            <a:r>
              <a:rPr lang="en-US" sz="1600" dirty="0" err="1" smtClean="0">
                <a:solidFill>
                  <a:schemeClr val="tx1"/>
                </a:solidFill>
                <a:latin typeface="Times New Roman" pitchFamily="18" charset="0"/>
                <a:ea typeface="+mj-ea"/>
                <a:cs typeface="Times New Roman" pitchFamily="18" charset="0"/>
              </a:rPr>
              <a:t>Pinega</a:t>
            </a:r>
            <a:r>
              <a:rPr lang="en-US" sz="1600" dirty="0" smtClean="0">
                <a:solidFill>
                  <a:schemeClr val="tx1"/>
                </a:solidFill>
                <a:latin typeface="Times New Roman" pitchFamily="18" charset="0"/>
                <a:ea typeface="+mj-ea"/>
                <a:cs typeface="Times New Roman" pitchFamily="18" charset="0"/>
              </a:rPr>
              <a:t> karst massif (Arkhangelsk region) as an indicator of changes in the natural environment in the Pleistocene-Holocene // Speleology and </a:t>
            </a:r>
            <a:r>
              <a:rPr lang="en-US" sz="1600" dirty="0" err="1" smtClean="0">
                <a:solidFill>
                  <a:schemeClr val="tx1"/>
                </a:solidFill>
                <a:latin typeface="Times New Roman" pitchFamily="18" charset="0"/>
                <a:ea typeface="+mj-ea"/>
                <a:cs typeface="Times New Roman" pitchFamily="18" charset="0"/>
              </a:rPr>
              <a:t>spelestology</a:t>
            </a:r>
            <a:r>
              <a:rPr lang="en-US" sz="1600" dirty="0" smtClean="0">
                <a:solidFill>
                  <a:schemeClr val="tx1"/>
                </a:solidFill>
                <a:latin typeface="Times New Roman" pitchFamily="18" charset="0"/>
                <a:ea typeface="+mj-ea"/>
                <a:cs typeface="Times New Roman" pitchFamily="18" charset="0"/>
              </a:rPr>
              <a:t>: collection of materials of the V international scientific correspondence conference (on the occasion of the 100th anniversary of A.V. </a:t>
            </a:r>
            <a:r>
              <a:rPr lang="en-US" sz="1600" dirty="0" err="1" smtClean="0">
                <a:solidFill>
                  <a:schemeClr val="tx1"/>
                </a:solidFill>
                <a:latin typeface="Times New Roman" pitchFamily="18" charset="0"/>
                <a:ea typeface="+mj-ea"/>
                <a:cs typeface="Times New Roman" pitchFamily="18" charset="0"/>
              </a:rPr>
              <a:t>Ryumin</a:t>
            </a:r>
            <a:r>
              <a:rPr lang="en-US" sz="1600" dirty="0" smtClean="0">
                <a:solidFill>
                  <a:schemeClr val="tx1"/>
                </a:solidFill>
                <a:latin typeface="Times New Roman" pitchFamily="18" charset="0"/>
                <a:ea typeface="+mj-ea"/>
                <a:cs typeface="Times New Roman" pitchFamily="18" charset="0"/>
              </a:rPr>
              <a:t>) / Ed. V.S. </a:t>
            </a:r>
            <a:r>
              <a:rPr lang="en-US" sz="1600" dirty="0" err="1" smtClean="0">
                <a:solidFill>
                  <a:schemeClr val="tx1"/>
                </a:solidFill>
                <a:latin typeface="Times New Roman" pitchFamily="18" charset="0"/>
                <a:ea typeface="+mj-ea"/>
                <a:cs typeface="Times New Roman" pitchFamily="18" charset="0"/>
              </a:rPr>
              <a:t>Zhitenev</a:t>
            </a:r>
            <a:r>
              <a:rPr lang="en-US" sz="1600" dirty="0" smtClean="0">
                <a:solidFill>
                  <a:schemeClr val="tx1"/>
                </a:solidFill>
                <a:latin typeface="Times New Roman" pitchFamily="18" charset="0"/>
                <a:ea typeface="+mj-ea"/>
                <a:cs typeface="Times New Roman" pitchFamily="18" charset="0"/>
              </a:rPr>
              <a:t>. - NISPR, </a:t>
            </a:r>
            <a:r>
              <a:rPr lang="en-US" sz="1600" dirty="0" err="1" smtClean="0">
                <a:solidFill>
                  <a:schemeClr val="tx1"/>
                </a:solidFill>
                <a:latin typeface="Times New Roman" pitchFamily="18" charset="0"/>
                <a:ea typeface="+mj-ea"/>
                <a:cs typeface="Times New Roman" pitchFamily="18" charset="0"/>
              </a:rPr>
              <a:t>Naberezhnye</a:t>
            </a:r>
            <a:r>
              <a:rPr lang="en-US" sz="1600" dirty="0" smtClean="0">
                <a:solidFill>
                  <a:schemeClr val="tx1"/>
                </a:solidFill>
                <a:latin typeface="Times New Roman" pitchFamily="18" charset="0"/>
                <a:ea typeface="+mj-ea"/>
                <a:cs typeface="Times New Roman" pitchFamily="18" charset="0"/>
              </a:rPr>
              <a:t> </a:t>
            </a:r>
            <a:r>
              <a:rPr lang="en-US" sz="1600" dirty="0" err="1" smtClean="0">
                <a:solidFill>
                  <a:schemeClr val="tx1"/>
                </a:solidFill>
                <a:latin typeface="Times New Roman" pitchFamily="18" charset="0"/>
                <a:ea typeface="+mj-ea"/>
                <a:cs typeface="Times New Roman" pitchFamily="18" charset="0"/>
              </a:rPr>
              <a:t>Chelny</a:t>
            </a:r>
            <a:r>
              <a:rPr lang="en-US" sz="1600" dirty="0" smtClean="0">
                <a:solidFill>
                  <a:schemeClr val="tx1"/>
                </a:solidFill>
                <a:latin typeface="Times New Roman" pitchFamily="18" charset="0"/>
                <a:ea typeface="+mj-ea"/>
                <a:cs typeface="Times New Roman" pitchFamily="18" charset="0"/>
              </a:rPr>
              <a:t>, 2014. S. 92</a:t>
            </a:r>
            <a:r>
              <a:rPr lang="ru-RU" sz="1600" dirty="0" smtClean="0">
                <a:solidFill>
                  <a:schemeClr val="tx1"/>
                </a:solidFill>
                <a:latin typeface="Times New Roman" pitchFamily="18" charset="0"/>
                <a:ea typeface="+mj-ea"/>
                <a:cs typeface="Times New Roman" pitchFamily="18" charset="0"/>
              </a:rPr>
              <a:t>-</a:t>
            </a:r>
            <a:r>
              <a:rPr lang="en-US" sz="1600" dirty="0" smtClean="0">
                <a:solidFill>
                  <a:schemeClr val="tx1"/>
                </a:solidFill>
                <a:latin typeface="Times New Roman" pitchFamily="18" charset="0"/>
                <a:ea typeface="+mj-ea"/>
                <a:cs typeface="Times New Roman" pitchFamily="18" charset="0"/>
              </a:rPr>
              <a:t>98.</a:t>
            </a:r>
          </a:p>
          <a:p>
            <a:pPr marL="514350" indent="-514350" algn="l">
              <a:spcBef>
                <a:spcPts val="600"/>
              </a:spcBef>
              <a:spcAft>
                <a:spcPts val="600"/>
              </a:spcAft>
              <a:buFont typeface="+mj-lt"/>
              <a:buAutoNum type="arabicPeriod"/>
            </a:pPr>
            <a:r>
              <a:rPr lang="en-US" sz="1600" dirty="0" err="1" smtClean="0">
                <a:solidFill>
                  <a:schemeClr val="tx1"/>
                </a:solidFill>
                <a:latin typeface="Times New Roman" pitchFamily="18" charset="0"/>
                <a:ea typeface="+mj-ea"/>
                <a:cs typeface="Times New Roman" pitchFamily="18" charset="0"/>
              </a:rPr>
              <a:t>Diggelen</a:t>
            </a:r>
            <a:r>
              <a:rPr lang="en-US" sz="1600" dirty="0" smtClean="0">
                <a:solidFill>
                  <a:schemeClr val="tx1"/>
                </a:solidFill>
                <a:latin typeface="Times New Roman" pitchFamily="18" charset="0"/>
                <a:ea typeface="+mj-ea"/>
                <a:cs typeface="Times New Roman" pitchFamily="18" charset="0"/>
              </a:rPr>
              <a:t> R. </a:t>
            </a:r>
            <a:r>
              <a:rPr lang="en-US" sz="1600" dirty="0">
                <a:solidFill>
                  <a:schemeClr val="tx1"/>
                </a:solidFill>
                <a:latin typeface="Times New Roman" pitchFamily="18" charset="0"/>
                <a:ea typeface="+mj-ea"/>
                <a:cs typeface="Times New Roman" pitchFamily="18" charset="0"/>
              </a:rPr>
              <a:t>(2018). Mires and Peatlands of Europe: Status, Distribution and Conservation. Restoration Ecology. </a:t>
            </a:r>
            <a:r>
              <a:rPr lang="en-US" sz="1600" dirty="0" smtClean="0">
                <a:solidFill>
                  <a:schemeClr val="tx1"/>
                </a:solidFill>
                <a:latin typeface="Times New Roman" pitchFamily="18" charset="0"/>
                <a:ea typeface="+mj-ea"/>
                <a:cs typeface="Times New Roman" pitchFamily="18" charset="0"/>
              </a:rPr>
              <a:t>DOI: 26</a:t>
            </a:r>
            <a:r>
              <a:rPr lang="en-US" sz="1600" dirty="0">
                <a:solidFill>
                  <a:schemeClr val="tx1"/>
                </a:solidFill>
                <a:latin typeface="Times New Roman" pitchFamily="18" charset="0"/>
                <a:ea typeface="+mj-ea"/>
                <a:cs typeface="Times New Roman" pitchFamily="18" charset="0"/>
              </a:rPr>
              <a:t>. 10.1111/rec.12865. </a:t>
            </a:r>
            <a:endParaRPr lang="ru-RU" sz="1200" dirty="0" smtClean="0">
              <a:solidFill>
                <a:schemeClr val="tx1"/>
              </a:solidFill>
              <a:latin typeface="Times New Roman" pitchFamily="18" charset="0"/>
              <a:ea typeface="+mj-ea"/>
              <a:cs typeface="Times New Roman" pitchFamily="18" charset="0"/>
            </a:endParaRPr>
          </a:p>
        </p:txBody>
      </p:sp>
    </p:spTree>
    <p:extLst>
      <p:ext uri="{BB962C8B-B14F-4D97-AF65-F5344CB8AC3E}">
        <p14:creationId xmlns:p14="http://schemas.microsoft.com/office/powerpoint/2010/main" val="70770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251520" y="2492896"/>
            <a:ext cx="8640960" cy="1143000"/>
          </a:xfrm>
        </p:spPr>
        <p:txBody>
          <a:bodyPr>
            <a:normAutofit fontScale="90000"/>
          </a:bodyPr>
          <a:lstStyle/>
          <a:p>
            <a:r>
              <a:rPr lang="en-US" sz="5300" b="1" dirty="0" smtClean="0">
                <a:latin typeface="Times New Roman" pitchFamily="18" charset="0"/>
                <a:cs typeface="Times New Roman" pitchFamily="18" charset="0"/>
              </a:rPr>
              <a:t>Thank you for your attention! </a:t>
            </a:r>
            <a:r>
              <a:rPr lang="en-US" sz="5300" dirty="0" smtClean="0">
                <a:latin typeface="Times New Roman" pitchFamily="18" charset="0"/>
                <a:cs typeface="Times New Roman" pitchFamily="18" charset="0"/>
              </a:rPr>
              <a:t/>
            </a:r>
            <a:br>
              <a:rPr lang="en-US" sz="5300" dirty="0" smtClean="0">
                <a:latin typeface="Times New Roman" pitchFamily="18" charset="0"/>
                <a:cs typeface="Times New Roman" pitchFamily="18" charset="0"/>
              </a:rPr>
            </a:br>
            <a:r>
              <a:rPr lang="en-US" sz="5300" dirty="0" smtClean="0">
                <a:latin typeface="Times New Roman" pitchFamily="18" charset="0"/>
                <a:cs typeface="Times New Roman" pitchFamily="18" charset="0"/>
              </a:rPr>
              <a:t/>
            </a:r>
            <a:br>
              <a:rPr lang="en-US" sz="5300" dirty="0" smtClean="0">
                <a:latin typeface="Times New Roman" pitchFamily="18" charset="0"/>
                <a:cs typeface="Times New Roman" pitchFamily="18" charset="0"/>
              </a:rPr>
            </a:br>
            <a:r>
              <a:rPr lang="en-US" sz="3100" b="1" i="1" dirty="0" smtClean="0">
                <a:latin typeface="Times New Roman" pitchFamily="18" charset="0"/>
                <a:cs typeface="Times New Roman" pitchFamily="18" charset="0"/>
              </a:rPr>
              <a:t>See you at EGU 2021 (Vienna, Austria)!</a:t>
            </a:r>
            <a:endParaRPr lang="ru-RU" sz="3100" b="1" i="1" dirty="0">
              <a:latin typeface="Times New Roman" pitchFamily="18" charset="0"/>
              <a:cs typeface="Times New Roman" pitchFamily="18" charset="0"/>
            </a:endParaRPr>
          </a:p>
        </p:txBody>
      </p:sp>
      <p:sp>
        <p:nvSpPr>
          <p:cNvPr id="4" name="Нижний колонтитул 3"/>
          <p:cNvSpPr>
            <a:spLocks noGrp="1"/>
          </p:cNvSpPr>
          <p:nvPr>
            <p:ph type="ftr" sz="quarter" idx="11"/>
          </p:nvPr>
        </p:nvSpPr>
        <p:spPr/>
        <p:txBody>
          <a:bodyPr/>
          <a:lstStyle/>
          <a:p>
            <a:endParaRPr lang="ru-RU"/>
          </a:p>
        </p:txBody>
      </p:sp>
    </p:spTree>
    <p:extLst>
      <p:ext uri="{BB962C8B-B14F-4D97-AF65-F5344CB8AC3E}">
        <p14:creationId xmlns:p14="http://schemas.microsoft.com/office/powerpoint/2010/main" val="217554569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1047</TotalTime>
  <Words>1553</Words>
  <Application>Microsoft Office PowerPoint</Application>
  <PresentationFormat>Экран (4:3)</PresentationFormat>
  <Paragraphs>113</Paragraphs>
  <Slides>15</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Specific features of the structure of oligotrophic peatlands in the Arctic ecoregion</vt:lpstr>
      <vt:lpstr>Презентация PowerPoint</vt:lpstr>
      <vt:lpstr>Climatic features of the formation of oligotrophic peat bogs</vt:lpstr>
      <vt:lpstr>Study sites in the Arctic ecoregion</vt:lpstr>
      <vt:lpstr>Study sites in the Arctic ecoregion</vt:lpstr>
      <vt:lpstr>Study sites outside the Arctic ecoregion</vt:lpstr>
      <vt:lpstr>Test sites out of the Arctic ecoregion</vt:lpstr>
      <vt:lpstr>The impact of freeze-thaw cycles  on peat macrostructure</vt:lpstr>
      <vt:lpstr>The peat structure on raised oligotrophic bogs outside the Arctic ecoregion</vt:lpstr>
      <vt:lpstr>The peat structure on raised oligotrophic bogs  in the Arctic ecoregion</vt:lpstr>
      <vt:lpstr>Peat structure at different depths</vt:lpstr>
      <vt:lpstr>Specific features of the structure of oligotrophic peatlands in the Arctic ecoregion</vt:lpstr>
      <vt:lpstr>Conclusion</vt:lpstr>
      <vt:lpstr>Literature</vt:lpstr>
      <vt:lpstr>Thank you for your attention!   See you at EGU 2021 (Vienna, Austria)!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Пономарева Тамара Игоревна</dc:creator>
  <cp:lastModifiedBy>Пономарева Тамара Игоревна</cp:lastModifiedBy>
  <cp:revision>92</cp:revision>
  <dcterms:created xsi:type="dcterms:W3CDTF">2020-04-08T15:02:47Z</dcterms:created>
  <dcterms:modified xsi:type="dcterms:W3CDTF">2020-04-22T11:33:19Z</dcterms:modified>
</cp:coreProperties>
</file>