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0275213" cy="42803763"/>
  <p:notesSz cx="6797675" cy="9928225"/>
  <p:defaultTextStyle>
    <a:defPPr>
      <a:defRPr lang="en-US"/>
    </a:defPPr>
    <a:lvl1pPr marL="0" algn="l" defTabSz="4041629" rtl="0" eaLnBrk="1" latinLnBrk="0" hangingPunct="1">
      <a:defRPr sz="7900" kern="1200">
        <a:solidFill>
          <a:schemeClr val="tx1"/>
        </a:solidFill>
        <a:latin typeface="+mn-lt"/>
        <a:ea typeface="+mn-ea"/>
        <a:cs typeface="+mn-cs"/>
      </a:defRPr>
    </a:lvl1pPr>
    <a:lvl2pPr marL="2020815" algn="l" defTabSz="4041629" rtl="0" eaLnBrk="1" latinLnBrk="0" hangingPunct="1">
      <a:defRPr sz="7900" kern="1200">
        <a:solidFill>
          <a:schemeClr val="tx1"/>
        </a:solidFill>
        <a:latin typeface="+mn-lt"/>
        <a:ea typeface="+mn-ea"/>
        <a:cs typeface="+mn-cs"/>
      </a:defRPr>
    </a:lvl2pPr>
    <a:lvl3pPr marL="4041629" algn="l" defTabSz="4041629" rtl="0" eaLnBrk="1" latinLnBrk="0" hangingPunct="1">
      <a:defRPr sz="7900" kern="1200">
        <a:solidFill>
          <a:schemeClr val="tx1"/>
        </a:solidFill>
        <a:latin typeface="+mn-lt"/>
        <a:ea typeface="+mn-ea"/>
        <a:cs typeface="+mn-cs"/>
      </a:defRPr>
    </a:lvl3pPr>
    <a:lvl4pPr marL="6062448" algn="l" defTabSz="4041629" rtl="0" eaLnBrk="1" latinLnBrk="0" hangingPunct="1">
      <a:defRPr sz="7900" kern="1200">
        <a:solidFill>
          <a:schemeClr val="tx1"/>
        </a:solidFill>
        <a:latin typeface="+mn-lt"/>
        <a:ea typeface="+mn-ea"/>
        <a:cs typeface="+mn-cs"/>
      </a:defRPr>
    </a:lvl4pPr>
    <a:lvl5pPr marL="8083261" algn="l" defTabSz="4041629" rtl="0" eaLnBrk="1" latinLnBrk="0" hangingPunct="1">
      <a:defRPr sz="7900" kern="1200">
        <a:solidFill>
          <a:schemeClr val="tx1"/>
        </a:solidFill>
        <a:latin typeface="+mn-lt"/>
        <a:ea typeface="+mn-ea"/>
        <a:cs typeface="+mn-cs"/>
      </a:defRPr>
    </a:lvl5pPr>
    <a:lvl6pPr marL="10104075" algn="l" defTabSz="4041629" rtl="0" eaLnBrk="1" latinLnBrk="0" hangingPunct="1">
      <a:defRPr sz="7900" kern="1200">
        <a:solidFill>
          <a:schemeClr val="tx1"/>
        </a:solidFill>
        <a:latin typeface="+mn-lt"/>
        <a:ea typeface="+mn-ea"/>
        <a:cs typeface="+mn-cs"/>
      </a:defRPr>
    </a:lvl6pPr>
    <a:lvl7pPr marL="12124890" algn="l" defTabSz="4041629" rtl="0" eaLnBrk="1" latinLnBrk="0" hangingPunct="1">
      <a:defRPr sz="7900" kern="1200">
        <a:solidFill>
          <a:schemeClr val="tx1"/>
        </a:solidFill>
        <a:latin typeface="+mn-lt"/>
        <a:ea typeface="+mn-ea"/>
        <a:cs typeface="+mn-cs"/>
      </a:defRPr>
    </a:lvl7pPr>
    <a:lvl8pPr marL="14145707" algn="l" defTabSz="4041629" rtl="0" eaLnBrk="1" latinLnBrk="0" hangingPunct="1">
      <a:defRPr sz="7900" kern="1200">
        <a:solidFill>
          <a:schemeClr val="tx1"/>
        </a:solidFill>
        <a:latin typeface="+mn-lt"/>
        <a:ea typeface="+mn-ea"/>
        <a:cs typeface="+mn-cs"/>
      </a:defRPr>
    </a:lvl8pPr>
    <a:lvl9pPr marL="16166523" algn="l" defTabSz="4041629" rtl="0" eaLnBrk="1" latinLnBrk="0" hangingPunct="1">
      <a:defRPr sz="7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22" userDrawn="1">
          <p15:clr>
            <a:srgbClr val="A4A3A4"/>
          </p15:clr>
        </p15:guide>
        <p15:guide id="2" pos="5352" userDrawn="1">
          <p15:clr>
            <a:srgbClr val="A4A3A4"/>
          </p15:clr>
        </p15:guide>
        <p15:guide id="3" orient="horz" pos="21845" userDrawn="1">
          <p15:clr>
            <a:srgbClr val="A4A3A4"/>
          </p15:clr>
        </p15:guide>
        <p15:guide id="4" pos="8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9C"/>
    <a:srgbClr val="3333FF"/>
    <a:srgbClr val="C4172F"/>
    <a:srgbClr val="01014B"/>
    <a:srgbClr val="00CC66"/>
    <a:srgbClr val="66FF99"/>
    <a:srgbClr val="E03A3E"/>
    <a:srgbClr val="EAA10A"/>
    <a:srgbClr val="FED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96" autoAdjust="0"/>
    <p:restoredTop sz="95000" autoAdjust="0"/>
  </p:normalViewPr>
  <p:slideViewPr>
    <p:cSldViewPr>
      <p:cViewPr>
        <p:scale>
          <a:sx n="30" d="100"/>
          <a:sy n="30" d="100"/>
        </p:scale>
        <p:origin x="-93" y="12"/>
      </p:cViewPr>
      <p:guideLst>
        <p:guide orient="horz" pos="10922"/>
        <p:guide pos="5352"/>
        <p:guide orient="horz" pos="21845"/>
        <p:guide pos="8325"/>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A27B708-2555-834C-97B8-35CDF758D659}" type="datetimeFigureOut">
              <a:rPr lang="en-US" smtClean="0"/>
              <a:t>5/6/2020</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2314C12-B17B-E54E-8510-11A7CCA69E63}" type="slidenum">
              <a:rPr lang="en-US" smtClean="0"/>
              <a:t>‹N°›</a:t>
            </a:fld>
            <a:endParaRPr lang="en-US" dirty="0"/>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8136665-E3B9-4770-87AD-6DEC982644AC}" type="datetimeFigureOut">
              <a:rPr lang="en-US" smtClean="0"/>
              <a:t>5/6/2020</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041A3098-26CD-4B1C-8962-952490CB03B8}" type="slidenum">
              <a:rPr lang="en-US" smtClean="0"/>
              <a:t>‹N°›</a:t>
            </a:fld>
            <a:endParaRPr lang="en-US" dirty="0"/>
          </a:p>
        </p:txBody>
      </p:sp>
    </p:spTree>
    <p:extLst>
      <p:ext uri="{BB962C8B-B14F-4D97-AF65-F5344CB8AC3E}">
        <p14:creationId xmlns:p14="http://schemas.microsoft.com/office/powerpoint/2010/main" val="230405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4563" y="1241425"/>
            <a:ext cx="23685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A3098-26CD-4B1C-8962-952490CB03B8}" type="slidenum">
              <a:rPr lang="en-US" smtClean="0"/>
              <a:t>1</a:t>
            </a:fld>
            <a:endParaRPr lang="en-US" dirty="0"/>
          </a:p>
        </p:txBody>
      </p:sp>
    </p:spTree>
    <p:extLst>
      <p:ext uri="{BB962C8B-B14F-4D97-AF65-F5344CB8AC3E}">
        <p14:creationId xmlns:p14="http://schemas.microsoft.com/office/powerpoint/2010/main" val="2960070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72&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480564" y="792665"/>
            <a:ext cx="29314096" cy="4359643"/>
          </a:xfrm>
          <a:prstGeom prst="rect">
            <a:avLst/>
          </a:prstGeom>
          <a:solidFill>
            <a:srgbClr val="01014B"/>
          </a:solidFill>
          <a:ln>
            <a:solidFill>
              <a:srgbClr val="01014B"/>
            </a:solidFill>
          </a:ln>
        </p:spPr>
        <p:txBody>
          <a:bodyPr vert="horz" lIns="181360" tIns="90681" rIns="181360" bIns="90681" anchor="ctr" anchorCtr="1"/>
          <a:lstStyle>
            <a:lvl1pPr>
              <a:defRPr sz="10071" b="1">
                <a:solidFill>
                  <a:schemeClr val="bg1"/>
                </a:solidFill>
                <a:latin typeface="Arial"/>
                <a:cs typeface="Arial"/>
              </a:defRPr>
            </a:lvl1pPr>
          </a:lstStyle>
          <a:p>
            <a:r>
              <a:rPr lang="en-US" dirty="0"/>
              <a:t>Poster Presentation Title</a:t>
            </a:r>
            <a:br>
              <a:rPr lang="en-US" dirty="0"/>
            </a:br>
            <a:r>
              <a:rPr lang="en-US" sz="6714" b="1" dirty="0">
                <a:solidFill>
                  <a:schemeClr val="bg1"/>
                </a:solidFill>
                <a:latin typeface="Arial" pitchFamily="34" charset="0"/>
                <a:cs typeface="Arial" pitchFamily="34" charset="0"/>
              </a:rPr>
              <a:t>List Author Name(s)</a:t>
            </a:r>
            <a:br>
              <a:rPr lang="en-US" sz="6714" b="1" dirty="0">
                <a:solidFill>
                  <a:schemeClr val="bg1"/>
                </a:solidFill>
                <a:latin typeface="Arial" pitchFamily="34" charset="0"/>
                <a:cs typeface="Arial" pitchFamily="34" charset="0"/>
              </a:rPr>
            </a:br>
            <a:r>
              <a:rPr lang="en-US" sz="6714" b="1" dirty="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490574" y="5605256"/>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Abstract or Introduction</a:t>
            </a:r>
            <a:endParaRPr lang="en-US" dirty="0"/>
          </a:p>
        </p:txBody>
      </p:sp>
      <p:sp>
        <p:nvSpPr>
          <p:cNvPr id="24" name="Text Placeholder 23"/>
          <p:cNvSpPr>
            <a:spLocks noGrp="1"/>
          </p:cNvSpPr>
          <p:nvPr>
            <p:ph type="body" sz="quarter" idx="11" hasCustomPrompt="1"/>
          </p:nvPr>
        </p:nvSpPr>
        <p:spPr>
          <a:xfrm>
            <a:off x="490574" y="7303819"/>
            <a:ext cx="7088244" cy="11295437"/>
          </a:xfrm>
          <a:prstGeom prst="rect">
            <a:avLst/>
          </a:prstGeom>
        </p:spPr>
        <p:txBody>
          <a:bodyPr vert="horz" lIns="181360" tIns="90681" rIns="181360" bIns="90681"/>
          <a:lstStyle>
            <a:lvl1pPr marL="0" indent="0">
              <a:buNone/>
              <a:defRPr sz="4336" baseline="0"/>
            </a:lvl1pPr>
            <a:lvl2pPr marL="643002" indent="0">
              <a:buNone/>
              <a:defRPr sz="4336" baseline="0"/>
            </a:lvl2pPr>
            <a:lvl3pPr marL="1250769" indent="0">
              <a:buNone/>
              <a:defRPr sz="4336" baseline="0"/>
            </a:lvl3pPr>
            <a:lvl4pPr>
              <a:defRPr sz="4336"/>
            </a:lvl4pPr>
            <a:lvl5pPr>
              <a:defRPr sz="4336"/>
            </a:lvl5pPr>
          </a:lstStyle>
          <a:p>
            <a:pPr lvl="0"/>
            <a:r>
              <a:rPr lang="en-US" dirty="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480565" y="19023899"/>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Objectives</a:t>
            </a:r>
            <a:endParaRPr lang="en-US" dirty="0"/>
          </a:p>
        </p:txBody>
      </p:sp>
      <p:sp>
        <p:nvSpPr>
          <p:cNvPr id="26" name="Text Placeholder 23"/>
          <p:cNvSpPr>
            <a:spLocks noGrp="1"/>
          </p:cNvSpPr>
          <p:nvPr>
            <p:ph type="body" sz="quarter" idx="13" hasCustomPrompt="1"/>
          </p:nvPr>
        </p:nvSpPr>
        <p:spPr>
          <a:xfrm>
            <a:off x="480565" y="20807388"/>
            <a:ext cx="7088244" cy="9511948"/>
          </a:xfrm>
          <a:prstGeom prst="rect">
            <a:avLst/>
          </a:prstGeom>
        </p:spPr>
        <p:txBody>
          <a:bodyPr vert="horz" lIns="181360" tIns="90681" rIns="181360" bIns="90681"/>
          <a:lstStyle>
            <a:lvl1pPr marL="0" marR="0" indent="0" algn="l" defTabSz="5653194" rtl="0" eaLnBrk="1" fontAlgn="auto" latinLnBrk="0" hangingPunct="1">
              <a:lnSpc>
                <a:spcPct val="100000"/>
              </a:lnSpc>
              <a:spcBef>
                <a:spcPct val="20000"/>
              </a:spcBef>
              <a:spcAft>
                <a:spcPts val="0"/>
              </a:spcAft>
              <a:buClrTx/>
              <a:buSzTx/>
              <a:buFont typeface="Arial" pitchFamily="34" charset="0"/>
              <a:buNone/>
              <a:tabLst/>
              <a:defRPr sz="4336"/>
            </a:lvl1pPr>
            <a:lvl2pPr>
              <a:defRPr sz="4336"/>
            </a:lvl2pPr>
            <a:lvl3pPr>
              <a:defRPr sz="4336"/>
            </a:lvl3pPr>
            <a:lvl4pPr>
              <a:defRPr sz="4336"/>
            </a:lvl4pPr>
            <a:lvl5pPr>
              <a:defRPr sz="4336"/>
            </a:lvl5pPr>
          </a:lstStyle>
          <a:p>
            <a:pPr marL="0" marR="0" lvl="0" indent="0" algn="l" defTabSz="5653194" rtl="0" eaLnBrk="1" fontAlgn="auto" latinLnBrk="0" hangingPunct="1">
              <a:lnSpc>
                <a:spcPct val="100000"/>
              </a:lnSpc>
              <a:spcBef>
                <a:spcPct val="20000"/>
              </a:spcBef>
              <a:spcAft>
                <a:spcPts val="0"/>
              </a:spcAft>
              <a:buClrTx/>
              <a:buSzTx/>
              <a:buFont typeface="Arial" pitchFamily="34" charset="0"/>
              <a:buNone/>
              <a:tabLst/>
              <a:defRPr/>
            </a:pPr>
            <a:r>
              <a:rPr lang="en-US" dirty="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480565" y="30715665"/>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Methods</a:t>
            </a:r>
            <a:endParaRPr lang="en-US" dirty="0"/>
          </a:p>
        </p:txBody>
      </p:sp>
      <p:sp>
        <p:nvSpPr>
          <p:cNvPr id="28" name="Text Placeholder 23"/>
          <p:cNvSpPr>
            <a:spLocks noGrp="1"/>
          </p:cNvSpPr>
          <p:nvPr>
            <p:ph type="body" sz="quarter" idx="15" hasCustomPrompt="1"/>
          </p:nvPr>
        </p:nvSpPr>
        <p:spPr>
          <a:xfrm>
            <a:off x="480565" y="32499156"/>
            <a:ext cx="7088244" cy="9455328"/>
          </a:xfrm>
          <a:prstGeom prst="rect">
            <a:avLst/>
          </a:prstGeom>
        </p:spPr>
        <p:txBody>
          <a:bodyPr vert="horz" lIns="181360" tIns="90681" rIns="181360" bIns="90681"/>
          <a:lstStyle>
            <a:lvl1pPr marL="0" marR="0" indent="0" algn="l" defTabSz="5653194" rtl="0" eaLnBrk="1" fontAlgn="auto" latinLnBrk="0" hangingPunct="1">
              <a:lnSpc>
                <a:spcPct val="100000"/>
              </a:lnSpc>
              <a:spcBef>
                <a:spcPct val="20000"/>
              </a:spcBef>
              <a:spcAft>
                <a:spcPts val="0"/>
              </a:spcAft>
              <a:buClrTx/>
              <a:buSzTx/>
              <a:buFont typeface="Arial" pitchFamily="34" charset="0"/>
              <a:buNone/>
              <a:tabLst/>
              <a:defRPr sz="4336"/>
            </a:lvl1pPr>
            <a:lvl2pPr>
              <a:defRPr sz="4336"/>
            </a:lvl2pPr>
            <a:lvl3pPr>
              <a:defRPr sz="4336"/>
            </a:lvl3pPr>
            <a:lvl4pPr>
              <a:defRPr sz="4336"/>
            </a:lvl4pPr>
            <a:lvl5pPr>
              <a:defRPr sz="4336"/>
            </a:lvl5pPr>
          </a:lstStyle>
          <a:p>
            <a:pPr marL="0" marR="0" lvl="0" indent="0" algn="l" defTabSz="5653194" rtl="0" eaLnBrk="1" fontAlgn="auto" latinLnBrk="0" hangingPunct="1">
              <a:lnSpc>
                <a:spcPct val="100000"/>
              </a:lnSpc>
              <a:spcBef>
                <a:spcPct val="20000"/>
              </a:spcBef>
              <a:spcAft>
                <a:spcPts val="0"/>
              </a:spcAft>
              <a:buClrTx/>
              <a:buSzTx/>
              <a:buFont typeface="Arial" pitchFamily="34" charset="0"/>
              <a:buNone/>
              <a:tabLst/>
              <a:defRPr/>
            </a:pPr>
            <a:r>
              <a:rPr lang="en-US" dirty="0"/>
              <a:t>Copy and paste title bars and text boxes to create additional sections.</a:t>
            </a:r>
          </a:p>
        </p:txBody>
      </p:sp>
      <p:sp>
        <p:nvSpPr>
          <p:cNvPr id="29" name="Text Placeholder 21"/>
          <p:cNvSpPr>
            <a:spLocks noGrp="1"/>
          </p:cNvSpPr>
          <p:nvPr>
            <p:ph type="body" sz="quarter" idx="16" hasCustomPrompt="1"/>
          </p:nvPr>
        </p:nvSpPr>
        <p:spPr>
          <a:xfrm>
            <a:off x="7919217" y="5605256"/>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Results</a:t>
            </a:r>
            <a:endParaRPr lang="en-US" dirty="0"/>
          </a:p>
        </p:txBody>
      </p:sp>
      <p:sp>
        <p:nvSpPr>
          <p:cNvPr id="30" name="Text Placeholder 23"/>
          <p:cNvSpPr>
            <a:spLocks noGrp="1"/>
          </p:cNvSpPr>
          <p:nvPr>
            <p:ph type="body" sz="quarter" idx="17"/>
          </p:nvPr>
        </p:nvSpPr>
        <p:spPr>
          <a:xfrm>
            <a:off x="22706416" y="32272680"/>
            <a:ext cx="7088244" cy="9681802"/>
          </a:xfrm>
          <a:prstGeom prst="rect">
            <a:avLst/>
          </a:prstGeom>
        </p:spPr>
        <p:txBody>
          <a:bodyPr vert="horz" lIns="181360" tIns="90681" rIns="181360" bIns="90681"/>
          <a:lstStyle>
            <a:lvl1pPr>
              <a:defRPr sz="4336"/>
            </a:lvl1pPr>
            <a:lvl2pPr>
              <a:defRPr sz="4336"/>
            </a:lvl2pPr>
            <a:lvl3pPr>
              <a:defRPr sz="4336"/>
            </a:lvl3pPr>
            <a:lvl4pPr>
              <a:defRPr sz="4336"/>
            </a:lvl4pPr>
            <a:lvl5pPr>
              <a:defRPr sz="433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22706416" y="5605256"/>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Conclusion</a:t>
            </a:r>
            <a:endParaRPr lang="en-US" dirty="0"/>
          </a:p>
        </p:txBody>
      </p:sp>
      <p:sp>
        <p:nvSpPr>
          <p:cNvPr id="32" name="Text Placeholder 23"/>
          <p:cNvSpPr>
            <a:spLocks noGrp="1"/>
          </p:cNvSpPr>
          <p:nvPr>
            <p:ph type="body" sz="quarter" idx="19"/>
          </p:nvPr>
        </p:nvSpPr>
        <p:spPr>
          <a:xfrm>
            <a:off x="22706416" y="7303817"/>
            <a:ext cx="7088244" cy="22987206"/>
          </a:xfrm>
          <a:prstGeom prst="rect">
            <a:avLst/>
          </a:prstGeom>
        </p:spPr>
        <p:txBody>
          <a:bodyPr vert="horz" lIns="181360" tIns="90681" rIns="181360" bIns="90681"/>
          <a:lstStyle>
            <a:lvl1pPr>
              <a:defRPr sz="4336"/>
            </a:lvl1pPr>
            <a:lvl2pPr>
              <a:defRPr sz="4336"/>
            </a:lvl2pPr>
            <a:lvl3pPr>
              <a:defRPr sz="4336"/>
            </a:lvl3pPr>
            <a:lvl4pPr>
              <a:defRPr sz="4336"/>
            </a:lvl4pPr>
            <a:lvl5pPr>
              <a:defRPr sz="433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22706416" y="30574119"/>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References</a:t>
            </a:r>
            <a:endParaRPr lang="en-US" dirty="0"/>
          </a:p>
        </p:txBody>
      </p:sp>
      <p:sp>
        <p:nvSpPr>
          <p:cNvPr id="34" name="Text Placeholder 23"/>
          <p:cNvSpPr>
            <a:spLocks noGrp="1"/>
          </p:cNvSpPr>
          <p:nvPr>
            <p:ph type="body" sz="quarter" idx="21" hasCustomPrompt="1"/>
          </p:nvPr>
        </p:nvSpPr>
        <p:spPr>
          <a:xfrm>
            <a:off x="7919217" y="7303820"/>
            <a:ext cx="7088244" cy="34678974"/>
          </a:xfrm>
          <a:prstGeom prst="rect">
            <a:avLst/>
          </a:prstGeom>
        </p:spPr>
        <p:txBody>
          <a:bodyPr vert="horz" lIns="181360" tIns="90681" rIns="181360" bIns="90681"/>
          <a:lstStyle>
            <a:lvl1pPr marL="0" indent="0">
              <a:buNone/>
              <a:defRPr sz="4336" baseline="0"/>
            </a:lvl1pPr>
            <a:lvl2pPr marL="643002" indent="0">
              <a:buNone/>
              <a:defRPr sz="4336"/>
            </a:lvl2pPr>
            <a:lvl3pPr>
              <a:defRPr sz="4336"/>
            </a:lvl3pPr>
            <a:lvl4pPr>
              <a:defRPr sz="4336"/>
            </a:lvl4pPr>
            <a:lvl5pPr>
              <a:defRPr sz="4336"/>
            </a:lvl5pPr>
          </a:lstStyle>
          <a:p>
            <a:pPr lvl="0"/>
            <a:r>
              <a:rPr lang="en-US" dirty="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840983" y="1188995"/>
            <a:ext cx="2162516" cy="3566980"/>
          </a:xfrm>
          <a:prstGeom prst="rect">
            <a:avLst/>
          </a:prstGeom>
          <a:solidFill>
            <a:schemeClr val="bg1"/>
          </a:solidFill>
        </p:spPr>
        <p:txBody>
          <a:bodyPr vert="horz" lIns="181360" tIns="90681" rIns="181360" bIns="90681"/>
          <a:lstStyle>
            <a:lvl1pPr marL="0" indent="0">
              <a:buNone/>
              <a:defRPr sz="3357"/>
            </a:lvl1pPr>
          </a:lstStyle>
          <a:p>
            <a:r>
              <a:rPr lang="en-US" dirty="0"/>
              <a:t>LOGO</a:t>
            </a:r>
          </a:p>
        </p:txBody>
      </p:sp>
      <p:sp>
        <p:nvSpPr>
          <p:cNvPr id="37" name="Picture Placeholder 35"/>
          <p:cNvSpPr>
            <a:spLocks noGrp="1"/>
          </p:cNvSpPr>
          <p:nvPr>
            <p:ph type="pic" sz="quarter" idx="23" hasCustomPrompt="1"/>
          </p:nvPr>
        </p:nvSpPr>
        <p:spPr>
          <a:xfrm>
            <a:off x="27391865" y="1188995"/>
            <a:ext cx="2162516" cy="3566980"/>
          </a:xfrm>
          <a:prstGeom prst="rect">
            <a:avLst/>
          </a:prstGeom>
          <a:solidFill>
            <a:schemeClr val="bg1"/>
          </a:solidFill>
        </p:spPr>
        <p:txBody>
          <a:bodyPr vert="horz" lIns="181360" tIns="90681" rIns="181360" bIns="90681"/>
          <a:lstStyle>
            <a:lvl1pPr marL="0" indent="0">
              <a:buNone/>
              <a:defRPr sz="3357"/>
            </a:lvl1pPr>
          </a:lstStyle>
          <a:p>
            <a:r>
              <a:rPr lang="en-US" dirty="0"/>
              <a:t>LOGO</a:t>
            </a:r>
          </a:p>
        </p:txBody>
      </p:sp>
      <p:sp>
        <p:nvSpPr>
          <p:cNvPr id="39" name="Chart Placeholder 38"/>
          <p:cNvSpPr>
            <a:spLocks noGrp="1"/>
          </p:cNvSpPr>
          <p:nvPr>
            <p:ph type="chart" sz="quarter" idx="24"/>
          </p:nvPr>
        </p:nvSpPr>
        <p:spPr>
          <a:xfrm>
            <a:off x="8479866" y="20892313"/>
            <a:ext cx="5997744" cy="8719286"/>
          </a:xfrm>
          <a:prstGeom prst="rect">
            <a:avLst/>
          </a:prstGeom>
        </p:spPr>
        <p:txBody>
          <a:bodyPr vert="horz" lIns="181360" tIns="90681" rIns="181360" bIns="90681"/>
          <a:lstStyle>
            <a:lvl1pPr marL="0" indent="0">
              <a:buNone/>
              <a:defRPr sz="4336"/>
            </a:lvl1pPr>
          </a:lstStyle>
          <a:p>
            <a:endParaRPr lang="en-US" dirty="0"/>
          </a:p>
        </p:txBody>
      </p:sp>
      <p:sp>
        <p:nvSpPr>
          <p:cNvPr id="40" name="Chart Placeholder 38"/>
          <p:cNvSpPr>
            <a:spLocks noGrp="1"/>
          </p:cNvSpPr>
          <p:nvPr>
            <p:ph type="chart" sz="quarter" idx="25"/>
          </p:nvPr>
        </p:nvSpPr>
        <p:spPr>
          <a:xfrm>
            <a:off x="8479866" y="31932965"/>
            <a:ext cx="5997744" cy="8719286"/>
          </a:xfrm>
          <a:prstGeom prst="rect">
            <a:avLst/>
          </a:prstGeom>
        </p:spPr>
        <p:txBody>
          <a:bodyPr vert="horz" lIns="181360" tIns="90681" rIns="181360" bIns="90681"/>
          <a:lstStyle>
            <a:lvl1pPr marL="0" indent="0">
              <a:buNone/>
              <a:defRPr sz="4336"/>
            </a:lvl1pPr>
          </a:lstStyle>
          <a:p>
            <a:endParaRPr lang="en-US" dirty="0"/>
          </a:p>
        </p:txBody>
      </p:sp>
      <p:sp>
        <p:nvSpPr>
          <p:cNvPr id="42" name="Text Placeholder 21"/>
          <p:cNvSpPr>
            <a:spLocks noGrp="1"/>
          </p:cNvSpPr>
          <p:nvPr>
            <p:ph type="body" sz="quarter" idx="26" hasCustomPrompt="1"/>
          </p:nvPr>
        </p:nvSpPr>
        <p:spPr>
          <a:xfrm>
            <a:off x="15277772" y="5605256"/>
            <a:ext cx="7088244" cy="1387159"/>
          </a:xfrm>
          <a:prstGeom prst="rect">
            <a:avLst/>
          </a:prstGeom>
          <a:solidFill>
            <a:srgbClr val="01014B"/>
          </a:solidFill>
          <a:ln>
            <a:solidFill>
              <a:srgbClr val="01014B"/>
            </a:solidFill>
          </a:ln>
        </p:spPr>
        <p:txBody>
          <a:bodyPr vert="horz" lIns="181360" tIns="90681" rIns="181360" bIns="90681"/>
          <a:lstStyle>
            <a:lvl1pPr marL="0" indent="0">
              <a:buNone/>
              <a:defRPr sz="6714" b="1" baseline="0">
                <a:solidFill>
                  <a:schemeClr val="bg1"/>
                </a:solidFill>
                <a:latin typeface="Arial"/>
                <a:cs typeface="Arial"/>
              </a:defRPr>
            </a:lvl1pPr>
          </a:lstStyle>
          <a:p>
            <a:pPr lvl="0"/>
            <a:r>
              <a:rPr lang="en-US" sz="6714" dirty="0"/>
              <a:t>Results</a:t>
            </a:r>
            <a:endParaRPr lang="en-US" dirty="0"/>
          </a:p>
        </p:txBody>
      </p:sp>
      <p:sp>
        <p:nvSpPr>
          <p:cNvPr id="43" name="Text Placeholder 23"/>
          <p:cNvSpPr>
            <a:spLocks noGrp="1"/>
          </p:cNvSpPr>
          <p:nvPr>
            <p:ph type="body" sz="quarter" idx="27"/>
          </p:nvPr>
        </p:nvSpPr>
        <p:spPr>
          <a:xfrm>
            <a:off x="15277772" y="7303820"/>
            <a:ext cx="7088244" cy="34678974"/>
          </a:xfrm>
          <a:prstGeom prst="rect">
            <a:avLst/>
          </a:prstGeom>
        </p:spPr>
        <p:txBody>
          <a:bodyPr vert="horz" lIns="181360" tIns="90681" rIns="181360" bIns="90681"/>
          <a:lstStyle>
            <a:lvl1pPr marL="0" indent="0">
              <a:buNone/>
              <a:defRPr sz="4336" baseline="0"/>
            </a:lvl1pPr>
            <a:lvl2pPr marL="643002" indent="0">
              <a:buNone/>
              <a:defRPr sz="4336"/>
            </a:lvl2pPr>
            <a:lvl3pPr>
              <a:defRPr sz="4336"/>
            </a:lvl3pPr>
            <a:lvl4pPr>
              <a:defRPr sz="4336"/>
            </a:lvl4pPr>
            <a:lvl5pPr>
              <a:defRPr sz="4336"/>
            </a:lvl5pPr>
          </a:lstStyle>
          <a:p>
            <a:pPr lvl="0"/>
            <a:endParaRPr lang="en-US" dirty="0"/>
          </a:p>
        </p:txBody>
      </p:sp>
      <p:sp>
        <p:nvSpPr>
          <p:cNvPr id="44" name="Chart Placeholder 38"/>
          <p:cNvSpPr>
            <a:spLocks noGrp="1"/>
          </p:cNvSpPr>
          <p:nvPr>
            <p:ph type="chart" sz="quarter" idx="28"/>
          </p:nvPr>
        </p:nvSpPr>
        <p:spPr>
          <a:xfrm>
            <a:off x="15908506" y="31932965"/>
            <a:ext cx="5997744" cy="8719286"/>
          </a:xfrm>
          <a:prstGeom prst="rect">
            <a:avLst/>
          </a:prstGeom>
        </p:spPr>
        <p:txBody>
          <a:bodyPr vert="horz" lIns="181360" tIns="90681" rIns="181360" bIns="90681"/>
          <a:lstStyle>
            <a:lvl1pPr marL="0" indent="0">
              <a:buNone/>
              <a:defRPr sz="4336"/>
            </a:lvl1pPr>
          </a:lstStyle>
          <a:p>
            <a:endParaRPr lang="en-US" dirty="0"/>
          </a:p>
        </p:txBody>
      </p:sp>
      <p:sp>
        <p:nvSpPr>
          <p:cNvPr id="45" name="Chart Placeholder 38"/>
          <p:cNvSpPr>
            <a:spLocks noGrp="1"/>
          </p:cNvSpPr>
          <p:nvPr>
            <p:ph type="chart" sz="quarter" idx="29"/>
          </p:nvPr>
        </p:nvSpPr>
        <p:spPr>
          <a:xfrm>
            <a:off x="15908506" y="20892313"/>
            <a:ext cx="5997744" cy="8719286"/>
          </a:xfrm>
          <a:prstGeom prst="rect">
            <a:avLst/>
          </a:prstGeom>
        </p:spPr>
        <p:txBody>
          <a:bodyPr vert="horz" lIns="181360" tIns="90681" rIns="181360" bIns="90681"/>
          <a:lstStyle>
            <a:lvl1pPr marL="0" indent="0">
              <a:buNone/>
              <a:defRPr sz="4336"/>
            </a:lvl1pPr>
          </a:lstStyle>
          <a:p>
            <a:endParaRPr lang="en-US" dirty="0"/>
          </a:p>
        </p:txBody>
      </p:sp>
      <p:sp>
        <p:nvSpPr>
          <p:cNvPr id="46" name="Chart Placeholder 38"/>
          <p:cNvSpPr>
            <a:spLocks noGrp="1"/>
          </p:cNvSpPr>
          <p:nvPr>
            <p:ph type="chart" sz="quarter" idx="30"/>
          </p:nvPr>
        </p:nvSpPr>
        <p:spPr>
          <a:xfrm>
            <a:off x="15908506" y="10191372"/>
            <a:ext cx="5997744" cy="8719286"/>
          </a:xfrm>
          <a:prstGeom prst="rect">
            <a:avLst/>
          </a:prstGeom>
        </p:spPr>
        <p:txBody>
          <a:bodyPr vert="horz" lIns="181360" tIns="90681" rIns="181360" bIns="90681"/>
          <a:lstStyle>
            <a:lvl1pPr marL="0" indent="0">
              <a:buNone/>
              <a:defRPr sz="4336"/>
            </a:lvl1pPr>
          </a:lstStyle>
          <a:p>
            <a:endParaRPr lang="en-US" dirty="0"/>
          </a:p>
        </p:txBody>
      </p:sp>
      <p:pic>
        <p:nvPicPr>
          <p:cNvPr id="2" name="Picture 1"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23176" y="42144724"/>
            <a:ext cx="1261467" cy="489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5653194" rtl="0" eaLnBrk="1" latinLnBrk="0" hangingPunct="1">
        <a:spcBef>
          <a:spcPct val="0"/>
        </a:spcBef>
        <a:buNone/>
        <a:defRPr sz="27136" kern="1200">
          <a:solidFill>
            <a:schemeClr val="tx1"/>
          </a:solidFill>
          <a:latin typeface="+mj-lt"/>
          <a:ea typeface="+mj-ea"/>
          <a:cs typeface="+mj-cs"/>
        </a:defRPr>
      </a:lvl1pPr>
    </p:titleStyle>
    <p:bodyStyle>
      <a:lvl1pPr marL="2119949" indent="-2119949" algn="l" defTabSz="5653194" rtl="0" eaLnBrk="1" latinLnBrk="0" hangingPunct="1">
        <a:spcBef>
          <a:spcPct val="20000"/>
        </a:spcBef>
        <a:buFont typeface="Arial" pitchFamily="34" charset="0"/>
        <a:buChar char="•"/>
        <a:defRPr sz="19723" kern="1200">
          <a:solidFill>
            <a:schemeClr val="tx1"/>
          </a:solidFill>
          <a:latin typeface="+mn-lt"/>
          <a:ea typeface="+mn-ea"/>
          <a:cs typeface="+mn-cs"/>
        </a:defRPr>
      </a:lvl1pPr>
      <a:lvl2pPr marL="4593220" indent="-1766625" algn="l" defTabSz="5653194" rtl="0" eaLnBrk="1" latinLnBrk="0" hangingPunct="1">
        <a:spcBef>
          <a:spcPct val="20000"/>
        </a:spcBef>
        <a:buFont typeface="Arial" pitchFamily="34" charset="0"/>
        <a:buChar char="–"/>
        <a:defRPr sz="17345" kern="1200">
          <a:solidFill>
            <a:schemeClr val="tx1"/>
          </a:solidFill>
          <a:latin typeface="+mn-lt"/>
          <a:ea typeface="+mn-ea"/>
          <a:cs typeface="+mn-cs"/>
        </a:defRPr>
      </a:lvl2pPr>
      <a:lvl3pPr marL="7066495" indent="-1413299" algn="l" defTabSz="5653194" rtl="0" eaLnBrk="1" latinLnBrk="0" hangingPunct="1">
        <a:spcBef>
          <a:spcPct val="20000"/>
        </a:spcBef>
        <a:buFont typeface="Arial" pitchFamily="34" charset="0"/>
        <a:buChar char="•"/>
        <a:defRPr sz="14687" kern="1200">
          <a:solidFill>
            <a:schemeClr val="tx1"/>
          </a:solidFill>
          <a:latin typeface="+mn-lt"/>
          <a:ea typeface="+mn-ea"/>
          <a:cs typeface="+mn-cs"/>
        </a:defRPr>
      </a:lvl3pPr>
      <a:lvl4pPr marL="9893095"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4pPr>
      <a:lvl5pPr marL="12719692"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5pPr>
      <a:lvl6pPr marL="15546289"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6pPr>
      <a:lvl7pPr marL="18372885"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7pPr>
      <a:lvl8pPr marL="21199486"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8pPr>
      <a:lvl9pPr marL="24026083" indent="-1413299" algn="l" defTabSz="5653194" rtl="0" eaLnBrk="1" latinLnBrk="0" hangingPunct="1">
        <a:spcBef>
          <a:spcPct val="20000"/>
        </a:spcBef>
        <a:buFont typeface="Arial" pitchFamily="34" charset="0"/>
        <a:buChar char="•"/>
        <a:defRPr sz="12449" kern="1200">
          <a:solidFill>
            <a:schemeClr val="tx1"/>
          </a:solidFill>
          <a:latin typeface="+mn-lt"/>
          <a:ea typeface="+mn-ea"/>
          <a:cs typeface="+mn-cs"/>
        </a:defRPr>
      </a:lvl9pPr>
    </p:bodyStyle>
    <p:otherStyle>
      <a:defPPr>
        <a:defRPr lang="en-US"/>
      </a:defPPr>
      <a:lvl1pPr marL="0" algn="l" defTabSz="5653194" rtl="0" eaLnBrk="1" latinLnBrk="0" hangingPunct="1">
        <a:defRPr sz="11050" kern="1200">
          <a:solidFill>
            <a:schemeClr val="tx1"/>
          </a:solidFill>
          <a:latin typeface="+mn-lt"/>
          <a:ea typeface="+mn-ea"/>
          <a:cs typeface="+mn-cs"/>
        </a:defRPr>
      </a:lvl1pPr>
      <a:lvl2pPr marL="2826597" algn="l" defTabSz="5653194" rtl="0" eaLnBrk="1" latinLnBrk="0" hangingPunct="1">
        <a:defRPr sz="11050" kern="1200">
          <a:solidFill>
            <a:schemeClr val="tx1"/>
          </a:solidFill>
          <a:latin typeface="+mn-lt"/>
          <a:ea typeface="+mn-ea"/>
          <a:cs typeface="+mn-cs"/>
        </a:defRPr>
      </a:lvl2pPr>
      <a:lvl3pPr marL="5653194" algn="l" defTabSz="5653194" rtl="0" eaLnBrk="1" latinLnBrk="0" hangingPunct="1">
        <a:defRPr sz="11050" kern="1200">
          <a:solidFill>
            <a:schemeClr val="tx1"/>
          </a:solidFill>
          <a:latin typeface="+mn-lt"/>
          <a:ea typeface="+mn-ea"/>
          <a:cs typeface="+mn-cs"/>
        </a:defRPr>
      </a:lvl3pPr>
      <a:lvl4pPr marL="8479797" algn="l" defTabSz="5653194" rtl="0" eaLnBrk="1" latinLnBrk="0" hangingPunct="1">
        <a:defRPr sz="11050" kern="1200">
          <a:solidFill>
            <a:schemeClr val="tx1"/>
          </a:solidFill>
          <a:latin typeface="+mn-lt"/>
          <a:ea typeface="+mn-ea"/>
          <a:cs typeface="+mn-cs"/>
        </a:defRPr>
      </a:lvl4pPr>
      <a:lvl5pPr marL="11306393" algn="l" defTabSz="5653194" rtl="0" eaLnBrk="1" latinLnBrk="0" hangingPunct="1">
        <a:defRPr sz="11050" kern="1200">
          <a:solidFill>
            <a:schemeClr val="tx1"/>
          </a:solidFill>
          <a:latin typeface="+mn-lt"/>
          <a:ea typeface="+mn-ea"/>
          <a:cs typeface="+mn-cs"/>
        </a:defRPr>
      </a:lvl5pPr>
      <a:lvl6pPr marL="14132988" algn="l" defTabSz="5653194" rtl="0" eaLnBrk="1" latinLnBrk="0" hangingPunct="1">
        <a:defRPr sz="11050" kern="1200">
          <a:solidFill>
            <a:schemeClr val="tx1"/>
          </a:solidFill>
          <a:latin typeface="+mn-lt"/>
          <a:ea typeface="+mn-ea"/>
          <a:cs typeface="+mn-cs"/>
        </a:defRPr>
      </a:lvl6pPr>
      <a:lvl7pPr marL="16959588" algn="l" defTabSz="5653194" rtl="0" eaLnBrk="1" latinLnBrk="0" hangingPunct="1">
        <a:defRPr sz="11050" kern="1200">
          <a:solidFill>
            <a:schemeClr val="tx1"/>
          </a:solidFill>
          <a:latin typeface="+mn-lt"/>
          <a:ea typeface="+mn-ea"/>
          <a:cs typeface="+mn-cs"/>
        </a:defRPr>
      </a:lvl7pPr>
      <a:lvl8pPr marL="19786187" algn="l" defTabSz="5653194" rtl="0" eaLnBrk="1" latinLnBrk="0" hangingPunct="1">
        <a:defRPr sz="11050" kern="1200">
          <a:solidFill>
            <a:schemeClr val="tx1"/>
          </a:solidFill>
          <a:latin typeface="+mn-lt"/>
          <a:ea typeface="+mn-ea"/>
          <a:cs typeface="+mn-cs"/>
        </a:defRPr>
      </a:lvl8pPr>
      <a:lvl9pPr marL="22612787" algn="l" defTabSz="5653194" rtl="0" eaLnBrk="1" latinLnBrk="0" hangingPunct="1">
        <a:defRPr sz="11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450"/>
          <p:cNvSpPr/>
          <p:nvPr/>
        </p:nvSpPr>
        <p:spPr>
          <a:xfrm>
            <a:off x="28384106" y="41640792"/>
            <a:ext cx="1839994" cy="1093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580023" y="12600000"/>
            <a:ext cx="14286616" cy="28515600"/>
          </a:xfrm>
          <a:prstGeom prst="rect">
            <a:avLst/>
          </a:prstGeom>
          <a:gradFill flip="none" rotWithShape="1">
            <a:gsLst>
              <a:gs pos="0">
                <a:srgbClr val="F28E9C">
                  <a:tint val="66000"/>
                  <a:satMod val="160000"/>
                  <a:alpha val="62000"/>
                </a:srgbClr>
              </a:gs>
              <a:gs pos="50000">
                <a:srgbClr val="F28E9C">
                  <a:tint val="44500"/>
                  <a:satMod val="160000"/>
                </a:srgbClr>
              </a:gs>
              <a:gs pos="100000">
                <a:srgbClr val="F28E9C">
                  <a:tint val="23500"/>
                  <a:satMod val="160000"/>
                </a:srgbClr>
              </a:gs>
            </a:gsLst>
            <a:lin ang="2700000" scaled="1"/>
            <a:tileRect/>
          </a:gradFill>
          <a:ln>
            <a:solidFill>
              <a:srgbClr val="F2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sp>
        <p:nvSpPr>
          <p:cNvPr id="195" name="Rectangle 194"/>
          <p:cNvSpPr/>
          <p:nvPr/>
        </p:nvSpPr>
        <p:spPr>
          <a:xfrm>
            <a:off x="1310049" y="21097081"/>
            <a:ext cx="12903679" cy="196596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sp>
        <p:nvSpPr>
          <p:cNvPr id="192" name="Rectangle 191"/>
          <p:cNvSpPr/>
          <p:nvPr/>
        </p:nvSpPr>
        <p:spPr>
          <a:xfrm>
            <a:off x="15423865" y="12599525"/>
            <a:ext cx="14291627" cy="28514072"/>
          </a:xfrm>
          <a:prstGeom prst="rect">
            <a:avLst/>
          </a:prstGeom>
          <a:gradFill flip="none" rotWithShape="1">
            <a:gsLst>
              <a:gs pos="0">
                <a:srgbClr val="F28E9C">
                  <a:tint val="66000"/>
                  <a:satMod val="160000"/>
                  <a:alpha val="62000"/>
                </a:srgbClr>
              </a:gs>
              <a:gs pos="50000">
                <a:srgbClr val="F28E9C">
                  <a:tint val="44500"/>
                  <a:satMod val="160000"/>
                </a:srgbClr>
              </a:gs>
              <a:gs pos="100000">
                <a:srgbClr val="F28E9C">
                  <a:tint val="23500"/>
                  <a:satMod val="160000"/>
                </a:srgbClr>
              </a:gs>
            </a:gsLst>
            <a:lin ang="8100000" scaled="1"/>
            <a:tileRect/>
          </a:gradFill>
          <a:ln>
            <a:solidFill>
              <a:srgbClr val="F28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sp>
        <p:nvSpPr>
          <p:cNvPr id="194" name="Rectangle 193"/>
          <p:cNvSpPr/>
          <p:nvPr/>
        </p:nvSpPr>
        <p:spPr>
          <a:xfrm>
            <a:off x="16082274" y="21097081"/>
            <a:ext cx="12975325" cy="19659033"/>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sp>
        <p:nvSpPr>
          <p:cNvPr id="151" name="Text Placeholder 41"/>
          <p:cNvSpPr>
            <a:spLocks noGrp="1"/>
          </p:cNvSpPr>
          <p:nvPr>
            <p:ph type="body" sz="quarter" idx="27"/>
          </p:nvPr>
        </p:nvSpPr>
        <p:spPr>
          <a:xfrm>
            <a:off x="15747206" y="12969171"/>
            <a:ext cx="7696482" cy="7490716"/>
          </a:xfrm>
        </p:spPr>
        <p:txBody>
          <a:bodyPr/>
          <a:lstStyle/>
          <a:p>
            <a:pPr algn="just"/>
            <a:r>
              <a:rPr lang="en-US" sz="2400" b="1" dirty="0" smtClean="0">
                <a:solidFill>
                  <a:srgbClr val="C4172F"/>
                </a:solidFill>
              </a:rPr>
              <a:t>Model-Data </a:t>
            </a:r>
            <a:r>
              <a:rPr lang="en-US" sz="2400" b="1" dirty="0">
                <a:solidFill>
                  <a:srgbClr val="C4172F"/>
                </a:solidFill>
              </a:rPr>
              <a:t>Scaling Experiments with Dinocyst Records</a:t>
            </a:r>
          </a:p>
          <a:p>
            <a:pPr algn="just"/>
            <a:r>
              <a:rPr lang="en-US" sz="2200" b="1" dirty="0">
                <a:solidFill>
                  <a:srgbClr val="C4172F"/>
                </a:solidFill>
              </a:rPr>
              <a:t/>
            </a:r>
            <a:br>
              <a:rPr lang="en-US" sz="2200" b="1" dirty="0">
                <a:solidFill>
                  <a:srgbClr val="C4172F"/>
                </a:solidFill>
              </a:rPr>
            </a:br>
            <a:r>
              <a:rPr lang="en-US" sz="2200" dirty="0">
                <a:solidFill>
                  <a:srgbClr val="C4172F"/>
                </a:solidFill>
              </a:rPr>
              <a:t>Exp. 1: No scaling: </a:t>
            </a:r>
            <a:r>
              <a:rPr lang="en-US" sz="2200" dirty="0"/>
              <a:t>assimilation of unscaled dinocysts and model time series.</a:t>
            </a:r>
          </a:p>
          <a:p>
            <a:pPr algn="just"/>
            <a:endParaRPr lang="en-US" sz="2200" dirty="0"/>
          </a:p>
          <a:p>
            <a:pPr algn="just">
              <a:spcAft>
                <a:spcPts val="1800"/>
              </a:spcAft>
            </a:pPr>
            <a:r>
              <a:rPr lang="en-US" sz="2200" dirty="0">
                <a:solidFill>
                  <a:srgbClr val="C4172F"/>
                </a:solidFill>
              </a:rPr>
              <a:t>Exp. 2: Model scaling: </a:t>
            </a:r>
            <a:r>
              <a:rPr lang="en-US" sz="2200" dirty="0">
                <a:solidFill>
                  <a:srgbClr val="000000"/>
                </a:solidFill>
              </a:rPr>
              <a:t>mod</a:t>
            </a:r>
            <a:r>
              <a:rPr lang="en-US" sz="2200" dirty="0"/>
              <a:t>el time series are scaled by the variance ratio between SST observations from HadISST</a:t>
            </a:r>
            <a:r>
              <a:rPr lang="en-US" sz="2200" dirty="0">
                <a:solidFill>
                  <a:srgbClr val="000000"/>
                </a:solidFill>
              </a:rPr>
              <a:t> (Rayner et al., 2003) and modeled SSTs:</a:t>
            </a:r>
          </a:p>
          <a:p>
            <a:pPr algn="just"/>
            <a:endParaRPr lang="en-US" sz="2200" dirty="0"/>
          </a:p>
          <a:p>
            <a:pPr algn="just"/>
            <a:endParaRPr lang="en-US" sz="2200" dirty="0"/>
          </a:p>
          <a:p>
            <a:pPr algn="just">
              <a:spcAft>
                <a:spcPts val="1800"/>
              </a:spcAft>
            </a:pPr>
            <a:r>
              <a:rPr lang="en-US" sz="2200" dirty="0" smtClean="0">
                <a:solidFill>
                  <a:srgbClr val="C4172F"/>
                </a:solidFill>
              </a:rPr>
              <a:t>Exp</a:t>
            </a:r>
            <a:r>
              <a:rPr lang="en-US" sz="2200" dirty="0">
                <a:solidFill>
                  <a:srgbClr val="C4172F"/>
                </a:solidFill>
              </a:rPr>
              <a:t>. 3: Proxy scaling: </a:t>
            </a:r>
            <a:r>
              <a:rPr lang="en-US" sz="2200" dirty="0">
                <a:solidFill>
                  <a:srgbClr val="000000"/>
                </a:solidFill>
              </a:rPr>
              <a:t>dinocysts time </a:t>
            </a:r>
            <a:r>
              <a:rPr lang="en-US" sz="2200" dirty="0"/>
              <a:t>series are scaled by the variance ratio between observed and reconstructed SSTs. An additional weighting factor is introduced to account for the change in variance with timescale, with </a:t>
            </a:r>
            <a:r>
              <a:rPr lang="el-GR" sz="2200" i="1" dirty="0"/>
              <a:t>β</a:t>
            </a:r>
            <a:r>
              <a:rPr lang="en-US" sz="2200" dirty="0"/>
              <a:t> = 0.37 (Huybers and Curry, 2006</a:t>
            </a:r>
            <a:r>
              <a:rPr lang="en-US" sz="2200" dirty="0" smtClean="0"/>
              <a:t>).</a:t>
            </a:r>
            <a:endParaRPr lang="en-US" sz="2200" dirty="0"/>
          </a:p>
          <a:p>
            <a:pPr algn="just"/>
            <a:endParaRPr lang="en-US" sz="2200" i="1" dirty="0">
              <a:latin typeface="Cambria Math" panose="02040503050406030204" pitchFamily="18" charset="0"/>
            </a:endParaRPr>
          </a:p>
          <a:p>
            <a:pPr>
              <a:spcBef>
                <a:spcPts val="1800"/>
              </a:spcBef>
            </a:pPr>
            <a:r>
              <a:rPr lang="en-US" sz="2200" dirty="0" smtClean="0">
                <a:solidFill>
                  <a:srgbClr val="C4172F"/>
                </a:solidFill>
              </a:rPr>
              <a:t>Exp</a:t>
            </a:r>
            <a:r>
              <a:rPr lang="en-US" sz="2200" dirty="0">
                <a:solidFill>
                  <a:srgbClr val="C4172F"/>
                </a:solidFill>
              </a:rPr>
              <a:t>. 4: Model and proxy scaling: </a:t>
            </a:r>
            <a:r>
              <a:rPr lang="en-US" sz="2200" dirty="0"/>
              <a:t>both proxy and model scalings are </a:t>
            </a:r>
            <a:r>
              <a:rPr lang="en-US" sz="2200" dirty="0" smtClean="0"/>
              <a:t>applied</a:t>
            </a:r>
            <a:endParaRPr lang="en-US" sz="2200" dirty="0"/>
          </a:p>
        </p:txBody>
      </p:sp>
      <p:pic>
        <p:nvPicPr>
          <p:cNvPr id="8" name="Picture 7"/>
          <p:cNvPicPr>
            <a:picLocks noChangeAspect="1"/>
          </p:cNvPicPr>
          <p:nvPr/>
        </p:nvPicPr>
        <p:blipFill>
          <a:blip r:embed="rId3"/>
          <a:stretch>
            <a:fillRect/>
          </a:stretch>
        </p:blipFill>
        <p:spPr>
          <a:xfrm>
            <a:off x="23436171" y="7123952"/>
            <a:ext cx="5758068" cy="3352800"/>
          </a:xfrm>
          <a:prstGeom prst="rect">
            <a:avLst/>
          </a:prstGeom>
        </p:spPr>
      </p:pic>
      <p:sp>
        <p:nvSpPr>
          <p:cNvPr id="24" name="Title 23"/>
          <p:cNvSpPr>
            <a:spLocks noGrp="1"/>
          </p:cNvSpPr>
          <p:nvPr>
            <p:ph type="title"/>
          </p:nvPr>
        </p:nvSpPr>
        <p:spPr>
          <a:xfrm>
            <a:off x="579600" y="573081"/>
            <a:ext cx="29135892" cy="4979200"/>
          </a:xfrm>
          <a:solidFill>
            <a:srgbClr val="E03A3E"/>
          </a:solidFill>
          <a:ln>
            <a:solidFill>
              <a:srgbClr val="C4172F"/>
            </a:solidFill>
          </a:ln>
        </p:spPr>
        <p:txBody>
          <a:bodyPr/>
          <a:lstStyle/>
          <a:p>
            <a:pPr>
              <a:spcBef>
                <a:spcPts val="0"/>
              </a:spcBef>
              <a:spcAft>
                <a:spcPts val="3000"/>
              </a:spcAft>
            </a:pPr>
            <a:r>
              <a:rPr lang="en-US" sz="8000" dirty="0"/>
              <a:t>Data assimilation of oceanic proxies in the North Atlantic over the Common Era</a:t>
            </a:r>
            <a:r>
              <a:rPr lang="en-US" sz="8000" b="0" dirty="0" smtClean="0">
                <a:latin typeface="Calibri" panose="020F0502020204030204" pitchFamily="34" charset="0"/>
                <a:cs typeface="Calibri" panose="020F0502020204030204" pitchFamily="34" charset="0"/>
              </a:rPr>
              <a:t/>
            </a:r>
            <a:br>
              <a:rPr lang="en-US" sz="8000" b="0" dirty="0" smtClean="0">
                <a:latin typeface="Calibri" panose="020F0502020204030204" pitchFamily="34" charset="0"/>
                <a:cs typeface="Calibri" panose="020F0502020204030204" pitchFamily="34" charset="0"/>
              </a:rPr>
            </a:br>
            <a:r>
              <a:rPr lang="fr-BE" sz="1600" b="0" dirty="0" smtClean="0"/>
              <a:t>	</a:t>
            </a:r>
            <a:br>
              <a:rPr lang="fr-BE" sz="1600" b="0" dirty="0" smtClean="0"/>
            </a:br>
            <a:r>
              <a:rPr lang="fr-BE" sz="1600" b="0" dirty="0"/>
              <a:t/>
            </a:r>
            <a:br>
              <a:rPr lang="fr-BE" sz="1600" b="0" dirty="0"/>
            </a:br>
            <a:r>
              <a:rPr lang="fr-BE" sz="1600" b="0" dirty="0" smtClean="0"/>
              <a:t/>
            </a:r>
            <a:br>
              <a:rPr lang="fr-BE" sz="1600" b="0" dirty="0" smtClean="0"/>
            </a:br>
            <a:endParaRPr lang="en-US" sz="1600" b="0" dirty="0"/>
          </a:p>
        </p:txBody>
      </p:sp>
      <p:sp>
        <p:nvSpPr>
          <p:cNvPr id="25" name="Text Placeholder 24"/>
          <p:cNvSpPr>
            <a:spLocks noGrp="1"/>
          </p:cNvSpPr>
          <p:nvPr>
            <p:ph type="body" sz="quarter" idx="10"/>
          </p:nvPr>
        </p:nvSpPr>
        <p:spPr>
          <a:xfrm>
            <a:off x="579600" y="5985757"/>
            <a:ext cx="17091582" cy="907200"/>
          </a:xfrm>
          <a:solidFill>
            <a:srgbClr val="E03A3E"/>
          </a:solidFill>
          <a:ln>
            <a:solidFill>
              <a:srgbClr val="C4172F"/>
            </a:solidFill>
          </a:ln>
        </p:spPr>
        <p:txBody>
          <a:bodyPr/>
          <a:lstStyle/>
          <a:p>
            <a:r>
              <a:rPr lang="en-US" sz="5400" dirty="0" smtClean="0">
                <a:latin typeface="Calibri" panose="020F0502020204030204" pitchFamily="34" charset="0"/>
                <a:cs typeface="Calibri" panose="020F0502020204030204" pitchFamily="34" charset="0"/>
              </a:rPr>
              <a:t>1. Background</a:t>
            </a:r>
            <a:endParaRPr lang="en-US" sz="5400" dirty="0">
              <a:latin typeface="Calibri" panose="020F0502020204030204" pitchFamily="34" charset="0"/>
              <a:cs typeface="Calibri" panose="020F0502020204030204" pitchFamily="34" charset="0"/>
            </a:endParaRPr>
          </a:p>
        </p:txBody>
      </p:sp>
      <p:sp>
        <p:nvSpPr>
          <p:cNvPr id="26" name="Text Placeholder 25"/>
          <p:cNvSpPr>
            <a:spLocks noGrp="1"/>
          </p:cNvSpPr>
          <p:nvPr>
            <p:ph type="body" sz="quarter" idx="11"/>
          </p:nvPr>
        </p:nvSpPr>
        <p:spPr>
          <a:xfrm>
            <a:off x="964406" y="7271052"/>
            <a:ext cx="10153555" cy="2467876"/>
          </a:xfrm>
        </p:spPr>
        <p:txBody>
          <a:bodyPr/>
          <a:lstStyle/>
          <a:p>
            <a:pPr algn="just"/>
            <a:r>
              <a:rPr lang="en-US" sz="2800" dirty="0" smtClean="0"/>
              <a:t>Models </a:t>
            </a:r>
            <a:r>
              <a:rPr lang="en-US" sz="2800" dirty="0"/>
              <a:t>and proxies represent different quantities and are each affected by biases and uncertainties, resulting in different estimates of interannual variability (</a:t>
            </a:r>
            <a:r>
              <a:rPr lang="en-US" sz="2800" dirty="0">
                <a:solidFill>
                  <a:srgbClr val="C4172F"/>
                </a:solidFill>
              </a:rPr>
              <a:t>Fig. 1</a:t>
            </a:r>
            <a:r>
              <a:rPr lang="en-US" sz="2800" dirty="0"/>
              <a:t>). </a:t>
            </a:r>
            <a:r>
              <a:rPr lang="en-US" sz="2800" dirty="0" smtClean="0"/>
              <a:t>Here</a:t>
            </a:r>
            <a:r>
              <a:rPr lang="en-US" sz="2800" dirty="0"/>
              <a:t>, we test several model-data comparison experiments through offline data </a:t>
            </a:r>
            <a:r>
              <a:rPr lang="en-US" sz="2800" dirty="0" smtClean="0"/>
              <a:t>assimilation </a:t>
            </a:r>
            <a:r>
              <a:rPr lang="en-US" sz="2800" dirty="0"/>
              <a:t>of SST reconstructions from marine proxies </a:t>
            </a:r>
            <a:r>
              <a:rPr lang="en-US" sz="2800" dirty="0" smtClean="0"/>
              <a:t>.</a:t>
            </a:r>
            <a:endParaRPr lang="en-US" sz="2800" dirty="0"/>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rgbClr val="00B0F0"/>
              </a:solidFill>
            </a:endParaRPr>
          </a:p>
          <a:p>
            <a:pPr algn="just"/>
            <a:endParaRPr lang="en-US" sz="2800" dirty="0">
              <a:solidFill>
                <a:schemeClr val="bg1">
                  <a:lumMod val="50000"/>
                </a:schemeClr>
              </a:solidFill>
            </a:endParaRPr>
          </a:p>
        </p:txBody>
      </p:sp>
      <p:sp>
        <p:nvSpPr>
          <p:cNvPr id="27" name="Text Placeholder 26"/>
          <p:cNvSpPr>
            <a:spLocks noGrp="1"/>
          </p:cNvSpPr>
          <p:nvPr>
            <p:ph type="body" sz="quarter" idx="12"/>
          </p:nvPr>
        </p:nvSpPr>
        <p:spPr>
          <a:xfrm>
            <a:off x="18211489" y="5985721"/>
            <a:ext cx="11504003" cy="907200"/>
          </a:xfrm>
          <a:solidFill>
            <a:srgbClr val="E03A3E"/>
          </a:solidFill>
          <a:ln>
            <a:solidFill>
              <a:srgbClr val="C4172F"/>
            </a:solidFill>
          </a:ln>
        </p:spPr>
        <p:txBody>
          <a:bodyPr/>
          <a:lstStyle/>
          <a:p>
            <a:r>
              <a:rPr lang="en-US" sz="5400" dirty="0" smtClean="0">
                <a:latin typeface="Calibri" panose="020F0502020204030204" pitchFamily="34" charset="0"/>
                <a:cs typeface="Calibri" panose="020F0502020204030204" pitchFamily="34" charset="0"/>
              </a:rPr>
              <a:t>2. Oceanic Proxies</a:t>
            </a:r>
            <a:endParaRPr lang="en-US" sz="5400" dirty="0">
              <a:latin typeface="Calibri" panose="020F0502020204030204" pitchFamily="34" charset="0"/>
              <a:cs typeface="Calibri" panose="020F0502020204030204" pitchFamily="34" charset="0"/>
            </a:endParaRPr>
          </a:p>
        </p:txBody>
      </p:sp>
      <p:sp>
        <p:nvSpPr>
          <p:cNvPr id="31" name="Text Placeholder 30"/>
          <p:cNvSpPr>
            <a:spLocks noGrp="1"/>
          </p:cNvSpPr>
          <p:nvPr>
            <p:ph type="body" sz="quarter" idx="16"/>
          </p:nvPr>
        </p:nvSpPr>
        <p:spPr>
          <a:xfrm>
            <a:off x="579599" y="11495881"/>
            <a:ext cx="14288400" cy="908657"/>
          </a:xfrm>
          <a:solidFill>
            <a:srgbClr val="E03A3E"/>
          </a:solidFill>
          <a:ln>
            <a:solidFill>
              <a:srgbClr val="C4172F"/>
            </a:solidFill>
          </a:ln>
        </p:spPr>
        <p:txBody>
          <a:bodyPr/>
          <a:lstStyle/>
          <a:p>
            <a:r>
              <a:rPr lang="en-US" sz="5400" dirty="0">
                <a:latin typeface="Calibri" panose="020F0502020204030204" pitchFamily="34" charset="0"/>
                <a:cs typeface="Calibri" panose="020F0502020204030204" pitchFamily="34" charset="0"/>
              </a:rPr>
              <a:t>3</a:t>
            </a:r>
            <a:r>
              <a:rPr lang="en-US" sz="5400" dirty="0" smtClean="0">
                <a:latin typeface="Calibri" panose="020F0502020204030204" pitchFamily="34" charset="0"/>
                <a:cs typeface="Calibri" panose="020F0502020204030204" pitchFamily="34" charset="0"/>
              </a:rPr>
              <a:t>. Impact of Proxy Choice</a:t>
            </a:r>
            <a:endParaRPr lang="en-US" sz="5400" dirty="0">
              <a:latin typeface="Calibri" panose="020F0502020204030204" pitchFamily="34" charset="0"/>
              <a:cs typeface="Calibri" panose="020F0502020204030204" pitchFamily="34" charset="0"/>
            </a:endParaRPr>
          </a:p>
        </p:txBody>
      </p:sp>
      <p:sp>
        <p:nvSpPr>
          <p:cNvPr id="41" name="Text Placeholder 40"/>
          <p:cNvSpPr>
            <a:spLocks noGrp="1"/>
          </p:cNvSpPr>
          <p:nvPr>
            <p:ph type="body" sz="quarter" idx="26"/>
          </p:nvPr>
        </p:nvSpPr>
        <p:spPr>
          <a:xfrm>
            <a:off x="15423865" y="11495881"/>
            <a:ext cx="14291627" cy="908657"/>
          </a:xfrm>
          <a:solidFill>
            <a:srgbClr val="E03A3E"/>
          </a:solidFill>
          <a:ln>
            <a:solidFill>
              <a:srgbClr val="C4172F"/>
            </a:solidFill>
          </a:ln>
        </p:spPr>
        <p:txBody>
          <a:bodyPr/>
          <a:lstStyle/>
          <a:p>
            <a:r>
              <a:rPr lang="en-US" sz="5400" dirty="0">
                <a:latin typeface="Calibri" panose="020F0502020204030204" pitchFamily="34" charset="0"/>
                <a:cs typeface="Calibri" panose="020F0502020204030204" pitchFamily="34" charset="0"/>
              </a:rPr>
              <a:t>4</a:t>
            </a:r>
            <a:r>
              <a:rPr lang="en-US" sz="5400" dirty="0" smtClean="0">
                <a:latin typeface="Calibri" panose="020F0502020204030204" pitchFamily="34" charset="0"/>
                <a:cs typeface="Calibri" panose="020F0502020204030204" pitchFamily="34" charset="0"/>
              </a:rPr>
              <a:t>. Empirical Model-Data Scaling</a:t>
            </a:r>
            <a:endParaRPr lang="en-US" sz="5400" i="1" dirty="0">
              <a:latin typeface="Calibri" panose="020F0502020204030204" pitchFamily="34" charset="0"/>
              <a:cs typeface="Calibri" panose="020F0502020204030204" pitchFamily="34" charset="0"/>
            </a:endParaRPr>
          </a:p>
        </p:txBody>
      </p:sp>
      <p:pic>
        <p:nvPicPr>
          <p:cNvPr id="341" name="Picture 340"/>
          <p:cNvPicPr>
            <a:picLocks noChangeAspect="1"/>
          </p:cNvPicPr>
          <p:nvPr/>
        </p:nvPicPr>
        <p:blipFill>
          <a:blip r:embed="rId4"/>
          <a:stretch>
            <a:fillRect/>
          </a:stretch>
        </p:blipFill>
        <p:spPr>
          <a:xfrm>
            <a:off x="12231246" y="7354104"/>
            <a:ext cx="4937422" cy="3402059"/>
          </a:xfrm>
          <a:prstGeom prst="rect">
            <a:avLst/>
          </a:prstGeom>
        </p:spPr>
      </p:pic>
      <p:sp>
        <p:nvSpPr>
          <p:cNvPr id="136" name="TextBox 135"/>
          <p:cNvSpPr txBox="1"/>
          <p:nvPr/>
        </p:nvSpPr>
        <p:spPr>
          <a:xfrm>
            <a:off x="24483612" y="10440749"/>
            <a:ext cx="3564093" cy="369332"/>
          </a:xfrm>
          <a:prstGeom prst="rect">
            <a:avLst/>
          </a:prstGeom>
          <a:noFill/>
        </p:spPr>
        <p:txBody>
          <a:bodyPr wrap="square" rtlCol="0">
            <a:spAutoFit/>
          </a:bodyPr>
          <a:lstStyle/>
          <a:p>
            <a:pPr algn="ctr"/>
            <a:r>
              <a:rPr lang="en-US" sz="1800" dirty="0">
                <a:solidFill>
                  <a:srgbClr val="C4172F"/>
                </a:solidFill>
              </a:rPr>
              <a:t>Fig 2. </a:t>
            </a:r>
            <a:r>
              <a:rPr lang="en-US" sz="1800" dirty="0"/>
              <a:t>Location of proxies by type.</a:t>
            </a:r>
          </a:p>
        </p:txBody>
      </p:sp>
      <p:grpSp>
        <p:nvGrpSpPr>
          <p:cNvPr id="454" name="Group 453"/>
          <p:cNvGrpSpPr/>
          <p:nvPr/>
        </p:nvGrpSpPr>
        <p:grpSpPr>
          <a:xfrm>
            <a:off x="18799663" y="7609681"/>
            <a:ext cx="5100943" cy="1717393"/>
            <a:chOff x="18385367" y="7753833"/>
            <a:chExt cx="5100943" cy="1717393"/>
          </a:xfrm>
        </p:grpSpPr>
        <p:sp>
          <p:nvSpPr>
            <p:cNvPr id="364" name="Oval 363"/>
            <p:cNvSpPr>
              <a:spLocks noChangeAspect="1"/>
            </p:cNvSpPr>
            <p:nvPr/>
          </p:nvSpPr>
          <p:spPr>
            <a:xfrm>
              <a:off x="18385367" y="7956000"/>
              <a:ext cx="100713" cy="100713"/>
            </a:xfrm>
            <a:prstGeom prst="ellipse">
              <a:avLst/>
            </a:prstGeom>
            <a:solidFill>
              <a:srgbClr val="FED029"/>
            </a:solidFill>
            <a:ln>
              <a:solidFill>
                <a:srgbClr val="EAA10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1050" dirty="0"/>
            </a:p>
          </p:txBody>
        </p:sp>
        <p:sp>
          <p:nvSpPr>
            <p:cNvPr id="365" name="Oval 364"/>
            <p:cNvSpPr>
              <a:spLocks noChangeAspect="1"/>
            </p:cNvSpPr>
            <p:nvPr/>
          </p:nvSpPr>
          <p:spPr>
            <a:xfrm>
              <a:off x="18385367" y="9169200"/>
              <a:ext cx="100713" cy="100713"/>
            </a:xfrm>
            <a:prstGeom prst="ellipse">
              <a:avLst/>
            </a:prstGeom>
            <a:solidFill>
              <a:srgbClr val="F28E9C"/>
            </a:solidFill>
            <a:ln>
              <a:solidFill>
                <a:srgbClr val="F28E9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50" dirty="0"/>
            </a:p>
          </p:txBody>
        </p:sp>
        <p:sp>
          <p:nvSpPr>
            <p:cNvPr id="366" name="Oval 365"/>
            <p:cNvSpPr>
              <a:spLocks noChangeAspect="1"/>
            </p:cNvSpPr>
            <p:nvPr/>
          </p:nvSpPr>
          <p:spPr>
            <a:xfrm>
              <a:off x="18385367" y="8773200"/>
              <a:ext cx="100713" cy="100713"/>
            </a:xfrm>
            <a:prstGeom prst="ellipse">
              <a:avLst/>
            </a:prstGeom>
            <a:solidFill>
              <a:srgbClr val="66FF99"/>
            </a:solidFill>
            <a:ln>
              <a:solidFill>
                <a:srgbClr val="00CC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50" dirty="0"/>
            </a:p>
          </p:txBody>
        </p:sp>
        <p:sp>
          <p:nvSpPr>
            <p:cNvPr id="367" name="Oval 366"/>
            <p:cNvSpPr>
              <a:spLocks noChangeAspect="1"/>
            </p:cNvSpPr>
            <p:nvPr/>
          </p:nvSpPr>
          <p:spPr>
            <a:xfrm>
              <a:off x="18385367" y="8371681"/>
              <a:ext cx="100713" cy="100713"/>
            </a:xfrm>
            <a:prstGeom prst="ellipse">
              <a:avLst/>
            </a:prstGeom>
            <a:solidFill>
              <a:srgbClr val="3366FF"/>
            </a:solidFill>
            <a:ln>
              <a:solidFill>
                <a:srgbClr val="3366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050" dirty="0"/>
            </a:p>
          </p:txBody>
        </p:sp>
        <p:sp>
          <p:nvSpPr>
            <p:cNvPr id="363" name="TextBox 362"/>
            <p:cNvSpPr txBox="1"/>
            <p:nvPr/>
          </p:nvSpPr>
          <p:spPr>
            <a:xfrm>
              <a:off x="18642806" y="7753833"/>
              <a:ext cx="4843504" cy="1717393"/>
            </a:xfrm>
            <a:prstGeom prst="rect">
              <a:avLst/>
            </a:prstGeom>
            <a:noFill/>
          </p:spPr>
          <p:txBody>
            <a:bodyPr wrap="square" rtlCol="0">
              <a:spAutoFit/>
            </a:bodyPr>
            <a:lstStyle/>
            <a:p>
              <a:pPr>
                <a:lnSpc>
                  <a:spcPct val="110000"/>
                </a:lnSpc>
              </a:pPr>
              <a:r>
                <a:rPr lang="en-US" sz="2400" dirty="0"/>
                <a:t>Forams (Mg/Ca, assemblages, </a:t>
              </a:r>
              <a:r>
                <a:rPr lang="el-GR" sz="2400" dirty="0"/>
                <a:t>δ</a:t>
              </a:r>
              <a:r>
                <a:rPr lang="en-US" sz="2400" baseline="30000" dirty="0"/>
                <a:t>18</a:t>
              </a:r>
              <a:r>
                <a:rPr lang="en-US" sz="2400" dirty="0"/>
                <a:t>O)</a:t>
              </a:r>
            </a:p>
            <a:p>
              <a:pPr>
                <a:lnSpc>
                  <a:spcPct val="110000"/>
                </a:lnSpc>
              </a:pPr>
              <a:r>
                <a:rPr lang="en-US" sz="2400" dirty="0"/>
                <a:t>Dinocysts</a:t>
              </a:r>
              <a:br>
                <a:rPr lang="en-US" sz="2400" dirty="0"/>
              </a:br>
              <a:r>
                <a:rPr lang="en-US" sz="2400" dirty="0"/>
                <a:t>Diatoms</a:t>
              </a:r>
            </a:p>
            <a:p>
              <a:pPr>
                <a:lnSpc>
                  <a:spcPct val="110000"/>
                </a:lnSpc>
              </a:pPr>
              <a:r>
                <a:rPr lang="en-US" sz="2400" dirty="0" smtClean="0"/>
                <a:t>Alkenones</a:t>
              </a:r>
              <a:endParaRPr lang="en-US" sz="3357" dirty="0"/>
            </a:p>
          </p:txBody>
        </p:sp>
      </p:grpSp>
      <p:sp>
        <p:nvSpPr>
          <p:cNvPr id="138" name="TextBox 137"/>
          <p:cNvSpPr txBox="1"/>
          <p:nvPr/>
        </p:nvSpPr>
        <p:spPr>
          <a:xfrm>
            <a:off x="4117382" y="9941090"/>
            <a:ext cx="7832898" cy="646331"/>
          </a:xfrm>
          <a:prstGeom prst="rect">
            <a:avLst/>
          </a:prstGeom>
          <a:noFill/>
        </p:spPr>
        <p:txBody>
          <a:bodyPr wrap="square" rtlCol="0">
            <a:spAutoFit/>
          </a:bodyPr>
          <a:lstStyle/>
          <a:p>
            <a:pPr algn="r"/>
            <a:r>
              <a:rPr lang="en-US" sz="1800" dirty="0">
                <a:solidFill>
                  <a:srgbClr val="C4172F"/>
                </a:solidFill>
              </a:rPr>
              <a:t>Fig 1.</a:t>
            </a:r>
            <a:r>
              <a:rPr lang="en-US" sz="1800" dirty="0"/>
              <a:t> SST anomalies of the LOVECLIM ten member ensemble </a:t>
            </a:r>
            <a:r>
              <a:rPr lang="en-US" sz="1800" dirty="0" smtClean="0"/>
              <a:t>(</a:t>
            </a:r>
            <a:r>
              <a:rPr lang="en-US" sz="1800" dirty="0"/>
              <a:t>red) </a:t>
            </a:r>
            <a:endParaRPr lang="en-US" sz="1800" dirty="0" smtClean="0"/>
          </a:p>
          <a:p>
            <a:pPr algn="r"/>
            <a:r>
              <a:rPr lang="en-US" sz="1800" dirty="0" smtClean="0"/>
              <a:t>and core ENAM9606 (black) over the past 2000 years. </a:t>
            </a:r>
            <a:endParaRPr lang="en-US" sz="1800" dirty="0"/>
          </a:p>
        </p:txBody>
      </p:sp>
      <p:grpSp>
        <p:nvGrpSpPr>
          <p:cNvPr id="474" name="Group 473"/>
          <p:cNvGrpSpPr>
            <a:grpSpLocks noChangeAspect="1"/>
          </p:cNvGrpSpPr>
          <p:nvPr/>
        </p:nvGrpSpPr>
        <p:grpSpPr>
          <a:xfrm>
            <a:off x="812006" y="3694331"/>
            <a:ext cx="1364167" cy="1617608"/>
            <a:chOff x="1828799" y="1219200"/>
            <a:chExt cx="2743201" cy="3252842"/>
          </a:xfrm>
        </p:grpSpPr>
        <p:sp>
          <p:nvSpPr>
            <p:cNvPr id="473" name="Rectangle 472"/>
            <p:cNvSpPr/>
            <p:nvPr/>
          </p:nvSpPr>
          <p:spPr>
            <a:xfrm>
              <a:off x="1828799" y="1219200"/>
              <a:ext cx="2743201" cy="3252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pic>
          <p:nvPicPr>
            <p:cNvPr id="181" name="Picture 180" descr="Logo UCLouvai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335" y="3878367"/>
              <a:ext cx="2361134" cy="370720"/>
            </a:xfrm>
            <a:prstGeom prst="rect">
              <a:avLst/>
            </a:prstGeom>
            <a:solidFill>
              <a:schemeClr val="bg1"/>
            </a:solidFill>
          </p:spPr>
        </p:pic>
        <p:pic>
          <p:nvPicPr>
            <p:cNvPr id="182" name="Picture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6335" y="1389929"/>
              <a:ext cx="2193519" cy="2197174"/>
            </a:xfrm>
            <a:prstGeom prst="rect">
              <a:avLst/>
            </a:prstGeom>
          </p:spPr>
        </p:pic>
      </p:grpSp>
      <p:sp>
        <p:nvSpPr>
          <p:cNvPr id="183" name="Rectangle 182"/>
          <p:cNvSpPr/>
          <p:nvPr/>
        </p:nvSpPr>
        <p:spPr>
          <a:xfrm>
            <a:off x="25424606" y="2599984"/>
            <a:ext cx="4219569" cy="1123497"/>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50" dirty="0"/>
          </a:p>
        </p:txBody>
      </p:sp>
      <p:sp>
        <p:nvSpPr>
          <p:cNvPr id="185" name="TextBox 184"/>
          <p:cNvSpPr txBox="1"/>
          <p:nvPr/>
        </p:nvSpPr>
        <p:spPr>
          <a:xfrm>
            <a:off x="25729406" y="2863195"/>
            <a:ext cx="3639999" cy="707886"/>
          </a:xfrm>
          <a:prstGeom prst="rect">
            <a:avLst/>
          </a:prstGeom>
          <a:noFill/>
        </p:spPr>
        <p:txBody>
          <a:bodyPr wrap="square" rtlCol="0">
            <a:spAutoFit/>
          </a:bodyPr>
          <a:lstStyle/>
          <a:p>
            <a:pPr algn="ctr"/>
            <a:r>
              <a:rPr lang="en-US" sz="4000" b="1" dirty="0" smtClean="0">
                <a:solidFill>
                  <a:srgbClr val="C4172F"/>
                </a:solidFill>
              </a:rPr>
              <a:t>EGU2020-2926</a:t>
            </a:r>
            <a:endParaRPr lang="en-US" sz="4000" b="1" dirty="0">
              <a:solidFill>
                <a:srgbClr val="C4172F"/>
              </a:solidFill>
            </a:endParaRPr>
          </a:p>
        </p:txBody>
      </p:sp>
      <p:pic>
        <p:nvPicPr>
          <p:cNvPr id="233"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368319" y="4421591"/>
            <a:ext cx="1009564" cy="900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5351" y="4554364"/>
            <a:ext cx="950604" cy="663213"/>
          </a:xfrm>
          <a:prstGeom prst="rect">
            <a:avLst/>
          </a:prstGeom>
          <a:ln>
            <a:noFill/>
          </a:ln>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4370" y="4606104"/>
            <a:ext cx="1603507" cy="531525"/>
          </a:xfrm>
          <a:prstGeom prst="rect">
            <a:avLst/>
          </a:prstGeom>
        </p:spPr>
      </p:pic>
      <p:sp>
        <p:nvSpPr>
          <p:cNvPr id="2" name="TextBox 1"/>
          <p:cNvSpPr txBox="1"/>
          <p:nvPr/>
        </p:nvSpPr>
        <p:spPr>
          <a:xfrm>
            <a:off x="23436171" y="4952861"/>
            <a:ext cx="6009979" cy="523220"/>
          </a:xfrm>
          <a:prstGeom prst="rect">
            <a:avLst/>
          </a:prstGeom>
          <a:noFill/>
        </p:spPr>
        <p:txBody>
          <a:bodyPr wrap="none" rtlCol="0">
            <a:spAutoFit/>
          </a:bodyPr>
          <a:lstStyle/>
          <a:p>
            <a:r>
              <a:rPr lang="en-US" sz="2800" dirty="0">
                <a:solidFill>
                  <a:schemeClr val="bg1"/>
                </a:solidFill>
                <a:latin typeface="+mj-lt"/>
              </a:rPr>
              <a:t>Contact: gaelle.gilson@uclouvain.be</a:t>
            </a:r>
          </a:p>
        </p:txBody>
      </p:sp>
      <p:sp>
        <p:nvSpPr>
          <p:cNvPr id="269" name="TextBox 268"/>
          <p:cNvSpPr txBox="1"/>
          <p:nvPr/>
        </p:nvSpPr>
        <p:spPr>
          <a:xfrm>
            <a:off x="1650163" y="39385081"/>
            <a:ext cx="12258283" cy="1200329"/>
          </a:xfrm>
          <a:prstGeom prst="rect">
            <a:avLst/>
          </a:prstGeom>
          <a:noFill/>
        </p:spPr>
        <p:txBody>
          <a:bodyPr wrap="square" rtlCol="0">
            <a:spAutoFit/>
          </a:bodyPr>
          <a:lstStyle/>
          <a:p>
            <a:pPr algn="just"/>
            <a:r>
              <a:rPr lang="en-US" sz="1800" dirty="0">
                <a:solidFill>
                  <a:srgbClr val="C4172F"/>
                </a:solidFill>
              </a:rPr>
              <a:t>Fig 3. </a:t>
            </a:r>
            <a:r>
              <a:rPr lang="en-US" sz="1800" dirty="0"/>
              <a:t>Left: mean ensemble reconstruction (red line) and its uncertainty (red shading) for each assimilation experiment (different proxy dataset) for the North Atlantic region. The black curve and grey shading are the ensemble mean and range of the model LOVECLIM before assimilation.</a:t>
            </a:r>
            <a:r>
              <a:rPr lang="en-US" sz="1800" dirty="0">
                <a:solidFill>
                  <a:schemeClr val="accent5"/>
                </a:solidFill>
              </a:rPr>
              <a:t> </a:t>
            </a:r>
            <a:r>
              <a:rPr lang="en-US" sz="1800" dirty="0">
                <a:solidFill>
                  <a:srgbClr val="000000"/>
                </a:solidFill>
              </a:rPr>
              <a:t>Right: Reconstructed SST anomaly between 850 AD and 1850 AD corresponding to each experiment. Red (blue) indicates relatively warmer (colder) surface oceanic conditions in 850 AD (Warm Medieval Period). </a:t>
            </a:r>
          </a:p>
        </p:txBody>
      </p:sp>
      <p:sp>
        <p:nvSpPr>
          <p:cNvPr id="273" name="TextBox 272"/>
          <p:cNvSpPr txBox="1"/>
          <p:nvPr/>
        </p:nvSpPr>
        <p:spPr>
          <a:xfrm>
            <a:off x="16417974" y="39390438"/>
            <a:ext cx="12283232" cy="1200329"/>
          </a:xfrm>
          <a:prstGeom prst="rect">
            <a:avLst/>
          </a:prstGeom>
          <a:noFill/>
        </p:spPr>
        <p:txBody>
          <a:bodyPr wrap="square" rtlCol="0">
            <a:spAutoFit/>
          </a:bodyPr>
          <a:lstStyle/>
          <a:p>
            <a:pPr algn="just"/>
            <a:r>
              <a:rPr lang="en-US" sz="1800" dirty="0">
                <a:solidFill>
                  <a:srgbClr val="C4172F"/>
                </a:solidFill>
              </a:rPr>
              <a:t>Fig 4. </a:t>
            </a:r>
            <a:r>
              <a:rPr lang="en-US" sz="1800" dirty="0"/>
              <a:t>Left: mean ensemble reconstruction (red line) and its uncertainty (red shading) for each assimilation </a:t>
            </a:r>
            <a:r>
              <a:rPr lang="en-US" sz="1800" dirty="0">
                <a:solidFill>
                  <a:srgbClr val="000000"/>
                </a:solidFill>
              </a:rPr>
              <a:t>experiment (different scaling applied) </a:t>
            </a:r>
            <a:r>
              <a:rPr lang="en-US" sz="1800" dirty="0"/>
              <a:t>for the North Atlantic region. The black curve and grey shading are the ensemble mean and range of the model LOVECLIM before assimilation.</a:t>
            </a:r>
            <a:r>
              <a:rPr lang="en-US" sz="1800" dirty="0">
                <a:solidFill>
                  <a:schemeClr val="accent5"/>
                </a:solidFill>
              </a:rPr>
              <a:t> </a:t>
            </a:r>
            <a:r>
              <a:rPr lang="en-US" sz="1800" dirty="0">
                <a:solidFill>
                  <a:srgbClr val="000000"/>
                </a:solidFill>
              </a:rPr>
              <a:t>Right: Reconstructed SST anomaly between 850 AD and 1850 AD corresponding to each scaling experiment. Red (blue) indicates relatively warmer (colder) surface oceanic conditions in 850 AD (Warm Medieval Period). </a:t>
            </a:r>
          </a:p>
        </p:txBody>
      </p:sp>
      <p:sp>
        <p:nvSpPr>
          <p:cNvPr id="96" name="Rectangle 95"/>
          <p:cNvSpPr/>
          <p:nvPr/>
        </p:nvSpPr>
        <p:spPr>
          <a:xfrm>
            <a:off x="1648364" y="41772106"/>
            <a:ext cx="13138382" cy="584775"/>
          </a:xfrm>
          <a:prstGeom prst="rect">
            <a:avLst/>
          </a:prstGeom>
          <a:solidFill>
            <a:schemeClr val="bg1"/>
          </a:solidFill>
        </p:spPr>
        <p:txBody>
          <a:bodyPr wrap="square">
            <a:spAutoFit/>
          </a:bodyPr>
          <a:lstStyle/>
          <a:p>
            <a:pPr algn="just"/>
            <a:r>
              <a:rPr lang="en-US" sz="1600" b="1" dirty="0"/>
              <a:t>Dubinkina, S. et al. (2011). </a:t>
            </a:r>
            <a:r>
              <a:rPr lang="en-US" sz="1600" dirty="0"/>
              <a:t>Testing a particle filter to reconstruct climate changes over the past centuries. </a:t>
            </a:r>
            <a:r>
              <a:rPr lang="en-US" sz="1600" i="1" dirty="0"/>
              <a:t>Int J Bifurcat Chaos</a:t>
            </a:r>
            <a:r>
              <a:rPr lang="en-US" sz="1600" dirty="0"/>
              <a:t> </a:t>
            </a:r>
            <a:r>
              <a:rPr lang="en-US" sz="1600" i="1" dirty="0"/>
              <a:t>21</a:t>
            </a:r>
            <a:r>
              <a:rPr lang="en-US" sz="1600" dirty="0"/>
              <a:t>(12):3611-3618.</a:t>
            </a:r>
            <a:endParaRPr lang="en-US" sz="1600" b="1" dirty="0"/>
          </a:p>
          <a:p>
            <a:pPr algn="just"/>
            <a:r>
              <a:rPr lang="en-US" sz="1600" b="1" dirty="0"/>
              <a:t>Goosse, H. et al. (2010). </a:t>
            </a:r>
            <a:r>
              <a:rPr lang="en-US" sz="1600" dirty="0"/>
              <a:t>Description of the Earth system model of intermediate complexity LOVECLIM version 1.2. </a:t>
            </a:r>
            <a:r>
              <a:rPr lang="en-US" sz="1600" i="1" dirty="0"/>
              <a:t>Geosci Model Dev</a:t>
            </a:r>
            <a:r>
              <a:rPr lang="en-US" sz="1600" dirty="0"/>
              <a:t> </a:t>
            </a:r>
            <a:r>
              <a:rPr lang="en-US" sz="1600" i="1" dirty="0"/>
              <a:t>3</a:t>
            </a:r>
            <a:r>
              <a:rPr lang="en-US" sz="1600" dirty="0"/>
              <a:t>:603-633</a:t>
            </a:r>
            <a:r>
              <a:rPr lang="en-US" sz="1600" dirty="0" smtClean="0"/>
              <a:t>.</a:t>
            </a:r>
            <a:endParaRPr lang="en-US" sz="1600" dirty="0">
              <a:solidFill>
                <a:srgbClr val="000000"/>
              </a:solidFill>
            </a:endParaRPr>
          </a:p>
        </p:txBody>
      </p:sp>
      <p:sp>
        <p:nvSpPr>
          <p:cNvPr id="224" name="TextBox 223"/>
          <p:cNvSpPr txBox="1"/>
          <p:nvPr/>
        </p:nvSpPr>
        <p:spPr>
          <a:xfrm rot="16200000">
            <a:off x="11209651" y="8713494"/>
            <a:ext cx="2043188" cy="369332"/>
          </a:xfrm>
          <a:prstGeom prst="rect">
            <a:avLst/>
          </a:prstGeom>
          <a:solidFill>
            <a:schemeClr val="bg1"/>
          </a:solidFill>
        </p:spPr>
        <p:txBody>
          <a:bodyPr wrap="none" rtlCol="0">
            <a:spAutoFit/>
          </a:bodyPr>
          <a:lstStyle/>
          <a:p>
            <a:r>
              <a:rPr lang="en-US" sz="1800" dirty="0">
                <a:latin typeface="+mj-lt"/>
              </a:rPr>
              <a:t>SST anomaly (°C)</a:t>
            </a:r>
          </a:p>
        </p:txBody>
      </p:sp>
      <p:pic>
        <p:nvPicPr>
          <p:cNvPr id="127" name="Picture 126"/>
          <p:cNvPicPr>
            <a:picLocks noChangeAspect="1"/>
          </p:cNvPicPr>
          <p:nvPr/>
        </p:nvPicPr>
        <p:blipFill rotWithShape="1">
          <a:blip r:embed="rId10"/>
          <a:srcRect l="474"/>
          <a:stretch/>
        </p:blipFill>
        <p:spPr>
          <a:xfrm>
            <a:off x="16966406" y="21895248"/>
            <a:ext cx="5321392" cy="4080624"/>
          </a:xfrm>
          <a:prstGeom prst="rect">
            <a:avLst/>
          </a:prstGeom>
        </p:spPr>
      </p:pic>
      <p:pic>
        <p:nvPicPr>
          <p:cNvPr id="128" name="Picture 127"/>
          <p:cNvPicPr>
            <a:picLocks noChangeAspect="1"/>
          </p:cNvPicPr>
          <p:nvPr/>
        </p:nvPicPr>
        <p:blipFill>
          <a:blip r:embed="rId11"/>
          <a:stretch>
            <a:fillRect/>
          </a:stretch>
        </p:blipFill>
        <p:spPr>
          <a:xfrm>
            <a:off x="16991274" y="26315027"/>
            <a:ext cx="5339706" cy="4047737"/>
          </a:xfrm>
          <a:prstGeom prst="rect">
            <a:avLst/>
          </a:prstGeom>
        </p:spPr>
      </p:pic>
      <p:pic>
        <p:nvPicPr>
          <p:cNvPr id="129" name="Picture 128"/>
          <p:cNvPicPr>
            <a:picLocks noChangeAspect="1"/>
          </p:cNvPicPr>
          <p:nvPr/>
        </p:nvPicPr>
        <p:blipFill>
          <a:blip r:embed="rId12"/>
          <a:stretch>
            <a:fillRect/>
          </a:stretch>
        </p:blipFill>
        <p:spPr>
          <a:xfrm>
            <a:off x="16976623" y="30783786"/>
            <a:ext cx="5373502" cy="4074778"/>
          </a:xfrm>
          <a:prstGeom prst="rect">
            <a:avLst/>
          </a:prstGeom>
        </p:spPr>
      </p:pic>
      <p:pic>
        <p:nvPicPr>
          <p:cNvPr id="130" name="Picture 129"/>
          <p:cNvPicPr>
            <a:picLocks noChangeAspect="1"/>
          </p:cNvPicPr>
          <p:nvPr/>
        </p:nvPicPr>
        <p:blipFill>
          <a:blip r:embed="rId13"/>
          <a:stretch>
            <a:fillRect/>
          </a:stretch>
        </p:blipFill>
        <p:spPr>
          <a:xfrm>
            <a:off x="16966406" y="35087164"/>
            <a:ext cx="5365794" cy="4026599"/>
          </a:xfrm>
          <a:prstGeom prst="rect">
            <a:avLst/>
          </a:prstGeom>
        </p:spPr>
      </p:pic>
      <p:sp>
        <p:nvSpPr>
          <p:cNvPr id="131" name="TextBox 130"/>
          <p:cNvSpPr txBox="1"/>
          <p:nvPr/>
        </p:nvSpPr>
        <p:spPr>
          <a:xfrm>
            <a:off x="18272684" y="25108756"/>
            <a:ext cx="3332819" cy="400110"/>
          </a:xfrm>
          <a:prstGeom prst="rect">
            <a:avLst/>
          </a:prstGeom>
          <a:noFill/>
        </p:spPr>
        <p:txBody>
          <a:bodyPr wrap="square" rtlCol="0">
            <a:spAutoFit/>
          </a:bodyPr>
          <a:lstStyle/>
          <a:p>
            <a:r>
              <a:rPr lang="en-US" sz="2000" dirty="0"/>
              <a:t>Mean CE for all sites = 0.20</a:t>
            </a:r>
          </a:p>
        </p:txBody>
      </p:sp>
      <p:sp>
        <p:nvSpPr>
          <p:cNvPr id="132" name="TextBox 131"/>
          <p:cNvSpPr txBox="1"/>
          <p:nvPr/>
        </p:nvSpPr>
        <p:spPr>
          <a:xfrm>
            <a:off x="18295863" y="29502324"/>
            <a:ext cx="3332819" cy="400110"/>
          </a:xfrm>
          <a:prstGeom prst="rect">
            <a:avLst/>
          </a:prstGeom>
          <a:noFill/>
        </p:spPr>
        <p:txBody>
          <a:bodyPr wrap="square" rtlCol="0">
            <a:spAutoFit/>
          </a:bodyPr>
          <a:lstStyle/>
          <a:p>
            <a:r>
              <a:rPr lang="en-US" sz="2000" dirty="0"/>
              <a:t>Mean CE for all sites = 0.20</a:t>
            </a:r>
          </a:p>
        </p:txBody>
      </p:sp>
      <p:sp>
        <p:nvSpPr>
          <p:cNvPr id="133" name="TextBox 132"/>
          <p:cNvSpPr txBox="1"/>
          <p:nvPr/>
        </p:nvSpPr>
        <p:spPr>
          <a:xfrm>
            <a:off x="18295862" y="33990241"/>
            <a:ext cx="3332819" cy="400110"/>
          </a:xfrm>
          <a:prstGeom prst="rect">
            <a:avLst/>
          </a:prstGeom>
          <a:noFill/>
        </p:spPr>
        <p:txBody>
          <a:bodyPr wrap="square" rtlCol="0">
            <a:spAutoFit/>
          </a:bodyPr>
          <a:lstStyle/>
          <a:p>
            <a:r>
              <a:rPr lang="en-US" sz="2000" dirty="0"/>
              <a:t>Mean CE for all sites = 0.62</a:t>
            </a:r>
          </a:p>
        </p:txBody>
      </p:sp>
      <p:sp>
        <p:nvSpPr>
          <p:cNvPr id="134" name="TextBox 133"/>
          <p:cNvSpPr txBox="1"/>
          <p:nvPr/>
        </p:nvSpPr>
        <p:spPr>
          <a:xfrm>
            <a:off x="18261806" y="38268575"/>
            <a:ext cx="3332819" cy="400110"/>
          </a:xfrm>
          <a:prstGeom prst="rect">
            <a:avLst/>
          </a:prstGeom>
          <a:noFill/>
        </p:spPr>
        <p:txBody>
          <a:bodyPr wrap="square" rtlCol="0">
            <a:spAutoFit/>
          </a:bodyPr>
          <a:lstStyle/>
          <a:p>
            <a:r>
              <a:rPr lang="en-US" sz="2000" dirty="0"/>
              <a:t>Mean CE for all sites = 0.59</a:t>
            </a:r>
          </a:p>
        </p:txBody>
      </p:sp>
      <p:pic>
        <p:nvPicPr>
          <p:cNvPr id="135" name="Picture 134"/>
          <p:cNvPicPr>
            <a:picLocks noChangeAspect="1"/>
          </p:cNvPicPr>
          <p:nvPr/>
        </p:nvPicPr>
        <p:blipFill>
          <a:blip r:embed="rId14"/>
          <a:stretch>
            <a:fillRect/>
          </a:stretch>
        </p:blipFill>
        <p:spPr>
          <a:xfrm>
            <a:off x="23007138" y="21859081"/>
            <a:ext cx="5389268" cy="3703462"/>
          </a:xfrm>
          <a:prstGeom prst="rect">
            <a:avLst/>
          </a:prstGeom>
        </p:spPr>
      </p:pic>
      <p:pic>
        <p:nvPicPr>
          <p:cNvPr id="137" name="Picture 136"/>
          <p:cNvPicPr>
            <a:picLocks noChangeAspect="1"/>
          </p:cNvPicPr>
          <p:nvPr/>
        </p:nvPicPr>
        <p:blipFill>
          <a:blip r:embed="rId15"/>
          <a:stretch>
            <a:fillRect/>
          </a:stretch>
        </p:blipFill>
        <p:spPr>
          <a:xfrm>
            <a:off x="22986206" y="26288812"/>
            <a:ext cx="5400447" cy="3692952"/>
          </a:xfrm>
          <a:prstGeom prst="rect">
            <a:avLst/>
          </a:prstGeom>
        </p:spPr>
      </p:pic>
      <p:pic>
        <p:nvPicPr>
          <p:cNvPr id="139" name="Picture 138"/>
          <p:cNvPicPr>
            <a:picLocks noChangeAspect="1"/>
          </p:cNvPicPr>
          <p:nvPr/>
        </p:nvPicPr>
        <p:blipFill>
          <a:blip r:embed="rId16"/>
          <a:stretch>
            <a:fillRect/>
          </a:stretch>
        </p:blipFill>
        <p:spPr>
          <a:xfrm>
            <a:off x="23062406" y="30648423"/>
            <a:ext cx="5356916" cy="3752941"/>
          </a:xfrm>
          <a:prstGeom prst="rect">
            <a:avLst/>
          </a:prstGeom>
        </p:spPr>
      </p:pic>
      <p:pic>
        <p:nvPicPr>
          <p:cNvPr id="140" name="Picture 139"/>
          <p:cNvPicPr>
            <a:picLocks noChangeAspect="1"/>
          </p:cNvPicPr>
          <p:nvPr/>
        </p:nvPicPr>
        <p:blipFill>
          <a:blip r:embed="rId17"/>
          <a:stretch>
            <a:fillRect/>
          </a:stretch>
        </p:blipFill>
        <p:spPr>
          <a:xfrm>
            <a:off x="23072158" y="35024158"/>
            <a:ext cx="5400448" cy="3720606"/>
          </a:xfrm>
          <a:prstGeom prst="rect">
            <a:avLst/>
          </a:prstGeom>
        </p:spPr>
      </p:pic>
      <p:sp>
        <p:nvSpPr>
          <p:cNvPr id="141" name="TextBox 140"/>
          <p:cNvSpPr txBox="1"/>
          <p:nvPr/>
        </p:nvSpPr>
        <p:spPr>
          <a:xfrm>
            <a:off x="18236062" y="22041690"/>
            <a:ext cx="3004520" cy="830997"/>
          </a:xfrm>
          <a:prstGeom prst="rect">
            <a:avLst/>
          </a:prstGeom>
          <a:solidFill>
            <a:srgbClr val="FFFFFF"/>
          </a:solidFill>
        </p:spPr>
        <p:txBody>
          <a:bodyPr wrap="square" rtlCol="0">
            <a:spAutoFit/>
          </a:bodyPr>
          <a:lstStyle/>
          <a:p>
            <a:pPr algn="ctr"/>
            <a:r>
              <a:rPr lang="en-US" sz="2400" b="1" dirty="0">
                <a:solidFill>
                  <a:srgbClr val="C4172F"/>
                </a:solidFill>
              </a:rPr>
              <a:t>Experiment 1</a:t>
            </a:r>
            <a:r>
              <a:rPr lang="en-US" sz="2400" dirty="0"/>
              <a:t/>
            </a:r>
            <a:br>
              <a:rPr lang="en-US" sz="2400" dirty="0"/>
            </a:br>
            <a:r>
              <a:rPr lang="en-US" sz="2400" dirty="0"/>
              <a:t>No scaling</a:t>
            </a:r>
          </a:p>
        </p:txBody>
      </p:sp>
      <p:sp>
        <p:nvSpPr>
          <p:cNvPr id="142" name="TextBox 141"/>
          <p:cNvSpPr txBox="1"/>
          <p:nvPr/>
        </p:nvSpPr>
        <p:spPr>
          <a:xfrm>
            <a:off x="18215674" y="26481921"/>
            <a:ext cx="3014730" cy="830997"/>
          </a:xfrm>
          <a:prstGeom prst="rect">
            <a:avLst/>
          </a:prstGeom>
          <a:solidFill>
            <a:srgbClr val="FFFFFF"/>
          </a:solidFill>
        </p:spPr>
        <p:txBody>
          <a:bodyPr wrap="square" rtlCol="0">
            <a:spAutoFit/>
          </a:bodyPr>
          <a:lstStyle/>
          <a:p>
            <a:pPr algn="ctr"/>
            <a:r>
              <a:rPr lang="en-US" sz="2400" b="1" dirty="0">
                <a:solidFill>
                  <a:srgbClr val="C4172F"/>
                </a:solidFill>
              </a:rPr>
              <a:t>Experiment 2</a:t>
            </a:r>
            <a:br>
              <a:rPr lang="en-US" sz="2400" b="1" dirty="0">
                <a:solidFill>
                  <a:srgbClr val="C4172F"/>
                </a:solidFill>
              </a:rPr>
            </a:br>
            <a:r>
              <a:rPr lang="en-US" sz="2400" dirty="0"/>
              <a:t>Model scaling</a:t>
            </a:r>
          </a:p>
        </p:txBody>
      </p:sp>
      <p:sp>
        <p:nvSpPr>
          <p:cNvPr id="143" name="TextBox 142"/>
          <p:cNvSpPr txBox="1"/>
          <p:nvPr/>
        </p:nvSpPr>
        <p:spPr>
          <a:xfrm>
            <a:off x="18079140" y="30918590"/>
            <a:ext cx="3318363" cy="830997"/>
          </a:xfrm>
          <a:prstGeom prst="rect">
            <a:avLst/>
          </a:prstGeom>
          <a:solidFill>
            <a:srgbClr val="FFFFFF"/>
          </a:solidFill>
        </p:spPr>
        <p:txBody>
          <a:bodyPr wrap="square" rtlCol="0">
            <a:spAutoFit/>
          </a:bodyPr>
          <a:lstStyle/>
          <a:p>
            <a:pPr algn="ctr"/>
            <a:r>
              <a:rPr lang="en-US" sz="2400" b="1" dirty="0">
                <a:solidFill>
                  <a:srgbClr val="C4172F"/>
                </a:solidFill>
              </a:rPr>
              <a:t>Experiment 3</a:t>
            </a:r>
            <a:br>
              <a:rPr lang="en-US" sz="2400" b="1" dirty="0">
                <a:solidFill>
                  <a:srgbClr val="C4172F"/>
                </a:solidFill>
              </a:rPr>
            </a:br>
            <a:r>
              <a:rPr lang="en-US" sz="2400" dirty="0"/>
              <a:t>Proxy scaling</a:t>
            </a:r>
          </a:p>
        </p:txBody>
      </p:sp>
      <p:sp>
        <p:nvSpPr>
          <p:cNvPr id="144" name="TextBox 143"/>
          <p:cNvSpPr txBox="1"/>
          <p:nvPr/>
        </p:nvSpPr>
        <p:spPr>
          <a:xfrm>
            <a:off x="17702364" y="35200015"/>
            <a:ext cx="4071914" cy="830997"/>
          </a:xfrm>
          <a:prstGeom prst="rect">
            <a:avLst/>
          </a:prstGeom>
          <a:solidFill>
            <a:srgbClr val="FFFFFF"/>
          </a:solidFill>
        </p:spPr>
        <p:txBody>
          <a:bodyPr wrap="square" rtlCol="0">
            <a:spAutoFit/>
          </a:bodyPr>
          <a:lstStyle/>
          <a:p>
            <a:pPr algn="ctr"/>
            <a:r>
              <a:rPr lang="en-US" sz="2400" b="1" dirty="0">
                <a:solidFill>
                  <a:srgbClr val="C4172F"/>
                </a:solidFill>
              </a:rPr>
              <a:t>Experiment 4</a:t>
            </a:r>
            <a:br>
              <a:rPr lang="en-US" sz="2400" b="1" dirty="0">
                <a:solidFill>
                  <a:srgbClr val="C4172F"/>
                </a:solidFill>
              </a:rPr>
            </a:br>
            <a:r>
              <a:rPr lang="en-US" sz="2400" dirty="0"/>
              <a:t>Model + proxy scaling</a:t>
            </a:r>
          </a:p>
        </p:txBody>
      </p:sp>
      <p:sp>
        <p:nvSpPr>
          <p:cNvPr id="145" name="TextBox 144"/>
          <p:cNvSpPr txBox="1"/>
          <p:nvPr/>
        </p:nvSpPr>
        <p:spPr>
          <a:xfrm>
            <a:off x="17048971" y="21177673"/>
            <a:ext cx="5611498" cy="523220"/>
          </a:xfrm>
          <a:prstGeom prst="rect">
            <a:avLst/>
          </a:prstGeom>
          <a:noFill/>
        </p:spPr>
        <p:txBody>
          <a:bodyPr wrap="square" rtlCol="0">
            <a:spAutoFit/>
          </a:bodyPr>
          <a:lstStyle/>
          <a:p>
            <a:r>
              <a:rPr lang="en-US" sz="2800" dirty="0">
                <a:solidFill>
                  <a:srgbClr val="3333FF"/>
                </a:solidFill>
              </a:rPr>
              <a:t>Mean temperature over the Atlantic</a:t>
            </a:r>
          </a:p>
        </p:txBody>
      </p:sp>
      <p:sp>
        <p:nvSpPr>
          <p:cNvPr id="146" name="TextBox 145"/>
          <p:cNvSpPr txBox="1"/>
          <p:nvPr/>
        </p:nvSpPr>
        <p:spPr>
          <a:xfrm>
            <a:off x="23162201" y="21181081"/>
            <a:ext cx="5234205" cy="523220"/>
          </a:xfrm>
          <a:prstGeom prst="rect">
            <a:avLst/>
          </a:prstGeom>
          <a:noFill/>
        </p:spPr>
        <p:txBody>
          <a:bodyPr wrap="square" rtlCol="0">
            <a:spAutoFit/>
          </a:bodyPr>
          <a:lstStyle/>
          <a:p>
            <a:r>
              <a:rPr lang="en-US" sz="2800" dirty="0">
                <a:solidFill>
                  <a:srgbClr val="3333FF"/>
                </a:solidFill>
              </a:rPr>
              <a:t>Temperature 850 minus 1850 AD</a:t>
            </a:r>
          </a:p>
        </p:txBody>
      </p:sp>
      <p:sp>
        <p:nvSpPr>
          <p:cNvPr id="150" name="TextBox 149"/>
          <p:cNvSpPr txBox="1"/>
          <p:nvPr/>
        </p:nvSpPr>
        <p:spPr>
          <a:xfrm>
            <a:off x="24711459" y="38512772"/>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pic>
        <p:nvPicPr>
          <p:cNvPr id="152" name="Picture 151"/>
          <p:cNvPicPr>
            <a:picLocks noChangeAspect="1"/>
          </p:cNvPicPr>
          <p:nvPr/>
        </p:nvPicPr>
        <p:blipFill>
          <a:blip r:embed="rId18"/>
          <a:stretch>
            <a:fillRect/>
          </a:stretch>
        </p:blipFill>
        <p:spPr>
          <a:xfrm>
            <a:off x="17647446" y="18582481"/>
            <a:ext cx="4398084" cy="803875"/>
          </a:xfrm>
          <a:prstGeom prst="rect">
            <a:avLst/>
          </a:prstGeom>
        </p:spPr>
      </p:pic>
      <p:pic>
        <p:nvPicPr>
          <p:cNvPr id="153" name="Picture 152"/>
          <p:cNvPicPr>
            <a:picLocks noChangeAspect="1"/>
          </p:cNvPicPr>
          <p:nvPr/>
        </p:nvPicPr>
        <p:blipFill>
          <a:blip r:embed="rId19"/>
          <a:stretch>
            <a:fillRect/>
          </a:stretch>
        </p:blipFill>
        <p:spPr>
          <a:xfrm>
            <a:off x="18178490" y="16059213"/>
            <a:ext cx="3283716" cy="770668"/>
          </a:xfrm>
          <a:prstGeom prst="rect">
            <a:avLst/>
          </a:prstGeom>
        </p:spPr>
      </p:pic>
      <p:sp>
        <p:nvSpPr>
          <p:cNvPr id="154" name="TextBox 153"/>
          <p:cNvSpPr txBox="1"/>
          <p:nvPr/>
        </p:nvSpPr>
        <p:spPr>
          <a:xfrm>
            <a:off x="1040606" y="12982138"/>
            <a:ext cx="7118769" cy="7158435"/>
          </a:xfrm>
          <a:prstGeom prst="rect">
            <a:avLst/>
          </a:prstGeom>
          <a:noFill/>
          <a:ln>
            <a:noFill/>
          </a:ln>
        </p:spPr>
        <p:txBody>
          <a:bodyPr wrap="square" rtlCol="0">
            <a:spAutoFit/>
          </a:bodyPr>
          <a:lstStyle/>
          <a:p>
            <a:pPr algn="just"/>
            <a:r>
              <a:rPr lang="en-US" sz="2400" b="1" dirty="0">
                <a:solidFill>
                  <a:srgbClr val="C4172F"/>
                </a:solidFill>
              </a:rPr>
              <a:t>Methods</a:t>
            </a:r>
          </a:p>
          <a:p>
            <a:pPr algn="just"/>
            <a:endParaRPr lang="en-US" sz="2200" dirty="0"/>
          </a:p>
          <a:p>
            <a:pPr algn="just"/>
            <a:r>
              <a:rPr lang="en-US" sz="2200" dirty="0"/>
              <a:t>Four proxy datasets (</a:t>
            </a:r>
            <a:r>
              <a:rPr lang="en-US" sz="2200" dirty="0">
                <a:solidFill>
                  <a:srgbClr val="C4172F"/>
                </a:solidFill>
              </a:rPr>
              <a:t>Fig. 2</a:t>
            </a:r>
            <a:r>
              <a:rPr lang="en-US" sz="2200" dirty="0"/>
              <a:t>) were used to study the impact of proxy choice on local and regional reconstruction:</a:t>
            </a:r>
          </a:p>
          <a:p>
            <a:pPr marL="639520" indent="-639520" algn="just">
              <a:buFontTx/>
              <a:buChar char="-"/>
            </a:pPr>
            <a:r>
              <a:rPr lang="en-US" sz="2200" dirty="0"/>
              <a:t>All proxies representing surface </a:t>
            </a:r>
            <a:r>
              <a:rPr lang="en-US" sz="2200" dirty="0" smtClean="0"/>
              <a:t>conditions</a:t>
            </a:r>
            <a:r>
              <a:rPr lang="en-US" sz="2200" dirty="0"/>
              <a:t>:</a:t>
            </a:r>
            <a:r>
              <a:rPr lang="en-US" sz="2200" dirty="0" smtClean="0"/>
              <a:t> </a:t>
            </a:r>
            <a:r>
              <a:rPr lang="en-US" sz="2200" dirty="0"/>
              <a:t>dinocysts, alkenones and </a:t>
            </a:r>
            <a:r>
              <a:rPr lang="en-US" sz="2200" dirty="0" smtClean="0">
                <a:solidFill>
                  <a:srgbClr val="000000"/>
                </a:solidFill>
              </a:rPr>
              <a:t>diatom-based reconstructions </a:t>
            </a:r>
            <a:r>
              <a:rPr lang="en-US" sz="2200" dirty="0">
                <a:solidFill>
                  <a:srgbClr val="000000"/>
                </a:solidFill>
              </a:rPr>
              <a:t>(n=36</a:t>
            </a:r>
            <a:r>
              <a:rPr lang="fr-CA" sz="2200" dirty="0">
                <a:solidFill>
                  <a:srgbClr val="000000"/>
                </a:solidFill>
              </a:rPr>
              <a:t>)</a:t>
            </a:r>
          </a:p>
          <a:p>
            <a:pPr marL="639520" indent="-639520" algn="just">
              <a:buFontTx/>
              <a:buChar char="-"/>
            </a:pPr>
            <a:r>
              <a:rPr lang="fr-CA" sz="2200" dirty="0" smtClean="0"/>
              <a:t>Dinocysts only (</a:t>
            </a:r>
            <a:r>
              <a:rPr lang="fr-CA" sz="2200" dirty="0"/>
              <a:t>n=26)</a:t>
            </a:r>
          </a:p>
          <a:p>
            <a:pPr marL="639520" indent="-639520" algn="just">
              <a:buFontTx/>
              <a:buChar char="-"/>
            </a:pPr>
            <a:r>
              <a:rPr lang="fr-CA" sz="2200" dirty="0" smtClean="0"/>
              <a:t>Foraminifera</a:t>
            </a:r>
            <a:r>
              <a:rPr lang="fr-CA" sz="2200" dirty="0"/>
              <a:t> </a:t>
            </a:r>
            <a:r>
              <a:rPr lang="fr-CA" sz="2200" dirty="0" smtClean="0"/>
              <a:t>only </a:t>
            </a:r>
            <a:r>
              <a:rPr lang="fr-CA" sz="2200" dirty="0"/>
              <a:t>(n=12), assimilated at 200-m depth;</a:t>
            </a:r>
          </a:p>
          <a:p>
            <a:pPr marL="639520" indent="-639520" algn="just">
              <a:buFontTx/>
              <a:buChar char="-"/>
            </a:pPr>
            <a:r>
              <a:rPr lang="fr-CA" sz="2200" dirty="0"/>
              <a:t>All proxies </a:t>
            </a:r>
            <a:r>
              <a:rPr lang="fr-CA" sz="2200" dirty="0" smtClean="0"/>
              <a:t>(</a:t>
            </a:r>
            <a:r>
              <a:rPr lang="fr-CA" sz="2200" dirty="0"/>
              <a:t>n = 49), with surface proxies assimilated at the surface and forams assimilated at 200-m depth.</a:t>
            </a:r>
          </a:p>
          <a:p>
            <a:pPr marL="639520" indent="-639520" algn="just">
              <a:buFontTx/>
              <a:buChar char="-"/>
            </a:pPr>
            <a:endParaRPr lang="fr-CA" sz="2200" dirty="0"/>
          </a:p>
          <a:p>
            <a:pPr algn="just"/>
            <a:r>
              <a:rPr lang="en-US" sz="2200" dirty="0" smtClean="0"/>
              <a:t>Fifty-year </a:t>
            </a:r>
            <a:r>
              <a:rPr lang="en-US" sz="2200" dirty="0"/>
              <a:t>interpolated </a:t>
            </a:r>
            <a:r>
              <a:rPr lang="fr-CA" sz="2200" dirty="0"/>
              <a:t>proxies and </a:t>
            </a:r>
            <a:r>
              <a:rPr lang="en-US" sz="2200" dirty="0"/>
              <a:t>fifty-year averaged </a:t>
            </a:r>
            <a:r>
              <a:rPr lang="fr-CA" sz="2200" dirty="0"/>
              <a:t>model ensemble members time series were </a:t>
            </a:r>
            <a:r>
              <a:rPr lang="fr-CA" sz="2200" dirty="0" smtClean="0">
                <a:solidFill>
                  <a:srgbClr val="C4172F"/>
                </a:solidFill>
              </a:rPr>
              <a:t>standardized</a:t>
            </a:r>
            <a:r>
              <a:rPr lang="fr-CA" sz="2200" dirty="0" smtClean="0"/>
              <a:t> </a:t>
            </a:r>
            <a:r>
              <a:rPr lang="fr-CA" sz="2200" dirty="0"/>
              <a:t>in order to dismiss the mismatch in model-data variance. </a:t>
            </a:r>
            <a:r>
              <a:rPr lang="en-US" sz="2200" dirty="0"/>
              <a:t>Data </a:t>
            </a:r>
            <a:r>
              <a:rPr lang="en-US" sz="2200" dirty="0" smtClean="0"/>
              <a:t>were </a:t>
            </a:r>
            <a:r>
              <a:rPr lang="en-US" sz="2200" dirty="0"/>
              <a:t>assimilated into LOVECLIM v1.3 (Goosse et al., 2010) using an ensemble particle filter (Dubinkina et al., 2011).</a:t>
            </a:r>
          </a:p>
          <a:p>
            <a:pPr algn="just"/>
            <a:endParaRPr lang="fr-CA" sz="2200" dirty="0"/>
          </a:p>
          <a:p>
            <a:pPr algn="just"/>
            <a:r>
              <a:rPr lang="fr-CA" sz="2200" dirty="0"/>
              <a:t>The skill of the reconstruction is assessed locally </a:t>
            </a:r>
            <a:r>
              <a:rPr lang="fr-CA" sz="2200" dirty="0" smtClean="0"/>
              <a:t>through </a:t>
            </a:r>
            <a:r>
              <a:rPr lang="fr-CA" sz="2200" dirty="0"/>
              <a:t>the Coefficient of Efficiency (CE):</a:t>
            </a:r>
          </a:p>
          <a:p>
            <a:pPr algn="just"/>
            <a:endParaRPr lang="fr-CA" sz="3917" dirty="0"/>
          </a:p>
        </p:txBody>
      </p:sp>
      <p:sp>
        <p:nvSpPr>
          <p:cNvPr id="155" name="Text Placeholder 41"/>
          <p:cNvSpPr>
            <a:spLocks noGrp="1"/>
          </p:cNvSpPr>
          <p:nvPr>
            <p:ph type="body" sz="quarter" idx="27"/>
          </p:nvPr>
        </p:nvSpPr>
        <p:spPr>
          <a:xfrm>
            <a:off x="23824406" y="12914924"/>
            <a:ext cx="5288722" cy="7648757"/>
          </a:xfrm>
        </p:spPr>
        <p:txBody>
          <a:bodyPr/>
          <a:lstStyle/>
          <a:p>
            <a:pPr algn="just"/>
            <a:r>
              <a:rPr lang="en-US" sz="2800" b="1" dirty="0" smtClean="0">
                <a:solidFill>
                  <a:srgbClr val="C4172F"/>
                </a:solidFill>
              </a:rPr>
              <a:t>Results</a:t>
            </a:r>
            <a:endParaRPr lang="en-US" sz="3917" dirty="0" smtClean="0">
              <a:solidFill>
                <a:srgbClr val="C4172F"/>
              </a:solidFill>
            </a:endParaRPr>
          </a:p>
          <a:p>
            <a:pPr marL="639520" indent="-639520" algn="just">
              <a:lnSpc>
                <a:spcPct val="150000"/>
              </a:lnSpc>
              <a:spcBef>
                <a:spcPts val="1800"/>
              </a:spcBef>
              <a:buFont typeface="Arial"/>
              <a:buChar char="•"/>
            </a:pPr>
            <a:r>
              <a:rPr lang="en-US" sz="2800" dirty="0" smtClean="0"/>
              <a:t>Raw </a:t>
            </a:r>
            <a:r>
              <a:rPr lang="en-US" sz="2800" dirty="0"/>
              <a:t>data assimilation without scaling of the proxies does not work (exp. 1);</a:t>
            </a:r>
          </a:p>
          <a:p>
            <a:pPr marL="639520" indent="-639520" algn="just">
              <a:lnSpc>
                <a:spcPct val="150000"/>
              </a:lnSpc>
              <a:buFont typeface="Arial"/>
              <a:buChar char="•"/>
            </a:pPr>
            <a:r>
              <a:rPr lang="en-US" sz="2800" dirty="0"/>
              <a:t>Scaling proxies is necessary to have efficient local reconstructions (exp. 3);</a:t>
            </a:r>
          </a:p>
          <a:p>
            <a:pPr marL="639520" indent="-639520" algn="just">
              <a:lnSpc>
                <a:spcPct val="150000"/>
              </a:lnSpc>
              <a:buFont typeface="Arial"/>
              <a:buChar char="•"/>
            </a:pPr>
            <a:r>
              <a:rPr lang="en-US" sz="2800" dirty="0"/>
              <a:t>The regional pattern of the reconstruction is stable, but the amplitude varies.</a:t>
            </a:r>
          </a:p>
          <a:p>
            <a:endParaRPr lang="en-US" sz="3917" dirty="0"/>
          </a:p>
          <a:p>
            <a:pPr algn="just"/>
            <a:endParaRPr lang="en-US" sz="3917" b="1" dirty="0">
              <a:solidFill>
                <a:srgbClr val="C4172F"/>
              </a:solidFill>
            </a:endParaRPr>
          </a:p>
          <a:p>
            <a:pPr>
              <a:lnSpc>
                <a:spcPct val="150000"/>
              </a:lnSpc>
            </a:pPr>
            <a:endParaRPr lang="en-US" sz="3917" dirty="0"/>
          </a:p>
        </p:txBody>
      </p:sp>
      <p:sp>
        <p:nvSpPr>
          <p:cNvPr id="156" name="TextBox 155"/>
          <p:cNvSpPr txBox="1"/>
          <p:nvPr/>
        </p:nvSpPr>
        <p:spPr>
          <a:xfrm>
            <a:off x="8607414" y="12928590"/>
            <a:ext cx="5844392" cy="6571030"/>
          </a:xfrm>
          <a:prstGeom prst="rect">
            <a:avLst/>
          </a:prstGeom>
          <a:noFill/>
          <a:ln>
            <a:noFill/>
          </a:ln>
        </p:spPr>
        <p:txBody>
          <a:bodyPr wrap="square" rtlCol="0">
            <a:spAutoFit/>
          </a:bodyPr>
          <a:lstStyle/>
          <a:p>
            <a:pPr algn="just"/>
            <a:r>
              <a:rPr lang="en-US" sz="2800" b="1" dirty="0" smtClean="0">
                <a:solidFill>
                  <a:srgbClr val="C4172F"/>
                </a:solidFill>
              </a:rPr>
              <a:t>Results</a:t>
            </a:r>
            <a:endParaRPr lang="en-US" sz="3917" dirty="0">
              <a:solidFill>
                <a:srgbClr val="C4172F"/>
              </a:solidFill>
            </a:endParaRPr>
          </a:p>
          <a:p>
            <a:pPr marL="639520" indent="-639520" algn="just">
              <a:lnSpc>
                <a:spcPct val="150000"/>
              </a:lnSpc>
              <a:spcBef>
                <a:spcPts val="1800"/>
              </a:spcBef>
              <a:buFont typeface="Arial"/>
              <a:buChar char="•"/>
            </a:pPr>
            <a:r>
              <a:rPr lang="en-US" sz="2800" dirty="0"/>
              <a:t>All proxy databases lead to skillful local reconstructions (CE &gt; 0);</a:t>
            </a:r>
          </a:p>
          <a:p>
            <a:pPr marL="639520" indent="-639520" algn="just">
              <a:lnSpc>
                <a:spcPct val="150000"/>
              </a:lnSpc>
              <a:buFont typeface="Arial"/>
              <a:buChar char="•"/>
            </a:pPr>
            <a:r>
              <a:rPr lang="en-US" sz="2800" dirty="0"/>
              <a:t>It is technically possible to combine surface and subsurface proxies</a:t>
            </a:r>
            <a:r>
              <a:rPr lang="en-US" sz="2800" dirty="0" smtClean="0"/>
              <a:t>, but the </a:t>
            </a:r>
            <a:r>
              <a:rPr lang="en-US" sz="2800" dirty="0"/>
              <a:t>constraint is high;</a:t>
            </a:r>
          </a:p>
          <a:p>
            <a:pPr marL="639520" indent="-639520" algn="just">
              <a:lnSpc>
                <a:spcPct val="150000"/>
              </a:lnSpc>
              <a:buFont typeface="Arial"/>
              <a:buChar char="•"/>
            </a:pPr>
            <a:r>
              <a:rPr lang="en-US" sz="2800" dirty="0"/>
              <a:t>The spatial structure of the regional reconstruction depends on the number and type(s) of proxies used;</a:t>
            </a:r>
          </a:p>
        </p:txBody>
      </p:sp>
      <p:pic>
        <p:nvPicPr>
          <p:cNvPr id="157" name="Picture 156"/>
          <p:cNvPicPr>
            <a:picLocks noChangeAspect="1"/>
          </p:cNvPicPr>
          <p:nvPr/>
        </p:nvPicPr>
        <p:blipFill rotWithShape="1">
          <a:blip r:embed="rId20"/>
          <a:srcRect l="50225" t="2202"/>
          <a:stretch/>
        </p:blipFill>
        <p:spPr>
          <a:xfrm>
            <a:off x="5008912" y="19238992"/>
            <a:ext cx="2431814" cy="1051648"/>
          </a:xfrm>
          <a:prstGeom prst="rect">
            <a:avLst/>
          </a:prstGeom>
        </p:spPr>
      </p:pic>
      <p:sp>
        <p:nvSpPr>
          <p:cNvPr id="158" name="TextBox 157"/>
          <p:cNvSpPr txBox="1"/>
          <p:nvPr/>
        </p:nvSpPr>
        <p:spPr>
          <a:xfrm>
            <a:off x="2336006" y="21177674"/>
            <a:ext cx="5611498" cy="523220"/>
          </a:xfrm>
          <a:prstGeom prst="rect">
            <a:avLst/>
          </a:prstGeom>
          <a:noFill/>
        </p:spPr>
        <p:txBody>
          <a:bodyPr wrap="square" rtlCol="0">
            <a:spAutoFit/>
          </a:bodyPr>
          <a:lstStyle/>
          <a:p>
            <a:r>
              <a:rPr lang="en-US" sz="2800" dirty="0">
                <a:solidFill>
                  <a:srgbClr val="3333FF"/>
                </a:solidFill>
              </a:rPr>
              <a:t>Mean temperature over the Atlantic</a:t>
            </a:r>
          </a:p>
        </p:txBody>
      </p:sp>
      <p:sp>
        <p:nvSpPr>
          <p:cNvPr id="159" name="TextBox 158"/>
          <p:cNvSpPr txBox="1"/>
          <p:nvPr/>
        </p:nvSpPr>
        <p:spPr>
          <a:xfrm>
            <a:off x="8608001" y="21177673"/>
            <a:ext cx="5234205" cy="523220"/>
          </a:xfrm>
          <a:prstGeom prst="rect">
            <a:avLst/>
          </a:prstGeom>
          <a:noFill/>
        </p:spPr>
        <p:txBody>
          <a:bodyPr wrap="square" rtlCol="0">
            <a:spAutoFit/>
          </a:bodyPr>
          <a:lstStyle/>
          <a:p>
            <a:r>
              <a:rPr lang="en-US" sz="2800" dirty="0">
                <a:solidFill>
                  <a:srgbClr val="3333FF"/>
                </a:solidFill>
              </a:rPr>
              <a:t>Temperature 850 minus 1850 AD</a:t>
            </a:r>
          </a:p>
        </p:txBody>
      </p:sp>
      <p:pic>
        <p:nvPicPr>
          <p:cNvPr id="160" name="Picture 159"/>
          <p:cNvPicPr>
            <a:picLocks noChangeAspect="1"/>
          </p:cNvPicPr>
          <p:nvPr/>
        </p:nvPicPr>
        <p:blipFill rotWithShape="1">
          <a:blip r:embed="rId21"/>
          <a:srcRect t="233"/>
          <a:stretch/>
        </p:blipFill>
        <p:spPr>
          <a:xfrm>
            <a:off x="2221009" y="35021712"/>
            <a:ext cx="5279005" cy="4112267"/>
          </a:xfrm>
          <a:prstGeom prst="rect">
            <a:avLst/>
          </a:prstGeom>
        </p:spPr>
      </p:pic>
      <p:pic>
        <p:nvPicPr>
          <p:cNvPr id="161" name="Picture 160"/>
          <p:cNvPicPr>
            <a:picLocks noChangeAspect="1"/>
          </p:cNvPicPr>
          <p:nvPr/>
        </p:nvPicPr>
        <p:blipFill>
          <a:blip r:embed="rId22"/>
          <a:stretch>
            <a:fillRect/>
          </a:stretch>
        </p:blipFill>
        <p:spPr>
          <a:xfrm>
            <a:off x="2183606" y="26276973"/>
            <a:ext cx="5221021" cy="4149293"/>
          </a:xfrm>
          <a:prstGeom prst="rect">
            <a:avLst/>
          </a:prstGeom>
        </p:spPr>
      </p:pic>
      <p:pic>
        <p:nvPicPr>
          <p:cNvPr id="162" name="Picture 161"/>
          <p:cNvPicPr>
            <a:picLocks noChangeAspect="1"/>
          </p:cNvPicPr>
          <p:nvPr/>
        </p:nvPicPr>
        <p:blipFill rotWithShape="1">
          <a:blip r:embed="rId23"/>
          <a:srcRect l="11905" t="12308" r="28492" b="220"/>
          <a:stretch/>
        </p:blipFill>
        <p:spPr>
          <a:xfrm>
            <a:off x="2235651" y="30733386"/>
            <a:ext cx="5261462" cy="4113833"/>
          </a:xfrm>
          <a:prstGeom prst="rect">
            <a:avLst/>
          </a:prstGeom>
        </p:spPr>
      </p:pic>
      <p:sp>
        <p:nvSpPr>
          <p:cNvPr id="164" name="TextBox 163"/>
          <p:cNvSpPr txBox="1">
            <a:spLocks noChangeAspect="1"/>
          </p:cNvSpPr>
          <p:nvPr/>
        </p:nvSpPr>
        <p:spPr>
          <a:xfrm>
            <a:off x="3406226" y="29538305"/>
            <a:ext cx="3775722" cy="400110"/>
          </a:xfrm>
          <a:prstGeom prst="rect">
            <a:avLst/>
          </a:prstGeom>
          <a:noFill/>
        </p:spPr>
        <p:txBody>
          <a:bodyPr wrap="square" rtlCol="0">
            <a:spAutoFit/>
          </a:bodyPr>
          <a:lstStyle/>
          <a:p>
            <a:r>
              <a:rPr lang="en-US" sz="2000" dirty="0"/>
              <a:t>Mean CE for all sites = 0.43</a:t>
            </a:r>
          </a:p>
        </p:txBody>
      </p:sp>
      <p:sp>
        <p:nvSpPr>
          <p:cNvPr id="165" name="TextBox 164"/>
          <p:cNvSpPr txBox="1">
            <a:spLocks noChangeAspect="1"/>
          </p:cNvSpPr>
          <p:nvPr/>
        </p:nvSpPr>
        <p:spPr>
          <a:xfrm>
            <a:off x="3439356" y="33962491"/>
            <a:ext cx="3775722" cy="400110"/>
          </a:xfrm>
          <a:prstGeom prst="rect">
            <a:avLst/>
          </a:prstGeom>
          <a:noFill/>
        </p:spPr>
        <p:txBody>
          <a:bodyPr wrap="square" rtlCol="0">
            <a:spAutoFit/>
          </a:bodyPr>
          <a:lstStyle/>
          <a:p>
            <a:r>
              <a:rPr lang="en-US" sz="2000" dirty="0"/>
              <a:t>Mean CE for all sites = 0.41</a:t>
            </a:r>
          </a:p>
        </p:txBody>
      </p:sp>
      <p:pic>
        <p:nvPicPr>
          <p:cNvPr id="166" name="Picture 165"/>
          <p:cNvPicPr>
            <a:picLocks noChangeAspect="1"/>
          </p:cNvPicPr>
          <p:nvPr/>
        </p:nvPicPr>
        <p:blipFill rotWithShape="1">
          <a:blip r:embed="rId24" cstate="print">
            <a:extLst>
              <a:ext uri="{28A0092B-C50C-407E-A947-70E740481C1C}">
                <a14:useLocalDpi xmlns:a14="http://schemas.microsoft.com/office/drawing/2010/main" val="0"/>
              </a:ext>
            </a:extLst>
          </a:blip>
          <a:srcRect l="9818" t="11614" r="8455" b="5204"/>
          <a:stretch/>
        </p:blipFill>
        <p:spPr>
          <a:xfrm>
            <a:off x="8212905" y="21914543"/>
            <a:ext cx="5432538" cy="3686152"/>
          </a:xfrm>
          <a:prstGeom prst="rect">
            <a:avLst/>
          </a:prstGeom>
        </p:spPr>
      </p:pic>
      <p:pic>
        <p:nvPicPr>
          <p:cNvPr id="167" name="Picture 166"/>
          <p:cNvPicPr>
            <a:picLocks noChangeAspect="1"/>
          </p:cNvPicPr>
          <p:nvPr/>
        </p:nvPicPr>
        <p:blipFill>
          <a:blip r:embed="rId25"/>
          <a:stretch>
            <a:fillRect/>
          </a:stretch>
        </p:blipFill>
        <p:spPr>
          <a:xfrm>
            <a:off x="8245548" y="26217894"/>
            <a:ext cx="5380775" cy="3763870"/>
          </a:xfrm>
          <a:prstGeom prst="rect">
            <a:avLst/>
          </a:prstGeom>
        </p:spPr>
      </p:pic>
      <p:pic>
        <p:nvPicPr>
          <p:cNvPr id="168" name="Picture 167"/>
          <p:cNvPicPr>
            <a:picLocks noChangeAspect="1"/>
          </p:cNvPicPr>
          <p:nvPr/>
        </p:nvPicPr>
        <p:blipFill>
          <a:blip r:embed="rId26"/>
          <a:stretch>
            <a:fillRect/>
          </a:stretch>
        </p:blipFill>
        <p:spPr>
          <a:xfrm>
            <a:off x="8219689" y="30709875"/>
            <a:ext cx="5377506" cy="3691489"/>
          </a:xfrm>
          <a:prstGeom prst="rect">
            <a:avLst/>
          </a:prstGeom>
        </p:spPr>
      </p:pic>
      <p:pic>
        <p:nvPicPr>
          <p:cNvPr id="169" name="Picture 168"/>
          <p:cNvPicPr>
            <a:picLocks noChangeAspect="1"/>
          </p:cNvPicPr>
          <p:nvPr/>
        </p:nvPicPr>
        <p:blipFill>
          <a:blip r:embed="rId27"/>
          <a:stretch>
            <a:fillRect/>
          </a:stretch>
        </p:blipFill>
        <p:spPr>
          <a:xfrm>
            <a:off x="8216123" y="34980894"/>
            <a:ext cx="5423744" cy="3763870"/>
          </a:xfrm>
          <a:prstGeom prst="rect">
            <a:avLst/>
          </a:prstGeom>
        </p:spPr>
      </p:pic>
      <p:sp>
        <p:nvSpPr>
          <p:cNvPr id="170" name="TextBox 169"/>
          <p:cNvSpPr txBox="1">
            <a:spLocks noChangeAspect="1"/>
          </p:cNvSpPr>
          <p:nvPr/>
        </p:nvSpPr>
        <p:spPr>
          <a:xfrm>
            <a:off x="3446229" y="38278790"/>
            <a:ext cx="3775722" cy="400110"/>
          </a:xfrm>
          <a:prstGeom prst="rect">
            <a:avLst/>
          </a:prstGeom>
          <a:noFill/>
        </p:spPr>
        <p:txBody>
          <a:bodyPr wrap="square" rtlCol="0">
            <a:spAutoFit/>
          </a:bodyPr>
          <a:lstStyle/>
          <a:p>
            <a:r>
              <a:rPr lang="en-US" sz="2000" dirty="0"/>
              <a:t>Mean CE for all sites = 0.34</a:t>
            </a:r>
          </a:p>
        </p:txBody>
      </p:sp>
      <p:pic>
        <p:nvPicPr>
          <p:cNvPr id="172" name="Picture 171"/>
          <p:cNvPicPr>
            <a:picLocks noChangeAspect="1"/>
          </p:cNvPicPr>
          <p:nvPr/>
        </p:nvPicPr>
        <p:blipFill rotWithShape="1">
          <a:blip r:embed="rId28"/>
          <a:srcRect r="-22"/>
          <a:stretch/>
        </p:blipFill>
        <p:spPr>
          <a:xfrm>
            <a:off x="2217600" y="21889528"/>
            <a:ext cx="5253171" cy="4113471"/>
          </a:xfrm>
          <a:prstGeom prst="rect">
            <a:avLst/>
          </a:prstGeom>
        </p:spPr>
      </p:pic>
      <p:sp>
        <p:nvSpPr>
          <p:cNvPr id="173" name="TextBox 172"/>
          <p:cNvSpPr txBox="1"/>
          <p:nvPr/>
        </p:nvSpPr>
        <p:spPr>
          <a:xfrm>
            <a:off x="3459699" y="25156110"/>
            <a:ext cx="4011072" cy="400110"/>
          </a:xfrm>
          <a:prstGeom prst="rect">
            <a:avLst/>
          </a:prstGeom>
          <a:noFill/>
        </p:spPr>
        <p:txBody>
          <a:bodyPr wrap="square" rtlCol="0">
            <a:spAutoFit/>
          </a:bodyPr>
          <a:lstStyle/>
          <a:p>
            <a:r>
              <a:rPr lang="en-US" sz="2000" dirty="0"/>
              <a:t>Mean CE for all sites = 0.40</a:t>
            </a:r>
          </a:p>
        </p:txBody>
      </p:sp>
      <p:sp>
        <p:nvSpPr>
          <p:cNvPr id="175" name="TextBox 174"/>
          <p:cNvSpPr txBox="1"/>
          <p:nvPr/>
        </p:nvSpPr>
        <p:spPr>
          <a:xfrm>
            <a:off x="3377883" y="22083216"/>
            <a:ext cx="3138231" cy="461665"/>
          </a:xfrm>
          <a:prstGeom prst="rect">
            <a:avLst/>
          </a:prstGeom>
          <a:solidFill>
            <a:srgbClr val="FFFFFF"/>
          </a:solidFill>
        </p:spPr>
        <p:txBody>
          <a:bodyPr wrap="none" rtlCol="0">
            <a:spAutoFit/>
          </a:bodyPr>
          <a:lstStyle/>
          <a:p>
            <a:pPr algn="ctr"/>
            <a:r>
              <a:rPr lang="en-US" sz="2400" b="1" dirty="0">
                <a:solidFill>
                  <a:srgbClr val="C4172F"/>
                </a:solidFill>
              </a:rPr>
              <a:t>Surface proxies </a:t>
            </a:r>
            <a:r>
              <a:rPr lang="en-US" sz="2400" dirty="0"/>
              <a:t>(n=36)</a:t>
            </a:r>
          </a:p>
        </p:txBody>
      </p:sp>
      <p:sp>
        <p:nvSpPr>
          <p:cNvPr id="176" name="TextBox 175"/>
          <p:cNvSpPr txBox="1">
            <a:spLocks noChangeAspect="1"/>
          </p:cNvSpPr>
          <p:nvPr/>
        </p:nvSpPr>
        <p:spPr>
          <a:xfrm>
            <a:off x="3553959" y="26439290"/>
            <a:ext cx="2656792" cy="461665"/>
          </a:xfrm>
          <a:prstGeom prst="rect">
            <a:avLst/>
          </a:prstGeom>
          <a:solidFill>
            <a:srgbClr val="FFFFFF"/>
          </a:solidFill>
        </p:spPr>
        <p:txBody>
          <a:bodyPr wrap="square" rtlCol="0">
            <a:spAutoFit/>
          </a:bodyPr>
          <a:lstStyle/>
          <a:p>
            <a:pPr algn="ctr"/>
            <a:r>
              <a:rPr lang="en-US" sz="2400" b="1" dirty="0">
                <a:solidFill>
                  <a:srgbClr val="C4172F"/>
                </a:solidFill>
              </a:rPr>
              <a:t>Dinocysts </a:t>
            </a:r>
            <a:r>
              <a:rPr lang="en-US" sz="2400" dirty="0"/>
              <a:t>(n=26)</a:t>
            </a:r>
          </a:p>
        </p:txBody>
      </p:sp>
      <p:sp>
        <p:nvSpPr>
          <p:cNvPr id="177" name="TextBox 176"/>
          <p:cNvSpPr txBox="1">
            <a:spLocks noChangeAspect="1"/>
          </p:cNvSpPr>
          <p:nvPr/>
        </p:nvSpPr>
        <p:spPr>
          <a:xfrm>
            <a:off x="3439356" y="30887811"/>
            <a:ext cx="2885998" cy="461665"/>
          </a:xfrm>
          <a:prstGeom prst="rect">
            <a:avLst/>
          </a:prstGeom>
          <a:solidFill>
            <a:srgbClr val="FFFFFF"/>
          </a:solidFill>
        </p:spPr>
        <p:txBody>
          <a:bodyPr wrap="square" rtlCol="0">
            <a:spAutoFit/>
          </a:bodyPr>
          <a:lstStyle/>
          <a:p>
            <a:pPr algn="ctr"/>
            <a:r>
              <a:rPr lang="en-US" sz="2400" b="1" dirty="0">
                <a:solidFill>
                  <a:srgbClr val="C4172F"/>
                </a:solidFill>
              </a:rPr>
              <a:t>Forams </a:t>
            </a:r>
            <a:r>
              <a:rPr lang="en-US" sz="2400" dirty="0"/>
              <a:t>(n=12)</a:t>
            </a:r>
          </a:p>
        </p:txBody>
      </p:sp>
      <p:sp>
        <p:nvSpPr>
          <p:cNvPr id="178" name="TextBox 177"/>
          <p:cNvSpPr txBox="1">
            <a:spLocks noChangeAspect="1"/>
          </p:cNvSpPr>
          <p:nvPr/>
        </p:nvSpPr>
        <p:spPr>
          <a:xfrm>
            <a:off x="3451975" y="35200015"/>
            <a:ext cx="2956629" cy="461665"/>
          </a:xfrm>
          <a:prstGeom prst="rect">
            <a:avLst/>
          </a:prstGeom>
          <a:solidFill>
            <a:srgbClr val="FFFFFF"/>
          </a:solidFill>
        </p:spPr>
        <p:txBody>
          <a:bodyPr wrap="square" rtlCol="0">
            <a:spAutoFit/>
          </a:bodyPr>
          <a:lstStyle/>
          <a:p>
            <a:pPr algn="ctr"/>
            <a:r>
              <a:rPr lang="en-US" sz="2400" b="1" dirty="0">
                <a:solidFill>
                  <a:srgbClr val="C4172F"/>
                </a:solidFill>
              </a:rPr>
              <a:t>All proxies </a:t>
            </a:r>
            <a:r>
              <a:rPr lang="en-US" sz="2400" dirty="0"/>
              <a:t>(n=49)</a:t>
            </a:r>
          </a:p>
        </p:txBody>
      </p:sp>
      <p:sp>
        <p:nvSpPr>
          <p:cNvPr id="179" name="Rectangle 178"/>
          <p:cNvSpPr>
            <a:spLocks noChangeAspect="1"/>
          </p:cNvSpPr>
          <p:nvPr/>
        </p:nvSpPr>
        <p:spPr>
          <a:xfrm>
            <a:off x="2183606" y="21858820"/>
            <a:ext cx="260826" cy="53366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50" dirty="0"/>
          </a:p>
        </p:txBody>
      </p:sp>
      <p:sp>
        <p:nvSpPr>
          <p:cNvPr id="184" name="Rectangle 183"/>
          <p:cNvSpPr>
            <a:spLocks noChangeAspect="1"/>
          </p:cNvSpPr>
          <p:nvPr/>
        </p:nvSpPr>
        <p:spPr>
          <a:xfrm>
            <a:off x="2183606" y="35120636"/>
            <a:ext cx="304800" cy="454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905" tIns="63952" rIns="127905" bIns="63952" numCol="1" spcCol="0" rtlCol="0" fromWordArt="0" anchor="ctr" anchorCtr="0" forceAA="0" compatLnSpc="1">
            <a:prstTxWarp prst="textNoShape">
              <a:avLst/>
            </a:prstTxWarp>
            <a:noAutofit/>
          </a:bodyPr>
          <a:lstStyle/>
          <a:p>
            <a:pPr algn="ctr"/>
            <a:endParaRPr lang="en-US" sz="11050" dirty="0"/>
          </a:p>
        </p:txBody>
      </p:sp>
      <p:sp>
        <p:nvSpPr>
          <p:cNvPr id="186" name="Rectangle 185"/>
          <p:cNvSpPr>
            <a:spLocks noChangeAspect="1"/>
          </p:cNvSpPr>
          <p:nvPr/>
        </p:nvSpPr>
        <p:spPr>
          <a:xfrm>
            <a:off x="7461459" y="21781487"/>
            <a:ext cx="173747" cy="4217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423" tIns="63211" rIns="126423" bIns="63211" numCol="1" spcCol="0" rtlCol="0" fromWordArt="0" anchor="ctr" anchorCtr="0" forceAA="0" compatLnSpc="1">
            <a:prstTxWarp prst="textNoShape">
              <a:avLst/>
            </a:prstTxWarp>
            <a:noAutofit/>
          </a:bodyPr>
          <a:lstStyle/>
          <a:p>
            <a:pPr algn="ctr"/>
            <a:endParaRPr lang="en-US" sz="10923"/>
          </a:p>
        </p:txBody>
      </p:sp>
      <p:sp>
        <p:nvSpPr>
          <p:cNvPr id="207" name="Rectangle 206"/>
          <p:cNvSpPr/>
          <p:nvPr/>
        </p:nvSpPr>
        <p:spPr>
          <a:xfrm>
            <a:off x="14223134" y="41772106"/>
            <a:ext cx="15087672" cy="584775"/>
          </a:xfrm>
          <a:prstGeom prst="rect">
            <a:avLst/>
          </a:prstGeom>
          <a:solidFill>
            <a:schemeClr val="bg1"/>
          </a:solidFill>
        </p:spPr>
        <p:txBody>
          <a:bodyPr wrap="square">
            <a:spAutoFit/>
          </a:bodyPr>
          <a:lstStyle/>
          <a:p>
            <a:pPr algn="just"/>
            <a:r>
              <a:rPr lang="en-US" sz="1600" b="1" dirty="0" smtClean="0"/>
              <a:t>Huybers</a:t>
            </a:r>
            <a:r>
              <a:rPr lang="en-US" sz="1600" b="1" dirty="0"/>
              <a:t>, P., &amp; Curry, W. (2006). </a:t>
            </a:r>
            <a:r>
              <a:rPr lang="en-US" sz="1600" dirty="0"/>
              <a:t>Links between annual, Milankovitch and continuum temperature variability. </a:t>
            </a:r>
            <a:r>
              <a:rPr lang="en-US" sz="1600" i="1" dirty="0"/>
              <a:t>Nat</a:t>
            </a:r>
            <a:r>
              <a:rPr lang="en-US" sz="1600" dirty="0"/>
              <a:t> </a:t>
            </a:r>
            <a:r>
              <a:rPr lang="en-US" sz="1600" i="1" dirty="0"/>
              <a:t>441</a:t>
            </a:r>
            <a:r>
              <a:rPr lang="en-US" sz="1600" dirty="0"/>
              <a:t>(7091):329</a:t>
            </a:r>
            <a:r>
              <a:rPr lang="en-US" sz="1600" dirty="0">
                <a:solidFill>
                  <a:srgbClr val="3366FF"/>
                </a:solidFill>
              </a:rPr>
              <a:t>.</a:t>
            </a:r>
          </a:p>
          <a:p>
            <a:pPr algn="just"/>
            <a:r>
              <a:rPr lang="en-US" sz="1600" b="1" dirty="0">
                <a:solidFill>
                  <a:srgbClr val="000000"/>
                </a:solidFill>
              </a:rPr>
              <a:t>Rayner, N. A. et al. (2003). </a:t>
            </a:r>
            <a:r>
              <a:rPr lang="en-US" sz="1600" dirty="0">
                <a:solidFill>
                  <a:srgbClr val="000000"/>
                </a:solidFill>
              </a:rPr>
              <a:t>Global analyses of sea surface temperature, sea ice, and night marine air temperature since the late nineteenth century. </a:t>
            </a:r>
            <a:r>
              <a:rPr lang="en-US" sz="1600" i="1" dirty="0">
                <a:solidFill>
                  <a:srgbClr val="000000"/>
                </a:solidFill>
              </a:rPr>
              <a:t>J Geophys Res Atmos</a:t>
            </a:r>
            <a:r>
              <a:rPr lang="en-US" sz="1600" dirty="0">
                <a:solidFill>
                  <a:srgbClr val="000000"/>
                </a:solidFill>
              </a:rPr>
              <a:t> </a:t>
            </a:r>
            <a:r>
              <a:rPr lang="en-US" sz="1600" i="1" dirty="0">
                <a:solidFill>
                  <a:srgbClr val="000000"/>
                </a:solidFill>
              </a:rPr>
              <a:t>108</a:t>
            </a:r>
            <a:r>
              <a:rPr lang="en-US" sz="1600" dirty="0">
                <a:solidFill>
                  <a:srgbClr val="000000"/>
                </a:solidFill>
              </a:rPr>
              <a:t>(D14).</a:t>
            </a:r>
          </a:p>
        </p:txBody>
      </p:sp>
      <p:sp>
        <p:nvSpPr>
          <p:cNvPr id="208" name="TextBox 207"/>
          <p:cNvSpPr txBox="1"/>
          <p:nvPr/>
        </p:nvSpPr>
        <p:spPr>
          <a:xfrm>
            <a:off x="1648364" y="41218178"/>
            <a:ext cx="1944547" cy="523220"/>
          </a:xfrm>
          <a:prstGeom prst="rect">
            <a:avLst/>
          </a:prstGeom>
          <a:noFill/>
          <a:ln>
            <a:noFill/>
          </a:ln>
        </p:spPr>
        <p:txBody>
          <a:bodyPr wrap="square" rtlCol="0">
            <a:spAutoFit/>
          </a:bodyPr>
          <a:lstStyle/>
          <a:p>
            <a:pPr algn="just"/>
            <a:r>
              <a:rPr lang="en-US" sz="2800" b="1" dirty="0" smtClean="0">
                <a:solidFill>
                  <a:srgbClr val="C4172F"/>
                </a:solidFill>
              </a:rPr>
              <a:t>References</a:t>
            </a:r>
            <a:endParaRPr lang="en-US" sz="2800" dirty="0"/>
          </a:p>
        </p:txBody>
      </p:sp>
      <p:sp>
        <p:nvSpPr>
          <p:cNvPr id="209" name="TextBox 208"/>
          <p:cNvSpPr txBox="1"/>
          <p:nvPr/>
        </p:nvSpPr>
        <p:spPr>
          <a:xfrm>
            <a:off x="14228005" y="10634370"/>
            <a:ext cx="1304844" cy="369332"/>
          </a:xfrm>
          <a:prstGeom prst="rect">
            <a:avLst/>
          </a:prstGeom>
          <a:solidFill>
            <a:schemeClr val="bg1"/>
          </a:solidFill>
        </p:spPr>
        <p:txBody>
          <a:bodyPr wrap="none" rtlCol="0">
            <a:spAutoFit/>
          </a:bodyPr>
          <a:lstStyle/>
          <a:p>
            <a:r>
              <a:rPr lang="en-US" sz="1800" dirty="0" smtClean="0">
                <a:latin typeface="+mj-lt"/>
              </a:rPr>
              <a:t>Years (AD)</a:t>
            </a:r>
            <a:endParaRPr lang="en-US" sz="1800" dirty="0">
              <a:latin typeface="+mj-lt"/>
            </a:endParaRPr>
          </a:p>
        </p:txBody>
      </p:sp>
      <p:sp>
        <p:nvSpPr>
          <p:cNvPr id="271" name="TextBox 270"/>
          <p:cNvSpPr txBox="1"/>
          <p:nvPr/>
        </p:nvSpPr>
        <p:spPr>
          <a:xfrm>
            <a:off x="24639357" y="34134666"/>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2" name="TextBox 271"/>
          <p:cNvSpPr txBox="1"/>
          <p:nvPr/>
        </p:nvSpPr>
        <p:spPr>
          <a:xfrm>
            <a:off x="24631551" y="29714697"/>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4" name="TextBox 273"/>
          <p:cNvSpPr txBox="1"/>
          <p:nvPr/>
        </p:nvSpPr>
        <p:spPr>
          <a:xfrm>
            <a:off x="24639357" y="25336541"/>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5" name="TextBox 274"/>
          <p:cNvSpPr txBox="1"/>
          <p:nvPr/>
        </p:nvSpPr>
        <p:spPr>
          <a:xfrm>
            <a:off x="9847121" y="38478845"/>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6" name="TextBox 275"/>
          <p:cNvSpPr txBox="1"/>
          <p:nvPr/>
        </p:nvSpPr>
        <p:spPr>
          <a:xfrm>
            <a:off x="9789985" y="34134584"/>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7" name="TextBox 276"/>
          <p:cNvSpPr txBox="1"/>
          <p:nvPr/>
        </p:nvSpPr>
        <p:spPr>
          <a:xfrm>
            <a:off x="9827654" y="29711393"/>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78" name="TextBox 277"/>
          <p:cNvSpPr txBox="1"/>
          <p:nvPr/>
        </p:nvSpPr>
        <p:spPr>
          <a:xfrm>
            <a:off x="9847121" y="25335643"/>
            <a:ext cx="2266050" cy="369332"/>
          </a:xfrm>
          <a:prstGeom prst="rect">
            <a:avLst/>
          </a:prstGeom>
          <a:solidFill>
            <a:schemeClr val="bg1"/>
          </a:solidFill>
        </p:spPr>
        <p:txBody>
          <a:bodyPr wrap="square" rtlCol="0">
            <a:spAutoFit/>
          </a:bodyPr>
          <a:lstStyle/>
          <a:p>
            <a:r>
              <a:rPr lang="en-US" sz="1800" dirty="0">
                <a:latin typeface="+mj-lt"/>
              </a:rPr>
              <a:t>SST</a:t>
            </a:r>
            <a:r>
              <a:rPr lang="en-US" sz="1800" baseline="-25000" dirty="0">
                <a:latin typeface="+mj-lt"/>
              </a:rPr>
              <a:t>850</a:t>
            </a:r>
            <a:r>
              <a:rPr lang="en-US" sz="1800" dirty="0">
                <a:latin typeface="+mj-lt"/>
              </a:rPr>
              <a:t>-SST</a:t>
            </a:r>
            <a:r>
              <a:rPr lang="en-US" sz="1800" baseline="-25000" dirty="0">
                <a:latin typeface="+mj-lt"/>
              </a:rPr>
              <a:t>1850</a:t>
            </a:r>
            <a:r>
              <a:rPr lang="en-US" sz="1800" dirty="0">
                <a:latin typeface="+mj-lt"/>
              </a:rPr>
              <a:t> (°C)</a:t>
            </a:r>
          </a:p>
        </p:txBody>
      </p:sp>
      <p:sp>
        <p:nvSpPr>
          <p:cNvPr id="281" name="Rectangle 280"/>
          <p:cNvSpPr>
            <a:spLocks noChangeAspect="1"/>
          </p:cNvSpPr>
          <p:nvPr/>
        </p:nvSpPr>
        <p:spPr>
          <a:xfrm>
            <a:off x="2434882" y="21715200"/>
            <a:ext cx="5116830" cy="1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423" tIns="63211" rIns="126423" bIns="63211" numCol="1" spcCol="0" rtlCol="0" fromWordArt="0" anchor="ctr" anchorCtr="0" forceAA="0" compatLnSpc="1">
            <a:prstTxWarp prst="textNoShape">
              <a:avLst/>
            </a:prstTxWarp>
            <a:noAutofit/>
          </a:bodyPr>
          <a:lstStyle/>
          <a:p>
            <a:pPr algn="ctr"/>
            <a:endParaRPr lang="en-US" sz="10923"/>
          </a:p>
        </p:txBody>
      </p:sp>
      <p:sp>
        <p:nvSpPr>
          <p:cNvPr id="282" name="Rectangle 281"/>
          <p:cNvSpPr>
            <a:spLocks noChangeAspect="1"/>
          </p:cNvSpPr>
          <p:nvPr/>
        </p:nvSpPr>
        <p:spPr>
          <a:xfrm>
            <a:off x="7495200" y="30672204"/>
            <a:ext cx="173747" cy="4217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423" tIns="63211" rIns="126423" bIns="63211" numCol="1" spcCol="0" rtlCol="0" fromWordArt="0" anchor="ctr" anchorCtr="0" forceAA="0" compatLnSpc="1">
            <a:prstTxWarp prst="textNoShape">
              <a:avLst/>
            </a:prstTxWarp>
            <a:noAutofit/>
          </a:bodyPr>
          <a:lstStyle/>
          <a:p>
            <a:pPr algn="ctr"/>
            <a:endParaRPr lang="en-US" sz="10923"/>
          </a:p>
        </p:txBody>
      </p:sp>
      <p:sp>
        <p:nvSpPr>
          <p:cNvPr id="283" name="Rectangle 282"/>
          <p:cNvSpPr>
            <a:spLocks noChangeAspect="1"/>
          </p:cNvSpPr>
          <p:nvPr/>
        </p:nvSpPr>
        <p:spPr>
          <a:xfrm>
            <a:off x="2066400" y="30648423"/>
            <a:ext cx="173747" cy="4217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423" tIns="63211" rIns="126423" bIns="63211" numCol="1" spcCol="0" rtlCol="0" fromWordArt="0" anchor="ctr" anchorCtr="0" forceAA="0" compatLnSpc="1">
            <a:prstTxWarp prst="textNoShape">
              <a:avLst/>
            </a:prstTxWarp>
            <a:noAutofit/>
          </a:bodyPr>
          <a:lstStyle/>
          <a:p>
            <a:pPr algn="ctr"/>
            <a:endParaRPr lang="en-US" sz="10923"/>
          </a:p>
        </p:txBody>
      </p:sp>
      <p:sp>
        <p:nvSpPr>
          <p:cNvPr id="284" name="Title 23"/>
          <p:cNvSpPr txBox="1">
            <a:spLocks/>
          </p:cNvSpPr>
          <p:nvPr/>
        </p:nvSpPr>
        <p:spPr>
          <a:xfrm>
            <a:off x="3763049" y="3608965"/>
            <a:ext cx="22652158" cy="876516"/>
          </a:xfrm>
          <a:prstGeom prst="rect">
            <a:avLst/>
          </a:prstGeom>
          <a:noFill/>
          <a:ln>
            <a:noFill/>
          </a:ln>
        </p:spPr>
        <p:txBody>
          <a:bodyPr vert="horz" lIns="181360" tIns="90681" rIns="181360" bIns="90681" anchor="ctr" anchorCtr="1"/>
          <a:lstStyle>
            <a:lvl1pPr algn="ctr" defTabSz="5653194" rtl="0" eaLnBrk="1" latinLnBrk="0" hangingPunct="1">
              <a:spcBef>
                <a:spcPct val="0"/>
              </a:spcBef>
              <a:buNone/>
              <a:defRPr sz="10071" b="1" kern="1200">
                <a:solidFill>
                  <a:schemeClr val="bg1"/>
                </a:solidFill>
                <a:latin typeface="Arial"/>
                <a:ea typeface="+mj-ea"/>
                <a:cs typeface="Arial"/>
              </a:defRPr>
            </a:lvl1pPr>
          </a:lstStyle>
          <a:p>
            <a:pPr>
              <a:spcBef>
                <a:spcPts val="3000"/>
              </a:spcBef>
              <a:spcAft>
                <a:spcPts val="3000"/>
              </a:spcAft>
            </a:pPr>
            <a:r>
              <a:rPr lang="fr-BE" sz="4000" b="0" dirty="0" smtClean="0"/>
              <a:t>H. Goosse</a:t>
            </a:r>
            <a:r>
              <a:rPr lang="en-US" sz="4000" b="0" baseline="30000" dirty="0" smtClean="0"/>
              <a:t>1</a:t>
            </a:r>
            <a:r>
              <a:rPr lang="fr-BE" sz="4000" b="0" dirty="0" smtClean="0"/>
              <a:t>, </a:t>
            </a:r>
            <a:r>
              <a:rPr lang="fr-BE" sz="4000" b="0" u="sng" dirty="0"/>
              <a:t>Gaëlle F. Gilson</a:t>
            </a:r>
            <a:r>
              <a:rPr lang="en-US" sz="4000" b="0" u="sng" baseline="30000" dirty="0"/>
              <a:t>1</a:t>
            </a:r>
            <a:r>
              <a:rPr lang="fr-BE" sz="4000" b="0" dirty="0"/>
              <a:t>, F. Klein</a:t>
            </a:r>
            <a:r>
              <a:rPr lang="en-US" sz="4000" b="0" baseline="30000" dirty="0"/>
              <a:t>1</a:t>
            </a:r>
            <a:r>
              <a:rPr lang="fr-BE" sz="4000" b="0" dirty="0"/>
              <a:t>, G. </a:t>
            </a:r>
            <a:r>
              <a:rPr lang="fr-BE" sz="4000" b="0" dirty="0" smtClean="0"/>
              <a:t>Lenoir</a:t>
            </a:r>
            <a:r>
              <a:rPr lang="fr-BE" sz="4000" b="0" baseline="30000" dirty="0" smtClean="0"/>
              <a:t>1, </a:t>
            </a:r>
            <a:r>
              <a:rPr lang="fr-BE" sz="4000" b="0" dirty="0"/>
              <a:t>A. de </a:t>
            </a:r>
            <a:r>
              <a:rPr lang="fr-BE" sz="4000" b="0" dirty="0" smtClean="0"/>
              <a:t>Vernal</a:t>
            </a:r>
            <a:r>
              <a:rPr lang="en-US" sz="4000" b="0" baseline="30000" dirty="0" smtClean="0"/>
              <a:t>2</a:t>
            </a:r>
            <a:r>
              <a:rPr lang="fr-BE" sz="4000" b="0" dirty="0" smtClean="0"/>
              <a:t>, M. N. Evans</a:t>
            </a:r>
            <a:r>
              <a:rPr lang="en-US" sz="4000" b="0" baseline="30000" dirty="0"/>
              <a:t>3</a:t>
            </a:r>
            <a:r>
              <a:rPr lang="fr-BE" sz="4000" b="0" dirty="0" smtClean="0"/>
              <a:t>, and C. Saenger</a:t>
            </a:r>
            <a:r>
              <a:rPr lang="en-US" sz="4000" b="0" baseline="30000" dirty="0" smtClean="0"/>
              <a:t>4</a:t>
            </a:r>
            <a:r>
              <a:rPr lang="fr-BE" sz="1600" b="0" dirty="0" smtClean="0"/>
              <a:t>	</a:t>
            </a:r>
            <a:endParaRPr lang="en-US" sz="1600" b="0" dirty="0"/>
          </a:p>
        </p:txBody>
      </p:sp>
      <p:sp>
        <p:nvSpPr>
          <p:cNvPr id="285" name="Title 23"/>
          <p:cNvSpPr txBox="1">
            <a:spLocks/>
          </p:cNvSpPr>
          <p:nvPr/>
        </p:nvSpPr>
        <p:spPr>
          <a:xfrm>
            <a:off x="8531800" y="4441446"/>
            <a:ext cx="13311406" cy="958435"/>
          </a:xfrm>
          <a:prstGeom prst="rect">
            <a:avLst/>
          </a:prstGeom>
          <a:solidFill>
            <a:srgbClr val="E03A3E"/>
          </a:solidFill>
          <a:ln>
            <a:noFill/>
          </a:ln>
        </p:spPr>
        <p:txBody>
          <a:bodyPr vert="horz" lIns="181360" tIns="90681" rIns="181360" bIns="90681" anchor="ctr" anchorCtr="1"/>
          <a:lstStyle>
            <a:lvl1pPr algn="ctr" defTabSz="5653194" rtl="0" eaLnBrk="1" latinLnBrk="0" hangingPunct="1">
              <a:spcBef>
                <a:spcPct val="0"/>
              </a:spcBef>
              <a:buNone/>
              <a:defRPr sz="10071" b="1" kern="1200">
                <a:solidFill>
                  <a:schemeClr val="bg1"/>
                </a:solidFill>
                <a:latin typeface="Arial"/>
                <a:ea typeface="+mj-ea"/>
                <a:cs typeface="Arial"/>
              </a:defRPr>
            </a:lvl1pPr>
          </a:lstStyle>
          <a:p>
            <a:r>
              <a:rPr lang="fr-BE" sz="1600" b="0" baseline="30000" dirty="0" smtClean="0"/>
              <a:t>1</a:t>
            </a:r>
            <a:r>
              <a:rPr lang="fr-BE" sz="1600" b="0" dirty="0" smtClean="0"/>
              <a:t>Université catholique de Louvain, Earth and Life Institute, Louvain-la-Neuve, Belgium</a:t>
            </a:r>
            <a:endParaRPr lang="en-US" sz="1600" b="0" dirty="0" smtClean="0"/>
          </a:p>
          <a:p>
            <a:r>
              <a:rPr lang="fr-BE" sz="1600" b="0" baseline="30000" dirty="0"/>
              <a:t>2</a:t>
            </a:r>
            <a:r>
              <a:rPr lang="fr-BE" sz="1600" b="0" dirty="0"/>
              <a:t>Université du Québec à Montréal, Centre de recherche en géochimie et géodynamique (Geotop), Montréal, </a:t>
            </a:r>
            <a:r>
              <a:rPr lang="fr-BE" sz="1600" b="0" dirty="0" smtClean="0"/>
              <a:t>Canada</a:t>
            </a:r>
          </a:p>
          <a:p>
            <a:r>
              <a:rPr lang="en-US" sz="1600" b="0" baseline="30000" dirty="0" smtClean="0"/>
              <a:t>3</a:t>
            </a:r>
            <a:r>
              <a:rPr lang="en-US" sz="1600" b="0" dirty="0" smtClean="0"/>
              <a:t>Derpartment of Geology and Earth System Science Interdisciplinary Center, University of Maryland, College Park, Geology, College Park, MD</a:t>
            </a:r>
            <a:endParaRPr lang="fr-BE" sz="1600" b="0" dirty="0" smtClean="0"/>
          </a:p>
          <a:p>
            <a:r>
              <a:rPr lang="en-US" sz="1600" b="0" baseline="30000" dirty="0"/>
              <a:t>4</a:t>
            </a:r>
            <a:r>
              <a:rPr lang="en-US" sz="1600" b="0" dirty="0"/>
              <a:t>University of Washington, Joint Institute for the Study of the Atmosphere and Ocean, Seattle</a:t>
            </a:r>
          </a:p>
        </p:txBody>
      </p:sp>
      <p:pic>
        <p:nvPicPr>
          <p:cNvPr id="3" name="Imag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468767" y="3874446"/>
            <a:ext cx="2539682" cy="888889"/>
          </a:xfrm>
          <a:prstGeom prst="rect">
            <a:avLst/>
          </a:prstGeom>
        </p:spPr>
      </p:pic>
    </p:spTree>
    <p:extLst>
      <p:ext uri="{BB962C8B-B14F-4D97-AF65-F5344CB8AC3E}">
        <p14:creationId xmlns:p14="http://schemas.microsoft.com/office/powerpoint/2010/main" val="1892359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16748</TotalTime>
  <Words>1062</Words>
  <Application>Microsoft Office PowerPoint</Application>
  <PresentationFormat>Personnalisé</PresentationFormat>
  <Paragraphs>97</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Cambria Math</vt:lpstr>
      <vt:lpstr>Times New Roman</vt:lpstr>
      <vt:lpstr>Office Theme</vt:lpstr>
      <vt:lpstr>Data assimilation of oceanic proxies in the North Atlantic over the Common Era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Hugues Goosse</cp:lastModifiedBy>
  <cp:revision>227</cp:revision>
  <cp:lastPrinted>2019-07-04T13:44:08Z</cp:lastPrinted>
  <dcterms:created xsi:type="dcterms:W3CDTF">2013-01-28T22:40:39Z</dcterms:created>
  <dcterms:modified xsi:type="dcterms:W3CDTF">2020-05-06T10:30:21Z</dcterms:modified>
</cp:coreProperties>
</file>