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32AEF-4A3A-41C7-B948-CFD1F6DACE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013E-C759-434F-96AF-1054ED9AFE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13080" y="761365"/>
            <a:ext cx="11094720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Tendency Perturbations of Tropical Cyclone Short-range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 Forecasts Generated by WRF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/>
          </a:p>
          <a:p>
            <a:pPr algn="ctr"/>
            <a:r>
              <a:rPr lang="zh-CN" altLang="en-US"/>
              <a:t>Xiaohao QIN, Wansuo DUAN*, and Hui XU</a:t>
            </a:r>
            <a:endParaRPr lang="zh-CN" altLang="en-US"/>
          </a:p>
          <a:p>
            <a:pPr algn="ctr"/>
            <a:r>
              <a:rPr lang="en-US" altLang="zh-CN"/>
              <a:t>LASG</a:t>
            </a:r>
            <a:r>
              <a:rPr lang="zh-CN" altLang="en-US"/>
              <a:t>, Institute of Atmospheric Physics, Chinese Academy of Sciences, Beijing 100029, China</a:t>
            </a:r>
            <a:endParaRPr lang="zh-CN" altLang="en-US"/>
          </a:p>
          <a:p>
            <a:pPr algn="ctr"/>
            <a:endParaRPr lang="en-US" altLang="zh-CN"/>
          </a:p>
          <a:p>
            <a:pPr algn="ctr"/>
            <a:r>
              <a:rPr lang="en-US" altLang="zh-CN" b="1">
                <a:solidFill>
                  <a:srgbClr val="0000FF"/>
                </a:solidFill>
              </a:rPr>
              <a:t>E-mail: duanws@lasg.iap.ac.cn</a:t>
            </a:r>
            <a:endParaRPr lang="en-US" altLang="zh-CN" b="1">
              <a:solidFill>
                <a:srgbClr val="0000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8865" y="3434080"/>
            <a:ext cx="93452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highlight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Model error is an important source of TC short-range intensity forecast error.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errors associated with the potential temperature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the inner core and middle layers of the atmosphere of TCs influence the TC intensity forecast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more probably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NFSV-tendency error tends to correct model and make a much accurate forecast of TC intensity.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NFSV-tendency error sensitivity provides guidance to the implemental of the observatons asociated with TC intensity forecast.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TUDY\年度报告\2018\灾害专项\1990-2018强度误差趋势-大西洋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8" y="902061"/>
            <a:ext cx="479817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76" y="958755"/>
            <a:ext cx="462857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21"/>
          <p:cNvSpPr txBox="1"/>
          <p:nvPr/>
        </p:nvSpPr>
        <p:spPr>
          <a:xfrm>
            <a:off x="608330" y="5796915"/>
            <a:ext cx="11372850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Large uncertainty exists in short-range TC intensity forecast, and MODEL ERROR is an important contributor.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4385" y="4631690"/>
            <a:ext cx="5137150" cy="61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from the 2019 annual report of NHC)</a:t>
            </a:r>
            <a:endParaRPr lang="en-US" altLang="zh-CN" sz="1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24 h error: 3-5 ms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-1;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48 h error: 6-7 ms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-1</a:t>
            </a:r>
            <a:endParaRPr lang="en-US" altLang="zh-CN" sz="2000" b="1" i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37884" y="4561772"/>
            <a:ext cx="5600128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(Adopted from Emanuel and Zhang, 2016)</a:t>
            </a:r>
            <a:endParaRPr lang="zh-CN" altLang="en-US" sz="1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Root-mean-square intensity differences between the control experiment and five perturbation experiments. For comparison, the black curve displays the CHIPS ensemble-mean real-time forecast errors. </a:t>
            </a:r>
            <a:endParaRPr lang="zh-CN" altLang="en-US" sz="1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089254" y="216056"/>
            <a:ext cx="18357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Motivation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8415" y="6311265"/>
            <a:ext cx="10259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sensitivity of the TC intensity forecast errors to the model errors?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ele attr="{37F64EB9-E9B9-4465-8CED-21AEC29D2D95}"/>
                  </a:ext>
                </a:extLst>
              </p:cNvPr>
              <p:cNvSpPr/>
              <p:nvPr/>
            </p:nvSpPr>
            <p:spPr>
              <a:xfrm>
                <a:off x="2430133" y="737022"/>
                <a:ext cx="2241126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33" y="737022"/>
                <a:ext cx="2241126" cy="619016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ele attr="{72FC0FF8-FBBC-4D32-B836-33B7E445F736}"/>
                  </a:ext>
                </a:extLst>
              </p:cNvPr>
              <p:cNvSpPr/>
              <p:nvPr/>
            </p:nvSpPr>
            <p:spPr>
              <a:xfrm>
                <a:off x="3336913" y="1315398"/>
                <a:ext cx="469173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</a:rPr>
                        <m:t>𝐽</m:t>
                      </m:r>
                      <m:r>
                        <a:rPr lang="en-US" altLang="zh-CN" i="1" smtClean="0">
                          <a:latin typeface="Cambria Math"/>
                        </a:rPr>
                        <m:t>(</m:t>
                      </m:r>
                      <m:r>
                        <a:rPr lang="en-US" altLang="zh-CN" i="1" smtClean="0">
                          <a:latin typeface="Cambria Math"/>
                        </a:rPr>
                        <m:t>𝑓</m:t>
                      </m:r>
                      <m:r>
                        <a:rPr lang="en-US" altLang="zh-CN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𝑆𝐿𝑃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𝑆𝐿𝑃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413" y="1315398"/>
                <a:ext cx="4691734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" name="TextBox 5"/>
          <p:cNvSpPr txBox="1"/>
          <p:nvPr/>
        </p:nvSpPr>
        <p:spPr>
          <a:xfrm>
            <a:off x="2539368" y="171542"/>
            <a:ext cx="721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D41D5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Method: 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Nonlinear Forcing Singular Vector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7818" y="851982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Tendency equation: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18138" y="1478577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Constructing a cost function: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4">
                <a:extLst>
                  <a:ext uri="{FF2B5EF4-FFF2-40B4-BE49-F238E27FC236}">
                    <ele attr="{2BAAB604-683D-4A2A-BE91-ADE2A45A62B9}"/>
                  </a:ext>
                </a:extLst>
              </p:cNvPr>
              <p:cNvSpPr txBox="1"/>
              <p:nvPr/>
            </p:nvSpPr>
            <p:spPr>
              <a:xfrm>
                <a:off x="347029" y="2075028"/>
                <a:ext cx="11497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NFSV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): the tendency error leading to the largest MSLP deviation from the CTRL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𝑀</m:t>
                        </m:r>
                        <m:r>
                          <a:rPr lang="en-US" altLang="zh-CN" i="1">
                            <a:latin typeface="Cambria Math"/>
                          </a:rPr>
                          <m:t>𝑆𝐿𝑃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altLang="zh-CN" dirty="0"/>
                  <a:t>]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29" y="2075028"/>
                <a:ext cx="1149794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7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318138" y="2821798"/>
            <a:ext cx="11137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1D41D5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Model:</a:t>
            </a:r>
            <a:endParaRPr lang="en-US" altLang="zh-CN" sz="2400" b="1" dirty="0">
              <a:solidFill>
                <a:srgbClr val="1D41D5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06403" y="3882280"/>
          <a:ext cx="595217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193"/>
                <a:gridCol w="31419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0" u="sng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 resolution:</a:t>
                      </a:r>
                      <a:endParaRPr lang="en-US" altLang="zh-CN" b="0" u="sng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km</a:t>
                      </a:r>
                      <a:endParaRPr lang="en-US" altLang="zh-CN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u="sng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resolution:</a:t>
                      </a:r>
                      <a:endParaRPr lang="en-US" altLang="zh-CN" b="0" u="sng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levels (top at 20 </a:t>
                      </a:r>
                      <a:r>
                        <a:rPr lang="en-US" altLang="zh-CN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hPa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u="sng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Parameterization schemes:</a:t>
                      </a:r>
                      <a:endParaRPr lang="en-US" altLang="zh-CN" b="0" u="sng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Lscondscheme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(microphysics)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b="0" u="sng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Surfdragscheme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(PBL)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b="0" u="sng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Ducuscheme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(cumulus)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u="sng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Spinning-up period:</a:t>
                      </a:r>
                      <a:endParaRPr lang="en-US" altLang="zh-CN" b="0" u="sng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12-hrs</a:t>
                      </a:r>
                      <a:endParaRPr lang="en-US" altLang="zh-CN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u="sng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Simulation period:</a:t>
                      </a:r>
                      <a:endParaRPr lang="en-US" altLang="zh-CN" b="0" u="sng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24-hrs</a:t>
                      </a:r>
                      <a:endParaRPr lang="en-US" altLang="zh-CN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47029" y="3418249"/>
            <a:ext cx="3783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WRFV3.6 and its adjoint model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98640" y="2821798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1D41D5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TC cases:</a:t>
            </a:r>
            <a:endParaRPr lang="en-US" altLang="zh-CN" sz="2400" b="1" dirty="0">
              <a:solidFill>
                <a:srgbClr val="1D41D5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1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929120" y="3574538"/>
          <a:ext cx="439642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355"/>
                <a:gridCol w="21910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Intensifying</a:t>
                      </a:r>
                      <a:endParaRPr lang="en-US" altLang="zh-CN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Decaying</a:t>
                      </a:r>
                      <a:endParaRPr lang="en-US" altLang="zh-CN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Dujuan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(201521)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Neoguril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(201408)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Parma (200917)</a:t>
                      </a:r>
                      <a:endParaRPr lang="en-US" altLang="zh-CN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Nanmadol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(201111)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Merant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(201614)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Jangmi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(200815)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Maintaining</a:t>
                      </a:r>
                      <a:endParaRPr lang="en-US" altLang="zh-CN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Fungwong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(201416)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(201013)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Tembin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(201214)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490980" y="2346960"/>
            <a:ext cx="6126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where MSLP represents “Mimimum Sea Level Pressure”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07" y="966009"/>
            <a:ext cx="4192288" cy="540000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683537" y="224919"/>
            <a:ext cx="10376535" cy="521970"/>
          </a:xfrm>
          <a:prstGeom prst="rect">
            <a:avLst/>
          </a:prstGeom>
          <a:solidFill>
            <a:srgbClr val="1D41D5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Results: Sensitive regions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(model errors) </a:t>
            </a: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identified by NFSV</a:t>
            </a:r>
            <a:endParaRPr lang="en-US" altLang="zh-CN" sz="28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7654" y="6412548"/>
            <a:ext cx="27038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[TC case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Dujuan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(201521)]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39361" y="934720"/>
            <a:ext cx="64414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forecast uncertainty of TC intensity is more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to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39361" y="1893380"/>
            <a:ext cx="603631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variation of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Potential temperature, particularly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inner-core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of the TC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mid- and lower-levels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(600 – 800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95038" y="3435596"/>
            <a:ext cx="63531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sensitivity here is CASE INDEPENDENT !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43652" b="259"/>
          <a:stretch>
            <a:fillRect/>
          </a:stretch>
        </p:blipFill>
        <p:spPr>
          <a:xfrm>
            <a:off x="8258774" y="3994376"/>
            <a:ext cx="3276000" cy="183241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894287" y="3994376"/>
            <a:ext cx="3276000" cy="1839661"/>
            <a:chOff x="4788877" y="3968976"/>
            <a:chExt cx="3276000" cy="183966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/>
            <a:srcRect t="26" b="55887"/>
            <a:stretch>
              <a:fillRect/>
            </a:stretch>
          </p:blipFill>
          <p:spPr>
            <a:xfrm>
              <a:off x="4789535" y="3968976"/>
              <a:ext cx="3275342" cy="1440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/>
            <a:srcRect t="87970" b="-204"/>
            <a:stretch>
              <a:fillRect/>
            </a:stretch>
          </p:blipFill>
          <p:spPr>
            <a:xfrm>
              <a:off x="4788877" y="5408976"/>
              <a:ext cx="3276000" cy="399661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4867910" y="5934075"/>
            <a:ext cx="7176770" cy="5530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NFSV makes MSLP &amp; Vmax deviating largely from the CTRL.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9359" y="1396279"/>
            <a:ext cx="4037523" cy="46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4898" t="32249" r="8061" b="28247"/>
          <a:stretch>
            <a:fillRect/>
          </a:stretch>
        </p:blipFill>
        <p:spPr>
          <a:xfrm>
            <a:off x="297818" y="1335353"/>
            <a:ext cx="7355205" cy="387096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ele attr="{61147644-D81A-4992-A9C3-994D28D36AD4}"/>
                  </a:ext>
                </a:extLst>
              </p:cNvPr>
              <p:cNvSpPr/>
              <p:nvPr/>
            </p:nvSpPr>
            <p:spPr>
              <a:xfrm>
                <a:off x="3316593" y="425536"/>
                <a:ext cx="495360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</a:rPr>
                        <m:t>𝐽</m:t>
                      </m:r>
                      <m:r>
                        <a:rPr lang="en-US" altLang="zh-CN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altLang="zh-CN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𝑆𝐿𝑃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𝑴</m:t>
                                  </m:r>
                                  <m:r>
                                    <a:rPr lang="en-US" altLang="zh-CN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𝑺𝑳𝑷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193" y="425536"/>
                <a:ext cx="4953600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97815" y="606425"/>
            <a:ext cx="3615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Constructing a cost function: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4">
                <a:extLst>
                  <a:ext uri="{FF2B5EF4-FFF2-40B4-BE49-F238E27FC236}">
                    <ele attr="{0DFD2005-1D08-4B09-B8DB-0A0C6EABBA93}"/>
                  </a:ext>
                </a:extLst>
              </p:cNvPr>
              <p:cNvSpPr txBox="1"/>
              <p:nvPr/>
            </p:nvSpPr>
            <p:spPr>
              <a:xfrm>
                <a:off x="297818" y="975942"/>
                <a:ext cx="10479857" cy="420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：</a:t>
                </a:r>
                <a:r>
                  <a:rPr lang="en-US" altLang="zh-CN" dirty="0"/>
                  <a:t>the correction item leading to the smallest MSLP deviation from the observation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𝑀</m:t>
                        </m:r>
                        <m:r>
                          <a:rPr lang="en-US" altLang="zh-CN" i="1">
                            <a:latin typeface="Cambria Math"/>
                          </a:rPr>
                          <m:t>𝑆𝐿𝑃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altLang="zh-CN" dirty="0"/>
                  <a:t>).</a:t>
                </a:r>
                <a:endParaRPr lang="zh-CN" altLang="en-US" dirty="0"/>
              </a:p>
            </p:txBody>
          </p:sp>
        </mc:Choice>
        <mc:Fallback>
          <p:sp>
            <p:nvSpPr>
              <p:cNvPr id="9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8" y="975942"/>
                <a:ext cx="10479857" cy="420371"/>
              </a:xfrm>
              <a:prstGeom prst="rect">
                <a:avLst/>
              </a:prstGeom>
              <a:blipFill rotWithShape="1">
                <a:blip r:embed="rId4"/>
                <a:stretch>
                  <a:fillRect l="-175" b="-23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0" name="TextBox 5"/>
          <p:cNvSpPr txBox="1"/>
          <p:nvPr/>
        </p:nvSpPr>
        <p:spPr>
          <a:xfrm>
            <a:off x="287384" y="163986"/>
            <a:ext cx="24558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D41D5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Implications</a:t>
            </a:r>
            <a:endParaRPr lang="en-US" sz="2400" b="1" dirty="0">
              <a:solidFill>
                <a:srgbClr val="1D41D5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ele attr="{5B07CCD9-DB3F-481B-9788-4C14C23B8916}"/>
                  </a:ext>
                </a:extLst>
              </p:cNvPr>
              <p:cNvSpPr txBox="1"/>
              <p:nvPr/>
            </p:nvSpPr>
            <p:spPr>
              <a:xfrm>
                <a:off x="747127" y="5081775"/>
                <a:ext cx="6905896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makes the MSLP approach to the observation obviously, with an averaged deviation of </a:t>
                </a:r>
                <a:r>
                  <a:rPr lang="en-US" altLang="zh-CN" sz="2000" b="1" dirty="0"/>
                  <a:t>4.5 </a:t>
                </a:r>
                <a:r>
                  <a:rPr lang="en-US" altLang="zh-CN" sz="2000" b="1" dirty="0" err="1"/>
                  <a:t>hPa</a:t>
                </a:r>
                <a:r>
                  <a:rPr lang="en-US" altLang="zh-CN" sz="2000" dirty="0"/>
                  <a:t>.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27" y="5081775"/>
                <a:ext cx="6905896" cy="764697"/>
              </a:xfrm>
              <a:prstGeom prst="rect">
                <a:avLst/>
              </a:prstGeom>
              <a:blipFill rotWithShape="1">
                <a:blip r:embed="rId5"/>
                <a:stretch>
                  <a:fillRect l="-972" r="-88" b="-13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8584280" y="6236900"/>
            <a:ext cx="31426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structure as NFSV!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7655" y="5797550"/>
            <a:ext cx="736473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NFSV can be utilized to correct the WRF in adavnce and make the forecasted TC much close to the real TC.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775970"/>
            <a:ext cx="541337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Taking into account the characteristics of the FY-4 satellite, the results can guide the satellites to implement preferentially adaptive observations on some </a:t>
            </a:r>
            <a:r>
              <a:rPr lang="en-US" altLang="zh-CN" sz="2000" b="1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specific meteorological variable and </a:t>
            </a:r>
            <a:r>
              <a:rPr lang="en-US" altLang="zh-CN" sz="20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specific area , so as to use these observations to effectively improve the model and then the short-term forecast of the tropical cyclone intensity. </a:t>
            </a:r>
            <a:endParaRPr lang="en-US" altLang="zh-CN" sz="20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863" y="3143355"/>
            <a:ext cx="5273497" cy="34872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112" y="227431"/>
            <a:ext cx="3238128" cy="216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66080" y="5740509"/>
            <a:ext cx="164660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INNER-CORE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>
            <a:stCxn id="8" idx="0"/>
          </p:cNvCxnSpPr>
          <p:nvPr/>
        </p:nvCxnSpPr>
        <p:spPr>
          <a:xfrm flipV="1">
            <a:off x="6289383" y="5110480"/>
            <a:ext cx="1543977" cy="630029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289382" y="5354320"/>
            <a:ext cx="1986451" cy="386189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914640" y="1483360"/>
            <a:ext cx="2367280" cy="324104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8138160" y="1719996"/>
            <a:ext cx="2539543" cy="344943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24429" y="2483672"/>
            <a:ext cx="25571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temperature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22668" y="3103880"/>
            <a:ext cx="11464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95969" y="227486"/>
            <a:ext cx="24558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dirty="0">
                <a:solidFill>
                  <a:srgbClr val="1D41D5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Implications</a:t>
            </a:r>
            <a:endParaRPr lang="en-US" sz="2400" b="1" dirty="0">
              <a:solidFill>
                <a:srgbClr val="1D41D5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6240" y="4724400"/>
            <a:ext cx="524637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Qin Xiaohao, Duan Wansuo, and Xu Hui, 2020. 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on tendency perturbations of tropical cyclone 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short-range intensity forecasts generated by WRF. 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Advances in Atmospheric Sciences, 37, 291-306.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Duan W., F. Zhou. 2013.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Nonlinear forcing singular vector of a two-dimensional quasi-geostrophic model. Tellus-A: 65, 18452, doi: http://dx.doi.org/10.3402/tellusa.v65i0.18452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61b2e4c-fe6b-462f-958a-350630678e78}"/>
</p:tagLst>
</file>

<file path=ppt/tags/tag2.xml><?xml version="1.0" encoding="utf-8"?>
<p:tagLst xmlns:p="http://schemas.openxmlformats.org/presentationml/2006/main">
  <p:tag name="KSO_WM_UNIT_TABLE_BEAUTIFY" val="smartTable{0ddd3dce-192b-4abc-ac0b-3ba8235aaaba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3186</Words>
  <Application>WPS 演示</Application>
  <PresentationFormat>宽屏</PresentationFormat>
  <Paragraphs>139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Times New Roman</vt:lpstr>
      <vt:lpstr>黑体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elfin</dc:creator>
  <cp:lastModifiedBy>Duan W-S</cp:lastModifiedBy>
  <cp:revision>29</cp:revision>
  <dcterms:created xsi:type="dcterms:W3CDTF">2020-04-25T06:37:00Z</dcterms:created>
  <dcterms:modified xsi:type="dcterms:W3CDTF">2020-04-27T07:29:34Z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