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51" autoAdjust="0"/>
  </p:normalViewPr>
  <p:slideViewPr>
    <p:cSldViewPr snapToGrid="0">
      <p:cViewPr varScale="1">
        <p:scale>
          <a:sx n="87" d="100"/>
          <a:sy n="87" d="100"/>
        </p:scale>
        <p:origin x="14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C5ABD-8DC4-48D9-80CD-F3B17250C51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96B44-7668-4129-909F-5173F5C9D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5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96B44-7668-4129-909F-5173F5C9DFE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416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96B44-7668-4129-909F-5173F5C9DFE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8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Argo profiles density map is demonstrated on the slide (fig.2). Dynamic effects leads to the concentration of the Argo floats in the central part of the basin. </a:t>
            </a:r>
          </a:p>
          <a:p>
            <a:endParaRPr lang="en-US" dirty="0"/>
          </a:p>
          <a:p>
            <a:r>
              <a:rPr lang="en-US" dirty="0"/>
              <a:t>Since 2007, there are no less 100 Argo profiles (fig.1) in the </a:t>
            </a:r>
            <a:r>
              <a:rPr lang="en-US" dirty="0" err="1"/>
              <a:t>Lofoten</a:t>
            </a:r>
            <a:r>
              <a:rPr lang="en-US" dirty="0"/>
              <a:t> basin almost each year.</a:t>
            </a:r>
          </a:p>
          <a:p>
            <a:r>
              <a:rPr lang="en-US" dirty="0"/>
              <a:t>The 2007-2017 period should be quite confident for the mixed layer depth estimation.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96B44-7668-4129-909F-5173F5C9DF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90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figure 3 examples the profile with wide MLD. All the methods are automatic. </a:t>
            </a:r>
          </a:p>
          <a:p>
            <a:r>
              <a:rPr lang="en-US" dirty="0"/>
              <a:t>The accuracy of the MLD assessments is visually controlled based on the random set of profiles with marked MLD (like on the figure).</a:t>
            </a:r>
          </a:p>
          <a:p>
            <a:r>
              <a:rPr lang="en-US" dirty="0"/>
              <a:t>The main method for the further analysis is </a:t>
            </a:r>
            <a:r>
              <a:rPr lang="en-US" b="1" dirty="0" err="1"/>
              <a:t>Dukhovskoy</a:t>
            </a:r>
            <a:r>
              <a:rPr lang="en-US" dirty="0"/>
              <a:t> method.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the methods have already been used for the MLD evaluations in the Greenland Sea.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(see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Fedorov A.M.,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Bashmachnikov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I.L.,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Belonenko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T.V. 2018. Localization of areas of deep convection in the Nordic seas, the Labrador Sea and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Irminger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Sea.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Vestnik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Saint Petersburg University. Earth Sciences. 63(3). 345–362 https://doi.org/10.21638/spbu07.2018.306. [In Russian]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Bashmachnikov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I.L.,Fedorov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A.V.,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Belonenko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T.V.,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Koldunov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A.V.,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Dukhovskoy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D.S. 2018. Thermohaline convection in the subpolar seas of the north Atlantic from satellite and in situ observations Part 1: Localization of the deep convection sites.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Sovremennye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Distantsionnogo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Zondirovaniya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Zemli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Kosmosa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15(7) 184–194.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10.21046/2070-7401-2018-15-7-184-194. [In Russian] </a:t>
            </a:r>
            <a:r>
              <a:rPr lang="en-US" dirty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96B44-7668-4129-909F-5173F5C9DF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2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use of </a:t>
            </a:r>
            <a:r>
              <a:rPr lang="en-US" dirty="0" err="1"/>
              <a:t>MITgcm</a:t>
            </a:r>
            <a:r>
              <a:rPr lang="en-US" dirty="0"/>
              <a:t> in the current study is to describe features of the MLD variability in the region. </a:t>
            </a:r>
          </a:p>
          <a:p>
            <a:r>
              <a:rPr lang="en-US" dirty="0"/>
              <a:t>Though we have to make sure that our MIT simulation</a:t>
            </a:r>
            <a:r>
              <a:rPr lang="ru-RU" dirty="0"/>
              <a:t> </a:t>
            </a:r>
            <a:r>
              <a:rPr lang="en-US" dirty="0"/>
              <a:t>reproduce well convective mixing in the </a:t>
            </a:r>
            <a:r>
              <a:rPr lang="en-US" dirty="0" err="1"/>
              <a:t>Lofoten</a:t>
            </a:r>
            <a:r>
              <a:rPr lang="en-US" dirty="0"/>
              <a:t> basin. </a:t>
            </a:r>
          </a:p>
          <a:p>
            <a:r>
              <a:rPr lang="en-US" dirty="0"/>
              <a:t>In-situ data have lots of limitations, that is why it is not able to be used for some kinds of analysis (spatial seasonal variability etc.)</a:t>
            </a:r>
            <a:endParaRPr lang="ru-RU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MITgcm</a:t>
            </a:r>
            <a:r>
              <a:rPr lang="en-US" dirty="0"/>
              <a:t> demonstrates similar range of the MMLD variability (fig.4): 350-1000 meters as Argo.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96B44-7668-4129-909F-5173F5C9DFE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69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all cases both distributions reflect the same features of the MMLD location (fig.5). </a:t>
            </a:r>
          </a:p>
          <a:p>
            <a:r>
              <a:rPr lang="en-US" dirty="0"/>
              <a:t>The highest values are concentrated in the area where the </a:t>
            </a:r>
            <a:r>
              <a:rPr lang="en-US" dirty="0" err="1"/>
              <a:t>Lofoten</a:t>
            </a:r>
            <a:r>
              <a:rPr lang="en-US" dirty="0"/>
              <a:t> vortex (LV) observed most often.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96B44-7668-4129-909F-5173F5C9DFE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93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96B44-7668-4129-909F-5173F5C9DFE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2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other hand, some profiles were preceded by strong cooling but there were no high MLDs.</a:t>
            </a:r>
          </a:p>
          <a:p>
            <a:r>
              <a:rPr lang="en-US" dirty="0"/>
              <a:t>Such conditions occur due to other processes such as vortex interactions, that are weakening the mixing.</a:t>
            </a:r>
          </a:p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96B44-7668-4129-909F-5173F5C9DFE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226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a typeface="Times New Roman" panose="02020603050405020304" pitchFamily="18" charset="0"/>
              </a:rPr>
              <a:t>Buoyancy flux depends on the Atmospheric conditions, that we take from ERA-Interim: </a:t>
            </a:r>
            <a:r>
              <a:rPr lang="en-US" sz="1200" b="1" dirty="0">
                <a:ea typeface="Times New Roman" panose="02020603050405020304" pitchFamily="18" charset="0"/>
              </a:rPr>
              <a:t>net heat flux </a:t>
            </a:r>
            <a:r>
              <a:rPr lang="en-US" sz="1200" b="0" dirty="0">
                <a:ea typeface="Times New Roman" panose="02020603050405020304" pitchFamily="18" charset="0"/>
              </a:rPr>
              <a:t>through </a:t>
            </a:r>
          </a:p>
          <a:p>
            <a:r>
              <a:rPr lang="en-US" sz="1200" dirty="0">
                <a:ea typeface="Times New Roman" panose="02020603050405020304" pitchFamily="18" charset="0"/>
              </a:rPr>
              <a:t>the surface (sum of </a:t>
            </a:r>
            <a:r>
              <a:rPr lang="en-US" dirty="0"/>
              <a:t>net solar and thermal radiation; latent and sensible heat fluxes through the sea-surface</a:t>
            </a:r>
            <a:r>
              <a:rPr lang="en-US" sz="1200" dirty="0">
                <a:ea typeface="Times New Roman" panose="02020603050405020304" pitchFamily="18" charset="0"/>
              </a:rPr>
              <a:t>) and</a:t>
            </a:r>
          </a:p>
          <a:p>
            <a:r>
              <a:rPr lang="en-US" sz="1200" b="1" dirty="0"/>
              <a:t>difference between evaporation and precipitation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Visbeck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Marshall J., Jones H. 1996. Dynamics of isolated convective regions in the ocean. J. Phys.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Oceanogr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26. 1721-1734.</a:t>
            </a:r>
            <a:r>
              <a:rPr lang="en-US" sz="1200" dirty="0"/>
              <a:t>]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96B44-7668-4129-909F-5173F5C9DFE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58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of the parameters in the table can conclude that in case of these two situations final depth </a:t>
            </a:r>
          </a:p>
          <a:p>
            <a:r>
              <a:rPr lang="en-US" dirty="0"/>
              <a:t>of mixing </a:t>
            </a:r>
            <a:r>
              <a:rPr lang="en-US" dirty="0" err="1"/>
              <a:t>actuallly</a:t>
            </a:r>
            <a:r>
              <a:rPr lang="en-US" dirty="0"/>
              <a:t> depends on </a:t>
            </a:r>
            <a:r>
              <a:rPr lang="en-US" sz="1200" dirty="0"/>
              <a:t>the radius of the cooling region, the strength of the cooling and stratification </a:t>
            </a:r>
          </a:p>
          <a:p>
            <a:r>
              <a:rPr lang="en-US" sz="1200" dirty="0"/>
              <a:t>as it was mentioned by (</a:t>
            </a:r>
            <a:r>
              <a:rPr lang="en-US" sz="1200" dirty="0" err="1"/>
              <a:t>Visbeck</a:t>
            </a:r>
            <a:r>
              <a:rPr lang="en-US" sz="1200" dirty="0"/>
              <a:t> et al., 1996).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96B44-7668-4129-909F-5173F5C9DFE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8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09B6A-2BD6-458E-9D9B-2B2027D7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9DE591-D6DA-4B37-B608-CE2527FED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EF2DB1-43EE-4313-A565-ABB781EA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AC14-10A1-4091-A0BA-80A58829E305}" type="datetime1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909CB-B5F1-443D-B6AE-2C423BBF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906155-6130-4608-955A-4E6268B54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2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5C6DA-41FC-4AB6-B14D-575A37546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47AB20-4C2A-4423-BE1B-F44BA5563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6DD539-A804-4829-8EAD-B9A03F7B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60F-7958-4268-B602-88549C257826}" type="datetime1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507355-F0BE-4102-BD8F-378E601D3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A7F37A-28EA-4E98-BD12-C4614E066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89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D0ECA7-EB79-4590-817F-9FE131A55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FD6170-227E-42CC-9B1E-B20362447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17FABB-5195-441E-9663-BB160366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3D43-501D-4223-B655-3896CDFC4F5B}" type="datetime1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087117-8B08-446E-BE91-23882896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FD8A7-1B22-4112-B162-EB4D9C78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21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F8FA1-3FA2-427D-96C1-2811114A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40F46-9DDF-49F9-9A69-5A5A10E05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532062-EF0E-4CE6-A745-C523A14BD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646E-F9AC-4990-9691-F77FBF6EBF8F}" type="datetime1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2BC42F-16D3-4F57-A400-81A376E9F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64B11-B8EC-4725-9C87-89DB48FE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8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7E2FD-F3A2-4FE2-A80D-89E2AE97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BC739C-C044-4017-A49A-0DEA6B007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CE8C-576D-45ED-8217-96F1F2D1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3100-BEF9-4FB1-8E8C-4ECF91002C24}" type="datetime1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4E8A1-323B-4440-8455-A9FE8A2B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46524-C562-476B-9C03-79E6C50D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2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D375F-AB1E-43FC-B1FF-E47B242B0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BB2417-1616-42BB-AB79-34BEBF75F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F1927C-A5CD-4152-93B0-C883E2FD5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5EF6EA-C244-412D-8F1A-83FBAB7B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C3C7-89A7-4C82-8168-C5119A7983B5}" type="datetime1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759909-AE17-4629-9A1B-E8DA00D5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F750AC-BF93-4157-B8CC-A4FE3DFE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5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78855-87A8-4C85-BCAE-BFB048E4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C1B541-95F1-4E53-AAC1-862721F74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7FAD92-5348-4E7D-8039-0DACE20E1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C7C66E-09EB-4CB3-BE5B-760310F3C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8C3D3C-9D3F-451D-85C5-469BAC953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BD7421-7D49-44FA-8C28-2F5C640E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A058-4500-4B1F-B459-3498E3D6110D}" type="datetime1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C171F-2F06-4593-B637-0F961871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03A39B-83EA-49E2-A34D-6D08D633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2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B846C-A3B3-4C18-BA2A-1DD4E2CA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631314-6586-470E-9DC6-1B64FE093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5B33-905B-4EBD-A101-0A10219B8BC7}" type="datetime1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402B15-6686-454E-938C-2CC6A7FF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CDB7A9-A259-4C6F-A308-4099D59EB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8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174F58-D168-42CF-9AEE-ACC1E3D9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78D2-E9E4-41F8-90B6-4A8ABD8416AB}" type="datetime1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08B86F-CD13-48C0-84AE-B7E1B4EF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268CDA-5218-4368-9B24-28E6BB44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3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D90BA-E9C3-4295-8B81-E6582FF9D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15AE87-42AF-4063-94E3-D9CC2ED2F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441D6C-BD3A-4BB2-9DB0-BBF4A8EF4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2B9EB3-D526-42A9-9AC7-A206949AE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B45F-54FD-43CF-937B-C91B5FCB3F67}" type="datetime1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E3A00F-0F05-4582-989B-668050B95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4B234F-1C15-4408-B4A2-3DC9C7A9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64F31-EAF8-42C8-B272-4B94D21D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0698F4-264B-426A-848C-1FD18D809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3FBB88-AE67-479E-99A9-14C4AD2E3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FF2D3-0C63-49C2-B3BE-34172110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F09F-57D4-4B1C-9315-F2E32D271995}" type="datetime1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C9BF64-F1E2-447D-AC74-1B7902F5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A3C46C-F552-4B8F-A312-2C3E9D84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1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1E405-2743-4BB9-B9B7-EF2D8FF2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A56B6A-C0AF-4C83-964F-1C9BAA526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1C3BE6-E470-474C-A612-2A05E5603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6AC4C-2EEC-42A5-B088-C3761E253678}" type="datetime1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E4EBB3-2A61-421E-876B-831756B07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266A0-B0B6-4DF0-89BF-9CF7805FA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85284-61D7-4BCB-B57A-D8859CA30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6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4DEA32D-DC21-471A-97C9-7A43FF59A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https://pr.spbu.ru/images/simvolika/logo/CoA_Large.png">
            <a:extLst>
              <a:ext uri="{FF2B5EF4-FFF2-40B4-BE49-F238E27FC236}">
                <a16:creationId xmlns:a16="http://schemas.microsoft.com/office/drawing/2014/main" id="{46207AF1-6341-48FF-AD43-C4D607264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11709" y="194311"/>
            <a:ext cx="1441288" cy="1797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3FC1FA-11D4-4DA6-983E-7AF94C1CFC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44" y="2770133"/>
            <a:ext cx="2094153" cy="18114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A392D9-DB0E-403A-BED6-6CD5791B6E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"/>
          <a:stretch/>
        </p:blipFill>
        <p:spPr>
          <a:xfrm>
            <a:off x="7032547" y="5360347"/>
            <a:ext cx="4872309" cy="1303342"/>
          </a:xfrm>
          <a:prstGeom prst="rect">
            <a:avLst/>
          </a:prstGeom>
        </p:spPr>
      </p:pic>
      <p:sp>
        <p:nvSpPr>
          <p:cNvPr id="41" name="Freeform 3">
            <a:extLst>
              <a:ext uri="{FF2B5EF4-FFF2-40B4-BE49-F238E27FC236}">
                <a16:creationId xmlns:a16="http://schemas.microsoft.com/office/drawing/2014/main" id="{7695D806-0BD6-41DF-81C3-D8C135B40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Freeform 4">
            <a:extLst>
              <a:ext uri="{FF2B5EF4-FFF2-40B4-BE49-F238E27FC236}">
                <a16:creationId xmlns:a16="http://schemas.microsoft.com/office/drawing/2014/main" id="{5351B1B0-ABAE-4DCC-9C3E-ACDF4485F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5A241-7A30-49C7-BAC8-1B1B8B0AB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656807"/>
            <a:ext cx="4948428" cy="307238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Deep convection in the Lofoten Basin: ARGO vs MITgcm </a:t>
            </a:r>
            <a:endParaRPr lang="ru-RU" sz="54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7516F-8EBB-4690-9A44-774D2C386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1" y="3875495"/>
            <a:ext cx="4541770" cy="2333281"/>
          </a:xfrm>
        </p:spPr>
        <p:txBody>
          <a:bodyPr anchor="t">
            <a:normAutofit/>
          </a:bodyPr>
          <a:lstStyle/>
          <a:p>
            <a:pPr algn="l"/>
            <a:r>
              <a:rPr lang="en-US" sz="1800" b="1" dirty="0"/>
              <a:t>Aleksandr Fedorov</a:t>
            </a:r>
            <a:r>
              <a:rPr lang="en-US" sz="1800" b="1" baseline="30000" dirty="0"/>
              <a:t>1,2</a:t>
            </a:r>
            <a:r>
              <a:rPr lang="en-US" sz="1800" dirty="0"/>
              <a:t> and Tatyana </a:t>
            </a:r>
            <a:r>
              <a:rPr lang="en-US" sz="1800" dirty="0" err="1"/>
              <a:t>Belonenko</a:t>
            </a:r>
            <a:r>
              <a:rPr lang="en-US" sz="1800" dirty="0"/>
              <a:t> </a:t>
            </a:r>
            <a:r>
              <a:rPr lang="en-US" sz="1800" baseline="30000" dirty="0"/>
              <a:t>1</a:t>
            </a:r>
            <a:endParaRPr lang="ru-RU" sz="1800" dirty="0"/>
          </a:p>
          <a:p>
            <a:pPr algn="l"/>
            <a:r>
              <a:rPr lang="en-US" sz="1800" baseline="30000" dirty="0"/>
              <a:t>1</a:t>
            </a:r>
            <a:r>
              <a:rPr lang="en-US" sz="1800" dirty="0"/>
              <a:t>Saint Petersburg State University, Saint Petersburg, Russia</a:t>
            </a:r>
            <a:endParaRPr lang="ru-RU" sz="1800" dirty="0"/>
          </a:p>
          <a:p>
            <a:pPr algn="l"/>
            <a:r>
              <a:rPr lang="en-US" sz="1800" baseline="30000" dirty="0"/>
              <a:t>2</a:t>
            </a:r>
            <a:r>
              <a:rPr lang="en-US" sz="1800" dirty="0"/>
              <a:t>Nansen International Environmental and Remote Sensing Centre, Saint Petersburg, Russia</a:t>
            </a:r>
          </a:p>
        </p:txBody>
      </p:sp>
      <p:pic>
        <p:nvPicPr>
          <p:cNvPr id="20" name="Рисунок 1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8CEEB14-7458-412A-8E3A-B1E3DF4CF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1" y="6315638"/>
            <a:ext cx="1244284" cy="4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75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42C98-8F7C-427B-8247-F41FF993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40" y="169281"/>
            <a:ext cx="10515600" cy="704970"/>
          </a:xfrm>
        </p:spPr>
        <p:txBody>
          <a:bodyPr/>
          <a:lstStyle/>
          <a:p>
            <a:r>
              <a:rPr lang="en-US" dirty="0"/>
              <a:t>Anomalous convection in 2010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F06AA-DBAB-4E86-841F-1AFA7C524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40" y="1423697"/>
            <a:ext cx="3983515" cy="4351338"/>
          </a:xfrm>
        </p:spPr>
        <p:txBody>
          <a:bodyPr/>
          <a:lstStyle/>
          <a:p>
            <a:r>
              <a:rPr lang="en-US" sz="2400" dirty="0"/>
              <a:t>In December 2010, the MLD higher than 1000 were observed 3 times. </a:t>
            </a:r>
          </a:p>
          <a:p>
            <a:r>
              <a:rPr lang="en-US" sz="2400" dirty="0"/>
              <a:t>Previous winter in March and April 2010 it exceeded 1000 meters as well</a:t>
            </a:r>
          </a:p>
          <a:p>
            <a:r>
              <a:rPr lang="en-US" sz="2400" dirty="0"/>
              <a:t>Accumulated for two weeks heat fluxes demonstrates that intensive mixing (red dots) is preceded by strong cooling (heat loss).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F9EC6F-D4D3-4557-969C-0E468D9C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10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D13A93-7CAA-49B0-A185-64E83904A0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" t="2441" r="8516" b="2053"/>
          <a:stretch/>
        </p:blipFill>
        <p:spPr>
          <a:xfrm>
            <a:off x="4060633" y="874251"/>
            <a:ext cx="7855027" cy="4549967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7EFABB2-8DC2-40D9-B530-6E5E02653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" y="6321162"/>
            <a:ext cx="1244284" cy="435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0EF74E-120C-4590-8994-243B6698593A}"/>
              </a:ext>
            </a:extLst>
          </p:cNvPr>
          <p:cNvSpPr txBox="1"/>
          <p:nvPr/>
        </p:nvSpPr>
        <p:spPr>
          <a:xfrm>
            <a:off x="4293511" y="5338583"/>
            <a:ext cx="7066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8. ERA Interim ocean-atmosphere heat fluxes accumulated for two preceding weeks in the closest point to each Argo profile location: red dots mark the MLDs higher than mean MLD+STD (349m) and numbers – the MLD value.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17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ABE1-A3C7-46AB-B2BF-D4B697E3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81" y="86470"/>
            <a:ext cx="10515600" cy="1325563"/>
          </a:xfrm>
        </p:spPr>
        <p:txBody>
          <a:bodyPr/>
          <a:lstStyle/>
          <a:p>
            <a:r>
              <a:rPr lang="en-US" dirty="0"/>
              <a:t>Analytic assessments of the MLD according to the buoyancy loss (</a:t>
            </a:r>
            <a:r>
              <a:rPr lang="en-US" dirty="0" err="1"/>
              <a:t>Visbeck</a:t>
            </a:r>
            <a:r>
              <a:rPr lang="en-US" dirty="0"/>
              <a:t> et al., 1996)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84AC63-0474-4656-9119-3D5804A3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11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2">
                <a:extLst>
                  <a:ext uri="{FF2B5EF4-FFF2-40B4-BE49-F238E27FC236}">
                    <a16:creationId xmlns:a16="http://schemas.microsoft.com/office/drawing/2014/main" id="{CC017F60-52A1-481C-848D-8016E0200E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2482" y="1472207"/>
                <a:ext cx="11127036" cy="132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As said in (</a:t>
                </a:r>
                <a:r>
                  <a:rPr lang="en-US" sz="2400" dirty="0" err="1"/>
                  <a:t>Visbeck</a:t>
                </a:r>
                <a:r>
                  <a:rPr lang="en-US" sz="2400" dirty="0"/>
                  <a:t> et al., 1996)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𝑓𝑖𝑛𝑎𝑙</m:t>
                        </m:r>
                      </m:sub>
                    </m:sSub>
                  </m:oMath>
                </a14:m>
                <a:r>
                  <a:rPr lang="en-US" sz="2400" dirty="0"/>
                  <a:t> (the final mixing depth, eq. (1))</a:t>
                </a:r>
                <a:r>
                  <a:rPr lang="ru-RU" sz="2400" dirty="0"/>
                  <a:t> </a:t>
                </a:r>
                <a:r>
                  <a:rPr lang="en-US" sz="2400" dirty="0"/>
                  <a:t>“depends only on external parameters such as the radius of the cooling region, the strength of the cooling and stratification”.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9" name="Объект 2">
                <a:extLst>
                  <a:ext uri="{FF2B5EF4-FFF2-40B4-BE49-F238E27FC236}">
                    <a16:creationId xmlns:a16="http://schemas.microsoft.com/office/drawing/2014/main" id="{CC017F60-52A1-481C-848D-8016E0200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482" y="1472207"/>
                <a:ext cx="11127036" cy="1325563"/>
              </a:xfrm>
              <a:blipFill>
                <a:blip r:embed="rId3"/>
                <a:stretch>
                  <a:fillRect l="-821" t="-5530" r="-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2450A888-5F15-40F3-AADA-D31B144FC0C7}"/>
                  </a:ext>
                </a:extLst>
              </p:cNvPr>
              <p:cNvSpPr/>
              <p:nvPr/>
            </p:nvSpPr>
            <p:spPr>
              <a:xfrm>
                <a:off x="532481" y="2753471"/>
                <a:ext cx="4480193" cy="3355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𝑓𝑖𝑛𝑎𝑙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 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1/3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ru-RU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 – radius of the cooling area (the LV)</a:t>
                </a:r>
                <a:endParaRPr lang="ru-RU" sz="2000" dirty="0">
                  <a:effectLst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 – </a:t>
                </a:r>
                <a:r>
                  <a:rPr lang="en-US" sz="2000" dirty="0">
                    <a:ea typeface="Times New Roman" panose="02020603050405020304" pitchFamily="18" charset="0"/>
                  </a:rPr>
                  <a:t>averaged buoyancy flux (2) for the whole period of deepening</a:t>
                </a:r>
                <a:endParaRPr lang="ru-RU" sz="2000" dirty="0">
                  <a:effectLst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 – </a:t>
                </a:r>
                <a:r>
                  <a:rPr lang="en-US" sz="2000" dirty="0">
                    <a:ea typeface="Times New Roman" panose="02020603050405020304" pitchFamily="18" charset="0"/>
                  </a:rPr>
                  <a:t>buoyancy frequency, at the beginning of mixing averaged in the surface 349m layer (equal to the mean MLD+STD) in the region</a:t>
                </a:r>
              </a:p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3.5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 constant</a:t>
                </a:r>
                <a:r>
                  <a:rPr lang="ru-RU" sz="2000" dirty="0"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ea typeface="Times New Roman" panose="02020603050405020304" pitchFamily="18" charset="0"/>
                  </a:rPr>
                  <a:t>for the Norwegian Sea</a:t>
                </a:r>
                <a:endParaRPr lang="ru-RU" sz="2000" dirty="0">
                  <a:effectLst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2450A888-5F15-40F3-AADA-D31B144FC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1" y="2753471"/>
                <a:ext cx="4480193" cy="3355277"/>
              </a:xfrm>
              <a:prstGeom prst="rect">
                <a:avLst/>
              </a:prstGeom>
              <a:blipFill>
                <a:blip r:embed="rId4"/>
                <a:stretch>
                  <a:fillRect l="-1361" r="-1497" b="-2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C188AB6E-D6CB-4822-869A-E030C2FEBD10}"/>
                  </a:ext>
                </a:extLst>
              </p:cNvPr>
              <p:cNvSpPr/>
              <p:nvPr/>
            </p:nvSpPr>
            <p:spPr>
              <a:xfrm>
                <a:off x="5488924" y="2565394"/>
                <a:ext cx="5694344" cy="3569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GB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num>
                      <m:den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lang="en-GB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GB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𝑚𝑙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 – </a:t>
                </a:r>
                <a:r>
                  <a:rPr lang="en-US" sz="2000" dirty="0">
                    <a:ea typeface="Times New Roman" panose="02020603050405020304" pitchFamily="18" charset="0"/>
                  </a:rPr>
                  <a:t>thermal extinction/expansion on the surface</a:t>
                </a:r>
                <a:endParaRPr lang="ru-RU" sz="2000" dirty="0">
                  <a:effectLst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 – </a:t>
                </a:r>
                <a:r>
                  <a:rPr lang="en-US" sz="2000" dirty="0">
                    <a:ea typeface="Times New Roman" panose="02020603050405020304" pitchFamily="18" charset="0"/>
                  </a:rPr>
                  <a:t>saline extinction/expansion on the surface</a:t>
                </a:r>
                <a:endParaRPr lang="ru-RU" sz="2000" dirty="0">
                  <a:effectLst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 – </a:t>
                </a:r>
                <a:r>
                  <a:rPr lang="en-US" sz="2000" dirty="0">
                    <a:ea typeface="Times New Roman" panose="02020603050405020304" pitchFamily="18" charset="0"/>
                  </a:rPr>
                  <a:t>reference density</a:t>
                </a:r>
                <a:r>
                  <a:rPr lang="ru-RU" sz="2000" dirty="0">
                    <a:ea typeface="Times New Roman" panose="02020603050405020304" pitchFamily="18" charset="0"/>
                  </a:rPr>
                  <a:t> (1028)</a:t>
                </a:r>
                <a:endParaRPr lang="ru-RU" sz="2000" dirty="0">
                  <a:effectLst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 – </a:t>
                </a:r>
                <a:r>
                  <a:rPr lang="en-US" sz="2000" dirty="0">
                    <a:ea typeface="Times New Roman" panose="02020603050405020304" pitchFamily="18" charset="0"/>
                  </a:rPr>
                  <a:t>net heat flux</a:t>
                </a:r>
                <a:endParaRPr lang="ru-RU" sz="2000" dirty="0">
                  <a:effectLst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 – </a:t>
                </a:r>
                <a:r>
                  <a:rPr lang="en-US" sz="2000" dirty="0">
                    <a:ea typeface="Times New Roman" panose="02020603050405020304" pitchFamily="18" charset="0"/>
                  </a:rPr>
                  <a:t>precipitation</a:t>
                </a:r>
                <a:endParaRPr lang="ru-RU" sz="2000" dirty="0">
                  <a:effectLst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 – </a:t>
                </a:r>
                <a:r>
                  <a:rPr lang="en-US" sz="2000" dirty="0">
                    <a:ea typeface="Times New Roman" panose="02020603050405020304" pitchFamily="18" charset="0"/>
                  </a:rPr>
                  <a:t>evaporation</a:t>
                </a:r>
                <a:endParaRPr lang="ru-RU" sz="2000" dirty="0">
                  <a:effectLst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𝑚𝑙</m:t>
                        </m:r>
                      </m:sub>
                    </m:sSub>
                  </m:oMath>
                </a14:m>
                <a:r>
                  <a:rPr lang="ru-RU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salinity of the surface layer (equal to the seasonal thermocline – 50 meters)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C188AB6E-D6CB-4822-869A-E030C2FEBD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924" y="2565394"/>
                <a:ext cx="5694344" cy="3569503"/>
              </a:xfrm>
              <a:prstGeom prst="rect">
                <a:avLst/>
              </a:prstGeom>
              <a:blipFill>
                <a:blip r:embed="rId5"/>
                <a:stretch>
                  <a:fillRect l="-1070" r="-1070" b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64174BA-9B18-40E6-A70B-75B1FF9AEF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" y="6321162"/>
            <a:ext cx="1244284" cy="4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83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D696-9992-498E-A491-D673DB4C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93" y="136525"/>
            <a:ext cx="10515600" cy="1325563"/>
          </a:xfrm>
        </p:spPr>
        <p:txBody>
          <a:bodyPr/>
          <a:lstStyle/>
          <a:p>
            <a:r>
              <a:rPr lang="en-US" dirty="0"/>
              <a:t>Analytic MLDs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D67C79-82BD-45B7-BF3F-D94CD8E6E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93" y="1253331"/>
            <a:ext cx="11401540" cy="24324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Two opposite situations are analyzed:</a:t>
            </a:r>
          </a:p>
          <a:p>
            <a:r>
              <a:rPr lang="en-US" sz="2400" dirty="0"/>
              <a:t>Strong convection during December 2010 (Argo profiles on December 1</a:t>
            </a:r>
            <a:r>
              <a:rPr lang="en-US" sz="2400" baseline="30000" dirty="0"/>
              <a:t>st</a:t>
            </a:r>
            <a:r>
              <a:rPr lang="en-US" sz="2400" dirty="0"/>
              <a:t> 20</a:t>
            </a:r>
            <a:r>
              <a:rPr lang="en-US" sz="2400" baseline="30000" dirty="0"/>
              <a:t>th</a:t>
            </a:r>
            <a:r>
              <a:rPr lang="en-US" sz="2400" dirty="0"/>
              <a:t> 30</a:t>
            </a:r>
            <a:r>
              <a:rPr lang="en-US" sz="2400" baseline="30000" dirty="0"/>
              <a:t>th</a:t>
            </a:r>
            <a:r>
              <a:rPr lang="en-US" sz="2400" dirty="0"/>
              <a:t> of) the MLD varies from 380 to 1099 meters</a:t>
            </a:r>
          </a:p>
          <a:p>
            <a:r>
              <a:rPr lang="en-US" sz="2400" dirty="0"/>
              <a:t>Standard winter convection during February 2015 (Argo profiles on February 6</a:t>
            </a:r>
            <a:r>
              <a:rPr lang="en-US" sz="2400" baseline="30000" dirty="0"/>
              <a:t>th</a:t>
            </a:r>
            <a:r>
              <a:rPr lang="en-US" sz="2400" dirty="0"/>
              <a:t> 11</a:t>
            </a:r>
            <a:r>
              <a:rPr lang="en-US" sz="2400" baseline="30000" dirty="0"/>
              <a:t>th</a:t>
            </a:r>
            <a:r>
              <a:rPr lang="en-US" sz="2400" dirty="0"/>
              <a:t> 15</a:t>
            </a:r>
            <a:r>
              <a:rPr lang="en-US" sz="2400" baseline="30000" dirty="0"/>
              <a:t>th</a:t>
            </a:r>
            <a:r>
              <a:rPr lang="en-US" sz="2400" dirty="0"/>
              <a:t> 21</a:t>
            </a:r>
            <a:r>
              <a:rPr lang="en-US" sz="2400" baseline="30000" dirty="0"/>
              <a:t>st</a:t>
            </a:r>
            <a:r>
              <a:rPr lang="en-US" sz="2400" dirty="0"/>
              <a:t> 26</a:t>
            </a:r>
            <a:r>
              <a:rPr lang="en-US" sz="2400" baseline="30000" dirty="0"/>
              <a:t>th</a:t>
            </a:r>
            <a:r>
              <a:rPr lang="en-US" sz="2400" dirty="0"/>
              <a:t>) the MLD varies from 150 to 366 meters</a:t>
            </a:r>
          </a:p>
          <a:p>
            <a:pPr marL="0" indent="0">
              <a:buNone/>
            </a:pPr>
            <a:r>
              <a:rPr lang="en-US" sz="2400" dirty="0"/>
              <a:t>In both cases Argo profiles were close to the </a:t>
            </a:r>
            <a:r>
              <a:rPr lang="en-US" sz="2400" dirty="0" err="1"/>
              <a:t>Lofoten</a:t>
            </a:r>
            <a:r>
              <a:rPr lang="en-US" sz="2400" dirty="0"/>
              <a:t> vortex center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66A944-65F0-4357-A145-A59DCC902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64C4928-1A10-49D6-BCDD-F237CCB9B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946112"/>
              </p:ext>
            </p:extLst>
          </p:nvPr>
        </p:nvGraphicFramePr>
        <p:xfrm>
          <a:off x="4266453" y="4375314"/>
          <a:ext cx="7761040" cy="195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3041">
                  <a:extLst>
                    <a:ext uri="{9D8B030D-6E8A-4147-A177-3AD203B41FA5}">
                      <a16:colId xmlns:a16="http://schemas.microsoft.com/office/drawing/2014/main" val="2433167618"/>
                    </a:ext>
                  </a:extLst>
                </a:gridCol>
                <a:gridCol w="1090670">
                  <a:extLst>
                    <a:ext uri="{9D8B030D-6E8A-4147-A177-3AD203B41FA5}">
                      <a16:colId xmlns:a16="http://schemas.microsoft.com/office/drawing/2014/main" val="260986049"/>
                    </a:ext>
                  </a:extLst>
                </a:gridCol>
                <a:gridCol w="1211856">
                  <a:extLst>
                    <a:ext uri="{9D8B030D-6E8A-4147-A177-3AD203B41FA5}">
                      <a16:colId xmlns:a16="http://schemas.microsoft.com/office/drawing/2014/main" val="1988391896"/>
                    </a:ext>
                  </a:extLst>
                </a:gridCol>
                <a:gridCol w="1300511">
                  <a:extLst>
                    <a:ext uri="{9D8B030D-6E8A-4147-A177-3AD203B41FA5}">
                      <a16:colId xmlns:a16="http://schemas.microsoft.com/office/drawing/2014/main" val="594197213"/>
                    </a:ext>
                  </a:extLst>
                </a:gridCol>
                <a:gridCol w="1718608">
                  <a:extLst>
                    <a:ext uri="{9D8B030D-6E8A-4147-A177-3AD203B41FA5}">
                      <a16:colId xmlns:a16="http://schemas.microsoft.com/office/drawing/2014/main" val="1743072647"/>
                    </a:ext>
                  </a:extLst>
                </a:gridCol>
                <a:gridCol w="1106354">
                  <a:extLst>
                    <a:ext uri="{9D8B030D-6E8A-4147-A177-3AD203B41FA5}">
                      <a16:colId xmlns:a16="http://schemas.microsoft.com/office/drawing/2014/main" val="2015642443"/>
                    </a:ext>
                  </a:extLst>
                </a:gridCol>
              </a:tblGrid>
              <a:tr h="6017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month-year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en-US" sz="2000" dirty="0">
                          <a:effectLst/>
                        </a:rPr>
                        <a:t>MLD [m]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en-US" sz="2000" dirty="0" err="1">
                          <a:effectLst/>
                        </a:rPr>
                        <a:t>h</a:t>
                      </a:r>
                      <a:r>
                        <a:rPr lang="en-US" sz="2000" baseline="-25000" dirty="0" err="1">
                          <a:effectLst/>
                        </a:rPr>
                        <a:t>final</a:t>
                      </a:r>
                      <a:r>
                        <a:rPr lang="en-US" sz="2000" baseline="-250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[m]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en-US" sz="2000" dirty="0">
                          <a:effectLst/>
                        </a:rPr>
                        <a:t>N</a:t>
                      </a:r>
                      <a:r>
                        <a:rPr lang="en-US" sz="2000" baseline="-25000" dirty="0">
                          <a:effectLst/>
                        </a:rPr>
                        <a:t>1 </a:t>
                      </a:r>
                      <a:r>
                        <a:rPr lang="en-US" sz="2000" dirty="0">
                          <a:effectLst/>
                        </a:rPr>
                        <a:t>[c</a:t>
                      </a:r>
                      <a:r>
                        <a:rPr lang="en-US" sz="2000" baseline="30000" dirty="0">
                          <a:effectLst/>
                        </a:rPr>
                        <a:t>-1</a:t>
                      </a:r>
                      <a:r>
                        <a:rPr lang="en-US" sz="2000" dirty="0">
                          <a:effectLst/>
                        </a:rPr>
                        <a:t>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en-US" sz="2000" dirty="0">
                          <a:effectLst/>
                        </a:rPr>
                        <a:t>B</a:t>
                      </a:r>
                      <a:r>
                        <a:rPr lang="en-US" sz="2000" baseline="-25000" dirty="0">
                          <a:effectLst/>
                        </a:rPr>
                        <a:t>0 </a:t>
                      </a:r>
                      <a:r>
                        <a:rPr lang="en-US" sz="2000" dirty="0">
                          <a:effectLst/>
                        </a:rPr>
                        <a:t>[kg*m</a:t>
                      </a:r>
                      <a:r>
                        <a:rPr lang="en-US" sz="2000" baseline="30000" dirty="0">
                          <a:effectLst/>
                        </a:rPr>
                        <a:t>-3</a:t>
                      </a:r>
                      <a:r>
                        <a:rPr lang="en-US" sz="2000" dirty="0">
                          <a:effectLst/>
                        </a:rPr>
                        <a:t>*c</a:t>
                      </a:r>
                      <a:r>
                        <a:rPr lang="en-US" sz="2000" baseline="30000" dirty="0">
                          <a:effectLst/>
                        </a:rPr>
                        <a:t>-1</a:t>
                      </a:r>
                      <a:r>
                        <a:rPr lang="en-US" sz="2000" dirty="0">
                          <a:effectLst/>
                        </a:rPr>
                        <a:t>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en-US" sz="2000" dirty="0">
                          <a:effectLst/>
                        </a:rPr>
                        <a:t>R [m]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127915"/>
                  </a:ext>
                </a:extLst>
              </a:tr>
              <a:tr h="6752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12-2010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en-US" sz="2000" dirty="0">
                          <a:effectLst/>
                        </a:rPr>
                        <a:t>1099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en-US" sz="2000" dirty="0">
                          <a:effectLst/>
                        </a:rPr>
                        <a:t>1090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en-US" sz="2000" dirty="0">
                          <a:effectLst/>
                        </a:rPr>
                        <a:t>4,37*10</a:t>
                      </a:r>
                      <a:r>
                        <a:rPr lang="en-US" sz="2000" baseline="30000" dirty="0">
                          <a:effectLst/>
                        </a:rPr>
                        <a:t>-4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en-US" sz="2000">
                          <a:effectLst/>
                        </a:rPr>
                        <a:t>7.25*10</a:t>
                      </a:r>
                      <a:r>
                        <a:rPr lang="en-US" sz="2000" baseline="30000">
                          <a:effectLst/>
                        </a:rPr>
                        <a:t>-8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en-US" sz="2000" dirty="0">
                          <a:effectLst/>
                        </a:rPr>
                        <a:t>35000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5621148"/>
                  </a:ext>
                </a:extLst>
              </a:tr>
              <a:tr h="6752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02-2015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en-US" sz="2000" dirty="0">
                          <a:effectLst/>
                        </a:rPr>
                        <a:t>366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en-US" sz="2000">
                          <a:effectLst/>
                        </a:rPr>
                        <a:t>365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en-US" sz="2000">
                          <a:effectLst/>
                        </a:rPr>
                        <a:t>9,91*10</a:t>
                      </a:r>
                      <a:r>
                        <a:rPr lang="en-US" sz="2000" baseline="30000">
                          <a:effectLst/>
                        </a:rPr>
                        <a:t>-4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en-US" sz="2000" dirty="0">
                          <a:effectLst/>
                        </a:rPr>
                        <a:t>4.13*10</a:t>
                      </a:r>
                      <a:r>
                        <a:rPr lang="en-US" sz="2000" baseline="30000" dirty="0">
                          <a:effectLst/>
                        </a:rPr>
                        <a:t>-8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en-US" sz="2000" dirty="0">
                          <a:effectLst/>
                        </a:rPr>
                        <a:t>27000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11197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B5A2392-D864-45B4-85D4-8DFD66C18762}"/>
              </a:ext>
            </a:extLst>
          </p:cNvPr>
          <p:cNvSpPr txBox="1"/>
          <p:nvPr/>
        </p:nvSpPr>
        <p:spPr>
          <a:xfrm>
            <a:off x="4219459" y="3714569"/>
            <a:ext cx="785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1. Real MLD and analytic MLD: values of variables that were taken for analytic assessments</a:t>
            </a:r>
            <a:endParaRPr lang="ru-RU" dirty="0"/>
          </a:p>
        </p:txBody>
      </p:sp>
      <p:pic>
        <p:nvPicPr>
          <p:cNvPr id="11" name="Рисунок 10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6AEC418-2F91-4F98-A5B5-28F63D287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" y="6321162"/>
            <a:ext cx="1244284" cy="4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4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675E7-7F46-423A-83FC-38E80A4C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Conclusions</a:t>
            </a:r>
            <a:endParaRPr lang="ru-RU" sz="3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CD2F7-892B-4583-8120-3CE12D34B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US" sz="2000" b="1"/>
              <a:t>Mixed layer depth </a:t>
            </a:r>
            <a:r>
              <a:rPr lang="en-US" sz="2000"/>
              <a:t>assessments according to </a:t>
            </a:r>
            <a:r>
              <a:rPr lang="en-US" sz="2000" b="1"/>
              <a:t>Argo</a:t>
            </a:r>
            <a:r>
              <a:rPr lang="en-US" sz="2000"/>
              <a:t> profiles and </a:t>
            </a:r>
            <a:r>
              <a:rPr lang="en-US" sz="2000" b="1"/>
              <a:t>MITgcm</a:t>
            </a:r>
            <a:r>
              <a:rPr lang="en-US" sz="2000"/>
              <a:t> are compared: both datasets </a:t>
            </a:r>
            <a:r>
              <a:rPr lang="en-US" sz="2000" b="1"/>
              <a:t>demonstrates equal range of MLD variability</a:t>
            </a:r>
            <a:r>
              <a:rPr lang="en-US" sz="2000"/>
              <a:t> as spatial as temporal in the Lofoten basin.</a:t>
            </a:r>
          </a:p>
          <a:p>
            <a:r>
              <a:rPr lang="en-US" sz="2000" b="1"/>
              <a:t>Maximal MLD </a:t>
            </a:r>
            <a:r>
              <a:rPr lang="en-US" sz="2000"/>
              <a:t>varies </a:t>
            </a:r>
            <a:r>
              <a:rPr lang="en-US" sz="2000" b="1"/>
              <a:t>from 350 to 1100 meters </a:t>
            </a:r>
            <a:r>
              <a:rPr lang="en-US" sz="2000"/>
              <a:t>in the basin, </a:t>
            </a:r>
            <a:r>
              <a:rPr lang="en-US" sz="2000" b="1"/>
              <a:t>reaching maximal value </a:t>
            </a:r>
            <a:r>
              <a:rPr lang="en-US" sz="2000"/>
              <a:t>during </a:t>
            </a:r>
            <a:r>
              <a:rPr lang="en-US" sz="2000" b="1"/>
              <a:t>February-April period</a:t>
            </a:r>
            <a:r>
              <a:rPr lang="en-US" sz="2000"/>
              <a:t>.</a:t>
            </a:r>
          </a:p>
          <a:p>
            <a:r>
              <a:rPr lang="en-US" sz="2000" b="1"/>
              <a:t>Maximal values</a:t>
            </a:r>
            <a:r>
              <a:rPr lang="en-US" sz="2000"/>
              <a:t> are mostly </a:t>
            </a:r>
            <a:r>
              <a:rPr lang="en-US" sz="2000" b="1"/>
              <a:t>located</a:t>
            </a:r>
            <a:r>
              <a:rPr lang="en-US" sz="2000"/>
              <a:t> in the </a:t>
            </a:r>
            <a:r>
              <a:rPr lang="en-US" sz="2000" b="1"/>
              <a:t>central part of the Lofoten basin </a:t>
            </a:r>
            <a:r>
              <a:rPr lang="en-US" sz="2000"/>
              <a:t>and </a:t>
            </a:r>
            <a:r>
              <a:rPr lang="en-US" sz="2000" b="1"/>
              <a:t>tends to be</a:t>
            </a:r>
            <a:r>
              <a:rPr lang="en-US" sz="2000"/>
              <a:t> inside the </a:t>
            </a:r>
            <a:r>
              <a:rPr lang="en-US" sz="2000" b="1"/>
              <a:t>Lofoten vortex.</a:t>
            </a:r>
          </a:p>
          <a:p>
            <a:r>
              <a:rPr lang="en-US" sz="2000"/>
              <a:t>Two opposite situations (in context of the winter mixing intensity) are analytically compared, </a:t>
            </a:r>
            <a:r>
              <a:rPr lang="en-US" sz="2000" b="1"/>
              <a:t>the dependency</a:t>
            </a:r>
            <a:r>
              <a:rPr lang="en-US" sz="2000"/>
              <a:t> of the </a:t>
            </a:r>
            <a:r>
              <a:rPr lang="en-US" sz="2000" b="1"/>
              <a:t>final mixing depth </a:t>
            </a:r>
            <a:r>
              <a:rPr lang="en-US" sz="2000"/>
              <a:t>from the </a:t>
            </a:r>
            <a:r>
              <a:rPr lang="en-US" sz="2000" b="1"/>
              <a:t>radius of the cooling region</a:t>
            </a:r>
            <a:r>
              <a:rPr lang="en-US" sz="2000"/>
              <a:t>, the </a:t>
            </a:r>
            <a:r>
              <a:rPr lang="en-US" sz="2000" b="1"/>
              <a:t>strength of the cooling</a:t>
            </a:r>
            <a:r>
              <a:rPr lang="en-US" sz="2000"/>
              <a:t> and </a:t>
            </a:r>
            <a:r>
              <a:rPr lang="en-US" sz="2000" b="1"/>
              <a:t>stratification</a:t>
            </a:r>
            <a:r>
              <a:rPr lang="en-US" sz="2000"/>
              <a:t> has been </a:t>
            </a:r>
            <a:r>
              <a:rPr lang="en-US" sz="2000" b="1"/>
              <a:t>confirmed</a:t>
            </a:r>
            <a:r>
              <a:rPr lang="en-US" sz="2000"/>
              <a:t> for the profiles located inside the LV</a:t>
            </a:r>
          </a:p>
          <a:p>
            <a:pPr marL="0" indent="0">
              <a:buNone/>
            </a:pPr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5C70E0-96F6-476B-84C3-5D96DC6A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485284-61D7-4BCB-B57A-D8859CA30796}" type="slidenum">
              <a:rPr lang="ru-RU" smtClean="0"/>
              <a:pPr>
                <a:spcAft>
                  <a:spcPts val="600"/>
                </a:spcAft>
              </a:pPr>
              <a:t>13</a:t>
            </a:fld>
            <a:endParaRPr lang="ru-RU"/>
          </a:p>
        </p:txBody>
      </p:sp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61CB761-2D64-4D53-B11E-F3CDF6F33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" y="6321162"/>
            <a:ext cx="1244284" cy="4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9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id="{6ED00523-D378-4F75-A062-4E67AF0795A3}"/>
              </a:ext>
            </a:extLst>
          </p:cNvPr>
          <p:cNvSpPr txBox="1">
            <a:spLocks/>
          </p:cNvSpPr>
          <p:nvPr/>
        </p:nvSpPr>
        <p:spPr>
          <a:xfrm>
            <a:off x="402769" y="1534666"/>
            <a:ext cx="3993971" cy="3785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Lofoten</a:t>
            </a:r>
            <a:r>
              <a:rPr lang="en-US" dirty="0"/>
              <a:t> basin: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relatively warm and salty </a:t>
            </a:r>
          </a:p>
          <a:p>
            <a:r>
              <a:rPr lang="en-US" dirty="0"/>
              <a:t>mainly formed by Atlantic water</a:t>
            </a:r>
          </a:p>
          <a:p>
            <a:r>
              <a:rPr lang="en-US" dirty="0"/>
              <a:t>famous for the </a:t>
            </a:r>
            <a:r>
              <a:rPr lang="en-US" dirty="0" err="1"/>
              <a:t>quasipermanent</a:t>
            </a:r>
            <a:r>
              <a:rPr lang="en-US" dirty="0"/>
              <a:t> </a:t>
            </a:r>
            <a:r>
              <a:rPr lang="en-US" dirty="0" err="1"/>
              <a:t>Lofoten</a:t>
            </a:r>
            <a:r>
              <a:rPr lang="en-US" dirty="0"/>
              <a:t> vortex (the LV) (black circle on the figure)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1C8A4B2-BF74-4385-81F3-8E5342FE959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"/>
          <a:stretch/>
        </p:blipFill>
        <p:spPr bwMode="auto">
          <a:xfrm>
            <a:off x="5405862" y="1407133"/>
            <a:ext cx="6019331" cy="4040487"/>
          </a:xfrm>
          <a:prstGeom prst="rect">
            <a:avLst/>
          </a:prstGeom>
          <a:noFill/>
          <a:effectLst/>
        </p:spPr>
      </p:pic>
      <p:pic>
        <p:nvPicPr>
          <p:cNvPr id="12" name="Рисунок 1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3EC3F4D-8A7B-4477-99CB-F436DAB07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1" y="6315638"/>
            <a:ext cx="1244284" cy="435500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D8E36D9-42AF-4D63-9527-AAC0339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2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A8AFD-9551-4D8E-8CEB-6EEB38454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To describe the features of the winter </a:t>
            </a:r>
            <a:r>
              <a:rPr lang="en-US" sz="20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moxing</a:t>
            </a:r>
            <a:r>
              <a:rPr lang="en-US" sz="20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20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Lofoten</a:t>
            </a:r>
            <a:r>
              <a:rPr lang="en-US" sz="20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basin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E759C-43E1-416D-948E-9B57603F4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The main goal of the research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58D6BE-80CD-48AF-8841-64072B4C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1FA4D3-EBB5-43DB-99C3-193CE8D6A32E}"/>
              </a:ext>
            </a:extLst>
          </p:cNvPr>
          <p:cNvSpPr/>
          <p:nvPr/>
        </p:nvSpPr>
        <p:spPr>
          <a:xfrm>
            <a:off x="10467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This research has been supported by the Russian Science Foundation (RSF, grant no. 18-17-00027)</a:t>
            </a:r>
            <a:endParaRPr lang="ru-RU" b="1" dirty="0"/>
          </a:p>
        </p:txBody>
      </p:sp>
      <p:pic>
        <p:nvPicPr>
          <p:cNvPr id="17" name="Рисунок 1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CC0DD79-23AF-4C36-939A-B2851517E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1" y="6315638"/>
            <a:ext cx="1244284" cy="4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4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D9793-6859-47F2-B67F-7F5434E5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  <a:endParaRPr lang="ru-RU" dirty="0"/>
          </a:p>
        </p:txBody>
      </p:sp>
      <p:pic>
        <p:nvPicPr>
          <p:cNvPr id="4" name="Рисунок 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E4735F3-CF3F-4FAC-8C17-03D61323D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1" y="6315638"/>
            <a:ext cx="1244284" cy="435500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2A4E0EB0-88EB-46AC-8D4F-0494E3F43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08" y="1827494"/>
            <a:ext cx="4957981" cy="448814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Argo</a:t>
            </a:r>
            <a:r>
              <a:rPr lang="en-US" dirty="0"/>
              <a:t>: over 5000 (1500 during December-Aril period) profiles for 2002-2017 from  </a:t>
            </a:r>
            <a:r>
              <a:rPr lang="ru-RU" dirty="0" err="1"/>
              <a:t>Global</a:t>
            </a:r>
            <a:r>
              <a:rPr lang="ru-RU" dirty="0"/>
              <a:t> ARGO </a:t>
            </a:r>
            <a:r>
              <a:rPr lang="en-US" dirty="0"/>
              <a:t>Data</a:t>
            </a:r>
            <a:r>
              <a:rPr lang="ru-RU" dirty="0"/>
              <a:t> </a:t>
            </a:r>
            <a:r>
              <a:rPr lang="ru-RU" dirty="0" err="1"/>
              <a:t>Re</a:t>
            </a:r>
            <a:r>
              <a:rPr lang="en-US" dirty="0"/>
              <a:t>po</a:t>
            </a:r>
            <a:r>
              <a:rPr lang="ru-RU" dirty="0" err="1"/>
              <a:t>sitory</a:t>
            </a:r>
            <a:endParaRPr lang="en-US" dirty="0"/>
          </a:p>
          <a:p>
            <a:r>
              <a:rPr lang="en-US" dirty="0" err="1"/>
              <a:t>MITgcm</a:t>
            </a:r>
            <a:r>
              <a:rPr lang="en-US" dirty="0"/>
              <a:t>: gridded 4x4 km on 50 layers for 1992-2012. The </a:t>
            </a:r>
            <a:r>
              <a:rPr lang="en-US" dirty="0" err="1"/>
              <a:t>MITgcm</a:t>
            </a:r>
            <a:r>
              <a:rPr lang="en-US" dirty="0"/>
              <a:t> simulation is provided by Denis Volkov</a:t>
            </a:r>
          </a:p>
          <a:p>
            <a:r>
              <a:rPr lang="en-US" dirty="0"/>
              <a:t>ERA-Interim: daily accumulated, 0.5x0.5</a:t>
            </a:r>
            <a:r>
              <a:rPr lang="ru-RU" dirty="0"/>
              <a:t>°</a:t>
            </a:r>
            <a:r>
              <a:rPr lang="en-US" dirty="0"/>
              <a:t>: net solar and thermal radiation; latent and sensible heat fluxes through the sea-surface; precipitation; evaporation. </a:t>
            </a:r>
          </a:p>
          <a:p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63F04D-35C4-4039-9FBA-7BB9328AF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22" y="2391777"/>
            <a:ext cx="6263155" cy="36820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97232E-525D-42E8-8916-7557089A119F}"/>
              </a:ext>
            </a:extLst>
          </p:cNvPr>
          <p:cNvSpPr txBox="1"/>
          <p:nvPr/>
        </p:nvSpPr>
        <p:spPr>
          <a:xfrm>
            <a:off x="5806806" y="6006138"/>
            <a:ext cx="560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2. Argo profiles density map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D4C0C0-FA9A-4FC1-8ED1-23E26CD011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727"/>
          <a:stretch/>
        </p:blipFill>
        <p:spPr>
          <a:xfrm>
            <a:off x="4792337" y="30212"/>
            <a:ext cx="7399663" cy="19429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8858D9-6035-47CA-A19C-103B759A7998}"/>
              </a:ext>
            </a:extLst>
          </p:cNvPr>
          <p:cNvSpPr txBox="1"/>
          <p:nvPr/>
        </p:nvSpPr>
        <p:spPr>
          <a:xfrm>
            <a:off x="5360589" y="1958194"/>
            <a:ext cx="683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1. Number of Argo casts for December-April yearly</a:t>
            </a:r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324D65A5-6A80-40A2-9BD7-23EA4526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3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F28AF-6AFB-4FF4-A70E-5A4F7F90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EF4223-5E5B-4CCE-A965-1FDE47244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988" y="270584"/>
            <a:ext cx="7115978" cy="615775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Montegut (2004) </a:t>
            </a:r>
            <a:r>
              <a:rPr lang="en-US" dirty="0"/>
              <a:t>and  </a:t>
            </a:r>
            <a:r>
              <a:rPr lang="en-US" b="1" dirty="0"/>
              <a:t>Kara (2003) </a:t>
            </a:r>
            <a:r>
              <a:rPr lang="en-US" dirty="0"/>
              <a:t>are based on predefined criterion of the difference in potential density between reference layer and layer bellow.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When the difference exceed predefined value the </a:t>
            </a:r>
            <a:r>
              <a:rPr lang="en-US" u="sng" dirty="0"/>
              <a:t>mixed layer depth (MLD) </a:t>
            </a:r>
            <a:r>
              <a:rPr lang="en-US" dirty="0"/>
              <a:t>is fixed.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In case of Kara the criterion leads to the potential temperature deference.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err="1"/>
              <a:t>Dukhovskoy</a:t>
            </a:r>
            <a:r>
              <a:rPr lang="en-US" dirty="0"/>
              <a:t> method does not have a predefined criterion. The MLD is fixed on the layer h where the local potential density gradient |𝑑𝜎/𝑑𝑧| is higher than 3 STD’s in the layer ±100 m from h.</a:t>
            </a:r>
          </a:p>
        </p:txBody>
      </p:sp>
      <p:pic>
        <p:nvPicPr>
          <p:cNvPr id="4" name="Рисунок 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680CCAE-0A49-4592-9CE9-F694A21E5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1" y="6315638"/>
            <a:ext cx="1244284" cy="435500"/>
          </a:xfrm>
          <a:prstGeom prst="rect">
            <a:avLst/>
          </a:prstGeom>
        </p:spPr>
      </p:pic>
      <p:pic>
        <p:nvPicPr>
          <p:cNvPr id="5" name="Объект 7" descr="Изображение выглядит как карта, красный, сидит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5224F1FB-11C5-4FC0-A8D9-8BCC631A171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4795"/>
          <a:stretch/>
        </p:blipFill>
        <p:spPr>
          <a:xfrm>
            <a:off x="257034" y="1592969"/>
            <a:ext cx="4325983" cy="3672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A78205-4AB4-4019-8BDE-DB052ED9A9E9}"/>
              </a:ext>
            </a:extLst>
          </p:cNvPr>
          <p:cNvSpPr txBox="1"/>
          <p:nvPr/>
        </p:nvSpPr>
        <p:spPr>
          <a:xfrm>
            <a:off x="368432" y="5236336"/>
            <a:ext cx="421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3. Potential density profile sampled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6F8F80-0168-4D59-88FB-D1E8DFAA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7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F6D3E-4066-44DF-9039-1BB1AED5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mixed layer depth as a measure of convection intensity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374552-4FBD-41BD-ACC4-7D629F4AF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866" y="4519888"/>
            <a:ext cx="8847463" cy="135210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/>
              <a:t>Figure 4. Maximum mixed layer depth (MMLD). Blue line is for </a:t>
            </a:r>
            <a:r>
              <a:rPr lang="en-US" dirty="0" err="1"/>
              <a:t>MITgcm</a:t>
            </a:r>
            <a:r>
              <a:rPr lang="en-US" dirty="0"/>
              <a:t> and the black one corresponds the value from Argo. Numbers mark the month when the MMLD was observed by Argo</a:t>
            </a:r>
            <a:endParaRPr lang="ru-RU" dirty="0"/>
          </a:p>
        </p:txBody>
      </p:sp>
      <p:pic>
        <p:nvPicPr>
          <p:cNvPr id="5" name="Рисунок 4" descr="Изображение выглядит как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32261D-7F77-49D8-AC16-D6CBE0E7AF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t="5479" r="8283" b="47278"/>
          <a:stretch/>
        </p:blipFill>
        <p:spPr>
          <a:xfrm>
            <a:off x="1631701" y="1737728"/>
            <a:ext cx="9088629" cy="2583857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EE27A1E-C9D5-4169-844F-C02646060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1" y="6315638"/>
            <a:ext cx="1244284" cy="435500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4FCA7F-4854-4C5D-B405-A8727EEE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A7B4C-00C3-49DE-ABF7-3695790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of the MMLD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6A442-15D6-420D-8DEC-CC7214FDB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1951"/>
            <a:ext cx="10515600" cy="12336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Figure 5. Localization of the MMLD – maximal value in each cell of the grid for the hole period: a. – Argo grid25x25km; b. -  </a:t>
            </a:r>
            <a:r>
              <a:rPr lang="en-US" dirty="0" err="1"/>
              <a:t>MITgcm</a:t>
            </a:r>
            <a:endParaRPr lang="ru-RU" dirty="0"/>
          </a:p>
        </p:txBody>
      </p:sp>
      <p:pic>
        <p:nvPicPr>
          <p:cNvPr id="4" name="Рисунок 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33B26DB-2BD1-47A6-9FCE-2AA2EE5D9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1" y="6315638"/>
            <a:ext cx="1244284" cy="43550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3FADF1F-86C3-4F9F-B8BD-ABCE196DAA05}"/>
              </a:ext>
            </a:extLst>
          </p:cNvPr>
          <p:cNvGrpSpPr/>
          <p:nvPr/>
        </p:nvGrpSpPr>
        <p:grpSpPr>
          <a:xfrm>
            <a:off x="962251" y="1776047"/>
            <a:ext cx="9495489" cy="3305905"/>
            <a:chOff x="838200" y="2144508"/>
            <a:chExt cx="10677160" cy="3717310"/>
          </a:xfrm>
        </p:grpSpPr>
        <p:pic>
          <p:nvPicPr>
            <p:cNvPr id="8" name="Рисунок 7" descr="Изображение выглядит как объект, часы, легкий&#10;&#10;Автоматически созданное описание">
              <a:extLst>
                <a:ext uri="{FF2B5EF4-FFF2-40B4-BE49-F238E27FC236}">
                  <a16:creationId xmlns:a16="http://schemas.microsoft.com/office/drawing/2014/main" id="{98BB3CD1-8C74-43AD-B2E0-07391B7B4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269"/>
            <a:stretch/>
          </p:blipFill>
          <p:spPr>
            <a:xfrm>
              <a:off x="838200" y="2204983"/>
              <a:ext cx="5321105" cy="2930487"/>
            </a:xfrm>
            <a:prstGeom prst="rect">
              <a:avLst/>
            </a:prstGeom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42E862EF-4868-409D-AEB7-88DAA522C879}"/>
                </a:ext>
              </a:extLst>
            </p:cNvPr>
            <p:cNvGrpSpPr/>
            <p:nvPr/>
          </p:nvGrpSpPr>
          <p:grpSpPr>
            <a:xfrm>
              <a:off x="3278415" y="2144508"/>
              <a:ext cx="8236945" cy="3717310"/>
              <a:chOff x="3278415" y="2144508"/>
              <a:chExt cx="8236945" cy="3717310"/>
            </a:xfrm>
          </p:grpSpPr>
          <p:pic>
            <p:nvPicPr>
              <p:cNvPr id="6" name="Рисунок 5" descr="Изображение выглядит как объект, часы, легкий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24FE68E-722E-43AD-B72B-1C401355D4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570" b="9351"/>
              <a:stretch/>
            </p:blipFill>
            <p:spPr>
              <a:xfrm>
                <a:off x="6448477" y="2144508"/>
                <a:ext cx="5066883" cy="3139689"/>
              </a:xfrm>
              <a:prstGeom prst="rect">
                <a:avLst/>
              </a:prstGeom>
            </p:spPr>
          </p:pic>
          <p:pic>
            <p:nvPicPr>
              <p:cNvPr id="10" name="Рисунок 9" descr="Изображение выглядит как объект, часы, легкий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D01DDCD-FD0A-4CED-A048-26888A21B3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1237"/>
              <a:stretch/>
            </p:blipFill>
            <p:spPr>
              <a:xfrm>
                <a:off x="3278415" y="5260918"/>
                <a:ext cx="5321105" cy="600900"/>
              </a:xfrm>
              <a:prstGeom prst="rect">
                <a:avLst/>
              </a:prstGeom>
            </p:spPr>
          </p:pic>
        </p:grpSp>
      </p:grp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B716F763-2CDB-4D9D-BD17-76F9D158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8FAA3-F9DD-4CB6-B2E5-5A9363F11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9" y="107369"/>
            <a:ext cx="10515600" cy="1325563"/>
          </a:xfrm>
        </p:spPr>
        <p:txBody>
          <a:bodyPr/>
          <a:lstStyle/>
          <a:p>
            <a:r>
              <a:rPr lang="en-US" dirty="0"/>
              <a:t>Seasonal variability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4F6C1E-6B4D-4A85-9C93-5C88B1A9E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77" y="1929163"/>
            <a:ext cx="3635567" cy="3837045"/>
          </a:xfrm>
        </p:spPr>
        <p:txBody>
          <a:bodyPr/>
          <a:lstStyle/>
          <a:p>
            <a:r>
              <a:rPr lang="en-US" dirty="0"/>
              <a:t>The highest values of the MLD are observed during February-April period of the year</a:t>
            </a:r>
          </a:p>
          <a:p>
            <a:r>
              <a:rPr lang="en-US" dirty="0"/>
              <a:t>Values higher than average can be observed since December till May</a:t>
            </a:r>
            <a:endParaRPr lang="ru-RU" dirty="0"/>
          </a:p>
        </p:txBody>
      </p:sp>
      <p:pic>
        <p:nvPicPr>
          <p:cNvPr id="10" name="Рисунок 9" descr="Изображение выглядит как рисунок, часы&#10;&#10;Автоматически созданное описание">
            <a:extLst>
              <a:ext uri="{FF2B5EF4-FFF2-40B4-BE49-F238E27FC236}">
                <a16:creationId xmlns:a16="http://schemas.microsoft.com/office/drawing/2014/main" id="{0095BE51-CB33-4B95-9A99-10B72B18C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30" y="1825625"/>
            <a:ext cx="7585525" cy="3260055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5014FC81-E3B8-4E51-9A62-F7C52297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8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34CC1D-623C-432D-B65B-30316C8EFDC1}"/>
              </a:ext>
            </a:extLst>
          </p:cNvPr>
          <p:cNvSpPr txBox="1"/>
          <p:nvPr/>
        </p:nvSpPr>
        <p:spPr>
          <a:xfrm>
            <a:off x="4329630" y="5101018"/>
            <a:ext cx="775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</a:t>
            </a:r>
            <a:r>
              <a:rPr lang="ru-RU" dirty="0"/>
              <a:t>6</a:t>
            </a:r>
            <a:r>
              <a:rPr lang="en-US" dirty="0"/>
              <a:t>. Amount of the profiles with the MLD higher than 300 meters by white bar and higher than 500 meters by black one. a. – </a:t>
            </a:r>
            <a:r>
              <a:rPr lang="en-US" dirty="0" err="1"/>
              <a:t>MITgcm</a:t>
            </a:r>
            <a:r>
              <a:rPr lang="en-US" dirty="0"/>
              <a:t> [%]; b. –</a:t>
            </a:r>
            <a:r>
              <a:rPr lang="ru-RU" dirty="0"/>
              <a:t> </a:t>
            </a:r>
            <a:r>
              <a:rPr lang="en-US" dirty="0"/>
              <a:t>Argo(pieces)</a:t>
            </a:r>
            <a:endParaRPr lang="ru-RU" dirty="0"/>
          </a:p>
        </p:txBody>
      </p:sp>
      <p:pic>
        <p:nvPicPr>
          <p:cNvPr id="13" name="Рисунок 1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89FD88-8953-4BCC-A851-FDA3BA0B3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1" y="6315638"/>
            <a:ext cx="1244284" cy="4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9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16FBF-E3B9-47E8-9B03-5F93773F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085" y="101337"/>
            <a:ext cx="4958692" cy="1325563"/>
          </a:xfrm>
        </p:spPr>
        <p:txBody>
          <a:bodyPr/>
          <a:lstStyle/>
          <a:p>
            <a:r>
              <a:rPr lang="en-US" dirty="0"/>
              <a:t>Spatial features by the </a:t>
            </a:r>
            <a:r>
              <a:rPr lang="en-US" dirty="0" err="1"/>
              <a:t>MITgcm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62B8B4-452C-43FA-9684-BB9D43BF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152" y="1462088"/>
            <a:ext cx="4958693" cy="4351338"/>
          </a:xfrm>
        </p:spPr>
        <p:txBody>
          <a:bodyPr/>
          <a:lstStyle/>
          <a:p>
            <a:r>
              <a:rPr lang="en-US" dirty="0"/>
              <a:t>The most developed convection occurs since February till April covering the wide area in the central part of the basin exceeding 500 meters depth</a:t>
            </a:r>
          </a:p>
          <a:p>
            <a:r>
              <a:rPr lang="en-US" dirty="0"/>
              <a:t>It starts to decay in May and fully disappear in June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E8869E-379B-4972-953D-EEAD3DBD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5284-61D7-4BCB-B57A-D8859CA30796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CE6ADF-ABC4-4C33-8C3E-2D19EB724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09018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AEBB964-B999-4B7D-A127-9AB77F543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652" y="6285975"/>
            <a:ext cx="1244284" cy="435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CF03D8-1020-4672-BF88-B8D84740A2AE}"/>
              </a:ext>
            </a:extLst>
          </p:cNvPr>
          <p:cNvSpPr txBox="1"/>
          <p:nvPr/>
        </p:nvSpPr>
        <p:spPr>
          <a:xfrm>
            <a:off x="6863507" y="5351666"/>
            <a:ext cx="518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7. </a:t>
            </a:r>
            <a:r>
              <a:rPr lang="en-US" dirty="0" err="1"/>
              <a:t>MITgcm</a:t>
            </a:r>
            <a:r>
              <a:rPr lang="en-US" dirty="0"/>
              <a:t> spatial distribution of the monthly MLD for 1996/1997 winter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328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1627</Words>
  <Application>Microsoft Office PowerPoint</Application>
  <PresentationFormat>Широкоэкранный</PresentationFormat>
  <Paragraphs>139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Тема Office</vt:lpstr>
      <vt:lpstr>Deep convection in the Lofoten Basin: ARGO vs MITgcm </vt:lpstr>
      <vt:lpstr>Презентация PowerPoint</vt:lpstr>
      <vt:lpstr>The main goal of the research</vt:lpstr>
      <vt:lpstr>Data</vt:lpstr>
      <vt:lpstr>Methods</vt:lpstr>
      <vt:lpstr>Maximum mixed layer depth as a measure of convection intensity</vt:lpstr>
      <vt:lpstr>Localization of the MMLD</vt:lpstr>
      <vt:lpstr>Seasonal variability</vt:lpstr>
      <vt:lpstr>Spatial features by the MITgcm</vt:lpstr>
      <vt:lpstr>Anomalous convection in 2010</vt:lpstr>
      <vt:lpstr>Analytic assessments of the MLD according to the buoyancy loss (Visbeck et al., 1996)</vt:lpstr>
      <vt:lpstr>Analytic MLDs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convection in the Lofoten Basin: ARGO vs MITgcm </dc:title>
  <dc:creator>Aleksandr Fedorov</dc:creator>
  <cp:lastModifiedBy>Aleksandr Fedorov</cp:lastModifiedBy>
  <cp:revision>2</cp:revision>
  <dcterms:created xsi:type="dcterms:W3CDTF">2020-04-27T15:05:13Z</dcterms:created>
  <dcterms:modified xsi:type="dcterms:W3CDTF">2020-04-28T09:48:58Z</dcterms:modified>
</cp:coreProperties>
</file>