
<file path=[Content_Types].xml><?xml version="1.0" encoding="utf-8"?>
<Types xmlns="http://schemas.openxmlformats.org/package/2006/content-types">
  <Default Extension="emf" ContentType="image/x-emf"/>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256" r:id="rId2"/>
    <p:sldId id="327" r:id="rId3"/>
    <p:sldId id="257" r:id="rId4"/>
    <p:sldId id="296" r:id="rId5"/>
    <p:sldId id="261" r:id="rId6"/>
    <p:sldId id="262" r:id="rId7"/>
    <p:sldId id="268" r:id="rId8"/>
    <p:sldId id="318" r:id="rId9"/>
    <p:sldId id="265" r:id="rId10"/>
    <p:sldId id="271" r:id="rId11"/>
    <p:sldId id="273" r:id="rId12"/>
    <p:sldId id="335" r:id="rId13"/>
    <p:sldId id="321" r:id="rId14"/>
    <p:sldId id="325" r:id="rId15"/>
    <p:sldId id="300" r:id="rId16"/>
    <p:sldId id="333" r:id="rId17"/>
    <p:sldId id="275" r:id="rId18"/>
    <p:sldId id="334" r:id="rId19"/>
    <p:sldId id="293" r:id="rId20"/>
    <p:sldId id="331" r:id="rId21"/>
    <p:sldId id="332" r:id="rId22"/>
    <p:sldId id="298" r:id="rId23"/>
    <p:sldId id="297" r:id="rId24"/>
    <p:sldId id="269" r:id="rId25"/>
    <p:sldId id="330" r:id="rId26"/>
    <p:sldId id="326" r:id="rId27"/>
    <p:sldId id="322" r:id="rId28"/>
  </p:sldIdLst>
  <p:sldSz cx="12192000" cy="6858000"/>
  <p:notesSz cx="9144000" cy="6858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usy Fedele" initials="GF" lastIdx="1" clrIdx="0">
    <p:extLst>
      <p:ext uri="{19B8F6BF-5375-455C-9EA6-DF929625EA0E}">
        <p15:presenceInfo xmlns:p15="http://schemas.microsoft.com/office/powerpoint/2012/main" userId="S::956305@stud.unive.it::a7ca7edf-8e18-46a0-8eab-c66dc91f89b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B55ED"/>
    <a:srgbClr val="009193"/>
    <a:srgbClr val="0432FF"/>
    <a:srgbClr val="ED7D31"/>
    <a:srgbClr val="DC4F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Stile chiaro 3 - Colore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Stile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Stile chiaro 2 - Color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82"/>
    <p:restoredTop sz="86357"/>
  </p:normalViewPr>
  <p:slideViewPr>
    <p:cSldViewPr snapToGrid="0" snapToObjects="1">
      <p:cViewPr varScale="1">
        <p:scale>
          <a:sx n="107" d="100"/>
          <a:sy n="107" d="100"/>
        </p:scale>
        <p:origin x="544" y="168"/>
      </p:cViewPr>
      <p:guideLst/>
    </p:cSldViewPr>
  </p:slideViewPr>
  <p:outlineViewPr>
    <p:cViewPr>
      <p:scale>
        <a:sx n="33" d="100"/>
        <a:sy n="33" d="100"/>
      </p:scale>
      <p:origin x="0" y="0"/>
    </p:cViewPr>
  </p:outlineViewPr>
  <p:notesTextViewPr>
    <p:cViewPr>
      <p:scale>
        <a:sx n="85" d="100"/>
        <a:sy n="8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E9BD37D7-8257-7641-B21F-6D977B859149}"/>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Segnaposto data 2">
            <a:extLst>
              <a:ext uri="{FF2B5EF4-FFF2-40B4-BE49-F238E27FC236}">
                <a16:creationId xmlns:a16="http://schemas.microsoft.com/office/drawing/2014/main" id="{5CB1F6FB-0B45-BD4D-92E6-D2DF836F748D}"/>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193E4B22-26E6-8F48-8C79-B6B28AA9D9DE}" type="datetimeFigureOut">
              <a:rPr lang="en-GB" smtClean="0"/>
              <a:t>03/05/2020</a:t>
            </a:fld>
            <a:endParaRPr lang="en-GB"/>
          </a:p>
        </p:txBody>
      </p:sp>
      <p:sp>
        <p:nvSpPr>
          <p:cNvPr id="4" name="Segnaposto piè di pagina 3">
            <a:extLst>
              <a:ext uri="{FF2B5EF4-FFF2-40B4-BE49-F238E27FC236}">
                <a16:creationId xmlns:a16="http://schemas.microsoft.com/office/drawing/2014/main" id="{FFB0C389-4314-894C-B1D8-17FBC93D7517}"/>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5" name="Segnaposto numero diapositiva 4">
            <a:extLst>
              <a:ext uri="{FF2B5EF4-FFF2-40B4-BE49-F238E27FC236}">
                <a16:creationId xmlns:a16="http://schemas.microsoft.com/office/drawing/2014/main" id="{EB0006EA-4936-A94E-8591-B4108909412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B41CCF58-9057-AA4E-BC3A-CA77AE235ACE}" type="slidenum">
              <a:rPr lang="en-GB" smtClean="0"/>
              <a:t>‹N›</a:t>
            </a:fld>
            <a:endParaRPr lang="en-GB"/>
          </a:p>
        </p:txBody>
      </p:sp>
    </p:spTree>
    <p:extLst>
      <p:ext uri="{BB962C8B-B14F-4D97-AF65-F5344CB8AC3E}">
        <p14:creationId xmlns:p14="http://schemas.microsoft.com/office/powerpoint/2010/main" val="31680955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B1A0A156-ADB0-2A4F-B9F7-1990E70A5E38}" type="datetimeFigureOut">
              <a:rPr lang="en-GB" smtClean="0"/>
              <a:t>03/05/2020</a:t>
            </a:fld>
            <a:endParaRPr lang="en-GB"/>
          </a:p>
        </p:txBody>
      </p:sp>
      <p:sp>
        <p:nvSpPr>
          <p:cNvPr id="4" name="Segnaposto immagine diapositiva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DE0D757A-1008-3048-8BDA-A2369A3D9C9B}" type="slidenum">
              <a:rPr lang="en-GB" smtClean="0"/>
              <a:t>‹N›</a:t>
            </a:fld>
            <a:endParaRPr lang="en-GB"/>
          </a:p>
        </p:txBody>
      </p:sp>
    </p:spTree>
    <p:extLst>
      <p:ext uri="{BB962C8B-B14F-4D97-AF65-F5344CB8AC3E}">
        <p14:creationId xmlns:p14="http://schemas.microsoft.com/office/powerpoint/2010/main" val="825345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DE0D757A-1008-3048-8BDA-A2369A3D9C9B}" type="slidenum">
              <a:rPr lang="en-GB" smtClean="0"/>
              <a:t>1</a:t>
            </a:fld>
            <a:endParaRPr lang="en-GB"/>
          </a:p>
        </p:txBody>
      </p:sp>
    </p:spTree>
    <p:extLst>
      <p:ext uri="{BB962C8B-B14F-4D97-AF65-F5344CB8AC3E}">
        <p14:creationId xmlns:p14="http://schemas.microsoft.com/office/powerpoint/2010/main" val="3821430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074D4F6-B615-A94E-B30D-9338259E0EED}" type="slidenum">
              <a:rPr lang="it-IT" smtClean="0"/>
              <a:t>19</a:t>
            </a:fld>
            <a:endParaRPr lang="it-IT"/>
          </a:p>
        </p:txBody>
      </p:sp>
    </p:spTree>
    <p:extLst>
      <p:ext uri="{BB962C8B-B14F-4D97-AF65-F5344CB8AC3E}">
        <p14:creationId xmlns:p14="http://schemas.microsoft.com/office/powerpoint/2010/main" val="3055364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DE0D757A-1008-3048-8BDA-A2369A3D9C9B}" type="slidenum">
              <a:rPr lang="en-GB" smtClean="0"/>
              <a:t>24</a:t>
            </a:fld>
            <a:endParaRPr lang="en-GB"/>
          </a:p>
        </p:txBody>
      </p:sp>
    </p:spTree>
    <p:extLst>
      <p:ext uri="{BB962C8B-B14F-4D97-AF65-F5344CB8AC3E}">
        <p14:creationId xmlns:p14="http://schemas.microsoft.com/office/powerpoint/2010/main" val="325541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DE0D757A-1008-3048-8BDA-A2369A3D9C9B}" type="slidenum">
              <a:rPr lang="en-GB" smtClean="0"/>
              <a:t>3</a:t>
            </a:fld>
            <a:endParaRPr lang="en-GB"/>
          </a:p>
        </p:txBody>
      </p:sp>
    </p:spTree>
    <p:extLst>
      <p:ext uri="{BB962C8B-B14F-4D97-AF65-F5344CB8AC3E}">
        <p14:creationId xmlns:p14="http://schemas.microsoft.com/office/powerpoint/2010/main" val="2445739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DE0D757A-1008-3048-8BDA-A2369A3D9C9B}" type="slidenum">
              <a:rPr lang="en-GB" smtClean="0"/>
              <a:t>4</a:t>
            </a:fld>
            <a:endParaRPr lang="en-GB"/>
          </a:p>
        </p:txBody>
      </p:sp>
    </p:spTree>
    <p:extLst>
      <p:ext uri="{BB962C8B-B14F-4D97-AF65-F5344CB8AC3E}">
        <p14:creationId xmlns:p14="http://schemas.microsoft.com/office/powerpoint/2010/main" val="1733375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DE0D757A-1008-3048-8BDA-A2369A3D9C9B}" type="slidenum">
              <a:rPr lang="en-GB" smtClean="0"/>
              <a:t>5</a:t>
            </a:fld>
            <a:endParaRPr lang="en-GB"/>
          </a:p>
        </p:txBody>
      </p:sp>
    </p:spTree>
    <p:extLst>
      <p:ext uri="{BB962C8B-B14F-4D97-AF65-F5344CB8AC3E}">
        <p14:creationId xmlns:p14="http://schemas.microsoft.com/office/powerpoint/2010/main" val="1621057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DE0D757A-1008-3048-8BDA-A2369A3D9C9B}" type="slidenum">
              <a:rPr lang="en-GB" smtClean="0"/>
              <a:t>6</a:t>
            </a:fld>
            <a:endParaRPr lang="en-GB"/>
          </a:p>
        </p:txBody>
      </p:sp>
    </p:spTree>
    <p:extLst>
      <p:ext uri="{BB962C8B-B14F-4D97-AF65-F5344CB8AC3E}">
        <p14:creationId xmlns:p14="http://schemas.microsoft.com/office/powerpoint/2010/main" val="2529098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DE0D757A-1008-3048-8BDA-A2369A3D9C9B}" type="slidenum">
              <a:rPr lang="en-GB" smtClean="0"/>
              <a:t>7</a:t>
            </a:fld>
            <a:endParaRPr lang="en-GB"/>
          </a:p>
        </p:txBody>
      </p:sp>
    </p:spTree>
    <p:extLst>
      <p:ext uri="{BB962C8B-B14F-4D97-AF65-F5344CB8AC3E}">
        <p14:creationId xmlns:p14="http://schemas.microsoft.com/office/powerpoint/2010/main" val="3145519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DE0D757A-1008-3048-8BDA-A2369A3D9C9B}" type="slidenum">
              <a:rPr lang="en-GB" smtClean="0"/>
              <a:t>8</a:t>
            </a:fld>
            <a:endParaRPr lang="en-GB"/>
          </a:p>
        </p:txBody>
      </p:sp>
    </p:spTree>
    <p:extLst>
      <p:ext uri="{BB962C8B-B14F-4D97-AF65-F5344CB8AC3E}">
        <p14:creationId xmlns:p14="http://schemas.microsoft.com/office/powerpoint/2010/main" val="64500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DE0D757A-1008-3048-8BDA-A2369A3D9C9B}" type="slidenum">
              <a:rPr lang="en-GB" smtClean="0"/>
              <a:t>9</a:t>
            </a:fld>
            <a:endParaRPr lang="en-GB"/>
          </a:p>
        </p:txBody>
      </p:sp>
    </p:spTree>
    <p:extLst>
      <p:ext uri="{BB962C8B-B14F-4D97-AF65-F5344CB8AC3E}">
        <p14:creationId xmlns:p14="http://schemas.microsoft.com/office/powerpoint/2010/main" val="3185874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DE0D757A-1008-3048-8BDA-A2369A3D9C9B}" type="slidenum">
              <a:rPr lang="en-GB" smtClean="0"/>
              <a:t>10</a:t>
            </a:fld>
            <a:endParaRPr lang="en-GB"/>
          </a:p>
        </p:txBody>
      </p:sp>
    </p:spTree>
    <p:extLst>
      <p:ext uri="{BB962C8B-B14F-4D97-AF65-F5344CB8AC3E}">
        <p14:creationId xmlns:p14="http://schemas.microsoft.com/office/powerpoint/2010/main" val="1777954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7B2906-7AA0-7D4C-BF38-74B58704D0E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26A524E5-BE58-2A4A-8D13-6B651FB0F5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a:extLst>
              <a:ext uri="{FF2B5EF4-FFF2-40B4-BE49-F238E27FC236}">
                <a16:creationId xmlns:a16="http://schemas.microsoft.com/office/drawing/2014/main" id="{A77EF341-EBE3-424F-90C8-B67AE142733F}"/>
              </a:ext>
            </a:extLst>
          </p:cNvPr>
          <p:cNvSpPr>
            <a:spLocks noGrp="1"/>
          </p:cNvSpPr>
          <p:nvPr>
            <p:ph type="dt" sz="half" idx="10"/>
          </p:nvPr>
        </p:nvSpPr>
        <p:spPr/>
        <p:txBody>
          <a:bodyPr/>
          <a:lstStyle/>
          <a:p>
            <a:fld id="{3C013DBB-13C3-0D4F-9453-BCDC62DD0C8D}" type="datetimeFigureOut">
              <a:rPr lang="en-GB" smtClean="0"/>
              <a:t>03/05/2020</a:t>
            </a:fld>
            <a:endParaRPr lang="en-GB"/>
          </a:p>
        </p:txBody>
      </p:sp>
      <p:sp>
        <p:nvSpPr>
          <p:cNvPr id="5" name="Segnaposto piè di pagina 4">
            <a:extLst>
              <a:ext uri="{FF2B5EF4-FFF2-40B4-BE49-F238E27FC236}">
                <a16:creationId xmlns:a16="http://schemas.microsoft.com/office/drawing/2014/main" id="{74E1DB67-FF0F-A74C-B8CF-6FF2AC92CA16}"/>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9387CE4A-ECBE-BE41-87C8-D88A7BDD2C41}"/>
              </a:ext>
            </a:extLst>
          </p:cNvPr>
          <p:cNvSpPr>
            <a:spLocks noGrp="1"/>
          </p:cNvSpPr>
          <p:nvPr>
            <p:ph type="sldNum" sz="quarter" idx="12"/>
          </p:nvPr>
        </p:nvSpPr>
        <p:spPr/>
        <p:txBody>
          <a:bodyPr/>
          <a:lstStyle/>
          <a:p>
            <a:fld id="{12DA5D81-AF84-854B-89F0-9B0EF689BA55}" type="slidenum">
              <a:rPr lang="en-GB" smtClean="0"/>
              <a:t>‹N›</a:t>
            </a:fld>
            <a:endParaRPr lang="en-GB"/>
          </a:p>
        </p:txBody>
      </p:sp>
    </p:spTree>
    <p:extLst>
      <p:ext uri="{BB962C8B-B14F-4D97-AF65-F5344CB8AC3E}">
        <p14:creationId xmlns:p14="http://schemas.microsoft.com/office/powerpoint/2010/main" val="105349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1896FB-1563-C645-93A2-4D220B7096BD}"/>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62B7C95F-539E-2443-A509-1E864536223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569D4A48-B723-544E-9383-471C367941CD}"/>
              </a:ext>
            </a:extLst>
          </p:cNvPr>
          <p:cNvSpPr>
            <a:spLocks noGrp="1"/>
          </p:cNvSpPr>
          <p:nvPr>
            <p:ph type="dt" sz="half" idx="10"/>
          </p:nvPr>
        </p:nvSpPr>
        <p:spPr/>
        <p:txBody>
          <a:bodyPr/>
          <a:lstStyle/>
          <a:p>
            <a:fld id="{3C013DBB-13C3-0D4F-9453-BCDC62DD0C8D}" type="datetimeFigureOut">
              <a:rPr lang="en-GB" smtClean="0"/>
              <a:t>03/05/2020</a:t>
            </a:fld>
            <a:endParaRPr lang="en-GB"/>
          </a:p>
        </p:txBody>
      </p:sp>
      <p:sp>
        <p:nvSpPr>
          <p:cNvPr id="5" name="Segnaposto piè di pagina 4">
            <a:extLst>
              <a:ext uri="{FF2B5EF4-FFF2-40B4-BE49-F238E27FC236}">
                <a16:creationId xmlns:a16="http://schemas.microsoft.com/office/drawing/2014/main" id="{D7700823-D5E3-F34D-819A-E9C44595414B}"/>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A9678EA5-74F8-1440-9F7A-DCDC2492E681}"/>
              </a:ext>
            </a:extLst>
          </p:cNvPr>
          <p:cNvSpPr>
            <a:spLocks noGrp="1"/>
          </p:cNvSpPr>
          <p:nvPr>
            <p:ph type="sldNum" sz="quarter" idx="12"/>
          </p:nvPr>
        </p:nvSpPr>
        <p:spPr/>
        <p:txBody>
          <a:bodyPr/>
          <a:lstStyle/>
          <a:p>
            <a:fld id="{12DA5D81-AF84-854B-89F0-9B0EF689BA55}" type="slidenum">
              <a:rPr lang="en-GB" smtClean="0"/>
              <a:t>‹N›</a:t>
            </a:fld>
            <a:endParaRPr lang="en-GB"/>
          </a:p>
        </p:txBody>
      </p:sp>
    </p:spTree>
    <p:extLst>
      <p:ext uri="{BB962C8B-B14F-4D97-AF65-F5344CB8AC3E}">
        <p14:creationId xmlns:p14="http://schemas.microsoft.com/office/powerpoint/2010/main" val="1202255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82A00EA-2F9E-7E48-BACE-CF34AD01358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7C0642BF-FB10-5A4C-A638-AB27148DEFAF}"/>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FFE32F82-5257-C741-BF62-10398E9DCFAD}"/>
              </a:ext>
            </a:extLst>
          </p:cNvPr>
          <p:cNvSpPr>
            <a:spLocks noGrp="1"/>
          </p:cNvSpPr>
          <p:nvPr>
            <p:ph type="dt" sz="half" idx="10"/>
          </p:nvPr>
        </p:nvSpPr>
        <p:spPr/>
        <p:txBody>
          <a:bodyPr/>
          <a:lstStyle/>
          <a:p>
            <a:fld id="{3C013DBB-13C3-0D4F-9453-BCDC62DD0C8D}" type="datetimeFigureOut">
              <a:rPr lang="en-GB" smtClean="0"/>
              <a:t>03/05/2020</a:t>
            </a:fld>
            <a:endParaRPr lang="en-GB"/>
          </a:p>
        </p:txBody>
      </p:sp>
      <p:sp>
        <p:nvSpPr>
          <p:cNvPr id="5" name="Segnaposto piè di pagina 4">
            <a:extLst>
              <a:ext uri="{FF2B5EF4-FFF2-40B4-BE49-F238E27FC236}">
                <a16:creationId xmlns:a16="http://schemas.microsoft.com/office/drawing/2014/main" id="{D6333F51-CE76-484C-80FD-776F191E6A6D}"/>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3B1EF2C2-0F5E-AD47-AAF0-0C39C920B305}"/>
              </a:ext>
            </a:extLst>
          </p:cNvPr>
          <p:cNvSpPr>
            <a:spLocks noGrp="1"/>
          </p:cNvSpPr>
          <p:nvPr>
            <p:ph type="sldNum" sz="quarter" idx="12"/>
          </p:nvPr>
        </p:nvSpPr>
        <p:spPr/>
        <p:txBody>
          <a:bodyPr/>
          <a:lstStyle/>
          <a:p>
            <a:fld id="{12DA5D81-AF84-854B-89F0-9B0EF689BA55}" type="slidenum">
              <a:rPr lang="en-GB" smtClean="0"/>
              <a:t>‹N›</a:t>
            </a:fld>
            <a:endParaRPr lang="en-GB"/>
          </a:p>
        </p:txBody>
      </p:sp>
    </p:spTree>
    <p:extLst>
      <p:ext uri="{BB962C8B-B14F-4D97-AF65-F5344CB8AC3E}">
        <p14:creationId xmlns:p14="http://schemas.microsoft.com/office/powerpoint/2010/main" val="829940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E2FD86-8764-8547-B638-BB32FC371F7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A3A7C4B2-7059-634E-862D-864C94B9D2A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EFFA3494-29E8-0C49-81AC-34F8E250CD4B}"/>
              </a:ext>
            </a:extLst>
          </p:cNvPr>
          <p:cNvSpPr>
            <a:spLocks noGrp="1"/>
          </p:cNvSpPr>
          <p:nvPr>
            <p:ph type="dt" sz="half" idx="10"/>
          </p:nvPr>
        </p:nvSpPr>
        <p:spPr/>
        <p:txBody>
          <a:bodyPr/>
          <a:lstStyle/>
          <a:p>
            <a:fld id="{3C013DBB-13C3-0D4F-9453-BCDC62DD0C8D}" type="datetimeFigureOut">
              <a:rPr lang="en-GB" smtClean="0"/>
              <a:t>03/05/2020</a:t>
            </a:fld>
            <a:endParaRPr lang="en-GB"/>
          </a:p>
        </p:txBody>
      </p:sp>
      <p:sp>
        <p:nvSpPr>
          <p:cNvPr id="5" name="Segnaposto piè di pagina 4">
            <a:extLst>
              <a:ext uri="{FF2B5EF4-FFF2-40B4-BE49-F238E27FC236}">
                <a16:creationId xmlns:a16="http://schemas.microsoft.com/office/drawing/2014/main" id="{E853A61E-4B95-674A-973D-F69F3B8364F9}"/>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1C441B1E-DE54-3C43-BB71-AC37B2CE7082}"/>
              </a:ext>
            </a:extLst>
          </p:cNvPr>
          <p:cNvSpPr>
            <a:spLocks noGrp="1"/>
          </p:cNvSpPr>
          <p:nvPr>
            <p:ph type="sldNum" sz="quarter" idx="12"/>
          </p:nvPr>
        </p:nvSpPr>
        <p:spPr/>
        <p:txBody>
          <a:bodyPr/>
          <a:lstStyle/>
          <a:p>
            <a:fld id="{12DA5D81-AF84-854B-89F0-9B0EF689BA55}" type="slidenum">
              <a:rPr lang="en-GB" smtClean="0"/>
              <a:t>‹N›</a:t>
            </a:fld>
            <a:endParaRPr lang="en-GB"/>
          </a:p>
        </p:txBody>
      </p:sp>
    </p:spTree>
    <p:extLst>
      <p:ext uri="{BB962C8B-B14F-4D97-AF65-F5344CB8AC3E}">
        <p14:creationId xmlns:p14="http://schemas.microsoft.com/office/powerpoint/2010/main" val="1968767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8BAFCF-0A06-BD42-AB33-BE7324082B4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9FBF4434-E0AB-C443-B620-A5C3003538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33371A5-EBD5-B847-8234-6038C7269F93}"/>
              </a:ext>
            </a:extLst>
          </p:cNvPr>
          <p:cNvSpPr>
            <a:spLocks noGrp="1"/>
          </p:cNvSpPr>
          <p:nvPr>
            <p:ph type="dt" sz="half" idx="10"/>
          </p:nvPr>
        </p:nvSpPr>
        <p:spPr/>
        <p:txBody>
          <a:bodyPr/>
          <a:lstStyle/>
          <a:p>
            <a:fld id="{3C013DBB-13C3-0D4F-9453-BCDC62DD0C8D}" type="datetimeFigureOut">
              <a:rPr lang="en-GB" smtClean="0"/>
              <a:t>03/05/2020</a:t>
            </a:fld>
            <a:endParaRPr lang="en-GB"/>
          </a:p>
        </p:txBody>
      </p:sp>
      <p:sp>
        <p:nvSpPr>
          <p:cNvPr id="5" name="Segnaposto piè di pagina 4">
            <a:extLst>
              <a:ext uri="{FF2B5EF4-FFF2-40B4-BE49-F238E27FC236}">
                <a16:creationId xmlns:a16="http://schemas.microsoft.com/office/drawing/2014/main" id="{804FE446-83B7-334A-AAB0-C5B34DD6607B}"/>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EDE7ED71-318B-5B4B-91D1-C6D324DCDF0A}"/>
              </a:ext>
            </a:extLst>
          </p:cNvPr>
          <p:cNvSpPr>
            <a:spLocks noGrp="1"/>
          </p:cNvSpPr>
          <p:nvPr>
            <p:ph type="sldNum" sz="quarter" idx="12"/>
          </p:nvPr>
        </p:nvSpPr>
        <p:spPr/>
        <p:txBody>
          <a:bodyPr/>
          <a:lstStyle/>
          <a:p>
            <a:fld id="{12DA5D81-AF84-854B-89F0-9B0EF689BA55}" type="slidenum">
              <a:rPr lang="en-GB" smtClean="0"/>
              <a:t>‹N›</a:t>
            </a:fld>
            <a:endParaRPr lang="en-GB"/>
          </a:p>
        </p:txBody>
      </p:sp>
    </p:spTree>
    <p:extLst>
      <p:ext uri="{BB962C8B-B14F-4D97-AF65-F5344CB8AC3E}">
        <p14:creationId xmlns:p14="http://schemas.microsoft.com/office/powerpoint/2010/main" val="63178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A2ABE6-AE9C-814B-AF32-BF9BAE4F292D}"/>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3D36ACFB-297D-FD4C-AE0B-4D7C3EAD05F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87877E30-4769-564D-B72B-B719666C8D88}"/>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a:extLst>
              <a:ext uri="{FF2B5EF4-FFF2-40B4-BE49-F238E27FC236}">
                <a16:creationId xmlns:a16="http://schemas.microsoft.com/office/drawing/2014/main" id="{B41422B3-ED94-2D49-9438-E5F1CCB2B20B}"/>
              </a:ext>
            </a:extLst>
          </p:cNvPr>
          <p:cNvSpPr>
            <a:spLocks noGrp="1"/>
          </p:cNvSpPr>
          <p:nvPr>
            <p:ph type="dt" sz="half" idx="10"/>
          </p:nvPr>
        </p:nvSpPr>
        <p:spPr/>
        <p:txBody>
          <a:bodyPr/>
          <a:lstStyle/>
          <a:p>
            <a:fld id="{3C013DBB-13C3-0D4F-9453-BCDC62DD0C8D}" type="datetimeFigureOut">
              <a:rPr lang="en-GB" smtClean="0"/>
              <a:t>03/05/2020</a:t>
            </a:fld>
            <a:endParaRPr lang="en-GB"/>
          </a:p>
        </p:txBody>
      </p:sp>
      <p:sp>
        <p:nvSpPr>
          <p:cNvPr id="6" name="Segnaposto piè di pagina 5">
            <a:extLst>
              <a:ext uri="{FF2B5EF4-FFF2-40B4-BE49-F238E27FC236}">
                <a16:creationId xmlns:a16="http://schemas.microsoft.com/office/drawing/2014/main" id="{6025F6BB-8AC1-9948-9168-D15D763367D5}"/>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6D32ECBE-2E01-D24A-AC23-D403A1D715E6}"/>
              </a:ext>
            </a:extLst>
          </p:cNvPr>
          <p:cNvSpPr>
            <a:spLocks noGrp="1"/>
          </p:cNvSpPr>
          <p:nvPr>
            <p:ph type="sldNum" sz="quarter" idx="12"/>
          </p:nvPr>
        </p:nvSpPr>
        <p:spPr/>
        <p:txBody>
          <a:bodyPr/>
          <a:lstStyle/>
          <a:p>
            <a:fld id="{12DA5D81-AF84-854B-89F0-9B0EF689BA55}" type="slidenum">
              <a:rPr lang="en-GB" smtClean="0"/>
              <a:t>‹N›</a:t>
            </a:fld>
            <a:endParaRPr lang="en-GB"/>
          </a:p>
        </p:txBody>
      </p:sp>
    </p:spTree>
    <p:extLst>
      <p:ext uri="{BB962C8B-B14F-4D97-AF65-F5344CB8AC3E}">
        <p14:creationId xmlns:p14="http://schemas.microsoft.com/office/powerpoint/2010/main" val="1239105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E2B2A2-E9A9-8944-BED4-3C0A38DDF471}"/>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5BBB8CE6-AE5E-5945-B289-30097A7D2C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D7D1C54-2EE3-A64C-B49D-5E4DEC187B92}"/>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id="{2346B8B5-2E88-EF4C-BA92-98A6EB4924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2B863D1-16BE-5749-8707-2B0A52CB8BA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a:extLst>
              <a:ext uri="{FF2B5EF4-FFF2-40B4-BE49-F238E27FC236}">
                <a16:creationId xmlns:a16="http://schemas.microsoft.com/office/drawing/2014/main" id="{3128D7D4-4A50-B946-8619-E2631B279796}"/>
              </a:ext>
            </a:extLst>
          </p:cNvPr>
          <p:cNvSpPr>
            <a:spLocks noGrp="1"/>
          </p:cNvSpPr>
          <p:nvPr>
            <p:ph type="dt" sz="half" idx="10"/>
          </p:nvPr>
        </p:nvSpPr>
        <p:spPr/>
        <p:txBody>
          <a:bodyPr/>
          <a:lstStyle/>
          <a:p>
            <a:fld id="{3C013DBB-13C3-0D4F-9453-BCDC62DD0C8D}" type="datetimeFigureOut">
              <a:rPr lang="en-GB" smtClean="0"/>
              <a:t>03/05/2020</a:t>
            </a:fld>
            <a:endParaRPr lang="en-GB"/>
          </a:p>
        </p:txBody>
      </p:sp>
      <p:sp>
        <p:nvSpPr>
          <p:cNvPr id="8" name="Segnaposto piè di pagina 7">
            <a:extLst>
              <a:ext uri="{FF2B5EF4-FFF2-40B4-BE49-F238E27FC236}">
                <a16:creationId xmlns:a16="http://schemas.microsoft.com/office/drawing/2014/main" id="{EF8A41F4-8300-7746-A5BE-8F15A63AB021}"/>
              </a:ext>
            </a:extLst>
          </p:cNvPr>
          <p:cNvSpPr>
            <a:spLocks noGrp="1"/>
          </p:cNvSpPr>
          <p:nvPr>
            <p:ph type="ftr" sz="quarter" idx="11"/>
          </p:nvPr>
        </p:nvSpPr>
        <p:spPr/>
        <p:txBody>
          <a:bodyPr/>
          <a:lstStyle/>
          <a:p>
            <a:endParaRPr lang="en-GB"/>
          </a:p>
        </p:txBody>
      </p:sp>
      <p:sp>
        <p:nvSpPr>
          <p:cNvPr id="9" name="Segnaposto numero diapositiva 8">
            <a:extLst>
              <a:ext uri="{FF2B5EF4-FFF2-40B4-BE49-F238E27FC236}">
                <a16:creationId xmlns:a16="http://schemas.microsoft.com/office/drawing/2014/main" id="{2A698AAC-B221-BB4F-962F-0D28CA8AB1CA}"/>
              </a:ext>
            </a:extLst>
          </p:cNvPr>
          <p:cNvSpPr>
            <a:spLocks noGrp="1"/>
          </p:cNvSpPr>
          <p:nvPr>
            <p:ph type="sldNum" sz="quarter" idx="12"/>
          </p:nvPr>
        </p:nvSpPr>
        <p:spPr/>
        <p:txBody>
          <a:bodyPr/>
          <a:lstStyle/>
          <a:p>
            <a:fld id="{12DA5D81-AF84-854B-89F0-9B0EF689BA55}" type="slidenum">
              <a:rPr lang="en-GB" smtClean="0"/>
              <a:t>‹N›</a:t>
            </a:fld>
            <a:endParaRPr lang="en-GB"/>
          </a:p>
        </p:txBody>
      </p:sp>
    </p:spTree>
    <p:extLst>
      <p:ext uri="{BB962C8B-B14F-4D97-AF65-F5344CB8AC3E}">
        <p14:creationId xmlns:p14="http://schemas.microsoft.com/office/powerpoint/2010/main" val="3521507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E71CA9-CB1E-0A46-A6DE-99089F7F78BB}"/>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data 2">
            <a:extLst>
              <a:ext uri="{FF2B5EF4-FFF2-40B4-BE49-F238E27FC236}">
                <a16:creationId xmlns:a16="http://schemas.microsoft.com/office/drawing/2014/main" id="{8164E3D5-F3B2-4B4D-B41B-2586ECE4CB9F}"/>
              </a:ext>
            </a:extLst>
          </p:cNvPr>
          <p:cNvSpPr>
            <a:spLocks noGrp="1"/>
          </p:cNvSpPr>
          <p:nvPr>
            <p:ph type="dt" sz="half" idx="10"/>
          </p:nvPr>
        </p:nvSpPr>
        <p:spPr/>
        <p:txBody>
          <a:bodyPr/>
          <a:lstStyle/>
          <a:p>
            <a:fld id="{3C013DBB-13C3-0D4F-9453-BCDC62DD0C8D}" type="datetimeFigureOut">
              <a:rPr lang="en-GB" smtClean="0"/>
              <a:t>03/05/2020</a:t>
            </a:fld>
            <a:endParaRPr lang="en-GB"/>
          </a:p>
        </p:txBody>
      </p:sp>
      <p:sp>
        <p:nvSpPr>
          <p:cNvPr id="4" name="Segnaposto piè di pagina 3">
            <a:extLst>
              <a:ext uri="{FF2B5EF4-FFF2-40B4-BE49-F238E27FC236}">
                <a16:creationId xmlns:a16="http://schemas.microsoft.com/office/drawing/2014/main" id="{2B103BDE-8074-6A41-92C5-86600CFF3FD1}"/>
              </a:ext>
            </a:extLst>
          </p:cNvPr>
          <p:cNvSpPr>
            <a:spLocks noGrp="1"/>
          </p:cNvSpPr>
          <p:nvPr>
            <p:ph type="ftr" sz="quarter" idx="11"/>
          </p:nvPr>
        </p:nvSpPr>
        <p:spPr/>
        <p:txBody>
          <a:bodyPr/>
          <a:lstStyle/>
          <a:p>
            <a:endParaRPr lang="en-GB"/>
          </a:p>
        </p:txBody>
      </p:sp>
      <p:sp>
        <p:nvSpPr>
          <p:cNvPr id="5" name="Segnaposto numero diapositiva 4">
            <a:extLst>
              <a:ext uri="{FF2B5EF4-FFF2-40B4-BE49-F238E27FC236}">
                <a16:creationId xmlns:a16="http://schemas.microsoft.com/office/drawing/2014/main" id="{9A103339-014A-F549-A0B6-272B7BDBAD72}"/>
              </a:ext>
            </a:extLst>
          </p:cNvPr>
          <p:cNvSpPr>
            <a:spLocks noGrp="1"/>
          </p:cNvSpPr>
          <p:nvPr>
            <p:ph type="sldNum" sz="quarter" idx="12"/>
          </p:nvPr>
        </p:nvSpPr>
        <p:spPr/>
        <p:txBody>
          <a:bodyPr/>
          <a:lstStyle/>
          <a:p>
            <a:fld id="{12DA5D81-AF84-854B-89F0-9B0EF689BA55}" type="slidenum">
              <a:rPr lang="en-GB" smtClean="0"/>
              <a:t>‹N›</a:t>
            </a:fld>
            <a:endParaRPr lang="en-GB"/>
          </a:p>
        </p:txBody>
      </p:sp>
    </p:spTree>
    <p:extLst>
      <p:ext uri="{BB962C8B-B14F-4D97-AF65-F5344CB8AC3E}">
        <p14:creationId xmlns:p14="http://schemas.microsoft.com/office/powerpoint/2010/main" val="1123014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96084EA-37D6-1248-A8FC-B1B50D65D03A}"/>
              </a:ext>
            </a:extLst>
          </p:cNvPr>
          <p:cNvSpPr>
            <a:spLocks noGrp="1"/>
          </p:cNvSpPr>
          <p:nvPr>
            <p:ph type="dt" sz="half" idx="10"/>
          </p:nvPr>
        </p:nvSpPr>
        <p:spPr/>
        <p:txBody>
          <a:bodyPr/>
          <a:lstStyle/>
          <a:p>
            <a:fld id="{3C013DBB-13C3-0D4F-9453-BCDC62DD0C8D}" type="datetimeFigureOut">
              <a:rPr lang="en-GB" smtClean="0"/>
              <a:t>03/05/2020</a:t>
            </a:fld>
            <a:endParaRPr lang="en-GB"/>
          </a:p>
        </p:txBody>
      </p:sp>
      <p:sp>
        <p:nvSpPr>
          <p:cNvPr id="3" name="Segnaposto piè di pagina 2">
            <a:extLst>
              <a:ext uri="{FF2B5EF4-FFF2-40B4-BE49-F238E27FC236}">
                <a16:creationId xmlns:a16="http://schemas.microsoft.com/office/drawing/2014/main" id="{6BDF7FB7-54B4-2343-B463-C8649A8FE54F}"/>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6FBD00F4-E97E-184B-BC66-2DB6CC3EF905}"/>
              </a:ext>
            </a:extLst>
          </p:cNvPr>
          <p:cNvSpPr>
            <a:spLocks noGrp="1"/>
          </p:cNvSpPr>
          <p:nvPr>
            <p:ph type="sldNum" sz="quarter" idx="12"/>
          </p:nvPr>
        </p:nvSpPr>
        <p:spPr/>
        <p:txBody>
          <a:bodyPr/>
          <a:lstStyle/>
          <a:p>
            <a:fld id="{12DA5D81-AF84-854B-89F0-9B0EF689BA55}" type="slidenum">
              <a:rPr lang="en-GB" smtClean="0"/>
              <a:t>‹N›</a:t>
            </a:fld>
            <a:endParaRPr lang="en-GB"/>
          </a:p>
        </p:txBody>
      </p:sp>
    </p:spTree>
    <p:extLst>
      <p:ext uri="{BB962C8B-B14F-4D97-AF65-F5344CB8AC3E}">
        <p14:creationId xmlns:p14="http://schemas.microsoft.com/office/powerpoint/2010/main" val="560290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E09B3E-CDD3-1046-BD2A-6DC0A465E98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78DDC1B5-63E8-B649-945F-541C8F0A2D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CC96CF19-B3D1-E645-9E56-7679E985DC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05E7F66-B1CA-0C48-A8E1-0E86741D1D29}"/>
              </a:ext>
            </a:extLst>
          </p:cNvPr>
          <p:cNvSpPr>
            <a:spLocks noGrp="1"/>
          </p:cNvSpPr>
          <p:nvPr>
            <p:ph type="dt" sz="half" idx="10"/>
          </p:nvPr>
        </p:nvSpPr>
        <p:spPr/>
        <p:txBody>
          <a:bodyPr/>
          <a:lstStyle/>
          <a:p>
            <a:fld id="{3C013DBB-13C3-0D4F-9453-BCDC62DD0C8D}" type="datetimeFigureOut">
              <a:rPr lang="en-GB" smtClean="0"/>
              <a:t>03/05/2020</a:t>
            </a:fld>
            <a:endParaRPr lang="en-GB"/>
          </a:p>
        </p:txBody>
      </p:sp>
      <p:sp>
        <p:nvSpPr>
          <p:cNvPr id="6" name="Segnaposto piè di pagina 5">
            <a:extLst>
              <a:ext uri="{FF2B5EF4-FFF2-40B4-BE49-F238E27FC236}">
                <a16:creationId xmlns:a16="http://schemas.microsoft.com/office/drawing/2014/main" id="{07F484C4-585C-6C40-829A-30524F9AA1C1}"/>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B1077803-A03E-CA40-BA42-BCF72C98B875}"/>
              </a:ext>
            </a:extLst>
          </p:cNvPr>
          <p:cNvSpPr>
            <a:spLocks noGrp="1"/>
          </p:cNvSpPr>
          <p:nvPr>
            <p:ph type="sldNum" sz="quarter" idx="12"/>
          </p:nvPr>
        </p:nvSpPr>
        <p:spPr/>
        <p:txBody>
          <a:bodyPr/>
          <a:lstStyle/>
          <a:p>
            <a:fld id="{12DA5D81-AF84-854B-89F0-9B0EF689BA55}" type="slidenum">
              <a:rPr lang="en-GB" smtClean="0"/>
              <a:t>‹N›</a:t>
            </a:fld>
            <a:endParaRPr lang="en-GB"/>
          </a:p>
        </p:txBody>
      </p:sp>
    </p:spTree>
    <p:extLst>
      <p:ext uri="{BB962C8B-B14F-4D97-AF65-F5344CB8AC3E}">
        <p14:creationId xmlns:p14="http://schemas.microsoft.com/office/powerpoint/2010/main" val="747745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B6C531-FE8B-A94C-BD69-E461CCF0858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EEB2051C-ECA2-694D-B0EE-A1075CC6FF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a:extLst>
              <a:ext uri="{FF2B5EF4-FFF2-40B4-BE49-F238E27FC236}">
                <a16:creationId xmlns:a16="http://schemas.microsoft.com/office/drawing/2014/main" id="{E4B94054-B755-004D-99E8-AEA0C3296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7080EA4-D7E0-E448-A9CC-C98939F65FA3}"/>
              </a:ext>
            </a:extLst>
          </p:cNvPr>
          <p:cNvSpPr>
            <a:spLocks noGrp="1"/>
          </p:cNvSpPr>
          <p:nvPr>
            <p:ph type="dt" sz="half" idx="10"/>
          </p:nvPr>
        </p:nvSpPr>
        <p:spPr/>
        <p:txBody>
          <a:bodyPr/>
          <a:lstStyle/>
          <a:p>
            <a:fld id="{3C013DBB-13C3-0D4F-9453-BCDC62DD0C8D}" type="datetimeFigureOut">
              <a:rPr lang="en-GB" smtClean="0"/>
              <a:t>03/05/2020</a:t>
            </a:fld>
            <a:endParaRPr lang="en-GB"/>
          </a:p>
        </p:txBody>
      </p:sp>
      <p:sp>
        <p:nvSpPr>
          <p:cNvPr id="6" name="Segnaposto piè di pagina 5">
            <a:extLst>
              <a:ext uri="{FF2B5EF4-FFF2-40B4-BE49-F238E27FC236}">
                <a16:creationId xmlns:a16="http://schemas.microsoft.com/office/drawing/2014/main" id="{7DEE43B3-92A9-3B4D-AAEE-5BB919709C4A}"/>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67110601-06D7-7A47-BB18-C8B96D480559}"/>
              </a:ext>
            </a:extLst>
          </p:cNvPr>
          <p:cNvSpPr>
            <a:spLocks noGrp="1"/>
          </p:cNvSpPr>
          <p:nvPr>
            <p:ph type="sldNum" sz="quarter" idx="12"/>
          </p:nvPr>
        </p:nvSpPr>
        <p:spPr/>
        <p:txBody>
          <a:bodyPr/>
          <a:lstStyle/>
          <a:p>
            <a:fld id="{12DA5D81-AF84-854B-89F0-9B0EF689BA55}" type="slidenum">
              <a:rPr lang="en-GB" smtClean="0"/>
              <a:t>‹N›</a:t>
            </a:fld>
            <a:endParaRPr lang="en-GB"/>
          </a:p>
        </p:txBody>
      </p:sp>
    </p:spTree>
    <p:extLst>
      <p:ext uri="{BB962C8B-B14F-4D97-AF65-F5344CB8AC3E}">
        <p14:creationId xmlns:p14="http://schemas.microsoft.com/office/powerpoint/2010/main" val="3157433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555467A-3222-784C-BA7F-4BFAA63A4F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073426F4-D01C-6141-8C66-340D6EE562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4C075023-36E4-DE40-952F-6847CED4FB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13DBB-13C3-0D4F-9453-BCDC62DD0C8D}" type="datetimeFigureOut">
              <a:rPr lang="en-GB" smtClean="0"/>
              <a:t>03/05/2020</a:t>
            </a:fld>
            <a:endParaRPr lang="en-GB"/>
          </a:p>
        </p:txBody>
      </p:sp>
      <p:sp>
        <p:nvSpPr>
          <p:cNvPr id="5" name="Segnaposto piè di pagina 4">
            <a:extLst>
              <a:ext uri="{FF2B5EF4-FFF2-40B4-BE49-F238E27FC236}">
                <a16:creationId xmlns:a16="http://schemas.microsoft.com/office/drawing/2014/main" id="{8E38E359-10E6-164E-8699-CE114C869C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a:extLst>
              <a:ext uri="{FF2B5EF4-FFF2-40B4-BE49-F238E27FC236}">
                <a16:creationId xmlns:a16="http://schemas.microsoft.com/office/drawing/2014/main" id="{F9EDD23D-1146-164F-A6FE-3EC65ADED1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DA5D81-AF84-854B-89F0-9B0EF689BA55}" type="slidenum">
              <a:rPr lang="en-GB" smtClean="0"/>
              <a:t>‹N›</a:t>
            </a:fld>
            <a:endParaRPr lang="en-GB"/>
          </a:p>
        </p:txBody>
      </p:sp>
    </p:spTree>
    <p:extLst>
      <p:ext uri="{BB962C8B-B14F-4D97-AF65-F5344CB8AC3E}">
        <p14:creationId xmlns:p14="http://schemas.microsoft.com/office/powerpoint/2010/main" val="13391244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 Id="rId9" Type="http://schemas.openxmlformats.org/officeDocument/2006/relationships/hyperlink" Target="https://www.nas.nasa.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90.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hyperlink" Target="https://www.nas.nasa.gov/" TargetMode="External"/><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gi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magine 28" descr="Immagine che contiene torta&#10;&#10;Descrizione generata automaticamente">
            <a:extLst>
              <a:ext uri="{FF2B5EF4-FFF2-40B4-BE49-F238E27FC236}">
                <a16:creationId xmlns:a16="http://schemas.microsoft.com/office/drawing/2014/main" id="{89115287-5B95-1341-81D8-EEBF4F5B7BF4}"/>
              </a:ext>
            </a:extLst>
          </p:cNvPr>
          <p:cNvPicPr>
            <a:picLocks noChangeAspect="1"/>
          </p:cNvPicPr>
          <p:nvPr/>
        </p:nvPicPr>
        <p:blipFill rotWithShape="1">
          <a:blip r:embed="rId3"/>
          <a:srcRect r="31333"/>
          <a:stretch/>
        </p:blipFill>
        <p:spPr>
          <a:xfrm>
            <a:off x="5913124" y="1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26" name="CasellaDiTesto 25">
            <a:extLst>
              <a:ext uri="{FF2B5EF4-FFF2-40B4-BE49-F238E27FC236}">
                <a16:creationId xmlns:a16="http://schemas.microsoft.com/office/drawing/2014/main" id="{BC5F8EF1-9C91-934A-A540-47134E7FCF00}"/>
              </a:ext>
            </a:extLst>
          </p:cNvPr>
          <p:cNvSpPr txBox="1"/>
          <p:nvPr/>
        </p:nvSpPr>
        <p:spPr>
          <a:xfrm>
            <a:off x="10842171" y="449943"/>
            <a:ext cx="184731" cy="369332"/>
          </a:xfrm>
          <a:prstGeom prst="rect">
            <a:avLst/>
          </a:prstGeom>
          <a:noFill/>
        </p:spPr>
        <p:txBody>
          <a:bodyPr wrap="none" rtlCol="0">
            <a:spAutoFit/>
          </a:bodyPr>
          <a:lstStyle/>
          <a:p>
            <a:endParaRPr lang="en-GB" dirty="0"/>
          </a:p>
        </p:txBody>
      </p:sp>
      <p:pic>
        <p:nvPicPr>
          <p:cNvPr id="4" name="Immagine 3">
            <a:extLst>
              <a:ext uri="{FF2B5EF4-FFF2-40B4-BE49-F238E27FC236}">
                <a16:creationId xmlns:a16="http://schemas.microsoft.com/office/drawing/2014/main" id="{F0A16381-85AD-EC4D-8212-2DB7A96EBB28}"/>
              </a:ext>
            </a:extLst>
          </p:cNvPr>
          <p:cNvPicPr>
            <a:picLocks noChangeAspect="1"/>
          </p:cNvPicPr>
          <p:nvPr/>
        </p:nvPicPr>
        <p:blipFill>
          <a:blip r:embed="rId4"/>
          <a:stretch>
            <a:fillRect/>
          </a:stretch>
        </p:blipFill>
        <p:spPr>
          <a:xfrm>
            <a:off x="117064" y="108324"/>
            <a:ext cx="1335013" cy="1058623"/>
          </a:xfrm>
          <a:prstGeom prst="rect">
            <a:avLst/>
          </a:prstGeom>
        </p:spPr>
      </p:pic>
      <p:grpSp>
        <p:nvGrpSpPr>
          <p:cNvPr id="22" name="Gruppo 21">
            <a:extLst>
              <a:ext uri="{FF2B5EF4-FFF2-40B4-BE49-F238E27FC236}">
                <a16:creationId xmlns:a16="http://schemas.microsoft.com/office/drawing/2014/main" id="{22364A7F-13C2-4D4B-842B-344E97545D65}"/>
              </a:ext>
            </a:extLst>
          </p:cNvPr>
          <p:cNvGrpSpPr/>
          <p:nvPr/>
        </p:nvGrpSpPr>
        <p:grpSpPr>
          <a:xfrm>
            <a:off x="345861" y="5963313"/>
            <a:ext cx="4990669" cy="764070"/>
            <a:chOff x="345861" y="5963313"/>
            <a:chExt cx="4990669" cy="764070"/>
          </a:xfrm>
        </p:grpSpPr>
        <p:grpSp>
          <p:nvGrpSpPr>
            <p:cNvPr id="21" name="Gruppo 20">
              <a:extLst>
                <a:ext uri="{FF2B5EF4-FFF2-40B4-BE49-F238E27FC236}">
                  <a16:creationId xmlns:a16="http://schemas.microsoft.com/office/drawing/2014/main" id="{0FC02262-38FF-A24D-B72C-C674A9C30173}"/>
                </a:ext>
              </a:extLst>
            </p:cNvPr>
            <p:cNvGrpSpPr/>
            <p:nvPr/>
          </p:nvGrpSpPr>
          <p:grpSpPr>
            <a:xfrm>
              <a:off x="1156300" y="5963313"/>
              <a:ext cx="4180230" cy="764070"/>
              <a:chOff x="1684948" y="5963313"/>
              <a:chExt cx="4180230" cy="764070"/>
            </a:xfrm>
          </p:grpSpPr>
          <p:pic>
            <p:nvPicPr>
              <p:cNvPr id="7" name="Immagine 6">
                <a:extLst>
                  <a:ext uri="{FF2B5EF4-FFF2-40B4-BE49-F238E27FC236}">
                    <a16:creationId xmlns:a16="http://schemas.microsoft.com/office/drawing/2014/main" id="{00E5C389-FAC0-A042-831F-C7302D27DD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4948" y="6012527"/>
                <a:ext cx="1606212" cy="665641"/>
              </a:xfrm>
              <a:prstGeom prst="rect">
                <a:avLst/>
              </a:prstGeom>
            </p:spPr>
          </p:pic>
          <p:pic>
            <p:nvPicPr>
              <p:cNvPr id="8" name="Immagine 7">
                <a:extLst>
                  <a:ext uri="{FF2B5EF4-FFF2-40B4-BE49-F238E27FC236}">
                    <a16:creationId xmlns:a16="http://schemas.microsoft.com/office/drawing/2014/main" id="{99239DB9-7B00-EB46-93AB-03A16E977C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1160" y="5963313"/>
                <a:ext cx="1717322" cy="764070"/>
              </a:xfrm>
              <a:prstGeom prst="rect">
                <a:avLst/>
              </a:prstGeom>
            </p:spPr>
          </p:pic>
          <p:pic>
            <p:nvPicPr>
              <p:cNvPr id="9" name="Immagine 8">
                <a:extLst>
                  <a:ext uri="{FF2B5EF4-FFF2-40B4-BE49-F238E27FC236}">
                    <a16:creationId xmlns:a16="http://schemas.microsoft.com/office/drawing/2014/main" id="{2A18C20F-A1CE-4641-8014-1416F0A3DF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1173" y="6027563"/>
                <a:ext cx="734005" cy="699820"/>
              </a:xfrm>
              <a:prstGeom prst="rect">
                <a:avLst/>
              </a:prstGeom>
            </p:spPr>
          </p:pic>
        </p:grpSp>
        <p:pic>
          <p:nvPicPr>
            <p:cNvPr id="11" name="Immagine 10">
              <a:extLst>
                <a:ext uri="{FF2B5EF4-FFF2-40B4-BE49-F238E27FC236}">
                  <a16:creationId xmlns:a16="http://schemas.microsoft.com/office/drawing/2014/main" id="{C6DFCB8C-E199-0D4D-875A-534C05746AC7}"/>
                </a:ext>
              </a:extLst>
            </p:cNvPr>
            <p:cNvPicPr>
              <a:picLocks noChangeAspect="1"/>
            </p:cNvPicPr>
            <p:nvPr/>
          </p:nvPicPr>
          <p:blipFill>
            <a:blip r:embed="rId8"/>
            <a:stretch>
              <a:fillRect/>
            </a:stretch>
          </p:blipFill>
          <p:spPr>
            <a:xfrm>
              <a:off x="345861" y="6012526"/>
              <a:ext cx="665641" cy="665641"/>
            </a:xfrm>
            <a:prstGeom prst="rect">
              <a:avLst/>
            </a:prstGeom>
          </p:spPr>
        </p:pic>
      </p:grpSp>
      <p:sp>
        <p:nvSpPr>
          <p:cNvPr id="18" name="Rettangolo 17">
            <a:extLst>
              <a:ext uri="{FF2B5EF4-FFF2-40B4-BE49-F238E27FC236}">
                <a16:creationId xmlns:a16="http://schemas.microsoft.com/office/drawing/2014/main" id="{DFDE1180-51C0-7941-B274-4EEBB7B53A79}"/>
              </a:ext>
            </a:extLst>
          </p:cNvPr>
          <p:cNvSpPr/>
          <p:nvPr/>
        </p:nvSpPr>
        <p:spPr>
          <a:xfrm>
            <a:off x="117064" y="5028016"/>
            <a:ext cx="12095132" cy="840230"/>
          </a:xfrm>
          <a:prstGeom prst="rect">
            <a:avLst/>
          </a:prstGeom>
          <a:solidFill>
            <a:schemeClr val="bg1">
              <a:alpha val="53000"/>
            </a:schemeClr>
          </a:solidFill>
        </p:spPr>
        <p:txBody>
          <a:bodyPr wrap="square">
            <a:spAutoFit/>
          </a:bodyPr>
          <a:lstStyle/>
          <a:p>
            <a:pPr algn="just">
              <a:lnSpc>
                <a:spcPct val="90000"/>
              </a:lnSpc>
              <a:spcBef>
                <a:spcPct val="0"/>
              </a:spcBef>
            </a:pPr>
            <a:r>
              <a:rPr lang="it-IT" dirty="0">
                <a:solidFill>
                  <a:schemeClr val="bg2">
                    <a:lumMod val="25000"/>
                  </a:schemeClr>
                </a:solidFill>
              </a:rPr>
              <a:t>(1) Cà Foscari </a:t>
            </a:r>
            <a:r>
              <a:rPr lang="it-IT" dirty="0" err="1">
                <a:solidFill>
                  <a:schemeClr val="bg2">
                    <a:lumMod val="25000"/>
                  </a:schemeClr>
                </a:solidFill>
              </a:rPr>
              <a:t>University</a:t>
            </a:r>
            <a:r>
              <a:rPr lang="it-IT" dirty="0">
                <a:solidFill>
                  <a:schemeClr val="bg2">
                    <a:lumMod val="25000"/>
                  </a:schemeClr>
                </a:solidFill>
              </a:rPr>
              <a:t> of </a:t>
            </a:r>
            <a:r>
              <a:rPr lang="it-IT" dirty="0" err="1">
                <a:solidFill>
                  <a:schemeClr val="bg2">
                    <a:lumMod val="25000"/>
                  </a:schemeClr>
                </a:solidFill>
              </a:rPr>
              <a:t>Venice</a:t>
            </a:r>
            <a:r>
              <a:rPr lang="it-IT" dirty="0">
                <a:solidFill>
                  <a:schemeClr val="bg2">
                    <a:lumMod val="25000"/>
                  </a:schemeClr>
                </a:solidFill>
              </a:rPr>
              <a:t>, </a:t>
            </a:r>
            <a:r>
              <a:rPr lang="it-IT" dirty="0" err="1">
                <a:solidFill>
                  <a:schemeClr val="bg2">
                    <a:lumMod val="25000"/>
                  </a:schemeClr>
                </a:solidFill>
              </a:rPr>
              <a:t>Italy</a:t>
            </a:r>
            <a:r>
              <a:rPr lang="it-IT" dirty="0">
                <a:solidFill>
                  <a:schemeClr val="bg2">
                    <a:lumMod val="25000"/>
                  </a:schemeClr>
                </a:solidFill>
              </a:rPr>
              <a:t>, (2) </a:t>
            </a:r>
            <a:r>
              <a:rPr lang="it-IT" dirty="0" err="1">
                <a:solidFill>
                  <a:schemeClr val="bg2">
                    <a:lumMod val="25000"/>
                  </a:schemeClr>
                </a:solidFill>
              </a:rPr>
              <a:t>Université</a:t>
            </a:r>
            <a:r>
              <a:rPr lang="it-IT" dirty="0">
                <a:solidFill>
                  <a:schemeClr val="bg2">
                    <a:lumMod val="25000"/>
                  </a:schemeClr>
                </a:solidFill>
              </a:rPr>
              <a:t> Grenoble Alpes, CNRS, IRD, Grenoble INP, IGE, Grenoble, France, (3) </a:t>
            </a:r>
            <a:r>
              <a:rPr lang="it-IT" dirty="0" err="1">
                <a:solidFill>
                  <a:schemeClr val="bg2">
                    <a:lumMod val="25000"/>
                  </a:schemeClr>
                </a:solidFill>
              </a:rPr>
              <a:t>Parthenope</a:t>
            </a:r>
            <a:r>
              <a:rPr lang="it-IT" dirty="0">
                <a:solidFill>
                  <a:schemeClr val="bg2">
                    <a:lumMod val="25000"/>
                  </a:schemeClr>
                </a:solidFill>
              </a:rPr>
              <a:t> </a:t>
            </a:r>
            <a:r>
              <a:rPr lang="it-IT" dirty="0" err="1">
                <a:solidFill>
                  <a:schemeClr val="bg2">
                    <a:lumMod val="25000"/>
                  </a:schemeClr>
                </a:solidFill>
              </a:rPr>
              <a:t>University</a:t>
            </a:r>
            <a:r>
              <a:rPr lang="it-IT" dirty="0">
                <a:solidFill>
                  <a:schemeClr val="bg2">
                    <a:lumMod val="25000"/>
                  </a:schemeClr>
                </a:solidFill>
              </a:rPr>
              <a:t>, </a:t>
            </a:r>
            <a:r>
              <a:rPr lang="it-IT" dirty="0" err="1">
                <a:solidFill>
                  <a:schemeClr val="bg2">
                    <a:lumMod val="25000"/>
                  </a:schemeClr>
                </a:solidFill>
              </a:rPr>
              <a:t>Naples</a:t>
            </a:r>
            <a:r>
              <a:rPr lang="it-IT" dirty="0">
                <a:solidFill>
                  <a:schemeClr val="bg2">
                    <a:lumMod val="25000"/>
                  </a:schemeClr>
                </a:solidFill>
              </a:rPr>
              <a:t>, </a:t>
            </a:r>
            <a:r>
              <a:rPr lang="it-IT" dirty="0" err="1">
                <a:solidFill>
                  <a:schemeClr val="bg2">
                    <a:lumMod val="25000"/>
                  </a:schemeClr>
                </a:solidFill>
              </a:rPr>
              <a:t>Italy</a:t>
            </a:r>
            <a:r>
              <a:rPr lang="it-IT" dirty="0">
                <a:solidFill>
                  <a:schemeClr val="bg2">
                    <a:lumMod val="25000"/>
                  </a:schemeClr>
                </a:solidFill>
              </a:rPr>
              <a:t>, (4) Euro-</a:t>
            </a:r>
            <a:r>
              <a:rPr lang="it-IT" dirty="0" err="1">
                <a:solidFill>
                  <a:schemeClr val="bg2">
                    <a:lumMod val="25000"/>
                  </a:schemeClr>
                </a:solidFill>
              </a:rPr>
              <a:t>Mediterranean</a:t>
            </a:r>
            <a:r>
              <a:rPr lang="it-IT" dirty="0">
                <a:solidFill>
                  <a:schemeClr val="bg2">
                    <a:lumMod val="25000"/>
                  </a:schemeClr>
                </a:solidFill>
              </a:rPr>
              <a:t> Center on </a:t>
            </a:r>
            <a:r>
              <a:rPr lang="it-IT" dirty="0" err="1">
                <a:solidFill>
                  <a:schemeClr val="bg2">
                    <a:lumMod val="25000"/>
                  </a:schemeClr>
                </a:solidFill>
              </a:rPr>
              <a:t>Climate</a:t>
            </a:r>
            <a:r>
              <a:rPr lang="it-IT" dirty="0">
                <a:solidFill>
                  <a:schemeClr val="bg2">
                    <a:lumMod val="25000"/>
                  </a:schemeClr>
                </a:solidFill>
              </a:rPr>
              <a:t> </a:t>
            </a:r>
            <a:r>
              <a:rPr lang="it-IT" dirty="0" err="1">
                <a:solidFill>
                  <a:schemeClr val="bg2">
                    <a:lumMod val="25000"/>
                  </a:schemeClr>
                </a:solidFill>
              </a:rPr>
              <a:t>Change</a:t>
            </a:r>
            <a:r>
              <a:rPr lang="it-IT" dirty="0">
                <a:solidFill>
                  <a:schemeClr val="bg2">
                    <a:lumMod val="25000"/>
                  </a:schemeClr>
                </a:solidFill>
              </a:rPr>
              <a:t>, Bologna, </a:t>
            </a:r>
            <a:r>
              <a:rPr lang="it-IT" dirty="0" err="1">
                <a:solidFill>
                  <a:schemeClr val="bg2">
                    <a:lumMod val="25000"/>
                  </a:schemeClr>
                </a:solidFill>
              </a:rPr>
              <a:t>Italy</a:t>
            </a:r>
            <a:r>
              <a:rPr lang="it-IT" dirty="0">
                <a:solidFill>
                  <a:schemeClr val="bg2">
                    <a:lumMod val="25000"/>
                  </a:schemeClr>
                </a:solidFill>
              </a:rPr>
              <a:t>, (5) </a:t>
            </a:r>
            <a:r>
              <a:rPr lang="it-IT" dirty="0" err="1">
                <a:solidFill>
                  <a:schemeClr val="bg2">
                    <a:lumMod val="25000"/>
                  </a:schemeClr>
                </a:solidFill>
              </a:rPr>
              <a:t>University</a:t>
            </a:r>
            <a:r>
              <a:rPr lang="it-IT" dirty="0">
                <a:solidFill>
                  <a:schemeClr val="bg2">
                    <a:lumMod val="25000"/>
                  </a:schemeClr>
                </a:solidFill>
              </a:rPr>
              <a:t> Pablo de </a:t>
            </a:r>
            <a:r>
              <a:rPr lang="it-IT" dirty="0" err="1">
                <a:solidFill>
                  <a:schemeClr val="bg2">
                    <a:lumMod val="25000"/>
                  </a:schemeClr>
                </a:solidFill>
              </a:rPr>
              <a:t>Olavide</a:t>
            </a:r>
            <a:r>
              <a:rPr lang="it-IT" dirty="0">
                <a:solidFill>
                  <a:schemeClr val="bg2">
                    <a:lumMod val="25000"/>
                  </a:schemeClr>
                </a:solidFill>
              </a:rPr>
              <a:t>, Seville, </a:t>
            </a:r>
            <a:r>
              <a:rPr lang="it-IT" dirty="0" err="1">
                <a:solidFill>
                  <a:schemeClr val="bg2">
                    <a:lumMod val="25000"/>
                  </a:schemeClr>
                </a:solidFill>
              </a:rPr>
              <a:t>Spain</a:t>
            </a:r>
            <a:endParaRPr lang="it-IT" dirty="0">
              <a:solidFill>
                <a:schemeClr val="bg2">
                  <a:lumMod val="25000"/>
                </a:schemeClr>
              </a:solidFill>
            </a:endParaRPr>
          </a:p>
        </p:txBody>
      </p:sp>
      <p:sp>
        <p:nvSpPr>
          <p:cNvPr id="19" name="Rettangolo 18">
            <a:extLst>
              <a:ext uri="{FF2B5EF4-FFF2-40B4-BE49-F238E27FC236}">
                <a16:creationId xmlns:a16="http://schemas.microsoft.com/office/drawing/2014/main" id="{A4736AFB-4AB8-6149-B708-10EFD583DC94}"/>
              </a:ext>
            </a:extLst>
          </p:cNvPr>
          <p:cNvSpPr/>
          <p:nvPr/>
        </p:nvSpPr>
        <p:spPr>
          <a:xfrm>
            <a:off x="117064" y="3484673"/>
            <a:ext cx="6096000" cy="1342034"/>
          </a:xfrm>
          <a:prstGeom prst="rect">
            <a:avLst/>
          </a:prstGeom>
        </p:spPr>
        <p:txBody>
          <a:bodyPr>
            <a:spAutoFit/>
          </a:bodyPr>
          <a:lstStyle/>
          <a:p>
            <a:pPr>
              <a:lnSpc>
                <a:spcPct val="150000"/>
              </a:lnSpc>
              <a:spcBef>
                <a:spcPct val="0"/>
              </a:spcBef>
            </a:pPr>
            <a:r>
              <a:rPr lang="it-IT" sz="2000" dirty="0">
                <a:solidFill>
                  <a:schemeClr val="bg2">
                    <a:lumMod val="25000"/>
                  </a:schemeClr>
                </a:solidFill>
              </a:rPr>
              <a:t>Giusy Fedele</a:t>
            </a:r>
            <a:r>
              <a:rPr lang="it-IT" sz="2000" baseline="30000" dirty="0">
                <a:solidFill>
                  <a:schemeClr val="bg2">
                    <a:lumMod val="25000"/>
                  </a:schemeClr>
                </a:solidFill>
              </a:rPr>
              <a:t>1,4 </a:t>
            </a:r>
            <a:r>
              <a:rPr lang="it-IT" sz="2000" dirty="0">
                <a:solidFill>
                  <a:schemeClr val="bg2">
                    <a:lumMod val="25000"/>
                  </a:schemeClr>
                </a:solidFill>
              </a:rPr>
              <a:t>(</a:t>
            </a:r>
            <a:r>
              <a:rPr lang="it-IT" sz="2000" dirty="0" err="1">
                <a:solidFill>
                  <a:schemeClr val="bg2">
                    <a:lumMod val="25000"/>
                  </a:schemeClr>
                </a:solidFill>
              </a:rPr>
              <a:t>giusy.fedele@unive.it</a:t>
            </a:r>
            <a:r>
              <a:rPr lang="it-IT" sz="2000" dirty="0">
                <a:solidFill>
                  <a:schemeClr val="bg2">
                    <a:lumMod val="25000"/>
                  </a:schemeClr>
                </a:solidFill>
              </a:rPr>
              <a:t>), </a:t>
            </a:r>
          </a:p>
          <a:p>
            <a:pPr>
              <a:lnSpc>
                <a:spcPct val="150000"/>
              </a:lnSpc>
              <a:spcBef>
                <a:spcPct val="0"/>
              </a:spcBef>
            </a:pPr>
            <a:r>
              <a:rPr lang="it-IT" dirty="0" err="1">
                <a:solidFill>
                  <a:schemeClr val="bg2">
                    <a:lumMod val="25000"/>
                  </a:schemeClr>
                </a:solidFill>
              </a:rPr>
              <a:t>Thierry</a:t>
            </a:r>
            <a:r>
              <a:rPr lang="it-IT" dirty="0">
                <a:solidFill>
                  <a:schemeClr val="bg2">
                    <a:lumMod val="25000"/>
                  </a:schemeClr>
                </a:solidFill>
              </a:rPr>
              <a:t> Penduff</a:t>
            </a:r>
            <a:r>
              <a:rPr lang="it-IT" baseline="30000" dirty="0">
                <a:solidFill>
                  <a:schemeClr val="bg2">
                    <a:lumMod val="25000"/>
                  </a:schemeClr>
                </a:solidFill>
              </a:rPr>
              <a:t>2</a:t>
            </a:r>
            <a:r>
              <a:rPr lang="it-IT" dirty="0">
                <a:solidFill>
                  <a:schemeClr val="bg2">
                    <a:lumMod val="25000"/>
                  </a:schemeClr>
                </a:solidFill>
              </a:rPr>
              <a:t>, Stefano Pierini</a:t>
            </a:r>
            <a:r>
              <a:rPr lang="it-IT" baseline="30000" dirty="0">
                <a:solidFill>
                  <a:schemeClr val="bg2">
                    <a:lumMod val="25000"/>
                  </a:schemeClr>
                </a:solidFill>
              </a:rPr>
              <a:t>3</a:t>
            </a:r>
            <a:r>
              <a:rPr lang="it-IT" dirty="0">
                <a:solidFill>
                  <a:schemeClr val="bg2">
                    <a:lumMod val="25000"/>
                  </a:schemeClr>
                </a:solidFill>
              </a:rPr>
              <a:t>, M. Carmen Alvarez-Castro</a:t>
            </a:r>
            <a:r>
              <a:rPr lang="it-IT" baseline="30000" dirty="0">
                <a:solidFill>
                  <a:schemeClr val="bg2">
                    <a:lumMod val="25000"/>
                  </a:schemeClr>
                </a:solidFill>
              </a:rPr>
              <a:t>4,5</a:t>
            </a:r>
            <a:r>
              <a:rPr lang="it-IT" dirty="0">
                <a:solidFill>
                  <a:schemeClr val="bg2">
                    <a:lumMod val="25000"/>
                  </a:schemeClr>
                </a:solidFill>
              </a:rPr>
              <a:t>, Alessio Bellucci</a:t>
            </a:r>
            <a:r>
              <a:rPr lang="it-IT" baseline="30000" dirty="0">
                <a:solidFill>
                  <a:schemeClr val="bg2">
                    <a:lumMod val="25000"/>
                  </a:schemeClr>
                </a:solidFill>
              </a:rPr>
              <a:t>4 </a:t>
            </a:r>
            <a:r>
              <a:rPr lang="it-IT" dirty="0">
                <a:solidFill>
                  <a:schemeClr val="bg2">
                    <a:lumMod val="25000"/>
                  </a:schemeClr>
                </a:solidFill>
              </a:rPr>
              <a:t>and Simona Masina</a:t>
            </a:r>
            <a:r>
              <a:rPr lang="it-IT" baseline="30000" dirty="0">
                <a:solidFill>
                  <a:schemeClr val="bg2">
                    <a:lumMod val="25000"/>
                  </a:schemeClr>
                </a:solidFill>
              </a:rPr>
              <a:t>4</a:t>
            </a:r>
            <a:endParaRPr lang="en-US" sz="2000" dirty="0">
              <a:solidFill>
                <a:schemeClr val="bg2">
                  <a:lumMod val="25000"/>
                </a:schemeClr>
              </a:solidFill>
            </a:endParaRPr>
          </a:p>
        </p:txBody>
      </p:sp>
      <p:sp>
        <p:nvSpPr>
          <p:cNvPr id="5" name="CasellaDiTesto 4">
            <a:extLst>
              <a:ext uri="{FF2B5EF4-FFF2-40B4-BE49-F238E27FC236}">
                <a16:creationId xmlns:a16="http://schemas.microsoft.com/office/drawing/2014/main" id="{F4CB44AD-1A5F-D54A-9BF8-93A36794D7B7}"/>
              </a:ext>
            </a:extLst>
          </p:cNvPr>
          <p:cNvSpPr txBox="1"/>
          <p:nvPr/>
        </p:nvSpPr>
        <p:spPr>
          <a:xfrm>
            <a:off x="140715" y="1300917"/>
            <a:ext cx="5899409" cy="2076797"/>
          </a:xfrm>
          <a:prstGeom prst="rect">
            <a:avLst/>
          </a:prstGeom>
          <a:noFill/>
        </p:spPr>
        <p:txBody>
          <a:bodyPr vert="horz" lIns="91440" tIns="45720" rIns="91440" bIns="45720" rtlCol="0" anchor="t">
            <a:noAutofit/>
          </a:bodyPr>
          <a:lstStyle/>
          <a:p>
            <a:pPr>
              <a:lnSpc>
                <a:spcPct val="120000"/>
              </a:lnSpc>
              <a:spcBef>
                <a:spcPct val="0"/>
              </a:spcBef>
              <a:tabLst>
                <a:tab pos="830263" algn="l"/>
              </a:tabLst>
            </a:pPr>
            <a:r>
              <a:rPr lang="it-IT" sz="2800" b="1" dirty="0" err="1">
                <a:solidFill>
                  <a:schemeClr val="bg2">
                    <a:lumMod val="25000"/>
                  </a:schemeClr>
                </a:solidFill>
              </a:rPr>
              <a:t>Interannual</a:t>
            </a:r>
            <a:r>
              <a:rPr lang="it-IT" sz="2800" b="1" dirty="0">
                <a:solidFill>
                  <a:schemeClr val="bg2">
                    <a:lumMod val="25000"/>
                  </a:schemeClr>
                </a:solidFill>
              </a:rPr>
              <a:t>-to-</a:t>
            </a:r>
            <a:r>
              <a:rPr lang="it-IT" sz="2800" b="1" dirty="0" err="1">
                <a:solidFill>
                  <a:schemeClr val="bg2">
                    <a:lumMod val="25000"/>
                  </a:schemeClr>
                </a:solidFill>
              </a:rPr>
              <a:t>decadal</a:t>
            </a:r>
            <a:r>
              <a:rPr lang="it-IT" sz="2800" b="1" dirty="0">
                <a:solidFill>
                  <a:schemeClr val="bg2">
                    <a:lumMod val="25000"/>
                  </a:schemeClr>
                </a:solidFill>
              </a:rPr>
              <a:t> </a:t>
            </a:r>
            <a:r>
              <a:rPr lang="it-IT" sz="2800" b="1" dirty="0" err="1">
                <a:solidFill>
                  <a:schemeClr val="bg2">
                    <a:lumMod val="25000"/>
                  </a:schemeClr>
                </a:solidFill>
              </a:rPr>
              <a:t>variability</a:t>
            </a:r>
            <a:r>
              <a:rPr lang="it-IT" sz="2800" b="1" dirty="0">
                <a:solidFill>
                  <a:schemeClr val="bg2">
                    <a:lumMod val="25000"/>
                  </a:schemeClr>
                </a:solidFill>
              </a:rPr>
              <a:t> of the </a:t>
            </a:r>
            <a:r>
              <a:rPr lang="it-IT" sz="2800" b="1" dirty="0" err="1">
                <a:solidFill>
                  <a:schemeClr val="bg2">
                    <a:lumMod val="25000"/>
                  </a:schemeClr>
                </a:solidFill>
              </a:rPr>
              <a:t>Kuroshio</a:t>
            </a:r>
            <a:r>
              <a:rPr lang="it-IT" sz="2800" b="1" dirty="0">
                <a:solidFill>
                  <a:schemeClr val="bg2">
                    <a:lumMod val="25000"/>
                  </a:schemeClr>
                </a:solidFill>
              </a:rPr>
              <a:t> </a:t>
            </a:r>
            <a:r>
              <a:rPr lang="it-IT" sz="2800" b="1" dirty="0" err="1">
                <a:solidFill>
                  <a:schemeClr val="bg2">
                    <a:lumMod val="25000"/>
                  </a:schemeClr>
                </a:solidFill>
              </a:rPr>
              <a:t>extension</a:t>
            </a:r>
            <a:r>
              <a:rPr lang="it-IT" sz="2800" b="1" dirty="0">
                <a:solidFill>
                  <a:schemeClr val="bg2">
                    <a:lumMod val="25000"/>
                  </a:schemeClr>
                </a:solidFill>
              </a:rPr>
              <a:t>:</a:t>
            </a:r>
          </a:p>
          <a:p>
            <a:pPr>
              <a:lnSpc>
                <a:spcPct val="120000"/>
              </a:lnSpc>
              <a:spcBef>
                <a:spcPct val="0"/>
              </a:spcBef>
              <a:tabLst>
                <a:tab pos="830263" algn="l"/>
              </a:tabLst>
            </a:pPr>
            <a:r>
              <a:rPr lang="it-IT" sz="2400" b="1" dirty="0" err="1">
                <a:solidFill>
                  <a:schemeClr val="bg2">
                    <a:lumMod val="25000"/>
                  </a:schemeClr>
                </a:solidFill>
              </a:rPr>
              <a:t>Analyzing</a:t>
            </a:r>
            <a:r>
              <a:rPr lang="it-IT" sz="2400" b="1" dirty="0">
                <a:solidFill>
                  <a:schemeClr val="bg2">
                    <a:lumMod val="25000"/>
                  </a:schemeClr>
                </a:solidFill>
              </a:rPr>
              <a:t> an ensemble of global hindcasts from a </a:t>
            </a:r>
            <a:r>
              <a:rPr lang="it-IT" sz="2400" b="1" dirty="0" err="1">
                <a:solidFill>
                  <a:schemeClr val="bg2">
                    <a:lumMod val="25000"/>
                  </a:schemeClr>
                </a:solidFill>
              </a:rPr>
              <a:t>Dynamical</a:t>
            </a:r>
            <a:r>
              <a:rPr lang="it-IT" sz="2400" b="1" dirty="0">
                <a:solidFill>
                  <a:schemeClr val="bg2">
                    <a:lumMod val="25000"/>
                  </a:schemeClr>
                </a:solidFill>
              </a:rPr>
              <a:t> System </a:t>
            </a:r>
            <a:r>
              <a:rPr lang="it-IT" sz="2400" b="1" dirty="0" err="1">
                <a:solidFill>
                  <a:schemeClr val="bg2">
                    <a:lumMod val="25000"/>
                  </a:schemeClr>
                </a:solidFill>
              </a:rPr>
              <a:t>viewpoint</a:t>
            </a:r>
            <a:r>
              <a:rPr lang="it-IT" sz="2400" b="1" dirty="0">
                <a:solidFill>
                  <a:schemeClr val="bg2">
                    <a:lumMod val="25000"/>
                  </a:schemeClr>
                </a:solidFill>
              </a:rPr>
              <a:t>.</a:t>
            </a:r>
            <a:endParaRPr lang="en-US" sz="2400" b="1" dirty="0">
              <a:solidFill>
                <a:schemeClr val="bg2">
                  <a:lumMod val="25000"/>
                </a:schemeClr>
              </a:solidFill>
              <a:latin typeface="+mj-lt"/>
              <a:ea typeface="+mj-ea"/>
              <a:cs typeface="+mj-cs"/>
            </a:endParaRPr>
          </a:p>
          <a:p>
            <a:pPr>
              <a:lnSpc>
                <a:spcPct val="90000"/>
              </a:lnSpc>
              <a:spcBef>
                <a:spcPct val="0"/>
              </a:spcBef>
              <a:tabLst>
                <a:tab pos="830263" algn="l"/>
              </a:tabLst>
            </a:pPr>
            <a:r>
              <a:rPr lang="en-US" sz="2400" dirty="0">
                <a:solidFill>
                  <a:schemeClr val="bg2">
                    <a:lumMod val="25000"/>
                  </a:schemeClr>
                </a:solidFill>
                <a:latin typeface="+mj-lt"/>
                <a:ea typeface="+mj-ea"/>
                <a:cs typeface="+mj-cs"/>
              </a:rPr>
              <a:t> </a:t>
            </a:r>
            <a:endParaRPr lang="it-IT" sz="2400" dirty="0">
              <a:solidFill>
                <a:schemeClr val="bg2">
                  <a:lumMod val="25000"/>
                </a:schemeClr>
              </a:solidFill>
            </a:endParaRPr>
          </a:p>
          <a:p>
            <a:pPr>
              <a:lnSpc>
                <a:spcPct val="90000"/>
              </a:lnSpc>
              <a:spcBef>
                <a:spcPct val="0"/>
              </a:spcBef>
              <a:tabLst>
                <a:tab pos="830263" algn="l"/>
              </a:tabLst>
            </a:pPr>
            <a:endParaRPr lang="it-IT" sz="2400" dirty="0">
              <a:solidFill>
                <a:schemeClr val="bg2">
                  <a:lumMod val="25000"/>
                </a:schemeClr>
              </a:solidFill>
            </a:endParaRPr>
          </a:p>
          <a:p>
            <a:pPr>
              <a:lnSpc>
                <a:spcPct val="90000"/>
              </a:lnSpc>
              <a:spcBef>
                <a:spcPct val="0"/>
              </a:spcBef>
              <a:tabLst>
                <a:tab pos="830263" algn="l"/>
              </a:tabLst>
            </a:pPr>
            <a:endParaRPr lang="it-IT" sz="2400" baseline="30000" dirty="0">
              <a:solidFill>
                <a:schemeClr val="bg2">
                  <a:lumMod val="25000"/>
                </a:schemeClr>
              </a:solidFill>
            </a:endParaRPr>
          </a:p>
          <a:p>
            <a:pPr>
              <a:lnSpc>
                <a:spcPct val="90000"/>
              </a:lnSpc>
              <a:spcBef>
                <a:spcPct val="0"/>
              </a:spcBef>
              <a:tabLst>
                <a:tab pos="830263" algn="l"/>
              </a:tabLst>
            </a:pPr>
            <a:endParaRPr lang="it-IT" sz="2400" baseline="30000" dirty="0">
              <a:solidFill>
                <a:schemeClr val="bg2">
                  <a:lumMod val="25000"/>
                </a:schemeClr>
              </a:solidFill>
            </a:endParaRPr>
          </a:p>
          <a:p>
            <a:pPr>
              <a:lnSpc>
                <a:spcPct val="90000"/>
              </a:lnSpc>
              <a:spcBef>
                <a:spcPct val="0"/>
              </a:spcBef>
              <a:tabLst>
                <a:tab pos="830263" algn="l"/>
              </a:tabLst>
            </a:pPr>
            <a:endParaRPr lang="en-US" sz="2400" dirty="0">
              <a:solidFill>
                <a:schemeClr val="bg2">
                  <a:lumMod val="25000"/>
                </a:schemeClr>
              </a:solidFill>
            </a:endParaRPr>
          </a:p>
          <a:p>
            <a:pPr>
              <a:lnSpc>
                <a:spcPct val="90000"/>
              </a:lnSpc>
              <a:spcBef>
                <a:spcPct val="0"/>
              </a:spcBef>
              <a:tabLst>
                <a:tab pos="830263" algn="l"/>
              </a:tabLst>
            </a:pPr>
            <a:endParaRPr lang="en-US" sz="2400" dirty="0">
              <a:solidFill>
                <a:schemeClr val="bg2">
                  <a:lumMod val="25000"/>
                </a:schemeClr>
              </a:solidFill>
              <a:latin typeface="+mj-lt"/>
              <a:ea typeface="+mj-ea"/>
              <a:cs typeface="+mj-cs"/>
            </a:endParaRPr>
          </a:p>
          <a:p>
            <a:pPr>
              <a:lnSpc>
                <a:spcPct val="90000"/>
              </a:lnSpc>
              <a:spcBef>
                <a:spcPct val="0"/>
              </a:spcBef>
              <a:spcAft>
                <a:spcPts val="600"/>
              </a:spcAft>
              <a:tabLst>
                <a:tab pos="830263" algn="l"/>
              </a:tabLst>
            </a:pPr>
            <a:endParaRPr lang="en-US" sz="2400" dirty="0">
              <a:solidFill>
                <a:schemeClr val="bg2">
                  <a:lumMod val="25000"/>
                </a:schemeClr>
              </a:solidFill>
              <a:latin typeface="+mj-lt"/>
              <a:ea typeface="+mj-ea"/>
              <a:cs typeface="+mj-cs"/>
            </a:endParaRPr>
          </a:p>
        </p:txBody>
      </p:sp>
      <p:sp>
        <p:nvSpPr>
          <p:cNvPr id="2" name="Rettangolo 1">
            <a:extLst>
              <a:ext uri="{FF2B5EF4-FFF2-40B4-BE49-F238E27FC236}">
                <a16:creationId xmlns:a16="http://schemas.microsoft.com/office/drawing/2014/main" id="{58CBA151-92FA-164A-BA17-91A327CEA005}"/>
              </a:ext>
            </a:extLst>
          </p:cNvPr>
          <p:cNvSpPr/>
          <p:nvPr/>
        </p:nvSpPr>
        <p:spPr>
          <a:xfrm>
            <a:off x="9204641" y="6562751"/>
            <a:ext cx="3007555" cy="230832"/>
          </a:xfrm>
          <a:prstGeom prst="rect">
            <a:avLst/>
          </a:prstGeom>
        </p:spPr>
        <p:txBody>
          <a:bodyPr wrap="none">
            <a:spAutoFit/>
          </a:bodyPr>
          <a:lstStyle/>
          <a:p>
            <a:r>
              <a:rPr lang="en" sz="900" b="1" dirty="0">
                <a:solidFill>
                  <a:schemeClr val="bg1"/>
                </a:solidFill>
                <a:latin typeface="proxima-nova-alt-condensed"/>
              </a:rPr>
              <a:t>Credit: C. </a:t>
            </a:r>
            <a:r>
              <a:rPr lang="en" sz="900" b="1" dirty="0" err="1">
                <a:solidFill>
                  <a:schemeClr val="bg1"/>
                </a:solidFill>
                <a:latin typeface="proxima-nova-alt-condensed"/>
              </a:rPr>
              <a:t>Henze</a:t>
            </a:r>
            <a:r>
              <a:rPr lang="en" sz="900" b="1" dirty="0">
                <a:solidFill>
                  <a:schemeClr val="bg1"/>
                </a:solidFill>
                <a:latin typeface="proxima-nova-alt-condensed"/>
              </a:rPr>
              <a:t>, </a:t>
            </a:r>
            <a:r>
              <a:rPr lang="en" sz="900" b="1" dirty="0">
                <a:solidFill>
                  <a:schemeClr val="bg1"/>
                </a:solidFill>
                <a:latin typeface="proxima-nova-alt-condensed"/>
                <a:hlinkClick r:id="rId9">
                  <a:extLst>
                    <a:ext uri="{A12FA001-AC4F-418D-AE19-62706E023703}">
                      <ahyp:hlinkClr xmlns:ahyp="http://schemas.microsoft.com/office/drawing/2018/hyperlinkcolor" val="tx"/>
                    </a:ext>
                  </a:extLst>
                </a:hlinkClick>
              </a:rPr>
              <a:t>NASA Advanced Supercomputing Division</a:t>
            </a:r>
            <a:endParaRPr lang="en-GB" sz="900" dirty="0">
              <a:solidFill>
                <a:schemeClr val="bg1"/>
              </a:solidFill>
            </a:endParaRPr>
          </a:p>
        </p:txBody>
      </p:sp>
    </p:spTree>
    <p:extLst>
      <p:ext uri="{BB962C8B-B14F-4D97-AF65-F5344CB8AC3E}">
        <p14:creationId xmlns:p14="http://schemas.microsoft.com/office/powerpoint/2010/main" val="2205128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4E23E2-7440-4E36-A67B-0F88C5F7E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6949AE-010D-4C18-8AED-7872085AD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5458121" cy="5897880"/>
          </a:xfrm>
          <a:prstGeom prst="rect">
            <a:avLst/>
          </a:prstGeom>
          <a:solidFill>
            <a:srgbClr val="FFFFFF"/>
          </a:solidFill>
          <a:ln w="19050">
            <a:solidFill>
              <a:srgbClr val="4E4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E54AADB-50C7-4293-94C0-27361A32B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19050">
            <a:solidFill>
              <a:srgbClr val="4E4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CCITENS">
            <a:extLst>
              <a:ext uri="{FF2B5EF4-FFF2-40B4-BE49-F238E27FC236}">
                <a16:creationId xmlns:a16="http://schemas.microsoft.com/office/drawing/2014/main" id="{8DCCCD7F-CF82-D34D-94BA-225B27046B05}"/>
              </a:ext>
            </a:extLst>
          </p:cNvPr>
          <p:cNvSpPr txBox="1"/>
          <p:nvPr/>
        </p:nvSpPr>
        <p:spPr>
          <a:xfrm>
            <a:off x="2415730" y="799303"/>
            <a:ext cx="876843" cy="310214"/>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defRPr sz="2200" b="0">
                <a:solidFill>
                  <a:srgbClr val="FFFFFF"/>
                </a:solidFill>
                <a:latin typeface="+mn-lt"/>
                <a:ea typeface="+mn-ea"/>
                <a:cs typeface="+mn-cs"/>
                <a:sym typeface="Helvetica Neue Medium"/>
              </a:defRPr>
            </a:lvl1pPr>
          </a:lstStyle>
          <a:p>
            <a:r>
              <a:rPr sz="1547" dirty="0"/>
              <a:t>OCCITENS</a:t>
            </a:r>
          </a:p>
        </p:txBody>
      </p:sp>
      <p:sp>
        <p:nvSpPr>
          <p:cNvPr id="35" name="OCCICLIM">
            <a:extLst>
              <a:ext uri="{FF2B5EF4-FFF2-40B4-BE49-F238E27FC236}">
                <a16:creationId xmlns:a16="http://schemas.microsoft.com/office/drawing/2014/main" id="{6C0FA6BF-516D-B346-B3D7-7D7025B35514}"/>
              </a:ext>
            </a:extLst>
          </p:cNvPr>
          <p:cNvSpPr txBox="1"/>
          <p:nvPr/>
        </p:nvSpPr>
        <p:spPr>
          <a:xfrm>
            <a:off x="8378407" y="799303"/>
            <a:ext cx="873637" cy="310214"/>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defRPr sz="2200" b="0">
                <a:solidFill>
                  <a:srgbClr val="FFFFFF"/>
                </a:solidFill>
                <a:latin typeface="+mn-lt"/>
                <a:ea typeface="+mn-ea"/>
                <a:cs typeface="+mn-cs"/>
                <a:sym typeface="Helvetica Neue Medium"/>
              </a:defRPr>
            </a:lvl1pPr>
          </a:lstStyle>
          <a:p>
            <a:r>
              <a:rPr sz="1547" dirty="0"/>
              <a:t>OCCICLIM</a:t>
            </a:r>
          </a:p>
        </p:txBody>
      </p:sp>
      <p:sp>
        <p:nvSpPr>
          <p:cNvPr id="21" name="CasellaDiTesto 20">
            <a:extLst>
              <a:ext uri="{FF2B5EF4-FFF2-40B4-BE49-F238E27FC236}">
                <a16:creationId xmlns:a16="http://schemas.microsoft.com/office/drawing/2014/main" id="{21904567-1072-7647-9DEB-315C6B1F585A}"/>
              </a:ext>
            </a:extLst>
          </p:cNvPr>
          <p:cNvSpPr txBox="1"/>
          <p:nvPr/>
        </p:nvSpPr>
        <p:spPr>
          <a:xfrm>
            <a:off x="4351933" y="62392"/>
            <a:ext cx="3488134" cy="369332"/>
          </a:xfrm>
          <a:prstGeom prst="rect">
            <a:avLst/>
          </a:prstGeom>
          <a:noFill/>
        </p:spPr>
        <p:txBody>
          <a:bodyPr wrap="none" rtlCol="0">
            <a:spAutoFit/>
          </a:bodyPr>
          <a:lstStyle/>
          <a:p>
            <a:r>
              <a:rPr lang="en-GB" b="1" dirty="0"/>
              <a:t>JOINT PROBABILITY DISTRIBUTION</a:t>
            </a:r>
          </a:p>
        </p:txBody>
      </p:sp>
      <p:pic>
        <p:nvPicPr>
          <p:cNvPr id="22" name="Immagine 21" descr="Immagine che contiene testo, mappa&#10;&#10;Descrizione generata automaticamente">
            <a:extLst>
              <a:ext uri="{FF2B5EF4-FFF2-40B4-BE49-F238E27FC236}">
                <a16:creationId xmlns:a16="http://schemas.microsoft.com/office/drawing/2014/main" id="{A79CF2F5-32BB-2C44-8096-FA3DE2EED3B1}"/>
              </a:ext>
            </a:extLst>
          </p:cNvPr>
          <p:cNvPicPr>
            <a:picLocks noChangeAspect="1"/>
          </p:cNvPicPr>
          <p:nvPr/>
        </p:nvPicPr>
        <p:blipFill>
          <a:blip r:embed="rId3"/>
          <a:stretch>
            <a:fillRect/>
          </a:stretch>
        </p:blipFill>
        <p:spPr>
          <a:xfrm>
            <a:off x="558175" y="1413665"/>
            <a:ext cx="5330843" cy="3998132"/>
          </a:xfrm>
          <a:prstGeom prst="rect">
            <a:avLst/>
          </a:prstGeom>
        </p:spPr>
      </p:pic>
      <p:sp>
        <p:nvSpPr>
          <p:cNvPr id="25" name="CasellaDiTesto 24">
            <a:extLst>
              <a:ext uri="{FF2B5EF4-FFF2-40B4-BE49-F238E27FC236}">
                <a16:creationId xmlns:a16="http://schemas.microsoft.com/office/drawing/2014/main" id="{D8BDAB9D-EC93-3143-BA29-6DD8EE9573FB}"/>
              </a:ext>
            </a:extLst>
          </p:cNvPr>
          <p:cNvSpPr txBox="1"/>
          <p:nvPr/>
        </p:nvSpPr>
        <p:spPr>
          <a:xfrm rot="16200000">
            <a:off x="4747529" y="3358696"/>
            <a:ext cx="1146629" cy="369332"/>
          </a:xfrm>
          <a:prstGeom prst="rect">
            <a:avLst/>
          </a:prstGeom>
          <a:solidFill>
            <a:schemeClr val="bg1"/>
          </a:solidFill>
        </p:spPr>
        <p:txBody>
          <a:bodyPr wrap="square" rtlCol="0">
            <a:spAutoFit/>
          </a:bodyPr>
          <a:lstStyle/>
          <a:p>
            <a:pPr algn="ctr"/>
            <a:r>
              <a:rPr lang="en-GB" dirty="0"/>
              <a:t>JPD (%)</a:t>
            </a:r>
          </a:p>
        </p:txBody>
      </p:sp>
      <p:pic>
        <p:nvPicPr>
          <p:cNvPr id="28" name="Immagine 27" descr="Immagine che contiene testo, mappa&#10;&#10;Descrizione generata automaticamente">
            <a:extLst>
              <a:ext uri="{FF2B5EF4-FFF2-40B4-BE49-F238E27FC236}">
                <a16:creationId xmlns:a16="http://schemas.microsoft.com/office/drawing/2014/main" id="{C5AD49D6-D09A-9744-86AB-C009D8396277}"/>
              </a:ext>
            </a:extLst>
          </p:cNvPr>
          <p:cNvPicPr>
            <a:picLocks noChangeAspect="1"/>
          </p:cNvPicPr>
          <p:nvPr/>
        </p:nvPicPr>
        <p:blipFill>
          <a:blip r:embed="rId4"/>
          <a:stretch>
            <a:fillRect/>
          </a:stretch>
        </p:blipFill>
        <p:spPr>
          <a:xfrm>
            <a:off x="6305824" y="1413665"/>
            <a:ext cx="5328001" cy="3996000"/>
          </a:xfrm>
          <a:prstGeom prst="rect">
            <a:avLst/>
          </a:prstGeom>
        </p:spPr>
      </p:pic>
      <p:sp>
        <p:nvSpPr>
          <p:cNvPr id="29" name="CasellaDiTesto 28">
            <a:extLst>
              <a:ext uri="{FF2B5EF4-FFF2-40B4-BE49-F238E27FC236}">
                <a16:creationId xmlns:a16="http://schemas.microsoft.com/office/drawing/2014/main" id="{CF9E236B-A4D5-374F-B16D-22EFA64A419F}"/>
              </a:ext>
            </a:extLst>
          </p:cNvPr>
          <p:cNvSpPr txBox="1"/>
          <p:nvPr/>
        </p:nvSpPr>
        <p:spPr>
          <a:xfrm rot="16200000">
            <a:off x="10478377" y="3226998"/>
            <a:ext cx="1146629" cy="369332"/>
          </a:xfrm>
          <a:prstGeom prst="rect">
            <a:avLst/>
          </a:prstGeom>
          <a:solidFill>
            <a:schemeClr val="bg1"/>
          </a:solidFill>
        </p:spPr>
        <p:txBody>
          <a:bodyPr wrap="square" rtlCol="0">
            <a:spAutoFit/>
          </a:bodyPr>
          <a:lstStyle/>
          <a:p>
            <a:pPr algn="ctr"/>
            <a:r>
              <a:rPr lang="en-GB" dirty="0"/>
              <a:t>JPD (%)</a:t>
            </a:r>
          </a:p>
        </p:txBody>
      </p:sp>
      <p:sp>
        <p:nvSpPr>
          <p:cNvPr id="3" name="Rettangolo 2">
            <a:extLst>
              <a:ext uri="{FF2B5EF4-FFF2-40B4-BE49-F238E27FC236}">
                <a16:creationId xmlns:a16="http://schemas.microsoft.com/office/drawing/2014/main" id="{C5A0EAC6-93C0-9140-B292-17AB78CA3FAA}"/>
              </a:ext>
            </a:extLst>
          </p:cNvPr>
          <p:cNvSpPr/>
          <p:nvPr/>
        </p:nvSpPr>
        <p:spPr>
          <a:xfrm>
            <a:off x="2961821" y="5673059"/>
            <a:ext cx="6268358" cy="400110"/>
          </a:xfrm>
          <a:prstGeom prst="rect">
            <a:avLst/>
          </a:prstGeom>
          <a:solidFill>
            <a:schemeClr val="bg2"/>
          </a:solidFill>
          <a:ln>
            <a:solidFill>
              <a:srgbClr val="C00000"/>
            </a:solidFill>
          </a:ln>
        </p:spPr>
        <p:txBody>
          <a:bodyPr wrap="square">
            <a:spAutoFit/>
          </a:bodyPr>
          <a:lstStyle/>
          <a:p>
            <a:r>
              <a:rPr lang="en" sz="2000" dirty="0">
                <a:solidFill>
                  <a:schemeClr val="bg2">
                    <a:lumMod val="25000"/>
                  </a:schemeClr>
                </a:solidFill>
              </a:rPr>
              <a:t>A case of </a:t>
            </a:r>
            <a:r>
              <a:rPr lang="it-IT" sz="2000" dirty="0" err="1">
                <a:solidFill>
                  <a:schemeClr val="bg2">
                    <a:lumMod val="25000"/>
                  </a:schemeClr>
                </a:solidFill>
              </a:rPr>
              <a:t>intrinsic</a:t>
            </a:r>
            <a:r>
              <a:rPr lang="it-IT" sz="2000" dirty="0">
                <a:solidFill>
                  <a:schemeClr val="bg2">
                    <a:lumMod val="25000"/>
                  </a:schemeClr>
                </a:solidFill>
              </a:rPr>
              <a:t> </a:t>
            </a:r>
            <a:r>
              <a:rPr lang="it-IT" sz="2000" dirty="0" err="1">
                <a:solidFill>
                  <a:schemeClr val="bg2">
                    <a:lumMod val="25000"/>
                  </a:schemeClr>
                </a:solidFill>
              </a:rPr>
              <a:t>variability</a:t>
            </a:r>
            <a:r>
              <a:rPr lang="it-IT" sz="2000" dirty="0">
                <a:solidFill>
                  <a:schemeClr val="bg2">
                    <a:lumMod val="25000"/>
                  </a:schemeClr>
                </a:solidFill>
              </a:rPr>
              <a:t> </a:t>
            </a:r>
            <a:r>
              <a:rPr lang="it-IT" sz="2000" dirty="0" err="1">
                <a:solidFill>
                  <a:schemeClr val="bg2">
                    <a:lumMod val="25000"/>
                  </a:schemeClr>
                </a:solidFill>
              </a:rPr>
              <a:t>paced</a:t>
            </a:r>
            <a:r>
              <a:rPr lang="it-IT" sz="2000" dirty="0">
                <a:solidFill>
                  <a:schemeClr val="bg2">
                    <a:lumMod val="25000"/>
                  </a:schemeClr>
                </a:solidFill>
              </a:rPr>
              <a:t> by an </a:t>
            </a:r>
            <a:r>
              <a:rPr lang="it-IT" sz="2000" dirty="0" err="1">
                <a:solidFill>
                  <a:schemeClr val="bg2">
                    <a:lumMod val="25000"/>
                  </a:schemeClr>
                </a:solidFill>
              </a:rPr>
              <a:t>external</a:t>
            </a:r>
            <a:r>
              <a:rPr lang="it-IT" sz="2000" dirty="0">
                <a:solidFill>
                  <a:schemeClr val="bg2">
                    <a:lumMod val="25000"/>
                  </a:schemeClr>
                </a:solidFill>
              </a:rPr>
              <a:t> forcing</a:t>
            </a:r>
          </a:p>
        </p:txBody>
      </p:sp>
    </p:spTree>
    <p:extLst>
      <p:ext uri="{BB962C8B-B14F-4D97-AF65-F5344CB8AC3E}">
        <p14:creationId xmlns:p14="http://schemas.microsoft.com/office/powerpoint/2010/main" val="67700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a:extLst>
              <a:ext uri="{FF2B5EF4-FFF2-40B4-BE49-F238E27FC236}">
                <a16:creationId xmlns:a16="http://schemas.microsoft.com/office/drawing/2014/main" id="{4925ECBF-6E54-C245-8DC1-03BE59676C68}"/>
              </a:ext>
            </a:extLst>
          </p:cNvPr>
          <p:cNvGrpSpPr/>
          <p:nvPr/>
        </p:nvGrpSpPr>
        <p:grpSpPr>
          <a:xfrm>
            <a:off x="675249" y="363595"/>
            <a:ext cx="10107051" cy="6198941"/>
            <a:chOff x="675249" y="363595"/>
            <a:chExt cx="10107051" cy="6198941"/>
          </a:xfrm>
        </p:grpSpPr>
        <p:grpSp>
          <p:nvGrpSpPr>
            <p:cNvPr id="6" name="Gruppo 5">
              <a:extLst>
                <a:ext uri="{FF2B5EF4-FFF2-40B4-BE49-F238E27FC236}">
                  <a16:creationId xmlns:a16="http://schemas.microsoft.com/office/drawing/2014/main" id="{0D6B16C9-8069-8842-88C4-9EEB2EBDDF7A}"/>
                </a:ext>
              </a:extLst>
            </p:cNvPr>
            <p:cNvGrpSpPr/>
            <p:nvPr/>
          </p:nvGrpSpPr>
          <p:grpSpPr>
            <a:xfrm>
              <a:off x="675249" y="542205"/>
              <a:ext cx="10107051" cy="6020331"/>
              <a:chOff x="675249" y="542205"/>
              <a:chExt cx="10107051" cy="6020331"/>
            </a:xfrm>
          </p:grpSpPr>
          <p:grpSp>
            <p:nvGrpSpPr>
              <p:cNvPr id="8" name="Gruppo 7">
                <a:extLst>
                  <a:ext uri="{FF2B5EF4-FFF2-40B4-BE49-F238E27FC236}">
                    <a16:creationId xmlns:a16="http://schemas.microsoft.com/office/drawing/2014/main" id="{333410E1-EA74-7844-B00E-6CCDD1E3A053}"/>
                  </a:ext>
                </a:extLst>
              </p:cNvPr>
              <p:cNvGrpSpPr/>
              <p:nvPr/>
            </p:nvGrpSpPr>
            <p:grpSpPr>
              <a:xfrm>
                <a:off x="675249" y="542205"/>
                <a:ext cx="10107051" cy="6020331"/>
                <a:chOff x="765737" y="693074"/>
                <a:chExt cx="10107051" cy="6020331"/>
              </a:xfrm>
            </p:grpSpPr>
            <p:grpSp>
              <p:nvGrpSpPr>
                <p:cNvPr id="2" name="Gruppo 1">
                  <a:extLst>
                    <a:ext uri="{FF2B5EF4-FFF2-40B4-BE49-F238E27FC236}">
                      <a16:creationId xmlns:a16="http://schemas.microsoft.com/office/drawing/2014/main" id="{8F2C1678-76D2-AA43-91FB-1864495F3339}"/>
                    </a:ext>
                  </a:extLst>
                </p:cNvPr>
                <p:cNvGrpSpPr/>
                <p:nvPr/>
              </p:nvGrpSpPr>
              <p:grpSpPr>
                <a:xfrm>
                  <a:off x="1916162" y="693074"/>
                  <a:ext cx="8359676" cy="5578078"/>
                  <a:chOff x="392162" y="886749"/>
                  <a:chExt cx="8359676" cy="5578078"/>
                </a:xfrm>
              </p:grpSpPr>
              <p:pic>
                <p:nvPicPr>
                  <p:cNvPr id="3" name="Clim_2conf.png" descr="Clim_2conf.png">
                    <a:extLst>
                      <a:ext uri="{FF2B5EF4-FFF2-40B4-BE49-F238E27FC236}">
                        <a16:creationId xmlns:a16="http://schemas.microsoft.com/office/drawing/2014/main" id="{D501BD03-1470-184B-BA69-8188259942AD}"/>
                      </a:ext>
                    </a:extLst>
                  </p:cNvPr>
                  <p:cNvPicPr>
                    <a:picLocks noChangeAspect="1"/>
                  </p:cNvPicPr>
                  <p:nvPr/>
                </p:nvPicPr>
                <p:blipFill>
                  <a:blip r:embed="rId2"/>
                  <a:srcRect l="7187" r="14799"/>
                  <a:stretch>
                    <a:fillRect/>
                  </a:stretch>
                </p:blipFill>
                <p:spPr>
                  <a:xfrm>
                    <a:off x="392208" y="886749"/>
                    <a:ext cx="8359630" cy="5578078"/>
                  </a:xfrm>
                  <a:prstGeom prst="rect">
                    <a:avLst/>
                  </a:prstGeom>
                  <a:ln w="12700">
                    <a:miter lim="400000"/>
                  </a:ln>
                </p:spPr>
              </p:pic>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3DA2504A-0FDA-FB49-BAE0-397E57021554}"/>
                          </a:ext>
                        </a:extLst>
                      </p:cNvPr>
                      <p:cNvSpPr txBox="1"/>
                      <p:nvPr/>
                    </p:nvSpPr>
                    <p:spPr>
                      <a:xfrm>
                        <a:off x="2974875" y="6095401"/>
                        <a:ext cx="2933700" cy="369332"/>
                      </a:xfrm>
                      <a:prstGeom prst="rect">
                        <a:avLst/>
                      </a:prstGeom>
                      <a:solidFill>
                        <a:schemeClr val="bg1"/>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r>
                                <m:rPr>
                                  <m:sty m:val="p"/>
                                </m:rPr>
                                <a:rPr lang="el-GR" b="0" i="1" smtClean="0">
                                  <a:latin typeface="Cambria Math" panose="02040503050406030204" pitchFamily="18" charset="0"/>
                                  <a:ea typeface="Cambria Math" panose="02040503050406030204" pitchFamily="18" charset="0"/>
                                </a:rPr>
                                <m:t>Φ</m:t>
                              </m:r>
                            </m:oMath>
                          </m:oMathPara>
                        </a14:m>
                        <a:endParaRPr lang="it-IT" i="1" dirty="0"/>
                      </a:p>
                    </p:txBody>
                  </p:sp>
                </mc:Choice>
                <mc:Fallback xmlns="">
                  <p:sp>
                    <p:nvSpPr>
                      <p:cNvPr id="4" name="CasellaDiTesto 3">
                        <a:extLst>
                          <a:ext uri="{FF2B5EF4-FFF2-40B4-BE49-F238E27FC236}">
                            <a16:creationId xmlns:a16="http://schemas.microsoft.com/office/drawing/2014/main" id="{3DA2504A-0FDA-FB49-BAE0-397E57021554}"/>
                          </a:ext>
                        </a:extLst>
                      </p:cNvPr>
                      <p:cNvSpPr txBox="1">
                        <a:spLocks noRot="1" noChangeAspect="1" noMove="1" noResize="1" noEditPoints="1" noAdjustHandles="1" noChangeArrowheads="1" noChangeShapeType="1" noTextEdit="1"/>
                      </p:cNvSpPr>
                      <p:nvPr/>
                    </p:nvSpPr>
                    <p:spPr>
                      <a:xfrm>
                        <a:off x="2974875" y="6095401"/>
                        <a:ext cx="2933700" cy="369332"/>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5FBCB769-F916-E045-8C67-3081A96748E2}"/>
                          </a:ext>
                        </a:extLst>
                      </p:cNvPr>
                      <p:cNvSpPr txBox="1"/>
                      <p:nvPr/>
                    </p:nvSpPr>
                    <p:spPr>
                      <a:xfrm rot="16200000">
                        <a:off x="-890022" y="3491075"/>
                        <a:ext cx="2933700" cy="369332"/>
                      </a:xfrm>
                      <a:prstGeom prst="rect">
                        <a:avLst/>
                      </a:prstGeom>
                      <a:solidFill>
                        <a:schemeClr val="bg1"/>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Ψ</m:t>
                              </m:r>
                            </m:oMath>
                          </m:oMathPara>
                        </a14:m>
                        <a:endParaRPr lang="it-IT" dirty="0"/>
                      </a:p>
                    </p:txBody>
                  </p:sp>
                </mc:Choice>
                <mc:Fallback xmlns="">
                  <p:sp>
                    <p:nvSpPr>
                      <p:cNvPr id="5" name="CasellaDiTesto 4">
                        <a:extLst>
                          <a:ext uri="{FF2B5EF4-FFF2-40B4-BE49-F238E27FC236}">
                            <a16:creationId xmlns:a16="http://schemas.microsoft.com/office/drawing/2014/main" id="{5FBCB769-F916-E045-8C67-3081A96748E2}"/>
                          </a:ext>
                        </a:extLst>
                      </p:cNvPr>
                      <p:cNvSpPr txBox="1">
                        <a:spLocks noRot="1" noChangeAspect="1" noMove="1" noResize="1" noEditPoints="1" noAdjustHandles="1" noChangeArrowheads="1" noChangeShapeType="1" noTextEdit="1"/>
                      </p:cNvSpPr>
                      <p:nvPr/>
                    </p:nvSpPr>
                    <p:spPr>
                      <a:xfrm rot="16200000">
                        <a:off x="-890022" y="3491075"/>
                        <a:ext cx="2933700" cy="369332"/>
                      </a:xfrm>
                      <a:prstGeom prst="rect">
                        <a:avLst/>
                      </a:prstGeom>
                      <a:blipFill>
                        <a:blip r:embed="rId5"/>
                        <a:stretch>
                          <a:fillRect/>
                        </a:stretch>
                      </a:blipFill>
                    </p:spPr>
                    <p:txBody>
                      <a:bodyPr/>
                      <a:lstStyle/>
                      <a:p>
                        <a:r>
                          <a:rPr lang="en-GB">
                            <a:noFill/>
                          </a:rPr>
                          <a:t> </a:t>
                        </a:r>
                      </a:p>
                    </p:txBody>
                  </p:sp>
                </mc:Fallback>
              </mc:AlternateContent>
            </p:grpSp>
            <p:sp>
              <p:nvSpPr>
                <p:cNvPr id="7" name="Rettangolo 6">
                  <a:extLst>
                    <a:ext uri="{FF2B5EF4-FFF2-40B4-BE49-F238E27FC236}">
                      <a16:creationId xmlns:a16="http://schemas.microsoft.com/office/drawing/2014/main" id="{B4B1AEDD-6C20-0F43-9686-4E5E3790B411}"/>
                    </a:ext>
                  </a:extLst>
                </p:cNvPr>
                <p:cNvSpPr/>
                <p:nvPr/>
              </p:nvSpPr>
              <p:spPr>
                <a:xfrm>
                  <a:off x="765737" y="6251740"/>
                  <a:ext cx="10107051" cy="461665"/>
                </a:xfrm>
                <a:prstGeom prst="rect">
                  <a:avLst/>
                </a:prstGeom>
              </p:spPr>
              <p:txBody>
                <a:bodyPr wrap="square">
                  <a:spAutoFit/>
                </a:bodyPr>
                <a:lstStyle/>
                <a:p>
                  <a:pPr algn="ctr"/>
                  <a:r>
                    <a:rPr lang="en-US" sz="2400" b="1" dirty="0">
                      <a:solidFill>
                        <a:srgbClr val="C00000"/>
                      </a:solidFill>
                      <a:latin typeface="Calibri" panose="020F0502020204030204" pitchFamily="34" charset="0"/>
                      <a:ea typeface="Arial" panose="020B0604020202020204" pitchFamily="34" charset="0"/>
                    </a:rPr>
                    <a:t>The external forcing </a:t>
                  </a:r>
                  <a:r>
                    <a:rPr lang="it-IT" sz="2400" b="1" dirty="0" err="1">
                      <a:solidFill>
                        <a:srgbClr val="C00000"/>
                      </a:solidFill>
                      <a:latin typeface="Calibri" panose="020F0502020204030204" pitchFamily="34" charset="0"/>
                      <a:ea typeface="Arial" panose="020B0604020202020204" pitchFamily="34" charset="0"/>
                    </a:rPr>
                    <a:t>reduces</a:t>
                  </a:r>
                  <a:r>
                    <a:rPr lang="it-IT" sz="2400" b="1" dirty="0">
                      <a:solidFill>
                        <a:srgbClr val="C00000"/>
                      </a:solidFill>
                      <a:latin typeface="Calibri" panose="020F0502020204030204" pitchFamily="34" charset="0"/>
                      <a:ea typeface="Arial" panose="020B0604020202020204" pitchFamily="34" charset="0"/>
                    </a:rPr>
                    <a:t> the </a:t>
                  </a:r>
                  <a:r>
                    <a:rPr lang="it-IT" sz="2400" b="1" dirty="0" err="1">
                      <a:solidFill>
                        <a:srgbClr val="C00000"/>
                      </a:solidFill>
                      <a:latin typeface="Calibri" panose="020F0502020204030204" pitchFamily="34" charset="0"/>
                      <a:ea typeface="Arial" panose="020B0604020202020204" pitchFamily="34" charset="0"/>
                    </a:rPr>
                    <a:t>attractor</a:t>
                  </a:r>
                  <a:r>
                    <a:rPr lang="it-IT" sz="2400" b="1" dirty="0">
                      <a:solidFill>
                        <a:srgbClr val="C00000"/>
                      </a:solidFill>
                      <a:latin typeface="Calibri" panose="020F0502020204030204" pitchFamily="34" charset="0"/>
                      <a:ea typeface="Arial" panose="020B0604020202020204" pitchFamily="34" charset="0"/>
                    </a:rPr>
                    <a:t> in the </a:t>
                  </a:r>
                  <a:r>
                    <a:rPr lang="it-IT" sz="2400" b="1" dirty="0" err="1">
                      <a:solidFill>
                        <a:srgbClr val="C00000"/>
                      </a:solidFill>
                      <a:latin typeface="Calibri" panose="020F0502020204030204" pitchFamily="34" charset="0"/>
                      <a:ea typeface="Arial" panose="020B0604020202020204" pitchFamily="34" charset="0"/>
                    </a:rPr>
                    <a:t>phase-space</a:t>
                  </a:r>
                  <a:endParaRPr lang="it-IT" sz="2400" b="1" dirty="0">
                    <a:solidFill>
                      <a:srgbClr val="C00000"/>
                    </a:solidFill>
                  </a:endParaRPr>
                </a:p>
              </p:txBody>
            </p:sp>
          </p:grpSp>
          <p:sp>
            <p:nvSpPr>
              <p:cNvPr id="10" name="CasellaDiTesto 9">
                <a:extLst>
                  <a:ext uri="{FF2B5EF4-FFF2-40B4-BE49-F238E27FC236}">
                    <a16:creationId xmlns:a16="http://schemas.microsoft.com/office/drawing/2014/main" id="{B3EB2EF1-AEA7-AE47-92E3-618C4C5F25F3}"/>
                  </a:ext>
                </a:extLst>
              </p:cNvPr>
              <p:cNvSpPr txBox="1"/>
              <p:nvPr/>
            </p:nvSpPr>
            <p:spPr>
              <a:xfrm rot="16200000">
                <a:off x="9441884" y="3146529"/>
                <a:ext cx="1146629" cy="369332"/>
              </a:xfrm>
              <a:prstGeom prst="rect">
                <a:avLst/>
              </a:prstGeom>
              <a:solidFill>
                <a:schemeClr val="bg1"/>
              </a:solidFill>
            </p:spPr>
            <p:txBody>
              <a:bodyPr wrap="square" rtlCol="0">
                <a:spAutoFit/>
              </a:bodyPr>
              <a:lstStyle/>
              <a:p>
                <a:pPr algn="ctr"/>
                <a:r>
                  <a:rPr lang="en-GB" dirty="0"/>
                  <a:t>JPD (%)</a:t>
                </a:r>
              </a:p>
            </p:txBody>
          </p:sp>
        </p:grpSp>
        <p:sp>
          <p:nvSpPr>
            <p:cNvPr id="12" name="CasellaDiTesto 11">
              <a:extLst>
                <a:ext uri="{FF2B5EF4-FFF2-40B4-BE49-F238E27FC236}">
                  <a16:creationId xmlns:a16="http://schemas.microsoft.com/office/drawing/2014/main" id="{66BBE438-3929-BB4B-B121-67C57FE3557D}"/>
                </a:ext>
              </a:extLst>
            </p:cNvPr>
            <p:cNvSpPr txBox="1"/>
            <p:nvPr/>
          </p:nvSpPr>
          <p:spPr>
            <a:xfrm>
              <a:off x="4061390" y="363595"/>
              <a:ext cx="4023067" cy="707886"/>
            </a:xfrm>
            <a:prstGeom prst="rect">
              <a:avLst/>
            </a:prstGeom>
            <a:solidFill>
              <a:schemeClr val="bg1"/>
            </a:solidFill>
          </p:spPr>
          <p:txBody>
            <a:bodyPr wrap="square" rtlCol="0">
              <a:spAutoFit/>
            </a:bodyPr>
            <a:lstStyle/>
            <a:p>
              <a:pPr algn="ctr"/>
              <a:r>
                <a:rPr lang="en-GB" sz="2000" b="1" dirty="0">
                  <a:solidFill>
                    <a:schemeClr val="bg2">
                      <a:lumMod val="50000"/>
                    </a:schemeClr>
                  </a:solidFill>
                </a:rPr>
                <a:t>CLIMATOLOGICAL </a:t>
              </a:r>
            </a:p>
            <a:p>
              <a:pPr algn="ctr"/>
              <a:r>
                <a:rPr lang="en-GB" sz="2000" b="1" dirty="0">
                  <a:solidFill>
                    <a:schemeClr val="bg2">
                      <a:lumMod val="50000"/>
                    </a:schemeClr>
                  </a:solidFill>
                </a:rPr>
                <a:t>JOINT PROBABILITY DISTRIBUTION</a:t>
              </a:r>
            </a:p>
          </p:txBody>
        </p:sp>
      </p:grpSp>
    </p:spTree>
    <p:extLst>
      <p:ext uri="{BB962C8B-B14F-4D97-AF65-F5344CB8AC3E}">
        <p14:creationId xmlns:p14="http://schemas.microsoft.com/office/powerpoint/2010/main" val="4083241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B0B1D7B-7EE0-364D-B2F2-1FE49099C3C8}"/>
              </a:ext>
            </a:extLst>
          </p:cNvPr>
          <p:cNvPicPr>
            <a:picLocks noChangeAspect="1"/>
          </p:cNvPicPr>
          <p:nvPr/>
        </p:nvPicPr>
        <p:blipFill rotWithShape="1">
          <a:blip r:embed="rId2"/>
          <a:srcRect b="443"/>
          <a:stretch/>
        </p:blipFill>
        <p:spPr>
          <a:xfrm>
            <a:off x="20" y="10"/>
            <a:ext cx="12191980" cy="6857990"/>
          </a:xfrm>
          <a:prstGeom prst="rect">
            <a:avLst/>
          </a:prstGeom>
        </p:spPr>
      </p:pic>
    </p:spTree>
    <p:extLst>
      <p:ext uri="{BB962C8B-B14F-4D97-AF65-F5344CB8AC3E}">
        <p14:creationId xmlns:p14="http://schemas.microsoft.com/office/powerpoint/2010/main" val="3151996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75000"/>
            <a:alpha val="54000"/>
          </a:schemeClr>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F3F1C20-936F-4041-973D-FDE58C76C5A9}"/>
              </a:ext>
            </a:extLst>
          </p:cNvPr>
          <p:cNvSpPr txBox="1"/>
          <p:nvPr/>
        </p:nvSpPr>
        <p:spPr>
          <a:xfrm>
            <a:off x="142453" y="1541683"/>
            <a:ext cx="3307631" cy="4708981"/>
          </a:xfrm>
          <a:prstGeom prst="rect">
            <a:avLst/>
          </a:prstGeom>
          <a:solidFill>
            <a:schemeClr val="bg1"/>
          </a:solidFill>
          <a:ln>
            <a:solidFill>
              <a:schemeClr val="tx1"/>
            </a:solidFill>
          </a:ln>
        </p:spPr>
        <p:txBody>
          <a:bodyPr wrap="square" rtlCol="0">
            <a:spAutoFit/>
          </a:bodyPr>
          <a:lstStyle/>
          <a:p>
            <a:pPr algn="just"/>
            <a:r>
              <a:rPr lang="el-GR" sz="2000" dirty="0"/>
              <a:t>Θ</a:t>
            </a:r>
            <a:r>
              <a:rPr lang="en-US" sz="2000" dirty="0"/>
              <a:t> and d have been computed for a new index given by a linear combination of four indices:</a:t>
            </a:r>
          </a:p>
          <a:p>
            <a:pPr algn="just"/>
            <a:endParaRPr lang="en-US" sz="2000" dirty="0"/>
          </a:p>
          <a:p>
            <a:pPr algn="just"/>
            <a:r>
              <a:rPr lang="en-US" sz="2000" dirty="0"/>
              <a:t>LKE, EKE, VEL, LAT</a:t>
            </a:r>
          </a:p>
          <a:p>
            <a:pPr algn="just"/>
            <a:endParaRPr lang="en-US" sz="2000" dirty="0"/>
          </a:p>
          <a:p>
            <a:pPr algn="just"/>
            <a:r>
              <a:rPr lang="en-US" sz="2000" dirty="0"/>
              <a:t> </a:t>
            </a:r>
            <a:r>
              <a:rPr lang="el-GR" sz="2000" dirty="0"/>
              <a:t>Θ</a:t>
            </a:r>
            <a:r>
              <a:rPr lang="en-US" sz="2000" dirty="0"/>
              <a:t> for each member is smaller in OCCITENS than in OCCICLIM, while d in the two datasets explore similar ranges.</a:t>
            </a:r>
          </a:p>
          <a:p>
            <a:pPr algn="just"/>
            <a:endParaRPr lang="en-US" sz="2000" dirty="0"/>
          </a:p>
          <a:p>
            <a:pPr algn="just"/>
            <a:r>
              <a:rPr lang="en-US" sz="2000" b="1" dirty="0"/>
              <a:t>The OCCITENS dataset is more predictable.</a:t>
            </a:r>
            <a:endParaRPr lang="en-GB" sz="2000" b="1" dirty="0"/>
          </a:p>
        </p:txBody>
      </p:sp>
      <p:pic>
        <p:nvPicPr>
          <p:cNvPr id="7" name="Immagine 6">
            <a:extLst>
              <a:ext uri="{FF2B5EF4-FFF2-40B4-BE49-F238E27FC236}">
                <a16:creationId xmlns:a16="http://schemas.microsoft.com/office/drawing/2014/main" id="{0EF4C4E6-058D-0041-99AE-4FA6788C9B51}"/>
              </a:ext>
            </a:extLst>
          </p:cNvPr>
          <p:cNvPicPr>
            <a:picLocks noChangeAspect="1"/>
          </p:cNvPicPr>
          <p:nvPr/>
        </p:nvPicPr>
        <p:blipFill>
          <a:blip r:embed="rId2"/>
          <a:stretch>
            <a:fillRect/>
          </a:stretch>
        </p:blipFill>
        <p:spPr>
          <a:xfrm>
            <a:off x="3709061" y="932083"/>
            <a:ext cx="8340486" cy="4993834"/>
          </a:xfrm>
          <a:prstGeom prst="rect">
            <a:avLst/>
          </a:prstGeom>
          <a:ln>
            <a:solidFill>
              <a:schemeClr val="tx1"/>
            </a:solidFill>
          </a:ln>
        </p:spPr>
      </p:pic>
      <p:sp>
        <p:nvSpPr>
          <p:cNvPr id="8" name="CasellaDiTesto 7">
            <a:extLst>
              <a:ext uri="{FF2B5EF4-FFF2-40B4-BE49-F238E27FC236}">
                <a16:creationId xmlns:a16="http://schemas.microsoft.com/office/drawing/2014/main" id="{886811E0-2350-2D42-83C9-F93FB66A53F0}"/>
              </a:ext>
            </a:extLst>
          </p:cNvPr>
          <p:cNvSpPr txBox="1"/>
          <p:nvPr/>
        </p:nvSpPr>
        <p:spPr>
          <a:xfrm>
            <a:off x="350520" y="639695"/>
            <a:ext cx="2573508" cy="584775"/>
          </a:xfrm>
          <a:prstGeom prst="rect">
            <a:avLst/>
          </a:prstGeom>
          <a:solidFill>
            <a:schemeClr val="bg1"/>
          </a:solidFill>
          <a:ln>
            <a:solidFill>
              <a:schemeClr val="tx1"/>
            </a:solidFill>
          </a:ln>
        </p:spPr>
        <p:txBody>
          <a:bodyPr wrap="square" rtlCol="0">
            <a:spAutoFit/>
          </a:bodyPr>
          <a:lstStyle/>
          <a:p>
            <a:pPr algn="ctr"/>
            <a:r>
              <a:rPr lang="en-GB" sz="3200" b="1" dirty="0">
                <a:solidFill>
                  <a:schemeClr val="bg2">
                    <a:lumMod val="10000"/>
                  </a:schemeClr>
                </a:solidFill>
              </a:rPr>
              <a:t>Predictability</a:t>
            </a:r>
          </a:p>
        </p:txBody>
      </p:sp>
    </p:spTree>
    <p:extLst>
      <p:ext uri="{BB962C8B-B14F-4D97-AF65-F5344CB8AC3E}">
        <p14:creationId xmlns:p14="http://schemas.microsoft.com/office/powerpoint/2010/main" val="2041922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17A9888-0661-A14E-BB67-CCE1E36316E4}"/>
              </a:ext>
            </a:extLst>
          </p:cNvPr>
          <p:cNvSpPr/>
          <p:nvPr/>
        </p:nvSpPr>
        <p:spPr>
          <a:xfrm>
            <a:off x="725714" y="241596"/>
            <a:ext cx="10740572" cy="1891287"/>
          </a:xfrm>
          <a:prstGeom prst="rect">
            <a:avLst/>
          </a:prstGeom>
        </p:spPr>
        <p:txBody>
          <a:bodyPr wrap="square">
            <a:spAutoFit/>
          </a:bodyPr>
          <a:lstStyle/>
          <a:p>
            <a:pPr algn="just">
              <a:lnSpc>
                <a:spcPct val="150000"/>
              </a:lnSpc>
            </a:pPr>
            <a:r>
              <a:rPr lang="en-US" sz="2000" dirty="0"/>
              <a:t>The ocean (more predictable) transfers a signal to the atmosphere (less predictable) through air-sea interactions; therefore, the atmosphere becomes more predictable when introducing the oceanic boundary conditions. Afterward, this signal is again transferred from the atmosphere to the ocean increasing its predictability (positive feedback).</a:t>
            </a:r>
            <a:endParaRPr lang="it-IT" sz="2000" dirty="0"/>
          </a:p>
        </p:txBody>
      </p:sp>
      <p:pic>
        <p:nvPicPr>
          <p:cNvPr id="18" name="Immagine 17" descr="Immagine che contiene uccello&#10;&#10;Descrizione generata automaticamente">
            <a:extLst>
              <a:ext uri="{FF2B5EF4-FFF2-40B4-BE49-F238E27FC236}">
                <a16:creationId xmlns:a16="http://schemas.microsoft.com/office/drawing/2014/main" id="{B76E7813-F48E-DA41-BD9D-39DAB96249FD}"/>
              </a:ext>
            </a:extLst>
          </p:cNvPr>
          <p:cNvPicPr>
            <a:picLocks noChangeAspect="1"/>
          </p:cNvPicPr>
          <p:nvPr/>
        </p:nvPicPr>
        <p:blipFill rotWithShape="1">
          <a:blip r:embed="rId2"/>
          <a:srcRect b="3425"/>
          <a:stretch/>
        </p:blipFill>
        <p:spPr>
          <a:xfrm>
            <a:off x="2203450" y="2403170"/>
            <a:ext cx="7785100" cy="4378630"/>
          </a:xfrm>
          <a:prstGeom prst="rect">
            <a:avLst/>
          </a:prstGeom>
        </p:spPr>
      </p:pic>
    </p:spTree>
    <p:extLst>
      <p:ext uri="{BB962C8B-B14F-4D97-AF65-F5344CB8AC3E}">
        <p14:creationId xmlns:p14="http://schemas.microsoft.com/office/powerpoint/2010/main" val="236685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46E04DD-D044-F345-87A2-2882A923E5DB}"/>
              </a:ext>
            </a:extLst>
          </p:cNvPr>
          <p:cNvSpPr/>
          <p:nvPr/>
        </p:nvSpPr>
        <p:spPr>
          <a:xfrm>
            <a:off x="365760" y="206964"/>
            <a:ext cx="11349228" cy="4458341"/>
          </a:xfrm>
          <a:prstGeom prst="rect">
            <a:avLst/>
          </a:prstGeom>
          <a:solidFill>
            <a:schemeClr val="accent3">
              <a:alpha val="1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ttangolo 2">
            <a:extLst>
              <a:ext uri="{FF2B5EF4-FFF2-40B4-BE49-F238E27FC236}">
                <a16:creationId xmlns:a16="http://schemas.microsoft.com/office/drawing/2014/main" id="{C24571F7-158D-AB41-A8CC-A4EC42E3CD80}"/>
              </a:ext>
            </a:extLst>
          </p:cNvPr>
          <p:cNvSpPr/>
          <p:nvPr/>
        </p:nvSpPr>
        <p:spPr>
          <a:xfrm>
            <a:off x="477012" y="251267"/>
            <a:ext cx="11237976" cy="5416868"/>
          </a:xfrm>
          <a:prstGeom prst="rect">
            <a:avLst/>
          </a:prstGeom>
        </p:spPr>
        <p:txBody>
          <a:bodyPr wrap="square">
            <a:spAutoFit/>
          </a:bodyPr>
          <a:lstStyle/>
          <a:p>
            <a:r>
              <a:rPr lang="en" sz="3200" b="1" dirty="0">
                <a:solidFill>
                  <a:schemeClr val="bg2">
                    <a:lumMod val="10000"/>
                  </a:schemeClr>
                </a:solidFill>
              </a:rPr>
              <a:t>CONCLUSIONS</a:t>
            </a:r>
          </a:p>
          <a:p>
            <a:endParaRPr lang="en" sz="2400" b="1" dirty="0">
              <a:solidFill>
                <a:schemeClr val="bg2">
                  <a:lumMod val="10000"/>
                </a:schemeClr>
              </a:solidFill>
            </a:endParaRPr>
          </a:p>
          <a:p>
            <a:pPr marL="342900" indent="-342900">
              <a:buFont typeface="Arial" panose="020B0604020202020204" pitchFamily="34" charset="0"/>
              <a:buChar char="•"/>
            </a:pPr>
            <a:r>
              <a:rPr lang="en" sz="2000" dirty="0">
                <a:solidFill>
                  <a:schemeClr val="bg2">
                    <a:lumMod val="10000"/>
                  </a:schemeClr>
                </a:solidFill>
              </a:rPr>
              <a:t>The KE LFV can be interpreted as a case of </a:t>
            </a:r>
            <a:r>
              <a:rPr lang="it-IT" sz="2000" dirty="0" err="1">
                <a:solidFill>
                  <a:schemeClr val="bg2">
                    <a:lumMod val="10000"/>
                  </a:schemeClr>
                </a:solidFill>
              </a:rPr>
              <a:t>intrinsic</a:t>
            </a:r>
            <a:r>
              <a:rPr lang="it-IT" sz="2000" dirty="0">
                <a:solidFill>
                  <a:schemeClr val="bg2">
                    <a:lumMod val="10000"/>
                  </a:schemeClr>
                </a:solidFill>
              </a:rPr>
              <a:t> </a:t>
            </a:r>
            <a:r>
              <a:rPr lang="it-IT" sz="2000" dirty="0" err="1">
                <a:solidFill>
                  <a:schemeClr val="bg2">
                    <a:lumMod val="10000"/>
                  </a:schemeClr>
                </a:solidFill>
              </a:rPr>
              <a:t>variability</a:t>
            </a:r>
            <a:r>
              <a:rPr lang="it-IT" sz="2000" dirty="0">
                <a:solidFill>
                  <a:schemeClr val="bg2">
                    <a:lumMod val="10000"/>
                  </a:schemeClr>
                </a:solidFill>
              </a:rPr>
              <a:t> </a:t>
            </a:r>
            <a:r>
              <a:rPr lang="it-IT" sz="2000" dirty="0" err="1">
                <a:solidFill>
                  <a:schemeClr val="bg2">
                    <a:lumMod val="10000"/>
                  </a:schemeClr>
                </a:solidFill>
              </a:rPr>
              <a:t>paced</a:t>
            </a:r>
            <a:r>
              <a:rPr lang="it-IT" sz="2000" dirty="0">
                <a:solidFill>
                  <a:schemeClr val="bg2">
                    <a:lumMod val="10000"/>
                  </a:schemeClr>
                </a:solidFill>
              </a:rPr>
              <a:t> by an </a:t>
            </a:r>
            <a:r>
              <a:rPr lang="it-IT" sz="2000" dirty="0" err="1">
                <a:solidFill>
                  <a:schemeClr val="bg2">
                    <a:lumMod val="10000"/>
                  </a:schemeClr>
                </a:solidFill>
              </a:rPr>
              <a:t>external</a:t>
            </a:r>
            <a:r>
              <a:rPr lang="it-IT" sz="2000" dirty="0">
                <a:solidFill>
                  <a:schemeClr val="bg2">
                    <a:lumMod val="10000"/>
                  </a:schemeClr>
                </a:solidFill>
              </a:rPr>
              <a:t> forcing</a:t>
            </a:r>
          </a:p>
          <a:p>
            <a:pPr marL="342900" indent="-342900">
              <a:buFont typeface="Arial" panose="020B0604020202020204" pitchFamily="34" charset="0"/>
              <a:buChar char="•"/>
            </a:pPr>
            <a:endParaRPr lang="it-IT" sz="2000" dirty="0">
              <a:solidFill>
                <a:schemeClr val="bg2">
                  <a:lumMod val="10000"/>
                </a:schemeClr>
              </a:solidFill>
            </a:endParaRPr>
          </a:p>
          <a:p>
            <a:pPr marL="342900" indent="-342900">
              <a:buFont typeface="Arial" panose="020B0604020202020204" pitchFamily="34" charset="0"/>
              <a:buChar char="•"/>
            </a:pPr>
            <a:r>
              <a:rPr lang="en-US" sz="2000" dirty="0">
                <a:solidFill>
                  <a:schemeClr val="bg2">
                    <a:lumMod val="10000"/>
                  </a:schemeClr>
                </a:solidFill>
                <a:latin typeface="Calibri" panose="020F0502020204030204" pitchFamily="34" charset="0"/>
                <a:ea typeface="Arial" panose="020B0604020202020204" pitchFamily="34" charset="0"/>
              </a:rPr>
              <a:t>The external forcing acts reducing the projection of the attractor in the phase-space.</a:t>
            </a:r>
          </a:p>
          <a:p>
            <a:pPr marL="342900" indent="-342900">
              <a:buFont typeface="Arial" panose="020B0604020202020204" pitchFamily="34" charset="0"/>
              <a:buChar char="•"/>
            </a:pPr>
            <a:endParaRPr lang="en-US" sz="2000" dirty="0">
              <a:solidFill>
                <a:schemeClr val="bg2">
                  <a:lumMod val="10000"/>
                </a:schemeClr>
              </a:solidFill>
              <a:latin typeface="Calibri" panose="020F0502020204030204" pitchFamily="34" charset="0"/>
              <a:ea typeface="Arial" panose="020B0604020202020204" pitchFamily="34" charset="0"/>
            </a:endParaRPr>
          </a:p>
          <a:p>
            <a:pPr marL="342900" indent="-342900">
              <a:buFont typeface="Arial" panose="020B0604020202020204" pitchFamily="34" charset="0"/>
              <a:buChar char="•"/>
            </a:pPr>
            <a:r>
              <a:rPr lang="it-IT" sz="2000" dirty="0">
                <a:solidFill>
                  <a:schemeClr val="bg2">
                    <a:lumMod val="10000"/>
                  </a:schemeClr>
                </a:solidFill>
                <a:latin typeface="Calibri" panose="020F0502020204030204" pitchFamily="34" charset="0"/>
                <a:ea typeface="Arial" panose="020B0604020202020204" pitchFamily="34" charset="0"/>
              </a:rPr>
              <a:t>The </a:t>
            </a:r>
            <a:r>
              <a:rPr lang="it-IT" sz="2000" dirty="0" err="1">
                <a:solidFill>
                  <a:schemeClr val="bg2">
                    <a:lumMod val="10000"/>
                  </a:schemeClr>
                </a:solidFill>
                <a:latin typeface="Calibri" panose="020F0502020204030204" pitchFamily="34" charset="0"/>
                <a:ea typeface="Arial" panose="020B0604020202020204" pitchFamily="34" charset="0"/>
              </a:rPr>
              <a:t>atmosphere</a:t>
            </a:r>
            <a:r>
              <a:rPr lang="it-IT" sz="2000" dirty="0">
                <a:solidFill>
                  <a:schemeClr val="bg2">
                    <a:lumMod val="10000"/>
                  </a:schemeClr>
                </a:solidFill>
                <a:latin typeface="Calibri" panose="020F0502020204030204" pitchFamily="34" charset="0"/>
                <a:ea typeface="Arial" panose="020B0604020202020204" pitchFamily="34" charset="0"/>
              </a:rPr>
              <a:t> </a:t>
            </a:r>
            <a:r>
              <a:rPr lang="it-IT" sz="2000" dirty="0" err="1">
                <a:solidFill>
                  <a:schemeClr val="bg2">
                    <a:lumMod val="10000"/>
                  </a:schemeClr>
                </a:solidFill>
                <a:latin typeface="Calibri" panose="020F0502020204030204" pitchFamily="34" charset="0"/>
                <a:ea typeface="Arial" panose="020B0604020202020204" pitchFamily="34" charset="0"/>
              </a:rPr>
              <a:t>increases</a:t>
            </a:r>
            <a:r>
              <a:rPr lang="it-IT" sz="2000" dirty="0">
                <a:solidFill>
                  <a:schemeClr val="bg2">
                    <a:lumMod val="10000"/>
                  </a:schemeClr>
                </a:solidFill>
                <a:latin typeface="Calibri" panose="020F0502020204030204" pitchFamily="34" charset="0"/>
                <a:ea typeface="Arial" panose="020B0604020202020204" pitchFamily="34" charset="0"/>
              </a:rPr>
              <a:t> the </a:t>
            </a:r>
            <a:r>
              <a:rPr lang="it-IT" sz="2000" dirty="0" err="1">
                <a:solidFill>
                  <a:schemeClr val="bg2">
                    <a:lumMod val="10000"/>
                  </a:schemeClr>
                </a:solidFill>
                <a:latin typeface="Calibri" panose="020F0502020204030204" pitchFamily="34" charset="0"/>
                <a:ea typeface="Arial" panose="020B0604020202020204" pitchFamily="34" charset="0"/>
              </a:rPr>
              <a:t>predictability</a:t>
            </a:r>
            <a:r>
              <a:rPr lang="it-IT" sz="2000" dirty="0">
                <a:solidFill>
                  <a:schemeClr val="bg2">
                    <a:lumMod val="10000"/>
                  </a:schemeClr>
                </a:solidFill>
                <a:latin typeface="Calibri" panose="020F0502020204030204" pitchFamily="34" charset="0"/>
                <a:ea typeface="Arial" panose="020B0604020202020204" pitchFamily="34" charset="0"/>
              </a:rPr>
              <a:t> of the KE LFV. </a:t>
            </a:r>
            <a:endParaRPr lang="it-IT" sz="2400" dirty="0">
              <a:solidFill>
                <a:schemeClr val="bg2">
                  <a:lumMod val="10000"/>
                </a:schemeClr>
              </a:solidFill>
              <a:latin typeface="Calibri" panose="020F0502020204030204" pitchFamily="34" charset="0"/>
              <a:ea typeface="Arial" panose="020B0604020202020204" pitchFamily="34" charset="0"/>
            </a:endParaRPr>
          </a:p>
          <a:p>
            <a:pPr marL="342900" indent="-342900">
              <a:buFont typeface="Arial" panose="020B0604020202020204" pitchFamily="34" charset="0"/>
              <a:buChar char="•"/>
            </a:pPr>
            <a:endParaRPr lang="en" sz="2000" b="1" dirty="0">
              <a:solidFill>
                <a:schemeClr val="bg2">
                  <a:lumMod val="10000"/>
                </a:schemeClr>
              </a:solidFill>
              <a:sym typeface="Wingdings" pitchFamily="2" charset="2"/>
            </a:endParaRPr>
          </a:p>
          <a:p>
            <a:r>
              <a:rPr lang="en" sz="2800" b="1" dirty="0">
                <a:solidFill>
                  <a:schemeClr val="bg2">
                    <a:lumMod val="10000"/>
                  </a:schemeClr>
                </a:solidFill>
              </a:rPr>
              <a:t>NEXT STEPS</a:t>
            </a:r>
          </a:p>
          <a:p>
            <a:endParaRPr lang="en-GB" sz="2000" dirty="0">
              <a:solidFill>
                <a:schemeClr val="bg2">
                  <a:lumMod val="10000"/>
                </a:schemeClr>
              </a:solidFill>
            </a:endParaRPr>
          </a:p>
          <a:p>
            <a:pPr marL="285750" indent="-285750">
              <a:buFont typeface="Arial" panose="020B0604020202020204" pitchFamily="34" charset="0"/>
              <a:buChar char="•"/>
            </a:pPr>
            <a:r>
              <a:rPr lang="en-GB" sz="2000" dirty="0">
                <a:solidFill>
                  <a:schemeClr val="bg2">
                    <a:lumMod val="10000"/>
                  </a:schemeClr>
                </a:solidFill>
              </a:rPr>
              <a:t>To find the main features of the KE LFV associated with P05 and P95.</a:t>
            </a:r>
          </a:p>
          <a:p>
            <a:pPr marL="285750" indent="-285750">
              <a:buFont typeface="Arial" panose="020B0604020202020204" pitchFamily="34" charset="0"/>
              <a:buChar char="•"/>
            </a:pPr>
            <a:r>
              <a:rPr lang="en-US" sz="2000" dirty="0">
                <a:solidFill>
                  <a:schemeClr val="bg2">
                    <a:lumMod val="10000"/>
                  </a:schemeClr>
                </a:solidFill>
              </a:rPr>
              <a:t>To better understand the ocean-atmosphere interactions and the source of the associated predictability.</a:t>
            </a:r>
            <a:endParaRPr lang="it-IT" sz="2000" dirty="0">
              <a:solidFill>
                <a:schemeClr val="bg2">
                  <a:lumMod val="10000"/>
                </a:schemeClr>
              </a:solidFill>
            </a:endParaRPr>
          </a:p>
          <a:p>
            <a:endParaRPr lang="it-IT" sz="2000" b="1" dirty="0">
              <a:solidFill>
                <a:schemeClr val="bg2">
                  <a:lumMod val="10000"/>
                </a:schemeClr>
              </a:solidFill>
              <a:sym typeface="Wingdings" pitchFamily="2" charset="2"/>
            </a:endParaRPr>
          </a:p>
          <a:p>
            <a:endParaRPr lang="it-IT" sz="1400" dirty="0"/>
          </a:p>
          <a:p>
            <a:endParaRPr lang="it-IT" sz="1400" dirty="0"/>
          </a:p>
          <a:p>
            <a:endParaRPr lang="it-IT" sz="1400" dirty="0"/>
          </a:p>
          <a:p>
            <a:endParaRPr lang="en" sz="2000" b="1" dirty="0">
              <a:solidFill>
                <a:schemeClr val="bg2">
                  <a:lumMod val="10000"/>
                </a:schemeClr>
              </a:solidFill>
              <a:sym typeface="Wingdings" pitchFamily="2" charset="2"/>
            </a:endParaRPr>
          </a:p>
        </p:txBody>
      </p:sp>
    </p:spTree>
    <p:extLst>
      <p:ext uri="{BB962C8B-B14F-4D97-AF65-F5344CB8AC3E}">
        <p14:creationId xmlns:p14="http://schemas.microsoft.com/office/powerpoint/2010/main" val="531964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34C64E5C-D916-9A46-97EE-56B1CFE62CFC}"/>
              </a:ext>
            </a:extLst>
          </p:cNvPr>
          <p:cNvSpPr/>
          <p:nvPr/>
        </p:nvSpPr>
        <p:spPr>
          <a:xfrm>
            <a:off x="205273" y="206965"/>
            <a:ext cx="11812555" cy="6496020"/>
          </a:xfrm>
          <a:prstGeom prst="rect">
            <a:avLst/>
          </a:prstGeom>
          <a:solidFill>
            <a:schemeClr val="accent3">
              <a:alpha val="1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ttangolo 1">
            <a:extLst>
              <a:ext uri="{FF2B5EF4-FFF2-40B4-BE49-F238E27FC236}">
                <a16:creationId xmlns:a16="http://schemas.microsoft.com/office/drawing/2014/main" id="{C61F5AD1-9DA0-0440-B906-E34414864346}"/>
              </a:ext>
            </a:extLst>
          </p:cNvPr>
          <p:cNvSpPr/>
          <p:nvPr/>
        </p:nvSpPr>
        <p:spPr>
          <a:xfrm>
            <a:off x="339012" y="155015"/>
            <a:ext cx="11513976" cy="6312113"/>
          </a:xfrm>
          <a:prstGeom prst="rect">
            <a:avLst/>
          </a:prstGeom>
        </p:spPr>
        <p:txBody>
          <a:bodyPr wrap="square">
            <a:spAutoFit/>
          </a:bodyPr>
          <a:lstStyle/>
          <a:p>
            <a:r>
              <a:rPr lang="it-IT" sz="2800" b="1" dirty="0" err="1">
                <a:solidFill>
                  <a:schemeClr val="bg2">
                    <a:lumMod val="10000"/>
                  </a:schemeClr>
                </a:solidFill>
                <a:sym typeface="Wingdings" pitchFamily="2" charset="2"/>
              </a:rPr>
              <a:t>References</a:t>
            </a:r>
            <a:endParaRPr lang="en" sz="2800" b="1" dirty="0">
              <a:solidFill>
                <a:schemeClr val="bg2">
                  <a:lumMod val="10000"/>
                </a:schemeClr>
              </a:solidFill>
              <a:sym typeface="Wingdings" pitchFamily="2" charset="2"/>
            </a:endParaRPr>
          </a:p>
          <a:p>
            <a:endParaRPr lang="en" sz="1100" b="1" dirty="0">
              <a:solidFill>
                <a:schemeClr val="bg2">
                  <a:lumMod val="10000"/>
                </a:schemeClr>
              </a:solidFill>
              <a:sym typeface="Wingdings" pitchFamily="2" charset="2"/>
            </a:endParaRPr>
          </a:p>
          <a:p>
            <a:pPr marL="901700" indent="-884238" algn="just">
              <a:lnSpc>
                <a:spcPct val="150000"/>
              </a:lnSpc>
            </a:pPr>
            <a:r>
              <a:rPr lang="it-IT" sz="1500" dirty="0" err="1"/>
              <a:t>Bessières</a:t>
            </a:r>
            <a:r>
              <a:rPr lang="it-IT" sz="1500" dirty="0"/>
              <a:t>, L. et al., 2017: Development of a </a:t>
            </a:r>
            <a:r>
              <a:rPr lang="it-IT" sz="1500" dirty="0" err="1"/>
              <a:t>probabilistic</a:t>
            </a:r>
            <a:r>
              <a:rPr lang="it-IT" sz="1500" dirty="0"/>
              <a:t> </a:t>
            </a:r>
            <a:r>
              <a:rPr lang="it-IT" sz="1500" dirty="0" err="1"/>
              <a:t>ocean</a:t>
            </a:r>
            <a:r>
              <a:rPr lang="it-IT" sz="1500" dirty="0"/>
              <a:t> </a:t>
            </a:r>
            <a:r>
              <a:rPr lang="it-IT" sz="1500" dirty="0" err="1"/>
              <a:t>modelling</a:t>
            </a:r>
            <a:r>
              <a:rPr lang="it-IT" sz="1500" dirty="0"/>
              <a:t> </a:t>
            </a:r>
            <a:r>
              <a:rPr lang="it-IT" sz="1500" dirty="0" err="1"/>
              <a:t>system</a:t>
            </a:r>
            <a:r>
              <a:rPr lang="it-IT" sz="1500" dirty="0"/>
              <a:t> </a:t>
            </a:r>
            <a:r>
              <a:rPr lang="it-IT" sz="1500" dirty="0" err="1"/>
              <a:t>based</a:t>
            </a:r>
            <a:r>
              <a:rPr lang="it-IT" sz="1500" dirty="0"/>
              <a:t> on NEMO 3.5: </a:t>
            </a:r>
            <a:r>
              <a:rPr lang="it-IT" sz="1500" dirty="0" err="1"/>
              <a:t>application</a:t>
            </a:r>
            <a:r>
              <a:rPr lang="it-IT" sz="1500" dirty="0"/>
              <a:t> </a:t>
            </a:r>
            <a:r>
              <a:rPr lang="it-IT" sz="1500" dirty="0" err="1"/>
              <a:t>at</a:t>
            </a:r>
            <a:r>
              <a:rPr lang="it-IT" sz="1500" dirty="0"/>
              <a:t> </a:t>
            </a:r>
            <a:r>
              <a:rPr lang="it-IT" sz="1500" dirty="0" err="1"/>
              <a:t>eddying</a:t>
            </a:r>
            <a:r>
              <a:rPr lang="it-IT" sz="1500" dirty="0"/>
              <a:t> </a:t>
            </a:r>
            <a:r>
              <a:rPr lang="it-IT" sz="1500" dirty="0" err="1"/>
              <a:t>resolution</a:t>
            </a:r>
            <a:r>
              <a:rPr lang="it-IT" sz="1500" dirty="0"/>
              <a:t>, </a:t>
            </a:r>
            <a:r>
              <a:rPr lang="it-IT" sz="1500" dirty="0" err="1"/>
              <a:t>Geosci</a:t>
            </a:r>
            <a:r>
              <a:rPr lang="it-IT" sz="1500" dirty="0"/>
              <a:t>. Model </a:t>
            </a:r>
            <a:r>
              <a:rPr lang="it-IT" sz="1500" dirty="0" err="1"/>
              <a:t>Dev</a:t>
            </a:r>
            <a:r>
              <a:rPr lang="it-IT" sz="1500" dirty="0"/>
              <a:t>., 10, 1091–1106.</a:t>
            </a:r>
          </a:p>
          <a:p>
            <a:pPr marL="901700" indent="-884238" algn="just">
              <a:lnSpc>
                <a:spcPct val="150000"/>
              </a:lnSpc>
            </a:pPr>
            <a:r>
              <a:rPr lang="it-IT" sz="1500" dirty="0"/>
              <a:t>Faranda, D. et al., 2016: Return </a:t>
            </a:r>
            <a:r>
              <a:rPr lang="it-IT" sz="1500" dirty="0" err="1"/>
              <a:t>times</a:t>
            </a:r>
            <a:r>
              <a:rPr lang="it-IT" sz="1500" dirty="0"/>
              <a:t> of hot and </a:t>
            </a:r>
            <a:r>
              <a:rPr lang="it-IT" sz="1500" dirty="0" err="1"/>
              <a:t>cold</a:t>
            </a:r>
            <a:r>
              <a:rPr lang="it-IT" sz="1500" dirty="0"/>
              <a:t> days via </a:t>
            </a:r>
            <a:r>
              <a:rPr lang="it-IT" sz="1500" dirty="0" err="1"/>
              <a:t>recurrences</a:t>
            </a:r>
            <a:r>
              <a:rPr lang="it-IT" sz="1500" dirty="0"/>
              <a:t> and </a:t>
            </a:r>
            <a:r>
              <a:rPr lang="it-IT" sz="1500" dirty="0" err="1"/>
              <a:t>extreme</a:t>
            </a:r>
            <a:r>
              <a:rPr lang="it-IT" sz="1500" dirty="0"/>
              <a:t> </a:t>
            </a:r>
            <a:r>
              <a:rPr lang="it-IT" sz="1500" dirty="0" err="1"/>
              <a:t>value</a:t>
            </a:r>
            <a:r>
              <a:rPr lang="it-IT" sz="1500" dirty="0"/>
              <a:t> </a:t>
            </a:r>
            <a:r>
              <a:rPr lang="it-IT" sz="1500" dirty="0" err="1"/>
              <a:t>theory</a:t>
            </a:r>
            <a:r>
              <a:rPr lang="it-IT" sz="1500" dirty="0"/>
              <a:t>. </a:t>
            </a:r>
            <a:r>
              <a:rPr lang="it-IT" sz="1500" dirty="0" err="1"/>
              <a:t>Climate</a:t>
            </a:r>
            <a:r>
              <a:rPr lang="it-IT" sz="1500" dirty="0"/>
              <a:t> </a:t>
            </a:r>
            <a:r>
              <a:rPr lang="it-IT" sz="1500" dirty="0" err="1"/>
              <a:t>dynamics</a:t>
            </a:r>
            <a:r>
              <a:rPr lang="it-IT" sz="1500" dirty="0"/>
              <a:t>, 47(12), 3803-3815. </a:t>
            </a:r>
          </a:p>
          <a:p>
            <a:pPr marL="901700" indent="-884238" algn="just">
              <a:lnSpc>
                <a:spcPct val="150000"/>
              </a:lnSpc>
            </a:pPr>
            <a:r>
              <a:rPr lang="it-IT" sz="1500" dirty="0"/>
              <a:t>Faranda, D. et al., 2019: The </a:t>
            </a:r>
            <a:r>
              <a:rPr lang="it-IT" sz="1500" dirty="0" err="1"/>
              <a:t>hammam</a:t>
            </a:r>
            <a:r>
              <a:rPr lang="it-IT" sz="1500" dirty="0"/>
              <a:t> </a:t>
            </a:r>
            <a:r>
              <a:rPr lang="it-IT" sz="1500" dirty="0" err="1"/>
              <a:t>effect</a:t>
            </a:r>
            <a:r>
              <a:rPr lang="it-IT" sz="1500" dirty="0"/>
              <a:t> or </a:t>
            </a:r>
            <a:r>
              <a:rPr lang="it-IT" sz="1500" dirty="0" err="1"/>
              <a:t>how</a:t>
            </a:r>
            <a:r>
              <a:rPr lang="it-IT" sz="1500" dirty="0"/>
              <a:t> a </a:t>
            </a:r>
            <a:r>
              <a:rPr lang="it-IT" sz="1500" dirty="0" err="1"/>
              <a:t>warm</a:t>
            </a:r>
            <a:r>
              <a:rPr lang="it-IT" sz="1500" dirty="0"/>
              <a:t> </a:t>
            </a:r>
            <a:r>
              <a:rPr lang="it-IT" sz="1500" dirty="0" err="1"/>
              <a:t>ocean</a:t>
            </a:r>
            <a:r>
              <a:rPr lang="it-IT" sz="1500" dirty="0"/>
              <a:t> </a:t>
            </a:r>
            <a:r>
              <a:rPr lang="it-IT" sz="1500" dirty="0" err="1"/>
              <a:t>enhances</a:t>
            </a:r>
            <a:r>
              <a:rPr lang="it-IT" sz="1500" dirty="0"/>
              <a:t> large scale </a:t>
            </a:r>
            <a:r>
              <a:rPr lang="it-IT" sz="1500" dirty="0" err="1"/>
              <a:t>atmospheric</a:t>
            </a:r>
            <a:r>
              <a:rPr lang="it-IT" sz="1500" dirty="0"/>
              <a:t> </a:t>
            </a:r>
            <a:r>
              <a:rPr lang="it-IT" sz="1500" dirty="0" err="1"/>
              <a:t>predictability</a:t>
            </a:r>
            <a:r>
              <a:rPr lang="it-IT" sz="1500" dirty="0"/>
              <a:t>. Nature </a:t>
            </a:r>
            <a:r>
              <a:rPr lang="it-IT" sz="1500" dirty="0" err="1"/>
              <a:t>communications</a:t>
            </a:r>
            <a:r>
              <a:rPr lang="it-IT" sz="1500" dirty="0"/>
              <a:t>, 10(1), 1316.  </a:t>
            </a:r>
          </a:p>
          <a:p>
            <a:pPr marL="901700" indent="-884238" algn="just">
              <a:lnSpc>
                <a:spcPct val="150000"/>
              </a:lnSpc>
            </a:pPr>
            <a:r>
              <a:rPr lang="it-IT" sz="1500" dirty="0">
                <a:solidFill>
                  <a:schemeClr val="bg2">
                    <a:lumMod val="10000"/>
                  </a:schemeClr>
                </a:solidFill>
              </a:rPr>
              <a:t>Fedele G. et al., 2019. </a:t>
            </a:r>
            <a:r>
              <a:rPr lang="it-IT" sz="1500" dirty="0" err="1">
                <a:solidFill>
                  <a:schemeClr val="bg2">
                    <a:lumMod val="10000"/>
                  </a:schemeClr>
                </a:solidFill>
              </a:rPr>
              <a:t>Decadal</a:t>
            </a:r>
            <a:r>
              <a:rPr lang="it-IT" sz="1500" dirty="0">
                <a:solidFill>
                  <a:schemeClr val="bg2">
                    <a:lumMod val="10000"/>
                  </a:schemeClr>
                </a:solidFill>
              </a:rPr>
              <a:t> </a:t>
            </a:r>
            <a:r>
              <a:rPr lang="it-IT" sz="1500" dirty="0" err="1">
                <a:solidFill>
                  <a:schemeClr val="bg2">
                    <a:lumMod val="10000"/>
                  </a:schemeClr>
                </a:solidFill>
              </a:rPr>
              <a:t>variability</a:t>
            </a:r>
            <a:r>
              <a:rPr lang="it-IT" sz="1500" dirty="0">
                <a:solidFill>
                  <a:schemeClr val="bg2">
                    <a:lumMod val="10000"/>
                  </a:schemeClr>
                </a:solidFill>
              </a:rPr>
              <a:t> of the </a:t>
            </a:r>
            <a:r>
              <a:rPr lang="it-IT" sz="1500" dirty="0" err="1">
                <a:solidFill>
                  <a:schemeClr val="bg2">
                    <a:lumMod val="10000"/>
                  </a:schemeClr>
                </a:solidFill>
              </a:rPr>
              <a:t>Kuroshio</a:t>
            </a:r>
            <a:r>
              <a:rPr lang="it-IT" sz="1500" dirty="0">
                <a:solidFill>
                  <a:schemeClr val="bg2">
                    <a:lumMod val="10000"/>
                  </a:schemeClr>
                </a:solidFill>
              </a:rPr>
              <a:t> Extension: The response of the jet to increased </a:t>
            </a:r>
            <a:r>
              <a:rPr lang="it-IT" sz="1500" dirty="0" err="1">
                <a:solidFill>
                  <a:schemeClr val="bg2">
                    <a:lumMod val="10000"/>
                  </a:schemeClr>
                </a:solidFill>
              </a:rPr>
              <a:t>atmospheric</a:t>
            </a:r>
            <a:r>
              <a:rPr lang="it-IT" sz="1500" dirty="0">
                <a:solidFill>
                  <a:schemeClr val="bg2">
                    <a:lumMod val="10000"/>
                  </a:schemeClr>
                </a:solidFill>
              </a:rPr>
              <a:t> </a:t>
            </a:r>
            <a:r>
              <a:rPr lang="it-IT" sz="1500" dirty="0" err="1">
                <a:solidFill>
                  <a:schemeClr val="bg2">
                    <a:lumMod val="10000"/>
                  </a:schemeClr>
                </a:solidFill>
              </a:rPr>
              <a:t>resolution</a:t>
            </a:r>
            <a:r>
              <a:rPr lang="it-IT" sz="1500" dirty="0">
                <a:solidFill>
                  <a:schemeClr val="bg2">
                    <a:lumMod val="10000"/>
                  </a:schemeClr>
                </a:solidFill>
              </a:rPr>
              <a:t> in a </a:t>
            </a:r>
            <a:r>
              <a:rPr lang="it-IT" sz="1500" dirty="0" err="1">
                <a:solidFill>
                  <a:schemeClr val="bg2">
                    <a:lumMod val="10000"/>
                  </a:schemeClr>
                </a:solidFill>
              </a:rPr>
              <a:t>coupled</a:t>
            </a:r>
            <a:r>
              <a:rPr lang="it-IT" sz="1500" dirty="0">
                <a:solidFill>
                  <a:schemeClr val="bg2">
                    <a:lumMod val="10000"/>
                  </a:schemeClr>
                </a:solidFill>
              </a:rPr>
              <a:t> </a:t>
            </a:r>
            <a:r>
              <a:rPr lang="it-IT" sz="1500" dirty="0" err="1">
                <a:solidFill>
                  <a:schemeClr val="bg2">
                    <a:lumMod val="10000"/>
                  </a:schemeClr>
                </a:solidFill>
              </a:rPr>
              <a:t>ocean-atmosphere</a:t>
            </a:r>
            <a:r>
              <a:rPr lang="it-IT" sz="1500" dirty="0">
                <a:solidFill>
                  <a:schemeClr val="bg2">
                    <a:lumMod val="10000"/>
                  </a:schemeClr>
                </a:solidFill>
              </a:rPr>
              <a:t> model (under </a:t>
            </a:r>
            <a:r>
              <a:rPr lang="it-IT" sz="1500" dirty="0" err="1">
                <a:solidFill>
                  <a:schemeClr val="bg2">
                    <a:lumMod val="10000"/>
                  </a:schemeClr>
                </a:solidFill>
              </a:rPr>
              <a:t>review</a:t>
            </a:r>
            <a:r>
              <a:rPr lang="it-IT" sz="1500" dirty="0">
                <a:solidFill>
                  <a:schemeClr val="bg2">
                    <a:lumMod val="10000"/>
                  </a:schemeClr>
                </a:solidFill>
              </a:rPr>
              <a:t>).</a:t>
            </a:r>
          </a:p>
          <a:p>
            <a:pPr marL="901700" indent="-884238" algn="just">
              <a:lnSpc>
                <a:spcPct val="150000"/>
              </a:lnSpc>
            </a:pPr>
            <a:r>
              <a:rPr lang="it-IT" sz="1500" dirty="0">
                <a:solidFill>
                  <a:schemeClr val="bg2">
                    <a:lumMod val="10000"/>
                  </a:schemeClr>
                </a:solidFill>
              </a:rPr>
              <a:t>Fedele G. et al., 2020. </a:t>
            </a:r>
            <a:r>
              <a:rPr lang="it-IT" sz="1500" dirty="0" err="1">
                <a:solidFill>
                  <a:schemeClr val="bg2">
                    <a:lumMod val="10000"/>
                  </a:schemeClr>
                </a:solidFill>
              </a:rPr>
              <a:t>Interannual</a:t>
            </a:r>
            <a:r>
              <a:rPr lang="it-IT" sz="1500" dirty="0">
                <a:solidFill>
                  <a:schemeClr val="bg2">
                    <a:lumMod val="10000"/>
                  </a:schemeClr>
                </a:solidFill>
              </a:rPr>
              <a:t>-to-</a:t>
            </a:r>
            <a:r>
              <a:rPr lang="it-IT" sz="1500" dirty="0" err="1">
                <a:solidFill>
                  <a:schemeClr val="bg2">
                    <a:lumMod val="10000"/>
                  </a:schemeClr>
                </a:solidFill>
              </a:rPr>
              <a:t>decadal</a:t>
            </a:r>
            <a:r>
              <a:rPr lang="it-IT" sz="1500" dirty="0">
                <a:solidFill>
                  <a:schemeClr val="bg2">
                    <a:lumMod val="10000"/>
                  </a:schemeClr>
                </a:solidFill>
              </a:rPr>
              <a:t> </a:t>
            </a:r>
            <a:r>
              <a:rPr lang="it-IT" sz="1500" dirty="0" err="1">
                <a:solidFill>
                  <a:schemeClr val="bg2">
                    <a:lumMod val="10000"/>
                  </a:schemeClr>
                </a:solidFill>
              </a:rPr>
              <a:t>variability</a:t>
            </a:r>
            <a:r>
              <a:rPr lang="it-IT" sz="1500" dirty="0">
                <a:solidFill>
                  <a:schemeClr val="bg2">
                    <a:lumMod val="10000"/>
                  </a:schemeClr>
                </a:solidFill>
              </a:rPr>
              <a:t> of the </a:t>
            </a:r>
            <a:r>
              <a:rPr lang="it-IT" sz="1500" dirty="0" err="1">
                <a:solidFill>
                  <a:schemeClr val="bg2">
                    <a:lumMod val="10000"/>
                  </a:schemeClr>
                </a:solidFill>
              </a:rPr>
              <a:t>Kuroshio</a:t>
            </a:r>
            <a:r>
              <a:rPr lang="it-IT" sz="1500" dirty="0">
                <a:solidFill>
                  <a:schemeClr val="bg2">
                    <a:lumMod val="10000"/>
                  </a:schemeClr>
                </a:solidFill>
              </a:rPr>
              <a:t> Extension: </a:t>
            </a:r>
            <a:r>
              <a:rPr lang="it-IT" sz="1500" dirty="0" err="1">
                <a:solidFill>
                  <a:schemeClr val="bg2">
                    <a:lumMod val="10000"/>
                  </a:schemeClr>
                </a:solidFill>
              </a:rPr>
              <a:t>Analyzing</a:t>
            </a:r>
            <a:r>
              <a:rPr lang="it-IT" sz="1500" dirty="0">
                <a:solidFill>
                  <a:schemeClr val="bg2">
                    <a:lumMod val="10000"/>
                  </a:schemeClr>
                </a:solidFill>
              </a:rPr>
              <a:t> an ensemble of global hindcasts from a </a:t>
            </a:r>
            <a:r>
              <a:rPr lang="it-IT" sz="1500" dirty="0" err="1">
                <a:solidFill>
                  <a:schemeClr val="bg2">
                    <a:lumMod val="10000"/>
                  </a:schemeClr>
                </a:solidFill>
              </a:rPr>
              <a:t>Dynamical</a:t>
            </a:r>
            <a:r>
              <a:rPr lang="it-IT" sz="1500" dirty="0">
                <a:solidFill>
                  <a:schemeClr val="bg2">
                    <a:lumMod val="10000"/>
                  </a:schemeClr>
                </a:solidFill>
              </a:rPr>
              <a:t> System </a:t>
            </a:r>
            <a:r>
              <a:rPr lang="it-IT" sz="1500" dirty="0" err="1">
                <a:solidFill>
                  <a:schemeClr val="bg2">
                    <a:lumMod val="10000"/>
                  </a:schemeClr>
                </a:solidFill>
              </a:rPr>
              <a:t>viewpoint</a:t>
            </a:r>
            <a:r>
              <a:rPr lang="it-IT" sz="1500" dirty="0">
                <a:solidFill>
                  <a:schemeClr val="bg2">
                    <a:lumMod val="10000"/>
                  </a:schemeClr>
                </a:solidFill>
              </a:rPr>
              <a:t> (</a:t>
            </a:r>
            <a:r>
              <a:rPr lang="it-IT" sz="1500" dirty="0" err="1">
                <a:solidFill>
                  <a:schemeClr val="bg2">
                    <a:lumMod val="10000"/>
                  </a:schemeClr>
                </a:solidFill>
              </a:rPr>
              <a:t>submitted</a:t>
            </a:r>
            <a:r>
              <a:rPr lang="it-IT" sz="1500" dirty="0">
                <a:solidFill>
                  <a:schemeClr val="bg2">
                    <a:lumMod val="10000"/>
                  </a:schemeClr>
                </a:solidFill>
              </a:rPr>
              <a:t>).</a:t>
            </a:r>
          </a:p>
          <a:p>
            <a:pPr marL="901700" indent="-884238" algn="just">
              <a:lnSpc>
                <a:spcPct val="150000"/>
              </a:lnSpc>
            </a:pPr>
            <a:r>
              <a:rPr lang="it-IT" sz="1500" dirty="0"/>
              <a:t>Penduff T. et al., 2014: </a:t>
            </a:r>
            <a:r>
              <a:rPr lang="it-IT" sz="1500" dirty="0" err="1"/>
              <a:t>Ensembles</a:t>
            </a:r>
            <a:r>
              <a:rPr lang="it-IT" sz="1500" dirty="0"/>
              <a:t> of </a:t>
            </a:r>
            <a:r>
              <a:rPr lang="it-IT" sz="1500" dirty="0" err="1"/>
              <a:t>eddying</a:t>
            </a:r>
            <a:r>
              <a:rPr lang="it-IT" sz="1500" dirty="0"/>
              <a:t> </a:t>
            </a:r>
            <a:r>
              <a:rPr lang="it-IT" sz="1500" dirty="0" err="1"/>
              <a:t>ocean</a:t>
            </a:r>
            <a:r>
              <a:rPr lang="it-IT" sz="1500" dirty="0"/>
              <a:t> </a:t>
            </a:r>
            <a:r>
              <a:rPr lang="it-IT" sz="1500" dirty="0" err="1"/>
              <a:t>simulations</a:t>
            </a:r>
            <a:r>
              <a:rPr lang="it-IT" sz="1500" dirty="0"/>
              <a:t> for </a:t>
            </a:r>
            <a:r>
              <a:rPr lang="it-IT" sz="1500" dirty="0" err="1"/>
              <a:t>climate</a:t>
            </a:r>
            <a:r>
              <a:rPr lang="it-IT" sz="1500" dirty="0"/>
              <a:t>, CLIVAR </a:t>
            </a:r>
            <a:r>
              <a:rPr lang="it-IT" sz="1500" dirty="0" err="1"/>
              <a:t>Exchanges</a:t>
            </a:r>
            <a:r>
              <a:rPr lang="it-IT" sz="1500" dirty="0"/>
              <a:t>, Special </a:t>
            </a:r>
            <a:r>
              <a:rPr lang="it-IT" sz="1500" dirty="0" err="1"/>
              <a:t>Issue</a:t>
            </a:r>
            <a:r>
              <a:rPr lang="it-IT" sz="1500" dirty="0"/>
              <a:t> on High </a:t>
            </a:r>
            <a:r>
              <a:rPr lang="it-IT" sz="1500" dirty="0" err="1"/>
              <a:t>Resolution</a:t>
            </a:r>
            <a:r>
              <a:rPr lang="it-IT" sz="1500" dirty="0"/>
              <a:t> Ocean </a:t>
            </a:r>
            <a:r>
              <a:rPr lang="it-IT" sz="1500" dirty="0" err="1"/>
              <a:t>Climate</a:t>
            </a:r>
            <a:r>
              <a:rPr lang="it-IT" sz="1500" dirty="0"/>
              <a:t> </a:t>
            </a:r>
            <a:r>
              <a:rPr lang="it-IT" sz="1500" dirty="0" err="1"/>
              <a:t>Modelling</a:t>
            </a:r>
            <a:r>
              <a:rPr lang="it-IT" sz="1500" dirty="0"/>
              <a:t>, 19. </a:t>
            </a:r>
          </a:p>
          <a:p>
            <a:pPr marL="889000" indent="-842963"/>
            <a:r>
              <a:rPr lang="it-IT" sz="1500" dirty="0"/>
              <a:t>Pierini S., 2014: </a:t>
            </a:r>
            <a:r>
              <a:rPr lang="it-IT" sz="1500" dirty="0" err="1"/>
              <a:t>Kuroshio</a:t>
            </a:r>
            <a:r>
              <a:rPr lang="it-IT" sz="1500" dirty="0"/>
              <a:t> Extension </a:t>
            </a:r>
            <a:r>
              <a:rPr lang="it-IT" sz="1500" dirty="0" err="1"/>
              <a:t>Bimodality</a:t>
            </a:r>
            <a:r>
              <a:rPr lang="it-IT" sz="1500" dirty="0"/>
              <a:t> and the North Pacific </a:t>
            </a:r>
            <a:r>
              <a:rPr lang="it-IT" sz="1500" dirty="0" err="1"/>
              <a:t>Oscillation</a:t>
            </a:r>
            <a:r>
              <a:rPr lang="it-IT" sz="1500" dirty="0"/>
              <a:t>: A Case of </a:t>
            </a:r>
            <a:r>
              <a:rPr lang="it-IT" sz="1500" dirty="0" err="1"/>
              <a:t>Intrinsic</a:t>
            </a:r>
            <a:r>
              <a:rPr lang="it-IT" sz="1500" dirty="0"/>
              <a:t> Variability </a:t>
            </a:r>
            <a:r>
              <a:rPr lang="it-IT" sz="1500" dirty="0" err="1"/>
              <a:t>Paced</a:t>
            </a:r>
            <a:r>
              <a:rPr lang="it-IT" sz="1500" dirty="0"/>
              <a:t> by </a:t>
            </a:r>
            <a:r>
              <a:rPr lang="it-IT" sz="1500" dirty="0" err="1"/>
              <a:t>External</a:t>
            </a:r>
            <a:r>
              <a:rPr lang="it-IT" sz="1500" dirty="0"/>
              <a:t> Forcing. </a:t>
            </a:r>
            <a:r>
              <a:rPr lang="it-IT" sz="1500" dirty="0" err="1"/>
              <a:t>J</a:t>
            </a:r>
            <a:r>
              <a:rPr lang="it-IT" sz="1500" dirty="0"/>
              <a:t>. </a:t>
            </a:r>
            <a:r>
              <a:rPr lang="it-IT" sz="1500" dirty="0" err="1"/>
              <a:t>Climate</a:t>
            </a:r>
            <a:r>
              <a:rPr lang="it-IT" sz="1500" dirty="0"/>
              <a:t>, 27, 448–454.</a:t>
            </a:r>
          </a:p>
          <a:p>
            <a:pPr marL="901700" indent="-884238" algn="just">
              <a:lnSpc>
                <a:spcPct val="150000"/>
              </a:lnSpc>
            </a:pPr>
            <a:r>
              <a:rPr lang="it-IT" sz="1500" dirty="0"/>
              <a:t>Pierini, S., 2019: Statistical </a:t>
            </a:r>
            <a:r>
              <a:rPr lang="it-IT" sz="1500" dirty="0" err="1"/>
              <a:t>Significance</a:t>
            </a:r>
            <a:r>
              <a:rPr lang="it-IT" sz="1500" dirty="0"/>
              <a:t> of Small </a:t>
            </a:r>
            <a:r>
              <a:rPr lang="it-IT" sz="1500" dirty="0" err="1"/>
              <a:t>Ensembles</a:t>
            </a:r>
            <a:r>
              <a:rPr lang="it-IT" sz="1500" dirty="0"/>
              <a:t> of </a:t>
            </a:r>
            <a:r>
              <a:rPr lang="it-IT" sz="1500" dirty="0" err="1"/>
              <a:t>Simulations</a:t>
            </a:r>
            <a:r>
              <a:rPr lang="it-IT" sz="1500" dirty="0"/>
              <a:t> and </a:t>
            </a:r>
            <a:r>
              <a:rPr lang="it-IT" sz="1500" dirty="0" err="1"/>
              <a:t>Detection</a:t>
            </a:r>
            <a:r>
              <a:rPr lang="it-IT" sz="1500" dirty="0"/>
              <a:t> of the </a:t>
            </a:r>
            <a:r>
              <a:rPr lang="it-IT" sz="1500" dirty="0" err="1"/>
              <a:t>Internal</a:t>
            </a:r>
            <a:r>
              <a:rPr lang="it-IT" sz="1500" dirty="0"/>
              <a:t> </a:t>
            </a:r>
            <a:r>
              <a:rPr lang="it-IT" sz="1500" dirty="0" err="1"/>
              <a:t>Climate</a:t>
            </a:r>
            <a:r>
              <a:rPr lang="it-IT" sz="1500" dirty="0"/>
              <a:t> Variability: An </a:t>
            </a:r>
            <a:r>
              <a:rPr lang="it-IT" sz="1500" dirty="0" err="1"/>
              <a:t>Excitable</a:t>
            </a:r>
            <a:r>
              <a:rPr lang="it-IT" sz="1500" dirty="0"/>
              <a:t> Ocean System Case </a:t>
            </a:r>
            <a:r>
              <a:rPr lang="it-IT" sz="1500" dirty="0" err="1"/>
              <a:t>Study</a:t>
            </a:r>
            <a:r>
              <a:rPr lang="it-IT" sz="1500" dirty="0"/>
              <a:t>. </a:t>
            </a:r>
            <a:r>
              <a:rPr lang="it-IT" sz="1500" i="1" dirty="0" err="1"/>
              <a:t>J</a:t>
            </a:r>
            <a:r>
              <a:rPr lang="it-IT" sz="1500" i="1" dirty="0"/>
              <a:t> Stat </a:t>
            </a:r>
            <a:r>
              <a:rPr lang="it-IT" sz="1500" i="1" dirty="0" err="1"/>
              <a:t>Phys</a:t>
            </a:r>
            <a:r>
              <a:rPr lang="it-IT" sz="1500" dirty="0"/>
              <a:t>. </a:t>
            </a:r>
          </a:p>
          <a:p>
            <a:pPr marL="901700" indent="-884238" algn="just">
              <a:lnSpc>
                <a:spcPct val="150000"/>
              </a:lnSpc>
            </a:pPr>
            <a:r>
              <a:rPr lang="it-IT" sz="1500" dirty="0"/>
              <a:t>Qiu, B., and Chen, S., 2005: Variability of the </a:t>
            </a:r>
            <a:r>
              <a:rPr lang="it-IT" sz="1500" dirty="0" err="1"/>
              <a:t>Kuroshio</a:t>
            </a:r>
            <a:r>
              <a:rPr lang="it-IT" sz="1500" dirty="0"/>
              <a:t> Extension jet, </a:t>
            </a:r>
            <a:r>
              <a:rPr lang="it-IT" sz="1500" dirty="0" err="1"/>
              <a:t>recirculation</a:t>
            </a:r>
            <a:r>
              <a:rPr lang="it-IT" sz="1500" dirty="0"/>
              <a:t> </a:t>
            </a:r>
            <a:r>
              <a:rPr lang="it-IT" sz="1500" dirty="0" err="1"/>
              <a:t>gyre</a:t>
            </a:r>
            <a:r>
              <a:rPr lang="it-IT" sz="1500" dirty="0"/>
              <a:t> and </a:t>
            </a:r>
            <a:r>
              <a:rPr lang="it-IT" sz="1500" dirty="0" err="1"/>
              <a:t>mesoscale</a:t>
            </a:r>
            <a:r>
              <a:rPr lang="it-IT" sz="1500" dirty="0"/>
              <a:t> </a:t>
            </a:r>
            <a:r>
              <a:rPr lang="it-IT" sz="1500" dirty="0" err="1"/>
              <a:t>eddies</a:t>
            </a:r>
            <a:r>
              <a:rPr lang="it-IT" sz="1500" dirty="0"/>
              <a:t> on </a:t>
            </a:r>
            <a:r>
              <a:rPr lang="it-IT" sz="1500" dirty="0" err="1"/>
              <a:t>decadal</a:t>
            </a:r>
            <a:r>
              <a:rPr lang="it-IT" sz="1500" dirty="0"/>
              <a:t> </a:t>
            </a:r>
            <a:r>
              <a:rPr lang="it-IT" sz="1500" dirty="0" err="1"/>
              <a:t>timescales</a:t>
            </a:r>
            <a:r>
              <a:rPr lang="it-IT" sz="1500" dirty="0"/>
              <a:t>. Journal of </a:t>
            </a:r>
            <a:r>
              <a:rPr lang="it-IT" sz="1500" dirty="0" err="1"/>
              <a:t>Physical</a:t>
            </a:r>
            <a:r>
              <a:rPr lang="it-IT" sz="1500" dirty="0"/>
              <a:t> </a:t>
            </a:r>
            <a:r>
              <a:rPr lang="it-IT" sz="1500" dirty="0" err="1"/>
              <a:t>Oceanography</a:t>
            </a:r>
            <a:r>
              <a:rPr lang="it-IT" sz="1500" dirty="0"/>
              <a:t> 35, 2090–2103. </a:t>
            </a:r>
          </a:p>
        </p:txBody>
      </p:sp>
      <p:pic>
        <p:nvPicPr>
          <p:cNvPr id="4" name="Immagine 3">
            <a:extLst>
              <a:ext uri="{FF2B5EF4-FFF2-40B4-BE49-F238E27FC236}">
                <a16:creationId xmlns:a16="http://schemas.microsoft.com/office/drawing/2014/main" id="{A6E16006-B82E-3244-A1FA-9DBDDEC778A3}"/>
              </a:ext>
            </a:extLst>
          </p:cNvPr>
          <p:cNvPicPr>
            <a:picLocks noChangeAspect="1"/>
          </p:cNvPicPr>
          <p:nvPr/>
        </p:nvPicPr>
        <p:blipFill>
          <a:blip r:embed="rId2"/>
          <a:stretch>
            <a:fillRect/>
          </a:stretch>
        </p:blipFill>
        <p:spPr>
          <a:xfrm>
            <a:off x="11354226" y="0"/>
            <a:ext cx="632501" cy="501554"/>
          </a:xfrm>
          <a:prstGeom prst="rect">
            <a:avLst/>
          </a:prstGeom>
          <a:solidFill>
            <a:schemeClr val="bg1"/>
          </a:solidFill>
        </p:spPr>
      </p:pic>
    </p:spTree>
    <p:extLst>
      <p:ext uri="{BB962C8B-B14F-4D97-AF65-F5344CB8AC3E}">
        <p14:creationId xmlns:p14="http://schemas.microsoft.com/office/powerpoint/2010/main" val="1124931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torta&#10;&#10;Descrizione generata automaticamente">
            <a:extLst>
              <a:ext uri="{FF2B5EF4-FFF2-40B4-BE49-F238E27FC236}">
                <a16:creationId xmlns:a16="http://schemas.microsoft.com/office/drawing/2014/main" id="{E0B7B350-61D8-C640-BB54-33243717C45B}"/>
              </a:ext>
            </a:extLst>
          </p:cNvPr>
          <p:cNvPicPr>
            <a:picLocks noChangeAspect="1"/>
          </p:cNvPicPr>
          <p:nvPr/>
        </p:nvPicPr>
        <p:blipFill rotWithShape="1">
          <a:blip r:embed="rId2"/>
          <a:srcRect r="31333"/>
          <a:stretch/>
        </p:blipFill>
        <p:spPr>
          <a:xfrm>
            <a:off x="5913124" y="1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3" name="CasellaDiTesto 2">
            <a:extLst>
              <a:ext uri="{FF2B5EF4-FFF2-40B4-BE49-F238E27FC236}">
                <a16:creationId xmlns:a16="http://schemas.microsoft.com/office/drawing/2014/main" id="{DEA4CAE5-A8A4-FC44-97D2-8160B512D029}"/>
              </a:ext>
            </a:extLst>
          </p:cNvPr>
          <p:cNvSpPr txBox="1"/>
          <p:nvPr/>
        </p:nvSpPr>
        <p:spPr>
          <a:xfrm>
            <a:off x="0" y="2718026"/>
            <a:ext cx="5801870" cy="1421947"/>
          </a:xfrm>
          <a:prstGeom prst="rect">
            <a:avLst/>
          </a:prstGeom>
          <a:solidFill>
            <a:schemeClr val="bg1"/>
          </a:solidFill>
        </p:spPr>
        <p:txBody>
          <a:bodyPr vert="horz" lIns="91440" tIns="45720" rIns="91440" bIns="45720" rtlCol="0" anchor="t">
            <a:normAutofit fontScale="62500" lnSpcReduction="20000"/>
          </a:bodyPr>
          <a:lstStyle/>
          <a:p>
            <a:pPr algn="ctr">
              <a:lnSpc>
                <a:spcPct val="120000"/>
              </a:lnSpc>
              <a:spcBef>
                <a:spcPct val="0"/>
              </a:spcBef>
            </a:pPr>
            <a:r>
              <a:rPr lang="it-IT" sz="5100" b="1" dirty="0">
                <a:latin typeface="+mj-lt"/>
                <a:ea typeface="+mj-ea"/>
                <a:cs typeface="+mj-cs"/>
              </a:rPr>
              <a:t>THANKS FOR YOUR ATTENTION</a:t>
            </a:r>
          </a:p>
          <a:p>
            <a:pPr algn="ctr">
              <a:lnSpc>
                <a:spcPct val="120000"/>
              </a:lnSpc>
              <a:spcBef>
                <a:spcPct val="0"/>
              </a:spcBef>
            </a:pPr>
            <a:endParaRPr lang="it-IT" sz="4000" dirty="0">
              <a:latin typeface="+mj-lt"/>
              <a:ea typeface="+mj-ea"/>
              <a:cs typeface="+mj-cs"/>
            </a:endParaRPr>
          </a:p>
          <a:p>
            <a:pPr algn="ctr">
              <a:lnSpc>
                <a:spcPct val="120000"/>
              </a:lnSpc>
              <a:spcBef>
                <a:spcPct val="0"/>
              </a:spcBef>
            </a:pPr>
            <a:r>
              <a:rPr lang="en-US" sz="3400" dirty="0">
                <a:latin typeface="+mj-lt"/>
                <a:ea typeface="+mj-ea"/>
                <a:cs typeface="+mj-cs"/>
              </a:rPr>
              <a:t>Fedele G. (</a:t>
            </a:r>
            <a:r>
              <a:rPr lang="en-US" sz="3400" dirty="0" err="1">
                <a:latin typeface="+mj-lt"/>
                <a:ea typeface="+mj-ea"/>
                <a:cs typeface="+mj-cs"/>
              </a:rPr>
              <a:t>giusy.fedele@unive.it</a:t>
            </a:r>
            <a:r>
              <a:rPr lang="en-US" sz="3400" dirty="0">
                <a:latin typeface="+mj-lt"/>
                <a:ea typeface="+mj-ea"/>
                <a:cs typeface="+mj-cs"/>
              </a:rPr>
              <a:t>)</a:t>
            </a:r>
          </a:p>
        </p:txBody>
      </p:sp>
      <p:pic>
        <p:nvPicPr>
          <p:cNvPr id="4" name="Immagine 3">
            <a:extLst>
              <a:ext uri="{FF2B5EF4-FFF2-40B4-BE49-F238E27FC236}">
                <a16:creationId xmlns:a16="http://schemas.microsoft.com/office/drawing/2014/main" id="{3BB87DEB-B638-8E4C-B714-950743A7076E}"/>
              </a:ext>
            </a:extLst>
          </p:cNvPr>
          <p:cNvPicPr>
            <a:picLocks noChangeAspect="1"/>
          </p:cNvPicPr>
          <p:nvPr/>
        </p:nvPicPr>
        <p:blipFill>
          <a:blip r:embed="rId3"/>
          <a:stretch>
            <a:fillRect/>
          </a:stretch>
        </p:blipFill>
        <p:spPr>
          <a:xfrm>
            <a:off x="117064" y="108324"/>
            <a:ext cx="1335013" cy="1058623"/>
          </a:xfrm>
          <a:prstGeom prst="rect">
            <a:avLst/>
          </a:prstGeom>
        </p:spPr>
      </p:pic>
      <p:grpSp>
        <p:nvGrpSpPr>
          <p:cNvPr id="5" name="Gruppo 4">
            <a:extLst>
              <a:ext uri="{FF2B5EF4-FFF2-40B4-BE49-F238E27FC236}">
                <a16:creationId xmlns:a16="http://schemas.microsoft.com/office/drawing/2014/main" id="{BD4CFA12-D3B5-FD4A-80E7-8BB985BA557C}"/>
              </a:ext>
            </a:extLst>
          </p:cNvPr>
          <p:cNvGrpSpPr/>
          <p:nvPr/>
        </p:nvGrpSpPr>
        <p:grpSpPr>
          <a:xfrm>
            <a:off x="345861" y="5963313"/>
            <a:ext cx="4990669" cy="764070"/>
            <a:chOff x="345861" y="5963313"/>
            <a:chExt cx="4990669" cy="764070"/>
          </a:xfrm>
        </p:grpSpPr>
        <p:grpSp>
          <p:nvGrpSpPr>
            <p:cNvPr id="6" name="Gruppo 5">
              <a:extLst>
                <a:ext uri="{FF2B5EF4-FFF2-40B4-BE49-F238E27FC236}">
                  <a16:creationId xmlns:a16="http://schemas.microsoft.com/office/drawing/2014/main" id="{4997EE0C-557F-2A47-BED4-67FEFEC7901F}"/>
                </a:ext>
              </a:extLst>
            </p:cNvPr>
            <p:cNvGrpSpPr/>
            <p:nvPr/>
          </p:nvGrpSpPr>
          <p:grpSpPr>
            <a:xfrm>
              <a:off x="1156300" y="5963313"/>
              <a:ext cx="4180230" cy="764070"/>
              <a:chOff x="1684948" y="5963313"/>
              <a:chExt cx="4180230" cy="764070"/>
            </a:xfrm>
          </p:grpSpPr>
          <p:pic>
            <p:nvPicPr>
              <p:cNvPr id="8" name="Immagine 7">
                <a:extLst>
                  <a:ext uri="{FF2B5EF4-FFF2-40B4-BE49-F238E27FC236}">
                    <a16:creationId xmlns:a16="http://schemas.microsoft.com/office/drawing/2014/main" id="{FA86312A-9B19-D74C-8F52-D34030D7F3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4948" y="6012527"/>
                <a:ext cx="1606212" cy="665641"/>
              </a:xfrm>
              <a:prstGeom prst="rect">
                <a:avLst/>
              </a:prstGeom>
            </p:spPr>
          </p:pic>
          <p:pic>
            <p:nvPicPr>
              <p:cNvPr id="9" name="Immagine 8">
                <a:extLst>
                  <a:ext uri="{FF2B5EF4-FFF2-40B4-BE49-F238E27FC236}">
                    <a16:creationId xmlns:a16="http://schemas.microsoft.com/office/drawing/2014/main" id="{9DA66C4F-C3FF-0B44-9BBE-62C3496626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1160" y="5963313"/>
                <a:ext cx="1717322" cy="764070"/>
              </a:xfrm>
              <a:prstGeom prst="rect">
                <a:avLst/>
              </a:prstGeom>
            </p:spPr>
          </p:pic>
          <p:pic>
            <p:nvPicPr>
              <p:cNvPr id="10" name="Immagine 9">
                <a:extLst>
                  <a:ext uri="{FF2B5EF4-FFF2-40B4-BE49-F238E27FC236}">
                    <a16:creationId xmlns:a16="http://schemas.microsoft.com/office/drawing/2014/main" id="{633988D0-38FE-C244-A151-A6056E4145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1173" y="6027563"/>
                <a:ext cx="734005" cy="699820"/>
              </a:xfrm>
              <a:prstGeom prst="rect">
                <a:avLst/>
              </a:prstGeom>
            </p:spPr>
          </p:pic>
        </p:grpSp>
        <p:pic>
          <p:nvPicPr>
            <p:cNvPr id="7" name="Immagine 6">
              <a:extLst>
                <a:ext uri="{FF2B5EF4-FFF2-40B4-BE49-F238E27FC236}">
                  <a16:creationId xmlns:a16="http://schemas.microsoft.com/office/drawing/2014/main" id="{8D831EC0-1D6C-6B45-80EA-A3130F67BF48}"/>
                </a:ext>
              </a:extLst>
            </p:cNvPr>
            <p:cNvPicPr>
              <a:picLocks noChangeAspect="1"/>
            </p:cNvPicPr>
            <p:nvPr/>
          </p:nvPicPr>
          <p:blipFill>
            <a:blip r:embed="rId7"/>
            <a:stretch>
              <a:fillRect/>
            </a:stretch>
          </p:blipFill>
          <p:spPr>
            <a:xfrm>
              <a:off x="345861" y="6012526"/>
              <a:ext cx="665641" cy="665641"/>
            </a:xfrm>
            <a:prstGeom prst="rect">
              <a:avLst/>
            </a:prstGeom>
          </p:spPr>
        </p:pic>
      </p:grpSp>
      <p:sp>
        <p:nvSpPr>
          <p:cNvPr id="12" name="Rettangolo 11">
            <a:extLst>
              <a:ext uri="{FF2B5EF4-FFF2-40B4-BE49-F238E27FC236}">
                <a16:creationId xmlns:a16="http://schemas.microsoft.com/office/drawing/2014/main" id="{CE1661B6-7B0E-4C47-8A7E-F59A1EE4A9FF}"/>
              </a:ext>
            </a:extLst>
          </p:cNvPr>
          <p:cNvSpPr/>
          <p:nvPr/>
        </p:nvSpPr>
        <p:spPr>
          <a:xfrm>
            <a:off x="9577614" y="6642556"/>
            <a:ext cx="2675732" cy="215444"/>
          </a:xfrm>
          <a:prstGeom prst="rect">
            <a:avLst/>
          </a:prstGeom>
        </p:spPr>
        <p:txBody>
          <a:bodyPr wrap="none">
            <a:spAutoFit/>
          </a:bodyPr>
          <a:lstStyle/>
          <a:p>
            <a:r>
              <a:rPr lang="en" sz="800" b="1" dirty="0">
                <a:solidFill>
                  <a:schemeClr val="bg1"/>
                </a:solidFill>
                <a:latin typeface="proxima-nova-alt-condensed"/>
              </a:rPr>
              <a:t>Credit: C. </a:t>
            </a:r>
            <a:r>
              <a:rPr lang="en" sz="800" b="1" dirty="0" err="1">
                <a:solidFill>
                  <a:schemeClr val="bg1"/>
                </a:solidFill>
                <a:latin typeface="proxima-nova-alt-condensed"/>
              </a:rPr>
              <a:t>Henze</a:t>
            </a:r>
            <a:r>
              <a:rPr lang="en" sz="800" b="1" dirty="0">
                <a:solidFill>
                  <a:schemeClr val="bg1"/>
                </a:solidFill>
                <a:latin typeface="proxima-nova-alt-condensed"/>
              </a:rPr>
              <a:t>, </a:t>
            </a:r>
            <a:r>
              <a:rPr lang="en" sz="800" b="1" dirty="0">
                <a:solidFill>
                  <a:schemeClr val="bg1"/>
                </a:solidFill>
                <a:latin typeface="proxima-nova-alt-condensed"/>
                <a:hlinkClick r:id="rId8">
                  <a:extLst>
                    <a:ext uri="{A12FA001-AC4F-418D-AE19-62706E023703}">
                      <ahyp:hlinkClr xmlns:ahyp="http://schemas.microsoft.com/office/drawing/2018/hyperlinkcolor" val="tx"/>
                    </a:ext>
                  </a:extLst>
                </a:hlinkClick>
              </a:rPr>
              <a:t>NASA Advanced Supercomputing Division</a:t>
            </a:r>
            <a:endParaRPr lang="en-GB" sz="800" dirty="0">
              <a:solidFill>
                <a:schemeClr val="bg1"/>
              </a:solidFill>
            </a:endParaRPr>
          </a:p>
        </p:txBody>
      </p:sp>
    </p:spTree>
    <p:extLst>
      <p:ext uri="{BB962C8B-B14F-4D97-AF65-F5344CB8AC3E}">
        <p14:creationId xmlns:p14="http://schemas.microsoft.com/office/powerpoint/2010/main" val="1166619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0EF7237-435F-9F47-8FDB-7602000CB922}"/>
              </a:ext>
            </a:extLst>
          </p:cNvPr>
          <p:cNvPicPr>
            <a:picLocks noChangeAspect="1"/>
          </p:cNvPicPr>
          <p:nvPr/>
        </p:nvPicPr>
        <p:blipFill>
          <a:blip r:embed="rId2"/>
          <a:stretch>
            <a:fillRect/>
          </a:stretch>
        </p:blipFill>
        <p:spPr>
          <a:xfrm>
            <a:off x="17050" y="0"/>
            <a:ext cx="12157900" cy="6858000"/>
          </a:xfrm>
          <a:prstGeom prst="rect">
            <a:avLst/>
          </a:prstGeom>
        </p:spPr>
      </p:pic>
    </p:spTree>
    <p:extLst>
      <p:ext uri="{BB962C8B-B14F-4D97-AF65-F5344CB8AC3E}">
        <p14:creationId xmlns:p14="http://schemas.microsoft.com/office/powerpoint/2010/main" val="688240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id="{BDCC8121-EC24-FF45-842F-06F066BEFF9F}"/>
              </a:ext>
            </a:extLst>
          </p:cNvPr>
          <p:cNvGrpSpPr/>
          <p:nvPr/>
        </p:nvGrpSpPr>
        <p:grpSpPr>
          <a:xfrm>
            <a:off x="659130" y="137548"/>
            <a:ext cx="10873740" cy="6645036"/>
            <a:chOff x="659130" y="46108"/>
            <a:chExt cx="10873740" cy="6645036"/>
          </a:xfrm>
        </p:grpSpPr>
        <p:sp>
          <p:nvSpPr>
            <p:cNvPr id="8" name="Rettangolo 7">
              <a:extLst>
                <a:ext uri="{FF2B5EF4-FFF2-40B4-BE49-F238E27FC236}">
                  <a16:creationId xmlns:a16="http://schemas.microsoft.com/office/drawing/2014/main" id="{9D942D0E-5261-FA40-AA0F-7C963829BCD4}"/>
                </a:ext>
              </a:extLst>
            </p:cNvPr>
            <p:cNvSpPr/>
            <p:nvPr/>
          </p:nvSpPr>
          <p:spPr>
            <a:xfrm>
              <a:off x="659130" y="46108"/>
              <a:ext cx="10873740" cy="461665"/>
            </a:xfrm>
            <a:prstGeom prst="rect">
              <a:avLst/>
            </a:prstGeom>
          </p:spPr>
          <p:txBody>
            <a:bodyPr wrap="square">
              <a:spAutoFit/>
            </a:bodyPr>
            <a:lstStyle/>
            <a:p>
              <a:r>
                <a:rPr lang="en-US" sz="2400" b="1" dirty="0">
                  <a:latin typeface="Garamond" panose="02020404030301010803" pitchFamily="18" charset="0"/>
                  <a:ea typeface="Times New Roman" panose="02020603050405020304" pitchFamily="18" charset="0"/>
                  <a:cs typeface="Arial" panose="020B0604020202020204" pitchFamily="34" charset="0"/>
                </a:rPr>
                <a:t>Strong connection between the LFV variability of the KE velocity and latitude.</a:t>
              </a:r>
              <a:endParaRPr lang="en-GB" sz="2400" b="1" dirty="0"/>
            </a:p>
          </p:txBody>
        </p:sp>
        <p:grpSp>
          <p:nvGrpSpPr>
            <p:cNvPr id="9" name="Gruppo 8">
              <a:extLst>
                <a:ext uri="{FF2B5EF4-FFF2-40B4-BE49-F238E27FC236}">
                  <a16:creationId xmlns:a16="http://schemas.microsoft.com/office/drawing/2014/main" id="{452F16F9-E887-A84F-890A-FCDAD1C64FF2}"/>
                </a:ext>
              </a:extLst>
            </p:cNvPr>
            <p:cNvGrpSpPr/>
            <p:nvPr/>
          </p:nvGrpSpPr>
          <p:grpSpPr>
            <a:xfrm>
              <a:off x="659130" y="755962"/>
              <a:ext cx="10873740" cy="5935182"/>
              <a:chOff x="571500" y="420886"/>
              <a:chExt cx="11048999" cy="6087217"/>
            </a:xfrm>
          </p:grpSpPr>
          <p:pic>
            <p:nvPicPr>
              <p:cNvPr id="13" name="Immagine 12">
                <a:extLst>
                  <a:ext uri="{FF2B5EF4-FFF2-40B4-BE49-F238E27FC236}">
                    <a16:creationId xmlns:a16="http://schemas.microsoft.com/office/drawing/2014/main" id="{E61F1D36-F3E9-C241-B7DF-8C92F224D9FC}"/>
                  </a:ext>
                </a:extLst>
              </p:cNvPr>
              <p:cNvPicPr/>
              <p:nvPr/>
            </p:nvPicPr>
            <p:blipFill rotWithShape="1">
              <a:blip r:embed="rId3">
                <a:extLst>
                  <a:ext uri="{28A0092B-C50C-407E-A947-70E740481C1C}">
                    <a14:useLocalDpi xmlns:a14="http://schemas.microsoft.com/office/drawing/2010/main" val="0"/>
                  </a:ext>
                </a:extLst>
              </a:blip>
              <a:srcRect t="12649" b="11202"/>
              <a:stretch/>
            </p:blipFill>
            <p:spPr bwMode="auto">
              <a:xfrm>
                <a:off x="571500" y="420886"/>
                <a:ext cx="11048999" cy="6016228"/>
              </a:xfrm>
              <a:prstGeom prst="rect">
                <a:avLst/>
              </a:prstGeom>
              <a:ln>
                <a:noFill/>
              </a:ln>
              <a:extLs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sp>
            <p:nvSpPr>
              <p:cNvPr id="14" name="CasellaDiTesto 13">
                <a:extLst>
                  <a:ext uri="{FF2B5EF4-FFF2-40B4-BE49-F238E27FC236}">
                    <a16:creationId xmlns:a16="http://schemas.microsoft.com/office/drawing/2014/main" id="{F90055F8-4CC4-AB43-B801-FEBD8C904972}"/>
                  </a:ext>
                </a:extLst>
              </p:cNvPr>
              <p:cNvSpPr txBox="1"/>
              <p:nvPr/>
            </p:nvSpPr>
            <p:spPr>
              <a:xfrm>
                <a:off x="4465319" y="6129310"/>
                <a:ext cx="3550921" cy="378793"/>
              </a:xfrm>
              <a:prstGeom prst="rect">
                <a:avLst/>
              </a:prstGeom>
              <a:solidFill>
                <a:schemeClr val="bg1"/>
              </a:solidFill>
            </p:spPr>
            <p:txBody>
              <a:bodyPr wrap="square" rtlCol="0">
                <a:spAutoFit/>
              </a:bodyPr>
              <a:lstStyle/>
              <a:p>
                <a:r>
                  <a:rPr lang="en-GB" dirty="0">
                    <a:solidFill>
                      <a:schemeClr val="tx1">
                        <a:lumMod val="85000"/>
                        <a:lumOff val="15000"/>
                      </a:schemeClr>
                    </a:solidFill>
                  </a:rPr>
                  <a:t>Geostrophic Surface Velocity (m/s) </a:t>
                </a:r>
              </a:p>
            </p:txBody>
          </p:sp>
        </p:grpSp>
        <p:sp>
          <p:nvSpPr>
            <p:cNvPr id="10" name="CasellaDiTesto 9">
              <a:extLst>
                <a:ext uri="{FF2B5EF4-FFF2-40B4-BE49-F238E27FC236}">
                  <a16:creationId xmlns:a16="http://schemas.microsoft.com/office/drawing/2014/main" id="{414E536E-8B2F-A946-A6D7-17ED133C8A43}"/>
                </a:ext>
              </a:extLst>
            </p:cNvPr>
            <p:cNvSpPr txBox="1"/>
            <p:nvPr/>
          </p:nvSpPr>
          <p:spPr>
            <a:xfrm>
              <a:off x="2057400" y="703158"/>
              <a:ext cx="990600" cy="369332"/>
            </a:xfrm>
            <a:prstGeom prst="rect">
              <a:avLst/>
            </a:prstGeom>
            <a:solidFill>
              <a:schemeClr val="bg1"/>
            </a:solidFill>
          </p:spPr>
          <p:txBody>
            <a:bodyPr wrap="square" rtlCol="0">
              <a:spAutoFit/>
            </a:bodyPr>
            <a:lstStyle/>
            <a:p>
              <a:pPr algn="ctr"/>
              <a:r>
                <a:rPr lang="en-GB" dirty="0"/>
                <a:t>AVISO</a:t>
              </a:r>
            </a:p>
          </p:txBody>
        </p:sp>
        <p:sp>
          <p:nvSpPr>
            <p:cNvPr id="11" name="CasellaDiTesto 10">
              <a:extLst>
                <a:ext uri="{FF2B5EF4-FFF2-40B4-BE49-F238E27FC236}">
                  <a16:creationId xmlns:a16="http://schemas.microsoft.com/office/drawing/2014/main" id="{C3E0ACAC-D6A8-C142-8C79-6C1B5A591F42}"/>
                </a:ext>
              </a:extLst>
            </p:cNvPr>
            <p:cNvSpPr txBox="1"/>
            <p:nvPr/>
          </p:nvSpPr>
          <p:spPr>
            <a:xfrm>
              <a:off x="5194543" y="703158"/>
              <a:ext cx="2087880" cy="369332"/>
            </a:xfrm>
            <a:prstGeom prst="rect">
              <a:avLst/>
            </a:prstGeom>
            <a:solidFill>
              <a:schemeClr val="bg1"/>
            </a:solidFill>
          </p:spPr>
          <p:txBody>
            <a:bodyPr wrap="square" rtlCol="0">
              <a:spAutoFit/>
            </a:bodyPr>
            <a:lstStyle/>
            <a:p>
              <a:pPr algn="ctr"/>
              <a:r>
                <a:rPr lang="en-GB" dirty="0"/>
                <a:t>ENSEMBLE MEAN</a:t>
              </a:r>
            </a:p>
          </p:txBody>
        </p:sp>
        <p:sp>
          <p:nvSpPr>
            <p:cNvPr id="12" name="CasellaDiTesto 11">
              <a:extLst>
                <a:ext uri="{FF2B5EF4-FFF2-40B4-BE49-F238E27FC236}">
                  <a16:creationId xmlns:a16="http://schemas.microsoft.com/office/drawing/2014/main" id="{73F5875A-399D-9E4A-B326-16D98BCD19B8}"/>
                </a:ext>
              </a:extLst>
            </p:cNvPr>
            <p:cNvSpPr txBox="1"/>
            <p:nvPr/>
          </p:nvSpPr>
          <p:spPr>
            <a:xfrm>
              <a:off x="8836903" y="703158"/>
              <a:ext cx="2087880" cy="369332"/>
            </a:xfrm>
            <a:prstGeom prst="rect">
              <a:avLst/>
            </a:prstGeom>
            <a:solidFill>
              <a:schemeClr val="bg1"/>
            </a:solidFill>
          </p:spPr>
          <p:txBody>
            <a:bodyPr wrap="square" rtlCol="0">
              <a:spAutoFit/>
            </a:bodyPr>
            <a:lstStyle/>
            <a:p>
              <a:pPr algn="ctr"/>
              <a:r>
                <a:rPr lang="en-GB" dirty="0"/>
                <a:t>MEMBER #1</a:t>
              </a:r>
            </a:p>
          </p:txBody>
        </p:sp>
      </p:grpSp>
      <p:cxnSp>
        <p:nvCxnSpPr>
          <p:cNvPr id="15" name="Connettore 2 14">
            <a:extLst>
              <a:ext uri="{FF2B5EF4-FFF2-40B4-BE49-F238E27FC236}">
                <a16:creationId xmlns:a16="http://schemas.microsoft.com/office/drawing/2014/main" id="{D9A646B6-5228-B647-B7D3-BC62893F38B4}"/>
              </a:ext>
            </a:extLst>
          </p:cNvPr>
          <p:cNvCxnSpPr>
            <a:cxnSpLocks/>
          </p:cNvCxnSpPr>
          <p:nvPr/>
        </p:nvCxnSpPr>
        <p:spPr>
          <a:xfrm flipV="1">
            <a:off x="5379720" y="3322320"/>
            <a:ext cx="0" cy="1356360"/>
          </a:xfrm>
          <a:prstGeom prst="straightConnector1">
            <a:avLst/>
          </a:prstGeom>
          <a:ln w="254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F447B6F0-E407-8845-BE9B-B38BC9330E1F}"/>
                  </a:ext>
                </a:extLst>
              </p:cNvPr>
              <p:cNvSpPr txBox="1"/>
              <p:nvPr/>
            </p:nvSpPr>
            <p:spPr>
              <a:xfrm rot="16200000">
                <a:off x="4872717" y="4090005"/>
                <a:ext cx="51816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000" b="1" i="1" smtClean="0">
                          <a:solidFill>
                            <a:srgbClr val="FFFF00"/>
                          </a:solidFill>
                          <a:latin typeface="Cambria Math" panose="02040503050406030204" pitchFamily="18" charset="0"/>
                          <a:ea typeface="Cambria Math" panose="02040503050406030204" pitchFamily="18" charset="0"/>
                        </a:rPr>
                        <m:t>~</m:t>
                      </m:r>
                      <m:r>
                        <a:rPr lang="it-IT" sz="2000" b="1" i="1" smtClean="0">
                          <a:solidFill>
                            <a:srgbClr val="FFFF00"/>
                          </a:solidFill>
                          <a:latin typeface="Cambria Math" panose="02040503050406030204" pitchFamily="18" charset="0"/>
                          <a:ea typeface="Cambria Math" panose="02040503050406030204" pitchFamily="18" charset="0"/>
                        </a:rPr>
                        <m:t>𝟏𝟎</m:t>
                      </m:r>
                      <m:r>
                        <a:rPr lang="it-IT" sz="2000" b="1" i="1" smtClean="0">
                          <a:solidFill>
                            <a:srgbClr val="FFFF00"/>
                          </a:solidFill>
                          <a:latin typeface="Cambria Math" panose="02040503050406030204" pitchFamily="18" charset="0"/>
                          <a:ea typeface="Cambria Math" panose="02040503050406030204" pitchFamily="18" charset="0"/>
                        </a:rPr>
                        <m:t> </m:t>
                      </m:r>
                      <m:r>
                        <a:rPr lang="it-IT" sz="2000" b="1" i="1" smtClean="0">
                          <a:solidFill>
                            <a:srgbClr val="FFFF00"/>
                          </a:solidFill>
                          <a:latin typeface="Cambria Math" panose="02040503050406030204" pitchFamily="18" charset="0"/>
                          <a:ea typeface="Cambria Math" panose="02040503050406030204" pitchFamily="18" charset="0"/>
                        </a:rPr>
                        <m:t>𝒚𝒓𝒔</m:t>
                      </m:r>
                    </m:oMath>
                  </m:oMathPara>
                </a14:m>
                <a:endParaRPr lang="en-GB" sz="2000" b="1" dirty="0">
                  <a:solidFill>
                    <a:srgbClr val="FFFF00"/>
                  </a:solidFill>
                </a:endParaRPr>
              </a:p>
            </p:txBody>
          </p:sp>
        </mc:Choice>
        <mc:Fallback xmlns="">
          <p:sp>
            <p:nvSpPr>
              <p:cNvPr id="16" name="CasellaDiTesto 15">
                <a:extLst>
                  <a:ext uri="{FF2B5EF4-FFF2-40B4-BE49-F238E27FC236}">
                    <a16:creationId xmlns:a16="http://schemas.microsoft.com/office/drawing/2014/main" id="{F447B6F0-E407-8845-BE9B-B38BC9330E1F}"/>
                  </a:ext>
                </a:extLst>
              </p:cNvPr>
              <p:cNvSpPr txBox="1">
                <a:spLocks noRot="1" noChangeAspect="1" noMove="1" noResize="1" noEditPoints="1" noAdjustHandles="1" noChangeArrowheads="1" noChangeShapeType="1" noTextEdit="1"/>
              </p:cNvSpPr>
              <p:nvPr/>
            </p:nvSpPr>
            <p:spPr>
              <a:xfrm rot="16200000">
                <a:off x="4872717" y="4090005"/>
                <a:ext cx="518160" cy="400110"/>
              </a:xfrm>
              <a:prstGeom prst="rect">
                <a:avLst/>
              </a:prstGeom>
              <a:blipFill>
                <a:blip r:embed="rId4"/>
                <a:stretch>
                  <a:fillRect t="-114286" r="-15152"/>
                </a:stretch>
              </a:blipFill>
            </p:spPr>
            <p:txBody>
              <a:bodyPr/>
              <a:lstStyle/>
              <a:p>
                <a:r>
                  <a:rPr lang="en-GB">
                    <a:noFill/>
                  </a:rPr>
                  <a:t> </a:t>
                </a:r>
              </a:p>
            </p:txBody>
          </p:sp>
        </mc:Fallback>
      </mc:AlternateContent>
      <p:sp>
        <p:nvSpPr>
          <p:cNvPr id="17" name="Rettangolo 16">
            <a:extLst>
              <a:ext uri="{FF2B5EF4-FFF2-40B4-BE49-F238E27FC236}">
                <a16:creationId xmlns:a16="http://schemas.microsoft.com/office/drawing/2014/main" id="{4ABFE1E8-212C-7443-9DE3-8704EDA5AE0A}"/>
              </a:ext>
            </a:extLst>
          </p:cNvPr>
          <p:cNvSpPr/>
          <p:nvPr/>
        </p:nvSpPr>
        <p:spPr>
          <a:xfrm>
            <a:off x="10605834" y="6374036"/>
            <a:ext cx="1452642" cy="475900"/>
          </a:xfrm>
          <a:prstGeom prst="rect">
            <a:avLst/>
          </a:prstGeom>
          <a:solidFill>
            <a:schemeClr val="bg1">
              <a:lumMod val="65000"/>
            </a:schemeClr>
          </a:solidFill>
        </p:spPr>
        <p:txBody>
          <a:bodyPr wrap="none">
            <a:spAutoFit/>
          </a:bodyPr>
          <a:lstStyle/>
          <a:p>
            <a:pPr algn="ctr">
              <a:lnSpc>
                <a:spcPct val="110000"/>
              </a:lnSpc>
              <a:spcAft>
                <a:spcPts val="0"/>
              </a:spcAft>
            </a:pPr>
            <a:r>
              <a:rPr lang="it-IT" sz="2400" b="1" dirty="0"/>
              <a:t>OCCITENS</a:t>
            </a:r>
            <a:endParaRPr lang="it-IT" sz="2400" b="1" dirty="0">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267161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C0D50DB-A030-494E-87DE-E919E8B7C446}"/>
              </a:ext>
            </a:extLst>
          </p:cNvPr>
          <p:cNvPicPr>
            <a:picLocks noChangeAspect="1"/>
          </p:cNvPicPr>
          <p:nvPr/>
        </p:nvPicPr>
        <p:blipFill rotWithShape="1">
          <a:blip r:embed="rId2"/>
          <a:srcRect l="2455" t="6751" r="6028" b="23531"/>
          <a:stretch/>
        </p:blipFill>
        <p:spPr>
          <a:xfrm>
            <a:off x="5532120" y="60960"/>
            <a:ext cx="6248400" cy="6736080"/>
          </a:xfrm>
          <a:prstGeom prst="rect">
            <a:avLst/>
          </a:prstGeom>
          <a:ln>
            <a:solidFill>
              <a:schemeClr val="tx1"/>
            </a:solidFill>
          </a:ln>
        </p:spPr>
      </p:pic>
      <p:pic>
        <p:nvPicPr>
          <p:cNvPr id="4" name="Immagine 3">
            <a:extLst>
              <a:ext uri="{FF2B5EF4-FFF2-40B4-BE49-F238E27FC236}">
                <a16:creationId xmlns:a16="http://schemas.microsoft.com/office/drawing/2014/main" id="{9FCA655B-4E27-E342-81A7-788A75EB2767}"/>
              </a:ext>
            </a:extLst>
          </p:cNvPr>
          <p:cNvPicPr>
            <a:picLocks noChangeAspect="1"/>
          </p:cNvPicPr>
          <p:nvPr/>
        </p:nvPicPr>
        <p:blipFill>
          <a:blip r:embed="rId3"/>
          <a:stretch>
            <a:fillRect/>
          </a:stretch>
        </p:blipFill>
        <p:spPr>
          <a:xfrm>
            <a:off x="304800" y="199764"/>
            <a:ext cx="1335013" cy="1058623"/>
          </a:xfrm>
          <a:prstGeom prst="rect">
            <a:avLst/>
          </a:prstGeom>
        </p:spPr>
      </p:pic>
      <p:sp>
        <p:nvSpPr>
          <p:cNvPr id="5" name="CasellaDiTesto 4">
            <a:extLst>
              <a:ext uri="{FF2B5EF4-FFF2-40B4-BE49-F238E27FC236}">
                <a16:creationId xmlns:a16="http://schemas.microsoft.com/office/drawing/2014/main" id="{A1C63DF7-C40C-1C41-9D97-A6EDA1CB64BE}"/>
              </a:ext>
            </a:extLst>
          </p:cNvPr>
          <p:cNvSpPr txBox="1"/>
          <p:nvPr/>
        </p:nvSpPr>
        <p:spPr>
          <a:xfrm>
            <a:off x="304800" y="1594332"/>
            <a:ext cx="2560320" cy="707886"/>
          </a:xfrm>
          <a:prstGeom prst="rect">
            <a:avLst/>
          </a:prstGeom>
          <a:noFill/>
        </p:spPr>
        <p:txBody>
          <a:bodyPr wrap="square" rtlCol="0">
            <a:spAutoFit/>
          </a:bodyPr>
          <a:lstStyle/>
          <a:p>
            <a:pPr algn="ctr"/>
            <a:r>
              <a:rPr lang="en-GB" sz="4000" b="1" dirty="0">
                <a:solidFill>
                  <a:srgbClr val="0070C0"/>
                </a:solidFill>
              </a:rPr>
              <a:t>ABSTRACT</a:t>
            </a:r>
          </a:p>
        </p:txBody>
      </p:sp>
    </p:spTree>
    <p:extLst>
      <p:ext uri="{BB962C8B-B14F-4D97-AF65-F5344CB8AC3E}">
        <p14:creationId xmlns:p14="http://schemas.microsoft.com/office/powerpoint/2010/main" val="1954191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F1EFE374-4E5C-A04F-A713-B281DFF3F9E0}"/>
              </a:ext>
            </a:extLst>
          </p:cNvPr>
          <p:cNvGrpSpPr/>
          <p:nvPr/>
        </p:nvGrpSpPr>
        <p:grpSpPr>
          <a:xfrm rot="5400000">
            <a:off x="2824797" y="-1127442"/>
            <a:ext cx="6542406" cy="9112885"/>
            <a:chOff x="0" y="0"/>
            <a:chExt cx="6543019" cy="9112939"/>
          </a:xfrm>
        </p:grpSpPr>
        <p:sp>
          <p:nvSpPr>
            <p:cNvPr id="3" name="Casella di testo 61">
              <a:extLst>
                <a:ext uri="{FF2B5EF4-FFF2-40B4-BE49-F238E27FC236}">
                  <a16:creationId xmlns:a16="http://schemas.microsoft.com/office/drawing/2014/main" id="{C24F1B25-1EE3-064C-A439-1C2C6F9FC205}"/>
                </a:ext>
              </a:extLst>
            </p:cNvPr>
            <p:cNvSpPr txBox="1"/>
            <p:nvPr/>
          </p:nvSpPr>
          <p:spPr>
            <a:xfrm rot="16200000">
              <a:off x="1302972" y="3872892"/>
              <a:ext cx="9112939" cy="136715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indent="180340" algn="just">
                <a:lnSpc>
                  <a:spcPct val="150000"/>
                </a:lnSpc>
                <a:spcAft>
                  <a:spcPts val="0"/>
                </a:spcAft>
              </a:pPr>
              <a:r>
                <a:rPr lang="en-US" sz="1400" dirty="0">
                  <a:solidFill>
                    <a:srgbClr val="000000"/>
                  </a:solidFill>
                  <a:effectLst/>
                  <a:latin typeface="Garamond" panose="02020404030301010803" pitchFamily="18" charset="0"/>
                  <a:ea typeface="Calibri" panose="020F0502020204030204" pitchFamily="34" charset="0"/>
                  <a:cs typeface="Calibri Light" panose="020F0302020204030204" pitchFamily="34" charset="0"/>
                </a:rPr>
                <a:t>Top) The yearly JPD in the mean latitudinal position (</a:t>
              </a:r>
              <a:r>
                <a:rPr lang="en-US" sz="1400" dirty="0" err="1">
                  <a:solidFill>
                    <a:srgbClr val="000000"/>
                  </a:solidFill>
                  <a:effectLst/>
                  <a:latin typeface="Garamond" panose="02020404030301010803" pitchFamily="18" charset="0"/>
                  <a:ea typeface="Calibri" panose="020F0502020204030204" pitchFamily="34" charset="0"/>
                  <a:cs typeface="Calibri Light" panose="020F0302020204030204" pitchFamily="34" charset="0"/>
                </a:rPr>
                <a:t>Φ</a:t>
              </a:r>
              <a:r>
                <a:rPr lang="en-US" sz="1400" dirty="0">
                  <a:solidFill>
                    <a:srgbClr val="000000"/>
                  </a:solidFill>
                  <a:effectLst/>
                  <a:latin typeface="Garamond" panose="02020404030301010803" pitchFamily="18" charset="0"/>
                  <a:ea typeface="Calibri" panose="020F0502020204030204" pitchFamily="34" charset="0"/>
                  <a:cs typeface="Calibri Light" panose="020F0302020204030204" pitchFamily="34" charset="0"/>
                </a:rPr>
                <a:t>) - KE velocity (</a:t>
              </a:r>
              <a:r>
                <a:rPr lang="en-US" sz="1400" dirty="0" err="1">
                  <a:solidFill>
                    <a:srgbClr val="000000"/>
                  </a:solidFill>
                  <a:effectLst/>
                  <a:latin typeface="Garamond" panose="02020404030301010803" pitchFamily="18" charset="0"/>
                  <a:ea typeface="Calibri" panose="020F0502020204030204" pitchFamily="34" charset="0"/>
                  <a:cs typeface="Calibri Light" panose="020F0302020204030204" pitchFamily="34" charset="0"/>
                </a:rPr>
                <a:t>Ψ</a:t>
              </a:r>
              <a:r>
                <a:rPr lang="en-US" sz="1400" dirty="0">
                  <a:solidFill>
                    <a:srgbClr val="000000"/>
                  </a:solidFill>
                  <a:effectLst/>
                  <a:latin typeface="Garamond" panose="02020404030301010803" pitchFamily="18" charset="0"/>
                  <a:ea typeface="Calibri" panose="020F0502020204030204" pitchFamily="34" charset="0"/>
                  <a:cs typeface="Calibri Light" panose="020F0302020204030204" pitchFamily="34" charset="0"/>
                </a:rPr>
                <a:t>) domain for the years 0,7 and 35 in the OCCICLIM pseudo-ensemble. The shaded lines are the 10% instantaneous JPD (black), the maximum 10% JPD isoline extension along the 36-yrs time series (green) and the maximum extension of the 0% JPD isoline along the 36-yrs time series (red). Bottom) The center of gravity positions of the JPD for each year (yellow dot) and along the 36-yrs time series (black dots)</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magine 3">
              <a:extLst>
                <a:ext uri="{FF2B5EF4-FFF2-40B4-BE49-F238E27FC236}">
                  <a16:creationId xmlns:a16="http://schemas.microsoft.com/office/drawing/2014/main" id="{8650F054-93F1-9A44-ABB7-6C9577015B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938655" y="2011491"/>
              <a:ext cx="9025890" cy="5148580"/>
            </a:xfrm>
            <a:prstGeom prst="rect">
              <a:avLst/>
            </a:prstGeom>
          </p:spPr>
        </p:pic>
      </p:grpSp>
      <p:sp>
        <p:nvSpPr>
          <p:cNvPr id="5" name="OCCICLIM">
            <a:extLst>
              <a:ext uri="{FF2B5EF4-FFF2-40B4-BE49-F238E27FC236}">
                <a16:creationId xmlns:a16="http://schemas.microsoft.com/office/drawing/2014/main" id="{A5380A67-6E61-014B-BEA9-CBFB66F4C309}"/>
              </a:ext>
            </a:extLst>
          </p:cNvPr>
          <p:cNvSpPr txBox="1"/>
          <p:nvPr/>
        </p:nvSpPr>
        <p:spPr>
          <a:xfrm>
            <a:off x="11251788" y="56195"/>
            <a:ext cx="873637" cy="31021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defRPr sz="2200" b="0">
                <a:solidFill>
                  <a:srgbClr val="FFFFFF"/>
                </a:solidFill>
                <a:latin typeface="+mn-lt"/>
                <a:ea typeface="+mn-ea"/>
                <a:cs typeface="+mn-cs"/>
                <a:sym typeface="Helvetica Neue Medium"/>
              </a:defRPr>
            </a:lvl1pPr>
          </a:lstStyle>
          <a:p>
            <a:r>
              <a:rPr sz="1547" dirty="0"/>
              <a:t>OCCICLIM</a:t>
            </a:r>
          </a:p>
        </p:txBody>
      </p:sp>
      <p:sp>
        <p:nvSpPr>
          <p:cNvPr id="6" name="CasellaDiTesto 5">
            <a:extLst>
              <a:ext uri="{FF2B5EF4-FFF2-40B4-BE49-F238E27FC236}">
                <a16:creationId xmlns:a16="http://schemas.microsoft.com/office/drawing/2014/main" id="{A9C9027F-8883-5840-BEC0-63278C41E565}"/>
              </a:ext>
            </a:extLst>
          </p:cNvPr>
          <p:cNvSpPr txBox="1"/>
          <p:nvPr/>
        </p:nvSpPr>
        <p:spPr>
          <a:xfrm>
            <a:off x="10579607" y="3557253"/>
            <a:ext cx="1298691" cy="923330"/>
          </a:xfrm>
          <a:prstGeom prst="rect">
            <a:avLst/>
          </a:prstGeom>
          <a:noFill/>
          <a:ln>
            <a:solidFill>
              <a:srgbClr val="FF0000"/>
            </a:solidFill>
          </a:ln>
        </p:spPr>
        <p:txBody>
          <a:bodyPr wrap="square" rtlCol="0">
            <a:spAutoFit/>
          </a:bodyPr>
          <a:lstStyle/>
          <a:p>
            <a:pPr algn="ctr"/>
            <a:r>
              <a:rPr lang="en-GB" dirty="0">
                <a:solidFill>
                  <a:srgbClr val="FF0000"/>
                </a:solidFill>
              </a:rPr>
              <a:t>Three</a:t>
            </a:r>
          </a:p>
          <a:p>
            <a:pPr algn="ctr"/>
            <a:r>
              <a:rPr lang="en-GB" dirty="0">
                <a:solidFill>
                  <a:srgbClr val="FF0000"/>
                </a:solidFill>
              </a:rPr>
              <a:t>Cg Mean</a:t>
            </a:r>
          </a:p>
          <a:p>
            <a:pPr algn="ctr"/>
            <a:r>
              <a:rPr lang="en-GB" dirty="0">
                <a:solidFill>
                  <a:srgbClr val="FF0000"/>
                </a:solidFill>
              </a:rPr>
              <a:t>positions</a:t>
            </a:r>
          </a:p>
        </p:txBody>
      </p:sp>
      <p:cxnSp>
        <p:nvCxnSpPr>
          <p:cNvPr id="7" name="Connettore 2 6">
            <a:extLst>
              <a:ext uri="{FF2B5EF4-FFF2-40B4-BE49-F238E27FC236}">
                <a16:creationId xmlns:a16="http://schemas.microsoft.com/office/drawing/2014/main" id="{8552A800-E5B4-1A42-98C2-6926B49C2705}"/>
              </a:ext>
            </a:extLst>
          </p:cNvPr>
          <p:cNvCxnSpPr/>
          <p:nvPr/>
        </p:nvCxnSpPr>
        <p:spPr>
          <a:xfrm flipH="1">
            <a:off x="10258611" y="4027674"/>
            <a:ext cx="32099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2649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BCD3AFF-5D8E-124A-BD42-78B5167E070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5" name="Immagine 41">
            <a:extLst>
              <a:ext uri="{FF2B5EF4-FFF2-40B4-BE49-F238E27FC236}">
                <a16:creationId xmlns:a16="http://schemas.microsoft.com/office/drawing/2014/main" id="{5CB322EF-53A0-E44A-A9E4-9D2B57425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158" r="2449"/>
          <a:stretch>
            <a:fillRect/>
          </a:stretch>
        </p:blipFill>
        <p:spPr bwMode="auto">
          <a:xfrm>
            <a:off x="159656" y="0"/>
            <a:ext cx="7837714" cy="6793756"/>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6B5A618F-C0C4-3C45-926C-25379AC2FBF5}"/>
              </a:ext>
            </a:extLst>
          </p:cNvPr>
          <p:cNvSpPr txBox="1"/>
          <p:nvPr/>
        </p:nvSpPr>
        <p:spPr>
          <a:xfrm>
            <a:off x="8011884" y="443720"/>
            <a:ext cx="3933373" cy="6281848"/>
          </a:xfrm>
          <a:prstGeom prst="rect">
            <a:avLst/>
          </a:prstGeom>
          <a:noFill/>
        </p:spPr>
        <p:txBody>
          <a:bodyPr wrap="square" rtlCol="0">
            <a:spAutoFit/>
          </a:bodyPr>
          <a:lstStyle/>
          <a:p>
            <a:pPr algn="just">
              <a:lnSpc>
                <a:spcPct val="150000"/>
              </a:lnSpc>
            </a:pPr>
            <a:r>
              <a:rPr lang="en-US" dirty="0"/>
              <a:t>Yearly JPDs in the mean latitudinal position (</a:t>
            </a:r>
            <a:r>
              <a:rPr lang="en-US" dirty="0" err="1"/>
              <a:t>Φ</a:t>
            </a:r>
            <a:r>
              <a:rPr lang="en-US" dirty="0"/>
              <a:t>) - KE velocity (</a:t>
            </a:r>
            <a:r>
              <a:rPr lang="en-US" dirty="0" err="1"/>
              <a:t>Ψ</a:t>
            </a:r>
            <a:r>
              <a:rPr lang="en-US" dirty="0"/>
              <a:t>) phase state every 5 years between 1980-2015 in the OCCITENS ensemble. The gray shading represents deciles of yearly JPDs with 10% isolines shown in dashed black; the red and green lines are the same in each plot and indicate the maximum extension throughout this 36-year period of the 0% and 10% deciles of the JPDs, respectively. The purple lines show for all members the trajectory of the KE in this phase space throughout the current year, and the last points are indicated by purple dot.</a:t>
            </a:r>
            <a:endParaRPr lang="it-IT" dirty="0"/>
          </a:p>
        </p:txBody>
      </p:sp>
      <p:sp>
        <p:nvSpPr>
          <p:cNvPr id="6" name="OCCITENS">
            <a:extLst>
              <a:ext uri="{FF2B5EF4-FFF2-40B4-BE49-F238E27FC236}">
                <a16:creationId xmlns:a16="http://schemas.microsoft.com/office/drawing/2014/main" id="{87257BB9-99E0-554F-8D20-E2CCCA226154}"/>
              </a:ext>
            </a:extLst>
          </p:cNvPr>
          <p:cNvSpPr txBox="1"/>
          <p:nvPr/>
        </p:nvSpPr>
        <p:spPr>
          <a:xfrm>
            <a:off x="11315157" y="0"/>
            <a:ext cx="876843" cy="31021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defRPr sz="2200" b="0">
                <a:solidFill>
                  <a:srgbClr val="FFFFFF"/>
                </a:solidFill>
                <a:latin typeface="+mn-lt"/>
                <a:ea typeface="+mn-ea"/>
                <a:cs typeface="+mn-cs"/>
                <a:sym typeface="Helvetica Neue Medium"/>
              </a:defRPr>
            </a:lvl1pPr>
          </a:lstStyle>
          <a:p>
            <a:r>
              <a:rPr sz="1547" dirty="0"/>
              <a:t>OCCITENS</a:t>
            </a:r>
          </a:p>
        </p:txBody>
      </p:sp>
    </p:spTree>
    <p:extLst>
      <p:ext uri="{BB962C8B-B14F-4D97-AF65-F5344CB8AC3E}">
        <p14:creationId xmlns:p14="http://schemas.microsoft.com/office/powerpoint/2010/main" val="3138745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o 6">
            <a:extLst>
              <a:ext uri="{FF2B5EF4-FFF2-40B4-BE49-F238E27FC236}">
                <a16:creationId xmlns:a16="http://schemas.microsoft.com/office/drawing/2014/main" id="{2BD2CFBF-2F65-A043-812F-AAA6FBD31186}"/>
              </a:ext>
            </a:extLst>
          </p:cNvPr>
          <p:cNvGrpSpPr/>
          <p:nvPr/>
        </p:nvGrpSpPr>
        <p:grpSpPr>
          <a:xfrm>
            <a:off x="315674" y="0"/>
            <a:ext cx="11021851" cy="6858000"/>
            <a:chOff x="-4366" y="0"/>
            <a:chExt cx="11021851" cy="6858000"/>
          </a:xfrm>
        </p:grpSpPr>
        <p:pic>
          <p:nvPicPr>
            <p:cNvPr id="3" name="Immagine 2">
              <a:extLst>
                <a:ext uri="{FF2B5EF4-FFF2-40B4-BE49-F238E27FC236}">
                  <a16:creationId xmlns:a16="http://schemas.microsoft.com/office/drawing/2014/main" id="{DC60D7B3-32C9-374F-AB77-2D4F075818C9}"/>
                </a:ext>
              </a:extLst>
            </p:cNvPr>
            <p:cNvPicPr>
              <a:picLocks noChangeAspect="1"/>
            </p:cNvPicPr>
            <p:nvPr/>
          </p:nvPicPr>
          <p:blipFill>
            <a:blip r:embed="rId2"/>
            <a:stretch>
              <a:fillRect/>
            </a:stretch>
          </p:blipFill>
          <p:spPr>
            <a:xfrm>
              <a:off x="-4366" y="0"/>
              <a:ext cx="8973452" cy="6858000"/>
            </a:xfrm>
            <a:prstGeom prst="rect">
              <a:avLst/>
            </a:prstGeom>
          </p:spPr>
        </p:pic>
        <p:sp>
          <p:nvSpPr>
            <p:cNvPr id="4" name="Ovale 3">
              <a:extLst>
                <a:ext uri="{FF2B5EF4-FFF2-40B4-BE49-F238E27FC236}">
                  <a16:creationId xmlns:a16="http://schemas.microsoft.com/office/drawing/2014/main" id="{96231206-2B1A-D741-805C-B9716E8B78C8}"/>
                </a:ext>
              </a:extLst>
            </p:cNvPr>
            <p:cNvSpPr>
              <a:spLocks noChangeAspect="1"/>
            </p:cNvSpPr>
            <p:nvPr/>
          </p:nvSpPr>
          <p:spPr>
            <a:xfrm>
              <a:off x="8969085" y="376520"/>
              <a:ext cx="219600" cy="215153"/>
            </a:xfrm>
            <a:prstGeom prst="ellipse">
              <a:avLst/>
            </a:prstGeom>
            <a:solidFill>
              <a:srgbClr val="043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432FF"/>
                  </a:solidFill>
                </a:ln>
              </a:endParaRPr>
            </a:p>
          </p:txBody>
        </p:sp>
        <p:sp>
          <p:nvSpPr>
            <p:cNvPr id="5" name="Ovale 4">
              <a:extLst>
                <a:ext uri="{FF2B5EF4-FFF2-40B4-BE49-F238E27FC236}">
                  <a16:creationId xmlns:a16="http://schemas.microsoft.com/office/drawing/2014/main" id="{598AF930-988D-244F-A339-27C38BDA479D}"/>
                </a:ext>
              </a:extLst>
            </p:cNvPr>
            <p:cNvSpPr>
              <a:spLocks noChangeAspect="1"/>
            </p:cNvSpPr>
            <p:nvPr/>
          </p:nvSpPr>
          <p:spPr>
            <a:xfrm>
              <a:off x="8969085" y="808744"/>
              <a:ext cx="219600" cy="2151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432FF"/>
                  </a:solidFill>
                </a:ln>
              </a:endParaRPr>
            </a:p>
          </p:txBody>
        </p:sp>
        <p:sp>
          <p:nvSpPr>
            <p:cNvPr id="6" name="CasellaDiTesto 5">
              <a:extLst>
                <a:ext uri="{FF2B5EF4-FFF2-40B4-BE49-F238E27FC236}">
                  <a16:creationId xmlns:a16="http://schemas.microsoft.com/office/drawing/2014/main" id="{8C3B1528-CEBC-BE44-BE82-207BE96417D7}"/>
                </a:ext>
              </a:extLst>
            </p:cNvPr>
            <p:cNvSpPr txBox="1"/>
            <p:nvPr/>
          </p:nvSpPr>
          <p:spPr>
            <a:xfrm>
              <a:off x="9188685" y="345698"/>
              <a:ext cx="1828800" cy="738664"/>
            </a:xfrm>
            <a:prstGeom prst="rect">
              <a:avLst/>
            </a:prstGeom>
            <a:noFill/>
          </p:spPr>
          <p:txBody>
            <a:bodyPr wrap="square" rtlCol="0">
              <a:spAutoFit/>
            </a:bodyPr>
            <a:lstStyle/>
            <a:p>
              <a:r>
                <a:rPr lang="en-GB" sz="1400" b="1" dirty="0"/>
                <a:t>Clockwise loop</a:t>
              </a:r>
            </a:p>
            <a:p>
              <a:endParaRPr lang="en-GB" sz="1400" b="1" dirty="0"/>
            </a:p>
            <a:p>
              <a:r>
                <a:rPr lang="en-GB" sz="1400" b="1" dirty="0"/>
                <a:t>Anticlockwise loop</a:t>
              </a:r>
            </a:p>
          </p:txBody>
        </p:sp>
      </p:grpSp>
      <p:sp>
        <p:nvSpPr>
          <p:cNvPr id="8" name="CasellaDiTesto 7">
            <a:extLst>
              <a:ext uri="{FF2B5EF4-FFF2-40B4-BE49-F238E27FC236}">
                <a16:creationId xmlns:a16="http://schemas.microsoft.com/office/drawing/2014/main" id="{688EBA2D-D43E-7044-8105-D6082F8EEA0B}"/>
              </a:ext>
            </a:extLst>
          </p:cNvPr>
          <p:cNvSpPr txBox="1"/>
          <p:nvPr/>
        </p:nvSpPr>
        <p:spPr>
          <a:xfrm>
            <a:off x="10423125" y="6250692"/>
            <a:ext cx="1662195" cy="523220"/>
          </a:xfrm>
          <a:prstGeom prst="rect">
            <a:avLst/>
          </a:prstGeom>
          <a:solidFill>
            <a:schemeClr val="bg1">
              <a:lumMod val="65000"/>
            </a:schemeClr>
          </a:solidFill>
        </p:spPr>
        <p:txBody>
          <a:bodyPr wrap="square" rtlCol="0">
            <a:spAutoFit/>
          </a:bodyPr>
          <a:lstStyle/>
          <a:p>
            <a:r>
              <a:rPr lang="en-GB" sz="2800" b="1" dirty="0"/>
              <a:t>OCCITENS</a:t>
            </a:r>
          </a:p>
        </p:txBody>
      </p:sp>
      <p:sp>
        <p:nvSpPr>
          <p:cNvPr id="9" name="Rettangolo 8">
            <a:extLst>
              <a:ext uri="{FF2B5EF4-FFF2-40B4-BE49-F238E27FC236}">
                <a16:creationId xmlns:a16="http://schemas.microsoft.com/office/drawing/2014/main" id="{B098E2A3-2760-CF4E-9899-5BDCFD6D5489}"/>
              </a:ext>
            </a:extLst>
          </p:cNvPr>
          <p:cNvSpPr/>
          <p:nvPr/>
        </p:nvSpPr>
        <p:spPr>
          <a:xfrm>
            <a:off x="9158499" y="1708231"/>
            <a:ext cx="2796195" cy="2545312"/>
          </a:xfrm>
          <a:prstGeom prst="rect">
            <a:avLst/>
          </a:prstGeom>
          <a:ln>
            <a:solidFill>
              <a:schemeClr val="tx1"/>
            </a:solidFill>
          </a:ln>
        </p:spPr>
        <p:txBody>
          <a:bodyPr wrap="square">
            <a:spAutoFit/>
          </a:bodyPr>
          <a:lstStyle/>
          <a:p>
            <a:pPr algn="just">
              <a:lnSpc>
                <a:spcPct val="150000"/>
              </a:lnSpc>
            </a:pPr>
            <a:r>
              <a:rPr lang="en-US" b="1" dirty="0">
                <a:solidFill>
                  <a:srgbClr val="000000"/>
                </a:solidFill>
                <a:latin typeface="Garamond" panose="02020404030301010803" pitchFamily="18" charset="0"/>
                <a:ea typeface="Times New Roman" panose="02020603050405020304" pitchFamily="18" charset="0"/>
                <a:cs typeface="Arial" panose="020B0604020202020204" pitchFamily="34" charset="0"/>
              </a:rPr>
              <a:t>Center of gravity position</a:t>
            </a:r>
          </a:p>
          <a:p>
            <a:pPr algn="just">
              <a:lnSpc>
                <a:spcPct val="150000"/>
              </a:lnSpc>
            </a:pPr>
            <a:r>
              <a:rPr lang="en-US" dirty="0">
                <a:solidFill>
                  <a:srgbClr val="000000"/>
                </a:solidFill>
                <a:latin typeface="Garamond" panose="02020404030301010803" pitchFamily="18" charset="0"/>
                <a:ea typeface="Times New Roman" panose="02020603050405020304" pitchFamily="18" charset="0"/>
                <a:cs typeface="Arial" panose="020B0604020202020204" pitchFamily="34" charset="0"/>
              </a:rPr>
              <a:t>There is not a prior direction along the trajectories in the phase-space in agreement with the study by Gentile et al. in 2018</a:t>
            </a:r>
            <a:r>
              <a:rPr lang="it-IT" dirty="0">
                <a:solidFill>
                  <a:srgbClr val="000000"/>
                </a:solidFill>
                <a:latin typeface="Garamond" panose="02020404030301010803" pitchFamily="18" charset="0"/>
                <a:ea typeface="Times New Roman" panose="02020603050405020304" pitchFamily="18" charset="0"/>
                <a:cs typeface="Arial" panose="020B0604020202020204" pitchFamily="34" charset="0"/>
              </a:rPr>
              <a:t>.</a:t>
            </a:r>
            <a:endParaRPr lang="en-GB" dirty="0"/>
          </a:p>
        </p:txBody>
      </p:sp>
    </p:spTree>
    <p:extLst>
      <p:ext uri="{BB962C8B-B14F-4D97-AF65-F5344CB8AC3E}">
        <p14:creationId xmlns:p14="http://schemas.microsoft.com/office/powerpoint/2010/main" val="399402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C46C955-F0BC-4A45-8950-91B97A9044C3}"/>
              </a:ext>
            </a:extLst>
          </p:cNvPr>
          <p:cNvSpPr txBox="1"/>
          <p:nvPr/>
        </p:nvSpPr>
        <p:spPr>
          <a:xfrm>
            <a:off x="9174480" y="5507562"/>
            <a:ext cx="2880360" cy="400110"/>
          </a:xfrm>
          <a:prstGeom prst="rect">
            <a:avLst/>
          </a:prstGeom>
          <a:noFill/>
        </p:spPr>
        <p:txBody>
          <a:bodyPr wrap="square" rtlCol="0">
            <a:spAutoFit/>
          </a:bodyPr>
          <a:lstStyle/>
          <a:p>
            <a:r>
              <a:rPr lang="en-GB" sz="2000" b="1" dirty="0"/>
              <a:t>Adapted by Pierini, 2019</a:t>
            </a:r>
          </a:p>
        </p:txBody>
      </p:sp>
      <p:pic>
        <p:nvPicPr>
          <p:cNvPr id="6" name="Immagine 5" descr="Immagine che contiene sedendo, gruppo, fila, tavolo&#10;&#10;Descrizione generata automaticamente">
            <a:extLst>
              <a:ext uri="{FF2B5EF4-FFF2-40B4-BE49-F238E27FC236}">
                <a16:creationId xmlns:a16="http://schemas.microsoft.com/office/drawing/2014/main" id="{D7069E85-A60D-874D-85D3-A2A678F43DD9}"/>
              </a:ext>
            </a:extLst>
          </p:cNvPr>
          <p:cNvPicPr>
            <a:picLocks noChangeAspect="1"/>
          </p:cNvPicPr>
          <p:nvPr/>
        </p:nvPicPr>
        <p:blipFill rotWithShape="1">
          <a:blip r:embed="rId2"/>
          <a:srcRect l="1125"/>
          <a:stretch/>
        </p:blipFill>
        <p:spPr>
          <a:xfrm>
            <a:off x="0" y="1378420"/>
            <a:ext cx="12054840" cy="4007370"/>
          </a:xfrm>
          <a:prstGeom prst="rect">
            <a:avLst/>
          </a:prstGeom>
        </p:spPr>
      </p:pic>
      <p:cxnSp>
        <p:nvCxnSpPr>
          <p:cNvPr id="9" name="Connettore 2 8">
            <a:extLst>
              <a:ext uri="{FF2B5EF4-FFF2-40B4-BE49-F238E27FC236}">
                <a16:creationId xmlns:a16="http://schemas.microsoft.com/office/drawing/2014/main" id="{5284F9AE-D099-E04E-8333-159FB477A63A}"/>
              </a:ext>
            </a:extLst>
          </p:cNvPr>
          <p:cNvCxnSpPr>
            <a:cxnSpLocks/>
          </p:cNvCxnSpPr>
          <p:nvPr/>
        </p:nvCxnSpPr>
        <p:spPr>
          <a:xfrm>
            <a:off x="5715000" y="1858105"/>
            <a:ext cx="0" cy="4419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ttangolo 11">
            <a:extLst>
              <a:ext uri="{FF2B5EF4-FFF2-40B4-BE49-F238E27FC236}">
                <a16:creationId xmlns:a16="http://schemas.microsoft.com/office/drawing/2014/main" id="{9C9D45A1-6393-BD4C-8D4F-3DA06C3E6839}"/>
              </a:ext>
            </a:extLst>
          </p:cNvPr>
          <p:cNvSpPr/>
          <p:nvPr/>
        </p:nvSpPr>
        <p:spPr>
          <a:xfrm>
            <a:off x="4869179" y="1056593"/>
            <a:ext cx="5301749" cy="400110"/>
          </a:xfrm>
          <a:prstGeom prst="rect">
            <a:avLst/>
          </a:prstGeom>
        </p:spPr>
        <p:txBody>
          <a:bodyPr wrap="square">
            <a:spAutoFit/>
          </a:bodyPr>
          <a:lstStyle/>
          <a:p>
            <a:r>
              <a:rPr lang="it-IT" sz="2000" b="1" dirty="0">
                <a:latin typeface="TimesNewRomanPSMT"/>
              </a:rPr>
              <a:t>The </a:t>
            </a:r>
            <a:r>
              <a:rPr lang="it-IT" sz="2000" b="1" dirty="0" err="1">
                <a:latin typeface="TimesNewRomanPSMT"/>
              </a:rPr>
              <a:t>trajectories</a:t>
            </a:r>
            <a:r>
              <a:rPr lang="it-IT" sz="2000" b="1" dirty="0">
                <a:latin typeface="TimesNewRomanPSMT"/>
              </a:rPr>
              <a:t> converge in a </a:t>
            </a:r>
            <a:r>
              <a:rPr lang="it-IT" sz="2000" b="1" dirty="0" err="1">
                <a:latin typeface="TimesNewRomanPSMT"/>
              </a:rPr>
              <a:t>restricted</a:t>
            </a:r>
            <a:r>
              <a:rPr lang="it-IT" sz="2000" b="1" dirty="0">
                <a:latin typeface="TimesNewRomanPSMT"/>
              </a:rPr>
              <a:t> </a:t>
            </a:r>
            <a:r>
              <a:rPr lang="it-IT" sz="2000" b="1" dirty="0" err="1">
                <a:latin typeface="TimesNewRomanPSMT"/>
              </a:rPr>
              <a:t>region</a:t>
            </a:r>
            <a:endParaRPr lang="it-IT" sz="2000" b="1" dirty="0"/>
          </a:p>
        </p:txBody>
      </p:sp>
      <p:cxnSp>
        <p:nvCxnSpPr>
          <p:cNvPr id="15" name="Connettore 2 14">
            <a:extLst>
              <a:ext uri="{FF2B5EF4-FFF2-40B4-BE49-F238E27FC236}">
                <a16:creationId xmlns:a16="http://schemas.microsoft.com/office/drawing/2014/main" id="{341E81A0-2C2B-054F-AE34-3BB2E0CBEE8A}"/>
              </a:ext>
            </a:extLst>
          </p:cNvPr>
          <p:cNvCxnSpPr>
            <a:cxnSpLocks/>
          </p:cNvCxnSpPr>
          <p:nvPr/>
        </p:nvCxnSpPr>
        <p:spPr>
          <a:xfrm>
            <a:off x="8671560" y="1858105"/>
            <a:ext cx="0" cy="4419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5698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6E432254-682A-5E46-A3C3-B71986A9DAF8}"/>
              </a:ext>
            </a:extLst>
          </p:cNvPr>
          <p:cNvSpPr txBox="1"/>
          <p:nvPr/>
        </p:nvSpPr>
        <p:spPr>
          <a:xfrm>
            <a:off x="5122751" y="3074231"/>
            <a:ext cx="1822710" cy="830997"/>
          </a:xfrm>
          <a:prstGeom prst="rect">
            <a:avLst/>
          </a:prstGeom>
          <a:solidFill>
            <a:schemeClr val="bg1">
              <a:alpha val="62000"/>
            </a:schemeClr>
          </a:solidFill>
        </p:spPr>
        <p:txBody>
          <a:bodyPr wrap="square" rtlCol="0">
            <a:spAutoFit/>
          </a:bodyPr>
          <a:lstStyle/>
          <a:p>
            <a:pPr algn="ctr"/>
            <a:r>
              <a:rPr lang="en-GB" sz="2400" b="1" dirty="0"/>
              <a:t>TWO</a:t>
            </a:r>
          </a:p>
          <a:p>
            <a:pPr algn="ctr"/>
            <a:r>
              <a:rPr lang="en-GB" sz="2400" b="1" dirty="0"/>
              <a:t>MODES</a:t>
            </a:r>
          </a:p>
        </p:txBody>
      </p:sp>
      <p:sp>
        <p:nvSpPr>
          <p:cNvPr id="9" name="CasellaDiTesto 8">
            <a:extLst>
              <a:ext uri="{FF2B5EF4-FFF2-40B4-BE49-F238E27FC236}">
                <a16:creationId xmlns:a16="http://schemas.microsoft.com/office/drawing/2014/main" id="{C5B2FF26-25DE-B04A-AFC0-D9298F1028C5}"/>
              </a:ext>
            </a:extLst>
          </p:cNvPr>
          <p:cNvSpPr txBox="1"/>
          <p:nvPr/>
        </p:nvSpPr>
        <p:spPr>
          <a:xfrm rot="20911244">
            <a:off x="8461064" y="2335107"/>
            <a:ext cx="864836" cy="184666"/>
          </a:xfrm>
          <a:prstGeom prst="rect">
            <a:avLst/>
          </a:prstGeom>
          <a:noFill/>
        </p:spPr>
        <p:txBody>
          <a:bodyPr wrap="square" rtlCol="0">
            <a:spAutoFit/>
          </a:bodyPr>
          <a:lstStyle/>
          <a:p>
            <a:r>
              <a:rPr lang="en-GB" sz="600" dirty="0">
                <a:solidFill>
                  <a:schemeClr val="bg1"/>
                </a:solidFill>
              </a:rPr>
              <a:t>   X                    X </a:t>
            </a:r>
          </a:p>
        </p:txBody>
      </p:sp>
      <p:sp>
        <p:nvSpPr>
          <p:cNvPr id="20" name="OCCITENS">
            <a:extLst>
              <a:ext uri="{FF2B5EF4-FFF2-40B4-BE49-F238E27FC236}">
                <a16:creationId xmlns:a16="http://schemas.microsoft.com/office/drawing/2014/main" id="{7DCFDB32-22E1-144C-B47D-D4BBB95CD8DF}"/>
              </a:ext>
            </a:extLst>
          </p:cNvPr>
          <p:cNvSpPr txBox="1"/>
          <p:nvPr/>
        </p:nvSpPr>
        <p:spPr>
          <a:xfrm>
            <a:off x="2767650" y="127865"/>
            <a:ext cx="876843" cy="31021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defRPr sz="2200" b="0">
                <a:solidFill>
                  <a:srgbClr val="FFFFFF"/>
                </a:solidFill>
                <a:latin typeface="+mn-lt"/>
                <a:ea typeface="+mn-ea"/>
                <a:cs typeface="+mn-cs"/>
                <a:sym typeface="Helvetica Neue Medium"/>
              </a:defRPr>
            </a:lvl1pPr>
          </a:lstStyle>
          <a:p>
            <a:r>
              <a:rPr sz="1547" dirty="0"/>
              <a:t>OCCITENS</a:t>
            </a:r>
          </a:p>
        </p:txBody>
      </p:sp>
      <p:sp>
        <p:nvSpPr>
          <p:cNvPr id="21" name="OCCICLIM">
            <a:extLst>
              <a:ext uri="{FF2B5EF4-FFF2-40B4-BE49-F238E27FC236}">
                <a16:creationId xmlns:a16="http://schemas.microsoft.com/office/drawing/2014/main" id="{3481BB3C-9054-D24C-B04B-BDF8B261DFCD}"/>
              </a:ext>
            </a:extLst>
          </p:cNvPr>
          <p:cNvSpPr txBox="1"/>
          <p:nvPr/>
        </p:nvSpPr>
        <p:spPr>
          <a:xfrm>
            <a:off x="8392475" y="127865"/>
            <a:ext cx="873637" cy="31021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defRPr sz="2200" b="0">
                <a:solidFill>
                  <a:srgbClr val="FFFFFF"/>
                </a:solidFill>
                <a:latin typeface="+mn-lt"/>
                <a:ea typeface="+mn-ea"/>
                <a:cs typeface="+mn-cs"/>
                <a:sym typeface="Helvetica Neue Medium"/>
              </a:defRPr>
            </a:lvl1pPr>
          </a:lstStyle>
          <a:p>
            <a:r>
              <a:rPr sz="1547" dirty="0"/>
              <a:t>OCCICLIM</a:t>
            </a:r>
          </a:p>
        </p:txBody>
      </p:sp>
      <p:cxnSp>
        <p:nvCxnSpPr>
          <p:cNvPr id="5" name="Connettore 2 4">
            <a:extLst>
              <a:ext uri="{FF2B5EF4-FFF2-40B4-BE49-F238E27FC236}">
                <a16:creationId xmlns:a16="http://schemas.microsoft.com/office/drawing/2014/main" id="{463B67AA-925A-BA4F-886A-46D810D6027A}"/>
              </a:ext>
            </a:extLst>
          </p:cNvPr>
          <p:cNvCxnSpPr/>
          <p:nvPr/>
        </p:nvCxnSpPr>
        <p:spPr>
          <a:xfrm>
            <a:off x="4592080" y="3293175"/>
            <a:ext cx="545066" cy="491994"/>
          </a:xfrm>
          <a:prstGeom prst="straightConnector1">
            <a:avLst/>
          </a:prstGeom>
          <a:ln w="38100">
            <a:solidFill>
              <a:schemeClr val="bg2">
                <a:lumMod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23" name="Gruppo 22">
            <a:extLst>
              <a:ext uri="{FF2B5EF4-FFF2-40B4-BE49-F238E27FC236}">
                <a16:creationId xmlns:a16="http://schemas.microsoft.com/office/drawing/2014/main" id="{9512AFB5-CE80-904E-9109-6C3F97033B7E}"/>
              </a:ext>
            </a:extLst>
          </p:cNvPr>
          <p:cNvGrpSpPr/>
          <p:nvPr/>
        </p:nvGrpSpPr>
        <p:grpSpPr>
          <a:xfrm>
            <a:off x="1482548" y="3667731"/>
            <a:ext cx="3285624" cy="2506776"/>
            <a:chOff x="1482548" y="3667731"/>
            <a:chExt cx="3285624" cy="2506776"/>
          </a:xfrm>
        </p:grpSpPr>
        <p:pic>
          <p:nvPicPr>
            <p:cNvPr id="24" name="Area_Occitens.png" descr="Area_Occitens.png">
              <a:extLst>
                <a:ext uri="{FF2B5EF4-FFF2-40B4-BE49-F238E27FC236}">
                  <a16:creationId xmlns:a16="http://schemas.microsoft.com/office/drawing/2014/main" id="{75F7A0B2-A91C-9E49-A75B-098244D2A310}"/>
                </a:ext>
              </a:extLst>
            </p:cNvPr>
            <p:cNvPicPr>
              <a:picLocks noChangeAspect="1"/>
            </p:cNvPicPr>
            <p:nvPr/>
          </p:nvPicPr>
          <p:blipFill>
            <a:blip r:embed="rId3"/>
            <a:stretch>
              <a:fillRect/>
            </a:stretch>
          </p:blipFill>
          <p:spPr>
            <a:xfrm>
              <a:off x="1643972" y="3749544"/>
              <a:ext cx="3124200" cy="2343150"/>
            </a:xfrm>
            <a:prstGeom prst="rect">
              <a:avLst/>
            </a:prstGeom>
            <a:ln w="12700">
              <a:miter lim="400000"/>
            </a:ln>
          </p:spPr>
        </p:pic>
        <p:sp>
          <p:nvSpPr>
            <p:cNvPr id="25" name="CasellaDiTesto 24">
              <a:extLst>
                <a:ext uri="{FF2B5EF4-FFF2-40B4-BE49-F238E27FC236}">
                  <a16:creationId xmlns:a16="http://schemas.microsoft.com/office/drawing/2014/main" id="{4966A73C-E2E0-1249-A152-7DACA5969492}"/>
                </a:ext>
              </a:extLst>
            </p:cNvPr>
            <p:cNvSpPr txBox="1"/>
            <p:nvPr/>
          </p:nvSpPr>
          <p:spPr>
            <a:xfrm rot="16200000">
              <a:off x="413826" y="4736453"/>
              <a:ext cx="2506776" cy="369332"/>
            </a:xfrm>
            <a:prstGeom prst="rect">
              <a:avLst/>
            </a:prstGeom>
            <a:solidFill>
              <a:schemeClr val="bg1"/>
            </a:solidFill>
          </p:spPr>
          <p:txBody>
            <a:bodyPr wrap="none" rtlCol="0">
              <a:spAutoFit/>
            </a:bodyPr>
            <a:lstStyle/>
            <a:p>
              <a:r>
                <a:rPr lang="en-GB" dirty="0"/>
                <a:t>Area(Year)/Max Area (%)</a:t>
              </a:r>
            </a:p>
          </p:txBody>
        </p:sp>
      </p:grpSp>
      <p:pic>
        <p:nvPicPr>
          <p:cNvPr id="28" name="Immagine 27" descr="Immagine che contiene screenshot&#10;&#10;Descrizione generata automaticamente">
            <a:extLst>
              <a:ext uri="{FF2B5EF4-FFF2-40B4-BE49-F238E27FC236}">
                <a16:creationId xmlns:a16="http://schemas.microsoft.com/office/drawing/2014/main" id="{940B1D48-68CD-8649-9161-2D7A4CFFE0B4}"/>
              </a:ext>
            </a:extLst>
          </p:cNvPr>
          <p:cNvPicPr>
            <a:picLocks noChangeAspect="1"/>
          </p:cNvPicPr>
          <p:nvPr/>
        </p:nvPicPr>
        <p:blipFill>
          <a:blip r:embed="rId4"/>
          <a:stretch>
            <a:fillRect/>
          </a:stretch>
        </p:blipFill>
        <p:spPr>
          <a:xfrm>
            <a:off x="7297998" y="3749544"/>
            <a:ext cx="3062589" cy="2296942"/>
          </a:xfrm>
          <a:prstGeom prst="rect">
            <a:avLst/>
          </a:prstGeom>
        </p:spPr>
      </p:pic>
      <p:pic>
        <p:nvPicPr>
          <p:cNvPr id="7" name="Immagine 6" descr="Immagine che contiene screenshot&#10;&#10;Descrizione generata automaticamente">
            <a:extLst>
              <a:ext uri="{FF2B5EF4-FFF2-40B4-BE49-F238E27FC236}">
                <a16:creationId xmlns:a16="http://schemas.microsoft.com/office/drawing/2014/main" id="{2B1B9FBB-1C67-9047-BD96-AA974054DB67}"/>
              </a:ext>
            </a:extLst>
          </p:cNvPr>
          <p:cNvPicPr>
            <a:picLocks noChangeAspect="1"/>
          </p:cNvPicPr>
          <p:nvPr/>
        </p:nvPicPr>
        <p:blipFill>
          <a:blip r:embed="rId5"/>
          <a:stretch>
            <a:fillRect/>
          </a:stretch>
        </p:blipFill>
        <p:spPr>
          <a:xfrm>
            <a:off x="4641980" y="3938768"/>
            <a:ext cx="2625214" cy="2005713"/>
          </a:xfrm>
          <a:prstGeom prst="rect">
            <a:avLst/>
          </a:prstGeom>
          <a:ln>
            <a:solidFill>
              <a:schemeClr val="bg2">
                <a:lumMod val="25000"/>
              </a:schemeClr>
            </a:solidFill>
          </a:ln>
        </p:spPr>
      </p:pic>
      <p:sp>
        <p:nvSpPr>
          <p:cNvPr id="31" name="CasellaDiTesto 30">
            <a:extLst>
              <a:ext uri="{FF2B5EF4-FFF2-40B4-BE49-F238E27FC236}">
                <a16:creationId xmlns:a16="http://schemas.microsoft.com/office/drawing/2014/main" id="{9A82C879-10E9-4C43-96AF-FD6DB5EDE7B2}"/>
              </a:ext>
            </a:extLst>
          </p:cNvPr>
          <p:cNvSpPr txBox="1"/>
          <p:nvPr/>
        </p:nvSpPr>
        <p:spPr>
          <a:xfrm>
            <a:off x="2131575" y="3611995"/>
            <a:ext cx="2295821" cy="369332"/>
          </a:xfrm>
          <a:prstGeom prst="rect">
            <a:avLst/>
          </a:prstGeom>
          <a:solidFill>
            <a:schemeClr val="bg1"/>
          </a:solidFill>
        </p:spPr>
        <p:txBody>
          <a:bodyPr wrap="none" rtlCol="0">
            <a:spAutoFit/>
          </a:bodyPr>
          <a:lstStyle/>
          <a:p>
            <a:r>
              <a:rPr lang="en-GB" dirty="0"/>
              <a:t>OCCITENS: 10% isoline</a:t>
            </a:r>
          </a:p>
        </p:txBody>
      </p:sp>
      <p:sp>
        <p:nvSpPr>
          <p:cNvPr id="32" name="CasellaDiTesto 31">
            <a:extLst>
              <a:ext uri="{FF2B5EF4-FFF2-40B4-BE49-F238E27FC236}">
                <a16:creationId xmlns:a16="http://schemas.microsoft.com/office/drawing/2014/main" id="{E361E3BC-1BC6-9741-AA40-13659C224D19}"/>
              </a:ext>
            </a:extLst>
          </p:cNvPr>
          <p:cNvSpPr txBox="1"/>
          <p:nvPr/>
        </p:nvSpPr>
        <p:spPr>
          <a:xfrm>
            <a:off x="7768465" y="3593229"/>
            <a:ext cx="2292615" cy="369332"/>
          </a:xfrm>
          <a:prstGeom prst="rect">
            <a:avLst/>
          </a:prstGeom>
          <a:solidFill>
            <a:schemeClr val="bg1"/>
          </a:solidFill>
        </p:spPr>
        <p:txBody>
          <a:bodyPr wrap="none" rtlCol="0">
            <a:spAutoFit/>
          </a:bodyPr>
          <a:lstStyle/>
          <a:p>
            <a:r>
              <a:rPr lang="en-GB" dirty="0"/>
              <a:t>OCCICLIM: 10% isoline</a:t>
            </a:r>
          </a:p>
        </p:txBody>
      </p:sp>
      <p:pic>
        <p:nvPicPr>
          <p:cNvPr id="26" name="Immagine 25" descr="Immagine che contiene testo, mappa&#10;&#10;Descrizione generata automaticamente">
            <a:extLst>
              <a:ext uri="{FF2B5EF4-FFF2-40B4-BE49-F238E27FC236}">
                <a16:creationId xmlns:a16="http://schemas.microsoft.com/office/drawing/2014/main" id="{17DF1FB8-CC50-B64B-ADF0-95EEA7546BD7}"/>
              </a:ext>
            </a:extLst>
          </p:cNvPr>
          <p:cNvPicPr>
            <a:picLocks noChangeAspect="1"/>
          </p:cNvPicPr>
          <p:nvPr/>
        </p:nvPicPr>
        <p:blipFill>
          <a:blip r:embed="rId6"/>
          <a:stretch>
            <a:fillRect/>
          </a:stretch>
        </p:blipFill>
        <p:spPr>
          <a:xfrm>
            <a:off x="1575181" y="513170"/>
            <a:ext cx="3905249" cy="2928936"/>
          </a:xfrm>
          <a:prstGeom prst="rect">
            <a:avLst/>
          </a:prstGeom>
        </p:spPr>
      </p:pic>
      <p:pic>
        <p:nvPicPr>
          <p:cNvPr id="30" name="Immagine 29" descr="Immagine che contiene testo, mappa&#10;&#10;Descrizione generata automaticamente">
            <a:extLst>
              <a:ext uri="{FF2B5EF4-FFF2-40B4-BE49-F238E27FC236}">
                <a16:creationId xmlns:a16="http://schemas.microsoft.com/office/drawing/2014/main" id="{15FF9A15-C1F8-D74E-86E0-7B16DD5E4DA0}"/>
              </a:ext>
            </a:extLst>
          </p:cNvPr>
          <p:cNvPicPr>
            <a:picLocks noChangeAspect="1"/>
          </p:cNvPicPr>
          <p:nvPr/>
        </p:nvPicPr>
        <p:blipFill>
          <a:blip r:embed="rId7"/>
          <a:stretch>
            <a:fillRect/>
          </a:stretch>
        </p:blipFill>
        <p:spPr>
          <a:xfrm>
            <a:off x="7067697" y="538966"/>
            <a:ext cx="3836458" cy="2877344"/>
          </a:xfrm>
          <a:prstGeom prst="rect">
            <a:avLst/>
          </a:prstGeom>
        </p:spPr>
      </p:pic>
      <p:sp>
        <p:nvSpPr>
          <p:cNvPr id="33" name="CasellaDiTesto 32">
            <a:extLst>
              <a:ext uri="{FF2B5EF4-FFF2-40B4-BE49-F238E27FC236}">
                <a16:creationId xmlns:a16="http://schemas.microsoft.com/office/drawing/2014/main" id="{75328C6D-65D5-704E-BA2F-2F52CFE793F4}"/>
              </a:ext>
            </a:extLst>
          </p:cNvPr>
          <p:cNvSpPr txBox="1"/>
          <p:nvPr/>
        </p:nvSpPr>
        <p:spPr>
          <a:xfrm>
            <a:off x="4613844" y="6028586"/>
            <a:ext cx="2656018" cy="646331"/>
          </a:xfrm>
          <a:prstGeom prst="rect">
            <a:avLst/>
          </a:prstGeom>
          <a:solidFill>
            <a:schemeClr val="bg1">
              <a:alpha val="62000"/>
            </a:schemeClr>
          </a:solidFill>
        </p:spPr>
        <p:txBody>
          <a:bodyPr wrap="square" rtlCol="0">
            <a:spAutoFit/>
          </a:bodyPr>
          <a:lstStyle/>
          <a:p>
            <a:pPr algn="ctr"/>
            <a:r>
              <a:rPr lang="en-GB" dirty="0"/>
              <a:t>3yrs time window centered around 1987</a:t>
            </a:r>
          </a:p>
        </p:txBody>
      </p:sp>
    </p:spTree>
    <p:extLst>
      <p:ext uri="{BB962C8B-B14F-4D97-AF65-F5344CB8AC3E}">
        <p14:creationId xmlns:p14="http://schemas.microsoft.com/office/powerpoint/2010/main" val="57933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83A598FC-71E1-734D-A77F-11507CFFBEAC}"/>
              </a:ext>
            </a:extLst>
          </p:cNvPr>
          <p:cNvSpPr/>
          <p:nvPr/>
        </p:nvSpPr>
        <p:spPr>
          <a:xfrm>
            <a:off x="0" y="0"/>
            <a:ext cx="12192000" cy="6858000"/>
          </a:xfrm>
          <a:prstGeom prst="rect">
            <a:avLst/>
          </a:prstGeom>
          <a:solidFill>
            <a:schemeClr val="accent3">
              <a:lumMod val="50000"/>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ONGOING WORK:</a:t>
            </a:r>
          </a:p>
          <a:p>
            <a:pPr algn="ctr"/>
            <a:r>
              <a:rPr lang="en-GB" sz="3200" dirty="0"/>
              <a:t>To investigate </a:t>
            </a:r>
            <a:r>
              <a:rPr lang="it-IT" sz="3200" dirty="0"/>
              <a:t>the more and the </a:t>
            </a:r>
            <a:r>
              <a:rPr lang="it-IT" sz="3200" dirty="0" err="1"/>
              <a:t>less</a:t>
            </a:r>
            <a:r>
              <a:rPr lang="it-IT" sz="3200" dirty="0"/>
              <a:t> </a:t>
            </a:r>
            <a:r>
              <a:rPr lang="it-IT" sz="3200" dirty="0" err="1"/>
              <a:t>predictable</a:t>
            </a:r>
            <a:r>
              <a:rPr lang="it-IT" sz="3200" dirty="0"/>
              <a:t> </a:t>
            </a:r>
            <a:r>
              <a:rPr lang="it-IT" sz="3200" dirty="0" err="1"/>
              <a:t>states</a:t>
            </a:r>
            <a:r>
              <a:rPr lang="it-IT" sz="3200" dirty="0"/>
              <a:t> in the KE LFV.</a:t>
            </a:r>
          </a:p>
        </p:txBody>
      </p:sp>
    </p:spTree>
    <p:extLst>
      <p:ext uri="{BB962C8B-B14F-4D97-AF65-F5344CB8AC3E}">
        <p14:creationId xmlns:p14="http://schemas.microsoft.com/office/powerpoint/2010/main" val="1765931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computer, tavolo, scrivania, tastiera&#10;&#10;Descrizione generata automaticamente">
            <a:extLst>
              <a:ext uri="{FF2B5EF4-FFF2-40B4-BE49-F238E27FC236}">
                <a16:creationId xmlns:a16="http://schemas.microsoft.com/office/drawing/2014/main" id="{35C39D23-CB2B-F84A-9A30-6A48BC757760}"/>
              </a:ext>
            </a:extLst>
          </p:cNvPr>
          <p:cNvPicPr>
            <a:picLocks noChangeAspect="1"/>
          </p:cNvPicPr>
          <p:nvPr/>
        </p:nvPicPr>
        <p:blipFill>
          <a:blip r:embed="rId2"/>
          <a:stretch>
            <a:fillRect/>
          </a:stretch>
        </p:blipFill>
        <p:spPr>
          <a:xfrm>
            <a:off x="0" y="645180"/>
            <a:ext cx="12192000" cy="6208889"/>
          </a:xfrm>
          <a:prstGeom prst="rect">
            <a:avLst/>
          </a:prstGeom>
        </p:spPr>
      </p:pic>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094D6B23-59F5-064A-BFFD-BAE7E4CD310B}"/>
                  </a:ext>
                </a:extLst>
              </p:cNvPr>
              <p:cNvSpPr txBox="1"/>
              <p:nvPr/>
            </p:nvSpPr>
            <p:spPr>
              <a:xfrm>
                <a:off x="760021" y="247698"/>
                <a:ext cx="9820893" cy="646331"/>
              </a:xfrm>
              <a:prstGeom prst="rect">
                <a:avLst/>
              </a:prstGeom>
              <a:noFill/>
              <a:ln>
                <a:noFill/>
              </a:ln>
            </p:spPr>
            <p:txBody>
              <a:bodyPr wrap="square" rtlCol="0">
                <a:spAutoFit/>
              </a:bodyPr>
              <a:lstStyle/>
              <a:p>
                <a:r>
                  <a:rPr lang="it-IT" dirty="0">
                    <a:latin typeface="helvetica Neue" panose="02000503000000020004" pitchFamily="2" charset="0"/>
                  </a:rPr>
                  <a:t>Timesteps </a:t>
                </a:r>
                <a:r>
                  <a:rPr lang="it-IT" dirty="0" err="1">
                    <a:latin typeface="helvetica Neue" panose="02000503000000020004" pitchFamily="2" charset="0"/>
                  </a:rPr>
                  <a:t>associated</a:t>
                </a:r>
                <a:r>
                  <a:rPr lang="it-IT" dirty="0">
                    <a:latin typeface="helvetica Neue" panose="02000503000000020004" pitchFamily="2" charset="0"/>
                  </a:rPr>
                  <a:t> with the P05 and P95 </a:t>
                </a:r>
                <a:r>
                  <a:rPr lang="it-IT" dirty="0" err="1">
                    <a:latin typeface="helvetica Neue" panose="02000503000000020004" pitchFamily="2" charset="0"/>
                  </a:rPr>
                  <a:t>percentiles</a:t>
                </a:r>
                <a:r>
                  <a:rPr lang="it-IT" dirty="0">
                    <a:latin typeface="helvetica Neue" panose="02000503000000020004" pitchFamily="2" charset="0"/>
                  </a:rPr>
                  <a:t> </a:t>
                </a:r>
                <a:r>
                  <a:rPr lang="it-IT" dirty="0" err="1">
                    <a:latin typeface="helvetica Neue" panose="02000503000000020004" pitchFamily="2" charset="0"/>
                  </a:rPr>
                  <a:t>computed</a:t>
                </a:r>
                <a:r>
                  <a:rPr lang="it-IT" dirty="0">
                    <a:latin typeface="helvetica Neue" panose="02000503000000020004" pitchFamily="2" charset="0"/>
                  </a:rPr>
                  <a:t> for </a:t>
                </a:r>
                <a:r>
                  <a:rPr lang="it-IT" dirty="0" err="1">
                    <a:latin typeface="helvetica Neue" panose="02000503000000020004" pitchFamily="2" charset="0"/>
                  </a:rPr>
                  <a:t>each</a:t>
                </a:r>
                <a:r>
                  <a:rPr lang="it-IT" dirty="0">
                    <a:latin typeface="helvetica Neue" panose="02000503000000020004" pitchFamily="2" charset="0"/>
                  </a:rPr>
                  <a:t> </a:t>
                </a:r>
                <a:r>
                  <a:rPr lang="it-IT" dirty="0" err="1">
                    <a:latin typeface="helvetica Neue" panose="02000503000000020004" pitchFamily="2" charset="0"/>
                  </a:rPr>
                  <a:t>member</a:t>
                </a:r>
                <a:r>
                  <a:rPr lang="it-IT" dirty="0">
                    <a:latin typeface="helvetica Neue" panose="02000503000000020004" pitchFamily="2" charset="0"/>
                  </a:rPr>
                  <a:t> </a:t>
                </a:r>
              </a:p>
              <a:p>
                <a:r>
                  <a:rPr lang="it-IT" dirty="0">
                    <a:latin typeface="helvetica Neue" panose="02000503000000020004" pitchFamily="2" charset="0"/>
                  </a:rPr>
                  <a:t>(</a:t>
                </a:r>
                <a:r>
                  <a:rPr lang="it-IT" dirty="0" err="1">
                    <a:latin typeface="helvetica Neue" panose="02000503000000020004" pitchFamily="2" charset="0"/>
                  </a:rPr>
                  <a:t>both</a:t>
                </a:r>
                <a:r>
                  <a:rPr lang="it-IT" dirty="0">
                    <a:latin typeface="helvetica Neue" panose="02000503000000020004" pitchFamily="2" charset="0"/>
                  </a:rPr>
                  <a:t> d and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Θ</m:t>
                    </m:r>
                    <m:r>
                      <a:rPr lang="it-IT" b="0" i="1" smtClean="0">
                        <a:latin typeface="Cambria Math" panose="02040503050406030204" pitchFamily="18" charset="0"/>
                        <a:ea typeface="Cambria Math" panose="02040503050406030204" pitchFamily="18" charset="0"/>
                      </a:rPr>
                      <m:t> </m:t>
                    </m:r>
                  </m:oMath>
                </a14:m>
                <a:r>
                  <a:rPr lang="it-IT" dirty="0">
                    <a:latin typeface="helvetica Neue" panose="02000503000000020004" pitchFamily="2" charset="0"/>
                  </a:rPr>
                  <a:t>are in P05/P95). </a:t>
                </a:r>
                <a:endParaRPr lang="en-GB" dirty="0"/>
              </a:p>
            </p:txBody>
          </p:sp>
        </mc:Choice>
        <mc:Fallback xmlns="">
          <p:sp>
            <p:nvSpPr>
              <p:cNvPr id="4" name="CasellaDiTesto 3">
                <a:extLst>
                  <a:ext uri="{FF2B5EF4-FFF2-40B4-BE49-F238E27FC236}">
                    <a16:creationId xmlns:a16="http://schemas.microsoft.com/office/drawing/2014/main" id="{094D6B23-59F5-064A-BFFD-BAE7E4CD310B}"/>
                  </a:ext>
                </a:extLst>
              </p:cNvPr>
              <p:cNvSpPr txBox="1">
                <a:spLocks noRot="1" noChangeAspect="1" noMove="1" noResize="1" noEditPoints="1" noAdjustHandles="1" noChangeArrowheads="1" noChangeShapeType="1" noTextEdit="1"/>
              </p:cNvSpPr>
              <p:nvPr/>
            </p:nvSpPr>
            <p:spPr>
              <a:xfrm>
                <a:off x="760021" y="247698"/>
                <a:ext cx="9820893" cy="646331"/>
              </a:xfrm>
              <a:prstGeom prst="rect">
                <a:avLst/>
              </a:prstGeom>
              <a:blipFill>
                <a:blip r:embed="rId3"/>
                <a:stretch>
                  <a:fillRect l="-647" t="-3922" b="-13725"/>
                </a:stretch>
              </a:blipFill>
              <a:ln>
                <a:noFill/>
              </a:ln>
            </p:spPr>
            <p:txBody>
              <a:bodyPr/>
              <a:lstStyle/>
              <a:p>
                <a:r>
                  <a:rPr lang="en-GB">
                    <a:noFill/>
                  </a:rPr>
                  <a:t> </a:t>
                </a:r>
              </a:p>
            </p:txBody>
          </p:sp>
        </mc:Fallback>
      </mc:AlternateContent>
    </p:spTree>
    <p:extLst>
      <p:ext uri="{BB962C8B-B14F-4D97-AF65-F5344CB8AC3E}">
        <p14:creationId xmlns:p14="http://schemas.microsoft.com/office/powerpoint/2010/main" val="574008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po 22">
            <a:extLst>
              <a:ext uri="{FF2B5EF4-FFF2-40B4-BE49-F238E27FC236}">
                <a16:creationId xmlns:a16="http://schemas.microsoft.com/office/drawing/2014/main" id="{944049E8-EE7C-CC42-9906-96C6A0732B1D}"/>
              </a:ext>
            </a:extLst>
          </p:cNvPr>
          <p:cNvGrpSpPr/>
          <p:nvPr/>
        </p:nvGrpSpPr>
        <p:grpSpPr>
          <a:xfrm>
            <a:off x="249382" y="308814"/>
            <a:ext cx="11942618" cy="6508867"/>
            <a:chOff x="-42519" y="-59833"/>
            <a:chExt cx="12234519" cy="6689625"/>
          </a:xfrm>
        </p:grpSpPr>
        <p:grpSp>
          <p:nvGrpSpPr>
            <p:cNvPr id="20" name="Gruppo 19">
              <a:extLst>
                <a:ext uri="{FF2B5EF4-FFF2-40B4-BE49-F238E27FC236}">
                  <a16:creationId xmlns:a16="http://schemas.microsoft.com/office/drawing/2014/main" id="{D05C05C8-2575-5C4A-87AC-46FA2EDBAFA4}"/>
                </a:ext>
              </a:extLst>
            </p:cNvPr>
            <p:cNvGrpSpPr/>
            <p:nvPr/>
          </p:nvGrpSpPr>
          <p:grpSpPr>
            <a:xfrm>
              <a:off x="-42519" y="25052"/>
              <a:ext cx="12234519" cy="6604740"/>
              <a:chOff x="-433956" y="25052"/>
              <a:chExt cx="12234519" cy="6604740"/>
            </a:xfrm>
          </p:grpSpPr>
          <p:grpSp>
            <p:nvGrpSpPr>
              <p:cNvPr id="10" name="Gruppo 9">
                <a:extLst>
                  <a:ext uri="{FF2B5EF4-FFF2-40B4-BE49-F238E27FC236}">
                    <a16:creationId xmlns:a16="http://schemas.microsoft.com/office/drawing/2014/main" id="{96C9BBB7-43AA-594B-BA5A-39B286F6A7CE}"/>
                  </a:ext>
                </a:extLst>
              </p:cNvPr>
              <p:cNvGrpSpPr/>
              <p:nvPr/>
            </p:nvGrpSpPr>
            <p:grpSpPr>
              <a:xfrm>
                <a:off x="-433956" y="25052"/>
                <a:ext cx="11631943" cy="6604740"/>
                <a:chOff x="280028" y="25052"/>
                <a:chExt cx="11631943" cy="6604740"/>
              </a:xfrm>
            </p:grpSpPr>
            <p:pic>
              <p:nvPicPr>
                <p:cNvPr id="6" name="Immagine 5">
                  <a:extLst>
                    <a:ext uri="{FF2B5EF4-FFF2-40B4-BE49-F238E27FC236}">
                      <a16:creationId xmlns:a16="http://schemas.microsoft.com/office/drawing/2014/main" id="{C41D861D-B276-BE44-9649-A1EF3CD2241F}"/>
                    </a:ext>
                  </a:extLst>
                </p:cNvPr>
                <p:cNvPicPr>
                  <a:picLocks noChangeAspect="1"/>
                </p:cNvPicPr>
                <p:nvPr/>
              </p:nvPicPr>
              <p:blipFill rotWithShape="1">
                <a:blip r:embed="rId2"/>
                <a:srcRect b="3693"/>
                <a:stretch/>
              </p:blipFill>
              <p:spPr>
                <a:xfrm>
                  <a:off x="280028" y="25052"/>
                  <a:ext cx="11631943" cy="6604740"/>
                </a:xfrm>
                <a:prstGeom prst="rect">
                  <a:avLst/>
                </a:prstGeom>
              </p:spPr>
            </p:pic>
            <p:sp>
              <p:nvSpPr>
                <p:cNvPr id="4" name="CasellaDiTesto 3">
                  <a:extLst>
                    <a:ext uri="{FF2B5EF4-FFF2-40B4-BE49-F238E27FC236}">
                      <a16:creationId xmlns:a16="http://schemas.microsoft.com/office/drawing/2014/main" id="{35786FBB-0353-644E-BE69-7D1A9A602349}"/>
                    </a:ext>
                  </a:extLst>
                </p:cNvPr>
                <p:cNvSpPr txBox="1"/>
                <p:nvPr/>
              </p:nvSpPr>
              <p:spPr>
                <a:xfrm rot="16200000">
                  <a:off x="466165" y="1613654"/>
                  <a:ext cx="1792941" cy="369332"/>
                </a:xfrm>
                <a:prstGeom prst="rect">
                  <a:avLst/>
                </a:prstGeom>
                <a:solidFill>
                  <a:schemeClr val="bg1"/>
                </a:solidFill>
              </p:spPr>
              <p:txBody>
                <a:bodyPr wrap="square" rtlCol="0">
                  <a:spAutoFit/>
                </a:bodyPr>
                <a:lstStyle/>
                <a:p>
                  <a:pPr algn="ctr"/>
                  <a:r>
                    <a:rPr lang="en-GB" dirty="0"/>
                    <a:t>Time [years]</a:t>
                  </a:r>
                </a:p>
              </p:txBody>
            </p:sp>
            <p:sp>
              <p:nvSpPr>
                <p:cNvPr id="7" name="CasellaDiTesto 6">
                  <a:extLst>
                    <a:ext uri="{FF2B5EF4-FFF2-40B4-BE49-F238E27FC236}">
                      <a16:creationId xmlns:a16="http://schemas.microsoft.com/office/drawing/2014/main" id="{26C0D839-B4B5-614B-AA2E-81E0992679F9}"/>
                    </a:ext>
                  </a:extLst>
                </p:cNvPr>
                <p:cNvSpPr txBox="1"/>
                <p:nvPr/>
              </p:nvSpPr>
              <p:spPr>
                <a:xfrm rot="16200000">
                  <a:off x="466164" y="4749511"/>
                  <a:ext cx="1792941" cy="369332"/>
                </a:xfrm>
                <a:prstGeom prst="rect">
                  <a:avLst/>
                </a:prstGeom>
                <a:solidFill>
                  <a:schemeClr val="bg1"/>
                </a:solidFill>
              </p:spPr>
              <p:txBody>
                <a:bodyPr wrap="square" rtlCol="0">
                  <a:spAutoFit/>
                </a:bodyPr>
                <a:lstStyle/>
                <a:p>
                  <a:pPr algn="ctr"/>
                  <a:r>
                    <a:rPr lang="en-GB" dirty="0"/>
                    <a:t>Timesteps</a:t>
                  </a:r>
                </a:p>
              </p:txBody>
            </p:sp>
            <p:sp>
              <p:nvSpPr>
                <p:cNvPr id="8" name="CasellaDiTesto 7">
                  <a:extLst>
                    <a:ext uri="{FF2B5EF4-FFF2-40B4-BE49-F238E27FC236}">
                      <a16:creationId xmlns:a16="http://schemas.microsoft.com/office/drawing/2014/main" id="{F924B6AD-5677-A648-A52D-3A97CEDDB8A7}"/>
                    </a:ext>
                  </a:extLst>
                </p:cNvPr>
                <p:cNvSpPr txBox="1"/>
                <p:nvPr/>
              </p:nvSpPr>
              <p:spPr>
                <a:xfrm>
                  <a:off x="5221299" y="3016126"/>
                  <a:ext cx="1792941" cy="369332"/>
                </a:xfrm>
                <a:prstGeom prst="rect">
                  <a:avLst/>
                </a:prstGeom>
                <a:solidFill>
                  <a:schemeClr val="bg1"/>
                </a:solidFill>
              </p:spPr>
              <p:txBody>
                <a:bodyPr wrap="square" rtlCol="0">
                  <a:spAutoFit/>
                </a:bodyPr>
                <a:lstStyle/>
                <a:p>
                  <a:pPr algn="ctr"/>
                  <a:r>
                    <a:rPr lang="en-GB" dirty="0"/>
                    <a:t>Members</a:t>
                  </a:r>
                </a:p>
              </p:txBody>
            </p:sp>
            <p:sp>
              <p:nvSpPr>
                <p:cNvPr id="9" name="CasellaDiTesto 8">
                  <a:extLst>
                    <a:ext uri="{FF2B5EF4-FFF2-40B4-BE49-F238E27FC236}">
                      <a16:creationId xmlns:a16="http://schemas.microsoft.com/office/drawing/2014/main" id="{5CAFE06C-945B-8243-8F11-5E52DCCFE156}"/>
                    </a:ext>
                  </a:extLst>
                </p:cNvPr>
                <p:cNvSpPr txBox="1"/>
                <p:nvPr/>
              </p:nvSpPr>
              <p:spPr>
                <a:xfrm>
                  <a:off x="5221299" y="6260460"/>
                  <a:ext cx="1792941" cy="369332"/>
                </a:xfrm>
                <a:prstGeom prst="rect">
                  <a:avLst/>
                </a:prstGeom>
                <a:solidFill>
                  <a:schemeClr val="bg1"/>
                </a:solidFill>
              </p:spPr>
              <p:txBody>
                <a:bodyPr wrap="square" rtlCol="0">
                  <a:spAutoFit/>
                </a:bodyPr>
                <a:lstStyle/>
                <a:p>
                  <a:pPr algn="ctr"/>
                  <a:r>
                    <a:rPr lang="en-GB" dirty="0"/>
                    <a:t>Members</a:t>
                  </a:r>
                </a:p>
              </p:txBody>
            </p:sp>
          </p:grpSp>
          <p:sp>
            <p:nvSpPr>
              <p:cNvPr id="18" name="Rettangolo 17">
                <a:extLst>
                  <a:ext uri="{FF2B5EF4-FFF2-40B4-BE49-F238E27FC236}">
                    <a16:creationId xmlns:a16="http://schemas.microsoft.com/office/drawing/2014/main" id="{EBAA4EFB-D57E-1948-9D8F-B650A25026DE}"/>
                  </a:ext>
                </a:extLst>
              </p:cNvPr>
              <p:cNvSpPr/>
              <p:nvPr/>
            </p:nvSpPr>
            <p:spPr>
              <a:xfrm>
                <a:off x="10108504" y="438411"/>
                <a:ext cx="1478071" cy="341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e 12">
                <a:extLst>
                  <a:ext uri="{FF2B5EF4-FFF2-40B4-BE49-F238E27FC236}">
                    <a16:creationId xmlns:a16="http://schemas.microsoft.com/office/drawing/2014/main" id="{C2FE869A-5EB1-9D4B-AD26-47756598A59E}"/>
                  </a:ext>
                </a:extLst>
              </p:cNvPr>
              <p:cNvSpPr>
                <a:spLocks noChangeAspect="1"/>
              </p:cNvSpPr>
              <p:nvPr/>
            </p:nvSpPr>
            <p:spPr>
              <a:xfrm>
                <a:off x="10384673" y="606610"/>
                <a:ext cx="111857" cy="112764"/>
              </a:xfrm>
              <a:prstGeom prst="ellipse">
                <a:avLst/>
              </a:prstGeom>
              <a:solidFill>
                <a:srgbClr val="043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e 13">
                <a:extLst>
                  <a:ext uri="{FF2B5EF4-FFF2-40B4-BE49-F238E27FC236}">
                    <a16:creationId xmlns:a16="http://schemas.microsoft.com/office/drawing/2014/main" id="{6E6774C3-717E-8A46-BF50-B0AF044086E4}"/>
                  </a:ext>
                </a:extLst>
              </p:cNvPr>
              <p:cNvSpPr>
                <a:spLocks noChangeAspect="1"/>
              </p:cNvSpPr>
              <p:nvPr/>
            </p:nvSpPr>
            <p:spPr>
              <a:xfrm>
                <a:off x="10384673" y="821506"/>
                <a:ext cx="111857" cy="112764"/>
              </a:xfrm>
              <a:prstGeom prst="ellipse">
                <a:avLst/>
              </a:prstGeom>
              <a:solidFill>
                <a:srgbClr val="0091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asellaDiTesto 15">
                <a:extLst>
                  <a:ext uri="{FF2B5EF4-FFF2-40B4-BE49-F238E27FC236}">
                    <a16:creationId xmlns:a16="http://schemas.microsoft.com/office/drawing/2014/main" id="{FA21AA3A-3F54-CE42-9F4C-5DEC9D39B0B1}"/>
                  </a:ext>
                </a:extLst>
              </p:cNvPr>
              <p:cNvSpPr txBox="1"/>
              <p:nvPr/>
            </p:nvSpPr>
            <p:spPr>
              <a:xfrm>
                <a:off x="10635642" y="485814"/>
                <a:ext cx="1164921" cy="646331"/>
              </a:xfrm>
              <a:prstGeom prst="rect">
                <a:avLst/>
              </a:prstGeom>
              <a:noFill/>
            </p:spPr>
            <p:txBody>
              <a:bodyPr wrap="square" rtlCol="0">
                <a:spAutoFit/>
              </a:bodyPr>
              <a:lstStyle/>
              <a:p>
                <a:r>
                  <a:rPr lang="en-GB" dirty="0"/>
                  <a:t>P05</a:t>
                </a:r>
              </a:p>
              <a:p>
                <a:r>
                  <a:rPr lang="en-GB" dirty="0"/>
                  <a:t>P95</a:t>
                </a:r>
              </a:p>
            </p:txBody>
          </p:sp>
          <p:sp>
            <p:nvSpPr>
              <p:cNvPr id="19" name="Rettangolo 18">
                <a:extLst>
                  <a:ext uri="{FF2B5EF4-FFF2-40B4-BE49-F238E27FC236}">
                    <a16:creationId xmlns:a16="http://schemas.microsoft.com/office/drawing/2014/main" id="{66CB069E-D857-FB4D-AB31-555E3AE462A0}"/>
                  </a:ext>
                </a:extLst>
              </p:cNvPr>
              <p:cNvSpPr/>
              <p:nvPr/>
            </p:nvSpPr>
            <p:spPr>
              <a:xfrm>
                <a:off x="10108504" y="3680641"/>
                <a:ext cx="1478071" cy="341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e 11">
                <a:extLst>
                  <a:ext uri="{FF2B5EF4-FFF2-40B4-BE49-F238E27FC236}">
                    <a16:creationId xmlns:a16="http://schemas.microsoft.com/office/drawing/2014/main" id="{C4C8C570-346E-E94B-8F9E-4300279CA749}"/>
                  </a:ext>
                </a:extLst>
              </p:cNvPr>
              <p:cNvSpPr>
                <a:spLocks noChangeAspect="1"/>
              </p:cNvSpPr>
              <p:nvPr/>
            </p:nvSpPr>
            <p:spPr>
              <a:xfrm>
                <a:off x="10384672" y="4030340"/>
                <a:ext cx="111857" cy="112764"/>
              </a:xfrm>
              <a:prstGeom prst="ellipse">
                <a:avLst/>
              </a:prstGeom>
              <a:solidFill>
                <a:srgbClr val="EB55ED"/>
              </a:solidFill>
              <a:ln>
                <a:solidFill>
                  <a:srgbClr val="EB55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e 14">
                <a:extLst>
                  <a:ext uri="{FF2B5EF4-FFF2-40B4-BE49-F238E27FC236}">
                    <a16:creationId xmlns:a16="http://schemas.microsoft.com/office/drawing/2014/main" id="{7A58226E-D3E7-6A40-A44E-3B7E89E291BB}"/>
                  </a:ext>
                </a:extLst>
              </p:cNvPr>
              <p:cNvSpPr>
                <a:spLocks noChangeAspect="1"/>
              </p:cNvSpPr>
              <p:nvPr/>
            </p:nvSpPr>
            <p:spPr>
              <a:xfrm>
                <a:off x="10384673" y="3740962"/>
                <a:ext cx="111857" cy="11276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asellaDiTesto 16">
                <a:extLst>
                  <a:ext uri="{FF2B5EF4-FFF2-40B4-BE49-F238E27FC236}">
                    <a16:creationId xmlns:a16="http://schemas.microsoft.com/office/drawing/2014/main" id="{B6BC3AC4-7F95-6F4A-8885-FFA25B5747AD}"/>
                  </a:ext>
                </a:extLst>
              </p:cNvPr>
              <p:cNvSpPr txBox="1"/>
              <p:nvPr/>
            </p:nvSpPr>
            <p:spPr>
              <a:xfrm>
                <a:off x="10563095" y="3629950"/>
                <a:ext cx="1164921" cy="646331"/>
              </a:xfrm>
              <a:prstGeom prst="rect">
                <a:avLst/>
              </a:prstGeom>
              <a:noFill/>
            </p:spPr>
            <p:txBody>
              <a:bodyPr wrap="square" rtlCol="0">
                <a:spAutoFit/>
              </a:bodyPr>
              <a:lstStyle/>
              <a:p>
                <a:r>
                  <a:rPr lang="en-GB" dirty="0"/>
                  <a:t>P05</a:t>
                </a:r>
              </a:p>
              <a:p>
                <a:r>
                  <a:rPr lang="en-GB" dirty="0"/>
                  <a:t>P95</a:t>
                </a:r>
              </a:p>
            </p:txBody>
          </p:sp>
        </p:grpSp>
        <p:sp>
          <p:nvSpPr>
            <p:cNvPr id="21" name="OCCITENS">
              <a:extLst>
                <a:ext uri="{FF2B5EF4-FFF2-40B4-BE49-F238E27FC236}">
                  <a16:creationId xmlns:a16="http://schemas.microsoft.com/office/drawing/2014/main" id="{56D20970-E43C-AB4A-A88E-5AE5206ECCEE}"/>
                </a:ext>
              </a:extLst>
            </p:cNvPr>
            <p:cNvSpPr txBox="1"/>
            <p:nvPr/>
          </p:nvSpPr>
          <p:spPr>
            <a:xfrm>
              <a:off x="304580" y="-59833"/>
              <a:ext cx="989263" cy="318829"/>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defRPr sz="2200" b="0">
                  <a:solidFill>
                    <a:srgbClr val="FFFFFF"/>
                  </a:solidFill>
                  <a:latin typeface="+mn-lt"/>
                  <a:ea typeface="+mn-ea"/>
                  <a:cs typeface="+mn-cs"/>
                  <a:sym typeface="Helvetica Neue Medium"/>
                </a:defRPr>
              </a:lvl1pPr>
            </a:lstStyle>
            <a:p>
              <a:pPr algn="ctr"/>
              <a:r>
                <a:rPr sz="1547" dirty="0"/>
                <a:t>OCCITENS</a:t>
              </a:r>
            </a:p>
          </p:txBody>
        </p:sp>
        <p:sp>
          <p:nvSpPr>
            <p:cNvPr id="22" name="OCCICLIM">
              <a:extLst>
                <a:ext uri="{FF2B5EF4-FFF2-40B4-BE49-F238E27FC236}">
                  <a16:creationId xmlns:a16="http://schemas.microsoft.com/office/drawing/2014/main" id="{27F8A578-4AED-8743-95AB-700A29290A70}"/>
                </a:ext>
              </a:extLst>
            </p:cNvPr>
            <p:cNvSpPr txBox="1"/>
            <p:nvPr/>
          </p:nvSpPr>
          <p:spPr>
            <a:xfrm>
              <a:off x="235492" y="3191185"/>
              <a:ext cx="989263" cy="318829"/>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defRPr sz="2200" b="0">
                  <a:solidFill>
                    <a:srgbClr val="FFFFFF"/>
                  </a:solidFill>
                  <a:latin typeface="+mn-lt"/>
                  <a:ea typeface="+mn-ea"/>
                  <a:cs typeface="+mn-cs"/>
                  <a:sym typeface="Helvetica Neue Medium"/>
                </a:defRPr>
              </a:lvl1pPr>
            </a:lstStyle>
            <a:p>
              <a:pPr algn="ctr"/>
              <a:r>
                <a:rPr sz="1547" dirty="0"/>
                <a:t>OCCICLIM</a:t>
              </a:r>
            </a:p>
          </p:txBody>
        </p:sp>
      </p:grpSp>
      <p:sp>
        <p:nvSpPr>
          <p:cNvPr id="27" name="CasellaDiTesto 26">
            <a:extLst>
              <a:ext uri="{FF2B5EF4-FFF2-40B4-BE49-F238E27FC236}">
                <a16:creationId xmlns:a16="http://schemas.microsoft.com/office/drawing/2014/main" id="{7D2B42F2-990E-594B-9498-305D7DD780AD}"/>
              </a:ext>
            </a:extLst>
          </p:cNvPr>
          <p:cNvSpPr txBox="1"/>
          <p:nvPr/>
        </p:nvSpPr>
        <p:spPr>
          <a:xfrm>
            <a:off x="5403273" y="22073"/>
            <a:ext cx="6718944" cy="646331"/>
          </a:xfrm>
          <a:prstGeom prst="rect">
            <a:avLst/>
          </a:prstGeom>
          <a:noFill/>
          <a:ln>
            <a:solidFill>
              <a:schemeClr val="tx1"/>
            </a:solidFill>
          </a:ln>
        </p:spPr>
        <p:txBody>
          <a:bodyPr wrap="square" rtlCol="0">
            <a:spAutoFit/>
          </a:bodyPr>
          <a:lstStyle/>
          <a:p>
            <a:pPr algn="ctr"/>
            <a:r>
              <a:rPr lang="it-IT" dirty="0" err="1">
                <a:latin typeface="helvetica Neue" panose="02000503000000020004" pitchFamily="2" charset="0"/>
              </a:rPr>
              <a:t>Timesteps</a:t>
            </a:r>
            <a:r>
              <a:rPr lang="it-IT" dirty="0">
                <a:latin typeface="helvetica Neue" panose="02000503000000020004" pitchFamily="2" charset="0"/>
              </a:rPr>
              <a:t> </a:t>
            </a:r>
            <a:r>
              <a:rPr lang="it-IT" dirty="0" err="1">
                <a:latin typeface="helvetica Neue" panose="02000503000000020004" pitchFamily="2" charset="0"/>
              </a:rPr>
              <a:t>associated</a:t>
            </a:r>
            <a:r>
              <a:rPr lang="it-IT" dirty="0">
                <a:latin typeface="helvetica Neue" panose="02000503000000020004" pitchFamily="2" charset="0"/>
              </a:rPr>
              <a:t> with the P05 and P95 of the </a:t>
            </a:r>
            <a:r>
              <a:rPr lang="it-IT" dirty="0" err="1">
                <a:latin typeface="helvetica Neue" panose="02000503000000020004" pitchFamily="2" charset="0"/>
              </a:rPr>
              <a:t>total</a:t>
            </a:r>
            <a:r>
              <a:rPr lang="it-IT" dirty="0">
                <a:latin typeface="helvetica Neue" panose="02000503000000020004" pitchFamily="2" charset="0"/>
              </a:rPr>
              <a:t> ensemble.</a:t>
            </a:r>
            <a:endParaRPr lang="en-GB" dirty="0"/>
          </a:p>
        </p:txBody>
      </p:sp>
    </p:spTree>
    <p:extLst>
      <p:ext uri="{BB962C8B-B14F-4D97-AF65-F5344CB8AC3E}">
        <p14:creationId xmlns:p14="http://schemas.microsoft.com/office/powerpoint/2010/main" val="957516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23">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25">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magine 11" descr="Immagine che contiene screenshot&#10;&#10;Descrizione generata automaticamente">
            <a:extLst>
              <a:ext uri="{FF2B5EF4-FFF2-40B4-BE49-F238E27FC236}">
                <a16:creationId xmlns:a16="http://schemas.microsoft.com/office/drawing/2014/main" id="{4BE86B8B-FEC2-9B47-A160-D3E45FAF0FF2}"/>
              </a:ext>
            </a:extLst>
          </p:cNvPr>
          <p:cNvPicPr>
            <a:picLocks noChangeAspect="1"/>
          </p:cNvPicPr>
          <p:nvPr/>
        </p:nvPicPr>
        <p:blipFill rotWithShape="1">
          <a:blip r:embed="rId3"/>
          <a:srcRect t="39962" b="4737"/>
          <a:stretch/>
        </p:blipFill>
        <p:spPr>
          <a:xfrm>
            <a:off x="1188319" y="2727651"/>
            <a:ext cx="9815362" cy="3650290"/>
          </a:xfrm>
          <a:prstGeom prst="rect">
            <a:avLst/>
          </a:prstGeom>
        </p:spPr>
      </p:pic>
      <p:sp>
        <p:nvSpPr>
          <p:cNvPr id="41" name="Rettangolo 40">
            <a:extLst>
              <a:ext uri="{FF2B5EF4-FFF2-40B4-BE49-F238E27FC236}">
                <a16:creationId xmlns:a16="http://schemas.microsoft.com/office/drawing/2014/main" id="{8F3E6CFD-55B9-844A-92EA-47E9F269BEFF}"/>
              </a:ext>
            </a:extLst>
          </p:cNvPr>
          <p:cNvSpPr/>
          <p:nvPr/>
        </p:nvSpPr>
        <p:spPr>
          <a:xfrm>
            <a:off x="8227980" y="6481941"/>
            <a:ext cx="3487008" cy="276999"/>
          </a:xfrm>
          <a:prstGeom prst="rect">
            <a:avLst/>
          </a:prstGeom>
        </p:spPr>
        <p:txBody>
          <a:bodyPr wrap="square">
            <a:spAutoFit/>
          </a:bodyPr>
          <a:lstStyle/>
          <a:p>
            <a:pPr algn="r"/>
            <a:r>
              <a:rPr lang="en" sz="1200" b="1" dirty="0">
                <a:solidFill>
                  <a:schemeClr val="bg2">
                    <a:lumMod val="50000"/>
                  </a:schemeClr>
                </a:solidFill>
                <a:latin typeface="+mj-lt"/>
              </a:rPr>
              <a:t>Figures Adapted from Qiu and Chen, 2005 (right)</a:t>
            </a:r>
            <a:endParaRPr lang="en" sz="1200" dirty="0">
              <a:solidFill>
                <a:schemeClr val="bg2">
                  <a:lumMod val="50000"/>
                </a:schemeClr>
              </a:solidFill>
              <a:effectLst/>
              <a:latin typeface="+mj-lt"/>
            </a:endParaRPr>
          </a:p>
        </p:txBody>
      </p:sp>
      <p:sp>
        <p:nvSpPr>
          <p:cNvPr id="20" name="Rettangolo 19">
            <a:extLst>
              <a:ext uri="{FF2B5EF4-FFF2-40B4-BE49-F238E27FC236}">
                <a16:creationId xmlns:a16="http://schemas.microsoft.com/office/drawing/2014/main" id="{C827BE96-ADF4-EE41-A786-45720D0F6EA0}"/>
              </a:ext>
            </a:extLst>
          </p:cNvPr>
          <p:cNvSpPr/>
          <p:nvPr/>
        </p:nvSpPr>
        <p:spPr>
          <a:xfrm>
            <a:off x="477012" y="58025"/>
            <a:ext cx="11237976" cy="2800767"/>
          </a:xfrm>
          <a:prstGeom prst="rect">
            <a:avLst/>
          </a:prstGeom>
        </p:spPr>
        <p:txBody>
          <a:bodyPr wrap="square">
            <a:spAutoFit/>
          </a:bodyPr>
          <a:lstStyle/>
          <a:p>
            <a:pPr algn="ctr"/>
            <a:r>
              <a:rPr lang="en" sz="2800" b="1" dirty="0">
                <a:solidFill>
                  <a:schemeClr val="bg2">
                    <a:lumMod val="25000"/>
                  </a:schemeClr>
                </a:solidFill>
                <a:latin typeface="+mj-lt"/>
              </a:rPr>
              <a:t>Why studying the Kuroshio Extension (KE) from a Climatic Point of View? </a:t>
            </a:r>
          </a:p>
          <a:p>
            <a:endParaRPr lang="en" sz="2000" dirty="0">
              <a:solidFill>
                <a:schemeClr val="bg2">
                  <a:lumMod val="25000"/>
                </a:schemeClr>
              </a:solidFill>
              <a:latin typeface="+mj-lt"/>
            </a:endParaRPr>
          </a:p>
          <a:p>
            <a:pPr marL="342900" indent="-342900">
              <a:buFont typeface="Arial" panose="020B0604020202020204" pitchFamily="34" charset="0"/>
              <a:buChar char="•"/>
            </a:pPr>
            <a:r>
              <a:rPr lang="en" dirty="0">
                <a:solidFill>
                  <a:schemeClr val="bg2">
                    <a:lumMod val="25000"/>
                  </a:schemeClr>
                </a:solidFill>
                <a:latin typeface="+mj-lt"/>
              </a:rPr>
              <a:t>The KE is known to undergo relevant variations on the decadal time scale. </a:t>
            </a:r>
            <a:r>
              <a:rPr lang="en" b="1" dirty="0">
                <a:solidFill>
                  <a:schemeClr val="tx1">
                    <a:lumMod val="75000"/>
                    <a:lumOff val="25000"/>
                  </a:schemeClr>
                </a:solidFill>
                <a:latin typeface="+mj-lt"/>
              </a:rPr>
              <a:t>The mechanisms that generate the mean structure of the KE and its low frequency variability (LFV) are still under debate. </a:t>
            </a:r>
          </a:p>
          <a:p>
            <a:endParaRPr lang="en" dirty="0">
              <a:solidFill>
                <a:schemeClr val="bg2">
                  <a:lumMod val="25000"/>
                </a:schemeClr>
              </a:solidFill>
              <a:latin typeface="+mj-lt"/>
            </a:endParaRPr>
          </a:p>
          <a:p>
            <a:pPr marL="342900" indent="-342900" algn="just">
              <a:buFont typeface="Arial" panose="020B0604020202020204" pitchFamily="34" charset="0"/>
              <a:buChar char="•"/>
            </a:pPr>
            <a:r>
              <a:rPr lang="en" dirty="0">
                <a:solidFill>
                  <a:schemeClr val="tx1">
                    <a:lumMod val="85000"/>
                    <a:lumOff val="15000"/>
                  </a:schemeClr>
                </a:solidFill>
                <a:latin typeface="+mj-lt"/>
              </a:rPr>
              <a:t>The KE LFV strongly affects the mid-latitude coupled ocean-atmosphere system. </a:t>
            </a:r>
            <a:r>
              <a:rPr lang="en" b="1" dirty="0">
                <a:solidFill>
                  <a:schemeClr val="tx1">
                    <a:lumMod val="75000"/>
                    <a:lumOff val="25000"/>
                  </a:schemeClr>
                </a:solidFill>
                <a:latin typeface="+mj-lt"/>
              </a:rPr>
              <a:t>Several studies show </a:t>
            </a:r>
            <a:r>
              <a:rPr lang="it-IT" b="1" dirty="0">
                <a:solidFill>
                  <a:schemeClr val="tx1">
                    <a:lumMod val="75000"/>
                    <a:lumOff val="25000"/>
                  </a:schemeClr>
                </a:solidFill>
                <a:latin typeface="+mj-lt"/>
              </a:rPr>
              <a:t>the </a:t>
            </a:r>
            <a:r>
              <a:rPr lang="en-GB" b="1" dirty="0">
                <a:solidFill>
                  <a:schemeClr val="tx1">
                    <a:lumMod val="75000"/>
                    <a:lumOff val="25000"/>
                  </a:schemeClr>
                </a:solidFill>
                <a:latin typeface="+mj-lt"/>
              </a:rPr>
              <a:t>importance</a:t>
            </a:r>
            <a:r>
              <a:rPr lang="it-IT" b="1" dirty="0">
                <a:solidFill>
                  <a:schemeClr val="tx1">
                    <a:lumMod val="75000"/>
                    <a:lumOff val="25000"/>
                  </a:schemeClr>
                </a:solidFill>
                <a:latin typeface="+mj-lt"/>
              </a:rPr>
              <a:t> </a:t>
            </a:r>
            <a:r>
              <a:rPr lang="en-US" b="1" dirty="0">
                <a:solidFill>
                  <a:schemeClr val="tx1">
                    <a:lumMod val="75000"/>
                    <a:lumOff val="25000"/>
                  </a:schemeClr>
                </a:solidFill>
                <a:latin typeface="+mj-lt"/>
              </a:rPr>
              <a:t>to simulate mesoscale eddies in order to estimate well the impact on the atmosphere. What about the impact of the resolution of the atmospheric model on the KE?</a:t>
            </a:r>
            <a:endParaRPr lang="en" b="1" dirty="0">
              <a:solidFill>
                <a:schemeClr val="tx1">
                  <a:lumMod val="75000"/>
                  <a:lumOff val="25000"/>
                </a:schemeClr>
              </a:solidFill>
              <a:latin typeface="+mj-lt"/>
            </a:endParaRPr>
          </a:p>
          <a:p>
            <a:pPr algn="just"/>
            <a:endParaRPr lang="en" sz="2000" dirty="0">
              <a:solidFill>
                <a:schemeClr val="bg2">
                  <a:lumMod val="25000"/>
                </a:schemeClr>
              </a:solidFill>
              <a:latin typeface="+mj-lt"/>
            </a:endParaRPr>
          </a:p>
        </p:txBody>
      </p:sp>
    </p:spTree>
    <p:extLst>
      <p:ext uri="{BB962C8B-B14F-4D97-AF65-F5344CB8AC3E}">
        <p14:creationId xmlns:p14="http://schemas.microsoft.com/office/powerpoint/2010/main" val="1937669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1076989E-B0F3-824F-9D0F-2CF6F2A99B0B}"/>
              </a:ext>
            </a:extLst>
          </p:cNvPr>
          <p:cNvSpPr/>
          <p:nvPr/>
        </p:nvSpPr>
        <p:spPr>
          <a:xfrm>
            <a:off x="365759" y="343208"/>
            <a:ext cx="11469859" cy="4941311"/>
          </a:xfrm>
          <a:prstGeom prst="rect">
            <a:avLst/>
          </a:prstGeom>
          <a:solidFill>
            <a:schemeClr val="accent3">
              <a:alpha val="1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ttangolo 3">
            <a:extLst>
              <a:ext uri="{FF2B5EF4-FFF2-40B4-BE49-F238E27FC236}">
                <a16:creationId xmlns:a16="http://schemas.microsoft.com/office/drawing/2014/main" id="{46452564-983E-D544-9438-E208EE2462B5}"/>
              </a:ext>
            </a:extLst>
          </p:cNvPr>
          <p:cNvSpPr/>
          <p:nvPr/>
        </p:nvSpPr>
        <p:spPr>
          <a:xfrm>
            <a:off x="375135" y="357277"/>
            <a:ext cx="11469860" cy="4739759"/>
          </a:xfrm>
          <a:prstGeom prst="rect">
            <a:avLst/>
          </a:prstGeom>
        </p:spPr>
        <p:txBody>
          <a:bodyPr wrap="square">
            <a:spAutoFit/>
          </a:bodyPr>
          <a:lstStyle/>
          <a:p>
            <a:r>
              <a:rPr lang="en" sz="3600" b="1" dirty="0">
                <a:solidFill>
                  <a:schemeClr val="bg2">
                    <a:lumMod val="25000"/>
                  </a:schemeClr>
                </a:solidFill>
                <a:latin typeface="+mj-lt"/>
              </a:rPr>
              <a:t>GOALS</a:t>
            </a:r>
          </a:p>
          <a:p>
            <a:pPr marL="285750" indent="-285750">
              <a:buFont typeface="Arial" panose="020B0604020202020204" pitchFamily="34" charset="0"/>
              <a:buChar char="•"/>
            </a:pPr>
            <a:endParaRPr lang="en" dirty="0">
              <a:solidFill>
                <a:srgbClr val="C30004"/>
              </a:solidFill>
              <a:latin typeface="+mj-lt"/>
            </a:endParaRPr>
          </a:p>
          <a:p>
            <a:pPr marL="457200" indent="-457200">
              <a:buFont typeface="+mj-lt"/>
              <a:buAutoNum type="arabicPeriod"/>
            </a:pPr>
            <a:r>
              <a:rPr lang="en" sz="2400" b="1" dirty="0">
                <a:solidFill>
                  <a:schemeClr val="bg2">
                    <a:lumMod val="25000"/>
                  </a:schemeClr>
                </a:solidFill>
                <a:latin typeface="+mj-lt"/>
              </a:rPr>
              <a:t>To assess the role of the intrinsic variability and external forcing in driving the KE LFV</a:t>
            </a:r>
            <a:r>
              <a:rPr lang="en" sz="2000" b="1" dirty="0">
                <a:solidFill>
                  <a:schemeClr val="bg2">
                    <a:lumMod val="25000"/>
                  </a:schemeClr>
                </a:solidFill>
              </a:rPr>
              <a:t> </a:t>
            </a:r>
          </a:p>
          <a:p>
            <a:pPr marL="457200" indent="-457200">
              <a:buFont typeface="+mj-lt"/>
              <a:buAutoNum type="arabicPeriod"/>
            </a:pPr>
            <a:endParaRPr lang="en" sz="1600" dirty="0">
              <a:solidFill>
                <a:schemeClr val="bg2">
                  <a:lumMod val="25000"/>
                </a:schemeClr>
              </a:solidFill>
              <a:latin typeface="+mj-lt"/>
            </a:endParaRPr>
          </a:p>
          <a:p>
            <a:pPr marL="457200" indent="-457200">
              <a:buFont typeface="+mj-lt"/>
              <a:buAutoNum type="arabicPeriod"/>
            </a:pPr>
            <a:r>
              <a:rPr lang="en-US" sz="2400" b="1" dirty="0">
                <a:solidFill>
                  <a:schemeClr val="bg2">
                    <a:lumMod val="25000"/>
                  </a:schemeClr>
                </a:solidFill>
                <a:latin typeface="+mj-lt"/>
                <a:cs typeface="Calibri" panose="020F0502020204030204" pitchFamily="34" charset="0"/>
              </a:rPr>
              <a:t>To assess the KE predictability in order to better understand the ocean-atmosphere interactions and the source of the associated predictability </a:t>
            </a:r>
          </a:p>
          <a:p>
            <a:pPr marL="457200" indent="-457200">
              <a:buFont typeface="+mj-lt"/>
              <a:buAutoNum type="arabicPeriod"/>
            </a:pPr>
            <a:endParaRPr lang="en-US" sz="2400" b="1" dirty="0">
              <a:solidFill>
                <a:schemeClr val="bg2">
                  <a:lumMod val="25000"/>
                </a:schemeClr>
              </a:solidFill>
              <a:latin typeface="+mj-lt"/>
              <a:cs typeface="Calibri" panose="020F0502020204030204" pitchFamily="34" charset="0"/>
            </a:endParaRPr>
          </a:p>
          <a:p>
            <a:pPr marL="457200" indent="-457200">
              <a:buFont typeface="+mj-lt"/>
              <a:buAutoNum type="arabicPeriod"/>
            </a:pPr>
            <a:endParaRPr lang="en-US" sz="2400" b="1" dirty="0">
              <a:solidFill>
                <a:schemeClr val="bg2">
                  <a:lumMod val="25000"/>
                </a:schemeClr>
              </a:solidFill>
              <a:latin typeface="+mj-lt"/>
              <a:cs typeface="Calibri" panose="020F0502020204030204" pitchFamily="34" charset="0"/>
            </a:endParaRPr>
          </a:p>
          <a:p>
            <a:r>
              <a:rPr lang="en" sz="3600" b="1" dirty="0">
                <a:solidFill>
                  <a:schemeClr val="bg2">
                    <a:lumMod val="25000"/>
                  </a:schemeClr>
                </a:solidFill>
                <a:latin typeface="+mj-lt"/>
              </a:rPr>
              <a:t>METHOD</a:t>
            </a:r>
            <a:endParaRPr lang="en" sz="3600" b="1" dirty="0">
              <a:solidFill>
                <a:schemeClr val="bg2">
                  <a:lumMod val="25000"/>
                </a:schemeClr>
              </a:solidFill>
              <a:latin typeface="+mj-lt"/>
              <a:cs typeface="Calibri" panose="020F0502020204030204" pitchFamily="34" charset="0"/>
            </a:endParaRPr>
          </a:p>
          <a:p>
            <a:endParaRPr lang="en" sz="2400" b="1" dirty="0">
              <a:solidFill>
                <a:schemeClr val="bg2">
                  <a:lumMod val="25000"/>
                </a:schemeClr>
              </a:solidFill>
              <a:latin typeface="+mj-lt"/>
              <a:cs typeface="Calibri" panose="020F0502020204030204" pitchFamily="34" charset="0"/>
            </a:endParaRPr>
          </a:p>
          <a:p>
            <a:r>
              <a:rPr lang="en" sz="2400" dirty="0">
                <a:solidFill>
                  <a:schemeClr val="bg2">
                    <a:lumMod val="25000"/>
                  </a:schemeClr>
                </a:solidFill>
              </a:rPr>
              <a:t>Explore</a:t>
            </a:r>
            <a:r>
              <a:rPr lang="en" sz="2000" b="1" dirty="0">
                <a:solidFill>
                  <a:schemeClr val="bg2">
                    <a:lumMod val="25000"/>
                  </a:schemeClr>
                </a:solidFill>
              </a:rPr>
              <a:t> </a:t>
            </a:r>
            <a:r>
              <a:rPr lang="en" sz="2400" dirty="0">
                <a:solidFill>
                  <a:schemeClr val="bg2">
                    <a:lumMod val="25000"/>
                  </a:schemeClr>
                </a:solidFill>
              </a:rPr>
              <a:t>a large ensemble of ocean/sea-ice eddy-permitting model simulations: </a:t>
            </a:r>
            <a:r>
              <a:rPr lang="en" sz="2400" b="1" dirty="0">
                <a:solidFill>
                  <a:srgbClr val="7030A0"/>
                </a:solidFill>
              </a:rPr>
              <a:t>OCCIPUT</a:t>
            </a:r>
            <a:br>
              <a:rPr lang="en" sz="2800" b="1" dirty="0">
                <a:solidFill>
                  <a:srgbClr val="7030A0"/>
                </a:solidFill>
              </a:rPr>
            </a:br>
            <a:r>
              <a:rPr lang="en" sz="2800" b="1" dirty="0">
                <a:solidFill>
                  <a:srgbClr val="7030A0"/>
                </a:solidFill>
              </a:rPr>
              <a:t>      </a:t>
            </a:r>
            <a:endParaRPr lang="en" sz="2000" dirty="0">
              <a:solidFill>
                <a:schemeClr val="bg2">
                  <a:lumMod val="25000"/>
                </a:schemeClr>
              </a:solidFill>
              <a:latin typeface="+mj-lt"/>
            </a:endParaRPr>
          </a:p>
        </p:txBody>
      </p:sp>
    </p:spTree>
    <p:extLst>
      <p:ext uri="{BB962C8B-B14F-4D97-AF65-F5344CB8AC3E}">
        <p14:creationId xmlns:p14="http://schemas.microsoft.com/office/powerpoint/2010/main" val="573947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3B47905E-F4FE-7940-BD75-69E967B9F8BB}"/>
              </a:ext>
            </a:extLst>
          </p:cNvPr>
          <p:cNvSpPr txBox="1"/>
          <p:nvPr/>
        </p:nvSpPr>
        <p:spPr>
          <a:xfrm>
            <a:off x="526073" y="466578"/>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kern="1200" dirty="0">
                <a:solidFill>
                  <a:srgbClr val="FFFFFF"/>
                </a:solidFill>
                <a:latin typeface="+mj-lt"/>
                <a:ea typeface="+mj-ea"/>
                <a:cs typeface="+mj-cs"/>
              </a:rPr>
              <a:t>OCCIPUT</a:t>
            </a:r>
            <a:r>
              <a:rPr lang="en-US" sz="4800" kern="1200" baseline="30000" dirty="0">
                <a:solidFill>
                  <a:srgbClr val="FFFFFF"/>
                </a:solidFill>
                <a:latin typeface="+mj-lt"/>
                <a:ea typeface="+mj-ea"/>
                <a:cs typeface="+mj-cs"/>
              </a:rPr>
              <a:t>*</a:t>
            </a:r>
            <a:endParaRPr lang="en-US" sz="5400" kern="1200" baseline="30000" dirty="0">
              <a:solidFill>
                <a:srgbClr val="FFFFFF"/>
              </a:solidFill>
              <a:latin typeface="+mj-lt"/>
              <a:ea typeface="+mj-ea"/>
              <a:cs typeface="+mj-cs"/>
            </a:endParaRPr>
          </a:p>
        </p:txBody>
      </p:sp>
      <p:cxnSp>
        <p:nvCxnSpPr>
          <p:cNvPr id="31" name="Straight Connector 2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graphicFrame>
        <p:nvGraphicFramePr>
          <p:cNvPr id="8" name="Tabella 7">
            <a:extLst>
              <a:ext uri="{FF2B5EF4-FFF2-40B4-BE49-F238E27FC236}">
                <a16:creationId xmlns:a16="http://schemas.microsoft.com/office/drawing/2014/main" id="{D95B9E81-BB36-284A-9A64-EF2229B216B1}"/>
              </a:ext>
            </a:extLst>
          </p:cNvPr>
          <p:cNvGraphicFramePr>
            <a:graphicFrameLocks noGrp="1"/>
          </p:cNvGraphicFramePr>
          <p:nvPr>
            <p:extLst>
              <p:ext uri="{D42A27DB-BD31-4B8C-83A1-F6EECF244321}">
                <p14:modId xmlns:p14="http://schemas.microsoft.com/office/powerpoint/2010/main" val="2880265273"/>
              </p:ext>
            </p:extLst>
          </p:nvPr>
        </p:nvGraphicFramePr>
        <p:xfrm>
          <a:off x="376311" y="2497293"/>
          <a:ext cx="11496822" cy="3312343"/>
        </p:xfrm>
        <a:graphic>
          <a:graphicData uri="http://schemas.openxmlformats.org/drawingml/2006/table">
            <a:tbl>
              <a:tblPr firstRow="1" firstCol="1" bandRow="1">
                <a:noFill/>
                <a:tableStyleId>{8799B23B-EC83-4686-B30A-512413B5E67A}</a:tableStyleId>
              </a:tblPr>
              <a:tblGrid>
                <a:gridCol w="1643016">
                  <a:extLst>
                    <a:ext uri="{9D8B030D-6E8A-4147-A177-3AD203B41FA5}">
                      <a16:colId xmlns:a16="http://schemas.microsoft.com/office/drawing/2014/main" val="1463733284"/>
                    </a:ext>
                  </a:extLst>
                </a:gridCol>
                <a:gridCol w="1657152">
                  <a:extLst>
                    <a:ext uri="{9D8B030D-6E8A-4147-A177-3AD203B41FA5}">
                      <a16:colId xmlns:a16="http://schemas.microsoft.com/office/drawing/2014/main" val="2187304654"/>
                    </a:ext>
                  </a:extLst>
                </a:gridCol>
                <a:gridCol w="1504915">
                  <a:extLst>
                    <a:ext uri="{9D8B030D-6E8A-4147-A177-3AD203B41FA5}">
                      <a16:colId xmlns:a16="http://schemas.microsoft.com/office/drawing/2014/main" val="594735283"/>
                    </a:ext>
                  </a:extLst>
                </a:gridCol>
                <a:gridCol w="2295731">
                  <a:extLst>
                    <a:ext uri="{9D8B030D-6E8A-4147-A177-3AD203B41FA5}">
                      <a16:colId xmlns:a16="http://schemas.microsoft.com/office/drawing/2014/main" val="2703835946"/>
                    </a:ext>
                  </a:extLst>
                </a:gridCol>
                <a:gridCol w="2198004">
                  <a:extLst>
                    <a:ext uri="{9D8B030D-6E8A-4147-A177-3AD203B41FA5}">
                      <a16:colId xmlns:a16="http://schemas.microsoft.com/office/drawing/2014/main" val="4110368776"/>
                    </a:ext>
                  </a:extLst>
                </a:gridCol>
                <a:gridCol w="2198004">
                  <a:extLst>
                    <a:ext uri="{9D8B030D-6E8A-4147-A177-3AD203B41FA5}">
                      <a16:colId xmlns:a16="http://schemas.microsoft.com/office/drawing/2014/main" val="291211150"/>
                    </a:ext>
                  </a:extLst>
                </a:gridCol>
              </a:tblGrid>
              <a:tr h="878951">
                <a:tc>
                  <a:txBody>
                    <a:bodyPr/>
                    <a:lstStyle/>
                    <a:p>
                      <a:pPr algn="ctr">
                        <a:lnSpc>
                          <a:spcPct val="110000"/>
                        </a:lnSpc>
                        <a:spcAft>
                          <a:spcPts val="0"/>
                        </a:spcAft>
                      </a:pPr>
                      <a:r>
                        <a:rPr lang="it-IT" sz="1700" b="0" cap="all" spc="150">
                          <a:solidFill>
                            <a:schemeClr val="lt1"/>
                          </a:solidFill>
                          <a:effectLst/>
                        </a:rPr>
                        <a:t>Simulation</a:t>
                      </a:r>
                      <a:endParaRPr lang="it-IT" sz="1700" b="0" cap="all" spc="150">
                        <a:solidFill>
                          <a:schemeClr val="lt1"/>
                        </a:solidFill>
                        <a:effectLst/>
                        <a:latin typeface="Arial" panose="020B0604020202020204" pitchFamily="34" charset="0"/>
                        <a:ea typeface="Arial" panose="020B0604020202020204" pitchFamily="34" charset="0"/>
                        <a:cs typeface="Times New Roman" panose="02020603050405020304" pitchFamily="18" charset="0"/>
                      </a:endParaRPr>
                    </a:p>
                  </a:txBody>
                  <a:tcPr marL="142065" marR="142065" marT="142065" marB="142065" anchor="ctr">
                    <a:lnL w="12700" cmpd="sng">
                      <a:noFill/>
                    </a:lnL>
                    <a:lnR w="12700" cmpd="sng">
                      <a:noFill/>
                    </a:lnR>
                    <a:lnT w="12700" cmpd="sng">
                      <a:noFill/>
                    </a:lnT>
                    <a:lnB w="38100" cmpd="sng">
                      <a:noFill/>
                    </a:lnB>
                    <a:solidFill>
                      <a:srgbClr val="505356"/>
                    </a:solidFill>
                  </a:tcPr>
                </a:tc>
                <a:tc>
                  <a:txBody>
                    <a:bodyPr/>
                    <a:lstStyle/>
                    <a:p>
                      <a:pPr algn="ctr">
                        <a:lnSpc>
                          <a:spcPct val="110000"/>
                        </a:lnSpc>
                        <a:spcAft>
                          <a:spcPts val="0"/>
                        </a:spcAft>
                      </a:pPr>
                      <a:r>
                        <a:rPr lang="it-IT" sz="1700" b="0" i="0" u="none" strike="noStrike" kern="1200" dirty="0">
                          <a:solidFill>
                            <a:schemeClr val="bg1"/>
                          </a:solidFill>
                          <a:effectLst/>
                          <a:latin typeface="+mn-lt"/>
                          <a:ea typeface="+mn-ea"/>
                          <a:cs typeface="+mn-cs"/>
                        </a:rPr>
                        <a:t>EXTENT AND RESOLUTION</a:t>
                      </a:r>
                      <a:endParaRPr lang="it-IT" sz="1700" b="0" cap="none" spc="15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142065" marR="142065" marT="142065" marB="142065" anchor="ctr">
                    <a:lnL w="12700" cmpd="sng">
                      <a:noFill/>
                    </a:lnL>
                    <a:lnR w="12700" cmpd="sng">
                      <a:noFill/>
                    </a:lnR>
                    <a:lnT w="12700" cmpd="sng">
                      <a:noFill/>
                    </a:lnT>
                    <a:lnB w="38100" cmpd="sng">
                      <a:noFill/>
                    </a:lnB>
                    <a:solidFill>
                      <a:srgbClr val="505356"/>
                    </a:solidFill>
                  </a:tcPr>
                </a:tc>
                <a:tc>
                  <a:txBody>
                    <a:bodyPr/>
                    <a:lstStyle/>
                    <a:p>
                      <a:pPr algn="ctr">
                        <a:lnSpc>
                          <a:spcPct val="110000"/>
                        </a:lnSpc>
                        <a:spcAft>
                          <a:spcPts val="0"/>
                        </a:spcAft>
                      </a:pPr>
                      <a:r>
                        <a:rPr lang="it-IT" sz="1700" b="0" i="0" u="none" strike="noStrike" kern="1200" dirty="0">
                          <a:solidFill>
                            <a:schemeClr val="bg1"/>
                          </a:solidFill>
                          <a:effectLst/>
                          <a:latin typeface="+mn-lt"/>
                          <a:ea typeface="+mn-ea"/>
                          <a:cs typeface="+mn-cs"/>
                        </a:rPr>
                        <a:t>MEMBERS AND DURATION</a:t>
                      </a:r>
                      <a:endParaRPr lang="it-IT" sz="1700" b="0" cap="none" spc="15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142065" marR="142065" marT="142065" marB="142065" anchor="ctr">
                    <a:lnL w="12700" cmpd="sng">
                      <a:noFill/>
                    </a:lnL>
                    <a:lnR w="12700" cmpd="sng">
                      <a:noFill/>
                    </a:lnR>
                    <a:lnT w="12700" cmpd="sng">
                      <a:noFill/>
                    </a:lnT>
                    <a:lnB w="38100" cmpd="sng">
                      <a:noFill/>
                    </a:lnB>
                    <a:solidFill>
                      <a:srgbClr val="505356"/>
                    </a:solidFill>
                  </a:tcPr>
                </a:tc>
                <a:tc>
                  <a:txBody>
                    <a:bodyPr/>
                    <a:lstStyle/>
                    <a:p>
                      <a:pPr algn="ctr">
                        <a:lnSpc>
                          <a:spcPct val="110000"/>
                        </a:lnSpc>
                        <a:spcAft>
                          <a:spcPts val="0"/>
                        </a:spcAft>
                      </a:pPr>
                      <a:r>
                        <a:rPr lang="it-IT" sz="1700" b="0" cap="all" spc="150" dirty="0">
                          <a:solidFill>
                            <a:schemeClr val="lt1"/>
                          </a:solidFill>
                          <a:effectLst/>
                        </a:rPr>
                        <a:t>Forcing</a:t>
                      </a:r>
                      <a:endParaRPr lang="it-IT" sz="1700" b="0" cap="all" spc="150" dirty="0">
                        <a:solidFill>
                          <a:schemeClr val="lt1"/>
                        </a:solidFill>
                        <a:effectLst/>
                        <a:latin typeface="Arial" panose="020B0604020202020204" pitchFamily="34" charset="0"/>
                        <a:ea typeface="Arial" panose="020B0604020202020204" pitchFamily="34" charset="0"/>
                        <a:cs typeface="Times New Roman" panose="02020603050405020304" pitchFamily="18" charset="0"/>
                      </a:endParaRPr>
                    </a:p>
                  </a:txBody>
                  <a:tcPr marL="142065" marR="142065" marT="142065" marB="142065" anchor="ctr">
                    <a:lnL w="12700" cmpd="sng">
                      <a:noFill/>
                    </a:lnL>
                    <a:lnR w="12700" cmpd="sng">
                      <a:noFill/>
                    </a:lnR>
                    <a:lnT w="12700" cmpd="sng">
                      <a:noFill/>
                    </a:lnT>
                    <a:lnB w="38100" cmpd="sng">
                      <a:noFill/>
                    </a:lnB>
                    <a:solidFill>
                      <a:srgbClr val="505356"/>
                    </a:solidFill>
                  </a:tcPr>
                </a:tc>
                <a:tc>
                  <a:txBody>
                    <a:bodyPr/>
                    <a:lstStyle/>
                    <a:p>
                      <a:pPr algn="ctr">
                        <a:lnSpc>
                          <a:spcPct val="110000"/>
                        </a:lnSpc>
                        <a:spcAft>
                          <a:spcPts val="0"/>
                        </a:spcAft>
                      </a:pPr>
                      <a:r>
                        <a:rPr lang="it-IT" sz="1700" b="0" i="0" u="none" strike="noStrike" kern="1200" dirty="0">
                          <a:solidFill>
                            <a:schemeClr val="bg1"/>
                          </a:solidFill>
                          <a:effectLst/>
                          <a:latin typeface="+mn-lt"/>
                          <a:ea typeface="+mn-ea"/>
                          <a:cs typeface="+mn-cs"/>
                        </a:rPr>
                        <a:t>SIMULATED VARIABILITY</a:t>
                      </a:r>
                      <a:endParaRPr lang="it-IT" sz="1700" b="0" cap="none" spc="15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142065" marR="142065" marT="142065" marB="142065" anchor="ctr">
                    <a:lnL w="12700" cmpd="sng">
                      <a:noFill/>
                    </a:lnL>
                    <a:lnR w="12700" cmpd="sng">
                      <a:noFill/>
                    </a:lnR>
                    <a:lnT w="12700" cmpd="sng">
                      <a:noFill/>
                    </a:lnT>
                    <a:lnB w="38100" cmpd="sng">
                      <a:noFill/>
                    </a:lnB>
                    <a:solidFill>
                      <a:srgbClr val="505356"/>
                    </a:solidFill>
                  </a:tcPr>
                </a:tc>
                <a:tc>
                  <a:txBody>
                    <a:bodyPr/>
                    <a:lstStyle/>
                    <a:p>
                      <a:pPr algn="ctr">
                        <a:lnSpc>
                          <a:spcPct val="110000"/>
                        </a:lnSpc>
                        <a:spcAft>
                          <a:spcPts val="0"/>
                        </a:spcAft>
                      </a:pPr>
                      <a:r>
                        <a:rPr lang="it-IT" sz="1700" b="0" cap="all" spc="150" dirty="0">
                          <a:solidFill>
                            <a:schemeClr val="lt1"/>
                          </a:solidFill>
                          <a:effectLst/>
                        </a:rPr>
                        <a:t>Time</a:t>
                      </a:r>
                    </a:p>
                    <a:p>
                      <a:pPr algn="ctr">
                        <a:lnSpc>
                          <a:spcPct val="110000"/>
                        </a:lnSpc>
                        <a:spcAft>
                          <a:spcPts val="0"/>
                        </a:spcAft>
                      </a:pPr>
                      <a:r>
                        <a:rPr lang="it-IT" sz="1700" b="0" cap="all" spc="150" dirty="0">
                          <a:solidFill>
                            <a:schemeClr val="lt1"/>
                          </a:solidFill>
                          <a:effectLst/>
                        </a:rPr>
                        <a:t> </a:t>
                      </a:r>
                      <a:r>
                        <a:rPr lang="it-IT" sz="1700" b="0" cap="all" spc="150" dirty="0" err="1">
                          <a:solidFill>
                            <a:schemeClr val="lt1"/>
                          </a:solidFill>
                          <a:effectLst/>
                        </a:rPr>
                        <a:t>sampling</a:t>
                      </a:r>
                      <a:endParaRPr lang="it-IT" sz="1700" b="0" cap="all" spc="150" dirty="0">
                        <a:solidFill>
                          <a:schemeClr val="lt1"/>
                        </a:solidFill>
                        <a:effectLst/>
                        <a:latin typeface="Arial" panose="020B0604020202020204" pitchFamily="34" charset="0"/>
                        <a:ea typeface="Arial" panose="020B0604020202020204" pitchFamily="34" charset="0"/>
                        <a:cs typeface="Times New Roman" panose="02020603050405020304" pitchFamily="18" charset="0"/>
                      </a:endParaRPr>
                    </a:p>
                  </a:txBody>
                  <a:tcPr marL="142065" marR="142065" marT="142065" marB="142065" anchor="ctr">
                    <a:lnL w="12700" cmpd="sng">
                      <a:noFill/>
                    </a:lnL>
                    <a:lnR w="12700" cmpd="sng">
                      <a:noFill/>
                    </a:lnR>
                    <a:lnT w="12700" cmpd="sng">
                      <a:noFill/>
                    </a:lnT>
                    <a:lnB w="38100" cmpd="sng">
                      <a:noFill/>
                    </a:lnB>
                    <a:solidFill>
                      <a:srgbClr val="505356"/>
                    </a:solidFill>
                  </a:tcPr>
                </a:tc>
                <a:extLst>
                  <a:ext uri="{0D108BD9-81ED-4DB2-BD59-A6C34878D82A}">
                    <a16:rowId xmlns:a16="http://schemas.microsoft.com/office/drawing/2014/main" val="1242809565"/>
                  </a:ext>
                </a:extLst>
              </a:tr>
              <a:tr h="1207425">
                <a:tc>
                  <a:txBody>
                    <a:bodyPr/>
                    <a:lstStyle/>
                    <a:p>
                      <a:pPr algn="ctr">
                        <a:lnSpc>
                          <a:spcPct val="110000"/>
                        </a:lnSpc>
                        <a:spcAft>
                          <a:spcPts val="0"/>
                        </a:spcAft>
                      </a:pPr>
                      <a:r>
                        <a:rPr lang="it-IT" sz="1800" b="1" cap="none" spc="0" dirty="0">
                          <a:solidFill>
                            <a:schemeClr val="tx1"/>
                          </a:solidFill>
                          <a:effectLst/>
                        </a:rPr>
                        <a:t>OCCITENS</a:t>
                      </a:r>
                    </a:p>
                  </a:txBody>
                  <a:tcPr marL="142065" marR="142065" marT="142065" marB="142065" anchor="ctr">
                    <a:lnL w="12700" cmpd="sng">
                      <a:noFill/>
                      <a:prstDash val="solid"/>
                    </a:lnL>
                    <a:lnR w="12700" cmpd="sng">
                      <a:noFill/>
                      <a:prstDash val="solid"/>
                    </a:lnR>
                    <a:lnT w="38100" cmpd="sng">
                      <a:noFill/>
                    </a:lnT>
                    <a:lnB w="12700" cmpd="sng">
                      <a:noFill/>
                      <a:prstDash val="solid"/>
                    </a:lnB>
                    <a:noFill/>
                  </a:tcPr>
                </a:tc>
                <a:tc>
                  <a:txBody>
                    <a:bodyPr/>
                    <a:lstStyle/>
                    <a:p>
                      <a:pPr algn="ctr">
                        <a:lnSpc>
                          <a:spcPct val="110000"/>
                        </a:lnSpc>
                        <a:spcAft>
                          <a:spcPts val="0"/>
                        </a:spcAft>
                      </a:pPr>
                      <a:r>
                        <a:rPr lang="it-IT" sz="1800" cap="none" spc="0" dirty="0">
                          <a:solidFill>
                            <a:schemeClr val="tx1"/>
                          </a:solidFill>
                          <a:effectLst/>
                        </a:rPr>
                        <a:t>Global 1/4°</a:t>
                      </a:r>
                      <a:endParaRPr lang="it-IT" sz="1800" cap="none" spc="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142065" marR="142065" marT="142065" marB="142065" anchor="ctr">
                    <a:lnL w="12700" cmpd="sng">
                      <a:noFill/>
                      <a:prstDash val="solid"/>
                    </a:lnL>
                    <a:lnR w="12700" cmpd="sng">
                      <a:noFill/>
                      <a:prstDash val="solid"/>
                    </a:lnR>
                    <a:lnT w="38100" cmpd="sng">
                      <a:noFill/>
                    </a:lnT>
                    <a:lnB w="12700" cmpd="sng">
                      <a:noFill/>
                      <a:prstDash val="solid"/>
                    </a:lnB>
                    <a:noFill/>
                  </a:tcPr>
                </a:tc>
                <a:tc>
                  <a:txBody>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it-IT" sz="1800" b="1" i="0" u="none" strike="noStrike" kern="1200" dirty="0">
                          <a:solidFill>
                            <a:schemeClr val="tx1"/>
                          </a:solidFill>
                          <a:effectLst/>
                          <a:latin typeface="+mn-lt"/>
                          <a:ea typeface="+mn-ea"/>
                          <a:cs typeface="+mn-cs"/>
                        </a:rPr>
                        <a:t>50-members</a:t>
                      </a:r>
                    </a:p>
                    <a:p>
                      <a:pPr marL="0" marR="0" lvl="0" indent="0" algn="ctr" defTabSz="914400" rtl="0" eaLnBrk="1" fontAlgn="auto" latinLnBrk="0" hangingPunct="1">
                        <a:lnSpc>
                          <a:spcPct val="110000"/>
                        </a:lnSpc>
                        <a:spcBef>
                          <a:spcPts val="0"/>
                        </a:spcBef>
                        <a:spcAft>
                          <a:spcPts val="0"/>
                        </a:spcAft>
                        <a:buClrTx/>
                        <a:buSzTx/>
                        <a:buFontTx/>
                        <a:buNone/>
                        <a:tabLst/>
                        <a:defRPr/>
                      </a:pPr>
                      <a:r>
                        <a:rPr lang="it-IT" sz="1800" b="1" i="0" u="none" strike="noStrike" kern="1200" dirty="0">
                          <a:solidFill>
                            <a:schemeClr val="tx1"/>
                          </a:solidFill>
                          <a:effectLst/>
                          <a:latin typeface="+mn-lt"/>
                          <a:ea typeface="+mn-ea"/>
                          <a:cs typeface="+mn-cs"/>
                        </a:rPr>
                        <a:t>ENSEMBLE</a:t>
                      </a:r>
                    </a:p>
                    <a:p>
                      <a:pPr marL="0" marR="0" lvl="0" indent="0" algn="ctr" defTabSz="914400" rtl="0" eaLnBrk="1" fontAlgn="auto" latinLnBrk="0" hangingPunct="1">
                        <a:lnSpc>
                          <a:spcPct val="110000"/>
                        </a:lnSpc>
                        <a:spcBef>
                          <a:spcPts val="0"/>
                        </a:spcBef>
                        <a:spcAft>
                          <a:spcPts val="0"/>
                        </a:spcAft>
                        <a:buClrTx/>
                        <a:buSzTx/>
                        <a:buFontTx/>
                        <a:buNone/>
                        <a:tabLst/>
                        <a:defRPr/>
                      </a:pPr>
                      <a:r>
                        <a:rPr lang="it-IT" sz="1800" b="0" i="0" u="none" strike="noStrike" kern="1200" dirty="0">
                          <a:solidFill>
                            <a:schemeClr val="tx1"/>
                          </a:solidFill>
                          <a:effectLst/>
                          <a:latin typeface="+mn-lt"/>
                          <a:ea typeface="+mn-ea"/>
                          <a:cs typeface="+mn-cs"/>
                        </a:rPr>
                        <a:t>1980-2015</a:t>
                      </a:r>
                      <a:endParaRPr lang="it-IT" sz="1800" b="1" cap="none" spc="0" dirty="0">
                        <a:solidFill>
                          <a:schemeClr val="tx1"/>
                        </a:solidFill>
                        <a:effectLst/>
                      </a:endParaRPr>
                    </a:p>
                  </a:txBody>
                  <a:tcPr marL="142065" marR="142065" marT="142065" marB="142065" anchor="ctr">
                    <a:lnL w="12700" cmpd="sng">
                      <a:noFill/>
                      <a:prstDash val="solid"/>
                    </a:lnL>
                    <a:lnR w="12700" cmpd="sng">
                      <a:noFill/>
                      <a:prstDash val="solid"/>
                    </a:lnR>
                    <a:lnT w="38100" cmpd="sng">
                      <a:noFill/>
                    </a:lnT>
                    <a:lnB w="12700" cmpd="sng">
                      <a:noFill/>
                      <a:prstDash val="solid"/>
                    </a:lnB>
                    <a:noFill/>
                  </a:tcPr>
                </a:tc>
                <a:tc>
                  <a:txBody>
                    <a:bodyPr/>
                    <a:lstStyle/>
                    <a:p>
                      <a:pPr algn="ctr">
                        <a:lnSpc>
                          <a:spcPct val="110000"/>
                        </a:lnSpc>
                        <a:spcAft>
                          <a:spcPts val="0"/>
                        </a:spcAft>
                      </a:pPr>
                      <a:r>
                        <a:rPr lang="it-IT" sz="1800" b="0" i="0" u="none" strike="noStrike" kern="1200" dirty="0">
                          <a:solidFill>
                            <a:schemeClr val="tx1"/>
                          </a:solidFill>
                          <a:effectLst/>
                          <a:latin typeface="+mn-lt"/>
                          <a:ea typeface="+mn-ea"/>
                          <a:cs typeface="+mn-cs"/>
                        </a:rPr>
                        <a:t>Full </a:t>
                      </a:r>
                      <a:r>
                        <a:rPr lang="it-IT" sz="1800" b="0" i="0" u="none" strike="noStrike" kern="1200" dirty="0" err="1">
                          <a:solidFill>
                            <a:schemeClr val="tx1"/>
                          </a:solidFill>
                          <a:effectLst/>
                          <a:latin typeface="+mn-lt"/>
                          <a:ea typeface="+mn-ea"/>
                          <a:cs typeface="+mn-cs"/>
                        </a:rPr>
                        <a:t>variability</a:t>
                      </a:r>
                      <a:r>
                        <a:rPr lang="it-IT" sz="1800" b="0" i="0" u="none" strike="noStrike" kern="1200" dirty="0">
                          <a:solidFill>
                            <a:schemeClr val="tx1"/>
                          </a:solidFill>
                          <a:effectLst/>
                          <a:latin typeface="+mn-lt"/>
                          <a:ea typeface="+mn-ea"/>
                          <a:cs typeface="+mn-cs"/>
                        </a:rPr>
                        <a:t> </a:t>
                      </a:r>
                    </a:p>
                    <a:p>
                      <a:pPr algn="ctr">
                        <a:lnSpc>
                          <a:spcPct val="110000"/>
                        </a:lnSpc>
                        <a:spcAft>
                          <a:spcPts val="0"/>
                        </a:spcAft>
                      </a:pPr>
                      <a:r>
                        <a:rPr lang="it-IT" sz="1800" b="0" i="0" u="none" strike="noStrike" kern="1200" dirty="0">
                          <a:solidFill>
                            <a:schemeClr val="tx1"/>
                          </a:solidFill>
                          <a:effectLst/>
                          <a:latin typeface="+mn-lt"/>
                          <a:ea typeface="+mn-ea"/>
                          <a:cs typeface="+mn-cs"/>
                        </a:rPr>
                        <a:t>(ERA-interim)</a:t>
                      </a:r>
                      <a:endParaRPr lang="it-IT" sz="1800" cap="none" spc="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142065" marR="142065" marT="142065" marB="142065" anchor="ctr">
                    <a:lnL w="12700" cmpd="sng">
                      <a:noFill/>
                      <a:prstDash val="solid"/>
                    </a:lnL>
                    <a:lnR w="12700" cmpd="sng">
                      <a:noFill/>
                      <a:prstDash val="solid"/>
                    </a:lnR>
                    <a:lnT w="38100" cmpd="sng">
                      <a:noFill/>
                    </a:lnT>
                    <a:lnB w="12700" cmpd="sng">
                      <a:noFill/>
                      <a:prstDash val="solid"/>
                    </a:lnB>
                    <a:noFill/>
                  </a:tcPr>
                </a:tc>
                <a:tc>
                  <a:txBody>
                    <a:bodyPr/>
                    <a:lstStyle/>
                    <a:p>
                      <a:pPr algn="ctr">
                        <a:lnSpc>
                          <a:spcPct val="110000"/>
                        </a:lnSpc>
                        <a:spcAft>
                          <a:spcPts val="0"/>
                        </a:spcAft>
                      </a:pPr>
                      <a:r>
                        <a:rPr lang="it-IT" sz="1800" b="1" cap="none" spc="0" dirty="0" err="1">
                          <a:solidFill>
                            <a:schemeClr val="tx1"/>
                          </a:solidFill>
                          <a:effectLst/>
                        </a:rPr>
                        <a:t>Forced</a:t>
                      </a:r>
                      <a:r>
                        <a:rPr lang="it-IT" sz="1800" b="1" cap="none" spc="0" dirty="0">
                          <a:solidFill>
                            <a:schemeClr val="tx1"/>
                          </a:solidFill>
                          <a:effectLst/>
                        </a:rPr>
                        <a:t> and </a:t>
                      </a:r>
                      <a:r>
                        <a:rPr lang="it-IT" sz="1800" b="1" cap="none" spc="0" dirty="0" err="1">
                          <a:solidFill>
                            <a:schemeClr val="tx1"/>
                          </a:solidFill>
                          <a:effectLst/>
                        </a:rPr>
                        <a:t>intrinsic</a:t>
                      </a:r>
                      <a:r>
                        <a:rPr lang="it-IT" sz="1800" b="1" cap="none" spc="0" dirty="0">
                          <a:solidFill>
                            <a:schemeClr val="tx1"/>
                          </a:solidFill>
                          <a:effectLst/>
                        </a:rPr>
                        <a:t> </a:t>
                      </a:r>
                      <a:r>
                        <a:rPr lang="it-IT" sz="1800" b="1" cap="none" spc="0" dirty="0" err="1">
                          <a:solidFill>
                            <a:schemeClr val="tx1"/>
                          </a:solidFill>
                          <a:effectLst/>
                        </a:rPr>
                        <a:t>variability</a:t>
                      </a:r>
                      <a:endParaRPr lang="it-IT" sz="1800" b="1" cap="none" spc="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142065" marR="142065" marT="142065" marB="142065" anchor="ctr">
                    <a:lnL w="12700" cmpd="sng">
                      <a:noFill/>
                      <a:prstDash val="solid"/>
                    </a:lnL>
                    <a:lnR w="12700" cmpd="sng">
                      <a:noFill/>
                      <a:prstDash val="solid"/>
                    </a:lnR>
                    <a:lnT w="38100" cmpd="sng">
                      <a:noFill/>
                    </a:lnT>
                    <a:lnB w="12700" cmpd="sng">
                      <a:noFill/>
                      <a:prstDash val="solid"/>
                    </a:lnB>
                    <a:noFill/>
                  </a:tcPr>
                </a:tc>
                <a:tc>
                  <a:txBody>
                    <a:bodyPr/>
                    <a:lstStyle/>
                    <a:p>
                      <a:pPr algn="ctr">
                        <a:lnSpc>
                          <a:spcPct val="110000"/>
                        </a:lnSpc>
                        <a:spcAft>
                          <a:spcPts val="0"/>
                        </a:spcAft>
                      </a:pPr>
                      <a:r>
                        <a:rPr lang="en-US" sz="1800" cap="none" spc="0" dirty="0">
                          <a:solidFill>
                            <a:schemeClr val="tx1"/>
                          </a:solidFill>
                          <a:effectLst/>
                        </a:rPr>
                        <a:t> </a:t>
                      </a:r>
                      <a:endParaRPr lang="it-IT" sz="1800" cap="none" spc="0" dirty="0">
                        <a:solidFill>
                          <a:schemeClr val="tx1"/>
                        </a:solidFill>
                        <a:effectLst/>
                      </a:endParaRPr>
                    </a:p>
                    <a:p>
                      <a:pPr algn="ctr">
                        <a:lnSpc>
                          <a:spcPct val="110000"/>
                        </a:lnSpc>
                        <a:spcAft>
                          <a:spcPts val="0"/>
                        </a:spcAft>
                      </a:pPr>
                      <a:r>
                        <a:rPr lang="en-US" sz="1800" cap="none" spc="0" dirty="0">
                          <a:solidFill>
                            <a:schemeClr val="tx1"/>
                          </a:solidFill>
                          <a:effectLst/>
                        </a:rPr>
                        <a:t>5 days</a:t>
                      </a:r>
                      <a:endParaRPr lang="it-IT" sz="1800" cap="none" spc="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142065" marR="142065" marT="142065" marB="142065"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3399406137"/>
                  </a:ext>
                </a:extLst>
              </a:tr>
              <a:tr h="981699">
                <a:tc>
                  <a:txBody>
                    <a:bodyPr/>
                    <a:lstStyle/>
                    <a:p>
                      <a:pPr algn="ctr">
                        <a:lnSpc>
                          <a:spcPct val="110000"/>
                        </a:lnSpc>
                        <a:spcAft>
                          <a:spcPts val="0"/>
                        </a:spcAft>
                      </a:pPr>
                      <a:r>
                        <a:rPr lang="it-IT" sz="1800" b="1" cap="none" spc="0">
                          <a:solidFill>
                            <a:schemeClr val="tx1"/>
                          </a:solidFill>
                          <a:effectLst/>
                        </a:rPr>
                        <a:t>OCCICLIM</a:t>
                      </a:r>
                      <a:endParaRPr lang="it-IT" sz="1800" b="1" cap="none" spc="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142065" marR="142065" marT="142065" marB="142065"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a:lnSpc>
                          <a:spcPct val="110000"/>
                        </a:lnSpc>
                        <a:spcAft>
                          <a:spcPts val="0"/>
                        </a:spcAft>
                      </a:pPr>
                      <a:r>
                        <a:rPr lang="it-IT" sz="1800" cap="none" spc="0" dirty="0">
                          <a:solidFill>
                            <a:schemeClr val="tx1"/>
                          </a:solidFill>
                          <a:effectLst/>
                        </a:rPr>
                        <a:t>Global 1/4°</a:t>
                      </a:r>
                      <a:endParaRPr lang="it-IT" sz="1800" cap="none" spc="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142065" marR="142065" marT="142065" marB="142065"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a:lnSpc>
                          <a:spcPct val="110000"/>
                        </a:lnSpc>
                        <a:spcAft>
                          <a:spcPts val="0"/>
                        </a:spcAft>
                      </a:pPr>
                      <a:r>
                        <a:rPr lang="it-IT" sz="1800" b="0" i="0" u="none" strike="noStrike" kern="1200" dirty="0">
                          <a:solidFill>
                            <a:schemeClr val="tx1"/>
                          </a:solidFill>
                          <a:effectLst/>
                          <a:latin typeface="+mn-lt"/>
                          <a:ea typeface="+mn-ea"/>
                          <a:cs typeface="+mn-cs"/>
                        </a:rPr>
                        <a:t>1 </a:t>
                      </a:r>
                      <a:r>
                        <a:rPr lang="it-IT" sz="1800" b="0" i="0" u="none" strike="noStrike" kern="1200" dirty="0" err="1">
                          <a:solidFill>
                            <a:schemeClr val="tx1"/>
                          </a:solidFill>
                          <a:effectLst/>
                          <a:latin typeface="+mn-lt"/>
                          <a:ea typeface="+mn-ea"/>
                          <a:cs typeface="+mn-cs"/>
                        </a:rPr>
                        <a:t>member</a:t>
                      </a:r>
                      <a:endParaRPr lang="it-IT" sz="1800" b="0" i="0" u="none" strike="noStrike" kern="1200" dirty="0">
                        <a:solidFill>
                          <a:schemeClr val="tx1"/>
                        </a:solidFill>
                        <a:effectLst/>
                        <a:latin typeface="+mn-lt"/>
                        <a:ea typeface="+mn-ea"/>
                        <a:cs typeface="+mn-cs"/>
                      </a:endParaRPr>
                    </a:p>
                    <a:p>
                      <a:pPr algn="ctr">
                        <a:lnSpc>
                          <a:spcPct val="110000"/>
                        </a:lnSpc>
                        <a:spcAft>
                          <a:spcPts val="0"/>
                        </a:spcAft>
                      </a:pPr>
                      <a:r>
                        <a:rPr lang="it-IT" sz="1800" b="0" i="0" u="none" strike="noStrike" kern="1200" dirty="0">
                          <a:solidFill>
                            <a:schemeClr val="tx1"/>
                          </a:solidFill>
                          <a:effectLst/>
                          <a:latin typeface="+mn-lt"/>
                          <a:ea typeface="+mn-ea"/>
                          <a:cs typeface="+mn-cs"/>
                        </a:rPr>
                        <a:t> 300 </a:t>
                      </a:r>
                      <a:r>
                        <a:rPr lang="it-IT" sz="1800" b="0" i="0" u="none" strike="noStrike" kern="1200" dirty="0" err="1">
                          <a:solidFill>
                            <a:schemeClr val="tx1"/>
                          </a:solidFill>
                          <a:effectLst/>
                          <a:latin typeface="+mn-lt"/>
                          <a:ea typeface="+mn-ea"/>
                          <a:cs typeface="+mn-cs"/>
                        </a:rPr>
                        <a:t>years</a:t>
                      </a:r>
                      <a:endParaRPr lang="it-IT" sz="1800" cap="none" spc="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142065" marR="142065" marT="142065" marB="142065"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a:lnSpc>
                          <a:spcPct val="110000"/>
                        </a:lnSpc>
                        <a:spcAft>
                          <a:spcPts val="0"/>
                        </a:spcAft>
                      </a:pPr>
                      <a:r>
                        <a:rPr lang="it-IT" sz="1800" cap="none" spc="0" dirty="0" err="1">
                          <a:solidFill>
                            <a:schemeClr val="tx1"/>
                          </a:solidFill>
                          <a:effectLst/>
                        </a:rPr>
                        <a:t>Climatological</a:t>
                      </a:r>
                      <a:r>
                        <a:rPr lang="it-IT" sz="1800" cap="none" spc="0" dirty="0">
                          <a:solidFill>
                            <a:schemeClr val="tx1"/>
                          </a:solidFill>
                          <a:effectLst/>
                        </a:rPr>
                        <a:t> </a:t>
                      </a:r>
                      <a:r>
                        <a:rPr lang="it-IT" sz="1800" cap="none" spc="0" dirty="0" err="1">
                          <a:solidFill>
                            <a:schemeClr val="tx1"/>
                          </a:solidFill>
                          <a:effectLst/>
                        </a:rPr>
                        <a:t>Seasonal</a:t>
                      </a:r>
                      <a:r>
                        <a:rPr lang="it-IT" sz="1800" cap="none" spc="0" dirty="0">
                          <a:solidFill>
                            <a:schemeClr val="tx1"/>
                          </a:solidFill>
                          <a:effectLst/>
                        </a:rPr>
                        <a:t> </a:t>
                      </a:r>
                      <a:r>
                        <a:rPr lang="it-IT" sz="1800" cap="none" spc="0" dirty="0" err="1">
                          <a:solidFill>
                            <a:schemeClr val="tx1"/>
                          </a:solidFill>
                          <a:effectLst/>
                        </a:rPr>
                        <a:t>Cycle</a:t>
                      </a:r>
                      <a:r>
                        <a:rPr lang="it-IT" sz="1800" cap="none" spc="0" dirty="0">
                          <a:solidFill>
                            <a:schemeClr val="tx1"/>
                          </a:solidFill>
                          <a:effectLst/>
                        </a:rPr>
                        <a:t> </a:t>
                      </a:r>
                      <a:endParaRPr lang="it-IT" sz="1800" cap="none" spc="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142065" marR="142065" marT="142065" marB="142065"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a:lnSpc>
                          <a:spcPct val="110000"/>
                        </a:lnSpc>
                        <a:spcAft>
                          <a:spcPts val="0"/>
                        </a:spcAft>
                      </a:pPr>
                      <a:r>
                        <a:rPr lang="it-IT" sz="1800" b="1" cap="none" spc="0" dirty="0">
                          <a:solidFill>
                            <a:schemeClr val="tx1"/>
                          </a:solidFill>
                          <a:effectLst/>
                        </a:rPr>
                        <a:t>Pure </a:t>
                      </a:r>
                      <a:r>
                        <a:rPr lang="it-IT" sz="1800" b="1" cap="none" spc="0" dirty="0" err="1">
                          <a:solidFill>
                            <a:schemeClr val="tx1"/>
                          </a:solidFill>
                          <a:effectLst/>
                        </a:rPr>
                        <a:t>intrinsic</a:t>
                      </a:r>
                      <a:r>
                        <a:rPr lang="it-IT" sz="1800" b="1" cap="none" spc="0" dirty="0">
                          <a:solidFill>
                            <a:schemeClr val="tx1"/>
                          </a:solidFill>
                          <a:effectLst/>
                        </a:rPr>
                        <a:t> </a:t>
                      </a:r>
                      <a:r>
                        <a:rPr lang="it-IT" sz="1800" b="1" cap="none" spc="0" dirty="0" err="1">
                          <a:solidFill>
                            <a:schemeClr val="tx1"/>
                          </a:solidFill>
                          <a:effectLst/>
                        </a:rPr>
                        <a:t>variability</a:t>
                      </a:r>
                      <a:endParaRPr lang="it-IT" sz="1800" b="1" cap="none" spc="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142065" marR="142065" marT="142065" marB="142065"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a:lnSpc>
                          <a:spcPct val="110000"/>
                        </a:lnSpc>
                        <a:spcAft>
                          <a:spcPts val="0"/>
                        </a:spcAft>
                      </a:pPr>
                      <a:r>
                        <a:rPr lang="it-IT" sz="1800" cap="none" spc="0" dirty="0">
                          <a:solidFill>
                            <a:schemeClr val="tx1"/>
                          </a:solidFill>
                          <a:effectLst/>
                        </a:rPr>
                        <a:t> 5 days</a:t>
                      </a:r>
                      <a:endParaRPr lang="it-IT" sz="1800" cap="none" spc="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142065" marR="142065" marT="142065" marB="142065"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2685434195"/>
                  </a:ext>
                </a:extLst>
              </a:tr>
            </a:tbl>
          </a:graphicData>
        </a:graphic>
      </p:graphicFrame>
      <p:sp>
        <p:nvSpPr>
          <p:cNvPr id="3" name="CasellaDiTesto 2">
            <a:extLst>
              <a:ext uri="{FF2B5EF4-FFF2-40B4-BE49-F238E27FC236}">
                <a16:creationId xmlns:a16="http://schemas.microsoft.com/office/drawing/2014/main" id="{483EAB6C-6B4E-E24D-BDD7-5673901849F8}"/>
              </a:ext>
            </a:extLst>
          </p:cNvPr>
          <p:cNvSpPr txBox="1"/>
          <p:nvPr/>
        </p:nvSpPr>
        <p:spPr>
          <a:xfrm>
            <a:off x="6692577" y="6339454"/>
            <a:ext cx="4743533" cy="646331"/>
          </a:xfrm>
          <a:prstGeom prst="rect">
            <a:avLst/>
          </a:prstGeom>
          <a:noFill/>
        </p:spPr>
        <p:txBody>
          <a:bodyPr wrap="square" rtlCol="0">
            <a:spAutoFit/>
          </a:bodyPr>
          <a:lstStyle/>
          <a:p>
            <a:r>
              <a:rPr lang="en-GB" dirty="0">
                <a:solidFill>
                  <a:schemeClr val="bg2">
                    <a:lumMod val="50000"/>
                  </a:schemeClr>
                </a:solidFill>
              </a:rPr>
              <a:t>*</a:t>
            </a:r>
            <a:r>
              <a:rPr lang="da" dirty="0">
                <a:solidFill>
                  <a:schemeClr val="bg2">
                    <a:lumMod val="50000"/>
                  </a:schemeClr>
                </a:solidFill>
              </a:rPr>
              <a:t>Penduff et al. (2014) and Bessières et al. (2017) </a:t>
            </a:r>
          </a:p>
          <a:p>
            <a:endParaRPr lang="en-GB" dirty="0">
              <a:solidFill>
                <a:schemeClr val="bg2">
                  <a:lumMod val="50000"/>
                </a:schemeClr>
              </a:solidFill>
            </a:endParaRPr>
          </a:p>
        </p:txBody>
      </p:sp>
      <p:pic>
        <p:nvPicPr>
          <p:cNvPr id="10" name="Immagine 9">
            <a:extLst>
              <a:ext uri="{FF2B5EF4-FFF2-40B4-BE49-F238E27FC236}">
                <a16:creationId xmlns:a16="http://schemas.microsoft.com/office/drawing/2014/main" id="{FB7EFFA0-D35E-0C41-9197-2FCB7E34F482}"/>
              </a:ext>
            </a:extLst>
          </p:cNvPr>
          <p:cNvPicPr>
            <a:picLocks noChangeAspect="1"/>
          </p:cNvPicPr>
          <p:nvPr/>
        </p:nvPicPr>
        <p:blipFill>
          <a:blip r:embed="rId3"/>
          <a:stretch>
            <a:fillRect/>
          </a:stretch>
        </p:blipFill>
        <p:spPr>
          <a:xfrm>
            <a:off x="11445311" y="6175876"/>
            <a:ext cx="665641" cy="665641"/>
          </a:xfrm>
          <a:prstGeom prst="rect">
            <a:avLst/>
          </a:prstGeom>
        </p:spPr>
      </p:pic>
      <p:sp>
        <p:nvSpPr>
          <p:cNvPr id="2" name="CasellaDiTesto 1">
            <a:extLst>
              <a:ext uri="{FF2B5EF4-FFF2-40B4-BE49-F238E27FC236}">
                <a16:creationId xmlns:a16="http://schemas.microsoft.com/office/drawing/2014/main" id="{57B1CBAC-F395-314C-A829-54B608D346B0}"/>
              </a:ext>
            </a:extLst>
          </p:cNvPr>
          <p:cNvSpPr txBox="1"/>
          <p:nvPr/>
        </p:nvSpPr>
        <p:spPr>
          <a:xfrm>
            <a:off x="11091553" y="6115792"/>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2032140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2FF174E0-726E-0C4A-A2A6-9ECEA517EC7E}"/>
              </a:ext>
            </a:extLst>
          </p:cNvPr>
          <p:cNvSpPr txBox="1"/>
          <p:nvPr/>
        </p:nvSpPr>
        <p:spPr>
          <a:xfrm>
            <a:off x="392604" y="12252"/>
            <a:ext cx="9432390" cy="461665"/>
          </a:xfrm>
          <a:prstGeom prst="rect">
            <a:avLst/>
          </a:prstGeom>
          <a:noFill/>
        </p:spPr>
        <p:txBody>
          <a:bodyPr wrap="none" rtlCol="0">
            <a:spAutoFit/>
          </a:bodyPr>
          <a:lstStyle/>
          <a:p>
            <a:r>
              <a:rPr lang="en-GB" sz="2400" b="1" dirty="0">
                <a:solidFill>
                  <a:schemeClr val="bg2">
                    <a:lumMod val="50000"/>
                  </a:schemeClr>
                </a:solidFill>
              </a:rPr>
              <a:t>KE LFV Indices </a:t>
            </a:r>
            <a:r>
              <a:rPr lang="en-GB" b="1" dirty="0">
                <a:solidFill>
                  <a:schemeClr val="bg2">
                    <a:lumMod val="50000"/>
                  </a:schemeClr>
                </a:solidFill>
              </a:rPr>
              <a:t>after post-processing (Nonlinear detrending filter and Lowess Low Pass Filter)</a:t>
            </a:r>
            <a:endParaRPr lang="en-GB" sz="2400" b="1" dirty="0">
              <a:solidFill>
                <a:schemeClr val="bg2">
                  <a:lumMod val="50000"/>
                </a:schemeClr>
              </a:solidFill>
            </a:endParaRPr>
          </a:p>
        </p:txBody>
      </p:sp>
      <p:sp>
        <p:nvSpPr>
          <p:cNvPr id="7" name="Rettangolo 6">
            <a:extLst>
              <a:ext uri="{FF2B5EF4-FFF2-40B4-BE49-F238E27FC236}">
                <a16:creationId xmlns:a16="http://schemas.microsoft.com/office/drawing/2014/main" id="{F8A7C54F-6F66-814D-9E5D-7C85809EDC64}"/>
              </a:ext>
            </a:extLst>
          </p:cNvPr>
          <p:cNvSpPr/>
          <p:nvPr/>
        </p:nvSpPr>
        <p:spPr>
          <a:xfrm>
            <a:off x="706808" y="5173785"/>
            <a:ext cx="4139147" cy="707886"/>
          </a:xfrm>
          <a:prstGeom prst="rect">
            <a:avLst/>
          </a:prstGeom>
        </p:spPr>
        <p:txBody>
          <a:bodyPr wrap="square">
            <a:spAutoFit/>
          </a:bodyPr>
          <a:lstStyle/>
          <a:p>
            <a:pPr lvl="0" algn="just">
              <a:spcAft>
                <a:spcPts val="0"/>
              </a:spcAft>
              <a:buClr>
                <a:srgbClr val="002060"/>
              </a:buClr>
              <a:buSzPts val="1500"/>
            </a:pPr>
            <a:r>
              <a:rPr lang="en-US" sz="2000" b="1" dirty="0">
                <a:solidFill>
                  <a:schemeClr val="bg2">
                    <a:lumMod val="50000"/>
                  </a:schemeClr>
                </a:solidFill>
              </a:rPr>
              <a:t>Max total </a:t>
            </a:r>
            <a:r>
              <a:rPr lang="en-US" sz="2000" b="1" dirty="0" err="1">
                <a:solidFill>
                  <a:schemeClr val="bg2">
                    <a:lumMod val="50000"/>
                  </a:schemeClr>
                </a:solidFill>
              </a:rPr>
              <a:t>geost</a:t>
            </a:r>
            <a:r>
              <a:rPr lang="en-US" sz="2000" b="1" dirty="0">
                <a:solidFill>
                  <a:schemeClr val="bg2">
                    <a:lumMod val="50000"/>
                  </a:schemeClr>
                </a:solidFill>
              </a:rPr>
              <a:t>. velocity in the box </a:t>
            </a:r>
          </a:p>
          <a:p>
            <a:pPr lvl="0" algn="just">
              <a:spcAft>
                <a:spcPts val="0"/>
              </a:spcAft>
              <a:buClr>
                <a:srgbClr val="002060"/>
              </a:buClr>
              <a:buSzPts val="1500"/>
            </a:pPr>
            <a:r>
              <a:rPr lang="en-US" sz="2000" dirty="0">
                <a:solidFill>
                  <a:schemeClr val="bg2">
                    <a:lumMod val="50000"/>
                  </a:schemeClr>
                </a:solidFill>
              </a:rPr>
              <a:t>(141-153°E,30-40°) </a:t>
            </a:r>
            <a:r>
              <a:rPr lang="it-IT" sz="2000" dirty="0">
                <a:solidFill>
                  <a:schemeClr val="bg2">
                    <a:lumMod val="50000"/>
                  </a:schemeClr>
                </a:solidFill>
              </a:rPr>
              <a:t>integrated zonally</a:t>
            </a:r>
            <a:endParaRPr lang="en-GB" sz="2000" dirty="0"/>
          </a:p>
        </p:txBody>
      </p:sp>
      <p:cxnSp>
        <p:nvCxnSpPr>
          <p:cNvPr id="16" name="Connettore 2 15">
            <a:extLst>
              <a:ext uri="{FF2B5EF4-FFF2-40B4-BE49-F238E27FC236}">
                <a16:creationId xmlns:a16="http://schemas.microsoft.com/office/drawing/2014/main" id="{CCEAA76E-7C98-5A49-A24A-87563AEC94F8}"/>
              </a:ext>
            </a:extLst>
          </p:cNvPr>
          <p:cNvCxnSpPr>
            <a:cxnSpLocks/>
          </p:cNvCxnSpPr>
          <p:nvPr/>
        </p:nvCxnSpPr>
        <p:spPr>
          <a:xfrm flipH="1">
            <a:off x="2776025" y="1477107"/>
            <a:ext cx="2330547" cy="557405"/>
          </a:xfrm>
          <a:prstGeom prst="straightConnector1">
            <a:avLst/>
          </a:prstGeom>
          <a:ln>
            <a:solidFill>
              <a:schemeClr val="bg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BEAD854F-EC9E-CD4E-9952-DCD7C148F7D2}"/>
              </a:ext>
            </a:extLst>
          </p:cNvPr>
          <p:cNvCxnSpPr>
            <a:cxnSpLocks/>
          </p:cNvCxnSpPr>
          <p:nvPr/>
        </p:nvCxnSpPr>
        <p:spPr>
          <a:xfrm flipH="1" flipV="1">
            <a:off x="2778370" y="2502320"/>
            <a:ext cx="2328202" cy="437922"/>
          </a:xfrm>
          <a:prstGeom prst="straightConnector1">
            <a:avLst/>
          </a:prstGeom>
          <a:ln>
            <a:solidFill>
              <a:schemeClr val="bg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Rettangolo 20">
            <a:extLst>
              <a:ext uri="{FF2B5EF4-FFF2-40B4-BE49-F238E27FC236}">
                <a16:creationId xmlns:a16="http://schemas.microsoft.com/office/drawing/2014/main" id="{111E4769-8CDF-9542-A694-E8FCCED9B4FF}"/>
              </a:ext>
            </a:extLst>
          </p:cNvPr>
          <p:cNvSpPr/>
          <p:nvPr/>
        </p:nvSpPr>
        <p:spPr>
          <a:xfrm>
            <a:off x="10346754" y="12252"/>
            <a:ext cx="1452642" cy="475900"/>
          </a:xfrm>
          <a:prstGeom prst="rect">
            <a:avLst/>
          </a:prstGeom>
        </p:spPr>
        <p:txBody>
          <a:bodyPr wrap="none">
            <a:spAutoFit/>
          </a:bodyPr>
          <a:lstStyle/>
          <a:p>
            <a:pPr algn="ctr">
              <a:lnSpc>
                <a:spcPct val="110000"/>
              </a:lnSpc>
              <a:spcAft>
                <a:spcPts val="0"/>
              </a:spcAft>
            </a:pPr>
            <a:r>
              <a:rPr lang="it-IT" sz="2400" b="1" dirty="0"/>
              <a:t>OCCITENS</a:t>
            </a:r>
            <a:endParaRPr lang="it-IT" sz="2400" b="1" dirty="0">
              <a:latin typeface="Arial" panose="020B0604020202020204" pitchFamily="34" charset="0"/>
              <a:ea typeface="Arial" panose="020B0604020202020204" pitchFamily="34" charset="0"/>
              <a:cs typeface="Times New Roman" panose="02020603050405020304" pitchFamily="18" charset="0"/>
            </a:endParaRPr>
          </a:p>
        </p:txBody>
      </p:sp>
      <p:grpSp>
        <p:nvGrpSpPr>
          <p:cNvPr id="8" name="Gruppo 7">
            <a:extLst>
              <a:ext uri="{FF2B5EF4-FFF2-40B4-BE49-F238E27FC236}">
                <a16:creationId xmlns:a16="http://schemas.microsoft.com/office/drawing/2014/main" id="{0086D959-65CE-7D49-B89F-CBAE31E049E0}"/>
              </a:ext>
            </a:extLst>
          </p:cNvPr>
          <p:cNvGrpSpPr/>
          <p:nvPr/>
        </p:nvGrpSpPr>
        <p:grpSpPr>
          <a:xfrm>
            <a:off x="4781294" y="630767"/>
            <a:ext cx="6877858" cy="6055090"/>
            <a:chOff x="4781294" y="630767"/>
            <a:chExt cx="6877858" cy="6055090"/>
          </a:xfrm>
        </p:grpSpPr>
        <p:pic>
          <p:nvPicPr>
            <p:cNvPr id="3" name="Immagine 2">
              <a:extLst>
                <a:ext uri="{FF2B5EF4-FFF2-40B4-BE49-F238E27FC236}">
                  <a16:creationId xmlns:a16="http://schemas.microsoft.com/office/drawing/2014/main" id="{D7820643-587E-9046-856C-78BC2C308271}"/>
                </a:ext>
              </a:extLst>
            </p:cNvPr>
            <p:cNvPicPr/>
            <p:nvPr/>
          </p:nvPicPr>
          <p:blipFill>
            <a:blip r:embed="rId3"/>
            <a:stretch>
              <a:fillRect/>
            </a:stretch>
          </p:blipFill>
          <p:spPr>
            <a:xfrm>
              <a:off x="4781294" y="630767"/>
              <a:ext cx="6877858" cy="5571066"/>
            </a:xfrm>
            <a:prstGeom prst="rect">
              <a:avLst/>
            </a:prstGeom>
          </p:spPr>
        </p:pic>
        <p:sp>
          <p:nvSpPr>
            <p:cNvPr id="4" name="CasellaDiTesto 3">
              <a:extLst>
                <a:ext uri="{FF2B5EF4-FFF2-40B4-BE49-F238E27FC236}">
                  <a16:creationId xmlns:a16="http://schemas.microsoft.com/office/drawing/2014/main" id="{3FC8EF38-6BFE-E54F-9A15-6BA21EB8548E}"/>
                </a:ext>
              </a:extLst>
            </p:cNvPr>
            <p:cNvSpPr txBox="1"/>
            <p:nvPr/>
          </p:nvSpPr>
          <p:spPr>
            <a:xfrm>
              <a:off x="7044563" y="6316525"/>
              <a:ext cx="1306286" cy="369332"/>
            </a:xfrm>
            <a:prstGeom prst="rect">
              <a:avLst/>
            </a:prstGeom>
            <a:noFill/>
          </p:spPr>
          <p:txBody>
            <a:bodyPr wrap="square" rtlCol="0">
              <a:spAutoFit/>
            </a:bodyPr>
            <a:lstStyle/>
            <a:p>
              <a:pPr algn="ctr"/>
              <a:r>
                <a:rPr lang="en-GB" b="1" dirty="0"/>
                <a:t>Time</a:t>
              </a:r>
            </a:p>
          </p:txBody>
        </p:sp>
      </p:grpSp>
      <p:sp>
        <p:nvSpPr>
          <p:cNvPr id="6" name="Rettangolo 5">
            <a:extLst>
              <a:ext uri="{FF2B5EF4-FFF2-40B4-BE49-F238E27FC236}">
                <a16:creationId xmlns:a16="http://schemas.microsoft.com/office/drawing/2014/main" id="{F73697E5-2DB3-574E-8AD5-0B9C63899306}"/>
              </a:ext>
            </a:extLst>
          </p:cNvPr>
          <p:cNvSpPr/>
          <p:nvPr/>
        </p:nvSpPr>
        <p:spPr>
          <a:xfrm>
            <a:off x="605208" y="3879297"/>
            <a:ext cx="4476162" cy="400110"/>
          </a:xfrm>
          <a:prstGeom prst="rect">
            <a:avLst/>
          </a:prstGeom>
        </p:spPr>
        <p:txBody>
          <a:bodyPr wrap="none">
            <a:spAutoFit/>
          </a:bodyPr>
          <a:lstStyle/>
          <a:p>
            <a:r>
              <a:rPr lang="en-US" sz="2000" b="1" dirty="0">
                <a:solidFill>
                  <a:schemeClr val="bg2">
                    <a:lumMod val="50000"/>
                  </a:schemeClr>
                </a:solidFill>
              </a:rPr>
              <a:t>Average in the box </a:t>
            </a:r>
            <a:r>
              <a:rPr lang="en-US" sz="2000" dirty="0">
                <a:solidFill>
                  <a:schemeClr val="bg2">
                    <a:lumMod val="50000"/>
                  </a:schemeClr>
                </a:solidFill>
              </a:rPr>
              <a:t>(141-153°E, 32-38°N)</a:t>
            </a:r>
            <a:r>
              <a:rPr lang="it-IT" sz="2000" dirty="0">
                <a:solidFill>
                  <a:schemeClr val="bg2">
                    <a:lumMod val="50000"/>
                  </a:schemeClr>
                </a:solidFill>
              </a:rPr>
              <a:t> </a:t>
            </a:r>
            <a:endParaRPr lang="en-GB" sz="2000" dirty="0"/>
          </a:p>
        </p:txBody>
      </p:sp>
      <p:sp>
        <p:nvSpPr>
          <p:cNvPr id="5" name="Rettangolo 4">
            <a:extLst>
              <a:ext uri="{FF2B5EF4-FFF2-40B4-BE49-F238E27FC236}">
                <a16:creationId xmlns:a16="http://schemas.microsoft.com/office/drawing/2014/main" id="{91F98412-DECA-2647-98C9-4804BF76640E}"/>
              </a:ext>
            </a:extLst>
          </p:cNvPr>
          <p:cNvSpPr/>
          <p:nvPr/>
        </p:nvSpPr>
        <p:spPr>
          <a:xfrm>
            <a:off x="673653" y="2076716"/>
            <a:ext cx="4204741" cy="400110"/>
          </a:xfrm>
          <a:prstGeom prst="rect">
            <a:avLst/>
          </a:prstGeom>
        </p:spPr>
        <p:txBody>
          <a:bodyPr wrap="none">
            <a:spAutoFit/>
          </a:bodyPr>
          <a:lstStyle/>
          <a:p>
            <a:pPr algn="just">
              <a:buClr>
                <a:srgbClr val="002060"/>
              </a:buClr>
              <a:buSzPts val="1500"/>
            </a:pPr>
            <a:r>
              <a:rPr lang="en-US" sz="2000" dirty="0">
                <a:solidFill>
                  <a:schemeClr val="bg2">
                    <a:lumMod val="50000"/>
                  </a:schemeClr>
                </a:solidFill>
              </a:rPr>
              <a:t>Reference SSH isoline of the jet (0.7 m)</a:t>
            </a:r>
            <a:endParaRPr lang="en-US" sz="2000" b="1" dirty="0">
              <a:solidFill>
                <a:schemeClr val="bg2">
                  <a:lumMod val="50000"/>
                </a:schemeClr>
              </a:solidFill>
            </a:endParaRPr>
          </a:p>
        </p:txBody>
      </p:sp>
    </p:spTree>
    <p:extLst>
      <p:ext uri="{BB962C8B-B14F-4D97-AF65-F5344CB8AC3E}">
        <p14:creationId xmlns:p14="http://schemas.microsoft.com/office/powerpoint/2010/main" val="4231241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ttangolo 29">
            <a:extLst>
              <a:ext uri="{FF2B5EF4-FFF2-40B4-BE49-F238E27FC236}">
                <a16:creationId xmlns:a16="http://schemas.microsoft.com/office/drawing/2014/main" id="{2AA513B0-33DE-904C-97BE-D1DC0D733EF3}"/>
              </a:ext>
            </a:extLst>
          </p:cNvPr>
          <p:cNvSpPr/>
          <p:nvPr/>
        </p:nvSpPr>
        <p:spPr>
          <a:xfrm>
            <a:off x="10346754" y="12252"/>
            <a:ext cx="1452642" cy="475900"/>
          </a:xfrm>
          <a:prstGeom prst="rect">
            <a:avLst/>
          </a:prstGeom>
        </p:spPr>
        <p:txBody>
          <a:bodyPr wrap="none">
            <a:spAutoFit/>
          </a:bodyPr>
          <a:lstStyle/>
          <a:p>
            <a:pPr algn="ctr">
              <a:lnSpc>
                <a:spcPct val="110000"/>
              </a:lnSpc>
              <a:spcAft>
                <a:spcPts val="0"/>
              </a:spcAft>
            </a:pPr>
            <a:r>
              <a:rPr lang="it-IT" sz="2400" b="1" dirty="0"/>
              <a:t>OCCITENS</a:t>
            </a:r>
            <a:endParaRPr lang="it-IT" sz="2400" b="1" dirty="0">
              <a:latin typeface="Arial" panose="020B0604020202020204" pitchFamily="34" charset="0"/>
              <a:ea typeface="Arial" panose="020B0604020202020204" pitchFamily="34" charset="0"/>
              <a:cs typeface="Times New Roman" panose="02020603050405020304" pitchFamily="18" charset="0"/>
            </a:endParaRPr>
          </a:p>
        </p:txBody>
      </p:sp>
      <p:grpSp>
        <p:nvGrpSpPr>
          <p:cNvPr id="3" name="Gruppo 2">
            <a:extLst>
              <a:ext uri="{FF2B5EF4-FFF2-40B4-BE49-F238E27FC236}">
                <a16:creationId xmlns:a16="http://schemas.microsoft.com/office/drawing/2014/main" id="{2D9557E2-8BA5-9D48-9F6F-36C5ABB5EA97}"/>
              </a:ext>
            </a:extLst>
          </p:cNvPr>
          <p:cNvGrpSpPr/>
          <p:nvPr/>
        </p:nvGrpSpPr>
        <p:grpSpPr>
          <a:xfrm>
            <a:off x="4781294" y="641147"/>
            <a:ext cx="6877858" cy="6044710"/>
            <a:chOff x="4781294" y="641147"/>
            <a:chExt cx="6877858" cy="6044710"/>
          </a:xfrm>
        </p:grpSpPr>
        <p:grpSp>
          <p:nvGrpSpPr>
            <p:cNvPr id="27" name="Gruppo 26">
              <a:extLst>
                <a:ext uri="{FF2B5EF4-FFF2-40B4-BE49-F238E27FC236}">
                  <a16:creationId xmlns:a16="http://schemas.microsoft.com/office/drawing/2014/main" id="{57D49A9C-7E27-D84C-849C-34B3871BAE6D}"/>
                </a:ext>
              </a:extLst>
            </p:cNvPr>
            <p:cNvGrpSpPr/>
            <p:nvPr/>
          </p:nvGrpSpPr>
          <p:grpSpPr>
            <a:xfrm>
              <a:off x="4781294" y="641147"/>
              <a:ext cx="6877858" cy="5573386"/>
              <a:chOff x="4781294" y="641147"/>
              <a:chExt cx="6877858" cy="5573386"/>
            </a:xfrm>
          </p:grpSpPr>
          <p:pic>
            <p:nvPicPr>
              <p:cNvPr id="14" name="Immagine 13">
                <a:extLst>
                  <a:ext uri="{FF2B5EF4-FFF2-40B4-BE49-F238E27FC236}">
                    <a16:creationId xmlns:a16="http://schemas.microsoft.com/office/drawing/2014/main" id="{2755CE51-3714-9345-AAC5-AA8BF8D09F1E}"/>
                  </a:ext>
                </a:extLst>
              </p:cNvPr>
              <p:cNvPicPr/>
              <p:nvPr/>
            </p:nvPicPr>
            <p:blipFill>
              <a:blip r:embed="rId3"/>
              <a:stretch>
                <a:fillRect/>
              </a:stretch>
            </p:blipFill>
            <p:spPr>
              <a:xfrm>
                <a:off x="4781294" y="643467"/>
                <a:ext cx="6877858" cy="5571066"/>
              </a:xfrm>
              <a:prstGeom prst="rect">
                <a:avLst/>
              </a:prstGeom>
            </p:spPr>
          </p:pic>
          <p:pic>
            <p:nvPicPr>
              <p:cNvPr id="19" name="Immagine 18">
                <a:extLst>
                  <a:ext uri="{FF2B5EF4-FFF2-40B4-BE49-F238E27FC236}">
                    <a16:creationId xmlns:a16="http://schemas.microsoft.com/office/drawing/2014/main" id="{D15D11E9-3AB3-B643-8032-243C8AEB3019}"/>
                  </a:ext>
                </a:extLst>
              </p:cNvPr>
              <p:cNvPicPr>
                <a:picLocks noChangeAspect="1"/>
              </p:cNvPicPr>
              <p:nvPr/>
            </p:nvPicPr>
            <p:blipFill>
              <a:blip r:embed="rId4"/>
              <a:stretch>
                <a:fillRect/>
              </a:stretch>
            </p:blipFill>
            <p:spPr>
              <a:xfrm>
                <a:off x="10533981" y="641147"/>
                <a:ext cx="1074371" cy="839483"/>
              </a:xfrm>
              <a:prstGeom prst="rect">
                <a:avLst/>
              </a:prstGeom>
            </p:spPr>
          </p:pic>
          <p:pic>
            <p:nvPicPr>
              <p:cNvPr id="21" name="Immagine 20">
                <a:extLst>
                  <a:ext uri="{FF2B5EF4-FFF2-40B4-BE49-F238E27FC236}">
                    <a16:creationId xmlns:a16="http://schemas.microsoft.com/office/drawing/2014/main" id="{C896BE84-8E66-7343-A66E-B969A99E125A}"/>
                  </a:ext>
                </a:extLst>
              </p:cNvPr>
              <p:cNvPicPr>
                <a:picLocks noChangeAspect="1"/>
              </p:cNvPicPr>
              <p:nvPr/>
            </p:nvPicPr>
            <p:blipFill>
              <a:blip r:embed="rId5"/>
              <a:stretch>
                <a:fillRect/>
              </a:stretch>
            </p:blipFill>
            <p:spPr>
              <a:xfrm>
                <a:off x="10570621" y="1960690"/>
                <a:ext cx="1037731" cy="793170"/>
              </a:xfrm>
              <a:prstGeom prst="rect">
                <a:avLst/>
              </a:prstGeom>
            </p:spPr>
          </p:pic>
          <p:pic>
            <p:nvPicPr>
              <p:cNvPr id="23" name="Immagine 22">
                <a:extLst>
                  <a:ext uri="{FF2B5EF4-FFF2-40B4-BE49-F238E27FC236}">
                    <a16:creationId xmlns:a16="http://schemas.microsoft.com/office/drawing/2014/main" id="{4210AC19-D3DD-934A-A588-205AC0E6C774}"/>
                  </a:ext>
                </a:extLst>
              </p:cNvPr>
              <p:cNvPicPr>
                <a:picLocks noChangeAspect="1"/>
              </p:cNvPicPr>
              <p:nvPr/>
            </p:nvPicPr>
            <p:blipFill>
              <a:blip r:embed="rId6"/>
              <a:stretch>
                <a:fillRect/>
              </a:stretch>
            </p:blipFill>
            <p:spPr>
              <a:xfrm>
                <a:off x="10570621" y="3233920"/>
                <a:ext cx="1037731" cy="795332"/>
              </a:xfrm>
              <a:prstGeom prst="rect">
                <a:avLst/>
              </a:prstGeom>
            </p:spPr>
          </p:pic>
          <p:pic>
            <p:nvPicPr>
              <p:cNvPr id="25" name="Immagine 24" descr="Immagine che contiene screenshot&#10;&#10;Descrizione generata automaticamente">
                <a:extLst>
                  <a:ext uri="{FF2B5EF4-FFF2-40B4-BE49-F238E27FC236}">
                    <a16:creationId xmlns:a16="http://schemas.microsoft.com/office/drawing/2014/main" id="{2B9A2A1A-66ED-E241-8F7E-A73DB6114DA9}"/>
                  </a:ext>
                </a:extLst>
              </p:cNvPr>
              <p:cNvPicPr>
                <a:picLocks noChangeAspect="1"/>
              </p:cNvPicPr>
              <p:nvPr/>
            </p:nvPicPr>
            <p:blipFill>
              <a:blip r:embed="rId7"/>
              <a:stretch>
                <a:fillRect/>
              </a:stretch>
            </p:blipFill>
            <p:spPr>
              <a:xfrm>
                <a:off x="10581843" y="4509312"/>
                <a:ext cx="1015285" cy="793769"/>
              </a:xfrm>
              <a:prstGeom prst="rect">
                <a:avLst/>
              </a:prstGeom>
            </p:spPr>
          </p:pic>
        </p:grpSp>
        <p:sp>
          <p:nvSpPr>
            <p:cNvPr id="13" name="CasellaDiTesto 12">
              <a:extLst>
                <a:ext uri="{FF2B5EF4-FFF2-40B4-BE49-F238E27FC236}">
                  <a16:creationId xmlns:a16="http://schemas.microsoft.com/office/drawing/2014/main" id="{B87B1AC6-A7A0-E04E-8486-72DB3A999FCA}"/>
                </a:ext>
              </a:extLst>
            </p:cNvPr>
            <p:cNvSpPr txBox="1"/>
            <p:nvPr/>
          </p:nvSpPr>
          <p:spPr>
            <a:xfrm>
              <a:off x="7044563" y="6316525"/>
              <a:ext cx="1306286" cy="369332"/>
            </a:xfrm>
            <a:prstGeom prst="rect">
              <a:avLst/>
            </a:prstGeom>
            <a:noFill/>
          </p:spPr>
          <p:txBody>
            <a:bodyPr wrap="square" rtlCol="0">
              <a:spAutoFit/>
            </a:bodyPr>
            <a:lstStyle/>
            <a:p>
              <a:pPr algn="ctr"/>
              <a:r>
                <a:rPr lang="en-GB" b="1" dirty="0"/>
                <a:t>Time</a:t>
              </a:r>
            </a:p>
          </p:txBody>
        </p:sp>
      </p:grpSp>
      <p:grpSp>
        <p:nvGrpSpPr>
          <p:cNvPr id="4" name="Gruppo 3">
            <a:extLst>
              <a:ext uri="{FF2B5EF4-FFF2-40B4-BE49-F238E27FC236}">
                <a16:creationId xmlns:a16="http://schemas.microsoft.com/office/drawing/2014/main" id="{2ED9C7C3-3B11-4B4C-A44E-F0A72EFF8CE0}"/>
              </a:ext>
            </a:extLst>
          </p:cNvPr>
          <p:cNvGrpSpPr/>
          <p:nvPr/>
        </p:nvGrpSpPr>
        <p:grpSpPr>
          <a:xfrm>
            <a:off x="532849" y="599743"/>
            <a:ext cx="4443100" cy="5750880"/>
            <a:chOff x="532849" y="599743"/>
            <a:chExt cx="4443100" cy="5750880"/>
          </a:xfrm>
        </p:grpSpPr>
        <p:pic>
          <p:nvPicPr>
            <p:cNvPr id="5" name="Immagine 4" descr="Immagine che contiene screenshot, testo&#10;&#10;Descrizione generata automaticamente">
              <a:extLst>
                <a:ext uri="{FF2B5EF4-FFF2-40B4-BE49-F238E27FC236}">
                  <a16:creationId xmlns:a16="http://schemas.microsoft.com/office/drawing/2014/main" id="{D869A030-6C98-C74D-BA70-D6A5E3439EA5}"/>
                </a:ext>
              </a:extLst>
            </p:cNvPr>
            <p:cNvPicPr>
              <a:picLocks noChangeAspect="1"/>
            </p:cNvPicPr>
            <p:nvPr/>
          </p:nvPicPr>
          <p:blipFill>
            <a:blip r:embed="rId8"/>
            <a:stretch>
              <a:fillRect/>
            </a:stretch>
          </p:blipFill>
          <p:spPr>
            <a:xfrm>
              <a:off x="532849" y="599743"/>
              <a:ext cx="4443100" cy="5750880"/>
            </a:xfrm>
            <a:prstGeom prst="rect">
              <a:avLst/>
            </a:prstGeom>
          </p:spPr>
        </p:pic>
        <p:sp>
          <p:nvSpPr>
            <p:cNvPr id="2" name="Rettangolo 1">
              <a:extLst>
                <a:ext uri="{FF2B5EF4-FFF2-40B4-BE49-F238E27FC236}">
                  <a16:creationId xmlns:a16="http://schemas.microsoft.com/office/drawing/2014/main" id="{1441CEF6-7D65-D845-A55C-BEEF9EF89820}"/>
                </a:ext>
              </a:extLst>
            </p:cNvPr>
            <p:cNvSpPr/>
            <p:nvPr/>
          </p:nvSpPr>
          <p:spPr>
            <a:xfrm>
              <a:off x="4135902" y="926686"/>
              <a:ext cx="632612" cy="2684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CasellaDiTesto 14">
            <a:extLst>
              <a:ext uri="{FF2B5EF4-FFF2-40B4-BE49-F238E27FC236}">
                <a16:creationId xmlns:a16="http://schemas.microsoft.com/office/drawing/2014/main" id="{F462F6BA-125C-0046-B91E-9C0EC3E1170D}"/>
              </a:ext>
            </a:extLst>
          </p:cNvPr>
          <p:cNvSpPr txBox="1"/>
          <p:nvPr/>
        </p:nvSpPr>
        <p:spPr>
          <a:xfrm rot="16200000">
            <a:off x="4445509" y="1341735"/>
            <a:ext cx="1306286" cy="646331"/>
          </a:xfrm>
          <a:prstGeom prst="rect">
            <a:avLst/>
          </a:prstGeom>
          <a:solidFill>
            <a:schemeClr val="bg1">
              <a:alpha val="90000"/>
            </a:schemeClr>
          </a:solidFill>
        </p:spPr>
        <p:txBody>
          <a:bodyPr wrap="square" rtlCol="0">
            <a:spAutoFit/>
          </a:bodyPr>
          <a:lstStyle/>
          <a:p>
            <a:pPr algn="ctr"/>
            <a:r>
              <a:rPr lang="en-GB" b="1" dirty="0"/>
              <a:t>Latitude</a:t>
            </a:r>
          </a:p>
          <a:p>
            <a:pPr algn="ctr"/>
            <a:endParaRPr lang="en-GB" b="1" dirty="0"/>
          </a:p>
        </p:txBody>
      </p:sp>
      <p:sp>
        <p:nvSpPr>
          <p:cNvPr id="16" name="CasellaDiTesto 15">
            <a:extLst>
              <a:ext uri="{FF2B5EF4-FFF2-40B4-BE49-F238E27FC236}">
                <a16:creationId xmlns:a16="http://schemas.microsoft.com/office/drawing/2014/main" id="{DCF66EEE-416D-4040-ADAA-E4AB90DC040E}"/>
              </a:ext>
            </a:extLst>
          </p:cNvPr>
          <p:cNvSpPr txBox="1"/>
          <p:nvPr/>
        </p:nvSpPr>
        <p:spPr>
          <a:xfrm rot="16200000">
            <a:off x="4442023" y="2525513"/>
            <a:ext cx="1306286" cy="646331"/>
          </a:xfrm>
          <a:prstGeom prst="rect">
            <a:avLst/>
          </a:prstGeom>
          <a:solidFill>
            <a:schemeClr val="bg1">
              <a:alpha val="90000"/>
            </a:schemeClr>
          </a:solidFill>
        </p:spPr>
        <p:txBody>
          <a:bodyPr wrap="square" rtlCol="0">
            <a:spAutoFit/>
          </a:bodyPr>
          <a:lstStyle/>
          <a:p>
            <a:pPr algn="ctr"/>
            <a:r>
              <a:rPr lang="en-GB" b="1" dirty="0"/>
              <a:t>LKE</a:t>
            </a:r>
          </a:p>
          <a:p>
            <a:pPr algn="ctr"/>
            <a:endParaRPr lang="en-GB" b="1" dirty="0"/>
          </a:p>
        </p:txBody>
      </p:sp>
      <p:sp>
        <p:nvSpPr>
          <p:cNvPr id="17" name="CasellaDiTesto 16">
            <a:extLst>
              <a:ext uri="{FF2B5EF4-FFF2-40B4-BE49-F238E27FC236}">
                <a16:creationId xmlns:a16="http://schemas.microsoft.com/office/drawing/2014/main" id="{73CE7C45-457E-5344-A27D-39CB3F66C116}"/>
              </a:ext>
            </a:extLst>
          </p:cNvPr>
          <p:cNvSpPr txBox="1"/>
          <p:nvPr/>
        </p:nvSpPr>
        <p:spPr>
          <a:xfrm rot="16200000">
            <a:off x="4438537" y="3744793"/>
            <a:ext cx="1306286" cy="646331"/>
          </a:xfrm>
          <a:prstGeom prst="rect">
            <a:avLst/>
          </a:prstGeom>
          <a:solidFill>
            <a:schemeClr val="bg1">
              <a:alpha val="90000"/>
            </a:schemeClr>
          </a:solidFill>
        </p:spPr>
        <p:txBody>
          <a:bodyPr wrap="square" rtlCol="0">
            <a:spAutoFit/>
          </a:bodyPr>
          <a:lstStyle/>
          <a:p>
            <a:pPr algn="ctr"/>
            <a:r>
              <a:rPr lang="en-GB" b="1" dirty="0"/>
              <a:t>EKE</a:t>
            </a:r>
          </a:p>
          <a:p>
            <a:pPr algn="ctr"/>
            <a:endParaRPr lang="en-GB" b="1" dirty="0"/>
          </a:p>
        </p:txBody>
      </p:sp>
      <p:sp>
        <p:nvSpPr>
          <p:cNvPr id="18" name="CasellaDiTesto 17">
            <a:extLst>
              <a:ext uri="{FF2B5EF4-FFF2-40B4-BE49-F238E27FC236}">
                <a16:creationId xmlns:a16="http://schemas.microsoft.com/office/drawing/2014/main" id="{2AF79FE6-E9BA-D640-8017-AC609BF15695}"/>
              </a:ext>
            </a:extLst>
          </p:cNvPr>
          <p:cNvSpPr txBox="1"/>
          <p:nvPr/>
        </p:nvSpPr>
        <p:spPr>
          <a:xfrm rot="16200000">
            <a:off x="4445509" y="5055035"/>
            <a:ext cx="1306286" cy="646331"/>
          </a:xfrm>
          <a:prstGeom prst="rect">
            <a:avLst/>
          </a:prstGeom>
          <a:solidFill>
            <a:schemeClr val="bg1">
              <a:alpha val="90000"/>
            </a:schemeClr>
          </a:solidFill>
        </p:spPr>
        <p:txBody>
          <a:bodyPr wrap="square" rtlCol="0">
            <a:spAutoFit/>
          </a:bodyPr>
          <a:lstStyle/>
          <a:p>
            <a:pPr algn="ctr"/>
            <a:r>
              <a:rPr lang="en-GB" b="1" dirty="0"/>
              <a:t>KE Velocity</a:t>
            </a:r>
          </a:p>
          <a:p>
            <a:pPr algn="ctr"/>
            <a:endParaRPr lang="en-GB" b="1" dirty="0"/>
          </a:p>
        </p:txBody>
      </p:sp>
    </p:spTree>
    <p:extLst>
      <p:ext uri="{BB962C8B-B14F-4D97-AF65-F5344CB8AC3E}">
        <p14:creationId xmlns:p14="http://schemas.microsoft.com/office/powerpoint/2010/main" val="3308799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magine 30" descr="Immagine che contiene screenshot, testo&#10;&#10;Descrizione generata automaticamente">
            <a:extLst>
              <a:ext uri="{FF2B5EF4-FFF2-40B4-BE49-F238E27FC236}">
                <a16:creationId xmlns:a16="http://schemas.microsoft.com/office/drawing/2014/main" id="{EAED42C3-D331-CA4B-81CA-76939767DF52}"/>
              </a:ext>
            </a:extLst>
          </p:cNvPr>
          <p:cNvPicPr>
            <a:picLocks noChangeAspect="1"/>
          </p:cNvPicPr>
          <p:nvPr/>
        </p:nvPicPr>
        <p:blipFill>
          <a:blip r:embed="rId3"/>
          <a:stretch>
            <a:fillRect/>
          </a:stretch>
        </p:blipFill>
        <p:spPr>
          <a:xfrm>
            <a:off x="532849" y="599743"/>
            <a:ext cx="4443100" cy="5750880"/>
          </a:xfrm>
          <a:prstGeom prst="rect">
            <a:avLst/>
          </a:prstGeom>
        </p:spPr>
      </p:pic>
      <p:grpSp>
        <p:nvGrpSpPr>
          <p:cNvPr id="25" name="Gruppo 24">
            <a:extLst>
              <a:ext uri="{FF2B5EF4-FFF2-40B4-BE49-F238E27FC236}">
                <a16:creationId xmlns:a16="http://schemas.microsoft.com/office/drawing/2014/main" id="{4656817D-F9AF-B840-B918-07FA137E30D3}"/>
              </a:ext>
            </a:extLst>
          </p:cNvPr>
          <p:cNvGrpSpPr/>
          <p:nvPr/>
        </p:nvGrpSpPr>
        <p:grpSpPr>
          <a:xfrm>
            <a:off x="4781294" y="643467"/>
            <a:ext cx="6877858" cy="5571066"/>
            <a:chOff x="4781294" y="643467"/>
            <a:chExt cx="6877858" cy="5571066"/>
          </a:xfrm>
        </p:grpSpPr>
        <p:pic>
          <p:nvPicPr>
            <p:cNvPr id="14" name="Immagine 13">
              <a:extLst>
                <a:ext uri="{FF2B5EF4-FFF2-40B4-BE49-F238E27FC236}">
                  <a16:creationId xmlns:a16="http://schemas.microsoft.com/office/drawing/2014/main" id="{A2ED1907-C4BC-5145-8F6F-3BBC10601AC5}"/>
                </a:ext>
              </a:extLst>
            </p:cNvPr>
            <p:cNvPicPr/>
            <p:nvPr/>
          </p:nvPicPr>
          <p:blipFill>
            <a:blip r:embed="rId4"/>
            <a:stretch>
              <a:fillRect/>
            </a:stretch>
          </p:blipFill>
          <p:spPr>
            <a:xfrm>
              <a:off x="4781294" y="643467"/>
              <a:ext cx="6877858" cy="5571066"/>
            </a:xfrm>
            <a:prstGeom prst="rect">
              <a:avLst/>
            </a:prstGeom>
          </p:spPr>
        </p:pic>
        <p:sp>
          <p:nvSpPr>
            <p:cNvPr id="5" name="CasellaDiTesto 4">
              <a:extLst>
                <a:ext uri="{FF2B5EF4-FFF2-40B4-BE49-F238E27FC236}">
                  <a16:creationId xmlns:a16="http://schemas.microsoft.com/office/drawing/2014/main" id="{531F4E28-6F1A-DD48-9F03-2B6D1C463AE8}"/>
                </a:ext>
              </a:extLst>
            </p:cNvPr>
            <p:cNvSpPr txBox="1"/>
            <p:nvPr/>
          </p:nvSpPr>
          <p:spPr>
            <a:xfrm>
              <a:off x="9359900" y="1816100"/>
              <a:ext cx="723900" cy="369332"/>
            </a:xfrm>
            <a:prstGeom prst="rect">
              <a:avLst/>
            </a:prstGeom>
            <a:noFill/>
          </p:spPr>
          <p:txBody>
            <a:bodyPr wrap="square" rtlCol="0">
              <a:spAutoFit/>
            </a:bodyPr>
            <a:lstStyle/>
            <a:p>
              <a:pPr algn="r"/>
              <a:r>
                <a:rPr lang="en-GB" b="1" dirty="0">
                  <a:solidFill>
                    <a:srgbClr val="DC4FDD"/>
                  </a:solidFill>
                </a:rPr>
                <a:t>R=0.6</a:t>
              </a:r>
            </a:p>
          </p:txBody>
        </p:sp>
        <p:sp>
          <p:nvSpPr>
            <p:cNvPr id="21" name="CasellaDiTesto 20">
              <a:extLst>
                <a:ext uri="{FF2B5EF4-FFF2-40B4-BE49-F238E27FC236}">
                  <a16:creationId xmlns:a16="http://schemas.microsoft.com/office/drawing/2014/main" id="{D7B4BAF6-9A74-B54F-BAB4-37F1CD6E058D}"/>
                </a:ext>
              </a:extLst>
            </p:cNvPr>
            <p:cNvSpPr txBox="1"/>
            <p:nvPr/>
          </p:nvSpPr>
          <p:spPr>
            <a:xfrm>
              <a:off x="9202922" y="3047999"/>
              <a:ext cx="880878" cy="369332"/>
            </a:xfrm>
            <a:prstGeom prst="rect">
              <a:avLst/>
            </a:prstGeom>
            <a:noFill/>
          </p:spPr>
          <p:txBody>
            <a:bodyPr wrap="square" rtlCol="0">
              <a:spAutoFit/>
            </a:bodyPr>
            <a:lstStyle/>
            <a:p>
              <a:pPr algn="r"/>
              <a:r>
                <a:rPr lang="en-GB" b="1" dirty="0">
                  <a:solidFill>
                    <a:schemeClr val="accent2"/>
                  </a:solidFill>
                </a:rPr>
                <a:t>R=2.82</a:t>
              </a:r>
            </a:p>
          </p:txBody>
        </p:sp>
        <p:sp>
          <p:nvSpPr>
            <p:cNvPr id="22" name="CasellaDiTesto 21">
              <a:extLst>
                <a:ext uri="{FF2B5EF4-FFF2-40B4-BE49-F238E27FC236}">
                  <a16:creationId xmlns:a16="http://schemas.microsoft.com/office/drawing/2014/main" id="{9B8BF8D5-941B-E24F-AE06-37B5996C9AEF}"/>
                </a:ext>
              </a:extLst>
            </p:cNvPr>
            <p:cNvSpPr txBox="1"/>
            <p:nvPr/>
          </p:nvSpPr>
          <p:spPr>
            <a:xfrm>
              <a:off x="9380931" y="4279898"/>
              <a:ext cx="723900" cy="369332"/>
            </a:xfrm>
            <a:prstGeom prst="rect">
              <a:avLst/>
            </a:prstGeom>
            <a:noFill/>
          </p:spPr>
          <p:txBody>
            <a:bodyPr wrap="square" rtlCol="0">
              <a:spAutoFit/>
            </a:bodyPr>
            <a:lstStyle/>
            <a:p>
              <a:r>
                <a:rPr lang="en-GB" b="1" dirty="0">
                  <a:solidFill>
                    <a:schemeClr val="accent2"/>
                  </a:solidFill>
                </a:rPr>
                <a:t>R=2.6</a:t>
              </a:r>
            </a:p>
          </p:txBody>
        </p:sp>
        <p:sp>
          <p:nvSpPr>
            <p:cNvPr id="23" name="CasellaDiTesto 22">
              <a:extLst>
                <a:ext uri="{FF2B5EF4-FFF2-40B4-BE49-F238E27FC236}">
                  <a16:creationId xmlns:a16="http://schemas.microsoft.com/office/drawing/2014/main" id="{5A060E65-B59B-0E43-900B-7E8D5C7DD816}"/>
                </a:ext>
              </a:extLst>
            </p:cNvPr>
            <p:cNvSpPr txBox="1"/>
            <p:nvPr/>
          </p:nvSpPr>
          <p:spPr>
            <a:xfrm>
              <a:off x="9202922" y="5537196"/>
              <a:ext cx="880878" cy="369332"/>
            </a:xfrm>
            <a:prstGeom prst="rect">
              <a:avLst/>
            </a:prstGeom>
            <a:noFill/>
          </p:spPr>
          <p:txBody>
            <a:bodyPr wrap="square" rtlCol="0">
              <a:spAutoFit/>
            </a:bodyPr>
            <a:lstStyle/>
            <a:p>
              <a:pPr algn="r"/>
              <a:r>
                <a:rPr lang="en-GB" b="1" dirty="0">
                  <a:solidFill>
                    <a:schemeClr val="accent2"/>
                  </a:solidFill>
                </a:rPr>
                <a:t>R=2</a:t>
              </a:r>
            </a:p>
          </p:txBody>
        </p:sp>
      </p:grpSp>
      <p:sp>
        <p:nvSpPr>
          <p:cNvPr id="6" name="Rettangolo 5">
            <a:extLst>
              <a:ext uri="{FF2B5EF4-FFF2-40B4-BE49-F238E27FC236}">
                <a16:creationId xmlns:a16="http://schemas.microsoft.com/office/drawing/2014/main" id="{52B783A4-F4F0-9B46-A45B-DB1349BBB7AD}"/>
              </a:ext>
            </a:extLst>
          </p:cNvPr>
          <p:cNvSpPr/>
          <p:nvPr/>
        </p:nvSpPr>
        <p:spPr>
          <a:xfrm>
            <a:off x="10426700" y="643467"/>
            <a:ext cx="1232452" cy="5571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2" name="Gruppo 31">
            <a:extLst>
              <a:ext uri="{FF2B5EF4-FFF2-40B4-BE49-F238E27FC236}">
                <a16:creationId xmlns:a16="http://schemas.microsoft.com/office/drawing/2014/main" id="{7A8369DE-1804-BC49-9557-9529624D4FEE}"/>
              </a:ext>
            </a:extLst>
          </p:cNvPr>
          <p:cNvGrpSpPr/>
          <p:nvPr/>
        </p:nvGrpSpPr>
        <p:grpSpPr>
          <a:xfrm>
            <a:off x="10521283" y="1157069"/>
            <a:ext cx="1415955" cy="1015663"/>
            <a:chOff x="10421112" y="1226919"/>
            <a:chExt cx="1591611" cy="1015663"/>
          </a:xfrm>
        </p:grpSpPr>
        <p:sp>
          <p:nvSpPr>
            <p:cNvPr id="26" name="Rettangolo 25">
              <a:extLst>
                <a:ext uri="{FF2B5EF4-FFF2-40B4-BE49-F238E27FC236}">
                  <a16:creationId xmlns:a16="http://schemas.microsoft.com/office/drawing/2014/main" id="{74193CDC-51AA-284E-8673-C9F0A4024B86}"/>
                </a:ext>
              </a:extLst>
            </p:cNvPr>
            <p:cNvSpPr/>
            <p:nvPr/>
          </p:nvSpPr>
          <p:spPr>
            <a:xfrm>
              <a:off x="10426700" y="1346200"/>
              <a:ext cx="139700" cy="139700"/>
            </a:xfrm>
            <a:prstGeom prst="rect">
              <a:avLst/>
            </a:prstGeom>
            <a:solidFill>
              <a:srgbClr val="EB55ED"/>
            </a:solidFill>
            <a:ln>
              <a:solidFill>
                <a:srgbClr val="EB55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B55ED"/>
                </a:solidFill>
              </a:endParaRPr>
            </a:p>
          </p:txBody>
        </p:sp>
        <p:sp>
          <p:nvSpPr>
            <p:cNvPr id="28" name="Rettangolo 27">
              <a:extLst>
                <a:ext uri="{FF2B5EF4-FFF2-40B4-BE49-F238E27FC236}">
                  <a16:creationId xmlns:a16="http://schemas.microsoft.com/office/drawing/2014/main" id="{C2447F1A-8565-BF45-9578-7F079E2FA1B4}"/>
                </a:ext>
              </a:extLst>
            </p:cNvPr>
            <p:cNvSpPr/>
            <p:nvPr/>
          </p:nvSpPr>
          <p:spPr>
            <a:xfrm>
              <a:off x="10421112" y="1981200"/>
              <a:ext cx="139700" cy="1397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B55ED"/>
                </a:solidFill>
              </a:endParaRPr>
            </a:p>
          </p:txBody>
        </p:sp>
        <p:sp>
          <p:nvSpPr>
            <p:cNvPr id="30" name="CasellaDiTesto 29">
              <a:extLst>
                <a:ext uri="{FF2B5EF4-FFF2-40B4-BE49-F238E27FC236}">
                  <a16:creationId xmlns:a16="http://schemas.microsoft.com/office/drawing/2014/main" id="{3E584291-C54C-2049-A3F3-B15163BECA53}"/>
                </a:ext>
              </a:extLst>
            </p:cNvPr>
            <p:cNvSpPr txBox="1"/>
            <p:nvPr/>
          </p:nvSpPr>
          <p:spPr>
            <a:xfrm>
              <a:off x="10583737" y="1226919"/>
              <a:ext cx="1428986" cy="1015663"/>
            </a:xfrm>
            <a:prstGeom prst="rect">
              <a:avLst/>
            </a:prstGeom>
            <a:noFill/>
          </p:spPr>
          <p:txBody>
            <a:bodyPr wrap="square" rtlCol="0">
              <a:spAutoFit/>
            </a:bodyPr>
            <a:lstStyle/>
            <a:p>
              <a:r>
                <a:rPr lang="en-GB" sz="2000" dirty="0" err="1">
                  <a:solidFill>
                    <a:schemeClr val="bg2">
                      <a:lumMod val="25000"/>
                    </a:schemeClr>
                  </a:solidFill>
                </a:rPr>
                <a:t>A</a:t>
              </a:r>
              <a:r>
                <a:rPr lang="en-GB" sz="2000" baseline="-25000" dirty="0" err="1">
                  <a:solidFill>
                    <a:schemeClr val="bg2">
                      <a:lumMod val="25000"/>
                    </a:schemeClr>
                  </a:solidFill>
                </a:rPr>
                <a:t>f</a:t>
              </a:r>
              <a:r>
                <a:rPr lang="en-GB" sz="2000" dirty="0">
                  <a:solidFill>
                    <a:schemeClr val="bg2">
                      <a:lumMod val="25000"/>
                    </a:schemeClr>
                  </a:solidFill>
                </a:rPr>
                <a:t> &gt; A</a:t>
              </a:r>
              <a:r>
                <a:rPr lang="en-GB" sz="2000" baseline="-25000" dirty="0">
                  <a:solidFill>
                    <a:schemeClr val="bg2">
                      <a:lumMod val="25000"/>
                    </a:schemeClr>
                  </a:solidFill>
                </a:rPr>
                <a:t>i</a:t>
              </a:r>
            </a:p>
            <a:p>
              <a:endParaRPr lang="en-GB" sz="2000" dirty="0">
                <a:solidFill>
                  <a:schemeClr val="bg2">
                    <a:lumMod val="25000"/>
                  </a:schemeClr>
                </a:solidFill>
              </a:endParaRPr>
            </a:p>
            <a:p>
              <a:r>
                <a:rPr lang="en-GB" sz="2000" dirty="0">
                  <a:solidFill>
                    <a:schemeClr val="bg2">
                      <a:lumMod val="25000"/>
                    </a:schemeClr>
                  </a:solidFill>
                </a:rPr>
                <a:t>A</a:t>
              </a:r>
              <a:r>
                <a:rPr lang="en-GB" sz="2000" baseline="-25000" dirty="0">
                  <a:solidFill>
                    <a:schemeClr val="bg2">
                      <a:lumMod val="25000"/>
                    </a:schemeClr>
                  </a:solidFill>
                </a:rPr>
                <a:t>i</a:t>
              </a:r>
              <a:r>
                <a:rPr lang="en-GB" sz="2000" dirty="0">
                  <a:solidFill>
                    <a:schemeClr val="bg2">
                      <a:lumMod val="25000"/>
                    </a:schemeClr>
                  </a:solidFill>
                </a:rPr>
                <a:t> &gt; </a:t>
              </a:r>
              <a:r>
                <a:rPr lang="en-GB" sz="2000" dirty="0" err="1">
                  <a:solidFill>
                    <a:schemeClr val="bg2">
                      <a:lumMod val="25000"/>
                    </a:schemeClr>
                  </a:solidFill>
                </a:rPr>
                <a:t>A</a:t>
              </a:r>
              <a:r>
                <a:rPr lang="en-GB" sz="2000" baseline="-25000" dirty="0" err="1">
                  <a:solidFill>
                    <a:schemeClr val="bg2">
                      <a:lumMod val="25000"/>
                    </a:schemeClr>
                  </a:solidFill>
                </a:rPr>
                <a:t>f</a:t>
              </a:r>
              <a:endParaRPr lang="en-GB" sz="2000" baseline="-25000" dirty="0">
                <a:solidFill>
                  <a:schemeClr val="bg2">
                    <a:lumMod val="25000"/>
                  </a:schemeClr>
                </a:solidFill>
              </a:endParaRPr>
            </a:p>
          </p:txBody>
        </p:sp>
      </p:grpSp>
      <p:sp>
        <p:nvSpPr>
          <p:cNvPr id="33" name="Rettangolo 32">
            <a:extLst>
              <a:ext uri="{FF2B5EF4-FFF2-40B4-BE49-F238E27FC236}">
                <a16:creationId xmlns:a16="http://schemas.microsoft.com/office/drawing/2014/main" id="{20A4D2F4-0F13-5948-ABF7-692A09230022}"/>
              </a:ext>
            </a:extLst>
          </p:cNvPr>
          <p:cNvSpPr/>
          <p:nvPr/>
        </p:nvSpPr>
        <p:spPr>
          <a:xfrm>
            <a:off x="10346754" y="12252"/>
            <a:ext cx="1452642" cy="475900"/>
          </a:xfrm>
          <a:prstGeom prst="rect">
            <a:avLst/>
          </a:prstGeom>
        </p:spPr>
        <p:txBody>
          <a:bodyPr wrap="none">
            <a:spAutoFit/>
          </a:bodyPr>
          <a:lstStyle/>
          <a:p>
            <a:pPr algn="ctr">
              <a:lnSpc>
                <a:spcPct val="110000"/>
              </a:lnSpc>
              <a:spcAft>
                <a:spcPts val="0"/>
              </a:spcAft>
            </a:pPr>
            <a:r>
              <a:rPr lang="it-IT" sz="2400" b="1" dirty="0"/>
              <a:t>OCCITENS</a:t>
            </a:r>
            <a:endParaRPr lang="it-IT" sz="2400" b="1" dirty="0">
              <a:latin typeface="Arial" panose="020B0604020202020204" pitchFamily="34" charset="0"/>
              <a:ea typeface="Arial" panose="020B0604020202020204" pitchFamily="34" charset="0"/>
              <a:cs typeface="Times New Roman" panose="02020603050405020304" pitchFamily="18" charset="0"/>
            </a:endParaRPr>
          </a:p>
        </p:txBody>
      </p:sp>
      <p:sp>
        <p:nvSpPr>
          <p:cNvPr id="18" name="CasellaDiTesto 17">
            <a:extLst>
              <a:ext uri="{FF2B5EF4-FFF2-40B4-BE49-F238E27FC236}">
                <a16:creationId xmlns:a16="http://schemas.microsoft.com/office/drawing/2014/main" id="{ED118A4F-E25A-BF48-BF4D-C616D3CFD98C}"/>
              </a:ext>
            </a:extLst>
          </p:cNvPr>
          <p:cNvSpPr txBox="1"/>
          <p:nvPr/>
        </p:nvSpPr>
        <p:spPr>
          <a:xfrm>
            <a:off x="7044563" y="6316525"/>
            <a:ext cx="1306286" cy="369332"/>
          </a:xfrm>
          <a:prstGeom prst="rect">
            <a:avLst/>
          </a:prstGeom>
          <a:noFill/>
        </p:spPr>
        <p:txBody>
          <a:bodyPr wrap="square" rtlCol="0">
            <a:spAutoFit/>
          </a:bodyPr>
          <a:lstStyle/>
          <a:p>
            <a:pPr algn="ctr"/>
            <a:r>
              <a:rPr lang="en-GB" b="1" dirty="0"/>
              <a:t>Time</a:t>
            </a:r>
          </a:p>
        </p:txBody>
      </p:sp>
      <p:grpSp>
        <p:nvGrpSpPr>
          <p:cNvPr id="4" name="Gruppo 3">
            <a:extLst>
              <a:ext uri="{FF2B5EF4-FFF2-40B4-BE49-F238E27FC236}">
                <a16:creationId xmlns:a16="http://schemas.microsoft.com/office/drawing/2014/main" id="{E46E7EF9-70CE-0348-9FF4-54EB63D74E76}"/>
              </a:ext>
            </a:extLst>
          </p:cNvPr>
          <p:cNvGrpSpPr/>
          <p:nvPr/>
        </p:nvGrpSpPr>
        <p:grpSpPr>
          <a:xfrm>
            <a:off x="4768514" y="1011758"/>
            <a:ext cx="653303" cy="5019586"/>
            <a:chOff x="4826570" y="1011758"/>
            <a:chExt cx="653303" cy="5019586"/>
          </a:xfrm>
        </p:grpSpPr>
        <p:sp>
          <p:nvSpPr>
            <p:cNvPr id="20" name="CasellaDiTesto 19">
              <a:extLst>
                <a:ext uri="{FF2B5EF4-FFF2-40B4-BE49-F238E27FC236}">
                  <a16:creationId xmlns:a16="http://schemas.microsoft.com/office/drawing/2014/main" id="{D76169F4-23BE-6D49-BD73-2CE28C637D46}"/>
                </a:ext>
              </a:extLst>
            </p:cNvPr>
            <p:cNvSpPr txBox="1"/>
            <p:nvPr/>
          </p:nvSpPr>
          <p:spPr>
            <a:xfrm rot="16200000">
              <a:off x="4503565" y="1341735"/>
              <a:ext cx="1306286" cy="646331"/>
            </a:xfrm>
            <a:prstGeom prst="rect">
              <a:avLst/>
            </a:prstGeom>
            <a:solidFill>
              <a:schemeClr val="bg1">
                <a:alpha val="90000"/>
              </a:schemeClr>
            </a:solidFill>
          </p:spPr>
          <p:txBody>
            <a:bodyPr wrap="square" rtlCol="0">
              <a:spAutoFit/>
            </a:bodyPr>
            <a:lstStyle/>
            <a:p>
              <a:pPr algn="ctr"/>
              <a:r>
                <a:rPr lang="en-GB" b="1" dirty="0"/>
                <a:t>Latitude</a:t>
              </a:r>
            </a:p>
            <a:p>
              <a:pPr algn="ctr"/>
              <a:endParaRPr lang="en-GB" b="1" dirty="0"/>
            </a:p>
          </p:txBody>
        </p:sp>
        <p:sp>
          <p:nvSpPr>
            <p:cNvPr id="24" name="CasellaDiTesto 23">
              <a:extLst>
                <a:ext uri="{FF2B5EF4-FFF2-40B4-BE49-F238E27FC236}">
                  <a16:creationId xmlns:a16="http://schemas.microsoft.com/office/drawing/2014/main" id="{1350F084-9B77-C941-9EF4-45FBB3AB2AA7}"/>
                </a:ext>
              </a:extLst>
            </p:cNvPr>
            <p:cNvSpPr txBox="1"/>
            <p:nvPr/>
          </p:nvSpPr>
          <p:spPr>
            <a:xfrm rot="16200000">
              <a:off x="4500079" y="2525513"/>
              <a:ext cx="1306286" cy="646331"/>
            </a:xfrm>
            <a:prstGeom prst="rect">
              <a:avLst/>
            </a:prstGeom>
            <a:solidFill>
              <a:schemeClr val="bg1">
                <a:alpha val="90000"/>
              </a:schemeClr>
            </a:solidFill>
          </p:spPr>
          <p:txBody>
            <a:bodyPr wrap="square" rtlCol="0">
              <a:spAutoFit/>
            </a:bodyPr>
            <a:lstStyle/>
            <a:p>
              <a:pPr algn="ctr"/>
              <a:r>
                <a:rPr lang="en-GB" b="1" dirty="0"/>
                <a:t>LKE</a:t>
              </a:r>
            </a:p>
            <a:p>
              <a:pPr algn="ctr"/>
              <a:endParaRPr lang="en-GB" b="1" dirty="0"/>
            </a:p>
          </p:txBody>
        </p:sp>
        <p:sp>
          <p:nvSpPr>
            <p:cNvPr id="27" name="CasellaDiTesto 26">
              <a:extLst>
                <a:ext uri="{FF2B5EF4-FFF2-40B4-BE49-F238E27FC236}">
                  <a16:creationId xmlns:a16="http://schemas.microsoft.com/office/drawing/2014/main" id="{1333E7BA-8A57-C847-B860-1019623513C1}"/>
                </a:ext>
              </a:extLst>
            </p:cNvPr>
            <p:cNvSpPr txBox="1"/>
            <p:nvPr/>
          </p:nvSpPr>
          <p:spPr>
            <a:xfrm rot="16200000">
              <a:off x="4496593" y="3744793"/>
              <a:ext cx="1306286" cy="646331"/>
            </a:xfrm>
            <a:prstGeom prst="rect">
              <a:avLst/>
            </a:prstGeom>
            <a:solidFill>
              <a:schemeClr val="bg1">
                <a:alpha val="90000"/>
              </a:schemeClr>
            </a:solidFill>
          </p:spPr>
          <p:txBody>
            <a:bodyPr wrap="square" rtlCol="0">
              <a:spAutoFit/>
            </a:bodyPr>
            <a:lstStyle/>
            <a:p>
              <a:pPr algn="ctr"/>
              <a:r>
                <a:rPr lang="en-GB" b="1" dirty="0"/>
                <a:t>EKE</a:t>
              </a:r>
            </a:p>
            <a:p>
              <a:pPr algn="ctr"/>
              <a:endParaRPr lang="en-GB" b="1" dirty="0"/>
            </a:p>
          </p:txBody>
        </p:sp>
        <p:sp>
          <p:nvSpPr>
            <p:cNvPr id="29" name="CasellaDiTesto 28">
              <a:extLst>
                <a:ext uri="{FF2B5EF4-FFF2-40B4-BE49-F238E27FC236}">
                  <a16:creationId xmlns:a16="http://schemas.microsoft.com/office/drawing/2014/main" id="{87645A92-DE72-B449-9757-F43849EF7B91}"/>
                </a:ext>
              </a:extLst>
            </p:cNvPr>
            <p:cNvSpPr txBox="1"/>
            <p:nvPr/>
          </p:nvSpPr>
          <p:spPr>
            <a:xfrm rot="16200000">
              <a:off x="4503565" y="5055035"/>
              <a:ext cx="1306286" cy="646331"/>
            </a:xfrm>
            <a:prstGeom prst="rect">
              <a:avLst/>
            </a:prstGeom>
            <a:solidFill>
              <a:schemeClr val="bg1">
                <a:alpha val="90000"/>
              </a:schemeClr>
            </a:solidFill>
          </p:spPr>
          <p:txBody>
            <a:bodyPr wrap="square" rtlCol="0">
              <a:spAutoFit/>
            </a:bodyPr>
            <a:lstStyle/>
            <a:p>
              <a:pPr algn="ctr"/>
              <a:r>
                <a:rPr lang="en-GB" b="1" dirty="0"/>
                <a:t>KE Velocity</a:t>
              </a:r>
            </a:p>
            <a:p>
              <a:pPr algn="ctr"/>
              <a:endParaRPr lang="en-GB" b="1" dirty="0"/>
            </a:p>
          </p:txBody>
        </p:sp>
      </p:grpSp>
    </p:spTree>
    <p:extLst>
      <p:ext uri="{BB962C8B-B14F-4D97-AF65-F5344CB8AC3E}">
        <p14:creationId xmlns:p14="http://schemas.microsoft.com/office/powerpoint/2010/main" val="4152866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ttangolo 4">
            <a:extLst>
              <a:ext uri="{FF2B5EF4-FFF2-40B4-BE49-F238E27FC236}">
                <a16:creationId xmlns:a16="http://schemas.microsoft.com/office/drawing/2014/main" id="{A1E2935D-B836-6C4C-965A-B39C94BC57C4}"/>
              </a:ext>
            </a:extLst>
          </p:cNvPr>
          <p:cNvSpPr/>
          <p:nvPr/>
        </p:nvSpPr>
        <p:spPr>
          <a:xfrm>
            <a:off x="10349961" y="12252"/>
            <a:ext cx="1446230" cy="475900"/>
          </a:xfrm>
          <a:prstGeom prst="rect">
            <a:avLst/>
          </a:prstGeom>
        </p:spPr>
        <p:txBody>
          <a:bodyPr wrap="none">
            <a:spAutoFit/>
          </a:bodyPr>
          <a:lstStyle/>
          <a:p>
            <a:pPr algn="ctr">
              <a:lnSpc>
                <a:spcPct val="110000"/>
              </a:lnSpc>
              <a:spcAft>
                <a:spcPts val="600"/>
              </a:spcAft>
            </a:pPr>
            <a:r>
              <a:rPr lang="it-IT" sz="2400" b="1" dirty="0"/>
              <a:t>OCCICLIM</a:t>
            </a:r>
            <a:endParaRPr lang="it-IT" sz="2400" b="1" dirty="0">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4" name="Tabella 3">
            <a:extLst>
              <a:ext uri="{FF2B5EF4-FFF2-40B4-BE49-F238E27FC236}">
                <a16:creationId xmlns:a16="http://schemas.microsoft.com/office/drawing/2014/main" id="{3A51C5E3-7AEB-DB43-914F-80F0356240D0}"/>
              </a:ext>
            </a:extLst>
          </p:cNvPr>
          <p:cNvGraphicFramePr>
            <a:graphicFrameLocks noGrp="1"/>
          </p:cNvGraphicFramePr>
          <p:nvPr>
            <p:extLst>
              <p:ext uri="{D42A27DB-BD31-4B8C-83A1-F6EECF244321}">
                <p14:modId xmlns:p14="http://schemas.microsoft.com/office/powerpoint/2010/main" val="508652733"/>
              </p:ext>
            </p:extLst>
          </p:nvPr>
        </p:nvGraphicFramePr>
        <p:xfrm>
          <a:off x="644124" y="651345"/>
          <a:ext cx="10903752" cy="2215991"/>
        </p:xfrm>
        <a:graphic>
          <a:graphicData uri="http://schemas.openxmlformats.org/drawingml/2006/table">
            <a:tbl>
              <a:tblPr firstRow="1" firstCol="1" bandRow="1">
                <a:noFill/>
                <a:tableStyleId>{8799B23B-EC83-4686-B30A-512413B5E67A}</a:tableStyleId>
              </a:tblPr>
              <a:tblGrid>
                <a:gridCol w="2750691">
                  <a:extLst>
                    <a:ext uri="{9D8B030D-6E8A-4147-A177-3AD203B41FA5}">
                      <a16:colId xmlns:a16="http://schemas.microsoft.com/office/drawing/2014/main" val="4267176799"/>
                    </a:ext>
                  </a:extLst>
                </a:gridCol>
                <a:gridCol w="1910176">
                  <a:extLst>
                    <a:ext uri="{9D8B030D-6E8A-4147-A177-3AD203B41FA5}">
                      <a16:colId xmlns:a16="http://schemas.microsoft.com/office/drawing/2014/main" val="62307941"/>
                    </a:ext>
                  </a:extLst>
                </a:gridCol>
                <a:gridCol w="1971437">
                  <a:extLst>
                    <a:ext uri="{9D8B030D-6E8A-4147-A177-3AD203B41FA5}">
                      <a16:colId xmlns:a16="http://schemas.microsoft.com/office/drawing/2014/main" val="1235511053"/>
                    </a:ext>
                  </a:extLst>
                </a:gridCol>
                <a:gridCol w="2028580">
                  <a:extLst>
                    <a:ext uri="{9D8B030D-6E8A-4147-A177-3AD203B41FA5}">
                      <a16:colId xmlns:a16="http://schemas.microsoft.com/office/drawing/2014/main" val="2205657700"/>
                    </a:ext>
                  </a:extLst>
                </a:gridCol>
                <a:gridCol w="2242868">
                  <a:extLst>
                    <a:ext uri="{9D8B030D-6E8A-4147-A177-3AD203B41FA5}">
                      <a16:colId xmlns:a16="http://schemas.microsoft.com/office/drawing/2014/main" val="3768025278"/>
                    </a:ext>
                  </a:extLst>
                </a:gridCol>
              </a:tblGrid>
              <a:tr h="934883">
                <a:tc rowSpan="2">
                  <a:txBody>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it-IT" sz="2700" b="1" cap="none" spc="0" dirty="0">
                          <a:solidFill>
                            <a:schemeClr val="tx1">
                              <a:lumMod val="75000"/>
                              <a:lumOff val="25000"/>
                            </a:schemeClr>
                          </a:solidFill>
                          <a:effectLst/>
                        </a:rPr>
                        <a:t>Pure </a:t>
                      </a:r>
                      <a:r>
                        <a:rPr lang="it-IT" sz="2700" b="1" cap="none" spc="0" dirty="0" err="1">
                          <a:solidFill>
                            <a:schemeClr val="tx1">
                              <a:lumMod val="75000"/>
                              <a:lumOff val="25000"/>
                            </a:schemeClr>
                          </a:solidFill>
                          <a:effectLst/>
                        </a:rPr>
                        <a:t>intrinsic</a:t>
                      </a:r>
                      <a:r>
                        <a:rPr lang="it-IT" sz="2700" b="1" cap="none" spc="0" dirty="0">
                          <a:solidFill>
                            <a:schemeClr val="tx1">
                              <a:lumMod val="75000"/>
                              <a:lumOff val="25000"/>
                            </a:schemeClr>
                          </a:solidFill>
                          <a:effectLst/>
                        </a:rPr>
                        <a:t> </a:t>
                      </a:r>
                      <a:r>
                        <a:rPr lang="it-IT" sz="2700" b="1" cap="none" spc="0" dirty="0" err="1">
                          <a:solidFill>
                            <a:schemeClr val="tx1">
                              <a:lumMod val="75000"/>
                              <a:lumOff val="25000"/>
                            </a:schemeClr>
                          </a:solidFill>
                          <a:effectLst/>
                        </a:rPr>
                        <a:t>variability</a:t>
                      </a:r>
                      <a:endParaRPr lang="it-IT" sz="2700" b="1" cap="none" spc="0" dirty="0">
                        <a:solidFill>
                          <a:schemeClr val="tx1">
                            <a:lumMod val="75000"/>
                            <a:lumOff val="25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279294" marR="209470" marT="139647" marB="139647" anchor="ctr">
                    <a:lnL w="19050" cap="flat" cmpd="sng" algn="ctr">
                      <a:noFill/>
                      <a:prstDash val="solid"/>
                    </a:lnL>
                    <a:lnR w="9525" cap="flat" cmpd="sng" algn="ctr">
                      <a:solidFill>
                        <a:srgbClr val="C7C6C1"/>
                      </a:solidFill>
                      <a:prstDash val="solid"/>
                      <a:round/>
                      <a:headEnd type="none" w="med" len="med"/>
                      <a:tailEnd type="none" w="med" len="med"/>
                    </a:lnR>
                    <a:lnT w="9525" cap="flat" cmpd="sng" algn="ctr">
                      <a:noFill/>
                      <a:prstDash val="solid"/>
                    </a:lnT>
                    <a:lnB w="9525" cap="flat" cmpd="sng" algn="ctr">
                      <a:solidFill>
                        <a:srgbClr val="C7C6C1"/>
                      </a:solidFill>
                      <a:prstDash val="solid"/>
                      <a:round/>
                      <a:headEnd type="none" w="med" len="med"/>
                      <a:tailEnd type="none" w="med" len="med"/>
                    </a:lnB>
                    <a:noFill/>
                  </a:tcPr>
                </a:tc>
                <a:tc>
                  <a:txBody>
                    <a:bodyPr/>
                    <a:lstStyle/>
                    <a:p>
                      <a:pPr algn="ctr">
                        <a:lnSpc>
                          <a:spcPct val="110000"/>
                        </a:lnSpc>
                        <a:spcAft>
                          <a:spcPts val="0"/>
                        </a:spcAft>
                      </a:pPr>
                      <a:r>
                        <a:rPr lang="it-IT" sz="1700" b="1" cap="all" spc="150" dirty="0">
                          <a:solidFill>
                            <a:schemeClr val="bg2">
                              <a:lumMod val="25000"/>
                            </a:schemeClr>
                          </a:solidFill>
                          <a:effectLst/>
                        </a:rPr>
                        <a:t>EXTENT AND </a:t>
                      </a:r>
                      <a:r>
                        <a:rPr lang="it-IT" sz="1700" b="1" cap="all" spc="150" dirty="0" err="1">
                          <a:solidFill>
                            <a:schemeClr val="bg2">
                              <a:lumMod val="25000"/>
                            </a:schemeClr>
                          </a:solidFill>
                          <a:effectLst/>
                        </a:rPr>
                        <a:t>resolution</a:t>
                      </a:r>
                      <a:endParaRPr lang="it-IT" sz="1700" b="1" cap="all" spc="150" dirty="0">
                        <a:solidFill>
                          <a:schemeClr val="bg2">
                            <a:lumMod val="25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142065" marR="142065" marT="142065" marB="142065" anchor="ctr">
                    <a:lnL w="9525" cap="flat" cmpd="sng" algn="ctr">
                      <a:solidFill>
                        <a:srgbClr val="C7C6C1"/>
                      </a:solidFill>
                      <a:prstDash val="solid"/>
                      <a:round/>
                      <a:headEnd type="none" w="med" len="med"/>
                      <a:tailEnd type="none" w="med" len="me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algn="ctr">
                        <a:lnSpc>
                          <a:spcPct val="110000"/>
                        </a:lnSpc>
                        <a:spcAft>
                          <a:spcPts val="0"/>
                        </a:spcAft>
                      </a:pPr>
                      <a:r>
                        <a:rPr lang="it-IT" sz="1700" b="1" cap="all" spc="150" dirty="0">
                          <a:solidFill>
                            <a:schemeClr val="bg2">
                              <a:lumMod val="25000"/>
                            </a:schemeClr>
                          </a:solidFill>
                          <a:effectLst/>
                          <a:latin typeface="Calibri" panose="020F0502020204030204" pitchFamily="34" charset="0"/>
                          <a:ea typeface="Arial" panose="020B0604020202020204" pitchFamily="34" charset="0"/>
                          <a:cs typeface="Calibri" panose="020F0502020204030204" pitchFamily="34" charset="0"/>
                        </a:rPr>
                        <a:t>MEMBERS AND DURATION</a:t>
                      </a:r>
                    </a:p>
                  </a:txBody>
                  <a:tcPr marL="142065" marR="142065" marT="142065" marB="142065" anchor="ctr">
                    <a:lnL w="9525" cap="flat" cmpd="sng" algn="ctr">
                      <a:noFill/>
                      <a:prstDash val="solid"/>
                      <a:round/>
                      <a:headEnd type="none" w="med" len="med"/>
                      <a:tailEnd type="none" w="med" len="med"/>
                    </a:lnL>
                    <a:lnR w="12700" cmpd="sng">
                      <a:noFill/>
                      <a:prstDash val="solid"/>
                    </a:lnR>
                    <a:lnT w="9525" cap="flat" cmpd="sng" algn="ctr">
                      <a:noFill/>
                      <a:prstDash val="solid"/>
                    </a:lnT>
                    <a:lnB w="9525" cap="flat" cmpd="sng" algn="ctr">
                      <a:solidFill>
                        <a:srgbClr val="C7C6C1"/>
                      </a:solidFill>
                      <a:prstDash val="solid"/>
                      <a:round/>
                      <a:headEnd type="none" w="med" len="med"/>
                      <a:tailEnd type="none" w="med" len="med"/>
                    </a:lnB>
                    <a:noFill/>
                  </a:tcPr>
                </a:tc>
                <a:tc>
                  <a:txBody>
                    <a:bodyPr/>
                    <a:lstStyle/>
                    <a:p>
                      <a:pPr algn="ctr">
                        <a:lnSpc>
                          <a:spcPct val="110000"/>
                        </a:lnSpc>
                        <a:spcAft>
                          <a:spcPts val="0"/>
                        </a:spcAft>
                      </a:pPr>
                      <a:r>
                        <a:rPr lang="it-IT" sz="1700" b="1" cap="all" spc="150" dirty="0">
                          <a:solidFill>
                            <a:schemeClr val="bg2">
                              <a:lumMod val="25000"/>
                            </a:schemeClr>
                          </a:solidFill>
                          <a:effectLst/>
                        </a:rPr>
                        <a:t>Forcing</a:t>
                      </a:r>
                      <a:endParaRPr lang="it-IT" sz="1700" b="1" cap="all" spc="150" dirty="0">
                        <a:solidFill>
                          <a:schemeClr val="bg2">
                            <a:lumMod val="25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142065" marR="142065" marT="142065" marB="142065" anchor="ctr">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algn="ctr">
                        <a:lnSpc>
                          <a:spcPct val="110000"/>
                        </a:lnSpc>
                        <a:spcAft>
                          <a:spcPts val="0"/>
                        </a:spcAft>
                      </a:pPr>
                      <a:r>
                        <a:rPr lang="it-IT" sz="1700" b="1" cap="all" spc="150" dirty="0">
                          <a:solidFill>
                            <a:schemeClr val="bg2">
                              <a:lumMod val="25000"/>
                            </a:schemeClr>
                          </a:solidFill>
                          <a:effectLst/>
                        </a:rPr>
                        <a:t>Time</a:t>
                      </a:r>
                    </a:p>
                    <a:p>
                      <a:pPr algn="ctr">
                        <a:lnSpc>
                          <a:spcPct val="110000"/>
                        </a:lnSpc>
                        <a:spcAft>
                          <a:spcPts val="0"/>
                        </a:spcAft>
                      </a:pPr>
                      <a:r>
                        <a:rPr lang="it-IT" sz="1700" b="1" cap="all" spc="150" dirty="0">
                          <a:solidFill>
                            <a:schemeClr val="bg2">
                              <a:lumMod val="25000"/>
                            </a:schemeClr>
                          </a:solidFill>
                          <a:effectLst/>
                        </a:rPr>
                        <a:t> </a:t>
                      </a:r>
                      <a:r>
                        <a:rPr lang="it-IT" sz="1700" b="1" cap="all" spc="150" dirty="0" err="1">
                          <a:solidFill>
                            <a:schemeClr val="bg2">
                              <a:lumMod val="25000"/>
                            </a:schemeClr>
                          </a:solidFill>
                          <a:effectLst/>
                        </a:rPr>
                        <a:t>sampling</a:t>
                      </a:r>
                      <a:endParaRPr lang="it-IT" sz="1700" b="1" cap="all" spc="150" dirty="0">
                        <a:solidFill>
                          <a:schemeClr val="bg2">
                            <a:lumMod val="25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142065" marR="142065" marT="142065" marB="142065" anchor="ctr">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extLst>
                  <a:ext uri="{0D108BD9-81ED-4DB2-BD59-A6C34878D82A}">
                    <a16:rowId xmlns:a16="http://schemas.microsoft.com/office/drawing/2014/main" val="3176872851"/>
                  </a:ext>
                </a:extLst>
              </a:tr>
              <a:tr h="1281108">
                <a:tc vMerge="1">
                  <a:txBody>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lang="it-IT" sz="2700" b="1" cap="none" spc="0" dirty="0">
                        <a:solidFill>
                          <a:schemeClr val="tx1">
                            <a:lumMod val="75000"/>
                            <a:lumOff val="25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279294" marR="209470" marT="139647" marB="139647" anchor="ctr">
                    <a:lnL w="19050" cap="flat" cmpd="sng" algn="ctr">
                      <a:noFill/>
                      <a:prstDash val="solid"/>
                    </a:lnL>
                    <a:lnR w="9525" cap="flat" cmpd="sng" algn="ctr">
                      <a:solidFill>
                        <a:srgbClr val="C7C6C1"/>
                      </a:solidFill>
                      <a:prstDash val="solid"/>
                    </a:lnR>
                    <a:lnT w="9525" cap="flat" cmpd="sng" algn="ctr">
                      <a:solidFill>
                        <a:srgbClr val="C7C6C1"/>
                      </a:solidFill>
                      <a:prstDash val="solid"/>
                      <a:round/>
                      <a:headEnd type="none" w="med" len="med"/>
                      <a:tailEnd type="none" w="med" len="med"/>
                    </a:lnT>
                    <a:lnB w="9525" cap="flat" cmpd="sng" algn="ctr">
                      <a:solidFill>
                        <a:srgbClr val="C7C6C1"/>
                      </a:solidFill>
                      <a:prstDash val="solid"/>
                    </a:lnB>
                    <a:noFill/>
                  </a:tcPr>
                </a:tc>
                <a:tc>
                  <a:txBody>
                    <a:bodyPr/>
                    <a:lstStyle/>
                    <a:p>
                      <a:pPr algn="ctr">
                        <a:lnSpc>
                          <a:spcPct val="110000"/>
                        </a:lnSpc>
                        <a:spcAft>
                          <a:spcPts val="0"/>
                        </a:spcAft>
                      </a:pPr>
                      <a:r>
                        <a:rPr lang="it-IT" sz="2000" b="0" cap="none" spc="0" dirty="0">
                          <a:solidFill>
                            <a:schemeClr val="tx1">
                              <a:lumMod val="75000"/>
                              <a:lumOff val="25000"/>
                            </a:schemeClr>
                          </a:solidFill>
                          <a:effectLst/>
                        </a:rPr>
                        <a:t>Global 1/4°</a:t>
                      </a:r>
                      <a:endParaRPr lang="it-IT" sz="2000" b="0" cap="none" spc="0" dirty="0">
                        <a:solidFill>
                          <a:schemeClr val="tx1">
                            <a:lumMod val="75000"/>
                            <a:lumOff val="25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279294" marR="209470" marT="139647" marB="139647" anchor="ctr">
                    <a:lnL w="9525" cap="flat" cmpd="sng" algn="ctr">
                      <a:solidFill>
                        <a:srgbClr val="C7C6C1"/>
                      </a:solidFill>
                      <a:prstDash val="solid"/>
                    </a:lnL>
                    <a:lnR w="12700" cmpd="sng">
                      <a:noFill/>
                      <a:prstDash val="solid"/>
                    </a:lnR>
                    <a:lnT w="9525" cap="flat" cmpd="sng" algn="ctr">
                      <a:solidFill>
                        <a:srgbClr val="C7C6C1"/>
                      </a:solidFill>
                      <a:prstDash val="solid"/>
                      <a:round/>
                      <a:headEnd type="none" w="med" len="med"/>
                      <a:tailEnd type="none" w="med" len="med"/>
                    </a:lnT>
                    <a:lnB w="9525" cap="flat" cmpd="sng" algn="ctr">
                      <a:solidFill>
                        <a:srgbClr val="C7C6C1"/>
                      </a:solidFill>
                      <a:prstDash val="solid"/>
                    </a:lnB>
                    <a:noFill/>
                  </a:tcPr>
                </a:tc>
                <a:tc>
                  <a:txBody>
                    <a:bodyPr/>
                    <a:lstStyle/>
                    <a:p>
                      <a:pPr algn="ctr">
                        <a:lnSpc>
                          <a:spcPct val="110000"/>
                        </a:lnSpc>
                        <a:spcAft>
                          <a:spcPts val="0"/>
                        </a:spcAft>
                      </a:pPr>
                      <a:r>
                        <a:rPr lang="it-IT" sz="2000" b="0" cap="none" spc="0" dirty="0">
                          <a:solidFill>
                            <a:schemeClr val="tx1">
                              <a:lumMod val="75000"/>
                              <a:lumOff val="25000"/>
                            </a:schemeClr>
                          </a:solidFill>
                          <a:effectLst/>
                          <a:latin typeface="Calibri" panose="020F0502020204030204" pitchFamily="34" charset="0"/>
                          <a:ea typeface="Arial" panose="020B0604020202020204" pitchFamily="34" charset="0"/>
                          <a:cs typeface="Calibri" panose="020F0502020204030204" pitchFamily="34" charset="0"/>
                        </a:rPr>
                        <a:t>1 </a:t>
                      </a:r>
                      <a:r>
                        <a:rPr lang="it-IT" sz="2000" b="0" cap="none" spc="0" dirty="0" err="1">
                          <a:solidFill>
                            <a:schemeClr val="tx1">
                              <a:lumMod val="75000"/>
                              <a:lumOff val="25000"/>
                            </a:schemeClr>
                          </a:solidFill>
                          <a:effectLst/>
                          <a:latin typeface="Calibri" panose="020F0502020204030204" pitchFamily="34" charset="0"/>
                          <a:ea typeface="Arial" panose="020B0604020202020204" pitchFamily="34" charset="0"/>
                          <a:cs typeface="Calibri" panose="020F0502020204030204" pitchFamily="34" charset="0"/>
                        </a:rPr>
                        <a:t>member</a:t>
                      </a:r>
                      <a:endParaRPr lang="it-IT" sz="2000" b="0" cap="none" spc="0" dirty="0">
                        <a:solidFill>
                          <a:schemeClr val="tx1">
                            <a:lumMod val="75000"/>
                            <a:lumOff val="25000"/>
                          </a:schemeClr>
                        </a:solidFill>
                        <a:effectLst/>
                        <a:latin typeface="Calibri" panose="020F0502020204030204" pitchFamily="34" charset="0"/>
                        <a:ea typeface="Arial" panose="020B0604020202020204" pitchFamily="34" charset="0"/>
                        <a:cs typeface="Calibri" panose="020F0502020204030204" pitchFamily="34" charset="0"/>
                      </a:endParaRPr>
                    </a:p>
                    <a:p>
                      <a:pPr algn="ctr">
                        <a:lnSpc>
                          <a:spcPct val="110000"/>
                        </a:lnSpc>
                        <a:spcAft>
                          <a:spcPts val="0"/>
                        </a:spcAft>
                      </a:pPr>
                      <a:r>
                        <a:rPr lang="it-IT" sz="2000" b="0" cap="none" spc="0" dirty="0">
                          <a:solidFill>
                            <a:schemeClr val="tx1">
                              <a:lumMod val="75000"/>
                              <a:lumOff val="25000"/>
                            </a:schemeClr>
                          </a:solidFill>
                          <a:effectLst/>
                          <a:latin typeface="Calibri" panose="020F0502020204030204" pitchFamily="34" charset="0"/>
                          <a:ea typeface="Arial" panose="020B0604020202020204" pitchFamily="34" charset="0"/>
                          <a:cs typeface="Calibri" panose="020F0502020204030204" pitchFamily="34" charset="0"/>
                        </a:rPr>
                        <a:t>300 yrs</a:t>
                      </a:r>
                    </a:p>
                  </a:txBody>
                  <a:tcPr marL="279294" marR="209470" marT="139647" marB="139647" anchor="ctr">
                    <a:lnL w="9525" cap="flat" cmpd="sng" algn="ctr">
                      <a:noFill/>
                      <a:prstDash val="solid"/>
                    </a:lnL>
                    <a:lnR w="12700" cmpd="sng">
                      <a:noFill/>
                      <a:prstDash val="solid"/>
                    </a:lnR>
                    <a:lnT w="9525" cap="flat" cmpd="sng" algn="ctr">
                      <a:solidFill>
                        <a:srgbClr val="C7C6C1"/>
                      </a:solidFill>
                      <a:prstDash val="solid"/>
                      <a:round/>
                      <a:headEnd type="none" w="med" len="med"/>
                      <a:tailEnd type="none" w="med" len="med"/>
                    </a:lnT>
                    <a:lnB w="9525" cap="flat" cmpd="sng" algn="ctr">
                      <a:solidFill>
                        <a:srgbClr val="C7C6C1"/>
                      </a:solidFill>
                      <a:prstDash val="solid"/>
                    </a:lnB>
                    <a:noFill/>
                  </a:tcPr>
                </a:tc>
                <a:tc>
                  <a:txBody>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it-IT" sz="2000" b="0" cap="none" spc="0" dirty="0" err="1">
                          <a:solidFill>
                            <a:schemeClr val="bg2">
                              <a:lumMod val="25000"/>
                            </a:schemeClr>
                          </a:solidFill>
                          <a:effectLst/>
                        </a:rPr>
                        <a:t>Climatological</a:t>
                      </a:r>
                      <a:r>
                        <a:rPr lang="it-IT" sz="2000" b="0" cap="none" spc="0" dirty="0">
                          <a:solidFill>
                            <a:schemeClr val="bg2">
                              <a:lumMod val="25000"/>
                            </a:schemeClr>
                          </a:solidFill>
                          <a:effectLst/>
                        </a:rPr>
                        <a:t> </a:t>
                      </a:r>
                      <a:r>
                        <a:rPr lang="it-IT" sz="2000" b="0" cap="none" spc="0" dirty="0" err="1">
                          <a:solidFill>
                            <a:schemeClr val="bg2">
                              <a:lumMod val="25000"/>
                            </a:schemeClr>
                          </a:solidFill>
                          <a:effectLst/>
                        </a:rPr>
                        <a:t>Seasonal</a:t>
                      </a:r>
                      <a:r>
                        <a:rPr lang="it-IT" sz="2000" b="0" cap="none" spc="0" dirty="0">
                          <a:solidFill>
                            <a:schemeClr val="bg2">
                              <a:lumMod val="25000"/>
                            </a:schemeClr>
                          </a:solidFill>
                          <a:effectLst/>
                        </a:rPr>
                        <a:t> </a:t>
                      </a:r>
                      <a:r>
                        <a:rPr lang="it-IT" sz="2000" b="0" cap="none" spc="0" dirty="0" err="1">
                          <a:solidFill>
                            <a:schemeClr val="bg2">
                              <a:lumMod val="25000"/>
                            </a:schemeClr>
                          </a:solidFill>
                          <a:effectLst/>
                        </a:rPr>
                        <a:t>Cycle</a:t>
                      </a:r>
                      <a:endParaRPr lang="it-IT" sz="2000" b="0" cap="none" spc="0" dirty="0">
                        <a:solidFill>
                          <a:schemeClr val="bg2">
                            <a:lumMod val="25000"/>
                          </a:schemeClr>
                        </a:solidFill>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0000"/>
                        </a:lnSpc>
                        <a:spcAft>
                          <a:spcPts val="0"/>
                        </a:spcAft>
                      </a:pPr>
                      <a:endParaRPr lang="it-IT" sz="2000" b="0" cap="none" spc="0" dirty="0">
                        <a:solidFill>
                          <a:schemeClr val="tx1">
                            <a:lumMod val="75000"/>
                            <a:lumOff val="25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279294" marR="209470" marT="139647" marB="139647" anchor="ctr">
                    <a:lnL w="12700" cmpd="sng">
                      <a:noFill/>
                      <a:prstDash val="solid"/>
                    </a:lnL>
                    <a:lnR w="12700" cmpd="sng">
                      <a:noFill/>
                      <a:prstDash val="solid"/>
                    </a:lnR>
                    <a:lnT w="9525" cap="flat" cmpd="sng" algn="ctr">
                      <a:solidFill>
                        <a:srgbClr val="C7C6C1"/>
                      </a:solidFill>
                      <a:prstDash val="solid"/>
                      <a:round/>
                      <a:headEnd type="none" w="med" len="med"/>
                      <a:tailEnd type="none" w="med" len="med"/>
                    </a:lnT>
                    <a:lnB w="9525" cap="flat" cmpd="sng" algn="ctr">
                      <a:solidFill>
                        <a:srgbClr val="C7C6C1"/>
                      </a:solidFill>
                      <a:prstDash val="solid"/>
                    </a:lnB>
                    <a:noFill/>
                  </a:tcPr>
                </a:tc>
                <a:tc>
                  <a:txBody>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it-IT" sz="2000" b="0" cap="none" spc="0" dirty="0">
                          <a:solidFill>
                            <a:schemeClr val="tx1">
                              <a:lumMod val="75000"/>
                              <a:lumOff val="25000"/>
                            </a:schemeClr>
                          </a:solidFill>
                          <a:effectLst/>
                        </a:rPr>
                        <a:t>5 </a:t>
                      </a:r>
                    </a:p>
                    <a:p>
                      <a:pPr marL="0" marR="0" lvl="0" indent="0" algn="ctr" defTabSz="914400" rtl="0" eaLnBrk="1" fontAlgn="auto" latinLnBrk="0" hangingPunct="1">
                        <a:lnSpc>
                          <a:spcPct val="110000"/>
                        </a:lnSpc>
                        <a:spcBef>
                          <a:spcPts val="0"/>
                        </a:spcBef>
                        <a:spcAft>
                          <a:spcPts val="0"/>
                        </a:spcAft>
                        <a:buClrTx/>
                        <a:buSzTx/>
                        <a:buFontTx/>
                        <a:buNone/>
                        <a:tabLst/>
                        <a:defRPr/>
                      </a:pPr>
                      <a:r>
                        <a:rPr lang="it-IT" sz="2000" b="0" cap="none" spc="0" dirty="0">
                          <a:solidFill>
                            <a:schemeClr val="tx1">
                              <a:lumMod val="75000"/>
                              <a:lumOff val="25000"/>
                            </a:schemeClr>
                          </a:solidFill>
                          <a:effectLst/>
                        </a:rPr>
                        <a:t>days</a:t>
                      </a:r>
                      <a:endParaRPr lang="it-IT" sz="2000" b="0" cap="none" spc="0" dirty="0">
                        <a:solidFill>
                          <a:schemeClr val="tx1">
                            <a:lumMod val="75000"/>
                            <a:lumOff val="25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279294" marR="209470" marT="139647" marB="139647" anchor="ctr">
                    <a:lnL w="12700" cmpd="sng">
                      <a:noFill/>
                      <a:prstDash val="solid"/>
                    </a:lnL>
                    <a:lnR w="12700" cmpd="sng">
                      <a:noFill/>
                      <a:prstDash val="solid"/>
                    </a:lnR>
                    <a:lnT w="9525" cap="flat" cmpd="sng" algn="ctr">
                      <a:solidFill>
                        <a:srgbClr val="C7C6C1"/>
                      </a:solidFill>
                      <a:prstDash val="solid"/>
                      <a:round/>
                      <a:headEnd type="none" w="med" len="med"/>
                      <a:tailEnd type="none" w="med" len="med"/>
                    </a:lnT>
                    <a:lnB w="9525" cap="flat" cmpd="sng" algn="ctr">
                      <a:solidFill>
                        <a:srgbClr val="C7C6C1"/>
                      </a:solidFill>
                      <a:prstDash val="solid"/>
                    </a:lnB>
                    <a:noFill/>
                  </a:tcPr>
                </a:tc>
                <a:extLst>
                  <a:ext uri="{0D108BD9-81ED-4DB2-BD59-A6C34878D82A}">
                    <a16:rowId xmlns:a16="http://schemas.microsoft.com/office/drawing/2014/main" val="946458373"/>
                  </a:ext>
                </a:extLst>
              </a:tr>
            </a:tbl>
          </a:graphicData>
        </a:graphic>
      </p:graphicFrame>
      <p:sp>
        <p:nvSpPr>
          <p:cNvPr id="6" name="Rettangolo 5">
            <a:extLst>
              <a:ext uri="{FF2B5EF4-FFF2-40B4-BE49-F238E27FC236}">
                <a16:creationId xmlns:a16="http://schemas.microsoft.com/office/drawing/2014/main" id="{BABFA404-C066-464D-B2F2-213055037BDA}"/>
              </a:ext>
            </a:extLst>
          </p:cNvPr>
          <p:cNvSpPr/>
          <p:nvPr/>
        </p:nvSpPr>
        <p:spPr>
          <a:xfrm>
            <a:off x="748760" y="3462797"/>
            <a:ext cx="10799115" cy="2215991"/>
          </a:xfrm>
          <a:prstGeom prst="rect">
            <a:avLst/>
          </a:prstGeom>
        </p:spPr>
        <p:txBody>
          <a:bodyPr wrap="square">
            <a:spAutoFit/>
          </a:bodyPr>
          <a:lstStyle/>
          <a:p>
            <a:r>
              <a:rPr lang="en-US" sz="3200" dirty="0">
                <a:solidFill>
                  <a:schemeClr val="bg2">
                    <a:lumMod val="25000"/>
                  </a:schemeClr>
                </a:solidFill>
                <a:latin typeface="Calibri" panose="020F0502020204030204" pitchFamily="34" charset="0"/>
                <a:ea typeface="Arial" panose="020B0604020202020204" pitchFamily="34" charset="0"/>
                <a:cs typeface="Times New Roman" panose="02020603050405020304" pitchFamily="18" charset="0"/>
              </a:rPr>
              <a:t>STRATEGY:</a:t>
            </a:r>
          </a:p>
          <a:p>
            <a:endParaRPr lang="en-US" dirty="0">
              <a:solidFill>
                <a:schemeClr val="bg2">
                  <a:lumMod val="25000"/>
                </a:schemeClr>
              </a:solidFill>
              <a:latin typeface="Calibri" panose="020F0502020204030204" pitchFamily="34" charset="0"/>
              <a:ea typeface="Arial" panose="020B0604020202020204" pitchFamily="34" charset="0"/>
              <a:cs typeface="Times New Roman" panose="02020603050405020304" pitchFamily="18" charset="0"/>
            </a:endParaRPr>
          </a:p>
          <a:p>
            <a:r>
              <a:rPr lang="en-US" sz="2400" dirty="0">
                <a:solidFill>
                  <a:schemeClr val="bg2">
                    <a:lumMod val="25000"/>
                  </a:schemeClr>
                </a:solidFill>
                <a:latin typeface="Calibri" panose="020F0502020204030204" pitchFamily="34" charset="0"/>
                <a:ea typeface="Arial" panose="020B0604020202020204" pitchFamily="34" charset="0"/>
                <a:cs typeface="Times New Roman" panose="02020603050405020304" pitchFamily="18" charset="0"/>
              </a:rPr>
              <a:t>TO CREATE A PSEUDO-ENSEMBLE FROM OCCICLIM</a:t>
            </a:r>
          </a:p>
          <a:p>
            <a:endParaRPr lang="en-US" sz="2400" dirty="0">
              <a:solidFill>
                <a:schemeClr val="bg2">
                  <a:lumMod val="25000"/>
                </a:schemeClr>
              </a:solidFill>
              <a:latin typeface="Calibri" panose="020F0502020204030204" pitchFamily="34" charset="0"/>
              <a:ea typeface="Arial" panose="020B0604020202020204" pitchFamily="34" charset="0"/>
              <a:cs typeface="Times New Roman" panose="02020603050405020304" pitchFamily="18" charset="0"/>
            </a:endParaRPr>
          </a:p>
          <a:p>
            <a:r>
              <a:rPr lang="en-US" sz="2000" dirty="0">
                <a:solidFill>
                  <a:schemeClr val="bg2">
                    <a:lumMod val="25000"/>
                  </a:schemeClr>
                </a:solidFill>
                <a:latin typeface="Calibri" panose="020F0502020204030204" pitchFamily="34" charset="0"/>
                <a:ea typeface="Arial" panose="020B0604020202020204" pitchFamily="34" charset="0"/>
                <a:cs typeface="Times New Roman" panose="02020603050405020304" pitchFamily="18" charset="0"/>
              </a:rPr>
              <a:t>50 members x 36 yrs have been built randomly from the indices already computed, in order to compare the pure intrinsic variability with the total one given by OCCITENS.</a:t>
            </a:r>
            <a:endParaRPr lang="en-GB" sz="2000" dirty="0">
              <a:solidFill>
                <a:schemeClr val="bg2">
                  <a:lumMod val="25000"/>
                </a:schemeClr>
              </a:solidFill>
            </a:endParaRPr>
          </a:p>
        </p:txBody>
      </p:sp>
      <p:sp>
        <p:nvSpPr>
          <p:cNvPr id="7" name="Rettangolo 6">
            <a:extLst>
              <a:ext uri="{FF2B5EF4-FFF2-40B4-BE49-F238E27FC236}">
                <a16:creationId xmlns:a16="http://schemas.microsoft.com/office/drawing/2014/main" id="{1C9AB44C-64A4-FB41-92B7-1BB8A18144EF}"/>
              </a:ext>
            </a:extLst>
          </p:cNvPr>
          <p:cNvSpPr/>
          <p:nvPr/>
        </p:nvSpPr>
        <p:spPr>
          <a:xfrm>
            <a:off x="644124" y="530357"/>
            <a:ext cx="2758557" cy="2336980"/>
          </a:xfrm>
          <a:prstGeom prst="rect">
            <a:avLst/>
          </a:prstGeom>
          <a:noFill/>
          <a:ln w="28575">
            <a:solidFill>
              <a:srgbClr val="EB55ED"/>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7860605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1442</Words>
  <Application>Microsoft Macintosh PowerPoint</Application>
  <PresentationFormat>Widescreen</PresentationFormat>
  <Paragraphs>206</Paragraphs>
  <Slides>27</Slides>
  <Notes>11</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27</vt:i4>
      </vt:variant>
    </vt:vector>
  </HeadingPairs>
  <TitlesOfParts>
    <vt:vector size="36" baseType="lpstr">
      <vt:lpstr>Arial</vt:lpstr>
      <vt:lpstr>Calibri</vt:lpstr>
      <vt:lpstr>Calibri Light</vt:lpstr>
      <vt:lpstr>Cambria Math</vt:lpstr>
      <vt:lpstr>Garamond</vt:lpstr>
      <vt:lpstr>helvetica Neue</vt:lpstr>
      <vt:lpstr>proxima-nova-alt-condensed</vt:lpstr>
      <vt:lpstr>TimesNewRomanPSMT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Giusy Fedele</dc:creator>
  <cp:lastModifiedBy>Giusy Fedele</cp:lastModifiedBy>
  <cp:revision>1</cp:revision>
  <dcterms:created xsi:type="dcterms:W3CDTF">2020-05-03T15:27:33Z</dcterms:created>
  <dcterms:modified xsi:type="dcterms:W3CDTF">2020-05-03T15:40:06Z</dcterms:modified>
</cp:coreProperties>
</file>