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33"/>
  </p:notesMasterIdLst>
  <p:sldIdLst>
    <p:sldId id="314" r:id="rId2"/>
    <p:sldId id="342" r:id="rId3"/>
    <p:sldId id="338" r:id="rId4"/>
    <p:sldId id="339" r:id="rId5"/>
    <p:sldId id="309" r:id="rId6"/>
    <p:sldId id="322" r:id="rId7"/>
    <p:sldId id="358" r:id="rId8"/>
    <p:sldId id="341" r:id="rId9"/>
    <p:sldId id="318" r:id="rId10"/>
    <p:sldId id="360" r:id="rId11"/>
    <p:sldId id="323" r:id="rId12"/>
    <p:sldId id="325" r:id="rId13"/>
    <p:sldId id="327" r:id="rId14"/>
    <p:sldId id="326" r:id="rId15"/>
    <p:sldId id="354" r:id="rId16"/>
    <p:sldId id="329" r:id="rId17"/>
    <p:sldId id="324" r:id="rId18"/>
    <p:sldId id="330" r:id="rId19"/>
    <p:sldId id="353" r:id="rId20"/>
    <p:sldId id="331" r:id="rId21"/>
    <p:sldId id="355" r:id="rId22"/>
    <p:sldId id="333" r:id="rId23"/>
    <p:sldId id="344" r:id="rId24"/>
    <p:sldId id="334" r:id="rId25"/>
    <p:sldId id="345" r:id="rId26"/>
    <p:sldId id="356" r:id="rId27"/>
    <p:sldId id="336" r:id="rId28"/>
    <p:sldId id="346" r:id="rId29"/>
    <p:sldId id="349" r:id="rId30"/>
    <p:sldId id="352" r:id="rId31"/>
    <p:sldId id="3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00A8F7-40DB-B24B-8470-6BFC0FDBD0C1}">
          <p14:sldIdLst>
            <p14:sldId id="314"/>
          </p14:sldIdLst>
        </p14:section>
        <p14:section name="Background" id="{4AF42B75-7406-C34B-85CA-C8BB1D0DD737}">
          <p14:sldIdLst>
            <p14:sldId id="342"/>
            <p14:sldId id="338"/>
            <p14:sldId id="339"/>
            <p14:sldId id="309"/>
            <p14:sldId id="322"/>
            <p14:sldId id="358"/>
          </p14:sldIdLst>
        </p14:section>
        <p14:section name="Wastewater" id="{46F410B4-DDED-D646-BF58-E1B7702A9984}">
          <p14:sldIdLst>
            <p14:sldId id="341"/>
            <p14:sldId id="318"/>
            <p14:sldId id="360"/>
          </p14:sldIdLst>
        </p14:section>
        <p14:section name="Packs BMPs" id="{A710A2A6-7BFF-744E-9426-AB8EC76E79A4}">
          <p14:sldIdLst>
            <p14:sldId id="323"/>
            <p14:sldId id="325"/>
            <p14:sldId id="327"/>
            <p14:sldId id="326"/>
            <p14:sldId id="354"/>
            <p14:sldId id="329"/>
            <p14:sldId id="324"/>
            <p14:sldId id="330"/>
            <p14:sldId id="353"/>
            <p14:sldId id="331"/>
            <p14:sldId id="355"/>
            <p14:sldId id="333"/>
            <p14:sldId id="344"/>
            <p14:sldId id="334"/>
            <p14:sldId id="345"/>
            <p14:sldId id="356"/>
            <p14:sldId id="336"/>
            <p14:sldId id="346"/>
            <p14:sldId id="349"/>
            <p14:sldId id="352"/>
            <p14:sldId id="3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4177"/>
    <a:srgbClr val="5A7377"/>
    <a:srgbClr val="FB7769"/>
    <a:srgbClr val="D06257"/>
    <a:srgbClr val="FB493E"/>
    <a:srgbClr val="76969B"/>
    <a:srgbClr val="647E83"/>
    <a:srgbClr val="A5D1D9"/>
    <a:srgbClr val="DF5057"/>
    <a:srgbClr val="C639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973" autoAdjust="0"/>
    <p:restoredTop sz="86676" autoAdjust="0"/>
  </p:normalViewPr>
  <p:slideViewPr>
    <p:cSldViewPr snapToGrid="0">
      <p:cViewPr varScale="1">
        <p:scale>
          <a:sx n="65" d="100"/>
          <a:sy n="65" d="100"/>
        </p:scale>
        <p:origin x="72" y="2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ar\folders\m8\y58wd22d4hz0_m69p70c77xr0000gp\T\com.microsoft.Outlook\Outlook%20Temp\effluent%20stud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Percentage of Mercury Entering Wastewater Treatment Plants</c:v>
                </c:pt>
              </c:strCache>
            </c:strRef>
          </c:tx>
          <c:spPr>
            <a:solidFill>
              <a:schemeClr val="bg1"/>
            </a:solidFill>
            <a:ln w="12700" cap="flat" cmpd="sng" algn="ctr">
              <a:solidFill>
                <a:schemeClr val="accent4"/>
              </a:solidFill>
              <a:prstDash val="solid"/>
            </a:ln>
            <a:effectLst/>
          </c:spPr>
          <c:dPt>
            <c:idx val="0"/>
            <c:bubble3D val="0"/>
            <c:spPr>
              <a:solidFill>
                <a:schemeClr val="bg1"/>
              </a:solidFill>
              <a:ln w="15875" cap="flat" cmpd="sng" algn="ctr">
                <a:solidFill>
                  <a:srgbClr val="4692A1"/>
                </a:solidFill>
                <a:prstDash val="solid"/>
              </a:ln>
              <a:effectLst/>
            </c:spPr>
            <c:extLst>
              <c:ext xmlns:c16="http://schemas.microsoft.com/office/drawing/2014/chart" uri="{C3380CC4-5D6E-409C-BE32-E72D297353CC}">
                <c16:uniqueId val="{00000002-E729-B44A-AD74-BB8A2D759111}"/>
              </c:ext>
            </c:extLst>
          </c:dPt>
          <c:dPt>
            <c:idx val="1"/>
            <c:bubble3D val="0"/>
            <c:explosion val="4"/>
            <c:spPr>
              <a:solidFill>
                <a:srgbClr val="4692A1">
                  <a:alpha val="50000"/>
                </a:srgbClr>
              </a:solidFill>
              <a:ln w="12700" cap="flat" cmpd="sng" algn="ctr">
                <a:solidFill>
                  <a:srgbClr val="4692A1">
                    <a:alpha val="50000"/>
                  </a:srgbClr>
                </a:solidFill>
                <a:prstDash val="solid"/>
              </a:ln>
              <a:effectLst/>
            </c:spPr>
            <c:extLst>
              <c:ext xmlns:c16="http://schemas.microsoft.com/office/drawing/2014/chart" uri="{C3380CC4-5D6E-409C-BE32-E72D297353CC}">
                <c16:uniqueId val="{00000001-E729-B44A-AD74-BB8A2D759111}"/>
              </c:ext>
            </c:extLst>
          </c:dPt>
          <c:dLbls>
            <c:dLbl>
              <c:idx val="0"/>
              <c:layout>
                <c:manualLayout>
                  <c:x val="-0.25439287705304697"/>
                  <c:y val="-8.3040625587458824E-2"/>
                </c:manualLayout>
              </c:layout>
              <c:tx>
                <c:rich>
                  <a:bodyPr/>
                  <a:lstStyle/>
                  <a:p>
                    <a:fld id="{9E7982E5-ED9E-C041-B7D3-5C5CE4127FB2}" type="PERCENTAGE">
                      <a:rPr lang="en-US" sz="2400" b="0">
                        <a:solidFill>
                          <a:schemeClr val="tx1">
                            <a:lumMod val="75000"/>
                            <a:lumOff val="25000"/>
                          </a:schemeClr>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729-B44A-AD74-BB8A2D759111}"/>
                </c:ext>
              </c:extLst>
            </c:dLbl>
            <c:dLbl>
              <c:idx val="1"/>
              <c:layout>
                <c:manualLayout>
                  <c:x val="0.2488955268950927"/>
                  <c:y val="-8.9528181063614071E-2"/>
                </c:manualLayout>
              </c:layout>
              <c:tx>
                <c:rich>
                  <a:bodyPr/>
                  <a:lstStyle/>
                  <a:p>
                    <a:fld id="{B3009D8D-173E-2445-9375-455A48D6E5C3}" type="PERCENTAGE">
                      <a:rPr lang="en-US" sz="2400" b="0">
                        <a:solidFill>
                          <a:schemeClr val="bg1"/>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729-B44A-AD74-BB8A2D75911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Dental</c:v>
                </c:pt>
                <c:pt idx="1">
                  <c:v>Other (Household, Manufacturing, Etc.)</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0-E729-B44A-AD74-BB8A2D759111}"/>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gradFill rotWithShape="1">
              <a:gsLst>
                <a:gs pos="0">
                  <a:schemeClr val="dk1">
                    <a:tint val="65000"/>
                    <a:shade val="92000"/>
                    <a:satMod val="130000"/>
                  </a:schemeClr>
                </a:gs>
                <a:gs pos="45000">
                  <a:schemeClr val="dk1">
                    <a:tint val="60000"/>
                    <a:shade val="99000"/>
                    <a:satMod val="120000"/>
                  </a:schemeClr>
                </a:gs>
                <a:gs pos="100000">
                  <a:schemeClr val="dk1">
                    <a:tint val="55000"/>
                    <a:satMod val="140000"/>
                  </a:schemeClr>
                </a:gs>
              </a:gsLst>
              <a:path path="circle">
                <a:fillToRect l="100000" t="100000" r="100000" b="100000"/>
              </a:path>
            </a:gradFill>
            <a:ln w="12700" cap="flat" cmpd="sng" algn="ctr">
              <a:solidFill>
                <a:schemeClr val="dk1"/>
              </a:solidFill>
              <a:prstDash val="solid"/>
            </a:ln>
            <a:effectLst/>
          </c:spPr>
          <c:dPt>
            <c:idx val="0"/>
            <c:bubble3D val="0"/>
            <c:spPr>
              <a:solidFill>
                <a:schemeClr val="lt1"/>
              </a:solidFill>
              <a:ln w="15875" cap="flat" cmpd="sng" algn="ctr">
                <a:solidFill>
                  <a:srgbClr val="4692A1"/>
                </a:solidFill>
                <a:prstDash val="solid"/>
              </a:ln>
              <a:effectLst/>
            </c:spPr>
            <c:extLst>
              <c:ext xmlns:c16="http://schemas.microsoft.com/office/drawing/2014/chart" uri="{C3380CC4-5D6E-409C-BE32-E72D297353CC}">
                <c16:uniqueId val="{00000001-459A-3A4C-80C5-2CDAC44D42BE}"/>
              </c:ext>
            </c:extLst>
          </c:dPt>
          <c:dPt>
            <c:idx val="1"/>
            <c:bubble3D val="0"/>
            <c:explosion val="3"/>
            <c:spPr>
              <a:solidFill>
                <a:srgbClr val="4692A1">
                  <a:alpha val="50000"/>
                </a:srgbClr>
              </a:solidFill>
              <a:ln w="12700" cap="flat" cmpd="sng" algn="ctr">
                <a:solidFill>
                  <a:srgbClr val="4692A1">
                    <a:alpha val="50000"/>
                  </a:srgbClr>
                </a:solidFill>
                <a:prstDash val="solid"/>
              </a:ln>
              <a:effectLst/>
            </c:spPr>
            <c:extLst>
              <c:ext xmlns:c16="http://schemas.microsoft.com/office/drawing/2014/chart" uri="{C3380CC4-5D6E-409C-BE32-E72D297353CC}">
                <c16:uniqueId val="{00000002-459A-3A4C-80C5-2CDAC44D42BE}"/>
              </c:ext>
            </c:extLst>
          </c:dPt>
          <c:dLbls>
            <c:dLbl>
              <c:idx val="0"/>
              <c:layout>
                <c:manualLayout>
                  <c:x val="-0.20346210632655856"/>
                  <c:y val="-0.17716908581965313"/>
                </c:manualLayout>
              </c:layout>
              <c:tx>
                <c:rich>
                  <a:bodyPr/>
                  <a:lstStyle/>
                  <a:p>
                    <a:fld id="{B03206EE-4BD6-6A48-8F59-9FD48C9955D0}" type="VALUE">
                      <a:rPr lang="en-US" sz="2400">
                        <a:solidFill>
                          <a:schemeClr val="tx1">
                            <a:lumMod val="75000"/>
                            <a:lumOff val="25000"/>
                          </a:schemeClr>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9A-3A4C-80C5-2CDAC44D42BE}"/>
                </c:ext>
              </c:extLst>
            </c:dLbl>
            <c:dLbl>
              <c:idx val="1"/>
              <c:layout>
                <c:manualLayout>
                  <c:x val="0.19105445893305883"/>
                  <c:y val="-3.7249731906871218E-2"/>
                </c:manualLayout>
              </c:layout>
              <c:tx>
                <c:rich>
                  <a:bodyPr/>
                  <a:lstStyle/>
                  <a:p>
                    <a:fld id="{C54E7420-162B-2246-AC5F-872E18127AE5}" type="VALUE">
                      <a:rPr lang="en-US" sz="2400">
                        <a:solidFill>
                          <a:schemeClr val="bg1"/>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59A-3A4C-80C5-2CDAC44D42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Other</c:v>
                </c:pt>
                <c:pt idx="1">
                  <c:v>Dental (Amalgam)</c:v>
                </c:pt>
              </c:strCache>
            </c:strRef>
          </c:cat>
          <c:val>
            <c:numRef>
              <c:f>Sheet1!$B$2:$B$3</c:f>
              <c:numCache>
                <c:formatCode>0%</c:formatCode>
                <c:ptCount val="2"/>
                <c:pt idx="0">
                  <c:v>0.54</c:v>
                </c:pt>
                <c:pt idx="1">
                  <c:v>0.46</c:v>
                </c:pt>
              </c:numCache>
            </c:numRef>
          </c:val>
          <c:extLst>
            <c:ext xmlns:c16="http://schemas.microsoft.com/office/drawing/2014/chart" uri="{C3380CC4-5D6E-409C-BE32-E72D297353CC}">
              <c16:uniqueId val="{00000000-459A-3A4C-80C5-2CDAC44D42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i="0" baseline="0" dirty="0">
                <a:effectLst/>
              </a:rPr>
              <a:t>Effluent from Treatment Plants (ng/L)</a:t>
            </a:r>
            <a:endParaRPr lang="en-US" sz="16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554636362784749E-2"/>
          <c:y val="0.18734021153217587"/>
          <c:w val="0.86692365181634823"/>
          <c:h val="0.54671704330097648"/>
        </c:manualLayout>
      </c:layout>
      <c:barChart>
        <c:barDir val="col"/>
        <c:grouping val="stacked"/>
        <c:varyColors val="0"/>
        <c:ser>
          <c:idx val="0"/>
          <c:order val="0"/>
          <c:tx>
            <c:strRef>
              <c:f>Sheet1!$A$34</c:f>
              <c:strCache>
                <c:ptCount val="1"/>
                <c:pt idx="0">
                  <c:v>Plant 1</c:v>
                </c:pt>
              </c:strCache>
            </c:strRef>
          </c:tx>
          <c:spPr>
            <a:solidFill>
              <a:srgbClr val="7D9FA5"/>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Sheet1!$B$34:$L$34</c:f>
              <c:numCache>
                <c:formatCode>0.000</c:formatCode>
                <c:ptCount val="11"/>
                <c:pt idx="0">
                  <c:v>15.7</c:v>
                </c:pt>
                <c:pt idx="1">
                  <c:v>7.09</c:v>
                </c:pt>
                <c:pt idx="3">
                  <c:v>3.36</c:v>
                </c:pt>
                <c:pt idx="4">
                  <c:v>4.88</c:v>
                </c:pt>
                <c:pt idx="6">
                  <c:v>2.52</c:v>
                </c:pt>
                <c:pt idx="7">
                  <c:v>2.92</c:v>
                </c:pt>
                <c:pt idx="9">
                  <c:v>4.9800000000000004</c:v>
                </c:pt>
                <c:pt idx="10">
                  <c:v>1.88</c:v>
                </c:pt>
              </c:numCache>
            </c:numRef>
          </c:val>
          <c:extLst>
            <c:ext xmlns:c16="http://schemas.microsoft.com/office/drawing/2014/chart" uri="{C3380CC4-5D6E-409C-BE32-E72D297353CC}">
              <c16:uniqueId val="{00000000-22B1-5D4B-8662-96CD97536C2F}"/>
            </c:ext>
          </c:extLst>
        </c:ser>
        <c:ser>
          <c:idx val="1"/>
          <c:order val="1"/>
          <c:tx>
            <c:strRef>
              <c:f>Sheet1!$A$35</c:f>
              <c:strCache>
                <c:ptCount val="1"/>
                <c:pt idx="0">
                  <c:v>Plant 2</c:v>
                </c:pt>
              </c:strCache>
            </c:strRef>
          </c:tx>
          <c:spPr>
            <a:solidFill>
              <a:srgbClr val="83A7AD"/>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Sheet1!$B$35:$L$35</c:f>
              <c:numCache>
                <c:formatCode>0.000</c:formatCode>
                <c:ptCount val="11"/>
                <c:pt idx="0">
                  <c:v>0.61799999999999999</c:v>
                </c:pt>
                <c:pt idx="1">
                  <c:v>3.17</c:v>
                </c:pt>
                <c:pt idx="3">
                  <c:v>1.1100000000000001</c:v>
                </c:pt>
                <c:pt idx="4">
                  <c:v>2.38</c:v>
                </c:pt>
                <c:pt idx="6">
                  <c:v>0.66900000000000004</c:v>
                </c:pt>
                <c:pt idx="7">
                  <c:v>4.2699999999999996</c:v>
                </c:pt>
                <c:pt idx="9">
                  <c:v>1.18</c:v>
                </c:pt>
                <c:pt idx="10">
                  <c:v>1.42</c:v>
                </c:pt>
              </c:numCache>
            </c:numRef>
          </c:val>
          <c:extLst>
            <c:ext xmlns:c16="http://schemas.microsoft.com/office/drawing/2014/chart" uri="{C3380CC4-5D6E-409C-BE32-E72D297353CC}">
              <c16:uniqueId val="{00000001-22B1-5D4B-8662-96CD97536C2F}"/>
            </c:ext>
          </c:extLst>
        </c:ser>
        <c:ser>
          <c:idx val="2"/>
          <c:order val="2"/>
          <c:tx>
            <c:strRef>
              <c:f>Sheet1!$A$36</c:f>
              <c:strCache>
                <c:ptCount val="1"/>
                <c:pt idx="0">
                  <c:v>Plant 3</c:v>
                </c:pt>
              </c:strCache>
            </c:strRef>
          </c:tx>
          <c:spPr>
            <a:solidFill>
              <a:srgbClr val="89AEB5"/>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Sheet1!$B$36:$L$36</c:f>
              <c:numCache>
                <c:formatCode>0.000</c:formatCode>
                <c:ptCount val="11"/>
                <c:pt idx="0">
                  <c:v>5.41</c:v>
                </c:pt>
                <c:pt idx="1">
                  <c:v>6.1</c:v>
                </c:pt>
                <c:pt idx="3">
                  <c:v>6.7</c:v>
                </c:pt>
                <c:pt idx="4">
                  <c:v>15.5</c:v>
                </c:pt>
                <c:pt idx="6">
                  <c:v>12.2</c:v>
                </c:pt>
                <c:pt idx="7">
                  <c:v>9.39</c:v>
                </c:pt>
                <c:pt idx="9">
                  <c:v>5.55</c:v>
                </c:pt>
                <c:pt idx="10">
                  <c:v>7.4</c:v>
                </c:pt>
              </c:numCache>
            </c:numRef>
          </c:val>
          <c:extLst>
            <c:ext xmlns:c16="http://schemas.microsoft.com/office/drawing/2014/chart" uri="{C3380CC4-5D6E-409C-BE32-E72D297353CC}">
              <c16:uniqueId val="{00000002-22B1-5D4B-8662-96CD97536C2F}"/>
            </c:ext>
          </c:extLst>
        </c:ser>
        <c:ser>
          <c:idx val="3"/>
          <c:order val="3"/>
          <c:tx>
            <c:strRef>
              <c:f>Sheet1!$A$37</c:f>
              <c:strCache>
                <c:ptCount val="1"/>
                <c:pt idx="0">
                  <c:v>Plant 4</c:v>
                </c:pt>
              </c:strCache>
            </c:strRef>
          </c:tx>
          <c:spPr>
            <a:solidFill>
              <a:srgbClr val="8EB5BB"/>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Sheet1!$B$37:$L$37</c:f>
              <c:numCache>
                <c:formatCode>0.000</c:formatCode>
                <c:ptCount val="11"/>
                <c:pt idx="0">
                  <c:v>1.51</c:v>
                </c:pt>
                <c:pt idx="1">
                  <c:v>6.55</c:v>
                </c:pt>
                <c:pt idx="3">
                  <c:v>2.62</c:v>
                </c:pt>
                <c:pt idx="4">
                  <c:v>4.3899999999999997</c:v>
                </c:pt>
                <c:pt idx="6">
                  <c:v>8.0500000000000007</c:v>
                </c:pt>
                <c:pt idx="7">
                  <c:v>0</c:v>
                </c:pt>
                <c:pt idx="9">
                  <c:v>2.33</c:v>
                </c:pt>
                <c:pt idx="10">
                  <c:v>1.33</c:v>
                </c:pt>
              </c:numCache>
            </c:numRef>
          </c:val>
          <c:extLst>
            <c:ext xmlns:c16="http://schemas.microsoft.com/office/drawing/2014/chart" uri="{C3380CC4-5D6E-409C-BE32-E72D297353CC}">
              <c16:uniqueId val="{00000003-22B1-5D4B-8662-96CD97536C2F}"/>
            </c:ext>
          </c:extLst>
        </c:ser>
        <c:ser>
          <c:idx val="4"/>
          <c:order val="4"/>
          <c:tx>
            <c:strRef>
              <c:f>Sheet1!$A$38</c:f>
              <c:strCache>
                <c:ptCount val="1"/>
                <c:pt idx="0">
                  <c:v>Plant 5</c:v>
                </c:pt>
              </c:strCache>
            </c:strRef>
          </c:tx>
          <c:spPr>
            <a:solidFill>
              <a:srgbClr val="95BDC4"/>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Sheet1!$B$38:$L$38</c:f>
              <c:numCache>
                <c:formatCode>0.000</c:formatCode>
                <c:ptCount val="11"/>
                <c:pt idx="0">
                  <c:v>1.82</c:v>
                </c:pt>
                <c:pt idx="1">
                  <c:v>16.3</c:v>
                </c:pt>
                <c:pt idx="3">
                  <c:v>2.2599999999999998</c:v>
                </c:pt>
                <c:pt idx="4">
                  <c:v>6.32</c:v>
                </c:pt>
                <c:pt idx="6">
                  <c:v>1.1499999999999999</c:v>
                </c:pt>
                <c:pt idx="7">
                  <c:v>0</c:v>
                </c:pt>
                <c:pt idx="9">
                  <c:v>2.5299999999999998</c:v>
                </c:pt>
                <c:pt idx="10">
                  <c:v>5.21</c:v>
                </c:pt>
              </c:numCache>
            </c:numRef>
          </c:val>
          <c:extLst>
            <c:ext xmlns:c16="http://schemas.microsoft.com/office/drawing/2014/chart" uri="{C3380CC4-5D6E-409C-BE32-E72D297353CC}">
              <c16:uniqueId val="{00000004-22B1-5D4B-8662-96CD97536C2F}"/>
            </c:ext>
          </c:extLst>
        </c:ser>
        <c:ser>
          <c:idx val="5"/>
          <c:order val="5"/>
          <c:tx>
            <c:strRef>
              <c:f>Sheet1!$A$39</c:f>
              <c:strCache>
                <c:ptCount val="1"/>
                <c:pt idx="0">
                  <c:v>Plant 6</c:v>
                </c:pt>
              </c:strCache>
            </c:strRef>
          </c:tx>
          <c:spPr>
            <a:solidFill>
              <a:srgbClr val="9DC7CE"/>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Sheet1!$B$39:$L$39</c:f>
              <c:numCache>
                <c:formatCode>0.000</c:formatCode>
                <c:ptCount val="11"/>
                <c:pt idx="0">
                  <c:v>2.0299999999999998</c:v>
                </c:pt>
                <c:pt idx="1">
                  <c:v>16</c:v>
                </c:pt>
                <c:pt idx="3">
                  <c:v>1.1499999999999999</c:v>
                </c:pt>
                <c:pt idx="4">
                  <c:v>4.7699999999999996</c:v>
                </c:pt>
                <c:pt idx="6">
                  <c:v>1.46</c:v>
                </c:pt>
                <c:pt idx="7">
                  <c:v>0</c:v>
                </c:pt>
                <c:pt idx="9">
                  <c:v>3.03</c:v>
                </c:pt>
                <c:pt idx="10">
                  <c:v>1.78</c:v>
                </c:pt>
              </c:numCache>
            </c:numRef>
          </c:val>
          <c:extLst>
            <c:ext xmlns:c16="http://schemas.microsoft.com/office/drawing/2014/chart" uri="{C3380CC4-5D6E-409C-BE32-E72D297353CC}">
              <c16:uniqueId val="{00000005-22B1-5D4B-8662-96CD97536C2F}"/>
            </c:ext>
          </c:extLst>
        </c:ser>
        <c:ser>
          <c:idx val="6"/>
          <c:order val="6"/>
          <c:tx>
            <c:strRef>
              <c:f>Sheet1!$A$40</c:f>
              <c:strCache>
                <c:ptCount val="1"/>
                <c:pt idx="0">
                  <c:v>Plant 7</c:v>
                </c:pt>
              </c:strCache>
            </c:strRef>
          </c:tx>
          <c:spPr>
            <a:solidFill>
              <a:srgbClr val="A5D1D9"/>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Sheet1!$B$40:$L$40</c:f>
              <c:numCache>
                <c:formatCode>0.000</c:formatCode>
                <c:ptCount val="11"/>
                <c:pt idx="0">
                  <c:v>4.75</c:v>
                </c:pt>
                <c:pt idx="1">
                  <c:v>2.04</c:v>
                </c:pt>
                <c:pt idx="3">
                  <c:v>5.0999999999999996</c:v>
                </c:pt>
                <c:pt idx="4">
                  <c:v>4.67</c:v>
                </c:pt>
                <c:pt idx="6">
                  <c:v>16.100000000000001</c:v>
                </c:pt>
                <c:pt idx="7">
                  <c:v>5.57</c:v>
                </c:pt>
                <c:pt idx="9">
                  <c:v>5.52</c:v>
                </c:pt>
                <c:pt idx="10">
                  <c:v>2.29</c:v>
                </c:pt>
              </c:numCache>
            </c:numRef>
          </c:val>
          <c:extLst>
            <c:ext xmlns:c16="http://schemas.microsoft.com/office/drawing/2014/chart" uri="{C3380CC4-5D6E-409C-BE32-E72D297353CC}">
              <c16:uniqueId val="{00000006-22B1-5D4B-8662-96CD97536C2F}"/>
            </c:ext>
          </c:extLst>
        </c:ser>
        <c:ser>
          <c:idx val="7"/>
          <c:order val="7"/>
          <c:tx>
            <c:strRef>
              <c:f>Sheet1!$A$41</c:f>
              <c:strCache>
                <c:ptCount val="1"/>
                <c:pt idx="0">
                  <c:v>Plant 8</c:v>
                </c:pt>
              </c:strCache>
            </c:strRef>
          </c:tx>
          <c:spPr>
            <a:solidFill>
              <a:srgbClr val="ADDBE4"/>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Sheet1!$B$41:$L$41</c:f>
              <c:numCache>
                <c:formatCode>0.000</c:formatCode>
                <c:ptCount val="11"/>
                <c:pt idx="0">
                  <c:v>17.3</c:v>
                </c:pt>
                <c:pt idx="1">
                  <c:v>4.76</c:v>
                </c:pt>
                <c:pt idx="3">
                  <c:v>3.18</c:v>
                </c:pt>
                <c:pt idx="4">
                  <c:v>4.82</c:v>
                </c:pt>
                <c:pt idx="6">
                  <c:v>5.96</c:v>
                </c:pt>
                <c:pt idx="7">
                  <c:v>3.61</c:v>
                </c:pt>
                <c:pt idx="9">
                  <c:v>8.59</c:v>
                </c:pt>
                <c:pt idx="10">
                  <c:v>1.94</c:v>
                </c:pt>
              </c:numCache>
            </c:numRef>
          </c:val>
          <c:extLst>
            <c:ext xmlns:c16="http://schemas.microsoft.com/office/drawing/2014/chart" uri="{C3380CC4-5D6E-409C-BE32-E72D297353CC}">
              <c16:uniqueId val="{00000007-22B1-5D4B-8662-96CD97536C2F}"/>
            </c:ext>
          </c:extLst>
        </c:ser>
        <c:ser>
          <c:idx val="8"/>
          <c:order val="8"/>
          <c:tx>
            <c:strRef>
              <c:f>Sheet1!$A$42</c:f>
              <c:strCache>
                <c:ptCount val="1"/>
                <c:pt idx="0">
                  <c:v>Plant 9</c:v>
                </c:pt>
              </c:strCache>
            </c:strRef>
          </c:tx>
          <c:spPr>
            <a:solidFill>
              <a:srgbClr val="B4E4ED"/>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Sheet1!$B$42:$L$42</c:f>
              <c:numCache>
                <c:formatCode>0.000</c:formatCode>
                <c:ptCount val="11"/>
                <c:pt idx="0">
                  <c:v>3.78</c:v>
                </c:pt>
                <c:pt idx="1">
                  <c:v>4.41</c:v>
                </c:pt>
                <c:pt idx="3">
                  <c:v>4.42</c:v>
                </c:pt>
                <c:pt idx="4">
                  <c:v>4.3899999999999997</c:v>
                </c:pt>
                <c:pt idx="6">
                  <c:v>3.47</c:v>
                </c:pt>
                <c:pt idx="7">
                  <c:v>4.97</c:v>
                </c:pt>
                <c:pt idx="9">
                  <c:v>3.23</c:v>
                </c:pt>
                <c:pt idx="10">
                  <c:v>3.89</c:v>
                </c:pt>
              </c:numCache>
            </c:numRef>
          </c:val>
          <c:extLst>
            <c:ext xmlns:c16="http://schemas.microsoft.com/office/drawing/2014/chart" uri="{C3380CC4-5D6E-409C-BE32-E72D297353CC}">
              <c16:uniqueId val="{00000008-22B1-5D4B-8662-96CD97536C2F}"/>
            </c:ext>
          </c:extLst>
        </c:ser>
        <c:ser>
          <c:idx val="9"/>
          <c:order val="9"/>
          <c:tx>
            <c:strRef>
              <c:f>Sheet1!$A$43</c:f>
              <c:strCache>
                <c:ptCount val="1"/>
                <c:pt idx="0">
                  <c:v>Plant 10</c:v>
                </c:pt>
              </c:strCache>
            </c:strRef>
          </c:tx>
          <c:spPr>
            <a:solidFill>
              <a:srgbClr val="BAECF5"/>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Sheet1!$B$43:$L$43</c:f>
              <c:numCache>
                <c:formatCode>0.000</c:formatCode>
                <c:ptCount val="11"/>
                <c:pt idx="0">
                  <c:v>7.56</c:v>
                </c:pt>
                <c:pt idx="1">
                  <c:v>5.85</c:v>
                </c:pt>
                <c:pt idx="3">
                  <c:v>3.64</c:v>
                </c:pt>
                <c:pt idx="4">
                  <c:v>6.41</c:v>
                </c:pt>
                <c:pt idx="6">
                  <c:v>5.09</c:v>
                </c:pt>
                <c:pt idx="7">
                  <c:v>5.41</c:v>
                </c:pt>
                <c:pt idx="9">
                  <c:v>4.28</c:v>
                </c:pt>
                <c:pt idx="10">
                  <c:v>1.24</c:v>
                </c:pt>
              </c:numCache>
            </c:numRef>
          </c:val>
          <c:extLst>
            <c:ext xmlns:c16="http://schemas.microsoft.com/office/drawing/2014/chart" uri="{C3380CC4-5D6E-409C-BE32-E72D297353CC}">
              <c16:uniqueId val="{00000009-22B1-5D4B-8662-96CD97536C2F}"/>
            </c:ext>
          </c:extLst>
        </c:ser>
        <c:ser>
          <c:idx val="10"/>
          <c:order val="10"/>
          <c:tx>
            <c:strRef>
              <c:f>Sheet1!$A$44</c:f>
              <c:strCache>
                <c:ptCount val="1"/>
              </c:strCache>
            </c:strRef>
          </c:tx>
          <c:spPr>
            <a:solidFill>
              <a:schemeClr val="accent5">
                <a:lumMod val="60000"/>
              </a:schemeClr>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Sheet1!$B$44:$L$44</c:f>
              <c:numCache>
                <c:formatCode>General</c:formatCode>
                <c:ptCount val="11"/>
              </c:numCache>
            </c:numRef>
          </c:val>
          <c:extLst>
            <c:ext xmlns:c16="http://schemas.microsoft.com/office/drawing/2014/chart" uri="{C3380CC4-5D6E-409C-BE32-E72D297353CC}">
              <c16:uniqueId val="{0000000A-22B1-5D4B-8662-96CD97536C2F}"/>
            </c:ext>
          </c:extLst>
        </c:ser>
        <c:ser>
          <c:idx val="11"/>
          <c:order val="11"/>
          <c:tx>
            <c:strRef>
              <c:f>Sheet1!$A$45</c:f>
              <c:strCache>
                <c:ptCount val="1"/>
              </c:strCache>
            </c:strRef>
          </c:tx>
          <c:spPr>
            <a:solidFill>
              <a:schemeClr val="accent6">
                <a:lumMod val="60000"/>
              </a:schemeClr>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Sheet1!$B$45:$L$45</c:f>
              <c:numCache>
                <c:formatCode>0.00</c:formatCode>
                <c:ptCount val="11"/>
                <c:pt idx="0">
                  <c:v>0</c:v>
                </c:pt>
                <c:pt idx="1">
                  <c:v>0</c:v>
                </c:pt>
                <c:pt idx="3">
                  <c:v>0</c:v>
                </c:pt>
                <c:pt idx="4">
                  <c:v>0</c:v>
                </c:pt>
                <c:pt idx="6">
                  <c:v>0</c:v>
                </c:pt>
                <c:pt idx="7">
                  <c:v>0</c:v>
                </c:pt>
                <c:pt idx="9">
                  <c:v>0</c:v>
                </c:pt>
                <c:pt idx="10">
                  <c:v>0</c:v>
                </c:pt>
              </c:numCache>
            </c:numRef>
          </c:val>
          <c:extLst>
            <c:ext xmlns:c16="http://schemas.microsoft.com/office/drawing/2014/chart" uri="{C3380CC4-5D6E-409C-BE32-E72D297353CC}">
              <c16:uniqueId val="{0000000B-22B1-5D4B-8662-96CD97536C2F}"/>
            </c:ext>
          </c:extLst>
        </c:ser>
        <c:dLbls>
          <c:showLegendKey val="0"/>
          <c:showVal val="0"/>
          <c:showCatName val="0"/>
          <c:showSerName val="0"/>
          <c:showPercent val="0"/>
          <c:showBubbleSize val="0"/>
        </c:dLbls>
        <c:gapWidth val="33"/>
        <c:overlap val="100"/>
        <c:axId val="1780345087"/>
        <c:axId val="1780088687"/>
      </c:barChart>
      <c:barChart>
        <c:barDir val="col"/>
        <c:grouping val="stacked"/>
        <c:varyColors val="0"/>
        <c:ser>
          <c:idx val="12"/>
          <c:order val="12"/>
          <c:tx>
            <c:strRef>
              <c:f>Sheet1!$A$46</c:f>
              <c:strCache>
                <c:ptCount val="1"/>
                <c:pt idx="0">
                  <c:v>Control</c:v>
                </c:pt>
              </c:strCache>
            </c:strRef>
          </c:tx>
          <c:spPr>
            <a:solidFill>
              <a:srgbClr val="DF5057"/>
            </a:solidFill>
            <a:ln>
              <a:noFill/>
            </a:ln>
            <a:effectLst/>
          </c:spPr>
          <c:invertIfNegative val="0"/>
          <c:cat>
            <c:strRef>
              <c:f>Sheet1!$B$33:$L$33</c:f>
              <c:strCache>
                <c:ptCount val="11"/>
                <c:pt idx="0">
                  <c:v>January 2019</c:v>
                </c:pt>
                <c:pt idx="1">
                  <c:v>January 2020</c:v>
                </c:pt>
                <c:pt idx="3">
                  <c:v>February 2019</c:v>
                </c:pt>
                <c:pt idx="4">
                  <c:v>February 2020</c:v>
                </c:pt>
                <c:pt idx="6">
                  <c:v>March 2019</c:v>
                </c:pt>
                <c:pt idx="7">
                  <c:v>March 2020</c:v>
                </c:pt>
                <c:pt idx="9">
                  <c:v>April    2019</c:v>
                </c:pt>
                <c:pt idx="10">
                  <c:v>April    2020</c:v>
                </c:pt>
              </c:strCache>
            </c:strRef>
          </c:cat>
          <c:val>
            <c:numRef>
              <c:f>Sheet1!$B$46:$L$46</c:f>
              <c:numCache>
                <c:formatCode>0.00</c:formatCode>
                <c:ptCount val="11"/>
                <c:pt idx="0" formatCode="0.000">
                  <c:v>0.70099999999999996</c:v>
                </c:pt>
                <c:pt idx="1">
                  <c:v>1.76</c:v>
                </c:pt>
                <c:pt idx="3" formatCode="0.000">
                  <c:v>0.63500000000000001</c:v>
                </c:pt>
                <c:pt idx="4">
                  <c:v>1.22</c:v>
                </c:pt>
                <c:pt idx="6" formatCode="0.000">
                  <c:v>0.99</c:v>
                </c:pt>
                <c:pt idx="7">
                  <c:v>1.26</c:v>
                </c:pt>
                <c:pt idx="9" formatCode="0.000">
                  <c:v>0.75600000000000001</c:v>
                </c:pt>
                <c:pt idx="10">
                  <c:v>1.22</c:v>
                </c:pt>
              </c:numCache>
            </c:numRef>
          </c:val>
          <c:extLst>
            <c:ext xmlns:c16="http://schemas.microsoft.com/office/drawing/2014/chart" uri="{C3380CC4-5D6E-409C-BE32-E72D297353CC}">
              <c16:uniqueId val="{0000000C-22B1-5D4B-8662-96CD97536C2F}"/>
            </c:ext>
          </c:extLst>
        </c:ser>
        <c:dLbls>
          <c:showLegendKey val="0"/>
          <c:showVal val="0"/>
          <c:showCatName val="0"/>
          <c:showSerName val="0"/>
          <c:showPercent val="0"/>
          <c:showBubbleSize val="0"/>
        </c:dLbls>
        <c:gapWidth val="100"/>
        <c:overlap val="100"/>
        <c:axId val="1781646479"/>
        <c:axId val="1782473423"/>
      </c:barChart>
      <c:catAx>
        <c:axId val="1780345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0088687"/>
        <c:crosses val="autoZero"/>
        <c:auto val="1"/>
        <c:lblAlgn val="ctr"/>
        <c:lblOffset val="100"/>
        <c:noMultiLvlLbl val="0"/>
      </c:catAx>
      <c:valAx>
        <c:axId val="178008868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0345087"/>
        <c:crosses val="autoZero"/>
        <c:crossBetween val="between"/>
      </c:valAx>
      <c:valAx>
        <c:axId val="1782473423"/>
        <c:scaling>
          <c:orientation val="minMax"/>
          <c:max val="8"/>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1646479"/>
        <c:crosses val="max"/>
        <c:crossBetween val="between"/>
      </c:valAx>
      <c:catAx>
        <c:axId val="1781646479"/>
        <c:scaling>
          <c:orientation val="minMax"/>
        </c:scaling>
        <c:delete val="1"/>
        <c:axPos val="b"/>
        <c:numFmt formatCode="General" sourceLinked="1"/>
        <c:majorTickMark val="out"/>
        <c:minorTickMark val="none"/>
        <c:tickLblPos val="nextTo"/>
        <c:crossAx val="1782473423"/>
        <c:crosses val="autoZero"/>
        <c:auto val="1"/>
        <c:lblAlgn val="ctr"/>
        <c:lblOffset val="100"/>
        <c:noMultiLvlLbl val="0"/>
      </c:catAx>
      <c:spPr>
        <a:noFill/>
        <a:ln>
          <a:noFill/>
        </a:ln>
        <a:effectLst/>
      </c:spPr>
    </c:plotArea>
    <c:legend>
      <c:legendPos val="b"/>
      <c:legendEntry>
        <c:idx val="10"/>
        <c:delete val="1"/>
      </c:legendEntry>
      <c:legendEntry>
        <c:idx val="1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Concentration of Dissolved Mercury (ng/L)</a:t>
            </a:r>
            <a:endParaRPr lang="en-US">
              <a:effectLst/>
            </a:endParaRPr>
          </a:p>
        </c:rich>
      </c:tx>
      <c:layout>
        <c:manualLayout>
          <c:xMode val="edge"/>
          <c:yMode val="edge"/>
          <c:x val="0.2129499883156314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Sheet1!$J$38</c:f>
              <c:strCache>
                <c:ptCount val="1"/>
                <c:pt idx="0">
                  <c:v>30 Minute in ng/L</c:v>
                </c:pt>
              </c:strCache>
            </c:strRef>
          </c:tx>
          <c:spPr>
            <a:solidFill>
              <a:srgbClr val="D20003"/>
            </a:solidFill>
            <a:ln>
              <a:noFill/>
            </a:ln>
            <a:effectLst/>
          </c:spPr>
          <c:invertIfNegative val="0"/>
          <c:cat>
            <c:strRef>
              <c:f>Sheet1!$H$39:$H$46</c:f>
              <c:strCache>
                <c:ptCount val="8"/>
                <c:pt idx="0">
                  <c:v>Cleaner 
2.6 pH</c:v>
                </c:pt>
                <c:pt idx="1">
                  <c:v>Cleaner 
3.1 pH</c:v>
                </c:pt>
                <c:pt idx="2">
                  <c:v>Cleaner 
6.9 pH</c:v>
                </c:pt>
                <c:pt idx="3">
                  <c:v>Cleaner 
7.0 pH</c:v>
                </c:pt>
                <c:pt idx="4">
                  <c:v>Tap Water
7.1 pH</c:v>
                </c:pt>
                <c:pt idx="5">
                  <c:v>Cleaner 
7.5 pH</c:v>
                </c:pt>
                <c:pt idx="6">
                  <c:v>Cleaner 
9.0 pH</c:v>
                </c:pt>
                <c:pt idx="7">
                  <c:v>Cleaner 
11.0 pH</c:v>
                </c:pt>
              </c:strCache>
            </c:strRef>
          </c:cat>
          <c:val>
            <c:numRef>
              <c:f>Sheet1!$J$39:$J$46</c:f>
              <c:numCache>
                <c:formatCode>_(* #,##0_);_(* \(#,##0\);_(* "-"??_);_(@_)</c:formatCode>
                <c:ptCount val="8"/>
                <c:pt idx="0">
                  <c:v>15300</c:v>
                </c:pt>
                <c:pt idx="1">
                  <c:v>20200</c:v>
                </c:pt>
                <c:pt idx="2">
                  <c:v>4100</c:v>
                </c:pt>
                <c:pt idx="3">
                  <c:v>4670</c:v>
                </c:pt>
                <c:pt idx="4">
                  <c:v>4610</c:v>
                </c:pt>
                <c:pt idx="5">
                  <c:v>7120</c:v>
                </c:pt>
                <c:pt idx="6">
                  <c:v>13600</c:v>
                </c:pt>
                <c:pt idx="7">
                  <c:v>33900</c:v>
                </c:pt>
              </c:numCache>
            </c:numRef>
          </c:val>
          <c:extLst>
            <c:ext xmlns:c16="http://schemas.microsoft.com/office/drawing/2014/chart" uri="{C3380CC4-5D6E-409C-BE32-E72D297353CC}">
              <c16:uniqueId val="{00000000-47A6-8D43-B292-E0BA6A329B4D}"/>
            </c:ext>
          </c:extLst>
        </c:ser>
        <c:ser>
          <c:idx val="1"/>
          <c:order val="1"/>
          <c:tx>
            <c:strRef>
              <c:f>Sheet1!$K$38</c:f>
              <c:strCache>
                <c:ptCount val="1"/>
                <c:pt idx="0">
                  <c:v>16 Hours in ng/L</c:v>
                </c:pt>
              </c:strCache>
            </c:strRef>
          </c:tx>
          <c:spPr>
            <a:solidFill>
              <a:srgbClr val="FFDD96">
                <a:alpha val="50000"/>
              </a:srgbClr>
            </a:solidFill>
            <a:ln w="0" cap="rnd">
              <a:noFill/>
            </a:ln>
            <a:effectLst/>
          </c:spPr>
          <c:invertIfNegative val="0"/>
          <c:dPt>
            <c:idx val="0"/>
            <c:invertIfNegative val="0"/>
            <c:bubble3D val="0"/>
            <c:spPr>
              <a:solidFill>
                <a:srgbClr val="FFDD96">
                  <a:alpha val="50000"/>
                </a:srgbClr>
              </a:solidFill>
              <a:ln w="0" cap="rnd">
                <a:noFill/>
              </a:ln>
              <a:effectLst/>
            </c:spPr>
            <c:extLst>
              <c:ext xmlns:c16="http://schemas.microsoft.com/office/drawing/2014/chart" uri="{C3380CC4-5D6E-409C-BE32-E72D297353CC}">
                <c16:uniqueId val="{00000002-47A6-8D43-B292-E0BA6A329B4D}"/>
              </c:ext>
            </c:extLst>
          </c:dPt>
          <c:dPt>
            <c:idx val="1"/>
            <c:invertIfNegative val="0"/>
            <c:bubble3D val="0"/>
            <c:spPr>
              <a:solidFill>
                <a:srgbClr val="FFDD96">
                  <a:alpha val="50000"/>
                </a:srgbClr>
              </a:solidFill>
              <a:ln w="0" cap="rnd">
                <a:noFill/>
              </a:ln>
              <a:effectLst/>
            </c:spPr>
            <c:extLst>
              <c:ext xmlns:c16="http://schemas.microsoft.com/office/drawing/2014/chart" uri="{C3380CC4-5D6E-409C-BE32-E72D297353CC}">
                <c16:uniqueId val="{00000004-47A6-8D43-B292-E0BA6A329B4D}"/>
              </c:ext>
            </c:extLst>
          </c:dPt>
          <c:dPt>
            <c:idx val="2"/>
            <c:invertIfNegative val="0"/>
            <c:bubble3D val="0"/>
            <c:spPr>
              <a:solidFill>
                <a:srgbClr val="FFDD96">
                  <a:alpha val="50000"/>
                </a:srgbClr>
              </a:solidFill>
              <a:ln w="0" cap="rnd">
                <a:noFill/>
              </a:ln>
              <a:effectLst/>
            </c:spPr>
            <c:extLst>
              <c:ext xmlns:c16="http://schemas.microsoft.com/office/drawing/2014/chart" uri="{C3380CC4-5D6E-409C-BE32-E72D297353CC}">
                <c16:uniqueId val="{00000006-47A6-8D43-B292-E0BA6A329B4D}"/>
              </c:ext>
            </c:extLst>
          </c:dPt>
          <c:dPt>
            <c:idx val="3"/>
            <c:invertIfNegative val="0"/>
            <c:bubble3D val="0"/>
            <c:spPr>
              <a:solidFill>
                <a:srgbClr val="FFDD96">
                  <a:alpha val="50000"/>
                </a:srgbClr>
              </a:solidFill>
              <a:ln w="0" cap="rnd">
                <a:noFill/>
              </a:ln>
              <a:effectLst/>
            </c:spPr>
            <c:extLst>
              <c:ext xmlns:c16="http://schemas.microsoft.com/office/drawing/2014/chart" uri="{C3380CC4-5D6E-409C-BE32-E72D297353CC}">
                <c16:uniqueId val="{00000008-47A6-8D43-B292-E0BA6A329B4D}"/>
              </c:ext>
            </c:extLst>
          </c:dPt>
          <c:dPt>
            <c:idx val="4"/>
            <c:invertIfNegative val="0"/>
            <c:bubble3D val="0"/>
            <c:spPr>
              <a:solidFill>
                <a:srgbClr val="FFDD96">
                  <a:alpha val="50000"/>
                </a:srgbClr>
              </a:solidFill>
              <a:ln w="0" cap="rnd">
                <a:noFill/>
              </a:ln>
              <a:effectLst/>
            </c:spPr>
            <c:extLst>
              <c:ext xmlns:c16="http://schemas.microsoft.com/office/drawing/2014/chart" uri="{C3380CC4-5D6E-409C-BE32-E72D297353CC}">
                <c16:uniqueId val="{0000000A-47A6-8D43-B292-E0BA6A329B4D}"/>
              </c:ext>
            </c:extLst>
          </c:dPt>
          <c:dPt>
            <c:idx val="5"/>
            <c:invertIfNegative val="0"/>
            <c:bubble3D val="0"/>
            <c:spPr>
              <a:solidFill>
                <a:srgbClr val="FFDD96">
                  <a:alpha val="50000"/>
                </a:srgbClr>
              </a:solidFill>
              <a:ln w="0" cap="rnd">
                <a:noFill/>
              </a:ln>
              <a:effectLst/>
            </c:spPr>
            <c:extLst>
              <c:ext xmlns:c16="http://schemas.microsoft.com/office/drawing/2014/chart" uri="{C3380CC4-5D6E-409C-BE32-E72D297353CC}">
                <c16:uniqueId val="{0000000C-47A6-8D43-B292-E0BA6A329B4D}"/>
              </c:ext>
            </c:extLst>
          </c:dPt>
          <c:dPt>
            <c:idx val="6"/>
            <c:invertIfNegative val="0"/>
            <c:bubble3D val="0"/>
            <c:spPr>
              <a:solidFill>
                <a:srgbClr val="FFDD96">
                  <a:alpha val="50000"/>
                </a:srgbClr>
              </a:solidFill>
              <a:ln w="0" cap="rnd">
                <a:noFill/>
              </a:ln>
              <a:effectLst/>
            </c:spPr>
            <c:extLst>
              <c:ext xmlns:c16="http://schemas.microsoft.com/office/drawing/2014/chart" uri="{C3380CC4-5D6E-409C-BE32-E72D297353CC}">
                <c16:uniqueId val="{0000000E-47A6-8D43-B292-E0BA6A329B4D}"/>
              </c:ext>
            </c:extLst>
          </c:dPt>
          <c:dPt>
            <c:idx val="7"/>
            <c:invertIfNegative val="0"/>
            <c:bubble3D val="0"/>
            <c:spPr>
              <a:solidFill>
                <a:srgbClr val="FFDD96">
                  <a:alpha val="50000"/>
                </a:srgbClr>
              </a:solidFill>
              <a:ln w="0" cap="rnd">
                <a:noFill/>
              </a:ln>
              <a:effectLst/>
            </c:spPr>
            <c:extLst>
              <c:ext xmlns:c16="http://schemas.microsoft.com/office/drawing/2014/chart" uri="{C3380CC4-5D6E-409C-BE32-E72D297353CC}">
                <c16:uniqueId val="{00000010-47A6-8D43-B292-E0BA6A329B4D}"/>
              </c:ext>
            </c:extLst>
          </c:dPt>
          <c:cat>
            <c:strRef>
              <c:f>Sheet1!$H$39:$H$46</c:f>
              <c:strCache>
                <c:ptCount val="8"/>
                <c:pt idx="0">
                  <c:v>Cleaner 
2.6 pH</c:v>
                </c:pt>
                <c:pt idx="1">
                  <c:v>Cleaner 
3.1 pH</c:v>
                </c:pt>
                <c:pt idx="2">
                  <c:v>Cleaner 
6.9 pH</c:v>
                </c:pt>
                <c:pt idx="3">
                  <c:v>Cleaner 
7.0 pH</c:v>
                </c:pt>
                <c:pt idx="4">
                  <c:v>Tap Water
7.1 pH</c:v>
                </c:pt>
                <c:pt idx="5">
                  <c:v>Cleaner 
7.5 pH</c:v>
                </c:pt>
                <c:pt idx="6">
                  <c:v>Cleaner 
9.0 pH</c:v>
                </c:pt>
                <c:pt idx="7">
                  <c:v>Cleaner 
11.0 pH</c:v>
                </c:pt>
              </c:strCache>
            </c:strRef>
          </c:cat>
          <c:val>
            <c:numRef>
              <c:f>Sheet1!$K$39:$K$46</c:f>
              <c:numCache>
                <c:formatCode>_(* #,##0_);_(* \(#,##0\);_(* "-"??_);_(@_)</c:formatCode>
                <c:ptCount val="8"/>
                <c:pt idx="0">
                  <c:v>461000</c:v>
                </c:pt>
                <c:pt idx="1">
                  <c:v>403000</c:v>
                </c:pt>
                <c:pt idx="2">
                  <c:v>309000</c:v>
                </c:pt>
                <c:pt idx="3">
                  <c:v>289000</c:v>
                </c:pt>
                <c:pt idx="4">
                  <c:v>279000</c:v>
                </c:pt>
                <c:pt idx="5">
                  <c:v>394000</c:v>
                </c:pt>
                <c:pt idx="6">
                  <c:v>304000</c:v>
                </c:pt>
                <c:pt idx="7">
                  <c:v>467000</c:v>
                </c:pt>
              </c:numCache>
            </c:numRef>
          </c:val>
          <c:extLst>
            <c:ext xmlns:c16="http://schemas.microsoft.com/office/drawing/2014/chart" uri="{C3380CC4-5D6E-409C-BE32-E72D297353CC}">
              <c16:uniqueId val="{00000011-47A6-8D43-B292-E0BA6A329B4D}"/>
            </c:ext>
          </c:extLst>
        </c:ser>
        <c:ser>
          <c:idx val="2"/>
          <c:order val="2"/>
          <c:tx>
            <c:strRef>
              <c:f>Sheet1!$L$38</c:f>
              <c:strCache>
                <c:ptCount val="1"/>
                <c:pt idx="0">
                  <c:v>60 Hours in ng/L</c:v>
                </c:pt>
              </c:strCache>
            </c:strRef>
          </c:tx>
          <c:spPr>
            <a:solidFill>
              <a:srgbClr val="4692A1">
                <a:alpha val="50000"/>
              </a:srgbClr>
            </a:solidFill>
            <a:ln cap="flat">
              <a:noFill/>
            </a:ln>
            <a:effectLst/>
          </c:spPr>
          <c:invertIfNegative val="0"/>
          <c:cat>
            <c:strRef>
              <c:f>Sheet1!$H$39:$H$46</c:f>
              <c:strCache>
                <c:ptCount val="8"/>
                <c:pt idx="0">
                  <c:v>Cleaner 
2.6 pH</c:v>
                </c:pt>
                <c:pt idx="1">
                  <c:v>Cleaner 
3.1 pH</c:v>
                </c:pt>
                <c:pt idx="2">
                  <c:v>Cleaner 
6.9 pH</c:v>
                </c:pt>
                <c:pt idx="3">
                  <c:v>Cleaner 
7.0 pH</c:v>
                </c:pt>
                <c:pt idx="4">
                  <c:v>Tap Water
7.1 pH</c:v>
                </c:pt>
                <c:pt idx="5">
                  <c:v>Cleaner 
7.5 pH</c:v>
                </c:pt>
                <c:pt idx="6">
                  <c:v>Cleaner 
9.0 pH</c:v>
                </c:pt>
                <c:pt idx="7">
                  <c:v>Cleaner 
11.0 pH</c:v>
                </c:pt>
              </c:strCache>
            </c:strRef>
          </c:cat>
          <c:val>
            <c:numRef>
              <c:f>Sheet1!$L$39:$L$46</c:f>
              <c:numCache>
                <c:formatCode>_(* #,##0_);_(* \(#,##0\);_(* "-"??_);_(@_)</c:formatCode>
                <c:ptCount val="8"/>
                <c:pt idx="0">
                  <c:v>584000</c:v>
                </c:pt>
                <c:pt idx="1">
                  <c:v>503000</c:v>
                </c:pt>
                <c:pt idx="2">
                  <c:v>403000</c:v>
                </c:pt>
                <c:pt idx="3">
                  <c:v>368000</c:v>
                </c:pt>
                <c:pt idx="4">
                  <c:v>371000</c:v>
                </c:pt>
                <c:pt idx="5">
                  <c:v>483000</c:v>
                </c:pt>
                <c:pt idx="6">
                  <c:v>364000</c:v>
                </c:pt>
                <c:pt idx="7">
                  <c:v>616000</c:v>
                </c:pt>
              </c:numCache>
            </c:numRef>
          </c:val>
          <c:extLst>
            <c:ext xmlns:c16="http://schemas.microsoft.com/office/drawing/2014/chart" uri="{C3380CC4-5D6E-409C-BE32-E72D297353CC}">
              <c16:uniqueId val="{00000012-47A6-8D43-B292-E0BA6A329B4D}"/>
            </c:ext>
          </c:extLst>
        </c:ser>
        <c:dLbls>
          <c:showLegendKey val="0"/>
          <c:showVal val="0"/>
          <c:showCatName val="0"/>
          <c:showSerName val="0"/>
          <c:showPercent val="0"/>
          <c:showBubbleSize val="0"/>
        </c:dLbls>
        <c:gapWidth val="50"/>
        <c:overlap val="-27"/>
        <c:axId val="1193873503"/>
        <c:axId val="1237515903"/>
      </c:barChart>
      <c:catAx>
        <c:axId val="1193873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37515903"/>
        <c:crosses val="autoZero"/>
        <c:auto val="1"/>
        <c:lblAlgn val="ctr"/>
        <c:lblOffset val="100"/>
        <c:noMultiLvlLbl val="0"/>
      </c:catAx>
      <c:valAx>
        <c:axId val="1237515903"/>
        <c:scaling>
          <c:orientation val="minMax"/>
          <c:max val="625000"/>
          <c:min val="0"/>
        </c:scaling>
        <c:delete val="0"/>
        <c:axPos val="l"/>
        <c:majorGridlines>
          <c:spPr>
            <a:ln w="9525" cap="flat" cmpd="sng" algn="ctr">
              <a:no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3873503"/>
        <c:crosses val="autoZero"/>
        <c:crossBetween val="between"/>
      </c:valAx>
      <c:spPr>
        <a:noFill/>
        <a:ln>
          <a:noFill/>
        </a:ln>
        <a:effectLst/>
      </c:spPr>
    </c:plotArea>
    <c:legend>
      <c:legendPos val="b"/>
      <c:layout>
        <c:manualLayout>
          <c:xMode val="edge"/>
          <c:yMode val="edge"/>
          <c:x val="8.77463023213233E-2"/>
          <c:y val="0.93925854373052187"/>
          <c:w val="0.88473995597019495"/>
          <c:h val="4.735457259053486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Mercury Discharge (ng/L)</c:v>
                </c:pt>
              </c:strCache>
            </c:strRef>
          </c:tx>
          <c:spPr>
            <a:solidFill>
              <a:srgbClr val="9EC8D0"/>
            </a:solidFill>
            <a:ln w="12700" cap="flat" cmpd="sng" algn="ctr">
              <a:solidFill>
                <a:srgbClr val="9EC8D0"/>
              </a:solidFill>
              <a:prstDash val="solid"/>
            </a:ln>
            <a:effectLst>
              <a:outerShdw blurRad="38100" dist="25400" dir="2700000" algn="br" rotWithShape="0">
                <a:srgbClr val="000000">
                  <a:alpha val="60000"/>
                </a:srgbClr>
              </a:outerShdw>
            </a:effectLst>
          </c:spPr>
          <c:invertIfNegative val="0"/>
          <c:dLbls>
            <c:dLbl>
              <c:idx val="0"/>
              <c:tx>
                <c:rich>
                  <a:bodyPr/>
                  <a:lstStyle/>
                  <a:p>
                    <a:fld id="{65A71A5D-D222-6E47-A73B-FE8881BCCEEE}"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813-BC4F-A534-A3AA5875FE57}"/>
                </c:ext>
              </c:extLst>
            </c:dLbl>
            <c:dLbl>
              <c:idx val="1"/>
              <c:tx>
                <c:rich>
                  <a:bodyPr/>
                  <a:lstStyle/>
                  <a:p>
                    <a:fld id="{F20396D8-D5B5-F647-B68C-2D2F98E54A08}"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813-BC4F-A534-A3AA5875FE57}"/>
                </c:ext>
              </c:extLst>
            </c:dLbl>
            <c:dLbl>
              <c:idx val="2"/>
              <c:tx>
                <c:rich>
                  <a:bodyPr/>
                  <a:lstStyle/>
                  <a:p>
                    <a:fld id="{C295A923-0144-DF4C-89AC-99920C4381AB}"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813-BC4F-A534-A3AA5875FE57}"/>
                </c:ext>
              </c:extLst>
            </c:dLbl>
            <c:dLbl>
              <c:idx val="3"/>
              <c:tx>
                <c:rich>
                  <a:bodyPr/>
                  <a:lstStyle/>
                  <a:p>
                    <a:fld id="{2FE68772-E6F2-7E43-87C9-D67B9B57443D}"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813-BC4F-A534-A3AA5875FE57}"/>
                </c:ext>
              </c:extLst>
            </c:dLbl>
            <c:dLbl>
              <c:idx val="4"/>
              <c:tx>
                <c:rich>
                  <a:bodyPr/>
                  <a:lstStyle/>
                  <a:p>
                    <a:fld id="{F99F9D98-5E3B-1640-8C24-5FA5FDE3A130}"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813-BC4F-A534-A3AA5875FE5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June
2019</c:v>
                </c:pt>
                <c:pt idx="1">
                  <c:v>November
2019</c:v>
                </c:pt>
                <c:pt idx="2">
                  <c:v>December
2019</c:v>
                </c:pt>
                <c:pt idx="3">
                  <c:v>February 4
2020</c:v>
                </c:pt>
                <c:pt idx="4">
                  <c:v>February 18
2020</c:v>
                </c:pt>
              </c:strCache>
            </c:strRef>
          </c:cat>
          <c:val>
            <c:numRef>
              <c:f>Sheet1!$B$2:$B$6</c:f>
              <c:numCache>
                <c:formatCode>#,##0</c:formatCode>
                <c:ptCount val="5"/>
                <c:pt idx="0">
                  <c:v>1020000</c:v>
                </c:pt>
                <c:pt idx="1">
                  <c:v>121000</c:v>
                </c:pt>
                <c:pt idx="2">
                  <c:v>47100</c:v>
                </c:pt>
                <c:pt idx="3">
                  <c:v>11500</c:v>
                </c:pt>
                <c:pt idx="4">
                  <c:v>9620</c:v>
                </c:pt>
              </c:numCache>
            </c:numRef>
          </c:val>
          <c:extLst>
            <c:ext xmlns:c16="http://schemas.microsoft.com/office/drawing/2014/chart" uri="{C3380CC4-5D6E-409C-BE32-E72D297353CC}">
              <c16:uniqueId val="{00000000-3FFA-774C-968C-9A40BBB2D5EE}"/>
            </c:ext>
          </c:extLst>
        </c:ser>
        <c:dLbls>
          <c:dLblPos val="outEnd"/>
          <c:showLegendKey val="0"/>
          <c:showVal val="1"/>
          <c:showCatName val="0"/>
          <c:showSerName val="0"/>
          <c:showPercent val="0"/>
          <c:showBubbleSize val="0"/>
        </c:dLbls>
        <c:gapWidth val="219"/>
        <c:overlap val="-27"/>
        <c:axId val="444597312"/>
        <c:axId val="335088272"/>
      </c:barChart>
      <c:catAx>
        <c:axId val="44459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5088272"/>
        <c:crosses val="autoZero"/>
        <c:auto val="1"/>
        <c:lblAlgn val="ctr"/>
        <c:lblOffset val="100"/>
        <c:noMultiLvlLbl val="0"/>
      </c:catAx>
      <c:valAx>
        <c:axId val="335088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597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Mercury Discharge (ng/L)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Mercury Discharge (ng/L)</c:v>
                </c:pt>
              </c:strCache>
            </c:strRef>
          </c:tx>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w="12700" cap="flat" cmpd="sng" algn="ctr">
              <a:solidFill>
                <a:schemeClr val="accent4"/>
              </a:solidFill>
              <a:prstDash val="solid"/>
            </a:ln>
            <a:effectLst>
              <a:outerShdw blurRad="38100" dist="25400" dir="2700000" algn="br" rotWithShape="0">
                <a:srgbClr val="000000">
                  <a:alpha val="60000"/>
                </a:srgbClr>
              </a:outerShdw>
            </a:effectLst>
          </c:spPr>
          <c:invertIfNegative val="0"/>
          <c:dPt>
            <c:idx val="0"/>
            <c:invertIfNegative val="0"/>
            <c:bubble3D val="0"/>
            <c:spPr>
              <a:solidFill>
                <a:srgbClr val="9EC8D0"/>
              </a:solidFill>
              <a:ln w="12700" cap="flat" cmpd="sng" algn="ctr">
                <a:solidFill>
                  <a:srgbClr val="9EC8D0"/>
                </a:solidFill>
                <a:prstDash val="solid"/>
              </a:ln>
              <a:effectLst>
                <a:outerShdw blurRad="38100" dist="25400" dir="2700000" algn="br" rotWithShape="0">
                  <a:srgbClr val="000000">
                    <a:alpha val="60000"/>
                  </a:srgbClr>
                </a:outerShdw>
              </a:effectLst>
            </c:spPr>
            <c:extLst>
              <c:ext xmlns:c16="http://schemas.microsoft.com/office/drawing/2014/chart" uri="{C3380CC4-5D6E-409C-BE32-E72D297353CC}">
                <c16:uniqueId val="{00000000-A94B-7640-8368-E9C912F86266}"/>
              </c:ext>
            </c:extLst>
          </c:dPt>
          <c:dPt>
            <c:idx val="1"/>
            <c:invertIfNegative val="0"/>
            <c:bubble3D val="0"/>
            <c:spPr>
              <a:solidFill>
                <a:srgbClr val="9EC8D0"/>
              </a:solidFill>
              <a:ln w="12700" cap="flat" cmpd="sng" algn="ctr">
                <a:solidFill>
                  <a:srgbClr val="9EC8D0"/>
                </a:solidFill>
                <a:prstDash val="solid"/>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A94B-7640-8368-E9C912F86266}"/>
              </c:ext>
            </c:extLst>
          </c:dPt>
          <c:dLbls>
            <c:dLbl>
              <c:idx val="0"/>
              <c:tx>
                <c:rich>
                  <a:bodyPr/>
                  <a:lstStyle/>
                  <a:p>
                    <a:fld id="{BA86A297-1153-D344-9866-3FE736F48E24}"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94B-7640-8368-E9C912F86266}"/>
                </c:ext>
              </c:extLst>
            </c:dLbl>
            <c:dLbl>
              <c:idx val="1"/>
              <c:tx>
                <c:rich>
                  <a:bodyPr/>
                  <a:lstStyle/>
                  <a:p>
                    <a:fld id="{D18DD1AD-80E2-5342-B4A4-581654465DED}"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4B-7640-8368-E9C912F8626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Initial Discharge
June 2019</c:v>
                </c:pt>
                <c:pt idx="1">
                  <c:v>New Discharge
November 2019</c:v>
                </c:pt>
              </c:strCache>
            </c:strRef>
          </c:cat>
          <c:val>
            <c:numRef>
              <c:f>Sheet1!$B$2:$B$3</c:f>
              <c:numCache>
                <c:formatCode>#,##0</c:formatCode>
                <c:ptCount val="2"/>
                <c:pt idx="0">
                  <c:v>10900</c:v>
                </c:pt>
                <c:pt idx="1">
                  <c:v>3650</c:v>
                </c:pt>
              </c:numCache>
            </c:numRef>
          </c:val>
          <c:extLst>
            <c:ext xmlns:c16="http://schemas.microsoft.com/office/drawing/2014/chart" uri="{C3380CC4-5D6E-409C-BE32-E72D297353CC}">
              <c16:uniqueId val="{00000000-3605-364D-9D68-528ABABAD9EE}"/>
            </c:ext>
          </c:extLst>
        </c:ser>
        <c:dLbls>
          <c:dLblPos val="outEnd"/>
          <c:showLegendKey val="0"/>
          <c:showVal val="1"/>
          <c:showCatName val="0"/>
          <c:showSerName val="0"/>
          <c:showPercent val="0"/>
          <c:showBubbleSize val="0"/>
        </c:dLbls>
        <c:gapWidth val="219"/>
        <c:overlap val="-27"/>
        <c:axId val="448798160"/>
        <c:axId val="448799792"/>
      </c:barChart>
      <c:catAx>
        <c:axId val="44879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8799792"/>
        <c:crosses val="autoZero"/>
        <c:auto val="1"/>
        <c:lblAlgn val="ctr"/>
        <c:lblOffset val="100"/>
        <c:noMultiLvlLbl val="0"/>
      </c:catAx>
      <c:valAx>
        <c:axId val="448799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8798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0302027709335349"/>
          <c:y val="5.0248451061920774E-2"/>
          <c:w val="0.87573083915750993"/>
          <c:h val="0.81328130709379209"/>
        </c:manualLayout>
      </c:layout>
      <c:barChart>
        <c:barDir val="col"/>
        <c:grouping val="clustered"/>
        <c:varyColors val="0"/>
        <c:ser>
          <c:idx val="0"/>
          <c:order val="0"/>
          <c:tx>
            <c:strRef>
              <c:f>Sheet1!$F$21</c:f>
              <c:strCache>
                <c:ptCount val="1"/>
                <c:pt idx="0">
                  <c:v>Initial Discharge</c:v>
                </c:pt>
              </c:strCache>
            </c:strRef>
          </c:tx>
          <c:spPr>
            <a:solidFill>
              <a:srgbClr val="9EC8D0"/>
            </a:solidFill>
            <a:ln w="12700" cap="flat" cmpd="sng" algn="ctr">
              <a:solidFill>
                <a:srgbClr val="9EC8D0"/>
              </a:solidFill>
              <a:prstDash val="solid"/>
            </a:ln>
            <a:effectLst>
              <a:outerShdw blurRad="38100" dist="25400" dir="2700000" algn="br" rotWithShape="0">
                <a:srgbClr val="000000">
                  <a:alpha val="60000"/>
                </a:srgbClr>
              </a:outerShdw>
            </a:effectLst>
          </c:spPr>
          <c:invertIfNegative val="0"/>
          <c:dLbls>
            <c:dLbl>
              <c:idx val="0"/>
              <c:tx>
                <c:rich>
                  <a:bodyPr/>
                  <a:lstStyle/>
                  <a:p>
                    <a:fld id="{D8F913CA-AB28-2845-81C3-400224B224AF}" type="VALUE">
                      <a:rPr lang="en-US" sz="1800" b="0">
                        <a:solidFill>
                          <a:schemeClr val="tx1">
                            <a:lumMod val="75000"/>
                            <a:lumOff val="25000"/>
                          </a:schemeClr>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C67-CF4A-A22E-FE878EE85555}"/>
                </c:ext>
              </c:extLst>
            </c:dLbl>
            <c:dLbl>
              <c:idx val="1"/>
              <c:tx>
                <c:rich>
                  <a:bodyPr/>
                  <a:lstStyle/>
                  <a:p>
                    <a:fld id="{C41AEEF0-49AF-7941-AD0E-7DAE34FDED74}" type="VALUE">
                      <a:rPr lang="en-US" sz="1800"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C67-CF4A-A22E-FE878EE855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Sheet1!$G$20:$H$20</c:f>
              <c:strCache>
                <c:ptCount val="2"/>
                <c:pt idx="0">
                  <c:v>Dental Office 1</c:v>
                </c:pt>
                <c:pt idx="1">
                  <c:v>Dental Office 5</c:v>
                </c:pt>
              </c:strCache>
            </c:strRef>
          </c:cat>
          <c:val>
            <c:numRef>
              <c:f>Sheet1!$G$21:$H$21</c:f>
              <c:numCache>
                <c:formatCode>_(* #,##0_);_(* \(#,##0\);_(* "-"??_);_(@_)</c:formatCode>
                <c:ptCount val="2"/>
                <c:pt idx="0">
                  <c:v>11500</c:v>
                </c:pt>
                <c:pt idx="1">
                  <c:v>49600</c:v>
                </c:pt>
              </c:numCache>
            </c:numRef>
          </c:val>
          <c:extLst>
            <c:ext xmlns:c16="http://schemas.microsoft.com/office/drawing/2014/chart" uri="{C3380CC4-5D6E-409C-BE32-E72D297353CC}">
              <c16:uniqueId val="{00000000-9C67-CF4A-A22E-FE878EE85555}"/>
            </c:ext>
          </c:extLst>
        </c:ser>
        <c:ser>
          <c:idx val="1"/>
          <c:order val="1"/>
          <c:tx>
            <c:strRef>
              <c:f>Sheet1!$F$22</c:f>
              <c:strCache>
                <c:ptCount val="1"/>
                <c:pt idx="0">
                  <c:v>New Discharge</c:v>
                </c:pt>
              </c:strCache>
            </c:strRef>
          </c:tx>
          <c:spPr>
            <a:solidFill>
              <a:srgbClr val="FF0000"/>
            </a:solidFill>
            <a:ln w="12700" cap="flat" cmpd="sng" algn="ctr">
              <a:solidFill>
                <a:srgbClr val="FF0000"/>
              </a:solidFill>
              <a:prstDash val="solid"/>
            </a:ln>
            <a:effectLst>
              <a:outerShdw blurRad="38100" dist="25400" dir="2700000" algn="br" rotWithShape="0">
                <a:srgbClr val="000000">
                  <a:alpha val="60000"/>
                </a:srgbClr>
              </a:outerShdw>
            </a:effectLst>
          </c:spPr>
          <c:invertIfNegative val="0"/>
          <c:dLbls>
            <c:dLbl>
              <c:idx val="0"/>
              <c:tx>
                <c:rich>
                  <a:bodyPr/>
                  <a:lstStyle/>
                  <a:p>
                    <a:fld id="{4862F967-9B29-444F-A4F6-E8C25D1BB6F2}" type="VALUE">
                      <a:rPr lang="en-US" sz="1800"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C67-CF4A-A22E-FE878EE85555}"/>
                </c:ext>
              </c:extLst>
            </c:dLbl>
            <c:dLbl>
              <c:idx val="1"/>
              <c:tx>
                <c:rich>
                  <a:bodyPr/>
                  <a:lstStyle/>
                  <a:p>
                    <a:fld id="{B849EE61-F20F-5B45-8922-5B4A1E8EDBE8}" type="VALUE">
                      <a:rPr lang="en-US" sz="1800"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C67-CF4A-A22E-FE878EE855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Sheet1!$G$20:$H$20</c:f>
              <c:strCache>
                <c:ptCount val="2"/>
                <c:pt idx="0">
                  <c:v>Dental Office 1</c:v>
                </c:pt>
                <c:pt idx="1">
                  <c:v>Dental Office 5</c:v>
                </c:pt>
              </c:strCache>
            </c:strRef>
          </c:cat>
          <c:val>
            <c:numRef>
              <c:f>Sheet1!$G$22:$H$22</c:f>
              <c:numCache>
                <c:formatCode>_(* #,##0_);_(* \(#,##0\);_(* "-"??_);_(@_)</c:formatCode>
                <c:ptCount val="2"/>
                <c:pt idx="0">
                  <c:v>1020</c:v>
                </c:pt>
                <c:pt idx="1">
                  <c:v>396</c:v>
                </c:pt>
              </c:numCache>
            </c:numRef>
          </c:val>
          <c:extLst>
            <c:ext xmlns:c16="http://schemas.microsoft.com/office/drawing/2014/chart" uri="{C3380CC4-5D6E-409C-BE32-E72D297353CC}">
              <c16:uniqueId val="{00000001-9C67-CF4A-A22E-FE878EE85555}"/>
            </c:ext>
          </c:extLst>
        </c:ser>
        <c:dLbls>
          <c:dLblPos val="outEnd"/>
          <c:showLegendKey val="0"/>
          <c:showVal val="1"/>
          <c:showCatName val="0"/>
          <c:showSerName val="0"/>
          <c:showPercent val="0"/>
          <c:showBubbleSize val="0"/>
        </c:dLbls>
        <c:gapWidth val="219"/>
        <c:overlap val="-27"/>
        <c:axId val="1945004271"/>
        <c:axId val="2028074927"/>
      </c:barChart>
      <c:catAx>
        <c:axId val="1945004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28074927"/>
        <c:crosses val="autoZero"/>
        <c:auto val="1"/>
        <c:lblAlgn val="ctr"/>
        <c:lblOffset val="100"/>
        <c:noMultiLvlLbl val="0"/>
      </c:catAx>
      <c:valAx>
        <c:axId val="2028074927"/>
        <c:scaling>
          <c:orientation val="minMax"/>
          <c:max val="590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5004271"/>
        <c:crosses val="autoZero"/>
        <c:crossBetween val="between"/>
      </c:valAx>
      <c:spPr>
        <a:noFill/>
        <a:ln>
          <a:noFill/>
        </a:ln>
        <a:effectLst/>
      </c:spPr>
    </c:plotArea>
    <c:legend>
      <c:legendPos val="b"/>
      <c:layout>
        <c:manualLayout>
          <c:xMode val="edge"/>
          <c:yMode val="edge"/>
          <c:x val="0.25251446391895427"/>
          <c:y val="5.6457509862639069E-4"/>
          <c:w val="0.4679270382995539"/>
          <c:h val="5.790664931332207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layout>
        <c:manualLayout>
          <c:xMode val="edge"/>
          <c:yMode val="edge"/>
          <c:x val="0.27622438996580578"/>
          <c:y val="1.79418013172955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Sheet1!$F$44</c:f>
              <c:strCache>
                <c:ptCount val="1"/>
                <c:pt idx="0">
                  <c:v>Mercury Discharge (ng/L)</c:v>
                </c:pt>
              </c:strCache>
            </c:strRef>
          </c:tx>
          <c:spPr>
            <a:solidFill>
              <a:srgbClr val="9EC8D0"/>
            </a:solidFill>
            <a:ln w="12700" cap="flat" cmpd="sng" algn="ctr">
              <a:solidFill>
                <a:srgbClr val="9EC8D0"/>
              </a:solidFill>
              <a:prstDash val="solid"/>
            </a:ln>
            <a:effectLst>
              <a:outerShdw blurRad="38100" dist="25400" dir="2700000" algn="br" rotWithShape="0">
                <a:srgbClr val="000000">
                  <a:alpha val="60000"/>
                </a:srgbClr>
              </a:outerShdw>
            </a:effectLst>
          </c:spPr>
          <c:invertIfNegative val="0"/>
          <c:dLbls>
            <c:dLbl>
              <c:idx val="1"/>
              <c:tx>
                <c:rich>
                  <a:bodyPr/>
                  <a:lstStyle/>
                  <a:p>
                    <a:fld id="{F5EF27F0-9D55-C342-BE8B-F40858B739E1}" type="VALUE">
                      <a:rPr lang="en-US" sz="14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900-F24B-B593-A59BA5D368F5}"/>
                </c:ext>
              </c:extLst>
            </c:dLbl>
            <c:dLbl>
              <c:idx val="2"/>
              <c:tx>
                <c:rich>
                  <a:bodyPr/>
                  <a:lstStyle/>
                  <a:p>
                    <a:fld id="{A434C5F5-DA2F-1844-A23E-C79BCB8B0E94}" type="VALUE">
                      <a:rPr lang="en-US" sz="14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900-F24B-B593-A59BA5D368F5}"/>
                </c:ext>
              </c:extLst>
            </c:dLbl>
            <c:dLbl>
              <c:idx val="3"/>
              <c:tx>
                <c:rich>
                  <a:bodyPr/>
                  <a:lstStyle/>
                  <a:p>
                    <a:fld id="{A2394F04-5401-A54E-AFD7-E9F4D149AA8F}" type="VALUE">
                      <a:rPr lang="en-US" sz="14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900-F24B-B593-A59BA5D368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Sheet1!$E$45:$E$48</c:f>
              <c:strCache>
                <c:ptCount val="4"/>
                <c:pt idx="0">
                  <c:v>October 2017</c:v>
                </c:pt>
                <c:pt idx="1">
                  <c:v>December 2017</c:v>
                </c:pt>
                <c:pt idx="2">
                  <c:v>December 2018</c:v>
                </c:pt>
                <c:pt idx="3">
                  <c:v>December 2019</c:v>
                </c:pt>
              </c:strCache>
            </c:strRef>
          </c:cat>
          <c:val>
            <c:numRef>
              <c:f>Sheet1!$F$45:$F$48</c:f>
              <c:numCache>
                <c:formatCode>General</c:formatCode>
                <c:ptCount val="4"/>
                <c:pt idx="0" formatCode="#,##0">
                  <c:v>600</c:v>
                </c:pt>
                <c:pt idx="1">
                  <c:v>920</c:v>
                </c:pt>
                <c:pt idx="2">
                  <c:v>411</c:v>
                </c:pt>
                <c:pt idx="3">
                  <c:v>488</c:v>
                </c:pt>
              </c:numCache>
            </c:numRef>
          </c:val>
          <c:extLst>
            <c:ext xmlns:c16="http://schemas.microsoft.com/office/drawing/2014/chart" uri="{C3380CC4-5D6E-409C-BE32-E72D297353CC}">
              <c16:uniqueId val="{00000000-5900-F24B-B593-A59BA5D368F5}"/>
            </c:ext>
          </c:extLst>
        </c:ser>
        <c:dLbls>
          <c:showLegendKey val="0"/>
          <c:showVal val="0"/>
          <c:showCatName val="0"/>
          <c:showSerName val="0"/>
          <c:showPercent val="0"/>
          <c:showBubbleSize val="0"/>
        </c:dLbls>
        <c:gapWidth val="219"/>
        <c:overlap val="-27"/>
        <c:axId val="2028080911"/>
        <c:axId val="2027994143"/>
      </c:barChart>
      <c:catAx>
        <c:axId val="2028080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7994143"/>
        <c:crosses val="autoZero"/>
        <c:auto val="1"/>
        <c:lblAlgn val="ctr"/>
        <c:lblOffset val="100"/>
        <c:noMultiLvlLbl val="0"/>
      </c:catAx>
      <c:valAx>
        <c:axId val="20279941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8080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1DE10-5EAB-B04D-819E-E0B2DD05B90F}" type="datetimeFigureOut">
              <a:rPr lang="en-US" smtClean="0"/>
              <a:t>5/5/2020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BA419-1C1B-FE45-8623-D4A243880CFF}" type="slidenum">
              <a:rPr lang="en-US" smtClean="0"/>
              <a:t>‹#›</a:t>
            </a:fld>
            <a:endParaRPr lang="en-US"/>
          </a:p>
        </p:txBody>
      </p:sp>
    </p:spTree>
    <p:extLst>
      <p:ext uri="{BB962C8B-B14F-4D97-AF65-F5344CB8AC3E}">
        <p14:creationId xmlns:p14="http://schemas.microsoft.com/office/powerpoint/2010/main" val="420231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pa.gov/mercury/mercury-dental-amalga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story about breathing into mercury machine. </a:t>
            </a:r>
          </a:p>
        </p:txBody>
      </p:sp>
      <p:sp>
        <p:nvSpPr>
          <p:cNvPr id="4" name="Slide Number Placeholder 3"/>
          <p:cNvSpPr>
            <a:spLocks noGrp="1"/>
          </p:cNvSpPr>
          <p:nvPr>
            <p:ph type="sldNum" sz="quarter" idx="5"/>
          </p:nvPr>
        </p:nvSpPr>
        <p:spPr/>
        <p:txBody>
          <a:bodyPr/>
          <a:lstStyle/>
          <a:p>
            <a:fld id="{00CFE299-968B-4F42-A1F1-C589A1E6219E}" type="slidenum">
              <a:rPr lang="en-US" smtClean="0"/>
              <a:t>4</a:t>
            </a:fld>
            <a:endParaRPr lang="en-US"/>
          </a:p>
        </p:txBody>
      </p:sp>
    </p:spTree>
    <p:extLst>
      <p:ext uri="{BB962C8B-B14F-4D97-AF65-F5344CB8AC3E}">
        <p14:creationId xmlns:p14="http://schemas.microsoft.com/office/powerpoint/2010/main" val="2948045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lack of a limit has created enforcement issues between dentist and treatment plant</a:t>
            </a:r>
          </a:p>
          <a:p>
            <a:r>
              <a:rPr lang="en-US" dirty="0"/>
              <a:t>The lack of BAT in the regulation does not further development of better separators.</a:t>
            </a:r>
          </a:p>
          <a:p>
            <a:endParaRPr lang="en-US" dirty="0"/>
          </a:p>
        </p:txBody>
      </p:sp>
      <p:sp>
        <p:nvSpPr>
          <p:cNvPr id="4" name="Slide Number Placeholder 3"/>
          <p:cNvSpPr>
            <a:spLocks noGrp="1"/>
          </p:cNvSpPr>
          <p:nvPr>
            <p:ph type="sldNum" sz="quarter" idx="5"/>
          </p:nvPr>
        </p:nvSpPr>
        <p:spPr/>
        <p:txBody>
          <a:bodyPr/>
          <a:lstStyle/>
          <a:p>
            <a:fld id="{C5FBA419-1C1B-FE45-8623-D4A243880CFF}" type="slidenum">
              <a:rPr lang="en-US" smtClean="0"/>
              <a:t>6</a:t>
            </a:fld>
            <a:endParaRPr lang="en-US"/>
          </a:p>
        </p:txBody>
      </p:sp>
    </p:spTree>
    <p:extLst>
      <p:ext uri="{BB962C8B-B14F-4D97-AF65-F5344CB8AC3E}">
        <p14:creationId xmlns:p14="http://schemas.microsoft.com/office/powerpoint/2010/main" val="100142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Solids by settling and filtration</a:t>
            </a:r>
          </a:p>
          <a:p>
            <a:r>
              <a:rPr lang="en-US" dirty="0"/>
              <a:t>Dissolved by Chemical Binding and Flocculation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Solid particles down to 10 microns can be removed by settling and filtration if flow is below 100 ml/minute. Higher flow will allow larger particles to pass through. </a:t>
            </a:r>
          </a:p>
          <a:p>
            <a:endParaRPr lang="en-US" dirty="0"/>
          </a:p>
          <a:p>
            <a:endParaRPr lang="en-US" dirty="0"/>
          </a:p>
          <a:p>
            <a:endParaRPr lang="en-US" dirty="0"/>
          </a:p>
          <a:p>
            <a:r>
              <a:rPr lang="en-US" dirty="0"/>
              <a:t>Once removed, the amalgam waste becomes part of the POTW's sewage sludge, which is then disposed:</a:t>
            </a:r>
          </a:p>
          <a:p>
            <a:r>
              <a:rPr lang="en-US" b="1" dirty="0"/>
              <a:t>In landfills. </a:t>
            </a:r>
            <a:r>
              <a:rPr lang="en-US" dirty="0"/>
              <a:t> If the amalgam waste is sent to a landfill, the mercury may be released into the ground water or air.</a:t>
            </a:r>
          </a:p>
          <a:p>
            <a:r>
              <a:rPr lang="en-US" b="1" dirty="0"/>
              <a:t>Through incineration. </a:t>
            </a:r>
            <a:r>
              <a:rPr lang="en-US" dirty="0"/>
              <a:t> If the mercury is incinerated, mercury may be emitted to the air from the incinerator stacks.</a:t>
            </a:r>
          </a:p>
          <a:p>
            <a:r>
              <a:rPr lang="en-US" b="1" dirty="0"/>
              <a:t>By applying the sludge to agricultural land as fertilizer. </a:t>
            </a:r>
            <a:r>
              <a:rPr lang="en-US" dirty="0"/>
              <a:t> if mercury-contaminated sludge is used as an agricultural fertilizer, some of the mercury used as fertilizer may also evaporate to the atmosphere.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https://www.epa.gov/mercury/mercury-dental-amalgam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CFE299-968B-4F42-A1F1-C589A1E6219E}" type="slidenum">
              <a:rPr lang="en-US" smtClean="0"/>
              <a:t>8</a:t>
            </a:fld>
            <a:endParaRPr lang="en-US"/>
          </a:p>
        </p:txBody>
      </p:sp>
    </p:spTree>
    <p:extLst>
      <p:ext uri="{BB962C8B-B14F-4D97-AF65-F5344CB8AC3E}">
        <p14:creationId xmlns:p14="http://schemas.microsoft.com/office/powerpoint/2010/main" val="1932821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BA419-1C1B-FE45-8623-D4A243880CFF}" type="slidenum">
              <a:rPr lang="en-US" smtClean="0"/>
              <a:t>13</a:t>
            </a:fld>
            <a:endParaRPr lang="en-US"/>
          </a:p>
        </p:txBody>
      </p:sp>
    </p:spTree>
    <p:extLst>
      <p:ext uri="{BB962C8B-B14F-4D97-AF65-F5344CB8AC3E}">
        <p14:creationId xmlns:p14="http://schemas.microsoft.com/office/powerpoint/2010/main" val="1972615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BA419-1C1B-FE45-8623-D4A243880CFF}" type="slidenum">
              <a:rPr lang="en-US" smtClean="0"/>
              <a:t>20</a:t>
            </a:fld>
            <a:endParaRPr lang="en-US"/>
          </a:p>
        </p:txBody>
      </p:sp>
    </p:spTree>
    <p:extLst>
      <p:ext uri="{BB962C8B-B14F-4D97-AF65-F5344CB8AC3E}">
        <p14:creationId xmlns:p14="http://schemas.microsoft.com/office/powerpoint/2010/main" val="189086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Vapor Levels</a:t>
            </a:r>
          </a:p>
          <a:p>
            <a:endParaRPr lang="en-US" dirty="0"/>
          </a:p>
          <a:p>
            <a:r>
              <a:rPr lang="en-US" dirty="0"/>
              <a:t>Amalgam that is left as waste in carpets, on instruments, in traps or not properly contained will continuously generate mercury vapor.</a:t>
            </a:r>
          </a:p>
          <a:p>
            <a:endParaRPr lang="en-US" dirty="0"/>
          </a:p>
          <a:p>
            <a:r>
              <a:rPr lang="en-US" dirty="0"/>
              <a:t>All general dental offices have mercury vapor present.  The range of concentration depends upon management of amalgam waste.</a:t>
            </a:r>
          </a:p>
          <a:p>
            <a:endParaRPr lang="en-US" dirty="0"/>
          </a:p>
          <a:p>
            <a:pPr rtl="0" eaLnBrk="1" fontAlgn="ctr" latinLnBrk="0" hangingPunct="1"/>
            <a:r>
              <a:rPr lang="en-US" sz="1200" b="0" i="0" u="none" strike="noStrike" kern="1200" dirty="0">
                <a:solidFill>
                  <a:schemeClr val="tx1"/>
                </a:solidFill>
                <a:effectLst/>
                <a:latin typeface="+mn-lt"/>
                <a:ea typeface="+mn-ea"/>
                <a:cs typeface="+mn-cs"/>
              </a:rPr>
              <a:t>Does not place amalgams</a:t>
            </a:r>
          </a:p>
          <a:p>
            <a:pPr rtl="0" eaLnBrk="1" fontAlgn="ctr" latinLnBrk="0" hangingPunct="1"/>
            <a:r>
              <a:rPr lang="en-US" sz="1200" b="0" i="0" u="none" strike="noStrike" kern="1200" dirty="0">
                <a:solidFill>
                  <a:schemeClr val="tx1"/>
                </a:solidFill>
                <a:effectLst/>
                <a:latin typeface="+mn-lt"/>
                <a:ea typeface="+mn-ea"/>
                <a:cs typeface="+mn-cs"/>
              </a:rPr>
              <a:t>35 ng/M</a:t>
            </a:r>
            <a:r>
              <a:rPr lang="en-US" sz="1200" b="0" i="0" u="none" strike="noStrike" kern="1200" baseline="300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 </a:t>
            </a:r>
          </a:p>
          <a:p>
            <a:pPr rtl="0" eaLnBrk="1" fontAlgn="auto" latinLnBrk="0" hangingPunct="1"/>
            <a:r>
              <a:rPr lang="en-US" sz="1200" b="0" i="0" u="none" strike="noStrike" kern="1200" dirty="0">
                <a:solidFill>
                  <a:schemeClr val="tx1"/>
                </a:solidFill>
                <a:effectLst/>
                <a:latin typeface="+mn-lt"/>
                <a:ea typeface="+mn-ea"/>
                <a:cs typeface="+mn-cs"/>
              </a:rPr>
              <a:t>Have used or place amalgams</a:t>
            </a:r>
          </a:p>
          <a:p>
            <a:pPr rtl="0" eaLnBrk="1" fontAlgn="auto" latinLnBrk="0" hangingPunct="1"/>
            <a:r>
              <a:rPr lang="en-US" sz="1200" b="0" i="0" u="none" strike="noStrike" kern="1200" dirty="0">
                <a:solidFill>
                  <a:schemeClr val="tx1"/>
                </a:solidFill>
                <a:effectLst/>
                <a:latin typeface="+mn-lt"/>
                <a:ea typeface="+mn-ea"/>
                <a:cs typeface="+mn-cs"/>
              </a:rPr>
              <a:t>7,500 ng/M</a:t>
            </a:r>
            <a:r>
              <a:rPr lang="en-US" sz="1200" b="0" i="0" u="none" strike="noStrike" kern="1200" baseline="300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  </a:t>
            </a:r>
          </a:p>
          <a:p>
            <a:endParaRPr lang="en-US" dirty="0"/>
          </a:p>
          <a:p>
            <a:r>
              <a:rPr lang="en-US" dirty="0"/>
              <a:t>Amalgam is Non-Hazardous when placed in a human mouth.</a:t>
            </a:r>
          </a:p>
          <a:p>
            <a:r>
              <a:rPr lang="en-US" dirty="0"/>
              <a:t>Amalgam is Hazardous when removed from a human mouth</a:t>
            </a:r>
          </a:p>
          <a:p>
            <a:r>
              <a:rPr lang="en-US" dirty="0"/>
              <a:t>Any amalgam waste is Hazardous before being placed in a human mouth.</a:t>
            </a:r>
          </a:p>
          <a:p>
            <a:endParaRPr lang="en-US" dirty="0"/>
          </a:p>
        </p:txBody>
      </p:sp>
      <p:sp>
        <p:nvSpPr>
          <p:cNvPr id="4" name="Slide Number Placeholder 3"/>
          <p:cNvSpPr>
            <a:spLocks noGrp="1"/>
          </p:cNvSpPr>
          <p:nvPr>
            <p:ph type="sldNum" sz="quarter" idx="5"/>
          </p:nvPr>
        </p:nvSpPr>
        <p:spPr/>
        <p:txBody>
          <a:bodyPr/>
          <a:lstStyle/>
          <a:p>
            <a:fld id="{00CFE299-968B-4F42-A1F1-C589A1E6219E}" type="slidenum">
              <a:rPr lang="en-US" smtClean="0"/>
              <a:t>27</a:t>
            </a:fld>
            <a:endParaRPr lang="en-US"/>
          </a:p>
        </p:txBody>
      </p:sp>
    </p:spTree>
    <p:extLst>
      <p:ext uri="{BB962C8B-B14F-4D97-AF65-F5344CB8AC3E}">
        <p14:creationId xmlns:p14="http://schemas.microsoft.com/office/powerpoint/2010/main" val="155826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3 chair office has been using the super trap and maintenance free separator with adsorption media since October 2017.</a:t>
            </a:r>
          </a:p>
          <a:p>
            <a:endParaRPr lang="en-US" dirty="0"/>
          </a:p>
        </p:txBody>
      </p:sp>
      <p:sp>
        <p:nvSpPr>
          <p:cNvPr id="4" name="Slide Number Placeholder 3"/>
          <p:cNvSpPr>
            <a:spLocks noGrp="1"/>
          </p:cNvSpPr>
          <p:nvPr>
            <p:ph type="sldNum" sz="quarter" idx="5"/>
          </p:nvPr>
        </p:nvSpPr>
        <p:spPr/>
        <p:txBody>
          <a:bodyPr/>
          <a:lstStyle/>
          <a:p>
            <a:fld id="{C5FBA419-1C1B-FE45-8623-D4A243880CFF}" type="slidenum">
              <a:rPr lang="en-US" smtClean="0"/>
              <a:t>28</a:t>
            </a:fld>
            <a:endParaRPr lang="en-US"/>
          </a:p>
        </p:txBody>
      </p:sp>
    </p:spTree>
    <p:extLst>
      <p:ext uri="{BB962C8B-B14F-4D97-AF65-F5344CB8AC3E}">
        <p14:creationId xmlns:p14="http://schemas.microsoft.com/office/powerpoint/2010/main" val="384523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459F26A2-95B8-D041-A3F4-150C185C93AC}" type="datetime1">
              <a:rPr lang="en-US" smtClean="0"/>
              <a:t>5/5/2020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9714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22E317E5-BCEB-574B-AC9C-52F2B1FB8FE2}" type="datetime1">
              <a:rPr lang="en-US" smtClean="0"/>
              <a:t>5/5/2020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3708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3BD5C776-90D0-D24C-A5BB-1FBB377613AC}" type="datetime1">
              <a:rPr lang="en-US" smtClean="0"/>
              <a:t>5/5/2020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060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58512D2F-98F8-6F43-A148-4C22B211FFD5}" type="datetime1">
              <a:rPr lang="en-US" smtClean="0"/>
              <a:t>5/5/2020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7079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BA945F3F-AB1D-7C44-B3B9-F5B4AFA2F454}" type="datetime1">
              <a:rPr lang="en-US" smtClean="0"/>
              <a:t>5/5/2020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0660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57A5BE1F-2BE6-3846-A65B-CD269A840CA2}" type="datetime1">
              <a:rPr lang="en-US" smtClean="0"/>
              <a:t>5/5/2020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226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C3838B80-6625-B442-9C81-3DDFA69F1018}" type="datetime1">
              <a:rPr lang="en-US" smtClean="0"/>
              <a:t>5/5/2020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15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3B4A3E77-2E8B-A148-9596-9764A3F906ED}" type="datetime1">
              <a:rPr lang="en-US" smtClean="0"/>
              <a:t>5/5/2020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7214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40052D22-A5FC-924B-8085-04D8A6B2AD32}" type="datetime1">
              <a:rPr lang="en-US" smtClean="0"/>
              <a:t>5/5/2020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3478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CA964147-FAC9-1349-B875-8D38F0CDB47A}" type="datetime1">
              <a:rPr lang="en-US" smtClean="0"/>
              <a:t>5/5/2020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6090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4577507-8ECC-B048-B9C4-AD8BD9FF9F5B}" type="datetime1">
              <a:rPr lang="en-US" smtClean="0"/>
              <a:t>5/5/2020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321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E26950A2-424F-B049-A7A1-2D4B6CCE81F5}" type="datetime1">
              <a:rPr lang="en-US" smtClean="0"/>
              <a:t>5/5/2020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8081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72" r:id="rId5"/>
    <p:sldLayoutId id="2147483666" r:id="rId6"/>
    <p:sldLayoutId id="2147483667" r:id="rId7"/>
    <p:sldLayoutId id="2147483668" r:id="rId8"/>
    <p:sldLayoutId id="2147483671" r:id="rId9"/>
    <p:sldLayoutId id="2147483669" r:id="rId10"/>
    <p:sldLayoutId id="2147483670" r:id="rId11"/>
  </p:sldLayoutIdLst>
  <p:hf hdr="0" ftr="0" dt="0"/>
  <p:txStyles>
    <p:titleStyle>
      <a:lvl1pPr algn="l" defTabSz="914400" rtl="0" eaLnBrk="1" latinLnBrk="0" hangingPunct="1">
        <a:lnSpc>
          <a:spcPct val="90000"/>
        </a:lnSpc>
        <a:spcBef>
          <a:spcPct val="0"/>
        </a:spcBef>
        <a:buNone/>
        <a:defRPr sz="53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8.xml"/><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51.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37.emf"/><Relationship Id="rId10" Type="http://schemas.openxmlformats.org/officeDocument/2006/relationships/image" Target="../media/image54.png"/><Relationship Id="rId4" Type="http://schemas.openxmlformats.org/officeDocument/2006/relationships/image" Target="../media/image4.svg"/><Relationship Id="rId9"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8.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29.svg"/><Relationship Id="rId12" Type="http://schemas.openxmlformats.org/officeDocument/2006/relationships/image" Target="../media/image23.svg"/><Relationship Id="rId2" Type="http://schemas.openxmlformats.org/officeDocument/2006/relationships/image" Target="../media/image3.png"/><Relationship Id="rId16" Type="http://schemas.openxmlformats.org/officeDocument/2006/relationships/image" Target="../media/image36.svg"/><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5.svg"/><Relationship Id="rId15" Type="http://schemas.openxmlformats.org/officeDocument/2006/relationships/image" Target="../media/image35.png"/><Relationship Id="rId10" Type="http://schemas.openxmlformats.org/officeDocument/2006/relationships/image" Target="../media/image32.svg"/><Relationship Id="rId4" Type="http://schemas.openxmlformats.org/officeDocument/2006/relationships/image" Target="../media/image24.png"/><Relationship Id="rId9" Type="http://schemas.openxmlformats.org/officeDocument/2006/relationships/image" Target="../media/image31.png"/><Relationship Id="rId1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51037"/>
            <a:ext cx="12192000" cy="230696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85A735D6-01E5-0047-BB82-7E41E9F4AB04}"/>
              </a:ext>
            </a:extLst>
          </p:cNvPr>
          <p:cNvSpPr>
            <a:spLocks noGrp="1"/>
          </p:cNvSpPr>
          <p:nvPr>
            <p:ph type="ctrTitle"/>
          </p:nvPr>
        </p:nvSpPr>
        <p:spPr>
          <a:xfrm>
            <a:off x="632900" y="4905662"/>
            <a:ext cx="7330353" cy="1541176"/>
          </a:xfrm>
        </p:spPr>
        <p:txBody>
          <a:bodyPr anchor="ctr">
            <a:normAutofit/>
          </a:bodyPr>
          <a:lstStyle/>
          <a:p>
            <a:r>
              <a:rPr lang="en-US" sz="2800" dirty="0">
                <a:solidFill>
                  <a:srgbClr val="FFFFFF"/>
                </a:solidFill>
              </a:rPr>
              <a:t>Dental Amalgam and Dissolved Mercury Reduction</a:t>
            </a:r>
            <a:br>
              <a:rPr lang="en-US" sz="2800" dirty="0">
                <a:solidFill>
                  <a:srgbClr val="FFFFFF"/>
                </a:solidFill>
              </a:rPr>
            </a:br>
            <a:br>
              <a:rPr lang="en-US" sz="2800" dirty="0">
                <a:solidFill>
                  <a:srgbClr val="FFFFFF"/>
                </a:solidFill>
              </a:rPr>
            </a:br>
            <a:r>
              <a:rPr lang="en-US" sz="2800" dirty="0">
                <a:solidFill>
                  <a:srgbClr val="FFFFFF"/>
                </a:solidFill>
              </a:rPr>
              <a:t>A system, not just </a:t>
            </a:r>
            <a:r>
              <a:rPr lang="en-US" sz="2800">
                <a:solidFill>
                  <a:srgbClr val="FFFFFF"/>
                </a:solidFill>
              </a:rPr>
              <a:t>a separator.</a:t>
            </a:r>
            <a:endParaRPr lang="en-US" sz="2800" dirty="0">
              <a:solidFill>
                <a:srgbClr val="FFFFFF"/>
              </a:solidFill>
            </a:endParaRPr>
          </a:p>
        </p:txBody>
      </p:sp>
      <p:sp>
        <p:nvSpPr>
          <p:cNvPr id="8" name="Subtitle 7">
            <a:extLst>
              <a:ext uri="{FF2B5EF4-FFF2-40B4-BE49-F238E27FC236}">
                <a16:creationId xmlns:a16="http://schemas.microsoft.com/office/drawing/2014/main" id="{BA8CF08A-954A-2A47-A00A-43C1FD9CA5FB}"/>
              </a:ext>
            </a:extLst>
          </p:cNvPr>
          <p:cNvSpPr>
            <a:spLocks noGrp="1"/>
          </p:cNvSpPr>
          <p:nvPr>
            <p:ph type="subTitle" idx="1"/>
          </p:nvPr>
        </p:nvSpPr>
        <p:spPr>
          <a:xfrm>
            <a:off x="8288040" y="4928681"/>
            <a:ext cx="3271059" cy="1495139"/>
          </a:xfrm>
        </p:spPr>
        <p:txBody>
          <a:bodyPr vert="horz" lIns="91440" tIns="45720" rIns="91440" bIns="45720" rtlCol="0" anchor="ctr">
            <a:normAutofit/>
          </a:bodyPr>
          <a:lstStyle/>
          <a:p>
            <a:r>
              <a:rPr lang="en-US" sz="1800" dirty="0">
                <a:solidFill>
                  <a:srgbClr val="FFFFFF"/>
                </a:solidFill>
              </a:rPr>
              <a:t>A cost-effective solution</a:t>
            </a:r>
          </a:p>
        </p:txBody>
      </p:sp>
      <p:cxnSp>
        <p:nvCxnSpPr>
          <p:cNvPr id="21" name="Straight Connector 16">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47" y="5676251"/>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9622DB7-AFBD-7F41-AD9C-D1F70ED0B4F4}"/>
              </a:ext>
            </a:extLst>
          </p:cNvPr>
          <p:cNvSpPr/>
          <p:nvPr/>
        </p:nvSpPr>
        <p:spPr>
          <a:xfrm>
            <a:off x="7963253" y="4928681"/>
            <a:ext cx="324787" cy="1495139"/>
          </a:xfrm>
          <a:prstGeom prst="rect">
            <a:avLst/>
          </a:prstGeom>
          <a:solidFill>
            <a:schemeClr val="tx1">
              <a:lumMod val="85000"/>
              <a:lumOff val="15000"/>
            </a:schemeClr>
          </a:solidFill>
          <a:ln>
            <a:solidFill>
              <a:schemeClr val="tx1">
                <a:lumMod val="85000"/>
                <a:lumOff val="1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2D8524F-EEA4-3140-BDF5-7968527C151C}"/>
              </a:ext>
            </a:extLst>
          </p:cNvPr>
          <p:cNvCxnSpPr/>
          <p:nvPr/>
        </p:nvCxnSpPr>
        <p:spPr>
          <a:xfrm>
            <a:off x="8127207" y="5081890"/>
            <a:ext cx="0" cy="118872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EBCB1B94-3DE7-0446-A44D-D84095026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00" y="470644"/>
            <a:ext cx="10088999" cy="3609749"/>
          </a:xfrm>
          <a:prstGeom prst="rect">
            <a:avLst/>
          </a:prstGeom>
        </p:spPr>
      </p:pic>
    </p:spTree>
    <p:extLst>
      <p:ext uri="{BB962C8B-B14F-4D97-AF65-F5344CB8AC3E}">
        <p14:creationId xmlns:p14="http://schemas.microsoft.com/office/powerpoint/2010/main" val="4039408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08C3-5057-E14E-A375-785726D8DC98}"/>
              </a:ext>
            </a:extLst>
          </p:cNvPr>
          <p:cNvSpPr>
            <a:spLocks noGrp="1"/>
          </p:cNvSpPr>
          <p:nvPr>
            <p:ph type="title"/>
          </p:nvPr>
        </p:nvSpPr>
        <p:spPr/>
        <p:txBody>
          <a:bodyPr/>
          <a:lstStyle/>
          <a:p>
            <a:r>
              <a:rPr lang="en-US" dirty="0"/>
              <a:t>Preliminary Pandemic Study</a:t>
            </a:r>
          </a:p>
        </p:txBody>
      </p:sp>
      <p:sp>
        <p:nvSpPr>
          <p:cNvPr id="4" name="Text Placeholder 3">
            <a:extLst>
              <a:ext uri="{FF2B5EF4-FFF2-40B4-BE49-F238E27FC236}">
                <a16:creationId xmlns:a16="http://schemas.microsoft.com/office/drawing/2014/main" id="{A2295D72-3088-AD45-9DAC-25858DA683B8}"/>
              </a:ext>
            </a:extLst>
          </p:cNvPr>
          <p:cNvSpPr>
            <a:spLocks noGrp="1"/>
          </p:cNvSpPr>
          <p:nvPr>
            <p:ph type="body" sz="half" idx="2"/>
          </p:nvPr>
        </p:nvSpPr>
        <p:spPr/>
        <p:txBody>
          <a:bodyPr/>
          <a:lstStyle/>
          <a:p>
            <a:r>
              <a:rPr lang="en-US" dirty="0"/>
              <a:t>Impact of dental discharge on mercury discharged from 10 wastewater treatment plants.</a:t>
            </a:r>
          </a:p>
        </p:txBody>
      </p:sp>
      <p:sp>
        <p:nvSpPr>
          <p:cNvPr id="28" name="TextBox 27">
            <a:extLst>
              <a:ext uri="{FF2B5EF4-FFF2-40B4-BE49-F238E27FC236}">
                <a16:creationId xmlns:a16="http://schemas.microsoft.com/office/drawing/2014/main" id="{7B10C364-9177-1F40-A5CB-2CFCC8E9FEFE}"/>
              </a:ext>
            </a:extLst>
          </p:cNvPr>
          <p:cNvSpPr txBox="1"/>
          <p:nvPr/>
        </p:nvSpPr>
        <p:spPr>
          <a:xfrm>
            <a:off x="5110272" y="641254"/>
            <a:ext cx="6715594" cy="1754326"/>
          </a:xfrm>
          <a:prstGeom prst="rect">
            <a:avLst/>
          </a:prstGeom>
          <a:noFill/>
        </p:spPr>
        <p:txBody>
          <a:bodyPr wrap="square" rtlCol="0">
            <a:spAutoFit/>
          </a:bodyPr>
          <a:lstStyle/>
          <a:p>
            <a:r>
              <a:rPr lang="en-US" dirty="0"/>
              <a:t>Samples were taken from 10 wastewater treatment plants. Most dental offices reduced operations on March 15, 2020 and only performed emergency operations in April 2020.</a:t>
            </a:r>
          </a:p>
          <a:p>
            <a:endParaRPr lang="en-US" dirty="0"/>
          </a:p>
          <a:p>
            <a:r>
              <a:rPr lang="en-US" dirty="0"/>
              <a:t>The control treatment plant has no discharge from industry nor dental offices.</a:t>
            </a:r>
          </a:p>
        </p:txBody>
      </p:sp>
      <p:grpSp>
        <p:nvGrpSpPr>
          <p:cNvPr id="61" name="Group 60">
            <a:extLst>
              <a:ext uri="{FF2B5EF4-FFF2-40B4-BE49-F238E27FC236}">
                <a16:creationId xmlns:a16="http://schemas.microsoft.com/office/drawing/2014/main" id="{EBFE5DF4-C892-8244-A975-C7EA53D69FAF}"/>
              </a:ext>
            </a:extLst>
          </p:cNvPr>
          <p:cNvGrpSpPr/>
          <p:nvPr/>
        </p:nvGrpSpPr>
        <p:grpSpPr>
          <a:xfrm>
            <a:off x="5318990" y="2865519"/>
            <a:ext cx="6298159" cy="2576062"/>
            <a:chOff x="5318991" y="2880358"/>
            <a:chExt cx="6298159" cy="2576062"/>
          </a:xfrm>
        </p:grpSpPr>
        <p:graphicFrame>
          <p:nvGraphicFramePr>
            <p:cNvPr id="7" name="Chart 6">
              <a:extLst>
                <a:ext uri="{FF2B5EF4-FFF2-40B4-BE49-F238E27FC236}">
                  <a16:creationId xmlns:a16="http://schemas.microsoft.com/office/drawing/2014/main" id="{F89816AC-2D70-0A45-9185-9EA9F01E4AEB}"/>
                </a:ext>
              </a:extLst>
            </p:cNvPr>
            <p:cNvGraphicFramePr>
              <a:graphicFrameLocks/>
            </p:cNvGraphicFramePr>
            <p:nvPr>
              <p:extLst>
                <p:ext uri="{D42A27DB-BD31-4B8C-83A1-F6EECF244321}">
                  <p14:modId xmlns:p14="http://schemas.microsoft.com/office/powerpoint/2010/main" val="2023414013"/>
                </p:ext>
              </p:extLst>
            </p:nvPr>
          </p:nvGraphicFramePr>
          <p:xfrm>
            <a:off x="5318991" y="2880358"/>
            <a:ext cx="6298159" cy="2576062"/>
          </p:xfrm>
          <a:graphic>
            <a:graphicData uri="http://schemas.openxmlformats.org/drawingml/2006/chart">
              <c:chart xmlns:c="http://schemas.openxmlformats.org/drawingml/2006/chart" xmlns:r="http://schemas.openxmlformats.org/officeDocument/2006/relationships" r:id="rId2"/>
            </a:graphicData>
          </a:graphic>
        </p:graphicFrame>
        <p:cxnSp>
          <p:nvCxnSpPr>
            <p:cNvPr id="30" name="Straight Connector 29">
              <a:extLst>
                <a:ext uri="{FF2B5EF4-FFF2-40B4-BE49-F238E27FC236}">
                  <a16:creationId xmlns:a16="http://schemas.microsoft.com/office/drawing/2014/main" id="{1BB9B63C-E5CF-8045-B708-8694BD8958E7}"/>
                </a:ext>
              </a:extLst>
            </p:cNvPr>
            <p:cNvCxnSpPr>
              <a:cxnSpLocks/>
            </p:cNvCxnSpPr>
            <p:nvPr/>
          </p:nvCxnSpPr>
          <p:spPr>
            <a:xfrm>
              <a:off x="5981700" y="3702050"/>
              <a:ext cx="1501775" cy="483318"/>
            </a:xfrm>
            <a:prstGeom prst="line">
              <a:avLst/>
            </a:prstGeom>
            <a:ln cap="rnd">
              <a:solidFill>
                <a:srgbClr val="5A737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9B3F817-C790-9F45-92FF-92AE42466EED}"/>
                </a:ext>
              </a:extLst>
            </p:cNvPr>
            <p:cNvCxnSpPr>
              <a:cxnSpLocks/>
            </p:cNvCxnSpPr>
            <p:nvPr/>
          </p:nvCxnSpPr>
          <p:spPr>
            <a:xfrm flipV="1">
              <a:off x="7480300" y="3771390"/>
              <a:ext cx="1504950" cy="413979"/>
            </a:xfrm>
            <a:prstGeom prst="line">
              <a:avLst/>
            </a:prstGeom>
            <a:ln cap="rnd">
              <a:solidFill>
                <a:srgbClr val="5A73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925878-7FA6-3547-9A11-F1FBB775602E}"/>
                </a:ext>
              </a:extLst>
            </p:cNvPr>
            <p:cNvCxnSpPr>
              <a:cxnSpLocks/>
            </p:cNvCxnSpPr>
            <p:nvPr/>
          </p:nvCxnSpPr>
          <p:spPr>
            <a:xfrm>
              <a:off x="8985250" y="3771390"/>
              <a:ext cx="1504950" cy="271416"/>
            </a:xfrm>
            <a:prstGeom prst="line">
              <a:avLst/>
            </a:prstGeom>
            <a:ln cap="rnd">
              <a:solidFill>
                <a:srgbClr val="5A737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B218656-CB1D-F740-A461-6EC0AC803FCD}"/>
                </a:ext>
              </a:extLst>
            </p:cNvPr>
            <p:cNvCxnSpPr>
              <a:cxnSpLocks/>
            </p:cNvCxnSpPr>
            <p:nvPr/>
          </p:nvCxnSpPr>
          <p:spPr>
            <a:xfrm>
              <a:off x="6508138" y="3502025"/>
              <a:ext cx="1485066" cy="242342"/>
            </a:xfrm>
            <a:prstGeom prst="line">
              <a:avLst/>
            </a:prstGeom>
            <a:ln cap="rnd">
              <a:solidFill>
                <a:srgbClr val="35417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772098-25F2-2543-91D7-E171854281EA}"/>
                </a:ext>
              </a:extLst>
            </p:cNvPr>
            <p:cNvCxnSpPr>
              <a:cxnSpLocks/>
            </p:cNvCxnSpPr>
            <p:nvPr/>
          </p:nvCxnSpPr>
          <p:spPr>
            <a:xfrm>
              <a:off x="7993204" y="3744368"/>
              <a:ext cx="1474646" cy="387118"/>
            </a:xfrm>
            <a:prstGeom prst="line">
              <a:avLst/>
            </a:prstGeom>
            <a:ln cap="rnd">
              <a:solidFill>
                <a:srgbClr val="35417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202EFCD-046D-0648-B6BF-38FF50E40881}"/>
                </a:ext>
              </a:extLst>
            </p:cNvPr>
            <p:cNvCxnSpPr>
              <a:cxnSpLocks/>
            </p:cNvCxnSpPr>
            <p:nvPr/>
          </p:nvCxnSpPr>
          <p:spPr>
            <a:xfrm>
              <a:off x="9467850" y="4131486"/>
              <a:ext cx="1511300" cy="142064"/>
            </a:xfrm>
            <a:prstGeom prst="line">
              <a:avLst/>
            </a:prstGeom>
            <a:ln cap="rnd">
              <a:solidFill>
                <a:srgbClr val="354177"/>
              </a:solidFill>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5F671DE8-D7B1-2B4E-9FF4-1D9D06D6E299}"/>
              </a:ext>
            </a:extLst>
          </p:cNvPr>
          <p:cNvSpPr txBox="1"/>
          <p:nvPr/>
        </p:nvSpPr>
        <p:spPr>
          <a:xfrm>
            <a:off x="5110273" y="5911520"/>
            <a:ext cx="6715594" cy="523220"/>
          </a:xfrm>
          <a:prstGeom prst="rect">
            <a:avLst/>
          </a:prstGeom>
          <a:noFill/>
        </p:spPr>
        <p:txBody>
          <a:bodyPr wrap="square" rtlCol="0">
            <a:spAutoFit/>
          </a:bodyPr>
          <a:lstStyle/>
          <a:p>
            <a:r>
              <a:rPr lang="en-US" sz="1400" dirty="0"/>
              <a:t>* This is an on-going study. Details and updates to this study can be found at </a:t>
            </a:r>
            <a:r>
              <a:rPr lang="en-US" sz="1400" dirty="0" err="1"/>
              <a:t>www.packssolutions.com</a:t>
            </a:r>
            <a:r>
              <a:rPr lang="en-US" sz="1400" dirty="0"/>
              <a:t>.</a:t>
            </a:r>
          </a:p>
        </p:txBody>
      </p:sp>
      <p:sp>
        <p:nvSpPr>
          <p:cNvPr id="70" name="Slide Number Placeholder 69">
            <a:extLst>
              <a:ext uri="{FF2B5EF4-FFF2-40B4-BE49-F238E27FC236}">
                <a16:creationId xmlns:a16="http://schemas.microsoft.com/office/drawing/2014/main" id="{0A8C2D84-CAD5-2247-8D12-7523D153CA45}"/>
              </a:ext>
            </a:extLst>
          </p:cNvPr>
          <p:cNvSpPr>
            <a:spLocks noGrp="1"/>
          </p:cNvSpPr>
          <p:nvPr>
            <p:ph type="sldNum" sz="quarter" idx="12"/>
          </p:nvPr>
        </p:nvSpPr>
        <p:spPr/>
        <p:txBody>
          <a:bodyPr/>
          <a:lstStyle/>
          <a:p>
            <a:pPr algn="r"/>
            <a:fld id="{3A98EE3D-8CD1-4C3F-BD1C-C98C9596463C}" type="slidenum">
              <a:rPr lang="en-US" smtClean="0"/>
              <a:pPr algn="r"/>
              <a:t>10</a:t>
            </a:fld>
            <a:endParaRPr lang="en-US" dirty="0"/>
          </a:p>
        </p:txBody>
      </p:sp>
    </p:spTree>
    <p:extLst>
      <p:ext uri="{BB962C8B-B14F-4D97-AF65-F5344CB8AC3E}">
        <p14:creationId xmlns:p14="http://schemas.microsoft.com/office/powerpoint/2010/main" val="2634056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2650E-1907-4068-9D34-0FE35EFE2099}"/>
              </a:ext>
            </a:extLst>
          </p:cNvPr>
          <p:cNvSpPr>
            <a:spLocks noGrp="1"/>
          </p:cNvSpPr>
          <p:nvPr>
            <p:ph type="title"/>
          </p:nvPr>
        </p:nvSpPr>
        <p:spPr>
          <a:xfrm>
            <a:off x="602887" y="1045581"/>
            <a:ext cx="3517567" cy="3267923"/>
          </a:xfrm>
        </p:spPr>
        <p:txBody>
          <a:bodyPr>
            <a:normAutofit/>
          </a:bodyPr>
          <a:lstStyle/>
          <a:p>
            <a:r>
              <a:rPr lang="en-US" dirty="0"/>
              <a:t>Removing Amalgam is not just a separator. </a:t>
            </a:r>
            <a:br>
              <a:rPr lang="en-US" dirty="0"/>
            </a:br>
            <a:br>
              <a:rPr lang="en-US" dirty="0"/>
            </a:br>
            <a:r>
              <a:rPr lang="en-US" dirty="0"/>
              <a:t>It’s a system!</a:t>
            </a:r>
          </a:p>
        </p:txBody>
      </p:sp>
      <p:sp>
        <p:nvSpPr>
          <p:cNvPr id="3" name="Content Placeholder 2">
            <a:extLst>
              <a:ext uri="{FF2B5EF4-FFF2-40B4-BE49-F238E27FC236}">
                <a16:creationId xmlns:a16="http://schemas.microsoft.com/office/drawing/2014/main" id="{43AA4B59-466A-472B-B0B0-E892A417FD7F}"/>
              </a:ext>
            </a:extLst>
          </p:cNvPr>
          <p:cNvSpPr>
            <a:spLocks noGrp="1"/>
          </p:cNvSpPr>
          <p:nvPr>
            <p:ph idx="1"/>
          </p:nvPr>
        </p:nvSpPr>
        <p:spPr>
          <a:xfrm>
            <a:off x="5512905" y="548336"/>
            <a:ext cx="5928344" cy="5294757"/>
          </a:xfrm>
        </p:spPr>
        <p:txBody>
          <a:bodyPr>
            <a:normAutofit/>
          </a:bodyPr>
          <a:lstStyle/>
          <a:p>
            <a:pPr marL="0" indent="0" algn="ctr">
              <a:buNone/>
            </a:pPr>
            <a:endParaRPr lang="en-US" sz="3600" dirty="0"/>
          </a:p>
          <a:p>
            <a:pPr marL="0" indent="0" algn="ctr">
              <a:buNone/>
            </a:pPr>
            <a:r>
              <a:rPr lang="en-US" sz="4000" dirty="0"/>
              <a:t>Packs Solutions </a:t>
            </a:r>
          </a:p>
          <a:p>
            <a:pPr algn="ctr"/>
            <a:r>
              <a:rPr lang="en-US" sz="4000" dirty="0"/>
              <a:t>Best Management Practices</a:t>
            </a:r>
          </a:p>
        </p:txBody>
      </p:sp>
      <p:grpSp>
        <p:nvGrpSpPr>
          <p:cNvPr id="5" name="Group 4">
            <a:extLst>
              <a:ext uri="{FF2B5EF4-FFF2-40B4-BE49-F238E27FC236}">
                <a16:creationId xmlns:a16="http://schemas.microsoft.com/office/drawing/2014/main" id="{1A84CEE4-A3BD-1F41-8E7D-845D5A7E0D05}"/>
              </a:ext>
            </a:extLst>
          </p:cNvPr>
          <p:cNvGrpSpPr>
            <a:grpSpLocks noChangeAspect="1"/>
          </p:cNvGrpSpPr>
          <p:nvPr/>
        </p:nvGrpSpPr>
        <p:grpSpPr>
          <a:xfrm>
            <a:off x="6330394" y="3562670"/>
            <a:ext cx="529532" cy="914400"/>
            <a:chOff x="8029310" y="584867"/>
            <a:chExt cx="978329" cy="1689388"/>
          </a:xfrm>
        </p:grpSpPr>
        <p:sp>
          <p:nvSpPr>
            <p:cNvPr id="6" name="Round Same Side Corner Rectangle 5">
              <a:extLst>
                <a:ext uri="{FF2B5EF4-FFF2-40B4-BE49-F238E27FC236}">
                  <a16:creationId xmlns:a16="http://schemas.microsoft.com/office/drawing/2014/main" id="{2F90BC8E-8481-4E42-83AE-2D14E69A334F}"/>
                </a:ext>
              </a:extLst>
            </p:cNvPr>
            <p:cNvSpPr/>
            <p:nvPr/>
          </p:nvSpPr>
          <p:spPr>
            <a:xfrm rot="10800000">
              <a:off x="8041395" y="1247775"/>
              <a:ext cx="954157" cy="1026480"/>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12064B-5F03-AE4B-B4FC-68F73D23C465}"/>
                </a:ext>
              </a:extLst>
            </p:cNvPr>
            <p:cNvSpPr/>
            <p:nvPr/>
          </p:nvSpPr>
          <p:spPr>
            <a:xfrm>
              <a:off x="8568908" y="645840"/>
              <a:ext cx="234669" cy="1776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0D547D-9C69-924B-9933-EC904DD501E7}"/>
                </a:ext>
              </a:extLst>
            </p:cNvPr>
            <p:cNvSpPr/>
            <p:nvPr/>
          </p:nvSpPr>
          <p:spPr>
            <a:xfrm>
              <a:off x="8549082" y="584867"/>
              <a:ext cx="274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ardrop 9">
              <a:extLst>
                <a:ext uri="{FF2B5EF4-FFF2-40B4-BE49-F238E27FC236}">
                  <a16:creationId xmlns:a16="http://schemas.microsoft.com/office/drawing/2014/main" id="{D05B0A1A-DFEB-A047-8A37-1753892483C1}"/>
                </a:ext>
              </a:extLst>
            </p:cNvPr>
            <p:cNvSpPr/>
            <p:nvPr/>
          </p:nvSpPr>
          <p:spPr>
            <a:xfrm rot="19949664">
              <a:off x="8029310" y="823510"/>
              <a:ext cx="978329" cy="853643"/>
            </a:xfrm>
            <a:prstGeom prst="teardrop">
              <a:avLst>
                <a:gd name="adj" fmla="val 8547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08B93B-841F-A548-AD9D-EF894598447E}"/>
                </a:ext>
              </a:extLst>
            </p:cNvPr>
            <p:cNvSpPr/>
            <p:nvPr/>
          </p:nvSpPr>
          <p:spPr>
            <a:xfrm rot="2956368">
              <a:off x="8216864" y="854715"/>
              <a:ext cx="256415" cy="4569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779429-04F4-034F-9E1A-866A96C3C8A3}"/>
                </a:ext>
              </a:extLst>
            </p:cNvPr>
            <p:cNvSpPr/>
            <p:nvPr/>
          </p:nvSpPr>
          <p:spPr>
            <a:xfrm>
              <a:off x="8949833" y="1200150"/>
              <a:ext cx="45719" cy="10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1AC5E3B-F281-FF4E-A942-4040BDC9FB00}"/>
              </a:ext>
            </a:extLst>
          </p:cNvPr>
          <p:cNvGrpSpPr>
            <a:grpSpLocks noChangeAspect="1"/>
          </p:cNvGrpSpPr>
          <p:nvPr/>
        </p:nvGrpSpPr>
        <p:grpSpPr>
          <a:xfrm>
            <a:off x="7378705" y="3591321"/>
            <a:ext cx="718100" cy="914400"/>
            <a:chOff x="5652655" y="2334953"/>
            <a:chExt cx="1319645" cy="1661251"/>
          </a:xfrm>
        </p:grpSpPr>
        <p:sp>
          <p:nvSpPr>
            <p:cNvPr id="14" name="Can 13">
              <a:extLst>
                <a:ext uri="{FF2B5EF4-FFF2-40B4-BE49-F238E27FC236}">
                  <a16:creationId xmlns:a16="http://schemas.microsoft.com/office/drawing/2014/main" id="{BBB730F5-A217-414F-98F9-B2A2BFCFFA0C}"/>
                </a:ext>
              </a:extLst>
            </p:cNvPr>
            <p:cNvSpPr/>
            <p:nvPr/>
          </p:nvSpPr>
          <p:spPr>
            <a:xfrm>
              <a:off x="5652655" y="2880358"/>
              <a:ext cx="1319645" cy="798024"/>
            </a:xfrm>
            <a:prstGeom prst="ca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05137E-2BC5-734C-8EC8-48CB45D62389}"/>
                </a:ext>
              </a:extLst>
            </p:cNvPr>
            <p:cNvSpPr/>
            <p:nvPr/>
          </p:nvSpPr>
          <p:spPr>
            <a:xfrm>
              <a:off x="6048712" y="276999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4D48F3B-753F-DB42-92A0-9F7DF9260A8C}"/>
                </a:ext>
              </a:extLst>
            </p:cNvPr>
            <p:cNvSpPr/>
            <p:nvPr/>
          </p:nvSpPr>
          <p:spPr>
            <a:xfrm>
              <a:off x="5836685" y="2637558"/>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47D4D1-C192-B84F-8E89-B550094903EE}"/>
                </a:ext>
              </a:extLst>
            </p:cNvPr>
            <p:cNvSpPr/>
            <p:nvPr/>
          </p:nvSpPr>
          <p:spPr>
            <a:xfrm>
              <a:off x="5952488" y="236895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242B36-245D-A148-9B10-237ED5FB1C75}"/>
                </a:ext>
              </a:extLst>
            </p:cNvPr>
            <p:cNvSpPr/>
            <p:nvPr/>
          </p:nvSpPr>
          <p:spPr>
            <a:xfrm>
              <a:off x="6146223" y="2632015"/>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01F5F2B-B384-A547-9A24-44470D4E6DEE}"/>
                </a:ext>
              </a:extLst>
            </p:cNvPr>
            <p:cNvSpPr/>
            <p:nvPr/>
          </p:nvSpPr>
          <p:spPr>
            <a:xfrm>
              <a:off x="6300583" y="2879316"/>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449E36-0225-8547-86C3-E2D5BC02F149}"/>
                </a:ext>
              </a:extLst>
            </p:cNvPr>
            <p:cNvSpPr/>
            <p:nvPr/>
          </p:nvSpPr>
          <p:spPr>
            <a:xfrm>
              <a:off x="6625722" y="2709946"/>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A381325-9559-4648-A9F7-36B5722786EE}"/>
                </a:ext>
              </a:extLst>
            </p:cNvPr>
            <p:cNvSpPr/>
            <p:nvPr/>
          </p:nvSpPr>
          <p:spPr>
            <a:xfrm>
              <a:off x="6424601" y="2540187"/>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F054DF8-4861-2B4A-8D71-97F18C735968}"/>
                </a:ext>
              </a:extLst>
            </p:cNvPr>
            <p:cNvSpPr/>
            <p:nvPr/>
          </p:nvSpPr>
          <p:spPr>
            <a:xfrm>
              <a:off x="6023264" y="290880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553230-15BE-A644-9E45-10206D054F7C}"/>
                </a:ext>
              </a:extLst>
            </p:cNvPr>
            <p:cNvSpPr/>
            <p:nvPr/>
          </p:nvSpPr>
          <p:spPr>
            <a:xfrm>
              <a:off x="6566727" y="233495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7D1BD78-CB5F-0749-9297-229A68CC9B0A}"/>
                </a:ext>
              </a:extLst>
            </p:cNvPr>
            <p:cNvSpPr/>
            <p:nvPr/>
          </p:nvSpPr>
          <p:spPr>
            <a:xfrm>
              <a:off x="6222651" y="2551285"/>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139038D-3858-EE4A-A0DD-C69AEED3D137}"/>
                </a:ext>
              </a:extLst>
            </p:cNvPr>
            <p:cNvSpPr/>
            <p:nvPr/>
          </p:nvSpPr>
          <p:spPr>
            <a:xfrm>
              <a:off x="6021766" y="2585689"/>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6A583E9-F6DF-9847-B0E5-2310357853A0}"/>
                </a:ext>
              </a:extLst>
            </p:cNvPr>
            <p:cNvSpPr/>
            <p:nvPr/>
          </p:nvSpPr>
          <p:spPr>
            <a:xfrm>
              <a:off x="6215954" y="2657216"/>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432E4A7-AE27-5344-B490-19365BF4D20C}"/>
                </a:ext>
              </a:extLst>
            </p:cNvPr>
            <p:cNvSpPr/>
            <p:nvPr/>
          </p:nvSpPr>
          <p:spPr>
            <a:xfrm>
              <a:off x="6536126" y="27766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CBC2B80-F39A-7349-A6C3-1CF831F7A61B}"/>
                </a:ext>
              </a:extLst>
            </p:cNvPr>
            <p:cNvSpPr/>
            <p:nvPr/>
          </p:nvSpPr>
          <p:spPr>
            <a:xfrm>
              <a:off x="6375051" y="2703685"/>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5680AA5-BA9B-934D-BE73-974B8236CFCA}"/>
                </a:ext>
              </a:extLst>
            </p:cNvPr>
            <p:cNvSpPr/>
            <p:nvPr/>
          </p:nvSpPr>
          <p:spPr>
            <a:xfrm>
              <a:off x="6375051" y="3918272"/>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A7AB2A3-77CA-5847-81EA-75204801AC14}"/>
                </a:ext>
              </a:extLst>
            </p:cNvPr>
            <p:cNvPicPr>
              <a:picLocks noChangeAspect="1"/>
            </p:cNvPicPr>
            <p:nvPr/>
          </p:nvPicPr>
          <p:blipFill>
            <a:blip r:embed="rId2"/>
            <a:stretch>
              <a:fillRect/>
            </a:stretch>
          </p:blipFill>
          <p:spPr>
            <a:xfrm>
              <a:off x="6019800" y="3352800"/>
              <a:ext cx="152400" cy="152400"/>
            </a:xfrm>
            <a:prstGeom prst="rect">
              <a:avLst/>
            </a:prstGeom>
          </p:spPr>
        </p:pic>
        <p:sp>
          <p:nvSpPr>
            <p:cNvPr id="31" name="Oval 30">
              <a:extLst>
                <a:ext uri="{FF2B5EF4-FFF2-40B4-BE49-F238E27FC236}">
                  <a16:creationId xmlns:a16="http://schemas.microsoft.com/office/drawing/2014/main" id="{BC0AF4F0-1CFC-0347-B1C3-1E415EF204FB}"/>
                </a:ext>
              </a:extLst>
            </p:cNvPr>
            <p:cNvSpPr/>
            <p:nvPr/>
          </p:nvSpPr>
          <p:spPr>
            <a:xfrm>
              <a:off x="6096000" y="3770862"/>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95E2B54-2453-CA4B-BC66-614A626FEF5C}"/>
                </a:ext>
              </a:extLst>
            </p:cNvPr>
            <p:cNvSpPr/>
            <p:nvPr/>
          </p:nvSpPr>
          <p:spPr>
            <a:xfrm>
              <a:off x="6840926" y="30814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0EBF759-65CB-CF47-A311-5F3D49D15E5B}"/>
                </a:ext>
              </a:extLst>
            </p:cNvPr>
            <p:cNvSpPr/>
            <p:nvPr/>
          </p:nvSpPr>
          <p:spPr>
            <a:xfrm>
              <a:off x="6688526" y="29290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phic 33" descr="Recycle sign">
            <a:extLst>
              <a:ext uri="{FF2B5EF4-FFF2-40B4-BE49-F238E27FC236}">
                <a16:creationId xmlns:a16="http://schemas.microsoft.com/office/drawing/2014/main" id="{11FB7DFC-D627-F742-B288-89294C65D2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0872" y="3510052"/>
            <a:ext cx="1005840" cy="1005840"/>
          </a:xfrm>
          <a:prstGeom prst="rect">
            <a:avLst/>
          </a:prstGeom>
        </p:spPr>
      </p:pic>
      <p:grpSp>
        <p:nvGrpSpPr>
          <p:cNvPr id="35" name="Group 34">
            <a:extLst>
              <a:ext uri="{FF2B5EF4-FFF2-40B4-BE49-F238E27FC236}">
                <a16:creationId xmlns:a16="http://schemas.microsoft.com/office/drawing/2014/main" id="{1FA850F2-4C09-3D43-B6ED-CA7A1D424396}"/>
              </a:ext>
            </a:extLst>
          </p:cNvPr>
          <p:cNvGrpSpPr>
            <a:grpSpLocks noChangeAspect="1"/>
          </p:cNvGrpSpPr>
          <p:nvPr/>
        </p:nvGrpSpPr>
        <p:grpSpPr>
          <a:xfrm>
            <a:off x="8577596" y="3398615"/>
            <a:ext cx="738025" cy="1188720"/>
            <a:chOff x="5326411" y="1344945"/>
            <a:chExt cx="1925035" cy="3100615"/>
          </a:xfrm>
        </p:grpSpPr>
        <p:sp>
          <p:nvSpPr>
            <p:cNvPr id="36" name="Chord 15">
              <a:extLst>
                <a:ext uri="{FF2B5EF4-FFF2-40B4-BE49-F238E27FC236}">
                  <a16:creationId xmlns:a16="http://schemas.microsoft.com/office/drawing/2014/main" id="{1E4C2323-B24B-CD48-8A40-E4205D5A0661}"/>
                </a:ext>
              </a:extLst>
            </p:cNvPr>
            <p:cNvSpPr/>
            <p:nvPr/>
          </p:nvSpPr>
          <p:spPr>
            <a:xfrm rot="6718975">
              <a:off x="5847941" y="1421912"/>
              <a:ext cx="1060512" cy="1720816"/>
            </a:xfrm>
            <a:custGeom>
              <a:avLst/>
              <a:gdLst>
                <a:gd name="connsiteX0" fmla="*/ 948150 w 1110827"/>
                <a:gd name="connsiteY0" fmla="*/ 948150 h 1110827"/>
                <a:gd name="connsiteX1" fmla="*/ 277706 w 1110827"/>
                <a:gd name="connsiteY1" fmla="*/ 1036416 h 1110827"/>
                <a:gd name="connsiteX2" fmla="*/ 18924 w 1110827"/>
                <a:gd name="connsiteY2" fmla="*/ 411662 h 1110827"/>
                <a:gd name="connsiteX3" fmla="*/ 555413 w 1110827"/>
                <a:gd name="connsiteY3" fmla="*/ 0 h 1110827"/>
                <a:gd name="connsiteX4" fmla="*/ 948150 w 1110827"/>
                <a:gd name="connsiteY4" fmla="*/ 948150 h 1110827"/>
                <a:gd name="connsiteX0" fmla="*/ 935987 w 935987"/>
                <a:gd name="connsiteY0" fmla="*/ 948150 h 1457840"/>
                <a:gd name="connsiteX1" fmla="*/ 579995 w 935987"/>
                <a:gd name="connsiteY1" fmla="*/ 1435394 h 1457840"/>
                <a:gd name="connsiteX2" fmla="*/ 6761 w 935987"/>
                <a:gd name="connsiteY2" fmla="*/ 411662 h 1457840"/>
                <a:gd name="connsiteX3" fmla="*/ 543250 w 935987"/>
                <a:gd name="connsiteY3" fmla="*/ 0 h 1457840"/>
                <a:gd name="connsiteX4" fmla="*/ 935987 w 935987"/>
                <a:gd name="connsiteY4" fmla="*/ 948150 h 1457840"/>
                <a:gd name="connsiteX0" fmla="*/ 1100334 w 1100334"/>
                <a:gd name="connsiteY0" fmla="*/ 1356407 h 1526805"/>
                <a:gd name="connsiteX1" fmla="*/ 579537 w 1100334"/>
                <a:gd name="connsiteY1" fmla="*/ 1435394 h 1526805"/>
                <a:gd name="connsiteX2" fmla="*/ 6303 w 1100334"/>
                <a:gd name="connsiteY2" fmla="*/ 411662 h 1526805"/>
                <a:gd name="connsiteX3" fmla="*/ 542792 w 1100334"/>
                <a:gd name="connsiteY3" fmla="*/ 0 h 1526805"/>
                <a:gd name="connsiteX4" fmla="*/ 1100334 w 1100334"/>
                <a:gd name="connsiteY4" fmla="*/ 1356407 h 1526805"/>
                <a:gd name="connsiteX0" fmla="*/ 1100334 w 1100334"/>
                <a:gd name="connsiteY0" fmla="*/ 1356407 h 1497039"/>
                <a:gd name="connsiteX1" fmla="*/ 579537 w 1100334"/>
                <a:gd name="connsiteY1" fmla="*/ 1435394 h 1497039"/>
                <a:gd name="connsiteX2" fmla="*/ 6303 w 1100334"/>
                <a:gd name="connsiteY2" fmla="*/ 411662 h 1497039"/>
                <a:gd name="connsiteX3" fmla="*/ 542792 w 1100334"/>
                <a:gd name="connsiteY3" fmla="*/ 0 h 1497039"/>
                <a:gd name="connsiteX4" fmla="*/ 1100334 w 1100334"/>
                <a:gd name="connsiteY4" fmla="*/ 1356407 h 1497039"/>
                <a:gd name="connsiteX0" fmla="*/ 1100334 w 1100334"/>
                <a:gd name="connsiteY0" fmla="*/ 1728190 h 1868822"/>
                <a:gd name="connsiteX1" fmla="*/ 579537 w 1100334"/>
                <a:gd name="connsiteY1" fmla="*/ 1807177 h 1868822"/>
                <a:gd name="connsiteX2" fmla="*/ 6303 w 1100334"/>
                <a:gd name="connsiteY2" fmla="*/ 783445 h 1868822"/>
                <a:gd name="connsiteX3" fmla="*/ 378103 w 1100334"/>
                <a:gd name="connsiteY3" fmla="*/ 0 h 1868822"/>
                <a:gd name="connsiteX4" fmla="*/ 1100334 w 1100334"/>
                <a:gd name="connsiteY4" fmla="*/ 1728190 h 1868822"/>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110 w 1103110"/>
                <a:gd name="connsiteY0" fmla="*/ 1728190 h 1915688"/>
                <a:gd name="connsiteX1" fmla="*/ 593665 w 1103110"/>
                <a:gd name="connsiteY1" fmla="*/ 1817204 h 1915688"/>
                <a:gd name="connsiteX2" fmla="*/ 6136 w 1103110"/>
                <a:gd name="connsiteY2" fmla="*/ 251413 h 1915688"/>
                <a:gd name="connsiteX3" fmla="*/ 380879 w 1103110"/>
                <a:gd name="connsiteY3" fmla="*/ 0 h 1915688"/>
                <a:gd name="connsiteX4" fmla="*/ 1103110 w 1103110"/>
                <a:gd name="connsiteY4" fmla="*/ 1728190 h 1915688"/>
                <a:gd name="connsiteX0" fmla="*/ 1103787 w 1103787"/>
                <a:gd name="connsiteY0" fmla="*/ 1728190 h 1817205"/>
                <a:gd name="connsiteX1" fmla="*/ 594342 w 1103787"/>
                <a:gd name="connsiteY1" fmla="*/ 1817204 h 1817205"/>
                <a:gd name="connsiteX2" fmla="*/ 6813 w 1103787"/>
                <a:gd name="connsiteY2" fmla="*/ 251413 h 1817205"/>
                <a:gd name="connsiteX3" fmla="*/ 381556 w 1103787"/>
                <a:gd name="connsiteY3" fmla="*/ 0 h 1817205"/>
                <a:gd name="connsiteX4" fmla="*/ 1103787 w 1103787"/>
                <a:gd name="connsiteY4" fmla="*/ 1728190 h 1817205"/>
                <a:gd name="connsiteX0" fmla="*/ 1101987 w 1101987"/>
                <a:gd name="connsiteY0" fmla="*/ 1728190 h 1822330"/>
                <a:gd name="connsiteX1" fmla="*/ 592542 w 1101987"/>
                <a:gd name="connsiteY1" fmla="*/ 1817204 h 1822330"/>
                <a:gd name="connsiteX2" fmla="*/ 5013 w 1101987"/>
                <a:gd name="connsiteY2" fmla="*/ 251413 h 1822330"/>
                <a:gd name="connsiteX3" fmla="*/ 379756 w 1101987"/>
                <a:gd name="connsiteY3" fmla="*/ 0 h 1822330"/>
                <a:gd name="connsiteX4" fmla="*/ 1101987 w 1101987"/>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365 w 1100365"/>
                <a:gd name="connsiteY0" fmla="*/ 1728190 h 1821907"/>
                <a:gd name="connsiteX1" fmla="*/ 590920 w 1100365"/>
                <a:gd name="connsiteY1" fmla="*/ 1817204 h 1821907"/>
                <a:gd name="connsiteX2" fmla="*/ 3391 w 1100365"/>
                <a:gd name="connsiteY2" fmla="*/ 251413 h 1821907"/>
                <a:gd name="connsiteX3" fmla="*/ 378134 w 1100365"/>
                <a:gd name="connsiteY3" fmla="*/ 0 h 1821907"/>
                <a:gd name="connsiteX4" fmla="*/ 1100365 w 1100365"/>
                <a:gd name="connsiteY4" fmla="*/ 1728190 h 18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65" h="1821907">
                  <a:moveTo>
                    <a:pt x="1100365" y="1728190"/>
                  </a:moveTo>
                  <a:cubicBezTo>
                    <a:pt x="899560" y="1776467"/>
                    <a:pt x="676192" y="1839757"/>
                    <a:pt x="590920" y="1817204"/>
                  </a:cubicBezTo>
                  <a:cubicBezTo>
                    <a:pt x="505648" y="1794651"/>
                    <a:pt x="-48247" y="364635"/>
                    <a:pt x="3391" y="251413"/>
                  </a:cubicBezTo>
                  <a:cubicBezTo>
                    <a:pt x="81594" y="185902"/>
                    <a:pt x="188695" y="99170"/>
                    <a:pt x="378134" y="0"/>
                  </a:cubicBezTo>
                  <a:lnTo>
                    <a:pt x="1100365" y="17281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570E93A7-5BAC-4D44-804C-98CBEDCBD5FC}"/>
                </a:ext>
              </a:extLst>
            </p:cNvPr>
            <p:cNvSpPr/>
            <p:nvPr/>
          </p:nvSpPr>
          <p:spPr>
            <a:xfrm>
              <a:off x="5384800" y="2451947"/>
              <a:ext cx="1808480" cy="681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Same Side Corner Rectangle 19">
              <a:extLst>
                <a:ext uri="{FF2B5EF4-FFF2-40B4-BE49-F238E27FC236}">
                  <a16:creationId xmlns:a16="http://schemas.microsoft.com/office/drawing/2014/main" id="{824A23CB-15C0-2047-B8E5-8B5E67DFAAA0}"/>
                </a:ext>
              </a:extLst>
            </p:cNvPr>
            <p:cNvSpPr/>
            <p:nvPr/>
          </p:nvSpPr>
          <p:spPr>
            <a:xfrm rot="10800000">
              <a:off x="5488516" y="3065623"/>
              <a:ext cx="684107" cy="1379937"/>
            </a:xfrm>
            <a:custGeom>
              <a:avLst/>
              <a:gdLst>
                <a:gd name="connsiteX0" fmla="*/ 114020 w 684107"/>
                <a:gd name="connsiteY0" fmla="*/ 0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0 h 1379937"/>
                <a:gd name="connsiteX0" fmla="*/ 114020 w 684107"/>
                <a:gd name="connsiteY0" fmla="*/ 73152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73152 h 137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07" h="1379937">
                  <a:moveTo>
                    <a:pt x="114020" y="73152"/>
                  </a:moveTo>
                  <a:cubicBezTo>
                    <a:pt x="266042" y="73152"/>
                    <a:pt x="418065" y="0"/>
                    <a:pt x="570087" y="0"/>
                  </a:cubicBezTo>
                  <a:cubicBezTo>
                    <a:pt x="633059" y="0"/>
                    <a:pt x="684107" y="51048"/>
                    <a:pt x="684107" y="114020"/>
                  </a:cubicBezTo>
                  <a:lnTo>
                    <a:pt x="684107" y="1379937"/>
                  </a:lnTo>
                  <a:lnTo>
                    <a:pt x="684107" y="1379937"/>
                  </a:lnTo>
                  <a:lnTo>
                    <a:pt x="0" y="1379937"/>
                  </a:lnTo>
                  <a:lnTo>
                    <a:pt x="0" y="1379937"/>
                  </a:lnTo>
                  <a:lnTo>
                    <a:pt x="0" y="114020"/>
                  </a:lnTo>
                  <a:cubicBezTo>
                    <a:pt x="0" y="51048"/>
                    <a:pt x="51048" y="73152"/>
                    <a:pt x="114020" y="731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Same Side Corner Rectangle 38">
              <a:extLst>
                <a:ext uri="{FF2B5EF4-FFF2-40B4-BE49-F238E27FC236}">
                  <a16:creationId xmlns:a16="http://schemas.microsoft.com/office/drawing/2014/main" id="{56AC4CAC-1523-CC45-8314-E5C0D5131AC9}"/>
                </a:ext>
              </a:extLst>
            </p:cNvPr>
            <p:cNvSpPr/>
            <p:nvPr/>
          </p:nvSpPr>
          <p:spPr>
            <a:xfrm>
              <a:off x="5727849" y="2924551"/>
              <a:ext cx="133795" cy="45719"/>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0FFC06E4-1A4B-1246-8DF7-B696F7132BE8}"/>
                </a:ext>
              </a:extLst>
            </p:cNvPr>
            <p:cNvSpPr/>
            <p:nvPr/>
          </p:nvSpPr>
          <p:spPr>
            <a:xfrm rot="2506772">
              <a:off x="5399817" y="3080854"/>
              <a:ext cx="193217" cy="12766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04B0DAD4-F2F1-E140-AAE9-D6FD69FF09FD}"/>
                </a:ext>
              </a:extLst>
            </p:cNvPr>
            <p:cNvSpPr/>
            <p:nvPr/>
          </p:nvSpPr>
          <p:spPr>
            <a:xfrm rot="18222172">
              <a:off x="6978346" y="3081156"/>
              <a:ext cx="187165" cy="16689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3016EA00-BA79-024F-A8BE-2449E6CB86DA}"/>
                </a:ext>
              </a:extLst>
            </p:cNvPr>
            <p:cNvSpPr/>
            <p:nvPr/>
          </p:nvSpPr>
          <p:spPr>
            <a:xfrm rot="5400000">
              <a:off x="6075380" y="3032566"/>
              <a:ext cx="429435" cy="303913"/>
            </a:xfrm>
            <a:prstGeom prst="mo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ound Same Side Corner Rectangle 19">
              <a:extLst>
                <a:ext uri="{FF2B5EF4-FFF2-40B4-BE49-F238E27FC236}">
                  <a16:creationId xmlns:a16="http://schemas.microsoft.com/office/drawing/2014/main" id="{67B1413B-ECA6-4642-9574-AB1AE6CDFBD0}"/>
                </a:ext>
              </a:extLst>
            </p:cNvPr>
            <p:cNvSpPr/>
            <p:nvPr/>
          </p:nvSpPr>
          <p:spPr>
            <a:xfrm rot="10800000" flipH="1">
              <a:off x="6407574" y="3065623"/>
              <a:ext cx="684106" cy="1379937"/>
            </a:xfrm>
            <a:custGeom>
              <a:avLst/>
              <a:gdLst>
                <a:gd name="connsiteX0" fmla="*/ 114020 w 684107"/>
                <a:gd name="connsiteY0" fmla="*/ 0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0 h 1379937"/>
                <a:gd name="connsiteX0" fmla="*/ 114020 w 684107"/>
                <a:gd name="connsiteY0" fmla="*/ 73152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73152 h 137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07" h="1379937">
                  <a:moveTo>
                    <a:pt x="114020" y="73152"/>
                  </a:moveTo>
                  <a:cubicBezTo>
                    <a:pt x="266042" y="73152"/>
                    <a:pt x="418065" y="0"/>
                    <a:pt x="570087" y="0"/>
                  </a:cubicBezTo>
                  <a:cubicBezTo>
                    <a:pt x="633059" y="0"/>
                    <a:pt x="684107" y="51048"/>
                    <a:pt x="684107" y="114020"/>
                  </a:cubicBezTo>
                  <a:lnTo>
                    <a:pt x="684107" y="1379937"/>
                  </a:lnTo>
                  <a:lnTo>
                    <a:pt x="684107" y="1379937"/>
                  </a:lnTo>
                  <a:lnTo>
                    <a:pt x="0" y="1379937"/>
                  </a:lnTo>
                  <a:lnTo>
                    <a:pt x="0" y="1379937"/>
                  </a:lnTo>
                  <a:lnTo>
                    <a:pt x="0" y="114020"/>
                  </a:lnTo>
                  <a:cubicBezTo>
                    <a:pt x="0" y="51048"/>
                    <a:pt x="51048" y="73152"/>
                    <a:pt x="114020" y="731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hord 15">
              <a:extLst>
                <a:ext uri="{FF2B5EF4-FFF2-40B4-BE49-F238E27FC236}">
                  <a16:creationId xmlns:a16="http://schemas.microsoft.com/office/drawing/2014/main" id="{895E4CD4-CD8B-BB41-84A4-3A5EE8A32A8F}"/>
                </a:ext>
              </a:extLst>
            </p:cNvPr>
            <p:cNvSpPr/>
            <p:nvPr/>
          </p:nvSpPr>
          <p:spPr>
            <a:xfrm rot="3872129" flipV="1">
              <a:off x="5659006" y="1417637"/>
              <a:ext cx="1060512" cy="1719072"/>
            </a:xfrm>
            <a:custGeom>
              <a:avLst/>
              <a:gdLst>
                <a:gd name="connsiteX0" fmla="*/ 948150 w 1110827"/>
                <a:gd name="connsiteY0" fmla="*/ 948150 h 1110827"/>
                <a:gd name="connsiteX1" fmla="*/ 277706 w 1110827"/>
                <a:gd name="connsiteY1" fmla="*/ 1036416 h 1110827"/>
                <a:gd name="connsiteX2" fmla="*/ 18924 w 1110827"/>
                <a:gd name="connsiteY2" fmla="*/ 411662 h 1110827"/>
                <a:gd name="connsiteX3" fmla="*/ 555413 w 1110827"/>
                <a:gd name="connsiteY3" fmla="*/ 0 h 1110827"/>
                <a:gd name="connsiteX4" fmla="*/ 948150 w 1110827"/>
                <a:gd name="connsiteY4" fmla="*/ 948150 h 1110827"/>
                <a:gd name="connsiteX0" fmla="*/ 935987 w 935987"/>
                <a:gd name="connsiteY0" fmla="*/ 948150 h 1457840"/>
                <a:gd name="connsiteX1" fmla="*/ 579995 w 935987"/>
                <a:gd name="connsiteY1" fmla="*/ 1435394 h 1457840"/>
                <a:gd name="connsiteX2" fmla="*/ 6761 w 935987"/>
                <a:gd name="connsiteY2" fmla="*/ 411662 h 1457840"/>
                <a:gd name="connsiteX3" fmla="*/ 543250 w 935987"/>
                <a:gd name="connsiteY3" fmla="*/ 0 h 1457840"/>
                <a:gd name="connsiteX4" fmla="*/ 935987 w 935987"/>
                <a:gd name="connsiteY4" fmla="*/ 948150 h 1457840"/>
                <a:gd name="connsiteX0" fmla="*/ 1100334 w 1100334"/>
                <a:gd name="connsiteY0" fmla="*/ 1356407 h 1526805"/>
                <a:gd name="connsiteX1" fmla="*/ 579537 w 1100334"/>
                <a:gd name="connsiteY1" fmla="*/ 1435394 h 1526805"/>
                <a:gd name="connsiteX2" fmla="*/ 6303 w 1100334"/>
                <a:gd name="connsiteY2" fmla="*/ 411662 h 1526805"/>
                <a:gd name="connsiteX3" fmla="*/ 542792 w 1100334"/>
                <a:gd name="connsiteY3" fmla="*/ 0 h 1526805"/>
                <a:gd name="connsiteX4" fmla="*/ 1100334 w 1100334"/>
                <a:gd name="connsiteY4" fmla="*/ 1356407 h 1526805"/>
                <a:gd name="connsiteX0" fmla="*/ 1100334 w 1100334"/>
                <a:gd name="connsiteY0" fmla="*/ 1356407 h 1497039"/>
                <a:gd name="connsiteX1" fmla="*/ 579537 w 1100334"/>
                <a:gd name="connsiteY1" fmla="*/ 1435394 h 1497039"/>
                <a:gd name="connsiteX2" fmla="*/ 6303 w 1100334"/>
                <a:gd name="connsiteY2" fmla="*/ 411662 h 1497039"/>
                <a:gd name="connsiteX3" fmla="*/ 542792 w 1100334"/>
                <a:gd name="connsiteY3" fmla="*/ 0 h 1497039"/>
                <a:gd name="connsiteX4" fmla="*/ 1100334 w 1100334"/>
                <a:gd name="connsiteY4" fmla="*/ 1356407 h 1497039"/>
                <a:gd name="connsiteX0" fmla="*/ 1100334 w 1100334"/>
                <a:gd name="connsiteY0" fmla="*/ 1728190 h 1868822"/>
                <a:gd name="connsiteX1" fmla="*/ 579537 w 1100334"/>
                <a:gd name="connsiteY1" fmla="*/ 1807177 h 1868822"/>
                <a:gd name="connsiteX2" fmla="*/ 6303 w 1100334"/>
                <a:gd name="connsiteY2" fmla="*/ 783445 h 1868822"/>
                <a:gd name="connsiteX3" fmla="*/ 378103 w 1100334"/>
                <a:gd name="connsiteY3" fmla="*/ 0 h 1868822"/>
                <a:gd name="connsiteX4" fmla="*/ 1100334 w 1100334"/>
                <a:gd name="connsiteY4" fmla="*/ 1728190 h 1868822"/>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110 w 1103110"/>
                <a:gd name="connsiteY0" fmla="*/ 1728190 h 1915688"/>
                <a:gd name="connsiteX1" fmla="*/ 593665 w 1103110"/>
                <a:gd name="connsiteY1" fmla="*/ 1817204 h 1915688"/>
                <a:gd name="connsiteX2" fmla="*/ 6136 w 1103110"/>
                <a:gd name="connsiteY2" fmla="*/ 251413 h 1915688"/>
                <a:gd name="connsiteX3" fmla="*/ 380879 w 1103110"/>
                <a:gd name="connsiteY3" fmla="*/ 0 h 1915688"/>
                <a:gd name="connsiteX4" fmla="*/ 1103110 w 1103110"/>
                <a:gd name="connsiteY4" fmla="*/ 1728190 h 1915688"/>
                <a:gd name="connsiteX0" fmla="*/ 1103787 w 1103787"/>
                <a:gd name="connsiteY0" fmla="*/ 1728190 h 1817205"/>
                <a:gd name="connsiteX1" fmla="*/ 594342 w 1103787"/>
                <a:gd name="connsiteY1" fmla="*/ 1817204 h 1817205"/>
                <a:gd name="connsiteX2" fmla="*/ 6813 w 1103787"/>
                <a:gd name="connsiteY2" fmla="*/ 251413 h 1817205"/>
                <a:gd name="connsiteX3" fmla="*/ 381556 w 1103787"/>
                <a:gd name="connsiteY3" fmla="*/ 0 h 1817205"/>
                <a:gd name="connsiteX4" fmla="*/ 1103787 w 1103787"/>
                <a:gd name="connsiteY4" fmla="*/ 1728190 h 1817205"/>
                <a:gd name="connsiteX0" fmla="*/ 1101987 w 1101987"/>
                <a:gd name="connsiteY0" fmla="*/ 1728190 h 1822330"/>
                <a:gd name="connsiteX1" fmla="*/ 592542 w 1101987"/>
                <a:gd name="connsiteY1" fmla="*/ 1817204 h 1822330"/>
                <a:gd name="connsiteX2" fmla="*/ 5013 w 1101987"/>
                <a:gd name="connsiteY2" fmla="*/ 251413 h 1822330"/>
                <a:gd name="connsiteX3" fmla="*/ 379756 w 1101987"/>
                <a:gd name="connsiteY3" fmla="*/ 0 h 1822330"/>
                <a:gd name="connsiteX4" fmla="*/ 1101987 w 1101987"/>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365 w 1100365"/>
                <a:gd name="connsiteY0" fmla="*/ 1728190 h 1821907"/>
                <a:gd name="connsiteX1" fmla="*/ 590920 w 1100365"/>
                <a:gd name="connsiteY1" fmla="*/ 1817204 h 1821907"/>
                <a:gd name="connsiteX2" fmla="*/ 3391 w 1100365"/>
                <a:gd name="connsiteY2" fmla="*/ 251413 h 1821907"/>
                <a:gd name="connsiteX3" fmla="*/ 378134 w 1100365"/>
                <a:gd name="connsiteY3" fmla="*/ 0 h 1821907"/>
                <a:gd name="connsiteX4" fmla="*/ 1100365 w 1100365"/>
                <a:gd name="connsiteY4" fmla="*/ 1728190 h 18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65" h="1821907">
                  <a:moveTo>
                    <a:pt x="1100365" y="1728190"/>
                  </a:moveTo>
                  <a:cubicBezTo>
                    <a:pt x="899560" y="1776467"/>
                    <a:pt x="676192" y="1839757"/>
                    <a:pt x="590920" y="1817204"/>
                  </a:cubicBezTo>
                  <a:cubicBezTo>
                    <a:pt x="505648" y="1794651"/>
                    <a:pt x="-48247" y="364635"/>
                    <a:pt x="3391" y="251413"/>
                  </a:cubicBezTo>
                  <a:cubicBezTo>
                    <a:pt x="81594" y="185902"/>
                    <a:pt x="188695" y="99170"/>
                    <a:pt x="378134" y="0"/>
                  </a:cubicBezTo>
                  <a:lnTo>
                    <a:pt x="1100365" y="17281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a:extLst>
                <a:ext uri="{FF2B5EF4-FFF2-40B4-BE49-F238E27FC236}">
                  <a16:creationId xmlns:a16="http://schemas.microsoft.com/office/drawing/2014/main" id="{7E4555F1-191F-E943-B191-9AB0587D710A}"/>
                </a:ext>
              </a:extLst>
            </p:cNvPr>
            <p:cNvSpPr/>
            <p:nvPr/>
          </p:nvSpPr>
          <p:spPr>
            <a:xfrm>
              <a:off x="5326411" y="2448862"/>
              <a:ext cx="1925035" cy="45719"/>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B35F7E2-2DCA-0843-99ED-AB840D458069}"/>
                </a:ext>
              </a:extLst>
            </p:cNvPr>
            <p:cNvSpPr/>
            <p:nvPr/>
          </p:nvSpPr>
          <p:spPr>
            <a:xfrm>
              <a:off x="5509677" y="1344945"/>
              <a:ext cx="1493036" cy="156417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4C87B869-FC76-5844-A21A-DEE05DA07532}"/>
              </a:ext>
            </a:extLst>
          </p:cNvPr>
          <p:cNvSpPr>
            <a:spLocks noGrp="1"/>
          </p:cNvSpPr>
          <p:nvPr>
            <p:ph type="sldNum" sz="quarter" idx="12"/>
          </p:nvPr>
        </p:nvSpPr>
        <p:spPr/>
        <p:txBody>
          <a:bodyPr/>
          <a:lstStyle/>
          <a:p>
            <a:pPr algn="r"/>
            <a:fld id="{3A98EE3D-8CD1-4C3F-BD1C-C98C9596463C}" type="slidenum">
              <a:rPr lang="en-US" smtClean="0"/>
              <a:pPr algn="r"/>
              <a:t>11</a:t>
            </a:fld>
            <a:endParaRPr lang="en-US" dirty="0"/>
          </a:p>
        </p:txBody>
      </p:sp>
    </p:spTree>
    <p:extLst>
      <p:ext uri="{BB962C8B-B14F-4D97-AF65-F5344CB8AC3E}">
        <p14:creationId xmlns:p14="http://schemas.microsoft.com/office/powerpoint/2010/main" val="842750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6525-D0EE-4D1C-9AA9-AD305B0793DC}"/>
              </a:ext>
            </a:extLst>
          </p:cNvPr>
          <p:cNvSpPr>
            <a:spLocks noGrp="1"/>
          </p:cNvSpPr>
          <p:nvPr>
            <p:ph idx="1"/>
          </p:nvPr>
        </p:nvSpPr>
        <p:spPr/>
        <p:txBody>
          <a:bodyPr/>
          <a:lstStyle/>
          <a:p>
            <a:endParaRPr lang="en-US" dirty="0"/>
          </a:p>
          <a:p>
            <a:pPr algn="ctr"/>
            <a:r>
              <a:rPr lang="en-US" sz="5300" dirty="0"/>
              <a:t>Line Cleaners</a:t>
            </a:r>
          </a:p>
          <a:p>
            <a:pPr algn="ctr"/>
            <a:endParaRPr lang="en-US" dirty="0"/>
          </a:p>
          <a:p>
            <a:pPr algn="ctr"/>
            <a:r>
              <a:rPr lang="en-US" dirty="0"/>
              <a:t>The first step to a cleaner system</a:t>
            </a:r>
          </a:p>
        </p:txBody>
      </p:sp>
      <p:cxnSp>
        <p:nvCxnSpPr>
          <p:cNvPr id="4" name="Straight Connector 3">
            <a:extLst>
              <a:ext uri="{FF2B5EF4-FFF2-40B4-BE49-F238E27FC236}">
                <a16:creationId xmlns:a16="http://schemas.microsoft.com/office/drawing/2014/main" id="{C0F6986F-F4F3-8B44-8CF3-9579B17A6348}"/>
              </a:ext>
            </a:extLst>
          </p:cNvPr>
          <p:cNvCxnSpPr/>
          <p:nvPr/>
        </p:nvCxnSpPr>
        <p:spPr>
          <a:xfrm>
            <a:off x="1523999" y="2195287"/>
            <a:ext cx="9144000" cy="0"/>
          </a:xfrm>
          <a:prstGeom prst="line">
            <a:avLst/>
          </a:prstGeom>
          <a:ln w="63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717B27F-00D9-F14E-970F-896649BF98EF}"/>
              </a:ext>
            </a:extLst>
          </p:cNvPr>
          <p:cNvSpPr/>
          <p:nvPr/>
        </p:nvSpPr>
        <p:spPr>
          <a:xfrm>
            <a:off x="881743" y="1711431"/>
            <a:ext cx="10548257" cy="39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DC237E1-C409-E841-B760-919FFE3FAEAE}"/>
              </a:ext>
            </a:extLst>
          </p:cNvPr>
          <p:cNvGrpSpPr>
            <a:grpSpLocks noChangeAspect="1"/>
          </p:cNvGrpSpPr>
          <p:nvPr/>
        </p:nvGrpSpPr>
        <p:grpSpPr>
          <a:xfrm>
            <a:off x="5683666" y="479839"/>
            <a:ext cx="824667" cy="1424043"/>
            <a:chOff x="8029310" y="584867"/>
            <a:chExt cx="978329" cy="1689388"/>
          </a:xfrm>
        </p:grpSpPr>
        <p:sp>
          <p:nvSpPr>
            <p:cNvPr id="7" name="Round Same Side Corner Rectangle 6">
              <a:extLst>
                <a:ext uri="{FF2B5EF4-FFF2-40B4-BE49-F238E27FC236}">
                  <a16:creationId xmlns:a16="http://schemas.microsoft.com/office/drawing/2014/main" id="{09F7B898-7933-7A43-9094-AEF89BAF527A}"/>
                </a:ext>
              </a:extLst>
            </p:cNvPr>
            <p:cNvSpPr/>
            <p:nvPr/>
          </p:nvSpPr>
          <p:spPr>
            <a:xfrm rot="10800000">
              <a:off x="8041395" y="1247775"/>
              <a:ext cx="954157" cy="1026480"/>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BC031A-ECC2-E145-A850-E1E707460208}"/>
                </a:ext>
              </a:extLst>
            </p:cNvPr>
            <p:cNvSpPr/>
            <p:nvPr/>
          </p:nvSpPr>
          <p:spPr>
            <a:xfrm>
              <a:off x="8568908" y="645840"/>
              <a:ext cx="234669" cy="1776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EF9100-1080-BE48-9614-2C965607CAF6}"/>
                </a:ext>
              </a:extLst>
            </p:cNvPr>
            <p:cNvSpPr/>
            <p:nvPr/>
          </p:nvSpPr>
          <p:spPr>
            <a:xfrm>
              <a:off x="8549082" y="584867"/>
              <a:ext cx="27432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ardrop 9">
              <a:extLst>
                <a:ext uri="{FF2B5EF4-FFF2-40B4-BE49-F238E27FC236}">
                  <a16:creationId xmlns:a16="http://schemas.microsoft.com/office/drawing/2014/main" id="{1C7A78D2-2DE7-2E44-8BB4-4FDB520601AB}"/>
                </a:ext>
              </a:extLst>
            </p:cNvPr>
            <p:cNvSpPr/>
            <p:nvPr/>
          </p:nvSpPr>
          <p:spPr>
            <a:xfrm rot="19949664">
              <a:off x="8029310" y="823510"/>
              <a:ext cx="978329" cy="853643"/>
            </a:xfrm>
            <a:prstGeom prst="teardrop">
              <a:avLst>
                <a:gd name="adj" fmla="val 8547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04D3CB-60FF-5B49-BB42-3030CEDBE903}"/>
                </a:ext>
              </a:extLst>
            </p:cNvPr>
            <p:cNvSpPr/>
            <p:nvPr/>
          </p:nvSpPr>
          <p:spPr>
            <a:xfrm rot="2956368">
              <a:off x="8216864" y="854715"/>
              <a:ext cx="256415" cy="4569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32AFFF-748E-D842-B82A-A7EB7E3EB768}"/>
                </a:ext>
              </a:extLst>
            </p:cNvPr>
            <p:cNvSpPr/>
            <p:nvPr/>
          </p:nvSpPr>
          <p:spPr>
            <a:xfrm>
              <a:off x="8949833" y="1200150"/>
              <a:ext cx="45719" cy="10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3" name="Slide Number Placeholder 12">
            <a:extLst>
              <a:ext uri="{FF2B5EF4-FFF2-40B4-BE49-F238E27FC236}">
                <a16:creationId xmlns:a16="http://schemas.microsoft.com/office/drawing/2014/main" id="{67C8F2F8-2B81-B349-A24F-A16533FD2CA5}"/>
              </a:ext>
            </a:extLst>
          </p:cNvPr>
          <p:cNvSpPr>
            <a:spLocks noGrp="1"/>
          </p:cNvSpPr>
          <p:nvPr>
            <p:ph type="sldNum" sz="quarter" idx="12"/>
          </p:nvPr>
        </p:nvSpPr>
        <p:spPr/>
        <p:txBody>
          <a:bodyPr/>
          <a:lstStyle/>
          <a:p>
            <a:pPr algn="r"/>
            <a:fld id="{3A98EE3D-8CD1-4C3F-BD1C-C98C9596463C}" type="slidenum">
              <a:rPr lang="en-US" smtClean="0"/>
              <a:pPr algn="r"/>
              <a:t>12</a:t>
            </a:fld>
            <a:endParaRPr lang="en-US" dirty="0"/>
          </a:p>
        </p:txBody>
      </p:sp>
    </p:spTree>
    <p:extLst>
      <p:ext uri="{BB962C8B-B14F-4D97-AF65-F5344CB8AC3E}">
        <p14:creationId xmlns:p14="http://schemas.microsoft.com/office/powerpoint/2010/main" val="493377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754F-B0C2-4EB0-9897-14175D09CEBD}"/>
              </a:ext>
            </a:extLst>
          </p:cNvPr>
          <p:cNvSpPr>
            <a:spLocks noGrp="1"/>
          </p:cNvSpPr>
          <p:nvPr>
            <p:ph type="title"/>
          </p:nvPr>
        </p:nvSpPr>
        <p:spPr/>
        <p:txBody>
          <a:bodyPr/>
          <a:lstStyle/>
          <a:p>
            <a:r>
              <a:rPr lang="en-US" dirty="0"/>
              <a:t>Line Cleaners</a:t>
            </a:r>
          </a:p>
        </p:txBody>
      </p:sp>
      <p:sp>
        <p:nvSpPr>
          <p:cNvPr id="3" name="Content Placeholder 2">
            <a:extLst>
              <a:ext uri="{FF2B5EF4-FFF2-40B4-BE49-F238E27FC236}">
                <a16:creationId xmlns:a16="http://schemas.microsoft.com/office/drawing/2014/main" id="{B9AC4260-8EC4-4DF0-A113-C61D14614E6E}"/>
              </a:ext>
            </a:extLst>
          </p:cNvPr>
          <p:cNvSpPr>
            <a:spLocks noGrp="1"/>
          </p:cNvSpPr>
          <p:nvPr>
            <p:ph idx="1"/>
          </p:nvPr>
        </p:nvSpPr>
        <p:spPr>
          <a:xfrm>
            <a:off x="5372147" y="4570813"/>
            <a:ext cx="2302236" cy="1554583"/>
          </a:xfrm>
        </p:spPr>
        <p:txBody>
          <a:bodyPr>
            <a:normAutofit/>
          </a:bodyPr>
          <a:lstStyle/>
          <a:p>
            <a:pPr algn="ctr"/>
            <a:r>
              <a:rPr lang="en-US" sz="2800" dirty="0"/>
              <a:t>Removes particulate and bio-film</a:t>
            </a:r>
          </a:p>
        </p:txBody>
      </p:sp>
      <p:sp>
        <p:nvSpPr>
          <p:cNvPr id="4" name="Text Placeholder 3">
            <a:extLst>
              <a:ext uri="{FF2B5EF4-FFF2-40B4-BE49-F238E27FC236}">
                <a16:creationId xmlns:a16="http://schemas.microsoft.com/office/drawing/2014/main" id="{EBA45A3C-4809-4630-9DCE-550AD6D48483}"/>
              </a:ext>
            </a:extLst>
          </p:cNvPr>
          <p:cNvSpPr>
            <a:spLocks noGrp="1"/>
          </p:cNvSpPr>
          <p:nvPr>
            <p:ph type="body" sz="half" idx="2"/>
          </p:nvPr>
        </p:nvSpPr>
        <p:spPr/>
        <p:txBody>
          <a:bodyPr/>
          <a:lstStyle/>
          <a:p>
            <a:r>
              <a:rPr lang="en-US" dirty="0"/>
              <a:t>US EPA requires a line cleaner with a neutral pH of 6 to 8.</a:t>
            </a:r>
          </a:p>
        </p:txBody>
      </p:sp>
      <p:pic>
        <p:nvPicPr>
          <p:cNvPr id="27" name="Graphic 26" descr="Soap">
            <a:extLst>
              <a:ext uri="{FF2B5EF4-FFF2-40B4-BE49-F238E27FC236}">
                <a16:creationId xmlns:a16="http://schemas.microsoft.com/office/drawing/2014/main" id="{AB99639F-9425-264D-B2BE-0AC520E1AF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0339" y="3411810"/>
            <a:ext cx="1159002" cy="1159002"/>
          </a:xfrm>
          <a:prstGeom prst="rect">
            <a:avLst/>
          </a:prstGeom>
        </p:spPr>
      </p:pic>
      <p:sp>
        <p:nvSpPr>
          <p:cNvPr id="28" name="Content Placeholder 2">
            <a:extLst>
              <a:ext uri="{FF2B5EF4-FFF2-40B4-BE49-F238E27FC236}">
                <a16:creationId xmlns:a16="http://schemas.microsoft.com/office/drawing/2014/main" id="{C4A62004-7E68-C140-ADFB-FFB7227603AF}"/>
              </a:ext>
            </a:extLst>
          </p:cNvPr>
          <p:cNvSpPr txBox="1">
            <a:spLocks/>
          </p:cNvSpPr>
          <p:nvPr/>
        </p:nvSpPr>
        <p:spPr>
          <a:xfrm>
            <a:off x="7032178" y="2332545"/>
            <a:ext cx="2584390" cy="503917"/>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spcBef>
                <a:spcPts val="0"/>
              </a:spcBef>
              <a:spcAft>
                <a:spcPts val="0"/>
              </a:spcAft>
            </a:pPr>
            <a:r>
              <a:rPr lang="en-US" sz="2800" dirty="0"/>
              <a:t>Neutral pH 6-8 </a:t>
            </a:r>
          </a:p>
        </p:txBody>
      </p:sp>
      <p:sp>
        <p:nvSpPr>
          <p:cNvPr id="30" name="Rectangle 29">
            <a:extLst>
              <a:ext uri="{FF2B5EF4-FFF2-40B4-BE49-F238E27FC236}">
                <a16:creationId xmlns:a16="http://schemas.microsoft.com/office/drawing/2014/main" id="{9C2CD91D-7F0C-1D45-B9D3-13BD9313EEF5}"/>
              </a:ext>
            </a:extLst>
          </p:cNvPr>
          <p:cNvSpPr/>
          <p:nvPr/>
        </p:nvSpPr>
        <p:spPr>
          <a:xfrm>
            <a:off x="6932051" y="1625672"/>
            <a:ext cx="2962420" cy="391886"/>
          </a:xfrm>
          <a:prstGeom prst="rect">
            <a:avLst/>
          </a:prstGeom>
          <a:gradFill flip="none" rotWithShape="1">
            <a:gsLst>
              <a:gs pos="5000">
                <a:srgbClr val="C00000">
                  <a:alpha val="75000"/>
                </a:srgbClr>
              </a:gs>
              <a:gs pos="26000">
                <a:srgbClr val="FFFF00"/>
              </a:gs>
              <a:gs pos="71000">
                <a:srgbClr val="0070C0"/>
              </a:gs>
              <a:gs pos="50000">
                <a:srgbClr val="00B050">
                  <a:alpha val="75000"/>
                </a:srgbClr>
              </a:gs>
              <a:gs pos="91000">
                <a:srgbClr val="7030A0"/>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Bio hazard">
            <a:extLst>
              <a:ext uri="{FF2B5EF4-FFF2-40B4-BE49-F238E27FC236}">
                <a16:creationId xmlns:a16="http://schemas.microsoft.com/office/drawing/2014/main" id="{4D746D67-DBB7-FF42-86B1-A56548B3E3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2666" y="3411810"/>
            <a:ext cx="1161288" cy="1161288"/>
          </a:xfrm>
          <a:prstGeom prst="rect">
            <a:avLst/>
          </a:prstGeom>
        </p:spPr>
      </p:pic>
      <p:sp>
        <p:nvSpPr>
          <p:cNvPr id="25" name="Content Placeholder 2">
            <a:extLst>
              <a:ext uri="{FF2B5EF4-FFF2-40B4-BE49-F238E27FC236}">
                <a16:creationId xmlns:a16="http://schemas.microsoft.com/office/drawing/2014/main" id="{CA4C5265-19C9-C843-8851-6DB037EAF5BC}"/>
              </a:ext>
            </a:extLst>
          </p:cNvPr>
          <p:cNvSpPr txBox="1">
            <a:spLocks/>
          </p:cNvSpPr>
          <p:nvPr/>
        </p:nvSpPr>
        <p:spPr>
          <a:xfrm>
            <a:off x="9045111" y="4942003"/>
            <a:ext cx="2302236" cy="66813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800" dirty="0"/>
              <a:t>Disinfects</a:t>
            </a:r>
          </a:p>
        </p:txBody>
      </p:sp>
      <p:sp>
        <p:nvSpPr>
          <p:cNvPr id="6" name="Slide Number Placeholder 5">
            <a:extLst>
              <a:ext uri="{FF2B5EF4-FFF2-40B4-BE49-F238E27FC236}">
                <a16:creationId xmlns:a16="http://schemas.microsoft.com/office/drawing/2014/main" id="{8F08880B-024B-294E-B9E1-421E1FE4C4DF}"/>
              </a:ext>
            </a:extLst>
          </p:cNvPr>
          <p:cNvSpPr>
            <a:spLocks noGrp="1"/>
          </p:cNvSpPr>
          <p:nvPr>
            <p:ph type="sldNum" sz="quarter" idx="12"/>
          </p:nvPr>
        </p:nvSpPr>
        <p:spPr/>
        <p:txBody>
          <a:bodyPr/>
          <a:lstStyle/>
          <a:p>
            <a:pPr algn="r"/>
            <a:fld id="{3A98EE3D-8CD1-4C3F-BD1C-C98C9596463C}" type="slidenum">
              <a:rPr lang="en-US" smtClean="0"/>
              <a:pPr algn="r"/>
              <a:t>13</a:t>
            </a:fld>
            <a:endParaRPr lang="en-US" dirty="0"/>
          </a:p>
        </p:txBody>
      </p:sp>
    </p:spTree>
    <p:extLst>
      <p:ext uri="{BB962C8B-B14F-4D97-AF65-F5344CB8AC3E}">
        <p14:creationId xmlns:p14="http://schemas.microsoft.com/office/powerpoint/2010/main" val="2210322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9602-6356-40A1-AACF-5120660ACC48}"/>
              </a:ext>
            </a:extLst>
          </p:cNvPr>
          <p:cNvSpPr>
            <a:spLocks noGrp="1"/>
          </p:cNvSpPr>
          <p:nvPr>
            <p:ph type="title"/>
          </p:nvPr>
        </p:nvSpPr>
        <p:spPr/>
        <p:txBody>
          <a:bodyPr/>
          <a:lstStyle/>
          <a:p>
            <a:r>
              <a:rPr lang="en-US" dirty="0"/>
              <a:t>Amalgam Dissolves in Water</a:t>
            </a:r>
          </a:p>
        </p:txBody>
      </p:sp>
      <p:sp>
        <p:nvSpPr>
          <p:cNvPr id="13" name="Text Placeholder 3">
            <a:extLst>
              <a:ext uri="{FF2B5EF4-FFF2-40B4-BE49-F238E27FC236}">
                <a16:creationId xmlns:a16="http://schemas.microsoft.com/office/drawing/2014/main" id="{C1FA9F12-98DF-E542-AEA2-DCDF54CC9116}"/>
              </a:ext>
            </a:extLst>
          </p:cNvPr>
          <p:cNvSpPr>
            <a:spLocks noGrp="1"/>
          </p:cNvSpPr>
          <p:nvPr>
            <p:ph type="body" sz="half" idx="2"/>
          </p:nvPr>
        </p:nvSpPr>
        <p:spPr/>
        <p:txBody>
          <a:bodyPr/>
          <a:lstStyle/>
          <a:p>
            <a:r>
              <a:rPr lang="en-US" dirty="0"/>
              <a:t>pH levels impact dissolved mercury.</a:t>
            </a:r>
          </a:p>
        </p:txBody>
      </p:sp>
      <p:graphicFrame>
        <p:nvGraphicFramePr>
          <p:cNvPr id="6" name="Chart 5">
            <a:extLst>
              <a:ext uri="{FF2B5EF4-FFF2-40B4-BE49-F238E27FC236}">
                <a16:creationId xmlns:a16="http://schemas.microsoft.com/office/drawing/2014/main" id="{4F0347C5-D3A9-C240-B8C2-AF8111EAAB1E}"/>
              </a:ext>
            </a:extLst>
          </p:cNvPr>
          <p:cNvGraphicFramePr/>
          <p:nvPr>
            <p:extLst>
              <p:ext uri="{D42A27DB-BD31-4B8C-83A1-F6EECF244321}">
                <p14:modId xmlns:p14="http://schemas.microsoft.com/office/powerpoint/2010/main" val="1104825196"/>
              </p:ext>
            </p:extLst>
          </p:nvPr>
        </p:nvGraphicFramePr>
        <p:xfrm>
          <a:off x="4910675" y="1057275"/>
          <a:ext cx="6958014" cy="474344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96807849-0FEC-2446-896C-6CEC6CA1CFFB}"/>
              </a:ext>
            </a:extLst>
          </p:cNvPr>
          <p:cNvSpPr>
            <a:spLocks noGrp="1"/>
          </p:cNvSpPr>
          <p:nvPr>
            <p:ph type="sldNum" sz="quarter" idx="12"/>
          </p:nvPr>
        </p:nvSpPr>
        <p:spPr/>
        <p:txBody>
          <a:bodyPr/>
          <a:lstStyle/>
          <a:p>
            <a:pPr algn="r"/>
            <a:fld id="{3A98EE3D-8CD1-4C3F-BD1C-C98C9596463C}" type="slidenum">
              <a:rPr lang="en-US" smtClean="0"/>
              <a:pPr algn="r"/>
              <a:t>14</a:t>
            </a:fld>
            <a:endParaRPr lang="en-US" dirty="0"/>
          </a:p>
        </p:txBody>
      </p:sp>
    </p:spTree>
    <p:extLst>
      <p:ext uri="{BB962C8B-B14F-4D97-AF65-F5344CB8AC3E}">
        <p14:creationId xmlns:p14="http://schemas.microsoft.com/office/powerpoint/2010/main" val="39066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dissolve">
                                      <p:cBhvr>
                                        <p:cTn id="7" dur="1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dissolve">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dissolve">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dissolve">
                                      <p:cBhvr>
                                        <p:cTn id="22" dur="500"/>
                                        <p:tgtEl>
                                          <p:spTgt spid="6">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6525-D0EE-4D1C-9AA9-AD305B0793DC}"/>
              </a:ext>
            </a:extLst>
          </p:cNvPr>
          <p:cNvSpPr>
            <a:spLocks noGrp="1"/>
          </p:cNvSpPr>
          <p:nvPr>
            <p:ph idx="1"/>
          </p:nvPr>
        </p:nvSpPr>
        <p:spPr/>
        <p:txBody>
          <a:bodyPr>
            <a:normAutofit/>
          </a:bodyPr>
          <a:lstStyle/>
          <a:p>
            <a:endParaRPr lang="en-US" dirty="0"/>
          </a:p>
          <a:p>
            <a:pPr algn="ctr"/>
            <a:r>
              <a:rPr lang="en-US" sz="5300" dirty="0"/>
              <a:t>Packs Super Traps</a:t>
            </a:r>
          </a:p>
          <a:p>
            <a:pPr algn="ctr"/>
            <a:endParaRPr lang="en-US" sz="5400" dirty="0"/>
          </a:p>
          <a:p>
            <a:pPr algn="ctr"/>
            <a:r>
              <a:rPr lang="en-US" sz="2600" dirty="0"/>
              <a:t>Advanced filtration technology to reduce mercury buildup</a:t>
            </a:r>
          </a:p>
        </p:txBody>
      </p:sp>
      <p:cxnSp>
        <p:nvCxnSpPr>
          <p:cNvPr id="4" name="Straight Connector 3">
            <a:extLst>
              <a:ext uri="{FF2B5EF4-FFF2-40B4-BE49-F238E27FC236}">
                <a16:creationId xmlns:a16="http://schemas.microsoft.com/office/drawing/2014/main" id="{C0F6986F-F4F3-8B44-8CF3-9579B17A6348}"/>
              </a:ext>
            </a:extLst>
          </p:cNvPr>
          <p:cNvCxnSpPr/>
          <p:nvPr/>
        </p:nvCxnSpPr>
        <p:spPr>
          <a:xfrm>
            <a:off x="1523999" y="2195287"/>
            <a:ext cx="9144000" cy="0"/>
          </a:xfrm>
          <a:prstGeom prst="line">
            <a:avLst/>
          </a:prstGeom>
          <a:ln w="63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717B27F-00D9-F14E-970F-896649BF98EF}"/>
              </a:ext>
            </a:extLst>
          </p:cNvPr>
          <p:cNvSpPr/>
          <p:nvPr/>
        </p:nvSpPr>
        <p:spPr>
          <a:xfrm>
            <a:off x="881743" y="1652744"/>
            <a:ext cx="10548257" cy="455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29EC3E7-ABFA-5F4F-9593-3E14EF36267A}"/>
              </a:ext>
            </a:extLst>
          </p:cNvPr>
          <p:cNvGrpSpPr>
            <a:grpSpLocks noChangeAspect="1"/>
          </p:cNvGrpSpPr>
          <p:nvPr/>
        </p:nvGrpSpPr>
        <p:grpSpPr>
          <a:xfrm>
            <a:off x="5583647" y="634113"/>
            <a:ext cx="1024704" cy="1304818"/>
            <a:chOff x="5652655" y="2334953"/>
            <a:chExt cx="1319645" cy="1661251"/>
          </a:xfrm>
        </p:grpSpPr>
        <p:sp>
          <p:nvSpPr>
            <p:cNvPr id="14" name="Can 13">
              <a:extLst>
                <a:ext uri="{FF2B5EF4-FFF2-40B4-BE49-F238E27FC236}">
                  <a16:creationId xmlns:a16="http://schemas.microsoft.com/office/drawing/2014/main" id="{249BD8FE-5F84-FB41-83CC-BE1318473A89}"/>
                </a:ext>
              </a:extLst>
            </p:cNvPr>
            <p:cNvSpPr/>
            <p:nvPr/>
          </p:nvSpPr>
          <p:spPr>
            <a:xfrm>
              <a:off x="5652655" y="2880358"/>
              <a:ext cx="1319645" cy="798024"/>
            </a:xfrm>
            <a:prstGeom prst="ca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2036E6B-34BD-874A-8C26-7AE80216F069}"/>
                </a:ext>
              </a:extLst>
            </p:cNvPr>
            <p:cNvSpPr/>
            <p:nvPr/>
          </p:nvSpPr>
          <p:spPr>
            <a:xfrm>
              <a:off x="6048712" y="276999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CF892F-96D1-0F44-89E8-1BDC4D69897B}"/>
                </a:ext>
              </a:extLst>
            </p:cNvPr>
            <p:cNvSpPr/>
            <p:nvPr/>
          </p:nvSpPr>
          <p:spPr>
            <a:xfrm>
              <a:off x="5836685" y="2637558"/>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D48891-DEC7-364C-BC83-21AEFA504061}"/>
                </a:ext>
              </a:extLst>
            </p:cNvPr>
            <p:cNvSpPr/>
            <p:nvPr/>
          </p:nvSpPr>
          <p:spPr>
            <a:xfrm>
              <a:off x="5952488" y="236895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7B93AF9-8FE1-6644-B67A-4FF696DB2A49}"/>
                </a:ext>
              </a:extLst>
            </p:cNvPr>
            <p:cNvSpPr/>
            <p:nvPr/>
          </p:nvSpPr>
          <p:spPr>
            <a:xfrm>
              <a:off x="6146223" y="2632015"/>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AEB2FAF-7AC2-A24C-A4CD-EFE822FD91E9}"/>
                </a:ext>
              </a:extLst>
            </p:cNvPr>
            <p:cNvSpPr/>
            <p:nvPr/>
          </p:nvSpPr>
          <p:spPr>
            <a:xfrm>
              <a:off x="6300583" y="2879316"/>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330331A-9823-3E45-85A8-45AFA3B8C96D}"/>
                </a:ext>
              </a:extLst>
            </p:cNvPr>
            <p:cNvSpPr/>
            <p:nvPr/>
          </p:nvSpPr>
          <p:spPr>
            <a:xfrm>
              <a:off x="6625722" y="2709946"/>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316C9B-16DB-1A49-93CC-46B2BB08B3EB}"/>
                </a:ext>
              </a:extLst>
            </p:cNvPr>
            <p:cNvSpPr/>
            <p:nvPr/>
          </p:nvSpPr>
          <p:spPr>
            <a:xfrm>
              <a:off x="6424601" y="2540187"/>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0652FEA-3974-0D49-A952-1C97BC6FD026}"/>
                </a:ext>
              </a:extLst>
            </p:cNvPr>
            <p:cNvSpPr/>
            <p:nvPr/>
          </p:nvSpPr>
          <p:spPr>
            <a:xfrm>
              <a:off x="6023264" y="290880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B766B54-D832-004E-9C95-837C4B3A2E44}"/>
                </a:ext>
              </a:extLst>
            </p:cNvPr>
            <p:cNvSpPr/>
            <p:nvPr/>
          </p:nvSpPr>
          <p:spPr>
            <a:xfrm>
              <a:off x="6566727" y="233495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6132E1-C5C4-904F-89DE-5D4A9251CF63}"/>
                </a:ext>
              </a:extLst>
            </p:cNvPr>
            <p:cNvSpPr/>
            <p:nvPr/>
          </p:nvSpPr>
          <p:spPr>
            <a:xfrm>
              <a:off x="6222651" y="2551285"/>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1136CE2-B1AD-224B-AC34-857EE5D56454}"/>
                </a:ext>
              </a:extLst>
            </p:cNvPr>
            <p:cNvSpPr/>
            <p:nvPr/>
          </p:nvSpPr>
          <p:spPr>
            <a:xfrm>
              <a:off x="6021766" y="2585689"/>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FEA9939-6069-B542-A83E-A6C00EA3D2DE}"/>
                </a:ext>
              </a:extLst>
            </p:cNvPr>
            <p:cNvSpPr/>
            <p:nvPr/>
          </p:nvSpPr>
          <p:spPr>
            <a:xfrm>
              <a:off x="6215954" y="2657216"/>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6968A2-0801-8F4E-81B7-AFE47B62EB47}"/>
                </a:ext>
              </a:extLst>
            </p:cNvPr>
            <p:cNvSpPr/>
            <p:nvPr/>
          </p:nvSpPr>
          <p:spPr>
            <a:xfrm>
              <a:off x="6536126" y="27766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DF0F1F9-2102-3549-BDC6-C7D8294CEB49}"/>
                </a:ext>
              </a:extLst>
            </p:cNvPr>
            <p:cNvSpPr/>
            <p:nvPr/>
          </p:nvSpPr>
          <p:spPr>
            <a:xfrm>
              <a:off x="6375051" y="2703685"/>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B7BD04F-B860-2849-BAE6-B7720943521F}"/>
                </a:ext>
              </a:extLst>
            </p:cNvPr>
            <p:cNvSpPr/>
            <p:nvPr/>
          </p:nvSpPr>
          <p:spPr>
            <a:xfrm>
              <a:off x="6375051" y="3918272"/>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2B48C92-F1F1-854D-A580-1B9F2570A3E2}"/>
                </a:ext>
              </a:extLst>
            </p:cNvPr>
            <p:cNvPicPr>
              <a:picLocks noChangeAspect="1"/>
            </p:cNvPicPr>
            <p:nvPr/>
          </p:nvPicPr>
          <p:blipFill>
            <a:blip r:embed="rId2"/>
            <a:stretch>
              <a:fillRect/>
            </a:stretch>
          </p:blipFill>
          <p:spPr>
            <a:xfrm>
              <a:off x="6019800" y="3352800"/>
              <a:ext cx="152400" cy="152400"/>
            </a:xfrm>
            <a:prstGeom prst="rect">
              <a:avLst/>
            </a:prstGeom>
          </p:spPr>
        </p:pic>
        <p:sp>
          <p:nvSpPr>
            <p:cNvPr id="31" name="Oval 30">
              <a:extLst>
                <a:ext uri="{FF2B5EF4-FFF2-40B4-BE49-F238E27FC236}">
                  <a16:creationId xmlns:a16="http://schemas.microsoft.com/office/drawing/2014/main" id="{84889DBC-933D-B548-A60A-3617C3FB5E8B}"/>
                </a:ext>
              </a:extLst>
            </p:cNvPr>
            <p:cNvSpPr/>
            <p:nvPr/>
          </p:nvSpPr>
          <p:spPr>
            <a:xfrm>
              <a:off x="6096000" y="3770862"/>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3F80FD9-BAED-EA4A-9F04-A9097F2E2D3F}"/>
                </a:ext>
              </a:extLst>
            </p:cNvPr>
            <p:cNvSpPr/>
            <p:nvPr/>
          </p:nvSpPr>
          <p:spPr>
            <a:xfrm>
              <a:off x="6840926" y="30814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25C3233-1548-0741-98E1-B5217EEE32E8}"/>
                </a:ext>
              </a:extLst>
            </p:cNvPr>
            <p:cNvSpPr/>
            <p:nvPr/>
          </p:nvSpPr>
          <p:spPr>
            <a:xfrm>
              <a:off x="6688526" y="29290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6E8BFF17-C14B-EB49-A605-0D85CAB8BB82}"/>
              </a:ext>
            </a:extLst>
          </p:cNvPr>
          <p:cNvSpPr>
            <a:spLocks noGrp="1"/>
          </p:cNvSpPr>
          <p:nvPr>
            <p:ph type="sldNum" sz="quarter" idx="12"/>
          </p:nvPr>
        </p:nvSpPr>
        <p:spPr/>
        <p:txBody>
          <a:bodyPr/>
          <a:lstStyle/>
          <a:p>
            <a:pPr algn="r"/>
            <a:fld id="{3A98EE3D-8CD1-4C3F-BD1C-C98C9596463C}" type="slidenum">
              <a:rPr lang="en-US" smtClean="0"/>
              <a:pPr algn="r"/>
              <a:t>15</a:t>
            </a:fld>
            <a:endParaRPr lang="en-US" dirty="0"/>
          </a:p>
        </p:txBody>
      </p:sp>
    </p:spTree>
    <p:extLst>
      <p:ext uri="{BB962C8B-B14F-4D97-AF65-F5344CB8AC3E}">
        <p14:creationId xmlns:p14="http://schemas.microsoft.com/office/powerpoint/2010/main" val="3243031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B24A-20AF-479D-9282-1FA530022030}"/>
              </a:ext>
            </a:extLst>
          </p:cNvPr>
          <p:cNvSpPr>
            <a:spLocks noGrp="1"/>
          </p:cNvSpPr>
          <p:nvPr>
            <p:ph type="title"/>
          </p:nvPr>
        </p:nvSpPr>
        <p:spPr/>
        <p:txBody>
          <a:bodyPr/>
          <a:lstStyle/>
          <a:p>
            <a:r>
              <a:rPr lang="en-US" dirty="0"/>
              <a:t>Traditional</a:t>
            </a:r>
            <a:br>
              <a:rPr lang="en-US" dirty="0"/>
            </a:br>
            <a:r>
              <a:rPr lang="en-US" dirty="0"/>
              <a:t>Chairside Trap</a:t>
            </a:r>
          </a:p>
        </p:txBody>
      </p:sp>
      <p:sp>
        <p:nvSpPr>
          <p:cNvPr id="4" name="Text Placeholder 3">
            <a:extLst>
              <a:ext uri="{FF2B5EF4-FFF2-40B4-BE49-F238E27FC236}">
                <a16:creationId xmlns:a16="http://schemas.microsoft.com/office/drawing/2014/main" id="{49B87E91-0660-4496-9DA0-63B5537704E1}"/>
              </a:ext>
            </a:extLst>
          </p:cNvPr>
          <p:cNvSpPr>
            <a:spLocks noGrp="1"/>
          </p:cNvSpPr>
          <p:nvPr>
            <p:ph type="body" sz="half" idx="2"/>
          </p:nvPr>
        </p:nvSpPr>
        <p:spPr/>
        <p:txBody>
          <a:bodyPr/>
          <a:lstStyle/>
          <a:p>
            <a:r>
              <a:rPr lang="en-US" dirty="0"/>
              <a:t>Very porous: 99%+ amalgam passes through to the separator.</a:t>
            </a:r>
          </a:p>
        </p:txBody>
      </p:sp>
      <p:pic>
        <p:nvPicPr>
          <p:cNvPr id="45" name="Picture 44" descr="A picture containing indoor, cup, black, sitting&#10;&#10;Description automatically generated">
            <a:extLst>
              <a:ext uri="{FF2B5EF4-FFF2-40B4-BE49-F238E27FC236}">
                <a16:creationId xmlns:a16="http://schemas.microsoft.com/office/drawing/2014/main" id="{41042502-A311-654C-B706-F4EB2A9BBA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31" y1="10513" x2="48172" y2="10654"/>
                        <a14:foregroundMark x1="51213" y1="10127" x2="49499" y2="9986"/>
                        <a14:foregroundMark x1="85053" y1="44233" x2="85053" y2="43179"/>
                      </a14:backgroundRemoval>
                    </a14:imgEffect>
                  </a14:imgLayer>
                </a14:imgProps>
              </a:ext>
              <a:ext uri="{28A0092B-C50C-407E-A947-70E740481C1C}">
                <a14:useLocalDpi xmlns:a14="http://schemas.microsoft.com/office/drawing/2010/main" val="0"/>
              </a:ext>
            </a:extLst>
          </a:blip>
          <a:srcRect l="7279" t="5262" r="10969" b="6669"/>
          <a:stretch/>
        </p:blipFill>
        <p:spPr>
          <a:xfrm>
            <a:off x="8977469" y="2211816"/>
            <a:ext cx="3042138" cy="3016257"/>
          </a:xfrm>
          <a:prstGeom prst="rect">
            <a:avLst/>
          </a:prstGeom>
        </p:spPr>
      </p:pic>
      <p:pic>
        <p:nvPicPr>
          <p:cNvPr id="10" name="Picture 9" descr="A picture containing indoor, table, mirror, desk&#10;&#10;Description automatically generated">
            <a:extLst>
              <a:ext uri="{FF2B5EF4-FFF2-40B4-BE49-F238E27FC236}">
                <a16:creationId xmlns:a16="http://schemas.microsoft.com/office/drawing/2014/main" id="{6B1465B2-D648-5D45-AA00-91359479B5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987"/>
          <a:stretch/>
        </p:blipFill>
        <p:spPr>
          <a:xfrm>
            <a:off x="5077410" y="1574151"/>
            <a:ext cx="3517567" cy="2937798"/>
          </a:xfrm>
          <a:prstGeom prst="rect">
            <a:avLst/>
          </a:prstGeom>
          <a:effectLst>
            <a:softEdge rad="63500"/>
          </a:effectLst>
        </p:spPr>
      </p:pic>
      <p:cxnSp>
        <p:nvCxnSpPr>
          <p:cNvPr id="36" name="Straight Connector 35">
            <a:extLst>
              <a:ext uri="{FF2B5EF4-FFF2-40B4-BE49-F238E27FC236}">
                <a16:creationId xmlns:a16="http://schemas.microsoft.com/office/drawing/2014/main" id="{B1946D4B-5C2A-4B4F-8BF4-2B7C343B0FFD}"/>
              </a:ext>
            </a:extLst>
          </p:cNvPr>
          <p:cNvCxnSpPr>
            <a:cxnSpLocks/>
          </p:cNvCxnSpPr>
          <p:nvPr/>
        </p:nvCxnSpPr>
        <p:spPr>
          <a:xfrm>
            <a:off x="6980971" y="3569313"/>
            <a:ext cx="2204593" cy="15063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5" name="Slide Number Placeholder 4">
            <a:extLst>
              <a:ext uri="{FF2B5EF4-FFF2-40B4-BE49-F238E27FC236}">
                <a16:creationId xmlns:a16="http://schemas.microsoft.com/office/drawing/2014/main" id="{7501EDC7-2F74-484B-B9DB-8B125E9A8BC4}"/>
              </a:ext>
            </a:extLst>
          </p:cNvPr>
          <p:cNvSpPr>
            <a:spLocks noGrp="1"/>
          </p:cNvSpPr>
          <p:nvPr>
            <p:ph type="sldNum" sz="quarter" idx="12"/>
          </p:nvPr>
        </p:nvSpPr>
        <p:spPr/>
        <p:txBody>
          <a:bodyPr/>
          <a:lstStyle/>
          <a:p>
            <a:pPr algn="r"/>
            <a:fld id="{3A98EE3D-8CD1-4C3F-BD1C-C98C9596463C}" type="slidenum">
              <a:rPr lang="en-US" smtClean="0"/>
              <a:pPr algn="r"/>
              <a:t>16</a:t>
            </a:fld>
            <a:endParaRPr lang="en-US" dirty="0"/>
          </a:p>
        </p:txBody>
      </p:sp>
    </p:spTree>
    <p:extLst>
      <p:ext uri="{BB962C8B-B14F-4D97-AF65-F5344CB8AC3E}">
        <p14:creationId xmlns:p14="http://schemas.microsoft.com/office/powerpoint/2010/main" val="1457700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B24A-20AF-479D-9282-1FA530022030}"/>
              </a:ext>
            </a:extLst>
          </p:cNvPr>
          <p:cNvSpPr>
            <a:spLocks noGrp="1"/>
          </p:cNvSpPr>
          <p:nvPr>
            <p:ph type="title"/>
          </p:nvPr>
        </p:nvSpPr>
        <p:spPr/>
        <p:txBody>
          <a:bodyPr/>
          <a:lstStyle/>
          <a:p>
            <a:r>
              <a:rPr lang="en-US" dirty="0"/>
              <a:t>Traditional</a:t>
            </a:r>
            <a:br>
              <a:rPr lang="en-US" dirty="0"/>
            </a:br>
            <a:r>
              <a:rPr lang="en-US" dirty="0"/>
              <a:t>Chairside Trap</a:t>
            </a:r>
          </a:p>
        </p:txBody>
      </p:sp>
      <p:sp>
        <p:nvSpPr>
          <p:cNvPr id="4" name="Text Placeholder 3">
            <a:extLst>
              <a:ext uri="{FF2B5EF4-FFF2-40B4-BE49-F238E27FC236}">
                <a16:creationId xmlns:a16="http://schemas.microsoft.com/office/drawing/2014/main" id="{49B87E91-0660-4496-9DA0-63B5537704E1}"/>
              </a:ext>
            </a:extLst>
          </p:cNvPr>
          <p:cNvSpPr>
            <a:spLocks noGrp="1"/>
          </p:cNvSpPr>
          <p:nvPr>
            <p:ph type="body" sz="half" idx="2"/>
          </p:nvPr>
        </p:nvSpPr>
        <p:spPr/>
        <p:txBody>
          <a:bodyPr/>
          <a:lstStyle/>
          <a:p>
            <a:r>
              <a:rPr lang="en-US" dirty="0"/>
              <a:t>Very porous: 99%+ amalgam passes through to the separator.</a:t>
            </a:r>
          </a:p>
        </p:txBody>
      </p:sp>
      <p:pic>
        <p:nvPicPr>
          <p:cNvPr id="41" name="Picture 40" descr="A picture containing cup, coffee, indoor, kitchenware&#10;&#10;Description automatically generated">
            <a:extLst>
              <a:ext uri="{FF2B5EF4-FFF2-40B4-BE49-F238E27FC236}">
                <a16:creationId xmlns:a16="http://schemas.microsoft.com/office/drawing/2014/main" id="{CF2B2AC7-26F1-564C-B547-775421AD9D89}"/>
              </a:ext>
            </a:extLst>
          </p:cNvPr>
          <p:cNvPicPr>
            <a:picLocks noChangeAspect="1"/>
          </p:cNvPicPr>
          <p:nvPr/>
        </p:nvPicPr>
        <p:blipFill rotWithShape="1">
          <a:blip r:embed="rId2">
            <a:extLst>
              <a:ext uri="{28A0092B-C50C-407E-A947-70E740481C1C}">
                <a14:useLocalDpi xmlns:a14="http://schemas.microsoft.com/office/drawing/2010/main" val="0"/>
              </a:ext>
            </a:extLst>
          </a:blip>
          <a:srcRect l="9856" r="11898"/>
          <a:stretch/>
        </p:blipFill>
        <p:spPr>
          <a:xfrm>
            <a:off x="5329629" y="523167"/>
            <a:ext cx="6365157" cy="5811665"/>
          </a:xfrm>
          <a:prstGeom prst="rect">
            <a:avLst/>
          </a:prstGeom>
        </p:spPr>
      </p:pic>
      <p:sp>
        <p:nvSpPr>
          <p:cNvPr id="5" name="Slide Number Placeholder 4">
            <a:extLst>
              <a:ext uri="{FF2B5EF4-FFF2-40B4-BE49-F238E27FC236}">
                <a16:creationId xmlns:a16="http://schemas.microsoft.com/office/drawing/2014/main" id="{8E5D6AAB-BC44-CD4F-B086-E4D73570A9F0}"/>
              </a:ext>
            </a:extLst>
          </p:cNvPr>
          <p:cNvSpPr>
            <a:spLocks noGrp="1"/>
          </p:cNvSpPr>
          <p:nvPr>
            <p:ph type="sldNum" sz="quarter" idx="12"/>
          </p:nvPr>
        </p:nvSpPr>
        <p:spPr/>
        <p:txBody>
          <a:bodyPr/>
          <a:lstStyle/>
          <a:p>
            <a:pPr algn="r"/>
            <a:fld id="{3A98EE3D-8CD1-4C3F-BD1C-C98C9596463C}" type="slidenum">
              <a:rPr lang="en-US" smtClean="0"/>
              <a:pPr algn="r"/>
              <a:t>17</a:t>
            </a:fld>
            <a:endParaRPr lang="en-US" dirty="0"/>
          </a:p>
        </p:txBody>
      </p:sp>
    </p:spTree>
    <p:extLst>
      <p:ext uri="{BB962C8B-B14F-4D97-AF65-F5344CB8AC3E}">
        <p14:creationId xmlns:p14="http://schemas.microsoft.com/office/powerpoint/2010/main" val="165463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31C1-8FD2-8C4B-903A-53013F19D4BF}"/>
              </a:ext>
            </a:extLst>
          </p:cNvPr>
          <p:cNvSpPr>
            <a:spLocks noGrp="1"/>
          </p:cNvSpPr>
          <p:nvPr>
            <p:ph type="title"/>
          </p:nvPr>
        </p:nvSpPr>
        <p:spPr/>
        <p:txBody>
          <a:bodyPr/>
          <a:lstStyle/>
          <a:p>
            <a:r>
              <a:rPr lang="en-US" dirty="0"/>
              <a:t>Packs Super Traps</a:t>
            </a:r>
          </a:p>
        </p:txBody>
      </p:sp>
      <p:sp>
        <p:nvSpPr>
          <p:cNvPr id="4" name="Text Placeholder 3">
            <a:extLst>
              <a:ext uri="{FF2B5EF4-FFF2-40B4-BE49-F238E27FC236}">
                <a16:creationId xmlns:a16="http://schemas.microsoft.com/office/drawing/2014/main" id="{D87E95D4-7E1C-1D40-909A-589AB5861EEA}"/>
              </a:ext>
            </a:extLst>
          </p:cNvPr>
          <p:cNvSpPr>
            <a:spLocks noGrp="1"/>
          </p:cNvSpPr>
          <p:nvPr>
            <p:ph type="body" sz="half" idx="2"/>
          </p:nvPr>
        </p:nvSpPr>
        <p:spPr/>
        <p:txBody>
          <a:bodyPr/>
          <a:lstStyle/>
          <a:p>
            <a:r>
              <a:rPr lang="en-US" dirty="0"/>
              <a:t>Uses advanced filtration technology.</a:t>
            </a:r>
          </a:p>
          <a:p>
            <a:r>
              <a:rPr lang="en-US" dirty="0"/>
              <a:t>Reduces mercury buildup in vacuum lines.</a:t>
            </a:r>
          </a:p>
        </p:txBody>
      </p:sp>
      <p:pic>
        <p:nvPicPr>
          <p:cNvPr id="35" name="Picture 34" descr="A picture containing cup, coffee, indoor, sitting&#10;&#10;Description automatically generated">
            <a:extLst>
              <a:ext uri="{FF2B5EF4-FFF2-40B4-BE49-F238E27FC236}">
                <a16:creationId xmlns:a16="http://schemas.microsoft.com/office/drawing/2014/main" id="{310C2DE2-3125-394D-A040-3E184FD17B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7" b="92854" l="8818" r="90688">
                        <a14:foregroundMark x1="49771" y1="9927" x2="49771" y2="9927"/>
                        <a14:foregroundMark x1="53333" y1="10622" x2="47196" y2="10274"/>
                        <a14:foregroundMark x1="88783" y1="36385" x2="90123" y2="49092"/>
                        <a14:foregroundMark x1="90123" y1="49092" x2="90723" y2="43801"/>
                        <a14:foregroundMark x1="57178" y1="92893" x2="42363" y2="90769"/>
                        <a14:backgroundMark x1="8430" y1="45346" x2="8430" y2="46273"/>
                        <a14:backgroundMark x1="8536" y1="45732" x2="8783" y2="45886"/>
                        <a14:backgroundMark x1="8536" y1="45230" x2="9030" y2="46389"/>
                        <a14:backgroundMark x1="8078" y1="45886" x2="9136" y2="53032"/>
                        <a14:backgroundMark x1="8818" y1="46311" x2="9489" y2="53264"/>
                      </a14:backgroundRemoval>
                    </a14:imgEffect>
                  </a14:imgLayer>
                </a14:imgProps>
              </a:ext>
              <a:ext uri="{28A0092B-C50C-407E-A947-70E740481C1C}">
                <a14:useLocalDpi xmlns:a14="http://schemas.microsoft.com/office/drawing/2010/main" val="0"/>
              </a:ext>
            </a:extLst>
          </a:blip>
          <a:stretch>
            <a:fillRect/>
          </a:stretch>
        </p:blipFill>
        <p:spPr>
          <a:xfrm>
            <a:off x="8926286" y="1657487"/>
            <a:ext cx="3355658" cy="3064505"/>
          </a:xfrm>
          <a:prstGeom prst="rect">
            <a:avLst/>
          </a:prstGeom>
        </p:spPr>
      </p:pic>
      <p:pic>
        <p:nvPicPr>
          <p:cNvPr id="11" name="Picture 10" descr="A picture containing indoor, table, mirror, desk&#10;&#10;Description automatically generated">
            <a:extLst>
              <a:ext uri="{FF2B5EF4-FFF2-40B4-BE49-F238E27FC236}">
                <a16:creationId xmlns:a16="http://schemas.microsoft.com/office/drawing/2014/main" id="{57C6B7B4-A67C-9B40-8683-F0EBF5C65D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987"/>
          <a:stretch/>
        </p:blipFill>
        <p:spPr>
          <a:xfrm>
            <a:off x="4855919" y="1657487"/>
            <a:ext cx="3517567" cy="2937798"/>
          </a:xfrm>
          <a:prstGeom prst="rect">
            <a:avLst/>
          </a:prstGeom>
          <a:effectLst>
            <a:softEdge rad="63500"/>
          </a:effectLst>
        </p:spPr>
      </p:pic>
      <p:cxnSp>
        <p:nvCxnSpPr>
          <p:cNvPr id="33" name="Straight Connector 32">
            <a:extLst>
              <a:ext uri="{FF2B5EF4-FFF2-40B4-BE49-F238E27FC236}">
                <a16:creationId xmlns:a16="http://schemas.microsoft.com/office/drawing/2014/main" id="{0172B5B4-62B1-1E49-88C6-DB0391EB007F}"/>
              </a:ext>
            </a:extLst>
          </p:cNvPr>
          <p:cNvCxnSpPr>
            <a:cxnSpLocks/>
          </p:cNvCxnSpPr>
          <p:nvPr/>
        </p:nvCxnSpPr>
        <p:spPr>
          <a:xfrm flipV="1">
            <a:off x="6614702" y="3126386"/>
            <a:ext cx="2558795" cy="51089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48C0651A-39BE-C849-A85B-5EC23EFA5C1F}"/>
              </a:ext>
            </a:extLst>
          </p:cNvPr>
          <p:cNvSpPr>
            <a:spLocks noGrp="1"/>
          </p:cNvSpPr>
          <p:nvPr>
            <p:ph type="sldNum" sz="quarter" idx="12"/>
          </p:nvPr>
        </p:nvSpPr>
        <p:spPr/>
        <p:txBody>
          <a:bodyPr/>
          <a:lstStyle/>
          <a:p>
            <a:pPr algn="r"/>
            <a:fld id="{3A98EE3D-8CD1-4C3F-BD1C-C98C9596463C}" type="slidenum">
              <a:rPr lang="en-US" smtClean="0"/>
              <a:pPr algn="r"/>
              <a:t>18</a:t>
            </a:fld>
            <a:endParaRPr lang="en-US" dirty="0"/>
          </a:p>
        </p:txBody>
      </p:sp>
    </p:spTree>
    <p:extLst>
      <p:ext uri="{BB962C8B-B14F-4D97-AF65-F5344CB8AC3E}">
        <p14:creationId xmlns:p14="http://schemas.microsoft.com/office/powerpoint/2010/main" val="41657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B24A-20AF-479D-9282-1FA530022030}"/>
              </a:ext>
            </a:extLst>
          </p:cNvPr>
          <p:cNvSpPr>
            <a:spLocks noGrp="1"/>
          </p:cNvSpPr>
          <p:nvPr>
            <p:ph type="title"/>
          </p:nvPr>
        </p:nvSpPr>
        <p:spPr/>
        <p:txBody>
          <a:bodyPr/>
          <a:lstStyle/>
          <a:p>
            <a:r>
              <a:rPr lang="en-US" dirty="0"/>
              <a:t>Packs Super Traps</a:t>
            </a:r>
          </a:p>
        </p:txBody>
      </p:sp>
      <p:sp>
        <p:nvSpPr>
          <p:cNvPr id="4" name="Text Placeholder 3">
            <a:extLst>
              <a:ext uri="{FF2B5EF4-FFF2-40B4-BE49-F238E27FC236}">
                <a16:creationId xmlns:a16="http://schemas.microsoft.com/office/drawing/2014/main" id="{49B87E91-0660-4496-9DA0-63B5537704E1}"/>
              </a:ext>
            </a:extLst>
          </p:cNvPr>
          <p:cNvSpPr>
            <a:spLocks noGrp="1"/>
          </p:cNvSpPr>
          <p:nvPr>
            <p:ph type="body" sz="half" idx="2"/>
          </p:nvPr>
        </p:nvSpPr>
        <p:spPr/>
        <p:txBody>
          <a:bodyPr/>
          <a:lstStyle/>
          <a:p>
            <a:r>
              <a:rPr lang="en-US" dirty="0"/>
              <a:t>Uses advanced filtration technology.</a:t>
            </a:r>
          </a:p>
          <a:p>
            <a:r>
              <a:rPr lang="en-US" dirty="0"/>
              <a:t>Reduces mercury buildup in vacuum lines.</a:t>
            </a:r>
          </a:p>
        </p:txBody>
      </p:sp>
      <p:pic>
        <p:nvPicPr>
          <p:cNvPr id="5" name="Picture 4" descr="A picture containing cup, coffee, indoor, small&#10;&#10;Description automatically generated">
            <a:extLst>
              <a:ext uri="{FF2B5EF4-FFF2-40B4-BE49-F238E27FC236}">
                <a16:creationId xmlns:a16="http://schemas.microsoft.com/office/drawing/2014/main" id="{2239DD01-7B51-CC41-968A-76D857E57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541" y="1019725"/>
            <a:ext cx="7227826" cy="4818550"/>
          </a:xfrm>
          <a:prstGeom prst="rect">
            <a:avLst/>
          </a:prstGeom>
        </p:spPr>
      </p:pic>
      <p:sp>
        <p:nvSpPr>
          <p:cNvPr id="6" name="Slide Number Placeholder 5">
            <a:extLst>
              <a:ext uri="{FF2B5EF4-FFF2-40B4-BE49-F238E27FC236}">
                <a16:creationId xmlns:a16="http://schemas.microsoft.com/office/drawing/2014/main" id="{9CA5F89E-908C-AB41-8B82-15A1B5A65540}"/>
              </a:ext>
            </a:extLst>
          </p:cNvPr>
          <p:cNvSpPr>
            <a:spLocks noGrp="1"/>
          </p:cNvSpPr>
          <p:nvPr>
            <p:ph type="sldNum" sz="quarter" idx="12"/>
          </p:nvPr>
        </p:nvSpPr>
        <p:spPr/>
        <p:txBody>
          <a:bodyPr/>
          <a:lstStyle/>
          <a:p>
            <a:pPr algn="r"/>
            <a:fld id="{3A98EE3D-8CD1-4C3F-BD1C-C98C9596463C}" type="slidenum">
              <a:rPr lang="en-US" smtClean="0"/>
              <a:pPr algn="r"/>
              <a:t>19</a:t>
            </a:fld>
            <a:endParaRPr lang="en-US" dirty="0"/>
          </a:p>
        </p:txBody>
      </p:sp>
    </p:spTree>
    <p:extLst>
      <p:ext uri="{BB962C8B-B14F-4D97-AF65-F5344CB8AC3E}">
        <p14:creationId xmlns:p14="http://schemas.microsoft.com/office/powerpoint/2010/main" val="428217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ECF05F-1243-1844-8843-751391B570BE}"/>
              </a:ext>
            </a:extLst>
          </p:cNvPr>
          <p:cNvSpPr txBox="1"/>
          <p:nvPr/>
        </p:nvSpPr>
        <p:spPr>
          <a:xfrm>
            <a:off x="5172074" y="286603"/>
            <a:ext cx="5983605"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spc="-50" dirty="0">
                <a:solidFill>
                  <a:schemeClr val="tx1">
                    <a:lumMod val="75000"/>
                    <a:lumOff val="25000"/>
                  </a:schemeClr>
                </a:solidFill>
                <a:latin typeface="+mj-lt"/>
                <a:ea typeface="+mj-ea"/>
                <a:cs typeface="+mj-cs"/>
              </a:rPr>
              <a:t>Packs Solutions, LLC</a:t>
            </a:r>
          </a:p>
        </p:txBody>
      </p:sp>
      <p:pic>
        <p:nvPicPr>
          <p:cNvPr id="11" name="Picture 10" descr="A picture containing light, sitting, large, traffic&#10;&#10;Description automatically generated">
            <a:extLst>
              <a:ext uri="{FF2B5EF4-FFF2-40B4-BE49-F238E27FC236}">
                <a16:creationId xmlns:a16="http://schemas.microsoft.com/office/drawing/2014/main" id="{93BD6DF9-B8D0-3246-9862-0F67BF18B50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9845" b="89465" l="7282" r="97573">
                        <a14:foregroundMark x1="7767" y1="37478" x2="7767" y2="37478"/>
                        <a14:foregroundMark x1="94175" y1="60622" x2="94175" y2="60622"/>
                        <a14:foregroundMark x1="93932" y1="35924" x2="93932" y2="35924"/>
                        <a14:foregroundMark x1="7524" y1="37478" x2="7524" y2="37478"/>
                        <a14:foregroundMark x1="7524" y1="36788" x2="7524" y2="36788"/>
                        <a14:foregroundMark x1="97573" y1="65458" x2="97573" y2="65458"/>
                        <a14:foregroundMark x1="97573" y1="65803" x2="97573" y2="65803"/>
                        <a14:foregroundMark x1="97573" y1="65458" x2="97573" y2="65458"/>
                        <a14:foregroundMark x1="97573" y1="61831" x2="97573" y2="61831"/>
                        <a14:foregroundMark x1="97330" y1="65803" x2="97330" y2="65803"/>
                        <a14:foregroundMark x1="96845" y1="65630" x2="96845" y2="65630"/>
                        <a14:foregroundMark x1="97330" y1="65630" x2="97330" y2="65630"/>
                        <a14:foregroundMark x1="97087" y1="65803" x2="97087" y2="65803"/>
                        <a14:foregroundMark x1="96925" y1="65458" x2="96602" y2="65803"/>
                        <a14:foregroundMark x1="97087" y1="65285" x2="96925" y2="65458"/>
                        <a14:backgroundMark x1="7282" y1="37478" x2="7282" y2="37478"/>
                        <a14:backgroundMark x1="7282" y1="36960" x2="7282" y2="36960"/>
                        <a14:backgroundMark x1="97816" y1="65976" x2="97816" y2="65976"/>
                        <a14:backgroundMark x1="97816" y1="65803" x2="97816" y2="65803"/>
                        <a14:backgroundMark x1="98058" y1="65458" x2="98058" y2="65458"/>
                      </a14:backgroundRemoval>
                    </a14:imgEffect>
                  </a14:imgLayer>
                </a14:imgProps>
              </a:ext>
              <a:ext uri="{28A0092B-C50C-407E-A947-70E740481C1C}">
                <a14:useLocalDpi xmlns:a14="http://schemas.microsoft.com/office/drawing/2010/main"/>
              </a:ext>
            </a:extLst>
          </a:blip>
          <a:srcRect r="-3" b="423"/>
          <a:stretch/>
        </p:blipFill>
        <p:spPr>
          <a:xfrm>
            <a:off x="427129" y="1158131"/>
            <a:ext cx="3249837" cy="4541737"/>
          </a:xfrm>
          <a:prstGeom prst="rect">
            <a:avLst/>
          </a:prstGeom>
        </p:spPr>
      </p:pic>
      <p:cxnSp>
        <p:nvCxnSpPr>
          <p:cNvPr id="23" name="Straight Connector 2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611A42-5C0E-1D40-AF80-FDBDBDDD04E1}"/>
              </a:ext>
            </a:extLst>
          </p:cNvPr>
          <p:cNvSpPr>
            <a:spLocks noGrp="1"/>
          </p:cNvSpPr>
          <p:nvPr>
            <p:ph idx="1"/>
          </p:nvPr>
        </p:nvSpPr>
        <p:spPr>
          <a:xfrm>
            <a:off x="5172074" y="2108201"/>
            <a:ext cx="5983606" cy="3760891"/>
          </a:xfrm>
        </p:spPr>
        <p:txBody>
          <a:bodyPr vert="horz" lIns="0" tIns="45720" rIns="0" bIns="45720" rtlCol="0">
            <a:normAutofit/>
          </a:bodyPr>
          <a:lstStyle/>
          <a:p>
            <a:pPr marL="0" indent="0">
              <a:spcBef>
                <a:spcPts val="200"/>
              </a:spcBef>
              <a:buNone/>
            </a:pPr>
            <a:r>
              <a:rPr lang="en-US" dirty="0"/>
              <a:t> William Purves</a:t>
            </a:r>
          </a:p>
          <a:p>
            <a:pPr>
              <a:spcBef>
                <a:spcPts val="200"/>
              </a:spcBef>
            </a:pPr>
            <a:r>
              <a:rPr lang="en-US" i="1" dirty="0"/>
              <a:t>President</a:t>
            </a:r>
          </a:p>
          <a:p>
            <a:pPr>
              <a:spcBef>
                <a:spcPts val="200"/>
              </a:spcBef>
            </a:pPr>
            <a:endParaRPr lang="en-US" sz="1100" i="1" dirty="0"/>
          </a:p>
          <a:p>
            <a:pPr>
              <a:spcBef>
                <a:spcPts val="200"/>
              </a:spcBef>
            </a:pPr>
            <a:r>
              <a:rPr lang="en-US" dirty="0"/>
              <a:t>        </a:t>
            </a:r>
            <a:r>
              <a:rPr lang="en-US" sz="2000" dirty="0"/>
              <a:t>-  20+ years in mercury abatement.</a:t>
            </a:r>
          </a:p>
          <a:p>
            <a:pPr>
              <a:spcBef>
                <a:spcPts val="200"/>
              </a:spcBef>
            </a:pPr>
            <a:endParaRPr lang="en-US" sz="1000" dirty="0"/>
          </a:p>
          <a:p>
            <a:pPr>
              <a:spcBef>
                <a:spcPts val="200"/>
              </a:spcBef>
            </a:pPr>
            <a:r>
              <a:rPr lang="en-US" sz="2000" dirty="0"/>
              <a:t>          -  Has been working in analytical research and 	laboratory analytical environment since 1972.</a:t>
            </a:r>
          </a:p>
          <a:p>
            <a:pPr>
              <a:spcBef>
                <a:spcPts val="200"/>
              </a:spcBef>
            </a:pPr>
            <a:endParaRPr lang="en-US" sz="1000" dirty="0"/>
          </a:p>
          <a:p>
            <a:pPr>
              <a:spcBef>
                <a:spcPts val="200"/>
              </a:spcBef>
            </a:pPr>
            <a:r>
              <a:rPr lang="en-US" sz="2000" dirty="0"/>
              <a:t>          -  Inducted into the International Activated 	Carbon Hall of Fame in 2018 for his work 	using activated to remove mercury from water </a:t>
            </a:r>
          </a:p>
          <a:p>
            <a:pPr>
              <a:spcBef>
                <a:spcPts val="200"/>
              </a:spcBef>
            </a:pPr>
            <a:r>
              <a:rPr lang="en-US" sz="2000" dirty="0"/>
              <a:t>             and air.</a:t>
            </a:r>
          </a:p>
        </p:txBody>
      </p:sp>
      <p:sp>
        <p:nvSpPr>
          <p:cNvPr id="25" name="Rectangle 24">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a:extLst>
              <a:ext uri="{FF2B5EF4-FFF2-40B4-BE49-F238E27FC236}">
                <a16:creationId xmlns:a16="http://schemas.microsoft.com/office/drawing/2014/main" id="{00B8C786-87BC-2342-9ED0-952E0EE08FFD}"/>
              </a:ext>
            </a:extLst>
          </p:cNvPr>
          <p:cNvSpPr>
            <a:spLocks noGrp="1"/>
          </p:cNvSpPr>
          <p:nvPr>
            <p:ph type="sldNum" sz="quarter" idx="12"/>
          </p:nvPr>
        </p:nvSpPr>
        <p:spPr/>
        <p:txBody>
          <a:bodyPr/>
          <a:lstStyle/>
          <a:p>
            <a:fld id="{3A98EE3D-8CD1-4C3F-BD1C-C98C9596463C}" type="slidenum">
              <a:rPr lang="en-US" smtClean="0"/>
              <a:pPr/>
              <a:t>2</a:t>
            </a:fld>
            <a:endParaRPr lang="en-US" dirty="0"/>
          </a:p>
        </p:txBody>
      </p:sp>
    </p:spTree>
    <p:extLst>
      <p:ext uri="{BB962C8B-B14F-4D97-AF65-F5344CB8AC3E}">
        <p14:creationId xmlns:p14="http://schemas.microsoft.com/office/powerpoint/2010/main" val="1933374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3028-22AF-464A-85CD-71488FB27782}"/>
              </a:ext>
            </a:extLst>
          </p:cNvPr>
          <p:cNvSpPr>
            <a:spLocks noGrp="1"/>
          </p:cNvSpPr>
          <p:nvPr>
            <p:ph type="title"/>
          </p:nvPr>
        </p:nvSpPr>
        <p:spPr/>
        <p:txBody>
          <a:bodyPr/>
          <a:lstStyle/>
          <a:p>
            <a:r>
              <a:rPr lang="en-US"/>
              <a:t>Packs </a:t>
            </a:r>
            <a:r>
              <a:rPr lang="en-US" dirty="0"/>
              <a:t>Super Traps</a:t>
            </a:r>
          </a:p>
        </p:txBody>
      </p:sp>
      <p:sp>
        <p:nvSpPr>
          <p:cNvPr id="4" name="Text Placeholder 3">
            <a:extLst>
              <a:ext uri="{FF2B5EF4-FFF2-40B4-BE49-F238E27FC236}">
                <a16:creationId xmlns:a16="http://schemas.microsoft.com/office/drawing/2014/main" id="{F47DBBAA-28BD-9743-A3DC-437F4D294965}"/>
              </a:ext>
            </a:extLst>
          </p:cNvPr>
          <p:cNvSpPr>
            <a:spLocks noGrp="1"/>
          </p:cNvSpPr>
          <p:nvPr>
            <p:ph type="body" sz="half" idx="2"/>
          </p:nvPr>
        </p:nvSpPr>
        <p:spPr/>
        <p:txBody>
          <a:bodyPr/>
          <a:lstStyle/>
          <a:p>
            <a:r>
              <a:rPr lang="en-US" dirty="0"/>
              <a:t>Dental office only added Packs Super Traps, no other modifications.</a:t>
            </a:r>
          </a:p>
          <a:p>
            <a:r>
              <a:rPr lang="en-US" dirty="0"/>
              <a:t>Data based on an actual dental office in a city with a discharge limit of 10,000 ng/L.</a:t>
            </a:r>
          </a:p>
        </p:txBody>
      </p:sp>
      <p:graphicFrame>
        <p:nvGraphicFramePr>
          <p:cNvPr id="7" name="Content Placeholder 6">
            <a:extLst>
              <a:ext uri="{FF2B5EF4-FFF2-40B4-BE49-F238E27FC236}">
                <a16:creationId xmlns:a16="http://schemas.microsoft.com/office/drawing/2014/main" id="{8C0094B6-A1D4-294A-BDC6-44101D9FB1E8}"/>
              </a:ext>
            </a:extLst>
          </p:cNvPr>
          <p:cNvGraphicFramePr>
            <a:graphicFrameLocks noGrp="1"/>
          </p:cNvGraphicFramePr>
          <p:nvPr>
            <p:ph idx="1"/>
            <p:extLst>
              <p:ext uri="{D42A27DB-BD31-4B8C-83A1-F6EECF244321}">
                <p14:modId xmlns:p14="http://schemas.microsoft.com/office/powerpoint/2010/main" val="3108425085"/>
              </p:ext>
            </p:extLst>
          </p:nvPr>
        </p:nvGraphicFramePr>
        <p:xfrm>
          <a:off x="5459412" y="683783"/>
          <a:ext cx="5927725" cy="52943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5EB50AD-6B02-F94B-ACE9-6CE8E1B11AAC}"/>
              </a:ext>
            </a:extLst>
          </p:cNvPr>
          <p:cNvSpPr txBox="1"/>
          <p:nvPr/>
        </p:nvSpPr>
        <p:spPr>
          <a:xfrm>
            <a:off x="5777705" y="6050817"/>
            <a:ext cx="5291138" cy="523220"/>
          </a:xfrm>
          <a:prstGeom prst="rect">
            <a:avLst/>
          </a:prstGeom>
          <a:noFill/>
        </p:spPr>
        <p:txBody>
          <a:bodyPr wrap="square" rtlCol="0">
            <a:spAutoFit/>
          </a:bodyPr>
          <a:lstStyle/>
          <a:p>
            <a:pPr algn="ctr"/>
            <a:r>
              <a:rPr lang="en-US" sz="2800" b="1" dirty="0"/>
              <a:t>99.05% reduction in mercury</a:t>
            </a:r>
          </a:p>
        </p:txBody>
      </p:sp>
      <p:sp>
        <p:nvSpPr>
          <p:cNvPr id="10" name="TextBox 9">
            <a:extLst>
              <a:ext uri="{FF2B5EF4-FFF2-40B4-BE49-F238E27FC236}">
                <a16:creationId xmlns:a16="http://schemas.microsoft.com/office/drawing/2014/main" id="{A5BB2080-E1C7-2144-8602-AFC92229B0E2}"/>
              </a:ext>
            </a:extLst>
          </p:cNvPr>
          <p:cNvSpPr txBox="1"/>
          <p:nvPr/>
        </p:nvSpPr>
        <p:spPr>
          <a:xfrm>
            <a:off x="8423274" y="2150610"/>
            <a:ext cx="2963863" cy="369332"/>
          </a:xfrm>
          <a:prstGeom prst="rect">
            <a:avLst/>
          </a:prstGeom>
          <a:noFill/>
          <a:ln>
            <a:noFill/>
          </a:ln>
        </p:spPr>
        <p:txBody>
          <a:bodyPr wrap="square" rtlCol="0">
            <a:spAutoFit/>
          </a:bodyPr>
          <a:lstStyle/>
          <a:p>
            <a:r>
              <a:rPr lang="en-US" b="1" dirty="0"/>
              <a:t>Added Packs Super Traps</a:t>
            </a:r>
          </a:p>
        </p:txBody>
      </p:sp>
      <p:sp>
        <p:nvSpPr>
          <p:cNvPr id="11" name="Left Arrow 10">
            <a:extLst>
              <a:ext uri="{FF2B5EF4-FFF2-40B4-BE49-F238E27FC236}">
                <a16:creationId xmlns:a16="http://schemas.microsoft.com/office/drawing/2014/main" id="{9CF5F316-B198-E64D-8A39-C7D5F59A997F}"/>
              </a:ext>
            </a:extLst>
          </p:cNvPr>
          <p:cNvSpPr/>
          <p:nvPr/>
        </p:nvSpPr>
        <p:spPr>
          <a:xfrm rot="19656071">
            <a:off x="7125390" y="2684712"/>
            <a:ext cx="1354613" cy="181788"/>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BB35710-74F4-0646-8258-C629C1BBDB6D}"/>
              </a:ext>
            </a:extLst>
          </p:cNvPr>
          <p:cNvSpPr>
            <a:spLocks noGrp="1"/>
          </p:cNvSpPr>
          <p:nvPr>
            <p:ph type="sldNum" sz="quarter" idx="12"/>
          </p:nvPr>
        </p:nvSpPr>
        <p:spPr/>
        <p:txBody>
          <a:bodyPr/>
          <a:lstStyle/>
          <a:p>
            <a:pPr algn="r"/>
            <a:fld id="{3A98EE3D-8CD1-4C3F-BD1C-C98C9596463C}" type="slidenum">
              <a:rPr lang="en-US" smtClean="0"/>
              <a:pPr algn="r"/>
              <a:t>20</a:t>
            </a:fld>
            <a:endParaRPr lang="en-US" dirty="0"/>
          </a:p>
        </p:txBody>
      </p:sp>
    </p:spTree>
    <p:extLst>
      <p:ext uri="{BB962C8B-B14F-4D97-AF65-F5344CB8AC3E}">
        <p14:creationId xmlns:p14="http://schemas.microsoft.com/office/powerpoint/2010/main" val="254566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dissolve">
                                      <p:cBhvr>
                                        <p:cTn id="7" dur="500"/>
                                        <p:tgtEl>
                                          <p:spTgt spid="7">
                                            <p:graphicEl>
                                              <a:chart seriesIdx="-3" categoryIdx="-3" bldStep="gridLegend"/>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dissolve">
                                      <p:cBhvr>
                                        <p:cTn id="10" dur="500"/>
                                        <p:tgtEl>
                                          <p:spTgt spid="7">
                                            <p:graphicEl>
                                              <a:chart seriesIdx="-4" categoryIdx="0"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grpId="0" nodeType="withEffect">
                                  <p:stCondLst>
                                    <p:cond delay="1000"/>
                                  </p:stCondLst>
                                  <p:childTnLst>
                                    <p:set>
                                      <p:cBhvr>
                                        <p:cTn id="20"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dissolve">
                                      <p:cBhvr>
                                        <p:cTn id="21" dur="1000"/>
                                        <p:tgtEl>
                                          <p:spTgt spid="7">
                                            <p:graphicEl>
                                              <a:chart seriesIdx="-4" categoryIdx="1" bldStep="category"/>
                                            </p:graphicEl>
                                          </p:spTgt>
                                        </p:tgtEl>
                                      </p:cBhvr>
                                    </p:animEffect>
                                  </p:childTnLst>
                                </p:cTn>
                              </p:par>
                              <p:par>
                                <p:cTn id="22" presetID="9" presetClass="entr" presetSubtype="0" fill="hold" grpId="0" nodeType="withEffect">
                                  <p:stCondLst>
                                    <p:cond delay="2000"/>
                                  </p:stCondLst>
                                  <p:childTnLst>
                                    <p:set>
                                      <p:cBhvr>
                                        <p:cTn id="23"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dissolve">
                                      <p:cBhvr>
                                        <p:cTn id="24" dur="1000"/>
                                        <p:tgtEl>
                                          <p:spTgt spid="7">
                                            <p:graphicEl>
                                              <a:chart seriesIdx="-4" categoryIdx="2" bldStep="category"/>
                                            </p:graphicEl>
                                          </p:spTgt>
                                        </p:tgtEl>
                                      </p:cBhvr>
                                    </p:animEffect>
                                  </p:childTnLst>
                                </p:cTn>
                              </p:par>
                              <p:par>
                                <p:cTn id="25" presetID="9" presetClass="entr" presetSubtype="0" fill="hold" grpId="0" nodeType="withEffect">
                                  <p:stCondLst>
                                    <p:cond delay="3000"/>
                                  </p:stCondLst>
                                  <p:childTnLst>
                                    <p:set>
                                      <p:cBhvr>
                                        <p:cTn id="26"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dissolve">
                                      <p:cBhvr>
                                        <p:cTn id="27" dur="1000"/>
                                        <p:tgtEl>
                                          <p:spTgt spid="7">
                                            <p:graphicEl>
                                              <a:chart seriesIdx="-4" categoryIdx="3" bldStep="category"/>
                                            </p:graphicEl>
                                          </p:spTgt>
                                        </p:tgtEl>
                                      </p:cBhvr>
                                    </p:animEffect>
                                  </p:childTnLst>
                                </p:cTn>
                              </p:par>
                              <p:par>
                                <p:cTn id="28" presetID="9" presetClass="entr" presetSubtype="0" fill="hold" grpId="0" nodeType="withEffect">
                                  <p:stCondLst>
                                    <p:cond delay="4000"/>
                                  </p:stCondLst>
                                  <p:childTnLst>
                                    <p:set>
                                      <p:cBhvr>
                                        <p:cTn id="29"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dissolve">
                                      <p:cBhvr>
                                        <p:cTn id="30" dur="1000"/>
                                        <p:tgtEl>
                                          <p:spTgt spid="7">
                                            <p:graphicEl>
                                              <a:chart seriesIdx="-4" categoryIdx="4" bldStep="category"/>
                                            </p:graphicEl>
                                          </p:spTgt>
                                        </p:tgtEl>
                                      </p:cBhvr>
                                    </p:animEffect>
                                  </p:childTnLst>
                                </p:cTn>
                              </p:par>
                            </p:childTnLst>
                          </p:cTn>
                        </p:par>
                        <p:par>
                          <p:cTn id="31" fill="hold">
                            <p:stCondLst>
                              <p:cond delay="5000"/>
                            </p:stCondLst>
                            <p:childTnLst>
                              <p:par>
                                <p:cTn id="32" presetID="9"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P spid="8" grpId="0"/>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6525-D0EE-4D1C-9AA9-AD305B0793DC}"/>
              </a:ext>
            </a:extLst>
          </p:cNvPr>
          <p:cNvSpPr>
            <a:spLocks noGrp="1"/>
          </p:cNvSpPr>
          <p:nvPr>
            <p:ph idx="1"/>
          </p:nvPr>
        </p:nvSpPr>
        <p:spPr>
          <a:xfrm>
            <a:off x="1066799" y="2266614"/>
            <a:ext cx="10058400" cy="3760891"/>
          </a:xfrm>
        </p:spPr>
        <p:txBody>
          <a:bodyPr>
            <a:normAutofit/>
          </a:bodyPr>
          <a:lstStyle/>
          <a:p>
            <a:endParaRPr lang="en-US" dirty="0"/>
          </a:p>
          <a:p>
            <a:pPr algn="ctr"/>
            <a:r>
              <a:rPr lang="en-US" sz="5300" dirty="0"/>
              <a:t>Self-Contained Amalgam Separator </a:t>
            </a:r>
          </a:p>
          <a:p>
            <a:pPr algn="ctr"/>
            <a:r>
              <a:rPr lang="en-US" sz="5300" dirty="0"/>
              <a:t>with Activated Carbon</a:t>
            </a:r>
          </a:p>
        </p:txBody>
      </p:sp>
      <p:cxnSp>
        <p:nvCxnSpPr>
          <p:cNvPr id="4" name="Straight Connector 3">
            <a:extLst>
              <a:ext uri="{FF2B5EF4-FFF2-40B4-BE49-F238E27FC236}">
                <a16:creationId xmlns:a16="http://schemas.microsoft.com/office/drawing/2014/main" id="{C0F6986F-F4F3-8B44-8CF3-9579B17A6348}"/>
              </a:ext>
            </a:extLst>
          </p:cNvPr>
          <p:cNvCxnSpPr/>
          <p:nvPr/>
        </p:nvCxnSpPr>
        <p:spPr>
          <a:xfrm>
            <a:off x="1523999" y="2195287"/>
            <a:ext cx="9144000" cy="0"/>
          </a:xfrm>
          <a:prstGeom prst="line">
            <a:avLst/>
          </a:prstGeom>
          <a:ln w="63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717B27F-00D9-F14E-970F-896649BF98EF}"/>
              </a:ext>
            </a:extLst>
          </p:cNvPr>
          <p:cNvSpPr/>
          <p:nvPr/>
        </p:nvSpPr>
        <p:spPr>
          <a:xfrm>
            <a:off x="881743" y="1735853"/>
            <a:ext cx="10548257" cy="336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31372FA3-8C0C-2C44-814E-796E53AEBC02}"/>
              </a:ext>
            </a:extLst>
          </p:cNvPr>
          <p:cNvGrpSpPr>
            <a:grpSpLocks noChangeAspect="1"/>
          </p:cNvGrpSpPr>
          <p:nvPr/>
        </p:nvGrpSpPr>
        <p:grpSpPr>
          <a:xfrm>
            <a:off x="5650034" y="561125"/>
            <a:ext cx="895739" cy="1299761"/>
            <a:chOff x="5326411" y="1344945"/>
            <a:chExt cx="1925035" cy="3100615"/>
          </a:xfrm>
          <a:solidFill>
            <a:schemeClr val="tx1"/>
          </a:solidFill>
        </p:grpSpPr>
        <p:sp>
          <p:nvSpPr>
            <p:cNvPr id="35" name="Chord 15">
              <a:extLst>
                <a:ext uri="{FF2B5EF4-FFF2-40B4-BE49-F238E27FC236}">
                  <a16:creationId xmlns:a16="http://schemas.microsoft.com/office/drawing/2014/main" id="{DD366C04-FEE8-7B40-A8E5-505E2B3F450D}"/>
                </a:ext>
              </a:extLst>
            </p:cNvPr>
            <p:cNvSpPr/>
            <p:nvPr/>
          </p:nvSpPr>
          <p:spPr>
            <a:xfrm rot="6718975">
              <a:off x="5847941" y="1421912"/>
              <a:ext cx="1060512" cy="1720816"/>
            </a:xfrm>
            <a:custGeom>
              <a:avLst/>
              <a:gdLst>
                <a:gd name="connsiteX0" fmla="*/ 948150 w 1110827"/>
                <a:gd name="connsiteY0" fmla="*/ 948150 h 1110827"/>
                <a:gd name="connsiteX1" fmla="*/ 277706 w 1110827"/>
                <a:gd name="connsiteY1" fmla="*/ 1036416 h 1110827"/>
                <a:gd name="connsiteX2" fmla="*/ 18924 w 1110827"/>
                <a:gd name="connsiteY2" fmla="*/ 411662 h 1110827"/>
                <a:gd name="connsiteX3" fmla="*/ 555413 w 1110827"/>
                <a:gd name="connsiteY3" fmla="*/ 0 h 1110827"/>
                <a:gd name="connsiteX4" fmla="*/ 948150 w 1110827"/>
                <a:gd name="connsiteY4" fmla="*/ 948150 h 1110827"/>
                <a:gd name="connsiteX0" fmla="*/ 935987 w 935987"/>
                <a:gd name="connsiteY0" fmla="*/ 948150 h 1457840"/>
                <a:gd name="connsiteX1" fmla="*/ 579995 w 935987"/>
                <a:gd name="connsiteY1" fmla="*/ 1435394 h 1457840"/>
                <a:gd name="connsiteX2" fmla="*/ 6761 w 935987"/>
                <a:gd name="connsiteY2" fmla="*/ 411662 h 1457840"/>
                <a:gd name="connsiteX3" fmla="*/ 543250 w 935987"/>
                <a:gd name="connsiteY3" fmla="*/ 0 h 1457840"/>
                <a:gd name="connsiteX4" fmla="*/ 935987 w 935987"/>
                <a:gd name="connsiteY4" fmla="*/ 948150 h 1457840"/>
                <a:gd name="connsiteX0" fmla="*/ 1100334 w 1100334"/>
                <a:gd name="connsiteY0" fmla="*/ 1356407 h 1526805"/>
                <a:gd name="connsiteX1" fmla="*/ 579537 w 1100334"/>
                <a:gd name="connsiteY1" fmla="*/ 1435394 h 1526805"/>
                <a:gd name="connsiteX2" fmla="*/ 6303 w 1100334"/>
                <a:gd name="connsiteY2" fmla="*/ 411662 h 1526805"/>
                <a:gd name="connsiteX3" fmla="*/ 542792 w 1100334"/>
                <a:gd name="connsiteY3" fmla="*/ 0 h 1526805"/>
                <a:gd name="connsiteX4" fmla="*/ 1100334 w 1100334"/>
                <a:gd name="connsiteY4" fmla="*/ 1356407 h 1526805"/>
                <a:gd name="connsiteX0" fmla="*/ 1100334 w 1100334"/>
                <a:gd name="connsiteY0" fmla="*/ 1356407 h 1497039"/>
                <a:gd name="connsiteX1" fmla="*/ 579537 w 1100334"/>
                <a:gd name="connsiteY1" fmla="*/ 1435394 h 1497039"/>
                <a:gd name="connsiteX2" fmla="*/ 6303 w 1100334"/>
                <a:gd name="connsiteY2" fmla="*/ 411662 h 1497039"/>
                <a:gd name="connsiteX3" fmla="*/ 542792 w 1100334"/>
                <a:gd name="connsiteY3" fmla="*/ 0 h 1497039"/>
                <a:gd name="connsiteX4" fmla="*/ 1100334 w 1100334"/>
                <a:gd name="connsiteY4" fmla="*/ 1356407 h 1497039"/>
                <a:gd name="connsiteX0" fmla="*/ 1100334 w 1100334"/>
                <a:gd name="connsiteY0" fmla="*/ 1728190 h 1868822"/>
                <a:gd name="connsiteX1" fmla="*/ 579537 w 1100334"/>
                <a:gd name="connsiteY1" fmla="*/ 1807177 h 1868822"/>
                <a:gd name="connsiteX2" fmla="*/ 6303 w 1100334"/>
                <a:gd name="connsiteY2" fmla="*/ 783445 h 1868822"/>
                <a:gd name="connsiteX3" fmla="*/ 378103 w 1100334"/>
                <a:gd name="connsiteY3" fmla="*/ 0 h 1868822"/>
                <a:gd name="connsiteX4" fmla="*/ 1100334 w 1100334"/>
                <a:gd name="connsiteY4" fmla="*/ 1728190 h 1868822"/>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110 w 1103110"/>
                <a:gd name="connsiteY0" fmla="*/ 1728190 h 1915688"/>
                <a:gd name="connsiteX1" fmla="*/ 593665 w 1103110"/>
                <a:gd name="connsiteY1" fmla="*/ 1817204 h 1915688"/>
                <a:gd name="connsiteX2" fmla="*/ 6136 w 1103110"/>
                <a:gd name="connsiteY2" fmla="*/ 251413 h 1915688"/>
                <a:gd name="connsiteX3" fmla="*/ 380879 w 1103110"/>
                <a:gd name="connsiteY3" fmla="*/ 0 h 1915688"/>
                <a:gd name="connsiteX4" fmla="*/ 1103110 w 1103110"/>
                <a:gd name="connsiteY4" fmla="*/ 1728190 h 1915688"/>
                <a:gd name="connsiteX0" fmla="*/ 1103787 w 1103787"/>
                <a:gd name="connsiteY0" fmla="*/ 1728190 h 1817205"/>
                <a:gd name="connsiteX1" fmla="*/ 594342 w 1103787"/>
                <a:gd name="connsiteY1" fmla="*/ 1817204 h 1817205"/>
                <a:gd name="connsiteX2" fmla="*/ 6813 w 1103787"/>
                <a:gd name="connsiteY2" fmla="*/ 251413 h 1817205"/>
                <a:gd name="connsiteX3" fmla="*/ 381556 w 1103787"/>
                <a:gd name="connsiteY3" fmla="*/ 0 h 1817205"/>
                <a:gd name="connsiteX4" fmla="*/ 1103787 w 1103787"/>
                <a:gd name="connsiteY4" fmla="*/ 1728190 h 1817205"/>
                <a:gd name="connsiteX0" fmla="*/ 1101987 w 1101987"/>
                <a:gd name="connsiteY0" fmla="*/ 1728190 h 1822330"/>
                <a:gd name="connsiteX1" fmla="*/ 592542 w 1101987"/>
                <a:gd name="connsiteY1" fmla="*/ 1817204 h 1822330"/>
                <a:gd name="connsiteX2" fmla="*/ 5013 w 1101987"/>
                <a:gd name="connsiteY2" fmla="*/ 251413 h 1822330"/>
                <a:gd name="connsiteX3" fmla="*/ 379756 w 1101987"/>
                <a:gd name="connsiteY3" fmla="*/ 0 h 1822330"/>
                <a:gd name="connsiteX4" fmla="*/ 1101987 w 1101987"/>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365 w 1100365"/>
                <a:gd name="connsiteY0" fmla="*/ 1728190 h 1821907"/>
                <a:gd name="connsiteX1" fmla="*/ 590920 w 1100365"/>
                <a:gd name="connsiteY1" fmla="*/ 1817204 h 1821907"/>
                <a:gd name="connsiteX2" fmla="*/ 3391 w 1100365"/>
                <a:gd name="connsiteY2" fmla="*/ 251413 h 1821907"/>
                <a:gd name="connsiteX3" fmla="*/ 378134 w 1100365"/>
                <a:gd name="connsiteY3" fmla="*/ 0 h 1821907"/>
                <a:gd name="connsiteX4" fmla="*/ 1100365 w 1100365"/>
                <a:gd name="connsiteY4" fmla="*/ 1728190 h 18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65" h="1821907">
                  <a:moveTo>
                    <a:pt x="1100365" y="1728190"/>
                  </a:moveTo>
                  <a:cubicBezTo>
                    <a:pt x="899560" y="1776467"/>
                    <a:pt x="676192" y="1839757"/>
                    <a:pt x="590920" y="1817204"/>
                  </a:cubicBezTo>
                  <a:cubicBezTo>
                    <a:pt x="505648" y="1794651"/>
                    <a:pt x="-48247" y="364635"/>
                    <a:pt x="3391" y="251413"/>
                  </a:cubicBezTo>
                  <a:cubicBezTo>
                    <a:pt x="81594" y="185902"/>
                    <a:pt x="188695" y="99170"/>
                    <a:pt x="378134" y="0"/>
                  </a:cubicBezTo>
                  <a:lnTo>
                    <a:pt x="1100365" y="172819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AA7D280-E74F-1946-8EB4-532CDD437ADE}"/>
                </a:ext>
              </a:extLst>
            </p:cNvPr>
            <p:cNvSpPr/>
            <p:nvPr/>
          </p:nvSpPr>
          <p:spPr>
            <a:xfrm>
              <a:off x="5384800" y="2451947"/>
              <a:ext cx="1808480" cy="6811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Same Side Corner Rectangle 19">
              <a:extLst>
                <a:ext uri="{FF2B5EF4-FFF2-40B4-BE49-F238E27FC236}">
                  <a16:creationId xmlns:a16="http://schemas.microsoft.com/office/drawing/2014/main" id="{701DA7DF-39BD-BD45-844A-F88084D880E1}"/>
                </a:ext>
              </a:extLst>
            </p:cNvPr>
            <p:cNvSpPr/>
            <p:nvPr/>
          </p:nvSpPr>
          <p:spPr>
            <a:xfrm rot="10800000">
              <a:off x="5488516" y="3065623"/>
              <a:ext cx="684107" cy="1379937"/>
            </a:xfrm>
            <a:custGeom>
              <a:avLst/>
              <a:gdLst>
                <a:gd name="connsiteX0" fmla="*/ 114020 w 684107"/>
                <a:gd name="connsiteY0" fmla="*/ 0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0 h 1379937"/>
                <a:gd name="connsiteX0" fmla="*/ 114020 w 684107"/>
                <a:gd name="connsiteY0" fmla="*/ 73152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73152 h 137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07" h="1379937">
                  <a:moveTo>
                    <a:pt x="114020" y="73152"/>
                  </a:moveTo>
                  <a:cubicBezTo>
                    <a:pt x="266042" y="73152"/>
                    <a:pt x="418065" y="0"/>
                    <a:pt x="570087" y="0"/>
                  </a:cubicBezTo>
                  <a:cubicBezTo>
                    <a:pt x="633059" y="0"/>
                    <a:pt x="684107" y="51048"/>
                    <a:pt x="684107" y="114020"/>
                  </a:cubicBezTo>
                  <a:lnTo>
                    <a:pt x="684107" y="1379937"/>
                  </a:lnTo>
                  <a:lnTo>
                    <a:pt x="684107" y="1379937"/>
                  </a:lnTo>
                  <a:lnTo>
                    <a:pt x="0" y="1379937"/>
                  </a:lnTo>
                  <a:lnTo>
                    <a:pt x="0" y="1379937"/>
                  </a:lnTo>
                  <a:lnTo>
                    <a:pt x="0" y="114020"/>
                  </a:lnTo>
                  <a:cubicBezTo>
                    <a:pt x="0" y="51048"/>
                    <a:pt x="51048" y="73152"/>
                    <a:pt x="114020" y="7315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Same Side Corner Rectangle 37">
              <a:extLst>
                <a:ext uri="{FF2B5EF4-FFF2-40B4-BE49-F238E27FC236}">
                  <a16:creationId xmlns:a16="http://schemas.microsoft.com/office/drawing/2014/main" id="{5810DA55-699F-504A-BD67-53D91E8D96BE}"/>
                </a:ext>
              </a:extLst>
            </p:cNvPr>
            <p:cNvSpPr/>
            <p:nvPr/>
          </p:nvSpPr>
          <p:spPr>
            <a:xfrm>
              <a:off x="5727849" y="2924551"/>
              <a:ext cx="133795" cy="45719"/>
            </a:xfrm>
            <a:prstGeom prst="round2Same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0516974D-14B0-B14F-A88C-64739FF6954E}"/>
                </a:ext>
              </a:extLst>
            </p:cNvPr>
            <p:cNvSpPr/>
            <p:nvPr/>
          </p:nvSpPr>
          <p:spPr>
            <a:xfrm rot="2506772">
              <a:off x="5399817" y="3080854"/>
              <a:ext cx="193217" cy="12766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12A16F6D-95E7-AF4F-92E8-48FFF1CB2154}"/>
                </a:ext>
              </a:extLst>
            </p:cNvPr>
            <p:cNvSpPr/>
            <p:nvPr/>
          </p:nvSpPr>
          <p:spPr>
            <a:xfrm rot="18222172">
              <a:off x="6978346" y="3081156"/>
              <a:ext cx="187165" cy="166898"/>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162D046E-B4F4-7047-970F-FD391E63BB0C}"/>
                </a:ext>
              </a:extLst>
            </p:cNvPr>
            <p:cNvSpPr/>
            <p:nvPr/>
          </p:nvSpPr>
          <p:spPr>
            <a:xfrm rot="5400000">
              <a:off x="6075380" y="3032566"/>
              <a:ext cx="429435" cy="303913"/>
            </a:xfrm>
            <a:prstGeom prst="moon">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ound Same Side Corner Rectangle 19">
              <a:extLst>
                <a:ext uri="{FF2B5EF4-FFF2-40B4-BE49-F238E27FC236}">
                  <a16:creationId xmlns:a16="http://schemas.microsoft.com/office/drawing/2014/main" id="{808E4121-292E-F040-83B1-FA8871B28F21}"/>
                </a:ext>
              </a:extLst>
            </p:cNvPr>
            <p:cNvSpPr/>
            <p:nvPr/>
          </p:nvSpPr>
          <p:spPr>
            <a:xfrm rot="10800000" flipH="1">
              <a:off x="6407574" y="3065623"/>
              <a:ext cx="684106" cy="1379937"/>
            </a:xfrm>
            <a:custGeom>
              <a:avLst/>
              <a:gdLst>
                <a:gd name="connsiteX0" fmla="*/ 114020 w 684107"/>
                <a:gd name="connsiteY0" fmla="*/ 0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0 h 1379937"/>
                <a:gd name="connsiteX0" fmla="*/ 114020 w 684107"/>
                <a:gd name="connsiteY0" fmla="*/ 73152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73152 h 137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07" h="1379937">
                  <a:moveTo>
                    <a:pt x="114020" y="73152"/>
                  </a:moveTo>
                  <a:cubicBezTo>
                    <a:pt x="266042" y="73152"/>
                    <a:pt x="418065" y="0"/>
                    <a:pt x="570087" y="0"/>
                  </a:cubicBezTo>
                  <a:cubicBezTo>
                    <a:pt x="633059" y="0"/>
                    <a:pt x="684107" y="51048"/>
                    <a:pt x="684107" y="114020"/>
                  </a:cubicBezTo>
                  <a:lnTo>
                    <a:pt x="684107" y="1379937"/>
                  </a:lnTo>
                  <a:lnTo>
                    <a:pt x="684107" y="1379937"/>
                  </a:lnTo>
                  <a:lnTo>
                    <a:pt x="0" y="1379937"/>
                  </a:lnTo>
                  <a:lnTo>
                    <a:pt x="0" y="1379937"/>
                  </a:lnTo>
                  <a:lnTo>
                    <a:pt x="0" y="114020"/>
                  </a:lnTo>
                  <a:cubicBezTo>
                    <a:pt x="0" y="51048"/>
                    <a:pt x="51048" y="73152"/>
                    <a:pt x="114020" y="7315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ord 15">
              <a:extLst>
                <a:ext uri="{FF2B5EF4-FFF2-40B4-BE49-F238E27FC236}">
                  <a16:creationId xmlns:a16="http://schemas.microsoft.com/office/drawing/2014/main" id="{6706C8F2-0EC7-5847-A1D7-9B1DA9A91A04}"/>
                </a:ext>
              </a:extLst>
            </p:cNvPr>
            <p:cNvSpPr/>
            <p:nvPr/>
          </p:nvSpPr>
          <p:spPr>
            <a:xfrm rot="3872129" flipV="1">
              <a:off x="5659006" y="1417637"/>
              <a:ext cx="1060512" cy="1719072"/>
            </a:xfrm>
            <a:custGeom>
              <a:avLst/>
              <a:gdLst>
                <a:gd name="connsiteX0" fmla="*/ 948150 w 1110827"/>
                <a:gd name="connsiteY0" fmla="*/ 948150 h 1110827"/>
                <a:gd name="connsiteX1" fmla="*/ 277706 w 1110827"/>
                <a:gd name="connsiteY1" fmla="*/ 1036416 h 1110827"/>
                <a:gd name="connsiteX2" fmla="*/ 18924 w 1110827"/>
                <a:gd name="connsiteY2" fmla="*/ 411662 h 1110827"/>
                <a:gd name="connsiteX3" fmla="*/ 555413 w 1110827"/>
                <a:gd name="connsiteY3" fmla="*/ 0 h 1110827"/>
                <a:gd name="connsiteX4" fmla="*/ 948150 w 1110827"/>
                <a:gd name="connsiteY4" fmla="*/ 948150 h 1110827"/>
                <a:gd name="connsiteX0" fmla="*/ 935987 w 935987"/>
                <a:gd name="connsiteY0" fmla="*/ 948150 h 1457840"/>
                <a:gd name="connsiteX1" fmla="*/ 579995 w 935987"/>
                <a:gd name="connsiteY1" fmla="*/ 1435394 h 1457840"/>
                <a:gd name="connsiteX2" fmla="*/ 6761 w 935987"/>
                <a:gd name="connsiteY2" fmla="*/ 411662 h 1457840"/>
                <a:gd name="connsiteX3" fmla="*/ 543250 w 935987"/>
                <a:gd name="connsiteY3" fmla="*/ 0 h 1457840"/>
                <a:gd name="connsiteX4" fmla="*/ 935987 w 935987"/>
                <a:gd name="connsiteY4" fmla="*/ 948150 h 1457840"/>
                <a:gd name="connsiteX0" fmla="*/ 1100334 w 1100334"/>
                <a:gd name="connsiteY0" fmla="*/ 1356407 h 1526805"/>
                <a:gd name="connsiteX1" fmla="*/ 579537 w 1100334"/>
                <a:gd name="connsiteY1" fmla="*/ 1435394 h 1526805"/>
                <a:gd name="connsiteX2" fmla="*/ 6303 w 1100334"/>
                <a:gd name="connsiteY2" fmla="*/ 411662 h 1526805"/>
                <a:gd name="connsiteX3" fmla="*/ 542792 w 1100334"/>
                <a:gd name="connsiteY3" fmla="*/ 0 h 1526805"/>
                <a:gd name="connsiteX4" fmla="*/ 1100334 w 1100334"/>
                <a:gd name="connsiteY4" fmla="*/ 1356407 h 1526805"/>
                <a:gd name="connsiteX0" fmla="*/ 1100334 w 1100334"/>
                <a:gd name="connsiteY0" fmla="*/ 1356407 h 1497039"/>
                <a:gd name="connsiteX1" fmla="*/ 579537 w 1100334"/>
                <a:gd name="connsiteY1" fmla="*/ 1435394 h 1497039"/>
                <a:gd name="connsiteX2" fmla="*/ 6303 w 1100334"/>
                <a:gd name="connsiteY2" fmla="*/ 411662 h 1497039"/>
                <a:gd name="connsiteX3" fmla="*/ 542792 w 1100334"/>
                <a:gd name="connsiteY3" fmla="*/ 0 h 1497039"/>
                <a:gd name="connsiteX4" fmla="*/ 1100334 w 1100334"/>
                <a:gd name="connsiteY4" fmla="*/ 1356407 h 1497039"/>
                <a:gd name="connsiteX0" fmla="*/ 1100334 w 1100334"/>
                <a:gd name="connsiteY0" fmla="*/ 1728190 h 1868822"/>
                <a:gd name="connsiteX1" fmla="*/ 579537 w 1100334"/>
                <a:gd name="connsiteY1" fmla="*/ 1807177 h 1868822"/>
                <a:gd name="connsiteX2" fmla="*/ 6303 w 1100334"/>
                <a:gd name="connsiteY2" fmla="*/ 783445 h 1868822"/>
                <a:gd name="connsiteX3" fmla="*/ 378103 w 1100334"/>
                <a:gd name="connsiteY3" fmla="*/ 0 h 1868822"/>
                <a:gd name="connsiteX4" fmla="*/ 1100334 w 1100334"/>
                <a:gd name="connsiteY4" fmla="*/ 1728190 h 1868822"/>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110 w 1103110"/>
                <a:gd name="connsiteY0" fmla="*/ 1728190 h 1915688"/>
                <a:gd name="connsiteX1" fmla="*/ 593665 w 1103110"/>
                <a:gd name="connsiteY1" fmla="*/ 1817204 h 1915688"/>
                <a:gd name="connsiteX2" fmla="*/ 6136 w 1103110"/>
                <a:gd name="connsiteY2" fmla="*/ 251413 h 1915688"/>
                <a:gd name="connsiteX3" fmla="*/ 380879 w 1103110"/>
                <a:gd name="connsiteY3" fmla="*/ 0 h 1915688"/>
                <a:gd name="connsiteX4" fmla="*/ 1103110 w 1103110"/>
                <a:gd name="connsiteY4" fmla="*/ 1728190 h 1915688"/>
                <a:gd name="connsiteX0" fmla="*/ 1103787 w 1103787"/>
                <a:gd name="connsiteY0" fmla="*/ 1728190 h 1817205"/>
                <a:gd name="connsiteX1" fmla="*/ 594342 w 1103787"/>
                <a:gd name="connsiteY1" fmla="*/ 1817204 h 1817205"/>
                <a:gd name="connsiteX2" fmla="*/ 6813 w 1103787"/>
                <a:gd name="connsiteY2" fmla="*/ 251413 h 1817205"/>
                <a:gd name="connsiteX3" fmla="*/ 381556 w 1103787"/>
                <a:gd name="connsiteY3" fmla="*/ 0 h 1817205"/>
                <a:gd name="connsiteX4" fmla="*/ 1103787 w 1103787"/>
                <a:gd name="connsiteY4" fmla="*/ 1728190 h 1817205"/>
                <a:gd name="connsiteX0" fmla="*/ 1101987 w 1101987"/>
                <a:gd name="connsiteY0" fmla="*/ 1728190 h 1822330"/>
                <a:gd name="connsiteX1" fmla="*/ 592542 w 1101987"/>
                <a:gd name="connsiteY1" fmla="*/ 1817204 h 1822330"/>
                <a:gd name="connsiteX2" fmla="*/ 5013 w 1101987"/>
                <a:gd name="connsiteY2" fmla="*/ 251413 h 1822330"/>
                <a:gd name="connsiteX3" fmla="*/ 379756 w 1101987"/>
                <a:gd name="connsiteY3" fmla="*/ 0 h 1822330"/>
                <a:gd name="connsiteX4" fmla="*/ 1101987 w 1101987"/>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365 w 1100365"/>
                <a:gd name="connsiteY0" fmla="*/ 1728190 h 1821907"/>
                <a:gd name="connsiteX1" fmla="*/ 590920 w 1100365"/>
                <a:gd name="connsiteY1" fmla="*/ 1817204 h 1821907"/>
                <a:gd name="connsiteX2" fmla="*/ 3391 w 1100365"/>
                <a:gd name="connsiteY2" fmla="*/ 251413 h 1821907"/>
                <a:gd name="connsiteX3" fmla="*/ 378134 w 1100365"/>
                <a:gd name="connsiteY3" fmla="*/ 0 h 1821907"/>
                <a:gd name="connsiteX4" fmla="*/ 1100365 w 1100365"/>
                <a:gd name="connsiteY4" fmla="*/ 1728190 h 18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65" h="1821907">
                  <a:moveTo>
                    <a:pt x="1100365" y="1728190"/>
                  </a:moveTo>
                  <a:cubicBezTo>
                    <a:pt x="899560" y="1776467"/>
                    <a:pt x="676192" y="1839757"/>
                    <a:pt x="590920" y="1817204"/>
                  </a:cubicBezTo>
                  <a:cubicBezTo>
                    <a:pt x="505648" y="1794651"/>
                    <a:pt x="-48247" y="364635"/>
                    <a:pt x="3391" y="251413"/>
                  </a:cubicBezTo>
                  <a:cubicBezTo>
                    <a:pt x="81594" y="185902"/>
                    <a:pt x="188695" y="99170"/>
                    <a:pt x="378134" y="0"/>
                  </a:cubicBezTo>
                  <a:lnTo>
                    <a:pt x="1100365" y="172819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 Same Side Corner Rectangle 43">
              <a:extLst>
                <a:ext uri="{FF2B5EF4-FFF2-40B4-BE49-F238E27FC236}">
                  <a16:creationId xmlns:a16="http://schemas.microsoft.com/office/drawing/2014/main" id="{58C02A00-B5B2-3847-83E1-BFE43BF26D2A}"/>
                </a:ext>
              </a:extLst>
            </p:cNvPr>
            <p:cNvSpPr/>
            <p:nvPr/>
          </p:nvSpPr>
          <p:spPr>
            <a:xfrm>
              <a:off x="5326411" y="2448862"/>
              <a:ext cx="1925035" cy="45719"/>
            </a:xfrm>
            <a:prstGeom prst="round2Same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E2EBEBA-8563-7B4E-87A8-4984C7D9FCF1}"/>
                </a:ext>
              </a:extLst>
            </p:cNvPr>
            <p:cNvSpPr/>
            <p:nvPr/>
          </p:nvSpPr>
          <p:spPr>
            <a:xfrm>
              <a:off x="5509677" y="1344945"/>
              <a:ext cx="1493036" cy="1564179"/>
            </a:xfrm>
            <a:prstGeom prst="ellipse">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E24B8107-74AC-2240-9B91-01F64293D6B7}"/>
              </a:ext>
            </a:extLst>
          </p:cNvPr>
          <p:cNvSpPr>
            <a:spLocks noGrp="1"/>
          </p:cNvSpPr>
          <p:nvPr>
            <p:ph type="sldNum" sz="quarter" idx="12"/>
          </p:nvPr>
        </p:nvSpPr>
        <p:spPr/>
        <p:txBody>
          <a:bodyPr/>
          <a:lstStyle/>
          <a:p>
            <a:pPr algn="r"/>
            <a:fld id="{3A98EE3D-8CD1-4C3F-BD1C-C98C9596463C}" type="slidenum">
              <a:rPr lang="en-US" smtClean="0"/>
              <a:pPr algn="r"/>
              <a:t>21</a:t>
            </a:fld>
            <a:endParaRPr lang="en-US" dirty="0"/>
          </a:p>
        </p:txBody>
      </p:sp>
    </p:spTree>
    <p:extLst>
      <p:ext uri="{BB962C8B-B14F-4D97-AF65-F5344CB8AC3E}">
        <p14:creationId xmlns:p14="http://schemas.microsoft.com/office/powerpoint/2010/main" val="1054118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DD7C-F7D0-457F-92F3-432228280497}"/>
              </a:ext>
            </a:extLst>
          </p:cNvPr>
          <p:cNvSpPr>
            <a:spLocks noGrp="1"/>
          </p:cNvSpPr>
          <p:nvPr>
            <p:ph type="title"/>
          </p:nvPr>
        </p:nvSpPr>
        <p:spPr/>
        <p:txBody>
          <a:bodyPr/>
          <a:lstStyle/>
          <a:p>
            <a:r>
              <a:rPr lang="en-US" dirty="0"/>
              <a:t>Separators Based on Outdated Technology</a:t>
            </a:r>
          </a:p>
        </p:txBody>
      </p:sp>
      <p:graphicFrame>
        <p:nvGraphicFramePr>
          <p:cNvPr id="8" name="Content Placeholder 7">
            <a:extLst>
              <a:ext uri="{FF2B5EF4-FFF2-40B4-BE49-F238E27FC236}">
                <a16:creationId xmlns:a16="http://schemas.microsoft.com/office/drawing/2014/main" id="{1AEEC84A-7794-DB4F-9574-67F4D58C32FF}"/>
              </a:ext>
            </a:extLst>
          </p:cNvPr>
          <p:cNvGraphicFramePr>
            <a:graphicFrameLocks noGrp="1"/>
          </p:cNvGraphicFramePr>
          <p:nvPr>
            <p:ph idx="1"/>
            <p:extLst>
              <p:ext uri="{D42A27DB-BD31-4B8C-83A1-F6EECF244321}">
                <p14:modId xmlns:p14="http://schemas.microsoft.com/office/powerpoint/2010/main" val="3075651941"/>
              </p:ext>
            </p:extLst>
          </p:nvPr>
        </p:nvGraphicFramePr>
        <p:xfrm>
          <a:off x="5072063" y="1142999"/>
          <a:ext cx="6786563" cy="4572002"/>
        </p:xfrm>
        <a:graphic>
          <a:graphicData uri="http://schemas.openxmlformats.org/drawingml/2006/table">
            <a:tbl>
              <a:tblPr firstRow="1" firstCol="1" bandRow="1">
                <a:tableStyleId>{5C22544A-7EE6-4342-B048-85BDC9FD1C3A}</a:tableStyleId>
              </a:tblPr>
              <a:tblGrid>
                <a:gridCol w="1148495">
                  <a:extLst>
                    <a:ext uri="{9D8B030D-6E8A-4147-A177-3AD203B41FA5}">
                      <a16:colId xmlns:a16="http://schemas.microsoft.com/office/drawing/2014/main" val="487564012"/>
                    </a:ext>
                  </a:extLst>
                </a:gridCol>
                <a:gridCol w="1409517">
                  <a:extLst>
                    <a:ext uri="{9D8B030D-6E8A-4147-A177-3AD203B41FA5}">
                      <a16:colId xmlns:a16="http://schemas.microsoft.com/office/drawing/2014/main" val="1890989262"/>
                    </a:ext>
                  </a:extLst>
                </a:gridCol>
                <a:gridCol w="1409517">
                  <a:extLst>
                    <a:ext uri="{9D8B030D-6E8A-4147-A177-3AD203B41FA5}">
                      <a16:colId xmlns:a16="http://schemas.microsoft.com/office/drawing/2014/main" val="1116226507"/>
                    </a:ext>
                  </a:extLst>
                </a:gridCol>
                <a:gridCol w="1409517">
                  <a:extLst>
                    <a:ext uri="{9D8B030D-6E8A-4147-A177-3AD203B41FA5}">
                      <a16:colId xmlns:a16="http://schemas.microsoft.com/office/drawing/2014/main" val="1345047248"/>
                    </a:ext>
                  </a:extLst>
                </a:gridCol>
                <a:gridCol w="1409517">
                  <a:extLst>
                    <a:ext uri="{9D8B030D-6E8A-4147-A177-3AD203B41FA5}">
                      <a16:colId xmlns:a16="http://schemas.microsoft.com/office/drawing/2014/main" val="471822877"/>
                    </a:ext>
                  </a:extLst>
                </a:gridCol>
              </a:tblGrid>
              <a:tr h="700694">
                <a:tc>
                  <a:txBody>
                    <a:bodyPr/>
                    <a:lstStyle/>
                    <a:p>
                      <a:pPr marL="0" marR="0" algn="ctr">
                        <a:lnSpc>
                          <a:spcPct val="107000"/>
                        </a:lnSpc>
                        <a:spcBef>
                          <a:spcPts val="0"/>
                        </a:spcBef>
                        <a:spcAft>
                          <a:spcPts val="115"/>
                        </a:spcAft>
                      </a:pPr>
                      <a:r>
                        <a:rPr lang="en-US" sz="1100" dirty="0">
                          <a:solidFill>
                            <a:schemeClr val="tx1">
                              <a:lumMod val="75000"/>
                              <a:lumOff val="25000"/>
                            </a:schemeClr>
                          </a:solidFill>
                          <a:effectLst/>
                        </a:rPr>
                        <a:t>Dental</a:t>
                      </a:r>
                    </a:p>
                    <a:p>
                      <a:pPr marL="0" marR="0" algn="ctr">
                        <a:lnSpc>
                          <a:spcPct val="107000"/>
                        </a:lnSpc>
                        <a:spcBef>
                          <a:spcPts val="0"/>
                        </a:spcBef>
                        <a:spcAft>
                          <a:spcPts val="115"/>
                        </a:spcAft>
                      </a:pPr>
                      <a:r>
                        <a:rPr lang="en-US" sz="1100" dirty="0">
                          <a:solidFill>
                            <a:schemeClr val="tx1">
                              <a:lumMod val="75000"/>
                              <a:lumOff val="25000"/>
                            </a:schemeClr>
                          </a:solidFill>
                          <a:effectLst/>
                        </a:rPr>
                        <a:t>Office</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36576" anchor="b">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115"/>
                        </a:spcAft>
                      </a:pPr>
                      <a:r>
                        <a:rPr lang="en-US" sz="1100" dirty="0">
                          <a:solidFill>
                            <a:schemeClr val="tx1">
                              <a:lumMod val="75000"/>
                              <a:lumOff val="25000"/>
                            </a:schemeClr>
                          </a:solidFill>
                          <a:effectLst/>
                        </a:rPr>
                        <a:t>Separator Type and Condition</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36576" anchor="b">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115"/>
                        </a:spcAft>
                      </a:pPr>
                      <a:r>
                        <a:rPr lang="en-US" sz="1100" dirty="0">
                          <a:solidFill>
                            <a:schemeClr val="tx1">
                              <a:lumMod val="75000"/>
                              <a:lumOff val="25000"/>
                            </a:schemeClr>
                          </a:solidFill>
                          <a:effectLst/>
                        </a:rPr>
                        <a:t>Total Mercury</a:t>
                      </a:r>
                    </a:p>
                    <a:p>
                      <a:pPr marL="0" marR="0" algn="ctr">
                        <a:lnSpc>
                          <a:spcPct val="107000"/>
                        </a:lnSpc>
                        <a:spcBef>
                          <a:spcPts val="0"/>
                        </a:spcBef>
                        <a:spcAft>
                          <a:spcPts val="115"/>
                        </a:spcAft>
                      </a:pPr>
                      <a:r>
                        <a:rPr lang="en-US" sz="1100" dirty="0">
                          <a:solidFill>
                            <a:schemeClr val="tx1">
                              <a:lumMod val="75000"/>
                              <a:lumOff val="25000"/>
                            </a:schemeClr>
                          </a:solidFill>
                          <a:effectLst/>
                        </a:rPr>
                        <a:t>(ng/L)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36576" anchor="b">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115"/>
                        </a:spcAft>
                      </a:pPr>
                      <a:r>
                        <a:rPr lang="en-US" sz="1100" dirty="0">
                          <a:solidFill>
                            <a:schemeClr val="tx1">
                              <a:lumMod val="75000"/>
                              <a:lumOff val="25000"/>
                            </a:schemeClr>
                          </a:solidFill>
                          <a:effectLst/>
                        </a:rPr>
                        <a:t>Dissolved Mercury</a:t>
                      </a:r>
                    </a:p>
                    <a:p>
                      <a:pPr marL="0" marR="0" algn="ctr">
                        <a:lnSpc>
                          <a:spcPct val="107000"/>
                        </a:lnSpc>
                        <a:spcBef>
                          <a:spcPts val="0"/>
                        </a:spcBef>
                        <a:spcAft>
                          <a:spcPts val="115"/>
                        </a:spcAft>
                      </a:pPr>
                      <a:r>
                        <a:rPr lang="en-US" sz="1100" dirty="0">
                          <a:solidFill>
                            <a:schemeClr val="tx1">
                              <a:lumMod val="75000"/>
                              <a:lumOff val="25000"/>
                            </a:schemeClr>
                          </a:solidFill>
                          <a:effectLst/>
                        </a:rPr>
                        <a:t>(ng/L)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36576" anchor="b">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115"/>
                        </a:spcAft>
                      </a:pPr>
                      <a:r>
                        <a:rPr lang="en-US" sz="1100" dirty="0">
                          <a:solidFill>
                            <a:schemeClr val="tx1">
                              <a:lumMod val="75000"/>
                              <a:lumOff val="25000"/>
                            </a:schemeClr>
                          </a:solidFill>
                          <a:effectLst/>
                        </a:rPr>
                        <a:t>Sample</a:t>
                      </a:r>
                    </a:p>
                    <a:p>
                      <a:pPr marL="0" marR="0" algn="ctr">
                        <a:lnSpc>
                          <a:spcPct val="107000"/>
                        </a:lnSpc>
                        <a:spcBef>
                          <a:spcPts val="0"/>
                        </a:spcBef>
                        <a:spcAft>
                          <a:spcPts val="115"/>
                        </a:spcAft>
                      </a:pPr>
                      <a:r>
                        <a:rPr lang="en-US" sz="1100" dirty="0">
                          <a:solidFill>
                            <a:schemeClr val="tx1">
                              <a:lumMod val="75000"/>
                              <a:lumOff val="25000"/>
                            </a:schemeClr>
                          </a:solidFill>
                          <a:effectLst/>
                        </a:rPr>
                        <a:t>Location</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36576"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4114929"/>
                  </a:ext>
                </a:extLst>
              </a:tr>
              <a:tr h="645218">
                <a:tc>
                  <a:txBody>
                    <a:bodyPr/>
                    <a:lstStyle/>
                    <a:p>
                      <a:pPr marL="0" marR="0" algn="ctr">
                        <a:lnSpc>
                          <a:spcPct val="115000"/>
                        </a:lnSpc>
                        <a:spcBef>
                          <a:spcPts val="0"/>
                        </a:spcBef>
                        <a:spcAft>
                          <a:spcPts val="0"/>
                        </a:spcAft>
                      </a:pPr>
                      <a:r>
                        <a:rPr lang="en-US" sz="1000" dirty="0">
                          <a:solidFill>
                            <a:schemeClr val="tx1">
                              <a:lumMod val="75000"/>
                              <a:lumOff val="25000"/>
                            </a:schemeClr>
                          </a:solidFill>
                          <a:effectLst/>
                        </a:rPr>
                        <a:t>Dental Office A </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Cartridge-Based</a:t>
                      </a:r>
                    </a:p>
                    <a:p>
                      <a:pPr marL="0" marR="0" algn="ctr">
                        <a:lnSpc>
                          <a:spcPct val="107000"/>
                        </a:lnSpc>
                        <a:spcBef>
                          <a:spcPts val="0"/>
                        </a:spcBef>
                        <a:spcAft>
                          <a:spcPts val="0"/>
                        </a:spcAft>
                      </a:pPr>
                      <a:r>
                        <a:rPr lang="en-US" sz="1100" dirty="0">
                          <a:solidFill>
                            <a:schemeClr val="tx1">
                              <a:lumMod val="75000"/>
                              <a:lumOff val="25000"/>
                            </a:schemeClr>
                          </a:solidFill>
                          <a:effectLst/>
                        </a:rPr>
                        <a:t>Poor Condition</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17,500,000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7,500,000 ng/L</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Discharge </a:t>
                      </a:r>
                    </a:p>
                    <a:p>
                      <a:pPr marL="0" marR="0" algn="ctr">
                        <a:lnSpc>
                          <a:spcPct val="107000"/>
                        </a:lnSpc>
                        <a:spcBef>
                          <a:spcPts val="0"/>
                        </a:spcBef>
                        <a:spcAft>
                          <a:spcPts val="0"/>
                        </a:spcAft>
                      </a:pPr>
                      <a:r>
                        <a:rPr lang="en-US" sz="1100" dirty="0">
                          <a:solidFill>
                            <a:schemeClr val="tx1">
                              <a:lumMod val="75000"/>
                              <a:lumOff val="25000"/>
                            </a:schemeClr>
                          </a:solidFill>
                          <a:effectLst/>
                        </a:rPr>
                        <a:t>to Street</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6815996"/>
                  </a:ext>
                </a:extLst>
              </a:tr>
              <a:tr h="645218">
                <a:tc>
                  <a:txBody>
                    <a:bodyPr/>
                    <a:lstStyle/>
                    <a:p>
                      <a:pPr marL="0" marR="0" algn="ctr">
                        <a:lnSpc>
                          <a:spcPct val="115000"/>
                        </a:lnSpc>
                        <a:spcBef>
                          <a:spcPts val="0"/>
                        </a:spcBef>
                        <a:spcAft>
                          <a:spcPts val="0"/>
                        </a:spcAft>
                      </a:pPr>
                      <a:r>
                        <a:rPr lang="en-US" sz="1000">
                          <a:solidFill>
                            <a:schemeClr val="tx1">
                              <a:lumMod val="75000"/>
                              <a:lumOff val="25000"/>
                            </a:schemeClr>
                          </a:solidFill>
                          <a:effectLst/>
                        </a:rPr>
                        <a:t>Dental Office B </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Cartridge-Based</a:t>
                      </a:r>
                    </a:p>
                    <a:p>
                      <a:pPr marL="0" marR="0" algn="ctr">
                        <a:lnSpc>
                          <a:spcPct val="107000"/>
                        </a:lnSpc>
                        <a:spcBef>
                          <a:spcPts val="0"/>
                        </a:spcBef>
                        <a:spcAft>
                          <a:spcPts val="0"/>
                        </a:spcAft>
                      </a:pPr>
                      <a:r>
                        <a:rPr lang="en-US" sz="1100" dirty="0">
                          <a:solidFill>
                            <a:schemeClr val="tx1">
                              <a:lumMod val="75000"/>
                              <a:lumOff val="25000"/>
                            </a:schemeClr>
                          </a:solidFill>
                          <a:effectLst/>
                        </a:rPr>
                        <a:t>Half Full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7,290,000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2,530,000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Discharge </a:t>
                      </a:r>
                    </a:p>
                    <a:p>
                      <a:pPr marL="0" marR="0" algn="ctr">
                        <a:lnSpc>
                          <a:spcPct val="107000"/>
                        </a:lnSpc>
                        <a:spcBef>
                          <a:spcPts val="0"/>
                        </a:spcBef>
                        <a:spcAft>
                          <a:spcPts val="0"/>
                        </a:spcAft>
                      </a:pPr>
                      <a:r>
                        <a:rPr lang="en-US" sz="1100">
                          <a:solidFill>
                            <a:schemeClr val="tx1">
                              <a:lumMod val="75000"/>
                              <a:lumOff val="25000"/>
                            </a:schemeClr>
                          </a:solidFill>
                          <a:effectLst/>
                        </a:rPr>
                        <a:t>to Street</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6955641"/>
                  </a:ext>
                </a:extLst>
              </a:tr>
              <a:tr h="645218">
                <a:tc>
                  <a:txBody>
                    <a:bodyPr/>
                    <a:lstStyle/>
                    <a:p>
                      <a:pPr marL="0" marR="0" algn="ctr">
                        <a:lnSpc>
                          <a:spcPct val="115000"/>
                        </a:lnSpc>
                        <a:spcBef>
                          <a:spcPts val="0"/>
                        </a:spcBef>
                        <a:spcAft>
                          <a:spcPts val="0"/>
                        </a:spcAft>
                      </a:pPr>
                      <a:r>
                        <a:rPr lang="en-US" sz="1000">
                          <a:solidFill>
                            <a:schemeClr val="tx1">
                              <a:lumMod val="75000"/>
                              <a:lumOff val="25000"/>
                            </a:schemeClr>
                          </a:solidFill>
                          <a:effectLst/>
                        </a:rPr>
                        <a:t>Dental Office C</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Cartridge-Based</a:t>
                      </a:r>
                    </a:p>
                    <a:p>
                      <a:pPr marL="0" marR="0" algn="ctr">
                        <a:lnSpc>
                          <a:spcPct val="107000"/>
                        </a:lnSpc>
                        <a:spcBef>
                          <a:spcPts val="0"/>
                        </a:spcBef>
                        <a:spcAft>
                          <a:spcPts val="0"/>
                        </a:spcAft>
                      </a:pPr>
                      <a:r>
                        <a:rPr lang="en-US" sz="1100">
                          <a:solidFill>
                            <a:schemeClr val="tx1">
                              <a:lumMod val="75000"/>
                              <a:lumOff val="25000"/>
                            </a:schemeClr>
                          </a:solidFill>
                          <a:effectLst/>
                        </a:rPr>
                        <a:t>New Cartridge</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660,000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452,000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Lower Chamber</a:t>
                      </a:r>
                    </a:p>
                    <a:p>
                      <a:pPr marL="0" marR="0" algn="ctr">
                        <a:lnSpc>
                          <a:spcPct val="115000"/>
                        </a:lnSpc>
                        <a:spcBef>
                          <a:spcPts val="0"/>
                        </a:spcBef>
                        <a:spcAft>
                          <a:spcPts val="0"/>
                        </a:spcAft>
                      </a:pPr>
                      <a:r>
                        <a:rPr lang="en-US" sz="1100">
                          <a:solidFill>
                            <a:schemeClr val="tx1">
                              <a:lumMod val="75000"/>
                              <a:lumOff val="25000"/>
                            </a:schemeClr>
                          </a:solidFill>
                          <a:effectLst/>
                        </a:rPr>
                        <a:t>Cartridge</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3829428"/>
                  </a:ext>
                </a:extLst>
              </a:tr>
              <a:tr h="645218">
                <a:tc>
                  <a:txBody>
                    <a:bodyPr/>
                    <a:lstStyle/>
                    <a:p>
                      <a:pPr marL="0" marR="0" algn="ctr">
                        <a:lnSpc>
                          <a:spcPct val="115000"/>
                        </a:lnSpc>
                        <a:spcBef>
                          <a:spcPts val="0"/>
                        </a:spcBef>
                        <a:spcAft>
                          <a:spcPts val="0"/>
                        </a:spcAft>
                      </a:pPr>
                      <a:r>
                        <a:rPr lang="en-US" sz="1000">
                          <a:solidFill>
                            <a:schemeClr val="tx1">
                              <a:lumMod val="75000"/>
                              <a:lumOff val="25000"/>
                            </a:schemeClr>
                          </a:solidFill>
                          <a:effectLst/>
                        </a:rPr>
                        <a:t>Dental Office D</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Cartridge-Based</a:t>
                      </a:r>
                    </a:p>
                    <a:p>
                      <a:pPr marL="0" marR="0" algn="ctr">
                        <a:lnSpc>
                          <a:spcPct val="107000"/>
                        </a:lnSpc>
                        <a:spcBef>
                          <a:spcPts val="0"/>
                        </a:spcBef>
                        <a:spcAft>
                          <a:spcPts val="0"/>
                        </a:spcAft>
                      </a:pPr>
                      <a:r>
                        <a:rPr lang="en-US" sz="1100" dirty="0">
                          <a:solidFill>
                            <a:schemeClr val="tx1">
                              <a:lumMod val="75000"/>
                              <a:lumOff val="25000"/>
                            </a:schemeClr>
                          </a:solidFill>
                          <a:effectLst/>
                        </a:rPr>
                        <a:t>New Cartridge</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534,000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378,000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Lower Chamber</a:t>
                      </a:r>
                    </a:p>
                    <a:p>
                      <a:pPr marL="0" marR="0" algn="ctr">
                        <a:lnSpc>
                          <a:spcPct val="115000"/>
                        </a:lnSpc>
                        <a:spcBef>
                          <a:spcPts val="0"/>
                        </a:spcBef>
                        <a:spcAft>
                          <a:spcPts val="0"/>
                        </a:spcAft>
                      </a:pPr>
                      <a:r>
                        <a:rPr lang="en-US" sz="1100">
                          <a:solidFill>
                            <a:schemeClr val="tx1">
                              <a:lumMod val="75000"/>
                              <a:lumOff val="25000"/>
                            </a:schemeClr>
                          </a:solidFill>
                          <a:effectLst/>
                        </a:rPr>
                        <a:t>Cartridge </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6767912"/>
                  </a:ext>
                </a:extLst>
              </a:tr>
              <a:tr h="645218">
                <a:tc>
                  <a:txBody>
                    <a:bodyPr/>
                    <a:lstStyle/>
                    <a:p>
                      <a:pPr marL="0" marR="0" algn="ctr">
                        <a:lnSpc>
                          <a:spcPct val="115000"/>
                        </a:lnSpc>
                        <a:spcBef>
                          <a:spcPts val="0"/>
                        </a:spcBef>
                        <a:spcAft>
                          <a:spcPts val="0"/>
                        </a:spcAft>
                      </a:pPr>
                      <a:r>
                        <a:rPr lang="en-US" sz="1000">
                          <a:solidFill>
                            <a:schemeClr val="tx1">
                              <a:lumMod val="75000"/>
                              <a:lumOff val="25000"/>
                            </a:schemeClr>
                          </a:solidFill>
                          <a:effectLst/>
                        </a:rPr>
                        <a:t>Dental Office E</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Self-Contained</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6,510,000 ng/L</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3,660,000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Discharge </a:t>
                      </a:r>
                    </a:p>
                    <a:p>
                      <a:pPr marL="0" marR="0" algn="ctr">
                        <a:lnSpc>
                          <a:spcPct val="107000"/>
                        </a:lnSpc>
                        <a:spcBef>
                          <a:spcPts val="0"/>
                        </a:spcBef>
                        <a:spcAft>
                          <a:spcPts val="0"/>
                        </a:spcAft>
                      </a:pPr>
                      <a:r>
                        <a:rPr lang="en-US" sz="1100" dirty="0">
                          <a:solidFill>
                            <a:schemeClr val="tx1">
                              <a:lumMod val="75000"/>
                              <a:lumOff val="25000"/>
                            </a:schemeClr>
                          </a:solidFill>
                          <a:effectLst/>
                        </a:rPr>
                        <a:t>to Street</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0467853"/>
                  </a:ext>
                </a:extLst>
              </a:tr>
              <a:tr h="645218">
                <a:tc>
                  <a:txBody>
                    <a:bodyPr/>
                    <a:lstStyle/>
                    <a:p>
                      <a:pPr marL="0" marR="0" algn="ctr">
                        <a:lnSpc>
                          <a:spcPct val="115000"/>
                        </a:lnSpc>
                        <a:spcBef>
                          <a:spcPts val="0"/>
                        </a:spcBef>
                        <a:spcAft>
                          <a:spcPts val="0"/>
                        </a:spcAft>
                      </a:pPr>
                      <a:r>
                        <a:rPr lang="en-US" sz="1000">
                          <a:solidFill>
                            <a:schemeClr val="tx1">
                              <a:lumMod val="75000"/>
                              <a:lumOff val="25000"/>
                            </a:schemeClr>
                          </a:solidFill>
                          <a:effectLst/>
                        </a:rPr>
                        <a:t>Dental Office F </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Self-Contained</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a:solidFill>
                            <a:schemeClr val="tx1">
                              <a:lumMod val="75000"/>
                              <a:lumOff val="25000"/>
                            </a:schemeClr>
                          </a:solidFill>
                          <a:effectLst/>
                        </a:rPr>
                        <a:t>10,500,000 ng/L</a:t>
                      </a:r>
                      <a:endPar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5,210,000 ng/L</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100" dirty="0">
                          <a:solidFill>
                            <a:schemeClr val="tx1">
                              <a:lumMod val="75000"/>
                              <a:lumOff val="25000"/>
                            </a:schemeClr>
                          </a:solidFill>
                          <a:effectLst/>
                        </a:rPr>
                        <a:t>Discharge </a:t>
                      </a:r>
                    </a:p>
                    <a:p>
                      <a:pPr marL="0" marR="0" algn="ctr">
                        <a:lnSpc>
                          <a:spcPct val="107000"/>
                        </a:lnSpc>
                        <a:spcBef>
                          <a:spcPts val="0"/>
                        </a:spcBef>
                        <a:spcAft>
                          <a:spcPts val="0"/>
                        </a:spcAft>
                      </a:pPr>
                      <a:r>
                        <a:rPr lang="en-US" sz="1100" dirty="0">
                          <a:solidFill>
                            <a:schemeClr val="tx1">
                              <a:lumMod val="75000"/>
                              <a:lumOff val="25000"/>
                            </a:schemeClr>
                          </a:solidFill>
                          <a:effectLst/>
                        </a:rPr>
                        <a:t>to Street</a:t>
                      </a:r>
                      <a:endPar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397" marR="6839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0080"/>
                  </a:ext>
                </a:extLst>
              </a:tr>
            </a:tbl>
          </a:graphicData>
        </a:graphic>
      </p:graphicFrame>
      <p:sp>
        <p:nvSpPr>
          <p:cNvPr id="4" name="Text Placeholder 3">
            <a:extLst>
              <a:ext uri="{FF2B5EF4-FFF2-40B4-BE49-F238E27FC236}">
                <a16:creationId xmlns:a16="http://schemas.microsoft.com/office/drawing/2014/main" id="{DAE697BC-C0E8-4427-823E-BA080871E29E}"/>
              </a:ext>
            </a:extLst>
          </p:cNvPr>
          <p:cNvSpPr>
            <a:spLocks noGrp="1"/>
          </p:cNvSpPr>
          <p:nvPr>
            <p:ph type="body" sz="half" idx="2"/>
          </p:nvPr>
        </p:nvSpPr>
        <p:spPr/>
        <p:txBody>
          <a:bodyPr/>
          <a:lstStyle/>
          <a:p>
            <a:r>
              <a:rPr lang="en-US" dirty="0"/>
              <a:t>Data collected from dental offices in 2013 using outdated technology being used today.</a:t>
            </a:r>
          </a:p>
          <a:p>
            <a:endParaRPr lang="en-US" sz="1000" dirty="0"/>
          </a:p>
        </p:txBody>
      </p:sp>
      <p:sp>
        <p:nvSpPr>
          <p:cNvPr id="3" name="TextBox 2">
            <a:extLst>
              <a:ext uri="{FF2B5EF4-FFF2-40B4-BE49-F238E27FC236}">
                <a16:creationId xmlns:a16="http://schemas.microsoft.com/office/drawing/2014/main" id="{51B24F24-3D0C-EA42-B504-D0BDD3FDBAF6}"/>
              </a:ext>
            </a:extLst>
          </p:cNvPr>
          <p:cNvSpPr txBox="1"/>
          <p:nvPr/>
        </p:nvSpPr>
        <p:spPr>
          <a:xfrm>
            <a:off x="5072063" y="6263640"/>
            <a:ext cx="6207760" cy="261610"/>
          </a:xfrm>
          <a:prstGeom prst="rect">
            <a:avLst/>
          </a:prstGeom>
          <a:noFill/>
        </p:spPr>
        <p:txBody>
          <a:bodyPr wrap="square" rtlCol="0">
            <a:spAutoFit/>
          </a:bodyPr>
          <a:lstStyle/>
          <a:p>
            <a:r>
              <a:rPr lang="en-US" sz="1100" dirty="0">
                <a:solidFill>
                  <a:schemeClr val="tx1">
                    <a:lumMod val="75000"/>
                    <a:lumOff val="25000"/>
                  </a:schemeClr>
                </a:solidFill>
              </a:rPr>
              <a:t>Presented to US EPA on 10 November 2014 in a hearing regarding 40 CFR Part 441</a:t>
            </a:r>
          </a:p>
        </p:txBody>
      </p:sp>
      <p:sp>
        <p:nvSpPr>
          <p:cNvPr id="6" name="Slide Number Placeholder 5">
            <a:extLst>
              <a:ext uri="{FF2B5EF4-FFF2-40B4-BE49-F238E27FC236}">
                <a16:creationId xmlns:a16="http://schemas.microsoft.com/office/drawing/2014/main" id="{0CEE2CD1-5328-C142-A77D-C9C78E9BF784}"/>
              </a:ext>
            </a:extLst>
          </p:cNvPr>
          <p:cNvSpPr>
            <a:spLocks noGrp="1"/>
          </p:cNvSpPr>
          <p:nvPr>
            <p:ph type="sldNum" sz="quarter" idx="12"/>
          </p:nvPr>
        </p:nvSpPr>
        <p:spPr/>
        <p:txBody>
          <a:bodyPr/>
          <a:lstStyle/>
          <a:p>
            <a:pPr algn="r"/>
            <a:fld id="{3A98EE3D-8CD1-4C3F-BD1C-C98C9596463C}" type="slidenum">
              <a:rPr lang="en-US" smtClean="0"/>
              <a:pPr algn="r"/>
              <a:t>22</a:t>
            </a:fld>
            <a:endParaRPr lang="en-US" dirty="0"/>
          </a:p>
        </p:txBody>
      </p:sp>
    </p:spTree>
    <p:extLst>
      <p:ext uri="{BB962C8B-B14F-4D97-AF65-F5344CB8AC3E}">
        <p14:creationId xmlns:p14="http://schemas.microsoft.com/office/powerpoint/2010/main" val="4014487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DD7C-F7D0-457F-92F3-432228280497}"/>
              </a:ext>
            </a:extLst>
          </p:cNvPr>
          <p:cNvSpPr>
            <a:spLocks noGrp="1"/>
          </p:cNvSpPr>
          <p:nvPr>
            <p:ph type="title"/>
          </p:nvPr>
        </p:nvSpPr>
        <p:spPr/>
        <p:txBody>
          <a:bodyPr/>
          <a:lstStyle/>
          <a:p>
            <a:r>
              <a:rPr lang="en-US" dirty="0"/>
              <a:t>Mercury </a:t>
            </a:r>
            <a:br>
              <a:rPr lang="en-US" dirty="0"/>
            </a:br>
            <a:r>
              <a:rPr lang="en-US" dirty="0"/>
              <a:t>Discharge Study</a:t>
            </a:r>
          </a:p>
        </p:txBody>
      </p:sp>
      <p:sp>
        <p:nvSpPr>
          <p:cNvPr id="4" name="Text Placeholder 3">
            <a:extLst>
              <a:ext uri="{FF2B5EF4-FFF2-40B4-BE49-F238E27FC236}">
                <a16:creationId xmlns:a16="http://schemas.microsoft.com/office/drawing/2014/main" id="{DAE697BC-C0E8-4427-823E-BA080871E29E}"/>
              </a:ext>
            </a:extLst>
          </p:cNvPr>
          <p:cNvSpPr>
            <a:spLocks noGrp="1"/>
          </p:cNvSpPr>
          <p:nvPr>
            <p:ph type="body" sz="half" idx="2"/>
          </p:nvPr>
        </p:nvSpPr>
        <p:spPr/>
        <p:txBody>
          <a:bodyPr/>
          <a:lstStyle/>
          <a:p>
            <a:r>
              <a:rPr lang="en-US" dirty="0"/>
              <a:t>June 2019 – ongoing</a:t>
            </a:r>
          </a:p>
          <a:p>
            <a:endParaRPr lang="en-US" sz="800" dirty="0"/>
          </a:p>
          <a:p>
            <a:r>
              <a:rPr lang="en-US" dirty="0"/>
              <a:t>The city had a discharge </a:t>
            </a:r>
          </a:p>
          <a:p>
            <a:pPr>
              <a:spcBef>
                <a:spcPts val="200"/>
              </a:spcBef>
            </a:pPr>
            <a:r>
              <a:rPr lang="en-US" dirty="0"/>
              <a:t>limit of 10,000 ng/L.</a:t>
            </a:r>
          </a:p>
          <a:p>
            <a:endParaRPr lang="en-US" sz="1000" dirty="0"/>
          </a:p>
        </p:txBody>
      </p:sp>
      <p:graphicFrame>
        <p:nvGraphicFramePr>
          <p:cNvPr id="10" name="Table 9">
            <a:extLst>
              <a:ext uri="{FF2B5EF4-FFF2-40B4-BE49-F238E27FC236}">
                <a16:creationId xmlns:a16="http://schemas.microsoft.com/office/drawing/2014/main" id="{B037A017-D134-DA47-BA58-966F2E0404C7}"/>
              </a:ext>
            </a:extLst>
          </p:cNvPr>
          <p:cNvGraphicFramePr>
            <a:graphicFrameLocks noGrp="1"/>
          </p:cNvGraphicFramePr>
          <p:nvPr>
            <p:extLst>
              <p:ext uri="{D42A27DB-BD31-4B8C-83A1-F6EECF244321}">
                <p14:modId xmlns:p14="http://schemas.microsoft.com/office/powerpoint/2010/main" val="856888707"/>
              </p:ext>
            </p:extLst>
          </p:nvPr>
        </p:nvGraphicFramePr>
        <p:xfrm>
          <a:off x="5478020" y="629863"/>
          <a:ext cx="6070514" cy="5321173"/>
        </p:xfrm>
        <a:graphic>
          <a:graphicData uri="http://schemas.openxmlformats.org/drawingml/2006/table">
            <a:tbl>
              <a:tblPr>
                <a:tableStyleId>{793D81CF-94F2-401A-BA57-92F5A7B2D0C5}</a:tableStyleId>
              </a:tblPr>
              <a:tblGrid>
                <a:gridCol w="1532828">
                  <a:extLst>
                    <a:ext uri="{9D8B030D-6E8A-4147-A177-3AD203B41FA5}">
                      <a16:colId xmlns:a16="http://schemas.microsoft.com/office/drawing/2014/main" val="3832704221"/>
                    </a:ext>
                  </a:extLst>
                </a:gridCol>
                <a:gridCol w="2342032">
                  <a:extLst>
                    <a:ext uri="{9D8B030D-6E8A-4147-A177-3AD203B41FA5}">
                      <a16:colId xmlns:a16="http://schemas.microsoft.com/office/drawing/2014/main" val="2778195315"/>
                    </a:ext>
                  </a:extLst>
                </a:gridCol>
                <a:gridCol w="2195654">
                  <a:extLst>
                    <a:ext uri="{9D8B030D-6E8A-4147-A177-3AD203B41FA5}">
                      <a16:colId xmlns:a16="http://schemas.microsoft.com/office/drawing/2014/main" val="1882963009"/>
                    </a:ext>
                  </a:extLst>
                </a:gridCol>
              </a:tblGrid>
              <a:tr h="498337">
                <a:tc>
                  <a:txBody>
                    <a:bodyPr/>
                    <a:lstStyle/>
                    <a:p>
                      <a:pPr marL="0" marR="0" algn="ctr" defTabSz="914400" rtl="0" eaLnBrk="1" latinLnBrk="0" hangingPunct="1">
                        <a:lnSpc>
                          <a:spcPct val="107000"/>
                        </a:lnSpc>
                        <a:spcBef>
                          <a:spcPts val="0"/>
                        </a:spcBef>
                        <a:spcAft>
                          <a:spcPts val="150"/>
                        </a:spcAft>
                      </a:pPr>
                      <a:r>
                        <a:rPr lang="en-US" sz="1100" b="1" kern="1200" dirty="0">
                          <a:solidFill>
                            <a:schemeClr val="tx1">
                              <a:lumMod val="75000"/>
                              <a:lumOff val="25000"/>
                            </a:schemeClr>
                          </a:solidFill>
                          <a:effectLst/>
                          <a:latin typeface="+mn-lt"/>
                          <a:ea typeface="+mn-ea"/>
                          <a:cs typeface="+mn-cs"/>
                        </a:rPr>
                        <a:t>Location</a:t>
                      </a:r>
                    </a:p>
                  </a:txBody>
                  <a:tcPr marL="61741" marR="61741" marT="0" marB="3657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50"/>
                        </a:spcAft>
                      </a:pPr>
                      <a:r>
                        <a:rPr lang="en-US" sz="1100" b="1" kern="1200" dirty="0">
                          <a:solidFill>
                            <a:schemeClr val="tx1">
                              <a:lumMod val="75000"/>
                              <a:lumOff val="25000"/>
                            </a:schemeClr>
                          </a:solidFill>
                          <a:effectLst/>
                          <a:latin typeface="+mn-lt"/>
                          <a:ea typeface="+mn-ea"/>
                          <a:cs typeface="+mn-cs"/>
                        </a:rPr>
                        <a:t>Separator Type</a:t>
                      </a:r>
                    </a:p>
                  </a:txBody>
                  <a:tcPr marL="61741" marR="61741" marT="0" marB="3657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50"/>
                        </a:spcAft>
                      </a:pPr>
                      <a:r>
                        <a:rPr lang="en-US" sz="1100" b="1" kern="1200" dirty="0">
                          <a:solidFill>
                            <a:schemeClr val="tx1">
                              <a:lumMod val="75000"/>
                              <a:lumOff val="25000"/>
                            </a:schemeClr>
                          </a:solidFill>
                          <a:effectLst/>
                          <a:latin typeface="+mn-lt"/>
                          <a:ea typeface="+mn-ea"/>
                          <a:cs typeface="+mn-cs"/>
                        </a:rPr>
                        <a:t>June 2019</a:t>
                      </a:r>
                    </a:p>
                    <a:p>
                      <a:pPr marL="0" marR="0" algn="ctr" defTabSz="914400" rtl="0" eaLnBrk="1" latinLnBrk="0" hangingPunct="1">
                        <a:lnSpc>
                          <a:spcPct val="107000"/>
                        </a:lnSpc>
                        <a:spcBef>
                          <a:spcPts val="0"/>
                        </a:spcBef>
                        <a:spcAft>
                          <a:spcPts val="150"/>
                        </a:spcAft>
                      </a:pPr>
                      <a:r>
                        <a:rPr lang="en-US" sz="1100" b="1" kern="1200" dirty="0">
                          <a:solidFill>
                            <a:schemeClr val="tx1">
                              <a:lumMod val="75000"/>
                              <a:lumOff val="25000"/>
                            </a:schemeClr>
                          </a:solidFill>
                          <a:effectLst/>
                          <a:latin typeface="+mn-lt"/>
                          <a:ea typeface="+mn-ea"/>
                          <a:cs typeface="+mn-cs"/>
                        </a:rPr>
                        <a:t>Discharge Amount</a:t>
                      </a:r>
                    </a:p>
                  </a:txBody>
                  <a:tcPr marL="61741" marR="61741" marT="0" marB="3657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213048"/>
                  </a:ext>
                </a:extLst>
              </a:tr>
              <a:tr h="425128">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Dental office 1</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No Separator</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11,500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6650425"/>
                  </a:ext>
                </a:extLst>
              </a:tr>
              <a:tr h="425128">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Dental office 2</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Cartridge-Based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4,350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4618008"/>
                  </a:ext>
                </a:extLst>
              </a:tr>
              <a:tr h="425128">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Dental office 3</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Self-Contained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16,500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0343136"/>
                  </a:ext>
                </a:extLst>
              </a:tr>
              <a:tr h="425128">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Dental office 4</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No Separator</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180,000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8029803"/>
                  </a:ext>
                </a:extLst>
              </a:tr>
              <a:tr h="425128">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Dental office 5</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Cartridge-Based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49,600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3616470"/>
                  </a:ext>
                </a:extLst>
              </a:tr>
              <a:tr h="425128">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Dental office 6</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Cartridge-Based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1,280,000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938951"/>
                  </a:ext>
                </a:extLst>
              </a:tr>
              <a:tr h="425128">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Dental office 7</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Cartridge-Based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1,050,000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7943504"/>
                  </a:ext>
                </a:extLst>
              </a:tr>
              <a:tr h="425128">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Dental office 8</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Cartridge-Based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124,000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091354"/>
                  </a:ext>
                </a:extLst>
              </a:tr>
              <a:tr h="425128">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Dental office 9</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Cartridge-Based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15,400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955888"/>
                  </a:ext>
                </a:extLst>
              </a:tr>
              <a:tr h="481040">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   Dental office 10 </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Cartridge-Based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10,900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413703"/>
                  </a:ext>
                </a:extLst>
              </a:tr>
              <a:tr h="515644">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  Dental office 11</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a:solidFill>
                            <a:schemeClr val="tx1">
                              <a:lumMod val="75000"/>
                              <a:lumOff val="25000"/>
                            </a:schemeClr>
                          </a:solidFill>
                          <a:effectLst/>
                          <a:latin typeface="+mn-lt"/>
                          <a:ea typeface="+mn-ea"/>
                          <a:cs typeface="+mn-cs"/>
                        </a:rPr>
                        <a:t>Cartridge-Based</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115"/>
                        </a:spcAft>
                      </a:pPr>
                      <a:r>
                        <a:rPr lang="en-US" sz="1100" b="0" kern="1200" dirty="0">
                          <a:solidFill>
                            <a:schemeClr val="tx1">
                              <a:lumMod val="75000"/>
                              <a:lumOff val="25000"/>
                            </a:schemeClr>
                          </a:solidFill>
                          <a:effectLst/>
                          <a:latin typeface="+mn-lt"/>
                          <a:ea typeface="+mn-ea"/>
                          <a:cs typeface="+mn-cs"/>
                        </a:rPr>
                        <a:t>204,000 ng/L</a:t>
                      </a:r>
                    </a:p>
                  </a:txBody>
                  <a:tcPr marL="61741" marR="617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239202"/>
                  </a:ext>
                </a:extLst>
              </a:tr>
            </a:tbl>
          </a:graphicData>
        </a:graphic>
      </p:graphicFrame>
      <p:sp>
        <p:nvSpPr>
          <p:cNvPr id="5" name="Slide Number Placeholder 4">
            <a:extLst>
              <a:ext uri="{FF2B5EF4-FFF2-40B4-BE49-F238E27FC236}">
                <a16:creationId xmlns:a16="http://schemas.microsoft.com/office/drawing/2014/main" id="{4F8786F0-D2C8-7149-9252-E5D7742E2593}"/>
              </a:ext>
            </a:extLst>
          </p:cNvPr>
          <p:cNvSpPr>
            <a:spLocks noGrp="1"/>
          </p:cNvSpPr>
          <p:nvPr>
            <p:ph type="sldNum" sz="quarter" idx="12"/>
          </p:nvPr>
        </p:nvSpPr>
        <p:spPr/>
        <p:txBody>
          <a:bodyPr/>
          <a:lstStyle/>
          <a:p>
            <a:pPr algn="r"/>
            <a:fld id="{3A98EE3D-8CD1-4C3F-BD1C-C98C9596463C}" type="slidenum">
              <a:rPr lang="en-US" smtClean="0"/>
              <a:pPr algn="r"/>
              <a:t>23</a:t>
            </a:fld>
            <a:endParaRPr lang="en-US" dirty="0"/>
          </a:p>
        </p:txBody>
      </p:sp>
    </p:spTree>
    <p:extLst>
      <p:ext uri="{BB962C8B-B14F-4D97-AF65-F5344CB8AC3E}">
        <p14:creationId xmlns:p14="http://schemas.microsoft.com/office/powerpoint/2010/main" val="4150038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8CAE-FC4D-DE41-9FDF-ED2225304020}"/>
              </a:ext>
            </a:extLst>
          </p:cNvPr>
          <p:cNvSpPr>
            <a:spLocks noGrp="1"/>
          </p:cNvSpPr>
          <p:nvPr>
            <p:ph type="title"/>
          </p:nvPr>
        </p:nvSpPr>
        <p:spPr/>
        <p:txBody>
          <a:bodyPr/>
          <a:lstStyle/>
          <a:p>
            <a:r>
              <a:rPr lang="en-US" dirty="0"/>
              <a:t>Separator with Activated Carbon</a:t>
            </a:r>
          </a:p>
        </p:txBody>
      </p:sp>
      <p:sp>
        <p:nvSpPr>
          <p:cNvPr id="4" name="Text Placeholder 3">
            <a:extLst>
              <a:ext uri="{FF2B5EF4-FFF2-40B4-BE49-F238E27FC236}">
                <a16:creationId xmlns:a16="http://schemas.microsoft.com/office/drawing/2014/main" id="{3FD91B0B-AB47-5742-BE71-B81905B36148}"/>
              </a:ext>
            </a:extLst>
          </p:cNvPr>
          <p:cNvSpPr>
            <a:spLocks noGrp="1"/>
          </p:cNvSpPr>
          <p:nvPr>
            <p:ph type="body" sz="half" idx="2"/>
          </p:nvPr>
        </p:nvSpPr>
        <p:spPr/>
        <p:txBody>
          <a:bodyPr/>
          <a:lstStyle/>
          <a:p>
            <a:r>
              <a:rPr lang="en-US" dirty="0"/>
              <a:t>Dental Office 10 replaced a cartridge- based amalgam separator with a self-contained amalgam separator using activated carbon.</a:t>
            </a:r>
          </a:p>
          <a:p>
            <a:r>
              <a:rPr lang="en-US" dirty="0"/>
              <a:t>Reduces dissolved mercury.</a:t>
            </a:r>
          </a:p>
        </p:txBody>
      </p:sp>
      <p:graphicFrame>
        <p:nvGraphicFramePr>
          <p:cNvPr id="5" name="Chart 4">
            <a:extLst>
              <a:ext uri="{FF2B5EF4-FFF2-40B4-BE49-F238E27FC236}">
                <a16:creationId xmlns:a16="http://schemas.microsoft.com/office/drawing/2014/main" id="{9FBDCEBC-35FD-DE41-8CBD-544123F4CC3F}"/>
              </a:ext>
            </a:extLst>
          </p:cNvPr>
          <p:cNvGraphicFramePr/>
          <p:nvPr>
            <p:extLst>
              <p:ext uri="{D42A27DB-BD31-4B8C-83A1-F6EECF244321}">
                <p14:modId xmlns:p14="http://schemas.microsoft.com/office/powerpoint/2010/main" val="761519830"/>
              </p:ext>
            </p:extLst>
          </p:nvPr>
        </p:nvGraphicFramePr>
        <p:xfrm>
          <a:off x="5243382" y="786383"/>
          <a:ext cx="6305151" cy="490002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CB78BD9-39AA-334A-8FCD-C8E8601C2553}"/>
              </a:ext>
            </a:extLst>
          </p:cNvPr>
          <p:cNvSpPr txBox="1"/>
          <p:nvPr/>
        </p:nvSpPr>
        <p:spPr>
          <a:xfrm>
            <a:off x="9480621" y="2252768"/>
            <a:ext cx="2491113" cy="375872"/>
          </a:xfrm>
          <a:prstGeom prst="rect">
            <a:avLst/>
          </a:prstGeom>
          <a:noFill/>
          <a:ln>
            <a:noFill/>
          </a:ln>
        </p:spPr>
        <p:txBody>
          <a:bodyPr wrap="square" rtlCol="0">
            <a:spAutoFit/>
          </a:bodyPr>
          <a:lstStyle/>
          <a:p>
            <a:r>
              <a:rPr lang="en-US" b="1" dirty="0"/>
              <a:t>Replaced Separator</a:t>
            </a:r>
          </a:p>
        </p:txBody>
      </p:sp>
      <p:sp>
        <p:nvSpPr>
          <p:cNvPr id="7" name="Left Arrow 6">
            <a:extLst>
              <a:ext uri="{FF2B5EF4-FFF2-40B4-BE49-F238E27FC236}">
                <a16:creationId xmlns:a16="http://schemas.microsoft.com/office/drawing/2014/main" id="{F3AE2245-8294-E34F-B8AD-9712F0FC109B}"/>
              </a:ext>
            </a:extLst>
          </p:cNvPr>
          <p:cNvSpPr/>
          <p:nvPr/>
        </p:nvSpPr>
        <p:spPr>
          <a:xfrm rot="19656071">
            <a:off x="8186139" y="2789462"/>
            <a:ext cx="1354613" cy="181788"/>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6B13DC6-2392-C24D-AB5C-BBEFB29292A1}"/>
              </a:ext>
            </a:extLst>
          </p:cNvPr>
          <p:cNvSpPr/>
          <p:nvPr/>
        </p:nvSpPr>
        <p:spPr>
          <a:xfrm>
            <a:off x="5462041" y="5948531"/>
            <a:ext cx="5998967" cy="523220"/>
          </a:xfrm>
          <a:prstGeom prst="rect">
            <a:avLst/>
          </a:prstGeom>
        </p:spPr>
        <p:txBody>
          <a:bodyPr wrap="square">
            <a:spAutoFit/>
          </a:bodyPr>
          <a:lstStyle/>
          <a:p>
            <a:pPr algn="ctr"/>
            <a:r>
              <a:rPr lang="en-US" sz="2800" b="1" dirty="0"/>
              <a:t>66.51% reduction in mercury</a:t>
            </a:r>
          </a:p>
        </p:txBody>
      </p:sp>
      <p:sp>
        <p:nvSpPr>
          <p:cNvPr id="9" name="Slide Number Placeholder 8">
            <a:extLst>
              <a:ext uri="{FF2B5EF4-FFF2-40B4-BE49-F238E27FC236}">
                <a16:creationId xmlns:a16="http://schemas.microsoft.com/office/drawing/2014/main" id="{F88D58AE-B74A-F442-99F1-8449F08FB700}"/>
              </a:ext>
            </a:extLst>
          </p:cNvPr>
          <p:cNvSpPr>
            <a:spLocks noGrp="1"/>
          </p:cNvSpPr>
          <p:nvPr>
            <p:ph type="sldNum" sz="quarter" idx="12"/>
          </p:nvPr>
        </p:nvSpPr>
        <p:spPr/>
        <p:txBody>
          <a:bodyPr/>
          <a:lstStyle/>
          <a:p>
            <a:pPr algn="r"/>
            <a:fld id="{3A98EE3D-8CD1-4C3F-BD1C-C98C9596463C}" type="slidenum">
              <a:rPr lang="en-US" smtClean="0"/>
              <a:pPr algn="r"/>
              <a:t>24</a:t>
            </a:fld>
            <a:endParaRPr lang="en-US" dirty="0"/>
          </a:p>
        </p:txBody>
      </p:sp>
    </p:spTree>
    <p:extLst>
      <p:ext uri="{BB962C8B-B14F-4D97-AF65-F5344CB8AC3E}">
        <p14:creationId xmlns:p14="http://schemas.microsoft.com/office/powerpoint/2010/main" val="281445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dissolve">
                                      <p:cBhvr>
                                        <p:cTn id="7" dur="500"/>
                                        <p:tgtEl>
                                          <p:spTgt spid="5">
                                            <p:graphicEl>
                                              <a:chart seriesIdx="-3" categoryIdx="-3" bldStep="gridLegend"/>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dissolve">
                                      <p:cBhvr>
                                        <p:cTn id="10" dur="500"/>
                                        <p:tgtEl>
                                          <p:spTgt spid="5">
                                            <p:graphicEl>
                                              <a:chart seriesIdx="-4" categoryIdx="0"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1000"/>
                                  </p:stCondLst>
                                  <p:childTnLst>
                                    <p:set>
                                      <p:cBhvr>
                                        <p:cTn id="20"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dissolve">
                                      <p:cBhvr>
                                        <p:cTn id="21" dur="1000"/>
                                        <p:tgtEl>
                                          <p:spTgt spid="5">
                                            <p:graphicEl>
                                              <a:chart seriesIdx="-4" categoryIdx="1" bldStep="category"/>
                                            </p:graphicEl>
                                          </p:spTgt>
                                        </p:tgtEl>
                                      </p:cBhvr>
                                    </p:animEffect>
                                  </p:childTnLst>
                                </p:cTn>
                              </p:par>
                              <p:par>
                                <p:cTn id="22" presetID="9" presetClass="entr" presetSubtype="0" fill="hold" nodeType="withEffect">
                                  <p:stCondLst>
                                    <p:cond delay="20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dissolve">
                                      <p:cBhvr>
                                        <p:cTn id="2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8CAE-FC4D-DE41-9FDF-ED2225304020}"/>
              </a:ext>
            </a:extLst>
          </p:cNvPr>
          <p:cNvSpPr>
            <a:spLocks noGrp="1"/>
          </p:cNvSpPr>
          <p:nvPr>
            <p:ph type="title"/>
          </p:nvPr>
        </p:nvSpPr>
        <p:spPr/>
        <p:txBody>
          <a:bodyPr/>
          <a:lstStyle/>
          <a:p>
            <a:r>
              <a:rPr lang="en-US" dirty="0"/>
              <a:t>Separator with Activated Carbon &amp; Packs Super Traps</a:t>
            </a:r>
          </a:p>
        </p:txBody>
      </p:sp>
      <p:sp>
        <p:nvSpPr>
          <p:cNvPr id="4" name="Text Placeholder 3">
            <a:extLst>
              <a:ext uri="{FF2B5EF4-FFF2-40B4-BE49-F238E27FC236}">
                <a16:creationId xmlns:a16="http://schemas.microsoft.com/office/drawing/2014/main" id="{3FD91B0B-AB47-5742-BE71-B81905B36148}"/>
              </a:ext>
            </a:extLst>
          </p:cNvPr>
          <p:cNvSpPr>
            <a:spLocks noGrp="1"/>
          </p:cNvSpPr>
          <p:nvPr>
            <p:ph type="body" sz="half" idx="2"/>
          </p:nvPr>
        </p:nvSpPr>
        <p:spPr/>
        <p:txBody>
          <a:bodyPr/>
          <a:lstStyle/>
          <a:p>
            <a:r>
              <a:rPr lang="en-US" dirty="0"/>
              <a:t>Dental Office 1 and Dental Office 5 replaced cartridge-based amalgam separators with a self-contained amalgam separator using activated carbon and added Packs Super Traps.</a:t>
            </a:r>
          </a:p>
        </p:txBody>
      </p:sp>
      <p:sp>
        <p:nvSpPr>
          <p:cNvPr id="8" name="Rectangle 7">
            <a:extLst>
              <a:ext uri="{FF2B5EF4-FFF2-40B4-BE49-F238E27FC236}">
                <a16:creationId xmlns:a16="http://schemas.microsoft.com/office/drawing/2014/main" id="{56B13DC6-2392-C24D-AB5C-BBEFB29292A1}"/>
              </a:ext>
            </a:extLst>
          </p:cNvPr>
          <p:cNvSpPr/>
          <p:nvPr/>
        </p:nvSpPr>
        <p:spPr>
          <a:xfrm>
            <a:off x="6096000" y="5787856"/>
            <a:ext cx="2222832" cy="646331"/>
          </a:xfrm>
          <a:prstGeom prst="rect">
            <a:avLst/>
          </a:prstGeom>
        </p:spPr>
        <p:txBody>
          <a:bodyPr wrap="square">
            <a:spAutoFit/>
          </a:bodyPr>
          <a:lstStyle/>
          <a:p>
            <a:pPr algn="ctr"/>
            <a:r>
              <a:rPr lang="en-US" b="1" dirty="0"/>
              <a:t>91.13% reduction </a:t>
            </a:r>
          </a:p>
          <a:p>
            <a:pPr algn="ctr"/>
            <a:r>
              <a:rPr lang="en-US" b="1" dirty="0"/>
              <a:t>in mercury</a:t>
            </a:r>
          </a:p>
        </p:txBody>
      </p:sp>
      <p:graphicFrame>
        <p:nvGraphicFramePr>
          <p:cNvPr id="9" name="Chart 8">
            <a:extLst>
              <a:ext uri="{FF2B5EF4-FFF2-40B4-BE49-F238E27FC236}">
                <a16:creationId xmlns:a16="http://schemas.microsoft.com/office/drawing/2014/main" id="{E5617C50-87C6-584D-8100-21009D6843F1}"/>
              </a:ext>
            </a:extLst>
          </p:cNvPr>
          <p:cNvGraphicFramePr>
            <a:graphicFrameLocks/>
          </p:cNvGraphicFramePr>
          <p:nvPr>
            <p:extLst>
              <p:ext uri="{D42A27DB-BD31-4B8C-83A1-F6EECF244321}">
                <p14:modId xmlns:p14="http://schemas.microsoft.com/office/powerpoint/2010/main" val="1126501594"/>
              </p:ext>
            </p:extLst>
          </p:nvPr>
        </p:nvGraphicFramePr>
        <p:xfrm>
          <a:off x="5107916" y="1158307"/>
          <a:ext cx="6574463" cy="473453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B5330D29-5194-794B-9332-8273A2E61F07}"/>
              </a:ext>
            </a:extLst>
          </p:cNvPr>
          <p:cNvSpPr/>
          <p:nvPr/>
        </p:nvSpPr>
        <p:spPr>
          <a:xfrm>
            <a:off x="6720714" y="696642"/>
            <a:ext cx="3348866" cy="461665"/>
          </a:xfrm>
          <a:prstGeom prst="rect">
            <a:avLst/>
          </a:prstGeom>
        </p:spPr>
        <p:txBody>
          <a:bodyPr wrap="none">
            <a:spAutoFit/>
          </a:bodyPr>
          <a:lstStyle/>
          <a:p>
            <a:pPr algn="ctr">
              <a:defRPr sz="1862" b="0" i="0" u="none" strike="noStrike" kern="1200" spc="0" baseline="0">
                <a:solidFill>
                  <a:srgbClr val="000000">
                    <a:lumMod val="65000"/>
                    <a:lumOff val="35000"/>
                  </a:srgbClr>
                </a:solidFill>
                <a:latin typeface="+mn-lt"/>
                <a:ea typeface="+mn-ea"/>
                <a:cs typeface="+mn-cs"/>
              </a:defRPr>
            </a:pPr>
            <a:r>
              <a:rPr lang="en-US" sz="2400" dirty="0"/>
              <a:t>Mercury Discharge (ng/L)</a:t>
            </a:r>
          </a:p>
        </p:txBody>
      </p:sp>
      <p:sp>
        <p:nvSpPr>
          <p:cNvPr id="10" name="Rectangle 9">
            <a:extLst>
              <a:ext uri="{FF2B5EF4-FFF2-40B4-BE49-F238E27FC236}">
                <a16:creationId xmlns:a16="http://schemas.microsoft.com/office/drawing/2014/main" id="{9507F247-3EF1-BF45-A06A-0B52280412C9}"/>
              </a:ext>
            </a:extLst>
          </p:cNvPr>
          <p:cNvSpPr/>
          <p:nvPr/>
        </p:nvSpPr>
        <p:spPr>
          <a:xfrm>
            <a:off x="8889189" y="5787856"/>
            <a:ext cx="2222832" cy="646331"/>
          </a:xfrm>
          <a:prstGeom prst="rect">
            <a:avLst/>
          </a:prstGeom>
        </p:spPr>
        <p:txBody>
          <a:bodyPr wrap="square">
            <a:spAutoFit/>
          </a:bodyPr>
          <a:lstStyle/>
          <a:p>
            <a:pPr algn="ctr"/>
            <a:r>
              <a:rPr lang="en-US" b="1" dirty="0"/>
              <a:t>99.20% reduction </a:t>
            </a:r>
          </a:p>
          <a:p>
            <a:pPr algn="ctr"/>
            <a:r>
              <a:rPr lang="en-US" b="1" dirty="0"/>
              <a:t>in mercury</a:t>
            </a:r>
          </a:p>
        </p:txBody>
      </p:sp>
      <p:sp>
        <p:nvSpPr>
          <p:cNvPr id="6" name="Slide Number Placeholder 5">
            <a:extLst>
              <a:ext uri="{FF2B5EF4-FFF2-40B4-BE49-F238E27FC236}">
                <a16:creationId xmlns:a16="http://schemas.microsoft.com/office/drawing/2014/main" id="{C129B4DD-9842-A346-83DD-3B09690F5E97}"/>
              </a:ext>
            </a:extLst>
          </p:cNvPr>
          <p:cNvSpPr>
            <a:spLocks noGrp="1"/>
          </p:cNvSpPr>
          <p:nvPr>
            <p:ph type="sldNum" sz="quarter" idx="12"/>
          </p:nvPr>
        </p:nvSpPr>
        <p:spPr/>
        <p:txBody>
          <a:bodyPr/>
          <a:lstStyle/>
          <a:p>
            <a:pPr algn="r"/>
            <a:fld id="{3A98EE3D-8CD1-4C3F-BD1C-C98C9596463C}" type="slidenum">
              <a:rPr lang="en-US" smtClean="0"/>
              <a:pPr algn="r"/>
              <a:t>25</a:t>
            </a:fld>
            <a:endParaRPr lang="en-US" dirty="0"/>
          </a:p>
        </p:txBody>
      </p:sp>
    </p:spTree>
    <p:extLst>
      <p:ext uri="{BB962C8B-B14F-4D97-AF65-F5344CB8AC3E}">
        <p14:creationId xmlns:p14="http://schemas.microsoft.com/office/powerpoint/2010/main" val="30379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dissolve">
                                      <p:cBhvr>
                                        <p:cTn id="10" dur="500"/>
                                        <p:tgtEl>
                                          <p:spTgt spid="9">
                                            <p:graphicEl>
                                              <a:chart seriesIdx="-3" categoryIdx="-3" bldStep="gridLegend"/>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dissolve">
                                      <p:cBhvr>
                                        <p:cTn id="13" dur="500"/>
                                        <p:tgtEl>
                                          <p:spTgt spid="9">
                                            <p:graphicEl>
                                              <a:chart seriesIdx="0" categoryIdx="-4" bldStep="series"/>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dissolve">
                                      <p:cBhvr>
                                        <p:cTn id="18" dur="500"/>
                                        <p:tgtEl>
                                          <p:spTgt spid="9">
                                            <p:graphicEl>
                                              <a:chart seriesIdx="1" categoryIdx="-4" bldStep="series"/>
                                            </p:graphicEl>
                                          </p:spTgt>
                                        </p:tgtEl>
                                      </p:cBhvr>
                                    </p:animEffect>
                                  </p:childTnLst>
                                </p:cTn>
                              </p:par>
                              <p:par>
                                <p:cTn id="19" presetID="9" presetClass="entr" presetSubtype="0" fill="hold" grpId="0"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1000"/>
                                        <p:tgtEl>
                                          <p:spTgt spid="8"/>
                                        </p:tgtEl>
                                      </p:cBhvr>
                                    </p:animEffect>
                                  </p:childTnLst>
                                </p:cTn>
                              </p:par>
                              <p:par>
                                <p:cTn id="22" presetID="9" presetClass="entr" presetSubtype="0" fill="hold" grpId="0" nodeType="with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uiExpand="1">
        <p:bldSub>
          <a:bldChart bld="series"/>
        </p:bldSub>
      </p:bldGraphic>
      <p:bldP spid="3"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6525-D0EE-4D1C-9AA9-AD305B0793DC}"/>
              </a:ext>
            </a:extLst>
          </p:cNvPr>
          <p:cNvSpPr>
            <a:spLocks noGrp="1"/>
          </p:cNvSpPr>
          <p:nvPr>
            <p:ph idx="1"/>
          </p:nvPr>
        </p:nvSpPr>
        <p:spPr/>
        <p:txBody>
          <a:bodyPr>
            <a:noAutofit/>
          </a:bodyPr>
          <a:lstStyle/>
          <a:p>
            <a:endParaRPr lang="en-US" dirty="0"/>
          </a:p>
          <a:p>
            <a:pPr algn="ctr"/>
            <a:r>
              <a:rPr lang="en-US" sz="5300" dirty="0"/>
              <a:t>Proper Recycling of </a:t>
            </a:r>
          </a:p>
          <a:p>
            <a:pPr algn="ctr"/>
            <a:r>
              <a:rPr lang="en-US" sz="5300" dirty="0"/>
              <a:t>Amalgam Waste</a:t>
            </a:r>
          </a:p>
          <a:p>
            <a:pPr algn="ctr"/>
            <a:endParaRPr lang="en-US" sz="2200" dirty="0"/>
          </a:p>
          <a:p>
            <a:pPr algn="ctr"/>
            <a:r>
              <a:rPr lang="en-US" dirty="0"/>
              <a:t>As mandated by US EPA rule 40 CFR Part 441</a:t>
            </a:r>
          </a:p>
        </p:txBody>
      </p:sp>
      <p:cxnSp>
        <p:nvCxnSpPr>
          <p:cNvPr id="4" name="Straight Connector 3">
            <a:extLst>
              <a:ext uri="{FF2B5EF4-FFF2-40B4-BE49-F238E27FC236}">
                <a16:creationId xmlns:a16="http://schemas.microsoft.com/office/drawing/2014/main" id="{C0F6986F-F4F3-8B44-8CF3-9579B17A6348}"/>
              </a:ext>
            </a:extLst>
          </p:cNvPr>
          <p:cNvCxnSpPr/>
          <p:nvPr/>
        </p:nvCxnSpPr>
        <p:spPr>
          <a:xfrm>
            <a:off x="1523999" y="2195287"/>
            <a:ext cx="9144000" cy="0"/>
          </a:xfrm>
          <a:prstGeom prst="line">
            <a:avLst/>
          </a:prstGeom>
          <a:ln w="63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717B27F-00D9-F14E-970F-896649BF98EF}"/>
              </a:ext>
            </a:extLst>
          </p:cNvPr>
          <p:cNvSpPr/>
          <p:nvPr/>
        </p:nvSpPr>
        <p:spPr>
          <a:xfrm>
            <a:off x="881743" y="1409075"/>
            <a:ext cx="10548257" cy="699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Recycle sign">
            <a:extLst>
              <a:ext uri="{FF2B5EF4-FFF2-40B4-BE49-F238E27FC236}">
                <a16:creationId xmlns:a16="http://schemas.microsoft.com/office/drawing/2014/main" id="{E637714D-6C64-1340-B78A-141A5555D4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5055" y="458727"/>
            <a:ext cx="1641888" cy="1641888"/>
          </a:xfrm>
          <a:prstGeom prst="rect">
            <a:avLst/>
          </a:prstGeom>
        </p:spPr>
      </p:pic>
      <p:sp>
        <p:nvSpPr>
          <p:cNvPr id="6" name="Slide Number Placeholder 5">
            <a:extLst>
              <a:ext uri="{FF2B5EF4-FFF2-40B4-BE49-F238E27FC236}">
                <a16:creationId xmlns:a16="http://schemas.microsoft.com/office/drawing/2014/main" id="{63E78E39-0432-B44C-96B4-418128EEF7C8}"/>
              </a:ext>
            </a:extLst>
          </p:cNvPr>
          <p:cNvSpPr>
            <a:spLocks noGrp="1"/>
          </p:cNvSpPr>
          <p:nvPr>
            <p:ph type="sldNum" sz="quarter" idx="12"/>
          </p:nvPr>
        </p:nvSpPr>
        <p:spPr/>
        <p:txBody>
          <a:bodyPr/>
          <a:lstStyle/>
          <a:p>
            <a:pPr algn="r"/>
            <a:fld id="{3A98EE3D-8CD1-4C3F-BD1C-C98C9596463C}" type="slidenum">
              <a:rPr lang="en-US" smtClean="0"/>
              <a:pPr algn="r"/>
              <a:t>26</a:t>
            </a:fld>
            <a:endParaRPr lang="en-US" dirty="0"/>
          </a:p>
        </p:txBody>
      </p:sp>
    </p:spTree>
    <p:extLst>
      <p:ext uri="{BB962C8B-B14F-4D97-AF65-F5344CB8AC3E}">
        <p14:creationId xmlns:p14="http://schemas.microsoft.com/office/powerpoint/2010/main" val="2108645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3">
            <a:extLst>
              <a:ext uri="{FF2B5EF4-FFF2-40B4-BE49-F238E27FC236}">
                <a16:creationId xmlns:a16="http://schemas.microsoft.com/office/drawing/2014/main" id="{571438E5-C45B-5C4B-8569-8226228CEE64}"/>
              </a:ext>
            </a:extLst>
          </p:cNvPr>
          <p:cNvSpPr>
            <a:spLocks noGrp="1"/>
          </p:cNvSpPr>
          <p:nvPr>
            <p:ph type="body" sz="half" idx="2"/>
          </p:nvPr>
        </p:nvSpPr>
        <p:spPr>
          <a:xfrm>
            <a:off x="5231958" y="1432417"/>
            <a:ext cx="6629697" cy="4819687"/>
          </a:xfrm>
        </p:spPr>
        <p:txBody>
          <a:bodyPr vert="horz" lIns="0" tIns="45720" rIns="0" bIns="45720" rtlCol="0" anchor="t">
            <a:normAutofit/>
          </a:bodyPr>
          <a:lstStyle/>
          <a:p>
            <a:r>
              <a:rPr lang="en-US" sz="2400" dirty="0">
                <a:solidFill>
                  <a:schemeClr val="tx1">
                    <a:lumMod val="75000"/>
                    <a:lumOff val="25000"/>
                  </a:schemeClr>
                </a:solidFill>
              </a:rPr>
              <a:t>                     Scrap amalgam</a:t>
            </a:r>
          </a:p>
          <a:p>
            <a:pPr>
              <a:spcBef>
                <a:spcPts val="3600"/>
              </a:spcBef>
            </a:pPr>
            <a:r>
              <a:rPr lang="en-US" sz="2400" dirty="0">
                <a:solidFill>
                  <a:schemeClr val="tx1">
                    <a:lumMod val="75000"/>
                    <a:lumOff val="25000"/>
                  </a:schemeClr>
                </a:solidFill>
              </a:rPr>
              <a:t>                     Packs Super Traps or chair-side traps</a:t>
            </a:r>
          </a:p>
          <a:p>
            <a:pPr>
              <a:spcBef>
                <a:spcPts val="3600"/>
              </a:spcBef>
            </a:pPr>
            <a:r>
              <a:rPr lang="en-US" sz="2400" dirty="0">
                <a:solidFill>
                  <a:schemeClr val="tx1">
                    <a:lumMod val="75000"/>
                    <a:lumOff val="25000"/>
                  </a:schemeClr>
                </a:solidFill>
              </a:rPr>
              <a:t>                     Teeth containing amalgam</a:t>
            </a:r>
          </a:p>
          <a:p>
            <a:pPr>
              <a:spcBef>
                <a:spcPts val="3600"/>
              </a:spcBef>
            </a:pPr>
            <a:r>
              <a:rPr lang="en-US" sz="2400" dirty="0">
                <a:solidFill>
                  <a:schemeClr val="tx1">
                    <a:lumMod val="75000"/>
                    <a:lumOff val="25000"/>
                  </a:schemeClr>
                </a:solidFill>
              </a:rPr>
              <a:t>                     Vacuum Pump Filters and/or Lines</a:t>
            </a:r>
          </a:p>
          <a:p>
            <a:pPr>
              <a:spcBef>
                <a:spcPts val="3600"/>
              </a:spcBef>
            </a:pPr>
            <a:r>
              <a:rPr lang="en-US" sz="2400" dirty="0">
                <a:solidFill>
                  <a:schemeClr val="tx1">
                    <a:lumMod val="75000"/>
                    <a:lumOff val="25000"/>
                  </a:schemeClr>
                </a:solidFill>
              </a:rPr>
              <a:t>                     Spent Amalgam Capsules</a:t>
            </a:r>
          </a:p>
          <a:p>
            <a:pPr>
              <a:spcBef>
                <a:spcPts val="3600"/>
              </a:spcBef>
            </a:pPr>
            <a:r>
              <a:rPr lang="en-US" sz="2400" dirty="0">
                <a:solidFill>
                  <a:schemeClr val="tx1">
                    <a:lumMod val="75000"/>
                    <a:lumOff val="25000"/>
                  </a:schemeClr>
                </a:solidFill>
              </a:rPr>
              <a:t>                     Amalgam Sludge</a:t>
            </a:r>
          </a:p>
        </p:txBody>
      </p:sp>
      <p:pic>
        <p:nvPicPr>
          <p:cNvPr id="12" name="Graphic 11" descr="Tooth">
            <a:extLst>
              <a:ext uri="{FF2B5EF4-FFF2-40B4-BE49-F238E27FC236}">
                <a16:creationId xmlns:a16="http://schemas.microsoft.com/office/drawing/2014/main" id="{C99D9CA2-5C1F-9340-A781-DAA32B9A5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4853" y="3029770"/>
            <a:ext cx="640080" cy="640080"/>
          </a:xfrm>
          <a:prstGeom prst="rect">
            <a:avLst/>
          </a:prstGeom>
        </p:spPr>
      </p:pic>
      <p:grpSp>
        <p:nvGrpSpPr>
          <p:cNvPr id="42" name="Group 41">
            <a:extLst>
              <a:ext uri="{FF2B5EF4-FFF2-40B4-BE49-F238E27FC236}">
                <a16:creationId xmlns:a16="http://schemas.microsoft.com/office/drawing/2014/main" id="{8ACDC895-B6A7-F748-B2BD-27E46CD8B858}"/>
              </a:ext>
            </a:extLst>
          </p:cNvPr>
          <p:cNvGrpSpPr>
            <a:grpSpLocks noChangeAspect="1"/>
          </p:cNvGrpSpPr>
          <p:nvPr/>
        </p:nvGrpSpPr>
        <p:grpSpPr>
          <a:xfrm>
            <a:off x="5845111" y="2152296"/>
            <a:ext cx="473849" cy="603380"/>
            <a:chOff x="5652655" y="2334953"/>
            <a:chExt cx="1319645" cy="1661251"/>
          </a:xfrm>
        </p:grpSpPr>
        <p:sp>
          <p:nvSpPr>
            <p:cNvPr id="44" name="Can 43">
              <a:extLst>
                <a:ext uri="{FF2B5EF4-FFF2-40B4-BE49-F238E27FC236}">
                  <a16:creationId xmlns:a16="http://schemas.microsoft.com/office/drawing/2014/main" id="{800B5C63-045A-804B-9FA3-DA74F15F9B3A}"/>
                </a:ext>
              </a:extLst>
            </p:cNvPr>
            <p:cNvSpPr/>
            <p:nvPr/>
          </p:nvSpPr>
          <p:spPr>
            <a:xfrm>
              <a:off x="5652655" y="2880358"/>
              <a:ext cx="1319645" cy="798024"/>
            </a:xfrm>
            <a:prstGeom prst="ca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BA6D3B9-8525-EE44-B6C0-ECDA4CB54030}"/>
                </a:ext>
              </a:extLst>
            </p:cNvPr>
            <p:cNvSpPr/>
            <p:nvPr/>
          </p:nvSpPr>
          <p:spPr>
            <a:xfrm>
              <a:off x="6048712" y="276999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25DF30D-FA84-DD47-BE6E-4998FA03DE01}"/>
                </a:ext>
              </a:extLst>
            </p:cNvPr>
            <p:cNvSpPr/>
            <p:nvPr/>
          </p:nvSpPr>
          <p:spPr>
            <a:xfrm>
              <a:off x="5836685" y="2637558"/>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4DEE458-AEB9-704F-B733-5FAE331C9858}"/>
                </a:ext>
              </a:extLst>
            </p:cNvPr>
            <p:cNvSpPr/>
            <p:nvPr/>
          </p:nvSpPr>
          <p:spPr>
            <a:xfrm>
              <a:off x="5952488" y="236895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E977CC3-EB7D-034F-A1CE-FAA84127CA4C}"/>
                </a:ext>
              </a:extLst>
            </p:cNvPr>
            <p:cNvSpPr/>
            <p:nvPr/>
          </p:nvSpPr>
          <p:spPr>
            <a:xfrm>
              <a:off x="6146223" y="2632015"/>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E7164CA-E92E-B34B-990B-880A49D60965}"/>
                </a:ext>
              </a:extLst>
            </p:cNvPr>
            <p:cNvSpPr/>
            <p:nvPr/>
          </p:nvSpPr>
          <p:spPr>
            <a:xfrm>
              <a:off x="6300583" y="2879316"/>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FA9CD7B-4C29-474A-B899-380A15768AAB}"/>
                </a:ext>
              </a:extLst>
            </p:cNvPr>
            <p:cNvSpPr/>
            <p:nvPr/>
          </p:nvSpPr>
          <p:spPr>
            <a:xfrm>
              <a:off x="6625722" y="2709946"/>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B851E6E-F016-174B-9725-CA258CF259F6}"/>
                </a:ext>
              </a:extLst>
            </p:cNvPr>
            <p:cNvSpPr/>
            <p:nvPr/>
          </p:nvSpPr>
          <p:spPr>
            <a:xfrm>
              <a:off x="6424601" y="2540187"/>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E560317-3440-084F-A30A-28890A4078FB}"/>
                </a:ext>
              </a:extLst>
            </p:cNvPr>
            <p:cNvSpPr/>
            <p:nvPr/>
          </p:nvSpPr>
          <p:spPr>
            <a:xfrm>
              <a:off x="6023264" y="290880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3C808E-B0F3-1349-A339-279F8BCA209E}"/>
                </a:ext>
              </a:extLst>
            </p:cNvPr>
            <p:cNvSpPr/>
            <p:nvPr/>
          </p:nvSpPr>
          <p:spPr>
            <a:xfrm>
              <a:off x="6566727" y="2334953"/>
              <a:ext cx="155863" cy="1558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862E435-6F0C-4D49-88FF-368521E7815A}"/>
                </a:ext>
              </a:extLst>
            </p:cNvPr>
            <p:cNvSpPr/>
            <p:nvPr/>
          </p:nvSpPr>
          <p:spPr>
            <a:xfrm>
              <a:off x="6222651" y="2551285"/>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B078365F-D83F-3740-BA7D-8A0C31546BC4}"/>
                </a:ext>
              </a:extLst>
            </p:cNvPr>
            <p:cNvSpPr/>
            <p:nvPr/>
          </p:nvSpPr>
          <p:spPr>
            <a:xfrm>
              <a:off x="6021766" y="2585689"/>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0C2ECCF-42CF-E84C-85BB-F8FB8706230F}"/>
                </a:ext>
              </a:extLst>
            </p:cNvPr>
            <p:cNvSpPr/>
            <p:nvPr/>
          </p:nvSpPr>
          <p:spPr>
            <a:xfrm>
              <a:off x="6215954" y="2657216"/>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E7F974D-675D-C04B-9FC7-C2CDFD07574E}"/>
                </a:ext>
              </a:extLst>
            </p:cNvPr>
            <p:cNvSpPr/>
            <p:nvPr/>
          </p:nvSpPr>
          <p:spPr>
            <a:xfrm>
              <a:off x="6536126" y="27766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D4690D4-8A47-E249-951C-00AF51405C2B}"/>
                </a:ext>
              </a:extLst>
            </p:cNvPr>
            <p:cNvSpPr/>
            <p:nvPr/>
          </p:nvSpPr>
          <p:spPr>
            <a:xfrm>
              <a:off x="6375051" y="2703685"/>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E2C6774-2487-7D48-85F1-FA1BF55A1F27}"/>
                </a:ext>
              </a:extLst>
            </p:cNvPr>
            <p:cNvSpPr/>
            <p:nvPr/>
          </p:nvSpPr>
          <p:spPr>
            <a:xfrm>
              <a:off x="6375051" y="3918272"/>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3F434EE7-456D-CA48-B61C-1B7650FB7F9C}"/>
                </a:ext>
              </a:extLst>
            </p:cNvPr>
            <p:cNvPicPr>
              <a:picLocks noChangeAspect="1"/>
            </p:cNvPicPr>
            <p:nvPr/>
          </p:nvPicPr>
          <p:blipFill>
            <a:blip r:embed="rId5"/>
            <a:stretch>
              <a:fillRect/>
            </a:stretch>
          </p:blipFill>
          <p:spPr>
            <a:xfrm>
              <a:off x="6019800" y="3352800"/>
              <a:ext cx="152400" cy="152400"/>
            </a:xfrm>
            <a:prstGeom prst="rect">
              <a:avLst/>
            </a:prstGeom>
          </p:spPr>
        </p:pic>
        <p:sp>
          <p:nvSpPr>
            <p:cNvPr id="73" name="Oval 72">
              <a:extLst>
                <a:ext uri="{FF2B5EF4-FFF2-40B4-BE49-F238E27FC236}">
                  <a16:creationId xmlns:a16="http://schemas.microsoft.com/office/drawing/2014/main" id="{EED218F6-0F87-D147-84A6-D6531CEB234F}"/>
                </a:ext>
              </a:extLst>
            </p:cNvPr>
            <p:cNvSpPr/>
            <p:nvPr/>
          </p:nvSpPr>
          <p:spPr>
            <a:xfrm>
              <a:off x="6096000" y="3770862"/>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28921D8B-773F-4448-8B5F-5A2A5E3B3B1F}"/>
                </a:ext>
              </a:extLst>
            </p:cNvPr>
            <p:cNvSpPr/>
            <p:nvPr/>
          </p:nvSpPr>
          <p:spPr>
            <a:xfrm>
              <a:off x="6840926" y="30814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9E6C9F5-DDB9-D040-A70F-7A3D57EE1080}"/>
                </a:ext>
              </a:extLst>
            </p:cNvPr>
            <p:cNvSpPr/>
            <p:nvPr/>
          </p:nvSpPr>
          <p:spPr>
            <a:xfrm>
              <a:off x="6688526" y="2929067"/>
              <a:ext cx="77932" cy="77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E1DB627-87DB-5B4C-9FEF-24EFC1F4E4BF}"/>
              </a:ext>
            </a:extLst>
          </p:cNvPr>
          <p:cNvGrpSpPr>
            <a:grpSpLocks noChangeAspect="1"/>
          </p:cNvGrpSpPr>
          <p:nvPr/>
        </p:nvGrpSpPr>
        <p:grpSpPr>
          <a:xfrm>
            <a:off x="5724026" y="4914897"/>
            <a:ext cx="640080" cy="237472"/>
            <a:chOff x="5526605" y="4645240"/>
            <a:chExt cx="861631" cy="319667"/>
          </a:xfrm>
        </p:grpSpPr>
        <p:sp>
          <p:nvSpPr>
            <p:cNvPr id="14" name="Delay 13">
              <a:extLst>
                <a:ext uri="{FF2B5EF4-FFF2-40B4-BE49-F238E27FC236}">
                  <a16:creationId xmlns:a16="http://schemas.microsoft.com/office/drawing/2014/main" id="{5A0A6ADE-7788-C246-B32E-745A858091FF}"/>
                </a:ext>
              </a:extLst>
            </p:cNvPr>
            <p:cNvSpPr/>
            <p:nvPr/>
          </p:nvSpPr>
          <p:spPr>
            <a:xfrm rot="19134042">
              <a:off x="6070441" y="4671259"/>
              <a:ext cx="317795" cy="267629"/>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Delay 15">
              <a:extLst>
                <a:ext uri="{FF2B5EF4-FFF2-40B4-BE49-F238E27FC236}">
                  <a16:creationId xmlns:a16="http://schemas.microsoft.com/office/drawing/2014/main" id="{258C5317-C142-3047-B4BC-4C41C6CF8C6C}"/>
                </a:ext>
              </a:extLst>
            </p:cNvPr>
            <p:cNvSpPr/>
            <p:nvPr/>
          </p:nvSpPr>
          <p:spPr>
            <a:xfrm rot="12609235">
              <a:off x="5526605" y="4645240"/>
              <a:ext cx="406706" cy="319667"/>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827499B-62D8-E04B-8280-E923EBB29E7F}"/>
              </a:ext>
            </a:extLst>
          </p:cNvPr>
          <p:cNvGrpSpPr/>
          <p:nvPr/>
        </p:nvGrpSpPr>
        <p:grpSpPr>
          <a:xfrm>
            <a:off x="5759780" y="1492234"/>
            <a:ext cx="640080" cy="382227"/>
            <a:chOff x="5699820" y="1393161"/>
            <a:chExt cx="640080" cy="382227"/>
          </a:xfrm>
        </p:grpSpPr>
        <p:grpSp>
          <p:nvGrpSpPr>
            <p:cNvPr id="76" name="Group 75">
              <a:extLst>
                <a:ext uri="{FF2B5EF4-FFF2-40B4-BE49-F238E27FC236}">
                  <a16:creationId xmlns:a16="http://schemas.microsoft.com/office/drawing/2014/main" id="{897B7AAF-4EC1-5043-99DF-A61800910C3B}"/>
                </a:ext>
              </a:extLst>
            </p:cNvPr>
            <p:cNvGrpSpPr>
              <a:grpSpLocks noChangeAspect="1"/>
            </p:cNvGrpSpPr>
            <p:nvPr/>
          </p:nvGrpSpPr>
          <p:grpSpPr>
            <a:xfrm>
              <a:off x="5699820" y="1393161"/>
              <a:ext cx="640080" cy="237472"/>
              <a:chOff x="5526605" y="4645240"/>
              <a:chExt cx="861631" cy="319667"/>
            </a:xfrm>
          </p:grpSpPr>
          <p:sp>
            <p:nvSpPr>
              <p:cNvPr id="77" name="Delay 76">
                <a:extLst>
                  <a:ext uri="{FF2B5EF4-FFF2-40B4-BE49-F238E27FC236}">
                    <a16:creationId xmlns:a16="http://schemas.microsoft.com/office/drawing/2014/main" id="{0F66DB33-0812-8845-9542-4FE0B6A02312}"/>
                  </a:ext>
                </a:extLst>
              </p:cNvPr>
              <p:cNvSpPr/>
              <p:nvPr/>
            </p:nvSpPr>
            <p:spPr>
              <a:xfrm rot="19134042">
                <a:off x="6070441" y="4671259"/>
                <a:ext cx="317795" cy="267629"/>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Delay 77">
                <a:extLst>
                  <a:ext uri="{FF2B5EF4-FFF2-40B4-BE49-F238E27FC236}">
                    <a16:creationId xmlns:a16="http://schemas.microsoft.com/office/drawing/2014/main" id="{0E8590DC-1461-B947-8CF3-41484FB2843F}"/>
                  </a:ext>
                </a:extLst>
              </p:cNvPr>
              <p:cNvSpPr/>
              <p:nvPr/>
            </p:nvSpPr>
            <p:spPr>
              <a:xfrm rot="12609235">
                <a:off x="5526605" y="4645240"/>
                <a:ext cx="406706" cy="319667"/>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27" name="Graphic 26" descr="Splash">
              <a:extLst>
                <a:ext uri="{FF2B5EF4-FFF2-40B4-BE49-F238E27FC236}">
                  <a16:creationId xmlns:a16="http://schemas.microsoft.com/office/drawing/2014/main" id="{CA25AAA8-86CD-FD4C-8FAB-9EC3DE73DDDA}"/>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4214" y="1636055"/>
              <a:ext cx="219249" cy="139333"/>
            </a:xfrm>
            <a:prstGeom prst="rect">
              <a:avLst/>
            </a:prstGeom>
          </p:spPr>
        </p:pic>
      </p:grpSp>
      <p:pic>
        <p:nvPicPr>
          <p:cNvPr id="40" name="Graphic 39" descr="Filter">
            <a:extLst>
              <a:ext uri="{FF2B5EF4-FFF2-40B4-BE49-F238E27FC236}">
                <a16:creationId xmlns:a16="http://schemas.microsoft.com/office/drawing/2014/main" id="{E8843C8E-49B4-9147-8ACE-94408444DE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47521" y="3983676"/>
            <a:ext cx="640080" cy="640080"/>
          </a:xfrm>
          <a:prstGeom prst="rect">
            <a:avLst/>
          </a:prstGeom>
        </p:spPr>
      </p:pic>
      <p:grpSp>
        <p:nvGrpSpPr>
          <p:cNvPr id="89" name="Group 88">
            <a:extLst>
              <a:ext uri="{FF2B5EF4-FFF2-40B4-BE49-F238E27FC236}">
                <a16:creationId xmlns:a16="http://schemas.microsoft.com/office/drawing/2014/main" id="{665D1FFE-5553-7E4C-BA48-E0C9F6D889C3}"/>
              </a:ext>
            </a:extLst>
          </p:cNvPr>
          <p:cNvGrpSpPr>
            <a:grpSpLocks noChangeAspect="1"/>
          </p:cNvGrpSpPr>
          <p:nvPr/>
        </p:nvGrpSpPr>
        <p:grpSpPr>
          <a:xfrm>
            <a:off x="5847472" y="5578647"/>
            <a:ext cx="457200" cy="587306"/>
            <a:chOff x="5917855" y="5775724"/>
            <a:chExt cx="486603" cy="625076"/>
          </a:xfrm>
        </p:grpSpPr>
        <p:sp>
          <p:nvSpPr>
            <p:cNvPr id="82" name="Round Same Side Corner Rectangle 81">
              <a:extLst>
                <a:ext uri="{FF2B5EF4-FFF2-40B4-BE49-F238E27FC236}">
                  <a16:creationId xmlns:a16="http://schemas.microsoft.com/office/drawing/2014/main" id="{5CE4E908-622D-7D45-A523-F4903FFC348C}"/>
                </a:ext>
              </a:extLst>
            </p:cNvPr>
            <p:cNvSpPr/>
            <p:nvPr/>
          </p:nvSpPr>
          <p:spPr>
            <a:xfrm rot="10800000">
              <a:off x="5922312" y="5810400"/>
              <a:ext cx="472621" cy="590400"/>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8CDBEC6-CF6D-334F-BC04-7955815D0A94}"/>
                </a:ext>
              </a:extLst>
            </p:cNvPr>
            <p:cNvSpPr/>
            <p:nvPr/>
          </p:nvSpPr>
          <p:spPr>
            <a:xfrm>
              <a:off x="5946373" y="5784353"/>
              <a:ext cx="426611" cy="38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84" descr="Scuba diving">
              <a:extLst>
                <a:ext uri="{FF2B5EF4-FFF2-40B4-BE49-F238E27FC236}">
                  <a16:creationId xmlns:a16="http://schemas.microsoft.com/office/drawing/2014/main" id="{3E1CB31B-7D3D-3B40-812A-C1090DC0B7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7855" y="5775724"/>
              <a:ext cx="486603" cy="424675"/>
            </a:xfrm>
            <a:prstGeom prst="rect">
              <a:avLst/>
            </a:prstGeom>
          </p:spPr>
        </p:pic>
        <p:sp>
          <p:nvSpPr>
            <p:cNvPr id="88" name="Rectangle 87">
              <a:extLst>
                <a:ext uri="{FF2B5EF4-FFF2-40B4-BE49-F238E27FC236}">
                  <a16:creationId xmlns:a16="http://schemas.microsoft.com/office/drawing/2014/main" id="{3B423EC4-B6B3-904F-A10B-872CEF9D5CA6}"/>
                </a:ext>
              </a:extLst>
            </p:cNvPr>
            <p:cNvSpPr/>
            <p:nvPr/>
          </p:nvSpPr>
          <p:spPr>
            <a:xfrm>
              <a:off x="5946373" y="5933002"/>
              <a:ext cx="383708" cy="21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F2CA1634-A32D-8A46-806A-7506A5C8AA8F}"/>
              </a:ext>
            </a:extLst>
          </p:cNvPr>
          <p:cNvSpPr txBox="1"/>
          <p:nvPr/>
        </p:nvSpPr>
        <p:spPr>
          <a:xfrm>
            <a:off x="4907298" y="487849"/>
            <a:ext cx="6954357" cy="584775"/>
          </a:xfrm>
          <a:prstGeom prst="rect">
            <a:avLst/>
          </a:prstGeom>
          <a:noFill/>
        </p:spPr>
        <p:txBody>
          <a:bodyPr wrap="square" rtlCol="0">
            <a:spAutoFit/>
          </a:bodyPr>
          <a:lstStyle/>
          <a:p>
            <a:r>
              <a:rPr lang="en-US" sz="3200" b="1" dirty="0">
                <a:solidFill>
                  <a:schemeClr val="tx1">
                    <a:lumMod val="75000"/>
                    <a:lumOff val="25000"/>
                  </a:schemeClr>
                </a:solidFill>
              </a:rPr>
              <a:t>The following items must be recycled:</a:t>
            </a:r>
          </a:p>
        </p:txBody>
      </p:sp>
      <p:sp>
        <p:nvSpPr>
          <p:cNvPr id="91" name="Title 1">
            <a:extLst>
              <a:ext uri="{FF2B5EF4-FFF2-40B4-BE49-F238E27FC236}">
                <a16:creationId xmlns:a16="http://schemas.microsoft.com/office/drawing/2014/main" id="{7135946B-9C0B-7847-BFC0-532D60E8BB00}"/>
              </a:ext>
            </a:extLst>
          </p:cNvPr>
          <p:cNvSpPr txBox="1">
            <a:spLocks/>
          </p:cNvSpPr>
          <p:nvPr/>
        </p:nvSpPr>
        <p:spPr>
          <a:xfrm>
            <a:off x="643466" y="786383"/>
            <a:ext cx="3517567" cy="20939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i="0" kern="1200" spc="-50" baseline="0">
                <a:solidFill>
                  <a:srgbClr val="FFFFFF"/>
                </a:solidFill>
                <a:latin typeface="+mj-lt"/>
                <a:ea typeface="+mj-ea"/>
                <a:cs typeface="+mj-cs"/>
              </a:defRPr>
            </a:lvl1pPr>
          </a:lstStyle>
          <a:p>
            <a:r>
              <a:rPr lang="en-US" dirty="0"/>
              <a:t>Recycling of Amalgam Waste</a:t>
            </a:r>
          </a:p>
        </p:txBody>
      </p:sp>
      <p:sp>
        <p:nvSpPr>
          <p:cNvPr id="92" name="Text Placeholder 3">
            <a:extLst>
              <a:ext uri="{FF2B5EF4-FFF2-40B4-BE49-F238E27FC236}">
                <a16:creationId xmlns:a16="http://schemas.microsoft.com/office/drawing/2014/main" id="{8FB3131D-6626-0D40-83EB-D95B2F4F70B6}"/>
              </a:ext>
            </a:extLst>
          </p:cNvPr>
          <p:cNvSpPr txBox="1">
            <a:spLocks/>
          </p:cNvSpPr>
          <p:nvPr/>
        </p:nvSpPr>
        <p:spPr>
          <a:xfrm>
            <a:off x="643465" y="3043050"/>
            <a:ext cx="3517567" cy="306450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dirty="0"/>
              <a:t>Dental offices must recycle amalgam waste through approved methods.</a:t>
            </a:r>
          </a:p>
          <a:p>
            <a:endParaRPr lang="en-US" dirty="0"/>
          </a:p>
        </p:txBody>
      </p:sp>
      <p:sp>
        <p:nvSpPr>
          <p:cNvPr id="3" name="Slide Number Placeholder 2">
            <a:extLst>
              <a:ext uri="{FF2B5EF4-FFF2-40B4-BE49-F238E27FC236}">
                <a16:creationId xmlns:a16="http://schemas.microsoft.com/office/drawing/2014/main" id="{DBD0C35E-FFF7-154B-8070-71E2D5E621A2}"/>
              </a:ext>
            </a:extLst>
          </p:cNvPr>
          <p:cNvSpPr>
            <a:spLocks noGrp="1"/>
          </p:cNvSpPr>
          <p:nvPr>
            <p:ph type="sldNum" sz="quarter" idx="12"/>
          </p:nvPr>
        </p:nvSpPr>
        <p:spPr/>
        <p:txBody>
          <a:bodyPr/>
          <a:lstStyle/>
          <a:p>
            <a:pPr algn="r"/>
            <a:fld id="{3A98EE3D-8CD1-4C3F-BD1C-C98C9596463C}" type="slidenum">
              <a:rPr lang="en-US" smtClean="0"/>
              <a:pPr algn="r"/>
              <a:t>27</a:t>
            </a:fld>
            <a:endParaRPr lang="en-US" dirty="0"/>
          </a:p>
        </p:txBody>
      </p:sp>
    </p:spTree>
    <p:extLst>
      <p:ext uri="{BB962C8B-B14F-4D97-AF65-F5344CB8AC3E}">
        <p14:creationId xmlns:p14="http://schemas.microsoft.com/office/powerpoint/2010/main" val="323477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nodeType="withEffect">
                                  <p:stCondLst>
                                    <p:cond delay="500"/>
                                  </p:stCondLst>
                                  <p:childTnLst>
                                    <p:set>
                                      <p:cBhvr>
                                        <p:cTn id="9" dur="1" fill="hold">
                                          <p:stCondLst>
                                            <p:cond delay="0"/>
                                          </p:stCondLst>
                                        </p:cTn>
                                        <p:tgtEl>
                                          <p:spTgt spid="89"/>
                                        </p:tgtEl>
                                        <p:attrNameLst>
                                          <p:attrName>style.visibility</p:attrName>
                                        </p:attrNameLst>
                                      </p:cBhvr>
                                      <p:to>
                                        <p:strVal val="visible"/>
                                      </p:to>
                                    </p:set>
                                    <p:animEffect transition="in" filter="dissolve">
                                      <p:cBhvr>
                                        <p:cTn id="10" dur="500"/>
                                        <p:tgtEl>
                                          <p:spTgt spid="89"/>
                                        </p:tgtEl>
                                      </p:cBhvr>
                                    </p:animEffect>
                                  </p:childTnLst>
                                </p:cTn>
                              </p:par>
                              <p:par>
                                <p:cTn id="11" presetID="9" presetClass="entr" presetSubtype="0"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nodeType="withEffect">
                                  <p:stCondLst>
                                    <p:cond delay="500"/>
                                  </p:stCondLst>
                                  <p:childTnLst>
                                    <p:set>
                                      <p:cBhvr>
                                        <p:cTn id="15" dur="1" fill="hold">
                                          <p:stCondLst>
                                            <p:cond delay="0"/>
                                          </p:stCondLst>
                                        </p:cTn>
                                        <p:tgtEl>
                                          <p:spTgt spid="40"/>
                                        </p:tgtEl>
                                        <p:attrNameLst>
                                          <p:attrName>style.visibility</p:attrName>
                                        </p:attrNameLst>
                                      </p:cBhvr>
                                      <p:to>
                                        <p:strVal val="visible"/>
                                      </p:to>
                                    </p:set>
                                    <p:animEffect transition="in" filter="dissolve">
                                      <p:cBhvr>
                                        <p:cTn id="16" dur="500"/>
                                        <p:tgtEl>
                                          <p:spTgt spid="40"/>
                                        </p:tgtEl>
                                      </p:cBhvr>
                                    </p:animEffect>
                                  </p:childTnLst>
                                </p:cTn>
                              </p:par>
                              <p:par>
                                <p:cTn id="17" presetID="9" presetClass="entr" presetSubtype="0"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50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par>
                                <p:cTn id="23" presetID="9" presetClass="entr" presetSubtype="0" fill="hold" grpId="0" nodeType="withEffect">
                                  <p:stCondLst>
                                    <p:cond delay="1000"/>
                                  </p:stCondLst>
                                  <p:childTnLst>
                                    <p:set>
                                      <p:cBhvr>
                                        <p:cTn id="24" dur="1" fill="hold">
                                          <p:stCondLst>
                                            <p:cond delay="0"/>
                                          </p:stCondLst>
                                        </p:cTn>
                                        <p:tgtEl>
                                          <p:spTgt spid="58">
                                            <p:txEl>
                                              <p:pRg st="0" end="0"/>
                                            </p:txEl>
                                          </p:spTgt>
                                        </p:tgtEl>
                                        <p:attrNameLst>
                                          <p:attrName>style.visibility</p:attrName>
                                        </p:attrNameLst>
                                      </p:cBhvr>
                                      <p:to>
                                        <p:strVal val="visible"/>
                                      </p:to>
                                    </p:set>
                                    <p:animEffect transition="in" filter="dissolve">
                                      <p:cBhvr>
                                        <p:cTn id="25" dur="1000"/>
                                        <p:tgtEl>
                                          <p:spTgt spid="58">
                                            <p:txEl>
                                              <p:pRg st="0" end="0"/>
                                            </p:txEl>
                                          </p:spTgt>
                                        </p:tgtEl>
                                      </p:cBhvr>
                                    </p:animEffect>
                                  </p:childTnLst>
                                </p:cTn>
                              </p:par>
                              <p:par>
                                <p:cTn id="26" presetID="9" presetClass="entr" presetSubtype="0" fill="hold" grpId="0" nodeType="withEffect">
                                  <p:stCondLst>
                                    <p:cond delay="1500"/>
                                  </p:stCondLst>
                                  <p:childTnLst>
                                    <p:set>
                                      <p:cBhvr>
                                        <p:cTn id="27" dur="1" fill="hold">
                                          <p:stCondLst>
                                            <p:cond delay="0"/>
                                          </p:stCondLst>
                                        </p:cTn>
                                        <p:tgtEl>
                                          <p:spTgt spid="58">
                                            <p:txEl>
                                              <p:pRg st="1" end="1"/>
                                            </p:txEl>
                                          </p:spTgt>
                                        </p:tgtEl>
                                        <p:attrNameLst>
                                          <p:attrName>style.visibility</p:attrName>
                                        </p:attrNameLst>
                                      </p:cBhvr>
                                      <p:to>
                                        <p:strVal val="visible"/>
                                      </p:to>
                                    </p:set>
                                    <p:animEffect transition="in" filter="dissolve">
                                      <p:cBhvr>
                                        <p:cTn id="28" dur="1000"/>
                                        <p:tgtEl>
                                          <p:spTgt spid="58">
                                            <p:txEl>
                                              <p:pRg st="1" end="1"/>
                                            </p:txEl>
                                          </p:spTgt>
                                        </p:tgtEl>
                                      </p:cBhvr>
                                    </p:animEffect>
                                  </p:childTnLst>
                                </p:cTn>
                              </p:par>
                              <p:par>
                                <p:cTn id="29" presetID="9" presetClass="entr" presetSubtype="0" fill="hold" grpId="0" nodeType="withEffect">
                                  <p:stCondLst>
                                    <p:cond delay="2000"/>
                                  </p:stCondLst>
                                  <p:childTnLst>
                                    <p:set>
                                      <p:cBhvr>
                                        <p:cTn id="30" dur="1" fill="hold">
                                          <p:stCondLst>
                                            <p:cond delay="0"/>
                                          </p:stCondLst>
                                        </p:cTn>
                                        <p:tgtEl>
                                          <p:spTgt spid="58">
                                            <p:txEl>
                                              <p:pRg st="2" end="2"/>
                                            </p:txEl>
                                          </p:spTgt>
                                        </p:tgtEl>
                                        <p:attrNameLst>
                                          <p:attrName>style.visibility</p:attrName>
                                        </p:attrNameLst>
                                      </p:cBhvr>
                                      <p:to>
                                        <p:strVal val="visible"/>
                                      </p:to>
                                    </p:set>
                                    <p:animEffect transition="in" filter="dissolve">
                                      <p:cBhvr>
                                        <p:cTn id="31" dur="1000"/>
                                        <p:tgtEl>
                                          <p:spTgt spid="58">
                                            <p:txEl>
                                              <p:pRg st="2" end="2"/>
                                            </p:txEl>
                                          </p:spTgt>
                                        </p:tgtEl>
                                      </p:cBhvr>
                                    </p:animEffect>
                                  </p:childTnLst>
                                </p:cTn>
                              </p:par>
                              <p:par>
                                <p:cTn id="32" presetID="9" presetClass="entr" presetSubtype="0" fill="hold" grpId="0" nodeType="withEffect">
                                  <p:stCondLst>
                                    <p:cond delay="2500"/>
                                  </p:stCondLst>
                                  <p:childTnLst>
                                    <p:set>
                                      <p:cBhvr>
                                        <p:cTn id="33" dur="1" fill="hold">
                                          <p:stCondLst>
                                            <p:cond delay="0"/>
                                          </p:stCondLst>
                                        </p:cTn>
                                        <p:tgtEl>
                                          <p:spTgt spid="58">
                                            <p:txEl>
                                              <p:pRg st="3" end="3"/>
                                            </p:txEl>
                                          </p:spTgt>
                                        </p:tgtEl>
                                        <p:attrNameLst>
                                          <p:attrName>style.visibility</p:attrName>
                                        </p:attrNameLst>
                                      </p:cBhvr>
                                      <p:to>
                                        <p:strVal val="visible"/>
                                      </p:to>
                                    </p:set>
                                    <p:animEffect transition="in" filter="dissolve">
                                      <p:cBhvr>
                                        <p:cTn id="34" dur="1000"/>
                                        <p:tgtEl>
                                          <p:spTgt spid="58">
                                            <p:txEl>
                                              <p:pRg st="3" end="3"/>
                                            </p:txEl>
                                          </p:spTgt>
                                        </p:tgtEl>
                                      </p:cBhvr>
                                    </p:animEffect>
                                  </p:childTnLst>
                                </p:cTn>
                              </p:par>
                              <p:par>
                                <p:cTn id="35" presetID="9" presetClass="entr" presetSubtype="0" fill="hold" grpId="0" nodeType="withEffect">
                                  <p:stCondLst>
                                    <p:cond delay="3000"/>
                                  </p:stCondLst>
                                  <p:childTnLst>
                                    <p:set>
                                      <p:cBhvr>
                                        <p:cTn id="36" dur="1" fill="hold">
                                          <p:stCondLst>
                                            <p:cond delay="0"/>
                                          </p:stCondLst>
                                        </p:cTn>
                                        <p:tgtEl>
                                          <p:spTgt spid="58">
                                            <p:txEl>
                                              <p:pRg st="4" end="4"/>
                                            </p:txEl>
                                          </p:spTgt>
                                        </p:tgtEl>
                                        <p:attrNameLst>
                                          <p:attrName>style.visibility</p:attrName>
                                        </p:attrNameLst>
                                      </p:cBhvr>
                                      <p:to>
                                        <p:strVal val="visible"/>
                                      </p:to>
                                    </p:set>
                                    <p:animEffect transition="in" filter="dissolve">
                                      <p:cBhvr>
                                        <p:cTn id="37" dur="1000"/>
                                        <p:tgtEl>
                                          <p:spTgt spid="58">
                                            <p:txEl>
                                              <p:pRg st="4" end="4"/>
                                            </p:txEl>
                                          </p:spTgt>
                                        </p:tgtEl>
                                      </p:cBhvr>
                                    </p:animEffect>
                                  </p:childTnLst>
                                </p:cTn>
                              </p:par>
                              <p:par>
                                <p:cTn id="38" presetID="9" presetClass="entr" presetSubtype="0" fill="hold" grpId="0" nodeType="withEffect">
                                  <p:stCondLst>
                                    <p:cond delay="3500"/>
                                  </p:stCondLst>
                                  <p:childTnLst>
                                    <p:set>
                                      <p:cBhvr>
                                        <p:cTn id="39" dur="1" fill="hold">
                                          <p:stCondLst>
                                            <p:cond delay="0"/>
                                          </p:stCondLst>
                                        </p:cTn>
                                        <p:tgtEl>
                                          <p:spTgt spid="58">
                                            <p:txEl>
                                              <p:pRg st="5" end="5"/>
                                            </p:txEl>
                                          </p:spTgt>
                                        </p:tgtEl>
                                        <p:attrNameLst>
                                          <p:attrName>style.visibility</p:attrName>
                                        </p:attrNameLst>
                                      </p:cBhvr>
                                      <p:to>
                                        <p:strVal val="visible"/>
                                      </p:to>
                                    </p:set>
                                    <p:animEffect transition="in" filter="dissolve">
                                      <p:cBhvr>
                                        <p:cTn id="40" dur="1000"/>
                                        <p:tgtEl>
                                          <p:spTgt spid="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8CAE-FC4D-DE41-9FDF-ED2225304020}"/>
              </a:ext>
            </a:extLst>
          </p:cNvPr>
          <p:cNvSpPr>
            <a:spLocks noGrp="1"/>
          </p:cNvSpPr>
          <p:nvPr>
            <p:ph type="title"/>
          </p:nvPr>
        </p:nvSpPr>
        <p:spPr/>
        <p:txBody>
          <a:bodyPr/>
          <a:lstStyle/>
          <a:p>
            <a:r>
              <a:rPr lang="en-US" dirty="0"/>
              <a:t>Packs Solutions Best Management Practices (BMPs)</a:t>
            </a:r>
          </a:p>
        </p:txBody>
      </p:sp>
      <p:sp>
        <p:nvSpPr>
          <p:cNvPr id="4" name="Text Placeholder 3">
            <a:extLst>
              <a:ext uri="{FF2B5EF4-FFF2-40B4-BE49-F238E27FC236}">
                <a16:creationId xmlns:a16="http://schemas.microsoft.com/office/drawing/2014/main" id="{3FD91B0B-AB47-5742-BE71-B81905B36148}"/>
              </a:ext>
            </a:extLst>
          </p:cNvPr>
          <p:cNvSpPr>
            <a:spLocks noGrp="1"/>
          </p:cNvSpPr>
          <p:nvPr>
            <p:ph type="body" sz="half" idx="2"/>
          </p:nvPr>
        </p:nvSpPr>
        <p:spPr/>
        <p:txBody>
          <a:bodyPr/>
          <a:lstStyle/>
          <a:p>
            <a:r>
              <a:rPr lang="en-US" dirty="0"/>
              <a:t>October 2017 - Ongoing</a:t>
            </a:r>
          </a:p>
          <a:p>
            <a:r>
              <a:rPr lang="en-US" dirty="0"/>
              <a:t>This 3-chair dental office was violating local discharge limits. The dental office implemented Packs Solutions BMPs.</a:t>
            </a:r>
          </a:p>
        </p:txBody>
      </p:sp>
      <p:sp>
        <p:nvSpPr>
          <p:cNvPr id="8" name="Rectangle 7">
            <a:extLst>
              <a:ext uri="{FF2B5EF4-FFF2-40B4-BE49-F238E27FC236}">
                <a16:creationId xmlns:a16="http://schemas.microsoft.com/office/drawing/2014/main" id="{56B13DC6-2392-C24D-AB5C-BBEFB29292A1}"/>
              </a:ext>
            </a:extLst>
          </p:cNvPr>
          <p:cNvSpPr/>
          <p:nvPr/>
        </p:nvSpPr>
        <p:spPr>
          <a:xfrm>
            <a:off x="5540909" y="5518289"/>
            <a:ext cx="5998967" cy="523220"/>
          </a:xfrm>
          <a:prstGeom prst="rect">
            <a:avLst/>
          </a:prstGeom>
        </p:spPr>
        <p:txBody>
          <a:bodyPr wrap="square">
            <a:spAutoFit/>
          </a:bodyPr>
          <a:lstStyle/>
          <a:p>
            <a:pPr algn="ctr"/>
            <a:r>
              <a:rPr lang="en-US" sz="2800" b="1" dirty="0"/>
              <a:t>99.99% reduction in mercury</a:t>
            </a:r>
          </a:p>
        </p:txBody>
      </p:sp>
      <p:graphicFrame>
        <p:nvGraphicFramePr>
          <p:cNvPr id="9" name="Chart 8">
            <a:extLst>
              <a:ext uri="{FF2B5EF4-FFF2-40B4-BE49-F238E27FC236}">
                <a16:creationId xmlns:a16="http://schemas.microsoft.com/office/drawing/2014/main" id="{355C12A0-7353-5E4C-B10C-54968D6DE01F}"/>
              </a:ext>
            </a:extLst>
          </p:cNvPr>
          <p:cNvGraphicFramePr>
            <a:graphicFrameLocks/>
          </p:cNvGraphicFramePr>
          <p:nvPr>
            <p:extLst>
              <p:ext uri="{D42A27DB-BD31-4B8C-83A1-F6EECF244321}">
                <p14:modId xmlns:p14="http://schemas.microsoft.com/office/powerpoint/2010/main" val="448601436"/>
              </p:ext>
            </p:extLst>
          </p:nvPr>
        </p:nvGraphicFramePr>
        <p:xfrm>
          <a:off x="5462040" y="1933731"/>
          <a:ext cx="5998967" cy="353922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6EAEEE3D-7C62-C341-9363-5523D9E023A7}"/>
              </a:ext>
            </a:extLst>
          </p:cNvPr>
          <p:cNvSpPr/>
          <p:nvPr/>
        </p:nvSpPr>
        <p:spPr>
          <a:xfrm>
            <a:off x="6441529" y="1423148"/>
            <a:ext cx="443752" cy="3694953"/>
          </a:xfrm>
          <a:prstGeom prst="rect">
            <a:avLst/>
          </a:prstGeom>
          <a:solidFill>
            <a:srgbClr val="9EC8D0"/>
          </a:solidFill>
          <a:ln>
            <a:solidFill>
              <a:srgbClr val="9EC8D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Punched Tape 9">
            <a:extLst>
              <a:ext uri="{FF2B5EF4-FFF2-40B4-BE49-F238E27FC236}">
                <a16:creationId xmlns:a16="http://schemas.microsoft.com/office/drawing/2014/main" id="{8D124A8B-C17D-F34E-8BF8-B4CC341D25D5}"/>
              </a:ext>
            </a:extLst>
          </p:cNvPr>
          <p:cNvSpPr/>
          <p:nvPr/>
        </p:nvSpPr>
        <p:spPr>
          <a:xfrm>
            <a:off x="6417594" y="2488787"/>
            <a:ext cx="531187" cy="201706"/>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254F337-00CF-7F49-9DD5-1F711185FF0D}"/>
              </a:ext>
            </a:extLst>
          </p:cNvPr>
          <p:cNvGrpSpPr>
            <a:grpSpLocks noChangeAspect="1"/>
          </p:cNvGrpSpPr>
          <p:nvPr/>
        </p:nvGrpSpPr>
        <p:grpSpPr>
          <a:xfrm>
            <a:off x="805651" y="5003255"/>
            <a:ext cx="374292" cy="646331"/>
            <a:chOff x="8029310" y="584867"/>
            <a:chExt cx="978329" cy="1689388"/>
          </a:xfrm>
          <a:solidFill>
            <a:schemeClr val="bg1"/>
          </a:solidFill>
        </p:grpSpPr>
        <p:sp>
          <p:nvSpPr>
            <p:cNvPr id="12" name="Round Same Side Corner Rectangle 11">
              <a:extLst>
                <a:ext uri="{FF2B5EF4-FFF2-40B4-BE49-F238E27FC236}">
                  <a16:creationId xmlns:a16="http://schemas.microsoft.com/office/drawing/2014/main" id="{948CEA4C-3F5B-5245-91A2-72075AA64361}"/>
                </a:ext>
              </a:extLst>
            </p:cNvPr>
            <p:cNvSpPr/>
            <p:nvPr/>
          </p:nvSpPr>
          <p:spPr>
            <a:xfrm rot="10800000">
              <a:off x="8041395" y="1247775"/>
              <a:ext cx="954157" cy="1026480"/>
            </a:xfrm>
            <a:prstGeom prst="round2SameRect">
              <a:avLst/>
            </a:pr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3EA50E-F877-6449-8A22-022BDE91DF24}"/>
                </a:ext>
              </a:extLst>
            </p:cNvPr>
            <p:cNvSpPr/>
            <p:nvPr/>
          </p:nvSpPr>
          <p:spPr>
            <a:xfrm>
              <a:off x="8568908" y="645840"/>
              <a:ext cx="234669" cy="177618"/>
            </a:xfrm>
            <a:prstGeom prst="rect">
              <a:avLst/>
            </a:pr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CDD36D-7AFC-784A-BC7F-A3EAFCA92775}"/>
                </a:ext>
              </a:extLst>
            </p:cNvPr>
            <p:cNvSpPr/>
            <p:nvPr/>
          </p:nvSpPr>
          <p:spPr>
            <a:xfrm>
              <a:off x="8549082" y="584867"/>
              <a:ext cx="274320" cy="45719"/>
            </a:xfrm>
            <a:prstGeom prst="rect">
              <a:avLst/>
            </a:pr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ardrop 14">
              <a:extLst>
                <a:ext uri="{FF2B5EF4-FFF2-40B4-BE49-F238E27FC236}">
                  <a16:creationId xmlns:a16="http://schemas.microsoft.com/office/drawing/2014/main" id="{95390156-2AC1-A84C-A7F4-5B2C590EC296}"/>
                </a:ext>
              </a:extLst>
            </p:cNvPr>
            <p:cNvSpPr/>
            <p:nvPr/>
          </p:nvSpPr>
          <p:spPr>
            <a:xfrm rot="19949664">
              <a:off x="8029310" y="823510"/>
              <a:ext cx="978329" cy="853643"/>
            </a:xfrm>
            <a:prstGeom prst="teardrop">
              <a:avLst>
                <a:gd name="adj" fmla="val 85473"/>
              </a:avLst>
            </a:pr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1394BF8-F5FF-CB48-B9D3-B011BB72D7C2}"/>
                </a:ext>
              </a:extLst>
            </p:cNvPr>
            <p:cNvSpPr/>
            <p:nvPr/>
          </p:nvSpPr>
          <p:spPr>
            <a:xfrm rot="2956368">
              <a:off x="8216864" y="854715"/>
              <a:ext cx="256415" cy="456965"/>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F6F0E42-916D-5F4D-945F-2A4BE2399E9F}"/>
                </a:ext>
              </a:extLst>
            </p:cNvPr>
            <p:cNvSpPr/>
            <p:nvPr/>
          </p:nvSpPr>
          <p:spPr>
            <a:xfrm>
              <a:off x="8949833" y="1200150"/>
              <a:ext cx="45719" cy="101600"/>
            </a:xfrm>
            <a:prstGeom prst="rect">
              <a:avLst/>
            </a:pr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12BE1DB-EB06-4E4D-B0C6-98D80D1FE59B}"/>
              </a:ext>
            </a:extLst>
          </p:cNvPr>
          <p:cNvGrpSpPr>
            <a:grpSpLocks noChangeAspect="1"/>
          </p:cNvGrpSpPr>
          <p:nvPr/>
        </p:nvGrpSpPr>
        <p:grpSpPr>
          <a:xfrm>
            <a:off x="1519547" y="4999300"/>
            <a:ext cx="521404" cy="663935"/>
            <a:chOff x="5652655" y="2334953"/>
            <a:chExt cx="1319645" cy="1661251"/>
          </a:xfrm>
          <a:solidFill>
            <a:schemeClr val="bg1"/>
          </a:solidFill>
        </p:grpSpPr>
        <p:sp>
          <p:nvSpPr>
            <p:cNvPr id="19" name="Can 18">
              <a:extLst>
                <a:ext uri="{FF2B5EF4-FFF2-40B4-BE49-F238E27FC236}">
                  <a16:creationId xmlns:a16="http://schemas.microsoft.com/office/drawing/2014/main" id="{CFFBB340-B066-4840-8F50-9D3D7F32F2FA}"/>
                </a:ext>
              </a:extLst>
            </p:cNvPr>
            <p:cNvSpPr/>
            <p:nvPr/>
          </p:nvSpPr>
          <p:spPr>
            <a:xfrm>
              <a:off x="5652655" y="2880358"/>
              <a:ext cx="1319645" cy="798024"/>
            </a:xfrm>
            <a:prstGeom prst="can">
              <a:avLst/>
            </a:prstGeom>
            <a:grpFill/>
            <a:ln>
              <a:solidFill>
                <a:schemeClr val="tx1">
                  <a:lumMod val="85000"/>
                  <a:lumOff val="1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0431CE3-44C2-3346-B387-CACC581E7E3E}"/>
                </a:ext>
              </a:extLst>
            </p:cNvPr>
            <p:cNvSpPr/>
            <p:nvPr/>
          </p:nvSpPr>
          <p:spPr>
            <a:xfrm>
              <a:off x="6048712" y="2769997"/>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B7E0F30-2C35-3B4A-8D65-245D860CE26B}"/>
                </a:ext>
              </a:extLst>
            </p:cNvPr>
            <p:cNvSpPr/>
            <p:nvPr/>
          </p:nvSpPr>
          <p:spPr>
            <a:xfrm>
              <a:off x="5836685" y="2637558"/>
              <a:ext cx="155863" cy="1558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3ECEC1E-51EB-1B43-B36A-CC62A7723E9B}"/>
                </a:ext>
              </a:extLst>
            </p:cNvPr>
            <p:cNvSpPr/>
            <p:nvPr/>
          </p:nvSpPr>
          <p:spPr>
            <a:xfrm>
              <a:off x="5952488" y="2368953"/>
              <a:ext cx="155863" cy="1558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12E27BE-099B-594B-938B-1F1953607925}"/>
                </a:ext>
              </a:extLst>
            </p:cNvPr>
            <p:cNvSpPr/>
            <p:nvPr/>
          </p:nvSpPr>
          <p:spPr>
            <a:xfrm>
              <a:off x="6146223" y="2632015"/>
              <a:ext cx="155863" cy="1558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7D26E7-39D3-0B48-BC91-5C43E2AE6ED8}"/>
                </a:ext>
              </a:extLst>
            </p:cNvPr>
            <p:cNvSpPr/>
            <p:nvPr/>
          </p:nvSpPr>
          <p:spPr>
            <a:xfrm>
              <a:off x="6300583" y="2879316"/>
              <a:ext cx="155863" cy="1558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C734E8E-0503-EC44-9D8F-715B88F2AC1E}"/>
                </a:ext>
              </a:extLst>
            </p:cNvPr>
            <p:cNvSpPr/>
            <p:nvPr/>
          </p:nvSpPr>
          <p:spPr>
            <a:xfrm>
              <a:off x="6625722" y="2709946"/>
              <a:ext cx="155863" cy="1558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0924E18-EB9F-7B49-B402-E51D11D9BA4F}"/>
                </a:ext>
              </a:extLst>
            </p:cNvPr>
            <p:cNvSpPr/>
            <p:nvPr/>
          </p:nvSpPr>
          <p:spPr>
            <a:xfrm>
              <a:off x="6424601" y="2540187"/>
              <a:ext cx="155863" cy="1558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307B416-18B6-5B4B-9919-4B6B359A003F}"/>
                </a:ext>
              </a:extLst>
            </p:cNvPr>
            <p:cNvSpPr/>
            <p:nvPr/>
          </p:nvSpPr>
          <p:spPr>
            <a:xfrm>
              <a:off x="6023264" y="2908803"/>
              <a:ext cx="155863" cy="1558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7BEEDA-580A-7541-BF0B-15960367BE8D}"/>
                </a:ext>
              </a:extLst>
            </p:cNvPr>
            <p:cNvSpPr/>
            <p:nvPr/>
          </p:nvSpPr>
          <p:spPr>
            <a:xfrm>
              <a:off x="6566727" y="2334953"/>
              <a:ext cx="155863" cy="1558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0AEC363-2D48-E34D-9E9D-4762600D6277}"/>
                </a:ext>
              </a:extLst>
            </p:cNvPr>
            <p:cNvSpPr/>
            <p:nvPr/>
          </p:nvSpPr>
          <p:spPr>
            <a:xfrm>
              <a:off x="6222651" y="2551285"/>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53AA02A-CCA2-D04A-8C09-9C3EFBEB7BB2}"/>
                </a:ext>
              </a:extLst>
            </p:cNvPr>
            <p:cNvSpPr/>
            <p:nvPr/>
          </p:nvSpPr>
          <p:spPr>
            <a:xfrm>
              <a:off x="6021766" y="2585689"/>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34E9764-E8B0-2444-B009-7BBE7A38F36B}"/>
                </a:ext>
              </a:extLst>
            </p:cNvPr>
            <p:cNvSpPr/>
            <p:nvPr/>
          </p:nvSpPr>
          <p:spPr>
            <a:xfrm>
              <a:off x="6215954" y="2657216"/>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21A5DA4-9582-F141-9AD5-27438FB240FD}"/>
                </a:ext>
              </a:extLst>
            </p:cNvPr>
            <p:cNvSpPr/>
            <p:nvPr/>
          </p:nvSpPr>
          <p:spPr>
            <a:xfrm>
              <a:off x="6536126" y="2776667"/>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E013547-F26F-A94C-AD97-E9C13FF19C3D}"/>
                </a:ext>
              </a:extLst>
            </p:cNvPr>
            <p:cNvSpPr/>
            <p:nvPr/>
          </p:nvSpPr>
          <p:spPr>
            <a:xfrm>
              <a:off x="6375051" y="2703685"/>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52386A8-0580-EB4D-908C-D75135B0FF94}"/>
                </a:ext>
              </a:extLst>
            </p:cNvPr>
            <p:cNvSpPr/>
            <p:nvPr/>
          </p:nvSpPr>
          <p:spPr>
            <a:xfrm>
              <a:off x="6375051" y="3918272"/>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E69452D-2055-EF40-BD62-16405712343D}"/>
                </a:ext>
              </a:extLst>
            </p:cNvPr>
            <p:cNvSpPr/>
            <p:nvPr/>
          </p:nvSpPr>
          <p:spPr>
            <a:xfrm>
              <a:off x="6096000" y="3770862"/>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1A03F44-AFFF-CB4C-8900-3093FEE46958}"/>
                </a:ext>
              </a:extLst>
            </p:cNvPr>
            <p:cNvSpPr/>
            <p:nvPr/>
          </p:nvSpPr>
          <p:spPr>
            <a:xfrm>
              <a:off x="6840926" y="3081467"/>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F5B35CE-5DB3-C44E-834D-366B0449C615}"/>
                </a:ext>
              </a:extLst>
            </p:cNvPr>
            <p:cNvSpPr/>
            <p:nvPr/>
          </p:nvSpPr>
          <p:spPr>
            <a:xfrm>
              <a:off x="6688526" y="2929067"/>
              <a:ext cx="77932" cy="779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Graphic 37" descr="Recycle sign">
            <a:extLst>
              <a:ext uri="{FF2B5EF4-FFF2-40B4-BE49-F238E27FC236}">
                <a16:creationId xmlns:a16="http://schemas.microsoft.com/office/drawing/2014/main" id="{8FF0B152-2883-6546-B86F-F933BD5EE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5985" y="4983803"/>
            <a:ext cx="735823" cy="735823"/>
          </a:xfrm>
          <a:prstGeom prst="rect">
            <a:avLst/>
          </a:prstGeom>
        </p:spPr>
      </p:pic>
      <p:grpSp>
        <p:nvGrpSpPr>
          <p:cNvPr id="39" name="Group 38">
            <a:extLst>
              <a:ext uri="{FF2B5EF4-FFF2-40B4-BE49-F238E27FC236}">
                <a16:creationId xmlns:a16="http://schemas.microsoft.com/office/drawing/2014/main" id="{C6058D7B-A8F9-3F46-B4AC-AAFDC64C68AD}"/>
              </a:ext>
            </a:extLst>
          </p:cNvPr>
          <p:cNvGrpSpPr>
            <a:grpSpLocks noChangeAspect="1"/>
          </p:cNvGrpSpPr>
          <p:nvPr/>
        </p:nvGrpSpPr>
        <p:grpSpPr>
          <a:xfrm>
            <a:off x="2405914" y="4986856"/>
            <a:ext cx="393783" cy="634259"/>
            <a:chOff x="5326411" y="1344945"/>
            <a:chExt cx="1925035" cy="3100615"/>
          </a:xfrm>
          <a:solidFill>
            <a:schemeClr val="bg1"/>
          </a:solidFill>
        </p:grpSpPr>
        <p:sp>
          <p:nvSpPr>
            <p:cNvPr id="40" name="Chord 15">
              <a:extLst>
                <a:ext uri="{FF2B5EF4-FFF2-40B4-BE49-F238E27FC236}">
                  <a16:creationId xmlns:a16="http://schemas.microsoft.com/office/drawing/2014/main" id="{6090155B-855C-ED4B-B583-692CCE2BC897}"/>
                </a:ext>
              </a:extLst>
            </p:cNvPr>
            <p:cNvSpPr/>
            <p:nvPr/>
          </p:nvSpPr>
          <p:spPr>
            <a:xfrm rot="6718975">
              <a:off x="5847941" y="1421912"/>
              <a:ext cx="1060512" cy="1720816"/>
            </a:xfrm>
            <a:custGeom>
              <a:avLst/>
              <a:gdLst>
                <a:gd name="connsiteX0" fmla="*/ 948150 w 1110827"/>
                <a:gd name="connsiteY0" fmla="*/ 948150 h 1110827"/>
                <a:gd name="connsiteX1" fmla="*/ 277706 w 1110827"/>
                <a:gd name="connsiteY1" fmla="*/ 1036416 h 1110827"/>
                <a:gd name="connsiteX2" fmla="*/ 18924 w 1110827"/>
                <a:gd name="connsiteY2" fmla="*/ 411662 h 1110827"/>
                <a:gd name="connsiteX3" fmla="*/ 555413 w 1110827"/>
                <a:gd name="connsiteY3" fmla="*/ 0 h 1110827"/>
                <a:gd name="connsiteX4" fmla="*/ 948150 w 1110827"/>
                <a:gd name="connsiteY4" fmla="*/ 948150 h 1110827"/>
                <a:gd name="connsiteX0" fmla="*/ 935987 w 935987"/>
                <a:gd name="connsiteY0" fmla="*/ 948150 h 1457840"/>
                <a:gd name="connsiteX1" fmla="*/ 579995 w 935987"/>
                <a:gd name="connsiteY1" fmla="*/ 1435394 h 1457840"/>
                <a:gd name="connsiteX2" fmla="*/ 6761 w 935987"/>
                <a:gd name="connsiteY2" fmla="*/ 411662 h 1457840"/>
                <a:gd name="connsiteX3" fmla="*/ 543250 w 935987"/>
                <a:gd name="connsiteY3" fmla="*/ 0 h 1457840"/>
                <a:gd name="connsiteX4" fmla="*/ 935987 w 935987"/>
                <a:gd name="connsiteY4" fmla="*/ 948150 h 1457840"/>
                <a:gd name="connsiteX0" fmla="*/ 1100334 w 1100334"/>
                <a:gd name="connsiteY0" fmla="*/ 1356407 h 1526805"/>
                <a:gd name="connsiteX1" fmla="*/ 579537 w 1100334"/>
                <a:gd name="connsiteY1" fmla="*/ 1435394 h 1526805"/>
                <a:gd name="connsiteX2" fmla="*/ 6303 w 1100334"/>
                <a:gd name="connsiteY2" fmla="*/ 411662 h 1526805"/>
                <a:gd name="connsiteX3" fmla="*/ 542792 w 1100334"/>
                <a:gd name="connsiteY3" fmla="*/ 0 h 1526805"/>
                <a:gd name="connsiteX4" fmla="*/ 1100334 w 1100334"/>
                <a:gd name="connsiteY4" fmla="*/ 1356407 h 1526805"/>
                <a:gd name="connsiteX0" fmla="*/ 1100334 w 1100334"/>
                <a:gd name="connsiteY0" fmla="*/ 1356407 h 1497039"/>
                <a:gd name="connsiteX1" fmla="*/ 579537 w 1100334"/>
                <a:gd name="connsiteY1" fmla="*/ 1435394 h 1497039"/>
                <a:gd name="connsiteX2" fmla="*/ 6303 w 1100334"/>
                <a:gd name="connsiteY2" fmla="*/ 411662 h 1497039"/>
                <a:gd name="connsiteX3" fmla="*/ 542792 w 1100334"/>
                <a:gd name="connsiteY3" fmla="*/ 0 h 1497039"/>
                <a:gd name="connsiteX4" fmla="*/ 1100334 w 1100334"/>
                <a:gd name="connsiteY4" fmla="*/ 1356407 h 1497039"/>
                <a:gd name="connsiteX0" fmla="*/ 1100334 w 1100334"/>
                <a:gd name="connsiteY0" fmla="*/ 1728190 h 1868822"/>
                <a:gd name="connsiteX1" fmla="*/ 579537 w 1100334"/>
                <a:gd name="connsiteY1" fmla="*/ 1807177 h 1868822"/>
                <a:gd name="connsiteX2" fmla="*/ 6303 w 1100334"/>
                <a:gd name="connsiteY2" fmla="*/ 783445 h 1868822"/>
                <a:gd name="connsiteX3" fmla="*/ 378103 w 1100334"/>
                <a:gd name="connsiteY3" fmla="*/ 0 h 1868822"/>
                <a:gd name="connsiteX4" fmla="*/ 1100334 w 1100334"/>
                <a:gd name="connsiteY4" fmla="*/ 1728190 h 1868822"/>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110 w 1103110"/>
                <a:gd name="connsiteY0" fmla="*/ 1728190 h 1915688"/>
                <a:gd name="connsiteX1" fmla="*/ 593665 w 1103110"/>
                <a:gd name="connsiteY1" fmla="*/ 1817204 h 1915688"/>
                <a:gd name="connsiteX2" fmla="*/ 6136 w 1103110"/>
                <a:gd name="connsiteY2" fmla="*/ 251413 h 1915688"/>
                <a:gd name="connsiteX3" fmla="*/ 380879 w 1103110"/>
                <a:gd name="connsiteY3" fmla="*/ 0 h 1915688"/>
                <a:gd name="connsiteX4" fmla="*/ 1103110 w 1103110"/>
                <a:gd name="connsiteY4" fmla="*/ 1728190 h 1915688"/>
                <a:gd name="connsiteX0" fmla="*/ 1103787 w 1103787"/>
                <a:gd name="connsiteY0" fmla="*/ 1728190 h 1817205"/>
                <a:gd name="connsiteX1" fmla="*/ 594342 w 1103787"/>
                <a:gd name="connsiteY1" fmla="*/ 1817204 h 1817205"/>
                <a:gd name="connsiteX2" fmla="*/ 6813 w 1103787"/>
                <a:gd name="connsiteY2" fmla="*/ 251413 h 1817205"/>
                <a:gd name="connsiteX3" fmla="*/ 381556 w 1103787"/>
                <a:gd name="connsiteY3" fmla="*/ 0 h 1817205"/>
                <a:gd name="connsiteX4" fmla="*/ 1103787 w 1103787"/>
                <a:gd name="connsiteY4" fmla="*/ 1728190 h 1817205"/>
                <a:gd name="connsiteX0" fmla="*/ 1101987 w 1101987"/>
                <a:gd name="connsiteY0" fmla="*/ 1728190 h 1822330"/>
                <a:gd name="connsiteX1" fmla="*/ 592542 w 1101987"/>
                <a:gd name="connsiteY1" fmla="*/ 1817204 h 1822330"/>
                <a:gd name="connsiteX2" fmla="*/ 5013 w 1101987"/>
                <a:gd name="connsiteY2" fmla="*/ 251413 h 1822330"/>
                <a:gd name="connsiteX3" fmla="*/ 379756 w 1101987"/>
                <a:gd name="connsiteY3" fmla="*/ 0 h 1822330"/>
                <a:gd name="connsiteX4" fmla="*/ 1101987 w 1101987"/>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365 w 1100365"/>
                <a:gd name="connsiteY0" fmla="*/ 1728190 h 1821907"/>
                <a:gd name="connsiteX1" fmla="*/ 590920 w 1100365"/>
                <a:gd name="connsiteY1" fmla="*/ 1817204 h 1821907"/>
                <a:gd name="connsiteX2" fmla="*/ 3391 w 1100365"/>
                <a:gd name="connsiteY2" fmla="*/ 251413 h 1821907"/>
                <a:gd name="connsiteX3" fmla="*/ 378134 w 1100365"/>
                <a:gd name="connsiteY3" fmla="*/ 0 h 1821907"/>
                <a:gd name="connsiteX4" fmla="*/ 1100365 w 1100365"/>
                <a:gd name="connsiteY4" fmla="*/ 1728190 h 18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65" h="1821907">
                  <a:moveTo>
                    <a:pt x="1100365" y="1728190"/>
                  </a:moveTo>
                  <a:cubicBezTo>
                    <a:pt x="899560" y="1776467"/>
                    <a:pt x="676192" y="1839757"/>
                    <a:pt x="590920" y="1817204"/>
                  </a:cubicBezTo>
                  <a:cubicBezTo>
                    <a:pt x="505648" y="1794651"/>
                    <a:pt x="-48247" y="364635"/>
                    <a:pt x="3391" y="251413"/>
                  </a:cubicBezTo>
                  <a:cubicBezTo>
                    <a:pt x="81594" y="185902"/>
                    <a:pt x="188695" y="99170"/>
                    <a:pt x="378134" y="0"/>
                  </a:cubicBezTo>
                  <a:lnTo>
                    <a:pt x="1100365" y="17281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FDFB568-CD1C-2B46-95F3-2FCA90BB12A7}"/>
                </a:ext>
              </a:extLst>
            </p:cNvPr>
            <p:cNvSpPr/>
            <p:nvPr/>
          </p:nvSpPr>
          <p:spPr>
            <a:xfrm>
              <a:off x="5384800" y="2451947"/>
              <a:ext cx="1808480" cy="681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19">
              <a:extLst>
                <a:ext uri="{FF2B5EF4-FFF2-40B4-BE49-F238E27FC236}">
                  <a16:creationId xmlns:a16="http://schemas.microsoft.com/office/drawing/2014/main" id="{F0D375B1-5EA5-8241-BD73-1B747C998CE7}"/>
                </a:ext>
              </a:extLst>
            </p:cNvPr>
            <p:cNvSpPr/>
            <p:nvPr/>
          </p:nvSpPr>
          <p:spPr>
            <a:xfrm rot="10800000">
              <a:off x="5488516" y="3065623"/>
              <a:ext cx="684107" cy="1379937"/>
            </a:xfrm>
            <a:custGeom>
              <a:avLst/>
              <a:gdLst>
                <a:gd name="connsiteX0" fmla="*/ 114020 w 684107"/>
                <a:gd name="connsiteY0" fmla="*/ 0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0 h 1379937"/>
                <a:gd name="connsiteX0" fmla="*/ 114020 w 684107"/>
                <a:gd name="connsiteY0" fmla="*/ 73152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73152 h 137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07" h="1379937">
                  <a:moveTo>
                    <a:pt x="114020" y="73152"/>
                  </a:moveTo>
                  <a:cubicBezTo>
                    <a:pt x="266042" y="73152"/>
                    <a:pt x="418065" y="0"/>
                    <a:pt x="570087" y="0"/>
                  </a:cubicBezTo>
                  <a:cubicBezTo>
                    <a:pt x="633059" y="0"/>
                    <a:pt x="684107" y="51048"/>
                    <a:pt x="684107" y="114020"/>
                  </a:cubicBezTo>
                  <a:lnTo>
                    <a:pt x="684107" y="1379937"/>
                  </a:lnTo>
                  <a:lnTo>
                    <a:pt x="684107" y="1379937"/>
                  </a:lnTo>
                  <a:lnTo>
                    <a:pt x="0" y="1379937"/>
                  </a:lnTo>
                  <a:lnTo>
                    <a:pt x="0" y="1379937"/>
                  </a:lnTo>
                  <a:lnTo>
                    <a:pt x="0" y="114020"/>
                  </a:lnTo>
                  <a:cubicBezTo>
                    <a:pt x="0" y="51048"/>
                    <a:pt x="51048" y="73152"/>
                    <a:pt x="114020" y="73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 Same Side Corner Rectangle 42">
              <a:extLst>
                <a:ext uri="{FF2B5EF4-FFF2-40B4-BE49-F238E27FC236}">
                  <a16:creationId xmlns:a16="http://schemas.microsoft.com/office/drawing/2014/main" id="{03CE0D50-5CDA-6840-A82C-1289B1BA3999}"/>
                </a:ext>
              </a:extLst>
            </p:cNvPr>
            <p:cNvSpPr/>
            <p:nvPr/>
          </p:nvSpPr>
          <p:spPr>
            <a:xfrm>
              <a:off x="5727849" y="2924551"/>
              <a:ext cx="133795" cy="4571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90CB0E96-2FC6-3D46-B07E-3350D0024E14}"/>
                </a:ext>
              </a:extLst>
            </p:cNvPr>
            <p:cNvSpPr/>
            <p:nvPr/>
          </p:nvSpPr>
          <p:spPr>
            <a:xfrm rot="2506772">
              <a:off x="5399817" y="3080854"/>
              <a:ext cx="193217" cy="12766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2BB724C6-F519-4840-A907-AE4412227E59}"/>
                </a:ext>
              </a:extLst>
            </p:cNvPr>
            <p:cNvSpPr/>
            <p:nvPr/>
          </p:nvSpPr>
          <p:spPr>
            <a:xfrm rot="18222172">
              <a:off x="6978346" y="3081156"/>
              <a:ext cx="187165" cy="16689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6C12202B-B158-4249-9CB1-8436202AB7C2}"/>
                </a:ext>
              </a:extLst>
            </p:cNvPr>
            <p:cNvSpPr/>
            <p:nvPr/>
          </p:nvSpPr>
          <p:spPr>
            <a:xfrm rot="5400000">
              <a:off x="6075380" y="3032566"/>
              <a:ext cx="429435" cy="303913"/>
            </a:xfrm>
            <a:prstGeom prst="mo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ound Same Side Corner Rectangle 19">
              <a:extLst>
                <a:ext uri="{FF2B5EF4-FFF2-40B4-BE49-F238E27FC236}">
                  <a16:creationId xmlns:a16="http://schemas.microsoft.com/office/drawing/2014/main" id="{F1A5B767-008B-964B-8863-FA30E5A2AB36}"/>
                </a:ext>
              </a:extLst>
            </p:cNvPr>
            <p:cNvSpPr/>
            <p:nvPr/>
          </p:nvSpPr>
          <p:spPr>
            <a:xfrm rot="10800000" flipH="1">
              <a:off x="6407574" y="3065623"/>
              <a:ext cx="684106" cy="1379937"/>
            </a:xfrm>
            <a:custGeom>
              <a:avLst/>
              <a:gdLst>
                <a:gd name="connsiteX0" fmla="*/ 114020 w 684107"/>
                <a:gd name="connsiteY0" fmla="*/ 0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0 h 1379937"/>
                <a:gd name="connsiteX0" fmla="*/ 114020 w 684107"/>
                <a:gd name="connsiteY0" fmla="*/ 73152 h 1379937"/>
                <a:gd name="connsiteX1" fmla="*/ 570087 w 684107"/>
                <a:gd name="connsiteY1" fmla="*/ 0 h 1379937"/>
                <a:gd name="connsiteX2" fmla="*/ 684107 w 684107"/>
                <a:gd name="connsiteY2" fmla="*/ 114020 h 1379937"/>
                <a:gd name="connsiteX3" fmla="*/ 684107 w 684107"/>
                <a:gd name="connsiteY3" fmla="*/ 1379937 h 1379937"/>
                <a:gd name="connsiteX4" fmla="*/ 684107 w 684107"/>
                <a:gd name="connsiteY4" fmla="*/ 1379937 h 1379937"/>
                <a:gd name="connsiteX5" fmla="*/ 0 w 684107"/>
                <a:gd name="connsiteY5" fmla="*/ 1379937 h 1379937"/>
                <a:gd name="connsiteX6" fmla="*/ 0 w 684107"/>
                <a:gd name="connsiteY6" fmla="*/ 1379937 h 1379937"/>
                <a:gd name="connsiteX7" fmla="*/ 0 w 684107"/>
                <a:gd name="connsiteY7" fmla="*/ 114020 h 1379937"/>
                <a:gd name="connsiteX8" fmla="*/ 114020 w 684107"/>
                <a:gd name="connsiteY8" fmla="*/ 73152 h 137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107" h="1379937">
                  <a:moveTo>
                    <a:pt x="114020" y="73152"/>
                  </a:moveTo>
                  <a:cubicBezTo>
                    <a:pt x="266042" y="73152"/>
                    <a:pt x="418065" y="0"/>
                    <a:pt x="570087" y="0"/>
                  </a:cubicBezTo>
                  <a:cubicBezTo>
                    <a:pt x="633059" y="0"/>
                    <a:pt x="684107" y="51048"/>
                    <a:pt x="684107" y="114020"/>
                  </a:cubicBezTo>
                  <a:lnTo>
                    <a:pt x="684107" y="1379937"/>
                  </a:lnTo>
                  <a:lnTo>
                    <a:pt x="684107" y="1379937"/>
                  </a:lnTo>
                  <a:lnTo>
                    <a:pt x="0" y="1379937"/>
                  </a:lnTo>
                  <a:lnTo>
                    <a:pt x="0" y="1379937"/>
                  </a:lnTo>
                  <a:lnTo>
                    <a:pt x="0" y="114020"/>
                  </a:lnTo>
                  <a:cubicBezTo>
                    <a:pt x="0" y="51048"/>
                    <a:pt x="51048" y="73152"/>
                    <a:pt x="114020" y="731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hord 15">
              <a:extLst>
                <a:ext uri="{FF2B5EF4-FFF2-40B4-BE49-F238E27FC236}">
                  <a16:creationId xmlns:a16="http://schemas.microsoft.com/office/drawing/2014/main" id="{35D569B7-54CC-4140-B856-60576010B5CD}"/>
                </a:ext>
              </a:extLst>
            </p:cNvPr>
            <p:cNvSpPr/>
            <p:nvPr/>
          </p:nvSpPr>
          <p:spPr>
            <a:xfrm rot="3872129" flipV="1">
              <a:off x="5659006" y="1417637"/>
              <a:ext cx="1060512" cy="1719072"/>
            </a:xfrm>
            <a:custGeom>
              <a:avLst/>
              <a:gdLst>
                <a:gd name="connsiteX0" fmla="*/ 948150 w 1110827"/>
                <a:gd name="connsiteY0" fmla="*/ 948150 h 1110827"/>
                <a:gd name="connsiteX1" fmla="*/ 277706 w 1110827"/>
                <a:gd name="connsiteY1" fmla="*/ 1036416 h 1110827"/>
                <a:gd name="connsiteX2" fmla="*/ 18924 w 1110827"/>
                <a:gd name="connsiteY2" fmla="*/ 411662 h 1110827"/>
                <a:gd name="connsiteX3" fmla="*/ 555413 w 1110827"/>
                <a:gd name="connsiteY3" fmla="*/ 0 h 1110827"/>
                <a:gd name="connsiteX4" fmla="*/ 948150 w 1110827"/>
                <a:gd name="connsiteY4" fmla="*/ 948150 h 1110827"/>
                <a:gd name="connsiteX0" fmla="*/ 935987 w 935987"/>
                <a:gd name="connsiteY0" fmla="*/ 948150 h 1457840"/>
                <a:gd name="connsiteX1" fmla="*/ 579995 w 935987"/>
                <a:gd name="connsiteY1" fmla="*/ 1435394 h 1457840"/>
                <a:gd name="connsiteX2" fmla="*/ 6761 w 935987"/>
                <a:gd name="connsiteY2" fmla="*/ 411662 h 1457840"/>
                <a:gd name="connsiteX3" fmla="*/ 543250 w 935987"/>
                <a:gd name="connsiteY3" fmla="*/ 0 h 1457840"/>
                <a:gd name="connsiteX4" fmla="*/ 935987 w 935987"/>
                <a:gd name="connsiteY4" fmla="*/ 948150 h 1457840"/>
                <a:gd name="connsiteX0" fmla="*/ 1100334 w 1100334"/>
                <a:gd name="connsiteY0" fmla="*/ 1356407 h 1526805"/>
                <a:gd name="connsiteX1" fmla="*/ 579537 w 1100334"/>
                <a:gd name="connsiteY1" fmla="*/ 1435394 h 1526805"/>
                <a:gd name="connsiteX2" fmla="*/ 6303 w 1100334"/>
                <a:gd name="connsiteY2" fmla="*/ 411662 h 1526805"/>
                <a:gd name="connsiteX3" fmla="*/ 542792 w 1100334"/>
                <a:gd name="connsiteY3" fmla="*/ 0 h 1526805"/>
                <a:gd name="connsiteX4" fmla="*/ 1100334 w 1100334"/>
                <a:gd name="connsiteY4" fmla="*/ 1356407 h 1526805"/>
                <a:gd name="connsiteX0" fmla="*/ 1100334 w 1100334"/>
                <a:gd name="connsiteY0" fmla="*/ 1356407 h 1497039"/>
                <a:gd name="connsiteX1" fmla="*/ 579537 w 1100334"/>
                <a:gd name="connsiteY1" fmla="*/ 1435394 h 1497039"/>
                <a:gd name="connsiteX2" fmla="*/ 6303 w 1100334"/>
                <a:gd name="connsiteY2" fmla="*/ 411662 h 1497039"/>
                <a:gd name="connsiteX3" fmla="*/ 542792 w 1100334"/>
                <a:gd name="connsiteY3" fmla="*/ 0 h 1497039"/>
                <a:gd name="connsiteX4" fmla="*/ 1100334 w 1100334"/>
                <a:gd name="connsiteY4" fmla="*/ 1356407 h 1497039"/>
                <a:gd name="connsiteX0" fmla="*/ 1100334 w 1100334"/>
                <a:gd name="connsiteY0" fmla="*/ 1728190 h 1868822"/>
                <a:gd name="connsiteX1" fmla="*/ 579537 w 1100334"/>
                <a:gd name="connsiteY1" fmla="*/ 1807177 h 1868822"/>
                <a:gd name="connsiteX2" fmla="*/ 6303 w 1100334"/>
                <a:gd name="connsiteY2" fmla="*/ 783445 h 1868822"/>
                <a:gd name="connsiteX3" fmla="*/ 378103 w 1100334"/>
                <a:gd name="connsiteY3" fmla="*/ 0 h 1868822"/>
                <a:gd name="connsiteX4" fmla="*/ 1100334 w 1100334"/>
                <a:gd name="connsiteY4" fmla="*/ 1728190 h 1868822"/>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245 w 1103245"/>
                <a:gd name="connsiteY0" fmla="*/ 1728190 h 1907783"/>
                <a:gd name="connsiteX1" fmla="*/ 582448 w 1103245"/>
                <a:gd name="connsiteY1" fmla="*/ 1807177 h 1907783"/>
                <a:gd name="connsiteX2" fmla="*/ 6271 w 1103245"/>
                <a:gd name="connsiteY2" fmla="*/ 251413 h 1907783"/>
                <a:gd name="connsiteX3" fmla="*/ 381014 w 1103245"/>
                <a:gd name="connsiteY3" fmla="*/ 0 h 1907783"/>
                <a:gd name="connsiteX4" fmla="*/ 1103245 w 1103245"/>
                <a:gd name="connsiteY4" fmla="*/ 1728190 h 1907783"/>
                <a:gd name="connsiteX0" fmla="*/ 1103110 w 1103110"/>
                <a:gd name="connsiteY0" fmla="*/ 1728190 h 1915688"/>
                <a:gd name="connsiteX1" fmla="*/ 593665 w 1103110"/>
                <a:gd name="connsiteY1" fmla="*/ 1817204 h 1915688"/>
                <a:gd name="connsiteX2" fmla="*/ 6136 w 1103110"/>
                <a:gd name="connsiteY2" fmla="*/ 251413 h 1915688"/>
                <a:gd name="connsiteX3" fmla="*/ 380879 w 1103110"/>
                <a:gd name="connsiteY3" fmla="*/ 0 h 1915688"/>
                <a:gd name="connsiteX4" fmla="*/ 1103110 w 1103110"/>
                <a:gd name="connsiteY4" fmla="*/ 1728190 h 1915688"/>
                <a:gd name="connsiteX0" fmla="*/ 1103787 w 1103787"/>
                <a:gd name="connsiteY0" fmla="*/ 1728190 h 1817205"/>
                <a:gd name="connsiteX1" fmla="*/ 594342 w 1103787"/>
                <a:gd name="connsiteY1" fmla="*/ 1817204 h 1817205"/>
                <a:gd name="connsiteX2" fmla="*/ 6813 w 1103787"/>
                <a:gd name="connsiteY2" fmla="*/ 251413 h 1817205"/>
                <a:gd name="connsiteX3" fmla="*/ 381556 w 1103787"/>
                <a:gd name="connsiteY3" fmla="*/ 0 h 1817205"/>
                <a:gd name="connsiteX4" fmla="*/ 1103787 w 1103787"/>
                <a:gd name="connsiteY4" fmla="*/ 1728190 h 1817205"/>
                <a:gd name="connsiteX0" fmla="*/ 1101987 w 1101987"/>
                <a:gd name="connsiteY0" fmla="*/ 1728190 h 1822330"/>
                <a:gd name="connsiteX1" fmla="*/ 592542 w 1101987"/>
                <a:gd name="connsiteY1" fmla="*/ 1817204 h 1822330"/>
                <a:gd name="connsiteX2" fmla="*/ 5013 w 1101987"/>
                <a:gd name="connsiteY2" fmla="*/ 251413 h 1822330"/>
                <a:gd name="connsiteX3" fmla="*/ 379756 w 1101987"/>
                <a:gd name="connsiteY3" fmla="*/ 0 h 1822330"/>
                <a:gd name="connsiteX4" fmla="*/ 1101987 w 1101987"/>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249 w 1100249"/>
                <a:gd name="connsiteY0" fmla="*/ 1728190 h 1822330"/>
                <a:gd name="connsiteX1" fmla="*/ 590804 w 1100249"/>
                <a:gd name="connsiteY1" fmla="*/ 1817204 h 1822330"/>
                <a:gd name="connsiteX2" fmla="*/ 3275 w 1100249"/>
                <a:gd name="connsiteY2" fmla="*/ 251413 h 1822330"/>
                <a:gd name="connsiteX3" fmla="*/ 378018 w 1100249"/>
                <a:gd name="connsiteY3" fmla="*/ 0 h 1822330"/>
                <a:gd name="connsiteX4" fmla="*/ 1100249 w 1100249"/>
                <a:gd name="connsiteY4" fmla="*/ 1728190 h 1822330"/>
                <a:gd name="connsiteX0" fmla="*/ 1100365 w 1100365"/>
                <a:gd name="connsiteY0" fmla="*/ 1728190 h 1821907"/>
                <a:gd name="connsiteX1" fmla="*/ 590920 w 1100365"/>
                <a:gd name="connsiteY1" fmla="*/ 1817204 h 1821907"/>
                <a:gd name="connsiteX2" fmla="*/ 3391 w 1100365"/>
                <a:gd name="connsiteY2" fmla="*/ 251413 h 1821907"/>
                <a:gd name="connsiteX3" fmla="*/ 378134 w 1100365"/>
                <a:gd name="connsiteY3" fmla="*/ 0 h 1821907"/>
                <a:gd name="connsiteX4" fmla="*/ 1100365 w 1100365"/>
                <a:gd name="connsiteY4" fmla="*/ 1728190 h 18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65" h="1821907">
                  <a:moveTo>
                    <a:pt x="1100365" y="1728190"/>
                  </a:moveTo>
                  <a:cubicBezTo>
                    <a:pt x="899560" y="1776467"/>
                    <a:pt x="676192" y="1839757"/>
                    <a:pt x="590920" y="1817204"/>
                  </a:cubicBezTo>
                  <a:cubicBezTo>
                    <a:pt x="505648" y="1794651"/>
                    <a:pt x="-48247" y="364635"/>
                    <a:pt x="3391" y="251413"/>
                  </a:cubicBezTo>
                  <a:cubicBezTo>
                    <a:pt x="81594" y="185902"/>
                    <a:pt x="188695" y="99170"/>
                    <a:pt x="378134" y="0"/>
                  </a:cubicBezTo>
                  <a:lnTo>
                    <a:pt x="1100365" y="172819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Same Side Corner Rectangle 48">
              <a:extLst>
                <a:ext uri="{FF2B5EF4-FFF2-40B4-BE49-F238E27FC236}">
                  <a16:creationId xmlns:a16="http://schemas.microsoft.com/office/drawing/2014/main" id="{A38355CD-EC89-8244-9274-B0A69D301AFD}"/>
                </a:ext>
              </a:extLst>
            </p:cNvPr>
            <p:cNvSpPr/>
            <p:nvPr/>
          </p:nvSpPr>
          <p:spPr>
            <a:xfrm>
              <a:off x="5326411" y="2448862"/>
              <a:ext cx="1925035" cy="45719"/>
            </a:xfrm>
            <a:prstGeom prst="round2Same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F9013EE-A372-9E46-9364-E3439685F361}"/>
                </a:ext>
              </a:extLst>
            </p:cNvPr>
            <p:cNvSpPr/>
            <p:nvPr/>
          </p:nvSpPr>
          <p:spPr>
            <a:xfrm>
              <a:off x="5509677" y="1344945"/>
              <a:ext cx="1493036" cy="1564179"/>
            </a:xfrm>
            <a:prstGeom prst="ellipse">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C4C48188-C7FD-7C4A-9500-C3A8AF39130F}"/>
              </a:ext>
            </a:extLst>
          </p:cNvPr>
          <p:cNvSpPr/>
          <p:nvPr/>
        </p:nvSpPr>
        <p:spPr>
          <a:xfrm>
            <a:off x="7447342" y="513200"/>
            <a:ext cx="2824684" cy="400110"/>
          </a:xfrm>
          <a:prstGeom prst="rect">
            <a:avLst/>
          </a:prstGeom>
        </p:spPr>
        <p:txBody>
          <a:bodyPr wrap="none">
            <a:spAutoFit/>
          </a:bodyPr>
          <a:lstStyle/>
          <a:p>
            <a:r>
              <a:rPr lang="en-US" sz="2000" dirty="0">
                <a:solidFill>
                  <a:schemeClr val="tx1">
                    <a:lumMod val="75000"/>
                    <a:lumOff val="25000"/>
                  </a:schemeClr>
                </a:solidFill>
              </a:rPr>
              <a:t>Mercury Discharge (ng/L)</a:t>
            </a:r>
          </a:p>
        </p:txBody>
      </p:sp>
      <p:sp>
        <p:nvSpPr>
          <p:cNvPr id="52" name="Rectangle 51">
            <a:extLst>
              <a:ext uri="{FF2B5EF4-FFF2-40B4-BE49-F238E27FC236}">
                <a16:creationId xmlns:a16="http://schemas.microsoft.com/office/drawing/2014/main" id="{A3CEF8DC-2B33-1E4C-8E5D-DCEBA0A90353}"/>
              </a:ext>
            </a:extLst>
          </p:cNvPr>
          <p:cNvSpPr/>
          <p:nvPr/>
        </p:nvSpPr>
        <p:spPr>
          <a:xfrm>
            <a:off x="6145002" y="1121717"/>
            <a:ext cx="1024639" cy="307777"/>
          </a:xfrm>
          <a:prstGeom prst="rect">
            <a:avLst/>
          </a:prstGeom>
        </p:spPr>
        <p:txBody>
          <a:bodyPr wrap="none">
            <a:spAutoFit/>
          </a:bodyPr>
          <a:lstStyle/>
          <a:p>
            <a:r>
              <a:rPr lang="en-US" sz="1400" dirty="0">
                <a:solidFill>
                  <a:schemeClr val="tx1">
                    <a:lumMod val="75000"/>
                    <a:lumOff val="25000"/>
                  </a:schemeClr>
                </a:solidFill>
              </a:rPr>
              <a:t>~ 6,000,000</a:t>
            </a:r>
          </a:p>
        </p:txBody>
      </p:sp>
      <p:sp>
        <p:nvSpPr>
          <p:cNvPr id="53" name="TextBox 52">
            <a:extLst>
              <a:ext uri="{FF2B5EF4-FFF2-40B4-BE49-F238E27FC236}">
                <a16:creationId xmlns:a16="http://schemas.microsoft.com/office/drawing/2014/main" id="{D7472D5E-BD69-2041-808A-AC5EAAEF9CDE}"/>
              </a:ext>
            </a:extLst>
          </p:cNvPr>
          <p:cNvSpPr txBox="1"/>
          <p:nvPr/>
        </p:nvSpPr>
        <p:spPr>
          <a:xfrm>
            <a:off x="8603893" y="1862281"/>
            <a:ext cx="2491113" cy="646331"/>
          </a:xfrm>
          <a:prstGeom prst="rect">
            <a:avLst/>
          </a:prstGeom>
          <a:noFill/>
          <a:ln>
            <a:noFill/>
          </a:ln>
        </p:spPr>
        <p:txBody>
          <a:bodyPr wrap="square" rtlCol="0">
            <a:spAutoFit/>
          </a:bodyPr>
          <a:lstStyle/>
          <a:p>
            <a:r>
              <a:rPr lang="en-US" b="1" dirty="0"/>
              <a:t>Implemented Packs Solutions BMPs</a:t>
            </a:r>
          </a:p>
        </p:txBody>
      </p:sp>
      <p:sp>
        <p:nvSpPr>
          <p:cNvPr id="54" name="Left Arrow 53">
            <a:extLst>
              <a:ext uri="{FF2B5EF4-FFF2-40B4-BE49-F238E27FC236}">
                <a16:creationId xmlns:a16="http://schemas.microsoft.com/office/drawing/2014/main" id="{604225E0-DF17-5849-B5BD-FF6EE29B7908}"/>
              </a:ext>
            </a:extLst>
          </p:cNvPr>
          <p:cNvSpPr/>
          <p:nvPr/>
        </p:nvSpPr>
        <p:spPr>
          <a:xfrm rot="20972736">
            <a:off x="7449242" y="2200443"/>
            <a:ext cx="1089251" cy="120586"/>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1FFEC60-06BB-9E40-9D8D-0E91E0214BFA}"/>
              </a:ext>
            </a:extLst>
          </p:cNvPr>
          <p:cNvSpPr/>
          <p:nvPr/>
        </p:nvSpPr>
        <p:spPr>
          <a:xfrm>
            <a:off x="5549568" y="6011303"/>
            <a:ext cx="5998967" cy="523220"/>
          </a:xfrm>
          <a:prstGeom prst="rect">
            <a:avLst/>
          </a:prstGeom>
        </p:spPr>
        <p:txBody>
          <a:bodyPr wrap="square">
            <a:spAutoFit/>
          </a:bodyPr>
          <a:lstStyle/>
          <a:p>
            <a:pPr algn="ctr"/>
            <a:r>
              <a:rPr lang="en-US" sz="2800" b="1" dirty="0"/>
              <a:t>Total cost over 3 years: $1,520*</a:t>
            </a:r>
          </a:p>
        </p:txBody>
      </p:sp>
      <p:sp>
        <p:nvSpPr>
          <p:cNvPr id="56" name="Rectangle 55">
            <a:extLst>
              <a:ext uri="{FF2B5EF4-FFF2-40B4-BE49-F238E27FC236}">
                <a16:creationId xmlns:a16="http://schemas.microsoft.com/office/drawing/2014/main" id="{B1ABD900-2241-6E46-A6C9-A0BFE0A1A52A}"/>
              </a:ext>
            </a:extLst>
          </p:cNvPr>
          <p:cNvSpPr/>
          <p:nvPr/>
        </p:nvSpPr>
        <p:spPr>
          <a:xfrm>
            <a:off x="5462040" y="6493373"/>
            <a:ext cx="5998967" cy="276999"/>
          </a:xfrm>
          <a:prstGeom prst="rect">
            <a:avLst/>
          </a:prstGeom>
        </p:spPr>
        <p:txBody>
          <a:bodyPr wrap="square">
            <a:spAutoFit/>
          </a:bodyPr>
          <a:lstStyle/>
          <a:p>
            <a:pPr algn="ctr"/>
            <a:r>
              <a:rPr lang="en-US" sz="1200" dirty="0"/>
              <a:t>*Does not include cost of standard cleaning chemicals nor recycling.</a:t>
            </a:r>
          </a:p>
        </p:txBody>
      </p:sp>
      <p:sp>
        <p:nvSpPr>
          <p:cNvPr id="6" name="Slide Number Placeholder 5">
            <a:extLst>
              <a:ext uri="{FF2B5EF4-FFF2-40B4-BE49-F238E27FC236}">
                <a16:creationId xmlns:a16="http://schemas.microsoft.com/office/drawing/2014/main" id="{F4A95537-2A74-CC4F-9FB2-F403FF7EC173}"/>
              </a:ext>
            </a:extLst>
          </p:cNvPr>
          <p:cNvSpPr>
            <a:spLocks noGrp="1"/>
          </p:cNvSpPr>
          <p:nvPr>
            <p:ph type="sldNum" sz="quarter" idx="12"/>
          </p:nvPr>
        </p:nvSpPr>
        <p:spPr/>
        <p:txBody>
          <a:bodyPr/>
          <a:lstStyle/>
          <a:p>
            <a:pPr algn="r"/>
            <a:fld id="{3A98EE3D-8CD1-4C3F-BD1C-C98C9596463C}" type="slidenum">
              <a:rPr lang="en-US" smtClean="0"/>
              <a:pPr algn="r"/>
              <a:t>28</a:t>
            </a:fld>
            <a:endParaRPr lang="en-US" dirty="0"/>
          </a:p>
        </p:txBody>
      </p:sp>
    </p:spTree>
    <p:extLst>
      <p:ext uri="{BB962C8B-B14F-4D97-AF65-F5344CB8AC3E}">
        <p14:creationId xmlns:p14="http://schemas.microsoft.com/office/powerpoint/2010/main" val="186477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dissolve">
                                      <p:cBhvr>
                                        <p:cTn id="7" dur="10"/>
                                        <p:tgtEl>
                                          <p:spTgt spid="9">
                                            <p:graphicEl>
                                              <a:chart seriesIdx="-3" categoryIdx="-3" bldStep="gridLegend"/>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1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dissolve">
                                      <p:cBhvr>
                                        <p:cTn id="16" dur="10"/>
                                        <p:tgtEl>
                                          <p:spTgt spid="5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dissolve">
                                      <p:cBhvr>
                                        <p:cTn id="19" dur="1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dissolve">
                                      <p:cBhvr>
                                        <p:cTn id="24" dur="500"/>
                                        <p:tgtEl>
                                          <p:spTgt spid="5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dissolve">
                                      <p:cBhvr>
                                        <p:cTn id="27" dur="500"/>
                                        <p:tgtEl>
                                          <p:spTgt spid="53"/>
                                        </p:tgtEl>
                                      </p:cBhvr>
                                    </p:animEffect>
                                  </p:childTnLst>
                                </p:cTn>
                              </p:par>
                              <p:par>
                                <p:cTn id="28" presetID="9" presetClass="entr" presetSubtype="0" fill="hold" grpId="0" nodeType="withEffect">
                                  <p:stCondLst>
                                    <p:cond delay="1000"/>
                                  </p:stCondLst>
                                  <p:childTnLst>
                                    <p:set>
                                      <p:cBhvr>
                                        <p:cTn id="29"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dissolve">
                                      <p:cBhvr>
                                        <p:cTn id="30" dur="1000"/>
                                        <p:tgtEl>
                                          <p:spTgt spid="9">
                                            <p:graphicEl>
                                              <a:chart seriesIdx="-4" categoryIdx="0" bldStep="category"/>
                                            </p:graphicEl>
                                          </p:spTgt>
                                        </p:tgtEl>
                                      </p:cBhvr>
                                    </p:animEffect>
                                  </p:childTnLst>
                                </p:cTn>
                              </p:par>
                              <p:par>
                                <p:cTn id="31" presetID="9" presetClass="entr" presetSubtype="0" fill="hold" grpId="0" nodeType="withEffect">
                                  <p:stCondLst>
                                    <p:cond delay="2000"/>
                                  </p:stCondLst>
                                  <p:childTnLst>
                                    <p:set>
                                      <p:cBhvr>
                                        <p:cTn id="32"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dissolve">
                                      <p:cBhvr>
                                        <p:cTn id="33" dur="1000"/>
                                        <p:tgtEl>
                                          <p:spTgt spid="9">
                                            <p:graphicEl>
                                              <a:chart seriesIdx="-4" categoryIdx="1" bldStep="category"/>
                                            </p:graphicEl>
                                          </p:spTgt>
                                        </p:tgtEl>
                                      </p:cBhvr>
                                    </p:animEffect>
                                  </p:childTnLst>
                                </p:cTn>
                              </p:par>
                              <p:par>
                                <p:cTn id="34" presetID="9" presetClass="entr" presetSubtype="0" fill="hold" grpId="0" nodeType="withEffect">
                                  <p:stCondLst>
                                    <p:cond delay="3000"/>
                                  </p:stCondLst>
                                  <p:childTnLst>
                                    <p:set>
                                      <p:cBhvr>
                                        <p:cTn id="35"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dissolve">
                                      <p:cBhvr>
                                        <p:cTn id="36" dur="1000"/>
                                        <p:tgtEl>
                                          <p:spTgt spid="9">
                                            <p:graphicEl>
                                              <a:chart seriesIdx="-4" categoryIdx="2" bldStep="category"/>
                                            </p:graphicEl>
                                          </p:spTgt>
                                        </p:tgtEl>
                                      </p:cBhvr>
                                    </p:animEffect>
                                  </p:childTnLst>
                                </p:cTn>
                              </p:par>
                              <p:par>
                                <p:cTn id="37" presetID="9" presetClass="entr" presetSubtype="0" fill="hold" grpId="0" nodeType="withEffect">
                                  <p:stCondLst>
                                    <p:cond delay="4000"/>
                                  </p:stCondLst>
                                  <p:childTnLst>
                                    <p:set>
                                      <p:cBhvr>
                                        <p:cTn id="38"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dissolve">
                                      <p:cBhvr>
                                        <p:cTn id="39" dur="1000"/>
                                        <p:tgtEl>
                                          <p:spTgt spid="9">
                                            <p:graphicEl>
                                              <a:chart seriesIdx="-4" categoryIdx="3" bldStep="category"/>
                                            </p:graphicEl>
                                          </p:spTgt>
                                        </p:tgtEl>
                                      </p:cBhvr>
                                    </p:animEffect>
                                  </p:childTnLst>
                                </p:cTn>
                              </p:par>
                              <p:par>
                                <p:cTn id="40" presetID="9" presetClass="entr" presetSubtype="0" fill="hold" nodeType="withEffect">
                                  <p:stCondLst>
                                    <p:cond delay="500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dissolve">
                                      <p:cBhvr>
                                        <p:cTn id="42" dur="1000"/>
                                        <p:tgtEl>
                                          <p:spTgt spid="8">
                                            <p:txEl>
                                              <p:pRg st="0" end="0"/>
                                            </p:txEl>
                                          </p:spTgt>
                                        </p:tgtEl>
                                      </p:cBhvr>
                                    </p:animEffect>
                                  </p:childTnLst>
                                </p:cTn>
                              </p:par>
                              <p:par>
                                <p:cTn id="43" presetID="9" presetClass="entr" presetSubtype="0" fill="hold" nodeType="withEffect">
                                  <p:stCondLst>
                                    <p:cond delay="6000"/>
                                  </p:stCondLst>
                                  <p:childTnLst>
                                    <p:set>
                                      <p:cBhvr>
                                        <p:cTn id="44" dur="1" fill="hold">
                                          <p:stCondLst>
                                            <p:cond delay="0"/>
                                          </p:stCondLst>
                                        </p:cTn>
                                        <p:tgtEl>
                                          <p:spTgt spid="55">
                                            <p:txEl>
                                              <p:pRg st="0" end="0"/>
                                            </p:txEl>
                                          </p:spTgt>
                                        </p:tgtEl>
                                        <p:attrNameLst>
                                          <p:attrName>style.visibility</p:attrName>
                                        </p:attrNameLst>
                                      </p:cBhvr>
                                      <p:to>
                                        <p:strVal val="visible"/>
                                      </p:to>
                                    </p:set>
                                    <p:animEffect transition="in" filter="dissolve">
                                      <p:cBhvr>
                                        <p:cTn id="45" dur="1000"/>
                                        <p:tgtEl>
                                          <p:spTgt spid="55">
                                            <p:txEl>
                                              <p:pRg st="0" end="0"/>
                                            </p:txEl>
                                          </p:spTgt>
                                        </p:tgtEl>
                                      </p:cBhvr>
                                    </p:animEffect>
                                  </p:childTnLst>
                                </p:cTn>
                              </p:par>
                              <p:par>
                                <p:cTn id="46" presetID="9" presetClass="entr" presetSubtype="0" fill="hold" nodeType="withEffect">
                                  <p:stCondLst>
                                    <p:cond delay="6000"/>
                                  </p:stCondLst>
                                  <p:childTnLst>
                                    <p:set>
                                      <p:cBhvr>
                                        <p:cTn id="47" dur="1" fill="hold">
                                          <p:stCondLst>
                                            <p:cond delay="0"/>
                                          </p:stCondLst>
                                        </p:cTn>
                                        <p:tgtEl>
                                          <p:spTgt spid="56">
                                            <p:txEl>
                                              <p:pRg st="0" end="0"/>
                                            </p:txEl>
                                          </p:spTgt>
                                        </p:tgtEl>
                                        <p:attrNameLst>
                                          <p:attrName>style.visibility</p:attrName>
                                        </p:attrNameLst>
                                      </p:cBhvr>
                                      <p:to>
                                        <p:strVal val="visible"/>
                                      </p:to>
                                    </p:set>
                                    <p:animEffect transition="in" filter="dissolve">
                                      <p:cBhvr>
                                        <p:cTn id="48" dur="10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p:bldSub>
      </p:bldGraphic>
      <p:bldP spid="3" grpId="0" animBg="1"/>
      <p:bldP spid="10" grpId="0" animBg="1"/>
      <p:bldP spid="51" grpId="0"/>
      <p:bldP spid="52" grpId="0"/>
      <p:bldP spid="53" grpId="0"/>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CC05-ECCB-48EE-B4CE-AF03F3BE6B69}"/>
              </a:ext>
            </a:extLst>
          </p:cNvPr>
          <p:cNvSpPr>
            <a:spLocks noGrp="1"/>
          </p:cNvSpPr>
          <p:nvPr>
            <p:ph type="title"/>
          </p:nvPr>
        </p:nvSpPr>
        <p:spPr/>
        <p:txBody>
          <a:bodyPr/>
          <a:lstStyle/>
          <a:p>
            <a:r>
              <a:rPr lang="en-US" dirty="0"/>
              <a:t>Cost Effective</a:t>
            </a:r>
          </a:p>
        </p:txBody>
      </p:sp>
      <p:sp>
        <p:nvSpPr>
          <p:cNvPr id="3" name="Content Placeholder 2">
            <a:extLst>
              <a:ext uri="{FF2B5EF4-FFF2-40B4-BE49-F238E27FC236}">
                <a16:creationId xmlns:a16="http://schemas.microsoft.com/office/drawing/2014/main" id="{83A25A27-4436-473C-BEA1-96338A6605B7}"/>
              </a:ext>
            </a:extLst>
          </p:cNvPr>
          <p:cNvSpPr>
            <a:spLocks noGrp="1"/>
          </p:cNvSpPr>
          <p:nvPr>
            <p:ph idx="1"/>
          </p:nvPr>
        </p:nvSpPr>
        <p:spPr>
          <a:xfrm>
            <a:off x="5458983" y="1328735"/>
            <a:ext cx="5928344" cy="1712784"/>
          </a:xfrm>
        </p:spPr>
        <p:txBody>
          <a:bodyPr>
            <a:normAutofit fontScale="92500"/>
          </a:bodyPr>
          <a:lstStyle/>
          <a:p>
            <a:r>
              <a:rPr lang="en-US" dirty="0"/>
              <a:t>The total annualized cost of the system only includes the separator and Packs Super Traps.  Cleaning chemicals are excluded as there is no change in their usage. Recycling costs are also not included.</a:t>
            </a:r>
          </a:p>
        </p:txBody>
      </p:sp>
      <p:sp>
        <p:nvSpPr>
          <p:cNvPr id="4" name="Text Placeholder 3">
            <a:extLst>
              <a:ext uri="{FF2B5EF4-FFF2-40B4-BE49-F238E27FC236}">
                <a16:creationId xmlns:a16="http://schemas.microsoft.com/office/drawing/2014/main" id="{6E8B0EE9-ABE8-473E-9CC7-36F2294A84C6}"/>
              </a:ext>
            </a:extLst>
          </p:cNvPr>
          <p:cNvSpPr>
            <a:spLocks noGrp="1"/>
          </p:cNvSpPr>
          <p:nvPr>
            <p:ph type="body" sz="half" idx="2"/>
          </p:nvPr>
        </p:nvSpPr>
        <p:spPr/>
        <p:txBody>
          <a:bodyPr/>
          <a:lstStyle/>
          <a:p>
            <a:r>
              <a:rPr lang="en-US" dirty="0"/>
              <a:t>Cost data from three dental offices utilizing Packs Solutions BMPs (provided by office managers).</a:t>
            </a:r>
          </a:p>
        </p:txBody>
      </p:sp>
      <p:graphicFrame>
        <p:nvGraphicFramePr>
          <p:cNvPr id="6" name="Table 5">
            <a:extLst>
              <a:ext uri="{FF2B5EF4-FFF2-40B4-BE49-F238E27FC236}">
                <a16:creationId xmlns:a16="http://schemas.microsoft.com/office/drawing/2014/main" id="{B59889FE-9599-5F42-A41D-4FB7BFC0E63F}"/>
              </a:ext>
            </a:extLst>
          </p:cNvPr>
          <p:cNvGraphicFramePr>
            <a:graphicFrameLocks noGrp="1"/>
          </p:cNvGraphicFramePr>
          <p:nvPr>
            <p:extLst>
              <p:ext uri="{D42A27DB-BD31-4B8C-83A1-F6EECF244321}">
                <p14:modId xmlns:p14="http://schemas.microsoft.com/office/powerpoint/2010/main" val="3660503436"/>
              </p:ext>
            </p:extLst>
          </p:nvPr>
        </p:nvGraphicFramePr>
        <p:xfrm>
          <a:off x="5458983" y="3041519"/>
          <a:ext cx="5928344" cy="2281747"/>
        </p:xfrm>
        <a:graphic>
          <a:graphicData uri="http://schemas.openxmlformats.org/drawingml/2006/table">
            <a:tbl>
              <a:tblPr firstRow="1" bandRow="1">
                <a:tableStyleId>{2D5ABB26-0587-4C30-8999-92F81FD0307C}</a:tableStyleId>
              </a:tblPr>
              <a:tblGrid>
                <a:gridCol w="1869627">
                  <a:extLst>
                    <a:ext uri="{9D8B030D-6E8A-4147-A177-3AD203B41FA5}">
                      <a16:colId xmlns:a16="http://schemas.microsoft.com/office/drawing/2014/main" val="616647536"/>
                    </a:ext>
                  </a:extLst>
                </a:gridCol>
                <a:gridCol w="2180803">
                  <a:extLst>
                    <a:ext uri="{9D8B030D-6E8A-4147-A177-3AD203B41FA5}">
                      <a16:colId xmlns:a16="http://schemas.microsoft.com/office/drawing/2014/main" val="168701055"/>
                    </a:ext>
                  </a:extLst>
                </a:gridCol>
                <a:gridCol w="1877914">
                  <a:extLst>
                    <a:ext uri="{9D8B030D-6E8A-4147-A177-3AD203B41FA5}">
                      <a16:colId xmlns:a16="http://schemas.microsoft.com/office/drawing/2014/main" val="3610430078"/>
                    </a:ext>
                  </a:extLst>
                </a:gridCol>
              </a:tblGrid>
              <a:tr h="781138">
                <a:tc>
                  <a:txBody>
                    <a:bodyPr/>
                    <a:lstStyle/>
                    <a:p>
                      <a:pPr algn="ctr"/>
                      <a:r>
                        <a:rPr lang="en-US" sz="1600" b="1" dirty="0">
                          <a:solidFill>
                            <a:schemeClr val="tx1">
                              <a:lumMod val="75000"/>
                              <a:lumOff val="25000"/>
                            </a:schemeClr>
                          </a:solidFill>
                        </a:rPr>
                        <a:t>Dental Office</a:t>
                      </a:r>
                    </a:p>
                  </a:txBody>
                  <a:tcPr anchor="b">
                    <a:lnB w="9525" cap="flat" cmpd="sng" algn="ctr">
                      <a:solidFill>
                        <a:schemeClr val="tx1">
                          <a:lumMod val="75000"/>
                          <a:lumOff val="25000"/>
                        </a:schemeClr>
                      </a:solidFill>
                      <a:prstDash val="solid"/>
                      <a:round/>
                      <a:headEnd type="none" w="med" len="med"/>
                      <a:tailEnd type="none" w="med" len="med"/>
                    </a:lnB>
                  </a:tcPr>
                </a:tc>
                <a:tc>
                  <a:txBody>
                    <a:bodyPr/>
                    <a:lstStyle/>
                    <a:p>
                      <a:pPr algn="ctr"/>
                      <a:r>
                        <a:rPr lang="en-US" sz="1600" b="1" dirty="0">
                          <a:solidFill>
                            <a:schemeClr val="tx1">
                              <a:lumMod val="75000"/>
                              <a:lumOff val="25000"/>
                            </a:schemeClr>
                          </a:solidFill>
                        </a:rPr>
                        <a:t>Before System Change</a:t>
                      </a:r>
                    </a:p>
                  </a:txBody>
                  <a:tcPr anchor="b">
                    <a:lnB w="9525" cap="flat" cmpd="sng" algn="ctr">
                      <a:solidFill>
                        <a:schemeClr val="tx1">
                          <a:lumMod val="75000"/>
                          <a:lumOff val="25000"/>
                        </a:schemeClr>
                      </a:solidFill>
                      <a:prstDash val="solid"/>
                      <a:round/>
                      <a:headEnd type="none" w="med" len="med"/>
                      <a:tailEnd type="none" w="med" len="med"/>
                    </a:lnB>
                  </a:tcPr>
                </a:tc>
                <a:tc>
                  <a:txBody>
                    <a:bodyPr/>
                    <a:lstStyle/>
                    <a:p>
                      <a:pPr algn="ctr"/>
                      <a:r>
                        <a:rPr lang="en-US" sz="1600" b="1" dirty="0">
                          <a:solidFill>
                            <a:schemeClr val="tx1">
                              <a:lumMod val="75000"/>
                              <a:lumOff val="25000"/>
                            </a:schemeClr>
                          </a:solidFill>
                        </a:rPr>
                        <a:t>Packs Super Traps </a:t>
                      </a:r>
                    </a:p>
                    <a:p>
                      <a:pPr algn="ctr"/>
                      <a:r>
                        <a:rPr lang="en-US" sz="1600" b="1" dirty="0">
                          <a:solidFill>
                            <a:schemeClr val="tx1">
                              <a:lumMod val="75000"/>
                              <a:lumOff val="25000"/>
                            </a:schemeClr>
                          </a:solidFill>
                        </a:rPr>
                        <a:t>&amp; Separator</a:t>
                      </a:r>
                    </a:p>
                  </a:txBody>
                  <a:tcPr anchor="b">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82988091"/>
                  </a:ext>
                </a:extLst>
              </a:tr>
              <a:tr h="500203">
                <a:tc>
                  <a:txBody>
                    <a:bodyPr/>
                    <a:lstStyle/>
                    <a:p>
                      <a:r>
                        <a:rPr lang="en-US" sz="1600" dirty="0">
                          <a:solidFill>
                            <a:schemeClr val="tx1">
                              <a:lumMod val="75000"/>
                              <a:lumOff val="25000"/>
                            </a:schemeClr>
                          </a:solidFill>
                        </a:rPr>
                        <a:t>3-chair dental office</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rPr>
                        <a:t>$1,200</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rPr>
                        <a:t>$880</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743632753"/>
                  </a:ext>
                </a:extLst>
              </a:tr>
              <a:tr h="500203">
                <a:tc>
                  <a:txBody>
                    <a:bodyPr/>
                    <a:lstStyle/>
                    <a:p>
                      <a:r>
                        <a:rPr lang="en-US" sz="1600" dirty="0">
                          <a:solidFill>
                            <a:schemeClr val="tx1">
                              <a:lumMod val="75000"/>
                              <a:lumOff val="25000"/>
                            </a:schemeClr>
                          </a:solidFill>
                        </a:rPr>
                        <a:t>4-chair dental office </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rPr>
                        <a:t>$1,050</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rPr>
                        <a:t>$760</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441667513"/>
                  </a:ext>
                </a:extLst>
              </a:tr>
              <a:tr h="500203">
                <a:tc>
                  <a:txBody>
                    <a:bodyPr/>
                    <a:lstStyle/>
                    <a:p>
                      <a:r>
                        <a:rPr lang="en-US" sz="1600" dirty="0">
                          <a:solidFill>
                            <a:schemeClr val="tx1">
                              <a:lumMod val="75000"/>
                              <a:lumOff val="25000"/>
                            </a:schemeClr>
                          </a:solidFill>
                        </a:rPr>
                        <a:t>6-chair dental office</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rPr>
                        <a:t>$1,400</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tc>
                  <a:txBody>
                    <a:bodyPr/>
                    <a:lstStyle/>
                    <a:p>
                      <a:pPr algn="ctr"/>
                      <a:r>
                        <a:rPr lang="en-US" sz="1600" dirty="0">
                          <a:solidFill>
                            <a:schemeClr val="tx1">
                              <a:lumMod val="75000"/>
                              <a:lumOff val="25000"/>
                            </a:schemeClr>
                          </a:solidFill>
                        </a:rPr>
                        <a:t>$1,120</a:t>
                      </a:r>
                    </a:p>
                  </a:txBody>
                  <a:tcPr anchor="ct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347600868"/>
                  </a:ext>
                </a:extLst>
              </a:tr>
            </a:tbl>
          </a:graphicData>
        </a:graphic>
      </p:graphicFrame>
      <p:sp>
        <p:nvSpPr>
          <p:cNvPr id="7" name="Slide Number Placeholder 6">
            <a:extLst>
              <a:ext uri="{FF2B5EF4-FFF2-40B4-BE49-F238E27FC236}">
                <a16:creationId xmlns:a16="http://schemas.microsoft.com/office/drawing/2014/main" id="{EA7EB4F0-D5E3-9749-9E85-E09770B4EF45}"/>
              </a:ext>
            </a:extLst>
          </p:cNvPr>
          <p:cNvSpPr>
            <a:spLocks noGrp="1"/>
          </p:cNvSpPr>
          <p:nvPr>
            <p:ph type="sldNum" sz="quarter" idx="12"/>
          </p:nvPr>
        </p:nvSpPr>
        <p:spPr/>
        <p:txBody>
          <a:bodyPr/>
          <a:lstStyle/>
          <a:p>
            <a:pPr algn="r"/>
            <a:fld id="{3A98EE3D-8CD1-4C3F-BD1C-C98C9596463C}" type="slidenum">
              <a:rPr lang="en-US" smtClean="0"/>
              <a:pPr algn="r"/>
              <a:t>29</a:t>
            </a:fld>
            <a:endParaRPr lang="en-US" dirty="0"/>
          </a:p>
        </p:txBody>
      </p:sp>
    </p:spTree>
    <p:extLst>
      <p:ext uri="{BB962C8B-B14F-4D97-AF65-F5344CB8AC3E}">
        <p14:creationId xmlns:p14="http://schemas.microsoft.com/office/powerpoint/2010/main" val="4007730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422C-D238-42CE-AD57-64C348F60EA7}"/>
              </a:ext>
            </a:extLst>
          </p:cNvPr>
          <p:cNvSpPr>
            <a:spLocks noGrp="1"/>
          </p:cNvSpPr>
          <p:nvPr>
            <p:ph type="title"/>
          </p:nvPr>
        </p:nvSpPr>
        <p:spPr/>
        <p:txBody>
          <a:bodyPr/>
          <a:lstStyle/>
          <a:p>
            <a:r>
              <a:rPr lang="en-US" dirty="0"/>
              <a:t>Amalgam</a:t>
            </a:r>
          </a:p>
        </p:txBody>
      </p:sp>
      <p:sp>
        <p:nvSpPr>
          <p:cNvPr id="3" name="Content Placeholder 2">
            <a:extLst>
              <a:ext uri="{FF2B5EF4-FFF2-40B4-BE49-F238E27FC236}">
                <a16:creationId xmlns:a16="http://schemas.microsoft.com/office/drawing/2014/main" id="{69DBA42E-DA46-45A1-BBC4-EFF8A962D64E}"/>
              </a:ext>
            </a:extLst>
          </p:cNvPr>
          <p:cNvSpPr>
            <a:spLocks noGrp="1"/>
          </p:cNvSpPr>
          <p:nvPr>
            <p:ph idx="1"/>
          </p:nvPr>
        </p:nvSpPr>
        <p:spPr/>
        <p:txBody>
          <a:bodyPr vert="horz" lIns="0" tIns="45720" rIns="0" bIns="45720" rtlCol="0" anchor="t">
            <a:normAutofit/>
          </a:bodyPr>
          <a:lstStyle/>
          <a:p>
            <a:pPr marL="0" indent="0">
              <a:buClr>
                <a:schemeClr val="tx1">
                  <a:lumMod val="75000"/>
                  <a:lumOff val="25000"/>
                </a:schemeClr>
              </a:buClr>
              <a:buNone/>
            </a:pPr>
            <a:endParaRPr lang="en-US" sz="3200" dirty="0"/>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13AAD27E-BA7D-4B11-94CC-C96403549FA7}"/>
              </a:ext>
            </a:extLst>
          </p:cNvPr>
          <p:cNvSpPr>
            <a:spLocks noGrp="1"/>
          </p:cNvSpPr>
          <p:nvPr>
            <p:ph type="body" sz="half" idx="2"/>
          </p:nvPr>
        </p:nvSpPr>
        <p:spPr/>
        <p:txBody>
          <a:bodyPr/>
          <a:lstStyle/>
          <a:p>
            <a:r>
              <a:rPr lang="en-US" dirty="0"/>
              <a:t>A blend of mercury, silver, tin, zinc, copper, and other metals.</a:t>
            </a:r>
          </a:p>
        </p:txBody>
      </p:sp>
      <p:sp>
        <p:nvSpPr>
          <p:cNvPr id="5" name="TextBox 4">
            <a:extLst>
              <a:ext uri="{FF2B5EF4-FFF2-40B4-BE49-F238E27FC236}">
                <a16:creationId xmlns:a16="http://schemas.microsoft.com/office/drawing/2014/main" id="{D28E317D-EE52-4940-99C9-F2DD98E6D3E2}"/>
              </a:ext>
            </a:extLst>
          </p:cNvPr>
          <p:cNvSpPr txBox="1"/>
          <p:nvPr/>
        </p:nvSpPr>
        <p:spPr>
          <a:xfrm>
            <a:off x="5008443" y="1777124"/>
            <a:ext cx="6829425" cy="954107"/>
          </a:xfrm>
          <a:prstGeom prst="rect">
            <a:avLst/>
          </a:prstGeom>
          <a:noFill/>
        </p:spPr>
        <p:txBody>
          <a:bodyPr wrap="square" rtlCol="0">
            <a:spAutoFit/>
          </a:bodyPr>
          <a:lstStyle/>
          <a:p>
            <a:pPr algn="ctr"/>
            <a:r>
              <a:rPr lang="en-US" sz="2800" b="1" dirty="0">
                <a:solidFill>
                  <a:schemeClr val="tx1">
                    <a:lumMod val="75000"/>
                    <a:lumOff val="25000"/>
                  </a:schemeClr>
                </a:solidFill>
              </a:rPr>
              <a:t>Dental amalgams contain approximately 50% elemental mercury by weight</a:t>
            </a:r>
          </a:p>
        </p:txBody>
      </p:sp>
      <p:sp>
        <p:nvSpPr>
          <p:cNvPr id="8" name="Oval 7">
            <a:extLst>
              <a:ext uri="{FF2B5EF4-FFF2-40B4-BE49-F238E27FC236}">
                <a16:creationId xmlns:a16="http://schemas.microsoft.com/office/drawing/2014/main" id="{1CCE8027-D570-D34C-89FE-3296637877AA}"/>
              </a:ext>
            </a:extLst>
          </p:cNvPr>
          <p:cNvSpPr/>
          <p:nvPr/>
        </p:nvSpPr>
        <p:spPr>
          <a:xfrm rot="18561140">
            <a:off x="8423167" y="3771907"/>
            <a:ext cx="173271" cy="44990"/>
          </a:xfrm>
          <a:custGeom>
            <a:avLst/>
            <a:gdLst>
              <a:gd name="connsiteX0" fmla="*/ 0 w 233193"/>
              <a:gd name="connsiteY0" fmla="*/ 36871 h 73742"/>
              <a:gd name="connsiteX1" fmla="*/ 116597 w 233193"/>
              <a:gd name="connsiteY1" fmla="*/ 0 h 73742"/>
              <a:gd name="connsiteX2" fmla="*/ 233194 w 233193"/>
              <a:gd name="connsiteY2" fmla="*/ 36871 h 73742"/>
              <a:gd name="connsiteX3" fmla="*/ 116597 w 233193"/>
              <a:gd name="connsiteY3" fmla="*/ 73742 h 73742"/>
              <a:gd name="connsiteX4" fmla="*/ 0 w 233193"/>
              <a:gd name="connsiteY4" fmla="*/ 36871 h 73742"/>
              <a:gd name="connsiteX0" fmla="*/ 120 w 233314"/>
              <a:gd name="connsiteY0" fmla="*/ 6451 h 43322"/>
              <a:gd name="connsiteX1" fmla="*/ 101208 w 233314"/>
              <a:gd name="connsiteY1" fmla="*/ 20445 h 43322"/>
              <a:gd name="connsiteX2" fmla="*/ 233314 w 233314"/>
              <a:gd name="connsiteY2" fmla="*/ 6451 h 43322"/>
              <a:gd name="connsiteX3" fmla="*/ 116717 w 233314"/>
              <a:gd name="connsiteY3" fmla="*/ 43322 h 43322"/>
              <a:gd name="connsiteX4" fmla="*/ 120 w 233314"/>
              <a:gd name="connsiteY4" fmla="*/ 6451 h 43322"/>
              <a:gd name="connsiteX0" fmla="*/ 293 w 173271"/>
              <a:gd name="connsiteY0" fmla="*/ 33949 h 44990"/>
              <a:gd name="connsiteX1" fmla="*/ 41165 w 173271"/>
              <a:gd name="connsiteY1" fmla="*/ 21028 h 44990"/>
              <a:gd name="connsiteX2" fmla="*/ 173271 w 173271"/>
              <a:gd name="connsiteY2" fmla="*/ 7034 h 44990"/>
              <a:gd name="connsiteX3" fmla="*/ 56674 w 173271"/>
              <a:gd name="connsiteY3" fmla="*/ 43905 h 44990"/>
              <a:gd name="connsiteX4" fmla="*/ 293 w 173271"/>
              <a:gd name="connsiteY4" fmla="*/ 33949 h 4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71" h="44990">
                <a:moveTo>
                  <a:pt x="293" y="33949"/>
                </a:moveTo>
                <a:cubicBezTo>
                  <a:pt x="-2292" y="30136"/>
                  <a:pt x="12335" y="25514"/>
                  <a:pt x="41165" y="21028"/>
                </a:cubicBezTo>
                <a:cubicBezTo>
                  <a:pt x="69995" y="16542"/>
                  <a:pt x="173271" y="-13329"/>
                  <a:pt x="173271" y="7034"/>
                </a:cubicBezTo>
                <a:cubicBezTo>
                  <a:pt x="173271" y="27397"/>
                  <a:pt x="85504" y="39419"/>
                  <a:pt x="56674" y="43905"/>
                </a:cubicBezTo>
                <a:cubicBezTo>
                  <a:pt x="27844" y="48391"/>
                  <a:pt x="2878" y="37762"/>
                  <a:pt x="293" y="33949"/>
                </a:cubicBezTo>
                <a:close/>
              </a:path>
            </a:pathLst>
          </a:cu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5" name="Graphic 14" descr="Tooth">
            <a:extLst>
              <a:ext uri="{FF2B5EF4-FFF2-40B4-BE49-F238E27FC236}">
                <a16:creationId xmlns:a16="http://schemas.microsoft.com/office/drawing/2014/main" id="{807F1494-38F3-8643-95A9-1B17DAFA0A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7726" y="3754548"/>
            <a:ext cx="1278194" cy="1278194"/>
          </a:xfrm>
          <a:prstGeom prst="rect">
            <a:avLst/>
          </a:prstGeom>
        </p:spPr>
      </p:pic>
      <p:pic>
        <p:nvPicPr>
          <p:cNvPr id="16" name="Graphic 15" descr="Tooth">
            <a:extLst>
              <a:ext uri="{FF2B5EF4-FFF2-40B4-BE49-F238E27FC236}">
                <a16:creationId xmlns:a16="http://schemas.microsoft.com/office/drawing/2014/main" id="{93E7F38C-CCAE-3A40-BC3B-0B69049FA6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39447" y="3754548"/>
            <a:ext cx="1278194" cy="1278194"/>
          </a:xfrm>
          <a:prstGeom prst="rect">
            <a:avLst/>
          </a:prstGeom>
        </p:spPr>
      </p:pic>
      <p:pic>
        <p:nvPicPr>
          <p:cNvPr id="17" name="Graphic 16" descr="Tooth">
            <a:extLst>
              <a:ext uri="{FF2B5EF4-FFF2-40B4-BE49-F238E27FC236}">
                <a16:creationId xmlns:a16="http://schemas.microsoft.com/office/drawing/2014/main" id="{EC3F478B-FD2A-1445-B5D8-9611969FBE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98376" y="3754548"/>
            <a:ext cx="1278194" cy="1278194"/>
          </a:xfrm>
          <a:prstGeom prst="rect">
            <a:avLst/>
          </a:prstGeom>
        </p:spPr>
      </p:pic>
      <p:sp>
        <p:nvSpPr>
          <p:cNvPr id="22" name="Oval 21">
            <a:extLst>
              <a:ext uri="{FF2B5EF4-FFF2-40B4-BE49-F238E27FC236}">
                <a16:creationId xmlns:a16="http://schemas.microsoft.com/office/drawing/2014/main" id="{34E18814-1658-8A49-A86B-212651A81263}"/>
              </a:ext>
            </a:extLst>
          </p:cNvPr>
          <p:cNvSpPr/>
          <p:nvPr/>
        </p:nvSpPr>
        <p:spPr>
          <a:xfrm>
            <a:off x="8224621" y="3649701"/>
            <a:ext cx="425622" cy="425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a:extLst>
              <a:ext uri="{FF2B5EF4-FFF2-40B4-BE49-F238E27FC236}">
                <a16:creationId xmlns:a16="http://schemas.microsoft.com/office/drawing/2014/main" id="{4D458D48-475A-3E4E-A085-CDFF0F610F0F}"/>
              </a:ext>
            </a:extLst>
          </p:cNvPr>
          <p:cNvSpPr/>
          <p:nvPr/>
        </p:nvSpPr>
        <p:spPr>
          <a:xfrm rot="17532282">
            <a:off x="8224621" y="3396104"/>
            <a:ext cx="425622" cy="425622"/>
          </a:xfrm>
          <a:prstGeom prst="chor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136C4E0-59ED-734B-B517-C371B37EBBB0}"/>
              </a:ext>
            </a:extLst>
          </p:cNvPr>
          <p:cNvSpPr>
            <a:spLocks noGrp="1"/>
          </p:cNvSpPr>
          <p:nvPr>
            <p:ph type="sldNum" sz="quarter" idx="12"/>
          </p:nvPr>
        </p:nvSpPr>
        <p:spPr/>
        <p:txBody>
          <a:bodyPr/>
          <a:lstStyle/>
          <a:p>
            <a:pPr algn="r"/>
            <a:fld id="{3A98EE3D-8CD1-4C3F-BD1C-C98C9596463C}" type="slidenum">
              <a:rPr lang="en-US" smtClean="0"/>
              <a:pPr algn="r"/>
              <a:t>3</a:t>
            </a:fld>
            <a:endParaRPr lang="en-US" dirty="0"/>
          </a:p>
        </p:txBody>
      </p:sp>
    </p:spTree>
    <p:extLst>
      <p:ext uri="{BB962C8B-B14F-4D97-AF65-F5344CB8AC3E}">
        <p14:creationId xmlns:p14="http://schemas.microsoft.com/office/powerpoint/2010/main" val="1715156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B4469-D0C6-4E85-83A4-3322EA8960AB}"/>
              </a:ext>
            </a:extLst>
          </p:cNvPr>
          <p:cNvSpPr>
            <a:spLocks noGrp="1"/>
          </p:cNvSpPr>
          <p:nvPr>
            <p:ph type="title"/>
          </p:nvPr>
        </p:nvSpPr>
        <p:spPr>
          <a:xfrm>
            <a:off x="648929" y="639097"/>
            <a:ext cx="6253317" cy="3686015"/>
          </a:xfrm>
        </p:spPr>
        <p:txBody>
          <a:bodyPr vert="horz" lIns="91440" tIns="45720" rIns="91440" bIns="45720" rtlCol="0" anchor="b">
            <a:normAutofit/>
          </a:bodyPr>
          <a:lstStyle/>
          <a:p>
            <a:r>
              <a:rPr lang="en-US" sz="8000" dirty="0">
                <a:solidFill>
                  <a:schemeClr val="tx1">
                    <a:lumMod val="75000"/>
                    <a:lumOff val="25000"/>
                  </a:schemeClr>
                </a:solidFill>
              </a:rPr>
              <a:t>Can Be Done Worldwide</a:t>
            </a:r>
          </a:p>
        </p:txBody>
      </p:sp>
      <p:sp>
        <p:nvSpPr>
          <p:cNvPr id="4" name="Text Placeholder 3">
            <a:extLst>
              <a:ext uri="{FF2B5EF4-FFF2-40B4-BE49-F238E27FC236}">
                <a16:creationId xmlns:a16="http://schemas.microsoft.com/office/drawing/2014/main" id="{69779F66-BAEA-4ED2-AE1E-8ACC7ECDF34E}"/>
              </a:ext>
            </a:extLst>
          </p:cNvPr>
          <p:cNvSpPr>
            <a:spLocks noGrp="1"/>
          </p:cNvSpPr>
          <p:nvPr>
            <p:ph type="body" sz="half" idx="2"/>
          </p:nvPr>
        </p:nvSpPr>
        <p:spPr>
          <a:xfrm>
            <a:off x="632899" y="4672738"/>
            <a:ext cx="6269347" cy="1313723"/>
          </a:xfrm>
        </p:spPr>
        <p:txBody>
          <a:bodyPr vert="horz" lIns="91440" tIns="45720" rIns="91440" bIns="45720" rtlCol="0">
            <a:normAutofit lnSpcReduction="10000"/>
          </a:bodyPr>
          <a:lstStyle/>
          <a:p>
            <a:pPr>
              <a:lnSpc>
                <a:spcPct val="90000"/>
              </a:lnSpc>
            </a:pPr>
            <a:r>
              <a:rPr lang="en-US" sz="2200" cap="all" spc="200" dirty="0">
                <a:solidFill>
                  <a:schemeClr val="tx1">
                    <a:lumMod val="85000"/>
                    <a:lumOff val="15000"/>
                  </a:schemeClr>
                </a:solidFill>
              </a:rPr>
              <a:t>International version of other packs Super Traps </a:t>
            </a:r>
          </a:p>
          <a:p>
            <a:pPr>
              <a:lnSpc>
                <a:spcPct val="90000"/>
              </a:lnSpc>
            </a:pPr>
            <a:r>
              <a:rPr lang="en-US" sz="1700" cap="all" spc="200" dirty="0">
                <a:solidFill>
                  <a:schemeClr val="tx1">
                    <a:lumMod val="85000"/>
                    <a:lumOff val="15000"/>
                  </a:schemeClr>
                </a:solidFill>
              </a:rPr>
              <a:t>(provided by an Australian dental facility)</a:t>
            </a:r>
          </a:p>
        </p:txBody>
      </p:sp>
      <p:cxnSp>
        <p:nvCxnSpPr>
          <p:cNvPr id="17" name="Straight Connector 16">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indoor, sitting, small, table&#10;&#10;Description automatically generated">
            <a:extLst>
              <a:ext uri="{FF2B5EF4-FFF2-40B4-BE49-F238E27FC236}">
                <a16:creationId xmlns:a16="http://schemas.microsoft.com/office/drawing/2014/main" id="{DC5851BF-37BF-40AF-8A17-E47B9B9802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86" b="3494"/>
          <a:stretch/>
        </p:blipFill>
        <p:spPr>
          <a:xfrm rot="5400000">
            <a:off x="6445344" y="1111343"/>
            <a:ext cx="6857999" cy="4635315"/>
          </a:xfrm>
          <a:prstGeom prst="rect">
            <a:avLst/>
          </a:prstGeom>
        </p:spPr>
      </p:pic>
      <p:sp>
        <p:nvSpPr>
          <p:cNvPr id="5" name="Slide Number Placeholder 4">
            <a:extLst>
              <a:ext uri="{FF2B5EF4-FFF2-40B4-BE49-F238E27FC236}">
                <a16:creationId xmlns:a16="http://schemas.microsoft.com/office/drawing/2014/main" id="{2EB9CEB8-D057-F648-983D-A546B5741984}"/>
              </a:ext>
            </a:extLst>
          </p:cNvPr>
          <p:cNvSpPr>
            <a:spLocks noGrp="1"/>
          </p:cNvSpPr>
          <p:nvPr>
            <p:ph type="sldNum" sz="quarter" idx="12"/>
          </p:nvPr>
        </p:nvSpPr>
        <p:spPr/>
        <p:txBody>
          <a:bodyPr/>
          <a:lstStyle/>
          <a:p>
            <a:fld id="{3A98EE3D-8CD1-4C3F-BD1C-C98C9596463C}" type="slidenum">
              <a:rPr lang="en-US" smtClean="0"/>
              <a:pPr/>
              <a:t>30</a:t>
            </a:fld>
            <a:endParaRPr lang="en-US" dirty="0"/>
          </a:p>
        </p:txBody>
      </p:sp>
    </p:spTree>
    <p:extLst>
      <p:ext uri="{BB962C8B-B14F-4D97-AF65-F5344CB8AC3E}">
        <p14:creationId xmlns:p14="http://schemas.microsoft.com/office/powerpoint/2010/main" val="476459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C94A308D-4346-BE4C-B3BB-88419A37B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57" y="4347675"/>
            <a:ext cx="4912181" cy="1757532"/>
          </a:xfrm>
          <a:prstGeom prst="rect">
            <a:avLst/>
          </a:prstGeom>
        </p:spPr>
      </p:pic>
      <p:sp>
        <p:nvSpPr>
          <p:cNvPr id="4" name="TextBox 3">
            <a:extLst>
              <a:ext uri="{FF2B5EF4-FFF2-40B4-BE49-F238E27FC236}">
                <a16:creationId xmlns:a16="http://schemas.microsoft.com/office/drawing/2014/main" id="{E0D058E1-7AC8-E940-AB7C-92F30BAF1AD3}"/>
              </a:ext>
            </a:extLst>
          </p:cNvPr>
          <p:cNvSpPr txBox="1"/>
          <p:nvPr/>
        </p:nvSpPr>
        <p:spPr>
          <a:xfrm>
            <a:off x="7241587" y="4027261"/>
            <a:ext cx="4318428" cy="1757532"/>
          </a:xfrm>
          <a:prstGeom prst="rect">
            <a:avLst/>
          </a:prstGeom>
          <a:noFill/>
        </p:spPr>
        <p:txBody>
          <a:bodyPr wrap="square" rtlCol="0">
            <a:spAutoFit/>
          </a:bodyPr>
          <a:lstStyle/>
          <a:p>
            <a:pPr algn="r">
              <a:lnSpc>
                <a:spcPct val="114000"/>
              </a:lnSpc>
            </a:pPr>
            <a:r>
              <a:rPr lang="en-US" sz="2400" dirty="0">
                <a:latin typeface="Garamond" panose="02020404030301010803" pitchFamily="18" charset="0"/>
              </a:rPr>
              <a:t>William Purves</a:t>
            </a:r>
          </a:p>
          <a:p>
            <a:pPr algn="r">
              <a:lnSpc>
                <a:spcPct val="114000"/>
              </a:lnSpc>
            </a:pPr>
            <a:r>
              <a:rPr lang="en-US" sz="2400" dirty="0">
                <a:latin typeface="Garamond" panose="02020404030301010803" pitchFamily="18" charset="0"/>
              </a:rPr>
              <a:t>Bill@packssolutions.com</a:t>
            </a:r>
          </a:p>
          <a:p>
            <a:pPr algn="r">
              <a:lnSpc>
                <a:spcPct val="114000"/>
              </a:lnSpc>
            </a:pPr>
            <a:r>
              <a:rPr lang="en-US" sz="2400" dirty="0">
                <a:latin typeface="Garamond" panose="02020404030301010803" pitchFamily="18" charset="0"/>
              </a:rPr>
              <a:t>+1 (330) 687-3367</a:t>
            </a:r>
          </a:p>
          <a:p>
            <a:pPr algn="r">
              <a:lnSpc>
                <a:spcPct val="114000"/>
              </a:lnSpc>
            </a:pPr>
            <a:r>
              <a:rPr lang="en-US" sz="2400" dirty="0">
                <a:latin typeface="Garamond" panose="02020404030301010803" pitchFamily="18" charset="0"/>
              </a:rPr>
              <a:t>www.packssolutions.com</a:t>
            </a:r>
          </a:p>
        </p:txBody>
      </p:sp>
      <p:sp>
        <p:nvSpPr>
          <p:cNvPr id="5" name="Rectangle 4">
            <a:extLst>
              <a:ext uri="{FF2B5EF4-FFF2-40B4-BE49-F238E27FC236}">
                <a16:creationId xmlns:a16="http://schemas.microsoft.com/office/drawing/2014/main" id="{14B0D20B-B4A4-7841-8C5D-10FE445E75FD}"/>
              </a:ext>
            </a:extLst>
          </p:cNvPr>
          <p:cNvSpPr/>
          <p:nvPr/>
        </p:nvSpPr>
        <p:spPr>
          <a:xfrm>
            <a:off x="2322507" y="2366139"/>
            <a:ext cx="2194560" cy="523220"/>
          </a:xfrm>
          <a:prstGeom prst="rect">
            <a:avLst/>
          </a:prstGeom>
        </p:spPr>
        <p:txBody>
          <a:bodyPr wrap="square">
            <a:spAutoFit/>
          </a:bodyPr>
          <a:lstStyle/>
          <a:p>
            <a:pPr algn="ctr"/>
            <a:r>
              <a:rPr lang="en-US" sz="2800" b="1" dirty="0">
                <a:latin typeface="Garamond" panose="02020404030301010803" pitchFamily="18" charset="0"/>
              </a:rPr>
              <a:t>Consulting</a:t>
            </a:r>
          </a:p>
        </p:txBody>
      </p:sp>
      <p:sp>
        <p:nvSpPr>
          <p:cNvPr id="6" name="Rectangle 5">
            <a:extLst>
              <a:ext uri="{FF2B5EF4-FFF2-40B4-BE49-F238E27FC236}">
                <a16:creationId xmlns:a16="http://schemas.microsoft.com/office/drawing/2014/main" id="{C067E4EF-68EE-5046-BC92-9C59EB95A127}"/>
              </a:ext>
            </a:extLst>
          </p:cNvPr>
          <p:cNvSpPr/>
          <p:nvPr/>
        </p:nvSpPr>
        <p:spPr>
          <a:xfrm>
            <a:off x="4998720" y="2412305"/>
            <a:ext cx="2194560" cy="954107"/>
          </a:xfrm>
          <a:prstGeom prst="rect">
            <a:avLst/>
          </a:prstGeom>
        </p:spPr>
        <p:txBody>
          <a:bodyPr wrap="square">
            <a:spAutoFit/>
          </a:bodyPr>
          <a:lstStyle/>
          <a:p>
            <a:pPr algn="ctr"/>
            <a:r>
              <a:rPr lang="en-US" sz="2800" b="1" dirty="0">
                <a:latin typeface="Garamond" panose="02020404030301010803" pitchFamily="18" charset="0"/>
              </a:rPr>
              <a:t>Packs Super Traps </a:t>
            </a:r>
          </a:p>
        </p:txBody>
      </p:sp>
      <p:sp>
        <p:nvSpPr>
          <p:cNvPr id="7" name="Rectangle 6">
            <a:extLst>
              <a:ext uri="{FF2B5EF4-FFF2-40B4-BE49-F238E27FC236}">
                <a16:creationId xmlns:a16="http://schemas.microsoft.com/office/drawing/2014/main" id="{DA5C995A-E9FE-9C4C-B3BF-3317DFFFD0FE}"/>
              </a:ext>
            </a:extLst>
          </p:cNvPr>
          <p:cNvSpPr/>
          <p:nvPr/>
        </p:nvSpPr>
        <p:spPr>
          <a:xfrm>
            <a:off x="7810357" y="2417253"/>
            <a:ext cx="2194560" cy="523220"/>
          </a:xfrm>
          <a:prstGeom prst="rect">
            <a:avLst/>
          </a:prstGeom>
        </p:spPr>
        <p:txBody>
          <a:bodyPr wrap="square">
            <a:spAutoFit/>
          </a:bodyPr>
          <a:lstStyle/>
          <a:p>
            <a:pPr algn="ctr"/>
            <a:r>
              <a:rPr lang="en-US" sz="2800" b="1" dirty="0">
                <a:latin typeface="Garamond" panose="02020404030301010803" pitchFamily="18" charset="0"/>
              </a:rPr>
              <a:t>Recycling</a:t>
            </a:r>
          </a:p>
        </p:txBody>
      </p:sp>
      <p:grpSp>
        <p:nvGrpSpPr>
          <p:cNvPr id="10" name="Group 9">
            <a:extLst>
              <a:ext uri="{FF2B5EF4-FFF2-40B4-BE49-F238E27FC236}">
                <a16:creationId xmlns:a16="http://schemas.microsoft.com/office/drawing/2014/main" id="{B9B6C820-8F52-A34B-9585-9E453C600D92}"/>
              </a:ext>
            </a:extLst>
          </p:cNvPr>
          <p:cNvGrpSpPr>
            <a:grpSpLocks noChangeAspect="1"/>
          </p:cNvGrpSpPr>
          <p:nvPr/>
        </p:nvGrpSpPr>
        <p:grpSpPr>
          <a:xfrm>
            <a:off x="2869648" y="1158011"/>
            <a:ext cx="1192614" cy="1192614"/>
            <a:chOff x="917986" y="4821370"/>
            <a:chExt cx="914400" cy="914400"/>
          </a:xfrm>
          <a:solidFill>
            <a:schemeClr val="tx1"/>
          </a:solidFill>
        </p:grpSpPr>
        <p:pic>
          <p:nvPicPr>
            <p:cNvPr id="11" name="Graphic 10" descr="Office worker">
              <a:extLst>
                <a:ext uri="{FF2B5EF4-FFF2-40B4-BE49-F238E27FC236}">
                  <a16:creationId xmlns:a16="http://schemas.microsoft.com/office/drawing/2014/main" id="{4BF6A00E-4B7A-C842-8037-87200503CD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986" y="4821370"/>
              <a:ext cx="914400" cy="914400"/>
            </a:xfrm>
            <a:prstGeom prst="rect">
              <a:avLst/>
            </a:prstGeom>
          </p:spPr>
        </p:pic>
        <p:sp>
          <p:nvSpPr>
            <p:cNvPr id="12" name="Rectangle 11">
              <a:extLst>
                <a:ext uri="{FF2B5EF4-FFF2-40B4-BE49-F238E27FC236}">
                  <a16:creationId xmlns:a16="http://schemas.microsoft.com/office/drawing/2014/main" id="{3AE88679-DF6F-B040-8C59-EF4509710C75}"/>
                </a:ext>
              </a:extLst>
            </p:cNvPr>
            <p:cNvSpPr/>
            <p:nvPr/>
          </p:nvSpPr>
          <p:spPr>
            <a:xfrm>
              <a:off x="1515035" y="5444956"/>
              <a:ext cx="114348" cy="1303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13" name="Group 12">
            <a:extLst>
              <a:ext uri="{FF2B5EF4-FFF2-40B4-BE49-F238E27FC236}">
                <a16:creationId xmlns:a16="http://schemas.microsoft.com/office/drawing/2014/main" id="{5F110976-70EE-0E41-9EBD-04E2A9321689}"/>
              </a:ext>
            </a:extLst>
          </p:cNvPr>
          <p:cNvGrpSpPr>
            <a:grpSpLocks noChangeAspect="1"/>
          </p:cNvGrpSpPr>
          <p:nvPr/>
        </p:nvGrpSpPr>
        <p:grpSpPr>
          <a:xfrm>
            <a:off x="5721359" y="1241892"/>
            <a:ext cx="749281" cy="954106"/>
            <a:chOff x="5652655" y="2334953"/>
            <a:chExt cx="1319645" cy="1661251"/>
          </a:xfrm>
          <a:solidFill>
            <a:schemeClr val="tx1"/>
          </a:solidFill>
        </p:grpSpPr>
        <p:sp>
          <p:nvSpPr>
            <p:cNvPr id="14" name="Can 13">
              <a:extLst>
                <a:ext uri="{FF2B5EF4-FFF2-40B4-BE49-F238E27FC236}">
                  <a16:creationId xmlns:a16="http://schemas.microsoft.com/office/drawing/2014/main" id="{7E8CF006-EB0C-A348-AED1-239BBB6DAC25}"/>
                </a:ext>
              </a:extLst>
            </p:cNvPr>
            <p:cNvSpPr/>
            <p:nvPr/>
          </p:nvSpPr>
          <p:spPr>
            <a:xfrm>
              <a:off x="5652655" y="2880358"/>
              <a:ext cx="1319645" cy="798024"/>
            </a:xfrm>
            <a:prstGeom prst="can">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5" name="Oval 14">
              <a:extLst>
                <a:ext uri="{FF2B5EF4-FFF2-40B4-BE49-F238E27FC236}">
                  <a16:creationId xmlns:a16="http://schemas.microsoft.com/office/drawing/2014/main" id="{1B08D0FE-6969-144E-835C-AFC4323E1178}"/>
                </a:ext>
              </a:extLst>
            </p:cNvPr>
            <p:cNvSpPr/>
            <p:nvPr/>
          </p:nvSpPr>
          <p:spPr>
            <a:xfrm>
              <a:off x="6048712" y="2769997"/>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 name="Oval 15">
              <a:extLst>
                <a:ext uri="{FF2B5EF4-FFF2-40B4-BE49-F238E27FC236}">
                  <a16:creationId xmlns:a16="http://schemas.microsoft.com/office/drawing/2014/main" id="{D83CB4F1-DC1F-2341-9089-BB45142A21A9}"/>
                </a:ext>
              </a:extLst>
            </p:cNvPr>
            <p:cNvSpPr/>
            <p:nvPr/>
          </p:nvSpPr>
          <p:spPr>
            <a:xfrm>
              <a:off x="5836685" y="2637558"/>
              <a:ext cx="155863" cy="15586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Oval 16">
              <a:extLst>
                <a:ext uri="{FF2B5EF4-FFF2-40B4-BE49-F238E27FC236}">
                  <a16:creationId xmlns:a16="http://schemas.microsoft.com/office/drawing/2014/main" id="{51433EFC-247A-1B44-9F9F-B7AD3918A9CD}"/>
                </a:ext>
              </a:extLst>
            </p:cNvPr>
            <p:cNvSpPr/>
            <p:nvPr/>
          </p:nvSpPr>
          <p:spPr>
            <a:xfrm>
              <a:off x="5952488" y="2368953"/>
              <a:ext cx="155863" cy="15586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 name="Oval 17">
              <a:extLst>
                <a:ext uri="{FF2B5EF4-FFF2-40B4-BE49-F238E27FC236}">
                  <a16:creationId xmlns:a16="http://schemas.microsoft.com/office/drawing/2014/main" id="{77EE4804-4400-7341-911A-D5EF8ED2FC0A}"/>
                </a:ext>
              </a:extLst>
            </p:cNvPr>
            <p:cNvSpPr/>
            <p:nvPr/>
          </p:nvSpPr>
          <p:spPr>
            <a:xfrm>
              <a:off x="6146223" y="2632015"/>
              <a:ext cx="155863" cy="15586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Oval 18">
              <a:extLst>
                <a:ext uri="{FF2B5EF4-FFF2-40B4-BE49-F238E27FC236}">
                  <a16:creationId xmlns:a16="http://schemas.microsoft.com/office/drawing/2014/main" id="{4347E190-B9EA-E24C-B66D-8A38AB3F5E4E}"/>
                </a:ext>
              </a:extLst>
            </p:cNvPr>
            <p:cNvSpPr/>
            <p:nvPr/>
          </p:nvSpPr>
          <p:spPr>
            <a:xfrm>
              <a:off x="6300583" y="2879316"/>
              <a:ext cx="155863" cy="15586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Oval 19">
              <a:extLst>
                <a:ext uri="{FF2B5EF4-FFF2-40B4-BE49-F238E27FC236}">
                  <a16:creationId xmlns:a16="http://schemas.microsoft.com/office/drawing/2014/main" id="{B3EB25EE-B9DE-CF49-A619-B91CC3DAFD0E}"/>
                </a:ext>
              </a:extLst>
            </p:cNvPr>
            <p:cNvSpPr/>
            <p:nvPr/>
          </p:nvSpPr>
          <p:spPr>
            <a:xfrm>
              <a:off x="6625722" y="2709946"/>
              <a:ext cx="155863" cy="15586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Oval 20">
              <a:extLst>
                <a:ext uri="{FF2B5EF4-FFF2-40B4-BE49-F238E27FC236}">
                  <a16:creationId xmlns:a16="http://schemas.microsoft.com/office/drawing/2014/main" id="{0485D789-E4A8-1342-8DCF-D32ACDF50DAF}"/>
                </a:ext>
              </a:extLst>
            </p:cNvPr>
            <p:cNvSpPr/>
            <p:nvPr/>
          </p:nvSpPr>
          <p:spPr>
            <a:xfrm>
              <a:off x="6424601" y="2540187"/>
              <a:ext cx="155863" cy="15586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Oval 21">
              <a:extLst>
                <a:ext uri="{FF2B5EF4-FFF2-40B4-BE49-F238E27FC236}">
                  <a16:creationId xmlns:a16="http://schemas.microsoft.com/office/drawing/2014/main" id="{2D89D8F5-E422-5A42-A456-B5F04DE3E04D}"/>
                </a:ext>
              </a:extLst>
            </p:cNvPr>
            <p:cNvSpPr/>
            <p:nvPr/>
          </p:nvSpPr>
          <p:spPr>
            <a:xfrm>
              <a:off x="6023264" y="2908803"/>
              <a:ext cx="155863" cy="15586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Oval 22">
              <a:extLst>
                <a:ext uri="{FF2B5EF4-FFF2-40B4-BE49-F238E27FC236}">
                  <a16:creationId xmlns:a16="http://schemas.microsoft.com/office/drawing/2014/main" id="{652F3B4F-C123-D642-8730-EDCAA907F6AD}"/>
                </a:ext>
              </a:extLst>
            </p:cNvPr>
            <p:cNvSpPr/>
            <p:nvPr/>
          </p:nvSpPr>
          <p:spPr>
            <a:xfrm>
              <a:off x="6566727" y="2334953"/>
              <a:ext cx="155863" cy="15586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Oval 23">
              <a:extLst>
                <a:ext uri="{FF2B5EF4-FFF2-40B4-BE49-F238E27FC236}">
                  <a16:creationId xmlns:a16="http://schemas.microsoft.com/office/drawing/2014/main" id="{A6A3136B-6A01-D243-9C1C-89CD3623E117}"/>
                </a:ext>
              </a:extLst>
            </p:cNvPr>
            <p:cNvSpPr/>
            <p:nvPr/>
          </p:nvSpPr>
          <p:spPr>
            <a:xfrm>
              <a:off x="6222651" y="2551285"/>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Oval 24">
              <a:extLst>
                <a:ext uri="{FF2B5EF4-FFF2-40B4-BE49-F238E27FC236}">
                  <a16:creationId xmlns:a16="http://schemas.microsoft.com/office/drawing/2014/main" id="{673DAE50-8746-4945-A45B-85AFEB373FC9}"/>
                </a:ext>
              </a:extLst>
            </p:cNvPr>
            <p:cNvSpPr/>
            <p:nvPr/>
          </p:nvSpPr>
          <p:spPr>
            <a:xfrm>
              <a:off x="6021766" y="2585689"/>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6" name="Oval 25">
              <a:extLst>
                <a:ext uri="{FF2B5EF4-FFF2-40B4-BE49-F238E27FC236}">
                  <a16:creationId xmlns:a16="http://schemas.microsoft.com/office/drawing/2014/main" id="{21DD6A65-A705-724A-8DF6-5C44E476379E}"/>
                </a:ext>
              </a:extLst>
            </p:cNvPr>
            <p:cNvSpPr/>
            <p:nvPr/>
          </p:nvSpPr>
          <p:spPr>
            <a:xfrm>
              <a:off x="6215954" y="2657216"/>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Oval 26">
              <a:extLst>
                <a:ext uri="{FF2B5EF4-FFF2-40B4-BE49-F238E27FC236}">
                  <a16:creationId xmlns:a16="http://schemas.microsoft.com/office/drawing/2014/main" id="{17F956BC-9454-0042-B0B0-7EA2C4909785}"/>
                </a:ext>
              </a:extLst>
            </p:cNvPr>
            <p:cNvSpPr/>
            <p:nvPr/>
          </p:nvSpPr>
          <p:spPr>
            <a:xfrm>
              <a:off x="6536126" y="2776667"/>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8" name="Oval 27">
              <a:extLst>
                <a:ext uri="{FF2B5EF4-FFF2-40B4-BE49-F238E27FC236}">
                  <a16:creationId xmlns:a16="http://schemas.microsoft.com/office/drawing/2014/main" id="{230B97B6-4500-7C4D-807C-4E5553FA8ABE}"/>
                </a:ext>
              </a:extLst>
            </p:cNvPr>
            <p:cNvSpPr/>
            <p:nvPr/>
          </p:nvSpPr>
          <p:spPr>
            <a:xfrm>
              <a:off x="6375051" y="2703685"/>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Oval 28">
              <a:extLst>
                <a:ext uri="{FF2B5EF4-FFF2-40B4-BE49-F238E27FC236}">
                  <a16:creationId xmlns:a16="http://schemas.microsoft.com/office/drawing/2014/main" id="{0DB4B04E-09C6-DB42-A7C0-0AA69CB0179B}"/>
                </a:ext>
              </a:extLst>
            </p:cNvPr>
            <p:cNvSpPr/>
            <p:nvPr/>
          </p:nvSpPr>
          <p:spPr>
            <a:xfrm>
              <a:off x="6375051" y="3918272"/>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0" name="Oval 29">
              <a:extLst>
                <a:ext uri="{FF2B5EF4-FFF2-40B4-BE49-F238E27FC236}">
                  <a16:creationId xmlns:a16="http://schemas.microsoft.com/office/drawing/2014/main" id="{190FE51B-8297-C74A-9B6F-F475BE49C1B5}"/>
                </a:ext>
              </a:extLst>
            </p:cNvPr>
            <p:cNvSpPr/>
            <p:nvPr/>
          </p:nvSpPr>
          <p:spPr>
            <a:xfrm>
              <a:off x="6096000" y="3770862"/>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1" name="Oval 30">
              <a:extLst>
                <a:ext uri="{FF2B5EF4-FFF2-40B4-BE49-F238E27FC236}">
                  <a16:creationId xmlns:a16="http://schemas.microsoft.com/office/drawing/2014/main" id="{447D24D5-59F0-604E-8A5D-F9130C060C3D}"/>
                </a:ext>
              </a:extLst>
            </p:cNvPr>
            <p:cNvSpPr/>
            <p:nvPr/>
          </p:nvSpPr>
          <p:spPr>
            <a:xfrm>
              <a:off x="6840926" y="3081467"/>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2" name="Oval 31">
              <a:extLst>
                <a:ext uri="{FF2B5EF4-FFF2-40B4-BE49-F238E27FC236}">
                  <a16:creationId xmlns:a16="http://schemas.microsoft.com/office/drawing/2014/main" id="{A7EC9EF8-0280-664F-8A00-4334D6460EB6}"/>
                </a:ext>
              </a:extLst>
            </p:cNvPr>
            <p:cNvSpPr/>
            <p:nvPr/>
          </p:nvSpPr>
          <p:spPr>
            <a:xfrm>
              <a:off x="6688526" y="2929067"/>
              <a:ext cx="77932" cy="7793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pic>
        <p:nvPicPr>
          <p:cNvPr id="33" name="Graphic 32" descr="Recycle sign">
            <a:extLst>
              <a:ext uri="{FF2B5EF4-FFF2-40B4-BE49-F238E27FC236}">
                <a16:creationId xmlns:a16="http://schemas.microsoft.com/office/drawing/2014/main" id="{C699BEFF-05EE-D84F-86E0-4B4A79CC5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14474" y="1350936"/>
            <a:ext cx="986327" cy="986327"/>
          </a:xfrm>
          <a:prstGeom prst="rect">
            <a:avLst/>
          </a:prstGeom>
        </p:spPr>
      </p:pic>
      <p:sp>
        <p:nvSpPr>
          <p:cNvPr id="34" name="Rectangle 33">
            <a:extLst>
              <a:ext uri="{FF2B5EF4-FFF2-40B4-BE49-F238E27FC236}">
                <a16:creationId xmlns:a16="http://schemas.microsoft.com/office/drawing/2014/main" id="{ED3AFDC1-5978-9A43-BABD-EE1FBF7A3CA8}"/>
              </a:ext>
            </a:extLst>
          </p:cNvPr>
          <p:cNvSpPr/>
          <p:nvPr/>
        </p:nvSpPr>
        <p:spPr>
          <a:xfrm>
            <a:off x="148931" y="6427167"/>
            <a:ext cx="2504327" cy="360483"/>
          </a:xfrm>
          <a:prstGeom prst="rect">
            <a:avLst/>
          </a:prstGeom>
        </p:spPr>
        <p:txBody>
          <a:bodyPr wrap="square">
            <a:spAutoFit/>
          </a:bodyPr>
          <a:lstStyle/>
          <a:p>
            <a:pPr algn="r">
              <a:lnSpc>
                <a:spcPct val="114000"/>
              </a:lnSpc>
            </a:pPr>
            <a:r>
              <a:rPr lang="en-US" sz="1600" b="1" dirty="0">
                <a:solidFill>
                  <a:schemeClr val="bg1"/>
                </a:solidFill>
                <a:latin typeface="Garamond" panose="02020404030301010803" pitchFamily="18" charset="0"/>
              </a:rPr>
              <a:t>info@packssolutions.com</a:t>
            </a:r>
          </a:p>
        </p:txBody>
      </p:sp>
      <p:sp>
        <p:nvSpPr>
          <p:cNvPr id="38" name="Rectangle 37">
            <a:extLst>
              <a:ext uri="{FF2B5EF4-FFF2-40B4-BE49-F238E27FC236}">
                <a16:creationId xmlns:a16="http://schemas.microsoft.com/office/drawing/2014/main" id="{33AC442C-DB0B-D041-94F2-B72F4985BD32}"/>
              </a:ext>
            </a:extLst>
          </p:cNvPr>
          <p:cNvSpPr/>
          <p:nvPr/>
        </p:nvSpPr>
        <p:spPr>
          <a:xfrm>
            <a:off x="5157564" y="6427166"/>
            <a:ext cx="1665842" cy="360483"/>
          </a:xfrm>
          <a:prstGeom prst="rect">
            <a:avLst/>
          </a:prstGeom>
        </p:spPr>
        <p:txBody>
          <a:bodyPr wrap="none">
            <a:spAutoFit/>
          </a:bodyPr>
          <a:lstStyle/>
          <a:p>
            <a:pPr algn="r">
              <a:lnSpc>
                <a:spcPct val="114000"/>
              </a:lnSpc>
            </a:pPr>
            <a:r>
              <a:rPr lang="en-US" sz="1600" b="1" dirty="0">
                <a:solidFill>
                  <a:schemeClr val="bg1"/>
                </a:solidFill>
                <a:latin typeface="Garamond" panose="02020404030301010803" pitchFamily="18" charset="0"/>
              </a:rPr>
              <a:t>+1 (234) 201-0523</a:t>
            </a:r>
          </a:p>
        </p:txBody>
      </p:sp>
      <p:sp>
        <p:nvSpPr>
          <p:cNvPr id="39" name="Rectangle 38">
            <a:extLst>
              <a:ext uri="{FF2B5EF4-FFF2-40B4-BE49-F238E27FC236}">
                <a16:creationId xmlns:a16="http://schemas.microsoft.com/office/drawing/2014/main" id="{C89C2EA7-7885-7C4C-9779-996B0F261E65}"/>
              </a:ext>
            </a:extLst>
          </p:cNvPr>
          <p:cNvSpPr/>
          <p:nvPr/>
        </p:nvSpPr>
        <p:spPr>
          <a:xfrm>
            <a:off x="9400801" y="6427168"/>
            <a:ext cx="2377767" cy="360483"/>
          </a:xfrm>
          <a:prstGeom prst="rect">
            <a:avLst/>
          </a:prstGeom>
        </p:spPr>
        <p:txBody>
          <a:bodyPr wrap="none">
            <a:spAutoFit/>
          </a:bodyPr>
          <a:lstStyle/>
          <a:p>
            <a:pPr algn="r">
              <a:lnSpc>
                <a:spcPct val="114000"/>
              </a:lnSpc>
            </a:pPr>
            <a:r>
              <a:rPr lang="en-US" sz="1600" b="1" dirty="0">
                <a:solidFill>
                  <a:schemeClr val="bg1"/>
                </a:solidFill>
                <a:latin typeface="Garamond" panose="02020404030301010803" pitchFamily="18" charset="0"/>
              </a:rPr>
              <a:t>www.packssolutions.com</a:t>
            </a:r>
          </a:p>
        </p:txBody>
      </p:sp>
      <p:sp>
        <p:nvSpPr>
          <p:cNvPr id="8" name="Slide Number Placeholder 7">
            <a:extLst>
              <a:ext uri="{FF2B5EF4-FFF2-40B4-BE49-F238E27FC236}">
                <a16:creationId xmlns:a16="http://schemas.microsoft.com/office/drawing/2014/main" id="{77F36227-C9EC-C840-B1CE-40C2B6E17099}"/>
              </a:ext>
            </a:extLst>
          </p:cNvPr>
          <p:cNvSpPr>
            <a:spLocks noGrp="1"/>
          </p:cNvSpPr>
          <p:nvPr>
            <p:ph type="sldNum" sz="quarter" idx="12"/>
          </p:nvPr>
        </p:nvSpPr>
        <p:spPr/>
        <p:txBody>
          <a:bodyPr/>
          <a:lstStyle/>
          <a:p>
            <a:fld id="{3A98EE3D-8CD1-4C3F-BD1C-C98C9596463C}" type="slidenum">
              <a:rPr lang="en-US" smtClean="0"/>
              <a:t>31</a:t>
            </a:fld>
            <a:endParaRPr lang="en-US" dirty="0"/>
          </a:p>
        </p:txBody>
      </p:sp>
    </p:spTree>
    <p:extLst>
      <p:ext uri="{BB962C8B-B14F-4D97-AF65-F5344CB8AC3E}">
        <p14:creationId xmlns:p14="http://schemas.microsoft.com/office/powerpoint/2010/main" val="4104022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994F-D071-4466-9F40-7BAAE0FAA11E}"/>
              </a:ext>
            </a:extLst>
          </p:cNvPr>
          <p:cNvSpPr>
            <a:spLocks noGrp="1"/>
          </p:cNvSpPr>
          <p:nvPr>
            <p:ph type="title"/>
          </p:nvPr>
        </p:nvSpPr>
        <p:spPr/>
        <p:txBody>
          <a:bodyPr/>
          <a:lstStyle/>
          <a:p>
            <a:r>
              <a:rPr lang="en-US" dirty="0"/>
              <a:t>Humans and Mercury Vapor</a:t>
            </a:r>
          </a:p>
        </p:txBody>
      </p:sp>
      <p:sp>
        <p:nvSpPr>
          <p:cNvPr id="4" name="Text Placeholder 3">
            <a:extLst>
              <a:ext uri="{FF2B5EF4-FFF2-40B4-BE49-F238E27FC236}">
                <a16:creationId xmlns:a16="http://schemas.microsoft.com/office/drawing/2014/main" id="{DD2850F2-06F7-48A9-950F-3E05C78C2CB0}"/>
              </a:ext>
            </a:extLst>
          </p:cNvPr>
          <p:cNvSpPr>
            <a:spLocks noGrp="1"/>
          </p:cNvSpPr>
          <p:nvPr>
            <p:ph type="body" sz="half" idx="2"/>
          </p:nvPr>
        </p:nvSpPr>
        <p:spPr/>
        <p:txBody>
          <a:bodyPr/>
          <a:lstStyle/>
          <a:p>
            <a:r>
              <a:rPr lang="en-US" dirty="0"/>
              <a:t>Reaction generates dissolved mercury and vaporized mercury over a long period of time.</a:t>
            </a:r>
          </a:p>
          <a:p>
            <a:endParaRPr lang="en-US" dirty="0"/>
          </a:p>
          <a:p>
            <a:r>
              <a:rPr lang="en-US" dirty="0"/>
              <a:t>No chemical reaction goes to 100% completion. </a:t>
            </a:r>
          </a:p>
          <a:p>
            <a:endParaRPr lang="en-US" dirty="0"/>
          </a:p>
        </p:txBody>
      </p:sp>
      <p:pic>
        <p:nvPicPr>
          <p:cNvPr id="6" name="Graphic 5" descr="Stomach">
            <a:extLst>
              <a:ext uri="{FF2B5EF4-FFF2-40B4-BE49-F238E27FC236}">
                <a16:creationId xmlns:a16="http://schemas.microsoft.com/office/drawing/2014/main" id="{B583B682-3235-9843-A3B3-65EB79A75A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2957" y="1412375"/>
            <a:ext cx="914400" cy="914400"/>
          </a:xfrm>
          <a:prstGeom prst="rect">
            <a:avLst/>
          </a:prstGeom>
        </p:spPr>
      </p:pic>
      <p:pic>
        <p:nvPicPr>
          <p:cNvPr id="10" name="Graphic 9" descr="Lungs">
            <a:extLst>
              <a:ext uri="{FF2B5EF4-FFF2-40B4-BE49-F238E27FC236}">
                <a16:creationId xmlns:a16="http://schemas.microsoft.com/office/drawing/2014/main" id="{81BE489B-F445-5E42-A82C-C62D82CC1B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04617" y="1441138"/>
            <a:ext cx="914400" cy="914400"/>
          </a:xfrm>
          <a:prstGeom prst="rect">
            <a:avLst/>
          </a:prstGeom>
        </p:spPr>
      </p:pic>
      <p:pic>
        <p:nvPicPr>
          <p:cNvPr id="18" name="Graphic 17" descr="Tooth">
            <a:extLst>
              <a:ext uri="{FF2B5EF4-FFF2-40B4-BE49-F238E27FC236}">
                <a16:creationId xmlns:a16="http://schemas.microsoft.com/office/drawing/2014/main" id="{3C1F1755-5933-F348-9238-9EF6015FCB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4709" y="1441138"/>
            <a:ext cx="914400" cy="914400"/>
          </a:xfrm>
          <a:prstGeom prst="rect">
            <a:avLst/>
          </a:prstGeom>
        </p:spPr>
      </p:pic>
      <p:sp>
        <p:nvSpPr>
          <p:cNvPr id="20" name="TextBox 19">
            <a:extLst>
              <a:ext uri="{FF2B5EF4-FFF2-40B4-BE49-F238E27FC236}">
                <a16:creationId xmlns:a16="http://schemas.microsoft.com/office/drawing/2014/main" id="{752A656F-872E-FE40-BE76-4DF1EE413CB2}"/>
              </a:ext>
            </a:extLst>
          </p:cNvPr>
          <p:cNvSpPr txBox="1"/>
          <p:nvPr/>
        </p:nvSpPr>
        <p:spPr>
          <a:xfrm>
            <a:off x="5362999" y="2762677"/>
            <a:ext cx="1465997" cy="1200329"/>
          </a:xfrm>
          <a:prstGeom prst="rect">
            <a:avLst/>
          </a:prstGeom>
          <a:solidFill>
            <a:schemeClr val="bg1"/>
          </a:solidFill>
          <a:effectLst/>
        </p:spPr>
        <p:txBody>
          <a:bodyPr wrap="square" rtlCol="0" anchor="ctr" anchorCtr="1">
            <a:spAutoFit/>
          </a:bodyPr>
          <a:lstStyle/>
          <a:p>
            <a:pPr algn="ctr"/>
            <a:r>
              <a:rPr lang="en-US" dirty="0">
                <a:solidFill>
                  <a:schemeClr val="tx1">
                    <a:lumMod val="75000"/>
                    <a:lumOff val="25000"/>
                  </a:schemeClr>
                </a:solidFill>
              </a:rPr>
              <a:t>Reaction will continue at an extremely low level</a:t>
            </a:r>
          </a:p>
        </p:txBody>
      </p:sp>
      <p:sp>
        <p:nvSpPr>
          <p:cNvPr id="12" name="TextBox 11">
            <a:extLst>
              <a:ext uri="{FF2B5EF4-FFF2-40B4-BE49-F238E27FC236}">
                <a16:creationId xmlns:a16="http://schemas.microsoft.com/office/drawing/2014/main" id="{C8F121BC-9FD1-B64B-A8D5-E8D7F4C61AC8}"/>
              </a:ext>
            </a:extLst>
          </p:cNvPr>
          <p:cNvSpPr txBox="1"/>
          <p:nvPr/>
        </p:nvSpPr>
        <p:spPr>
          <a:xfrm>
            <a:off x="7513441" y="2762677"/>
            <a:ext cx="1773431" cy="923330"/>
          </a:xfrm>
          <a:prstGeom prst="rect">
            <a:avLst/>
          </a:prstGeom>
          <a:solidFill>
            <a:schemeClr val="bg1"/>
          </a:solidFill>
          <a:effectLst/>
        </p:spPr>
        <p:txBody>
          <a:bodyPr wrap="square" rtlCol="0" anchor="ctr" anchorCtr="1">
            <a:spAutoFit/>
          </a:bodyPr>
          <a:lstStyle/>
          <a:p>
            <a:pPr lvl="0" algn="ctr">
              <a:defRPr/>
            </a:pPr>
            <a:r>
              <a:rPr lang="en-US" dirty="0">
                <a:solidFill>
                  <a:schemeClr val="tx1">
                    <a:lumMod val="75000"/>
                    <a:lumOff val="25000"/>
                  </a:schemeClr>
                </a:solidFill>
              </a:rPr>
              <a:t>Swallow dissolved mercury in saliva</a:t>
            </a:r>
          </a:p>
        </p:txBody>
      </p:sp>
      <p:sp>
        <p:nvSpPr>
          <p:cNvPr id="13" name="TextBox 12">
            <a:extLst>
              <a:ext uri="{FF2B5EF4-FFF2-40B4-BE49-F238E27FC236}">
                <a16:creationId xmlns:a16="http://schemas.microsoft.com/office/drawing/2014/main" id="{0D922B03-8797-C243-A909-AA97655E9981}"/>
              </a:ext>
            </a:extLst>
          </p:cNvPr>
          <p:cNvSpPr txBox="1"/>
          <p:nvPr/>
        </p:nvSpPr>
        <p:spPr>
          <a:xfrm>
            <a:off x="9775102" y="2762677"/>
            <a:ext cx="1773431" cy="646331"/>
          </a:xfrm>
          <a:prstGeom prst="rect">
            <a:avLst/>
          </a:prstGeom>
          <a:solidFill>
            <a:schemeClr val="bg1"/>
          </a:solidFill>
          <a:effectLst/>
        </p:spPr>
        <p:txBody>
          <a:bodyPr wrap="square" rtlCol="0" anchor="ctr" anchorCtr="1">
            <a:spAutoFit/>
          </a:bodyPr>
          <a:lstStyle/>
          <a:p>
            <a:pPr lvl="0" algn="ctr">
              <a:defRPr/>
            </a:pPr>
            <a:r>
              <a:rPr lang="en-US" dirty="0">
                <a:solidFill>
                  <a:schemeClr val="tx1">
                    <a:lumMod val="75000"/>
                    <a:lumOff val="25000"/>
                  </a:schemeClr>
                </a:solidFill>
              </a:rPr>
              <a:t>Respire vaporous mercury</a:t>
            </a:r>
          </a:p>
        </p:txBody>
      </p:sp>
      <p:sp>
        <p:nvSpPr>
          <p:cNvPr id="14" name="Content Placeholder 2">
            <a:extLst>
              <a:ext uri="{FF2B5EF4-FFF2-40B4-BE49-F238E27FC236}">
                <a16:creationId xmlns:a16="http://schemas.microsoft.com/office/drawing/2014/main" id="{B0F9882D-AA3A-9347-814E-99080CC0D2F1}"/>
              </a:ext>
            </a:extLst>
          </p:cNvPr>
          <p:cNvSpPr>
            <a:spLocks noGrp="1"/>
          </p:cNvSpPr>
          <p:nvPr>
            <p:ph idx="1"/>
          </p:nvPr>
        </p:nvSpPr>
        <p:spPr>
          <a:xfrm>
            <a:off x="6939420" y="4086633"/>
            <a:ext cx="2921471" cy="1800456"/>
          </a:xfrm>
          <a:ln>
            <a:solidFill>
              <a:schemeClr val="tx1">
                <a:lumMod val="75000"/>
                <a:lumOff val="25000"/>
              </a:schemeClr>
            </a:solidFill>
          </a:ln>
        </p:spPr>
        <p:txBody>
          <a:bodyPr>
            <a:normAutofit/>
          </a:bodyPr>
          <a:lstStyle/>
          <a:p>
            <a:pPr algn="ctr"/>
            <a:r>
              <a:rPr lang="en-US" sz="1600" b="1" u="sng" dirty="0"/>
              <a:t>Mercury Aspiration</a:t>
            </a:r>
            <a:endParaRPr lang="en-US" sz="1600" dirty="0"/>
          </a:p>
          <a:p>
            <a:pPr algn="ctr"/>
            <a:r>
              <a:rPr lang="en-US" sz="1600" dirty="0"/>
              <a:t> No amalgams 0 ng/M</a:t>
            </a:r>
            <a:r>
              <a:rPr lang="en-US" sz="1600" baseline="30000" dirty="0"/>
              <a:t>3</a:t>
            </a:r>
            <a:endParaRPr lang="en-US" sz="1600" dirty="0"/>
          </a:p>
          <a:p>
            <a:pPr algn="ctr"/>
            <a:r>
              <a:rPr lang="en-US" sz="1600" dirty="0"/>
              <a:t>1-2 amalgams 50-100 ng/M</a:t>
            </a:r>
            <a:r>
              <a:rPr lang="en-US" sz="1600" baseline="30000" dirty="0"/>
              <a:t>3</a:t>
            </a:r>
            <a:r>
              <a:rPr lang="en-US" sz="1600" dirty="0"/>
              <a:t>  </a:t>
            </a:r>
          </a:p>
          <a:p>
            <a:pPr algn="ctr"/>
            <a:r>
              <a:rPr lang="en-US" sz="1600" dirty="0"/>
              <a:t>3+ amalgams 150-1,000 ng/M</a:t>
            </a:r>
            <a:r>
              <a:rPr lang="en-US" sz="1600" baseline="30000" dirty="0"/>
              <a:t>3</a:t>
            </a:r>
            <a:r>
              <a:rPr lang="en-US" sz="1600" dirty="0"/>
              <a:t>  </a:t>
            </a:r>
          </a:p>
        </p:txBody>
      </p:sp>
      <p:sp>
        <p:nvSpPr>
          <p:cNvPr id="8" name="TextBox 7">
            <a:extLst>
              <a:ext uri="{FF2B5EF4-FFF2-40B4-BE49-F238E27FC236}">
                <a16:creationId xmlns:a16="http://schemas.microsoft.com/office/drawing/2014/main" id="{4FDB74AC-B666-1741-9A65-1858454E6FE0}"/>
              </a:ext>
            </a:extLst>
          </p:cNvPr>
          <p:cNvSpPr txBox="1"/>
          <p:nvPr/>
        </p:nvSpPr>
        <p:spPr>
          <a:xfrm>
            <a:off x="5004130" y="6157019"/>
            <a:ext cx="4856761" cy="461665"/>
          </a:xfrm>
          <a:prstGeom prst="rect">
            <a:avLst/>
          </a:prstGeom>
          <a:noFill/>
        </p:spPr>
        <p:txBody>
          <a:bodyPr wrap="square" rtlCol="0">
            <a:spAutoFit/>
          </a:bodyPr>
          <a:lstStyle/>
          <a:p>
            <a:r>
              <a:rPr lang="en-US" sz="1200" dirty="0">
                <a:solidFill>
                  <a:schemeClr val="tx1">
                    <a:lumMod val="75000"/>
                    <a:lumOff val="25000"/>
                  </a:schemeClr>
                </a:solidFill>
              </a:rPr>
              <a:t>American Industrial Hygiene Association maximum daily exposure recommendation 25,000 ng/M</a:t>
            </a:r>
            <a:r>
              <a:rPr lang="en-US" sz="1200" baseline="30000" dirty="0">
                <a:solidFill>
                  <a:schemeClr val="tx1">
                    <a:lumMod val="75000"/>
                    <a:lumOff val="25000"/>
                  </a:schemeClr>
                </a:solidFill>
              </a:rPr>
              <a:t>3</a:t>
            </a:r>
            <a:r>
              <a:rPr lang="en-US" sz="1200" dirty="0">
                <a:solidFill>
                  <a:schemeClr val="tx1">
                    <a:lumMod val="75000"/>
                    <a:lumOff val="25000"/>
                  </a:schemeClr>
                </a:solidFill>
              </a:rPr>
              <a:t>.</a:t>
            </a:r>
          </a:p>
        </p:txBody>
      </p:sp>
      <p:sp>
        <p:nvSpPr>
          <p:cNvPr id="5" name="Slide Number Placeholder 4">
            <a:extLst>
              <a:ext uri="{FF2B5EF4-FFF2-40B4-BE49-F238E27FC236}">
                <a16:creationId xmlns:a16="http://schemas.microsoft.com/office/drawing/2014/main" id="{B6B2EF6A-DB88-D740-8C76-78B45C108A49}"/>
              </a:ext>
            </a:extLst>
          </p:cNvPr>
          <p:cNvSpPr>
            <a:spLocks noGrp="1"/>
          </p:cNvSpPr>
          <p:nvPr>
            <p:ph type="sldNum" sz="quarter" idx="12"/>
          </p:nvPr>
        </p:nvSpPr>
        <p:spPr/>
        <p:txBody>
          <a:bodyPr/>
          <a:lstStyle/>
          <a:p>
            <a:pPr algn="r"/>
            <a:fld id="{3A98EE3D-8CD1-4C3F-BD1C-C98C9596463C}" type="slidenum">
              <a:rPr lang="en-US" smtClean="0"/>
              <a:pPr algn="r"/>
              <a:t>4</a:t>
            </a:fld>
            <a:endParaRPr lang="en-US" dirty="0"/>
          </a:p>
        </p:txBody>
      </p:sp>
    </p:spTree>
    <p:extLst>
      <p:ext uri="{BB962C8B-B14F-4D97-AF65-F5344CB8AC3E}">
        <p14:creationId xmlns:p14="http://schemas.microsoft.com/office/powerpoint/2010/main" val="34542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10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1000"/>
                                        <p:tgtEl>
                                          <p:spTgt spid="20"/>
                                        </p:tgtEl>
                                      </p:cBhvr>
                                    </p:animEffect>
                                  </p:childTnLst>
                                </p:cTn>
                              </p:par>
                              <p:par>
                                <p:cTn id="11" presetID="9"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1000"/>
                                        <p:tgtEl>
                                          <p:spTgt spid="6"/>
                                        </p:tgtEl>
                                      </p:cBhvr>
                                    </p:animEffect>
                                  </p:childTnLst>
                                </p:cTn>
                              </p:par>
                              <p:par>
                                <p:cTn id="14" presetID="9" presetClass="entr" presetSubtype="0"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1000"/>
                                        <p:tgtEl>
                                          <p:spTgt spid="12"/>
                                        </p:tgtEl>
                                      </p:cBhvr>
                                    </p:animEffect>
                                  </p:childTnLst>
                                </p:cTn>
                              </p:par>
                              <p:par>
                                <p:cTn id="17" presetID="9" presetClass="entr" presetSubtype="0" fill="hold" nodeType="with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1000"/>
                                        <p:tgtEl>
                                          <p:spTgt spid="10"/>
                                        </p:tgtEl>
                                      </p:cBhvr>
                                    </p:animEffect>
                                  </p:childTnLst>
                                </p:cTn>
                              </p:par>
                              <p:par>
                                <p:cTn id="20" presetID="9"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1000"/>
                                        <p:tgtEl>
                                          <p:spTgt spid="13"/>
                                        </p:tgtEl>
                                      </p:cBhvr>
                                    </p:animEffect>
                                  </p:childTnLst>
                                </p:cTn>
                              </p:par>
                              <p:par>
                                <p:cTn id="23" presetID="9" presetClass="entr" presetSubtype="0" fill="hold" grpId="0" nodeType="withEffect">
                                  <p:stCondLst>
                                    <p:cond delay="3000"/>
                                  </p:stCondLst>
                                  <p:childTnLst>
                                    <p:set>
                                      <p:cBhvr>
                                        <p:cTn id="24" dur="1" fill="hold">
                                          <p:stCondLst>
                                            <p:cond delay="0"/>
                                          </p:stCondLst>
                                        </p:cTn>
                                        <p:tgtEl>
                                          <p:spTgt spid="14">
                                            <p:bg/>
                                          </p:spTgt>
                                        </p:tgtEl>
                                        <p:attrNameLst>
                                          <p:attrName>style.visibility</p:attrName>
                                        </p:attrNameLst>
                                      </p:cBhvr>
                                      <p:to>
                                        <p:strVal val="visible"/>
                                      </p:to>
                                    </p:set>
                                    <p:animEffect transition="in" filter="dissolve">
                                      <p:cBhvr>
                                        <p:cTn id="25" dur="1000"/>
                                        <p:tgtEl>
                                          <p:spTgt spid="14">
                                            <p:bg/>
                                          </p:spTgt>
                                        </p:tgtEl>
                                      </p:cBhvr>
                                    </p:animEffect>
                                  </p:childTnLst>
                                </p:cTn>
                              </p:par>
                              <p:par>
                                <p:cTn id="26" presetID="9" presetClass="entr" presetSubtype="0" fill="hold" grpId="0" nodeType="withEffect">
                                  <p:stCondLst>
                                    <p:cond delay="35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dissolve">
                                      <p:cBhvr>
                                        <p:cTn id="28" dur="1000"/>
                                        <p:tgtEl>
                                          <p:spTgt spid="14">
                                            <p:txEl>
                                              <p:pRg st="0" end="0"/>
                                            </p:txEl>
                                          </p:spTgt>
                                        </p:tgtEl>
                                      </p:cBhvr>
                                    </p:animEffect>
                                  </p:childTnLst>
                                </p:cTn>
                              </p:par>
                              <p:par>
                                <p:cTn id="29" presetID="9" presetClass="entr" presetSubtype="0" fill="hold" grpId="0" nodeType="withEffect">
                                  <p:stCondLst>
                                    <p:cond delay="400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dissolve">
                                      <p:cBhvr>
                                        <p:cTn id="31" dur="1000"/>
                                        <p:tgtEl>
                                          <p:spTgt spid="14">
                                            <p:txEl>
                                              <p:pRg st="1" end="1"/>
                                            </p:txEl>
                                          </p:spTgt>
                                        </p:tgtEl>
                                      </p:cBhvr>
                                    </p:animEffect>
                                  </p:childTnLst>
                                </p:cTn>
                              </p:par>
                              <p:par>
                                <p:cTn id="32" presetID="9" presetClass="entr" presetSubtype="0" fill="hold" grpId="0" nodeType="withEffect">
                                  <p:stCondLst>
                                    <p:cond delay="45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dissolve">
                                      <p:cBhvr>
                                        <p:cTn id="34" dur="1000"/>
                                        <p:tgtEl>
                                          <p:spTgt spid="14">
                                            <p:txEl>
                                              <p:pRg st="2" end="2"/>
                                            </p:txEl>
                                          </p:spTgt>
                                        </p:tgtEl>
                                      </p:cBhvr>
                                    </p:animEffect>
                                  </p:childTnLst>
                                </p:cTn>
                              </p:par>
                              <p:par>
                                <p:cTn id="35" presetID="9" presetClass="entr" presetSubtype="0" fill="hold" grpId="0" nodeType="withEffect">
                                  <p:stCondLst>
                                    <p:cond delay="500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dissolve">
                                      <p:cBhvr>
                                        <p:cTn id="37" dur="1000"/>
                                        <p:tgtEl>
                                          <p:spTgt spid="14">
                                            <p:txEl>
                                              <p:pRg st="3" end="3"/>
                                            </p:txEl>
                                          </p:spTgt>
                                        </p:tgtEl>
                                      </p:cBhvr>
                                    </p:animEffect>
                                  </p:childTnLst>
                                </p:cTn>
                              </p:par>
                              <p:par>
                                <p:cTn id="38" presetID="9" presetClass="entr" presetSubtype="0" fill="hold" grpId="0" nodeType="withEffect">
                                  <p:stCondLst>
                                    <p:cond delay="500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P spid="13" grpId="0" animBg="1"/>
      <p:bldP spid="14" grpId="0" uiExpand="1" build="p"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2E54-4E54-427C-A2CF-6EBDC3E4E994}"/>
              </a:ext>
            </a:extLst>
          </p:cNvPr>
          <p:cNvSpPr>
            <a:spLocks noGrp="1"/>
          </p:cNvSpPr>
          <p:nvPr>
            <p:ph type="title"/>
          </p:nvPr>
        </p:nvSpPr>
        <p:spPr/>
        <p:txBody>
          <a:bodyPr/>
          <a:lstStyle/>
          <a:p>
            <a:r>
              <a:rPr lang="en-US" dirty="0"/>
              <a:t>Mercury Usage</a:t>
            </a:r>
          </a:p>
        </p:txBody>
      </p:sp>
      <p:sp>
        <p:nvSpPr>
          <p:cNvPr id="4" name="Text Placeholder 3">
            <a:extLst>
              <a:ext uri="{FF2B5EF4-FFF2-40B4-BE49-F238E27FC236}">
                <a16:creationId xmlns:a16="http://schemas.microsoft.com/office/drawing/2014/main" id="{BBF0816A-1CE5-4780-BE2A-1BE219AD7576}"/>
              </a:ext>
            </a:extLst>
          </p:cNvPr>
          <p:cNvSpPr>
            <a:spLocks noGrp="1"/>
          </p:cNvSpPr>
          <p:nvPr>
            <p:ph type="body" sz="half" idx="2"/>
          </p:nvPr>
        </p:nvSpPr>
        <p:spPr/>
        <p:txBody>
          <a:bodyPr/>
          <a:lstStyle/>
          <a:p>
            <a:r>
              <a:rPr lang="en-US" dirty="0"/>
              <a:t>Based on studies in the United States of America.</a:t>
            </a:r>
          </a:p>
        </p:txBody>
      </p:sp>
      <p:graphicFrame>
        <p:nvGraphicFramePr>
          <p:cNvPr id="9" name="Chart 8">
            <a:extLst>
              <a:ext uri="{FF2B5EF4-FFF2-40B4-BE49-F238E27FC236}">
                <a16:creationId xmlns:a16="http://schemas.microsoft.com/office/drawing/2014/main" id="{4A8A2B5E-CABD-3547-955F-BEFE4844777F}"/>
              </a:ext>
            </a:extLst>
          </p:cNvPr>
          <p:cNvGraphicFramePr/>
          <p:nvPr>
            <p:extLst>
              <p:ext uri="{D42A27DB-BD31-4B8C-83A1-F6EECF244321}">
                <p14:modId xmlns:p14="http://schemas.microsoft.com/office/powerpoint/2010/main" val="2214328661"/>
              </p:ext>
            </p:extLst>
          </p:nvPr>
        </p:nvGraphicFramePr>
        <p:xfrm>
          <a:off x="8000989" y="1786744"/>
          <a:ext cx="4477248" cy="392277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2C9F3399-A7C8-0D48-A91B-A0CDED20AE54}"/>
              </a:ext>
            </a:extLst>
          </p:cNvPr>
          <p:cNvSpPr txBox="1"/>
          <p:nvPr/>
        </p:nvSpPr>
        <p:spPr>
          <a:xfrm>
            <a:off x="10212509" y="3866082"/>
            <a:ext cx="1582143" cy="400110"/>
          </a:xfrm>
          <a:prstGeom prst="rect">
            <a:avLst/>
          </a:prstGeom>
          <a:noFill/>
        </p:spPr>
        <p:txBody>
          <a:bodyPr wrap="square" rtlCol="0">
            <a:spAutoFit/>
          </a:bodyPr>
          <a:lstStyle/>
          <a:p>
            <a:pPr algn="ctr"/>
            <a:r>
              <a:rPr lang="en-US" sz="2000" dirty="0">
                <a:solidFill>
                  <a:schemeClr val="tx1">
                    <a:lumMod val="75000"/>
                    <a:lumOff val="25000"/>
                  </a:schemeClr>
                </a:solidFill>
              </a:rPr>
              <a:t>Other</a:t>
            </a:r>
            <a:endParaRPr lang="en-US" sz="1600" dirty="0">
              <a:solidFill>
                <a:schemeClr val="tx1">
                  <a:lumMod val="75000"/>
                  <a:lumOff val="25000"/>
                </a:schemeClr>
              </a:solidFill>
            </a:endParaRPr>
          </a:p>
        </p:txBody>
      </p:sp>
      <p:sp>
        <p:nvSpPr>
          <p:cNvPr id="13" name="TextBox 12">
            <a:extLst>
              <a:ext uri="{FF2B5EF4-FFF2-40B4-BE49-F238E27FC236}">
                <a16:creationId xmlns:a16="http://schemas.microsoft.com/office/drawing/2014/main" id="{B8620365-9A87-4648-8FF5-64675481D71E}"/>
              </a:ext>
            </a:extLst>
          </p:cNvPr>
          <p:cNvSpPr txBox="1"/>
          <p:nvPr/>
        </p:nvSpPr>
        <p:spPr>
          <a:xfrm>
            <a:off x="8696422" y="3866082"/>
            <a:ext cx="1429900" cy="400110"/>
          </a:xfrm>
          <a:prstGeom prst="rect">
            <a:avLst/>
          </a:prstGeom>
          <a:noFill/>
        </p:spPr>
        <p:txBody>
          <a:bodyPr wrap="square" rtlCol="0">
            <a:spAutoFit/>
          </a:bodyPr>
          <a:lstStyle/>
          <a:p>
            <a:pPr algn="ctr"/>
            <a:r>
              <a:rPr lang="en-US" sz="2000" dirty="0">
                <a:solidFill>
                  <a:schemeClr val="bg1"/>
                </a:solidFill>
              </a:rPr>
              <a:t>Dental</a:t>
            </a:r>
          </a:p>
        </p:txBody>
      </p:sp>
      <p:sp>
        <p:nvSpPr>
          <p:cNvPr id="14" name="TextBox 13">
            <a:extLst>
              <a:ext uri="{FF2B5EF4-FFF2-40B4-BE49-F238E27FC236}">
                <a16:creationId xmlns:a16="http://schemas.microsoft.com/office/drawing/2014/main" id="{5A6D0647-3895-D94B-BADE-9D296DF70750}"/>
              </a:ext>
            </a:extLst>
          </p:cNvPr>
          <p:cNvSpPr txBox="1"/>
          <p:nvPr/>
        </p:nvSpPr>
        <p:spPr>
          <a:xfrm>
            <a:off x="8231456" y="807499"/>
            <a:ext cx="4009762" cy="1200329"/>
          </a:xfrm>
          <a:prstGeom prst="rect">
            <a:avLst/>
          </a:prstGeom>
          <a:noFill/>
        </p:spPr>
        <p:txBody>
          <a:bodyPr wrap="square" rtlCol="0">
            <a:spAutoFit/>
          </a:bodyPr>
          <a:lstStyle/>
          <a:p>
            <a:pPr algn="ctr"/>
            <a:r>
              <a:rPr lang="en-US" sz="2400" dirty="0">
                <a:solidFill>
                  <a:schemeClr val="tx1">
                    <a:lumMod val="75000"/>
                    <a:lumOff val="25000"/>
                  </a:schemeClr>
                </a:solidFill>
              </a:rPr>
              <a:t>Percentage of Mercury Entering Wastewater </a:t>
            </a:r>
          </a:p>
          <a:p>
            <a:pPr algn="ctr"/>
            <a:r>
              <a:rPr lang="en-US" sz="2400" dirty="0">
                <a:solidFill>
                  <a:schemeClr val="tx1">
                    <a:lumMod val="75000"/>
                    <a:lumOff val="25000"/>
                  </a:schemeClr>
                </a:solidFill>
              </a:rPr>
              <a:t>Treatment Plants**</a:t>
            </a:r>
          </a:p>
        </p:txBody>
      </p:sp>
      <p:sp>
        <p:nvSpPr>
          <p:cNvPr id="15" name="Rectangle 14">
            <a:extLst>
              <a:ext uri="{FF2B5EF4-FFF2-40B4-BE49-F238E27FC236}">
                <a16:creationId xmlns:a16="http://schemas.microsoft.com/office/drawing/2014/main" id="{D717F8F7-7425-4F49-B0EC-04A2ABF6A075}"/>
              </a:ext>
            </a:extLst>
          </p:cNvPr>
          <p:cNvSpPr/>
          <p:nvPr/>
        </p:nvSpPr>
        <p:spPr>
          <a:xfrm>
            <a:off x="4877601" y="6109165"/>
            <a:ext cx="6096000" cy="461665"/>
          </a:xfrm>
          <a:prstGeom prst="rect">
            <a:avLst/>
          </a:prstGeom>
        </p:spPr>
        <p:txBody>
          <a:bodyPr>
            <a:spAutoFit/>
          </a:bodyPr>
          <a:lstStyle/>
          <a:p>
            <a:r>
              <a:rPr lang="en-US" sz="1200" dirty="0"/>
              <a:t>* From IAOMT March 2020 newsletter.</a:t>
            </a:r>
          </a:p>
          <a:p>
            <a:r>
              <a:rPr lang="en-US" sz="1200" dirty="0"/>
              <a:t>** From ADA publication 2005.</a:t>
            </a:r>
          </a:p>
        </p:txBody>
      </p:sp>
      <p:sp>
        <p:nvSpPr>
          <p:cNvPr id="16" name="TextBox 15">
            <a:extLst>
              <a:ext uri="{FF2B5EF4-FFF2-40B4-BE49-F238E27FC236}">
                <a16:creationId xmlns:a16="http://schemas.microsoft.com/office/drawing/2014/main" id="{274CF9E0-0519-8341-93FC-88CE7335F758}"/>
              </a:ext>
            </a:extLst>
          </p:cNvPr>
          <p:cNvSpPr txBox="1"/>
          <p:nvPr/>
        </p:nvSpPr>
        <p:spPr>
          <a:xfrm>
            <a:off x="4692165" y="867783"/>
            <a:ext cx="4009762" cy="830997"/>
          </a:xfrm>
          <a:prstGeom prst="rect">
            <a:avLst/>
          </a:prstGeom>
          <a:noFill/>
        </p:spPr>
        <p:txBody>
          <a:bodyPr wrap="square" rtlCol="0">
            <a:spAutoFit/>
          </a:bodyPr>
          <a:lstStyle/>
          <a:p>
            <a:pPr algn="ctr"/>
            <a:r>
              <a:rPr lang="en-US" sz="2400" dirty="0">
                <a:solidFill>
                  <a:schemeClr val="tx1">
                    <a:lumMod val="75000"/>
                    <a:lumOff val="25000"/>
                  </a:schemeClr>
                </a:solidFill>
              </a:rPr>
              <a:t>Total Mercury Used in </a:t>
            </a:r>
          </a:p>
          <a:p>
            <a:pPr algn="ctr"/>
            <a:r>
              <a:rPr lang="en-US" sz="2400" dirty="0">
                <a:solidFill>
                  <a:schemeClr val="tx1">
                    <a:lumMod val="75000"/>
                    <a:lumOff val="25000"/>
                  </a:schemeClr>
                </a:solidFill>
              </a:rPr>
              <a:t>the United States*</a:t>
            </a:r>
          </a:p>
        </p:txBody>
      </p:sp>
      <p:graphicFrame>
        <p:nvGraphicFramePr>
          <p:cNvPr id="17" name="Chart 16">
            <a:extLst>
              <a:ext uri="{FF2B5EF4-FFF2-40B4-BE49-F238E27FC236}">
                <a16:creationId xmlns:a16="http://schemas.microsoft.com/office/drawing/2014/main" id="{D2EFCACF-7B39-E54A-B7BD-4FC188025231}"/>
              </a:ext>
            </a:extLst>
          </p:cNvPr>
          <p:cNvGraphicFramePr/>
          <p:nvPr>
            <p:extLst>
              <p:ext uri="{D42A27DB-BD31-4B8C-83A1-F6EECF244321}">
                <p14:modId xmlns:p14="http://schemas.microsoft.com/office/powerpoint/2010/main" val="2081486249"/>
              </p:ext>
            </p:extLst>
          </p:nvPr>
        </p:nvGraphicFramePr>
        <p:xfrm>
          <a:off x="4861019" y="2218544"/>
          <a:ext cx="3689257" cy="348386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DBA91EB8-7B76-0949-8C19-9675B2066E5D}"/>
              </a:ext>
            </a:extLst>
          </p:cNvPr>
          <p:cNvSpPr txBox="1"/>
          <p:nvPr/>
        </p:nvSpPr>
        <p:spPr>
          <a:xfrm>
            <a:off x="5114200" y="3867165"/>
            <a:ext cx="1429900" cy="400110"/>
          </a:xfrm>
          <a:prstGeom prst="rect">
            <a:avLst/>
          </a:prstGeom>
          <a:noFill/>
        </p:spPr>
        <p:txBody>
          <a:bodyPr wrap="square" rtlCol="0">
            <a:spAutoFit/>
          </a:bodyPr>
          <a:lstStyle/>
          <a:p>
            <a:pPr algn="ctr"/>
            <a:r>
              <a:rPr lang="en-US" sz="2000" dirty="0">
                <a:solidFill>
                  <a:schemeClr val="bg1"/>
                </a:solidFill>
              </a:rPr>
              <a:t>Dental</a:t>
            </a:r>
          </a:p>
        </p:txBody>
      </p:sp>
      <p:sp>
        <p:nvSpPr>
          <p:cNvPr id="19" name="TextBox 18">
            <a:extLst>
              <a:ext uri="{FF2B5EF4-FFF2-40B4-BE49-F238E27FC236}">
                <a16:creationId xmlns:a16="http://schemas.microsoft.com/office/drawing/2014/main" id="{3726023B-2A9A-4B46-9BC2-8421E85D062A}"/>
              </a:ext>
            </a:extLst>
          </p:cNvPr>
          <p:cNvSpPr txBox="1"/>
          <p:nvPr/>
        </p:nvSpPr>
        <p:spPr>
          <a:xfrm>
            <a:off x="6658320" y="3866082"/>
            <a:ext cx="1582143" cy="400110"/>
          </a:xfrm>
          <a:prstGeom prst="rect">
            <a:avLst/>
          </a:prstGeom>
          <a:noFill/>
        </p:spPr>
        <p:txBody>
          <a:bodyPr wrap="square" rtlCol="0">
            <a:spAutoFit/>
          </a:bodyPr>
          <a:lstStyle/>
          <a:p>
            <a:pPr algn="ctr"/>
            <a:r>
              <a:rPr lang="en-US" sz="2000" dirty="0">
                <a:solidFill>
                  <a:schemeClr val="tx1">
                    <a:lumMod val="75000"/>
                    <a:lumOff val="25000"/>
                  </a:schemeClr>
                </a:solidFill>
              </a:rPr>
              <a:t>Other</a:t>
            </a:r>
          </a:p>
        </p:txBody>
      </p:sp>
      <p:sp>
        <p:nvSpPr>
          <p:cNvPr id="5" name="Slide Number Placeholder 4">
            <a:extLst>
              <a:ext uri="{FF2B5EF4-FFF2-40B4-BE49-F238E27FC236}">
                <a16:creationId xmlns:a16="http://schemas.microsoft.com/office/drawing/2014/main" id="{8A5FA240-09D1-B747-9772-7E98A92A7AE5}"/>
              </a:ext>
            </a:extLst>
          </p:cNvPr>
          <p:cNvSpPr>
            <a:spLocks noGrp="1"/>
          </p:cNvSpPr>
          <p:nvPr>
            <p:ph type="sldNum" sz="quarter" idx="12"/>
          </p:nvPr>
        </p:nvSpPr>
        <p:spPr/>
        <p:txBody>
          <a:bodyPr/>
          <a:lstStyle/>
          <a:p>
            <a:pPr algn="r"/>
            <a:fld id="{3A98EE3D-8CD1-4C3F-BD1C-C98C9596463C}" type="slidenum">
              <a:rPr lang="en-US" smtClean="0"/>
              <a:pPr algn="r"/>
              <a:t>5</a:t>
            </a:fld>
            <a:endParaRPr lang="en-US" dirty="0"/>
          </a:p>
        </p:txBody>
      </p:sp>
    </p:spTree>
    <p:extLst>
      <p:ext uri="{BB962C8B-B14F-4D97-AF65-F5344CB8AC3E}">
        <p14:creationId xmlns:p14="http://schemas.microsoft.com/office/powerpoint/2010/main" val="218784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AA5F-0375-4E37-A442-9C0D65AA75D6}"/>
              </a:ext>
            </a:extLst>
          </p:cNvPr>
          <p:cNvSpPr>
            <a:spLocks noGrp="1"/>
          </p:cNvSpPr>
          <p:nvPr>
            <p:ph type="title"/>
          </p:nvPr>
        </p:nvSpPr>
        <p:spPr/>
        <p:txBody>
          <a:bodyPr/>
          <a:lstStyle/>
          <a:p>
            <a:r>
              <a:rPr lang="en-US" dirty="0"/>
              <a:t>US EPA Rule</a:t>
            </a:r>
            <a:br>
              <a:rPr lang="en-US" dirty="0"/>
            </a:br>
            <a:r>
              <a:rPr lang="en-US" dirty="0"/>
              <a:t>40 CFR Part 441</a:t>
            </a:r>
          </a:p>
        </p:txBody>
      </p:sp>
      <p:sp>
        <p:nvSpPr>
          <p:cNvPr id="4" name="Text Placeholder 3">
            <a:extLst>
              <a:ext uri="{FF2B5EF4-FFF2-40B4-BE49-F238E27FC236}">
                <a16:creationId xmlns:a16="http://schemas.microsoft.com/office/drawing/2014/main" id="{960277B8-AA83-4ED3-A4DB-9CF436230B67}"/>
              </a:ext>
            </a:extLst>
          </p:cNvPr>
          <p:cNvSpPr>
            <a:spLocks noGrp="1"/>
          </p:cNvSpPr>
          <p:nvPr>
            <p:ph type="body" sz="half" idx="2"/>
          </p:nvPr>
        </p:nvSpPr>
        <p:spPr/>
        <p:txBody>
          <a:bodyPr/>
          <a:lstStyle/>
          <a:p>
            <a:r>
              <a:rPr lang="en-US" dirty="0"/>
              <a:t>Compliance required by 14 July 2020.</a:t>
            </a:r>
          </a:p>
        </p:txBody>
      </p:sp>
      <p:graphicFrame>
        <p:nvGraphicFramePr>
          <p:cNvPr id="5" name="Table 4">
            <a:extLst>
              <a:ext uri="{FF2B5EF4-FFF2-40B4-BE49-F238E27FC236}">
                <a16:creationId xmlns:a16="http://schemas.microsoft.com/office/drawing/2014/main" id="{2B2A62AA-B51C-584A-8D08-01B457556AD2}"/>
              </a:ext>
            </a:extLst>
          </p:cNvPr>
          <p:cNvGraphicFramePr>
            <a:graphicFrameLocks noGrp="1"/>
          </p:cNvGraphicFramePr>
          <p:nvPr>
            <p:extLst>
              <p:ext uri="{D42A27DB-BD31-4B8C-83A1-F6EECF244321}">
                <p14:modId xmlns:p14="http://schemas.microsoft.com/office/powerpoint/2010/main" val="2746765772"/>
              </p:ext>
            </p:extLst>
          </p:nvPr>
        </p:nvGraphicFramePr>
        <p:xfrm>
          <a:off x="5121573" y="1163731"/>
          <a:ext cx="3213480" cy="5056166"/>
        </p:xfrm>
        <a:graphic>
          <a:graphicData uri="http://schemas.openxmlformats.org/drawingml/2006/table">
            <a:tbl>
              <a:tblPr firstRow="1" bandRow="1">
                <a:tableStyleId>{2D5ABB26-0587-4C30-8999-92F81FD0307C}</a:tableStyleId>
              </a:tblPr>
              <a:tblGrid>
                <a:gridCol w="3213480">
                  <a:extLst>
                    <a:ext uri="{9D8B030D-6E8A-4147-A177-3AD203B41FA5}">
                      <a16:colId xmlns:a16="http://schemas.microsoft.com/office/drawing/2014/main" val="3543135933"/>
                    </a:ext>
                  </a:extLst>
                </a:gridCol>
              </a:tblGrid>
              <a:tr h="504812">
                <a:tc>
                  <a:txBody>
                    <a:bodyPr/>
                    <a:lstStyle/>
                    <a:p>
                      <a:r>
                        <a:rPr lang="en-US" sz="2400" b="1" dirty="0">
                          <a:solidFill>
                            <a:schemeClr val="tx1">
                              <a:lumMod val="75000"/>
                              <a:lumOff val="25000"/>
                            </a:schemeClr>
                          </a:solidFill>
                        </a:rPr>
                        <a:t>What the </a:t>
                      </a:r>
                    </a:p>
                    <a:p>
                      <a:r>
                        <a:rPr lang="en-US" sz="2400" b="1" dirty="0">
                          <a:solidFill>
                            <a:schemeClr val="tx1">
                              <a:lumMod val="75000"/>
                              <a:lumOff val="25000"/>
                            </a:schemeClr>
                          </a:solidFill>
                        </a:rPr>
                        <a:t>rule does…</a:t>
                      </a:r>
                    </a:p>
                  </a:txBody>
                  <a:tcPr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7793050"/>
                  </a:ext>
                </a:extLst>
              </a:tr>
              <a:tr h="972320">
                <a:tc>
                  <a:txBody>
                    <a:bodyPr/>
                    <a:lstStyle/>
                    <a:p>
                      <a:r>
                        <a:rPr lang="en-US" dirty="0">
                          <a:solidFill>
                            <a:schemeClr val="tx1">
                              <a:lumMod val="75000"/>
                              <a:lumOff val="25000"/>
                            </a:schemeClr>
                          </a:solidFill>
                        </a:rPr>
                        <a:t>State and local government enforce the regulation.</a:t>
                      </a:r>
                    </a:p>
                  </a:txBody>
                  <a:tcPr marT="182880" marB="91440">
                    <a:lnT w="9525" cap="flat" cmpd="sng" algn="ctr">
                      <a:solidFill>
                        <a:schemeClr val="tx1"/>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69878688"/>
                  </a:ext>
                </a:extLst>
              </a:tr>
              <a:tr h="944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Requires hazardous waste recycling.</a:t>
                      </a:r>
                    </a:p>
                  </a:txBody>
                  <a:tcPr marT="182880" marB="91440">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82425591"/>
                  </a:ext>
                </a:extLst>
              </a:tr>
              <a:tr h="845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Follows ISO Standard 11143:2008 for separators – requiring 95% separation rate.</a:t>
                      </a:r>
                    </a:p>
                    <a:p>
                      <a:endParaRPr lang="en-US" dirty="0">
                        <a:solidFill>
                          <a:schemeClr val="tx1">
                            <a:lumMod val="75000"/>
                            <a:lumOff val="25000"/>
                          </a:schemeClr>
                        </a:solidFill>
                      </a:endParaRPr>
                    </a:p>
                  </a:txBody>
                  <a:tcPr marT="182880" marB="91440">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90924933"/>
                  </a:ext>
                </a:extLst>
              </a:tr>
              <a:tr h="472453">
                <a:tc>
                  <a:txBody>
                    <a:bodyPr/>
                    <a:lstStyle/>
                    <a:p>
                      <a:endParaRPr lang="en-US" dirty="0"/>
                    </a:p>
                  </a:txBody>
                  <a:tcPr marT="91440">
                    <a:lnT w="3175"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2826583503"/>
                  </a:ext>
                </a:extLst>
              </a:tr>
              <a:tr h="472453">
                <a:tc>
                  <a:txBody>
                    <a:bodyPr/>
                    <a:lstStyle/>
                    <a:p>
                      <a:endParaRPr lang="en-US" dirty="0"/>
                    </a:p>
                  </a:txBody>
                  <a:tcPr marT="91440"/>
                </a:tc>
                <a:extLst>
                  <a:ext uri="{0D108BD9-81ED-4DB2-BD59-A6C34878D82A}">
                    <a16:rowId xmlns:a16="http://schemas.microsoft.com/office/drawing/2014/main" val="2782845903"/>
                  </a:ext>
                </a:extLst>
              </a:tr>
            </a:tbl>
          </a:graphicData>
        </a:graphic>
      </p:graphicFrame>
      <p:graphicFrame>
        <p:nvGraphicFramePr>
          <p:cNvPr id="9" name="Table 8">
            <a:extLst>
              <a:ext uri="{FF2B5EF4-FFF2-40B4-BE49-F238E27FC236}">
                <a16:creationId xmlns:a16="http://schemas.microsoft.com/office/drawing/2014/main" id="{BDC8CB64-C82C-F64A-AA1E-340EE1A58D90}"/>
              </a:ext>
            </a:extLst>
          </p:cNvPr>
          <p:cNvGraphicFramePr>
            <a:graphicFrameLocks noGrp="1"/>
          </p:cNvGraphicFramePr>
          <p:nvPr>
            <p:extLst>
              <p:ext uri="{D42A27DB-BD31-4B8C-83A1-F6EECF244321}">
                <p14:modId xmlns:p14="http://schemas.microsoft.com/office/powerpoint/2010/main" val="3503608341"/>
              </p:ext>
            </p:extLst>
          </p:nvPr>
        </p:nvGraphicFramePr>
        <p:xfrm>
          <a:off x="8335054" y="1163731"/>
          <a:ext cx="3213480" cy="5056166"/>
        </p:xfrm>
        <a:graphic>
          <a:graphicData uri="http://schemas.openxmlformats.org/drawingml/2006/table">
            <a:tbl>
              <a:tblPr firstRow="1" bandRow="1">
                <a:tableStyleId>{2D5ABB26-0587-4C30-8999-92F81FD0307C}</a:tableStyleId>
              </a:tblPr>
              <a:tblGrid>
                <a:gridCol w="3213480">
                  <a:extLst>
                    <a:ext uri="{9D8B030D-6E8A-4147-A177-3AD203B41FA5}">
                      <a16:colId xmlns:a16="http://schemas.microsoft.com/office/drawing/2014/main" val="2964724737"/>
                    </a:ext>
                  </a:extLst>
                </a:gridCol>
              </a:tblGrid>
              <a:tr h="504812">
                <a:tc>
                  <a:txBody>
                    <a:bodyPr/>
                    <a:lstStyle/>
                    <a:p>
                      <a:r>
                        <a:rPr lang="en-US" sz="2400" b="1" dirty="0">
                          <a:solidFill>
                            <a:schemeClr val="tx1">
                              <a:lumMod val="75000"/>
                              <a:lumOff val="25000"/>
                            </a:schemeClr>
                          </a:solidFill>
                        </a:rPr>
                        <a:t>What the rule </a:t>
                      </a:r>
                    </a:p>
                    <a:p>
                      <a:r>
                        <a:rPr lang="en-US" sz="2400" b="1" dirty="0">
                          <a:solidFill>
                            <a:schemeClr val="tx1">
                              <a:lumMod val="75000"/>
                              <a:lumOff val="25000"/>
                            </a:schemeClr>
                          </a:solidFill>
                        </a:rPr>
                        <a:t>does not do…</a:t>
                      </a:r>
                    </a:p>
                  </a:txBody>
                  <a:tcPr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7793050"/>
                  </a:ext>
                </a:extLst>
              </a:tr>
              <a:tr h="972320">
                <a:tc>
                  <a:txBody>
                    <a:bodyPr/>
                    <a:lstStyle/>
                    <a:p>
                      <a:r>
                        <a:rPr lang="en-US" dirty="0">
                          <a:solidFill>
                            <a:schemeClr val="tx1">
                              <a:lumMod val="75000"/>
                              <a:lumOff val="25000"/>
                            </a:schemeClr>
                          </a:solidFill>
                        </a:rPr>
                        <a:t>Does not set a mercury discharge limit for dental facilities.</a:t>
                      </a:r>
                    </a:p>
                  </a:txBody>
                  <a:tcPr marT="182880" marB="91440">
                    <a:lnT w="9525" cap="flat" cmpd="sng" algn="ctr">
                      <a:solidFill>
                        <a:schemeClr val="tx1"/>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69878688"/>
                  </a:ext>
                </a:extLst>
              </a:tr>
              <a:tr h="944380">
                <a:tc>
                  <a:txBody>
                    <a:bodyPr/>
                    <a:lstStyle/>
                    <a:p>
                      <a:r>
                        <a:rPr lang="en-US" dirty="0">
                          <a:solidFill>
                            <a:schemeClr val="tx1">
                              <a:lumMod val="75000"/>
                              <a:lumOff val="25000"/>
                            </a:schemeClr>
                          </a:solidFill>
                        </a:rPr>
                        <a:t>Does not require the use of Best Available Technology (BAT).</a:t>
                      </a:r>
                    </a:p>
                  </a:txBody>
                  <a:tcPr marT="182880" marB="91440">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82425591"/>
                  </a:ext>
                </a:extLst>
              </a:tr>
              <a:tr h="845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75000"/>
                              <a:lumOff val="25000"/>
                            </a:schemeClr>
                          </a:solidFill>
                          <a:latin typeface="+mn-lt"/>
                          <a:ea typeface="+mn-ea"/>
                          <a:cs typeface="+mn-cs"/>
                        </a:rPr>
                        <a:t>Does not address dissolved mercury. </a:t>
                      </a:r>
                      <a:r>
                        <a:rPr lang="en-US" dirty="0">
                          <a:solidFill>
                            <a:schemeClr val="tx1">
                              <a:lumMod val="75000"/>
                              <a:lumOff val="25000"/>
                            </a:schemeClr>
                          </a:solidFill>
                        </a:rPr>
                        <a:t>Only concerned with solid amalgam/mercury.</a:t>
                      </a:r>
                      <a:endParaRPr lang="en-US" sz="1800" kern="1200" dirty="0">
                        <a:solidFill>
                          <a:schemeClr val="tx1">
                            <a:lumMod val="75000"/>
                            <a:lumOff val="25000"/>
                          </a:schemeClr>
                        </a:solidFill>
                        <a:latin typeface="+mn-lt"/>
                        <a:ea typeface="+mn-ea"/>
                        <a:cs typeface="+mn-cs"/>
                      </a:endParaRPr>
                    </a:p>
                    <a:p>
                      <a:endParaRPr lang="en-US" dirty="0">
                        <a:solidFill>
                          <a:schemeClr val="tx1">
                            <a:lumMod val="75000"/>
                            <a:lumOff val="25000"/>
                          </a:schemeClr>
                        </a:solidFill>
                      </a:endParaRPr>
                    </a:p>
                  </a:txBody>
                  <a:tcPr marT="182880" marB="91440">
                    <a:lnT w="3175" cap="flat" cmpd="sng" algn="ctr">
                      <a:solidFill>
                        <a:schemeClr val="bg1">
                          <a:lumMod val="6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90924933"/>
                  </a:ext>
                </a:extLst>
              </a:tr>
              <a:tr h="472453">
                <a:tc>
                  <a:txBody>
                    <a:bodyPr/>
                    <a:lstStyle/>
                    <a:p>
                      <a:endParaRPr lang="en-US" dirty="0"/>
                    </a:p>
                  </a:txBody>
                  <a:tcPr marT="91440">
                    <a:lnT w="3175"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2826583503"/>
                  </a:ext>
                </a:extLst>
              </a:tr>
              <a:tr h="472453">
                <a:tc>
                  <a:txBody>
                    <a:bodyPr/>
                    <a:lstStyle/>
                    <a:p>
                      <a:endParaRPr lang="en-US" dirty="0"/>
                    </a:p>
                  </a:txBody>
                  <a:tcPr marT="91440"/>
                </a:tc>
                <a:extLst>
                  <a:ext uri="{0D108BD9-81ED-4DB2-BD59-A6C34878D82A}">
                    <a16:rowId xmlns:a16="http://schemas.microsoft.com/office/drawing/2014/main" val="2782845903"/>
                  </a:ext>
                </a:extLst>
              </a:tr>
            </a:tbl>
          </a:graphicData>
        </a:graphic>
      </p:graphicFrame>
      <p:sp>
        <p:nvSpPr>
          <p:cNvPr id="3" name="TextBox 2">
            <a:extLst>
              <a:ext uri="{FF2B5EF4-FFF2-40B4-BE49-F238E27FC236}">
                <a16:creationId xmlns:a16="http://schemas.microsoft.com/office/drawing/2014/main" id="{9721CAB7-9676-4648-8EE5-0060325E7BB8}"/>
              </a:ext>
            </a:extLst>
          </p:cNvPr>
          <p:cNvSpPr txBox="1"/>
          <p:nvPr/>
        </p:nvSpPr>
        <p:spPr>
          <a:xfrm>
            <a:off x="5324768" y="5594046"/>
            <a:ext cx="6020570" cy="646331"/>
          </a:xfrm>
          <a:prstGeom prst="rect">
            <a:avLst/>
          </a:prstGeom>
          <a:noFill/>
        </p:spPr>
        <p:txBody>
          <a:bodyPr wrap="square" rtlCol="0">
            <a:spAutoFit/>
          </a:bodyPr>
          <a:lstStyle/>
          <a:p>
            <a:r>
              <a:rPr lang="en-US" b="1" dirty="0">
                <a:solidFill>
                  <a:schemeClr val="tx1">
                    <a:lumMod val="75000"/>
                    <a:lumOff val="25000"/>
                  </a:schemeClr>
                </a:solidFill>
              </a:rPr>
              <a:t>Reality: </a:t>
            </a:r>
            <a:r>
              <a:rPr lang="en-US" dirty="0">
                <a:solidFill>
                  <a:schemeClr val="tx1">
                    <a:lumMod val="75000"/>
                    <a:lumOff val="25000"/>
                  </a:schemeClr>
                </a:solidFill>
              </a:rPr>
              <a:t>Many small and mid-sized wastewater treatment plants are unable to meet federal regulations with a 95% separation rate.</a:t>
            </a:r>
          </a:p>
        </p:txBody>
      </p:sp>
      <p:sp>
        <p:nvSpPr>
          <p:cNvPr id="8" name="Slide Number Placeholder 7">
            <a:extLst>
              <a:ext uri="{FF2B5EF4-FFF2-40B4-BE49-F238E27FC236}">
                <a16:creationId xmlns:a16="http://schemas.microsoft.com/office/drawing/2014/main" id="{E9D1A20A-54F5-8645-A400-BBBA6D241F95}"/>
              </a:ext>
            </a:extLst>
          </p:cNvPr>
          <p:cNvSpPr>
            <a:spLocks noGrp="1"/>
          </p:cNvSpPr>
          <p:nvPr>
            <p:ph type="sldNum" sz="quarter" idx="12"/>
          </p:nvPr>
        </p:nvSpPr>
        <p:spPr/>
        <p:txBody>
          <a:bodyPr/>
          <a:lstStyle/>
          <a:p>
            <a:pPr algn="r"/>
            <a:fld id="{3A98EE3D-8CD1-4C3F-BD1C-C98C9596463C}" type="slidenum">
              <a:rPr lang="en-US" smtClean="0"/>
              <a:pPr algn="r"/>
              <a:t>6</a:t>
            </a:fld>
            <a:endParaRPr lang="en-US" dirty="0"/>
          </a:p>
        </p:txBody>
      </p:sp>
    </p:spTree>
    <p:extLst>
      <p:ext uri="{BB962C8B-B14F-4D97-AF65-F5344CB8AC3E}">
        <p14:creationId xmlns:p14="http://schemas.microsoft.com/office/powerpoint/2010/main" val="348757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16BE-F7D3-E441-A05B-58CD98F4737C}"/>
              </a:ext>
            </a:extLst>
          </p:cNvPr>
          <p:cNvSpPr>
            <a:spLocks noGrp="1"/>
          </p:cNvSpPr>
          <p:nvPr>
            <p:ph type="title"/>
          </p:nvPr>
        </p:nvSpPr>
        <p:spPr/>
        <p:txBody>
          <a:bodyPr/>
          <a:lstStyle/>
          <a:p>
            <a:r>
              <a:rPr lang="en-US" dirty="0"/>
              <a:t>ISO vs Environment</a:t>
            </a:r>
          </a:p>
        </p:txBody>
      </p:sp>
      <p:sp>
        <p:nvSpPr>
          <p:cNvPr id="3" name="Content Placeholder 2">
            <a:extLst>
              <a:ext uri="{FF2B5EF4-FFF2-40B4-BE49-F238E27FC236}">
                <a16:creationId xmlns:a16="http://schemas.microsoft.com/office/drawing/2014/main" id="{6A82E072-587C-E947-98E4-FA92E8FE39CF}"/>
              </a:ext>
            </a:extLst>
          </p:cNvPr>
          <p:cNvSpPr>
            <a:spLocks noGrp="1"/>
          </p:cNvSpPr>
          <p:nvPr>
            <p:ph idx="1"/>
          </p:nvPr>
        </p:nvSpPr>
        <p:spPr>
          <a:xfrm>
            <a:off x="6096000" y="356438"/>
            <a:ext cx="4986527" cy="822037"/>
          </a:xfrm>
        </p:spPr>
        <p:txBody>
          <a:bodyPr>
            <a:normAutofit fontScale="92500" lnSpcReduction="20000"/>
          </a:bodyPr>
          <a:lstStyle/>
          <a:p>
            <a:pPr algn="ctr">
              <a:spcBef>
                <a:spcPts val="800"/>
              </a:spcBef>
            </a:pPr>
            <a:r>
              <a:rPr lang="en-US" dirty="0"/>
              <a:t>Based upon ISO 11143 </a:t>
            </a:r>
          </a:p>
          <a:p>
            <a:pPr algn="ctr">
              <a:spcBef>
                <a:spcPts val="800"/>
              </a:spcBef>
            </a:pPr>
            <a:r>
              <a:rPr lang="en-US" dirty="0"/>
              <a:t>95% of solids are captured.</a:t>
            </a:r>
          </a:p>
        </p:txBody>
      </p:sp>
      <p:sp>
        <p:nvSpPr>
          <p:cNvPr id="4" name="Text Placeholder 3">
            <a:extLst>
              <a:ext uri="{FF2B5EF4-FFF2-40B4-BE49-F238E27FC236}">
                <a16:creationId xmlns:a16="http://schemas.microsoft.com/office/drawing/2014/main" id="{294C43BF-F2B5-4541-9415-B0854D98E3F1}"/>
              </a:ext>
            </a:extLst>
          </p:cNvPr>
          <p:cNvSpPr>
            <a:spLocks noGrp="1"/>
          </p:cNvSpPr>
          <p:nvPr>
            <p:ph type="body" sz="half" idx="2"/>
          </p:nvPr>
        </p:nvSpPr>
        <p:spPr/>
        <p:txBody>
          <a:bodyPr/>
          <a:lstStyle/>
          <a:p>
            <a:r>
              <a:rPr lang="en-US" dirty="0"/>
              <a:t>ISO test does not remove enough amalgam and dissolved mercury to levels needed by wastewater treatment plants.</a:t>
            </a:r>
          </a:p>
          <a:p>
            <a:endParaRPr lang="en-US" dirty="0"/>
          </a:p>
        </p:txBody>
      </p:sp>
      <p:sp>
        <p:nvSpPr>
          <p:cNvPr id="5" name="Content Placeholder 2">
            <a:extLst>
              <a:ext uri="{FF2B5EF4-FFF2-40B4-BE49-F238E27FC236}">
                <a16:creationId xmlns:a16="http://schemas.microsoft.com/office/drawing/2014/main" id="{A7CD1E3F-C9EE-B842-9C5F-041554346468}"/>
              </a:ext>
            </a:extLst>
          </p:cNvPr>
          <p:cNvSpPr txBox="1">
            <a:spLocks/>
          </p:cNvSpPr>
          <p:nvPr/>
        </p:nvSpPr>
        <p:spPr>
          <a:xfrm>
            <a:off x="6386267" y="1303751"/>
            <a:ext cx="1327871" cy="64008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600" dirty="0"/>
              <a:t>10 grams used in test</a:t>
            </a:r>
          </a:p>
        </p:txBody>
      </p:sp>
      <p:pic>
        <p:nvPicPr>
          <p:cNvPr id="7" name="Graphic 6" descr="Filter">
            <a:extLst>
              <a:ext uri="{FF2B5EF4-FFF2-40B4-BE49-F238E27FC236}">
                <a16:creationId xmlns:a16="http://schemas.microsoft.com/office/drawing/2014/main" id="{BEBF8390-1025-344C-A1F2-EBB6362975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0162" y="1805748"/>
            <a:ext cx="640080" cy="640080"/>
          </a:xfrm>
          <a:prstGeom prst="rect">
            <a:avLst/>
          </a:prstGeom>
        </p:spPr>
      </p:pic>
      <p:sp>
        <p:nvSpPr>
          <p:cNvPr id="8" name="Content Placeholder 2">
            <a:extLst>
              <a:ext uri="{FF2B5EF4-FFF2-40B4-BE49-F238E27FC236}">
                <a16:creationId xmlns:a16="http://schemas.microsoft.com/office/drawing/2014/main" id="{EC19B7F9-64D7-C848-98E9-5976074B59D9}"/>
              </a:ext>
            </a:extLst>
          </p:cNvPr>
          <p:cNvSpPr txBox="1">
            <a:spLocks/>
          </p:cNvSpPr>
          <p:nvPr/>
        </p:nvSpPr>
        <p:spPr>
          <a:xfrm>
            <a:off x="6390016" y="2379076"/>
            <a:ext cx="1327872" cy="64008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600" dirty="0"/>
              <a:t>.5 grams passes through </a:t>
            </a:r>
          </a:p>
        </p:txBody>
      </p:sp>
      <p:cxnSp>
        <p:nvCxnSpPr>
          <p:cNvPr id="10" name="Straight Arrow Connector 9">
            <a:extLst>
              <a:ext uri="{FF2B5EF4-FFF2-40B4-BE49-F238E27FC236}">
                <a16:creationId xmlns:a16="http://schemas.microsoft.com/office/drawing/2014/main" id="{B8D73277-6A4D-FE47-A7EC-615039C8C5A9}"/>
              </a:ext>
            </a:extLst>
          </p:cNvPr>
          <p:cNvCxnSpPr>
            <a:cxnSpLocks/>
          </p:cNvCxnSpPr>
          <p:nvPr/>
        </p:nvCxnSpPr>
        <p:spPr>
          <a:xfrm>
            <a:off x="7409032" y="2192673"/>
            <a:ext cx="2575929" cy="6465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Graphic 11" descr="Factory">
            <a:extLst>
              <a:ext uri="{FF2B5EF4-FFF2-40B4-BE49-F238E27FC236}">
                <a16:creationId xmlns:a16="http://schemas.microsoft.com/office/drawing/2014/main" id="{67EEBC6D-0BE2-AF48-A9FA-21ACE45E9F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4041" y="1883508"/>
            <a:ext cx="640080" cy="640080"/>
          </a:xfrm>
          <a:prstGeom prst="rect">
            <a:avLst/>
          </a:prstGeom>
        </p:spPr>
      </p:pic>
      <p:sp>
        <p:nvSpPr>
          <p:cNvPr id="13" name="Content Placeholder 2">
            <a:extLst>
              <a:ext uri="{FF2B5EF4-FFF2-40B4-BE49-F238E27FC236}">
                <a16:creationId xmlns:a16="http://schemas.microsoft.com/office/drawing/2014/main" id="{226C5261-D3E1-354C-A9CE-0C3E6A869BDD}"/>
              </a:ext>
            </a:extLst>
          </p:cNvPr>
          <p:cNvSpPr txBox="1">
            <a:spLocks/>
          </p:cNvSpPr>
          <p:nvPr/>
        </p:nvSpPr>
        <p:spPr>
          <a:xfrm>
            <a:off x="7914214" y="1816189"/>
            <a:ext cx="1565564" cy="822037"/>
          </a:xfrm>
          <a:prstGeom prst="rect">
            <a:avLst/>
          </a:prstGeom>
          <a:solidFill>
            <a:schemeClr val="bg1"/>
          </a:solidFill>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400" dirty="0"/>
              <a:t>500,000,000 ng escapes to the treatment plant</a:t>
            </a:r>
          </a:p>
        </p:txBody>
      </p:sp>
      <p:pic>
        <p:nvPicPr>
          <p:cNvPr id="15" name="Graphic 14" descr="Bathtub">
            <a:extLst>
              <a:ext uri="{FF2B5EF4-FFF2-40B4-BE49-F238E27FC236}">
                <a16:creationId xmlns:a16="http://schemas.microsoft.com/office/drawing/2014/main" id="{36CD58D0-51EA-014B-B0A4-E4AB62781E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2088" y="3672809"/>
            <a:ext cx="335159" cy="335159"/>
          </a:xfrm>
          <a:prstGeom prst="rect">
            <a:avLst/>
          </a:prstGeom>
        </p:spPr>
      </p:pic>
      <p:pic>
        <p:nvPicPr>
          <p:cNvPr id="16" name="Graphic 15" descr="Bathtub">
            <a:extLst>
              <a:ext uri="{FF2B5EF4-FFF2-40B4-BE49-F238E27FC236}">
                <a16:creationId xmlns:a16="http://schemas.microsoft.com/office/drawing/2014/main" id="{B35E389E-54C3-3A4F-80F2-7E7B4B7EB7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9240" y="3672807"/>
            <a:ext cx="335159" cy="335159"/>
          </a:xfrm>
          <a:prstGeom prst="rect">
            <a:avLst/>
          </a:prstGeom>
        </p:spPr>
      </p:pic>
      <p:pic>
        <p:nvPicPr>
          <p:cNvPr id="17" name="Graphic 16" descr="Bathtub">
            <a:extLst>
              <a:ext uri="{FF2B5EF4-FFF2-40B4-BE49-F238E27FC236}">
                <a16:creationId xmlns:a16="http://schemas.microsoft.com/office/drawing/2014/main" id="{C04D4B35-724B-A040-BF91-A4BD40CCC0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6508" y="3672807"/>
            <a:ext cx="335159" cy="335159"/>
          </a:xfrm>
          <a:prstGeom prst="rect">
            <a:avLst/>
          </a:prstGeom>
        </p:spPr>
      </p:pic>
      <p:pic>
        <p:nvPicPr>
          <p:cNvPr id="18" name="Graphic 17" descr="Bathtub">
            <a:extLst>
              <a:ext uri="{FF2B5EF4-FFF2-40B4-BE49-F238E27FC236}">
                <a16:creationId xmlns:a16="http://schemas.microsoft.com/office/drawing/2014/main" id="{CC79286D-C53E-AE4C-9E0B-EE66E5CDA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8633" y="3672807"/>
            <a:ext cx="335159" cy="335159"/>
          </a:xfrm>
          <a:prstGeom prst="rect">
            <a:avLst/>
          </a:prstGeom>
        </p:spPr>
      </p:pic>
      <p:pic>
        <p:nvPicPr>
          <p:cNvPr id="19" name="Graphic 18" descr="Bathtub">
            <a:extLst>
              <a:ext uri="{FF2B5EF4-FFF2-40B4-BE49-F238E27FC236}">
                <a16:creationId xmlns:a16="http://schemas.microsoft.com/office/drawing/2014/main" id="{70F7B8B9-FCB4-774E-94A6-30875594B7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6129" y="3672807"/>
            <a:ext cx="335159" cy="335159"/>
          </a:xfrm>
          <a:prstGeom prst="rect">
            <a:avLst/>
          </a:prstGeom>
        </p:spPr>
      </p:pic>
      <p:pic>
        <p:nvPicPr>
          <p:cNvPr id="26" name="Graphic 25" descr="Bathtub">
            <a:extLst>
              <a:ext uri="{FF2B5EF4-FFF2-40B4-BE49-F238E27FC236}">
                <a16:creationId xmlns:a16="http://schemas.microsoft.com/office/drawing/2014/main" id="{EFEC12C2-0D54-4849-8700-81B276EE61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0397" y="3672809"/>
            <a:ext cx="335159" cy="335159"/>
          </a:xfrm>
          <a:prstGeom prst="rect">
            <a:avLst/>
          </a:prstGeom>
        </p:spPr>
      </p:pic>
      <p:pic>
        <p:nvPicPr>
          <p:cNvPr id="27" name="Graphic 26" descr="Bathtub">
            <a:extLst>
              <a:ext uri="{FF2B5EF4-FFF2-40B4-BE49-F238E27FC236}">
                <a16:creationId xmlns:a16="http://schemas.microsoft.com/office/drawing/2014/main" id="{DA39AA48-C7B3-A740-885B-0FDE300A7B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7549" y="3672807"/>
            <a:ext cx="335159" cy="335159"/>
          </a:xfrm>
          <a:prstGeom prst="rect">
            <a:avLst/>
          </a:prstGeom>
        </p:spPr>
      </p:pic>
      <p:pic>
        <p:nvPicPr>
          <p:cNvPr id="28" name="Graphic 27" descr="Bathtub">
            <a:extLst>
              <a:ext uri="{FF2B5EF4-FFF2-40B4-BE49-F238E27FC236}">
                <a16:creationId xmlns:a16="http://schemas.microsoft.com/office/drawing/2014/main" id="{FC3C31FD-19E7-6244-8F4D-59563768D5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4817" y="3672807"/>
            <a:ext cx="335159" cy="335159"/>
          </a:xfrm>
          <a:prstGeom prst="rect">
            <a:avLst/>
          </a:prstGeom>
        </p:spPr>
      </p:pic>
      <p:pic>
        <p:nvPicPr>
          <p:cNvPr id="29" name="Graphic 28" descr="Bathtub">
            <a:extLst>
              <a:ext uri="{FF2B5EF4-FFF2-40B4-BE49-F238E27FC236}">
                <a16:creationId xmlns:a16="http://schemas.microsoft.com/office/drawing/2014/main" id="{AE7F75C0-5FB2-5C41-A0E2-14230DA068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6942" y="3672807"/>
            <a:ext cx="335159" cy="335159"/>
          </a:xfrm>
          <a:prstGeom prst="rect">
            <a:avLst/>
          </a:prstGeom>
        </p:spPr>
      </p:pic>
      <p:pic>
        <p:nvPicPr>
          <p:cNvPr id="30" name="Graphic 29" descr="Bathtub">
            <a:extLst>
              <a:ext uri="{FF2B5EF4-FFF2-40B4-BE49-F238E27FC236}">
                <a16:creationId xmlns:a16="http://schemas.microsoft.com/office/drawing/2014/main" id="{B617C6E7-AC1A-E34C-8EE9-A0244F78F0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4438" y="3672807"/>
            <a:ext cx="335159" cy="335159"/>
          </a:xfrm>
          <a:prstGeom prst="rect">
            <a:avLst/>
          </a:prstGeom>
        </p:spPr>
      </p:pic>
      <p:pic>
        <p:nvPicPr>
          <p:cNvPr id="31" name="Graphic 30" descr="Bathtub">
            <a:extLst>
              <a:ext uri="{FF2B5EF4-FFF2-40B4-BE49-F238E27FC236}">
                <a16:creationId xmlns:a16="http://schemas.microsoft.com/office/drawing/2014/main" id="{644CD7F2-0B09-5C42-A116-D4FC28146C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2088" y="3846933"/>
            <a:ext cx="335159" cy="335159"/>
          </a:xfrm>
          <a:prstGeom prst="rect">
            <a:avLst/>
          </a:prstGeom>
        </p:spPr>
      </p:pic>
      <p:pic>
        <p:nvPicPr>
          <p:cNvPr id="32" name="Graphic 31" descr="Bathtub">
            <a:extLst>
              <a:ext uri="{FF2B5EF4-FFF2-40B4-BE49-F238E27FC236}">
                <a16:creationId xmlns:a16="http://schemas.microsoft.com/office/drawing/2014/main" id="{1B5A6256-96DB-1449-8543-0C221C32FC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9240" y="3846931"/>
            <a:ext cx="335159" cy="335159"/>
          </a:xfrm>
          <a:prstGeom prst="rect">
            <a:avLst/>
          </a:prstGeom>
        </p:spPr>
      </p:pic>
      <p:pic>
        <p:nvPicPr>
          <p:cNvPr id="33" name="Graphic 32" descr="Bathtub">
            <a:extLst>
              <a:ext uri="{FF2B5EF4-FFF2-40B4-BE49-F238E27FC236}">
                <a16:creationId xmlns:a16="http://schemas.microsoft.com/office/drawing/2014/main" id="{34DA9421-6409-734A-9DB6-1B5154DB24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6508" y="3846931"/>
            <a:ext cx="335159" cy="335159"/>
          </a:xfrm>
          <a:prstGeom prst="rect">
            <a:avLst/>
          </a:prstGeom>
        </p:spPr>
      </p:pic>
      <p:pic>
        <p:nvPicPr>
          <p:cNvPr id="34" name="Graphic 33" descr="Bathtub">
            <a:extLst>
              <a:ext uri="{FF2B5EF4-FFF2-40B4-BE49-F238E27FC236}">
                <a16:creationId xmlns:a16="http://schemas.microsoft.com/office/drawing/2014/main" id="{F1C46190-9885-3A4E-B31D-9F00BC807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8633" y="3846931"/>
            <a:ext cx="335159" cy="335159"/>
          </a:xfrm>
          <a:prstGeom prst="rect">
            <a:avLst/>
          </a:prstGeom>
        </p:spPr>
      </p:pic>
      <p:pic>
        <p:nvPicPr>
          <p:cNvPr id="35" name="Graphic 34" descr="Bathtub">
            <a:extLst>
              <a:ext uri="{FF2B5EF4-FFF2-40B4-BE49-F238E27FC236}">
                <a16:creationId xmlns:a16="http://schemas.microsoft.com/office/drawing/2014/main" id="{17C4B951-59BB-DE4A-8449-30AACE8BCE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6129" y="3846931"/>
            <a:ext cx="335159" cy="335159"/>
          </a:xfrm>
          <a:prstGeom prst="rect">
            <a:avLst/>
          </a:prstGeom>
        </p:spPr>
      </p:pic>
      <p:pic>
        <p:nvPicPr>
          <p:cNvPr id="36" name="Graphic 35" descr="Bathtub">
            <a:extLst>
              <a:ext uri="{FF2B5EF4-FFF2-40B4-BE49-F238E27FC236}">
                <a16:creationId xmlns:a16="http://schemas.microsoft.com/office/drawing/2014/main" id="{5E1E0DAD-B11F-2143-8D40-2F8A609E88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0397" y="3846933"/>
            <a:ext cx="335159" cy="335159"/>
          </a:xfrm>
          <a:prstGeom prst="rect">
            <a:avLst/>
          </a:prstGeom>
        </p:spPr>
      </p:pic>
      <p:pic>
        <p:nvPicPr>
          <p:cNvPr id="37" name="Graphic 36" descr="Bathtub">
            <a:extLst>
              <a:ext uri="{FF2B5EF4-FFF2-40B4-BE49-F238E27FC236}">
                <a16:creationId xmlns:a16="http://schemas.microsoft.com/office/drawing/2014/main" id="{DB3D43CB-0FF2-F44F-A09E-F74920CA47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7549" y="3846931"/>
            <a:ext cx="335159" cy="335159"/>
          </a:xfrm>
          <a:prstGeom prst="rect">
            <a:avLst/>
          </a:prstGeom>
        </p:spPr>
      </p:pic>
      <p:pic>
        <p:nvPicPr>
          <p:cNvPr id="38" name="Graphic 37" descr="Bathtub">
            <a:extLst>
              <a:ext uri="{FF2B5EF4-FFF2-40B4-BE49-F238E27FC236}">
                <a16:creationId xmlns:a16="http://schemas.microsoft.com/office/drawing/2014/main" id="{0B12E432-CE3A-174E-9510-E38DA9B2BC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4817" y="3846931"/>
            <a:ext cx="335159" cy="335159"/>
          </a:xfrm>
          <a:prstGeom prst="rect">
            <a:avLst/>
          </a:prstGeom>
        </p:spPr>
      </p:pic>
      <p:pic>
        <p:nvPicPr>
          <p:cNvPr id="39" name="Graphic 38" descr="Bathtub">
            <a:extLst>
              <a:ext uri="{FF2B5EF4-FFF2-40B4-BE49-F238E27FC236}">
                <a16:creationId xmlns:a16="http://schemas.microsoft.com/office/drawing/2014/main" id="{1FAE6799-8801-7C4C-9ACA-0943C162DF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6942" y="3846931"/>
            <a:ext cx="335159" cy="335159"/>
          </a:xfrm>
          <a:prstGeom prst="rect">
            <a:avLst/>
          </a:prstGeom>
        </p:spPr>
      </p:pic>
      <p:pic>
        <p:nvPicPr>
          <p:cNvPr id="40" name="Graphic 39" descr="Bathtub">
            <a:extLst>
              <a:ext uri="{FF2B5EF4-FFF2-40B4-BE49-F238E27FC236}">
                <a16:creationId xmlns:a16="http://schemas.microsoft.com/office/drawing/2014/main" id="{B3F3F4AB-B2F2-CE45-BCEE-E7690ECD73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4438" y="3846931"/>
            <a:ext cx="335159" cy="335159"/>
          </a:xfrm>
          <a:prstGeom prst="rect">
            <a:avLst/>
          </a:prstGeom>
        </p:spPr>
      </p:pic>
      <p:pic>
        <p:nvPicPr>
          <p:cNvPr id="41" name="Graphic 40" descr="Bathtub">
            <a:extLst>
              <a:ext uri="{FF2B5EF4-FFF2-40B4-BE49-F238E27FC236}">
                <a16:creationId xmlns:a16="http://schemas.microsoft.com/office/drawing/2014/main" id="{9B6569E5-6A65-8947-8482-774F4337F4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0653" y="4012909"/>
            <a:ext cx="335159" cy="335159"/>
          </a:xfrm>
          <a:prstGeom prst="rect">
            <a:avLst/>
          </a:prstGeom>
        </p:spPr>
      </p:pic>
      <p:pic>
        <p:nvPicPr>
          <p:cNvPr id="42" name="Graphic 41" descr="Bathtub">
            <a:extLst>
              <a:ext uri="{FF2B5EF4-FFF2-40B4-BE49-F238E27FC236}">
                <a16:creationId xmlns:a16="http://schemas.microsoft.com/office/drawing/2014/main" id="{8B51E650-15D8-A74D-9877-FE32164033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7805" y="4012907"/>
            <a:ext cx="335159" cy="335159"/>
          </a:xfrm>
          <a:prstGeom prst="rect">
            <a:avLst/>
          </a:prstGeom>
        </p:spPr>
      </p:pic>
      <p:pic>
        <p:nvPicPr>
          <p:cNvPr id="43" name="Graphic 42" descr="Bathtub">
            <a:extLst>
              <a:ext uri="{FF2B5EF4-FFF2-40B4-BE49-F238E27FC236}">
                <a16:creationId xmlns:a16="http://schemas.microsoft.com/office/drawing/2014/main" id="{0061BBA7-2A34-AC4E-AAE8-CDD57AD3FB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5073" y="4012907"/>
            <a:ext cx="335159" cy="335159"/>
          </a:xfrm>
          <a:prstGeom prst="rect">
            <a:avLst/>
          </a:prstGeom>
        </p:spPr>
      </p:pic>
      <p:pic>
        <p:nvPicPr>
          <p:cNvPr id="44" name="Graphic 43" descr="Bathtub">
            <a:extLst>
              <a:ext uri="{FF2B5EF4-FFF2-40B4-BE49-F238E27FC236}">
                <a16:creationId xmlns:a16="http://schemas.microsoft.com/office/drawing/2014/main" id="{542E0DB5-BCDB-154C-AB12-BA331BCF56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7198" y="4012907"/>
            <a:ext cx="335159" cy="335159"/>
          </a:xfrm>
          <a:prstGeom prst="rect">
            <a:avLst/>
          </a:prstGeom>
        </p:spPr>
      </p:pic>
      <p:pic>
        <p:nvPicPr>
          <p:cNvPr id="45" name="Graphic 44" descr="Bathtub">
            <a:extLst>
              <a:ext uri="{FF2B5EF4-FFF2-40B4-BE49-F238E27FC236}">
                <a16:creationId xmlns:a16="http://schemas.microsoft.com/office/drawing/2014/main" id="{09316F54-0621-BE49-9CD9-591392AFFE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4694" y="4012907"/>
            <a:ext cx="335159" cy="335159"/>
          </a:xfrm>
          <a:prstGeom prst="rect">
            <a:avLst/>
          </a:prstGeom>
        </p:spPr>
      </p:pic>
      <p:pic>
        <p:nvPicPr>
          <p:cNvPr id="46" name="Graphic 45" descr="Bathtub">
            <a:extLst>
              <a:ext uri="{FF2B5EF4-FFF2-40B4-BE49-F238E27FC236}">
                <a16:creationId xmlns:a16="http://schemas.microsoft.com/office/drawing/2014/main" id="{71F4C56B-893E-B943-8A06-C9652E7968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78962" y="4012909"/>
            <a:ext cx="335159" cy="335159"/>
          </a:xfrm>
          <a:prstGeom prst="rect">
            <a:avLst/>
          </a:prstGeom>
        </p:spPr>
      </p:pic>
      <p:pic>
        <p:nvPicPr>
          <p:cNvPr id="47" name="Graphic 46" descr="Bathtub">
            <a:extLst>
              <a:ext uri="{FF2B5EF4-FFF2-40B4-BE49-F238E27FC236}">
                <a16:creationId xmlns:a16="http://schemas.microsoft.com/office/drawing/2014/main" id="{0528D16E-D308-B54F-9558-49D119FA9E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6114" y="4012907"/>
            <a:ext cx="335159" cy="335159"/>
          </a:xfrm>
          <a:prstGeom prst="rect">
            <a:avLst/>
          </a:prstGeom>
        </p:spPr>
      </p:pic>
      <p:pic>
        <p:nvPicPr>
          <p:cNvPr id="48" name="Graphic 47" descr="Bathtub">
            <a:extLst>
              <a:ext uri="{FF2B5EF4-FFF2-40B4-BE49-F238E27FC236}">
                <a16:creationId xmlns:a16="http://schemas.microsoft.com/office/drawing/2014/main" id="{E521F032-03FA-5443-A9B6-AAB0B3C39B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3382" y="4012907"/>
            <a:ext cx="335159" cy="335159"/>
          </a:xfrm>
          <a:prstGeom prst="rect">
            <a:avLst/>
          </a:prstGeom>
        </p:spPr>
      </p:pic>
      <p:pic>
        <p:nvPicPr>
          <p:cNvPr id="49" name="Graphic 48" descr="Bathtub">
            <a:extLst>
              <a:ext uri="{FF2B5EF4-FFF2-40B4-BE49-F238E27FC236}">
                <a16:creationId xmlns:a16="http://schemas.microsoft.com/office/drawing/2014/main" id="{E9407475-A7D7-414B-A831-79EA51FCD5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5507" y="4012907"/>
            <a:ext cx="335159" cy="335159"/>
          </a:xfrm>
          <a:prstGeom prst="rect">
            <a:avLst/>
          </a:prstGeom>
        </p:spPr>
      </p:pic>
      <p:pic>
        <p:nvPicPr>
          <p:cNvPr id="50" name="Graphic 49" descr="Bathtub">
            <a:extLst>
              <a:ext uri="{FF2B5EF4-FFF2-40B4-BE49-F238E27FC236}">
                <a16:creationId xmlns:a16="http://schemas.microsoft.com/office/drawing/2014/main" id="{B58472B3-53EF-F34B-87C1-4D3D317319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3003" y="4012907"/>
            <a:ext cx="335159" cy="335159"/>
          </a:xfrm>
          <a:prstGeom prst="rect">
            <a:avLst/>
          </a:prstGeom>
        </p:spPr>
      </p:pic>
      <p:pic>
        <p:nvPicPr>
          <p:cNvPr id="51" name="Graphic 50" descr="Bathtub">
            <a:extLst>
              <a:ext uri="{FF2B5EF4-FFF2-40B4-BE49-F238E27FC236}">
                <a16:creationId xmlns:a16="http://schemas.microsoft.com/office/drawing/2014/main" id="{FDF5BEA4-2CE0-A14E-9324-DC8A9ECAAC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0653" y="4187033"/>
            <a:ext cx="335159" cy="335159"/>
          </a:xfrm>
          <a:prstGeom prst="rect">
            <a:avLst/>
          </a:prstGeom>
        </p:spPr>
      </p:pic>
      <p:pic>
        <p:nvPicPr>
          <p:cNvPr id="52" name="Graphic 51" descr="Bathtub">
            <a:extLst>
              <a:ext uri="{FF2B5EF4-FFF2-40B4-BE49-F238E27FC236}">
                <a16:creationId xmlns:a16="http://schemas.microsoft.com/office/drawing/2014/main" id="{44803852-98B9-F049-B778-5249C4098F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7805" y="4187031"/>
            <a:ext cx="335159" cy="335159"/>
          </a:xfrm>
          <a:prstGeom prst="rect">
            <a:avLst/>
          </a:prstGeom>
        </p:spPr>
      </p:pic>
      <p:pic>
        <p:nvPicPr>
          <p:cNvPr id="53" name="Graphic 52" descr="Bathtub">
            <a:extLst>
              <a:ext uri="{FF2B5EF4-FFF2-40B4-BE49-F238E27FC236}">
                <a16:creationId xmlns:a16="http://schemas.microsoft.com/office/drawing/2014/main" id="{431D127A-15FF-D049-9E5F-4EDF2D5986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5073" y="4187031"/>
            <a:ext cx="335159" cy="335159"/>
          </a:xfrm>
          <a:prstGeom prst="rect">
            <a:avLst/>
          </a:prstGeom>
        </p:spPr>
      </p:pic>
      <p:pic>
        <p:nvPicPr>
          <p:cNvPr id="54" name="Graphic 53" descr="Bathtub">
            <a:extLst>
              <a:ext uri="{FF2B5EF4-FFF2-40B4-BE49-F238E27FC236}">
                <a16:creationId xmlns:a16="http://schemas.microsoft.com/office/drawing/2014/main" id="{59C5D8E1-094F-DB42-BBC6-74D6CA826C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7198" y="4187031"/>
            <a:ext cx="335159" cy="335159"/>
          </a:xfrm>
          <a:prstGeom prst="rect">
            <a:avLst/>
          </a:prstGeom>
        </p:spPr>
      </p:pic>
      <p:pic>
        <p:nvPicPr>
          <p:cNvPr id="55" name="Graphic 54" descr="Bathtub">
            <a:extLst>
              <a:ext uri="{FF2B5EF4-FFF2-40B4-BE49-F238E27FC236}">
                <a16:creationId xmlns:a16="http://schemas.microsoft.com/office/drawing/2014/main" id="{3739A79B-AF65-2246-986A-41B63A63B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4694" y="4187031"/>
            <a:ext cx="335159" cy="335159"/>
          </a:xfrm>
          <a:prstGeom prst="rect">
            <a:avLst/>
          </a:prstGeom>
        </p:spPr>
      </p:pic>
      <p:pic>
        <p:nvPicPr>
          <p:cNvPr id="56" name="Graphic 55" descr="Bathtub">
            <a:extLst>
              <a:ext uri="{FF2B5EF4-FFF2-40B4-BE49-F238E27FC236}">
                <a16:creationId xmlns:a16="http://schemas.microsoft.com/office/drawing/2014/main" id="{974436C8-51CF-964D-8CA1-B78DEC5B77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78962" y="4187033"/>
            <a:ext cx="335159" cy="335159"/>
          </a:xfrm>
          <a:prstGeom prst="rect">
            <a:avLst/>
          </a:prstGeom>
        </p:spPr>
      </p:pic>
      <p:pic>
        <p:nvPicPr>
          <p:cNvPr id="57" name="Graphic 56" descr="Bathtub">
            <a:extLst>
              <a:ext uri="{FF2B5EF4-FFF2-40B4-BE49-F238E27FC236}">
                <a16:creationId xmlns:a16="http://schemas.microsoft.com/office/drawing/2014/main" id="{2577A040-9194-8748-BE21-9603A21257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6114" y="4187031"/>
            <a:ext cx="335159" cy="335159"/>
          </a:xfrm>
          <a:prstGeom prst="rect">
            <a:avLst/>
          </a:prstGeom>
        </p:spPr>
      </p:pic>
      <p:pic>
        <p:nvPicPr>
          <p:cNvPr id="58" name="Graphic 57" descr="Bathtub">
            <a:extLst>
              <a:ext uri="{FF2B5EF4-FFF2-40B4-BE49-F238E27FC236}">
                <a16:creationId xmlns:a16="http://schemas.microsoft.com/office/drawing/2014/main" id="{BC8737FD-2B8C-7147-A64C-37317EF19C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3382" y="4187031"/>
            <a:ext cx="335159" cy="335159"/>
          </a:xfrm>
          <a:prstGeom prst="rect">
            <a:avLst/>
          </a:prstGeom>
        </p:spPr>
      </p:pic>
      <p:pic>
        <p:nvPicPr>
          <p:cNvPr id="59" name="Graphic 58" descr="Bathtub">
            <a:extLst>
              <a:ext uri="{FF2B5EF4-FFF2-40B4-BE49-F238E27FC236}">
                <a16:creationId xmlns:a16="http://schemas.microsoft.com/office/drawing/2014/main" id="{3F10F03D-08FF-3349-8417-22BAD5A8CB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5507" y="4187031"/>
            <a:ext cx="335159" cy="335159"/>
          </a:xfrm>
          <a:prstGeom prst="rect">
            <a:avLst/>
          </a:prstGeom>
        </p:spPr>
      </p:pic>
      <p:pic>
        <p:nvPicPr>
          <p:cNvPr id="60" name="Graphic 59" descr="Bathtub">
            <a:extLst>
              <a:ext uri="{FF2B5EF4-FFF2-40B4-BE49-F238E27FC236}">
                <a16:creationId xmlns:a16="http://schemas.microsoft.com/office/drawing/2014/main" id="{DD3B60B1-AD42-D340-BAC7-1D9FF135D6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3003" y="4187031"/>
            <a:ext cx="335159" cy="335159"/>
          </a:xfrm>
          <a:prstGeom prst="rect">
            <a:avLst/>
          </a:prstGeom>
        </p:spPr>
      </p:pic>
      <p:pic>
        <p:nvPicPr>
          <p:cNvPr id="61" name="Graphic 60" descr="Bathtub">
            <a:extLst>
              <a:ext uri="{FF2B5EF4-FFF2-40B4-BE49-F238E27FC236}">
                <a16:creationId xmlns:a16="http://schemas.microsoft.com/office/drawing/2014/main" id="{1B39B9D2-33EC-7944-A790-36A76DE738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2088" y="4352385"/>
            <a:ext cx="335159" cy="335159"/>
          </a:xfrm>
          <a:prstGeom prst="rect">
            <a:avLst/>
          </a:prstGeom>
        </p:spPr>
      </p:pic>
      <p:pic>
        <p:nvPicPr>
          <p:cNvPr id="62" name="Graphic 61" descr="Bathtub">
            <a:extLst>
              <a:ext uri="{FF2B5EF4-FFF2-40B4-BE49-F238E27FC236}">
                <a16:creationId xmlns:a16="http://schemas.microsoft.com/office/drawing/2014/main" id="{DFAD8A17-1AAF-0A4D-A137-06BE02BA12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9240" y="4352383"/>
            <a:ext cx="335159" cy="335159"/>
          </a:xfrm>
          <a:prstGeom prst="rect">
            <a:avLst/>
          </a:prstGeom>
        </p:spPr>
      </p:pic>
      <p:pic>
        <p:nvPicPr>
          <p:cNvPr id="63" name="Graphic 62" descr="Bathtub">
            <a:extLst>
              <a:ext uri="{FF2B5EF4-FFF2-40B4-BE49-F238E27FC236}">
                <a16:creationId xmlns:a16="http://schemas.microsoft.com/office/drawing/2014/main" id="{2A11C2AF-A355-B24F-AC99-AE8A28C2E8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6508" y="4352383"/>
            <a:ext cx="335159" cy="335159"/>
          </a:xfrm>
          <a:prstGeom prst="rect">
            <a:avLst/>
          </a:prstGeom>
        </p:spPr>
      </p:pic>
      <p:pic>
        <p:nvPicPr>
          <p:cNvPr id="64" name="Graphic 63" descr="Bathtub">
            <a:extLst>
              <a:ext uri="{FF2B5EF4-FFF2-40B4-BE49-F238E27FC236}">
                <a16:creationId xmlns:a16="http://schemas.microsoft.com/office/drawing/2014/main" id="{82D5F5C8-6C30-944C-BCCF-C8BD2EAA78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8633" y="4352383"/>
            <a:ext cx="335159" cy="335159"/>
          </a:xfrm>
          <a:prstGeom prst="rect">
            <a:avLst/>
          </a:prstGeom>
        </p:spPr>
      </p:pic>
      <p:pic>
        <p:nvPicPr>
          <p:cNvPr id="65" name="Graphic 64" descr="Bathtub">
            <a:extLst>
              <a:ext uri="{FF2B5EF4-FFF2-40B4-BE49-F238E27FC236}">
                <a16:creationId xmlns:a16="http://schemas.microsoft.com/office/drawing/2014/main" id="{E46695F9-9DDA-2B40-BDF1-0EC30EB4DE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6129" y="4352383"/>
            <a:ext cx="335159" cy="335159"/>
          </a:xfrm>
          <a:prstGeom prst="rect">
            <a:avLst/>
          </a:prstGeom>
        </p:spPr>
      </p:pic>
      <p:pic>
        <p:nvPicPr>
          <p:cNvPr id="66" name="Graphic 65" descr="Bathtub">
            <a:extLst>
              <a:ext uri="{FF2B5EF4-FFF2-40B4-BE49-F238E27FC236}">
                <a16:creationId xmlns:a16="http://schemas.microsoft.com/office/drawing/2014/main" id="{E1872CA0-A91E-F443-9E40-A282197DB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0397" y="4352385"/>
            <a:ext cx="335159" cy="335159"/>
          </a:xfrm>
          <a:prstGeom prst="rect">
            <a:avLst/>
          </a:prstGeom>
        </p:spPr>
      </p:pic>
      <p:pic>
        <p:nvPicPr>
          <p:cNvPr id="67" name="Graphic 66" descr="Bathtub">
            <a:extLst>
              <a:ext uri="{FF2B5EF4-FFF2-40B4-BE49-F238E27FC236}">
                <a16:creationId xmlns:a16="http://schemas.microsoft.com/office/drawing/2014/main" id="{CED2FA84-59EF-0646-87EA-BE0A6D2FA9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7549" y="4352383"/>
            <a:ext cx="335159" cy="335159"/>
          </a:xfrm>
          <a:prstGeom prst="rect">
            <a:avLst/>
          </a:prstGeom>
        </p:spPr>
      </p:pic>
      <p:pic>
        <p:nvPicPr>
          <p:cNvPr id="68" name="Graphic 67" descr="Bathtub">
            <a:extLst>
              <a:ext uri="{FF2B5EF4-FFF2-40B4-BE49-F238E27FC236}">
                <a16:creationId xmlns:a16="http://schemas.microsoft.com/office/drawing/2014/main" id="{F49487EC-2FAC-F445-8500-D25AC8FB9E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4817" y="4352383"/>
            <a:ext cx="335159" cy="335159"/>
          </a:xfrm>
          <a:prstGeom prst="rect">
            <a:avLst/>
          </a:prstGeom>
        </p:spPr>
      </p:pic>
      <p:pic>
        <p:nvPicPr>
          <p:cNvPr id="69" name="Graphic 68" descr="Bathtub">
            <a:extLst>
              <a:ext uri="{FF2B5EF4-FFF2-40B4-BE49-F238E27FC236}">
                <a16:creationId xmlns:a16="http://schemas.microsoft.com/office/drawing/2014/main" id="{8E344899-2759-124E-89FD-0EBDFA8FE2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6942" y="4352383"/>
            <a:ext cx="335159" cy="335159"/>
          </a:xfrm>
          <a:prstGeom prst="rect">
            <a:avLst/>
          </a:prstGeom>
        </p:spPr>
      </p:pic>
      <p:pic>
        <p:nvPicPr>
          <p:cNvPr id="70" name="Graphic 69" descr="Bathtub">
            <a:extLst>
              <a:ext uri="{FF2B5EF4-FFF2-40B4-BE49-F238E27FC236}">
                <a16:creationId xmlns:a16="http://schemas.microsoft.com/office/drawing/2014/main" id="{44CAC50B-4422-9A41-816A-C30113F86E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4438" y="4352383"/>
            <a:ext cx="335159" cy="335159"/>
          </a:xfrm>
          <a:prstGeom prst="rect">
            <a:avLst/>
          </a:prstGeom>
        </p:spPr>
      </p:pic>
      <p:pic>
        <p:nvPicPr>
          <p:cNvPr id="71" name="Graphic 70" descr="Bathtub">
            <a:extLst>
              <a:ext uri="{FF2B5EF4-FFF2-40B4-BE49-F238E27FC236}">
                <a16:creationId xmlns:a16="http://schemas.microsoft.com/office/drawing/2014/main" id="{CB6BD53C-D518-2943-8BF1-66E011E712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2088" y="4526509"/>
            <a:ext cx="335159" cy="335159"/>
          </a:xfrm>
          <a:prstGeom prst="rect">
            <a:avLst/>
          </a:prstGeom>
        </p:spPr>
      </p:pic>
      <p:pic>
        <p:nvPicPr>
          <p:cNvPr id="72" name="Graphic 71" descr="Bathtub">
            <a:extLst>
              <a:ext uri="{FF2B5EF4-FFF2-40B4-BE49-F238E27FC236}">
                <a16:creationId xmlns:a16="http://schemas.microsoft.com/office/drawing/2014/main" id="{69EE9FC4-30ED-DB48-B0BD-082B058FB3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9240" y="4526507"/>
            <a:ext cx="335159" cy="335159"/>
          </a:xfrm>
          <a:prstGeom prst="rect">
            <a:avLst/>
          </a:prstGeom>
        </p:spPr>
      </p:pic>
      <p:pic>
        <p:nvPicPr>
          <p:cNvPr id="73" name="Graphic 72" descr="Bathtub">
            <a:extLst>
              <a:ext uri="{FF2B5EF4-FFF2-40B4-BE49-F238E27FC236}">
                <a16:creationId xmlns:a16="http://schemas.microsoft.com/office/drawing/2014/main" id="{2D296E32-6C2E-ED40-8276-08AE1EC7C1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6508" y="4526507"/>
            <a:ext cx="335159" cy="335159"/>
          </a:xfrm>
          <a:prstGeom prst="rect">
            <a:avLst/>
          </a:prstGeom>
        </p:spPr>
      </p:pic>
      <p:pic>
        <p:nvPicPr>
          <p:cNvPr id="74" name="Graphic 73" descr="Bathtub">
            <a:extLst>
              <a:ext uri="{FF2B5EF4-FFF2-40B4-BE49-F238E27FC236}">
                <a16:creationId xmlns:a16="http://schemas.microsoft.com/office/drawing/2014/main" id="{BDCB8B75-8FCC-AB40-8CF9-8FF141F28B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8633" y="4526507"/>
            <a:ext cx="335159" cy="335159"/>
          </a:xfrm>
          <a:prstGeom prst="rect">
            <a:avLst/>
          </a:prstGeom>
        </p:spPr>
      </p:pic>
      <p:pic>
        <p:nvPicPr>
          <p:cNvPr id="75" name="Graphic 74" descr="Bathtub">
            <a:extLst>
              <a:ext uri="{FF2B5EF4-FFF2-40B4-BE49-F238E27FC236}">
                <a16:creationId xmlns:a16="http://schemas.microsoft.com/office/drawing/2014/main" id="{DE1613DF-F940-7B48-8102-55616107E1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6129" y="4526507"/>
            <a:ext cx="335159" cy="335159"/>
          </a:xfrm>
          <a:prstGeom prst="rect">
            <a:avLst/>
          </a:prstGeom>
        </p:spPr>
      </p:pic>
      <p:pic>
        <p:nvPicPr>
          <p:cNvPr id="76" name="Graphic 75" descr="Bathtub">
            <a:extLst>
              <a:ext uri="{FF2B5EF4-FFF2-40B4-BE49-F238E27FC236}">
                <a16:creationId xmlns:a16="http://schemas.microsoft.com/office/drawing/2014/main" id="{2B8919E0-3CA2-8E44-90A8-8EB0B1D0E5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0397" y="4526509"/>
            <a:ext cx="335159" cy="335159"/>
          </a:xfrm>
          <a:prstGeom prst="rect">
            <a:avLst/>
          </a:prstGeom>
        </p:spPr>
      </p:pic>
      <p:pic>
        <p:nvPicPr>
          <p:cNvPr id="77" name="Graphic 76" descr="Bathtub">
            <a:extLst>
              <a:ext uri="{FF2B5EF4-FFF2-40B4-BE49-F238E27FC236}">
                <a16:creationId xmlns:a16="http://schemas.microsoft.com/office/drawing/2014/main" id="{2E7C897A-D7EF-C24F-9070-4A4161F030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7549" y="4526507"/>
            <a:ext cx="335159" cy="335159"/>
          </a:xfrm>
          <a:prstGeom prst="rect">
            <a:avLst/>
          </a:prstGeom>
        </p:spPr>
      </p:pic>
      <p:pic>
        <p:nvPicPr>
          <p:cNvPr id="78" name="Graphic 77" descr="Bathtub">
            <a:extLst>
              <a:ext uri="{FF2B5EF4-FFF2-40B4-BE49-F238E27FC236}">
                <a16:creationId xmlns:a16="http://schemas.microsoft.com/office/drawing/2014/main" id="{816D21CC-711E-A248-AF60-3618E8AEDA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4817" y="4526507"/>
            <a:ext cx="335159" cy="335159"/>
          </a:xfrm>
          <a:prstGeom prst="rect">
            <a:avLst/>
          </a:prstGeom>
        </p:spPr>
      </p:pic>
      <p:pic>
        <p:nvPicPr>
          <p:cNvPr id="79" name="Graphic 78" descr="Bathtub">
            <a:extLst>
              <a:ext uri="{FF2B5EF4-FFF2-40B4-BE49-F238E27FC236}">
                <a16:creationId xmlns:a16="http://schemas.microsoft.com/office/drawing/2014/main" id="{C9AEDFF2-C54B-9A41-BFB4-2CE56FBA2C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6942" y="4526507"/>
            <a:ext cx="335159" cy="335159"/>
          </a:xfrm>
          <a:prstGeom prst="rect">
            <a:avLst/>
          </a:prstGeom>
        </p:spPr>
      </p:pic>
      <p:pic>
        <p:nvPicPr>
          <p:cNvPr id="80" name="Graphic 79" descr="Bathtub">
            <a:extLst>
              <a:ext uri="{FF2B5EF4-FFF2-40B4-BE49-F238E27FC236}">
                <a16:creationId xmlns:a16="http://schemas.microsoft.com/office/drawing/2014/main" id="{C32AD14B-EF5E-154C-8461-B5F48DD88A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4438" y="4526507"/>
            <a:ext cx="335159" cy="335159"/>
          </a:xfrm>
          <a:prstGeom prst="rect">
            <a:avLst/>
          </a:prstGeom>
        </p:spPr>
      </p:pic>
      <p:pic>
        <p:nvPicPr>
          <p:cNvPr id="81" name="Graphic 80" descr="Bathtub">
            <a:extLst>
              <a:ext uri="{FF2B5EF4-FFF2-40B4-BE49-F238E27FC236}">
                <a16:creationId xmlns:a16="http://schemas.microsoft.com/office/drawing/2014/main" id="{D566F224-C8AD-214C-8706-22297D661F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0653" y="4692485"/>
            <a:ext cx="335159" cy="335159"/>
          </a:xfrm>
          <a:prstGeom prst="rect">
            <a:avLst/>
          </a:prstGeom>
        </p:spPr>
      </p:pic>
      <p:pic>
        <p:nvPicPr>
          <p:cNvPr id="82" name="Graphic 81" descr="Bathtub">
            <a:extLst>
              <a:ext uri="{FF2B5EF4-FFF2-40B4-BE49-F238E27FC236}">
                <a16:creationId xmlns:a16="http://schemas.microsoft.com/office/drawing/2014/main" id="{AE86956B-795D-3C48-A0F1-BE48FC49C4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7805" y="4692483"/>
            <a:ext cx="335159" cy="335159"/>
          </a:xfrm>
          <a:prstGeom prst="rect">
            <a:avLst/>
          </a:prstGeom>
        </p:spPr>
      </p:pic>
      <p:pic>
        <p:nvPicPr>
          <p:cNvPr id="83" name="Graphic 82" descr="Bathtub">
            <a:extLst>
              <a:ext uri="{FF2B5EF4-FFF2-40B4-BE49-F238E27FC236}">
                <a16:creationId xmlns:a16="http://schemas.microsoft.com/office/drawing/2014/main" id="{833E36BB-B434-B24A-A07C-F729D8781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5073" y="4692483"/>
            <a:ext cx="335159" cy="335159"/>
          </a:xfrm>
          <a:prstGeom prst="rect">
            <a:avLst/>
          </a:prstGeom>
        </p:spPr>
      </p:pic>
      <p:pic>
        <p:nvPicPr>
          <p:cNvPr id="84" name="Graphic 83" descr="Bathtub">
            <a:extLst>
              <a:ext uri="{FF2B5EF4-FFF2-40B4-BE49-F238E27FC236}">
                <a16:creationId xmlns:a16="http://schemas.microsoft.com/office/drawing/2014/main" id="{8FF59B66-1F39-4946-A757-64E61B3E8A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7198" y="4692483"/>
            <a:ext cx="335159" cy="335159"/>
          </a:xfrm>
          <a:prstGeom prst="rect">
            <a:avLst/>
          </a:prstGeom>
        </p:spPr>
      </p:pic>
      <p:pic>
        <p:nvPicPr>
          <p:cNvPr id="85" name="Graphic 84" descr="Bathtub">
            <a:extLst>
              <a:ext uri="{FF2B5EF4-FFF2-40B4-BE49-F238E27FC236}">
                <a16:creationId xmlns:a16="http://schemas.microsoft.com/office/drawing/2014/main" id="{3F4AF49C-33A1-3347-A6C0-42A6EA6AC1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4694" y="4692483"/>
            <a:ext cx="335159" cy="335159"/>
          </a:xfrm>
          <a:prstGeom prst="rect">
            <a:avLst/>
          </a:prstGeom>
        </p:spPr>
      </p:pic>
      <p:pic>
        <p:nvPicPr>
          <p:cNvPr id="86" name="Graphic 85" descr="Bathtub">
            <a:extLst>
              <a:ext uri="{FF2B5EF4-FFF2-40B4-BE49-F238E27FC236}">
                <a16:creationId xmlns:a16="http://schemas.microsoft.com/office/drawing/2014/main" id="{8E17091F-1C1E-8745-9965-672EAA13EF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78962" y="4692485"/>
            <a:ext cx="335159" cy="335159"/>
          </a:xfrm>
          <a:prstGeom prst="rect">
            <a:avLst/>
          </a:prstGeom>
        </p:spPr>
      </p:pic>
      <p:pic>
        <p:nvPicPr>
          <p:cNvPr id="87" name="Graphic 86" descr="Bathtub">
            <a:extLst>
              <a:ext uri="{FF2B5EF4-FFF2-40B4-BE49-F238E27FC236}">
                <a16:creationId xmlns:a16="http://schemas.microsoft.com/office/drawing/2014/main" id="{C4187C79-AB2E-E446-954E-C183AABF1F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6114" y="4692483"/>
            <a:ext cx="335159" cy="335159"/>
          </a:xfrm>
          <a:prstGeom prst="rect">
            <a:avLst/>
          </a:prstGeom>
        </p:spPr>
      </p:pic>
      <p:pic>
        <p:nvPicPr>
          <p:cNvPr id="88" name="Graphic 87" descr="Bathtub">
            <a:extLst>
              <a:ext uri="{FF2B5EF4-FFF2-40B4-BE49-F238E27FC236}">
                <a16:creationId xmlns:a16="http://schemas.microsoft.com/office/drawing/2014/main" id="{E920C0DE-FFD7-5544-B382-DB18197CDA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3382" y="4692483"/>
            <a:ext cx="335159" cy="335159"/>
          </a:xfrm>
          <a:prstGeom prst="rect">
            <a:avLst/>
          </a:prstGeom>
        </p:spPr>
      </p:pic>
      <p:pic>
        <p:nvPicPr>
          <p:cNvPr id="89" name="Graphic 88" descr="Bathtub">
            <a:extLst>
              <a:ext uri="{FF2B5EF4-FFF2-40B4-BE49-F238E27FC236}">
                <a16:creationId xmlns:a16="http://schemas.microsoft.com/office/drawing/2014/main" id="{61E00226-6146-6742-A54C-DF18A664CC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5507" y="4692483"/>
            <a:ext cx="335159" cy="335159"/>
          </a:xfrm>
          <a:prstGeom prst="rect">
            <a:avLst/>
          </a:prstGeom>
        </p:spPr>
      </p:pic>
      <p:pic>
        <p:nvPicPr>
          <p:cNvPr id="90" name="Graphic 89" descr="Bathtub">
            <a:extLst>
              <a:ext uri="{FF2B5EF4-FFF2-40B4-BE49-F238E27FC236}">
                <a16:creationId xmlns:a16="http://schemas.microsoft.com/office/drawing/2014/main" id="{BB1D8F25-6128-C24B-B363-6EF9A877AF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3003" y="4692483"/>
            <a:ext cx="335159" cy="335159"/>
          </a:xfrm>
          <a:prstGeom prst="rect">
            <a:avLst/>
          </a:prstGeom>
        </p:spPr>
      </p:pic>
      <p:pic>
        <p:nvPicPr>
          <p:cNvPr id="91" name="Graphic 90" descr="Bathtub">
            <a:extLst>
              <a:ext uri="{FF2B5EF4-FFF2-40B4-BE49-F238E27FC236}">
                <a16:creationId xmlns:a16="http://schemas.microsoft.com/office/drawing/2014/main" id="{2AD72391-2BD0-0C48-8BC4-185B51FA31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0653" y="4866609"/>
            <a:ext cx="335159" cy="335159"/>
          </a:xfrm>
          <a:prstGeom prst="rect">
            <a:avLst/>
          </a:prstGeom>
        </p:spPr>
      </p:pic>
      <p:pic>
        <p:nvPicPr>
          <p:cNvPr id="92" name="Graphic 91" descr="Bathtub">
            <a:extLst>
              <a:ext uri="{FF2B5EF4-FFF2-40B4-BE49-F238E27FC236}">
                <a16:creationId xmlns:a16="http://schemas.microsoft.com/office/drawing/2014/main" id="{5E23BD60-CD76-5B48-A0FE-12EDC88E13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7805" y="4866607"/>
            <a:ext cx="335159" cy="335159"/>
          </a:xfrm>
          <a:prstGeom prst="rect">
            <a:avLst/>
          </a:prstGeom>
        </p:spPr>
      </p:pic>
      <p:pic>
        <p:nvPicPr>
          <p:cNvPr id="93" name="Graphic 92" descr="Bathtub">
            <a:extLst>
              <a:ext uri="{FF2B5EF4-FFF2-40B4-BE49-F238E27FC236}">
                <a16:creationId xmlns:a16="http://schemas.microsoft.com/office/drawing/2014/main" id="{C4CFFDDE-A69E-0149-9A9B-1C5C1B9100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5073" y="4866607"/>
            <a:ext cx="335159" cy="335159"/>
          </a:xfrm>
          <a:prstGeom prst="rect">
            <a:avLst/>
          </a:prstGeom>
        </p:spPr>
      </p:pic>
      <p:pic>
        <p:nvPicPr>
          <p:cNvPr id="94" name="Graphic 93" descr="Bathtub">
            <a:extLst>
              <a:ext uri="{FF2B5EF4-FFF2-40B4-BE49-F238E27FC236}">
                <a16:creationId xmlns:a16="http://schemas.microsoft.com/office/drawing/2014/main" id="{4B6F93DC-3687-5B4F-A9DE-12A89F1159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7198" y="4866607"/>
            <a:ext cx="335159" cy="335159"/>
          </a:xfrm>
          <a:prstGeom prst="rect">
            <a:avLst/>
          </a:prstGeom>
        </p:spPr>
      </p:pic>
      <p:pic>
        <p:nvPicPr>
          <p:cNvPr id="95" name="Graphic 94" descr="Bathtub">
            <a:extLst>
              <a:ext uri="{FF2B5EF4-FFF2-40B4-BE49-F238E27FC236}">
                <a16:creationId xmlns:a16="http://schemas.microsoft.com/office/drawing/2014/main" id="{5B6B19C0-8C22-6948-BC7A-9494212931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4694" y="4866607"/>
            <a:ext cx="335159" cy="335159"/>
          </a:xfrm>
          <a:prstGeom prst="rect">
            <a:avLst/>
          </a:prstGeom>
        </p:spPr>
      </p:pic>
      <p:pic>
        <p:nvPicPr>
          <p:cNvPr id="96" name="Graphic 95" descr="Bathtub">
            <a:extLst>
              <a:ext uri="{FF2B5EF4-FFF2-40B4-BE49-F238E27FC236}">
                <a16:creationId xmlns:a16="http://schemas.microsoft.com/office/drawing/2014/main" id="{C15E9D88-974F-2D4E-B983-CA666FAA77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78962" y="4866609"/>
            <a:ext cx="335159" cy="335159"/>
          </a:xfrm>
          <a:prstGeom prst="rect">
            <a:avLst/>
          </a:prstGeom>
        </p:spPr>
      </p:pic>
      <p:pic>
        <p:nvPicPr>
          <p:cNvPr id="97" name="Graphic 96" descr="Bathtub">
            <a:extLst>
              <a:ext uri="{FF2B5EF4-FFF2-40B4-BE49-F238E27FC236}">
                <a16:creationId xmlns:a16="http://schemas.microsoft.com/office/drawing/2014/main" id="{B4A43815-2E30-FD47-B7FA-56CC9F8E9B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6114" y="4866607"/>
            <a:ext cx="335159" cy="335159"/>
          </a:xfrm>
          <a:prstGeom prst="rect">
            <a:avLst/>
          </a:prstGeom>
        </p:spPr>
      </p:pic>
      <p:pic>
        <p:nvPicPr>
          <p:cNvPr id="98" name="Graphic 97" descr="Bathtub">
            <a:extLst>
              <a:ext uri="{FF2B5EF4-FFF2-40B4-BE49-F238E27FC236}">
                <a16:creationId xmlns:a16="http://schemas.microsoft.com/office/drawing/2014/main" id="{2A1B9DD9-263B-D042-B777-1E62EF74F7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3382" y="4866607"/>
            <a:ext cx="335159" cy="335159"/>
          </a:xfrm>
          <a:prstGeom prst="rect">
            <a:avLst/>
          </a:prstGeom>
        </p:spPr>
      </p:pic>
      <p:pic>
        <p:nvPicPr>
          <p:cNvPr id="99" name="Graphic 98" descr="Bathtub">
            <a:extLst>
              <a:ext uri="{FF2B5EF4-FFF2-40B4-BE49-F238E27FC236}">
                <a16:creationId xmlns:a16="http://schemas.microsoft.com/office/drawing/2014/main" id="{DF6503A9-2DEB-8542-BC8B-726CA7951D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5507" y="4866607"/>
            <a:ext cx="335159" cy="335159"/>
          </a:xfrm>
          <a:prstGeom prst="rect">
            <a:avLst/>
          </a:prstGeom>
        </p:spPr>
      </p:pic>
      <p:pic>
        <p:nvPicPr>
          <p:cNvPr id="100" name="Graphic 99" descr="Bathtub">
            <a:extLst>
              <a:ext uri="{FF2B5EF4-FFF2-40B4-BE49-F238E27FC236}">
                <a16:creationId xmlns:a16="http://schemas.microsoft.com/office/drawing/2014/main" id="{EDB20B1A-5CDC-DB43-BE00-6B4F8630B1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3003" y="4866607"/>
            <a:ext cx="335159" cy="335159"/>
          </a:xfrm>
          <a:prstGeom prst="rect">
            <a:avLst/>
          </a:prstGeom>
        </p:spPr>
      </p:pic>
      <p:pic>
        <p:nvPicPr>
          <p:cNvPr id="101" name="Graphic 100" descr="Bathtub">
            <a:extLst>
              <a:ext uri="{FF2B5EF4-FFF2-40B4-BE49-F238E27FC236}">
                <a16:creationId xmlns:a16="http://schemas.microsoft.com/office/drawing/2014/main" id="{8E760942-CDA4-9D48-9886-2BC46BA2EF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2088" y="5045034"/>
            <a:ext cx="335159" cy="335159"/>
          </a:xfrm>
          <a:prstGeom prst="rect">
            <a:avLst/>
          </a:prstGeom>
        </p:spPr>
      </p:pic>
      <p:pic>
        <p:nvPicPr>
          <p:cNvPr id="102" name="Graphic 101" descr="Bathtub">
            <a:extLst>
              <a:ext uri="{FF2B5EF4-FFF2-40B4-BE49-F238E27FC236}">
                <a16:creationId xmlns:a16="http://schemas.microsoft.com/office/drawing/2014/main" id="{72209E1A-2478-7147-886F-9ABDA825D7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9240" y="5045032"/>
            <a:ext cx="335159" cy="335159"/>
          </a:xfrm>
          <a:prstGeom prst="rect">
            <a:avLst/>
          </a:prstGeom>
        </p:spPr>
      </p:pic>
      <p:pic>
        <p:nvPicPr>
          <p:cNvPr id="103" name="Graphic 102" descr="Bathtub">
            <a:extLst>
              <a:ext uri="{FF2B5EF4-FFF2-40B4-BE49-F238E27FC236}">
                <a16:creationId xmlns:a16="http://schemas.microsoft.com/office/drawing/2014/main" id="{474E7C5C-7F32-8B4C-83D8-5B78623662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6508" y="5045032"/>
            <a:ext cx="335159" cy="335159"/>
          </a:xfrm>
          <a:prstGeom prst="rect">
            <a:avLst/>
          </a:prstGeom>
        </p:spPr>
      </p:pic>
      <p:pic>
        <p:nvPicPr>
          <p:cNvPr id="104" name="Graphic 103" descr="Bathtub">
            <a:extLst>
              <a:ext uri="{FF2B5EF4-FFF2-40B4-BE49-F238E27FC236}">
                <a16:creationId xmlns:a16="http://schemas.microsoft.com/office/drawing/2014/main" id="{F09F1309-E002-824A-A30F-B8DDCFA82E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8633" y="5045032"/>
            <a:ext cx="335159" cy="335159"/>
          </a:xfrm>
          <a:prstGeom prst="rect">
            <a:avLst/>
          </a:prstGeom>
        </p:spPr>
      </p:pic>
      <p:pic>
        <p:nvPicPr>
          <p:cNvPr id="105" name="Graphic 104" descr="Bathtub">
            <a:extLst>
              <a:ext uri="{FF2B5EF4-FFF2-40B4-BE49-F238E27FC236}">
                <a16:creationId xmlns:a16="http://schemas.microsoft.com/office/drawing/2014/main" id="{3F6A493B-7404-E949-8020-1119968497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6129" y="5045032"/>
            <a:ext cx="335159" cy="335159"/>
          </a:xfrm>
          <a:prstGeom prst="rect">
            <a:avLst/>
          </a:prstGeom>
        </p:spPr>
      </p:pic>
      <p:pic>
        <p:nvPicPr>
          <p:cNvPr id="106" name="Graphic 105" descr="Bathtub">
            <a:extLst>
              <a:ext uri="{FF2B5EF4-FFF2-40B4-BE49-F238E27FC236}">
                <a16:creationId xmlns:a16="http://schemas.microsoft.com/office/drawing/2014/main" id="{F9B598D1-CDA8-874A-92CE-F5F9D5E3E5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0397" y="5045034"/>
            <a:ext cx="335159" cy="335159"/>
          </a:xfrm>
          <a:prstGeom prst="rect">
            <a:avLst/>
          </a:prstGeom>
        </p:spPr>
      </p:pic>
      <p:pic>
        <p:nvPicPr>
          <p:cNvPr id="107" name="Graphic 106" descr="Bathtub">
            <a:extLst>
              <a:ext uri="{FF2B5EF4-FFF2-40B4-BE49-F238E27FC236}">
                <a16:creationId xmlns:a16="http://schemas.microsoft.com/office/drawing/2014/main" id="{240FB3D9-52D2-8048-803B-300D536A1D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7549" y="5045032"/>
            <a:ext cx="335159" cy="335159"/>
          </a:xfrm>
          <a:prstGeom prst="rect">
            <a:avLst/>
          </a:prstGeom>
        </p:spPr>
      </p:pic>
      <p:pic>
        <p:nvPicPr>
          <p:cNvPr id="108" name="Graphic 107" descr="Bathtub">
            <a:extLst>
              <a:ext uri="{FF2B5EF4-FFF2-40B4-BE49-F238E27FC236}">
                <a16:creationId xmlns:a16="http://schemas.microsoft.com/office/drawing/2014/main" id="{1066D114-88CA-504F-BE19-4C36EB14CF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4817" y="5045032"/>
            <a:ext cx="335159" cy="335159"/>
          </a:xfrm>
          <a:prstGeom prst="rect">
            <a:avLst/>
          </a:prstGeom>
        </p:spPr>
      </p:pic>
      <p:pic>
        <p:nvPicPr>
          <p:cNvPr id="109" name="Graphic 108" descr="Bathtub">
            <a:extLst>
              <a:ext uri="{FF2B5EF4-FFF2-40B4-BE49-F238E27FC236}">
                <a16:creationId xmlns:a16="http://schemas.microsoft.com/office/drawing/2014/main" id="{0193DF0B-EF0F-F947-91CA-260354AC3A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6942" y="5045032"/>
            <a:ext cx="335159" cy="335159"/>
          </a:xfrm>
          <a:prstGeom prst="rect">
            <a:avLst/>
          </a:prstGeom>
        </p:spPr>
      </p:pic>
      <p:pic>
        <p:nvPicPr>
          <p:cNvPr id="110" name="Graphic 109" descr="Bathtub">
            <a:extLst>
              <a:ext uri="{FF2B5EF4-FFF2-40B4-BE49-F238E27FC236}">
                <a16:creationId xmlns:a16="http://schemas.microsoft.com/office/drawing/2014/main" id="{AC37F314-17EB-6B46-9982-CF5AE5B71A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4438" y="5045032"/>
            <a:ext cx="335159" cy="335159"/>
          </a:xfrm>
          <a:prstGeom prst="rect">
            <a:avLst/>
          </a:prstGeom>
        </p:spPr>
      </p:pic>
      <p:pic>
        <p:nvPicPr>
          <p:cNvPr id="111" name="Graphic 110" descr="Bathtub">
            <a:extLst>
              <a:ext uri="{FF2B5EF4-FFF2-40B4-BE49-F238E27FC236}">
                <a16:creationId xmlns:a16="http://schemas.microsoft.com/office/drawing/2014/main" id="{5AD1401C-6ABE-9941-ABCC-66824BD539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2088" y="5219158"/>
            <a:ext cx="335159" cy="335159"/>
          </a:xfrm>
          <a:prstGeom prst="rect">
            <a:avLst/>
          </a:prstGeom>
        </p:spPr>
      </p:pic>
      <p:pic>
        <p:nvPicPr>
          <p:cNvPr id="112" name="Graphic 111" descr="Bathtub">
            <a:extLst>
              <a:ext uri="{FF2B5EF4-FFF2-40B4-BE49-F238E27FC236}">
                <a16:creationId xmlns:a16="http://schemas.microsoft.com/office/drawing/2014/main" id="{CB57130C-AD1A-D74F-9B0D-77F13C5FCA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9240" y="5219156"/>
            <a:ext cx="335159" cy="335159"/>
          </a:xfrm>
          <a:prstGeom prst="rect">
            <a:avLst/>
          </a:prstGeom>
        </p:spPr>
      </p:pic>
      <p:pic>
        <p:nvPicPr>
          <p:cNvPr id="113" name="Graphic 112" descr="Bathtub">
            <a:extLst>
              <a:ext uri="{FF2B5EF4-FFF2-40B4-BE49-F238E27FC236}">
                <a16:creationId xmlns:a16="http://schemas.microsoft.com/office/drawing/2014/main" id="{B3ABA29E-3DA6-D148-AD8C-AC2B6F2B88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6508" y="5219156"/>
            <a:ext cx="335159" cy="335159"/>
          </a:xfrm>
          <a:prstGeom prst="rect">
            <a:avLst/>
          </a:prstGeom>
        </p:spPr>
      </p:pic>
      <p:pic>
        <p:nvPicPr>
          <p:cNvPr id="114" name="Graphic 113" descr="Bathtub">
            <a:extLst>
              <a:ext uri="{FF2B5EF4-FFF2-40B4-BE49-F238E27FC236}">
                <a16:creationId xmlns:a16="http://schemas.microsoft.com/office/drawing/2014/main" id="{0773D031-4BD3-6D4A-ADDD-AC5C32018D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8633" y="5219156"/>
            <a:ext cx="335159" cy="335159"/>
          </a:xfrm>
          <a:prstGeom prst="rect">
            <a:avLst/>
          </a:prstGeom>
        </p:spPr>
      </p:pic>
      <p:pic>
        <p:nvPicPr>
          <p:cNvPr id="115" name="Graphic 114" descr="Bathtub">
            <a:extLst>
              <a:ext uri="{FF2B5EF4-FFF2-40B4-BE49-F238E27FC236}">
                <a16:creationId xmlns:a16="http://schemas.microsoft.com/office/drawing/2014/main" id="{8DC14915-1CB1-A24D-ABDD-4B248DB08F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6129" y="5219156"/>
            <a:ext cx="335159" cy="335159"/>
          </a:xfrm>
          <a:prstGeom prst="rect">
            <a:avLst/>
          </a:prstGeom>
        </p:spPr>
      </p:pic>
      <p:pic>
        <p:nvPicPr>
          <p:cNvPr id="116" name="Graphic 115" descr="Bathtub">
            <a:extLst>
              <a:ext uri="{FF2B5EF4-FFF2-40B4-BE49-F238E27FC236}">
                <a16:creationId xmlns:a16="http://schemas.microsoft.com/office/drawing/2014/main" id="{EE5B643A-6682-2E43-8464-390AEA9516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0397" y="5219158"/>
            <a:ext cx="335159" cy="335159"/>
          </a:xfrm>
          <a:prstGeom prst="rect">
            <a:avLst/>
          </a:prstGeom>
        </p:spPr>
      </p:pic>
      <p:pic>
        <p:nvPicPr>
          <p:cNvPr id="117" name="Graphic 116" descr="Bathtub">
            <a:extLst>
              <a:ext uri="{FF2B5EF4-FFF2-40B4-BE49-F238E27FC236}">
                <a16:creationId xmlns:a16="http://schemas.microsoft.com/office/drawing/2014/main" id="{17183BE6-30A1-9C49-AFE0-622C9B7B50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7549" y="5219156"/>
            <a:ext cx="335159" cy="335159"/>
          </a:xfrm>
          <a:prstGeom prst="rect">
            <a:avLst/>
          </a:prstGeom>
        </p:spPr>
      </p:pic>
      <p:pic>
        <p:nvPicPr>
          <p:cNvPr id="118" name="Graphic 117" descr="Bathtub">
            <a:extLst>
              <a:ext uri="{FF2B5EF4-FFF2-40B4-BE49-F238E27FC236}">
                <a16:creationId xmlns:a16="http://schemas.microsoft.com/office/drawing/2014/main" id="{124CE907-3A94-5A4D-9A9D-09E5411046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4817" y="5219156"/>
            <a:ext cx="335159" cy="335159"/>
          </a:xfrm>
          <a:prstGeom prst="rect">
            <a:avLst/>
          </a:prstGeom>
        </p:spPr>
      </p:pic>
      <p:pic>
        <p:nvPicPr>
          <p:cNvPr id="119" name="Graphic 118" descr="Bathtub">
            <a:extLst>
              <a:ext uri="{FF2B5EF4-FFF2-40B4-BE49-F238E27FC236}">
                <a16:creationId xmlns:a16="http://schemas.microsoft.com/office/drawing/2014/main" id="{5B03B87E-BA9E-884F-8D0B-169BEDA734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6942" y="5219156"/>
            <a:ext cx="335159" cy="335159"/>
          </a:xfrm>
          <a:prstGeom prst="rect">
            <a:avLst/>
          </a:prstGeom>
        </p:spPr>
      </p:pic>
      <p:pic>
        <p:nvPicPr>
          <p:cNvPr id="120" name="Graphic 119" descr="Bathtub">
            <a:extLst>
              <a:ext uri="{FF2B5EF4-FFF2-40B4-BE49-F238E27FC236}">
                <a16:creationId xmlns:a16="http://schemas.microsoft.com/office/drawing/2014/main" id="{D5DB3EE0-E7C6-B347-AA64-2FAA7A6632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4438" y="5219156"/>
            <a:ext cx="335159" cy="335159"/>
          </a:xfrm>
          <a:prstGeom prst="rect">
            <a:avLst/>
          </a:prstGeom>
        </p:spPr>
      </p:pic>
      <p:pic>
        <p:nvPicPr>
          <p:cNvPr id="121" name="Graphic 120" descr="Bathtub">
            <a:extLst>
              <a:ext uri="{FF2B5EF4-FFF2-40B4-BE49-F238E27FC236}">
                <a16:creationId xmlns:a16="http://schemas.microsoft.com/office/drawing/2014/main" id="{502D90CD-D592-0B4C-9DAF-2EEB07564A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0653" y="5385134"/>
            <a:ext cx="335159" cy="335159"/>
          </a:xfrm>
          <a:prstGeom prst="rect">
            <a:avLst/>
          </a:prstGeom>
        </p:spPr>
      </p:pic>
      <p:pic>
        <p:nvPicPr>
          <p:cNvPr id="122" name="Graphic 121" descr="Bathtub">
            <a:extLst>
              <a:ext uri="{FF2B5EF4-FFF2-40B4-BE49-F238E27FC236}">
                <a16:creationId xmlns:a16="http://schemas.microsoft.com/office/drawing/2014/main" id="{CCB9C411-C9B5-0E4E-A2F3-CA53B7C397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7805" y="5385132"/>
            <a:ext cx="335159" cy="335159"/>
          </a:xfrm>
          <a:prstGeom prst="rect">
            <a:avLst/>
          </a:prstGeom>
        </p:spPr>
      </p:pic>
      <p:pic>
        <p:nvPicPr>
          <p:cNvPr id="123" name="Graphic 122" descr="Bathtub">
            <a:extLst>
              <a:ext uri="{FF2B5EF4-FFF2-40B4-BE49-F238E27FC236}">
                <a16:creationId xmlns:a16="http://schemas.microsoft.com/office/drawing/2014/main" id="{6A499A2D-6986-1F45-B5AC-DF69BE6770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5073" y="5385132"/>
            <a:ext cx="335159" cy="335159"/>
          </a:xfrm>
          <a:prstGeom prst="rect">
            <a:avLst/>
          </a:prstGeom>
        </p:spPr>
      </p:pic>
      <p:pic>
        <p:nvPicPr>
          <p:cNvPr id="124" name="Graphic 123" descr="Bathtub">
            <a:extLst>
              <a:ext uri="{FF2B5EF4-FFF2-40B4-BE49-F238E27FC236}">
                <a16:creationId xmlns:a16="http://schemas.microsoft.com/office/drawing/2014/main" id="{9537DABB-4903-7B45-834A-50ED52656C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7198" y="5385132"/>
            <a:ext cx="335159" cy="335159"/>
          </a:xfrm>
          <a:prstGeom prst="rect">
            <a:avLst/>
          </a:prstGeom>
        </p:spPr>
      </p:pic>
      <p:pic>
        <p:nvPicPr>
          <p:cNvPr id="125" name="Graphic 124" descr="Bathtub">
            <a:extLst>
              <a:ext uri="{FF2B5EF4-FFF2-40B4-BE49-F238E27FC236}">
                <a16:creationId xmlns:a16="http://schemas.microsoft.com/office/drawing/2014/main" id="{4F998756-7195-094F-9C12-8061C14236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4694" y="5385132"/>
            <a:ext cx="335159" cy="335159"/>
          </a:xfrm>
          <a:prstGeom prst="rect">
            <a:avLst/>
          </a:prstGeom>
        </p:spPr>
      </p:pic>
      <p:pic>
        <p:nvPicPr>
          <p:cNvPr id="126" name="Graphic 125" descr="Bathtub">
            <a:extLst>
              <a:ext uri="{FF2B5EF4-FFF2-40B4-BE49-F238E27FC236}">
                <a16:creationId xmlns:a16="http://schemas.microsoft.com/office/drawing/2014/main" id="{DCA536E3-1F18-1E49-ADD3-82DEEBC082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78962" y="5385134"/>
            <a:ext cx="335159" cy="335159"/>
          </a:xfrm>
          <a:prstGeom prst="rect">
            <a:avLst/>
          </a:prstGeom>
        </p:spPr>
      </p:pic>
      <p:pic>
        <p:nvPicPr>
          <p:cNvPr id="127" name="Graphic 126" descr="Bathtub">
            <a:extLst>
              <a:ext uri="{FF2B5EF4-FFF2-40B4-BE49-F238E27FC236}">
                <a16:creationId xmlns:a16="http://schemas.microsoft.com/office/drawing/2014/main" id="{42FA7F34-2400-5047-9B58-4F349D8EE9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6114" y="5385132"/>
            <a:ext cx="335159" cy="335159"/>
          </a:xfrm>
          <a:prstGeom prst="rect">
            <a:avLst/>
          </a:prstGeom>
        </p:spPr>
      </p:pic>
      <p:pic>
        <p:nvPicPr>
          <p:cNvPr id="128" name="Graphic 127" descr="Bathtub">
            <a:extLst>
              <a:ext uri="{FF2B5EF4-FFF2-40B4-BE49-F238E27FC236}">
                <a16:creationId xmlns:a16="http://schemas.microsoft.com/office/drawing/2014/main" id="{EEAFD8AD-D624-564F-93B9-0B871657E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3382" y="5385132"/>
            <a:ext cx="335159" cy="335159"/>
          </a:xfrm>
          <a:prstGeom prst="rect">
            <a:avLst/>
          </a:prstGeom>
        </p:spPr>
      </p:pic>
      <p:pic>
        <p:nvPicPr>
          <p:cNvPr id="129" name="Graphic 128" descr="Bathtub">
            <a:extLst>
              <a:ext uri="{FF2B5EF4-FFF2-40B4-BE49-F238E27FC236}">
                <a16:creationId xmlns:a16="http://schemas.microsoft.com/office/drawing/2014/main" id="{91193B86-6844-964C-8612-EB18957252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5507" y="5385132"/>
            <a:ext cx="335159" cy="335159"/>
          </a:xfrm>
          <a:prstGeom prst="rect">
            <a:avLst/>
          </a:prstGeom>
        </p:spPr>
      </p:pic>
      <p:pic>
        <p:nvPicPr>
          <p:cNvPr id="130" name="Graphic 129" descr="Bathtub">
            <a:extLst>
              <a:ext uri="{FF2B5EF4-FFF2-40B4-BE49-F238E27FC236}">
                <a16:creationId xmlns:a16="http://schemas.microsoft.com/office/drawing/2014/main" id="{9AFE5EA5-0924-C846-B948-20F48FB40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3003" y="5385132"/>
            <a:ext cx="335159" cy="335159"/>
          </a:xfrm>
          <a:prstGeom prst="rect">
            <a:avLst/>
          </a:prstGeom>
        </p:spPr>
      </p:pic>
      <p:pic>
        <p:nvPicPr>
          <p:cNvPr id="131" name="Graphic 130" descr="Bathtub">
            <a:extLst>
              <a:ext uri="{FF2B5EF4-FFF2-40B4-BE49-F238E27FC236}">
                <a16:creationId xmlns:a16="http://schemas.microsoft.com/office/drawing/2014/main" id="{FB8DF79A-FF66-4749-8598-8E5BB8DE0B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0653" y="5559258"/>
            <a:ext cx="335159" cy="335159"/>
          </a:xfrm>
          <a:prstGeom prst="rect">
            <a:avLst/>
          </a:prstGeom>
        </p:spPr>
      </p:pic>
      <p:pic>
        <p:nvPicPr>
          <p:cNvPr id="132" name="Graphic 131" descr="Bathtub">
            <a:extLst>
              <a:ext uri="{FF2B5EF4-FFF2-40B4-BE49-F238E27FC236}">
                <a16:creationId xmlns:a16="http://schemas.microsoft.com/office/drawing/2014/main" id="{D0A1636F-5345-7A47-A2A2-042579F331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7805" y="5559256"/>
            <a:ext cx="335159" cy="335159"/>
          </a:xfrm>
          <a:prstGeom prst="rect">
            <a:avLst/>
          </a:prstGeom>
        </p:spPr>
      </p:pic>
      <p:pic>
        <p:nvPicPr>
          <p:cNvPr id="133" name="Graphic 132" descr="Bathtub">
            <a:extLst>
              <a:ext uri="{FF2B5EF4-FFF2-40B4-BE49-F238E27FC236}">
                <a16:creationId xmlns:a16="http://schemas.microsoft.com/office/drawing/2014/main" id="{F69B56EC-C271-C347-9F44-93E40FA354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5073" y="5559256"/>
            <a:ext cx="335159" cy="335159"/>
          </a:xfrm>
          <a:prstGeom prst="rect">
            <a:avLst/>
          </a:prstGeom>
        </p:spPr>
      </p:pic>
      <p:pic>
        <p:nvPicPr>
          <p:cNvPr id="134" name="Graphic 133" descr="Bathtub">
            <a:extLst>
              <a:ext uri="{FF2B5EF4-FFF2-40B4-BE49-F238E27FC236}">
                <a16:creationId xmlns:a16="http://schemas.microsoft.com/office/drawing/2014/main" id="{B89C19A7-49D3-BB48-932B-252C5CAB82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7198" y="5559256"/>
            <a:ext cx="335159" cy="335159"/>
          </a:xfrm>
          <a:prstGeom prst="rect">
            <a:avLst/>
          </a:prstGeom>
        </p:spPr>
      </p:pic>
      <p:pic>
        <p:nvPicPr>
          <p:cNvPr id="135" name="Graphic 134" descr="Bathtub">
            <a:extLst>
              <a:ext uri="{FF2B5EF4-FFF2-40B4-BE49-F238E27FC236}">
                <a16:creationId xmlns:a16="http://schemas.microsoft.com/office/drawing/2014/main" id="{E125EF45-C591-B44B-8EA2-B3FAA40170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4694" y="5559256"/>
            <a:ext cx="335159" cy="335159"/>
          </a:xfrm>
          <a:prstGeom prst="rect">
            <a:avLst/>
          </a:prstGeom>
        </p:spPr>
      </p:pic>
      <p:pic>
        <p:nvPicPr>
          <p:cNvPr id="136" name="Graphic 135" descr="Bathtub">
            <a:extLst>
              <a:ext uri="{FF2B5EF4-FFF2-40B4-BE49-F238E27FC236}">
                <a16:creationId xmlns:a16="http://schemas.microsoft.com/office/drawing/2014/main" id="{4AFD6115-7C98-2746-9F17-F52897FFB8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78962" y="5559258"/>
            <a:ext cx="335159" cy="335159"/>
          </a:xfrm>
          <a:prstGeom prst="rect">
            <a:avLst/>
          </a:prstGeom>
        </p:spPr>
      </p:pic>
      <p:pic>
        <p:nvPicPr>
          <p:cNvPr id="137" name="Graphic 136" descr="Bathtub">
            <a:extLst>
              <a:ext uri="{FF2B5EF4-FFF2-40B4-BE49-F238E27FC236}">
                <a16:creationId xmlns:a16="http://schemas.microsoft.com/office/drawing/2014/main" id="{598A190F-6A76-D745-B43F-96E3A683EF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6114" y="5559256"/>
            <a:ext cx="335159" cy="335159"/>
          </a:xfrm>
          <a:prstGeom prst="rect">
            <a:avLst/>
          </a:prstGeom>
        </p:spPr>
      </p:pic>
      <p:pic>
        <p:nvPicPr>
          <p:cNvPr id="138" name="Graphic 137" descr="Bathtub">
            <a:extLst>
              <a:ext uri="{FF2B5EF4-FFF2-40B4-BE49-F238E27FC236}">
                <a16:creationId xmlns:a16="http://schemas.microsoft.com/office/drawing/2014/main" id="{00848201-B1CB-7248-B825-4E93AD2A11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3382" y="5559256"/>
            <a:ext cx="335159" cy="335159"/>
          </a:xfrm>
          <a:prstGeom prst="rect">
            <a:avLst/>
          </a:prstGeom>
        </p:spPr>
      </p:pic>
      <p:pic>
        <p:nvPicPr>
          <p:cNvPr id="139" name="Graphic 138" descr="Bathtub">
            <a:extLst>
              <a:ext uri="{FF2B5EF4-FFF2-40B4-BE49-F238E27FC236}">
                <a16:creationId xmlns:a16="http://schemas.microsoft.com/office/drawing/2014/main" id="{639AEFDD-927E-4C43-AF57-914C7385E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5507" y="5559256"/>
            <a:ext cx="335159" cy="335159"/>
          </a:xfrm>
          <a:prstGeom prst="rect">
            <a:avLst/>
          </a:prstGeom>
        </p:spPr>
      </p:pic>
      <p:pic>
        <p:nvPicPr>
          <p:cNvPr id="140" name="Graphic 139" descr="Bathtub">
            <a:extLst>
              <a:ext uri="{FF2B5EF4-FFF2-40B4-BE49-F238E27FC236}">
                <a16:creationId xmlns:a16="http://schemas.microsoft.com/office/drawing/2014/main" id="{2BF57D78-632C-C044-BF12-D3896CC297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3003" y="5559256"/>
            <a:ext cx="335159" cy="335159"/>
          </a:xfrm>
          <a:prstGeom prst="rect">
            <a:avLst/>
          </a:prstGeom>
        </p:spPr>
      </p:pic>
      <p:pic>
        <p:nvPicPr>
          <p:cNvPr id="141" name="Graphic 140" descr="Bathtub">
            <a:extLst>
              <a:ext uri="{FF2B5EF4-FFF2-40B4-BE49-F238E27FC236}">
                <a16:creationId xmlns:a16="http://schemas.microsoft.com/office/drawing/2014/main" id="{98D00D93-8565-E543-9BF2-3AC71A2419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2088" y="5724610"/>
            <a:ext cx="335159" cy="335159"/>
          </a:xfrm>
          <a:prstGeom prst="rect">
            <a:avLst/>
          </a:prstGeom>
        </p:spPr>
      </p:pic>
      <p:pic>
        <p:nvPicPr>
          <p:cNvPr id="142" name="Graphic 141" descr="Bathtub">
            <a:extLst>
              <a:ext uri="{FF2B5EF4-FFF2-40B4-BE49-F238E27FC236}">
                <a16:creationId xmlns:a16="http://schemas.microsoft.com/office/drawing/2014/main" id="{FB8850E6-A7E2-024F-AA70-AC5C1FE07C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9240" y="5724608"/>
            <a:ext cx="335159" cy="335159"/>
          </a:xfrm>
          <a:prstGeom prst="rect">
            <a:avLst/>
          </a:prstGeom>
        </p:spPr>
      </p:pic>
      <p:pic>
        <p:nvPicPr>
          <p:cNvPr id="143" name="Graphic 142" descr="Bathtub">
            <a:extLst>
              <a:ext uri="{FF2B5EF4-FFF2-40B4-BE49-F238E27FC236}">
                <a16:creationId xmlns:a16="http://schemas.microsoft.com/office/drawing/2014/main" id="{5BB4C90C-1D43-624E-899D-5904E9F4BC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6508" y="5724608"/>
            <a:ext cx="335159" cy="335159"/>
          </a:xfrm>
          <a:prstGeom prst="rect">
            <a:avLst/>
          </a:prstGeom>
        </p:spPr>
      </p:pic>
      <p:pic>
        <p:nvPicPr>
          <p:cNvPr id="144" name="Graphic 143" descr="Bathtub">
            <a:extLst>
              <a:ext uri="{FF2B5EF4-FFF2-40B4-BE49-F238E27FC236}">
                <a16:creationId xmlns:a16="http://schemas.microsoft.com/office/drawing/2014/main" id="{09CD0F96-030D-FD49-85EE-92AC34FBA8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8633" y="5724608"/>
            <a:ext cx="335159" cy="335159"/>
          </a:xfrm>
          <a:prstGeom prst="rect">
            <a:avLst/>
          </a:prstGeom>
        </p:spPr>
      </p:pic>
      <p:pic>
        <p:nvPicPr>
          <p:cNvPr id="145" name="Graphic 144" descr="Bathtub">
            <a:extLst>
              <a:ext uri="{FF2B5EF4-FFF2-40B4-BE49-F238E27FC236}">
                <a16:creationId xmlns:a16="http://schemas.microsoft.com/office/drawing/2014/main" id="{FC0538F8-46F4-7542-9916-7B4FEA4FE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6129" y="5724608"/>
            <a:ext cx="335159" cy="335159"/>
          </a:xfrm>
          <a:prstGeom prst="rect">
            <a:avLst/>
          </a:prstGeom>
        </p:spPr>
      </p:pic>
      <p:pic>
        <p:nvPicPr>
          <p:cNvPr id="146" name="Graphic 145" descr="Bathtub">
            <a:extLst>
              <a:ext uri="{FF2B5EF4-FFF2-40B4-BE49-F238E27FC236}">
                <a16:creationId xmlns:a16="http://schemas.microsoft.com/office/drawing/2014/main" id="{781ED2A4-517D-C341-9F20-A627D12C6A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0397" y="5724610"/>
            <a:ext cx="335159" cy="335159"/>
          </a:xfrm>
          <a:prstGeom prst="rect">
            <a:avLst/>
          </a:prstGeom>
        </p:spPr>
      </p:pic>
      <p:pic>
        <p:nvPicPr>
          <p:cNvPr id="147" name="Graphic 146" descr="Bathtub">
            <a:extLst>
              <a:ext uri="{FF2B5EF4-FFF2-40B4-BE49-F238E27FC236}">
                <a16:creationId xmlns:a16="http://schemas.microsoft.com/office/drawing/2014/main" id="{73598E49-009F-404E-9EC6-A6012BBC1F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77549" y="5724608"/>
            <a:ext cx="335159" cy="335159"/>
          </a:xfrm>
          <a:prstGeom prst="rect">
            <a:avLst/>
          </a:prstGeom>
        </p:spPr>
      </p:pic>
      <p:pic>
        <p:nvPicPr>
          <p:cNvPr id="148" name="Graphic 147" descr="Bathtub">
            <a:extLst>
              <a:ext uri="{FF2B5EF4-FFF2-40B4-BE49-F238E27FC236}">
                <a16:creationId xmlns:a16="http://schemas.microsoft.com/office/drawing/2014/main" id="{C4FD14BD-ED50-794B-AB9A-870AE64E9F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74817" y="5724608"/>
            <a:ext cx="335159" cy="335159"/>
          </a:xfrm>
          <a:prstGeom prst="rect">
            <a:avLst/>
          </a:prstGeom>
        </p:spPr>
      </p:pic>
      <p:pic>
        <p:nvPicPr>
          <p:cNvPr id="149" name="Graphic 148" descr="Bathtub">
            <a:extLst>
              <a:ext uri="{FF2B5EF4-FFF2-40B4-BE49-F238E27FC236}">
                <a16:creationId xmlns:a16="http://schemas.microsoft.com/office/drawing/2014/main" id="{8159A62F-AE8E-ED4C-B7CC-1CF592C859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6942" y="5724608"/>
            <a:ext cx="335159" cy="335159"/>
          </a:xfrm>
          <a:prstGeom prst="rect">
            <a:avLst/>
          </a:prstGeom>
        </p:spPr>
      </p:pic>
      <p:pic>
        <p:nvPicPr>
          <p:cNvPr id="150" name="Graphic 149" descr="Bathtub">
            <a:extLst>
              <a:ext uri="{FF2B5EF4-FFF2-40B4-BE49-F238E27FC236}">
                <a16:creationId xmlns:a16="http://schemas.microsoft.com/office/drawing/2014/main" id="{755EE040-FBD7-C64E-8374-A7CFF27807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64438" y="5724608"/>
            <a:ext cx="335159" cy="335159"/>
          </a:xfrm>
          <a:prstGeom prst="rect">
            <a:avLst/>
          </a:prstGeom>
        </p:spPr>
      </p:pic>
      <p:pic>
        <p:nvPicPr>
          <p:cNvPr id="181" name="Graphic 180" descr="Bathtub">
            <a:extLst>
              <a:ext uri="{FF2B5EF4-FFF2-40B4-BE49-F238E27FC236}">
                <a16:creationId xmlns:a16="http://schemas.microsoft.com/office/drawing/2014/main" id="{E35E2C45-E4DD-5640-B1FE-D9410EE2A4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004" y="3672809"/>
            <a:ext cx="335159" cy="335159"/>
          </a:xfrm>
          <a:prstGeom prst="rect">
            <a:avLst/>
          </a:prstGeom>
        </p:spPr>
      </p:pic>
      <p:pic>
        <p:nvPicPr>
          <p:cNvPr id="182" name="Graphic 181" descr="Bathtub">
            <a:extLst>
              <a:ext uri="{FF2B5EF4-FFF2-40B4-BE49-F238E27FC236}">
                <a16:creationId xmlns:a16="http://schemas.microsoft.com/office/drawing/2014/main" id="{CFFFB725-50CA-B04E-9FA2-FD8FA46064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2156" y="3672807"/>
            <a:ext cx="335159" cy="335159"/>
          </a:xfrm>
          <a:prstGeom prst="rect">
            <a:avLst/>
          </a:prstGeom>
        </p:spPr>
      </p:pic>
      <p:pic>
        <p:nvPicPr>
          <p:cNvPr id="183" name="Graphic 182" descr="Bathtub">
            <a:extLst>
              <a:ext uri="{FF2B5EF4-FFF2-40B4-BE49-F238E27FC236}">
                <a16:creationId xmlns:a16="http://schemas.microsoft.com/office/drawing/2014/main" id="{A300FCDE-741C-8F42-95A2-BED1DF9459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9424" y="3672807"/>
            <a:ext cx="335159" cy="335159"/>
          </a:xfrm>
          <a:prstGeom prst="rect">
            <a:avLst/>
          </a:prstGeom>
        </p:spPr>
      </p:pic>
      <p:pic>
        <p:nvPicPr>
          <p:cNvPr id="184" name="Graphic 183" descr="Bathtub">
            <a:extLst>
              <a:ext uri="{FF2B5EF4-FFF2-40B4-BE49-F238E27FC236}">
                <a16:creationId xmlns:a16="http://schemas.microsoft.com/office/drawing/2014/main" id="{80D0BE49-8551-CD46-A270-065E08EB0D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549" y="3672807"/>
            <a:ext cx="335159" cy="335159"/>
          </a:xfrm>
          <a:prstGeom prst="rect">
            <a:avLst/>
          </a:prstGeom>
        </p:spPr>
      </p:pic>
      <p:pic>
        <p:nvPicPr>
          <p:cNvPr id="185" name="Graphic 184" descr="Bathtub">
            <a:extLst>
              <a:ext uri="{FF2B5EF4-FFF2-40B4-BE49-F238E27FC236}">
                <a16:creationId xmlns:a16="http://schemas.microsoft.com/office/drawing/2014/main" id="{61F073F1-0316-6D45-9E58-4EA5481D5E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9045" y="3672807"/>
            <a:ext cx="335159" cy="335159"/>
          </a:xfrm>
          <a:prstGeom prst="rect">
            <a:avLst/>
          </a:prstGeom>
        </p:spPr>
      </p:pic>
      <p:pic>
        <p:nvPicPr>
          <p:cNvPr id="186" name="Graphic 185" descr="Bathtub">
            <a:extLst>
              <a:ext uri="{FF2B5EF4-FFF2-40B4-BE49-F238E27FC236}">
                <a16:creationId xmlns:a16="http://schemas.microsoft.com/office/drawing/2014/main" id="{7AC4BE14-BB4C-A040-A686-C917ACF026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3313" y="3672809"/>
            <a:ext cx="335159" cy="335159"/>
          </a:xfrm>
          <a:prstGeom prst="rect">
            <a:avLst/>
          </a:prstGeom>
        </p:spPr>
      </p:pic>
      <p:pic>
        <p:nvPicPr>
          <p:cNvPr id="187" name="Graphic 186" descr="Bathtub">
            <a:extLst>
              <a:ext uri="{FF2B5EF4-FFF2-40B4-BE49-F238E27FC236}">
                <a16:creationId xmlns:a16="http://schemas.microsoft.com/office/drawing/2014/main" id="{8800D46D-499A-4241-9563-3C82AA5EA7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0465" y="3672807"/>
            <a:ext cx="335159" cy="335159"/>
          </a:xfrm>
          <a:prstGeom prst="rect">
            <a:avLst/>
          </a:prstGeom>
        </p:spPr>
      </p:pic>
      <p:pic>
        <p:nvPicPr>
          <p:cNvPr id="188" name="Graphic 187" descr="Bathtub">
            <a:extLst>
              <a:ext uri="{FF2B5EF4-FFF2-40B4-BE49-F238E27FC236}">
                <a16:creationId xmlns:a16="http://schemas.microsoft.com/office/drawing/2014/main" id="{05B039A5-F59C-A14E-869D-8D5BEAF33A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7733" y="3672807"/>
            <a:ext cx="335159" cy="335159"/>
          </a:xfrm>
          <a:prstGeom prst="rect">
            <a:avLst/>
          </a:prstGeom>
        </p:spPr>
      </p:pic>
      <p:pic>
        <p:nvPicPr>
          <p:cNvPr id="189" name="Graphic 188" descr="Bathtub">
            <a:extLst>
              <a:ext uri="{FF2B5EF4-FFF2-40B4-BE49-F238E27FC236}">
                <a16:creationId xmlns:a16="http://schemas.microsoft.com/office/drawing/2014/main" id="{046929CB-2500-9544-AAB9-CE66E4ED86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9858" y="3672807"/>
            <a:ext cx="335159" cy="335159"/>
          </a:xfrm>
          <a:prstGeom prst="rect">
            <a:avLst/>
          </a:prstGeom>
        </p:spPr>
      </p:pic>
      <p:pic>
        <p:nvPicPr>
          <p:cNvPr id="190" name="Graphic 189" descr="Bathtub">
            <a:extLst>
              <a:ext uri="{FF2B5EF4-FFF2-40B4-BE49-F238E27FC236}">
                <a16:creationId xmlns:a16="http://schemas.microsoft.com/office/drawing/2014/main" id="{0548E40C-AC7C-BE42-8FB8-7A9EBC5566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7354" y="3672807"/>
            <a:ext cx="335159" cy="335159"/>
          </a:xfrm>
          <a:prstGeom prst="rect">
            <a:avLst/>
          </a:prstGeom>
        </p:spPr>
      </p:pic>
      <p:pic>
        <p:nvPicPr>
          <p:cNvPr id="191" name="Graphic 190" descr="Bathtub">
            <a:extLst>
              <a:ext uri="{FF2B5EF4-FFF2-40B4-BE49-F238E27FC236}">
                <a16:creationId xmlns:a16="http://schemas.microsoft.com/office/drawing/2014/main" id="{2822BD9B-21E3-EE4E-BB5B-A692D104DE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004" y="3846933"/>
            <a:ext cx="335159" cy="335159"/>
          </a:xfrm>
          <a:prstGeom prst="rect">
            <a:avLst/>
          </a:prstGeom>
        </p:spPr>
      </p:pic>
      <p:pic>
        <p:nvPicPr>
          <p:cNvPr id="192" name="Graphic 191" descr="Bathtub">
            <a:extLst>
              <a:ext uri="{FF2B5EF4-FFF2-40B4-BE49-F238E27FC236}">
                <a16:creationId xmlns:a16="http://schemas.microsoft.com/office/drawing/2014/main" id="{A9CF1CB5-1445-2D44-8A64-FF68929A01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2156" y="3846931"/>
            <a:ext cx="335159" cy="335159"/>
          </a:xfrm>
          <a:prstGeom prst="rect">
            <a:avLst/>
          </a:prstGeom>
        </p:spPr>
      </p:pic>
      <p:pic>
        <p:nvPicPr>
          <p:cNvPr id="193" name="Graphic 192" descr="Bathtub">
            <a:extLst>
              <a:ext uri="{FF2B5EF4-FFF2-40B4-BE49-F238E27FC236}">
                <a16:creationId xmlns:a16="http://schemas.microsoft.com/office/drawing/2014/main" id="{60D0F588-D47E-D445-8397-030E4E70D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9424" y="3846931"/>
            <a:ext cx="335159" cy="335159"/>
          </a:xfrm>
          <a:prstGeom prst="rect">
            <a:avLst/>
          </a:prstGeom>
        </p:spPr>
      </p:pic>
      <p:pic>
        <p:nvPicPr>
          <p:cNvPr id="194" name="Graphic 193" descr="Bathtub">
            <a:extLst>
              <a:ext uri="{FF2B5EF4-FFF2-40B4-BE49-F238E27FC236}">
                <a16:creationId xmlns:a16="http://schemas.microsoft.com/office/drawing/2014/main" id="{BA1719E3-15A4-D84D-A49B-4F2DF19EFE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549" y="3846931"/>
            <a:ext cx="335159" cy="335159"/>
          </a:xfrm>
          <a:prstGeom prst="rect">
            <a:avLst/>
          </a:prstGeom>
        </p:spPr>
      </p:pic>
      <p:pic>
        <p:nvPicPr>
          <p:cNvPr id="195" name="Graphic 194" descr="Bathtub">
            <a:extLst>
              <a:ext uri="{FF2B5EF4-FFF2-40B4-BE49-F238E27FC236}">
                <a16:creationId xmlns:a16="http://schemas.microsoft.com/office/drawing/2014/main" id="{55E5478E-2423-E740-AB45-83579AEE2C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9045" y="3846931"/>
            <a:ext cx="335159" cy="335159"/>
          </a:xfrm>
          <a:prstGeom prst="rect">
            <a:avLst/>
          </a:prstGeom>
        </p:spPr>
      </p:pic>
      <p:pic>
        <p:nvPicPr>
          <p:cNvPr id="196" name="Graphic 195" descr="Bathtub">
            <a:extLst>
              <a:ext uri="{FF2B5EF4-FFF2-40B4-BE49-F238E27FC236}">
                <a16:creationId xmlns:a16="http://schemas.microsoft.com/office/drawing/2014/main" id="{B9C417D0-3446-6647-B049-33DC6BB439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3313" y="3846933"/>
            <a:ext cx="335159" cy="335159"/>
          </a:xfrm>
          <a:prstGeom prst="rect">
            <a:avLst/>
          </a:prstGeom>
        </p:spPr>
      </p:pic>
      <p:pic>
        <p:nvPicPr>
          <p:cNvPr id="197" name="Graphic 196" descr="Bathtub">
            <a:extLst>
              <a:ext uri="{FF2B5EF4-FFF2-40B4-BE49-F238E27FC236}">
                <a16:creationId xmlns:a16="http://schemas.microsoft.com/office/drawing/2014/main" id="{A4140C13-912F-6441-BE64-0EE9432BEB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0465" y="3846931"/>
            <a:ext cx="335159" cy="335159"/>
          </a:xfrm>
          <a:prstGeom prst="rect">
            <a:avLst/>
          </a:prstGeom>
        </p:spPr>
      </p:pic>
      <p:pic>
        <p:nvPicPr>
          <p:cNvPr id="198" name="Graphic 197" descr="Bathtub">
            <a:extLst>
              <a:ext uri="{FF2B5EF4-FFF2-40B4-BE49-F238E27FC236}">
                <a16:creationId xmlns:a16="http://schemas.microsoft.com/office/drawing/2014/main" id="{EC17A42B-4BB3-054B-A8B5-3B5A1D81C3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7733" y="3846931"/>
            <a:ext cx="335159" cy="335159"/>
          </a:xfrm>
          <a:prstGeom prst="rect">
            <a:avLst/>
          </a:prstGeom>
        </p:spPr>
      </p:pic>
      <p:pic>
        <p:nvPicPr>
          <p:cNvPr id="199" name="Graphic 198" descr="Bathtub">
            <a:extLst>
              <a:ext uri="{FF2B5EF4-FFF2-40B4-BE49-F238E27FC236}">
                <a16:creationId xmlns:a16="http://schemas.microsoft.com/office/drawing/2014/main" id="{578A6FD1-5266-9B4A-89A6-BF5FBB9D40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9858" y="3846931"/>
            <a:ext cx="335159" cy="335159"/>
          </a:xfrm>
          <a:prstGeom prst="rect">
            <a:avLst/>
          </a:prstGeom>
        </p:spPr>
      </p:pic>
      <p:pic>
        <p:nvPicPr>
          <p:cNvPr id="200" name="Graphic 199" descr="Bathtub">
            <a:extLst>
              <a:ext uri="{FF2B5EF4-FFF2-40B4-BE49-F238E27FC236}">
                <a16:creationId xmlns:a16="http://schemas.microsoft.com/office/drawing/2014/main" id="{40F388FE-59CB-EE4D-B3D1-E49FA9D1A9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7354" y="3846931"/>
            <a:ext cx="335159" cy="335159"/>
          </a:xfrm>
          <a:prstGeom prst="rect">
            <a:avLst/>
          </a:prstGeom>
        </p:spPr>
      </p:pic>
      <p:pic>
        <p:nvPicPr>
          <p:cNvPr id="201" name="Graphic 200" descr="Bathtub">
            <a:extLst>
              <a:ext uri="{FF2B5EF4-FFF2-40B4-BE49-F238E27FC236}">
                <a16:creationId xmlns:a16="http://schemas.microsoft.com/office/drawing/2014/main" id="{213DE6D9-F320-124D-AA2F-37B7B7E190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3569" y="4012909"/>
            <a:ext cx="335159" cy="335159"/>
          </a:xfrm>
          <a:prstGeom prst="rect">
            <a:avLst/>
          </a:prstGeom>
        </p:spPr>
      </p:pic>
      <p:pic>
        <p:nvPicPr>
          <p:cNvPr id="202" name="Graphic 201" descr="Bathtub">
            <a:extLst>
              <a:ext uri="{FF2B5EF4-FFF2-40B4-BE49-F238E27FC236}">
                <a16:creationId xmlns:a16="http://schemas.microsoft.com/office/drawing/2014/main" id="{8D7595EC-3E47-2049-913A-A3B54F0417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721" y="4012907"/>
            <a:ext cx="335159" cy="335159"/>
          </a:xfrm>
          <a:prstGeom prst="rect">
            <a:avLst/>
          </a:prstGeom>
        </p:spPr>
      </p:pic>
      <p:pic>
        <p:nvPicPr>
          <p:cNvPr id="203" name="Graphic 202" descr="Bathtub">
            <a:extLst>
              <a:ext uri="{FF2B5EF4-FFF2-40B4-BE49-F238E27FC236}">
                <a16:creationId xmlns:a16="http://schemas.microsoft.com/office/drawing/2014/main" id="{5CCF71D5-6D6B-0848-9872-C2E299B619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7989" y="4012907"/>
            <a:ext cx="335159" cy="335159"/>
          </a:xfrm>
          <a:prstGeom prst="rect">
            <a:avLst/>
          </a:prstGeom>
        </p:spPr>
      </p:pic>
      <p:pic>
        <p:nvPicPr>
          <p:cNvPr id="204" name="Graphic 203" descr="Bathtub">
            <a:extLst>
              <a:ext uri="{FF2B5EF4-FFF2-40B4-BE49-F238E27FC236}">
                <a16:creationId xmlns:a16="http://schemas.microsoft.com/office/drawing/2014/main" id="{606A060D-2B88-E14E-A71C-139544232B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0114" y="4012907"/>
            <a:ext cx="335159" cy="335159"/>
          </a:xfrm>
          <a:prstGeom prst="rect">
            <a:avLst/>
          </a:prstGeom>
        </p:spPr>
      </p:pic>
      <p:pic>
        <p:nvPicPr>
          <p:cNvPr id="205" name="Graphic 204" descr="Bathtub">
            <a:extLst>
              <a:ext uri="{FF2B5EF4-FFF2-40B4-BE49-F238E27FC236}">
                <a16:creationId xmlns:a16="http://schemas.microsoft.com/office/drawing/2014/main" id="{B63D3258-D84E-664F-A939-E101320B99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610" y="4012907"/>
            <a:ext cx="335159" cy="335159"/>
          </a:xfrm>
          <a:prstGeom prst="rect">
            <a:avLst/>
          </a:prstGeom>
        </p:spPr>
      </p:pic>
      <p:pic>
        <p:nvPicPr>
          <p:cNvPr id="206" name="Graphic 205" descr="Bathtub">
            <a:extLst>
              <a:ext uri="{FF2B5EF4-FFF2-40B4-BE49-F238E27FC236}">
                <a16:creationId xmlns:a16="http://schemas.microsoft.com/office/drawing/2014/main" id="{91AB3DD9-15A7-0D44-A549-E06120D55A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1878" y="4012909"/>
            <a:ext cx="335159" cy="335159"/>
          </a:xfrm>
          <a:prstGeom prst="rect">
            <a:avLst/>
          </a:prstGeom>
        </p:spPr>
      </p:pic>
      <p:pic>
        <p:nvPicPr>
          <p:cNvPr id="207" name="Graphic 206" descr="Bathtub">
            <a:extLst>
              <a:ext uri="{FF2B5EF4-FFF2-40B4-BE49-F238E27FC236}">
                <a16:creationId xmlns:a16="http://schemas.microsoft.com/office/drawing/2014/main" id="{CDE4C26B-4D2E-134F-B8D3-A518B93DC0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9030" y="4012907"/>
            <a:ext cx="335159" cy="335159"/>
          </a:xfrm>
          <a:prstGeom prst="rect">
            <a:avLst/>
          </a:prstGeom>
        </p:spPr>
      </p:pic>
      <p:pic>
        <p:nvPicPr>
          <p:cNvPr id="208" name="Graphic 207" descr="Bathtub">
            <a:extLst>
              <a:ext uri="{FF2B5EF4-FFF2-40B4-BE49-F238E27FC236}">
                <a16:creationId xmlns:a16="http://schemas.microsoft.com/office/drawing/2014/main" id="{F2BEC2C3-CDE0-D44A-8D8B-17431E93AC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6298" y="4012907"/>
            <a:ext cx="335159" cy="335159"/>
          </a:xfrm>
          <a:prstGeom prst="rect">
            <a:avLst/>
          </a:prstGeom>
        </p:spPr>
      </p:pic>
      <p:pic>
        <p:nvPicPr>
          <p:cNvPr id="209" name="Graphic 208" descr="Bathtub">
            <a:extLst>
              <a:ext uri="{FF2B5EF4-FFF2-40B4-BE49-F238E27FC236}">
                <a16:creationId xmlns:a16="http://schemas.microsoft.com/office/drawing/2014/main" id="{F6BD287E-198F-0C4C-8084-BEDC25896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8423" y="4012907"/>
            <a:ext cx="335159" cy="335159"/>
          </a:xfrm>
          <a:prstGeom prst="rect">
            <a:avLst/>
          </a:prstGeom>
        </p:spPr>
      </p:pic>
      <p:pic>
        <p:nvPicPr>
          <p:cNvPr id="210" name="Graphic 209" descr="Bathtub">
            <a:extLst>
              <a:ext uri="{FF2B5EF4-FFF2-40B4-BE49-F238E27FC236}">
                <a16:creationId xmlns:a16="http://schemas.microsoft.com/office/drawing/2014/main" id="{BAF718E1-4F28-DE41-8BD1-54E3F107D2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5919" y="4012907"/>
            <a:ext cx="335159" cy="335159"/>
          </a:xfrm>
          <a:prstGeom prst="rect">
            <a:avLst/>
          </a:prstGeom>
        </p:spPr>
      </p:pic>
      <p:pic>
        <p:nvPicPr>
          <p:cNvPr id="211" name="Graphic 210" descr="Bathtub">
            <a:extLst>
              <a:ext uri="{FF2B5EF4-FFF2-40B4-BE49-F238E27FC236}">
                <a16:creationId xmlns:a16="http://schemas.microsoft.com/office/drawing/2014/main" id="{C47A2DB7-4FDE-3549-A21F-EC1DE6FDEC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3569" y="4187033"/>
            <a:ext cx="335159" cy="335159"/>
          </a:xfrm>
          <a:prstGeom prst="rect">
            <a:avLst/>
          </a:prstGeom>
        </p:spPr>
      </p:pic>
      <p:pic>
        <p:nvPicPr>
          <p:cNvPr id="212" name="Graphic 211" descr="Bathtub">
            <a:extLst>
              <a:ext uri="{FF2B5EF4-FFF2-40B4-BE49-F238E27FC236}">
                <a16:creationId xmlns:a16="http://schemas.microsoft.com/office/drawing/2014/main" id="{B0FE932E-592E-7D4D-8BD9-6D3A46609D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721" y="4187031"/>
            <a:ext cx="335159" cy="335159"/>
          </a:xfrm>
          <a:prstGeom prst="rect">
            <a:avLst/>
          </a:prstGeom>
        </p:spPr>
      </p:pic>
      <p:pic>
        <p:nvPicPr>
          <p:cNvPr id="213" name="Graphic 212" descr="Bathtub">
            <a:extLst>
              <a:ext uri="{FF2B5EF4-FFF2-40B4-BE49-F238E27FC236}">
                <a16:creationId xmlns:a16="http://schemas.microsoft.com/office/drawing/2014/main" id="{88D5DF7D-3D16-8A49-B119-5835A6A9E6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7989" y="4187031"/>
            <a:ext cx="335159" cy="335159"/>
          </a:xfrm>
          <a:prstGeom prst="rect">
            <a:avLst/>
          </a:prstGeom>
        </p:spPr>
      </p:pic>
      <p:pic>
        <p:nvPicPr>
          <p:cNvPr id="214" name="Graphic 213" descr="Bathtub">
            <a:extLst>
              <a:ext uri="{FF2B5EF4-FFF2-40B4-BE49-F238E27FC236}">
                <a16:creationId xmlns:a16="http://schemas.microsoft.com/office/drawing/2014/main" id="{FE680908-4570-1649-9400-6EB5376F91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0114" y="4187031"/>
            <a:ext cx="335159" cy="335159"/>
          </a:xfrm>
          <a:prstGeom prst="rect">
            <a:avLst/>
          </a:prstGeom>
        </p:spPr>
      </p:pic>
      <p:pic>
        <p:nvPicPr>
          <p:cNvPr id="215" name="Graphic 214" descr="Bathtub">
            <a:extLst>
              <a:ext uri="{FF2B5EF4-FFF2-40B4-BE49-F238E27FC236}">
                <a16:creationId xmlns:a16="http://schemas.microsoft.com/office/drawing/2014/main" id="{73EA3425-CFEE-7641-A218-7FC71D7572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610" y="4187031"/>
            <a:ext cx="335159" cy="335159"/>
          </a:xfrm>
          <a:prstGeom prst="rect">
            <a:avLst/>
          </a:prstGeom>
        </p:spPr>
      </p:pic>
      <p:pic>
        <p:nvPicPr>
          <p:cNvPr id="216" name="Graphic 215" descr="Bathtub">
            <a:extLst>
              <a:ext uri="{FF2B5EF4-FFF2-40B4-BE49-F238E27FC236}">
                <a16:creationId xmlns:a16="http://schemas.microsoft.com/office/drawing/2014/main" id="{62979B90-7EB1-4241-94F9-2AC2DC1BC0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1878" y="4187033"/>
            <a:ext cx="335159" cy="335159"/>
          </a:xfrm>
          <a:prstGeom prst="rect">
            <a:avLst/>
          </a:prstGeom>
        </p:spPr>
      </p:pic>
      <p:pic>
        <p:nvPicPr>
          <p:cNvPr id="217" name="Graphic 216" descr="Bathtub">
            <a:extLst>
              <a:ext uri="{FF2B5EF4-FFF2-40B4-BE49-F238E27FC236}">
                <a16:creationId xmlns:a16="http://schemas.microsoft.com/office/drawing/2014/main" id="{A5E70101-2F0D-1D47-9C3F-B08EBD6D4F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9030" y="4187031"/>
            <a:ext cx="335159" cy="335159"/>
          </a:xfrm>
          <a:prstGeom prst="rect">
            <a:avLst/>
          </a:prstGeom>
        </p:spPr>
      </p:pic>
      <p:pic>
        <p:nvPicPr>
          <p:cNvPr id="218" name="Graphic 217" descr="Bathtub">
            <a:extLst>
              <a:ext uri="{FF2B5EF4-FFF2-40B4-BE49-F238E27FC236}">
                <a16:creationId xmlns:a16="http://schemas.microsoft.com/office/drawing/2014/main" id="{567F86AA-CADC-5F4D-B3D3-6A22F8BC91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6298" y="4187031"/>
            <a:ext cx="335159" cy="335159"/>
          </a:xfrm>
          <a:prstGeom prst="rect">
            <a:avLst/>
          </a:prstGeom>
        </p:spPr>
      </p:pic>
      <p:pic>
        <p:nvPicPr>
          <p:cNvPr id="219" name="Graphic 218" descr="Bathtub">
            <a:extLst>
              <a:ext uri="{FF2B5EF4-FFF2-40B4-BE49-F238E27FC236}">
                <a16:creationId xmlns:a16="http://schemas.microsoft.com/office/drawing/2014/main" id="{8BC54E60-B208-5545-9B3C-EB98EFEFF9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8423" y="4187031"/>
            <a:ext cx="335159" cy="335159"/>
          </a:xfrm>
          <a:prstGeom prst="rect">
            <a:avLst/>
          </a:prstGeom>
        </p:spPr>
      </p:pic>
      <p:pic>
        <p:nvPicPr>
          <p:cNvPr id="220" name="Graphic 219" descr="Bathtub">
            <a:extLst>
              <a:ext uri="{FF2B5EF4-FFF2-40B4-BE49-F238E27FC236}">
                <a16:creationId xmlns:a16="http://schemas.microsoft.com/office/drawing/2014/main" id="{D157EAA8-D144-EF43-B81E-639E9DA592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5919" y="4187031"/>
            <a:ext cx="335159" cy="335159"/>
          </a:xfrm>
          <a:prstGeom prst="rect">
            <a:avLst/>
          </a:prstGeom>
        </p:spPr>
      </p:pic>
      <p:pic>
        <p:nvPicPr>
          <p:cNvPr id="221" name="Graphic 220" descr="Bathtub">
            <a:extLst>
              <a:ext uri="{FF2B5EF4-FFF2-40B4-BE49-F238E27FC236}">
                <a16:creationId xmlns:a16="http://schemas.microsoft.com/office/drawing/2014/main" id="{D8BF24A9-57F3-F945-847C-0ECDF4D9E0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004" y="4352385"/>
            <a:ext cx="335159" cy="335159"/>
          </a:xfrm>
          <a:prstGeom prst="rect">
            <a:avLst/>
          </a:prstGeom>
        </p:spPr>
      </p:pic>
      <p:pic>
        <p:nvPicPr>
          <p:cNvPr id="222" name="Graphic 221" descr="Bathtub">
            <a:extLst>
              <a:ext uri="{FF2B5EF4-FFF2-40B4-BE49-F238E27FC236}">
                <a16:creationId xmlns:a16="http://schemas.microsoft.com/office/drawing/2014/main" id="{94F144BA-D221-FE42-BA90-E0C633D475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2156" y="4352383"/>
            <a:ext cx="335159" cy="335159"/>
          </a:xfrm>
          <a:prstGeom prst="rect">
            <a:avLst/>
          </a:prstGeom>
        </p:spPr>
      </p:pic>
      <p:pic>
        <p:nvPicPr>
          <p:cNvPr id="223" name="Graphic 222" descr="Bathtub">
            <a:extLst>
              <a:ext uri="{FF2B5EF4-FFF2-40B4-BE49-F238E27FC236}">
                <a16:creationId xmlns:a16="http://schemas.microsoft.com/office/drawing/2014/main" id="{8818C9E2-E09A-D040-9697-95088E5570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9424" y="4352383"/>
            <a:ext cx="335159" cy="335159"/>
          </a:xfrm>
          <a:prstGeom prst="rect">
            <a:avLst/>
          </a:prstGeom>
        </p:spPr>
      </p:pic>
      <p:pic>
        <p:nvPicPr>
          <p:cNvPr id="224" name="Graphic 223" descr="Bathtub">
            <a:extLst>
              <a:ext uri="{FF2B5EF4-FFF2-40B4-BE49-F238E27FC236}">
                <a16:creationId xmlns:a16="http://schemas.microsoft.com/office/drawing/2014/main" id="{6B0C6742-079D-4448-8890-8C1763AEE5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549" y="4352383"/>
            <a:ext cx="335159" cy="335159"/>
          </a:xfrm>
          <a:prstGeom prst="rect">
            <a:avLst/>
          </a:prstGeom>
        </p:spPr>
      </p:pic>
      <p:pic>
        <p:nvPicPr>
          <p:cNvPr id="225" name="Graphic 224" descr="Bathtub">
            <a:extLst>
              <a:ext uri="{FF2B5EF4-FFF2-40B4-BE49-F238E27FC236}">
                <a16:creationId xmlns:a16="http://schemas.microsoft.com/office/drawing/2014/main" id="{77C256FB-14EE-B24E-B263-F4C902D4C5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9045" y="4352383"/>
            <a:ext cx="335159" cy="335159"/>
          </a:xfrm>
          <a:prstGeom prst="rect">
            <a:avLst/>
          </a:prstGeom>
        </p:spPr>
      </p:pic>
      <p:pic>
        <p:nvPicPr>
          <p:cNvPr id="226" name="Graphic 225" descr="Bathtub">
            <a:extLst>
              <a:ext uri="{FF2B5EF4-FFF2-40B4-BE49-F238E27FC236}">
                <a16:creationId xmlns:a16="http://schemas.microsoft.com/office/drawing/2014/main" id="{7094F328-8747-A84E-A956-C751F995F5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3313" y="4352385"/>
            <a:ext cx="335159" cy="335159"/>
          </a:xfrm>
          <a:prstGeom prst="rect">
            <a:avLst/>
          </a:prstGeom>
        </p:spPr>
      </p:pic>
      <p:pic>
        <p:nvPicPr>
          <p:cNvPr id="227" name="Graphic 226" descr="Bathtub">
            <a:extLst>
              <a:ext uri="{FF2B5EF4-FFF2-40B4-BE49-F238E27FC236}">
                <a16:creationId xmlns:a16="http://schemas.microsoft.com/office/drawing/2014/main" id="{DA3C07D3-7722-B94B-ABC3-92CFA679D4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0465" y="4352383"/>
            <a:ext cx="335159" cy="335159"/>
          </a:xfrm>
          <a:prstGeom prst="rect">
            <a:avLst/>
          </a:prstGeom>
        </p:spPr>
      </p:pic>
      <p:pic>
        <p:nvPicPr>
          <p:cNvPr id="228" name="Graphic 227" descr="Bathtub">
            <a:extLst>
              <a:ext uri="{FF2B5EF4-FFF2-40B4-BE49-F238E27FC236}">
                <a16:creationId xmlns:a16="http://schemas.microsoft.com/office/drawing/2014/main" id="{DC06B7FC-840D-C14F-87CD-019A7739A4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7733" y="4352383"/>
            <a:ext cx="335159" cy="335159"/>
          </a:xfrm>
          <a:prstGeom prst="rect">
            <a:avLst/>
          </a:prstGeom>
        </p:spPr>
      </p:pic>
      <p:pic>
        <p:nvPicPr>
          <p:cNvPr id="229" name="Graphic 228" descr="Bathtub">
            <a:extLst>
              <a:ext uri="{FF2B5EF4-FFF2-40B4-BE49-F238E27FC236}">
                <a16:creationId xmlns:a16="http://schemas.microsoft.com/office/drawing/2014/main" id="{9D450B00-065A-5D49-9C66-F4BB0034E2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9858" y="4352383"/>
            <a:ext cx="335159" cy="335159"/>
          </a:xfrm>
          <a:prstGeom prst="rect">
            <a:avLst/>
          </a:prstGeom>
        </p:spPr>
      </p:pic>
      <p:pic>
        <p:nvPicPr>
          <p:cNvPr id="230" name="Graphic 229" descr="Bathtub">
            <a:extLst>
              <a:ext uri="{FF2B5EF4-FFF2-40B4-BE49-F238E27FC236}">
                <a16:creationId xmlns:a16="http://schemas.microsoft.com/office/drawing/2014/main" id="{DA5A227B-D53A-4E49-904F-EAEF9236CE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7354" y="4352383"/>
            <a:ext cx="335159" cy="335159"/>
          </a:xfrm>
          <a:prstGeom prst="rect">
            <a:avLst/>
          </a:prstGeom>
        </p:spPr>
      </p:pic>
      <p:pic>
        <p:nvPicPr>
          <p:cNvPr id="231" name="Graphic 230" descr="Bathtub">
            <a:extLst>
              <a:ext uri="{FF2B5EF4-FFF2-40B4-BE49-F238E27FC236}">
                <a16:creationId xmlns:a16="http://schemas.microsoft.com/office/drawing/2014/main" id="{20F1436C-EE35-5C4B-8A15-CD5C0FFADA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004" y="4526509"/>
            <a:ext cx="335159" cy="335159"/>
          </a:xfrm>
          <a:prstGeom prst="rect">
            <a:avLst/>
          </a:prstGeom>
        </p:spPr>
      </p:pic>
      <p:pic>
        <p:nvPicPr>
          <p:cNvPr id="232" name="Graphic 231" descr="Bathtub">
            <a:extLst>
              <a:ext uri="{FF2B5EF4-FFF2-40B4-BE49-F238E27FC236}">
                <a16:creationId xmlns:a16="http://schemas.microsoft.com/office/drawing/2014/main" id="{D7C0B2FD-9FEA-0947-8260-962EDE2B75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2156" y="4526507"/>
            <a:ext cx="335159" cy="335159"/>
          </a:xfrm>
          <a:prstGeom prst="rect">
            <a:avLst/>
          </a:prstGeom>
        </p:spPr>
      </p:pic>
      <p:pic>
        <p:nvPicPr>
          <p:cNvPr id="233" name="Graphic 232" descr="Bathtub">
            <a:extLst>
              <a:ext uri="{FF2B5EF4-FFF2-40B4-BE49-F238E27FC236}">
                <a16:creationId xmlns:a16="http://schemas.microsoft.com/office/drawing/2014/main" id="{453CEA59-AF66-A347-8C85-D9F4FDF6F7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9424" y="4526507"/>
            <a:ext cx="335159" cy="335159"/>
          </a:xfrm>
          <a:prstGeom prst="rect">
            <a:avLst/>
          </a:prstGeom>
        </p:spPr>
      </p:pic>
      <p:pic>
        <p:nvPicPr>
          <p:cNvPr id="234" name="Graphic 233" descr="Bathtub">
            <a:extLst>
              <a:ext uri="{FF2B5EF4-FFF2-40B4-BE49-F238E27FC236}">
                <a16:creationId xmlns:a16="http://schemas.microsoft.com/office/drawing/2014/main" id="{A2B33071-D1DA-A741-B88B-6C3D4CA85F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549" y="4526507"/>
            <a:ext cx="335159" cy="335159"/>
          </a:xfrm>
          <a:prstGeom prst="rect">
            <a:avLst/>
          </a:prstGeom>
        </p:spPr>
      </p:pic>
      <p:pic>
        <p:nvPicPr>
          <p:cNvPr id="235" name="Graphic 234" descr="Bathtub">
            <a:extLst>
              <a:ext uri="{FF2B5EF4-FFF2-40B4-BE49-F238E27FC236}">
                <a16:creationId xmlns:a16="http://schemas.microsoft.com/office/drawing/2014/main" id="{3C232369-9931-D248-A046-9765B95568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9045" y="4526507"/>
            <a:ext cx="335159" cy="335159"/>
          </a:xfrm>
          <a:prstGeom prst="rect">
            <a:avLst/>
          </a:prstGeom>
        </p:spPr>
      </p:pic>
      <p:pic>
        <p:nvPicPr>
          <p:cNvPr id="236" name="Graphic 235" descr="Bathtub">
            <a:extLst>
              <a:ext uri="{FF2B5EF4-FFF2-40B4-BE49-F238E27FC236}">
                <a16:creationId xmlns:a16="http://schemas.microsoft.com/office/drawing/2014/main" id="{D031554D-6A1D-A94B-9A57-176139E46C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3313" y="4526509"/>
            <a:ext cx="335159" cy="335159"/>
          </a:xfrm>
          <a:prstGeom prst="rect">
            <a:avLst/>
          </a:prstGeom>
        </p:spPr>
      </p:pic>
      <p:pic>
        <p:nvPicPr>
          <p:cNvPr id="237" name="Graphic 236" descr="Bathtub">
            <a:extLst>
              <a:ext uri="{FF2B5EF4-FFF2-40B4-BE49-F238E27FC236}">
                <a16:creationId xmlns:a16="http://schemas.microsoft.com/office/drawing/2014/main" id="{6AFC2478-F8AF-A642-8912-B2C8B61B39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0465" y="4526507"/>
            <a:ext cx="335159" cy="335159"/>
          </a:xfrm>
          <a:prstGeom prst="rect">
            <a:avLst/>
          </a:prstGeom>
        </p:spPr>
      </p:pic>
      <p:pic>
        <p:nvPicPr>
          <p:cNvPr id="238" name="Graphic 237" descr="Bathtub">
            <a:extLst>
              <a:ext uri="{FF2B5EF4-FFF2-40B4-BE49-F238E27FC236}">
                <a16:creationId xmlns:a16="http://schemas.microsoft.com/office/drawing/2014/main" id="{8D3D7EC0-AD33-3248-9175-51D791C002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7733" y="4526507"/>
            <a:ext cx="335159" cy="335159"/>
          </a:xfrm>
          <a:prstGeom prst="rect">
            <a:avLst/>
          </a:prstGeom>
        </p:spPr>
      </p:pic>
      <p:pic>
        <p:nvPicPr>
          <p:cNvPr id="239" name="Graphic 238" descr="Bathtub">
            <a:extLst>
              <a:ext uri="{FF2B5EF4-FFF2-40B4-BE49-F238E27FC236}">
                <a16:creationId xmlns:a16="http://schemas.microsoft.com/office/drawing/2014/main" id="{40B02671-F5F0-7942-B847-ACCAC3A65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9858" y="4526507"/>
            <a:ext cx="335159" cy="335159"/>
          </a:xfrm>
          <a:prstGeom prst="rect">
            <a:avLst/>
          </a:prstGeom>
        </p:spPr>
      </p:pic>
      <p:pic>
        <p:nvPicPr>
          <p:cNvPr id="240" name="Graphic 239" descr="Bathtub">
            <a:extLst>
              <a:ext uri="{FF2B5EF4-FFF2-40B4-BE49-F238E27FC236}">
                <a16:creationId xmlns:a16="http://schemas.microsoft.com/office/drawing/2014/main" id="{D55398B5-AE7D-3B48-92A9-BBB207F8DF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7354" y="4526507"/>
            <a:ext cx="335159" cy="335159"/>
          </a:xfrm>
          <a:prstGeom prst="rect">
            <a:avLst/>
          </a:prstGeom>
        </p:spPr>
      </p:pic>
      <p:pic>
        <p:nvPicPr>
          <p:cNvPr id="241" name="Graphic 240" descr="Bathtub">
            <a:extLst>
              <a:ext uri="{FF2B5EF4-FFF2-40B4-BE49-F238E27FC236}">
                <a16:creationId xmlns:a16="http://schemas.microsoft.com/office/drawing/2014/main" id="{DEEA87B9-3536-3A4E-A794-05BEA25CE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3569" y="4692485"/>
            <a:ext cx="335159" cy="335159"/>
          </a:xfrm>
          <a:prstGeom prst="rect">
            <a:avLst/>
          </a:prstGeom>
        </p:spPr>
      </p:pic>
      <p:pic>
        <p:nvPicPr>
          <p:cNvPr id="242" name="Graphic 241" descr="Bathtub">
            <a:extLst>
              <a:ext uri="{FF2B5EF4-FFF2-40B4-BE49-F238E27FC236}">
                <a16:creationId xmlns:a16="http://schemas.microsoft.com/office/drawing/2014/main" id="{2FF634A4-3338-E749-B24B-1CDA76A15B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721" y="4692483"/>
            <a:ext cx="335159" cy="335159"/>
          </a:xfrm>
          <a:prstGeom prst="rect">
            <a:avLst/>
          </a:prstGeom>
        </p:spPr>
      </p:pic>
      <p:pic>
        <p:nvPicPr>
          <p:cNvPr id="243" name="Graphic 242" descr="Bathtub">
            <a:extLst>
              <a:ext uri="{FF2B5EF4-FFF2-40B4-BE49-F238E27FC236}">
                <a16:creationId xmlns:a16="http://schemas.microsoft.com/office/drawing/2014/main" id="{FBAC4AF7-5A93-4847-AD34-F45478EB54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7989" y="4692483"/>
            <a:ext cx="335159" cy="335159"/>
          </a:xfrm>
          <a:prstGeom prst="rect">
            <a:avLst/>
          </a:prstGeom>
        </p:spPr>
      </p:pic>
      <p:pic>
        <p:nvPicPr>
          <p:cNvPr id="244" name="Graphic 243" descr="Bathtub">
            <a:extLst>
              <a:ext uri="{FF2B5EF4-FFF2-40B4-BE49-F238E27FC236}">
                <a16:creationId xmlns:a16="http://schemas.microsoft.com/office/drawing/2014/main" id="{A5529CA1-9BED-4540-B131-E841B43DDB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0114" y="4692483"/>
            <a:ext cx="335159" cy="335159"/>
          </a:xfrm>
          <a:prstGeom prst="rect">
            <a:avLst/>
          </a:prstGeom>
        </p:spPr>
      </p:pic>
      <p:pic>
        <p:nvPicPr>
          <p:cNvPr id="245" name="Graphic 244" descr="Bathtub">
            <a:extLst>
              <a:ext uri="{FF2B5EF4-FFF2-40B4-BE49-F238E27FC236}">
                <a16:creationId xmlns:a16="http://schemas.microsoft.com/office/drawing/2014/main" id="{F963528D-D6C5-FE4B-9BC5-A47A4DD0B1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610" y="4692483"/>
            <a:ext cx="335159" cy="335159"/>
          </a:xfrm>
          <a:prstGeom prst="rect">
            <a:avLst/>
          </a:prstGeom>
        </p:spPr>
      </p:pic>
      <p:pic>
        <p:nvPicPr>
          <p:cNvPr id="246" name="Graphic 245" descr="Bathtub">
            <a:extLst>
              <a:ext uri="{FF2B5EF4-FFF2-40B4-BE49-F238E27FC236}">
                <a16:creationId xmlns:a16="http://schemas.microsoft.com/office/drawing/2014/main" id="{3C2BBB57-023D-8B4D-9EBD-9A6AEE5E82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1878" y="4692485"/>
            <a:ext cx="335159" cy="335159"/>
          </a:xfrm>
          <a:prstGeom prst="rect">
            <a:avLst/>
          </a:prstGeom>
        </p:spPr>
      </p:pic>
      <p:pic>
        <p:nvPicPr>
          <p:cNvPr id="247" name="Graphic 246" descr="Bathtub">
            <a:extLst>
              <a:ext uri="{FF2B5EF4-FFF2-40B4-BE49-F238E27FC236}">
                <a16:creationId xmlns:a16="http://schemas.microsoft.com/office/drawing/2014/main" id="{D3103A0E-0AB1-AD49-8E5A-9A1A5C4548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9030" y="4692483"/>
            <a:ext cx="335159" cy="335159"/>
          </a:xfrm>
          <a:prstGeom prst="rect">
            <a:avLst/>
          </a:prstGeom>
        </p:spPr>
      </p:pic>
      <p:pic>
        <p:nvPicPr>
          <p:cNvPr id="248" name="Graphic 247" descr="Bathtub">
            <a:extLst>
              <a:ext uri="{FF2B5EF4-FFF2-40B4-BE49-F238E27FC236}">
                <a16:creationId xmlns:a16="http://schemas.microsoft.com/office/drawing/2014/main" id="{E06C0EB5-860B-9C4B-8895-8E32344268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6298" y="4692483"/>
            <a:ext cx="335159" cy="335159"/>
          </a:xfrm>
          <a:prstGeom prst="rect">
            <a:avLst/>
          </a:prstGeom>
        </p:spPr>
      </p:pic>
      <p:pic>
        <p:nvPicPr>
          <p:cNvPr id="249" name="Graphic 248" descr="Bathtub">
            <a:extLst>
              <a:ext uri="{FF2B5EF4-FFF2-40B4-BE49-F238E27FC236}">
                <a16:creationId xmlns:a16="http://schemas.microsoft.com/office/drawing/2014/main" id="{A1F2A4FC-2884-1042-8BF7-1738B7C59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8423" y="4692483"/>
            <a:ext cx="335159" cy="335159"/>
          </a:xfrm>
          <a:prstGeom prst="rect">
            <a:avLst/>
          </a:prstGeom>
        </p:spPr>
      </p:pic>
      <p:pic>
        <p:nvPicPr>
          <p:cNvPr id="250" name="Graphic 249" descr="Bathtub">
            <a:extLst>
              <a:ext uri="{FF2B5EF4-FFF2-40B4-BE49-F238E27FC236}">
                <a16:creationId xmlns:a16="http://schemas.microsoft.com/office/drawing/2014/main" id="{510B4BAF-AD30-B647-BE37-DC297EF8F8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5919" y="4692483"/>
            <a:ext cx="335159" cy="335159"/>
          </a:xfrm>
          <a:prstGeom prst="rect">
            <a:avLst/>
          </a:prstGeom>
        </p:spPr>
      </p:pic>
      <p:pic>
        <p:nvPicPr>
          <p:cNvPr id="251" name="Graphic 250" descr="Bathtub">
            <a:extLst>
              <a:ext uri="{FF2B5EF4-FFF2-40B4-BE49-F238E27FC236}">
                <a16:creationId xmlns:a16="http://schemas.microsoft.com/office/drawing/2014/main" id="{9C750664-BD34-1C4C-B3FD-6D128701CE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3569" y="4866609"/>
            <a:ext cx="335159" cy="335159"/>
          </a:xfrm>
          <a:prstGeom prst="rect">
            <a:avLst/>
          </a:prstGeom>
        </p:spPr>
      </p:pic>
      <p:pic>
        <p:nvPicPr>
          <p:cNvPr id="252" name="Graphic 251" descr="Bathtub">
            <a:extLst>
              <a:ext uri="{FF2B5EF4-FFF2-40B4-BE49-F238E27FC236}">
                <a16:creationId xmlns:a16="http://schemas.microsoft.com/office/drawing/2014/main" id="{4B8F7531-6CDD-6944-B01C-B45FE0FED3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721" y="4866607"/>
            <a:ext cx="335159" cy="335159"/>
          </a:xfrm>
          <a:prstGeom prst="rect">
            <a:avLst/>
          </a:prstGeom>
        </p:spPr>
      </p:pic>
      <p:pic>
        <p:nvPicPr>
          <p:cNvPr id="253" name="Graphic 252" descr="Bathtub">
            <a:extLst>
              <a:ext uri="{FF2B5EF4-FFF2-40B4-BE49-F238E27FC236}">
                <a16:creationId xmlns:a16="http://schemas.microsoft.com/office/drawing/2014/main" id="{525CF8D6-A9A8-5B42-B10E-E6CACFDA7C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7989" y="4866607"/>
            <a:ext cx="335159" cy="335159"/>
          </a:xfrm>
          <a:prstGeom prst="rect">
            <a:avLst/>
          </a:prstGeom>
        </p:spPr>
      </p:pic>
      <p:pic>
        <p:nvPicPr>
          <p:cNvPr id="254" name="Graphic 253" descr="Bathtub">
            <a:extLst>
              <a:ext uri="{FF2B5EF4-FFF2-40B4-BE49-F238E27FC236}">
                <a16:creationId xmlns:a16="http://schemas.microsoft.com/office/drawing/2014/main" id="{9DA4E154-98F2-CD43-A75F-9FBD7550ED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0114" y="4866607"/>
            <a:ext cx="335159" cy="335159"/>
          </a:xfrm>
          <a:prstGeom prst="rect">
            <a:avLst/>
          </a:prstGeom>
        </p:spPr>
      </p:pic>
      <p:pic>
        <p:nvPicPr>
          <p:cNvPr id="255" name="Graphic 254" descr="Bathtub">
            <a:extLst>
              <a:ext uri="{FF2B5EF4-FFF2-40B4-BE49-F238E27FC236}">
                <a16:creationId xmlns:a16="http://schemas.microsoft.com/office/drawing/2014/main" id="{751A1F8F-BC45-4040-9909-B183263993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610" y="4866607"/>
            <a:ext cx="335159" cy="335159"/>
          </a:xfrm>
          <a:prstGeom prst="rect">
            <a:avLst/>
          </a:prstGeom>
        </p:spPr>
      </p:pic>
      <p:pic>
        <p:nvPicPr>
          <p:cNvPr id="256" name="Graphic 255" descr="Bathtub">
            <a:extLst>
              <a:ext uri="{FF2B5EF4-FFF2-40B4-BE49-F238E27FC236}">
                <a16:creationId xmlns:a16="http://schemas.microsoft.com/office/drawing/2014/main" id="{B791670A-165B-BE42-8C81-B6E09A8C03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1878" y="4866609"/>
            <a:ext cx="335159" cy="335159"/>
          </a:xfrm>
          <a:prstGeom prst="rect">
            <a:avLst/>
          </a:prstGeom>
        </p:spPr>
      </p:pic>
      <p:pic>
        <p:nvPicPr>
          <p:cNvPr id="257" name="Graphic 256" descr="Bathtub">
            <a:extLst>
              <a:ext uri="{FF2B5EF4-FFF2-40B4-BE49-F238E27FC236}">
                <a16:creationId xmlns:a16="http://schemas.microsoft.com/office/drawing/2014/main" id="{84E3A630-11A0-524E-93C6-EAA6757A76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9030" y="4866607"/>
            <a:ext cx="335159" cy="335159"/>
          </a:xfrm>
          <a:prstGeom prst="rect">
            <a:avLst/>
          </a:prstGeom>
        </p:spPr>
      </p:pic>
      <p:pic>
        <p:nvPicPr>
          <p:cNvPr id="258" name="Graphic 257" descr="Bathtub">
            <a:extLst>
              <a:ext uri="{FF2B5EF4-FFF2-40B4-BE49-F238E27FC236}">
                <a16:creationId xmlns:a16="http://schemas.microsoft.com/office/drawing/2014/main" id="{890B0B4D-9B47-2F41-99A5-20808FCD69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6298" y="4866607"/>
            <a:ext cx="335159" cy="335159"/>
          </a:xfrm>
          <a:prstGeom prst="rect">
            <a:avLst/>
          </a:prstGeom>
        </p:spPr>
      </p:pic>
      <p:pic>
        <p:nvPicPr>
          <p:cNvPr id="259" name="Graphic 258" descr="Bathtub">
            <a:extLst>
              <a:ext uri="{FF2B5EF4-FFF2-40B4-BE49-F238E27FC236}">
                <a16:creationId xmlns:a16="http://schemas.microsoft.com/office/drawing/2014/main" id="{A62B3605-8B12-FD47-BC37-55F8291D70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8423" y="4866607"/>
            <a:ext cx="335159" cy="335159"/>
          </a:xfrm>
          <a:prstGeom prst="rect">
            <a:avLst/>
          </a:prstGeom>
        </p:spPr>
      </p:pic>
      <p:pic>
        <p:nvPicPr>
          <p:cNvPr id="260" name="Graphic 259" descr="Bathtub">
            <a:extLst>
              <a:ext uri="{FF2B5EF4-FFF2-40B4-BE49-F238E27FC236}">
                <a16:creationId xmlns:a16="http://schemas.microsoft.com/office/drawing/2014/main" id="{228986C1-CCFD-F142-AD5D-9D4F1A071C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5919" y="4866607"/>
            <a:ext cx="335159" cy="335159"/>
          </a:xfrm>
          <a:prstGeom prst="rect">
            <a:avLst/>
          </a:prstGeom>
        </p:spPr>
      </p:pic>
      <p:pic>
        <p:nvPicPr>
          <p:cNvPr id="261" name="Graphic 260" descr="Bathtub">
            <a:extLst>
              <a:ext uri="{FF2B5EF4-FFF2-40B4-BE49-F238E27FC236}">
                <a16:creationId xmlns:a16="http://schemas.microsoft.com/office/drawing/2014/main" id="{322D710D-B9AA-104F-8385-2BED44AE93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004" y="5045034"/>
            <a:ext cx="335159" cy="335159"/>
          </a:xfrm>
          <a:prstGeom prst="rect">
            <a:avLst/>
          </a:prstGeom>
        </p:spPr>
      </p:pic>
      <p:pic>
        <p:nvPicPr>
          <p:cNvPr id="262" name="Graphic 261" descr="Bathtub">
            <a:extLst>
              <a:ext uri="{FF2B5EF4-FFF2-40B4-BE49-F238E27FC236}">
                <a16:creationId xmlns:a16="http://schemas.microsoft.com/office/drawing/2014/main" id="{C6909957-6031-9141-B8DA-CC5C30E04D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2156" y="5045032"/>
            <a:ext cx="335159" cy="335159"/>
          </a:xfrm>
          <a:prstGeom prst="rect">
            <a:avLst/>
          </a:prstGeom>
        </p:spPr>
      </p:pic>
      <p:pic>
        <p:nvPicPr>
          <p:cNvPr id="263" name="Graphic 262" descr="Bathtub">
            <a:extLst>
              <a:ext uri="{FF2B5EF4-FFF2-40B4-BE49-F238E27FC236}">
                <a16:creationId xmlns:a16="http://schemas.microsoft.com/office/drawing/2014/main" id="{C98FE105-A390-5047-AC70-5B9E390143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9424" y="5045032"/>
            <a:ext cx="335159" cy="335159"/>
          </a:xfrm>
          <a:prstGeom prst="rect">
            <a:avLst/>
          </a:prstGeom>
        </p:spPr>
      </p:pic>
      <p:pic>
        <p:nvPicPr>
          <p:cNvPr id="264" name="Graphic 263" descr="Bathtub">
            <a:extLst>
              <a:ext uri="{FF2B5EF4-FFF2-40B4-BE49-F238E27FC236}">
                <a16:creationId xmlns:a16="http://schemas.microsoft.com/office/drawing/2014/main" id="{191A8BF5-5047-A249-8401-D42B520081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549" y="5045032"/>
            <a:ext cx="335159" cy="335159"/>
          </a:xfrm>
          <a:prstGeom prst="rect">
            <a:avLst/>
          </a:prstGeom>
        </p:spPr>
      </p:pic>
      <p:pic>
        <p:nvPicPr>
          <p:cNvPr id="265" name="Graphic 264" descr="Bathtub">
            <a:extLst>
              <a:ext uri="{FF2B5EF4-FFF2-40B4-BE49-F238E27FC236}">
                <a16:creationId xmlns:a16="http://schemas.microsoft.com/office/drawing/2014/main" id="{C8EA71AF-75CB-6A4D-B377-014DA69B32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9045" y="5045032"/>
            <a:ext cx="335159" cy="335159"/>
          </a:xfrm>
          <a:prstGeom prst="rect">
            <a:avLst/>
          </a:prstGeom>
        </p:spPr>
      </p:pic>
      <p:pic>
        <p:nvPicPr>
          <p:cNvPr id="266" name="Graphic 265" descr="Bathtub">
            <a:extLst>
              <a:ext uri="{FF2B5EF4-FFF2-40B4-BE49-F238E27FC236}">
                <a16:creationId xmlns:a16="http://schemas.microsoft.com/office/drawing/2014/main" id="{5D066FD4-3DCC-054E-8490-42754BDFA7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3313" y="5045034"/>
            <a:ext cx="335159" cy="335159"/>
          </a:xfrm>
          <a:prstGeom prst="rect">
            <a:avLst/>
          </a:prstGeom>
        </p:spPr>
      </p:pic>
      <p:pic>
        <p:nvPicPr>
          <p:cNvPr id="267" name="Graphic 266" descr="Bathtub">
            <a:extLst>
              <a:ext uri="{FF2B5EF4-FFF2-40B4-BE49-F238E27FC236}">
                <a16:creationId xmlns:a16="http://schemas.microsoft.com/office/drawing/2014/main" id="{82A45E83-2082-1B40-9B32-60B84F4A38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0465" y="5045032"/>
            <a:ext cx="335159" cy="335159"/>
          </a:xfrm>
          <a:prstGeom prst="rect">
            <a:avLst/>
          </a:prstGeom>
        </p:spPr>
      </p:pic>
      <p:pic>
        <p:nvPicPr>
          <p:cNvPr id="268" name="Graphic 267" descr="Bathtub">
            <a:extLst>
              <a:ext uri="{FF2B5EF4-FFF2-40B4-BE49-F238E27FC236}">
                <a16:creationId xmlns:a16="http://schemas.microsoft.com/office/drawing/2014/main" id="{99E4BDC5-3A8F-294B-800C-0234990AA4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7733" y="5045032"/>
            <a:ext cx="335159" cy="335159"/>
          </a:xfrm>
          <a:prstGeom prst="rect">
            <a:avLst/>
          </a:prstGeom>
        </p:spPr>
      </p:pic>
      <p:pic>
        <p:nvPicPr>
          <p:cNvPr id="269" name="Graphic 268" descr="Bathtub">
            <a:extLst>
              <a:ext uri="{FF2B5EF4-FFF2-40B4-BE49-F238E27FC236}">
                <a16:creationId xmlns:a16="http://schemas.microsoft.com/office/drawing/2014/main" id="{C04ABA0C-8745-DB4E-8144-607071CF55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9858" y="5045032"/>
            <a:ext cx="335159" cy="335159"/>
          </a:xfrm>
          <a:prstGeom prst="rect">
            <a:avLst/>
          </a:prstGeom>
        </p:spPr>
      </p:pic>
      <p:pic>
        <p:nvPicPr>
          <p:cNvPr id="270" name="Graphic 269" descr="Bathtub">
            <a:extLst>
              <a:ext uri="{FF2B5EF4-FFF2-40B4-BE49-F238E27FC236}">
                <a16:creationId xmlns:a16="http://schemas.microsoft.com/office/drawing/2014/main" id="{51D1514A-2F87-484D-A9AA-DAAC69C2CF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7354" y="5045032"/>
            <a:ext cx="335159" cy="335159"/>
          </a:xfrm>
          <a:prstGeom prst="rect">
            <a:avLst/>
          </a:prstGeom>
        </p:spPr>
      </p:pic>
      <p:pic>
        <p:nvPicPr>
          <p:cNvPr id="271" name="Graphic 270" descr="Bathtub">
            <a:extLst>
              <a:ext uri="{FF2B5EF4-FFF2-40B4-BE49-F238E27FC236}">
                <a16:creationId xmlns:a16="http://schemas.microsoft.com/office/drawing/2014/main" id="{0D2E1AE7-647C-A64A-871A-B26035A00B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004" y="5219158"/>
            <a:ext cx="335159" cy="335159"/>
          </a:xfrm>
          <a:prstGeom prst="rect">
            <a:avLst/>
          </a:prstGeom>
        </p:spPr>
      </p:pic>
      <p:pic>
        <p:nvPicPr>
          <p:cNvPr id="272" name="Graphic 271" descr="Bathtub">
            <a:extLst>
              <a:ext uri="{FF2B5EF4-FFF2-40B4-BE49-F238E27FC236}">
                <a16:creationId xmlns:a16="http://schemas.microsoft.com/office/drawing/2014/main" id="{48FCF919-E6B9-8947-88CC-49412B0025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2156" y="5219156"/>
            <a:ext cx="335159" cy="335159"/>
          </a:xfrm>
          <a:prstGeom prst="rect">
            <a:avLst/>
          </a:prstGeom>
        </p:spPr>
      </p:pic>
      <p:pic>
        <p:nvPicPr>
          <p:cNvPr id="273" name="Graphic 272" descr="Bathtub">
            <a:extLst>
              <a:ext uri="{FF2B5EF4-FFF2-40B4-BE49-F238E27FC236}">
                <a16:creationId xmlns:a16="http://schemas.microsoft.com/office/drawing/2014/main" id="{B753F2C5-ACE2-6B43-9485-D3F745780C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9424" y="5219156"/>
            <a:ext cx="335159" cy="335159"/>
          </a:xfrm>
          <a:prstGeom prst="rect">
            <a:avLst/>
          </a:prstGeom>
        </p:spPr>
      </p:pic>
      <p:pic>
        <p:nvPicPr>
          <p:cNvPr id="274" name="Graphic 273" descr="Bathtub">
            <a:extLst>
              <a:ext uri="{FF2B5EF4-FFF2-40B4-BE49-F238E27FC236}">
                <a16:creationId xmlns:a16="http://schemas.microsoft.com/office/drawing/2014/main" id="{F9B055CF-00FD-D94E-AE16-FCDB2E3656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549" y="5219156"/>
            <a:ext cx="335159" cy="335159"/>
          </a:xfrm>
          <a:prstGeom prst="rect">
            <a:avLst/>
          </a:prstGeom>
        </p:spPr>
      </p:pic>
      <p:pic>
        <p:nvPicPr>
          <p:cNvPr id="275" name="Graphic 274" descr="Bathtub">
            <a:extLst>
              <a:ext uri="{FF2B5EF4-FFF2-40B4-BE49-F238E27FC236}">
                <a16:creationId xmlns:a16="http://schemas.microsoft.com/office/drawing/2014/main" id="{E1AC31A6-7111-B14C-B7D6-1850FE27BC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9045" y="5219156"/>
            <a:ext cx="335159" cy="335159"/>
          </a:xfrm>
          <a:prstGeom prst="rect">
            <a:avLst/>
          </a:prstGeom>
        </p:spPr>
      </p:pic>
      <p:pic>
        <p:nvPicPr>
          <p:cNvPr id="276" name="Graphic 275" descr="Bathtub">
            <a:extLst>
              <a:ext uri="{FF2B5EF4-FFF2-40B4-BE49-F238E27FC236}">
                <a16:creationId xmlns:a16="http://schemas.microsoft.com/office/drawing/2014/main" id="{08A45FDB-F15F-E34C-964B-E5FA21B43E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3313" y="5219158"/>
            <a:ext cx="335159" cy="335159"/>
          </a:xfrm>
          <a:prstGeom prst="rect">
            <a:avLst/>
          </a:prstGeom>
        </p:spPr>
      </p:pic>
      <p:pic>
        <p:nvPicPr>
          <p:cNvPr id="277" name="Graphic 276" descr="Bathtub">
            <a:extLst>
              <a:ext uri="{FF2B5EF4-FFF2-40B4-BE49-F238E27FC236}">
                <a16:creationId xmlns:a16="http://schemas.microsoft.com/office/drawing/2014/main" id="{583B5FAE-0415-3748-B6CF-4DB01A2C13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0465" y="5219156"/>
            <a:ext cx="335159" cy="335159"/>
          </a:xfrm>
          <a:prstGeom prst="rect">
            <a:avLst/>
          </a:prstGeom>
        </p:spPr>
      </p:pic>
      <p:pic>
        <p:nvPicPr>
          <p:cNvPr id="278" name="Graphic 277" descr="Bathtub">
            <a:extLst>
              <a:ext uri="{FF2B5EF4-FFF2-40B4-BE49-F238E27FC236}">
                <a16:creationId xmlns:a16="http://schemas.microsoft.com/office/drawing/2014/main" id="{9400CC8E-3775-444C-A53F-68A7E4C83D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7733" y="5219156"/>
            <a:ext cx="335159" cy="335159"/>
          </a:xfrm>
          <a:prstGeom prst="rect">
            <a:avLst/>
          </a:prstGeom>
        </p:spPr>
      </p:pic>
      <p:pic>
        <p:nvPicPr>
          <p:cNvPr id="279" name="Graphic 278" descr="Bathtub">
            <a:extLst>
              <a:ext uri="{FF2B5EF4-FFF2-40B4-BE49-F238E27FC236}">
                <a16:creationId xmlns:a16="http://schemas.microsoft.com/office/drawing/2014/main" id="{2E459A86-453A-144F-BC11-E8FCDDA6AA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9858" y="5219156"/>
            <a:ext cx="335159" cy="335159"/>
          </a:xfrm>
          <a:prstGeom prst="rect">
            <a:avLst/>
          </a:prstGeom>
        </p:spPr>
      </p:pic>
      <p:pic>
        <p:nvPicPr>
          <p:cNvPr id="280" name="Graphic 279" descr="Bathtub">
            <a:extLst>
              <a:ext uri="{FF2B5EF4-FFF2-40B4-BE49-F238E27FC236}">
                <a16:creationId xmlns:a16="http://schemas.microsoft.com/office/drawing/2014/main" id="{87DD4683-304B-B64A-9E3D-BF27EBBC3E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7354" y="5219156"/>
            <a:ext cx="335159" cy="335159"/>
          </a:xfrm>
          <a:prstGeom prst="rect">
            <a:avLst/>
          </a:prstGeom>
        </p:spPr>
      </p:pic>
      <p:pic>
        <p:nvPicPr>
          <p:cNvPr id="281" name="Graphic 280" descr="Bathtub">
            <a:extLst>
              <a:ext uri="{FF2B5EF4-FFF2-40B4-BE49-F238E27FC236}">
                <a16:creationId xmlns:a16="http://schemas.microsoft.com/office/drawing/2014/main" id="{50D81DA3-1787-2146-A2F9-386D8422A3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3569" y="5385134"/>
            <a:ext cx="335159" cy="335159"/>
          </a:xfrm>
          <a:prstGeom prst="rect">
            <a:avLst/>
          </a:prstGeom>
        </p:spPr>
      </p:pic>
      <p:pic>
        <p:nvPicPr>
          <p:cNvPr id="282" name="Graphic 281" descr="Bathtub">
            <a:extLst>
              <a:ext uri="{FF2B5EF4-FFF2-40B4-BE49-F238E27FC236}">
                <a16:creationId xmlns:a16="http://schemas.microsoft.com/office/drawing/2014/main" id="{DE85461F-EB24-0B40-81EB-D73FA7D549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721" y="5385132"/>
            <a:ext cx="335159" cy="335159"/>
          </a:xfrm>
          <a:prstGeom prst="rect">
            <a:avLst/>
          </a:prstGeom>
        </p:spPr>
      </p:pic>
      <p:pic>
        <p:nvPicPr>
          <p:cNvPr id="283" name="Graphic 282" descr="Bathtub">
            <a:extLst>
              <a:ext uri="{FF2B5EF4-FFF2-40B4-BE49-F238E27FC236}">
                <a16:creationId xmlns:a16="http://schemas.microsoft.com/office/drawing/2014/main" id="{066E0030-35D1-1043-BEF8-329D450A93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7989" y="5385132"/>
            <a:ext cx="335159" cy="335159"/>
          </a:xfrm>
          <a:prstGeom prst="rect">
            <a:avLst/>
          </a:prstGeom>
        </p:spPr>
      </p:pic>
      <p:pic>
        <p:nvPicPr>
          <p:cNvPr id="284" name="Graphic 283" descr="Bathtub">
            <a:extLst>
              <a:ext uri="{FF2B5EF4-FFF2-40B4-BE49-F238E27FC236}">
                <a16:creationId xmlns:a16="http://schemas.microsoft.com/office/drawing/2014/main" id="{2456606E-77EC-A149-8FB0-89FEAC1CCD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0114" y="5385132"/>
            <a:ext cx="335159" cy="335159"/>
          </a:xfrm>
          <a:prstGeom prst="rect">
            <a:avLst/>
          </a:prstGeom>
        </p:spPr>
      </p:pic>
      <p:pic>
        <p:nvPicPr>
          <p:cNvPr id="285" name="Graphic 284" descr="Bathtub">
            <a:extLst>
              <a:ext uri="{FF2B5EF4-FFF2-40B4-BE49-F238E27FC236}">
                <a16:creationId xmlns:a16="http://schemas.microsoft.com/office/drawing/2014/main" id="{A89A4DE6-F2E3-3348-861E-E0E0BB0B80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610" y="5385132"/>
            <a:ext cx="335159" cy="335159"/>
          </a:xfrm>
          <a:prstGeom prst="rect">
            <a:avLst/>
          </a:prstGeom>
        </p:spPr>
      </p:pic>
      <p:pic>
        <p:nvPicPr>
          <p:cNvPr id="286" name="Graphic 285" descr="Bathtub">
            <a:extLst>
              <a:ext uri="{FF2B5EF4-FFF2-40B4-BE49-F238E27FC236}">
                <a16:creationId xmlns:a16="http://schemas.microsoft.com/office/drawing/2014/main" id="{4C89E45E-6449-C04F-BFEC-095C08A2F3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1878" y="5385134"/>
            <a:ext cx="335159" cy="335159"/>
          </a:xfrm>
          <a:prstGeom prst="rect">
            <a:avLst/>
          </a:prstGeom>
        </p:spPr>
      </p:pic>
      <p:pic>
        <p:nvPicPr>
          <p:cNvPr id="287" name="Graphic 286" descr="Bathtub">
            <a:extLst>
              <a:ext uri="{FF2B5EF4-FFF2-40B4-BE49-F238E27FC236}">
                <a16:creationId xmlns:a16="http://schemas.microsoft.com/office/drawing/2014/main" id="{4DCD98F3-24D9-4643-990F-2688C13E0F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9030" y="5385132"/>
            <a:ext cx="335159" cy="335159"/>
          </a:xfrm>
          <a:prstGeom prst="rect">
            <a:avLst/>
          </a:prstGeom>
        </p:spPr>
      </p:pic>
      <p:pic>
        <p:nvPicPr>
          <p:cNvPr id="288" name="Graphic 287" descr="Bathtub">
            <a:extLst>
              <a:ext uri="{FF2B5EF4-FFF2-40B4-BE49-F238E27FC236}">
                <a16:creationId xmlns:a16="http://schemas.microsoft.com/office/drawing/2014/main" id="{E4937D67-8DD9-C34F-BAE5-440981BB10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6298" y="5385132"/>
            <a:ext cx="335159" cy="335159"/>
          </a:xfrm>
          <a:prstGeom prst="rect">
            <a:avLst/>
          </a:prstGeom>
        </p:spPr>
      </p:pic>
      <p:pic>
        <p:nvPicPr>
          <p:cNvPr id="289" name="Graphic 288" descr="Bathtub">
            <a:extLst>
              <a:ext uri="{FF2B5EF4-FFF2-40B4-BE49-F238E27FC236}">
                <a16:creationId xmlns:a16="http://schemas.microsoft.com/office/drawing/2014/main" id="{EF37FA3D-2B68-704F-8DC7-2261925614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8423" y="5385132"/>
            <a:ext cx="335159" cy="335159"/>
          </a:xfrm>
          <a:prstGeom prst="rect">
            <a:avLst/>
          </a:prstGeom>
        </p:spPr>
      </p:pic>
      <p:pic>
        <p:nvPicPr>
          <p:cNvPr id="290" name="Graphic 289" descr="Bathtub">
            <a:extLst>
              <a:ext uri="{FF2B5EF4-FFF2-40B4-BE49-F238E27FC236}">
                <a16:creationId xmlns:a16="http://schemas.microsoft.com/office/drawing/2014/main" id="{D83864B2-61F4-0149-B49D-3335D0D0CC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5919" y="5385132"/>
            <a:ext cx="335159" cy="335159"/>
          </a:xfrm>
          <a:prstGeom prst="rect">
            <a:avLst/>
          </a:prstGeom>
        </p:spPr>
      </p:pic>
      <p:pic>
        <p:nvPicPr>
          <p:cNvPr id="291" name="Graphic 290" descr="Bathtub">
            <a:extLst>
              <a:ext uri="{FF2B5EF4-FFF2-40B4-BE49-F238E27FC236}">
                <a16:creationId xmlns:a16="http://schemas.microsoft.com/office/drawing/2014/main" id="{C4C81C23-97F2-0E41-A78E-D910B34AB8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3569" y="5559258"/>
            <a:ext cx="335159" cy="335159"/>
          </a:xfrm>
          <a:prstGeom prst="rect">
            <a:avLst/>
          </a:prstGeom>
        </p:spPr>
      </p:pic>
      <p:pic>
        <p:nvPicPr>
          <p:cNvPr id="292" name="Graphic 291" descr="Bathtub">
            <a:extLst>
              <a:ext uri="{FF2B5EF4-FFF2-40B4-BE49-F238E27FC236}">
                <a16:creationId xmlns:a16="http://schemas.microsoft.com/office/drawing/2014/main" id="{E3F69455-7AB6-6A46-B895-63C0A4EBB8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721" y="5559256"/>
            <a:ext cx="335159" cy="335159"/>
          </a:xfrm>
          <a:prstGeom prst="rect">
            <a:avLst/>
          </a:prstGeom>
        </p:spPr>
      </p:pic>
      <p:pic>
        <p:nvPicPr>
          <p:cNvPr id="293" name="Graphic 292" descr="Bathtub">
            <a:extLst>
              <a:ext uri="{FF2B5EF4-FFF2-40B4-BE49-F238E27FC236}">
                <a16:creationId xmlns:a16="http://schemas.microsoft.com/office/drawing/2014/main" id="{76A264DA-89FC-4B40-B69A-3F3D27B9BF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7989" y="5559256"/>
            <a:ext cx="335159" cy="335159"/>
          </a:xfrm>
          <a:prstGeom prst="rect">
            <a:avLst/>
          </a:prstGeom>
        </p:spPr>
      </p:pic>
      <p:pic>
        <p:nvPicPr>
          <p:cNvPr id="294" name="Graphic 293" descr="Bathtub">
            <a:extLst>
              <a:ext uri="{FF2B5EF4-FFF2-40B4-BE49-F238E27FC236}">
                <a16:creationId xmlns:a16="http://schemas.microsoft.com/office/drawing/2014/main" id="{5186BF3C-FEF6-3546-BB94-D011AEF916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0114" y="5559256"/>
            <a:ext cx="335159" cy="335159"/>
          </a:xfrm>
          <a:prstGeom prst="rect">
            <a:avLst/>
          </a:prstGeom>
        </p:spPr>
      </p:pic>
      <p:pic>
        <p:nvPicPr>
          <p:cNvPr id="295" name="Graphic 294" descr="Bathtub">
            <a:extLst>
              <a:ext uri="{FF2B5EF4-FFF2-40B4-BE49-F238E27FC236}">
                <a16:creationId xmlns:a16="http://schemas.microsoft.com/office/drawing/2014/main" id="{72307034-049F-6B46-B89F-0D948F102E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610" y="5559256"/>
            <a:ext cx="335159" cy="335159"/>
          </a:xfrm>
          <a:prstGeom prst="rect">
            <a:avLst/>
          </a:prstGeom>
        </p:spPr>
      </p:pic>
      <p:pic>
        <p:nvPicPr>
          <p:cNvPr id="296" name="Graphic 295" descr="Bathtub">
            <a:extLst>
              <a:ext uri="{FF2B5EF4-FFF2-40B4-BE49-F238E27FC236}">
                <a16:creationId xmlns:a16="http://schemas.microsoft.com/office/drawing/2014/main" id="{88C74561-32BE-7A4D-B1A6-11996A13F4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1878" y="5559258"/>
            <a:ext cx="335159" cy="335159"/>
          </a:xfrm>
          <a:prstGeom prst="rect">
            <a:avLst/>
          </a:prstGeom>
        </p:spPr>
      </p:pic>
      <p:pic>
        <p:nvPicPr>
          <p:cNvPr id="297" name="Graphic 296" descr="Bathtub">
            <a:extLst>
              <a:ext uri="{FF2B5EF4-FFF2-40B4-BE49-F238E27FC236}">
                <a16:creationId xmlns:a16="http://schemas.microsoft.com/office/drawing/2014/main" id="{892594AF-FE68-2346-A20B-7BB269CC98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9030" y="5559256"/>
            <a:ext cx="335159" cy="335159"/>
          </a:xfrm>
          <a:prstGeom prst="rect">
            <a:avLst/>
          </a:prstGeom>
        </p:spPr>
      </p:pic>
      <p:pic>
        <p:nvPicPr>
          <p:cNvPr id="298" name="Graphic 297" descr="Bathtub">
            <a:extLst>
              <a:ext uri="{FF2B5EF4-FFF2-40B4-BE49-F238E27FC236}">
                <a16:creationId xmlns:a16="http://schemas.microsoft.com/office/drawing/2014/main" id="{D8115853-1D03-1247-B379-8AAAF0510F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6298" y="5559256"/>
            <a:ext cx="335159" cy="335159"/>
          </a:xfrm>
          <a:prstGeom prst="rect">
            <a:avLst/>
          </a:prstGeom>
        </p:spPr>
      </p:pic>
      <p:pic>
        <p:nvPicPr>
          <p:cNvPr id="299" name="Graphic 298" descr="Bathtub">
            <a:extLst>
              <a:ext uri="{FF2B5EF4-FFF2-40B4-BE49-F238E27FC236}">
                <a16:creationId xmlns:a16="http://schemas.microsoft.com/office/drawing/2014/main" id="{F8D6CDD9-4D4F-834D-A803-38D62BB623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8423" y="5559256"/>
            <a:ext cx="335159" cy="335159"/>
          </a:xfrm>
          <a:prstGeom prst="rect">
            <a:avLst/>
          </a:prstGeom>
        </p:spPr>
      </p:pic>
      <p:pic>
        <p:nvPicPr>
          <p:cNvPr id="300" name="Graphic 299" descr="Bathtub">
            <a:extLst>
              <a:ext uri="{FF2B5EF4-FFF2-40B4-BE49-F238E27FC236}">
                <a16:creationId xmlns:a16="http://schemas.microsoft.com/office/drawing/2014/main" id="{548D7732-D371-F94C-926A-42692E9678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5919" y="5559256"/>
            <a:ext cx="335159" cy="335159"/>
          </a:xfrm>
          <a:prstGeom prst="rect">
            <a:avLst/>
          </a:prstGeom>
        </p:spPr>
      </p:pic>
      <p:pic>
        <p:nvPicPr>
          <p:cNvPr id="301" name="Graphic 300" descr="Bathtub">
            <a:extLst>
              <a:ext uri="{FF2B5EF4-FFF2-40B4-BE49-F238E27FC236}">
                <a16:creationId xmlns:a16="http://schemas.microsoft.com/office/drawing/2014/main" id="{BAFD60A2-8DE0-6C48-84C5-5376181F9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004" y="5724610"/>
            <a:ext cx="335159" cy="335159"/>
          </a:xfrm>
          <a:prstGeom prst="rect">
            <a:avLst/>
          </a:prstGeom>
        </p:spPr>
      </p:pic>
      <p:pic>
        <p:nvPicPr>
          <p:cNvPr id="302" name="Graphic 301" descr="Bathtub">
            <a:extLst>
              <a:ext uri="{FF2B5EF4-FFF2-40B4-BE49-F238E27FC236}">
                <a16:creationId xmlns:a16="http://schemas.microsoft.com/office/drawing/2014/main" id="{E01C2441-6B42-BE43-9EB2-4BBB4EDE4A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2156" y="5724608"/>
            <a:ext cx="335159" cy="335159"/>
          </a:xfrm>
          <a:prstGeom prst="rect">
            <a:avLst/>
          </a:prstGeom>
        </p:spPr>
      </p:pic>
      <p:pic>
        <p:nvPicPr>
          <p:cNvPr id="303" name="Graphic 302" descr="Bathtub">
            <a:extLst>
              <a:ext uri="{FF2B5EF4-FFF2-40B4-BE49-F238E27FC236}">
                <a16:creationId xmlns:a16="http://schemas.microsoft.com/office/drawing/2014/main" id="{7DC425FE-A662-ED41-873A-509A5B1849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9424" y="5724608"/>
            <a:ext cx="335159" cy="335159"/>
          </a:xfrm>
          <a:prstGeom prst="rect">
            <a:avLst/>
          </a:prstGeom>
        </p:spPr>
      </p:pic>
      <p:pic>
        <p:nvPicPr>
          <p:cNvPr id="304" name="Graphic 303" descr="Bathtub">
            <a:extLst>
              <a:ext uri="{FF2B5EF4-FFF2-40B4-BE49-F238E27FC236}">
                <a16:creationId xmlns:a16="http://schemas.microsoft.com/office/drawing/2014/main" id="{11942895-0305-9F46-9277-2640812BDA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549" y="5724608"/>
            <a:ext cx="335159" cy="335159"/>
          </a:xfrm>
          <a:prstGeom prst="rect">
            <a:avLst/>
          </a:prstGeom>
        </p:spPr>
      </p:pic>
      <p:pic>
        <p:nvPicPr>
          <p:cNvPr id="305" name="Graphic 304" descr="Bathtub">
            <a:extLst>
              <a:ext uri="{FF2B5EF4-FFF2-40B4-BE49-F238E27FC236}">
                <a16:creationId xmlns:a16="http://schemas.microsoft.com/office/drawing/2014/main" id="{E24F2038-8BA6-DC40-B034-19535ACFCF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9045" y="5724608"/>
            <a:ext cx="335159" cy="335159"/>
          </a:xfrm>
          <a:prstGeom prst="rect">
            <a:avLst/>
          </a:prstGeom>
        </p:spPr>
      </p:pic>
      <p:pic>
        <p:nvPicPr>
          <p:cNvPr id="306" name="Graphic 305" descr="Bathtub">
            <a:extLst>
              <a:ext uri="{FF2B5EF4-FFF2-40B4-BE49-F238E27FC236}">
                <a16:creationId xmlns:a16="http://schemas.microsoft.com/office/drawing/2014/main" id="{CC045B33-3BA3-D04A-8EC8-F7327DCA62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3313" y="5724610"/>
            <a:ext cx="335159" cy="335159"/>
          </a:xfrm>
          <a:prstGeom prst="rect">
            <a:avLst/>
          </a:prstGeom>
        </p:spPr>
      </p:pic>
      <p:pic>
        <p:nvPicPr>
          <p:cNvPr id="307" name="Graphic 306" descr="Bathtub">
            <a:extLst>
              <a:ext uri="{FF2B5EF4-FFF2-40B4-BE49-F238E27FC236}">
                <a16:creationId xmlns:a16="http://schemas.microsoft.com/office/drawing/2014/main" id="{31DEA16C-7F92-624B-B10F-A94FD5F867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0465" y="5724608"/>
            <a:ext cx="335159" cy="335159"/>
          </a:xfrm>
          <a:prstGeom prst="rect">
            <a:avLst/>
          </a:prstGeom>
        </p:spPr>
      </p:pic>
      <p:pic>
        <p:nvPicPr>
          <p:cNvPr id="308" name="Graphic 307" descr="Bathtub">
            <a:extLst>
              <a:ext uri="{FF2B5EF4-FFF2-40B4-BE49-F238E27FC236}">
                <a16:creationId xmlns:a16="http://schemas.microsoft.com/office/drawing/2014/main" id="{F0F629B7-2917-1C42-961E-84D069F29D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7733" y="5724608"/>
            <a:ext cx="335159" cy="335159"/>
          </a:xfrm>
          <a:prstGeom prst="rect">
            <a:avLst/>
          </a:prstGeom>
        </p:spPr>
      </p:pic>
      <p:pic>
        <p:nvPicPr>
          <p:cNvPr id="309" name="Graphic 308" descr="Bathtub">
            <a:extLst>
              <a:ext uri="{FF2B5EF4-FFF2-40B4-BE49-F238E27FC236}">
                <a16:creationId xmlns:a16="http://schemas.microsoft.com/office/drawing/2014/main" id="{57EC6340-FE91-8D4A-8FE4-787D0B1157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9858" y="5724608"/>
            <a:ext cx="335159" cy="335159"/>
          </a:xfrm>
          <a:prstGeom prst="rect">
            <a:avLst/>
          </a:prstGeom>
        </p:spPr>
      </p:pic>
      <p:pic>
        <p:nvPicPr>
          <p:cNvPr id="310" name="Graphic 309" descr="Bathtub">
            <a:extLst>
              <a:ext uri="{FF2B5EF4-FFF2-40B4-BE49-F238E27FC236}">
                <a16:creationId xmlns:a16="http://schemas.microsoft.com/office/drawing/2014/main" id="{15CF10C8-F8E7-1145-B25F-8BC7489147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7354" y="5724608"/>
            <a:ext cx="335159" cy="335159"/>
          </a:xfrm>
          <a:prstGeom prst="rect">
            <a:avLst/>
          </a:prstGeom>
        </p:spPr>
      </p:pic>
      <p:pic>
        <p:nvPicPr>
          <p:cNvPr id="311" name="Graphic 310" descr="Bathtub">
            <a:extLst>
              <a:ext uri="{FF2B5EF4-FFF2-40B4-BE49-F238E27FC236}">
                <a16:creationId xmlns:a16="http://schemas.microsoft.com/office/drawing/2014/main" id="{21F8CEE5-29FB-7844-B5AC-96F09E026A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004" y="5898734"/>
            <a:ext cx="335159" cy="335159"/>
          </a:xfrm>
          <a:prstGeom prst="rect">
            <a:avLst/>
          </a:prstGeom>
        </p:spPr>
      </p:pic>
      <p:pic>
        <p:nvPicPr>
          <p:cNvPr id="312" name="Graphic 311" descr="Bathtub">
            <a:extLst>
              <a:ext uri="{FF2B5EF4-FFF2-40B4-BE49-F238E27FC236}">
                <a16:creationId xmlns:a16="http://schemas.microsoft.com/office/drawing/2014/main" id="{7C05C57E-B71A-4E48-A641-336050A607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2156" y="5898732"/>
            <a:ext cx="335159" cy="335159"/>
          </a:xfrm>
          <a:prstGeom prst="rect">
            <a:avLst/>
          </a:prstGeom>
        </p:spPr>
      </p:pic>
      <p:pic>
        <p:nvPicPr>
          <p:cNvPr id="313" name="Graphic 312" descr="Bathtub">
            <a:extLst>
              <a:ext uri="{FF2B5EF4-FFF2-40B4-BE49-F238E27FC236}">
                <a16:creationId xmlns:a16="http://schemas.microsoft.com/office/drawing/2014/main" id="{569398AA-13B9-6D4C-BE2E-CB78FFBB14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9424" y="5898732"/>
            <a:ext cx="335159" cy="335159"/>
          </a:xfrm>
          <a:prstGeom prst="rect">
            <a:avLst/>
          </a:prstGeom>
        </p:spPr>
      </p:pic>
      <p:pic>
        <p:nvPicPr>
          <p:cNvPr id="314" name="Graphic 313" descr="Bathtub">
            <a:extLst>
              <a:ext uri="{FF2B5EF4-FFF2-40B4-BE49-F238E27FC236}">
                <a16:creationId xmlns:a16="http://schemas.microsoft.com/office/drawing/2014/main" id="{844DB77A-01F8-4246-B8A2-ED7174198C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1549" y="5898732"/>
            <a:ext cx="335159" cy="335159"/>
          </a:xfrm>
          <a:prstGeom prst="rect">
            <a:avLst/>
          </a:prstGeom>
        </p:spPr>
      </p:pic>
      <p:pic>
        <p:nvPicPr>
          <p:cNvPr id="315" name="Graphic 314" descr="Bathtub">
            <a:extLst>
              <a:ext uri="{FF2B5EF4-FFF2-40B4-BE49-F238E27FC236}">
                <a16:creationId xmlns:a16="http://schemas.microsoft.com/office/drawing/2014/main" id="{2C6B37A5-EA23-C949-9F14-42EE2663D9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9045" y="5898732"/>
            <a:ext cx="335159" cy="335159"/>
          </a:xfrm>
          <a:prstGeom prst="rect">
            <a:avLst/>
          </a:prstGeom>
        </p:spPr>
      </p:pic>
      <p:sp>
        <p:nvSpPr>
          <p:cNvPr id="343" name="Content Placeholder 2">
            <a:extLst>
              <a:ext uri="{FF2B5EF4-FFF2-40B4-BE49-F238E27FC236}">
                <a16:creationId xmlns:a16="http://schemas.microsoft.com/office/drawing/2014/main" id="{2166166B-E71A-FC4D-A1E7-DC4A66ED2ECD}"/>
              </a:ext>
            </a:extLst>
          </p:cNvPr>
          <p:cNvSpPr txBox="1">
            <a:spLocks/>
          </p:cNvSpPr>
          <p:nvPr/>
        </p:nvSpPr>
        <p:spPr>
          <a:xfrm>
            <a:off x="7289801" y="6213430"/>
            <a:ext cx="2157938" cy="4779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800" dirty="0"/>
              <a:t>~265 bathtubs</a:t>
            </a:r>
          </a:p>
        </p:txBody>
      </p:sp>
      <p:sp>
        <p:nvSpPr>
          <p:cNvPr id="345" name="Rectangle 344">
            <a:extLst>
              <a:ext uri="{FF2B5EF4-FFF2-40B4-BE49-F238E27FC236}">
                <a16:creationId xmlns:a16="http://schemas.microsoft.com/office/drawing/2014/main" id="{A9C3AFC5-FAE8-334E-B690-26988F17299D}"/>
              </a:ext>
            </a:extLst>
          </p:cNvPr>
          <p:cNvSpPr/>
          <p:nvPr/>
        </p:nvSpPr>
        <p:spPr>
          <a:xfrm>
            <a:off x="5722041" y="3262680"/>
            <a:ext cx="5590313" cy="369332"/>
          </a:xfrm>
          <a:prstGeom prst="rect">
            <a:avLst/>
          </a:prstGeom>
        </p:spPr>
        <p:txBody>
          <a:bodyPr wrap="none">
            <a:spAutoFit/>
          </a:bodyPr>
          <a:lstStyle/>
          <a:p>
            <a:r>
              <a:rPr lang="en-US" dirty="0">
                <a:solidFill>
                  <a:schemeClr val="tx1">
                    <a:lumMod val="75000"/>
                    <a:lumOff val="25000"/>
                  </a:schemeClr>
                </a:solidFill>
              </a:rPr>
              <a:t>1,000,000 ng of amalgam can pollute 80,000 liters of water.</a:t>
            </a:r>
          </a:p>
        </p:txBody>
      </p:sp>
      <p:sp>
        <p:nvSpPr>
          <p:cNvPr id="347" name="Slide Number Placeholder 346">
            <a:extLst>
              <a:ext uri="{FF2B5EF4-FFF2-40B4-BE49-F238E27FC236}">
                <a16:creationId xmlns:a16="http://schemas.microsoft.com/office/drawing/2014/main" id="{03FC4E40-2D8E-F644-8997-8D41B504F3FA}"/>
              </a:ext>
            </a:extLst>
          </p:cNvPr>
          <p:cNvSpPr>
            <a:spLocks noGrp="1"/>
          </p:cNvSpPr>
          <p:nvPr>
            <p:ph type="sldNum" sz="quarter" idx="12"/>
          </p:nvPr>
        </p:nvSpPr>
        <p:spPr/>
        <p:txBody>
          <a:bodyPr/>
          <a:lstStyle/>
          <a:p>
            <a:pPr algn="r"/>
            <a:fld id="{3A98EE3D-8CD1-4C3F-BD1C-C98C9596463C}" type="slidenum">
              <a:rPr lang="en-US" smtClean="0"/>
              <a:pPr algn="r"/>
              <a:t>7</a:t>
            </a:fld>
            <a:endParaRPr lang="en-US" dirty="0"/>
          </a:p>
        </p:txBody>
      </p:sp>
    </p:spTree>
    <p:extLst>
      <p:ext uri="{BB962C8B-B14F-4D97-AF65-F5344CB8AC3E}">
        <p14:creationId xmlns:p14="http://schemas.microsoft.com/office/powerpoint/2010/main" val="268051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994F-D071-4466-9F40-7BAAE0FAA11E}"/>
              </a:ext>
            </a:extLst>
          </p:cNvPr>
          <p:cNvSpPr>
            <a:spLocks noGrp="1"/>
          </p:cNvSpPr>
          <p:nvPr>
            <p:ph type="title"/>
          </p:nvPr>
        </p:nvSpPr>
        <p:spPr/>
        <p:txBody>
          <a:bodyPr/>
          <a:lstStyle/>
          <a:p>
            <a:r>
              <a:rPr lang="en-US" dirty="0"/>
              <a:t>Mercury and the Environment</a:t>
            </a:r>
          </a:p>
        </p:txBody>
      </p:sp>
      <p:sp>
        <p:nvSpPr>
          <p:cNvPr id="4" name="Text Placeholder 3">
            <a:extLst>
              <a:ext uri="{FF2B5EF4-FFF2-40B4-BE49-F238E27FC236}">
                <a16:creationId xmlns:a16="http://schemas.microsoft.com/office/drawing/2014/main" id="{DD2850F2-06F7-48A9-950F-3E05C78C2CB0}"/>
              </a:ext>
            </a:extLst>
          </p:cNvPr>
          <p:cNvSpPr>
            <a:spLocks noGrp="1"/>
          </p:cNvSpPr>
          <p:nvPr>
            <p:ph type="body" sz="half" idx="2"/>
          </p:nvPr>
        </p:nvSpPr>
        <p:spPr/>
        <p:txBody>
          <a:bodyPr/>
          <a:lstStyle/>
          <a:p>
            <a:r>
              <a:rPr lang="en-US" dirty="0"/>
              <a:t>How mercury enters the environment.</a:t>
            </a:r>
          </a:p>
        </p:txBody>
      </p:sp>
      <p:grpSp>
        <p:nvGrpSpPr>
          <p:cNvPr id="55" name="Group 54">
            <a:extLst>
              <a:ext uri="{FF2B5EF4-FFF2-40B4-BE49-F238E27FC236}">
                <a16:creationId xmlns:a16="http://schemas.microsoft.com/office/drawing/2014/main" id="{FD415B73-27BE-C740-B098-9D8300BC4E77}"/>
              </a:ext>
            </a:extLst>
          </p:cNvPr>
          <p:cNvGrpSpPr/>
          <p:nvPr/>
        </p:nvGrpSpPr>
        <p:grpSpPr>
          <a:xfrm>
            <a:off x="7502199" y="344006"/>
            <a:ext cx="4340417" cy="2978727"/>
            <a:chOff x="7414276" y="3263159"/>
            <a:chExt cx="4340417" cy="2978727"/>
          </a:xfrm>
        </p:grpSpPr>
        <p:pic>
          <p:nvPicPr>
            <p:cNvPr id="9" name="Graphic 8" descr="Dump truck">
              <a:extLst>
                <a:ext uri="{FF2B5EF4-FFF2-40B4-BE49-F238E27FC236}">
                  <a16:creationId xmlns:a16="http://schemas.microsoft.com/office/drawing/2014/main" id="{6EED9444-A7EF-0D4A-A8B9-89ED84FD0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7126" y="3677958"/>
              <a:ext cx="914400" cy="914400"/>
            </a:xfrm>
            <a:prstGeom prst="rect">
              <a:avLst/>
            </a:prstGeom>
          </p:spPr>
        </p:pic>
        <p:pic>
          <p:nvPicPr>
            <p:cNvPr id="11" name="Graphic 10" descr="Tractor">
              <a:extLst>
                <a:ext uri="{FF2B5EF4-FFF2-40B4-BE49-F238E27FC236}">
                  <a16:creationId xmlns:a16="http://schemas.microsoft.com/office/drawing/2014/main" id="{7490865A-16CA-B34B-9DFA-D18546ABC1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56921" y="4791794"/>
              <a:ext cx="914400" cy="914400"/>
            </a:xfrm>
            <a:prstGeom prst="rect">
              <a:avLst/>
            </a:prstGeom>
          </p:spPr>
        </p:pic>
        <p:pic>
          <p:nvPicPr>
            <p:cNvPr id="13" name="Graphic 12" descr="Flammable">
              <a:extLst>
                <a:ext uri="{FF2B5EF4-FFF2-40B4-BE49-F238E27FC236}">
                  <a16:creationId xmlns:a16="http://schemas.microsoft.com/office/drawing/2014/main" id="{E3BE6952-6F47-3542-9554-866EDD47EC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49487" y="3677958"/>
              <a:ext cx="914400" cy="914400"/>
            </a:xfrm>
            <a:prstGeom prst="rect">
              <a:avLst/>
            </a:prstGeom>
          </p:spPr>
        </p:pic>
        <p:sp>
          <p:nvSpPr>
            <p:cNvPr id="22" name="Rectangle 21">
              <a:extLst>
                <a:ext uri="{FF2B5EF4-FFF2-40B4-BE49-F238E27FC236}">
                  <a16:creationId xmlns:a16="http://schemas.microsoft.com/office/drawing/2014/main" id="{C275F796-3A7A-604B-8DAE-EE94F29BC048}"/>
                </a:ext>
              </a:extLst>
            </p:cNvPr>
            <p:cNvSpPr/>
            <p:nvPr/>
          </p:nvSpPr>
          <p:spPr>
            <a:xfrm>
              <a:off x="7414276" y="3263159"/>
              <a:ext cx="4340417" cy="297872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2E0924BC-7F89-1C45-9479-1FFE27D85A28}"/>
                </a:ext>
              </a:extLst>
            </p:cNvPr>
            <p:cNvSpPr txBox="1"/>
            <p:nvPr/>
          </p:nvSpPr>
          <p:spPr>
            <a:xfrm>
              <a:off x="7739411" y="4567857"/>
              <a:ext cx="914401"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Landfill</a:t>
              </a:r>
            </a:p>
          </p:txBody>
        </p:sp>
        <p:sp>
          <p:nvSpPr>
            <p:cNvPr id="33" name="TextBox 32">
              <a:extLst>
                <a:ext uri="{FF2B5EF4-FFF2-40B4-BE49-F238E27FC236}">
                  <a16:creationId xmlns:a16="http://schemas.microsoft.com/office/drawing/2014/main" id="{6230E048-1691-D24D-914E-396CD0DE9228}"/>
                </a:ext>
              </a:extLst>
            </p:cNvPr>
            <p:cNvSpPr txBox="1"/>
            <p:nvPr/>
          </p:nvSpPr>
          <p:spPr>
            <a:xfrm>
              <a:off x="10013960" y="4563083"/>
              <a:ext cx="1385453"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Incineration</a:t>
              </a:r>
            </a:p>
          </p:txBody>
        </p:sp>
        <p:sp>
          <p:nvSpPr>
            <p:cNvPr id="34" name="TextBox 33">
              <a:extLst>
                <a:ext uri="{FF2B5EF4-FFF2-40B4-BE49-F238E27FC236}">
                  <a16:creationId xmlns:a16="http://schemas.microsoft.com/office/drawing/2014/main" id="{9E4DBB01-6991-2440-A22B-38619227A648}"/>
                </a:ext>
              </a:extLst>
            </p:cNvPr>
            <p:cNvSpPr txBox="1"/>
            <p:nvPr/>
          </p:nvSpPr>
          <p:spPr>
            <a:xfrm>
              <a:off x="8915521" y="5612893"/>
              <a:ext cx="997199"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Fertilizer</a:t>
              </a:r>
            </a:p>
          </p:txBody>
        </p:sp>
      </p:grpSp>
      <p:cxnSp>
        <p:nvCxnSpPr>
          <p:cNvPr id="38" name="Elbow Connector 37">
            <a:extLst>
              <a:ext uri="{FF2B5EF4-FFF2-40B4-BE49-F238E27FC236}">
                <a16:creationId xmlns:a16="http://schemas.microsoft.com/office/drawing/2014/main" id="{3F236B5D-64C5-B04A-A5FF-5903B9D12642}"/>
              </a:ext>
            </a:extLst>
          </p:cNvPr>
          <p:cNvCxnSpPr>
            <a:cxnSpLocks/>
            <a:stCxn id="17" idx="0"/>
            <a:endCxn id="22" idx="1"/>
          </p:cNvCxnSpPr>
          <p:nvPr/>
        </p:nvCxnSpPr>
        <p:spPr>
          <a:xfrm rot="5400000" flipH="1" flipV="1">
            <a:off x="6254156" y="1209994"/>
            <a:ext cx="624667" cy="187142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724268C5-D6B6-CF40-A895-63AC4EA5F363}"/>
              </a:ext>
            </a:extLst>
          </p:cNvPr>
          <p:cNvSpPr txBox="1"/>
          <p:nvPr/>
        </p:nvSpPr>
        <p:spPr>
          <a:xfrm>
            <a:off x="6212915" y="1643930"/>
            <a:ext cx="914401"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Sludge</a:t>
            </a:r>
          </a:p>
        </p:txBody>
      </p:sp>
      <p:cxnSp>
        <p:nvCxnSpPr>
          <p:cNvPr id="40" name="Elbow Connector 39">
            <a:extLst>
              <a:ext uri="{FF2B5EF4-FFF2-40B4-BE49-F238E27FC236}">
                <a16:creationId xmlns:a16="http://schemas.microsoft.com/office/drawing/2014/main" id="{C337292E-7CED-174A-8D25-94FA8443F374}"/>
              </a:ext>
            </a:extLst>
          </p:cNvPr>
          <p:cNvCxnSpPr>
            <a:cxnSpLocks/>
            <a:stCxn id="49" idx="2"/>
          </p:cNvCxnSpPr>
          <p:nvPr/>
        </p:nvCxnSpPr>
        <p:spPr>
          <a:xfrm rot="16200000" flipH="1">
            <a:off x="6417340" y="2841502"/>
            <a:ext cx="1645549" cy="321867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6F51AD9D-D28D-274F-A5F1-F3829D8C849B}"/>
              </a:ext>
            </a:extLst>
          </p:cNvPr>
          <p:cNvSpPr txBox="1"/>
          <p:nvPr/>
        </p:nvSpPr>
        <p:spPr>
          <a:xfrm>
            <a:off x="6212914" y="5088946"/>
            <a:ext cx="914401"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Water</a:t>
            </a:r>
          </a:p>
        </p:txBody>
      </p:sp>
      <p:grpSp>
        <p:nvGrpSpPr>
          <p:cNvPr id="47" name="Group 46">
            <a:extLst>
              <a:ext uri="{FF2B5EF4-FFF2-40B4-BE49-F238E27FC236}">
                <a16:creationId xmlns:a16="http://schemas.microsoft.com/office/drawing/2014/main" id="{104C27F2-9FDA-CF4A-A209-5EF11C0C3F2C}"/>
              </a:ext>
            </a:extLst>
          </p:cNvPr>
          <p:cNvGrpSpPr/>
          <p:nvPr/>
        </p:nvGrpSpPr>
        <p:grpSpPr>
          <a:xfrm>
            <a:off x="9044844" y="4205168"/>
            <a:ext cx="914400" cy="1292400"/>
            <a:chOff x="9504023" y="452340"/>
            <a:chExt cx="914400" cy="1292400"/>
          </a:xfrm>
        </p:grpSpPr>
        <p:pic>
          <p:nvPicPr>
            <p:cNvPr id="42" name="Graphic 41" descr="Fish">
              <a:extLst>
                <a:ext uri="{FF2B5EF4-FFF2-40B4-BE49-F238E27FC236}">
                  <a16:creationId xmlns:a16="http://schemas.microsoft.com/office/drawing/2014/main" id="{6C681F92-4F2E-614D-B31F-7A4A484C83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5981" y="1034256"/>
              <a:ext cx="710484" cy="710484"/>
            </a:xfrm>
            <a:prstGeom prst="rect">
              <a:avLst/>
            </a:prstGeom>
          </p:spPr>
        </p:pic>
        <p:grpSp>
          <p:nvGrpSpPr>
            <p:cNvPr id="46" name="Group 45">
              <a:extLst>
                <a:ext uri="{FF2B5EF4-FFF2-40B4-BE49-F238E27FC236}">
                  <a16:creationId xmlns:a16="http://schemas.microsoft.com/office/drawing/2014/main" id="{63CA0482-B11C-F448-928B-999D3099532B}"/>
                </a:ext>
              </a:extLst>
            </p:cNvPr>
            <p:cNvGrpSpPr/>
            <p:nvPr/>
          </p:nvGrpSpPr>
          <p:grpSpPr>
            <a:xfrm>
              <a:off x="9504023" y="452340"/>
              <a:ext cx="914400" cy="914400"/>
              <a:chOff x="9506550" y="630140"/>
              <a:chExt cx="914400" cy="914400"/>
            </a:xfrm>
          </p:grpSpPr>
          <p:pic>
            <p:nvPicPr>
              <p:cNvPr id="44" name="Graphic 43" descr="Sunset scene">
                <a:extLst>
                  <a:ext uri="{FF2B5EF4-FFF2-40B4-BE49-F238E27FC236}">
                    <a16:creationId xmlns:a16="http://schemas.microsoft.com/office/drawing/2014/main" id="{238F86B7-6ADF-3149-A83E-8425C2AA4C5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06550" y="630140"/>
                <a:ext cx="914400" cy="914400"/>
              </a:xfrm>
              <a:prstGeom prst="rect">
                <a:avLst/>
              </a:prstGeom>
            </p:spPr>
          </p:pic>
          <p:sp>
            <p:nvSpPr>
              <p:cNvPr id="45" name="Rectangle 44">
                <a:extLst>
                  <a:ext uri="{FF2B5EF4-FFF2-40B4-BE49-F238E27FC236}">
                    <a16:creationId xmlns:a16="http://schemas.microsoft.com/office/drawing/2014/main" id="{EFE7055F-0AF1-D34C-85A9-4F4C24499F29}"/>
                  </a:ext>
                </a:extLst>
              </p:cNvPr>
              <p:cNvSpPr/>
              <p:nvPr/>
            </p:nvSpPr>
            <p:spPr>
              <a:xfrm>
                <a:off x="9615351" y="773531"/>
                <a:ext cx="738324" cy="3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1">
            <a:extLst>
              <a:ext uri="{FF2B5EF4-FFF2-40B4-BE49-F238E27FC236}">
                <a16:creationId xmlns:a16="http://schemas.microsoft.com/office/drawing/2014/main" id="{82A0AA9E-2063-6C46-97AB-DA6ED1852CE7}"/>
              </a:ext>
            </a:extLst>
          </p:cNvPr>
          <p:cNvGrpSpPr/>
          <p:nvPr/>
        </p:nvGrpSpPr>
        <p:grpSpPr>
          <a:xfrm>
            <a:off x="5173578" y="2458037"/>
            <a:ext cx="914401" cy="1170026"/>
            <a:chOff x="5218884" y="2514600"/>
            <a:chExt cx="914401" cy="1170026"/>
          </a:xfrm>
        </p:grpSpPr>
        <p:pic>
          <p:nvPicPr>
            <p:cNvPr id="17" name="Graphic 16" descr="Factory">
              <a:extLst>
                <a:ext uri="{FF2B5EF4-FFF2-40B4-BE49-F238E27FC236}">
                  <a16:creationId xmlns:a16="http://schemas.microsoft.com/office/drawing/2014/main" id="{B3F22CAD-299A-314C-9104-3B17532BD77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18885" y="2514600"/>
              <a:ext cx="914400" cy="914400"/>
            </a:xfrm>
            <a:prstGeom prst="rect">
              <a:avLst/>
            </a:prstGeom>
          </p:spPr>
        </p:pic>
        <p:sp>
          <p:nvSpPr>
            <p:cNvPr id="49" name="TextBox 48">
              <a:extLst>
                <a:ext uri="{FF2B5EF4-FFF2-40B4-BE49-F238E27FC236}">
                  <a16:creationId xmlns:a16="http://schemas.microsoft.com/office/drawing/2014/main" id="{EB1F46CF-3227-E04A-8AD4-EE3495ECBD10}"/>
                </a:ext>
              </a:extLst>
            </p:cNvPr>
            <p:cNvSpPr txBox="1"/>
            <p:nvPr/>
          </p:nvSpPr>
          <p:spPr>
            <a:xfrm>
              <a:off x="5218884" y="3315294"/>
              <a:ext cx="914401"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POTW</a:t>
              </a:r>
            </a:p>
          </p:txBody>
        </p:sp>
      </p:grpSp>
      <p:sp>
        <p:nvSpPr>
          <p:cNvPr id="24" name="TextBox 23">
            <a:extLst>
              <a:ext uri="{FF2B5EF4-FFF2-40B4-BE49-F238E27FC236}">
                <a16:creationId xmlns:a16="http://schemas.microsoft.com/office/drawing/2014/main" id="{2BF146BC-5680-3D41-AB11-9CE1CE0A1954}"/>
              </a:ext>
            </a:extLst>
          </p:cNvPr>
          <p:cNvSpPr txBox="1"/>
          <p:nvPr/>
        </p:nvSpPr>
        <p:spPr>
          <a:xfrm>
            <a:off x="8982807" y="5322637"/>
            <a:ext cx="976437" cy="646331"/>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Bodies of water</a:t>
            </a:r>
          </a:p>
        </p:txBody>
      </p:sp>
      <p:sp>
        <p:nvSpPr>
          <p:cNvPr id="5" name="Slide Number Placeholder 4">
            <a:extLst>
              <a:ext uri="{FF2B5EF4-FFF2-40B4-BE49-F238E27FC236}">
                <a16:creationId xmlns:a16="http://schemas.microsoft.com/office/drawing/2014/main" id="{97429C85-C052-8D45-82AC-9552C4849F49}"/>
              </a:ext>
            </a:extLst>
          </p:cNvPr>
          <p:cNvSpPr>
            <a:spLocks noGrp="1"/>
          </p:cNvSpPr>
          <p:nvPr>
            <p:ph type="sldNum" sz="quarter" idx="12"/>
          </p:nvPr>
        </p:nvSpPr>
        <p:spPr/>
        <p:txBody>
          <a:bodyPr/>
          <a:lstStyle/>
          <a:p>
            <a:pPr algn="r"/>
            <a:fld id="{3A98EE3D-8CD1-4C3F-BD1C-C98C9596463C}" type="slidenum">
              <a:rPr lang="en-US" smtClean="0"/>
              <a:pPr algn="r"/>
              <a:t>8</a:t>
            </a:fld>
            <a:endParaRPr lang="en-US" dirty="0"/>
          </a:p>
        </p:txBody>
      </p:sp>
    </p:spTree>
    <p:extLst>
      <p:ext uri="{BB962C8B-B14F-4D97-AF65-F5344CB8AC3E}">
        <p14:creationId xmlns:p14="http://schemas.microsoft.com/office/powerpoint/2010/main" val="395955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dissolve">
                                      <p:cBhvr>
                                        <p:cTn id="10" dur="500"/>
                                        <p:tgtEl>
                                          <p:spTgt spid="5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dissolve">
                                      <p:cBhvr>
                                        <p:cTn id="18" dur="500"/>
                                        <p:tgtEl>
                                          <p:spTgt spid="4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dissolve">
                                      <p:cBhvr>
                                        <p:cTn id="24" dur="500"/>
                                        <p:tgtEl>
                                          <p:spTgt spid="4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F02F-C7E4-4BB1-8BD0-E432B4A0E94F}"/>
              </a:ext>
            </a:extLst>
          </p:cNvPr>
          <p:cNvSpPr>
            <a:spLocks noGrp="1"/>
          </p:cNvSpPr>
          <p:nvPr>
            <p:ph type="title"/>
          </p:nvPr>
        </p:nvSpPr>
        <p:spPr/>
        <p:txBody>
          <a:bodyPr/>
          <a:lstStyle/>
          <a:p>
            <a:r>
              <a:rPr lang="en-US" dirty="0"/>
              <a:t>Mercury and the Environment</a:t>
            </a:r>
          </a:p>
        </p:txBody>
      </p:sp>
      <p:sp>
        <p:nvSpPr>
          <p:cNvPr id="4" name="Text Placeholder 3">
            <a:extLst>
              <a:ext uri="{FF2B5EF4-FFF2-40B4-BE49-F238E27FC236}">
                <a16:creationId xmlns:a16="http://schemas.microsoft.com/office/drawing/2014/main" id="{4773455C-6F2D-4C75-9F62-662427069F8E}"/>
              </a:ext>
            </a:extLst>
          </p:cNvPr>
          <p:cNvSpPr>
            <a:spLocks noGrp="1"/>
          </p:cNvSpPr>
          <p:nvPr>
            <p:ph type="body" sz="half" idx="2"/>
          </p:nvPr>
        </p:nvSpPr>
        <p:spPr/>
        <p:txBody>
          <a:bodyPr/>
          <a:lstStyle/>
          <a:p>
            <a:r>
              <a:rPr lang="en-US" dirty="0"/>
              <a:t>Mercury impacts our food supply.</a:t>
            </a:r>
          </a:p>
          <a:p>
            <a:r>
              <a:rPr lang="en-US" dirty="0"/>
              <a:t>Methylmercury is a neurotoxin.</a:t>
            </a:r>
          </a:p>
        </p:txBody>
      </p:sp>
      <p:pic>
        <p:nvPicPr>
          <p:cNvPr id="5" name="Graphic 4" descr="Tooth">
            <a:extLst>
              <a:ext uri="{FF2B5EF4-FFF2-40B4-BE49-F238E27FC236}">
                <a16:creationId xmlns:a16="http://schemas.microsoft.com/office/drawing/2014/main" id="{B2C02DEA-2B3E-614A-BCA8-C80F9CA62E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0758" y="1764452"/>
            <a:ext cx="640080" cy="640080"/>
          </a:xfrm>
          <a:prstGeom prst="rect">
            <a:avLst/>
          </a:prstGeom>
        </p:spPr>
      </p:pic>
      <p:sp>
        <p:nvSpPr>
          <p:cNvPr id="6" name="TextBox 5">
            <a:extLst>
              <a:ext uri="{FF2B5EF4-FFF2-40B4-BE49-F238E27FC236}">
                <a16:creationId xmlns:a16="http://schemas.microsoft.com/office/drawing/2014/main" id="{BCCBE7A2-76AD-6F4B-A148-0CA9B57480FF}"/>
              </a:ext>
            </a:extLst>
          </p:cNvPr>
          <p:cNvSpPr txBox="1"/>
          <p:nvPr/>
        </p:nvSpPr>
        <p:spPr>
          <a:xfrm>
            <a:off x="5465013" y="2474895"/>
            <a:ext cx="1180407" cy="646331"/>
          </a:xfrm>
          <a:prstGeom prst="rect">
            <a:avLst/>
          </a:prstGeom>
          <a:noFill/>
        </p:spPr>
        <p:txBody>
          <a:bodyPr wrap="square" rtlCol="0">
            <a:spAutoFit/>
          </a:bodyPr>
          <a:lstStyle/>
          <a:p>
            <a:pPr algn="ctr"/>
            <a:r>
              <a:rPr lang="en-US" dirty="0">
                <a:solidFill>
                  <a:schemeClr val="tx1">
                    <a:lumMod val="75000"/>
                    <a:lumOff val="25000"/>
                  </a:schemeClr>
                </a:solidFill>
              </a:rPr>
              <a:t>Elemental mercury</a:t>
            </a:r>
          </a:p>
        </p:txBody>
      </p:sp>
      <p:cxnSp>
        <p:nvCxnSpPr>
          <p:cNvPr id="8" name="Straight Arrow Connector 7">
            <a:extLst>
              <a:ext uri="{FF2B5EF4-FFF2-40B4-BE49-F238E27FC236}">
                <a16:creationId xmlns:a16="http://schemas.microsoft.com/office/drawing/2014/main" id="{80113039-6F18-A34D-BB0A-176875AADDB3}"/>
              </a:ext>
            </a:extLst>
          </p:cNvPr>
          <p:cNvCxnSpPr>
            <a:stCxn id="5" idx="3"/>
          </p:cNvCxnSpPr>
          <p:nvPr/>
        </p:nvCxnSpPr>
        <p:spPr>
          <a:xfrm>
            <a:off x="6380838" y="2084492"/>
            <a:ext cx="11485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3B13EF9F-061F-854C-BC08-C47231ED592D}"/>
              </a:ext>
            </a:extLst>
          </p:cNvPr>
          <p:cNvGrpSpPr/>
          <p:nvPr/>
        </p:nvGrpSpPr>
        <p:grpSpPr>
          <a:xfrm>
            <a:off x="7665051" y="1614796"/>
            <a:ext cx="914400" cy="771008"/>
            <a:chOff x="9506550" y="773531"/>
            <a:chExt cx="914400" cy="771008"/>
          </a:xfrm>
        </p:grpSpPr>
        <p:pic>
          <p:nvPicPr>
            <p:cNvPr id="12" name="Graphic 11" descr="Sunset scene">
              <a:extLst>
                <a:ext uri="{FF2B5EF4-FFF2-40B4-BE49-F238E27FC236}">
                  <a16:creationId xmlns:a16="http://schemas.microsoft.com/office/drawing/2014/main" id="{11452C7F-D553-7E4B-B5E2-EA93DF476D9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8569"/>
            <a:stretch/>
          </p:blipFill>
          <p:spPr>
            <a:xfrm>
              <a:off x="9506550" y="1165692"/>
              <a:ext cx="914400" cy="378847"/>
            </a:xfrm>
            <a:prstGeom prst="rect">
              <a:avLst/>
            </a:prstGeom>
          </p:spPr>
        </p:pic>
        <p:sp>
          <p:nvSpPr>
            <p:cNvPr id="13" name="Rectangle 12">
              <a:extLst>
                <a:ext uri="{FF2B5EF4-FFF2-40B4-BE49-F238E27FC236}">
                  <a16:creationId xmlns:a16="http://schemas.microsoft.com/office/drawing/2014/main" id="{7975F7C6-2E2E-AC48-AF11-44F302C90207}"/>
                </a:ext>
              </a:extLst>
            </p:cNvPr>
            <p:cNvSpPr/>
            <p:nvPr/>
          </p:nvSpPr>
          <p:spPr>
            <a:xfrm>
              <a:off x="9615351" y="773531"/>
              <a:ext cx="738324" cy="3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FEFBE9B8-89BC-F24D-B9D6-13971113485E}"/>
              </a:ext>
            </a:extLst>
          </p:cNvPr>
          <p:cNvSpPr txBox="1"/>
          <p:nvPr/>
        </p:nvSpPr>
        <p:spPr>
          <a:xfrm>
            <a:off x="7634032" y="2410948"/>
            <a:ext cx="976437" cy="646331"/>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Bodies of water</a:t>
            </a:r>
          </a:p>
        </p:txBody>
      </p:sp>
      <p:cxnSp>
        <p:nvCxnSpPr>
          <p:cNvPr id="15" name="Straight Arrow Connector 14">
            <a:extLst>
              <a:ext uri="{FF2B5EF4-FFF2-40B4-BE49-F238E27FC236}">
                <a16:creationId xmlns:a16="http://schemas.microsoft.com/office/drawing/2014/main" id="{79CF2B6B-7652-2949-9F60-DEF8F0D7F8E3}"/>
              </a:ext>
            </a:extLst>
          </p:cNvPr>
          <p:cNvCxnSpPr/>
          <p:nvPr/>
        </p:nvCxnSpPr>
        <p:spPr>
          <a:xfrm>
            <a:off x="8721821" y="2093597"/>
            <a:ext cx="11485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E97B2E0-60F6-8E4B-9B5D-AB0D70B4B709}"/>
              </a:ext>
            </a:extLst>
          </p:cNvPr>
          <p:cNvSpPr txBox="1"/>
          <p:nvPr/>
        </p:nvSpPr>
        <p:spPr>
          <a:xfrm>
            <a:off x="9920058" y="2385805"/>
            <a:ext cx="976437"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Bacteria</a:t>
            </a:r>
          </a:p>
        </p:txBody>
      </p:sp>
      <p:grpSp>
        <p:nvGrpSpPr>
          <p:cNvPr id="40" name="Group 39">
            <a:extLst>
              <a:ext uri="{FF2B5EF4-FFF2-40B4-BE49-F238E27FC236}">
                <a16:creationId xmlns:a16="http://schemas.microsoft.com/office/drawing/2014/main" id="{5D70BC0E-4CED-C642-BD03-A9F8FFA35A5A}"/>
              </a:ext>
            </a:extLst>
          </p:cNvPr>
          <p:cNvGrpSpPr/>
          <p:nvPr/>
        </p:nvGrpSpPr>
        <p:grpSpPr>
          <a:xfrm>
            <a:off x="10382006" y="1969102"/>
            <a:ext cx="217699" cy="493776"/>
            <a:chOff x="10315731" y="2015402"/>
            <a:chExt cx="509718" cy="495453"/>
          </a:xfrm>
        </p:grpSpPr>
        <p:grpSp>
          <p:nvGrpSpPr>
            <p:cNvPr id="38" name="Group 37">
              <a:extLst>
                <a:ext uri="{FF2B5EF4-FFF2-40B4-BE49-F238E27FC236}">
                  <a16:creationId xmlns:a16="http://schemas.microsoft.com/office/drawing/2014/main" id="{F029C5D2-3572-3E4F-8B5A-D7083C80B057}"/>
                </a:ext>
              </a:extLst>
            </p:cNvPr>
            <p:cNvGrpSpPr/>
            <p:nvPr/>
          </p:nvGrpSpPr>
          <p:grpSpPr>
            <a:xfrm>
              <a:off x="10315731" y="2015402"/>
              <a:ext cx="509718" cy="495453"/>
              <a:chOff x="5167745" y="3660902"/>
              <a:chExt cx="940727" cy="914400"/>
            </a:xfrm>
          </p:grpSpPr>
          <p:pic>
            <p:nvPicPr>
              <p:cNvPr id="28" name="Graphic 27" descr="Crab">
                <a:extLst>
                  <a:ext uri="{FF2B5EF4-FFF2-40B4-BE49-F238E27FC236}">
                    <a16:creationId xmlns:a16="http://schemas.microsoft.com/office/drawing/2014/main" id="{DEB571BE-D488-BC4B-9C57-B3641B4E41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74671" y="3660902"/>
                <a:ext cx="914400" cy="914400"/>
              </a:xfrm>
              <a:prstGeom prst="rect">
                <a:avLst/>
              </a:prstGeom>
            </p:spPr>
          </p:pic>
          <p:sp>
            <p:nvSpPr>
              <p:cNvPr id="29" name="Oval 28">
                <a:extLst>
                  <a:ext uri="{FF2B5EF4-FFF2-40B4-BE49-F238E27FC236}">
                    <a16:creationId xmlns:a16="http://schemas.microsoft.com/office/drawing/2014/main" id="{F2A60D86-5769-7A45-A49E-8D47F56BFE80}"/>
                  </a:ext>
                </a:extLst>
              </p:cNvPr>
              <p:cNvSpPr/>
              <p:nvPr/>
            </p:nvSpPr>
            <p:spPr>
              <a:xfrm>
                <a:off x="5167745" y="3700815"/>
                <a:ext cx="401782" cy="323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46F8F45-2795-4B41-A04F-3F8AE9DF145C}"/>
                  </a:ext>
                </a:extLst>
              </p:cNvPr>
              <p:cNvSpPr/>
              <p:nvPr/>
            </p:nvSpPr>
            <p:spPr>
              <a:xfrm>
                <a:off x="5706690" y="3700815"/>
                <a:ext cx="401782" cy="323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18B1B4A1-62D1-8A46-AF6A-47256480C8C3}"/>
                  </a:ext>
                </a:extLst>
              </p:cNvPr>
              <p:cNvCxnSpPr>
                <a:stCxn id="30" idx="3"/>
                <a:endCxn id="29" idx="5"/>
              </p:cNvCxnSpPr>
              <p:nvPr/>
            </p:nvCxnSpPr>
            <p:spPr>
              <a:xfrm flipH="1">
                <a:off x="5510687" y="3977307"/>
                <a:ext cx="254843"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grpSp>
        <p:pic>
          <p:nvPicPr>
            <p:cNvPr id="39" name="Picture 38">
              <a:extLst>
                <a:ext uri="{FF2B5EF4-FFF2-40B4-BE49-F238E27FC236}">
                  <a16:creationId xmlns:a16="http://schemas.microsoft.com/office/drawing/2014/main" id="{019F6D59-7B78-BD43-909B-C2480A623054}"/>
                </a:ext>
              </a:extLst>
            </p:cNvPr>
            <p:cNvPicPr>
              <a:picLocks noChangeAspect="1"/>
            </p:cNvPicPr>
            <p:nvPr/>
          </p:nvPicPr>
          <p:blipFill>
            <a:blip r:embed="rId8"/>
            <a:stretch>
              <a:fillRect/>
            </a:stretch>
          </p:blipFill>
          <p:spPr>
            <a:xfrm rot="10800000">
              <a:off x="10403602" y="2097819"/>
              <a:ext cx="321547" cy="143760"/>
            </a:xfrm>
            <a:prstGeom prst="rect">
              <a:avLst/>
            </a:prstGeom>
          </p:spPr>
        </p:pic>
      </p:grpSp>
      <p:grpSp>
        <p:nvGrpSpPr>
          <p:cNvPr id="57" name="Group 56">
            <a:extLst>
              <a:ext uri="{FF2B5EF4-FFF2-40B4-BE49-F238E27FC236}">
                <a16:creationId xmlns:a16="http://schemas.microsoft.com/office/drawing/2014/main" id="{DEB8CA16-6BB3-B44A-8350-C248C015B778}"/>
              </a:ext>
            </a:extLst>
          </p:cNvPr>
          <p:cNvGrpSpPr/>
          <p:nvPr/>
        </p:nvGrpSpPr>
        <p:grpSpPr>
          <a:xfrm>
            <a:off x="10080727" y="1832578"/>
            <a:ext cx="196865" cy="437322"/>
            <a:chOff x="5378381" y="2514600"/>
            <a:chExt cx="914400" cy="914400"/>
          </a:xfrm>
        </p:grpSpPr>
        <p:pic>
          <p:nvPicPr>
            <p:cNvPr id="58" name="Graphic 57" descr="Ladybug">
              <a:extLst>
                <a:ext uri="{FF2B5EF4-FFF2-40B4-BE49-F238E27FC236}">
                  <a16:creationId xmlns:a16="http://schemas.microsoft.com/office/drawing/2014/main" id="{0D540FCD-A643-974A-B458-15FAACCCFA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78381" y="2514600"/>
              <a:ext cx="914400" cy="914400"/>
            </a:xfrm>
            <a:prstGeom prst="rect">
              <a:avLst/>
            </a:prstGeom>
          </p:spPr>
        </p:pic>
        <p:sp>
          <p:nvSpPr>
            <p:cNvPr id="59" name="Oval 58">
              <a:extLst>
                <a:ext uri="{FF2B5EF4-FFF2-40B4-BE49-F238E27FC236}">
                  <a16:creationId xmlns:a16="http://schemas.microsoft.com/office/drawing/2014/main" id="{E13FEFCB-0CE8-8444-852E-3190779A9191}"/>
                </a:ext>
              </a:extLst>
            </p:cNvPr>
            <p:cNvSpPr/>
            <p:nvPr/>
          </p:nvSpPr>
          <p:spPr>
            <a:xfrm>
              <a:off x="5571042" y="2678595"/>
              <a:ext cx="518725" cy="64061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61" name="Elbow Connector 60">
            <a:extLst>
              <a:ext uri="{FF2B5EF4-FFF2-40B4-BE49-F238E27FC236}">
                <a16:creationId xmlns:a16="http://schemas.microsoft.com/office/drawing/2014/main" id="{DC8DE146-F346-4C44-A099-DC410C722F3C}"/>
              </a:ext>
            </a:extLst>
          </p:cNvPr>
          <p:cNvCxnSpPr>
            <a:cxnSpLocks/>
          </p:cNvCxnSpPr>
          <p:nvPr/>
        </p:nvCxnSpPr>
        <p:spPr>
          <a:xfrm rot="10800000" flipV="1">
            <a:off x="5287617" y="2755135"/>
            <a:ext cx="5131921" cy="695555"/>
          </a:xfrm>
          <a:prstGeom prst="bentConnector3">
            <a:avLst>
              <a:gd name="adj1" fmla="val -161"/>
            </a:avLst>
          </a:prstGeom>
        </p:spPr>
        <p:style>
          <a:lnRef idx="1">
            <a:schemeClr val="dk1"/>
          </a:lnRef>
          <a:fillRef idx="0">
            <a:schemeClr val="dk1"/>
          </a:fillRef>
          <a:effectRef idx="0">
            <a:schemeClr val="dk1"/>
          </a:effectRef>
          <a:fontRef idx="minor">
            <a:schemeClr val="tx1"/>
          </a:fontRef>
        </p:style>
      </p:cxnSp>
      <p:cxnSp>
        <p:nvCxnSpPr>
          <p:cNvPr id="64" name="Elbow Connector 63">
            <a:extLst>
              <a:ext uri="{FF2B5EF4-FFF2-40B4-BE49-F238E27FC236}">
                <a16:creationId xmlns:a16="http://schemas.microsoft.com/office/drawing/2014/main" id="{94F596A0-E018-754B-AAAA-F0E0FDCFE658}"/>
              </a:ext>
            </a:extLst>
          </p:cNvPr>
          <p:cNvCxnSpPr>
            <a:cxnSpLocks/>
          </p:cNvCxnSpPr>
          <p:nvPr/>
        </p:nvCxnSpPr>
        <p:spPr>
          <a:xfrm rot="16200000" flipH="1">
            <a:off x="4949920" y="3788386"/>
            <a:ext cx="983572" cy="308181"/>
          </a:xfrm>
          <a:prstGeom prst="bentConnector3">
            <a:avLst>
              <a:gd name="adj1" fmla="val 99515"/>
            </a:avLst>
          </a:prstGeom>
          <a:ln>
            <a:tailEnd type="triangle"/>
          </a:ln>
        </p:spPr>
        <p:style>
          <a:lnRef idx="1">
            <a:schemeClr val="dk1"/>
          </a:lnRef>
          <a:fillRef idx="0">
            <a:schemeClr val="dk1"/>
          </a:fillRef>
          <a:effectRef idx="0">
            <a:schemeClr val="dk1"/>
          </a:effectRef>
          <a:fontRef idx="minor">
            <a:schemeClr val="tx1"/>
          </a:fontRef>
        </p:style>
      </p:cxnSp>
      <p:pic>
        <p:nvPicPr>
          <p:cNvPr id="70" name="Graphic 69" descr="Fish">
            <a:extLst>
              <a:ext uri="{FF2B5EF4-FFF2-40B4-BE49-F238E27FC236}">
                <a16:creationId xmlns:a16="http://schemas.microsoft.com/office/drawing/2014/main" id="{BDC35F40-7582-B44A-80E1-CA0F0A5C0A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40758" y="4075116"/>
            <a:ext cx="731520" cy="731520"/>
          </a:xfrm>
          <a:prstGeom prst="rect">
            <a:avLst/>
          </a:prstGeom>
        </p:spPr>
      </p:pic>
      <p:cxnSp>
        <p:nvCxnSpPr>
          <p:cNvPr id="74" name="Straight Arrow Connector 73">
            <a:extLst>
              <a:ext uri="{FF2B5EF4-FFF2-40B4-BE49-F238E27FC236}">
                <a16:creationId xmlns:a16="http://schemas.microsoft.com/office/drawing/2014/main" id="{F5BFEDA3-CFDF-C54A-AB43-6FBFDB2E3471}"/>
              </a:ext>
            </a:extLst>
          </p:cNvPr>
          <p:cNvCxnSpPr/>
          <p:nvPr/>
        </p:nvCxnSpPr>
        <p:spPr>
          <a:xfrm>
            <a:off x="6516509" y="4434264"/>
            <a:ext cx="11485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9C37760E-E595-6A48-BE74-85D6812C8DD6}"/>
              </a:ext>
            </a:extLst>
          </p:cNvPr>
          <p:cNvCxnSpPr/>
          <p:nvPr/>
        </p:nvCxnSpPr>
        <p:spPr>
          <a:xfrm>
            <a:off x="8721821" y="4422413"/>
            <a:ext cx="11485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9" name="Graphic 78" descr="Person eating">
            <a:extLst>
              <a:ext uri="{FF2B5EF4-FFF2-40B4-BE49-F238E27FC236}">
                <a16:creationId xmlns:a16="http://schemas.microsoft.com/office/drawing/2014/main" id="{6D583AC0-0066-CF43-812E-A5F2D7E0E6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97636" y="3965213"/>
            <a:ext cx="914400" cy="914400"/>
          </a:xfrm>
          <a:prstGeom prst="rect">
            <a:avLst/>
          </a:prstGeom>
        </p:spPr>
      </p:pic>
      <p:pic>
        <p:nvPicPr>
          <p:cNvPr id="81" name="Graphic 80" descr="Fishing">
            <a:extLst>
              <a:ext uri="{FF2B5EF4-FFF2-40B4-BE49-F238E27FC236}">
                <a16:creationId xmlns:a16="http://schemas.microsoft.com/office/drawing/2014/main" id="{1AC0CFA2-E328-3348-87C3-82532CADFC8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35654" y="3995525"/>
            <a:ext cx="914400" cy="914400"/>
          </a:xfrm>
          <a:prstGeom prst="rect">
            <a:avLst/>
          </a:prstGeom>
        </p:spPr>
      </p:pic>
      <p:sp>
        <p:nvSpPr>
          <p:cNvPr id="82" name="TextBox 81">
            <a:extLst>
              <a:ext uri="{FF2B5EF4-FFF2-40B4-BE49-F238E27FC236}">
                <a16:creationId xmlns:a16="http://schemas.microsoft.com/office/drawing/2014/main" id="{13577A30-A224-CB4B-A26B-F5DBAAD32F50}"/>
              </a:ext>
            </a:extLst>
          </p:cNvPr>
          <p:cNvSpPr txBox="1"/>
          <p:nvPr/>
        </p:nvSpPr>
        <p:spPr>
          <a:xfrm>
            <a:off x="6488642" y="3266024"/>
            <a:ext cx="2779583"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Converts to methylmercury</a:t>
            </a:r>
          </a:p>
        </p:txBody>
      </p:sp>
      <p:sp>
        <p:nvSpPr>
          <p:cNvPr id="91" name="TextBox 90">
            <a:extLst>
              <a:ext uri="{FF2B5EF4-FFF2-40B4-BE49-F238E27FC236}">
                <a16:creationId xmlns:a16="http://schemas.microsoft.com/office/drawing/2014/main" id="{2809137E-1A20-8840-8ECF-2B40695FB916}"/>
              </a:ext>
            </a:extLst>
          </p:cNvPr>
          <p:cNvSpPr txBox="1"/>
          <p:nvPr/>
        </p:nvSpPr>
        <p:spPr>
          <a:xfrm>
            <a:off x="5242713" y="4806636"/>
            <a:ext cx="1706574" cy="646331"/>
          </a:xfrm>
          <a:prstGeom prst="rect">
            <a:avLst/>
          </a:prstGeom>
          <a:noFill/>
        </p:spPr>
        <p:txBody>
          <a:bodyPr wrap="square" rtlCol="0">
            <a:spAutoFit/>
          </a:bodyPr>
          <a:lstStyle/>
          <a:p>
            <a:pPr algn="ctr"/>
            <a:r>
              <a:rPr lang="en-US" dirty="0">
                <a:solidFill>
                  <a:schemeClr val="tx1">
                    <a:lumMod val="75000"/>
                    <a:lumOff val="25000"/>
                  </a:schemeClr>
                </a:solidFill>
              </a:rPr>
              <a:t>Bioaccumulation in fish</a:t>
            </a:r>
          </a:p>
        </p:txBody>
      </p:sp>
      <p:sp>
        <p:nvSpPr>
          <p:cNvPr id="94" name="TextBox 93">
            <a:extLst>
              <a:ext uri="{FF2B5EF4-FFF2-40B4-BE49-F238E27FC236}">
                <a16:creationId xmlns:a16="http://schemas.microsoft.com/office/drawing/2014/main" id="{4EF1A04F-3F0E-8C4A-9532-22CA458F35A2}"/>
              </a:ext>
            </a:extLst>
          </p:cNvPr>
          <p:cNvSpPr txBox="1"/>
          <p:nvPr/>
        </p:nvSpPr>
        <p:spPr>
          <a:xfrm>
            <a:off x="7339567" y="4843087"/>
            <a:ext cx="1706574" cy="369332"/>
          </a:xfrm>
          <a:prstGeom prst="rect">
            <a:avLst/>
          </a:prstGeom>
          <a:noFill/>
        </p:spPr>
        <p:txBody>
          <a:bodyPr wrap="square" rtlCol="0">
            <a:spAutoFit/>
          </a:bodyPr>
          <a:lstStyle/>
          <a:p>
            <a:pPr algn="ctr"/>
            <a:r>
              <a:rPr lang="en-US" dirty="0">
                <a:solidFill>
                  <a:schemeClr val="tx1">
                    <a:lumMod val="75000"/>
                    <a:lumOff val="25000"/>
                  </a:schemeClr>
                </a:solidFill>
              </a:rPr>
              <a:t>Fishing</a:t>
            </a:r>
          </a:p>
        </p:txBody>
      </p:sp>
      <p:sp>
        <p:nvSpPr>
          <p:cNvPr id="95" name="TextBox 94">
            <a:extLst>
              <a:ext uri="{FF2B5EF4-FFF2-40B4-BE49-F238E27FC236}">
                <a16:creationId xmlns:a16="http://schemas.microsoft.com/office/drawing/2014/main" id="{582C3308-D948-E64E-B9CD-E99C07633914}"/>
              </a:ext>
            </a:extLst>
          </p:cNvPr>
          <p:cNvSpPr txBox="1"/>
          <p:nvPr/>
        </p:nvSpPr>
        <p:spPr>
          <a:xfrm>
            <a:off x="9546344" y="4843087"/>
            <a:ext cx="1706574" cy="369332"/>
          </a:xfrm>
          <a:prstGeom prst="rect">
            <a:avLst/>
          </a:prstGeom>
          <a:noFill/>
        </p:spPr>
        <p:txBody>
          <a:bodyPr wrap="square" rtlCol="0">
            <a:spAutoFit/>
          </a:bodyPr>
          <a:lstStyle/>
          <a:p>
            <a:pPr algn="ctr"/>
            <a:r>
              <a:rPr lang="en-US" dirty="0">
                <a:solidFill>
                  <a:schemeClr val="tx1">
                    <a:lumMod val="75000"/>
                    <a:lumOff val="25000"/>
                  </a:schemeClr>
                </a:solidFill>
              </a:rPr>
              <a:t>Consumption</a:t>
            </a:r>
          </a:p>
        </p:txBody>
      </p:sp>
      <p:sp>
        <p:nvSpPr>
          <p:cNvPr id="7" name="Slide Number Placeholder 6">
            <a:extLst>
              <a:ext uri="{FF2B5EF4-FFF2-40B4-BE49-F238E27FC236}">
                <a16:creationId xmlns:a16="http://schemas.microsoft.com/office/drawing/2014/main" id="{4FA2C4CD-EFF8-7349-A608-8CD2D0F8D1F4}"/>
              </a:ext>
            </a:extLst>
          </p:cNvPr>
          <p:cNvSpPr>
            <a:spLocks noGrp="1"/>
          </p:cNvSpPr>
          <p:nvPr>
            <p:ph type="sldNum" sz="quarter" idx="12"/>
          </p:nvPr>
        </p:nvSpPr>
        <p:spPr/>
        <p:txBody>
          <a:bodyPr/>
          <a:lstStyle/>
          <a:p>
            <a:pPr algn="r"/>
            <a:fld id="{3A98EE3D-8CD1-4C3F-BD1C-C98C9596463C}" type="slidenum">
              <a:rPr lang="en-US" smtClean="0"/>
              <a:pPr algn="r"/>
              <a:t>9</a:t>
            </a:fld>
            <a:endParaRPr lang="en-US" dirty="0"/>
          </a:p>
        </p:txBody>
      </p:sp>
    </p:spTree>
    <p:extLst>
      <p:ext uri="{BB962C8B-B14F-4D97-AF65-F5344CB8AC3E}">
        <p14:creationId xmlns:p14="http://schemas.microsoft.com/office/powerpoint/2010/main" val="217997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150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nodeType="withEffect">
                                  <p:stCondLst>
                                    <p:cond delay="2500"/>
                                  </p:stCondLst>
                                  <p:childTnLst>
                                    <p:set>
                                      <p:cBhvr>
                                        <p:cTn id="24" dur="1" fill="hold">
                                          <p:stCondLst>
                                            <p:cond delay="0"/>
                                          </p:stCondLst>
                                        </p:cTn>
                                        <p:tgtEl>
                                          <p:spTgt spid="57"/>
                                        </p:tgtEl>
                                        <p:attrNameLst>
                                          <p:attrName>style.visibility</p:attrName>
                                        </p:attrNameLst>
                                      </p:cBhvr>
                                      <p:to>
                                        <p:strVal val="visible"/>
                                      </p:to>
                                    </p:set>
                                    <p:animEffect transition="in" filter="dissolve">
                                      <p:cBhvr>
                                        <p:cTn id="25" dur="500"/>
                                        <p:tgtEl>
                                          <p:spTgt spid="57"/>
                                        </p:tgtEl>
                                      </p:cBhvr>
                                    </p:animEffect>
                                  </p:childTnLst>
                                </p:cTn>
                              </p:par>
                              <p:par>
                                <p:cTn id="26" presetID="9" presetClass="entr" presetSubtype="0" fill="hold" nodeType="withEffect">
                                  <p:stCondLst>
                                    <p:cond delay="2500"/>
                                  </p:stCondLst>
                                  <p:childTnLst>
                                    <p:set>
                                      <p:cBhvr>
                                        <p:cTn id="27" dur="1" fill="hold">
                                          <p:stCondLst>
                                            <p:cond delay="0"/>
                                          </p:stCondLst>
                                        </p:cTn>
                                        <p:tgtEl>
                                          <p:spTgt spid="40"/>
                                        </p:tgtEl>
                                        <p:attrNameLst>
                                          <p:attrName>style.visibility</p:attrName>
                                        </p:attrNameLst>
                                      </p:cBhvr>
                                      <p:to>
                                        <p:strVal val="visible"/>
                                      </p:to>
                                    </p:set>
                                    <p:animEffect transition="in" filter="dissolve">
                                      <p:cBhvr>
                                        <p:cTn id="28" dur="500"/>
                                        <p:tgtEl>
                                          <p:spTgt spid="40"/>
                                        </p:tgtEl>
                                      </p:cBhvr>
                                    </p:animEffect>
                                  </p:childTnLst>
                                </p:cTn>
                              </p:par>
                              <p:par>
                                <p:cTn id="29" presetID="9" presetClass="entr" presetSubtype="0" fill="hold" grpId="0" nodeType="withEffect">
                                  <p:stCondLst>
                                    <p:cond delay="250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nodeType="withEffect">
                                  <p:stCondLst>
                                    <p:cond delay="3000"/>
                                  </p:stCondLst>
                                  <p:childTnLst>
                                    <p:set>
                                      <p:cBhvr>
                                        <p:cTn id="33" dur="1" fill="hold">
                                          <p:stCondLst>
                                            <p:cond delay="0"/>
                                          </p:stCondLst>
                                        </p:cTn>
                                        <p:tgtEl>
                                          <p:spTgt spid="61"/>
                                        </p:tgtEl>
                                        <p:attrNameLst>
                                          <p:attrName>style.visibility</p:attrName>
                                        </p:attrNameLst>
                                      </p:cBhvr>
                                      <p:to>
                                        <p:strVal val="visible"/>
                                      </p:to>
                                    </p:set>
                                    <p:animEffect transition="in" filter="dissolve">
                                      <p:cBhvr>
                                        <p:cTn id="34" dur="500"/>
                                        <p:tgtEl>
                                          <p:spTgt spid="61"/>
                                        </p:tgtEl>
                                      </p:cBhvr>
                                    </p:animEffect>
                                  </p:childTnLst>
                                </p:cTn>
                              </p:par>
                              <p:par>
                                <p:cTn id="35" presetID="9" presetClass="entr" presetSubtype="0" fill="hold" nodeType="withEffect">
                                  <p:stCondLst>
                                    <p:cond delay="3000"/>
                                  </p:stCondLst>
                                  <p:childTnLst>
                                    <p:set>
                                      <p:cBhvr>
                                        <p:cTn id="36" dur="1" fill="hold">
                                          <p:stCondLst>
                                            <p:cond delay="0"/>
                                          </p:stCondLst>
                                        </p:cTn>
                                        <p:tgtEl>
                                          <p:spTgt spid="64"/>
                                        </p:tgtEl>
                                        <p:attrNameLst>
                                          <p:attrName>style.visibility</p:attrName>
                                        </p:attrNameLst>
                                      </p:cBhvr>
                                      <p:to>
                                        <p:strVal val="visible"/>
                                      </p:to>
                                    </p:set>
                                    <p:animEffect transition="in" filter="dissolve">
                                      <p:cBhvr>
                                        <p:cTn id="37" dur="500"/>
                                        <p:tgtEl>
                                          <p:spTgt spid="64"/>
                                        </p:tgtEl>
                                      </p:cBhvr>
                                    </p:animEffect>
                                  </p:childTnLst>
                                </p:cTn>
                              </p:par>
                              <p:par>
                                <p:cTn id="38" presetID="9" presetClass="entr" presetSubtype="0" fill="hold" grpId="0" nodeType="withEffect">
                                  <p:stCondLst>
                                    <p:cond delay="3000"/>
                                  </p:stCondLst>
                                  <p:childTnLst>
                                    <p:set>
                                      <p:cBhvr>
                                        <p:cTn id="39" dur="1" fill="hold">
                                          <p:stCondLst>
                                            <p:cond delay="0"/>
                                          </p:stCondLst>
                                        </p:cTn>
                                        <p:tgtEl>
                                          <p:spTgt spid="82"/>
                                        </p:tgtEl>
                                        <p:attrNameLst>
                                          <p:attrName>style.visibility</p:attrName>
                                        </p:attrNameLst>
                                      </p:cBhvr>
                                      <p:to>
                                        <p:strVal val="visible"/>
                                      </p:to>
                                    </p:set>
                                    <p:animEffect transition="in" filter="dissolve">
                                      <p:cBhvr>
                                        <p:cTn id="40" dur="500"/>
                                        <p:tgtEl>
                                          <p:spTgt spid="82"/>
                                        </p:tgtEl>
                                      </p:cBhvr>
                                    </p:animEffect>
                                  </p:childTnLst>
                                </p:cTn>
                              </p:par>
                              <p:par>
                                <p:cTn id="41" presetID="9" presetClass="entr" presetSubtype="0" fill="hold" nodeType="withEffect">
                                  <p:stCondLst>
                                    <p:cond delay="3500"/>
                                  </p:stCondLst>
                                  <p:childTnLst>
                                    <p:set>
                                      <p:cBhvr>
                                        <p:cTn id="42" dur="1" fill="hold">
                                          <p:stCondLst>
                                            <p:cond delay="0"/>
                                          </p:stCondLst>
                                        </p:cTn>
                                        <p:tgtEl>
                                          <p:spTgt spid="70"/>
                                        </p:tgtEl>
                                        <p:attrNameLst>
                                          <p:attrName>style.visibility</p:attrName>
                                        </p:attrNameLst>
                                      </p:cBhvr>
                                      <p:to>
                                        <p:strVal val="visible"/>
                                      </p:to>
                                    </p:set>
                                    <p:animEffect transition="in" filter="dissolve">
                                      <p:cBhvr>
                                        <p:cTn id="43" dur="500"/>
                                        <p:tgtEl>
                                          <p:spTgt spid="70"/>
                                        </p:tgtEl>
                                      </p:cBhvr>
                                    </p:animEffect>
                                  </p:childTnLst>
                                </p:cTn>
                              </p:par>
                              <p:par>
                                <p:cTn id="44" presetID="9" presetClass="entr" presetSubtype="0" fill="hold" grpId="0" nodeType="withEffect">
                                  <p:stCondLst>
                                    <p:cond delay="3500"/>
                                  </p:stCondLst>
                                  <p:childTnLst>
                                    <p:set>
                                      <p:cBhvr>
                                        <p:cTn id="45" dur="1" fill="hold">
                                          <p:stCondLst>
                                            <p:cond delay="0"/>
                                          </p:stCondLst>
                                        </p:cTn>
                                        <p:tgtEl>
                                          <p:spTgt spid="91"/>
                                        </p:tgtEl>
                                        <p:attrNameLst>
                                          <p:attrName>style.visibility</p:attrName>
                                        </p:attrNameLst>
                                      </p:cBhvr>
                                      <p:to>
                                        <p:strVal val="visible"/>
                                      </p:to>
                                    </p:set>
                                    <p:animEffect transition="in" filter="dissolve">
                                      <p:cBhvr>
                                        <p:cTn id="46" dur="500"/>
                                        <p:tgtEl>
                                          <p:spTgt spid="91"/>
                                        </p:tgtEl>
                                      </p:cBhvr>
                                    </p:animEffect>
                                  </p:childTnLst>
                                </p:cTn>
                              </p:par>
                              <p:par>
                                <p:cTn id="47" presetID="9" presetClass="entr" presetSubtype="0" fill="hold" nodeType="withEffect">
                                  <p:stCondLst>
                                    <p:cond delay="4000"/>
                                  </p:stCondLst>
                                  <p:childTnLst>
                                    <p:set>
                                      <p:cBhvr>
                                        <p:cTn id="48" dur="1" fill="hold">
                                          <p:stCondLst>
                                            <p:cond delay="0"/>
                                          </p:stCondLst>
                                        </p:cTn>
                                        <p:tgtEl>
                                          <p:spTgt spid="74"/>
                                        </p:tgtEl>
                                        <p:attrNameLst>
                                          <p:attrName>style.visibility</p:attrName>
                                        </p:attrNameLst>
                                      </p:cBhvr>
                                      <p:to>
                                        <p:strVal val="visible"/>
                                      </p:to>
                                    </p:set>
                                    <p:animEffect transition="in" filter="dissolve">
                                      <p:cBhvr>
                                        <p:cTn id="49" dur="500"/>
                                        <p:tgtEl>
                                          <p:spTgt spid="74"/>
                                        </p:tgtEl>
                                      </p:cBhvr>
                                    </p:animEffect>
                                  </p:childTnLst>
                                </p:cTn>
                              </p:par>
                              <p:par>
                                <p:cTn id="50" presetID="9" presetClass="entr" presetSubtype="0" fill="hold" nodeType="withEffect">
                                  <p:stCondLst>
                                    <p:cond delay="4500"/>
                                  </p:stCondLst>
                                  <p:childTnLst>
                                    <p:set>
                                      <p:cBhvr>
                                        <p:cTn id="51" dur="1" fill="hold">
                                          <p:stCondLst>
                                            <p:cond delay="0"/>
                                          </p:stCondLst>
                                        </p:cTn>
                                        <p:tgtEl>
                                          <p:spTgt spid="81"/>
                                        </p:tgtEl>
                                        <p:attrNameLst>
                                          <p:attrName>style.visibility</p:attrName>
                                        </p:attrNameLst>
                                      </p:cBhvr>
                                      <p:to>
                                        <p:strVal val="visible"/>
                                      </p:to>
                                    </p:set>
                                    <p:animEffect transition="in" filter="dissolve">
                                      <p:cBhvr>
                                        <p:cTn id="52" dur="500"/>
                                        <p:tgtEl>
                                          <p:spTgt spid="81"/>
                                        </p:tgtEl>
                                      </p:cBhvr>
                                    </p:animEffect>
                                  </p:childTnLst>
                                </p:cTn>
                              </p:par>
                              <p:par>
                                <p:cTn id="53" presetID="9" presetClass="entr" presetSubtype="0" fill="hold" grpId="0" nodeType="withEffect">
                                  <p:stCondLst>
                                    <p:cond delay="4500"/>
                                  </p:stCondLst>
                                  <p:childTnLst>
                                    <p:set>
                                      <p:cBhvr>
                                        <p:cTn id="54" dur="1" fill="hold">
                                          <p:stCondLst>
                                            <p:cond delay="0"/>
                                          </p:stCondLst>
                                        </p:cTn>
                                        <p:tgtEl>
                                          <p:spTgt spid="94"/>
                                        </p:tgtEl>
                                        <p:attrNameLst>
                                          <p:attrName>style.visibility</p:attrName>
                                        </p:attrNameLst>
                                      </p:cBhvr>
                                      <p:to>
                                        <p:strVal val="visible"/>
                                      </p:to>
                                    </p:set>
                                    <p:animEffect transition="in" filter="dissolve">
                                      <p:cBhvr>
                                        <p:cTn id="55" dur="500"/>
                                        <p:tgtEl>
                                          <p:spTgt spid="94"/>
                                        </p:tgtEl>
                                      </p:cBhvr>
                                    </p:animEffect>
                                  </p:childTnLst>
                                </p:cTn>
                              </p:par>
                              <p:par>
                                <p:cTn id="56" presetID="9" presetClass="entr" presetSubtype="0" fill="hold" nodeType="withEffect">
                                  <p:stCondLst>
                                    <p:cond delay="5000"/>
                                  </p:stCondLst>
                                  <p:childTnLst>
                                    <p:set>
                                      <p:cBhvr>
                                        <p:cTn id="57" dur="1" fill="hold">
                                          <p:stCondLst>
                                            <p:cond delay="0"/>
                                          </p:stCondLst>
                                        </p:cTn>
                                        <p:tgtEl>
                                          <p:spTgt spid="75"/>
                                        </p:tgtEl>
                                        <p:attrNameLst>
                                          <p:attrName>style.visibility</p:attrName>
                                        </p:attrNameLst>
                                      </p:cBhvr>
                                      <p:to>
                                        <p:strVal val="visible"/>
                                      </p:to>
                                    </p:set>
                                    <p:animEffect transition="in" filter="dissolve">
                                      <p:cBhvr>
                                        <p:cTn id="58" dur="500"/>
                                        <p:tgtEl>
                                          <p:spTgt spid="75"/>
                                        </p:tgtEl>
                                      </p:cBhvr>
                                    </p:animEffect>
                                  </p:childTnLst>
                                </p:cTn>
                              </p:par>
                              <p:par>
                                <p:cTn id="59" presetID="9" presetClass="entr" presetSubtype="0" fill="hold" nodeType="withEffect">
                                  <p:stCondLst>
                                    <p:cond delay="5500"/>
                                  </p:stCondLst>
                                  <p:childTnLst>
                                    <p:set>
                                      <p:cBhvr>
                                        <p:cTn id="60" dur="1" fill="hold">
                                          <p:stCondLst>
                                            <p:cond delay="0"/>
                                          </p:stCondLst>
                                        </p:cTn>
                                        <p:tgtEl>
                                          <p:spTgt spid="79"/>
                                        </p:tgtEl>
                                        <p:attrNameLst>
                                          <p:attrName>style.visibility</p:attrName>
                                        </p:attrNameLst>
                                      </p:cBhvr>
                                      <p:to>
                                        <p:strVal val="visible"/>
                                      </p:to>
                                    </p:set>
                                    <p:animEffect transition="in" filter="dissolve">
                                      <p:cBhvr>
                                        <p:cTn id="61" dur="500"/>
                                        <p:tgtEl>
                                          <p:spTgt spid="79"/>
                                        </p:tgtEl>
                                      </p:cBhvr>
                                    </p:animEffect>
                                  </p:childTnLst>
                                </p:cTn>
                              </p:par>
                              <p:par>
                                <p:cTn id="62" presetID="9" presetClass="entr" presetSubtype="0" fill="hold" grpId="0" nodeType="withEffect">
                                  <p:stCondLst>
                                    <p:cond delay="5500"/>
                                  </p:stCondLst>
                                  <p:childTnLst>
                                    <p:set>
                                      <p:cBhvr>
                                        <p:cTn id="63" dur="1" fill="hold">
                                          <p:stCondLst>
                                            <p:cond delay="0"/>
                                          </p:stCondLst>
                                        </p:cTn>
                                        <p:tgtEl>
                                          <p:spTgt spid="95"/>
                                        </p:tgtEl>
                                        <p:attrNameLst>
                                          <p:attrName>style.visibility</p:attrName>
                                        </p:attrNameLst>
                                      </p:cBhvr>
                                      <p:to>
                                        <p:strVal val="visible"/>
                                      </p:to>
                                    </p:set>
                                    <p:animEffect transition="in" filter="dissolve">
                                      <p:cBhvr>
                                        <p:cTn id="6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82" grpId="0" animBg="1"/>
      <p:bldP spid="91" grpId="0"/>
      <p:bldP spid="94" grpId="0"/>
      <p:bldP spid="95" grpId="0"/>
    </p:bldLst>
  </p:timing>
</p:sld>
</file>

<file path=ppt/theme/theme1.xml><?xml version="1.0" encoding="utf-8"?>
<a:theme xmlns:a="http://schemas.openxmlformats.org/drawingml/2006/main" name="RetrospectVTI">
  <a:themeElements>
    <a:clrScheme name="Custom 1">
      <a:dk1>
        <a:srgbClr val="000000"/>
      </a:dk1>
      <a:lt1>
        <a:srgbClr val="FFFFFF"/>
      </a:lt1>
      <a:dk2>
        <a:srgbClr val="242B41"/>
      </a:dk2>
      <a:lt2>
        <a:srgbClr val="E4E8E2"/>
      </a:lt2>
      <a:accent1>
        <a:srgbClr val="0432FF"/>
      </a:accent1>
      <a:accent2>
        <a:srgbClr val="FF2600"/>
      </a:accent2>
      <a:accent3>
        <a:srgbClr val="008F51"/>
      </a:accent3>
      <a:accent4>
        <a:srgbClr val="929292"/>
      </a:accent4>
      <a:accent5>
        <a:srgbClr val="72FA78"/>
      </a:accent5>
      <a:accent6>
        <a:srgbClr val="14B87A"/>
      </a:accent6>
      <a:hlink>
        <a:srgbClr val="368DA4"/>
      </a:hlink>
      <a:folHlink>
        <a:srgbClr val="7F7F7F"/>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2818</TotalTime>
  <Words>1746</Words>
  <Application>Microsoft Office PowerPoint</Application>
  <PresentationFormat>Widescreen</PresentationFormat>
  <Paragraphs>373</Paragraphs>
  <Slides>31</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Calibri</vt:lpstr>
      <vt:lpstr>Garamond</vt:lpstr>
      <vt:lpstr>RetrospectVTI</vt:lpstr>
      <vt:lpstr>Dental Amalgam and Dissolved Mercury Reduction  A system, not just a separator.</vt:lpstr>
      <vt:lpstr>PowerPoint Presentation</vt:lpstr>
      <vt:lpstr>Amalgam</vt:lpstr>
      <vt:lpstr>Humans and Mercury Vapor</vt:lpstr>
      <vt:lpstr>Mercury Usage</vt:lpstr>
      <vt:lpstr>US EPA Rule 40 CFR Part 441</vt:lpstr>
      <vt:lpstr>ISO vs Environment</vt:lpstr>
      <vt:lpstr>Mercury and the Environment</vt:lpstr>
      <vt:lpstr>Mercury and the Environment</vt:lpstr>
      <vt:lpstr>Preliminary Pandemic Study</vt:lpstr>
      <vt:lpstr>Removing Amalgam is not just a separator.   It’s a system!</vt:lpstr>
      <vt:lpstr>PowerPoint Presentation</vt:lpstr>
      <vt:lpstr>Line Cleaners</vt:lpstr>
      <vt:lpstr>Amalgam Dissolves in Water</vt:lpstr>
      <vt:lpstr>PowerPoint Presentation</vt:lpstr>
      <vt:lpstr>Traditional Chairside Trap</vt:lpstr>
      <vt:lpstr>Traditional Chairside Trap</vt:lpstr>
      <vt:lpstr>Packs Super Traps</vt:lpstr>
      <vt:lpstr>Packs Super Traps</vt:lpstr>
      <vt:lpstr>Packs Super Traps</vt:lpstr>
      <vt:lpstr>PowerPoint Presentation</vt:lpstr>
      <vt:lpstr>Separators Based on Outdated Technology</vt:lpstr>
      <vt:lpstr>Mercury  Discharge Study</vt:lpstr>
      <vt:lpstr>Separator with Activated Carbon</vt:lpstr>
      <vt:lpstr>Separator with Activated Carbon &amp; Packs Super Traps</vt:lpstr>
      <vt:lpstr>PowerPoint Presentation</vt:lpstr>
      <vt:lpstr>PowerPoint Presentation</vt:lpstr>
      <vt:lpstr>Packs Solutions Best Management Practices (BMPs)</vt:lpstr>
      <vt:lpstr>Cost Effective</vt:lpstr>
      <vt:lpstr>Can Be Done Worldwide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Mercury  Reduction</dc:title>
  <dc:creator>Microsoft Office User</dc:creator>
  <cp:lastModifiedBy>William W Purves Jr</cp:lastModifiedBy>
  <cp:revision>42</cp:revision>
  <cp:lastPrinted>2020-05-05T20:31:42Z</cp:lastPrinted>
  <dcterms:created xsi:type="dcterms:W3CDTF">2020-04-30T04:08:19Z</dcterms:created>
  <dcterms:modified xsi:type="dcterms:W3CDTF">2020-05-05T23:32:30Z</dcterms:modified>
</cp:coreProperties>
</file>