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69" r:id="rId6"/>
    <p:sldId id="259" r:id="rId7"/>
    <p:sldId id="261" r:id="rId8"/>
    <p:sldId id="279" r:id="rId9"/>
    <p:sldId id="274" r:id="rId10"/>
    <p:sldId id="264" r:id="rId11"/>
    <p:sldId id="263" r:id="rId12"/>
    <p:sldId id="273" r:id="rId13"/>
    <p:sldId id="276" r:id="rId14"/>
    <p:sldId id="275" r:id="rId15"/>
    <p:sldId id="260" r:id="rId16"/>
    <p:sldId id="266" r:id="rId17"/>
    <p:sldId id="265" r:id="rId18"/>
    <p:sldId id="278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scarelli" initials="C" lastIdx="16" clrIdx="0">
    <p:extLst>
      <p:ext uri="{19B8F6BF-5375-455C-9EA6-DF929625EA0E}">
        <p15:presenceInfo xmlns:p15="http://schemas.microsoft.com/office/powerpoint/2012/main" xmlns="" userId="Coscarelli" providerId="None"/>
      </p:ext>
    </p:extLst>
  </p:cmAuthor>
  <p:cmAuthor id="2" name="giulio@zainmax.net" initials="g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44" autoAdjust="0"/>
    <p:restoredTop sz="94660"/>
  </p:normalViewPr>
  <p:slideViewPr>
    <p:cSldViewPr>
      <p:cViewPr varScale="1">
        <p:scale>
          <a:sx n="68" d="100"/>
          <a:sy n="68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89C6-0513-4384-B8EB-7B35B8B666AC}" type="datetimeFigureOut">
              <a:rPr lang="it-IT" smtClean="0"/>
              <a:pPr/>
              <a:t>06/05/2020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152E-7DC1-453E-B181-FCE82BAC69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89C6-0513-4384-B8EB-7B35B8B666AC}" type="datetimeFigureOut">
              <a:rPr lang="it-IT" smtClean="0"/>
              <a:pPr/>
              <a:t>06/05/2020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152E-7DC1-453E-B181-FCE82BAC69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89C6-0513-4384-B8EB-7B35B8B666AC}" type="datetimeFigureOut">
              <a:rPr lang="it-IT" smtClean="0"/>
              <a:pPr/>
              <a:t>06/05/2020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152E-7DC1-453E-B181-FCE82BAC69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89C6-0513-4384-B8EB-7B35B8B666AC}" type="datetimeFigureOut">
              <a:rPr lang="it-IT" smtClean="0"/>
              <a:pPr/>
              <a:t>06/05/2020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152E-7DC1-453E-B181-FCE82BAC69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89C6-0513-4384-B8EB-7B35B8B666AC}" type="datetimeFigureOut">
              <a:rPr lang="it-IT" smtClean="0"/>
              <a:pPr/>
              <a:t>06/05/2020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152E-7DC1-453E-B181-FCE82BAC69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89C6-0513-4384-B8EB-7B35B8B666AC}" type="datetimeFigureOut">
              <a:rPr lang="it-IT" smtClean="0"/>
              <a:pPr/>
              <a:t>06/05/2020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152E-7DC1-453E-B181-FCE82BAC69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89C6-0513-4384-B8EB-7B35B8B666AC}" type="datetimeFigureOut">
              <a:rPr lang="it-IT" smtClean="0"/>
              <a:pPr/>
              <a:t>06/05/2020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152E-7DC1-453E-B181-FCE82BAC69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89C6-0513-4384-B8EB-7B35B8B666AC}" type="datetimeFigureOut">
              <a:rPr lang="it-IT" smtClean="0"/>
              <a:pPr/>
              <a:t>06/05/2020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152E-7DC1-453E-B181-FCE82BAC69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89C6-0513-4384-B8EB-7B35B8B666AC}" type="datetimeFigureOut">
              <a:rPr lang="it-IT" smtClean="0"/>
              <a:pPr/>
              <a:t>06/05/2020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152E-7DC1-453E-B181-FCE82BAC69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89C6-0513-4384-B8EB-7B35B8B666AC}" type="datetimeFigureOut">
              <a:rPr lang="it-IT" smtClean="0"/>
              <a:pPr/>
              <a:t>06/05/2020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152E-7DC1-453E-B181-FCE82BAC69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89C6-0513-4384-B8EB-7B35B8B666AC}" type="datetimeFigureOut">
              <a:rPr lang="it-IT" smtClean="0"/>
              <a:pPr/>
              <a:t>06/05/2020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1152E-7DC1-453E-B181-FCE82BAC6919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089C6-0513-4384-B8EB-7B35B8B666AC}" type="datetimeFigureOut">
              <a:rPr lang="it-IT" smtClean="0"/>
              <a:pPr/>
              <a:t>06/05/2020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1152E-7DC1-453E-B181-FCE82BAC6919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tiff"/><Relationship Id="rId4" Type="http://schemas.openxmlformats.org/officeDocument/2006/relationships/image" Target="../media/image18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tiff"/><Relationship Id="rId4" Type="http://schemas.openxmlformats.org/officeDocument/2006/relationships/image" Target="../media/image22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2844" y="1500174"/>
            <a:ext cx="8786874" cy="1470025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A </a:t>
            </a:r>
            <a:r>
              <a:rPr lang="en-US" sz="3600" b="1" dirty="0"/>
              <a:t>sub-regional approach for the analysis of atmospheric teleconnection influence on precipitation in Calabria (southern </a:t>
            </a:r>
            <a:r>
              <a:rPr lang="it-IT" sz="3600" b="1" dirty="0"/>
              <a:t>Italy)</a:t>
            </a:r>
            <a:endParaRPr lang="it-IT" sz="36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28662" y="3357562"/>
            <a:ext cx="7215238" cy="1752600"/>
          </a:xfrm>
        </p:spPr>
        <p:txBody>
          <a:bodyPr>
            <a:noAutofit/>
          </a:bodyPr>
          <a:lstStyle/>
          <a:p>
            <a:r>
              <a:rPr lang="it-IT" sz="2000" b="1" dirty="0"/>
              <a:t>Giulio Nils Caroletti</a:t>
            </a:r>
            <a:r>
              <a:rPr lang="it-IT" sz="2000" b="1" baseline="30000" dirty="0"/>
              <a:t>1</a:t>
            </a:r>
            <a:r>
              <a:rPr lang="it-IT" sz="2000" b="1" dirty="0"/>
              <a:t>, Roberto Coscarelli</a:t>
            </a:r>
            <a:r>
              <a:rPr lang="it-IT" sz="2000" b="1" baseline="30000" dirty="0"/>
              <a:t>1</a:t>
            </a:r>
            <a:r>
              <a:rPr lang="it-IT" sz="2000" b="1" dirty="0"/>
              <a:t>, and Tommaso Caloiero</a:t>
            </a:r>
            <a:r>
              <a:rPr lang="it-IT" sz="2000" b="1" baseline="30000" dirty="0"/>
              <a:t>2</a:t>
            </a:r>
          </a:p>
          <a:p>
            <a:r>
              <a:rPr lang="en-US" sz="2000" baseline="30000" dirty="0"/>
              <a:t>1</a:t>
            </a:r>
            <a:r>
              <a:rPr lang="en-US" sz="2000" dirty="0"/>
              <a:t>Research Institute for Geo-hydrological Protection, National Research Council of Italy, </a:t>
            </a:r>
            <a:r>
              <a:rPr lang="en-US" sz="2000" dirty="0" err="1"/>
              <a:t>Rende</a:t>
            </a:r>
            <a:r>
              <a:rPr lang="en-US" sz="2000" dirty="0"/>
              <a:t> (CS), Italy</a:t>
            </a:r>
          </a:p>
          <a:p>
            <a:r>
              <a:rPr lang="en-US" sz="2000" baseline="30000" dirty="0"/>
              <a:t>2</a:t>
            </a:r>
            <a:r>
              <a:rPr lang="en-US" sz="2000" dirty="0"/>
              <a:t>Institute for Agricultural and Forest Systems in the Mediterranean, National Research Council of Italy, </a:t>
            </a:r>
            <a:r>
              <a:rPr lang="en-US" sz="2000" dirty="0" err="1"/>
              <a:t>Rende</a:t>
            </a:r>
            <a:r>
              <a:rPr lang="en-US" sz="2000" dirty="0"/>
              <a:t> (CS), Italy</a:t>
            </a:r>
          </a:p>
          <a:p>
            <a:endParaRPr lang="en-US" sz="2000" dirty="0"/>
          </a:p>
          <a:p>
            <a:r>
              <a:rPr lang="en-US" sz="2000" b="1" dirty="0"/>
              <a:t>Corresponding author: </a:t>
            </a:r>
            <a:r>
              <a:rPr lang="it-IT" sz="2000" b="1" dirty="0"/>
              <a:t>giulio.nils.caroletti@irpi.cnr.it</a:t>
            </a:r>
          </a:p>
        </p:txBody>
      </p:sp>
      <p:sp>
        <p:nvSpPr>
          <p:cNvPr id="4" name="Rettangolo 3"/>
          <p:cNvSpPr/>
          <p:nvPr/>
        </p:nvSpPr>
        <p:spPr>
          <a:xfrm>
            <a:off x="285720" y="5786454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Acknowledgments:</a:t>
            </a:r>
            <a:endParaRPr lang="it-IT" sz="1200" dirty="0"/>
          </a:p>
          <a:p>
            <a:r>
              <a:rPr lang="en-GB" sz="1200" dirty="0"/>
              <a:t>The Project INDECIS is part of ERA4CS, an ERA-NET initiated by JPI Climate, and funded by FORMAS (SE), DLR (DE), BMWFW (AT), IFD (DK), MINECO (ES), ANR (FR) with co-funding by the European Union (Grant 690462).</a:t>
            </a:r>
            <a:endParaRPr lang="it-IT" sz="12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168" b="27225"/>
          <a:stretch/>
        </p:blipFill>
        <p:spPr>
          <a:xfrm>
            <a:off x="129790" y="356014"/>
            <a:ext cx="2864863" cy="935735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14656" y="2193"/>
            <a:ext cx="2455449" cy="1482222"/>
          </a:xfrm>
          <a:prstGeom prst="rect">
            <a:avLst/>
          </a:prstGeom>
        </p:spPr>
      </p:pic>
      <p:pic>
        <p:nvPicPr>
          <p:cNvPr id="7" name="Immagine 6" descr="cc_by_logo_p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6428558"/>
            <a:ext cx="1227411" cy="42944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it-IT" b="1" dirty="0" err="1"/>
              <a:t>Regional</a:t>
            </a:r>
            <a:r>
              <a:rPr lang="it-IT" b="1" dirty="0"/>
              <a:t> </a:t>
            </a:r>
            <a:r>
              <a:rPr lang="it-IT" b="1" dirty="0" err="1"/>
              <a:t>databases</a:t>
            </a:r>
            <a:r>
              <a:rPr lang="it-IT" b="1" dirty="0"/>
              <a:t>/5 - </a:t>
            </a:r>
            <a:r>
              <a:rPr lang="it-IT" b="1" dirty="0" err="1"/>
              <a:t>correlation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>
            <a:normAutofit/>
          </a:bodyPr>
          <a:lstStyle/>
          <a:p>
            <a:r>
              <a:rPr lang="en-GB" dirty="0"/>
              <a:t>Pearson correlation coefficient (CC):</a:t>
            </a:r>
          </a:p>
          <a:p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	</a:t>
            </a:r>
            <a:endParaRPr lang="it-IT" dirty="0"/>
          </a:p>
          <a:p>
            <a:endParaRPr lang="it-IT" dirty="0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995363" y="1928813"/>
          <a:ext cx="7575550" cy="1428750"/>
        </p:xfrm>
        <a:graphic>
          <a:graphicData uri="http://schemas.openxmlformats.org/presentationml/2006/ole">
            <p:oleObj spid="_x0000_s4104" name="Equazione" r:id="rId3" imgW="60655200" imgH="11582400" progId="Equation.3">
              <p:embed/>
            </p:oleObj>
          </a:graphicData>
        </a:graphic>
      </p:graphicFrame>
      <p:sp>
        <p:nvSpPr>
          <p:cNvPr id="5" name="Segnaposto contenuto 2"/>
          <p:cNvSpPr txBox="1">
            <a:spLocks/>
          </p:cNvSpPr>
          <p:nvPr/>
        </p:nvSpPr>
        <p:spPr>
          <a:xfrm>
            <a:off x="285720" y="3929066"/>
            <a:ext cx="8429684" cy="27146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GB" sz="2400" dirty="0"/>
              <a:t>where</a:t>
            </a:r>
            <a:r>
              <a:rPr lang="it-IT" sz="2400" dirty="0"/>
              <a:t> </a:t>
            </a:r>
            <a:r>
              <a:rPr lang="it-IT" sz="2400" b="1" dirty="0">
                <a:latin typeface="Symbol" pitchFamily="18" charset="2"/>
              </a:rPr>
              <a:t>m</a:t>
            </a:r>
            <a:r>
              <a:rPr lang="it-IT" sz="2400" dirty="0"/>
              <a:t> </a:t>
            </a:r>
            <a:r>
              <a:rPr lang="en-GB" sz="2400" dirty="0"/>
              <a:t>and </a:t>
            </a:r>
            <a:r>
              <a:rPr lang="en-GB" sz="2400" b="1" dirty="0">
                <a:latin typeface="Symbol" pitchFamily="18" charset="2"/>
              </a:rPr>
              <a:t>s</a:t>
            </a:r>
            <a:r>
              <a:rPr lang="en-GB" sz="2400" dirty="0"/>
              <a:t> are the </a:t>
            </a:r>
            <a:r>
              <a:rPr lang="en-GB" sz="2400" b="1" dirty="0"/>
              <a:t>mean</a:t>
            </a:r>
            <a:r>
              <a:rPr lang="en-GB" sz="2400" dirty="0"/>
              <a:t> and </a:t>
            </a:r>
            <a:r>
              <a:rPr lang="en-GB" sz="2400" b="1" dirty="0"/>
              <a:t>standard deviations</a:t>
            </a:r>
            <a:r>
              <a:rPr lang="en-GB" sz="2400" dirty="0"/>
              <a:t> (of </a:t>
            </a:r>
            <a:r>
              <a:rPr lang="en-GB" sz="2400" b="1" dirty="0"/>
              <a:t>precipitation </a:t>
            </a:r>
            <a:r>
              <a:rPr lang="en-GB" sz="2400" b="1" i="1" dirty="0"/>
              <a:t>P</a:t>
            </a:r>
            <a:r>
              <a:rPr lang="en-GB" sz="2400" dirty="0"/>
              <a:t> and </a:t>
            </a:r>
            <a:r>
              <a:rPr lang="en-GB" sz="2400" b="1" dirty="0"/>
              <a:t>teleconnection index </a:t>
            </a:r>
            <a:r>
              <a:rPr lang="en-GB" sz="2400" b="1" i="1" dirty="0"/>
              <a:t>T</a:t>
            </a:r>
            <a:r>
              <a:rPr lang="en-GB" sz="2400" i="1" dirty="0"/>
              <a:t>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GB" sz="2400" b="1" dirty="0"/>
              <a:t>significance level: 0.05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400" b="1" dirty="0"/>
              <a:t>m</a:t>
            </a:r>
            <a:r>
              <a:rPr kumimoji="0" lang="en-GB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issing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GB" sz="2400" b="0" i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will differ from station to station due to differences in missing data in the series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Stations will have a different weight on correlation results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500174"/>
            <a:ext cx="4000528" cy="5072098"/>
          </a:xfrm>
        </p:spPr>
        <p:txBody>
          <a:bodyPr>
            <a:normAutofit/>
          </a:bodyPr>
          <a:lstStyle/>
          <a:p>
            <a:r>
              <a:rPr lang="it-IT" dirty="0" err="1"/>
              <a:t>Using</a:t>
            </a:r>
            <a:r>
              <a:rPr lang="it-IT" dirty="0"/>
              <a:t> </a:t>
            </a:r>
            <a:r>
              <a:rPr lang="it-IT" dirty="0" err="1"/>
              <a:t>individual</a:t>
            </a:r>
            <a:r>
              <a:rPr lang="it-IT" dirty="0"/>
              <a:t> </a:t>
            </a:r>
            <a:r>
              <a:rPr lang="it-IT" dirty="0" err="1"/>
              <a:t>stations</a:t>
            </a:r>
            <a:r>
              <a:rPr lang="it-IT" dirty="0"/>
              <a:t>, </a:t>
            </a:r>
            <a:r>
              <a:rPr lang="it-IT" dirty="0" err="1"/>
              <a:t>only</a:t>
            </a:r>
            <a:r>
              <a:rPr lang="it-IT" dirty="0"/>
              <a:t> a </a:t>
            </a:r>
            <a:r>
              <a:rPr lang="it-IT" dirty="0" err="1"/>
              <a:t>fraction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</a:t>
            </a:r>
            <a:r>
              <a:rPr lang="it-IT" dirty="0" err="1"/>
              <a:t>them</a:t>
            </a:r>
            <a:r>
              <a:rPr lang="it-IT" dirty="0"/>
              <a:t>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yield</a:t>
            </a:r>
            <a:r>
              <a:rPr lang="it-IT" dirty="0"/>
              <a:t> </a:t>
            </a:r>
            <a:r>
              <a:rPr lang="it-IT" dirty="0" err="1"/>
              <a:t>significant</a:t>
            </a:r>
            <a:r>
              <a:rPr lang="it-IT" dirty="0"/>
              <a:t> </a:t>
            </a:r>
            <a:r>
              <a:rPr lang="it-IT" dirty="0" err="1"/>
              <a:t>correlations</a:t>
            </a:r>
            <a:endParaRPr lang="it-IT" dirty="0"/>
          </a:p>
          <a:p>
            <a:pPr lvl="0"/>
            <a:r>
              <a:rPr lang="it-IT" dirty="0"/>
              <a:t>A </a:t>
            </a:r>
            <a:r>
              <a:rPr lang="it-IT" dirty="0" err="1"/>
              <a:t>regional</a:t>
            </a:r>
            <a:r>
              <a:rPr lang="it-IT" dirty="0"/>
              <a:t> database </a:t>
            </a:r>
            <a:r>
              <a:rPr lang="it-IT" dirty="0" err="1"/>
              <a:t>will</a:t>
            </a:r>
            <a:r>
              <a:rPr lang="it-IT" dirty="0"/>
              <a:t> </a:t>
            </a:r>
            <a:r>
              <a:rPr lang="it-IT" dirty="0" err="1"/>
              <a:t>use</a:t>
            </a:r>
            <a:r>
              <a:rPr lang="it-IT" dirty="0"/>
              <a:t> </a:t>
            </a:r>
            <a:r>
              <a:rPr lang="it-IT" dirty="0" err="1"/>
              <a:t>all</a:t>
            </a:r>
            <a:r>
              <a:rPr lang="it-IT" dirty="0"/>
              <a:t> the </a:t>
            </a:r>
            <a:r>
              <a:rPr lang="it-IT" dirty="0" err="1"/>
              <a:t>valid</a:t>
            </a:r>
            <a:r>
              <a:rPr lang="it-IT" dirty="0"/>
              <a:t> data </a:t>
            </a:r>
            <a:r>
              <a:rPr lang="it-IT" dirty="0" err="1"/>
              <a:t>available</a:t>
            </a:r>
            <a:endParaRPr lang="it-IT" dirty="0"/>
          </a:p>
          <a:p>
            <a:endParaRPr lang="it-IT" dirty="0"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4572000" y="1928801"/>
          <a:ext cx="4572000" cy="3222262"/>
        </p:xfrm>
        <a:graphic>
          <a:graphicData uri="http://schemas.openxmlformats.org/drawingml/2006/table">
            <a:tbl>
              <a:tblPr/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98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latin typeface="Times New Roman"/>
                          <a:ea typeface="Calibri"/>
                          <a:cs typeface="Times New Roman"/>
                        </a:rPr>
                        <a:t>Rainfall Zone</a:t>
                      </a:r>
                      <a:endParaRPr lang="it-I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latin typeface="Times New Roman"/>
                          <a:ea typeface="Calibri"/>
                          <a:cs typeface="Times New Roman"/>
                        </a:rPr>
                        <a:t>stations</a:t>
                      </a:r>
                      <a:r>
                        <a:rPr lang="en-GB" sz="1800" b="1" baseline="0" dirty="0">
                          <a:latin typeface="Times New Roman"/>
                          <a:ea typeface="Calibri"/>
                          <a:cs typeface="Times New Roman"/>
                        </a:rPr>
                        <a:t> correlating significantly (1)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1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Times New Roman"/>
                          <a:ea typeface="Calibri"/>
                          <a:cs typeface="Times New Roman"/>
                        </a:rPr>
                        <a:t>I1</a:t>
                      </a:r>
                      <a:endParaRPr lang="it-I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Times New Roman"/>
                          <a:ea typeface="Calibri"/>
                          <a:cs typeface="Times New Roman"/>
                        </a:rPr>
                        <a:t>54%</a:t>
                      </a:r>
                      <a:endParaRPr lang="it-IT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1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Times New Roman"/>
                          <a:ea typeface="Calibri"/>
                          <a:cs typeface="Times New Roman"/>
                        </a:rPr>
                        <a:t>I2</a:t>
                      </a:r>
                      <a:endParaRPr lang="it-I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Times New Roman"/>
                          <a:ea typeface="Calibri"/>
                          <a:cs typeface="Times New Roman"/>
                        </a:rPr>
                        <a:t>31%</a:t>
                      </a:r>
                      <a:endParaRPr lang="it-IT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1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Times New Roman"/>
                          <a:ea typeface="Calibri"/>
                          <a:cs typeface="Times New Roman"/>
                        </a:rPr>
                        <a:t>I3</a:t>
                      </a:r>
                      <a:endParaRPr lang="it-I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>
                          <a:latin typeface="Times New Roman"/>
                          <a:ea typeface="Calibri"/>
                          <a:cs typeface="Times New Roman"/>
                        </a:rPr>
                        <a:t>37%</a:t>
                      </a:r>
                      <a:endParaRPr lang="it-IT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1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Times New Roman"/>
                          <a:ea typeface="Calibri"/>
                          <a:cs typeface="Times New Roman"/>
                        </a:rPr>
                        <a:t>T1</a:t>
                      </a:r>
                      <a:endParaRPr lang="it-I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Times New Roman"/>
                          <a:ea typeface="Calibri"/>
                          <a:cs typeface="Times New Roman"/>
                        </a:rPr>
                        <a:t>50%</a:t>
                      </a:r>
                      <a:endParaRPr lang="it-I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16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Times New Roman"/>
                          <a:ea typeface="Calibri"/>
                          <a:cs typeface="Times New Roman"/>
                        </a:rPr>
                        <a:t>T2</a:t>
                      </a:r>
                      <a:endParaRPr lang="it-I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latin typeface="Times New Roman"/>
                          <a:ea typeface="Calibri"/>
                          <a:cs typeface="Times New Roman"/>
                        </a:rPr>
                        <a:t>44%</a:t>
                      </a:r>
                      <a:endParaRPr lang="it-I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7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latin typeface="Times New Roman"/>
                          <a:ea typeface="Calibri"/>
                          <a:cs typeface="Times New Roman"/>
                        </a:rPr>
                        <a:t>Calabria</a:t>
                      </a:r>
                      <a:endParaRPr lang="it-I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latin typeface="Times New Roman"/>
                          <a:ea typeface="Calibri"/>
                          <a:cs typeface="Times New Roman"/>
                        </a:rPr>
                        <a:t>43%</a:t>
                      </a:r>
                      <a:endParaRPr lang="it-IT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83" marR="36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Titolo 1"/>
          <p:cNvSpPr txBox="1">
            <a:spLocks/>
          </p:cNvSpPr>
          <p:nvPr/>
        </p:nvSpPr>
        <p:spPr>
          <a:xfrm>
            <a:off x="3428992" y="0"/>
            <a:ext cx="2400288" cy="71438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b="1" dirty="0" err="1">
                <a:latin typeface="+mj-lt"/>
                <a:ea typeface="+mj-ea"/>
                <a:cs typeface="+mj-cs"/>
              </a:rPr>
              <a:t>Results</a:t>
            </a:r>
            <a:r>
              <a:rPr lang="it-IT" sz="4400" b="1" dirty="0">
                <a:latin typeface="+mj-lt"/>
                <a:ea typeface="+mj-ea"/>
                <a:cs typeface="+mj-cs"/>
              </a:rPr>
              <a:t>/1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6357950" y="5214950"/>
            <a:ext cx="2786050" cy="64294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(1)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Averaged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</a:t>
            </a:r>
            <a:r>
              <a:rPr kumimoji="0" lang="it-IT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</a:t>
            </a:r>
            <a:r>
              <a:rPr kumimoji="0" lang="it-IT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correlations</a:t>
            </a:r>
            <a:r>
              <a:rPr kumimoji="0" lang="it-IT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the </a:t>
            </a:r>
            <a:r>
              <a:rPr kumimoji="0" lang="it-IT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study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olo 1"/>
          <p:cNvSpPr txBox="1">
            <a:spLocks/>
          </p:cNvSpPr>
          <p:nvPr/>
        </p:nvSpPr>
        <p:spPr>
          <a:xfrm>
            <a:off x="1357290" y="6143620"/>
            <a:ext cx="2400288" cy="71438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b="1" dirty="0" err="1">
                <a:latin typeface="+mj-lt"/>
                <a:ea typeface="+mj-ea"/>
                <a:cs typeface="+mj-cs"/>
              </a:rPr>
              <a:t>Results</a:t>
            </a:r>
            <a:r>
              <a:rPr lang="it-IT" sz="4400" b="1" dirty="0">
                <a:latin typeface="+mj-lt"/>
                <a:ea typeface="+mj-ea"/>
                <a:cs typeface="+mj-cs"/>
              </a:rPr>
              <a:t>/2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olo 13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785818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it-IT" sz="2800" b="1" dirty="0" err="1"/>
              <a:t>Seasonal</a:t>
            </a:r>
            <a:r>
              <a:rPr lang="it-IT" sz="2800" b="1" dirty="0"/>
              <a:t> teleconnection </a:t>
            </a:r>
            <a:r>
              <a:rPr lang="it-IT" sz="2800" b="1" dirty="0" err="1"/>
              <a:t>indices</a:t>
            </a:r>
            <a:r>
              <a:rPr lang="it-IT" sz="2800" b="1" dirty="0"/>
              <a:t> vs </a:t>
            </a:r>
            <a:r>
              <a:rPr lang="it-IT" sz="2800" b="1" dirty="0" err="1"/>
              <a:t>seasonal</a:t>
            </a:r>
            <a:r>
              <a:rPr lang="it-IT" sz="2800" b="1" dirty="0"/>
              <a:t> </a:t>
            </a:r>
            <a:r>
              <a:rPr lang="it-IT" sz="2800" b="1" dirty="0" err="1"/>
              <a:t>precipitation</a:t>
            </a:r>
            <a:endParaRPr lang="it-IT" sz="2800" b="1" dirty="0"/>
          </a:p>
        </p:txBody>
      </p:sp>
      <p:sp>
        <p:nvSpPr>
          <p:cNvPr id="18" name="Titolo 10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9" name="Immagine 18" descr="TELECON_CALABRIA_EGU_1951-1980_33_doppia_SEAS_SEA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1857364"/>
            <a:ext cx="5029200" cy="2515941"/>
          </a:xfrm>
          <a:prstGeom prst="rect">
            <a:avLst/>
          </a:prstGeom>
        </p:spPr>
      </p:pic>
      <p:pic>
        <p:nvPicPr>
          <p:cNvPr id="20" name="Immagine 19" descr="TELECON_CALABRIA_EGU_1951-1980_33_singola_SEAS_SEAS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71546"/>
            <a:ext cx="5029200" cy="2515941"/>
          </a:xfrm>
          <a:prstGeom prst="rect">
            <a:avLst/>
          </a:prstGeom>
        </p:spPr>
      </p:pic>
      <p:pic>
        <p:nvPicPr>
          <p:cNvPr id="23" name="Immagine 22" descr="TELECON_CALABRIA_EGU_1981-2010_33_doppia_SEAS_SEA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4342059"/>
            <a:ext cx="5029200" cy="2515941"/>
          </a:xfrm>
          <a:prstGeom prst="rect">
            <a:avLst/>
          </a:prstGeom>
        </p:spPr>
      </p:pic>
      <p:pic>
        <p:nvPicPr>
          <p:cNvPr id="24" name="Immagine 23" descr="TELECON_CALABRIA_EGU_1981-2010_33_singola_SEAS_SEAS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71876"/>
            <a:ext cx="5029200" cy="251594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olo 1"/>
          <p:cNvSpPr txBox="1">
            <a:spLocks/>
          </p:cNvSpPr>
          <p:nvPr/>
        </p:nvSpPr>
        <p:spPr>
          <a:xfrm>
            <a:off x="1357290" y="6143620"/>
            <a:ext cx="2400288" cy="71438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b="1" dirty="0" err="1">
                <a:latin typeface="+mj-lt"/>
                <a:ea typeface="+mj-ea"/>
                <a:cs typeface="+mj-cs"/>
              </a:rPr>
              <a:t>Results</a:t>
            </a:r>
            <a:r>
              <a:rPr lang="it-IT" sz="4400" b="1" dirty="0">
                <a:latin typeface="+mj-lt"/>
                <a:ea typeface="+mj-ea"/>
                <a:cs typeface="+mj-cs"/>
              </a:rPr>
              <a:t>/3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olo 10"/>
          <p:cNvSpPr txBox="1">
            <a:spLocks/>
          </p:cNvSpPr>
          <p:nvPr/>
        </p:nvSpPr>
        <p:spPr>
          <a:xfrm>
            <a:off x="214282" y="274638"/>
            <a:ext cx="8786874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Seasonal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teleconnection</a:t>
            </a:r>
            <a:r>
              <a:rPr kumimoji="0" lang="it-IT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2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indices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vs </a:t>
            </a: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monthly</a:t>
            </a:r>
            <a:r>
              <a:rPr kumimoji="0" lang="it-IT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2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precipitation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Immagine 14" descr="TELECON_CALABRIA_EGU_1951-1980_13_doppia_SEAS_SEA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1857364"/>
            <a:ext cx="5029200" cy="2515941"/>
          </a:xfrm>
          <a:prstGeom prst="rect">
            <a:avLst/>
          </a:prstGeom>
        </p:spPr>
      </p:pic>
      <p:pic>
        <p:nvPicPr>
          <p:cNvPr id="20" name="Immagine 19" descr="TELECON_CALABRIA_EGU_1951-1980_13_singola_SEAS_SEAS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71546"/>
            <a:ext cx="5029200" cy="2515941"/>
          </a:xfrm>
          <a:prstGeom prst="rect">
            <a:avLst/>
          </a:prstGeom>
        </p:spPr>
      </p:pic>
      <p:pic>
        <p:nvPicPr>
          <p:cNvPr id="22" name="Immagine 21" descr="TELECON_CALABRIA_EGU_1981-2010_13_doppia_SEAS_SEA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4342059"/>
            <a:ext cx="5029200" cy="2515941"/>
          </a:xfrm>
          <a:prstGeom prst="rect">
            <a:avLst/>
          </a:prstGeom>
        </p:spPr>
      </p:pic>
      <p:pic>
        <p:nvPicPr>
          <p:cNvPr id="24" name="Immagine 23" descr="TELECON_CALABRIA_EGU_1981-2010_13_singola_SEAS_SEAS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71876"/>
            <a:ext cx="5029200" cy="251594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olo 1"/>
          <p:cNvSpPr txBox="1">
            <a:spLocks/>
          </p:cNvSpPr>
          <p:nvPr/>
        </p:nvSpPr>
        <p:spPr>
          <a:xfrm>
            <a:off x="1357290" y="6143620"/>
            <a:ext cx="2400288" cy="71438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b="1" dirty="0" err="1">
                <a:latin typeface="+mj-lt"/>
                <a:ea typeface="+mj-ea"/>
                <a:cs typeface="+mj-cs"/>
              </a:rPr>
              <a:t>Results</a:t>
            </a:r>
            <a:r>
              <a:rPr lang="it-IT" sz="4400" b="1" dirty="0">
                <a:latin typeface="+mj-lt"/>
                <a:ea typeface="+mj-ea"/>
                <a:cs typeface="+mj-cs"/>
              </a:rPr>
              <a:t>/4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itolo 10"/>
          <p:cNvSpPr txBox="1">
            <a:spLocks/>
          </p:cNvSpPr>
          <p:nvPr/>
        </p:nvSpPr>
        <p:spPr>
          <a:xfrm>
            <a:off x="0" y="274638"/>
            <a:ext cx="91440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Monthly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teleconnection</a:t>
            </a:r>
            <a:r>
              <a:rPr kumimoji="0" lang="it-IT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2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indices</a:t>
            </a:r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vs </a:t>
            </a:r>
            <a:r>
              <a:rPr kumimoji="0" lang="it-IT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monthly</a:t>
            </a:r>
            <a:r>
              <a:rPr kumimoji="0" lang="it-IT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it-IT" sz="2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precipitation</a:t>
            </a:r>
            <a:endParaRPr kumimoji="0" lang="it-IT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" name="Immagine 14" descr="TELECON_CALABRIA_EGU_1951-1980_11_doppia_SEAS_SEA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1857364"/>
            <a:ext cx="5029200" cy="2515941"/>
          </a:xfrm>
          <a:prstGeom prst="rect">
            <a:avLst/>
          </a:prstGeom>
        </p:spPr>
      </p:pic>
      <p:pic>
        <p:nvPicPr>
          <p:cNvPr id="20" name="Immagine 19" descr="TELECON_CALABRIA_EGU_1951-1980_11_singola_SEAS_SEAS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71546"/>
            <a:ext cx="5029200" cy="2515941"/>
          </a:xfrm>
          <a:prstGeom prst="rect">
            <a:avLst/>
          </a:prstGeom>
        </p:spPr>
      </p:pic>
      <p:pic>
        <p:nvPicPr>
          <p:cNvPr id="22" name="Immagine 21" descr="TELECON_CALABRIA_EGU_1981-2010_11_doppia_SEAS_SEA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4342059"/>
            <a:ext cx="5029200" cy="2515941"/>
          </a:xfrm>
          <a:prstGeom prst="rect">
            <a:avLst/>
          </a:prstGeom>
        </p:spPr>
      </p:pic>
      <p:pic>
        <p:nvPicPr>
          <p:cNvPr id="23" name="Immagine 22" descr="TELECON_CALABRIA_EGU_1981-2010_11_singola_SEAS_SEAS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571876"/>
            <a:ext cx="5029200" cy="251594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Most significant CCs are comprised between 0.2 and 0.4 (weak correlation)</a:t>
            </a:r>
          </a:p>
          <a:p>
            <a:r>
              <a:rPr lang="en-GB" dirty="0"/>
              <a:t>Only </a:t>
            </a:r>
            <a:r>
              <a:rPr lang="en-GB" b="1" dirty="0"/>
              <a:t>a minimum part of CC &gt; 0.4</a:t>
            </a:r>
          </a:p>
          <a:p>
            <a:r>
              <a:rPr lang="en-GB" b="1" dirty="0"/>
              <a:t>Monthly teleconnections</a:t>
            </a:r>
            <a:r>
              <a:rPr lang="en-GB" dirty="0"/>
              <a:t> </a:t>
            </a:r>
            <a:r>
              <a:rPr lang="en-GB" dirty="0" smtClean="0"/>
              <a:t>have a slightly higher chance of correlating significantly with monthly precipitation (16,3% of outcomes </a:t>
            </a:r>
            <a:r>
              <a:rPr lang="en-GB" dirty="0" err="1" smtClean="0"/>
              <a:t>vs</a:t>
            </a:r>
            <a:r>
              <a:rPr lang="en-GB" dirty="0" smtClean="0"/>
              <a:t> 15% for the seasonal correlations)</a:t>
            </a:r>
            <a:endParaRPr lang="en-GB" dirty="0"/>
          </a:p>
          <a:p>
            <a:r>
              <a:rPr lang="en-GB" dirty="0" smtClean="0"/>
              <a:t>The study confirms that all the teleconnections chosen for the study correlate with precipitation </a:t>
            </a:r>
            <a:r>
              <a:rPr lang="en-GB" dirty="0"/>
              <a:t>in Calabria</a:t>
            </a:r>
          </a:p>
          <a:p>
            <a:r>
              <a:rPr lang="en-GB" b="1" dirty="0"/>
              <a:t>MOI and </a:t>
            </a:r>
            <a:r>
              <a:rPr lang="en-GB" b="1" dirty="0" err="1" smtClean="0"/>
              <a:t>WeMOI</a:t>
            </a:r>
            <a:r>
              <a:rPr lang="en-GB" b="1" dirty="0" smtClean="0"/>
              <a:t> being the most relevant</a:t>
            </a:r>
            <a:endParaRPr lang="en-GB" b="1" dirty="0"/>
          </a:p>
          <a:p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3214678" y="214290"/>
            <a:ext cx="2400288" cy="71438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b="1" dirty="0" err="1">
                <a:latin typeface="+mj-lt"/>
                <a:ea typeface="+mj-ea"/>
                <a:cs typeface="+mj-cs"/>
              </a:rPr>
              <a:t>Results</a:t>
            </a:r>
            <a:r>
              <a:rPr lang="it-IT" sz="4400" b="1" dirty="0">
                <a:latin typeface="+mj-lt"/>
                <a:ea typeface="+mj-ea"/>
                <a:cs typeface="+mj-cs"/>
              </a:rPr>
              <a:t>/5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Changes in precipitation-teleconnection correlation between 1951-1980 and 1981-2010</a:t>
            </a:r>
          </a:p>
          <a:p>
            <a:pPr lvl="1"/>
            <a:r>
              <a:rPr lang="en-GB" b="1" dirty="0"/>
              <a:t>Increase</a:t>
            </a:r>
            <a:r>
              <a:rPr lang="en-GB" dirty="0"/>
              <a:t> in magnitude and quantity of significant </a:t>
            </a:r>
            <a:r>
              <a:rPr lang="en-GB" b="1" dirty="0"/>
              <a:t>MOI-precipitation</a:t>
            </a:r>
            <a:r>
              <a:rPr lang="en-GB" dirty="0"/>
              <a:t> CCs</a:t>
            </a:r>
          </a:p>
          <a:p>
            <a:pPr lvl="1"/>
            <a:r>
              <a:rPr lang="en-GB" b="1" dirty="0"/>
              <a:t>Decrease</a:t>
            </a:r>
            <a:r>
              <a:rPr lang="en-GB" dirty="0"/>
              <a:t> of quantity of significant </a:t>
            </a:r>
            <a:r>
              <a:rPr lang="en-GB" b="1" dirty="0"/>
              <a:t>ONI-precipitation</a:t>
            </a:r>
            <a:r>
              <a:rPr lang="en-GB" dirty="0"/>
              <a:t> CCs</a:t>
            </a:r>
          </a:p>
          <a:p>
            <a:endParaRPr lang="en-GB" dirty="0"/>
          </a:p>
          <a:p>
            <a:endParaRPr lang="it-IT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3286116" y="428604"/>
            <a:ext cx="2400288" cy="71438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b="1" dirty="0" err="1">
                <a:latin typeface="+mj-lt"/>
                <a:ea typeface="+mj-ea"/>
                <a:cs typeface="+mj-cs"/>
              </a:rPr>
              <a:t>Results</a:t>
            </a:r>
            <a:r>
              <a:rPr lang="it-IT" sz="4400" b="1" dirty="0">
                <a:latin typeface="+mj-lt"/>
                <a:ea typeface="+mj-ea"/>
                <a:cs typeface="+mj-cs"/>
              </a:rPr>
              <a:t>/6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Conclusions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/>
              <a:t>Increase in magnitude and significance of results with regional database </a:t>
            </a:r>
            <a:r>
              <a:rPr lang="en-GB" dirty="0"/>
              <a:t>instead of station precipitation-to-teleconnection index correlation</a:t>
            </a:r>
          </a:p>
          <a:p>
            <a:r>
              <a:rPr lang="en-GB" dirty="0"/>
              <a:t>Changes in correlation patterns over time</a:t>
            </a:r>
          </a:p>
          <a:p>
            <a:pPr lvl="1"/>
            <a:r>
              <a:rPr lang="en-GB" dirty="0"/>
              <a:t>Climate change? Natural variability?</a:t>
            </a:r>
          </a:p>
          <a:p>
            <a:r>
              <a:rPr lang="en-GB" dirty="0"/>
              <a:t>This is a </a:t>
            </a:r>
            <a:r>
              <a:rPr lang="en-GB" b="1" dirty="0"/>
              <a:t>general method </a:t>
            </a:r>
            <a:r>
              <a:rPr lang="en-GB" dirty="0"/>
              <a:t>that, in principle, can be reproduced </a:t>
            </a:r>
          </a:p>
          <a:p>
            <a:pPr lvl="1"/>
            <a:r>
              <a:rPr lang="en-GB" dirty="0"/>
              <a:t>for any variable of a large-scale nature </a:t>
            </a:r>
          </a:p>
          <a:p>
            <a:pPr lvl="1"/>
            <a:r>
              <a:rPr lang="en-GB" dirty="0"/>
              <a:t>for any region </a:t>
            </a:r>
          </a:p>
          <a:p>
            <a:pPr lvl="1"/>
            <a:r>
              <a:rPr lang="en-GB" dirty="0"/>
              <a:t>for every teleconnection</a:t>
            </a:r>
            <a:endParaRPr lang="it-IT" dirty="0"/>
          </a:p>
          <a:p>
            <a:endParaRPr lang="it-IT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/>
          <a:lstStyle/>
          <a:p>
            <a:r>
              <a:rPr lang="it-IT" b="1" dirty="0" err="1"/>
              <a:t>Thank</a:t>
            </a:r>
            <a:r>
              <a:rPr lang="it-IT" b="1" dirty="0"/>
              <a:t> </a:t>
            </a:r>
            <a:r>
              <a:rPr lang="it-IT" b="1" dirty="0" err="1"/>
              <a:t>you</a:t>
            </a:r>
            <a:r>
              <a:rPr lang="it-IT" b="1" dirty="0"/>
              <a:t> </a:t>
            </a:r>
            <a:r>
              <a:rPr lang="it-IT" b="1" dirty="0" err="1"/>
              <a:t>for</a:t>
            </a:r>
            <a:r>
              <a:rPr lang="it-IT" b="1" dirty="0"/>
              <a:t> </a:t>
            </a:r>
            <a:r>
              <a:rPr lang="it-IT" b="1" dirty="0" err="1"/>
              <a:t>your</a:t>
            </a:r>
            <a:r>
              <a:rPr lang="it-IT" b="1" dirty="0"/>
              <a:t> </a:t>
            </a:r>
            <a:r>
              <a:rPr lang="it-IT" b="1" dirty="0" err="1"/>
              <a:t>attention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714356"/>
            <a:ext cx="8715436" cy="488315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400" dirty="0" err="1"/>
              <a:t>Criticism</a:t>
            </a:r>
            <a:r>
              <a:rPr lang="it-IT" sz="2400" dirty="0"/>
              <a:t> and feedback welcome at: </a:t>
            </a:r>
            <a:r>
              <a:rPr lang="it-IT" sz="2400" b="1" dirty="0"/>
              <a:t>giulio.nils.caroletti@irpi.cnr.it</a:t>
            </a:r>
          </a:p>
        </p:txBody>
      </p:sp>
      <p:pic>
        <p:nvPicPr>
          <p:cNvPr id="6" name="Immagine 5" descr="IMG_20190803_121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143000"/>
            <a:ext cx="7620000" cy="5715000"/>
          </a:xfrm>
          <a:prstGeom prst="rect">
            <a:avLst/>
          </a:prstGeom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2214514" y="6500834"/>
            <a:ext cx="6929486" cy="357166"/>
          </a:xfrm>
          <a:prstGeom prst="rect">
            <a:avLst/>
          </a:prstGeom>
          <a:ln w="38100">
            <a:noFill/>
          </a:ln>
        </p:spPr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b="1" dirty="0" err="1" smtClean="0">
                <a:latin typeface="+mj-lt"/>
                <a:ea typeface="+mj-ea"/>
                <a:cs typeface="+mj-cs"/>
              </a:rPr>
              <a:t>Tyrrhenian</a:t>
            </a:r>
            <a:r>
              <a:rPr lang="it-IT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it-IT" sz="4400" b="1" dirty="0" err="1" smtClean="0">
                <a:latin typeface="+mj-lt"/>
                <a:ea typeface="+mj-ea"/>
                <a:cs typeface="+mj-cs"/>
              </a:rPr>
              <a:t>Sea</a:t>
            </a:r>
            <a:r>
              <a:rPr lang="it-IT" sz="4400" b="1" dirty="0" smtClean="0">
                <a:latin typeface="+mj-lt"/>
                <a:ea typeface="+mj-ea"/>
                <a:cs typeface="+mj-cs"/>
              </a:rPr>
              <a:t>, Province </a:t>
            </a:r>
            <a:r>
              <a:rPr lang="it-IT" sz="4400" b="1" dirty="0" err="1" smtClean="0">
                <a:latin typeface="+mj-lt"/>
                <a:ea typeface="+mj-ea"/>
                <a:cs typeface="+mj-cs"/>
              </a:rPr>
              <a:t>of</a:t>
            </a:r>
            <a:r>
              <a:rPr lang="it-IT" sz="4400" b="1" dirty="0" smtClean="0">
                <a:latin typeface="+mj-lt"/>
                <a:ea typeface="+mj-ea"/>
                <a:cs typeface="+mj-cs"/>
              </a:rPr>
              <a:t> Cosenza, Calabria. </a:t>
            </a:r>
            <a:r>
              <a:rPr lang="it-IT" sz="4400" b="1" dirty="0" err="1" smtClean="0">
                <a:latin typeface="+mj-lt"/>
                <a:ea typeface="+mj-ea"/>
                <a:cs typeface="+mj-cs"/>
              </a:rPr>
              <a:t>Original</a:t>
            </a:r>
            <a:r>
              <a:rPr lang="it-IT" sz="4400" b="1" dirty="0" smtClean="0">
                <a:latin typeface="+mj-lt"/>
                <a:ea typeface="+mj-ea"/>
                <a:cs typeface="+mj-cs"/>
              </a:rPr>
              <a:t> </a:t>
            </a:r>
            <a:r>
              <a:rPr lang="it-IT" sz="4400" b="1" dirty="0" err="1" smtClean="0">
                <a:latin typeface="+mj-lt"/>
                <a:ea typeface="+mj-ea"/>
                <a:cs typeface="+mj-cs"/>
              </a:rPr>
              <a:t>picture</a:t>
            </a:r>
            <a:r>
              <a:rPr lang="it-IT" sz="4400" b="1" dirty="0" smtClean="0">
                <a:latin typeface="+mj-lt"/>
                <a:ea typeface="+mj-ea"/>
                <a:cs typeface="+mj-cs"/>
              </a:rPr>
              <a:t>.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Motivation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Importance of precipitation as a climatic and meteorological variable</a:t>
            </a:r>
          </a:p>
          <a:p>
            <a:r>
              <a:rPr lang="en-GB" dirty="0"/>
              <a:t>Need to detect the relationships between teleconnections and precipitation at different temporal and spatial scales </a:t>
            </a:r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96908"/>
          </a:xfrm>
        </p:spPr>
        <p:txBody>
          <a:bodyPr/>
          <a:lstStyle/>
          <a:p>
            <a:r>
              <a:rPr lang="it-IT" b="1" dirty="0" err="1"/>
              <a:t>Theoretical</a:t>
            </a:r>
            <a:r>
              <a:rPr lang="it-IT" b="1" dirty="0"/>
              <a:t> </a:t>
            </a:r>
            <a:r>
              <a:rPr lang="it-IT" b="1" dirty="0" err="1"/>
              <a:t>framework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857892"/>
          </a:xfrm>
        </p:spPr>
        <p:txBody>
          <a:bodyPr>
            <a:normAutofit fontScale="85000" lnSpcReduction="10000"/>
          </a:bodyPr>
          <a:lstStyle/>
          <a:p>
            <a:r>
              <a:rPr lang="en-GB" b="1" dirty="0"/>
              <a:t>Large-scale systems</a:t>
            </a:r>
          </a:p>
          <a:p>
            <a:pPr lvl="1"/>
            <a:r>
              <a:rPr lang="en-US" dirty="0"/>
              <a:t>Teleconnections </a:t>
            </a:r>
          </a:p>
          <a:p>
            <a:pPr lvl="2"/>
            <a:r>
              <a:rPr lang="en-GB" dirty="0"/>
              <a:t>at-distance interactions between widely separated Earth’s regions</a:t>
            </a:r>
          </a:p>
          <a:p>
            <a:pPr lvl="2"/>
            <a:r>
              <a:rPr lang="en-GB" dirty="0"/>
              <a:t>recurring patterns of the atmospheric circulation, or the coupled atmosphere-ocean system</a:t>
            </a:r>
          </a:p>
          <a:p>
            <a:pPr lvl="2"/>
            <a:r>
              <a:rPr lang="en-GB" dirty="0"/>
              <a:t>cause global climate variability from seasonal to </a:t>
            </a:r>
            <a:r>
              <a:rPr lang="en-GB" dirty="0" err="1"/>
              <a:t>interannual</a:t>
            </a:r>
            <a:r>
              <a:rPr lang="en-GB" dirty="0"/>
              <a:t> to </a:t>
            </a:r>
            <a:r>
              <a:rPr lang="en-GB" dirty="0" err="1"/>
              <a:t>interdecadal</a:t>
            </a:r>
            <a:r>
              <a:rPr lang="en-GB" dirty="0"/>
              <a:t> time scales</a:t>
            </a:r>
          </a:p>
          <a:p>
            <a:pPr lvl="2"/>
            <a:r>
              <a:rPr lang="en-GB" dirty="0"/>
              <a:t>follow a quasi-periodic fluctuation</a:t>
            </a:r>
            <a:endParaRPr lang="en-US" dirty="0"/>
          </a:p>
          <a:p>
            <a:pPr lvl="1"/>
            <a:r>
              <a:rPr lang="en-US" dirty="0"/>
              <a:t>Atmospheric circulation anomalies</a:t>
            </a:r>
          </a:p>
          <a:p>
            <a:pPr lvl="2"/>
            <a:r>
              <a:rPr lang="en-US" dirty="0"/>
              <a:t>related to teleconnections</a:t>
            </a:r>
          </a:p>
          <a:p>
            <a:pPr lvl="2"/>
            <a:r>
              <a:rPr lang="en-US" dirty="0"/>
              <a:t>influence temperature and precipitation fields</a:t>
            </a:r>
            <a:endParaRPr lang="en-GB" dirty="0"/>
          </a:p>
          <a:p>
            <a:r>
              <a:rPr lang="en-GB" b="1" dirty="0"/>
              <a:t>Impact on precipitation</a:t>
            </a:r>
          </a:p>
          <a:p>
            <a:pPr lvl="1"/>
            <a:r>
              <a:rPr lang="en-GB" dirty="0"/>
              <a:t>influence precipitation directly</a:t>
            </a:r>
          </a:p>
          <a:p>
            <a:pPr lvl="1"/>
            <a:r>
              <a:rPr lang="en-GB" dirty="0"/>
              <a:t>establish a favourable environment to deep moist convection, and thus extreme precipitation</a:t>
            </a:r>
          </a:p>
          <a:p>
            <a:pPr lvl="1"/>
            <a:r>
              <a:rPr lang="en-GB" dirty="0"/>
              <a:t>help triggering dry conditions and drought.</a:t>
            </a:r>
            <a:endParaRPr lang="it-IT" dirty="0"/>
          </a:p>
          <a:p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Work </a:t>
            </a:r>
            <a:r>
              <a:rPr lang="it-IT" b="1" dirty="0" err="1"/>
              <a:t>hypothesis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/>
          </a:bodyPr>
          <a:lstStyle/>
          <a:p>
            <a:r>
              <a:rPr lang="it-IT" dirty="0" err="1"/>
              <a:t>Does</a:t>
            </a:r>
            <a:r>
              <a:rPr lang="it-IT" dirty="0"/>
              <a:t> </a:t>
            </a:r>
            <a:r>
              <a:rPr lang="it-IT" dirty="0" err="1"/>
              <a:t>correlation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a </a:t>
            </a:r>
            <a:r>
              <a:rPr lang="it-IT" dirty="0" err="1"/>
              <a:t>regional</a:t>
            </a:r>
            <a:r>
              <a:rPr lang="it-IT" dirty="0"/>
              <a:t> database </a:t>
            </a:r>
            <a:r>
              <a:rPr lang="it-IT" dirty="0" err="1"/>
              <a:t>with</a:t>
            </a:r>
            <a:r>
              <a:rPr lang="it-IT" dirty="0"/>
              <a:t> teleconnection </a:t>
            </a:r>
            <a:r>
              <a:rPr lang="it-IT" dirty="0" err="1"/>
              <a:t>indices</a:t>
            </a:r>
            <a:r>
              <a:rPr lang="it-IT" dirty="0"/>
              <a:t> </a:t>
            </a:r>
            <a:r>
              <a:rPr lang="it-IT" dirty="0" err="1"/>
              <a:t>provide</a:t>
            </a:r>
            <a:r>
              <a:rPr lang="it-IT" dirty="0"/>
              <a:t> more </a:t>
            </a:r>
            <a:r>
              <a:rPr lang="it-IT" dirty="0" err="1"/>
              <a:t>insight</a:t>
            </a:r>
            <a:r>
              <a:rPr lang="it-IT" dirty="0"/>
              <a:t> on </a:t>
            </a:r>
            <a:r>
              <a:rPr lang="it-IT" dirty="0" err="1"/>
              <a:t>teleconnection-precipitation</a:t>
            </a:r>
            <a:r>
              <a:rPr lang="it-IT" dirty="0"/>
              <a:t> </a:t>
            </a:r>
            <a:r>
              <a:rPr lang="it-IT" dirty="0" err="1"/>
              <a:t>relationships</a:t>
            </a:r>
            <a:r>
              <a:rPr lang="it-IT" dirty="0"/>
              <a:t> </a:t>
            </a:r>
            <a:r>
              <a:rPr lang="it-IT" dirty="0" err="1"/>
              <a:t>than</a:t>
            </a:r>
            <a:r>
              <a:rPr lang="it-IT" dirty="0"/>
              <a:t> </a:t>
            </a:r>
            <a:r>
              <a:rPr lang="it-IT" dirty="0" err="1"/>
              <a:t>correlating</a:t>
            </a:r>
            <a:r>
              <a:rPr lang="it-IT" dirty="0"/>
              <a:t> </a:t>
            </a:r>
            <a:r>
              <a:rPr lang="it-IT" dirty="0" err="1"/>
              <a:t>one</a:t>
            </a:r>
            <a:r>
              <a:rPr lang="it-IT" dirty="0"/>
              <a:t> station data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err="1"/>
              <a:t>indices</a:t>
            </a:r>
            <a:r>
              <a:rPr lang="it-IT" dirty="0"/>
              <a:t>?</a:t>
            </a:r>
          </a:p>
          <a:p>
            <a:pPr>
              <a:buNone/>
            </a:pPr>
            <a:r>
              <a:rPr lang="it-IT" dirty="0"/>
              <a:t> </a:t>
            </a:r>
          </a:p>
          <a:p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there</a:t>
            </a:r>
            <a:r>
              <a:rPr lang="it-IT" dirty="0"/>
              <a:t> a </a:t>
            </a:r>
            <a:r>
              <a:rPr lang="it-IT" dirty="0" err="1"/>
              <a:t>change</a:t>
            </a:r>
            <a:r>
              <a:rPr lang="it-IT" dirty="0"/>
              <a:t> in the </a:t>
            </a:r>
            <a:r>
              <a:rPr lang="it-IT" dirty="0" err="1"/>
              <a:t>correlation</a:t>
            </a:r>
            <a:r>
              <a:rPr lang="it-IT" dirty="0"/>
              <a:t> </a:t>
            </a:r>
            <a:r>
              <a:rPr lang="it-IT" dirty="0" err="1"/>
              <a:t>of</a:t>
            </a:r>
            <a:r>
              <a:rPr lang="it-IT" dirty="0"/>
              <a:t> teleconnection </a:t>
            </a:r>
            <a:r>
              <a:rPr lang="it-IT" dirty="0" err="1"/>
              <a:t>indices</a:t>
            </a:r>
            <a:r>
              <a:rPr lang="it-IT" dirty="0"/>
              <a:t> </a:t>
            </a:r>
            <a:r>
              <a:rPr lang="it-IT" dirty="0" err="1"/>
              <a:t>with</a:t>
            </a:r>
            <a:r>
              <a:rPr lang="it-IT" dirty="0"/>
              <a:t> </a:t>
            </a:r>
            <a:r>
              <a:rPr lang="it-IT" dirty="0" err="1"/>
              <a:t>precipitation</a:t>
            </a:r>
            <a:r>
              <a:rPr lang="it-IT" dirty="0"/>
              <a:t> </a:t>
            </a:r>
            <a:r>
              <a:rPr lang="it-IT" dirty="0" err="1"/>
              <a:t>over</a:t>
            </a:r>
            <a:r>
              <a:rPr lang="it-IT" dirty="0"/>
              <a:t> </a:t>
            </a:r>
            <a:r>
              <a:rPr lang="it-IT" dirty="0" err="1"/>
              <a:t>time</a:t>
            </a:r>
            <a:r>
              <a:rPr lang="it-IT" dirty="0"/>
              <a:t>?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Data and </a:t>
            </a:r>
            <a:r>
              <a:rPr lang="it-IT" b="1" dirty="0" err="1"/>
              <a:t>methodology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Pearson correlation precipitation </a:t>
            </a:r>
            <a:r>
              <a:rPr lang="en-GB" dirty="0" err="1"/>
              <a:t>vs</a:t>
            </a:r>
            <a:r>
              <a:rPr lang="en-GB" dirty="0"/>
              <a:t> teleconnection indices</a:t>
            </a:r>
          </a:p>
          <a:p>
            <a:r>
              <a:rPr lang="en-GB" dirty="0"/>
              <a:t>Precipitation in Calabria (southern Italy):</a:t>
            </a:r>
          </a:p>
          <a:p>
            <a:pPr lvl="1"/>
            <a:r>
              <a:rPr lang="en-GB" dirty="0"/>
              <a:t>1951-2010 database of 79 rain gauge stations</a:t>
            </a:r>
          </a:p>
          <a:p>
            <a:pPr lvl="1"/>
            <a:r>
              <a:rPr lang="en-GB" dirty="0"/>
              <a:t>located at the </a:t>
            </a:r>
            <a:r>
              <a:rPr lang="en-GB" dirty="0" err="1"/>
              <a:t>center</a:t>
            </a:r>
            <a:r>
              <a:rPr lang="en-GB" dirty="0"/>
              <a:t> of a climate change hot spot (Mediterranean region)</a:t>
            </a:r>
          </a:p>
          <a:p>
            <a:pPr lvl="1"/>
            <a:r>
              <a:rPr lang="en-GB" dirty="0"/>
              <a:t>High-density, validated, homogenized, long-time network</a:t>
            </a:r>
          </a:p>
          <a:p>
            <a:r>
              <a:rPr lang="en-GB" dirty="0"/>
              <a:t>Teleconnection indices:</a:t>
            </a:r>
          </a:p>
          <a:p>
            <a:pPr lvl="1"/>
            <a:r>
              <a:rPr lang="en-GB" dirty="0"/>
              <a:t>NAO, ONI, MOI, </a:t>
            </a:r>
            <a:r>
              <a:rPr lang="en-GB" dirty="0" err="1"/>
              <a:t>WeMOI</a:t>
            </a:r>
            <a:r>
              <a:rPr lang="en-GB" dirty="0"/>
              <a:t>, EA, EA/WR, SCAND</a:t>
            </a:r>
            <a:endParaRPr lang="it-IT" dirty="0"/>
          </a:p>
          <a:p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it-IT" b="1" dirty="0" err="1"/>
              <a:t>Regional</a:t>
            </a:r>
            <a:r>
              <a:rPr lang="it-IT" b="1" dirty="0"/>
              <a:t> </a:t>
            </a:r>
            <a:r>
              <a:rPr lang="it-IT" b="1" dirty="0" err="1"/>
              <a:t>databases</a:t>
            </a:r>
            <a:r>
              <a:rPr lang="it-IT" b="1" dirty="0"/>
              <a:t>/1 – </a:t>
            </a:r>
            <a:r>
              <a:rPr lang="it-IT" b="1" dirty="0" err="1"/>
              <a:t>rainfall</a:t>
            </a:r>
            <a:r>
              <a:rPr lang="it-IT" b="1" dirty="0"/>
              <a:t> </a:t>
            </a:r>
            <a:r>
              <a:rPr lang="it-IT" b="1" dirty="0" err="1"/>
              <a:t>zones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643051"/>
            <a:ext cx="3043230" cy="2286016"/>
          </a:xfrm>
        </p:spPr>
        <p:txBody>
          <a:bodyPr>
            <a:normAutofit/>
          </a:bodyPr>
          <a:lstStyle/>
          <a:p>
            <a:r>
              <a:rPr lang="en-GB" dirty="0"/>
              <a:t>The five Rainfall Zones (RZs) of the study area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3240" y="689541"/>
            <a:ext cx="5815168" cy="6168459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6357950" y="4143380"/>
            <a:ext cx="2500330" cy="428628"/>
          </a:xfrm>
          <a:prstGeom prst="rect">
            <a:avLst/>
          </a:prstGeom>
          <a:ln w="12700">
            <a:solidFill>
              <a:schemeClr val="accent3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b="1" dirty="0">
                <a:latin typeface="+mj-lt"/>
                <a:ea typeface="+mj-ea"/>
                <a:cs typeface="+mj-cs"/>
              </a:rPr>
              <a:t>RZ </a:t>
            </a:r>
            <a:r>
              <a:rPr lang="it-IT" sz="1400" b="1" dirty="0" err="1">
                <a:latin typeface="+mj-lt"/>
                <a:ea typeface="+mj-ea"/>
                <a:cs typeface="+mj-cs"/>
              </a:rPr>
              <a:t>mean</a:t>
            </a:r>
            <a:r>
              <a:rPr lang="it-IT" sz="1400" b="1" dirty="0">
                <a:latin typeface="+mj-lt"/>
                <a:ea typeface="+mj-ea"/>
                <a:cs typeface="+mj-cs"/>
              </a:rPr>
              <a:t> </a:t>
            </a:r>
            <a:r>
              <a:rPr lang="it-IT" sz="1400" b="1" dirty="0" err="1">
                <a:latin typeface="+mj-lt"/>
                <a:ea typeface="+mj-ea"/>
                <a:cs typeface="+mj-cs"/>
              </a:rPr>
              <a:t>monthly</a:t>
            </a:r>
            <a:r>
              <a:rPr lang="it-IT" sz="1400" b="1" dirty="0">
                <a:latin typeface="+mj-lt"/>
                <a:ea typeface="+mj-ea"/>
                <a:cs typeface="+mj-cs"/>
              </a:rPr>
              <a:t> </a:t>
            </a:r>
            <a:r>
              <a:rPr lang="it-IT" sz="1400" b="1" dirty="0" err="1">
                <a:latin typeface="+mj-lt"/>
                <a:ea typeface="+mj-ea"/>
                <a:cs typeface="+mj-cs"/>
              </a:rPr>
              <a:t>precipitation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7248"/>
          </a:xfrm>
        </p:spPr>
        <p:txBody>
          <a:bodyPr>
            <a:normAutofit fontScale="90000"/>
          </a:bodyPr>
          <a:lstStyle/>
          <a:p>
            <a:r>
              <a:rPr lang="it-IT" b="1" dirty="0" err="1"/>
              <a:t>Regional</a:t>
            </a:r>
            <a:r>
              <a:rPr lang="it-IT" b="1" dirty="0"/>
              <a:t> </a:t>
            </a:r>
            <a:r>
              <a:rPr lang="it-IT" b="1" dirty="0" err="1"/>
              <a:t>databases</a:t>
            </a:r>
            <a:r>
              <a:rPr lang="it-IT" b="1" dirty="0"/>
              <a:t>/2 - </a:t>
            </a:r>
            <a:r>
              <a:rPr lang="it-IT" b="1" dirty="0" err="1"/>
              <a:t>precipitation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00066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Let        be a time series of rainfall data,                   with                   time-steps</a:t>
            </a:r>
          </a:p>
          <a:p>
            <a:endParaRPr lang="en-GB" dirty="0" smtClean="0"/>
          </a:p>
          <a:p>
            <a:r>
              <a:rPr lang="en-GB" dirty="0" smtClean="0"/>
              <a:t>Let         </a:t>
            </a:r>
            <a:r>
              <a:rPr lang="en-GB" dirty="0"/>
              <a:t>be a time series of teleconnection index values taken at the same time-steps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Let </a:t>
            </a:r>
            <a:r>
              <a:rPr lang="en-GB" i="1" dirty="0" smtClean="0"/>
              <a:t>M</a:t>
            </a:r>
            <a:r>
              <a:rPr lang="en-GB" dirty="0" smtClean="0"/>
              <a:t> be the number of stations belonging to a RZ</a:t>
            </a:r>
          </a:p>
          <a:p>
            <a:endParaRPr lang="en-GB" dirty="0" smtClean="0"/>
          </a:p>
          <a:p>
            <a:r>
              <a:rPr lang="en-GB" dirty="0" smtClean="0"/>
              <a:t>Each </a:t>
            </a:r>
            <a:r>
              <a:rPr lang="en-GB" i="1" dirty="0" smtClean="0"/>
              <a:t>j</a:t>
            </a:r>
            <a:r>
              <a:rPr lang="en-GB" dirty="0" smtClean="0"/>
              <a:t>-</a:t>
            </a:r>
            <a:r>
              <a:rPr lang="en-GB" dirty="0" err="1" smtClean="0"/>
              <a:t>th</a:t>
            </a:r>
            <a:r>
              <a:rPr lang="en-GB" dirty="0" smtClean="0"/>
              <a:t> station will have </a:t>
            </a:r>
            <a:r>
              <a:rPr lang="en-GB" i="1" dirty="0" err="1" smtClean="0"/>
              <a:t>N</a:t>
            </a:r>
            <a:r>
              <a:rPr lang="en-GB" i="1" baseline="-25000" dirty="0" err="1" smtClean="0"/>
              <a:t>j</a:t>
            </a:r>
            <a:r>
              <a:rPr lang="en-GB" dirty="0" smtClean="0"/>
              <a:t> valid precipitation data</a:t>
            </a:r>
          </a:p>
          <a:p>
            <a:endParaRPr lang="it-IT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19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7196" name="Object 28"/>
          <p:cNvGraphicFramePr>
            <a:graphicFrameLocks noChangeAspect="1"/>
          </p:cNvGraphicFramePr>
          <p:nvPr/>
        </p:nvGraphicFramePr>
        <p:xfrm>
          <a:off x="1000100" y="928670"/>
          <a:ext cx="619125" cy="754062"/>
        </p:xfrm>
        <a:graphic>
          <a:graphicData uri="http://schemas.openxmlformats.org/presentationml/2006/ole">
            <p:oleObj spid="_x0000_s7204" name="Equazione" r:id="rId3" imgW="3962400" imgH="5791200" progId="Equation.3">
              <p:embed/>
            </p:oleObj>
          </a:graphicData>
        </a:graphic>
      </p:graphicFrame>
      <p:sp>
        <p:nvSpPr>
          <p:cNvPr id="7198" name="Rectangle 30"/>
          <p:cNvSpPr>
            <a:spLocks noChangeArrowheads="1"/>
          </p:cNvSpPr>
          <p:nvPr/>
        </p:nvSpPr>
        <p:spPr bwMode="auto">
          <a:xfrm>
            <a:off x="0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200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7199" name="Object 31"/>
          <p:cNvGraphicFramePr>
            <a:graphicFrameLocks noChangeAspect="1"/>
          </p:cNvGraphicFramePr>
          <p:nvPr/>
        </p:nvGraphicFramePr>
        <p:xfrm>
          <a:off x="1285852" y="1500174"/>
          <a:ext cx="1468437" cy="500062"/>
        </p:xfrm>
        <a:graphic>
          <a:graphicData uri="http://schemas.openxmlformats.org/presentationml/2006/ole">
            <p:oleObj spid="_x0000_s7205" name="Equazione" r:id="rId4" imgW="16154400" imgH="4876800" progId="Equation.3">
              <p:embed/>
            </p:oleObj>
          </a:graphicData>
        </a:graphic>
      </p:graphicFrame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0" y="18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204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7203" name="Object 35"/>
          <p:cNvGraphicFramePr>
            <a:graphicFrameLocks noChangeAspect="1"/>
          </p:cNvGraphicFramePr>
          <p:nvPr/>
        </p:nvGraphicFramePr>
        <p:xfrm>
          <a:off x="1000100" y="2428868"/>
          <a:ext cx="720725" cy="808038"/>
        </p:xfrm>
        <a:graphic>
          <a:graphicData uri="http://schemas.openxmlformats.org/presentationml/2006/ole">
            <p:oleObj spid="_x0000_s7206" name="Equazione" r:id="rId5" imgW="3352800" imgH="5791200" progId="Equation.3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7248"/>
          </a:xfrm>
        </p:spPr>
        <p:txBody>
          <a:bodyPr>
            <a:normAutofit fontScale="90000"/>
          </a:bodyPr>
          <a:lstStyle/>
          <a:p>
            <a:r>
              <a:rPr lang="it-IT" b="1" dirty="0" err="1"/>
              <a:t>Regional</a:t>
            </a:r>
            <a:r>
              <a:rPr lang="it-IT" b="1" dirty="0"/>
              <a:t> </a:t>
            </a:r>
            <a:r>
              <a:rPr lang="it-IT" b="1" dirty="0" err="1"/>
              <a:t>databases</a:t>
            </a:r>
            <a:r>
              <a:rPr lang="it-IT" b="1" dirty="0"/>
              <a:t>/3 - </a:t>
            </a:r>
            <a:r>
              <a:rPr lang="it-IT" b="1" dirty="0" err="1"/>
              <a:t>precipitation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643578"/>
          </a:xfrm>
        </p:spPr>
        <p:txBody>
          <a:bodyPr>
            <a:normAutofit/>
          </a:bodyPr>
          <a:lstStyle/>
          <a:p>
            <a:r>
              <a:rPr lang="en-GB" sz="2600" dirty="0" smtClean="0"/>
              <a:t>The </a:t>
            </a:r>
            <a:r>
              <a:rPr lang="en-GB" sz="2600" dirty="0"/>
              <a:t>new </a:t>
            </a:r>
            <a:r>
              <a:rPr lang="en-GB" sz="2600" b="1" dirty="0"/>
              <a:t>precipitation database</a:t>
            </a:r>
            <a:r>
              <a:rPr lang="en-GB" sz="2600" dirty="0"/>
              <a:t>, that considers each precipitation datum as an independent measure to be used in the relationship with the teleconnection index, becomes:</a:t>
            </a:r>
            <a:r>
              <a:rPr lang="it-IT" sz="2800" dirty="0"/>
              <a:t> </a:t>
            </a:r>
          </a:p>
          <a:p>
            <a:endParaRPr lang="en-GB" sz="2600" dirty="0"/>
          </a:p>
          <a:p>
            <a:endParaRPr lang="en-GB" sz="2600" i="1" dirty="0"/>
          </a:p>
          <a:p>
            <a:endParaRPr lang="en-GB" sz="2600" b="1" i="1" dirty="0"/>
          </a:p>
          <a:p>
            <a:r>
              <a:rPr lang="en-GB" sz="2600" b="1" i="1" dirty="0"/>
              <a:t>Q</a:t>
            </a:r>
            <a:r>
              <a:rPr lang="en-GB" sz="2600" i="1" dirty="0"/>
              <a:t> </a:t>
            </a:r>
            <a:r>
              <a:rPr lang="en-GB" sz="2600" dirty="0"/>
              <a:t>is the length of the whole new database and is equal to the sum of the number of valid time steps for all available stations</a:t>
            </a:r>
            <a:endParaRPr lang="it-IT" sz="2600" dirty="0"/>
          </a:p>
          <a:p>
            <a:endParaRPr lang="it-IT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857224" y="2928934"/>
          <a:ext cx="8024846" cy="595315"/>
        </p:xfrm>
        <a:graphic>
          <a:graphicData uri="http://schemas.openxmlformats.org/presentationml/2006/ole">
            <p:oleObj spid="_x0000_s31747" name="Equazione" r:id="rId3" imgW="75285600" imgH="5791200" progId="Equation.3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929718" cy="857248"/>
          </a:xfrm>
        </p:spPr>
        <p:txBody>
          <a:bodyPr>
            <a:normAutofit fontScale="90000"/>
          </a:bodyPr>
          <a:lstStyle/>
          <a:p>
            <a:r>
              <a:rPr lang="it-IT" b="1" dirty="0" err="1"/>
              <a:t>Regional</a:t>
            </a:r>
            <a:r>
              <a:rPr lang="it-IT" b="1" dirty="0"/>
              <a:t> </a:t>
            </a:r>
            <a:r>
              <a:rPr lang="it-IT" b="1" dirty="0" err="1"/>
              <a:t>databases</a:t>
            </a:r>
            <a:r>
              <a:rPr lang="it-IT" b="1" dirty="0"/>
              <a:t>/4 - teleconnections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5643578"/>
          </a:xfrm>
        </p:spPr>
        <p:txBody>
          <a:bodyPr>
            <a:normAutofit/>
          </a:bodyPr>
          <a:lstStyle/>
          <a:p>
            <a:r>
              <a:rPr lang="en-GB" sz="2800" dirty="0"/>
              <a:t>Each individual precipitation measure has been compared with the corresponding time-step teleconnection index value. </a:t>
            </a:r>
          </a:p>
          <a:p>
            <a:r>
              <a:rPr lang="en-GB" sz="2800" dirty="0"/>
              <a:t>Thus the new teleconnection database is:</a:t>
            </a:r>
            <a:endParaRPr lang="it-IT" sz="2800" dirty="0"/>
          </a:p>
          <a:p>
            <a:endParaRPr lang="en-GB" sz="2600" i="1" dirty="0"/>
          </a:p>
          <a:p>
            <a:endParaRPr lang="en-GB" sz="2600" b="1" i="1" dirty="0"/>
          </a:p>
          <a:p>
            <a:endParaRPr lang="en-GB" sz="2600" b="1" i="1" dirty="0"/>
          </a:p>
          <a:p>
            <a:endParaRPr lang="en-GB" sz="2600" b="1" i="1" dirty="0"/>
          </a:p>
          <a:p>
            <a:r>
              <a:rPr lang="en-GB" sz="2800" b="1" i="1" dirty="0"/>
              <a:t>Q</a:t>
            </a:r>
            <a:r>
              <a:rPr lang="en-GB" sz="2800" i="1" dirty="0"/>
              <a:t> </a:t>
            </a:r>
            <a:r>
              <a:rPr lang="en-GB" sz="2800" dirty="0"/>
              <a:t>is the length of the new database and is equal to the sum of the number of valid time steps for all available stations</a:t>
            </a:r>
            <a:endParaRPr lang="it-IT" sz="2800" dirty="0"/>
          </a:p>
          <a:p>
            <a:endParaRPr lang="it-IT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7171" name="Object 3"/>
          <p:cNvGraphicFramePr>
            <a:graphicFrameLocks noChangeAspect="1"/>
          </p:cNvGraphicFramePr>
          <p:nvPr/>
        </p:nvGraphicFramePr>
        <p:xfrm>
          <a:off x="642910" y="3214686"/>
          <a:ext cx="8050133" cy="742632"/>
        </p:xfrm>
        <a:graphic>
          <a:graphicData uri="http://schemas.openxmlformats.org/presentationml/2006/ole">
            <p:oleObj spid="_x0000_s30729" name="Equazione" r:id="rId3" imgW="60655200" imgH="5791200" progId="Equation.3">
              <p:embed/>
            </p:oleObj>
          </a:graphicData>
        </a:graphic>
      </p:graphicFrame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2241</TotalTime>
  <Words>799</Words>
  <Application>Microsoft Office PowerPoint</Application>
  <PresentationFormat>Presentazione su schermo (4:3)</PresentationFormat>
  <Paragraphs>118</Paragraphs>
  <Slides>18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0" baseType="lpstr">
      <vt:lpstr>Tema di Office</vt:lpstr>
      <vt:lpstr>Equazione</vt:lpstr>
      <vt:lpstr>A sub-regional approach for the analysis of atmospheric teleconnection influence on precipitation in Calabria (southern Italy)</vt:lpstr>
      <vt:lpstr>Motivation</vt:lpstr>
      <vt:lpstr>Theoretical framework</vt:lpstr>
      <vt:lpstr>Work hypothesis</vt:lpstr>
      <vt:lpstr>Data and methodology</vt:lpstr>
      <vt:lpstr>Regional databases/1 – rainfall zones</vt:lpstr>
      <vt:lpstr>Regional databases/2 - precipitation</vt:lpstr>
      <vt:lpstr>Regional databases/3 - precipitation</vt:lpstr>
      <vt:lpstr>Regional databases/4 - teleconnections</vt:lpstr>
      <vt:lpstr>Regional databases/5 - correlation</vt:lpstr>
      <vt:lpstr>Diapositiva 11</vt:lpstr>
      <vt:lpstr>Seasonal teleconnection indices vs seasonal precipitation</vt:lpstr>
      <vt:lpstr>Diapositiva 13</vt:lpstr>
      <vt:lpstr>Diapositiva 14</vt:lpstr>
      <vt:lpstr>Diapositiva 15</vt:lpstr>
      <vt:lpstr>Diapositiva 16</vt:lpstr>
      <vt:lpstr>Conclusions</vt:lpstr>
      <vt:lpstr>Thank you for your attention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giulio@zainmax.net</dc:creator>
  <cp:lastModifiedBy>giulio@zainmax.net</cp:lastModifiedBy>
  <cp:revision>106</cp:revision>
  <dcterms:created xsi:type="dcterms:W3CDTF">2020-04-23T12:17:01Z</dcterms:created>
  <dcterms:modified xsi:type="dcterms:W3CDTF">2020-05-06T09:10:52Z</dcterms:modified>
</cp:coreProperties>
</file>