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5"/>
  </p:notesMasterIdLst>
  <p:handoutMasterIdLst>
    <p:handoutMasterId r:id="rId16"/>
  </p:handoutMasterIdLst>
  <p:sldIdLst>
    <p:sldId id="339" r:id="rId3"/>
    <p:sldId id="310" r:id="rId4"/>
    <p:sldId id="311" r:id="rId5"/>
    <p:sldId id="314" r:id="rId6"/>
    <p:sldId id="318" r:id="rId7"/>
    <p:sldId id="325" r:id="rId8"/>
    <p:sldId id="326" r:id="rId9"/>
    <p:sldId id="328" r:id="rId10"/>
    <p:sldId id="341" r:id="rId11"/>
    <p:sldId id="330" r:id="rId12"/>
    <p:sldId id="336" r:id="rId13"/>
    <p:sldId id="34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llaart, J.C.M." initials="DJ" lastIdx="0" clrIdx="0">
    <p:extLst>
      <p:ext uri="{19B8F6BF-5375-455C-9EA6-DF929625EA0E}">
        <p15:presenceInfo xmlns:p15="http://schemas.microsoft.com/office/powerpoint/2012/main" userId="Dullaart, J.C.M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F2"/>
    <a:srgbClr val="008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>
        <p:scale>
          <a:sx n="110" d="100"/>
          <a:sy n="110" d="100"/>
        </p:scale>
        <p:origin x="195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70124-E2A6-464D-89E0-85F134D804F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14588-9CD2-4FD5-80FA-38ACA415BD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86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B28E-C449-4398-A7D1-2A6F19F211EB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C63DD-927D-49F7-AFA0-34F01FEE7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17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98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563832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266760" y="3599640"/>
            <a:ext cx="563832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66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15612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266760" y="359964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3156120" y="359964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87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2172960" y="128592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079160" y="128592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266760" y="359964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2172960" y="359964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4079160" y="3599640"/>
            <a:ext cx="1815120" cy="211248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82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108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06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835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247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79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90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266760" y="1285920"/>
            <a:ext cx="5638320" cy="44287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01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85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34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307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27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5638320" cy="4428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69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2751480" cy="4428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3156120" y="1285920"/>
            <a:ext cx="2751480" cy="4428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88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1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266760" y="158400"/>
            <a:ext cx="11544120" cy="3310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21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156120" y="1285920"/>
            <a:ext cx="2751480" cy="4428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66760" y="359964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6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2751480" cy="4428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315612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3156120" y="359964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80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26676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3156120" y="1285920"/>
            <a:ext cx="275148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266760" y="3599640"/>
            <a:ext cx="5638320" cy="2112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94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23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11325600" y="6468840"/>
            <a:ext cx="666360" cy="27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" name="Picture 6"/>
          <p:cNvPicPr/>
          <p:nvPr/>
        </p:nvPicPr>
        <p:blipFill>
          <a:blip r:embed="rId14"/>
          <a:stretch/>
        </p:blipFill>
        <p:spPr>
          <a:xfrm>
            <a:off x="0" y="0"/>
            <a:ext cx="12191760" cy="1109520"/>
          </a:xfrm>
          <a:prstGeom prst="rect">
            <a:avLst/>
          </a:prstGeom>
          <a:ln>
            <a:noFill/>
          </a:ln>
        </p:spPr>
      </p:pic>
      <p:sp>
        <p:nvSpPr>
          <p:cNvPr id="43" name="Line 2"/>
          <p:cNvSpPr/>
          <p:nvPr/>
        </p:nvSpPr>
        <p:spPr>
          <a:xfrm>
            <a:off x="0" y="6196320"/>
            <a:ext cx="12191760" cy="360"/>
          </a:xfrm>
          <a:prstGeom prst="line">
            <a:avLst/>
          </a:prstGeom>
          <a:ln w="22320">
            <a:solidFill>
              <a:srgbClr val="7FB92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" name="Picture 9"/>
          <p:cNvPicPr/>
          <p:nvPr/>
        </p:nvPicPr>
        <p:blipFill>
          <a:blip r:embed="rId15"/>
          <a:stretch/>
        </p:blipFill>
        <p:spPr>
          <a:xfrm>
            <a:off x="158040" y="6311880"/>
            <a:ext cx="3493080" cy="501120"/>
          </a:xfrm>
          <a:prstGeom prst="rect">
            <a:avLst/>
          </a:prstGeom>
          <a:ln>
            <a:noFill/>
          </a:ln>
        </p:spPr>
      </p:pic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266760" y="1285920"/>
            <a:ext cx="5638320" cy="44287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330120" indent="-329760">
              <a:lnSpc>
                <a:spcPct val="100000"/>
              </a:lnSpc>
              <a:spcBef>
                <a:spcPts val="1477"/>
              </a:spcBef>
              <a:buClr>
                <a:srgbClr val="06368B"/>
              </a:buClr>
              <a:buSzPct val="110000"/>
              <a:buFont typeface="Wingdings" charset="2"/>
              <a:buChar char=""/>
            </a:pPr>
            <a:r>
              <a:rPr lang="en-US" sz="2710" b="0" strike="noStrike" spc="-1">
                <a:solidFill>
                  <a:srgbClr val="05368B"/>
                </a:solidFill>
                <a:latin typeface="Arial"/>
              </a:rPr>
              <a:t>Click to edit Master text styles</a:t>
            </a:r>
            <a:endParaRPr lang="en-US" sz="2710" b="0" strike="noStrike" spc="-1">
              <a:solidFill>
                <a:srgbClr val="000000"/>
              </a:solidFill>
              <a:latin typeface="Calibri"/>
            </a:endParaRPr>
          </a:p>
          <a:p>
            <a:pPr marL="580320" lvl="1" indent="-249840">
              <a:lnSpc>
                <a:spcPct val="100000"/>
              </a:lnSpc>
              <a:spcBef>
                <a:spcPts val="369"/>
              </a:spcBef>
              <a:buClr>
                <a:srgbClr val="05368B"/>
              </a:buClr>
              <a:buFont typeface="Arial"/>
              <a:buChar char="•"/>
            </a:pPr>
            <a:r>
              <a:rPr lang="en-US" sz="2470" b="0" strike="noStrike" spc="-1">
                <a:solidFill>
                  <a:srgbClr val="05368B"/>
                </a:solidFill>
                <a:latin typeface="Arial"/>
              </a:rPr>
              <a:t>Second level</a:t>
            </a:r>
            <a:endParaRPr lang="en-US" sz="2470" b="0" strike="noStrike" spc="-1">
              <a:solidFill>
                <a:srgbClr val="000000"/>
              </a:solidFill>
              <a:latin typeface="Calibri"/>
            </a:endParaRPr>
          </a:p>
          <a:p>
            <a:pPr marL="932040" lvl="2" indent="-327960">
              <a:lnSpc>
                <a:spcPct val="100000"/>
              </a:lnSpc>
              <a:buClr>
                <a:srgbClr val="FF0000"/>
              </a:buClr>
              <a:buFont typeface="Arial"/>
              <a:buChar char="&gt;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Third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  <a:p>
            <a:pPr marL="1330560" lvl="3" indent="-325800">
              <a:lnSpc>
                <a:spcPct val="100000"/>
              </a:lnSpc>
              <a:buClr>
                <a:srgbClr val="06368B"/>
              </a:buClr>
              <a:buFont typeface="Arial"/>
              <a:buChar char="–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Fourth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  <a:p>
            <a:pPr marL="1670400" lvl="4" indent="-341640">
              <a:lnSpc>
                <a:spcPct val="100000"/>
              </a:lnSpc>
              <a:buClr>
                <a:srgbClr val="05368B"/>
              </a:buClr>
              <a:buFont typeface="Arial"/>
              <a:buChar char="»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Fifth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265080" y="1285920"/>
            <a:ext cx="5638320" cy="44287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330120" indent="-329760">
              <a:lnSpc>
                <a:spcPct val="100000"/>
              </a:lnSpc>
              <a:spcBef>
                <a:spcPts val="1477"/>
              </a:spcBef>
              <a:buClr>
                <a:srgbClr val="06368B"/>
              </a:buClr>
              <a:buSzPct val="110000"/>
              <a:buFont typeface="Wingdings" charset="2"/>
              <a:buChar char=""/>
            </a:pPr>
            <a:r>
              <a:rPr lang="en-US" sz="2710" b="0" strike="noStrike" spc="-1">
                <a:solidFill>
                  <a:srgbClr val="05368B"/>
                </a:solidFill>
                <a:latin typeface="Arial"/>
              </a:rPr>
              <a:t>Click to edit Master text styles</a:t>
            </a:r>
            <a:endParaRPr lang="en-US" sz="2710" b="0" strike="noStrike" spc="-1">
              <a:solidFill>
                <a:srgbClr val="000000"/>
              </a:solidFill>
              <a:latin typeface="Calibri"/>
            </a:endParaRPr>
          </a:p>
          <a:p>
            <a:pPr marL="580320" lvl="1" indent="-249840">
              <a:lnSpc>
                <a:spcPct val="100000"/>
              </a:lnSpc>
              <a:spcBef>
                <a:spcPts val="369"/>
              </a:spcBef>
              <a:buClr>
                <a:srgbClr val="05368B"/>
              </a:buClr>
              <a:buFont typeface="Arial"/>
              <a:buChar char="•"/>
            </a:pPr>
            <a:r>
              <a:rPr lang="en-US" sz="2470" b="0" strike="noStrike" spc="-1">
                <a:solidFill>
                  <a:srgbClr val="05368B"/>
                </a:solidFill>
                <a:latin typeface="Arial"/>
              </a:rPr>
              <a:t>Second level</a:t>
            </a:r>
            <a:endParaRPr lang="en-US" sz="2470" b="0" strike="noStrike" spc="-1">
              <a:solidFill>
                <a:srgbClr val="000000"/>
              </a:solidFill>
              <a:latin typeface="Calibri"/>
            </a:endParaRPr>
          </a:p>
          <a:p>
            <a:pPr marL="932040" lvl="2" indent="-327960">
              <a:lnSpc>
                <a:spcPct val="100000"/>
              </a:lnSpc>
              <a:buClr>
                <a:srgbClr val="FF0000"/>
              </a:buClr>
              <a:buFont typeface="Arial"/>
              <a:buChar char="&gt;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Third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  <a:p>
            <a:pPr marL="1330560" lvl="3" indent="-325800">
              <a:lnSpc>
                <a:spcPct val="100000"/>
              </a:lnSpc>
              <a:buClr>
                <a:srgbClr val="06368B"/>
              </a:buClr>
              <a:buFont typeface="Arial"/>
              <a:buChar char="–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Fourth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  <a:p>
            <a:pPr marL="1670400" lvl="4" indent="-341640">
              <a:lnSpc>
                <a:spcPct val="100000"/>
              </a:lnSpc>
              <a:buClr>
                <a:srgbClr val="05368B"/>
              </a:buClr>
              <a:buFont typeface="Arial"/>
              <a:buChar char="»"/>
            </a:pPr>
            <a:r>
              <a:rPr lang="en-US" sz="2220" b="0" strike="noStrike" spc="-1">
                <a:solidFill>
                  <a:srgbClr val="05368B"/>
                </a:solidFill>
                <a:latin typeface="Arial"/>
              </a:rPr>
              <a:t>Fifth level</a:t>
            </a:r>
            <a:endParaRPr lang="en-US" sz="22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title"/>
          </p:nvPr>
        </p:nvSpPr>
        <p:spPr>
          <a:xfrm>
            <a:off x="266760" y="158400"/>
            <a:ext cx="11544120" cy="71388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Click to edit Master title style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99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289D9-A984-4565-A342-2DF2B711D7D7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B7E18-FC1F-4DF2-AB90-36E9DFC0C3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_def2.jpg"/>
          <p:cNvPicPr>
            <a:picLocks noChangeAspect="1"/>
          </p:cNvPicPr>
          <p:nvPr/>
        </p:nvPicPr>
        <p:blipFill rotWithShape="1">
          <a:blip r:embed="rId2" cstate="print"/>
          <a:srcRect t="37771" b="42422"/>
          <a:stretch/>
        </p:blipFill>
        <p:spPr bwMode="auto">
          <a:xfrm>
            <a:off x="0" y="933059"/>
            <a:ext cx="12192000" cy="75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017" y="2354093"/>
            <a:ext cx="9049966" cy="1484316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a global database with return periods of extreme sea levels caused by tropical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extratropical cyclones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143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 Dullaart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Sanne Muis, Nadia Bloemendaal, Maria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Chertova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Jeroen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Aerts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EGU Online, 4-8 May 2020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Contact: job.dullaart@vu.nl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eader_def2.jpg"/>
          <p:cNvPicPr>
            <a:picLocks noChangeAspect="1"/>
          </p:cNvPicPr>
          <p:nvPr/>
        </p:nvPicPr>
        <p:blipFill rotWithShape="1">
          <a:blip r:embed="rId2" cstate="print"/>
          <a:srcRect l="56353" t="-2" b="62898"/>
          <a:stretch/>
        </p:blipFill>
        <p:spPr bwMode="auto">
          <a:xfrm>
            <a:off x="6201624" y="-4214"/>
            <a:ext cx="3475404" cy="9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eader_def2.jpg"/>
          <p:cNvPicPr>
            <a:picLocks noChangeAspect="1"/>
          </p:cNvPicPr>
          <p:nvPr/>
        </p:nvPicPr>
        <p:blipFill rotWithShape="1">
          <a:blip r:embed="rId2" cstate="print"/>
          <a:srcRect t="-2" r="37303" b="70873"/>
          <a:stretch/>
        </p:blipFill>
        <p:spPr bwMode="auto">
          <a:xfrm>
            <a:off x="1997048" y="95650"/>
            <a:ext cx="4992232" cy="72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" y="6627223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3. </a:t>
            </a:r>
            <a:r>
              <a:rPr kumimoji="0" lang="en-GB" sz="3200" b="1" i="0" u="none" strike="noStrike" kern="1200" cap="none" spc="-1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Status? </a:t>
            </a:r>
            <a:r>
              <a:rPr lang="en-GB" sz="3200" b="1" spc="-1" dirty="0" smtClean="0">
                <a:solidFill>
                  <a:srgbClr val="FFFFFF"/>
                </a:solidFill>
                <a:latin typeface="Arial"/>
              </a:rPr>
              <a:t>Work in progress</a:t>
            </a:r>
            <a:endParaRPr kumimoji="0" lang="en-GB" sz="32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ustomShape 11"/>
          <p:cNvSpPr/>
          <p:nvPr/>
        </p:nvSpPr>
        <p:spPr>
          <a:xfrm rot="10800000">
            <a:off x="704879" y="5103853"/>
            <a:ext cx="265320" cy="1299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kstvak 7"/>
          <p:cNvSpPr txBox="1"/>
          <p:nvPr/>
        </p:nvSpPr>
        <p:spPr>
          <a:xfrm>
            <a:off x="719845" y="1239840"/>
            <a:ext cx="10051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Towards </a:t>
            </a:r>
            <a:r>
              <a:rPr lang="en-GB" sz="2400" b="1" dirty="0" smtClean="0"/>
              <a:t>a </a:t>
            </a:r>
            <a:r>
              <a:rPr lang="en-GB" sz="2400" b="1" dirty="0" smtClean="0"/>
              <a:t>global RPs database of extreme </a:t>
            </a:r>
            <a:r>
              <a:rPr lang="en-GB" sz="2400" b="1" dirty="0" smtClean="0"/>
              <a:t>sea levels</a:t>
            </a:r>
            <a:endParaRPr lang="en-GB" sz="2400" b="1" dirty="0" smtClean="0"/>
          </a:p>
          <a:p>
            <a:endParaRPr lang="en-GB" sz="2400" b="1" dirty="0" smtClean="0"/>
          </a:p>
          <a:p>
            <a:pPr marL="457200" indent="-457200">
              <a:buAutoNum type="arabicPeriod"/>
            </a:pPr>
            <a:r>
              <a:rPr lang="en-GB" sz="2400" dirty="0" smtClean="0"/>
              <a:t>Create probability density functions (PDFs) for:</a:t>
            </a:r>
          </a:p>
          <a:p>
            <a:pPr marL="800100" lvl="1" indent="-342900">
              <a:buFontTx/>
              <a:buChar char="-"/>
            </a:pPr>
            <a:r>
              <a:rPr lang="en-GB" sz="2400" dirty="0" smtClean="0"/>
              <a:t>Tropical cyclones (GTSM + STORM)</a:t>
            </a:r>
          </a:p>
          <a:p>
            <a:pPr marL="800100" lvl="1" indent="-342900">
              <a:buFontTx/>
              <a:buChar char="-"/>
            </a:pPr>
            <a:r>
              <a:rPr lang="en-GB" sz="2400" dirty="0" smtClean="0"/>
              <a:t>Extratropical cyclones (GTSM + ERA5)</a:t>
            </a:r>
          </a:p>
          <a:p>
            <a:pPr marL="800100" lvl="1" indent="-342900">
              <a:buFontTx/>
              <a:buChar char="-"/>
            </a:pPr>
            <a:r>
              <a:rPr lang="en-GB" sz="2400" dirty="0" smtClean="0"/>
              <a:t>Tides (GTSM)</a:t>
            </a:r>
            <a:endParaRPr lang="en-GB" sz="2400" dirty="0" smtClean="0"/>
          </a:p>
          <a:p>
            <a:pPr marL="457200" indent="-457200">
              <a:buAutoNum type="arabicPeriod"/>
            </a:pPr>
            <a:r>
              <a:rPr lang="en-GB" sz="2400" dirty="0" smtClean="0"/>
              <a:t>Combine PDFs</a:t>
            </a:r>
            <a:endParaRPr lang="en-GB" sz="2400" dirty="0" smtClean="0"/>
          </a:p>
          <a:p>
            <a:pPr marL="457200" indent="-457200">
              <a:buAutoNum type="arabicPeriod"/>
            </a:pP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Has been done on a regional scale before (Haigh et al. 2014)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Upscaling to global scale now possible with recently developed tools</a:t>
            </a:r>
          </a:p>
        </p:txBody>
      </p:sp>
      <p:pic>
        <p:nvPicPr>
          <p:cNvPr id="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Concluding remarks</a:t>
            </a:r>
            <a:endParaRPr kumimoji="0" lang="en-GB" sz="32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ustomShape 11"/>
          <p:cNvSpPr/>
          <p:nvPr/>
        </p:nvSpPr>
        <p:spPr>
          <a:xfrm rot="10800000">
            <a:off x="704879" y="5103853"/>
            <a:ext cx="265320" cy="1299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kstvak 7"/>
          <p:cNvSpPr txBox="1"/>
          <p:nvPr/>
        </p:nvSpPr>
        <p:spPr>
          <a:xfrm>
            <a:off x="719845" y="1239840"/>
            <a:ext cx="107697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Return periods of extreme sea levels provide useful information for flood risk adaptation and mitigation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More accurate climate forcing data (ERA5) and better hydrodynamic models (GTSM) have become available at the global scale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By generating synthetic TC tracks with STORM the data record can be extended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By incorporating return periods of ETCs and TCs separately we can create an accurate global database with return periods of extreme sea levels</a:t>
            </a:r>
            <a:endParaRPr lang="en-GB" sz="2400" dirty="0"/>
          </a:p>
        </p:txBody>
      </p:sp>
      <p:pic>
        <p:nvPicPr>
          <p:cNvPr id="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Potential topics for discussion</a:t>
            </a:r>
            <a:endParaRPr kumimoji="0" lang="en-GB" sz="32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ustomShape 11"/>
          <p:cNvSpPr/>
          <p:nvPr/>
        </p:nvSpPr>
        <p:spPr>
          <a:xfrm rot="10800000">
            <a:off x="704879" y="5103853"/>
            <a:ext cx="265320" cy="1299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kstvak 7"/>
          <p:cNvSpPr txBox="1"/>
          <p:nvPr/>
        </p:nvSpPr>
        <p:spPr>
          <a:xfrm>
            <a:off x="719845" y="1239840"/>
            <a:ext cx="107697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Statistics: How to properly combine the probability density functions?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Tide-surge interaction: How does the omission of TSI affect our results?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Wind drag coefficient for TC surge modelling</a:t>
            </a: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Any other topic / question you have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Contact: </a:t>
            </a:r>
            <a:r>
              <a:rPr lang="en-GB" sz="2400" u="sng" dirty="0" smtClean="0"/>
              <a:t>job.dullaart@vu.nl</a:t>
            </a:r>
            <a:endParaRPr lang="en-GB" sz="24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  <p:pic>
        <p:nvPicPr>
          <p:cNvPr id="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header_def2.jpg"/>
          <p:cNvPicPr>
            <a:picLocks noChangeAspect="1"/>
          </p:cNvPicPr>
          <p:nvPr/>
        </p:nvPicPr>
        <p:blipFill rotWithShape="1">
          <a:blip r:embed="rId5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5"/>
          <p:cNvSpPr/>
          <p:nvPr/>
        </p:nvSpPr>
        <p:spPr>
          <a:xfrm>
            <a:off x="414177" y="4007559"/>
            <a:ext cx="11249280" cy="80381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ts val="2701"/>
              </a:lnSpc>
            </a:pPr>
            <a:r>
              <a:rPr lang="en-GB" sz="3200" b="1" spc="-1" dirty="0" smtClean="0">
                <a:solidFill>
                  <a:srgbClr val="FFFFFF"/>
                </a:solidFill>
                <a:latin typeface="Arial"/>
              </a:rPr>
              <a:t>2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. 	How?</a:t>
            </a:r>
            <a:endParaRPr lang="en-GB" sz="3200" b="0" strike="noStrike" spc="-1" dirty="0">
              <a:latin typeface="Arial"/>
            </a:endParaRPr>
          </a:p>
        </p:txBody>
      </p:sp>
      <p:pic>
        <p:nvPicPr>
          <p:cNvPr id="12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Outline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70238" y="1124977"/>
            <a:ext cx="7537159" cy="15674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Creating a global database with return periods of extreme sea levels caused by tropical and extratropical cyclones</a:t>
            </a:r>
            <a:endParaRPr kumimoji="0" lang="en-GB" sz="32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0" name="CustomShape 5"/>
          <p:cNvSpPr/>
          <p:nvPr/>
        </p:nvSpPr>
        <p:spPr>
          <a:xfrm>
            <a:off x="414178" y="2908501"/>
            <a:ext cx="11249280" cy="803815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ts val="2701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1. 	Why?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21" name="CustomShape 6"/>
          <p:cNvSpPr/>
          <p:nvPr/>
        </p:nvSpPr>
        <p:spPr>
          <a:xfrm rot="10800000">
            <a:off x="704879" y="3712316"/>
            <a:ext cx="265320" cy="129960"/>
          </a:xfrm>
          <a:prstGeom prst="triangle">
            <a:avLst>
              <a:gd name="adj" fmla="val 50000"/>
            </a:avLst>
          </a:prstGeom>
          <a:solidFill>
            <a:srgbClr val="1F497D"/>
          </a:solidFill>
          <a:ln w="12600"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6"/>
          <p:cNvSpPr/>
          <p:nvPr/>
        </p:nvSpPr>
        <p:spPr>
          <a:xfrm rot="10800000">
            <a:off x="704879" y="4809255"/>
            <a:ext cx="265320" cy="129960"/>
          </a:xfrm>
          <a:prstGeom prst="triangle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600"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5"/>
          <p:cNvSpPr/>
          <p:nvPr/>
        </p:nvSpPr>
        <p:spPr>
          <a:xfrm>
            <a:off x="414177" y="5103853"/>
            <a:ext cx="11249280" cy="8038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ts val="2701"/>
              </a:lnSpc>
            </a:pPr>
            <a:r>
              <a:rPr lang="en-GB" sz="3200" b="1" spc="-1" dirty="0" smtClean="0">
                <a:solidFill>
                  <a:srgbClr val="FFFFFF"/>
                </a:solidFill>
                <a:latin typeface="Arial"/>
              </a:rPr>
              <a:t>3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. 	Status?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 rot="10800000">
            <a:off x="704879" y="5103853"/>
            <a:ext cx="265320" cy="1299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11"/>
          <p:cNvSpPr/>
          <p:nvPr/>
        </p:nvSpPr>
        <p:spPr>
          <a:xfrm rot="10800000">
            <a:off x="704879" y="4004795"/>
            <a:ext cx="265320" cy="1299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1. Why</a:t>
            </a:r>
            <a:r>
              <a:rPr lang="en-GB" sz="3200" b="1" spc="-1" dirty="0" smtClean="0">
                <a:solidFill>
                  <a:srgbClr val="FFFFFF"/>
                </a:solidFill>
                <a:latin typeface="Arial"/>
              </a:rPr>
              <a:t>?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 Flood risk in coastal regions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44722" y="1374279"/>
            <a:ext cx="3344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Storm surges and tides can cause flooding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/>
          <a:srcRect l="11377" t="3875" r="16072" b="13749"/>
          <a:stretch/>
        </p:blipFill>
        <p:spPr>
          <a:xfrm>
            <a:off x="266760" y="2377855"/>
            <a:ext cx="3500402" cy="24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a sampl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3596"/>
          <a:stretch/>
        </p:blipFill>
        <p:spPr bwMode="auto">
          <a:xfrm>
            <a:off x="4285442" y="2377855"/>
            <a:ext cx="3505200" cy="24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Tekstvak 14"/>
          <p:cNvSpPr txBox="1"/>
          <p:nvPr/>
        </p:nvSpPr>
        <p:spPr>
          <a:xfrm>
            <a:off x="4366581" y="1374280"/>
            <a:ext cx="3344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Many people live</a:t>
            </a:r>
          </a:p>
          <a:p>
            <a:pPr algn="ctr"/>
            <a:r>
              <a:rPr lang="en-GB" sz="2400" dirty="0" smtClean="0"/>
              <a:t>near the coast</a:t>
            </a:r>
          </a:p>
        </p:txBody>
      </p:sp>
      <p:pic>
        <p:nvPicPr>
          <p:cNvPr id="1028" name="Picture 4" descr="https://i0.wp.com/www.processhistory.org/wp-content/uploads/2018/05/Costa1.jpg?fit=3008%2C2000&amp;ssl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2205"/>
          <a:stretch/>
        </p:blipFill>
        <p:spPr bwMode="auto">
          <a:xfrm>
            <a:off x="8304902" y="2377855"/>
            <a:ext cx="3501958" cy="24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Tekstvak 16"/>
          <p:cNvSpPr txBox="1"/>
          <p:nvPr/>
        </p:nvSpPr>
        <p:spPr>
          <a:xfrm>
            <a:off x="8304902" y="1374278"/>
            <a:ext cx="350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Each year several billion dollars of damages</a:t>
            </a:r>
          </a:p>
        </p:txBody>
      </p:sp>
      <p:pic>
        <p:nvPicPr>
          <p:cNvPr id="16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3" descr="header_def2.jpg"/>
          <p:cNvPicPr>
            <a:picLocks noChangeAspect="1"/>
          </p:cNvPicPr>
          <p:nvPr/>
        </p:nvPicPr>
        <p:blipFill rotWithShape="1">
          <a:blip r:embed="rId7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1. Why?</a:t>
            </a:r>
            <a:r>
              <a:rPr lang="en-GB" sz="3200" b="1" spc="-1" dirty="0" smtClean="0">
                <a:solidFill>
                  <a:srgbClr val="FFFFFF"/>
                </a:solidFill>
              </a:rPr>
              <a:t> Return periods have many applications</a:t>
            </a:r>
            <a:endParaRPr lang="en-GB" sz="3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75489" y="1233859"/>
            <a:ext cx="76585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E</a:t>
            </a:r>
            <a:r>
              <a:rPr lang="en-GB" sz="2400" b="1" dirty="0" smtClean="0"/>
              <a:t>xtreme </a:t>
            </a:r>
            <a:r>
              <a:rPr lang="en-GB" sz="2400" b="1" dirty="0" smtClean="0"/>
              <a:t>sea levels </a:t>
            </a:r>
            <a:r>
              <a:rPr lang="en-GB" sz="2400" b="1" dirty="0" smtClean="0"/>
              <a:t>can </a:t>
            </a:r>
            <a:r>
              <a:rPr lang="en-GB" sz="2400" b="1" dirty="0" smtClean="0"/>
              <a:t>be devastating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Assess flood hazard and flood risk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Evaluate the costs of not mitigating climate change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Prioritize adaptation efforts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Land use planning</a:t>
            </a:r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59"/>
          <a:stretch/>
        </p:blipFill>
        <p:spPr>
          <a:xfrm>
            <a:off x="875489" y="3264835"/>
            <a:ext cx="10058400" cy="2727219"/>
          </a:xfrm>
          <a:prstGeom prst="rect">
            <a:avLst/>
          </a:prstGeom>
        </p:spPr>
      </p:pic>
      <p:pic>
        <p:nvPicPr>
          <p:cNvPr id="8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header_def2.jpg"/>
          <p:cNvPicPr>
            <a:picLocks noChangeAspect="1"/>
          </p:cNvPicPr>
          <p:nvPr/>
        </p:nvPicPr>
        <p:blipFill rotWithShape="1">
          <a:blip r:embed="rId5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2. How? Tide gauges vs hydrodynamic models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19846" y="1238400"/>
            <a:ext cx="104794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</a:t>
            </a:r>
            <a:r>
              <a:rPr lang="en-GB" sz="2400" dirty="0" smtClean="0"/>
              <a:t>    </a:t>
            </a:r>
            <a:r>
              <a:rPr lang="en-GB" sz="2400" dirty="0" smtClean="0"/>
              <a:t>Tide gauge stations				 Hydrodynamic models</a:t>
            </a:r>
          </a:p>
          <a:p>
            <a:r>
              <a:rPr lang="en-GB" sz="1400" dirty="0" smtClean="0"/>
              <a:t>		</a:t>
            </a:r>
            <a:r>
              <a:rPr lang="en-GB" sz="1400" dirty="0" smtClean="0"/>
              <a:t>		</a:t>
            </a:r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GB" sz="1400" dirty="0"/>
              <a:t>	</a:t>
            </a:r>
            <a:r>
              <a:rPr lang="en-GB" sz="1400" dirty="0" smtClean="0"/>
              <a:t>		             </a:t>
            </a:r>
            <a:endParaRPr lang="en-GB" sz="1400" dirty="0" smtClean="0"/>
          </a:p>
          <a:p>
            <a:r>
              <a:rPr lang="en-GB" sz="1400" dirty="0" smtClean="0"/>
              <a:t>				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      GESLA-2 (Woodworth et al., 2017) </a:t>
            </a:r>
            <a:r>
              <a:rPr lang="en-GB" sz="1400" dirty="0" smtClean="0"/>
              <a:t>				 </a:t>
            </a:r>
            <a:r>
              <a:rPr lang="en-GB" sz="1400" dirty="0" smtClean="0"/>
              <a:t>       GTSM (</a:t>
            </a:r>
            <a:r>
              <a:rPr lang="en-GB" sz="1400" dirty="0" err="1" smtClean="0"/>
              <a:t>Verlaan</a:t>
            </a:r>
            <a:r>
              <a:rPr lang="en-GB" sz="1400" dirty="0" smtClean="0"/>
              <a:t> et al., 2015)</a:t>
            </a:r>
            <a:endParaRPr lang="en-GB" sz="1400" dirty="0" smtClean="0"/>
          </a:p>
          <a:p>
            <a:r>
              <a:rPr lang="en-GB" sz="1400" dirty="0"/>
              <a:t>	</a:t>
            </a:r>
            <a:r>
              <a:rPr lang="en-GB" sz="1400" dirty="0" smtClean="0"/>
              <a:t>		             					      </a:t>
            </a:r>
          </a:p>
          <a:p>
            <a:pPr marL="342900" indent="-342900">
              <a:buFontTx/>
              <a:buChar char="-"/>
            </a:pPr>
            <a:endParaRPr lang="en-GB" sz="1400" dirty="0" smtClean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>
          <a:xfrm>
            <a:off x="7221458" y="1713380"/>
            <a:ext cx="3258996" cy="1836000"/>
            <a:chOff x="3994200" y="1396459"/>
            <a:chExt cx="7943040" cy="4474797"/>
          </a:xfrm>
        </p:grpSpPr>
        <p:pic>
          <p:nvPicPr>
            <p:cNvPr id="10" name="Afbeelding 4"/>
            <p:cNvPicPr>
              <a:picLocks noChangeAspect="1"/>
            </p:cNvPicPr>
            <p:nvPr/>
          </p:nvPicPr>
          <p:blipFill rotWithShape="1">
            <a:blip r:embed="rId2"/>
            <a:srcRect t="-168" b="401"/>
            <a:stretch/>
          </p:blipFill>
          <p:spPr>
            <a:xfrm>
              <a:off x="3994200" y="1396459"/>
              <a:ext cx="7943040" cy="44747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ustomShape 5"/>
            <p:cNvSpPr/>
            <p:nvPr/>
          </p:nvSpPr>
          <p:spPr>
            <a:xfrm>
              <a:off x="11314800" y="1404000"/>
              <a:ext cx="622440" cy="882000"/>
            </a:xfrm>
            <a:custGeom>
              <a:avLst/>
              <a:gdLst/>
              <a:ahLst/>
              <a:cxnLst/>
              <a:rect l="l" t="t" r="r" b="b"/>
              <a:pathLst>
                <a:path w="1296537" h="1188444">
                  <a:moveTo>
                    <a:pt x="305246" y="284423"/>
                  </a:moveTo>
                  <a:lnTo>
                    <a:pt x="286603" y="395785"/>
                  </a:lnTo>
                  <a:lnTo>
                    <a:pt x="723940" y="571026"/>
                  </a:lnTo>
                  <a:lnTo>
                    <a:pt x="701031" y="726077"/>
                  </a:lnTo>
                  <a:lnTo>
                    <a:pt x="751115" y="896955"/>
                  </a:lnTo>
                  <a:lnTo>
                    <a:pt x="1015052" y="1188444"/>
                  </a:lnTo>
                  <a:lnTo>
                    <a:pt x="1255594" y="1064525"/>
                  </a:lnTo>
                  <a:lnTo>
                    <a:pt x="1296537" y="0"/>
                  </a:lnTo>
                  <a:lnTo>
                    <a:pt x="0" y="13647"/>
                  </a:lnTo>
                  <a:lnTo>
                    <a:pt x="305246" y="284423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Rectangle 1"/>
          <p:cNvSpPr/>
          <p:nvPr/>
        </p:nvSpPr>
        <p:spPr>
          <a:xfrm>
            <a:off x="864744" y="4142074"/>
            <a:ext cx="85235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Time series </a:t>
            </a:r>
            <a:r>
              <a:rPr lang="en-GB" sz="2400" dirty="0" smtClean="0"/>
              <a:t>are too short </a:t>
            </a:r>
            <a:r>
              <a:rPr lang="en-GB" sz="2400" dirty="0"/>
              <a:t>for </a:t>
            </a:r>
            <a:r>
              <a:rPr lang="en-GB" sz="2400" dirty="0" smtClean="0"/>
              <a:t>tropical cyclones (TCs</a:t>
            </a:r>
            <a:r>
              <a:rPr lang="en-GB" sz="2400" dirty="0" smtClean="0"/>
              <a:t>):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Occur infrequently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Only </a:t>
            </a:r>
            <a:r>
              <a:rPr lang="en-GB" sz="2400" dirty="0"/>
              <a:t>a few make </a:t>
            </a:r>
            <a:r>
              <a:rPr lang="en-GB" sz="2400" dirty="0" smtClean="0"/>
              <a:t>landfall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Affect </a:t>
            </a:r>
            <a:r>
              <a:rPr lang="en-GB" sz="2400" dirty="0"/>
              <a:t>a small coastal </a:t>
            </a:r>
            <a:r>
              <a:rPr lang="en-GB" sz="2400" dirty="0" smtClean="0"/>
              <a:t>area</a:t>
            </a:r>
          </a:p>
          <a:p>
            <a:pPr marL="342900" indent="-342900">
              <a:buFontTx/>
              <a:buChar char="-"/>
            </a:pPr>
            <a:r>
              <a:rPr lang="en-GB" sz="2400" b="1" u="sng" dirty="0" smtClean="0"/>
              <a:t>Result</a:t>
            </a:r>
            <a:r>
              <a:rPr lang="en-GB" sz="2400" b="1" u="sng" dirty="0" smtClean="0"/>
              <a:t>: </a:t>
            </a:r>
            <a:r>
              <a:rPr lang="en-GB" sz="2400" b="1" u="sng" dirty="0"/>
              <a:t>Underestimation of </a:t>
            </a:r>
            <a:r>
              <a:rPr lang="en-GB" sz="2400" b="1" u="sng" dirty="0" smtClean="0"/>
              <a:t>RPs in </a:t>
            </a:r>
            <a:r>
              <a:rPr lang="en-GB" sz="2400" b="1" u="sng" dirty="0" smtClean="0"/>
              <a:t>TC prone areas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65" t="30905" r="17817" b="5254"/>
          <a:stretch/>
        </p:blipFill>
        <p:spPr>
          <a:xfrm>
            <a:off x="863388" y="1713380"/>
            <a:ext cx="3397486" cy="1836000"/>
          </a:xfrm>
          <a:prstGeom prst="rect">
            <a:avLst/>
          </a:prstGeom>
        </p:spPr>
      </p:pic>
      <p:pic>
        <p:nvPicPr>
          <p:cNvPr id="15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 descr="header_def2.jpg"/>
          <p:cNvPicPr>
            <a:picLocks noChangeAspect="1"/>
          </p:cNvPicPr>
          <p:nvPr/>
        </p:nvPicPr>
        <p:blipFill rotWithShape="1">
          <a:blip r:embed="rId6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2. How? GTSM + 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STORM (tropical cyclones)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19844" y="1239840"/>
            <a:ext cx="3246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STORM</a:t>
            </a:r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Generate synthetic TC tracks to extend the TC record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Applied to </a:t>
            </a:r>
            <a:r>
              <a:rPr lang="en-GB" sz="2400" dirty="0" err="1" smtClean="0"/>
              <a:t>IBTrACS</a:t>
            </a:r>
            <a:r>
              <a:rPr lang="en-GB" sz="2400" dirty="0"/>
              <a:t> </a:t>
            </a:r>
            <a:r>
              <a:rPr lang="en-GB" sz="2400" dirty="0" smtClean="0"/>
              <a:t>(Knapp et al., 2018)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Figure: </a:t>
            </a:r>
            <a:r>
              <a:rPr lang="en-US" sz="2400" dirty="0" err="1" smtClean="0"/>
              <a:t>IBTrACS</a:t>
            </a:r>
            <a:r>
              <a:rPr lang="en-US" sz="2400" dirty="0" smtClean="0"/>
              <a:t> extended to 1.000 years</a:t>
            </a:r>
            <a:endParaRPr lang="en-GB" sz="2400" dirty="0" smtClean="0"/>
          </a:p>
        </p:txBody>
      </p:sp>
      <p:pic>
        <p:nvPicPr>
          <p:cNvPr id="11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12" name="Picture 2" descr="Fig.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b="53492"/>
          <a:stretch/>
        </p:blipFill>
        <p:spPr bwMode="auto">
          <a:xfrm>
            <a:off x="4711143" y="1592129"/>
            <a:ext cx="6717971" cy="40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g.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95231"/>
          <a:stretch/>
        </p:blipFill>
        <p:spPr bwMode="auto">
          <a:xfrm>
            <a:off x="4711143" y="5617690"/>
            <a:ext cx="6717971" cy="4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  <p:sp>
        <p:nvSpPr>
          <p:cNvPr id="19" name="Tekstvak 8"/>
          <p:cNvSpPr txBox="1"/>
          <p:nvPr/>
        </p:nvSpPr>
        <p:spPr>
          <a:xfrm>
            <a:off x="525782" y="5393052"/>
            <a:ext cx="38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(Bloemendaal et al., 2020)</a:t>
            </a:r>
          </a:p>
          <a:p>
            <a:r>
              <a:rPr lang="en-GB" sz="2400" dirty="0" smtClean="0"/>
              <a:t>        EGU2020-2568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4546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sp>
        <p:nvSpPr>
          <p:cNvPr id="11" name="Tekstvak 8"/>
          <p:cNvSpPr txBox="1"/>
          <p:nvPr/>
        </p:nvSpPr>
        <p:spPr>
          <a:xfrm>
            <a:off x="719844" y="1239840"/>
            <a:ext cx="3246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STORM</a:t>
            </a:r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Generate synthetic TC tracks to extend the TC record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Applied to </a:t>
            </a:r>
            <a:r>
              <a:rPr lang="en-GB" sz="2400" dirty="0" err="1" smtClean="0"/>
              <a:t>IBTrACS</a:t>
            </a:r>
            <a:r>
              <a:rPr lang="en-GB" sz="2400" dirty="0"/>
              <a:t> </a:t>
            </a:r>
            <a:r>
              <a:rPr lang="en-GB" sz="2400" dirty="0" smtClean="0"/>
              <a:t>(Knapp et al., 2018)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Figure: </a:t>
            </a:r>
            <a:r>
              <a:rPr lang="en-US" sz="2400" dirty="0" err="1" smtClean="0"/>
              <a:t>IBTrACS</a:t>
            </a:r>
            <a:r>
              <a:rPr lang="en-US" sz="2400" dirty="0" smtClean="0"/>
              <a:t> extended to 1.000 years</a:t>
            </a:r>
            <a:endParaRPr lang="en-GB" sz="2400" dirty="0" smtClean="0"/>
          </a:p>
        </p:txBody>
      </p:sp>
      <p:pic>
        <p:nvPicPr>
          <p:cNvPr id="13" name="Picture 2" descr="Fig.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48404"/>
          <a:stretch/>
        </p:blipFill>
        <p:spPr bwMode="auto">
          <a:xfrm>
            <a:off x="4711143" y="1555109"/>
            <a:ext cx="6717971" cy="44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2. How? GTSM + 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STORM (tropical cyclones)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kstvak 8"/>
          <p:cNvSpPr txBox="1"/>
          <p:nvPr/>
        </p:nvSpPr>
        <p:spPr>
          <a:xfrm>
            <a:off x="525782" y="5393052"/>
            <a:ext cx="38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(Bloemendaal et al., 2020)</a:t>
            </a:r>
          </a:p>
          <a:p>
            <a:r>
              <a:rPr lang="en-GB" sz="2400" dirty="0" smtClean="0"/>
              <a:t>        EGU2020-2568</a:t>
            </a:r>
            <a:endParaRPr lang="en-GB" sz="2400" dirty="0" smtClean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2. How? </a:t>
            </a:r>
            <a:r>
              <a:rPr lang="en-GB" sz="3200" b="1" strike="noStrike" spc="-1" dirty="0" err="1" smtClean="0">
                <a:solidFill>
                  <a:srgbClr val="FFFFFF"/>
                </a:solidFill>
                <a:latin typeface="Arial"/>
              </a:rPr>
              <a:t>Spatio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-temporal optimization (tropical cyclones)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header_def2.jpg"/>
          <p:cNvPicPr>
            <a:picLocks noChangeAspect="1"/>
          </p:cNvPicPr>
          <p:nvPr/>
        </p:nvPicPr>
        <p:blipFill rotWithShape="1">
          <a:blip r:embed="rId6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pic>
        <p:nvPicPr>
          <p:cNvPr id="23" name="atlantic_cyclones" descr="atlantic_cyclones">
            <a:hlinkClick r:id="" action="ppaction://media"/>
            <a:extLst>
              <a:ext uri="{FF2B5EF4-FFF2-40B4-BE49-F238E27FC236}">
                <a16:creationId xmlns:a16="http://schemas.microsoft.com/office/drawing/2014/main" id="{00468A0E-49E0-4445-9436-77C96529D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656" t="19115" r="9291" b="17642"/>
          <a:stretch/>
        </p:blipFill>
        <p:spPr>
          <a:xfrm>
            <a:off x="6069874" y="1657266"/>
            <a:ext cx="5635361" cy="3381217"/>
          </a:xfrm>
          <a:prstGeom prst="rect">
            <a:avLst/>
          </a:prstGeom>
        </p:spPr>
      </p:pic>
      <p:sp>
        <p:nvSpPr>
          <p:cNvPr id="24" name="Tekstvak 8"/>
          <p:cNvSpPr txBox="1"/>
          <p:nvPr/>
        </p:nvSpPr>
        <p:spPr>
          <a:xfrm>
            <a:off x="719844" y="1239840"/>
            <a:ext cx="5175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Tropical cyclone ‘placing’</a:t>
            </a:r>
            <a:endParaRPr lang="en-GB" sz="2400" b="1" dirty="0" smtClean="0"/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Forcing our hydrodynamic model (GTSM) with 10.000 years of tracks takes too long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Increase code efficiency: combine multiple TCs in one simulation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Figure: Visualization of TC placing in the North Atlantic basin</a:t>
            </a:r>
          </a:p>
          <a:p>
            <a:pPr marL="342900" indent="-342900">
              <a:buFontTx/>
              <a:buChar char="-"/>
            </a:pPr>
            <a:endParaRPr lang="en-GB" sz="2400" dirty="0" smtClean="0"/>
          </a:p>
        </p:txBody>
      </p:sp>
      <p:sp>
        <p:nvSpPr>
          <p:cNvPr id="26" name="Tekstvak 8"/>
          <p:cNvSpPr txBox="1"/>
          <p:nvPr/>
        </p:nvSpPr>
        <p:spPr>
          <a:xfrm>
            <a:off x="6390784" y="4944113"/>
            <a:ext cx="4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(Maria </a:t>
            </a:r>
            <a:r>
              <a:rPr lang="en-GB" sz="2400" dirty="0" err="1" smtClean="0"/>
              <a:t>Chertova</a:t>
            </a:r>
            <a:r>
              <a:rPr lang="en-GB" sz="2400" dirty="0" smtClean="0"/>
              <a:t>, </a:t>
            </a:r>
            <a:r>
              <a:rPr lang="en-GB" sz="2400" dirty="0" smtClean="0"/>
              <a:t>EGU2020-21189</a:t>
            </a:r>
            <a:r>
              <a:rPr lang="en-GB" sz="2400" dirty="0"/>
              <a:t>)</a:t>
            </a:r>
            <a:endParaRPr lang="en-GB" sz="24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Shape 2"/>
          <p:cNvSpPr txBox="1"/>
          <p:nvPr/>
        </p:nvSpPr>
        <p:spPr>
          <a:xfrm>
            <a:off x="266760" y="158400"/>
            <a:ext cx="11544120" cy="713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ts val="3322"/>
              </a:lnSpc>
            </a:pP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2. How? </a:t>
            </a:r>
            <a:r>
              <a:rPr lang="en-GB" sz="3200" b="1" strike="noStrike" spc="-1" dirty="0" smtClean="0">
                <a:solidFill>
                  <a:srgbClr val="FFFFFF"/>
                </a:solidFill>
                <a:latin typeface="Arial"/>
              </a:rPr>
              <a:t>GTSM + ERA5 (extratropical cyclones)</a:t>
            </a:r>
            <a:endParaRPr lang="en-GB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9"/>
          <a:stretch/>
        </p:blipFill>
        <p:spPr bwMode="auto">
          <a:xfrm>
            <a:off x="7182702" y="6324903"/>
            <a:ext cx="1774855" cy="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deltaexpertise.nl/wiki/skins/deltaskin/img/logo-deltares-gro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 b="4121"/>
          <a:stretch/>
        </p:blipFill>
        <p:spPr bwMode="auto">
          <a:xfrm>
            <a:off x="8238956" y="6349731"/>
            <a:ext cx="1224000" cy="4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header_def2.jpg"/>
          <p:cNvPicPr>
            <a:picLocks noChangeAspect="1"/>
          </p:cNvPicPr>
          <p:nvPr/>
        </p:nvPicPr>
        <p:blipFill rotWithShape="1">
          <a:blip r:embed="rId4" cstate="print"/>
          <a:srcRect l="75736" t="3233" r="231" b="67637"/>
          <a:stretch/>
        </p:blipFill>
        <p:spPr bwMode="auto">
          <a:xfrm>
            <a:off x="10185517" y="6247729"/>
            <a:ext cx="1519718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11277"/>
          <a:stretch/>
        </p:blipFill>
        <p:spPr>
          <a:xfrm>
            <a:off x="4280534" y="6247729"/>
            <a:ext cx="2224601" cy="579791"/>
          </a:xfrm>
          <a:prstGeom prst="rect">
            <a:avLst/>
          </a:prstGeom>
        </p:spPr>
      </p:pic>
      <p:sp>
        <p:nvSpPr>
          <p:cNvPr id="24" name="Tekstvak 8"/>
          <p:cNvSpPr txBox="1"/>
          <p:nvPr/>
        </p:nvSpPr>
        <p:spPr>
          <a:xfrm>
            <a:off x="719844" y="1239840"/>
            <a:ext cx="57852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Extratropical cyclones</a:t>
            </a:r>
            <a:endParaRPr lang="en-GB" sz="2400" b="1" dirty="0" smtClean="0"/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Force GTSM with ERA5 wind and pressure fields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Select all surge peaks at least 3 days apart to make sure we don’t look at the same event twice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Exclude all surge peaks that were caused by tropical cyclones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Figures: ERA5 wind field of ETC Ophelia (Copernicus Climate Change Service) &amp; GTSM model grid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endParaRPr lang="en-GB" sz="24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6000206"/>
            <a:ext cx="471868" cy="165095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>
          <a:xfrm>
            <a:off x="7659410" y="4513581"/>
            <a:ext cx="2799737" cy="1577270"/>
            <a:chOff x="3994200" y="1396459"/>
            <a:chExt cx="7943040" cy="4474797"/>
          </a:xfrm>
        </p:grpSpPr>
        <p:pic>
          <p:nvPicPr>
            <p:cNvPr id="14" name="Afbeelding 4"/>
            <p:cNvPicPr>
              <a:picLocks noChangeAspect="1"/>
            </p:cNvPicPr>
            <p:nvPr/>
          </p:nvPicPr>
          <p:blipFill rotWithShape="1">
            <a:blip r:embed="rId7"/>
            <a:srcRect t="-168" b="401"/>
            <a:stretch/>
          </p:blipFill>
          <p:spPr>
            <a:xfrm>
              <a:off x="3994200" y="1396459"/>
              <a:ext cx="7943040" cy="44747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ustomShape 5"/>
            <p:cNvSpPr/>
            <p:nvPr/>
          </p:nvSpPr>
          <p:spPr>
            <a:xfrm>
              <a:off x="11314800" y="1404000"/>
              <a:ext cx="622440" cy="882000"/>
            </a:xfrm>
            <a:custGeom>
              <a:avLst/>
              <a:gdLst/>
              <a:ahLst/>
              <a:cxnLst/>
              <a:rect l="l" t="t" r="r" b="b"/>
              <a:pathLst>
                <a:path w="1296537" h="1188444">
                  <a:moveTo>
                    <a:pt x="305246" y="284423"/>
                  </a:moveTo>
                  <a:lnTo>
                    <a:pt x="286603" y="395785"/>
                  </a:lnTo>
                  <a:lnTo>
                    <a:pt x="723940" y="571026"/>
                  </a:lnTo>
                  <a:lnTo>
                    <a:pt x="701031" y="726077"/>
                  </a:lnTo>
                  <a:lnTo>
                    <a:pt x="751115" y="896955"/>
                  </a:lnTo>
                  <a:lnTo>
                    <a:pt x="1015052" y="1188444"/>
                  </a:lnTo>
                  <a:lnTo>
                    <a:pt x="1255594" y="1064525"/>
                  </a:lnTo>
                  <a:lnTo>
                    <a:pt x="1296537" y="0"/>
                  </a:lnTo>
                  <a:lnTo>
                    <a:pt x="0" y="13647"/>
                  </a:lnTo>
                  <a:lnTo>
                    <a:pt x="305246" y="284423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cxnSp>
        <p:nvCxnSpPr>
          <p:cNvPr id="3" name="Straight Arrow Connector 2"/>
          <p:cNvCxnSpPr/>
          <p:nvPr/>
        </p:nvCxnSpPr>
        <p:spPr>
          <a:xfrm>
            <a:off x="8940139" y="3933224"/>
            <a:ext cx="0" cy="5803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2633" t="52079" r="66812" b="8448"/>
          <a:stretch/>
        </p:blipFill>
        <p:spPr>
          <a:xfrm>
            <a:off x="7511934" y="1187544"/>
            <a:ext cx="2891246" cy="27443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57875" t="52079" r="36491" b="8448"/>
          <a:stretch/>
        </p:blipFill>
        <p:spPr>
          <a:xfrm>
            <a:off x="10239751" y="1187544"/>
            <a:ext cx="792480" cy="27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4191</TotalTime>
  <Words>643</Words>
  <Application>Microsoft Office PowerPoint</Application>
  <PresentationFormat>Widescreen</PresentationFormat>
  <Paragraphs>99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DejaVu Sans</vt:lpstr>
      <vt:lpstr>Wingdings</vt:lpstr>
      <vt:lpstr>1_Office Theme</vt:lpstr>
      <vt:lpstr>Office Theme</vt:lpstr>
      <vt:lpstr>Creating a global database with return periods of extreme sea levels caused by tropical and extratropical cyclones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global database with return periods of extreme sea levels caused by tropical and extratropical cyclones</dc:title>
  <dc:creator>Dullaart, J.C.M.</dc:creator>
  <cp:lastModifiedBy>Dullaart, J.C.M.</cp:lastModifiedBy>
  <cp:revision>178</cp:revision>
  <dcterms:created xsi:type="dcterms:W3CDTF">2019-08-02T08:19:44Z</dcterms:created>
  <dcterms:modified xsi:type="dcterms:W3CDTF">2020-05-01T13:53:47Z</dcterms:modified>
</cp:coreProperties>
</file>