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69" r:id="rId5"/>
    <p:sldId id="270" r:id="rId6"/>
    <p:sldId id="258" r:id="rId7"/>
    <p:sldId id="259" r:id="rId8"/>
    <p:sldId id="260" r:id="rId9"/>
    <p:sldId id="261" r:id="rId10"/>
    <p:sldId id="262" r:id="rId11"/>
    <p:sldId id="263" r:id="rId12"/>
    <p:sldId id="264" r:id="rId13"/>
    <p:sldId id="265" r:id="rId14"/>
    <p:sldId id="266"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660"/>
  </p:normalViewPr>
  <p:slideViewPr>
    <p:cSldViewPr snapToGrid="0">
      <p:cViewPr varScale="1">
        <p:scale>
          <a:sx n="115" d="100"/>
          <a:sy n="115" d="100"/>
        </p:scale>
        <p:origin x="4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Slides no TO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1584" y="411770"/>
            <a:ext cx="1567542" cy="475633"/>
          </a:xfrm>
          <a:prstGeom prst="rect">
            <a:avLst/>
          </a:prstGeom>
        </p:spPr>
      </p:pic>
      <p:sp>
        <p:nvSpPr>
          <p:cNvPr id="7" name="Text Placeholder 2"/>
          <p:cNvSpPr>
            <a:spLocks noGrp="1"/>
          </p:cNvSpPr>
          <p:nvPr>
            <p:ph idx="1"/>
          </p:nvPr>
        </p:nvSpPr>
        <p:spPr>
          <a:xfrm>
            <a:off x="455427" y="1825625"/>
            <a:ext cx="10515600" cy="4351338"/>
          </a:xfrm>
          <a:prstGeom prst="rect">
            <a:avLst/>
          </a:prstGeom>
        </p:spPr>
        <p:txBody>
          <a:bodyPr vert="horz" lIns="91440" tIns="45720" rIns="91440" bIns="45720" rtlCol="0">
            <a:normAutofit/>
          </a:bodyPr>
          <a:lstStyle>
            <a:lvl2pPr marL="742950" indent="-285750">
              <a:buFont typeface="Wingdings" panose="05000000000000000000" pitchFamily="2" charset="2"/>
              <a:buChar char="§"/>
              <a:defRPr/>
            </a:lvl2pPr>
            <a:lvl3pPr marL="1200150" indent="-285750">
              <a:buFont typeface="Wingdings" panose="05000000000000000000" pitchFamily="2" charset="2"/>
              <a:buChar char="§"/>
              <a:defRPr>
                <a:latin typeface="Azo Sans Thin" panose="020B0303030303020204" pitchFamily="34" charset="0"/>
              </a:defRPr>
            </a:lvl3pPr>
            <a:lvl4pPr marL="1657350" indent="-285750">
              <a:buFont typeface="Wingdings" panose="05000000000000000000" pitchFamily="2" charset="2"/>
              <a:buChar char="§"/>
              <a:defRPr>
                <a:latin typeface="Azo Sans Thin" panose="020B0303030303020204" pitchFamily="34" charset="0"/>
              </a:defRPr>
            </a:lvl4pPr>
            <a:lvl5pPr marL="2114550" indent="-285750">
              <a:buFont typeface="Wingdings" panose="05000000000000000000" pitchFamily="2" charset="2"/>
              <a:buChar char="§"/>
              <a:defRPr>
                <a:latin typeface="Azo Sans Thin" panose="020B03030303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3"/>
          <p:cNvSpPr>
            <a:spLocks noGrp="1"/>
          </p:cNvSpPr>
          <p:nvPr>
            <p:ph type="dt" sz="half" idx="2"/>
          </p:nvPr>
        </p:nvSpPr>
        <p:spPr>
          <a:xfrm>
            <a:off x="455427"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C4FA-0DA2-470F-BFEF-56E857E51CBE}" type="datetimeFigureOut">
              <a:rPr lang="en-GB" smtClean="0"/>
              <a:t>01/05/2020</a:t>
            </a:fld>
            <a:endParaRPr lang="en-GB"/>
          </a:p>
        </p:txBody>
      </p:sp>
      <p:sp>
        <p:nvSpPr>
          <p:cNvPr id="9" name="Title Placeholder 1"/>
          <p:cNvSpPr>
            <a:spLocks noGrp="1"/>
          </p:cNvSpPr>
          <p:nvPr>
            <p:ph type="title"/>
          </p:nvPr>
        </p:nvSpPr>
        <p:spPr>
          <a:xfrm>
            <a:off x="455427" y="369731"/>
            <a:ext cx="9285514" cy="1140582"/>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6359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Slides bot LOGO no TOT ">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5379" y="5939146"/>
            <a:ext cx="1567542" cy="475633"/>
          </a:xfrm>
          <a:prstGeom prst="rect">
            <a:avLst/>
          </a:prstGeom>
        </p:spPr>
      </p:pic>
      <p:sp>
        <p:nvSpPr>
          <p:cNvPr id="7" name="Text Placeholder 2"/>
          <p:cNvSpPr>
            <a:spLocks noGrp="1"/>
          </p:cNvSpPr>
          <p:nvPr>
            <p:ph idx="1"/>
          </p:nvPr>
        </p:nvSpPr>
        <p:spPr>
          <a:xfrm>
            <a:off x="455427" y="1825625"/>
            <a:ext cx="11261756" cy="3947854"/>
          </a:xfrm>
          <a:prstGeom prst="rect">
            <a:avLst/>
          </a:prstGeom>
        </p:spPr>
        <p:txBody>
          <a:bodyPr vert="horz" lIns="91440" tIns="45720" rIns="91440" bIns="45720" rtlCol="0">
            <a:normAutofit/>
          </a:bodyPr>
          <a:lstStyle>
            <a:lvl2pPr marL="742950" indent="-285750">
              <a:buFont typeface="Wingdings" panose="05000000000000000000" pitchFamily="2" charset="2"/>
              <a:buChar char="§"/>
              <a:defRPr/>
            </a:lvl2pPr>
            <a:lvl3pPr marL="1200150" indent="-285750">
              <a:buFont typeface="Wingdings" panose="05000000000000000000" pitchFamily="2" charset="2"/>
              <a:buChar char="§"/>
              <a:defRPr>
                <a:latin typeface="Azo Sans Thin" panose="020B0303030303020204" pitchFamily="34" charset="0"/>
              </a:defRPr>
            </a:lvl3pPr>
            <a:lvl4pPr marL="1657350" indent="-285750">
              <a:buFont typeface="Wingdings" panose="05000000000000000000" pitchFamily="2" charset="2"/>
              <a:buChar char="§"/>
              <a:defRPr>
                <a:latin typeface="Azo Sans Thin" panose="020B0303030303020204" pitchFamily="34" charset="0"/>
              </a:defRPr>
            </a:lvl4pPr>
            <a:lvl5pPr marL="2114550" indent="-285750">
              <a:buFont typeface="Wingdings" panose="05000000000000000000" pitchFamily="2" charset="2"/>
              <a:buChar char="§"/>
              <a:defRPr>
                <a:latin typeface="Azo Sans Thin" panose="020B03030303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3"/>
          <p:cNvSpPr>
            <a:spLocks noGrp="1"/>
          </p:cNvSpPr>
          <p:nvPr>
            <p:ph type="dt" sz="half" idx="2"/>
          </p:nvPr>
        </p:nvSpPr>
        <p:spPr>
          <a:xfrm>
            <a:off x="455427"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C4FA-0DA2-470F-BFEF-56E857E51CBE}" type="datetimeFigureOut">
              <a:rPr lang="en-GB" smtClean="0"/>
              <a:t>01/05/2020</a:t>
            </a:fld>
            <a:endParaRPr lang="en-GB"/>
          </a:p>
        </p:txBody>
      </p:sp>
      <p:sp>
        <p:nvSpPr>
          <p:cNvPr id="9" name="Title Placeholder 1"/>
          <p:cNvSpPr>
            <a:spLocks noGrp="1"/>
          </p:cNvSpPr>
          <p:nvPr>
            <p:ph type="title"/>
          </p:nvPr>
        </p:nvSpPr>
        <p:spPr>
          <a:xfrm>
            <a:off x="455427" y="369731"/>
            <a:ext cx="11277494" cy="1140582"/>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135945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Slides TOT &amp; LOGO">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5362" y="6299510"/>
            <a:ext cx="2296304" cy="478804"/>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1584" y="411770"/>
            <a:ext cx="1567542" cy="475633"/>
          </a:xfrm>
          <a:prstGeom prst="rect">
            <a:avLst/>
          </a:prstGeom>
        </p:spPr>
      </p:pic>
      <p:sp>
        <p:nvSpPr>
          <p:cNvPr id="9" name="Text Placeholder 2"/>
          <p:cNvSpPr>
            <a:spLocks noGrp="1"/>
          </p:cNvSpPr>
          <p:nvPr>
            <p:ph idx="1"/>
          </p:nvPr>
        </p:nvSpPr>
        <p:spPr>
          <a:xfrm>
            <a:off x="455427" y="1825625"/>
            <a:ext cx="10515600" cy="4351338"/>
          </a:xfrm>
          <a:prstGeom prst="rect">
            <a:avLst/>
          </a:prstGeom>
        </p:spPr>
        <p:txBody>
          <a:bodyPr vert="horz" lIns="91440" tIns="45720" rIns="91440" bIns="45720" rtlCol="0">
            <a:normAutofit/>
          </a:bodyPr>
          <a:lstStyle>
            <a:lvl2pPr marL="742950" indent="-285750">
              <a:buFont typeface="Wingdings" panose="05000000000000000000" pitchFamily="2" charset="2"/>
              <a:buChar char="§"/>
              <a:defRPr/>
            </a:lvl2pPr>
            <a:lvl3pPr marL="1200150" indent="-285750">
              <a:buFont typeface="Wingdings" panose="05000000000000000000" pitchFamily="2" charset="2"/>
              <a:buChar char="§"/>
              <a:defRPr>
                <a:latin typeface="Azo Sans Thin" panose="020B0303030303020204" pitchFamily="34" charset="0"/>
              </a:defRPr>
            </a:lvl3pPr>
            <a:lvl4pPr marL="1657350" indent="-285750">
              <a:buFont typeface="Wingdings" panose="05000000000000000000" pitchFamily="2" charset="2"/>
              <a:buChar char="§"/>
              <a:defRPr>
                <a:latin typeface="Azo Sans Thin" panose="020B0303030303020204" pitchFamily="34" charset="0"/>
              </a:defRPr>
            </a:lvl4pPr>
            <a:lvl5pPr marL="2114550" indent="-285750">
              <a:buFont typeface="Wingdings" panose="05000000000000000000" pitchFamily="2" charset="2"/>
              <a:buChar char="§"/>
              <a:defRPr>
                <a:latin typeface="Azo Sans Thin" panose="020B03030303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Date Placeholder 3"/>
          <p:cNvSpPr>
            <a:spLocks noGrp="1"/>
          </p:cNvSpPr>
          <p:nvPr>
            <p:ph type="dt" sz="half" idx="2"/>
          </p:nvPr>
        </p:nvSpPr>
        <p:spPr>
          <a:xfrm>
            <a:off x="455427"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C4FA-0DA2-470F-BFEF-56E857E51CBE}" type="datetimeFigureOut">
              <a:rPr lang="en-GB" smtClean="0"/>
              <a:t>01/05/2020</a:t>
            </a:fld>
            <a:endParaRPr lang="en-GB"/>
          </a:p>
        </p:txBody>
      </p:sp>
      <p:sp>
        <p:nvSpPr>
          <p:cNvPr id="11" name="Title Placeholder 1"/>
          <p:cNvSpPr>
            <a:spLocks noGrp="1"/>
          </p:cNvSpPr>
          <p:nvPr>
            <p:ph type="title"/>
          </p:nvPr>
        </p:nvSpPr>
        <p:spPr>
          <a:xfrm>
            <a:off x="455427" y="369731"/>
            <a:ext cx="9285514" cy="1140582"/>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271138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hite Slides no TOT Logo Lef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5427" y="411771"/>
            <a:ext cx="1567542" cy="475633"/>
          </a:xfrm>
          <a:prstGeom prst="rect">
            <a:avLst/>
          </a:prstGeom>
        </p:spPr>
      </p:pic>
      <p:sp>
        <p:nvSpPr>
          <p:cNvPr id="7" name="Text Placeholder 2"/>
          <p:cNvSpPr>
            <a:spLocks noGrp="1"/>
          </p:cNvSpPr>
          <p:nvPr>
            <p:ph idx="1"/>
          </p:nvPr>
        </p:nvSpPr>
        <p:spPr>
          <a:xfrm>
            <a:off x="455427" y="1825625"/>
            <a:ext cx="10515600" cy="4351338"/>
          </a:xfrm>
          <a:prstGeom prst="rect">
            <a:avLst/>
          </a:prstGeom>
        </p:spPr>
        <p:txBody>
          <a:bodyPr vert="horz" lIns="91440" tIns="45720" rIns="91440" bIns="45720" rtlCol="0">
            <a:normAutofit/>
          </a:bodyPr>
          <a:lstStyle>
            <a:lvl2pPr marL="742950" indent="-285750">
              <a:buFont typeface="Wingdings" panose="05000000000000000000" pitchFamily="2" charset="2"/>
              <a:buChar char="§"/>
              <a:defRPr/>
            </a:lvl2pPr>
            <a:lvl3pPr marL="1200150" indent="-285750">
              <a:buFont typeface="Wingdings" panose="05000000000000000000" pitchFamily="2" charset="2"/>
              <a:buChar char="§"/>
              <a:defRPr>
                <a:latin typeface="Azo Sans Thin" panose="020B0303030303020204" pitchFamily="34" charset="0"/>
              </a:defRPr>
            </a:lvl3pPr>
            <a:lvl4pPr marL="1657350" indent="-285750">
              <a:buFont typeface="Wingdings" panose="05000000000000000000" pitchFamily="2" charset="2"/>
              <a:buChar char="§"/>
              <a:defRPr>
                <a:latin typeface="Azo Sans Thin" panose="020B0303030303020204" pitchFamily="34" charset="0"/>
              </a:defRPr>
            </a:lvl4pPr>
            <a:lvl5pPr marL="2114550" indent="-285750">
              <a:buFont typeface="Wingdings" panose="05000000000000000000" pitchFamily="2" charset="2"/>
              <a:buChar char="§"/>
              <a:defRPr>
                <a:latin typeface="Azo Sans Thin" panose="020B03030303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3"/>
          <p:cNvSpPr>
            <a:spLocks noGrp="1"/>
          </p:cNvSpPr>
          <p:nvPr>
            <p:ph type="dt" sz="half" idx="2"/>
          </p:nvPr>
        </p:nvSpPr>
        <p:spPr>
          <a:xfrm>
            <a:off x="455427"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C4FA-0DA2-470F-BFEF-56E857E51CBE}" type="datetimeFigureOut">
              <a:rPr lang="en-GB" smtClean="0"/>
              <a:t>01/05/2020</a:t>
            </a:fld>
            <a:endParaRPr lang="en-GB"/>
          </a:p>
        </p:txBody>
      </p:sp>
      <p:sp>
        <p:nvSpPr>
          <p:cNvPr id="9" name="Title Placeholder 1"/>
          <p:cNvSpPr>
            <a:spLocks noGrp="1"/>
          </p:cNvSpPr>
          <p:nvPr>
            <p:ph type="title"/>
          </p:nvPr>
        </p:nvSpPr>
        <p:spPr>
          <a:xfrm>
            <a:off x="2554013" y="369731"/>
            <a:ext cx="8417013" cy="1140582"/>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187191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hite Slides Section Break Short">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GB"/>
          </a:p>
        </p:txBody>
      </p:sp>
      <p:sp>
        <p:nvSpPr>
          <p:cNvPr id="6" name="Date Placeholder 2"/>
          <p:cNvSpPr>
            <a:spLocks noGrp="1"/>
          </p:cNvSpPr>
          <p:nvPr>
            <p:ph type="dt" sz="half" idx="10"/>
          </p:nvPr>
        </p:nvSpPr>
        <p:spPr>
          <a:xfrm>
            <a:off x="455427" y="6356350"/>
            <a:ext cx="2743200" cy="365125"/>
          </a:xfrm>
        </p:spPr>
        <p:txBody>
          <a:bodyPr/>
          <a:lstStyle/>
          <a:p>
            <a:fld id="{1370C4FA-0DA2-470F-BFEF-56E857E51CBE}" type="datetimeFigureOut">
              <a:rPr lang="en-GB" smtClean="0"/>
              <a:t>01/05/2020</a:t>
            </a:fld>
            <a:endParaRPr lang="en-GB"/>
          </a:p>
        </p:txBody>
      </p:sp>
      <p:sp>
        <p:nvSpPr>
          <p:cNvPr id="9" name="Text Placeholder 2"/>
          <p:cNvSpPr>
            <a:spLocks noGrp="1"/>
          </p:cNvSpPr>
          <p:nvPr>
            <p:ph type="body" idx="1" hasCustomPrompt="1"/>
          </p:nvPr>
        </p:nvSpPr>
        <p:spPr>
          <a:xfrm>
            <a:off x="455427" y="4821615"/>
            <a:ext cx="7772400" cy="1298705"/>
          </a:xfrm>
        </p:spPr>
        <p:txBody>
          <a:bodyPr/>
          <a:lstStyle>
            <a:lvl1pPr marL="0" indent="0">
              <a:buNone/>
              <a:defRPr sz="24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 Title Heading</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1584" y="411770"/>
            <a:ext cx="1567542" cy="475633"/>
          </a:xfrm>
          <a:prstGeom prst="rect">
            <a:avLst/>
          </a:prstGeom>
        </p:spPr>
      </p:pic>
      <p:sp>
        <p:nvSpPr>
          <p:cNvPr id="12" name="Title 1"/>
          <p:cNvSpPr>
            <a:spLocks noGrp="1"/>
          </p:cNvSpPr>
          <p:nvPr>
            <p:ph type="title" hasCustomPrompt="1"/>
          </p:nvPr>
        </p:nvSpPr>
        <p:spPr>
          <a:xfrm>
            <a:off x="455427" y="394139"/>
            <a:ext cx="7772400" cy="4312052"/>
          </a:xfrm>
        </p:spPr>
        <p:txBody>
          <a:bodyPr anchor="t">
            <a:normAutofit/>
          </a:bodyPr>
          <a:lstStyle>
            <a:lvl1pPr>
              <a:defRPr sz="6600"/>
            </a:lvl1pPr>
          </a:lstStyle>
          <a:p>
            <a:r>
              <a:rPr lang="en-US" dirty="0"/>
              <a:t>Section Title</a:t>
            </a:r>
            <a:endParaRPr lang="en-GB" dirty="0"/>
          </a:p>
        </p:txBody>
      </p:sp>
    </p:spTree>
    <p:extLst>
      <p:ext uri="{BB962C8B-B14F-4D97-AF65-F5344CB8AC3E}">
        <p14:creationId xmlns:p14="http://schemas.microsoft.com/office/powerpoint/2010/main" val="1185836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Slides Section Break Lon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5427" y="6356350"/>
            <a:ext cx="2743200" cy="365125"/>
          </a:xfrm>
        </p:spPr>
        <p:txBody>
          <a:bodyPr/>
          <a:lstStyle/>
          <a:p>
            <a:fld id="{1370C4FA-0DA2-470F-BFEF-56E857E51CBE}" type="datetimeFigureOut">
              <a:rPr lang="en-GB" smtClean="0"/>
              <a:t>01/05/2020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16F8A46-E344-42B0-8AFF-66A3024D4E24}" type="slidenum">
              <a:rPr lang="en-GB" smtClean="0"/>
              <a:t>‹#›</a:t>
            </a:fld>
            <a:endParaRPr lang="en-GB"/>
          </a:p>
        </p:txBody>
      </p:sp>
      <p:sp>
        <p:nvSpPr>
          <p:cNvPr id="7" name="Title 1"/>
          <p:cNvSpPr>
            <a:spLocks noGrp="1"/>
          </p:cNvSpPr>
          <p:nvPr>
            <p:ph type="title" hasCustomPrompt="1"/>
          </p:nvPr>
        </p:nvSpPr>
        <p:spPr>
          <a:xfrm>
            <a:off x="455427" y="1741269"/>
            <a:ext cx="10515600" cy="2852737"/>
          </a:xfrm>
        </p:spPr>
        <p:txBody>
          <a:bodyPr anchor="b"/>
          <a:lstStyle>
            <a:lvl1pPr>
              <a:defRPr sz="6000" baseline="0"/>
            </a:lvl1pPr>
          </a:lstStyle>
          <a:p>
            <a:r>
              <a:rPr lang="en-US" dirty="0"/>
              <a:t>Section Title</a:t>
            </a:r>
            <a:endParaRPr lang="en-GB" dirty="0"/>
          </a:p>
        </p:txBody>
      </p:sp>
      <p:sp>
        <p:nvSpPr>
          <p:cNvPr id="8" name="Text Placeholder 2"/>
          <p:cNvSpPr>
            <a:spLocks noGrp="1"/>
          </p:cNvSpPr>
          <p:nvPr>
            <p:ph type="body" idx="1" hasCustomPrompt="1"/>
          </p:nvPr>
        </p:nvSpPr>
        <p:spPr>
          <a:xfrm>
            <a:off x="455427" y="4709857"/>
            <a:ext cx="10515600" cy="1411324"/>
          </a:xfrm>
        </p:spPr>
        <p:txBody>
          <a:bodyPr/>
          <a:lstStyle>
            <a:lvl1pPr marL="0" indent="0">
              <a:buNone/>
              <a:defRPr sz="24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 Title Heading</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5427" y="411771"/>
            <a:ext cx="1567542" cy="475633"/>
          </a:xfrm>
          <a:prstGeom prst="rect">
            <a:avLst/>
          </a:prstGeom>
        </p:spPr>
      </p:pic>
    </p:spTree>
    <p:extLst>
      <p:ext uri="{BB962C8B-B14F-4D97-AF65-F5344CB8AC3E}">
        <p14:creationId xmlns:p14="http://schemas.microsoft.com/office/powerpoint/2010/main" val="113334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White Logo Only">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8881" y="2413398"/>
            <a:ext cx="6694239" cy="2031205"/>
          </a:xfrm>
          <a:prstGeom prst="rect">
            <a:avLst/>
          </a:prstGeom>
        </p:spPr>
      </p:pic>
    </p:spTree>
    <p:extLst>
      <p:ext uri="{BB962C8B-B14F-4D97-AF65-F5344CB8AC3E}">
        <p14:creationId xmlns:p14="http://schemas.microsoft.com/office/powerpoint/2010/main" val="359399181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White Blank">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002988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11770"/>
            <a:ext cx="92855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C4FA-0DA2-470F-BFEF-56E857E51CBE}" type="datetimeFigureOut">
              <a:rPr lang="en-GB" smtClean="0"/>
              <a:t>01/05/2020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Tree>
    <p:extLst>
      <p:ext uri="{BB962C8B-B14F-4D97-AF65-F5344CB8AC3E}">
        <p14:creationId xmlns:p14="http://schemas.microsoft.com/office/powerpoint/2010/main" val="513735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Azo Sans Thin" panose="020B0303030303020204" pitchFamily="34"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zo Sans Thin" panose="020B0303030303020204" pitchFamily="34"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zo Sans Thin" panose="020B0303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Jim.Jordan@Northumbria.ac.uk" TargetMode="Externa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427" y="1825624"/>
            <a:ext cx="10515600" cy="4870143"/>
          </a:xfrm>
        </p:spPr>
        <p:txBody>
          <a:bodyPr>
            <a:normAutofit lnSpcReduction="10000"/>
          </a:bodyPr>
          <a:lstStyle/>
          <a:p>
            <a:pPr marL="0" indent="0">
              <a:buNone/>
            </a:pPr>
            <a:endParaRPr lang="en-GB" b="1" u="sng" dirty="0" smtClean="0"/>
          </a:p>
          <a:p>
            <a:pPr marL="0" indent="0">
              <a:buNone/>
            </a:pPr>
            <a:r>
              <a:rPr lang="en-GB" b="1" u="sng" dirty="0" smtClean="0"/>
              <a:t>Jim Jordan</a:t>
            </a:r>
            <a:r>
              <a:rPr lang="en-GB" b="1" u="sng" baseline="30000" dirty="0" smtClean="0"/>
              <a:t>1</a:t>
            </a:r>
            <a:r>
              <a:rPr lang="en-GB" dirty="0" smtClean="0"/>
              <a:t>, Hilmar Gudmundsson</a:t>
            </a:r>
            <a:r>
              <a:rPr lang="en-GB" baseline="30000" dirty="0" smtClean="0"/>
              <a:t>1</a:t>
            </a:r>
            <a:r>
              <a:rPr lang="en-GB" dirty="0" smtClean="0"/>
              <a:t>, Adrian Jenkins</a:t>
            </a:r>
            <a:r>
              <a:rPr lang="en-GB" baseline="30000" dirty="0" smtClean="0"/>
              <a:t>1</a:t>
            </a:r>
            <a:r>
              <a:rPr lang="en-GB" dirty="0" smtClean="0"/>
              <a:t>, Bertie Miles</a:t>
            </a:r>
            <a:r>
              <a:rPr lang="en-GB" baseline="30000" dirty="0" smtClean="0"/>
              <a:t>2</a:t>
            </a:r>
            <a:r>
              <a:rPr lang="en-GB" dirty="0" smtClean="0"/>
              <a:t>, Chris Stokes</a:t>
            </a:r>
            <a:r>
              <a:rPr lang="en-GB" baseline="30000" dirty="0" smtClean="0"/>
              <a:t>2</a:t>
            </a:r>
            <a:r>
              <a:rPr lang="en-GB" dirty="0" smtClean="0"/>
              <a:t> and Stuart Jamieson</a:t>
            </a:r>
            <a:r>
              <a:rPr lang="en-GB" baseline="30000" dirty="0" smtClean="0"/>
              <a:t>2</a:t>
            </a:r>
          </a:p>
          <a:p>
            <a:endParaRPr lang="en-GB" baseline="30000" dirty="0"/>
          </a:p>
          <a:p>
            <a:pPr marL="0" indent="0">
              <a:buNone/>
            </a:pPr>
            <a:endParaRPr lang="en-GB" baseline="30000" dirty="0" smtClean="0"/>
          </a:p>
          <a:p>
            <a:pPr marL="0" indent="0">
              <a:buNone/>
            </a:pPr>
            <a:r>
              <a:rPr lang="en-GB" baseline="30000" dirty="0"/>
              <a:t>Work funded by NERC grant :NE/R000719/1</a:t>
            </a:r>
          </a:p>
          <a:p>
            <a:pPr marL="0" indent="0">
              <a:buNone/>
            </a:pPr>
            <a:endParaRPr lang="en-GB" baseline="30000" dirty="0"/>
          </a:p>
          <a:p>
            <a:pPr marL="0" indent="0">
              <a:buNone/>
            </a:pPr>
            <a:endParaRPr lang="en-GB" baseline="30000" dirty="0" smtClean="0"/>
          </a:p>
          <a:p>
            <a:pPr marL="0" indent="0">
              <a:buNone/>
            </a:pPr>
            <a:endParaRPr lang="en-GB" baseline="30000" dirty="0"/>
          </a:p>
          <a:p>
            <a:pPr marL="0" indent="0">
              <a:buNone/>
            </a:pPr>
            <a:r>
              <a:rPr lang="en-GB" baseline="30000" dirty="0">
                <a:hlinkClick r:id="rId2"/>
              </a:rPr>
              <a:t>Jim.Jordan@Northumbria.ac.uk</a:t>
            </a:r>
            <a:endParaRPr lang="en-GB" baseline="30000" dirty="0"/>
          </a:p>
          <a:p>
            <a:pPr marL="0" indent="0">
              <a:buNone/>
            </a:pPr>
            <a:endParaRPr lang="en-GB" baseline="30000" dirty="0"/>
          </a:p>
          <a:p>
            <a:pPr marL="0" indent="0">
              <a:buNone/>
            </a:pPr>
            <a:r>
              <a:rPr lang="en-GB" sz="1400" dirty="0" smtClean="0"/>
              <a:t>1 – Geography and Environmental Sciences, Northumbria University</a:t>
            </a:r>
          </a:p>
          <a:p>
            <a:pPr marL="0" indent="0">
              <a:buNone/>
            </a:pPr>
            <a:r>
              <a:rPr lang="en-GB" sz="1400" dirty="0" smtClean="0"/>
              <a:t>2 – Department of Geography, Durham </a:t>
            </a:r>
            <a:r>
              <a:rPr lang="en-GB" sz="1400" dirty="0" smtClean="0"/>
              <a:t>University</a:t>
            </a:r>
            <a:endParaRPr lang="en-GB" sz="1400" dirty="0"/>
          </a:p>
        </p:txBody>
      </p:sp>
      <p:sp>
        <p:nvSpPr>
          <p:cNvPr id="3" name="Title 2"/>
          <p:cNvSpPr>
            <a:spLocks noGrp="1"/>
          </p:cNvSpPr>
          <p:nvPr>
            <p:ph type="title"/>
          </p:nvPr>
        </p:nvSpPr>
        <p:spPr/>
        <p:txBody>
          <a:bodyPr>
            <a:normAutofit fontScale="90000"/>
          </a:bodyPr>
          <a:lstStyle/>
          <a:p>
            <a:pPr algn="just"/>
            <a:r>
              <a:rPr lang="en-GB" dirty="0" smtClean="0"/>
              <a:t>The sensitivity of East Antarctic mass balance to air and ocean temperature</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29977" y="3497471"/>
            <a:ext cx="5310856" cy="1346772"/>
          </a:xfrm>
          <a:prstGeom prst="rect">
            <a:avLst/>
          </a:prstGeom>
        </p:spPr>
      </p:pic>
      <p:pic>
        <p:nvPicPr>
          <p:cNvPr id="5" name="Picture 4"/>
          <p:cNvPicPr>
            <a:picLocks noChangeAspect="1"/>
          </p:cNvPicPr>
          <p:nvPr/>
        </p:nvPicPr>
        <p:blipFill>
          <a:blip r:embed="rId4"/>
          <a:stretch>
            <a:fillRect/>
          </a:stretch>
        </p:blipFill>
        <p:spPr>
          <a:xfrm>
            <a:off x="7129977" y="5135845"/>
            <a:ext cx="2143125" cy="2143125"/>
          </a:xfrm>
          <a:prstGeom prst="rect">
            <a:avLst/>
          </a:prstGeom>
        </p:spPr>
      </p:pic>
      <p:pic>
        <p:nvPicPr>
          <p:cNvPr id="6" name="Picture 5"/>
          <p:cNvPicPr>
            <a:picLocks noChangeAspect="1"/>
          </p:cNvPicPr>
          <p:nvPr/>
        </p:nvPicPr>
        <p:blipFill>
          <a:blip r:embed="rId5"/>
          <a:stretch>
            <a:fillRect/>
          </a:stretch>
        </p:blipFill>
        <p:spPr>
          <a:xfrm>
            <a:off x="9551094" y="5082369"/>
            <a:ext cx="1905000" cy="1905000"/>
          </a:xfrm>
          <a:prstGeom prst="rect">
            <a:avLst/>
          </a:prstGeom>
        </p:spPr>
      </p:pic>
    </p:spTree>
    <p:extLst>
      <p:ext uri="{BB962C8B-B14F-4D97-AF65-F5344CB8AC3E}">
        <p14:creationId xmlns:p14="http://schemas.microsoft.com/office/powerpoint/2010/main" val="1190546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948" y="117987"/>
            <a:ext cx="6858000" cy="6858000"/>
          </a:xfrm>
          <a:prstGeom prst="rect">
            <a:avLst/>
          </a:prstGeom>
        </p:spPr>
      </p:pic>
      <p:sp>
        <p:nvSpPr>
          <p:cNvPr id="7" name="TextBox 6"/>
          <p:cNvSpPr txBox="1"/>
          <p:nvPr/>
        </p:nvSpPr>
        <p:spPr>
          <a:xfrm>
            <a:off x="8023122" y="1519083"/>
            <a:ext cx="3445174" cy="523220"/>
          </a:xfrm>
          <a:prstGeom prst="rect">
            <a:avLst/>
          </a:prstGeom>
          <a:noFill/>
        </p:spPr>
        <p:txBody>
          <a:bodyPr wrap="none" rtlCol="0">
            <a:spAutoFit/>
          </a:bodyPr>
          <a:lstStyle/>
          <a:p>
            <a:r>
              <a:rPr lang="en-GB" sz="2800" dirty="0" smtClean="0"/>
              <a:t>Domain-wide results</a:t>
            </a:r>
            <a:endParaRPr lang="en-GB" sz="2800" dirty="0"/>
          </a:p>
        </p:txBody>
      </p:sp>
    </p:spTree>
    <p:extLst>
      <p:ext uri="{BB962C8B-B14F-4D97-AF65-F5344CB8AC3E}">
        <p14:creationId xmlns:p14="http://schemas.microsoft.com/office/powerpoint/2010/main" val="985658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Melt forcing</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263" y="-11230"/>
            <a:ext cx="7863350" cy="6948949"/>
          </a:xfrm>
          <a:prstGeom prst="rect">
            <a:avLst/>
          </a:prstGeom>
        </p:spPr>
      </p:pic>
      <p:sp>
        <p:nvSpPr>
          <p:cNvPr id="5" name="Content Placeholder 4"/>
          <p:cNvSpPr>
            <a:spLocks noGrp="1"/>
          </p:cNvSpPr>
          <p:nvPr>
            <p:ph idx="1"/>
          </p:nvPr>
        </p:nvSpPr>
        <p:spPr>
          <a:xfrm>
            <a:off x="8301569" y="518741"/>
            <a:ext cx="3890431" cy="1983144"/>
          </a:xfrm>
        </p:spPr>
        <p:txBody>
          <a:bodyPr/>
          <a:lstStyle/>
          <a:p>
            <a:pPr marL="0" indent="0">
              <a:buNone/>
            </a:pPr>
            <a:r>
              <a:rPr lang="en-GB" dirty="0" smtClean="0"/>
              <a:t>Volume above floatation, broken down by region</a:t>
            </a:r>
            <a:endParaRPr lang="en-GB" dirty="0"/>
          </a:p>
        </p:txBody>
      </p:sp>
    </p:spTree>
    <p:extLst>
      <p:ext uri="{BB962C8B-B14F-4D97-AF65-F5344CB8AC3E}">
        <p14:creationId xmlns:p14="http://schemas.microsoft.com/office/powerpoint/2010/main" val="198078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465574" cy="6858000"/>
          </a:xfrm>
          <a:prstGeom prst="rect">
            <a:avLst/>
          </a:prstGeom>
        </p:spPr>
      </p:pic>
      <p:sp>
        <p:nvSpPr>
          <p:cNvPr id="6" name="Content Placeholder 4"/>
          <p:cNvSpPr>
            <a:spLocks noGrp="1"/>
          </p:cNvSpPr>
          <p:nvPr>
            <p:ph idx="1"/>
          </p:nvPr>
        </p:nvSpPr>
        <p:spPr>
          <a:xfrm>
            <a:off x="8301569" y="518741"/>
            <a:ext cx="3890431" cy="1983144"/>
          </a:xfrm>
        </p:spPr>
        <p:txBody>
          <a:bodyPr/>
          <a:lstStyle/>
          <a:p>
            <a:pPr marL="0" indent="0">
              <a:buNone/>
            </a:pPr>
            <a:r>
              <a:rPr lang="en-GB" dirty="0" smtClean="0"/>
              <a:t>Ice volume, broken down by region</a:t>
            </a:r>
            <a:endParaRPr lang="en-GB" dirty="0"/>
          </a:p>
        </p:txBody>
      </p:sp>
    </p:spTree>
    <p:extLst>
      <p:ext uri="{BB962C8B-B14F-4D97-AF65-F5344CB8AC3E}">
        <p14:creationId xmlns:p14="http://schemas.microsoft.com/office/powerpoint/2010/main" val="238114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6832" y="137473"/>
            <a:ext cx="7730536" cy="6476923"/>
          </a:xfrm>
        </p:spPr>
      </p:pic>
      <p:sp>
        <p:nvSpPr>
          <p:cNvPr id="6" name="Content Placeholder 4"/>
          <p:cNvSpPr txBox="1">
            <a:spLocks/>
          </p:cNvSpPr>
          <p:nvPr/>
        </p:nvSpPr>
        <p:spPr>
          <a:xfrm>
            <a:off x="7475659" y="916948"/>
            <a:ext cx="3890431" cy="19831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200150" indent="-28575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Azo Sans Thin" panose="020B0303030303020204" pitchFamily="34" charset="0"/>
                <a:ea typeface="+mn-ea"/>
                <a:cs typeface="+mn-cs"/>
              </a:defRPr>
            </a:lvl3pPr>
            <a:lvl4pPr marL="1657350" indent="-28575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zo Sans Thin" panose="020B0303030303020204" pitchFamily="34" charset="0"/>
                <a:ea typeface="+mn-ea"/>
                <a:cs typeface="+mn-cs"/>
              </a:defRPr>
            </a:lvl4pPr>
            <a:lvl5pPr marL="2114550" indent="-28575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zo Sans Thin" panose="020B0303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GB" dirty="0" smtClean="0"/>
              <a:t>Grounded area, broken down by region</a:t>
            </a:r>
            <a:endParaRPr lang="en-GB" dirty="0"/>
          </a:p>
        </p:txBody>
      </p:sp>
    </p:spTree>
    <p:extLst>
      <p:ext uri="{BB962C8B-B14F-4D97-AF65-F5344CB8AC3E}">
        <p14:creationId xmlns:p14="http://schemas.microsoft.com/office/powerpoint/2010/main" val="2632269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When considered as a whole, simulations show the EAIS gaining ice volume above floatation over the next 100 years, with inland snowfall more than counterbalancing increased ice discharge from ocean induced melt.</a:t>
            </a:r>
          </a:p>
          <a:p>
            <a:r>
              <a:rPr lang="en-GB" dirty="0" smtClean="0"/>
              <a:t>Going from RCP 4.5 to RCP 8.5 conditions has a relatively larger increase for air temperature (increased mass via precipitation) than ocean temperature (decreased mass via ocean melting) compared to going from present day conditions to RCP 4.5.</a:t>
            </a:r>
          </a:p>
          <a:p>
            <a:r>
              <a:rPr lang="en-GB" dirty="0" smtClean="0"/>
              <a:t>For cold ocean conditions, RCP 4.5 has little change in ice volume whilst there is a small increase in ice volume for RCP 8.5. For warm ocean conditions, total ice volume decreases in both RCP 4.5 and RPC 8.5 as increased ocean melting counters increased precipitation.</a:t>
            </a:r>
          </a:p>
          <a:p>
            <a:r>
              <a:rPr lang="en-GB" dirty="0" smtClean="0"/>
              <a:t>Volume above floatation still increases despite a decrease in total ice volume due to inland precipitation outweighing melting of floating ice.</a:t>
            </a:r>
            <a:endParaRPr lang="en-GB" dirty="0"/>
          </a:p>
        </p:txBody>
      </p:sp>
      <p:sp>
        <p:nvSpPr>
          <p:cNvPr id="3" name="Title 2"/>
          <p:cNvSpPr>
            <a:spLocks noGrp="1"/>
          </p:cNvSpPr>
          <p:nvPr>
            <p:ph type="title"/>
          </p:nvPr>
        </p:nvSpPr>
        <p:spPr/>
        <p:txBody>
          <a:bodyPr>
            <a:normAutofit fontScale="90000"/>
          </a:bodyPr>
          <a:lstStyle/>
          <a:p>
            <a:r>
              <a:rPr lang="en-GB" dirty="0" smtClean="0"/>
              <a:t>Discussion points – The whole of the EAIS</a:t>
            </a:r>
            <a:endParaRPr lang="en-GB" dirty="0"/>
          </a:p>
        </p:txBody>
      </p:sp>
    </p:spTree>
    <p:extLst>
      <p:ext uri="{BB962C8B-B14F-4D97-AF65-F5344CB8AC3E}">
        <p14:creationId xmlns:p14="http://schemas.microsoft.com/office/powerpoint/2010/main" val="712488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Individual catchments do not behave identically to each other.</a:t>
            </a:r>
          </a:p>
          <a:p>
            <a:r>
              <a:rPr lang="en-GB" dirty="0" err="1" smtClean="0"/>
              <a:t>Rignot</a:t>
            </a:r>
            <a:r>
              <a:rPr lang="en-GB" dirty="0" smtClean="0"/>
              <a:t> catchments K-A (Brunt Ice Shelf area), B-C (Amery Ice Shelf) and C-</a:t>
            </a:r>
            <a:r>
              <a:rPr lang="en-GB" dirty="0" err="1" smtClean="0"/>
              <a:t>Cp</a:t>
            </a:r>
            <a:r>
              <a:rPr lang="en-GB" dirty="0" smtClean="0"/>
              <a:t> (Shackleton-Denman Ice Shelf area) appear to have the least increase (or greatest decrease) in VAF.</a:t>
            </a:r>
          </a:p>
          <a:p>
            <a:r>
              <a:rPr lang="en-GB" dirty="0" err="1" smtClean="0"/>
              <a:t>Rignot</a:t>
            </a:r>
            <a:r>
              <a:rPr lang="en-GB" dirty="0"/>
              <a:t> </a:t>
            </a:r>
            <a:r>
              <a:rPr lang="en-GB" dirty="0" smtClean="0"/>
              <a:t>catchments  </a:t>
            </a:r>
            <a:r>
              <a:rPr lang="en-GB" dirty="0" err="1" smtClean="0"/>
              <a:t>Ap</a:t>
            </a:r>
            <a:r>
              <a:rPr lang="en-GB" dirty="0" smtClean="0"/>
              <a:t>-B (</a:t>
            </a:r>
            <a:r>
              <a:rPr lang="en-GB" dirty="0" err="1" smtClean="0"/>
              <a:t>Shirase</a:t>
            </a:r>
            <a:r>
              <a:rPr lang="en-GB" dirty="0" smtClean="0"/>
              <a:t> Ice shelf area), </a:t>
            </a:r>
            <a:r>
              <a:rPr lang="en-GB" dirty="0" err="1" smtClean="0"/>
              <a:t>Cp</a:t>
            </a:r>
            <a:r>
              <a:rPr lang="en-GB" dirty="0" smtClean="0"/>
              <a:t>-D (Totten Ice Shelf area), D-</a:t>
            </a:r>
            <a:r>
              <a:rPr lang="en-GB" dirty="0" err="1" smtClean="0"/>
              <a:t>Dp</a:t>
            </a:r>
            <a:r>
              <a:rPr lang="en-GB" dirty="0" smtClean="0"/>
              <a:t> (Cook Ice Shelf area) have the greatest increase in VAF.</a:t>
            </a:r>
            <a:endParaRPr lang="en-GB" dirty="0"/>
          </a:p>
        </p:txBody>
      </p:sp>
      <p:sp>
        <p:nvSpPr>
          <p:cNvPr id="3" name="Title 2"/>
          <p:cNvSpPr>
            <a:spLocks noGrp="1"/>
          </p:cNvSpPr>
          <p:nvPr>
            <p:ph type="title"/>
          </p:nvPr>
        </p:nvSpPr>
        <p:spPr/>
        <p:txBody>
          <a:bodyPr/>
          <a:lstStyle/>
          <a:p>
            <a:r>
              <a:rPr lang="en-GB" dirty="0" smtClean="0"/>
              <a:t>Discussion points – Individual regions</a:t>
            </a:r>
            <a:endParaRPr lang="en-GB" dirty="0"/>
          </a:p>
        </p:txBody>
      </p:sp>
    </p:spTree>
    <p:extLst>
      <p:ext uri="{BB962C8B-B14F-4D97-AF65-F5344CB8AC3E}">
        <p14:creationId xmlns:p14="http://schemas.microsoft.com/office/powerpoint/2010/main" val="167257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Increased precipitation from a warming atmosphere has the potential to offset increased ice discharge from a warming ocean in regards to the mass balance of the EAIS over the next 100 years.</a:t>
            </a:r>
          </a:p>
          <a:p>
            <a:r>
              <a:rPr lang="en-GB" dirty="0" smtClean="0"/>
              <a:t>A reduction in grounded ice sheet area (and hence a reduction in volume above floatation) is more than compensated by inland precipitation.</a:t>
            </a:r>
            <a:endParaRPr lang="en-GB" dirty="0" smtClean="0"/>
          </a:p>
          <a:p>
            <a:r>
              <a:rPr lang="en-GB" dirty="0" smtClean="0"/>
              <a:t>Simulations show that if East Antarctic ice-shelf melt continues to be driven by Antarctic Bottom Water, then total ice volume is likely to be kept approximately constant, or actually slightly increase under the warmest air temperatures.</a:t>
            </a:r>
          </a:p>
          <a:p>
            <a:r>
              <a:rPr lang="en-GB" dirty="0" smtClean="0"/>
              <a:t>However, if ocean melting becomes predominantly driven by Circumpolar </a:t>
            </a:r>
            <a:r>
              <a:rPr lang="en-GB" smtClean="0"/>
              <a:t>Deep Water </a:t>
            </a:r>
            <a:r>
              <a:rPr lang="en-GB" dirty="0" smtClean="0"/>
              <a:t>then ice volume will decrease due to floating ice shelves melting, even if the volume of grounded ice above flotation increases.</a:t>
            </a:r>
          </a:p>
          <a:p>
            <a:r>
              <a:rPr lang="en-GB" dirty="0" smtClean="0"/>
              <a:t>In the case of the EAIS, the relative increase in VAF from precipitation and decrease in VAF from increased ice discharge are of roughly similar magnitudes. Small changes in the assumptions used here are likely to affect not just the magnitude of future mass balance change, but potentially also the sign.</a:t>
            </a:r>
            <a:endParaRPr lang="en-GB" dirty="0"/>
          </a:p>
        </p:txBody>
      </p:sp>
      <p:sp>
        <p:nvSpPr>
          <p:cNvPr id="3" name="Title 2"/>
          <p:cNvSpPr>
            <a:spLocks noGrp="1"/>
          </p:cNvSpPr>
          <p:nvPr>
            <p:ph type="title"/>
          </p:nvPr>
        </p:nvSpPr>
        <p:spPr/>
        <p:txBody>
          <a:bodyPr/>
          <a:lstStyle/>
          <a:p>
            <a:r>
              <a:rPr lang="en-GB" dirty="0" smtClean="0"/>
              <a:t>Conclusion</a:t>
            </a:r>
            <a:endParaRPr lang="en-GB" dirty="0"/>
          </a:p>
        </p:txBody>
      </p:sp>
    </p:spTree>
    <p:extLst>
      <p:ext uri="{BB962C8B-B14F-4D97-AF65-F5344CB8AC3E}">
        <p14:creationId xmlns:p14="http://schemas.microsoft.com/office/powerpoint/2010/main" val="343712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427" y="1825625"/>
            <a:ext cx="6550057" cy="4781652"/>
          </a:xfrm>
        </p:spPr>
        <p:txBody>
          <a:bodyPr>
            <a:normAutofit fontScale="70000" lnSpcReduction="20000"/>
          </a:bodyPr>
          <a:lstStyle/>
          <a:p>
            <a:r>
              <a:rPr lang="en-GB" dirty="0" smtClean="0"/>
              <a:t>Largest single potential contributor to future sea-level rise, containing ~54 m of potential global mean sea level rise.</a:t>
            </a:r>
          </a:p>
          <a:p>
            <a:r>
              <a:rPr lang="en-GB" dirty="0" smtClean="0"/>
              <a:t>Despite this large potential, the EAIS is comparatively less studied than the faster changing WAIS. </a:t>
            </a:r>
          </a:p>
          <a:p>
            <a:r>
              <a:rPr lang="en-GB" dirty="0" smtClean="0"/>
              <a:t>Recent estimates show the EAIS to be losing mass (although at a slower rate than West Antarctica).</a:t>
            </a:r>
          </a:p>
          <a:p>
            <a:r>
              <a:rPr lang="en-GB" dirty="0" smtClean="0"/>
              <a:t>Whilst there is a large amount of variability in SMB, the overall mass trend is driven by ice dynamics.</a:t>
            </a:r>
          </a:p>
          <a:p>
            <a:r>
              <a:rPr lang="en-GB" dirty="0" smtClean="0"/>
              <a:t>When considering the dynamics effecting ice discharge, the ability of ice shelves to retard inland flow is of crucial importance.</a:t>
            </a:r>
          </a:p>
          <a:p>
            <a:r>
              <a:rPr lang="en-GB" dirty="0" smtClean="0"/>
              <a:t>The water mass currently driving the melting of East Antarctic ice shelves is relatively cool, Antarctic Bottom Water (ABW</a:t>
            </a:r>
            <a:r>
              <a:rPr lang="en-GB" dirty="0" smtClean="0"/>
              <a:t>), </a:t>
            </a:r>
            <a:r>
              <a:rPr lang="en-GB" dirty="0" smtClean="0"/>
              <a:t>although incursions of warmer Circumpolar Deep Water (CDW) have been observed in several locations.</a:t>
            </a:r>
          </a:p>
        </p:txBody>
      </p:sp>
      <p:sp>
        <p:nvSpPr>
          <p:cNvPr id="3" name="Title 2"/>
          <p:cNvSpPr>
            <a:spLocks noGrp="1"/>
          </p:cNvSpPr>
          <p:nvPr>
            <p:ph type="title"/>
          </p:nvPr>
        </p:nvSpPr>
        <p:spPr/>
        <p:txBody>
          <a:bodyPr>
            <a:normAutofit fontScale="90000"/>
          </a:bodyPr>
          <a:lstStyle/>
          <a:p>
            <a:r>
              <a:rPr lang="en-GB" dirty="0" smtClean="0"/>
              <a:t>The current state of the East Antarctic Ice Sheet (EAIS)</a:t>
            </a:r>
            <a:endParaRPr lang="en-GB" dirty="0"/>
          </a:p>
        </p:txBody>
      </p:sp>
      <p:pic>
        <p:nvPicPr>
          <p:cNvPr id="4" name="Picture 3"/>
          <p:cNvPicPr>
            <a:picLocks noChangeAspect="1"/>
          </p:cNvPicPr>
          <p:nvPr/>
        </p:nvPicPr>
        <p:blipFill rotWithShape="1">
          <a:blip r:embed="rId2"/>
          <a:srcRect l="50520" b="49896"/>
          <a:stretch/>
        </p:blipFill>
        <p:spPr>
          <a:xfrm>
            <a:off x="7418439" y="1364551"/>
            <a:ext cx="4601497" cy="3674640"/>
          </a:xfrm>
          <a:prstGeom prst="rect">
            <a:avLst/>
          </a:prstGeom>
        </p:spPr>
      </p:pic>
      <p:sp>
        <p:nvSpPr>
          <p:cNvPr id="5" name="TextBox 4"/>
          <p:cNvSpPr txBox="1"/>
          <p:nvPr/>
        </p:nvSpPr>
        <p:spPr>
          <a:xfrm>
            <a:off x="7986830" y="5039191"/>
            <a:ext cx="3746091" cy="923330"/>
          </a:xfrm>
          <a:prstGeom prst="rect">
            <a:avLst/>
          </a:prstGeom>
          <a:noFill/>
        </p:spPr>
        <p:txBody>
          <a:bodyPr wrap="square" rtlCol="0">
            <a:spAutoFit/>
          </a:bodyPr>
          <a:lstStyle/>
          <a:p>
            <a:r>
              <a:rPr lang="en-GB" dirty="0" smtClean="0"/>
              <a:t>SMB (blue), ice discharge (red) and total mass (red) of the EAIS since 1980 (</a:t>
            </a:r>
            <a:r>
              <a:rPr lang="en-GB" dirty="0" err="1" smtClean="0"/>
              <a:t>Rignot</a:t>
            </a:r>
            <a:r>
              <a:rPr lang="en-GB" dirty="0" smtClean="0"/>
              <a:t> et. al., 2019) </a:t>
            </a:r>
            <a:endParaRPr lang="en-GB" dirty="0"/>
          </a:p>
        </p:txBody>
      </p:sp>
    </p:spTree>
    <p:extLst>
      <p:ext uri="{BB962C8B-B14F-4D97-AF65-F5344CB8AC3E}">
        <p14:creationId xmlns:p14="http://schemas.microsoft.com/office/powerpoint/2010/main" val="417123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427" y="1825625"/>
            <a:ext cx="8600083" cy="3947854"/>
          </a:xfrm>
        </p:spPr>
        <p:txBody>
          <a:bodyPr>
            <a:normAutofit fontScale="92500" lnSpcReduction="20000"/>
          </a:bodyPr>
          <a:lstStyle/>
          <a:p>
            <a:r>
              <a:rPr lang="en-GB" dirty="0" smtClean="0"/>
              <a:t>Global temperatures are expected to rise, including for East Antarctica.</a:t>
            </a:r>
          </a:p>
          <a:p>
            <a:r>
              <a:rPr lang="en-GB" dirty="0" smtClean="0"/>
              <a:t>Oceanic temperatures are likewise expected to rise, leading to increased basal melting causing an increase in ice discharge due to a reduction in ice-shelf buttressing.</a:t>
            </a:r>
          </a:p>
          <a:p>
            <a:r>
              <a:rPr lang="en-GB" dirty="0" smtClean="0"/>
              <a:t>As well as general oceanic warming, there is the potential of a regime shift with warm CDW replacing cooler ABW in driving ice-shelf melting.</a:t>
            </a:r>
          </a:p>
          <a:p>
            <a:r>
              <a:rPr lang="en-GB" dirty="0" smtClean="0"/>
              <a:t>Warmer air temperatures are expected to lead to a rise in precipitation, leading to an increase in SMB.</a:t>
            </a:r>
          </a:p>
        </p:txBody>
      </p:sp>
      <p:sp>
        <p:nvSpPr>
          <p:cNvPr id="3" name="Title 2"/>
          <p:cNvSpPr>
            <a:spLocks noGrp="1"/>
          </p:cNvSpPr>
          <p:nvPr>
            <p:ph type="title"/>
          </p:nvPr>
        </p:nvSpPr>
        <p:spPr/>
        <p:txBody>
          <a:bodyPr>
            <a:normAutofit fontScale="90000"/>
          </a:bodyPr>
          <a:lstStyle/>
          <a:p>
            <a:r>
              <a:rPr lang="en-GB" dirty="0" smtClean="0"/>
              <a:t>How the EAIS is likely to change over the next 100 years</a:t>
            </a:r>
            <a:endParaRPr lang="en-GB" dirty="0"/>
          </a:p>
        </p:txBody>
      </p:sp>
    </p:spTree>
    <p:extLst>
      <p:ext uri="{BB962C8B-B14F-4D97-AF65-F5344CB8AC3E}">
        <p14:creationId xmlns:p14="http://schemas.microsoft.com/office/powerpoint/2010/main" val="428403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How the EAIS is likely to change over the next 100 years (Ocean)</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67189683"/>
              </p:ext>
            </p:extLst>
          </p:nvPr>
        </p:nvGraphicFramePr>
        <p:xfrm>
          <a:off x="455427" y="3293745"/>
          <a:ext cx="11261724" cy="1112520"/>
        </p:xfrm>
        <a:graphic>
          <a:graphicData uri="http://schemas.openxmlformats.org/drawingml/2006/table">
            <a:tbl>
              <a:tblPr firstRow="1" bandRow="1">
                <a:tableStyleId>{5C22544A-7EE6-4342-B048-85BDC9FD1C3A}</a:tableStyleId>
              </a:tblPr>
              <a:tblGrid>
                <a:gridCol w="2815431">
                  <a:extLst>
                    <a:ext uri="{9D8B030D-6E8A-4147-A177-3AD203B41FA5}">
                      <a16:colId xmlns:a16="http://schemas.microsoft.com/office/drawing/2014/main" val="1272713936"/>
                    </a:ext>
                  </a:extLst>
                </a:gridCol>
                <a:gridCol w="2815431">
                  <a:extLst>
                    <a:ext uri="{9D8B030D-6E8A-4147-A177-3AD203B41FA5}">
                      <a16:colId xmlns:a16="http://schemas.microsoft.com/office/drawing/2014/main" val="327263140"/>
                    </a:ext>
                  </a:extLst>
                </a:gridCol>
                <a:gridCol w="2815431">
                  <a:extLst>
                    <a:ext uri="{9D8B030D-6E8A-4147-A177-3AD203B41FA5}">
                      <a16:colId xmlns:a16="http://schemas.microsoft.com/office/drawing/2014/main" val="3842913266"/>
                    </a:ext>
                  </a:extLst>
                </a:gridCol>
                <a:gridCol w="2815431">
                  <a:extLst>
                    <a:ext uri="{9D8B030D-6E8A-4147-A177-3AD203B41FA5}">
                      <a16:colId xmlns:a16="http://schemas.microsoft.com/office/drawing/2014/main" val="4082589013"/>
                    </a:ext>
                  </a:extLst>
                </a:gridCol>
              </a:tblGrid>
              <a:tr h="370840">
                <a:tc>
                  <a:txBody>
                    <a:bodyPr/>
                    <a:lstStyle/>
                    <a:p>
                      <a:r>
                        <a:rPr lang="en-GB" dirty="0" smtClean="0">
                          <a:solidFill>
                            <a:schemeClr val="tx1"/>
                          </a:solidFill>
                        </a:rPr>
                        <a:t>CDW</a:t>
                      </a:r>
                      <a:endParaRPr lang="en-GB" dirty="0">
                        <a:solidFill>
                          <a:schemeClr val="tx1"/>
                        </a:solidFill>
                      </a:endParaRPr>
                    </a:p>
                  </a:txBody>
                  <a:tcPr/>
                </a:tc>
                <a:tc>
                  <a:txBody>
                    <a:bodyPr/>
                    <a:lstStyle/>
                    <a:p>
                      <a:r>
                        <a:rPr lang="en-GB" dirty="0" smtClean="0">
                          <a:solidFill>
                            <a:schemeClr val="tx1"/>
                          </a:solidFill>
                        </a:rPr>
                        <a:t>Observations</a:t>
                      </a:r>
                      <a:endParaRPr lang="en-GB" dirty="0">
                        <a:solidFill>
                          <a:schemeClr val="tx1"/>
                        </a:solidFill>
                      </a:endParaRPr>
                    </a:p>
                  </a:txBody>
                  <a:tcPr/>
                </a:tc>
                <a:tc>
                  <a:txBody>
                    <a:bodyPr/>
                    <a:lstStyle/>
                    <a:p>
                      <a:r>
                        <a:rPr lang="en-GB" dirty="0" smtClean="0">
                          <a:solidFill>
                            <a:schemeClr val="tx1"/>
                          </a:solidFill>
                        </a:rPr>
                        <a:t>RCP 4.5 change</a:t>
                      </a:r>
                      <a:endParaRPr lang="en-GB" dirty="0">
                        <a:solidFill>
                          <a:schemeClr val="tx1"/>
                        </a:solidFill>
                      </a:endParaRPr>
                    </a:p>
                  </a:txBody>
                  <a:tcPr/>
                </a:tc>
                <a:tc>
                  <a:txBody>
                    <a:bodyPr/>
                    <a:lstStyle/>
                    <a:p>
                      <a:r>
                        <a:rPr lang="en-GB" dirty="0" smtClean="0">
                          <a:solidFill>
                            <a:schemeClr val="tx1"/>
                          </a:solidFill>
                        </a:rPr>
                        <a:t>RCP 8.5 change</a:t>
                      </a:r>
                      <a:endParaRPr lang="en-GB" dirty="0">
                        <a:solidFill>
                          <a:schemeClr val="tx1"/>
                        </a:solidFill>
                      </a:endParaRPr>
                    </a:p>
                  </a:txBody>
                  <a:tcPr/>
                </a:tc>
                <a:extLst>
                  <a:ext uri="{0D108BD9-81ED-4DB2-BD59-A6C34878D82A}">
                    <a16:rowId xmlns:a16="http://schemas.microsoft.com/office/drawing/2014/main" val="2733147310"/>
                  </a:ext>
                </a:extLst>
              </a:tr>
              <a:tr h="370840">
                <a:tc>
                  <a:txBody>
                    <a:bodyPr/>
                    <a:lstStyle/>
                    <a:p>
                      <a:r>
                        <a:rPr lang="en-GB" dirty="0" smtClean="0"/>
                        <a:t>Temperature</a:t>
                      </a:r>
                      <a:endParaRPr lang="en-GB" dirty="0"/>
                    </a:p>
                  </a:txBody>
                  <a:tcPr/>
                </a:tc>
                <a:tc>
                  <a:txBody>
                    <a:bodyPr/>
                    <a:lstStyle/>
                    <a:p>
                      <a:r>
                        <a:rPr lang="en-GB" dirty="0" smtClean="0"/>
                        <a:t>1.371 (°C)</a:t>
                      </a:r>
                      <a:endParaRPr lang="en-GB" dirty="0"/>
                    </a:p>
                  </a:txBody>
                  <a:tcPr/>
                </a:tc>
                <a:tc>
                  <a:txBody>
                    <a:bodyPr/>
                    <a:lstStyle/>
                    <a:p>
                      <a:r>
                        <a:rPr lang="en-GB" dirty="0" smtClean="0"/>
                        <a:t>+0.334</a:t>
                      </a:r>
                      <a:endParaRPr lang="en-GB" dirty="0"/>
                    </a:p>
                  </a:txBody>
                  <a:tcPr/>
                </a:tc>
                <a:tc>
                  <a:txBody>
                    <a:bodyPr/>
                    <a:lstStyle/>
                    <a:p>
                      <a:r>
                        <a:rPr lang="en-GB" dirty="0" smtClean="0"/>
                        <a:t>+0.412</a:t>
                      </a:r>
                      <a:endParaRPr lang="en-GB" dirty="0"/>
                    </a:p>
                  </a:txBody>
                  <a:tcPr/>
                </a:tc>
                <a:extLst>
                  <a:ext uri="{0D108BD9-81ED-4DB2-BD59-A6C34878D82A}">
                    <a16:rowId xmlns:a16="http://schemas.microsoft.com/office/drawing/2014/main" val="1513219781"/>
                  </a:ext>
                </a:extLst>
              </a:tr>
              <a:tr h="370840">
                <a:tc>
                  <a:txBody>
                    <a:bodyPr/>
                    <a:lstStyle/>
                    <a:p>
                      <a:r>
                        <a:rPr lang="en-GB" dirty="0" smtClean="0"/>
                        <a:t>Salinity</a:t>
                      </a:r>
                      <a:endParaRPr lang="en-GB" dirty="0"/>
                    </a:p>
                  </a:txBody>
                  <a:tcPr/>
                </a:tc>
                <a:tc>
                  <a:txBody>
                    <a:bodyPr/>
                    <a:lstStyle/>
                    <a:p>
                      <a:r>
                        <a:rPr lang="en-GB" dirty="0" smtClean="0"/>
                        <a:t>34.673</a:t>
                      </a:r>
                      <a:endParaRPr lang="en-GB" dirty="0"/>
                    </a:p>
                  </a:txBody>
                  <a:tcPr/>
                </a:tc>
                <a:tc>
                  <a:txBody>
                    <a:bodyPr/>
                    <a:lstStyle/>
                    <a:p>
                      <a:r>
                        <a:rPr lang="en-GB" dirty="0" smtClean="0"/>
                        <a:t>-0.005</a:t>
                      </a:r>
                      <a:endParaRPr lang="en-GB" dirty="0"/>
                    </a:p>
                  </a:txBody>
                  <a:tcPr/>
                </a:tc>
                <a:tc>
                  <a:txBody>
                    <a:bodyPr/>
                    <a:lstStyle/>
                    <a:p>
                      <a:r>
                        <a:rPr lang="en-GB" dirty="0" smtClean="0"/>
                        <a:t>-0.009</a:t>
                      </a:r>
                      <a:endParaRPr lang="en-GB" dirty="0"/>
                    </a:p>
                  </a:txBody>
                  <a:tcPr/>
                </a:tc>
                <a:extLst>
                  <a:ext uri="{0D108BD9-81ED-4DB2-BD59-A6C34878D82A}">
                    <a16:rowId xmlns:a16="http://schemas.microsoft.com/office/drawing/2014/main" val="1540530954"/>
                  </a:ext>
                </a:extLst>
              </a:tr>
            </a:tbl>
          </a:graphicData>
        </a:graphic>
      </p:graphicFrame>
      <p:pic>
        <p:nvPicPr>
          <p:cNvPr id="9" name="Picture 8"/>
          <p:cNvPicPr>
            <a:picLocks noChangeAspect="1"/>
          </p:cNvPicPr>
          <p:nvPr/>
        </p:nvPicPr>
        <p:blipFill>
          <a:blip r:embed="rId2"/>
          <a:stretch>
            <a:fillRect/>
          </a:stretch>
        </p:blipFill>
        <p:spPr>
          <a:xfrm>
            <a:off x="455427" y="1720694"/>
            <a:ext cx="11302964" cy="1237595"/>
          </a:xfrm>
          <a:prstGeom prst="rect">
            <a:avLst/>
          </a:prstGeom>
        </p:spPr>
      </p:pic>
      <p:sp>
        <p:nvSpPr>
          <p:cNvPr id="10" name="TextBox 9"/>
          <p:cNvSpPr txBox="1"/>
          <p:nvPr/>
        </p:nvSpPr>
        <p:spPr>
          <a:xfrm>
            <a:off x="7238999" y="4741721"/>
            <a:ext cx="4478151" cy="1200329"/>
          </a:xfrm>
          <a:prstGeom prst="rect">
            <a:avLst/>
          </a:prstGeom>
          <a:noFill/>
        </p:spPr>
        <p:txBody>
          <a:bodyPr wrap="square" rtlCol="0">
            <a:spAutoFit/>
          </a:bodyPr>
          <a:lstStyle/>
          <a:p>
            <a:r>
              <a:rPr lang="en-GB" dirty="0" smtClean="0"/>
              <a:t>Table of predicted change in water mass properties from an ensemble of CMIP 5 simulations, adapted from </a:t>
            </a:r>
            <a:r>
              <a:rPr lang="en-GB" dirty="0" err="1" smtClean="0"/>
              <a:t>Sallee</a:t>
            </a:r>
            <a:r>
              <a:rPr lang="en-GB" dirty="0" smtClean="0"/>
              <a:t> et. al, 2015.</a:t>
            </a:r>
            <a:endParaRPr lang="en-GB" dirty="0"/>
          </a:p>
        </p:txBody>
      </p:sp>
    </p:spTree>
    <p:extLst>
      <p:ext uri="{BB962C8B-B14F-4D97-AF65-F5344CB8AC3E}">
        <p14:creationId xmlns:p14="http://schemas.microsoft.com/office/powerpoint/2010/main" val="3302786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How the EAIS is likely to change over the next 100 years (Atmosphere)</a:t>
            </a:r>
            <a:endParaRPr lang="en-GB" dirty="0"/>
          </a:p>
        </p:txBody>
      </p:sp>
      <p:pic>
        <p:nvPicPr>
          <p:cNvPr id="6" name="Picture 5"/>
          <p:cNvPicPr>
            <a:picLocks noChangeAspect="1"/>
          </p:cNvPicPr>
          <p:nvPr/>
        </p:nvPicPr>
        <p:blipFill>
          <a:blip r:embed="rId2"/>
          <a:stretch>
            <a:fillRect/>
          </a:stretch>
        </p:blipFill>
        <p:spPr>
          <a:xfrm>
            <a:off x="455427" y="2105025"/>
            <a:ext cx="4938317" cy="2421256"/>
          </a:xfrm>
          <a:prstGeom prst="rect">
            <a:avLst/>
          </a:prstGeom>
        </p:spPr>
      </p:pic>
      <p:pic>
        <p:nvPicPr>
          <p:cNvPr id="4" name="Picture 3"/>
          <p:cNvPicPr>
            <a:picLocks noChangeAspect="1"/>
          </p:cNvPicPr>
          <p:nvPr/>
        </p:nvPicPr>
        <p:blipFill>
          <a:blip r:embed="rId3"/>
          <a:stretch>
            <a:fillRect/>
          </a:stretch>
        </p:blipFill>
        <p:spPr>
          <a:xfrm>
            <a:off x="6063695" y="1941195"/>
            <a:ext cx="5503466" cy="2765288"/>
          </a:xfrm>
          <a:prstGeom prst="rect">
            <a:avLst/>
          </a:prstGeom>
        </p:spPr>
      </p:pic>
      <p:sp>
        <p:nvSpPr>
          <p:cNvPr id="5" name="TextBox 4"/>
          <p:cNvSpPr txBox="1"/>
          <p:nvPr/>
        </p:nvSpPr>
        <p:spPr>
          <a:xfrm>
            <a:off x="700153" y="4968240"/>
            <a:ext cx="4448864" cy="923330"/>
          </a:xfrm>
          <a:prstGeom prst="rect">
            <a:avLst/>
          </a:prstGeom>
          <a:noFill/>
        </p:spPr>
        <p:txBody>
          <a:bodyPr wrap="square" rtlCol="0">
            <a:spAutoFit/>
          </a:bodyPr>
          <a:lstStyle/>
          <a:p>
            <a:r>
              <a:rPr lang="en-GB" dirty="0" smtClean="0"/>
              <a:t>Expected air temperature change and </a:t>
            </a:r>
            <a:r>
              <a:rPr lang="en-GB" dirty="0" smtClean="0"/>
              <a:t>precipitation </a:t>
            </a:r>
            <a:r>
              <a:rPr lang="en-GB" dirty="0" smtClean="0"/>
              <a:t>increase from CMIP5 model ensemble (</a:t>
            </a:r>
            <a:r>
              <a:rPr lang="en-GB" dirty="0" err="1" smtClean="0"/>
              <a:t>Palerme</a:t>
            </a:r>
            <a:r>
              <a:rPr lang="en-GB" dirty="0" smtClean="0"/>
              <a:t> et al, 2016)</a:t>
            </a:r>
            <a:endParaRPr lang="en-GB" dirty="0"/>
          </a:p>
        </p:txBody>
      </p:sp>
    </p:spTree>
    <p:extLst>
      <p:ext uri="{BB962C8B-B14F-4D97-AF65-F5344CB8AC3E}">
        <p14:creationId xmlns:p14="http://schemas.microsoft.com/office/powerpoint/2010/main" val="1811758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Determine how the EAIS mass balance is likely </a:t>
            </a:r>
            <a:r>
              <a:rPr lang="en-GB" dirty="0" smtClean="0"/>
              <a:t>to change </a:t>
            </a:r>
            <a:r>
              <a:rPr lang="en-GB" dirty="0" smtClean="0"/>
              <a:t>over the next 100 years.</a:t>
            </a:r>
          </a:p>
          <a:p>
            <a:r>
              <a:rPr lang="en-GB" dirty="0" smtClean="0"/>
              <a:t>Assess the impact of different climate scenarios upon the EAIS mass balance.</a:t>
            </a:r>
          </a:p>
          <a:p>
            <a:r>
              <a:rPr lang="en-GB" dirty="0" smtClean="0"/>
              <a:t>Assess the potential change in EAIS mass balance arising from a regime shift from predominantly ABW driven melting to CDW driven melting.</a:t>
            </a:r>
          </a:p>
          <a:p>
            <a:r>
              <a:rPr lang="en-GB" dirty="0" smtClean="0"/>
              <a:t>Determine to what extent increased precipitation </a:t>
            </a:r>
            <a:r>
              <a:rPr lang="en-GB" dirty="0" smtClean="0"/>
              <a:t>could </a:t>
            </a:r>
            <a:r>
              <a:rPr lang="en-GB" dirty="0" smtClean="0"/>
              <a:t>counterbalance increased oceanic melting.</a:t>
            </a:r>
          </a:p>
          <a:p>
            <a:endParaRPr lang="en-GB" dirty="0" smtClean="0"/>
          </a:p>
          <a:p>
            <a:endParaRPr lang="en-GB" dirty="0" smtClean="0"/>
          </a:p>
          <a:p>
            <a:endParaRPr lang="en-GB" dirty="0"/>
          </a:p>
        </p:txBody>
      </p:sp>
      <p:sp>
        <p:nvSpPr>
          <p:cNvPr id="3" name="Title 2"/>
          <p:cNvSpPr>
            <a:spLocks noGrp="1"/>
          </p:cNvSpPr>
          <p:nvPr>
            <p:ph type="title"/>
          </p:nvPr>
        </p:nvSpPr>
        <p:spPr/>
        <p:txBody>
          <a:bodyPr/>
          <a:lstStyle/>
          <a:p>
            <a:r>
              <a:rPr lang="en-GB" dirty="0" smtClean="0"/>
              <a:t>Aims</a:t>
            </a:r>
            <a:endParaRPr lang="en-GB" dirty="0"/>
          </a:p>
        </p:txBody>
      </p:sp>
    </p:spTree>
    <p:extLst>
      <p:ext uri="{BB962C8B-B14F-4D97-AF65-F5344CB8AC3E}">
        <p14:creationId xmlns:p14="http://schemas.microsoft.com/office/powerpoint/2010/main" val="3845400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427" y="1510313"/>
            <a:ext cx="9439687" cy="4906816"/>
          </a:xfrm>
        </p:spPr>
        <p:txBody>
          <a:bodyPr>
            <a:normAutofit fontScale="77500" lnSpcReduction="20000"/>
          </a:bodyPr>
          <a:lstStyle/>
          <a:p>
            <a:pPr algn="just"/>
            <a:r>
              <a:rPr lang="en-GB" dirty="0" err="1"/>
              <a:t>Úa</a:t>
            </a:r>
            <a:r>
              <a:rPr lang="en-GB" dirty="0" smtClean="0"/>
              <a:t> ice model, with precipitation given by RACMO (Van </a:t>
            </a:r>
            <a:r>
              <a:rPr lang="en-GB" dirty="0" err="1" smtClean="0"/>
              <a:t>Wessem</a:t>
            </a:r>
            <a:r>
              <a:rPr lang="en-GB" dirty="0" smtClean="0"/>
              <a:t> et al, 2014) and oceanic melting derived from the PICO box model (Reese et al, 2018).</a:t>
            </a:r>
          </a:p>
          <a:p>
            <a:pPr algn="just"/>
            <a:r>
              <a:rPr lang="en-GB" dirty="0" smtClean="0"/>
              <a:t>RACMO field is uniformly increased by 7% per degree of warming, assuming RCP 4.5 leads to 2 degrees of warming and RCP 8.5 leads to 4 degrees</a:t>
            </a:r>
            <a:r>
              <a:rPr lang="en-GB" dirty="0" smtClean="0"/>
              <a:t>.</a:t>
            </a:r>
            <a:endParaRPr lang="en-GB" dirty="0" smtClean="0"/>
          </a:p>
          <a:p>
            <a:pPr algn="just"/>
            <a:r>
              <a:rPr lang="en-GB" dirty="0" smtClean="0"/>
              <a:t>PICO is calibrated to match current area averaged ice shelf melt-rates using current day observations of </a:t>
            </a:r>
            <a:r>
              <a:rPr lang="en-GB" dirty="0" smtClean="0"/>
              <a:t>ocean temperature </a:t>
            </a:r>
            <a:r>
              <a:rPr lang="en-GB" dirty="0" smtClean="0"/>
              <a:t>and salinity.</a:t>
            </a:r>
          </a:p>
          <a:p>
            <a:pPr algn="just"/>
            <a:r>
              <a:rPr lang="en-GB" dirty="0" smtClean="0"/>
              <a:t>The temperature and salinity used by PICO are then increased by the expected change over 100 years for ABW (ABW forcing) or increased to the expected change over 100 years for CDW in addition to the average difference between ABW and CDW water masses (CDW forcing).</a:t>
            </a:r>
          </a:p>
          <a:p>
            <a:pPr algn="just"/>
            <a:r>
              <a:rPr lang="en-GB" dirty="0" smtClean="0"/>
              <a:t>All temperature </a:t>
            </a:r>
            <a:r>
              <a:rPr lang="en-GB" dirty="0" err="1" smtClean="0"/>
              <a:t>forcings</a:t>
            </a:r>
            <a:r>
              <a:rPr lang="en-GB" dirty="0" smtClean="0"/>
              <a:t> are applied linearly over 100 years of model run time.</a:t>
            </a:r>
          </a:p>
          <a:p>
            <a:pPr algn="just"/>
            <a:r>
              <a:rPr lang="en-GB" dirty="0" smtClean="0"/>
              <a:t>To account for model bias, all results are given in relation to a reference run with current day </a:t>
            </a:r>
            <a:r>
              <a:rPr lang="en-GB" dirty="0" err="1" smtClean="0"/>
              <a:t>forcings</a:t>
            </a:r>
            <a:r>
              <a:rPr lang="en-GB" dirty="0" smtClean="0"/>
              <a:t> applied for 100 years.</a:t>
            </a:r>
          </a:p>
          <a:p>
            <a:endParaRPr lang="en-GB" dirty="0"/>
          </a:p>
        </p:txBody>
      </p:sp>
      <p:sp>
        <p:nvSpPr>
          <p:cNvPr id="3" name="Title 2"/>
          <p:cNvSpPr>
            <a:spLocks noGrp="1"/>
          </p:cNvSpPr>
          <p:nvPr>
            <p:ph type="title"/>
          </p:nvPr>
        </p:nvSpPr>
        <p:spPr/>
        <p:txBody>
          <a:bodyPr/>
          <a:lstStyle/>
          <a:p>
            <a:r>
              <a:rPr lang="en-GB" dirty="0" smtClean="0"/>
              <a:t>Methodology</a:t>
            </a:r>
            <a:endParaRPr lang="en-GB" dirty="0"/>
          </a:p>
        </p:txBody>
      </p:sp>
    </p:spTree>
    <p:extLst>
      <p:ext uri="{BB962C8B-B14F-4D97-AF65-F5344CB8AC3E}">
        <p14:creationId xmlns:p14="http://schemas.microsoft.com/office/powerpoint/2010/main" val="300314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Methodology - Schematic</a:t>
            </a:r>
            <a:endParaRPr lang="en-GB" dirty="0"/>
          </a:p>
        </p:txBody>
      </p:sp>
      <p:cxnSp>
        <p:nvCxnSpPr>
          <p:cNvPr id="6" name="Straight Connector 5"/>
          <p:cNvCxnSpPr/>
          <p:nvPr/>
        </p:nvCxnSpPr>
        <p:spPr>
          <a:xfrm flipV="1">
            <a:off x="3613355" y="4306529"/>
            <a:ext cx="3642851" cy="943899"/>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flipH="1">
            <a:off x="855406" y="5265174"/>
            <a:ext cx="2757949" cy="442452"/>
          </a:xfrm>
          <a:prstGeom prst="line">
            <a:avLst/>
          </a:prstGeom>
          <a:ln>
            <a:solidFill>
              <a:srgbClr val="9933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613355" y="5250427"/>
            <a:ext cx="8578645" cy="471945"/>
          </a:xfrm>
          <a:prstGeom prst="line">
            <a:avLst/>
          </a:prstGeom>
          <a:ln>
            <a:solidFill>
              <a:srgbClr val="9933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256206" y="3510116"/>
            <a:ext cx="0" cy="781667"/>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flipH="1" flipV="1">
            <a:off x="855406" y="3129649"/>
            <a:ext cx="6400800" cy="380467"/>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flipV="1">
            <a:off x="7256206" y="3760839"/>
            <a:ext cx="4476715" cy="14748"/>
          </a:xfrm>
          <a:prstGeom prst="line">
            <a:avLst/>
          </a:prstGeom>
          <a:ln>
            <a:solidFill>
              <a:srgbClr val="0070C0"/>
            </a:solidFill>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4357288" y="3925341"/>
            <a:ext cx="1736373" cy="369332"/>
          </a:xfrm>
          <a:prstGeom prst="rect">
            <a:avLst/>
          </a:prstGeom>
          <a:noFill/>
        </p:spPr>
        <p:txBody>
          <a:bodyPr wrap="none" rtlCol="0">
            <a:spAutoFit/>
          </a:bodyPr>
          <a:lstStyle/>
          <a:p>
            <a:r>
              <a:rPr lang="en-GB" dirty="0" err="1" smtClean="0"/>
              <a:t>Úa</a:t>
            </a:r>
            <a:r>
              <a:rPr lang="en-GB" dirty="0" smtClean="0"/>
              <a:t> – Ice model</a:t>
            </a:r>
            <a:endParaRPr lang="en-GB" dirty="0"/>
          </a:p>
        </p:txBody>
      </p:sp>
      <p:sp>
        <p:nvSpPr>
          <p:cNvPr id="25" name="TextBox 24"/>
          <p:cNvSpPr txBox="1"/>
          <p:nvPr/>
        </p:nvSpPr>
        <p:spPr>
          <a:xfrm>
            <a:off x="7974025" y="3972719"/>
            <a:ext cx="2569934" cy="369332"/>
          </a:xfrm>
          <a:prstGeom prst="rect">
            <a:avLst/>
          </a:prstGeom>
          <a:noFill/>
        </p:spPr>
        <p:txBody>
          <a:bodyPr wrap="none" rtlCol="0">
            <a:spAutoFit/>
          </a:bodyPr>
          <a:lstStyle/>
          <a:p>
            <a:r>
              <a:rPr lang="en-GB" dirty="0" smtClean="0"/>
              <a:t>PICO box ocean model</a:t>
            </a:r>
            <a:endParaRPr lang="en-GB" dirty="0"/>
          </a:p>
        </p:txBody>
      </p:sp>
      <p:sp>
        <p:nvSpPr>
          <p:cNvPr id="27" name="TextBox 26"/>
          <p:cNvSpPr txBox="1"/>
          <p:nvPr/>
        </p:nvSpPr>
        <p:spPr>
          <a:xfrm>
            <a:off x="3396517" y="1540101"/>
            <a:ext cx="3044423" cy="369332"/>
          </a:xfrm>
          <a:prstGeom prst="rect">
            <a:avLst/>
          </a:prstGeom>
          <a:noFill/>
        </p:spPr>
        <p:txBody>
          <a:bodyPr wrap="none" rtlCol="0">
            <a:spAutoFit/>
          </a:bodyPr>
          <a:lstStyle/>
          <a:p>
            <a:r>
              <a:rPr lang="en-GB" dirty="0" smtClean="0"/>
              <a:t>RACMO precipitation model</a:t>
            </a:r>
            <a:endParaRPr lang="en-GB" dirty="0"/>
          </a:p>
        </p:txBody>
      </p:sp>
      <p:sp>
        <p:nvSpPr>
          <p:cNvPr id="28" name="TextBox 27"/>
          <p:cNvSpPr txBox="1"/>
          <p:nvPr/>
        </p:nvSpPr>
        <p:spPr>
          <a:xfrm>
            <a:off x="8062698" y="2187518"/>
            <a:ext cx="2595582" cy="369332"/>
          </a:xfrm>
          <a:prstGeom prst="rect">
            <a:avLst/>
          </a:prstGeom>
          <a:noFill/>
        </p:spPr>
        <p:txBody>
          <a:bodyPr wrap="none" rtlCol="0">
            <a:spAutoFit/>
          </a:bodyPr>
          <a:lstStyle/>
          <a:p>
            <a:r>
              <a:rPr lang="en-GB" dirty="0" smtClean="0"/>
              <a:t>Air temperature change</a:t>
            </a:r>
            <a:endParaRPr lang="en-GB" dirty="0"/>
          </a:p>
        </p:txBody>
      </p:sp>
      <p:sp>
        <p:nvSpPr>
          <p:cNvPr id="29" name="TextBox 28"/>
          <p:cNvSpPr txBox="1"/>
          <p:nvPr/>
        </p:nvSpPr>
        <p:spPr>
          <a:xfrm>
            <a:off x="9145426" y="4997469"/>
            <a:ext cx="3255958" cy="369332"/>
          </a:xfrm>
          <a:prstGeom prst="rect">
            <a:avLst/>
          </a:prstGeom>
          <a:noFill/>
        </p:spPr>
        <p:txBody>
          <a:bodyPr wrap="square" rtlCol="0">
            <a:spAutoFit/>
          </a:bodyPr>
          <a:lstStyle/>
          <a:p>
            <a:r>
              <a:rPr lang="en-GB" dirty="0" smtClean="0"/>
              <a:t>Ocean properties change</a:t>
            </a:r>
            <a:endParaRPr lang="en-GB" dirty="0"/>
          </a:p>
        </p:txBody>
      </p:sp>
      <p:sp>
        <p:nvSpPr>
          <p:cNvPr id="32" name="Bent-Up Arrow 31"/>
          <p:cNvSpPr/>
          <p:nvPr/>
        </p:nvSpPr>
        <p:spPr>
          <a:xfrm rot="16200000">
            <a:off x="10772587" y="4029221"/>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Picture 33"/>
          <p:cNvPicPr>
            <a:picLocks noChangeAspect="1"/>
          </p:cNvPicPr>
          <p:nvPr/>
        </p:nvPicPr>
        <p:blipFill>
          <a:blip r:embed="rId2"/>
          <a:stretch>
            <a:fillRect/>
          </a:stretch>
        </p:blipFill>
        <p:spPr>
          <a:xfrm flipV="1">
            <a:off x="7654413" y="4417533"/>
            <a:ext cx="749873" cy="871804"/>
          </a:xfrm>
          <a:prstGeom prst="rect">
            <a:avLst/>
          </a:prstGeom>
        </p:spPr>
      </p:pic>
      <p:sp>
        <p:nvSpPr>
          <p:cNvPr id="35" name="TextBox 34"/>
          <p:cNvSpPr txBox="1"/>
          <p:nvPr/>
        </p:nvSpPr>
        <p:spPr>
          <a:xfrm>
            <a:off x="6470793" y="4888469"/>
            <a:ext cx="928459" cy="369332"/>
          </a:xfrm>
          <a:prstGeom prst="rect">
            <a:avLst/>
          </a:prstGeom>
          <a:noFill/>
        </p:spPr>
        <p:txBody>
          <a:bodyPr wrap="none" rtlCol="0">
            <a:spAutoFit/>
          </a:bodyPr>
          <a:lstStyle/>
          <a:p>
            <a:r>
              <a:rPr lang="en-GB" dirty="0" smtClean="0"/>
              <a:t>Melting</a:t>
            </a:r>
            <a:endParaRPr lang="en-GB" dirty="0"/>
          </a:p>
        </p:txBody>
      </p:sp>
      <p:sp>
        <p:nvSpPr>
          <p:cNvPr id="36" name="TextBox 35"/>
          <p:cNvSpPr txBox="1"/>
          <p:nvPr/>
        </p:nvSpPr>
        <p:spPr>
          <a:xfrm>
            <a:off x="4574974" y="2564268"/>
            <a:ext cx="1454244" cy="369332"/>
          </a:xfrm>
          <a:prstGeom prst="rect">
            <a:avLst/>
          </a:prstGeom>
          <a:noFill/>
        </p:spPr>
        <p:txBody>
          <a:bodyPr wrap="none" rtlCol="0">
            <a:spAutoFit/>
          </a:bodyPr>
          <a:lstStyle/>
          <a:p>
            <a:r>
              <a:rPr lang="en-GB" dirty="0" smtClean="0"/>
              <a:t>Precipitation</a:t>
            </a:r>
            <a:endParaRPr lang="en-GB" dirty="0"/>
          </a:p>
        </p:txBody>
      </p:sp>
      <p:sp>
        <p:nvSpPr>
          <p:cNvPr id="37" name="TextBox 36"/>
          <p:cNvSpPr txBox="1"/>
          <p:nvPr/>
        </p:nvSpPr>
        <p:spPr>
          <a:xfrm>
            <a:off x="393265" y="3972719"/>
            <a:ext cx="2441694" cy="369332"/>
          </a:xfrm>
          <a:prstGeom prst="rect">
            <a:avLst/>
          </a:prstGeom>
          <a:noFill/>
        </p:spPr>
        <p:txBody>
          <a:bodyPr wrap="none" rtlCol="0">
            <a:spAutoFit/>
          </a:bodyPr>
          <a:lstStyle/>
          <a:p>
            <a:r>
              <a:rPr lang="en-GB" dirty="0" smtClean="0"/>
              <a:t>Change in EAIS mass</a:t>
            </a:r>
            <a:endParaRPr lang="en-GB" dirty="0"/>
          </a:p>
        </p:txBody>
      </p:sp>
      <p:sp>
        <p:nvSpPr>
          <p:cNvPr id="38" name="Right Arrow 37"/>
          <p:cNvSpPr/>
          <p:nvPr/>
        </p:nvSpPr>
        <p:spPr>
          <a:xfrm rot="10800000">
            <a:off x="3019096" y="391034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ight Arrow 38"/>
          <p:cNvSpPr/>
          <p:nvPr/>
        </p:nvSpPr>
        <p:spPr>
          <a:xfrm rot="11598769">
            <a:off x="6633354" y="19572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Down Arrow 40"/>
          <p:cNvSpPr/>
          <p:nvPr/>
        </p:nvSpPr>
        <p:spPr>
          <a:xfrm rot="19167276">
            <a:off x="3755189" y="2068791"/>
            <a:ext cx="484632" cy="606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Down Arrow 41"/>
          <p:cNvSpPr/>
          <p:nvPr/>
        </p:nvSpPr>
        <p:spPr>
          <a:xfrm>
            <a:off x="4983158" y="3121179"/>
            <a:ext cx="484632" cy="5391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ight Arrow 42"/>
          <p:cNvSpPr/>
          <p:nvPr/>
        </p:nvSpPr>
        <p:spPr>
          <a:xfrm rot="13189815">
            <a:off x="5209174" y="449393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p:cNvSpPr/>
          <p:nvPr/>
        </p:nvSpPr>
        <p:spPr>
          <a:xfrm>
            <a:off x="8029349" y="2187518"/>
            <a:ext cx="2628931" cy="376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8029349" y="3969785"/>
            <a:ext cx="2514610" cy="3367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ounded Rectangle 45"/>
          <p:cNvSpPr/>
          <p:nvPr/>
        </p:nvSpPr>
        <p:spPr>
          <a:xfrm>
            <a:off x="3365562" y="1510313"/>
            <a:ext cx="3087883" cy="4710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ounded Rectangle 46"/>
          <p:cNvSpPr/>
          <p:nvPr/>
        </p:nvSpPr>
        <p:spPr>
          <a:xfrm>
            <a:off x="4574974" y="2495897"/>
            <a:ext cx="1454244" cy="4750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p:cNvSpPr/>
          <p:nvPr/>
        </p:nvSpPr>
        <p:spPr>
          <a:xfrm>
            <a:off x="9160390" y="5001729"/>
            <a:ext cx="2726809" cy="4738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393265" y="3771761"/>
            <a:ext cx="2441694" cy="8695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p:cNvSpPr/>
          <p:nvPr/>
        </p:nvSpPr>
        <p:spPr>
          <a:xfrm>
            <a:off x="4378861" y="3834585"/>
            <a:ext cx="1668134" cy="457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p:cNvSpPr/>
          <p:nvPr/>
        </p:nvSpPr>
        <p:spPr>
          <a:xfrm>
            <a:off x="6440940" y="4820177"/>
            <a:ext cx="950873" cy="469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15888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Please bear in mind that results are very much </a:t>
            </a:r>
            <a:r>
              <a:rPr lang="en-GB" b="1" i="1" u="sng" dirty="0" smtClean="0"/>
              <a:t>work in progress</a:t>
            </a:r>
            <a:r>
              <a:rPr lang="en-GB" dirty="0" smtClean="0"/>
              <a:t>, and should be considered as such.</a:t>
            </a:r>
          </a:p>
          <a:p>
            <a:r>
              <a:rPr lang="en-GB" dirty="0" smtClean="0"/>
              <a:t>Initial simulations have been performed, but </a:t>
            </a:r>
            <a:r>
              <a:rPr lang="en-GB" b="1" i="1" u="sng" dirty="0" smtClean="0"/>
              <a:t>investigations into model sensitivity to various parameters are still ongoing</a:t>
            </a:r>
            <a:r>
              <a:rPr lang="en-GB" b="1" dirty="0" smtClean="0"/>
              <a:t>.</a:t>
            </a:r>
          </a:p>
          <a:p>
            <a:r>
              <a:rPr lang="en-GB" dirty="0" smtClean="0"/>
              <a:t>All results are shown in reference to a base simulation with present day forcing, </a:t>
            </a:r>
            <a:r>
              <a:rPr lang="en-GB" b="1" i="1" u="sng" dirty="0" smtClean="0"/>
              <a:t>therefore plots show this relative change </a:t>
            </a:r>
            <a:r>
              <a:rPr lang="en-GB" dirty="0" smtClean="0"/>
              <a:t>in ice volume above flotation, ice volume or grounded ice area rather than absolute values.</a:t>
            </a:r>
            <a:endParaRPr lang="en-GB" dirty="0" smtClean="0"/>
          </a:p>
          <a:p>
            <a:pPr marL="0" indent="0">
              <a:buNone/>
            </a:pPr>
            <a:endParaRPr lang="en-GB" dirty="0" smtClean="0"/>
          </a:p>
        </p:txBody>
      </p:sp>
      <p:sp>
        <p:nvSpPr>
          <p:cNvPr id="3" name="Title 2"/>
          <p:cNvSpPr>
            <a:spLocks noGrp="1"/>
          </p:cNvSpPr>
          <p:nvPr>
            <p:ph type="title"/>
          </p:nvPr>
        </p:nvSpPr>
        <p:spPr/>
        <p:txBody>
          <a:bodyPr/>
          <a:lstStyle/>
          <a:p>
            <a:r>
              <a:rPr lang="en-GB" dirty="0" smtClean="0"/>
              <a:t>Results - Disclaimer</a:t>
            </a:r>
            <a:endParaRPr lang="en-GB" dirty="0"/>
          </a:p>
        </p:txBody>
      </p:sp>
    </p:spTree>
    <p:extLst>
      <p:ext uri="{BB962C8B-B14F-4D97-AF65-F5344CB8AC3E}">
        <p14:creationId xmlns:p14="http://schemas.microsoft.com/office/powerpoint/2010/main" val="3658677310"/>
      </p:ext>
    </p:extLst>
  </p:cSld>
  <p:clrMapOvr>
    <a:masterClrMapping/>
  </p:clrMapOvr>
</p:sld>
</file>

<file path=ppt/theme/theme1.xml><?xml version="1.0" encoding="utf-8"?>
<a:theme xmlns:a="http://schemas.openxmlformats.org/drawingml/2006/main" name="White 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U New PowerPoint ARIAL Template v1.1 15.02 (002) [Read-Only]" id="{F98D20BA-F7AB-41D0-BD12-96578BDECD69}" vid="{32EDF78A-3FA9-47EE-8A68-CBC264B8D604}"/>
    </a:ext>
  </a:extLst>
</a:theme>
</file>

<file path=docProps/app.xml><?xml version="1.0" encoding="utf-8"?>
<Properties xmlns="http://schemas.openxmlformats.org/officeDocument/2006/extended-properties" xmlns:vt="http://schemas.openxmlformats.org/officeDocument/2006/docPropsVTypes">
  <TotalTime>917</TotalTime>
  <Words>1224</Words>
  <Application>Microsoft Office PowerPoint</Application>
  <PresentationFormat>Widescreen</PresentationFormat>
  <Paragraphs>88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Azo Sans Thin</vt:lpstr>
      <vt:lpstr>Wingdings</vt:lpstr>
      <vt:lpstr>White Content Slide</vt:lpstr>
      <vt:lpstr>The sensitivity of East Antarctic mass balance to air and ocean temperature</vt:lpstr>
      <vt:lpstr>The current state of the East Antarctic Ice Sheet (EAIS)</vt:lpstr>
      <vt:lpstr>How the EAIS is likely to change over the next 100 years</vt:lpstr>
      <vt:lpstr>How the EAIS is likely to change over the next 100 years (Ocean)</vt:lpstr>
      <vt:lpstr>How the EAIS is likely to change over the next 100 years (Atmosphere)</vt:lpstr>
      <vt:lpstr>Aims</vt:lpstr>
      <vt:lpstr>Methodology</vt:lpstr>
      <vt:lpstr>Methodology - Schematic</vt:lpstr>
      <vt:lpstr>Results - Disclaimer</vt:lpstr>
      <vt:lpstr>PowerPoint Presentation</vt:lpstr>
      <vt:lpstr>Melt forcing</vt:lpstr>
      <vt:lpstr>PowerPoint Presentation</vt:lpstr>
      <vt:lpstr>PowerPoint Presentation</vt:lpstr>
      <vt:lpstr>Discussion points – The whole of the EAIS</vt:lpstr>
      <vt:lpstr>Discussion points – Individual regions</vt:lpstr>
      <vt:lpstr>Conclusion</vt:lpstr>
    </vt:vector>
  </TitlesOfParts>
  <Company>Northumbria University at Newcastle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sea-level contribution of the EAIS</dc:title>
  <dc:creator>Jim Jordan</dc:creator>
  <cp:lastModifiedBy>Jim Jordan</cp:lastModifiedBy>
  <cp:revision>46</cp:revision>
  <dcterms:created xsi:type="dcterms:W3CDTF">2020-01-28T14:00:07Z</dcterms:created>
  <dcterms:modified xsi:type="dcterms:W3CDTF">2020-05-01T13:52:03Z</dcterms:modified>
</cp:coreProperties>
</file>