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6" r:id="rId1"/>
  </p:sldMasterIdLst>
  <p:notesMasterIdLst>
    <p:notesMasterId r:id="rId39"/>
  </p:notesMasterIdLst>
  <p:handoutMasterIdLst>
    <p:handoutMasterId r:id="rId40"/>
  </p:handoutMasterIdLst>
  <p:sldIdLst>
    <p:sldId id="428" r:id="rId2"/>
    <p:sldId id="526" r:id="rId3"/>
    <p:sldId id="868" r:id="rId4"/>
    <p:sldId id="865" r:id="rId5"/>
    <p:sldId id="864" r:id="rId6"/>
    <p:sldId id="527" r:id="rId7"/>
    <p:sldId id="854" r:id="rId8"/>
    <p:sldId id="857" r:id="rId9"/>
    <p:sldId id="856" r:id="rId10"/>
    <p:sldId id="858" r:id="rId11"/>
    <p:sldId id="855" r:id="rId12"/>
    <p:sldId id="515" r:id="rId13"/>
    <p:sldId id="516" r:id="rId14"/>
    <p:sldId id="518" r:id="rId15"/>
    <p:sldId id="519" r:id="rId16"/>
    <p:sldId id="520" r:id="rId17"/>
    <p:sldId id="521" r:id="rId18"/>
    <p:sldId id="866" r:id="rId19"/>
    <p:sldId id="867" r:id="rId20"/>
    <p:sldId id="869" r:id="rId21"/>
    <p:sldId id="870" r:id="rId22"/>
    <p:sldId id="522" r:id="rId23"/>
    <p:sldId id="859" r:id="rId24"/>
    <p:sldId id="860" r:id="rId25"/>
    <p:sldId id="861" r:id="rId26"/>
    <p:sldId id="862" r:id="rId27"/>
    <p:sldId id="863" r:id="rId28"/>
    <p:sldId id="525" r:id="rId29"/>
    <p:sldId id="784" r:id="rId30"/>
    <p:sldId id="571" r:id="rId31"/>
    <p:sldId id="618" r:id="rId32"/>
    <p:sldId id="529" r:id="rId33"/>
    <p:sldId id="531" r:id="rId34"/>
    <p:sldId id="528" r:id="rId35"/>
    <p:sldId id="474" r:id="rId36"/>
    <p:sldId id="514" r:id="rId37"/>
    <p:sldId id="50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CD5"/>
    <a:srgbClr val="80FF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88" autoAdjust="0"/>
    <p:restoredTop sz="78297" autoAdjust="0"/>
  </p:normalViewPr>
  <p:slideViewPr>
    <p:cSldViewPr snapToGrid="0" snapToObjects="1">
      <p:cViewPr varScale="1">
        <p:scale>
          <a:sx n="131" d="100"/>
          <a:sy n="131" d="100"/>
        </p:scale>
        <p:origin x="183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4" d="100"/>
        <a:sy n="134" d="100"/>
      </p:scale>
      <p:origin x="0" y="0"/>
    </p:cViewPr>
  </p:sorterViewPr>
  <p:notesViewPr>
    <p:cSldViewPr snapToGrid="0" snapToObjects="1">
      <p:cViewPr varScale="1">
        <p:scale>
          <a:sx n="158" d="100"/>
          <a:sy n="158" d="100"/>
        </p:scale>
        <p:origin x="544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2A52B-0C85-5947-B3FD-8B55D014CAEE}" type="datetimeFigureOut">
              <a:rPr lang="en-US" smtClean="0"/>
              <a:pPr/>
              <a:t>5/4/20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C11E5A-FBD5-E045-8E41-38C21C955175}" type="slidenum">
              <a:rPr lang="en-US" smtClean="0"/>
              <a:pPr/>
              <a:t>‹#›</a:t>
            </a:fld>
            <a:endParaRPr lang="en-US"/>
          </a:p>
        </p:txBody>
      </p:sp>
    </p:spTree>
    <p:extLst>
      <p:ext uri="{BB962C8B-B14F-4D97-AF65-F5344CB8AC3E}">
        <p14:creationId xmlns:p14="http://schemas.microsoft.com/office/powerpoint/2010/main" val="2268681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CD23FD-ADFC-3B4C-8E01-8C3685402FD6}" type="datetimeFigureOut">
              <a:rPr lang="en-US" smtClean="0"/>
              <a:pPr/>
              <a:t>5/4/20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074D54-BCCE-6445-A115-0B20BFE62C19}" type="slidenum">
              <a:rPr lang="en-US" smtClean="0"/>
              <a:pPr/>
              <a:t>‹#›</a:t>
            </a:fld>
            <a:endParaRPr lang="en-US"/>
          </a:p>
        </p:txBody>
      </p:sp>
    </p:spTree>
    <p:extLst>
      <p:ext uri="{BB962C8B-B14F-4D97-AF65-F5344CB8AC3E}">
        <p14:creationId xmlns:p14="http://schemas.microsoft.com/office/powerpoint/2010/main" val="10662266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pPr/>
              <a:t>1</a:t>
            </a:fld>
            <a:endParaRPr lang="en-US"/>
          </a:p>
        </p:txBody>
      </p:sp>
    </p:spTree>
    <p:extLst>
      <p:ext uri="{BB962C8B-B14F-4D97-AF65-F5344CB8AC3E}">
        <p14:creationId xmlns:p14="http://schemas.microsoft.com/office/powerpoint/2010/main" val="70249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15</a:t>
            </a:fld>
            <a:endParaRPr lang="en-US"/>
          </a:p>
        </p:txBody>
      </p:sp>
    </p:spTree>
    <p:extLst>
      <p:ext uri="{BB962C8B-B14F-4D97-AF65-F5344CB8AC3E}">
        <p14:creationId xmlns:p14="http://schemas.microsoft.com/office/powerpoint/2010/main" val="312219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16</a:t>
            </a:fld>
            <a:endParaRPr lang="en-US"/>
          </a:p>
        </p:txBody>
      </p:sp>
    </p:spTree>
    <p:extLst>
      <p:ext uri="{BB962C8B-B14F-4D97-AF65-F5344CB8AC3E}">
        <p14:creationId xmlns:p14="http://schemas.microsoft.com/office/powerpoint/2010/main" val="211500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17</a:t>
            </a:fld>
            <a:endParaRPr lang="en-US"/>
          </a:p>
        </p:txBody>
      </p:sp>
    </p:spTree>
    <p:extLst>
      <p:ext uri="{BB962C8B-B14F-4D97-AF65-F5344CB8AC3E}">
        <p14:creationId xmlns:p14="http://schemas.microsoft.com/office/powerpoint/2010/main" val="305248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18</a:t>
            </a:fld>
            <a:endParaRPr lang="en-US"/>
          </a:p>
        </p:txBody>
      </p:sp>
    </p:spTree>
    <p:extLst>
      <p:ext uri="{BB962C8B-B14F-4D97-AF65-F5344CB8AC3E}">
        <p14:creationId xmlns:p14="http://schemas.microsoft.com/office/powerpoint/2010/main" val="365639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19</a:t>
            </a:fld>
            <a:endParaRPr lang="en-US"/>
          </a:p>
        </p:txBody>
      </p:sp>
    </p:spTree>
    <p:extLst>
      <p:ext uri="{BB962C8B-B14F-4D97-AF65-F5344CB8AC3E}">
        <p14:creationId xmlns:p14="http://schemas.microsoft.com/office/powerpoint/2010/main" val="3410448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20</a:t>
            </a:fld>
            <a:endParaRPr lang="en-US"/>
          </a:p>
        </p:txBody>
      </p:sp>
    </p:spTree>
    <p:extLst>
      <p:ext uri="{BB962C8B-B14F-4D97-AF65-F5344CB8AC3E}">
        <p14:creationId xmlns:p14="http://schemas.microsoft.com/office/powerpoint/2010/main" val="323949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21</a:t>
            </a:fld>
            <a:endParaRPr lang="en-US"/>
          </a:p>
        </p:txBody>
      </p:sp>
    </p:spTree>
    <p:extLst>
      <p:ext uri="{BB962C8B-B14F-4D97-AF65-F5344CB8AC3E}">
        <p14:creationId xmlns:p14="http://schemas.microsoft.com/office/powerpoint/2010/main" val="3512306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22</a:t>
            </a:fld>
            <a:endParaRPr lang="en-US"/>
          </a:p>
        </p:txBody>
      </p:sp>
    </p:spTree>
    <p:extLst>
      <p:ext uri="{BB962C8B-B14F-4D97-AF65-F5344CB8AC3E}">
        <p14:creationId xmlns:p14="http://schemas.microsoft.com/office/powerpoint/2010/main" val="182364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23</a:t>
            </a:fld>
            <a:endParaRPr lang="en-US"/>
          </a:p>
        </p:txBody>
      </p:sp>
    </p:spTree>
    <p:extLst>
      <p:ext uri="{BB962C8B-B14F-4D97-AF65-F5344CB8AC3E}">
        <p14:creationId xmlns:p14="http://schemas.microsoft.com/office/powerpoint/2010/main" val="332556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24</a:t>
            </a:fld>
            <a:endParaRPr lang="en-US"/>
          </a:p>
        </p:txBody>
      </p:sp>
    </p:spTree>
    <p:extLst>
      <p:ext uri="{BB962C8B-B14F-4D97-AF65-F5344CB8AC3E}">
        <p14:creationId xmlns:p14="http://schemas.microsoft.com/office/powerpoint/2010/main" val="25244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a:t>
            </a:fld>
            <a:endParaRPr lang="en-US"/>
          </a:p>
        </p:txBody>
      </p:sp>
    </p:spTree>
    <p:extLst>
      <p:ext uri="{BB962C8B-B14F-4D97-AF65-F5344CB8AC3E}">
        <p14:creationId xmlns:p14="http://schemas.microsoft.com/office/powerpoint/2010/main" val="269206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25</a:t>
            </a:fld>
            <a:endParaRPr lang="en-US"/>
          </a:p>
        </p:txBody>
      </p:sp>
    </p:spTree>
    <p:extLst>
      <p:ext uri="{BB962C8B-B14F-4D97-AF65-F5344CB8AC3E}">
        <p14:creationId xmlns:p14="http://schemas.microsoft.com/office/powerpoint/2010/main" val="427528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26</a:t>
            </a:fld>
            <a:endParaRPr lang="en-US"/>
          </a:p>
        </p:txBody>
      </p:sp>
    </p:spTree>
    <p:extLst>
      <p:ext uri="{BB962C8B-B14F-4D97-AF65-F5344CB8AC3E}">
        <p14:creationId xmlns:p14="http://schemas.microsoft.com/office/powerpoint/2010/main" val="1210240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27</a:t>
            </a:fld>
            <a:endParaRPr lang="en-US"/>
          </a:p>
        </p:txBody>
      </p:sp>
    </p:spTree>
    <p:extLst>
      <p:ext uri="{BB962C8B-B14F-4D97-AF65-F5344CB8AC3E}">
        <p14:creationId xmlns:p14="http://schemas.microsoft.com/office/powerpoint/2010/main" val="385367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28</a:t>
            </a:fld>
            <a:endParaRPr lang="en-US"/>
          </a:p>
        </p:txBody>
      </p:sp>
    </p:spTree>
    <p:extLst>
      <p:ext uri="{BB962C8B-B14F-4D97-AF65-F5344CB8AC3E}">
        <p14:creationId xmlns:p14="http://schemas.microsoft.com/office/powerpoint/2010/main" val="3560382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9EDD4-76B0-2144-883C-A0FB16EB04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676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9EDD4-76B0-2144-883C-A0FB16EB04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233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32</a:t>
            </a:fld>
            <a:endParaRPr lang="en-US"/>
          </a:p>
        </p:txBody>
      </p:sp>
    </p:spTree>
    <p:extLst>
      <p:ext uri="{BB962C8B-B14F-4D97-AF65-F5344CB8AC3E}">
        <p14:creationId xmlns:p14="http://schemas.microsoft.com/office/powerpoint/2010/main" val="975954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33</a:t>
            </a:fld>
            <a:endParaRPr lang="en-US"/>
          </a:p>
        </p:txBody>
      </p:sp>
    </p:spTree>
    <p:extLst>
      <p:ext uri="{BB962C8B-B14F-4D97-AF65-F5344CB8AC3E}">
        <p14:creationId xmlns:p14="http://schemas.microsoft.com/office/powerpoint/2010/main" val="176551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34</a:t>
            </a:fld>
            <a:endParaRPr lang="en-US"/>
          </a:p>
        </p:txBody>
      </p:sp>
    </p:spTree>
    <p:extLst>
      <p:ext uri="{BB962C8B-B14F-4D97-AF65-F5344CB8AC3E}">
        <p14:creationId xmlns:p14="http://schemas.microsoft.com/office/powerpoint/2010/main" val="4001517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35</a:t>
            </a:fld>
            <a:endParaRPr lang="en-US"/>
          </a:p>
        </p:txBody>
      </p:sp>
    </p:spTree>
    <p:extLst>
      <p:ext uri="{BB962C8B-B14F-4D97-AF65-F5344CB8AC3E}">
        <p14:creationId xmlns:p14="http://schemas.microsoft.com/office/powerpoint/2010/main" val="1301056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a:t>
            </a:fld>
            <a:endParaRPr lang="en-US"/>
          </a:p>
        </p:txBody>
      </p:sp>
    </p:spTree>
    <p:extLst>
      <p:ext uri="{BB962C8B-B14F-4D97-AF65-F5344CB8AC3E}">
        <p14:creationId xmlns:p14="http://schemas.microsoft.com/office/powerpoint/2010/main" val="761443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36</a:t>
            </a:fld>
            <a:endParaRPr lang="en-US"/>
          </a:p>
        </p:txBody>
      </p:sp>
    </p:spTree>
    <p:extLst>
      <p:ext uri="{BB962C8B-B14F-4D97-AF65-F5344CB8AC3E}">
        <p14:creationId xmlns:p14="http://schemas.microsoft.com/office/powerpoint/2010/main" val="3603166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37</a:t>
            </a:fld>
            <a:endParaRPr lang="en-US"/>
          </a:p>
        </p:txBody>
      </p:sp>
    </p:spTree>
    <p:extLst>
      <p:ext uri="{BB962C8B-B14F-4D97-AF65-F5344CB8AC3E}">
        <p14:creationId xmlns:p14="http://schemas.microsoft.com/office/powerpoint/2010/main" val="115314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4</a:t>
            </a:fld>
            <a:endParaRPr lang="en-US"/>
          </a:p>
        </p:txBody>
      </p:sp>
    </p:spTree>
    <p:extLst>
      <p:ext uri="{BB962C8B-B14F-4D97-AF65-F5344CB8AC3E}">
        <p14:creationId xmlns:p14="http://schemas.microsoft.com/office/powerpoint/2010/main" val="3717813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5</a:t>
            </a:fld>
            <a:endParaRPr lang="en-US"/>
          </a:p>
        </p:txBody>
      </p:sp>
    </p:spTree>
    <p:extLst>
      <p:ext uri="{BB962C8B-B14F-4D97-AF65-F5344CB8AC3E}">
        <p14:creationId xmlns:p14="http://schemas.microsoft.com/office/powerpoint/2010/main" val="179538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6</a:t>
            </a:fld>
            <a:endParaRPr lang="en-US"/>
          </a:p>
        </p:txBody>
      </p:sp>
    </p:spTree>
    <p:extLst>
      <p:ext uri="{BB962C8B-B14F-4D97-AF65-F5344CB8AC3E}">
        <p14:creationId xmlns:p14="http://schemas.microsoft.com/office/powerpoint/2010/main" val="163299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12</a:t>
            </a:fld>
            <a:endParaRPr lang="en-US"/>
          </a:p>
        </p:txBody>
      </p:sp>
    </p:spTree>
    <p:extLst>
      <p:ext uri="{BB962C8B-B14F-4D97-AF65-F5344CB8AC3E}">
        <p14:creationId xmlns:p14="http://schemas.microsoft.com/office/powerpoint/2010/main" val="419301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13</a:t>
            </a:fld>
            <a:endParaRPr lang="en-US"/>
          </a:p>
        </p:txBody>
      </p:sp>
    </p:spTree>
    <p:extLst>
      <p:ext uri="{BB962C8B-B14F-4D97-AF65-F5344CB8AC3E}">
        <p14:creationId xmlns:p14="http://schemas.microsoft.com/office/powerpoint/2010/main" val="172053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14</a:t>
            </a:fld>
            <a:endParaRPr lang="en-US"/>
          </a:p>
        </p:txBody>
      </p:sp>
    </p:spTree>
    <p:extLst>
      <p:ext uri="{BB962C8B-B14F-4D97-AF65-F5344CB8AC3E}">
        <p14:creationId xmlns:p14="http://schemas.microsoft.com/office/powerpoint/2010/main" val="3700328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r>
              <a:rPr lang="en-US" sz="1000" dirty="0">
                <a:solidFill>
                  <a:prstClr val="black"/>
                </a:solidFill>
                <a:latin typeface="Calibri"/>
              </a:rPr>
              <a:t>The 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6017" cy="246221"/>
          </a:xfrm>
          <a:prstGeom prst="rect">
            <a:avLst/>
          </a:prstGeom>
          <a:noFill/>
        </p:spPr>
        <p:txBody>
          <a:bodyPr wrap="none" rtlCol="0">
            <a:spAutoFit/>
          </a:bodyPr>
          <a:lstStyle/>
          <a:p>
            <a:r>
              <a:rPr lang="en-US" sz="1000" dirty="0">
                <a:solidFill>
                  <a:prstClr val="black"/>
                </a:solidFill>
                <a:latin typeface="Calibri"/>
              </a:rPr>
              <a:t> ©UCAR 2019</a:t>
            </a: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a:t>Click to edit Master title style</a:t>
            </a:r>
            <a:endParaRPr lang="en-US" dirty="0"/>
          </a:p>
        </p:txBody>
      </p:sp>
      <p:pic>
        <p:nvPicPr>
          <p:cNvPr id="3" name="Picture 2" descr="DARTYellowWhi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33" y="6339163"/>
            <a:ext cx="1528463" cy="451591"/>
          </a:xfrm>
          <a:prstGeom prst="rect">
            <a:avLst/>
          </a:prstGeom>
        </p:spPr>
      </p:pic>
      <p:sp>
        <p:nvSpPr>
          <p:cNvPr id="4" name="Slide Number Placeholder 3"/>
          <p:cNvSpPr>
            <a:spLocks noGrp="1"/>
          </p:cNvSpPr>
          <p:nvPr>
            <p:ph type="sldNum" sz="quarter" idx="12"/>
          </p:nvPr>
        </p:nvSpPr>
        <p:spPr>
          <a:xfrm>
            <a:off x="8246578" y="6492875"/>
            <a:ext cx="897421" cy="365125"/>
          </a:xfrm>
          <a:prstGeom prst="rect">
            <a:avLst/>
          </a:prstGeom>
        </p:spPr>
        <p:txBody>
          <a:bodyPr/>
          <a:lstStyle>
            <a:lvl1pPr>
              <a:defRPr>
                <a:solidFill>
                  <a:schemeClr val="bg1">
                    <a:lumMod val="50000"/>
                  </a:schemeClr>
                </a:solidFill>
              </a:defRPr>
            </a:lvl1pPr>
          </a:lstStyle>
          <a:p>
            <a:pPr algn="r"/>
            <a:fld id="{283B4FF1-25A9-3741-B230-AA79218BFD91}" type="slidenum">
              <a:rPr lang="en-US" sz="1200" smtClean="0"/>
              <a:pPr algn="r"/>
              <a:t>‹#›</a:t>
            </a:fld>
            <a:r>
              <a:rPr lang="en-US" sz="1200" dirty="0"/>
              <a:t> </a:t>
            </a:r>
          </a:p>
        </p:txBody>
      </p:sp>
      <p:sp>
        <p:nvSpPr>
          <p:cNvPr id="2" name="TextBox 1">
            <a:extLst>
              <a:ext uri="{FF2B5EF4-FFF2-40B4-BE49-F238E27FC236}">
                <a16:creationId xmlns:a16="http://schemas.microsoft.com/office/drawing/2014/main" id="{C75425D0-454F-314F-8949-E5FE082CF50C}"/>
              </a:ext>
            </a:extLst>
          </p:cNvPr>
          <p:cNvSpPr txBox="1"/>
          <p:nvPr userDrawn="1"/>
        </p:nvSpPr>
        <p:spPr>
          <a:xfrm>
            <a:off x="3524918" y="6449026"/>
            <a:ext cx="1569084" cy="369332"/>
          </a:xfrm>
          <a:prstGeom prst="rect">
            <a:avLst/>
          </a:prstGeom>
          <a:noFill/>
        </p:spPr>
        <p:txBody>
          <a:bodyPr wrap="none" rtlCol="0">
            <a:spAutoFit/>
          </a:bodyPr>
          <a:lstStyle/>
          <a:p>
            <a:r>
              <a:rPr lang="en-US" dirty="0"/>
              <a:t>EGU May 2020</a:t>
            </a:r>
          </a:p>
        </p:txBody>
      </p:sp>
    </p:spTree>
    <p:extLst>
      <p:ext uri="{BB962C8B-B14F-4D97-AF65-F5344CB8AC3E}">
        <p14:creationId xmlns:p14="http://schemas.microsoft.com/office/powerpoint/2010/main" val="39266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84067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a:prstGeom prst="rect">
            <a:avLst/>
          </a:prstGeom>
        </p:spPr>
        <p:txBody>
          <a:bodyPr anchor="b" anchorCtr="0">
            <a:normAutofit/>
          </a:bodyPr>
          <a:lstStyle>
            <a:lvl1pPr algn="l">
              <a:defRPr sz="3600" b="1" i="0" cap="all">
                <a:ln>
                  <a:solidFill>
                    <a:schemeClr val="accent4"/>
                  </a:solidFill>
                </a:ln>
                <a:solidFill>
                  <a:schemeClr val="accent4"/>
                </a:solidFill>
                <a:latin typeface="Century Gothic"/>
                <a:cs typeface="Century Gothic"/>
              </a:defRPr>
            </a:lvl1pPr>
          </a:lstStyle>
          <a:p>
            <a:r>
              <a:rPr lang="en-US" dirty="0"/>
              <a:t>Click to edit Master title style</a:t>
            </a:r>
          </a:p>
        </p:txBody>
      </p:sp>
      <p:sp>
        <p:nvSpPr>
          <p:cNvPr id="3" name="Text Placeholder 2"/>
          <p:cNvSpPr>
            <a:spLocks noGrp="1"/>
          </p:cNvSpPr>
          <p:nvPr>
            <p:ph type="body" idx="1"/>
          </p:nvPr>
        </p:nvSpPr>
        <p:spPr>
          <a:xfrm>
            <a:off x="722313" y="2984865"/>
            <a:ext cx="7772400" cy="1500187"/>
          </a:xfrm>
          <a:prstGeom prst="rect">
            <a:avLst/>
          </a:prstGeom>
        </p:spPr>
        <p:txBody>
          <a:bodyPr anchor="t" anchorCtr="0"/>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1" name="Footer Placeholder 7"/>
          <p:cNvSpPr>
            <a:spLocks noGrp="1"/>
          </p:cNvSpPr>
          <p:nvPr>
            <p:ph type="ftr" sz="quarter" idx="11"/>
          </p:nvPr>
        </p:nvSpPr>
        <p:spPr>
          <a:xfrm>
            <a:off x="2469667" y="6532922"/>
            <a:ext cx="2895600" cy="365125"/>
          </a:xfrm>
          <a:prstGeom prst="rect">
            <a:avLst/>
          </a:prstGeom>
        </p:spPr>
        <p:txBody>
          <a:bodyPr/>
          <a:lstStyle>
            <a:lvl1pPr>
              <a:defRPr sz="1000">
                <a:solidFill>
                  <a:schemeClr val="bg1"/>
                </a:solidFill>
              </a:defRPr>
            </a:lvl1pPr>
          </a:lstStyle>
          <a:p>
            <a:r>
              <a:rPr lang="en-US"/>
              <a:t>AMS, 7 January 2019</a:t>
            </a:r>
            <a:endParaRPr lang="en-US" dirty="0"/>
          </a:p>
        </p:txBody>
      </p:sp>
      <p:sp>
        <p:nvSpPr>
          <p:cNvPr id="12" name="Slide Number Placeholder 8"/>
          <p:cNvSpPr>
            <a:spLocks noGrp="1"/>
          </p:cNvSpPr>
          <p:nvPr>
            <p:ph type="sldNum" sz="quarter" idx="12"/>
          </p:nvPr>
        </p:nvSpPr>
        <p:spPr>
          <a:xfrm>
            <a:off x="6153518" y="6532922"/>
            <a:ext cx="651917" cy="365125"/>
          </a:xfrm>
          <a:prstGeom prst="rect">
            <a:avLst/>
          </a:prstGeom>
        </p:spPr>
        <p:txBody>
          <a:bodyPr/>
          <a:lstStyle>
            <a:lvl1pPr>
              <a:defRPr sz="1000">
                <a:solidFill>
                  <a:schemeClr val="bg1"/>
                </a:solidFill>
              </a:defRPr>
            </a:lvl1pPr>
          </a:lstStyle>
          <a:p>
            <a:fld id="{36D6F7B0-F2CD-7E47-8ADC-5FFE04B522BF}" type="slidenum">
              <a:rPr lang="en-US" smtClean="0"/>
              <a:pPr/>
              <a:t>‹#›</a:t>
            </a:fld>
            <a:endParaRPr lang="en-US"/>
          </a:p>
        </p:txBody>
      </p:sp>
      <p:sp>
        <p:nvSpPr>
          <p:cNvPr id="7" name="Date Placeholder 6"/>
          <p:cNvSpPr>
            <a:spLocks noGrp="1"/>
          </p:cNvSpPr>
          <p:nvPr>
            <p:ph type="dt" sz="half" idx="10"/>
          </p:nvPr>
        </p:nvSpPr>
        <p:spPr>
          <a:xfrm>
            <a:off x="1445846" y="6532922"/>
            <a:ext cx="749614" cy="365125"/>
          </a:xfrm>
          <a:prstGeom prst="rect">
            <a:avLst/>
          </a:prstGeom>
        </p:spPr>
        <p:txBody>
          <a:bodyPr/>
          <a:lstStyle>
            <a:lvl1pPr>
              <a:defRPr sz="1000">
                <a:solidFill>
                  <a:schemeClr val="bg1"/>
                </a:solidFill>
              </a:defRPr>
            </a:lvl1pPr>
          </a:lstStyle>
          <a:p>
            <a:endParaRPr lang="en-US"/>
          </a:p>
        </p:txBody>
      </p:sp>
    </p:spTree>
    <p:extLst>
      <p:ext uri="{BB962C8B-B14F-4D97-AF65-F5344CB8AC3E}">
        <p14:creationId xmlns:p14="http://schemas.microsoft.com/office/powerpoint/2010/main" val="322910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3" name="Content Placeholder 2"/>
          <p:cNvSpPr>
            <a:spLocks noGrp="1"/>
          </p:cNvSpPr>
          <p:nvPr>
            <p:ph idx="1"/>
          </p:nvPr>
        </p:nvSpPr>
        <p:spPr>
          <a:xfrm>
            <a:off x="1445846" y="1006230"/>
            <a:ext cx="6270655" cy="4525963"/>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0"/>
            <a:ext cx="8229600" cy="781538"/>
          </a:xfrm>
          <a:prstGeom prst="rect">
            <a:avLst/>
          </a:prstGeom>
        </p:spPr>
        <p:txBody>
          <a:bodyPr anchor="b" anchorCtr="0">
            <a:normAutofit/>
          </a:bodyPr>
          <a:lstStyle>
            <a:lvl1pPr algn="ctr">
              <a:defRPr sz="3000">
                <a:ln>
                  <a:solidFill>
                    <a:schemeClr val="accent4"/>
                  </a:solidFill>
                </a:ln>
                <a:solidFill>
                  <a:schemeClr val="accent4"/>
                </a:solidFill>
              </a:defRPr>
            </a:lvl1pPr>
          </a:lstStyle>
          <a:p>
            <a:r>
              <a:rPr lang="en-US" dirty="0"/>
              <a:t>Click to edit Master title style</a:t>
            </a:r>
          </a:p>
        </p:txBody>
      </p:sp>
      <p:cxnSp>
        <p:nvCxnSpPr>
          <p:cNvPr id="15" name="Straight Connector 14"/>
          <p:cNvCxnSpPr/>
          <p:nvPr userDrawn="1"/>
        </p:nvCxnSpPr>
        <p:spPr>
          <a:xfrm>
            <a:off x="0" y="915840"/>
            <a:ext cx="9144000" cy="1588"/>
          </a:xfrm>
          <a:prstGeom prst="line">
            <a:avLst/>
          </a:prstGeom>
          <a:ln w="19050">
            <a:solidFill>
              <a:schemeClr val="accent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8" name="Date Placeholder 6"/>
          <p:cNvSpPr>
            <a:spLocks noGrp="1"/>
          </p:cNvSpPr>
          <p:nvPr>
            <p:ph type="dt" sz="half" idx="10"/>
          </p:nvPr>
        </p:nvSpPr>
        <p:spPr>
          <a:xfrm>
            <a:off x="1486271" y="6437882"/>
            <a:ext cx="749614" cy="365125"/>
          </a:xfrm>
          <a:prstGeom prst="rect">
            <a:avLst/>
          </a:prstGeom>
        </p:spPr>
        <p:txBody>
          <a:bodyPr/>
          <a:lstStyle>
            <a:lvl1pPr>
              <a:defRPr sz="1000">
                <a:solidFill>
                  <a:schemeClr val="bg1"/>
                </a:solidFill>
              </a:defRPr>
            </a:lvl1pPr>
          </a:lstStyle>
          <a:p>
            <a:endParaRPr lang="en-US"/>
          </a:p>
        </p:txBody>
      </p:sp>
      <p:sp>
        <p:nvSpPr>
          <p:cNvPr id="12" name="Footer Placeholder 7"/>
          <p:cNvSpPr>
            <a:spLocks noGrp="1"/>
          </p:cNvSpPr>
          <p:nvPr>
            <p:ph type="ftr" sz="quarter" idx="11"/>
          </p:nvPr>
        </p:nvSpPr>
        <p:spPr>
          <a:xfrm>
            <a:off x="4687272" y="6532922"/>
            <a:ext cx="2895600" cy="365125"/>
          </a:xfrm>
          <a:prstGeom prst="rect">
            <a:avLst/>
          </a:prstGeom>
        </p:spPr>
        <p:txBody>
          <a:bodyPr/>
          <a:lstStyle>
            <a:lvl1pPr>
              <a:defRPr sz="1000">
                <a:solidFill>
                  <a:schemeClr val="bg1"/>
                </a:solidFill>
              </a:defRPr>
            </a:lvl1pPr>
          </a:lstStyle>
          <a:p>
            <a:r>
              <a:rPr lang="en-US"/>
              <a:t>AMS, 7 January 2019</a:t>
            </a:r>
            <a:endParaRPr lang="en-US" dirty="0"/>
          </a:p>
        </p:txBody>
      </p:sp>
    </p:spTree>
    <p:extLst>
      <p:ext uri="{BB962C8B-B14F-4D97-AF65-F5344CB8AC3E}">
        <p14:creationId xmlns:p14="http://schemas.microsoft.com/office/powerpoint/2010/main" val="3323263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hf hd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image.ucar.edu/DAReS/DART"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5120"/>
            <a:ext cx="9144000" cy="1600778"/>
          </a:xfrm>
        </p:spPr>
        <p:txBody>
          <a:bodyPr>
            <a:noAutofit/>
          </a:bodyPr>
          <a:lstStyle/>
          <a:p>
            <a:r>
              <a:rPr lang="en-US" dirty="0">
                <a:effectLst/>
              </a:rPr>
              <a:t>Results from an Ensemble Reanalysis with the</a:t>
            </a:r>
            <a:br>
              <a:rPr lang="en-US" dirty="0">
                <a:effectLst/>
              </a:rPr>
            </a:br>
            <a:r>
              <a:rPr lang="en-US" dirty="0">
                <a:effectLst/>
              </a:rPr>
              <a:t>Community Earth System Model 2.1</a:t>
            </a:r>
            <a:br>
              <a:rPr lang="en-US" dirty="0">
                <a:effectLst/>
              </a:rPr>
            </a:br>
            <a:r>
              <a:rPr lang="en-US" sz="1800" dirty="0">
                <a:effectLst/>
              </a:rPr>
              <a:t>Kevin Raeder, Jeff Anderson, Tim Hoar, Nancy Collins, </a:t>
            </a:r>
            <a:r>
              <a:rPr lang="en-US" sz="1800" dirty="0" err="1">
                <a:effectLst/>
              </a:rPr>
              <a:t>Moha</a:t>
            </a:r>
            <a:r>
              <a:rPr lang="en-US" sz="1800" dirty="0">
                <a:effectLst/>
              </a:rPr>
              <a:t> El </a:t>
            </a:r>
            <a:r>
              <a:rPr lang="en-US" sz="1800" dirty="0" err="1">
                <a:effectLst/>
              </a:rPr>
              <a:t>Gharamti</a:t>
            </a:r>
            <a:br>
              <a:rPr lang="en-US" sz="1800" dirty="0">
                <a:effectLst/>
              </a:rPr>
            </a:br>
            <a:r>
              <a:rPr lang="en-US" sz="1800" dirty="0">
                <a:effectLst/>
              </a:rPr>
              <a:t>NCAR/CISL Data Assimilation Research Section</a:t>
            </a:r>
            <a:endParaRPr lang="en-US" sz="1800" dirty="0"/>
          </a:p>
        </p:txBody>
      </p:sp>
    </p:spTree>
    <p:extLst>
      <p:ext uri="{BB962C8B-B14F-4D97-AF65-F5344CB8AC3E}">
        <p14:creationId xmlns:p14="http://schemas.microsoft.com/office/powerpoint/2010/main" val="167083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81678-D47A-784A-B11C-FD4A3CA7E440}"/>
              </a:ext>
            </a:extLst>
          </p:cNvPr>
          <p:cNvPicPr>
            <a:picLocks noChangeAspect="1"/>
          </p:cNvPicPr>
          <p:nvPr/>
        </p:nvPicPr>
        <p:blipFill rotWithShape="1">
          <a:blip r:embed="rId2"/>
          <a:srcRect l="13705" t="17798" r="11663" b="20965"/>
          <a:stretch/>
        </p:blipFill>
        <p:spPr>
          <a:xfrm>
            <a:off x="1375094" y="1244991"/>
            <a:ext cx="6756032" cy="4283612"/>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7" name="TextBox 6">
            <a:extLst>
              <a:ext uri="{FF2B5EF4-FFF2-40B4-BE49-F238E27FC236}">
                <a16:creationId xmlns:a16="http://schemas.microsoft.com/office/drawing/2014/main" id="{B3614291-B313-B243-9503-458C07621D8E}"/>
              </a:ext>
            </a:extLst>
          </p:cNvPr>
          <p:cNvSpPr txBox="1"/>
          <p:nvPr/>
        </p:nvSpPr>
        <p:spPr>
          <a:xfrm>
            <a:off x="1375094" y="2976949"/>
            <a:ext cx="2599345"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Remote sensing reduces SH uncertainty.</a:t>
            </a:r>
          </a:p>
        </p:txBody>
      </p:sp>
      <p:cxnSp>
        <p:nvCxnSpPr>
          <p:cNvPr id="6" name="Straight Arrow Connector 5">
            <a:extLst>
              <a:ext uri="{FF2B5EF4-FFF2-40B4-BE49-F238E27FC236}">
                <a16:creationId xmlns:a16="http://schemas.microsoft.com/office/drawing/2014/main" id="{BA7077AE-17C0-F04F-A20F-5A9CE0984E21}"/>
              </a:ext>
            </a:extLst>
          </p:cNvPr>
          <p:cNvCxnSpPr/>
          <p:nvPr/>
        </p:nvCxnSpPr>
        <p:spPr>
          <a:xfrm>
            <a:off x="3319670" y="3637722"/>
            <a:ext cx="1093304" cy="47707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Slide Number Placeholder 2">
            <a:extLst>
              <a:ext uri="{FF2B5EF4-FFF2-40B4-BE49-F238E27FC236}">
                <a16:creationId xmlns:a16="http://schemas.microsoft.com/office/drawing/2014/main" id="{629F33EF-7C49-8F4F-973B-0DE90112F7E0}"/>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10</a:t>
            </a:fld>
            <a:r>
              <a:rPr lang="en-US" sz="1200" dirty="0"/>
              <a:t> </a:t>
            </a:r>
          </a:p>
        </p:txBody>
      </p:sp>
      <p:sp>
        <p:nvSpPr>
          <p:cNvPr id="11" name="TextBox 10">
            <a:extLst>
              <a:ext uri="{FF2B5EF4-FFF2-40B4-BE49-F238E27FC236}">
                <a16:creationId xmlns:a16="http://schemas.microsoft.com/office/drawing/2014/main" id="{55CAB777-5280-A545-958D-980F36016B1E}"/>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113950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81678-D47A-784A-B11C-FD4A3CA7E440}"/>
              </a:ext>
            </a:extLst>
          </p:cNvPr>
          <p:cNvPicPr>
            <a:picLocks noChangeAspect="1"/>
          </p:cNvPicPr>
          <p:nvPr/>
        </p:nvPicPr>
        <p:blipFill rotWithShape="1">
          <a:blip r:embed="rId2"/>
          <a:srcRect t="3620" r="12208" b="20965"/>
          <a:stretch/>
        </p:blipFill>
        <p:spPr>
          <a:xfrm>
            <a:off x="134469" y="253218"/>
            <a:ext cx="7947420" cy="5275385"/>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5" name="Slide Number Placeholder 2">
            <a:extLst>
              <a:ext uri="{FF2B5EF4-FFF2-40B4-BE49-F238E27FC236}">
                <a16:creationId xmlns:a16="http://schemas.microsoft.com/office/drawing/2014/main" id="{91F4FF16-CDDD-AD43-8ADA-F675C95D0BCD}"/>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11</a:t>
            </a:fld>
            <a:r>
              <a:rPr lang="en-US" sz="1200" dirty="0"/>
              <a:t> </a:t>
            </a:r>
          </a:p>
        </p:txBody>
      </p:sp>
      <p:sp>
        <p:nvSpPr>
          <p:cNvPr id="6" name="TextBox 5">
            <a:extLst>
              <a:ext uri="{FF2B5EF4-FFF2-40B4-BE49-F238E27FC236}">
                <a16:creationId xmlns:a16="http://schemas.microsoft.com/office/drawing/2014/main" id="{089DE8CB-6FAA-BD41-9F48-7EC7BE97D6C2}"/>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301731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F12C0-8CDE-D544-9869-D58A33DFF994}"/>
              </a:ext>
            </a:extLst>
          </p:cNvPr>
          <p:cNvPicPr>
            <a:picLocks noChangeAspect="1"/>
          </p:cNvPicPr>
          <p:nvPr/>
        </p:nvPicPr>
        <p:blipFill>
          <a:blip r:embed="rId3"/>
          <a:srcRect/>
          <a:stretch/>
        </p:blipFill>
        <p:spPr>
          <a:xfrm>
            <a:off x="640080" y="0"/>
            <a:ext cx="8178800" cy="6134100"/>
          </a:xfrm>
          <a:prstGeom prst="rect">
            <a:avLst/>
          </a:prstGeom>
        </p:spPr>
      </p:pic>
      <p:sp>
        <p:nvSpPr>
          <p:cNvPr id="2" name="Title 1"/>
          <p:cNvSpPr>
            <a:spLocks noGrp="1"/>
          </p:cNvSpPr>
          <p:nvPr>
            <p:ph type="title"/>
          </p:nvPr>
        </p:nvSpPr>
        <p:spPr/>
        <p:txBody>
          <a:bodyPr/>
          <a:lstStyle/>
          <a:p>
            <a:r>
              <a:rPr lang="en-US" dirty="0"/>
              <a:t>DART/CAM 6 Reanalysis Timeline</a:t>
            </a:r>
          </a:p>
        </p:txBody>
      </p:sp>
      <p:sp>
        <p:nvSpPr>
          <p:cNvPr id="3" name="Slide Number Placeholder 2">
            <a:extLst>
              <a:ext uri="{FF2B5EF4-FFF2-40B4-BE49-F238E27FC236}">
                <a16:creationId xmlns:a16="http://schemas.microsoft.com/office/drawing/2014/main" id="{96C21E51-202F-0840-B51A-8ACA63469E8D}"/>
              </a:ext>
            </a:extLst>
          </p:cNvPr>
          <p:cNvSpPr>
            <a:spLocks noGrp="1"/>
          </p:cNvSpPr>
          <p:nvPr>
            <p:ph type="sldNum" sz="quarter" idx="12"/>
          </p:nvPr>
        </p:nvSpPr>
        <p:spPr/>
        <p:txBody>
          <a:bodyPr/>
          <a:lstStyle/>
          <a:p>
            <a:pPr algn="r"/>
            <a:fld id="{283B4FF1-25A9-3741-B230-AA79218BFD91}" type="slidenum">
              <a:rPr lang="en-US" sz="1200" smtClean="0"/>
              <a:pPr algn="r"/>
              <a:t>12</a:t>
            </a:fld>
            <a:r>
              <a:rPr lang="en-US" sz="1200" dirty="0"/>
              <a:t> </a:t>
            </a:r>
          </a:p>
        </p:txBody>
      </p:sp>
    </p:spTree>
    <p:extLst>
      <p:ext uri="{BB962C8B-B14F-4D97-AF65-F5344CB8AC3E}">
        <p14:creationId xmlns:p14="http://schemas.microsoft.com/office/powerpoint/2010/main" val="313337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F12C0-8CDE-D544-9869-D58A33DFF994}"/>
              </a:ext>
            </a:extLst>
          </p:cNvPr>
          <p:cNvPicPr>
            <a:picLocks noChangeAspect="1"/>
          </p:cNvPicPr>
          <p:nvPr/>
        </p:nvPicPr>
        <p:blipFill>
          <a:blip r:embed="rId3"/>
          <a:srcRect/>
          <a:stretch/>
        </p:blipFill>
        <p:spPr>
          <a:xfrm>
            <a:off x="640080" y="0"/>
            <a:ext cx="8178800" cy="6134100"/>
          </a:xfrm>
          <a:prstGeom prst="rect">
            <a:avLst/>
          </a:prstGeom>
        </p:spPr>
      </p:pic>
      <p:sp>
        <p:nvSpPr>
          <p:cNvPr id="2" name="Title 1"/>
          <p:cNvSpPr>
            <a:spLocks noGrp="1"/>
          </p:cNvSpPr>
          <p:nvPr>
            <p:ph type="title"/>
          </p:nvPr>
        </p:nvSpPr>
        <p:spPr/>
        <p:txBody>
          <a:bodyPr/>
          <a:lstStyle/>
          <a:p>
            <a:r>
              <a:rPr lang="en-US" dirty="0"/>
              <a:t>DART/CAM 6 Reanalysis Timeline</a:t>
            </a:r>
          </a:p>
        </p:txBody>
      </p:sp>
      <p:sp>
        <p:nvSpPr>
          <p:cNvPr id="3" name="TextBox 2">
            <a:extLst>
              <a:ext uri="{FF2B5EF4-FFF2-40B4-BE49-F238E27FC236}">
                <a16:creationId xmlns:a16="http://schemas.microsoft.com/office/drawing/2014/main" id="{B37296F5-4618-124D-81A4-350AD08F850F}"/>
              </a:ext>
            </a:extLst>
          </p:cNvPr>
          <p:cNvSpPr txBox="1"/>
          <p:nvPr/>
        </p:nvSpPr>
        <p:spPr>
          <a:xfrm>
            <a:off x="796834" y="4728754"/>
            <a:ext cx="7276012" cy="369332"/>
          </a:xfrm>
          <a:prstGeom prst="rect">
            <a:avLst/>
          </a:prstGeom>
          <a:noFill/>
        </p:spPr>
        <p:txBody>
          <a:bodyPr wrap="square" rtlCol="0">
            <a:spAutoFit/>
          </a:bodyPr>
          <a:lstStyle/>
          <a:p>
            <a:r>
              <a:rPr lang="en-US" dirty="0"/>
              <a:t>CAM 6 Phase 1 Supported by NCAR Strategic Capability (NSC) </a:t>
            </a:r>
          </a:p>
        </p:txBody>
      </p:sp>
      <p:sp>
        <p:nvSpPr>
          <p:cNvPr id="5" name="Slide Number Placeholder 4">
            <a:extLst>
              <a:ext uri="{FF2B5EF4-FFF2-40B4-BE49-F238E27FC236}">
                <a16:creationId xmlns:a16="http://schemas.microsoft.com/office/drawing/2014/main" id="{EE1E23F4-9502-1646-A1F4-FD8F59BC52F4}"/>
              </a:ext>
            </a:extLst>
          </p:cNvPr>
          <p:cNvSpPr>
            <a:spLocks noGrp="1"/>
          </p:cNvSpPr>
          <p:nvPr>
            <p:ph type="sldNum" sz="quarter" idx="12"/>
          </p:nvPr>
        </p:nvSpPr>
        <p:spPr/>
        <p:txBody>
          <a:bodyPr/>
          <a:lstStyle/>
          <a:p>
            <a:pPr algn="r"/>
            <a:fld id="{283B4FF1-25A9-3741-B230-AA79218BFD91}" type="slidenum">
              <a:rPr lang="en-US" sz="1200" smtClean="0"/>
              <a:pPr algn="r"/>
              <a:t>13</a:t>
            </a:fld>
            <a:r>
              <a:rPr lang="en-US" sz="1200" dirty="0"/>
              <a:t> </a:t>
            </a:r>
          </a:p>
        </p:txBody>
      </p:sp>
    </p:spTree>
    <p:extLst>
      <p:ext uri="{BB962C8B-B14F-4D97-AF65-F5344CB8AC3E}">
        <p14:creationId xmlns:p14="http://schemas.microsoft.com/office/powerpoint/2010/main" val="3502467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F12C0-8CDE-D544-9869-D58A33DFF994}"/>
              </a:ext>
            </a:extLst>
          </p:cNvPr>
          <p:cNvPicPr>
            <a:picLocks noChangeAspect="1"/>
          </p:cNvPicPr>
          <p:nvPr/>
        </p:nvPicPr>
        <p:blipFill>
          <a:blip r:embed="rId3"/>
          <a:srcRect/>
          <a:stretch/>
        </p:blipFill>
        <p:spPr>
          <a:xfrm>
            <a:off x="640080" y="0"/>
            <a:ext cx="8178800" cy="6134100"/>
          </a:xfrm>
          <a:prstGeom prst="rect">
            <a:avLst/>
          </a:prstGeom>
        </p:spPr>
      </p:pic>
      <p:sp>
        <p:nvSpPr>
          <p:cNvPr id="2" name="Title 1"/>
          <p:cNvSpPr>
            <a:spLocks noGrp="1"/>
          </p:cNvSpPr>
          <p:nvPr>
            <p:ph type="title"/>
          </p:nvPr>
        </p:nvSpPr>
        <p:spPr/>
        <p:txBody>
          <a:bodyPr/>
          <a:lstStyle/>
          <a:p>
            <a:r>
              <a:rPr lang="en-US" dirty="0"/>
              <a:t>DART/CAM 6 Reanalysis Timeline</a:t>
            </a:r>
          </a:p>
        </p:txBody>
      </p:sp>
      <p:sp>
        <p:nvSpPr>
          <p:cNvPr id="5" name="TextBox 4">
            <a:extLst>
              <a:ext uri="{FF2B5EF4-FFF2-40B4-BE49-F238E27FC236}">
                <a16:creationId xmlns:a16="http://schemas.microsoft.com/office/drawing/2014/main" id="{F47FF500-CB48-8743-BEDD-B9353E81D3C1}"/>
              </a:ext>
            </a:extLst>
          </p:cNvPr>
          <p:cNvSpPr txBox="1"/>
          <p:nvPr/>
        </p:nvSpPr>
        <p:spPr>
          <a:xfrm>
            <a:off x="796834" y="4728754"/>
            <a:ext cx="7276012" cy="369332"/>
          </a:xfrm>
          <a:prstGeom prst="rect">
            <a:avLst/>
          </a:prstGeom>
          <a:noFill/>
        </p:spPr>
        <p:txBody>
          <a:bodyPr wrap="square" rtlCol="0">
            <a:spAutoFit/>
          </a:bodyPr>
          <a:lstStyle/>
          <a:p>
            <a:r>
              <a:rPr lang="en-US" dirty="0"/>
              <a:t>CAM 6 Phase 2 Contingent on Additional NCAR Computational Resources </a:t>
            </a:r>
          </a:p>
        </p:txBody>
      </p:sp>
      <p:sp>
        <p:nvSpPr>
          <p:cNvPr id="3" name="Slide Number Placeholder 2">
            <a:extLst>
              <a:ext uri="{FF2B5EF4-FFF2-40B4-BE49-F238E27FC236}">
                <a16:creationId xmlns:a16="http://schemas.microsoft.com/office/drawing/2014/main" id="{98FF09FA-6977-294B-BEDE-79A2CC188EB0}"/>
              </a:ext>
            </a:extLst>
          </p:cNvPr>
          <p:cNvSpPr>
            <a:spLocks noGrp="1"/>
          </p:cNvSpPr>
          <p:nvPr>
            <p:ph type="sldNum" sz="quarter" idx="12"/>
          </p:nvPr>
        </p:nvSpPr>
        <p:spPr/>
        <p:txBody>
          <a:bodyPr/>
          <a:lstStyle/>
          <a:p>
            <a:pPr algn="r"/>
            <a:fld id="{283B4FF1-25A9-3741-B230-AA79218BFD91}" type="slidenum">
              <a:rPr lang="en-US" sz="1200" smtClean="0"/>
              <a:pPr algn="r"/>
              <a:t>14</a:t>
            </a:fld>
            <a:r>
              <a:rPr lang="en-US" sz="1200" dirty="0"/>
              <a:t> </a:t>
            </a:r>
          </a:p>
        </p:txBody>
      </p:sp>
    </p:spTree>
    <p:extLst>
      <p:ext uri="{BB962C8B-B14F-4D97-AF65-F5344CB8AC3E}">
        <p14:creationId xmlns:p14="http://schemas.microsoft.com/office/powerpoint/2010/main" val="864997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7"/>
            <a:ext cx="8307978" cy="2400657"/>
          </a:xfrm>
          <a:prstGeom prst="rect">
            <a:avLst/>
          </a:prstGeom>
          <a:noFill/>
        </p:spPr>
        <p:txBody>
          <a:bodyPr wrap="square" rtlCol="0">
            <a:spAutoFit/>
          </a:bodyPr>
          <a:lstStyle/>
          <a:p>
            <a:r>
              <a:rPr lang="en-US" sz="2200" dirty="0"/>
              <a:t>Four output products available as they are completed:</a:t>
            </a:r>
          </a:p>
          <a:p>
            <a:endParaRPr lang="en-US" sz="2200" dirty="0"/>
          </a:p>
          <a:p>
            <a:pPr marL="342900" indent="-342900">
              <a:buAutoNum type="arabicPeriod"/>
            </a:pPr>
            <a:r>
              <a:rPr lang="en-US" sz="2200" dirty="0"/>
              <a:t>80-Member ensemble of CAM6 initial conditions.</a:t>
            </a:r>
          </a:p>
          <a:p>
            <a:pPr marL="342900" indent="-342900">
              <a:buAutoNum type="arabicPeriod"/>
            </a:pPr>
            <a:r>
              <a:rPr lang="en-US" sz="2200" dirty="0"/>
              <a:t>80-Member ensemble of forcing files for other CESM components.</a:t>
            </a:r>
          </a:p>
          <a:p>
            <a:pPr marL="342900" indent="-342900">
              <a:buAutoNum type="arabicPeriod"/>
            </a:pPr>
            <a:r>
              <a:rPr lang="en-US" sz="2200" dirty="0"/>
              <a:t>Comparison of CAM6 6-hour forecasts to observations.</a:t>
            </a:r>
          </a:p>
          <a:p>
            <a:pPr marL="342900" indent="-342900">
              <a:buAutoNum type="arabicPeriod"/>
            </a:pPr>
            <a:r>
              <a:rPr lang="en-US" sz="2200" dirty="0"/>
              <a:t>Ensemble mean and spread.</a:t>
            </a:r>
          </a:p>
          <a:p>
            <a:pPr marL="342900" indent="-342900">
              <a:buAutoNum type="arabicPeriod"/>
            </a:pPr>
            <a:endParaRPr lang="en-US" dirty="0"/>
          </a:p>
        </p:txBody>
      </p:sp>
      <p:sp>
        <p:nvSpPr>
          <p:cNvPr id="4" name="Slide Number Placeholder 3">
            <a:extLst>
              <a:ext uri="{FF2B5EF4-FFF2-40B4-BE49-F238E27FC236}">
                <a16:creationId xmlns:a16="http://schemas.microsoft.com/office/drawing/2014/main" id="{4E1CDB25-E250-0C47-B9AB-148B2A61265E}"/>
              </a:ext>
            </a:extLst>
          </p:cNvPr>
          <p:cNvSpPr>
            <a:spLocks noGrp="1"/>
          </p:cNvSpPr>
          <p:nvPr>
            <p:ph type="sldNum" sz="quarter" idx="12"/>
          </p:nvPr>
        </p:nvSpPr>
        <p:spPr/>
        <p:txBody>
          <a:bodyPr/>
          <a:lstStyle/>
          <a:p>
            <a:pPr algn="r"/>
            <a:fld id="{283B4FF1-25A9-3741-B230-AA79218BFD91}" type="slidenum">
              <a:rPr lang="en-US" sz="1200" smtClean="0"/>
              <a:pPr algn="r"/>
              <a:t>15</a:t>
            </a:fld>
            <a:r>
              <a:rPr lang="en-US" sz="1200" dirty="0"/>
              <a:t> </a:t>
            </a:r>
          </a:p>
        </p:txBody>
      </p:sp>
    </p:spTree>
    <p:extLst>
      <p:ext uri="{BB962C8B-B14F-4D97-AF65-F5344CB8AC3E}">
        <p14:creationId xmlns:p14="http://schemas.microsoft.com/office/powerpoint/2010/main" val="255944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F13DA-A478-B14B-9A8E-24946E7719B5}"/>
              </a:ext>
            </a:extLst>
          </p:cNvPr>
          <p:cNvPicPr>
            <a:picLocks noChangeAspect="1"/>
          </p:cNvPicPr>
          <p:nvPr/>
        </p:nvPicPr>
        <p:blipFill rotWithShape="1">
          <a:blip r:embed="rId3"/>
          <a:srcRect l="19172" r="17169"/>
          <a:stretch/>
        </p:blipFill>
        <p:spPr>
          <a:xfrm rot="16200000">
            <a:off x="5017300" y="2366175"/>
            <a:ext cx="2721279" cy="5532120"/>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1723549"/>
          </a:xfrm>
          <a:prstGeom prst="rect">
            <a:avLst/>
          </a:prstGeom>
          <a:noFill/>
        </p:spPr>
        <p:txBody>
          <a:bodyPr wrap="square" rtlCol="0">
            <a:spAutoFit/>
          </a:bodyPr>
          <a:lstStyle/>
          <a:p>
            <a:r>
              <a:rPr lang="en-US" sz="2200" dirty="0"/>
              <a:t>1. 80-Member ensemble of CAM6 initial conditions.</a:t>
            </a:r>
          </a:p>
          <a:p>
            <a:pPr marL="457200" indent="-457200">
              <a:buAutoNum type="arabicPeriod"/>
            </a:pPr>
            <a:endParaRPr lang="en-US" sz="2200" dirty="0"/>
          </a:p>
          <a:p>
            <a:r>
              <a:rPr lang="en-US" sz="2200" dirty="0">
                <a:solidFill>
                  <a:srgbClr val="FF0000"/>
                </a:solidFill>
              </a:rPr>
              <a:t>Available once per week. </a:t>
            </a:r>
          </a:p>
          <a:p>
            <a:r>
              <a:rPr lang="en-US" sz="2200" dirty="0"/>
              <a:t>	</a:t>
            </a:r>
          </a:p>
          <a:p>
            <a:endParaRPr lang="en-US" dirty="0"/>
          </a:p>
        </p:txBody>
      </p:sp>
      <p:sp>
        <p:nvSpPr>
          <p:cNvPr id="6" name="TextBox 5">
            <a:extLst>
              <a:ext uri="{FF2B5EF4-FFF2-40B4-BE49-F238E27FC236}">
                <a16:creationId xmlns:a16="http://schemas.microsoft.com/office/drawing/2014/main" id="{705E0BE1-90AF-BE41-AD90-47142DA25A2F}"/>
              </a:ext>
            </a:extLst>
          </p:cNvPr>
          <p:cNvSpPr txBox="1"/>
          <p:nvPr/>
        </p:nvSpPr>
        <p:spPr>
          <a:xfrm>
            <a:off x="548638" y="2512911"/>
            <a:ext cx="7315201" cy="1754326"/>
          </a:xfrm>
          <a:prstGeom prst="rect">
            <a:avLst/>
          </a:prstGeom>
          <a:noFill/>
        </p:spPr>
        <p:txBody>
          <a:bodyPr wrap="square" rtlCol="0">
            <a:spAutoFit/>
          </a:bodyPr>
          <a:lstStyle/>
          <a:p>
            <a:r>
              <a:rPr lang="en-US" dirty="0"/>
              <a:t>High-quality, 1 degree initial conditions.</a:t>
            </a:r>
          </a:p>
          <a:p>
            <a:r>
              <a:rPr lang="en-US" dirty="0"/>
              <a:t>Members sample initial condition uncertainty (not ad hoc perturbations).</a:t>
            </a:r>
          </a:p>
          <a:p>
            <a:r>
              <a:rPr lang="en-US" dirty="0"/>
              <a:t>Consistent with CAM dynamics, minimize forecast spin-up.</a:t>
            </a:r>
          </a:p>
          <a:p>
            <a:r>
              <a:rPr lang="en-US" dirty="0"/>
              <a:t>Only biases present are from CAM, not another model.</a:t>
            </a:r>
          </a:p>
          <a:p>
            <a:r>
              <a:rPr lang="en-US" dirty="0"/>
              <a:t>Can be down/up-scaled for different resolutions.</a:t>
            </a:r>
          </a:p>
          <a:p>
            <a:endParaRPr lang="en-US" dirty="0"/>
          </a:p>
        </p:txBody>
      </p:sp>
      <p:sp>
        <p:nvSpPr>
          <p:cNvPr id="4" name="Slide Number Placeholder 3">
            <a:extLst>
              <a:ext uri="{FF2B5EF4-FFF2-40B4-BE49-F238E27FC236}">
                <a16:creationId xmlns:a16="http://schemas.microsoft.com/office/drawing/2014/main" id="{825E4D07-6648-4E4E-A5D4-024C60B86A81}"/>
              </a:ext>
            </a:extLst>
          </p:cNvPr>
          <p:cNvSpPr>
            <a:spLocks noGrp="1"/>
          </p:cNvSpPr>
          <p:nvPr>
            <p:ph type="sldNum" sz="quarter" idx="12"/>
          </p:nvPr>
        </p:nvSpPr>
        <p:spPr/>
        <p:txBody>
          <a:bodyPr/>
          <a:lstStyle/>
          <a:p>
            <a:pPr algn="r"/>
            <a:fld id="{283B4FF1-25A9-3741-B230-AA79218BFD91}" type="slidenum">
              <a:rPr lang="en-US" sz="1200" smtClean="0"/>
              <a:pPr algn="r"/>
              <a:t>16</a:t>
            </a:fld>
            <a:r>
              <a:rPr lang="en-US" sz="1200" dirty="0"/>
              <a:t> </a:t>
            </a:r>
          </a:p>
        </p:txBody>
      </p:sp>
    </p:spTree>
    <p:extLst>
      <p:ext uri="{BB962C8B-B14F-4D97-AF65-F5344CB8AC3E}">
        <p14:creationId xmlns:p14="http://schemas.microsoft.com/office/powerpoint/2010/main" val="1826570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5447645"/>
          </a:xfrm>
          <a:prstGeom prst="rect">
            <a:avLst/>
          </a:prstGeom>
          <a:noFill/>
        </p:spPr>
        <p:txBody>
          <a:bodyPr wrap="square" rtlCol="0">
            <a:spAutoFit/>
          </a:bodyPr>
          <a:lstStyle/>
          <a:p>
            <a:r>
              <a:rPr lang="en-US" sz="2200" dirty="0"/>
              <a:t>2. 80-Member ensemble of forcing files for other CESM components.</a:t>
            </a:r>
          </a:p>
          <a:p>
            <a:endParaRPr lang="en-US" sz="2200" dirty="0"/>
          </a:p>
          <a:p>
            <a:r>
              <a:rPr lang="en-US" sz="2200" dirty="0">
                <a:solidFill>
                  <a:srgbClr val="FF0000"/>
                </a:solidFill>
              </a:rPr>
              <a:t>Available hourly to daily as appropriate for each variable. </a:t>
            </a:r>
          </a:p>
          <a:p>
            <a:endParaRPr lang="en-US" sz="2200" dirty="0">
              <a:solidFill>
                <a:srgbClr val="FF0000"/>
              </a:solidFill>
            </a:endParaRPr>
          </a:p>
          <a:p>
            <a:r>
              <a:rPr lang="en-US" sz="2200" dirty="0"/>
              <a:t>Provide forcing for ensemble simulations or data assimilation.</a:t>
            </a:r>
          </a:p>
          <a:p>
            <a:endParaRPr lang="en-US" sz="2200" dirty="0">
              <a:solidFill>
                <a:srgbClr val="FF0000"/>
              </a:solidFill>
            </a:endParaRPr>
          </a:p>
          <a:p>
            <a:r>
              <a:rPr lang="en-US" sz="2200" dirty="0"/>
              <a:t>Can be used directly with CESM coupler to force:</a:t>
            </a:r>
          </a:p>
          <a:p>
            <a:r>
              <a:rPr lang="en-US" sz="2200" dirty="0"/>
              <a:t>	POP (MOM)</a:t>
            </a:r>
          </a:p>
          <a:p>
            <a:r>
              <a:rPr lang="en-US" sz="2200" dirty="0"/>
              <a:t>	CLM/CTSM</a:t>
            </a:r>
          </a:p>
          <a:p>
            <a:r>
              <a:rPr lang="en-US" sz="2200" dirty="0"/>
              <a:t>	CICE</a:t>
            </a:r>
          </a:p>
          <a:p>
            <a:endParaRPr lang="en-US" sz="2200" dirty="0"/>
          </a:p>
          <a:p>
            <a:r>
              <a:rPr lang="en-US" sz="2200" dirty="0"/>
              <a:t>Physically-consistent, realistic, balanced for CESM use.</a:t>
            </a:r>
          </a:p>
          <a:p>
            <a:r>
              <a:rPr lang="en-US" sz="2200" dirty="0"/>
              <a:t>Realistic ensemble uncertainty consistent with observing network.</a:t>
            </a:r>
          </a:p>
          <a:p>
            <a:endParaRPr lang="en-US" sz="2200" dirty="0">
              <a:solidFill>
                <a:srgbClr val="FF0000"/>
              </a:solidFill>
            </a:endParaRPr>
          </a:p>
          <a:p>
            <a:r>
              <a:rPr lang="en-US" sz="2200" dirty="0"/>
              <a:t>	</a:t>
            </a:r>
          </a:p>
          <a:p>
            <a:endParaRPr lang="en-US" dirty="0"/>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17</a:t>
            </a:fld>
            <a:r>
              <a:rPr lang="en-US" sz="1200" dirty="0"/>
              <a:t> </a:t>
            </a:r>
          </a:p>
        </p:txBody>
      </p:sp>
    </p:spTree>
    <p:extLst>
      <p:ext uri="{BB962C8B-B14F-4D97-AF65-F5344CB8AC3E}">
        <p14:creationId xmlns:p14="http://schemas.microsoft.com/office/powerpoint/2010/main" val="3273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96FB0-25FC-D64C-AAEA-357C8FC94417}"/>
              </a:ext>
            </a:extLst>
          </p:cNvPr>
          <p:cNvPicPr>
            <a:picLocks noChangeAspect="1"/>
          </p:cNvPicPr>
          <p:nvPr/>
        </p:nvPicPr>
        <p:blipFill rotWithShape="1">
          <a:blip r:embed="rId3"/>
          <a:srcRect l="19660" t="13509" r="19833" b="14746"/>
          <a:stretch/>
        </p:blipFill>
        <p:spPr>
          <a:xfrm rot="16200000">
            <a:off x="2573978" y="1400953"/>
            <a:ext cx="3762302" cy="577315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18</a:t>
            </a:fld>
            <a:r>
              <a:rPr lang="en-US" sz="1200" dirty="0"/>
              <a:t> </a:t>
            </a:r>
          </a:p>
        </p:txBody>
      </p:sp>
      <p:sp>
        <p:nvSpPr>
          <p:cNvPr id="7" name="TextBox 6">
            <a:extLst>
              <a:ext uri="{FF2B5EF4-FFF2-40B4-BE49-F238E27FC236}">
                <a16:creationId xmlns:a16="http://schemas.microsoft.com/office/drawing/2014/main" id="{FAE2EF07-02F8-7D41-886C-85E63D33227C}"/>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spTree>
    <p:extLst>
      <p:ext uri="{BB962C8B-B14F-4D97-AF65-F5344CB8AC3E}">
        <p14:creationId xmlns:p14="http://schemas.microsoft.com/office/powerpoint/2010/main" val="2666552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96FB0-25FC-D64C-AAEA-357C8FC94417}"/>
              </a:ext>
            </a:extLst>
          </p:cNvPr>
          <p:cNvPicPr>
            <a:picLocks noChangeAspect="1"/>
          </p:cNvPicPr>
          <p:nvPr/>
        </p:nvPicPr>
        <p:blipFill rotWithShape="1">
          <a:blip r:embed="rId3"/>
          <a:srcRect b="19942"/>
          <a:stretch/>
        </p:blipFill>
        <p:spPr>
          <a:xfrm>
            <a:off x="483325" y="1175602"/>
            <a:ext cx="8046720" cy="497791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19</a:t>
            </a:fld>
            <a:r>
              <a:rPr lang="en-US" sz="1200" dirty="0"/>
              <a:t> </a:t>
            </a:r>
          </a:p>
        </p:txBody>
      </p:sp>
      <p:sp>
        <p:nvSpPr>
          <p:cNvPr id="7" name="TextBox 6">
            <a:extLst>
              <a:ext uri="{FF2B5EF4-FFF2-40B4-BE49-F238E27FC236}">
                <a16:creationId xmlns:a16="http://schemas.microsoft.com/office/drawing/2014/main" id="{2495EA9D-EB38-FD4D-9813-60A850B4CBE2}"/>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spTree>
    <p:extLst>
      <p:ext uri="{BB962C8B-B14F-4D97-AF65-F5344CB8AC3E}">
        <p14:creationId xmlns:p14="http://schemas.microsoft.com/office/powerpoint/2010/main" val="2666142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2</a:t>
            </a:fld>
            <a:r>
              <a:rPr lang="en-US" sz="1200" dirty="0"/>
              <a:t> </a:t>
            </a:r>
          </a:p>
        </p:txBody>
      </p:sp>
      <p:sp>
        <p:nvSpPr>
          <p:cNvPr id="6" name="TextBox 5">
            <a:extLst>
              <a:ext uri="{FF2B5EF4-FFF2-40B4-BE49-F238E27FC236}">
                <a16:creationId xmlns:a16="http://schemas.microsoft.com/office/drawing/2014/main" id="{B02B9B33-E9B0-424E-86ED-929736F41167}"/>
              </a:ext>
            </a:extLst>
          </p:cNvPr>
          <p:cNvSpPr txBox="1"/>
          <p:nvPr/>
        </p:nvSpPr>
        <p:spPr>
          <a:xfrm>
            <a:off x="228600" y="838200"/>
            <a:ext cx="8610600" cy="3693319"/>
          </a:xfrm>
          <a:prstGeom prst="rect">
            <a:avLst/>
          </a:prstGeom>
          <a:noFill/>
        </p:spPr>
        <p:txBody>
          <a:bodyPr wrap="square" rtlCol="0">
            <a:spAutoFit/>
          </a:bodyPr>
          <a:lstStyle/>
          <a:p>
            <a:r>
              <a:rPr lang="en-US" dirty="0"/>
              <a:t>1. Evaluate weather prediction capabilities of CAM.</a:t>
            </a:r>
          </a:p>
          <a:p>
            <a:pPr marL="285750" indent="-285750">
              <a:buFont typeface="Arial" panose="020B0604020202020204" pitchFamily="34" charset="0"/>
              <a:buChar char="•"/>
            </a:pPr>
            <a:r>
              <a:rPr lang="en-US" dirty="0"/>
              <a:t>Confront climate model with observations.</a:t>
            </a:r>
          </a:p>
          <a:p>
            <a:pPr marL="285750" indent="-285750">
              <a:buFont typeface="Arial" panose="020B0604020202020204" pitchFamily="34" charset="0"/>
              <a:buChar char="•"/>
            </a:pPr>
            <a:r>
              <a:rPr lang="en-US" dirty="0"/>
              <a:t>Identify systematic short-term forecast errors.	</a:t>
            </a:r>
          </a:p>
          <a:p>
            <a:pPr marL="285750" indent="-285750">
              <a:buFont typeface="Arial" panose="020B0604020202020204" pitchFamily="34" charset="0"/>
              <a:buChar char="•"/>
            </a:pPr>
            <a:r>
              <a:rPr lang="en-US" dirty="0"/>
              <a:t>Compare to earlier CAM reanalysis.</a:t>
            </a:r>
          </a:p>
          <a:p>
            <a:endParaRPr lang="en-US" dirty="0"/>
          </a:p>
          <a:p>
            <a:r>
              <a:rPr lang="en-US" dirty="0"/>
              <a:t>2. Provide forcing for CESM component model simulations and </a:t>
            </a:r>
            <a:r>
              <a:rPr lang="en-US" dirty="0" err="1"/>
              <a:t>reanalyses</a:t>
            </a:r>
            <a:r>
              <a:rPr lang="en-US" dirty="0"/>
              <a:t>.</a:t>
            </a:r>
          </a:p>
          <a:p>
            <a:pPr marL="285750" indent="-285750">
              <a:buFont typeface="Arial" panose="020B0604020202020204" pitchFamily="34" charset="0"/>
              <a:buChar char="•"/>
            </a:pPr>
            <a:r>
              <a:rPr lang="en-US" dirty="0"/>
              <a:t>POP ocean model.</a:t>
            </a:r>
          </a:p>
          <a:p>
            <a:pPr marL="285750" indent="-285750">
              <a:buFont typeface="Arial" panose="020B0604020202020204" pitchFamily="34" charset="0"/>
              <a:buChar char="•"/>
            </a:pPr>
            <a:r>
              <a:rPr lang="en-US" dirty="0"/>
              <a:t>CLM land surface.</a:t>
            </a:r>
          </a:p>
          <a:p>
            <a:pPr marL="285750" indent="-285750">
              <a:buFont typeface="Arial" panose="020B0604020202020204" pitchFamily="34" charset="0"/>
              <a:buChar char="•"/>
            </a:pPr>
            <a:r>
              <a:rPr lang="en-US" dirty="0"/>
              <a:t>CICE sea ice model.</a:t>
            </a:r>
          </a:p>
          <a:p>
            <a:pPr marL="285750" indent="-285750">
              <a:buFont typeface="Arial" panose="020B0604020202020204" pitchFamily="34" charset="0"/>
              <a:buChar char="•"/>
            </a:pPr>
            <a:r>
              <a:rPr lang="en-US" dirty="0"/>
              <a:t>Offline chemistry transport models.</a:t>
            </a:r>
          </a:p>
          <a:p>
            <a:endParaRPr lang="en-US" dirty="0"/>
          </a:p>
          <a:p>
            <a:r>
              <a:rPr lang="en-US" dirty="0"/>
              <a:t>	</a:t>
            </a:r>
          </a:p>
          <a:p>
            <a:pPr marL="457200" indent="-457200">
              <a:buAutoNum type="arabicPeriod"/>
            </a:pPr>
            <a:endParaRPr lang="en-US" dirty="0"/>
          </a:p>
        </p:txBody>
      </p:sp>
      <p:sp>
        <p:nvSpPr>
          <p:cNvPr id="7" name="Title 1">
            <a:extLst>
              <a:ext uri="{FF2B5EF4-FFF2-40B4-BE49-F238E27FC236}">
                <a16:creationId xmlns:a16="http://schemas.microsoft.com/office/drawing/2014/main" id="{E0F67907-3D6B-354B-880A-0A948CC5BE20}"/>
              </a:ext>
            </a:extLst>
          </p:cNvPr>
          <p:cNvSpPr>
            <a:spLocks noGrp="1"/>
          </p:cNvSpPr>
          <p:nvPr>
            <p:ph type="title"/>
          </p:nvPr>
        </p:nvSpPr>
        <p:spPr/>
        <p:txBody>
          <a:bodyPr/>
          <a:lstStyle/>
          <a:p>
            <a:r>
              <a:rPr lang="en-US" sz="3200" dirty="0">
                <a:effectLst/>
              </a:rPr>
              <a:t>Motivation for an Ensemble Reanalysis with CAM</a:t>
            </a:r>
            <a:endParaRPr lang="en-US" sz="3200" dirty="0"/>
          </a:p>
        </p:txBody>
      </p:sp>
    </p:spTree>
    <p:extLst>
      <p:ext uri="{BB962C8B-B14F-4D97-AF65-F5344CB8AC3E}">
        <p14:creationId xmlns:p14="http://schemas.microsoft.com/office/powerpoint/2010/main" val="350585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20</a:t>
            </a:fld>
            <a:r>
              <a:rPr lang="en-US" sz="1200" dirty="0"/>
              <a:t> </a:t>
            </a:r>
          </a:p>
        </p:txBody>
      </p:sp>
      <p:sp>
        <p:nvSpPr>
          <p:cNvPr id="7" name="TextBox 6">
            <a:extLst>
              <a:ext uri="{FF2B5EF4-FFF2-40B4-BE49-F238E27FC236}">
                <a16:creationId xmlns:a16="http://schemas.microsoft.com/office/drawing/2014/main" id="{2495EA9D-EB38-FD4D-9813-60A850B4CBE2}"/>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pic>
        <p:nvPicPr>
          <p:cNvPr id="11" name="Picture 10">
            <a:extLst>
              <a:ext uri="{FF2B5EF4-FFF2-40B4-BE49-F238E27FC236}">
                <a16:creationId xmlns:a16="http://schemas.microsoft.com/office/drawing/2014/main" id="{34428E7A-BC32-8341-A45D-13F5AF9B75FD}"/>
              </a:ext>
            </a:extLst>
          </p:cNvPr>
          <p:cNvPicPr>
            <a:picLocks noChangeAspect="1"/>
          </p:cNvPicPr>
          <p:nvPr/>
        </p:nvPicPr>
        <p:blipFill rotWithShape="1">
          <a:blip r:embed="rId3"/>
          <a:srcRect l="20629" t="15024" r="20304" b="14541"/>
          <a:stretch/>
        </p:blipFill>
        <p:spPr>
          <a:xfrm rot="16200000">
            <a:off x="2689982" y="1445798"/>
            <a:ext cx="3673778" cy="5669274"/>
          </a:xfrm>
          <a:prstGeom prst="rect">
            <a:avLst/>
          </a:prstGeom>
        </p:spPr>
      </p:pic>
    </p:spTree>
    <p:extLst>
      <p:ext uri="{BB962C8B-B14F-4D97-AF65-F5344CB8AC3E}">
        <p14:creationId xmlns:p14="http://schemas.microsoft.com/office/powerpoint/2010/main" val="629649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21</a:t>
            </a:fld>
            <a:r>
              <a:rPr lang="en-US" sz="1200" dirty="0"/>
              <a:t> </a:t>
            </a:r>
          </a:p>
        </p:txBody>
      </p:sp>
      <p:sp>
        <p:nvSpPr>
          <p:cNvPr id="7" name="TextBox 6">
            <a:extLst>
              <a:ext uri="{FF2B5EF4-FFF2-40B4-BE49-F238E27FC236}">
                <a16:creationId xmlns:a16="http://schemas.microsoft.com/office/drawing/2014/main" id="{2495EA9D-EB38-FD4D-9813-60A850B4CBE2}"/>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pic>
        <p:nvPicPr>
          <p:cNvPr id="6" name="Picture 5">
            <a:extLst>
              <a:ext uri="{FF2B5EF4-FFF2-40B4-BE49-F238E27FC236}">
                <a16:creationId xmlns:a16="http://schemas.microsoft.com/office/drawing/2014/main" id="{4268063D-4A3F-B940-9514-D9ED83DA3258}"/>
              </a:ext>
            </a:extLst>
          </p:cNvPr>
          <p:cNvPicPr>
            <a:picLocks noChangeAspect="1"/>
          </p:cNvPicPr>
          <p:nvPr/>
        </p:nvPicPr>
        <p:blipFill rotWithShape="1">
          <a:blip r:embed="rId3"/>
          <a:srcRect t="5628" r="11531" b="19394"/>
          <a:stretch/>
        </p:blipFill>
        <p:spPr>
          <a:xfrm>
            <a:off x="475013" y="1526326"/>
            <a:ext cx="7125935" cy="4666727"/>
          </a:xfrm>
          <a:prstGeom prst="rect">
            <a:avLst/>
          </a:prstGeom>
        </p:spPr>
      </p:pic>
    </p:spTree>
    <p:extLst>
      <p:ext uri="{BB962C8B-B14F-4D97-AF65-F5344CB8AC3E}">
        <p14:creationId xmlns:p14="http://schemas.microsoft.com/office/powerpoint/2010/main" val="1525223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3416320"/>
          </a:xfrm>
          <a:prstGeom prst="rect">
            <a:avLst/>
          </a:prstGeom>
          <a:noFill/>
        </p:spPr>
        <p:txBody>
          <a:bodyPr wrap="square" rtlCol="0">
            <a:spAutoFit/>
          </a:bodyPr>
          <a:lstStyle/>
          <a:p>
            <a:r>
              <a:rPr lang="en-US" sz="2200" dirty="0"/>
              <a:t>3. Comparison of CAM6 6-hour forecasts to observations.</a:t>
            </a:r>
          </a:p>
          <a:p>
            <a:endParaRPr lang="en-US" sz="2200" dirty="0"/>
          </a:p>
          <a:p>
            <a:r>
              <a:rPr lang="en-US" sz="2200" dirty="0">
                <a:solidFill>
                  <a:srgbClr val="FF0000"/>
                </a:solidFill>
              </a:rPr>
              <a:t>Available every 6 hours. </a:t>
            </a:r>
          </a:p>
          <a:p>
            <a:endParaRPr lang="en-US" sz="2200" dirty="0">
              <a:solidFill>
                <a:srgbClr val="FF0000"/>
              </a:solidFill>
            </a:endParaRPr>
          </a:p>
          <a:p>
            <a:r>
              <a:rPr lang="en-US" sz="2200" dirty="0"/>
              <a:t>Reveal CAM6 model systematic differences from observations.</a:t>
            </a:r>
          </a:p>
          <a:p>
            <a:r>
              <a:rPr lang="en-US" sz="2200" dirty="0"/>
              <a:t>Short-term systematic errors often related to longer-term.</a:t>
            </a:r>
          </a:p>
          <a:p>
            <a:r>
              <a:rPr lang="en-US" sz="2200" dirty="0"/>
              <a:t>Can focus on specific regions and quantities.</a:t>
            </a:r>
          </a:p>
          <a:p>
            <a:r>
              <a:rPr lang="en-US" sz="2200" dirty="0"/>
              <a:t>Helpful as baseline for new model development.</a:t>
            </a:r>
          </a:p>
          <a:p>
            <a:r>
              <a:rPr lang="en-US" sz="2200" dirty="0"/>
              <a:t>	</a:t>
            </a:r>
          </a:p>
          <a:p>
            <a:endParaRPr lang="en-US" dirty="0"/>
          </a:p>
        </p:txBody>
      </p:sp>
      <p:sp>
        <p:nvSpPr>
          <p:cNvPr id="4" name="Slide Number Placeholder 3">
            <a:extLst>
              <a:ext uri="{FF2B5EF4-FFF2-40B4-BE49-F238E27FC236}">
                <a16:creationId xmlns:a16="http://schemas.microsoft.com/office/drawing/2014/main" id="{FBBE7F18-7CB1-BC4C-B2DD-D8B542BB44B2}"/>
              </a:ext>
            </a:extLst>
          </p:cNvPr>
          <p:cNvSpPr>
            <a:spLocks noGrp="1"/>
          </p:cNvSpPr>
          <p:nvPr>
            <p:ph type="sldNum" sz="quarter" idx="12"/>
          </p:nvPr>
        </p:nvSpPr>
        <p:spPr/>
        <p:txBody>
          <a:bodyPr/>
          <a:lstStyle/>
          <a:p>
            <a:pPr algn="r"/>
            <a:fld id="{283B4FF1-25A9-3741-B230-AA79218BFD91}" type="slidenum">
              <a:rPr lang="en-US" sz="1200" smtClean="0"/>
              <a:pPr algn="r"/>
              <a:t>22</a:t>
            </a:fld>
            <a:r>
              <a:rPr lang="en-US" sz="1200" dirty="0"/>
              <a:t> </a:t>
            </a:r>
          </a:p>
        </p:txBody>
      </p:sp>
    </p:spTree>
    <p:extLst>
      <p:ext uri="{BB962C8B-B14F-4D97-AF65-F5344CB8AC3E}">
        <p14:creationId xmlns:p14="http://schemas.microsoft.com/office/powerpoint/2010/main" val="694595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rcRect/>
          <a:stretch/>
        </p:blipFill>
        <p:spPr>
          <a:xfrm>
            <a:off x="1074420" y="1776715"/>
            <a:ext cx="3497580" cy="4526280"/>
          </a:xfrm>
          <a:prstGeom prst="rect">
            <a:avLst/>
          </a:prstGeom>
        </p:spPr>
      </p:pic>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Temperature profiles, September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23</a:t>
            </a:fld>
            <a:r>
              <a:rPr lang="en-US" sz="1200" dirty="0"/>
              <a:t> </a:t>
            </a:r>
          </a:p>
        </p:txBody>
      </p:sp>
      <p:sp>
        <p:nvSpPr>
          <p:cNvPr id="4" name="TextBox 3">
            <a:extLst>
              <a:ext uri="{FF2B5EF4-FFF2-40B4-BE49-F238E27FC236}">
                <a16:creationId xmlns:a16="http://schemas.microsoft.com/office/drawing/2014/main" id="{F99F6712-842A-1F4C-9A85-33583A3BF990}"/>
              </a:ext>
            </a:extLst>
          </p:cNvPr>
          <p:cNvSpPr txBox="1"/>
          <p:nvPr/>
        </p:nvSpPr>
        <p:spPr>
          <a:xfrm>
            <a:off x="509266" y="3509856"/>
            <a:ext cx="953310" cy="369332"/>
          </a:xfrm>
          <a:prstGeom prst="rect">
            <a:avLst/>
          </a:prstGeom>
          <a:noFill/>
        </p:spPr>
        <p:txBody>
          <a:bodyPr wrap="square" rtlCol="0">
            <a:spAutoFit/>
          </a:bodyPr>
          <a:lstStyle/>
          <a:p>
            <a:r>
              <a:rPr lang="en-US" dirty="0"/>
              <a:t>Bias</a:t>
            </a:r>
          </a:p>
        </p:txBody>
      </p:sp>
      <p:cxnSp>
        <p:nvCxnSpPr>
          <p:cNvPr id="10" name="Straight Arrow Connector 9">
            <a:extLst>
              <a:ext uri="{FF2B5EF4-FFF2-40B4-BE49-F238E27FC236}">
                <a16:creationId xmlns:a16="http://schemas.microsoft.com/office/drawing/2014/main" id="{105CE03A-23BA-754A-B1CA-E9CDDF175A26}"/>
              </a:ext>
            </a:extLst>
          </p:cNvPr>
          <p:cNvCxnSpPr/>
          <p:nvPr/>
        </p:nvCxnSpPr>
        <p:spPr>
          <a:xfrm>
            <a:off x="1074745" y="3762616"/>
            <a:ext cx="1036482" cy="5155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748B997-F5F7-384E-957F-5903DC749134}"/>
              </a:ext>
            </a:extLst>
          </p:cNvPr>
          <p:cNvSpPr txBox="1"/>
          <p:nvPr/>
        </p:nvSpPr>
        <p:spPr>
          <a:xfrm>
            <a:off x="4085617" y="3015574"/>
            <a:ext cx="875489" cy="369332"/>
          </a:xfrm>
          <a:prstGeom prst="rect">
            <a:avLst/>
          </a:prstGeom>
          <a:noFill/>
        </p:spPr>
        <p:txBody>
          <a:bodyPr wrap="square" rtlCol="0">
            <a:spAutoFit/>
          </a:bodyPr>
          <a:lstStyle/>
          <a:p>
            <a:r>
              <a:rPr lang="en-US" dirty="0"/>
              <a:t>RMSE</a:t>
            </a:r>
          </a:p>
        </p:txBody>
      </p:sp>
      <p:cxnSp>
        <p:nvCxnSpPr>
          <p:cNvPr id="14" name="Straight Arrow Connector 13">
            <a:extLst>
              <a:ext uri="{FF2B5EF4-FFF2-40B4-BE49-F238E27FC236}">
                <a16:creationId xmlns:a16="http://schemas.microsoft.com/office/drawing/2014/main" id="{FEC92C35-8A23-2E4B-A65F-61CF6350E68E}"/>
              </a:ext>
            </a:extLst>
          </p:cNvPr>
          <p:cNvCxnSpPr/>
          <p:nvPr/>
        </p:nvCxnSpPr>
        <p:spPr>
          <a:xfrm flipH="1">
            <a:off x="3054485" y="3307404"/>
            <a:ext cx="1021404" cy="57178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2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rcRect/>
          <a:stretch/>
        </p:blipFill>
        <p:spPr>
          <a:xfrm>
            <a:off x="1074420" y="1776715"/>
            <a:ext cx="3497580" cy="4526280"/>
          </a:xfrm>
          <a:prstGeom prst="rect">
            <a:avLst/>
          </a:prstGeom>
        </p:spPr>
      </p:pic>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Temperature profiles, September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24</a:t>
            </a:fld>
            <a:r>
              <a:rPr lang="en-US" sz="1200" dirty="0"/>
              <a:t> </a:t>
            </a:r>
          </a:p>
        </p:txBody>
      </p:sp>
      <p:sp>
        <p:nvSpPr>
          <p:cNvPr id="6" name="TextBox 5">
            <a:extLst>
              <a:ext uri="{FF2B5EF4-FFF2-40B4-BE49-F238E27FC236}">
                <a16:creationId xmlns:a16="http://schemas.microsoft.com/office/drawing/2014/main" id="{83866C24-8817-6D41-9780-DEC2E3E59EC5}"/>
              </a:ext>
            </a:extLst>
          </p:cNvPr>
          <p:cNvSpPr txBox="1"/>
          <p:nvPr/>
        </p:nvSpPr>
        <p:spPr>
          <a:xfrm>
            <a:off x="4182894" y="4523362"/>
            <a:ext cx="1643974" cy="369332"/>
          </a:xfrm>
          <a:prstGeom prst="rect">
            <a:avLst/>
          </a:prstGeom>
          <a:noFill/>
        </p:spPr>
        <p:txBody>
          <a:bodyPr wrap="square" rtlCol="0">
            <a:spAutoFit/>
          </a:bodyPr>
          <a:lstStyle/>
          <a:p>
            <a:r>
              <a:rPr lang="en-US" dirty="0"/>
              <a:t>Obs. Available</a:t>
            </a:r>
          </a:p>
        </p:txBody>
      </p:sp>
      <p:cxnSp>
        <p:nvCxnSpPr>
          <p:cNvPr id="9" name="Straight Arrow Connector 8">
            <a:extLst>
              <a:ext uri="{FF2B5EF4-FFF2-40B4-BE49-F238E27FC236}">
                <a16:creationId xmlns:a16="http://schemas.microsoft.com/office/drawing/2014/main" id="{360E4A27-A169-6F49-8A94-521538D7EFC8}"/>
              </a:ext>
            </a:extLst>
          </p:cNvPr>
          <p:cNvCxnSpPr>
            <a:cxnSpLocks/>
          </p:cNvCxnSpPr>
          <p:nvPr/>
        </p:nvCxnSpPr>
        <p:spPr>
          <a:xfrm flipH="1">
            <a:off x="2996119" y="4659150"/>
            <a:ext cx="1186775" cy="46708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156B729-0DAA-514D-90D9-0BA9AE53AEA3}"/>
              </a:ext>
            </a:extLst>
          </p:cNvPr>
          <p:cNvSpPr txBox="1"/>
          <p:nvPr/>
        </p:nvSpPr>
        <p:spPr>
          <a:xfrm>
            <a:off x="4017523" y="5885234"/>
            <a:ext cx="1809345" cy="369332"/>
          </a:xfrm>
          <a:prstGeom prst="rect">
            <a:avLst/>
          </a:prstGeom>
          <a:noFill/>
        </p:spPr>
        <p:txBody>
          <a:bodyPr wrap="square" rtlCol="0">
            <a:spAutoFit/>
          </a:bodyPr>
          <a:lstStyle/>
          <a:p>
            <a:r>
              <a:rPr lang="en-US" dirty="0" err="1"/>
              <a:t>Obs</a:t>
            </a:r>
            <a:r>
              <a:rPr lang="en-US" dirty="0"/>
              <a:t> Assimilated</a:t>
            </a:r>
          </a:p>
        </p:txBody>
      </p:sp>
      <p:cxnSp>
        <p:nvCxnSpPr>
          <p:cNvPr id="17" name="Straight Arrow Connector 16">
            <a:extLst>
              <a:ext uri="{FF2B5EF4-FFF2-40B4-BE49-F238E27FC236}">
                <a16:creationId xmlns:a16="http://schemas.microsoft.com/office/drawing/2014/main" id="{DAAF8E02-7CFB-3944-9295-BFC0DB0262FE}"/>
              </a:ext>
            </a:extLst>
          </p:cNvPr>
          <p:cNvCxnSpPr>
            <a:stCxn id="15" idx="1"/>
          </p:cNvCxnSpPr>
          <p:nvPr/>
        </p:nvCxnSpPr>
        <p:spPr>
          <a:xfrm flipH="1" flipV="1">
            <a:off x="2898843" y="5223753"/>
            <a:ext cx="1118680" cy="8461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010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rcRect/>
          <a:stretch/>
        </p:blipFill>
        <p:spPr>
          <a:xfrm>
            <a:off x="1074420" y="1776715"/>
            <a:ext cx="3497580" cy="4526280"/>
          </a:xfrm>
          <a:prstGeom prst="rect">
            <a:avLst/>
          </a:prstGeom>
        </p:spPr>
      </p:pic>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Temperature profiles, September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25</a:t>
            </a:fld>
            <a:r>
              <a:rPr lang="en-US" sz="1200" dirty="0"/>
              <a:t> </a:t>
            </a:r>
          </a:p>
        </p:txBody>
      </p:sp>
      <p:pic>
        <p:nvPicPr>
          <p:cNvPr id="10" name="Picture 9">
            <a:extLst>
              <a:ext uri="{FF2B5EF4-FFF2-40B4-BE49-F238E27FC236}">
                <a16:creationId xmlns:a16="http://schemas.microsoft.com/office/drawing/2014/main" id="{4C8CAA69-7ABB-FD45-B4F4-A167228151A3}"/>
              </a:ext>
            </a:extLst>
          </p:cNvPr>
          <p:cNvPicPr>
            <a:picLocks noChangeAspect="1"/>
          </p:cNvPicPr>
          <p:nvPr/>
        </p:nvPicPr>
        <p:blipFill>
          <a:blip r:embed="rId4"/>
          <a:srcRect/>
          <a:stretch/>
        </p:blipFill>
        <p:spPr>
          <a:xfrm>
            <a:off x="4748998" y="1776715"/>
            <a:ext cx="3497580" cy="4526280"/>
          </a:xfrm>
          <a:prstGeom prst="rect">
            <a:avLst/>
          </a:prstGeom>
        </p:spPr>
      </p:pic>
      <p:sp>
        <p:nvSpPr>
          <p:cNvPr id="4" name="TextBox 3">
            <a:extLst>
              <a:ext uri="{FF2B5EF4-FFF2-40B4-BE49-F238E27FC236}">
                <a16:creationId xmlns:a16="http://schemas.microsoft.com/office/drawing/2014/main" id="{8BC02203-03EA-0C47-9F0F-A9274461D0AA}"/>
              </a:ext>
            </a:extLst>
          </p:cNvPr>
          <p:cNvSpPr txBox="1"/>
          <p:nvPr/>
        </p:nvSpPr>
        <p:spPr>
          <a:xfrm>
            <a:off x="7723762" y="4231532"/>
            <a:ext cx="1040859" cy="369332"/>
          </a:xfrm>
          <a:prstGeom prst="rect">
            <a:avLst/>
          </a:prstGeom>
          <a:noFill/>
        </p:spPr>
        <p:txBody>
          <a:bodyPr wrap="square" rtlCol="0">
            <a:spAutoFit/>
          </a:bodyPr>
          <a:lstStyle/>
          <a:p>
            <a:r>
              <a:rPr lang="en-US" dirty="0"/>
              <a:t>RMSE</a:t>
            </a:r>
          </a:p>
        </p:txBody>
      </p:sp>
      <p:cxnSp>
        <p:nvCxnSpPr>
          <p:cNvPr id="8" name="Straight Arrow Connector 7">
            <a:extLst>
              <a:ext uri="{FF2B5EF4-FFF2-40B4-BE49-F238E27FC236}">
                <a16:creationId xmlns:a16="http://schemas.microsoft.com/office/drawing/2014/main" id="{9D8AE940-DD2B-DB4A-89ED-BAD0E64D3517}"/>
              </a:ext>
            </a:extLst>
          </p:cNvPr>
          <p:cNvCxnSpPr>
            <a:stCxn id="4" idx="1"/>
          </p:cNvCxnSpPr>
          <p:nvPr/>
        </p:nvCxnSpPr>
        <p:spPr>
          <a:xfrm flipH="1">
            <a:off x="6692630" y="4416198"/>
            <a:ext cx="1031132" cy="58381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5CC747B-7A87-DA41-AE61-B3B66FB97FC1}"/>
              </a:ext>
            </a:extLst>
          </p:cNvPr>
          <p:cNvSpPr txBox="1"/>
          <p:nvPr/>
        </p:nvSpPr>
        <p:spPr>
          <a:xfrm>
            <a:off x="4184132" y="4786009"/>
            <a:ext cx="1293779" cy="646331"/>
          </a:xfrm>
          <a:prstGeom prst="rect">
            <a:avLst/>
          </a:prstGeom>
          <a:noFill/>
        </p:spPr>
        <p:txBody>
          <a:bodyPr wrap="square" rtlCol="0">
            <a:spAutoFit/>
          </a:bodyPr>
          <a:lstStyle/>
          <a:p>
            <a:r>
              <a:rPr lang="en-US" dirty="0"/>
              <a:t>Total</a:t>
            </a:r>
          </a:p>
          <a:p>
            <a:r>
              <a:rPr lang="en-US" dirty="0"/>
              <a:t>Spread</a:t>
            </a:r>
          </a:p>
        </p:txBody>
      </p:sp>
      <p:cxnSp>
        <p:nvCxnSpPr>
          <p:cNvPr id="14" name="Straight Arrow Connector 13">
            <a:extLst>
              <a:ext uri="{FF2B5EF4-FFF2-40B4-BE49-F238E27FC236}">
                <a16:creationId xmlns:a16="http://schemas.microsoft.com/office/drawing/2014/main" id="{F8B7687E-4ADD-6D49-B84F-EA828391E754}"/>
              </a:ext>
            </a:extLst>
          </p:cNvPr>
          <p:cNvCxnSpPr/>
          <p:nvPr/>
        </p:nvCxnSpPr>
        <p:spPr>
          <a:xfrm flipV="1">
            <a:off x="5073925" y="4922196"/>
            <a:ext cx="1269923" cy="7782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1140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4C0D0-2DAC-614B-BC3F-E09890D3C01C}"/>
              </a:ext>
            </a:extLst>
          </p:cNvPr>
          <p:cNvPicPr>
            <a:picLocks noChangeAspect="1"/>
          </p:cNvPicPr>
          <p:nvPr/>
        </p:nvPicPr>
        <p:blipFill>
          <a:blip r:embed="rId3"/>
          <a:stretch>
            <a:fillRect/>
          </a:stretch>
        </p:blipFill>
        <p:spPr>
          <a:xfrm>
            <a:off x="1029415" y="1285367"/>
            <a:ext cx="6739128" cy="520750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NH AIRS Spec. Humidity, upper troposphere, Sept.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26</a:t>
            </a:fld>
            <a:r>
              <a:rPr lang="en-US" sz="1200" dirty="0"/>
              <a:t> </a:t>
            </a:r>
          </a:p>
        </p:txBody>
      </p:sp>
    </p:spTree>
    <p:extLst>
      <p:ext uri="{BB962C8B-B14F-4D97-AF65-F5344CB8AC3E}">
        <p14:creationId xmlns:p14="http://schemas.microsoft.com/office/powerpoint/2010/main" val="994021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4C0D0-2DAC-614B-BC3F-E09890D3C01C}"/>
              </a:ext>
            </a:extLst>
          </p:cNvPr>
          <p:cNvPicPr>
            <a:picLocks noChangeAspect="1"/>
          </p:cNvPicPr>
          <p:nvPr/>
        </p:nvPicPr>
        <p:blipFill>
          <a:blip r:embed="rId3"/>
          <a:srcRect/>
          <a:stretch/>
        </p:blipFill>
        <p:spPr>
          <a:xfrm>
            <a:off x="1029415" y="1285367"/>
            <a:ext cx="6739128" cy="520750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GPS RO, upper troposphere, Sept.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27</a:t>
            </a:fld>
            <a:r>
              <a:rPr lang="en-US" sz="1200" dirty="0"/>
              <a:t> </a:t>
            </a:r>
          </a:p>
        </p:txBody>
      </p:sp>
    </p:spTree>
    <p:extLst>
      <p:ext uri="{BB962C8B-B14F-4D97-AF65-F5344CB8AC3E}">
        <p14:creationId xmlns:p14="http://schemas.microsoft.com/office/powerpoint/2010/main" val="2957924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tretch>
            <a:fillRect/>
          </a:stretch>
        </p:blipFill>
        <p:spPr>
          <a:xfrm>
            <a:off x="1074420" y="1776715"/>
            <a:ext cx="3497580" cy="4526280"/>
          </a:xfrm>
          <a:prstGeom prst="rect">
            <a:avLst/>
          </a:prstGeom>
        </p:spPr>
      </p:pic>
      <p:pic>
        <p:nvPicPr>
          <p:cNvPr id="7" name="Picture 6">
            <a:extLst>
              <a:ext uri="{FF2B5EF4-FFF2-40B4-BE49-F238E27FC236}">
                <a16:creationId xmlns:a16="http://schemas.microsoft.com/office/drawing/2014/main" id="{60507574-391D-AA42-B765-1539B54665E1}"/>
              </a:ext>
            </a:extLst>
          </p:cNvPr>
          <p:cNvPicPr>
            <a:picLocks noChangeAspect="1"/>
          </p:cNvPicPr>
          <p:nvPr/>
        </p:nvPicPr>
        <p:blipFill>
          <a:blip r:embed="rId4"/>
          <a:stretch>
            <a:fillRect/>
          </a:stretch>
        </p:blipFill>
        <p:spPr>
          <a:xfrm>
            <a:off x="4748998" y="1776715"/>
            <a:ext cx="3497580" cy="4526280"/>
          </a:xfrm>
          <a:prstGeom prst="rect">
            <a:avLst/>
          </a:prstGeom>
        </p:spPr>
      </p:pic>
      <p:sp>
        <p:nvSpPr>
          <p:cNvPr id="8" name="TextBox 7">
            <a:extLst>
              <a:ext uri="{FF2B5EF4-FFF2-40B4-BE49-F238E27FC236}">
                <a16:creationId xmlns:a16="http://schemas.microsoft.com/office/drawing/2014/main" id="{0FAB6CA8-DC18-6E4E-AA7F-C992068F8D68}"/>
              </a:ext>
            </a:extLst>
          </p:cNvPr>
          <p:cNvSpPr txBox="1"/>
          <p:nvPr/>
        </p:nvSpPr>
        <p:spPr>
          <a:xfrm>
            <a:off x="2766951" y="2551854"/>
            <a:ext cx="926275" cy="369332"/>
          </a:xfrm>
          <a:prstGeom prst="rect">
            <a:avLst/>
          </a:prstGeom>
          <a:noFill/>
        </p:spPr>
        <p:txBody>
          <a:bodyPr wrap="square" rtlCol="0">
            <a:spAutoFit/>
          </a:bodyPr>
          <a:lstStyle/>
          <a:p>
            <a:r>
              <a:rPr lang="en-US" dirty="0">
                <a:solidFill>
                  <a:srgbClr val="FF0000"/>
                </a:solidFill>
              </a:rPr>
              <a:t>CAM4</a:t>
            </a:r>
          </a:p>
        </p:txBody>
      </p:sp>
      <p:sp>
        <p:nvSpPr>
          <p:cNvPr id="9" name="TextBox 8">
            <a:extLst>
              <a:ext uri="{FF2B5EF4-FFF2-40B4-BE49-F238E27FC236}">
                <a16:creationId xmlns:a16="http://schemas.microsoft.com/office/drawing/2014/main" id="{9F9839AA-5480-5342-A487-674509A3886E}"/>
              </a:ext>
            </a:extLst>
          </p:cNvPr>
          <p:cNvSpPr txBox="1"/>
          <p:nvPr/>
        </p:nvSpPr>
        <p:spPr>
          <a:xfrm>
            <a:off x="6543304" y="2551854"/>
            <a:ext cx="807522" cy="369332"/>
          </a:xfrm>
          <a:prstGeom prst="rect">
            <a:avLst/>
          </a:prstGeom>
          <a:noFill/>
        </p:spPr>
        <p:txBody>
          <a:bodyPr wrap="square" rtlCol="0">
            <a:spAutoFit/>
          </a:bodyPr>
          <a:lstStyle/>
          <a:p>
            <a:r>
              <a:rPr lang="en-US" dirty="0">
                <a:solidFill>
                  <a:srgbClr val="FF0000"/>
                </a:solidFill>
              </a:rPr>
              <a:t>CAM6</a:t>
            </a:r>
          </a:p>
        </p:txBody>
      </p:sp>
      <p:sp>
        <p:nvSpPr>
          <p:cNvPr id="4" name="TextBox 3">
            <a:extLst>
              <a:ext uri="{FF2B5EF4-FFF2-40B4-BE49-F238E27FC236}">
                <a16:creationId xmlns:a16="http://schemas.microsoft.com/office/drawing/2014/main" id="{3E6908FD-8003-D84C-BBBF-8F82749C8913}"/>
              </a:ext>
            </a:extLst>
          </p:cNvPr>
          <p:cNvSpPr txBox="1"/>
          <p:nvPr/>
        </p:nvSpPr>
        <p:spPr>
          <a:xfrm rot="20615490">
            <a:off x="1762651" y="3705982"/>
            <a:ext cx="6483927" cy="461664"/>
          </a:xfrm>
          <a:prstGeom prst="rect">
            <a:avLst/>
          </a:prstGeom>
          <a:noFill/>
        </p:spPr>
        <p:txBody>
          <a:bodyPr wrap="square" rtlCol="0">
            <a:spAutoFit/>
          </a:bodyPr>
          <a:lstStyle/>
          <a:p>
            <a:r>
              <a:rPr lang="en-US" sz="2400" dirty="0">
                <a:solidFill>
                  <a:srgbClr val="FF0000"/>
                </a:solidFill>
              </a:rPr>
              <a:t>Sample Only: Do not use for science applications.</a:t>
            </a:r>
          </a:p>
        </p:txBody>
      </p:sp>
      <p:sp>
        <p:nvSpPr>
          <p:cNvPr id="10" name="TextBox 9">
            <a:extLst>
              <a:ext uri="{FF2B5EF4-FFF2-40B4-BE49-F238E27FC236}">
                <a16:creationId xmlns:a16="http://schemas.microsoft.com/office/drawing/2014/main" id="{1FE92116-BFF7-904A-AA7A-62A36D9C18BD}"/>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CAM6/CAM4 6-hour forecasts to observations.</a:t>
            </a:r>
          </a:p>
          <a:p>
            <a:r>
              <a:rPr lang="en-US" sz="2200" dirty="0"/>
              <a:t>	Example: SH Temperature profiles, August 2010.</a:t>
            </a:r>
          </a:p>
          <a:p>
            <a:r>
              <a:rPr lang="en-US" sz="2200" dirty="0"/>
              <a:t>	</a:t>
            </a:r>
          </a:p>
          <a:p>
            <a:endParaRPr lang="en-US" dirty="0"/>
          </a:p>
        </p:txBody>
      </p:sp>
      <p:sp>
        <p:nvSpPr>
          <p:cNvPr id="3" name="Slide Number Placeholder 2">
            <a:extLst>
              <a:ext uri="{FF2B5EF4-FFF2-40B4-BE49-F238E27FC236}">
                <a16:creationId xmlns:a16="http://schemas.microsoft.com/office/drawing/2014/main" id="{2A8674E8-2E29-DA47-A674-B47337EEA1FD}"/>
              </a:ext>
            </a:extLst>
          </p:cNvPr>
          <p:cNvSpPr>
            <a:spLocks noGrp="1"/>
          </p:cNvSpPr>
          <p:nvPr>
            <p:ph type="sldNum" sz="quarter" idx="12"/>
          </p:nvPr>
        </p:nvSpPr>
        <p:spPr/>
        <p:txBody>
          <a:bodyPr/>
          <a:lstStyle/>
          <a:p>
            <a:pPr algn="r"/>
            <a:fld id="{283B4FF1-25A9-3741-B230-AA79218BFD91}" type="slidenum">
              <a:rPr lang="en-US" sz="1200" smtClean="0"/>
              <a:pPr algn="r"/>
              <a:t>28</a:t>
            </a:fld>
            <a:r>
              <a:rPr lang="en-US" sz="1200" dirty="0"/>
              <a:t> </a:t>
            </a:r>
          </a:p>
        </p:txBody>
      </p:sp>
      <p:cxnSp>
        <p:nvCxnSpPr>
          <p:cNvPr id="11" name="Straight Arrow Connector 10">
            <a:extLst>
              <a:ext uri="{FF2B5EF4-FFF2-40B4-BE49-F238E27FC236}">
                <a16:creationId xmlns:a16="http://schemas.microsoft.com/office/drawing/2014/main" id="{9FFA5B8D-3EF5-FE42-A7BE-C5CBBF8D4143}"/>
              </a:ext>
            </a:extLst>
          </p:cNvPr>
          <p:cNvCxnSpPr/>
          <p:nvPr/>
        </p:nvCxnSpPr>
        <p:spPr>
          <a:xfrm>
            <a:off x="3540868" y="2799581"/>
            <a:ext cx="3002436" cy="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675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Atmospheric ensemble reanalysis essential for CLM, CICE, POP DA </a:t>
            </a:r>
            <a:endParaRPr lang="en-US" sz="2400" dirty="0"/>
          </a:p>
        </p:txBody>
      </p:sp>
      <p:sp>
        <p:nvSpPr>
          <p:cNvPr id="7" name="TextBox 6">
            <a:extLst>
              <a:ext uri="{FF2B5EF4-FFF2-40B4-BE49-F238E27FC236}">
                <a16:creationId xmlns:a16="http://schemas.microsoft.com/office/drawing/2014/main" id="{4A0B3383-5F0E-9341-B9FA-C403B566B91F}"/>
              </a:ext>
            </a:extLst>
          </p:cNvPr>
          <p:cNvSpPr txBox="1"/>
          <p:nvPr/>
        </p:nvSpPr>
        <p:spPr>
          <a:xfrm>
            <a:off x="228600" y="838200"/>
            <a:ext cx="8610600" cy="3139321"/>
          </a:xfrm>
          <a:prstGeom prst="rect">
            <a:avLst/>
          </a:prstGeom>
          <a:noFill/>
        </p:spPr>
        <p:txBody>
          <a:bodyPr wrap="square" rtlCol="0">
            <a:spAutoFit/>
          </a:bodyPr>
          <a:lstStyle/>
          <a:p>
            <a:r>
              <a:rPr lang="en-US" dirty="0"/>
              <a:t>Want to do ensemble DA for other CESM components:</a:t>
            </a:r>
          </a:p>
          <a:p>
            <a:pPr lvl="1"/>
            <a:endParaRPr lang="en-US" dirty="0"/>
          </a:p>
          <a:p>
            <a:pPr marL="285750" lvl="1" indent="-285750">
              <a:buFont typeface="Arial" panose="020B0604020202020204" pitchFamily="34" charset="0"/>
              <a:buChar char="•"/>
            </a:pPr>
            <a:r>
              <a:rPr lang="en-US" dirty="0"/>
              <a:t>Land, ice and ocean are strongly forced by atmosphere.</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Single deterministic forcing leads to loss of variability.</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Loss of variability is key challenge to ensemble DA.</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Example for CLM ensemble makes this clear.</a:t>
            </a:r>
          </a:p>
          <a:p>
            <a:r>
              <a:rPr lang="en-US" dirty="0"/>
              <a:t>	</a:t>
            </a:r>
          </a:p>
          <a:p>
            <a:pPr marL="457200" indent="-457200">
              <a:buAutoNum type="arabicPeriod"/>
            </a:pPr>
            <a:endParaRPr lang="en-US" dirty="0"/>
          </a:p>
        </p:txBody>
      </p:sp>
    </p:spTree>
    <p:extLst>
      <p:ext uri="{BB962C8B-B14F-4D97-AF65-F5344CB8AC3E}">
        <p14:creationId xmlns:p14="http://schemas.microsoft.com/office/powerpoint/2010/main" val="1558850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Model</a:t>
            </a:r>
          </a:p>
        </p:txBody>
      </p:sp>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3</a:t>
            </a:fld>
            <a:r>
              <a:rPr lang="en-US" sz="1200" dirty="0"/>
              <a:t> </a:t>
            </a:r>
          </a:p>
        </p:txBody>
      </p:sp>
      <p:sp>
        <p:nvSpPr>
          <p:cNvPr id="5" name="TextBox 4">
            <a:extLst>
              <a:ext uri="{FF2B5EF4-FFF2-40B4-BE49-F238E27FC236}">
                <a16:creationId xmlns:a16="http://schemas.microsoft.com/office/drawing/2014/main" id="{518C38B5-352B-DC4C-8EE1-2CE93B0CA72E}"/>
              </a:ext>
            </a:extLst>
          </p:cNvPr>
          <p:cNvSpPr txBox="1"/>
          <p:nvPr/>
        </p:nvSpPr>
        <p:spPr>
          <a:xfrm>
            <a:off x="228600" y="838200"/>
            <a:ext cx="8610600" cy="2800767"/>
          </a:xfrm>
          <a:prstGeom prst="rect">
            <a:avLst/>
          </a:prstGeom>
          <a:noFill/>
        </p:spPr>
        <p:txBody>
          <a:bodyPr wrap="square" rtlCol="0">
            <a:spAutoFit/>
          </a:bodyPr>
          <a:lstStyle/>
          <a:p>
            <a:r>
              <a:rPr lang="en-US" sz="2000" dirty="0"/>
              <a:t>Model:</a:t>
            </a:r>
          </a:p>
          <a:p>
            <a:pPr marL="342900" indent="-342900">
              <a:buFont typeface="Arial" panose="020B0604020202020204" pitchFamily="34" charset="0"/>
              <a:buChar char="•"/>
            </a:pPr>
            <a:r>
              <a:rPr lang="en-US" sz="2000" dirty="0"/>
              <a:t>CESM 2.1 release, also used for CMIP 6.</a:t>
            </a:r>
          </a:p>
          <a:p>
            <a:pPr marL="342900" indent="-342900">
              <a:buFont typeface="Arial" panose="020B0604020202020204" pitchFamily="34" charset="0"/>
              <a:buChar char="•"/>
            </a:pPr>
            <a:r>
              <a:rPr lang="en-US" sz="2000" dirty="0"/>
              <a:t>Atmosphere: CAM6 0.9 degree latitude by 1.2 degree longitude, 32 levels.</a:t>
            </a:r>
          </a:p>
          <a:p>
            <a:pPr marL="342900" indent="-342900">
              <a:buFont typeface="Arial" panose="020B0604020202020204" pitchFamily="34" charset="0"/>
              <a:buChar char="•"/>
            </a:pPr>
            <a:r>
              <a:rPr lang="en-US" sz="2000" dirty="0"/>
              <a:t>Land: CLM 5.0 BGC-CROP version, same grid as CAM.</a:t>
            </a:r>
          </a:p>
          <a:p>
            <a:pPr marL="342900" indent="-342900">
              <a:buFont typeface="Arial" panose="020B0604020202020204" pitchFamily="34" charset="0"/>
              <a:buChar char="•"/>
            </a:pPr>
            <a:r>
              <a:rPr lang="en-US" sz="2000" dirty="0"/>
              <a:t>SST and Sea Ice Coverage: Specified daily 0.25 degree from AVHRR.</a:t>
            </a:r>
          </a:p>
          <a:p>
            <a:pPr marL="342900" indent="-342900">
              <a:buFont typeface="Arial" panose="020B0604020202020204" pitchFamily="34" charset="0"/>
              <a:buChar char="•"/>
            </a:pPr>
            <a:r>
              <a:rPr lang="en-US" sz="2000" dirty="0"/>
              <a:t>Sea Ice Thickness from CICE model.</a:t>
            </a:r>
          </a:p>
          <a:p>
            <a:pPr marL="342900" indent="-342900">
              <a:buFont typeface="Arial" panose="020B0604020202020204" pitchFamily="34" charset="0"/>
              <a:buChar char="•"/>
            </a:pPr>
            <a:r>
              <a:rPr lang="en-US" sz="2000" dirty="0"/>
              <a:t>Aerosols, greenhouse gases, volcanic forcing: from CESM when available.</a:t>
            </a:r>
          </a:p>
          <a:p>
            <a:r>
              <a:rPr lang="en-US" dirty="0"/>
              <a:t>	</a:t>
            </a:r>
          </a:p>
          <a:p>
            <a:pPr marL="457200" indent="-457200">
              <a:buAutoNum type="arabicPeriod"/>
            </a:pPr>
            <a:endParaRPr lang="en-US" dirty="0"/>
          </a:p>
        </p:txBody>
      </p:sp>
    </p:spTree>
    <p:extLst>
      <p:ext uri="{BB962C8B-B14F-4D97-AF65-F5344CB8AC3E}">
        <p14:creationId xmlns:p14="http://schemas.microsoft.com/office/powerpoint/2010/main" val="101839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3">
            <a:alphaModFix amt="72000"/>
          </a:blip>
          <a:srcRect t="175" r="4353" b="-4562"/>
          <a:stretch/>
        </p:blipFill>
        <p:spPr>
          <a:xfrm>
            <a:off x="7560" y="0"/>
            <a:ext cx="9144000" cy="6600714"/>
          </a:xfrm>
          <a:prstGeom prst="rect">
            <a:avLst/>
          </a:prstGeom>
        </p:spPr>
      </p:pic>
      <p:sp>
        <p:nvSpPr>
          <p:cNvPr id="4" name="Title 3"/>
          <p:cNvSpPr>
            <a:spLocks noGrp="1"/>
          </p:cNvSpPr>
          <p:nvPr>
            <p:ph type="title"/>
          </p:nvPr>
        </p:nvSpPr>
        <p:spPr>
          <a:xfrm>
            <a:off x="722313" y="1893287"/>
            <a:ext cx="7772400" cy="1362075"/>
          </a:xfrm>
        </p:spPr>
        <p:txBody>
          <a:bodyPr>
            <a:noAutofit/>
          </a:bodyPr>
          <a:lstStyle/>
          <a:p>
            <a:pPr algn="ctr"/>
            <a:r>
              <a:rPr lang="en-US" sz="40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Initializing carbon cycle predictions from CLM by assimilating biomass and LAI observations</a:t>
            </a:r>
          </a:p>
        </p:txBody>
      </p:sp>
      <p:sp>
        <p:nvSpPr>
          <p:cNvPr id="5" name="Text Placeholder 4"/>
          <p:cNvSpPr>
            <a:spLocks noGrp="1"/>
          </p:cNvSpPr>
          <p:nvPr>
            <p:ph type="body" idx="1"/>
          </p:nvPr>
        </p:nvSpPr>
        <p:spPr>
          <a:xfrm>
            <a:off x="1090872" y="3981998"/>
            <a:ext cx="7171518" cy="1500187"/>
          </a:xfrm>
        </p:spPr>
        <p:txBody>
          <a:bodyPr>
            <a:normAutofit lnSpcReduction="10000"/>
          </a:bodyPr>
          <a:lstStyle/>
          <a:p>
            <a:pPr algn="ctr"/>
            <a:r>
              <a:rPr lang="en-US" sz="2400" b="1" dirty="0">
                <a:solidFill>
                  <a:schemeClr val="tx1"/>
                </a:solidFill>
              </a:rPr>
              <a:t>Andrew Fox</a:t>
            </a:r>
            <a:r>
              <a:rPr lang="en-US" sz="2400" b="1" baseline="30000" dirty="0">
                <a:solidFill>
                  <a:schemeClr val="tx1"/>
                </a:solidFill>
              </a:rPr>
              <a:t>1,2</a:t>
            </a:r>
            <a:r>
              <a:rPr lang="en-US" sz="2400" b="1" dirty="0">
                <a:solidFill>
                  <a:schemeClr val="tx1"/>
                </a:solidFill>
              </a:rPr>
              <a:t>, Tim Hoar</a:t>
            </a:r>
            <a:r>
              <a:rPr lang="en-US" sz="2400" b="1" baseline="30000" dirty="0">
                <a:solidFill>
                  <a:schemeClr val="tx1"/>
                </a:solidFill>
              </a:rPr>
              <a:t>2</a:t>
            </a:r>
            <a:r>
              <a:rPr lang="en-US" sz="2400" b="1" dirty="0">
                <a:solidFill>
                  <a:schemeClr val="tx1"/>
                </a:solidFill>
              </a:rPr>
              <a:t>, William Kolby-Smith</a:t>
            </a:r>
            <a:r>
              <a:rPr lang="en-US" sz="2400" b="1" baseline="30000" dirty="0">
                <a:solidFill>
                  <a:schemeClr val="tx1"/>
                </a:solidFill>
              </a:rPr>
              <a:t>1</a:t>
            </a:r>
            <a:r>
              <a:rPr lang="en-US" sz="2400" b="1" dirty="0">
                <a:solidFill>
                  <a:schemeClr val="tx1"/>
                </a:solidFill>
              </a:rPr>
              <a:t>, </a:t>
            </a:r>
          </a:p>
          <a:p>
            <a:pPr algn="ctr"/>
            <a:r>
              <a:rPr lang="en-US" sz="2400" b="1" dirty="0">
                <a:solidFill>
                  <a:schemeClr val="tx1"/>
                </a:solidFill>
              </a:rPr>
              <a:t>Jeffrey Anderson</a:t>
            </a:r>
            <a:r>
              <a:rPr lang="en-US" sz="2400" b="1" baseline="30000" dirty="0">
                <a:solidFill>
                  <a:schemeClr val="tx1"/>
                </a:solidFill>
              </a:rPr>
              <a:t>2</a:t>
            </a:r>
            <a:r>
              <a:rPr lang="en-US" sz="2400" b="1" dirty="0">
                <a:solidFill>
                  <a:schemeClr val="tx1"/>
                </a:solidFill>
              </a:rPr>
              <a:t> &amp; David Moore</a:t>
            </a:r>
            <a:r>
              <a:rPr lang="en-US" sz="2400" b="1" baseline="30000" dirty="0">
                <a:solidFill>
                  <a:schemeClr val="tx1"/>
                </a:solidFill>
              </a:rPr>
              <a:t>1</a:t>
            </a:r>
            <a:endParaRPr lang="en-US" b="1" dirty="0"/>
          </a:p>
          <a:p>
            <a:pPr marL="457200" indent="-457200">
              <a:buAutoNum type="arabicPeriod"/>
            </a:pPr>
            <a:r>
              <a:rPr lang="en-US" dirty="0">
                <a:solidFill>
                  <a:srgbClr val="000000"/>
                </a:solidFill>
              </a:rPr>
              <a:t>University of Arizona</a:t>
            </a:r>
          </a:p>
          <a:p>
            <a:pPr marL="457200" indent="-457200">
              <a:buAutoNum type="arabicPeriod"/>
            </a:pPr>
            <a:r>
              <a:rPr lang="en-US" dirty="0">
                <a:solidFill>
                  <a:srgbClr val="000000"/>
                </a:solidFill>
              </a:rPr>
              <a:t>National Center for Atmospheric Research</a:t>
            </a:r>
          </a:p>
        </p:txBody>
      </p:sp>
      <p:pic>
        <p:nvPicPr>
          <p:cNvPr id="10" name="Picture 9" descr="DoE_acknowledge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750" y="6366713"/>
            <a:ext cx="4828167" cy="447410"/>
          </a:xfrm>
          <a:prstGeom prst="rect">
            <a:avLst/>
          </a:prstGeom>
        </p:spPr>
      </p:pic>
      <p:sp>
        <p:nvSpPr>
          <p:cNvPr id="7" name="Slide Number Placeholder 2">
            <a:extLst>
              <a:ext uri="{FF2B5EF4-FFF2-40B4-BE49-F238E27FC236}">
                <a16:creationId xmlns:a16="http://schemas.microsoft.com/office/drawing/2014/main" id="{149FC14F-24E3-7E46-AE4F-4E7D6CA3F888}"/>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30</a:t>
            </a:fld>
            <a:r>
              <a:rPr lang="en-US" sz="1200" dirty="0"/>
              <a:t> </a:t>
            </a:r>
          </a:p>
        </p:txBody>
      </p:sp>
    </p:spTree>
    <p:extLst>
      <p:ext uri="{BB962C8B-B14F-4D97-AF65-F5344CB8AC3E}">
        <p14:creationId xmlns:p14="http://schemas.microsoft.com/office/powerpoint/2010/main" val="2796443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solidFill>
                  <a:schemeClr val="bg2"/>
                </a:solidFill>
              </a:rPr>
              <a:t>Uniform Climate Forcing v. Initial Conditions</a:t>
            </a:r>
          </a:p>
        </p:txBody>
      </p:sp>
      <p:pic>
        <p:nvPicPr>
          <p:cNvPr id="4" name="Picture 3" descr="AGU17_Fig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097280"/>
            <a:ext cx="7110374" cy="5332781"/>
          </a:xfrm>
          <a:prstGeom prst="rect">
            <a:avLst/>
          </a:prstGeom>
        </p:spPr>
      </p:pic>
      <p:sp>
        <p:nvSpPr>
          <p:cNvPr id="3" name="Footer Placeholder 2">
            <a:extLst>
              <a:ext uri="{FF2B5EF4-FFF2-40B4-BE49-F238E27FC236}">
                <a16:creationId xmlns:a16="http://schemas.microsoft.com/office/drawing/2014/main" id="{E078BFD7-395C-DE49-8D04-E26148EE7104}"/>
              </a:ext>
            </a:extLst>
          </p:cNvPr>
          <p:cNvSpPr>
            <a:spLocks noGrp="1"/>
          </p:cNvSpPr>
          <p:nvPr>
            <p:ph type="ftr" sz="quarter" idx="11"/>
          </p:nvPr>
        </p:nvSpPr>
        <p:spPr/>
        <p:txBody>
          <a:bodyPr/>
          <a:lstStyle/>
          <a:p>
            <a:r>
              <a:rPr lang="en-US"/>
              <a:t>AMS, 7 January 2019</a:t>
            </a:r>
            <a:endParaRPr lang="en-US" dirty="0"/>
          </a:p>
        </p:txBody>
      </p:sp>
      <p:sp>
        <p:nvSpPr>
          <p:cNvPr id="5" name="TextBox 4">
            <a:extLst>
              <a:ext uri="{FF2B5EF4-FFF2-40B4-BE49-F238E27FC236}">
                <a16:creationId xmlns:a16="http://schemas.microsoft.com/office/drawing/2014/main" id="{5E24A3CC-56E0-E34C-8B6D-18FE89C20EC4}"/>
              </a:ext>
            </a:extLst>
          </p:cNvPr>
          <p:cNvSpPr txBox="1"/>
          <p:nvPr/>
        </p:nvSpPr>
        <p:spPr>
          <a:xfrm>
            <a:off x="7684850" y="3429000"/>
            <a:ext cx="1857983" cy="1200329"/>
          </a:xfrm>
          <a:prstGeom prst="rect">
            <a:avLst/>
          </a:prstGeom>
          <a:noFill/>
        </p:spPr>
        <p:txBody>
          <a:bodyPr wrap="square" rtlCol="0">
            <a:spAutoFit/>
          </a:bodyPr>
          <a:lstStyle/>
          <a:p>
            <a:r>
              <a:rPr lang="en-US" dirty="0"/>
              <a:t>Single forcing leads to ensemble collapse.</a:t>
            </a:r>
          </a:p>
        </p:txBody>
      </p:sp>
      <p:cxnSp>
        <p:nvCxnSpPr>
          <p:cNvPr id="7" name="Straight Arrow Connector 6">
            <a:extLst>
              <a:ext uri="{FF2B5EF4-FFF2-40B4-BE49-F238E27FC236}">
                <a16:creationId xmlns:a16="http://schemas.microsoft.com/office/drawing/2014/main" id="{6C363074-14A2-744A-8FAF-D5654483FB3C}"/>
              </a:ext>
            </a:extLst>
          </p:cNvPr>
          <p:cNvCxnSpPr/>
          <p:nvPr/>
        </p:nvCxnSpPr>
        <p:spPr>
          <a:xfrm flipH="1" flipV="1">
            <a:off x="6955277" y="3112851"/>
            <a:ext cx="627595" cy="7198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D028CC4-A76F-014C-9E0F-91D3A6A99B7D}"/>
              </a:ext>
            </a:extLst>
          </p:cNvPr>
          <p:cNvSpPr txBox="1"/>
          <p:nvPr/>
        </p:nvSpPr>
        <p:spPr>
          <a:xfrm>
            <a:off x="2349391" y="884399"/>
            <a:ext cx="5233481" cy="461665"/>
          </a:xfrm>
          <a:prstGeom prst="rect">
            <a:avLst/>
          </a:prstGeom>
          <a:noFill/>
        </p:spPr>
        <p:txBody>
          <a:bodyPr wrap="square" rtlCol="0">
            <a:spAutoFit/>
          </a:bodyPr>
          <a:lstStyle/>
          <a:p>
            <a:r>
              <a:rPr lang="en-US" sz="2400" dirty="0"/>
              <a:t>Ensemble Integrations of CLM 4.5.</a:t>
            </a:r>
          </a:p>
        </p:txBody>
      </p:sp>
    </p:spTree>
    <p:extLst>
      <p:ext uri="{BB962C8B-B14F-4D97-AF65-F5344CB8AC3E}">
        <p14:creationId xmlns:p14="http://schemas.microsoft.com/office/powerpoint/2010/main" val="2407413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doing the work?</a:t>
            </a:r>
          </a:p>
        </p:txBody>
      </p:sp>
      <p:sp>
        <p:nvSpPr>
          <p:cNvPr id="3" name="TextBox 2">
            <a:extLst>
              <a:ext uri="{FF2B5EF4-FFF2-40B4-BE49-F238E27FC236}">
                <a16:creationId xmlns:a16="http://schemas.microsoft.com/office/drawing/2014/main" id="{25842EDA-6504-FA4B-8FC9-974DB5CA0305}"/>
              </a:ext>
            </a:extLst>
          </p:cNvPr>
          <p:cNvSpPr txBox="1"/>
          <p:nvPr/>
        </p:nvSpPr>
        <p:spPr>
          <a:xfrm>
            <a:off x="451262" y="1068779"/>
            <a:ext cx="8193974" cy="4247317"/>
          </a:xfrm>
          <a:prstGeom prst="rect">
            <a:avLst/>
          </a:prstGeom>
          <a:noFill/>
        </p:spPr>
        <p:txBody>
          <a:bodyPr wrap="square" rtlCol="0">
            <a:spAutoFit/>
          </a:bodyPr>
          <a:lstStyle/>
          <a:p>
            <a:r>
              <a:rPr lang="en-US" dirty="0"/>
              <a:t>Kevin Raeder: Overall project lead, keeps everything running (really hard).</a:t>
            </a:r>
          </a:p>
          <a:p>
            <a:r>
              <a:rPr lang="en-US" dirty="0"/>
              <a:t>	This has been essentially 24/7 for 6 months so far.</a:t>
            </a:r>
          </a:p>
          <a:p>
            <a:endParaRPr lang="en-US" dirty="0"/>
          </a:p>
          <a:p>
            <a:r>
              <a:rPr lang="en-US" dirty="0"/>
              <a:t>Nancy Collins: Observations, software engineering.</a:t>
            </a:r>
          </a:p>
          <a:p>
            <a:endParaRPr lang="en-US" dirty="0"/>
          </a:p>
          <a:p>
            <a:r>
              <a:rPr lang="en-US" dirty="0"/>
              <a:t>Tim Hoar: Diagnostics, support for forcing other components.</a:t>
            </a:r>
          </a:p>
          <a:p>
            <a:endParaRPr lang="en-US" dirty="0"/>
          </a:p>
          <a:p>
            <a:r>
              <a:rPr lang="en-US" dirty="0" err="1"/>
              <a:t>Moha</a:t>
            </a:r>
            <a:r>
              <a:rPr lang="en-US" dirty="0"/>
              <a:t> El </a:t>
            </a:r>
            <a:r>
              <a:rPr lang="en-US" dirty="0" err="1"/>
              <a:t>Gharamti</a:t>
            </a:r>
            <a:r>
              <a:rPr lang="en-US" dirty="0"/>
              <a:t>: Improved DART inflation, DART tuning.</a:t>
            </a:r>
          </a:p>
          <a:p>
            <a:endParaRPr lang="en-US" dirty="0"/>
          </a:p>
          <a:p>
            <a:r>
              <a:rPr lang="en-US" dirty="0"/>
              <a:t>Jeff Anderson: Organizational support.</a:t>
            </a:r>
          </a:p>
          <a:p>
            <a:endParaRPr lang="en-US" dirty="0"/>
          </a:p>
          <a:p>
            <a:r>
              <a:rPr lang="en-US" dirty="0"/>
              <a:t>All: Product evaluation and quality monitoring.</a:t>
            </a:r>
          </a:p>
          <a:p>
            <a:endParaRPr lang="en-US" dirty="0"/>
          </a:p>
          <a:p>
            <a:endParaRPr lang="en-US" dirty="0"/>
          </a:p>
          <a:p>
            <a:r>
              <a:rPr lang="en-US" dirty="0"/>
              <a:t>A National Lab with dedicated support staff is really required to do this.</a:t>
            </a:r>
          </a:p>
        </p:txBody>
      </p:sp>
      <p:sp>
        <p:nvSpPr>
          <p:cNvPr id="4" name="Slide Number Placeholder 3">
            <a:extLst>
              <a:ext uri="{FF2B5EF4-FFF2-40B4-BE49-F238E27FC236}">
                <a16:creationId xmlns:a16="http://schemas.microsoft.com/office/drawing/2014/main" id="{46AF37B7-539C-EB45-9FD0-72A4E393B784}"/>
              </a:ext>
            </a:extLst>
          </p:cNvPr>
          <p:cNvSpPr>
            <a:spLocks noGrp="1"/>
          </p:cNvSpPr>
          <p:nvPr>
            <p:ph type="sldNum" sz="quarter" idx="12"/>
          </p:nvPr>
        </p:nvSpPr>
        <p:spPr/>
        <p:txBody>
          <a:bodyPr/>
          <a:lstStyle/>
          <a:p>
            <a:pPr algn="r"/>
            <a:fld id="{283B4FF1-25A9-3741-B230-AA79218BFD91}" type="slidenum">
              <a:rPr lang="en-US" sz="1200" smtClean="0"/>
              <a:pPr algn="r"/>
              <a:t>32</a:t>
            </a:fld>
            <a:r>
              <a:rPr lang="en-US" sz="1200" dirty="0"/>
              <a:t> </a:t>
            </a:r>
          </a:p>
        </p:txBody>
      </p:sp>
    </p:spTree>
    <p:extLst>
      <p:ext uri="{BB962C8B-B14F-4D97-AF65-F5344CB8AC3E}">
        <p14:creationId xmlns:p14="http://schemas.microsoft.com/office/powerpoint/2010/main" val="345581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a Demanding Computational Task</a:t>
            </a:r>
          </a:p>
        </p:txBody>
      </p:sp>
      <p:sp>
        <p:nvSpPr>
          <p:cNvPr id="3" name="TextBox 2">
            <a:extLst>
              <a:ext uri="{FF2B5EF4-FFF2-40B4-BE49-F238E27FC236}">
                <a16:creationId xmlns:a16="http://schemas.microsoft.com/office/drawing/2014/main" id="{25842EDA-6504-FA4B-8FC9-974DB5CA0305}"/>
              </a:ext>
            </a:extLst>
          </p:cNvPr>
          <p:cNvSpPr txBox="1"/>
          <p:nvPr/>
        </p:nvSpPr>
        <p:spPr>
          <a:xfrm>
            <a:off x="377736" y="1068779"/>
            <a:ext cx="8193974" cy="3416320"/>
          </a:xfrm>
          <a:prstGeom prst="rect">
            <a:avLst/>
          </a:prstGeom>
          <a:noFill/>
        </p:spPr>
        <p:txBody>
          <a:bodyPr wrap="square" rtlCol="0">
            <a:spAutoFit/>
          </a:bodyPr>
          <a:lstStyle/>
          <a:p>
            <a:r>
              <a:rPr lang="en-US" dirty="0"/>
              <a:t>Phase 1 of CAM6 requires the following resources:</a:t>
            </a:r>
          </a:p>
          <a:p>
            <a:endParaRPr lang="en-US" dirty="0"/>
          </a:p>
          <a:p>
            <a:r>
              <a:rPr lang="en-US" dirty="0"/>
              <a:t>Computation:</a:t>
            </a:r>
          </a:p>
          <a:p>
            <a:pPr marL="285750" indent="-285750">
              <a:buFont typeface="Arial" panose="020B0604020202020204" pitchFamily="34" charset="0"/>
              <a:buChar char="•"/>
            </a:pPr>
            <a:r>
              <a:rPr lang="en-US" dirty="0"/>
              <a:t>240 nodes on NCAR’s Cheyenne supercomputer.</a:t>
            </a:r>
          </a:p>
          <a:p>
            <a:pPr marL="285750" indent="-285750">
              <a:buFont typeface="Arial" panose="020B0604020202020204" pitchFamily="34" charset="0"/>
              <a:buChar char="•"/>
            </a:pPr>
            <a:r>
              <a:rPr lang="en-US" dirty="0"/>
              <a:t>Approximately 18 million core hours.</a:t>
            </a:r>
          </a:p>
          <a:p>
            <a:endParaRPr lang="en-US" dirty="0"/>
          </a:p>
          <a:p>
            <a:r>
              <a:rPr lang="en-US" dirty="0"/>
              <a:t>Storage:</a:t>
            </a:r>
          </a:p>
          <a:p>
            <a:pPr marL="285750" indent="-285750">
              <a:buFont typeface="Arial" panose="020B0604020202020204" pitchFamily="34" charset="0"/>
              <a:buChar char="•"/>
            </a:pPr>
            <a:r>
              <a:rPr lang="en-US" dirty="0"/>
              <a:t>Forcing files: 				18.2 Tb</a:t>
            </a:r>
          </a:p>
          <a:p>
            <a:pPr marL="285750" indent="-285750">
              <a:buFont typeface="Arial" panose="020B0604020202020204" pitchFamily="34" charset="0"/>
              <a:buChar char="•"/>
            </a:pPr>
            <a:r>
              <a:rPr lang="en-US" dirty="0"/>
              <a:t>Weekly ensemble restarts: 	80 Tb</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6AF37B7-539C-EB45-9FD0-72A4E393B784}"/>
              </a:ext>
            </a:extLst>
          </p:cNvPr>
          <p:cNvSpPr>
            <a:spLocks noGrp="1"/>
          </p:cNvSpPr>
          <p:nvPr>
            <p:ph type="sldNum" sz="quarter" idx="12"/>
          </p:nvPr>
        </p:nvSpPr>
        <p:spPr/>
        <p:txBody>
          <a:bodyPr/>
          <a:lstStyle/>
          <a:p>
            <a:pPr algn="r"/>
            <a:fld id="{283B4FF1-25A9-3741-B230-AA79218BFD91}" type="slidenum">
              <a:rPr lang="en-US" sz="1200" smtClean="0"/>
              <a:pPr algn="r"/>
              <a:t>33</a:t>
            </a:fld>
            <a:r>
              <a:rPr lang="en-US" sz="1200" dirty="0"/>
              <a:t> </a:t>
            </a:r>
          </a:p>
        </p:txBody>
      </p:sp>
    </p:spTree>
    <p:extLst>
      <p:ext uri="{BB962C8B-B14F-4D97-AF65-F5344CB8AC3E}">
        <p14:creationId xmlns:p14="http://schemas.microsoft.com/office/powerpoint/2010/main" val="928887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CRITICAL REQUEST</a:t>
            </a:r>
          </a:p>
        </p:txBody>
      </p:sp>
      <p:sp>
        <p:nvSpPr>
          <p:cNvPr id="3" name="TextBox 2">
            <a:extLst>
              <a:ext uri="{FF2B5EF4-FFF2-40B4-BE49-F238E27FC236}">
                <a16:creationId xmlns:a16="http://schemas.microsoft.com/office/drawing/2014/main" id="{6253A0BC-3226-6641-970C-CA0697994D36}"/>
              </a:ext>
            </a:extLst>
          </p:cNvPr>
          <p:cNvSpPr txBox="1"/>
          <p:nvPr/>
        </p:nvSpPr>
        <p:spPr>
          <a:xfrm>
            <a:off x="353519" y="643622"/>
            <a:ext cx="8253351" cy="5078313"/>
          </a:xfrm>
          <a:prstGeom prst="rect">
            <a:avLst/>
          </a:prstGeom>
          <a:noFill/>
        </p:spPr>
        <p:txBody>
          <a:bodyPr wrap="square" rtlCol="0">
            <a:spAutoFit/>
          </a:bodyPr>
          <a:lstStyle/>
          <a:p>
            <a:r>
              <a:rPr lang="en-US" sz="3200" dirty="0">
                <a:solidFill>
                  <a:srgbClr val="FF0000"/>
                </a:solidFill>
              </a:rPr>
              <a:t>What other output would people like?</a:t>
            </a:r>
          </a:p>
          <a:p>
            <a:endParaRPr lang="en-US" sz="2400" dirty="0"/>
          </a:p>
          <a:p>
            <a:r>
              <a:rPr lang="en-US" sz="2400" dirty="0"/>
              <a:t>Periods with more frequent ensemble state output?</a:t>
            </a:r>
          </a:p>
          <a:p>
            <a:pPr marL="285750" indent="-285750">
              <a:buFont typeface="Arial" panose="020B0604020202020204" pitchFamily="34" charset="0"/>
              <a:buChar char="•"/>
            </a:pPr>
            <a:r>
              <a:rPr lang="en-US" sz="2400" dirty="0"/>
              <a:t>Forcing for off-line chemistry simulations/DA,</a:t>
            </a:r>
          </a:p>
          <a:p>
            <a:pPr marL="285750" indent="-285750">
              <a:buFont typeface="Arial" panose="020B0604020202020204" pitchFamily="34" charset="0"/>
              <a:buChar char="•"/>
            </a:pPr>
            <a:r>
              <a:rPr lang="en-US" sz="2400" dirty="0"/>
              <a:t>Forcing for simulations/DA of models above troposphere,</a:t>
            </a:r>
          </a:p>
          <a:p>
            <a:pPr marL="285750" indent="-285750">
              <a:buFont typeface="Arial" panose="020B0604020202020204" pitchFamily="34" charset="0"/>
              <a:buChar char="•"/>
            </a:pPr>
            <a:r>
              <a:rPr lang="en-US" sz="2400" dirty="0"/>
              <a:t>Boundary forcing for regional simulations/DA (WRF, MPAS…),</a:t>
            </a:r>
          </a:p>
          <a:p>
            <a:pPr marL="285750" indent="-285750">
              <a:buFont typeface="Arial" panose="020B0604020202020204" pitchFamily="34" charset="0"/>
              <a:buChar char="•"/>
            </a:pPr>
            <a:r>
              <a:rPr lang="en-US" sz="2400" dirty="0"/>
              <a:t>Baseline for DA experiments with deeper atmosphere models.</a:t>
            </a:r>
          </a:p>
          <a:p>
            <a:endParaRPr lang="en-US" sz="2400" dirty="0"/>
          </a:p>
          <a:p>
            <a:r>
              <a:rPr lang="en-US" sz="2400" dirty="0"/>
              <a:t>Other diagnostic output???</a:t>
            </a:r>
          </a:p>
          <a:p>
            <a:endParaRPr lang="en-US" dirty="0"/>
          </a:p>
          <a:p>
            <a:endParaRPr lang="en-US" dirty="0"/>
          </a:p>
          <a:p>
            <a:r>
              <a:rPr lang="en-US" sz="3200" dirty="0"/>
              <a:t>Contact us at </a:t>
            </a:r>
            <a:r>
              <a:rPr lang="en-US" sz="3200" dirty="0" err="1">
                <a:solidFill>
                  <a:srgbClr val="FF0000"/>
                </a:solidFill>
              </a:rPr>
              <a:t>dart@ucar.edu</a:t>
            </a:r>
            <a:endParaRPr lang="en-US" sz="3200" dirty="0">
              <a:solidFill>
                <a:srgbClr val="FF0000"/>
              </a:solidFill>
            </a:endParaRPr>
          </a:p>
          <a:p>
            <a:r>
              <a:rPr lang="en-US" sz="3200" dirty="0"/>
              <a:t>The wheels are turning, don’t delay.</a:t>
            </a:r>
          </a:p>
        </p:txBody>
      </p:sp>
      <p:sp>
        <p:nvSpPr>
          <p:cNvPr id="4" name="Slide Number Placeholder 3">
            <a:extLst>
              <a:ext uri="{FF2B5EF4-FFF2-40B4-BE49-F238E27FC236}">
                <a16:creationId xmlns:a16="http://schemas.microsoft.com/office/drawing/2014/main" id="{493EA9CE-505B-5A48-98CC-081AA4E6E801}"/>
              </a:ext>
            </a:extLst>
          </p:cNvPr>
          <p:cNvSpPr>
            <a:spLocks noGrp="1"/>
          </p:cNvSpPr>
          <p:nvPr>
            <p:ph type="sldNum" sz="quarter" idx="12"/>
          </p:nvPr>
        </p:nvSpPr>
        <p:spPr/>
        <p:txBody>
          <a:bodyPr/>
          <a:lstStyle/>
          <a:p>
            <a:pPr algn="r"/>
            <a:fld id="{283B4FF1-25A9-3741-B230-AA79218BFD91}" type="slidenum">
              <a:rPr lang="en-US" sz="1200" smtClean="0"/>
              <a:pPr algn="r"/>
              <a:t>34</a:t>
            </a:fld>
            <a:r>
              <a:rPr lang="en-US" sz="1200" dirty="0"/>
              <a:t> </a:t>
            </a:r>
          </a:p>
        </p:txBody>
      </p:sp>
    </p:spTree>
    <p:extLst>
      <p:ext uri="{BB962C8B-B14F-4D97-AF65-F5344CB8AC3E}">
        <p14:creationId xmlns:p14="http://schemas.microsoft.com/office/powerpoint/2010/main" val="632531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Rectangle 3"/>
          <p:cNvSpPr txBox="1">
            <a:spLocks noChangeArrowheads="1"/>
          </p:cNvSpPr>
          <p:nvPr/>
        </p:nvSpPr>
        <p:spPr bwMode="auto">
          <a:xfrm>
            <a:off x="1355930" y="3919392"/>
            <a:ext cx="6432140" cy="1548359"/>
          </a:xfrm>
          <a:prstGeom prst="rect">
            <a:avLst/>
          </a:prstGeom>
          <a:noFill/>
          <a:ln w="9525">
            <a:noFill/>
            <a:miter lim="800000"/>
            <a:headEnd/>
            <a:tailEnd/>
          </a:ln>
        </p:spPr>
        <p:txBody>
          <a:bodyPr>
            <a:prstTxWarp prst="textNoShape">
              <a:avLst/>
            </a:prstTxWarp>
          </a:bodyPr>
          <a:lstStyle/>
          <a:p>
            <a:pPr algn="ctr">
              <a:spcBef>
                <a:spcPct val="20000"/>
              </a:spcBef>
            </a:pPr>
            <a:r>
              <a:rPr lang="en-US" sz="3200" dirty="0">
                <a:hlinkClick r:id="rId3"/>
              </a:rPr>
              <a:t>www.image.ucar.edu/DAReS/DART</a:t>
            </a:r>
            <a:endParaRPr lang="en-US" sz="3200" dirty="0"/>
          </a:p>
          <a:p>
            <a:pPr algn="ctr">
              <a:spcBef>
                <a:spcPct val="20000"/>
              </a:spcBef>
            </a:pPr>
            <a:r>
              <a:rPr lang="en-US" sz="3200" dirty="0" err="1"/>
              <a:t>dart@ucar.edu</a:t>
            </a:r>
            <a:endParaRPr lang="en-US" sz="3200" dirty="0"/>
          </a:p>
        </p:txBody>
      </p:sp>
      <p:sp>
        <p:nvSpPr>
          <p:cNvPr id="5" name="TextBox 4"/>
          <p:cNvSpPr txBox="1"/>
          <p:nvPr/>
        </p:nvSpPr>
        <p:spPr>
          <a:xfrm>
            <a:off x="216059" y="4485563"/>
            <a:ext cx="2381031" cy="461665"/>
          </a:xfrm>
          <a:prstGeom prst="rect">
            <a:avLst/>
          </a:prstGeom>
          <a:noFill/>
        </p:spPr>
        <p:txBody>
          <a:bodyPr wrap="square" rtlCol="0">
            <a:spAutoFit/>
          </a:bodyPr>
          <a:lstStyle/>
          <a:p>
            <a:r>
              <a:rPr lang="en-US" sz="2400" i="1" dirty="0" err="1">
                <a:solidFill>
                  <a:schemeClr val="tx1">
                    <a:lumMod val="50000"/>
                    <a:lumOff val="50000"/>
                  </a:schemeClr>
                </a:solidFill>
                <a:latin typeface="Chalkboard"/>
                <a:cs typeface="Chalkboard"/>
              </a:rPr>
              <a:t>MITgcm_ocean</a:t>
            </a:r>
            <a:endParaRPr lang="en-US" sz="2400" i="1" dirty="0">
              <a:solidFill>
                <a:schemeClr val="tx1">
                  <a:lumMod val="50000"/>
                  <a:lumOff val="50000"/>
                </a:schemeClr>
              </a:solidFill>
              <a:latin typeface="Chalkboard"/>
              <a:cs typeface="Chalkboard"/>
            </a:endParaRPr>
          </a:p>
        </p:txBody>
      </p:sp>
      <p:sp>
        <p:nvSpPr>
          <p:cNvPr id="6" name="TextBox 5"/>
          <p:cNvSpPr txBox="1"/>
          <p:nvPr/>
        </p:nvSpPr>
        <p:spPr>
          <a:xfrm>
            <a:off x="2146626" y="5496157"/>
            <a:ext cx="125124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NAAPS</a:t>
            </a:r>
          </a:p>
        </p:txBody>
      </p:sp>
      <p:sp>
        <p:nvSpPr>
          <p:cNvPr id="7" name="TextBox 6"/>
          <p:cNvSpPr txBox="1"/>
          <p:nvPr/>
        </p:nvSpPr>
        <p:spPr>
          <a:xfrm>
            <a:off x="1117478" y="5006077"/>
            <a:ext cx="1779048"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NCOMMAS</a:t>
            </a:r>
          </a:p>
        </p:txBody>
      </p:sp>
      <p:sp>
        <p:nvSpPr>
          <p:cNvPr id="8" name="TextBox 7"/>
          <p:cNvSpPr txBox="1"/>
          <p:nvPr/>
        </p:nvSpPr>
        <p:spPr>
          <a:xfrm>
            <a:off x="4676622" y="831201"/>
            <a:ext cx="126517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PBL_1d</a:t>
            </a:r>
          </a:p>
        </p:txBody>
      </p:sp>
      <p:sp>
        <p:nvSpPr>
          <p:cNvPr id="9" name="TextBox 8"/>
          <p:cNvSpPr txBox="1"/>
          <p:nvPr/>
        </p:nvSpPr>
        <p:spPr>
          <a:xfrm>
            <a:off x="7988383" y="2105999"/>
            <a:ext cx="86388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POP</a:t>
            </a:r>
          </a:p>
        </p:txBody>
      </p:sp>
      <p:sp>
        <p:nvSpPr>
          <p:cNvPr id="10" name="TextBox 9"/>
          <p:cNvSpPr txBox="1"/>
          <p:nvPr/>
        </p:nvSpPr>
        <p:spPr>
          <a:xfrm>
            <a:off x="39853" y="2554064"/>
            <a:ext cx="91252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AM2</a:t>
            </a:r>
          </a:p>
        </p:txBody>
      </p:sp>
      <p:sp>
        <p:nvSpPr>
          <p:cNvPr id="11" name="TextBox 10"/>
          <p:cNvSpPr txBox="1"/>
          <p:nvPr/>
        </p:nvSpPr>
        <p:spPr>
          <a:xfrm>
            <a:off x="7821495" y="3011167"/>
            <a:ext cx="1188324"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BGRID</a:t>
            </a:r>
          </a:p>
        </p:txBody>
      </p:sp>
      <p:sp>
        <p:nvSpPr>
          <p:cNvPr id="12" name="TextBox 11"/>
          <p:cNvSpPr txBox="1"/>
          <p:nvPr/>
        </p:nvSpPr>
        <p:spPr>
          <a:xfrm>
            <a:off x="375706" y="1001067"/>
            <a:ext cx="91830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CAM</a:t>
            </a:r>
          </a:p>
        </p:txBody>
      </p:sp>
      <p:sp>
        <p:nvSpPr>
          <p:cNvPr id="13" name="TextBox 12"/>
          <p:cNvSpPr txBox="1"/>
          <p:nvPr/>
        </p:nvSpPr>
        <p:spPr>
          <a:xfrm>
            <a:off x="206689" y="1875166"/>
            <a:ext cx="878852"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CLM</a:t>
            </a:r>
          </a:p>
        </p:txBody>
      </p:sp>
      <p:sp>
        <p:nvSpPr>
          <p:cNvPr id="14" name="TextBox 13"/>
          <p:cNvSpPr txBox="1"/>
          <p:nvPr/>
        </p:nvSpPr>
        <p:spPr>
          <a:xfrm>
            <a:off x="88508" y="3810074"/>
            <a:ext cx="1492698"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COAMPS</a:t>
            </a:r>
          </a:p>
        </p:txBody>
      </p:sp>
      <p:sp>
        <p:nvSpPr>
          <p:cNvPr id="15" name="TextBox 14"/>
          <p:cNvSpPr txBox="1"/>
          <p:nvPr/>
        </p:nvSpPr>
        <p:spPr>
          <a:xfrm>
            <a:off x="6574327" y="5232400"/>
            <a:ext cx="2277941" cy="461665"/>
          </a:xfrm>
          <a:prstGeom prst="rect">
            <a:avLst/>
          </a:prstGeom>
          <a:noFill/>
        </p:spPr>
        <p:txBody>
          <a:bodyPr wrap="none" rtlCol="0">
            <a:spAutoFit/>
          </a:bodyPr>
          <a:lstStyle/>
          <a:p>
            <a:r>
              <a:rPr lang="en-US" sz="2400" i="1" dirty="0" err="1">
                <a:solidFill>
                  <a:schemeClr val="tx1">
                    <a:lumMod val="50000"/>
                    <a:lumOff val="50000"/>
                  </a:schemeClr>
                </a:solidFill>
                <a:latin typeface="Chalkboard"/>
                <a:cs typeface="Chalkboard"/>
              </a:rPr>
              <a:t>COAMPS_nest</a:t>
            </a:r>
            <a:endParaRPr lang="en-US" sz="2400" i="1" dirty="0">
              <a:solidFill>
                <a:schemeClr val="tx1">
                  <a:lumMod val="50000"/>
                  <a:lumOff val="50000"/>
                </a:schemeClr>
              </a:solidFill>
              <a:latin typeface="Chalkboard"/>
              <a:cs typeface="Chalkboard"/>
            </a:endParaRPr>
          </a:p>
        </p:txBody>
      </p:sp>
      <p:sp>
        <p:nvSpPr>
          <p:cNvPr id="16" name="TextBox 15"/>
          <p:cNvSpPr txBox="1"/>
          <p:nvPr/>
        </p:nvSpPr>
        <p:spPr>
          <a:xfrm>
            <a:off x="2866302" y="5140501"/>
            <a:ext cx="188276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MPAS_OCN</a:t>
            </a:r>
          </a:p>
        </p:txBody>
      </p:sp>
      <p:sp>
        <p:nvSpPr>
          <p:cNvPr id="17" name="TextBox 16"/>
          <p:cNvSpPr txBox="1"/>
          <p:nvPr/>
        </p:nvSpPr>
        <p:spPr>
          <a:xfrm>
            <a:off x="7119907" y="4500969"/>
            <a:ext cx="1889912"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MPAS_ATM</a:t>
            </a:r>
          </a:p>
        </p:txBody>
      </p:sp>
      <p:sp>
        <p:nvSpPr>
          <p:cNvPr id="18" name="TextBox 17"/>
          <p:cNvSpPr txBox="1"/>
          <p:nvPr/>
        </p:nvSpPr>
        <p:spPr>
          <a:xfrm>
            <a:off x="7194608" y="821063"/>
            <a:ext cx="158755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NOAH-MP</a:t>
            </a:r>
          </a:p>
        </p:txBody>
      </p:sp>
      <p:sp>
        <p:nvSpPr>
          <p:cNvPr id="19" name="TextBox 18"/>
          <p:cNvSpPr txBox="1"/>
          <p:nvPr/>
        </p:nvSpPr>
        <p:spPr>
          <a:xfrm>
            <a:off x="4007306" y="5584643"/>
            <a:ext cx="133863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PE2LYR</a:t>
            </a:r>
          </a:p>
        </p:txBody>
      </p:sp>
      <p:sp>
        <p:nvSpPr>
          <p:cNvPr id="20" name="TextBox 19"/>
          <p:cNvSpPr txBox="1"/>
          <p:nvPr/>
        </p:nvSpPr>
        <p:spPr>
          <a:xfrm>
            <a:off x="364989" y="3150136"/>
            <a:ext cx="90333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SQG</a:t>
            </a:r>
          </a:p>
        </p:txBody>
      </p:sp>
      <p:sp>
        <p:nvSpPr>
          <p:cNvPr id="21" name="TextBox 20"/>
          <p:cNvSpPr txBox="1"/>
          <p:nvPr/>
        </p:nvSpPr>
        <p:spPr>
          <a:xfrm>
            <a:off x="7797146" y="3847784"/>
            <a:ext cx="93428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a:t>
            </a:r>
          </a:p>
        </p:txBody>
      </p:sp>
      <p:sp>
        <p:nvSpPr>
          <p:cNvPr id="22" name="TextBox 21"/>
          <p:cNvSpPr txBox="1"/>
          <p:nvPr/>
        </p:nvSpPr>
        <p:spPr>
          <a:xfrm>
            <a:off x="4857366" y="5274917"/>
            <a:ext cx="140359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TIEGCM</a:t>
            </a:r>
          </a:p>
        </p:txBody>
      </p:sp>
      <p:sp>
        <p:nvSpPr>
          <p:cNvPr id="23" name="TextBox 22"/>
          <p:cNvSpPr txBox="1"/>
          <p:nvPr/>
        </p:nvSpPr>
        <p:spPr>
          <a:xfrm>
            <a:off x="1175636" y="1327396"/>
            <a:ext cx="1060794"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GITM</a:t>
            </a:r>
          </a:p>
        </p:txBody>
      </p:sp>
      <p:sp>
        <p:nvSpPr>
          <p:cNvPr id="24" name="TextBox 23"/>
          <p:cNvSpPr txBox="1"/>
          <p:nvPr/>
        </p:nvSpPr>
        <p:spPr>
          <a:xfrm>
            <a:off x="1615062" y="793815"/>
            <a:ext cx="114717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GCOM</a:t>
            </a:r>
          </a:p>
        </p:txBody>
      </p:sp>
      <p:sp>
        <p:nvSpPr>
          <p:cNvPr id="25" name="TextBox 24"/>
          <p:cNvSpPr txBox="1"/>
          <p:nvPr/>
        </p:nvSpPr>
        <p:spPr>
          <a:xfrm>
            <a:off x="3169982" y="1314125"/>
            <a:ext cx="187052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WRF-Hydro</a:t>
            </a:r>
          </a:p>
        </p:txBody>
      </p:sp>
      <p:sp>
        <p:nvSpPr>
          <p:cNvPr id="26" name="TextBox 25"/>
          <p:cNvSpPr txBox="1"/>
          <p:nvPr/>
        </p:nvSpPr>
        <p:spPr>
          <a:xfrm>
            <a:off x="6009750" y="922634"/>
            <a:ext cx="112915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ROMS</a:t>
            </a:r>
          </a:p>
        </p:txBody>
      </p:sp>
      <p:sp>
        <p:nvSpPr>
          <p:cNvPr id="27" name="TextBox 26"/>
          <p:cNvSpPr txBox="1"/>
          <p:nvPr/>
        </p:nvSpPr>
        <p:spPr>
          <a:xfrm>
            <a:off x="5667459" y="5662474"/>
            <a:ext cx="116689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CABLE</a:t>
            </a:r>
          </a:p>
        </p:txBody>
      </p:sp>
      <p:sp>
        <p:nvSpPr>
          <p:cNvPr id="28" name="TextBox 27"/>
          <p:cNvSpPr txBox="1"/>
          <p:nvPr/>
        </p:nvSpPr>
        <p:spPr>
          <a:xfrm>
            <a:off x="6952171" y="1356997"/>
            <a:ext cx="1390676"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WACCM</a:t>
            </a:r>
          </a:p>
        </p:txBody>
      </p:sp>
      <p:sp>
        <p:nvSpPr>
          <p:cNvPr id="29" name="TextBox 28"/>
          <p:cNvSpPr txBox="1"/>
          <p:nvPr/>
        </p:nvSpPr>
        <p:spPr>
          <a:xfrm>
            <a:off x="2866302" y="831202"/>
            <a:ext cx="178585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CAM-</a:t>
            </a:r>
            <a:r>
              <a:rPr lang="en-US" sz="2400" i="1" dirty="0" err="1">
                <a:solidFill>
                  <a:schemeClr val="tx1">
                    <a:lumMod val="50000"/>
                    <a:lumOff val="50000"/>
                  </a:schemeClr>
                </a:solidFill>
                <a:latin typeface="Chalkboard"/>
                <a:cs typeface="Chalkboard"/>
              </a:rPr>
              <a:t>Chem</a:t>
            </a:r>
            <a:endParaRPr lang="en-US" sz="2400" i="1" dirty="0">
              <a:solidFill>
                <a:schemeClr val="tx1">
                  <a:lumMod val="50000"/>
                  <a:lumOff val="50000"/>
                </a:schemeClr>
              </a:solidFill>
              <a:latin typeface="Chalkboard"/>
              <a:cs typeface="Chalkboard"/>
            </a:endParaRPr>
          </a:p>
        </p:txBody>
      </p:sp>
      <p:sp>
        <p:nvSpPr>
          <p:cNvPr id="30" name="TextBox 29"/>
          <p:cNvSpPr txBox="1"/>
          <p:nvPr/>
        </p:nvSpPr>
        <p:spPr>
          <a:xfrm>
            <a:off x="138448" y="5485025"/>
            <a:ext cx="181237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a:t>
            </a:r>
            <a:r>
              <a:rPr lang="en-US" sz="2400" i="1" dirty="0" err="1">
                <a:solidFill>
                  <a:schemeClr val="tx1">
                    <a:lumMod val="50000"/>
                    <a:lumOff val="50000"/>
                  </a:schemeClr>
                </a:solidFill>
                <a:latin typeface="Chalkboard"/>
                <a:cs typeface="Chalkboard"/>
              </a:rPr>
              <a:t>Chem</a:t>
            </a:r>
            <a:endParaRPr lang="en-US" sz="2400" i="1" dirty="0">
              <a:solidFill>
                <a:schemeClr val="tx1">
                  <a:lumMod val="50000"/>
                  <a:lumOff val="50000"/>
                </a:schemeClr>
              </a:solidFill>
              <a:latin typeface="Chalkboard"/>
              <a:cs typeface="Chalkboard"/>
            </a:endParaRPr>
          </a:p>
        </p:txBody>
      </p:sp>
      <p:sp>
        <p:nvSpPr>
          <p:cNvPr id="31" name="TextBox 30">
            <a:extLst>
              <a:ext uri="{FF2B5EF4-FFF2-40B4-BE49-F238E27FC236}">
                <a16:creationId xmlns:a16="http://schemas.microsoft.com/office/drawing/2014/main" id="{E17D1253-A795-4E4B-894E-B9E9B20E463A}"/>
              </a:ext>
            </a:extLst>
          </p:cNvPr>
          <p:cNvSpPr txBox="1"/>
          <p:nvPr/>
        </p:nvSpPr>
        <p:spPr>
          <a:xfrm>
            <a:off x="5815781" y="4829867"/>
            <a:ext cx="158504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WACCM-X</a:t>
            </a:r>
          </a:p>
        </p:txBody>
      </p:sp>
      <p:grpSp>
        <p:nvGrpSpPr>
          <p:cNvPr id="37" name="Group 36">
            <a:extLst>
              <a:ext uri="{FF2B5EF4-FFF2-40B4-BE49-F238E27FC236}">
                <a16:creationId xmlns:a16="http://schemas.microsoft.com/office/drawing/2014/main" id="{3509A213-38D0-0A43-B191-5552A62D4812}"/>
              </a:ext>
            </a:extLst>
          </p:cNvPr>
          <p:cNvGrpSpPr/>
          <p:nvPr/>
        </p:nvGrpSpPr>
        <p:grpSpPr>
          <a:xfrm>
            <a:off x="597896" y="6202007"/>
            <a:ext cx="7948209" cy="553998"/>
            <a:chOff x="399377" y="6202007"/>
            <a:chExt cx="8533498" cy="553998"/>
          </a:xfrm>
        </p:grpSpPr>
        <p:sp>
          <p:nvSpPr>
            <p:cNvPr id="32" name="Rectangle 31">
              <a:extLst>
                <a:ext uri="{FF2B5EF4-FFF2-40B4-BE49-F238E27FC236}">
                  <a16:creationId xmlns:a16="http://schemas.microsoft.com/office/drawing/2014/main" id="{92B51067-538E-6041-88BC-C433406C0A1C}"/>
                </a:ext>
              </a:extLst>
            </p:cNvPr>
            <p:cNvSpPr/>
            <p:nvPr/>
          </p:nvSpPr>
          <p:spPr>
            <a:xfrm>
              <a:off x="2346795" y="6202007"/>
              <a:ext cx="6586080" cy="553998"/>
            </a:xfrm>
            <a:prstGeom prst="rect">
              <a:avLst/>
            </a:prstGeom>
          </p:spPr>
          <p:txBody>
            <a:bodyPr wrap="square" lIns="0" tIns="0" rIns="0" bIns="0">
              <a:spAutoFit/>
            </a:bodyPr>
            <a:lstStyle/>
            <a:p>
              <a:r>
                <a:rPr lang="en-US" sz="1200" dirty="0"/>
                <a:t>We would like to acknowledge high-performance computing support from Cheyenne (doi:10.5065/D6RX99HX) provided by NCAR's Computational and Information Systems Laboratory, sponsored by the National Science Foundation.</a:t>
              </a:r>
            </a:p>
          </p:txBody>
        </p:sp>
        <p:pic>
          <p:nvPicPr>
            <p:cNvPr id="36" name="Picture 35">
              <a:extLst>
                <a:ext uri="{FF2B5EF4-FFF2-40B4-BE49-F238E27FC236}">
                  <a16:creationId xmlns:a16="http://schemas.microsoft.com/office/drawing/2014/main" id="{B201312F-1C1C-4049-8F45-536DFD29043F}"/>
                </a:ext>
              </a:extLst>
            </p:cNvPr>
            <p:cNvPicPr>
              <a:picLocks noChangeAspect="1"/>
            </p:cNvPicPr>
            <p:nvPr/>
          </p:nvPicPr>
          <p:blipFill rotWithShape="1">
            <a:blip r:embed="rId4"/>
            <a:srcRect l="5537" t="19053" r="4148" b="21959"/>
            <a:stretch/>
          </p:blipFill>
          <p:spPr>
            <a:xfrm>
              <a:off x="399377" y="6214690"/>
              <a:ext cx="1891940" cy="528632"/>
            </a:xfrm>
            <a:prstGeom prst="rect">
              <a:avLst/>
            </a:prstGeom>
          </p:spPr>
        </p:pic>
      </p:grpSp>
      <p:pic>
        <p:nvPicPr>
          <p:cNvPr id="38" name="Picture 37" descr="DARTYellowWhite.jpg">
            <a:extLst>
              <a:ext uri="{FF2B5EF4-FFF2-40B4-BE49-F238E27FC236}">
                <a16:creationId xmlns:a16="http://schemas.microsoft.com/office/drawing/2014/main" id="{C32992E1-B68A-884B-8E77-B3C567887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734" y="1935554"/>
            <a:ext cx="6344532" cy="1874520"/>
          </a:xfrm>
          <a:prstGeom prst="rect">
            <a:avLst/>
          </a:prstGeom>
        </p:spPr>
      </p:pic>
      <p:sp>
        <p:nvSpPr>
          <p:cNvPr id="40" name="TextBox 39">
            <a:extLst>
              <a:ext uri="{FF2B5EF4-FFF2-40B4-BE49-F238E27FC236}">
                <a16:creationId xmlns:a16="http://schemas.microsoft.com/office/drawing/2014/main" id="{310864B4-5C50-3344-801F-4F48E994D0FA}"/>
              </a:ext>
            </a:extLst>
          </p:cNvPr>
          <p:cNvSpPr txBox="1"/>
          <p:nvPr/>
        </p:nvSpPr>
        <p:spPr>
          <a:xfrm>
            <a:off x="5502580" y="1313230"/>
            <a:ext cx="85151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CICE</a:t>
            </a:r>
          </a:p>
        </p:txBody>
      </p:sp>
      <p:sp>
        <p:nvSpPr>
          <p:cNvPr id="41" name="TextBox 40">
            <a:extLst>
              <a:ext uri="{FF2B5EF4-FFF2-40B4-BE49-F238E27FC236}">
                <a16:creationId xmlns:a16="http://schemas.microsoft.com/office/drawing/2014/main" id="{03E50287-FA70-3841-A189-15283C95DE72}"/>
              </a:ext>
            </a:extLst>
          </p:cNvPr>
          <p:cNvSpPr txBox="1"/>
          <p:nvPr/>
        </p:nvSpPr>
        <p:spPr>
          <a:xfrm>
            <a:off x="7592902" y="5671254"/>
            <a:ext cx="734496"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CM1</a:t>
            </a:r>
          </a:p>
        </p:txBody>
      </p:sp>
    </p:spTree>
    <p:extLst>
      <p:ext uri="{BB962C8B-B14F-4D97-AF65-F5344CB8AC3E}">
        <p14:creationId xmlns:p14="http://schemas.microsoft.com/office/powerpoint/2010/main" val="2435139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A22321E-0784-904F-87D1-B192497D5CB0}"/>
              </a:ext>
            </a:extLst>
          </p:cNvPr>
          <p:cNvPicPr>
            <a:picLocks noChangeAspect="1"/>
          </p:cNvPicPr>
          <p:nvPr/>
        </p:nvPicPr>
        <p:blipFill rotWithShape="1">
          <a:blip r:embed="rId3"/>
          <a:srcRect t="22243" b="22699"/>
          <a:stretch/>
        </p:blipFill>
        <p:spPr>
          <a:xfrm>
            <a:off x="1501902" y="696350"/>
            <a:ext cx="6140196" cy="4375053"/>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16" name="TextBox 15">
            <a:extLst>
              <a:ext uri="{FF2B5EF4-FFF2-40B4-BE49-F238E27FC236}">
                <a16:creationId xmlns:a16="http://schemas.microsoft.com/office/drawing/2014/main" id="{CDB6580D-888F-9847-9FF0-0BBD7B829651}"/>
              </a:ext>
            </a:extLst>
          </p:cNvPr>
          <p:cNvSpPr txBox="1"/>
          <p:nvPr/>
        </p:nvSpPr>
        <p:spPr>
          <a:xfrm>
            <a:off x="587828" y="5018146"/>
            <a:ext cx="7968343" cy="923330"/>
          </a:xfrm>
          <a:prstGeom prst="rect">
            <a:avLst/>
          </a:prstGeom>
          <a:noFill/>
        </p:spPr>
        <p:txBody>
          <a:bodyPr wrap="square" rtlCol="0">
            <a:spAutoFit/>
          </a:bodyPr>
          <a:lstStyle/>
          <a:p>
            <a:r>
              <a:rPr lang="en-US" dirty="0"/>
              <a:t>That’s hurricane Earl (2010).</a:t>
            </a:r>
          </a:p>
          <a:p>
            <a:r>
              <a:rPr lang="en-US" dirty="0"/>
              <a:t>Even at 1 degree, CAM6 provides good position.</a:t>
            </a:r>
          </a:p>
          <a:p>
            <a:r>
              <a:rPr lang="en-US" dirty="0"/>
              <a:t>A bit weak but still a hurricane.</a:t>
            </a:r>
          </a:p>
        </p:txBody>
      </p:sp>
      <p:sp>
        <p:nvSpPr>
          <p:cNvPr id="6" name="TextBox 5">
            <a:extLst>
              <a:ext uri="{FF2B5EF4-FFF2-40B4-BE49-F238E27FC236}">
                <a16:creationId xmlns:a16="http://schemas.microsoft.com/office/drawing/2014/main" id="{5116880D-2354-FC4B-A026-28B8F42B21A4}"/>
              </a:ext>
            </a:extLst>
          </p:cNvPr>
          <p:cNvSpPr txBox="1"/>
          <p:nvPr/>
        </p:nvSpPr>
        <p:spPr>
          <a:xfrm>
            <a:off x="6462483" y="2487358"/>
            <a:ext cx="2232805"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Hurricane Earl. Headed for Canada.</a:t>
            </a:r>
          </a:p>
        </p:txBody>
      </p:sp>
      <p:cxnSp>
        <p:nvCxnSpPr>
          <p:cNvPr id="4" name="Straight Arrow Connector 3">
            <a:extLst>
              <a:ext uri="{FF2B5EF4-FFF2-40B4-BE49-F238E27FC236}">
                <a16:creationId xmlns:a16="http://schemas.microsoft.com/office/drawing/2014/main" id="{DB2F4CFA-3EDB-C146-A8BF-AADFAA29FB32}"/>
              </a:ext>
            </a:extLst>
          </p:cNvPr>
          <p:cNvCxnSpPr/>
          <p:nvPr/>
        </p:nvCxnSpPr>
        <p:spPr>
          <a:xfrm flipH="1">
            <a:off x="6746488" y="3150476"/>
            <a:ext cx="345688" cy="57734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1ACB65ED-25DB-8B42-8E54-10EFF415CCC1}"/>
              </a:ext>
            </a:extLst>
          </p:cNvPr>
          <p:cNvSpPr>
            <a:spLocks noGrp="1"/>
          </p:cNvSpPr>
          <p:nvPr>
            <p:ph type="sldNum" sz="quarter" idx="12"/>
          </p:nvPr>
        </p:nvSpPr>
        <p:spPr/>
        <p:txBody>
          <a:bodyPr/>
          <a:lstStyle/>
          <a:p>
            <a:pPr algn="r"/>
            <a:fld id="{283B4FF1-25A9-3741-B230-AA79218BFD91}" type="slidenum">
              <a:rPr lang="en-US" sz="1200" smtClean="0"/>
              <a:pPr algn="r"/>
              <a:t>36</a:t>
            </a:fld>
            <a:r>
              <a:rPr lang="en-US" sz="1200" dirty="0"/>
              <a:t> </a:t>
            </a:r>
          </a:p>
        </p:txBody>
      </p:sp>
    </p:spTree>
    <p:extLst>
      <p:ext uri="{BB962C8B-B14F-4D97-AF65-F5344CB8AC3E}">
        <p14:creationId xmlns:p14="http://schemas.microsoft.com/office/powerpoint/2010/main" val="3362771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F203-C00C-004A-8439-AE7756B32D3B}"/>
              </a:ext>
            </a:extLst>
          </p:cNvPr>
          <p:cNvSpPr>
            <a:spLocks noGrp="1"/>
          </p:cNvSpPr>
          <p:nvPr>
            <p:ph type="title"/>
          </p:nvPr>
        </p:nvSpPr>
        <p:spPr/>
        <p:txBody>
          <a:bodyPr/>
          <a:lstStyle/>
          <a:p>
            <a:r>
              <a:rPr lang="en-US" dirty="0"/>
              <a:t>DART/CESM Assimilation</a:t>
            </a:r>
          </a:p>
        </p:txBody>
      </p:sp>
      <p:grpSp>
        <p:nvGrpSpPr>
          <p:cNvPr id="9" name="Group 8">
            <a:extLst>
              <a:ext uri="{FF2B5EF4-FFF2-40B4-BE49-F238E27FC236}">
                <a16:creationId xmlns:a16="http://schemas.microsoft.com/office/drawing/2014/main" id="{D5605B13-A764-4B40-8B0C-FC70320B32E0}"/>
              </a:ext>
            </a:extLst>
          </p:cNvPr>
          <p:cNvGrpSpPr/>
          <p:nvPr/>
        </p:nvGrpSpPr>
        <p:grpSpPr>
          <a:xfrm>
            <a:off x="1609738" y="790738"/>
            <a:ext cx="5871682" cy="5737225"/>
            <a:chOff x="1501310" y="546100"/>
            <a:chExt cx="6043597" cy="5792788"/>
          </a:xfrm>
        </p:grpSpPr>
        <p:sp>
          <p:nvSpPr>
            <p:cNvPr id="10" name="Donut 9">
              <a:extLst>
                <a:ext uri="{FF2B5EF4-FFF2-40B4-BE49-F238E27FC236}">
                  <a16:creationId xmlns:a16="http://schemas.microsoft.com/office/drawing/2014/main" id="{71B92824-4320-9643-BDF7-B9E34C1D221C}"/>
                </a:ext>
              </a:extLst>
            </p:cNvPr>
            <p:cNvSpPr/>
            <p:nvPr/>
          </p:nvSpPr>
          <p:spPr>
            <a:xfrm>
              <a:off x="1501310" y="546100"/>
              <a:ext cx="6043597" cy="5792788"/>
            </a:xfrm>
            <a:prstGeom prst="donut">
              <a:avLst>
                <a:gd name="adj" fmla="val 8260"/>
              </a:avLst>
            </a:prstGeom>
            <a:ln/>
          </p:spPr>
          <p:style>
            <a:lnRef idx="1">
              <a:schemeClr val="accent5"/>
            </a:lnRef>
            <a:fillRef idx="2">
              <a:schemeClr val="accent5"/>
            </a:fillRef>
            <a:effectRef idx="1">
              <a:schemeClr val="accent5"/>
            </a:effectRef>
            <a:fontRef idx="minor">
              <a:schemeClr val="dk1"/>
            </a:fontRef>
          </p:style>
        </p:sp>
        <p:sp>
          <p:nvSpPr>
            <p:cNvPr id="11" name="TextBox 70">
              <a:extLst>
                <a:ext uri="{FF2B5EF4-FFF2-40B4-BE49-F238E27FC236}">
                  <a16:creationId xmlns:a16="http://schemas.microsoft.com/office/drawing/2014/main" id="{CFC4238F-DF83-3740-A5E4-85438E7D429A}"/>
                </a:ext>
              </a:extLst>
            </p:cNvPr>
            <p:cNvSpPr txBox="1">
              <a:spLocks noChangeArrowheads="1"/>
            </p:cNvSpPr>
            <p:nvPr/>
          </p:nvSpPr>
          <p:spPr bwMode="auto">
            <a:xfrm>
              <a:off x="3937620" y="593472"/>
              <a:ext cx="1194600" cy="403985"/>
            </a:xfrm>
            <a:prstGeom prst="rect">
              <a:avLst/>
            </a:prstGeom>
            <a:noFill/>
            <a:ln w="9525">
              <a:noFill/>
              <a:miter lim="800000"/>
              <a:headEnd/>
              <a:tailEnd/>
            </a:ln>
          </p:spPr>
          <p:txBody>
            <a:bodyPr wrap="none">
              <a:prstTxWarp prst="textNoShape">
                <a:avLst/>
              </a:prstTxWarp>
              <a:spAutoFit/>
            </a:bodyPr>
            <a:lstStyle/>
            <a:p>
              <a:r>
                <a:rPr lang="en-US" sz="2000" dirty="0">
                  <a:solidFill>
                    <a:prstClr val="black"/>
                  </a:solidFill>
                  <a:latin typeface="Calibri"/>
                </a:rPr>
                <a:t>COUPLER</a:t>
              </a:r>
            </a:p>
          </p:txBody>
        </p:sp>
      </p:grpSp>
      <p:sp>
        <p:nvSpPr>
          <p:cNvPr id="12" name="Rectangle 11">
            <a:extLst>
              <a:ext uri="{FF2B5EF4-FFF2-40B4-BE49-F238E27FC236}">
                <a16:creationId xmlns:a16="http://schemas.microsoft.com/office/drawing/2014/main" id="{3A35ABA0-32CC-294D-9EBF-7B9F8EB79C65}"/>
              </a:ext>
            </a:extLst>
          </p:cNvPr>
          <p:cNvSpPr/>
          <p:nvPr/>
        </p:nvSpPr>
        <p:spPr>
          <a:xfrm>
            <a:off x="4250045" y="1551596"/>
            <a:ext cx="808188" cy="723245"/>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3" name="Rectangle 12">
            <a:extLst>
              <a:ext uri="{FF2B5EF4-FFF2-40B4-BE49-F238E27FC236}">
                <a16:creationId xmlns:a16="http://schemas.microsoft.com/office/drawing/2014/main" id="{8C82B3E7-0403-B742-8AEB-EEA53EF3A231}"/>
              </a:ext>
            </a:extLst>
          </p:cNvPr>
          <p:cNvSpPr/>
          <p:nvPr/>
        </p:nvSpPr>
        <p:spPr>
          <a:xfrm>
            <a:off x="4166758" y="1597193"/>
            <a:ext cx="808188" cy="7248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4" name="Rectangle 13">
            <a:extLst>
              <a:ext uri="{FF2B5EF4-FFF2-40B4-BE49-F238E27FC236}">
                <a16:creationId xmlns:a16="http://schemas.microsoft.com/office/drawing/2014/main" id="{F5E788E5-FDCE-8C4C-A311-08298877BA5A}"/>
              </a:ext>
            </a:extLst>
          </p:cNvPr>
          <p:cNvSpPr/>
          <p:nvPr/>
        </p:nvSpPr>
        <p:spPr>
          <a:xfrm>
            <a:off x="4059048" y="1644361"/>
            <a:ext cx="808188" cy="723245"/>
          </a:xfrm>
          <a:prstGeom prst="rect">
            <a:avLst/>
          </a:prstGeom>
          <a:gradFill>
            <a:gsLst>
              <a:gs pos="0">
                <a:schemeClr val="accent4">
                  <a:tint val="100000"/>
                  <a:shade val="100000"/>
                  <a:satMod val="130000"/>
                </a:schemeClr>
              </a:gs>
              <a:gs pos="100000">
                <a:schemeClr val="accent4">
                  <a:tint val="50000"/>
                  <a:shade val="100000"/>
                  <a:satMod val="350000"/>
                </a:schemeClr>
              </a:gs>
            </a:gsLst>
          </a:gradFill>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5" name="TextBox 50">
            <a:extLst>
              <a:ext uri="{FF2B5EF4-FFF2-40B4-BE49-F238E27FC236}">
                <a16:creationId xmlns:a16="http://schemas.microsoft.com/office/drawing/2014/main" id="{4C9F93C2-FA4D-0E40-81EE-57BEA3B42800}"/>
              </a:ext>
            </a:extLst>
          </p:cNvPr>
          <p:cNvSpPr txBox="1">
            <a:spLocks noChangeArrowheads="1"/>
          </p:cNvSpPr>
          <p:nvPr/>
        </p:nvSpPr>
        <p:spPr bwMode="auto">
          <a:xfrm>
            <a:off x="4062344" y="1773932"/>
            <a:ext cx="840860"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CAM</a:t>
            </a:r>
          </a:p>
        </p:txBody>
      </p:sp>
      <p:cxnSp>
        <p:nvCxnSpPr>
          <p:cNvPr id="16" name="Straight Arrow Connector 15">
            <a:extLst>
              <a:ext uri="{FF2B5EF4-FFF2-40B4-BE49-F238E27FC236}">
                <a16:creationId xmlns:a16="http://schemas.microsoft.com/office/drawing/2014/main" id="{CBADE49B-C62A-EE48-955B-4158B9202AA8}"/>
              </a:ext>
            </a:extLst>
          </p:cNvPr>
          <p:cNvCxnSpPr/>
          <p:nvPr/>
        </p:nvCxnSpPr>
        <p:spPr>
          <a:xfrm rot="5400000">
            <a:off x="4279628" y="1415609"/>
            <a:ext cx="213829" cy="1542"/>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C62F002-7CB2-D442-8CBF-A92C69395918}"/>
              </a:ext>
            </a:extLst>
          </p:cNvPr>
          <p:cNvCxnSpPr/>
          <p:nvPr/>
        </p:nvCxnSpPr>
        <p:spPr>
          <a:xfrm rot="5400000" flipH="1" flipV="1">
            <a:off x="4604395" y="1405390"/>
            <a:ext cx="202823" cy="1543"/>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6E475567-C594-BE4F-9D58-5DDAF2F06F78}"/>
              </a:ext>
            </a:extLst>
          </p:cNvPr>
          <p:cNvGrpSpPr/>
          <p:nvPr/>
        </p:nvGrpSpPr>
        <p:grpSpPr>
          <a:xfrm rot="2081156">
            <a:off x="3088374" y="4746288"/>
            <a:ext cx="893017" cy="748401"/>
            <a:chOff x="3978249" y="4329623"/>
            <a:chExt cx="893017" cy="748401"/>
          </a:xfrm>
        </p:grpSpPr>
        <p:sp>
          <p:nvSpPr>
            <p:cNvPr id="19" name="Rectangle 18">
              <a:extLst>
                <a:ext uri="{FF2B5EF4-FFF2-40B4-BE49-F238E27FC236}">
                  <a16:creationId xmlns:a16="http://schemas.microsoft.com/office/drawing/2014/main" id="{B8B1CF82-7E1E-D24E-B0A1-590DD8F61F91}"/>
                </a:ext>
              </a:extLst>
            </p:cNvPr>
            <p:cNvSpPr/>
            <p:nvPr/>
          </p:nvSpPr>
          <p:spPr>
            <a:xfrm rot="10800000">
              <a:off x="3978249" y="4414525"/>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0" name="Rectangle 19">
              <a:extLst>
                <a:ext uri="{FF2B5EF4-FFF2-40B4-BE49-F238E27FC236}">
                  <a16:creationId xmlns:a16="http://schemas.microsoft.com/office/drawing/2014/main" id="{37203EC7-3AE1-574F-B30B-0272869EB395}"/>
                </a:ext>
              </a:extLst>
            </p:cNvPr>
            <p:cNvSpPr/>
            <p:nvPr/>
          </p:nvSpPr>
          <p:spPr>
            <a:xfrm rot="10800000">
              <a:off x="4053824" y="4372073"/>
              <a:ext cx="741866"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1" name="Rectangle 20">
              <a:extLst>
                <a:ext uri="{FF2B5EF4-FFF2-40B4-BE49-F238E27FC236}">
                  <a16:creationId xmlns:a16="http://schemas.microsoft.com/office/drawing/2014/main" id="{40967FC2-8159-FA4A-B77B-434D09EC655A}"/>
                </a:ext>
              </a:extLst>
            </p:cNvPr>
            <p:cNvSpPr/>
            <p:nvPr/>
          </p:nvSpPr>
          <p:spPr>
            <a:xfrm rot="10800000">
              <a:off x="4130941" y="4329623"/>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2" name="TextBox 95">
              <a:extLst>
                <a:ext uri="{FF2B5EF4-FFF2-40B4-BE49-F238E27FC236}">
                  <a16:creationId xmlns:a16="http://schemas.microsoft.com/office/drawing/2014/main" id="{4663CAC4-3939-8C4F-8177-7105CFC72A5D}"/>
                </a:ext>
              </a:extLst>
            </p:cNvPr>
            <p:cNvSpPr txBox="1">
              <a:spLocks noChangeArrowheads="1"/>
            </p:cNvSpPr>
            <p:nvPr/>
          </p:nvSpPr>
          <p:spPr bwMode="auto">
            <a:xfrm rot="19706518">
              <a:off x="4077115" y="4422082"/>
              <a:ext cx="763590"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ROF</a:t>
              </a:r>
              <a:endParaRPr lang="en-US" dirty="0">
                <a:solidFill>
                  <a:prstClr val="black"/>
                </a:solidFill>
                <a:latin typeface="Calibri"/>
              </a:endParaRPr>
            </a:p>
          </p:txBody>
        </p:sp>
      </p:grpSp>
      <p:grpSp>
        <p:nvGrpSpPr>
          <p:cNvPr id="23" name="Group 22">
            <a:extLst>
              <a:ext uri="{FF2B5EF4-FFF2-40B4-BE49-F238E27FC236}">
                <a16:creationId xmlns:a16="http://schemas.microsoft.com/office/drawing/2014/main" id="{396E22A9-8672-464A-994E-C88AB2FDC5B4}"/>
              </a:ext>
            </a:extLst>
          </p:cNvPr>
          <p:cNvGrpSpPr/>
          <p:nvPr/>
        </p:nvGrpSpPr>
        <p:grpSpPr>
          <a:xfrm rot="8744348">
            <a:off x="5682149" y="5461150"/>
            <a:ext cx="231353" cy="201251"/>
            <a:chOff x="4379913" y="4878388"/>
            <a:chExt cx="301625" cy="203200"/>
          </a:xfrm>
        </p:grpSpPr>
        <p:cxnSp>
          <p:nvCxnSpPr>
            <p:cNvPr id="24" name="Straight Arrow Connector 23">
              <a:extLst>
                <a:ext uri="{FF2B5EF4-FFF2-40B4-BE49-F238E27FC236}">
                  <a16:creationId xmlns:a16="http://schemas.microsoft.com/office/drawing/2014/main" id="{71E45730-C764-4D4C-9371-99D468A28FC9}"/>
                </a:ext>
              </a:extLst>
            </p:cNvPr>
            <p:cNvCxnSpPr/>
            <p:nvPr/>
          </p:nvCxnSpPr>
          <p:spPr>
            <a:xfrm rot="16200000">
              <a:off x="4581525" y="4976813"/>
              <a:ext cx="198437" cy="1588"/>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E5B889-B49B-2D47-AE77-052050D229A0}"/>
                </a:ext>
              </a:extLst>
            </p:cNvPr>
            <p:cNvCxnSpPr/>
            <p:nvPr/>
          </p:nvCxnSpPr>
          <p:spPr>
            <a:xfrm rot="16200000" flipH="1" flipV="1">
              <a:off x="4287044" y="4987132"/>
              <a:ext cx="187325" cy="1587"/>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6" name="TextBox 51">
            <a:extLst>
              <a:ext uri="{FF2B5EF4-FFF2-40B4-BE49-F238E27FC236}">
                <a16:creationId xmlns:a16="http://schemas.microsoft.com/office/drawing/2014/main" id="{B194DFD6-6E69-1941-9967-E35A58B32551}"/>
              </a:ext>
            </a:extLst>
          </p:cNvPr>
          <p:cNvSpPr txBox="1">
            <a:spLocks noChangeArrowheads="1"/>
          </p:cNvSpPr>
          <p:nvPr/>
        </p:nvSpPr>
        <p:spPr bwMode="auto">
          <a:xfrm>
            <a:off x="3973072" y="3400352"/>
            <a:ext cx="957596"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white"/>
                </a:solidFill>
                <a:latin typeface="Calibri"/>
              </a:rPr>
              <a:t>DART</a:t>
            </a:r>
          </a:p>
        </p:txBody>
      </p:sp>
      <p:grpSp>
        <p:nvGrpSpPr>
          <p:cNvPr id="27" name="Group 26">
            <a:extLst>
              <a:ext uri="{FF2B5EF4-FFF2-40B4-BE49-F238E27FC236}">
                <a16:creationId xmlns:a16="http://schemas.microsoft.com/office/drawing/2014/main" id="{9BF69622-24B3-4B4E-BF6C-CFC877C431E1}"/>
              </a:ext>
            </a:extLst>
          </p:cNvPr>
          <p:cNvGrpSpPr/>
          <p:nvPr/>
        </p:nvGrpSpPr>
        <p:grpSpPr>
          <a:xfrm rot="20729955">
            <a:off x="5732744" y="2758048"/>
            <a:ext cx="832503" cy="965101"/>
            <a:chOff x="5767042" y="2928962"/>
            <a:chExt cx="832503" cy="965101"/>
          </a:xfrm>
        </p:grpSpPr>
        <p:sp>
          <p:nvSpPr>
            <p:cNvPr id="28" name="Rectangle 27">
              <a:extLst>
                <a:ext uri="{FF2B5EF4-FFF2-40B4-BE49-F238E27FC236}">
                  <a16:creationId xmlns:a16="http://schemas.microsoft.com/office/drawing/2014/main" id="{C7A75FA3-5ACB-C84C-BC33-A33BC8158BC1}"/>
                </a:ext>
              </a:extLst>
            </p:cNvPr>
            <p:cNvSpPr/>
            <p:nvPr/>
          </p:nvSpPr>
          <p:spPr>
            <a:xfrm rot="5400000" flipH="1">
              <a:off x="5821183" y="2987050"/>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9" name="Rectangle 28">
              <a:extLst>
                <a:ext uri="{FF2B5EF4-FFF2-40B4-BE49-F238E27FC236}">
                  <a16:creationId xmlns:a16="http://schemas.microsoft.com/office/drawing/2014/main" id="{F2FE4D7F-66E6-6040-8B02-5ECC72D03C93}"/>
                </a:ext>
              </a:extLst>
            </p:cNvPr>
            <p:cNvSpPr/>
            <p:nvPr/>
          </p:nvSpPr>
          <p:spPr>
            <a:xfrm rot="5400000" flipH="1">
              <a:off x="5769991" y="3053837"/>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0" name="Rectangle 29">
              <a:extLst>
                <a:ext uri="{FF2B5EF4-FFF2-40B4-BE49-F238E27FC236}">
                  <a16:creationId xmlns:a16="http://schemas.microsoft.com/office/drawing/2014/main" id="{E593058B-747F-3041-80B6-48A91B26B4F9}"/>
                </a:ext>
              </a:extLst>
            </p:cNvPr>
            <p:cNvSpPr/>
            <p:nvPr/>
          </p:nvSpPr>
          <p:spPr>
            <a:xfrm rot="5400000" flipH="1">
              <a:off x="5708939" y="3114145"/>
              <a:ext cx="838021" cy="721816"/>
            </a:xfrm>
            <a:prstGeom prst="rect">
              <a:avLst/>
            </a:prstGeom>
            <a:gradFill>
              <a:gsLst>
                <a:gs pos="0">
                  <a:schemeClr val="accent1"/>
                </a:gs>
                <a:gs pos="100000">
                  <a:schemeClr val="accent1">
                    <a:tint val="50000"/>
                    <a:shade val="100000"/>
                    <a:satMod val="350000"/>
                  </a:schemeClr>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1" name="TextBox 114">
              <a:extLst>
                <a:ext uri="{FF2B5EF4-FFF2-40B4-BE49-F238E27FC236}">
                  <a16:creationId xmlns:a16="http://schemas.microsoft.com/office/drawing/2014/main" id="{90D38364-6A89-DC44-A0CB-B17584AF936D}"/>
                </a:ext>
              </a:extLst>
            </p:cNvPr>
            <p:cNvSpPr txBox="1">
              <a:spLocks noChangeArrowheads="1"/>
            </p:cNvSpPr>
            <p:nvPr/>
          </p:nvSpPr>
          <p:spPr bwMode="auto">
            <a:xfrm rot="870045" flipH="1">
              <a:off x="5774009" y="3218902"/>
              <a:ext cx="748916"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POP</a:t>
              </a:r>
              <a:endParaRPr lang="en-US" dirty="0">
                <a:solidFill>
                  <a:prstClr val="black"/>
                </a:solidFill>
                <a:latin typeface="Calibri"/>
              </a:endParaRPr>
            </a:p>
          </p:txBody>
        </p:sp>
      </p:grpSp>
      <p:grpSp>
        <p:nvGrpSpPr>
          <p:cNvPr id="32" name="Group 31">
            <a:extLst>
              <a:ext uri="{FF2B5EF4-FFF2-40B4-BE49-F238E27FC236}">
                <a16:creationId xmlns:a16="http://schemas.microsoft.com/office/drawing/2014/main" id="{EBFED320-A57D-B544-A2B7-E8A274014D9E}"/>
              </a:ext>
            </a:extLst>
          </p:cNvPr>
          <p:cNvGrpSpPr/>
          <p:nvPr/>
        </p:nvGrpSpPr>
        <p:grpSpPr>
          <a:xfrm rot="20812388">
            <a:off x="6610410" y="2912729"/>
            <a:ext cx="219013" cy="331750"/>
            <a:chOff x="6622384" y="3272469"/>
            <a:chExt cx="219013" cy="331750"/>
          </a:xfrm>
        </p:grpSpPr>
        <p:cxnSp>
          <p:nvCxnSpPr>
            <p:cNvPr id="33" name="Straight Arrow Connector 32">
              <a:extLst>
                <a:ext uri="{FF2B5EF4-FFF2-40B4-BE49-F238E27FC236}">
                  <a16:creationId xmlns:a16="http://schemas.microsoft.com/office/drawing/2014/main" id="{E0C1E156-3689-394F-B7BA-895556B75E03}"/>
                </a:ext>
              </a:extLst>
            </p:cNvPr>
            <p:cNvCxnSpPr/>
            <p:nvPr/>
          </p:nvCxnSpPr>
          <p:spPr>
            <a:xfrm flipH="1">
              <a:off x="6622384" y="3602647"/>
              <a:ext cx="212843"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665C013-6491-0D49-8FB4-E7450E0D859F}"/>
                </a:ext>
              </a:extLst>
            </p:cNvPr>
            <p:cNvCxnSpPr/>
            <p:nvPr/>
          </p:nvCxnSpPr>
          <p:spPr>
            <a:xfrm flipV="1">
              <a:off x="6639351" y="3272469"/>
              <a:ext cx="202046"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8BF06896-6F51-EB4C-82F1-C79C3EB7B90A}"/>
              </a:ext>
            </a:extLst>
          </p:cNvPr>
          <p:cNvGrpSpPr/>
          <p:nvPr/>
        </p:nvGrpSpPr>
        <p:grpSpPr>
          <a:xfrm rot="3382726">
            <a:off x="5081735" y="4627350"/>
            <a:ext cx="840563" cy="973457"/>
            <a:chOff x="5321727" y="4349311"/>
            <a:chExt cx="840563" cy="973457"/>
          </a:xfrm>
        </p:grpSpPr>
        <p:grpSp>
          <p:nvGrpSpPr>
            <p:cNvPr id="36" name="Group 35">
              <a:extLst>
                <a:ext uri="{FF2B5EF4-FFF2-40B4-BE49-F238E27FC236}">
                  <a16:creationId xmlns:a16="http://schemas.microsoft.com/office/drawing/2014/main" id="{187A99DD-1405-FB44-B802-CC2359629E9A}"/>
                </a:ext>
              </a:extLst>
            </p:cNvPr>
            <p:cNvGrpSpPr/>
            <p:nvPr/>
          </p:nvGrpSpPr>
          <p:grpSpPr>
            <a:xfrm>
              <a:off x="5390824" y="4349311"/>
              <a:ext cx="771466" cy="903236"/>
              <a:chOff x="5390824" y="4349311"/>
              <a:chExt cx="771466" cy="903236"/>
            </a:xfrm>
          </p:grpSpPr>
          <p:sp>
            <p:nvSpPr>
              <p:cNvPr id="38" name="Rectangle 37">
                <a:extLst>
                  <a:ext uri="{FF2B5EF4-FFF2-40B4-BE49-F238E27FC236}">
                    <a16:creationId xmlns:a16="http://schemas.microsoft.com/office/drawing/2014/main" id="{F2BE42E1-8DE7-D841-A170-F79FEA40362D}"/>
                  </a:ext>
                </a:extLst>
              </p:cNvPr>
              <p:cNvSpPr/>
              <p:nvPr/>
            </p:nvSpPr>
            <p:spPr>
              <a:xfrm rot="5400000" flipH="1">
                <a:off x="5383928" y="4407399"/>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9" name="Rectangle 38">
                <a:extLst>
                  <a:ext uri="{FF2B5EF4-FFF2-40B4-BE49-F238E27FC236}">
                    <a16:creationId xmlns:a16="http://schemas.microsoft.com/office/drawing/2014/main" id="{53488AE9-18D8-824F-8023-D9D9F48A020A}"/>
                  </a:ext>
                </a:extLst>
              </p:cNvPr>
              <p:cNvSpPr/>
              <p:nvPr/>
            </p:nvSpPr>
            <p:spPr>
              <a:xfrm rot="5400000" flipH="1">
                <a:off x="5332736" y="4474186"/>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grpSp>
        <p:sp>
          <p:nvSpPr>
            <p:cNvPr id="37" name="Rectangle 36">
              <a:extLst>
                <a:ext uri="{FF2B5EF4-FFF2-40B4-BE49-F238E27FC236}">
                  <a16:creationId xmlns:a16="http://schemas.microsoft.com/office/drawing/2014/main" id="{7F176348-4E8F-1D44-BB0A-BD5B30FFFA55}"/>
                </a:ext>
              </a:extLst>
            </p:cNvPr>
            <p:cNvSpPr/>
            <p:nvPr/>
          </p:nvSpPr>
          <p:spPr>
            <a:xfrm rot="5400000" flipH="1">
              <a:off x="5263624" y="4542850"/>
              <a:ext cx="838021" cy="721816"/>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grpSp>
      <p:sp>
        <p:nvSpPr>
          <p:cNvPr id="40" name="TextBox 114">
            <a:extLst>
              <a:ext uri="{FF2B5EF4-FFF2-40B4-BE49-F238E27FC236}">
                <a16:creationId xmlns:a16="http://schemas.microsoft.com/office/drawing/2014/main" id="{8E8FCEDD-3B2C-A04C-992C-7802DF50907A}"/>
              </a:ext>
            </a:extLst>
          </p:cNvPr>
          <p:cNvSpPr txBox="1">
            <a:spLocks noChangeArrowheads="1"/>
          </p:cNvSpPr>
          <p:nvPr/>
        </p:nvSpPr>
        <p:spPr bwMode="auto">
          <a:xfrm flipH="1">
            <a:off x="5018457" y="4862354"/>
            <a:ext cx="799555"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CICE</a:t>
            </a:r>
            <a:endParaRPr lang="en-US" dirty="0">
              <a:solidFill>
                <a:prstClr val="black"/>
              </a:solidFill>
              <a:latin typeface="Calibri"/>
            </a:endParaRPr>
          </a:p>
        </p:txBody>
      </p:sp>
      <p:grpSp>
        <p:nvGrpSpPr>
          <p:cNvPr id="41" name="Group 40">
            <a:extLst>
              <a:ext uri="{FF2B5EF4-FFF2-40B4-BE49-F238E27FC236}">
                <a16:creationId xmlns:a16="http://schemas.microsoft.com/office/drawing/2014/main" id="{BB497B75-6BCD-2F43-B8FB-62953624B4BE}"/>
              </a:ext>
            </a:extLst>
          </p:cNvPr>
          <p:cNvGrpSpPr/>
          <p:nvPr/>
        </p:nvGrpSpPr>
        <p:grpSpPr>
          <a:xfrm rot="975234">
            <a:off x="2186565" y="2916699"/>
            <a:ext cx="219013" cy="331750"/>
            <a:chOff x="2024101" y="3494039"/>
            <a:chExt cx="219013" cy="331750"/>
          </a:xfrm>
        </p:grpSpPr>
        <p:cxnSp>
          <p:nvCxnSpPr>
            <p:cNvPr id="42" name="Straight Arrow Connector 41">
              <a:extLst>
                <a:ext uri="{FF2B5EF4-FFF2-40B4-BE49-F238E27FC236}">
                  <a16:creationId xmlns:a16="http://schemas.microsoft.com/office/drawing/2014/main" id="{A66281D6-FB81-AE43-956C-9004281E49CB}"/>
                </a:ext>
              </a:extLst>
            </p:cNvPr>
            <p:cNvCxnSpPr/>
            <p:nvPr/>
          </p:nvCxnSpPr>
          <p:spPr>
            <a:xfrm flipH="1">
              <a:off x="2024101" y="3824217"/>
              <a:ext cx="212843"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A407052D-0959-7E46-8DFD-EE9D7DF2AEFB}"/>
                </a:ext>
              </a:extLst>
            </p:cNvPr>
            <p:cNvCxnSpPr/>
            <p:nvPr/>
          </p:nvCxnSpPr>
          <p:spPr>
            <a:xfrm flipV="1">
              <a:off x="2041068" y="3494039"/>
              <a:ext cx="202046"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C4F850BD-33AA-A14B-9F39-0911041A9157}"/>
              </a:ext>
            </a:extLst>
          </p:cNvPr>
          <p:cNvGrpSpPr/>
          <p:nvPr/>
        </p:nvGrpSpPr>
        <p:grpSpPr>
          <a:xfrm rot="1100742">
            <a:off x="2426523" y="2726794"/>
            <a:ext cx="824551" cy="1009399"/>
            <a:chOff x="2249284" y="3109537"/>
            <a:chExt cx="824551" cy="1009399"/>
          </a:xfrm>
        </p:grpSpPr>
        <p:sp>
          <p:nvSpPr>
            <p:cNvPr id="45" name="Rectangle 44">
              <a:extLst>
                <a:ext uri="{FF2B5EF4-FFF2-40B4-BE49-F238E27FC236}">
                  <a16:creationId xmlns:a16="http://schemas.microsoft.com/office/drawing/2014/main" id="{2F3492F6-CB29-D849-A05E-8ABE55756EF9}"/>
                </a:ext>
              </a:extLst>
            </p:cNvPr>
            <p:cNvSpPr/>
            <p:nvPr/>
          </p:nvSpPr>
          <p:spPr>
            <a:xfrm rot="16200000">
              <a:off x="2191967" y="3166854"/>
              <a:ext cx="836449" cy="721816"/>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6" name="Rectangle 45">
              <a:extLst>
                <a:ext uri="{FF2B5EF4-FFF2-40B4-BE49-F238E27FC236}">
                  <a16:creationId xmlns:a16="http://schemas.microsoft.com/office/drawing/2014/main" id="{73D2F410-C714-054D-9A0B-D0E3CB3F5E3C}"/>
                </a:ext>
              </a:extLst>
            </p:cNvPr>
            <p:cNvSpPr/>
            <p:nvPr/>
          </p:nvSpPr>
          <p:spPr>
            <a:xfrm rot="16200000">
              <a:off x="2237466" y="3254100"/>
              <a:ext cx="836449"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7" name="Rectangle 46">
              <a:extLst>
                <a:ext uri="{FF2B5EF4-FFF2-40B4-BE49-F238E27FC236}">
                  <a16:creationId xmlns:a16="http://schemas.microsoft.com/office/drawing/2014/main" id="{AE31FA38-0776-3442-9FFD-7A2E76AA9FB5}"/>
                </a:ext>
              </a:extLst>
            </p:cNvPr>
            <p:cNvSpPr/>
            <p:nvPr/>
          </p:nvSpPr>
          <p:spPr>
            <a:xfrm rot="16200000">
              <a:off x="2282950" y="3339789"/>
              <a:ext cx="838021"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8" name="TextBox 29">
              <a:extLst>
                <a:ext uri="{FF2B5EF4-FFF2-40B4-BE49-F238E27FC236}">
                  <a16:creationId xmlns:a16="http://schemas.microsoft.com/office/drawing/2014/main" id="{89BC3E8F-2D09-CE41-A6B3-F3CE6EAB0F71}"/>
                </a:ext>
              </a:extLst>
            </p:cNvPr>
            <p:cNvSpPr txBox="1">
              <a:spLocks noChangeArrowheads="1"/>
            </p:cNvSpPr>
            <p:nvPr/>
          </p:nvSpPr>
          <p:spPr bwMode="auto">
            <a:xfrm rot="20357757">
              <a:off x="2298198" y="3420752"/>
              <a:ext cx="775637"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CLM</a:t>
              </a:r>
              <a:endParaRPr lang="en-US" dirty="0">
                <a:solidFill>
                  <a:prstClr val="black"/>
                </a:solidFill>
                <a:latin typeface="Calibri"/>
              </a:endParaRPr>
            </a:p>
          </p:txBody>
        </p:sp>
      </p:grpSp>
      <p:grpSp>
        <p:nvGrpSpPr>
          <p:cNvPr id="49" name="Group 48">
            <a:extLst>
              <a:ext uri="{FF2B5EF4-FFF2-40B4-BE49-F238E27FC236}">
                <a16:creationId xmlns:a16="http://schemas.microsoft.com/office/drawing/2014/main" id="{A54DB298-78BD-1E49-91E6-423FFC195479}"/>
              </a:ext>
            </a:extLst>
          </p:cNvPr>
          <p:cNvGrpSpPr/>
          <p:nvPr/>
        </p:nvGrpSpPr>
        <p:grpSpPr>
          <a:xfrm rot="12756291">
            <a:off x="3110070" y="5438554"/>
            <a:ext cx="231353" cy="201251"/>
            <a:chOff x="4379913" y="4878388"/>
            <a:chExt cx="301625" cy="203200"/>
          </a:xfrm>
        </p:grpSpPr>
        <p:cxnSp>
          <p:nvCxnSpPr>
            <p:cNvPr id="50" name="Straight Arrow Connector 49">
              <a:extLst>
                <a:ext uri="{FF2B5EF4-FFF2-40B4-BE49-F238E27FC236}">
                  <a16:creationId xmlns:a16="http://schemas.microsoft.com/office/drawing/2014/main" id="{BA670BA7-69BE-E045-B4A8-A1FCD137ED19}"/>
                </a:ext>
              </a:extLst>
            </p:cNvPr>
            <p:cNvCxnSpPr/>
            <p:nvPr/>
          </p:nvCxnSpPr>
          <p:spPr>
            <a:xfrm rot="16200000">
              <a:off x="4581525" y="4976813"/>
              <a:ext cx="198437" cy="1588"/>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0BE6D4C0-F2F1-BA4B-8BA3-6EC5F4B43B89}"/>
                </a:ext>
              </a:extLst>
            </p:cNvPr>
            <p:cNvCxnSpPr/>
            <p:nvPr/>
          </p:nvCxnSpPr>
          <p:spPr>
            <a:xfrm rot="16200000" flipH="1" flipV="1">
              <a:off x="4287044" y="4987132"/>
              <a:ext cx="187325" cy="1587"/>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3" name="Rectangle 52">
            <a:extLst>
              <a:ext uri="{FF2B5EF4-FFF2-40B4-BE49-F238E27FC236}">
                <a16:creationId xmlns:a16="http://schemas.microsoft.com/office/drawing/2014/main" id="{877B386D-8AFE-0247-8319-BF7F3D30BC04}"/>
              </a:ext>
            </a:extLst>
          </p:cNvPr>
          <p:cNvSpPr/>
          <p:nvPr/>
        </p:nvSpPr>
        <p:spPr>
          <a:xfrm>
            <a:off x="63245" y="668992"/>
            <a:ext cx="2793149" cy="1200328"/>
          </a:xfrm>
          <a:prstGeom prst="rect">
            <a:avLst/>
          </a:prstGeom>
        </p:spPr>
        <p:txBody>
          <a:bodyPr wrap="square">
            <a:spAutoFit/>
          </a:bodyPr>
          <a:lstStyle/>
          <a:p>
            <a:r>
              <a:rPr lang="en-US" sz="2400" dirty="0">
                <a:solidFill>
                  <a:prstClr val="black"/>
                </a:solidFill>
                <a:latin typeface="Calibri"/>
              </a:rPr>
              <a:t>DART Multiple Component Data Assimilation</a:t>
            </a:r>
          </a:p>
        </p:txBody>
      </p:sp>
      <p:sp>
        <p:nvSpPr>
          <p:cNvPr id="54" name="Rectangle 53">
            <a:extLst>
              <a:ext uri="{FF2B5EF4-FFF2-40B4-BE49-F238E27FC236}">
                <a16:creationId xmlns:a16="http://schemas.microsoft.com/office/drawing/2014/main" id="{139838F4-8087-3B4A-81B8-8E93E4D0B088}"/>
              </a:ext>
            </a:extLst>
          </p:cNvPr>
          <p:cNvSpPr/>
          <p:nvPr/>
        </p:nvSpPr>
        <p:spPr>
          <a:xfrm>
            <a:off x="6690862" y="665097"/>
            <a:ext cx="2453137" cy="1631216"/>
          </a:xfrm>
          <a:prstGeom prst="rect">
            <a:avLst/>
          </a:prstGeom>
        </p:spPr>
        <p:txBody>
          <a:bodyPr wrap="square">
            <a:spAutoFit/>
          </a:bodyPr>
          <a:lstStyle/>
          <a:p>
            <a:pPr algn="r"/>
            <a:r>
              <a:rPr lang="en-US" sz="2000" dirty="0">
                <a:solidFill>
                  <a:prstClr val="black"/>
                </a:solidFill>
                <a:latin typeface="Calibri"/>
              </a:rPr>
              <a:t>Started with CCSM4 20</a:t>
            </a:r>
            <a:r>
              <a:rPr lang="en-US" sz="2000" baseline="30000" dirty="0">
                <a:solidFill>
                  <a:prstClr val="black"/>
                </a:solidFill>
                <a:latin typeface="Calibri"/>
              </a:rPr>
              <a:t>th</a:t>
            </a:r>
            <a:r>
              <a:rPr lang="en-US" sz="2000" dirty="0">
                <a:solidFill>
                  <a:prstClr val="black"/>
                </a:solidFill>
                <a:latin typeface="Calibri"/>
              </a:rPr>
              <a:t> Century 30-member ensemble for all model components</a:t>
            </a:r>
          </a:p>
        </p:txBody>
      </p:sp>
      <p:sp>
        <p:nvSpPr>
          <p:cNvPr id="55" name="Pie 54">
            <a:extLst>
              <a:ext uri="{FF2B5EF4-FFF2-40B4-BE49-F238E27FC236}">
                <a16:creationId xmlns:a16="http://schemas.microsoft.com/office/drawing/2014/main" id="{2ABA1177-3586-AA4A-86E0-3B91241B9B52}"/>
              </a:ext>
            </a:extLst>
          </p:cNvPr>
          <p:cNvSpPr/>
          <p:nvPr/>
        </p:nvSpPr>
        <p:spPr>
          <a:xfrm rot="2715383">
            <a:off x="4020009" y="3104131"/>
            <a:ext cx="914400" cy="914400"/>
          </a:xfrm>
          <a:prstGeom prst="pie">
            <a:avLst>
              <a:gd name="adj1" fmla="val 10933271"/>
              <a:gd name="adj2" fmla="val 162000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6" name="Pie 55">
            <a:extLst>
              <a:ext uri="{FF2B5EF4-FFF2-40B4-BE49-F238E27FC236}">
                <a16:creationId xmlns:a16="http://schemas.microsoft.com/office/drawing/2014/main" id="{99DE8BB8-1141-D64C-898D-1A348B16EF6D}"/>
              </a:ext>
            </a:extLst>
          </p:cNvPr>
          <p:cNvSpPr/>
          <p:nvPr/>
        </p:nvSpPr>
        <p:spPr>
          <a:xfrm rot="8086170">
            <a:off x="4094486" y="3169019"/>
            <a:ext cx="914400" cy="914400"/>
          </a:xfrm>
          <a:prstGeom prst="pie">
            <a:avLst>
              <a:gd name="adj1" fmla="val 10868082"/>
              <a:gd name="adj2" fmla="val 1617242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7" name="Pie 56">
            <a:extLst>
              <a:ext uri="{FF2B5EF4-FFF2-40B4-BE49-F238E27FC236}">
                <a16:creationId xmlns:a16="http://schemas.microsoft.com/office/drawing/2014/main" id="{422EB021-46ED-264D-9FE8-DCD3BF51A187}"/>
              </a:ext>
            </a:extLst>
          </p:cNvPr>
          <p:cNvSpPr/>
          <p:nvPr/>
        </p:nvSpPr>
        <p:spPr>
          <a:xfrm rot="18908986">
            <a:off x="3942640" y="3161119"/>
            <a:ext cx="914400" cy="914400"/>
          </a:xfrm>
          <a:prstGeom prst="pie">
            <a:avLst>
              <a:gd name="adj1" fmla="val 10911232"/>
              <a:gd name="adj2" fmla="val 1637031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8" name="Title 1">
            <a:extLst>
              <a:ext uri="{FF2B5EF4-FFF2-40B4-BE49-F238E27FC236}">
                <a16:creationId xmlns:a16="http://schemas.microsoft.com/office/drawing/2014/main" id="{DF034D65-7241-8A4A-8E3D-D26E3ABBCC5D}"/>
              </a:ext>
            </a:extLst>
          </p:cNvPr>
          <p:cNvSpPr txBox="1">
            <a:spLocks/>
          </p:cNvSpPr>
          <p:nvPr/>
        </p:nvSpPr>
        <p:spPr>
          <a:xfrm>
            <a:off x="18525" y="5007282"/>
            <a:ext cx="2668092" cy="1156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prstClr val="black"/>
                </a:solidFill>
                <a:latin typeface="Calibri"/>
              </a:rPr>
              <a:t>DART assimilates </a:t>
            </a:r>
          </a:p>
          <a:p>
            <a:pPr algn="l"/>
            <a:r>
              <a:rPr lang="en-US" sz="2000" dirty="0">
                <a:solidFill>
                  <a:prstClr val="black"/>
                </a:solidFill>
                <a:latin typeface="Calibri"/>
              </a:rPr>
              <a:t>observations into components separately</a:t>
            </a:r>
          </a:p>
        </p:txBody>
      </p:sp>
      <p:sp>
        <p:nvSpPr>
          <p:cNvPr id="59" name="Left-Right Arrow 58">
            <a:extLst>
              <a:ext uri="{FF2B5EF4-FFF2-40B4-BE49-F238E27FC236}">
                <a16:creationId xmlns:a16="http://schemas.microsoft.com/office/drawing/2014/main" id="{3AD4656E-0CA4-8940-9679-21AE52C7E288}"/>
              </a:ext>
            </a:extLst>
          </p:cNvPr>
          <p:cNvSpPr/>
          <p:nvPr/>
        </p:nvSpPr>
        <p:spPr>
          <a:xfrm rot="16200000">
            <a:off x="4142410" y="2602412"/>
            <a:ext cx="685800" cy="288518"/>
          </a:xfrm>
          <a:prstGeom prst="lef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Left-Right Arrow 59">
            <a:extLst>
              <a:ext uri="{FF2B5EF4-FFF2-40B4-BE49-F238E27FC236}">
                <a16:creationId xmlns:a16="http://schemas.microsoft.com/office/drawing/2014/main" id="{EE62E346-1F17-B044-A9EB-538FC34E03B9}"/>
              </a:ext>
            </a:extLst>
          </p:cNvPr>
          <p:cNvSpPr/>
          <p:nvPr/>
        </p:nvSpPr>
        <p:spPr>
          <a:xfrm rot="20723458">
            <a:off x="5022731" y="3329414"/>
            <a:ext cx="685800" cy="288518"/>
          </a:xfrm>
          <a:prstGeom prst="lef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Left-Right Arrow 60">
            <a:extLst>
              <a:ext uri="{FF2B5EF4-FFF2-40B4-BE49-F238E27FC236}">
                <a16:creationId xmlns:a16="http://schemas.microsoft.com/office/drawing/2014/main" id="{E4E25338-1F02-DB46-8448-286CF83E5C80}"/>
              </a:ext>
            </a:extLst>
          </p:cNvPr>
          <p:cNvSpPr/>
          <p:nvPr/>
        </p:nvSpPr>
        <p:spPr>
          <a:xfrm rot="897403">
            <a:off x="3258578" y="3300096"/>
            <a:ext cx="685800" cy="288518"/>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Up Arrow 61">
            <a:extLst>
              <a:ext uri="{FF2B5EF4-FFF2-40B4-BE49-F238E27FC236}">
                <a16:creationId xmlns:a16="http://schemas.microsoft.com/office/drawing/2014/main" id="{52350E4C-ECC0-0D48-A19E-48CE3BC3D3A4}"/>
              </a:ext>
            </a:extLst>
          </p:cNvPr>
          <p:cNvSpPr/>
          <p:nvPr/>
        </p:nvSpPr>
        <p:spPr>
          <a:xfrm flipH="1">
            <a:off x="4250045" y="3715318"/>
            <a:ext cx="424244" cy="734243"/>
          </a:xfrm>
          <a:prstGeom prst="upArrow">
            <a:avLst/>
          </a:prstGeom>
          <a:gradFill flip="none" rotWithShape="0">
            <a:gsLst>
              <a:gs pos="18000">
                <a:schemeClr val="accent3"/>
              </a:gs>
              <a:gs pos="73000">
                <a:schemeClr val="accent1"/>
              </a:gs>
              <a:gs pos="42000">
                <a:schemeClr val="accent4"/>
              </a:gs>
              <a:gs pos="55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TextBox 62">
            <a:extLst>
              <a:ext uri="{FF2B5EF4-FFF2-40B4-BE49-F238E27FC236}">
                <a16:creationId xmlns:a16="http://schemas.microsoft.com/office/drawing/2014/main" id="{11FF0F1A-7281-E84C-BA39-9213F973CD36}"/>
              </a:ext>
            </a:extLst>
          </p:cNvPr>
          <p:cNvSpPr txBox="1"/>
          <p:nvPr/>
        </p:nvSpPr>
        <p:spPr>
          <a:xfrm>
            <a:off x="3753697" y="4117943"/>
            <a:ext cx="1390124" cy="369332"/>
          </a:xfrm>
          <a:prstGeom prst="rect">
            <a:avLst/>
          </a:prstGeom>
          <a:gradFill flip="none" rotWithShape="1">
            <a:gsLst>
              <a:gs pos="18000">
                <a:schemeClr val="accent3"/>
              </a:gs>
              <a:gs pos="65000">
                <a:schemeClr val="accent4"/>
              </a:gs>
              <a:gs pos="47000">
                <a:schemeClr val="accent4"/>
              </a:gs>
              <a:gs pos="91000">
                <a:schemeClr val="accent1"/>
              </a:gs>
            </a:gsLst>
            <a:lin ang="0" scaled="1"/>
            <a:tileRect/>
          </a:gradFill>
          <a:effectLst/>
        </p:spPr>
        <p:txBody>
          <a:bodyPr wrap="none" rtlCol="0">
            <a:spAutoFit/>
          </a:bodyPr>
          <a:lstStyle/>
          <a:p>
            <a:r>
              <a:rPr lang="en-US" dirty="0">
                <a:solidFill>
                  <a:prstClr val="white"/>
                </a:solidFill>
                <a:latin typeface="Calibri"/>
              </a:rPr>
              <a:t>observations</a:t>
            </a:r>
          </a:p>
        </p:txBody>
      </p:sp>
      <p:sp>
        <p:nvSpPr>
          <p:cNvPr id="64" name="Rectangle 63">
            <a:extLst>
              <a:ext uri="{FF2B5EF4-FFF2-40B4-BE49-F238E27FC236}">
                <a16:creationId xmlns:a16="http://schemas.microsoft.com/office/drawing/2014/main" id="{3708FE4F-DA23-1F46-BDDC-071A98A54678}"/>
              </a:ext>
            </a:extLst>
          </p:cNvPr>
          <p:cNvSpPr/>
          <p:nvPr/>
        </p:nvSpPr>
        <p:spPr>
          <a:xfrm>
            <a:off x="4212789" y="3123083"/>
            <a:ext cx="543739" cy="276999"/>
          </a:xfrm>
          <a:prstGeom prst="rect">
            <a:avLst/>
          </a:prstGeom>
          <a:noFill/>
        </p:spPr>
        <p:txBody>
          <a:bodyPr wrap="none" lIns="91440" tIns="45720" rIns="91440" bIns="45720">
            <a:spAutoFit/>
          </a:bodyP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p>
        </p:txBody>
      </p:sp>
      <p:sp>
        <p:nvSpPr>
          <p:cNvPr id="65" name="Rectangle 64">
            <a:extLst>
              <a:ext uri="{FF2B5EF4-FFF2-40B4-BE49-F238E27FC236}">
                <a16:creationId xmlns:a16="http://schemas.microsoft.com/office/drawing/2014/main" id="{5FBC2FE2-FEBE-6949-BB9C-885C65385D2E}"/>
              </a:ext>
            </a:extLst>
          </p:cNvPr>
          <p:cNvSpPr/>
          <p:nvPr/>
        </p:nvSpPr>
        <p:spPr>
          <a:xfrm rot="16680000">
            <a:off x="3819605" y="3454363"/>
            <a:ext cx="543739" cy="276999"/>
          </a:xfrm>
          <a:prstGeom prst="rect">
            <a:avLst/>
          </a:prstGeom>
          <a:noFill/>
        </p:spPr>
        <p:txBody>
          <a:bodyPr wrap="none" lIns="91440" tIns="45720" rIns="91440" bIns="45720">
            <a:spAutoFit/>
          </a:bodyP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p>
        </p:txBody>
      </p:sp>
      <p:sp>
        <p:nvSpPr>
          <p:cNvPr id="66" name="Rectangle 65">
            <a:extLst>
              <a:ext uri="{FF2B5EF4-FFF2-40B4-BE49-F238E27FC236}">
                <a16:creationId xmlns:a16="http://schemas.microsoft.com/office/drawing/2014/main" id="{3AD8DBBA-B7AF-744E-888E-AFCA33F1D295}"/>
              </a:ext>
            </a:extLst>
          </p:cNvPr>
          <p:cNvSpPr/>
          <p:nvPr/>
        </p:nvSpPr>
        <p:spPr>
          <a:xfrm rot="4860000">
            <a:off x="4588789" y="3481195"/>
            <a:ext cx="543739" cy="276999"/>
          </a:xfrm>
          <a:prstGeom prst="rect">
            <a:avLst/>
          </a:prstGeom>
          <a:noFill/>
        </p:spPr>
        <p:txBody>
          <a:bodyPr wrap="none" lIns="91440" tIns="45720" rIns="91440" bIns="45720">
            <a:spAutoFit/>
          </a:bodyP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p>
        </p:txBody>
      </p:sp>
      <p:sp>
        <p:nvSpPr>
          <p:cNvPr id="67" name="Title 1">
            <a:extLst>
              <a:ext uri="{FF2B5EF4-FFF2-40B4-BE49-F238E27FC236}">
                <a16:creationId xmlns:a16="http://schemas.microsoft.com/office/drawing/2014/main" id="{AD024E7F-5FCD-4741-AA33-9215913137E9}"/>
              </a:ext>
            </a:extLst>
          </p:cNvPr>
          <p:cNvSpPr txBox="1">
            <a:spLocks/>
          </p:cNvSpPr>
          <p:nvPr/>
        </p:nvSpPr>
        <p:spPr>
          <a:xfrm>
            <a:off x="6635791" y="5349384"/>
            <a:ext cx="2668092" cy="1156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t>Coupler moves the components to the </a:t>
            </a:r>
          </a:p>
          <a:p>
            <a:pPr algn="l"/>
            <a:r>
              <a:rPr lang="en-US" sz="2000" dirty="0"/>
              <a:t>next time step</a:t>
            </a:r>
          </a:p>
        </p:txBody>
      </p:sp>
      <p:sp>
        <p:nvSpPr>
          <p:cNvPr id="68" name="Title 1">
            <a:extLst>
              <a:ext uri="{FF2B5EF4-FFF2-40B4-BE49-F238E27FC236}">
                <a16:creationId xmlns:a16="http://schemas.microsoft.com/office/drawing/2014/main" id="{9E77FE38-2823-8341-9D7E-712B219716EA}"/>
              </a:ext>
            </a:extLst>
          </p:cNvPr>
          <p:cNvSpPr txBox="1">
            <a:spLocks/>
          </p:cNvSpPr>
          <p:nvPr/>
        </p:nvSpPr>
        <p:spPr>
          <a:xfrm>
            <a:off x="117307" y="2026917"/>
            <a:ext cx="1649086" cy="27284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t>Important!</a:t>
            </a:r>
          </a:p>
          <a:p>
            <a:pPr algn="l"/>
            <a:r>
              <a:rPr lang="en-US" sz="2000" dirty="0"/>
              <a:t>There are </a:t>
            </a:r>
            <a:r>
              <a:rPr lang="en-US" sz="2000" i="1" dirty="0"/>
              <a:t>multiple</a:t>
            </a:r>
            <a:r>
              <a:rPr lang="en-US" sz="2000" dirty="0"/>
              <a:t> instances of each model component. </a:t>
            </a:r>
            <a:endParaRPr lang="en-US" sz="2000" b="1" dirty="0"/>
          </a:p>
        </p:txBody>
      </p:sp>
    </p:spTree>
    <p:extLst>
      <p:ext uri="{BB962C8B-B14F-4D97-AF65-F5344CB8AC3E}">
        <p14:creationId xmlns:p14="http://schemas.microsoft.com/office/powerpoint/2010/main" val="26394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9"/>
                                        </p:tgtEl>
                                      </p:cBhvr>
                                    </p:animEffect>
                                    <p:animScale>
                                      <p:cBhvr>
                                        <p:cTn id="7" dur="50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ppt_x"/>
                                          </p:val>
                                        </p:tav>
                                        <p:tav tm="100000">
                                          <p:val>
                                            <p:strVal val="#ppt_x"/>
                                          </p:val>
                                        </p:tav>
                                      </p:tavLst>
                                    </p:anim>
                                    <p:anim calcmode="lin" valueType="num">
                                      <p:cBhvr additive="base">
                                        <p:cTn id="13" dur="500" fill="hold"/>
                                        <p:tgtEl>
                                          <p:spTgt spid="6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59"/>
                                        </p:tgtEl>
                                      </p:cBhvr>
                                    </p:animEffect>
                                    <p:set>
                                      <p:cBhvr>
                                        <p:cTn id="46" dur="1" fill="hold">
                                          <p:stCondLst>
                                            <p:cond delay="499"/>
                                          </p:stCondLst>
                                        </p:cTn>
                                        <p:tgtEl>
                                          <p:spTgt spid="59"/>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60"/>
                                        </p:tgtEl>
                                      </p:cBhvr>
                                    </p:animEffect>
                                    <p:set>
                                      <p:cBhvr>
                                        <p:cTn id="55" dur="1" fill="hold">
                                          <p:stCondLst>
                                            <p:cond delay="499"/>
                                          </p:stCondLst>
                                        </p:cTn>
                                        <p:tgtEl>
                                          <p:spTgt spid="60"/>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63"/>
                                        </p:tgtEl>
                                      </p:cBhvr>
                                    </p:animEffect>
                                    <p:set>
                                      <p:cBhvr>
                                        <p:cTn id="64" dur="1" fill="hold">
                                          <p:stCondLst>
                                            <p:cond delay="499"/>
                                          </p:stCondLst>
                                        </p:cTn>
                                        <p:tgtEl>
                                          <p:spTgt spid="63"/>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62"/>
                                        </p:tgtEl>
                                      </p:cBhvr>
                                    </p:animEffect>
                                    <p:set>
                                      <p:cBhvr>
                                        <p:cTn id="67" dur="1" fill="hold">
                                          <p:stCondLst>
                                            <p:cond delay="499"/>
                                          </p:stCondLst>
                                        </p:cTn>
                                        <p:tgtEl>
                                          <p:spTgt spid="62"/>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57"/>
                                        </p:tgtEl>
                                      </p:cBhvr>
                                    </p:animEffect>
                                    <p:set>
                                      <p:cBhvr>
                                        <p:cTn id="70" dur="1" fill="hold">
                                          <p:stCondLst>
                                            <p:cond delay="499"/>
                                          </p:stCondLst>
                                        </p:cTn>
                                        <p:tgtEl>
                                          <p:spTgt spid="57"/>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65"/>
                                        </p:tgtEl>
                                      </p:cBhvr>
                                    </p:animEffect>
                                    <p:set>
                                      <p:cBhvr>
                                        <p:cTn id="73" dur="1" fill="hold">
                                          <p:stCondLst>
                                            <p:cond delay="499"/>
                                          </p:stCondLst>
                                        </p:cTn>
                                        <p:tgtEl>
                                          <p:spTgt spid="65"/>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61"/>
                                        </p:tgtEl>
                                      </p:cBhvr>
                                    </p:animEffect>
                                    <p:set>
                                      <p:cBhvr>
                                        <p:cTn id="76" dur="1" fill="hold">
                                          <p:stCondLst>
                                            <p:cond delay="499"/>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58"/>
                                        </p:tgtEl>
                                      </p:cBhvr>
                                    </p:animEffect>
                                    <p:set>
                                      <p:cBhvr>
                                        <p:cTn id="79" dur="1" fill="hold">
                                          <p:stCondLst>
                                            <p:cond delay="499"/>
                                          </p:stCondLst>
                                        </p:cTn>
                                        <p:tgtEl>
                                          <p:spTgt spid="5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7"/>
                                        </p:tgtEl>
                                        <p:attrNameLst>
                                          <p:attrName>style.visibility</p:attrName>
                                        </p:attrNameLst>
                                      </p:cBhvr>
                                      <p:to>
                                        <p:strVal val="visible"/>
                                      </p:to>
                                    </p:set>
                                  </p:childTnLst>
                                </p:cTn>
                              </p:par>
                              <p:par>
                                <p:cTn id="84" presetID="26" presetClass="emph" presetSubtype="0" fill="hold" nodeType="withEffect">
                                  <p:stCondLst>
                                    <p:cond delay="0"/>
                                  </p:stCondLst>
                                  <p:childTnLst>
                                    <p:animEffect transition="out" filter="fade">
                                      <p:cBhvr>
                                        <p:cTn id="85" dur="1000" tmFilter="0, 0; .2, .5; .8, .5; 1, 0"/>
                                        <p:tgtEl>
                                          <p:spTgt spid="9"/>
                                        </p:tgtEl>
                                      </p:cBhvr>
                                    </p:animEffect>
                                    <p:animScale>
                                      <p:cBhvr>
                                        <p:cTn id="86"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57" grpId="0" animBg="1"/>
      <p:bldP spid="57" grpId="1" animBg="1"/>
      <p:bldP spid="58" grpId="0"/>
      <p:bldP spid="58" grpId="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p:bldP spid="64" grpId="1"/>
      <p:bldP spid="65" grpId="0"/>
      <p:bldP spid="65" grpId="1"/>
      <p:bldP spid="66" grpId="0"/>
      <p:bldP spid="66" grpId="1"/>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Assimilation</a:t>
            </a:r>
          </a:p>
        </p:txBody>
      </p:sp>
      <p:sp>
        <p:nvSpPr>
          <p:cNvPr id="6" name="TextBox 5">
            <a:extLst>
              <a:ext uri="{FF2B5EF4-FFF2-40B4-BE49-F238E27FC236}">
                <a16:creationId xmlns:a16="http://schemas.microsoft.com/office/drawing/2014/main" id="{B75EE42C-2BFD-0047-B8EA-7BAC36FEEBE4}"/>
              </a:ext>
            </a:extLst>
          </p:cNvPr>
          <p:cNvSpPr txBox="1"/>
          <p:nvPr/>
        </p:nvSpPr>
        <p:spPr>
          <a:xfrm>
            <a:off x="570016" y="1140031"/>
            <a:ext cx="8003968" cy="3354765"/>
          </a:xfrm>
          <a:prstGeom prst="rect">
            <a:avLst/>
          </a:prstGeom>
          <a:noFill/>
        </p:spPr>
        <p:txBody>
          <a:bodyPr wrap="square" rtlCol="0">
            <a:spAutoFit/>
          </a:bodyPr>
          <a:lstStyle/>
          <a:p>
            <a:r>
              <a:rPr lang="en-US" sz="2200" dirty="0"/>
              <a:t>Assimilation: </a:t>
            </a:r>
          </a:p>
          <a:p>
            <a:pPr marL="342900" indent="-342900">
              <a:buFont typeface="Arial" panose="020B0604020202020204" pitchFamily="34" charset="0"/>
              <a:buChar char="•"/>
            </a:pPr>
            <a:r>
              <a:rPr lang="en-US" sz="2200" dirty="0"/>
              <a:t>DART Manhattan. </a:t>
            </a:r>
          </a:p>
          <a:p>
            <a:pPr marL="342900" indent="-342900">
              <a:buFont typeface="Arial" panose="020B0604020202020204" pitchFamily="34" charset="0"/>
              <a:buChar char="•"/>
            </a:pPr>
            <a:r>
              <a:rPr lang="en-US" sz="2200" dirty="0"/>
              <a:t>80 members.</a:t>
            </a:r>
          </a:p>
          <a:p>
            <a:pPr marL="342900" indent="-342900">
              <a:buFont typeface="Arial" panose="020B0604020202020204" pitchFamily="34" charset="0"/>
              <a:buChar char="•"/>
            </a:pPr>
            <a:r>
              <a:rPr lang="en-US" sz="2200" dirty="0"/>
              <a:t>6-hour window.</a:t>
            </a:r>
          </a:p>
          <a:p>
            <a:pPr marL="342900" indent="-342900">
              <a:buFont typeface="Arial" panose="020B0604020202020204" pitchFamily="34" charset="0"/>
              <a:buChar char="•"/>
            </a:pPr>
            <a:r>
              <a:rPr lang="en-US" sz="2200" dirty="0"/>
              <a:t>Updated adaptive inflation.</a:t>
            </a:r>
          </a:p>
          <a:p>
            <a:pPr marL="342900" indent="-342900">
              <a:buFont typeface="Arial" panose="020B0604020202020204" pitchFamily="34" charset="0"/>
              <a:buChar char="•"/>
            </a:pPr>
            <a:r>
              <a:rPr lang="en-US" sz="2200" dirty="0"/>
              <a:t>Tuned parameters for localization, inflation.</a:t>
            </a:r>
          </a:p>
          <a:p>
            <a:pPr marL="342900" indent="-342900">
              <a:buFont typeface="Arial" panose="020B0604020202020204" pitchFamily="34" charset="0"/>
              <a:buChar char="•"/>
            </a:pPr>
            <a:endParaRPr lang="en-US" sz="2200" dirty="0"/>
          </a:p>
          <a:p>
            <a:endParaRPr lang="en-US" sz="2200" dirty="0"/>
          </a:p>
          <a:p>
            <a:endParaRPr lang="en-US" dirty="0"/>
          </a:p>
          <a:p>
            <a:endParaRPr lang="en-US" dirty="0"/>
          </a:p>
        </p:txBody>
      </p:sp>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4</a:t>
            </a:fld>
            <a:r>
              <a:rPr lang="en-US" sz="1200" dirty="0"/>
              <a:t> </a:t>
            </a:r>
          </a:p>
        </p:txBody>
      </p:sp>
    </p:spTree>
    <p:extLst>
      <p:ext uri="{BB962C8B-B14F-4D97-AF65-F5344CB8AC3E}">
        <p14:creationId xmlns:p14="http://schemas.microsoft.com/office/powerpoint/2010/main" val="40448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Observations</a:t>
            </a:r>
          </a:p>
        </p:txBody>
      </p:sp>
      <p:sp>
        <p:nvSpPr>
          <p:cNvPr id="6" name="TextBox 5">
            <a:extLst>
              <a:ext uri="{FF2B5EF4-FFF2-40B4-BE49-F238E27FC236}">
                <a16:creationId xmlns:a16="http://schemas.microsoft.com/office/drawing/2014/main" id="{B75EE42C-2BFD-0047-B8EA-7BAC36FEEBE4}"/>
              </a:ext>
            </a:extLst>
          </p:cNvPr>
          <p:cNvSpPr txBox="1"/>
          <p:nvPr/>
        </p:nvSpPr>
        <p:spPr>
          <a:xfrm>
            <a:off x="570016" y="1140031"/>
            <a:ext cx="8003968" cy="5047536"/>
          </a:xfrm>
          <a:prstGeom prst="rect">
            <a:avLst/>
          </a:prstGeom>
          <a:noFill/>
        </p:spPr>
        <p:txBody>
          <a:bodyPr wrap="square" rtlCol="0">
            <a:spAutoFit/>
          </a:bodyPr>
          <a:lstStyle/>
          <a:p>
            <a:r>
              <a:rPr lang="en-US" sz="2200" dirty="0"/>
              <a:t>Observations assimilated:</a:t>
            </a:r>
          </a:p>
          <a:p>
            <a:pPr marL="342900" indent="-342900">
              <a:buFont typeface="Arial" panose="020B0604020202020204" pitchFamily="34" charset="0"/>
              <a:buChar char="•"/>
            </a:pPr>
            <a:r>
              <a:rPr lang="en-US" sz="2200" dirty="0"/>
              <a:t>Temperatures and winds from radiosondes, ACARS and aircraft.</a:t>
            </a:r>
          </a:p>
          <a:p>
            <a:pPr marL="342900" indent="-342900">
              <a:buFont typeface="Arial" panose="020B0604020202020204" pitchFamily="34" charset="0"/>
              <a:buChar char="•"/>
            </a:pPr>
            <a:r>
              <a:rPr lang="en-US" sz="2200" dirty="0"/>
              <a:t>Cloud motion vector winds.</a:t>
            </a:r>
          </a:p>
          <a:p>
            <a:pPr marL="342900" indent="-342900">
              <a:buFont typeface="Arial" panose="020B0604020202020204" pitchFamily="34" charset="0"/>
              <a:buChar char="•"/>
            </a:pPr>
            <a:r>
              <a:rPr lang="en-US" sz="2200" dirty="0"/>
              <a:t>GPS radio occultation refractivity.</a:t>
            </a:r>
          </a:p>
          <a:p>
            <a:pPr marL="342900" indent="-342900">
              <a:buFont typeface="Arial" panose="020B0604020202020204" pitchFamily="34" charset="0"/>
              <a:buChar char="•"/>
            </a:pPr>
            <a:r>
              <a:rPr lang="en-US" sz="2200" dirty="0"/>
              <a:t>AIRS temperature retrievals.</a:t>
            </a:r>
          </a:p>
          <a:p>
            <a:pPr marL="342900" indent="-342900">
              <a:buFont typeface="Arial" panose="020B0604020202020204" pitchFamily="34" charset="0"/>
              <a:buChar char="•"/>
            </a:pPr>
            <a:endParaRPr lang="en-US" sz="2200" dirty="0"/>
          </a:p>
          <a:p>
            <a:r>
              <a:rPr lang="en-US" sz="2200" dirty="0"/>
              <a:t>Observations evaluated:</a:t>
            </a:r>
          </a:p>
          <a:p>
            <a:pPr marL="342900" indent="-342900">
              <a:buFont typeface="Arial" panose="020B0604020202020204" pitchFamily="34" charset="0"/>
              <a:buChar char="•"/>
            </a:pPr>
            <a:r>
              <a:rPr lang="en-US" sz="2200" dirty="0"/>
              <a:t>Radiosonde specific humidity.</a:t>
            </a:r>
          </a:p>
          <a:p>
            <a:pPr marL="342900" indent="-342900">
              <a:buFont typeface="Arial" panose="020B0604020202020204" pitchFamily="34" charset="0"/>
              <a:buChar char="•"/>
            </a:pPr>
            <a:r>
              <a:rPr lang="en-US" sz="2200" dirty="0"/>
              <a:t>AIRS specific humidity retrievals.</a:t>
            </a:r>
          </a:p>
          <a:p>
            <a:pPr marL="342900" indent="-342900">
              <a:buFont typeface="Arial" panose="020B0604020202020204" pitchFamily="34" charset="0"/>
              <a:buChar char="•"/>
            </a:pPr>
            <a:r>
              <a:rPr lang="en-US" sz="2200" dirty="0"/>
              <a:t>Radiosonde, land and marine altimeter.</a:t>
            </a:r>
          </a:p>
          <a:p>
            <a:endParaRPr lang="en-US" sz="2200" dirty="0"/>
          </a:p>
          <a:p>
            <a:pPr marL="342900" indent="-342900">
              <a:buFont typeface="Arial" panose="020B0604020202020204" pitchFamily="34" charset="0"/>
              <a:buChar char="•"/>
            </a:pPr>
            <a:endParaRPr lang="en-US" sz="2200" dirty="0"/>
          </a:p>
          <a:p>
            <a:endParaRPr lang="en-US" sz="2200" dirty="0"/>
          </a:p>
          <a:p>
            <a:endParaRPr lang="en-US" dirty="0"/>
          </a:p>
          <a:p>
            <a:endParaRPr lang="en-US" dirty="0"/>
          </a:p>
        </p:txBody>
      </p:sp>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5</a:t>
            </a:fld>
            <a:r>
              <a:rPr lang="en-US" sz="1200" dirty="0"/>
              <a:t> </a:t>
            </a:r>
          </a:p>
        </p:txBody>
      </p:sp>
    </p:spTree>
    <p:extLst>
      <p:ext uri="{BB962C8B-B14F-4D97-AF65-F5344CB8AC3E}">
        <p14:creationId xmlns:p14="http://schemas.microsoft.com/office/powerpoint/2010/main" val="3182299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Observations</a:t>
            </a:r>
          </a:p>
        </p:txBody>
      </p:sp>
      <p:pic>
        <p:nvPicPr>
          <p:cNvPr id="4" name="Picture 3">
            <a:extLst>
              <a:ext uri="{FF2B5EF4-FFF2-40B4-BE49-F238E27FC236}">
                <a16:creationId xmlns:a16="http://schemas.microsoft.com/office/drawing/2014/main" id="{4E99CAC8-81B2-8D45-9181-CD835BAD5AC0}"/>
              </a:ext>
            </a:extLst>
          </p:cNvPr>
          <p:cNvPicPr>
            <a:picLocks noChangeAspect="1"/>
          </p:cNvPicPr>
          <p:nvPr/>
        </p:nvPicPr>
        <p:blipFill>
          <a:blip r:embed="rId3"/>
          <a:stretch>
            <a:fillRect/>
          </a:stretch>
        </p:blipFill>
        <p:spPr>
          <a:xfrm>
            <a:off x="124526" y="913410"/>
            <a:ext cx="3185160" cy="2377440"/>
          </a:xfrm>
          <a:prstGeom prst="rect">
            <a:avLst/>
          </a:prstGeom>
        </p:spPr>
      </p:pic>
      <p:pic>
        <p:nvPicPr>
          <p:cNvPr id="7" name="Picture 6">
            <a:extLst>
              <a:ext uri="{FF2B5EF4-FFF2-40B4-BE49-F238E27FC236}">
                <a16:creationId xmlns:a16="http://schemas.microsoft.com/office/drawing/2014/main" id="{C7A563E6-779C-B448-B48D-C96FCE23E1DA}"/>
              </a:ext>
            </a:extLst>
          </p:cNvPr>
          <p:cNvPicPr>
            <a:picLocks noChangeAspect="1"/>
          </p:cNvPicPr>
          <p:nvPr/>
        </p:nvPicPr>
        <p:blipFill>
          <a:blip r:embed="rId4"/>
          <a:stretch>
            <a:fillRect/>
          </a:stretch>
        </p:blipFill>
        <p:spPr>
          <a:xfrm>
            <a:off x="3059979" y="885597"/>
            <a:ext cx="3199511" cy="2405253"/>
          </a:xfrm>
          <a:prstGeom prst="rect">
            <a:avLst/>
          </a:prstGeom>
        </p:spPr>
      </p:pic>
      <p:pic>
        <p:nvPicPr>
          <p:cNvPr id="9" name="Picture 8">
            <a:extLst>
              <a:ext uri="{FF2B5EF4-FFF2-40B4-BE49-F238E27FC236}">
                <a16:creationId xmlns:a16="http://schemas.microsoft.com/office/drawing/2014/main" id="{2FF520F5-32E1-554B-8D4E-D83C09E40B89}"/>
              </a:ext>
            </a:extLst>
          </p:cNvPr>
          <p:cNvPicPr>
            <a:picLocks noChangeAspect="1"/>
          </p:cNvPicPr>
          <p:nvPr/>
        </p:nvPicPr>
        <p:blipFill rotWithShape="1">
          <a:blip r:embed="rId5"/>
          <a:srcRect r="5482"/>
          <a:stretch/>
        </p:blipFill>
        <p:spPr>
          <a:xfrm>
            <a:off x="5994543" y="913410"/>
            <a:ext cx="3024931" cy="2392680"/>
          </a:xfrm>
          <a:prstGeom prst="rect">
            <a:avLst/>
          </a:prstGeom>
        </p:spPr>
      </p:pic>
      <p:pic>
        <p:nvPicPr>
          <p:cNvPr id="14" name="Picture 13">
            <a:extLst>
              <a:ext uri="{FF2B5EF4-FFF2-40B4-BE49-F238E27FC236}">
                <a16:creationId xmlns:a16="http://schemas.microsoft.com/office/drawing/2014/main" id="{DC419AE4-89BB-854F-986B-F29DA5D5006C}"/>
              </a:ext>
            </a:extLst>
          </p:cNvPr>
          <p:cNvPicPr>
            <a:picLocks noChangeAspect="1"/>
          </p:cNvPicPr>
          <p:nvPr/>
        </p:nvPicPr>
        <p:blipFill>
          <a:blip r:embed="rId6"/>
          <a:stretch>
            <a:fillRect/>
          </a:stretch>
        </p:blipFill>
        <p:spPr>
          <a:xfrm>
            <a:off x="124526" y="3290850"/>
            <a:ext cx="3200400" cy="2392680"/>
          </a:xfrm>
          <a:prstGeom prst="rect">
            <a:avLst/>
          </a:prstGeom>
        </p:spPr>
      </p:pic>
      <p:pic>
        <p:nvPicPr>
          <p:cNvPr id="15" name="Picture 14">
            <a:extLst>
              <a:ext uri="{FF2B5EF4-FFF2-40B4-BE49-F238E27FC236}">
                <a16:creationId xmlns:a16="http://schemas.microsoft.com/office/drawing/2014/main" id="{74630EC7-76FA-3843-93F8-F4748F4F98A6}"/>
              </a:ext>
            </a:extLst>
          </p:cNvPr>
          <p:cNvPicPr>
            <a:picLocks noChangeAspect="1"/>
          </p:cNvPicPr>
          <p:nvPr/>
        </p:nvPicPr>
        <p:blipFill>
          <a:blip r:embed="rId7"/>
          <a:stretch>
            <a:fillRect/>
          </a:stretch>
        </p:blipFill>
        <p:spPr>
          <a:xfrm>
            <a:off x="3044295" y="3275610"/>
            <a:ext cx="3200400" cy="2392680"/>
          </a:xfrm>
          <a:prstGeom prst="rect">
            <a:avLst/>
          </a:prstGeom>
        </p:spPr>
      </p:pic>
      <p:pic>
        <p:nvPicPr>
          <p:cNvPr id="21" name="Picture 20">
            <a:extLst>
              <a:ext uri="{FF2B5EF4-FFF2-40B4-BE49-F238E27FC236}">
                <a16:creationId xmlns:a16="http://schemas.microsoft.com/office/drawing/2014/main" id="{937601F2-E710-1244-AA39-347A657C41C2}"/>
              </a:ext>
            </a:extLst>
          </p:cNvPr>
          <p:cNvPicPr>
            <a:picLocks noChangeAspect="1"/>
          </p:cNvPicPr>
          <p:nvPr/>
        </p:nvPicPr>
        <p:blipFill rotWithShape="1">
          <a:blip r:embed="rId8"/>
          <a:srcRect r="4607"/>
          <a:stretch/>
        </p:blipFill>
        <p:spPr>
          <a:xfrm>
            <a:off x="6017404" y="3275610"/>
            <a:ext cx="3002070" cy="2352802"/>
          </a:xfrm>
          <a:prstGeom prst="rect">
            <a:avLst/>
          </a:prstGeom>
        </p:spPr>
      </p:pic>
      <p:sp>
        <p:nvSpPr>
          <p:cNvPr id="22" name="TextBox 21">
            <a:extLst>
              <a:ext uri="{FF2B5EF4-FFF2-40B4-BE49-F238E27FC236}">
                <a16:creationId xmlns:a16="http://schemas.microsoft.com/office/drawing/2014/main" id="{1810D5A5-169A-1140-88FC-B9A17557238F}"/>
              </a:ext>
            </a:extLst>
          </p:cNvPr>
          <p:cNvSpPr txBox="1"/>
          <p:nvPr/>
        </p:nvSpPr>
        <p:spPr>
          <a:xfrm>
            <a:off x="581891" y="5653050"/>
            <a:ext cx="8015844" cy="369332"/>
          </a:xfrm>
          <a:prstGeom prst="rect">
            <a:avLst/>
          </a:prstGeom>
          <a:noFill/>
        </p:spPr>
        <p:txBody>
          <a:bodyPr wrap="square" rtlCol="0">
            <a:spAutoFit/>
          </a:bodyPr>
          <a:lstStyle/>
          <a:p>
            <a:r>
              <a:rPr lang="en-US" dirty="0"/>
              <a:t>Sample of observations used in 1 day; more than 450,000 for this date. </a:t>
            </a:r>
          </a:p>
        </p:txBody>
      </p:sp>
      <p:sp>
        <p:nvSpPr>
          <p:cNvPr id="3" name="Slide Number Placeholder 2">
            <a:extLst>
              <a:ext uri="{FF2B5EF4-FFF2-40B4-BE49-F238E27FC236}">
                <a16:creationId xmlns:a16="http://schemas.microsoft.com/office/drawing/2014/main" id="{8AB63641-0C30-DD41-8B8B-496C32162DA6}"/>
              </a:ext>
            </a:extLst>
          </p:cNvPr>
          <p:cNvSpPr>
            <a:spLocks noGrp="1"/>
          </p:cNvSpPr>
          <p:nvPr>
            <p:ph type="sldNum" sz="quarter" idx="12"/>
          </p:nvPr>
        </p:nvSpPr>
        <p:spPr/>
        <p:txBody>
          <a:bodyPr/>
          <a:lstStyle/>
          <a:p>
            <a:pPr algn="r"/>
            <a:fld id="{283B4FF1-25A9-3741-B230-AA79218BFD91}" type="slidenum">
              <a:rPr lang="en-US" sz="1200" smtClean="0"/>
              <a:pPr algn="r"/>
              <a:t>6</a:t>
            </a:fld>
            <a:r>
              <a:rPr lang="en-US" sz="1200" dirty="0"/>
              <a:t> </a:t>
            </a:r>
          </a:p>
        </p:txBody>
      </p:sp>
    </p:spTree>
    <p:extLst>
      <p:ext uri="{BB962C8B-B14F-4D97-AF65-F5344CB8AC3E}">
        <p14:creationId xmlns:p14="http://schemas.microsoft.com/office/powerpoint/2010/main" val="402117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288B75-8895-7142-AD01-0AFE5412CEC6}"/>
              </a:ext>
            </a:extLst>
          </p:cNvPr>
          <p:cNvPicPr>
            <a:picLocks noChangeAspect="1"/>
          </p:cNvPicPr>
          <p:nvPr/>
        </p:nvPicPr>
        <p:blipFill rotWithShape="1">
          <a:blip r:embed="rId2"/>
          <a:srcRect l="9548" t="14178" r="11664" b="17748"/>
          <a:stretch/>
        </p:blipFill>
        <p:spPr>
          <a:xfrm>
            <a:off x="998805" y="991772"/>
            <a:ext cx="7132321" cy="4761914"/>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8" name="TextBox 7">
            <a:extLst>
              <a:ext uri="{FF2B5EF4-FFF2-40B4-BE49-F238E27FC236}">
                <a16:creationId xmlns:a16="http://schemas.microsoft.com/office/drawing/2014/main" id="{6A491BFB-88CE-7C48-9A45-B7F889985C3F}"/>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
        <p:nvSpPr>
          <p:cNvPr id="5" name="Slide Number Placeholder 2">
            <a:extLst>
              <a:ext uri="{FF2B5EF4-FFF2-40B4-BE49-F238E27FC236}">
                <a16:creationId xmlns:a16="http://schemas.microsoft.com/office/drawing/2014/main" id="{700C8227-513D-0F4B-BC7C-B255CDD358AD}"/>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7</a:t>
            </a:fld>
            <a:r>
              <a:rPr lang="en-US" sz="1200" dirty="0"/>
              <a:t> </a:t>
            </a:r>
          </a:p>
        </p:txBody>
      </p:sp>
    </p:spTree>
    <p:extLst>
      <p:ext uri="{BB962C8B-B14F-4D97-AF65-F5344CB8AC3E}">
        <p14:creationId xmlns:p14="http://schemas.microsoft.com/office/powerpoint/2010/main" val="891026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E17D66-D686-614C-ACC4-23D8FBDC52CD}"/>
              </a:ext>
            </a:extLst>
          </p:cNvPr>
          <p:cNvPicPr>
            <a:picLocks noChangeAspect="1"/>
          </p:cNvPicPr>
          <p:nvPr/>
        </p:nvPicPr>
        <p:blipFill rotWithShape="1">
          <a:blip r:embed="rId2"/>
          <a:srcRect l="9548" t="14178" r="11664" b="17748"/>
          <a:stretch/>
        </p:blipFill>
        <p:spPr>
          <a:xfrm>
            <a:off x="998805" y="991772"/>
            <a:ext cx="7132321" cy="4761914"/>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5" name="TextBox 4">
            <a:extLst>
              <a:ext uri="{FF2B5EF4-FFF2-40B4-BE49-F238E27FC236}">
                <a16:creationId xmlns:a16="http://schemas.microsoft.com/office/drawing/2014/main" id="{1A17485F-FB14-E144-BE54-029FF11D60EF}"/>
              </a:ext>
            </a:extLst>
          </p:cNvPr>
          <p:cNvSpPr txBox="1"/>
          <p:nvPr/>
        </p:nvSpPr>
        <p:spPr>
          <a:xfrm>
            <a:off x="3737316" y="3923026"/>
            <a:ext cx="2371922"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Agrees with NCEP where well-observed.</a:t>
            </a:r>
          </a:p>
        </p:txBody>
      </p:sp>
      <p:cxnSp>
        <p:nvCxnSpPr>
          <p:cNvPr id="7" name="Straight Arrow Connector 6">
            <a:extLst>
              <a:ext uri="{FF2B5EF4-FFF2-40B4-BE49-F238E27FC236}">
                <a16:creationId xmlns:a16="http://schemas.microsoft.com/office/drawing/2014/main" id="{C00A77C4-E954-FB4E-A042-B504660E60B0}"/>
              </a:ext>
            </a:extLst>
          </p:cNvPr>
          <p:cNvCxnSpPr/>
          <p:nvPr/>
        </p:nvCxnSpPr>
        <p:spPr>
          <a:xfrm flipH="1" flipV="1">
            <a:off x="3375498" y="2996119"/>
            <a:ext cx="1133002" cy="90467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Slide Number Placeholder 2">
            <a:extLst>
              <a:ext uri="{FF2B5EF4-FFF2-40B4-BE49-F238E27FC236}">
                <a16:creationId xmlns:a16="http://schemas.microsoft.com/office/drawing/2014/main" id="{C06F7681-DE89-7540-8343-C95C66FF6AAB}"/>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8</a:t>
            </a:fld>
            <a:r>
              <a:rPr lang="en-US" sz="1200" dirty="0"/>
              <a:t> </a:t>
            </a:r>
          </a:p>
        </p:txBody>
      </p:sp>
      <p:sp>
        <p:nvSpPr>
          <p:cNvPr id="12" name="TextBox 11">
            <a:extLst>
              <a:ext uri="{FF2B5EF4-FFF2-40B4-BE49-F238E27FC236}">
                <a16:creationId xmlns:a16="http://schemas.microsoft.com/office/drawing/2014/main" id="{BC65D413-3F7E-E244-91A7-1D60157505E5}"/>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342814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3DB628-8CC1-C046-AE8B-41830F9E1716}"/>
              </a:ext>
            </a:extLst>
          </p:cNvPr>
          <p:cNvPicPr>
            <a:picLocks noChangeAspect="1"/>
          </p:cNvPicPr>
          <p:nvPr/>
        </p:nvPicPr>
        <p:blipFill rotWithShape="1">
          <a:blip r:embed="rId2"/>
          <a:srcRect l="13900" t="18401" r="13720" b="20965"/>
          <a:stretch/>
        </p:blipFill>
        <p:spPr>
          <a:xfrm>
            <a:off x="1392701" y="1287194"/>
            <a:ext cx="6552267" cy="4241409"/>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5" name="TextBox 4">
            <a:extLst>
              <a:ext uri="{FF2B5EF4-FFF2-40B4-BE49-F238E27FC236}">
                <a16:creationId xmlns:a16="http://schemas.microsoft.com/office/drawing/2014/main" id="{08227F38-62DB-AA4F-B937-5B442BCA486B}"/>
              </a:ext>
            </a:extLst>
          </p:cNvPr>
          <p:cNvSpPr txBox="1"/>
          <p:nvPr/>
        </p:nvSpPr>
        <p:spPr>
          <a:xfrm>
            <a:off x="3838303" y="4539704"/>
            <a:ext cx="2465529"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Yes, tropical heights are really that uncertain!!!</a:t>
            </a:r>
          </a:p>
        </p:txBody>
      </p:sp>
      <p:cxnSp>
        <p:nvCxnSpPr>
          <p:cNvPr id="4" name="Straight Arrow Connector 3">
            <a:extLst>
              <a:ext uri="{FF2B5EF4-FFF2-40B4-BE49-F238E27FC236}">
                <a16:creationId xmlns:a16="http://schemas.microsoft.com/office/drawing/2014/main" id="{DBB7DF3C-5F50-9546-8FEC-34C2DFE5D6A4}"/>
              </a:ext>
            </a:extLst>
          </p:cNvPr>
          <p:cNvCxnSpPr/>
          <p:nvPr/>
        </p:nvCxnSpPr>
        <p:spPr>
          <a:xfrm flipV="1">
            <a:off x="5506278" y="3697357"/>
            <a:ext cx="1013792" cy="83488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Slide Number Placeholder 2">
            <a:extLst>
              <a:ext uri="{FF2B5EF4-FFF2-40B4-BE49-F238E27FC236}">
                <a16:creationId xmlns:a16="http://schemas.microsoft.com/office/drawing/2014/main" id="{7DA9122F-306E-564E-B60E-75837D37D0A8}"/>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9</a:t>
            </a:fld>
            <a:r>
              <a:rPr lang="en-US" sz="1200" dirty="0"/>
              <a:t> </a:t>
            </a:r>
          </a:p>
        </p:txBody>
      </p:sp>
      <p:sp>
        <p:nvSpPr>
          <p:cNvPr id="9" name="TextBox 8">
            <a:extLst>
              <a:ext uri="{FF2B5EF4-FFF2-40B4-BE49-F238E27FC236}">
                <a16:creationId xmlns:a16="http://schemas.microsoft.com/office/drawing/2014/main" id="{E03EA099-1DA3-AE4C-9979-E0F3D7ECAC43}"/>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270703608"/>
      </p:ext>
    </p:extLst>
  </p:cSld>
  <p:clrMapOvr>
    <a:masterClrMapping/>
  </p:clrMapOvr>
</p:sld>
</file>

<file path=ppt/theme/theme1.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RT_template2019" id="{233DBF89-6933-3549-B60D-CB7230B49B4A}" vid="{32693ECF-15FD-AF4A-AD92-1FA5B46E3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19710</TotalTime>
  <Words>4962</Words>
  <Application>Microsoft Macintosh PowerPoint</Application>
  <PresentationFormat>On-screen Show (4:3)</PresentationFormat>
  <Paragraphs>498</Paragraphs>
  <Slides>37</Slides>
  <Notes>31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Gothic</vt:lpstr>
      <vt:lpstr>Chalkboard</vt:lpstr>
      <vt:lpstr>DART_Tutorial</vt:lpstr>
      <vt:lpstr>Results from an Ensemble Reanalysis with the Community Earth System Model 2.1 Kevin Raeder, Jeff Anderson, Tim Hoar, Nancy Collins, Moha El Gharamti NCAR/CISL Data Assimilation Research Section</vt:lpstr>
      <vt:lpstr>Motivation for an Ensemble Reanalysis with CAM</vt:lpstr>
      <vt:lpstr>Reanalysis Quick Facts: Model</vt:lpstr>
      <vt:lpstr>Reanalysis Quick Facts: Assimilation</vt:lpstr>
      <vt:lpstr>Reanalysis Quick Facts: Observations</vt:lpstr>
      <vt:lpstr>Reanalysis Quick Facts: Observations</vt:lpstr>
      <vt:lpstr>An Ensemble Reanalysis with CAM in CESM: Results</vt:lpstr>
      <vt:lpstr>An Ensemble Reanalysis with CAM in CESM: Results</vt:lpstr>
      <vt:lpstr>An Ensemble Reanalysis with CAM in CESM: Results</vt:lpstr>
      <vt:lpstr>An Ensemble Reanalysis with CAM in CESM: Results</vt:lpstr>
      <vt:lpstr>An Ensemble Reanalysis with CAM in CESM: Results</vt:lpstr>
      <vt:lpstr>DART/CAM 6 Reanalysis Timeline</vt:lpstr>
      <vt:lpstr>DART/CAM 6 Reanalysis Timeline</vt:lpstr>
      <vt:lpstr>DART/CAM 6 Reanalysis Timeline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Atmospheric ensemble reanalysis essential for CLM, CICE, POP DA </vt:lpstr>
      <vt:lpstr>Initializing carbon cycle predictions from CLM by assimilating biomass and LAI observations</vt:lpstr>
      <vt:lpstr>Uniform Climate Forcing v. Initial Conditions</vt:lpstr>
      <vt:lpstr>Who’s doing the work?</vt:lpstr>
      <vt:lpstr>This is a Demanding Computational Task</vt:lpstr>
      <vt:lpstr>TIME CRITICAL REQUEST</vt:lpstr>
      <vt:lpstr>For more information:</vt:lpstr>
      <vt:lpstr>An Ensemble Reanalysis with CAM in CESM: Results</vt:lpstr>
      <vt:lpstr>DART/CESM Assimilation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Anderson</dc:creator>
  <cp:lastModifiedBy>Jeff Anderson</cp:lastModifiedBy>
  <cp:revision>542</cp:revision>
  <cp:lastPrinted>2018-12-06T21:56:10Z</cp:lastPrinted>
  <dcterms:created xsi:type="dcterms:W3CDTF">2011-12-02T17:56:14Z</dcterms:created>
  <dcterms:modified xsi:type="dcterms:W3CDTF">2020-05-04T15:53:05Z</dcterms:modified>
</cp:coreProperties>
</file>