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61" r:id="rId2"/>
    <p:sldId id="360" r:id="rId3"/>
    <p:sldId id="257" r:id="rId4"/>
    <p:sldId id="269" r:id="rId5"/>
    <p:sldId id="273" r:id="rId6"/>
    <p:sldId id="270" r:id="rId7"/>
    <p:sldId id="272" r:id="rId8"/>
    <p:sldId id="267" r:id="rId9"/>
    <p:sldId id="286" r:id="rId10"/>
    <p:sldId id="359" r:id="rId11"/>
    <p:sldId id="288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1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1A23C-E25D-0F4F-9AAF-DA472CA778FA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2E3FF-0D87-E948-9B45-FA78CFE81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1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DB7-7A39-5E4D-9E36-C66A4C83A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39555-8463-9A41-AAF1-5B692A554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ADBD-F8F6-5A41-88C6-FD0BD6E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DCD57-1C6B-D64B-B073-8C915FBD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1A81F-E64D-7345-B471-F3ED1B1B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774E0-AE13-6E4C-92AC-43B3423D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9CBF3-9F2B-0F49-BC50-E4727E1CE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A928-E638-1D4F-8D33-3764A953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E126-D459-144D-8664-94D5B5E8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7E29F-4912-654B-A91D-A7C16373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2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85B266-504F-8746-90E5-CC767D706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C8875-20B3-904E-941B-822635984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78AE-37BA-1044-B258-5547C1EC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0ACA0-617B-6040-B481-E0D73676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8F78-F0E4-DF42-B0E0-111EBB43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4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E54D-C214-604B-8031-17CE1543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F336-67BB-2B4A-9702-35F3C24A5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3F19E-85BE-5849-BE30-920A0AE2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8E94A-37B5-AD4C-848D-CBB5214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1ED45-106C-264A-BD64-1C9DB1E9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1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FE28-AAEE-AD46-919D-3C82E25C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FDF6C-A3FC-5545-943E-473BD1F0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30DEE-1C6A-8145-8884-145958C9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3CE55-99C0-0940-BEA2-28543986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312EB-001B-F64A-B6BF-426ED34F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4902-FF7E-ED43-8BE2-62C4B704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EA048-022F-294E-B33D-545078508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B13C1-1DA2-854C-9D63-147E7FD46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69D63-73A2-864A-9EFD-9EDD527A1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D266-402A-AE43-8C83-77BBA44EC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1F65B-CA55-2749-8C56-1AF7B4E1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C082-89B0-F248-8DB4-D39345FA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BA883-4041-9B4B-8A74-494FE3273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33114-157C-4945-A6DF-5B8566E34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D2FC7-C0BA-104D-8D33-7B151D2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04BD1-AD85-0748-9478-B755ABFB2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81EE3-1F13-DC4E-93EF-7AC488E15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5B452-0185-0447-9C90-0A2C7D66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BD35B-5C4F-F54D-84DF-3BB71A53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9827-51C4-4E43-844D-4C226DAC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5C277-EE55-3840-A16F-194D5B38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CF312-ACA0-AD45-9A6A-9F413F83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FCBBD-EDBB-534C-96EF-727EC470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5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0333-05F7-5A40-8659-90FAE5F7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C7AF7-7302-0D4B-895E-3CF23F2C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88180-44AB-7740-B948-6BE12592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8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4843-98C3-7B42-B04B-B18B3452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5294-8E02-4C4F-8B42-042B716A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0DFB5-9E6E-3C42-B8CE-0A99B4AC7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2C1B7-8D82-CC43-961B-DBFDA6E7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708D0-A970-EF4F-9F56-236ED0F4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F5B70-F056-E849-B8D8-CA3F4970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4C31-EF95-1843-AC0B-03C8B94B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8933B-40DF-064E-8C75-0FF3AEFC3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505A2-23B5-204D-AC0E-D71847683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19BD0-117F-9B42-927C-BBC65B87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A4ADF-81B4-9A4E-BB7B-55D318B9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226DF-FBA5-1B4A-B1D4-CE604D56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02D1C-BBB9-494E-A414-D949B936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6CFDC-284C-D146-9A31-F712D1CB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89EEA-B545-EA4E-BB7E-792E64BCA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4E4B-1934-0348-9AB9-37EEC9DE57D2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D822-FBFC-5D4E-862E-EF2236942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039F3-CF2D-A744-8AFB-F4372AE63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17F6-A057-834D-A453-0D837D814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0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6785554-247F-F740-BC18-FA798CAD2CAA}"/>
              </a:ext>
            </a:extLst>
          </p:cNvPr>
          <p:cNvSpPr txBox="1"/>
          <p:nvPr/>
        </p:nvSpPr>
        <p:spPr>
          <a:xfrm>
            <a:off x="0" y="0"/>
            <a:ext cx="1219200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Core </a:t>
            </a: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MJO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400" i="1" dirty="0" err="1">
                <a:latin typeface="Times"/>
                <a:cs typeface="Times"/>
              </a:rPr>
              <a:t>Chidong</a:t>
            </a:r>
            <a:r>
              <a:rPr lang="en-US" sz="2400" i="1" dirty="0">
                <a:latin typeface="Times"/>
                <a:cs typeface="Times"/>
              </a:rPr>
              <a:t> Zhang</a:t>
            </a:r>
            <a:r>
              <a:rPr lang="en-US" sz="2400" i="1" baseline="30000" dirty="0">
                <a:latin typeface="Times"/>
                <a:cs typeface="Times"/>
              </a:rPr>
              <a:t>1 </a:t>
            </a:r>
            <a:r>
              <a:rPr lang="en-US" sz="2400" i="1" dirty="0">
                <a:latin typeface="Times"/>
                <a:cs typeface="Times"/>
              </a:rPr>
              <a:t>and Ji-</a:t>
            </a:r>
            <a:r>
              <a:rPr lang="en-US" sz="2400" i="1" dirty="0" err="1">
                <a:latin typeface="Times"/>
                <a:cs typeface="Times"/>
              </a:rPr>
              <a:t>Eun</a:t>
            </a:r>
            <a:r>
              <a:rPr lang="en-US" sz="2400" i="1" dirty="0">
                <a:latin typeface="Times"/>
                <a:cs typeface="Times"/>
              </a:rPr>
              <a:t> Kim</a:t>
            </a:r>
            <a:r>
              <a:rPr lang="en-US" sz="2400" i="1" baseline="30000" dirty="0">
                <a:latin typeface="Times"/>
                <a:cs typeface="Times"/>
              </a:rPr>
              <a:t>2</a:t>
            </a:r>
            <a:r>
              <a:rPr lang="en-US" sz="2400" dirty="0">
                <a:latin typeface="Times"/>
                <a:cs typeface="Times"/>
              </a:rPr>
              <a:t> </a:t>
            </a:r>
            <a:endParaRPr lang="en-US" sz="2400" i="1" dirty="0">
              <a:latin typeface="Times"/>
              <a:cs typeface="Times"/>
            </a:endParaRPr>
          </a:p>
          <a:p>
            <a:pPr algn="ctr"/>
            <a:r>
              <a:rPr lang="en-US" sz="2000" dirty="0"/>
              <a:t>1: </a:t>
            </a:r>
            <a:r>
              <a:rPr lang="en-US" sz="2000" dirty="0">
                <a:cs typeface="Times"/>
              </a:rPr>
              <a:t>NOAA Pacific Marine Environmental Laboratory; 2: </a:t>
            </a:r>
            <a:r>
              <a:rPr lang="en-US" sz="2000" dirty="0"/>
              <a:t>Pusan National University </a:t>
            </a:r>
            <a:endParaRPr lang="en-US" sz="2000" dirty="0">
              <a:cs typeface="Times"/>
            </a:endParaRPr>
          </a:p>
        </p:txBody>
      </p:sp>
      <p:pic>
        <p:nvPicPr>
          <p:cNvPr id="15" name="Picture 4" descr="madden-julian_1973_fig16">
            <a:extLst>
              <a:ext uri="{FF2B5EF4-FFF2-40B4-BE49-F238E27FC236}">
                <a16:creationId xmlns:a16="http://schemas.microsoft.com/office/drawing/2014/main" id="{1FB0BDC2-5816-904E-903D-53487E75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14" y="1477328"/>
            <a:ext cx="2554377" cy="538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A18CB4-5BD6-9E41-9BB4-756500710E27}"/>
              </a:ext>
            </a:extLst>
          </p:cNvPr>
          <p:cNvSpPr txBox="1"/>
          <p:nvPr/>
        </p:nvSpPr>
        <p:spPr>
          <a:xfrm>
            <a:off x="2973593" y="6546024"/>
            <a:ext cx="1701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Madden and Julian 1972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52E8C-F5C3-4746-87C7-99C63AB5488A}"/>
              </a:ext>
            </a:extLst>
          </p:cNvPr>
          <p:cNvSpPr txBox="1"/>
          <p:nvPr/>
        </p:nvSpPr>
        <p:spPr>
          <a:xfrm>
            <a:off x="5172948" y="1597729"/>
            <a:ext cx="67178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Should an MJO Theory Explain?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000" i="1" u="sng" dirty="0"/>
              <a:t>Eastward propagation at the planetary spatial scale and </a:t>
            </a:r>
            <a:r>
              <a:rPr lang="en-US" sz="2000" i="1" u="sng" dirty="0" err="1"/>
              <a:t>intraseasonal</a:t>
            </a:r>
            <a:r>
              <a:rPr lang="en-US" sz="2000" i="1" u="sng" dirty="0"/>
              <a:t> (20 – 90 day) time scale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3-dimensional structure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Multi-scale structure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Seasonal cycle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Irregularity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Interaction with the </a:t>
            </a:r>
            <a:r>
              <a:rPr lang="en-US" sz="2000" dirty="0" err="1"/>
              <a:t>extratropics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Interaction with the ocean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Interactions with other phenomena (ENSO, QBO, IOD, NAO, ….)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Initiation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Barrier effect of the Indo-Pacific Maritime Continent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Difficulty of simulations by global models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Behaviors in a warmer climate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28830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D680B-3A3E-3746-9CAA-B815A7388ACD}"/>
              </a:ext>
            </a:extLst>
          </p:cNvPr>
          <p:cNvSpPr txBox="1"/>
          <p:nvPr/>
        </p:nvSpPr>
        <p:spPr>
          <a:xfrm>
            <a:off x="569861" y="376694"/>
            <a:ext cx="721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causes the zonal asymmetry in moisture?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526982-2A03-4C46-8DCB-C46D35F9F087}"/>
              </a:ext>
            </a:extLst>
          </p:cNvPr>
          <p:cNvGrpSpPr/>
          <p:nvPr/>
        </p:nvGrpSpPr>
        <p:grpSpPr>
          <a:xfrm>
            <a:off x="569861" y="1302235"/>
            <a:ext cx="4801993" cy="2650748"/>
            <a:chOff x="431663" y="4100885"/>
            <a:chExt cx="4801993" cy="26507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3EDE6C-3644-6D4E-B523-B70FE1D58057}"/>
                </a:ext>
              </a:extLst>
            </p:cNvPr>
            <p:cNvGrpSpPr/>
            <p:nvPr/>
          </p:nvGrpSpPr>
          <p:grpSpPr>
            <a:xfrm>
              <a:off x="431663" y="4100885"/>
              <a:ext cx="4801993" cy="2339185"/>
              <a:chOff x="2270139" y="833377"/>
              <a:chExt cx="9144000" cy="474906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61B477E-43EC-C041-A5A9-869B4BDC9012}"/>
                  </a:ext>
                </a:extLst>
              </p:cNvPr>
              <p:cNvGrpSpPr/>
              <p:nvPr/>
            </p:nvGrpSpPr>
            <p:grpSpPr>
              <a:xfrm>
                <a:off x="2270139" y="833377"/>
                <a:ext cx="9144000" cy="4054034"/>
                <a:chOff x="2270139" y="833377"/>
                <a:chExt cx="9144000" cy="4054034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4C3C1572-319D-514E-B881-EB6CAE2770B9}"/>
                    </a:ext>
                  </a:extLst>
                </p:cNvPr>
                <p:cNvGrpSpPr/>
                <p:nvPr/>
              </p:nvGrpSpPr>
              <p:grpSpPr>
                <a:xfrm>
                  <a:off x="2270139" y="833377"/>
                  <a:ext cx="9144000" cy="4054034"/>
                  <a:chOff x="2270139" y="833377"/>
                  <a:chExt cx="9144000" cy="4054034"/>
                </a:xfrm>
              </p:grpSpPr>
              <p:pic>
                <p:nvPicPr>
                  <p:cNvPr id="23" name="Picture 1" descr="benedict.jpg">
                    <a:extLst>
                      <a:ext uri="{FF2B5EF4-FFF2-40B4-BE49-F238E27FC236}">
                        <a16:creationId xmlns:a16="http://schemas.microsoft.com/office/drawing/2014/main" id="{2319404C-BDB6-0D43-B3C9-E4F509E6C7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72" b="27118"/>
                  <a:stretch/>
                </p:blipFill>
                <p:spPr bwMode="auto">
                  <a:xfrm>
                    <a:off x="2270139" y="833377"/>
                    <a:ext cx="9144000" cy="40395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" descr="benedict.jpg">
                    <a:extLst>
                      <a:ext uri="{FF2B5EF4-FFF2-40B4-BE49-F238E27FC236}">
                        <a16:creationId xmlns:a16="http://schemas.microsoft.com/office/drawing/2014/main" id="{CD8CAF4F-63C2-D147-B197-F377FCF363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858" t="6272" r="6223" b="27118"/>
                  <a:stretch/>
                </p:blipFill>
                <p:spPr bwMode="auto">
                  <a:xfrm flipH="1">
                    <a:off x="3981690" y="847846"/>
                    <a:ext cx="7025832" cy="40395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DF721B0-32FD-1041-B2E8-04575C630099}"/>
                    </a:ext>
                  </a:extLst>
                </p:cNvPr>
                <p:cNvSpPr/>
                <p:nvPr/>
              </p:nvSpPr>
              <p:spPr>
                <a:xfrm>
                  <a:off x="4097438" y="2187615"/>
                  <a:ext cx="1261640" cy="5092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994B7B6-5054-A441-A416-AAB687C3E641}"/>
                    </a:ext>
                  </a:extLst>
                </p:cNvPr>
                <p:cNvSpPr/>
                <p:nvPr/>
              </p:nvSpPr>
              <p:spPr>
                <a:xfrm>
                  <a:off x="9724988" y="2187615"/>
                  <a:ext cx="1261640" cy="5092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DB28CC-737C-C742-9FD4-2E57952DDD14}"/>
                  </a:ext>
                </a:extLst>
              </p:cNvPr>
              <p:cNvSpPr txBox="1"/>
              <p:nvPr/>
            </p:nvSpPr>
            <p:spPr>
              <a:xfrm>
                <a:off x="6655444" y="4957583"/>
                <a:ext cx="1743561" cy="624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Longitude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3B2C72-6D07-1F49-BA8A-988DD0A1CA1E}"/>
                </a:ext>
              </a:extLst>
            </p:cNvPr>
            <p:cNvSpPr txBox="1"/>
            <p:nvPr/>
          </p:nvSpPr>
          <p:spPr>
            <a:xfrm>
              <a:off x="2011363" y="6474634"/>
              <a:ext cx="2327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/>
                  <a:cs typeface="Times"/>
                </a:rPr>
                <a:t>After Benedict and Randall (2007)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ACB15-E158-CA47-9F8D-643C50EB22AC}"/>
              </a:ext>
            </a:extLst>
          </p:cNvPr>
          <p:cNvGrpSpPr/>
          <p:nvPr/>
        </p:nvGrpSpPr>
        <p:grpSpPr>
          <a:xfrm>
            <a:off x="5538178" y="1111046"/>
            <a:ext cx="6386600" cy="5370260"/>
            <a:chOff x="5538178" y="1111046"/>
            <a:chExt cx="6386600" cy="53702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55C5C2-5A8D-664E-94AE-1815B90E65E4}"/>
                </a:ext>
              </a:extLst>
            </p:cNvPr>
            <p:cNvSpPr txBox="1"/>
            <p:nvPr/>
          </p:nvSpPr>
          <p:spPr>
            <a:xfrm>
              <a:off x="5538178" y="1111046"/>
              <a:ext cx="6386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/>
                <a:t>Boundary-layer frictional convergence (Wang 1988, etc.)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/>
                <a:t>Dry-air advection by the Rossby wave (</a:t>
              </a:r>
              <a:r>
                <a:rPr lang="en-US" sz="2000" dirty="0" err="1"/>
                <a:t>Biello</a:t>
              </a:r>
              <a:r>
                <a:rPr lang="en-US" sz="2000" dirty="0"/>
                <a:t> and </a:t>
              </a:r>
              <a:r>
                <a:rPr lang="en-US" sz="2000" dirty="0" err="1"/>
                <a:t>Majda</a:t>
              </a:r>
              <a:r>
                <a:rPr lang="en-US" sz="2000" dirty="0"/>
                <a:t> 2005;</a:t>
              </a:r>
              <a:r>
                <a:rPr lang="en-US" sz="2000" b="1" dirty="0"/>
                <a:t> </a:t>
              </a:r>
              <a:r>
                <a:rPr lang="en-US" sz="2000" dirty="0" err="1"/>
                <a:t>Majda</a:t>
              </a:r>
              <a:r>
                <a:rPr lang="en-US" sz="2000" dirty="0"/>
                <a:t> and </a:t>
              </a:r>
              <a:r>
                <a:rPr lang="en-US" sz="2000" dirty="0" err="1"/>
                <a:t>Stachmann</a:t>
              </a:r>
              <a:r>
                <a:rPr lang="en-US" sz="2000" dirty="0"/>
                <a:t> 2009; Wang et al. 2016; </a:t>
              </a:r>
              <a:r>
                <a:rPr lang="en-US" sz="2000" dirty="0" err="1"/>
                <a:t>Adames</a:t>
              </a:r>
              <a:r>
                <a:rPr lang="en-US" sz="2000" dirty="0"/>
                <a:t> and Kim 2016; etc.)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6798F2-4B05-6147-A999-F5949C4C1F2B}"/>
                </a:ext>
              </a:extLst>
            </p:cNvPr>
            <p:cNvGrpSpPr/>
            <p:nvPr/>
          </p:nvGrpSpPr>
          <p:grpSpPr>
            <a:xfrm>
              <a:off x="6508978" y="2799507"/>
              <a:ext cx="4445000" cy="3681799"/>
              <a:chOff x="5577581" y="892229"/>
              <a:chExt cx="4445000" cy="368179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A97F1C1-85F3-F848-A86A-FCC8664D1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581" y="892229"/>
                <a:ext cx="4445000" cy="35433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91D64D-8926-4E49-9317-611362706195}"/>
                  </a:ext>
                </a:extLst>
              </p:cNvPr>
              <p:cNvSpPr txBox="1"/>
              <p:nvPr/>
            </p:nvSpPr>
            <p:spPr>
              <a:xfrm>
                <a:off x="7135187" y="4297029"/>
                <a:ext cx="13297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"/>
                    <a:cs typeface="Times"/>
                  </a:rPr>
                  <a:t>Wang et al. (2016)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3778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09C85-04AF-F941-8B43-439604A7517B}"/>
              </a:ext>
            </a:extLst>
          </p:cNvPr>
          <p:cNvSpPr txBox="1"/>
          <p:nvPr/>
        </p:nvSpPr>
        <p:spPr>
          <a:xfrm>
            <a:off x="442437" y="409903"/>
            <a:ext cx="109485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Issues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sz="2000" dirty="0"/>
              <a:t>. Damping: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00DA63-D543-0B40-B6F3-E309BACD07B3}"/>
              </a:ext>
            </a:extLst>
          </p:cNvPr>
          <p:cNvGrpSpPr/>
          <p:nvPr/>
        </p:nvGrpSpPr>
        <p:grpSpPr>
          <a:xfrm>
            <a:off x="0" y="1848152"/>
            <a:ext cx="3737947" cy="2357138"/>
            <a:chOff x="0" y="1837266"/>
            <a:chExt cx="3737947" cy="23571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29D883-48AD-D942-B05D-3535A021D32F}"/>
                </a:ext>
              </a:extLst>
            </p:cNvPr>
            <p:cNvPicPr/>
            <p:nvPr/>
          </p:nvPicPr>
          <p:blipFill rotWithShape="1">
            <a:blip r:embed="rId2"/>
            <a:srcRect l="8255" b="53708"/>
            <a:stretch/>
          </p:blipFill>
          <p:spPr>
            <a:xfrm>
              <a:off x="0" y="1837266"/>
              <a:ext cx="3737947" cy="23571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831CEC-1485-E04D-B993-A05E48571F9B}"/>
                </a:ext>
              </a:extLst>
            </p:cNvPr>
            <p:cNvSpPr txBox="1"/>
            <p:nvPr/>
          </p:nvSpPr>
          <p:spPr>
            <a:xfrm>
              <a:off x="1711240" y="2209799"/>
              <a:ext cx="6415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</a:t>
              </a:r>
              <a:r>
                <a:rPr lang="en-US" sz="1200" baseline="30000" dirty="0"/>
                <a:t>-1</a:t>
              </a:r>
              <a:r>
                <a:rPr lang="en-US" sz="1200" dirty="0"/>
                <a:t> = </a:t>
              </a:r>
              <a:r>
                <a:rPr lang="en-US" altLang="en-US" sz="1200" dirty="0">
                  <a:latin typeface="Symbol" pitchFamily="2" charset="2"/>
                </a:rPr>
                <a:t>∞</a:t>
              </a:r>
              <a:endParaRPr lang="en-US" sz="1200" dirty="0">
                <a:latin typeface="Symbol" pitchFamily="2" charset="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277DCC7-D6EC-E74C-990A-C849CAF1C6C7}"/>
              </a:ext>
            </a:extLst>
          </p:cNvPr>
          <p:cNvSpPr txBox="1"/>
          <p:nvPr/>
        </p:nvSpPr>
        <p:spPr>
          <a:xfrm>
            <a:off x="2207622" y="1097002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-Du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717FBA0-3710-9A4D-8078-D6E408F6D5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495594"/>
              </p:ext>
            </p:extLst>
          </p:nvPr>
        </p:nvGraphicFramePr>
        <p:xfrm>
          <a:off x="3753548" y="20626"/>
          <a:ext cx="4310742" cy="598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923">
                  <a:extLst>
                    <a:ext uri="{9D8B030D-6E8A-4147-A177-3AD203B41FA5}">
                      <a16:colId xmlns:a16="http://schemas.microsoft.com/office/drawing/2014/main" val="3386250728"/>
                    </a:ext>
                  </a:extLst>
                </a:gridCol>
                <a:gridCol w="608186">
                  <a:extLst>
                    <a:ext uri="{9D8B030D-6E8A-4147-A177-3AD203B41FA5}">
                      <a16:colId xmlns:a16="http://schemas.microsoft.com/office/drawing/2014/main" val="145303665"/>
                    </a:ext>
                  </a:extLst>
                </a:gridCol>
                <a:gridCol w="1935633">
                  <a:extLst>
                    <a:ext uri="{9D8B030D-6E8A-4147-A177-3AD203B41FA5}">
                      <a16:colId xmlns:a16="http://schemas.microsoft.com/office/drawing/2014/main" val="2427770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Papers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D</a:t>
                      </a:r>
                      <a:r>
                        <a:rPr lang="en-US" sz="1300" baseline="30000" dirty="0"/>
                        <a:t>-1</a:t>
                      </a:r>
                      <a:r>
                        <a:rPr lang="en-US" sz="1300" dirty="0"/>
                        <a:t> (day)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Phenomena/Approaches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837296"/>
                  </a:ext>
                </a:extLst>
              </a:tr>
              <a:tr h="293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 err="1"/>
                        <a:t>Matsuno</a:t>
                      </a:r>
                      <a:r>
                        <a:rPr lang="en-US" sz="1300" dirty="0"/>
                        <a:t> (1966)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forced stationary motion/theory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491056"/>
                  </a:ext>
                </a:extLst>
              </a:tr>
              <a:tr h="281246">
                <a:tc>
                  <a:txBody>
                    <a:bodyPr/>
                    <a:lstStyle/>
                    <a:p>
                      <a:r>
                        <a:rPr lang="en-US" sz="1300" dirty="0"/>
                        <a:t>Chang (1977)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57243"/>
                  </a:ext>
                </a:extLst>
              </a:tr>
              <a:tr h="2812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Gill (1980)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tropical circulation/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976705"/>
                  </a:ext>
                </a:extLst>
              </a:tr>
              <a:tr h="309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Chang and Lim (1982)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≥</a:t>
                      </a:r>
                      <a:r>
                        <a:rPr lang="en-US" sz="13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Rossby waves/theory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906067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r>
                        <a:rPr lang="en-US" sz="1300" dirty="0" err="1"/>
                        <a:t>Neelin</a:t>
                      </a:r>
                      <a:r>
                        <a:rPr lang="en-US" sz="1300" dirty="0"/>
                        <a:t> et al. (1987)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56431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Seager (1991)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tropical mean circulation/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601144"/>
                  </a:ext>
                </a:extLst>
              </a:tr>
              <a:tr h="371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Yu and </a:t>
                      </a:r>
                      <a:r>
                        <a:rPr lang="en-US" sz="1300" dirty="0" err="1"/>
                        <a:t>Neelin</a:t>
                      </a:r>
                      <a:r>
                        <a:rPr lang="en-US" sz="1300" dirty="0"/>
                        <a:t> (1997)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convective adjustment/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141827"/>
                  </a:ext>
                </a:extLst>
              </a:tr>
              <a:tr h="295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Raymond and Zeng (2000)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weak pressure gradient approximation/simulation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26446"/>
                  </a:ext>
                </a:extLst>
              </a:tr>
              <a:tr h="295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Wu et al. (2001)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4-10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tropical mean circulations/theory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985876"/>
                  </a:ext>
                </a:extLst>
              </a:tr>
              <a:tr h="371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Bretherton and Sobel 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2, 10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Weak temperature gradient approximation/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269511"/>
                  </a:ext>
                </a:extLst>
              </a:tr>
              <a:tr h="185312">
                <a:tc>
                  <a:txBody>
                    <a:bodyPr/>
                    <a:lstStyle/>
                    <a:p>
                      <a:r>
                        <a:rPr lang="en-US" sz="1300" dirty="0" err="1"/>
                        <a:t>Biello</a:t>
                      </a:r>
                      <a:r>
                        <a:rPr lang="en-US" sz="1300" dirty="0"/>
                        <a:t> and </a:t>
                      </a:r>
                      <a:r>
                        <a:rPr lang="en-US" sz="1300" dirty="0" err="1"/>
                        <a:t>Majda</a:t>
                      </a:r>
                      <a:r>
                        <a:rPr lang="en-US" sz="1300" dirty="0"/>
                        <a:t> (2005)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18053"/>
                  </a:ext>
                </a:extLst>
              </a:tr>
              <a:tr h="185312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Lin et al. (2005)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3-5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Linear damping of the MJO/diagnostics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1278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E9E2E1B6-C331-6244-B2D6-F109C679D2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400924"/>
              </p:ext>
            </p:extLst>
          </p:nvPr>
        </p:nvGraphicFramePr>
        <p:xfrm>
          <a:off x="8066314" y="20626"/>
          <a:ext cx="4125686" cy="615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678">
                  <a:extLst>
                    <a:ext uri="{9D8B030D-6E8A-4147-A177-3AD203B41FA5}">
                      <a16:colId xmlns:a16="http://schemas.microsoft.com/office/drawing/2014/main" val="3386250728"/>
                    </a:ext>
                  </a:extLst>
                </a:gridCol>
                <a:gridCol w="590894">
                  <a:extLst>
                    <a:ext uri="{9D8B030D-6E8A-4147-A177-3AD203B41FA5}">
                      <a16:colId xmlns:a16="http://schemas.microsoft.com/office/drawing/2014/main" val="145303665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val="2427770073"/>
                    </a:ext>
                  </a:extLst>
                </a:gridCol>
              </a:tblGrid>
              <a:tr h="275008">
                <a:tc>
                  <a:txBody>
                    <a:bodyPr/>
                    <a:lstStyle/>
                    <a:p>
                      <a:r>
                        <a:rPr lang="en-US" sz="1300" dirty="0"/>
                        <a:t>Papers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D</a:t>
                      </a:r>
                      <a:r>
                        <a:rPr lang="en-US" sz="1300" baseline="30000" dirty="0"/>
                        <a:t>-1</a:t>
                      </a:r>
                      <a:r>
                        <a:rPr lang="en-US" sz="1300" dirty="0"/>
                        <a:t> (day)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Phenomena/Approaches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837296"/>
                  </a:ext>
                </a:extLst>
              </a:tr>
              <a:tr h="464075">
                <a:tc>
                  <a:txBody>
                    <a:bodyPr/>
                    <a:lstStyle/>
                    <a:p>
                      <a:r>
                        <a:rPr lang="en-US" sz="1300" dirty="0" err="1"/>
                        <a:t>Heartel</a:t>
                      </a:r>
                      <a:r>
                        <a:rPr lang="en-US" sz="1300" dirty="0"/>
                        <a:t> et al.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 and 2-day waves/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23570"/>
                  </a:ext>
                </a:extLst>
              </a:tr>
              <a:tr h="464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 err="1"/>
                        <a:t>Kuang</a:t>
                      </a:r>
                      <a:r>
                        <a:rPr lang="en-US" sz="1300" dirty="0"/>
                        <a:t>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4, 10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convectively coupled equatorial waves/theory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023326"/>
                  </a:ext>
                </a:extLst>
              </a:tr>
              <a:tr h="464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Lin et al.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Walker circulation/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85699"/>
                  </a:ext>
                </a:extLst>
              </a:tr>
              <a:tr h="464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Blossey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 (2009)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1 - 10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subtropical clouds in CRM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310393"/>
                  </a:ext>
                </a:extLst>
              </a:tr>
              <a:tr h="464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Lee et al.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responses to heating/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72698"/>
                  </a:ext>
                </a:extLst>
              </a:tr>
              <a:tr h="306661">
                <a:tc>
                  <a:txBody>
                    <a:bodyPr/>
                    <a:lstStyle/>
                    <a:p>
                      <a:r>
                        <a:rPr lang="en-US" sz="1300" dirty="0"/>
                        <a:t>Sugiyama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Moisture mode/theory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48310"/>
                  </a:ext>
                </a:extLst>
              </a:tr>
              <a:tr h="2867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 err="1"/>
                        <a:t>Kuang</a:t>
                      </a:r>
                      <a:r>
                        <a:rPr lang="en-US" sz="1300" dirty="0"/>
                        <a:t> (2011)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moist static energy/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634241"/>
                  </a:ext>
                </a:extLst>
              </a:tr>
              <a:tr h="37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Romps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weak pressure gradient approximation/theory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502239"/>
                  </a:ext>
                </a:extLst>
              </a:tr>
              <a:tr h="37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Sobel and Maloney (2012)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MJO/theory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477395"/>
                  </a:ext>
                </a:extLst>
              </a:tr>
              <a:tr h="37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Romps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Rayleigh damping/ theory,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227844"/>
                  </a:ext>
                </a:extLst>
              </a:tr>
              <a:tr h="373821">
                <a:tc>
                  <a:txBody>
                    <a:bodyPr/>
                    <a:lstStyle/>
                    <a:p>
                      <a:r>
                        <a:rPr lang="en-US" sz="1300" dirty="0" err="1"/>
                        <a:t>Adames</a:t>
                      </a:r>
                      <a:r>
                        <a:rPr lang="en-US" sz="1300" dirty="0"/>
                        <a:t> and Kim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244896"/>
                  </a:ext>
                </a:extLst>
              </a:tr>
              <a:tr h="373821">
                <a:tc>
                  <a:txBody>
                    <a:bodyPr/>
                    <a:lstStyle/>
                    <a:p>
                      <a:r>
                        <a:rPr lang="en-US" sz="1300" dirty="0" err="1"/>
                        <a:t>Stechmann</a:t>
                      </a:r>
                      <a:r>
                        <a:rPr lang="en-US" sz="1300" dirty="0"/>
                        <a:t>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Hottovy </a:t>
                      </a:r>
                      <a:r>
                        <a:rPr lang="en-US" sz="1300" dirty="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MJO and equatorial waves/theory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5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0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759F8-9F55-F747-8E40-6C5549A2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42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27733-7E0D-4241-ACD7-AD2019944773}"/>
              </a:ext>
            </a:extLst>
          </p:cNvPr>
          <p:cNvSpPr txBox="1"/>
          <p:nvPr/>
        </p:nvSpPr>
        <p:spPr>
          <a:xfrm>
            <a:off x="419549" y="365760"/>
            <a:ext cx="440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Fundamental Features of the MJO</a:t>
            </a:r>
            <a:r>
              <a:rPr lang="en-US" sz="20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i="1" u="sng" dirty="0"/>
              <a:t>Eastward propagation at the planetary spatial scale and </a:t>
            </a:r>
            <a:r>
              <a:rPr lang="en-US" i="1" u="sng" dirty="0" err="1"/>
              <a:t>intraseasonal</a:t>
            </a:r>
            <a:r>
              <a:rPr lang="en-US" i="1" u="sng" dirty="0"/>
              <a:t> (20 – 90 day) time scale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286E0A-76A1-944A-81F3-09A6612DC983}"/>
              </a:ext>
            </a:extLst>
          </p:cNvPr>
          <p:cNvGrpSpPr/>
          <p:nvPr/>
        </p:nvGrpSpPr>
        <p:grpSpPr>
          <a:xfrm>
            <a:off x="5412838" y="1080649"/>
            <a:ext cx="6541904" cy="5350131"/>
            <a:chOff x="5104652" y="1080649"/>
            <a:chExt cx="6850089" cy="5777351"/>
          </a:xfrm>
        </p:grpSpPr>
        <p:pic>
          <p:nvPicPr>
            <p:cNvPr id="3" name="Picture 2" descr="mjo_pptcmap_djf_anim.gif">
              <a:extLst>
                <a:ext uri="{FF2B5EF4-FFF2-40B4-BE49-F238E27FC236}">
                  <a16:creationId xmlns:a16="http://schemas.microsoft.com/office/drawing/2014/main" id="{682BA48D-49A7-6548-9762-3A4415599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4652" y="1080649"/>
              <a:ext cx="6850089" cy="507810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06439E-C2C7-3C48-86DE-F754560E7CF3}"/>
                </a:ext>
              </a:extLst>
            </p:cNvPr>
            <p:cNvSpPr txBox="1"/>
            <p:nvPr/>
          </p:nvSpPr>
          <p:spPr>
            <a:xfrm>
              <a:off x="9672918" y="6581001"/>
              <a:ext cx="2080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/>
                  <a:cs typeface="Times"/>
                </a:rPr>
                <a:t>Courtesy of Adriane Matthews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1BD680B-3A3E-3746-9CAA-B815A7388ACD}"/>
              </a:ext>
            </a:extLst>
          </p:cNvPr>
          <p:cNvSpPr txBox="1"/>
          <p:nvPr/>
        </p:nvSpPr>
        <p:spPr>
          <a:xfrm>
            <a:off x="419549" y="1891232"/>
            <a:ext cx="4495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Why does the MJO propagate eastward?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B4CA6-9FFC-5340-BDD2-B9585E100D85}"/>
              </a:ext>
            </a:extLst>
          </p:cNvPr>
          <p:cNvSpPr txBox="1"/>
          <p:nvPr/>
        </p:nvSpPr>
        <p:spPr>
          <a:xfrm>
            <a:off x="419549" y="2744721"/>
            <a:ext cx="4776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the immediate consequence of the Earth’s rotation in the tropical atmospheric motions?</a:t>
            </a:r>
          </a:p>
          <a:p>
            <a:endParaRPr lang="en-US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00F13-2ABC-C041-89DB-AC2EFE74A5C1}"/>
              </a:ext>
            </a:extLst>
          </p:cNvPr>
          <p:cNvSpPr/>
          <p:nvPr/>
        </p:nvSpPr>
        <p:spPr>
          <a:xfrm>
            <a:off x="455206" y="2267823"/>
            <a:ext cx="2064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- Earth’s rotation!</a:t>
            </a:r>
            <a:r>
              <a:rPr lang="en-US" sz="2000" b="1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DD4A0C-4ED8-F44B-9DE1-7216A1C412DE}"/>
              </a:ext>
            </a:extLst>
          </p:cNvPr>
          <p:cNvSpPr/>
          <p:nvPr/>
        </p:nvSpPr>
        <p:spPr>
          <a:xfrm>
            <a:off x="419549" y="3683284"/>
            <a:ext cx="5006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- The equatorial Kelvin wave and Rossby wave.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47DA9-F0FE-B04E-B0DA-F77328B8896E}"/>
              </a:ext>
            </a:extLst>
          </p:cNvPr>
          <p:cNvSpPr txBox="1"/>
          <p:nvPr/>
        </p:nvSpPr>
        <p:spPr>
          <a:xfrm>
            <a:off x="419548" y="4265557"/>
            <a:ext cx="499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Can the MJO be a slowed-down Kelvin wave?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3EB5EA-BCA6-234B-80A2-FE1B83B5741D}"/>
              </a:ext>
            </a:extLst>
          </p:cNvPr>
          <p:cNvSpPr/>
          <p:nvPr/>
        </p:nvSpPr>
        <p:spPr>
          <a:xfrm>
            <a:off x="419548" y="4586521"/>
            <a:ext cx="4629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Maybe (if there is a mechanism for selection of the spatial and temporal scales).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5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B14595-E3E9-D241-89B9-3A1EB3F2BA44}"/>
              </a:ext>
            </a:extLst>
          </p:cNvPr>
          <p:cNvSpPr txBox="1"/>
          <p:nvPr/>
        </p:nvSpPr>
        <p:spPr>
          <a:xfrm>
            <a:off x="419549" y="365760"/>
            <a:ext cx="490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From the Kelvin wave to the MJO (then):</a:t>
            </a:r>
          </a:p>
          <a:p>
            <a:endParaRPr lang="en-US" sz="2000" b="1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DD365-8516-D745-BE00-416118C4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72" y="873591"/>
            <a:ext cx="6640987" cy="43930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4F2D4C-B7B1-E84B-AA23-5F5265E623CA}"/>
              </a:ext>
            </a:extLst>
          </p:cNvPr>
          <p:cNvGrpSpPr/>
          <p:nvPr/>
        </p:nvGrpSpPr>
        <p:grpSpPr>
          <a:xfrm>
            <a:off x="6438425" y="873591"/>
            <a:ext cx="5160069" cy="3722144"/>
            <a:chOff x="7233387" y="327491"/>
            <a:chExt cx="2082800" cy="17937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9884B2-890C-E244-8BED-504739A0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1139" y="327491"/>
              <a:ext cx="1384300" cy="1092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AAFD2A-1C03-7744-9031-F3E05F50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3387" y="1333867"/>
              <a:ext cx="2082800" cy="787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257438-49D6-0843-8F12-E3FF445757AB}"/>
              </a:ext>
            </a:extLst>
          </p:cNvPr>
          <p:cNvGrpSpPr/>
          <p:nvPr/>
        </p:nvGrpSpPr>
        <p:grpSpPr>
          <a:xfrm>
            <a:off x="6885122" y="957431"/>
            <a:ext cx="3560552" cy="3638304"/>
            <a:chOff x="6885122" y="957431"/>
            <a:chExt cx="3560552" cy="363830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4E1916-2D45-FF4A-BB61-1DCB9D9448CC}"/>
                </a:ext>
              </a:extLst>
            </p:cNvPr>
            <p:cNvSpPr/>
            <p:nvPr/>
          </p:nvSpPr>
          <p:spPr>
            <a:xfrm>
              <a:off x="9803298" y="957431"/>
              <a:ext cx="642376" cy="4239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0CD7CD-58FE-6D46-A078-848E0776BFEF}"/>
                </a:ext>
              </a:extLst>
            </p:cNvPr>
            <p:cNvSpPr/>
            <p:nvPr/>
          </p:nvSpPr>
          <p:spPr>
            <a:xfrm>
              <a:off x="9018460" y="3117213"/>
              <a:ext cx="512817" cy="7017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A7D291-30F1-7443-A936-45650634D1EE}"/>
                </a:ext>
              </a:extLst>
            </p:cNvPr>
            <p:cNvSpPr/>
            <p:nvPr/>
          </p:nvSpPr>
          <p:spPr>
            <a:xfrm>
              <a:off x="6885122" y="3893983"/>
              <a:ext cx="2570849" cy="7017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753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B14595-E3E9-D241-89B9-3A1EB3F2BA44}"/>
              </a:ext>
            </a:extLst>
          </p:cNvPr>
          <p:cNvSpPr txBox="1"/>
          <p:nvPr/>
        </p:nvSpPr>
        <p:spPr>
          <a:xfrm>
            <a:off x="419548" y="365760"/>
            <a:ext cx="4776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From the Kelvin wave to the MJO (now):</a:t>
            </a:r>
          </a:p>
          <a:p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1132B-B387-1B49-8136-7C3DF6784BE5}"/>
                  </a:ext>
                </a:extLst>
              </p:cNvPr>
              <p:cNvSpPr txBox="1"/>
              <p:nvPr/>
            </p:nvSpPr>
            <p:spPr>
              <a:xfrm>
                <a:off x="5082009" y="1073646"/>
                <a:ext cx="3828099" cy="524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+ (3) =&gt;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𝐻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dirty="0"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1132B-B387-1B49-8136-7C3DF6784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009" y="1073646"/>
                <a:ext cx="3828099" cy="524182"/>
              </a:xfrm>
              <a:prstGeom prst="rect">
                <a:avLst/>
              </a:prstGeom>
              <a:blipFill>
                <a:blip r:embed="rId3"/>
                <a:stretch>
                  <a:fillRect l="-99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75E4F-D717-8847-B393-CA664ECCCE60}"/>
                  </a:ext>
                </a:extLst>
              </p:cNvPr>
              <p:cNvSpPr txBox="1"/>
              <p:nvPr/>
            </p:nvSpPr>
            <p:spPr>
              <a:xfrm>
                <a:off x="5132286" y="2660599"/>
                <a:ext cx="2769476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𝐷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𝐻𝑢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75E4F-D717-8847-B393-CA664ECC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286" y="2660599"/>
                <a:ext cx="2769476" cy="648126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C6E09-0880-7D45-8D70-07098B3E0EE8}"/>
                  </a:ext>
                </a:extLst>
              </p:cNvPr>
              <p:cNvSpPr txBox="1"/>
              <p:nvPr/>
            </p:nvSpPr>
            <p:spPr>
              <a:xfrm>
                <a:off x="5146807" y="1732453"/>
                <a:ext cx="1981889" cy="378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u = u(</a:t>
                </a:r>
                <a:r>
                  <a:rPr lang="en-US" dirty="0" err="1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y,t</a:t>
                </a:r>
                <a:r>
                  <a:rPr lang="en-US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𝑖𝑘𝑥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   ⇒ 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C6E09-0880-7D45-8D70-07098B3E0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807" y="1732453"/>
                <a:ext cx="1981889" cy="378245"/>
              </a:xfrm>
              <a:prstGeom prst="rect">
                <a:avLst/>
              </a:prstGeom>
              <a:blipFill>
                <a:blip r:embed="rId5"/>
                <a:stretch>
                  <a:fillRect l="-1911" r="-63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A16A880-5E09-4C4A-BBD2-63A0B61E5AD5}"/>
              </a:ext>
            </a:extLst>
          </p:cNvPr>
          <p:cNvSpPr txBox="1"/>
          <p:nvPr/>
        </p:nvSpPr>
        <p:spPr>
          <a:xfrm>
            <a:off x="5136610" y="2196709"/>
            <a:ext cx="538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equation for a damped harmonic oscillator: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FE99CD-0308-2743-B79A-4EFE8CBD4FE7}"/>
                  </a:ext>
                </a:extLst>
              </p:cNvPr>
              <p:cNvSpPr/>
              <p:nvPr/>
            </p:nvSpPr>
            <p:spPr>
              <a:xfrm>
                <a:off x="5212243" y="4419645"/>
                <a:ext cx="6096000" cy="21874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where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/4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𝑔𝐻𝑘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/4</m:t>
                        </m:r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: damped frequency						</a:t>
                </a: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𝑔𝐻𝑘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/2</m:t>
                        </m:r>
                      </m:e>
                    </m:rad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: resonant frequency</a:t>
                </a:r>
              </a:p>
              <a:p>
                <a:pPr>
                  <a:lnSpc>
                    <a:spcPct val="115000"/>
                  </a:lnSpc>
                </a:pPr>
                <a:endParaRPr lang="en-US" i="1" dirty="0"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𝑘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𝑔𝐻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dirty="0"/>
                  <a:t>: intrinsic frequency when D = 0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FE99CD-0308-2743-B79A-4EFE8CBD4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243" y="4419645"/>
                <a:ext cx="6096000" cy="2187458"/>
              </a:xfrm>
              <a:prstGeom prst="rect">
                <a:avLst/>
              </a:prstGeom>
              <a:blipFill>
                <a:blip r:embed="rId6"/>
                <a:stretch>
                  <a:fillRect l="-62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B0815D-312F-6A40-B6AC-A1D4DECF9D36}"/>
                  </a:ext>
                </a:extLst>
              </p:cNvPr>
              <p:cNvSpPr txBox="1"/>
              <p:nvPr/>
            </p:nvSpPr>
            <p:spPr>
              <a:xfrm>
                <a:off x="5195943" y="3361256"/>
                <a:ext cx="6362126" cy="479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Transient (damped) solution: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B0815D-312F-6A40-B6AC-A1D4DECF9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43" y="3361256"/>
                <a:ext cx="6362126" cy="479618"/>
              </a:xfrm>
              <a:prstGeom prst="rect">
                <a:avLst/>
              </a:prstGeom>
              <a:blipFill>
                <a:blip r:embed="rId7"/>
                <a:stretch>
                  <a:fillRect l="-59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BE8058-C505-E041-9A16-CE307333C2F7}"/>
                  </a:ext>
                </a:extLst>
              </p:cNvPr>
              <p:cNvSpPr txBox="1"/>
              <p:nvPr/>
            </p:nvSpPr>
            <p:spPr>
              <a:xfrm>
                <a:off x="5195943" y="3923985"/>
                <a:ext cx="6088846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Steady-state (resonant) 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BE8058-C505-E041-9A16-CE307333C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43" y="3923985"/>
                <a:ext cx="6088846" cy="380810"/>
              </a:xfrm>
              <a:prstGeom prst="rect">
                <a:avLst/>
              </a:prstGeom>
              <a:blipFill>
                <a:blip r:embed="rId8"/>
                <a:stretch>
                  <a:fillRect l="-624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1C35D0-C8D4-8641-880C-8BBD9F92417F}"/>
                  </a:ext>
                </a:extLst>
              </p:cNvPr>
              <p:cNvSpPr/>
              <p:nvPr/>
            </p:nvSpPr>
            <p:spPr>
              <a:xfrm>
                <a:off x="575408" y="898836"/>
                <a:ext cx="4891143" cy="218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(1)				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𝑦𝑢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(2)							 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(3)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1C35D0-C8D4-8641-880C-8BBD9F924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8" y="898836"/>
                <a:ext cx="4891143" cy="2183290"/>
              </a:xfrm>
              <a:prstGeom prst="rect">
                <a:avLst/>
              </a:prstGeom>
              <a:blipFill>
                <a:blip r:embed="rId9"/>
                <a:stretch>
                  <a:fillRect l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83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BD4CD-7254-8E42-A95D-0995A9D82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3848" y="535756"/>
            <a:ext cx="5369922" cy="6238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ADE3CC-34E0-2641-9417-5E6FE34F4ED7}"/>
                  </a:ext>
                </a:extLst>
              </p:cNvPr>
              <p:cNvSpPr/>
              <p:nvPr/>
            </p:nvSpPr>
            <p:spPr>
              <a:xfrm>
                <a:off x="6096000" y="846750"/>
                <a:ext cx="6096000" cy="11635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Where						</a:t>
                </a: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𝑔𝐻𝑘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/2</m:t>
                        </m:r>
                      </m:e>
                    </m:rad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</a:t>
                </a:r>
                <a:endParaRPr lang="en-US" i="1" dirty="0"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𝑘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𝑔𝐻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ADE3CC-34E0-2641-9417-5E6FE34F4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846750"/>
                <a:ext cx="6096000" cy="1163588"/>
              </a:xfrm>
              <a:prstGeom prst="rect">
                <a:avLst/>
              </a:prstGeom>
              <a:blipFill>
                <a:blip r:embed="rId3"/>
                <a:stretch>
                  <a:fillRect l="-83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E2FCB1-43F5-EF46-9CCA-F2BEA70975C5}"/>
                  </a:ext>
                </a:extLst>
              </p:cNvPr>
              <p:cNvSpPr txBox="1"/>
              <p:nvPr/>
            </p:nvSpPr>
            <p:spPr>
              <a:xfrm>
                <a:off x="6079700" y="351090"/>
                <a:ext cx="6018314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Steady-state (resonant) 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E2FCB1-43F5-EF46-9CCA-F2BEA7097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700" y="351090"/>
                <a:ext cx="6018314" cy="380810"/>
              </a:xfrm>
              <a:prstGeom prst="rect">
                <a:avLst/>
              </a:prstGeom>
              <a:blipFill>
                <a:blip r:embed="rId4"/>
                <a:stretch>
                  <a:fillRect l="-842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FFEE8D3-98CB-4D4F-8521-0EA62C573CE9}"/>
              </a:ext>
            </a:extLst>
          </p:cNvPr>
          <p:cNvSpPr txBox="1"/>
          <p:nvPr/>
        </p:nvSpPr>
        <p:spPr>
          <a:xfrm>
            <a:off x="2668092" y="26675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= 35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A6C3C-920A-E340-B795-0C545D8FDB09}"/>
              </a:ext>
            </a:extLst>
          </p:cNvPr>
          <p:cNvSpPr txBox="1"/>
          <p:nvPr/>
        </p:nvSpPr>
        <p:spPr>
          <a:xfrm>
            <a:off x="3062430" y="347028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  <a:r>
              <a:rPr lang="en-US" dirty="0"/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C72BC2-8798-2F46-9CAA-5F0969F92D3B}"/>
                  </a:ext>
                </a:extLst>
              </p:cNvPr>
              <p:cNvSpPr txBox="1"/>
              <p:nvPr/>
            </p:nvSpPr>
            <p:spPr>
              <a:xfrm>
                <a:off x="1739662" y="3429000"/>
                <a:ext cx="5381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C72BC2-8798-2F46-9CAA-5F0969F92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662" y="3429000"/>
                <a:ext cx="5381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3D01BE-9694-AA4E-890C-6A968191DF02}"/>
                  </a:ext>
                </a:extLst>
              </p:cNvPr>
              <p:cNvSpPr txBox="1"/>
              <p:nvPr/>
            </p:nvSpPr>
            <p:spPr>
              <a:xfrm>
                <a:off x="2300696" y="3429000"/>
                <a:ext cx="529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3D01BE-9694-AA4E-890C-6A968191D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96" y="3429000"/>
                <a:ext cx="5295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BF773C-41C2-1342-B2AD-0638414DCA43}"/>
                  </a:ext>
                </a:extLst>
              </p:cNvPr>
              <p:cNvSpPr/>
              <p:nvPr/>
            </p:nvSpPr>
            <p:spPr>
              <a:xfrm>
                <a:off x="1589749" y="5504059"/>
                <a:ext cx="8379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1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1200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&gt;1 </a:t>
                </a:r>
                <a:endParaRPr lang="en-US" sz="1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BF773C-41C2-1342-B2AD-0638414DC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749" y="5504059"/>
                <a:ext cx="837986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5361361-FCA9-264E-B597-5E93652FA8A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145960" y="2397558"/>
            <a:ext cx="5885793" cy="44604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3555E0-3CD7-A745-9880-9514D08A56E1}"/>
              </a:ext>
            </a:extLst>
          </p:cNvPr>
          <p:cNvSpPr/>
          <p:nvPr/>
        </p:nvSpPr>
        <p:spPr>
          <a:xfrm>
            <a:off x="5670467" y="2237506"/>
            <a:ext cx="6521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Malgun Gothic" panose="020B0503020000020004" pitchFamily="34" charset="-127"/>
              </a:rPr>
              <a:t>Theoretical power spectral response to Gaussian white noise forcing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7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B14595-E3E9-D241-89B9-3A1EB3F2BA44}"/>
              </a:ext>
            </a:extLst>
          </p:cNvPr>
          <p:cNvSpPr txBox="1"/>
          <p:nvPr/>
        </p:nvSpPr>
        <p:spPr>
          <a:xfrm>
            <a:off x="419548" y="365760"/>
            <a:ext cx="4776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From the Kelvin wave to the MJO (now):</a:t>
            </a:r>
          </a:p>
          <a:p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1132B-B387-1B49-8136-7C3DF6784BE5}"/>
                  </a:ext>
                </a:extLst>
              </p:cNvPr>
              <p:cNvSpPr txBox="1"/>
              <p:nvPr/>
            </p:nvSpPr>
            <p:spPr>
              <a:xfrm>
                <a:off x="5322641" y="395708"/>
                <a:ext cx="4628511" cy="12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+ (2) =&gt;  The meridional structure equation:</a:t>
                </a:r>
              </a:p>
              <a:p>
                <a:r>
                  <a:rPr lang="en-US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D1132B-B387-1B49-8136-7C3DF6784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41" y="395708"/>
                <a:ext cx="4628511" cy="1256498"/>
              </a:xfrm>
              <a:prstGeom prst="rect">
                <a:avLst/>
              </a:prstGeom>
              <a:blipFill>
                <a:blip r:embed="rId3"/>
                <a:stretch>
                  <a:fillRect l="-820" t="-20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53EE119-391D-2B44-BABC-A745FA43843E}"/>
              </a:ext>
            </a:extLst>
          </p:cNvPr>
          <p:cNvGrpSpPr/>
          <p:nvPr/>
        </p:nvGrpSpPr>
        <p:grpSpPr>
          <a:xfrm>
            <a:off x="5322641" y="1772958"/>
            <a:ext cx="5101310" cy="418304"/>
            <a:chOff x="5082009" y="2146101"/>
            <a:chExt cx="5101310" cy="4183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4EAE73-806B-714E-8170-4666814ADD55}"/>
                </a:ext>
              </a:extLst>
            </p:cNvPr>
            <p:cNvSpPr txBox="1"/>
            <p:nvPr/>
          </p:nvSpPr>
          <p:spPr>
            <a:xfrm>
              <a:off x="5082009" y="2195073"/>
              <a:ext cx="2516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resonant solution =&gt;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BE3B1D6B-B0EE-9D43-AA75-0783C2FA22ED}"/>
                    </a:ext>
                  </a:extLst>
                </p:cNvPr>
                <p:cNvSpPr/>
                <p:nvPr/>
              </p:nvSpPr>
              <p:spPr>
                <a:xfrm>
                  <a:off x="7907568" y="2146101"/>
                  <a:ext cx="2275751" cy="4071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BE3B1D6B-B0EE-9D43-AA75-0783C2FA22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7568" y="2146101"/>
                  <a:ext cx="2275751" cy="407163"/>
                </a:xfrm>
                <a:prstGeom prst="rect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86794E1-A7D1-4346-96C9-EDB36DAF315F}"/>
                  </a:ext>
                </a:extLst>
              </p:cNvPr>
              <p:cNvSpPr/>
              <p:nvPr/>
            </p:nvSpPr>
            <p:spPr>
              <a:xfrm>
                <a:off x="5322641" y="2300874"/>
                <a:ext cx="6096000" cy="9003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86794E1-A7D1-4346-96C9-EDB36DAF31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41" y="2300874"/>
                <a:ext cx="6096000" cy="900375"/>
              </a:xfrm>
              <a:prstGeom prst="rect">
                <a:avLst/>
              </a:prstGeom>
              <a:blipFill>
                <a:blip r:embed="rId5"/>
                <a:stretch>
                  <a:fillRect l="-62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D418458C-4EF1-F642-BE6E-AB98251F1C61}"/>
              </a:ext>
            </a:extLst>
          </p:cNvPr>
          <p:cNvGrpSpPr/>
          <p:nvPr/>
        </p:nvGrpSpPr>
        <p:grpSpPr>
          <a:xfrm>
            <a:off x="724349" y="3392022"/>
            <a:ext cx="10248451" cy="3431851"/>
            <a:chOff x="724349" y="3392022"/>
            <a:chExt cx="10248451" cy="34318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827996-A995-BB4B-84FD-F0A688760754}"/>
                </a:ext>
              </a:extLst>
            </p:cNvPr>
            <p:cNvGrpSpPr/>
            <p:nvPr/>
          </p:nvGrpSpPr>
          <p:grpSpPr>
            <a:xfrm>
              <a:off x="724349" y="3392022"/>
              <a:ext cx="10248451" cy="3431851"/>
              <a:chOff x="724349" y="3392022"/>
              <a:chExt cx="10248451" cy="343185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2CA1269-FD73-6D45-8950-92B4ACE5FA30}"/>
                  </a:ext>
                </a:extLst>
              </p:cNvPr>
              <p:cNvGrpSpPr/>
              <p:nvPr/>
            </p:nvGrpSpPr>
            <p:grpSpPr>
              <a:xfrm>
                <a:off x="724349" y="3429000"/>
                <a:ext cx="10248451" cy="3394873"/>
                <a:chOff x="724349" y="3429000"/>
                <a:chExt cx="10248451" cy="3394873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2E4B48B-3C62-3E48-81D1-2F2AC64BD272}"/>
                    </a:ext>
                  </a:extLst>
                </p:cNvPr>
                <p:cNvGrpSpPr/>
                <p:nvPr/>
              </p:nvGrpSpPr>
              <p:grpSpPr>
                <a:xfrm>
                  <a:off x="5887201" y="3429000"/>
                  <a:ext cx="5085599" cy="3394873"/>
                  <a:chOff x="5508735" y="821681"/>
                  <a:chExt cx="6289867" cy="4633157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B70958E2-FB02-F046-9867-D68F10F386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508735" y="821681"/>
                    <a:ext cx="6289867" cy="295425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87DCCAA0-D28A-C24E-8FCD-1C5A1810B4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518670" y="2625889"/>
                    <a:ext cx="6279931" cy="282894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33AB3F5F-947F-8440-9246-941C05099B7E}"/>
                    </a:ext>
                  </a:extLst>
                </p:cNvPr>
                <p:cNvGrpSpPr/>
                <p:nvPr/>
              </p:nvGrpSpPr>
              <p:grpSpPr>
                <a:xfrm>
                  <a:off x="724349" y="3517868"/>
                  <a:ext cx="4742202" cy="3218742"/>
                  <a:chOff x="270584" y="964527"/>
                  <a:chExt cx="5865154" cy="4392781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F145EBA0-A429-884F-93BA-4BF915E7B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70584" y="964527"/>
                    <a:ext cx="5865154" cy="4392781"/>
                  </a:xfrm>
                  <a:prstGeom prst="rect">
                    <a:avLst/>
                  </a:prstGeom>
                </p:spPr>
              </p:pic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8C94BC5-3B22-D64D-B2DF-06776787C847}"/>
                      </a:ext>
                    </a:extLst>
                  </p:cNvPr>
                  <p:cNvSpPr txBox="1"/>
                  <p:nvPr/>
                </p:nvSpPr>
                <p:spPr>
                  <a:xfrm>
                    <a:off x="720762" y="1237129"/>
                    <a:ext cx="279699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656669A-DDF2-7043-B1F8-BD5185030397}"/>
                      </a:ext>
                    </a:extLst>
                  </p:cNvPr>
                  <p:cNvSpPr txBox="1"/>
                  <p:nvPr/>
                </p:nvSpPr>
                <p:spPr>
                  <a:xfrm>
                    <a:off x="710005" y="3112552"/>
                    <a:ext cx="279699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A34044-37AB-884F-ADFA-7940505C5DCC}"/>
                  </a:ext>
                </a:extLst>
              </p:cNvPr>
              <p:cNvSpPr/>
              <p:nvPr/>
            </p:nvSpPr>
            <p:spPr>
              <a:xfrm>
                <a:off x="7199336" y="3392022"/>
                <a:ext cx="28616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H</a:t>
                </a: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= 35 m and </a:t>
                </a:r>
                <a:r>
                  <a:rPr lang="en-US" i="1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D</a:t>
                </a:r>
                <a:r>
                  <a:rPr lang="en-US" i="1" baseline="30000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-1</a:t>
                </a:r>
                <a:r>
                  <a:rPr lang="en-US" baseline="30000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= 3.5 days </a:t>
                </a:r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F4DA2C-B582-E449-B61A-064A9AD9429D}"/>
                </a:ext>
              </a:extLst>
            </p:cNvPr>
            <p:cNvSpPr txBox="1"/>
            <p:nvPr/>
          </p:nvSpPr>
          <p:spPr>
            <a:xfrm>
              <a:off x="7199336" y="3724375"/>
              <a:ext cx="3383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PV (contours), divergence(colors)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E5900C-BF25-BA4B-B9F9-C21B00CB015C}"/>
                </a:ext>
              </a:extLst>
            </p:cNvPr>
            <p:cNvSpPr txBox="1"/>
            <p:nvPr/>
          </p:nvSpPr>
          <p:spPr>
            <a:xfrm>
              <a:off x="2457134" y="3725074"/>
              <a:ext cx="3009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PV (contours), Rainfall (colors)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68F786-4198-C647-B234-E8C993ACCDC7}"/>
              </a:ext>
            </a:extLst>
          </p:cNvPr>
          <p:cNvSpPr txBox="1"/>
          <p:nvPr/>
        </p:nvSpPr>
        <p:spPr>
          <a:xfrm>
            <a:off x="10434895" y="432145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k = 1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C3A45F-FDFD-3942-AD13-6453F86FC1C0}"/>
              </a:ext>
            </a:extLst>
          </p:cNvPr>
          <p:cNvSpPr txBox="1"/>
          <p:nvPr/>
        </p:nvSpPr>
        <p:spPr>
          <a:xfrm>
            <a:off x="10423951" y="565478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k = 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2249D9-D83B-7F48-9786-0ECC1413A816}"/>
                  </a:ext>
                </a:extLst>
              </p:cNvPr>
              <p:cNvSpPr/>
              <p:nvPr/>
            </p:nvSpPr>
            <p:spPr>
              <a:xfrm>
                <a:off x="575408" y="898836"/>
                <a:ext cx="4891143" cy="218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(1)				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𝑦𝑢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(2)							 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(3)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2249D9-D83B-7F48-9786-0ECC1413A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8" y="898836"/>
                <a:ext cx="4891143" cy="2183290"/>
              </a:xfrm>
              <a:prstGeom prst="rect">
                <a:avLst/>
              </a:prstGeom>
              <a:blipFill>
                <a:blip r:embed="rId9"/>
                <a:stretch>
                  <a:fillRect l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88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B14595-E3E9-D241-89B9-3A1EB3F2BA44}"/>
              </a:ext>
            </a:extLst>
          </p:cNvPr>
          <p:cNvSpPr txBox="1"/>
          <p:nvPr/>
        </p:nvSpPr>
        <p:spPr>
          <a:xfrm>
            <a:off x="419548" y="365760"/>
            <a:ext cx="4776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From the Kelvin wave to the MJO (now):</a:t>
            </a:r>
          </a:p>
          <a:p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6A880-5E09-4C4A-BBD2-63A0B61E5AD5}"/>
              </a:ext>
            </a:extLst>
          </p:cNvPr>
          <p:cNvSpPr txBox="1"/>
          <p:nvPr/>
        </p:nvSpPr>
        <p:spPr>
          <a:xfrm>
            <a:off x="5132286" y="916317"/>
            <a:ext cx="537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resonant solution into (1):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30480CF-3F75-AF45-BF74-D306015A9269}"/>
                  </a:ext>
                </a:extLst>
              </p:cNvPr>
              <p:cNvSpPr/>
              <p:nvPr/>
            </p:nvSpPr>
            <p:spPr>
              <a:xfrm>
                <a:off x="5147460" y="1485073"/>
                <a:ext cx="6096000" cy="12931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𝑅𝑒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							 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𝑅𝑒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 smtClean="0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𝑙𝑎𝑔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30480CF-3F75-AF45-BF74-D306015A9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460" y="1485073"/>
                <a:ext cx="6096000" cy="1293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7264CC-1111-844E-9D3E-266AFB21D7F6}"/>
                  </a:ext>
                </a:extLst>
              </p:cNvPr>
              <p:cNvSpPr/>
              <p:nvPr/>
            </p:nvSpPr>
            <p:spPr>
              <a:xfrm>
                <a:off x="5132286" y="2887545"/>
                <a:ext cx="6096000" cy="9099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is a phase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𝑙𝑎𝑔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is a phase difference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7264CC-1111-844E-9D3E-266AFB21D7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286" y="2887545"/>
                <a:ext cx="6096000" cy="909993"/>
              </a:xfrm>
              <a:prstGeom prst="rect">
                <a:avLst/>
              </a:prstGeom>
              <a:blipFill>
                <a:blip r:embed="rId4"/>
                <a:stretch>
                  <a:fillRect l="-832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AE1B3BE-40C6-8F4D-A8E7-E426F1F6E847}"/>
              </a:ext>
            </a:extLst>
          </p:cNvPr>
          <p:cNvPicPr/>
          <p:nvPr/>
        </p:nvPicPr>
        <p:blipFill rotWithShape="1">
          <a:blip r:embed="rId5"/>
          <a:srcRect t="22560" r="66008"/>
          <a:stretch/>
        </p:blipFill>
        <p:spPr>
          <a:xfrm>
            <a:off x="694368" y="2803161"/>
            <a:ext cx="2978221" cy="2316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0B8A8-D9E2-4143-9C0A-E6CBBCD711A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67713" y="4249939"/>
            <a:ext cx="7178265" cy="2447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D8DB2-5255-1E44-BE8B-FD88AF9C6486}"/>
              </a:ext>
            </a:extLst>
          </p:cNvPr>
          <p:cNvPicPr/>
          <p:nvPr/>
        </p:nvPicPr>
        <p:blipFill rotWithShape="1">
          <a:blip r:embed="rId5"/>
          <a:srcRect l="33295" t="22560" r="32713"/>
          <a:stretch/>
        </p:blipFill>
        <p:spPr>
          <a:xfrm>
            <a:off x="969188" y="4771458"/>
            <a:ext cx="2978221" cy="23161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A4FF0B-93B8-8744-9858-A00001BA9F95}"/>
              </a:ext>
            </a:extLst>
          </p:cNvPr>
          <p:cNvSpPr/>
          <p:nvPr/>
        </p:nvSpPr>
        <p:spPr>
          <a:xfrm>
            <a:off x="6919598" y="4010748"/>
            <a:ext cx="285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H</a:t>
            </a:r>
            <a:r>
              <a:rPr lang="en-US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= 35 m and </a:t>
            </a:r>
            <a:r>
              <a:rPr lang="en-US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D</a:t>
            </a:r>
            <a:r>
              <a:rPr lang="en-US" i="1" baseline="300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-1</a:t>
            </a:r>
            <a:r>
              <a:rPr lang="en-US" baseline="300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Malgun Gothic" panose="020B0503020000020004" pitchFamily="34" charset="-127"/>
              </a:rPr>
              <a:t>= 3.5 days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56A86C-89E9-B940-BC66-1FF5C2107AE6}"/>
                  </a:ext>
                </a:extLst>
              </p:cNvPr>
              <p:cNvSpPr/>
              <p:nvPr/>
            </p:nvSpPr>
            <p:spPr>
              <a:xfrm>
                <a:off x="516174" y="834864"/>
                <a:ext cx="4891143" cy="218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𝐷𝑢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(1)				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𝑦𝑢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(2)							 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		(3)			</a:t>
                </a:r>
                <a:endParaRPr lang="en-US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56A86C-89E9-B940-BC66-1FF5C2107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74" y="834864"/>
                <a:ext cx="4891143" cy="2183290"/>
              </a:xfrm>
              <a:prstGeom prst="rect">
                <a:avLst/>
              </a:prstGeom>
              <a:blipFill>
                <a:blip r:embed="rId7"/>
                <a:stretch>
                  <a:fillRect l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06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F09C85-04AF-F941-8B43-439604A7517B}"/>
                  </a:ext>
                </a:extLst>
              </p:cNvPr>
              <p:cNvSpPr txBox="1"/>
              <p:nvPr/>
            </p:nvSpPr>
            <p:spPr>
              <a:xfrm>
                <a:off x="442437" y="409903"/>
                <a:ext cx="10948552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Summary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r>
                  <a:rPr lang="en-US" sz="2000" dirty="0"/>
                  <a:t>1</a:t>
                </a:r>
                <a:r>
                  <a:rPr lang="en-US" sz="2400" dirty="0"/>
                  <a:t>. With v = 0, the resonant solution to the shallow-water equation for a damped (D ≠ 0) harmonic oscillator on an equatorial  </a:t>
                </a:r>
                <a:r>
                  <a:rPr lang="en-US" sz="2400" dirty="0">
                    <a:latin typeface="Symbol" pitchFamily="2" charset="2"/>
                  </a:rPr>
                  <a:t>b</a:t>
                </a:r>
                <a:r>
                  <a:rPr lang="en-US" sz="2400" dirty="0"/>
                  <a:t>-plane represents the Kelvin wave (k ≥ 2) for small D and an eastward propagating perturbation of planetary (k = 1) and </a:t>
                </a:r>
                <a:r>
                  <a:rPr lang="en-US" sz="2400" dirty="0" err="1"/>
                  <a:t>intraseasonal</a:t>
                </a:r>
                <a:r>
                  <a:rPr lang="en-US" sz="2400" dirty="0"/>
                  <a:t> scales for large D.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2. This eastward propagating, planetary, </a:t>
                </a:r>
                <a:r>
                  <a:rPr lang="en-US" sz="2400" dirty="0" err="1"/>
                  <a:t>intraseasonal</a:t>
                </a:r>
                <a:r>
                  <a:rPr lang="en-US" sz="2400" dirty="0"/>
                  <a:t> perturbation in the presence of large D exhibits a similar horizontal structure (the swallowtail pattern) and a </a:t>
                </a:r>
                <a:r>
                  <a:rPr lang="en-US" sz="2400" i="1" dirty="0"/>
                  <a:t>u</a:t>
                </a:r>
                <a:r>
                  <a:rPr lang="en-US" sz="2400" dirty="0"/>
                  <a:t> -</a:t>
                </a:r>
                <a:r>
                  <a:rPr lang="en-US" sz="2400" dirty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sz="2400" dirty="0"/>
                  <a:t> phase relationship as the observed MJO.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3. This eastward propagating, planetary, </a:t>
                </a:r>
                <a:r>
                  <a:rPr lang="en-US" sz="2400" dirty="0" err="1"/>
                  <a:t>intraseasonal</a:t>
                </a:r>
                <a:r>
                  <a:rPr lang="en-US" sz="2400" dirty="0"/>
                  <a:t> perturbation is the </a:t>
                </a:r>
                <a:r>
                  <a:rPr lang="en-US" sz="2400" i="1" dirty="0"/>
                  <a:t>dynamic core of the MJO</a:t>
                </a:r>
                <a:r>
                  <a:rPr lang="en-US" sz="2400" dirty="0"/>
                  <a:t>.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4. This MJO theory does not invalid other MJO theories and hypotheses. It treats them as possible explanations for energy supplies to the MJO dynamic core.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F09C85-04AF-F941-8B43-439604A75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37" y="409903"/>
                <a:ext cx="10948552" cy="5909310"/>
              </a:xfrm>
              <a:prstGeom prst="rect">
                <a:avLst/>
              </a:prstGeom>
              <a:blipFill>
                <a:blip r:embed="rId2"/>
                <a:stretch>
                  <a:fillRect l="-811" t="-642" r="-1390" b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19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8C37E8-3AE5-6C4B-A312-1FAF7AA40A7E}"/>
              </a:ext>
            </a:extLst>
          </p:cNvPr>
          <p:cNvSpPr txBox="1"/>
          <p:nvPr/>
        </p:nvSpPr>
        <p:spPr>
          <a:xfrm>
            <a:off x="3287635" y="207947"/>
            <a:ext cx="5616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Moisture Mode Thinking of MJO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F7227-A3CB-0A4D-84B8-E2B0E345699F}"/>
              </a:ext>
            </a:extLst>
          </p:cNvPr>
          <p:cNvPicPr/>
          <p:nvPr/>
        </p:nvPicPr>
        <p:blipFill rotWithShape="1">
          <a:blip r:embed="rId2"/>
          <a:srcRect l="68565" t="14482"/>
          <a:stretch/>
        </p:blipFill>
        <p:spPr>
          <a:xfrm>
            <a:off x="3702634" y="669612"/>
            <a:ext cx="5377682" cy="40912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EB00D6-C3A2-6646-970C-3E852DB7C43B}"/>
              </a:ext>
            </a:extLst>
          </p:cNvPr>
          <p:cNvSpPr txBox="1"/>
          <p:nvPr/>
        </p:nvSpPr>
        <p:spPr>
          <a:xfrm>
            <a:off x="1390343" y="4660606"/>
            <a:ext cx="9411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The </a:t>
            </a:r>
            <a:r>
              <a:rPr lang="en-US" sz="2000" b="1" dirty="0" err="1"/>
              <a:t>Matsuno</a:t>
            </a:r>
            <a:r>
              <a:rPr lang="en-US" sz="2000" b="1" dirty="0"/>
              <a:t> solutions to dry shallow-water equations on an equatorial </a:t>
            </a:r>
            <a:r>
              <a:rPr lang="en-US" sz="2000" b="1" dirty="0">
                <a:latin typeface="Symbol" pitchFamily="2" charset="2"/>
              </a:rPr>
              <a:t>b</a:t>
            </a:r>
            <a:r>
              <a:rPr lang="en-US" sz="2000" b="1" dirty="0"/>
              <a:t>-plane does not include the MJO;</a:t>
            </a:r>
          </a:p>
          <a:p>
            <a:pPr marL="342900" indent="-342900">
              <a:buFontTx/>
              <a:buChar char="-"/>
            </a:pPr>
            <a:r>
              <a:rPr lang="en-US" sz="2000" b="1" dirty="0"/>
              <a:t>Other variables must be included to yield to an MJO solution;</a:t>
            </a:r>
          </a:p>
          <a:p>
            <a:pPr marL="342900" indent="-342900">
              <a:buFontTx/>
              <a:buChar char="-"/>
            </a:pPr>
            <a:r>
              <a:rPr lang="en-US" sz="2000" b="1" dirty="0"/>
              <a:t>Moisture is the needed ingredient for an MJO solution; </a:t>
            </a:r>
          </a:p>
          <a:p>
            <a:r>
              <a:rPr lang="en-US" sz="2000" b="1" dirty="0"/>
              <a:t>=&gt; Moisture mode theory of the MJO</a:t>
            </a:r>
          </a:p>
        </p:txBody>
      </p:sp>
    </p:spTree>
    <p:extLst>
      <p:ext uri="{BB962C8B-B14F-4D97-AF65-F5344CB8AC3E}">
        <p14:creationId xmlns:p14="http://schemas.microsoft.com/office/powerpoint/2010/main" val="683177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1238</Words>
  <Application>Microsoft Macintosh PowerPoint</Application>
  <PresentationFormat>Widescreen</PresentationFormat>
  <Paragraphs>182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136</cp:revision>
  <dcterms:created xsi:type="dcterms:W3CDTF">2019-12-19T19:12:21Z</dcterms:created>
  <dcterms:modified xsi:type="dcterms:W3CDTF">2020-05-01T15:21:14Z</dcterms:modified>
</cp:coreProperties>
</file>