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5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9B6"/>
    <a:srgbClr val="ADDCE7"/>
    <a:srgbClr val="FFAF5C"/>
    <a:srgbClr val="FF40FF"/>
    <a:srgbClr val="549E38"/>
    <a:srgbClr val="455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4660"/>
  </p:normalViewPr>
  <p:slideViewPr>
    <p:cSldViewPr snapToGrid="0">
      <p:cViewPr>
        <p:scale>
          <a:sx n="126" d="100"/>
          <a:sy n="126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C6AD-0D42-46D4-86C5-5E356F1E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D0C77-FA6E-4EA8-BA60-F9C1EA96A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36DE9-53C9-4D24-A2A2-4D607676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7FE7-CA3E-4933-AEF9-21266770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BC1C4-13AC-43E5-9096-A257297A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A32C-600F-4EC0-9B2D-ECDD9E35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DE643-3041-496C-B216-3B38BD15A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F9AC-43DE-4F62-B109-6B0A9C2B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B0097-71CC-4AEC-8F6E-716F9163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88E79-04F7-4228-AA09-3FC9DC11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2BE53-EF3A-4C73-96B3-88478EBD7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4A8B5-49F0-4F15-870D-7FD16A7F8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012DC-AB0B-447F-AC90-86389563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81CE-5109-48AD-BF9A-4FDF62FE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DEED-184D-41B2-A76C-1D54C75D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8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0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1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42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8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C280-AA33-4C25-BB1D-E35DB071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91D3-CAEA-47D3-8FC2-DF70B969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C75D-A3E3-41EC-90E0-53BF343C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E42D-0A2E-4475-8A2A-0B3AFFC7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85AA-BFEC-465B-886B-A656C5CB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9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64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6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0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97CE-3DD8-4BEC-AF16-69ECBF7A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2E74-7651-4A2A-847F-FDF922334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58963-C7BB-4FDC-82FF-3E6C41F6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E5F6-C1DA-43B4-8768-6FBFC30C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98EB-3966-4114-8A18-8FAAABC4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4DFF-FDAF-4B96-9C01-CF46769C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23FA-6C1E-4ABE-8CF1-583ECD1F4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24917-1648-4779-A6EC-587BECA51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B23FF-2C95-4551-BC53-0676600B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8EC20-50B0-4A11-871A-1968D9F3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11D07-6F3F-41D4-8E0A-F404F1C4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B6D7-6A77-47A2-943E-D8ADAD1E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26228-D093-4792-B504-6CC486CC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C9AEC-43B5-45DF-BE5F-5D3EAA0AE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140F6-C9DA-4A17-874A-A458A52AB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967DA-38CD-4610-A98B-AD3DB83CB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4A83A-0D45-4210-8276-8F1A3047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30E5A-7CF9-4CE2-AD68-9913F994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ADF20-BC33-4475-9358-31D48EB1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C6F0-C471-49BF-BE1A-592C3857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173EA-5826-43E0-A150-3B8C39C3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1B1C2-1ACA-4F62-B5F9-1045117A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4154A-8D0E-40AE-95FF-27FE67BC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91DC7-023E-4D2B-A02B-8E2837C7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6BA4-69B6-473E-A7AF-17447EBF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440FB-2DCB-442A-86FB-AE77D733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17E9-6A91-40B6-B469-808C1984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988D-0B1D-46A2-97EC-7C900FB85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E9401-5FDF-421A-96A3-EF85E11CB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63D1D-4DC2-4D48-AD5E-E8D47B4A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73D30-1690-4973-B341-FB99FF4D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72BC4-95D4-45FA-A36E-71E9C743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285A-058C-46BE-AC95-E903C5A0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3E6C8-D00B-4039-9F66-9D960AB2D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88D50-26A7-4576-A893-319A81CD7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C16AD-0C6A-4CA1-A4BF-20031CDA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138E3-6434-4D30-86C1-DB043689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BC1AC-CD11-4B96-A66D-CCE00691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D352A-2E1B-4E9C-9B80-E03F7A9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B889-252C-4CB9-9A9A-02D711BDA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7C82-8DB3-42A2-AE2D-C561E3124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CC96-43BA-4B05-9563-A004A421D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FE973-47D1-4441-9374-5493F383B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90CAC4-ADB5-4A9E-B2E0-A56456E383C4}" type="datetimeFigureOut">
              <a:rPr lang="en-US" smtClean="0"/>
              <a:t>4/6/20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3B5045-F76B-4AF3-AB72-682A31E0B9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6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EFBC-2B5B-4BD6-B680-217FBD64A58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437" y="701554"/>
            <a:ext cx="11795125" cy="1627187"/>
          </a:xfrm>
          <a:solidFill>
            <a:schemeClr val="bg2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Developing an Autonomous Hovercraft for Benthic Surveying in Very Shallow Waters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690D7-2A7F-4E3A-BA67-176DB109595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48000" y="5792788"/>
            <a:ext cx="8945562" cy="90487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chemeClr val="bg2"/>
                </a:solidFill>
              </a:rPr>
              <a:t>Meghan Troup, PhD Candidate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2"/>
                </a:solidFill>
              </a:rPr>
              <a:t> David Barclay, Matt Hatcher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142C6-79C8-5B4D-B3FE-49F828D7A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44" y="6031964"/>
            <a:ext cx="1065468" cy="826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280F3-860A-244A-B066-B643146B7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547"/>
            <a:ext cx="1610045" cy="553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1473A-77DA-3C42-AA25-ADF150D5DB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 b="19728"/>
          <a:stretch/>
        </p:blipFill>
        <p:spPr>
          <a:xfrm>
            <a:off x="4082816" y="6037541"/>
            <a:ext cx="2077828" cy="820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103E65-56DB-BA48-BECA-C03C72783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4" y="6037541"/>
            <a:ext cx="2472772" cy="8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7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CC74-43E0-4894-ABF7-2FD9B8F1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in Shallow Waters (&lt;5 meters)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63760-5A24-8A4B-BC76-99B5F15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012" y="1846051"/>
            <a:ext cx="5419022" cy="7362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Current Common Methods of Mapping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C206A3-8CF7-FB4A-81E7-415262F06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448" y="2571472"/>
            <a:ext cx="5269831" cy="3378200"/>
          </a:xfrm>
        </p:spPr>
        <p:txBody>
          <a:bodyPr/>
          <a:lstStyle/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/>
              <a:t>Optical mapping methods (LiDAR, satellite imagery, aerial photography) are limited by </a:t>
            </a:r>
            <a:r>
              <a:rPr lang="en-US" b="1" dirty="0"/>
              <a:t>cloud cover </a:t>
            </a:r>
            <a:r>
              <a:rPr lang="en-US" dirty="0"/>
              <a:t>and </a:t>
            </a:r>
            <a:r>
              <a:rPr lang="en-US" b="1" dirty="0"/>
              <a:t>turbidity</a:t>
            </a:r>
            <a:r>
              <a:rPr lang="en-US" dirty="0"/>
              <a:t> and may lack detail in resolution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/>
              <a:t>Boats, AUVs, and many ASVs have limited maneuverability in shallower waters</a:t>
            </a:r>
          </a:p>
          <a:p>
            <a:pPr marL="274320" indent="-274320">
              <a:buFont typeface="Wingdings" panose="05000000000000000000" pitchFamily="2" charset="2"/>
              <a:buChar char="§"/>
            </a:pPr>
            <a:r>
              <a:rPr lang="en-US" dirty="0"/>
              <a:t>Manual </a:t>
            </a:r>
            <a:r>
              <a:rPr lang="en-US" i="1" dirty="0"/>
              <a:t>in situ </a:t>
            </a:r>
            <a:r>
              <a:rPr lang="en-US" dirty="0"/>
              <a:t>mapping or using underwater video can be inefficient and require spatial interpolation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BCF9-717D-E24F-824D-7142E0D5B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1853677"/>
            <a:ext cx="5775606" cy="7362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Novel Alternative: Autonomous Hovercraft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0F48F8-1006-4D81-834C-E706C4F5FA10}"/>
              </a:ext>
            </a:extLst>
          </p:cNvPr>
          <p:cNvSpPr txBox="1">
            <a:spLocks/>
          </p:cNvSpPr>
          <p:nvPr/>
        </p:nvSpPr>
        <p:spPr>
          <a:xfrm>
            <a:off x="6126480" y="2582333"/>
            <a:ext cx="5775606" cy="35750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Hovercrafts float on a cushion of air, allowing for near-frictionless movement over a surface</a:t>
            </a:r>
          </a:p>
          <a:p>
            <a:pPr marL="274320"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propulsion mechanism of the vehicle is above water, limiting the amount of disturbance below</a:t>
            </a:r>
          </a:p>
          <a:p>
            <a:pPr marL="274320"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sonar arm can be raised and lowered automatically once the hovercraft reaches a depth of at least 10 cm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7C7D2C-0757-9042-A585-5D87A89658C4}"/>
              </a:ext>
            </a:extLst>
          </p:cNvPr>
          <p:cNvCxnSpPr>
            <a:cxnSpLocks/>
          </p:cNvCxnSpPr>
          <p:nvPr/>
        </p:nvCxnSpPr>
        <p:spPr>
          <a:xfrm>
            <a:off x="385011" y="2468879"/>
            <a:ext cx="5419023" cy="0"/>
          </a:xfrm>
          <a:prstGeom prst="line">
            <a:avLst/>
          </a:prstGeom>
          <a:ln w="12700">
            <a:solidFill>
              <a:srgbClr val="455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63F2E7-C740-1144-B2AF-1EC633018DD1}"/>
              </a:ext>
            </a:extLst>
          </p:cNvPr>
          <p:cNvCxnSpPr>
            <a:cxnSpLocks/>
          </p:cNvCxnSpPr>
          <p:nvPr/>
        </p:nvCxnSpPr>
        <p:spPr>
          <a:xfrm>
            <a:off x="6035040" y="2468879"/>
            <a:ext cx="5419023" cy="0"/>
          </a:xfrm>
          <a:prstGeom prst="line">
            <a:avLst/>
          </a:prstGeom>
          <a:ln w="12700">
            <a:solidFill>
              <a:srgbClr val="455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549C2DF-A9A9-AC4F-907B-8F20D1C2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547"/>
            <a:ext cx="1610045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A7AD-4C9E-4E48-835A-57E40B74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DFB9F9-3EF0-4973-99D7-3A4873107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5295" y="2246904"/>
            <a:ext cx="5627643" cy="34561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 hovercraft vehicle capable of following a programmed path autonomously and survey in water shallower than 5 meters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altLang="en-US" sz="2400" dirty="0"/>
              <a:t>Analyze sonar data to infer sediment type, presence and extent of eelgrass, and small-scale bathymetry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CA" altLang="en-US" sz="2400" dirty="0"/>
              <a:t>Create detailed map of survey sites using high resolution sonar mosaics</a:t>
            </a:r>
            <a:endParaRPr lang="en-US" altLang="en-US" sz="2400" dirty="0"/>
          </a:p>
        </p:txBody>
      </p:sp>
      <p:pic>
        <p:nvPicPr>
          <p:cNvPr id="11" name="Content Placeholder 10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24F92EE4-13E3-4A73-B46F-1157362F9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1" y="2123559"/>
            <a:ext cx="4937125" cy="370284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89DDAA-6D63-0E48-9B8C-70A4320F1914}"/>
              </a:ext>
            </a:extLst>
          </p:cNvPr>
          <p:cNvSpPr/>
          <p:nvPr/>
        </p:nvSpPr>
        <p:spPr>
          <a:xfrm>
            <a:off x="5707781" y="2123559"/>
            <a:ext cx="5775157" cy="1514790"/>
          </a:xfrm>
          <a:prstGeom prst="rect">
            <a:avLst/>
          </a:prstGeom>
          <a:noFill/>
          <a:ln w="38100">
            <a:solidFill>
              <a:srgbClr val="549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E83C7-958C-514A-8A16-51F8F5CB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547"/>
            <a:ext cx="1610045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940A-49FB-4E49-BB2B-22E918C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Hovercraft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A21D8-7779-C041-BF36-1C61F7090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3444" y="1838425"/>
            <a:ext cx="5178392" cy="4457946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000" dirty="0"/>
              <a:t>Single engine and attached fan mounted at an angle creates both lift and thrust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Steering controlled by twin rudders in fan’s exhaust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Sonar data collection controlled by on-board computer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Navigation and IMU controlled by autopilot, connected to base computer via telemetry radio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GPS has Real Time Kinematic abilities and can reach centimeter accuracies.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Side-scan and single beam sonar combination provides depth and seafloor characteristics as well as imagery over a horizontal range</a:t>
            </a:r>
          </a:p>
          <a:p>
            <a:pPr marL="201168" lvl="1" indent="0">
              <a:buNone/>
            </a:pPr>
            <a:endParaRPr lang="en-US" sz="2000" dirty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6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09112796-236D-1247-98E4-600B14D602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5" y="1645269"/>
            <a:ext cx="6308690" cy="320034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E2B652-BD7D-B248-9C5A-889BC3569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23846"/>
          <a:stretch/>
        </p:blipFill>
        <p:spPr>
          <a:xfrm>
            <a:off x="1366652" y="4845614"/>
            <a:ext cx="3789548" cy="1561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82D0B7-4B85-0447-AEEE-23A01EB00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547"/>
            <a:ext cx="1610045" cy="55345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F496D5-252F-2449-A529-500BE02E4FAB}"/>
              </a:ext>
            </a:extLst>
          </p:cNvPr>
          <p:cNvCxnSpPr>
            <a:cxnSpLocks/>
          </p:cNvCxnSpPr>
          <p:nvPr/>
        </p:nvCxnSpPr>
        <p:spPr>
          <a:xfrm>
            <a:off x="4716379" y="5813659"/>
            <a:ext cx="11935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43E13-6CF6-1F4A-B52A-78784AA3850F}"/>
              </a:ext>
            </a:extLst>
          </p:cNvPr>
          <p:cNvSpPr/>
          <p:nvPr/>
        </p:nvSpPr>
        <p:spPr>
          <a:xfrm>
            <a:off x="5226516" y="5496025"/>
            <a:ext cx="1161581" cy="63526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Single-beam Echo Sounder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DA6AA0CB-833D-064A-A95B-2AC4051B9F1A}"/>
              </a:ext>
            </a:extLst>
          </p:cNvPr>
          <p:cNvSpPr/>
          <p:nvPr/>
        </p:nvSpPr>
        <p:spPr>
          <a:xfrm>
            <a:off x="1366650" y="5091764"/>
            <a:ext cx="750907" cy="108765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D5AA0F-1E04-7C41-B490-6620B8883CC4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924025" y="5635592"/>
            <a:ext cx="4426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B8EAE01-D03A-7742-B706-DACC1316B201}"/>
              </a:ext>
            </a:extLst>
          </p:cNvPr>
          <p:cNvSpPr/>
          <p:nvPr/>
        </p:nvSpPr>
        <p:spPr>
          <a:xfrm>
            <a:off x="102533" y="5317957"/>
            <a:ext cx="1161581" cy="63526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Side-scan Transducers</a:t>
            </a:r>
          </a:p>
        </p:txBody>
      </p:sp>
    </p:spTree>
    <p:extLst>
      <p:ext uri="{BB962C8B-B14F-4D97-AF65-F5344CB8AC3E}">
        <p14:creationId xmlns:p14="http://schemas.microsoft.com/office/powerpoint/2010/main" val="355404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74F7-A151-D94C-9121-03D7CC4B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Hovercraft Proficiency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981019-7C86-FF4C-94AC-9C09246A1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2180" y="1791706"/>
            <a:ext cx="4937760" cy="736282"/>
          </a:xfrm>
        </p:spPr>
        <p:txBody>
          <a:bodyPr/>
          <a:lstStyle/>
          <a:p>
            <a:r>
              <a:rPr lang="en-US" dirty="0"/>
              <a:t>Measuring Success of Autonomy: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8B59D-2AF9-044A-B209-57B4AE176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2180" y="2582334"/>
            <a:ext cx="5428649" cy="3378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Does the Hovercraft reach programmed waypoints? 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Yes!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far from ‘desired’ is the hovercraft’s path between waypoints? 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Measured hovercraft headings are compared to ‘desired’ headings (i.e. straight line from hovercraft’s instantaneous position to next waypoint) and given a score from 0 (&gt;90 degrees from desired) to 1 (within 5 degrees of desired).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DFBD00-ADFD-C44D-85F0-060D3431C52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1321" r="2086" b="2603"/>
          <a:stretch/>
        </p:blipFill>
        <p:spPr bwMode="auto">
          <a:xfrm>
            <a:off x="144378" y="1785091"/>
            <a:ext cx="2628443" cy="2486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2AD99-87DB-1C4A-8E47-61A371D63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3722" r="4859" b="6374"/>
          <a:stretch/>
        </p:blipFill>
        <p:spPr>
          <a:xfrm>
            <a:off x="2835491" y="1791706"/>
            <a:ext cx="3695144" cy="4050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63E93-A4D1-B549-8DF7-7B5E8889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547"/>
            <a:ext cx="1610045" cy="55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FCC78A-124A-134C-B990-6B3DE3C7E8E3}"/>
              </a:ext>
            </a:extLst>
          </p:cNvPr>
          <p:cNvSpPr txBox="1"/>
          <p:nvPr/>
        </p:nvSpPr>
        <p:spPr>
          <a:xfrm>
            <a:off x="154003" y="4340994"/>
            <a:ext cx="2628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Hovercraft track (blue line) during testing. Programmed way points are shown by red dots and labelled. Accuracy of corresponding tracks are shown in rose plots.</a:t>
            </a:r>
          </a:p>
        </p:txBody>
      </p:sp>
    </p:spTree>
    <p:extLst>
      <p:ext uri="{BB962C8B-B14F-4D97-AF65-F5344CB8AC3E}">
        <p14:creationId xmlns:p14="http://schemas.microsoft.com/office/powerpoint/2010/main" val="27840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639F-E83E-1D43-9D80-44F54E04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Hovercraft Applications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ABCAE-7C79-EC42-ABE2-4687E76D4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547"/>
            <a:ext cx="1610045" cy="55345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60CA41-DEF5-F540-BB5E-DFEE87C9AE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1" y="1761553"/>
            <a:ext cx="5505650" cy="44426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4BB879A-D96B-834C-93CE-79EDEA2B4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6128" y="2053289"/>
            <a:ext cx="3044097" cy="405548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/>
              <a:t>Mapping: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Bathymetry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Seafloor features (physical or geological)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Habitats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Environmental factors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Temperature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Salinity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Flow rate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Passive Acoustics 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8B8214-B67B-6643-88AC-5530D40CE5D2}"/>
              </a:ext>
            </a:extLst>
          </p:cNvPr>
          <p:cNvSpPr/>
          <p:nvPr/>
        </p:nvSpPr>
        <p:spPr>
          <a:xfrm>
            <a:off x="240426" y="2050582"/>
            <a:ext cx="760396" cy="3821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1A1CC-0658-C747-AFFD-B72B9BEA2B25}"/>
              </a:ext>
            </a:extLst>
          </p:cNvPr>
          <p:cNvSpPr/>
          <p:nvPr/>
        </p:nvSpPr>
        <p:spPr>
          <a:xfrm rot="5400000">
            <a:off x="3012229" y="3826440"/>
            <a:ext cx="428870" cy="4307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24FFB-7A12-EB42-9318-D92A028A8E3E}"/>
              </a:ext>
            </a:extLst>
          </p:cNvPr>
          <p:cNvSpPr txBox="1"/>
          <p:nvPr/>
        </p:nvSpPr>
        <p:spPr>
          <a:xfrm>
            <a:off x="293765" y="1988288"/>
            <a:ext cx="7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B3C02-EC40-604C-883D-9275BAC4CEEB}"/>
              </a:ext>
            </a:extLst>
          </p:cNvPr>
          <p:cNvSpPr txBox="1"/>
          <p:nvPr/>
        </p:nvSpPr>
        <p:spPr>
          <a:xfrm>
            <a:off x="351517" y="5610761"/>
            <a:ext cx="7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DED5C-5B7E-8540-91BB-6FD80FD24C98}"/>
              </a:ext>
            </a:extLst>
          </p:cNvPr>
          <p:cNvSpPr txBox="1"/>
          <p:nvPr/>
        </p:nvSpPr>
        <p:spPr>
          <a:xfrm>
            <a:off x="3969013" y="5645343"/>
            <a:ext cx="7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AB0F2-E396-CD43-9806-2AFD2DEFF9DD}"/>
              </a:ext>
            </a:extLst>
          </p:cNvPr>
          <p:cNvSpPr txBox="1"/>
          <p:nvPr/>
        </p:nvSpPr>
        <p:spPr>
          <a:xfrm rot="16200000">
            <a:off x="-378181" y="3611868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(m)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5432E-B16A-FC45-A3D2-6CF08BC43E25}"/>
              </a:ext>
            </a:extLst>
          </p:cNvPr>
          <p:cNvSpPr txBox="1"/>
          <p:nvPr/>
        </p:nvSpPr>
        <p:spPr>
          <a:xfrm>
            <a:off x="2053986" y="5906639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ADAEE2-5344-7F4C-974B-30247000E599}"/>
              </a:ext>
            </a:extLst>
          </p:cNvPr>
          <p:cNvSpPr txBox="1"/>
          <p:nvPr/>
        </p:nvSpPr>
        <p:spPr>
          <a:xfrm>
            <a:off x="308203" y="3703926"/>
            <a:ext cx="7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3C060F-2FE4-874C-8F08-26232CCEE2F6}"/>
              </a:ext>
            </a:extLst>
          </p:cNvPr>
          <p:cNvSpPr txBox="1"/>
          <p:nvPr/>
        </p:nvSpPr>
        <p:spPr>
          <a:xfrm>
            <a:off x="2160265" y="5645343"/>
            <a:ext cx="78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6FA5E5-DFFA-D24D-AD22-86E27030A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85" y="1761553"/>
            <a:ext cx="3201964" cy="28917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CACD11-CBC0-F848-86BB-B7A8F89DD46D}"/>
              </a:ext>
            </a:extLst>
          </p:cNvPr>
          <p:cNvSpPr/>
          <p:nvPr/>
        </p:nvSpPr>
        <p:spPr>
          <a:xfrm>
            <a:off x="8887441" y="1874849"/>
            <a:ext cx="374971" cy="249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73CD59-0E3E-8D45-A1CE-3DBAE787CACC}"/>
              </a:ext>
            </a:extLst>
          </p:cNvPr>
          <p:cNvSpPr txBox="1"/>
          <p:nvPr/>
        </p:nvSpPr>
        <p:spPr>
          <a:xfrm>
            <a:off x="8887441" y="1834399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200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5B381D-AFD8-E342-B3D4-7851CEF18211}"/>
              </a:ext>
            </a:extLst>
          </p:cNvPr>
          <p:cNvSpPr txBox="1"/>
          <p:nvPr/>
        </p:nvSpPr>
        <p:spPr>
          <a:xfrm>
            <a:off x="8887441" y="4151098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0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CC939-ECD5-4449-8C43-E82A42FD25FE}"/>
              </a:ext>
            </a:extLst>
          </p:cNvPr>
          <p:cNvSpPr txBox="1"/>
          <p:nvPr/>
        </p:nvSpPr>
        <p:spPr>
          <a:xfrm>
            <a:off x="8887441" y="2992748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100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673CC7-2DA5-D54C-B76F-84668034518D}"/>
              </a:ext>
            </a:extLst>
          </p:cNvPr>
          <p:cNvSpPr/>
          <p:nvPr/>
        </p:nvSpPr>
        <p:spPr>
          <a:xfrm>
            <a:off x="8999275" y="4368069"/>
            <a:ext cx="2999758" cy="230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CDFE73-91DF-794B-8686-1758FE074A00}"/>
              </a:ext>
            </a:extLst>
          </p:cNvPr>
          <p:cNvSpPr txBox="1"/>
          <p:nvPr/>
        </p:nvSpPr>
        <p:spPr>
          <a:xfrm>
            <a:off x="9026191" y="4253762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0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82C5FC-F644-A843-B6BC-E7627A8FF86F}"/>
              </a:ext>
            </a:extLst>
          </p:cNvPr>
          <p:cNvSpPr txBox="1"/>
          <p:nvPr/>
        </p:nvSpPr>
        <p:spPr>
          <a:xfrm>
            <a:off x="11500019" y="4265311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170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56EBAD-0E1F-0A46-B97B-B16EF5166B11}"/>
              </a:ext>
            </a:extLst>
          </p:cNvPr>
          <p:cNvSpPr txBox="1"/>
          <p:nvPr/>
        </p:nvSpPr>
        <p:spPr>
          <a:xfrm>
            <a:off x="10196889" y="4261269"/>
            <a:ext cx="47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85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831AE0-B992-944D-8F31-764996C3DFE9}"/>
              </a:ext>
            </a:extLst>
          </p:cNvPr>
          <p:cNvSpPr txBox="1"/>
          <p:nvPr/>
        </p:nvSpPr>
        <p:spPr>
          <a:xfrm>
            <a:off x="9262412" y="4413669"/>
            <a:ext cx="2506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Distance (m)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68D475-36CE-C941-9E10-87A43F708AD1}"/>
              </a:ext>
            </a:extLst>
          </p:cNvPr>
          <p:cNvSpPr txBox="1"/>
          <p:nvPr/>
        </p:nvSpPr>
        <p:spPr>
          <a:xfrm rot="16200000">
            <a:off x="7708633" y="3016832"/>
            <a:ext cx="2506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Distance (m)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BFE61F-43AE-9D4B-8BBF-F6C7117C09AE}"/>
              </a:ext>
            </a:extLst>
          </p:cNvPr>
          <p:cNvSpPr txBox="1"/>
          <p:nvPr/>
        </p:nvSpPr>
        <p:spPr>
          <a:xfrm>
            <a:off x="8874285" y="4634815"/>
            <a:ext cx="3201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Results of a clustering classification algorithm on echo-sounder ping data. The beginning of a small eelgrass bed observed manually is marked with a star. Each color shown on the map has different backscatter features. Orange indicates bare sand, dark blue features indicate eelgrass, and the light blue feature is unknown.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4879D0-D1A6-6048-A722-C97A1B9EB3E2}"/>
              </a:ext>
            </a:extLst>
          </p:cNvPr>
          <p:cNvSpPr/>
          <p:nvPr/>
        </p:nvSpPr>
        <p:spPr>
          <a:xfrm>
            <a:off x="10558360" y="1874848"/>
            <a:ext cx="1440673" cy="7367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B1A71A87-1C31-5944-9C36-5E03918E197C}"/>
              </a:ext>
            </a:extLst>
          </p:cNvPr>
          <p:cNvSpPr/>
          <p:nvPr/>
        </p:nvSpPr>
        <p:spPr>
          <a:xfrm>
            <a:off x="10584675" y="1902144"/>
            <a:ext cx="171039" cy="148438"/>
          </a:xfrm>
          <a:prstGeom prst="star5">
            <a:avLst/>
          </a:prstGeom>
          <a:solidFill>
            <a:schemeClr val="bg1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ABCEE5-ACCE-4D43-96B1-CAE48F1AFF41}"/>
              </a:ext>
            </a:extLst>
          </p:cNvPr>
          <p:cNvSpPr txBox="1"/>
          <p:nvPr/>
        </p:nvSpPr>
        <p:spPr>
          <a:xfrm>
            <a:off x="10682947" y="1857483"/>
            <a:ext cx="1133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Eelgrass Marker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2290DD2-A47E-634C-8E88-EE853B44199F}"/>
              </a:ext>
            </a:extLst>
          </p:cNvPr>
          <p:cNvSpPr/>
          <p:nvPr/>
        </p:nvSpPr>
        <p:spPr>
          <a:xfrm>
            <a:off x="10626129" y="2115916"/>
            <a:ext cx="88131" cy="79795"/>
          </a:xfrm>
          <a:prstGeom prst="ellipse">
            <a:avLst/>
          </a:prstGeom>
          <a:solidFill>
            <a:srgbClr val="FFAF5C"/>
          </a:solidFill>
          <a:ln>
            <a:solidFill>
              <a:srgbClr val="FFA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5754A4C-23BD-CA4C-AA7E-A2479A28E14C}"/>
              </a:ext>
            </a:extLst>
          </p:cNvPr>
          <p:cNvSpPr/>
          <p:nvPr/>
        </p:nvSpPr>
        <p:spPr>
          <a:xfrm>
            <a:off x="10626129" y="2287058"/>
            <a:ext cx="88131" cy="79795"/>
          </a:xfrm>
          <a:prstGeom prst="ellipse">
            <a:avLst/>
          </a:prstGeom>
          <a:solidFill>
            <a:srgbClr val="ADDCE7"/>
          </a:solidFill>
          <a:ln>
            <a:solidFill>
              <a:srgbClr val="ADD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FD1377-E082-B944-93A0-36BFD04F7884}"/>
              </a:ext>
            </a:extLst>
          </p:cNvPr>
          <p:cNvSpPr/>
          <p:nvPr/>
        </p:nvSpPr>
        <p:spPr>
          <a:xfrm>
            <a:off x="10626129" y="2465138"/>
            <a:ext cx="88131" cy="79795"/>
          </a:xfrm>
          <a:prstGeom prst="ellipse">
            <a:avLst/>
          </a:prstGeom>
          <a:solidFill>
            <a:srgbClr val="3579B6"/>
          </a:solidFill>
          <a:ln>
            <a:solidFill>
              <a:srgbClr val="357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858D16-21B7-344E-9269-A31B35494222}"/>
              </a:ext>
            </a:extLst>
          </p:cNvPr>
          <p:cNvSpPr txBox="1"/>
          <p:nvPr/>
        </p:nvSpPr>
        <p:spPr>
          <a:xfrm>
            <a:off x="10682947" y="2030505"/>
            <a:ext cx="1133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Bare Sand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ED138C-6C84-1D4C-92DF-968544A5A232}"/>
              </a:ext>
            </a:extLst>
          </p:cNvPr>
          <p:cNvSpPr txBox="1"/>
          <p:nvPr/>
        </p:nvSpPr>
        <p:spPr>
          <a:xfrm>
            <a:off x="10682947" y="2199239"/>
            <a:ext cx="1133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Unknown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7185F9-E19A-9F41-AF60-ACEAC3493965}"/>
              </a:ext>
            </a:extLst>
          </p:cNvPr>
          <p:cNvSpPr txBox="1"/>
          <p:nvPr/>
        </p:nvSpPr>
        <p:spPr>
          <a:xfrm>
            <a:off x="10682947" y="2377888"/>
            <a:ext cx="1133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Eelgrass</a:t>
            </a:r>
          </a:p>
        </p:txBody>
      </p:sp>
    </p:spTree>
    <p:extLst>
      <p:ext uri="{BB962C8B-B14F-4D97-AF65-F5344CB8AC3E}">
        <p14:creationId xmlns:p14="http://schemas.microsoft.com/office/powerpoint/2010/main" val="281571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492</Words>
  <Application>Microsoft Macintosh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Retrospect</vt:lpstr>
      <vt:lpstr>Developing an Autonomous Hovercraft for Benthic Surveying in Very Shallow Waters</vt:lpstr>
      <vt:lpstr>Mapping in Shallow Waters (&lt;5 meters)</vt:lpstr>
      <vt:lpstr>Project Objectives: </vt:lpstr>
      <vt:lpstr>Hovercraft Development</vt:lpstr>
      <vt:lpstr>Evaluation of Hovercraft Proficiency </vt:lpstr>
      <vt:lpstr>Hovercraft Applications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</dc:creator>
  <cp:lastModifiedBy>Meghan Troup</cp:lastModifiedBy>
  <cp:revision>76</cp:revision>
  <cp:lastPrinted>2020-04-03T12:45:49Z</cp:lastPrinted>
  <dcterms:created xsi:type="dcterms:W3CDTF">2020-03-10T19:23:15Z</dcterms:created>
  <dcterms:modified xsi:type="dcterms:W3CDTF">2020-04-07T14:10:17Z</dcterms:modified>
</cp:coreProperties>
</file>