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7" r:id="rId4"/>
    <p:sldId id="259" r:id="rId5"/>
    <p:sldId id="260" r:id="rId6"/>
  </p:sldIdLst>
  <p:sldSz cx="20104100" cy="12599988"/>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93529" autoAdjust="0"/>
  </p:normalViewPr>
  <p:slideViewPr>
    <p:cSldViewPr>
      <p:cViewPr>
        <p:scale>
          <a:sx n="60" d="100"/>
          <a:sy n="60" d="100"/>
        </p:scale>
        <p:origin x="494" y="-1085"/>
      </p:cViewPr>
      <p:guideLst>
        <p:guide orient="horz" pos="359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A0F5DB5B-F4F3-49A8-A50A-6FBC625ECBA0}" type="datetimeFigureOut">
              <a:rPr lang="en-GB" smtClean="0"/>
              <a:t>03/05/2020</a:t>
            </a:fld>
            <a:endParaRPr lang="en-GB"/>
          </a:p>
        </p:txBody>
      </p:sp>
      <p:sp>
        <p:nvSpPr>
          <p:cNvPr id="4" name="Slide Image Placeholder 3"/>
          <p:cNvSpPr>
            <a:spLocks noGrp="1" noRot="1" noChangeAspect="1"/>
          </p:cNvSpPr>
          <p:nvPr>
            <p:ph type="sldImg" idx="2"/>
          </p:nvPr>
        </p:nvSpPr>
        <p:spPr>
          <a:xfrm>
            <a:off x="3133725" y="849313"/>
            <a:ext cx="36591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D50B580B-E35A-42D4-8D29-4103817660B7}" type="slidenum">
              <a:rPr lang="en-GB" smtClean="0"/>
              <a:t>‹#›</a:t>
            </a:fld>
            <a:endParaRPr lang="en-GB"/>
          </a:p>
        </p:txBody>
      </p:sp>
    </p:spTree>
    <p:extLst>
      <p:ext uri="{BB962C8B-B14F-4D97-AF65-F5344CB8AC3E}">
        <p14:creationId xmlns:p14="http://schemas.microsoft.com/office/powerpoint/2010/main" val="340043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References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AGIP (1987). </a:t>
            </a:r>
            <a:r>
              <a:rPr lang="en-GB" sz="1200" dirty="0" err="1">
                <a:latin typeface="Arial" panose="020B0604020202020204" pitchFamily="34" charset="0"/>
                <a:cs typeface="Arial" panose="020B0604020202020204" pitchFamily="34" charset="0"/>
              </a:rPr>
              <a:t>Geologia</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geofisica</a:t>
            </a:r>
            <a:r>
              <a:rPr lang="en-GB" sz="1200" dirty="0">
                <a:latin typeface="Arial" panose="020B0604020202020204" pitchFamily="34" charset="0"/>
                <a:cs typeface="Arial" panose="020B0604020202020204" pitchFamily="34" charset="0"/>
              </a:rPr>
              <a:t> del </a:t>
            </a:r>
            <a:r>
              <a:rPr lang="en-GB" sz="1200" dirty="0" err="1">
                <a:latin typeface="Arial" panose="020B0604020202020204" pitchFamily="34" charset="0"/>
                <a:cs typeface="Arial" panose="020B0604020202020204" pitchFamily="34" charset="0"/>
              </a:rPr>
              <a:t>sistema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Technical report, </a:t>
            </a:r>
            <a:r>
              <a:rPr lang="en-GB" sz="1200" dirty="0" err="1">
                <a:latin typeface="Arial" panose="020B0604020202020204" pitchFamily="34" charset="0"/>
                <a:cs typeface="Arial" panose="020B0604020202020204" pitchFamily="34" charset="0"/>
              </a:rPr>
              <a:t>Settore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Esplor</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Ric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Geoterm-Metodol</a:t>
            </a:r>
            <a:r>
              <a:rPr lang="en-GB" sz="1200" dirty="0">
                <a:latin typeface="Arial" panose="020B0604020202020204" pitchFamily="34" charset="0"/>
                <a:cs typeface="Arial" panose="020B0604020202020204" pitchFamily="34" charset="0"/>
              </a:rPr>
              <a:t> per </a:t>
            </a:r>
            <a:r>
              <a:rPr lang="en-GB" sz="1200" dirty="0" err="1">
                <a:latin typeface="Arial" panose="020B0604020202020204" pitchFamily="34" charset="0"/>
                <a:cs typeface="Arial" panose="020B0604020202020204" pitchFamily="34" charset="0"/>
              </a:rPr>
              <a:t>l’Esplor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Geotermica</a:t>
            </a:r>
            <a:r>
              <a:rPr lang="en-GB" sz="1200" dirty="0">
                <a:latin typeface="Arial" panose="020B0604020202020204" pitchFamily="34" charset="0"/>
                <a:cs typeface="Arial" panose="020B0604020202020204" pitchFamily="34" charset="0"/>
              </a:rPr>
              <a:t>. San Donato Milanese, Italy, p. 123.</a:t>
            </a:r>
          </a:p>
          <a:p>
            <a:r>
              <a:rPr lang="en-GB" sz="1200" dirty="0" err="1">
                <a:latin typeface="Arial" panose="020B0604020202020204" pitchFamily="34" charset="0"/>
                <a:cs typeface="Arial" panose="020B0604020202020204" pitchFamily="34" charset="0"/>
              </a:rPr>
              <a:t>Carlino</a:t>
            </a:r>
            <a:r>
              <a:rPr lang="en-GB" sz="1200" dirty="0">
                <a:latin typeface="Arial" panose="020B0604020202020204" pitchFamily="34" charset="0"/>
                <a:cs typeface="Arial" panose="020B0604020202020204" pitchFamily="34" charset="0"/>
              </a:rPr>
              <a:t> , S., Troiano, A.,  Di Giuseppe, M. G.,  </a:t>
            </a:r>
            <a:r>
              <a:rPr lang="en-GB" sz="1200" dirty="0" err="1">
                <a:latin typeface="Arial" panose="020B0604020202020204" pitchFamily="34" charset="0"/>
                <a:cs typeface="Arial" panose="020B0604020202020204" pitchFamily="34" charset="0"/>
              </a:rPr>
              <a:t>Tramelli</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Troise</a:t>
            </a:r>
            <a:r>
              <a:rPr lang="en-GB" sz="1200" dirty="0">
                <a:latin typeface="Arial" panose="020B0604020202020204" pitchFamily="34" charset="0"/>
                <a:cs typeface="Arial" panose="020B0604020202020204" pitchFamily="34" charset="0"/>
              </a:rPr>
              <a:t>, C.,  </a:t>
            </a:r>
            <a:r>
              <a:rPr lang="en-GB" sz="1200" dirty="0" err="1">
                <a:latin typeface="Arial" panose="020B0604020202020204" pitchFamily="34" charset="0"/>
                <a:cs typeface="Arial" panose="020B0604020202020204" pitchFamily="34" charset="0"/>
              </a:rPr>
              <a:t>Som</a:t>
            </a:r>
            <a:r>
              <a:rPr lang="en-GB" sz="1200" dirty="0">
                <a:latin typeface="Arial" panose="020B0604020202020204" pitchFamily="34" charset="0"/>
                <a:cs typeface="Arial" panose="020B0604020202020204" pitchFamily="34" charset="0"/>
              </a:rPr>
              <a:t>\ma, R., De </a:t>
            </a:r>
            <a:r>
              <a:rPr lang="en-GB" sz="1200" dirty="0" err="1">
                <a:latin typeface="Arial" panose="020B0604020202020204" pitchFamily="34" charset="0"/>
                <a:cs typeface="Arial" panose="020B0604020202020204" pitchFamily="34" charset="0"/>
              </a:rPr>
              <a:t>Natale</a:t>
            </a:r>
            <a:r>
              <a:rPr lang="en-GB" sz="1200" dirty="0">
                <a:latin typeface="Arial" panose="020B0604020202020204" pitchFamily="34" charset="0"/>
                <a:cs typeface="Arial" panose="020B0604020202020204" pitchFamily="34" charset="0"/>
              </a:rPr>
              <a:t>, G. (2016).  Exploitation of geothermal energy in active volcanic areas: A numerical modelling applied to high temperature </a:t>
            </a:r>
            <a:r>
              <a:rPr lang="en-GB" sz="1200" dirty="0" err="1">
                <a:latin typeface="Arial" panose="020B0604020202020204" pitchFamily="34" charset="0"/>
                <a:cs typeface="Arial" panose="020B0604020202020204" pitchFamily="34" charset="0"/>
              </a:rPr>
              <a:t>Mofete</a:t>
            </a:r>
            <a:r>
              <a:rPr lang="en-GB" sz="1200" dirty="0">
                <a:latin typeface="Arial" panose="020B0604020202020204" pitchFamily="34" charset="0"/>
                <a:cs typeface="Arial" panose="020B0604020202020204" pitchFamily="34" charset="0"/>
              </a:rPr>
              <a:t> geothermal field,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caldera (Southern Italy). Renewable Energy 87 (2016) 54 – 66. </a:t>
            </a:r>
          </a:p>
          <a:p>
            <a:r>
              <a:rPr lang="en-GB" sz="1200" dirty="0">
                <a:latin typeface="Arial" panose="020B0604020202020204" pitchFamily="34" charset="0"/>
                <a:cs typeface="Arial" panose="020B0604020202020204" pitchFamily="34" charset="0"/>
              </a:rPr>
              <a:t>De Siena, L., </a:t>
            </a:r>
            <a:r>
              <a:rPr lang="en-GB" sz="1200" dirty="0" err="1">
                <a:latin typeface="Arial" panose="020B0604020202020204" pitchFamily="34" charset="0"/>
                <a:cs typeface="Arial" panose="020B0604020202020204" pitchFamily="34" charset="0"/>
              </a:rPr>
              <a:t>Chiodini</a:t>
            </a:r>
            <a:r>
              <a:rPr lang="en-GB" sz="1200" dirty="0">
                <a:latin typeface="Arial" panose="020B0604020202020204" pitchFamily="34" charset="0"/>
                <a:cs typeface="Arial" panose="020B0604020202020204" pitchFamily="34" charset="0"/>
              </a:rPr>
              <a:t>, G., </a:t>
            </a:r>
            <a:r>
              <a:rPr lang="en-GB" sz="1200" dirty="0" err="1">
                <a:latin typeface="Arial" panose="020B0604020202020204" pitchFamily="34" charset="0"/>
                <a:cs typeface="Arial" panose="020B0604020202020204" pitchFamily="34" charset="0"/>
              </a:rPr>
              <a:t>Vilardo</a:t>
            </a:r>
            <a:r>
              <a:rPr lang="en-GB" sz="1200" dirty="0">
                <a:latin typeface="Arial" panose="020B0604020202020204" pitchFamily="34" charset="0"/>
                <a:cs typeface="Arial" panose="020B0604020202020204" pitchFamily="34" charset="0"/>
              </a:rPr>
              <a:t>, G., Del </a:t>
            </a:r>
            <a:r>
              <a:rPr lang="en-GB" sz="1200" dirty="0" err="1">
                <a:latin typeface="Arial" panose="020B0604020202020204" pitchFamily="34" charset="0"/>
                <a:cs typeface="Arial" panose="020B0604020202020204" pitchFamily="34" charset="0"/>
              </a:rPr>
              <a:t>Pezzo</a:t>
            </a:r>
            <a:r>
              <a:rPr lang="en-GB" sz="1200" dirty="0">
                <a:latin typeface="Arial" panose="020B0604020202020204" pitchFamily="34" charset="0"/>
                <a:cs typeface="Arial" panose="020B0604020202020204" pitchFamily="34" charset="0"/>
              </a:rPr>
              <a:t>, E., Castellano, M., </a:t>
            </a:r>
            <a:r>
              <a:rPr lang="en-GB" sz="1200" dirty="0" err="1">
                <a:latin typeface="Arial" panose="020B0604020202020204" pitchFamily="34" charset="0"/>
                <a:cs typeface="Arial" panose="020B0604020202020204" pitchFamily="34" charset="0"/>
              </a:rPr>
              <a:t>Colombelli</a:t>
            </a:r>
            <a:r>
              <a:rPr lang="en-GB" sz="1200" dirty="0">
                <a:latin typeface="Arial" panose="020B0604020202020204" pitchFamily="34" charset="0"/>
                <a:cs typeface="Arial" panose="020B0604020202020204" pitchFamily="34" charset="0"/>
              </a:rPr>
              <a:t>, S., </a:t>
            </a:r>
            <a:r>
              <a:rPr lang="en-GB" sz="1200" dirty="0" err="1">
                <a:latin typeface="Arial" panose="020B0604020202020204" pitchFamily="34" charset="0"/>
                <a:cs typeface="Arial" panose="020B0604020202020204" pitchFamily="34" charset="0"/>
              </a:rPr>
              <a:t>Tisato</a:t>
            </a:r>
            <a:r>
              <a:rPr lang="en-GB" sz="1200" dirty="0">
                <a:latin typeface="Arial" panose="020B0604020202020204" pitchFamily="34" charset="0"/>
                <a:cs typeface="Arial" panose="020B0604020202020204" pitchFamily="34" charset="0"/>
              </a:rPr>
              <a:t>, N., and Ventura, G. (2017). Source and dynamics of a volcanic caldera unrest: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1983–84. Scientific Report 7: 8099, 1 – 13. </a:t>
            </a:r>
          </a:p>
          <a:p>
            <a:r>
              <a:rPr lang="en-GB" sz="1200" dirty="0">
                <a:latin typeface="Arial" panose="020B0604020202020204" pitchFamily="34" charset="0"/>
                <a:cs typeface="Arial" panose="020B0604020202020204" pitchFamily="34" charset="0"/>
              </a:rPr>
              <a:t>Taron, J., D. </a:t>
            </a:r>
            <a:r>
              <a:rPr lang="en-GB" sz="1200" dirty="0" err="1">
                <a:latin typeface="Arial" panose="020B0604020202020204" pitchFamily="34" charset="0"/>
                <a:cs typeface="Arial" panose="020B0604020202020204" pitchFamily="34" charset="0"/>
              </a:rPr>
              <a:t>Elsworth</a:t>
            </a:r>
            <a:r>
              <a:rPr lang="en-GB" sz="1200" dirty="0">
                <a:latin typeface="Arial" panose="020B0604020202020204" pitchFamily="34" charset="0"/>
                <a:cs typeface="Arial" panose="020B0604020202020204" pitchFamily="34" charset="0"/>
              </a:rPr>
              <a:t>, and K.-B. Min (2009), Numerical simulation of thermal-hydrologic-</a:t>
            </a:r>
            <a:r>
              <a:rPr lang="en-GB" sz="1200" dirty="0" err="1">
                <a:latin typeface="Arial" panose="020B0604020202020204" pitchFamily="34" charset="0"/>
                <a:cs typeface="Arial" panose="020B0604020202020204" pitchFamily="34" charset="0"/>
              </a:rPr>
              <a:t>mechanicalchemical</a:t>
            </a:r>
            <a:r>
              <a:rPr lang="en-GB" sz="1200" dirty="0">
                <a:latin typeface="Arial" panose="020B0604020202020204" pitchFamily="34" charset="0"/>
                <a:cs typeface="Arial" panose="020B0604020202020204" pitchFamily="34" charset="0"/>
              </a:rPr>
              <a:t> processes in deformable, fractured porous media. </a:t>
            </a:r>
            <a:r>
              <a:rPr lang="en-GB" sz="1200" i="1" dirty="0">
                <a:latin typeface="Arial" panose="020B0604020202020204" pitchFamily="34" charset="0"/>
                <a:cs typeface="Arial" panose="020B0604020202020204" pitchFamily="34" charset="0"/>
              </a:rPr>
              <a:t>International Journal of Rock Mechanics and Mining Sciences</a:t>
            </a:r>
            <a:r>
              <a:rPr lang="en-GB" sz="1200" dirty="0">
                <a:latin typeface="Arial" panose="020B0604020202020204" pitchFamily="34" charset="0"/>
                <a:cs typeface="Arial" panose="020B0604020202020204" pitchFamily="34" charset="0"/>
              </a:rPr>
              <a:t>, 46, 842-854.</a:t>
            </a:r>
          </a:p>
          <a:p>
            <a:endParaRPr lang="en-GB" dirty="0"/>
          </a:p>
        </p:txBody>
      </p:sp>
      <p:sp>
        <p:nvSpPr>
          <p:cNvPr id="4" name="Slide Number Placeholder 3"/>
          <p:cNvSpPr>
            <a:spLocks noGrp="1"/>
          </p:cNvSpPr>
          <p:nvPr>
            <p:ph type="sldNum" sz="quarter" idx="10"/>
          </p:nvPr>
        </p:nvSpPr>
        <p:spPr/>
        <p:txBody>
          <a:bodyPr/>
          <a:lstStyle/>
          <a:p>
            <a:fld id="{D50B580B-E35A-42D4-8D29-4103817660B7}" type="slidenum">
              <a:rPr lang="en-GB" smtClean="0"/>
              <a:t>1</a:t>
            </a:fld>
            <a:endParaRPr lang="en-GB"/>
          </a:p>
        </p:txBody>
      </p:sp>
    </p:spTree>
    <p:extLst>
      <p:ext uri="{BB962C8B-B14F-4D97-AF65-F5344CB8AC3E}">
        <p14:creationId xmlns:p14="http://schemas.microsoft.com/office/powerpoint/2010/main" val="300473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References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AGIP (1987). </a:t>
            </a:r>
            <a:r>
              <a:rPr lang="en-GB" sz="1200" dirty="0" err="1">
                <a:latin typeface="Arial" panose="020B0604020202020204" pitchFamily="34" charset="0"/>
                <a:cs typeface="Arial" panose="020B0604020202020204" pitchFamily="34" charset="0"/>
              </a:rPr>
              <a:t>Geologia</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geofisica</a:t>
            </a:r>
            <a:r>
              <a:rPr lang="en-GB" sz="1200" dirty="0">
                <a:latin typeface="Arial" panose="020B0604020202020204" pitchFamily="34" charset="0"/>
                <a:cs typeface="Arial" panose="020B0604020202020204" pitchFamily="34" charset="0"/>
              </a:rPr>
              <a:t> del </a:t>
            </a:r>
            <a:r>
              <a:rPr lang="en-GB" sz="1200" dirty="0" err="1">
                <a:latin typeface="Arial" panose="020B0604020202020204" pitchFamily="34" charset="0"/>
                <a:cs typeface="Arial" panose="020B0604020202020204" pitchFamily="34" charset="0"/>
              </a:rPr>
              <a:t>sistema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Technical report, </a:t>
            </a:r>
            <a:r>
              <a:rPr lang="en-GB" sz="1200" dirty="0" err="1">
                <a:latin typeface="Arial" panose="020B0604020202020204" pitchFamily="34" charset="0"/>
                <a:cs typeface="Arial" panose="020B0604020202020204" pitchFamily="34" charset="0"/>
              </a:rPr>
              <a:t>Settore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Esplor</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Ric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Geoterm-Metodol</a:t>
            </a:r>
            <a:r>
              <a:rPr lang="en-GB" sz="1200" dirty="0">
                <a:latin typeface="Arial" panose="020B0604020202020204" pitchFamily="34" charset="0"/>
                <a:cs typeface="Arial" panose="020B0604020202020204" pitchFamily="34" charset="0"/>
              </a:rPr>
              <a:t> per </a:t>
            </a:r>
            <a:r>
              <a:rPr lang="en-GB" sz="1200" dirty="0" err="1">
                <a:latin typeface="Arial" panose="020B0604020202020204" pitchFamily="34" charset="0"/>
                <a:cs typeface="Arial" panose="020B0604020202020204" pitchFamily="34" charset="0"/>
              </a:rPr>
              <a:t>l’Esplor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Geotermica</a:t>
            </a:r>
            <a:r>
              <a:rPr lang="en-GB" sz="1200" dirty="0">
                <a:latin typeface="Arial" panose="020B0604020202020204" pitchFamily="34" charset="0"/>
                <a:cs typeface="Arial" panose="020B0604020202020204" pitchFamily="34" charset="0"/>
              </a:rPr>
              <a:t>. San Donato Milanese, Italy, p. 123.</a:t>
            </a:r>
          </a:p>
          <a:p>
            <a:r>
              <a:rPr lang="en-GB" sz="1200" dirty="0" err="1">
                <a:latin typeface="Arial" panose="020B0604020202020204" pitchFamily="34" charset="0"/>
                <a:cs typeface="Arial" panose="020B0604020202020204" pitchFamily="34" charset="0"/>
              </a:rPr>
              <a:t>Carlino</a:t>
            </a:r>
            <a:r>
              <a:rPr lang="en-GB" sz="1200" dirty="0">
                <a:latin typeface="Arial" panose="020B0604020202020204" pitchFamily="34" charset="0"/>
                <a:cs typeface="Arial" panose="020B0604020202020204" pitchFamily="34" charset="0"/>
              </a:rPr>
              <a:t> , S., Troiano, A.,  Di Giuseppe, M. G.,  </a:t>
            </a:r>
            <a:r>
              <a:rPr lang="en-GB" sz="1200" dirty="0" err="1">
                <a:latin typeface="Arial" panose="020B0604020202020204" pitchFamily="34" charset="0"/>
                <a:cs typeface="Arial" panose="020B0604020202020204" pitchFamily="34" charset="0"/>
              </a:rPr>
              <a:t>Tramelli</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Troise</a:t>
            </a:r>
            <a:r>
              <a:rPr lang="en-GB" sz="1200" dirty="0">
                <a:latin typeface="Arial" panose="020B0604020202020204" pitchFamily="34" charset="0"/>
                <a:cs typeface="Arial" panose="020B0604020202020204" pitchFamily="34" charset="0"/>
              </a:rPr>
              <a:t>, C.,  </a:t>
            </a:r>
            <a:r>
              <a:rPr lang="en-GB" sz="1200" dirty="0" err="1">
                <a:latin typeface="Arial" panose="020B0604020202020204" pitchFamily="34" charset="0"/>
                <a:cs typeface="Arial" panose="020B0604020202020204" pitchFamily="34" charset="0"/>
              </a:rPr>
              <a:t>Som</a:t>
            </a:r>
            <a:r>
              <a:rPr lang="en-GB" sz="1200" dirty="0">
                <a:latin typeface="Arial" panose="020B0604020202020204" pitchFamily="34" charset="0"/>
                <a:cs typeface="Arial" panose="020B0604020202020204" pitchFamily="34" charset="0"/>
              </a:rPr>
              <a:t>\ma, R., De </a:t>
            </a:r>
            <a:r>
              <a:rPr lang="en-GB" sz="1200" dirty="0" err="1">
                <a:latin typeface="Arial" panose="020B0604020202020204" pitchFamily="34" charset="0"/>
                <a:cs typeface="Arial" panose="020B0604020202020204" pitchFamily="34" charset="0"/>
              </a:rPr>
              <a:t>Natale</a:t>
            </a:r>
            <a:r>
              <a:rPr lang="en-GB" sz="1200" dirty="0">
                <a:latin typeface="Arial" panose="020B0604020202020204" pitchFamily="34" charset="0"/>
                <a:cs typeface="Arial" panose="020B0604020202020204" pitchFamily="34" charset="0"/>
              </a:rPr>
              <a:t>, G. (2016).  Exploitation of geothermal energy in active volcanic areas: A numerical modelling applied to high temperature </a:t>
            </a:r>
            <a:r>
              <a:rPr lang="en-GB" sz="1200" dirty="0" err="1">
                <a:latin typeface="Arial" panose="020B0604020202020204" pitchFamily="34" charset="0"/>
                <a:cs typeface="Arial" panose="020B0604020202020204" pitchFamily="34" charset="0"/>
              </a:rPr>
              <a:t>Mofete</a:t>
            </a:r>
            <a:r>
              <a:rPr lang="en-GB" sz="1200" dirty="0">
                <a:latin typeface="Arial" panose="020B0604020202020204" pitchFamily="34" charset="0"/>
                <a:cs typeface="Arial" panose="020B0604020202020204" pitchFamily="34" charset="0"/>
              </a:rPr>
              <a:t> geothermal field,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caldera (Southern Italy). Renewable Energy 87 (2016) 54 – 66. </a:t>
            </a:r>
          </a:p>
          <a:p>
            <a:r>
              <a:rPr lang="en-GB" sz="1200" dirty="0">
                <a:latin typeface="Arial" panose="020B0604020202020204" pitchFamily="34" charset="0"/>
                <a:cs typeface="Arial" panose="020B0604020202020204" pitchFamily="34" charset="0"/>
              </a:rPr>
              <a:t>De Siena, L., </a:t>
            </a:r>
            <a:r>
              <a:rPr lang="en-GB" sz="1200" dirty="0" err="1">
                <a:latin typeface="Arial" panose="020B0604020202020204" pitchFamily="34" charset="0"/>
                <a:cs typeface="Arial" panose="020B0604020202020204" pitchFamily="34" charset="0"/>
              </a:rPr>
              <a:t>Chiodini</a:t>
            </a:r>
            <a:r>
              <a:rPr lang="en-GB" sz="1200" dirty="0">
                <a:latin typeface="Arial" panose="020B0604020202020204" pitchFamily="34" charset="0"/>
                <a:cs typeface="Arial" panose="020B0604020202020204" pitchFamily="34" charset="0"/>
              </a:rPr>
              <a:t>, G., </a:t>
            </a:r>
            <a:r>
              <a:rPr lang="en-GB" sz="1200" dirty="0" err="1">
                <a:latin typeface="Arial" panose="020B0604020202020204" pitchFamily="34" charset="0"/>
                <a:cs typeface="Arial" panose="020B0604020202020204" pitchFamily="34" charset="0"/>
              </a:rPr>
              <a:t>Vilardo</a:t>
            </a:r>
            <a:r>
              <a:rPr lang="en-GB" sz="1200" dirty="0">
                <a:latin typeface="Arial" panose="020B0604020202020204" pitchFamily="34" charset="0"/>
                <a:cs typeface="Arial" panose="020B0604020202020204" pitchFamily="34" charset="0"/>
              </a:rPr>
              <a:t>, G., Del </a:t>
            </a:r>
            <a:r>
              <a:rPr lang="en-GB" sz="1200" dirty="0" err="1">
                <a:latin typeface="Arial" panose="020B0604020202020204" pitchFamily="34" charset="0"/>
                <a:cs typeface="Arial" panose="020B0604020202020204" pitchFamily="34" charset="0"/>
              </a:rPr>
              <a:t>Pezzo</a:t>
            </a:r>
            <a:r>
              <a:rPr lang="en-GB" sz="1200" dirty="0">
                <a:latin typeface="Arial" panose="020B0604020202020204" pitchFamily="34" charset="0"/>
                <a:cs typeface="Arial" panose="020B0604020202020204" pitchFamily="34" charset="0"/>
              </a:rPr>
              <a:t>, E., Castellano, M., </a:t>
            </a:r>
            <a:r>
              <a:rPr lang="en-GB" sz="1200" dirty="0" err="1">
                <a:latin typeface="Arial" panose="020B0604020202020204" pitchFamily="34" charset="0"/>
                <a:cs typeface="Arial" panose="020B0604020202020204" pitchFamily="34" charset="0"/>
              </a:rPr>
              <a:t>Colombelli</a:t>
            </a:r>
            <a:r>
              <a:rPr lang="en-GB" sz="1200" dirty="0">
                <a:latin typeface="Arial" panose="020B0604020202020204" pitchFamily="34" charset="0"/>
                <a:cs typeface="Arial" panose="020B0604020202020204" pitchFamily="34" charset="0"/>
              </a:rPr>
              <a:t>, S., </a:t>
            </a:r>
            <a:r>
              <a:rPr lang="en-GB" sz="1200" dirty="0" err="1">
                <a:latin typeface="Arial" panose="020B0604020202020204" pitchFamily="34" charset="0"/>
                <a:cs typeface="Arial" panose="020B0604020202020204" pitchFamily="34" charset="0"/>
              </a:rPr>
              <a:t>Tisato</a:t>
            </a:r>
            <a:r>
              <a:rPr lang="en-GB" sz="1200" dirty="0">
                <a:latin typeface="Arial" panose="020B0604020202020204" pitchFamily="34" charset="0"/>
                <a:cs typeface="Arial" panose="020B0604020202020204" pitchFamily="34" charset="0"/>
              </a:rPr>
              <a:t>, N., and Ventura, G. (2017). Source and dynamics of a volcanic caldera unrest: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1983–84. Scientific Report 7: 8099, 1 – 13. </a:t>
            </a:r>
          </a:p>
          <a:p>
            <a:r>
              <a:rPr lang="en-GB" sz="1200" dirty="0">
                <a:latin typeface="Arial" panose="020B0604020202020204" pitchFamily="34" charset="0"/>
                <a:cs typeface="Arial" panose="020B0604020202020204" pitchFamily="34" charset="0"/>
              </a:rPr>
              <a:t>Taron, J., D. </a:t>
            </a:r>
            <a:r>
              <a:rPr lang="en-GB" sz="1200" dirty="0" err="1">
                <a:latin typeface="Arial" panose="020B0604020202020204" pitchFamily="34" charset="0"/>
                <a:cs typeface="Arial" panose="020B0604020202020204" pitchFamily="34" charset="0"/>
              </a:rPr>
              <a:t>Elsworth</a:t>
            </a:r>
            <a:r>
              <a:rPr lang="en-GB" sz="1200" dirty="0">
                <a:latin typeface="Arial" panose="020B0604020202020204" pitchFamily="34" charset="0"/>
                <a:cs typeface="Arial" panose="020B0604020202020204" pitchFamily="34" charset="0"/>
              </a:rPr>
              <a:t>, and K.-B. Min (2009), Numerical simulation of thermal-hydrologic-</a:t>
            </a:r>
            <a:r>
              <a:rPr lang="en-GB" sz="1200" dirty="0" err="1">
                <a:latin typeface="Arial" panose="020B0604020202020204" pitchFamily="34" charset="0"/>
                <a:cs typeface="Arial" panose="020B0604020202020204" pitchFamily="34" charset="0"/>
              </a:rPr>
              <a:t>mechanicalchemical</a:t>
            </a:r>
            <a:r>
              <a:rPr lang="en-GB" sz="1200" dirty="0">
                <a:latin typeface="Arial" panose="020B0604020202020204" pitchFamily="34" charset="0"/>
                <a:cs typeface="Arial" panose="020B0604020202020204" pitchFamily="34" charset="0"/>
              </a:rPr>
              <a:t> processes in deformable, fractured porous media. </a:t>
            </a:r>
            <a:r>
              <a:rPr lang="en-GB" sz="1200" i="1" dirty="0">
                <a:latin typeface="Arial" panose="020B0604020202020204" pitchFamily="34" charset="0"/>
                <a:cs typeface="Arial" panose="020B0604020202020204" pitchFamily="34" charset="0"/>
              </a:rPr>
              <a:t>International Journal of Rock Mechanics and Mining Sciences</a:t>
            </a:r>
            <a:r>
              <a:rPr lang="en-GB" sz="1200" dirty="0">
                <a:latin typeface="Arial" panose="020B0604020202020204" pitchFamily="34" charset="0"/>
                <a:cs typeface="Arial" panose="020B0604020202020204" pitchFamily="34" charset="0"/>
              </a:rPr>
              <a:t>, 46, 842-854.</a:t>
            </a:r>
          </a:p>
          <a:p>
            <a:endParaRPr lang="en-GB" dirty="0"/>
          </a:p>
        </p:txBody>
      </p:sp>
      <p:sp>
        <p:nvSpPr>
          <p:cNvPr id="4" name="Slide Number Placeholder 3"/>
          <p:cNvSpPr>
            <a:spLocks noGrp="1"/>
          </p:cNvSpPr>
          <p:nvPr>
            <p:ph type="sldNum" sz="quarter" idx="10"/>
          </p:nvPr>
        </p:nvSpPr>
        <p:spPr/>
        <p:txBody>
          <a:bodyPr/>
          <a:lstStyle/>
          <a:p>
            <a:fld id="{D50B580B-E35A-42D4-8D29-4103817660B7}" type="slidenum">
              <a:rPr lang="en-GB" smtClean="0"/>
              <a:t>2</a:t>
            </a:fld>
            <a:endParaRPr lang="en-GB"/>
          </a:p>
        </p:txBody>
      </p:sp>
    </p:spTree>
    <p:extLst>
      <p:ext uri="{BB962C8B-B14F-4D97-AF65-F5344CB8AC3E}">
        <p14:creationId xmlns:p14="http://schemas.microsoft.com/office/powerpoint/2010/main" val="217202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References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AGIP (1987). </a:t>
            </a:r>
            <a:r>
              <a:rPr lang="en-GB" sz="1200" dirty="0" err="1">
                <a:latin typeface="Arial" panose="020B0604020202020204" pitchFamily="34" charset="0"/>
                <a:cs typeface="Arial" panose="020B0604020202020204" pitchFamily="34" charset="0"/>
              </a:rPr>
              <a:t>Geologia</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geofisica</a:t>
            </a:r>
            <a:r>
              <a:rPr lang="en-GB" sz="1200" dirty="0">
                <a:latin typeface="Arial" panose="020B0604020202020204" pitchFamily="34" charset="0"/>
                <a:cs typeface="Arial" panose="020B0604020202020204" pitchFamily="34" charset="0"/>
              </a:rPr>
              <a:t> del </a:t>
            </a:r>
            <a:r>
              <a:rPr lang="en-GB" sz="1200" dirty="0" err="1">
                <a:latin typeface="Arial" panose="020B0604020202020204" pitchFamily="34" charset="0"/>
                <a:cs typeface="Arial" panose="020B0604020202020204" pitchFamily="34" charset="0"/>
              </a:rPr>
              <a:t>sistema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Technical report, </a:t>
            </a:r>
            <a:r>
              <a:rPr lang="en-GB" sz="1200" dirty="0" err="1">
                <a:latin typeface="Arial" panose="020B0604020202020204" pitchFamily="34" charset="0"/>
                <a:cs typeface="Arial" panose="020B0604020202020204" pitchFamily="34" charset="0"/>
              </a:rPr>
              <a:t>Settore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Esplor</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Ric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Geoterm-Metodol</a:t>
            </a:r>
            <a:r>
              <a:rPr lang="en-GB" sz="1200" dirty="0">
                <a:latin typeface="Arial" panose="020B0604020202020204" pitchFamily="34" charset="0"/>
                <a:cs typeface="Arial" panose="020B0604020202020204" pitchFamily="34" charset="0"/>
              </a:rPr>
              <a:t> per </a:t>
            </a:r>
            <a:r>
              <a:rPr lang="en-GB" sz="1200" dirty="0" err="1">
                <a:latin typeface="Arial" panose="020B0604020202020204" pitchFamily="34" charset="0"/>
                <a:cs typeface="Arial" panose="020B0604020202020204" pitchFamily="34" charset="0"/>
              </a:rPr>
              <a:t>l’Esplor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Geotermica</a:t>
            </a:r>
            <a:r>
              <a:rPr lang="en-GB" sz="1200" dirty="0">
                <a:latin typeface="Arial" panose="020B0604020202020204" pitchFamily="34" charset="0"/>
                <a:cs typeface="Arial" panose="020B0604020202020204" pitchFamily="34" charset="0"/>
              </a:rPr>
              <a:t>. San Donato Milanese, Italy, p. 123.</a:t>
            </a:r>
          </a:p>
          <a:p>
            <a:r>
              <a:rPr lang="en-GB" sz="1200" dirty="0" err="1">
                <a:latin typeface="Arial" panose="020B0604020202020204" pitchFamily="34" charset="0"/>
                <a:cs typeface="Arial" panose="020B0604020202020204" pitchFamily="34" charset="0"/>
              </a:rPr>
              <a:t>Carlino</a:t>
            </a:r>
            <a:r>
              <a:rPr lang="en-GB" sz="1200" dirty="0">
                <a:latin typeface="Arial" panose="020B0604020202020204" pitchFamily="34" charset="0"/>
                <a:cs typeface="Arial" panose="020B0604020202020204" pitchFamily="34" charset="0"/>
              </a:rPr>
              <a:t> , S., Troiano, A.,  Di Giuseppe, M. G.,  </a:t>
            </a:r>
            <a:r>
              <a:rPr lang="en-GB" sz="1200" dirty="0" err="1">
                <a:latin typeface="Arial" panose="020B0604020202020204" pitchFamily="34" charset="0"/>
                <a:cs typeface="Arial" panose="020B0604020202020204" pitchFamily="34" charset="0"/>
              </a:rPr>
              <a:t>Tramelli</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Troise</a:t>
            </a:r>
            <a:r>
              <a:rPr lang="en-GB" sz="1200" dirty="0">
                <a:latin typeface="Arial" panose="020B0604020202020204" pitchFamily="34" charset="0"/>
                <a:cs typeface="Arial" panose="020B0604020202020204" pitchFamily="34" charset="0"/>
              </a:rPr>
              <a:t>, C.,  </a:t>
            </a:r>
            <a:r>
              <a:rPr lang="en-GB" sz="1200" dirty="0" err="1">
                <a:latin typeface="Arial" panose="020B0604020202020204" pitchFamily="34" charset="0"/>
                <a:cs typeface="Arial" panose="020B0604020202020204" pitchFamily="34" charset="0"/>
              </a:rPr>
              <a:t>Som</a:t>
            </a:r>
            <a:r>
              <a:rPr lang="en-GB" sz="1200" dirty="0">
                <a:latin typeface="Arial" panose="020B0604020202020204" pitchFamily="34" charset="0"/>
                <a:cs typeface="Arial" panose="020B0604020202020204" pitchFamily="34" charset="0"/>
              </a:rPr>
              <a:t>\ma, R., De </a:t>
            </a:r>
            <a:r>
              <a:rPr lang="en-GB" sz="1200" dirty="0" err="1">
                <a:latin typeface="Arial" panose="020B0604020202020204" pitchFamily="34" charset="0"/>
                <a:cs typeface="Arial" panose="020B0604020202020204" pitchFamily="34" charset="0"/>
              </a:rPr>
              <a:t>Natale</a:t>
            </a:r>
            <a:r>
              <a:rPr lang="en-GB" sz="1200" dirty="0">
                <a:latin typeface="Arial" panose="020B0604020202020204" pitchFamily="34" charset="0"/>
                <a:cs typeface="Arial" panose="020B0604020202020204" pitchFamily="34" charset="0"/>
              </a:rPr>
              <a:t>, G. (2016).  Exploitation of geothermal energy in active volcanic areas: A numerical modelling applied to high temperature </a:t>
            </a:r>
            <a:r>
              <a:rPr lang="en-GB" sz="1200" dirty="0" err="1">
                <a:latin typeface="Arial" panose="020B0604020202020204" pitchFamily="34" charset="0"/>
                <a:cs typeface="Arial" panose="020B0604020202020204" pitchFamily="34" charset="0"/>
              </a:rPr>
              <a:t>Mofete</a:t>
            </a:r>
            <a:r>
              <a:rPr lang="en-GB" sz="1200" dirty="0">
                <a:latin typeface="Arial" panose="020B0604020202020204" pitchFamily="34" charset="0"/>
                <a:cs typeface="Arial" panose="020B0604020202020204" pitchFamily="34" charset="0"/>
              </a:rPr>
              <a:t> geothermal field,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caldera (Southern Italy). Renewable Energy 87 (2016) 54 – 66. </a:t>
            </a:r>
          </a:p>
          <a:p>
            <a:r>
              <a:rPr lang="en-GB" sz="1200" dirty="0">
                <a:latin typeface="Arial" panose="020B0604020202020204" pitchFamily="34" charset="0"/>
                <a:cs typeface="Arial" panose="020B0604020202020204" pitchFamily="34" charset="0"/>
              </a:rPr>
              <a:t>De Siena, L., </a:t>
            </a:r>
            <a:r>
              <a:rPr lang="en-GB" sz="1200" dirty="0" err="1">
                <a:latin typeface="Arial" panose="020B0604020202020204" pitchFamily="34" charset="0"/>
                <a:cs typeface="Arial" panose="020B0604020202020204" pitchFamily="34" charset="0"/>
              </a:rPr>
              <a:t>Chiodini</a:t>
            </a:r>
            <a:r>
              <a:rPr lang="en-GB" sz="1200" dirty="0">
                <a:latin typeface="Arial" panose="020B0604020202020204" pitchFamily="34" charset="0"/>
                <a:cs typeface="Arial" panose="020B0604020202020204" pitchFamily="34" charset="0"/>
              </a:rPr>
              <a:t>, G., </a:t>
            </a:r>
            <a:r>
              <a:rPr lang="en-GB" sz="1200" dirty="0" err="1">
                <a:latin typeface="Arial" panose="020B0604020202020204" pitchFamily="34" charset="0"/>
                <a:cs typeface="Arial" panose="020B0604020202020204" pitchFamily="34" charset="0"/>
              </a:rPr>
              <a:t>Vilardo</a:t>
            </a:r>
            <a:r>
              <a:rPr lang="en-GB" sz="1200" dirty="0">
                <a:latin typeface="Arial" panose="020B0604020202020204" pitchFamily="34" charset="0"/>
                <a:cs typeface="Arial" panose="020B0604020202020204" pitchFamily="34" charset="0"/>
              </a:rPr>
              <a:t>, G., Del </a:t>
            </a:r>
            <a:r>
              <a:rPr lang="en-GB" sz="1200" dirty="0" err="1">
                <a:latin typeface="Arial" panose="020B0604020202020204" pitchFamily="34" charset="0"/>
                <a:cs typeface="Arial" panose="020B0604020202020204" pitchFamily="34" charset="0"/>
              </a:rPr>
              <a:t>Pezzo</a:t>
            </a:r>
            <a:r>
              <a:rPr lang="en-GB" sz="1200" dirty="0">
                <a:latin typeface="Arial" panose="020B0604020202020204" pitchFamily="34" charset="0"/>
                <a:cs typeface="Arial" panose="020B0604020202020204" pitchFamily="34" charset="0"/>
              </a:rPr>
              <a:t>, E., Castellano, M., </a:t>
            </a:r>
            <a:r>
              <a:rPr lang="en-GB" sz="1200" dirty="0" err="1">
                <a:latin typeface="Arial" panose="020B0604020202020204" pitchFamily="34" charset="0"/>
                <a:cs typeface="Arial" panose="020B0604020202020204" pitchFamily="34" charset="0"/>
              </a:rPr>
              <a:t>Colombelli</a:t>
            </a:r>
            <a:r>
              <a:rPr lang="en-GB" sz="1200" dirty="0">
                <a:latin typeface="Arial" panose="020B0604020202020204" pitchFamily="34" charset="0"/>
                <a:cs typeface="Arial" panose="020B0604020202020204" pitchFamily="34" charset="0"/>
              </a:rPr>
              <a:t>, S., </a:t>
            </a:r>
            <a:r>
              <a:rPr lang="en-GB" sz="1200" dirty="0" err="1">
                <a:latin typeface="Arial" panose="020B0604020202020204" pitchFamily="34" charset="0"/>
                <a:cs typeface="Arial" panose="020B0604020202020204" pitchFamily="34" charset="0"/>
              </a:rPr>
              <a:t>Tisato</a:t>
            </a:r>
            <a:r>
              <a:rPr lang="en-GB" sz="1200" dirty="0">
                <a:latin typeface="Arial" panose="020B0604020202020204" pitchFamily="34" charset="0"/>
                <a:cs typeface="Arial" panose="020B0604020202020204" pitchFamily="34" charset="0"/>
              </a:rPr>
              <a:t>, N., and Ventura, G. (2017). Source and dynamics of a volcanic caldera unrest: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1983–84. Scientific Report 7: 8099, 1 – 13. </a:t>
            </a:r>
          </a:p>
          <a:p>
            <a:r>
              <a:rPr lang="en-GB" sz="1200" dirty="0">
                <a:latin typeface="Arial" panose="020B0604020202020204" pitchFamily="34" charset="0"/>
                <a:cs typeface="Arial" panose="020B0604020202020204" pitchFamily="34" charset="0"/>
              </a:rPr>
              <a:t>Taron, J., D. </a:t>
            </a:r>
            <a:r>
              <a:rPr lang="en-GB" sz="1200" dirty="0" err="1">
                <a:latin typeface="Arial" panose="020B0604020202020204" pitchFamily="34" charset="0"/>
                <a:cs typeface="Arial" panose="020B0604020202020204" pitchFamily="34" charset="0"/>
              </a:rPr>
              <a:t>Elsworth</a:t>
            </a:r>
            <a:r>
              <a:rPr lang="en-GB" sz="1200" dirty="0">
                <a:latin typeface="Arial" panose="020B0604020202020204" pitchFamily="34" charset="0"/>
                <a:cs typeface="Arial" panose="020B0604020202020204" pitchFamily="34" charset="0"/>
              </a:rPr>
              <a:t>, and K.-B. Min (2009), Numerical simulation of thermal-hydrologic-</a:t>
            </a:r>
            <a:r>
              <a:rPr lang="en-GB" sz="1200" dirty="0" err="1">
                <a:latin typeface="Arial" panose="020B0604020202020204" pitchFamily="34" charset="0"/>
                <a:cs typeface="Arial" panose="020B0604020202020204" pitchFamily="34" charset="0"/>
              </a:rPr>
              <a:t>mechanicalchemical</a:t>
            </a:r>
            <a:r>
              <a:rPr lang="en-GB" sz="1200" dirty="0">
                <a:latin typeface="Arial" panose="020B0604020202020204" pitchFamily="34" charset="0"/>
                <a:cs typeface="Arial" panose="020B0604020202020204" pitchFamily="34" charset="0"/>
              </a:rPr>
              <a:t> processes in deformable, fractured porous media. </a:t>
            </a:r>
            <a:r>
              <a:rPr lang="en-GB" sz="1200" i="1" dirty="0">
                <a:latin typeface="Arial" panose="020B0604020202020204" pitchFamily="34" charset="0"/>
                <a:cs typeface="Arial" panose="020B0604020202020204" pitchFamily="34" charset="0"/>
              </a:rPr>
              <a:t>International Journal of Rock Mechanics and Mining Sciences</a:t>
            </a:r>
            <a:r>
              <a:rPr lang="en-GB" sz="1200" dirty="0">
                <a:latin typeface="Arial" panose="020B0604020202020204" pitchFamily="34" charset="0"/>
                <a:cs typeface="Arial" panose="020B0604020202020204" pitchFamily="34" charset="0"/>
              </a:rPr>
              <a:t>, 46, 842-854.</a:t>
            </a:r>
          </a:p>
          <a:p>
            <a:endParaRPr lang="en-GB" dirty="0"/>
          </a:p>
        </p:txBody>
      </p:sp>
      <p:sp>
        <p:nvSpPr>
          <p:cNvPr id="4" name="Slide Number Placeholder 3"/>
          <p:cNvSpPr>
            <a:spLocks noGrp="1"/>
          </p:cNvSpPr>
          <p:nvPr>
            <p:ph type="sldNum" sz="quarter" idx="10"/>
          </p:nvPr>
        </p:nvSpPr>
        <p:spPr/>
        <p:txBody>
          <a:bodyPr/>
          <a:lstStyle/>
          <a:p>
            <a:fld id="{D50B580B-E35A-42D4-8D29-4103817660B7}" type="slidenum">
              <a:rPr lang="en-GB" smtClean="0"/>
              <a:t>3</a:t>
            </a:fld>
            <a:endParaRPr lang="en-GB"/>
          </a:p>
        </p:txBody>
      </p:sp>
    </p:spTree>
    <p:extLst>
      <p:ext uri="{BB962C8B-B14F-4D97-AF65-F5344CB8AC3E}">
        <p14:creationId xmlns:p14="http://schemas.microsoft.com/office/powerpoint/2010/main" val="231648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References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AGIP (1987). </a:t>
            </a:r>
            <a:r>
              <a:rPr lang="en-GB" sz="1200" dirty="0" err="1">
                <a:latin typeface="Arial" panose="020B0604020202020204" pitchFamily="34" charset="0"/>
                <a:cs typeface="Arial" panose="020B0604020202020204" pitchFamily="34" charset="0"/>
              </a:rPr>
              <a:t>Geologia</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geofisica</a:t>
            </a:r>
            <a:r>
              <a:rPr lang="en-GB" sz="1200" dirty="0">
                <a:latin typeface="Arial" panose="020B0604020202020204" pitchFamily="34" charset="0"/>
                <a:cs typeface="Arial" panose="020B0604020202020204" pitchFamily="34" charset="0"/>
              </a:rPr>
              <a:t> del </a:t>
            </a:r>
            <a:r>
              <a:rPr lang="en-GB" sz="1200" dirty="0" err="1">
                <a:latin typeface="Arial" panose="020B0604020202020204" pitchFamily="34" charset="0"/>
                <a:cs typeface="Arial" panose="020B0604020202020204" pitchFamily="34" charset="0"/>
              </a:rPr>
              <a:t>sistema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Technical report, </a:t>
            </a:r>
            <a:r>
              <a:rPr lang="en-GB" sz="1200" dirty="0" err="1">
                <a:latin typeface="Arial" panose="020B0604020202020204" pitchFamily="34" charset="0"/>
                <a:cs typeface="Arial" panose="020B0604020202020204" pitchFamily="34" charset="0"/>
              </a:rPr>
              <a:t>Settore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Esplor</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Ric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Geoterm-Metodol</a:t>
            </a:r>
            <a:r>
              <a:rPr lang="en-GB" sz="1200" dirty="0">
                <a:latin typeface="Arial" panose="020B0604020202020204" pitchFamily="34" charset="0"/>
                <a:cs typeface="Arial" panose="020B0604020202020204" pitchFamily="34" charset="0"/>
              </a:rPr>
              <a:t> per </a:t>
            </a:r>
            <a:r>
              <a:rPr lang="en-GB" sz="1200" dirty="0" err="1">
                <a:latin typeface="Arial" panose="020B0604020202020204" pitchFamily="34" charset="0"/>
                <a:cs typeface="Arial" panose="020B0604020202020204" pitchFamily="34" charset="0"/>
              </a:rPr>
              <a:t>l’Esplor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Geotermica</a:t>
            </a:r>
            <a:r>
              <a:rPr lang="en-GB" sz="1200" dirty="0">
                <a:latin typeface="Arial" panose="020B0604020202020204" pitchFamily="34" charset="0"/>
                <a:cs typeface="Arial" panose="020B0604020202020204" pitchFamily="34" charset="0"/>
              </a:rPr>
              <a:t>. San Donato Milanese, Italy, p. 123.</a:t>
            </a:r>
          </a:p>
          <a:p>
            <a:r>
              <a:rPr lang="en-GB" sz="1200" dirty="0" err="1">
                <a:latin typeface="Arial" panose="020B0604020202020204" pitchFamily="34" charset="0"/>
                <a:cs typeface="Arial" panose="020B0604020202020204" pitchFamily="34" charset="0"/>
              </a:rPr>
              <a:t>Carlino</a:t>
            </a:r>
            <a:r>
              <a:rPr lang="en-GB" sz="1200" dirty="0">
                <a:latin typeface="Arial" panose="020B0604020202020204" pitchFamily="34" charset="0"/>
                <a:cs typeface="Arial" panose="020B0604020202020204" pitchFamily="34" charset="0"/>
              </a:rPr>
              <a:t> , S., Troiano, A.,  Di Giuseppe, M. G.,  </a:t>
            </a:r>
            <a:r>
              <a:rPr lang="en-GB" sz="1200" dirty="0" err="1">
                <a:latin typeface="Arial" panose="020B0604020202020204" pitchFamily="34" charset="0"/>
                <a:cs typeface="Arial" panose="020B0604020202020204" pitchFamily="34" charset="0"/>
              </a:rPr>
              <a:t>Tramelli</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Troise</a:t>
            </a:r>
            <a:r>
              <a:rPr lang="en-GB" sz="1200" dirty="0">
                <a:latin typeface="Arial" panose="020B0604020202020204" pitchFamily="34" charset="0"/>
                <a:cs typeface="Arial" panose="020B0604020202020204" pitchFamily="34" charset="0"/>
              </a:rPr>
              <a:t>, C.,  </a:t>
            </a:r>
            <a:r>
              <a:rPr lang="en-GB" sz="1200" dirty="0" err="1">
                <a:latin typeface="Arial" panose="020B0604020202020204" pitchFamily="34" charset="0"/>
                <a:cs typeface="Arial" panose="020B0604020202020204" pitchFamily="34" charset="0"/>
              </a:rPr>
              <a:t>Som</a:t>
            </a:r>
            <a:r>
              <a:rPr lang="en-GB" sz="1200" dirty="0">
                <a:latin typeface="Arial" panose="020B0604020202020204" pitchFamily="34" charset="0"/>
                <a:cs typeface="Arial" panose="020B0604020202020204" pitchFamily="34" charset="0"/>
              </a:rPr>
              <a:t>\ma, R., De </a:t>
            </a:r>
            <a:r>
              <a:rPr lang="en-GB" sz="1200" dirty="0" err="1">
                <a:latin typeface="Arial" panose="020B0604020202020204" pitchFamily="34" charset="0"/>
                <a:cs typeface="Arial" panose="020B0604020202020204" pitchFamily="34" charset="0"/>
              </a:rPr>
              <a:t>Natale</a:t>
            </a:r>
            <a:r>
              <a:rPr lang="en-GB" sz="1200" dirty="0">
                <a:latin typeface="Arial" panose="020B0604020202020204" pitchFamily="34" charset="0"/>
                <a:cs typeface="Arial" panose="020B0604020202020204" pitchFamily="34" charset="0"/>
              </a:rPr>
              <a:t>, G. (2016).  Exploitation of geothermal energy in active volcanic areas: A numerical modelling applied to high temperature </a:t>
            </a:r>
            <a:r>
              <a:rPr lang="en-GB" sz="1200" dirty="0" err="1">
                <a:latin typeface="Arial" panose="020B0604020202020204" pitchFamily="34" charset="0"/>
                <a:cs typeface="Arial" panose="020B0604020202020204" pitchFamily="34" charset="0"/>
              </a:rPr>
              <a:t>Mofete</a:t>
            </a:r>
            <a:r>
              <a:rPr lang="en-GB" sz="1200" dirty="0">
                <a:latin typeface="Arial" panose="020B0604020202020204" pitchFamily="34" charset="0"/>
                <a:cs typeface="Arial" panose="020B0604020202020204" pitchFamily="34" charset="0"/>
              </a:rPr>
              <a:t> geothermal field,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caldera (Southern Italy). Renewable Energy 87 (2016) 54 – 66. </a:t>
            </a:r>
          </a:p>
          <a:p>
            <a:r>
              <a:rPr lang="en-GB" sz="1200" dirty="0">
                <a:latin typeface="Arial" panose="020B0604020202020204" pitchFamily="34" charset="0"/>
                <a:cs typeface="Arial" panose="020B0604020202020204" pitchFamily="34" charset="0"/>
              </a:rPr>
              <a:t>De Siena, L., </a:t>
            </a:r>
            <a:r>
              <a:rPr lang="en-GB" sz="1200" dirty="0" err="1">
                <a:latin typeface="Arial" panose="020B0604020202020204" pitchFamily="34" charset="0"/>
                <a:cs typeface="Arial" panose="020B0604020202020204" pitchFamily="34" charset="0"/>
              </a:rPr>
              <a:t>Chiodini</a:t>
            </a:r>
            <a:r>
              <a:rPr lang="en-GB" sz="1200" dirty="0">
                <a:latin typeface="Arial" panose="020B0604020202020204" pitchFamily="34" charset="0"/>
                <a:cs typeface="Arial" panose="020B0604020202020204" pitchFamily="34" charset="0"/>
              </a:rPr>
              <a:t>, G., </a:t>
            </a:r>
            <a:r>
              <a:rPr lang="en-GB" sz="1200" dirty="0" err="1">
                <a:latin typeface="Arial" panose="020B0604020202020204" pitchFamily="34" charset="0"/>
                <a:cs typeface="Arial" panose="020B0604020202020204" pitchFamily="34" charset="0"/>
              </a:rPr>
              <a:t>Vilardo</a:t>
            </a:r>
            <a:r>
              <a:rPr lang="en-GB" sz="1200" dirty="0">
                <a:latin typeface="Arial" panose="020B0604020202020204" pitchFamily="34" charset="0"/>
                <a:cs typeface="Arial" panose="020B0604020202020204" pitchFamily="34" charset="0"/>
              </a:rPr>
              <a:t>, G., Del </a:t>
            </a:r>
            <a:r>
              <a:rPr lang="en-GB" sz="1200" dirty="0" err="1">
                <a:latin typeface="Arial" panose="020B0604020202020204" pitchFamily="34" charset="0"/>
                <a:cs typeface="Arial" panose="020B0604020202020204" pitchFamily="34" charset="0"/>
              </a:rPr>
              <a:t>Pezzo</a:t>
            </a:r>
            <a:r>
              <a:rPr lang="en-GB" sz="1200" dirty="0">
                <a:latin typeface="Arial" panose="020B0604020202020204" pitchFamily="34" charset="0"/>
                <a:cs typeface="Arial" panose="020B0604020202020204" pitchFamily="34" charset="0"/>
              </a:rPr>
              <a:t>, E., Castellano, M., </a:t>
            </a:r>
            <a:r>
              <a:rPr lang="en-GB" sz="1200" dirty="0" err="1">
                <a:latin typeface="Arial" panose="020B0604020202020204" pitchFamily="34" charset="0"/>
                <a:cs typeface="Arial" panose="020B0604020202020204" pitchFamily="34" charset="0"/>
              </a:rPr>
              <a:t>Colombelli</a:t>
            </a:r>
            <a:r>
              <a:rPr lang="en-GB" sz="1200" dirty="0">
                <a:latin typeface="Arial" panose="020B0604020202020204" pitchFamily="34" charset="0"/>
                <a:cs typeface="Arial" panose="020B0604020202020204" pitchFamily="34" charset="0"/>
              </a:rPr>
              <a:t>, S., </a:t>
            </a:r>
            <a:r>
              <a:rPr lang="en-GB" sz="1200" dirty="0" err="1">
                <a:latin typeface="Arial" panose="020B0604020202020204" pitchFamily="34" charset="0"/>
                <a:cs typeface="Arial" panose="020B0604020202020204" pitchFamily="34" charset="0"/>
              </a:rPr>
              <a:t>Tisato</a:t>
            </a:r>
            <a:r>
              <a:rPr lang="en-GB" sz="1200" dirty="0">
                <a:latin typeface="Arial" panose="020B0604020202020204" pitchFamily="34" charset="0"/>
                <a:cs typeface="Arial" panose="020B0604020202020204" pitchFamily="34" charset="0"/>
              </a:rPr>
              <a:t>, N., and Ventura, G. (2017). Source and dynamics of a volcanic caldera unrest: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1983–84. Scientific Report 7: 8099, 1 – 13. </a:t>
            </a:r>
          </a:p>
          <a:p>
            <a:r>
              <a:rPr lang="en-GB" sz="1200" dirty="0">
                <a:latin typeface="Arial" panose="020B0604020202020204" pitchFamily="34" charset="0"/>
                <a:cs typeface="Arial" panose="020B0604020202020204" pitchFamily="34" charset="0"/>
              </a:rPr>
              <a:t>Taron, J., D. </a:t>
            </a:r>
            <a:r>
              <a:rPr lang="en-GB" sz="1200" dirty="0" err="1">
                <a:latin typeface="Arial" panose="020B0604020202020204" pitchFamily="34" charset="0"/>
                <a:cs typeface="Arial" panose="020B0604020202020204" pitchFamily="34" charset="0"/>
              </a:rPr>
              <a:t>Elsworth</a:t>
            </a:r>
            <a:r>
              <a:rPr lang="en-GB" sz="1200" dirty="0">
                <a:latin typeface="Arial" panose="020B0604020202020204" pitchFamily="34" charset="0"/>
                <a:cs typeface="Arial" panose="020B0604020202020204" pitchFamily="34" charset="0"/>
              </a:rPr>
              <a:t>, and K.-B. Min (2009), Numerical simulation of thermal-hydrologic-</a:t>
            </a:r>
            <a:r>
              <a:rPr lang="en-GB" sz="1200" dirty="0" err="1">
                <a:latin typeface="Arial" panose="020B0604020202020204" pitchFamily="34" charset="0"/>
                <a:cs typeface="Arial" panose="020B0604020202020204" pitchFamily="34" charset="0"/>
              </a:rPr>
              <a:t>mechanicalchemical</a:t>
            </a:r>
            <a:r>
              <a:rPr lang="en-GB" sz="1200" dirty="0">
                <a:latin typeface="Arial" panose="020B0604020202020204" pitchFamily="34" charset="0"/>
                <a:cs typeface="Arial" panose="020B0604020202020204" pitchFamily="34" charset="0"/>
              </a:rPr>
              <a:t> processes in deformable, fractured porous media. </a:t>
            </a:r>
            <a:r>
              <a:rPr lang="en-GB" sz="1200" i="1" dirty="0">
                <a:latin typeface="Arial" panose="020B0604020202020204" pitchFamily="34" charset="0"/>
                <a:cs typeface="Arial" panose="020B0604020202020204" pitchFamily="34" charset="0"/>
              </a:rPr>
              <a:t>International Journal of Rock Mechanics and Mining Sciences</a:t>
            </a:r>
            <a:r>
              <a:rPr lang="en-GB" sz="1200" dirty="0">
                <a:latin typeface="Arial" panose="020B0604020202020204" pitchFamily="34" charset="0"/>
                <a:cs typeface="Arial" panose="020B0604020202020204" pitchFamily="34" charset="0"/>
              </a:rPr>
              <a:t>, 46, 842-854.</a:t>
            </a:r>
          </a:p>
          <a:p>
            <a:endParaRPr lang="en-GB" dirty="0"/>
          </a:p>
        </p:txBody>
      </p:sp>
      <p:sp>
        <p:nvSpPr>
          <p:cNvPr id="4" name="Slide Number Placeholder 3"/>
          <p:cNvSpPr>
            <a:spLocks noGrp="1"/>
          </p:cNvSpPr>
          <p:nvPr>
            <p:ph type="sldNum" sz="quarter" idx="10"/>
          </p:nvPr>
        </p:nvSpPr>
        <p:spPr/>
        <p:txBody>
          <a:bodyPr/>
          <a:lstStyle/>
          <a:p>
            <a:fld id="{D50B580B-E35A-42D4-8D29-4103817660B7}" type="slidenum">
              <a:rPr lang="en-GB" smtClean="0"/>
              <a:t>4</a:t>
            </a:fld>
            <a:endParaRPr lang="en-GB"/>
          </a:p>
        </p:txBody>
      </p:sp>
    </p:spTree>
    <p:extLst>
      <p:ext uri="{BB962C8B-B14F-4D97-AF65-F5344CB8AC3E}">
        <p14:creationId xmlns:p14="http://schemas.microsoft.com/office/powerpoint/2010/main" val="109792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References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AGIP (1987). </a:t>
            </a:r>
            <a:r>
              <a:rPr lang="en-GB" sz="1200" dirty="0" err="1">
                <a:latin typeface="Arial" panose="020B0604020202020204" pitchFamily="34" charset="0"/>
                <a:cs typeface="Arial" panose="020B0604020202020204" pitchFamily="34" charset="0"/>
              </a:rPr>
              <a:t>Geologia</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geofisica</a:t>
            </a:r>
            <a:r>
              <a:rPr lang="en-GB" sz="1200" dirty="0">
                <a:latin typeface="Arial" panose="020B0604020202020204" pitchFamily="34" charset="0"/>
                <a:cs typeface="Arial" panose="020B0604020202020204" pitchFamily="34" charset="0"/>
              </a:rPr>
              <a:t> del </a:t>
            </a:r>
            <a:r>
              <a:rPr lang="en-GB" sz="1200" dirty="0" err="1">
                <a:latin typeface="Arial" panose="020B0604020202020204" pitchFamily="34" charset="0"/>
                <a:cs typeface="Arial" panose="020B0604020202020204" pitchFamily="34" charset="0"/>
              </a:rPr>
              <a:t>sistema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Technical report, </a:t>
            </a:r>
            <a:r>
              <a:rPr lang="en-GB" sz="1200" dirty="0" err="1">
                <a:latin typeface="Arial" panose="020B0604020202020204" pitchFamily="34" charset="0"/>
                <a:cs typeface="Arial" panose="020B0604020202020204" pitchFamily="34" charset="0"/>
              </a:rPr>
              <a:t>Settore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Esplor</a:t>
            </a:r>
            <a:r>
              <a:rPr lang="en-GB" sz="1200" dirty="0">
                <a:latin typeface="Arial" panose="020B0604020202020204" pitchFamily="34" charset="0"/>
                <a:cs typeface="Arial" panose="020B0604020202020204" pitchFamily="34" charset="0"/>
              </a:rPr>
              <a:t> e </a:t>
            </a:r>
            <a:r>
              <a:rPr lang="en-GB" sz="1200" dirty="0" err="1">
                <a:latin typeface="Arial" panose="020B0604020202020204" pitchFamily="34" charset="0"/>
                <a:cs typeface="Arial" panose="020B0604020202020204" pitchFamily="34" charset="0"/>
              </a:rPr>
              <a:t>Ric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Geoterm-Metodol</a:t>
            </a:r>
            <a:r>
              <a:rPr lang="en-GB" sz="1200" dirty="0">
                <a:latin typeface="Arial" panose="020B0604020202020204" pitchFamily="34" charset="0"/>
                <a:cs typeface="Arial" panose="020B0604020202020204" pitchFamily="34" charset="0"/>
              </a:rPr>
              <a:t> per </a:t>
            </a:r>
            <a:r>
              <a:rPr lang="en-GB" sz="1200" dirty="0" err="1">
                <a:latin typeface="Arial" panose="020B0604020202020204" pitchFamily="34" charset="0"/>
                <a:cs typeface="Arial" panose="020B0604020202020204" pitchFamily="34" charset="0"/>
              </a:rPr>
              <a:t>l’Esplor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Geotermica</a:t>
            </a:r>
            <a:r>
              <a:rPr lang="en-GB" sz="1200" dirty="0">
                <a:latin typeface="Arial" panose="020B0604020202020204" pitchFamily="34" charset="0"/>
                <a:cs typeface="Arial" panose="020B0604020202020204" pitchFamily="34" charset="0"/>
              </a:rPr>
              <a:t>. San Donato Milanese, Italy, p. 123.</a:t>
            </a:r>
          </a:p>
          <a:p>
            <a:r>
              <a:rPr lang="en-GB" sz="1200" dirty="0" err="1">
                <a:latin typeface="Arial" panose="020B0604020202020204" pitchFamily="34" charset="0"/>
                <a:cs typeface="Arial" panose="020B0604020202020204" pitchFamily="34" charset="0"/>
              </a:rPr>
              <a:t>Carlino</a:t>
            </a:r>
            <a:r>
              <a:rPr lang="en-GB" sz="1200" dirty="0">
                <a:latin typeface="Arial" panose="020B0604020202020204" pitchFamily="34" charset="0"/>
                <a:cs typeface="Arial" panose="020B0604020202020204" pitchFamily="34" charset="0"/>
              </a:rPr>
              <a:t> , S., Troiano, A.,  Di Giuseppe, M. G.,  </a:t>
            </a:r>
            <a:r>
              <a:rPr lang="en-GB" sz="1200" dirty="0" err="1">
                <a:latin typeface="Arial" panose="020B0604020202020204" pitchFamily="34" charset="0"/>
                <a:cs typeface="Arial" panose="020B0604020202020204" pitchFamily="34" charset="0"/>
              </a:rPr>
              <a:t>Tramelli</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Troise</a:t>
            </a:r>
            <a:r>
              <a:rPr lang="en-GB" sz="1200" dirty="0">
                <a:latin typeface="Arial" panose="020B0604020202020204" pitchFamily="34" charset="0"/>
                <a:cs typeface="Arial" panose="020B0604020202020204" pitchFamily="34" charset="0"/>
              </a:rPr>
              <a:t>, C.,  </a:t>
            </a:r>
            <a:r>
              <a:rPr lang="en-GB" sz="1200" dirty="0" err="1">
                <a:latin typeface="Arial" panose="020B0604020202020204" pitchFamily="34" charset="0"/>
                <a:cs typeface="Arial" panose="020B0604020202020204" pitchFamily="34" charset="0"/>
              </a:rPr>
              <a:t>Som</a:t>
            </a:r>
            <a:r>
              <a:rPr lang="en-GB" sz="1200" dirty="0">
                <a:latin typeface="Arial" panose="020B0604020202020204" pitchFamily="34" charset="0"/>
                <a:cs typeface="Arial" panose="020B0604020202020204" pitchFamily="34" charset="0"/>
              </a:rPr>
              <a:t>\ma, R., De </a:t>
            </a:r>
            <a:r>
              <a:rPr lang="en-GB" sz="1200" dirty="0" err="1">
                <a:latin typeface="Arial" panose="020B0604020202020204" pitchFamily="34" charset="0"/>
                <a:cs typeface="Arial" panose="020B0604020202020204" pitchFamily="34" charset="0"/>
              </a:rPr>
              <a:t>Natale</a:t>
            </a:r>
            <a:r>
              <a:rPr lang="en-GB" sz="1200" dirty="0">
                <a:latin typeface="Arial" panose="020B0604020202020204" pitchFamily="34" charset="0"/>
                <a:cs typeface="Arial" panose="020B0604020202020204" pitchFamily="34" charset="0"/>
              </a:rPr>
              <a:t>, G. (2016).  Exploitation of geothermal energy in active volcanic areas: A numerical modelling applied to high temperature </a:t>
            </a:r>
            <a:r>
              <a:rPr lang="en-GB" sz="1200" dirty="0" err="1">
                <a:latin typeface="Arial" panose="020B0604020202020204" pitchFamily="34" charset="0"/>
                <a:cs typeface="Arial" panose="020B0604020202020204" pitchFamily="34" charset="0"/>
              </a:rPr>
              <a:t>Mofete</a:t>
            </a:r>
            <a:r>
              <a:rPr lang="en-GB" sz="1200" dirty="0">
                <a:latin typeface="Arial" panose="020B0604020202020204" pitchFamily="34" charset="0"/>
                <a:cs typeface="Arial" panose="020B0604020202020204" pitchFamily="34" charset="0"/>
              </a:rPr>
              <a:t> geothermal field, at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caldera (Southern Italy). Renewable Energy 87 (2016) 54 – 66. </a:t>
            </a:r>
          </a:p>
          <a:p>
            <a:r>
              <a:rPr lang="en-GB" sz="1200" dirty="0">
                <a:latin typeface="Arial" panose="020B0604020202020204" pitchFamily="34" charset="0"/>
                <a:cs typeface="Arial" panose="020B0604020202020204" pitchFamily="34" charset="0"/>
              </a:rPr>
              <a:t>De Siena, L., </a:t>
            </a:r>
            <a:r>
              <a:rPr lang="en-GB" sz="1200" dirty="0" err="1">
                <a:latin typeface="Arial" panose="020B0604020202020204" pitchFamily="34" charset="0"/>
                <a:cs typeface="Arial" panose="020B0604020202020204" pitchFamily="34" charset="0"/>
              </a:rPr>
              <a:t>Chiodini</a:t>
            </a:r>
            <a:r>
              <a:rPr lang="en-GB" sz="1200" dirty="0">
                <a:latin typeface="Arial" panose="020B0604020202020204" pitchFamily="34" charset="0"/>
                <a:cs typeface="Arial" panose="020B0604020202020204" pitchFamily="34" charset="0"/>
              </a:rPr>
              <a:t>, G., </a:t>
            </a:r>
            <a:r>
              <a:rPr lang="en-GB" sz="1200" dirty="0" err="1">
                <a:latin typeface="Arial" panose="020B0604020202020204" pitchFamily="34" charset="0"/>
                <a:cs typeface="Arial" panose="020B0604020202020204" pitchFamily="34" charset="0"/>
              </a:rPr>
              <a:t>Vilardo</a:t>
            </a:r>
            <a:r>
              <a:rPr lang="en-GB" sz="1200" dirty="0">
                <a:latin typeface="Arial" panose="020B0604020202020204" pitchFamily="34" charset="0"/>
                <a:cs typeface="Arial" panose="020B0604020202020204" pitchFamily="34" charset="0"/>
              </a:rPr>
              <a:t>, G., Del </a:t>
            </a:r>
            <a:r>
              <a:rPr lang="en-GB" sz="1200" dirty="0" err="1">
                <a:latin typeface="Arial" panose="020B0604020202020204" pitchFamily="34" charset="0"/>
                <a:cs typeface="Arial" panose="020B0604020202020204" pitchFamily="34" charset="0"/>
              </a:rPr>
              <a:t>Pezzo</a:t>
            </a:r>
            <a:r>
              <a:rPr lang="en-GB" sz="1200" dirty="0">
                <a:latin typeface="Arial" panose="020B0604020202020204" pitchFamily="34" charset="0"/>
                <a:cs typeface="Arial" panose="020B0604020202020204" pitchFamily="34" charset="0"/>
              </a:rPr>
              <a:t>, E., Castellano, M., </a:t>
            </a:r>
            <a:r>
              <a:rPr lang="en-GB" sz="1200" dirty="0" err="1">
                <a:latin typeface="Arial" panose="020B0604020202020204" pitchFamily="34" charset="0"/>
                <a:cs typeface="Arial" panose="020B0604020202020204" pitchFamily="34" charset="0"/>
              </a:rPr>
              <a:t>Colombelli</a:t>
            </a:r>
            <a:r>
              <a:rPr lang="en-GB" sz="1200" dirty="0">
                <a:latin typeface="Arial" panose="020B0604020202020204" pitchFamily="34" charset="0"/>
                <a:cs typeface="Arial" panose="020B0604020202020204" pitchFamily="34" charset="0"/>
              </a:rPr>
              <a:t>, S., </a:t>
            </a:r>
            <a:r>
              <a:rPr lang="en-GB" sz="1200" dirty="0" err="1">
                <a:latin typeface="Arial" panose="020B0604020202020204" pitchFamily="34" charset="0"/>
                <a:cs typeface="Arial" panose="020B0604020202020204" pitchFamily="34" charset="0"/>
              </a:rPr>
              <a:t>Tisato</a:t>
            </a:r>
            <a:r>
              <a:rPr lang="en-GB" sz="1200" dirty="0">
                <a:latin typeface="Arial" panose="020B0604020202020204" pitchFamily="34" charset="0"/>
                <a:cs typeface="Arial" panose="020B0604020202020204" pitchFamily="34" charset="0"/>
              </a:rPr>
              <a:t>, N., and Ventura, G. (2017). Source and dynamics of a volcanic caldera unrest: </a:t>
            </a:r>
            <a:r>
              <a:rPr lang="en-GB" sz="1200" dirty="0" err="1">
                <a:latin typeface="Arial" panose="020B0604020202020204" pitchFamily="34" charset="0"/>
                <a:cs typeface="Arial" panose="020B0604020202020204" pitchFamily="34" charset="0"/>
              </a:rPr>
              <a:t>Campi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Flegrei</a:t>
            </a:r>
            <a:r>
              <a:rPr lang="en-GB" sz="1200" dirty="0">
                <a:latin typeface="Arial" panose="020B0604020202020204" pitchFamily="34" charset="0"/>
                <a:cs typeface="Arial" panose="020B0604020202020204" pitchFamily="34" charset="0"/>
              </a:rPr>
              <a:t>, 1983–84. Scientific Report 7: 8099, 1 – 13. </a:t>
            </a:r>
          </a:p>
          <a:p>
            <a:r>
              <a:rPr lang="en-GB" sz="1200" dirty="0">
                <a:latin typeface="Arial" panose="020B0604020202020204" pitchFamily="34" charset="0"/>
                <a:cs typeface="Arial" panose="020B0604020202020204" pitchFamily="34" charset="0"/>
              </a:rPr>
              <a:t>Taron, J., D. </a:t>
            </a:r>
            <a:r>
              <a:rPr lang="en-GB" sz="1200" dirty="0" err="1">
                <a:latin typeface="Arial" panose="020B0604020202020204" pitchFamily="34" charset="0"/>
                <a:cs typeface="Arial" panose="020B0604020202020204" pitchFamily="34" charset="0"/>
              </a:rPr>
              <a:t>Elsworth</a:t>
            </a:r>
            <a:r>
              <a:rPr lang="en-GB" sz="1200" dirty="0">
                <a:latin typeface="Arial" panose="020B0604020202020204" pitchFamily="34" charset="0"/>
                <a:cs typeface="Arial" panose="020B0604020202020204" pitchFamily="34" charset="0"/>
              </a:rPr>
              <a:t>, and K.-B. Min (2009), Numerical simulation of thermal-hydrologic-</a:t>
            </a:r>
            <a:r>
              <a:rPr lang="en-GB" sz="1200" dirty="0" err="1">
                <a:latin typeface="Arial" panose="020B0604020202020204" pitchFamily="34" charset="0"/>
                <a:cs typeface="Arial" panose="020B0604020202020204" pitchFamily="34" charset="0"/>
              </a:rPr>
              <a:t>mechanicalchemical</a:t>
            </a:r>
            <a:r>
              <a:rPr lang="en-GB" sz="1200" dirty="0">
                <a:latin typeface="Arial" panose="020B0604020202020204" pitchFamily="34" charset="0"/>
                <a:cs typeface="Arial" panose="020B0604020202020204" pitchFamily="34" charset="0"/>
              </a:rPr>
              <a:t> processes in deformable, fractured porous media. </a:t>
            </a:r>
            <a:r>
              <a:rPr lang="en-GB" sz="1200" i="1" dirty="0">
                <a:latin typeface="Arial" panose="020B0604020202020204" pitchFamily="34" charset="0"/>
                <a:cs typeface="Arial" panose="020B0604020202020204" pitchFamily="34" charset="0"/>
              </a:rPr>
              <a:t>International Journal of Rock Mechanics and Mining Sciences</a:t>
            </a:r>
            <a:r>
              <a:rPr lang="en-GB" sz="1200" dirty="0">
                <a:latin typeface="Arial" panose="020B0604020202020204" pitchFamily="34" charset="0"/>
                <a:cs typeface="Arial" panose="020B0604020202020204" pitchFamily="34" charset="0"/>
              </a:rPr>
              <a:t>, 46, 842-854.</a:t>
            </a:r>
          </a:p>
          <a:p>
            <a:endParaRPr lang="en-GB" dirty="0"/>
          </a:p>
        </p:txBody>
      </p:sp>
      <p:sp>
        <p:nvSpPr>
          <p:cNvPr id="4" name="Slide Number Placeholder 3"/>
          <p:cNvSpPr>
            <a:spLocks noGrp="1"/>
          </p:cNvSpPr>
          <p:nvPr>
            <p:ph type="sldNum" sz="quarter" idx="10"/>
          </p:nvPr>
        </p:nvSpPr>
        <p:spPr/>
        <p:txBody>
          <a:bodyPr/>
          <a:lstStyle/>
          <a:p>
            <a:fld id="{D50B580B-E35A-42D4-8D29-4103817660B7}" type="slidenum">
              <a:rPr lang="en-GB" smtClean="0"/>
              <a:t>5</a:t>
            </a:fld>
            <a:endParaRPr lang="en-GB"/>
          </a:p>
        </p:txBody>
      </p:sp>
    </p:spTree>
    <p:extLst>
      <p:ext uri="{BB962C8B-B14F-4D97-AF65-F5344CB8AC3E}">
        <p14:creationId xmlns:p14="http://schemas.microsoft.com/office/powerpoint/2010/main" val="95383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905997"/>
            <a:ext cx="1708848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55993"/>
            <a:ext cx="140728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897997"/>
            <a:ext cx="87452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7997"/>
            <a:ext cx="874528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504000"/>
            <a:ext cx="1809369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897997"/>
            <a:ext cx="1809369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1717989"/>
            <a:ext cx="64333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6" y="11717989"/>
            <a:ext cx="462394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a:xfrm>
            <a:off x="14474954" y="11717989"/>
            <a:ext cx="462394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archeoflegrei.it/i-campi-flegrei/"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2.jpe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6650" y="3263618"/>
            <a:ext cx="17830800" cy="1588576"/>
          </a:xfrm>
          <a:prstGeom prst="rect">
            <a:avLst/>
          </a:prstGeom>
        </p:spPr>
        <p:txBody>
          <a:bodyPr vert="horz" wrap="square" lIns="0" tIns="15875" rIns="0" bIns="0" rtlCol="0">
            <a:spAutoFit/>
          </a:bodyPr>
          <a:lstStyle/>
          <a:p>
            <a:pPr marL="12700" algn="ctr">
              <a:lnSpc>
                <a:spcPct val="150000"/>
              </a:lnSpc>
            </a:pPr>
            <a:r>
              <a:rPr lang="en-GB" sz="3600" b="1" dirty="0">
                <a:solidFill>
                  <a:srgbClr val="FF0000"/>
                </a:solidFill>
              </a:rPr>
              <a:t>MODELLING FLUID MIGRATION AND SEISMICITY IN AN ACTIVE VOLCANO: </a:t>
            </a:r>
          </a:p>
          <a:p>
            <a:pPr marL="12700" algn="ctr">
              <a:lnSpc>
                <a:spcPct val="150000"/>
              </a:lnSpc>
            </a:pPr>
            <a:r>
              <a:rPr lang="en-GB" sz="3600" b="1" dirty="0">
                <a:solidFill>
                  <a:srgbClr val="FF0000"/>
                </a:solidFill>
              </a:rPr>
              <a:t>A CASE STUDY OF CAMPI FLEGREI CALDERA, SOUTHERN ITALY</a:t>
            </a:r>
            <a:endParaRPr lang="en-GB" sz="3600" dirty="0">
              <a:solidFill>
                <a:srgbClr val="FF0000"/>
              </a:solidFill>
              <a:latin typeface="Arial"/>
              <a:cs typeface="Arial"/>
            </a:endParaRPr>
          </a:p>
        </p:txBody>
      </p:sp>
      <p:sp>
        <p:nvSpPr>
          <p:cNvPr id="14" name="object 14"/>
          <p:cNvSpPr txBox="1"/>
          <p:nvPr/>
        </p:nvSpPr>
        <p:spPr>
          <a:xfrm>
            <a:off x="831850" y="6027294"/>
            <a:ext cx="18135600" cy="2971966"/>
          </a:xfrm>
          <a:prstGeom prst="rect">
            <a:avLst/>
          </a:prstGeom>
        </p:spPr>
        <p:txBody>
          <a:bodyPr vert="horz" wrap="square" lIns="0" tIns="14604" rIns="0" bIns="0" rtlCol="0">
            <a:spAutoFit/>
          </a:bodyPr>
          <a:lstStyle/>
          <a:p>
            <a:pPr marL="12700" algn="ctr">
              <a:spcBef>
                <a:spcPts val="114"/>
              </a:spcBef>
            </a:pPr>
            <a:r>
              <a:rPr lang="en-GB" sz="2400" spc="20" dirty="0">
                <a:latin typeface="Arial"/>
                <a:cs typeface="Arial"/>
              </a:rPr>
              <a:t>Waheed Gbenga Akande</a:t>
            </a:r>
            <a:r>
              <a:rPr lang="en-GB" sz="2400" spc="20" baseline="30000" dirty="0">
                <a:latin typeface="Arial"/>
                <a:cs typeface="Arial"/>
              </a:rPr>
              <a:t>1,2</a:t>
            </a:r>
            <a:r>
              <a:rPr lang="en-GB" sz="2400" spc="20" dirty="0">
                <a:latin typeface="Arial"/>
                <a:cs typeface="Arial"/>
              </a:rPr>
              <a:t>, </a:t>
            </a:r>
            <a:r>
              <a:rPr sz="2400" spc="-15" dirty="0">
                <a:latin typeface="Arial"/>
                <a:cs typeface="Arial"/>
              </a:rPr>
              <a:t>Gan </a:t>
            </a:r>
            <a:r>
              <a:rPr sz="2400" spc="-10" dirty="0">
                <a:latin typeface="Arial"/>
                <a:cs typeface="Arial"/>
              </a:rPr>
              <a:t>Q</a:t>
            </a:r>
            <a:r>
              <a:rPr lang="en-GB" sz="2400" spc="-10" dirty="0">
                <a:latin typeface="Arial"/>
                <a:cs typeface="Arial"/>
              </a:rPr>
              <a:t>u</a:t>
            </a:r>
            <a:r>
              <a:rPr sz="2400" spc="-10" dirty="0">
                <a:latin typeface="Arial"/>
                <a:cs typeface="Arial"/>
              </a:rPr>
              <a:t>a</a:t>
            </a:r>
            <a:r>
              <a:rPr lang="en-US" sz="2400" spc="-10" dirty="0">
                <a:latin typeface="Arial"/>
                <a:cs typeface="Arial"/>
              </a:rPr>
              <a:t>n</a:t>
            </a:r>
            <a:r>
              <a:rPr lang="en-GB" sz="2400" spc="20" baseline="30000" dirty="0">
                <a:latin typeface="Arial"/>
                <a:cs typeface="Arial"/>
              </a:rPr>
              <a:t>1</a:t>
            </a:r>
            <a:r>
              <a:rPr lang="en-US" sz="2400" spc="-10" dirty="0">
                <a:latin typeface="Arial"/>
                <a:cs typeface="Arial"/>
              </a:rPr>
              <a:t>, David Cornwell</a:t>
            </a:r>
            <a:r>
              <a:rPr lang="en-GB" sz="2400" spc="20" baseline="30000" dirty="0">
                <a:latin typeface="Arial"/>
                <a:cs typeface="Arial"/>
              </a:rPr>
              <a:t>1</a:t>
            </a:r>
            <a:r>
              <a:rPr lang="en-US" sz="2400" spc="-10" dirty="0">
                <a:latin typeface="Arial"/>
                <a:cs typeface="Arial"/>
              </a:rPr>
              <a:t> and </a:t>
            </a:r>
            <a:r>
              <a:rPr lang="en-GB" sz="2400" b="1" spc="-7" dirty="0">
                <a:latin typeface="Arial"/>
                <a:cs typeface="Arial"/>
              </a:rPr>
              <a:t> </a:t>
            </a:r>
            <a:r>
              <a:rPr lang="en-GB" sz="2400" spc="-15" dirty="0">
                <a:latin typeface="Arial"/>
                <a:cs typeface="Arial"/>
              </a:rPr>
              <a:t>Luca De Siena</a:t>
            </a:r>
            <a:r>
              <a:rPr lang="en-GB" sz="2400" spc="20" baseline="30000" dirty="0">
                <a:latin typeface="Arial"/>
                <a:cs typeface="Arial"/>
              </a:rPr>
              <a:t>1,3</a:t>
            </a:r>
            <a:r>
              <a:rPr lang="en-GB" sz="2400" spc="-10" dirty="0">
                <a:latin typeface="Arial"/>
                <a:cs typeface="Arial"/>
              </a:rPr>
              <a:t> </a:t>
            </a:r>
          </a:p>
          <a:p>
            <a:pPr marL="12700" algn="ctr">
              <a:lnSpc>
                <a:spcPct val="200000"/>
              </a:lnSpc>
              <a:spcBef>
                <a:spcPts val="114"/>
              </a:spcBef>
            </a:pPr>
            <a:endParaRPr lang="en-GB" sz="2400" spc="20" baseline="30000" dirty="0">
              <a:latin typeface="Arial"/>
              <a:cs typeface="Arial"/>
            </a:endParaRPr>
          </a:p>
          <a:p>
            <a:pPr marL="12700" algn="ctr">
              <a:lnSpc>
                <a:spcPct val="150000"/>
              </a:lnSpc>
              <a:spcBef>
                <a:spcPts val="114"/>
              </a:spcBef>
            </a:pPr>
            <a:r>
              <a:rPr lang="en-GB" sz="2400" spc="20" baseline="30000" dirty="0">
                <a:latin typeface="Arial"/>
                <a:cs typeface="Arial"/>
              </a:rPr>
              <a:t>1</a:t>
            </a:r>
            <a:r>
              <a:rPr lang="en-GB" sz="2400" spc="-10" dirty="0">
                <a:latin typeface="Arial"/>
                <a:cs typeface="Arial"/>
              </a:rPr>
              <a:t>S</a:t>
            </a:r>
            <a:r>
              <a:rPr sz="2400" i="1" spc="20" dirty="0">
                <a:latin typeface="Arial"/>
                <a:cs typeface="Arial"/>
              </a:rPr>
              <a:t>chool </a:t>
            </a:r>
            <a:r>
              <a:rPr sz="2400" i="1" spc="35" dirty="0">
                <a:latin typeface="Arial"/>
                <a:cs typeface="Arial"/>
              </a:rPr>
              <a:t>of</a:t>
            </a:r>
            <a:r>
              <a:rPr sz="2400" i="1" spc="-15" dirty="0">
                <a:latin typeface="Arial"/>
                <a:cs typeface="Arial"/>
              </a:rPr>
              <a:t> </a:t>
            </a:r>
            <a:r>
              <a:rPr sz="2400" i="1" spc="5" dirty="0">
                <a:latin typeface="Arial"/>
                <a:cs typeface="Arial"/>
              </a:rPr>
              <a:t>Geoscience</a:t>
            </a:r>
            <a:r>
              <a:rPr lang="en-GB" sz="2400" i="1" spc="5" dirty="0">
                <a:latin typeface="Arial"/>
                <a:cs typeface="Arial"/>
              </a:rPr>
              <a:t>, University of Aberdeen, United Kingdom. </a:t>
            </a:r>
          </a:p>
          <a:p>
            <a:pPr marL="12700" algn="ctr">
              <a:lnSpc>
                <a:spcPct val="150000"/>
              </a:lnSpc>
              <a:spcBef>
                <a:spcPts val="114"/>
              </a:spcBef>
            </a:pPr>
            <a:r>
              <a:rPr lang="en-GB" sz="2400" spc="20" baseline="30000" dirty="0">
                <a:latin typeface="Arial"/>
                <a:cs typeface="Arial"/>
              </a:rPr>
              <a:t>2</a:t>
            </a:r>
            <a:r>
              <a:rPr lang="en-GB" sz="2400" i="1" spc="5" dirty="0">
                <a:latin typeface="Arial"/>
                <a:cs typeface="Arial"/>
              </a:rPr>
              <a:t>Geology Department, Federal University of Technology, Minna, Nigeria. </a:t>
            </a:r>
          </a:p>
          <a:p>
            <a:pPr marL="12700" algn="ctr">
              <a:lnSpc>
                <a:spcPct val="150000"/>
              </a:lnSpc>
              <a:spcBef>
                <a:spcPts val="114"/>
              </a:spcBef>
            </a:pPr>
            <a:r>
              <a:rPr lang="en-GB" sz="2400" baseline="30000" dirty="0">
                <a:latin typeface="Arial" panose="020B0604020202020204" pitchFamily="34" charset="0"/>
                <a:cs typeface="Arial" panose="020B0604020202020204" pitchFamily="34" charset="0"/>
              </a:rPr>
              <a:t>3</a:t>
            </a:r>
            <a:r>
              <a:rPr lang="en-GB" sz="2400" dirty="0">
                <a:latin typeface="Arial" panose="020B0604020202020204" pitchFamily="34" charset="0"/>
                <a:cs typeface="Arial" panose="020B0604020202020204" pitchFamily="34" charset="0"/>
              </a:rPr>
              <a:t>Institute of Geosciences, Johannes Gutenberg University, Mainz, Germany.</a:t>
            </a:r>
          </a:p>
          <a:p>
            <a:pPr marL="12700" algn="ctr">
              <a:spcBef>
                <a:spcPts val="114"/>
              </a:spcBef>
            </a:pPr>
            <a:r>
              <a:rPr lang="en-GB" sz="2400" i="1" spc="5" dirty="0">
                <a:latin typeface="Arial" panose="020B0604020202020204" pitchFamily="34" charset="0"/>
                <a:cs typeface="Arial" panose="020B0604020202020204" pitchFamily="34" charset="0"/>
              </a:rPr>
              <a:t> </a:t>
            </a:r>
            <a:endParaRPr sz="2400" dirty="0">
              <a:latin typeface="Arial" panose="020B0604020202020204" pitchFamily="34" charset="0"/>
              <a:cs typeface="Arial" panose="020B0604020202020204" pitchFamily="34" charset="0"/>
            </a:endParaRPr>
          </a:p>
        </p:txBody>
      </p:sp>
      <p:sp>
        <p:nvSpPr>
          <p:cNvPr id="15" name="object 15"/>
          <p:cNvSpPr/>
          <p:nvPr/>
        </p:nvSpPr>
        <p:spPr>
          <a:xfrm>
            <a:off x="298450" y="97595"/>
            <a:ext cx="2682050" cy="1295400"/>
          </a:xfrm>
          <a:prstGeom prst="rect">
            <a:avLst/>
          </a:prstGeom>
          <a:blipFill>
            <a:blip r:embed="rId3" cstate="print"/>
            <a:stretch>
              <a:fillRect/>
            </a:stretch>
          </a:blipFill>
        </p:spPr>
        <p:txBody>
          <a:bodyPr wrap="square" lIns="0" tIns="0" rIns="0" bIns="0" rtlCol="0"/>
          <a:lstStyle/>
          <a:p>
            <a:endParaRPr/>
          </a:p>
        </p:txBody>
      </p:sp>
      <p:cxnSp>
        <p:nvCxnSpPr>
          <p:cNvPr id="37" name="Straight Connector 36">
            <a:extLst>
              <a:ext uri="{FF2B5EF4-FFF2-40B4-BE49-F238E27FC236}">
                <a16:creationId xmlns:a16="http://schemas.microsoft.com/office/drawing/2014/main" id="{A4798021-7711-477F-9BD0-2ADF23903C60}"/>
              </a:ext>
            </a:extLst>
          </p:cNvPr>
          <p:cNvCxnSpPr/>
          <p:nvPr/>
        </p:nvCxnSpPr>
        <p:spPr>
          <a:xfrm>
            <a:off x="156665" y="1247219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FDF64A-BE8B-42EA-9C4D-06BB26326541}"/>
              </a:ext>
            </a:extLst>
          </p:cNvPr>
          <p:cNvCxnSpPr/>
          <p:nvPr/>
        </p:nvCxnSpPr>
        <p:spPr>
          <a:xfrm>
            <a:off x="152041" y="148415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1A23566-EA3A-41EF-9E0E-9A297933A121}"/>
              </a:ext>
            </a:extLst>
          </p:cNvPr>
          <p:cNvGrpSpPr/>
          <p:nvPr/>
        </p:nvGrpSpPr>
        <p:grpSpPr>
          <a:xfrm>
            <a:off x="17870946" y="166023"/>
            <a:ext cx="1774845" cy="1283818"/>
            <a:chOff x="17733786" y="166023"/>
            <a:chExt cx="1774845" cy="1283818"/>
          </a:xfrm>
        </p:grpSpPr>
        <p:sp>
          <p:nvSpPr>
            <p:cNvPr id="49" name="TextBox 48"/>
            <p:cNvSpPr txBox="1"/>
            <p:nvPr/>
          </p:nvSpPr>
          <p:spPr>
            <a:xfrm>
              <a:off x="17733786" y="1080509"/>
              <a:ext cx="1774845" cy="369332"/>
            </a:xfrm>
            <a:prstGeom prst="rect">
              <a:avLst/>
            </a:prstGeom>
            <a:noFill/>
          </p:spPr>
          <p:txBody>
            <a:bodyPr wrap="none" rtlCol="0">
              <a:spAutoFit/>
            </a:bodyPr>
            <a:lstStyle/>
            <a:p>
              <a:pPr algn="ctr"/>
              <a:r>
                <a:rPr lang="en-GB" b="1" dirty="0">
                  <a:latin typeface="Arial Black" panose="020B0A04020102020204" pitchFamily="34" charset="0"/>
                </a:rPr>
                <a:t>PTDF</a:t>
              </a:r>
              <a:r>
                <a:rPr lang="en-GB" sz="1600" b="1" dirty="0">
                  <a:latin typeface="Arial Black" panose="020B0A04020102020204" pitchFamily="34" charset="0"/>
                </a:rPr>
                <a:t> </a:t>
              </a:r>
              <a:r>
                <a:rPr lang="en-GB" sz="1600" b="1" i="1" dirty="0">
                  <a:latin typeface="Arial" panose="020B0604020202020204" pitchFamily="34" charset="0"/>
                  <a:cs typeface="Arial" panose="020B0604020202020204" pitchFamily="34" charset="0"/>
                </a:rPr>
                <a:t>NIGERIA</a:t>
              </a:r>
            </a:p>
          </p:txBody>
        </p:sp>
        <p:pic>
          <p:nvPicPr>
            <p:cNvPr id="1026" name="Picture 2" descr="https://ptdf.gov.ng/wp-content/uploads/2018/04/PTDF-Logo.jpg">
              <a:extLst>
                <a:ext uri="{FF2B5EF4-FFF2-40B4-BE49-F238E27FC236}">
                  <a16:creationId xmlns:a16="http://schemas.microsoft.com/office/drawing/2014/main" id="{740BB9B7-5EE8-4484-B2A8-B8834B930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53607" y="166023"/>
              <a:ext cx="936000" cy="93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2E7F4658-1804-41E4-B0CB-44BEBAAA9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7837" y="356394"/>
            <a:ext cx="3319653" cy="882000"/>
          </a:xfrm>
          <a:prstGeom prst="rect">
            <a:avLst/>
          </a:prstGeom>
        </p:spPr>
      </p:pic>
      <p:cxnSp>
        <p:nvCxnSpPr>
          <p:cNvPr id="46" name="Straight Connector 45">
            <a:extLst>
              <a:ext uri="{FF2B5EF4-FFF2-40B4-BE49-F238E27FC236}">
                <a16:creationId xmlns:a16="http://schemas.microsoft.com/office/drawing/2014/main" id="{27568AEC-5DCF-41D6-B2AA-9BD2B907BCA6}"/>
              </a:ext>
            </a:extLst>
          </p:cNvPr>
          <p:cNvCxnSpPr>
            <a:cxnSpLocks/>
          </p:cNvCxnSpPr>
          <p:nvPr/>
        </p:nvCxnSpPr>
        <p:spPr>
          <a:xfrm>
            <a:off x="3117850" y="5385594"/>
            <a:ext cx="13868400" cy="0"/>
          </a:xfrm>
          <a:prstGeom prst="line">
            <a:avLst/>
          </a:prstGeom>
          <a:ln w="3810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EC8C9C0-5C03-4DB8-9335-DB5B790AA3DD}"/>
              </a:ext>
            </a:extLst>
          </p:cNvPr>
          <p:cNvSpPr/>
          <p:nvPr/>
        </p:nvSpPr>
        <p:spPr>
          <a:xfrm>
            <a:off x="298450" y="11786394"/>
            <a:ext cx="19347340" cy="584775"/>
          </a:xfrm>
          <a:prstGeom prst="rect">
            <a:avLst/>
          </a:prstGeom>
        </p:spPr>
        <p:txBody>
          <a:bodyPr wrap="square">
            <a:spAutoFit/>
          </a:bodyPr>
          <a:lstStyle/>
          <a:p>
            <a:pPr algn="ctr"/>
            <a:r>
              <a:rPr lang="en-GB" sz="3200" b="1" i="1" dirty="0">
                <a:latin typeface="Arial" panose="020B0604020202020204" pitchFamily="34" charset="0"/>
                <a:cs typeface="Arial" panose="020B0604020202020204" pitchFamily="34" charset="0"/>
              </a:rPr>
              <a:t>EGU MEETING MAY 2020</a:t>
            </a:r>
            <a:endParaRPr lang="en-GB"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21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6650" y="223809"/>
            <a:ext cx="16078200" cy="736420"/>
          </a:xfrm>
          <a:prstGeom prst="rect">
            <a:avLst/>
          </a:prstGeom>
        </p:spPr>
        <p:txBody>
          <a:bodyPr vert="horz" wrap="square" lIns="0" tIns="15875" rIns="0" bIns="0" rtlCol="0">
            <a:spAutoFit/>
          </a:bodyPr>
          <a:lstStyle/>
          <a:p>
            <a:pPr marL="12700" algn="ctr">
              <a:lnSpc>
                <a:spcPts val="2760"/>
              </a:lnSpc>
            </a:pPr>
            <a:r>
              <a:rPr lang="en-GB" sz="2800" b="1" dirty="0">
                <a:solidFill>
                  <a:srgbClr val="FF0000"/>
                </a:solidFill>
              </a:rPr>
              <a:t>Modelling Fluid Migration and Seismicity in an Active Volcano: </a:t>
            </a:r>
          </a:p>
          <a:p>
            <a:pPr marL="12700" algn="ctr">
              <a:lnSpc>
                <a:spcPts val="2760"/>
              </a:lnSpc>
            </a:pPr>
            <a:r>
              <a:rPr lang="en-GB" sz="2800" b="1" dirty="0">
                <a:solidFill>
                  <a:srgbClr val="FF0000"/>
                </a:solidFill>
              </a:rPr>
              <a:t>A Case Study of </a:t>
            </a:r>
            <a:r>
              <a:rPr lang="en-GB" sz="2800" b="1" dirty="0" err="1">
                <a:solidFill>
                  <a:srgbClr val="FF0000"/>
                </a:solidFill>
              </a:rPr>
              <a:t>Campi</a:t>
            </a:r>
            <a:r>
              <a:rPr lang="en-GB" sz="2800" b="1" dirty="0">
                <a:solidFill>
                  <a:srgbClr val="FF0000"/>
                </a:solidFill>
              </a:rPr>
              <a:t> </a:t>
            </a:r>
            <a:r>
              <a:rPr lang="en-GB" sz="2800" b="1" dirty="0" err="1">
                <a:solidFill>
                  <a:srgbClr val="FF0000"/>
                </a:solidFill>
              </a:rPr>
              <a:t>Flegrei</a:t>
            </a:r>
            <a:r>
              <a:rPr lang="en-GB" sz="2800" b="1" dirty="0">
                <a:solidFill>
                  <a:srgbClr val="FF0000"/>
                </a:solidFill>
              </a:rPr>
              <a:t> Caldera, Southern Italy</a:t>
            </a:r>
            <a:endParaRPr lang="en-GB" sz="2800" dirty="0">
              <a:solidFill>
                <a:srgbClr val="FF0000"/>
              </a:solidFill>
              <a:latin typeface="Arial"/>
              <a:cs typeface="Arial"/>
            </a:endParaRPr>
          </a:p>
        </p:txBody>
      </p:sp>
      <p:sp>
        <p:nvSpPr>
          <p:cNvPr id="14" name="object 14"/>
          <p:cNvSpPr txBox="1"/>
          <p:nvPr/>
        </p:nvSpPr>
        <p:spPr>
          <a:xfrm>
            <a:off x="1136650" y="972923"/>
            <a:ext cx="16078200" cy="625170"/>
          </a:xfrm>
          <a:prstGeom prst="rect">
            <a:avLst/>
          </a:prstGeom>
        </p:spPr>
        <p:txBody>
          <a:bodyPr vert="horz" wrap="square" lIns="0" tIns="14604" rIns="0" bIns="0" rtlCol="0">
            <a:spAutoFit/>
          </a:bodyPr>
          <a:lstStyle/>
          <a:p>
            <a:pPr marL="12700" algn="ctr">
              <a:spcBef>
                <a:spcPts val="114"/>
              </a:spcBef>
            </a:pPr>
            <a:r>
              <a:rPr lang="en-GB" sz="1300" spc="20" dirty="0">
                <a:latin typeface="Arial"/>
                <a:cs typeface="Arial"/>
              </a:rPr>
              <a:t>Waheed Gbenga Akande</a:t>
            </a:r>
            <a:r>
              <a:rPr lang="en-GB" sz="1300" spc="20" baseline="30000" dirty="0">
                <a:latin typeface="Arial"/>
                <a:cs typeface="Arial"/>
              </a:rPr>
              <a:t>1,2</a:t>
            </a:r>
            <a:r>
              <a:rPr lang="en-GB" sz="1300" spc="20" dirty="0">
                <a:latin typeface="Arial"/>
                <a:cs typeface="Arial"/>
              </a:rPr>
              <a:t>; </a:t>
            </a:r>
            <a:r>
              <a:rPr sz="1300" spc="-15" dirty="0">
                <a:latin typeface="Arial"/>
                <a:cs typeface="Arial"/>
              </a:rPr>
              <a:t>Gan </a:t>
            </a:r>
            <a:r>
              <a:rPr sz="1300" spc="-10" dirty="0">
                <a:latin typeface="Arial"/>
                <a:cs typeface="Arial"/>
              </a:rPr>
              <a:t>Q</a:t>
            </a:r>
            <a:r>
              <a:rPr lang="en-GB" sz="1300" spc="-10" dirty="0">
                <a:latin typeface="Arial"/>
                <a:cs typeface="Arial"/>
              </a:rPr>
              <a:t>u</a:t>
            </a:r>
            <a:r>
              <a:rPr sz="1300" spc="-10" dirty="0">
                <a:latin typeface="Arial"/>
                <a:cs typeface="Arial"/>
              </a:rPr>
              <a:t>a</a:t>
            </a:r>
            <a:r>
              <a:rPr lang="en-US" sz="1300" spc="-10" dirty="0">
                <a:latin typeface="Arial"/>
                <a:cs typeface="Arial"/>
              </a:rPr>
              <a:t>n</a:t>
            </a:r>
            <a:r>
              <a:rPr lang="en-GB" sz="1300" spc="20" baseline="30000" dirty="0">
                <a:latin typeface="Arial"/>
                <a:cs typeface="Arial"/>
              </a:rPr>
              <a:t>1</a:t>
            </a:r>
            <a:r>
              <a:rPr lang="en-US" sz="1300" spc="-10" dirty="0">
                <a:latin typeface="Arial"/>
                <a:cs typeface="Arial"/>
              </a:rPr>
              <a:t>, David Cornwell</a:t>
            </a:r>
            <a:r>
              <a:rPr lang="en-GB" sz="1300" spc="20" baseline="30000" dirty="0">
                <a:latin typeface="Arial"/>
                <a:cs typeface="Arial"/>
              </a:rPr>
              <a:t>1</a:t>
            </a:r>
            <a:r>
              <a:rPr lang="en-US" sz="1300" spc="-10" dirty="0">
                <a:latin typeface="Arial"/>
                <a:cs typeface="Arial"/>
              </a:rPr>
              <a:t> and </a:t>
            </a:r>
            <a:r>
              <a:rPr lang="en-GB" sz="1300" b="1" spc="-7" dirty="0">
                <a:latin typeface="Arial"/>
                <a:cs typeface="Arial"/>
              </a:rPr>
              <a:t> </a:t>
            </a:r>
            <a:r>
              <a:rPr lang="en-GB" sz="1300" spc="-15" dirty="0">
                <a:latin typeface="Arial"/>
                <a:cs typeface="Arial"/>
              </a:rPr>
              <a:t>Luca De Siena</a:t>
            </a:r>
            <a:r>
              <a:rPr lang="en-GB" sz="1300" spc="20" baseline="30000" dirty="0">
                <a:latin typeface="Arial"/>
                <a:cs typeface="Arial"/>
              </a:rPr>
              <a:t>1,3</a:t>
            </a:r>
            <a:r>
              <a:rPr lang="en-US" sz="1300" spc="-10" dirty="0">
                <a:latin typeface="Arial"/>
                <a:cs typeface="Arial"/>
              </a:rPr>
              <a:t>;</a:t>
            </a:r>
            <a:r>
              <a:rPr lang="en-GB" sz="1300" spc="-10" dirty="0">
                <a:latin typeface="Arial"/>
                <a:cs typeface="Arial"/>
              </a:rPr>
              <a:t> </a:t>
            </a:r>
            <a:r>
              <a:rPr lang="en-GB" sz="1300" spc="20" baseline="30000" dirty="0">
                <a:latin typeface="Arial"/>
                <a:cs typeface="Arial"/>
              </a:rPr>
              <a:t>1</a:t>
            </a:r>
            <a:r>
              <a:rPr lang="en-GB" sz="1300" spc="-10" dirty="0">
                <a:latin typeface="Arial"/>
                <a:cs typeface="Arial"/>
              </a:rPr>
              <a:t>S</a:t>
            </a:r>
            <a:r>
              <a:rPr sz="1300" i="1" spc="20" dirty="0">
                <a:latin typeface="Arial"/>
                <a:cs typeface="Arial"/>
              </a:rPr>
              <a:t>chool </a:t>
            </a:r>
            <a:r>
              <a:rPr sz="1300" i="1" spc="35" dirty="0">
                <a:latin typeface="Arial"/>
                <a:cs typeface="Arial"/>
              </a:rPr>
              <a:t>of</a:t>
            </a:r>
            <a:r>
              <a:rPr sz="1300" i="1" spc="-15" dirty="0">
                <a:latin typeface="Arial"/>
                <a:cs typeface="Arial"/>
              </a:rPr>
              <a:t> </a:t>
            </a:r>
            <a:r>
              <a:rPr sz="1300" i="1" spc="5" dirty="0">
                <a:latin typeface="Arial"/>
                <a:cs typeface="Arial"/>
              </a:rPr>
              <a:t>Geoscience</a:t>
            </a:r>
            <a:r>
              <a:rPr lang="en-GB" sz="1300" i="1" spc="5" dirty="0">
                <a:latin typeface="Arial"/>
                <a:cs typeface="Arial"/>
              </a:rPr>
              <a:t>, University of Aberdeen, UK. </a:t>
            </a:r>
          </a:p>
          <a:p>
            <a:pPr marL="12700" algn="ctr">
              <a:spcBef>
                <a:spcPts val="114"/>
              </a:spcBef>
            </a:pPr>
            <a:r>
              <a:rPr lang="en-GB" sz="1300" spc="20" baseline="30000" dirty="0">
                <a:latin typeface="Arial"/>
                <a:cs typeface="Arial"/>
              </a:rPr>
              <a:t>2</a:t>
            </a:r>
            <a:r>
              <a:rPr lang="en-GB" sz="1300" i="1" spc="5" dirty="0">
                <a:latin typeface="Arial"/>
                <a:cs typeface="Arial"/>
              </a:rPr>
              <a:t>Geology Department, Federal University of Technology, Minna, Nigeria. </a:t>
            </a:r>
            <a:r>
              <a:rPr lang="en-GB" sz="1300" baseline="30000" dirty="0">
                <a:latin typeface="Arial" panose="020B0604020202020204" pitchFamily="34" charset="0"/>
                <a:cs typeface="Arial" panose="020B0604020202020204" pitchFamily="34" charset="0"/>
              </a:rPr>
              <a:t>3</a:t>
            </a:r>
            <a:r>
              <a:rPr lang="en-GB" sz="1300" dirty="0">
                <a:latin typeface="Arial" panose="020B0604020202020204" pitchFamily="34" charset="0"/>
                <a:cs typeface="Arial" panose="020B0604020202020204" pitchFamily="34" charset="0"/>
              </a:rPr>
              <a:t>Institute of Geosciences, Johannes Gutenberg University, Mainz, Germany.</a:t>
            </a:r>
          </a:p>
          <a:p>
            <a:pPr marL="12700" algn="ctr">
              <a:spcBef>
                <a:spcPts val="114"/>
              </a:spcBef>
            </a:pPr>
            <a:r>
              <a:rPr lang="en-GB" sz="1200" i="1" spc="5" dirty="0">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sp>
        <p:nvSpPr>
          <p:cNvPr id="15" name="object 15"/>
          <p:cNvSpPr/>
          <p:nvPr/>
        </p:nvSpPr>
        <p:spPr>
          <a:xfrm>
            <a:off x="298450" y="97595"/>
            <a:ext cx="2682050" cy="1295400"/>
          </a:xfrm>
          <a:prstGeom prst="rect">
            <a:avLst/>
          </a:prstGeom>
          <a:blipFill>
            <a:blip r:embed="rId3" cstate="print"/>
            <a:stretch>
              <a:fillRect/>
            </a:stretch>
          </a:blipFill>
        </p:spPr>
        <p:txBody>
          <a:bodyPr wrap="square" lIns="0" tIns="0" rIns="0" bIns="0" rtlCol="0"/>
          <a:lstStyle/>
          <a:p>
            <a:endParaRPr/>
          </a:p>
        </p:txBody>
      </p:sp>
      <p:grpSp>
        <p:nvGrpSpPr>
          <p:cNvPr id="3" name="Group 2">
            <a:extLst>
              <a:ext uri="{FF2B5EF4-FFF2-40B4-BE49-F238E27FC236}">
                <a16:creationId xmlns:a16="http://schemas.microsoft.com/office/drawing/2014/main" id="{91A23566-EA3A-41EF-9E0E-9A297933A121}"/>
              </a:ext>
            </a:extLst>
          </p:cNvPr>
          <p:cNvGrpSpPr/>
          <p:nvPr/>
        </p:nvGrpSpPr>
        <p:grpSpPr>
          <a:xfrm>
            <a:off x="17870946" y="166023"/>
            <a:ext cx="1774845" cy="1283818"/>
            <a:chOff x="17733786" y="166023"/>
            <a:chExt cx="1774845" cy="1283818"/>
          </a:xfrm>
        </p:grpSpPr>
        <p:sp>
          <p:nvSpPr>
            <p:cNvPr id="49" name="TextBox 48"/>
            <p:cNvSpPr txBox="1"/>
            <p:nvPr/>
          </p:nvSpPr>
          <p:spPr>
            <a:xfrm>
              <a:off x="17733786" y="1080509"/>
              <a:ext cx="1774845" cy="369332"/>
            </a:xfrm>
            <a:prstGeom prst="rect">
              <a:avLst/>
            </a:prstGeom>
            <a:noFill/>
          </p:spPr>
          <p:txBody>
            <a:bodyPr wrap="none" rtlCol="0">
              <a:spAutoFit/>
            </a:bodyPr>
            <a:lstStyle/>
            <a:p>
              <a:pPr algn="ctr"/>
              <a:r>
                <a:rPr lang="en-GB" b="1" dirty="0">
                  <a:latin typeface="Arial Black" panose="020B0A04020102020204" pitchFamily="34" charset="0"/>
                </a:rPr>
                <a:t>PTDF</a:t>
              </a:r>
              <a:r>
                <a:rPr lang="en-GB" sz="1600" b="1" dirty="0">
                  <a:latin typeface="Arial Black" panose="020B0A04020102020204" pitchFamily="34" charset="0"/>
                </a:rPr>
                <a:t> </a:t>
              </a:r>
              <a:r>
                <a:rPr lang="en-GB" sz="1600" b="1" i="1" dirty="0">
                  <a:latin typeface="Arial" panose="020B0604020202020204" pitchFamily="34" charset="0"/>
                  <a:cs typeface="Arial" panose="020B0604020202020204" pitchFamily="34" charset="0"/>
                </a:rPr>
                <a:t>NIGERIA</a:t>
              </a:r>
            </a:p>
          </p:txBody>
        </p:sp>
        <p:pic>
          <p:nvPicPr>
            <p:cNvPr id="1026" name="Picture 2" descr="https://ptdf.gov.ng/wp-content/uploads/2018/04/PTDF-Logo.jpg">
              <a:extLst>
                <a:ext uri="{FF2B5EF4-FFF2-40B4-BE49-F238E27FC236}">
                  <a16:creationId xmlns:a16="http://schemas.microsoft.com/office/drawing/2014/main" id="{740BB9B7-5EE8-4484-B2A8-B8834B930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53607" y="166023"/>
              <a:ext cx="936000" cy="93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2E7F4658-1804-41E4-B0CB-44BEBAAA9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7837" y="356394"/>
            <a:ext cx="3319653" cy="882000"/>
          </a:xfrm>
          <a:prstGeom prst="rect">
            <a:avLst/>
          </a:prstGeom>
        </p:spPr>
      </p:pic>
      <p:cxnSp>
        <p:nvCxnSpPr>
          <p:cNvPr id="10" name="Straight Connector 9">
            <a:extLst>
              <a:ext uri="{FF2B5EF4-FFF2-40B4-BE49-F238E27FC236}">
                <a16:creationId xmlns:a16="http://schemas.microsoft.com/office/drawing/2014/main" id="{ACBDF378-6C0E-476B-BBC9-A877D4350259}"/>
              </a:ext>
            </a:extLst>
          </p:cNvPr>
          <p:cNvCxnSpPr/>
          <p:nvPr/>
        </p:nvCxnSpPr>
        <p:spPr>
          <a:xfrm flipH="1">
            <a:off x="19805650" y="11710194"/>
            <a:ext cx="10026975"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2">
            <a:extLst>
              <a:ext uri="{FF2B5EF4-FFF2-40B4-BE49-F238E27FC236}">
                <a16:creationId xmlns:a16="http://schemas.microsoft.com/office/drawing/2014/main" id="{69F67E68-DB06-4190-8674-02060F8823D2}"/>
              </a:ext>
            </a:extLst>
          </p:cNvPr>
          <p:cNvSpPr>
            <a:spLocks noChangeArrowheads="1"/>
          </p:cNvSpPr>
          <p:nvPr/>
        </p:nvSpPr>
        <p:spPr bwMode="auto">
          <a:xfrm>
            <a:off x="13497141" y="12016301"/>
            <a:ext cx="6222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GB" altLang="en-US" sz="1800" b="1" i="1" dirty="0">
                <a:hlinkClick r:id="rId6"/>
              </a:rPr>
              <a:t>http://www.archeoflegrei.it/i-campi-flegrei/</a:t>
            </a:r>
            <a:endParaRPr lang="en-GB" altLang="en-US" sz="1800" b="1" i="1" dirty="0"/>
          </a:p>
        </p:txBody>
      </p:sp>
      <p:grpSp>
        <p:nvGrpSpPr>
          <p:cNvPr id="58" name="Group 9">
            <a:extLst>
              <a:ext uri="{FF2B5EF4-FFF2-40B4-BE49-F238E27FC236}">
                <a16:creationId xmlns:a16="http://schemas.microsoft.com/office/drawing/2014/main" id="{C4F583D6-864B-47E7-B691-767B0F1ECA8F}"/>
              </a:ext>
            </a:extLst>
          </p:cNvPr>
          <p:cNvGrpSpPr>
            <a:grpSpLocks/>
          </p:cNvGrpSpPr>
          <p:nvPr/>
        </p:nvGrpSpPr>
        <p:grpSpPr bwMode="auto">
          <a:xfrm>
            <a:off x="3749138" y="5878335"/>
            <a:ext cx="9767256" cy="6533366"/>
            <a:chOff x="402132" y="1052513"/>
            <a:chExt cx="8338643" cy="5400675"/>
          </a:xfrm>
        </p:grpSpPr>
        <p:pic>
          <p:nvPicPr>
            <p:cNvPr id="59" name="Picture 1">
              <a:extLst>
                <a:ext uri="{FF2B5EF4-FFF2-40B4-BE49-F238E27FC236}">
                  <a16:creationId xmlns:a16="http://schemas.microsoft.com/office/drawing/2014/main" id="{D659FC16-5684-4D29-A326-80D117B2B8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132" y="1057690"/>
              <a:ext cx="3266884" cy="389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descr="http://www.archeoflegrei.it/wp-content/uploads/2016/07/Geostrutturale-CF.png">
              <a:extLst>
                <a:ext uri="{FF2B5EF4-FFF2-40B4-BE49-F238E27FC236}">
                  <a16:creationId xmlns:a16="http://schemas.microsoft.com/office/drawing/2014/main" id="{2CECA377-3722-4C96-AC5E-E0E9013246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8214" y="1052513"/>
              <a:ext cx="5112561"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
              <a:extLst>
                <a:ext uri="{FF2B5EF4-FFF2-40B4-BE49-F238E27FC236}">
                  <a16:creationId xmlns:a16="http://schemas.microsoft.com/office/drawing/2014/main" id="{1999964B-0EF8-42A0-B3BE-FF2491614D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2686" y="1831794"/>
              <a:ext cx="173469" cy="58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
              <a:extLst>
                <a:ext uri="{FF2B5EF4-FFF2-40B4-BE49-F238E27FC236}">
                  <a16:creationId xmlns:a16="http://schemas.microsoft.com/office/drawing/2014/main" id="{71529081-0553-4A1C-ADCA-9DD1356828A9}"/>
                </a:ext>
              </a:extLst>
            </p:cNvPr>
            <p:cNvSpPr txBox="1">
              <a:spLocks noChangeArrowheads="1"/>
            </p:cNvSpPr>
            <p:nvPr/>
          </p:nvSpPr>
          <p:spPr bwMode="auto">
            <a:xfrm>
              <a:off x="3285308" y="1503364"/>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GB" altLang="en-US" sz="2000" b="1"/>
                <a:t>N</a:t>
              </a:r>
            </a:p>
          </p:txBody>
        </p:sp>
        <p:cxnSp>
          <p:nvCxnSpPr>
            <p:cNvPr id="67" name="Straight Arrow Connector 4">
              <a:extLst>
                <a:ext uri="{FF2B5EF4-FFF2-40B4-BE49-F238E27FC236}">
                  <a16:creationId xmlns:a16="http://schemas.microsoft.com/office/drawing/2014/main" id="{DC5A1C4E-9245-4F7E-AC80-595B9DBFEBD5}"/>
                </a:ext>
              </a:extLst>
            </p:cNvPr>
            <p:cNvCxnSpPr>
              <a:cxnSpLocks noChangeShapeType="1"/>
            </p:cNvCxnSpPr>
            <p:nvPr/>
          </p:nvCxnSpPr>
          <p:spPr bwMode="auto">
            <a:xfrm>
              <a:off x="2332072" y="3374618"/>
              <a:ext cx="1330050" cy="1350354"/>
            </a:xfrm>
            <a:prstGeom prst="straightConnector1">
              <a:avLst/>
            </a:prstGeom>
            <a:noFill/>
            <a:ln w="38100" algn="ctr">
              <a:solidFill>
                <a:srgbClr val="FF0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10">
              <a:extLst>
                <a:ext uri="{FF2B5EF4-FFF2-40B4-BE49-F238E27FC236}">
                  <a16:creationId xmlns:a16="http://schemas.microsoft.com/office/drawing/2014/main" id="{D42FB7B2-317B-45F4-94A6-47159268B615}"/>
                </a:ext>
              </a:extLst>
            </p:cNvPr>
            <p:cNvCxnSpPr>
              <a:cxnSpLocks noChangeShapeType="1"/>
            </p:cNvCxnSpPr>
            <p:nvPr/>
          </p:nvCxnSpPr>
          <p:spPr bwMode="auto">
            <a:xfrm flipV="1">
              <a:off x="2332072" y="1052513"/>
              <a:ext cx="1296142" cy="2211486"/>
            </a:xfrm>
            <a:prstGeom prst="straightConnector1">
              <a:avLst/>
            </a:prstGeom>
            <a:noFill/>
            <a:ln w="38100" algn="ctr">
              <a:solidFill>
                <a:srgbClr val="FF0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 name="object 4">
            <a:extLst>
              <a:ext uri="{FF2B5EF4-FFF2-40B4-BE49-F238E27FC236}">
                <a16:creationId xmlns:a16="http://schemas.microsoft.com/office/drawing/2014/main" id="{89EF145D-3B62-442C-A56C-913962524662}"/>
              </a:ext>
            </a:extLst>
          </p:cNvPr>
          <p:cNvSpPr txBox="1"/>
          <p:nvPr/>
        </p:nvSpPr>
        <p:spPr>
          <a:xfrm>
            <a:off x="673854" y="2108994"/>
            <a:ext cx="18445996" cy="3649140"/>
          </a:xfrm>
          <a:prstGeom prst="rect">
            <a:avLst/>
          </a:prstGeom>
        </p:spPr>
        <p:txBody>
          <a:bodyPr vert="horz" wrap="square" lIns="0" tIns="12700" rIns="0" bIns="0" rtlCol="0">
            <a:spAutoFit/>
          </a:bodyPr>
          <a:lstStyle/>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Campi Flegrei caldera (</a:t>
            </a:r>
            <a:r>
              <a:rPr lang="en-GB" sz="2000" dirty="0" err="1">
                <a:latin typeface="Arial" panose="020B0604020202020204" pitchFamily="34" charset="0"/>
                <a:cs typeface="Arial" panose="020B0604020202020204" pitchFamily="34" charset="0"/>
              </a:rPr>
              <a:t>CFc</a:t>
            </a:r>
            <a:r>
              <a:rPr lang="en-GB" sz="2000" dirty="0">
                <a:latin typeface="Arial" panose="020B0604020202020204" pitchFamily="34" charset="0"/>
                <a:cs typeface="Arial" panose="020B0604020202020204" pitchFamily="34" charset="0"/>
              </a:rPr>
              <a:t>, Fig.1)  in the metropolitan area of Naples is notorious for its repeated volcanic unrests. Recent research suggests that these unrests feed local geothermal systems; </a:t>
            </a:r>
            <a:r>
              <a:rPr lang="en-GB" sz="2000" dirty="0" err="1">
                <a:latin typeface="Arial" panose="020B0604020202020204" pitchFamily="34" charset="0"/>
                <a:cs typeface="Arial" panose="020B0604020202020204" pitchFamily="34" charset="0"/>
              </a:rPr>
              <a:t>CFc</a:t>
            </a:r>
            <a:r>
              <a:rPr lang="en-GB" sz="2000" dirty="0">
                <a:latin typeface="Arial" panose="020B0604020202020204" pitchFamily="34" charset="0"/>
                <a:cs typeface="Arial" panose="020B0604020202020204" pitchFamily="34" charset="0"/>
              </a:rPr>
              <a:t> is thus a template for developing imaging techniques for geothermal energy resource.</a:t>
            </a:r>
          </a:p>
          <a:p>
            <a:pPr marL="183600" indent="-17280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This study aims to integrate geophysical observations (De Siena et al., 2017b; Calò and </a:t>
            </a:r>
            <a:r>
              <a:rPr lang="en-GB" sz="2000" dirty="0" err="1">
                <a:latin typeface="Arial" panose="020B0604020202020204" pitchFamily="34" charset="0"/>
                <a:cs typeface="Arial" panose="020B0604020202020204" pitchFamily="34" charset="0"/>
              </a:rPr>
              <a:t>Tramelli</a:t>
            </a:r>
            <a:r>
              <a:rPr lang="en-GB" sz="2000" dirty="0">
                <a:latin typeface="Arial" panose="020B0604020202020204" pitchFamily="34" charset="0"/>
                <a:cs typeface="Arial" panose="020B0604020202020204" pitchFamily="34" charset="0"/>
              </a:rPr>
              <a:t>, 2018; Akande et al., 2019) with rock physical and mechanical properties (e.g., </a:t>
            </a:r>
            <a:r>
              <a:rPr lang="en-GB" sz="2000" dirty="0" err="1">
                <a:latin typeface="Arial" panose="020B0604020202020204" pitchFamily="34" charset="0"/>
                <a:cs typeface="Arial" panose="020B0604020202020204" pitchFamily="34" charset="0"/>
              </a:rPr>
              <a:t>Vanorio</a:t>
            </a:r>
            <a:r>
              <a:rPr lang="en-GB" sz="2000" dirty="0">
                <a:latin typeface="Arial" panose="020B0604020202020204" pitchFamily="34" charset="0"/>
                <a:cs typeface="Arial" panose="020B0604020202020204" pitchFamily="34" charset="0"/>
              </a:rPr>
              <a:t> and </a:t>
            </a:r>
            <a:r>
              <a:rPr lang="en-GB" sz="2000" dirty="0" err="1">
                <a:latin typeface="Arial" panose="020B0604020202020204" pitchFamily="34" charset="0"/>
                <a:cs typeface="Arial" panose="020B0604020202020204" pitchFamily="34" charset="0"/>
              </a:rPr>
              <a:t>Kanitpanyachaeron</a:t>
            </a:r>
            <a:r>
              <a:rPr lang="en-GB" sz="2000" dirty="0">
                <a:latin typeface="Arial" panose="020B0604020202020204" pitchFamily="34" charset="0"/>
                <a:cs typeface="Arial" panose="020B0604020202020204" pitchFamily="34" charset="0"/>
              </a:rPr>
              <a:t>, 2015) to develop a caldera-wide fluid-flow modelling. </a:t>
            </a:r>
          </a:p>
          <a:p>
            <a:pPr marL="183600" indent="-17280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The motivation for this study is the consistent deduction of “caprock” from seismic imaging (e.g.,</a:t>
            </a:r>
            <a:r>
              <a:rPr lang="en-GB" sz="2000" dirty="0"/>
              <a:t> </a:t>
            </a:r>
            <a:r>
              <a:rPr lang="en-GB" sz="2000" dirty="0">
                <a:latin typeface="Arial" panose="020B0604020202020204" pitchFamily="34" charset="0"/>
                <a:cs typeface="Arial" panose="020B0604020202020204" pitchFamily="34" charset="0"/>
              </a:rPr>
              <a:t>Calò and </a:t>
            </a:r>
            <a:r>
              <a:rPr lang="en-GB" sz="2000" dirty="0" err="1">
                <a:latin typeface="Arial" panose="020B0604020202020204" pitchFamily="34" charset="0"/>
                <a:cs typeface="Arial" panose="020B0604020202020204" pitchFamily="34" charset="0"/>
              </a:rPr>
              <a:t>Tramelli</a:t>
            </a:r>
            <a:r>
              <a:rPr lang="en-GB" sz="2000" dirty="0">
                <a:latin typeface="Arial" panose="020B0604020202020204" pitchFamily="34" charset="0"/>
                <a:cs typeface="Arial" panose="020B0604020202020204" pitchFamily="34" charset="0"/>
              </a:rPr>
              <a:t>, 2018), and we pay particular attention to the roles of this blocking interface in the numerical simulation of fault slip and accompanied seismicity.</a:t>
            </a:r>
          </a:p>
          <a:p>
            <a:pPr marL="183600" indent="-17280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lnSpc>
                <a:spcPct val="150000"/>
              </a:lnSpc>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This work demonstrates the importance of multi-disciplinary approach in the study of an active volcano.</a:t>
            </a:r>
          </a:p>
        </p:txBody>
      </p:sp>
      <p:cxnSp>
        <p:nvCxnSpPr>
          <p:cNvPr id="71" name="Straight Connector 70">
            <a:extLst>
              <a:ext uri="{FF2B5EF4-FFF2-40B4-BE49-F238E27FC236}">
                <a16:creationId xmlns:a16="http://schemas.microsoft.com/office/drawing/2014/main" id="{2CB07C1A-721A-4178-8506-6A3804A95239}"/>
              </a:ext>
            </a:extLst>
          </p:cNvPr>
          <p:cNvCxnSpPr/>
          <p:nvPr/>
        </p:nvCxnSpPr>
        <p:spPr>
          <a:xfrm>
            <a:off x="152041" y="148415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
            <a:extLst>
              <a:ext uri="{FF2B5EF4-FFF2-40B4-BE49-F238E27FC236}">
                <a16:creationId xmlns:a16="http://schemas.microsoft.com/office/drawing/2014/main" id="{02C774AD-4B12-4BC2-A916-B0DEA5F5EE85}"/>
              </a:ext>
            </a:extLst>
          </p:cNvPr>
          <p:cNvSpPr txBox="1">
            <a:spLocks noChangeArrowheads="1"/>
          </p:cNvSpPr>
          <p:nvPr/>
        </p:nvSpPr>
        <p:spPr bwMode="auto">
          <a:xfrm>
            <a:off x="1869607" y="10756618"/>
            <a:ext cx="627744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GB" altLang="en-US" sz="1900" b="1" i="1" dirty="0"/>
              <a:t>Fig. 1: Location of </a:t>
            </a:r>
            <a:r>
              <a:rPr lang="en-GB" altLang="en-US" sz="1900" b="1" i="1" dirty="0" err="1"/>
              <a:t>Campi</a:t>
            </a:r>
            <a:r>
              <a:rPr lang="en-GB" altLang="en-US" sz="1900" b="1" i="1" dirty="0"/>
              <a:t> </a:t>
            </a:r>
            <a:r>
              <a:rPr lang="en-GB" altLang="en-US" sz="1900" b="1" i="1" dirty="0" err="1"/>
              <a:t>Flegrei</a:t>
            </a:r>
            <a:r>
              <a:rPr lang="en-GB" altLang="en-US" sz="1900" b="1" i="1" dirty="0"/>
              <a:t> caldera (</a:t>
            </a:r>
            <a:r>
              <a:rPr lang="en-GB" altLang="en-US" sz="1900" b="1" i="1" dirty="0" err="1"/>
              <a:t>CFc</a:t>
            </a:r>
            <a:r>
              <a:rPr lang="en-GB" altLang="en-US" sz="1900" b="1" i="1" dirty="0"/>
              <a:t>),  </a:t>
            </a:r>
          </a:p>
          <a:p>
            <a:pPr>
              <a:spcBef>
                <a:spcPct val="0"/>
              </a:spcBef>
              <a:buFontTx/>
              <a:buNone/>
            </a:pPr>
            <a:r>
              <a:rPr lang="en-GB" altLang="en-US" sz="1900" b="1" i="1" dirty="0"/>
              <a:t>           Southern Italy.</a:t>
            </a:r>
            <a:endParaRPr lang="en-GB" altLang="en-US" sz="1900" b="1" dirty="0"/>
          </a:p>
        </p:txBody>
      </p:sp>
      <p:sp>
        <p:nvSpPr>
          <p:cNvPr id="73" name="Rectangle 72">
            <a:extLst>
              <a:ext uri="{FF2B5EF4-FFF2-40B4-BE49-F238E27FC236}">
                <a16:creationId xmlns:a16="http://schemas.microsoft.com/office/drawing/2014/main" id="{E56124DB-0D8E-49BD-AA6E-9380BEEF55E6}"/>
              </a:ext>
            </a:extLst>
          </p:cNvPr>
          <p:cNvSpPr/>
          <p:nvPr/>
        </p:nvSpPr>
        <p:spPr>
          <a:xfrm>
            <a:off x="481966" y="1575594"/>
            <a:ext cx="6141084" cy="461665"/>
          </a:xfrm>
          <a:prstGeom prst="rect">
            <a:avLst/>
          </a:prstGeom>
        </p:spPr>
        <p:txBody>
          <a:bodyPr wrap="square">
            <a:spAutoFit/>
          </a:bodyPr>
          <a:lstStyle/>
          <a:p>
            <a:pPr algn="ctr"/>
            <a:r>
              <a:rPr lang="en-GB" sz="2400" b="1" dirty="0">
                <a:solidFill>
                  <a:schemeClr val="accent6">
                    <a:lumMod val="50000"/>
                  </a:schemeClr>
                </a:solidFill>
                <a:latin typeface="Arial" panose="020B0604020202020204" pitchFamily="34" charset="0"/>
                <a:cs typeface="Arial" panose="020B0604020202020204" pitchFamily="34" charset="0"/>
              </a:rPr>
              <a:t>1. Introduction and Research Objectives</a:t>
            </a:r>
            <a:endParaRPr lang="en-GB"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80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6650" y="223809"/>
            <a:ext cx="16078200" cy="736420"/>
          </a:xfrm>
          <a:prstGeom prst="rect">
            <a:avLst/>
          </a:prstGeom>
        </p:spPr>
        <p:txBody>
          <a:bodyPr vert="horz" wrap="square" lIns="0" tIns="15875" rIns="0" bIns="0" rtlCol="0">
            <a:spAutoFit/>
          </a:bodyPr>
          <a:lstStyle/>
          <a:p>
            <a:pPr marL="12700" algn="ctr">
              <a:lnSpc>
                <a:spcPts val="2760"/>
              </a:lnSpc>
            </a:pPr>
            <a:r>
              <a:rPr lang="en-GB" sz="2800" b="1" dirty="0">
                <a:solidFill>
                  <a:srgbClr val="FF0000"/>
                </a:solidFill>
              </a:rPr>
              <a:t>Modelling Fluid Migration and Seismicity in an Active Volcano: </a:t>
            </a:r>
          </a:p>
          <a:p>
            <a:pPr marL="12700" algn="ctr">
              <a:lnSpc>
                <a:spcPts val="2760"/>
              </a:lnSpc>
            </a:pPr>
            <a:r>
              <a:rPr lang="en-GB" sz="2800" b="1" dirty="0">
                <a:solidFill>
                  <a:srgbClr val="FF0000"/>
                </a:solidFill>
              </a:rPr>
              <a:t>A Case Study of </a:t>
            </a:r>
            <a:r>
              <a:rPr lang="en-GB" sz="2800" b="1" dirty="0" err="1">
                <a:solidFill>
                  <a:srgbClr val="FF0000"/>
                </a:solidFill>
              </a:rPr>
              <a:t>Campi</a:t>
            </a:r>
            <a:r>
              <a:rPr lang="en-GB" sz="2800" b="1" dirty="0">
                <a:solidFill>
                  <a:srgbClr val="FF0000"/>
                </a:solidFill>
              </a:rPr>
              <a:t> </a:t>
            </a:r>
            <a:r>
              <a:rPr lang="en-GB" sz="2800" b="1" dirty="0" err="1">
                <a:solidFill>
                  <a:srgbClr val="FF0000"/>
                </a:solidFill>
              </a:rPr>
              <a:t>Flegrei</a:t>
            </a:r>
            <a:r>
              <a:rPr lang="en-GB" sz="2800" b="1" dirty="0">
                <a:solidFill>
                  <a:srgbClr val="FF0000"/>
                </a:solidFill>
              </a:rPr>
              <a:t> Caldera, Southern Italy</a:t>
            </a:r>
            <a:endParaRPr lang="en-GB" sz="2800" dirty="0">
              <a:solidFill>
                <a:srgbClr val="FF0000"/>
              </a:solidFill>
              <a:latin typeface="Arial"/>
              <a:cs typeface="Arial"/>
            </a:endParaRPr>
          </a:p>
        </p:txBody>
      </p:sp>
      <p:sp>
        <p:nvSpPr>
          <p:cNvPr id="14" name="object 14"/>
          <p:cNvSpPr txBox="1"/>
          <p:nvPr/>
        </p:nvSpPr>
        <p:spPr>
          <a:xfrm>
            <a:off x="1136650" y="972923"/>
            <a:ext cx="16078200" cy="625170"/>
          </a:xfrm>
          <a:prstGeom prst="rect">
            <a:avLst/>
          </a:prstGeom>
        </p:spPr>
        <p:txBody>
          <a:bodyPr vert="horz" wrap="square" lIns="0" tIns="14604" rIns="0" bIns="0" rtlCol="0">
            <a:spAutoFit/>
          </a:bodyPr>
          <a:lstStyle/>
          <a:p>
            <a:pPr marL="12700" algn="ctr">
              <a:spcBef>
                <a:spcPts val="114"/>
              </a:spcBef>
            </a:pPr>
            <a:r>
              <a:rPr lang="en-GB" sz="1300" spc="20" dirty="0">
                <a:latin typeface="Arial"/>
                <a:cs typeface="Arial"/>
              </a:rPr>
              <a:t>Waheed Gbenga Akande</a:t>
            </a:r>
            <a:r>
              <a:rPr lang="en-GB" sz="1300" spc="20" baseline="30000" dirty="0">
                <a:latin typeface="Arial"/>
                <a:cs typeface="Arial"/>
              </a:rPr>
              <a:t>1,2</a:t>
            </a:r>
            <a:r>
              <a:rPr lang="en-GB" sz="1300" spc="20" dirty="0">
                <a:latin typeface="Arial"/>
                <a:cs typeface="Arial"/>
              </a:rPr>
              <a:t>; </a:t>
            </a:r>
            <a:r>
              <a:rPr sz="1300" spc="-15" dirty="0">
                <a:latin typeface="Arial"/>
                <a:cs typeface="Arial"/>
              </a:rPr>
              <a:t>Gan </a:t>
            </a:r>
            <a:r>
              <a:rPr sz="1300" spc="-10" dirty="0">
                <a:latin typeface="Arial"/>
                <a:cs typeface="Arial"/>
              </a:rPr>
              <a:t>Q</a:t>
            </a:r>
            <a:r>
              <a:rPr lang="en-GB" sz="1300" spc="-10" dirty="0">
                <a:latin typeface="Arial"/>
                <a:cs typeface="Arial"/>
              </a:rPr>
              <a:t>u</a:t>
            </a:r>
            <a:r>
              <a:rPr sz="1300" spc="-10" dirty="0">
                <a:latin typeface="Arial"/>
                <a:cs typeface="Arial"/>
              </a:rPr>
              <a:t>a</a:t>
            </a:r>
            <a:r>
              <a:rPr lang="en-US" sz="1300" spc="-10" dirty="0">
                <a:latin typeface="Arial"/>
                <a:cs typeface="Arial"/>
              </a:rPr>
              <a:t>n</a:t>
            </a:r>
            <a:r>
              <a:rPr lang="en-GB" sz="1300" spc="20" baseline="30000" dirty="0">
                <a:latin typeface="Arial"/>
                <a:cs typeface="Arial"/>
              </a:rPr>
              <a:t>1</a:t>
            </a:r>
            <a:r>
              <a:rPr lang="en-US" sz="1300" spc="-10" dirty="0">
                <a:latin typeface="Arial"/>
                <a:cs typeface="Arial"/>
              </a:rPr>
              <a:t>, David Cornwell</a:t>
            </a:r>
            <a:r>
              <a:rPr lang="en-GB" sz="1300" spc="20" baseline="30000" dirty="0">
                <a:latin typeface="Arial"/>
                <a:cs typeface="Arial"/>
              </a:rPr>
              <a:t>1</a:t>
            </a:r>
            <a:r>
              <a:rPr lang="en-US" sz="1300" spc="-10" dirty="0">
                <a:latin typeface="Arial"/>
                <a:cs typeface="Arial"/>
              </a:rPr>
              <a:t> and </a:t>
            </a:r>
            <a:r>
              <a:rPr lang="en-GB" sz="1300" b="1" spc="-7" dirty="0">
                <a:latin typeface="Arial"/>
                <a:cs typeface="Arial"/>
              </a:rPr>
              <a:t> </a:t>
            </a:r>
            <a:r>
              <a:rPr lang="en-GB" sz="1300" spc="-15" dirty="0">
                <a:latin typeface="Arial"/>
                <a:cs typeface="Arial"/>
              </a:rPr>
              <a:t>Luca De Siena</a:t>
            </a:r>
            <a:r>
              <a:rPr lang="en-GB" sz="1300" spc="20" baseline="30000" dirty="0">
                <a:latin typeface="Arial"/>
                <a:cs typeface="Arial"/>
              </a:rPr>
              <a:t>1,3</a:t>
            </a:r>
            <a:r>
              <a:rPr lang="en-US" sz="1300" spc="-10" dirty="0">
                <a:latin typeface="Arial"/>
                <a:cs typeface="Arial"/>
              </a:rPr>
              <a:t>;</a:t>
            </a:r>
            <a:r>
              <a:rPr lang="en-GB" sz="1300" spc="-10" dirty="0">
                <a:latin typeface="Arial"/>
                <a:cs typeface="Arial"/>
              </a:rPr>
              <a:t> </a:t>
            </a:r>
            <a:r>
              <a:rPr lang="en-GB" sz="1300" spc="20" baseline="30000" dirty="0">
                <a:latin typeface="Arial"/>
                <a:cs typeface="Arial"/>
              </a:rPr>
              <a:t>1</a:t>
            </a:r>
            <a:r>
              <a:rPr lang="en-GB" sz="1300" spc="-10" dirty="0">
                <a:latin typeface="Arial"/>
                <a:cs typeface="Arial"/>
              </a:rPr>
              <a:t>S</a:t>
            </a:r>
            <a:r>
              <a:rPr sz="1300" i="1" spc="20" dirty="0">
                <a:latin typeface="Arial"/>
                <a:cs typeface="Arial"/>
              </a:rPr>
              <a:t>chool </a:t>
            </a:r>
            <a:r>
              <a:rPr sz="1300" i="1" spc="35" dirty="0">
                <a:latin typeface="Arial"/>
                <a:cs typeface="Arial"/>
              </a:rPr>
              <a:t>of</a:t>
            </a:r>
            <a:r>
              <a:rPr sz="1300" i="1" spc="-15" dirty="0">
                <a:latin typeface="Arial"/>
                <a:cs typeface="Arial"/>
              </a:rPr>
              <a:t> </a:t>
            </a:r>
            <a:r>
              <a:rPr sz="1300" i="1" spc="5" dirty="0">
                <a:latin typeface="Arial"/>
                <a:cs typeface="Arial"/>
              </a:rPr>
              <a:t>Geoscience</a:t>
            </a:r>
            <a:r>
              <a:rPr lang="en-GB" sz="1300" i="1" spc="5" dirty="0">
                <a:latin typeface="Arial"/>
                <a:cs typeface="Arial"/>
              </a:rPr>
              <a:t>, University of Aberdeen, UK. </a:t>
            </a:r>
          </a:p>
          <a:p>
            <a:pPr marL="12700" algn="ctr">
              <a:spcBef>
                <a:spcPts val="114"/>
              </a:spcBef>
            </a:pPr>
            <a:r>
              <a:rPr lang="en-GB" sz="1300" spc="20" baseline="30000" dirty="0">
                <a:latin typeface="Arial"/>
                <a:cs typeface="Arial"/>
              </a:rPr>
              <a:t>2</a:t>
            </a:r>
            <a:r>
              <a:rPr lang="en-GB" sz="1300" i="1" spc="5" dirty="0">
                <a:latin typeface="Arial"/>
                <a:cs typeface="Arial"/>
              </a:rPr>
              <a:t>Geology Department, Federal University of Technology, Minna, Nigeria. </a:t>
            </a:r>
            <a:r>
              <a:rPr lang="en-GB" sz="1300" baseline="30000" dirty="0">
                <a:latin typeface="Arial" panose="020B0604020202020204" pitchFamily="34" charset="0"/>
                <a:cs typeface="Arial" panose="020B0604020202020204" pitchFamily="34" charset="0"/>
              </a:rPr>
              <a:t>3</a:t>
            </a:r>
            <a:r>
              <a:rPr lang="en-GB" sz="1300" dirty="0">
                <a:latin typeface="Arial" panose="020B0604020202020204" pitchFamily="34" charset="0"/>
                <a:cs typeface="Arial" panose="020B0604020202020204" pitchFamily="34" charset="0"/>
              </a:rPr>
              <a:t>Institute of Geosciences, Johannes Gutenberg University, Mainz, Germany.</a:t>
            </a:r>
          </a:p>
          <a:p>
            <a:pPr marL="12700" algn="ctr">
              <a:spcBef>
                <a:spcPts val="114"/>
              </a:spcBef>
            </a:pPr>
            <a:r>
              <a:rPr lang="en-GB" sz="1200" i="1" spc="5" dirty="0">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sp>
        <p:nvSpPr>
          <p:cNvPr id="15" name="object 15"/>
          <p:cNvSpPr/>
          <p:nvPr/>
        </p:nvSpPr>
        <p:spPr>
          <a:xfrm>
            <a:off x="298450" y="97595"/>
            <a:ext cx="2682050" cy="1295400"/>
          </a:xfrm>
          <a:prstGeom prst="rect">
            <a:avLst/>
          </a:prstGeom>
          <a:blipFill>
            <a:blip r:embed="rId3" cstate="print"/>
            <a:stretch>
              <a:fillRect/>
            </a:stretch>
          </a:blipFill>
        </p:spPr>
        <p:txBody>
          <a:bodyPr wrap="square" lIns="0" tIns="0" rIns="0" bIns="0" rtlCol="0"/>
          <a:lstStyle/>
          <a:p>
            <a:endParaRPr/>
          </a:p>
        </p:txBody>
      </p:sp>
      <p:sp>
        <p:nvSpPr>
          <p:cNvPr id="38" name="Title 1"/>
          <p:cNvSpPr txBox="1">
            <a:spLocks/>
          </p:cNvSpPr>
          <p:nvPr/>
        </p:nvSpPr>
        <p:spPr>
          <a:xfrm>
            <a:off x="298450" y="1681163"/>
            <a:ext cx="8069942" cy="457200"/>
          </a:xfrm>
          <a:prstGeom prst="rect">
            <a:avLst/>
          </a:prstGeom>
        </p:spPr>
        <p:txBody>
          <a:bodyPr/>
          <a:lstStyle>
            <a:lvl1pPr>
              <a:defRPr>
                <a:latin typeface="+mj-lt"/>
                <a:ea typeface="+mj-ea"/>
                <a:cs typeface="+mj-cs"/>
              </a:defRPr>
            </a:lvl1pPr>
          </a:lstStyle>
          <a:p>
            <a:pPr algn="just"/>
            <a:r>
              <a:rPr lang="en-GB" sz="2400" b="1" kern="0" dirty="0">
                <a:solidFill>
                  <a:schemeClr val="accent6">
                    <a:lumMod val="50000"/>
                  </a:schemeClr>
                </a:solidFill>
                <a:latin typeface="Arial" panose="020B0604020202020204" pitchFamily="34" charset="0"/>
                <a:cs typeface="Arial" panose="020B0604020202020204" pitchFamily="34" charset="0"/>
              </a:rPr>
              <a:t>2. Methodology: </a:t>
            </a:r>
            <a:r>
              <a:rPr lang="en-GB" sz="2400" b="1" dirty="0">
                <a:solidFill>
                  <a:schemeClr val="accent6">
                    <a:lumMod val="50000"/>
                  </a:schemeClr>
                </a:solidFill>
                <a:latin typeface="Arial" panose="020B0604020202020204" pitchFamily="34" charset="0"/>
                <a:cs typeface="Arial" panose="020B0604020202020204" pitchFamily="34" charset="0"/>
              </a:rPr>
              <a:t>Fluid  Flow Modelling</a:t>
            </a:r>
            <a:endParaRPr lang="en-GB" sz="2400" dirty="0">
              <a:solidFill>
                <a:schemeClr val="accent6">
                  <a:lumMod val="50000"/>
                </a:schemeClr>
              </a:solidFill>
              <a:latin typeface="Arial" panose="020B0604020202020204" pitchFamily="34" charset="0"/>
              <a:cs typeface="Arial" panose="020B0604020202020204" pitchFamily="34" charset="0"/>
            </a:endParaRPr>
          </a:p>
          <a:p>
            <a:pPr algn="just"/>
            <a:endParaRPr lang="en-GB" sz="2400" b="1" kern="0" dirty="0">
              <a:solidFill>
                <a:schemeClr val="accent6">
                  <a:lumMod val="50000"/>
                </a:schemeClr>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A4798021-7711-477F-9BD0-2ADF23903C60}"/>
              </a:ext>
            </a:extLst>
          </p:cNvPr>
          <p:cNvCxnSpPr/>
          <p:nvPr/>
        </p:nvCxnSpPr>
        <p:spPr>
          <a:xfrm>
            <a:off x="156665" y="1247219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bject 4">
                <a:extLst>
                  <a:ext uri="{FF2B5EF4-FFF2-40B4-BE49-F238E27FC236}">
                    <a16:creationId xmlns:a16="http://schemas.microsoft.com/office/drawing/2014/main" id="{29A7ADCC-292C-4774-BB5B-0EA53997D5E9}"/>
                  </a:ext>
                </a:extLst>
              </p:cNvPr>
              <p:cNvSpPr txBox="1"/>
              <p:nvPr/>
            </p:nvSpPr>
            <p:spPr>
              <a:xfrm>
                <a:off x="408939" y="2330624"/>
                <a:ext cx="10084089" cy="9912970"/>
              </a:xfrm>
              <a:prstGeom prst="rect">
                <a:avLst/>
              </a:prstGeom>
            </p:spPr>
            <p:txBody>
              <a:bodyPr vert="horz" wrap="square" lIns="0" tIns="12700" rIns="0" bIns="0" rtlCol="0">
                <a:spAutoFit/>
              </a:bodyPr>
              <a:lstStyle/>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Evidences of hot fluids as high coda-wave attenuation anomalies, and low coda attenuation layer as caprock (Akande et al., 2019), Fig. 2, serve as new important constraints for fluid low modelling and simulation of seismicity at the </a:t>
                </a:r>
                <a:r>
                  <a:rPr lang="en-GB" sz="2000" dirty="0" err="1">
                    <a:latin typeface="Arial" panose="020B0604020202020204" pitchFamily="34" charset="0"/>
                    <a:cs typeface="Arial" panose="020B0604020202020204" pitchFamily="34" charset="0"/>
                  </a:rPr>
                  <a:t>CFc</a:t>
                </a:r>
                <a:r>
                  <a:rPr lang="en-GB" sz="2000" dirty="0">
                    <a:latin typeface="Arial" panose="020B0604020202020204" pitchFamily="34" charset="0"/>
                    <a:cs typeface="Arial" panose="020B0604020202020204" pitchFamily="34" charset="0"/>
                  </a:rPr>
                  <a:t>.</a:t>
                </a:r>
              </a:p>
              <a:p>
                <a:pPr marL="183600" indent="-172800" algn="just">
                  <a:lnSpc>
                    <a:spcPts val="2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Modelling was undertaken using coupled FLAC</a:t>
                </a:r>
                <a:r>
                  <a:rPr lang="en-GB" sz="2000" baseline="30000" dirty="0">
                    <a:latin typeface="Arial" panose="020B0604020202020204" pitchFamily="34" charset="0"/>
                    <a:cs typeface="Arial" panose="020B0604020202020204" pitchFamily="34" charset="0"/>
                  </a:rPr>
                  <a:t>3D</a:t>
                </a:r>
                <a:r>
                  <a:rPr lang="en-GB" sz="2000" dirty="0">
                    <a:latin typeface="Arial" panose="020B0604020202020204" pitchFamily="34" charset="0"/>
                    <a:cs typeface="Arial" panose="020B0604020202020204" pitchFamily="34" charset="0"/>
                  </a:rPr>
                  <a:t>-TOUGH2 approach by Taron and </a:t>
                </a:r>
                <a:r>
                  <a:rPr lang="en-GB" sz="2000" dirty="0" err="1">
                    <a:latin typeface="Arial" panose="020B0604020202020204" pitchFamily="34" charset="0"/>
                    <a:cs typeface="Arial" panose="020B0604020202020204" pitchFamily="34" charset="0"/>
                  </a:rPr>
                  <a:t>Elsworth</a:t>
                </a:r>
                <a:r>
                  <a:rPr lang="en-GB" sz="2000" dirty="0">
                    <a:latin typeface="Arial" panose="020B0604020202020204" pitchFamily="34" charset="0"/>
                    <a:cs typeface="Arial" panose="020B0604020202020204" pitchFamily="34" charset="0"/>
                  </a:rPr>
                  <a:t> (2009), Fig. 3. </a:t>
                </a:r>
              </a:p>
              <a:p>
                <a:pPr marL="183600" indent="-172800" algn="just">
                  <a:lnSpc>
                    <a:spcPts val="2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Model geometry in 3D was accomplished with FLAC</a:t>
                </a:r>
                <a:r>
                  <a:rPr lang="en-GB" sz="2000" baseline="30000" dirty="0">
                    <a:latin typeface="Arial" panose="020B0604020202020204" pitchFamily="34" charset="0"/>
                    <a:cs typeface="Arial" panose="020B0604020202020204" pitchFamily="34" charset="0"/>
                  </a:rPr>
                  <a:t>3D</a:t>
                </a:r>
                <a:r>
                  <a:rPr lang="en-GB" sz="2000" dirty="0">
                    <a:latin typeface="Arial" panose="020B0604020202020204" pitchFamily="34" charset="0"/>
                    <a:cs typeface="Arial" panose="020B0604020202020204" pitchFamily="34" charset="0"/>
                  </a:rPr>
                  <a:t> (Fig. 4), and model’s geologic layers and fault are populated with relevant material properties and assigned constitutive models.</a:t>
                </a:r>
              </a:p>
              <a:p>
                <a:pPr marL="183600" indent="-172800" algn="just">
                  <a:lnSpc>
                    <a:spcPts val="2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We designed a vertical injection source at 3 km depth in the centre of the model representing injection of hot fluid (hot water) from greater depth typical of the volcano (</a:t>
                </a:r>
                <a:r>
                  <a:rPr lang="en-GB" sz="2000" dirty="0" err="1">
                    <a:latin typeface="Arial" panose="020B0604020202020204" pitchFamily="34" charset="0"/>
                    <a:cs typeface="Arial" panose="020B0604020202020204" pitchFamily="34" charset="0"/>
                  </a:rPr>
                  <a:t>Amoruso</a:t>
                </a:r>
                <a:r>
                  <a:rPr lang="en-GB" sz="2000" dirty="0">
                    <a:latin typeface="Arial" panose="020B0604020202020204" pitchFamily="34" charset="0"/>
                    <a:cs typeface="Arial" panose="020B0604020202020204" pitchFamily="34" charset="0"/>
                  </a:rPr>
                  <a:t> et al., 2014).</a:t>
                </a:r>
              </a:p>
              <a:p>
                <a:pPr marL="183600" indent="-172800" algn="just">
                  <a:lnSpc>
                    <a:spcPts val="18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Simulation scenarios for both isothermal (hydro-mechanical, HM) and non-iso-thermal (thermo-hydro-mechanical, THM)  cases were conducted for the caldera using varied injection rates and temperatures of hot water, and caprock permeabilities.</a:t>
                </a:r>
              </a:p>
              <a:p>
                <a:pPr marL="183600" indent="-172800" algn="just">
                  <a:lnSpc>
                    <a:spcPts val="18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Results computations were achieved via a combination of </a:t>
                </a:r>
                <a:r>
                  <a:rPr lang="en-GB" sz="2000" dirty="0" err="1">
                    <a:latin typeface="Arial" panose="020B0604020202020204" pitchFamily="34" charset="0"/>
                    <a:cs typeface="Arial" panose="020B0604020202020204" pitchFamily="34" charset="0"/>
                  </a:rPr>
                  <a:t>Terzaghi’s</a:t>
                </a:r>
                <a:r>
                  <a:rPr lang="en-GB" sz="2000" dirty="0">
                    <a:latin typeface="Arial" panose="020B0604020202020204" pitchFamily="34" charset="0"/>
                    <a:cs typeface="Arial" panose="020B0604020202020204" pitchFamily="34" charset="0"/>
                  </a:rPr>
                  <a:t> law, Coulomb failure criterion,  friction law and modification to effective normal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𝑛</m:t>
                        </m:r>
                      </m:sub>
                      <m:sup>
                        <m:r>
                          <a:rPr lang="en-GB" sz="2000" i="1">
                            <a:latin typeface="Cambria Math" panose="02040503050406030204" pitchFamily="18" charset="0"/>
                          </a:rPr>
                          <m:t>′</m:t>
                        </m:r>
                      </m:sup>
                    </m:sSubSup>
                  </m:oMath>
                </a14:m>
                <a:r>
                  <a:rPr lang="en-GB" sz="2000" dirty="0">
                    <a:latin typeface="Arial" panose="020B0604020202020204" pitchFamily="34" charset="0"/>
                    <a:cs typeface="Arial" panose="020B0604020202020204" pitchFamily="34" charset="0"/>
                  </a:rPr>
                  <a:t>) and shear (</a:t>
                </a:r>
                <a14:m>
                  <m:oMath xmlns:m="http://schemas.openxmlformats.org/officeDocument/2006/math">
                    <m:r>
                      <a:rPr lang="en-GB" sz="2000" i="1">
                        <a:latin typeface="Cambria Math" panose="02040503050406030204" pitchFamily="18" charset="0"/>
                      </a:rPr>
                      <m:t>𝜏</m:t>
                    </m:r>
                    <m:r>
                      <a:rPr lang="en-GB" sz="2000" i="1">
                        <a:latin typeface="Cambria Math" panose="02040503050406030204" pitchFamily="18" charset="0"/>
                      </a:rPr>
                      <m:t>) </m:t>
                    </m:r>
                  </m:oMath>
                </a14:m>
                <a:r>
                  <a:rPr lang="en-GB" sz="2000" dirty="0">
                    <a:latin typeface="Arial" panose="020B0604020202020204" pitchFamily="34" charset="0"/>
                    <a:cs typeface="Arial" panose="020B0604020202020204" pitchFamily="34" charset="0"/>
                  </a:rPr>
                  <a:t>stresses’ equations by </a:t>
                </a:r>
                <a:r>
                  <a:rPr lang="en-GB" sz="2000" dirty="0" err="1">
                    <a:latin typeface="Arial" panose="020B0604020202020204" pitchFamily="34" charset="0"/>
                    <a:cs typeface="Arial" panose="020B0604020202020204" pitchFamily="34" charset="0"/>
                  </a:rPr>
                  <a:t>Cappa</a:t>
                </a:r>
                <a:r>
                  <a:rPr lang="en-GB" sz="2000" dirty="0">
                    <a:latin typeface="Arial" panose="020B0604020202020204" pitchFamily="34" charset="0"/>
                    <a:cs typeface="Arial" panose="020B0604020202020204" pitchFamily="34" charset="0"/>
                  </a:rPr>
                  <a:t> and </a:t>
                </a:r>
                <a:r>
                  <a:rPr lang="en-GB" sz="2000" dirty="0" err="1">
                    <a:latin typeface="Arial" panose="020B0604020202020204" pitchFamily="34" charset="0"/>
                    <a:cs typeface="Arial" panose="020B0604020202020204" pitchFamily="34" charset="0"/>
                  </a:rPr>
                  <a:t>Rutqvist</a:t>
                </a:r>
                <a:r>
                  <a:rPr lang="en-GB" sz="2000" dirty="0">
                    <a:latin typeface="Arial" panose="020B0604020202020204" pitchFamily="34" charset="0"/>
                    <a:cs typeface="Arial" panose="020B0604020202020204" pitchFamily="34" charset="0"/>
                  </a:rPr>
                  <a:t> (2011) resolved along a 60°-dipping fault plane.</a:t>
                </a:r>
              </a:p>
              <a:p>
                <a:pPr marL="183600" indent="-172800" algn="just">
                  <a:lnSpc>
                    <a:spcPts val="18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Coulomb stress ratio (</a:t>
                </a:r>
                <a:r>
                  <a:rPr lang="en-GB" sz="2000" i="1" dirty="0">
                    <a:latin typeface="Arial" panose="020B0604020202020204" pitchFamily="34" charset="0"/>
                    <a:cs typeface="Arial" panose="020B0604020202020204" pitchFamily="34" charset="0"/>
                  </a:rPr>
                  <a:t>η = </a:t>
                </a:r>
                <a14:m>
                  <m:oMath xmlns:m="http://schemas.openxmlformats.org/officeDocument/2006/math">
                    <m:r>
                      <a:rPr lang="en-GB" sz="2000" i="1">
                        <a:latin typeface="Cambria Math" panose="02040503050406030204" pitchFamily="18" charset="0"/>
                      </a:rPr>
                      <m:t>𝜏</m:t>
                    </m:r>
                    <m:r>
                      <a:rPr lang="en-GB"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𝑛</m:t>
                        </m:r>
                      </m:sub>
                      <m:sup>
                        <m:r>
                          <a:rPr lang="en-GB" sz="2000" i="1">
                            <a:latin typeface="Cambria Math" panose="02040503050406030204" pitchFamily="18" charset="0"/>
                          </a:rPr>
                          <m:t>′</m:t>
                        </m:r>
                      </m:sup>
                    </m:sSubSup>
                  </m:oMath>
                </a14:m>
                <a:r>
                  <a:rPr lang="en-GB" sz="2000" dirty="0">
                    <a:latin typeface="Arial" panose="020B0604020202020204" pitchFamily="34" charset="0"/>
                    <a:cs typeface="Arial" panose="020B0604020202020204" pitchFamily="34" charset="0"/>
                  </a:rPr>
                  <a:t>) was evaluated; Seismic slip occurs when </a:t>
                </a:r>
                <a:r>
                  <a:rPr lang="en-GB" sz="2000" i="1" dirty="0">
                    <a:latin typeface="Arial" panose="020B0604020202020204" pitchFamily="34" charset="0"/>
                    <a:cs typeface="Arial" panose="020B0604020202020204" pitchFamily="34" charset="0"/>
                  </a:rPr>
                  <a:t>η</a:t>
                </a:r>
                <a:r>
                  <a:rPr lang="en-GB" sz="2000" dirty="0">
                    <a:latin typeface="Arial" panose="020B0604020202020204" pitchFamily="34" charset="0"/>
                    <a:cs typeface="Arial" panose="020B0604020202020204" pitchFamily="34" charset="0"/>
                  </a:rPr>
                  <a:t> exceeds</a:t>
                </a:r>
                <a:r>
                  <a:rPr lang="en-GB" sz="2000" i="1" dirty="0">
                    <a:latin typeface="Arial" panose="020B0604020202020204" pitchFamily="34" charset="0"/>
                    <a:cs typeface="Arial" panose="020B0604020202020204" pitchFamily="34" charset="0"/>
                  </a:rPr>
                  <a:t> 0.577.</a:t>
                </a:r>
              </a:p>
              <a:p>
                <a:pPr marL="183600" indent="-172800" algn="just">
                  <a:lnSpc>
                    <a:spcPts val="1800"/>
                  </a:lnSpc>
                  <a:spcAft>
                    <a:spcPts val="600"/>
                  </a:spcAft>
                  <a:buFont typeface="Arial" panose="020B0604020202020204" pitchFamily="34" charset="0"/>
                  <a:buChar char="•"/>
                </a:pPr>
                <a:endParaRPr lang="en-GB" sz="2000" i="1" dirty="0">
                  <a:latin typeface="Arial" panose="020B0604020202020204" pitchFamily="34" charset="0"/>
                  <a:cs typeface="Arial" panose="020B0604020202020204" pitchFamily="34" charset="0"/>
                </a:endParaRPr>
              </a:p>
              <a:p>
                <a:pPr marL="183600" indent="-17280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Previous studies show that dynamic seismic slip is often discontinuous and the slips are typically separated by </a:t>
                </a:r>
                <a:r>
                  <a:rPr lang="en-GB" sz="2000" dirty="0" err="1">
                    <a:latin typeface="Arial" panose="020B0604020202020204" pitchFamily="34" charset="0"/>
                    <a:cs typeface="Arial" panose="020B0604020202020204" pitchFamily="34" charset="0"/>
                  </a:rPr>
                  <a:t>interseismic</a:t>
                </a:r>
                <a:r>
                  <a:rPr lang="en-GB" sz="2000" dirty="0">
                    <a:latin typeface="Arial" panose="020B0604020202020204" pitchFamily="34" charset="0"/>
                    <a:cs typeface="Arial" panose="020B0604020202020204" pitchFamily="34" charset="0"/>
                  </a:rPr>
                  <a:t> healing period phases (e.g., </a:t>
                </a:r>
                <a:r>
                  <a:rPr lang="en-GB" sz="2000" dirty="0" err="1">
                    <a:latin typeface="Arial" panose="020B0604020202020204" pitchFamily="34" charset="0"/>
                    <a:cs typeface="Arial" panose="020B0604020202020204" pitchFamily="34" charset="0"/>
                  </a:rPr>
                  <a:t>Marone</a:t>
                </a:r>
                <a:r>
                  <a:rPr lang="en-GB" sz="2000" dirty="0">
                    <a:latin typeface="Arial" panose="020B0604020202020204" pitchFamily="34" charset="0"/>
                    <a:cs typeface="Arial" panose="020B0604020202020204" pitchFamily="34" charset="0"/>
                  </a:rPr>
                  <a:t> and </a:t>
                </a:r>
                <a:r>
                  <a:rPr lang="en-GB" sz="2000" dirty="0" err="1">
                    <a:latin typeface="Arial" panose="020B0604020202020204" pitchFamily="34" charset="0"/>
                    <a:cs typeface="Arial" panose="020B0604020202020204" pitchFamily="34" charset="0"/>
                  </a:rPr>
                  <a:t>Saffer</a:t>
                </a:r>
                <a:r>
                  <a:rPr lang="en-GB" sz="2000" dirty="0">
                    <a:latin typeface="Arial" panose="020B0604020202020204" pitchFamily="34" charset="0"/>
                    <a:cs typeface="Arial" panose="020B0604020202020204" pitchFamily="34" charset="0"/>
                  </a:rPr>
                  <a:t>, 2015), Fig. 5.</a:t>
                </a:r>
              </a:p>
            </p:txBody>
          </p:sp>
        </mc:Choice>
        <mc:Fallback xmlns="">
          <p:sp>
            <p:nvSpPr>
              <p:cNvPr id="32" name="object 4">
                <a:extLst>
                  <a:ext uri="{FF2B5EF4-FFF2-40B4-BE49-F238E27FC236}">
                    <a16:creationId xmlns:a16="http://schemas.microsoft.com/office/drawing/2014/main" id="{29A7ADCC-292C-4774-BB5B-0EA53997D5E9}"/>
                  </a:ext>
                </a:extLst>
              </p:cNvPr>
              <p:cNvSpPr txBox="1">
                <a:spLocks noRot="1" noChangeAspect="1" noMove="1" noResize="1" noEditPoints="1" noAdjustHandles="1" noChangeArrowheads="1" noChangeShapeType="1" noTextEdit="1"/>
              </p:cNvSpPr>
              <p:nvPr/>
            </p:nvSpPr>
            <p:spPr>
              <a:xfrm>
                <a:off x="408939" y="2330624"/>
                <a:ext cx="10084089" cy="9912970"/>
              </a:xfrm>
              <a:prstGeom prst="rect">
                <a:avLst/>
              </a:prstGeom>
              <a:blipFill>
                <a:blip r:embed="rId4"/>
                <a:stretch>
                  <a:fillRect l="-1330" t="-615" r="-1572" b="-185"/>
                </a:stretch>
              </a:blipFill>
            </p:spPr>
            <p:txBody>
              <a:bodyPr/>
              <a:lstStyle/>
              <a:p>
                <a:r>
                  <a:rPr lang="en-GB">
                    <a:noFill/>
                  </a:rPr>
                  <a:t> </a:t>
                </a:r>
              </a:p>
            </p:txBody>
          </p:sp>
        </mc:Fallback>
      </mc:AlternateContent>
      <p:cxnSp>
        <p:nvCxnSpPr>
          <p:cNvPr id="68" name="Straight Connector 67">
            <a:extLst>
              <a:ext uri="{FF2B5EF4-FFF2-40B4-BE49-F238E27FC236}">
                <a16:creationId xmlns:a16="http://schemas.microsoft.com/office/drawing/2014/main" id="{FCFDF64A-BE8B-42EA-9C4D-06BB26326541}"/>
              </a:ext>
            </a:extLst>
          </p:cNvPr>
          <p:cNvCxnSpPr/>
          <p:nvPr/>
        </p:nvCxnSpPr>
        <p:spPr>
          <a:xfrm>
            <a:off x="152041" y="148415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1A23566-EA3A-41EF-9E0E-9A297933A121}"/>
              </a:ext>
            </a:extLst>
          </p:cNvPr>
          <p:cNvGrpSpPr/>
          <p:nvPr/>
        </p:nvGrpSpPr>
        <p:grpSpPr>
          <a:xfrm>
            <a:off x="17870946" y="166023"/>
            <a:ext cx="1774845" cy="1283818"/>
            <a:chOff x="17733786" y="166023"/>
            <a:chExt cx="1774845" cy="1283818"/>
          </a:xfrm>
        </p:grpSpPr>
        <p:sp>
          <p:nvSpPr>
            <p:cNvPr id="49" name="TextBox 48"/>
            <p:cNvSpPr txBox="1"/>
            <p:nvPr/>
          </p:nvSpPr>
          <p:spPr>
            <a:xfrm>
              <a:off x="17733786" y="1080509"/>
              <a:ext cx="1774845" cy="369332"/>
            </a:xfrm>
            <a:prstGeom prst="rect">
              <a:avLst/>
            </a:prstGeom>
            <a:noFill/>
          </p:spPr>
          <p:txBody>
            <a:bodyPr wrap="none" rtlCol="0">
              <a:spAutoFit/>
            </a:bodyPr>
            <a:lstStyle/>
            <a:p>
              <a:pPr algn="ctr"/>
              <a:r>
                <a:rPr lang="en-GB" b="1" dirty="0">
                  <a:latin typeface="Arial Black" panose="020B0A04020102020204" pitchFamily="34" charset="0"/>
                </a:rPr>
                <a:t>PTDF</a:t>
              </a:r>
              <a:r>
                <a:rPr lang="en-GB" sz="1600" b="1" dirty="0">
                  <a:latin typeface="Arial Black" panose="020B0A04020102020204" pitchFamily="34" charset="0"/>
                </a:rPr>
                <a:t> </a:t>
              </a:r>
              <a:r>
                <a:rPr lang="en-GB" sz="1600" b="1" i="1" dirty="0">
                  <a:latin typeface="Arial" panose="020B0604020202020204" pitchFamily="34" charset="0"/>
                  <a:cs typeface="Arial" panose="020B0604020202020204" pitchFamily="34" charset="0"/>
                </a:rPr>
                <a:t>NIGERIA</a:t>
              </a:r>
            </a:p>
          </p:txBody>
        </p:sp>
        <p:pic>
          <p:nvPicPr>
            <p:cNvPr id="1026" name="Picture 2" descr="https://ptdf.gov.ng/wp-content/uploads/2018/04/PTDF-Logo.jpg">
              <a:extLst>
                <a:ext uri="{FF2B5EF4-FFF2-40B4-BE49-F238E27FC236}">
                  <a16:creationId xmlns:a16="http://schemas.microsoft.com/office/drawing/2014/main" id="{740BB9B7-5EE8-4484-B2A8-B8834B9301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53607" y="166023"/>
              <a:ext cx="936000" cy="93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36D312CE-8190-4538-A02B-DEDD96A43944}"/>
              </a:ext>
            </a:extLst>
          </p:cNvPr>
          <p:cNvGrpSpPr/>
          <p:nvPr/>
        </p:nvGrpSpPr>
        <p:grpSpPr>
          <a:xfrm>
            <a:off x="15288822" y="5512594"/>
            <a:ext cx="4440628" cy="3962400"/>
            <a:chOff x="12844132" y="9514673"/>
            <a:chExt cx="4440628" cy="3962400"/>
          </a:xfrm>
        </p:grpSpPr>
        <p:sp>
          <p:nvSpPr>
            <p:cNvPr id="44" name="Rectangle 43">
              <a:extLst>
                <a:ext uri="{FF2B5EF4-FFF2-40B4-BE49-F238E27FC236}">
                  <a16:creationId xmlns:a16="http://schemas.microsoft.com/office/drawing/2014/main" id="{91BB56F7-6F51-4769-B1D0-D1B2256C2D1B}"/>
                </a:ext>
              </a:extLst>
            </p:cNvPr>
            <p:cNvSpPr/>
            <p:nvPr/>
          </p:nvSpPr>
          <p:spPr>
            <a:xfrm>
              <a:off x="12987289" y="12632931"/>
              <a:ext cx="4297471" cy="844142"/>
            </a:xfrm>
            <a:prstGeom prst="rect">
              <a:avLst/>
            </a:prstGeom>
          </p:spPr>
          <p:txBody>
            <a:bodyPr wrap="square">
              <a:spAutoFit/>
            </a:bodyPr>
            <a:lstStyle/>
            <a:p>
              <a:pPr marL="12700" marR="5080" indent="25400" algn="just">
                <a:lnSpc>
                  <a:spcPct val="119200"/>
                </a:lnSpc>
                <a:spcBef>
                  <a:spcPts val="114"/>
                </a:spcBef>
              </a:pPr>
              <a:r>
                <a:rPr lang="en-GB" sz="1050" b="1" i="1" spc="-15" dirty="0">
                  <a:latin typeface="Arial" panose="020B0604020202020204" pitchFamily="34" charset="0"/>
                  <a:cs typeface="Arial" panose="020B0604020202020204" pitchFamily="34" charset="0"/>
                </a:rPr>
                <a:t>Figure </a:t>
              </a:r>
              <a:r>
                <a:rPr lang="en-GB" sz="1050" b="1" i="1" spc="-5" dirty="0">
                  <a:latin typeface="Arial" panose="020B0604020202020204" pitchFamily="34" charset="0"/>
                  <a:cs typeface="Arial" panose="020B0604020202020204" pitchFamily="34" charset="0"/>
                </a:rPr>
                <a:t>5</a:t>
              </a:r>
              <a:r>
                <a:rPr lang="en-GB" sz="1050" i="1" spc="-5" dirty="0">
                  <a:latin typeface="Arial" panose="020B0604020202020204" pitchFamily="34" charset="0"/>
                  <a:cs typeface="Arial" panose="020B0604020202020204" pitchFamily="34" charset="0"/>
                </a:rPr>
                <a:t>: </a:t>
              </a:r>
              <a:r>
                <a:rPr lang="en-GB" sz="1050" i="1" dirty="0">
                  <a:latin typeface="Arial" panose="020B0604020202020204" pitchFamily="34" charset="0"/>
                  <a:cs typeface="Arial" panose="020B0604020202020204" pitchFamily="34" charset="0"/>
                </a:rPr>
                <a:t>Friction coefficient versus plastic strain plot, </a:t>
              </a:r>
              <a:r>
                <a:rPr lang="en-GB" sz="1050" i="1" spc="-5" dirty="0">
                  <a:latin typeface="Arial" panose="020B0604020202020204" pitchFamily="34" charset="0"/>
                  <a:cs typeface="Arial" panose="020B0604020202020204" pitchFamily="34" charset="0"/>
                </a:rPr>
                <a:t>whose friction table was used to model fault slip and seismicity</a:t>
              </a:r>
              <a:r>
                <a:rPr lang="en-GB" sz="1050" i="1" dirty="0">
                  <a:latin typeface="Arial" panose="020B0604020202020204" pitchFamily="34" charset="0"/>
                  <a:cs typeface="Arial" panose="020B0604020202020204" pitchFamily="34" charset="0"/>
                </a:rPr>
                <a:t>. The figure is based on the knowledge of friction laws of natural earthquake (e.g., Dieterich, 1979; </a:t>
              </a:r>
              <a:r>
                <a:rPr lang="en-GB" sz="1050" i="1" dirty="0" err="1">
                  <a:latin typeface="Arial" panose="020B0604020202020204" pitchFamily="34" charset="0"/>
                  <a:cs typeface="Arial" panose="020B0604020202020204" pitchFamily="34" charset="0"/>
                </a:rPr>
                <a:t>Ruina</a:t>
              </a:r>
              <a:r>
                <a:rPr lang="en-GB" sz="1050" i="1" dirty="0">
                  <a:latin typeface="Arial" panose="020B0604020202020204" pitchFamily="34" charset="0"/>
                  <a:cs typeface="Arial" panose="020B0604020202020204" pitchFamily="34" charset="0"/>
                </a:rPr>
                <a:t>, 1980; Rice and </a:t>
              </a:r>
              <a:r>
                <a:rPr lang="en-GB" sz="1050" i="1" dirty="0" err="1">
                  <a:latin typeface="Arial" panose="020B0604020202020204" pitchFamily="34" charset="0"/>
                  <a:cs typeface="Arial" panose="020B0604020202020204" pitchFamily="34" charset="0"/>
                </a:rPr>
                <a:t>Ruina</a:t>
              </a:r>
              <a:r>
                <a:rPr lang="en-GB" sz="1050" i="1" dirty="0">
                  <a:latin typeface="Arial" panose="020B0604020202020204" pitchFamily="34" charset="0"/>
                  <a:cs typeface="Arial" panose="020B0604020202020204" pitchFamily="34" charset="0"/>
                </a:rPr>
                <a:t>, 1983).</a:t>
              </a:r>
            </a:p>
          </p:txBody>
        </p:sp>
        <p:pic>
          <p:nvPicPr>
            <p:cNvPr id="42" name="Picture 41">
              <a:extLst>
                <a:ext uri="{FF2B5EF4-FFF2-40B4-BE49-F238E27FC236}">
                  <a16:creationId xmlns:a16="http://schemas.microsoft.com/office/drawing/2014/main" id="{0EE33DE0-1835-4DE7-8214-6AE79258F6DB}"/>
                </a:ext>
              </a:extLst>
            </p:cNvPr>
            <p:cNvPicPr/>
            <p:nvPr/>
          </p:nvPicPr>
          <p:blipFill rotWithShape="1">
            <a:blip r:embed="rId6">
              <a:extLst>
                <a:ext uri="{28A0092B-C50C-407E-A947-70E740481C1C}">
                  <a14:useLocalDpi xmlns:a14="http://schemas.microsoft.com/office/drawing/2010/main" val="0"/>
                </a:ext>
              </a:extLst>
            </a:blip>
            <a:srcRect l="5915" r="31585" b="61296"/>
            <a:stretch/>
          </p:blipFill>
          <p:spPr bwMode="auto">
            <a:xfrm>
              <a:off x="12844132" y="9514673"/>
              <a:ext cx="4311725" cy="2947034"/>
            </a:xfrm>
            <a:prstGeom prst="rect">
              <a:avLst/>
            </a:prstGeom>
            <a:noFill/>
            <a:ln>
              <a:noFill/>
            </a:ln>
          </p:spPr>
        </p:pic>
      </p:grpSp>
      <p:sp>
        <p:nvSpPr>
          <p:cNvPr id="11" name="Rectangle 10">
            <a:extLst>
              <a:ext uri="{FF2B5EF4-FFF2-40B4-BE49-F238E27FC236}">
                <a16:creationId xmlns:a16="http://schemas.microsoft.com/office/drawing/2014/main" id="{4786E58F-4CFE-43BE-BFD7-F225564B7760}"/>
              </a:ext>
            </a:extLst>
          </p:cNvPr>
          <p:cNvSpPr/>
          <p:nvPr/>
        </p:nvSpPr>
        <p:spPr>
          <a:xfrm>
            <a:off x="16747005" y="10554644"/>
            <a:ext cx="2864335" cy="577081"/>
          </a:xfrm>
          <a:prstGeom prst="rect">
            <a:avLst/>
          </a:prstGeom>
        </p:spPr>
        <p:txBody>
          <a:bodyPr wrap="square">
            <a:spAutoFit/>
          </a:bodyPr>
          <a:lstStyle/>
          <a:p>
            <a:pPr marL="12700" marR="5080" indent="25400" algn="just">
              <a:spcBef>
                <a:spcPts val="114"/>
              </a:spcBef>
            </a:pPr>
            <a:r>
              <a:rPr lang="en-GB" sz="1050" b="1" i="1" spc="-15" dirty="0">
                <a:latin typeface="Arial" panose="020B0604020202020204" pitchFamily="34" charset="0"/>
                <a:cs typeface="Arial" panose="020B0604020202020204" pitchFamily="34" charset="0"/>
              </a:rPr>
              <a:t>Figure </a:t>
            </a:r>
            <a:r>
              <a:rPr lang="en-GB" sz="1050" b="1" i="1" spc="-5" dirty="0">
                <a:latin typeface="Arial" panose="020B0604020202020204" pitchFamily="34" charset="0"/>
                <a:cs typeface="Arial" panose="020B0604020202020204" pitchFamily="34" charset="0"/>
              </a:rPr>
              <a:t>4</a:t>
            </a:r>
            <a:r>
              <a:rPr lang="en-GB" sz="1050" i="1" spc="-5" dirty="0">
                <a:latin typeface="Arial" panose="020B0604020202020204" pitchFamily="34" charset="0"/>
                <a:cs typeface="Arial" panose="020B0604020202020204" pitchFamily="34" charset="0"/>
              </a:rPr>
              <a:t>: </a:t>
            </a:r>
            <a:r>
              <a:rPr lang="en-GB" sz="1050" i="1" dirty="0">
                <a:latin typeface="Arial" panose="020B0604020202020204" pitchFamily="34" charset="0"/>
                <a:cs typeface="Arial" panose="020B0604020202020204" pitchFamily="34" charset="0"/>
              </a:rPr>
              <a:t>Mesh Grid for Numerical Modelling of the </a:t>
            </a:r>
            <a:r>
              <a:rPr lang="en-GB" sz="1050" i="1" dirty="0" err="1">
                <a:latin typeface="Arial" panose="020B0604020202020204" pitchFamily="34" charset="0"/>
                <a:cs typeface="Arial" panose="020B0604020202020204" pitchFamily="34" charset="0"/>
              </a:rPr>
              <a:t>CFc</a:t>
            </a:r>
            <a:r>
              <a:rPr lang="en-GB" sz="1050" i="1" dirty="0">
                <a:latin typeface="Arial" panose="020B0604020202020204" pitchFamily="34" charset="0"/>
                <a:cs typeface="Arial" panose="020B0604020202020204" pitchFamily="34" charset="0"/>
              </a:rPr>
              <a:t> (K values show permeability of the modelled geologic layers).</a:t>
            </a:r>
          </a:p>
        </p:txBody>
      </p:sp>
      <p:pic>
        <p:nvPicPr>
          <p:cNvPr id="34" name="Picture 33">
            <a:extLst>
              <a:ext uri="{FF2B5EF4-FFF2-40B4-BE49-F238E27FC236}">
                <a16:creationId xmlns:a16="http://schemas.microsoft.com/office/drawing/2014/main" id="{EE40532E-A48E-447C-9FAC-1D548B995689}"/>
              </a:ext>
            </a:extLst>
          </p:cNvPr>
          <p:cNvPicPr>
            <a:picLocks noChangeAspect="1"/>
          </p:cNvPicPr>
          <p:nvPr/>
        </p:nvPicPr>
        <p:blipFill rotWithShape="1">
          <a:blip r:embed="rId7">
            <a:extLst>
              <a:ext uri="{28A0092B-C50C-407E-A947-70E740481C1C}">
                <a14:useLocalDpi xmlns:a14="http://schemas.microsoft.com/office/drawing/2010/main" val="0"/>
              </a:ext>
            </a:extLst>
          </a:blip>
          <a:srcRect l="4337" t="1231" r="9246" b="55308"/>
          <a:stretch/>
        </p:blipFill>
        <p:spPr bwMode="auto">
          <a:xfrm>
            <a:off x="11050482" y="9652794"/>
            <a:ext cx="5696523" cy="2698131"/>
          </a:xfrm>
          <a:prstGeom prst="rect">
            <a:avLst/>
          </a:prstGeom>
          <a:noFill/>
          <a:ln>
            <a:noFill/>
          </a:ln>
        </p:spPr>
      </p:pic>
      <p:pic>
        <p:nvPicPr>
          <p:cNvPr id="41" name="Picture 40">
            <a:extLst>
              <a:ext uri="{FF2B5EF4-FFF2-40B4-BE49-F238E27FC236}">
                <a16:creationId xmlns:a16="http://schemas.microsoft.com/office/drawing/2014/main" id="{9028AF08-CE0B-471F-A4AA-68869F04A10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0250" y="1635013"/>
            <a:ext cx="7070316" cy="3217181"/>
          </a:xfrm>
          <a:prstGeom prst="rect">
            <a:avLst/>
          </a:prstGeom>
          <a:noFill/>
        </p:spPr>
      </p:pic>
      <p:sp>
        <p:nvSpPr>
          <p:cNvPr id="43" name="Rectangle 42">
            <a:extLst>
              <a:ext uri="{FF2B5EF4-FFF2-40B4-BE49-F238E27FC236}">
                <a16:creationId xmlns:a16="http://schemas.microsoft.com/office/drawing/2014/main" id="{6A980915-F181-45B7-8F49-2E11D8945C53}"/>
              </a:ext>
            </a:extLst>
          </p:cNvPr>
          <p:cNvSpPr/>
          <p:nvPr/>
        </p:nvSpPr>
        <p:spPr>
          <a:xfrm>
            <a:off x="11102725" y="4884714"/>
            <a:ext cx="8321925" cy="577081"/>
          </a:xfrm>
          <a:prstGeom prst="rect">
            <a:avLst/>
          </a:prstGeom>
        </p:spPr>
        <p:txBody>
          <a:bodyPr wrap="square">
            <a:spAutoFit/>
          </a:bodyPr>
          <a:lstStyle/>
          <a:p>
            <a:pPr marL="12700" marR="5080" indent="25400" algn="just"/>
            <a:r>
              <a:rPr lang="en-GB" sz="1050" b="1" i="1" spc="-15" dirty="0">
                <a:latin typeface="Arial" panose="020B0604020202020204" pitchFamily="34" charset="0"/>
                <a:cs typeface="Arial" panose="020B0604020202020204" pitchFamily="34" charset="0"/>
              </a:rPr>
              <a:t>Figure </a:t>
            </a:r>
            <a:r>
              <a:rPr lang="en-GB" sz="1050" b="1" i="1" spc="-5" dirty="0">
                <a:latin typeface="Arial" panose="020B0604020202020204" pitchFamily="34" charset="0"/>
                <a:cs typeface="Arial" panose="020B0604020202020204" pitchFamily="34" charset="0"/>
              </a:rPr>
              <a:t>2</a:t>
            </a:r>
            <a:r>
              <a:rPr lang="en-GB" sz="1050" i="1" spc="-5" dirty="0">
                <a:latin typeface="Arial" panose="020B0604020202020204" pitchFamily="34" charset="0"/>
                <a:cs typeface="Arial" panose="020B0604020202020204" pitchFamily="34" charset="0"/>
              </a:rPr>
              <a:t>: </a:t>
            </a:r>
            <a:r>
              <a:rPr lang="en-GB" sz="1050" i="1" dirty="0">
                <a:latin typeface="Arial" panose="020B0604020202020204" pitchFamily="34" charset="0"/>
                <a:cs typeface="Arial" panose="020B0604020202020204" pitchFamily="34" charset="0"/>
              </a:rPr>
              <a:t>3D coda attenuation maps generated for the 1983-1984 seismic unrests at </a:t>
            </a:r>
            <a:r>
              <a:rPr lang="en-GB" sz="1050" i="1" dirty="0" err="1">
                <a:latin typeface="Arial" panose="020B0604020202020204" pitchFamily="34" charset="0"/>
                <a:cs typeface="Arial" panose="020B0604020202020204" pitchFamily="34" charset="0"/>
              </a:rPr>
              <a:t>Campi</a:t>
            </a:r>
            <a:r>
              <a:rPr lang="en-GB" sz="1050" i="1" dirty="0">
                <a:latin typeface="Arial" panose="020B0604020202020204" pitchFamily="34" charset="0"/>
                <a:cs typeface="Arial" panose="020B0604020202020204" pitchFamily="34" charset="0"/>
              </a:rPr>
              <a:t> </a:t>
            </a:r>
            <a:r>
              <a:rPr lang="en-GB" sz="1050" i="1" dirty="0" err="1">
                <a:latin typeface="Arial" panose="020B0604020202020204" pitchFamily="34" charset="0"/>
                <a:cs typeface="Arial" panose="020B0604020202020204" pitchFamily="34" charset="0"/>
              </a:rPr>
              <a:t>Flegrei</a:t>
            </a:r>
            <a:r>
              <a:rPr lang="en-GB" sz="1050" i="1" dirty="0">
                <a:latin typeface="Arial" panose="020B0604020202020204" pitchFamily="34" charset="0"/>
                <a:cs typeface="Arial" panose="020B0604020202020204" pitchFamily="34" charset="0"/>
              </a:rPr>
              <a:t> caldera: (a) shows the resolved coda attenuation anomalies, (b) and (c) are t</a:t>
            </a:r>
            <a:r>
              <a:rPr lang="en-US" sz="1050" i="1" dirty="0">
                <a:latin typeface="Arial" panose="020B0604020202020204" pitchFamily="34" charset="0"/>
                <a:cs typeface="Arial" panose="020B0604020202020204" pitchFamily="34" charset="0"/>
              </a:rPr>
              <a:t>he models shown for the </a:t>
            </a:r>
            <a:r>
              <a:rPr lang="en-GB" sz="1050" i="1" dirty="0">
                <a:latin typeface="Arial" panose="020B0604020202020204" pitchFamily="34" charset="0"/>
                <a:cs typeface="Arial" panose="020B0604020202020204" pitchFamily="34" charset="0"/>
              </a:rPr>
              <a:t>dashed line A-A</a:t>
            </a:r>
            <a:r>
              <a:rPr lang="en-GB" sz="1050" i="1" baseline="30000" dirty="0">
                <a:latin typeface="Arial" panose="020B0604020202020204" pitchFamily="34" charset="0"/>
                <a:cs typeface="Arial" panose="020B0604020202020204" pitchFamily="34" charset="0"/>
              </a:rPr>
              <a:t>'</a:t>
            </a:r>
            <a:r>
              <a:rPr lang="en-GB" sz="1050" i="1" dirty="0">
                <a:latin typeface="Arial" panose="020B0604020202020204" pitchFamily="34" charset="0"/>
                <a:cs typeface="Arial" panose="020B0604020202020204" pitchFamily="34" charset="0"/>
              </a:rPr>
              <a:t> and B-B</a:t>
            </a:r>
            <a:r>
              <a:rPr lang="en-GB" sz="1050" i="1" baseline="30000" dirty="0">
                <a:latin typeface="Arial" panose="020B0604020202020204" pitchFamily="34" charset="0"/>
                <a:cs typeface="Arial" panose="020B0604020202020204" pitchFamily="34" charset="0"/>
              </a:rPr>
              <a:t>'</a:t>
            </a:r>
            <a:r>
              <a:rPr lang="en-GB" sz="1050" i="1" dirty="0">
                <a:latin typeface="Arial" panose="020B0604020202020204" pitchFamily="34" charset="0"/>
                <a:cs typeface="Arial" panose="020B0604020202020204" pitchFamily="34" charset="0"/>
              </a:rPr>
              <a:t> </a:t>
            </a:r>
            <a:r>
              <a:rPr lang="en-US" sz="1050" i="1" dirty="0">
                <a:latin typeface="Arial" panose="020B0604020202020204" pitchFamily="34" charset="0"/>
                <a:cs typeface="Arial" panose="020B0604020202020204" pitchFamily="34" charset="0"/>
              </a:rPr>
              <a:t>sections in Figure 1(a), respectively </a:t>
            </a:r>
            <a:r>
              <a:rPr lang="en-GB" sz="1050" i="1" dirty="0">
                <a:latin typeface="Arial" panose="020B0604020202020204" pitchFamily="34" charset="0"/>
                <a:cs typeface="Arial" panose="020B0604020202020204" pitchFamily="34" charset="0"/>
              </a:rPr>
              <a:t>(Akande et al., 2019). </a:t>
            </a:r>
          </a:p>
        </p:txBody>
      </p:sp>
      <p:pic>
        <p:nvPicPr>
          <p:cNvPr id="8" name="Picture 7">
            <a:extLst>
              <a:ext uri="{FF2B5EF4-FFF2-40B4-BE49-F238E27FC236}">
                <a16:creationId xmlns:a16="http://schemas.microsoft.com/office/drawing/2014/main" id="{2E7F4658-1804-41E4-B0CB-44BEBAAA9E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7837" y="356394"/>
            <a:ext cx="3319653" cy="882000"/>
          </a:xfrm>
          <a:prstGeom prst="rect">
            <a:avLst/>
          </a:prstGeom>
        </p:spPr>
      </p:pic>
      <p:grpSp>
        <p:nvGrpSpPr>
          <p:cNvPr id="13" name="Group 12">
            <a:extLst>
              <a:ext uri="{FF2B5EF4-FFF2-40B4-BE49-F238E27FC236}">
                <a16:creationId xmlns:a16="http://schemas.microsoft.com/office/drawing/2014/main" id="{16FB0B94-7BDF-414B-BE6F-48DCFFA8B650}"/>
              </a:ext>
            </a:extLst>
          </p:cNvPr>
          <p:cNvGrpSpPr/>
          <p:nvPr/>
        </p:nvGrpSpPr>
        <p:grpSpPr>
          <a:xfrm>
            <a:off x="11190467" y="5531644"/>
            <a:ext cx="3890783" cy="3874897"/>
            <a:chOff x="10996157" y="5099844"/>
            <a:chExt cx="3890783" cy="3874897"/>
          </a:xfrm>
        </p:grpSpPr>
        <p:sp>
          <p:nvSpPr>
            <p:cNvPr id="30" name="Rectangle 29"/>
            <p:cNvSpPr/>
            <p:nvPr/>
          </p:nvSpPr>
          <p:spPr>
            <a:xfrm>
              <a:off x="11076727" y="8322896"/>
              <a:ext cx="3810213" cy="651845"/>
            </a:xfrm>
            <a:prstGeom prst="rect">
              <a:avLst/>
            </a:prstGeom>
          </p:spPr>
          <p:txBody>
            <a:bodyPr wrap="square">
              <a:spAutoFit/>
            </a:bodyPr>
            <a:lstStyle/>
            <a:p>
              <a:pPr marL="12700" marR="5080" indent="25400" algn="just">
                <a:lnSpc>
                  <a:spcPct val="119000"/>
                </a:lnSpc>
                <a:spcBef>
                  <a:spcPts val="114"/>
                </a:spcBef>
              </a:pPr>
              <a:r>
                <a:rPr lang="en-GB" sz="1050" b="1" i="1" spc="-15" dirty="0">
                  <a:latin typeface="Arial" panose="020B0604020202020204" pitchFamily="34" charset="0"/>
                  <a:cs typeface="Arial" panose="020B0604020202020204" pitchFamily="34" charset="0"/>
                </a:rPr>
                <a:t>Figure </a:t>
              </a:r>
              <a:r>
                <a:rPr lang="en-GB" sz="1050" b="1" i="1" spc="-5" dirty="0">
                  <a:latin typeface="Arial" panose="020B0604020202020204" pitchFamily="34" charset="0"/>
                  <a:cs typeface="Arial" panose="020B0604020202020204" pitchFamily="34" charset="0"/>
                </a:rPr>
                <a:t>3</a:t>
              </a:r>
              <a:r>
                <a:rPr lang="en-GB" sz="1050" i="1" spc="-5" dirty="0">
                  <a:latin typeface="Arial" panose="020B0604020202020204" pitchFamily="34" charset="0"/>
                  <a:cs typeface="Arial" panose="020B0604020202020204" pitchFamily="34" charset="0"/>
                </a:rPr>
                <a:t>: </a:t>
              </a:r>
              <a:r>
                <a:rPr lang="en-GB" sz="1050" i="1" dirty="0">
                  <a:latin typeface="Arial" panose="020B0604020202020204" pitchFamily="34" charset="0"/>
                  <a:cs typeface="Arial" panose="020B0604020202020204" pitchFamily="34" charset="0"/>
                </a:rPr>
                <a:t>Coupling relationship between TOUGHREACT, FLAC</a:t>
              </a:r>
              <a:r>
                <a:rPr lang="en-GB" sz="1050" i="1" baseline="30000" dirty="0">
                  <a:latin typeface="Arial" panose="020B0604020202020204" pitchFamily="34" charset="0"/>
                  <a:cs typeface="Arial" panose="020B0604020202020204" pitchFamily="34" charset="0"/>
                </a:rPr>
                <a:t>3D</a:t>
              </a:r>
              <a:r>
                <a:rPr lang="en-GB" sz="1050" i="1" dirty="0">
                  <a:latin typeface="Arial" panose="020B0604020202020204" pitchFamily="34" charset="0"/>
                  <a:cs typeface="Arial" panose="020B0604020202020204" pitchFamily="34" charset="0"/>
                </a:rPr>
                <a:t>, and the Interpolation Module (Taron and </a:t>
              </a:r>
              <a:r>
                <a:rPr lang="en-GB" sz="1050" i="1" dirty="0" err="1">
                  <a:latin typeface="Arial" panose="020B0604020202020204" pitchFamily="34" charset="0"/>
                  <a:cs typeface="Arial" panose="020B0604020202020204" pitchFamily="34" charset="0"/>
                </a:rPr>
                <a:t>Elsworth</a:t>
              </a:r>
              <a:r>
                <a:rPr lang="en-GB" sz="1050" i="1" dirty="0">
                  <a:latin typeface="Arial" panose="020B0604020202020204" pitchFamily="34" charset="0"/>
                  <a:cs typeface="Arial" panose="020B0604020202020204" pitchFamily="34" charset="0"/>
                </a:rPr>
                <a:t>, 2009).</a:t>
              </a:r>
            </a:p>
          </p:txBody>
        </p:sp>
        <p:pic>
          <p:nvPicPr>
            <p:cNvPr id="54" name="Picture 53">
              <a:extLst>
                <a:ext uri="{FF2B5EF4-FFF2-40B4-BE49-F238E27FC236}">
                  <a16:creationId xmlns:a16="http://schemas.microsoft.com/office/drawing/2014/main" id="{5E88A835-9242-4AEE-8F72-4A119F150A0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996157" y="5099844"/>
              <a:ext cx="3619024" cy="2947035"/>
            </a:xfrm>
            <a:prstGeom prst="rect">
              <a:avLst/>
            </a:prstGeom>
            <a:noFill/>
            <a:ln>
              <a:noFill/>
            </a:ln>
          </p:spPr>
        </p:pic>
      </p:grpSp>
    </p:spTree>
    <p:extLst>
      <p:ext uri="{BB962C8B-B14F-4D97-AF65-F5344CB8AC3E}">
        <p14:creationId xmlns:p14="http://schemas.microsoft.com/office/powerpoint/2010/main" val="283258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6650" y="223809"/>
            <a:ext cx="16078200" cy="736420"/>
          </a:xfrm>
          <a:prstGeom prst="rect">
            <a:avLst/>
          </a:prstGeom>
        </p:spPr>
        <p:txBody>
          <a:bodyPr vert="horz" wrap="square" lIns="0" tIns="15875" rIns="0" bIns="0" rtlCol="0">
            <a:spAutoFit/>
          </a:bodyPr>
          <a:lstStyle/>
          <a:p>
            <a:pPr marL="12700" algn="ctr">
              <a:lnSpc>
                <a:spcPts val="2760"/>
              </a:lnSpc>
            </a:pPr>
            <a:r>
              <a:rPr lang="en-GB" sz="2800" b="1" dirty="0">
                <a:solidFill>
                  <a:srgbClr val="FF0000"/>
                </a:solidFill>
              </a:rPr>
              <a:t>Modelling Fluid Migration and Seismicity in an Active Volcano: </a:t>
            </a:r>
          </a:p>
          <a:p>
            <a:pPr marL="12700" algn="ctr">
              <a:lnSpc>
                <a:spcPts val="2760"/>
              </a:lnSpc>
            </a:pPr>
            <a:r>
              <a:rPr lang="en-GB" sz="2800" b="1" dirty="0">
                <a:solidFill>
                  <a:srgbClr val="FF0000"/>
                </a:solidFill>
              </a:rPr>
              <a:t>A Case Study of </a:t>
            </a:r>
            <a:r>
              <a:rPr lang="en-GB" sz="2800" b="1" dirty="0" err="1">
                <a:solidFill>
                  <a:srgbClr val="FF0000"/>
                </a:solidFill>
              </a:rPr>
              <a:t>Campi</a:t>
            </a:r>
            <a:r>
              <a:rPr lang="en-GB" sz="2800" b="1" dirty="0">
                <a:solidFill>
                  <a:srgbClr val="FF0000"/>
                </a:solidFill>
              </a:rPr>
              <a:t> </a:t>
            </a:r>
            <a:r>
              <a:rPr lang="en-GB" sz="2800" b="1" dirty="0" err="1">
                <a:solidFill>
                  <a:srgbClr val="FF0000"/>
                </a:solidFill>
              </a:rPr>
              <a:t>Flegrei</a:t>
            </a:r>
            <a:r>
              <a:rPr lang="en-GB" sz="2800" b="1" dirty="0">
                <a:solidFill>
                  <a:srgbClr val="FF0000"/>
                </a:solidFill>
              </a:rPr>
              <a:t> Caldera, Southern Italy</a:t>
            </a:r>
            <a:endParaRPr lang="en-GB" sz="2800" dirty="0">
              <a:solidFill>
                <a:srgbClr val="FF0000"/>
              </a:solidFill>
              <a:latin typeface="Arial"/>
              <a:cs typeface="Arial"/>
            </a:endParaRPr>
          </a:p>
        </p:txBody>
      </p:sp>
      <p:sp>
        <p:nvSpPr>
          <p:cNvPr id="14" name="object 14"/>
          <p:cNvSpPr txBox="1"/>
          <p:nvPr/>
        </p:nvSpPr>
        <p:spPr>
          <a:xfrm>
            <a:off x="1136650" y="972923"/>
            <a:ext cx="16078200" cy="625170"/>
          </a:xfrm>
          <a:prstGeom prst="rect">
            <a:avLst/>
          </a:prstGeom>
        </p:spPr>
        <p:txBody>
          <a:bodyPr vert="horz" wrap="square" lIns="0" tIns="14604" rIns="0" bIns="0" rtlCol="0">
            <a:spAutoFit/>
          </a:bodyPr>
          <a:lstStyle/>
          <a:p>
            <a:pPr marL="12700" algn="ctr">
              <a:spcBef>
                <a:spcPts val="114"/>
              </a:spcBef>
            </a:pPr>
            <a:r>
              <a:rPr lang="en-GB" sz="1300" spc="20" dirty="0">
                <a:latin typeface="Arial"/>
                <a:cs typeface="Arial"/>
              </a:rPr>
              <a:t>Waheed Gbenga Akande</a:t>
            </a:r>
            <a:r>
              <a:rPr lang="en-GB" sz="1300" spc="20" baseline="30000" dirty="0">
                <a:latin typeface="Arial"/>
                <a:cs typeface="Arial"/>
              </a:rPr>
              <a:t>1,2</a:t>
            </a:r>
            <a:r>
              <a:rPr lang="en-GB" sz="1300" spc="20" dirty="0">
                <a:latin typeface="Arial"/>
                <a:cs typeface="Arial"/>
              </a:rPr>
              <a:t>; </a:t>
            </a:r>
            <a:r>
              <a:rPr sz="1300" spc="-15" dirty="0">
                <a:latin typeface="Arial"/>
                <a:cs typeface="Arial"/>
              </a:rPr>
              <a:t>Gan </a:t>
            </a:r>
            <a:r>
              <a:rPr sz="1300" spc="-10" dirty="0">
                <a:latin typeface="Arial"/>
                <a:cs typeface="Arial"/>
              </a:rPr>
              <a:t>Q</a:t>
            </a:r>
            <a:r>
              <a:rPr lang="en-GB" sz="1300" spc="-10" dirty="0">
                <a:latin typeface="Arial"/>
                <a:cs typeface="Arial"/>
              </a:rPr>
              <a:t>u</a:t>
            </a:r>
            <a:r>
              <a:rPr sz="1300" spc="-10" dirty="0">
                <a:latin typeface="Arial"/>
                <a:cs typeface="Arial"/>
              </a:rPr>
              <a:t>a</a:t>
            </a:r>
            <a:r>
              <a:rPr lang="en-US" sz="1300" spc="-10" dirty="0">
                <a:latin typeface="Arial"/>
                <a:cs typeface="Arial"/>
              </a:rPr>
              <a:t>n</a:t>
            </a:r>
            <a:r>
              <a:rPr lang="en-GB" sz="1300" spc="20" baseline="30000" dirty="0">
                <a:latin typeface="Arial"/>
                <a:cs typeface="Arial"/>
              </a:rPr>
              <a:t>1</a:t>
            </a:r>
            <a:r>
              <a:rPr lang="en-US" sz="1300" spc="-10" dirty="0">
                <a:latin typeface="Arial"/>
                <a:cs typeface="Arial"/>
              </a:rPr>
              <a:t>, David Cornwell</a:t>
            </a:r>
            <a:r>
              <a:rPr lang="en-GB" sz="1300" spc="20" baseline="30000" dirty="0">
                <a:latin typeface="Arial"/>
                <a:cs typeface="Arial"/>
              </a:rPr>
              <a:t>1</a:t>
            </a:r>
            <a:r>
              <a:rPr lang="en-US" sz="1300" spc="-10" dirty="0">
                <a:latin typeface="Arial"/>
                <a:cs typeface="Arial"/>
              </a:rPr>
              <a:t> and </a:t>
            </a:r>
            <a:r>
              <a:rPr lang="en-GB" sz="1300" b="1" spc="-7" dirty="0">
                <a:latin typeface="Arial"/>
                <a:cs typeface="Arial"/>
              </a:rPr>
              <a:t> </a:t>
            </a:r>
            <a:r>
              <a:rPr lang="en-GB" sz="1300" spc="-15" dirty="0">
                <a:latin typeface="Arial"/>
                <a:cs typeface="Arial"/>
              </a:rPr>
              <a:t>Luca De Siena</a:t>
            </a:r>
            <a:r>
              <a:rPr lang="en-GB" sz="1300" spc="20" baseline="30000" dirty="0">
                <a:latin typeface="Arial"/>
                <a:cs typeface="Arial"/>
              </a:rPr>
              <a:t>1,3</a:t>
            </a:r>
            <a:r>
              <a:rPr lang="en-US" sz="1300" spc="-10" dirty="0">
                <a:latin typeface="Arial"/>
                <a:cs typeface="Arial"/>
              </a:rPr>
              <a:t>;</a:t>
            </a:r>
            <a:r>
              <a:rPr lang="en-GB" sz="1300" spc="-10" dirty="0">
                <a:latin typeface="Arial"/>
                <a:cs typeface="Arial"/>
              </a:rPr>
              <a:t> </a:t>
            </a:r>
            <a:r>
              <a:rPr lang="en-GB" sz="1300" spc="20" baseline="30000" dirty="0">
                <a:latin typeface="Arial"/>
                <a:cs typeface="Arial"/>
              </a:rPr>
              <a:t>1</a:t>
            </a:r>
            <a:r>
              <a:rPr lang="en-GB" sz="1300" spc="-10" dirty="0">
                <a:latin typeface="Arial"/>
                <a:cs typeface="Arial"/>
              </a:rPr>
              <a:t>S</a:t>
            </a:r>
            <a:r>
              <a:rPr sz="1300" i="1" spc="20" dirty="0">
                <a:latin typeface="Arial"/>
                <a:cs typeface="Arial"/>
              </a:rPr>
              <a:t>chool </a:t>
            </a:r>
            <a:r>
              <a:rPr sz="1300" i="1" spc="35" dirty="0">
                <a:latin typeface="Arial"/>
                <a:cs typeface="Arial"/>
              </a:rPr>
              <a:t>of</a:t>
            </a:r>
            <a:r>
              <a:rPr sz="1300" i="1" spc="-15" dirty="0">
                <a:latin typeface="Arial"/>
                <a:cs typeface="Arial"/>
              </a:rPr>
              <a:t> </a:t>
            </a:r>
            <a:r>
              <a:rPr sz="1300" i="1" spc="5" dirty="0">
                <a:latin typeface="Arial"/>
                <a:cs typeface="Arial"/>
              </a:rPr>
              <a:t>Geoscience</a:t>
            </a:r>
            <a:r>
              <a:rPr lang="en-GB" sz="1300" i="1" spc="5" dirty="0">
                <a:latin typeface="Arial"/>
                <a:cs typeface="Arial"/>
              </a:rPr>
              <a:t>, University of Aberdeen, UK. </a:t>
            </a:r>
          </a:p>
          <a:p>
            <a:pPr marL="12700" algn="ctr">
              <a:spcBef>
                <a:spcPts val="114"/>
              </a:spcBef>
            </a:pPr>
            <a:r>
              <a:rPr lang="en-GB" sz="1300" spc="20" baseline="30000" dirty="0">
                <a:latin typeface="Arial"/>
                <a:cs typeface="Arial"/>
              </a:rPr>
              <a:t>2</a:t>
            </a:r>
            <a:r>
              <a:rPr lang="en-GB" sz="1300" i="1" spc="5" dirty="0">
                <a:latin typeface="Arial"/>
                <a:cs typeface="Arial"/>
              </a:rPr>
              <a:t>Geology Department, Federal University of Technology, Minna, Nigeria. </a:t>
            </a:r>
            <a:r>
              <a:rPr lang="en-GB" sz="1300" baseline="30000" dirty="0">
                <a:latin typeface="Arial" panose="020B0604020202020204" pitchFamily="34" charset="0"/>
                <a:cs typeface="Arial" panose="020B0604020202020204" pitchFamily="34" charset="0"/>
              </a:rPr>
              <a:t>3</a:t>
            </a:r>
            <a:r>
              <a:rPr lang="en-GB" sz="1300" dirty="0">
                <a:latin typeface="Arial" panose="020B0604020202020204" pitchFamily="34" charset="0"/>
                <a:cs typeface="Arial" panose="020B0604020202020204" pitchFamily="34" charset="0"/>
              </a:rPr>
              <a:t>Institute of Geosciences, Johannes Gutenberg University, Mainz, Germany.</a:t>
            </a:r>
          </a:p>
          <a:p>
            <a:pPr marL="12700" algn="ctr">
              <a:spcBef>
                <a:spcPts val="114"/>
              </a:spcBef>
            </a:pPr>
            <a:r>
              <a:rPr lang="en-GB" sz="1200" i="1" spc="5" dirty="0">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sp>
        <p:nvSpPr>
          <p:cNvPr id="15" name="object 15"/>
          <p:cNvSpPr/>
          <p:nvPr/>
        </p:nvSpPr>
        <p:spPr>
          <a:xfrm>
            <a:off x="298450" y="97595"/>
            <a:ext cx="2682050" cy="1295400"/>
          </a:xfrm>
          <a:prstGeom prst="rect">
            <a:avLst/>
          </a:prstGeom>
          <a:blipFill>
            <a:blip r:embed="rId3" cstate="print"/>
            <a:stretch>
              <a:fillRect/>
            </a:stretch>
          </a:blipFill>
        </p:spPr>
        <p:txBody>
          <a:bodyPr wrap="square" lIns="0" tIns="0" rIns="0" bIns="0" rtlCol="0"/>
          <a:lstStyle/>
          <a:p>
            <a:endParaRPr/>
          </a:p>
        </p:txBody>
      </p:sp>
      <p:cxnSp>
        <p:nvCxnSpPr>
          <p:cNvPr id="37" name="Straight Connector 36">
            <a:extLst>
              <a:ext uri="{FF2B5EF4-FFF2-40B4-BE49-F238E27FC236}">
                <a16:creationId xmlns:a16="http://schemas.microsoft.com/office/drawing/2014/main" id="{A4798021-7711-477F-9BD0-2ADF23903C60}"/>
              </a:ext>
            </a:extLst>
          </p:cNvPr>
          <p:cNvCxnSpPr/>
          <p:nvPr/>
        </p:nvCxnSpPr>
        <p:spPr>
          <a:xfrm>
            <a:off x="156665" y="1247219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581C7D63-18B3-43B5-9F23-1B2800B1FB0B}"/>
              </a:ext>
            </a:extLst>
          </p:cNvPr>
          <p:cNvSpPr txBox="1">
            <a:spLocks/>
          </p:cNvSpPr>
          <p:nvPr/>
        </p:nvSpPr>
        <p:spPr>
          <a:xfrm>
            <a:off x="460735" y="1642932"/>
            <a:ext cx="5602965" cy="571835"/>
          </a:xfrm>
          <a:prstGeom prst="rect">
            <a:avLst/>
          </a:prstGeom>
        </p:spPr>
        <p:txBody>
          <a:bodyPr/>
          <a:lstStyle>
            <a:lvl1pPr>
              <a:defRPr>
                <a:latin typeface="+mj-lt"/>
                <a:ea typeface="+mj-ea"/>
                <a:cs typeface="+mj-cs"/>
              </a:defRPr>
            </a:lvl1pPr>
          </a:lstStyle>
          <a:p>
            <a:r>
              <a:rPr lang="en-GB" sz="2400" b="1" dirty="0">
                <a:solidFill>
                  <a:schemeClr val="accent6">
                    <a:lumMod val="50000"/>
                  </a:schemeClr>
                </a:solidFill>
                <a:latin typeface="Arial" panose="020B0604020202020204" pitchFamily="34" charset="0"/>
                <a:cs typeface="Arial" panose="020B0604020202020204" pitchFamily="34" charset="0"/>
              </a:rPr>
              <a:t>3. Preliminary Results</a:t>
            </a:r>
            <a:endParaRPr lang="en-GB" sz="2400" dirty="0">
              <a:solidFill>
                <a:schemeClr val="accent6">
                  <a:lumMod val="50000"/>
                </a:schemeClr>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9AAD1D88-8B65-4939-AC38-27083C79866C}"/>
              </a:ext>
            </a:extLst>
          </p:cNvPr>
          <p:cNvSpPr/>
          <p:nvPr/>
        </p:nvSpPr>
        <p:spPr>
          <a:xfrm>
            <a:off x="460735" y="2108994"/>
            <a:ext cx="10777087" cy="7273466"/>
          </a:xfrm>
          <a:prstGeom prst="rect">
            <a:avLst/>
          </a:prstGeom>
        </p:spPr>
        <p:txBody>
          <a:bodyPr wrap="square">
            <a:spAutoFit/>
          </a:bodyPr>
          <a:lstStyle/>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Pore pressure took an order of day(s) time period to build up from the inception of hot water injection before the initiation of fault slips both in HM and THM cases, Figs. 6 - 8.</a:t>
            </a:r>
          </a:p>
          <a:p>
            <a:pPr marL="184150" marR="5080" indent="-17145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Seismic fault slips occur after </a:t>
            </a:r>
            <a:r>
              <a:rPr lang="en-GB" dirty="0"/>
              <a:t>~</a:t>
            </a:r>
            <a:r>
              <a:rPr lang="en-GB" sz="2000" dirty="0">
                <a:latin typeface="Arial" panose="020B0604020202020204" pitchFamily="34" charset="0"/>
                <a:cs typeface="Arial" panose="020B0604020202020204" pitchFamily="34" charset="0"/>
              </a:rPr>
              <a:t>7 days and </a:t>
            </a:r>
            <a:r>
              <a:rPr lang="en-GB" dirty="0"/>
              <a:t>~</a:t>
            </a:r>
            <a:r>
              <a:rPr lang="en-GB" sz="2000" dirty="0">
                <a:latin typeface="Arial" panose="020B0604020202020204" pitchFamily="34" charset="0"/>
                <a:cs typeface="Arial" panose="020B0604020202020204" pitchFamily="34" charset="0"/>
              </a:rPr>
              <a:t>6 days of hot water injection under isothermal (HM) and non-isothermal (THM) conditions, respectively, Figs. 6a,b and 7.</a:t>
            </a:r>
          </a:p>
          <a:p>
            <a:pPr marL="184150" marR="5080" indent="-17145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Thermal effects in THM case prompt seismic slip earlier, there is a time delay before seismic slips occur in the HM mode under similar simulation conditions, Figs. 7a-c.</a:t>
            </a:r>
          </a:p>
          <a:p>
            <a:pPr marL="184150" marR="5080" indent="-17145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Changes in the caprock permeability react differently to the rising and expanding pore fluid pressure front over time, and control the timing of fracturing and seismic slip, Fig. 8.</a:t>
            </a:r>
          </a:p>
          <a:p>
            <a:pPr marL="184150" marR="5080" indent="-17145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The modified ambient stress regime of the injection formation result in straining the caprock and this leads to the formation of microfractures that enhance its hydraulic properties, Fig. 8. </a:t>
            </a:r>
          </a:p>
          <a:p>
            <a:pPr marL="184150" marR="5080" indent="-171450" algn="just">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The breached caprock ultimately provides conductive migration pathways for hot fluids to pressurize the overlying fault at a shallower depth, Fig. 8. </a:t>
            </a:r>
          </a:p>
          <a:p>
            <a:pPr marL="12700" marR="5080" algn="just">
              <a:spcAft>
                <a:spcPts val="600"/>
              </a:spcAft>
            </a:pPr>
            <a:endParaRPr lang="en-GB" sz="2000" dirty="0">
              <a:latin typeface="Arial" panose="020B0604020202020204" pitchFamily="34" charset="0"/>
              <a:cs typeface="Arial" panose="020B0604020202020204" pitchFamily="34" charset="0"/>
            </a:endParaRPr>
          </a:p>
          <a:p>
            <a:pPr marL="184150" marR="5080" indent="-171450" algn="just">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Seismic fault slips occur earlier at higher injection temperatures, Fig. 9. </a:t>
            </a:r>
          </a:p>
          <a:p>
            <a:pPr marL="184150" marR="5080" indent="-171450" algn="just">
              <a:lnSpc>
                <a:spcPct val="1192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1E68F387-D9B6-4F57-8798-9FA383BA00FB}"/>
              </a:ext>
            </a:extLst>
          </p:cNvPr>
          <p:cNvSpPr/>
          <p:nvPr/>
        </p:nvSpPr>
        <p:spPr>
          <a:xfrm>
            <a:off x="723276" y="12154778"/>
            <a:ext cx="9862174" cy="253916"/>
          </a:xfrm>
          <a:prstGeom prst="rect">
            <a:avLst/>
          </a:prstGeom>
        </p:spPr>
        <p:txBody>
          <a:bodyPr wrap="square">
            <a:spAutoFit/>
          </a:bodyPr>
          <a:lstStyle/>
          <a:p>
            <a:pPr marL="12700" marR="5080" indent="25400" algn="just"/>
            <a:r>
              <a:rPr lang="en-GB" sz="1050" b="1" i="1" spc="-15" dirty="0">
                <a:latin typeface="Arial" panose="020B0604020202020204" pitchFamily="34" charset="0"/>
                <a:cs typeface="Arial" panose="020B0604020202020204" pitchFamily="34" charset="0"/>
              </a:rPr>
              <a:t>Figure </a:t>
            </a:r>
            <a:r>
              <a:rPr lang="en-GB" sz="1050" b="1" i="1" spc="-5" dirty="0">
                <a:latin typeface="Arial" panose="020B0604020202020204" pitchFamily="34" charset="0"/>
                <a:cs typeface="Arial" panose="020B0604020202020204" pitchFamily="34" charset="0"/>
              </a:rPr>
              <a:t>6</a:t>
            </a:r>
            <a:r>
              <a:rPr lang="en-GB" sz="1050" i="1" spc="-5" dirty="0">
                <a:latin typeface="Arial" panose="020B0604020202020204" pitchFamily="34" charset="0"/>
                <a:cs typeface="Arial" panose="020B0604020202020204" pitchFamily="34" charset="0"/>
              </a:rPr>
              <a:t>:</a:t>
            </a:r>
            <a:r>
              <a:rPr lang="en-GB" sz="1050" dirty="0">
                <a:latin typeface="Arial" panose="020B0604020202020204" pitchFamily="34" charset="0"/>
                <a:cs typeface="Arial" panose="020B0604020202020204" pitchFamily="34" charset="0"/>
              </a:rPr>
              <a:t> The evolution of: (a)  fault Coulomb stress ratio and (b) permeability under the isothermal condition, (c) 60-degree-dip normal fault</a:t>
            </a:r>
            <a:r>
              <a:rPr lang="en-GB" sz="1050" i="1" dirty="0">
                <a:latin typeface="Arial" panose="020B0604020202020204" pitchFamily="34" charset="0"/>
                <a:cs typeface="Arial" panose="020B0604020202020204" pitchFamily="34" charset="0"/>
              </a:rPr>
              <a:t>. </a:t>
            </a:r>
          </a:p>
        </p:txBody>
      </p:sp>
      <p:cxnSp>
        <p:nvCxnSpPr>
          <p:cNvPr id="68" name="Straight Connector 67">
            <a:extLst>
              <a:ext uri="{FF2B5EF4-FFF2-40B4-BE49-F238E27FC236}">
                <a16:creationId xmlns:a16="http://schemas.microsoft.com/office/drawing/2014/main" id="{FCFDF64A-BE8B-42EA-9C4D-06BB26326541}"/>
              </a:ext>
            </a:extLst>
          </p:cNvPr>
          <p:cNvCxnSpPr/>
          <p:nvPr/>
        </p:nvCxnSpPr>
        <p:spPr>
          <a:xfrm>
            <a:off x="152041" y="148415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1A23566-EA3A-41EF-9E0E-9A297933A121}"/>
              </a:ext>
            </a:extLst>
          </p:cNvPr>
          <p:cNvGrpSpPr/>
          <p:nvPr/>
        </p:nvGrpSpPr>
        <p:grpSpPr>
          <a:xfrm>
            <a:off x="17870946" y="166023"/>
            <a:ext cx="1774845" cy="1283818"/>
            <a:chOff x="17733786" y="166023"/>
            <a:chExt cx="1774845" cy="1283818"/>
          </a:xfrm>
        </p:grpSpPr>
        <p:sp>
          <p:nvSpPr>
            <p:cNvPr id="49" name="TextBox 48"/>
            <p:cNvSpPr txBox="1"/>
            <p:nvPr/>
          </p:nvSpPr>
          <p:spPr>
            <a:xfrm>
              <a:off x="17733786" y="1080509"/>
              <a:ext cx="1774845" cy="369332"/>
            </a:xfrm>
            <a:prstGeom prst="rect">
              <a:avLst/>
            </a:prstGeom>
            <a:noFill/>
          </p:spPr>
          <p:txBody>
            <a:bodyPr wrap="none" rtlCol="0">
              <a:spAutoFit/>
            </a:bodyPr>
            <a:lstStyle/>
            <a:p>
              <a:pPr algn="ctr"/>
              <a:r>
                <a:rPr lang="en-GB" b="1" dirty="0">
                  <a:latin typeface="Arial Black" panose="020B0A04020102020204" pitchFamily="34" charset="0"/>
                </a:rPr>
                <a:t>PTDF</a:t>
              </a:r>
              <a:r>
                <a:rPr lang="en-GB" sz="1600" b="1" dirty="0">
                  <a:latin typeface="Arial Black" panose="020B0A04020102020204" pitchFamily="34" charset="0"/>
                </a:rPr>
                <a:t> </a:t>
              </a:r>
              <a:r>
                <a:rPr lang="en-GB" sz="1600" b="1" i="1" dirty="0">
                  <a:latin typeface="Arial" panose="020B0604020202020204" pitchFamily="34" charset="0"/>
                  <a:cs typeface="Arial" panose="020B0604020202020204" pitchFamily="34" charset="0"/>
                </a:rPr>
                <a:t>NIGERIA</a:t>
              </a:r>
            </a:p>
          </p:txBody>
        </p:sp>
        <p:pic>
          <p:nvPicPr>
            <p:cNvPr id="1026" name="Picture 2" descr="https://ptdf.gov.ng/wp-content/uploads/2018/04/PTDF-Logo.jpg">
              <a:extLst>
                <a:ext uri="{FF2B5EF4-FFF2-40B4-BE49-F238E27FC236}">
                  <a16:creationId xmlns:a16="http://schemas.microsoft.com/office/drawing/2014/main" id="{740BB9B7-5EE8-4484-B2A8-B8834B930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53607" y="166023"/>
              <a:ext cx="936000" cy="93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2E7F4658-1804-41E4-B0CB-44BEBAAA9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7837" y="356394"/>
            <a:ext cx="3319653" cy="882000"/>
          </a:xfrm>
          <a:prstGeom prst="rect">
            <a:avLst/>
          </a:prstGeom>
        </p:spPr>
      </p:pic>
      <p:pic>
        <p:nvPicPr>
          <p:cNvPr id="7" name="Picture 6">
            <a:extLst>
              <a:ext uri="{FF2B5EF4-FFF2-40B4-BE49-F238E27FC236}">
                <a16:creationId xmlns:a16="http://schemas.microsoft.com/office/drawing/2014/main" id="{277B633C-659A-494C-A555-9959E12A7711}"/>
              </a:ext>
            </a:extLst>
          </p:cNvPr>
          <p:cNvPicPr>
            <a:picLocks noChangeAspect="1"/>
          </p:cNvPicPr>
          <p:nvPr/>
        </p:nvPicPr>
        <p:blipFill>
          <a:blip r:embed="rId6"/>
          <a:stretch>
            <a:fillRect/>
          </a:stretch>
        </p:blipFill>
        <p:spPr>
          <a:xfrm>
            <a:off x="436149" y="9017794"/>
            <a:ext cx="8320501" cy="3103440"/>
          </a:xfrm>
          <a:prstGeom prst="rect">
            <a:avLst/>
          </a:prstGeom>
        </p:spPr>
      </p:pic>
      <p:sp>
        <p:nvSpPr>
          <p:cNvPr id="60" name="Rectangle 59">
            <a:extLst>
              <a:ext uri="{FF2B5EF4-FFF2-40B4-BE49-F238E27FC236}">
                <a16:creationId xmlns:a16="http://schemas.microsoft.com/office/drawing/2014/main" id="{A96F6900-60AB-4EE5-8B40-3B7E361736C6}"/>
              </a:ext>
            </a:extLst>
          </p:cNvPr>
          <p:cNvSpPr/>
          <p:nvPr/>
        </p:nvSpPr>
        <p:spPr>
          <a:xfrm>
            <a:off x="11728450" y="11871031"/>
            <a:ext cx="7914915" cy="577081"/>
          </a:xfrm>
          <a:prstGeom prst="rect">
            <a:avLst/>
          </a:prstGeom>
        </p:spPr>
        <p:txBody>
          <a:bodyPr wrap="square">
            <a:spAutoFit/>
          </a:bodyPr>
          <a:lstStyle/>
          <a:p>
            <a:pPr algn="just"/>
            <a:r>
              <a:rPr lang="en-GB" sz="1050" b="1" i="1" dirty="0">
                <a:latin typeface="Arial" panose="020B0604020202020204" pitchFamily="34" charset="0"/>
                <a:cs typeface="Arial" panose="020B0604020202020204" pitchFamily="34" charset="0"/>
              </a:rPr>
              <a:t>Figure 8</a:t>
            </a:r>
            <a:r>
              <a:rPr lang="en-GB" sz="1050" i="1" dirty="0">
                <a:latin typeface="Arial" panose="020B0604020202020204" pitchFamily="34" charset="0"/>
                <a:cs typeface="Arial" panose="020B0604020202020204" pitchFamily="34" charset="0"/>
              </a:rPr>
              <a:t>: Pore pressure distributions at the end of the hot water injection simulations for corresponding indicated caprock permeabilities (K, m</a:t>
            </a:r>
            <a:r>
              <a:rPr lang="en-GB" sz="1050" i="1" baseline="30000" dirty="0">
                <a:latin typeface="Arial" panose="020B0604020202020204" pitchFamily="34" charset="0"/>
                <a:cs typeface="Arial" panose="020B0604020202020204" pitchFamily="34" charset="0"/>
              </a:rPr>
              <a:t>2</a:t>
            </a:r>
            <a:r>
              <a:rPr lang="en-GB" sz="1050" i="1" dirty="0">
                <a:latin typeface="Arial" panose="020B0604020202020204" pitchFamily="34" charset="0"/>
                <a:cs typeface="Arial" panose="020B0604020202020204" pitchFamily="34" charset="0"/>
              </a:rPr>
              <a:t>). The left-hand side panel images (A-C) are for HM simulations, while the right side panel images (D-F) are for the THM simulations.</a:t>
            </a:r>
          </a:p>
        </p:txBody>
      </p:sp>
      <p:grpSp>
        <p:nvGrpSpPr>
          <p:cNvPr id="19" name="Group 18">
            <a:extLst>
              <a:ext uri="{FF2B5EF4-FFF2-40B4-BE49-F238E27FC236}">
                <a16:creationId xmlns:a16="http://schemas.microsoft.com/office/drawing/2014/main" id="{4AFEC55A-4F3F-48D0-A006-DCE94AB624CE}"/>
              </a:ext>
            </a:extLst>
          </p:cNvPr>
          <p:cNvGrpSpPr/>
          <p:nvPr/>
        </p:nvGrpSpPr>
        <p:grpSpPr>
          <a:xfrm>
            <a:off x="11727840" y="1556544"/>
            <a:ext cx="7696810" cy="6008233"/>
            <a:chOff x="11727840" y="6425861"/>
            <a:chExt cx="7696810" cy="6008233"/>
          </a:xfrm>
        </p:grpSpPr>
        <p:pic>
          <p:nvPicPr>
            <p:cNvPr id="10" name="Picture 9">
              <a:extLst>
                <a:ext uri="{FF2B5EF4-FFF2-40B4-BE49-F238E27FC236}">
                  <a16:creationId xmlns:a16="http://schemas.microsoft.com/office/drawing/2014/main" id="{CBEE2B66-D39D-44CD-AD7E-9EBE59026698}"/>
                </a:ext>
              </a:extLst>
            </p:cNvPr>
            <p:cNvPicPr>
              <a:picLocks noChangeAspect="1"/>
            </p:cNvPicPr>
            <p:nvPr/>
          </p:nvPicPr>
          <p:blipFill>
            <a:blip r:embed="rId7"/>
            <a:stretch>
              <a:fillRect/>
            </a:stretch>
          </p:blipFill>
          <p:spPr>
            <a:xfrm>
              <a:off x="11727840" y="6425861"/>
              <a:ext cx="7239610" cy="5750629"/>
            </a:xfrm>
            <a:prstGeom prst="rect">
              <a:avLst/>
            </a:prstGeom>
          </p:spPr>
        </p:pic>
        <p:sp>
          <p:nvSpPr>
            <p:cNvPr id="46" name="Rectangle 45">
              <a:extLst>
                <a:ext uri="{FF2B5EF4-FFF2-40B4-BE49-F238E27FC236}">
                  <a16:creationId xmlns:a16="http://schemas.microsoft.com/office/drawing/2014/main" id="{51CDB298-0786-4D1E-94ED-8FB86A123272}"/>
                </a:ext>
              </a:extLst>
            </p:cNvPr>
            <p:cNvSpPr/>
            <p:nvPr/>
          </p:nvSpPr>
          <p:spPr>
            <a:xfrm>
              <a:off x="11925723" y="12180178"/>
              <a:ext cx="7498927" cy="253916"/>
            </a:xfrm>
            <a:prstGeom prst="rect">
              <a:avLst/>
            </a:prstGeom>
          </p:spPr>
          <p:txBody>
            <a:bodyPr wrap="square">
              <a:spAutoFit/>
            </a:bodyPr>
            <a:lstStyle/>
            <a:p>
              <a:pPr marL="12700" marR="5080" indent="25400" algn="just"/>
              <a:r>
                <a:rPr lang="en-GB" sz="1050" b="1" i="1" spc="-15" dirty="0">
                  <a:latin typeface="Arial" panose="020B0604020202020204" pitchFamily="34" charset="0"/>
                  <a:cs typeface="Arial" panose="020B0604020202020204" pitchFamily="34" charset="0"/>
                </a:rPr>
                <a:t>Figure </a:t>
              </a:r>
              <a:r>
                <a:rPr lang="en-GB" sz="1050" b="1" i="1" spc="-5" dirty="0">
                  <a:latin typeface="Arial" panose="020B0604020202020204" pitchFamily="34" charset="0"/>
                  <a:cs typeface="Arial" panose="020B0604020202020204" pitchFamily="34" charset="0"/>
                </a:rPr>
                <a:t>7</a:t>
              </a:r>
              <a:r>
                <a:rPr lang="en-GB" sz="1050" i="1" spc="-5" dirty="0">
                  <a:latin typeface="Arial" panose="020B0604020202020204" pitchFamily="34" charset="0"/>
                  <a:cs typeface="Arial" panose="020B0604020202020204" pitchFamily="34" charset="0"/>
                </a:rPr>
                <a:t>:</a:t>
              </a:r>
              <a:r>
                <a:rPr lang="en-GB" sz="1050" dirty="0">
                  <a:latin typeface="Arial" panose="020B0604020202020204" pitchFamily="34" charset="0"/>
                  <a:cs typeface="Arial" panose="020B0604020202020204" pitchFamily="34" charset="0"/>
                </a:rPr>
                <a:t>  Comparison of results of HM and THM effects simulation results. </a:t>
              </a:r>
              <a:endParaRPr lang="en-GB" sz="1050" i="1" dirty="0">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02EBFB9C-854D-46D0-A581-5D2C6546199D}"/>
              </a:ext>
            </a:extLst>
          </p:cNvPr>
          <p:cNvPicPr>
            <a:picLocks noChangeAspect="1"/>
          </p:cNvPicPr>
          <p:nvPr/>
        </p:nvPicPr>
        <p:blipFill>
          <a:blip r:embed="rId8"/>
          <a:stretch>
            <a:fillRect/>
          </a:stretch>
        </p:blipFill>
        <p:spPr>
          <a:xfrm>
            <a:off x="8836589" y="9017794"/>
            <a:ext cx="2053661" cy="2929367"/>
          </a:xfrm>
          <a:prstGeom prst="rect">
            <a:avLst/>
          </a:prstGeom>
        </p:spPr>
      </p:pic>
      <p:sp>
        <p:nvSpPr>
          <p:cNvPr id="17" name="TextBox 16">
            <a:extLst>
              <a:ext uri="{FF2B5EF4-FFF2-40B4-BE49-F238E27FC236}">
                <a16:creationId xmlns:a16="http://schemas.microsoft.com/office/drawing/2014/main" id="{77E6D072-8200-4A6D-9616-9E9B868304F5}"/>
              </a:ext>
            </a:extLst>
          </p:cNvPr>
          <p:cNvSpPr txBox="1"/>
          <p:nvPr/>
        </p:nvSpPr>
        <p:spPr>
          <a:xfrm>
            <a:off x="8963993" y="9134294"/>
            <a:ext cx="399468" cy="338554"/>
          </a:xfrm>
          <a:prstGeom prst="rect">
            <a:avLst/>
          </a:prstGeom>
          <a:noFill/>
        </p:spPr>
        <p:txBody>
          <a:bodyPr wrap="none" rtlCol="0">
            <a:spAutoFit/>
          </a:bodyPr>
          <a:lstStyle/>
          <a:p>
            <a:r>
              <a:rPr lang="en-GB" sz="1600" b="1" dirty="0"/>
              <a:t>(c)</a:t>
            </a:r>
          </a:p>
        </p:txBody>
      </p:sp>
      <p:pic>
        <p:nvPicPr>
          <p:cNvPr id="24" name="Picture 23">
            <a:extLst>
              <a:ext uri="{FF2B5EF4-FFF2-40B4-BE49-F238E27FC236}">
                <a16:creationId xmlns:a16="http://schemas.microsoft.com/office/drawing/2014/main" id="{BADADAC0-9EC8-4305-889B-A5ABC67A1D89}"/>
              </a:ext>
            </a:extLst>
          </p:cNvPr>
          <p:cNvPicPr>
            <a:picLocks noChangeAspect="1"/>
          </p:cNvPicPr>
          <p:nvPr/>
        </p:nvPicPr>
        <p:blipFill>
          <a:blip r:embed="rId9"/>
          <a:stretch>
            <a:fillRect/>
          </a:stretch>
        </p:blipFill>
        <p:spPr>
          <a:xfrm>
            <a:off x="11727840" y="7586402"/>
            <a:ext cx="7757803" cy="4345589"/>
          </a:xfrm>
          <a:prstGeom prst="rect">
            <a:avLst/>
          </a:prstGeom>
        </p:spPr>
      </p:pic>
    </p:spTree>
    <p:extLst>
      <p:ext uri="{BB962C8B-B14F-4D97-AF65-F5344CB8AC3E}">
        <p14:creationId xmlns:p14="http://schemas.microsoft.com/office/powerpoint/2010/main" val="131215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6650" y="223809"/>
            <a:ext cx="16078200" cy="736420"/>
          </a:xfrm>
          <a:prstGeom prst="rect">
            <a:avLst/>
          </a:prstGeom>
        </p:spPr>
        <p:txBody>
          <a:bodyPr vert="horz" wrap="square" lIns="0" tIns="15875" rIns="0" bIns="0" rtlCol="0">
            <a:spAutoFit/>
          </a:bodyPr>
          <a:lstStyle/>
          <a:p>
            <a:pPr marL="12700" algn="ctr">
              <a:lnSpc>
                <a:spcPts val="2760"/>
              </a:lnSpc>
            </a:pPr>
            <a:r>
              <a:rPr lang="en-GB" sz="2800" b="1" dirty="0">
                <a:solidFill>
                  <a:srgbClr val="FF0000"/>
                </a:solidFill>
              </a:rPr>
              <a:t>Modelling Fluid Migration and Seismicity in an Active Volcano: </a:t>
            </a:r>
          </a:p>
          <a:p>
            <a:pPr marL="12700" algn="ctr">
              <a:lnSpc>
                <a:spcPts val="2760"/>
              </a:lnSpc>
            </a:pPr>
            <a:r>
              <a:rPr lang="en-GB" sz="2800" b="1" dirty="0">
                <a:solidFill>
                  <a:srgbClr val="FF0000"/>
                </a:solidFill>
              </a:rPr>
              <a:t>A Case Study of </a:t>
            </a:r>
            <a:r>
              <a:rPr lang="en-GB" sz="2800" b="1" dirty="0" err="1">
                <a:solidFill>
                  <a:srgbClr val="FF0000"/>
                </a:solidFill>
              </a:rPr>
              <a:t>Campi</a:t>
            </a:r>
            <a:r>
              <a:rPr lang="en-GB" sz="2800" b="1" dirty="0">
                <a:solidFill>
                  <a:srgbClr val="FF0000"/>
                </a:solidFill>
              </a:rPr>
              <a:t> </a:t>
            </a:r>
            <a:r>
              <a:rPr lang="en-GB" sz="2800" b="1" dirty="0" err="1">
                <a:solidFill>
                  <a:srgbClr val="FF0000"/>
                </a:solidFill>
              </a:rPr>
              <a:t>Flegrei</a:t>
            </a:r>
            <a:r>
              <a:rPr lang="en-GB" sz="2800" b="1" dirty="0">
                <a:solidFill>
                  <a:srgbClr val="FF0000"/>
                </a:solidFill>
              </a:rPr>
              <a:t> Caldera, Southern Italy</a:t>
            </a:r>
            <a:endParaRPr lang="en-GB" sz="2800" dirty="0">
              <a:solidFill>
                <a:srgbClr val="FF0000"/>
              </a:solidFill>
              <a:latin typeface="Arial"/>
              <a:cs typeface="Arial"/>
            </a:endParaRPr>
          </a:p>
        </p:txBody>
      </p:sp>
      <p:sp>
        <p:nvSpPr>
          <p:cNvPr id="14" name="object 14"/>
          <p:cNvSpPr txBox="1"/>
          <p:nvPr/>
        </p:nvSpPr>
        <p:spPr>
          <a:xfrm>
            <a:off x="1136650" y="972923"/>
            <a:ext cx="16078200" cy="625170"/>
          </a:xfrm>
          <a:prstGeom prst="rect">
            <a:avLst/>
          </a:prstGeom>
        </p:spPr>
        <p:txBody>
          <a:bodyPr vert="horz" wrap="square" lIns="0" tIns="14604" rIns="0" bIns="0" rtlCol="0">
            <a:spAutoFit/>
          </a:bodyPr>
          <a:lstStyle/>
          <a:p>
            <a:pPr marL="12700" algn="ctr">
              <a:spcBef>
                <a:spcPts val="114"/>
              </a:spcBef>
            </a:pPr>
            <a:r>
              <a:rPr lang="en-GB" sz="1300" spc="20" dirty="0">
                <a:latin typeface="Arial"/>
                <a:cs typeface="Arial"/>
              </a:rPr>
              <a:t>Waheed Gbenga Akande</a:t>
            </a:r>
            <a:r>
              <a:rPr lang="en-GB" sz="1300" spc="20" baseline="30000" dirty="0">
                <a:latin typeface="Arial"/>
                <a:cs typeface="Arial"/>
              </a:rPr>
              <a:t>1,2</a:t>
            </a:r>
            <a:r>
              <a:rPr lang="en-GB" sz="1300" spc="20" dirty="0">
                <a:latin typeface="Arial"/>
                <a:cs typeface="Arial"/>
              </a:rPr>
              <a:t>; </a:t>
            </a:r>
            <a:r>
              <a:rPr sz="1300" spc="-15" dirty="0">
                <a:latin typeface="Arial"/>
                <a:cs typeface="Arial"/>
              </a:rPr>
              <a:t>Gan </a:t>
            </a:r>
            <a:r>
              <a:rPr sz="1300" spc="-10" dirty="0">
                <a:latin typeface="Arial"/>
                <a:cs typeface="Arial"/>
              </a:rPr>
              <a:t>Q</a:t>
            </a:r>
            <a:r>
              <a:rPr lang="en-GB" sz="1300" spc="-10" dirty="0">
                <a:latin typeface="Arial"/>
                <a:cs typeface="Arial"/>
              </a:rPr>
              <a:t>u</a:t>
            </a:r>
            <a:r>
              <a:rPr sz="1300" spc="-10" dirty="0">
                <a:latin typeface="Arial"/>
                <a:cs typeface="Arial"/>
              </a:rPr>
              <a:t>a</a:t>
            </a:r>
            <a:r>
              <a:rPr lang="en-US" sz="1300" spc="-10" dirty="0">
                <a:latin typeface="Arial"/>
                <a:cs typeface="Arial"/>
              </a:rPr>
              <a:t>n</a:t>
            </a:r>
            <a:r>
              <a:rPr lang="en-GB" sz="1300" spc="20" baseline="30000" dirty="0">
                <a:latin typeface="Arial"/>
                <a:cs typeface="Arial"/>
              </a:rPr>
              <a:t>1</a:t>
            </a:r>
            <a:r>
              <a:rPr lang="en-US" sz="1300" spc="-10" dirty="0">
                <a:latin typeface="Arial"/>
                <a:cs typeface="Arial"/>
              </a:rPr>
              <a:t>, David Cornwell</a:t>
            </a:r>
            <a:r>
              <a:rPr lang="en-GB" sz="1300" spc="20" baseline="30000" dirty="0">
                <a:latin typeface="Arial"/>
                <a:cs typeface="Arial"/>
              </a:rPr>
              <a:t>1</a:t>
            </a:r>
            <a:r>
              <a:rPr lang="en-US" sz="1300" spc="-10" dirty="0">
                <a:latin typeface="Arial"/>
                <a:cs typeface="Arial"/>
              </a:rPr>
              <a:t> and </a:t>
            </a:r>
            <a:r>
              <a:rPr lang="en-GB" sz="1300" b="1" spc="-7" dirty="0">
                <a:latin typeface="Arial"/>
                <a:cs typeface="Arial"/>
              </a:rPr>
              <a:t> </a:t>
            </a:r>
            <a:r>
              <a:rPr lang="en-GB" sz="1300" spc="-15" dirty="0">
                <a:latin typeface="Arial"/>
                <a:cs typeface="Arial"/>
              </a:rPr>
              <a:t>Luca De Siena</a:t>
            </a:r>
            <a:r>
              <a:rPr lang="en-GB" sz="1300" spc="20" baseline="30000" dirty="0">
                <a:latin typeface="Arial"/>
                <a:cs typeface="Arial"/>
              </a:rPr>
              <a:t>1,3</a:t>
            </a:r>
            <a:r>
              <a:rPr lang="en-US" sz="1300" spc="-10" dirty="0">
                <a:latin typeface="Arial"/>
                <a:cs typeface="Arial"/>
              </a:rPr>
              <a:t>;</a:t>
            </a:r>
            <a:r>
              <a:rPr lang="en-GB" sz="1300" spc="-10" dirty="0">
                <a:latin typeface="Arial"/>
                <a:cs typeface="Arial"/>
              </a:rPr>
              <a:t> </a:t>
            </a:r>
            <a:r>
              <a:rPr lang="en-GB" sz="1300" spc="20" baseline="30000" dirty="0">
                <a:latin typeface="Arial"/>
                <a:cs typeface="Arial"/>
              </a:rPr>
              <a:t>1</a:t>
            </a:r>
            <a:r>
              <a:rPr lang="en-GB" sz="1300" spc="-10" dirty="0">
                <a:latin typeface="Arial"/>
                <a:cs typeface="Arial"/>
              </a:rPr>
              <a:t>S</a:t>
            </a:r>
            <a:r>
              <a:rPr sz="1300" i="1" spc="20" dirty="0">
                <a:latin typeface="Arial"/>
                <a:cs typeface="Arial"/>
              </a:rPr>
              <a:t>chool </a:t>
            </a:r>
            <a:r>
              <a:rPr sz="1300" i="1" spc="35" dirty="0">
                <a:latin typeface="Arial"/>
                <a:cs typeface="Arial"/>
              </a:rPr>
              <a:t>of</a:t>
            </a:r>
            <a:r>
              <a:rPr sz="1300" i="1" spc="-15" dirty="0">
                <a:latin typeface="Arial"/>
                <a:cs typeface="Arial"/>
              </a:rPr>
              <a:t> </a:t>
            </a:r>
            <a:r>
              <a:rPr sz="1300" i="1" spc="5" dirty="0">
                <a:latin typeface="Arial"/>
                <a:cs typeface="Arial"/>
              </a:rPr>
              <a:t>Geoscience</a:t>
            </a:r>
            <a:r>
              <a:rPr lang="en-GB" sz="1300" i="1" spc="5" dirty="0">
                <a:latin typeface="Arial"/>
                <a:cs typeface="Arial"/>
              </a:rPr>
              <a:t>, University of Aberdeen, UK. </a:t>
            </a:r>
          </a:p>
          <a:p>
            <a:pPr marL="12700" algn="ctr">
              <a:spcBef>
                <a:spcPts val="114"/>
              </a:spcBef>
            </a:pPr>
            <a:r>
              <a:rPr lang="en-GB" sz="1300" spc="20" baseline="30000" dirty="0">
                <a:latin typeface="Arial"/>
                <a:cs typeface="Arial"/>
              </a:rPr>
              <a:t>2</a:t>
            </a:r>
            <a:r>
              <a:rPr lang="en-GB" sz="1300" i="1" spc="5" dirty="0">
                <a:latin typeface="Arial"/>
                <a:cs typeface="Arial"/>
              </a:rPr>
              <a:t>Geology Department, Federal University of Technology, Minna, Nigeria. </a:t>
            </a:r>
            <a:r>
              <a:rPr lang="en-GB" sz="1300" baseline="30000" dirty="0">
                <a:latin typeface="Arial" panose="020B0604020202020204" pitchFamily="34" charset="0"/>
                <a:cs typeface="Arial" panose="020B0604020202020204" pitchFamily="34" charset="0"/>
              </a:rPr>
              <a:t>3</a:t>
            </a:r>
            <a:r>
              <a:rPr lang="en-GB" sz="1300" dirty="0">
                <a:latin typeface="Arial" panose="020B0604020202020204" pitchFamily="34" charset="0"/>
                <a:cs typeface="Arial" panose="020B0604020202020204" pitchFamily="34" charset="0"/>
              </a:rPr>
              <a:t>Institute of Geosciences, Johannes Gutenberg University, Mainz, Germany.</a:t>
            </a:r>
          </a:p>
          <a:p>
            <a:pPr marL="12700" algn="ctr">
              <a:spcBef>
                <a:spcPts val="114"/>
              </a:spcBef>
            </a:pPr>
            <a:r>
              <a:rPr lang="en-GB" sz="1200" i="1" spc="5" dirty="0">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sp>
        <p:nvSpPr>
          <p:cNvPr id="15" name="object 15"/>
          <p:cNvSpPr/>
          <p:nvPr/>
        </p:nvSpPr>
        <p:spPr>
          <a:xfrm>
            <a:off x="298450" y="97595"/>
            <a:ext cx="2682050" cy="1295400"/>
          </a:xfrm>
          <a:prstGeom prst="rect">
            <a:avLst/>
          </a:prstGeom>
          <a:blipFill>
            <a:blip r:embed="rId3" cstate="print"/>
            <a:stretch>
              <a:fillRect/>
            </a:stretch>
          </a:blipFill>
        </p:spPr>
        <p:txBody>
          <a:bodyPr wrap="square" lIns="0" tIns="0" rIns="0" bIns="0" rtlCol="0"/>
          <a:lstStyle/>
          <a:p>
            <a:endParaRPr/>
          </a:p>
        </p:txBody>
      </p:sp>
      <p:cxnSp>
        <p:nvCxnSpPr>
          <p:cNvPr id="37" name="Straight Connector 36">
            <a:extLst>
              <a:ext uri="{FF2B5EF4-FFF2-40B4-BE49-F238E27FC236}">
                <a16:creationId xmlns:a16="http://schemas.microsoft.com/office/drawing/2014/main" id="{A4798021-7711-477F-9BD0-2ADF23903C60}"/>
              </a:ext>
            </a:extLst>
          </p:cNvPr>
          <p:cNvCxnSpPr/>
          <p:nvPr/>
        </p:nvCxnSpPr>
        <p:spPr>
          <a:xfrm>
            <a:off x="156665" y="1247219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2D093C5-669B-4C6B-A299-CC71671F2355}"/>
              </a:ext>
            </a:extLst>
          </p:cNvPr>
          <p:cNvSpPr/>
          <p:nvPr/>
        </p:nvSpPr>
        <p:spPr>
          <a:xfrm>
            <a:off x="318503" y="6219329"/>
            <a:ext cx="4363356" cy="461665"/>
          </a:xfrm>
          <a:prstGeom prst="rect">
            <a:avLst/>
          </a:prstGeom>
        </p:spPr>
        <p:txBody>
          <a:bodyPr wrap="square">
            <a:spAutoFit/>
          </a:bodyPr>
          <a:lstStyle/>
          <a:p>
            <a:r>
              <a:rPr lang="en-GB" sz="2400" b="1" dirty="0">
                <a:solidFill>
                  <a:schemeClr val="accent6">
                    <a:lumMod val="50000"/>
                  </a:schemeClr>
                </a:solidFill>
                <a:latin typeface="Arial" panose="020B0604020202020204" pitchFamily="34" charset="0"/>
                <a:cs typeface="Arial" panose="020B0604020202020204" pitchFamily="34" charset="0"/>
              </a:rPr>
              <a:t>4. Conclusions</a:t>
            </a:r>
            <a:endParaRPr lang="en-GB" sz="2400" dirty="0">
              <a:solidFill>
                <a:schemeClr val="accent6">
                  <a:lumMod val="50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2CCFD4D-EA06-4F49-9462-B0D5F5BCFD62}"/>
              </a:ext>
            </a:extLst>
          </p:cNvPr>
          <p:cNvSpPr txBox="1"/>
          <p:nvPr/>
        </p:nvSpPr>
        <p:spPr>
          <a:xfrm>
            <a:off x="309458" y="6768366"/>
            <a:ext cx="9619249" cy="5673348"/>
          </a:xfrm>
          <a:prstGeom prst="rect">
            <a:avLst/>
          </a:prstGeom>
          <a:noFill/>
        </p:spPr>
        <p:txBody>
          <a:bodyPr wrap="square" rtlCol="0">
            <a:spAutoFit/>
          </a:bodyPr>
          <a:lstStyle/>
          <a:p>
            <a:pPr marL="171450" lvl="0" indent="-171450" algn="just">
              <a:spcAft>
                <a:spcPts val="400"/>
              </a:spcAft>
              <a:buFont typeface="Arial" panose="020B0604020202020204" pitchFamily="34" charset="0"/>
              <a:buChar char="•"/>
            </a:pPr>
            <a:r>
              <a:rPr lang="en-GB" sz="2400" dirty="0">
                <a:latin typeface="Arial" panose="020B0604020202020204" pitchFamily="34" charset="0"/>
                <a:cs typeface="Arial" panose="020B0604020202020204" pitchFamily="34" charset="0"/>
              </a:rPr>
              <a:t>Seismic slips, and thus seismicity, at </a:t>
            </a:r>
            <a:r>
              <a:rPr lang="en-GB" sz="2400" dirty="0" err="1">
                <a:latin typeface="Arial" panose="020B0604020202020204" pitchFamily="34" charset="0"/>
                <a:cs typeface="Arial" panose="020B0604020202020204" pitchFamily="34" charset="0"/>
              </a:rPr>
              <a:t>Campi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Flegrei</a:t>
            </a:r>
            <a:r>
              <a:rPr lang="en-GB" sz="2400" dirty="0">
                <a:latin typeface="Arial" panose="020B0604020202020204" pitchFamily="34" charset="0"/>
                <a:cs typeface="Arial" panose="020B0604020202020204" pitchFamily="34" charset="0"/>
              </a:rPr>
              <a:t> are a consequence of combined hydromechanical and thermal effects.</a:t>
            </a:r>
          </a:p>
          <a:p>
            <a:pPr marL="171450" lvl="0" indent="-171450" algn="just">
              <a:spcAft>
                <a:spcPts val="4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171450" lvl="0" indent="-171450" algn="just">
              <a:spcAft>
                <a:spcPts val="400"/>
              </a:spcAft>
              <a:buFont typeface="Arial" panose="020B0604020202020204" pitchFamily="34" charset="0"/>
              <a:buChar char="•"/>
            </a:pPr>
            <a:r>
              <a:rPr lang="en-GB" sz="2400" dirty="0">
                <a:latin typeface="Arial" panose="020B0604020202020204" pitchFamily="34" charset="0"/>
                <a:cs typeface="Arial" panose="020B0604020202020204" pitchFamily="34" charset="0"/>
              </a:rPr>
              <a:t>Caprock permeabilities have a first order control on the pore pressure accumulation, and on the timing of seismic slips.</a:t>
            </a:r>
          </a:p>
          <a:p>
            <a:pPr marL="171450" lvl="0" indent="-171450" algn="just">
              <a:spcAft>
                <a:spcPts val="4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171450" lvl="0" indent="-171450" algn="just">
              <a:spcAft>
                <a:spcPts val="4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breached caprock provides conductive migration pathway for hot water to pressurize the overlying shallow fault to trigger seismicity.</a:t>
            </a:r>
          </a:p>
          <a:p>
            <a:pPr marL="171450" lvl="0" indent="-171450" algn="just">
              <a:spcAft>
                <a:spcPts val="4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171450" lvl="0" indent="-171450" algn="just">
              <a:spcAft>
                <a:spcPts val="4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Thermal effects and higher injection temperatures hasten the seismic slip processes.</a:t>
            </a:r>
          </a:p>
          <a:p>
            <a:pPr marL="171450" lvl="0" indent="-171450" algn="just">
              <a:spcAft>
                <a:spcPts val="4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171450" lvl="0" indent="-171450" algn="just">
              <a:spcAft>
                <a:spcPts val="400"/>
              </a:spcAft>
              <a:buFont typeface="Arial" panose="020B0604020202020204" pitchFamily="34" charset="0"/>
              <a:buChar char="•"/>
            </a:pPr>
            <a:r>
              <a:rPr lang="en-GB" sz="2400" dirty="0" err="1">
                <a:latin typeface="Arial" panose="020B0604020202020204" pitchFamily="34" charset="0"/>
                <a:cs typeface="Arial" panose="020B0604020202020204" pitchFamily="34" charset="0"/>
              </a:rPr>
              <a:t>Seismicities</a:t>
            </a:r>
            <a:r>
              <a:rPr lang="en-GB" sz="2400" dirty="0">
                <a:latin typeface="Arial" panose="020B0604020202020204" pitchFamily="34" charset="0"/>
                <a:cs typeface="Arial" panose="020B0604020202020204" pitchFamily="34" charset="0"/>
              </a:rPr>
              <a:t> generated are in order of magnitude 3.0.</a:t>
            </a:r>
          </a:p>
        </p:txBody>
      </p:sp>
      <p:sp>
        <p:nvSpPr>
          <p:cNvPr id="64" name="Rectangle 63">
            <a:extLst>
              <a:ext uri="{FF2B5EF4-FFF2-40B4-BE49-F238E27FC236}">
                <a16:creationId xmlns:a16="http://schemas.microsoft.com/office/drawing/2014/main" id="{94FE137C-692F-4941-B9A0-F533F42DBD23}"/>
              </a:ext>
            </a:extLst>
          </p:cNvPr>
          <p:cNvSpPr/>
          <p:nvPr/>
        </p:nvSpPr>
        <p:spPr>
          <a:xfrm>
            <a:off x="298450" y="5304929"/>
            <a:ext cx="9044337" cy="461665"/>
          </a:xfrm>
          <a:prstGeom prst="rect">
            <a:avLst/>
          </a:prstGeom>
        </p:spPr>
        <p:txBody>
          <a:bodyPr wrap="square">
            <a:spAutoFit/>
          </a:bodyPr>
          <a:lstStyle/>
          <a:p>
            <a:pPr marL="12700" marR="5080" indent="25400" algn="just"/>
            <a:r>
              <a:rPr lang="en-GB" sz="1200" b="1" i="1" spc="-15" dirty="0">
                <a:latin typeface="+mj-lt"/>
                <a:cs typeface="Arial" panose="020B0604020202020204" pitchFamily="34" charset="0"/>
              </a:rPr>
              <a:t>Figure </a:t>
            </a:r>
            <a:r>
              <a:rPr lang="en-GB" sz="1200" b="1" i="1" spc="-5" dirty="0">
                <a:latin typeface="+mj-lt"/>
                <a:cs typeface="Arial" panose="020B0604020202020204" pitchFamily="34" charset="0"/>
              </a:rPr>
              <a:t>9: </a:t>
            </a:r>
            <a:r>
              <a:rPr lang="en-GB" sz="1200" b="1" spc="-5" dirty="0">
                <a:latin typeface="+mj-lt"/>
                <a:cs typeface="Arial" panose="020B0604020202020204" pitchFamily="34" charset="0"/>
              </a:rPr>
              <a:t>(a)</a:t>
            </a:r>
            <a:r>
              <a:rPr lang="en-GB" sz="1200" b="1" i="1" spc="-5" dirty="0">
                <a:latin typeface="+mj-lt"/>
                <a:cs typeface="Arial" panose="020B0604020202020204" pitchFamily="34" charset="0"/>
              </a:rPr>
              <a:t> </a:t>
            </a:r>
            <a:r>
              <a:rPr lang="en-GB" sz="1200" dirty="0">
                <a:latin typeface="+mj-lt"/>
                <a:cs typeface="Arial" panose="020B0604020202020204" pitchFamily="34" charset="0"/>
              </a:rPr>
              <a:t>The evolution of fault Coulomb stress: Comparison of results of THM effect simulation results at various injection temperatures, and </a:t>
            </a:r>
            <a:r>
              <a:rPr lang="en-GB" sz="1200" dirty="0">
                <a:latin typeface="+mj-lt"/>
              </a:rPr>
              <a:t>(b) large view of Fig. (a) showing the time window between 5 x 10</a:t>
            </a:r>
            <a:r>
              <a:rPr lang="en-GB" sz="1200" baseline="30000" dirty="0">
                <a:latin typeface="+mj-lt"/>
              </a:rPr>
              <a:t>5</a:t>
            </a:r>
            <a:r>
              <a:rPr lang="en-GB" sz="1200" dirty="0">
                <a:latin typeface="+mj-lt"/>
              </a:rPr>
              <a:t> and 1.0 x 10</a:t>
            </a:r>
            <a:r>
              <a:rPr lang="en-GB" sz="1200" baseline="30000" dirty="0">
                <a:latin typeface="+mj-lt"/>
              </a:rPr>
              <a:t>6</a:t>
            </a:r>
            <a:r>
              <a:rPr lang="en-GB" sz="1200" dirty="0">
                <a:latin typeface="+mj-lt"/>
              </a:rPr>
              <a:t> seconds, highlighting the timing of fault slip.</a:t>
            </a:r>
            <a:endParaRPr lang="en-GB" sz="1200" i="1" dirty="0">
              <a:latin typeface="+mj-lt"/>
              <a:cs typeface="Arial" panose="020B0604020202020204" pitchFamily="34" charset="0"/>
            </a:endParaRPr>
          </a:p>
        </p:txBody>
      </p:sp>
      <p:cxnSp>
        <p:nvCxnSpPr>
          <p:cNvPr id="68" name="Straight Connector 67">
            <a:extLst>
              <a:ext uri="{FF2B5EF4-FFF2-40B4-BE49-F238E27FC236}">
                <a16:creationId xmlns:a16="http://schemas.microsoft.com/office/drawing/2014/main" id="{FCFDF64A-BE8B-42EA-9C4D-06BB26326541}"/>
              </a:ext>
            </a:extLst>
          </p:cNvPr>
          <p:cNvCxnSpPr/>
          <p:nvPr/>
        </p:nvCxnSpPr>
        <p:spPr>
          <a:xfrm>
            <a:off x="152041" y="1484154"/>
            <a:ext cx="19790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1A23566-EA3A-41EF-9E0E-9A297933A121}"/>
              </a:ext>
            </a:extLst>
          </p:cNvPr>
          <p:cNvGrpSpPr/>
          <p:nvPr/>
        </p:nvGrpSpPr>
        <p:grpSpPr>
          <a:xfrm>
            <a:off x="17870946" y="166023"/>
            <a:ext cx="1774845" cy="1283818"/>
            <a:chOff x="17733786" y="166023"/>
            <a:chExt cx="1774845" cy="1283818"/>
          </a:xfrm>
        </p:grpSpPr>
        <p:sp>
          <p:nvSpPr>
            <p:cNvPr id="49" name="TextBox 48"/>
            <p:cNvSpPr txBox="1"/>
            <p:nvPr/>
          </p:nvSpPr>
          <p:spPr>
            <a:xfrm>
              <a:off x="17733786" y="1080509"/>
              <a:ext cx="1774845" cy="369332"/>
            </a:xfrm>
            <a:prstGeom prst="rect">
              <a:avLst/>
            </a:prstGeom>
            <a:noFill/>
          </p:spPr>
          <p:txBody>
            <a:bodyPr wrap="none" rtlCol="0">
              <a:spAutoFit/>
            </a:bodyPr>
            <a:lstStyle/>
            <a:p>
              <a:pPr algn="ctr"/>
              <a:r>
                <a:rPr lang="en-GB" b="1" dirty="0">
                  <a:latin typeface="Arial Black" panose="020B0A04020102020204" pitchFamily="34" charset="0"/>
                </a:rPr>
                <a:t>PTDF</a:t>
              </a:r>
              <a:r>
                <a:rPr lang="en-GB" sz="1600" b="1" dirty="0">
                  <a:latin typeface="Arial Black" panose="020B0A04020102020204" pitchFamily="34" charset="0"/>
                </a:rPr>
                <a:t> </a:t>
              </a:r>
              <a:r>
                <a:rPr lang="en-GB" sz="1600" b="1" i="1" dirty="0">
                  <a:latin typeface="Arial" panose="020B0604020202020204" pitchFamily="34" charset="0"/>
                  <a:cs typeface="Arial" panose="020B0604020202020204" pitchFamily="34" charset="0"/>
                </a:rPr>
                <a:t>NIGERIA</a:t>
              </a:r>
            </a:p>
          </p:txBody>
        </p:sp>
        <p:pic>
          <p:nvPicPr>
            <p:cNvPr id="1026" name="Picture 2" descr="https://ptdf.gov.ng/wp-content/uploads/2018/04/PTDF-Logo.jpg">
              <a:extLst>
                <a:ext uri="{FF2B5EF4-FFF2-40B4-BE49-F238E27FC236}">
                  <a16:creationId xmlns:a16="http://schemas.microsoft.com/office/drawing/2014/main" id="{740BB9B7-5EE8-4484-B2A8-B8834B9301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53607" y="166023"/>
              <a:ext cx="936000" cy="936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2E7F4658-1804-41E4-B0CB-44BEBAAA9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7837" y="356394"/>
            <a:ext cx="3319653" cy="882000"/>
          </a:xfrm>
          <a:prstGeom prst="rect">
            <a:avLst/>
          </a:prstGeom>
        </p:spPr>
      </p:pic>
      <p:pic>
        <p:nvPicPr>
          <p:cNvPr id="6" name="Picture 5">
            <a:extLst>
              <a:ext uri="{FF2B5EF4-FFF2-40B4-BE49-F238E27FC236}">
                <a16:creationId xmlns:a16="http://schemas.microsoft.com/office/drawing/2014/main" id="{E36A5A15-6E72-4885-8501-58CE0729A22C}"/>
              </a:ext>
            </a:extLst>
          </p:cNvPr>
          <p:cNvPicPr>
            <a:picLocks noChangeAspect="1"/>
          </p:cNvPicPr>
          <p:nvPr/>
        </p:nvPicPr>
        <p:blipFill>
          <a:blip r:embed="rId6"/>
          <a:stretch>
            <a:fillRect/>
          </a:stretch>
        </p:blipFill>
        <p:spPr>
          <a:xfrm>
            <a:off x="126641" y="1651794"/>
            <a:ext cx="9802066" cy="3587870"/>
          </a:xfrm>
          <a:prstGeom prst="rect">
            <a:avLst/>
          </a:prstGeom>
        </p:spPr>
      </p:pic>
      <p:sp>
        <p:nvSpPr>
          <p:cNvPr id="67" name="Rectangle 66">
            <a:extLst>
              <a:ext uri="{FF2B5EF4-FFF2-40B4-BE49-F238E27FC236}">
                <a16:creationId xmlns:a16="http://schemas.microsoft.com/office/drawing/2014/main" id="{701E912D-5BFC-4D90-A6A1-39C721314D0A}"/>
              </a:ext>
            </a:extLst>
          </p:cNvPr>
          <p:cNvSpPr/>
          <p:nvPr/>
        </p:nvSpPr>
        <p:spPr>
          <a:xfrm>
            <a:off x="10585450" y="1575594"/>
            <a:ext cx="4363356" cy="461665"/>
          </a:xfrm>
          <a:prstGeom prst="rect">
            <a:avLst/>
          </a:prstGeom>
        </p:spPr>
        <p:txBody>
          <a:bodyPr wrap="square">
            <a:spAutoFit/>
          </a:bodyPr>
          <a:lstStyle/>
          <a:p>
            <a:r>
              <a:rPr lang="en-GB" sz="2400" b="1" dirty="0">
                <a:solidFill>
                  <a:schemeClr val="accent6">
                    <a:lumMod val="50000"/>
                  </a:schemeClr>
                </a:solidFill>
                <a:latin typeface="Arial" panose="020B0604020202020204" pitchFamily="34" charset="0"/>
                <a:cs typeface="Arial" panose="020B0604020202020204" pitchFamily="34" charset="0"/>
              </a:rPr>
              <a:t>5. Further Work</a:t>
            </a:r>
            <a:endParaRPr lang="en-GB" sz="2400" dirty="0">
              <a:solidFill>
                <a:schemeClr val="accent6">
                  <a:lumMod val="50000"/>
                </a:schemeClr>
              </a:solidFill>
              <a:latin typeface="Arial" panose="020B0604020202020204" pitchFamily="34" charset="0"/>
              <a:cs typeface="Arial" panose="020B0604020202020204" pitchFamily="34" charset="0"/>
            </a:endParaRPr>
          </a:p>
        </p:txBody>
      </p:sp>
      <p:pic>
        <p:nvPicPr>
          <p:cNvPr id="71" name="Picture 3" descr="https://ptdf.gov.ng/wp-content/uploads/2018/10/ptdf-logo-150x150.jpg">
            <a:extLst>
              <a:ext uri="{FF2B5EF4-FFF2-40B4-BE49-F238E27FC236}">
                <a16:creationId xmlns:a16="http://schemas.microsoft.com/office/drawing/2014/main" id="{05192318-34E3-4103-8CE9-90F3DF2268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8850" y="10691735"/>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Image result for university of aberdeen logo png">
            <a:extLst>
              <a:ext uri="{FF2B5EF4-FFF2-40B4-BE49-F238E27FC236}">
                <a16:creationId xmlns:a16="http://schemas.microsoft.com/office/drawing/2014/main" id="{83E857FF-F178-48BC-B71A-876E9139B0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278" t="24049" r="5774" b="23026"/>
          <a:stretch>
            <a:fillRect/>
          </a:stretch>
        </p:blipFill>
        <p:spPr bwMode="auto">
          <a:xfrm>
            <a:off x="13110274" y="11004312"/>
            <a:ext cx="28241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EB6F3851-FF01-4220-9AC3-565919FB1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0450" y="11005537"/>
            <a:ext cx="3319653" cy="882000"/>
          </a:xfrm>
          <a:prstGeom prst="rect">
            <a:avLst/>
          </a:prstGeom>
        </p:spPr>
      </p:pic>
      <p:sp>
        <p:nvSpPr>
          <p:cNvPr id="74" name="Rectangle 73">
            <a:extLst>
              <a:ext uri="{FF2B5EF4-FFF2-40B4-BE49-F238E27FC236}">
                <a16:creationId xmlns:a16="http://schemas.microsoft.com/office/drawing/2014/main" id="{B8AE6D29-D790-42C4-A683-1EEB37653E63}"/>
              </a:ext>
            </a:extLst>
          </p:cNvPr>
          <p:cNvSpPr/>
          <p:nvPr/>
        </p:nvSpPr>
        <p:spPr>
          <a:xfrm>
            <a:off x="10794094" y="10155714"/>
            <a:ext cx="4363356" cy="461665"/>
          </a:xfrm>
          <a:prstGeom prst="rect">
            <a:avLst/>
          </a:prstGeom>
        </p:spPr>
        <p:txBody>
          <a:bodyPr wrap="square">
            <a:spAutoFit/>
          </a:bodyPr>
          <a:lstStyle/>
          <a:p>
            <a:r>
              <a:rPr lang="en-GB" sz="2400" b="1" dirty="0">
                <a:solidFill>
                  <a:schemeClr val="accent6">
                    <a:lumMod val="50000"/>
                  </a:schemeClr>
                </a:solidFill>
                <a:latin typeface="Arial" panose="020B0604020202020204" pitchFamily="34" charset="0"/>
                <a:cs typeface="Arial" panose="020B0604020202020204" pitchFamily="34" charset="0"/>
              </a:rPr>
              <a:t>Acknowledgements</a:t>
            </a:r>
            <a:endParaRPr lang="en-GB" sz="2400" dirty="0">
              <a:solidFill>
                <a:schemeClr val="accent6">
                  <a:lumMod val="50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6E523666-FD25-4AB7-8DEB-4D55C8F863D4}"/>
              </a:ext>
            </a:extLst>
          </p:cNvPr>
          <p:cNvSpPr txBox="1"/>
          <p:nvPr/>
        </p:nvSpPr>
        <p:spPr>
          <a:xfrm>
            <a:off x="10637839" y="2172566"/>
            <a:ext cx="8863012" cy="1569660"/>
          </a:xfrm>
          <a:prstGeom prst="rect">
            <a:avLst/>
          </a:prstGeom>
          <a:noFill/>
        </p:spPr>
        <p:txBody>
          <a:bodyPr wrap="square" rtlCol="0">
            <a:spAutoFit/>
          </a:bodyPr>
          <a:lstStyle/>
          <a:p>
            <a:pPr marL="171450" lvl="0" indent="-171450" algn="just">
              <a:spcAft>
                <a:spcPts val="400"/>
              </a:spcAft>
              <a:buFont typeface="Arial" panose="020B0604020202020204" pitchFamily="34" charset="0"/>
              <a:buChar char="•"/>
            </a:pPr>
            <a:r>
              <a:rPr lang="en-GB" sz="2400" dirty="0">
                <a:latin typeface="Arial" panose="020B0604020202020204" pitchFamily="34" charset="0"/>
                <a:cs typeface="Arial" panose="020B0604020202020204" pitchFamily="34" charset="0"/>
              </a:rPr>
              <a:t>We are finalizing the current study, and we aim to extend it to dynamic (seismicity) analysis to generate synthetic seismograms which are comparable to real seismograms recorded by seismic sensors at the caldera.</a:t>
            </a:r>
          </a:p>
        </p:txBody>
      </p:sp>
      <p:sp>
        <p:nvSpPr>
          <p:cNvPr id="7" name="Rectangle 6">
            <a:extLst>
              <a:ext uri="{FF2B5EF4-FFF2-40B4-BE49-F238E27FC236}">
                <a16:creationId xmlns:a16="http://schemas.microsoft.com/office/drawing/2014/main" id="{B9652CAA-8DA5-4924-A02B-FB0440A524F2}"/>
              </a:ext>
            </a:extLst>
          </p:cNvPr>
          <p:cNvSpPr/>
          <p:nvPr/>
        </p:nvSpPr>
        <p:spPr>
          <a:xfrm>
            <a:off x="17062450" y="11950462"/>
            <a:ext cx="1653017" cy="369332"/>
          </a:xfrm>
          <a:prstGeom prst="rect">
            <a:avLst/>
          </a:prstGeom>
        </p:spPr>
        <p:txBody>
          <a:bodyPr wrap="none">
            <a:spAutoFit/>
          </a:bodyPr>
          <a:lstStyle/>
          <a:p>
            <a:r>
              <a:rPr lang="en-US" altLang="zh-CN" b="1" kern="0" dirty="0">
                <a:solidFill>
                  <a:sysClr val="windowText" lastClr="000000"/>
                </a:solidFill>
              </a:rPr>
              <a:t>EGU Conveners</a:t>
            </a:r>
            <a:endParaRPr lang="en-GB" dirty="0"/>
          </a:p>
        </p:txBody>
      </p:sp>
      <p:sp>
        <p:nvSpPr>
          <p:cNvPr id="76" name="Rectangle 75">
            <a:extLst>
              <a:ext uri="{FF2B5EF4-FFF2-40B4-BE49-F238E27FC236}">
                <a16:creationId xmlns:a16="http://schemas.microsoft.com/office/drawing/2014/main" id="{A2A8E44D-192D-4012-93BF-7F53E7CB44E5}"/>
              </a:ext>
            </a:extLst>
          </p:cNvPr>
          <p:cNvSpPr/>
          <p:nvPr/>
        </p:nvSpPr>
        <p:spPr>
          <a:xfrm>
            <a:off x="11155686" y="12091194"/>
            <a:ext cx="1410964" cy="369332"/>
          </a:xfrm>
          <a:prstGeom prst="rect">
            <a:avLst/>
          </a:prstGeom>
        </p:spPr>
        <p:txBody>
          <a:bodyPr wrap="none">
            <a:spAutoFit/>
          </a:bodyPr>
          <a:lstStyle/>
          <a:p>
            <a:r>
              <a:rPr lang="en-US" altLang="zh-CN" b="1" kern="0" dirty="0">
                <a:solidFill>
                  <a:sysClr val="windowText" lastClr="000000"/>
                </a:solidFill>
              </a:rPr>
              <a:t>PTDF Nigeria</a:t>
            </a:r>
            <a:endParaRPr lang="en-GB" dirty="0"/>
          </a:p>
        </p:txBody>
      </p:sp>
      <p:sp>
        <p:nvSpPr>
          <p:cNvPr id="77" name="Rectangle 76">
            <a:extLst>
              <a:ext uri="{FF2B5EF4-FFF2-40B4-BE49-F238E27FC236}">
                <a16:creationId xmlns:a16="http://schemas.microsoft.com/office/drawing/2014/main" id="{FC951D15-8A8E-41C2-974B-47F726495D11}"/>
              </a:ext>
            </a:extLst>
          </p:cNvPr>
          <p:cNvSpPr/>
          <p:nvPr/>
        </p:nvSpPr>
        <p:spPr>
          <a:xfrm>
            <a:off x="13785188" y="12087622"/>
            <a:ext cx="1677062" cy="369332"/>
          </a:xfrm>
          <a:prstGeom prst="rect">
            <a:avLst/>
          </a:prstGeom>
        </p:spPr>
        <p:txBody>
          <a:bodyPr wrap="none">
            <a:spAutoFit/>
          </a:bodyPr>
          <a:lstStyle/>
          <a:p>
            <a:r>
              <a:rPr lang="en-US" altLang="zh-CN" b="1" kern="0" dirty="0">
                <a:solidFill>
                  <a:sysClr val="windowText" lastClr="000000"/>
                </a:solidFill>
              </a:rPr>
              <a:t>Host Institution</a:t>
            </a:r>
            <a:endParaRPr lang="en-GB" dirty="0"/>
          </a:p>
        </p:txBody>
      </p:sp>
      <p:sp>
        <p:nvSpPr>
          <p:cNvPr id="78" name="Rectangle 77">
            <a:extLst>
              <a:ext uri="{FF2B5EF4-FFF2-40B4-BE49-F238E27FC236}">
                <a16:creationId xmlns:a16="http://schemas.microsoft.com/office/drawing/2014/main" id="{7B284B42-FFA7-4C93-B9DB-7FBFCDC0A322}"/>
              </a:ext>
            </a:extLst>
          </p:cNvPr>
          <p:cNvSpPr/>
          <p:nvPr/>
        </p:nvSpPr>
        <p:spPr>
          <a:xfrm>
            <a:off x="10641694" y="4161929"/>
            <a:ext cx="4363356" cy="461665"/>
          </a:xfrm>
          <a:prstGeom prst="rect">
            <a:avLst/>
          </a:prstGeom>
        </p:spPr>
        <p:txBody>
          <a:bodyPr wrap="square">
            <a:spAutoFit/>
          </a:bodyPr>
          <a:lstStyle/>
          <a:p>
            <a:r>
              <a:rPr lang="en-GB" sz="2400" b="1" dirty="0">
                <a:solidFill>
                  <a:schemeClr val="accent6">
                    <a:lumMod val="50000"/>
                  </a:schemeClr>
                </a:solidFill>
                <a:latin typeface="Arial" panose="020B0604020202020204" pitchFamily="34" charset="0"/>
                <a:cs typeface="Arial" panose="020B0604020202020204" pitchFamily="34" charset="0"/>
              </a:rPr>
              <a:t>6. Key References</a:t>
            </a:r>
            <a:endParaRPr lang="en-GB" sz="2400" dirty="0">
              <a:solidFill>
                <a:schemeClr val="accent6">
                  <a:lumMod val="50000"/>
                </a:schemeClr>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F10C4ECC-FA8C-419A-8BF4-C8581A52F961}"/>
              </a:ext>
            </a:extLst>
          </p:cNvPr>
          <p:cNvSpPr txBox="1"/>
          <p:nvPr/>
        </p:nvSpPr>
        <p:spPr>
          <a:xfrm>
            <a:off x="10661650" y="4648116"/>
            <a:ext cx="8863012" cy="5080878"/>
          </a:xfrm>
          <a:prstGeom prst="rect">
            <a:avLst/>
          </a:prstGeom>
          <a:noFill/>
        </p:spPr>
        <p:txBody>
          <a:bodyPr wrap="square" rtlCol="0">
            <a:spAutoFit/>
          </a:bodyPr>
          <a:lstStyle/>
          <a:p>
            <a:pPr marL="342900" indent="-342900" algn="just">
              <a:buFont typeface="+mj-lt"/>
              <a:buAutoNum type="arabicParenR"/>
            </a:pPr>
            <a:r>
              <a:rPr lang="en-GB" dirty="0"/>
              <a:t>Akande, W. G., De Siena, L., Gan, Q., 2019. Three-dimensional kernel-based coda attenuation imaging of caldera structures controlling the 1982-84 </a:t>
            </a:r>
            <a:r>
              <a:rPr lang="en-GB" dirty="0" err="1"/>
              <a:t>Campi</a:t>
            </a:r>
            <a:r>
              <a:rPr lang="en-GB" dirty="0"/>
              <a:t> </a:t>
            </a:r>
            <a:r>
              <a:rPr lang="en-GB" dirty="0" err="1"/>
              <a:t>Flegrei</a:t>
            </a:r>
            <a:r>
              <a:rPr lang="en-GB" dirty="0"/>
              <a:t> unrest. Journal of Volcanology and Geothermal Research 381, 273-283.</a:t>
            </a:r>
          </a:p>
          <a:p>
            <a:pPr marL="342900" indent="-342900" algn="just">
              <a:lnSpc>
                <a:spcPts val="1700"/>
              </a:lnSpc>
              <a:buFont typeface="+mj-lt"/>
              <a:buAutoNum type="arabicParenR"/>
            </a:pPr>
            <a:endParaRPr lang="en-GB" dirty="0"/>
          </a:p>
          <a:p>
            <a:pPr marL="342900" indent="-342900" algn="just">
              <a:buFont typeface="+mj-lt"/>
              <a:buAutoNum type="arabicParenR"/>
            </a:pPr>
            <a:r>
              <a:rPr lang="en-GB" dirty="0" err="1"/>
              <a:t>Calò</a:t>
            </a:r>
            <a:r>
              <a:rPr lang="en-GB" dirty="0"/>
              <a:t>, M., </a:t>
            </a:r>
            <a:r>
              <a:rPr lang="en-GB" dirty="0" err="1"/>
              <a:t>Tramelli</a:t>
            </a:r>
            <a:r>
              <a:rPr lang="en-GB" dirty="0"/>
              <a:t>, A., 2018. Anatomy of the </a:t>
            </a:r>
            <a:r>
              <a:rPr lang="en-GB" dirty="0" err="1"/>
              <a:t>Campi</a:t>
            </a:r>
            <a:r>
              <a:rPr lang="en-GB" dirty="0"/>
              <a:t> </a:t>
            </a:r>
            <a:r>
              <a:rPr lang="en-GB" dirty="0" err="1"/>
              <a:t>Flegrei</a:t>
            </a:r>
            <a:r>
              <a:rPr lang="en-GB" dirty="0"/>
              <a:t> caldera using Enhanced Seismic Tomography Models. Scientific Reports 8 (16254), 1-12. </a:t>
            </a:r>
          </a:p>
          <a:p>
            <a:pPr marL="342900" indent="-342900" algn="just">
              <a:lnSpc>
                <a:spcPts val="1200"/>
              </a:lnSpc>
              <a:buFont typeface="+mj-lt"/>
              <a:buAutoNum type="arabicParenR"/>
            </a:pPr>
            <a:endParaRPr lang="en-GB" dirty="0"/>
          </a:p>
          <a:p>
            <a:pPr marL="342900" indent="-342900" algn="just">
              <a:buFont typeface="+mj-lt"/>
              <a:buAutoNum type="arabicParenR"/>
            </a:pPr>
            <a:r>
              <a:rPr lang="en-GB" dirty="0" err="1"/>
              <a:t>Cappa</a:t>
            </a:r>
            <a:r>
              <a:rPr lang="en-GB" dirty="0"/>
              <a:t>, F., </a:t>
            </a:r>
            <a:r>
              <a:rPr lang="en-GB" dirty="0" err="1"/>
              <a:t>Rutqvist</a:t>
            </a:r>
            <a:r>
              <a:rPr lang="en-GB" dirty="0"/>
              <a:t>, J., 2011. </a:t>
            </a:r>
            <a:r>
              <a:rPr lang="en-GB" dirty="0" err="1"/>
              <a:t>Modeling</a:t>
            </a:r>
            <a:r>
              <a:rPr lang="en-GB" dirty="0"/>
              <a:t> of coupled deformation and permeability evolution during fault reactivation induced by deep underground injection of CO2. International Journal of Greenhouse Gas Control 5, 336–346. </a:t>
            </a:r>
          </a:p>
          <a:p>
            <a:pPr marL="342900" indent="-342900" algn="just">
              <a:lnSpc>
                <a:spcPts val="1200"/>
              </a:lnSpc>
              <a:buFont typeface="+mj-lt"/>
              <a:buAutoNum type="arabicParenR"/>
            </a:pPr>
            <a:endParaRPr lang="en-GB" dirty="0"/>
          </a:p>
          <a:p>
            <a:pPr marL="342900" indent="-342900" algn="just">
              <a:buFont typeface="+mj-lt"/>
              <a:buAutoNum type="arabicParenR"/>
            </a:pPr>
            <a:r>
              <a:rPr lang="en-GB" dirty="0"/>
              <a:t>De Siena, L. </a:t>
            </a:r>
            <a:r>
              <a:rPr lang="en-GB" dirty="0" err="1"/>
              <a:t>Chiodini</a:t>
            </a:r>
            <a:r>
              <a:rPr lang="en-GB" dirty="0"/>
              <a:t>, G., </a:t>
            </a:r>
            <a:r>
              <a:rPr lang="en-GB" dirty="0" err="1"/>
              <a:t>Vilardo</a:t>
            </a:r>
            <a:r>
              <a:rPr lang="en-GB" dirty="0"/>
              <a:t>, G., Del </a:t>
            </a:r>
            <a:r>
              <a:rPr lang="en-GB" dirty="0" err="1"/>
              <a:t>Pezzo</a:t>
            </a:r>
            <a:r>
              <a:rPr lang="en-GB" dirty="0"/>
              <a:t>, E., Castellano, M., </a:t>
            </a:r>
            <a:r>
              <a:rPr lang="en-GB" dirty="0" err="1"/>
              <a:t>Colombelli</a:t>
            </a:r>
            <a:r>
              <a:rPr lang="en-GB" dirty="0"/>
              <a:t>, S., </a:t>
            </a:r>
            <a:r>
              <a:rPr lang="en-GB" dirty="0" err="1"/>
              <a:t>Tisato</a:t>
            </a:r>
            <a:r>
              <a:rPr lang="en-GB" dirty="0"/>
              <a:t>, N., Ventura, G., 2017b. Source and dynamics of a volcanic caldera unrest: </a:t>
            </a:r>
            <a:r>
              <a:rPr lang="en-GB" dirty="0" err="1"/>
              <a:t>Campi</a:t>
            </a:r>
            <a:r>
              <a:rPr lang="en-GB" dirty="0"/>
              <a:t> </a:t>
            </a:r>
            <a:r>
              <a:rPr lang="en-GB" dirty="0" err="1"/>
              <a:t>Flegrei</a:t>
            </a:r>
            <a:r>
              <a:rPr lang="en-GB" dirty="0"/>
              <a:t>, 1983-84. Scientific Reports 7 (8099), 1-13. </a:t>
            </a:r>
          </a:p>
          <a:p>
            <a:pPr marL="342900" indent="-342900" algn="just">
              <a:lnSpc>
                <a:spcPts val="1200"/>
              </a:lnSpc>
              <a:buFont typeface="+mj-lt"/>
              <a:buAutoNum type="arabicParenR"/>
            </a:pPr>
            <a:endParaRPr lang="en-GB" dirty="0"/>
          </a:p>
          <a:p>
            <a:pPr marL="342900" indent="-342900" algn="just">
              <a:buFont typeface="+mj-lt"/>
              <a:buAutoNum type="arabicParenR"/>
            </a:pPr>
            <a:r>
              <a:rPr lang="en-GB" dirty="0"/>
              <a:t>Taron, J., </a:t>
            </a:r>
            <a:r>
              <a:rPr lang="en-GB" dirty="0" err="1"/>
              <a:t>Elsworth</a:t>
            </a:r>
            <a:r>
              <a:rPr lang="en-GB" dirty="0"/>
              <a:t>, D., 2009. Thermal–hydrologic–mechanical–chemical processes in the evolution of engineered geothermal reservoirs.</a:t>
            </a:r>
            <a:r>
              <a:rPr lang="en-GB" b="1" dirty="0"/>
              <a:t> </a:t>
            </a:r>
            <a:r>
              <a:rPr lang="en-GB" dirty="0"/>
              <a:t>Int. J. Rock Mech. Min. Sci. 46, 855-864.</a:t>
            </a:r>
          </a:p>
          <a:p>
            <a:pPr marL="342900" indent="-342900" algn="just">
              <a:lnSpc>
                <a:spcPts val="1200"/>
              </a:lnSpc>
              <a:buFont typeface="+mj-lt"/>
              <a:buAutoNum type="arabicParenR"/>
            </a:pPr>
            <a:endParaRPr lang="en-GB" dirty="0"/>
          </a:p>
          <a:p>
            <a:pPr marL="342900" indent="-342900" algn="just">
              <a:buFont typeface="+mj-lt"/>
              <a:buAutoNum type="arabicParenR"/>
            </a:pPr>
            <a:r>
              <a:rPr lang="en-GB" dirty="0" err="1"/>
              <a:t>Vanorio</a:t>
            </a:r>
            <a:r>
              <a:rPr lang="en-GB" dirty="0"/>
              <a:t>, T., </a:t>
            </a:r>
            <a:r>
              <a:rPr lang="en-GB" dirty="0" err="1"/>
              <a:t>Kanitpanyacharoen</a:t>
            </a:r>
            <a:r>
              <a:rPr lang="en-GB" dirty="0"/>
              <a:t>, W., 2015. Rock physics of fibrous rocks akin to Roman concrete explains uplifts at </a:t>
            </a:r>
            <a:r>
              <a:rPr lang="en-GB" dirty="0" err="1"/>
              <a:t>Campi</a:t>
            </a:r>
            <a:r>
              <a:rPr lang="en-GB" dirty="0"/>
              <a:t> </a:t>
            </a:r>
            <a:r>
              <a:rPr lang="en-GB" dirty="0" err="1"/>
              <a:t>Flegrei</a:t>
            </a:r>
            <a:r>
              <a:rPr lang="en-GB" dirty="0"/>
              <a:t> Caldera. Science 349 (6248), 617-621.</a:t>
            </a:r>
          </a:p>
        </p:txBody>
      </p:sp>
    </p:spTree>
    <p:extLst>
      <p:ext uri="{BB962C8B-B14F-4D97-AF65-F5344CB8AC3E}">
        <p14:creationId xmlns:p14="http://schemas.microsoft.com/office/powerpoint/2010/main" val="1757617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5091</TotalTime>
  <Words>2837</Words>
  <Application>Microsoft Office PowerPoint</Application>
  <PresentationFormat>Custom</PresentationFormat>
  <Paragraphs>148</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Cambria Math</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Akande, Waheed Gbenga</dc:creator>
  <cp:lastModifiedBy>Waheed Akande</cp:lastModifiedBy>
  <cp:revision>214</cp:revision>
  <cp:lastPrinted>2018-06-27T16:22:10Z</cp:lastPrinted>
  <dcterms:created xsi:type="dcterms:W3CDTF">2018-06-26T18:30:51Z</dcterms:created>
  <dcterms:modified xsi:type="dcterms:W3CDTF">2020-05-03T19:02:46Z</dcterms:modified>
</cp:coreProperties>
</file>