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16"/>
  </p:notesMasterIdLst>
  <p:sldIdLst>
    <p:sldId id="258" r:id="rId2"/>
    <p:sldId id="259" r:id="rId3"/>
    <p:sldId id="266" r:id="rId4"/>
    <p:sldId id="263" r:id="rId5"/>
    <p:sldId id="260" r:id="rId6"/>
    <p:sldId id="269" r:id="rId7"/>
    <p:sldId id="261" r:id="rId8"/>
    <p:sldId id="264" r:id="rId9"/>
    <p:sldId id="271" r:id="rId10"/>
    <p:sldId id="262" r:id="rId11"/>
    <p:sldId id="270" r:id="rId12"/>
    <p:sldId id="267" r:id="rId13"/>
    <p:sldId id="265" r:id="rId14"/>
    <p:sldId id="272" r:id="rId1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100"/>
    <a:srgbClr val="EFF1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3"/>
    <p:restoredTop sz="94499"/>
  </p:normalViewPr>
  <p:slideViewPr>
    <p:cSldViewPr snapToGrid="0" snapToObjects="1">
      <p:cViewPr varScale="1">
        <p:scale>
          <a:sx n="134" d="100"/>
          <a:sy n="134" d="100"/>
        </p:scale>
        <p:origin x="124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3B40BB-1540-8A41-BDD8-D038159F2615}" type="datetimeFigureOut">
              <a:rPr lang="en-US" smtClean="0"/>
              <a:t>4/27/20</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FD9AD4-2AA2-8A4C-AF18-570D4A96FA8F}" type="slidenum">
              <a:rPr lang="en-US" smtClean="0"/>
              <a:t>‹Nr.›</a:t>
            </a:fld>
            <a:endParaRPr lang="en-US"/>
          </a:p>
        </p:txBody>
      </p:sp>
    </p:spTree>
    <p:extLst>
      <p:ext uri="{BB962C8B-B14F-4D97-AF65-F5344CB8AC3E}">
        <p14:creationId xmlns:p14="http://schemas.microsoft.com/office/powerpoint/2010/main" val="769564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2BFD9AD4-2AA2-8A4C-AF18-570D4A96FA8F}" type="slidenum">
              <a:rPr lang="en-US" smtClean="0"/>
              <a:t>1</a:t>
            </a:fld>
            <a:endParaRPr lang="en-US"/>
          </a:p>
        </p:txBody>
      </p:sp>
    </p:spTree>
    <p:extLst>
      <p:ext uri="{BB962C8B-B14F-4D97-AF65-F5344CB8AC3E}">
        <p14:creationId xmlns:p14="http://schemas.microsoft.com/office/powerpoint/2010/main" val="3812107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2BFD9AD4-2AA2-8A4C-AF18-570D4A96FA8F}" type="slidenum">
              <a:rPr lang="en-US" smtClean="0"/>
              <a:t>10</a:t>
            </a:fld>
            <a:endParaRPr lang="en-US"/>
          </a:p>
        </p:txBody>
      </p:sp>
    </p:spTree>
    <p:extLst>
      <p:ext uri="{BB962C8B-B14F-4D97-AF65-F5344CB8AC3E}">
        <p14:creationId xmlns:p14="http://schemas.microsoft.com/office/powerpoint/2010/main" val="1130135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2BFD9AD4-2AA2-8A4C-AF18-570D4A96FA8F}" type="slidenum">
              <a:rPr lang="en-US" smtClean="0"/>
              <a:t>11</a:t>
            </a:fld>
            <a:endParaRPr lang="en-US"/>
          </a:p>
        </p:txBody>
      </p:sp>
    </p:spTree>
    <p:extLst>
      <p:ext uri="{BB962C8B-B14F-4D97-AF65-F5344CB8AC3E}">
        <p14:creationId xmlns:p14="http://schemas.microsoft.com/office/powerpoint/2010/main" val="4046537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2BFD9AD4-2AA2-8A4C-AF18-570D4A96FA8F}" type="slidenum">
              <a:rPr lang="en-US" smtClean="0"/>
              <a:t>12</a:t>
            </a:fld>
            <a:endParaRPr lang="en-US"/>
          </a:p>
        </p:txBody>
      </p:sp>
    </p:spTree>
    <p:extLst>
      <p:ext uri="{BB962C8B-B14F-4D97-AF65-F5344CB8AC3E}">
        <p14:creationId xmlns:p14="http://schemas.microsoft.com/office/powerpoint/2010/main" val="671907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2BFD9AD4-2AA2-8A4C-AF18-570D4A96FA8F}" type="slidenum">
              <a:rPr lang="en-US" smtClean="0"/>
              <a:t>13</a:t>
            </a:fld>
            <a:endParaRPr lang="en-US"/>
          </a:p>
        </p:txBody>
      </p:sp>
    </p:spTree>
    <p:extLst>
      <p:ext uri="{BB962C8B-B14F-4D97-AF65-F5344CB8AC3E}">
        <p14:creationId xmlns:p14="http://schemas.microsoft.com/office/powerpoint/2010/main" val="310628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2BFD9AD4-2AA2-8A4C-AF18-570D4A96FA8F}" type="slidenum">
              <a:rPr lang="en-US" smtClean="0"/>
              <a:t>14</a:t>
            </a:fld>
            <a:endParaRPr lang="en-US"/>
          </a:p>
        </p:txBody>
      </p:sp>
    </p:spTree>
    <p:extLst>
      <p:ext uri="{BB962C8B-B14F-4D97-AF65-F5344CB8AC3E}">
        <p14:creationId xmlns:p14="http://schemas.microsoft.com/office/powerpoint/2010/main" val="2877410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2BFD9AD4-2AA2-8A4C-AF18-570D4A96FA8F}" type="slidenum">
              <a:rPr lang="en-US" smtClean="0"/>
              <a:t>2</a:t>
            </a:fld>
            <a:endParaRPr lang="en-US"/>
          </a:p>
        </p:txBody>
      </p:sp>
    </p:spTree>
    <p:extLst>
      <p:ext uri="{BB962C8B-B14F-4D97-AF65-F5344CB8AC3E}">
        <p14:creationId xmlns:p14="http://schemas.microsoft.com/office/powerpoint/2010/main" val="1949575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2BFD9AD4-2AA2-8A4C-AF18-570D4A96FA8F}" type="slidenum">
              <a:rPr lang="en-US" smtClean="0"/>
              <a:t>3</a:t>
            </a:fld>
            <a:endParaRPr lang="en-US"/>
          </a:p>
        </p:txBody>
      </p:sp>
    </p:spTree>
    <p:extLst>
      <p:ext uri="{BB962C8B-B14F-4D97-AF65-F5344CB8AC3E}">
        <p14:creationId xmlns:p14="http://schemas.microsoft.com/office/powerpoint/2010/main" val="1715329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2BFD9AD4-2AA2-8A4C-AF18-570D4A96FA8F}" type="slidenum">
              <a:rPr lang="en-US" smtClean="0"/>
              <a:t>4</a:t>
            </a:fld>
            <a:endParaRPr lang="en-US"/>
          </a:p>
        </p:txBody>
      </p:sp>
    </p:spTree>
    <p:extLst>
      <p:ext uri="{BB962C8B-B14F-4D97-AF65-F5344CB8AC3E}">
        <p14:creationId xmlns:p14="http://schemas.microsoft.com/office/powerpoint/2010/main" val="2386056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2BFD9AD4-2AA2-8A4C-AF18-570D4A96FA8F}" type="slidenum">
              <a:rPr lang="en-US" smtClean="0"/>
              <a:t>5</a:t>
            </a:fld>
            <a:endParaRPr lang="en-US"/>
          </a:p>
        </p:txBody>
      </p:sp>
    </p:spTree>
    <p:extLst>
      <p:ext uri="{BB962C8B-B14F-4D97-AF65-F5344CB8AC3E}">
        <p14:creationId xmlns:p14="http://schemas.microsoft.com/office/powerpoint/2010/main" val="3263545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2BFD9AD4-2AA2-8A4C-AF18-570D4A96FA8F}" type="slidenum">
              <a:rPr lang="en-US" smtClean="0"/>
              <a:t>6</a:t>
            </a:fld>
            <a:endParaRPr lang="en-US"/>
          </a:p>
        </p:txBody>
      </p:sp>
    </p:spTree>
    <p:extLst>
      <p:ext uri="{BB962C8B-B14F-4D97-AF65-F5344CB8AC3E}">
        <p14:creationId xmlns:p14="http://schemas.microsoft.com/office/powerpoint/2010/main" val="3808100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2BFD9AD4-2AA2-8A4C-AF18-570D4A96FA8F}" type="slidenum">
              <a:rPr lang="en-US" smtClean="0"/>
              <a:t>7</a:t>
            </a:fld>
            <a:endParaRPr lang="en-US"/>
          </a:p>
        </p:txBody>
      </p:sp>
    </p:spTree>
    <p:extLst>
      <p:ext uri="{BB962C8B-B14F-4D97-AF65-F5344CB8AC3E}">
        <p14:creationId xmlns:p14="http://schemas.microsoft.com/office/powerpoint/2010/main" val="994309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2BFD9AD4-2AA2-8A4C-AF18-570D4A96FA8F}" type="slidenum">
              <a:rPr lang="en-US" smtClean="0"/>
              <a:t>8</a:t>
            </a:fld>
            <a:endParaRPr lang="en-US"/>
          </a:p>
        </p:txBody>
      </p:sp>
    </p:spTree>
    <p:extLst>
      <p:ext uri="{BB962C8B-B14F-4D97-AF65-F5344CB8AC3E}">
        <p14:creationId xmlns:p14="http://schemas.microsoft.com/office/powerpoint/2010/main" val="2096681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2BFD9AD4-2AA2-8A4C-AF18-570D4A96FA8F}" type="slidenum">
              <a:rPr lang="en-US" smtClean="0"/>
              <a:t>9</a:t>
            </a:fld>
            <a:endParaRPr lang="en-US"/>
          </a:p>
        </p:txBody>
      </p:sp>
    </p:spTree>
    <p:extLst>
      <p:ext uri="{BB962C8B-B14F-4D97-AF65-F5344CB8AC3E}">
        <p14:creationId xmlns:p14="http://schemas.microsoft.com/office/powerpoint/2010/main" val="3364306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de-DE"/>
              <a:t>Mastertitelformat bearbeiten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7" name="Date Placeholder 6"/>
          <p:cNvSpPr>
            <a:spLocks noGrp="1"/>
          </p:cNvSpPr>
          <p:nvPr>
            <p:ph type="dt" sz="half" idx="10"/>
          </p:nvPr>
        </p:nvSpPr>
        <p:spPr/>
        <p:txBody>
          <a:bodyPr/>
          <a:lstStyle/>
          <a:p>
            <a:fld id="{E3D805FE-20EA-9C4B-8BC9-1824FE2D083C}" type="datetimeFigureOut">
              <a:rPr lang="en-US" smtClean="0"/>
              <a:t>4/27/20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24676A-1CF0-1A4E-9078-652C2AF68541}" type="slidenum">
              <a:rPr lang="en-US" smtClean="0"/>
              <a:t>‹Nr.›</a:t>
            </a:fld>
            <a:endParaRPr lang="en-US"/>
          </a:p>
        </p:txBody>
      </p:sp>
    </p:spTree>
    <p:extLst>
      <p:ext uri="{BB962C8B-B14F-4D97-AF65-F5344CB8AC3E}">
        <p14:creationId xmlns:p14="http://schemas.microsoft.com/office/powerpoint/2010/main" val="208199145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E3D805FE-20EA-9C4B-8BC9-1824FE2D083C}" type="datetimeFigureOut">
              <a:rPr lang="en-US" smtClean="0"/>
              <a:t>4/27/20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4676A-1CF0-1A4E-9078-652C2AF68541}" type="slidenum">
              <a:rPr lang="en-US" smtClean="0"/>
              <a:t>‹Nr.›</a:t>
            </a:fld>
            <a:endParaRPr lang="en-US"/>
          </a:p>
        </p:txBody>
      </p:sp>
    </p:spTree>
    <p:extLst>
      <p:ext uri="{BB962C8B-B14F-4D97-AF65-F5344CB8AC3E}">
        <p14:creationId xmlns:p14="http://schemas.microsoft.com/office/powerpoint/2010/main" val="45588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E3D805FE-20EA-9C4B-8BC9-1824FE2D083C}" type="datetimeFigureOut">
              <a:rPr lang="en-US" smtClean="0"/>
              <a:t>4/27/20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4676A-1CF0-1A4E-9078-652C2AF68541}" type="slidenum">
              <a:rPr lang="en-US" smtClean="0"/>
              <a:t>‹Nr.›</a:t>
            </a:fld>
            <a:endParaRPr lang="en-US"/>
          </a:p>
        </p:txBody>
      </p:sp>
    </p:spTree>
    <p:extLst>
      <p:ext uri="{BB962C8B-B14F-4D97-AF65-F5344CB8AC3E}">
        <p14:creationId xmlns:p14="http://schemas.microsoft.com/office/powerpoint/2010/main" val="1018512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
Zweite Ebene
Dritte Ebene
Vierte Ebene
Fünfte Ebene</a:t>
            </a:r>
            <a:endParaRPr lang="en-US" dirty="0"/>
          </a:p>
        </p:txBody>
      </p:sp>
      <p:sp>
        <p:nvSpPr>
          <p:cNvPr id="7" name="Date Placeholder 6"/>
          <p:cNvSpPr>
            <a:spLocks noGrp="1"/>
          </p:cNvSpPr>
          <p:nvPr>
            <p:ph type="dt" sz="half" idx="10"/>
          </p:nvPr>
        </p:nvSpPr>
        <p:spPr/>
        <p:txBody>
          <a:bodyPr/>
          <a:lstStyle/>
          <a:p>
            <a:fld id="{E3D805FE-20EA-9C4B-8BC9-1824FE2D083C}" type="datetimeFigureOut">
              <a:rPr lang="en-US" smtClean="0"/>
              <a:t>4/27/20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24676A-1CF0-1A4E-9078-652C2AF68541}" type="slidenum">
              <a:rPr lang="en-US" smtClean="0"/>
              <a:t>‹Nr.›</a:t>
            </a:fld>
            <a:endParaRPr lang="en-US"/>
          </a:p>
        </p:txBody>
      </p:sp>
    </p:spTree>
    <p:extLst>
      <p:ext uri="{BB962C8B-B14F-4D97-AF65-F5344CB8AC3E}">
        <p14:creationId xmlns:p14="http://schemas.microsoft.com/office/powerpoint/2010/main" val="1246061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de-DE"/>
              <a:t>Mastertitelformat bearbeiten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
Zweite Ebene
Dritte Ebene
Vierte Ebene
Fünfte Ebene</a:t>
            </a:r>
            <a:endParaRPr lang="en-US" dirty="0"/>
          </a:p>
        </p:txBody>
      </p:sp>
      <p:sp>
        <p:nvSpPr>
          <p:cNvPr id="7" name="Date Placeholder 6"/>
          <p:cNvSpPr>
            <a:spLocks noGrp="1"/>
          </p:cNvSpPr>
          <p:nvPr>
            <p:ph type="dt" sz="half" idx="10"/>
          </p:nvPr>
        </p:nvSpPr>
        <p:spPr/>
        <p:txBody>
          <a:bodyPr/>
          <a:lstStyle/>
          <a:p>
            <a:fld id="{E3D805FE-20EA-9C4B-8BC9-1824FE2D083C}" type="datetimeFigureOut">
              <a:rPr lang="en-US" smtClean="0"/>
              <a:t>4/27/20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24676A-1CF0-1A4E-9078-652C2AF68541}" type="slidenum">
              <a:rPr lang="en-US" smtClean="0"/>
              <a:t>‹Nr.›</a:t>
            </a:fld>
            <a:endParaRPr lang="en-US"/>
          </a:p>
        </p:txBody>
      </p:sp>
    </p:spTree>
    <p:extLst>
      <p:ext uri="{BB962C8B-B14F-4D97-AF65-F5344CB8AC3E}">
        <p14:creationId xmlns:p14="http://schemas.microsoft.com/office/powerpoint/2010/main" val="129548951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de-DE"/>
              <a:t>Mastertextformat bearbeiten
Zweite Ebene
Dritte Ebene
Vierte Ebene
Fünfte Ebene</a:t>
            </a:r>
            <a:endParaRPr lang="en-US" dirty="0"/>
          </a:p>
        </p:txBody>
      </p:sp>
      <p:sp>
        <p:nvSpPr>
          <p:cNvPr id="8" name="Date Placeholder 7"/>
          <p:cNvSpPr>
            <a:spLocks noGrp="1"/>
          </p:cNvSpPr>
          <p:nvPr>
            <p:ph type="dt" sz="half" idx="10"/>
          </p:nvPr>
        </p:nvSpPr>
        <p:spPr/>
        <p:txBody>
          <a:bodyPr/>
          <a:lstStyle/>
          <a:p>
            <a:fld id="{E3D805FE-20EA-9C4B-8BC9-1824FE2D083C}" type="datetimeFigureOut">
              <a:rPr lang="en-US" smtClean="0"/>
              <a:t>4/27/20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C524676A-1CF0-1A4E-9078-652C2AF68541}" type="slidenum">
              <a:rPr lang="en-US" smtClean="0"/>
              <a:t>‹Nr.›</a:t>
            </a:fld>
            <a:endParaRPr lang="en-US"/>
          </a:p>
        </p:txBody>
      </p:sp>
    </p:spTree>
    <p:extLst>
      <p:ext uri="{BB962C8B-B14F-4D97-AF65-F5344CB8AC3E}">
        <p14:creationId xmlns:p14="http://schemas.microsoft.com/office/powerpoint/2010/main" val="2111607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1583436" y="3143250"/>
            <a:ext cx="4270248" cy="2596776"/>
          </a:xfrm>
        </p:spPr>
        <p:txBody>
          <a:body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de-DE"/>
              <a:t>Mastertextformat bearbeiten
Zweite Ebene
Dritte Ebene
Vierte Ebene
Fünfte Ebene</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7" name="Date Placeholder 6"/>
          <p:cNvSpPr>
            <a:spLocks noGrp="1"/>
          </p:cNvSpPr>
          <p:nvPr>
            <p:ph type="dt" sz="half" idx="10"/>
          </p:nvPr>
        </p:nvSpPr>
        <p:spPr/>
        <p:txBody>
          <a:bodyPr/>
          <a:lstStyle/>
          <a:p>
            <a:fld id="{E3D805FE-20EA-9C4B-8BC9-1824FE2D083C}" type="datetimeFigureOut">
              <a:rPr lang="en-US" smtClean="0"/>
              <a:t>4/27/20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24676A-1CF0-1A4E-9078-652C2AF68541}" type="slidenum">
              <a:rPr lang="en-US" smtClean="0"/>
              <a:t>‹Nr.›</a:t>
            </a:fld>
            <a:endParaRPr lang="en-US"/>
          </a:p>
        </p:txBody>
      </p:sp>
      <p:sp>
        <p:nvSpPr>
          <p:cNvPr id="10" name="Title 9"/>
          <p:cNvSpPr>
            <a:spLocks noGrp="1"/>
          </p:cNvSpPr>
          <p:nvPr>
            <p:ph type="title"/>
          </p:nvPr>
        </p:nvSpPr>
        <p:spPr/>
        <p:txBody>
          <a:bodyPr/>
          <a:lstStyle/>
          <a:p>
            <a:r>
              <a:rPr lang="de-DE"/>
              <a:t>Mastertitelformat bearbeiten</a:t>
            </a:r>
            <a:endParaRPr lang="en-US" dirty="0"/>
          </a:p>
        </p:txBody>
      </p:sp>
    </p:spTree>
    <p:extLst>
      <p:ext uri="{BB962C8B-B14F-4D97-AF65-F5344CB8AC3E}">
        <p14:creationId xmlns:p14="http://schemas.microsoft.com/office/powerpoint/2010/main" val="2359251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E3D805FE-20EA-9C4B-8BC9-1824FE2D083C}" type="datetimeFigureOut">
              <a:rPr lang="en-US" smtClean="0"/>
              <a:t>4/27/20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24676A-1CF0-1A4E-9078-652C2AF68541}" type="slidenum">
              <a:rPr lang="en-US" smtClean="0"/>
              <a:t>‹Nr.›</a:t>
            </a:fld>
            <a:endParaRPr lang="en-US"/>
          </a:p>
        </p:txBody>
      </p:sp>
    </p:spTree>
    <p:extLst>
      <p:ext uri="{BB962C8B-B14F-4D97-AF65-F5344CB8AC3E}">
        <p14:creationId xmlns:p14="http://schemas.microsoft.com/office/powerpoint/2010/main" val="3042681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D805FE-20EA-9C4B-8BC9-1824FE2D083C}" type="datetimeFigureOut">
              <a:rPr lang="en-US" smtClean="0"/>
              <a:t>4/27/20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24676A-1CF0-1A4E-9078-652C2AF68541}" type="slidenum">
              <a:rPr lang="en-US" smtClean="0"/>
              <a:t>‹Nr.›</a:t>
            </a:fld>
            <a:endParaRPr lang="en-US"/>
          </a:p>
        </p:txBody>
      </p:sp>
    </p:spTree>
    <p:extLst>
      <p:ext uri="{BB962C8B-B14F-4D97-AF65-F5344CB8AC3E}">
        <p14:creationId xmlns:p14="http://schemas.microsoft.com/office/powerpoint/2010/main" val="1067391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de-DE"/>
              <a:t>Mastertitelformat bearbeiten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E3D805FE-20EA-9C4B-8BC9-1824FE2D083C}" type="datetimeFigureOut">
              <a:rPr lang="en-US" smtClean="0"/>
              <a:t>4/27/20</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C524676A-1CF0-1A4E-9078-652C2AF68541}" type="slidenum">
              <a:rPr lang="en-US" smtClean="0"/>
              <a:t>‹Nr.›</a:t>
            </a:fld>
            <a:endParaRPr lang="en-US"/>
          </a:p>
        </p:txBody>
      </p:sp>
    </p:spTree>
    <p:extLst>
      <p:ext uri="{BB962C8B-B14F-4D97-AF65-F5344CB8AC3E}">
        <p14:creationId xmlns:p14="http://schemas.microsoft.com/office/powerpoint/2010/main" val="3496604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E3D805FE-20EA-9C4B-8BC9-1824FE2D083C}" type="datetimeFigureOut">
              <a:rPr lang="en-US" smtClean="0"/>
              <a:t>4/27/20</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C524676A-1CF0-1A4E-9078-652C2AF68541}" type="slidenum">
              <a:rPr lang="en-US" smtClean="0"/>
              <a:t>‹Nr.›</a:t>
            </a:fld>
            <a:endParaRPr lang="en-US"/>
          </a:p>
        </p:txBody>
      </p:sp>
    </p:spTree>
    <p:extLst>
      <p:ext uri="{BB962C8B-B14F-4D97-AF65-F5344CB8AC3E}">
        <p14:creationId xmlns:p14="http://schemas.microsoft.com/office/powerpoint/2010/main" val="268725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E3D805FE-20EA-9C4B-8BC9-1824FE2D083C}" type="datetimeFigureOut">
              <a:rPr lang="en-US" smtClean="0"/>
              <a:t>4/27/20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C524676A-1CF0-1A4E-9078-652C2AF68541}" type="slidenum">
              <a:rPr lang="en-US" smtClean="0"/>
              <a:t>‹Nr.›</a:t>
            </a:fld>
            <a:endParaRPr lang="en-US"/>
          </a:p>
        </p:txBody>
      </p:sp>
    </p:spTree>
    <p:extLst>
      <p:ext uri="{BB962C8B-B14F-4D97-AF65-F5344CB8AC3E}">
        <p14:creationId xmlns:p14="http://schemas.microsoft.com/office/powerpoint/2010/main" val="274105875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4.pn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4.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4.pn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6678CA53-4BE2-FA4D-BD6E-A28BC4382B7F}"/>
              </a:ext>
            </a:extLst>
          </p:cNvPr>
          <p:cNvSpPr>
            <a:spLocks noGrp="1"/>
          </p:cNvSpPr>
          <p:nvPr>
            <p:ph type="subTitle" idx="1"/>
          </p:nvPr>
        </p:nvSpPr>
        <p:spPr>
          <a:xfrm>
            <a:off x="961179" y="4239746"/>
            <a:ext cx="10264433" cy="2246456"/>
          </a:xfrm>
        </p:spPr>
        <p:txBody>
          <a:bodyPr>
            <a:normAutofit/>
          </a:bodyPr>
          <a:lstStyle/>
          <a:p>
            <a:r>
              <a:rPr lang="en-US" dirty="0"/>
              <a:t>Hannes </a:t>
            </a:r>
            <a:r>
              <a:rPr lang="en-US" dirty="0" err="1"/>
              <a:t>Eisermann</a:t>
            </a:r>
            <a:r>
              <a:rPr lang="en-US" baseline="30000" dirty="0" err="1"/>
              <a:t>a</a:t>
            </a:r>
            <a:r>
              <a:rPr lang="en-US" dirty="0"/>
              <a:t>, Graeme </a:t>
            </a:r>
            <a:r>
              <a:rPr lang="en-US" dirty="0" err="1"/>
              <a:t>Eagles</a:t>
            </a:r>
            <a:r>
              <a:rPr lang="en-US" baseline="30000" dirty="0" err="1"/>
              <a:t>a</a:t>
            </a:r>
            <a:r>
              <a:rPr lang="en-US" dirty="0"/>
              <a:t>, Antonia </a:t>
            </a:r>
            <a:r>
              <a:rPr lang="en-US" dirty="0" err="1"/>
              <a:t>Ruppel</a:t>
            </a:r>
            <a:r>
              <a:rPr lang="en-US" baseline="30000" dirty="0" err="1"/>
              <a:t>b</a:t>
            </a:r>
            <a:r>
              <a:rPr lang="en-US" dirty="0"/>
              <a:t>, Emma C. Smith</a:t>
            </a:r>
            <a:r>
              <a:rPr lang="en-US" baseline="30000" dirty="0"/>
              <a:t>a</a:t>
            </a:r>
            <a:r>
              <a:rPr lang="en-US" dirty="0"/>
              <a:t>, Wilfried </a:t>
            </a:r>
            <a:r>
              <a:rPr lang="en-US" dirty="0" err="1"/>
              <a:t>Jokat</a:t>
            </a:r>
            <a:r>
              <a:rPr lang="en-US" baseline="30000" dirty="0" err="1"/>
              <a:t>a,c</a:t>
            </a:r>
            <a:endParaRPr lang="en-US" baseline="30000" dirty="0"/>
          </a:p>
          <a:p>
            <a:r>
              <a:rPr lang="en-US" sz="1200" baseline="30000" dirty="0" err="1"/>
              <a:t>a</a:t>
            </a:r>
            <a:r>
              <a:rPr lang="en-US" sz="1200" dirty="0" err="1"/>
              <a:t>Alfred</a:t>
            </a:r>
            <a:r>
              <a:rPr lang="en-US" sz="1200" dirty="0"/>
              <a:t> Wegener Institute for Polar and Marine Research, Bremerhaven, Germany</a:t>
            </a:r>
          </a:p>
          <a:p>
            <a:r>
              <a:rPr lang="en-US" sz="1200" baseline="30000" dirty="0" err="1"/>
              <a:t>b</a:t>
            </a:r>
            <a:r>
              <a:rPr lang="en-US" sz="1200" dirty="0" err="1"/>
              <a:t>Federal</a:t>
            </a:r>
            <a:r>
              <a:rPr lang="en-US" sz="1200" dirty="0"/>
              <a:t> Institute for Geosciences and Natural Resources (BGR), Hannover, Germany</a:t>
            </a:r>
          </a:p>
          <a:p>
            <a:r>
              <a:rPr lang="en-US" sz="1200" baseline="30000" dirty="0" err="1"/>
              <a:t>c</a:t>
            </a:r>
            <a:r>
              <a:rPr lang="en-US" sz="1200" dirty="0" err="1"/>
              <a:t>University</a:t>
            </a:r>
            <a:r>
              <a:rPr lang="en-US" sz="1200" dirty="0"/>
              <a:t> of Bremen, Faculty of Geosciences, Bremen, Germany</a:t>
            </a:r>
          </a:p>
          <a:p>
            <a:endParaRPr lang="en-US" sz="1200" baseline="30000" dirty="0"/>
          </a:p>
          <a:p>
            <a:r>
              <a:rPr lang="en-US" sz="1600" dirty="0"/>
              <a:t>Corresponding author: Hannes Eisermann, </a:t>
            </a:r>
            <a:r>
              <a:rPr lang="en-US" sz="1600" dirty="0" err="1"/>
              <a:t>heiserma@awi.de</a:t>
            </a:r>
            <a:endParaRPr lang="en-US" sz="1600" dirty="0"/>
          </a:p>
        </p:txBody>
      </p:sp>
      <p:sp>
        <p:nvSpPr>
          <p:cNvPr id="15" name="Textfeld 14">
            <a:extLst>
              <a:ext uri="{FF2B5EF4-FFF2-40B4-BE49-F238E27FC236}">
                <a16:creationId xmlns:a16="http://schemas.microsoft.com/office/drawing/2014/main" id="{1CC0F28A-E677-3248-BF66-F32BE045094A}"/>
              </a:ext>
            </a:extLst>
          </p:cNvPr>
          <p:cNvSpPr txBox="1"/>
          <p:nvPr/>
        </p:nvSpPr>
        <p:spPr>
          <a:xfrm>
            <a:off x="513189" y="401460"/>
            <a:ext cx="5459724" cy="2677656"/>
          </a:xfrm>
          <a:prstGeom prst="rect">
            <a:avLst/>
          </a:prstGeom>
          <a:noFill/>
        </p:spPr>
        <p:txBody>
          <a:bodyPr wrap="square" rtlCol="0">
            <a:spAutoFit/>
          </a:bodyPr>
          <a:lstStyle/>
          <a:p>
            <a:pPr algn="ctr"/>
            <a:r>
              <a:rPr lang="en-US" sz="2800" dirty="0"/>
              <a:t>A look beneath the ice shelves of western Dronning Maud Land, East Antarctica: </a:t>
            </a:r>
          </a:p>
          <a:p>
            <a:pPr algn="ctr"/>
            <a:br>
              <a:rPr lang="en-US" sz="2800" dirty="0"/>
            </a:br>
            <a:r>
              <a:rPr lang="en-US" sz="2800" dirty="0"/>
              <a:t>Subglacial topography linked to ice shelf stability</a:t>
            </a:r>
          </a:p>
        </p:txBody>
      </p:sp>
      <p:pic>
        <p:nvPicPr>
          <p:cNvPr id="4" name="Grafik 3">
            <a:extLst>
              <a:ext uri="{FF2B5EF4-FFF2-40B4-BE49-F238E27FC236}">
                <a16:creationId xmlns:a16="http://schemas.microsoft.com/office/drawing/2014/main" id="{1CEE669F-7B2A-2E44-89D2-B1D677B54284}"/>
              </a:ext>
            </a:extLst>
          </p:cNvPr>
          <p:cNvPicPr>
            <a:picLocks noChangeAspect="1"/>
          </p:cNvPicPr>
          <p:nvPr/>
        </p:nvPicPr>
        <p:blipFill>
          <a:blip r:embed="rId3"/>
          <a:stretch>
            <a:fillRect/>
          </a:stretch>
        </p:blipFill>
        <p:spPr>
          <a:xfrm>
            <a:off x="7062390" y="519432"/>
            <a:ext cx="4127500" cy="2590800"/>
          </a:xfrm>
          <a:prstGeom prst="rect">
            <a:avLst/>
          </a:prstGeom>
        </p:spPr>
      </p:pic>
      <p:sp>
        <p:nvSpPr>
          <p:cNvPr id="5" name="Rechteck 4">
            <a:extLst>
              <a:ext uri="{FF2B5EF4-FFF2-40B4-BE49-F238E27FC236}">
                <a16:creationId xmlns:a16="http://schemas.microsoft.com/office/drawing/2014/main" id="{70E05572-ED57-A64A-913B-B1795C0C0AFD}"/>
              </a:ext>
            </a:extLst>
          </p:cNvPr>
          <p:cNvSpPr/>
          <p:nvPr/>
        </p:nvSpPr>
        <p:spPr>
          <a:xfrm>
            <a:off x="7062390" y="519432"/>
            <a:ext cx="4127500" cy="2590800"/>
          </a:xfrm>
          <a:prstGeom prst="rect">
            <a:avLst/>
          </a:prstGeom>
          <a:no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hteck 16">
            <a:extLst>
              <a:ext uri="{FF2B5EF4-FFF2-40B4-BE49-F238E27FC236}">
                <a16:creationId xmlns:a16="http://schemas.microsoft.com/office/drawing/2014/main" id="{423CE07F-DC4C-194D-BC13-DFC1B7B04877}"/>
              </a:ext>
            </a:extLst>
          </p:cNvPr>
          <p:cNvSpPr/>
          <p:nvPr/>
        </p:nvSpPr>
        <p:spPr>
          <a:xfrm>
            <a:off x="0" y="6411323"/>
            <a:ext cx="12192000" cy="4466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1" name="Grafik 20">
            <a:extLst>
              <a:ext uri="{FF2B5EF4-FFF2-40B4-BE49-F238E27FC236}">
                <a16:creationId xmlns:a16="http://schemas.microsoft.com/office/drawing/2014/main" id="{13488922-5007-B846-93C0-DE159A11EB7C}"/>
              </a:ext>
            </a:extLst>
          </p:cNvPr>
          <p:cNvPicPr>
            <a:picLocks noChangeAspect="1"/>
          </p:cNvPicPr>
          <p:nvPr/>
        </p:nvPicPr>
        <p:blipFill>
          <a:blip r:embed="rId4"/>
          <a:stretch>
            <a:fillRect/>
          </a:stretch>
        </p:blipFill>
        <p:spPr>
          <a:xfrm>
            <a:off x="3647906" y="6452348"/>
            <a:ext cx="1895644" cy="383162"/>
          </a:xfrm>
          <a:prstGeom prst="rect">
            <a:avLst/>
          </a:prstGeom>
        </p:spPr>
      </p:pic>
      <p:pic>
        <p:nvPicPr>
          <p:cNvPr id="22" name="Grafik 21">
            <a:extLst>
              <a:ext uri="{FF2B5EF4-FFF2-40B4-BE49-F238E27FC236}">
                <a16:creationId xmlns:a16="http://schemas.microsoft.com/office/drawing/2014/main" id="{B50B6F1C-CAA0-AF43-8363-886A44D06F8B}"/>
              </a:ext>
            </a:extLst>
          </p:cNvPr>
          <p:cNvPicPr>
            <a:picLocks noChangeAspect="1"/>
          </p:cNvPicPr>
          <p:nvPr/>
        </p:nvPicPr>
        <p:blipFill>
          <a:blip r:embed="rId5"/>
          <a:stretch>
            <a:fillRect/>
          </a:stretch>
        </p:blipFill>
        <p:spPr>
          <a:xfrm>
            <a:off x="6988518" y="6492160"/>
            <a:ext cx="1264004" cy="344373"/>
          </a:xfrm>
          <a:prstGeom prst="rect">
            <a:avLst/>
          </a:prstGeom>
        </p:spPr>
      </p:pic>
      <p:pic>
        <p:nvPicPr>
          <p:cNvPr id="23" name="Grafik 22">
            <a:extLst>
              <a:ext uri="{FF2B5EF4-FFF2-40B4-BE49-F238E27FC236}">
                <a16:creationId xmlns:a16="http://schemas.microsoft.com/office/drawing/2014/main" id="{C3FB5C3C-53A6-7C41-9CB5-39B0AFA2E71C}"/>
              </a:ext>
            </a:extLst>
          </p:cNvPr>
          <p:cNvPicPr>
            <a:picLocks noChangeAspect="1"/>
          </p:cNvPicPr>
          <p:nvPr/>
        </p:nvPicPr>
        <p:blipFill>
          <a:blip r:embed="rId6"/>
          <a:stretch>
            <a:fillRect/>
          </a:stretch>
        </p:blipFill>
        <p:spPr>
          <a:xfrm>
            <a:off x="10262745" y="6520735"/>
            <a:ext cx="826006" cy="283940"/>
          </a:xfrm>
          <a:prstGeom prst="rect">
            <a:avLst/>
          </a:prstGeom>
        </p:spPr>
      </p:pic>
      <p:cxnSp>
        <p:nvCxnSpPr>
          <p:cNvPr id="24" name="Gerade Verbindung 23">
            <a:extLst>
              <a:ext uri="{FF2B5EF4-FFF2-40B4-BE49-F238E27FC236}">
                <a16:creationId xmlns:a16="http://schemas.microsoft.com/office/drawing/2014/main" id="{407B1194-C289-6244-8AE6-9CAC5DB3B9F5}"/>
              </a:ext>
            </a:extLst>
          </p:cNvPr>
          <p:cNvCxnSpPr/>
          <p:nvPr/>
        </p:nvCxnSpPr>
        <p:spPr>
          <a:xfrm>
            <a:off x="0" y="6411323"/>
            <a:ext cx="12192000" cy="11916"/>
          </a:xfrm>
          <a:prstGeom prst="line">
            <a:avLst/>
          </a:prstGeom>
          <a:ln w="76200"/>
        </p:spPr>
        <p:style>
          <a:lnRef idx="1">
            <a:schemeClr val="dk1"/>
          </a:lnRef>
          <a:fillRef idx="0">
            <a:schemeClr val="dk1"/>
          </a:fillRef>
          <a:effectRef idx="0">
            <a:schemeClr val="dk1"/>
          </a:effectRef>
          <a:fontRef idx="minor">
            <a:schemeClr val="tx1"/>
          </a:fontRef>
        </p:style>
      </p:cxnSp>
      <p:sp>
        <p:nvSpPr>
          <p:cNvPr id="25" name="Textfeld 24">
            <a:extLst>
              <a:ext uri="{FF2B5EF4-FFF2-40B4-BE49-F238E27FC236}">
                <a16:creationId xmlns:a16="http://schemas.microsoft.com/office/drawing/2014/main" id="{19D6E74E-C5FA-EA4D-B824-83AC019F26C2}"/>
              </a:ext>
            </a:extLst>
          </p:cNvPr>
          <p:cNvSpPr txBox="1"/>
          <p:nvPr/>
        </p:nvSpPr>
        <p:spPr>
          <a:xfrm>
            <a:off x="0" y="6474652"/>
            <a:ext cx="4673536" cy="307777"/>
          </a:xfrm>
          <a:prstGeom prst="rect">
            <a:avLst/>
          </a:prstGeom>
          <a:noFill/>
        </p:spPr>
        <p:txBody>
          <a:bodyPr wrap="square" rtlCol="0">
            <a:spAutoFit/>
          </a:bodyPr>
          <a:lstStyle/>
          <a:p>
            <a:r>
              <a:rPr lang="de-DE" sz="1400">
                <a:solidFill>
                  <a:schemeClr val="bg1"/>
                </a:solidFill>
              </a:rPr>
              <a:t>EGU 2020: Sharing </a:t>
            </a:r>
            <a:r>
              <a:rPr lang="de-DE" sz="1400" err="1">
                <a:solidFill>
                  <a:schemeClr val="bg1"/>
                </a:solidFill>
              </a:rPr>
              <a:t>Geoscience</a:t>
            </a:r>
            <a:r>
              <a:rPr lang="de-DE" sz="1400">
                <a:solidFill>
                  <a:schemeClr val="bg1"/>
                </a:solidFill>
              </a:rPr>
              <a:t> Online </a:t>
            </a:r>
            <a:endParaRPr lang="en-US" sz="1400">
              <a:solidFill>
                <a:schemeClr val="bg1"/>
              </a:solidFill>
            </a:endParaRPr>
          </a:p>
        </p:txBody>
      </p:sp>
      <p:cxnSp>
        <p:nvCxnSpPr>
          <p:cNvPr id="26" name="Gerade Verbindung 25">
            <a:extLst>
              <a:ext uri="{FF2B5EF4-FFF2-40B4-BE49-F238E27FC236}">
                <a16:creationId xmlns:a16="http://schemas.microsoft.com/office/drawing/2014/main" id="{4BA06B1F-C396-324A-9024-B520CCCA67E1}"/>
              </a:ext>
            </a:extLst>
          </p:cNvPr>
          <p:cNvCxnSpPr>
            <a:cxnSpLocks/>
          </p:cNvCxnSpPr>
          <p:nvPr/>
        </p:nvCxnSpPr>
        <p:spPr>
          <a:xfrm>
            <a:off x="3053544" y="6423239"/>
            <a:ext cx="2205" cy="434761"/>
          </a:xfrm>
          <a:prstGeom prst="line">
            <a:avLst/>
          </a:prstGeom>
          <a:ln w="76200"/>
        </p:spPr>
        <p:style>
          <a:lnRef idx="1">
            <a:schemeClr val="dk1"/>
          </a:lnRef>
          <a:fillRef idx="0">
            <a:schemeClr val="dk1"/>
          </a:fillRef>
          <a:effectRef idx="0">
            <a:schemeClr val="dk1"/>
          </a:effectRef>
          <a:fontRef idx="minor">
            <a:schemeClr val="tx1"/>
          </a:fontRef>
        </p:style>
      </p:cxnSp>
      <p:cxnSp>
        <p:nvCxnSpPr>
          <p:cNvPr id="27" name="Gerade Verbindung 26">
            <a:extLst>
              <a:ext uri="{FF2B5EF4-FFF2-40B4-BE49-F238E27FC236}">
                <a16:creationId xmlns:a16="http://schemas.microsoft.com/office/drawing/2014/main" id="{56562093-8D31-324A-93B6-766C758875F5}"/>
              </a:ext>
            </a:extLst>
          </p:cNvPr>
          <p:cNvCxnSpPr>
            <a:cxnSpLocks/>
          </p:cNvCxnSpPr>
          <p:nvPr/>
        </p:nvCxnSpPr>
        <p:spPr>
          <a:xfrm>
            <a:off x="6093396" y="6418742"/>
            <a:ext cx="1" cy="452807"/>
          </a:xfrm>
          <a:prstGeom prst="line">
            <a:avLst/>
          </a:prstGeom>
          <a:ln w="76200"/>
        </p:spPr>
        <p:style>
          <a:lnRef idx="1">
            <a:schemeClr val="dk1"/>
          </a:lnRef>
          <a:fillRef idx="0">
            <a:schemeClr val="dk1"/>
          </a:fillRef>
          <a:effectRef idx="0">
            <a:schemeClr val="dk1"/>
          </a:effectRef>
          <a:fontRef idx="minor">
            <a:schemeClr val="tx1"/>
          </a:fontRef>
        </p:style>
      </p:cxnSp>
      <p:cxnSp>
        <p:nvCxnSpPr>
          <p:cNvPr id="28" name="Gerade Verbindung 27">
            <a:extLst>
              <a:ext uri="{FF2B5EF4-FFF2-40B4-BE49-F238E27FC236}">
                <a16:creationId xmlns:a16="http://schemas.microsoft.com/office/drawing/2014/main" id="{28DE83C5-A14E-854A-B790-7894872DBEFD}"/>
              </a:ext>
            </a:extLst>
          </p:cNvPr>
          <p:cNvCxnSpPr>
            <a:cxnSpLocks/>
          </p:cNvCxnSpPr>
          <p:nvPr/>
        </p:nvCxnSpPr>
        <p:spPr>
          <a:xfrm>
            <a:off x="9139954" y="6432557"/>
            <a:ext cx="1" cy="423697"/>
          </a:xfrm>
          <a:prstGeom prst="line">
            <a:avLst/>
          </a:prstGeom>
          <a:ln w="762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83142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hteck 31">
            <a:extLst>
              <a:ext uri="{FF2B5EF4-FFF2-40B4-BE49-F238E27FC236}">
                <a16:creationId xmlns:a16="http://schemas.microsoft.com/office/drawing/2014/main" id="{415AC4D3-3A25-1D4A-AD0F-AE1F17C8CD3B}"/>
              </a:ext>
            </a:extLst>
          </p:cNvPr>
          <p:cNvSpPr/>
          <p:nvPr/>
        </p:nvSpPr>
        <p:spPr>
          <a:xfrm>
            <a:off x="7898850" y="712985"/>
            <a:ext cx="4128555" cy="5135402"/>
          </a:xfrm>
          <a:prstGeom prst="rect">
            <a:avLst/>
          </a:prstGeom>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3" name="Grafik 22">
            <a:extLst>
              <a:ext uri="{FF2B5EF4-FFF2-40B4-BE49-F238E27FC236}">
                <a16:creationId xmlns:a16="http://schemas.microsoft.com/office/drawing/2014/main" id="{481DB91F-7866-6F41-B34E-E86BE6D4BE81}"/>
              </a:ext>
            </a:extLst>
          </p:cNvPr>
          <p:cNvPicPr>
            <a:picLocks noChangeAspect="1"/>
          </p:cNvPicPr>
          <p:nvPr/>
        </p:nvPicPr>
        <p:blipFill>
          <a:blip r:embed="rId3"/>
          <a:stretch>
            <a:fillRect/>
          </a:stretch>
        </p:blipFill>
        <p:spPr>
          <a:xfrm>
            <a:off x="8026572" y="848075"/>
            <a:ext cx="3902440" cy="2449532"/>
          </a:xfrm>
          <a:prstGeom prst="rect">
            <a:avLst/>
          </a:prstGeom>
        </p:spPr>
      </p:pic>
      <p:sp>
        <p:nvSpPr>
          <p:cNvPr id="24" name="Rechteck 23">
            <a:extLst>
              <a:ext uri="{FF2B5EF4-FFF2-40B4-BE49-F238E27FC236}">
                <a16:creationId xmlns:a16="http://schemas.microsoft.com/office/drawing/2014/main" id="{2AC9569C-3B6E-764C-8EBC-A3DFC52D99F5}"/>
              </a:ext>
            </a:extLst>
          </p:cNvPr>
          <p:cNvSpPr/>
          <p:nvPr/>
        </p:nvSpPr>
        <p:spPr>
          <a:xfrm>
            <a:off x="8026572" y="849821"/>
            <a:ext cx="3875741" cy="2457104"/>
          </a:xfrm>
          <a:prstGeom prst="rect">
            <a:avLst/>
          </a:prstGeom>
          <a:no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Untertitel 3">
            <a:extLst>
              <a:ext uri="{FF2B5EF4-FFF2-40B4-BE49-F238E27FC236}">
                <a16:creationId xmlns:a16="http://schemas.microsoft.com/office/drawing/2014/main" id="{2532A618-6427-B046-A2D9-C96B25F982D8}"/>
              </a:ext>
            </a:extLst>
          </p:cNvPr>
          <p:cNvSpPr>
            <a:spLocks noGrp="1"/>
          </p:cNvSpPr>
          <p:nvPr>
            <p:ph type="subTitle" idx="1"/>
          </p:nvPr>
        </p:nvSpPr>
        <p:spPr>
          <a:xfrm>
            <a:off x="2695194" y="5805"/>
            <a:ext cx="6801612" cy="539968"/>
          </a:xfrm>
        </p:spPr>
        <p:txBody>
          <a:bodyPr/>
          <a:lstStyle/>
          <a:p>
            <a:r>
              <a:rPr lang="en-US" u="sng" dirty="0"/>
              <a:t>Summary</a:t>
            </a:r>
          </a:p>
        </p:txBody>
      </p:sp>
      <p:sp>
        <p:nvSpPr>
          <p:cNvPr id="9" name="Oval 8">
            <a:extLst>
              <a:ext uri="{FF2B5EF4-FFF2-40B4-BE49-F238E27FC236}">
                <a16:creationId xmlns:a16="http://schemas.microsoft.com/office/drawing/2014/main" id="{B5ADBBD6-2BC8-C744-AF22-A13D96B1A919}"/>
              </a:ext>
            </a:extLst>
          </p:cNvPr>
          <p:cNvSpPr/>
          <p:nvPr/>
        </p:nvSpPr>
        <p:spPr>
          <a:xfrm>
            <a:off x="11777220" y="14780"/>
            <a:ext cx="386499" cy="389139"/>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9</a:t>
            </a:r>
          </a:p>
        </p:txBody>
      </p:sp>
      <p:sp>
        <p:nvSpPr>
          <p:cNvPr id="17" name="Textfeld 16">
            <a:extLst>
              <a:ext uri="{FF2B5EF4-FFF2-40B4-BE49-F238E27FC236}">
                <a16:creationId xmlns:a16="http://schemas.microsoft.com/office/drawing/2014/main" id="{BDE82466-72B5-2D46-BE6D-E55563744532}"/>
              </a:ext>
            </a:extLst>
          </p:cNvPr>
          <p:cNvSpPr txBox="1"/>
          <p:nvPr/>
        </p:nvSpPr>
        <p:spPr>
          <a:xfrm>
            <a:off x="8026571" y="3546997"/>
            <a:ext cx="4000833" cy="2554545"/>
          </a:xfrm>
          <a:prstGeom prst="rect">
            <a:avLst/>
          </a:prstGeom>
          <a:noFill/>
        </p:spPr>
        <p:txBody>
          <a:bodyPr wrap="square" rtlCol="0">
            <a:spAutoFit/>
          </a:bodyPr>
          <a:lstStyle/>
          <a:p>
            <a:r>
              <a:rPr lang="de-DE" sz="1600" u="sng">
                <a:solidFill>
                  <a:schemeClr val="bg1"/>
                </a:solidFill>
              </a:rPr>
              <a:t>Data </a:t>
            </a:r>
            <a:r>
              <a:rPr lang="de-DE" sz="1600" u="sng" err="1">
                <a:solidFill>
                  <a:schemeClr val="bg1"/>
                </a:solidFill>
              </a:rPr>
              <a:t>Availability</a:t>
            </a:r>
            <a:endParaRPr lang="de-DE" sz="1600" u="sng">
              <a:solidFill>
                <a:schemeClr val="bg1"/>
              </a:solidFill>
            </a:endParaRPr>
          </a:p>
          <a:p>
            <a:endParaRPr lang="de-DE" sz="1600">
              <a:solidFill>
                <a:schemeClr val="bg1"/>
              </a:solidFill>
            </a:endParaRPr>
          </a:p>
          <a:p>
            <a:r>
              <a:rPr lang="de-DE" sz="1600" err="1">
                <a:solidFill>
                  <a:schemeClr val="bg1"/>
                </a:solidFill>
              </a:rPr>
              <a:t>Bathymetry</a:t>
            </a:r>
            <a:r>
              <a:rPr lang="de-DE" sz="1600">
                <a:solidFill>
                  <a:schemeClr val="bg1"/>
                </a:solidFill>
              </a:rPr>
              <a:t> </a:t>
            </a:r>
            <a:r>
              <a:rPr lang="de-DE" sz="1600" err="1">
                <a:solidFill>
                  <a:schemeClr val="bg1"/>
                </a:solidFill>
              </a:rPr>
              <a:t>model</a:t>
            </a:r>
            <a:r>
              <a:rPr lang="de-DE" sz="1600">
                <a:solidFill>
                  <a:schemeClr val="bg1"/>
                </a:solidFill>
              </a:rPr>
              <a:t> </a:t>
            </a:r>
            <a:r>
              <a:rPr lang="de-DE" sz="1600" err="1">
                <a:solidFill>
                  <a:schemeClr val="bg1"/>
                </a:solidFill>
              </a:rPr>
              <a:t>uploaded</a:t>
            </a:r>
            <a:r>
              <a:rPr lang="de-DE" sz="1600">
                <a:solidFill>
                  <a:schemeClr val="bg1"/>
                </a:solidFill>
              </a:rPr>
              <a:t> </a:t>
            </a:r>
            <a:r>
              <a:rPr lang="de-DE" sz="1600" err="1">
                <a:solidFill>
                  <a:schemeClr val="bg1"/>
                </a:solidFill>
              </a:rPr>
              <a:t>to</a:t>
            </a:r>
            <a:r>
              <a:rPr lang="de-DE" sz="1600">
                <a:solidFill>
                  <a:schemeClr val="bg1"/>
                </a:solidFill>
              </a:rPr>
              <a:t> ‚</a:t>
            </a:r>
            <a:r>
              <a:rPr lang="de-DE" sz="1600" err="1">
                <a:solidFill>
                  <a:schemeClr val="bg1"/>
                </a:solidFill>
              </a:rPr>
              <a:t>Pangaea</a:t>
            </a:r>
            <a:r>
              <a:rPr lang="de-DE" sz="1600">
                <a:solidFill>
                  <a:schemeClr val="bg1"/>
                </a:solidFill>
              </a:rPr>
              <a:t>‘ </a:t>
            </a:r>
            <a:r>
              <a:rPr lang="de-DE" sz="1600" err="1">
                <a:solidFill>
                  <a:schemeClr val="bg1"/>
                </a:solidFill>
              </a:rPr>
              <a:t>data</a:t>
            </a:r>
            <a:r>
              <a:rPr lang="de-DE" sz="1600">
                <a:solidFill>
                  <a:schemeClr val="bg1"/>
                </a:solidFill>
              </a:rPr>
              <a:t> </a:t>
            </a:r>
            <a:r>
              <a:rPr lang="de-DE" sz="1600" err="1">
                <a:solidFill>
                  <a:schemeClr val="bg1"/>
                </a:solidFill>
              </a:rPr>
              <a:t>repository</a:t>
            </a:r>
            <a:r>
              <a:rPr lang="de-DE" sz="1600">
                <a:solidFill>
                  <a:schemeClr val="bg1"/>
                </a:solidFill>
              </a:rPr>
              <a:t>, </a:t>
            </a:r>
            <a:r>
              <a:rPr lang="de-DE" sz="1600" err="1">
                <a:solidFill>
                  <a:schemeClr val="bg1"/>
                </a:solidFill>
              </a:rPr>
              <a:t>with</a:t>
            </a:r>
            <a:r>
              <a:rPr lang="de-DE" sz="1600">
                <a:solidFill>
                  <a:schemeClr val="bg1"/>
                </a:solidFill>
              </a:rPr>
              <a:t> </a:t>
            </a:r>
            <a:r>
              <a:rPr lang="de-DE" sz="1600" err="1">
                <a:solidFill>
                  <a:schemeClr val="bg1"/>
                </a:solidFill>
              </a:rPr>
              <a:t>depths</a:t>
            </a:r>
            <a:r>
              <a:rPr lang="de-DE" sz="1600">
                <a:solidFill>
                  <a:schemeClr val="bg1"/>
                </a:solidFill>
              </a:rPr>
              <a:t> relative </a:t>
            </a:r>
            <a:r>
              <a:rPr lang="de-DE" sz="1600" err="1">
                <a:solidFill>
                  <a:schemeClr val="bg1"/>
                </a:solidFill>
              </a:rPr>
              <a:t>to</a:t>
            </a:r>
            <a:r>
              <a:rPr lang="de-DE" sz="1600">
                <a:solidFill>
                  <a:schemeClr val="bg1"/>
                </a:solidFill>
              </a:rPr>
              <a:t> WGS84.</a:t>
            </a:r>
          </a:p>
          <a:p>
            <a:endParaRPr lang="de-DE" sz="1600">
              <a:solidFill>
                <a:schemeClr val="bg1"/>
              </a:solidFill>
            </a:endParaRPr>
          </a:p>
          <a:p>
            <a:r>
              <a:rPr lang="de-DE" sz="1600" err="1">
                <a:solidFill>
                  <a:schemeClr val="bg1"/>
                </a:solidFill>
              </a:rPr>
              <a:t>doi</a:t>
            </a:r>
            <a:r>
              <a:rPr lang="de-DE" sz="1600">
                <a:solidFill>
                  <a:schemeClr val="bg1"/>
                </a:solidFill>
              </a:rPr>
              <a:t>: </a:t>
            </a:r>
            <a:r>
              <a:rPr lang="en-US" sz="1600">
                <a:solidFill>
                  <a:schemeClr val="bg1"/>
                </a:solidFill>
              </a:rPr>
              <a:t>10.1594/PANGAEA.913742</a:t>
            </a:r>
          </a:p>
          <a:p>
            <a:endParaRPr lang="en-US" sz="1600">
              <a:solidFill>
                <a:schemeClr val="bg1"/>
              </a:solidFill>
            </a:endParaRPr>
          </a:p>
          <a:p>
            <a:r>
              <a:rPr lang="en-US" sz="1600" u="sng">
                <a:solidFill>
                  <a:schemeClr val="bg1"/>
                </a:solidFill>
              </a:rPr>
              <a:t>Contact:</a:t>
            </a:r>
            <a:r>
              <a:rPr lang="en-US" sz="1600">
                <a:solidFill>
                  <a:schemeClr val="bg1"/>
                </a:solidFill>
              </a:rPr>
              <a:t> </a:t>
            </a:r>
          </a:p>
          <a:p>
            <a:r>
              <a:rPr lang="en-US" sz="1600" err="1">
                <a:solidFill>
                  <a:schemeClr val="bg1"/>
                </a:solidFill>
              </a:rPr>
              <a:t>heiserma@awi.de</a:t>
            </a:r>
            <a:r>
              <a:rPr lang="de-DE" sz="1600">
                <a:solidFill>
                  <a:schemeClr val="bg1"/>
                </a:solidFill>
              </a:rPr>
              <a:t> </a:t>
            </a:r>
          </a:p>
          <a:p>
            <a:endParaRPr lang="de-DE" sz="1600">
              <a:solidFill>
                <a:schemeClr val="bg1"/>
              </a:solidFill>
            </a:endParaRPr>
          </a:p>
        </p:txBody>
      </p:sp>
      <p:sp>
        <p:nvSpPr>
          <p:cNvPr id="18" name="Rechteck 17">
            <a:extLst>
              <a:ext uri="{FF2B5EF4-FFF2-40B4-BE49-F238E27FC236}">
                <a16:creationId xmlns:a16="http://schemas.microsoft.com/office/drawing/2014/main" id="{C6CCA66B-1E8D-C44D-B87A-C4457E40BB73}"/>
              </a:ext>
            </a:extLst>
          </p:cNvPr>
          <p:cNvSpPr/>
          <p:nvPr/>
        </p:nvSpPr>
        <p:spPr>
          <a:xfrm>
            <a:off x="0" y="6411323"/>
            <a:ext cx="12192000" cy="4466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 name="Grafik 19">
            <a:extLst>
              <a:ext uri="{FF2B5EF4-FFF2-40B4-BE49-F238E27FC236}">
                <a16:creationId xmlns:a16="http://schemas.microsoft.com/office/drawing/2014/main" id="{6BA9FE70-DE6F-134F-9611-06641D496DA0}"/>
              </a:ext>
            </a:extLst>
          </p:cNvPr>
          <p:cNvPicPr>
            <a:picLocks noChangeAspect="1"/>
          </p:cNvPicPr>
          <p:nvPr/>
        </p:nvPicPr>
        <p:blipFill>
          <a:blip r:embed="rId4"/>
          <a:stretch>
            <a:fillRect/>
          </a:stretch>
        </p:blipFill>
        <p:spPr>
          <a:xfrm>
            <a:off x="3647906" y="6452348"/>
            <a:ext cx="1895644" cy="383162"/>
          </a:xfrm>
          <a:prstGeom prst="rect">
            <a:avLst/>
          </a:prstGeom>
        </p:spPr>
      </p:pic>
      <p:pic>
        <p:nvPicPr>
          <p:cNvPr id="21" name="Grafik 20">
            <a:extLst>
              <a:ext uri="{FF2B5EF4-FFF2-40B4-BE49-F238E27FC236}">
                <a16:creationId xmlns:a16="http://schemas.microsoft.com/office/drawing/2014/main" id="{1127BC65-5A05-EC4F-977A-E75DAA6E9ECC}"/>
              </a:ext>
            </a:extLst>
          </p:cNvPr>
          <p:cNvPicPr>
            <a:picLocks noChangeAspect="1"/>
          </p:cNvPicPr>
          <p:nvPr/>
        </p:nvPicPr>
        <p:blipFill>
          <a:blip r:embed="rId5"/>
          <a:stretch>
            <a:fillRect/>
          </a:stretch>
        </p:blipFill>
        <p:spPr>
          <a:xfrm>
            <a:off x="6988518" y="6492160"/>
            <a:ext cx="1264004" cy="344373"/>
          </a:xfrm>
          <a:prstGeom prst="rect">
            <a:avLst/>
          </a:prstGeom>
        </p:spPr>
      </p:pic>
      <p:pic>
        <p:nvPicPr>
          <p:cNvPr id="25" name="Grafik 24">
            <a:extLst>
              <a:ext uri="{FF2B5EF4-FFF2-40B4-BE49-F238E27FC236}">
                <a16:creationId xmlns:a16="http://schemas.microsoft.com/office/drawing/2014/main" id="{4625D569-4B2E-CF48-ADC6-4C2AEDE68E01}"/>
              </a:ext>
            </a:extLst>
          </p:cNvPr>
          <p:cNvPicPr>
            <a:picLocks noChangeAspect="1"/>
          </p:cNvPicPr>
          <p:nvPr/>
        </p:nvPicPr>
        <p:blipFill>
          <a:blip r:embed="rId6"/>
          <a:stretch>
            <a:fillRect/>
          </a:stretch>
        </p:blipFill>
        <p:spPr>
          <a:xfrm>
            <a:off x="10262745" y="6520735"/>
            <a:ext cx="826006" cy="283940"/>
          </a:xfrm>
          <a:prstGeom prst="rect">
            <a:avLst/>
          </a:prstGeom>
        </p:spPr>
      </p:pic>
      <p:cxnSp>
        <p:nvCxnSpPr>
          <p:cNvPr id="26" name="Gerade Verbindung 25">
            <a:extLst>
              <a:ext uri="{FF2B5EF4-FFF2-40B4-BE49-F238E27FC236}">
                <a16:creationId xmlns:a16="http://schemas.microsoft.com/office/drawing/2014/main" id="{A581B9D1-AE41-304C-934D-E550E7BCB9C8}"/>
              </a:ext>
            </a:extLst>
          </p:cNvPr>
          <p:cNvCxnSpPr/>
          <p:nvPr/>
        </p:nvCxnSpPr>
        <p:spPr>
          <a:xfrm>
            <a:off x="0" y="6411323"/>
            <a:ext cx="12192000" cy="11916"/>
          </a:xfrm>
          <a:prstGeom prst="line">
            <a:avLst/>
          </a:prstGeom>
          <a:ln w="76200"/>
        </p:spPr>
        <p:style>
          <a:lnRef idx="1">
            <a:schemeClr val="dk1"/>
          </a:lnRef>
          <a:fillRef idx="0">
            <a:schemeClr val="dk1"/>
          </a:fillRef>
          <a:effectRef idx="0">
            <a:schemeClr val="dk1"/>
          </a:effectRef>
          <a:fontRef idx="minor">
            <a:schemeClr val="tx1"/>
          </a:fontRef>
        </p:style>
      </p:cxnSp>
      <p:sp>
        <p:nvSpPr>
          <p:cNvPr id="27" name="Textfeld 26">
            <a:extLst>
              <a:ext uri="{FF2B5EF4-FFF2-40B4-BE49-F238E27FC236}">
                <a16:creationId xmlns:a16="http://schemas.microsoft.com/office/drawing/2014/main" id="{A94160A7-CF35-EC49-91B8-202B7BFC4984}"/>
              </a:ext>
            </a:extLst>
          </p:cNvPr>
          <p:cNvSpPr txBox="1"/>
          <p:nvPr/>
        </p:nvSpPr>
        <p:spPr>
          <a:xfrm>
            <a:off x="0" y="6474652"/>
            <a:ext cx="4673536" cy="307777"/>
          </a:xfrm>
          <a:prstGeom prst="rect">
            <a:avLst/>
          </a:prstGeom>
          <a:noFill/>
        </p:spPr>
        <p:txBody>
          <a:bodyPr wrap="square" rtlCol="0">
            <a:spAutoFit/>
          </a:bodyPr>
          <a:lstStyle/>
          <a:p>
            <a:r>
              <a:rPr lang="de-DE" sz="1400">
                <a:solidFill>
                  <a:schemeClr val="bg1"/>
                </a:solidFill>
              </a:rPr>
              <a:t>EGU 2020: Sharing </a:t>
            </a:r>
            <a:r>
              <a:rPr lang="de-DE" sz="1400" err="1">
                <a:solidFill>
                  <a:schemeClr val="bg1"/>
                </a:solidFill>
              </a:rPr>
              <a:t>Geoscience</a:t>
            </a:r>
            <a:r>
              <a:rPr lang="de-DE" sz="1400">
                <a:solidFill>
                  <a:schemeClr val="bg1"/>
                </a:solidFill>
              </a:rPr>
              <a:t> Online </a:t>
            </a:r>
            <a:endParaRPr lang="en-US" sz="1400">
              <a:solidFill>
                <a:schemeClr val="bg1"/>
              </a:solidFill>
            </a:endParaRPr>
          </a:p>
        </p:txBody>
      </p:sp>
      <p:cxnSp>
        <p:nvCxnSpPr>
          <p:cNvPr id="28" name="Gerade Verbindung 27">
            <a:extLst>
              <a:ext uri="{FF2B5EF4-FFF2-40B4-BE49-F238E27FC236}">
                <a16:creationId xmlns:a16="http://schemas.microsoft.com/office/drawing/2014/main" id="{663404C7-2655-FC49-BDDB-6E211DF3CE20}"/>
              </a:ext>
            </a:extLst>
          </p:cNvPr>
          <p:cNvCxnSpPr>
            <a:cxnSpLocks/>
          </p:cNvCxnSpPr>
          <p:nvPr/>
        </p:nvCxnSpPr>
        <p:spPr>
          <a:xfrm>
            <a:off x="3053544" y="6423239"/>
            <a:ext cx="2205" cy="434761"/>
          </a:xfrm>
          <a:prstGeom prst="line">
            <a:avLst/>
          </a:prstGeom>
          <a:ln w="76200"/>
        </p:spPr>
        <p:style>
          <a:lnRef idx="1">
            <a:schemeClr val="dk1"/>
          </a:lnRef>
          <a:fillRef idx="0">
            <a:schemeClr val="dk1"/>
          </a:fillRef>
          <a:effectRef idx="0">
            <a:schemeClr val="dk1"/>
          </a:effectRef>
          <a:fontRef idx="minor">
            <a:schemeClr val="tx1"/>
          </a:fontRef>
        </p:style>
      </p:cxnSp>
      <p:cxnSp>
        <p:nvCxnSpPr>
          <p:cNvPr id="29" name="Gerade Verbindung 28">
            <a:extLst>
              <a:ext uri="{FF2B5EF4-FFF2-40B4-BE49-F238E27FC236}">
                <a16:creationId xmlns:a16="http://schemas.microsoft.com/office/drawing/2014/main" id="{CE93F3C5-177D-2D4C-A54C-27D3BB0221E1}"/>
              </a:ext>
            </a:extLst>
          </p:cNvPr>
          <p:cNvCxnSpPr>
            <a:cxnSpLocks/>
          </p:cNvCxnSpPr>
          <p:nvPr/>
        </p:nvCxnSpPr>
        <p:spPr>
          <a:xfrm>
            <a:off x="6093396" y="6418742"/>
            <a:ext cx="1" cy="452807"/>
          </a:xfrm>
          <a:prstGeom prst="line">
            <a:avLst/>
          </a:prstGeom>
          <a:ln w="76200"/>
        </p:spPr>
        <p:style>
          <a:lnRef idx="1">
            <a:schemeClr val="dk1"/>
          </a:lnRef>
          <a:fillRef idx="0">
            <a:schemeClr val="dk1"/>
          </a:fillRef>
          <a:effectRef idx="0">
            <a:schemeClr val="dk1"/>
          </a:effectRef>
          <a:fontRef idx="minor">
            <a:schemeClr val="tx1"/>
          </a:fontRef>
        </p:style>
      </p:cxnSp>
      <p:cxnSp>
        <p:nvCxnSpPr>
          <p:cNvPr id="30" name="Gerade Verbindung 29">
            <a:extLst>
              <a:ext uri="{FF2B5EF4-FFF2-40B4-BE49-F238E27FC236}">
                <a16:creationId xmlns:a16="http://schemas.microsoft.com/office/drawing/2014/main" id="{FE7A341C-307B-814A-92B2-E98871E79F7A}"/>
              </a:ext>
            </a:extLst>
          </p:cNvPr>
          <p:cNvCxnSpPr>
            <a:cxnSpLocks/>
          </p:cNvCxnSpPr>
          <p:nvPr/>
        </p:nvCxnSpPr>
        <p:spPr>
          <a:xfrm>
            <a:off x="9139954" y="6432557"/>
            <a:ext cx="1" cy="423697"/>
          </a:xfrm>
          <a:prstGeom prst="line">
            <a:avLst/>
          </a:prstGeom>
          <a:ln w="76200"/>
        </p:spPr>
        <p:style>
          <a:lnRef idx="1">
            <a:schemeClr val="dk1"/>
          </a:lnRef>
          <a:fillRef idx="0">
            <a:schemeClr val="dk1"/>
          </a:fillRef>
          <a:effectRef idx="0">
            <a:schemeClr val="dk1"/>
          </a:effectRef>
          <a:fontRef idx="minor">
            <a:schemeClr val="tx1"/>
          </a:fontRef>
        </p:style>
      </p:cxnSp>
      <p:sp>
        <p:nvSpPr>
          <p:cNvPr id="31" name="Textfeld 30">
            <a:extLst>
              <a:ext uri="{FF2B5EF4-FFF2-40B4-BE49-F238E27FC236}">
                <a16:creationId xmlns:a16="http://schemas.microsoft.com/office/drawing/2014/main" id="{78646846-6F39-B647-9FE9-91F9EF40DE40}"/>
              </a:ext>
            </a:extLst>
          </p:cNvPr>
          <p:cNvSpPr txBox="1"/>
          <p:nvPr/>
        </p:nvSpPr>
        <p:spPr>
          <a:xfrm>
            <a:off x="428881" y="657634"/>
            <a:ext cx="7200644" cy="5262979"/>
          </a:xfrm>
          <a:prstGeom prst="rect">
            <a:avLst/>
          </a:prstGeom>
          <a:noFill/>
        </p:spPr>
        <p:txBody>
          <a:bodyPr wrap="square" rtlCol="0">
            <a:spAutoFit/>
          </a:bodyPr>
          <a:lstStyle/>
          <a:p>
            <a:pPr marL="285750" indent="-285750">
              <a:buFontTx/>
              <a:buChar char="-"/>
            </a:pPr>
            <a:r>
              <a:rPr lang="en-US" sz="1600" dirty="0"/>
              <a:t>Bathymetry models were constructed beneath Ekström, Atka, Jelbart, Fimbul and Vigrid ice shelves by gravity inversion.</a:t>
            </a:r>
          </a:p>
          <a:p>
            <a:pPr marL="742950" lvl="1" indent="-285750">
              <a:buFontTx/>
              <a:buChar char="-"/>
            </a:pPr>
            <a:r>
              <a:rPr lang="en-US" sz="1600" dirty="0"/>
              <a:t>Constrained by seismic, multibeam, and radar data, and geological variability interpreted from magnetic anomalies. </a:t>
            </a:r>
          </a:p>
          <a:p>
            <a:pPr marL="742950" lvl="1" indent="-285750">
              <a:buFontTx/>
              <a:buChar char="-"/>
            </a:pPr>
            <a:r>
              <a:rPr lang="en-US" sz="1600" dirty="0"/>
              <a:t>Models show that current topographic compilations used (e.g. Bedmap2)</a:t>
            </a:r>
            <a:r>
              <a:rPr lang="en-US" sz="1600" baseline="30000" dirty="0"/>
              <a:t>19 </a:t>
            </a:r>
            <a:r>
              <a:rPr lang="en-US" sz="1600" dirty="0"/>
              <a:t>heavily underestimate the vulnerable ice shelf cavities of wDML by up to 798 % for the Ekström Ice Shelf and by 63 % in total.</a:t>
            </a:r>
          </a:p>
          <a:p>
            <a:pPr marL="285750" indent="-285750">
              <a:buFontTx/>
              <a:buChar char="-"/>
            </a:pPr>
            <a:endParaRPr lang="en-US" sz="1600" dirty="0"/>
          </a:p>
          <a:p>
            <a:pPr marL="285750" indent="-285750">
              <a:buFontTx/>
              <a:buChar char="-"/>
            </a:pPr>
            <a:r>
              <a:rPr lang="en-US" sz="1600" dirty="0"/>
              <a:t>The newly mapped seabed underlies 10 % of East Antarctica’s ice shelf inventory</a:t>
            </a:r>
            <a:r>
              <a:rPr lang="en-US" sz="1600" baseline="30000" dirty="0"/>
              <a:t>2</a:t>
            </a:r>
            <a:r>
              <a:rPr lang="en-US" sz="1600" dirty="0"/>
              <a:t>. </a:t>
            </a:r>
          </a:p>
          <a:p>
            <a:pPr marL="742950" lvl="1" indent="-285750">
              <a:buFontTx/>
              <a:buChar char="-"/>
            </a:pPr>
            <a:r>
              <a:rPr lang="en-US" sz="1600" dirty="0"/>
              <a:t>Bathymetry has a direct significance for the current and future stability of the wDML ice sheet. The catchment area contains water equivalent to about 0.95 meters of eustatic sea level rise.</a:t>
            </a:r>
          </a:p>
          <a:p>
            <a:pPr marL="285750" indent="-285750">
              <a:buFontTx/>
              <a:buChar char="-"/>
            </a:pPr>
            <a:endParaRPr lang="en-US" sz="1600" dirty="0"/>
          </a:p>
          <a:p>
            <a:pPr marL="285750" indent="-285750">
              <a:buFontTx/>
              <a:buChar char="-"/>
            </a:pPr>
            <a:r>
              <a:rPr lang="en-US" sz="1600" dirty="0"/>
              <a:t>Deep seawater cavities under all of the ice shelves. </a:t>
            </a:r>
          </a:p>
          <a:p>
            <a:pPr marL="742950" lvl="1" indent="-285750">
              <a:buFontTx/>
              <a:buChar char="-"/>
            </a:pPr>
            <a:r>
              <a:rPr lang="en-US" sz="1600" dirty="0"/>
              <a:t>Cavities partially secluded from open ocean by sills close to the continental shelf edge. These currently protect the ice shelves from basal melting by WDW ingress.  </a:t>
            </a:r>
          </a:p>
          <a:p>
            <a:pPr marL="742950" lvl="1" indent="-285750">
              <a:buFontTx/>
              <a:buChar char="-"/>
            </a:pPr>
            <a:r>
              <a:rPr lang="en-US" sz="1600" dirty="0"/>
              <a:t>At present, the ice shelves probably experience basal melting mainly by warm surface waters. However, a shallowing thermocline depth with an increased entry of WDW into the cavities poses a significant risk to these ice shelves in the future.</a:t>
            </a:r>
            <a:endParaRPr lang="de-DE" sz="1600" dirty="0"/>
          </a:p>
        </p:txBody>
      </p:sp>
    </p:spTree>
    <p:extLst>
      <p:ext uri="{BB962C8B-B14F-4D97-AF65-F5344CB8AC3E}">
        <p14:creationId xmlns:p14="http://schemas.microsoft.com/office/powerpoint/2010/main" val="3927815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tertitel 3">
            <a:extLst>
              <a:ext uri="{FF2B5EF4-FFF2-40B4-BE49-F238E27FC236}">
                <a16:creationId xmlns:a16="http://schemas.microsoft.com/office/drawing/2014/main" id="{2532A618-6427-B046-A2D9-C96B25F982D8}"/>
              </a:ext>
            </a:extLst>
          </p:cNvPr>
          <p:cNvSpPr>
            <a:spLocks noGrp="1"/>
          </p:cNvSpPr>
          <p:nvPr>
            <p:ph type="subTitle" idx="1"/>
          </p:nvPr>
        </p:nvSpPr>
        <p:spPr>
          <a:xfrm>
            <a:off x="2695194" y="5805"/>
            <a:ext cx="6801612" cy="539968"/>
          </a:xfrm>
        </p:spPr>
        <p:txBody>
          <a:bodyPr/>
          <a:lstStyle/>
          <a:p>
            <a:r>
              <a:rPr lang="en-US" u="sng"/>
              <a:t>References 1/2</a:t>
            </a:r>
          </a:p>
        </p:txBody>
      </p:sp>
      <p:sp>
        <p:nvSpPr>
          <p:cNvPr id="16" name="Textfeld 15">
            <a:extLst>
              <a:ext uri="{FF2B5EF4-FFF2-40B4-BE49-F238E27FC236}">
                <a16:creationId xmlns:a16="http://schemas.microsoft.com/office/drawing/2014/main" id="{70B1551E-8223-EC48-8980-4227E9A878FD}"/>
              </a:ext>
            </a:extLst>
          </p:cNvPr>
          <p:cNvSpPr txBox="1"/>
          <p:nvPr/>
        </p:nvSpPr>
        <p:spPr>
          <a:xfrm>
            <a:off x="628907" y="505234"/>
            <a:ext cx="10753468" cy="5816977"/>
          </a:xfrm>
          <a:prstGeom prst="rect">
            <a:avLst/>
          </a:prstGeom>
          <a:noFill/>
        </p:spPr>
        <p:txBody>
          <a:bodyPr wrap="square" rtlCol="0">
            <a:spAutoFit/>
          </a:bodyPr>
          <a:lstStyle/>
          <a:p>
            <a:r>
              <a:rPr lang="en-US" sz="1200"/>
              <a:t>1) Dupont, T., &amp; Alley, R. B. (2005). Assessment of the importance of ice‐shelf buttressing to ice‐sheet flow. </a:t>
            </a:r>
            <a:r>
              <a:rPr lang="en-US" sz="1200" i="1"/>
              <a:t>Geophysical Research Letters, 32</a:t>
            </a:r>
            <a:r>
              <a:rPr lang="en-US" sz="1200"/>
              <a:t>(4). https://</a:t>
            </a:r>
            <a:r>
              <a:rPr lang="en-US" sz="1200" err="1"/>
              <a:t>doi.org</a:t>
            </a:r>
            <a:r>
              <a:rPr lang="en-US" sz="1200"/>
              <a:t>/10.1029/2004GL022024</a:t>
            </a:r>
          </a:p>
          <a:p>
            <a:r>
              <a:rPr lang="en-US" sz="1200"/>
              <a:t>2) Rignot, E., Jacobs, S., Mouginot, J., &amp; </a:t>
            </a:r>
            <a:r>
              <a:rPr lang="en-US" sz="1200" err="1"/>
              <a:t>Scheuchl</a:t>
            </a:r>
            <a:r>
              <a:rPr lang="en-US" sz="1200"/>
              <a:t>, B. (2013). Ice-shelf melting around Antarctica. </a:t>
            </a:r>
            <a:r>
              <a:rPr lang="en-US" sz="1200" i="1"/>
              <a:t>Science, 341</a:t>
            </a:r>
            <a:r>
              <a:rPr lang="en-US" sz="1200"/>
              <a:t>(6143), 266-270. https://</a:t>
            </a:r>
            <a:r>
              <a:rPr lang="en-US" sz="1200" err="1"/>
              <a:t>doi.org</a:t>
            </a:r>
            <a:r>
              <a:rPr lang="en-US" sz="1200"/>
              <a:t>/10.1126/science.1235798</a:t>
            </a:r>
          </a:p>
          <a:p>
            <a:r>
              <a:rPr lang="en-US" sz="1200"/>
              <a:t>3) Goldberg, D., Gourmelen, N., Kimura, S., Millan, R., &amp; Snow, K. (2019). How accurately should we model ice shelf melt rates? </a:t>
            </a:r>
            <a:r>
              <a:rPr lang="en-US" sz="1200" i="1"/>
              <a:t>Geophysical Research Letters, 46</a:t>
            </a:r>
            <a:r>
              <a:rPr lang="en-US" sz="1200"/>
              <a:t>(1), 189-199. https://</a:t>
            </a:r>
            <a:r>
              <a:rPr lang="en-US" sz="1200" err="1"/>
              <a:t>doi.org</a:t>
            </a:r>
            <a:r>
              <a:rPr lang="en-US" sz="1200"/>
              <a:t>/10.1029/2018GL080383</a:t>
            </a:r>
            <a:r>
              <a:rPr lang="de-DE" sz="1200"/>
              <a:t> </a:t>
            </a:r>
            <a:endParaRPr lang="en-US" sz="1200"/>
          </a:p>
          <a:p>
            <a:r>
              <a:rPr lang="en-US" sz="1200"/>
              <a:t>4) Tinto, K. J., </a:t>
            </a:r>
            <a:r>
              <a:rPr lang="en-US" sz="1200" err="1"/>
              <a:t>Padman</a:t>
            </a:r>
            <a:r>
              <a:rPr lang="en-US" sz="1200"/>
              <a:t>, L., </a:t>
            </a:r>
            <a:r>
              <a:rPr lang="en-US" sz="1200" err="1"/>
              <a:t>Siddoway</a:t>
            </a:r>
            <a:r>
              <a:rPr lang="en-US" sz="1200"/>
              <a:t>, C. S., Springer, S. R., Fricker, H. A., Das, I., et al. (2019). Ross Ice Shelf response to climate driven by the tectonic imprint on seafloor bathymetry. </a:t>
            </a:r>
            <a:r>
              <a:rPr lang="en-US" sz="1200" i="1"/>
              <a:t>Nature Geoscience, 12</a:t>
            </a:r>
            <a:r>
              <a:rPr lang="en-US" sz="1200"/>
              <a:t>(6), 441-+. https://</a:t>
            </a:r>
            <a:r>
              <a:rPr lang="en-US" sz="1200" err="1"/>
              <a:t>doi.org</a:t>
            </a:r>
            <a:r>
              <a:rPr lang="en-US" sz="1200"/>
              <a:t>/10.1038/s41561-019-0370-2</a:t>
            </a:r>
            <a:r>
              <a:rPr lang="de-DE" sz="1200"/>
              <a:t> </a:t>
            </a:r>
            <a:endParaRPr lang="en-US" sz="1200"/>
          </a:p>
          <a:p>
            <a:r>
              <a:rPr lang="en-US" sz="1200"/>
              <a:t>5) </a:t>
            </a:r>
            <a:r>
              <a:rPr lang="de-DE" sz="1200"/>
              <a:t>Smith, E. C., Hattermann, T., Kuhn, G., </a:t>
            </a:r>
            <a:r>
              <a:rPr lang="de-DE" sz="1200" err="1"/>
              <a:t>Gaedicke</a:t>
            </a:r>
            <a:r>
              <a:rPr lang="de-DE" sz="1200"/>
              <a:t>, C., Berger, S., Drews, R., et al. </a:t>
            </a:r>
            <a:r>
              <a:rPr lang="en-US" sz="1200"/>
              <a:t>(2019). Detailed seismic bathymetry beneath </a:t>
            </a:r>
            <a:r>
              <a:rPr lang="en-US" sz="1200" err="1"/>
              <a:t>Ekstroem</a:t>
            </a:r>
            <a:r>
              <a:rPr lang="en-US" sz="1200"/>
              <a:t> Ice Shelf, Antarctica: Implications for glacial history and ice-ocean interaction. </a:t>
            </a:r>
            <a:r>
              <a:rPr lang="en-US" sz="1200" i="1"/>
              <a:t>Geophysical Research Letters.</a:t>
            </a:r>
            <a:r>
              <a:rPr lang="en-US" sz="1200"/>
              <a:t> https://</a:t>
            </a:r>
            <a:r>
              <a:rPr lang="en-US" sz="1200" err="1"/>
              <a:t>doi.org</a:t>
            </a:r>
            <a:r>
              <a:rPr lang="en-US" sz="1200"/>
              <a:t>/10.1002/essoar.10501125.1</a:t>
            </a:r>
            <a:r>
              <a:rPr lang="de-DE" sz="1200"/>
              <a:t> </a:t>
            </a:r>
            <a:endParaRPr lang="en-US" sz="1200"/>
          </a:p>
          <a:p>
            <a:r>
              <a:rPr lang="en-US" sz="1200"/>
              <a:t>6) Nøst, O. A. (2004). Measurements of ice thickness and seabed topography under the Fimbul Ice Shelf, Dronning Maud Land, Antarctica. </a:t>
            </a:r>
            <a:r>
              <a:rPr lang="en-US" sz="1200" i="1"/>
              <a:t>Journal of Geophysical Research: Oceans, 109</a:t>
            </a:r>
            <a:r>
              <a:rPr lang="en-US" sz="1200"/>
              <a:t>(C10). https://</a:t>
            </a:r>
            <a:r>
              <a:rPr lang="en-US" sz="1200" err="1"/>
              <a:t>doi.org</a:t>
            </a:r>
            <a:r>
              <a:rPr lang="en-US" sz="1200"/>
              <a:t>/10.1029/2004JC002277</a:t>
            </a:r>
            <a:r>
              <a:rPr lang="de-DE" sz="1200"/>
              <a:t> </a:t>
            </a:r>
            <a:endParaRPr lang="en-US" sz="1200"/>
          </a:p>
          <a:p>
            <a:r>
              <a:rPr lang="en-US" sz="1200"/>
              <a:t>7) Schröder, M., &amp; Fahrbach, E. (1999). On the structure and the transport of the eastern Weddell Gyre. </a:t>
            </a:r>
            <a:r>
              <a:rPr lang="en-US" sz="1200" i="1"/>
              <a:t>Deep Sea Research Part II: Topical Studies in Oceanography, 46</a:t>
            </a:r>
            <a:r>
              <a:rPr lang="en-US" sz="1200"/>
              <a:t>(1-2), 501-527. https://</a:t>
            </a:r>
            <a:r>
              <a:rPr lang="en-US" sz="1200" err="1"/>
              <a:t>doi.org</a:t>
            </a:r>
            <a:r>
              <a:rPr lang="en-US" sz="1200"/>
              <a:t>/10.1016/S0967-0645(98)00112-X</a:t>
            </a:r>
            <a:r>
              <a:rPr lang="de-DE" sz="1200"/>
              <a:t> </a:t>
            </a:r>
            <a:endParaRPr lang="en-US" sz="1200"/>
          </a:p>
          <a:p>
            <a:r>
              <a:rPr lang="en-US" sz="1200"/>
              <a:t>8) Nicolaus, M., &amp; Grosfeld, K. (2004). Ice-Ocean Interactions underneath the Antarctic Ice Shelf Ekströmisen. </a:t>
            </a:r>
            <a:r>
              <a:rPr lang="en-US" sz="1200" i="1"/>
              <a:t>Polarforschung</a:t>
            </a:r>
            <a:r>
              <a:rPr lang="en-US" sz="1200"/>
              <a:t>, 72(1), 17-29. </a:t>
            </a:r>
          </a:p>
          <a:p>
            <a:r>
              <a:rPr lang="en-US" sz="1200"/>
              <a:t>9) </a:t>
            </a:r>
            <a:r>
              <a:rPr lang="de-DE" sz="1200"/>
              <a:t>Langley, K., von </a:t>
            </a:r>
            <a:r>
              <a:rPr lang="de-DE" sz="1200" err="1"/>
              <a:t>Deschwanden</a:t>
            </a:r>
            <a:r>
              <a:rPr lang="de-DE" sz="1200"/>
              <a:t>, A., Kohler, J., Sinisalo, A., Matsuoka, K., Hattermann, T., et al. </a:t>
            </a:r>
            <a:r>
              <a:rPr lang="en-US" sz="1200"/>
              <a:t>(2014b). Complex network of channels beneath an Antarctic ice shelf. </a:t>
            </a:r>
            <a:r>
              <a:rPr lang="en-US" sz="1200" i="1"/>
              <a:t>Geophysical Research Letters, 41</a:t>
            </a:r>
            <a:r>
              <a:rPr lang="en-US" sz="1200"/>
              <a:t>(4), 1209-1215. https://</a:t>
            </a:r>
            <a:r>
              <a:rPr lang="en-US" sz="1200" err="1"/>
              <a:t>doi.org</a:t>
            </a:r>
            <a:r>
              <a:rPr lang="en-US" sz="1200"/>
              <a:t>/10.1002/2013gl058947</a:t>
            </a:r>
          </a:p>
          <a:p>
            <a:r>
              <a:rPr lang="en-US" sz="1200"/>
              <a:t>10) Zhou, Q., Hattermann, T., Nøst, O., </a:t>
            </a:r>
            <a:r>
              <a:rPr lang="en-US" sz="1200" err="1"/>
              <a:t>Biuw</a:t>
            </a:r>
            <a:r>
              <a:rPr lang="en-US" sz="1200"/>
              <a:t>, M., Kovacs, K., &amp; </a:t>
            </a:r>
            <a:r>
              <a:rPr lang="en-US" sz="1200" err="1"/>
              <a:t>Lydersen</a:t>
            </a:r>
            <a:r>
              <a:rPr lang="en-US" sz="1200"/>
              <a:t>, C. (2014). Wind‐driven spreading of fresh surface water beneath ice shelves in the Eastern Weddell Sea. </a:t>
            </a:r>
            <a:r>
              <a:rPr lang="en-US" sz="1200" i="1"/>
              <a:t>Journal of Geophysical Research: Oceans, 119</a:t>
            </a:r>
            <a:r>
              <a:rPr lang="en-US" sz="1200"/>
              <a:t>(6), 3818-3833. https://</a:t>
            </a:r>
            <a:r>
              <a:rPr lang="en-US" sz="1200" err="1"/>
              <a:t>doi.org</a:t>
            </a:r>
            <a:r>
              <a:rPr lang="en-US" sz="1200"/>
              <a:t>/10.1002/2013JC009556</a:t>
            </a:r>
          </a:p>
          <a:p>
            <a:r>
              <a:rPr lang="en-US" sz="1200"/>
              <a:t>11) Hattermann, T., Smedsrud, L. H., Nøst, O. A., Lilly, J. M., &amp; Galton-Fenzi, B. K. (2014). Eddy-resolving simulations of the Fimbul Ice Shelf cavity circulation: Basal melting and exchange with open ocean. </a:t>
            </a:r>
            <a:r>
              <a:rPr lang="de-DE" sz="1200" i="1"/>
              <a:t>Ocean Modelling, 82</a:t>
            </a:r>
            <a:r>
              <a:rPr lang="de-DE" sz="1200"/>
              <a:t>, 28-44. https://</a:t>
            </a:r>
            <a:r>
              <a:rPr lang="de-DE" sz="1200" err="1"/>
              <a:t>doi.org</a:t>
            </a:r>
            <a:r>
              <a:rPr lang="de-DE" sz="1200"/>
              <a:t>/10.1016/j.ocemod.2014.07.004 </a:t>
            </a:r>
            <a:endParaRPr lang="en-US" sz="1200"/>
          </a:p>
          <a:p>
            <a:r>
              <a:rPr lang="en-US" sz="1200"/>
              <a:t>12) Hattermann, T. (2018). Antarctic Thermocline Dynamics along a Narrow Shelf with Easterly Winds. </a:t>
            </a:r>
            <a:r>
              <a:rPr lang="en-US" sz="1200" i="1"/>
              <a:t>Journal of Physical Oceanography, 48</a:t>
            </a:r>
            <a:r>
              <a:rPr lang="en-US" sz="1200"/>
              <a:t>(10), 2419-2443. https://</a:t>
            </a:r>
            <a:r>
              <a:rPr lang="en-US" sz="1200" err="1"/>
              <a:t>doi.org</a:t>
            </a:r>
            <a:r>
              <a:rPr lang="en-US" sz="1200"/>
              <a:t>/10.1175/Jpo-D-18-0064.1</a:t>
            </a:r>
            <a:r>
              <a:rPr lang="de-DE" sz="1200"/>
              <a:t> </a:t>
            </a:r>
            <a:endParaRPr lang="en-US" sz="1200"/>
          </a:p>
          <a:p>
            <a:r>
              <a:rPr lang="en-US" sz="1200"/>
              <a:t>13) Mouginot, J., B. </a:t>
            </a:r>
            <a:r>
              <a:rPr lang="en-US" sz="1200" err="1"/>
              <a:t>Scheuchl</a:t>
            </a:r>
            <a:r>
              <a:rPr lang="en-US" sz="1200"/>
              <a:t>, and E. Rignot. (2017b). </a:t>
            </a:r>
            <a:r>
              <a:rPr lang="en-US" sz="1200" err="1"/>
              <a:t>MEaSUREs</a:t>
            </a:r>
            <a:r>
              <a:rPr lang="en-US" sz="1200"/>
              <a:t> Annual Antarctic Ice Velocity Maps 2005-2017, Version 1. [2016-2017]. Boulder, Colorado USA. </a:t>
            </a:r>
            <a:r>
              <a:rPr lang="en-US" sz="1200" i="1"/>
              <a:t>NASA National Snow and Ice Data Center Distributed Active Archive Center</a:t>
            </a:r>
            <a:r>
              <a:rPr lang="en-US" sz="1200"/>
              <a:t>. https://</a:t>
            </a:r>
            <a:r>
              <a:rPr lang="en-US" sz="1200" err="1"/>
              <a:t>doi.org</a:t>
            </a:r>
            <a:r>
              <a:rPr lang="en-US" sz="1200"/>
              <a:t>/10.5067/9T4EPQXTJYW9. [10/2019]</a:t>
            </a:r>
            <a:r>
              <a:rPr lang="de-DE" sz="1200"/>
              <a:t> </a:t>
            </a:r>
            <a:endParaRPr lang="en-US" sz="1200"/>
          </a:p>
          <a:p>
            <a:r>
              <a:rPr lang="en-US" sz="1200"/>
              <a:t>14) </a:t>
            </a:r>
            <a:r>
              <a:rPr lang="de-DE" sz="1200"/>
              <a:t>Riedel, S., Jokat, W., &amp; Steinhage, D. (2012). </a:t>
            </a:r>
            <a:r>
              <a:rPr lang="en-US" sz="1200"/>
              <a:t>Mapping tectonic provinces with airborne gravity and radar data in Dronning Maud Land, East Antarctica. </a:t>
            </a:r>
            <a:r>
              <a:rPr lang="en-US" sz="1200" i="1"/>
              <a:t>Geophysical Journal International</a:t>
            </a:r>
            <a:r>
              <a:rPr lang="en-US" sz="1200"/>
              <a:t>, 189(1), 414-427. https://</a:t>
            </a:r>
            <a:r>
              <a:rPr lang="en-US" sz="1200" err="1"/>
              <a:t>doi.org</a:t>
            </a:r>
            <a:r>
              <a:rPr lang="en-US" sz="1200"/>
              <a:t>/10.1111/j.1365-246X.2012.05363.x</a:t>
            </a:r>
          </a:p>
          <a:p>
            <a:r>
              <a:rPr lang="en-US" sz="1200"/>
              <a:t>15) </a:t>
            </a:r>
            <a:r>
              <a:rPr lang="de-DE" sz="1200"/>
              <a:t>Eisermann, H., Eagles, G., Ruppel, A., Smith, E. C., &amp; Jokat, W. (in </a:t>
            </a:r>
            <a:r>
              <a:rPr lang="de-DE" sz="1200" err="1"/>
              <a:t>review</a:t>
            </a:r>
            <a:r>
              <a:rPr lang="de-DE" sz="1200"/>
              <a:t>). </a:t>
            </a:r>
            <a:r>
              <a:rPr lang="en-US" sz="1200"/>
              <a:t>Bathymetry beneath ice shelves of western Dronning Maud Land, East Antarctica, and implications on ice shelf stability. </a:t>
            </a:r>
            <a:r>
              <a:rPr lang="en-US" sz="1200" i="1"/>
              <a:t>Geophysical Research Letters.</a:t>
            </a:r>
            <a:endParaRPr lang="en-US" sz="1200"/>
          </a:p>
          <a:p>
            <a:r>
              <a:rPr lang="en-US" sz="1200"/>
              <a:t>16) Hinz, K., &amp; Krause, W. (1982). The continental margin of Queen Maud Land, Antarctica: Seismic sequences, structural elements and geological development. </a:t>
            </a:r>
            <a:r>
              <a:rPr lang="en-US" sz="1200" i="1"/>
              <a:t>Geol. Jahrbuch, E, 23</a:t>
            </a:r>
            <a:r>
              <a:rPr lang="en-US" sz="1200"/>
              <a:t>, 17-41. </a:t>
            </a:r>
          </a:p>
          <a:p>
            <a:r>
              <a:rPr lang="en-US" sz="1200"/>
              <a:t>…</a:t>
            </a:r>
          </a:p>
        </p:txBody>
      </p:sp>
      <p:sp>
        <p:nvSpPr>
          <p:cNvPr id="17" name="Rechteck 16">
            <a:extLst>
              <a:ext uri="{FF2B5EF4-FFF2-40B4-BE49-F238E27FC236}">
                <a16:creationId xmlns:a16="http://schemas.microsoft.com/office/drawing/2014/main" id="{A89AEC00-D43A-F640-9F16-DE13D791F48F}"/>
              </a:ext>
            </a:extLst>
          </p:cNvPr>
          <p:cNvSpPr/>
          <p:nvPr/>
        </p:nvSpPr>
        <p:spPr>
          <a:xfrm>
            <a:off x="0" y="6411323"/>
            <a:ext cx="12192000" cy="4466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Grafik 17">
            <a:extLst>
              <a:ext uri="{FF2B5EF4-FFF2-40B4-BE49-F238E27FC236}">
                <a16:creationId xmlns:a16="http://schemas.microsoft.com/office/drawing/2014/main" id="{002A0439-6537-724F-968E-BBA9A20D39B3}"/>
              </a:ext>
            </a:extLst>
          </p:cNvPr>
          <p:cNvPicPr>
            <a:picLocks noChangeAspect="1"/>
          </p:cNvPicPr>
          <p:nvPr/>
        </p:nvPicPr>
        <p:blipFill>
          <a:blip r:embed="rId3"/>
          <a:stretch>
            <a:fillRect/>
          </a:stretch>
        </p:blipFill>
        <p:spPr>
          <a:xfrm>
            <a:off x="3647906" y="6452348"/>
            <a:ext cx="1895644" cy="383162"/>
          </a:xfrm>
          <a:prstGeom prst="rect">
            <a:avLst/>
          </a:prstGeom>
        </p:spPr>
      </p:pic>
      <p:pic>
        <p:nvPicPr>
          <p:cNvPr id="20" name="Grafik 19">
            <a:extLst>
              <a:ext uri="{FF2B5EF4-FFF2-40B4-BE49-F238E27FC236}">
                <a16:creationId xmlns:a16="http://schemas.microsoft.com/office/drawing/2014/main" id="{0EC498F8-75FB-6B4D-8A72-D3EF42689D1F}"/>
              </a:ext>
            </a:extLst>
          </p:cNvPr>
          <p:cNvPicPr>
            <a:picLocks noChangeAspect="1"/>
          </p:cNvPicPr>
          <p:nvPr/>
        </p:nvPicPr>
        <p:blipFill>
          <a:blip r:embed="rId4"/>
          <a:stretch>
            <a:fillRect/>
          </a:stretch>
        </p:blipFill>
        <p:spPr>
          <a:xfrm>
            <a:off x="6988518" y="6492160"/>
            <a:ext cx="1264004" cy="344373"/>
          </a:xfrm>
          <a:prstGeom prst="rect">
            <a:avLst/>
          </a:prstGeom>
        </p:spPr>
      </p:pic>
      <p:pic>
        <p:nvPicPr>
          <p:cNvPr id="21" name="Grafik 20">
            <a:extLst>
              <a:ext uri="{FF2B5EF4-FFF2-40B4-BE49-F238E27FC236}">
                <a16:creationId xmlns:a16="http://schemas.microsoft.com/office/drawing/2014/main" id="{AC2875D0-1BBE-D043-AAEA-2867B72D3ABC}"/>
              </a:ext>
            </a:extLst>
          </p:cNvPr>
          <p:cNvPicPr>
            <a:picLocks noChangeAspect="1"/>
          </p:cNvPicPr>
          <p:nvPr/>
        </p:nvPicPr>
        <p:blipFill>
          <a:blip r:embed="rId5"/>
          <a:stretch>
            <a:fillRect/>
          </a:stretch>
        </p:blipFill>
        <p:spPr>
          <a:xfrm>
            <a:off x="10262745" y="6520735"/>
            <a:ext cx="826006" cy="283940"/>
          </a:xfrm>
          <a:prstGeom prst="rect">
            <a:avLst/>
          </a:prstGeom>
        </p:spPr>
      </p:pic>
      <p:cxnSp>
        <p:nvCxnSpPr>
          <p:cNvPr id="22" name="Gerade Verbindung 21">
            <a:extLst>
              <a:ext uri="{FF2B5EF4-FFF2-40B4-BE49-F238E27FC236}">
                <a16:creationId xmlns:a16="http://schemas.microsoft.com/office/drawing/2014/main" id="{9EA5EF7A-88E0-4841-B500-E91C35EE9035}"/>
              </a:ext>
            </a:extLst>
          </p:cNvPr>
          <p:cNvCxnSpPr/>
          <p:nvPr/>
        </p:nvCxnSpPr>
        <p:spPr>
          <a:xfrm>
            <a:off x="0" y="6411323"/>
            <a:ext cx="12192000" cy="11916"/>
          </a:xfrm>
          <a:prstGeom prst="line">
            <a:avLst/>
          </a:prstGeom>
          <a:ln w="76200"/>
        </p:spPr>
        <p:style>
          <a:lnRef idx="1">
            <a:schemeClr val="dk1"/>
          </a:lnRef>
          <a:fillRef idx="0">
            <a:schemeClr val="dk1"/>
          </a:fillRef>
          <a:effectRef idx="0">
            <a:schemeClr val="dk1"/>
          </a:effectRef>
          <a:fontRef idx="minor">
            <a:schemeClr val="tx1"/>
          </a:fontRef>
        </p:style>
      </p:cxnSp>
      <p:sp>
        <p:nvSpPr>
          <p:cNvPr id="23" name="Textfeld 22">
            <a:extLst>
              <a:ext uri="{FF2B5EF4-FFF2-40B4-BE49-F238E27FC236}">
                <a16:creationId xmlns:a16="http://schemas.microsoft.com/office/drawing/2014/main" id="{4A479C9D-EB20-1141-9456-36253AE9CF16}"/>
              </a:ext>
            </a:extLst>
          </p:cNvPr>
          <p:cNvSpPr txBox="1"/>
          <p:nvPr/>
        </p:nvSpPr>
        <p:spPr>
          <a:xfrm>
            <a:off x="0" y="6474652"/>
            <a:ext cx="4673536" cy="307777"/>
          </a:xfrm>
          <a:prstGeom prst="rect">
            <a:avLst/>
          </a:prstGeom>
          <a:noFill/>
        </p:spPr>
        <p:txBody>
          <a:bodyPr wrap="square" rtlCol="0">
            <a:spAutoFit/>
          </a:bodyPr>
          <a:lstStyle/>
          <a:p>
            <a:r>
              <a:rPr lang="de-DE" sz="1400">
                <a:solidFill>
                  <a:schemeClr val="bg1"/>
                </a:solidFill>
              </a:rPr>
              <a:t>EGU 2020: Sharing </a:t>
            </a:r>
            <a:r>
              <a:rPr lang="de-DE" sz="1400" err="1">
                <a:solidFill>
                  <a:schemeClr val="bg1"/>
                </a:solidFill>
              </a:rPr>
              <a:t>Geoscience</a:t>
            </a:r>
            <a:r>
              <a:rPr lang="de-DE" sz="1400">
                <a:solidFill>
                  <a:schemeClr val="bg1"/>
                </a:solidFill>
              </a:rPr>
              <a:t> Online </a:t>
            </a:r>
            <a:endParaRPr lang="en-US" sz="1400">
              <a:solidFill>
                <a:schemeClr val="bg1"/>
              </a:solidFill>
            </a:endParaRPr>
          </a:p>
        </p:txBody>
      </p:sp>
      <p:cxnSp>
        <p:nvCxnSpPr>
          <p:cNvPr id="24" name="Gerade Verbindung 23">
            <a:extLst>
              <a:ext uri="{FF2B5EF4-FFF2-40B4-BE49-F238E27FC236}">
                <a16:creationId xmlns:a16="http://schemas.microsoft.com/office/drawing/2014/main" id="{B21A36B8-E121-CF44-AB43-1BCF8F3C5FB2}"/>
              </a:ext>
            </a:extLst>
          </p:cNvPr>
          <p:cNvCxnSpPr>
            <a:cxnSpLocks/>
          </p:cNvCxnSpPr>
          <p:nvPr/>
        </p:nvCxnSpPr>
        <p:spPr>
          <a:xfrm>
            <a:off x="3053544" y="6423239"/>
            <a:ext cx="2205" cy="434761"/>
          </a:xfrm>
          <a:prstGeom prst="line">
            <a:avLst/>
          </a:prstGeom>
          <a:ln w="76200"/>
        </p:spPr>
        <p:style>
          <a:lnRef idx="1">
            <a:schemeClr val="dk1"/>
          </a:lnRef>
          <a:fillRef idx="0">
            <a:schemeClr val="dk1"/>
          </a:fillRef>
          <a:effectRef idx="0">
            <a:schemeClr val="dk1"/>
          </a:effectRef>
          <a:fontRef idx="minor">
            <a:schemeClr val="tx1"/>
          </a:fontRef>
        </p:style>
      </p:cxnSp>
      <p:cxnSp>
        <p:nvCxnSpPr>
          <p:cNvPr id="25" name="Gerade Verbindung 24">
            <a:extLst>
              <a:ext uri="{FF2B5EF4-FFF2-40B4-BE49-F238E27FC236}">
                <a16:creationId xmlns:a16="http://schemas.microsoft.com/office/drawing/2014/main" id="{3F48421A-B846-3C49-81D4-9CC852125AE8}"/>
              </a:ext>
            </a:extLst>
          </p:cNvPr>
          <p:cNvCxnSpPr>
            <a:cxnSpLocks/>
          </p:cNvCxnSpPr>
          <p:nvPr/>
        </p:nvCxnSpPr>
        <p:spPr>
          <a:xfrm>
            <a:off x="6093396" y="6418742"/>
            <a:ext cx="1" cy="452807"/>
          </a:xfrm>
          <a:prstGeom prst="line">
            <a:avLst/>
          </a:prstGeom>
          <a:ln w="76200"/>
        </p:spPr>
        <p:style>
          <a:lnRef idx="1">
            <a:schemeClr val="dk1"/>
          </a:lnRef>
          <a:fillRef idx="0">
            <a:schemeClr val="dk1"/>
          </a:fillRef>
          <a:effectRef idx="0">
            <a:schemeClr val="dk1"/>
          </a:effectRef>
          <a:fontRef idx="minor">
            <a:schemeClr val="tx1"/>
          </a:fontRef>
        </p:style>
      </p:cxnSp>
      <p:cxnSp>
        <p:nvCxnSpPr>
          <p:cNvPr id="26" name="Gerade Verbindung 25">
            <a:extLst>
              <a:ext uri="{FF2B5EF4-FFF2-40B4-BE49-F238E27FC236}">
                <a16:creationId xmlns:a16="http://schemas.microsoft.com/office/drawing/2014/main" id="{A5C87F8D-763D-1043-B11E-7EFA1CEF5ED4}"/>
              </a:ext>
            </a:extLst>
          </p:cNvPr>
          <p:cNvCxnSpPr>
            <a:cxnSpLocks/>
          </p:cNvCxnSpPr>
          <p:nvPr/>
        </p:nvCxnSpPr>
        <p:spPr>
          <a:xfrm>
            <a:off x="9139954" y="6432557"/>
            <a:ext cx="1" cy="423697"/>
          </a:xfrm>
          <a:prstGeom prst="line">
            <a:avLst/>
          </a:prstGeom>
          <a:ln w="762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29811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tertitel 3">
            <a:extLst>
              <a:ext uri="{FF2B5EF4-FFF2-40B4-BE49-F238E27FC236}">
                <a16:creationId xmlns:a16="http://schemas.microsoft.com/office/drawing/2014/main" id="{2532A618-6427-B046-A2D9-C96B25F982D8}"/>
              </a:ext>
            </a:extLst>
          </p:cNvPr>
          <p:cNvSpPr>
            <a:spLocks noGrp="1"/>
          </p:cNvSpPr>
          <p:nvPr>
            <p:ph type="subTitle" idx="1"/>
          </p:nvPr>
        </p:nvSpPr>
        <p:spPr>
          <a:xfrm>
            <a:off x="2695194" y="5805"/>
            <a:ext cx="6801612" cy="539968"/>
          </a:xfrm>
        </p:spPr>
        <p:txBody>
          <a:bodyPr/>
          <a:lstStyle/>
          <a:p>
            <a:r>
              <a:rPr lang="en-US" u="sng"/>
              <a:t>References 2/2</a:t>
            </a:r>
          </a:p>
        </p:txBody>
      </p:sp>
      <p:sp>
        <p:nvSpPr>
          <p:cNvPr id="16" name="Textfeld 15">
            <a:extLst>
              <a:ext uri="{FF2B5EF4-FFF2-40B4-BE49-F238E27FC236}">
                <a16:creationId xmlns:a16="http://schemas.microsoft.com/office/drawing/2014/main" id="{70B1551E-8223-EC48-8980-4227E9A878FD}"/>
              </a:ext>
            </a:extLst>
          </p:cNvPr>
          <p:cNvSpPr txBox="1"/>
          <p:nvPr/>
        </p:nvSpPr>
        <p:spPr>
          <a:xfrm>
            <a:off x="628907" y="505234"/>
            <a:ext cx="10753468" cy="2492990"/>
          </a:xfrm>
          <a:prstGeom prst="rect">
            <a:avLst/>
          </a:prstGeom>
          <a:noFill/>
        </p:spPr>
        <p:txBody>
          <a:bodyPr wrap="square" rtlCol="0">
            <a:spAutoFit/>
          </a:bodyPr>
          <a:lstStyle/>
          <a:p>
            <a:r>
              <a:rPr lang="en-US" sz="1200" dirty="0"/>
              <a:t>…</a:t>
            </a:r>
          </a:p>
          <a:p>
            <a:r>
              <a:rPr lang="en-US" sz="1200" dirty="0"/>
              <a:t>17) Kristoffersen, Y., &amp; Haugland, K. (1986). Geophysical Evidence for the East Antarctic Plate Boundary in the Weddell Sea. </a:t>
            </a:r>
            <a:r>
              <a:rPr lang="de-DE" sz="1200" i="1" dirty="0"/>
              <a:t>Nature, 322</a:t>
            </a:r>
            <a:r>
              <a:rPr lang="de-DE" sz="1200" dirty="0"/>
              <a:t>(6079), 538-541. https://</a:t>
            </a:r>
            <a:r>
              <a:rPr lang="de-DE" sz="1200" dirty="0" err="1"/>
              <a:t>doi.org</a:t>
            </a:r>
            <a:r>
              <a:rPr lang="de-DE" sz="1200" dirty="0"/>
              <a:t>/10.1038/322538a0 </a:t>
            </a:r>
            <a:endParaRPr lang="en-US" sz="1200" dirty="0"/>
          </a:p>
          <a:p>
            <a:r>
              <a:rPr lang="en-US" sz="1200" dirty="0"/>
              <a:t>18) </a:t>
            </a:r>
            <a:r>
              <a:rPr lang="de-DE" sz="1200" dirty="0"/>
              <a:t>Jokat, W., Ritzmann, O., Reichert, C., &amp; Hinz, K. (2004). </a:t>
            </a:r>
            <a:r>
              <a:rPr lang="en-US" sz="1200" dirty="0"/>
              <a:t>Deep crustal structure of the continental margin off the Explora Escarpment and in the Lazarev Sea, East Antarctica. </a:t>
            </a:r>
            <a:r>
              <a:rPr lang="en-US" sz="1200" i="1" dirty="0"/>
              <a:t>Marine Geophysical Researches, 25</a:t>
            </a:r>
            <a:r>
              <a:rPr lang="en-US" sz="1200" dirty="0"/>
              <a:t>(3-4), 283-304. https://</a:t>
            </a:r>
            <a:r>
              <a:rPr lang="en-US" sz="1200" dirty="0" err="1"/>
              <a:t>doi.org</a:t>
            </a:r>
            <a:r>
              <a:rPr lang="en-US" sz="1200" dirty="0"/>
              <a:t>/10.1007/s11001-005-1337-9</a:t>
            </a:r>
            <a:r>
              <a:rPr lang="de-DE" sz="1200" dirty="0"/>
              <a:t> </a:t>
            </a:r>
            <a:endParaRPr lang="en-US" sz="1200" dirty="0"/>
          </a:p>
          <a:p>
            <a:r>
              <a:rPr lang="en-US" sz="1200" dirty="0"/>
              <a:t>19) Fretwell, P., Pritchard, H. D., Vaughan, D. G., Bamber, J. L., Barrand, N. E., Bell, R., et al. (2013). Bedmap2: improved ice bed, surface and thickness datasets for Antarctica. </a:t>
            </a:r>
            <a:r>
              <a:rPr lang="en-US" sz="1200" i="1" dirty="0"/>
              <a:t>Cryosphere, 7</a:t>
            </a:r>
            <a:r>
              <a:rPr lang="en-US" sz="1200" dirty="0"/>
              <a:t>(1), 375-393. https://</a:t>
            </a:r>
            <a:r>
              <a:rPr lang="en-US" sz="1200" dirty="0" err="1"/>
              <a:t>doi.org</a:t>
            </a:r>
            <a:r>
              <a:rPr lang="en-US" sz="1200" dirty="0"/>
              <a:t>/10.5194/tc-7-375-2013</a:t>
            </a:r>
          </a:p>
          <a:p>
            <a:r>
              <a:rPr lang="en-US" sz="1200" dirty="0"/>
              <a:t>20) Grobe, H., &amp; Mackensen, A. (1992). Late Quaternary climatic cycles as recorded in sediments from the Antarctic continental margin. </a:t>
            </a:r>
            <a:r>
              <a:rPr lang="en-US" sz="1200" i="1" dirty="0"/>
              <a:t>The Antarctic paleoenvironment: A perspective on Global Change; Antarctic Research Series, 56</a:t>
            </a:r>
            <a:r>
              <a:rPr lang="en-US" sz="1200" dirty="0"/>
              <a:t>, 349-376. </a:t>
            </a:r>
          </a:p>
          <a:p>
            <a:r>
              <a:rPr lang="en-US" sz="1200" dirty="0"/>
              <a:t>21) </a:t>
            </a:r>
            <a:r>
              <a:rPr lang="de-DE" sz="1200" dirty="0"/>
              <a:t>Hillenbrand, C. D., Bentley, M. J., Stolldorf, T. D., Hein, A. S., Kuhn, G., Graham, A. G. C., et al. </a:t>
            </a:r>
            <a:r>
              <a:rPr lang="en-US" sz="1200" dirty="0"/>
              <a:t>(2014). Reconstruction of changes in the Weddell Sea sector of the Antarctic Ice Sheet since the Last Glacial Maximum. </a:t>
            </a:r>
            <a:r>
              <a:rPr lang="en-US" sz="1200" i="1" dirty="0"/>
              <a:t>Quaternary Science Reviews, 100</a:t>
            </a:r>
            <a:r>
              <a:rPr lang="en-US" sz="1200" dirty="0"/>
              <a:t>, 111-136. https://</a:t>
            </a:r>
            <a:r>
              <a:rPr lang="en-US" sz="1200" dirty="0" err="1"/>
              <a:t>doi.org</a:t>
            </a:r>
            <a:r>
              <a:rPr lang="en-US" sz="1200" dirty="0"/>
              <a:t>/10.1016/j.quascirev.2013.07.020</a:t>
            </a:r>
            <a:r>
              <a:rPr lang="de-DE" sz="1200" dirty="0"/>
              <a:t> </a:t>
            </a:r>
          </a:p>
          <a:p>
            <a:r>
              <a:rPr lang="de-DE" sz="1200" dirty="0"/>
              <a:t>22) </a:t>
            </a:r>
            <a:r>
              <a:rPr lang="en-US" sz="1200" dirty="0"/>
              <a:t>Rignot, E., Mouginot, J., </a:t>
            </a:r>
            <a:r>
              <a:rPr lang="en-US" sz="1200" dirty="0" err="1"/>
              <a:t>Scheuchl</a:t>
            </a:r>
            <a:r>
              <a:rPr lang="en-US" sz="1200" dirty="0"/>
              <a:t>, B., van den Broeke, M., van </a:t>
            </a:r>
            <a:r>
              <a:rPr lang="en-US" sz="1200" dirty="0" err="1"/>
              <a:t>Wessem</a:t>
            </a:r>
            <a:r>
              <a:rPr lang="en-US" sz="1200" dirty="0"/>
              <a:t>, M. J., &amp; Morlighem, M. (2019). Four decades of Antarctic Ice Sheet mass balance from 1979-2017. </a:t>
            </a:r>
            <a:r>
              <a:rPr lang="en-US" sz="1200" i="1" dirty="0"/>
              <a:t>Proc Natl </a:t>
            </a:r>
            <a:r>
              <a:rPr lang="en-US" sz="1200" i="1" dirty="0" err="1"/>
              <a:t>Acad</a:t>
            </a:r>
            <a:r>
              <a:rPr lang="en-US" sz="1200" i="1" dirty="0"/>
              <a:t> Sci U S A, 116</a:t>
            </a:r>
            <a:r>
              <a:rPr lang="en-US" sz="1200" dirty="0"/>
              <a:t>(4), 1095-1103. https://</a:t>
            </a:r>
            <a:r>
              <a:rPr lang="en-US" sz="1200" dirty="0" err="1"/>
              <a:t>doi.org</a:t>
            </a:r>
            <a:r>
              <a:rPr lang="en-US" sz="1200" dirty="0"/>
              <a:t>/10.1073/pnas.1812883116</a:t>
            </a:r>
          </a:p>
        </p:txBody>
      </p:sp>
      <p:sp>
        <p:nvSpPr>
          <p:cNvPr id="17" name="Rechteck 16">
            <a:extLst>
              <a:ext uri="{FF2B5EF4-FFF2-40B4-BE49-F238E27FC236}">
                <a16:creationId xmlns:a16="http://schemas.microsoft.com/office/drawing/2014/main" id="{A89AEC00-D43A-F640-9F16-DE13D791F48F}"/>
              </a:ext>
            </a:extLst>
          </p:cNvPr>
          <p:cNvSpPr/>
          <p:nvPr/>
        </p:nvSpPr>
        <p:spPr>
          <a:xfrm>
            <a:off x="0" y="6411323"/>
            <a:ext cx="12192000" cy="4466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Grafik 17">
            <a:extLst>
              <a:ext uri="{FF2B5EF4-FFF2-40B4-BE49-F238E27FC236}">
                <a16:creationId xmlns:a16="http://schemas.microsoft.com/office/drawing/2014/main" id="{002A0439-6537-724F-968E-BBA9A20D39B3}"/>
              </a:ext>
            </a:extLst>
          </p:cNvPr>
          <p:cNvPicPr>
            <a:picLocks noChangeAspect="1"/>
          </p:cNvPicPr>
          <p:nvPr/>
        </p:nvPicPr>
        <p:blipFill>
          <a:blip r:embed="rId3"/>
          <a:stretch>
            <a:fillRect/>
          </a:stretch>
        </p:blipFill>
        <p:spPr>
          <a:xfrm>
            <a:off x="3647906" y="6452348"/>
            <a:ext cx="1895644" cy="383162"/>
          </a:xfrm>
          <a:prstGeom prst="rect">
            <a:avLst/>
          </a:prstGeom>
        </p:spPr>
      </p:pic>
      <p:pic>
        <p:nvPicPr>
          <p:cNvPr id="20" name="Grafik 19">
            <a:extLst>
              <a:ext uri="{FF2B5EF4-FFF2-40B4-BE49-F238E27FC236}">
                <a16:creationId xmlns:a16="http://schemas.microsoft.com/office/drawing/2014/main" id="{0EC498F8-75FB-6B4D-8A72-D3EF42689D1F}"/>
              </a:ext>
            </a:extLst>
          </p:cNvPr>
          <p:cNvPicPr>
            <a:picLocks noChangeAspect="1"/>
          </p:cNvPicPr>
          <p:nvPr/>
        </p:nvPicPr>
        <p:blipFill>
          <a:blip r:embed="rId4"/>
          <a:stretch>
            <a:fillRect/>
          </a:stretch>
        </p:blipFill>
        <p:spPr>
          <a:xfrm>
            <a:off x="6988518" y="6492160"/>
            <a:ext cx="1264004" cy="344373"/>
          </a:xfrm>
          <a:prstGeom prst="rect">
            <a:avLst/>
          </a:prstGeom>
        </p:spPr>
      </p:pic>
      <p:pic>
        <p:nvPicPr>
          <p:cNvPr id="21" name="Grafik 20">
            <a:extLst>
              <a:ext uri="{FF2B5EF4-FFF2-40B4-BE49-F238E27FC236}">
                <a16:creationId xmlns:a16="http://schemas.microsoft.com/office/drawing/2014/main" id="{AC2875D0-1BBE-D043-AAEA-2867B72D3ABC}"/>
              </a:ext>
            </a:extLst>
          </p:cNvPr>
          <p:cNvPicPr>
            <a:picLocks noChangeAspect="1"/>
          </p:cNvPicPr>
          <p:nvPr/>
        </p:nvPicPr>
        <p:blipFill>
          <a:blip r:embed="rId5"/>
          <a:stretch>
            <a:fillRect/>
          </a:stretch>
        </p:blipFill>
        <p:spPr>
          <a:xfrm>
            <a:off x="10262745" y="6520735"/>
            <a:ext cx="826006" cy="283940"/>
          </a:xfrm>
          <a:prstGeom prst="rect">
            <a:avLst/>
          </a:prstGeom>
        </p:spPr>
      </p:pic>
      <p:cxnSp>
        <p:nvCxnSpPr>
          <p:cNvPr id="22" name="Gerade Verbindung 21">
            <a:extLst>
              <a:ext uri="{FF2B5EF4-FFF2-40B4-BE49-F238E27FC236}">
                <a16:creationId xmlns:a16="http://schemas.microsoft.com/office/drawing/2014/main" id="{9EA5EF7A-88E0-4841-B500-E91C35EE9035}"/>
              </a:ext>
            </a:extLst>
          </p:cNvPr>
          <p:cNvCxnSpPr/>
          <p:nvPr/>
        </p:nvCxnSpPr>
        <p:spPr>
          <a:xfrm>
            <a:off x="0" y="6411323"/>
            <a:ext cx="12192000" cy="11916"/>
          </a:xfrm>
          <a:prstGeom prst="line">
            <a:avLst/>
          </a:prstGeom>
          <a:ln w="76200"/>
        </p:spPr>
        <p:style>
          <a:lnRef idx="1">
            <a:schemeClr val="dk1"/>
          </a:lnRef>
          <a:fillRef idx="0">
            <a:schemeClr val="dk1"/>
          </a:fillRef>
          <a:effectRef idx="0">
            <a:schemeClr val="dk1"/>
          </a:effectRef>
          <a:fontRef idx="minor">
            <a:schemeClr val="tx1"/>
          </a:fontRef>
        </p:style>
      </p:cxnSp>
      <p:sp>
        <p:nvSpPr>
          <p:cNvPr id="23" name="Textfeld 22">
            <a:extLst>
              <a:ext uri="{FF2B5EF4-FFF2-40B4-BE49-F238E27FC236}">
                <a16:creationId xmlns:a16="http://schemas.microsoft.com/office/drawing/2014/main" id="{4A479C9D-EB20-1141-9456-36253AE9CF16}"/>
              </a:ext>
            </a:extLst>
          </p:cNvPr>
          <p:cNvSpPr txBox="1"/>
          <p:nvPr/>
        </p:nvSpPr>
        <p:spPr>
          <a:xfrm>
            <a:off x="0" y="6474652"/>
            <a:ext cx="4673536" cy="307777"/>
          </a:xfrm>
          <a:prstGeom prst="rect">
            <a:avLst/>
          </a:prstGeom>
          <a:noFill/>
        </p:spPr>
        <p:txBody>
          <a:bodyPr wrap="square" rtlCol="0">
            <a:spAutoFit/>
          </a:bodyPr>
          <a:lstStyle/>
          <a:p>
            <a:r>
              <a:rPr lang="de-DE" sz="1400">
                <a:solidFill>
                  <a:schemeClr val="bg1"/>
                </a:solidFill>
              </a:rPr>
              <a:t>EGU 2020: Sharing </a:t>
            </a:r>
            <a:r>
              <a:rPr lang="de-DE" sz="1400" err="1">
                <a:solidFill>
                  <a:schemeClr val="bg1"/>
                </a:solidFill>
              </a:rPr>
              <a:t>Geoscience</a:t>
            </a:r>
            <a:r>
              <a:rPr lang="de-DE" sz="1400">
                <a:solidFill>
                  <a:schemeClr val="bg1"/>
                </a:solidFill>
              </a:rPr>
              <a:t> Online </a:t>
            </a:r>
            <a:endParaRPr lang="en-US" sz="1400">
              <a:solidFill>
                <a:schemeClr val="bg1"/>
              </a:solidFill>
            </a:endParaRPr>
          </a:p>
        </p:txBody>
      </p:sp>
      <p:cxnSp>
        <p:nvCxnSpPr>
          <p:cNvPr id="24" name="Gerade Verbindung 23">
            <a:extLst>
              <a:ext uri="{FF2B5EF4-FFF2-40B4-BE49-F238E27FC236}">
                <a16:creationId xmlns:a16="http://schemas.microsoft.com/office/drawing/2014/main" id="{B21A36B8-E121-CF44-AB43-1BCF8F3C5FB2}"/>
              </a:ext>
            </a:extLst>
          </p:cNvPr>
          <p:cNvCxnSpPr>
            <a:cxnSpLocks/>
          </p:cNvCxnSpPr>
          <p:nvPr/>
        </p:nvCxnSpPr>
        <p:spPr>
          <a:xfrm>
            <a:off x="3053544" y="6423239"/>
            <a:ext cx="2205" cy="434761"/>
          </a:xfrm>
          <a:prstGeom prst="line">
            <a:avLst/>
          </a:prstGeom>
          <a:ln w="76200"/>
        </p:spPr>
        <p:style>
          <a:lnRef idx="1">
            <a:schemeClr val="dk1"/>
          </a:lnRef>
          <a:fillRef idx="0">
            <a:schemeClr val="dk1"/>
          </a:fillRef>
          <a:effectRef idx="0">
            <a:schemeClr val="dk1"/>
          </a:effectRef>
          <a:fontRef idx="minor">
            <a:schemeClr val="tx1"/>
          </a:fontRef>
        </p:style>
      </p:cxnSp>
      <p:cxnSp>
        <p:nvCxnSpPr>
          <p:cNvPr id="25" name="Gerade Verbindung 24">
            <a:extLst>
              <a:ext uri="{FF2B5EF4-FFF2-40B4-BE49-F238E27FC236}">
                <a16:creationId xmlns:a16="http://schemas.microsoft.com/office/drawing/2014/main" id="{3F48421A-B846-3C49-81D4-9CC852125AE8}"/>
              </a:ext>
            </a:extLst>
          </p:cNvPr>
          <p:cNvCxnSpPr>
            <a:cxnSpLocks/>
          </p:cNvCxnSpPr>
          <p:nvPr/>
        </p:nvCxnSpPr>
        <p:spPr>
          <a:xfrm>
            <a:off x="6093396" y="6418742"/>
            <a:ext cx="1" cy="452807"/>
          </a:xfrm>
          <a:prstGeom prst="line">
            <a:avLst/>
          </a:prstGeom>
          <a:ln w="76200"/>
        </p:spPr>
        <p:style>
          <a:lnRef idx="1">
            <a:schemeClr val="dk1"/>
          </a:lnRef>
          <a:fillRef idx="0">
            <a:schemeClr val="dk1"/>
          </a:fillRef>
          <a:effectRef idx="0">
            <a:schemeClr val="dk1"/>
          </a:effectRef>
          <a:fontRef idx="minor">
            <a:schemeClr val="tx1"/>
          </a:fontRef>
        </p:style>
      </p:cxnSp>
      <p:cxnSp>
        <p:nvCxnSpPr>
          <p:cNvPr id="26" name="Gerade Verbindung 25">
            <a:extLst>
              <a:ext uri="{FF2B5EF4-FFF2-40B4-BE49-F238E27FC236}">
                <a16:creationId xmlns:a16="http://schemas.microsoft.com/office/drawing/2014/main" id="{A5C87F8D-763D-1043-B11E-7EFA1CEF5ED4}"/>
              </a:ext>
            </a:extLst>
          </p:cNvPr>
          <p:cNvCxnSpPr>
            <a:cxnSpLocks/>
          </p:cNvCxnSpPr>
          <p:nvPr/>
        </p:nvCxnSpPr>
        <p:spPr>
          <a:xfrm>
            <a:off x="9139954" y="6432557"/>
            <a:ext cx="1" cy="423697"/>
          </a:xfrm>
          <a:prstGeom prst="line">
            <a:avLst/>
          </a:prstGeom>
          <a:ln w="762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20464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tertitel 3">
            <a:extLst>
              <a:ext uri="{FF2B5EF4-FFF2-40B4-BE49-F238E27FC236}">
                <a16:creationId xmlns:a16="http://schemas.microsoft.com/office/drawing/2014/main" id="{2532A618-6427-B046-A2D9-C96B25F982D8}"/>
              </a:ext>
            </a:extLst>
          </p:cNvPr>
          <p:cNvSpPr>
            <a:spLocks noGrp="1"/>
          </p:cNvSpPr>
          <p:nvPr>
            <p:ph type="subTitle" idx="1"/>
          </p:nvPr>
        </p:nvSpPr>
        <p:spPr>
          <a:xfrm>
            <a:off x="2695194" y="5805"/>
            <a:ext cx="6801612" cy="539968"/>
          </a:xfrm>
        </p:spPr>
        <p:txBody>
          <a:bodyPr/>
          <a:lstStyle/>
          <a:p>
            <a:r>
              <a:rPr lang="en-US" u="sng" dirty="0"/>
              <a:t>Appendix A - Data References for bathymetry model</a:t>
            </a:r>
          </a:p>
        </p:txBody>
      </p:sp>
      <p:sp>
        <p:nvSpPr>
          <p:cNvPr id="16" name="Textfeld 15">
            <a:extLst>
              <a:ext uri="{FF2B5EF4-FFF2-40B4-BE49-F238E27FC236}">
                <a16:creationId xmlns:a16="http://schemas.microsoft.com/office/drawing/2014/main" id="{D2C50C78-C986-394E-A522-3B49D5021012}"/>
              </a:ext>
            </a:extLst>
          </p:cNvPr>
          <p:cNvSpPr txBox="1"/>
          <p:nvPr/>
        </p:nvSpPr>
        <p:spPr>
          <a:xfrm>
            <a:off x="628907" y="524284"/>
            <a:ext cx="10753468" cy="5809283"/>
          </a:xfrm>
          <a:prstGeom prst="rect">
            <a:avLst/>
          </a:prstGeom>
          <a:noFill/>
        </p:spPr>
        <p:txBody>
          <a:bodyPr wrap="square" rtlCol="0">
            <a:spAutoFit/>
          </a:bodyPr>
          <a:lstStyle/>
          <a:p>
            <a:pPr marL="285750" indent="-285750">
              <a:buFontTx/>
              <a:buChar char="-"/>
            </a:pPr>
            <a:r>
              <a:rPr lang="en-US" sz="1200" dirty="0"/>
              <a:t>Seismic data:</a:t>
            </a:r>
          </a:p>
          <a:p>
            <a:pPr marL="742950" lvl="1" indent="-285750">
              <a:buFontTx/>
              <a:buChar char="-"/>
            </a:pPr>
            <a:r>
              <a:rPr lang="en-US" sz="1200" dirty="0"/>
              <a:t>Smith, E. C., Hattermann, T., Kuhn, G., </a:t>
            </a:r>
            <a:r>
              <a:rPr lang="en-US" sz="1200" dirty="0" err="1"/>
              <a:t>Gaedicke</a:t>
            </a:r>
            <a:r>
              <a:rPr lang="en-US" sz="1200" dirty="0"/>
              <a:t>, C., Berger, S., Drews, R., et al. (2019). Detailed seismic bathymetry beneath </a:t>
            </a:r>
            <a:r>
              <a:rPr lang="en-US" sz="1200" dirty="0" err="1"/>
              <a:t>Ekstroem</a:t>
            </a:r>
            <a:r>
              <a:rPr lang="en-US" sz="1200" dirty="0"/>
              <a:t> Ice Shelf, Antarctica: Implications for glacial history and ice-ocean interaction, submitted to Geophysical Research Letters. https://</a:t>
            </a:r>
            <a:r>
              <a:rPr lang="en-US" sz="1200" dirty="0" err="1"/>
              <a:t>doi.org</a:t>
            </a:r>
            <a:r>
              <a:rPr lang="en-US" sz="1200" dirty="0"/>
              <a:t>/10.1002/essoar.10501125.1</a:t>
            </a:r>
          </a:p>
          <a:p>
            <a:pPr marL="742950" lvl="1" indent="-285750">
              <a:buFontTx/>
              <a:buChar char="-"/>
            </a:pPr>
            <a:r>
              <a:rPr lang="en-US" sz="1200" dirty="0"/>
              <a:t>Nøst, O. A. (2004). Measurements of ice thickness and seabed topography under the Fimbul Ice Shelf, Dronning Maud Land, Antarctica, Journal of Geophysical Research: Oceans, 109(C10). https://</a:t>
            </a:r>
            <a:r>
              <a:rPr lang="en-US" sz="1200" dirty="0" err="1"/>
              <a:t>doi.org</a:t>
            </a:r>
            <a:r>
              <a:rPr lang="en-US" sz="1200" dirty="0"/>
              <a:t>/10.1029/2004JC002277</a:t>
            </a:r>
          </a:p>
          <a:p>
            <a:pPr marL="285750" indent="-285750">
              <a:buFontTx/>
              <a:buChar char="-"/>
            </a:pPr>
            <a:endParaRPr lang="en-US" sz="1200" dirty="0"/>
          </a:p>
          <a:p>
            <a:pPr marL="285750" indent="-285750">
              <a:buFontTx/>
              <a:buChar char="-"/>
            </a:pPr>
            <a:r>
              <a:rPr lang="en-US" sz="1200" dirty="0"/>
              <a:t>Ice thickness radar data:</a:t>
            </a:r>
          </a:p>
          <a:p>
            <a:pPr marL="742950" lvl="1" indent="-285750">
              <a:buFontTx/>
              <a:buChar char="-"/>
            </a:pPr>
            <a:r>
              <a:rPr lang="en-US" sz="1200" dirty="0"/>
              <a:t>Riedel, S., Jokat, W., &amp; Steinhage, D. (2012). Mapping tectonic provinces 484 with airborne gravity and radar data in Dronning Maud Land, East Antarctica, Geophysical Journal International, 189(1), 414-427. https://</a:t>
            </a:r>
            <a:r>
              <a:rPr lang="en-US" sz="1200" dirty="0" err="1"/>
              <a:t>doi.org</a:t>
            </a:r>
            <a:r>
              <a:rPr lang="en-US" sz="1200" dirty="0"/>
              <a:t>/10.1111/j.1365-246X.2012.05363.x</a:t>
            </a:r>
          </a:p>
          <a:p>
            <a:endParaRPr lang="en-US" sz="1200" dirty="0"/>
          </a:p>
          <a:p>
            <a:pPr marL="285750" indent="-285750">
              <a:buFontTx/>
              <a:buChar char="-"/>
            </a:pPr>
            <a:r>
              <a:rPr lang="en-US" sz="1200" dirty="0"/>
              <a:t>Grounding line estimates:</a:t>
            </a:r>
          </a:p>
          <a:p>
            <a:pPr marL="742950" lvl="1" indent="-285750">
              <a:buFontTx/>
              <a:buChar char="-"/>
            </a:pPr>
            <a:r>
              <a:rPr lang="en-US" sz="1200" dirty="0"/>
              <a:t>Mouginot, J., B. </a:t>
            </a:r>
            <a:r>
              <a:rPr lang="en-US" sz="1200" dirty="0" err="1"/>
              <a:t>Scheuchl</a:t>
            </a:r>
            <a:r>
              <a:rPr lang="en-US" sz="1200" dirty="0"/>
              <a:t>, and E. Rignot. (2017). </a:t>
            </a:r>
            <a:r>
              <a:rPr lang="en-US" sz="1200" dirty="0" err="1"/>
              <a:t>MEaSUREs</a:t>
            </a:r>
            <a:r>
              <a:rPr lang="en-US" sz="1200" dirty="0"/>
              <a:t> Antarctic Boundaries for IPY 2007-2009 from Satellite Radar, Version 2. Boulder, Colorado USA. </a:t>
            </a:r>
            <a:r>
              <a:rPr lang="en-US" sz="1200" i="1" dirty="0"/>
              <a:t>NASA National Snow and Ice Data Center Distributed Active Archive Center. </a:t>
            </a:r>
            <a:r>
              <a:rPr lang="en-US" sz="1200" dirty="0"/>
              <a:t>https://</a:t>
            </a:r>
            <a:r>
              <a:rPr lang="en-US" sz="1200" dirty="0" err="1"/>
              <a:t>doi.org</a:t>
            </a:r>
            <a:r>
              <a:rPr lang="en-US" sz="1200" dirty="0"/>
              <a:t>/10.5067/AXE4121732AD, [10/2019].</a:t>
            </a:r>
          </a:p>
          <a:p>
            <a:pPr marL="285750" indent="-285750">
              <a:buFontTx/>
              <a:buChar char="-"/>
            </a:pPr>
            <a:endParaRPr lang="en-US" sz="1200" dirty="0"/>
          </a:p>
          <a:p>
            <a:pPr marL="285750" indent="-285750">
              <a:buFontTx/>
              <a:buChar char="-"/>
            </a:pPr>
            <a:r>
              <a:rPr lang="en-US" sz="1200" dirty="0"/>
              <a:t>Swath bathymetry:</a:t>
            </a:r>
          </a:p>
          <a:p>
            <a:pPr marL="742950" lvl="1" indent="-285750">
              <a:buFontTx/>
              <a:buChar char="-"/>
            </a:pPr>
            <a:r>
              <a:rPr lang="en-US" sz="1200" dirty="0"/>
              <a:t>campaign	data repository			campaign	data </a:t>
            </a:r>
            <a:r>
              <a:rPr lang="en-US" sz="1200" dirty="0" err="1"/>
              <a:t>repsoitory</a:t>
            </a:r>
            <a:endParaRPr lang="en-US" sz="1200" dirty="0"/>
          </a:p>
          <a:p>
            <a:pPr marL="742950" lvl="1" indent="-285750">
              <a:buFontTx/>
              <a:buChar char="-"/>
            </a:pPr>
            <a:r>
              <a:rPr lang="en-US" sz="1200" dirty="0"/>
              <a:t>ant05_4 	https://</a:t>
            </a:r>
            <a:r>
              <a:rPr lang="en-US" sz="1200" dirty="0" err="1"/>
              <a:t>doi.pangaea.de</a:t>
            </a:r>
            <a:r>
              <a:rPr lang="en-US" sz="1200" dirty="0"/>
              <a:t>/10.1594/PANGAEA.763938	ant15_4	https://</a:t>
            </a:r>
            <a:r>
              <a:rPr lang="en-US" sz="1200" dirty="0" err="1"/>
              <a:t>doi.pangaea.de</a:t>
            </a:r>
            <a:r>
              <a:rPr lang="en-US" sz="1200" dirty="0"/>
              <a:t>/10.1594/PANGAEA.724655</a:t>
            </a:r>
          </a:p>
          <a:p>
            <a:pPr marL="742950" lvl="1" indent="-285750">
              <a:buFontTx/>
              <a:buChar char="-"/>
            </a:pPr>
            <a:r>
              <a:rPr lang="en-US" sz="1200" dirty="0"/>
              <a:t>ant06_3 	https://</a:t>
            </a:r>
            <a:r>
              <a:rPr lang="en-US" sz="1200" dirty="0" err="1"/>
              <a:t>doi.pangaea.de</a:t>
            </a:r>
            <a:r>
              <a:rPr lang="en-US" sz="1200" dirty="0"/>
              <a:t>/10.1594/PANGAEA.763882	ant16_2	https://</a:t>
            </a:r>
            <a:r>
              <a:rPr lang="en-US" sz="1200" dirty="0" err="1"/>
              <a:t>doi.pangaea.de</a:t>
            </a:r>
            <a:r>
              <a:rPr lang="en-US" sz="1200" dirty="0"/>
              <a:t>/10.1594/PANGAEA.724656</a:t>
            </a:r>
          </a:p>
          <a:p>
            <a:pPr marL="742950" lvl="1" indent="-285750">
              <a:buFontTx/>
              <a:buChar char="-"/>
            </a:pPr>
            <a:r>
              <a:rPr lang="en-US" sz="1200" dirty="0"/>
              <a:t>ant08_5 	https://</a:t>
            </a:r>
            <a:r>
              <a:rPr lang="en-US" sz="1200" dirty="0" err="1"/>
              <a:t>doi.pangaea.de</a:t>
            </a:r>
            <a:r>
              <a:rPr lang="en-US" sz="1200" dirty="0"/>
              <a:t>/10.1594/PANGAEA.767654	ant16_3	https://</a:t>
            </a:r>
            <a:r>
              <a:rPr lang="en-US" sz="1200" dirty="0" err="1"/>
              <a:t>doi.pangaea.de</a:t>
            </a:r>
            <a:r>
              <a:rPr lang="en-US" sz="1200" dirty="0"/>
              <a:t>/10.1594/PANGAEA.724657</a:t>
            </a:r>
          </a:p>
          <a:p>
            <a:pPr marL="742950" lvl="1" indent="-285750">
              <a:buFontTx/>
              <a:buChar char="-"/>
            </a:pPr>
            <a:r>
              <a:rPr lang="en-US" sz="1200" dirty="0"/>
              <a:t>ant04_3 	https://</a:t>
            </a:r>
            <a:r>
              <a:rPr lang="en-US" sz="1200" dirty="0" err="1"/>
              <a:t>doi.pangaea.de</a:t>
            </a:r>
            <a:r>
              <a:rPr lang="en-US" sz="1200" dirty="0"/>
              <a:t>/10.1594/PANGAEA.763923	ant17_2	https://</a:t>
            </a:r>
            <a:r>
              <a:rPr lang="en-US" sz="1200" dirty="0" err="1"/>
              <a:t>doi.pangaea.de</a:t>
            </a:r>
            <a:r>
              <a:rPr lang="en-US" sz="1200" dirty="0"/>
              <a:t>/10.1594/PANGAEA.763731</a:t>
            </a:r>
          </a:p>
          <a:p>
            <a:pPr marL="742950" lvl="1" indent="-285750">
              <a:buFontTx/>
              <a:buChar char="-"/>
            </a:pPr>
            <a:r>
              <a:rPr lang="en-US" sz="1200" dirty="0"/>
              <a:t>ant09_2 	https://</a:t>
            </a:r>
            <a:r>
              <a:rPr lang="en-US" sz="1200" dirty="0" err="1"/>
              <a:t>doi.pangaea.de</a:t>
            </a:r>
            <a:r>
              <a:rPr lang="en-US" sz="1200" dirty="0"/>
              <a:t>/10.1594/PANGAEA.767553	ant17_3	https://</a:t>
            </a:r>
            <a:r>
              <a:rPr lang="en-US" sz="1200" dirty="0" err="1"/>
              <a:t>doi.pangaea.de</a:t>
            </a:r>
            <a:r>
              <a:rPr lang="en-US" sz="1200" dirty="0"/>
              <a:t>/10.1594/PANGAEA.763269</a:t>
            </a:r>
          </a:p>
          <a:p>
            <a:pPr marL="742950" lvl="1" indent="-285750">
              <a:buFontTx/>
              <a:buChar char="-"/>
            </a:pPr>
            <a:r>
              <a:rPr lang="en-US" sz="1200" dirty="0"/>
              <a:t>ant09_3 	https://</a:t>
            </a:r>
            <a:r>
              <a:rPr lang="en-US" sz="1200" dirty="0" err="1"/>
              <a:t>doi.pangaea.de</a:t>
            </a:r>
            <a:r>
              <a:rPr lang="en-US" sz="1200" dirty="0"/>
              <a:t>/10.1594/PANGAEA.767555	ant19_2	https://</a:t>
            </a:r>
            <a:r>
              <a:rPr lang="en-US" sz="1200" dirty="0" err="1"/>
              <a:t>doi.pangaea.de</a:t>
            </a:r>
            <a:r>
              <a:rPr lang="en-US" sz="1200" dirty="0"/>
              <a:t>/10.1594/PANGAEA.701695</a:t>
            </a:r>
          </a:p>
          <a:p>
            <a:pPr marL="742950" lvl="1" indent="-285750">
              <a:buFontTx/>
              <a:buChar char="-"/>
            </a:pPr>
            <a:r>
              <a:rPr lang="en-US" sz="1200" dirty="0"/>
              <a:t>ant10_2 	https://</a:t>
            </a:r>
            <a:r>
              <a:rPr lang="en-US" sz="1200" dirty="0" err="1"/>
              <a:t>doi.pangaea.de</a:t>
            </a:r>
            <a:r>
              <a:rPr lang="en-US" sz="1200" dirty="0"/>
              <a:t>/10.1594/PANGAEA.767517	ant20_2	https://</a:t>
            </a:r>
            <a:r>
              <a:rPr lang="en-US" sz="1200" dirty="0" err="1"/>
              <a:t>doi.pangaea.de</a:t>
            </a:r>
            <a:r>
              <a:rPr lang="en-US" sz="1200" dirty="0"/>
              <a:t>/10.1594/PANGAEA.733040</a:t>
            </a:r>
          </a:p>
          <a:p>
            <a:pPr marL="742950" lvl="1" indent="-285750">
              <a:buFontTx/>
              <a:buChar char="-"/>
            </a:pPr>
            <a:r>
              <a:rPr lang="en-US" sz="1200" dirty="0"/>
              <a:t>ant11_4 	https://</a:t>
            </a:r>
            <a:r>
              <a:rPr lang="en-US" sz="1200" dirty="0" err="1"/>
              <a:t>doi.pangaea.de</a:t>
            </a:r>
            <a:r>
              <a:rPr lang="en-US" sz="1200" dirty="0"/>
              <a:t>/10.1594/PANGAEA.767549	ant22_3	https://</a:t>
            </a:r>
            <a:r>
              <a:rPr lang="en-US" sz="1200" dirty="0" err="1"/>
              <a:t>doi.pangaea.de</a:t>
            </a:r>
            <a:r>
              <a:rPr lang="en-US" sz="1200" dirty="0"/>
              <a:t>/10.1594/PANGAEA.724660</a:t>
            </a:r>
          </a:p>
          <a:p>
            <a:pPr marL="742950" lvl="1" indent="-285750">
              <a:buFontTx/>
              <a:buChar char="-"/>
            </a:pPr>
            <a:r>
              <a:rPr lang="en-US" sz="1200" dirty="0"/>
              <a:t>ant12_3 	https://</a:t>
            </a:r>
            <a:r>
              <a:rPr lang="en-US" sz="1200" dirty="0" err="1"/>
              <a:t>doi.pangaea.de</a:t>
            </a:r>
            <a:r>
              <a:rPr lang="en-US" sz="1200" dirty="0"/>
              <a:t>/10.1594/PANGAEA.763235	ant23_8 	https://</a:t>
            </a:r>
            <a:r>
              <a:rPr lang="en-US" sz="1200" dirty="0" err="1"/>
              <a:t>doi.pangaea.de</a:t>
            </a:r>
            <a:r>
              <a:rPr lang="en-US" sz="1200" dirty="0"/>
              <a:t>/10.1594/PANGAEA.668088</a:t>
            </a:r>
          </a:p>
          <a:p>
            <a:pPr marL="742950" lvl="1" indent="-285750">
              <a:buFontTx/>
              <a:buChar char="-"/>
            </a:pPr>
            <a:r>
              <a:rPr lang="en-US" sz="1200" dirty="0"/>
              <a:t>ant14_3 	https://</a:t>
            </a:r>
            <a:r>
              <a:rPr lang="en-US" sz="1200" dirty="0" err="1"/>
              <a:t>doi.pangaea.de</a:t>
            </a:r>
            <a:r>
              <a:rPr lang="en-US" sz="1200" dirty="0"/>
              <a:t>/10.1594/PANGAEA.763232	ant23_9 	https://</a:t>
            </a:r>
            <a:r>
              <a:rPr lang="en-US" sz="1200" dirty="0" err="1"/>
              <a:t>doi.pangaea.de</a:t>
            </a:r>
            <a:r>
              <a:rPr lang="en-US" sz="1200" dirty="0"/>
              <a:t>/10.1594/PANGAEA.668101</a:t>
            </a:r>
          </a:p>
          <a:p>
            <a:pPr marL="742950" lvl="1" indent="-285750">
              <a:buFontTx/>
              <a:buChar char="-"/>
            </a:pPr>
            <a:r>
              <a:rPr lang="en-US" sz="1200" dirty="0"/>
              <a:t>ant15_2 	https://</a:t>
            </a:r>
            <a:r>
              <a:rPr lang="en-US" sz="1200" dirty="0" err="1"/>
              <a:t>doi.pangaea.de</a:t>
            </a:r>
            <a:r>
              <a:rPr lang="en-US" sz="1200" dirty="0"/>
              <a:t>/10.1594/PANGAEA.724653	ant27_3 	https://</a:t>
            </a:r>
            <a:r>
              <a:rPr lang="en-US" sz="1200" dirty="0" err="1"/>
              <a:t>doi.pangaea.de</a:t>
            </a:r>
            <a:r>
              <a:rPr lang="en-US" sz="1200" dirty="0"/>
              <a:t>/10.1594/PANGAEA.766940</a:t>
            </a:r>
          </a:p>
          <a:p>
            <a:pPr marL="742950" lvl="1" indent="-285750">
              <a:buFontTx/>
              <a:buChar char="-"/>
            </a:pPr>
            <a:r>
              <a:rPr lang="en-US" sz="1200" dirty="0"/>
              <a:t>ant15_3 	https://</a:t>
            </a:r>
            <a:r>
              <a:rPr lang="en-US" sz="1200" dirty="0" err="1"/>
              <a:t>doi.pangaea.de</a:t>
            </a:r>
            <a:r>
              <a:rPr lang="en-US" sz="1200" dirty="0"/>
              <a:t>/10.1594/PANGAEA.724654	PS101 	https://</a:t>
            </a:r>
            <a:r>
              <a:rPr lang="en-US" sz="1200" dirty="0" err="1"/>
              <a:t>doi.pangaea.de</a:t>
            </a:r>
            <a:r>
              <a:rPr lang="en-US" sz="1200" dirty="0"/>
              <a:t>/10.1594/PANGAEA.894464</a:t>
            </a:r>
          </a:p>
          <a:p>
            <a:pPr marL="742950" lvl="1" indent="-285750">
              <a:buFontTx/>
              <a:buChar char="-"/>
            </a:pPr>
            <a:r>
              <a:rPr lang="en-US" sz="1200" dirty="0"/>
              <a:t>ant15_4 	https://</a:t>
            </a:r>
            <a:r>
              <a:rPr lang="en-US" sz="1200" dirty="0" err="1"/>
              <a:t>doi.pangaea.de</a:t>
            </a:r>
            <a:r>
              <a:rPr lang="en-US" sz="1200" dirty="0"/>
              <a:t>/10.1594/PANGAEA.724655</a:t>
            </a:r>
          </a:p>
          <a:p>
            <a:pPr marL="285750" indent="-285750">
              <a:buFontTx/>
              <a:buChar char="-"/>
            </a:pPr>
            <a:endParaRPr lang="en-US" sz="1200" dirty="0"/>
          </a:p>
          <a:p>
            <a:pPr marL="285750" indent="-285750">
              <a:buFontTx/>
              <a:buChar char="-"/>
            </a:pPr>
            <a:endParaRPr lang="en-US" sz="1150" dirty="0"/>
          </a:p>
        </p:txBody>
      </p:sp>
      <p:sp>
        <p:nvSpPr>
          <p:cNvPr id="17" name="Rechteck 16">
            <a:extLst>
              <a:ext uri="{FF2B5EF4-FFF2-40B4-BE49-F238E27FC236}">
                <a16:creationId xmlns:a16="http://schemas.microsoft.com/office/drawing/2014/main" id="{D5F7953F-C2D4-DE45-8C34-7F816CBC2E31}"/>
              </a:ext>
            </a:extLst>
          </p:cNvPr>
          <p:cNvSpPr/>
          <p:nvPr/>
        </p:nvSpPr>
        <p:spPr>
          <a:xfrm>
            <a:off x="0" y="6411323"/>
            <a:ext cx="12192000" cy="4466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Grafik 17">
            <a:extLst>
              <a:ext uri="{FF2B5EF4-FFF2-40B4-BE49-F238E27FC236}">
                <a16:creationId xmlns:a16="http://schemas.microsoft.com/office/drawing/2014/main" id="{53A9843A-EF0B-AA47-9D09-B05BAA9133D7}"/>
              </a:ext>
            </a:extLst>
          </p:cNvPr>
          <p:cNvPicPr>
            <a:picLocks noChangeAspect="1"/>
          </p:cNvPicPr>
          <p:nvPr/>
        </p:nvPicPr>
        <p:blipFill>
          <a:blip r:embed="rId3"/>
          <a:stretch>
            <a:fillRect/>
          </a:stretch>
        </p:blipFill>
        <p:spPr>
          <a:xfrm>
            <a:off x="3647906" y="6452348"/>
            <a:ext cx="1895644" cy="383162"/>
          </a:xfrm>
          <a:prstGeom prst="rect">
            <a:avLst/>
          </a:prstGeom>
        </p:spPr>
      </p:pic>
      <p:pic>
        <p:nvPicPr>
          <p:cNvPr id="20" name="Grafik 19">
            <a:extLst>
              <a:ext uri="{FF2B5EF4-FFF2-40B4-BE49-F238E27FC236}">
                <a16:creationId xmlns:a16="http://schemas.microsoft.com/office/drawing/2014/main" id="{8394F042-7FD4-DA4F-805C-0AFAEBA597EE}"/>
              </a:ext>
            </a:extLst>
          </p:cNvPr>
          <p:cNvPicPr>
            <a:picLocks noChangeAspect="1"/>
          </p:cNvPicPr>
          <p:nvPr/>
        </p:nvPicPr>
        <p:blipFill>
          <a:blip r:embed="rId4"/>
          <a:stretch>
            <a:fillRect/>
          </a:stretch>
        </p:blipFill>
        <p:spPr>
          <a:xfrm>
            <a:off x="6988518" y="6492160"/>
            <a:ext cx="1264004" cy="344373"/>
          </a:xfrm>
          <a:prstGeom prst="rect">
            <a:avLst/>
          </a:prstGeom>
        </p:spPr>
      </p:pic>
      <p:pic>
        <p:nvPicPr>
          <p:cNvPr id="21" name="Grafik 20">
            <a:extLst>
              <a:ext uri="{FF2B5EF4-FFF2-40B4-BE49-F238E27FC236}">
                <a16:creationId xmlns:a16="http://schemas.microsoft.com/office/drawing/2014/main" id="{4542FBF7-4A6F-7A4C-B084-2E12302EF579}"/>
              </a:ext>
            </a:extLst>
          </p:cNvPr>
          <p:cNvPicPr>
            <a:picLocks noChangeAspect="1"/>
          </p:cNvPicPr>
          <p:nvPr/>
        </p:nvPicPr>
        <p:blipFill>
          <a:blip r:embed="rId5"/>
          <a:stretch>
            <a:fillRect/>
          </a:stretch>
        </p:blipFill>
        <p:spPr>
          <a:xfrm>
            <a:off x="10262745" y="6520735"/>
            <a:ext cx="826006" cy="283940"/>
          </a:xfrm>
          <a:prstGeom prst="rect">
            <a:avLst/>
          </a:prstGeom>
        </p:spPr>
      </p:pic>
      <p:cxnSp>
        <p:nvCxnSpPr>
          <p:cNvPr id="22" name="Gerade Verbindung 21">
            <a:extLst>
              <a:ext uri="{FF2B5EF4-FFF2-40B4-BE49-F238E27FC236}">
                <a16:creationId xmlns:a16="http://schemas.microsoft.com/office/drawing/2014/main" id="{C9798AF4-9E3E-D044-B1E2-591AD86F9901}"/>
              </a:ext>
            </a:extLst>
          </p:cNvPr>
          <p:cNvCxnSpPr/>
          <p:nvPr/>
        </p:nvCxnSpPr>
        <p:spPr>
          <a:xfrm>
            <a:off x="0" y="6411323"/>
            <a:ext cx="12192000" cy="11916"/>
          </a:xfrm>
          <a:prstGeom prst="line">
            <a:avLst/>
          </a:prstGeom>
          <a:ln w="76200"/>
        </p:spPr>
        <p:style>
          <a:lnRef idx="1">
            <a:schemeClr val="dk1"/>
          </a:lnRef>
          <a:fillRef idx="0">
            <a:schemeClr val="dk1"/>
          </a:fillRef>
          <a:effectRef idx="0">
            <a:schemeClr val="dk1"/>
          </a:effectRef>
          <a:fontRef idx="minor">
            <a:schemeClr val="tx1"/>
          </a:fontRef>
        </p:style>
      </p:cxnSp>
      <p:sp>
        <p:nvSpPr>
          <p:cNvPr id="23" name="Textfeld 22">
            <a:extLst>
              <a:ext uri="{FF2B5EF4-FFF2-40B4-BE49-F238E27FC236}">
                <a16:creationId xmlns:a16="http://schemas.microsoft.com/office/drawing/2014/main" id="{6FEFCEF3-39AD-FA4B-A2A7-489FC3204AE3}"/>
              </a:ext>
            </a:extLst>
          </p:cNvPr>
          <p:cNvSpPr txBox="1"/>
          <p:nvPr/>
        </p:nvSpPr>
        <p:spPr>
          <a:xfrm>
            <a:off x="0" y="6474652"/>
            <a:ext cx="4673536" cy="307777"/>
          </a:xfrm>
          <a:prstGeom prst="rect">
            <a:avLst/>
          </a:prstGeom>
          <a:noFill/>
        </p:spPr>
        <p:txBody>
          <a:bodyPr wrap="square" rtlCol="0">
            <a:spAutoFit/>
          </a:bodyPr>
          <a:lstStyle/>
          <a:p>
            <a:r>
              <a:rPr lang="de-DE" sz="1400">
                <a:solidFill>
                  <a:schemeClr val="bg1"/>
                </a:solidFill>
              </a:rPr>
              <a:t>EGU 2020: Sharing </a:t>
            </a:r>
            <a:r>
              <a:rPr lang="de-DE" sz="1400" err="1">
                <a:solidFill>
                  <a:schemeClr val="bg1"/>
                </a:solidFill>
              </a:rPr>
              <a:t>Geoscience</a:t>
            </a:r>
            <a:r>
              <a:rPr lang="de-DE" sz="1400">
                <a:solidFill>
                  <a:schemeClr val="bg1"/>
                </a:solidFill>
              </a:rPr>
              <a:t> Online </a:t>
            </a:r>
            <a:endParaRPr lang="en-US" sz="1400">
              <a:solidFill>
                <a:schemeClr val="bg1"/>
              </a:solidFill>
            </a:endParaRPr>
          </a:p>
        </p:txBody>
      </p:sp>
      <p:cxnSp>
        <p:nvCxnSpPr>
          <p:cNvPr id="24" name="Gerade Verbindung 23">
            <a:extLst>
              <a:ext uri="{FF2B5EF4-FFF2-40B4-BE49-F238E27FC236}">
                <a16:creationId xmlns:a16="http://schemas.microsoft.com/office/drawing/2014/main" id="{01F71BAB-9501-A74F-9BD9-6953989766D1}"/>
              </a:ext>
            </a:extLst>
          </p:cNvPr>
          <p:cNvCxnSpPr>
            <a:cxnSpLocks/>
          </p:cNvCxnSpPr>
          <p:nvPr/>
        </p:nvCxnSpPr>
        <p:spPr>
          <a:xfrm>
            <a:off x="3053544" y="6423239"/>
            <a:ext cx="2205" cy="434761"/>
          </a:xfrm>
          <a:prstGeom prst="line">
            <a:avLst/>
          </a:prstGeom>
          <a:ln w="76200"/>
        </p:spPr>
        <p:style>
          <a:lnRef idx="1">
            <a:schemeClr val="dk1"/>
          </a:lnRef>
          <a:fillRef idx="0">
            <a:schemeClr val="dk1"/>
          </a:fillRef>
          <a:effectRef idx="0">
            <a:schemeClr val="dk1"/>
          </a:effectRef>
          <a:fontRef idx="minor">
            <a:schemeClr val="tx1"/>
          </a:fontRef>
        </p:style>
      </p:cxnSp>
      <p:cxnSp>
        <p:nvCxnSpPr>
          <p:cNvPr id="25" name="Gerade Verbindung 24">
            <a:extLst>
              <a:ext uri="{FF2B5EF4-FFF2-40B4-BE49-F238E27FC236}">
                <a16:creationId xmlns:a16="http://schemas.microsoft.com/office/drawing/2014/main" id="{8F09D740-B072-D748-AADB-07802EA23EE9}"/>
              </a:ext>
            </a:extLst>
          </p:cNvPr>
          <p:cNvCxnSpPr>
            <a:cxnSpLocks/>
          </p:cNvCxnSpPr>
          <p:nvPr/>
        </p:nvCxnSpPr>
        <p:spPr>
          <a:xfrm>
            <a:off x="6093396" y="6418742"/>
            <a:ext cx="1" cy="452807"/>
          </a:xfrm>
          <a:prstGeom prst="line">
            <a:avLst/>
          </a:prstGeom>
          <a:ln w="76200"/>
        </p:spPr>
        <p:style>
          <a:lnRef idx="1">
            <a:schemeClr val="dk1"/>
          </a:lnRef>
          <a:fillRef idx="0">
            <a:schemeClr val="dk1"/>
          </a:fillRef>
          <a:effectRef idx="0">
            <a:schemeClr val="dk1"/>
          </a:effectRef>
          <a:fontRef idx="minor">
            <a:schemeClr val="tx1"/>
          </a:fontRef>
        </p:style>
      </p:cxnSp>
      <p:cxnSp>
        <p:nvCxnSpPr>
          <p:cNvPr id="26" name="Gerade Verbindung 25">
            <a:extLst>
              <a:ext uri="{FF2B5EF4-FFF2-40B4-BE49-F238E27FC236}">
                <a16:creationId xmlns:a16="http://schemas.microsoft.com/office/drawing/2014/main" id="{A52B6A01-3DFA-1748-97C7-6D90024C497A}"/>
              </a:ext>
            </a:extLst>
          </p:cNvPr>
          <p:cNvCxnSpPr>
            <a:cxnSpLocks/>
          </p:cNvCxnSpPr>
          <p:nvPr/>
        </p:nvCxnSpPr>
        <p:spPr>
          <a:xfrm>
            <a:off x="9139954" y="6432557"/>
            <a:ext cx="1" cy="423697"/>
          </a:xfrm>
          <a:prstGeom prst="line">
            <a:avLst/>
          </a:prstGeom>
          <a:ln w="76200"/>
        </p:spPr>
        <p:style>
          <a:lnRef idx="1">
            <a:schemeClr val="dk1"/>
          </a:lnRef>
          <a:fillRef idx="0">
            <a:schemeClr val="dk1"/>
          </a:fillRef>
          <a:effectRef idx="0">
            <a:schemeClr val="dk1"/>
          </a:effectRef>
          <a:fontRef idx="minor">
            <a:schemeClr val="tx1"/>
          </a:fontRef>
        </p:style>
      </p:cxnSp>
      <p:sp>
        <p:nvSpPr>
          <p:cNvPr id="27" name="Oval 26">
            <a:extLst>
              <a:ext uri="{FF2B5EF4-FFF2-40B4-BE49-F238E27FC236}">
                <a16:creationId xmlns:a16="http://schemas.microsoft.com/office/drawing/2014/main" id="{993EC8C0-8F67-B74F-8942-2828EB624CF1}"/>
              </a:ext>
            </a:extLst>
          </p:cNvPr>
          <p:cNvSpPr/>
          <p:nvPr/>
        </p:nvSpPr>
        <p:spPr>
          <a:xfrm>
            <a:off x="11777220" y="14780"/>
            <a:ext cx="386499" cy="389139"/>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a:t>
            </a:r>
          </a:p>
        </p:txBody>
      </p:sp>
    </p:spTree>
    <p:extLst>
      <p:ext uri="{BB962C8B-B14F-4D97-AF65-F5344CB8AC3E}">
        <p14:creationId xmlns:p14="http://schemas.microsoft.com/office/powerpoint/2010/main" val="1988919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tertitel 3">
            <a:extLst>
              <a:ext uri="{FF2B5EF4-FFF2-40B4-BE49-F238E27FC236}">
                <a16:creationId xmlns:a16="http://schemas.microsoft.com/office/drawing/2014/main" id="{2532A618-6427-B046-A2D9-C96B25F982D8}"/>
              </a:ext>
            </a:extLst>
          </p:cNvPr>
          <p:cNvSpPr>
            <a:spLocks noGrp="1"/>
          </p:cNvSpPr>
          <p:nvPr>
            <p:ph type="subTitle" idx="1"/>
          </p:nvPr>
        </p:nvSpPr>
        <p:spPr>
          <a:xfrm>
            <a:off x="2695194" y="5805"/>
            <a:ext cx="6801612" cy="539968"/>
          </a:xfrm>
        </p:spPr>
        <p:txBody>
          <a:bodyPr/>
          <a:lstStyle/>
          <a:p>
            <a:r>
              <a:rPr lang="en-US" u="sng" dirty="0"/>
              <a:t>Appendix B - Error Estimation</a:t>
            </a:r>
          </a:p>
        </p:txBody>
      </p:sp>
      <p:sp>
        <p:nvSpPr>
          <p:cNvPr id="9" name="Oval 8">
            <a:extLst>
              <a:ext uri="{FF2B5EF4-FFF2-40B4-BE49-F238E27FC236}">
                <a16:creationId xmlns:a16="http://schemas.microsoft.com/office/drawing/2014/main" id="{B5ADBBD6-2BC8-C744-AF22-A13D96B1A919}"/>
              </a:ext>
            </a:extLst>
          </p:cNvPr>
          <p:cNvSpPr/>
          <p:nvPr/>
        </p:nvSpPr>
        <p:spPr>
          <a:xfrm>
            <a:off x="11777220" y="14780"/>
            <a:ext cx="386499" cy="389139"/>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B</a:t>
            </a:r>
          </a:p>
        </p:txBody>
      </p:sp>
      <p:sp>
        <p:nvSpPr>
          <p:cNvPr id="18" name="Rechteck 17">
            <a:extLst>
              <a:ext uri="{FF2B5EF4-FFF2-40B4-BE49-F238E27FC236}">
                <a16:creationId xmlns:a16="http://schemas.microsoft.com/office/drawing/2014/main" id="{C6CCA66B-1E8D-C44D-B87A-C4457E40BB73}"/>
              </a:ext>
            </a:extLst>
          </p:cNvPr>
          <p:cNvSpPr/>
          <p:nvPr/>
        </p:nvSpPr>
        <p:spPr>
          <a:xfrm>
            <a:off x="0" y="6411323"/>
            <a:ext cx="12192000" cy="4466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 name="Grafik 19">
            <a:extLst>
              <a:ext uri="{FF2B5EF4-FFF2-40B4-BE49-F238E27FC236}">
                <a16:creationId xmlns:a16="http://schemas.microsoft.com/office/drawing/2014/main" id="{6BA9FE70-DE6F-134F-9611-06641D496DA0}"/>
              </a:ext>
            </a:extLst>
          </p:cNvPr>
          <p:cNvPicPr>
            <a:picLocks noChangeAspect="1"/>
          </p:cNvPicPr>
          <p:nvPr/>
        </p:nvPicPr>
        <p:blipFill>
          <a:blip r:embed="rId3"/>
          <a:stretch>
            <a:fillRect/>
          </a:stretch>
        </p:blipFill>
        <p:spPr>
          <a:xfrm>
            <a:off x="3647906" y="6452348"/>
            <a:ext cx="1895644" cy="383162"/>
          </a:xfrm>
          <a:prstGeom prst="rect">
            <a:avLst/>
          </a:prstGeom>
        </p:spPr>
      </p:pic>
      <p:pic>
        <p:nvPicPr>
          <p:cNvPr id="21" name="Grafik 20">
            <a:extLst>
              <a:ext uri="{FF2B5EF4-FFF2-40B4-BE49-F238E27FC236}">
                <a16:creationId xmlns:a16="http://schemas.microsoft.com/office/drawing/2014/main" id="{1127BC65-5A05-EC4F-977A-E75DAA6E9ECC}"/>
              </a:ext>
            </a:extLst>
          </p:cNvPr>
          <p:cNvPicPr>
            <a:picLocks noChangeAspect="1"/>
          </p:cNvPicPr>
          <p:nvPr/>
        </p:nvPicPr>
        <p:blipFill>
          <a:blip r:embed="rId4"/>
          <a:stretch>
            <a:fillRect/>
          </a:stretch>
        </p:blipFill>
        <p:spPr>
          <a:xfrm>
            <a:off x="6988518" y="6492160"/>
            <a:ext cx="1264004" cy="344373"/>
          </a:xfrm>
          <a:prstGeom prst="rect">
            <a:avLst/>
          </a:prstGeom>
        </p:spPr>
      </p:pic>
      <p:pic>
        <p:nvPicPr>
          <p:cNvPr id="25" name="Grafik 24">
            <a:extLst>
              <a:ext uri="{FF2B5EF4-FFF2-40B4-BE49-F238E27FC236}">
                <a16:creationId xmlns:a16="http://schemas.microsoft.com/office/drawing/2014/main" id="{4625D569-4B2E-CF48-ADC6-4C2AEDE68E01}"/>
              </a:ext>
            </a:extLst>
          </p:cNvPr>
          <p:cNvPicPr>
            <a:picLocks noChangeAspect="1"/>
          </p:cNvPicPr>
          <p:nvPr/>
        </p:nvPicPr>
        <p:blipFill>
          <a:blip r:embed="rId5"/>
          <a:stretch>
            <a:fillRect/>
          </a:stretch>
        </p:blipFill>
        <p:spPr>
          <a:xfrm>
            <a:off x="10262745" y="6520735"/>
            <a:ext cx="826006" cy="283940"/>
          </a:xfrm>
          <a:prstGeom prst="rect">
            <a:avLst/>
          </a:prstGeom>
        </p:spPr>
      </p:pic>
      <p:cxnSp>
        <p:nvCxnSpPr>
          <p:cNvPr id="26" name="Gerade Verbindung 25">
            <a:extLst>
              <a:ext uri="{FF2B5EF4-FFF2-40B4-BE49-F238E27FC236}">
                <a16:creationId xmlns:a16="http://schemas.microsoft.com/office/drawing/2014/main" id="{A581B9D1-AE41-304C-934D-E550E7BCB9C8}"/>
              </a:ext>
            </a:extLst>
          </p:cNvPr>
          <p:cNvCxnSpPr/>
          <p:nvPr/>
        </p:nvCxnSpPr>
        <p:spPr>
          <a:xfrm>
            <a:off x="0" y="6411323"/>
            <a:ext cx="12192000" cy="11916"/>
          </a:xfrm>
          <a:prstGeom prst="line">
            <a:avLst/>
          </a:prstGeom>
          <a:ln w="76200"/>
        </p:spPr>
        <p:style>
          <a:lnRef idx="1">
            <a:schemeClr val="dk1"/>
          </a:lnRef>
          <a:fillRef idx="0">
            <a:schemeClr val="dk1"/>
          </a:fillRef>
          <a:effectRef idx="0">
            <a:schemeClr val="dk1"/>
          </a:effectRef>
          <a:fontRef idx="minor">
            <a:schemeClr val="tx1"/>
          </a:fontRef>
        </p:style>
      </p:cxnSp>
      <p:sp>
        <p:nvSpPr>
          <p:cNvPr id="27" name="Textfeld 26">
            <a:extLst>
              <a:ext uri="{FF2B5EF4-FFF2-40B4-BE49-F238E27FC236}">
                <a16:creationId xmlns:a16="http://schemas.microsoft.com/office/drawing/2014/main" id="{A94160A7-CF35-EC49-91B8-202B7BFC4984}"/>
              </a:ext>
            </a:extLst>
          </p:cNvPr>
          <p:cNvSpPr txBox="1"/>
          <p:nvPr/>
        </p:nvSpPr>
        <p:spPr>
          <a:xfrm>
            <a:off x="0" y="6474652"/>
            <a:ext cx="4673536" cy="307777"/>
          </a:xfrm>
          <a:prstGeom prst="rect">
            <a:avLst/>
          </a:prstGeom>
          <a:noFill/>
        </p:spPr>
        <p:txBody>
          <a:bodyPr wrap="square" rtlCol="0">
            <a:spAutoFit/>
          </a:bodyPr>
          <a:lstStyle/>
          <a:p>
            <a:r>
              <a:rPr lang="de-DE" sz="1400">
                <a:solidFill>
                  <a:schemeClr val="bg1"/>
                </a:solidFill>
              </a:rPr>
              <a:t>EGU 2020: Sharing </a:t>
            </a:r>
            <a:r>
              <a:rPr lang="de-DE" sz="1400" err="1">
                <a:solidFill>
                  <a:schemeClr val="bg1"/>
                </a:solidFill>
              </a:rPr>
              <a:t>Geoscience</a:t>
            </a:r>
            <a:r>
              <a:rPr lang="de-DE" sz="1400">
                <a:solidFill>
                  <a:schemeClr val="bg1"/>
                </a:solidFill>
              </a:rPr>
              <a:t> Online </a:t>
            </a:r>
            <a:endParaRPr lang="en-US" sz="1400">
              <a:solidFill>
                <a:schemeClr val="bg1"/>
              </a:solidFill>
            </a:endParaRPr>
          </a:p>
        </p:txBody>
      </p:sp>
      <p:cxnSp>
        <p:nvCxnSpPr>
          <p:cNvPr id="28" name="Gerade Verbindung 27">
            <a:extLst>
              <a:ext uri="{FF2B5EF4-FFF2-40B4-BE49-F238E27FC236}">
                <a16:creationId xmlns:a16="http://schemas.microsoft.com/office/drawing/2014/main" id="{663404C7-2655-FC49-BDDB-6E211DF3CE20}"/>
              </a:ext>
            </a:extLst>
          </p:cNvPr>
          <p:cNvCxnSpPr>
            <a:cxnSpLocks/>
          </p:cNvCxnSpPr>
          <p:nvPr/>
        </p:nvCxnSpPr>
        <p:spPr>
          <a:xfrm>
            <a:off x="3053544" y="6423239"/>
            <a:ext cx="2205" cy="434761"/>
          </a:xfrm>
          <a:prstGeom prst="line">
            <a:avLst/>
          </a:prstGeom>
          <a:ln w="76200"/>
        </p:spPr>
        <p:style>
          <a:lnRef idx="1">
            <a:schemeClr val="dk1"/>
          </a:lnRef>
          <a:fillRef idx="0">
            <a:schemeClr val="dk1"/>
          </a:fillRef>
          <a:effectRef idx="0">
            <a:schemeClr val="dk1"/>
          </a:effectRef>
          <a:fontRef idx="minor">
            <a:schemeClr val="tx1"/>
          </a:fontRef>
        </p:style>
      </p:cxnSp>
      <p:cxnSp>
        <p:nvCxnSpPr>
          <p:cNvPr id="29" name="Gerade Verbindung 28">
            <a:extLst>
              <a:ext uri="{FF2B5EF4-FFF2-40B4-BE49-F238E27FC236}">
                <a16:creationId xmlns:a16="http://schemas.microsoft.com/office/drawing/2014/main" id="{CE93F3C5-177D-2D4C-A54C-27D3BB0221E1}"/>
              </a:ext>
            </a:extLst>
          </p:cNvPr>
          <p:cNvCxnSpPr>
            <a:cxnSpLocks/>
          </p:cNvCxnSpPr>
          <p:nvPr/>
        </p:nvCxnSpPr>
        <p:spPr>
          <a:xfrm>
            <a:off x="6093396" y="6418742"/>
            <a:ext cx="1" cy="452807"/>
          </a:xfrm>
          <a:prstGeom prst="line">
            <a:avLst/>
          </a:prstGeom>
          <a:ln w="76200"/>
        </p:spPr>
        <p:style>
          <a:lnRef idx="1">
            <a:schemeClr val="dk1"/>
          </a:lnRef>
          <a:fillRef idx="0">
            <a:schemeClr val="dk1"/>
          </a:fillRef>
          <a:effectRef idx="0">
            <a:schemeClr val="dk1"/>
          </a:effectRef>
          <a:fontRef idx="minor">
            <a:schemeClr val="tx1"/>
          </a:fontRef>
        </p:style>
      </p:cxnSp>
      <p:cxnSp>
        <p:nvCxnSpPr>
          <p:cNvPr id="30" name="Gerade Verbindung 29">
            <a:extLst>
              <a:ext uri="{FF2B5EF4-FFF2-40B4-BE49-F238E27FC236}">
                <a16:creationId xmlns:a16="http://schemas.microsoft.com/office/drawing/2014/main" id="{FE7A341C-307B-814A-92B2-E98871E79F7A}"/>
              </a:ext>
            </a:extLst>
          </p:cNvPr>
          <p:cNvCxnSpPr>
            <a:cxnSpLocks/>
          </p:cNvCxnSpPr>
          <p:nvPr/>
        </p:nvCxnSpPr>
        <p:spPr>
          <a:xfrm>
            <a:off x="9139954" y="6432557"/>
            <a:ext cx="1" cy="423697"/>
          </a:xfrm>
          <a:prstGeom prst="line">
            <a:avLst/>
          </a:prstGeom>
          <a:ln w="76200"/>
        </p:spPr>
        <p:style>
          <a:lnRef idx="1">
            <a:schemeClr val="dk1"/>
          </a:lnRef>
          <a:fillRef idx="0">
            <a:schemeClr val="dk1"/>
          </a:fillRef>
          <a:effectRef idx="0">
            <a:schemeClr val="dk1"/>
          </a:effectRef>
          <a:fontRef idx="minor">
            <a:schemeClr val="tx1"/>
          </a:fontRef>
        </p:style>
      </p:cxnSp>
      <p:sp>
        <p:nvSpPr>
          <p:cNvPr id="31" name="Textfeld 30">
            <a:extLst>
              <a:ext uri="{FF2B5EF4-FFF2-40B4-BE49-F238E27FC236}">
                <a16:creationId xmlns:a16="http://schemas.microsoft.com/office/drawing/2014/main" id="{78646846-6F39-B647-9FE9-91F9EF40DE40}"/>
              </a:ext>
            </a:extLst>
          </p:cNvPr>
          <p:cNvSpPr txBox="1"/>
          <p:nvPr/>
        </p:nvSpPr>
        <p:spPr>
          <a:xfrm>
            <a:off x="1118979" y="890472"/>
            <a:ext cx="9948833" cy="4278094"/>
          </a:xfrm>
          <a:prstGeom prst="rect">
            <a:avLst/>
          </a:prstGeom>
          <a:noFill/>
        </p:spPr>
        <p:txBody>
          <a:bodyPr wrap="square" rtlCol="0">
            <a:spAutoFit/>
          </a:bodyPr>
          <a:lstStyle/>
          <a:p>
            <a:pPr marL="285750" indent="-285750">
              <a:buFontTx/>
              <a:buChar char="-"/>
            </a:pPr>
            <a:r>
              <a:rPr lang="en-US" sz="1600" dirty="0"/>
              <a:t>Error envelope of bathymetry models arises from instrumental inaccuracies in data acquisition, limitations during data processing and uncertainties within the modeling process. </a:t>
            </a:r>
          </a:p>
          <a:p>
            <a:pPr marL="285750" indent="-285750">
              <a:buFontTx/>
              <a:buChar char="-"/>
            </a:pPr>
            <a:endParaRPr lang="en-US" sz="1600" dirty="0"/>
          </a:p>
          <a:p>
            <a:pPr marL="285750" indent="-285750">
              <a:buFontTx/>
              <a:buChar char="-"/>
            </a:pPr>
            <a:r>
              <a:rPr lang="en-US" sz="1600" dirty="0"/>
              <a:t>Different data qualities lead to contrasting error estimates for the Ekström and Atka ice shelves (GT-2A), the Jelbart Ice Shelf (compilation of GT-2A and ZLS data), and Fimbul and Vigrid ice shelves (ZLS Ultrasys system). </a:t>
            </a:r>
          </a:p>
          <a:p>
            <a:pPr marL="285750" indent="-285750">
              <a:buFontTx/>
              <a:buChar char="-"/>
            </a:pPr>
            <a:endParaRPr lang="en-US" sz="1600" dirty="0"/>
          </a:p>
          <a:p>
            <a:pPr marL="285750" indent="-285750">
              <a:buFontTx/>
              <a:buChar char="-"/>
            </a:pPr>
            <a:r>
              <a:rPr lang="en-US" sz="1600" dirty="0"/>
              <a:t>A Bouguer slab calculation using the density contrast of the water-seabed interface is performed after combining the following uncertainties:</a:t>
            </a:r>
          </a:p>
          <a:p>
            <a:pPr marL="742950" lvl="1" indent="-285750">
              <a:buFontTx/>
              <a:buChar char="-"/>
            </a:pPr>
            <a:r>
              <a:rPr lang="en-US" sz="1600" dirty="0"/>
              <a:t>Standard deviation of crossover errors in gravity data.</a:t>
            </a:r>
          </a:p>
          <a:p>
            <a:pPr marL="742950" lvl="1" indent="-285750">
              <a:buFontTx/>
              <a:buChar char="-"/>
            </a:pPr>
            <a:r>
              <a:rPr lang="en-US" sz="1600" dirty="0"/>
              <a:t>Geological variations: </a:t>
            </a:r>
          </a:p>
          <a:p>
            <a:pPr marL="1200150" lvl="2" indent="-285750">
              <a:buFontTx/>
              <a:buChar char="-"/>
            </a:pPr>
            <a:r>
              <a:rPr lang="en-US" sz="1600" dirty="0"/>
              <a:t>density contrasts of +/- 100 kg/m</a:t>
            </a:r>
            <a:r>
              <a:rPr lang="en-US" sz="1600" baseline="30000" dirty="0"/>
              <a:t>3 </a:t>
            </a:r>
            <a:r>
              <a:rPr lang="en-US" sz="1600" dirty="0"/>
              <a:t>in density models led to mean gravity residuals of 9 mGal.</a:t>
            </a:r>
          </a:p>
          <a:p>
            <a:pPr marL="285750" indent="-285750">
              <a:buFontTx/>
              <a:buChar char="-"/>
            </a:pPr>
            <a:endParaRPr lang="en-US" sz="1600" dirty="0"/>
          </a:p>
          <a:p>
            <a:pPr marL="285750" indent="-285750">
              <a:buFontTx/>
              <a:buChar char="-"/>
            </a:pPr>
            <a:r>
              <a:rPr lang="en-US" sz="1600" dirty="0"/>
              <a:t>Errors in ice thickness estimation of about ±10 m is added to the error.</a:t>
            </a:r>
          </a:p>
          <a:p>
            <a:pPr marL="285750" indent="-285750">
              <a:buFontTx/>
              <a:buChar char="-"/>
            </a:pPr>
            <a:endParaRPr lang="en-US" sz="1600" dirty="0"/>
          </a:p>
          <a:p>
            <a:pPr marL="285750" indent="-285750">
              <a:buFontTx/>
              <a:buChar char="-"/>
            </a:pPr>
            <a:r>
              <a:rPr lang="en-US" sz="1600"/>
              <a:t>Bathymetric </a:t>
            </a:r>
            <a:r>
              <a:rPr lang="en-US" sz="1600" dirty="0"/>
              <a:t>models possess an error envelope of ±175 m beneath the Ekström and Atka ice shelves, ±225 m beneath the Jelbart Ice Shelf and ±210 m beneath the Fimbul and Vigrid ice shelves and are limited to a horizontal resolution of about 5 km.</a:t>
            </a:r>
          </a:p>
        </p:txBody>
      </p:sp>
    </p:spTree>
    <p:extLst>
      <p:ext uri="{BB962C8B-B14F-4D97-AF65-F5344CB8AC3E}">
        <p14:creationId xmlns:p14="http://schemas.microsoft.com/office/powerpoint/2010/main" val="370160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hteck 25">
            <a:extLst>
              <a:ext uri="{FF2B5EF4-FFF2-40B4-BE49-F238E27FC236}">
                <a16:creationId xmlns:a16="http://schemas.microsoft.com/office/drawing/2014/main" id="{CD8F2583-5910-2649-A20C-46E9E09FAE1C}"/>
              </a:ext>
            </a:extLst>
          </p:cNvPr>
          <p:cNvSpPr/>
          <p:nvPr/>
        </p:nvSpPr>
        <p:spPr>
          <a:xfrm>
            <a:off x="7898850" y="712985"/>
            <a:ext cx="4128555" cy="5135402"/>
          </a:xfrm>
          <a:prstGeom prst="rect">
            <a:avLst/>
          </a:prstGeom>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Untertitel 3">
            <a:extLst>
              <a:ext uri="{FF2B5EF4-FFF2-40B4-BE49-F238E27FC236}">
                <a16:creationId xmlns:a16="http://schemas.microsoft.com/office/drawing/2014/main" id="{2532A618-6427-B046-A2D9-C96B25F982D8}"/>
              </a:ext>
            </a:extLst>
          </p:cNvPr>
          <p:cNvSpPr>
            <a:spLocks noGrp="1"/>
          </p:cNvSpPr>
          <p:nvPr>
            <p:ph type="subTitle" idx="1"/>
          </p:nvPr>
        </p:nvSpPr>
        <p:spPr>
          <a:xfrm>
            <a:off x="2695194" y="5805"/>
            <a:ext cx="6801612" cy="539968"/>
          </a:xfrm>
        </p:spPr>
        <p:txBody>
          <a:bodyPr/>
          <a:lstStyle/>
          <a:p>
            <a:r>
              <a:rPr lang="en-US" u="sng"/>
              <a:t>Introduction - Motivation</a:t>
            </a:r>
          </a:p>
        </p:txBody>
      </p:sp>
      <p:pic>
        <p:nvPicPr>
          <p:cNvPr id="16" name="Grafik 15">
            <a:extLst>
              <a:ext uri="{FF2B5EF4-FFF2-40B4-BE49-F238E27FC236}">
                <a16:creationId xmlns:a16="http://schemas.microsoft.com/office/drawing/2014/main" id="{BC993487-4E70-A542-AE01-50222AA0B9D5}"/>
              </a:ext>
            </a:extLst>
          </p:cNvPr>
          <p:cNvPicPr>
            <a:picLocks noChangeAspect="1"/>
          </p:cNvPicPr>
          <p:nvPr/>
        </p:nvPicPr>
        <p:blipFill>
          <a:blip r:embed="rId3"/>
          <a:stretch>
            <a:fillRect/>
          </a:stretch>
        </p:blipFill>
        <p:spPr>
          <a:xfrm>
            <a:off x="8027357" y="3005215"/>
            <a:ext cx="3878431" cy="2634015"/>
          </a:xfrm>
          <a:prstGeom prst="rect">
            <a:avLst/>
          </a:prstGeom>
        </p:spPr>
      </p:pic>
      <p:sp>
        <p:nvSpPr>
          <p:cNvPr id="17" name="Rechteck 16">
            <a:extLst>
              <a:ext uri="{FF2B5EF4-FFF2-40B4-BE49-F238E27FC236}">
                <a16:creationId xmlns:a16="http://schemas.microsoft.com/office/drawing/2014/main" id="{D93DFE58-2F6A-5D40-9D50-0DC5AD1C9841}"/>
              </a:ext>
            </a:extLst>
          </p:cNvPr>
          <p:cNvSpPr/>
          <p:nvPr/>
        </p:nvSpPr>
        <p:spPr>
          <a:xfrm>
            <a:off x="8027977" y="3028644"/>
            <a:ext cx="3877811" cy="2610156"/>
          </a:xfrm>
          <a:prstGeom prst="rect">
            <a:avLst/>
          </a:prstGeom>
          <a:noFill/>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21AE3506-F2CB-D64F-BFCD-BE79BCA9D720}"/>
              </a:ext>
            </a:extLst>
          </p:cNvPr>
          <p:cNvSpPr/>
          <p:nvPr/>
        </p:nvSpPr>
        <p:spPr>
          <a:xfrm>
            <a:off x="11777220" y="14780"/>
            <a:ext cx="386499" cy="389139"/>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1</a:t>
            </a:r>
          </a:p>
        </p:txBody>
      </p:sp>
      <p:sp>
        <p:nvSpPr>
          <p:cNvPr id="7" name="Textfeld 6">
            <a:extLst>
              <a:ext uri="{FF2B5EF4-FFF2-40B4-BE49-F238E27FC236}">
                <a16:creationId xmlns:a16="http://schemas.microsoft.com/office/drawing/2014/main" id="{7B366B01-277C-CE49-B2E0-7AA3F047E3DE}"/>
              </a:ext>
            </a:extLst>
          </p:cNvPr>
          <p:cNvSpPr txBox="1"/>
          <p:nvPr/>
        </p:nvSpPr>
        <p:spPr>
          <a:xfrm>
            <a:off x="9727823" y="4886937"/>
            <a:ext cx="266384" cy="376132"/>
          </a:xfrm>
          <a:prstGeom prst="rect">
            <a:avLst/>
          </a:prstGeom>
          <a:noFill/>
        </p:spPr>
        <p:txBody>
          <a:bodyPr wrap="square" rtlCol="0">
            <a:spAutoFit/>
          </a:bodyPr>
          <a:lstStyle/>
          <a:p>
            <a:r>
              <a:rPr lang="en-US"/>
              <a:t>?</a:t>
            </a:r>
          </a:p>
        </p:txBody>
      </p:sp>
      <p:sp>
        <p:nvSpPr>
          <p:cNvPr id="9" name="Textfeld 8">
            <a:extLst>
              <a:ext uri="{FF2B5EF4-FFF2-40B4-BE49-F238E27FC236}">
                <a16:creationId xmlns:a16="http://schemas.microsoft.com/office/drawing/2014/main" id="{74B471D0-C3C5-9143-9F2D-3A4C9649A16D}"/>
              </a:ext>
            </a:extLst>
          </p:cNvPr>
          <p:cNvSpPr txBox="1"/>
          <p:nvPr/>
        </p:nvSpPr>
        <p:spPr>
          <a:xfrm>
            <a:off x="10502341" y="5115145"/>
            <a:ext cx="266384" cy="376132"/>
          </a:xfrm>
          <a:prstGeom prst="rect">
            <a:avLst/>
          </a:prstGeom>
          <a:noFill/>
        </p:spPr>
        <p:txBody>
          <a:bodyPr wrap="square" rtlCol="0">
            <a:spAutoFit/>
          </a:bodyPr>
          <a:lstStyle/>
          <a:p>
            <a:r>
              <a:rPr lang="en-US"/>
              <a:t>?</a:t>
            </a:r>
          </a:p>
        </p:txBody>
      </p:sp>
      <p:sp>
        <p:nvSpPr>
          <p:cNvPr id="11" name="Textfeld 10">
            <a:extLst>
              <a:ext uri="{FF2B5EF4-FFF2-40B4-BE49-F238E27FC236}">
                <a16:creationId xmlns:a16="http://schemas.microsoft.com/office/drawing/2014/main" id="{6F5D110C-B67B-3F45-80C4-F6EEE0EB36D8}"/>
              </a:ext>
            </a:extLst>
          </p:cNvPr>
          <p:cNvSpPr txBox="1"/>
          <p:nvPr/>
        </p:nvSpPr>
        <p:spPr>
          <a:xfrm>
            <a:off x="11033165" y="4890346"/>
            <a:ext cx="266384" cy="376132"/>
          </a:xfrm>
          <a:prstGeom prst="rect">
            <a:avLst/>
          </a:prstGeom>
          <a:noFill/>
        </p:spPr>
        <p:txBody>
          <a:bodyPr wrap="square" rtlCol="0">
            <a:spAutoFit/>
          </a:bodyPr>
          <a:lstStyle/>
          <a:p>
            <a:r>
              <a:rPr lang="en-US"/>
              <a:t>?</a:t>
            </a:r>
          </a:p>
        </p:txBody>
      </p:sp>
      <p:pic>
        <p:nvPicPr>
          <p:cNvPr id="24" name="Grafik 23">
            <a:extLst>
              <a:ext uri="{FF2B5EF4-FFF2-40B4-BE49-F238E27FC236}">
                <a16:creationId xmlns:a16="http://schemas.microsoft.com/office/drawing/2014/main" id="{C6F2C562-3D18-8043-ACEE-CBFA96F3B789}"/>
              </a:ext>
            </a:extLst>
          </p:cNvPr>
          <p:cNvPicPr>
            <a:picLocks noChangeAspect="1"/>
          </p:cNvPicPr>
          <p:nvPr/>
        </p:nvPicPr>
        <p:blipFill>
          <a:blip r:embed="rId4"/>
          <a:stretch>
            <a:fillRect/>
          </a:stretch>
        </p:blipFill>
        <p:spPr>
          <a:xfrm>
            <a:off x="10224304" y="855140"/>
            <a:ext cx="1681484" cy="1951567"/>
          </a:xfrm>
          <a:prstGeom prst="rect">
            <a:avLst/>
          </a:prstGeom>
        </p:spPr>
      </p:pic>
      <p:sp>
        <p:nvSpPr>
          <p:cNvPr id="25" name="Rechteck 24">
            <a:extLst>
              <a:ext uri="{FF2B5EF4-FFF2-40B4-BE49-F238E27FC236}">
                <a16:creationId xmlns:a16="http://schemas.microsoft.com/office/drawing/2014/main" id="{28191E2F-03F9-294F-A0FB-10292C6390E3}"/>
              </a:ext>
            </a:extLst>
          </p:cNvPr>
          <p:cNvSpPr/>
          <p:nvPr/>
        </p:nvSpPr>
        <p:spPr>
          <a:xfrm>
            <a:off x="10224304" y="855139"/>
            <a:ext cx="1681484" cy="195156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feld 28">
            <a:extLst>
              <a:ext uri="{FF2B5EF4-FFF2-40B4-BE49-F238E27FC236}">
                <a16:creationId xmlns:a16="http://schemas.microsoft.com/office/drawing/2014/main" id="{546771E2-F36F-1B4D-8673-4D378DD0DA36}"/>
              </a:ext>
            </a:extLst>
          </p:cNvPr>
          <p:cNvSpPr txBox="1"/>
          <p:nvPr/>
        </p:nvSpPr>
        <p:spPr>
          <a:xfrm>
            <a:off x="428881" y="714784"/>
            <a:ext cx="6638925" cy="5016758"/>
          </a:xfrm>
          <a:prstGeom prst="rect">
            <a:avLst/>
          </a:prstGeom>
          <a:noFill/>
        </p:spPr>
        <p:txBody>
          <a:bodyPr wrap="square" rtlCol="0">
            <a:spAutoFit/>
          </a:bodyPr>
          <a:lstStyle/>
          <a:p>
            <a:pPr marL="285750" indent="-285750">
              <a:buFontTx/>
              <a:buChar char="-"/>
            </a:pPr>
            <a:r>
              <a:rPr lang="en-US" sz="1600" dirty="0"/>
              <a:t>Ice shelves play a key role in stabilizing ice streams.</a:t>
            </a:r>
          </a:p>
          <a:p>
            <a:pPr marL="742950" lvl="1" indent="-285750">
              <a:buFontTx/>
              <a:buChar char="-"/>
            </a:pPr>
            <a:r>
              <a:rPr lang="en-US" sz="1600" dirty="0"/>
              <a:t>An increase in mass loss of an ice shelf is followed by increased drainage of its ice sheet</a:t>
            </a:r>
            <a:r>
              <a:rPr lang="en-US" sz="1600" baseline="30000" dirty="0"/>
              <a:t>1</a:t>
            </a:r>
            <a:r>
              <a:rPr lang="en-US" sz="1600" dirty="0"/>
              <a:t>.</a:t>
            </a:r>
            <a:endParaRPr lang="en-US" sz="1600" baseline="30000" dirty="0"/>
          </a:p>
          <a:p>
            <a:pPr marL="742950" lvl="1" indent="-285750">
              <a:buFontTx/>
              <a:buChar char="-"/>
            </a:pPr>
            <a:r>
              <a:rPr lang="en-US" sz="1600" dirty="0"/>
              <a:t>Mass loss in western Dronning Maud Land (wDML) is dominated by basal melting and calving</a:t>
            </a:r>
            <a:r>
              <a:rPr lang="en-US" sz="1600" baseline="30000" dirty="0"/>
              <a:t>2</a:t>
            </a:r>
            <a:r>
              <a:rPr lang="en-US" sz="1600" dirty="0"/>
              <a:t>.</a:t>
            </a:r>
            <a:endParaRPr lang="en-US" sz="1600" baseline="30000" dirty="0"/>
          </a:p>
          <a:p>
            <a:pPr marL="285750" indent="-285750">
              <a:buFontTx/>
              <a:buChar char="-"/>
            </a:pPr>
            <a:endParaRPr lang="en-US" sz="1600" dirty="0"/>
          </a:p>
          <a:p>
            <a:pPr marL="285750" indent="-285750">
              <a:buFontTx/>
              <a:buChar char="-"/>
            </a:pPr>
            <a:r>
              <a:rPr lang="en-US" sz="1600" dirty="0"/>
              <a:t>Accurate bathymetry beneath ice shelves is leading requirement for correctly estimating basal melt rates</a:t>
            </a:r>
            <a:r>
              <a:rPr lang="en-US" sz="1600" baseline="30000" dirty="0"/>
              <a:t>3,4</a:t>
            </a:r>
            <a:r>
              <a:rPr lang="en-US" sz="1600" dirty="0"/>
              <a:t>.</a:t>
            </a:r>
            <a:endParaRPr lang="en-US" sz="1600" baseline="30000" dirty="0"/>
          </a:p>
          <a:p>
            <a:pPr marL="742950" lvl="1" indent="-285750">
              <a:buFontTx/>
              <a:buChar char="-"/>
            </a:pPr>
            <a:r>
              <a:rPr lang="en-US" sz="1600" dirty="0"/>
              <a:t>Subglacial topography beneath ice shelves of wDML is mainly unknown, besides sparse existing seismic data beneath Ekström and Fimbul</a:t>
            </a:r>
            <a:r>
              <a:rPr lang="en-US" sz="1600" baseline="30000" dirty="0"/>
              <a:t>5,6</a:t>
            </a:r>
            <a:r>
              <a:rPr lang="en-US" sz="1600" dirty="0"/>
              <a:t>.</a:t>
            </a:r>
            <a:endParaRPr lang="en-US" sz="1600" baseline="30000" dirty="0"/>
          </a:p>
          <a:p>
            <a:pPr marL="742950" lvl="1" indent="-285750">
              <a:buFontTx/>
              <a:buChar char="-"/>
            </a:pPr>
            <a:r>
              <a:rPr lang="en-US" sz="1600" dirty="0"/>
              <a:t>Consistent and accurate bathymetric models therefore benefit estimations of ice shelf and ice sheet stability.</a:t>
            </a:r>
          </a:p>
          <a:p>
            <a:pPr marL="285750" indent="-285750">
              <a:buFontTx/>
              <a:buChar char="-"/>
            </a:pPr>
            <a:endParaRPr lang="en-US" sz="1600" dirty="0"/>
          </a:p>
          <a:p>
            <a:pPr marL="285750" indent="-285750">
              <a:buFontTx/>
              <a:buChar char="-"/>
            </a:pPr>
            <a:r>
              <a:rPr lang="en-US" sz="1600" dirty="0"/>
              <a:t>Ice shelves of wDML represent 10 % of East Antarctica’s total ice shelf by area</a:t>
            </a:r>
            <a:r>
              <a:rPr lang="en-US" sz="1600" baseline="30000" dirty="0"/>
              <a:t>2</a:t>
            </a:r>
            <a:r>
              <a:rPr lang="en-US" sz="1600" dirty="0"/>
              <a:t>. The ice shelves’ catchment area currently contains 341,000 Gt of ice above sea level, a sea level equivalent of about 0.95 meters.</a:t>
            </a:r>
          </a:p>
          <a:p>
            <a:pPr marL="285750" indent="-285750">
              <a:buFontTx/>
              <a:buChar char="-"/>
            </a:pPr>
            <a:endParaRPr lang="en-US" sz="1600" dirty="0"/>
          </a:p>
          <a:p>
            <a:pPr marL="285750" indent="-285750">
              <a:buFontTx/>
              <a:buChar char="-"/>
            </a:pPr>
            <a:r>
              <a:rPr lang="en-US" sz="1600" dirty="0"/>
              <a:t>Aim of the study is to model subglacial bathymetries beneath the ice shelves of wDML and draw conclusions on ice shelf stability.</a:t>
            </a:r>
          </a:p>
        </p:txBody>
      </p:sp>
      <p:sp>
        <p:nvSpPr>
          <p:cNvPr id="30" name="Textfeld 29">
            <a:extLst>
              <a:ext uri="{FF2B5EF4-FFF2-40B4-BE49-F238E27FC236}">
                <a16:creationId xmlns:a16="http://schemas.microsoft.com/office/drawing/2014/main" id="{18B3E21F-9D6D-534D-8C21-7017FA1884CC}"/>
              </a:ext>
            </a:extLst>
          </p:cNvPr>
          <p:cNvSpPr txBox="1"/>
          <p:nvPr/>
        </p:nvSpPr>
        <p:spPr>
          <a:xfrm>
            <a:off x="8027977" y="981938"/>
            <a:ext cx="2075091" cy="1754326"/>
          </a:xfrm>
          <a:prstGeom prst="rect">
            <a:avLst/>
          </a:prstGeom>
          <a:noFill/>
        </p:spPr>
        <p:txBody>
          <a:bodyPr wrap="square" rtlCol="0">
            <a:spAutoFit/>
          </a:bodyPr>
          <a:lstStyle/>
          <a:p>
            <a:pPr algn="ctr"/>
            <a:r>
              <a:rPr lang="en-US">
                <a:solidFill>
                  <a:schemeClr val="bg1"/>
                </a:solidFill>
              </a:rPr>
              <a:t>A look beneath the ice shelves of western </a:t>
            </a:r>
          </a:p>
          <a:p>
            <a:pPr algn="ctr"/>
            <a:r>
              <a:rPr lang="en-US">
                <a:solidFill>
                  <a:schemeClr val="bg1"/>
                </a:solidFill>
              </a:rPr>
              <a:t>Dronning Maud (wDML) Land, East Antarctica</a:t>
            </a:r>
          </a:p>
        </p:txBody>
      </p:sp>
      <p:sp>
        <p:nvSpPr>
          <p:cNvPr id="23" name="Rechteck 22">
            <a:extLst>
              <a:ext uri="{FF2B5EF4-FFF2-40B4-BE49-F238E27FC236}">
                <a16:creationId xmlns:a16="http://schemas.microsoft.com/office/drawing/2014/main" id="{463ACF64-5EB9-664A-A55E-9BDEFFB0079F}"/>
              </a:ext>
            </a:extLst>
          </p:cNvPr>
          <p:cNvSpPr/>
          <p:nvPr/>
        </p:nvSpPr>
        <p:spPr>
          <a:xfrm>
            <a:off x="0" y="6411323"/>
            <a:ext cx="12192000" cy="4466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7" name="Grafik 26">
            <a:extLst>
              <a:ext uri="{FF2B5EF4-FFF2-40B4-BE49-F238E27FC236}">
                <a16:creationId xmlns:a16="http://schemas.microsoft.com/office/drawing/2014/main" id="{19217383-5C8D-504B-B7EE-A7B92895CA3E}"/>
              </a:ext>
            </a:extLst>
          </p:cNvPr>
          <p:cNvPicPr>
            <a:picLocks noChangeAspect="1"/>
          </p:cNvPicPr>
          <p:nvPr/>
        </p:nvPicPr>
        <p:blipFill>
          <a:blip r:embed="rId5"/>
          <a:stretch>
            <a:fillRect/>
          </a:stretch>
        </p:blipFill>
        <p:spPr>
          <a:xfrm>
            <a:off x="3647906" y="6452348"/>
            <a:ext cx="1895644" cy="383162"/>
          </a:xfrm>
          <a:prstGeom prst="rect">
            <a:avLst/>
          </a:prstGeom>
        </p:spPr>
      </p:pic>
      <p:pic>
        <p:nvPicPr>
          <p:cNvPr id="28" name="Grafik 27">
            <a:extLst>
              <a:ext uri="{FF2B5EF4-FFF2-40B4-BE49-F238E27FC236}">
                <a16:creationId xmlns:a16="http://schemas.microsoft.com/office/drawing/2014/main" id="{F61E6843-4B1C-A448-AF9C-332DEE4FBC45}"/>
              </a:ext>
            </a:extLst>
          </p:cNvPr>
          <p:cNvPicPr>
            <a:picLocks noChangeAspect="1"/>
          </p:cNvPicPr>
          <p:nvPr/>
        </p:nvPicPr>
        <p:blipFill>
          <a:blip r:embed="rId6"/>
          <a:stretch>
            <a:fillRect/>
          </a:stretch>
        </p:blipFill>
        <p:spPr>
          <a:xfrm>
            <a:off x="6988518" y="6492160"/>
            <a:ext cx="1264004" cy="344373"/>
          </a:xfrm>
          <a:prstGeom prst="rect">
            <a:avLst/>
          </a:prstGeom>
        </p:spPr>
      </p:pic>
      <p:pic>
        <p:nvPicPr>
          <p:cNvPr id="31" name="Grafik 30">
            <a:extLst>
              <a:ext uri="{FF2B5EF4-FFF2-40B4-BE49-F238E27FC236}">
                <a16:creationId xmlns:a16="http://schemas.microsoft.com/office/drawing/2014/main" id="{A8E3E44C-30FB-E248-8952-32F3BD4FB2B3}"/>
              </a:ext>
            </a:extLst>
          </p:cNvPr>
          <p:cNvPicPr>
            <a:picLocks noChangeAspect="1"/>
          </p:cNvPicPr>
          <p:nvPr/>
        </p:nvPicPr>
        <p:blipFill>
          <a:blip r:embed="rId7"/>
          <a:stretch>
            <a:fillRect/>
          </a:stretch>
        </p:blipFill>
        <p:spPr>
          <a:xfrm>
            <a:off x="10262745" y="6520735"/>
            <a:ext cx="826006" cy="283940"/>
          </a:xfrm>
          <a:prstGeom prst="rect">
            <a:avLst/>
          </a:prstGeom>
        </p:spPr>
      </p:pic>
      <p:cxnSp>
        <p:nvCxnSpPr>
          <p:cNvPr id="32" name="Gerade Verbindung 31">
            <a:extLst>
              <a:ext uri="{FF2B5EF4-FFF2-40B4-BE49-F238E27FC236}">
                <a16:creationId xmlns:a16="http://schemas.microsoft.com/office/drawing/2014/main" id="{57CA5522-7861-B74A-ADD0-45A52F83B93A}"/>
              </a:ext>
            </a:extLst>
          </p:cNvPr>
          <p:cNvCxnSpPr/>
          <p:nvPr/>
        </p:nvCxnSpPr>
        <p:spPr>
          <a:xfrm>
            <a:off x="0" y="6411323"/>
            <a:ext cx="12192000" cy="11916"/>
          </a:xfrm>
          <a:prstGeom prst="line">
            <a:avLst/>
          </a:prstGeom>
          <a:ln w="76200"/>
        </p:spPr>
        <p:style>
          <a:lnRef idx="1">
            <a:schemeClr val="dk1"/>
          </a:lnRef>
          <a:fillRef idx="0">
            <a:schemeClr val="dk1"/>
          </a:fillRef>
          <a:effectRef idx="0">
            <a:schemeClr val="dk1"/>
          </a:effectRef>
          <a:fontRef idx="minor">
            <a:schemeClr val="tx1"/>
          </a:fontRef>
        </p:style>
      </p:cxnSp>
      <p:sp>
        <p:nvSpPr>
          <p:cNvPr id="33" name="Textfeld 32">
            <a:extLst>
              <a:ext uri="{FF2B5EF4-FFF2-40B4-BE49-F238E27FC236}">
                <a16:creationId xmlns:a16="http://schemas.microsoft.com/office/drawing/2014/main" id="{5271C1CB-687A-D846-A36A-53431832A1A7}"/>
              </a:ext>
            </a:extLst>
          </p:cNvPr>
          <p:cNvSpPr txBox="1"/>
          <p:nvPr/>
        </p:nvSpPr>
        <p:spPr>
          <a:xfrm>
            <a:off x="0" y="6474652"/>
            <a:ext cx="4673536" cy="307777"/>
          </a:xfrm>
          <a:prstGeom prst="rect">
            <a:avLst/>
          </a:prstGeom>
          <a:noFill/>
        </p:spPr>
        <p:txBody>
          <a:bodyPr wrap="square" rtlCol="0">
            <a:spAutoFit/>
          </a:bodyPr>
          <a:lstStyle/>
          <a:p>
            <a:r>
              <a:rPr lang="de-DE" sz="1400" dirty="0">
                <a:solidFill>
                  <a:schemeClr val="bg1"/>
                </a:solidFill>
              </a:rPr>
              <a:t>EGU 2020: Sharing </a:t>
            </a:r>
            <a:r>
              <a:rPr lang="de-DE" sz="1400" dirty="0" err="1">
                <a:solidFill>
                  <a:schemeClr val="bg1"/>
                </a:solidFill>
              </a:rPr>
              <a:t>Geoscience</a:t>
            </a:r>
            <a:r>
              <a:rPr lang="de-DE" sz="1400" dirty="0">
                <a:solidFill>
                  <a:schemeClr val="bg1"/>
                </a:solidFill>
              </a:rPr>
              <a:t> Online </a:t>
            </a:r>
            <a:endParaRPr lang="en-US" sz="1400" dirty="0">
              <a:solidFill>
                <a:schemeClr val="bg1"/>
              </a:solidFill>
            </a:endParaRPr>
          </a:p>
        </p:txBody>
      </p:sp>
      <p:cxnSp>
        <p:nvCxnSpPr>
          <p:cNvPr id="34" name="Gerade Verbindung 33">
            <a:extLst>
              <a:ext uri="{FF2B5EF4-FFF2-40B4-BE49-F238E27FC236}">
                <a16:creationId xmlns:a16="http://schemas.microsoft.com/office/drawing/2014/main" id="{5F0F8B25-EFB5-4A4D-B724-D5266FB40AF9}"/>
              </a:ext>
            </a:extLst>
          </p:cNvPr>
          <p:cNvCxnSpPr>
            <a:cxnSpLocks/>
          </p:cNvCxnSpPr>
          <p:nvPr/>
        </p:nvCxnSpPr>
        <p:spPr>
          <a:xfrm>
            <a:off x="3053544" y="6423239"/>
            <a:ext cx="2205" cy="434761"/>
          </a:xfrm>
          <a:prstGeom prst="line">
            <a:avLst/>
          </a:prstGeom>
          <a:ln w="76200"/>
        </p:spPr>
        <p:style>
          <a:lnRef idx="1">
            <a:schemeClr val="dk1"/>
          </a:lnRef>
          <a:fillRef idx="0">
            <a:schemeClr val="dk1"/>
          </a:fillRef>
          <a:effectRef idx="0">
            <a:schemeClr val="dk1"/>
          </a:effectRef>
          <a:fontRef idx="minor">
            <a:schemeClr val="tx1"/>
          </a:fontRef>
        </p:style>
      </p:cxnSp>
      <p:cxnSp>
        <p:nvCxnSpPr>
          <p:cNvPr id="35" name="Gerade Verbindung 34">
            <a:extLst>
              <a:ext uri="{FF2B5EF4-FFF2-40B4-BE49-F238E27FC236}">
                <a16:creationId xmlns:a16="http://schemas.microsoft.com/office/drawing/2014/main" id="{A9B87EFA-D7D5-C049-ACC0-F10229882A5F}"/>
              </a:ext>
            </a:extLst>
          </p:cNvPr>
          <p:cNvCxnSpPr>
            <a:cxnSpLocks/>
          </p:cNvCxnSpPr>
          <p:nvPr/>
        </p:nvCxnSpPr>
        <p:spPr>
          <a:xfrm>
            <a:off x="6093396" y="6418742"/>
            <a:ext cx="1" cy="452807"/>
          </a:xfrm>
          <a:prstGeom prst="line">
            <a:avLst/>
          </a:prstGeom>
          <a:ln w="76200"/>
        </p:spPr>
        <p:style>
          <a:lnRef idx="1">
            <a:schemeClr val="dk1"/>
          </a:lnRef>
          <a:fillRef idx="0">
            <a:schemeClr val="dk1"/>
          </a:fillRef>
          <a:effectRef idx="0">
            <a:schemeClr val="dk1"/>
          </a:effectRef>
          <a:fontRef idx="minor">
            <a:schemeClr val="tx1"/>
          </a:fontRef>
        </p:style>
      </p:cxnSp>
      <p:cxnSp>
        <p:nvCxnSpPr>
          <p:cNvPr id="36" name="Gerade Verbindung 35">
            <a:extLst>
              <a:ext uri="{FF2B5EF4-FFF2-40B4-BE49-F238E27FC236}">
                <a16:creationId xmlns:a16="http://schemas.microsoft.com/office/drawing/2014/main" id="{8685A961-FE37-8141-A452-2D8C992DC83D}"/>
              </a:ext>
            </a:extLst>
          </p:cNvPr>
          <p:cNvCxnSpPr>
            <a:cxnSpLocks/>
          </p:cNvCxnSpPr>
          <p:nvPr/>
        </p:nvCxnSpPr>
        <p:spPr>
          <a:xfrm>
            <a:off x="9139954" y="6432557"/>
            <a:ext cx="1" cy="423697"/>
          </a:xfrm>
          <a:prstGeom prst="line">
            <a:avLst/>
          </a:prstGeom>
          <a:ln w="762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84834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CA6605C9-9C3B-8840-81FF-F30F70C92C88}"/>
              </a:ext>
            </a:extLst>
          </p:cNvPr>
          <p:cNvSpPr/>
          <p:nvPr/>
        </p:nvSpPr>
        <p:spPr>
          <a:xfrm>
            <a:off x="7898850" y="712985"/>
            <a:ext cx="4128555" cy="5399152"/>
          </a:xfrm>
          <a:prstGeom prst="rect">
            <a:avLst/>
          </a:prstGeom>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Untertitel 3">
            <a:extLst>
              <a:ext uri="{FF2B5EF4-FFF2-40B4-BE49-F238E27FC236}">
                <a16:creationId xmlns:a16="http://schemas.microsoft.com/office/drawing/2014/main" id="{2532A618-6427-B046-A2D9-C96B25F982D8}"/>
              </a:ext>
            </a:extLst>
          </p:cNvPr>
          <p:cNvSpPr>
            <a:spLocks noGrp="1"/>
          </p:cNvSpPr>
          <p:nvPr>
            <p:ph type="subTitle" idx="1"/>
          </p:nvPr>
        </p:nvSpPr>
        <p:spPr>
          <a:xfrm>
            <a:off x="2695194" y="5805"/>
            <a:ext cx="6801612" cy="539968"/>
          </a:xfrm>
        </p:spPr>
        <p:txBody>
          <a:bodyPr/>
          <a:lstStyle/>
          <a:p>
            <a:r>
              <a:rPr lang="en-US" u="sng"/>
              <a:t>Introduction</a:t>
            </a:r>
          </a:p>
        </p:txBody>
      </p:sp>
      <p:sp>
        <p:nvSpPr>
          <p:cNvPr id="5" name="Oval 4">
            <a:extLst>
              <a:ext uri="{FF2B5EF4-FFF2-40B4-BE49-F238E27FC236}">
                <a16:creationId xmlns:a16="http://schemas.microsoft.com/office/drawing/2014/main" id="{21AE3506-F2CB-D64F-BFCD-BE79BCA9D720}"/>
              </a:ext>
            </a:extLst>
          </p:cNvPr>
          <p:cNvSpPr/>
          <p:nvPr/>
        </p:nvSpPr>
        <p:spPr>
          <a:xfrm>
            <a:off x="11777220" y="14780"/>
            <a:ext cx="386499" cy="389139"/>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2</a:t>
            </a:r>
          </a:p>
        </p:txBody>
      </p:sp>
      <p:pic>
        <p:nvPicPr>
          <p:cNvPr id="24" name="Grafik 23">
            <a:extLst>
              <a:ext uri="{FF2B5EF4-FFF2-40B4-BE49-F238E27FC236}">
                <a16:creationId xmlns:a16="http://schemas.microsoft.com/office/drawing/2014/main" id="{C6F2C562-3D18-8043-ACEE-CBFA96F3B789}"/>
              </a:ext>
            </a:extLst>
          </p:cNvPr>
          <p:cNvPicPr>
            <a:picLocks noChangeAspect="1"/>
          </p:cNvPicPr>
          <p:nvPr/>
        </p:nvPicPr>
        <p:blipFill>
          <a:blip r:embed="rId3"/>
          <a:stretch>
            <a:fillRect/>
          </a:stretch>
        </p:blipFill>
        <p:spPr>
          <a:xfrm>
            <a:off x="10224304" y="855140"/>
            <a:ext cx="1681484" cy="1951567"/>
          </a:xfrm>
          <a:prstGeom prst="rect">
            <a:avLst/>
          </a:prstGeom>
        </p:spPr>
      </p:pic>
      <p:sp>
        <p:nvSpPr>
          <p:cNvPr id="25" name="Rechteck 24">
            <a:extLst>
              <a:ext uri="{FF2B5EF4-FFF2-40B4-BE49-F238E27FC236}">
                <a16:creationId xmlns:a16="http://schemas.microsoft.com/office/drawing/2014/main" id="{28191E2F-03F9-294F-A0FB-10292C6390E3}"/>
              </a:ext>
            </a:extLst>
          </p:cNvPr>
          <p:cNvSpPr/>
          <p:nvPr/>
        </p:nvSpPr>
        <p:spPr>
          <a:xfrm>
            <a:off x="10224304" y="855139"/>
            <a:ext cx="1681484" cy="195156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feld 28">
            <a:extLst>
              <a:ext uri="{FF2B5EF4-FFF2-40B4-BE49-F238E27FC236}">
                <a16:creationId xmlns:a16="http://schemas.microsoft.com/office/drawing/2014/main" id="{546771E2-F36F-1B4D-8673-4D378DD0DA36}"/>
              </a:ext>
            </a:extLst>
          </p:cNvPr>
          <p:cNvSpPr txBox="1"/>
          <p:nvPr/>
        </p:nvSpPr>
        <p:spPr>
          <a:xfrm>
            <a:off x="428881" y="657634"/>
            <a:ext cx="6638925" cy="4524315"/>
          </a:xfrm>
          <a:prstGeom prst="rect">
            <a:avLst/>
          </a:prstGeom>
          <a:noFill/>
        </p:spPr>
        <p:txBody>
          <a:bodyPr wrap="square" rtlCol="0">
            <a:spAutoFit/>
          </a:bodyPr>
          <a:lstStyle/>
          <a:p>
            <a:pPr marL="285750" indent="-285750">
              <a:buFontTx/>
              <a:buChar char="-"/>
            </a:pPr>
            <a:r>
              <a:rPr lang="en-US" sz="1600" dirty="0"/>
              <a:t>The Weddel Gyre</a:t>
            </a:r>
            <a:r>
              <a:rPr lang="en-US" sz="1600" baseline="30000" dirty="0"/>
              <a:t>7</a:t>
            </a:r>
            <a:r>
              <a:rPr lang="en-US" sz="1600" dirty="0"/>
              <a:t> is traversing a narrow continental shelf in wDML from east to west. The narrow shelf permits a strong interaction between this coastal current and water cavities beneath ice shelves</a:t>
            </a:r>
            <a:r>
              <a:rPr lang="en-US" sz="1600" baseline="30000" dirty="0"/>
              <a:t>8</a:t>
            </a:r>
            <a:r>
              <a:rPr lang="en-US" sz="1600" dirty="0"/>
              <a:t>.</a:t>
            </a:r>
            <a:endParaRPr lang="en-US" sz="1600" baseline="30000" dirty="0"/>
          </a:p>
          <a:p>
            <a:pPr marL="285750" indent="-285750">
              <a:buFontTx/>
              <a:buChar char="-"/>
            </a:pPr>
            <a:endParaRPr lang="en-US" sz="1600" dirty="0"/>
          </a:p>
          <a:p>
            <a:pPr marL="285750" indent="-285750">
              <a:buFontTx/>
              <a:buChar char="-"/>
            </a:pPr>
            <a:r>
              <a:rPr lang="en-US" sz="1600" dirty="0"/>
              <a:t>The coastal current carries a mixture of water masses, including Warm Deep Water </a:t>
            </a:r>
            <a:r>
              <a:rPr lang="en-US" sz="1600"/>
              <a:t>(WDW)</a:t>
            </a:r>
            <a:r>
              <a:rPr lang="en-US" sz="1600" baseline="30000"/>
              <a:t>)</a:t>
            </a:r>
            <a:r>
              <a:rPr lang="en-US" sz="1600" baseline="30000" dirty="0"/>
              <a:t>7.</a:t>
            </a:r>
          </a:p>
          <a:p>
            <a:pPr marL="742950" lvl="1" indent="-285750">
              <a:buFontTx/>
              <a:buChar char="-"/>
            </a:pPr>
            <a:r>
              <a:rPr lang="en-US" sz="1600" dirty="0"/>
              <a:t>Basal melting beneath Fimbul</a:t>
            </a:r>
            <a:r>
              <a:rPr lang="en-US" sz="1600" baseline="30000" dirty="0"/>
              <a:t>9</a:t>
            </a:r>
            <a:r>
              <a:rPr lang="en-US" sz="1600" dirty="0"/>
              <a:t> is primarily caused by heated Antarctic Surface Water</a:t>
            </a:r>
            <a:r>
              <a:rPr lang="en-US" sz="1600" baseline="30000" dirty="0"/>
              <a:t>10</a:t>
            </a:r>
            <a:r>
              <a:rPr lang="en-US" sz="1600" dirty="0"/>
              <a:t>.</a:t>
            </a:r>
            <a:endParaRPr lang="en-US" sz="1600" baseline="30000" dirty="0"/>
          </a:p>
          <a:p>
            <a:pPr marL="742950" lvl="1" indent="-285750">
              <a:buFontTx/>
              <a:buChar char="-"/>
            </a:pPr>
            <a:r>
              <a:rPr lang="en-US" sz="1600" dirty="0"/>
              <a:t>Entry of WDW into cavities at Fimbul Ice Shelf is currently minimal and strongly dependent on bathymetric features</a:t>
            </a:r>
            <a:r>
              <a:rPr lang="en-US" sz="1600" baseline="30000" dirty="0"/>
              <a:t>11,12</a:t>
            </a:r>
            <a:r>
              <a:rPr lang="en-US" sz="1600" dirty="0"/>
              <a:t>.</a:t>
            </a:r>
            <a:endParaRPr lang="en-US" sz="1600" baseline="30000" dirty="0"/>
          </a:p>
          <a:p>
            <a:pPr marL="1200150" lvl="2" indent="-285750">
              <a:buFontTx/>
              <a:buChar char="-"/>
            </a:pPr>
            <a:endParaRPr lang="en-US" sz="1600" dirty="0"/>
          </a:p>
          <a:p>
            <a:pPr marL="285750" indent="-285750">
              <a:buFontTx/>
              <a:buChar char="-"/>
            </a:pPr>
            <a:r>
              <a:rPr lang="en-US" sz="1600" dirty="0"/>
              <a:t>We constructed bathymetric models beneath the Ekström, Atka, Jelbart, Fimbul and Vigrid ice shelves in wDML (Fig. 1) by inverting new and existing airborne gravity data, and incorporating seismic, multibeam and radar depth references (Fig. 2).</a:t>
            </a:r>
          </a:p>
          <a:p>
            <a:pPr marL="742950" lvl="1" indent="-285750">
              <a:buFontTx/>
              <a:buChar char="-"/>
            </a:pPr>
            <a:r>
              <a:rPr lang="en-US" sz="1600" dirty="0"/>
              <a:t>Geological variability is interpreted from magnetic anomalies. Well-founded magnetic interpretations can be employed to reduce uncertainty in final bathymetric models.</a:t>
            </a:r>
            <a:r>
              <a:rPr lang="de-DE" sz="1600" dirty="0"/>
              <a:t>  </a:t>
            </a:r>
            <a:endParaRPr lang="en-US" sz="1600" dirty="0"/>
          </a:p>
        </p:txBody>
      </p:sp>
      <p:sp>
        <p:nvSpPr>
          <p:cNvPr id="30" name="Textfeld 29">
            <a:extLst>
              <a:ext uri="{FF2B5EF4-FFF2-40B4-BE49-F238E27FC236}">
                <a16:creationId xmlns:a16="http://schemas.microsoft.com/office/drawing/2014/main" id="{18B3E21F-9D6D-534D-8C21-7017FA1884CC}"/>
              </a:ext>
            </a:extLst>
          </p:cNvPr>
          <p:cNvSpPr txBox="1"/>
          <p:nvPr/>
        </p:nvSpPr>
        <p:spPr>
          <a:xfrm>
            <a:off x="8027977" y="981938"/>
            <a:ext cx="2075091" cy="1754326"/>
          </a:xfrm>
          <a:prstGeom prst="rect">
            <a:avLst/>
          </a:prstGeom>
          <a:noFill/>
        </p:spPr>
        <p:txBody>
          <a:bodyPr wrap="square" rtlCol="0">
            <a:spAutoFit/>
          </a:bodyPr>
          <a:lstStyle/>
          <a:p>
            <a:pPr algn="ctr"/>
            <a:r>
              <a:rPr lang="en-US">
                <a:solidFill>
                  <a:schemeClr val="bg1"/>
                </a:solidFill>
              </a:rPr>
              <a:t>A look beneath the ice shelves of western </a:t>
            </a:r>
          </a:p>
          <a:p>
            <a:pPr algn="ctr"/>
            <a:r>
              <a:rPr lang="en-US">
                <a:solidFill>
                  <a:schemeClr val="bg1"/>
                </a:solidFill>
              </a:rPr>
              <a:t>Dronning Maud (wDML) Land, East Antarctica</a:t>
            </a:r>
          </a:p>
        </p:txBody>
      </p:sp>
      <p:pic>
        <p:nvPicPr>
          <p:cNvPr id="3" name="Grafik 2">
            <a:extLst>
              <a:ext uri="{FF2B5EF4-FFF2-40B4-BE49-F238E27FC236}">
                <a16:creationId xmlns:a16="http://schemas.microsoft.com/office/drawing/2014/main" id="{CE7F8305-1752-504E-AFDC-2538AA8079AE}"/>
              </a:ext>
            </a:extLst>
          </p:cNvPr>
          <p:cNvPicPr>
            <a:picLocks noChangeAspect="1"/>
          </p:cNvPicPr>
          <p:nvPr/>
        </p:nvPicPr>
        <p:blipFill>
          <a:blip r:embed="rId4"/>
          <a:stretch>
            <a:fillRect/>
          </a:stretch>
        </p:blipFill>
        <p:spPr>
          <a:xfrm>
            <a:off x="7988107" y="3028643"/>
            <a:ext cx="4020248" cy="1994778"/>
          </a:xfrm>
          <a:prstGeom prst="rect">
            <a:avLst/>
          </a:prstGeom>
        </p:spPr>
      </p:pic>
      <p:sp>
        <p:nvSpPr>
          <p:cNvPr id="17" name="Rechteck 16">
            <a:extLst>
              <a:ext uri="{FF2B5EF4-FFF2-40B4-BE49-F238E27FC236}">
                <a16:creationId xmlns:a16="http://schemas.microsoft.com/office/drawing/2014/main" id="{D93DFE58-2F6A-5D40-9D50-0DC5AD1C9841}"/>
              </a:ext>
            </a:extLst>
          </p:cNvPr>
          <p:cNvSpPr/>
          <p:nvPr/>
        </p:nvSpPr>
        <p:spPr>
          <a:xfrm>
            <a:off x="8027977" y="3028644"/>
            <a:ext cx="3877811" cy="1994777"/>
          </a:xfrm>
          <a:prstGeom prst="rect">
            <a:avLst/>
          </a:prstGeom>
          <a:noFill/>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Textfeld 22">
            <a:extLst>
              <a:ext uri="{FF2B5EF4-FFF2-40B4-BE49-F238E27FC236}">
                <a16:creationId xmlns:a16="http://schemas.microsoft.com/office/drawing/2014/main" id="{C2CD983D-5FB5-6443-A3D3-0D03DF52D3D8}"/>
              </a:ext>
            </a:extLst>
          </p:cNvPr>
          <p:cNvSpPr txBox="1"/>
          <p:nvPr/>
        </p:nvSpPr>
        <p:spPr>
          <a:xfrm>
            <a:off x="8027976" y="5034919"/>
            <a:ext cx="3877811" cy="1077218"/>
          </a:xfrm>
          <a:prstGeom prst="rect">
            <a:avLst/>
          </a:prstGeom>
          <a:noFill/>
        </p:spPr>
        <p:txBody>
          <a:bodyPr wrap="square" rtlCol="0">
            <a:spAutoFit/>
          </a:bodyPr>
          <a:lstStyle/>
          <a:p>
            <a:r>
              <a:rPr lang="en-US" sz="1600" b="1" dirty="0">
                <a:solidFill>
                  <a:schemeClr val="bg1"/>
                </a:solidFill>
              </a:rPr>
              <a:t>Figure 1:</a:t>
            </a:r>
            <a:r>
              <a:rPr lang="en-US" sz="1600" dirty="0">
                <a:solidFill>
                  <a:schemeClr val="bg1"/>
                </a:solidFill>
              </a:rPr>
              <a:t>  Overview of wDML showing ice flow velocities</a:t>
            </a:r>
            <a:r>
              <a:rPr lang="en-US" sz="1600" baseline="30000" dirty="0">
                <a:solidFill>
                  <a:schemeClr val="bg1"/>
                </a:solidFill>
              </a:rPr>
              <a:t>13 </a:t>
            </a:r>
            <a:r>
              <a:rPr lang="en-US" sz="1600" dirty="0">
                <a:solidFill>
                  <a:schemeClr val="bg1"/>
                </a:solidFill>
              </a:rPr>
              <a:t>with main outlet glacier Jutulstraumen. Bathymetry models were generated for the named ice shelves.</a:t>
            </a:r>
          </a:p>
        </p:txBody>
      </p:sp>
      <p:sp>
        <p:nvSpPr>
          <p:cNvPr id="27" name="Rechteck 26">
            <a:extLst>
              <a:ext uri="{FF2B5EF4-FFF2-40B4-BE49-F238E27FC236}">
                <a16:creationId xmlns:a16="http://schemas.microsoft.com/office/drawing/2014/main" id="{75BDBCF7-4CBD-E344-948C-3CADDE44D09F}"/>
              </a:ext>
            </a:extLst>
          </p:cNvPr>
          <p:cNvSpPr/>
          <p:nvPr/>
        </p:nvSpPr>
        <p:spPr>
          <a:xfrm>
            <a:off x="0" y="6411323"/>
            <a:ext cx="12192000" cy="4466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Grafik 27">
            <a:extLst>
              <a:ext uri="{FF2B5EF4-FFF2-40B4-BE49-F238E27FC236}">
                <a16:creationId xmlns:a16="http://schemas.microsoft.com/office/drawing/2014/main" id="{88371254-9BDA-AB49-96E4-D414EA7A52A7}"/>
              </a:ext>
            </a:extLst>
          </p:cNvPr>
          <p:cNvPicPr>
            <a:picLocks noChangeAspect="1"/>
          </p:cNvPicPr>
          <p:nvPr/>
        </p:nvPicPr>
        <p:blipFill>
          <a:blip r:embed="rId5"/>
          <a:stretch>
            <a:fillRect/>
          </a:stretch>
        </p:blipFill>
        <p:spPr>
          <a:xfrm>
            <a:off x="3647906" y="6452348"/>
            <a:ext cx="1895644" cy="383162"/>
          </a:xfrm>
          <a:prstGeom prst="rect">
            <a:avLst/>
          </a:prstGeom>
        </p:spPr>
      </p:pic>
      <p:pic>
        <p:nvPicPr>
          <p:cNvPr id="31" name="Grafik 30">
            <a:extLst>
              <a:ext uri="{FF2B5EF4-FFF2-40B4-BE49-F238E27FC236}">
                <a16:creationId xmlns:a16="http://schemas.microsoft.com/office/drawing/2014/main" id="{AF6664A1-4F6D-1148-B301-5F8DEEBFF1E3}"/>
              </a:ext>
            </a:extLst>
          </p:cNvPr>
          <p:cNvPicPr>
            <a:picLocks noChangeAspect="1"/>
          </p:cNvPicPr>
          <p:nvPr/>
        </p:nvPicPr>
        <p:blipFill>
          <a:blip r:embed="rId6"/>
          <a:stretch>
            <a:fillRect/>
          </a:stretch>
        </p:blipFill>
        <p:spPr>
          <a:xfrm>
            <a:off x="6988518" y="6492160"/>
            <a:ext cx="1264004" cy="344373"/>
          </a:xfrm>
          <a:prstGeom prst="rect">
            <a:avLst/>
          </a:prstGeom>
        </p:spPr>
      </p:pic>
      <p:pic>
        <p:nvPicPr>
          <p:cNvPr id="32" name="Grafik 31">
            <a:extLst>
              <a:ext uri="{FF2B5EF4-FFF2-40B4-BE49-F238E27FC236}">
                <a16:creationId xmlns:a16="http://schemas.microsoft.com/office/drawing/2014/main" id="{2D5A536D-2FF2-E944-B8BB-610A47C21D01}"/>
              </a:ext>
            </a:extLst>
          </p:cNvPr>
          <p:cNvPicPr>
            <a:picLocks noChangeAspect="1"/>
          </p:cNvPicPr>
          <p:nvPr/>
        </p:nvPicPr>
        <p:blipFill>
          <a:blip r:embed="rId7"/>
          <a:stretch>
            <a:fillRect/>
          </a:stretch>
        </p:blipFill>
        <p:spPr>
          <a:xfrm>
            <a:off x="10262745" y="6520735"/>
            <a:ext cx="826006" cy="283940"/>
          </a:xfrm>
          <a:prstGeom prst="rect">
            <a:avLst/>
          </a:prstGeom>
        </p:spPr>
      </p:pic>
      <p:cxnSp>
        <p:nvCxnSpPr>
          <p:cNvPr id="33" name="Gerade Verbindung 32">
            <a:extLst>
              <a:ext uri="{FF2B5EF4-FFF2-40B4-BE49-F238E27FC236}">
                <a16:creationId xmlns:a16="http://schemas.microsoft.com/office/drawing/2014/main" id="{44E7C370-D483-1340-9540-DECA4BB78950}"/>
              </a:ext>
            </a:extLst>
          </p:cNvPr>
          <p:cNvCxnSpPr/>
          <p:nvPr/>
        </p:nvCxnSpPr>
        <p:spPr>
          <a:xfrm>
            <a:off x="0" y="6411323"/>
            <a:ext cx="12192000" cy="11916"/>
          </a:xfrm>
          <a:prstGeom prst="line">
            <a:avLst/>
          </a:prstGeom>
          <a:ln w="76200"/>
        </p:spPr>
        <p:style>
          <a:lnRef idx="1">
            <a:schemeClr val="dk1"/>
          </a:lnRef>
          <a:fillRef idx="0">
            <a:schemeClr val="dk1"/>
          </a:fillRef>
          <a:effectRef idx="0">
            <a:schemeClr val="dk1"/>
          </a:effectRef>
          <a:fontRef idx="minor">
            <a:schemeClr val="tx1"/>
          </a:fontRef>
        </p:style>
      </p:cxnSp>
      <p:sp>
        <p:nvSpPr>
          <p:cNvPr id="34" name="Textfeld 33">
            <a:extLst>
              <a:ext uri="{FF2B5EF4-FFF2-40B4-BE49-F238E27FC236}">
                <a16:creationId xmlns:a16="http://schemas.microsoft.com/office/drawing/2014/main" id="{7373295D-33E6-914E-AE3F-5A8C07BC5182}"/>
              </a:ext>
            </a:extLst>
          </p:cNvPr>
          <p:cNvSpPr txBox="1"/>
          <p:nvPr/>
        </p:nvSpPr>
        <p:spPr>
          <a:xfrm>
            <a:off x="0" y="6474652"/>
            <a:ext cx="4673536" cy="307777"/>
          </a:xfrm>
          <a:prstGeom prst="rect">
            <a:avLst/>
          </a:prstGeom>
          <a:noFill/>
        </p:spPr>
        <p:txBody>
          <a:bodyPr wrap="square" rtlCol="0">
            <a:spAutoFit/>
          </a:bodyPr>
          <a:lstStyle/>
          <a:p>
            <a:r>
              <a:rPr lang="de-DE" sz="1400">
                <a:solidFill>
                  <a:schemeClr val="bg1"/>
                </a:solidFill>
              </a:rPr>
              <a:t>EGU 2020: Sharing </a:t>
            </a:r>
            <a:r>
              <a:rPr lang="de-DE" sz="1400" err="1">
                <a:solidFill>
                  <a:schemeClr val="bg1"/>
                </a:solidFill>
              </a:rPr>
              <a:t>Geoscience</a:t>
            </a:r>
            <a:r>
              <a:rPr lang="de-DE" sz="1400">
                <a:solidFill>
                  <a:schemeClr val="bg1"/>
                </a:solidFill>
              </a:rPr>
              <a:t> Online </a:t>
            </a:r>
            <a:endParaRPr lang="en-US" sz="1400">
              <a:solidFill>
                <a:schemeClr val="bg1"/>
              </a:solidFill>
            </a:endParaRPr>
          </a:p>
        </p:txBody>
      </p:sp>
      <p:cxnSp>
        <p:nvCxnSpPr>
          <p:cNvPr id="35" name="Gerade Verbindung 34">
            <a:extLst>
              <a:ext uri="{FF2B5EF4-FFF2-40B4-BE49-F238E27FC236}">
                <a16:creationId xmlns:a16="http://schemas.microsoft.com/office/drawing/2014/main" id="{507D61A5-C7B4-A846-8E12-FE00777D86FB}"/>
              </a:ext>
            </a:extLst>
          </p:cNvPr>
          <p:cNvCxnSpPr>
            <a:cxnSpLocks/>
          </p:cNvCxnSpPr>
          <p:nvPr/>
        </p:nvCxnSpPr>
        <p:spPr>
          <a:xfrm>
            <a:off x="3053544" y="6423239"/>
            <a:ext cx="2205" cy="434761"/>
          </a:xfrm>
          <a:prstGeom prst="line">
            <a:avLst/>
          </a:prstGeom>
          <a:ln w="76200"/>
        </p:spPr>
        <p:style>
          <a:lnRef idx="1">
            <a:schemeClr val="dk1"/>
          </a:lnRef>
          <a:fillRef idx="0">
            <a:schemeClr val="dk1"/>
          </a:fillRef>
          <a:effectRef idx="0">
            <a:schemeClr val="dk1"/>
          </a:effectRef>
          <a:fontRef idx="minor">
            <a:schemeClr val="tx1"/>
          </a:fontRef>
        </p:style>
      </p:cxnSp>
      <p:cxnSp>
        <p:nvCxnSpPr>
          <p:cNvPr id="36" name="Gerade Verbindung 35">
            <a:extLst>
              <a:ext uri="{FF2B5EF4-FFF2-40B4-BE49-F238E27FC236}">
                <a16:creationId xmlns:a16="http://schemas.microsoft.com/office/drawing/2014/main" id="{DC7CC7B0-688B-574A-9D18-F9AB0C69E617}"/>
              </a:ext>
            </a:extLst>
          </p:cNvPr>
          <p:cNvCxnSpPr>
            <a:cxnSpLocks/>
          </p:cNvCxnSpPr>
          <p:nvPr/>
        </p:nvCxnSpPr>
        <p:spPr>
          <a:xfrm>
            <a:off x="6093396" y="6418742"/>
            <a:ext cx="1" cy="452807"/>
          </a:xfrm>
          <a:prstGeom prst="line">
            <a:avLst/>
          </a:prstGeom>
          <a:ln w="76200"/>
        </p:spPr>
        <p:style>
          <a:lnRef idx="1">
            <a:schemeClr val="dk1"/>
          </a:lnRef>
          <a:fillRef idx="0">
            <a:schemeClr val="dk1"/>
          </a:fillRef>
          <a:effectRef idx="0">
            <a:schemeClr val="dk1"/>
          </a:effectRef>
          <a:fontRef idx="minor">
            <a:schemeClr val="tx1"/>
          </a:fontRef>
        </p:style>
      </p:cxnSp>
      <p:cxnSp>
        <p:nvCxnSpPr>
          <p:cNvPr id="37" name="Gerade Verbindung 36">
            <a:extLst>
              <a:ext uri="{FF2B5EF4-FFF2-40B4-BE49-F238E27FC236}">
                <a16:creationId xmlns:a16="http://schemas.microsoft.com/office/drawing/2014/main" id="{92DF9CA6-94ED-C742-BEEC-F7802215A5CF}"/>
              </a:ext>
            </a:extLst>
          </p:cNvPr>
          <p:cNvCxnSpPr>
            <a:cxnSpLocks/>
          </p:cNvCxnSpPr>
          <p:nvPr/>
        </p:nvCxnSpPr>
        <p:spPr>
          <a:xfrm>
            <a:off x="9139954" y="6432557"/>
            <a:ext cx="1" cy="423697"/>
          </a:xfrm>
          <a:prstGeom prst="line">
            <a:avLst/>
          </a:prstGeom>
          <a:ln w="762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98106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0340510-D420-974A-B602-50ADD28C0474}"/>
              </a:ext>
            </a:extLst>
          </p:cNvPr>
          <p:cNvSpPr/>
          <p:nvPr/>
        </p:nvSpPr>
        <p:spPr>
          <a:xfrm>
            <a:off x="130629" y="712985"/>
            <a:ext cx="11968217" cy="5135402"/>
          </a:xfrm>
          <a:prstGeom prst="rect">
            <a:avLst/>
          </a:prstGeom>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Untertitel 3">
            <a:extLst>
              <a:ext uri="{FF2B5EF4-FFF2-40B4-BE49-F238E27FC236}">
                <a16:creationId xmlns:a16="http://schemas.microsoft.com/office/drawing/2014/main" id="{2532A618-6427-B046-A2D9-C96B25F982D8}"/>
              </a:ext>
            </a:extLst>
          </p:cNvPr>
          <p:cNvSpPr>
            <a:spLocks noGrp="1"/>
          </p:cNvSpPr>
          <p:nvPr>
            <p:ph type="subTitle" idx="1"/>
          </p:nvPr>
        </p:nvSpPr>
        <p:spPr>
          <a:xfrm>
            <a:off x="2695194" y="5805"/>
            <a:ext cx="6801612" cy="539968"/>
          </a:xfrm>
        </p:spPr>
        <p:txBody>
          <a:bodyPr/>
          <a:lstStyle/>
          <a:p>
            <a:r>
              <a:rPr lang="en-US" u="sng"/>
              <a:t>Introduction – Survey Area</a:t>
            </a:r>
          </a:p>
        </p:txBody>
      </p:sp>
      <p:sp>
        <p:nvSpPr>
          <p:cNvPr id="5" name="Oval 4">
            <a:extLst>
              <a:ext uri="{FF2B5EF4-FFF2-40B4-BE49-F238E27FC236}">
                <a16:creationId xmlns:a16="http://schemas.microsoft.com/office/drawing/2014/main" id="{21AE3506-F2CB-D64F-BFCD-BE79BCA9D720}"/>
              </a:ext>
            </a:extLst>
          </p:cNvPr>
          <p:cNvSpPr/>
          <p:nvPr/>
        </p:nvSpPr>
        <p:spPr>
          <a:xfrm>
            <a:off x="11777220" y="14780"/>
            <a:ext cx="386499" cy="389139"/>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3</a:t>
            </a:r>
          </a:p>
        </p:txBody>
      </p:sp>
      <p:pic>
        <p:nvPicPr>
          <p:cNvPr id="3" name="Grafik 2">
            <a:extLst>
              <a:ext uri="{FF2B5EF4-FFF2-40B4-BE49-F238E27FC236}">
                <a16:creationId xmlns:a16="http://schemas.microsoft.com/office/drawing/2014/main" id="{68034238-8821-E74E-B70A-B8553C8324D0}"/>
              </a:ext>
            </a:extLst>
          </p:cNvPr>
          <p:cNvPicPr>
            <a:picLocks noChangeAspect="1"/>
          </p:cNvPicPr>
          <p:nvPr/>
        </p:nvPicPr>
        <p:blipFill>
          <a:blip r:embed="rId3"/>
          <a:stretch>
            <a:fillRect/>
          </a:stretch>
        </p:blipFill>
        <p:spPr>
          <a:xfrm>
            <a:off x="10011049" y="1295582"/>
            <a:ext cx="1681484" cy="1951567"/>
          </a:xfrm>
          <a:prstGeom prst="rect">
            <a:avLst/>
          </a:prstGeom>
        </p:spPr>
      </p:pic>
      <p:pic>
        <p:nvPicPr>
          <p:cNvPr id="15" name="Grafik 14">
            <a:extLst>
              <a:ext uri="{FF2B5EF4-FFF2-40B4-BE49-F238E27FC236}">
                <a16:creationId xmlns:a16="http://schemas.microsoft.com/office/drawing/2014/main" id="{C6A5B7FE-8FA4-1D4C-91A0-A69F8971B5E3}"/>
              </a:ext>
            </a:extLst>
          </p:cNvPr>
          <p:cNvPicPr>
            <a:picLocks noChangeAspect="1"/>
          </p:cNvPicPr>
          <p:nvPr/>
        </p:nvPicPr>
        <p:blipFill>
          <a:blip r:embed="rId4"/>
          <a:stretch>
            <a:fillRect/>
          </a:stretch>
        </p:blipFill>
        <p:spPr>
          <a:xfrm>
            <a:off x="301181" y="1295582"/>
            <a:ext cx="9566989" cy="4320576"/>
          </a:xfrm>
          <a:prstGeom prst="rect">
            <a:avLst/>
          </a:prstGeom>
        </p:spPr>
      </p:pic>
      <p:sp>
        <p:nvSpPr>
          <p:cNvPr id="12" name="Textfeld 11">
            <a:extLst>
              <a:ext uri="{FF2B5EF4-FFF2-40B4-BE49-F238E27FC236}">
                <a16:creationId xmlns:a16="http://schemas.microsoft.com/office/drawing/2014/main" id="{DF96BA47-BA1B-124C-A990-AB0707B69E37}"/>
              </a:ext>
            </a:extLst>
          </p:cNvPr>
          <p:cNvSpPr txBox="1"/>
          <p:nvPr/>
        </p:nvSpPr>
        <p:spPr>
          <a:xfrm>
            <a:off x="9939610" y="3126859"/>
            <a:ext cx="2159236" cy="2585323"/>
          </a:xfrm>
          <a:prstGeom prst="rect">
            <a:avLst/>
          </a:prstGeom>
          <a:noFill/>
        </p:spPr>
        <p:txBody>
          <a:bodyPr wrap="square" rtlCol="0">
            <a:spAutoFit/>
          </a:bodyPr>
          <a:lstStyle/>
          <a:p>
            <a:endParaRPr lang="en-US" dirty="0">
              <a:solidFill>
                <a:schemeClr val="bg1"/>
              </a:solidFill>
            </a:endParaRPr>
          </a:p>
          <a:p>
            <a:r>
              <a:rPr lang="en-US" dirty="0">
                <a:solidFill>
                  <a:schemeClr val="bg1"/>
                </a:solidFill>
              </a:rPr>
              <a:t>seismic data</a:t>
            </a:r>
            <a:r>
              <a:rPr lang="en-US" baseline="30000" dirty="0">
                <a:solidFill>
                  <a:schemeClr val="bg1"/>
                </a:solidFill>
              </a:rPr>
              <a:t>5,6</a:t>
            </a:r>
            <a:endParaRPr lang="en-US" dirty="0">
              <a:solidFill>
                <a:schemeClr val="bg1"/>
              </a:solidFill>
            </a:endParaRPr>
          </a:p>
          <a:p>
            <a:endParaRPr lang="en-US" dirty="0">
              <a:solidFill>
                <a:schemeClr val="bg1"/>
              </a:solidFill>
            </a:endParaRPr>
          </a:p>
          <a:p>
            <a:r>
              <a:rPr lang="en-US" dirty="0">
                <a:solidFill>
                  <a:schemeClr val="bg1"/>
                </a:solidFill>
              </a:rPr>
              <a:t>swath bathymetry data </a:t>
            </a:r>
            <a:r>
              <a:rPr lang="en-US" baseline="30000" dirty="0">
                <a:solidFill>
                  <a:schemeClr val="bg1"/>
                </a:solidFill>
              </a:rPr>
              <a:t>Appendix A </a:t>
            </a:r>
            <a:endParaRPr lang="en-US" dirty="0">
              <a:solidFill>
                <a:schemeClr val="bg1"/>
              </a:solidFill>
            </a:endParaRPr>
          </a:p>
          <a:p>
            <a:r>
              <a:rPr lang="en-US" dirty="0">
                <a:solidFill>
                  <a:schemeClr val="bg1"/>
                </a:solidFill>
              </a:rPr>
              <a:t>gravity data</a:t>
            </a:r>
            <a:r>
              <a:rPr lang="en-US" baseline="30000" dirty="0">
                <a:solidFill>
                  <a:schemeClr val="bg1"/>
                </a:solidFill>
              </a:rPr>
              <a:t>14,15</a:t>
            </a:r>
            <a:endParaRPr lang="en-US" dirty="0">
              <a:solidFill>
                <a:schemeClr val="bg1"/>
              </a:solidFill>
            </a:endParaRPr>
          </a:p>
          <a:p>
            <a:endParaRPr lang="en-US" dirty="0">
              <a:solidFill>
                <a:schemeClr val="bg1"/>
              </a:solidFill>
            </a:endParaRPr>
          </a:p>
          <a:p>
            <a:r>
              <a:rPr lang="en-US" dirty="0">
                <a:solidFill>
                  <a:schemeClr val="bg1"/>
                </a:solidFill>
              </a:rPr>
              <a:t>ice thickness radar data</a:t>
            </a:r>
            <a:r>
              <a:rPr lang="en-US" baseline="30000" dirty="0">
                <a:solidFill>
                  <a:schemeClr val="bg1"/>
                </a:solidFill>
              </a:rPr>
              <a:t>14,15</a:t>
            </a:r>
            <a:endParaRPr lang="en-US" dirty="0">
              <a:solidFill>
                <a:schemeClr val="bg1"/>
              </a:solidFill>
            </a:endParaRPr>
          </a:p>
        </p:txBody>
      </p:sp>
      <p:sp>
        <p:nvSpPr>
          <p:cNvPr id="22" name="Textfeld 21">
            <a:extLst>
              <a:ext uri="{FF2B5EF4-FFF2-40B4-BE49-F238E27FC236}">
                <a16:creationId xmlns:a16="http://schemas.microsoft.com/office/drawing/2014/main" id="{9EE59538-5355-614D-BFB6-5FAB7FC9918D}"/>
              </a:ext>
            </a:extLst>
          </p:cNvPr>
          <p:cNvSpPr txBox="1"/>
          <p:nvPr/>
        </p:nvSpPr>
        <p:spPr>
          <a:xfrm>
            <a:off x="301181" y="853484"/>
            <a:ext cx="7525843" cy="338554"/>
          </a:xfrm>
          <a:prstGeom prst="rect">
            <a:avLst/>
          </a:prstGeom>
          <a:noFill/>
        </p:spPr>
        <p:txBody>
          <a:bodyPr wrap="none" rtlCol="0">
            <a:spAutoFit/>
          </a:bodyPr>
          <a:lstStyle/>
          <a:p>
            <a:r>
              <a:rPr lang="en-US" sz="1600" b="1">
                <a:solidFill>
                  <a:schemeClr val="bg1"/>
                </a:solidFill>
              </a:rPr>
              <a:t>Figure 2:</a:t>
            </a:r>
            <a:r>
              <a:rPr lang="en-US" sz="1600">
                <a:solidFill>
                  <a:schemeClr val="bg1"/>
                </a:solidFill>
              </a:rPr>
              <a:t> Known topography and available gravity data in western Dronning Maud Land.</a:t>
            </a:r>
          </a:p>
        </p:txBody>
      </p:sp>
      <p:sp>
        <p:nvSpPr>
          <p:cNvPr id="24" name="Textfeld 23">
            <a:extLst>
              <a:ext uri="{FF2B5EF4-FFF2-40B4-BE49-F238E27FC236}">
                <a16:creationId xmlns:a16="http://schemas.microsoft.com/office/drawing/2014/main" id="{D95F5A58-D5FF-F64C-8BEB-3699647A4513}"/>
              </a:ext>
            </a:extLst>
          </p:cNvPr>
          <p:cNvSpPr txBox="1"/>
          <p:nvPr/>
        </p:nvSpPr>
        <p:spPr>
          <a:xfrm>
            <a:off x="9946176" y="3237807"/>
            <a:ext cx="668132" cy="369332"/>
          </a:xfrm>
          <a:prstGeom prst="rect">
            <a:avLst/>
          </a:prstGeom>
          <a:noFill/>
        </p:spPr>
        <p:txBody>
          <a:bodyPr wrap="none" rtlCol="0">
            <a:spAutoFit/>
          </a:bodyPr>
          <a:lstStyle/>
          <a:p>
            <a:r>
              <a:rPr lang="en-US">
                <a:solidFill>
                  <a:srgbClr val="FF0000"/>
                </a:solidFill>
              </a:rPr>
              <a:t>    , +</a:t>
            </a:r>
          </a:p>
        </p:txBody>
      </p:sp>
      <p:cxnSp>
        <p:nvCxnSpPr>
          <p:cNvPr id="26" name="Gerade Verbindung 25">
            <a:extLst>
              <a:ext uri="{FF2B5EF4-FFF2-40B4-BE49-F238E27FC236}">
                <a16:creationId xmlns:a16="http://schemas.microsoft.com/office/drawing/2014/main" id="{F1ACB388-863C-3142-B517-6B78EF2A7A5F}"/>
              </a:ext>
            </a:extLst>
          </p:cNvPr>
          <p:cNvCxnSpPr>
            <a:cxnSpLocks/>
          </p:cNvCxnSpPr>
          <p:nvPr/>
        </p:nvCxnSpPr>
        <p:spPr>
          <a:xfrm>
            <a:off x="10041533" y="3418052"/>
            <a:ext cx="1710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0616249D-1602-EB49-84D3-CBEA76C762A7}"/>
              </a:ext>
            </a:extLst>
          </p:cNvPr>
          <p:cNvCxnSpPr>
            <a:cxnSpLocks/>
          </p:cNvCxnSpPr>
          <p:nvPr/>
        </p:nvCxnSpPr>
        <p:spPr>
          <a:xfrm>
            <a:off x="10051058" y="4027652"/>
            <a:ext cx="171069"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C187B4E7-DA33-1849-80E6-EE735745CEC4}"/>
              </a:ext>
            </a:extLst>
          </p:cNvPr>
          <p:cNvCxnSpPr>
            <a:cxnSpLocks/>
          </p:cNvCxnSpPr>
          <p:nvPr/>
        </p:nvCxnSpPr>
        <p:spPr>
          <a:xfrm>
            <a:off x="10051058" y="4599152"/>
            <a:ext cx="171069"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Gerade Verbindung 28">
            <a:extLst>
              <a:ext uri="{FF2B5EF4-FFF2-40B4-BE49-F238E27FC236}">
                <a16:creationId xmlns:a16="http://schemas.microsoft.com/office/drawing/2014/main" id="{AD498C1C-E845-0642-B9E0-1BDC2D0D0190}"/>
              </a:ext>
            </a:extLst>
          </p:cNvPr>
          <p:cNvCxnSpPr>
            <a:cxnSpLocks/>
          </p:cNvCxnSpPr>
          <p:nvPr/>
        </p:nvCxnSpPr>
        <p:spPr>
          <a:xfrm>
            <a:off x="10051058" y="5123027"/>
            <a:ext cx="171069" cy="0"/>
          </a:xfrm>
          <a:prstGeom prst="line">
            <a:avLst/>
          </a:prstGeom>
          <a:ln w="28575">
            <a:solidFill>
              <a:srgbClr val="ECE100"/>
            </a:solidFill>
          </a:ln>
        </p:spPr>
        <p:style>
          <a:lnRef idx="1">
            <a:schemeClr val="accent1"/>
          </a:lnRef>
          <a:fillRef idx="0">
            <a:schemeClr val="accent1"/>
          </a:fillRef>
          <a:effectRef idx="0">
            <a:schemeClr val="accent1"/>
          </a:effectRef>
          <a:fontRef idx="minor">
            <a:schemeClr val="tx1"/>
          </a:fontRef>
        </p:style>
      </p:cxnSp>
      <p:sp>
        <p:nvSpPr>
          <p:cNvPr id="30" name="Rechteck 29">
            <a:extLst>
              <a:ext uri="{FF2B5EF4-FFF2-40B4-BE49-F238E27FC236}">
                <a16:creationId xmlns:a16="http://schemas.microsoft.com/office/drawing/2014/main" id="{2569528E-BD9B-9E4D-AC02-1EE9C34B1944}"/>
              </a:ext>
            </a:extLst>
          </p:cNvPr>
          <p:cNvSpPr/>
          <p:nvPr/>
        </p:nvSpPr>
        <p:spPr>
          <a:xfrm>
            <a:off x="10011049" y="1295582"/>
            <a:ext cx="1681484" cy="195156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hteck 24">
            <a:extLst>
              <a:ext uri="{FF2B5EF4-FFF2-40B4-BE49-F238E27FC236}">
                <a16:creationId xmlns:a16="http://schemas.microsoft.com/office/drawing/2014/main" id="{050FEE13-D688-B64C-9CA8-C517AB321977}"/>
              </a:ext>
            </a:extLst>
          </p:cNvPr>
          <p:cNvSpPr/>
          <p:nvPr/>
        </p:nvSpPr>
        <p:spPr>
          <a:xfrm>
            <a:off x="0" y="6411323"/>
            <a:ext cx="12192000" cy="4466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1" name="Grafik 30">
            <a:extLst>
              <a:ext uri="{FF2B5EF4-FFF2-40B4-BE49-F238E27FC236}">
                <a16:creationId xmlns:a16="http://schemas.microsoft.com/office/drawing/2014/main" id="{67463CAB-33A7-FE47-8650-49DD2DD08966}"/>
              </a:ext>
            </a:extLst>
          </p:cNvPr>
          <p:cNvPicPr>
            <a:picLocks noChangeAspect="1"/>
          </p:cNvPicPr>
          <p:nvPr/>
        </p:nvPicPr>
        <p:blipFill>
          <a:blip r:embed="rId5"/>
          <a:stretch>
            <a:fillRect/>
          </a:stretch>
        </p:blipFill>
        <p:spPr>
          <a:xfrm>
            <a:off x="3647906" y="6452348"/>
            <a:ext cx="1895644" cy="383162"/>
          </a:xfrm>
          <a:prstGeom prst="rect">
            <a:avLst/>
          </a:prstGeom>
        </p:spPr>
      </p:pic>
      <p:pic>
        <p:nvPicPr>
          <p:cNvPr id="32" name="Grafik 31">
            <a:extLst>
              <a:ext uri="{FF2B5EF4-FFF2-40B4-BE49-F238E27FC236}">
                <a16:creationId xmlns:a16="http://schemas.microsoft.com/office/drawing/2014/main" id="{37C57104-D62C-414C-B5EE-B8250A6E048D}"/>
              </a:ext>
            </a:extLst>
          </p:cNvPr>
          <p:cNvPicPr>
            <a:picLocks noChangeAspect="1"/>
          </p:cNvPicPr>
          <p:nvPr/>
        </p:nvPicPr>
        <p:blipFill>
          <a:blip r:embed="rId6"/>
          <a:stretch>
            <a:fillRect/>
          </a:stretch>
        </p:blipFill>
        <p:spPr>
          <a:xfrm>
            <a:off x="6988518" y="6492160"/>
            <a:ext cx="1264004" cy="344373"/>
          </a:xfrm>
          <a:prstGeom prst="rect">
            <a:avLst/>
          </a:prstGeom>
        </p:spPr>
      </p:pic>
      <p:pic>
        <p:nvPicPr>
          <p:cNvPr id="33" name="Grafik 32">
            <a:extLst>
              <a:ext uri="{FF2B5EF4-FFF2-40B4-BE49-F238E27FC236}">
                <a16:creationId xmlns:a16="http://schemas.microsoft.com/office/drawing/2014/main" id="{55722DDF-E21B-ED4F-8FD1-52F3F7F6DE49}"/>
              </a:ext>
            </a:extLst>
          </p:cNvPr>
          <p:cNvPicPr>
            <a:picLocks noChangeAspect="1"/>
          </p:cNvPicPr>
          <p:nvPr/>
        </p:nvPicPr>
        <p:blipFill>
          <a:blip r:embed="rId7"/>
          <a:stretch>
            <a:fillRect/>
          </a:stretch>
        </p:blipFill>
        <p:spPr>
          <a:xfrm>
            <a:off x="10262745" y="6520735"/>
            <a:ext cx="826006" cy="283940"/>
          </a:xfrm>
          <a:prstGeom prst="rect">
            <a:avLst/>
          </a:prstGeom>
        </p:spPr>
      </p:pic>
      <p:cxnSp>
        <p:nvCxnSpPr>
          <p:cNvPr id="34" name="Gerade Verbindung 33">
            <a:extLst>
              <a:ext uri="{FF2B5EF4-FFF2-40B4-BE49-F238E27FC236}">
                <a16:creationId xmlns:a16="http://schemas.microsoft.com/office/drawing/2014/main" id="{156385EA-D732-7E4A-AFAD-0136E39E25DA}"/>
              </a:ext>
            </a:extLst>
          </p:cNvPr>
          <p:cNvCxnSpPr/>
          <p:nvPr/>
        </p:nvCxnSpPr>
        <p:spPr>
          <a:xfrm>
            <a:off x="0" y="6411323"/>
            <a:ext cx="12192000" cy="11916"/>
          </a:xfrm>
          <a:prstGeom prst="line">
            <a:avLst/>
          </a:prstGeom>
          <a:ln w="76200"/>
        </p:spPr>
        <p:style>
          <a:lnRef idx="1">
            <a:schemeClr val="dk1"/>
          </a:lnRef>
          <a:fillRef idx="0">
            <a:schemeClr val="dk1"/>
          </a:fillRef>
          <a:effectRef idx="0">
            <a:schemeClr val="dk1"/>
          </a:effectRef>
          <a:fontRef idx="minor">
            <a:schemeClr val="tx1"/>
          </a:fontRef>
        </p:style>
      </p:cxnSp>
      <p:sp>
        <p:nvSpPr>
          <p:cNvPr id="35" name="Textfeld 34">
            <a:extLst>
              <a:ext uri="{FF2B5EF4-FFF2-40B4-BE49-F238E27FC236}">
                <a16:creationId xmlns:a16="http://schemas.microsoft.com/office/drawing/2014/main" id="{D113B822-125E-7242-9B64-FEE1171737C4}"/>
              </a:ext>
            </a:extLst>
          </p:cNvPr>
          <p:cNvSpPr txBox="1"/>
          <p:nvPr/>
        </p:nvSpPr>
        <p:spPr>
          <a:xfrm>
            <a:off x="0" y="6474652"/>
            <a:ext cx="4673536" cy="307777"/>
          </a:xfrm>
          <a:prstGeom prst="rect">
            <a:avLst/>
          </a:prstGeom>
          <a:noFill/>
        </p:spPr>
        <p:txBody>
          <a:bodyPr wrap="square" rtlCol="0">
            <a:spAutoFit/>
          </a:bodyPr>
          <a:lstStyle/>
          <a:p>
            <a:r>
              <a:rPr lang="de-DE" sz="1400">
                <a:solidFill>
                  <a:schemeClr val="bg1"/>
                </a:solidFill>
              </a:rPr>
              <a:t>EGU 2020: Sharing </a:t>
            </a:r>
            <a:r>
              <a:rPr lang="de-DE" sz="1400" err="1">
                <a:solidFill>
                  <a:schemeClr val="bg1"/>
                </a:solidFill>
              </a:rPr>
              <a:t>Geoscience</a:t>
            </a:r>
            <a:r>
              <a:rPr lang="de-DE" sz="1400">
                <a:solidFill>
                  <a:schemeClr val="bg1"/>
                </a:solidFill>
              </a:rPr>
              <a:t> Online </a:t>
            </a:r>
            <a:endParaRPr lang="en-US" sz="1400">
              <a:solidFill>
                <a:schemeClr val="bg1"/>
              </a:solidFill>
            </a:endParaRPr>
          </a:p>
        </p:txBody>
      </p:sp>
      <p:cxnSp>
        <p:nvCxnSpPr>
          <p:cNvPr id="36" name="Gerade Verbindung 35">
            <a:extLst>
              <a:ext uri="{FF2B5EF4-FFF2-40B4-BE49-F238E27FC236}">
                <a16:creationId xmlns:a16="http://schemas.microsoft.com/office/drawing/2014/main" id="{7300B04E-37CE-E446-BF07-E50027213453}"/>
              </a:ext>
            </a:extLst>
          </p:cNvPr>
          <p:cNvCxnSpPr>
            <a:cxnSpLocks/>
          </p:cNvCxnSpPr>
          <p:nvPr/>
        </p:nvCxnSpPr>
        <p:spPr>
          <a:xfrm>
            <a:off x="3053544" y="6423239"/>
            <a:ext cx="2205" cy="434761"/>
          </a:xfrm>
          <a:prstGeom prst="line">
            <a:avLst/>
          </a:prstGeom>
          <a:ln w="76200"/>
        </p:spPr>
        <p:style>
          <a:lnRef idx="1">
            <a:schemeClr val="dk1"/>
          </a:lnRef>
          <a:fillRef idx="0">
            <a:schemeClr val="dk1"/>
          </a:fillRef>
          <a:effectRef idx="0">
            <a:schemeClr val="dk1"/>
          </a:effectRef>
          <a:fontRef idx="minor">
            <a:schemeClr val="tx1"/>
          </a:fontRef>
        </p:style>
      </p:cxnSp>
      <p:cxnSp>
        <p:nvCxnSpPr>
          <p:cNvPr id="37" name="Gerade Verbindung 36">
            <a:extLst>
              <a:ext uri="{FF2B5EF4-FFF2-40B4-BE49-F238E27FC236}">
                <a16:creationId xmlns:a16="http://schemas.microsoft.com/office/drawing/2014/main" id="{4B00FA55-BA56-FC42-AE96-76AB76CAD50E}"/>
              </a:ext>
            </a:extLst>
          </p:cNvPr>
          <p:cNvCxnSpPr>
            <a:cxnSpLocks/>
          </p:cNvCxnSpPr>
          <p:nvPr/>
        </p:nvCxnSpPr>
        <p:spPr>
          <a:xfrm>
            <a:off x="6093396" y="6418742"/>
            <a:ext cx="1" cy="452807"/>
          </a:xfrm>
          <a:prstGeom prst="line">
            <a:avLst/>
          </a:prstGeom>
          <a:ln w="76200"/>
        </p:spPr>
        <p:style>
          <a:lnRef idx="1">
            <a:schemeClr val="dk1"/>
          </a:lnRef>
          <a:fillRef idx="0">
            <a:schemeClr val="dk1"/>
          </a:fillRef>
          <a:effectRef idx="0">
            <a:schemeClr val="dk1"/>
          </a:effectRef>
          <a:fontRef idx="minor">
            <a:schemeClr val="tx1"/>
          </a:fontRef>
        </p:style>
      </p:cxnSp>
      <p:cxnSp>
        <p:nvCxnSpPr>
          <p:cNvPr id="38" name="Gerade Verbindung 37">
            <a:extLst>
              <a:ext uri="{FF2B5EF4-FFF2-40B4-BE49-F238E27FC236}">
                <a16:creationId xmlns:a16="http://schemas.microsoft.com/office/drawing/2014/main" id="{07AA1D6F-21AB-EB47-9816-902476054914}"/>
              </a:ext>
            </a:extLst>
          </p:cNvPr>
          <p:cNvCxnSpPr>
            <a:cxnSpLocks/>
          </p:cNvCxnSpPr>
          <p:nvPr/>
        </p:nvCxnSpPr>
        <p:spPr>
          <a:xfrm>
            <a:off x="9139954" y="6432557"/>
            <a:ext cx="1" cy="423697"/>
          </a:xfrm>
          <a:prstGeom prst="line">
            <a:avLst/>
          </a:prstGeom>
          <a:ln w="762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51312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E41BD413-4FBD-CE44-B1F4-1A0FE492A457}"/>
              </a:ext>
            </a:extLst>
          </p:cNvPr>
          <p:cNvSpPr/>
          <p:nvPr/>
        </p:nvSpPr>
        <p:spPr>
          <a:xfrm>
            <a:off x="7829550" y="712985"/>
            <a:ext cx="4267200" cy="5556484"/>
          </a:xfrm>
          <a:prstGeom prst="rect">
            <a:avLst/>
          </a:prstGeom>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Untertitel 3">
            <a:extLst>
              <a:ext uri="{FF2B5EF4-FFF2-40B4-BE49-F238E27FC236}">
                <a16:creationId xmlns:a16="http://schemas.microsoft.com/office/drawing/2014/main" id="{2532A618-6427-B046-A2D9-C96B25F982D8}"/>
              </a:ext>
            </a:extLst>
          </p:cNvPr>
          <p:cNvSpPr>
            <a:spLocks noGrp="1"/>
          </p:cNvSpPr>
          <p:nvPr>
            <p:ph type="subTitle" idx="1"/>
          </p:nvPr>
        </p:nvSpPr>
        <p:spPr>
          <a:xfrm>
            <a:off x="2695194" y="5805"/>
            <a:ext cx="6801612" cy="539968"/>
          </a:xfrm>
        </p:spPr>
        <p:txBody>
          <a:bodyPr/>
          <a:lstStyle/>
          <a:p>
            <a:r>
              <a:rPr lang="en-US" u="sng"/>
              <a:t>Materials and Methods - exemplified by Ekström Ice Shelf</a:t>
            </a:r>
          </a:p>
        </p:txBody>
      </p:sp>
      <p:sp>
        <p:nvSpPr>
          <p:cNvPr id="9" name="Oval 8">
            <a:extLst>
              <a:ext uri="{FF2B5EF4-FFF2-40B4-BE49-F238E27FC236}">
                <a16:creationId xmlns:a16="http://schemas.microsoft.com/office/drawing/2014/main" id="{BCA82BAB-0FC2-494D-A399-74578C280209}"/>
              </a:ext>
            </a:extLst>
          </p:cNvPr>
          <p:cNvSpPr/>
          <p:nvPr/>
        </p:nvSpPr>
        <p:spPr>
          <a:xfrm>
            <a:off x="11777220" y="14780"/>
            <a:ext cx="386499" cy="389139"/>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4</a:t>
            </a:r>
          </a:p>
        </p:txBody>
      </p:sp>
      <p:sp>
        <p:nvSpPr>
          <p:cNvPr id="18" name="Textfeld 17">
            <a:extLst>
              <a:ext uri="{FF2B5EF4-FFF2-40B4-BE49-F238E27FC236}">
                <a16:creationId xmlns:a16="http://schemas.microsoft.com/office/drawing/2014/main" id="{08FC9427-873F-EE46-91E1-6B06EFBBDDC3}"/>
              </a:ext>
            </a:extLst>
          </p:cNvPr>
          <p:cNvSpPr txBox="1"/>
          <p:nvPr/>
        </p:nvSpPr>
        <p:spPr>
          <a:xfrm>
            <a:off x="428881" y="657634"/>
            <a:ext cx="7271103" cy="5262979"/>
          </a:xfrm>
          <a:prstGeom prst="rect">
            <a:avLst/>
          </a:prstGeom>
          <a:noFill/>
        </p:spPr>
        <p:txBody>
          <a:bodyPr wrap="square" rtlCol="0">
            <a:spAutoFit/>
          </a:bodyPr>
          <a:lstStyle/>
          <a:p>
            <a:pPr marL="285750" indent="-285750">
              <a:buFontTx/>
              <a:buChar char="-"/>
            </a:pPr>
            <a:r>
              <a:rPr lang="en-US" sz="1600" dirty="0"/>
              <a:t>Aerogeophysical data in Fig. 2 acquired during  VISA campaigns in the early 2000s</a:t>
            </a:r>
            <a:r>
              <a:rPr lang="en-US" sz="1600" baseline="30000" dirty="0"/>
              <a:t>14</a:t>
            </a:r>
            <a:r>
              <a:rPr lang="en-US" sz="1600" dirty="0"/>
              <a:t> and part of a GEA campaign in 2016</a:t>
            </a:r>
            <a:r>
              <a:rPr lang="en-US" sz="1600" baseline="30000" dirty="0"/>
              <a:t>15</a:t>
            </a:r>
            <a:r>
              <a:rPr lang="en-US" sz="1600" dirty="0"/>
              <a:t>.</a:t>
            </a:r>
          </a:p>
          <a:p>
            <a:pPr marL="285750" indent="-285750">
              <a:buFontTx/>
              <a:buChar char="-"/>
            </a:pPr>
            <a:r>
              <a:rPr lang="en-US" sz="1600" dirty="0"/>
              <a:t>Gravity data Acquisition:</a:t>
            </a:r>
          </a:p>
          <a:p>
            <a:pPr marL="742950" lvl="1" indent="-285750">
              <a:buFontTx/>
              <a:buChar char="-"/>
            </a:pPr>
            <a:r>
              <a:rPr lang="en-US" sz="1600" dirty="0"/>
              <a:t>ZLS Ultrasys Lacoste &amp; Romberg Air/Sea gravimeter (used for Jelbart, Fimbul and Vigrid ice shelves).</a:t>
            </a:r>
          </a:p>
          <a:p>
            <a:pPr marL="742950" lvl="1" indent="-285750">
              <a:buFontTx/>
              <a:buChar char="-"/>
            </a:pPr>
            <a:r>
              <a:rPr lang="en-US" sz="1600" dirty="0"/>
              <a:t>GT-2A (used for Ekström, Atka and Jelbart ice shelves).</a:t>
            </a:r>
          </a:p>
          <a:p>
            <a:pPr marL="285750" indent="-285750">
              <a:buFontTx/>
              <a:buChar char="-"/>
            </a:pPr>
            <a:r>
              <a:rPr lang="en-US" sz="1600" dirty="0"/>
              <a:t>Magnetic Data Acquisition:</a:t>
            </a:r>
          </a:p>
          <a:p>
            <a:pPr marL="742950" lvl="1" indent="-285750">
              <a:buFontTx/>
              <a:buChar char="-"/>
            </a:pPr>
            <a:r>
              <a:rPr lang="en-US" sz="1600" dirty="0"/>
              <a:t>Scintrex Cs-3.</a:t>
            </a:r>
          </a:p>
          <a:p>
            <a:pPr marL="285750" indent="-285750">
              <a:buFontTx/>
              <a:buChar char="-"/>
            </a:pPr>
            <a:endParaRPr lang="en-US" sz="1600" dirty="0"/>
          </a:p>
          <a:p>
            <a:pPr marL="285750" indent="-285750">
              <a:buFontTx/>
              <a:buChar char="-"/>
            </a:pPr>
            <a:r>
              <a:rPr lang="en-US" sz="1600" dirty="0"/>
              <a:t>Gravity inversion using module </a:t>
            </a:r>
            <a:r>
              <a:rPr lang="en-US" sz="1600" i="1" dirty="0"/>
              <a:t>GM-SYS 3D</a:t>
            </a:r>
            <a:r>
              <a:rPr lang="en-US" sz="1600" dirty="0"/>
              <a:t> of </a:t>
            </a:r>
            <a:r>
              <a:rPr lang="en-US" sz="1600" i="1" dirty="0"/>
              <a:t>Geosoft Oasis montaj</a:t>
            </a:r>
            <a:r>
              <a:rPr lang="en-US" sz="1600" dirty="0"/>
              <a:t>. </a:t>
            </a:r>
          </a:p>
          <a:p>
            <a:pPr marL="742950" lvl="1" indent="-285750">
              <a:buFontTx/>
              <a:buChar char="-"/>
            </a:pPr>
            <a:r>
              <a:rPr lang="en-US" sz="1600" dirty="0"/>
              <a:t>Depth reference points from seismic data, swath bathymetry data and ice thickness radar data in grounded areas (see Fig. 3c).</a:t>
            </a:r>
          </a:p>
          <a:p>
            <a:pPr marL="742950" lvl="1" indent="-285750">
              <a:buFontTx/>
              <a:buChar char="-"/>
            </a:pPr>
            <a:r>
              <a:rPr lang="en-US" sz="1600" dirty="0"/>
              <a:t>Pre-Processing filters applied to the free air anomaly (FAA) enhance the resemblance between the FAA and known bathymetries. </a:t>
            </a:r>
          </a:p>
          <a:p>
            <a:pPr marL="742950" lvl="1" indent="-285750">
              <a:buFontTx/>
              <a:buChar char="-"/>
            </a:pPr>
            <a:r>
              <a:rPr lang="en-US" sz="1600" dirty="0"/>
              <a:t>FAA over the Ekström and Atka ice shelves are filtered using a 70 km high-pass filter, oriented at 45° to suppress features trending parallel to the main geological structures of the continental shelf (Fig. 3d).</a:t>
            </a:r>
          </a:p>
          <a:p>
            <a:pPr marL="1200150" lvl="2" indent="-285750">
              <a:buFontTx/>
              <a:buChar char="-"/>
            </a:pPr>
            <a:r>
              <a:rPr lang="en-US" sz="1600" dirty="0"/>
              <a:t>These magnetic anomalies are interpreted as a succession of seaward dipping reflectors, namely the Explora Wedge</a:t>
            </a:r>
            <a:r>
              <a:rPr lang="en-US" sz="1600" baseline="30000" dirty="0"/>
              <a:t>16, 17, 18</a:t>
            </a:r>
            <a:r>
              <a:rPr lang="en-US" sz="1600" dirty="0"/>
              <a:t>.</a:t>
            </a:r>
          </a:p>
          <a:p>
            <a:pPr marL="285750" indent="-285750">
              <a:buFontTx/>
              <a:buChar char="-"/>
            </a:pPr>
            <a:endParaRPr lang="en-US" sz="1600" dirty="0"/>
          </a:p>
          <a:p>
            <a:pPr marL="285750" indent="-285750">
              <a:buFontTx/>
              <a:buChar char="-"/>
            </a:pPr>
            <a:r>
              <a:rPr lang="en-US" sz="1600" dirty="0"/>
              <a:t>Error estimations of bathymetry models in Appendix B.</a:t>
            </a:r>
          </a:p>
        </p:txBody>
      </p:sp>
      <p:pic>
        <p:nvPicPr>
          <p:cNvPr id="23" name="Grafik 22">
            <a:extLst>
              <a:ext uri="{FF2B5EF4-FFF2-40B4-BE49-F238E27FC236}">
                <a16:creationId xmlns:a16="http://schemas.microsoft.com/office/drawing/2014/main" id="{6DD7BEBC-C5FF-BE46-85D5-4C5AC5856AAB}"/>
              </a:ext>
            </a:extLst>
          </p:cNvPr>
          <p:cNvPicPr>
            <a:picLocks noChangeAspect="1"/>
          </p:cNvPicPr>
          <p:nvPr/>
        </p:nvPicPr>
        <p:blipFill>
          <a:blip r:embed="rId3"/>
          <a:stretch>
            <a:fillRect/>
          </a:stretch>
        </p:blipFill>
        <p:spPr>
          <a:xfrm>
            <a:off x="7934325" y="740827"/>
            <a:ext cx="4032860" cy="4862666"/>
          </a:xfrm>
          <a:prstGeom prst="rect">
            <a:avLst/>
          </a:prstGeom>
        </p:spPr>
      </p:pic>
      <p:sp>
        <p:nvSpPr>
          <p:cNvPr id="24" name="Textfeld 23">
            <a:extLst>
              <a:ext uri="{FF2B5EF4-FFF2-40B4-BE49-F238E27FC236}">
                <a16:creationId xmlns:a16="http://schemas.microsoft.com/office/drawing/2014/main" id="{7BE918C1-D05C-5D42-B2DF-8A1ED77F1B07}"/>
              </a:ext>
            </a:extLst>
          </p:cNvPr>
          <p:cNvSpPr txBox="1"/>
          <p:nvPr/>
        </p:nvSpPr>
        <p:spPr>
          <a:xfrm>
            <a:off x="7934326" y="5593761"/>
            <a:ext cx="4032859" cy="523220"/>
          </a:xfrm>
          <a:prstGeom prst="rect">
            <a:avLst/>
          </a:prstGeom>
          <a:noFill/>
        </p:spPr>
        <p:txBody>
          <a:bodyPr wrap="square" rtlCol="0">
            <a:spAutoFit/>
          </a:bodyPr>
          <a:lstStyle/>
          <a:p>
            <a:r>
              <a:rPr lang="en-US" sz="1400" b="1" dirty="0">
                <a:solidFill>
                  <a:schemeClr val="bg1"/>
                </a:solidFill>
              </a:rPr>
              <a:t>Figure 3:</a:t>
            </a:r>
            <a:r>
              <a:rPr lang="en-US" sz="1400" dirty="0">
                <a:solidFill>
                  <a:schemeClr val="bg1"/>
                </a:solidFill>
              </a:rPr>
              <a:t> Ekström &amp; Atka ice shelves with grounded ice (beige), ice shelves (white) and ocean (blue).</a:t>
            </a:r>
          </a:p>
        </p:txBody>
      </p:sp>
      <p:sp>
        <p:nvSpPr>
          <p:cNvPr id="25" name="Rechteck 24">
            <a:extLst>
              <a:ext uri="{FF2B5EF4-FFF2-40B4-BE49-F238E27FC236}">
                <a16:creationId xmlns:a16="http://schemas.microsoft.com/office/drawing/2014/main" id="{93B548DB-F4EA-B34B-B64A-CCF1893B7427}"/>
              </a:ext>
            </a:extLst>
          </p:cNvPr>
          <p:cNvSpPr/>
          <p:nvPr/>
        </p:nvSpPr>
        <p:spPr>
          <a:xfrm>
            <a:off x="8010525" y="872924"/>
            <a:ext cx="3947135" cy="471151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hteck 19">
            <a:extLst>
              <a:ext uri="{FF2B5EF4-FFF2-40B4-BE49-F238E27FC236}">
                <a16:creationId xmlns:a16="http://schemas.microsoft.com/office/drawing/2014/main" id="{F98D404C-CE5D-FE40-A4F1-E5A73E103C40}"/>
              </a:ext>
            </a:extLst>
          </p:cNvPr>
          <p:cNvSpPr/>
          <p:nvPr/>
        </p:nvSpPr>
        <p:spPr>
          <a:xfrm>
            <a:off x="0" y="6411323"/>
            <a:ext cx="12192000" cy="4466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1" name="Grafik 20">
            <a:extLst>
              <a:ext uri="{FF2B5EF4-FFF2-40B4-BE49-F238E27FC236}">
                <a16:creationId xmlns:a16="http://schemas.microsoft.com/office/drawing/2014/main" id="{075410C8-1929-8441-9659-808DD7B05745}"/>
              </a:ext>
            </a:extLst>
          </p:cNvPr>
          <p:cNvPicPr>
            <a:picLocks noChangeAspect="1"/>
          </p:cNvPicPr>
          <p:nvPr/>
        </p:nvPicPr>
        <p:blipFill>
          <a:blip r:embed="rId4"/>
          <a:stretch>
            <a:fillRect/>
          </a:stretch>
        </p:blipFill>
        <p:spPr>
          <a:xfrm>
            <a:off x="3647906" y="6452348"/>
            <a:ext cx="1895644" cy="383162"/>
          </a:xfrm>
          <a:prstGeom prst="rect">
            <a:avLst/>
          </a:prstGeom>
        </p:spPr>
      </p:pic>
      <p:pic>
        <p:nvPicPr>
          <p:cNvPr id="22" name="Grafik 21">
            <a:extLst>
              <a:ext uri="{FF2B5EF4-FFF2-40B4-BE49-F238E27FC236}">
                <a16:creationId xmlns:a16="http://schemas.microsoft.com/office/drawing/2014/main" id="{F0B3D110-4627-5F48-8BF6-5E2B4D38696A}"/>
              </a:ext>
            </a:extLst>
          </p:cNvPr>
          <p:cNvPicPr>
            <a:picLocks noChangeAspect="1"/>
          </p:cNvPicPr>
          <p:nvPr/>
        </p:nvPicPr>
        <p:blipFill>
          <a:blip r:embed="rId5"/>
          <a:stretch>
            <a:fillRect/>
          </a:stretch>
        </p:blipFill>
        <p:spPr>
          <a:xfrm>
            <a:off x="6988518" y="6492160"/>
            <a:ext cx="1264004" cy="344373"/>
          </a:xfrm>
          <a:prstGeom prst="rect">
            <a:avLst/>
          </a:prstGeom>
        </p:spPr>
      </p:pic>
      <p:pic>
        <p:nvPicPr>
          <p:cNvPr id="26" name="Grafik 25">
            <a:extLst>
              <a:ext uri="{FF2B5EF4-FFF2-40B4-BE49-F238E27FC236}">
                <a16:creationId xmlns:a16="http://schemas.microsoft.com/office/drawing/2014/main" id="{C15E750C-E4AF-354D-8099-6213FB82596D}"/>
              </a:ext>
            </a:extLst>
          </p:cNvPr>
          <p:cNvPicPr>
            <a:picLocks noChangeAspect="1"/>
          </p:cNvPicPr>
          <p:nvPr/>
        </p:nvPicPr>
        <p:blipFill>
          <a:blip r:embed="rId6"/>
          <a:stretch>
            <a:fillRect/>
          </a:stretch>
        </p:blipFill>
        <p:spPr>
          <a:xfrm>
            <a:off x="10262745" y="6520735"/>
            <a:ext cx="826006" cy="283940"/>
          </a:xfrm>
          <a:prstGeom prst="rect">
            <a:avLst/>
          </a:prstGeom>
        </p:spPr>
      </p:pic>
      <p:cxnSp>
        <p:nvCxnSpPr>
          <p:cNvPr id="27" name="Gerade Verbindung 26">
            <a:extLst>
              <a:ext uri="{FF2B5EF4-FFF2-40B4-BE49-F238E27FC236}">
                <a16:creationId xmlns:a16="http://schemas.microsoft.com/office/drawing/2014/main" id="{AA7BE26B-64B2-F842-990A-F4B790117B3A}"/>
              </a:ext>
            </a:extLst>
          </p:cNvPr>
          <p:cNvCxnSpPr/>
          <p:nvPr/>
        </p:nvCxnSpPr>
        <p:spPr>
          <a:xfrm>
            <a:off x="0" y="6411323"/>
            <a:ext cx="12192000" cy="11916"/>
          </a:xfrm>
          <a:prstGeom prst="line">
            <a:avLst/>
          </a:prstGeom>
          <a:ln w="76200"/>
        </p:spPr>
        <p:style>
          <a:lnRef idx="1">
            <a:schemeClr val="dk1"/>
          </a:lnRef>
          <a:fillRef idx="0">
            <a:schemeClr val="dk1"/>
          </a:fillRef>
          <a:effectRef idx="0">
            <a:schemeClr val="dk1"/>
          </a:effectRef>
          <a:fontRef idx="minor">
            <a:schemeClr val="tx1"/>
          </a:fontRef>
        </p:style>
      </p:cxnSp>
      <p:sp>
        <p:nvSpPr>
          <p:cNvPr id="28" name="Textfeld 27">
            <a:extLst>
              <a:ext uri="{FF2B5EF4-FFF2-40B4-BE49-F238E27FC236}">
                <a16:creationId xmlns:a16="http://schemas.microsoft.com/office/drawing/2014/main" id="{AD013224-FEC8-D045-AC89-BDDD111565FE}"/>
              </a:ext>
            </a:extLst>
          </p:cNvPr>
          <p:cNvSpPr txBox="1"/>
          <p:nvPr/>
        </p:nvSpPr>
        <p:spPr>
          <a:xfrm>
            <a:off x="0" y="6474652"/>
            <a:ext cx="4673536" cy="307777"/>
          </a:xfrm>
          <a:prstGeom prst="rect">
            <a:avLst/>
          </a:prstGeom>
          <a:noFill/>
        </p:spPr>
        <p:txBody>
          <a:bodyPr wrap="square" rtlCol="0">
            <a:spAutoFit/>
          </a:bodyPr>
          <a:lstStyle/>
          <a:p>
            <a:r>
              <a:rPr lang="de-DE" sz="1400">
                <a:solidFill>
                  <a:schemeClr val="bg1"/>
                </a:solidFill>
              </a:rPr>
              <a:t>EGU 2020: Sharing </a:t>
            </a:r>
            <a:r>
              <a:rPr lang="de-DE" sz="1400" err="1">
                <a:solidFill>
                  <a:schemeClr val="bg1"/>
                </a:solidFill>
              </a:rPr>
              <a:t>Geoscience</a:t>
            </a:r>
            <a:r>
              <a:rPr lang="de-DE" sz="1400">
                <a:solidFill>
                  <a:schemeClr val="bg1"/>
                </a:solidFill>
              </a:rPr>
              <a:t> Online </a:t>
            </a:r>
            <a:endParaRPr lang="en-US" sz="1400">
              <a:solidFill>
                <a:schemeClr val="bg1"/>
              </a:solidFill>
            </a:endParaRPr>
          </a:p>
        </p:txBody>
      </p:sp>
      <p:cxnSp>
        <p:nvCxnSpPr>
          <p:cNvPr id="29" name="Gerade Verbindung 28">
            <a:extLst>
              <a:ext uri="{FF2B5EF4-FFF2-40B4-BE49-F238E27FC236}">
                <a16:creationId xmlns:a16="http://schemas.microsoft.com/office/drawing/2014/main" id="{C9DD0A40-5E84-CE47-AAE4-47EF2C7A827C}"/>
              </a:ext>
            </a:extLst>
          </p:cNvPr>
          <p:cNvCxnSpPr>
            <a:cxnSpLocks/>
          </p:cNvCxnSpPr>
          <p:nvPr/>
        </p:nvCxnSpPr>
        <p:spPr>
          <a:xfrm>
            <a:off x="3053544" y="6423239"/>
            <a:ext cx="2205" cy="434761"/>
          </a:xfrm>
          <a:prstGeom prst="line">
            <a:avLst/>
          </a:prstGeom>
          <a:ln w="76200"/>
        </p:spPr>
        <p:style>
          <a:lnRef idx="1">
            <a:schemeClr val="dk1"/>
          </a:lnRef>
          <a:fillRef idx="0">
            <a:schemeClr val="dk1"/>
          </a:fillRef>
          <a:effectRef idx="0">
            <a:schemeClr val="dk1"/>
          </a:effectRef>
          <a:fontRef idx="minor">
            <a:schemeClr val="tx1"/>
          </a:fontRef>
        </p:style>
      </p:cxnSp>
      <p:cxnSp>
        <p:nvCxnSpPr>
          <p:cNvPr id="30" name="Gerade Verbindung 29">
            <a:extLst>
              <a:ext uri="{FF2B5EF4-FFF2-40B4-BE49-F238E27FC236}">
                <a16:creationId xmlns:a16="http://schemas.microsoft.com/office/drawing/2014/main" id="{B48E73B3-07F9-C74A-BBD5-8889F24BC3F5}"/>
              </a:ext>
            </a:extLst>
          </p:cNvPr>
          <p:cNvCxnSpPr>
            <a:cxnSpLocks/>
          </p:cNvCxnSpPr>
          <p:nvPr/>
        </p:nvCxnSpPr>
        <p:spPr>
          <a:xfrm>
            <a:off x="6093396" y="6418742"/>
            <a:ext cx="1" cy="452807"/>
          </a:xfrm>
          <a:prstGeom prst="line">
            <a:avLst/>
          </a:prstGeom>
          <a:ln w="76200"/>
        </p:spPr>
        <p:style>
          <a:lnRef idx="1">
            <a:schemeClr val="dk1"/>
          </a:lnRef>
          <a:fillRef idx="0">
            <a:schemeClr val="dk1"/>
          </a:fillRef>
          <a:effectRef idx="0">
            <a:schemeClr val="dk1"/>
          </a:effectRef>
          <a:fontRef idx="minor">
            <a:schemeClr val="tx1"/>
          </a:fontRef>
        </p:style>
      </p:cxnSp>
      <p:cxnSp>
        <p:nvCxnSpPr>
          <p:cNvPr id="31" name="Gerade Verbindung 30">
            <a:extLst>
              <a:ext uri="{FF2B5EF4-FFF2-40B4-BE49-F238E27FC236}">
                <a16:creationId xmlns:a16="http://schemas.microsoft.com/office/drawing/2014/main" id="{0FB65911-6EFC-BC48-BEE9-2B2722DDC767}"/>
              </a:ext>
            </a:extLst>
          </p:cNvPr>
          <p:cNvCxnSpPr>
            <a:cxnSpLocks/>
          </p:cNvCxnSpPr>
          <p:nvPr/>
        </p:nvCxnSpPr>
        <p:spPr>
          <a:xfrm>
            <a:off x="9139954" y="6432557"/>
            <a:ext cx="1" cy="423697"/>
          </a:xfrm>
          <a:prstGeom prst="line">
            <a:avLst/>
          </a:prstGeom>
          <a:ln w="762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54804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FD9B062A-46DC-CA41-86C3-A2BAD0267D7E}"/>
              </a:ext>
            </a:extLst>
          </p:cNvPr>
          <p:cNvSpPr/>
          <p:nvPr/>
        </p:nvSpPr>
        <p:spPr>
          <a:xfrm>
            <a:off x="11777220" y="14780"/>
            <a:ext cx="386499" cy="389139"/>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5</a:t>
            </a:r>
          </a:p>
        </p:txBody>
      </p:sp>
      <p:sp>
        <p:nvSpPr>
          <p:cNvPr id="17" name="Untertitel 3">
            <a:extLst>
              <a:ext uri="{FF2B5EF4-FFF2-40B4-BE49-F238E27FC236}">
                <a16:creationId xmlns:a16="http://schemas.microsoft.com/office/drawing/2014/main" id="{D54ABD2A-47D3-7545-9BAC-A4D4D286DE73}"/>
              </a:ext>
            </a:extLst>
          </p:cNvPr>
          <p:cNvSpPr txBox="1">
            <a:spLocks/>
          </p:cNvSpPr>
          <p:nvPr/>
        </p:nvSpPr>
        <p:spPr>
          <a:xfrm>
            <a:off x="2692590" y="18484"/>
            <a:ext cx="6801612" cy="539968"/>
          </a:xfrm>
          <a:prstGeom prst="rect">
            <a:avLst/>
          </a:prstGeom>
          <a:noFill/>
        </p:spPr>
        <p:txBody>
          <a:bodyPr vert="horz" lIns="91440" tIns="45720" rIns="91440" bIns="45720" rtlCol="0">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u="sng"/>
              <a:t>Results</a:t>
            </a:r>
          </a:p>
        </p:txBody>
      </p:sp>
      <p:sp>
        <p:nvSpPr>
          <p:cNvPr id="18" name="Rechteck 17">
            <a:extLst>
              <a:ext uri="{FF2B5EF4-FFF2-40B4-BE49-F238E27FC236}">
                <a16:creationId xmlns:a16="http://schemas.microsoft.com/office/drawing/2014/main" id="{3C1A0DC7-748E-F444-826E-B784E94F4008}"/>
              </a:ext>
            </a:extLst>
          </p:cNvPr>
          <p:cNvSpPr/>
          <p:nvPr/>
        </p:nvSpPr>
        <p:spPr>
          <a:xfrm>
            <a:off x="5829300" y="712985"/>
            <a:ext cx="6198106" cy="5135402"/>
          </a:xfrm>
          <a:prstGeom prst="rect">
            <a:avLst/>
          </a:prstGeom>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Grafik 6">
            <a:extLst>
              <a:ext uri="{FF2B5EF4-FFF2-40B4-BE49-F238E27FC236}">
                <a16:creationId xmlns:a16="http://schemas.microsoft.com/office/drawing/2014/main" id="{818F8289-1F73-D046-831F-1F4545BDB034}"/>
              </a:ext>
            </a:extLst>
          </p:cNvPr>
          <p:cNvPicPr>
            <a:picLocks noChangeAspect="1"/>
          </p:cNvPicPr>
          <p:nvPr/>
        </p:nvPicPr>
        <p:blipFill>
          <a:blip r:embed="rId3"/>
          <a:stretch>
            <a:fillRect/>
          </a:stretch>
        </p:blipFill>
        <p:spPr>
          <a:xfrm>
            <a:off x="5948289" y="813814"/>
            <a:ext cx="5960128" cy="3149600"/>
          </a:xfrm>
          <a:prstGeom prst="rect">
            <a:avLst/>
          </a:prstGeom>
        </p:spPr>
      </p:pic>
      <p:sp>
        <p:nvSpPr>
          <p:cNvPr id="20" name="Rechteck 19">
            <a:extLst>
              <a:ext uri="{FF2B5EF4-FFF2-40B4-BE49-F238E27FC236}">
                <a16:creationId xmlns:a16="http://schemas.microsoft.com/office/drawing/2014/main" id="{59D5B8EE-AB25-9B42-8BD8-44E12F195EF9}"/>
              </a:ext>
            </a:extLst>
          </p:cNvPr>
          <p:cNvSpPr/>
          <p:nvPr/>
        </p:nvSpPr>
        <p:spPr>
          <a:xfrm>
            <a:off x="5981700" y="950089"/>
            <a:ext cx="228600" cy="25006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hteck 21">
            <a:extLst>
              <a:ext uri="{FF2B5EF4-FFF2-40B4-BE49-F238E27FC236}">
                <a16:creationId xmlns:a16="http://schemas.microsoft.com/office/drawing/2014/main" id="{A11A8C2F-61B1-944A-9B64-97EADE843E20}"/>
              </a:ext>
            </a:extLst>
          </p:cNvPr>
          <p:cNvSpPr/>
          <p:nvPr/>
        </p:nvSpPr>
        <p:spPr>
          <a:xfrm>
            <a:off x="5948289" y="823339"/>
            <a:ext cx="5960128" cy="3149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hteck 22">
            <a:extLst>
              <a:ext uri="{FF2B5EF4-FFF2-40B4-BE49-F238E27FC236}">
                <a16:creationId xmlns:a16="http://schemas.microsoft.com/office/drawing/2014/main" id="{F2869D3C-1569-9F4E-A43F-534CAB12EA45}"/>
              </a:ext>
            </a:extLst>
          </p:cNvPr>
          <p:cNvSpPr/>
          <p:nvPr/>
        </p:nvSpPr>
        <p:spPr>
          <a:xfrm>
            <a:off x="0" y="6411323"/>
            <a:ext cx="12192000" cy="4466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Grafik 23">
            <a:extLst>
              <a:ext uri="{FF2B5EF4-FFF2-40B4-BE49-F238E27FC236}">
                <a16:creationId xmlns:a16="http://schemas.microsoft.com/office/drawing/2014/main" id="{62EF4C89-2190-4A46-BE46-A371DCA64E0B}"/>
              </a:ext>
            </a:extLst>
          </p:cNvPr>
          <p:cNvPicPr>
            <a:picLocks noChangeAspect="1"/>
          </p:cNvPicPr>
          <p:nvPr/>
        </p:nvPicPr>
        <p:blipFill>
          <a:blip r:embed="rId4"/>
          <a:stretch>
            <a:fillRect/>
          </a:stretch>
        </p:blipFill>
        <p:spPr>
          <a:xfrm>
            <a:off x="3647906" y="6452348"/>
            <a:ext cx="1895644" cy="383162"/>
          </a:xfrm>
          <a:prstGeom prst="rect">
            <a:avLst/>
          </a:prstGeom>
        </p:spPr>
      </p:pic>
      <p:pic>
        <p:nvPicPr>
          <p:cNvPr id="25" name="Grafik 24">
            <a:extLst>
              <a:ext uri="{FF2B5EF4-FFF2-40B4-BE49-F238E27FC236}">
                <a16:creationId xmlns:a16="http://schemas.microsoft.com/office/drawing/2014/main" id="{F8AB4DE2-FC04-884A-A143-006B538B85DB}"/>
              </a:ext>
            </a:extLst>
          </p:cNvPr>
          <p:cNvPicPr>
            <a:picLocks noChangeAspect="1"/>
          </p:cNvPicPr>
          <p:nvPr/>
        </p:nvPicPr>
        <p:blipFill>
          <a:blip r:embed="rId5"/>
          <a:stretch>
            <a:fillRect/>
          </a:stretch>
        </p:blipFill>
        <p:spPr>
          <a:xfrm>
            <a:off x="6988518" y="6492160"/>
            <a:ext cx="1264004" cy="344373"/>
          </a:xfrm>
          <a:prstGeom prst="rect">
            <a:avLst/>
          </a:prstGeom>
        </p:spPr>
      </p:pic>
      <p:pic>
        <p:nvPicPr>
          <p:cNvPr id="26" name="Grafik 25">
            <a:extLst>
              <a:ext uri="{FF2B5EF4-FFF2-40B4-BE49-F238E27FC236}">
                <a16:creationId xmlns:a16="http://schemas.microsoft.com/office/drawing/2014/main" id="{B20935C8-5CAE-DC43-A587-AD5019072DCD}"/>
              </a:ext>
            </a:extLst>
          </p:cNvPr>
          <p:cNvPicPr>
            <a:picLocks noChangeAspect="1"/>
          </p:cNvPicPr>
          <p:nvPr/>
        </p:nvPicPr>
        <p:blipFill>
          <a:blip r:embed="rId6"/>
          <a:stretch>
            <a:fillRect/>
          </a:stretch>
        </p:blipFill>
        <p:spPr>
          <a:xfrm>
            <a:off x="10262745" y="6520735"/>
            <a:ext cx="826006" cy="283940"/>
          </a:xfrm>
          <a:prstGeom prst="rect">
            <a:avLst/>
          </a:prstGeom>
        </p:spPr>
      </p:pic>
      <p:cxnSp>
        <p:nvCxnSpPr>
          <p:cNvPr id="27" name="Gerade Verbindung 26">
            <a:extLst>
              <a:ext uri="{FF2B5EF4-FFF2-40B4-BE49-F238E27FC236}">
                <a16:creationId xmlns:a16="http://schemas.microsoft.com/office/drawing/2014/main" id="{102433B7-93AB-A848-B99F-0DC21CB76686}"/>
              </a:ext>
            </a:extLst>
          </p:cNvPr>
          <p:cNvCxnSpPr/>
          <p:nvPr/>
        </p:nvCxnSpPr>
        <p:spPr>
          <a:xfrm>
            <a:off x="0" y="6411323"/>
            <a:ext cx="12192000" cy="11916"/>
          </a:xfrm>
          <a:prstGeom prst="line">
            <a:avLst/>
          </a:prstGeom>
          <a:ln w="76200"/>
        </p:spPr>
        <p:style>
          <a:lnRef idx="1">
            <a:schemeClr val="dk1"/>
          </a:lnRef>
          <a:fillRef idx="0">
            <a:schemeClr val="dk1"/>
          </a:fillRef>
          <a:effectRef idx="0">
            <a:schemeClr val="dk1"/>
          </a:effectRef>
          <a:fontRef idx="minor">
            <a:schemeClr val="tx1"/>
          </a:fontRef>
        </p:style>
      </p:cxnSp>
      <p:sp>
        <p:nvSpPr>
          <p:cNvPr id="28" name="Textfeld 27">
            <a:extLst>
              <a:ext uri="{FF2B5EF4-FFF2-40B4-BE49-F238E27FC236}">
                <a16:creationId xmlns:a16="http://schemas.microsoft.com/office/drawing/2014/main" id="{A7A82BAA-6C3E-C44B-85D4-C438B3667C63}"/>
              </a:ext>
            </a:extLst>
          </p:cNvPr>
          <p:cNvSpPr txBox="1"/>
          <p:nvPr/>
        </p:nvSpPr>
        <p:spPr>
          <a:xfrm>
            <a:off x="0" y="6474652"/>
            <a:ext cx="4673536" cy="307777"/>
          </a:xfrm>
          <a:prstGeom prst="rect">
            <a:avLst/>
          </a:prstGeom>
          <a:noFill/>
        </p:spPr>
        <p:txBody>
          <a:bodyPr wrap="square" rtlCol="0">
            <a:spAutoFit/>
          </a:bodyPr>
          <a:lstStyle/>
          <a:p>
            <a:r>
              <a:rPr lang="de-DE" sz="1400">
                <a:solidFill>
                  <a:schemeClr val="bg1"/>
                </a:solidFill>
              </a:rPr>
              <a:t>EGU 2020: Sharing </a:t>
            </a:r>
            <a:r>
              <a:rPr lang="de-DE" sz="1400" err="1">
                <a:solidFill>
                  <a:schemeClr val="bg1"/>
                </a:solidFill>
              </a:rPr>
              <a:t>Geoscience</a:t>
            </a:r>
            <a:r>
              <a:rPr lang="de-DE" sz="1400">
                <a:solidFill>
                  <a:schemeClr val="bg1"/>
                </a:solidFill>
              </a:rPr>
              <a:t> Online </a:t>
            </a:r>
            <a:endParaRPr lang="en-US" sz="1400">
              <a:solidFill>
                <a:schemeClr val="bg1"/>
              </a:solidFill>
            </a:endParaRPr>
          </a:p>
        </p:txBody>
      </p:sp>
      <p:cxnSp>
        <p:nvCxnSpPr>
          <p:cNvPr id="29" name="Gerade Verbindung 28">
            <a:extLst>
              <a:ext uri="{FF2B5EF4-FFF2-40B4-BE49-F238E27FC236}">
                <a16:creationId xmlns:a16="http://schemas.microsoft.com/office/drawing/2014/main" id="{40F63CEB-5131-174C-B50F-10691BE77B7F}"/>
              </a:ext>
            </a:extLst>
          </p:cNvPr>
          <p:cNvCxnSpPr>
            <a:cxnSpLocks/>
          </p:cNvCxnSpPr>
          <p:nvPr/>
        </p:nvCxnSpPr>
        <p:spPr>
          <a:xfrm>
            <a:off x="3053544" y="6423239"/>
            <a:ext cx="2205" cy="434761"/>
          </a:xfrm>
          <a:prstGeom prst="line">
            <a:avLst/>
          </a:prstGeom>
          <a:ln w="76200"/>
        </p:spPr>
        <p:style>
          <a:lnRef idx="1">
            <a:schemeClr val="dk1"/>
          </a:lnRef>
          <a:fillRef idx="0">
            <a:schemeClr val="dk1"/>
          </a:fillRef>
          <a:effectRef idx="0">
            <a:schemeClr val="dk1"/>
          </a:effectRef>
          <a:fontRef idx="minor">
            <a:schemeClr val="tx1"/>
          </a:fontRef>
        </p:style>
      </p:cxnSp>
      <p:cxnSp>
        <p:nvCxnSpPr>
          <p:cNvPr id="30" name="Gerade Verbindung 29">
            <a:extLst>
              <a:ext uri="{FF2B5EF4-FFF2-40B4-BE49-F238E27FC236}">
                <a16:creationId xmlns:a16="http://schemas.microsoft.com/office/drawing/2014/main" id="{1BF61CF7-5E67-764E-A083-DAC1C5C92212}"/>
              </a:ext>
            </a:extLst>
          </p:cNvPr>
          <p:cNvCxnSpPr>
            <a:cxnSpLocks/>
          </p:cNvCxnSpPr>
          <p:nvPr/>
        </p:nvCxnSpPr>
        <p:spPr>
          <a:xfrm>
            <a:off x="6093396" y="6418742"/>
            <a:ext cx="1" cy="452807"/>
          </a:xfrm>
          <a:prstGeom prst="line">
            <a:avLst/>
          </a:prstGeom>
          <a:ln w="76200"/>
        </p:spPr>
        <p:style>
          <a:lnRef idx="1">
            <a:schemeClr val="dk1"/>
          </a:lnRef>
          <a:fillRef idx="0">
            <a:schemeClr val="dk1"/>
          </a:fillRef>
          <a:effectRef idx="0">
            <a:schemeClr val="dk1"/>
          </a:effectRef>
          <a:fontRef idx="minor">
            <a:schemeClr val="tx1"/>
          </a:fontRef>
        </p:style>
      </p:cxnSp>
      <p:cxnSp>
        <p:nvCxnSpPr>
          <p:cNvPr id="31" name="Gerade Verbindung 30">
            <a:extLst>
              <a:ext uri="{FF2B5EF4-FFF2-40B4-BE49-F238E27FC236}">
                <a16:creationId xmlns:a16="http://schemas.microsoft.com/office/drawing/2014/main" id="{7EDFE4EB-ED00-E24D-B28F-CA051A6035DC}"/>
              </a:ext>
            </a:extLst>
          </p:cNvPr>
          <p:cNvCxnSpPr>
            <a:cxnSpLocks/>
          </p:cNvCxnSpPr>
          <p:nvPr/>
        </p:nvCxnSpPr>
        <p:spPr>
          <a:xfrm>
            <a:off x="9139954" y="6432557"/>
            <a:ext cx="1" cy="423697"/>
          </a:xfrm>
          <a:prstGeom prst="line">
            <a:avLst/>
          </a:prstGeom>
          <a:ln w="76200"/>
        </p:spPr>
        <p:style>
          <a:lnRef idx="1">
            <a:schemeClr val="dk1"/>
          </a:lnRef>
          <a:fillRef idx="0">
            <a:schemeClr val="dk1"/>
          </a:fillRef>
          <a:effectRef idx="0">
            <a:schemeClr val="dk1"/>
          </a:effectRef>
          <a:fontRef idx="minor">
            <a:schemeClr val="tx1"/>
          </a:fontRef>
        </p:style>
      </p:cxnSp>
      <p:sp>
        <p:nvSpPr>
          <p:cNvPr id="32" name="Textfeld 31">
            <a:extLst>
              <a:ext uri="{FF2B5EF4-FFF2-40B4-BE49-F238E27FC236}">
                <a16:creationId xmlns:a16="http://schemas.microsoft.com/office/drawing/2014/main" id="{9F60C81A-82BA-404B-9DD3-0A9F8FA34322}"/>
              </a:ext>
            </a:extLst>
          </p:cNvPr>
          <p:cNvSpPr txBox="1"/>
          <p:nvPr/>
        </p:nvSpPr>
        <p:spPr>
          <a:xfrm>
            <a:off x="5948289" y="3980358"/>
            <a:ext cx="5960128" cy="1569660"/>
          </a:xfrm>
          <a:prstGeom prst="rect">
            <a:avLst/>
          </a:prstGeom>
          <a:noFill/>
        </p:spPr>
        <p:txBody>
          <a:bodyPr wrap="square" rtlCol="0">
            <a:spAutoFit/>
          </a:bodyPr>
          <a:lstStyle/>
          <a:p>
            <a:r>
              <a:rPr lang="en-US" sz="1600" b="1" dirty="0">
                <a:solidFill>
                  <a:schemeClr val="bg1"/>
                </a:solidFill>
              </a:rPr>
              <a:t>Figure 4:</a:t>
            </a:r>
            <a:r>
              <a:rPr lang="en-US" sz="1600" dirty="0">
                <a:solidFill>
                  <a:schemeClr val="bg1"/>
                </a:solidFill>
              </a:rPr>
              <a:t> Bathymetry model for wDML based on gravity inversion and existing depth measurements. Gateways are marked in yellow as Ek-1 (deepest point at 390 m),  A-1 (450 m), J-1 (430 m), F-1 (550 m), F-2 (450 m), F-3 (530 m), F-4 (600 m), V-1 (450 m). Distinct bathymetric highs are marked as J-BH and V-BH, over which the water column thickness is reduced to 50 and 40 m.</a:t>
            </a:r>
          </a:p>
        </p:txBody>
      </p:sp>
      <p:sp>
        <p:nvSpPr>
          <p:cNvPr id="33" name="Textfeld 32">
            <a:extLst>
              <a:ext uri="{FF2B5EF4-FFF2-40B4-BE49-F238E27FC236}">
                <a16:creationId xmlns:a16="http://schemas.microsoft.com/office/drawing/2014/main" id="{DA6989BC-03A8-7C4C-8915-A0CFFF79D07B}"/>
              </a:ext>
            </a:extLst>
          </p:cNvPr>
          <p:cNvSpPr txBox="1"/>
          <p:nvPr/>
        </p:nvSpPr>
        <p:spPr>
          <a:xfrm>
            <a:off x="428882" y="657634"/>
            <a:ext cx="5190868" cy="5755422"/>
          </a:xfrm>
          <a:prstGeom prst="rect">
            <a:avLst/>
          </a:prstGeom>
          <a:noFill/>
        </p:spPr>
        <p:txBody>
          <a:bodyPr wrap="square" rtlCol="0">
            <a:spAutoFit/>
          </a:bodyPr>
          <a:lstStyle/>
          <a:p>
            <a:pPr marL="285750" indent="-285750">
              <a:buFontTx/>
              <a:buChar char="-"/>
            </a:pPr>
            <a:r>
              <a:rPr lang="en-US" sz="1600" dirty="0"/>
              <a:t>Ice shelves overlie a seabed (mostly &lt;1 km deep) that deepens between shallow sills close to the present-day calving fronts and the landward grounding line. </a:t>
            </a:r>
          </a:p>
          <a:p>
            <a:pPr marL="285750" indent="-285750">
              <a:buFontTx/>
              <a:buChar char="-"/>
            </a:pPr>
            <a:endParaRPr lang="en-US" sz="1600" dirty="0"/>
          </a:p>
          <a:p>
            <a:pPr marL="285750" indent="-285750">
              <a:buFontTx/>
              <a:buChar char="-"/>
            </a:pPr>
            <a:r>
              <a:rPr lang="en-US" sz="1600" dirty="0"/>
              <a:t>Bathymetric sills are interrupted by a series of distinct narrow gateways (e.g. ‘F-1’) between 390 and 600 m depth.</a:t>
            </a:r>
          </a:p>
          <a:p>
            <a:pPr marL="742950" lvl="1" indent="-285750">
              <a:buFontTx/>
              <a:buChar char="-"/>
            </a:pPr>
            <a:endParaRPr lang="de-DE" sz="1600" dirty="0"/>
          </a:p>
          <a:p>
            <a:pPr marL="285750" indent="-285750">
              <a:buFontTx/>
              <a:buChar char="-"/>
            </a:pPr>
            <a:r>
              <a:rPr lang="de-DE" sz="1600" dirty="0" err="1"/>
              <a:t>Troughs</a:t>
            </a:r>
            <a:r>
              <a:rPr lang="de-DE" sz="1600" dirty="0"/>
              <a:t> </a:t>
            </a:r>
            <a:r>
              <a:rPr lang="de-DE" sz="1600" dirty="0" err="1"/>
              <a:t>are</a:t>
            </a:r>
            <a:r>
              <a:rPr lang="de-DE" sz="1600" dirty="0"/>
              <a:t> </a:t>
            </a:r>
            <a:r>
              <a:rPr lang="de-DE" sz="1600" dirty="0" err="1"/>
              <a:t>resolved</a:t>
            </a:r>
            <a:r>
              <a:rPr lang="en-US" sz="1600" dirty="0"/>
              <a:t> parallel to the directions of the main ice flow (Fig. 1) and are interbedded by small bathymetric highs (Fig. 4).</a:t>
            </a:r>
          </a:p>
          <a:p>
            <a:pPr marL="742950" lvl="1" indent="-285750">
              <a:buFontTx/>
              <a:buChar char="-"/>
            </a:pPr>
            <a:r>
              <a:rPr lang="en-US" sz="1600" dirty="0"/>
              <a:t>e.g. Fimbul Ice Shelf has depth maxima of 1300, 1250 and 1150 m, from south to north, set between 1000 m-deep bathymetric highs.</a:t>
            </a:r>
          </a:p>
          <a:p>
            <a:pPr marL="742950" lvl="1" indent="-285750">
              <a:buFontTx/>
              <a:buChar char="-"/>
            </a:pPr>
            <a:endParaRPr lang="en-US" sz="1600" dirty="0"/>
          </a:p>
          <a:p>
            <a:pPr marL="285750" indent="-285750">
              <a:buFontTx/>
              <a:buChar char="-"/>
            </a:pPr>
            <a:r>
              <a:rPr lang="en-US" sz="1600" dirty="0"/>
              <a:t>Jelbart Ice Shelf is underlain by two bathymetric troughs, separated by a broad rampart-like bathymetric high (‘J-BH’, Fig. 4). </a:t>
            </a:r>
          </a:p>
          <a:p>
            <a:pPr marL="742950" lvl="1" indent="-285750">
              <a:buFontTx/>
              <a:buChar char="-"/>
            </a:pPr>
            <a:r>
              <a:rPr lang="en-US" sz="1600" dirty="0"/>
              <a:t>Western trough terminates against this bathymetric high. </a:t>
            </a:r>
          </a:p>
          <a:p>
            <a:pPr marL="742950" lvl="1" indent="-285750">
              <a:buFontTx/>
              <a:buChar char="-"/>
            </a:pPr>
            <a:r>
              <a:rPr lang="en-US" sz="1600" dirty="0"/>
              <a:t>Eastern trough coincides with the present-day surface ice flow maximum (Fig. 1). </a:t>
            </a:r>
            <a:endParaRPr lang="de-DE" sz="1600" dirty="0"/>
          </a:p>
          <a:p>
            <a:pPr marL="285750" indent="-285750">
              <a:buFontTx/>
              <a:buChar char="-"/>
            </a:pPr>
            <a:endParaRPr lang="en-US" sz="1600" dirty="0"/>
          </a:p>
        </p:txBody>
      </p:sp>
      <p:sp>
        <p:nvSpPr>
          <p:cNvPr id="19" name="Rechteck 18">
            <a:extLst>
              <a:ext uri="{FF2B5EF4-FFF2-40B4-BE49-F238E27FC236}">
                <a16:creationId xmlns:a16="http://schemas.microsoft.com/office/drawing/2014/main" id="{EDAFCDB3-F625-A84C-A105-3CCD91F0006F}"/>
              </a:ext>
            </a:extLst>
          </p:cNvPr>
          <p:cNvSpPr/>
          <p:nvPr/>
        </p:nvSpPr>
        <p:spPr>
          <a:xfrm>
            <a:off x="5984117" y="902750"/>
            <a:ext cx="309634" cy="24914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068510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FD9B062A-46DC-CA41-86C3-A2BAD0267D7E}"/>
              </a:ext>
            </a:extLst>
          </p:cNvPr>
          <p:cNvSpPr/>
          <p:nvPr/>
        </p:nvSpPr>
        <p:spPr>
          <a:xfrm>
            <a:off x="11777220" y="14780"/>
            <a:ext cx="386499" cy="389139"/>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6</a:t>
            </a:r>
          </a:p>
        </p:txBody>
      </p:sp>
      <p:sp>
        <p:nvSpPr>
          <p:cNvPr id="17" name="Untertitel 3">
            <a:extLst>
              <a:ext uri="{FF2B5EF4-FFF2-40B4-BE49-F238E27FC236}">
                <a16:creationId xmlns:a16="http://schemas.microsoft.com/office/drawing/2014/main" id="{D54ABD2A-47D3-7545-9BAC-A4D4D286DE73}"/>
              </a:ext>
            </a:extLst>
          </p:cNvPr>
          <p:cNvSpPr txBox="1">
            <a:spLocks/>
          </p:cNvSpPr>
          <p:nvPr/>
        </p:nvSpPr>
        <p:spPr>
          <a:xfrm>
            <a:off x="2695194" y="15330"/>
            <a:ext cx="6801612" cy="539968"/>
          </a:xfrm>
          <a:prstGeom prst="rect">
            <a:avLst/>
          </a:prstGeom>
          <a:noFill/>
        </p:spPr>
        <p:txBody>
          <a:bodyPr vert="horz" lIns="91440" tIns="45720" rIns="91440" bIns="45720" rtlCol="0">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u="sng"/>
              <a:t>Results</a:t>
            </a:r>
          </a:p>
        </p:txBody>
      </p:sp>
      <p:sp>
        <p:nvSpPr>
          <p:cNvPr id="18" name="Rechteck 17">
            <a:extLst>
              <a:ext uri="{FF2B5EF4-FFF2-40B4-BE49-F238E27FC236}">
                <a16:creationId xmlns:a16="http://schemas.microsoft.com/office/drawing/2014/main" id="{3C1A0DC7-748E-F444-826E-B784E94F4008}"/>
              </a:ext>
            </a:extLst>
          </p:cNvPr>
          <p:cNvSpPr/>
          <p:nvPr/>
        </p:nvSpPr>
        <p:spPr>
          <a:xfrm>
            <a:off x="5829300" y="712985"/>
            <a:ext cx="6198106" cy="5135402"/>
          </a:xfrm>
          <a:prstGeom prst="rect">
            <a:avLst/>
          </a:prstGeom>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hteck 19">
            <a:extLst>
              <a:ext uri="{FF2B5EF4-FFF2-40B4-BE49-F238E27FC236}">
                <a16:creationId xmlns:a16="http://schemas.microsoft.com/office/drawing/2014/main" id="{59D5B8EE-AB25-9B42-8BD8-44E12F195EF9}"/>
              </a:ext>
            </a:extLst>
          </p:cNvPr>
          <p:cNvSpPr/>
          <p:nvPr/>
        </p:nvSpPr>
        <p:spPr>
          <a:xfrm>
            <a:off x="5981700" y="950089"/>
            <a:ext cx="228600" cy="25006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hteck 22">
            <a:extLst>
              <a:ext uri="{FF2B5EF4-FFF2-40B4-BE49-F238E27FC236}">
                <a16:creationId xmlns:a16="http://schemas.microsoft.com/office/drawing/2014/main" id="{F2869D3C-1569-9F4E-A43F-534CAB12EA45}"/>
              </a:ext>
            </a:extLst>
          </p:cNvPr>
          <p:cNvSpPr/>
          <p:nvPr/>
        </p:nvSpPr>
        <p:spPr>
          <a:xfrm>
            <a:off x="0" y="6411323"/>
            <a:ext cx="12192000" cy="4466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Grafik 23">
            <a:extLst>
              <a:ext uri="{FF2B5EF4-FFF2-40B4-BE49-F238E27FC236}">
                <a16:creationId xmlns:a16="http://schemas.microsoft.com/office/drawing/2014/main" id="{62EF4C89-2190-4A46-BE46-A371DCA64E0B}"/>
              </a:ext>
            </a:extLst>
          </p:cNvPr>
          <p:cNvPicPr>
            <a:picLocks noChangeAspect="1"/>
          </p:cNvPicPr>
          <p:nvPr/>
        </p:nvPicPr>
        <p:blipFill>
          <a:blip r:embed="rId3"/>
          <a:stretch>
            <a:fillRect/>
          </a:stretch>
        </p:blipFill>
        <p:spPr>
          <a:xfrm>
            <a:off x="3647906" y="6452348"/>
            <a:ext cx="1895644" cy="383162"/>
          </a:xfrm>
          <a:prstGeom prst="rect">
            <a:avLst/>
          </a:prstGeom>
        </p:spPr>
      </p:pic>
      <p:pic>
        <p:nvPicPr>
          <p:cNvPr id="25" name="Grafik 24">
            <a:extLst>
              <a:ext uri="{FF2B5EF4-FFF2-40B4-BE49-F238E27FC236}">
                <a16:creationId xmlns:a16="http://schemas.microsoft.com/office/drawing/2014/main" id="{F8AB4DE2-FC04-884A-A143-006B538B85DB}"/>
              </a:ext>
            </a:extLst>
          </p:cNvPr>
          <p:cNvPicPr>
            <a:picLocks noChangeAspect="1"/>
          </p:cNvPicPr>
          <p:nvPr/>
        </p:nvPicPr>
        <p:blipFill>
          <a:blip r:embed="rId4"/>
          <a:stretch>
            <a:fillRect/>
          </a:stretch>
        </p:blipFill>
        <p:spPr>
          <a:xfrm>
            <a:off x="6988518" y="6492160"/>
            <a:ext cx="1264004" cy="344373"/>
          </a:xfrm>
          <a:prstGeom prst="rect">
            <a:avLst/>
          </a:prstGeom>
        </p:spPr>
      </p:pic>
      <p:pic>
        <p:nvPicPr>
          <p:cNvPr id="26" name="Grafik 25">
            <a:extLst>
              <a:ext uri="{FF2B5EF4-FFF2-40B4-BE49-F238E27FC236}">
                <a16:creationId xmlns:a16="http://schemas.microsoft.com/office/drawing/2014/main" id="{B20935C8-5CAE-DC43-A587-AD5019072DCD}"/>
              </a:ext>
            </a:extLst>
          </p:cNvPr>
          <p:cNvPicPr>
            <a:picLocks noChangeAspect="1"/>
          </p:cNvPicPr>
          <p:nvPr/>
        </p:nvPicPr>
        <p:blipFill>
          <a:blip r:embed="rId5"/>
          <a:stretch>
            <a:fillRect/>
          </a:stretch>
        </p:blipFill>
        <p:spPr>
          <a:xfrm>
            <a:off x="10262745" y="6520735"/>
            <a:ext cx="826006" cy="283940"/>
          </a:xfrm>
          <a:prstGeom prst="rect">
            <a:avLst/>
          </a:prstGeom>
        </p:spPr>
      </p:pic>
      <p:cxnSp>
        <p:nvCxnSpPr>
          <p:cNvPr id="27" name="Gerade Verbindung 26">
            <a:extLst>
              <a:ext uri="{FF2B5EF4-FFF2-40B4-BE49-F238E27FC236}">
                <a16:creationId xmlns:a16="http://schemas.microsoft.com/office/drawing/2014/main" id="{102433B7-93AB-A848-B99F-0DC21CB76686}"/>
              </a:ext>
            </a:extLst>
          </p:cNvPr>
          <p:cNvCxnSpPr/>
          <p:nvPr/>
        </p:nvCxnSpPr>
        <p:spPr>
          <a:xfrm>
            <a:off x="0" y="6411323"/>
            <a:ext cx="12192000" cy="11916"/>
          </a:xfrm>
          <a:prstGeom prst="line">
            <a:avLst/>
          </a:prstGeom>
          <a:ln w="76200"/>
        </p:spPr>
        <p:style>
          <a:lnRef idx="1">
            <a:schemeClr val="dk1"/>
          </a:lnRef>
          <a:fillRef idx="0">
            <a:schemeClr val="dk1"/>
          </a:fillRef>
          <a:effectRef idx="0">
            <a:schemeClr val="dk1"/>
          </a:effectRef>
          <a:fontRef idx="minor">
            <a:schemeClr val="tx1"/>
          </a:fontRef>
        </p:style>
      </p:cxnSp>
      <p:sp>
        <p:nvSpPr>
          <p:cNvPr id="28" name="Textfeld 27">
            <a:extLst>
              <a:ext uri="{FF2B5EF4-FFF2-40B4-BE49-F238E27FC236}">
                <a16:creationId xmlns:a16="http://schemas.microsoft.com/office/drawing/2014/main" id="{A7A82BAA-6C3E-C44B-85D4-C438B3667C63}"/>
              </a:ext>
            </a:extLst>
          </p:cNvPr>
          <p:cNvSpPr txBox="1"/>
          <p:nvPr/>
        </p:nvSpPr>
        <p:spPr>
          <a:xfrm>
            <a:off x="0" y="6474652"/>
            <a:ext cx="4673536" cy="307777"/>
          </a:xfrm>
          <a:prstGeom prst="rect">
            <a:avLst/>
          </a:prstGeom>
          <a:noFill/>
        </p:spPr>
        <p:txBody>
          <a:bodyPr wrap="square" rtlCol="0">
            <a:spAutoFit/>
          </a:bodyPr>
          <a:lstStyle/>
          <a:p>
            <a:r>
              <a:rPr lang="de-DE" sz="1400">
                <a:solidFill>
                  <a:schemeClr val="bg1"/>
                </a:solidFill>
              </a:rPr>
              <a:t>EGU 2020: Sharing </a:t>
            </a:r>
            <a:r>
              <a:rPr lang="de-DE" sz="1400" err="1">
                <a:solidFill>
                  <a:schemeClr val="bg1"/>
                </a:solidFill>
              </a:rPr>
              <a:t>Geoscience</a:t>
            </a:r>
            <a:r>
              <a:rPr lang="de-DE" sz="1400">
                <a:solidFill>
                  <a:schemeClr val="bg1"/>
                </a:solidFill>
              </a:rPr>
              <a:t> Online </a:t>
            </a:r>
            <a:endParaRPr lang="en-US" sz="1400">
              <a:solidFill>
                <a:schemeClr val="bg1"/>
              </a:solidFill>
            </a:endParaRPr>
          </a:p>
        </p:txBody>
      </p:sp>
      <p:cxnSp>
        <p:nvCxnSpPr>
          <p:cNvPr id="29" name="Gerade Verbindung 28">
            <a:extLst>
              <a:ext uri="{FF2B5EF4-FFF2-40B4-BE49-F238E27FC236}">
                <a16:creationId xmlns:a16="http://schemas.microsoft.com/office/drawing/2014/main" id="{40F63CEB-5131-174C-B50F-10691BE77B7F}"/>
              </a:ext>
            </a:extLst>
          </p:cNvPr>
          <p:cNvCxnSpPr>
            <a:cxnSpLocks/>
          </p:cNvCxnSpPr>
          <p:nvPr/>
        </p:nvCxnSpPr>
        <p:spPr>
          <a:xfrm>
            <a:off x="3053544" y="6423239"/>
            <a:ext cx="2205" cy="434761"/>
          </a:xfrm>
          <a:prstGeom prst="line">
            <a:avLst/>
          </a:prstGeom>
          <a:ln w="76200"/>
        </p:spPr>
        <p:style>
          <a:lnRef idx="1">
            <a:schemeClr val="dk1"/>
          </a:lnRef>
          <a:fillRef idx="0">
            <a:schemeClr val="dk1"/>
          </a:fillRef>
          <a:effectRef idx="0">
            <a:schemeClr val="dk1"/>
          </a:effectRef>
          <a:fontRef idx="minor">
            <a:schemeClr val="tx1"/>
          </a:fontRef>
        </p:style>
      </p:cxnSp>
      <p:cxnSp>
        <p:nvCxnSpPr>
          <p:cNvPr id="30" name="Gerade Verbindung 29">
            <a:extLst>
              <a:ext uri="{FF2B5EF4-FFF2-40B4-BE49-F238E27FC236}">
                <a16:creationId xmlns:a16="http://schemas.microsoft.com/office/drawing/2014/main" id="{1BF61CF7-5E67-764E-A083-DAC1C5C92212}"/>
              </a:ext>
            </a:extLst>
          </p:cNvPr>
          <p:cNvCxnSpPr>
            <a:cxnSpLocks/>
          </p:cNvCxnSpPr>
          <p:nvPr/>
        </p:nvCxnSpPr>
        <p:spPr>
          <a:xfrm>
            <a:off x="6093396" y="6418742"/>
            <a:ext cx="1" cy="452807"/>
          </a:xfrm>
          <a:prstGeom prst="line">
            <a:avLst/>
          </a:prstGeom>
          <a:ln w="76200"/>
        </p:spPr>
        <p:style>
          <a:lnRef idx="1">
            <a:schemeClr val="dk1"/>
          </a:lnRef>
          <a:fillRef idx="0">
            <a:schemeClr val="dk1"/>
          </a:fillRef>
          <a:effectRef idx="0">
            <a:schemeClr val="dk1"/>
          </a:effectRef>
          <a:fontRef idx="minor">
            <a:schemeClr val="tx1"/>
          </a:fontRef>
        </p:style>
      </p:cxnSp>
      <p:cxnSp>
        <p:nvCxnSpPr>
          <p:cNvPr id="31" name="Gerade Verbindung 30">
            <a:extLst>
              <a:ext uri="{FF2B5EF4-FFF2-40B4-BE49-F238E27FC236}">
                <a16:creationId xmlns:a16="http://schemas.microsoft.com/office/drawing/2014/main" id="{7EDFE4EB-ED00-E24D-B28F-CA051A6035DC}"/>
              </a:ext>
            </a:extLst>
          </p:cNvPr>
          <p:cNvCxnSpPr>
            <a:cxnSpLocks/>
          </p:cNvCxnSpPr>
          <p:nvPr/>
        </p:nvCxnSpPr>
        <p:spPr>
          <a:xfrm>
            <a:off x="9139954" y="6432557"/>
            <a:ext cx="1" cy="423697"/>
          </a:xfrm>
          <a:prstGeom prst="line">
            <a:avLst/>
          </a:prstGeom>
          <a:ln w="76200"/>
        </p:spPr>
        <p:style>
          <a:lnRef idx="1">
            <a:schemeClr val="dk1"/>
          </a:lnRef>
          <a:fillRef idx="0">
            <a:schemeClr val="dk1"/>
          </a:fillRef>
          <a:effectRef idx="0">
            <a:schemeClr val="dk1"/>
          </a:effectRef>
          <a:fontRef idx="minor">
            <a:schemeClr val="tx1"/>
          </a:fontRef>
        </p:style>
      </p:cxnSp>
      <p:sp>
        <p:nvSpPr>
          <p:cNvPr id="32" name="Textfeld 31">
            <a:extLst>
              <a:ext uri="{FF2B5EF4-FFF2-40B4-BE49-F238E27FC236}">
                <a16:creationId xmlns:a16="http://schemas.microsoft.com/office/drawing/2014/main" id="{9F60C81A-82BA-404B-9DD3-0A9F8FA34322}"/>
              </a:ext>
            </a:extLst>
          </p:cNvPr>
          <p:cNvSpPr txBox="1"/>
          <p:nvPr/>
        </p:nvSpPr>
        <p:spPr>
          <a:xfrm>
            <a:off x="5948289" y="3980358"/>
            <a:ext cx="5960128" cy="1323439"/>
          </a:xfrm>
          <a:prstGeom prst="rect">
            <a:avLst/>
          </a:prstGeom>
          <a:noFill/>
        </p:spPr>
        <p:txBody>
          <a:bodyPr wrap="square" rtlCol="0">
            <a:spAutoFit/>
          </a:bodyPr>
          <a:lstStyle/>
          <a:p>
            <a:r>
              <a:rPr lang="en-US" sz="1600" b="1" dirty="0">
                <a:solidFill>
                  <a:schemeClr val="bg1"/>
                </a:solidFill>
              </a:rPr>
              <a:t>Figure 5:</a:t>
            </a:r>
            <a:r>
              <a:rPr lang="en-US" sz="1600" dirty="0">
                <a:solidFill>
                  <a:schemeClr val="bg1"/>
                </a:solidFill>
              </a:rPr>
              <a:t>  Water column thickness beneath ice shelves of wDML based on bathymetry model and base ice positions inferred from ice thickness radar data. </a:t>
            </a:r>
          </a:p>
          <a:p>
            <a:r>
              <a:rPr lang="en-US" sz="1600" dirty="0">
                <a:solidFill>
                  <a:schemeClr val="bg1"/>
                </a:solidFill>
              </a:rPr>
              <a:t>Table shows differences of water volume compared to Bedmap2</a:t>
            </a:r>
            <a:r>
              <a:rPr lang="en-US" sz="1600" baseline="30000" dirty="0">
                <a:solidFill>
                  <a:schemeClr val="bg1"/>
                </a:solidFill>
              </a:rPr>
              <a:t>18</a:t>
            </a:r>
            <a:r>
              <a:rPr lang="en-US" sz="1600" dirty="0">
                <a:solidFill>
                  <a:schemeClr val="bg1"/>
                </a:solidFill>
              </a:rPr>
              <a:t> in km</a:t>
            </a:r>
            <a:r>
              <a:rPr lang="en-US" sz="1600" baseline="30000" dirty="0">
                <a:solidFill>
                  <a:schemeClr val="bg1"/>
                </a:solidFill>
              </a:rPr>
              <a:t>3</a:t>
            </a:r>
            <a:r>
              <a:rPr lang="en-US" sz="1600" dirty="0">
                <a:solidFill>
                  <a:schemeClr val="bg1"/>
                </a:solidFill>
              </a:rPr>
              <a:t>.</a:t>
            </a:r>
            <a:endParaRPr lang="en-US" sz="1600" baseline="30000" dirty="0">
              <a:solidFill>
                <a:schemeClr val="bg1"/>
              </a:solidFill>
            </a:endParaRPr>
          </a:p>
        </p:txBody>
      </p:sp>
      <p:sp>
        <p:nvSpPr>
          <p:cNvPr id="33" name="Textfeld 32">
            <a:extLst>
              <a:ext uri="{FF2B5EF4-FFF2-40B4-BE49-F238E27FC236}">
                <a16:creationId xmlns:a16="http://schemas.microsoft.com/office/drawing/2014/main" id="{DA6989BC-03A8-7C4C-8915-A0CFFF79D07B}"/>
              </a:ext>
            </a:extLst>
          </p:cNvPr>
          <p:cNvSpPr txBox="1"/>
          <p:nvPr/>
        </p:nvSpPr>
        <p:spPr>
          <a:xfrm>
            <a:off x="428882" y="657634"/>
            <a:ext cx="5114668" cy="4442242"/>
          </a:xfrm>
          <a:prstGeom prst="rect">
            <a:avLst/>
          </a:prstGeom>
          <a:noFill/>
        </p:spPr>
        <p:txBody>
          <a:bodyPr wrap="square" rtlCol="0">
            <a:spAutoFit/>
          </a:bodyPr>
          <a:lstStyle/>
          <a:p>
            <a:pPr marL="285750" indent="-285750">
              <a:buFontTx/>
              <a:buChar char="-"/>
            </a:pPr>
            <a:r>
              <a:rPr lang="en-US" sz="1600" dirty="0"/>
              <a:t>Water column thickness in the center of Jelbart at ‘J-BH’ and in the north of Vigrid at ‘V-BH’ is reduced to just 50 and 40 m, respectively.</a:t>
            </a:r>
          </a:p>
          <a:p>
            <a:pPr marL="285750" indent="-285750">
              <a:buFontTx/>
              <a:buChar char="-"/>
            </a:pPr>
            <a:endParaRPr lang="en-US" sz="1600" dirty="0"/>
          </a:p>
          <a:p>
            <a:pPr marL="285750" indent="-285750">
              <a:buFontTx/>
              <a:buChar char="-"/>
            </a:pPr>
            <a:r>
              <a:rPr lang="en-US" sz="1600" dirty="0"/>
              <a:t>Modeled bathymetries show severe differences to previous bathymetry data compilations</a:t>
            </a:r>
            <a:r>
              <a:rPr lang="en-US" sz="1600" baseline="30000" dirty="0"/>
              <a:t>19</a:t>
            </a:r>
            <a:r>
              <a:rPr lang="en-US" sz="1600" dirty="0"/>
              <a:t>, reaching up to several hundreds of meters for all wDML ice shelves. </a:t>
            </a:r>
          </a:p>
          <a:p>
            <a:pPr marL="742950" lvl="1" indent="-285750">
              <a:buFontTx/>
              <a:buChar char="-"/>
            </a:pPr>
            <a:r>
              <a:rPr lang="en-US" sz="1600" dirty="0"/>
              <a:t>Bedmap2 is currently the baseline data set for the majority of modeling studies in the area so far.</a:t>
            </a:r>
          </a:p>
          <a:p>
            <a:pPr marL="742950" lvl="1" indent="-285750">
              <a:buFontTx/>
              <a:buChar char="-"/>
            </a:pPr>
            <a:r>
              <a:rPr lang="en-US" sz="1600" dirty="0"/>
              <a:t>It underestimates the volume of water cavities by 63 % compared to our bathymetric model. </a:t>
            </a:r>
          </a:p>
          <a:p>
            <a:pPr marL="742950" lvl="1" indent="-285750">
              <a:buFontTx/>
              <a:buChar char="-"/>
            </a:pPr>
            <a:r>
              <a:rPr lang="en-US" sz="1600" dirty="0"/>
              <a:t>Excluding seismic measurements at the Fimbul Ice Shelf, which were incorporated in Bedmap2, cavity volume is underestimated by 444 % (Fig. 5).</a:t>
            </a:r>
          </a:p>
          <a:p>
            <a:pPr marL="742950" lvl="1" indent="-285750">
              <a:buFontTx/>
              <a:buChar char="-"/>
            </a:pPr>
            <a:r>
              <a:rPr lang="en-US" sz="1600" dirty="0"/>
              <a:t>Bedmap2 uses interpolation between known depth references and is therefore prone to fail in sparsely constrained regions. </a:t>
            </a:r>
            <a:endParaRPr lang="de-DE" sz="1600" dirty="0"/>
          </a:p>
          <a:p>
            <a:pPr marL="285750" indent="-285750">
              <a:buFontTx/>
              <a:buChar char="-"/>
            </a:pPr>
            <a:endParaRPr lang="en-US" sz="1600" baseline="30000" dirty="0"/>
          </a:p>
        </p:txBody>
      </p:sp>
      <p:pic>
        <p:nvPicPr>
          <p:cNvPr id="3" name="Grafik 2">
            <a:extLst>
              <a:ext uri="{FF2B5EF4-FFF2-40B4-BE49-F238E27FC236}">
                <a16:creationId xmlns:a16="http://schemas.microsoft.com/office/drawing/2014/main" id="{88215536-2CC6-EC45-9CB6-7D188F2E7329}"/>
              </a:ext>
            </a:extLst>
          </p:cNvPr>
          <p:cNvPicPr>
            <a:picLocks noChangeAspect="1"/>
          </p:cNvPicPr>
          <p:nvPr/>
        </p:nvPicPr>
        <p:blipFill>
          <a:blip r:embed="rId6"/>
          <a:stretch>
            <a:fillRect/>
          </a:stretch>
        </p:blipFill>
        <p:spPr>
          <a:xfrm>
            <a:off x="5957815" y="821422"/>
            <a:ext cx="5945784" cy="3029411"/>
          </a:xfrm>
          <a:prstGeom prst="rect">
            <a:avLst/>
          </a:prstGeom>
        </p:spPr>
      </p:pic>
      <p:sp>
        <p:nvSpPr>
          <p:cNvPr id="4" name="Rechteck 3">
            <a:extLst>
              <a:ext uri="{FF2B5EF4-FFF2-40B4-BE49-F238E27FC236}">
                <a16:creationId xmlns:a16="http://schemas.microsoft.com/office/drawing/2014/main" id="{A86948A3-01DF-434F-8364-F14A2A0874CE}"/>
              </a:ext>
            </a:extLst>
          </p:cNvPr>
          <p:cNvSpPr/>
          <p:nvPr/>
        </p:nvSpPr>
        <p:spPr>
          <a:xfrm>
            <a:off x="5957815" y="3822258"/>
            <a:ext cx="5945784" cy="1047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2" name="Rechteck 21">
            <a:extLst>
              <a:ext uri="{FF2B5EF4-FFF2-40B4-BE49-F238E27FC236}">
                <a16:creationId xmlns:a16="http://schemas.microsoft.com/office/drawing/2014/main" id="{A11A8C2F-61B1-944A-9B64-97EADE843E20}"/>
              </a:ext>
            </a:extLst>
          </p:cNvPr>
          <p:cNvSpPr/>
          <p:nvPr/>
        </p:nvSpPr>
        <p:spPr>
          <a:xfrm>
            <a:off x="5948289" y="823339"/>
            <a:ext cx="5960128" cy="3149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3057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1073AD5D-254F-274F-B9B9-902AA6CF13E2}"/>
              </a:ext>
            </a:extLst>
          </p:cNvPr>
          <p:cNvSpPr/>
          <p:nvPr/>
        </p:nvSpPr>
        <p:spPr>
          <a:xfrm>
            <a:off x="0" y="6411323"/>
            <a:ext cx="12192000" cy="4466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Grafik 5">
            <a:extLst>
              <a:ext uri="{FF2B5EF4-FFF2-40B4-BE49-F238E27FC236}">
                <a16:creationId xmlns:a16="http://schemas.microsoft.com/office/drawing/2014/main" id="{3DDC8C3C-2915-B440-B4DA-AAB5C885D9A9}"/>
              </a:ext>
            </a:extLst>
          </p:cNvPr>
          <p:cNvPicPr>
            <a:picLocks noChangeAspect="1"/>
          </p:cNvPicPr>
          <p:nvPr/>
        </p:nvPicPr>
        <p:blipFill>
          <a:blip r:embed="rId3"/>
          <a:stretch>
            <a:fillRect/>
          </a:stretch>
        </p:blipFill>
        <p:spPr>
          <a:xfrm>
            <a:off x="3647906" y="6452348"/>
            <a:ext cx="1895644" cy="383162"/>
          </a:xfrm>
          <a:prstGeom prst="rect">
            <a:avLst/>
          </a:prstGeom>
        </p:spPr>
      </p:pic>
      <p:pic>
        <p:nvPicPr>
          <p:cNvPr id="8" name="Grafik 7">
            <a:extLst>
              <a:ext uri="{FF2B5EF4-FFF2-40B4-BE49-F238E27FC236}">
                <a16:creationId xmlns:a16="http://schemas.microsoft.com/office/drawing/2014/main" id="{494BFEC1-EC46-504C-B550-5D1B1D1CE508}"/>
              </a:ext>
            </a:extLst>
          </p:cNvPr>
          <p:cNvPicPr>
            <a:picLocks noChangeAspect="1"/>
          </p:cNvPicPr>
          <p:nvPr/>
        </p:nvPicPr>
        <p:blipFill>
          <a:blip r:embed="rId4"/>
          <a:stretch>
            <a:fillRect/>
          </a:stretch>
        </p:blipFill>
        <p:spPr>
          <a:xfrm>
            <a:off x="6988518" y="6492160"/>
            <a:ext cx="1264004" cy="344373"/>
          </a:xfrm>
          <a:prstGeom prst="rect">
            <a:avLst/>
          </a:prstGeom>
        </p:spPr>
      </p:pic>
      <p:pic>
        <p:nvPicPr>
          <p:cNvPr id="10" name="Grafik 9">
            <a:extLst>
              <a:ext uri="{FF2B5EF4-FFF2-40B4-BE49-F238E27FC236}">
                <a16:creationId xmlns:a16="http://schemas.microsoft.com/office/drawing/2014/main" id="{949771AF-C4EF-C343-A224-C87D8A5437A4}"/>
              </a:ext>
            </a:extLst>
          </p:cNvPr>
          <p:cNvPicPr>
            <a:picLocks noChangeAspect="1"/>
          </p:cNvPicPr>
          <p:nvPr/>
        </p:nvPicPr>
        <p:blipFill>
          <a:blip r:embed="rId5"/>
          <a:stretch>
            <a:fillRect/>
          </a:stretch>
        </p:blipFill>
        <p:spPr>
          <a:xfrm>
            <a:off x="10262745" y="6520735"/>
            <a:ext cx="826006" cy="283940"/>
          </a:xfrm>
          <a:prstGeom prst="rect">
            <a:avLst/>
          </a:prstGeom>
        </p:spPr>
      </p:pic>
      <p:cxnSp>
        <p:nvCxnSpPr>
          <p:cNvPr id="13" name="Gerade Verbindung 12">
            <a:extLst>
              <a:ext uri="{FF2B5EF4-FFF2-40B4-BE49-F238E27FC236}">
                <a16:creationId xmlns:a16="http://schemas.microsoft.com/office/drawing/2014/main" id="{A69C03C8-142D-DF4F-857D-361BCB6D1709}"/>
              </a:ext>
            </a:extLst>
          </p:cNvPr>
          <p:cNvCxnSpPr/>
          <p:nvPr/>
        </p:nvCxnSpPr>
        <p:spPr>
          <a:xfrm>
            <a:off x="0" y="6411323"/>
            <a:ext cx="12192000" cy="11916"/>
          </a:xfrm>
          <a:prstGeom prst="line">
            <a:avLst/>
          </a:prstGeom>
          <a:ln w="76200"/>
        </p:spPr>
        <p:style>
          <a:lnRef idx="1">
            <a:schemeClr val="dk1"/>
          </a:lnRef>
          <a:fillRef idx="0">
            <a:schemeClr val="dk1"/>
          </a:fillRef>
          <a:effectRef idx="0">
            <a:schemeClr val="dk1"/>
          </a:effectRef>
          <a:fontRef idx="minor">
            <a:schemeClr val="tx1"/>
          </a:fontRef>
        </p:style>
      </p:cxnSp>
      <p:sp>
        <p:nvSpPr>
          <p:cNvPr id="19" name="Textfeld 18">
            <a:extLst>
              <a:ext uri="{FF2B5EF4-FFF2-40B4-BE49-F238E27FC236}">
                <a16:creationId xmlns:a16="http://schemas.microsoft.com/office/drawing/2014/main" id="{0C5A50C3-E4AC-0D4D-82A4-6B1F00D5DBB5}"/>
              </a:ext>
            </a:extLst>
          </p:cNvPr>
          <p:cNvSpPr txBox="1"/>
          <p:nvPr/>
        </p:nvSpPr>
        <p:spPr>
          <a:xfrm>
            <a:off x="0" y="6474652"/>
            <a:ext cx="4673536" cy="307777"/>
          </a:xfrm>
          <a:prstGeom prst="rect">
            <a:avLst/>
          </a:prstGeom>
          <a:noFill/>
        </p:spPr>
        <p:txBody>
          <a:bodyPr wrap="square" rtlCol="0">
            <a:spAutoFit/>
          </a:bodyPr>
          <a:lstStyle/>
          <a:p>
            <a:r>
              <a:rPr lang="de-DE" sz="1400">
                <a:solidFill>
                  <a:schemeClr val="bg1"/>
                </a:solidFill>
              </a:rPr>
              <a:t>EGU 2020: Sharing </a:t>
            </a:r>
            <a:r>
              <a:rPr lang="de-DE" sz="1400" err="1">
                <a:solidFill>
                  <a:schemeClr val="bg1"/>
                </a:solidFill>
              </a:rPr>
              <a:t>Geoscience</a:t>
            </a:r>
            <a:r>
              <a:rPr lang="de-DE" sz="1400">
                <a:solidFill>
                  <a:schemeClr val="bg1"/>
                </a:solidFill>
              </a:rPr>
              <a:t> Online </a:t>
            </a:r>
            <a:endParaRPr lang="en-US" sz="1400">
              <a:solidFill>
                <a:schemeClr val="bg1"/>
              </a:solidFill>
            </a:endParaRPr>
          </a:p>
        </p:txBody>
      </p:sp>
      <p:sp>
        <p:nvSpPr>
          <p:cNvPr id="11" name="Oval 10">
            <a:extLst>
              <a:ext uri="{FF2B5EF4-FFF2-40B4-BE49-F238E27FC236}">
                <a16:creationId xmlns:a16="http://schemas.microsoft.com/office/drawing/2014/main" id="{FD9B062A-46DC-CA41-86C3-A2BAD0267D7E}"/>
              </a:ext>
            </a:extLst>
          </p:cNvPr>
          <p:cNvSpPr/>
          <p:nvPr/>
        </p:nvSpPr>
        <p:spPr>
          <a:xfrm>
            <a:off x="11777220" y="14780"/>
            <a:ext cx="386499" cy="389139"/>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7</a:t>
            </a:r>
          </a:p>
        </p:txBody>
      </p:sp>
      <p:cxnSp>
        <p:nvCxnSpPr>
          <p:cNvPr id="12" name="Gerade Verbindung 11">
            <a:extLst>
              <a:ext uri="{FF2B5EF4-FFF2-40B4-BE49-F238E27FC236}">
                <a16:creationId xmlns:a16="http://schemas.microsoft.com/office/drawing/2014/main" id="{F8658153-52D2-ED41-80A2-ADAD0BDCE462}"/>
              </a:ext>
            </a:extLst>
          </p:cNvPr>
          <p:cNvCxnSpPr>
            <a:cxnSpLocks/>
          </p:cNvCxnSpPr>
          <p:nvPr/>
        </p:nvCxnSpPr>
        <p:spPr>
          <a:xfrm>
            <a:off x="3053544" y="6423239"/>
            <a:ext cx="2205" cy="434761"/>
          </a:xfrm>
          <a:prstGeom prst="line">
            <a:avLst/>
          </a:prstGeom>
          <a:ln w="76200"/>
        </p:spPr>
        <p:style>
          <a:lnRef idx="1">
            <a:schemeClr val="dk1"/>
          </a:lnRef>
          <a:fillRef idx="0">
            <a:schemeClr val="dk1"/>
          </a:fillRef>
          <a:effectRef idx="0">
            <a:schemeClr val="dk1"/>
          </a:effectRef>
          <a:fontRef idx="minor">
            <a:schemeClr val="tx1"/>
          </a:fontRef>
        </p:style>
      </p:cxnSp>
      <p:cxnSp>
        <p:nvCxnSpPr>
          <p:cNvPr id="15" name="Gerade Verbindung 14">
            <a:extLst>
              <a:ext uri="{FF2B5EF4-FFF2-40B4-BE49-F238E27FC236}">
                <a16:creationId xmlns:a16="http://schemas.microsoft.com/office/drawing/2014/main" id="{A6B0455D-7038-AE4C-80EA-E66086333CAF}"/>
              </a:ext>
            </a:extLst>
          </p:cNvPr>
          <p:cNvCxnSpPr>
            <a:cxnSpLocks/>
          </p:cNvCxnSpPr>
          <p:nvPr/>
        </p:nvCxnSpPr>
        <p:spPr>
          <a:xfrm>
            <a:off x="6093396" y="6418742"/>
            <a:ext cx="1" cy="452807"/>
          </a:xfrm>
          <a:prstGeom prst="line">
            <a:avLst/>
          </a:prstGeom>
          <a:ln w="76200"/>
        </p:spPr>
        <p:style>
          <a:lnRef idx="1">
            <a:schemeClr val="dk1"/>
          </a:lnRef>
          <a:fillRef idx="0">
            <a:schemeClr val="dk1"/>
          </a:fillRef>
          <a:effectRef idx="0">
            <a:schemeClr val="dk1"/>
          </a:effectRef>
          <a:fontRef idx="minor">
            <a:schemeClr val="tx1"/>
          </a:fontRef>
        </p:style>
      </p:cxnSp>
      <p:cxnSp>
        <p:nvCxnSpPr>
          <p:cNvPr id="16" name="Gerade Verbindung 15">
            <a:extLst>
              <a:ext uri="{FF2B5EF4-FFF2-40B4-BE49-F238E27FC236}">
                <a16:creationId xmlns:a16="http://schemas.microsoft.com/office/drawing/2014/main" id="{E5DCD9AF-AF5A-544E-BE8B-21F1F9D377B7}"/>
              </a:ext>
            </a:extLst>
          </p:cNvPr>
          <p:cNvCxnSpPr>
            <a:cxnSpLocks/>
          </p:cNvCxnSpPr>
          <p:nvPr/>
        </p:nvCxnSpPr>
        <p:spPr>
          <a:xfrm>
            <a:off x="9139954" y="6432557"/>
            <a:ext cx="1" cy="423697"/>
          </a:xfrm>
          <a:prstGeom prst="line">
            <a:avLst/>
          </a:prstGeom>
          <a:ln w="76200"/>
        </p:spPr>
        <p:style>
          <a:lnRef idx="1">
            <a:schemeClr val="dk1"/>
          </a:lnRef>
          <a:fillRef idx="0">
            <a:schemeClr val="dk1"/>
          </a:fillRef>
          <a:effectRef idx="0">
            <a:schemeClr val="dk1"/>
          </a:effectRef>
          <a:fontRef idx="minor">
            <a:schemeClr val="tx1"/>
          </a:fontRef>
        </p:style>
      </p:cxnSp>
      <p:sp>
        <p:nvSpPr>
          <p:cNvPr id="17" name="Untertitel 3">
            <a:extLst>
              <a:ext uri="{FF2B5EF4-FFF2-40B4-BE49-F238E27FC236}">
                <a16:creationId xmlns:a16="http://schemas.microsoft.com/office/drawing/2014/main" id="{D54ABD2A-47D3-7545-9BAC-A4D4D286DE73}"/>
              </a:ext>
            </a:extLst>
          </p:cNvPr>
          <p:cNvSpPr txBox="1">
            <a:spLocks/>
          </p:cNvSpPr>
          <p:nvPr/>
        </p:nvSpPr>
        <p:spPr>
          <a:xfrm>
            <a:off x="2695194" y="5805"/>
            <a:ext cx="6801612" cy="539968"/>
          </a:xfrm>
          <a:prstGeom prst="rect">
            <a:avLst/>
          </a:prstGeom>
          <a:noFill/>
        </p:spPr>
        <p:txBody>
          <a:bodyPr vert="horz" lIns="91440" tIns="45720" rIns="91440" bIns="45720" rtlCol="0">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u="sng"/>
              <a:t>Discussion</a:t>
            </a:r>
          </a:p>
        </p:txBody>
      </p:sp>
      <p:sp>
        <p:nvSpPr>
          <p:cNvPr id="18" name="Rechteck 17">
            <a:extLst>
              <a:ext uri="{FF2B5EF4-FFF2-40B4-BE49-F238E27FC236}">
                <a16:creationId xmlns:a16="http://schemas.microsoft.com/office/drawing/2014/main" id="{3C1A0DC7-748E-F444-826E-B784E94F4008}"/>
              </a:ext>
            </a:extLst>
          </p:cNvPr>
          <p:cNvSpPr/>
          <p:nvPr/>
        </p:nvSpPr>
        <p:spPr>
          <a:xfrm>
            <a:off x="5829300" y="712985"/>
            <a:ext cx="6198106" cy="5135402"/>
          </a:xfrm>
          <a:prstGeom prst="rect">
            <a:avLst/>
          </a:prstGeom>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Grafik 6">
            <a:extLst>
              <a:ext uri="{FF2B5EF4-FFF2-40B4-BE49-F238E27FC236}">
                <a16:creationId xmlns:a16="http://schemas.microsoft.com/office/drawing/2014/main" id="{818F8289-1F73-D046-831F-1F4545BDB034}"/>
              </a:ext>
            </a:extLst>
          </p:cNvPr>
          <p:cNvPicPr>
            <a:picLocks noChangeAspect="1"/>
          </p:cNvPicPr>
          <p:nvPr/>
        </p:nvPicPr>
        <p:blipFill>
          <a:blip r:embed="rId6"/>
          <a:stretch>
            <a:fillRect/>
          </a:stretch>
        </p:blipFill>
        <p:spPr>
          <a:xfrm>
            <a:off x="5948289" y="813814"/>
            <a:ext cx="5960128" cy="3149600"/>
          </a:xfrm>
          <a:prstGeom prst="rect">
            <a:avLst/>
          </a:prstGeom>
        </p:spPr>
      </p:pic>
      <p:sp>
        <p:nvSpPr>
          <p:cNvPr id="20" name="Rechteck 19">
            <a:extLst>
              <a:ext uri="{FF2B5EF4-FFF2-40B4-BE49-F238E27FC236}">
                <a16:creationId xmlns:a16="http://schemas.microsoft.com/office/drawing/2014/main" id="{59D5B8EE-AB25-9B42-8BD8-44E12F195EF9}"/>
              </a:ext>
            </a:extLst>
          </p:cNvPr>
          <p:cNvSpPr/>
          <p:nvPr/>
        </p:nvSpPr>
        <p:spPr>
          <a:xfrm>
            <a:off x="5981700" y="950089"/>
            <a:ext cx="228600" cy="25006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hteck 21">
            <a:extLst>
              <a:ext uri="{FF2B5EF4-FFF2-40B4-BE49-F238E27FC236}">
                <a16:creationId xmlns:a16="http://schemas.microsoft.com/office/drawing/2014/main" id="{A11A8C2F-61B1-944A-9B64-97EADE843E20}"/>
              </a:ext>
            </a:extLst>
          </p:cNvPr>
          <p:cNvSpPr/>
          <p:nvPr/>
        </p:nvSpPr>
        <p:spPr>
          <a:xfrm>
            <a:off x="5948289" y="823339"/>
            <a:ext cx="5960128" cy="3149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hteck 22">
            <a:extLst>
              <a:ext uri="{FF2B5EF4-FFF2-40B4-BE49-F238E27FC236}">
                <a16:creationId xmlns:a16="http://schemas.microsoft.com/office/drawing/2014/main" id="{3567483A-B8A3-734F-BE9B-F77C0C568B6C}"/>
              </a:ext>
            </a:extLst>
          </p:cNvPr>
          <p:cNvSpPr/>
          <p:nvPr/>
        </p:nvSpPr>
        <p:spPr>
          <a:xfrm>
            <a:off x="5984117" y="902750"/>
            <a:ext cx="309634" cy="24914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Textfeld 23">
            <a:extLst>
              <a:ext uri="{FF2B5EF4-FFF2-40B4-BE49-F238E27FC236}">
                <a16:creationId xmlns:a16="http://schemas.microsoft.com/office/drawing/2014/main" id="{77665D4E-B052-DD48-B595-1C28B02FFFA5}"/>
              </a:ext>
            </a:extLst>
          </p:cNvPr>
          <p:cNvSpPr txBox="1"/>
          <p:nvPr/>
        </p:nvSpPr>
        <p:spPr>
          <a:xfrm>
            <a:off x="428882" y="657634"/>
            <a:ext cx="5400418" cy="5262979"/>
          </a:xfrm>
          <a:prstGeom prst="rect">
            <a:avLst/>
          </a:prstGeom>
          <a:noFill/>
        </p:spPr>
        <p:txBody>
          <a:bodyPr wrap="square" rtlCol="0">
            <a:spAutoFit/>
          </a:bodyPr>
          <a:lstStyle/>
          <a:p>
            <a:pPr marL="285750" indent="-285750">
              <a:buFontTx/>
              <a:buChar char="-"/>
            </a:pPr>
            <a:r>
              <a:rPr lang="en-US" sz="1600" dirty="0"/>
              <a:t>The ice shelves of wDML are all underlain by seabed with:</a:t>
            </a:r>
          </a:p>
          <a:p>
            <a:pPr marL="742950" lvl="1" indent="-285750">
              <a:buFontTx/>
              <a:buChar char="-"/>
            </a:pPr>
            <a:r>
              <a:rPr lang="en-US" sz="1600" dirty="0"/>
              <a:t>Troughs traversed by small bathymetric highs, which suggest common origins and former glacier extents</a:t>
            </a:r>
            <a:r>
              <a:rPr lang="en-US" sz="1600" baseline="30000" dirty="0"/>
              <a:t>5</a:t>
            </a:r>
            <a:r>
              <a:rPr lang="en-US" sz="1600" dirty="0"/>
              <a:t>.</a:t>
            </a:r>
            <a:endParaRPr lang="en-US" sz="1600" baseline="30000" dirty="0"/>
          </a:p>
          <a:p>
            <a:pPr marL="742950" lvl="1" indent="-285750">
              <a:buFontTx/>
              <a:buChar char="-"/>
            </a:pPr>
            <a:r>
              <a:rPr lang="en-US" sz="1600" dirty="0"/>
              <a:t>Sills close to present-day calving fronts, implying their formation as end moraines by ice sheets that advanced to the continental shelf edges during the Last Glacial Maximum</a:t>
            </a:r>
            <a:r>
              <a:rPr lang="en-US" sz="1600" baseline="30000" dirty="0"/>
              <a:t>20,21</a:t>
            </a:r>
            <a:r>
              <a:rPr lang="en-US" sz="1600" dirty="0"/>
              <a:t>.</a:t>
            </a:r>
          </a:p>
          <a:p>
            <a:pPr marL="285750" indent="-285750">
              <a:buFontTx/>
              <a:buChar char="-"/>
            </a:pPr>
            <a:endParaRPr lang="en-US" sz="1600" dirty="0"/>
          </a:p>
          <a:p>
            <a:pPr marL="285750" indent="-285750">
              <a:buFontTx/>
              <a:buChar char="-"/>
            </a:pPr>
            <a:r>
              <a:rPr lang="en-US" sz="1600" dirty="0"/>
              <a:t>Shallow gateways in sills close to calving fronts (Fig. 4) limit the possible entry of  WDW into the cavities. </a:t>
            </a:r>
          </a:p>
          <a:p>
            <a:pPr marL="742950" lvl="1" indent="-285750">
              <a:buFontTx/>
              <a:buChar char="-"/>
            </a:pPr>
            <a:r>
              <a:rPr lang="en-US" sz="1600" dirty="0"/>
              <a:t>Similar average thermocline depths of about 600 m in water depths of 1000 m</a:t>
            </a:r>
            <a:r>
              <a:rPr lang="en-US" sz="1600" baseline="30000" dirty="0"/>
              <a:t>12</a:t>
            </a:r>
            <a:r>
              <a:rPr lang="en-US" sz="1600" dirty="0"/>
              <a:t>.</a:t>
            </a:r>
          </a:p>
          <a:p>
            <a:pPr marL="742950" lvl="1" indent="-285750">
              <a:buFontTx/>
              <a:buChar char="-"/>
            </a:pPr>
            <a:r>
              <a:rPr lang="en-US" sz="1600" dirty="0"/>
              <a:t>Only small amounts of modified WDW creep into the Fimbul cavity</a:t>
            </a:r>
            <a:r>
              <a:rPr lang="en-US" sz="1600" baseline="30000" dirty="0"/>
              <a:t>11,12</a:t>
            </a:r>
            <a:r>
              <a:rPr lang="en-US" sz="1600" dirty="0"/>
              <a:t>. </a:t>
            </a:r>
          </a:p>
          <a:p>
            <a:pPr marL="742950" lvl="1" indent="-285750">
              <a:buFontTx/>
              <a:buChar char="-"/>
            </a:pPr>
            <a:r>
              <a:rPr lang="en-US" sz="1600" dirty="0"/>
              <a:t>Similar settings for neighboring ice shelves leads to assumption that present-day basal melting processes are mainly driven by solar-heated Antarctic Surface Water throughout wDML</a:t>
            </a:r>
            <a:r>
              <a:rPr lang="en-US" sz="1600" baseline="30000" dirty="0"/>
              <a:t>10</a:t>
            </a:r>
            <a:r>
              <a:rPr lang="en-US" sz="1600" dirty="0"/>
              <a:t>. </a:t>
            </a:r>
          </a:p>
          <a:p>
            <a:pPr marL="742950" lvl="1" indent="-285750">
              <a:buFontTx/>
              <a:buChar char="-"/>
            </a:pPr>
            <a:r>
              <a:rPr lang="en-US" sz="1600" dirty="0"/>
              <a:t>Sills thus currently protect the ice shelf base from basal melting by considerable WDW ingress.</a:t>
            </a:r>
          </a:p>
          <a:p>
            <a:pPr marL="742950" lvl="1" indent="-285750">
              <a:buFontTx/>
              <a:buChar char="-"/>
            </a:pPr>
            <a:endParaRPr lang="de-DE" sz="1600" dirty="0"/>
          </a:p>
        </p:txBody>
      </p:sp>
      <p:sp>
        <p:nvSpPr>
          <p:cNvPr id="21" name="Textfeld 20">
            <a:extLst>
              <a:ext uri="{FF2B5EF4-FFF2-40B4-BE49-F238E27FC236}">
                <a16:creationId xmlns:a16="http://schemas.microsoft.com/office/drawing/2014/main" id="{EC62BFF9-1AFB-EA4C-B213-A84A1FA63C5A}"/>
              </a:ext>
            </a:extLst>
          </p:cNvPr>
          <p:cNvSpPr txBox="1"/>
          <p:nvPr/>
        </p:nvSpPr>
        <p:spPr>
          <a:xfrm>
            <a:off x="5948289" y="3980358"/>
            <a:ext cx="5960128" cy="1569660"/>
          </a:xfrm>
          <a:prstGeom prst="rect">
            <a:avLst/>
          </a:prstGeom>
          <a:noFill/>
        </p:spPr>
        <p:txBody>
          <a:bodyPr wrap="square" rtlCol="0">
            <a:spAutoFit/>
          </a:bodyPr>
          <a:lstStyle/>
          <a:p>
            <a:r>
              <a:rPr lang="en-US" sz="1600" b="1" dirty="0">
                <a:solidFill>
                  <a:schemeClr val="bg1"/>
                </a:solidFill>
              </a:rPr>
              <a:t>Figure 4:</a:t>
            </a:r>
            <a:r>
              <a:rPr lang="en-US" sz="1600" dirty="0">
                <a:solidFill>
                  <a:schemeClr val="bg1"/>
                </a:solidFill>
              </a:rPr>
              <a:t> Bathymetry model for wDML based on gravity inversion and existing depth measurements. Gateways are marked in yellow as Ek-1 (deepest point at 390 m),  A-1 (450 m), J-1 (430 m), F-1 (550 m), F-2 (450 m), F-3 (530 m), F-4 (600 m), V-1 (450 m). Distinct bathymetric highs are marked as J-BH and V-BH, over which the water column thickness is reduced to 50 and 40 m.</a:t>
            </a:r>
          </a:p>
        </p:txBody>
      </p:sp>
    </p:spTree>
    <p:extLst>
      <p:ext uri="{BB962C8B-B14F-4D97-AF65-F5344CB8AC3E}">
        <p14:creationId xmlns:p14="http://schemas.microsoft.com/office/powerpoint/2010/main" val="2851216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1073AD5D-254F-274F-B9B9-902AA6CF13E2}"/>
              </a:ext>
            </a:extLst>
          </p:cNvPr>
          <p:cNvSpPr/>
          <p:nvPr/>
        </p:nvSpPr>
        <p:spPr>
          <a:xfrm>
            <a:off x="0" y="6411323"/>
            <a:ext cx="12192000" cy="4466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Grafik 5">
            <a:extLst>
              <a:ext uri="{FF2B5EF4-FFF2-40B4-BE49-F238E27FC236}">
                <a16:creationId xmlns:a16="http://schemas.microsoft.com/office/drawing/2014/main" id="{3DDC8C3C-2915-B440-B4DA-AAB5C885D9A9}"/>
              </a:ext>
            </a:extLst>
          </p:cNvPr>
          <p:cNvPicPr>
            <a:picLocks noChangeAspect="1"/>
          </p:cNvPicPr>
          <p:nvPr/>
        </p:nvPicPr>
        <p:blipFill>
          <a:blip r:embed="rId3"/>
          <a:stretch>
            <a:fillRect/>
          </a:stretch>
        </p:blipFill>
        <p:spPr>
          <a:xfrm>
            <a:off x="3647906" y="6452348"/>
            <a:ext cx="1895644" cy="383162"/>
          </a:xfrm>
          <a:prstGeom prst="rect">
            <a:avLst/>
          </a:prstGeom>
        </p:spPr>
      </p:pic>
      <p:pic>
        <p:nvPicPr>
          <p:cNvPr id="8" name="Grafik 7">
            <a:extLst>
              <a:ext uri="{FF2B5EF4-FFF2-40B4-BE49-F238E27FC236}">
                <a16:creationId xmlns:a16="http://schemas.microsoft.com/office/drawing/2014/main" id="{494BFEC1-EC46-504C-B550-5D1B1D1CE508}"/>
              </a:ext>
            </a:extLst>
          </p:cNvPr>
          <p:cNvPicPr>
            <a:picLocks noChangeAspect="1"/>
          </p:cNvPicPr>
          <p:nvPr/>
        </p:nvPicPr>
        <p:blipFill>
          <a:blip r:embed="rId4"/>
          <a:stretch>
            <a:fillRect/>
          </a:stretch>
        </p:blipFill>
        <p:spPr>
          <a:xfrm>
            <a:off x="6988518" y="6492160"/>
            <a:ext cx="1264004" cy="344373"/>
          </a:xfrm>
          <a:prstGeom prst="rect">
            <a:avLst/>
          </a:prstGeom>
        </p:spPr>
      </p:pic>
      <p:pic>
        <p:nvPicPr>
          <p:cNvPr id="10" name="Grafik 9">
            <a:extLst>
              <a:ext uri="{FF2B5EF4-FFF2-40B4-BE49-F238E27FC236}">
                <a16:creationId xmlns:a16="http://schemas.microsoft.com/office/drawing/2014/main" id="{949771AF-C4EF-C343-A224-C87D8A5437A4}"/>
              </a:ext>
            </a:extLst>
          </p:cNvPr>
          <p:cNvPicPr>
            <a:picLocks noChangeAspect="1"/>
          </p:cNvPicPr>
          <p:nvPr/>
        </p:nvPicPr>
        <p:blipFill>
          <a:blip r:embed="rId5"/>
          <a:stretch>
            <a:fillRect/>
          </a:stretch>
        </p:blipFill>
        <p:spPr>
          <a:xfrm>
            <a:off x="10262745" y="6520735"/>
            <a:ext cx="826006" cy="283940"/>
          </a:xfrm>
          <a:prstGeom prst="rect">
            <a:avLst/>
          </a:prstGeom>
        </p:spPr>
      </p:pic>
      <p:cxnSp>
        <p:nvCxnSpPr>
          <p:cNvPr id="13" name="Gerade Verbindung 12">
            <a:extLst>
              <a:ext uri="{FF2B5EF4-FFF2-40B4-BE49-F238E27FC236}">
                <a16:creationId xmlns:a16="http://schemas.microsoft.com/office/drawing/2014/main" id="{A69C03C8-142D-DF4F-857D-361BCB6D1709}"/>
              </a:ext>
            </a:extLst>
          </p:cNvPr>
          <p:cNvCxnSpPr/>
          <p:nvPr/>
        </p:nvCxnSpPr>
        <p:spPr>
          <a:xfrm>
            <a:off x="0" y="6411323"/>
            <a:ext cx="12192000" cy="11916"/>
          </a:xfrm>
          <a:prstGeom prst="line">
            <a:avLst/>
          </a:prstGeom>
          <a:ln w="76200"/>
        </p:spPr>
        <p:style>
          <a:lnRef idx="1">
            <a:schemeClr val="dk1"/>
          </a:lnRef>
          <a:fillRef idx="0">
            <a:schemeClr val="dk1"/>
          </a:fillRef>
          <a:effectRef idx="0">
            <a:schemeClr val="dk1"/>
          </a:effectRef>
          <a:fontRef idx="minor">
            <a:schemeClr val="tx1"/>
          </a:fontRef>
        </p:style>
      </p:cxnSp>
      <p:sp>
        <p:nvSpPr>
          <p:cNvPr id="19" name="Textfeld 18">
            <a:extLst>
              <a:ext uri="{FF2B5EF4-FFF2-40B4-BE49-F238E27FC236}">
                <a16:creationId xmlns:a16="http://schemas.microsoft.com/office/drawing/2014/main" id="{0C5A50C3-E4AC-0D4D-82A4-6B1F00D5DBB5}"/>
              </a:ext>
            </a:extLst>
          </p:cNvPr>
          <p:cNvSpPr txBox="1"/>
          <p:nvPr/>
        </p:nvSpPr>
        <p:spPr>
          <a:xfrm>
            <a:off x="0" y="6474652"/>
            <a:ext cx="4673536" cy="307777"/>
          </a:xfrm>
          <a:prstGeom prst="rect">
            <a:avLst/>
          </a:prstGeom>
          <a:noFill/>
        </p:spPr>
        <p:txBody>
          <a:bodyPr wrap="square" rtlCol="0">
            <a:spAutoFit/>
          </a:bodyPr>
          <a:lstStyle/>
          <a:p>
            <a:r>
              <a:rPr lang="de-DE" sz="1400">
                <a:solidFill>
                  <a:schemeClr val="bg1"/>
                </a:solidFill>
              </a:rPr>
              <a:t>EGU 2020: Sharing </a:t>
            </a:r>
            <a:r>
              <a:rPr lang="de-DE" sz="1400" err="1">
                <a:solidFill>
                  <a:schemeClr val="bg1"/>
                </a:solidFill>
              </a:rPr>
              <a:t>Geoscience</a:t>
            </a:r>
            <a:r>
              <a:rPr lang="de-DE" sz="1400">
                <a:solidFill>
                  <a:schemeClr val="bg1"/>
                </a:solidFill>
              </a:rPr>
              <a:t> Online </a:t>
            </a:r>
            <a:endParaRPr lang="en-US" sz="1400">
              <a:solidFill>
                <a:schemeClr val="bg1"/>
              </a:solidFill>
            </a:endParaRPr>
          </a:p>
        </p:txBody>
      </p:sp>
      <p:sp>
        <p:nvSpPr>
          <p:cNvPr id="11" name="Oval 10">
            <a:extLst>
              <a:ext uri="{FF2B5EF4-FFF2-40B4-BE49-F238E27FC236}">
                <a16:creationId xmlns:a16="http://schemas.microsoft.com/office/drawing/2014/main" id="{FD9B062A-46DC-CA41-86C3-A2BAD0267D7E}"/>
              </a:ext>
            </a:extLst>
          </p:cNvPr>
          <p:cNvSpPr/>
          <p:nvPr/>
        </p:nvSpPr>
        <p:spPr>
          <a:xfrm>
            <a:off x="11777220" y="14780"/>
            <a:ext cx="386499" cy="389139"/>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8</a:t>
            </a:r>
          </a:p>
        </p:txBody>
      </p:sp>
      <p:cxnSp>
        <p:nvCxnSpPr>
          <p:cNvPr id="12" name="Gerade Verbindung 11">
            <a:extLst>
              <a:ext uri="{FF2B5EF4-FFF2-40B4-BE49-F238E27FC236}">
                <a16:creationId xmlns:a16="http://schemas.microsoft.com/office/drawing/2014/main" id="{F8658153-52D2-ED41-80A2-ADAD0BDCE462}"/>
              </a:ext>
            </a:extLst>
          </p:cNvPr>
          <p:cNvCxnSpPr>
            <a:cxnSpLocks/>
          </p:cNvCxnSpPr>
          <p:nvPr/>
        </p:nvCxnSpPr>
        <p:spPr>
          <a:xfrm>
            <a:off x="3053544" y="6423239"/>
            <a:ext cx="2205" cy="434761"/>
          </a:xfrm>
          <a:prstGeom prst="line">
            <a:avLst/>
          </a:prstGeom>
          <a:ln w="76200"/>
        </p:spPr>
        <p:style>
          <a:lnRef idx="1">
            <a:schemeClr val="dk1"/>
          </a:lnRef>
          <a:fillRef idx="0">
            <a:schemeClr val="dk1"/>
          </a:fillRef>
          <a:effectRef idx="0">
            <a:schemeClr val="dk1"/>
          </a:effectRef>
          <a:fontRef idx="minor">
            <a:schemeClr val="tx1"/>
          </a:fontRef>
        </p:style>
      </p:cxnSp>
      <p:cxnSp>
        <p:nvCxnSpPr>
          <p:cNvPr id="15" name="Gerade Verbindung 14">
            <a:extLst>
              <a:ext uri="{FF2B5EF4-FFF2-40B4-BE49-F238E27FC236}">
                <a16:creationId xmlns:a16="http://schemas.microsoft.com/office/drawing/2014/main" id="{A6B0455D-7038-AE4C-80EA-E66086333CAF}"/>
              </a:ext>
            </a:extLst>
          </p:cNvPr>
          <p:cNvCxnSpPr>
            <a:cxnSpLocks/>
          </p:cNvCxnSpPr>
          <p:nvPr/>
        </p:nvCxnSpPr>
        <p:spPr>
          <a:xfrm>
            <a:off x="6093396" y="6418742"/>
            <a:ext cx="1" cy="452807"/>
          </a:xfrm>
          <a:prstGeom prst="line">
            <a:avLst/>
          </a:prstGeom>
          <a:ln w="76200"/>
        </p:spPr>
        <p:style>
          <a:lnRef idx="1">
            <a:schemeClr val="dk1"/>
          </a:lnRef>
          <a:fillRef idx="0">
            <a:schemeClr val="dk1"/>
          </a:fillRef>
          <a:effectRef idx="0">
            <a:schemeClr val="dk1"/>
          </a:effectRef>
          <a:fontRef idx="minor">
            <a:schemeClr val="tx1"/>
          </a:fontRef>
        </p:style>
      </p:cxnSp>
      <p:cxnSp>
        <p:nvCxnSpPr>
          <p:cNvPr id="16" name="Gerade Verbindung 15">
            <a:extLst>
              <a:ext uri="{FF2B5EF4-FFF2-40B4-BE49-F238E27FC236}">
                <a16:creationId xmlns:a16="http://schemas.microsoft.com/office/drawing/2014/main" id="{E5DCD9AF-AF5A-544E-BE8B-21F1F9D377B7}"/>
              </a:ext>
            </a:extLst>
          </p:cNvPr>
          <p:cNvCxnSpPr>
            <a:cxnSpLocks/>
          </p:cNvCxnSpPr>
          <p:nvPr/>
        </p:nvCxnSpPr>
        <p:spPr>
          <a:xfrm>
            <a:off x="9139954" y="6432557"/>
            <a:ext cx="1" cy="423697"/>
          </a:xfrm>
          <a:prstGeom prst="line">
            <a:avLst/>
          </a:prstGeom>
          <a:ln w="76200"/>
        </p:spPr>
        <p:style>
          <a:lnRef idx="1">
            <a:schemeClr val="dk1"/>
          </a:lnRef>
          <a:fillRef idx="0">
            <a:schemeClr val="dk1"/>
          </a:fillRef>
          <a:effectRef idx="0">
            <a:schemeClr val="dk1"/>
          </a:effectRef>
          <a:fontRef idx="minor">
            <a:schemeClr val="tx1"/>
          </a:fontRef>
        </p:style>
      </p:cxnSp>
      <p:sp>
        <p:nvSpPr>
          <p:cNvPr id="17" name="Untertitel 3">
            <a:extLst>
              <a:ext uri="{FF2B5EF4-FFF2-40B4-BE49-F238E27FC236}">
                <a16:creationId xmlns:a16="http://schemas.microsoft.com/office/drawing/2014/main" id="{D54ABD2A-47D3-7545-9BAC-A4D4D286DE73}"/>
              </a:ext>
            </a:extLst>
          </p:cNvPr>
          <p:cNvSpPr txBox="1">
            <a:spLocks/>
          </p:cNvSpPr>
          <p:nvPr/>
        </p:nvSpPr>
        <p:spPr>
          <a:xfrm>
            <a:off x="2695194" y="5805"/>
            <a:ext cx="6801612" cy="539968"/>
          </a:xfrm>
          <a:prstGeom prst="rect">
            <a:avLst/>
          </a:prstGeom>
          <a:noFill/>
        </p:spPr>
        <p:txBody>
          <a:bodyPr vert="horz" lIns="91440" tIns="45720" rIns="91440" bIns="45720" rtlCol="0">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u="sng"/>
              <a:t>Discussion</a:t>
            </a:r>
          </a:p>
        </p:txBody>
      </p:sp>
      <p:sp>
        <p:nvSpPr>
          <p:cNvPr id="18" name="Rechteck 17">
            <a:extLst>
              <a:ext uri="{FF2B5EF4-FFF2-40B4-BE49-F238E27FC236}">
                <a16:creationId xmlns:a16="http://schemas.microsoft.com/office/drawing/2014/main" id="{3C1A0DC7-748E-F444-826E-B784E94F4008}"/>
              </a:ext>
            </a:extLst>
          </p:cNvPr>
          <p:cNvSpPr/>
          <p:nvPr/>
        </p:nvSpPr>
        <p:spPr>
          <a:xfrm>
            <a:off x="5829300" y="712985"/>
            <a:ext cx="6198106" cy="5135402"/>
          </a:xfrm>
          <a:prstGeom prst="rect">
            <a:avLst/>
          </a:prstGeom>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Grafik 6">
            <a:extLst>
              <a:ext uri="{FF2B5EF4-FFF2-40B4-BE49-F238E27FC236}">
                <a16:creationId xmlns:a16="http://schemas.microsoft.com/office/drawing/2014/main" id="{818F8289-1F73-D046-831F-1F4545BDB034}"/>
              </a:ext>
            </a:extLst>
          </p:cNvPr>
          <p:cNvPicPr>
            <a:picLocks noChangeAspect="1"/>
          </p:cNvPicPr>
          <p:nvPr/>
        </p:nvPicPr>
        <p:blipFill>
          <a:blip r:embed="rId6"/>
          <a:stretch>
            <a:fillRect/>
          </a:stretch>
        </p:blipFill>
        <p:spPr>
          <a:xfrm>
            <a:off x="5948289" y="813814"/>
            <a:ext cx="5960128" cy="3149600"/>
          </a:xfrm>
          <a:prstGeom prst="rect">
            <a:avLst/>
          </a:prstGeom>
        </p:spPr>
      </p:pic>
      <p:sp>
        <p:nvSpPr>
          <p:cNvPr id="20" name="Rechteck 19">
            <a:extLst>
              <a:ext uri="{FF2B5EF4-FFF2-40B4-BE49-F238E27FC236}">
                <a16:creationId xmlns:a16="http://schemas.microsoft.com/office/drawing/2014/main" id="{59D5B8EE-AB25-9B42-8BD8-44E12F195EF9}"/>
              </a:ext>
            </a:extLst>
          </p:cNvPr>
          <p:cNvSpPr/>
          <p:nvPr/>
        </p:nvSpPr>
        <p:spPr>
          <a:xfrm>
            <a:off x="5981700" y="950089"/>
            <a:ext cx="228600" cy="25006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hteck 21">
            <a:extLst>
              <a:ext uri="{FF2B5EF4-FFF2-40B4-BE49-F238E27FC236}">
                <a16:creationId xmlns:a16="http://schemas.microsoft.com/office/drawing/2014/main" id="{A11A8C2F-61B1-944A-9B64-97EADE843E20}"/>
              </a:ext>
            </a:extLst>
          </p:cNvPr>
          <p:cNvSpPr/>
          <p:nvPr/>
        </p:nvSpPr>
        <p:spPr>
          <a:xfrm>
            <a:off x="5948289" y="823339"/>
            <a:ext cx="5960128" cy="31496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hteck 22">
            <a:extLst>
              <a:ext uri="{FF2B5EF4-FFF2-40B4-BE49-F238E27FC236}">
                <a16:creationId xmlns:a16="http://schemas.microsoft.com/office/drawing/2014/main" id="{3567483A-B8A3-734F-BE9B-F77C0C568B6C}"/>
              </a:ext>
            </a:extLst>
          </p:cNvPr>
          <p:cNvSpPr/>
          <p:nvPr/>
        </p:nvSpPr>
        <p:spPr>
          <a:xfrm>
            <a:off x="5984117" y="902750"/>
            <a:ext cx="309634" cy="24914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Textfeld 23">
            <a:extLst>
              <a:ext uri="{FF2B5EF4-FFF2-40B4-BE49-F238E27FC236}">
                <a16:creationId xmlns:a16="http://schemas.microsoft.com/office/drawing/2014/main" id="{77665D4E-B052-DD48-B595-1C28B02FFFA5}"/>
              </a:ext>
            </a:extLst>
          </p:cNvPr>
          <p:cNvSpPr txBox="1"/>
          <p:nvPr/>
        </p:nvSpPr>
        <p:spPr>
          <a:xfrm>
            <a:off x="428882" y="657634"/>
            <a:ext cx="5400418" cy="5755422"/>
          </a:xfrm>
          <a:prstGeom prst="rect">
            <a:avLst/>
          </a:prstGeom>
          <a:noFill/>
        </p:spPr>
        <p:txBody>
          <a:bodyPr wrap="square" rtlCol="0">
            <a:spAutoFit/>
          </a:bodyPr>
          <a:lstStyle/>
          <a:p>
            <a:pPr marL="285750" indent="-285750">
              <a:buFontTx/>
              <a:buChar char="-"/>
            </a:pPr>
            <a:r>
              <a:rPr lang="en-US" sz="1600" dirty="0"/>
              <a:t>If ocean warming and/or a shallower thermocline in the future leads more warm water to breach the sills…</a:t>
            </a:r>
          </a:p>
          <a:p>
            <a:pPr marL="742950" lvl="1" indent="-285750">
              <a:buFontTx/>
              <a:buChar char="-"/>
            </a:pPr>
            <a:r>
              <a:rPr lang="en-US" sz="1600" dirty="0"/>
              <a:t>the deep troughs will permit fast access to the grounding line with little to stop basal melting from eroding </a:t>
            </a:r>
            <a:r>
              <a:rPr lang="en-US" sz="1600" dirty="0" err="1"/>
              <a:t>wDML’s</a:t>
            </a:r>
            <a:r>
              <a:rPr lang="en-US" sz="1600" dirty="0"/>
              <a:t> ice shelves. </a:t>
            </a:r>
          </a:p>
          <a:p>
            <a:pPr marL="285750" indent="-285750">
              <a:buFontTx/>
              <a:buChar char="-"/>
            </a:pPr>
            <a:endParaRPr lang="en-US" sz="1600" dirty="0"/>
          </a:p>
          <a:p>
            <a:pPr marL="285750" indent="-285750">
              <a:buFontTx/>
              <a:buChar char="-"/>
            </a:pPr>
            <a:r>
              <a:rPr lang="en-US" sz="1600" dirty="0"/>
              <a:t>Buttressing by grounding at pinning points plays an important role in stabilizing ice shelves by braking ice flow</a:t>
            </a:r>
            <a:r>
              <a:rPr lang="en-US" sz="1600" baseline="30000" dirty="0"/>
              <a:t>1</a:t>
            </a:r>
            <a:r>
              <a:rPr lang="en-US" sz="1600" dirty="0"/>
              <a:t>.</a:t>
            </a:r>
          </a:p>
          <a:p>
            <a:pPr marL="742950" lvl="1" indent="-285750">
              <a:buFontTx/>
              <a:buChar char="-"/>
            </a:pPr>
            <a:r>
              <a:rPr lang="en-US" sz="1600" dirty="0"/>
              <a:t>Broad bathymetric highs with minor water column beneath the Jelbart and Vigrid ice shelves might have acted as pinning points in the recent past. </a:t>
            </a:r>
          </a:p>
          <a:p>
            <a:pPr marL="742950" lvl="1" indent="-285750">
              <a:buFontTx/>
              <a:buChar char="-"/>
            </a:pPr>
            <a:r>
              <a:rPr lang="en-US" sz="1600" dirty="0"/>
              <a:t>Loss of buttressing might explain a high ice mass loss for the drainage area of the Jelbart Ice Shelf, compared to stable mass balances in neighboring drainage areas</a:t>
            </a:r>
            <a:r>
              <a:rPr lang="en-US" sz="1600" baseline="30000" dirty="0"/>
              <a:t>22</a:t>
            </a:r>
            <a:r>
              <a:rPr lang="en-US" sz="1600" dirty="0"/>
              <a:t>.</a:t>
            </a:r>
          </a:p>
          <a:p>
            <a:pPr marL="742950" lvl="1" indent="-285750">
              <a:buFontTx/>
              <a:buChar char="-"/>
            </a:pPr>
            <a:r>
              <a:rPr lang="en-US" sz="1600" dirty="0"/>
              <a:t>The semi-circular bathymetric high beneath Jelbart suggests its formation as a moraine, caused by former glacial extents at the western trough and/or reduced erosion in the center of the ice shelf between its two marginal ice streams. </a:t>
            </a:r>
            <a:endParaRPr lang="de-DE" sz="1600" dirty="0"/>
          </a:p>
          <a:p>
            <a:pPr marL="742950" lvl="1" indent="-285750">
              <a:buFontTx/>
              <a:buChar char="-"/>
            </a:pPr>
            <a:r>
              <a:rPr lang="de-DE" sz="1600" dirty="0"/>
              <a:t>A </a:t>
            </a:r>
            <a:r>
              <a:rPr lang="de-DE" sz="1600" dirty="0" err="1"/>
              <a:t>depositional</a:t>
            </a:r>
            <a:r>
              <a:rPr lang="de-DE" sz="1600" dirty="0"/>
              <a:t> </a:t>
            </a:r>
            <a:r>
              <a:rPr lang="de-DE" sz="1600" dirty="0" err="1"/>
              <a:t>character</a:t>
            </a:r>
            <a:r>
              <a:rPr lang="de-DE" sz="1600" dirty="0"/>
              <a:t> </a:t>
            </a:r>
            <a:r>
              <a:rPr lang="de-DE" sz="1600" dirty="0" err="1"/>
              <a:t>might</a:t>
            </a:r>
            <a:r>
              <a:rPr lang="de-DE" sz="1600" dirty="0"/>
              <a:t> </a:t>
            </a:r>
            <a:r>
              <a:rPr lang="de-DE" sz="1600" dirty="0" err="1"/>
              <a:t>imply</a:t>
            </a:r>
            <a:r>
              <a:rPr lang="de-DE" sz="1600" dirty="0"/>
              <a:t> </a:t>
            </a:r>
            <a:r>
              <a:rPr lang="de-DE" sz="1600" dirty="0" err="1"/>
              <a:t>even</a:t>
            </a:r>
            <a:r>
              <a:rPr lang="de-DE" sz="1600" dirty="0"/>
              <a:t> </a:t>
            </a:r>
            <a:r>
              <a:rPr lang="de-DE" sz="1600" dirty="0" err="1"/>
              <a:t>shallower</a:t>
            </a:r>
            <a:r>
              <a:rPr lang="de-DE" sz="1600" dirty="0"/>
              <a:t> </a:t>
            </a:r>
            <a:r>
              <a:rPr lang="de-DE" sz="1600" dirty="0" err="1"/>
              <a:t>depths</a:t>
            </a:r>
            <a:r>
              <a:rPr lang="de-DE" sz="1600" dirty="0"/>
              <a:t> </a:t>
            </a:r>
            <a:r>
              <a:rPr lang="de-DE" sz="1600" dirty="0" err="1"/>
              <a:t>over</a:t>
            </a:r>
            <a:r>
              <a:rPr lang="de-DE" sz="1600" dirty="0"/>
              <a:t> ‚J-BH‘ </a:t>
            </a:r>
            <a:r>
              <a:rPr lang="de-DE" sz="1600" dirty="0" err="1"/>
              <a:t>than</a:t>
            </a:r>
            <a:r>
              <a:rPr lang="de-DE" sz="1600" dirty="0"/>
              <a:t> </a:t>
            </a:r>
            <a:r>
              <a:rPr lang="de-DE" sz="1600" dirty="0" err="1"/>
              <a:t>modeled</a:t>
            </a:r>
            <a:r>
              <a:rPr lang="de-DE" sz="1600" dirty="0"/>
              <a:t>, </a:t>
            </a:r>
            <a:r>
              <a:rPr lang="de-DE" sz="1600" dirty="0" err="1"/>
              <a:t>because</a:t>
            </a:r>
            <a:r>
              <a:rPr lang="de-DE" sz="1600" dirty="0"/>
              <a:t> of </a:t>
            </a:r>
            <a:r>
              <a:rPr lang="de-DE" sz="1600" dirty="0" err="1"/>
              <a:t>the</a:t>
            </a:r>
            <a:r>
              <a:rPr lang="de-DE" sz="1600" dirty="0"/>
              <a:t> </a:t>
            </a:r>
            <a:r>
              <a:rPr lang="de-DE" sz="1600" dirty="0" err="1"/>
              <a:t>relatively</a:t>
            </a:r>
            <a:r>
              <a:rPr lang="de-DE" sz="1600" dirty="0"/>
              <a:t> </a:t>
            </a:r>
            <a:r>
              <a:rPr lang="de-DE" sz="1600" dirty="0" err="1"/>
              <a:t>lower</a:t>
            </a:r>
            <a:r>
              <a:rPr lang="de-DE" sz="1600" dirty="0"/>
              <a:t> </a:t>
            </a:r>
            <a:r>
              <a:rPr lang="de-DE" sz="1600" dirty="0" err="1"/>
              <a:t>sediment</a:t>
            </a:r>
            <a:r>
              <a:rPr lang="de-DE" sz="1600" dirty="0"/>
              <a:t> </a:t>
            </a:r>
            <a:r>
              <a:rPr lang="de-DE" sz="1600" dirty="0" err="1"/>
              <a:t>density</a:t>
            </a:r>
            <a:r>
              <a:rPr lang="de-DE" sz="1600" dirty="0"/>
              <a:t>.</a:t>
            </a:r>
          </a:p>
        </p:txBody>
      </p:sp>
      <p:sp>
        <p:nvSpPr>
          <p:cNvPr id="21" name="Textfeld 20">
            <a:extLst>
              <a:ext uri="{FF2B5EF4-FFF2-40B4-BE49-F238E27FC236}">
                <a16:creationId xmlns:a16="http://schemas.microsoft.com/office/drawing/2014/main" id="{BF6E6CC0-7561-8C48-8537-DEB411A8DC23}"/>
              </a:ext>
            </a:extLst>
          </p:cNvPr>
          <p:cNvSpPr txBox="1"/>
          <p:nvPr/>
        </p:nvSpPr>
        <p:spPr>
          <a:xfrm>
            <a:off x="5948289" y="3980358"/>
            <a:ext cx="5960128" cy="1569660"/>
          </a:xfrm>
          <a:prstGeom prst="rect">
            <a:avLst/>
          </a:prstGeom>
          <a:noFill/>
        </p:spPr>
        <p:txBody>
          <a:bodyPr wrap="square" rtlCol="0">
            <a:spAutoFit/>
          </a:bodyPr>
          <a:lstStyle/>
          <a:p>
            <a:r>
              <a:rPr lang="en-US" sz="1600" b="1" dirty="0">
                <a:solidFill>
                  <a:schemeClr val="bg1"/>
                </a:solidFill>
              </a:rPr>
              <a:t>Figure 4:</a:t>
            </a:r>
            <a:r>
              <a:rPr lang="en-US" sz="1600" dirty="0">
                <a:solidFill>
                  <a:schemeClr val="bg1"/>
                </a:solidFill>
              </a:rPr>
              <a:t> Bathymetry model for wDML based on gravity inversion and existing depth measurements. Gateways are marked in yellow as Ek-1 (deepest point at 390 m),  A-1 (450 m), J-1 (430 m), F-1 (550 m), F-2 (450 m), F-3 (530 m), F-4 (600 m), V-1 (450 m). Distinct bathymetric highs are marked as J-BH and V-BH, over which the water column thickness is reduced to 50 and 40 m.</a:t>
            </a:r>
          </a:p>
        </p:txBody>
      </p:sp>
    </p:spTree>
    <p:extLst>
      <p:ext uri="{BB962C8B-B14F-4D97-AF65-F5344CB8AC3E}">
        <p14:creationId xmlns:p14="http://schemas.microsoft.com/office/powerpoint/2010/main" val="4270282292"/>
      </p:ext>
    </p:extLst>
  </p:cSld>
  <p:clrMapOvr>
    <a:masterClrMapping/>
  </p:clrMapOvr>
</p:sld>
</file>

<file path=ppt/theme/theme1.xml><?xml version="1.0" encoding="utf-8"?>
<a:theme xmlns:a="http://schemas.openxmlformats.org/drawingml/2006/main" name="Paket">
  <a:themeElements>
    <a:clrScheme name="Paket">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ke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et">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{3F02191A-B66C-2849-A959-A9D1F0EFF0D1}tf10001120</Template>
  <TotalTime>0</TotalTime>
  <Words>4078</Words>
  <Application>Microsoft Macintosh PowerPoint</Application>
  <PresentationFormat>Breitbild</PresentationFormat>
  <Paragraphs>229</Paragraphs>
  <Slides>14</Slides>
  <Notes>14</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14</vt:i4>
      </vt:variant>
    </vt:vector>
  </HeadingPairs>
  <TitlesOfParts>
    <vt:vector size="18" baseType="lpstr">
      <vt:lpstr>Arial</vt:lpstr>
      <vt:lpstr>Calibri</vt:lpstr>
      <vt:lpstr>Gill Sans MT</vt:lpstr>
      <vt:lpstr>Paket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Microsoft Office User</cp:lastModifiedBy>
  <cp:revision>140</cp:revision>
  <dcterms:created xsi:type="dcterms:W3CDTF">2020-03-31T09:02:06Z</dcterms:created>
  <dcterms:modified xsi:type="dcterms:W3CDTF">2020-04-27T10:38:21Z</dcterms:modified>
</cp:coreProperties>
</file>