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96" r:id="rId2"/>
    <p:sldId id="353" r:id="rId3"/>
    <p:sldId id="297" r:id="rId4"/>
    <p:sldId id="298" r:id="rId5"/>
    <p:sldId id="341" r:id="rId6"/>
    <p:sldId id="357" r:id="rId7"/>
    <p:sldId id="373" r:id="rId8"/>
    <p:sldId id="377" r:id="rId9"/>
    <p:sldId id="374" r:id="rId10"/>
    <p:sldId id="37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1pPr>
    <a:lvl2pPr marL="0" marR="0" indent="2286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2pPr>
    <a:lvl3pPr marL="0" marR="0" indent="4572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3pPr>
    <a:lvl4pPr marL="0" marR="0" indent="6858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4pPr>
    <a:lvl5pPr marL="0" marR="0" indent="9144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5pPr>
    <a:lvl6pPr marL="0" marR="0" indent="11430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6pPr>
    <a:lvl7pPr marL="0" marR="0" indent="13716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7pPr>
    <a:lvl8pPr marL="0" marR="0" indent="16002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8pPr>
    <a:lvl9pPr marL="0" marR="0" indent="182880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lvl9pPr>
  </p:defaultTextStyle>
  <p:extLst>
    <p:ext uri="{EFAFB233-063F-42B5-8137-9DF3F51BA10A}">
      <p15:sldGuideLst xmlns:p15="http://schemas.microsoft.com/office/powerpoint/2012/main">
        <p15:guide id="1" orient="horz" pos="4343"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33" autoAdjust="0"/>
  </p:normalViewPr>
  <p:slideViewPr>
    <p:cSldViewPr snapToGrid="0">
      <p:cViewPr varScale="1">
        <p:scale>
          <a:sx n="32" d="100"/>
          <a:sy n="32" d="100"/>
        </p:scale>
        <p:origin x="724" y="32"/>
      </p:cViewPr>
      <p:guideLst>
        <p:guide orient="horz" pos="4343"/>
        <p:guide pos="7680"/>
      </p:guideLst>
    </p:cSldViewPr>
  </p:slideViewPr>
  <p:outlineViewPr>
    <p:cViewPr>
      <p:scale>
        <a:sx n="33" d="100"/>
        <a:sy n="33" d="100"/>
      </p:scale>
      <p:origin x="0" y="0"/>
    </p:cViewPr>
  </p:outlineViewPr>
  <p:notesTextViewPr>
    <p:cViewPr>
      <p:scale>
        <a:sx n="1" d="1"/>
        <a:sy n="1" d="1"/>
      </p:scale>
      <p:origin x="0" y="-28"/>
    </p:cViewPr>
  </p:notesTextViewPr>
  <p:sorterViewPr>
    <p:cViewPr>
      <p:scale>
        <a:sx n="58" d="100"/>
        <a:sy n="58" d="100"/>
      </p:scale>
      <p:origin x="0" y="0"/>
    </p:cViewPr>
  </p:sorterViewPr>
  <p:notesViewPr>
    <p:cSldViewPr snapToGrid="0">
      <p:cViewPr varScale="1">
        <p:scale>
          <a:sx n="52" d="100"/>
          <a:sy n="52" d="100"/>
        </p:scale>
        <p:origin x="26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tx>
            <c:strRef>
              <c:f>'Хар. гр. за вміст. гумус'!$A$23</c:f>
              <c:strCache>
                <c:ptCount val="1"/>
                <c:pt idx="0">
                  <c:v>Україна</c:v>
                </c:pt>
              </c:strCache>
            </c:strRef>
          </c:tx>
          <c:dPt>
            <c:idx val="0"/>
            <c:bubble3D val="0"/>
            <c:extLst>
              <c:ext xmlns:c16="http://schemas.microsoft.com/office/drawing/2014/chart" uri="{C3380CC4-5D6E-409C-BE32-E72D297353CC}">
                <c16:uniqueId val="{00000001-E355-4FD7-9633-DFCFA2F6ACC0}"/>
              </c:ext>
            </c:extLst>
          </c:dPt>
          <c:dPt>
            <c:idx val="1"/>
            <c:bubble3D val="0"/>
            <c:extLst>
              <c:ext xmlns:c16="http://schemas.microsoft.com/office/drawing/2014/chart" uri="{C3380CC4-5D6E-409C-BE32-E72D297353CC}">
                <c16:uniqueId val="{00000003-E355-4FD7-9633-DFCFA2F6ACC0}"/>
              </c:ext>
            </c:extLst>
          </c:dPt>
          <c:dPt>
            <c:idx val="2"/>
            <c:bubble3D val="0"/>
            <c:extLst>
              <c:ext xmlns:c16="http://schemas.microsoft.com/office/drawing/2014/chart" uri="{C3380CC4-5D6E-409C-BE32-E72D297353CC}">
                <c16:uniqueId val="{00000005-E355-4FD7-9633-DFCFA2F6ACC0}"/>
              </c:ext>
            </c:extLst>
          </c:dPt>
          <c:dPt>
            <c:idx val="3"/>
            <c:bubble3D val="0"/>
            <c:extLst>
              <c:ext xmlns:c16="http://schemas.microsoft.com/office/drawing/2014/chart" uri="{C3380CC4-5D6E-409C-BE32-E72D297353CC}">
                <c16:uniqueId val="{00000007-E355-4FD7-9633-DFCFA2F6ACC0}"/>
              </c:ext>
            </c:extLst>
          </c:dPt>
          <c:dPt>
            <c:idx val="4"/>
            <c:bubble3D val="0"/>
            <c:extLst>
              <c:ext xmlns:c16="http://schemas.microsoft.com/office/drawing/2014/chart" uri="{C3380CC4-5D6E-409C-BE32-E72D297353CC}">
                <c16:uniqueId val="{00000009-E355-4FD7-9633-DFCFA2F6ACC0}"/>
              </c:ext>
            </c:extLst>
          </c:dPt>
          <c:dPt>
            <c:idx val="5"/>
            <c:bubble3D val="0"/>
            <c:extLst>
              <c:ext xmlns:c16="http://schemas.microsoft.com/office/drawing/2014/chart" uri="{C3380CC4-5D6E-409C-BE32-E72D297353CC}">
                <c16:uniqueId val="{0000000B-E355-4FD7-9633-DFCFA2F6ACC0}"/>
              </c:ext>
            </c:extLst>
          </c:dPt>
          <c:dLbls>
            <c:dLbl>
              <c:idx val="0"/>
              <c:layout>
                <c:manualLayout>
                  <c:x val="5.1409618573797618E-2"/>
                  <c:y val="0"/>
                </c:manualLayout>
              </c:layout>
              <c:tx>
                <c:rich>
                  <a:bodyPr/>
                  <a:lstStyle/>
                  <a:p>
                    <a:r>
                      <a:rPr lang="en-US" sz="4000" smtClean="0"/>
                      <a:t>1,4</a:t>
                    </a:r>
                    <a:r>
                      <a:rPr lang="en-US" sz="4000" dirty="0" smtClean="0"/>
                      <a:t>%</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55-4FD7-9633-DFCFA2F6ACC0}"/>
                </c:ext>
              </c:extLst>
            </c:dLbl>
            <c:dLbl>
              <c:idx val="1"/>
              <c:layout>
                <c:manualLayout>
                  <c:x val="1.4925373134328358E-2"/>
                  <c:y val="6.9136449396403857E-2"/>
                </c:manualLayout>
              </c:layout>
              <c:tx>
                <c:rich>
                  <a:bodyPr/>
                  <a:lstStyle/>
                  <a:p>
                    <a:r>
                      <a:rPr lang="en-US" sz="4000" dirty="0" smtClean="0"/>
                      <a:t>14,4%</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355-4FD7-9633-DFCFA2F6ACC0}"/>
                </c:ext>
              </c:extLst>
            </c:dLbl>
            <c:dLbl>
              <c:idx val="2"/>
              <c:layout/>
              <c:tx>
                <c:rich>
                  <a:bodyPr/>
                  <a:lstStyle/>
                  <a:p>
                    <a:r>
                      <a:rPr lang="en-US" sz="4000" dirty="0" smtClean="0"/>
                      <a:t>28,5%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355-4FD7-9633-DFCFA2F6ACC0}"/>
                </c:ext>
              </c:extLst>
            </c:dLbl>
            <c:dLbl>
              <c:idx val="3"/>
              <c:layout>
                <c:manualLayout>
                  <c:x val="-7.1310116086235498E-2"/>
                  <c:y val="-0.20294893209912107"/>
                </c:manualLayout>
              </c:layout>
              <c:tx>
                <c:rich>
                  <a:bodyPr/>
                  <a:lstStyle/>
                  <a:p>
                    <a:r>
                      <a:rPr lang="en-US" sz="4000" smtClean="0"/>
                      <a:t>34%</a:t>
                    </a:r>
                    <a:endParaRPr lang="en-US"/>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355-4FD7-9633-DFCFA2F6ACC0}"/>
                </c:ext>
              </c:extLst>
            </c:dLbl>
            <c:dLbl>
              <c:idx val="4"/>
              <c:layout>
                <c:manualLayout>
                  <c:x val="-6.6334991708126186E-3"/>
                  <c:y val="0.1070499861621737"/>
                </c:manualLayout>
              </c:layout>
              <c:tx>
                <c:rich>
                  <a:bodyPr/>
                  <a:lstStyle/>
                  <a:p>
                    <a:r>
                      <a:rPr lang="en-US" sz="4000" dirty="0" smtClean="0"/>
                      <a:t>19,2%</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355-4FD7-9633-DFCFA2F6ACC0}"/>
                </c:ext>
              </c:extLst>
            </c:dLbl>
            <c:dLbl>
              <c:idx val="5"/>
              <c:layout>
                <c:manualLayout>
                  <c:x val="-3.6484245439469321E-2"/>
                  <c:y val="0"/>
                </c:manualLayout>
              </c:layout>
              <c:tx>
                <c:rich>
                  <a:bodyPr/>
                  <a:lstStyle/>
                  <a:p>
                    <a:r>
                      <a:rPr lang="en-US" sz="4000" dirty="0" smtClean="0"/>
                      <a:t>2,4%</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355-4FD7-9633-DFCFA2F6ACC0}"/>
                </c:ext>
              </c:extLst>
            </c:dLbl>
            <c:spPr>
              <a:noFill/>
              <a:ln>
                <a:noFill/>
              </a:ln>
              <a:effectLst/>
            </c:spPr>
            <c:txPr>
              <a:bodyPr/>
              <a:lstStyle/>
              <a:p>
                <a:pPr>
                  <a:defRPr sz="4000"/>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'Хар. гр. за вміст. гумус'!$B$22:$G$22</c:f>
              <c:strCache>
                <c:ptCount val="6"/>
                <c:pt idx="0">
                  <c:v>0,6%</c:v>
                </c:pt>
                <c:pt idx="1">
                  <c:v>0,6-1,2 %</c:v>
                </c:pt>
                <c:pt idx="2">
                  <c:v>1,2-1,7 %</c:v>
                </c:pt>
                <c:pt idx="3">
                  <c:v>1,7-2,3 %</c:v>
                </c:pt>
                <c:pt idx="4">
                  <c:v>2,3-2,9 %</c:v>
                </c:pt>
                <c:pt idx="5">
                  <c:v>&gt;2,9 %</c:v>
                </c:pt>
              </c:strCache>
            </c:strRef>
          </c:cat>
          <c:val>
            <c:numRef>
              <c:f>'Хар. гр. за вміст. гумус'!$B$23:$G$23</c:f>
              <c:numCache>
                <c:formatCode>General</c:formatCode>
                <c:ptCount val="6"/>
                <c:pt idx="0">
                  <c:v>1.4</c:v>
                </c:pt>
                <c:pt idx="1">
                  <c:v>14.4</c:v>
                </c:pt>
                <c:pt idx="2">
                  <c:v>28.5</c:v>
                </c:pt>
                <c:pt idx="3">
                  <c:v>34</c:v>
                </c:pt>
                <c:pt idx="4">
                  <c:v>19.2</c:v>
                </c:pt>
                <c:pt idx="5">
                  <c:v>2.4</c:v>
                </c:pt>
              </c:numCache>
            </c:numRef>
          </c:val>
          <c:extLst>
            <c:ext xmlns:c16="http://schemas.microsoft.com/office/drawing/2014/chart" uri="{C3380CC4-5D6E-409C-BE32-E72D297353CC}">
              <c16:uniqueId val="{0000000C-E355-4FD7-9633-DFCFA2F6ACC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34273660007375112"/>
          <c:y val="0.33625542569890626"/>
          <c:w val="0.41773349818875949"/>
          <c:h val="0.61193405909007137"/>
        </c:manualLayout>
      </c:layout>
      <c:pieChart>
        <c:varyColors val="1"/>
        <c:ser>
          <c:idx val="0"/>
          <c:order val="0"/>
          <c:tx>
            <c:strRef>
              <c:f>'Хар. гр. за вміст. гумус'!$A$3</c:f>
              <c:strCache>
                <c:ptCount val="1"/>
                <c:pt idx="0">
                  <c:v>Україна</c:v>
                </c:pt>
              </c:strCache>
            </c:strRef>
          </c:tx>
          <c:dPt>
            <c:idx val="0"/>
            <c:bubble3D val="0"/>
            <c:extLst>
              <c:ext xmlns:c16="http://schemas.microsoft.com/office/drawing/2014/chart" uri="{C3380CC4-5D6E-409C-BE32-E72D297353CC}">
                <c16:uniqueId val="{00000001-FED5-43B9-8534-B1EE6CDA59F6}"/>
              </c:ext>
            </c:extLst>
          </c:dPt>
          <c:dPt>
            <c:idx val="1"/>
            <c:bubble3D val="0"/>
            <c:extLst>
              <c:ext xmlns:c16="http://schemas.microsoft.com/office/drawing/2014/chart" uri="{C3380CC4-5D6E-409C-BE32-E72D297353CC}">
                <c16:uniqueId val="{00000003-FED5-43B9-8534-B1EE6CDA59F6}"/>
              </c:ext>
            </c:extLst>
          </c:dPt>
          <c:dPt>
            <c:idx val="2"/>
            <c:bubble3D val="0"/>
            <c:extLst>
              <c:ext xmlns:c16="http://schemas.microsoft.com/office/drawing/2014/chart" uri="{C3380CC4-5D6E-409C-BE32-E72D297353CC}">
                <c16:uniqueId val="{00000005-FED5-43B9-8534-B1EE6CDA59F6}"/>
              </c:ext>
            </c:extLst>
          </c:dPt>
          <c:dPt>
            <c:idx val="3"/>
            <c:bubble3D val="0"/>
            <c:extLst>
              <c:ext xmlns:c16="http://schemas.microsoft.com/office/drawing/2014/chart" uri="{C3380CC4-5D6E-409C-BE32-E72D297353CC}">
                <c16:uniqueId val="{00000007-FED5-43B9-8534-B1EE6CDA59F6}"/>
              </c:ext>
            </c:extLst>
          </c:dPt>
          <c:dPt>
            <c:idx val="4"/>
            <c:bubble3D val="0"/>
            <c:extLst>
              <c:ext xmlns:c16="http://schemas.microsoft.com/office/drawing/2014/chart" uri="{C3380CC4-5D6E-409C-BE32-E72D297353CC}">
                <c16:uniqueId val="{00000009-FED5-43B9-8534-B1EE6CDA59F6}"/>
              </c:ext>
            </c:extLst>
          </c:dPt>
          <c:dPt>
            <c:idx val="5"/>
            <c:bubble3D val="0"/>
            <c:extLst>
              <c:ext xmlns:c16="http://schemas.microsoft.com/office/drawing/2014/chart" uri="{C3380CC4-5D6E-409C-BE32-E72D297353CC}">
                <c16:uniqueId val="{00000001-C896-4D9F-935D-86932CD80F84}"/>
              </c:ext>
            </c:extLst>
          </c:dPt>
          <c:dLbls>
            <c:dLbl>
              <c:idx val="0"/>
              <c:layout>
                <c:manualLayout>
                  <c:x val="7.0039114363671211E-3"/>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ED5-43B9-8534-B1EE6CDA59F6}"/>
                </c:ext>
              </c:extLst>
            </c:dLbl>
            <c:dLbl>
              <c:idx val="3"/>
              <c:layout>
                <c:manualLayout>
                  <c:x val="-8.0128934296436083E-2"/>
                  <c:y val="-0.27751920840403427"/>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FED5-43B9-8534-B1EE6CDA59F6}"/>
                </c:ext>
              </c:extLst>
            </c:dLbl>
            <c:dLbl>
              <c:idx val="5"/>
              <c:layout>
                <c:manualLayout>
                  <c:x val="-1.4006922774759347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896-4D9F-935D-86932CD80F84}"/>
                </c:ext>
              </c:extLst>
            </c:dLbl>
            <c:spPr>
              <a:noFill/>
              <a:ln>
                <a:noFill/>
              </a:ln>
              <a:effectLst/>
            </c:spPr>
            <c:txPr>
              <a:bodyPr/>
              <a:lstStyle/>
              <a:p>
                <a:pPr>
                  <a:defRPr sz="4000"/>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'Хар. гр. за вміст. гумус'!$B$2:$G$2</c:f>
              <c:strCache>
                <c:ptCount val="6"/>
                <c:pt idx="0">
                  <c:v>0.6%</c:v>
                </c:pt>
                <c:pt idx="1">
                  <c:v>0.6-1.2 %</c:v>
                </c:pt>
                <c:pt idx="2">
                  <c:v>1.2-1.7 %</c:v>
                </c:pt>
                <c:pt idx="3">
                  <c:v>1.7-2.3 %</c:v>
                </c:pt>
                <c:pt idx="4">
                  <c:v>2.3-2.9 %</c:v>
                </c:pt>
                <c:pt idx="5">
                  <c:v>&gt;2.9 %</c:v>
                </c:pt>
              </c:strCache>
            </c:strRef>
          </c:cat>
          <c:val>
            <c:numRef>
              <c:f>'Хар. гр. за вміст. гумус'!$B$3:$G$3</c:f>
              <c:numCache>
                <c:formatCode>General</c:formatCode>
                <c:ptCount val="6"/>
                <c:pt idx="0">
                  <c:v>1.3</c:v>
                </c:pt>
                <c:pt idx="1">
                  <c:v>14</c:v>
                </c:pt>
                <c:pt idx="2">
                  <c:v>27.4</c:v>
                </c:pt>
                <c:pt idx="3">
                  <c:v>34.5</c:v>
                </c:pt>
                <c:pt idx="4">
                  <c:v>19.7</c:v>
                </c:pt>
                <c:pt idx="5">
                  <c:v>3.1</c:v>
                </c:pt>
              </c:numCache>
            </c:numRef>
          </c:val>
          <c:extLst>
            <c:ext xmlns:c16="http://schemas.microsoft.com/office/drawing/2014/chart" uri="{C3380CC4-5D6E-409C-BE32-E72D297353CC}">
              <c16:uniqueId val="{00000000-C896-4D9F-935D-86932CD80F84}"/>
            </c:ext>
          </c:extLst>
        </c:ser>
        <c:dLbls>
          <c:showLegendKey val="0"/>
          <c:showVal val="0"/>
          <c:showCatName val="0"/>
          <c:showSerName val="0"/>
          <c:showPercent val="0"/>
          <c:showBubbleSize val="0"/>
          <c:showLeaderLines val="0"/>
        </c:dLbls>
        <c:firstSliceAng val="0"/>
      </c:pieChart>
    </c:plotArea>
    <c:legend>
      <c:legendPos val="t"/>
      <c:layout>
        <c:manualLayout>
          <c:xMode val="edge"/>
          <c:yMode val="edge"/>
          <c:x val="9.3180104553046567E-2"/>
          <c:y val="6.4727078606699573E-2"/>
          <c:w val="0.90510747631955857"/>
          <c:h val="0.1604626540326527"/>
        </c:manualLayout>
      </c:layout>
      <c:overlay val="0"/>
      <c:txPr>
        <a:bodyPr/>
        <a:lstStyle/>
        <a:p>
          <a:pPr>
            <a:defRPr sz="4000"/>
          </a:pPr>
          <a:endParaRPr lang="en-US"/>
        </a:p>
      </c:txPr>
    </c:legend>
    <c:plotVisOnly val="1"/>
    <c:dispBlanksAs val="gap"/>
    <c:showDLblsOverMax val="0"/>
  </c:chart>
  <c:txPr>
    <a:bodyPr/>
    <a:lstStyle/>
    <a:p>
      <a:pPr>
        <a:defRPr sz="3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4023452646108479"/>
          <c:y val="6.8500360576295632E-2"/>
          <c:w val="0.51906381821794201"/>
          <c:h val="0.67576942189531686"/>
        </c:manualLayout>
      </c:layout>
      <c:barChart>
        <c:barDir val="col"/>
        <c:grouping val="clustered"/>
        <c:varyColors val="0"/>
        <c:ser>
          <c:idx val="1"/>
          <c:order val="0"/>
          <c:tx>
            <c:strRef>
              <c:f>'Внесенно добрив'!$A$40</c:f>
              <c:strCache>
                <c:ptCount val="1"/>
                <c:pt idx="0">
                  <c:v>Полісся</c:v>
                </c:pt>
              </c:strCache>
            </c:strRef>
          </c:tx>
          <c:invertIfNegative val="0"/>
          <c:cat>
            <c:numRef>
              <c:f>'Внесенно добрив'!$B$38:$F$38</c:f>
              <c:numCache>
                <c:formatCode>General</c:formatCode>
                <c:ptCount val="5"/>
                <c:pt idx="0">
                  <c:v>2011</c:v>
                </c:pt>
                <c:pt idx="1">
                  <c:v>2012</c:v>
                </c:pt>
                <c:pt idx="2">
                  <c:v>2013</c:v>
                </c:pt>
                <c:pt idx="3">
                  <c:v>2014</c:v>
                </c:pt>
                <c:pt idx="4">
                  <c:v>2015</c:v>
                </c:pt>
              </c:numCache>
            </c:numRef>
          </c:cat>
          <c:val>
            <c:numRef>
              <c:f>'Внесенно добрив'!$B$40:$F$40</c:f>
              <c:numCache>
                <c:formatCode>General</c:formatCode>
                <c:ptCount val="5"/>
                <c:pt idx="0">
                  <c:v>1.1285714285714286</c:v>
                </c:pt>
                <c:pt idx="1">
                  <c:v>0.88571428571428557</c:v>
                </c:pt>
                <c:pt idx="2">
                  <c:v>0.90000000000000013</c:v>
                </c:pt>
                <c:pt idx="3">
                  <c:v>1.1285714285714286</c:v>
                </c:pt>
                <c:pt idx="4">
                  <c:v>1.1857142857142857</c:v>
                </c:pt>
              </c:numCache>
            </c:numRef>
          </c:val>
          <c:extLst>
            <c:ext xmlns:c16="http://schemas.microsoft.com/office/drawing/2014/chart" uri="{C3380CC4-5D6E-409C-BE32-E72D297353CC}">
              <c16:uniqueId val="{00000001-6746-4FF3-9F0D-740707B3E921}"/>
            </c:ext>
          </c:extLst>
        </c:ser>
        <c:ser>
          <c:idx val="2"/>
          <c:order val="1"/>
          <c:tx>
            <c:strRef>
              <c:f>'Внесенно добрив'!$A$41</c:f>
              <c:strCache>
                <c:ptCount val="1"/>
                <c:pt idx="0">
                  <c:v>Лісостеп</c:v>
                </c:pt>
              </c:strCache>
            </c:strRef>
          </c:tx>
          <c:invertIfNegative val="0"/>
          <c:cat>
            <c:numRef>
              <c:f>'Внесенно добрив'!$B$38:$F$38</c:f>
              <c:numCache>
                <c:formatCode>General</c:formatCode>
                <c:ptCount val="5"/>
                <c:pt idx="0">
                  <c:v>2011</c:v>
                </c:pt>
                <c:pt idx="1">
                  <c:v>2012</c:v>
                </c:pt>
                <c:pt idx="2">
                  <c:v>2013</c:v>
                </c:pt>
                <c:pt idx="3">
                  <c:v>2014</c:v>
                </c:pt>
                <c:pt idx="4">
                  <c:v>2015</c:v>
                </c:pt>
              </c:numCache>
            </c:numRef>
          </c:cat>
          <c:val>
            <c:numRef>
              <c:f>'Внесенно добрив'!$B$41:$F$41</c:f>
              <c:numCache>
                <c:formatCode>General</c:formatCode>
                <c:ptCount val="5"/>
                <c:pt idx="0">
                  <c:v>0.72222222222222221</c:v>
                </c:pt>
                <c:pt idx="1">
                  <c:v>0.7</c:v>
                </c:pt>
                <c:pt idx="2">
                  <c:v>0.76666666666666683</c:v>
                </c:pt>
                <c:pt idx="3">
                  <c:v>0.78888888888888897</c:v>
                </c:pt>
                <c:pt idx="4">
                  <c:v>0.7333333333333335</c:v>
                </c:pt>
              </c:numCache>
            </c:numRef>
          </c:val>
          <c:extLst>
            <c:ext xmlns:c16="http://schemas.microsoft.com/office/drawing/2014/chart" uri="{C3380CC4-5D6E-409C-BE32-E72D297353CC}">
              <c16:uniqueId val="{00000002-6746-4FF3-9F0D-740707B3E921}"/>
            </c:ext>
          </c:extLst>
        </c:ser>
        <c:ser>
          <c:idx val="3"/>
          <c:order val="2"/>
          <c:tx>
            <c:strRef>
              <c:f>'Внесенно добрив'!$A$42</c:f>
              <c:strCache>
                <c:ptCount val="1"/>
                <c:pt idx="0">
                  <c:v>Степ</c:v>
                </c:pt>
              </c:strCache>
            </c:strRef>
          </c:tx>
          <c:invertIfNegative val="0"/>
          <c:cat>
            <c:numRef>
              <c:f>'Внесенно добрив'!$B$38:$F$38</c:f>
              <c:numCache>
                <c:formatCode>General</c:formatCode>
                <c:ptCount val="5"/>
                <c:pt idx="0">
                  <c:v>2011</c:v>
                </c:pt>
                <c:pt idx="1">
                  <c:v>2012</c:v>
                </c:pt>
                <c:pt idx="2">
                  <c:v>2013</c:v>
                </c:pt>
                <c:pt idx="3">
                  <c:v>2014</c:v>
                </c:pt>
                <c:pt idx="4">
                  <c:v>2015</c:v>
                </c:pt>
              </c:numCache>
            </c:numRef>
          </c:cat>
          <c:val>
            <c:numRef>
              <c:f>'Внесенно добрив'!$B$42:$F$42</c:f>
              <c:numCache>
                <c:formatCode>General</c:formatCode>
                <c:ptCount val="5"/>
                <c:pt idx="0">
                  <c:v>0.24444444444444452</c:v>
                </c:pt>
                <c:pt idx="1">
                  <c:v>0.25555555555555559</c:v>
                </c:pt>
                <c:pt idx="2">
                  <c:v>0.18888888888888897</c:v>
                </c:pt>
                <c:pt idx="3">
                  <c:v>0.13750000000000001</c:v>
                </c:pt>
                <c:pt idx="4">
                  <c:v>0.13749999999999998</c:v>
                </c:pt>
              </c:numCache>
            </c:numRef>
          </c:val>
          <c:extLst>
            <c:ext xmlns:c16="http://schemas.microsoft.com/office/drawing/2014/chart" uri="{C3380CC4-5D6E-409C-BE32-E72D297353CC}">
              <c16:uniqueId val="{00000003-6746-4FF3-9F0D-740707B3E921}"/>
            </c:ext>
          </c:extLst>
        </c:ser>
        <c:dLbls>
          <c:showLegendKey val="0"/>
          <c:showVal val="0"/>
          <c:showCatName val="0"/>
          <c:showSerName val="0"/>
          <c:showPercent val="0"/>
          <c:showBubbleSize val="0"/>
        </c:dLbls>
        <c:gapWidth val="219"/>
        <c:axId val="121158144"/>
        <c:axId val="182634752"/>
      </c:barChart>
      <c:catAx>
        <c:axId val="121158144"/>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82634752"/>
        <c:crosses val="autoZero"/>
        <c:auto val="1"/>
        <c:lblAlgn val="ctr"/>
        <c:lblOffset val="100"/>
        <c:noMultiLvlLbl val="0"/>
      </c:catAx>
      <c:valAx>
        <c:axId val="182634752"/>
        <c:scaling>
          <c:orientation val="minMax"/>
        </c:scaling>
        <c:delete val="0"/>
        <c:axPos val="l"/>
        <c:majorGridlines/>
        <c:title>
          <c:tx>
            <c:rich>
              <a:bodyPr rot="0" vert="horz"/>
              <a:lstStyle/>
              <a:p>
                <a:pPr>
                  <a:defRPr b="0">
                    <a:solidFill>
                      <a:sysClr val="windowText" lastClr="000000"/>
                    </a:solidFill>
                  </a:defRPr>
                </a:pPr>
                <a:r>
                  <a:rPr lang="en-US" b="0" dirty="0" smtClean="0">
                    <a:solidFill>
                      <a:sysClr val="windowText" lastClr="000000"/>
                    </a:solidFill>
                  </a:rPr>
                  <a:t>Organic fertilizers application</a:t>
                </a:r>
              </a:p>
              <a:p>
                <a:pPr>
                  <a:defRPr b="0">
                    <a:solidFill>
                      <a:sysClr val="windowText" lastClr="000000"/>
                    </a:solidFill>
                  </a:defRPr>
                </a:pPr>
                <a:r>
                  <a:rPr lang="en-US" b="0" smtClean="0">
                    <a:solidFill>
                      <a:sysClr val="windowText" lastClr="000000"/>
                    </a:solidFill>
                  </a:rPr>
                  <a:t>rate,</a:t>
                </a:r>
                <a:r>
                  <a:rPr lang="en-US" b="0" baseline="0" smtClean="0">
                    <a:solidFill>
                      <a:sysClr val="windowText" lastClr="000000"/>
                    </a:solidFill>
                  </a:rPr>
                  <a:t> </a:t>
                </a:r>
                <a:r>
                  <a:rPr lang="en-US" b="0" baseline="0" dirty="0" smtClean="0">
                    <a:solidFill>
                      <a:sysClr val="windowText" lastClr="000000"/>
                    </a:solidFill>
                  </a:rPr>
                  <a:t>t ha</a:t>
                </a:r>
                <a:r>
                  <a:rPr lang="en-US" b="0" baseline="30000" dirty="0" smtClean="0">
                    <a:solidFill>
                      <a:sysClr val="windowText" lastClr="000000"/>
                    </a:solidFill>
                  </a:rPr>
                  <a:t>-1</a:t>
                </a:r>
                <a:endParaRPr lang="ru-RU" b="0" baseline="30000" dirty="0">
                  <a:solidFill>
                    <a:sysClr val="windowText" lastClr="000000"/>
                  </a:solidFill>
                </a:endParaRPr>
              </a:p>
            </c:rich>
          </c:tx>
          <c:layout>
            <c:manualLayout>
              <c:xMode val="edge"/>
              <c:yMode val="edge"/>
              <c:x val="3.6007989041210484E-2"/>
              <c:y val="0.18889965687455301"/>
            </c:manualLayout>
          </c:layout>
          <c:overlay val="0"/>
        </c:title>
        <c:numFmt formatCode="General" sourceLinked="1"/>
        <c:majorTickMark val="none"/>
        <c:minorTickMark val="none"/>
        <c:tickLblPos val="nextTo"/>
        <c:txPr>
          <a:bodyPr rot="-60000000" vert="horz"/>
          <a:lstStyle/>
          <a:p>
            <a:pPr>
              <a:defRPr/>
            </a:pPr>
            <a:endParaRPr lang="en-US"/>
          </a:p>
        </c:txPr>
        <c:crossAx val="121158144"/>
        <c:crosses val="autoZero"/>
        <c:crossBetween val="between"/>
      </c:valAx>
    </c:plotArea>
    <c:legend>
      <c:legendPos val="r"/>
      <c:layout>
        <c:manualLayout>
          <c:xMode val="edge"/>
          <c:yMode val="edge"/>
          <c:x val="0.75681592788949192"/>
          <c:y val="0.18282858866634499"/>
          <c:w val="0.19112563917558115"/>
          <c:h val="0.58461909048265015"/>
        </c:manualLayout>
      </c:layout>
      <c:overlay val="0"/>
      <c:txPr>
        <a:bodyPr rot="0" vert="horz"/>
        <a:lstStyle/>
        <a:p>
          <a:pPr>
            <a:defRPr/>
          </a:pPr>
          <a:endParaRPr lang="en-US"/>
        </a:p>
      </c:txPr>
    </c:legend>
    <c:plotVisOnly val="1"/>
    <c:dispBlanksAs val="gap"/>
    <c:showDLblsOverMax val="0"/>
  </c:chart>
  <c:spPr>
    <a:solidFill>
      <a:schemeClr val="bg1"/>
    </a:solidFill>
  </c:spPr>
  <c:txPr>
    <a:bodyPr/>
    <a:lstStyle/>
    <a:p>
      <a:pPr>
        <a:defRPr sz="50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6543218713822387"/>
          <c:y val="0.2340614290554886"/>
          <c:w val="0.40907793769386364"/>
          <c:h val="0.59787687596237571"/>
        </c:manualLayout>
      </c:layout>
      <c:pie3DChart>
        <c:varyColors val="1"/>
        <c:ser>
          <c:idx val="0"/>
          <c:order val="0"/>
          <c:tx>
            <c:strRef>
              <c:f>Лист1!$B$1</c:f>
              <c:strCache>
                <c:ptCount val="1"/>
                <c:pt idx="0">
                  <c:v>Столбец1</c:v>
                </c:pt>
              </c:strCache>
            </c:strRef>
          </c:tx>
          <c:dPt>
            <c:idx val="0"/>
            <c:bubble3D val="0"/>
            <c:spPr>
              <a:solidFill>
                <a:schemeClr val="accent3">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0B9-4739-A7B4-4A555F037179}"/>
              </c:ext>
            </c:extLst>
          </c:dPt>
          <c:dPt>
            <c:idx val="1"/>
            <c:bubble3D val="0"/>
            <c:spPr>
              <a:solidFill>
                <a:schemeClr val="accent3">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0-60B9-4739-A7B4-4A555F037179}"/>
              </c:ext>
            </c:extLst>
          </c:dPt>
          <c:dLbls>
            <c:dLbl>
              <c:idx val="0"/>
              <c:layout>
                <c:manualLayout>
                  <c:x val="-2.3564170722175704E-2"/>
                  <c:y val="-7.3231909482000659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7000" b="1" i="0" u="none" strike="noStrike" kern="1200" baseline="0">
                      <a:solidFill>
                        <a:schemeClr val="accent1">
                          <a:lumMod val="7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0B9-4739-A7B4-4A555F037179}"/>
                </c:ext>
              </c:extLst>
            </c:dLbl>
            <c:dLbl>
              <c:idx val="1"/>
              <c:delete val="1"/>
              <c:extLst>
                <c:ext xmlns:c15="http://schemas.microsoft.com/office/drawing/2012/chart" uri="{CE6537A1-D6FC-4f65-9D91-7224C49458BB}"/>
                <c:ext xmlns:c16="http://schemas.microsoft.com/office/drawing/2014/chart" uri="{C3380CC4-5D6E-409C-BE32-E72D297353CC}">
                  <c16:uniqueId val="{00000000-60B9-4739-A7B4-4A555F03717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Лист1!$A$2:$A$3</c:f>
              <c:strCache>
                <c:ptCount val="1"/>
                <c:pt idx="0">
                  <c:v>Area treated with organic fertilizers, % of agricultural lands in Ukraine</c:v>
                </c:pt>
              </c:strCache>
            </c:strRef>
          </c:cat>
          <c:val>
            <c:numRef>
              <c:f>Лист1!$B$2:$B$3</c:f>
              <c:numCache>
                <c:formatCode>General</c:formatCode>
                <c:ptCount val="2"/>
                <c:pt idx="0">
                  <c:v>1.1000000000000001</c:v>
                </c:pt>
                <c:pt idx="1">
                  <c:v>98.9</c:v>
                </c:pt>
              </c:numCache>
            </c:numRef>
          </c:val>
          <c:extLst>
            <c:ext xmlns:c16="http://schemas.microsoft.com/office/drawing/2014/chart" uri="{C3380CC4-5D6E-409C-BE32-E72D297353CC}">
              <c16:uniqueId val="{00000000-4D99-47E3-BC09-AF0B5EAEB66A}"/>
            </c:ext>
          </c:extLst>
        </c:ser>
        <c:dLbls>
          <c:showLegendKey val="0"/>
          <c:showVal val="0"/>
          <c:showCatName val="0"/>
          <c:showSerName val="0"/>
          <c:showPercent val="1"/>
          <c:showBubbleSize val="0"/>
          <c:showLeaderLines val="1"/>
        </c:dLbls>
      </c:pie3DChart>
      <c:spPr>
        <a:noFill/>
        <a:ln>
          <a:noFill/>
        </a:ln>
        <a:effectLst/>
      </c:spPr>
    </c:plotArea>
    <c:legend>
      <c:legendPos val="b"/>
      <c:legendEntry>
        <c:idx val="1"/>
        <c:delete val="1"/>
      </c:legendEntry>
      <c:layout>
        <c:manualLayout>
          <c:xMode val="edge"/>
          <c:yMode val="edge"/>
          <c:x val="1.3153406329259348E-2"/>
          <c:y val="3.5589441047965686E-2"/>
          <c:w val="0.39828733529520921"/>
          <c:h val="0.95191759640316864"/>
        </c:manualLayout>
      </c:layout>
      <c:overlay val="0"/>
      <c:spPr>
        <a:solidFill>
          <a:schemeClr val="lt1">
            <a:alpha val="78000"/>
          </a:schemeClr>
        </a:solidFill>
        <a:ln>
          <a:noFill/>
        </a:ln>
        <a:effectLst/>
      </c:spPr>
      <c:txPr>
        <a:bodyPr rot="0" spcFirstLastPara="1" vertOverflow="ellipsis" vert="horz" wrap="square" anchor="ctr" anchorCtr="1"/>
        <a:lstStyle/>
        <a:p>
          <a:pPr>
            <a:defRPr sz="45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35D0E-E66A-4458-8FDA-709CE87D5124}" type="doc">
      <dgm:prSet loTypeId="urn:microsoft.com/office/officeart/2009/3/layout/OpposingIdeas" loCatId="relationship" qsTypeId="urn:microsoft.com/office/officeart/2005/8/quickstyle/simple3" qsCatId="simple" csTypeId="urn:microsoft.com/office/officeart/2005/8/colors/accent2_1" csCatId="accent2" phldr="1"/>
      <dgm:spPr/>
      <dgm:t>
        <a:bodyPr/>
        <a:lstStyle/>
        <a:p>
          <a:endParaRPr lang="ru-RU"/>
        </a:p>
      </dgm:t>
    </dgm:pt>
    <dgm:pt modelId="{0C4959CD-80A9-4851-A10C-93DD151C65A5}">
      <dgm:prSet phldrT="[Текст]" custT="1"/>
      <dgm:spPr/>
      <dgm:t>
        <a:bodyPr/>
        <a:lstStyle/>
        <a:p>
          <a:pPr>
            <a:spcBef>
              <a:spcPct val="0"/>
            </a:spcBef>
            <a:spcAft>
              <a:spcPts val="0"/>
            </a:spcAft>
          </a:pPr>
          <a:r>
            <a:rPr lang="en-US" sz="5500" dirty="0" smtClean="0">
              <a:latin typeface="+mj-lt"/>
              <a:ea typeface="Calibri" panose="020F0502020204030204" pitchFamily="34" charset="0"/>
            </a:rPr>
            <a:t>Recommended</a:t>
          </a:r>
          <a:endParaRPr lang="en-US" sz="5800" dirty="0" smtClean="0">
            <a:latin typeface="+mj-lt"/>
            <a:ea typeface="Calibri" panose="020F0502020204030204" pitchFamily="34" charset="0"/>
          </a:endParaRPr>
        </a:p>
        <a:p>
          <a:pPr>
            <a:spcBef>
              <a:spcPts val="0"/>
            </a:spcBef>
            <a:spcAft>
              <a:spcPts val="0"/>
            </a:spcAft>
          </a:pPr>
          <a:r>
            <a:rPr lang="en-US" sz="7000" dirty="0" smtClean="0">
              <a:latin typeface="+mj-lt"/>
              <a:ea typeface="Calibri" panose="020F0502020204030204" pitchFamily="34" charset="0"/>
            </a:rPr>
            <a:t> </a:t>
          </a:r>
        </a:p>
        <a:p>
          <a:pPr>
            <a:spcBef>
              <a:spcPts val="0"/>
            </a:spcBef>
            <a:spcAft>
              <a:spcPts val="0"/>
            </a:spcAft>
          </a:pPr>
          <a:r>
            <a:rPr lang="en-US" sz="7000" dirty="0" smtClean="0">
              <a:latin typeface="+mj-lt"/>
              <a:ea typeface="Calibri" panose="020F0502020204030204" pitchFamily="34" charset="0"/>
            </a:rPr>
            <a:t> </a:t>
          </a:r>
          <a:r>
            <a:rPr lang="uk-UA" sz="7000" dirty="0" smtClean="0">
              <a:latin typeface="+mj-lt"/>
              <a:ea typeface="Calibri" panose="020F0502020204030204" pitchFamily="34" charset="0"/>
            </a:rPr>
            <a:t>8–14 </a:t>
          </a:r>
          <a:r>
            <a:rPr lang="en-US" sz="7000" b="0" baseline="0" dirty="0" smtClean="0">
              <a:solidFill>
                <a:sysClr val="windowText" lastClr="000000"/>
              </a:solidFill>
              <a:latin typeface="+mj-lt"/>
            </a:rPr>
            <a:t>t ha</a:t>
          </a:r>
          <a:r>
            <a:rPr lang="en-US" sz="7000" b="0" baseline="30000" dirty="0" smtClean="0">
              <a:solidFill>
                <a:sysClr val="windowText" lastClr="000000"/>
              </a:solidFill>
              <a:latin typeface="+mj-lt"/>
            </a:rPr>
            <a:t>-1</a:t>
          </a:r>
          <a:endParaRPr lang="ru-RU" sz="7000" dirty="0">
            <a:latin typeface="+mj-lt"/>
          </a:endParaRPr>
        </a:p>
      </dgm:t>
    </dgm:pt>
    <dgm:pt modelId="{88A3609A-6119-48FA-BD56-2C4F41598EB6}" type="parTrans" cxnId="{78AB32D9-EC8F-4D9E-8A3B-BFA40A7C9E58}">
      <dgm:prSet/>
      <dgm:spPr/>
      <dgm:t>
        <a:bodyPr/>
        <a:lstStyle/>
        <a:p>
          <a:endParaRPr lang="ru-RU"/>
        </a:p>
      </dgm:t>
    </dgm:pt>
    <dgm:pt modelId="{E7A18122-2300-40AE-A08B-9DB9903675A5}" type="sibTrans" cxnId="{78AB32D9-EC8F-4D9E-8A3B-BFA40A7C9E58}">
      <dgm:prSet/>
      <dgm:spPr/>
      <dgm:t>
        <a:bodyPr/>
        <a:lstStyle/>
        <a:p>
          <a:endParaRPr lang="ru-RU"/>
        </a:p>
      </dgm:t>
    </dgm:pt>
    <dgm:pt modelId="{9CD28919-A50C-4772-93E7-FFD58C4B06E6}">
      <dgm:prSet phldrT="[Текст]"/>
      <dgm:spPr/>
      <dgm:t>
        <a:bodyPr/>
        <a:lstStyle/>
        <a:p>
          <a:endParaRPr lang="ru-RU" dirty="0"/>
        </a:p>
      </dgm:t>
    </dgm:pt>
    <dgm:pt modelId="{2AE8BBE3-F6F7-4096-9875-584E2ECCCDF4}" type="parTrans" cxnId="{D5102BB8-7878-4FD9-A097-3B237DFF1CB3}">
      <dgm:prSet/>
      <dgm:spPr/>
      <dgm:t>
        <a:bodyPr/>
        <a:lstStyle/>
        <a:p>
          <a:endParaRPr lang="ru-RU"/>
        </a:p>
      </dgm:t>
    </dgm:pt>
    <dgm:pt modelId="{D677CDCF-8F08-487C-89CB-3FAE8506FA45}" type="sibTrans" cxnId="{D5102BB8-7878-4FD9-A097-3B237DFF1CB3}">
      <dgm:prSet/>
      <dgm:spPr/>
      <dgm:t>
        <a:bodyPr/>
        <a:lstStyle/>
        <a:p>
          <a:endParaRPr lang="ru-RU"/>
        </a:p>
      </dgm:t>
    </dgm:pt>
    <dgm:pt modelId="{ABBA4A92-5CF0-4CF4-A89E-C2ADADE63D16}">
      <dgm:prSet phldrT="[Текст]" custT="1"/>
      <dgm:spPr/>
      <dgm:t>
        <a:bodyPr/>
        <a:lstStyle/>
        <a:p>
          <a:pPr>
            <a:spcBef>
              <a:spcPct val="0"/>
            </a:spcBef>
            <a:spcAft>
              <a:spcPts val="0"/>
            </a:spcAft>
          </a:pPr>
          <a:r>
            <a:rPr lang="en-US" sz="5800" dirty="0" smtClean="0">
              <a:latin typeface="+mj-lt"/>
              <a:ea typeface="Calibri" panose="020F0502020204030204" pitchFamily="34" charset="0"/>
            </a:rPr>
            <a:t>Present</a:t>
          </a:r>
        </a:p>
        <a:p>
          <a:pPr>
            <a:spcBef>
              <a:spcPts val="3000"/>
            </a:spcBef>
            <a:spcAft>
              <a:spcPts val="0"/>
            </a:spcAft>
          </a:pPr>
          <a:endParaRPr lang="en-US" sz="7000" dirty="0" smtClean="0">
            <a:latin typeface="+mj-lt"/>
            <a:ea typeface="Calibri" panose="020F0502020204030204" pitchFamily="34" charset="0"/>
          </a:endParaRPr>
        </a:p>
        <a:p>
          <a:pPr>
            <a:spcBef>
              <a:spcPts val="3000"/>
            </a:spcBef>
            <a:spcAft>
              <a:spcPts val="0"/>
            </a:spcAft>
          </a:pPr>
          <a:r>
            <a:rPr lang="uk-UA" sz="7000" smtClean="0">
              <a:latin typeface="+mj-lt"/>
              <a:ea typeface="Calibri" panose="020F0502020204030204" pitchFamily="34" charset="0"/>
            </a:rPr>
            <a:t>0,5 </a:t>
          </a:r>
          <a:r>
            <a:rPr lang="en-US" sz="7000" b="0" baseline="0" dirty="0" smtClean="0">
              <a:solidFill>
                <a:sysClr val="windowText" lastClr="000000"/>
              </a:solidFill>
              <a:latin typeface="+mj-lt"/>
            </a:rPr>
            <a:t>t ha</a:t>
          </a:r>
          <a:r>
            <a:rPr lang="en-US" sz="7000" b="0" baseline="30000" dirty="0" smtClean="0">
              <a:solidFill>
                <a:sysClr val="windowText" lastClr="000000"/>
              </a:solidFill>
              <a:latin typeface="+mj-lt"/>
            </a:rPr>
            <a:t>-1</a:t>
          </a:r>
          <a:endParaRPr lang="ru-RU" sz="7000" dirty="0">
            <a:latin typeface="+mj-lt"/>
          </a:endParaRPr>
        </a:p>
      </dgm:t>
    </dgm:pt>
    <dgm:pt modelId="{3AA34575-9853-4058-881B-B26232578651}" type="parTrans" cxnId="{F394A795-43D4-4958-A7F7-33F1882FE789}">
      <dgm:prSet/>
      <dgm:spPr/>
      <dgm:t>
        <a:bodyPr/>
        <a:lstStyle/>
        <a:p>
          <a:endParaRPr lang="ru-RU"/>
        </a:p>
      </dgm:t>
    </dgm:pt>
    <dgm:pt modelId="{47F410EC-963C-49BB-A747-D9BE76F199C1}" type="sibTrans" cxnId="{F394A795-43D4-4958-A7F7-33F1882FE789}">
      <dgm:prSet/>
      <dgm:spPr/>
      <dgm:t>
        <a:bodyPr/>
        <a:lstStyle/>
        <a:p>
          <a:endParaRPr lang="ru-RU"/>
        </a:p>
      </dgm:t>
    </dgm:pt>
    <dgm:pt modelId="{251257F8-7CAA-4421-B1D1-45708AD10593}">
      <dgm:prSet phldrT="[Текст]"/>
      <dgm:spPr/>
      <dgm:t>
        <a:bodyPr/>
        <a:lstStyle/>
        <a:p>
          <a:endParaRPr lang="ru-RU" dirty="0"/>
        </a:p>
      </dgm:t>
    </dgm:pt>
    <dgm:pt modelId="{5A048AF8-64F8-407C-B43C-F354BDE308B1}" type="sibTrans" cxnId="{04CCC4AF-B55A-483B-9309-76363A7173E9}">
      <dgm:prSet/>
      <dgm:spPr/>
      <dgm:t>
        <a:bodyPr/>
        <a:lstStyle/>
        <a:p>
          <a:endParaRPr lang="ru-RU"/>
        </a:p>
      </dgm:t>
    </dgm:pt>
    <dgm:pt modelId="{503A5804-2235-4679-94E1-5AF4612EAF6A}" type="parTrans" cxnId="{04CCC4AF-B55A-483B-9309-76363A7173E9}">
      <dgm:prSet/>
      <dgm:spPr/>
      <dgm:t>
        <a:bodyPr/>
        <a:lstStyle/>
        <a:p>
          <a:endParaRPr lang="ru-RU"/>
        </a:p>
      </dgm:t>
    </dgm:pt>
    <dgm:pt modelId="{C4B3EE7D-189D-413B-AD48-80B16768A134}" type="pres">
      <dgm:prSet presAssocID="{96635D0E-E66A-4458-8FDA-709CE87D5124}" presName="Name0" presStyleCnt="0">
        <dgm:presLayoutVars>
          <dgm:chMax val="2"/>
          <dgm:dir/>
          <dgm:animOne val="branch"/>
          <dgm:animLvl val="lvl"/>
          <dgm:resizeHandles val="exact"/>
        </dgm:presLayoutVars>
      </dgm:prSet>
      <dgm:spPr/>
      <dgm:t>
        <a:bodyPr/>
        <a:lstStyle/>
        <a:p>
          <a:endParaRPr lang="ru-RU"/>
        </a:p>
      </dgm:t>
    </dgm:pt>
    <dgm:pt modelId="{D1451080-6A23-4206-80A2-1F97E2819A39}" type="pres">
      <dgm:prSet presAssocID="{96635D0E-E66A-4458-8FDA-709CE87D5124}" presName="Background" presStyleLbl="node1" presStyleIdx="0" presStyleCnt="1" custScaleY="89948" custLinFactNeighborY="5941"/>
      <dgm:spPr/>
      <dgm:t>
        <a:bodyPr/>
        <a:lstStyle/>
        <a:p>
          <a:endParaRPr lang="ru-RU"/>
        </a:p>
      </dgm:t>
    </dgm:pt>
    <dgm:pt modelId="{E4C2E08D-541C-485D-A9FB-7FED7DDE81E0}" type="pres">
      <dgm:prSet presAssocID="{96635D0E-E66A-4458-8FDA-709CE87D5124}" presName="Divider" presStyleLbl="callout" presStyleIdx="0" presStyleCnt="1"/>
      <dgm:spPr/>
      <dgm:t>
        <a:bodyPr/>
        <a:lstStyle/>
        <a:p>
          <a:endParaRPr lang="ru-RU"/>
        </a:p>
      </dgm:t>
    </dgm:pt>
    <dgm:pt modelId="{C65FA353-69CC-4F86-91C5-841E15D5706E}" type="pres">
      <dgm:prSet presAssocID="{96635D0E-E66A-4458-8FDA-709CE87D5124}" presName="ChildText1" presStyleLbl="revTx" presStyleIdx="0" presStyleCnt="0" custScaleX="136350" custScaleY="81591" custLinFactNeighborX="1925" custLinFactNeighborY="-686">
        <dgm:presLayoutVars>
          <dgm:chMax val="0"/>
          <dgm:chPref val="0"/>
          <dgm:bulletEnabled val="1"/>
        </dgm:presLayoutVars>
      </dgm:prSet>
      <dgm:spPr/>
      <dgm:t>
        <a:bodyPr/>
        <a:lstStyle/>
        <a:p>
          <a:endParaRPr lang="ru-RU"/>
        </a:p>
      </dgm:t>
    </dgm:pt>
    <dgm:pt modelId="{26BCEE69-010E-4037-BF99-FC1054DEB571}" type="pres">
      <dgm:prSet presAssocID="{96635D0E-E66A-4458-8FDA-709CE87D5124}" presName="ChildText2" presStyleLbl="revTx" presStyleIdx="0" presStyleCnt="0" custScaleX="121130" custScaleY="104421" custLinFactNeighborX="8580" custLinFactNeighborY="11181">
        <dgm:presLayoutVars>
          <dgm:chMax val="0"/>
          <dgm:chPref val="0"/>
          <dgm:bulletEnabled val="1"/>
        </dgm:presLayoutVars>
      </dgm:prSet>
      <dgm:spPr/>
      <dgm:t>
        <a:bodyPr/>
        <a:lstStyle/>
        <a:p>
          <a:endParaRPr lang="ru-RU"/>
        </a:p>
      </dgm:t>
    </dgm:pt>
    <dgm:pt modelId="{B185D70E-01CB-42D0-BFBC-01DF8158B900}" type="pres">
      <dgm:prSet presAssocID="{96635D0E-E66A-4458-8FDA-709CE87D5124}" presName="ParentText1" presStyleLbl="revTx" presStyleIdx="0" presStyleCnt="0">
        <dgm:presLayoutVars>
          <dgm:chMax val="1"/>
          <dgm:chPref val="1"/>
        </dgm:presLayoutVars>
      </dgm:prSet>
      <dgm:spPr/>
      <dgm:t>
        <a:bodyPr/>
        <a:lstStyle/>
        <a:p>
          <a:endParaRPr lang="ru-RU"/>
        </a:p>
      </dgm:t>
    </dgm:pt>
    <dgm:pt modelId="{AB95D332-6214-4EE8-9EF5-55A3F6A0D2E2}" type="pres">
      <dgm:prSet presAssocID="{96635D0E-E66A-4458-8FDA-709CE87D5124}" presName="ParentShape1" presStyleLbl="alignImgPlace1" presStyleIdx="0" presStyleCnt="2" custLinFactNeighborX="8664" custLinFactNeighborY="13010">
        <dgm:presLayoutVars/>
      </dgm:prSet>
      <dgm:spPr/>
      <dgm:t>
        <a:bodyPr/>
        <a:lstStyle/>
        <a:p>
          <a:endParaRPr lang="ru-RU"/>
        </a:p>
      </dgm:t>
    </dgm:pt>
    <dgm:pt modelId="{C986F353-9FCE-4639-A390-FC140C76C20F}" type="pres">
      <dgm:prSet presAssocID="{96635D0E-E66A-4458-8FDA-709CE87D5124}" presName="ParentText2" presStyleLbl="revTx" presStyleIdx="0" presStyleCnt="0">
        <dgm:presLayoutVars>
          <dgm:chMax val="1"/>
          <dgm:chPref val="1"/>
        </dgm:presLayoutVars>
      </dgm:prSet>
      <dgm:spPr/>
      <dgm:t>
        <a:bodyPr/>
        <a:lstStyle/>
        <a:p>
          <a:endParaRPr lang="ru-RU"/>
        </a:p>
      </dgm:t>
    </dgm:pt>
    <dgm:pt modelId="{AE108E69-831D-4D41-AB10-42E0103D2FEF}" type="pres">
      <dgm:prSet presAssocID="{96635D0E-E66A-4458-8FDA-709CE87D5124}" presName="ParentShape2" presStyleLbl="alignImgPlace1" presStyleIdx="1" presStyleCnt="2" custLinFactNeighborX="-16090" custLinFactNeighborY="1055">
        <dgm:presLayoutVars/>
      </dgm:prSet>
      <dgm:spPr/>
      <dgm:t>
        <a:bodyPr/>
        <a:lstStyle/>
        <a:p>
          <a:endParaRPr lang="ru-RU"/>
        </a:p>
      </dgm:t>
    </dgm:pt>
  </dgm:ptLst>
  <dgm:cxnLst>
    <dgm:cxn modelId="{78AB32D9-EC8F-4D9E-8A3B-BFA40A7C9E58}" srcId="{251257F8-7CAA-4421-B1D1-45708AD10593}" destId="{0C4959CD-80A9-4851-A10C-93DD151C65A5}" srcOrd="0" destOrd="0" parTransId="{88A3609A-6119-48FA-BD56-2C4F41598EB6}" sibTransId="{E7A18122-2300-40AE-A08B-9DB9903675A5}"/>
    <dgm:cxn modelId="{D7F8304B-2F4A-452C-A717-73F3BE049523}" type="presOf" srcId="{9CD28919-A50C-4772-93E7-FFD58C4B06E6}" destId="{AE108E69-831D-4D41-AB10-42E0103D2FEF}" srcOrd="1" destOrd="0" presId="urn:microsoft.com/office/officeart/2009/3/layout/OpposingIdeas"/>
    <dgm:cxn modelId="{F394A795-43D4-4958-A7F7-33F1882FE789}" srcId="{9CD28919-A50C-4772-93E7-FFD58C4B06E6}" destId="{ABBA4A92-5CF0-4CF4-A89E-C2ADADE63D16}" srcOrd="0" destOrd="0" parTransId="{3AA34575-9853-4058-881B-B26232578651}" sibTransId="{47F410EC-963C-49BB-A747-D9BE76F199C1}"/>
    <dgm:cxn modelId="{D5102BB8-7878-4FD9-A097-3B237DFF1CB3}" srcId="{96635D0E-E66A-4458-8FDA-709CE87D5124}" destId="{9CD28919-A50C-4772-93E7-FFD58C4B06E6}" srcOrd="1" destOrd="0" parTransId="{2AE8BBE3-F6F7-4096-9875-584E2ECCCDF4}" sibTransId="{D677CDCF-8F08-487C-89CB-3FAE8506FA45}"/>
    <dgm:cxn modelId="{D4709482-B155-4DE0-95A1-33E34965C894}" type="presOf" srcId="{0C4959CD-80A9-4851-A10C-93DD151C65A5}" destId="{C65FA353-69CC-4F86-91C5-841E15D5706E}" srcOrd="0" destOrd="0" presId="urn:microsoft.com/office/officeart/2009/3/layout/OpposingIdeas"/>
    <dgm:cxn modelId="{817F3E01-9394-49B9-AFDA-9FE9BE1CF430}" type="presOf" srcId="{251257F8-7CAA-4421-B1D1-45708AD10593}" destId="{AB95D332-6214-4EE8-9EF5-55A3F6A0D2E2}" srcOrd="1" destOrd="0" presId="urn:microsoft.com/office/officeart/2009/3/layout/OpposingIdeas"/>
    <dgm:cxn modelId="{25AB36D1-2DEB-493A-A835-502A52197985}" type="presOf" srcId="{251257F8-7CAA-4421-B1D1-45708AD10593}" destId="{B185D70E-01CB-42D0-BFBC-01DF8158B900}" srcOrd="0" destOrd="0" presId="urn:microsoft.com/office/officeart/2009/3/layout/OpposingIdeas"/>
    <dgm:cxn modelId="{04CCC4AF-B55A-483B-9309-76363A7173E9}" srcId="{96635D0E-E66A-4458-8FDA-709CE87D5124}" destId="{251257F8-7CAA-4421-B1D1-45708AD10593}" srcOrd="0" destOrd="0" parTransId="{503A5804-2235-4679-94E1-5AF4612EAF6A}" sibTransId="{5A048AF8-64F8-407C-B43C-F354BDE308B1}"/>
    <dgm:cxn modelId="{E8039418-52F5-48DA-9D0C-6D23D4C49908}" type="presOf" srcId="{9CD28919-A50C-4772-93E7-FFD58C4B06E6}" destId="{C986F353-9FCE-4639-A390-FC140C76C20F}" srcOrd="0" destOrd="0" presId="urn:microsoft.com/office/officeart/2009/3/layout/OpposingIdeas"/>
    <dgm:cxn modelId="{ED6E69A7-01F6-429A-988C-F34935EE6A84}" type="presOf" srcId="{96635D0E-E66A-4458-8FDA-709CE87D5124}" destId="{C4B3EE7D-189D-413B-AD48-80B16768A134}" srcOrd="0" destOrd="0" presId="urn:microsoft.com/office/officeart/2009/3/layout/OpposingIdeas"/>
    <dgm:cxn modelId="{C9183B18-60D7-405C-97A5-BE34D7CFEC27}" type="presOf" srcId="{ABBA4A92-5CF0-4CF4-A89E-C2ADADE63D16}" destId="{26BCEE69-010E-4037-BF99-FC1054DEB571}" srcOrd="0" destOrd="0" presId="urn:microsoft.com/office/officeart/2009/3/layout/OpposingIdeas"/>
    <dgm:cxn modelId="{7F833BA6-000E-4761-87ED-CED3A1932F73}" type="presParOf" srcId="{C4B3EE7D-189D-413B-AD48-80B16768A134}" destId="{D1451080-6A23-4206-80A2-1F97E2819A39}" srcOrd="0" destOrd="0" presId="urn:microsoft.com/office/officeart/2009/3/layout/OpposingIdeas"/>
    <dgm:cxn modelId="{CAE3CCAD-7CEB-4B97-94DF-7E2E234ABF7E}" type="presParOf" srcId="{C4B3EE7D-189D-413B-AD48-80B16768A134}" destId="{E4C2E08D-541C-485D-A9FB-7FED7DDE81E0}" srcOrd="1" destOrd="0" presId="urn:microsoft.com/office/officeart/2009/3/layout/OpposingIdeas"/>
    <dgm:cxn modelId="{013F2D9D-89E0-4BA5-8B81-A9642C03AC45}" type="presParOf" srcId="{C4B3EE7D-189D-413B-AD48-80B16768A134}" destId="{C65FA353-69CC-4F86-91C5-841E15D5706E}" srcOrd="2" destOrd="0" presId="urn:microsoft.com/office/officeart/2009/3/layout/OpposingIdeas"/>
    <dgm:cxn modelId="{1A9A7353-1147-4321-85D1-683928896253}" type="presParOf" srcId="{C4B3EE7D-189D-413B-AD48-80B16768A134}" destId="{26BCEE69-010E-4037-BF99-FC1054DEB571}" srcOrd="3" destOrd="0" presId="urn:microsoft.com/office/officeart/2009/3/layout/OpposingIdeas"/>
    <dgm:cxn modelId="{BD4DE0F5-B33E-4030-832B-681B4BC4F81A}" type="presParOf" srcId="{C4B3EE7D-189D-413B-AD48-80B16768A134}" destId="{B185D70E-01CB-42D0-BFBC-01DF8158B900}" srcOrd="4" destOrd="0" presId="urn:microsoft.com/office/officeart/2009/3/layout/OpposingIdeas"/>
    <dgm:cxn modelId="{AFA00E52-248C-44B6-BDB5-7318F046C16B}" type="presParOf" srcId="{C4B3EE7D-189D-413B-AD48-80B16768A134}" destId="{AB95D332-6214-4EE8-9EF5-55A3F6A0D2E2}" srcOrd="5" destOrd="0" presId="urn:microsoft.com/office/officeart/2009/3/layout/OpposingIdeas"/>
    <dgm:cxn modelId="{53426B81-EE23-48CC-A2CD-B25D491B0EFE}" type="presParOf" srcId="{C4B3EE7D-189D-413B-AD48-80B16768A134}" destId="{C986F353-9FCE-4639-A390-FC140C76C20F}" srcOrd="6" destOrd="0" presId="urn:microsoft.com/office/officeart/2009/3/layout/OpposingIdeas"/>
    <dgm:cxn modelId="{D8A83D2B-D9CE-4A6C-BEBA-29B30CA344C1}" type="presParOf" srcId="{C4B3EE7D-189D-413B-AD48-80B16768A134}" destId="{AE108E69-831D-4D41-AB10-42E0103D2FEF}"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51080-6A23-4206-80A2-1F97E2819A39}">
      <dsp:nvSpPr>
        <dsp:cNvPr id="0" name=""/>
        <dsp:cNvSpPr/>
      </dsp:nvSpPr>
      <dsp:spPr>
        <a:xfrm>
          <a:off x="2580162" y="1823865"/>
          <a:ext cx="9235125" cy="4467119"/>
        </a:xfrm>
        <a:prstGeom prst="round2DiagRect">
          <a:avLst>
            <a:gd name="adj1" fmla="val 0"/>
            <a:gd name="adj2"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38100" dist="25400" dir="54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C2E08D-541C-485D-A9FB-7FED7DDE81E0}">
      <dsp:nvSpPr>
        <dsp:cNvPr id="0" name=""/>
        <dsp:cNvSpPr/>
      </dsp:nvSpPr>
      <dsp:spPr>
        <a:xfrm>
          <a:off x="7197725" y="1805939"/>
          <a:ext cx="1231" cy="391287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38100" dist="25400" dir="5400000" rotWithShape="0">
            <a:srgbClr val="000000">
              <a:alpha val="50000"/>
            </a:srgbClr>
          </a:outerShdw>
        </a:effectLst>
      </dsp:spPr>
      <dsp:style>
        <a:lnRef idx="1">
          <a:scrgbClr r="0" g="0" b="0"/>
        </a:lnRef>
        <a:fillRef idx="2">
          <a:scrgbClr r="0" g="0" b="0"/>
        </a:fillRef>
        <a:effectRef idx="1">
          <a:scrgbClr r="0" g="0" b="0"/>
        </a:effectRef>
        <a:fontRef idx="minor"/>
      </dsp:style>
    </dsp:sp>
    <dsp:sp modelId="{C65FA353-69CC-4F86-91C5-841E15D5706E}">
      <dsp:nvSpPr>
        <dsp:cNvPr id="0" name=""/>
        <dsp:cNvSpPr/>
      </dsp:nvSpPr>
      <dsp:spPr>
        <a:xfrm>
          <a:off x="2237692" y="2014402"/>
          <a:ext cx="5456574" cy="34381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ts val="0"/>
            </a:spcAft>
          </a:pPr>
          <a:r>
            <a:rPr lang="en-US" sz="5500" kern="1200" dirty="0" smtClean="0">
              <a:latin typeface="+mj-lt"/>
              <a:ea typeface="Calibri" panose="020F0502020204030204" pitchFamily="34" charset="0"/>
            </a:rPr>
            <a:t>Recommended</a:t>
          </a:r>
          <a:endParaRPr lang="en-US" sz="5800" kern="1200" dirty="0" smtClean="0">
            <a:latin typeface="+mj-lt"/>
            <a:ea typeface="Calibri" panose="020F0502020204030204" pitchFamily="34" charset="0"/>
          </a:endParaRPr>
        </a:p>
        <a:p>
          <a:pPr lvl="0" algn="l" defTabSz="2444750">
            <a:lnSpc>
              <a:spcPct val="90000"/>
            </a:lnSpc>
            <a:spcBef>
              <a:spcPct val="0"/>
            </a:spcBef>
            <a:spcAft>
              <a:spcPts val="0"/>
            </a:spcAft>
          </a:pPr>
          <a:r>
            <a:rPr lang="en-US" sz="7000" kern="1200" dirty="0" smtClean="0">
              <a:latin typeface="+mj-lt"/>
              <a:ea typeface="Calibri" panose="020F0502020204030204" pitchFamily="34" charset="0"/>
            </a:rPr>
            <a:t> </a:t>
          </a:r>
        </a:p>
        <a:p>
          <a:pPr lvl="0" algn="l" defTabSz="2444750">
            <a:lnSpc>
              <a:spcPct val="90000"/>
            </a:lnSpc>
            <a:spcBef>
              <a:spcPct val="0"/>
            </a:spcBef>
            <a:spcAft>
              <a:spcPts val="0"/>
            </a:spcAft>
          </a:pPr>
          <a:r>
            <a:rPr lang="en-US" sz="7000" kern="1200" dirty="0" smtClean="0">
              <a:latin typeface="+mj-lt"/>
              <a:ea typeface="Calibri" panose="020F0502020204030204" pitchFamily="34" charset="0"/>
            </a:rPr>
            <a:t> </a:t>
          </a:r>
          <a:r>
            <a:rPr lang="uk-UA" sz="7000" kern="1200" dirty="0" smtClean="0">
              <a:latin typeface="+mj-lt"/>
              <a:ea typeface="Calibri" panose="020F0502020204030204" pitchFamily="34" charset="0"/>
            </a:rPr>
            <a:t>8–14 </a:t>
          </a:r>
          <a:r>
            <a:rPr lang="en-US" sz="7000" b="0" kern="1200" baseline="0" dirty="0" smtClean="0">
              <a:solidFill>
                <a:sysClr val="windowText" lastClr="000000"/>
              </a:solidFill>
              <a:latin typeface="+mj-lt"/>
            </a:rPr>
            <a:t>t ha</a:t>
          </a:r>
          <a:r>
            <a:rPr lang="en-US" sz="7000" b="0" kern="1200" baseline="30000" dirty="0" smtClean="0">
              <a:solidFill>
                <a:sysClr val="windowText" lastClr="000000"/>
              </a:solidFill>
              <a:latin typeface="+mj-lt"/>
            </a:rPr>
            <a:t>-1</a:t>
          </a:r>
          <a:endParaRPr lang="ru-RU" sz="7000" kern="1200" dirty="0">
            <a:latin typeface="+mj-lt"/>
          </a:endParaRPr>
        </a:p>
      </dsp:txBody>
      <dsp:txXfrm>
        <a:off x="2237692" y="2014402"/>
        <a:ext cx="5456574" cy="3438130"/>
      </dsp:txXfrm>
    </dsp:sp>
    <dsp:sp modelId="{26BCEE69-010E-4037-BF99-FC1054DEB571}">
      <dsp:nvSpPr>
        <dsp:cNvPr id="0" name=""/>
        <dsp:cNvSpPr/>
      </dsp:nvSpPr>
      <dsp:spPr>
        <a:xfrm>
          <a:off x="7426125" y="2033449"/>
          <a:ext cx="4847486" cy="44001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ts val="0"/>
            </a:spcAft>
          </a:pPr>
          <a:r>
            <a:rPr lang="en-US" sz="5800" kern="1200" dirty="0" smtClean="0">
              <a:latin typeface="+mj-lt"/>
              <a:ea typeface="Calibri" panose="020F0502020204030204" pitchFamily="34" charset="0"/>
            </a:rPr>
            <a:t>Present</a:t>
          </a:r>
        </a:p>
        <a:p>
          <a:pPr lvl="0" algn="l" defTabSz="2578100">
            <a:lnSpc>
              <a:spcPct val="90000"/>
            </a:lnSpc>
            <a:spcBef>
              <a:spcPct val="0"/>
            </a:spcBef>
            <a:spcAft>
              <a:spcPts val="0"/>
            </a:spcAft>
          </a:pPr>
          <a:endParaRPr lang="en-US" sz="7000" kern="1200" dirty="0" smtClean="0">
            <a:latin typeface="+mj-lt"/>
            <a:ea typeface="Calibri" panose="020F0502020204030204" pitchFamily="34" charset="0"/>
          </a:endParaRPr>
        </a:p>
        <a:p>
          <a:pPr lvl="0" algn="l" defTabSz="2578100">
            <a:lnSpc>
              <a:spcPct val="90000"/>
            </a:lnSpc>
            <a:spcBef>
              <a:spcPct val="0"/>
            </a:spcBef>
            <a:spcAft>
              <a:spcPts val="0"/>
            </a:spcAft>
          </a:pPr>
          <a:r>
            <a:rPr lang="uk-UA" sz="7000" kern="1200" smtClean="0">
              <a:latin typeface="+mj-lt"/>
              <a:ea typeface="Calibri" panose="020F0502020204030204" pitchFamily="34" charset="0"/>
            </a:rPr>
            <a:t>0,5 </a:t>
          </a:r>
          <a:r>
            <a:rPr lang="en-US" sz="7000" b="0" kern="1200" baseline="0" dirty="0" smtClean="0">
              <a:solidFill>
                <a:sysClr val="windowText" lastClr="000000"/>
              </a:solidFill>
              <a:latin typeface="+mj-lt"/>
            </a:rPr>
            <a:t>t ha</a:t>
          </a:r>
          <a:r>
            <a:rPr lang="en-US" sz="7000" b="0" kern="1200" baseline="30000" dirty="0" smtClean="0">
              <a:solidFill>
                <a:sysClr val="windowText" lastClr="000000"/>
              </a:solidFill>
              <a:latin typeface="+mj-lt"/>
            </a:rPr>
            <a:t>-1</a:t>
          </a:r>
          <a:endParaRPr lang="ru-RU" sz="7000" kern="1200" dirty="0">
            <a:latin typeface="+mj-lt"/>
          </a:endParaRPr>
        </a:p>
      </dsp:txBody>
      <dsp:txXfrm>
        <a:off x="7426125" y="2033449"/>
        <a:ext cx="4847486" cy="4400154"/>
      </dsp:txXfrm>
    </dsp:sp>
    <dsp:sp modelId="{AB95D332-6214-4EE8-9EF5-55A3F6A0D2E2}">
      <dsp:nvSpPr>
        <dsp:cNvPr id="0" name=""/>
        <dsp:cNvSpPr/>
      </dsp:nvSpPr>
      <dsp:spPr>
        <a:xfrm rot="16200000">
          <a:off x="-764986" y="2644174"/>
          <a:ext cx="5417820" cy="1539187"/>
        </a:xfrm>
        <a:prstGeom prst="rightArrow">
          <a:avLst>
            <a:gd name="adj1" fmla="val 49830"/>
            <a:gd name="adj2" fmla="val 60660"/>
          </a:avLst>
        </a:prstGeom>
        <a:solidFill>
          <a:schemeClr val="accent2">
            <a:tint val="4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38100" dist="25400" dir="5400000" rotWithShape="0">
            <a:srgbClr val="000000">
              <a:alpha val="50000"/>
            </a:srgbClr>
          </a:outerShdw>
        </a:effectLst>
      </dsp:spPr>
      <dsp:style>
        <a:lnRef idx="1">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ru-RU" sz="3600" kern="1200" dirty="0"/>
        </a:p>
      </dsp:txBody>
      <dsp:txXfrm>
        <a:off x="-532362" y="3262903"/>
        <a:ext cx="4952572" cy="766977"/>
      </dsp:txXfrm>
    </dsp:sp>
    <dsp:sp modelId="{AE108E69-831D-4D41-AB10-42E0103D2FEF}">
      <dsp:nvSpPr>
        <dsp:cNvPr id="0" name=""/>
        <dsp:cNvSpPr/>
      </dsp:nvSpPr>
      <dsp:spPr>
        <a:xfrm rot="5400000">
          <a:off x="9628316" y="4046246"/>
          <a:ext cx="5417820" cy="1539187"/>
        </a:xfrm>
        <a:prstGeom prst="rightArrow">
          <a:avLst>
            <a:gd name="adj1" fmla="val 49830"/>
            <a:gd name="adj2" fmla="val 60660"/>
          </a:avLst>
        </a:prstGeom>
        <a:solidFill>
          <a:schemeClr val="accent2">
            <a:tint val="4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38100" dist="25400" dir="5400000" rotWithShape="0">
            <a:srgbClr val="000000">
              <a:alpha val="50000"/>
            </a:srgbClr>
          </a:outerShdw>
        </a:effectLst>
      </dsp:spPr>
      <dsp:style>
        <a:lnRef idx="1">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ru-RU" sz="3600" kern="1200" dirty="0"/>
        </a:p>
      </dsp:txBody>
      <dsp:txXfrm>
        <a:off x="9860940" y="4199727"/>
        <a:ext cx="4952572" cy="766977"/>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72CB1F-EAE6-4F3B-9E8C-BE3E033271FC}" type="datetimeFigureOut">
              <a:rPr lang="en-US" smtClean="0"/>
              <a:t>5/4/2020</a:t>
            </a:fld>
            <a:endParaRPr lang="en-US"/>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64EA5C-935A-4486-9498-FDF478F20D4F}" type="slidenum">
              <a:rPr lang="en-US" smtClean="0"/>
              <a:t>‹#›</a:t>
            </a:fld>
            <a:endParaRPr lang="en-US"/>
          </a:p>
        </p:txBody>
      </p:sp>
    </p:spTree>
    <p:extLst>
      <p:ext uri="{BB962C8B-B14F-4D97-AF65-F5344CB8AC3E}">
        <p14:creationId xmlns:p14="http://schemas.microsoft.com/office/powerpoint/2010/main" val="19028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xfrm>
            <a:off x="1143000" y="685800"/>
            <a:ext cx="4572000" cy="3429000"/>
          </a:xfrm>
          <a:prstGeom prst="rect">
            <a:avLst/>
          </a:prstGeom>
        </p:spPr>
        <p:txBody>
          <a:bodyPr/>
          <a:lstStyle/>
          <a:p>
            <a:endParaRPr/>
          </a:p>
        </p:txBody>
      </p:sp>
      <p:sp>
        <p:nvSpPr>
          <p:cNvPr id="81" name="Shape 8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2594487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99111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a:xfrm>
            <a:off x="540327" y="4343400"/>
            <a:ext cx="5902037" cy="4114800"/>
          </a:xfrm>
        </p:spPr>
        <p:txBody>
          <a:bodyPr/>
          <a:lstStyle/>
          <a:p>
            <a:r>
              <a:rPr lang="en-US" sz="2000" dirty="0" smtClean="0">
                <a:latin typeface="+mn-lt"/>
              </a:rPr>
              <a:t>Higher efficiency of </a:t>
            </a:r>
            <a:r>
              <a:rPr lang="en-US" sz="2000" dirty="0" err="1" smtClean="0">
                <a:solidFill>
                  <a:srgbClr val="000000"/>
                </a:solidFill>
                <a:latin typeface="+mn-lt"/>
                <a:ea typeface="Calibri"/>
                <a:cs typeface="Times New Roman"/>
              </a:rPr>
              <a:t>organo</a:t>
            </a:r>
            <a:r>
              <a:rPr lang="en-US" sz="2000" dirty="0" smtClean="0">
                <a:solidFill>
                  <a:srgbClr val="000000"/>
                </a:solidFill>
                <a:latin typeface="+mn-lt"/>
                <a:ea typeface="Calibri"/>
                <a:cs typeface="Times New Roman"/>
              </a:rPr>
              <a:t>-mineral </a:t>
            </a:r>
            <a:r>
              <a:rPr lang="en-US" sz="2000" dirty="0">
                <a:solidFill>
                  <a:srgbClr val="000000"/>
                </a:solidFill>
                <a:latin typeface="+mn-lt"/>
                <a:ea typeface="Calibri"/>
                <a:cs typeface="Times New Roman"/>
              </a:rPr>
              <a:t>fertilizers </a:t>
            </a:r>
            <a:r>
              <a:rPr lang="en-US" sz="2000" dirty="0" smtClean="0">
                <a:solidFill>
                  <a:srgbClr val="000000"/>
                </a:solidFill>
                <a:latin typeface="+mn-lt"/>
                <a:ea typeface="Calibri"/>
                <a:cs typeface="Times New Roman"/>
              </a:rPr>
              <a:t> was proven compared to manure and mineral fertilizers</a:t>
            </a:r>
            <a:r>
              <a:rPr lang="en-US" sz="2000" dirty="0">
                <a:solidFill>
                  <a:srgbClr val="000000"/>
                </a:solidFill>
                <a:latin typeface="+mn-lt"/>
                <a:ea typeface="Calibri"/>
                <a:cs typeface="Times New Roman"/>
              </a:rPr>
              <a:t>. Organic carbon content increased up to </a:t>
            </a:r>
            <a:r>
              <a:rPr lang="ru-RU" sz="2000" dirty="0">
                <a:solidFill>
                  <a:srgbClr val="000000"/>
                </a:solidFill>
                <a:latin typeface="+mn-lt"/>
                <a:ea typeface="Calibri"/>
                <a:cs typeface="Times New Roman"/>
              </a:rPr>
              <a:t>33 </a:t>
            </a:r>
            <a:r>
              <a:rPr lang="ru-RU" sz="2000" dirty="0" smtClean="0">
                <a:solidFill>
                  <a:srgbClr val="000000"/>
                </a:solidFill>
                <a:latin typeface="+mn-lt"/>
                <a:ea typeface="Calibri"/>
                <a:cs typeface="Times New Roman"/>
              </a:rPr>
              <a:t>%</a:t>
            </a:r>
            <a:r>
              <a:rPr lang="en-US" sz="2000" dirty="0" smtClean="0">
                <a:solidFill>
                  <a:srgbClr val="000000"/>
                </a:solidFill>
                <a:latin typeface="+mn-lt"/>
                <a:ea typeface="Calibri"/>
                <a:cs typeface="Times New Roman"/>
              </a:rPr>
              <a:t> under the effect of </a:t>
            </a:r>
            <a:r>
              <a:rPr lang="en-US" sz="2000" dirty="0" err="1" smtClean="0">
                <a:solidFill>
                  <a:srgbClr val="000000"/>
                </a:solidFill>
                <a:latin typeface="+mn-lt"/>
                <a:ea typeface="Calibri"/>
                <a:cs typeface="Times New Roman"/>
              </a:rPr>
              <a:t>organo</a:t>
            </a:r>
            <a:r>
              <a:rPr lang="en-US" sz="2000" dirty="0" smtClean="0">
                <a:solidFill>
                  <a:srgbClr val="000000"/>
                </a:solidFill>
                <a:latin typeface="+mn-lt"/>
                <a:ea typeface="Calibri"/>
                <a:cs typeface="Times New Roman"/>
              </a:rPr>
              <a:t>-mineral fertilizers</a:t>
            </a:r>
            <a:r>
              <a:rPr lang="ru-RU" sz="2000" dirty="0" smtClean="0">
                <a:solidFill>
                  <a:srgbClr val="000000"/>
                </a:solidFill>
                <a:latin typeface="+mn-lt"/>
                <a:ea typeface="Calibri"/>
                <a:cs typeface="Times New Roman"/>
              </a:rPr>
              <a:t>. </a:t>
            </a:r>
            <a:r>
              <a:rPr lang="en-US" sz="2000" dirty="0" smtClean="0">
                <a:solidFill>
                  <a:srgbClr val="000000"/>
                </a:solidFill>
                <a:latin typeface="+mn-lt"/>
                <a:ea typeface="Calibri"/>
                <a:cs typeface="Times New Roman"/>
              </a:rPr>
              <a:t> </a:t>
            </a:r>
            <a:r>
              <a:rPr lang="en-US" sz="2000" dirty="0" smtClean="0">
                <a:latin typeface="+mn-lt"/>
              </a:rPr>
              <a:t>An </a:t>
            </a:r>
            <a:r>
              <a:rPr lang="en-US" sz="2000" dirty="0">
                <a:latin typeface="+mn-lt"/>
              </a:rPr>
              <a:t>advantage of localized application of </a:t>
            </a:r>
            <a:r>
              <a:rPr lang="en-US" sz="2000" dirty="0" err="1" smtClean="0">
                <a:latin typeface="+mn-lt"/>
              </a:rPr>
              <a:t>organo</a:t>
            </a:r>
            <a:r>
              <a:rPr lang="en-US" sz="2000" dirty="0" smtClean="0">
                <a:latin typeface="+mn-lt"/>
              </a:rPr>
              <a:t>-mineral </a:t>
            </a:r>
            <a:r>
              <a:rPr lang="en-US" sz="2000" dirty="0">
                <a:latin typeface="+mn-lt"/>
              </a:rPr>
              <a:t>fertilizers </a:t>
            </a:r>
            <a:r>
              <a:rPr lang="en-US" sz="2000" dirty="0" smtClean="0">
                <a:latin typeface="+mn-lt"/>
              </a:rPr>
              <a:t>over broadcasting was</a:t>
            </a:r>
            <a:r>
              <a:rPr lang="uk-UA" sz="2000" dirty="0" smtClean="0">
                <a:latin typeface="+mn-lt"/>
              </a:rPr>
              <a:t> </a:t>
            </a:r>
            <a:r>
              <a:rPr lang="en-US" sz="2000" dirty="0" smtClean="0">
                <a:latin typeface="+mn-lt"/>
              </a:rPr>
              <a:t>observed. </a:t>
            </a:r>
            <a:endParaRPr lang="ru-RU" sz="2000" dirty="0">
              <a:latin typeface="+mn-lt"/>
            </a:endParaRPr>
          </a:p>
        </p:txBody>
      </p:sp>
    </p:spTree>
    <p:extLst>
      <p:ext uri="{BB962C8B-B14F-4D97-AF65-F5344CB8AC3E}">
        <p14:creationId xmlns:p14="http://schemas.microsoft.com/office/powerpoint/2010/main" val="402571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a:xfrm>
            <a:off x="914400" y="4343400"/>
            <a:ext cx="5579918" cy="4114800"/>
          </a:xfrm>
        </p:spPr>
        <p:txBody>
          <a:bodyPr/>
          <a:lstStyle/>
          <a:p>
            <a:r>
              <a:rPr lang="en-US" dirty="0" smtClean="0"/>
              <a:t>For </a:t>
            </a:r>
            <a:r>
              <a:rPr lang="en-US" dirty="0"/>
              <a:t>last decades SOC loss in soils has been surveyed in Ukraine. Areas of soils with high and very high humus content decreased from 30 percent in 1990 to 22 in 2010. </a:t>
            </a:r>
            <a:endParaRPr lang="ru-RU" dirty="0"/>
          </a:p>
        </p:txBody>
      </p:sp>
    </p:spTree>
    <p:extLst>
      <p:ext uri="{BB962C8B-B14F-4D97-AF65-F5344CB8AC3E}">
        <p14:creationId xmlns:p14="http://schemas.microsoft.com/office/powerpoint/2010/main" val="51913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a:xfrm>
            <a:off x="488374" y="4447309"/>
            <a:ext cx="5902036" cy="4114800"/>
          </a:xfrm>
        </p:spPr>
        <p:txBody>
          <a:bodyPr/>
          <a:lstStyle/>
          <a:p>
            <a:r>
              <a:rPr lang="en-US" sz="1800" dirty="0" smtClean="0"/>
              <a:t>Meta-analyses showed significant decrease in SOC stocks after conversion of virgin lands into croplands in Ukraine. Since expedition of soil scientist </a:t>
            </a:r>
            <a:r>
              <a:rPr lang="en-US" sz="1800" dirty="0" err="1" smtClean="0"/>
              <a:t>Dokuchaev</a:t>
            </a:r>
            <a:r>
              <a:rPr lang="en-US" sz="1800" dirty="0" smtClean="0"/>
              <a:t> in 1882 organic carbon in soils of Ukraine has been decreased in 1.3 times. Statistical </a:t>
            </a:r>
            <a:r>
              <a:rPr lang="en-US" sz="1800" dirty="0"/>
              <a:t>data indicates soil organic carbon loss in all natural zones of Ukraine. An average annual loss of total organic carbon from 1961 to 2010 </a:t>
            </a:r>
            <a:r>
              <a:rPr lang="en-US" sz="1800" dirty="0" smtClean="0"/>
              <a:t>was </a:t>
            </a:r>
            <a:r>
              <a:rPr lang="en-US" sz="1800" dirty="0"/>
              <a:t>about 0.01% per year. </a:t>
            </a:r>
            <a:r>
              <a:rPr lang="en-US" sz="1800" dirty="0" smtClean="0"/>
              <a:t>The </a:t>
            </a:r>
            <a:r>
              <a:rPr lang="en-US" sz="1800" dirty="0"/>
              <a:t>main reason of the mentioned process is enormous lack of organic fertilizers. </a:t>
            </a:r>
            <a:r>
              <a:rPr lang="en-US" sz="1800" dirty="0" smtClean="0"/>
              <a:t>Since </a:t>
            </a:r>
            <a:r>
              <a:rPr lang="en-US" sz="1800" dirty="0"/>
              <a:t>1985 there has been a decline of </a:t>
            </a:r>
            <a:r>
              <a:rPr lang="en-US" sz="1800" dirty="0" smtClean="0"/>
              <a:t>application of </a:t>
            </a:r>
            <a:r>
              <a:rPr lang="en-US" sz="1800" dirty="0"/>
              <a:t>organic fertilizers in 16 times in Ukraine. </a:t>
            </a:r>
          </a:p>
          <a:p>
            <a:endParaRPr lang="ru-RU" sz="1800" dirty="0"/>
          </a:p>
        </p:txBody>
      </p:sp>
    </p:spTree>
    <p:extLst>
      <p:ext uri="{BB962C8B-B14F-4D97-AF65-F5344CB8AC3E}">
        <p14:creationId xmlns:p14="http://schemas.microsoft.com/office/powerpoint/2010/main" val="326321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sz="1800" dirty="0" smtClean="0"/>
              <a:t>To provide non deficit humus balance in soils of Ukraine it is recommended to apply 8 – 14 t of organic fertilizer per hectare. While the current rate is only half of ton, and in some areas even less. Only 1% of arable soils are treated with organic fertilizers. </a:t>
            </a:r>
            <a:endParaRPr lang="ru-RU" sz="1800" dirty="0"/>
          </a:p>
        </p:txBody>
      </p:sp>
    </p:spTree>
    <p:extLst>
      <p:ext uri="{BB962C8B-B14F-4D97-AF65-F5344CB8AC3E}">
        <p14:creationId xmlns:p14="http://schemas.microsoft.com/office/powerpoint/2010/main" val="18923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lvl="0"/>
            <a:r>
              <a:rPr lang="en-US" sz="2000" dirty="0" smtClean="0"/>
              <a:t>So, it is very important to provide enhancing of organic matter income into a soil. Due </a:t>
            </a:r>
            <a:r>
              <a:rPr lang="en-US" sz="2000" dirty="0"/>
              <a:t>to </a:t>
            </a:r>
            <a:r>
              <a:rPr lang="en-US" sz="2000" dirty="0" smtClean="0"/>
              <a:t>decreasing of manure </a:t>
            </a:r>
            <a:r>
              <a:rPr lang="en-US" sz="2000" dirty="0"/>
              <a:t>application the </a:t>
            </a:r>
            <a:r>
              <a:rPr lang="en-US" sz="2000" dirty="0" smtClean="0"/>
              <a:t>role of alternative fertilizers is constantly increasing. That is why an interest to organic fertilizer and soil amendments is very high as for traditional agriculture and for organic production even more</a:t>
            </a:r>
          </a:p>
          <a:p>
            <a:endParaRPr lang="ru-RU" sz="2000" dirty="0"/>
          </a:p>
        </p:txBody>
      </p:sp>
    </p:spTree>
    <p:extLst>
      <p:ext uri="{BB962C8B-B14F-4D97-AF65-F5344CB8AC3E}">
        <p14:creationId xmlns:p14="http://schemas.microsoft.com/office/powerpoint/2010/main" val="378237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sz="2000" dirty="0"/>
              <a:t>To assess the role of organic inputs as a source of </a:t>
            </a:r>
            <a:r>
              <a:rPr lang="en-US" sz="2000" dirty="0" smtClean="0"/>
              <a:t>SOC, </a:t>
            </a:r>
            <a:r>
              <a:rPr lang="en-US" sz="2000" dirty="0"/>
              <a:t>not </a:t>
            </a:r>
            <a:r>
              <a:rPr lang="en-US" sz="2000" dirty="0" smtClean="0"/>
              <a:t>only, </a:t>
            </a:r>
            <a:r>
              <a:rPr lang="en-US" sz="2000" dirty="0"/>
              <a:t>the data about total content of </a:t>
            </a:r>
            <a:r>
              <a:rPr lang="en-US" sz="2000" dirty="0" smtClean="0"/>
              <a:t>carbon, </a:t>
            </a:r>
            <a:r>
              <a:rPr lang="en-US" sz="2000" dirty="0"/>
              <a:t>but also its organic matter composition is necessary. Organic substances applied into a soil is an important factor of </a:t>
            </a:r>
            <a:r>
              <a:rPr lang="en-US" sz="2000" dirty="0" smtClean="0"/>
              <a:t>mineralization, </a:t>
            </a:r>
            <a:r>
              <a:rPr lang="en-US" sz="2000" dirty="0"/>
              <a:t>synthesis and </a:t>
            </a:r>
            <a:r>
              <a:rPr lang="en-US" sz="2000" dirty="0" err="1"/>
              <a:t>resynthesis</a:t>
            </a:r>
            <a:r>
              <a:rPr lang="en-US" sz="2000" dirty="0"/>
              <a:t> of </a:t>
            </a:r>
            <a:r>
              <a:rPr lang="en-US" sz="2000" dirty="0" err="1"/>
              <a:t>humic</a:t>
            </a:r>
            <a:r>
              <a:rPr lang="en-US" sz="2000" dirty="0"/>
              <a:t> compounds. It is proved that a complex mixture of organic compounds with different degree of stability entered in a soil with organic </a:t>
            </a:r>
            <a:r>
              <a:rPr lang="en-US" sz="2000" dirty="0" smtClean="0"/>
              <a:t>inputs</a:t>
            </a:r>
            <a:endParaRPr lang="ru-RU" sz="2000" dirty="0"/>
          </a:p>
        </p:txBody>
      </p:sp>
    </p:spTree>
    <p:extLst>
      <p:ext uri="{BB962C8B-B14F-4D97-AF65-F5344CB8AC3E}">
        <p14:creationId xmlns:p14="http://schemas.microsoft.com/office/powerpoint/2010/main" val="355897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algn="just"/>
            <a:endParaRPr lang="ru-RU" sz="1700" dirty="0"/>
          </a:p>
        </p:txBody>
      </p:sp>
    </p:spTree>
    <p:extLst>
      <p:ext uri="{BB962C8B-B14F-4D97-AF65-F5344CB8AC3E}">
        <p14:creationId xmlns:p14="http://schemas.microsoft.com/office/powerpoint/2010/main" val="368903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0663" y="685800"/>
            <a:ext cx="60960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22594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4" name="Заметки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1478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tandart page">
    <p:spTree>
      <p:nvGrpSpPr>
        <p:cNvPr id="1" name=""/>
        <p:cNvGrpSpPr/>
        <p:nvPr/>
      </p:nvGrpSpPr>
      <p:grpSpPr>
        <a:xfrm>
          <a:off x="0" y="0"/>
          <a:ext cx="0" cy="0"/>
          <a:chOff x="0" y="0"/>
          <a:chExt cx="0" cy="0"/>
        </a:xfrm>
      </p:grpSpPr>
      <p:sp>
        <p:nvSpPr>
          <p:cNvPr id="11" name="Shape 11"/>
          <p:cNvSpPr/>
          <p:nvPr/>
        </p:nvSpPr>
        <p:spPr>
          <a:xfrm>
            <a:off x="1856957" y="12013785"/>
            <a:ext cx="2486026"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atin typeface="Raleway SemiBold"/>
                <a:ea typeface="Raleway SemiBold"/>
                <a:cs typeface="Raleway SemiBold"/>
                <a:sym typeface="Raleway SemiBold"/>
                <a:hlinkClick r:id="rId2"/>
              </a:defRPr>
            </a:lvl1pPr>
          </a:lstStyle>
          <a:p>
            <a:r>
              <a:rPr>
                <a:hlinkClick r:id="rId2"/>
              </a:rPr>
              <a:t>WWW.SITE2MAX.PRO</a:t>
            </a:r>
          </a:p>
        </p:txBody>
      </p:sp>
      <p:sp>
        <p:nvSpPr>
          <p:cNvPr id="12" name="Shape 12"/>
          <p:cNvSpPr/>
          <p:nvPr/>
        </p:nvSpPr>
        <p:spPr>
          <a:xfrm>
            <a:off x="1854141" y="12329660"/>
            <a:ext cx="5766164" cy="36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800">
                <a:latin typeface="Raleway Regular"/>
                <a:ea typeface="Raleway Regular"/>
                <a:cs typeface="Raleway Regular"/>
                <a:sym typeface="Raleway Regular"/>
              </a:defRPr>
            </a:lvl1pPr>
          </a:lstStyle>
          <a:p>
            <a:r>
              <a:t>Free PowerPoint &amp; KeyNote Templates</a:t>
            </a:r>
          </a:p>
        </p:txBody>
      </p:sp>
      <p:grpSp>
        <p:nvGrpSpPr>
          <p:cNvPr id="23" name="Group 23"/>
          <p:cNvGrpSpPr/>
          <p:nvPr/>
        </p:nvGrpSpPr>
        <p:grpSpPr>
          <a:xfrm>
            <a:off x="1149692" y="12098516"/>
            <a:ext cx="591162" cy="508659"/>
            <a:chOff x="0" y="0"/>
            <a:chExt cx="591161" cy="508657"/>
          </a:xfrm>
        </p:grpSpPr>
        <p:sp>
          <p:nvSpPr>
            <p:cNvPr id="13" name="Shape 13"/>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4" name="Shape 14"/>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5" name="Shape 15"/>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6" name="Shape 16"/>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sp>
          <p:nvSpPr>
            <p:cNvPr id="17" name="Shape 17"/>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8" name="Shape 18"/>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9" name="Shape 19"/>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0" name="Shape 20"/>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1" name="Shape 21"/>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2" name="Shape 22"/>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grpSp>
      <p:grpSp>
        <p:nvGrpSpPr>
          <p:cNvPr id="2" name="Группа 1"/>
          <p:cNvGrpSpPr/>
          <p:nvPr userDrawn="1"/>
        </p:nvGrpSpPr>
        <p:grpSpPr>
          <a:xfrm>
            <a:off x="21071656" y="12109832"/>
            <a:ext cx="2073172" cy="475850"/>
            <a:chOff x="21071656" y="12109832"/>
            <a:chExt cx="2073172" cy="475850"/>
          </a:xfrm>
        </p:grpSpPr>
        <p:sp>
          <p:nvSpPr>
            <p:cNvPr id="24" name="Shape 24"/>
            <p:cNvSpPr/>
            <p:nvPr/>
          </p:nvSpPr>
          <p:spPr>
            <a:xfrm>
              <a:off x="21071656"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5" name="Shape 25"/>
            <p:cNvSpPr/>
            <p:nvPr/>
          </p:nvSpPr>
          <p:spPr>
            <a:xfrm>
              <a:off x="21604096" y="12109832"/>
              <a:ext cx="475850"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6" name="Shape 26"/>
            <p:cNvSpPr/>
            <p:nvPr/>
          </p:nvSpPr>
          <p:spPr>
            <a:xfrm>
              <a:off x="22136537"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7" name="Shape 27"/>
            <p:cNvSpPr/>
            <p:nvPr/>
          </p:nvSpPr>
          <p:spPr>
            <a:xfrm>
              <a:off x="22668979"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8" name="Shape 28"/>
            <p:cNvSpPr/>
            <p:nvPr/>
          </p:nvSpPr>
          <p:spPr>
            <a:xfrm>
              <a:off x="21706388" y="12239643"/>
              <a:ext cx="271267"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29" name="Shape 29"/>
            <p:cNvSpPr/>
            <p:nvPr/>
          </p:nvSpPr>
          <p:spPr>
            <a:xfrm>
              <a:off x="21234883" y="12205244"/>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0" name="Shape 30"/>
            <p:cNvSpPr/>
            <p:nvPr/>
          </p:nvSpPr>
          <p:spPr>
            <a:xfrm>
              <a:off x="22290065" y="12214294"/>
              <a:ext cx="168792"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1" name="Shape 31"/>
            <p:cNvSpPr/>
            <p:nvPr/>
          </p:nvSpPr>
          <p:spPr>
            <a:xfrm>
              <a:off x="22762644" y="1224373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11" name="Shape 11"/>
          <p:cNvSpPr/>
          <p:nvPr/>
        </p:nvSpPr>
        <p:spPr>
          <a:xfrm>
            <a:off x="1856957" y="12013785"/>
            <a:ext cx="2486026"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atin typeface="Raleway SemiBold"/>
                <a:ea typeface="Raleway SemiBold"/>
                <a:cs typeface="Raleway SemiBold"/>
                <a:sym typeface="Raleway SemiBold"/>
                <a:hlinkClick r:id="rId2"/>
              </a:defRPr>
            </a:lvl1pPr>
          </a:lstStyle>
          <a:p>
            <a:r>
              <a:rPr>
                <a:hlinkClick r:id="rId2"/>
              </a:rPr>
              <a:t>WWW.SITE2MAX.PRO</a:t>
            </a:r>
          </a:p>
        </p:txBody>
      </p:sp>
      <p:sp>
        <p:nvSpPr>
          <p:cNvPr id="12" name="Shape 12"/>
          <p:cNvSpPr/>
          <p:nvPr/>
        </p:nvSpPr>
        <p:spPr>
          <a:xfrm>
            <a:off x="1854141" y="12329660"/>
            <a:ext cx="5766164" cy="36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800">
                <a:latin typeface="Raleway Regular"/>
                <a:ea typeface="Raleway Regular"/>
                <a:cs typeface="Raleway Regular"/>
                <a:sym typeface="Raleway Regular"/>
              </a:defRPr>
            </a:lvl1pPr>
          </a:lstStyle>
          <a:p>
            <a:r>
              <a:t>Free PowerPoint &amp; KeyNote Templates</a:t>
            </a:r>
          </a:p>
        </p:txBody>
      </p:sp>
      <p:grpSp>
        <p:nvGrpSpPr>
          <p:cNvPr id="23" name="Group 23"/>
          <p:cNvGrpSpPr/>
          <p:nvPr/>
        </p:nvGrpSpPr>
        <p:grpSpPr>
          <a:xfrm>
            <a:off x="1149692" y="12098516"/>
            <a:ext cx="591162" cy="508659"/>
            <a:chOff x="0" y="0"/>
            <a:chExt cx="591161" cy="508657"/>
          </a:xfrm>
        </p:grpSpPr>
        <p:sp>
          <p:nvSpPr>
            <p:cNvPr id="13" name="Shape 13"/>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4" name="Shape 14"/>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5" name="Shape 15"/>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6" name="Shape 16"/>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sp>
          <p:nvSpPr>
            <p:cNvPr id="17" name="Shape 17"/>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8" name="Shape 18"/>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9" name="Shape 19"/>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0" name="Shape 20"/>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1" name="Shape 21"/>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2" name="Shape 22"/>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grpSp>
      <p:grpSp>
        <p:nvGrpSpPr>
          <p:cNvPr id="2" name="Группа 1"/>
          <p:cNvGrpSpPr/>
          <p:nvPr userDrawn="1"/>
        </p:nvGrpSpPr>
        <p:grpSpPr>
          <a:xfrm>
            <a:off x="21071656" y="12109832"/>
            <a:ext cx="2073172" cy="475850"/>
            <a:chOff x="21071656" y="12109832"/>
            <a:chExt cx="2073172" cy="475850"/>
          </a:xfrm>
        </p:grpSpPr>
        <p:sp>
          <p:nvSpPr>
            <p:cNvPr id="24" name="Shape 24"/>
            <p:cNvSpPr/>
            <p:nvPr/>
          </p:nvSpPr>
          <p:spPr>
            <a:xfrm>
              <a:off x="21071656"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5" name="Shape 25"/>
            <p:cNvSpPr/>
            <p:nvPr/>
          </p:nvSpPr>
          <p:spPr>
            <a:xfrm>
              <a:off x="21604096" y="12109832"/>
              <a:ext cx="475850"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6" name="Shape 26"/>
            <p:cNvSpPr/>
            <p:nvPr/>
          </p:nvSpPr>
          <p:spPr>
            <a:xfrm>
              <a:off x="22136537"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7" name="Shape 27"/>
            <p:cNvSpPr/>
            <p:nvPr/>
          </p:nvSpPr>
          <p:spPr>
            <a:xfrm>
              <a:off x="22668979"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8" name="Shape 28"/>
            <p:cNvSpPr/>
            <p:nvPr/>
          </p:nvSpPr>
          <p:spPr>
            <a:xfrm>
              <a:off x="21706388" y="12239643"/>
              <a:ext cx="271267"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29" name="Shape 29"/>
            <p:cNvSpPr/>
            <p:nvPr/>
          </p:nvSpPr>
          <p:spPr>
            <a:xfrm>
              <a:off x="21234883" y="12205244"/>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0" name="Shape 30"/>
            <p:cNvSpPr/>
            <p:nvPr/>
          </p:nvSpPr>
          <p:spPr>
            <a:xfrm>
              <a:off x="22290065" y="12214294"/>
              <a:ext cx="168792"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1" name="Shape 31"/>
            <p:cNvSpPr/>
            <p:nvPr/>
          </p:nvSpPr>
          <p:spPr>
            <a:xfrm>
              <a:off x="22762644" y="1224373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grpSp>
      <p:sp>
        <p:nvSpPr>
          <p:cNvPr id="4" name="Рисунок 3"/>
          <p:cNvSpPr>
            <a:spLocks noGrp="1"/>
          </p:cNvSpPr>
          <p:nvPr>
            <p:ph type="pic" sz="quarter" idx="10"/>
          </p:nvPr>
        </p:nvSpPr>
        <p:spPr>
          <a:xfrm>
            <a:off x="3260891" y="4153897"/>
            <a:ext cx="3160712" cy="3160713"/>
          </a:xfrm>
        </p:spPr>
        <p:txBody>
          <a:bodyPr/>
          <a:lstStyle/>
          <a:p>
            <a:endParaRPr lang="en-US"/>
          </a:p>
        </p:txBody>
      </p:sp>
      <p:sp>
        <p:nvSpPr>
          <p:cNvPr id="32" name="Рисунок 3"/>
          <p:cNvSpPr>
            <a:spLocks noGrp="1"/>
          </p:cNvSpPr>
          <p:nvPr>
            <p:ph type="pic" sz="quarter" idx="11"/>
          </p:nvPr>
        </p:nvSpPr>
        <p:spPr>
          <a:xfrm>
            <a:off x="6964211" y="4153897"/>
            <a:ext cx="3160712" cy="3160713"/>
          </a:xfrm>
        </p:spPr>
        <p:txBody>
          <a:bodyPr/>
          <a:lstStyle/>
          <a:p>
            <a:endParaRPr lang="en-US"/>
          </a:p>
        </p:txBody>
      </p:sp>
      <p:sp>
        <p:nvSpPr>
          <p:cNvPr id="33" name="Рисунок 3"/>
          <p:cNvSpPr>
            <a:spLocks noGrp="1"/>
          </p:cNvSpPr>
          <p:nvPr>
            <p:ph type="pic" sz="quarter" idx="12"/>
          </p:nvPr>
        </p:nvSpPr>
        <p:spPr>
          <a:xfrm>
            <a:off x="10667531" y="4153897"/>
            <a:ext cx="3160712" cy="3160713"/>
          </a:xfrm>
        </p:spPr>
        <p:txBody>
          <a:bodyPr/>
          <a:lstStyle/>
          <a:p>
            <a:endParaRPr lang="en-US"/>
          </a:p>
        </p:txBody>
      </p:sp>
      <p:sp>
        <p:nvSpPr>
          <p:cNvPr id="34" name="Рисунок 3"/>
          <p:cNvSpPr>
            <a:spLocks noGrp="1"/>
          </p:cNvSpPr>
          <p:nvPr>
            <p:ph type="pic" sz="quarter" idx="13"/>
          </p:nvPr>
        </p:nvSpPr>
        <p:spPr>
          <a:xfrm>
            <a:off x="18074171" y="4153897"/>
            <a:ext cx="3160712" cy="3160713"/>
          </a:xfrm>
        </p:spPr>
        <p:txBody>
          <a:bodyPr/>
          <a:lstStyle/>
          <a:p>
            <a:endParaRPr lang="en-US"/>
          </a:p>
        </p:txBody>
      </p:sp>
      <p:sp>
        <p:nvSpPr>
          <p:cNvPr id="35" name="Рисунок 3"/>
          <p:cNvSpPr>
            <a:spLocks noGrp="1"/>
          </p:cNvSpPr>
          <p:nvPr>
            <p:ph type="pic" sz="quarter" idx="14"/>
          </p:nvPr>
        </p:nvSpPr>
        <p:spPr>
          <a:xfrm>
            <a:off x="14370851" y="4153897"/>
            <a:ext cx="3160712" cy="3160713"/>
          </a:xfrm>
        </p:spPr>
        <p:txBody>
          <a:bodyPr/>
          <a:lstStyle/>
          <a:p>
            <a:endParaRPr lang="en-US"/>
          </a:p>
        </p:txBody>
      </p:sp>
    </p:spTree>
    <p:extLst>
      <p:ext uri="{BB962C8B-B14F-4D97-AF65-F5344CB8AC3E}">
        <p14:creationId xmlns:p14="http://schemas.microsoft.com/office/powerpoint/2010/main" val="23008555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page (2)">
    <p:spTree>
      <p:nvGrpSpPr>
        <p:cNvPr id="1" name=""/>
        <p:cNvGrpSpPr/>
        <p:nvPr/>
      </p:nvGrpSpPr>
      <p:grpSpPr>
        <a:xfrm>
          <a:off x="0" y="0"/>
          <a:ext cx="0" cy="0"/>
          <a:chOff x="0" y="0"/>
          <a:chExt cx="0" cy="0"/>
        </a:xfrm>
      </p:grpSpPr>
      <p:sp>
        <p:nvSpPr>
          <p:cNvPr id="11" name="Shape 11"/>
          <p:cNvSpPr/>
          <p:nvPr/>
        </p:nvSpPr>
        <p:spPr>
          <a:xfrm>
            <a:off x="1856957" y="12013785"/>
            <a:ext cx="2486026"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atin typeface="Raleway SemiBold"/>
                <a:ea typeface="Raleway SemiBold"/>
                <a:cs typeface="Raleway SemiBold"/>
                <a:sym typeface="Raleway SemiBold"/>
                <a:hlinkClick r:id="rId2"/>
              </a:defRPr>
            </a:lvl1pPr>
          </a:lstStyle>
          <a:p>
            <a:r>
              <a:rPr>
                <a:hlinkClick r:id="rId2"/>
              </a:rPr>
              <a:t>WWW.SITE2MAX.PRO</a:t>
            </a:r>
          </a:p>
        </p:txBody>
      </p:sp>
      <p:sp>
        <p:nvSpPr>
          <p:cNvPr id="12" name="Shape 12"/>
          <p:cNvSpPr/>
          <p:nvPr/>
        </p:nvSpPr>
        <p:spPr>
          <a:xfrm>
            <a:off x="1854141" y="12329660"/>
            <a:ext cx="5766164" cy="36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800">
                <a:latin typeface="Raleway Regular"/>
                <a:ea typeface="Raleway Regular"/>
                <a:cs typeface="Raleway Regular"/>
                <a:sym typeface="Raleway Regular"/>
              </a:defRPr>
            </a:lvl1pPr>
          </a:lstStyle>
          <a:p>
            <a:r>
              <a:t>Free PowerPoint &amp; KeyNote Templates</a:t>
            </a:r>
          </a:p>
        </p:txBody>
      </p:sp>
      <p:grpSp>
        <p:nvGrpSpPr>
          <p:cNvPr id="23" name="Group 23"/>
          <p:cNvGrpSpPr/>
          <p:nvPr/>
        </p:nvGrpSpPr>
        <p:grpSpPr>
          <a:xfrm>
            <a:off x="1149692" y="12098516"/>
            <a:ext cx="591162" cy="508659"/>
            <a:chOff x="0" y="0"/>
            <a:chExt cx="591161" cy="508657"/>
          </a:xfrm>
        </p:grpSpPr>
        <p:sp>
          <p:nvSpPr>
            <p:cNvPr id="13" name="Shape 13"/>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4" name="Shape 14"/>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5" name="Shape 15"/>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6" name="Shape 16"/>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sp>
          <p:nvSpPr>
            <p:cNvPr id="17" name="Shape 17"/>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8" name="Shape 18"/>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9" name="Shape 19"/>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0" name="Shape 20"/>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1" name="Shape 21"/>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2" name="Shape 22"/>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grpSp>
      <p:grpSp>
        <p:nvGrpSpPr>
          <p:cNvPr id="2" name="Группа 1"/>
          <p:cNvGrpSpPr/>
          <p:nvPr userDrawn="1"/>
        </p:nvGrpSpPr>
        <p:grpSpPr>
          <a:xfrm>
            <a:off x="21071656" y="12109832"/>
            <a:ext cx="2073172" cy="475850"/>
            <a:chOff x="21071656" y="12109832"/>
            <a:chExt cx="2073172" cy="475850"/>
          </a:xfrm>
        </p:grpSpPr>
        <p:sp>
          <p:nvSpPr>
            <p:cNvPr id="24" name="Shape 24"/>
            <p:cNvSpPr/>
            <p:nvPr/>
          </p:nvSpPr>
          <p:spPr>
            <a:xfrm>
              <a:off x="21071656"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5" name="Shape 25"/>
            <p:cNvSpPr/>
            <p:nvPr/>
          </p:nvSpPr>
          <p:spPr>
            <a:xfrm>
              <a:off x="21604096" y="12109832"/>
              <a:ext cx="475850"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6" name="Shape 26"/>
            <p:cNvSpPr/>
            <p:nvPr/>
          </p:nvSpPr>
          <p:spPr>
            <a:xfrm>
              <a:off x="22136537"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7" name="Shape 27"/>
            <p:cNvSpPr/>
            <p:nvPr/>
          </p:nvSpPr>
          <p:spPr>
            <a:xfrm>
              <a:off x="22668979"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8" name="Shape 28"/>
            <p:cNvSpPr/>
            <p:nvPr/>
          </p:nvSpPr>
          <p:spPr>
            <a:xfrm>
              <a:off x="21706388" y="12239643"/>
              <a:ext cx="271267"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29" name="Shape 29"/>
            <p:cNvSpPr/>
            <p:nvPr/>
          </p:nvSpPr>
          <p:spPr>
            <a:xfrm>
              <a:off x="21234883" y="12205244"/>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0" name="Shape 30"/>
            <p:cNvSpPr/>
            <p:nvPr/>
          </p:nvSpPr>
          <p:spPr>
            <a:xfrm>
              <a:off x="22290065" y="12214294"/>
              <a:ext cx="168792"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1" name="Shape 31"/>
            <p:cNvSpPr/>
            <p:nvPr/>
          </p:nvSpPr>
          <p:spPr>
            <a:xfrm>
              <a:off x="22762644" y="1224373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grpSp>
      <p:sp>
        <p:nvSpPr>
          <p:cNvPr id="4" name="Рисунок 3"/>
          <p:cNvSpPr>
            <a:spLocks noGrp="1"/>
          </p:cNvSpPr>
          <p:nvPr>
            <p:ph type="pic" sz="quarter" idx="10"/>
          </p:nvPr>
        </p:nvSpPr>
        <p:spPr>
          <a:xfrm>
            <a:off x="3260891" y="2743108"/>
            <a:ext cx="3160712" cy="3160713"/>
          </a:xfrm>
        </p:spPr>
        <p:txBody>
          <a:bodyPr/>
          <a:lstStyle/>
          <a:p>
            <a:endParaRPr lang="en-US"/>
          </a:p>
        </p:txBody>
      </p:sp>
      <p:sp>
        <p:nvSpPr>
          <p:cNvPr id="32" name="Рисунок 3"/>
          <p:cNvSpPr>
            <a:spLocks noGrp="1"/>
          </p:cNvSpPr>
          <p:nvPr>
            <p:ph type="pic" sz="quarter" idx="11"/>
          </p:nvPr>
        </p:nvSpPr>
        <p:spPr>
          <a:xfrm>
            <a:off x="6964211" y="2743108"/>
            <a:ext cx="3160712" cy="3160713"/>
          </a:xfrm>
        </p:spPr>
        <p:txBody>
          <a:bodyPr/>
          <a:lstStyle/>
          <a:p>
            <a:endParaRPr lang="en-US"/>
          </a:p>
        </p:txBody>
      </p:sp>
      <p:sp>
        <p:nvSpPr>
          <p:cNvPr id="33" name="Рисунок 3"/>
          <p:cNvSpPr>
            <a:spLocks noGrp="1"/>
          </p:cNvSpPr>
          <p:nvPr>
            <p:ph type="pic" sz="quarter" idx="12"/>
          </p:nvPr>
        </p:nvSpPr>
        <p:spPr>
          <a:xfrm>
            <a:off x="10667531" y="2743108"/>
            <a:ext cx="3160712" cy="3160713"/>
          </a:xfrm>
        </p:spPr>
        <p:txBody>
          <a:bodyPr/>
          <a:lstStyle/>
          <a:p>
            <a:endParaRPr lang="en-US"/>
          </a:p>
        </p:txBody>
      </p:sp>
      <p:sp>
        <p:nvSpPr>
          <p:cNvPr id="34" name="Рисунок 3"/>
          <p:cNvSpPr>
            <a:spLocks noGrp="1"/>
          </p:cNvSpPr>
          <p:nvPr>
            <p:ph type="pic" sz="quarter" idx="13"/>
          </p:nvPr>
        </p:nvSpPr>
        <p:spPr>
          <a:xfrm>
            <a:off x="18074171" y="2743108"/>
            <a:ext cx="3160712" cy="3160713"/>
          </a:xfrm>
        </p:spPr>
        <p:txBody>
          <a:bodyPr/>
          <a:lstStyle/>
          <a:p>
            <a:endParaRPr lang="en-US"/>
          </a:p>
        </p:txBody>
      </p:sp>
      <p:sp>
        <p:nvSpPr>
          <p:cNvPr id="35" name="Рисунок 3"/>
          <p:cNvSpPr>
            <a:spLocks noGrp="1"/>
          </p:cNvSpPr>
          <p:nvPr>
            <p:ph type="pic" sz="quarter" idx="14"/>
          </p:nvPr>
        </p:nvSpPr>
        <p:spPr>
          <a:xfrm>
            <a:off x="14370851" y="2743108"/>
            <a:ext cx="3160712" cy="3160713"/>
          </a:xfrm>
        </p:spPr>
        <p:txBody>
          <a:bodyPr/>
          <a:lstStyle/>
          <a:p>
            <a:endParaRPr lang="en-US"/>
          </a:p>
        </p:txBody>
      </p:sp>
      <p:sp>
        <p:nvSpPr>
          <p:cNvPr id="36" name="Рисунок 3"/>
          <p:cNvSpPr>
            <a:spLocks noGrp="1"/>
          </p:cNvSpPr>
          <p:nvPr>
            <p:ph type="pic" sz="quarter" idx="15"/>
          </p:nvPr>
        </p:nvSpPr>
        <p:spPr>
          <a:xfrm>
            <a:off x="3260891" y="6386118"/>
            <a:ext cx="3160712" cy="3160713"/>
          </a:xfrm>
        </p:spPr>
        <p:txBody>
          <a:bodyPr/>
          <a:lstStyle/>
          <a:p>
            <a:endParaRPr lang="en-US"/>
          </a:p>
        </p:txBody>
      </p:sp>
      <p:sp>
        <p:nvSpPr>
          <p:cNvPr id="37" name="Рисунок 3"/>
          <p:cNvSpPr>
            <a:spLocks noGrp="1"/>
          </p:cNvSpPr>
          <p:nvPr>
            <p:ph type="pic" sz="quarter" idx="16"/>
          </p:nvPr>
        </p:nvSpPr>
        <p:spPr>
          <a:xfrm>
            <a:off x="6964211" y="6386118"/>
            <a:ext cx="3160712" cy="3160713"/>
          </a:xfrm>
        </p:spPr>
        <p:txBody>
          <a:bodyPr/>
          <a:lstStyle/>
          <a:p>
            <a:endParaRPr lang="en-US"/>
          </a:p>
        </p:txBody>
      </p:sp>
      <p:sp>
        <p:nvSpPr>
          <p:cNvPr id="38" name="Рисунок 3"/>
          <p:cNvSpPr>
            <a:spLocks noGrp="1"/>
          </p:cNvSpPr>
          <p:nvPr>
            <p:ph type="pic" sz="quarter" idx="17"/>
          </p:nvPr>
        </p:nvSpPr>
        <p:spPr>
          <a:xfrm>
            <a:off x="10667531" y="6386118"/>
            <a:ext cx="3160712" cy="3160713"/>
          </a:xfrm>
        </p:spPr>
        <p:txBody>
          <a:bodyPr/>
          <a:lstStyle/>
          <a:p>
            <a:endParaRPr lang="en-US"/>
          </a:p>
        </p:txBody>
      </p:sp>
      <p:sp>
        <p:nvSpPr>
          <p:cNvPr id="39" name="Рисунок 3"/>
          <p:cNvSpPr>
            <a:spLocks noGrp="1"/>
          </p:cNvSpPr>
          <p:nvPr>
            <p:ph type="pic" sz="quarter" idx="18"/>
          </p:nvPr>
        </p:nvSpPr>
        <p:spPr>
          <a:xfrm>
            <a:off x="18074171" y="6386118"/>
            <a:ext cx="3160712" cy="3160713"/>
          </a:xfrm>
        </p:spPr>
        <p:txBody>
          <a:bodyPr/>
          <a:lstStyle/>
          <a:p>
            <a:endParaRPr lang="en-US"/>
          </a:p>
        </p:txBody>
      </p:sp>
      <p:sp>
        <p:nvSpPr>
          <p:cNvPr id="40" name="Рисунок 3"/>
          <p:cNvSpPr>
            <a:spLocks noGrp="1"/>
          </p:cNvSpPr>
          <p:nvPr>
            <p:ph type="pic" sz="quarter" idx="19"/>
          </p:nvPr>
        </p:nvSpPr>
        <p:spPr>
          <a:xfrm>
            <a:off x="14370851" y="6386118"/>
            <a:ext cx="3160712" cy="3160713"/>
          </a:xfrm>
        </p:spPr>
        <p:txBody>
          <a:bodyPr/>
          <a:lstStyle/>
          <a:p>
            <a:endParaRPr lang="en-US"/>
          </a:p>
        </p:txBody>
      </p:sp>
    </p:spTree>
    <p:extLst>
      <p:ext uri="{BB962C8B-B14F-4D97-AF65-F5344CB8AC3E}">
        <p14:creationId xmlns:p14="http://schemas.microsoft.com/office/powerpoint/2010/main" val="2057265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hape page">
    <p:spTree>
      <p:nvGrpSpPr>
        <p:cNvPr id="1" name=""/>
        <p:cNvGrpSpPr/>
        <p:nvPr/>
      </p:nvGrpSpPr>
      <p:grpSpPr>
        <a:xfrm>
          <a:off x="0" y="0"/>
          <a:ext cx="0" cy="0"/>
          <a:chOff x="0" y="0"/>
          <a:chExt cx="0" cy="0"/>
        </a:xfrm>
      </p:grpSpPr>
      <p:sp>
        <p:nvSpPr>
          <p:cNvPr id="11" name="Shape 11"/>
          <p:cNvSpPr/>
          <p:nvPr/>
        </p:nvSpPr>
        <p:spPr>
          <a:xfrm>
            <a:off x="1856957" y="12013785"/>
            <a:ext cx="2486026"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atin typeface="Raleway SemiBold"/>
                <a:ea typeface="Raleway SemiBold"/>
                <a:cs typeface="Raleway SemiBold"/>
                <a:sym typeface="Raleway SemiBold"/>
                <a:hlinkClick r:id="rId2"/>
              </a:defRPr>
            </a:lvl1pPr>
          </a:lstStyle>
          <a:p>
            <a:r>
              <a:rPr>
                <a:hlinkClick r:id="rId2"/>
              </a:rPr>
              <a:t>WWW.SITE2MAX.PRO</a:t>
            </a:r>
          </a:p>
        </p:txBody>
      </p:sp>
      <p:sp>
        <p:nvSpPr>
          <p:cNvPr id="12" name="Shape 12"/>
          <p:cNvSpPr/>
          <p:nvPr/>
        </p:nvSpPr>
        <p:spPr>
          <a:xfrm>
            <a:off x="1854141" y="12329660"/>
            <a:ext cx="5766164" cy="36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800">
                <a:latin typeface="Raleway Regular"/>
                <a:ea typeface="Raleway Regular"/>
                <a:cs typeface="Raleway Regular"/>
                <a:sym typeface="Raleway Regular"/>
              </a:defRPr>
            </a:lvl1pPr>
          </a:lstStyle>
          <a:p>
            <a:r>
              <a:t>Free PowerPoint &amp; KeyNote Templates</a:t>
            </a:r>
          </a:p>
        </p:txBody>
      </p:sp>
      <p:grpSp>
        <p:nvGrpSpPr>
          <p:cNvPr id="23" name="Group 23"/>
          <p:cNvGrpSpPr/>
          <p:nvPr/>
        </p:nvGrpSpPr>
        <p:grpSpPr>
          <a:xfrm>
            <a:off x="1149692" y="12098516"/>
            <a:ext cx="591162" cy="508659"/>
            <a:chOff x="0" y="0"/>
            <a:chExt cx="591161" cy="508657"/>
          </a:xfrm>
        </p:grpSpPr>
        <p:sp>
          <p:nvSpPr>
            <p:cNvPr id="13" name="Shape 13"/>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4" name="Shape 14"/>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5" name="Shape 15"/>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6" name="Shape 16"/>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sp>
          <p:nvSpPr>
            <p:cNvPr id="17" name="Shape 17"/>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8" name="Shape 18"/>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19" name="Shape 19"/>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0" name="Shape 20"/>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1" name="Shape 21"/>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22" name="Shape 22"/>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grpSp>
      <p:grpSp>
        <p:nvGrpSpPr>
          <p:cNvPr id="2" name="Группа 1"/>
          <p:cNvGrpSpPr/>
          <p:nvPr userDrawn="1"/>
        </p:nvGrpSpPr>
        <p:grpSpPr>
          <a:xfrm>
            <a:off x="21071656" y="12109832"/>
            <a:ext cx="2073172" cy="475850"/>
            <a:chOff x="21071656" y="12109832"/>
            <a:chExt cx="2073172" cy="475850"/>
          </a:xfrm>
        </p:grpSpPr>
        <p:sp>
          <p:nvSpPr>
            <p:cNvPr id="24" name="Shape 24"/>
            <p:cNvSpPr/>
            <p:nvPr/>
          </p:nvSpPr>
          <p:spPr>
            <a:xfrm>
              <a:off x="21071656"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5" name="Shape 25"/>
            <p:cNvSpPr/>
            <p:nvPr/>
          </p:nvSpPr>
          <p:spPr>
            <a:xfrm>
              <a:off x="21604096" y="12109832"/>
              <a:ext cx="475850"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6" name="Shape 26"/>
            <p:cNvSpPr/>
            <p:nvPr/>
          </p:nvSpPr>
          <p:spPr>
            <a:xfrm>
              <a:off x="22136537"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7" name="Shape 27"/>
            <p:cNvSpPr/>
            <p:nvPr/>
          </p:nvSpPr>
          <p:spPr>
            <a:xfrm>
              <a:off x="22668979" y="12109832"/>
              <a:ext cx="475849" cy="475850"/>
            </a:xfrm>
            <a:prstGeom prst="ellipse">
              <a:avLst/>
            </a:prstGeom>
            <a:solidFill>
              <a:srgbClr val="96C43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28" name="Shape 28"/>
            <p:cNvSpPr/>
            <p:nvPr/>
          </p:nvSpPr>
          <p:spPr>
            <a:xfrm>
              <a:off x="21706388" y="12239643"/>
              <a:ext cx="271267"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29" name="Shape 29"/>
            <p:cNvSpPr/>
            <p:nvPr/>
          </p:nvSpPr>
          <p:spPr>
            <a:xfrm>
              <a:off x="21234883" y="12205244"/>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0" name="Shape 30"/>
            <p:cNvSpPr/>
            <p:nvPr/>
          </p:nvSpPr>
          <p:spPr>
            <a:xfrm>
              <a:off x="22290065" y="12214294"/>
              <a:ext cx="168792"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31" name="Shape 31"/>
            <p:cNvSpPr/>
            <p:nvPr/>
          </p:nvSpPr>
          <p:spPr>
            <a:xfrm>
              <a:off x="22762644" y="1224373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grpSp>
      <p:sp>
        <p:nvSpPr>
          <p:cNvPr id="5" name="Рисунок 4"/>
          <p:cNvSpPr>
            <a:spLocks noGrp="1"/>
          </p:cNvSpPr>
          <p:nvPr>
            <p:ph type="pic" sz="quarter" idx="10"/>
          </p:nvPr>
        </p:nvSpPr>
        <p:spPr>
          <a:xfrm>
            <a:off x="6697390" y="1298442"/>
            <a:ext cx="10825325" cy="10800074"/>
          </a:xfrm>
          <a:custGeom>
            <a:avLst/>
            <a:gdLst>
              <a:gd name="connsiteX0" fmla="*/ 0 w 4186237"/>
              <a:gd name="connsiteY0" fmla="*/ 4162425 h 4162425"/>
              <a:gd name="connsiteX1" fmla="*/ 1040606 w 4186237"/>
              <a:gd name="connsiteY1" fmla="*/ 0 h 4162425"/>
              <a:gd name="connsiteX2" fmla="*/ 3145631 w 4186237"/>
              <a:gd name="connsiteY2" fmla="*/ 0 h 4162425"/>
              <a:gd name="connsiteX3" fmla="*/ 4186237 w 4186237"/>
              <a:gd name="connsiteY3" fmla="*/ 4162425 h 4162425"/>
              <a:gd name="connsiteX4" fmla="*/ 0 w 4186237"/>
              <a:gd name="connsiteY4" fmla="*/ 4162425 h 4162425"/>
              <a:gd name="connsiteX0" fmla="*/ 1413836 w 5600073"/>
              <a:gd name="connsiteY0" fmla="*/ 5173077 h 5173077"/>
              <a:gd name="connsiteX1" fmla="*/ 0 w 5600073"/>
              <a:gd name="connsiteY1" fmla="*/ 0 h 5173077"/>
              <a:gd name="connsiteX2" fmla="*/ 4559467 w 5600073"/>
              <a:gd name="connsiteY2" fmla="*/ 1010652 h 5173077"/>
              <a:gd name="connsiteX3" fmla="*/ 5600073 w 5600073"/>
              <a:gd name="connsiteY3" fmla="*/ 5173077 h 5173077"/>
              <a:gd name="connsiteX4" fmla="*/ 1413836 w 5600073"/>
              <a:gd name="connsiteY4" fmla="*/ 5173077 h 5173077"/>
              <a:gd name="connsiteX0" fmla="*/ 1413836 w 5600073"/>
              <a:gd name="connsiteY0" fmla="*/ 5173077 h 5173077"/>
              <a:gd name="connsiteX1" fmla="*/ 0 w 5600073"/>
              <a:gd name="connsiteY1" fmla="*/ 0 h 5173077"/>
              <a:gd name="connsiteX2" fmla="*/ 3001586 w 5600073"/>
              <a:gd name="connsiteY2" fmla="*/ 649872 h 5173077"/>
              <a:gd name="connsiteX3" fmla="*/ 4559467 w 5600073"/>
              <a:gd name="connsiteY3" fmla="*/ 1010652 h 5173077"/>
              <a:gd name="connsiteX4" fmla="*/ 5600073 w 5600073"/>
              <a:gd name="connsiteY4" fmla="*/ 5173077 h 5173077"/>
              <a:gd name="connsiteX5" fmla="*/ 1413836 w 5600073"/>
              <a:gd name="connsiteY5" fmla="*/ 5173077 h 5173077"/>
              <a:gd name="connsiteX0" fmla="*/ 1413836 w 5600073"/>
              <a:gd name="connsiteY0" fmla="*/ 5173077 h 5173077"/>
              <a:gd name="connsiteX1" fmla="*/ 0 w 5600073"/>
              <a:gd name="connsiteY1" fmla="*/ 0 h 5173077"/>
              <a:gd name="connsiteX2" fmla="*/ 3145965 w 5600073"/>
              <a:gd name="connsiteY2" fmla="*/ 144545 h 5173077"/>
              <a:gd name="connsiteX3" fmla="*/ 4559467 w 5600073"/>
              <a:gd name="connsiteY3" fmla="*/ 1010652 h 5173077"/>
              <a:gd name="connsiteX4" fmla="*/ 5600073 w 5600073"/>
              <a:gd name="connsiteY4" fmla="*/ 5173077 h 5173077"/>
              <a:gd name="connsiteX5" fmla="*/ 1413836 w 5600073"/>
              <a:gd name="connsiteY5" fmla="*/ 5173077 h 5173077"/>
              <a:gd name="connsiteX0" fmla="*/ 1413836 w 5600073"/>
              <a:gd name="connsiteY0" fmla="*/ 5173077 h 5173077"/>
              <a:gd name="connsiteX1" fmla="*/ 0 w 5600073"/>
              <a:gd name="connsiteY1" fmla="*/ 0 h 5173077"/>
              <a:gd name="connsiteX2" fmla="*/ 3097838 w 5600073"/>
              <a:gd name="connsiteY2" fmla="*/ 96419 h 5173077"/>
              <a:gd name="connsiteX3" fmla="*/ 4559467 w 5600073"/>
              <a:gd name="connsiteY3" fmla="*/ 1010652 h 5173077"/>
              <a:gd name="connsiteX4" fmla="*/ 5600073 w 5600073"/>
              <a:gd name="connsiteY4" fmla="*/ 5173077 h 5173077"/>
              <a:gd name="connsiteX5" fmla="*/ 1413836 w 5600073"/>
              <a:gd name="connsiteY5" fmla="*/ 5173077 h 5173077"/>
              <a:gd name="connsiteX0" fmla="*/ 908509 w 5600073"/>
              <a:gd name="connsiteY0" fmla="*/ 3320214 h 5173077"/>
              <a:gd name="connsiteX1" fmla="*/ 0 w 5600073"/>
              <a:gd name="connsiteY1" fmla="*/ 0 h 5173077"/>
              <a:gd name="connsiteX2" fmla="*/ 3097838 w 5600073"/>
              <a:gd name="connsiteY2" fmla="*/ 96419 h 5173077"/>
              <a:gd name="connsiteX3" fmla="*/ 4559467 w 5600073"/>
              <a:gd name="connsiteY3" fmla="*/ 1010652 h 5173077"/>
              <a:gd name="connsiteX4" fmla="*/ 5600073 w 5600073"/>
              <a:gd name="connsiteY4" fmla="*/ 5173077 h 5173077"/>
              <a:gd name="connsiteX5" fmla="*/ 908509 w 5600073"/>
              <a:gd name="connsiteY5" fmla="*/ 3320214 h 5173077"/>
              <a:gd name="connsiteX0" fmla="*/ 908509 w 5600073"/>
              <a:gd name="connsiteY0" fmla="*/ 3320214 h 5173077"/>
              <a:gd name="connsiteX1" fmla="*/ 0 w 5600073"/>
              <a:gd name="connsiteY1" fmla="*/ 0 h 5173077"/>
              <a:gd name="connsiteX2" fmla="*/ 3097838 w 5600073"/>
              <a:gd name="connsiteY2" fmla="*/ 96419 h 5173077"/>
              <a:gd name="connsiteX3" fmla="*/ 4559467 w 5600073"/>
              <a:gd name="connsiteY3" fmla="*/ 1010652 h 5173077"/>
              <a:gd name="connsiteX4" fmla="*/ 5600073 w 5600073"/>
              <a:gd name="connsiteY4" fmla="*/ 5173077 h 5173077"/>
              <a:gd name="connsiteX5" fmla="*/ 4156618 w 5600073"/>
              <a:gd name="connsiteY5" fmla="*/ 4596230 h 5173077"/>
              <a:gd name="connsiteX6" fmla="*/ 908509 w 5600073"/>
              <a:gd name="connsiteY6" fmla="*/ 3320214 h 5173077"/>
              <a:gd name="connsiteX0" fmla="*/ 908509 w 5600073"/>
              <a:gd name="connsiteY0" fmla="*/ 3320214 h 5943767"/>
              <a:gd name="connsiteX1" fmla="*/ 0 w 5600073"/>
              <a:gd name="connsiteY1" fmla="*/ 0 h 5943767"/>
              <a:gd name="connsiteX2" fmla="*/ 3097838 w 5600073"/>
              <a:gd name="connsiteY2" fmla="*/ 96419 h 5943767"/>
              <a:gd name="connsiteX3" fmla="*/ 4559467 w 5600073"/>
              <a:gd name="connsiteY3" fmla="*/ 1010652 h 5943767"/>
              <a:gd name="connsiteX4" fmla="*/ 5600073 w 5600073"/>
              <a:gd name="connsiteY4" fmla="*/ 5173077 h 5943767"/>
              <a:gd name="connsiteX5" fmla="*/ 3675355 w 5600073"/>
              <a:gd name="connsiteY5" fmla="*/ 5943767 h 5943767"/>
              <a:gd name="connsiteX6" fmla="*/ 908509 w 5600073"/>
              <a:gd name="connsiteY6" fmla="*/ 3320214 h 5943767"/>
              <a:gd name="connsiteX0" fmla="*/ 908509 w 9257673"/>
              <a:gd name="connsiteY0" fmla="*/ 3320214 h 9408193"/>
              <a:gd name="connsiteX1" fmla="*/ 0 w 9257673"/>
              <a:gd name="connsiteY1" fmla="*/ 0 h 9408193"/>
              <a:gd name="connsiteX2" fmla="*/ 3097838 w 9257673"/>
              <a:gd name="connsiteY2" fmla="*/ 96419 h 9408193"/>
              <a:gd name="connsiteX3" fmla="*/ 4559467 w 9257673"/>
              <a:gd name="connsiteY3" fmla="*/ 1010652 h 9408193"/>
              <a:gd name="connsiteX4" fmla="*/ 9257673 w 9257673"/>
              <a:gd name="connsiteY4" fmla="*/ 9408193 h 9408193"/>
              <a:gd name="connsiteX5" fmla="*/ 3675355 w 9257673"/>
              <a:gd name="connsiteY5" fmla="*/ 5943767 h 9408193"/>
              <a:gd name="connsiteX6" fmla="*/ 908509 w 9257673"/>
              <a:gd name="connsiteY6" fmla="*/ 3320214 h 9408193"/>
              <a:gd name="connsiteX0" fmla="*/ 908509 w 9257673"/>
              <a:gd name="connsiteY0" fmla="*/ 3320214 h 9408193"/>
              <a:gd name="connsiteX1" fmla="*/ 0 w 9257673"/>
              <a:gd name="connsiteY1" fmla="*/ 0 h 9408193"/>
              <a:gd name="connsiteX2" fmla="*/ 3097838 w 9257673"/>
              <a:gd name="connsiteY2" fmla="*/ 96419 h 9408193"/>
              <a:gd name="connsiteX3" fmla="*/ 4559467 w 9257673"/>
              <a:gd name="connsiteY3" fmla="*/ 1010652 h 9408193"/>
              <a:gd name="connsiteX4" fmla="*/ 7140449 w 9257673"/>
              <a:gd name="connsiteY4" fmla="*/ 5679072 h 9408193"/>
              <a:gd name="connsiteX5" fmla="*/ 9257673 w 9257673"/>
              <a:gd name="connsiteY5" fmla="*/ 9408193 h 9408193"/>
              <a:gd name="connsiteX6" fmla="*/ 3675355 w 9257673"/>
              <a:gd name="connsiteY6" fmla="*/ 5943767 h 9408193"/>
              <a:gd name="connsiteX7" fmla="*/ 908509 w 9257673"/>
              <a:gd name="connsiteY7" fmla="*/ 3320214 h 9408193"/>
              <a:gd name="connsiteX0" fmla="*/ 908509 w 9570828"/>
              <a:gd name="connsiteY0" fmla="*/ 3320214 h 9408193"/>
              <a:gd name="connsiteX1" fmla="*/ 0 w 9570828"/>
              <a:gd name="connsiteY1" fmla="*/ 0 h 9408193"/>
              <a:gd name="connsiteX2" fmla="*/ 3097838 w 9570828"/>
              <a:gd name="connsiteY2" fmla="*/ 96419 h 9408193"/>
              <a:gd name="connsiteX3" fmla="*/ 4559467 w 9570828"/>
              <a:gd name="connsiteY3" fmla="*/ 1010652 h 9408193"/>
              <a:gd name="connsiteX4" fmla="*/ 9570828 w 9570828"/>
              <a:gd name="connsiteY4" fmla="*/ 4692482 h 9408193"/>
              <a:gd name="connsiteX5" fmla="*/ 9257673 w 9570828"/>
              <a:gd name="connsiteY5" fmla="*/ 9408193 h 9408193"/>
              <a:gd name="connsiteX6" fmla="*/ 3675355 w 9570828"/>
              <a:gd name="connsiteY6" fmla="*/ 5943767 h 9408193"/>
              <a:gd name="connsiteX7" fmla="*/ 908509 w 9570828"/>
              <a:gd name="connsiteY7" fmla="*/ 3320214 h 9408193"/>
              <a:gd name="connsiteX0" fmla="*/ 908509 w 9570828"/>
              <a:gd name="connsiteY0" fmla="*/ 3320214 h 9408193"/>
              <a:gd name="connsiteX1" fmla="*/ 0 w 9570828"/>
              <a:gd name="connsiteY1" fmla="*/ 0 h 9408193"/>
              <a:gd name="connsiteX2" fmla="*/ 3097838 w 9570828"/>
              <a:gd name="connsiteY2" fmla="*/ 96419 h 9408193"/>
              <a:gd name="connsiteX3" fmla="*/ 4559467 w 9570828"/>
              <a:gd name="connsiteY3" fmla="*/ 1010652 h 9408193"/>
              <a:gd name="connsiteX4" fmla="*/ 6707311 w 9570828"/>
              <a:gd name="connsiteY4" fmla="*/ 2574924 h 9408193"/>
              <a:gd name="connsiteX5" fmla="*/ 9570828 w 9570828"/>
              <a:gd name="connsiteY5" fmla="*/ 4692482 h 9408193"/>
              <a:gd name="connsiteX6" fmla="*/ 9257673 w 9570828"/>
              <a:gd name="connsiteY6" fmla="*/ 9408193 h 9408193"/>
              <a:gd name="connsiteX7" fmla="*/ 3675355 w 9570828"/>
              <a:gd name="connsiteY7" fmla="*/ 5943767 h 9408193"/>
              <a:gd name="connsiteX8" fmla="*/ 908509 w 9570828"/>
              <a:gd name="connsiteY8" fmla="*/ 3320214 h 9408193"/>
              <a:gd name="connsiteX0" fmla="*/ 908509 w 9570828"/>
              <a:gd name="connsiteY0" fmla="*/ 3320214 h 9408193"/>
              <a:gd name="connsiteX1" fmla="*/ 0 w 9570828"/>
              <a:gd name="connsiteY1" fmla="*/ 0 h 9408193"/>
              <a:gd name="connsiteX2" fmla="*/ 3097838 w 9570828"/>
              <a:gd name="connsiteY2" fmla="*/ 96419 h 9408193"/>
              <a:gd name="connsiteX3" fmla="*/ 4559467 w 9570828"/>
              <a:gd name="connsiteY3" fmla="*/ 1010652 h 9408193"/>
              <a:gd name="connsiteX4" fmla="*/ 6370427 w 9570828"/>
              <a:gd name="connsiteY4" fmla="*/ 3657766 h 9408193"/>
              <a:gd name="connsiteX5" fmla="*/ 9570828 w 9570828"/>
              <a:gd name="connsiteY5" fmla="*/ 4692482 h 9408193"/>
              <a:gd name="connsiteX6" fmla="*/ 9257673 w 9570828"/>
              <a:gd name="connsiteY6" fmla="*/ 9408193 h 9408193"/>
              <a:gd name="connsiteX7" fmla="*/ 3675355 w 9570828"/>
              <a:gd name="connsiteY7" fmla="*/ 5943767 h 9408193"/>
              <a:gd name="connsiteX8" fmla="*/ 908509 w 9570828"/>
              <a:gd name="connsiteY8" fmla="*/ 3320214 h 9408193"/>
              <a:gd name="connsiteX0" fmla="*/ 908509 w 9570828"/>
              <a:gd name="connsiteY0" fmla="*/ 3320214 h 9408193"/>
              <a:gd name="connsiteX1" fmla="*/ 0 w 9570828"/>
              <a:gd name="connsiteY1" fmla="*/ 0 h 9408193"/>
              <a:gd name="connsiteX2" fmla="*/ 3097838 w 9570828"/>
              <a:gd name="connsiteY2" fmla="*/ 96419 h 9408193"/>
              <a:gd name="connsiteX3" fmla="*/ 3500688 w 9570828"/>
              <a:gd name="connsiteY3" fmla="*/ 1515978 h 9408193"/>
              <a:gd name="connsiteX4" fmla="*/ 6370427 w 9570828"/>
              <a:gd name="connsiteY4" fmla="*/ 3657766 h 9408193"/>
              <a:gd name="connsiteX5" fmla="*/ 9570828 w 9570828"/>
              <a:gd name="connsiteY5" fmla="*/ 4692482 h 9408193"/>
              <a:gd name="connsiteX6" fmla="*/ 9257673 w 9570828"/>
              <a:gd name="connsiteY6" fmla="*/ 9408193 h 9408193"/>
              <a:gd name="connsiteX7" fmla="*/ 3675355 w 9570828"/>
              <a:gd name="connsiteY7" fmla="*/ 5943767 h 9408193"/>
              <a:gd name="connsiteX8" fmla="*/ 908509 w 9570828"/>
              <a:gd name="connsiteY8" fmla="*/ 3320214 h 9408193"/>
              <a:gd name="connsiteX0" fmla="*/ 908509 w 9570828"/>
              <a:gd name="connsiteY0" fmla="*/ 3320214 h 9408193"/>
              <a:gd name="connsiteX1" fmla="*/ 0 w 9570828"/>
              <a:gd name="connsiteY1" fmla="*/ 0 h 9408193"/>
              <a:gd name="connsiteX2" fmla="*/ 3097838 w 9570828"/>
              <a:gd name="connsiteY2" fmla="*/ 96419 h 9408193"/>
              <a:gd name="connsiteX3" fmla="*/ 3500688 w 9570828"/>
              <a:gd name="connsiteY3" fmla="*/ 1515978 h 9408193"/>
              <a:gd name="connsiteX4" fmla="*/ 6370427 w 9570828"/>
              <a:gd name="connsiteY4" fmla="*/ 3657766 h 9408193"/>
              <a:gd name="connsiteX5" fmla="*/ 9570828 w 9570828"/>
              <a:gd name="connsiteY5" fmla="*/ 4692482 h 9408193"/>
              <a:gd name="connsiteX6" fmla="*/ 9257673 w 9570828"/>
              <a:gd name="connsiteY6" fmla="*/ 9408193 h 9408193"/>
              <a:gd name="connsiteX7" fmla="*/ 5865101 w 9570828"/>
              <a:gd name="connsiteY7" fmla="*/ 7315366 h 9408193"/>
              <a:gd name="connsiteX8" fmla="*/ 3675355 w 9570828"/>
              <a:gd name="connsiteY8" fmla="*/ 5943767 h 9408193"/>
              <a:gd name="connsiteX9" fmla="*/ 908509 w 9570828"/>
              <a:gd name="connsiteY9" fmla="*/ 3320214 h 9408193"/>
              <a:gd name="connsiteX0" fmla="*/ 908509 w 9570828"/>
              <a:gd name="connsiteY0" fmla="*/ 3320214 h 9841998"/>
              <a:gd name="connsiteX1" fmla="*/ 0 w 9570828"/>
              <a:gd name="connsiteY1" fmla="*/ 0 h 9841998"/>
              <a:gd name="connsiteX2" fmla="*/ 3097838 w 9570828"/>
              <a:gd name="connsiteY2" fmla="*/ 96419 h 9841998"/>
              <a:gd name="connsiteX3" fmla="*/ 3500688 w 9570828"/>
              <a:gd name="connsiteY3" fmla="*/ 1515978 h 9841998"/>
              <a:gd name="connsiteX4" fmla="*/ 6370427 w 9570828"/>
              <a:gd name="connsiteY4" fmla="*/ 3657766 h 9841998"/>
              <a:gd name="connsiteX5" fmla="*/ 9570828 w 9570828"/>
              <a:gd name="connsiteY5" fmla="*/ 4692482 h 9841998"/>
              <a:gd name="connsiteX6" fmla="*/ 9257673 w 9570828"/>
              <a:gd name="connsiteY6" fmla="*/ 9408193 h 9841998"/>
              <a:gd name="connsiteX7" fmla="*/ 5263522 w 9570828"/>
              <a:gd name="connsiteY7" fmla="*/ 9841998 h 9841998"/>
              <a:gd name="connsiteX8" fmla="*/ 3675355 w 9570828"/>
              <a:gd name="connsiteY8" fmla="*/ 5943767 h 9841998"/>
              <a:gd name="connsiteX9" fmla="*/ 908509 w 9570828"/>
              <a:gd name="connsiteY9" fmla="*/ 3320214 h 9841998"/>
              <a:gd name="connsiteX0" fmla="*/ 1318674 w 9980993"/>
              <a:gd name="connsiteY0" fmla="*/ 3320214 h 9841998"/>
              <a:gd name="connsiteX1" fmla="*/ 0 w 9980993"/>
              <a:gd name="connsiteY1" fmla="*/ 1888978 h 9841998"/>
              <a:gd name="connsiteX2" fmla="*/ 410165 w 9980993"/>
              <a:gd name="connsiteY2" fmla="*/ 0 h 9841998"/>
              <a:gd name="connsiteX3" fmla="*/ 3508003 w 9980993"/>
              <a:gd name="connsiteY3" fmla="*/ 96419 h 9841998"/>
              <a:gd name="connsiteX4" fmla="*/ 3910853 w 9980993"/>
              <a:gd name="connsiteY4" fmla="*/ 1515978 h 9841998"/>
              <a:gd name="connsiteX5" fmla="*/ 6780592 w 9980993"/>
              <a:gd name="connsiteY5" fmla="*/ 3657766 h 9841998"/>
              <a:gd name="connsiteX6" fmla="*/ 9980993 w 9980993"/>
              <a:gd name="connsiteY6" fmla="*/ 4692482 h 9841998"/>
              <a:gd name="connsiteX7" fmla="*/ 9667838 w 9980993"/>
              <a:gd name="connsiteY7" fmla="*/ 9408193 h 9841998"/>
              <a:gd name="connsiteX8" fmla="*/ 5673687 w 9980993"/>
              <a:gd name="connsiteY8" fmla="*/ 9841998 h 9841998"/>
              <a:gd name="connsiteX9" fmla="*/ 4085520 w 9980993"/>
              <a:gd name="connsiteY9" fmla="*/ 5943767 h 9841998"/>
              <a:gd name="connsiteX10" fmla="*/ 1318674 w 9980993"/>
              <a:gd name="connsiteY10" fmla="*/ 3320214 h 9841998"/>
              <a:gd name="connsiteX0" fmla="*/ 1372870 w 10035189"/>
              <a:gd name="connsiteY0" fmla="*/ 3320214 h 9841998"/>
              <a:gd name="connsiteX1" fmla="*/ 54196 w 10035189"/>
              <a:gd name="connsiteY1" fmla="*/ 1888978 h 9841998"/>
              <a:gd name="connsiteX2" fmla="*/ 464361 w 10035189"/>
              <a:gd name="connsiteY2" fmla="*/ 0 h 9841998"/>
              <a:gd name="connsiteX3" fmla="*/ 3562199 w 10035189"/>
              <a:gd name="connsiteY3" fmla="*/ 96419 h 9841998"/>
              <a:gd name="connsiteX4" fmla="*/ 3965049 w 10035189"/>
              <a:gd name="connsiteY4" fmla="*/ 1515978 h 9841998"/>
              <a:gd name="connsiteX5" fmla="*/ 6834788 w 10035189"/>
              <a:gd name="connsiteY5" fmla="*/ 3657766 h 9841998"/>
              <a:gd name="connsiteX6" fmla="*/ 10035189 w 10035189"/>
              <a:gd name="connsiteY6" fmla="*/ 4692482 h 9841998"/>
              <a:gd name="connsiteX7" fmla="*/ 9722034 w 10035189"/>
              <a:gd name="connsiteY7" fmla="*/ 9408193 h 9841998"/>
              <a:gd name="connsiteX8" fmla="*/ 5727883 w 10035189"/>
              <a:gd name="connsiteY8" fmla="*/ 9841998 h 9841998"/>
              <a:gd name="connsiteX9" fmla="*/ 4139716 w 10035189"/>
              <a:gd name="connsiteY9" fmla="*/ 5943767 h 9841998"/>
              <a:gd name="connsiteX10" fmla="*/ 1372870 w 10035189"/>
              <a:gd name="connsiteY10" fmla="*/ 3320214 h 9841998"/>
              <a:gd name="connsiteX0" fmla="*/ 1369465 w 10031784"/>
              <a:gd name="connsiteY0" fmla="*/ 3265129 h 9786913"/>
              <a:gd name="connsiteX1" fmla="*/ 50791 w 10031784"/>
              <a:gd name="connsiteY1" fmla="*/ 1833893 h 9786913"/>
              <a:gd name="connsiteX2" fmla="*/ 505023 w 10031784"/>
              <a:gd name="connsiteY2" fmla="*/ 0 h 9786913"/>
              <a:gd name="connsiteX3" fmla="*/ 3558794 w 10031784"/>
              <a:gd name="connsiteY3" fmla="*/ 41334 h 9786913"/>
              <a:gd name="connsiteX4" fmla="*/ 3961644 w 10031784"/>
              <a:gd name="connsiteY4" fmla="*/ 1460893 h 9786913"/>
              <a:gd name="connsiteX5" fmla="*/ 6831383 w 10031784"/>
              <a:gd name="connsiteY5" fmla="*/ 3602681 h 9786913"/>
              <a:gd name="connsiteX6" fmla="*/ 10031784 w 10031784"/>
              <a:gd name="connsiteY6" fmla="*/ 4637397 h 9786913"/>
              <a:gd name="connsiteX7" fmla="*/ 9718629 w 10031784"/>
              <a:gd name="connsiteY7" fmla="*/ 9353108 h 9786913"/>
              <a:gd name="connsiteX8" fmla="*/ 5724478 w 10031784"/>
              <a:gd name="connsiteY8" fmla="*/ 9786913 h 9786913"/>
              <a:gd name="connsiteX9" fmla="*/ 4136311 w 10031784"/>
              <a:gd name="connsiteY9" fmla="*/ 5888682 h 9786913"/>
              <a:gd name="connsiteX10" fmla="*/ 1369465 w 10031784"/>
              <a:gd name="connsiteY10" fmla="*/ 3265129 h 9786913"/>
              <a:gd name="connsiteX0" fmla="*/ 1370224 w 10032543"/>
              <a:gd name="connsiteY0" fmla="*/ 3265129 h 9786913"/>
              <a:gd name="connsiteX1" fmla="*/ 51550 w 10032543"/>
              <a:gd name="connsiteY1" fmla="*/ 1833893 h 9786913"/>
              <a:gd name="connsiteX2" fmla="*/ 505782 w 10032543"/>
              <a:gd name="connsiteY2" fmla="*/ 0 h 9786913"/>
              <a:gd name="connsiteX3" fmla="*/ 3559553 w 10032543"/>
              <a:gd name="connsiteY3" fmla="*/ 41334 h 9786913"/>
              <a:gd name="connsiteX4" fmla="*/ 3962403 w 10032543"/>
              <a:gd name="connsiteY4" fmla="*/ 1460893 h 9786913"/>
              <a:gd name="connsiteX5" fmla="*/ 6832142 w 10032543"/>
              <a:gd name="connsiteY5" fmla="*/ 3602681 h 9786913"/>
              <a:gd name="connsiteX6" fmla="*/ 10032543 w 10032543"/>
              <a:gd name="connsiteY6" fmla="*/ 4637397 h 9786913"/>
              <a:gd name="connsiteX7" fmla="*/ 9719388 w 10032543"/>
              <a:gd name="connsiteY7" fmla="*/ 9353108 h 9786913"/>
              <a:gd name="connsiteX8" fmla="*/ 5725237 w 10032543"/>
              <a:gd name="connsiteY8" fmla="*/ 9786913 h 9786913"/>
              <a:gd name="connsiteX9" fmla="*/ 4137070 w 10032543"/>
              <a:gd name="connsiteY9" fmla="*/ 5888682 h 9786913"/>
              <a:gd name="connsiteX10" fmla="*/ 1370224 w 10032543"/>
              <a:gd name="connsiteY10" fmla="*/ 3265129 h 9786913"/>
              <a:gd name="connsiteX0" fmla="*/ 1370224 w 10032543"/>
              <a:gd name="connsiteY0" fmla="*/ 3623645 h 10145429"/>
              <a:gd name="connsiteX1" fmla="*/ 51550 w 10032543"/>
              <a:gd name="connsiteY1" fmla="*/ 2192409 h 10145429"/>
              <a:gd name="connsiteX2" fmla="*/ 505782 w 10032543"/>
              <a:gd name="connsiteY2" fmla="*/ 358516 h 10145429"/>
              <a:gd name="connsiteX3" fmla="*/ 3559553 w 10032543"/>
              <a:gd name="connsiteY3" fmla="*/ 399850 h 10145429"/>
              <a:gd name="connsiteX4" fmla="*/ 3962403 w 10032543"/>
              <a:gd name="connsiteY4" fmla="*/ 1819409 h 10145429"/>
              <a:gd name="connsiteX5" fmla="*/ 6832142 w 10032543"/>
              <a:gd name="connsiteY5" fmla="*/ 3961197 h 10145429"/>
              <a:gd name="connsiteX6" fmla="*/ 10032543 w 10032543"/>
              <a:gd name="connsiteY6" fmla="*/ 4995913 h 10145429"/>
              <a:gd name="connsiteX7" fmla="*/ 9719388 w 10032543"/>
              <a:gd name="connsiteY7" fmla="*/ 9711624 h 10145429"/>
              <a:gd name="connsiteX8" fmla="*/ 5725237 w 10032543"/>
              <a:gd name="connsiteY8" fmla="*/ 10145429 h 10145429"/>
              <a:gd name="connsiteX9" fmla="*/ 4137070 w 10032543"/>
              <a:gd name="connsiteY9" fmla="*/ 6247198 h 10145429"/>
              <a:gd name="connsiteX10" fmla="*/ 1370224 w 10032543"/>
              <a:gd name="connsiteY10" fmla="*/ 3623645 h 10145429"/>
              <a:gd name="connsiteX0" fmla="*/ 1370224 w 10032543"/>
              <a:gd name="connsiteY0" fmla="*/ 3618251 h 10140035"/>
              <a:gd name="connsiteX1" fmla="*/ 51550 w 10032543"/>
              <a:gd name="connsiteY1" fmla="*/ 2187015 h 10140035"/>
              <a:gd name="connsiteX2" fmla="*/ 505782 w 10032543"/>
              <a:gd name="connsiteY2" fmla="*/ 353122 h 10140035"/>
              <a:gd name="connsiteX3" fmla="*/ 3570570 w 10032543"/>
              <a:gd name="connsiteY3" fmla="*/ 416490 h 10140035"/>
              <a:gd name="connsiteX4" fmla="*/ 3962403 w 10032543"/>
              <a:gd name="connsiteY4" fmla="*/ 1814015 h 10140035"/>
              <a:gd name="connsiteX5" fmla="*/ 6832142 w 10032543"/>
              <a:gd name="connsiteY5" fmla="*/ 3955803 h 10140035"/>
              <a:gd name="connsiteX6" fmla="*/ 10032543 w 10032543"/>
              <a:gd name="connsiteY6" fmla="*/ 4990519 h 10140035"/>
              <a:gd name="connsiteX7" fmla="*/ 9719388 w 10032543"/>
              <a:gd name="connsiteY7" fmla="*/ 9706230 h 10140035"/>
              <a:gd name="connsiteX8" fmla="*/ 5725237 w 10032543"/>
              <a:gd name="connsiteY8" fmla="*/ 10140035 h 10140035"/>
              <a:gd name="connsiteX9" fmla="*/ 4137070 w 10032543"/>
              <a:gd name="connsiteY9" fmla="*/ 6241804 h 10140035"/>
              <a:gd name="connsiteX10" fmla="*/ 1370224 w 10032543"/>
              <a:gd name="connsiteY10" fmla="*/ 3618251 h 10140035"/>
              <a:gd name="connsiteX0" fmla="*/ 1370224 w 10032543"/>
              <a:gd name="connsiteY0" fmla="*/ 3857959 h 10379743"/>
              <a:gd name="connsiteX1" fmla="*/ 51550 w 10032543"/>
              <a:gd name="connsiteY1" fmla="*/ 2426723 h 10379743"/>
              <a:gd name="connsiteX2" fmla="*/ 505782 w 10032543"/>
              <a:gd name="connsiteY2" fmla="*/ 592830 h 10379743"/>
              <a:gd name="connsiteX3" fmla="*/ 3570570 w 10032543"/>
              <a:gd name="connsiteY3" fmla="*/ 656198 h 10379743"/>
              <a:gd name="connsiteX4" fmla="*/ 3962403 w 10032543"/>
              <a:gd name="connsiteY4" fmla="*/ 2053723 h 10379743"/>
              <a:gd name="connsiteX5" fmla="*/ 6832142 w 10032543"/>
              <a:gd name="connsiteY5" fmla="*/ 4195511 h 10379743"/>
              <a:gd name="connsiteX6" fmla="*/ 10032543 w 10032543"/>
              <a:gd name="connsiteY6" fmla="*/ 5230227 h 10379743"/>
              <a:gd name="connsiteX7" fmla="*/ 9719388 w 10032543"/>
              <a:gd name="connsiteY7" fmla="*/ 9945938 h 10379743"/>
              <a:gd name="connsiteX8" fmla="*/ 5725237 w 10032543"/>
              <a:gd name="connsiteY8" fmla="*/ 10379743 h 10379743"/>
              <a:gd name="connsiteX9" fmla="*/ 4137070 w 10032543"/>
              <a:gd name="connsiteY9" fmla="*/ 6481512 h 10379743"/>
              <a:gd name="connsiteX10" fmla="*/ 1370224 w 10032543"/>
              <a:gd name="connsiteY10" fmla="*/ 3857959 h 10379743"/>
              <a:gd name="connsiteX0" fmla="*/ 1366413 w 10028732"/>
              <a:gd name="connsiteY0" fmla="*/ 3875549 h 10397333"/>
              <a:gd name="connsiteX1" fmla="*/ 47739 w 10028732"/>
              <a:gd name="connsiteY1" fmla="*/ 2444313 h 10397333"/>
              <a:gd name="connsiteX2" fmla="*/ 557055 w 10028732"/>
              <a:gd name="connsiteY2" fmla="*/ 577370 h 10397333"/>
              <a:gd name="connsiteX3" fmla="*/ 3566759 w 10028732"/>
              <a:gd name="connsiteY3" fmla="*/ 673788 h 10397333"/>
              <a:gd name="connsiteX4" fmla="*/ 3958592 w 10028732"/>
              <a:gd name="connsiteY4" fmla="*/ 2071313 h 10397333"/>
              <a:gd name="connsiteX5" fmla="*/ 6828331 w 10028732"/>
              <a:gd name="connsiteY5" fmla="*/ 4213101 h 10397333"/>
              <a:gd name="connsiteX6" fmla="*/ 10028732 w 10028732"/>
              <a:gd name="connsiteY6" fmla="*/ 5247817 h 10397333"/>
              <a:gd name="connsiteX7" fmla="*/ 9715577 w 10028732"/>
              <a:gd name="connsiteY7" fmla="*/ 9963528 h 10397333"/>
              <a:gd name="connsiteX8" fmla="*/ 5721426 w 10028732"/>
              <a:gd name="connsiteY8" fmla="*/ 10397333 h 10397333"/>
              <a:gd name="connsiteX9" fmla="*/ 4133259 w 10028732"/>
              <a:gd name="connsiteY9" fmla="*/ 6499102 h 10397333"/>
              <a:gd name="connsiteX10" fmla="*/ 1366413 w 10028732"/>
              <a:gd name="connsiteY10" fmla="*/ 3875549 h 10397333"/>
              <a:gd name="connsiteX0" fmla="*/ 1366413 w 10028732"/>
              <a:gd name="connsiteY0" fmla="*/ 3892982 h 10414766"/>
              <a:gd name="connsiteX1" fmla="*/ 47739 w 10028732"/>
              <a:gd name="connsiteY1" fmla="*/ 2461746 h 10414766"/>
              <a:gd name="connsiteX2" fmla="*/ 557055 w 10028732"/>
              <a:gd name="connsiteY2" fmla="*/ 594803 h 10414766"/>
              <a:gd name="connsiteX3" fmla="*/ 3566759 w 10028732"/>
              <a:gd name="connsiteY3" fmla="*/ 691221 h 10414766"/>
              <a:gd name="connsiteX4" fmla="*/ 3958592 w 10028732"/>
              <a:gd name="connsiteY4" fmla="*/ 2088746 h 10414766"/>
              <a:gd name="connsiteX5" fmla="*/ 6828331 w 10028732"/>
              <a:gd name="connsiteY5" fmla="*/ 4230534 h 10414766"/>
              <a:gd name="connsiteX6" fmla="*/ 10028732 w 10028732"/>
              <a:gd name="connsiteY6" fmla="*/ 5265250 h 10414766"/>
              <a:gd name="connsiteX7" fmla="*/ 9715577 w 10028732"/>
              <a:gd name="connsiteY7" fmla="*/ 9980961 h 10414766"/>
              <a:gd name="connsiteX8" fmla="*/ 5721426 w 10028732"/>
              <a:gd name="connsiteY8" fmla="*/ 10414766 h 10414766"/>
              <a:gd name="connsiteX9" fmla="*/ 4133259 w 10028732"/>
              <a:gd name="connsiteY9" fmla="*/ 6516535 h 10414766"/>
              <a:gd name="connsiteX10" fmla="*/ 1366413 w 10028732"/>
              <a:gd name="connsiteY10" fmla="*/ 3892982 h 10414766"/>
              <a:gd name="connsiteX0" fmla="*/ 1366413 w 10028732"/>
              <a:gd name="connsiteY0" fmla="*/ 3892982 h 10414766"/>
              <a:gd name="connsiteX1" fmla="*/ 47739 w 10028732"/>
              <a:gd name="connsiteY1" fmla="*/ 2461746 h 10414766"/>
              <a:gd name="connsiteX2" fmla="*/ 557055 w 10028732"/>
              <a:gd name="connsiteY2" fmla="*/ 594803 h 10414766"/>
              <a:gd name="connsiteX3" fmla="*/ 3566759 w 10028732"/>
              <a:gd name="connsiteY3" fmla="*/ 691221 h 10414766"/>
              <a:gd name="connsiteX4" fmla="*/ 3958592 w 10028732"/>
              <a:gd name="connsiteY4" fmla="*/ 2088746 h 10414766"/>
              <a:gd name="connsiteX5" fmla="*/ 6828331 w 10028732"/>
              <a:gd name="connsiteY5" fmla="*/ 4230534 h 10414766"/>
              <a:gd name="connsiteX6" fmla="*/ 10028732 w 10028732"/>
              <a:gd name="connsiteY6" fmla="*/ 5265250 h 10414766"/>
              <a:gd name="connsiteX7" fmla="*/ 9715577 w 10028732"/>
              <a:gd name="connsiteY7" fmla="*/ 9980961 h 10414766"/>
              <a:gd name="connsiteX8" fmla="*/ 5721426 w 10028732"/>
              <a:gd name="connsiteY8" fmla="*/ 10414766 h 10414766"/>
              <a:gd name="connsiteX9" fmla="*/ 4133259 w 10028732"/>
              <a:gd name="connsiteY9" fmla="*/ 6516535 h 10414766"/>
              <a:gd name="connsiteX10" fmla="*/ 1366413 w 10028732"/>
              <a:gd name="connsiteY10" fmla="*/ 3892982 h 10414766"/>
              <a:gd name="connsiteX0" fmla="*/ 1366413 w 10028732"/>
              <a:gd name="connsiteY0" fmla="*/ 3892982 h 10414766"/>
              <a:gd name="connsiteX1" fmla="*/ 47739 w 10028732"/>
              <a:gd name="connsiteY1" fmla="*/ 2461746 h 10414766"/>
              <a:gd name="connsiteX2" fmla="*/ 557055 w 10028732"/>
              <a:gd name="connsiteY2" fmla="*/ 594803 h 10414766"/>
              <a:gd name="connsiteX3" fmla="*/ 3566759 w 10028732"/>
              <a:gd name="connsiteY3" fmla="*/ 691221 h 10414766"/>
              <a:gd name="connsiteX4" fmla="*/ 3958592 w 10028732"/>
              <a:gd name="connsiteY4" fmla="*/ 2088746 h 10414766"/>
              <a:gd name="connsiteX5" fmla="*/ 6828331 w 10028732"/>
              <a:gd name="connsiteY5" fmla="*/ 4230534 h 10414766"/>
              <a:gd name="connsiteX6" fmla="*/ 10028732 w 10028732"/>
              <a:gd name="connsiteY6" fmla="*/ 5265250 h 10414766"/>
              <a:gd name="connsiteX7" fmla="*/ 9715577 w 10028732"/>
              <a:gd name="connsiteY7" fmla="*/ 9980961 h 10414766"/>
              <a:gd name="connsiteX8" fmla="*/ 5721426 w 10028732"/>
              <a:gd name="connsiteY8" fmla="*/ 10414766 h 10414766"/>
              <a:gd name="connsiteX9" fmla="*/ 4133259 w 10028732"/>
              <a:gd name="connsiteY9" fmla="*/ 6516535 h 10414766"/>
              <a:gd name="connsiteX10" fmla="*/ 1366413 w 10028732"/>
              <a:gd name="connsiteY10" fmla="*/ 3892982 h 10414766"/>
              <a:gd name="connsiteX0" fmla="*/ 1366413 w 10028732"/>
              <a:gd name="connsiteY0" fmla="*/ 3892982 h 10414766"/>
              <a:gd name="connsiteX1" fmla="*/ 47739 w 10028732"/>
              <a:gd name="connsiteY1" fmla="*/ 2461746 h 10414766"/>
              <a:gd name="connsiteX2" fmla="*/ 557055 w 10028732"/>
              <a:gd name="connsiteY2" fmla="*/ 594803 h 10414766"/>
              <a:gd name="connsiteX3" fmla="*/ 3566759 w 10028732"/>
              <a:gd name="connsiteY3" fmla="*/ 691221 h 10414766"/>
              <a:gd name="connsiteX4" fmla="*/ 3958592 w 10028732"/>
              <a:gd name="connsiteY4" fmla="*/ 2088746 h 10414766"/>
              <a:gd name="connsiteX5" fmla="*/ 6828331 w 10028732"/>
              <a:gd name="connsiteY5" fmla="*/ 4230534 h 10414766"/>
              <a:gd name="connsiteX6" fmla="*/ 10028732 w 10028732"/>
              <a:gd name="connsiteY6" fmla="*/ 5265250 h 10414766"/>
              <a:gd name="connsiteX7" fmla="*/ 9715577 w 10028732"/>
              <a:gd name="connsiteY7" fmla="*/ 9980961 h 10414766"/>
              <a:gd name="connsiteX8" fmla="*/ 5721426 w 10028732"/>
              <a:gd name="connsiteY8" fmla="*/ 10414766 h 10414766"/>
              <a:gd name="connsiteX9" fmla="*/ 4133259 w 10028732"/>
              <a:gd name="connsiteY9" fmla="*/ 6516535 h 10414766"/>
              <a:gd name="connsiteX10" fmla="*/ 1366413 w 10028732"/>
              <a:gd name="connsiteY10" fmla="*/ 3892982 h 10414766"/>
              <a:gd name="connsiteX0" fmla="*/ 1366413 w 10028732"/>
              <a:gd name="connsiteY0" fmla="*/ 3892982 h 10414766"/>
              <a:gd name="connsiteX1" fmla="*/ 47739 w 10028732"/>
              <a:gd name="connsiteY1" fmla="*/ 2461746 h 10414766"/>
              <a:gd name="connsiteX2" fmla="*/ 557055 w 10028732"/>
              <a:gd name="connsiteY2" fmla="*/ 594803 h 10414766"/>
              <a:gd name="connsiteX3" fmla="*/ 3533708 w 10028732"/>
              <a:gd name="connsiteY3" fmla="*/ 691221 h 10414766"/>
              <a:gd name="connsiteX4" fmla="*/ 3958592 w 10028732"/>
              <a:gd name="connsiteY4" fmla="*/ 2088746 h 10414766"/>
              <a:gd name="connsiteX5" fmla="*/ 6828331 w 10028732"/>
              <a:gd name="connsiteY5" fmla="*/ 4230534 h 10414766"/>
              <a:gd name="connsiteX6" fmla="*/ 10028732 w 10028732"/>
              <a:gd name="connsiteY6" fmla="*/ 5265250 h 10414766"/>
              <a:gd name="connsiteX7" fmla="*/ 9715577 w 10028732"/>
              <a:gd name="connsiteY7" fmla="*/ 9980961 h 10414766"/>
              <a:gd name="connsiteX8" fmla="*/ 5721426 w 10028732"/>
              <a:gd name="connsiteY8" fmla="*/ 10414766 h 10414766"/>
              <a:gd name="connsiteX9" fmla="*/ 4133259 w 10028732"/>
              <a:gd name="connsiteY9" fmla="*/ 6516535 h 10414766"/>
              <a:gd name="connsiteX10" fmla="*/ 1366413 w 10028732"/>
              <a:gd name="connsiteY10" fmla="*/ 3892982 h 10414766"/>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3958592 w 10028732"/>
              <a:gd name="connsiteY4" fmla="*/ 2084905 h 10410925"/>
              <a:gd name="connsiteX5" fmla="*/ 6828331 w 10028732"/>
              <a:gd name="connsiteY5" fmla="*/ 4226693 h 10410925"/>
              <a:gd name="connsiteX6" fmla="*/ 10028732 w 10028732"/>
              <a:gd name="connsiteY6" fmla="*/ 5261409 h 10410925"/>
              <a:gd name="connsiteX7" fmla="*/ 9715577 w 10028732"/>
              <a:gd name="connsiteY7" fmla="*/ 9977120 h 10410925"/>
              <a:gd name="connsiteX8" fmla="*/ 5721426 w 10028732"/>
              <a:gd name="connsiteY8" fmla="*/ 10410925 h 10410925"/>
              <a:gd name="connsiteX9" fmla="*/ 4133259 w 10028732"/>
              <a:gd name="connsiteY9" fmla="*/ 6512694 h 10410925"/>
              <a:gd name="connsiteX10" fmla="*/ 1366413 w 10028732"/>
              <a:gd name="connsiteY10"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3958592 w 10028732"/>
              <a:gd name="connsiteY4" fmla="*/ 2084905 h 10410925"/>
              <a:gd name="connsiteX5" fmla="*/ 6828331 w 10028732"/>
              <a:gd name="connsiteY5" fmla="*/ 4226693 h 10410925"/>
              <a:gd name="connsiteX6" fmla="*/ 10028732 w 10028732"/>
              <a:gd name="connsiteY6" fmla="*/ 5261409 h 10410925"/>
              <a:gd name="connsiteX7" fmla="*/ 9715577 w 10028732"/>
              <a:gd name="connsiteY7" fmla="*/ 9977120 h 10410925"/>
              <a:gd name="connsiteX8" fmla="*/ 5721426 w 10028732"/>
              <a:gd name="connsiteY8" fmla="*/ 10410925 h 10410925"/>
              <a:gd name="connsiteX9" fmla="*/ 4133259 w 10028732"/>
              <a:gd name="connsiteY9" fmla="*/ 6512694 h 10410925"/>
              <a:gd name="connsiteX10" fmla="*/ 1366413 w 10028732"/>
              <a:gd name="connsiteY10"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6828331 w 10028732"/>
              <a:gd name="connsiteY5" fmla="*/ 4226693 h 10410925"/>
              <a:gd name="connsiteX6" fmla="*/ 10028732 w 10028732"/>
              <a:gd name="connsiteY6" fmla="*/ 5261409 h 10410925"/>
              <a:gd name="connsiteX7" fmla="*/ 9715577 w 10028732"/>
              <a:gd name="connsiteY7" fmla="*/ 9977120 h 10410925"/>
              <a:gd name="connsiteX8" fmla="*/ 5721426 w 10028732"/>
              <a:gd name="connsiteY8" fmla="*/ 10410925 h 10410925"/>
              <a:gd name="connsiteX9" fmla="*/ 4133259 w 10028732"/>
              <a:gd name="connsiteY9" fmla="*/ 6512694 h 10410925"/>
              <a:gd name="connsiteX10" fmla="*/ 1366413 w 10028732"/>
              <a:gd name="connsiteY10"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6828331 w 10028732"/>
              <a:gd name="connsiteY5" fmla="*/ 4226693 h 10410925"/>
              <a:gd name="connsiteX6" fmla="*/ 10028732 w 10028732"/>
              <a:gd name="connsiteY6" fmla="*/ 5261409 h 10410925"/>
              <a:gd name="connsiteX7" fmla="*/ 9715577 w 10028732"/>
              <a:gd name="connsiteY7" fmla="*/ 9977120 h 10410925"/>
              <a:gd name="connsiteX8" fmla="*/ 5721426 w 10028732"/>
              <a:gd name="connsiteY8" fmla="*/ 10410925 h 10410925"/>
              <a:gd name="connsiteX9" fmla="*/ 4133259 w 10028732"/>
              <a:gd name="connsiteY9" fmla="*/ 6512694 h 10410925"/>
              <a:gd name="connsiteX10" fmla="*/ 1366413 w 10028732"/>
              <a:gd name="connsiteY10"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807026 w 10028732"/>
              <a:gd name="connsiteY5" fmla="*/ 3757896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807026 w 10028732"/>
              <a:gd name="connsiteY5" fmla="*/ 3757896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807026 w 10028732"/>
              <a:gd name="connsiteY5" fmla="*/ 3757896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26693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04659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04659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28732"/>
              <a:gd name="connsiteY0" fmla="*/ 3889141 h 10410925"/>
              <a:gd name="connsiteX1" fmla="*/ 47739 w 10028732"/>
              <a:gd name="connsiteY1" fmla="*/ 2457905 h 10410925"/>
              <a:gd name="connsiteX2" fmla="*/ 557055 w 10028732"/>
              <a:gd name="connsiteY2" fmla="*/ 590962 h 10410925"/>
              <a:gd name="connsiteX3" fmla="*/ 3533708 w 10028732"/>
              <a:gd name="connsiteY3" fmla="*/ 687380 h 10410925"/>
              <a:gd name="connsiteX4" fmla="*/ 4035710 w 10028732"/>
              <a:gd name="connsiteY4" fmla="*/ 2272191 h 10410925"/>
              <a:gd name="connsiteX5" fmla="*/ 4751942 w 10028732"/>
              <a:gd name="connsiteY5" fmla="*/ 3702812 h 10410925"/>
              <a:gd name="connsiteX6" fmla="*/ 6828331 w 10028732"/>
              <a:gd name="connsiteY6" fmla="*/ 4204659 h 10410925"/>
              <a:gd name="connsiteX7" fmla="*/ 10028732 w 10028732"/>
              <a:gd name="connsiteY7" fmla="*/ 5261409 h 10410925"/>
              <a:gd name="connsiteX8" fmla="*/ 9715577 w 10028732"/>
              <a:gd name="connsiteY8" fmla="*/ 9977120 h 10410925"/>
              <a:gd name="connsiteX9" fmla="*/ 5721426 w 10028732"/>
              <a:gd name="connsiteY9" fmla="*/ 10410925 h 10410925"/>
              <a:gd name="connsiteX10" fmla="*/ 4133259 w 10028732"/>
              <a:gd name="connsiteY10" fmla="*/ 6512694 h 10410925"/>
              <a:gd name="connsiteX11" fmla="*/ 1366413 w 10028732"/>
              <a:gd name="connsiteY11" fmla="*/ 3889141 h 10410925"/>
              <a:gd name="connsiteX0" fmla="*/ 1366413 w 10039749"/>
              <a:gd name="connsiteY0" fmla="*/ 3889141 h 10410925"/>
              <a:gd name="connsiteX1" fmla="*/ 47739 w 10039749"/>
              <a:gd name="connsiteY1" fmla="*/ 2457905 h 10410925"/>
              <a:gd name="connsiteX2" fmla="*/ 557055 w 10039749"/>
              <a:gd name="connsiteY2" fmla="*/ 590962 h 10410925"/>
              <a:gd name="connsiteX3" fmla="*/ 3533708 w 10039749"/>
              <a:gd name="connsiteY3" fmla="*/ 687380 h 10410925"/>
              <a:gd name="connsiteX4" fmla="*/ 4035710 w 10039749"/>
              <a:gd name="connsiteY4" fmla="*/ 2272191 h 10410925"/>
              <a:gd name="connsiteX5" fmla="*/ 4751942 w 10039749"/>
              <a:gd name="connsiteY5" fmla="*/ 3702812 h 10410925"/>
              <a:gd name="connsiteX6" fmla="*/ 6828331 w 10039749"/>
              <a:gd name="connsiteY6" fmla="*/ 4204659 h 10410925"/>
              <a:gd name="connsiteX7" fmla="*/ 10039749 w 10039749"/>
              <a:gd name="connsiteY7" fmla="*/ 5261409 h 10410925"/>
              <a:gd name="connsiteX8" fmla="*/ 9715577 w 10039749"/>
              <a:gd name="connsiteY8" fmla="*/ 9977120 h 10410925"/>
              <a:gd name="connsiteX9" fmla="*/ 5721426 w 10039749"/>
              <a:gd name="connsiteY9" fmla="*/ 10410925 h 10410925"/>
              <a:gd name="connsiteX10" fmla="*/ 4133259 w 10039749"/>
              <a:gd name="connsiteY10" fmla="*/ 6512694 h 10410925"/>
              <a:gd name="connsiteX11" fmla="*/ 1366413 w 10039749"/>
              <a:gd name="connsiteY11" fmla="*/ 3889141 h 10410925"/>
              <a:gd name="connsiteX0" fmla="*/ 1366413 w 10039749"/>
              <a:gd name="connsiteY0" fmla="*/ 3889141 h 10410925"/>
              <a:gd name="connsiteX1" fmla="*/ 47739 w 10039749"/>
              <a:gd name="connsiteY1" fmla="*/ 2457905 h 10410925"/>
              <a:gd name="connsiteX2" fmla="*/ 557055 w 10039749"/>
              <a:gd name="connsiteY2" fmla="*/ 590962 h 10410925"/>
              <a:gd name="connsiteX3" fmla="*/ 3533708 w 10039749"/>
              <a:gd name="connsiteY3" fmla="*/ 687380 h 10410925"/>
              <a:gd name="connsiteX4" fmla="*/ 4035710 w 10039749"/>
              <a:gd name="connsiteY4" fmla="*/ 2272191 h 10410925"/>
              <a:gd name="connsiteX5" fmla="*/ 4751942 w 10039749"/>
              <a:gd name="connsiteY5" fmla="*/ 3702812 h 10410925"/>
              <a:gd name="connsiteX6" fmla="*/ 6828331 w 10039749"/>
              <a:gd name="connsiteY6" fmla="*/ 4204659 h 10410925"/>
              <a:gd name="connsiteX7" fmla="*/ 10039749 w 10039749"/>
              <a:gd name="connsiteY7" fmla="*/ 5261409 h 10410925"/>
              <a:gd name="connsiteX8" fmla="*/ 9715577 w 10039749"/>
              <a:gd name="connsiteY8" fmla="*/ 9977120 h 10410925"/>
              <a:gd name="connsiteX9" fmla="*/ 5721426 w 10039749"/>
              <a:gd name="connsiteY9" fmla="*/ 10410925 h 10410925"/>
              <a:gd name="connsiteX10" fmla="*/ 4133259 w 10039749"/>
              <a:gd name="connsiteY10" fmla="*/ 6512694 h 10410925"/>
              <a:gd name="connsiteX11" fmla="*/ 1366413 w 10039749"/>
              <a:gd name="connsiteY11" fmla="*/ 3889141 h 10410925"/>
              <a:gd name="connsiteX0" fmla="*/ 1366413 w 9995681"/>
              <a:gd name="connsiteY0" fmla="*/ 3889141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1366413 w 9995681"/>
              <a:gd name="connsiteY11" fmla="*/ 3889141 h 10410925"/>
              <a:gd name="connsiteX0" fmla="*/ 1366413 w 9995681"/>
              <a:gd name="connsiteY0" fmla="*/ 3889141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1366413 w 9995681"/>
              <a:gd name="connsiteY11" fmla="*/ 3889141 h 10410925"/>
              <a:gd name="connsiteX0" fmla="*/ 1366413 w 9995681"/>
              <a:gd name="connsiteY0" fmla="*/ 3889141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366413 w 9995681"/>
              <a:gd name="connsiteY12" fmla="*/ 3889141 h 10410925"/>
              <a:gd name="connsiteX0" fmla="*/ 1366413 w 9995681"/>
              <a:gd name="connsiteY0" fmla="*/ 3889141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366413 w 9995681"/>
              <a:gd name="connsiteY12" fmla="*/ 3889141 h 10410925"/>
              <a:gd name="connsiteX0" fmla="*/ 1366413 w 9995681"/>
              <a:gd name="connsiteY0" fmla="*/ 3889141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366413 w 9995681"/>
              <a:gd name="connsiteY12" fmla="*/ 3889141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410925"/>
              <a:gd name="connsiteX1" fmla="*/ 47739 w 9995681"/>
              <a:gd name="connsiteY1" fmla="*/ 2457905 h 10410925"/>
              <a:gd name="connsiteX2" fmla="*/ 557055 w 9995681"/>
              <a:gd name="connsiteY2" fmla="*/ 590962 h 10410925"/>
              <a:gd name="connsiteX3" fmla="*/ 3533708 w 9995681"/>
              <a:gd name="connsiteY3" fmla="*/ 687380 h 10410925"/>
              <a:gd name="connsiteX4" fmla="*/ 4035710 w 9995681"/>
              <a:gd name="connsiteY4" fmla="*/ 2272191 h 10410925"/>
              <a:gd name="connsiteX5" fmla="*/ 4751942 w 9995681"/>
              <a:gd name="connsiteY5" fmla="*/ 3702812 h 10410925"/>
              <a:gd name="connsiteX6" fmla="*/ 6828331 w 9995681"/>
              <a:gd name="connsiteY6" fmla="*/ 4204659 h 10410925"/>
              <a:gd name="connsiteX7" fmla="*/ 9995681 w 9995681"/>
              <a:gd name="connsiteY7" fmla="*/ 5272426 h 10410925"/>
              <a:gd name="connsiteX8" fmla="*/ 9715577 w 9995681"/>
              <a:gd name="connsiteY8" fmla="*/ 9977120 h 10410925"/>
              <a:gd name="connsiteX9" fmla="*/ 5721426 w 9995681"/>
              <a:gd name="connsiteY9" fmla="*/ 10410925 h 10410925"/>
              <a:gd name="connsiteX10" fmla="*/ 4133259 w 9995681"/>
              <a:gd name="connsiteY10" fmla="*/ 6512694 h 10410925"/>
              <a:gd name="connsiteX11" fmla="*/ 3540086 w 9995681"/>
              <a:gd name="connsiteY11" fmla="*/ 4650262 h 10410925"/>
              <a:gd name="connsiteX12" fmla="*/ 1862172 w 9995681"/>
              <a:gd name="connsiteY12" fmla="*/ 3988293 h 10410925"/>
              <a:gd name="connsiteX0" fmla="*/ 1862172 w 9995681"/>
              <a:gd name="connsiteY0" fmla="*/ 3988293 h 10366858"/>
              <a:gd name="connsiteX1" fmla="*/ 47739 w 9995681"/>
              <a:gd name="connsiteY1" fmla="*/ 2457905 h 10366858"/>
              <a:gd name="connsiteX2" fmla="*/ 557055 w 9995681"/>
              <a:gd name="connsiteY2" fmla="*/ 590962 h 10366858"/>
              <a:gd name="connsiteX3" fmla="*/ 3533708 w 9995681"/>
              <a:gd name="connsiteY3" fmla="*/ 687380 h 10366858"/>
              <a:gd name="connsiteX4" fmla="*/ 4035710 w 9995681"/>
              <a:gd name="connsiteY4" fmla="*/ 2272191 h 10366858"/>
              <a:gd name="connsiteX5" fmla="*/ 4751942 w 9995681"/>
              <a:gd name="connsiteY5" fmla="*/ 3702812 h 10366858"/>
              <a:gd name="connsiteX6" fmla="*/ 6828331 w 9995681"/>
              <a:gd name="connsiteY6" fmla="*/ 4204659 h 10366858"/>
              <a:gd name="connsiteX7" fmla="*/ 9995681 w 9995681"/>
              <a:gd name="connsiteY7" fmla="*/ 5272426 h 10366858"/>
              <a:gd name="connsiteX8" fmla="*/ 9715577 w 9995681"/>
              <a:gd name="connsiteY8" fmla="*/ 9977120 h 10366858"/>
              <a:gd name="connsiteX9" fmla="*/ 5765493 w 9995681"/>
              <a:gd name="connsiteY9" fmla="*/ 10366858 h 10366858"/>
              <a:gd name="connsiteX10" fmla="*/ 4133259 w 9995681"/>
              <a:gd name="connsiteY10" fmla="*/ 6512694 h 10366858"/>
              <a:gd name="connsiteX11" fmla="*/ 3540086 w 9995681"/>
              <a:gd name="connsiteY11" fmla="*/ 4650262 h 10366858"/>
              <a:gd name="connsiteX12" fmla="*/ 1862172 w 9995681"/>
              <a:gd name="connsiteY12" fmla="*/ 3988293 h 10366858"/>
              <a:gd name="connsiteX0" fmla="*/ 1862172 w 9995681"/>
              <a:gd name="connsiteY0" fmla="*/ 3988293 h 10366858"/>
              <a:gd name="connsiteX1" fmla="*/ 47739 w 9995681"/>
              <a:gd name="connsiteY1" fmla="*/ 2457905 h 10366858"/>
              <a:gd name="connsiteX2" fmla="*/ 557055 w 9995681"/>
              <a:gd name="connsiteY2" fmla="*/ 590962 h 10366858"/>
              <a:gd name="connsiteX3" fmla="*/ 3533708 w 9995681"/>
              <a:gd name="connsiteY3" fmla="*/ 687380 h 10366858"/>
              <a:gd name="connsiteX4" fmla="*/ 4035710 w 9995681"/>
              <a:gd name="connsiteY4" fmla="*/ 2272191 h 10366858"/>
              <a:gd name="connsiteX5" fmla="*/ 4751942 w 9995681"/>
              <a:gd name="connsiteY5" fmla="*/ 3702812 h 10366858"/>
              <a:gd name="connsiteX6" fmla="*/ 6828331 w 9995681"/>
              <a:gd name="connsiteY6" fmla="*/ 4204659 h 10366858"/>
              <a:gd name="connsiteX7" fmla="*/ 9995681 w 9995681"/>
              <a:gd name="connsiteY7" fmla="*/ 5272426 h 10366858"/>
              <a:gd name="connsiteX8" fmla="*/ 9715577 w 9995681"/>
              <a:gd name="connsiteY8" fmla="*/ 9977120 h 10366858"/>
              <a:gd name="connsiteX9" fmla="*/ 5765493 w 9995681"/>
              <a:gd name="connsiteY9" fmla="*/ 10366858 h 10366858"/>
              <a:gd name="connsiteX10" fmla="*/ 4133259 w 9995681"/>
              <a:gd name="connsiteY10" fmla="*/ 6512694 h 10366858"/>
              <a:gd name="connsiteX11" fmla="*/ 3540086 w 9995681"/>
              <a:gd name="connsiteY11" fmla="*/ 4650262 h 10366858"/>
              <a:gd name="connsiteX12" fmla="*/ 1862172 w 9995681"/>
              <a:gd name="connsiteY12" fmla="*/ 3988293 h 10366858"/>
              <a:gd name="connsiteX0" fmla="*/ 1862172 w 9995681"/>
              <a:gd name="connsiteY0" fmla="*/ 3988293 h 10366858"/>
              <a:gd name="connsiteX1" fmla="*/ 47739 w 9995681"/>
              <a:gd name="connsiteY1" fmla="*/ 2457905 h 10366858"/>
              <a:gd name="connsiteX2" fmla="*/ 557055 w 9995681"/>
              <a:gd name="connsiteY2" fmla="*/ 590962 h 10366858"/>
              <a:gd name="connsiteX3" fmla="*/ 3533708 w 9995681"/>
              <a:gd name="connsiteY3" fmla="*/ 687380 h 10366858"/>
              <a:gd name="connsiteX4" fmla="*/ 4035710 w 9995681"/>
              <a:gd name="connsiteY4" fmla="*/ 2272191 h 10366858"/>
              <a:gd name="connsiteX5" fmla="*/ 4751942 w 9995681"/>
              <a:gd name="connsiteY5" fmla="*/ 3702812 h 10366858"/>
              <a:gd name="connsiteX6" fmla="*/ 6828331 w 9995681"/>
              <a:gd name="connsiteY6" fmla="*/ 4204659 h 10366858"/>
              <a:gd name="connsiteX7" fmla="*/ 9995681 w 9995681"/>
              <a:gd name="connsiteY7" fmla="*/ 5272426 h 10366858"/>
              <a:gd name="connsiteX8" fmla="*/ 9715577 w 9995681"/>
              <a:gd name="connsiteY8" fmla="*/ 9977120 h 10366858"/>
              <a:gd name="connsiteX9" fmla="*/ 5765493 w 9995681"/>
              <a:gd name="connsiteY9" fmla="*/ 10366858 h 10366858"/>
              <a:gd name="connsiteX10" fmla="*/ 4133259 w 9995681"/>
              <a:gd name="connsiteY10" fmla="*/ 6512694 h 10366858"/>
              <a:gd name="connsiteX11" fmla="*/ 3540086 w 9995681"/>
              <a:gd name="connsiteY11" fmla="*/ 4650262 h 10366858"/>
              <a:gd name="connsiteX12" fmla="*/ 1862172 w 9995681"/>
              <a:gd name="connsiteY12" fmla="*/ 3988293 h 10366858"/>
              <a:gd name="connsiteX0" fmla="*/ 1862172 w 9995681"/>
              <a:gd name="connsiteY0" fmla="*/ 3988293 h 10355842"/>
              <a:gd name="connsiteX1" fmla="*/ 47739 w 9995681"/>
              <a:gd name="connsiteY1" fmla="*/ 2457905 h 10355842"/>
              <a:gd name="connsiteX2" fmla="*/ 557055 w 9995681"/>
              <a:gd name="connsiteY2" fmla="*/ 590962 h 10355842"/>
              <a:gd name="connsiteX3" fmla="*/ 3533708 w 9995681"/>
              <a:gd name="connsiteY3" fmla="*/ 687380 h 10355842"/>
              <a:gd name="connsiteX4" fmla="*/ 4035710 w 9995681"/>
              <a:gd name="connsiteY4" fmla="*/ 2272191 h 10355842"/>
              <a:gd name="connsiteX5" fmla="*/ 4751942 w 9995681"/>
              <a:gd name="connsiteY5" fmla="*/ 3702812 h 10355842"/>
              <a:gd name="connsiteX6" fmla="*/ 6828331 w 9995681"/>
              <a:gd name="connsiteY6" fmla="*/ 4204659 h 10355842"/>
              <a:gd name="connsiteX7" fmla="*/ 9995681 w 9995681"/>
              <a:gd name="connsiteY7" fmla="*/ 5272426 h 10355842"/>
              <a:gd name="connsiteX8" fmla="*/ 9715577 w 9995681"/>
              <a:gd name="connsiteY8" fmla="*/ 9977120 h 10355842"/>
              <a:gd name="connsiteX9" fmla="*/ 5820577 w 9995681"/>
              <a:gd name="connsiteY9" fmla="*/ 10355842 h 10355842"/>
              <a:gd name="connsiteX10" fmla="*/ 4133259 w 9995681"/>
              <a:gd name="connsiteY10" fmla="*/ 6512694 h 10355842"/>
              <a:gd name="connsiteX11" fmla="*/ 3540086 w 9995681"/>
              <a:gd name="connsiteY11" fmla="*/ 4650262 h 10355842"/>
              <a:gd name="connsiteX12" fmla="*/ 1862172 w 9995681"/>
              <a:gd name="connsiteY12" fmla="*/ 3988293 h 10355842"/>
              <a:gd name="connsiteX0" fmla="*/ 1862172 w 9995681"/>
              <a:gd name="connsiteY0" fmla="*/ 3988293 h 10355842"/>
              <a:gd name="connsiteX1" fmla="*/ 47739 w 9995681"/>
              <a:gd name="connsiteY1" fmla="*/ 2457905 h 10355842"/>
              <a:gd name="connsiteX2" fmla="*/ 557055 w 9995681"/>
              <a:gd name="connsiteY2" fmla="*/ 590962 h 10355842"/>
              <a:gd name="connsiteX3" fmla="*/ 3533708 w 9995681"/>
              <a:gd name="connsiteY3" fmla="*/ 687380 h 10355842"/>
              <a:gd name="connsiteX4" fmla="*/ 4035710 w 9995681"/>
              <a:gd name="connsiteY4" fmla="*/ 2272191 h 10355842"/>
              <a:gd name="connsiteX5" fmla="*/ 4751942 w 9995681"/>
              <a:gd name="connsiteY5" fmla="*/ 3702812 h 10355842"/>
              <a:gd name="connsiteX6" fmla="*/ 6828331 w 9995681"/>
              <a:gd name="connsiteY6" fmla="*/ 4204659 h 10355842"/>
              <a:gd name="connsiteX7" fmla="*/ 9995681 w 9995681"/>
              <a:gd name="connsiteY7" fmla="*/ 5272426 h 10355842"/>
              <a:gd name="connsiteX8" fmla="*/ 9715577 w 9995681"/>
              <a:gd name="connsiteY8" fmla="*/ 9977120 h 10355842"/>
              <a:gd name="connsiteX9" fmla="*/ 5820577 w 9995681"/>
              <a:gd name="connsiteY9" fmla="*/ 10355842 h 10355842"/>
              <a:gd name="connsiteX10" fmla="*/ 4133259 w 9995681"/>
              <a:gd name="connsiteY10" fmla="*/ 6512694 h 10355842"/>
              <a:gd name="connsiteX11" fmla="*/ 3540086 w 9995681"/>
              <a:gd name="connsiteY11" fmla="*/ 4650262 h 10355842"/>
              <a:gd name="connsiteX12" fmla="*/ 1862172 w 9995681"/>
              <a:gd name="connsiteY12" fmla="*/ 3988293 h 10355842"/>
              <a:gd name="connsiteX0" fmla="*/ 1862172 w 9995681"/>
              <a:gd name="connsiteY0" fmla="*/ 3988293 h 10355842"/>
              <a:gd name="connsiteX1" fmla="*/ 47739 w 9995681"/>
              <a:gd name="connsiteY1" fmla="*/ 2457905 h 10355842"/>
              <a:gd name="connsiteX2" fmla="*/ 557055 w 9995681"/>
              <a:gd name="connsiteY2" fmla="*/ 590962 h 10355842"/>
              <a:gd name="connsiteX3" fmla="*/ 3533708 w 9995681"/>
              <a:gd name="connsiteY3" fmla="*/ 687380 h 10355842"/>
              <a:gd name="connsiteX4" fmla="*/ 4035710 w 9995681"/>
              <a:gd name="connsiteY4" fmla="*/ 2272191 h 10355842"/>
              <a:gd name="connsiteX5" fmla="*/ 4751942 w 9995681"/>
              <a:gd name="connsiteY5" fmla="*/ 3702812 h 10355842"/>
              <a:gd name="connsiteX6" fmla="*/ 6828331 w 9995681"/>
              <a:gd name="connsiteY6" fmla="*/ 4204659 h 10355842"/>
              <a:gd name="connsiteX7" fmla="*/ 9995681 w 9995681"/>
              <a:gd name="connsiteY7" fmla="*/ 5272426 h 10355842"/>
              <a:gd name="connsiteX8" fmla="*/ 9715577 w 9995681"/>
              <a:gd name="connsiteY8" fmla="*/ 9977120 h 10355842"/>
              <a:gd name="connsiteX9" fmla="*/ 5820577 w 9995681"/>
              <a:gd name="connsiteY9" fmla="*/ 10355842 h 10355842"/>
              <a:gd name="connsiteX10" fmla="*/ 4133259 w 9995681"/>
              <a:gd name="connsiteY10" fmla="*/ 6512694 h 10355842"/>
              <a:gd name="connsiteX11" fmla="*/ 3540086 w 9995681"/>
              <a:gd name="connsiteY11" fmla="*/ 4650262 h 10355842"/>
              <a:gd name="connsiteX12" fmla="*/ 1862172 w 9995681"/>
              <a:gd name="connsiteY12" fmla="*/ 3988293 h 10355842"/>
              <a:gd name="connsiteX0" fmla="*/ 1862172 w 9995681"/>
              <a:gd name="connsiteY0" fmla="*/ 3988293 h 10638034"/>
              <a:gd name="connsiteX1" fmla="*/ 47739 w 9995681"/>
              <a:gd name="connsiteY1" fmla="*/ 2457905 h 10638034"/>
              <a:gd name="connsiteX2" fmla="*/ 557055 w 9995681"/>
              <a:gd name="connsiteY2" fmla="*/ 590962 h 10638034"/>
              <a:gd name="connsiteX3" fmla="*/ 3533708 w 9995681"/>
              <a:gd name="connsiteY3" fmla="*/ 687380 h 10638034"/>
              <a:gd name="connsiteX4" fmla="*/ 4035710 w 9995681"/>
              <a:gd name="connsiteY4" fmla="*/ 2272191 h 10638034"/>
              <a:gd name="connsiteX5" fmla="*/ 4751942 w 9995681"/>
              <a:gd name="connsiteY5" fmla="*/ 3702812 h 10638034"/>
              <a:gd name="connsiteX6" fmla="*/ 6828331 w 9995681"/>
              <a:gd name="connsiteY6" fmla="*/ 4204659 h 10638034"/>
              <a:gd name="connsiteX7" fmla="*/ 9995681 w 9995681"/>
              <a:gd name="connsiteY7" fmla="*/ 5272426 h 10638034"/>
              <a:gd name="connsiteX8" fmla="*/ 9715577 w 9995681"/>
              <a:gd name="connsiteY8" fmla="*/ 9977120 h 10638034"/>
              <a:gd name="connsiteX9" fmla="*/ 5820577 w 9995681"/>
              <a:gd name="connsiteY9" fmla="*/ 10355842 h 10638034"/>
              <a:gd name="connsiteX10" fmla="*/ 4133259 w 9995681"/>
              <a:gd name="connsiteY10" fmla="*/ 6512694 h 10638034"/>
              <a:gd name="connsiteX11" fmla="*/ 3540086 w 9995681"/>
              <a:gd name="connsiteY11" fmla="*/ 4650262 h 10638034"/>
              <a:gd name="connsiteX12" fmla="*/ 1862172 w 9995681"/>
              <a:gd name="connsiteY12" fmla="*/ 3988293 h 10638034"/>
              <a:gd name="connsiteX0" fmla="*/ 1862172 w 9995681"/>
              <a:gd name="connsiteY0" fmla="*/ 3988293 h 10811933"/>
              <a:gd name="connsiteX1" fmla="*/ 47739 w 9995681"/>
              <a:gd name="connsiteY1" fmla="*/ 2457905 h 10811933"/>
              <a:gd name="connsiteX2" fmla="*/ 557055 w 9995681"/>
              <a:gd name="connsiteY2" fmla="*/ 590962 h 10811933"/>
              <a:gd name="connsiteX3" fmla="*/ 3533708 w 9995681"/>
              <a:gd name="connsiteY3" fmla="*/ 687380 h 10811933"/>
              <a:gd name="connsiteX4" fmla="*/ 4035710 w 9995681"/>
              <a:gd name="connsiteY4" fmla="*/ 2272191 h 10811933"/>
              <a:gd name="connsiteX5" fmla="*/ 4751942 w 9995681"/>
              <a:gd name="connsiteY5" fmla="*/ 3702812 h 10811933"/>
              <a:gd name="connsiteX6" fmla="*/ 6828331 w 9995681"/>
              <a:gd name="connsiteY6" fmla="*/ 4204659 h 10811933"/>
              <a:gd name="connsiteX7" fmla="*/ 9995681 w 9995681"/>
              <a:gd name="connsiteY7" fmla="*/ 5272426 h 10811933"/>
              <a:gd name="connsiteX8" fmla="*/ 9715577 w 9995681"/>
              <a:gd name="connsiteY8" fmla="*/ 9977120 h 10811933"/>
              <a:gd name="connsiteX9" fmla="*/ 5820577 w 9995681"/>
              <a:gd name="connsiteY9" fmla="*/ 10355842 h 10811933"/>
              <a:gd name="connsiteX10" fmla="*/ 4133259 w 9995681"/>
              <a:gd name="connsiteY10" fmla="*/ 6512694 h 10811933"/>
              <a:gd name="connsiteX11" fmla="*/ 3540086 w 9995681"/>
              <a:gd name="connsiteY11" fmla="*/ 4650262 h 10811933"/>
              <a:gd name="connsiteX12" fmla="*/ 1862172 w 9995681"/>
              <a:gd name="connsiteY12" fmla="*/ 3988293 h 10811933"/>
              <a:gd name="connsiteX0" fmla="*/ 1862172 w 9995681"/>
              <a:gd name="connsiteY0" fmla="*/ 3988293 h 10765533"/>
              <a:gd name="connsiteX1" fmla="*/ 47739 w 9995681"/>
              <a:gd name="connsiteY1" fmla="*/ 2457905 h 10765533"/>
              <a:gd name="connsiteX2" fmla="*/ 557055 w 9995681"/>
              <a:gd name="connsiteY2" fmla="*/ 590962 h 10765533"/>
              <a:gd name="connsiteX3" fmla="*/ 3533708 w 9995681"/>
              <a:gd name="connsiteY3" fmla="*/ 687380 h 10765533"/>
              <a:gd name="connsiteX4" fmla="*/ 4035710 w 9995681"/>
              <a:gd name="connsiteY4" fmla="*/ 2272191 h 10765533"/>
              <a:gd name="connsiteX5" fmla="*/ 4751942 w 9995681"/>
              <a:gd name="connsiteY5" fmla="*/ 3702812 h 10765533"/>
              <a:gd name="connsiteX6" fmla="*/ 6828331 w 9995681"/>
              <a:gd name="connsiteY6" fmla="*/ 4204659 h 10765533"/>
              <a:gd name="connsiteX7" fmla="*/ 9995681 w 9995681"/>
              <a:gd name="connsiteY7" fmla="*/ 5272426 h 10765533"/>
              <a:gd name="connsiteX8" fmla="*/ 9715577 w 9995681"/>
              <a:gd name="connsiteY8" fmla="*/ 9977120 h 10765533"/>
              <a:gd name="connsiteX9" fmla="*/ 5820577 w 9995681"/>
              <a:gd name="connsiteY9" fmla="*/ 10355842 h 10765533"/>
              <a:gd name="connsiteX10" fmla="*/ 4133259 w 9995681"/>
              <a:gd name="connsiteY10" fmla="*/ 6512694 h 10765533"/>
              <a:gd name="connsiteX11" fmla="*/ 3540086 w 9995681"/>
              <a:gd name="connsiteY11" fmla="*/ 4650262 h 10765533"/>
              <a:gd name="connsiteX12" fmla="*/ 1862172 w 9995681"/>
              <a:gd name="connsiteY12" fmla="*/ 3988293 h 10765533"/>
              <a:gd name="connsiteX0" fmla="*/ 1862172 w 9995681"/>
              <a:gd name="connsiteY0" fmla="*/ 3988293 h 10815877"/>
              <a:gd name="connsiteX1" fmla="*/ 47739 w 9995681"/>
              <a:gd name="connsiteY1" fmla="*/ 2457905 h 10815877"/>
              <a:gd name="connsiteX2" fmla="*/ 557055 w 9995681"/>
              <a:gd name="connsiteY2" fmla="*/ 590962 h 10815877"/>
              <a:gd name="connsiteX3" fmla="*/ 3533708 w 9995681"/>
              <a:gd name="connsiteY3" fmla="*/ 687380 h 10815877"/>
              <a:gd name="connsiteX4" fmla="*/ 4035710 w 9995681"/>
              <a:gd name="connsiteY4" fmla="*/ 2272191 h 10815877"/>
              <a:gd name="connsiteX5" fmla="*/ 4751942 w 9995681"/>
              <a:gd name="connsiteY5" fmla="*/ 3702812 h 10815877"/>
              <a:gd name="connsiteX6" fmla="*/ 6828331 w 9995681"/>
              <a:gd name="connsiteY6" fmla="*/ 4204659 h 10815877"/>
              <a:gd name="connsiteX7" fmla="*/ 9995681 w 9995681"/>
              <a:gd name="connsiteY7" fmla="*/ 5272426 h 10815877"/>
              <a:gd name="connsiteX8" fmla="*/ 9715577 w 9995681"/>
              <a:gd name="connsiteY8" fmla="*/ 9977120 h 10815877"/>
              <a:gd name="connsiteX9" fmla="*/ 5820577 w 9995681"/>
              <a:gd name="connsiteY9" fmla="*/ 10355842 h 10815877"/>
              <a:gd name="connsiteX10" fmla="*/ 4133259 w 9995681"/>
              <a:gd name="connsiteY10" fmla="*/ 6512694 h 10815877"/>
              <a:gd name="connsiteX11" fmla="*/ 3540086 w 9995681"/>
              <a:gd name="connsiteY11" fmla="*/ 4650262 h 10815877"/>
              <a:gd name="connsiteX12" fmla="*/ 1862172 w 9995681"/>
              <a:gd name="connsiteY12" fmla="*/ 3988293 h 10815877"/>
              <a:gd name="connsiteX0" fmla="*/ 1862172 w 9995681"/>
              <a:gd name="connsiteY0" fmla="*/ 3988293 h 10800074"/>
              <a:gd name="connsiteX1" fmla="*/ 47739 w 9995681"/>
              <a:gd name="connsiteY1" fmla="*/ 2457905 h 10800074"/>
              <a:gd name="connsiteX2" fmla="*/ 557055 w 9995681"/>
              <a:gd name="connsiteY2" fmla="*/ 590962 h 10800074"/>
              <a:gd name="connsiteX3" fmla="*/ 3533708 w 9995681"/>
              <a:gd name="connsiteY3" fmla="*/ 687380 h 10800074"/>
              <a:gd name="connsiteX4" fmla="*/ 4035710 w 9995681"/>
              <a:gd name="connsiteY4" fmla="*/ 2272191 h 10800074"/>
              <a:gd name="connsiteX5" fmla="*/ 4751942 w 9995681"/>
              <a:gd name="connsiteY5" fmla="*/ 3702812 h 10800074"/>
              <a:gd name="connsiteX6" fmla="*/ 6828331 w 9995681"/>
              <a:gd name="connsiteY6" fmla="*/ 4204659 h 10800074"/>
              <a:gd name="connsiteX7" fmla="*/ 9995681 w 9995681"/>
              <a:gd name="connsiteY7" fmla="*/ 5272426 h 10800074"/>
              <a:gd name="connsiteX8" fmla="*/ 9715577 w 9995681"/>
              <a:gd name="connsiteY8" fmla="*/ 9977120 h 10800074"/>
              <a:gd name="connsiteX9" fmla="*/ 5820577 w 9995681"/>
              <a:gd name="connsiteY9" fmla="*/ 10355842 h 10800074"/>
              <a:gd name="connsiteX10" fmla="*/ 4133259 w 9995681"/>
              <a:gd name="connsiteY10" fmla="*/ 6512694 h 10800074"/>
              <a:gd name="connsiteX11" fmla="*/ 3540086 w 9995681"/>
              <a:gd name="connsiteY11" fmla="*/ 4650262 h 10800074"/>
              <a:gd name="connsiteX12" fmla="*/ 1862172 w 9995681"/>
              <a:gd name="connsiteY12" fmla="*/ 3988293 h 10800074"/>
              <a:gd name="connsiteX0" fmla="*/ 1862172 w 10406499"/>
              <a:gd name="connsiteY0" fmla="*/ 3988293 h 10800074"/>
              <a:gd name="connsiteX1" fmla="*/ 47739 w 10406499"/>
              <a:gd name="connsiteY1" fmla="*/ 2457905 h 10800074"/>
              <a:gd name="connsiteX2" fmla="*/ 557055 w 10406499"/>
              <a:gd name="connsiteY2" fmla="*/ 590962 h 10800074"/>
              <a:gd name="connsiteX3" fmla="*/ 3533708 w 10406499"/>
              <a:gd name="connsiteY3" fmla="*/ 687380 h 10800074"/>
              <a:gd name="connsiteX4" fmla="*/ 4035710 w 10406499"/>
              <a:gd name="connsiteY4" fmla="*/ 2272191 h 10800074"/>
              <a:gd name="connsiteX5" fmla="*/ 4751942 w 10406499"/>
              <a:gd name="connsiteY5" fmla="*/ 3702812 h 10800074"/>
              <a:gd name="connsiteX6" fmla="*/ 6828331 w 10406499"/>
              <a:gd name="connsiteY6" fmla="*/ 4204659 h 10800074"/>
              <a:gd name="connsiteX7" fmla="*/ 9995681 w 10406499"/>
              <a:gd name="connsiteY7" fmla="*/ 5272426 h 10800074"/>
              <a:gd name="connsiteX8" fmla="*/ 9715577 w 10406499"/>
              <a:gd name="connsiteY8" fmla="*/ 9977120 h 10800074"/>
              <a:gd name="connsiteX9" fmla="*/ 5820577 w 10406499"/>
              <a:gd name="connsiteY9" fmla="*/ 10355842 h 10800074"/>
              <a:gd name="connsiteX10" fmla="*/ 4133259 w 10406499"/>
              <a:gd name="connsiteY10" fmla="*/ 6512694 h 10800074"/>
              <a:gd name="connsiteX11" fmla="*/ 3540086 w 10406499"/>
              <a:gd name="connsiteY11" fmla="*/ 4650262 h 10800074"/>
              <a:gd name="connsiteX12" fmla="*/ 1862172 w 10406499"/>
              <a:gd name="connsiteY12" fmla="*/ 3988293 h 10800074"/>
              <a:gd name="connsiteX0" fmla="*/ 1862172 w 10825325"/>
              <a:gd name="connsiteY0" fmla="*/ 3988293 h 10800074"/>
              <a:gd name="connsiteX1" fmla="*/ 47739 w 10825325"/>
              <a:gd name="connsiteY1" fmla="*/ 2457905 h 10800074"/>
              <a:gd name="connsiteX2" fmla="*/ 557055 w 10825325"/>
              <a:gd name="connsiteY2" fmla="*/ 590962 h 10800074"/>
              <a:gd name="connsiteX3" fmla="*/ 3533708 w 10825325"/>
              <a:gd name="connsiteY3" fmla="*/ 687380 h 10800074"/>
              <a:gd name="connsiteX4" fmla="*/ 4035710 w 10825325"/>
              <a:gd name="connsiteY4" fmla="*/ 2272191 h 10800074"/>
              <a:gd name="connsiteX5" fmla="*/ 4751942 w 10825325"/>
              <a:gd name="connsiteY5" fmla="*/ 3702812 h 10800074"/>
              <a:gd name="connsiteX6" fmla="*/ 6828331 w 10825325"/>
              <a:gd name="connsiteY6" fmla="*/ 4204659 h 10800074"/>
              <a:gd name="connsiteX7" fmla="*/ 9995681 w 10825325"/>
              <a:gd name="connsiteY7" fmla="*/ 5272426 h 10800074"/>
              <a:gd name="connsiteX8" fmla="*/ 9715577 w 10825325"/>
              <a:gd name="connsiteY8" fmla="*/ 9977120 h 10800074"/>
              <a:gd name="connsiteX9" fmla="*/ 5820577 w 10825325"/>
              <a:gd name="connsiteY9" fmla="*/ 10355842 h 10800074"/>
              <a:gd name="connsiteX10" fmla="*/ 4133259 w 10825325"/>
              <a:gd name="connsiteY10" fmla="*/ 6512694 h 10800074"/>
              <a:gd name="connsiteX11" fmla="*/ 3540086 w 10825325"/>
              <a:gd name="connsiteY11" fmla="*/ 4650262 h 10800074"/>
              <a:gd name="connsiteX12" fmla="*/ 1862172 w 10825325"/>
              <a:gd name="connsiteY12" fmla="*/ 3988293 h 10800074"/>
              <a:gd name="connsiteX0" fmla="*/ 1862172 w 10825325"/>
              <a:gd name="connsiteY0" fmla="*/ 3988293 h 10800074"/>
              <a:gd name="connsiteX1" fmla="*/ 47739 w 10825325"/>
              <a:gd name="connsiteY1" fmla="*/ 2457905 h 10800074"/>
              <a:gd name="connsiteX2" fmla="*/ 557055 w 10825325"/>
              <a:gd name="connsiteY2" fmla="*/ 590962 h 10800074"/>
              <a:gd name="connsiteX3" fmla="*/ 3533708 w 10825325"/>
              <a:gd name="connsiteY3" fmla="*/ 687380 h 10800074"/>
              <a:gd name="connsiteX4" fmla="*/ 4035710 w 10825325"/>
              <a:gd name="connsiteY4" fmla="*/ 2272191 h 10800074"/>
              <a:gd name="connsiteX5" fmla="*/ 4751942 w 10825325"/>
              <a:gd name="connsiteY5" fmla="*/ 3702812 h 10800074"/>
              <a:gd name="connsiteX6" fmla="*/ 6828331 w 10825325"/>
              <a:gd name="connsiteY6" fmla="*/ 4204659 h 10800074"/>
              <a:gd name="connsiteX7" fmla="*/ 9995681 w 10825325"/>
              <a:gd name="connsiteY7" fmla="*/ 5272426 h 10800074"/>
              <a:gd name="connsiteX8" fmla="*/ 9715577 w 10825325"/>
              <a:gd name="connsiteY8" fmla="*/ 9977120 h 10800074"/>
              <a:gd name="connsiteX9" fmla="*/ 5820577 w 10825325"/>
              <a:gd name="connsiteY9" fmla="*/ 10355842 h 10800074"/>
              <a:gd name="connsiteX10" fmla="*/ 4133259 w 10825325"/>
              <a:gd name="connsiteY10" fmla="*/ 6512694 h 10800074"/>
              <a:gd name="connsiteX11" fmla="*/ 3540086 w 10825325"/>
              <a:gd name="connsiteY11" fmla="*/ 4650262 h 10800074"/>
              <a:gd name="connsiteX12" fmla="*/ 1862172 w 10825325"/>
              <a:gd name="connsiteY12" fmla="*/ 3988293 h 10800074"/>
              <a:gd name="connsiteX0" fmla="*/ 1862172 w 10825325"/>
              <a:gd name="connsiteY0" fmla="*/ 3988293 h 10800074"/>
              <a:gd name="connsiteX1" fmla="*/ 47739 w 10825325"/>
              <a:gd name="connsiteY1" fmla="*/ 2457905 h 10800074"/>
              <a:gd name="connsiteX2" fmla="*/ 557055 w 10825325"/>
              <a:gd name="connsiteY2" fmla="*/ 590962 h 10800074"/>
              <a:gd name="connsiteX3" fmla="*/ 3533708 w 10825325"/>
              <a:gd name="connsiteY3" fmla="*/ 687380 h 10800074"/>
              <a:gd name="connsiteX4" fmla="*/ 4035710 w 10825325"/>
              <a:gd name="connsiteY4" fmla="*/ 2272191 h 10800074"/>
              <a:gd name="connsiteX5" fmla="*/ 4751942 w 10825325"/>
              <a:gd name="connsiteY5" fmla="*/ 3702812 h 10800074"/>
              <a:gd name="connsiteX6" fmla="*/ 6828331 w 10825325"/>
              <a:gd name="connsiteY6" fmla="*/ 4204659 h 10800074"/>
              <a:gd name="connsiteX7" fmla="*/ 9995681 w 10825325"/>
              <a:gd name="connsiteY7" fmla="*/ 5272426 h 10800074"/>
              <a:gd name="connsiteX8" fmla="*/ 9715577 w 10825325"/>
              <a:gd name="connsiteY8" fmla="*/ 9977120 h 10800074"/>
              <a:gd name="connsiteX9" fmla="*/ 5820577 w 10825325"/>
              <a:gd name="connsiteY9" fmla="*/ 10355842 h 10800074"/>
              <a:gd name="connsiteX10" fmla="*/ 4133259 w 10825325"/>
              <a:gd name="connsiteY10" fmla="*/ 6512694 h 10800074"/>
              <a:gd name="connsiteX11" fmla="*/ 3540086 w 10825325"/>
              <a:gd name="connsiteY11" fmla="*/ 4650262 h 10800074"/>
              <a:gd name="connsiteX12" fmla="*/ 1862172 w 10825325"/>
              <a:gd name="connsiteY12" fmla="*/ 3988293 h 108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5325" h="10800074">
                <a:moveTo>
                  <a:pt x="1862172" y="3988293"/>
                </a:moveTo>
                <a:cubicBezTo>
                  <a:pt x="1026006" y="3896806"/>
                  <a:pt x="266960" y="3408708"/>
                  <a:pt x="47739" y="2457905"/>
                </a:cubicBezTo>
                <a:cubicBezTo>
                  <a:pt x="-168079" y="1211302"/>
                  <a:pt x="409316" y="835030"/>
                  <a:pt x="557055" y="590962"/>
                </a:cubicBezTo>
                <a:cubicBezTo>
                  <a:pt x="1541928" y="-276609"/>
                  <a:pt x="2791205" y="-141646"/>
                  <a:pt x="3533708" y="687380"/>
                </a:cubicBezTo>
                <a:cubicBezTo>
                  <a:pt x="4093977" y="1395593"/>
                  <a:pt x="3993233" y="1894485"/>
                  <a:pt x="4035710" y="2272191"/>
                </a:cubicBezTo>
                <a:cubicBezTo>
                  <a:pt x="4098184" y="2745393"/>
                  <a:pt x="4182692" y="3086390"/>
                  <a:pt x="4751942" y="3702812"/>
                </a:cubicBezTo>
                <a:cubicBezTo>
                  <a:pt x="5355938" y="4229979"/>
                  <a:pt x="6114167" y="4327488"/>
                  <a:pt x="6828331" y="4204659"/>
                </a:cubicBezTo>
                <a:cubicBezTo>
                  <a:pt x="8214620" y="3917931"/>
                  <a:pt x="9347522" y="4556619"/>
                  <a:pt x="9995681" y="5272426"/>
                </a:cubicBezTo>
                <a:cubicBezTo>
                  <a:pt x="11147219" y="6587269"/>
                  <a:pt x="11141986" y="8585159"/>
                  <a:pt x="9715577" y="9977120"/>
                </a:cubicBezTo>
                <a:cubicBezTo>
                  <a:pt x="8351142" y="11116913"/>
                  <a:pt x="6876538" y="10901630"/>
                  <a:pt x="5820577" y="10355842"/>
                </a:cubicBezTo>
                <a:cubicBezTo>
                  <a:pt x="4365771" y="9442022"/>
                  <a:pt x="4067736" y="8263795"/>
                  <a:pt x="4133259" y="6512694"/>
                </a:cubicBezTo>
                <a:cubicBezTo>
                  <a:pt x="4115477" y="5822110"/>
                  <a:pt x="3943458" y="5032374"/>
                  <a:pt x="3540086" y="4650262"/>
                </a:cubicBezTo>
                <a:cubicBezTo>
                  <a:pt x="3079932" y="4154184"/>
                  <a:pt x="2410460" y="4032679"/>
                  <a:pt x="1862172" y="3988293"/>
                </a:cubicBez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729380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lor page">
    <p:bg>
      <p:bgPr>
        <a:solidFill>
          <a:srgbClr val="96C43F"/>
        </a:solidFill>
        <a:effectLst/>
      </p:bgPr>
    </p:bg>
    <p:spTree>
      <p:nvGrpSpPr>
        <p:cNvPr id="1" name=""/>
        <p:cNvGrpSpPr/>
        <p:nvPr/>
      </p:nvGrpSpPr>
      <p:grpSpPr>
        <a:xfrm>
          <a:off x="0" y="0"/>
          <a:ext cx="0" cy="0"/>
          <a:chOff x="0" y="0"/>
          <a:chExt cx="0" cy="0"/>
        </a:xfrm>
      </p:grpSpPr>
      <p:sp>
        <p:nvSpPr>
          <p:cNvPr id="39" name="Shape 39"/>
          <p:cNvSpPr/>
          <p:nvPr/>
        </p:nvSpPr>
        <p:spPr>
          <a:xfrm>
            <a:off x="1856957" y="12013785"/>
            <a:ext cx="2486026" cy="368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Raleway SemiBold"/>
                <a:ea typeface="Raleway SemiBold"/>
                <a:cs typeface="Raleway SemiBold"/>
                <a:sym typeface="Raleway SemiBold"/>
                <a:hlinkClick r:id="rId2"/>
              </a:defRPr>
            </a:lvl1pPr>
          </a:lstStyle>
          <a:p>
            <a:r>
              <a:rPr>
                <a:hlinkClick r:id="rId2"/>
              </a:rPr>
              <a:t>WWW.SITE2MAX.PRO</a:t>
            </a:r>
          </a:p>
        </p:txBody>
      </p:sp>
      <p:sp>
        <p:nvSpPr>
          <p:cNvPr id="40" name="Shape 40"/>
          <p:cNvSpPr/>
          <p:nvPr/>
        </p:nvSpPr>
        <p:spPr>
          <a:xfrm>
            <a:off x="1854141" y="12329660"/>
            <a:ext cx="5766164" cy="36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800">
                <a:solidFill>
                  <a:srgbClr val="FFFFFF"/>
                </a:solidFill>
                <a:latin typeface="Raleway Regular"/>
                <a:ea typeface="Raleway Regular"/>
                <a:cs typeface="Raleway Regular"/>
                <a:sym typeface="Raleway Regular"/>
              </a:defRPr>
            </a:lvl1pPr>
          </a:lstStyle>
          <a:p>
            <a:r>
              <a:t>Free PowerPoint &amp; KeyNote Templates</a:t>
            </a:r>
          </a:p>
        </p:txBody>
      </p:sp>
      <p:grpSp>
        <p:nvGrpSpPr>
          <p:cNvPr id="51" name="Group 51"/>
          <p:cNvGrpSpPr/>
          <p:nvPr/>
        </p:nvGrpSpPr>
        <p:grpSpPr>
          <a:xfrm>
            <a:off x="1149692" y="12098516"/>
            <a:ext cx="591162" cy="508659"/>
            <a:chOff x="0" y="0"/>
            <a:chExt cx="591161" cy="508657"/>
          </a:xfrm>
        </p:grpSpPr>
        <p:sp>
          <p:nvSpPr>
            <p:cNvPr id="41" name="Shape 41"/>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2" name="Shape 42"/>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3" name="Shape 43"/>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4" name="Shape 44"/>
            <p:cNvSpPr/>
            <p:nvPr/>
          </p:nvSpPr>
          <p:spPr>
            <a:xfrm>
              <a:off x="189045" y="262322"/>
              <a:ext cx="45114" cy="45114"/>
            </a:xfrm>
            <a:prstGeom prst="ellipse">
              <a:avLst/>
            </a:pr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sp>
          <p:nvSpPr>
            <p:cNvPr id="45" name="Shape 45"/>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6" name="Shape 46"/>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7" name="Shape 47"/>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8" name="Shape 48"/>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9" name="Shape 49"/>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50" name="Shape 50"/>
            <p:cNvSpPr/>
            <p:nvPr/>
          </p:nvSpPr>
          <p:spPr>
            <a:xfrm>
              <a:off x="354848" y="262322"/>
              <a:ext cx="45114" cy="45114"/>
            </a:xfrm>
            <a:prstGeom prst="ellipse">
              <a:avLst/>
            </a:pr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FFFFFF"/>
                  </a:solidFill>
                  <a:latin typeface="Helvetica Light"/>
                  <a:ea typeface="Helvetica Light"/>
                  <a:cs typeface="Helvetica Light"/>
                  <a:sym typeface="Helvetica Light"/>
                </a:defRPr>
              </a:pPr>
              <a:endParaRPr/>
            </a:p>
          </p:txBody>
        </p:sp>
      </p:grpSp>
      <p:sp>
        <p:nvSpPr>
          <p:cNvPr id="52" name="Shape 52"/>
          <p:cNvSpPr/>
          <p:nvPr/>
        </p:nvSpPr>
        <p:spPr>
          <a:xfrm>
            <a:off x="21071656" y="12109832"/>
            <a:ext cx="475849" cy="475850"/>
          </a:xfrm>
          <a:prstGeom prst="ellipse">
            <a:avLst/>
          </a:prstGeom>
          <a:solidFill>
            <a:srgbClr val="FFFFF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53" name="Shape 53"/>
          <p:cNvSpPr/>
          <p:nvPr/>
        </p:nvSpPr>
        <p:spPr>
          <a:xfrm>
            <a:off x="21604096" y="12109832"/>
            <a:ext cx="475850" cy="475850"/>
          </a:xfrm>
          <a:prstGeom prst="ellipse">
            <a:avLst/>
          </a:prstGeom>
          <a:solidFill>
            <a:srgbClr val="FFFFF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54" name="Shape 54"/>
          <p:cNvSpPr/>
          <p:nvPr/>
        </p:nvSpPr>
        <p:spPr>
          <a:xfrm>
            <a:off x="22136537" y="12109832"/>
            <a:ext cx="475849" cy="475850"/>
          </a:xfrm>
          <a:prstGeom prst="ellipse">
            <a:avLst/>
          </a:prstGeom>
          <a:solidFill>
            <a:srgbClr val="FFFFF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55" name="Shape 55"/>
          <p:cNvSpPr/>
          <p:nvPr/>
        </p:nvSpPr>
        <p:spPr>
          <a:xfrm>
            <a:off x="22668979" y="12109832"/>
            <a:ext cx="475849" cy="475850"/>
          </a:xfrm>
          <a:prstGeom prst="ellipse">
            <a:avLst/>
          </a:prstGeom>
          <a:solidFill>
            <a:srgbClr val="FFFFFF"/>
          </a:solidFill>
          <a:ln w="12700">
            <a:miter lim="400000"/>
          </a:ln>
        </p:spPr>
        <p:txBody>
          <a:bodyPr lIns="71437" tIns="71437" rIns="71437" bIns="71437" anchor="ctr"/>
          <a:lstStyle/>
          <a:p>
            <a:pPr algn="ctr" defTabSz="821531">
              <a:defRPr sz="3200">
                <a:solidFill>
                  <a:srgbClr val="FFFFFF"/>
                </a:solidFill>
                <a:latin typeface="Helvetica Light"/>
                <a:ea typeface="Helvetica Light"/>
                <a:cs typeface="Helvetica Light"/>
                <a:sym typeface="Helvetica Light"/>
              </a:defRPr>
            </a:pPr>
            <a:endParaRPr/>
          </a:p>
        </p:txBody>
      </p:sp>
      <p:sp>
        <p:nvSpPr>
          <p:cNvPr id="56" name="Shape 56"/>
          <p:cNvSpPr/>
          <p:nvPr/>
        </p:nvSpPr>
        <p:spPr>
          <a:xfrm>
            <a:off x="21706388" y="12239643"/>
            <a:ext cx="271267"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96C43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57" name="Shape 57"/>
          <p:cNvSpPr/>
          <p:nvPr/>
        </p:nvSpPr>
        <p:spPr>
          <a:xfrm>
            <a:off x="21234883" y="12205244"/>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96C43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58" name="Shape 58"/>
          <p:cNvSpPr/>
          <p:nvPr/>
        </p:nvSpPr>
        <p:spPr>
          <a:xfrm>
            <a:off x="22290065" y="12214294"/>
            <a:ext cx="168792" cy="266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96C43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
        <p:nvSpPr>
          <p:cNvPr id="59" name="Shape 59"/>
          <p:cNvSpPr/>
          <p:nvPr/>
        </p:nvSpPr>
        <p:spPr>
          <a:xfrm>
            <a:off x="22762644" y="1224373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96C43F"/>
          </a:solidFill>
          <a:ln w="12700">
            <a:miter lim="400000"/>
          </a:ln>
        </p:spPr>
        <p:txBody>
          <a:bodyPr lIns="45719" rIns="45719"/>
          <a:lstStyle/>
          <a:p>
            <a:pPr defTabSz="457200">
              <a:defRPr sz="2400">
                <a:solidFill>
                  <a:srgbClr val="000000"/>
                </a:solidFill>
                <a:latin typeface="Calibri"/>
                <a:ea typeface="Calibri"/>
                <a:cs typeface="Calibri"/>
                <a:sym typeface="Calibri"/>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bg">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 y="0"/>
            <a:ext cx="24384000" cy="13715999"/>
          </a:xfrm>
          <a:solidFill>
            <a:schemeClr val="bg2"/>
          </a:solidFill>
        </p:spPr>
        <p:txBody>
          <a:bodyPr/>
          <a:lstStyle/>
          <a:p>
            <a:endParaRPr lang="en-US"/>
          </a:p>
        </p:txBody>
      </p:sp>
    </p:spTree>
    <p:extLst>
      <p:ext uri="{BB962C8B-B14F-4D97-AF65-F5344CB8AC3E}">
        <p14:creationId xmlns:p14="http://schemas.microsoft.com/office/powerpoint/2010/main" val="4886646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1219200" y="12496800"/>
            <a:ext cx="5689600" cy="914400"/>
          </a:xfrm>
          <a:prstGeom prst="rect">
            <a:avLst/>
          </a:prstGeom>
        </p:spPr>
        <p:txBody>
          <a:bodyPr lIns="217709" tIns="108855" rIns="217709" bIns="108855"/>
          <a:lstStyle>
            <a:lvl1pPr>
              <a:defRPr/>
            </a:lvl1pPr>
          </a:lstStyle>
          <a:p>
            <a:endParaRPr lang="ru-RU"/>
          </a:p>
        </p:txBody>
      </p:sp>
      <p:sp>
        <p:nvSpPr>
          <p:cNvPr id="5" name="Нижний колонтитул 4"/>
          <p:cNvSpPr>
            <a:spLocks noGrp="1"/>
          </p:cNvSpPr>
          <p:nvPr>
            <p:ph type="ftr" sz="quarter" idx="11"/>
          </p:nvPr>
        </p:nvSpPr>
        <p:spPr>
          <a:xfrm>
            <a:off x="8331200" y="12496800"/>
            <a:ext cx="7721600" cy="914400"/>
          </a:xfrm>
          <a:prstGeom prst="rect">
            <a:avLst/>
          </a:prstGeom>
        </p:spPr>
        <p:txBody>
          <a:bodyPr lIns="217709" tIns="108855" rIns="217709" bIns="108855"/>
          <a:lstStyle>
            <a:lvl1pPr>
              <a:defRPr/>
            </a:lvl1pPr>
          </a:lstStyle>
          <a:p>
            <a:endParaRPr lang="ru-RU"/>
          </a:p>
        </p:txBody>
      </p:sp>
      <p:sp>
        <p:nvSpPr>
          <p:cNvPr id="6" name="Номер слайда 5"/>
          <p:cNvSpPr>
            <a:spLocks noGrp="1"/>
          </p:cNvSpPr>
          <p:nvPr>
            <p:ph type="sldNum" sz="quarter" idx="12"/>
          </p:nvPr>
        </p:nvSpPr>
        <p:spPr>
          <a:xfrm>
            <a:off x="17475200" y="12496800"/>
            <a:ext cx="5689600" cy="914400"/>
          </a:xfrm>
          <a:prstGeom prst="rect">
            <a:avLst/>
          </a:prstGeom>
        </p:spPr>
        <p:txBody>
          <a:bodyPr lIns="217709" tIns="108855" rIns="217709" bIns="108855"/>
          <a:lstStyle>
            <a:lvl1pPr>
              <a:defRPr/>
            </a:lvl1pPr>
          </a:lstStyle>
          <a:p>
            <a:fld id="{7C639954-F704-417F-BC5E-455CBF39737B}" type="slidenum">
              <a:rPr lang="ru-RU"/>
              <a:pPr/>
              <a:t>‹#›</a:t>
            </a:fld>
            <a:endParaRPr lang="ru-RU"/>
          </a:p>
        </p:txBody>
      </p:sp>
    </p:spTree>
    <p:extLst>
      <p:ext uri="{BB962C8B-B14F-4D97-AF65-F5344CB8AC3E}">
        <p14:creationId xmlns:p14="http://schemas.microsoft.com/office/powerpoint/2010/main" val="2246081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xfrm>
            <a:off x="1219200" y="12490450"/>
            <a:ext cx="5689600" cy="952500"/>
          </a:xfrm>
          <a:prstGeom prst="rect">
            <a:avLst/>
          </a:prstGeom>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xfrm>
            <a:off x="8331200" y="12490450"/>
            <a:ext cx="7721600" cy="952500"/>
          </a:xfrm>
          <a:prstGeom prst="rect">
            <a:avLst/>
          </a:prstGeom>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xfrm>
            <a:off x="17475200" y="12490450"/>
            <a:ext cx="5689600" cy="952500"/>
          </a:xfrm>
          <a:prstGeom prst="rect">
            <a:avLst/>
          </a:prstGeom>
          <a:ln/>
        </p:spPr>
        <p:txBody>
          <a:bodyPr/>
          <a:lstStyle>
            <a:lvl1pPr>
              <a:defRPr/>
            </a:lvl1pPr>
          </a:lstStyle>
          <a:p>
            <a:pPr>
              <a:defRPr/>
            </a:pPr>
            <a:fld id="{CDB81FFB-42C6-44EA-90D7-5E6B1A60952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4278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0" r:id="rId5"/>
    <p:sldLayoutId id="2147483653" r:id="rId6"/>
    <p:sldLayoutId id="2147483658" r:id="rId7"/>
    <p:sldLayoutId id="2147483691" r:id="rId8"/>
  </p:sldLayoutIdLst>
  <p:transition spd="med"/>
  <p:txStyles>
    <p:titleStyle>
      <a:lvl1pPr marL="0" marR="0" indent="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1pPr>
      <a:lvl2pPr marL="0" marR="0" indent="2286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2pPr>
      <a:lvl3pPr marL="0" marR="0" indent="4572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3pPr>
      <a:lvl4pPr marL="0" marR="0" indent="6858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4pPr>
      <a:lvl5pPr marL="0" marR="0" indent="9144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5pPr>
      <a:lvl6pPr marL="0" marR="0" indent="11430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6pPr>
      <a:lvl7pPr marL="0" marR="0" indent="13716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7pPr>
      <a:lvl8pPr marL="0" marR="0" indent="16002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8pPr>
      <a:lvl9pPr marL="0" marR="0" indent="1828800" algn="ctr" defTabSz="825500" rtl="0" latinLnBrk="0">
        <a:lnSpc>
          <a:spcPct val="100000"/>
        </a:lnSpc>
        <a:spcBef>
          <a:spcPts val="0"/>
        </a:spcBef>
        <a:spcAft>
          <a:spcPts val="0"/>
        </a:spcAft>
        <a:buClrTx/>
        <a:buSzTx/>
        <a:buFontTx/>
        <a:buNone/>
        <a:tabLst/>
        <a:defRPr sz="14000" b="0" i="0" u="none" strike="noStrike" cap="all" spc="0" baseline="0">
          <a:ln>
            <a:noFill/>
          </a:ln>
          <a:solidFill>
            <a:srgbClr val="2A3538"/>
          </a:solidFill>
          <a:uFillTx/>
          <a:latin typeface="+mj-lt"/>
          <a:ea typeface="+mj-ea"/>
          <a:cs typeface="+mj-cs"/>
          <a:sym typeface="Raleway Medium"/>
        </a:defRPr>
      </a:lvl9pPr>
    </p:titleStyle>
    <p:bodyStyle>
      <a:lvl1pPr marL="305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1pPr>
      <a:lvl2pPr marL="940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2pPr>
      <a:lvl3pPr marL="1575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3pPr>
      <a:lvl4pPr marL="2210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4pPr>
      <a:lvl5pPr marL="2845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5pPr>
      <a:lvl6pPr marL="3480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6pPr>
      <a:lvl7pPr marL="4115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7pPr>
      <a:lvl8pPr marL="4750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8pPr>
      <a:lvl9pPr marL="5385288" marR="0" indent="-305288" algn="l" defTabSz="825500" latinLnBrk="0">
        <a:lnSpc>
          <a:spcPct val="100000"/>
        </a:lnSpc>
        <a:spcBef>
          <a:spcPts val="5200"/>
        </a:spcBef>
        <a:spcAft>
          <a:spcPts val="0"/>
        </a:spcAft>
        <a:buClrTx/>
        <a:buSzPct val="75000"/>
        <a:buFontTx/>
        <a:buChar char="•"/>
        <a:tabLst/>
        <a:defRPr sz="2500" b="0" i="0" u="none" strike="noStrike" cap="none" spc="0" baseline="15999">
          <a:ln>
            <a:noFill/>
          </a:ln>
          <a:solidFill>
            <a:srgbClr val="8C8E93"/>
          </a:solidFill>
          <a:uFillTx/>
          <a:latin typeface="Raleway Regular"/>
          <a:ea typeface="Raleway Regular"/>
          <a:cs typeface="Raleway Regular"/>
          <a:sym typeface="Raleway Regular"/>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1720285" y="2683515"/>
            <a:ext cx="5983076" cy="219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14000" cap="all">
                <a:solidFill>
                  <a:srgbClr val="96C43F"/>
                </a:solidFill>
              </a:defRPr>
            </a:lvl1pPr>
          </a:lstStyle>
          <a:p>
            <a:r>
              <a:t>Free</a:t>
            </a:r>
          </a:p>
        </p:txBody>
      </p:sp>
      <p:sp>
        <p:nvSpPr>
          <p:cNvPr id="151" name="Shape 151"/>
          <p:cNvSpPr/>
          <p:nvPr/>
        </p:nvSpPr>
        <p:spPr>
          <a:xfrm>
            <a:off x="1720285" y="4664322"/>
            <a:ext cx="5983076" cy="850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sz="5000">
                <a:solidFill>
                  <a:srgbClr val="96C43F"/>
                </a:solidFill>
                <a:latin typeface="Raleway Regular"/>
                <a:ea typeface="Raleway Regular"/>
                <a:cs typeface="Raleway Regular"/>
                <a:sym typeface="Raleway Regular"/>
              </a:defRPr>
            </a:lvl1pPr>
          </a:lstStyle>
          <a:p>
            <a:r>
              <a:t>for beginners</a:t>
            </a:r>
          </a:p>
        </p:txBody>
      </p:sp>
      <p:sp>
        <p:nvSpPr>
          <p:cNvPr id="157" name="Shape 157"/>
          <p:cNvSpPr/>
          <p:nvPr/>
        </p:nvSpPr>
        <p:spPr>
          <a:xfrm>
            <a:off x="404447" y="342900"/>
            <a:ext cx="23563385" cy="9458847"/>
          </a:xfrm>
          <a:prstGeom prst="roundRect">
            <a:avLst>
              <a:gd name="adj" fmla="val 2211"/>
            </a:avLst>
          </a:prstGeom>
          <a:solidFill>
            <a:srgbClr val="FFFFFF"/>
          </a:solidFill>
          <a:ln w="38100">
            <a:solidFill>
              <a:srgbClr val="DDDDDD"/>
            </a:solidFill>
            <a:miter lim="400000"/>
          </a:ln>
        </p:spPr>
        <p:txBody>
          <a:bodyPr lIns="50800" tIns="50800" rIns="50800" bIns="50800" anchor="ctr"/>
          <a:lstStyle/>
          <a:p>
            <a:pPr algn="ctr">
              <a:defRPr sz="3200">
                <a:solidFill>
                  <a:srgbClr val="FFFFFF"/>
                </a:solidFill>
                <a:latin typeface="Helvetica Light"/>
                <a:ea typeface="Helvetica Light"/>
                <a:cs typeface="Helvetica Light"/>
                <a:sym typeface="Helvetica Light"/>
              </a:defRPr>
            </a:pPr>
            <a:endParaRPr>
              <a:solidFill>
                <a:schemeClr val="tx1"/>
              </a:solidFill>
            </a:endParaRPr>
          </a:p>
        </p:txBody>
      </p:sp>
      <p:sp>
        <p:nvSpPr>
          <p:cNvPr id="159" name="Shape 159"/>
          <p:cNvSpPr/>
          <p:nvPr/>
        </p:nvSpPr>
        <p:spPr>
          <a:xfrm>
            <a:off x="404448" y="3445652"/>
            <a:ext cx="23756816"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a:defRPr sz="14000" cap="all">
                <a:solidFill>
                  <a:srgbClr val="96C43F"/>
                </a:solidFill>
              </a:defRPr>
            </a:lvl1pPr>
          </a:lstStyle>
          <a:p>
            <a:r>
              <a:rPr lang="en-US" sz="7500" dirty="0">
                <a:solidFill>
                  <a:schemeClr val="tx1"/>
                </a:solidFill>
              </a:rPr>
              <a:t>Soil Organic Carbon Accumulation under Different Forms </a:t>
            </a:r>
            <a:r>
              <a:rPr lang="en-US" sz="7500" dirty="0" smtClean="0">
                <a:solidFill>
                  <a:schemeClr val="tx1"/>
                </a:solidFill>
              </a:rPr>
              <a:t>of </a:t>
            </a:r>
            <a:r>
              <a:rPr lang="en-US" sz="7500" dirty="0" err="1" smtClean="0">
                <a:solidFill>
                  <a:schemeClr val="tx1"/>
                </a:solidFill>
              </a:rPr>
              <a:t>Organo</a:t>
            </a:r>
            <a:r>
              <a:rPr lang="en-US" sz="7500" dirty="0" smtClean="0">
                <a:solidFill>
                  <a:schemeClr val="tx1"/>
                </a:solidFill>
              </a:rPr>
              <a:t>-Mineral Fertilizers and Methods of </a:t>
            </a:r>
            <a:r>
              <a:rPr lang="en-US" sz="7500" dirty="0">
                <a:solidFill>
                  <a:schemeClr val="tx1"/>
                </a:solidFill>
              </a:rPr>
              <a:t>Their </a:t>
            </a:r>
            <a:r>
              <a:rPr lang="en-US" sz="7500" dirty="0" smtClean="0">
                <a:solidFill>
                  <a:schemeClr val="tx1"/>
                </a:solidFill>
              </a:rPr>
              <a:t>Application on </a:t>
            </a:r>
            <a:r>
              <a:rPr lang="en-US" sz="7500" dirty="0">
                <a:solidFill>
                  <a:schemeClr val="tx1"/>
                </a:solidFill>
              </a:rPr>
              <a:t>Ukrainian Black </a:t>
            </a:r>
            <a:r>
              <a:rPr lang="en-US" sz="7500" dirty="0" smtClean="0">
                <a:solidFill>
                  <a:schemeClr val="tx1"/>
                </a:solidFill>
              </a:rPr>
              <a:t>Soil</a:t>
            </a:r>
            <a:endParaRPr lang="en-US" sz="7500" dirty="0">
              <a:solidFill>
                <a:schemeClr val="tx1"/>
              </a:solidFill>
            </a:endParaRPr>
          </a:p>
        </p:txBody>
      </p:sp>
      <p:sp>
        <p:nvSpPr>
          <p:cNvPr id="29" name="Shape 157"/>
          <p:cNvSpPr/>
          <p:nvPr/>
        </p:nvSpPr>
        <p:spPr>
          <a:xfrm>
            <a:off x="404448" y="9801747"/>
            <a:ext cx="23563384" cy="3533253"/>
          </a:xfrm>
          <a:prstGeom prst="roundRect">
            <a:avLst>
              <a:gd name="adj" fmla="val 2211"/>
            </a:avLst>
          </a:prstGeom>
          <a:solidFill>
            <a:srgbClr val="FFFFFF"/>
          </a:solidFill>
          <a:ln w="38100">
            <a:solidFill>
              <a:srgbClr val="DDDDDD"/>
            </a:solidFill>
            <a:miter lim="400000"/>
          </a:ln>
        </p:spPr>
        <p:txBody>
          <a:bodyPr lIns="50800" tIns="50800" rIns="50800" bIns="50800" anchor="ctr"/>
          <a:lstStyle/>
          <a:p>
            <a:pPr algn="ctr">
              <a:defRPr sz="3200">
                <a:solidFill>
                  <a:srgbClr val="FFFFFF"/>
                </a:solidFill>
                <a:latin typeface="Helvetica Light"/>
                <a:ea typeface="Helvetica Light"/>
                <a:cs typeface="Helvetica Light"/>
                <a:sym typeface="Helvetica Light"/>
              </a:defRPr>
            </a:pPr>
            <a:endParaRPr>
              <a:solidFill>
                <a:schemeClr val="tx1"/>
              </a:solidFill>
            </a:endParaRPr>
          </a:p>
        </p:txBody>
      </p:sp>
      <p:sp>
        <p:nvSpPr>
          <p:cNvPr id="39" name="Прямоугольник 38"/>
          <p:cNvSpPr/>
          <p:nvPr/>
        </p:nvSpPr>
        <p:spPr>
          <a:xfrm>
            <a:off x="1209510" y="9921768"/>
            <a:ext cx="22146692" cy="2585323"/>
          </a:xfrm>
          <a:prstGeom prst="rect">
            <a:avLst/>
          </a:prstGeom>
        </p:spPr>
        <p:txBody>
          <a:bodyPr wrap="square">
            <a:spAutoFit/>
          </a:bodyPr>
          <a:lstStyle/>
          <a:p>
            <a:r>
              <a:rPr lang="en-US" sz="5400" dirty="0" err="1">
                <a:solidFill>
                  <a:schemeClr val="tx1"/>
                </a:solidFill>
              </a:rPr>
              <a:t>Viktoriia</a:t>
            </a:r>
            <a:r>
              <a:rPr lang="en-US" sz="5400" dirty="0">
                <a:solidFill>
                  <a:schemeClr val="tx1"/>
                </a:solidFill>
              </a:rPr>
              <a:t> </a:t>
            </a:r>
            <a:r>
              <a:rPr lang="en-US" sz="5400" dirty="0" err="1" smtClean="0">
                <a:solidFill>
                  <a:schemeClr val="tx1"/>
                </a:solidFill>
              </a:rPr>
              <a:t>Hetmanenko</a:t>
            </a:r>
            <a:r>
              <a:rPr lang="en-US" sz="5400" dirty="0" smtClean="0">
                <a:solidFill>
                  <a:schemeClr val="tx1"/>
                </a:solidFill>
              </a:rPr>
              <a:t>, </a:t>
            </a:r>
            <a:r>
              <a:rPr lang="en-US" sz="5400" dirty="0" err="1">
                <a:solidFill>
                  <a:schemeClr val="tx1"/>
                </a:solidFill>
              </a:rPr>
              <a:t>Ievgen</a:t>
            </a:r>
            <a:r>
              <a:rPr lang="en-US" sz="5400" dirty="0">
                <a:solidFill>
                  <a:schemeClr val="tx1"/>
                </a:solidFill>
              </a:rPr>
              <a:t> </a:t>
            </a:r>
            <a:r>
              <a:rPr lang="en-US" sz="5400" dirty="0" err="1" smtClean="0">
                <a:solidFill>
                  <a:schemeClr val="tx1"/>
                </a:solidFill>
              </a:rPr>
              <a:t>Skrylnyk</a:t>
            </a:r>
            <a:r>
              <a:rPr lang="en-US" sz="5400" dirty="0" smtClean="0">
                <a:solidFill>
                  <a:schemeClr val="tx1"/>
                </a:solidFill>
              </a:rPr>
              <a:t>, </a:t>
            </a:r>
            <a:r>
              <a:rPr lang="en-US" sz="5400" dirty="0" err="1" smtClean="0">
                <a:solidFill>
                  <a:schemeClr val="tx1"/>
                </a:solidFill>
              </a:rPr>
              <a:t>Anzhela</a:t>
            </a:r>
            <a:r>
              <a:rPr lang="en-US" sz="5400" dirty="0" smtClean="0">
                <a:solidFill>
                  <a:schemeClr val="tx1"/>
                </a:solidFill>
              </a:rPr>
              <a:t> </a:t>
            </a:r>
            <a:r>
              <a:rPr lang="en-US" sz="5400" dirty="0" err="1">
                <a:solidFill>
                  <a:schemeClr val="tx1"/>
                </a:solidFill>
              </a:rPr>
              <a:t>Kutova</a:t>
            </a:r>
            <a:endParaRPr lang="en-US" sz="5400" dirty="0">
              <a:solidFill>
                <a:schemeClr val="tx1"/>
              </a:solidFill>
            </a:endParaRPr>
          </a:p>
          <a:p>
            <a:r>
              <a:rPr lang="en-US" sz="5400" dirty="0" smtClean="0">
                <a:solidFill>
                  <a:schemeClr val="tx1">
                    <a:lumMod val="90000"/>
                    <a:lumOff val="10000"/>
                  </a:schemeClr>
                </a:solidFill>
              </a:rPr>
              <a:t>National </a:t>
            </a:r>
            <a:r>
              <a:rPr lang="en-US" sz="5400" dirty="0">
                <a:solidFill>
                  <a:schemeClr val="tx1">
                    <a:lumMod val="90000"/>
                    <a:lumOff val="10000"/>
                  </a:schemeClr>
                </a:solidFill>
              </a:rPr>
              <a:t>Scientific Center “Institute for Soil Science and </a:t>
            </a:r>
            <a:r>
              <a:rPr lang="en-US" sz="5400" dirty="0" err="1">
                <a:solidFill>
                  <a:schemeClr val="tx1">
                    <a:lumMod val="90000"/>
                    <a:lumOff val="10000"/>
                  </a:schemeClr>
                </a:solidFill>
              </a:rPr>
              <a:t>Agrochemistry</a:t>
            </a:r>
            <a:r>
              <a:rPr lang="en-US" sz="5400" dirty="0">
                <a:solidFill>
                  <a:schemeClr val="tx1">
                    <a:lumMod val="90000"/>
                    <a:lumOff val="10000"/>
                  </a:schemeClr>
                </a:solidFill>
              </a:rPr>
              <a:t> Research named after O.N. </a:t>
            </a:r>
            <a:r>
              <a:rPr lang="en-US" sz="5400" dirty="0" err="1">
                <a:solidFill>
                  <a:schemeClr val="tx1">
                    <a:lumMod val="90000"/>
                    <a:lumOff val="10000"/>
                  </a:schemeClr>
                </a:solidFill>
              </a:rPr>
              <a:t>Sokolovsky</a:t>
            </a:r>
            <a:r>
              <a:rPr lang="en-US" sz="5400" dirty="0">
                <a:solidFill>
                  <a:schemeClr val="tx1">
                    <a:lumMod val="90000"/>
                    <a:lumOff val="10000"/>
                  </a:schemeClr>
                </a:solidFill>
              </a:rPr>
              <a:t>” </a:t>
            </a:r>
            <a:r>
              <a:rPr lang="en-US" sz="5400" dirty="0" err="1" smtClean="0">
                <a:solidFill>
                  <a:schemeClr val="tx1">
                    <a:lumMod val="90000"/>
                    <a:lumOff val="10000"/>
                  </a:schemeClr>
                </a:solidFill>
              </a:rPr>
              <a:t>Kharkiv</a:t>
            </a:r>
            <a:r>
              <a:rPr lang="en-US" sz="5400" dirty="0" smtClean="0">
                <a:solidFill>
                  <a:schemeClr val="tx1">
                    <a:lumMod val="90000"/>
                    <a:lumOff val="10000"/>
                  </a:schemeClr>
                </a:solidFill>
              </a:rPr>
              <a:t>, </a:t>
            </a:r>
            <a:r>
              <a:rPr lang="en-US" sz="5400" dirty="0">
                <a:solidFill>
                  <a:schemeClr val="tx1">
                    <a:lumMod val="90000"/>
                    <a:lumOff val="10000"/>
                  </a:schemeClr>
                </a:solidFill>
              </a:rPr>
              <a:t>Ukraine</a:t>
            </a:r>
            <a:endParaRPr lang="uk-UA" sz="5000" dirty="0">
              <a:solidFill>
                <a:schemeClr val="tx1">
                  <a:lumMod val="90000"/>
                  <a:lumOff val="10000"/>
                </a:schemeClr>
              </a:solidFill>
            </a:endParaRPr>
          </a:p>
        </p:txBody>
      </p:sp>
      <p:pic>
        <p:nvPicPr>
          <p:cNvPr id="25" name="Рисунок 24"/>
          <p:cNvPicPr>
            <a:picLocks noChangeAspect="1"/>
          </p:cNvPicPr>
          <p:nvPr/>
        </p:nvPicPr>
        <p:blipFill>
          <a:blip r:embed="rId3"/>
          <a:stretch>
            <a:fillRect/>
          </a:stretch>
        </p:blipFill>
        <p:spPr>
          <a:xfrm>
            <a:off x="694258" y="569835"/>
            <a:ext cx="1510015" cy="1863005"/>
          </a:xfrm>
          <a:prstGeom prst="rect">
            <a:avLst/>
          </a:prstGeom>
        </p:spPr>
      </p:pic>
      <p:pic>
        <p:nvPicPr>
          <p:cNvPr id="2" name="Рисунок 1"/>
          <p:cNvPicPr>
            <a:picLocks noChangeAspect="1"/>
          </p:cNvPicPr>
          <p:nvPr/>
        </p:nvPicPr>
        <p:blipFill rotWithShape="1">
          <a:blip r:embed="rId4"/>
          <a:srcRect l="76458" t="17963" r="16771" b="72962"/>
          <a:stretch/>
        </p:blipFill>
        <p:spPr>
          <a:xfrm>
            <a:off x="22232624" y="749125"/>
            <a:ext cx="1735208" cy="1504424"/>
          </a:xfrm>
          <a:prstGeom prst="rect">
            <a:avLst/>
          </a:prstGeom>
        </p:spPr>
      </p:pic>
    </p:spTree>
    <p:extLst>
      <p:ext uri="{BB962C8B-B14F-4D97-AF65-F5344CB8AC3E}">
        <p14:creationId xmlns:p14="http://schemas.microsoft.com/office/powerpoint/2010/main" val="367289537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65756116"/>
              </p:ext>
            </p:extLst>
          </p:nvPr>
        </p:nvGraphicFramePr>
        <p:xfrm>
          <a:off x="2066925" y="886936"/>
          <a:ext cx="20634438" cy="10410881"/>
        </p:xfrm>
        <a:graphic>
          <a:graphicData uri="http://schemas.openxmlformats.org/drawingml/2006/table">
            <a:tbl>
              <a:tblPr firstRow="1" firstCol="1" lastRow="1" lastCol="1" bandRow="1" bandCol="1">
                <a:tableStyleId>{C083E6E3-FA7D-4D7B-A595-EF9225AFEA82}</a:tableStyleId>
              </a:tblPr>
              <a:tblGrid>
                <a:gridCol w="7667758">
                  <a:extLst>
                    <a:ext uri="{9D8B030D-6E8A-4147-A177-3AD203B41FA5}">
                      <a16:colId xmlns:a16="http://schemas.microsoft.com/office/drawing/2014/main" val="20000"/>
                    </a:ext>
                  </a:extLst>
                </a:gridCol>
                <a:gridCol w="2901202">
                  <a:extLst>
                    <a:ext uri="{9D8B030D-6E8A-4147-A177-3AD203B41FA5}">
                      <a16:colId xmlns:a16="http://schemas.microsoft.com/office/drawing/2014/main" val="20001"/>
                    </a:ext>
                  </a:extLst>
                </a:gridCol>
                <a:gridCol w="1985033">
                  <a:extLst>
                    <a:ext uri="{9D8B030D-6E8A-4147-A177-3AD203B41FA5}">
                      <a16:colId xmlns:a16="http://schemas.microsoft.com/office/drawing/2014/main" val="20002"/>
                    </a:ext>
                  </a:extLst>
                </a:gridCol>
                <a:gridCol w="1985033">
                  <a:extLst>
                    <a:ext uri="{9D8B030D-6E8A-4147-A177-3AD203B41FA5}">
                      <a16:colId xmlns:a16="http://schemas.microsoft.com/office/drawing/2014/main" val="20003"/>
                    </a:ext>
                  </a:extLst>
                </a:gridCol>
                <a:gridCol w="3012627">
                  <a:extLst>
                    <a:ext uri="{9D8B030D-6E8A-4147-A177-3AD203B41FA5}">
                      <a16:colId xmlns:a16="http://schemas.microsoft.com/office/drawing/2014/main" val="20004"/>
                    </a:ext>
                  </a:extLst>
                </a:gridCol>
                <a:gridCol w="3082785">
                  <a:extLst>
                    <a:ext uri="{9D8B030D-6E8A-4147-A177-3AD203B41FA5}">
                      <a16:colId xmlns:a16="http://schemas.microsoft.com/office/drawing/2014/main" val="20005"/>
                    </a:ext>
                  </a:extLst>
                </a:gridCol>
              </a:tblGrid>
              <a:tr h="800837">
                <a:tc rowSpan="2">
                  <a:txBody>
                    <a:bodyPr/>
                    <a:lstStyle/>
                    <a:p>
                      <a:pPr>
                        <a:lnSpc>
                          <a:spcPct val="115000"/>
                        </a:lnSpc>
                        <a:spcBef>
                          <a:spcPts val="600"/>
                        </a:spcBef>
                        <a:spcAft>
                          <a:spcPts val="600"/>
                        </a:spcAft>
                      </a:pPr>
                      <a:r>
                        <a:rPr lang="en-GB" sz="4500" dirty="0" smtClean="0">
                          <a:effectLst/>
                        </a:rPr>
                        <a:t>Treatment</a:t>
                      </a:r>
                      <a:endParaRPr lang="ru-RU" sz="4500" dirty="0">
                        <a:effectLst/>
                        <a:latin typeface="+mj-lt"/>
                        <a:ea typeface="Calibri"/>
                        <a:cs typeface="Times New Roman"/>
                      </a:endParaRPr>
                    </a:p>
                  </a:txBody>
                  <a:tcPr marL="68580" marR="68580" marT="0" marB="0" anchor="ctr"/>
                </a:tc>
                <a:tc rowSpan="2">
                  <a:txBody>
                    <a:bodyPr/>
                    <a:lstStyle/>
                    <a:p>
                      <a:pPr>
                        <a:lnSpc>
                          <a:spcPct val="115000"/>
                        </a:lnSpc>
                        <a:spcAft>
                          <a:spcPts val="0"/>
                        </a:spcAft>
                      </a:pPr>
                      <a:r>
                        <a:rPr lang="en-GB" sz="4500" dirty="0" smtClean="0">
                          <a:effectLst/>
                        </a:rPr>
                        <a:t>С</a:t>
                      </a:r>
                      <a:r>
                        <a:rPr lang="en-US" sz="4500" b="1" i="0" u="none" strike="noStrike" cap="none" spc="0" baseline="0" dirty="0" smtClean="0">
                          <a:ln>
                            <a:noFill/>
                          </a:ln>
                          <a:solidFill>
                            <a:schemeClr val="tx1"/>
                          </a:solidFill>
                          <a:effectLst/>
                          <a:uFillTx/>
                          <a:latin typeface="+mn-lt"/>
                          <a:ea typeface="+mn-ea"/>
                          <a:cs typeface="+mn-cs"/>
                          <a:sym typeface="Helvetica Light"/>
                        </a:rPr>
                        <a:t>org</a:t>
                      </a:r>
                      <a:r>
                        <a:rPr lang="en-GB" sz="4500" dirty="0" smtClean="0">
                          <a:effectLst/>
                        </a:rPr>
                        <a:t>, </a:t>
                      </a:r>
                      <a:r>
                        <a:rPr lang="en-GB" sz="4500" dirty="0">
                          <a:effectLst/>
                        </a:rPr>
                        <a:t>%</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a:effectLst/>
                        </a:rPr>
                        <a:t>Сha</a:t>
                      </a:r>
                      <a:endParaRPr lang="ru-RU" sz="450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dirty="0" err="1">
                          <a:effectLst/>
                        </a:rPr>
                        <a:t>Сfa</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a:effectLst/>
                        </a:rPr>
                        <a:t>Сhumin</a:t>
                      </a:r>
                      <a:endParaRPr lang="ru-RU" sz="4500">
                        <a:effectLst/>
                        <a:latin typeface="+mj-lt"/>
                        <a:ea typeface="Calibri"/>
                        <a:cs typeface="Times New Roman"/>
                      </a:endParaRPr>
                    </a:p>
                  </a:txBody>
                  <a:tcPr marL="68580" marR="68580" marT="0" marB="0" anchor="ctr"/>
                </a:tc>
                <a:tc rowSpan="2">
                  <a:txBody>
                    <a:bodyPr/>
                    <a:lstStyle/>
                    <a:p>
                      <a:pPr>
                        <a:lnSpc>
                          <a:spcPct val="115000"/>
                        </a:lnSpc>
                        <a:spcAft>
                          <a:spcPts val="0"/>
                        </a:spcAft>
                      </a:pPr>
                      <a:r>
                        <a:rPr lang="en-GB" sz="4500">
                          <a:effectLst/>
                        </a:rPr>
                        <a:t>Сha/Сfa</a:t>
                      </a:r>
                      <a:endParaRPr lang="ru-RU" sz="4500">
                        <a:effectLst/>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800837">
                <a:tc vMerge="1">
                  <a:txBody>
                    <a:bodyPr/>
                    <a:lstStyle/>
                    <a:p>
                      <a:endParaRPr lang="ru-RU"/>
                    </a:p>
                  </a:txBody>
                  <a:tcPr/>
                </a:tc>
                <a:tc vMerge="1">
                  <a:txBody>
                    <a:bodyPr/>
                    <a:lstStyle/>
                    <a:p>
                      <a:endParaRPr lang="ru-RU"/>
                    </a:p>
                  </a:txBody>
                  <a:tcPr/>
                </a:tc>
                <a:tc gridSpan="3">
                  <a:txBody>
                    <a:bodyPr/>
                    <a:lstStyle/>
                    <a:p>
                      <a:pPr>
                        <a:lnSpc>
                          <a:spcPct val="115000"/>
                        </a:lnSpc>
                        <a:spcAft>
                          <a:spcPts val="0"/>
                        </a:spcAft>
                      </a:pPr>
                      <a:r>
                        <a:rPr lang="en-GB" sz="4500" dirty="0">
                          <a:effectLst/>
                        </a:rPr>
                        <a:t>% </a:t>
                      </a:r>
                      <a:r>
                        <a:rPr lang="en-GB" sz="4500" dirty="0" err="1">
                          <a:effectLst/>
                        </a:rPr>
                        <a:t>tо</a:t>
                      </a:r>
                      <a:r>
                        <a:rPr lang="en-GB" sz="4500" dirty="0">
                          <a:effectLst/>
                        </a:rPr>
                        <a:t> </a:t>
                      </a:r>
                      <a:r>
                        <a:rPr lang="en-GB" sz="4500" dirty="0" err="1" smtClean="0">
                          <a:effectLst/>
                        </a:rPr>
                        <a:t>Сorg</a:t>
                      </a:r>
                      <a:endParaRPr lang="ru-RU" sz="4500" dirty="0">
                        <a:effectLst/>
                        <a:latin typeface="+mj-lt"/>
                        <a:ea typeface="Calibri"/>
                        <a:cs typeface="Times New Roman"/>
                      </a:endParaRPr>
                    </a:p>
                  </a:txBody>
                  <a:tcPr marL="68580" marR="68580" marT="0" marB="0" anchor="ctr">
                    <a:noFill/>
                  </a:tcPr>
                </a:tc>
                <a:tc hMerge="1">
                  <a:txBody>
                    <a:bodyPr/>
                    <a:lstStyle/>
                    <a:p>
                      <a:endParaRPr lang="ru-RU"/>
                    </a:p>
                  </a:txBody>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800837">
                <a:tc>
                  <a:txBody>
                    <a:bodyPr/>
                    <a:lstStyle/>
                    <a:p>
                      <a:pPr algn="l">
                        <a:lnSpc>
                          <a:spcPct val="115000"/>
                        </a:lnSpc>
                        <a:spcAft>
                          <a:spcPts val="0"/>
                        </a:spcAft>
                      </a:pPr>
                      <a:r>
                        <a:rPr lang="en-GB" sz="4500" dirty="0">
                          <a:effectLst/>
                        </a:rPr>
                        <a:t>Without fertilizers (control)</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dirty="0" smtClean="0">
                          <a:effectLst/>
                        </a:rPr>
                        <a:t>1.</a:t>
                      </a:r>
                      <a:r>
                        <a:rPr lang="ru-RU" sz="4500" dirty="0" smtClean="0">
                          <a:effectLst/>
                        </a:rPr>
                        <a:t>80</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a:effectLst/>
                        </a:rPr>
                        <a:t>32.0</a:t>
                      </a:r>
                      <a:endParaRPr lang="ru-RU" sz="450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dirty="0">
                          <a:effectLst/>
                        </a:rPr>
                        <a:t>32.0</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dirty="0">
                          <a:effectLst/>
                        </a:rPr>
                        <a:t>36.0</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b="0" dirty="0">
                          <a:effectLst/>
                        </a:rPr>
                        <a:t>1.0</a:t>
                      </a:r>
                      <a:endParaRPr lang="ru-RU" sz="4500" b="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2"/>
                  </a:ext>
                </a:extLst>
              </a:tr>
              <a:tr h="1601674">
                <a:tc>
                  <a:txBody>
                    <a:bodyPr/>
                    <a:lstStyle/>
                    <a:p>
                      <a:pPr algn="l">
                        <a:lnSpc>
                          <a:spcPct val="115000"/>
                        </a:lnSpc>
                        <a:spcAft>
                          <a:spcPts val="0"/>
                        </a:spcAft>
                      </a:pPr>
                      <a:r>
                        <a:rPr lang="en-GB" sz="4500" dirty="0">
                          <a:effectLst/>
                        </a:rPr>
                        <a:t>Manure</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1.84</a:t>
                      </a:r>
                      <a:endParaRPr lang="ru-RU" sz="4500" dirty="0">
                        <a:effectLst/>
                      </a:endParaRPr>
                    </a:p>
                    <a:p>
                      <a:pPr>
                        <a:lnSpc>
                          <a:spcPct val="115000"/>
                        </a:lnSpc>
                        <a:spcAft>
                          <a:spcPts val="0"/>
                        </a:spcAft>
                      </a:pPr>
                      <a:r>
                        <a:rPr lang="en-GB" sz="4500" dirty="0">
                          <a:effectLst/>
                        </a:rPr>
                        <a:t>2.22</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38.0</a:t>
                      </a:r>
                      <a:endParaRPr lang="ru-RU" sz="4500" dirty="0">
                        <a:effectLst/>
                      </a:endParaRPr>
                    </a:p>
                    <a:p>
                      <a:pPr>
                        <a:lnSpc>
                          <a:spcPct val="115000"/>
                        </a:lnSpc>
                        <a:spcAft>
                          <a:spcPts val="0"/>
                        </a:spcAft>
                      </a:pPr>
                      <a:r>
                        <a:rPr lang="en-GB" sz="4500" dirty="0" smtClean="0">
                          <a:effectLst/>
                        </a:rPr>
                        <a:t>38.5</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31.5</a:t>
                      </a:r>
                      <a:endParaRPr lang="ru-RU" sz="4500" dirty="0">
                        <a:effectLst/>
                      </a:endParaRPr>
                    </a:p>
                    <a:p>
                      <a:pPr>
                        <a:lnSpc>
                          <a:spcPct val="115000"/>
                        </a:lnSpc>
                        <a:spcAft>
                          <a:spcPts val="0"/>
                        </a:spcAft>
                      </a:pPr>
                      <a:r>
                        <a:rPr lang="en-GB" sz="4500" dirty="0" smtClean="0">
                          <a:effectLst/>
                        </a:rPr>
                        <a:t>30.4</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a:effectLst/>
                        </a:rPr>
                        <a:t>30.5</a:t>
                      </a:r>
                      <a:endParaRPr lang="ru-RU" sz="4500">
                        <a:effectLst/>
                      </a:endParaRPr>
                    </a:p>
                    <a:p>
                      <a:pPr>
                        <a:lnSpc>
                          <a:spcPct val="115000"/>
                        </a:lnSpc>
                        <a:spcAft>
                          <a:spcPts val="0"/>
                        </a:spcAft>
                      </a:pPr>
                      <a:r>
                        <a:rPr lang="en-GB" sz="4500">
                          <a:effectLst/>
                        </a:rPr>
                        <a:t>31.1</a:t>
                      </a:r>
                      <a:endParaRPr lang="ru-RU" sz="450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b="0" u="sng" dirty="0">
                          <a:effectLst/>
                        </a:rPr>
                        <a:t>1.2</a:t>
                      </a:r>
                      <a:endParaRPr lang="ru-RU" sz="4500" b="0" dirty="0">
                        <a:effectLst/>
                      </a:endParaRPr>
                    </a:p>
                    <a:p>
                      <a:pPr>
                        <a:lnSpc>
                          <a:spcPct val="115000"/>
                        </a:lnSpc>
                        <a:spcAft>
                          <a:spcPts val="0"/>
                        </a:spcAft>
                      </a:pPr>
                      <a:r>
                        <a:rPr lang="en-GB" sz="4500" b="0" dirty="0" smtClean="0">
                          <a:effectLst/>
                        </a:rPr>
                        <a:t>1.3</a:t>
                      </a:r>
                      <a:endParaRPr lang="ru-RU" sz="4500" b="0" dirty="0">
                        <a:effectLst/>
                        <a:latin typeface="+mj-lt"/>
                        <a:ea typeface="Calibri"/>
                        <a:cs typeface="Times New Roman"/>
                      </a:endParaRPr>
                    </a:p>
                  </a:txBody>
                  <a:tcPr marL="68580" marR="68580" marT="0" marB="0" anchor="ctr">
                    <a:noFill/>
                  </a:tcPr>
                </a:tc>
                <a:extLst>
                  <a:ext uri="{0D108BD9-81ED-4DB2-BD59-A6C34878D82A}">
                    <a16:rowId xmlns:a16="http://schemas.microsoft.com/office/drawing/2014/main" val="10003"/>
                  </a:ext>
                </a:extLst>
              </a:tr>
              <a:tr h="1601674">
                <a:tc>
                  <a:txBody>
                    <a:bodyPr/>
                    <a:lstStyle/>
                    <a:p>
                      <a:pPr algn="l">
                        <a:lnSpc>
                          <a:spcPct val="115000"/>
                        </a:lnSpc>
                        <a:spcAft>
                          <a:spcPts val="0"/>
                        </a:spcAft>
                      </a:pPr>
                      <a:r>
                        <a:rPr lang="en-GB" sz="4500" dirty="0">
                          <a:effectLst/>
                        </a:rPr>
                        <a:t>Mineral fertilizer (NPK)</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u="sng" dirty="0">
                          <a:effectLst/>
                        </a:rPr>
                        <a:t>1.87</a:t>
                      </a:r>
                      <a:endParaRPr lang="ru-RU" sz="4500" dirty="0">
                        <a:effectLst/>
                      </a:endParaRPr>
                    </a:p>
                    <a:p>
                      <a:pPr>
                        <a:lnSpc>
                          <a:spcPct val="115000"/>
                        </a:lnSpc>
                        <a:spcAft>
                          <a:spcPts val="0"/>
                        </a:spcAft>
                      </a:pPr>
                      <a:r>
                        <a:rPr lang="en-GB" sz="4500" dirty="0" smtClean="0">
                          <a:effectLst/>
                        </a:rPr>
                        <a:t>1.</a:t>
                      </a:r>
                      <a:r>
                        <a:rPr lang="ru-RU" sz="4500" dirty="0" smtClean="0">
                          <a:effectLst/>
                        </a:rPr>
                        <a:t>6</a:t>
                      </a:r>
                      <a:r>
                        <a:rPr lang="en-GB" sz="4500" dirty="0" smtClean="0">
                          <a:effectLst/>
                        </a:rPr>
                        <a:t>2</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33.5</a:t>
                      </a:r>
                      <a:endParaRPr lang="ru-RU" sz="4500" dirty="0">
                        <a:effectLst/>
                      </a:endParaRPr>
                    </a:p>
                    <a:p>
                      <a:pPr>
                        <a:lnSpc>
                          <a:spcPct val="115000"/>
                        </a:lnSpc>
                        <a:spcAft>
                          <a:spcPts val="0"/>
                        </a:spcAft>
                      </a:pPr>
                      <a:r>
                        <a:rPr lang="en-GB" sz="4500" dirty="0">
                          <a:effectLst/>
                        </a:rPr>
                        <a:t>18.4</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u="sng" dirty="0">
                          <a:effectLst/>
                        </a:rPr>
                        <a:t>40.4</a:t>
                      </a:r>
                      <a:endParaRPr lang="ru-RU" sz="4500" dirty="0">
                        <a:effectLst/>
                      </a:endParaRPr>
                    </a:p>
                    <a:p>
                      <a:pPr>
                        <a:lnSpc>
                          <a:spcPct val="115000"/>
                        </a:lnSpc>
                        <a:spcAft>
                          <a:spcPts val="0"/>
                        </a:spcAft>
                      </a:pPr>
                      <a:r>
                        <a:rPr lang="en-GB" sz="4500" dirty="0">
                          <a:effectLst/>
                        </a:rPr>
                        <a:t>31.6</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a:effectLst/>
                        </a:rPr>
                        <a:t>25.6</a:t>
                      </a:r>
                      <a:endParaRPr lang="ru-RU" sz="4500">
                        <a:effectLst/>
                      </a:endParaRPr>
                    </a:p>
                    <a:p>
                      <a:pPr>
                        <a:lnSpc>
                          <a:spcPct val="115000"/>
                        </a:lnSpc>
                        <a:spcAft>
                          <a:spcPts val="0"/>
                        </a:spcAft>
                      </a:pPr>
                      <a:r>
                        <a:rPr lang="en-GB" sz="4500">
                          <a:effectLst/>
                        </a:rPr>
                        <a:t>50.0</a:t>
                      </a:r>
                      <a:endParaRPr lang="ru-RU" sz="450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b="0" u="sng" dirty="0">
                          <a:effectLst/>
                        </a:rPr>
                        <a:t>0.8</a:t>
                      </a:r>
                      <a:endParaRPr lang="ru-RU" sz="4500" b="0" dirty="0">
                        <a:effectLst/>
                      </a:endParaRPr>
                    </a:p>
                    <a:p>
                      <a:pPr>
                        <a:lnSpc>
                          <a:spcPct val="115000"/>
                        </a:lnSpc>
                        <a:spcAft>
                          <a:spcPts val="0"/>
                        </a:spcAft>
                      </a:pPr>
                      <a:r>
                        <a:rPr lang="en-GB" sz="4500" b="0" dirty="0">
                          <a:effectLst/>
                        </a:rPr>
                        <a:t>0.6</a:t>
                      </a:r>
                      <a:endParaRPr lang="ru-RU" sz="4500" b="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4"/>
                  </a:ext>
                </a:extLst>
              </a:tr>
              <a:tr h="1601674">
                <a:tc>
                  <a:txBody>
                    <a:bodyPr/>
                    <a:lstStyle/>
                    <a:p>
                      <a:pPr algn="l">
                        <a:lnSpc>
                          <a:spcPct val="115000"/>
                        </a:lnSpc>
                        <a:spcAft>
                          <a:spcPts val="0"/>
                        </a:spcAft>
                      </a:pPr>
                      <a:r>
                        <a:rPr lang="en-GB" sz="4500" dirty="0" err="1">
                          <a:effectLst/>
                        </a:rPr>
                        <a:t>Organo</a:t>
                      </a:r>
                      <a:r>
                        <a:rPr lang="en-GB" sz="4500" dirty="0">
                          <a:effectLst/>
                        </a:rPr>
                        <a:t>-mineral fertilizer</a:t>
                      </a:r>
                      <a:endParaRPr lang="ru-RU" sz="4500" dirty="0">
                        <a:effectLst/>
                      </a:endParaRPr>
                    </a:p>
                    <a:p>
                      <a:pPr algn="l">
                        <a:lnSpc>
                          <a:spcPct val="115000"/>
                        </a:lnSpc>
                        <a:spcAft>
                          <a:spcPts val="0"/>
                        </a:spcAft>
                      </a:pPr>
                      <a:r>
                        <a:rPr lang="en-GB" sz="4500" dirty="0">
                          <a:effectLst/>
                        </a:rPr>
                        <a:t>(amorphous form)</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2.06</a:t>
                      </a:r>
                      <a:endParaRPr lang="ru-RU" sz="4500" dirty="0">
                        <a:effectLst/>
                      </a:endParaRPr>
                    </a:p>
                    <a:p>
                      <a:pPr>
                        <a:lnSpc>
                          <a:spcPct val="115000"/>
                        </a:lnSpc>
                        <a:spcAft>
                          <a:spcPts val="0"/>
                        </a:spcAft>
                      </a:pPr>
                      <a:r>
                        <a:rPr lang="en-GB" sz="4500" dirty="0" smtClean="0">
                          <a:effectLst/>
                        </a:rPr>
                        <a:t>2.</a:t>
                      </a:r>
                      <a:r>
                        <a:rPr lang="ru-RU" sz="4500" dirty="0" smtClean="0">
                          <a:effectLst/>
                        </a:rPr>
                        <a:t>4</a:t>
                      </a:r>
                      <a:r>
                        <a:rPr lang="en-US" sz="4500" dirty="0" smtClean="0">
                          <a:effectLst/>
                        </a:rPr>
                        <a:t>2</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32.4</a:t>
                      </a:r>
                      <a:endParaRPr lang="ru-RU" sz="4500" dirty="0">
                        <a:effectLst/>
                      </a:endParaRPr>
                    </a:p>
                    <a:p>
                      <a:pPr>
                        <a:lnSpc>
                          <a:spcPct val="115000"/>
                        </a:lnSpc>
                        <a:spcAft>
                          <a:spcPts val="0"/>
                        </a:spcAft>
                      </a:pPr>
                      <a:r>
                        <a:rPr lang="en-GB" sz="4500" dirty="0">
                          <a:effectLst/>
                        </a:rPr>
                        <a:t>30.0</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33.0</a:t>
                      </a:r>
                      <a:endParaRPr lang="ru-RU" sz="4500" dirty="0">
                        <a:effectLst/>
                      </a:endParaRPr>
                    </a:p>
                    <a:p>
                      <a:pPr>
                        <a:lnSpc>
                          <a:spcPct val="115000"/>
                        </a:lnSpc>
                        <a:spcAft>
                          <a:spcPts val="0"/>
                        </a:spcAft>
                      </a:pPr>
                      <a:r>
                        <a:rPr lang="en-GB" sz="4500" dirty="0">
                          <a:effectLst/>
                        </a:rPr>
                        <a:t>24.2</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u="sng" dirty="0">
                          <a:effectLst/>
                        </a:rPr>
                        <a:t>34.5</a:t>
                      </a:r>
                      <a:endParaRPr lang="ru-RU" sz="4500" dirty="0">
                        <a:effectLst/>
                      </a:endParaRPr>
                    </a:p>
                    <a:p>
                      <a:pPr>
                        <a:lnSpc>
                          <a:spcPct val="115000"/>
                        </a:lnSpc>
                        <a:spcAft>
                          <a:spcPts val="0"/>
                        </a:spcAft>
                      </a:pPr>
                      <a:r>
                        <a:rPr lang="en-GB" sz="4500" dirty="0">
                          <a:effectLst/>
                        </a:rPr>
                        <a:t>45.8</a:t>
                      </a:r>
                      <a:endParaRPr lang="ru-RU" sz="4500" dirty="0">
                        <a:effectLst/>
                        <a:latin typeface="+mj-lt"/>
                        <a:ea typeface="Calibri"/>
                        <a:cs typeface="Times New Roman"/>
                      </a:endParaRPr>
                    </a:p>
                  </a:txBody>
                  <a:tcPr marL="68580" marR="68580" marT="0" marB="0" anchor="ctr">
                    <a:noFill/>
                  </a:tcPr>
                </a:tc>
                <a:tc>
                  <a:txBody>
                    <a:bodyPr/>
                    <a:lstStyle/>
                    <a:p>
                      <a:pPr>
                        <a:lnSpc>
                          <a:spcPct val="115000"/>
                        </a:lnSpc>
                        <a:spcAft>
                          <a:spcPts val="0"/>
                        </a:spcAft>
                      </a:pPr>
                      <a:r>
                        <a:rPr lang="en-GB" sz="4500" b="0" u="sng" dirty="0">
                          <a:effectLst/>
                        </a:rPr>
                        <a:t>0.8</a:t>
                      </a:r>
                      <a:endParaRPr lang="ru-RU" sz="4500" b="0" dirty="0">
                        <a:effectLst/>
                      </a:endParaRPr>
                    </a:p>
                    <a:p>
                      <a:pPr>
                        <a:lnSpc>
                          <a:spcPct val="115000"/>
                        </a:lnSpc>
                        <a:spcAft>
                          <a:spcPts val="0"/>
                        </a:spcAft>
                      </a:pPr>
                      <a:r>
                        <a:rPr lang="en-GB" sz="4500" b="0" dirty="0">
                          <a:effectLst/>
                        </a:rPr>
                        <a:t>1.2</a:t>
                      </a:r>
                      <a:endParaRPr lang="ru-RU" sz="4500" b="0" dirty="0">
                        <a:effectLst/>
                        <a:latin typeface="+mj-lt"/>
                        <a:ea typeface="Calibri"/>
                        <a:cs typeface="Times New Roman"/>
                      </a:endParaRPr>
                    </a:p>
                  </a:txBody>
                  <a:tcPr marL="68580" marR="68580" marT="0" marB="0" anchor="ctr">
                    <a:noFill/>
                  </a:tcPr>
                </a:tc>
                <a:extLst>
                  <a:ext uri="{0D108BD9-81ED-4DB2-BD59-A6C34878D82A}">
                    <a16:rowId xmlns:a16="http://schemas.microsoft.com/office/drawing/2014/main" val="10005"/>
                  </a:ext>
                </a:extLst>
              </a:tr>
              <a:tr h="1601674">
                <a:tc>
                  <a:txBody>
                    <a:bodyPr/>
                    <a:lstStyle/>
                    <a:p>
                      <a:pPr algn="l">
                        <a:lnSpc>
                          <a:spcPct val="115000"/>
                        </a:lnSpc>
                        <a:spcAft>
                          <a:spcPts val="0"/>
                        </a:spcAft>
                      </a:pPr>
                      <a:r>
                        <a:rPr lang="en-GB" sz="4500" dirty="0" err="1">
                          <a:effectLst/>
                        </a:rPr>
                        <a:t>Organo</a:t>
                      </a:r>
                      <a:r>
                        <a:rPr lang="en-GB" sz="4500" dirty="0">
                          <a:effectLst/>
                        </a:rPr>
                        <a:t>-mineral fertilizer</a:t>
                      </a:r>
                      <a:endParaRPr lang="ru-RU" sz="4500" dirty="0">
                        <a:effectLst/>
                      </a:endParaRPr>
                    </a:p>
                    <a:p>
                      <a:pPr algn="l">
                        <a:lnSpc>
                          <a:spcPct val="115000"/>
                        </a:lnSpc>
                        <a:spcAft>
                          <a:spcPts val="0"/>
                        </a:spcAft>
                      </a:pPr>
                      <a:r>
                        <a:rPr lang="en-GB" sz="4500" dirty="0">
                          <a:effectLst/>
                        </a:rPr>
                        <a:t>(granulated form)</a:t>
                      </a:r>
                      <a:endParaRPr lang="ru-RU" sz="45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b="0" u="sng" dirty="0">
                          <a:effectLst/>
                        </a:rPr>
                        <a:t>1.92</a:t>
                      </a:r>
                      <a:endParaRPr lang="ru-RU" sz="4500" b="0" dirty="0">
                        <a:effectLst/>
                      </a:endParaRPr>
                    </a:p>
                    <a:p>
                      <a:pPr>
                        <a:lnSpc>
                          <a:spcPct val="115000"/>
                        </a:lnSpc>
                        <a:spcAft>
                          <a:spcPts val="0"/>
                        </a:spcAft>
                      </a:pPr>
                      <a:r>
                        <a:rPr lang="en-GB" sz="4500" b="0" dirty="0">
                          <a:effectLst/>
                        </a:rPr>
                        <a:t>2.37</a:t>
                      </a:r>
                      <a:endParaRPr lang="ru-RU" sz="4500" b="0" dirty="0">
                        <a:effectLst/>
                        <a:latin typeface="+mj-lt"/>
                        <a:ea typeface="Calibri"/>
                        <a:cs typeface="Times New Roman"/>
                      </a:endParaRPr>
                    </a:p>
                  </a:txBody>
                  <a:tcPr marL="68580" marR="68580" marT="0" marB="0" anchor="ctr">
                    <a:solidFill>
                      <a:schemeClr val="bg1"/>
                    </a:solidFill>
                  </a:tcPr>
                </a:tc>
                <a:tc>
                  <a:txBody>
                    <a:bodyPr/>
                    <a:lstStyle/>
                    <a:p>
                      <a:pPr>
                        <a:lnSpc>
                          <a:spcPct val="115000"/>
                        </a:lnSpc>
                        <a:spcAft>
                          <a:spcPts val="0"/>
                        </a:spcAft>
                      </a:pPr>
                      <a:r>
                        <a:rPr lang="en-GB" sz="4500" b="0" u="sng" dirty="0">
                          <a:effectLst/>
                        </a:rPr>
                        <a:t>34.4</a:t>
                      </a:r>
                      <a:endParaRPr lang="ru-RU" sz="4500" b="0" dirty="0">
                        <a:effectLst/>
                      </a:endParaRPr>
                    </a:p>
                    <a:p>
                      <a:pPr>
                        <a:lnSpc>
                          <a:spcPct val="115000"/>
                        </a:lnSpc>
                        <a:spcAft>
                          <a:spcPts val="0"/>
                        </a:spcAft>
                      </a:pPr>
                      <a:r>
                        <a:rPr lang="en-GB" sz="4500" b="0" dirty="0">
                          <a:effectLst/>
                        </a:rPr>
                        <a:t>37.1</a:t>
                      </a:r>
                      <a:endParaRPr lang="ru-RU" sz="4500" b="0" dirty="0">
                        <a:effectLst/>
                        <a:latin typeface="+mj-lt"/>
                        <a:ea typeface="Calibri"/>
                        <a:cs typeface="Times New Roman"/>
                      </a:endParaRPr>
                    </a:p>
                  </a:txBody>
                  <a:tcPr marL="68580" marR="68580" marT="0" marB="0" anchor="ctr">
                    <a:solidFill>
                      <a:schemeClr val="bg1"/>
                    </a:solidFill>
                  </a:tcPr>
                </a:tc>
                <a:tc>
                  <a:txBody>
                    <a:bodyPr/>
                    <a:lstStyle/>
                    <a:p>
                      <a:pPr>
                        <a:lnSpc>
                          <a:spcPct val="115000"/>
                        </a:lnSpc>
                        <a:spcAft>
                          <a:spcPts val="0"/>
                        </a:spcAft>
                      </a:pPr>
                      <a:r>
                        <a:rPr lang="en-GB" sz="4500" b="0" u="sng" dirty="0">
                          <a:effectLst/>
                        </a:rPr>
                        <a:t>25.5</a:t>
                      </a:r>
                      <a:endParaRPr lang="ru-RU" sz="4500" b="0" dirty="0">
                        <a:effectLst/>
                      </a:endParaRPr>
                    </a:p>
                    <a:p>
                      <a:pPr>
                        <a:lnSpc>
                          <a:spcPct val="115000"/>
                        </a:lnSpc>
                        <a:spcAft>
                          <a:spcPts val="0"/>
                        </a:spcAft>
                      </a:pPr>
                      <a:r>
                        <a:rPr lang="en-GB" sz="4500" b="0" dirty="0">
                          <a:effectLst/>
                        </a:rPr>
                        <a:t>30.4</a:t>
                      </a:r>
                      <a:endParaRPr lang="ru-RU" sz="4500" b="0" dirty="0">
                        <a:effectLst/>
                        <a:latin typeface="+mj-lt"/>
                        <a:ea typeface="Calibri"/>
                        <a:cs typeface="Times New Roman"/>
                      </a:endParaRPr>
                    </a:p>
                  </a:txBody>
                  <a:tcPr marL="68580" marR="68580" marT="0" marB="0" anchor="ctr">
                    <a:solidFill>
                      <a:schemeClr val="bg1"/>
                    </a:solidFill>
                  </a:tcPr>
                </a:tc>
                <a:tc>
                  <a:txBody>
                    <a:bodyPr/>
                    <a:lstStyle/>
                    <a:p>
                      <a:pPr>
                        <a:lnSpc>
                          <a:spcPct val="115000"/>
                        </a:lnSpc>
                        <a:spcAft>
                          <a:spcPts val="0"/>
                        </a:spcAft>
                      </a:pPr>
                      <a:r>
                        <a:rPr lang="en-GB" sz="4500" b="0" u="sng" dirty="0">
                          <a:effectLst/>
                        </a:rPr>
                        <a:t>40.1</a:t>
                      </a:r>
                      <a:endParaRPr lang="ru-RU" sz="4500" b="0" dirty="0">
                        <a:effectLst/>
                      </a:endParaRPr>
                    </a:p>
                    <a:p>
                      <a:pPr>
                        <a:lnSpc>
                          <a:spcPct val="115000"/>
                        </a:lnSpc>
                        <a:spcAft>
                          <a:spcPts val="0"/>
                        </a:spcAft>
                      </a:pPr>
                      <a:r>
                        <a:rPr lang="en-GB" sz="4500" b="0" dirty="0">
                          <a:effectLst/>
                        </a:rPr>
                        <a:t>32.5</a:t>
                      </a:r>
                      <a:endParaRPr lang="ru-RU" sz="4500" b="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GB" sz="4500" b="0" u="sng" dirty="0" smtClean="0">
                          <a:effectLst/>
                        </a:rPr>
                        <a:t>1.4</a:t>
                      </a:r>
                      <a:endParaRPr lang="ru-RU" sz="4500" b="0" dirty="0">
                        <a:effectLst/>
                      </a:endParaRPr>
                    </a:p>
                    <a:p>
                      <a:pPr>
                        <a:lnSpc>
                          <a:spcPct val="115000"/>
                        </a:lnSpc>
                        <a:spcAft>
                          <a:spcPts val="0"/>
                        </a:spcAft>
                      </a:pPr>
                      <a:r>
                        <a:rPr lang="en-GB" sz="4500" b="0" dirty="0" smtClean="0">
                          <a:effectLst/>
                        </a:rPr>
                        <a:t>1.2</a:t>
                      </a:r>
                      <a:endParaRPr lang="ru-RU" sz="4500" b="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6"/>
                  </a:ext>
                </a:extLst>
              </a:tr>
              <a:tr h="1601674">
                <a:tc>
                  <a:txBody>
                    <a:bodyPr/>
                    <a:lstStyle/>
                    <a:p>
                      <a:pPr algn="r">
                        <a:lnSpc>
                          <a:spcPct val="115000"/>
                        </a:lnSpc>
                        <a:spcAft>
                          <a:spcPts val="0"/>
                        </a:spcAft>
                      </a:pPr>
                      <a:r>
                        <a:rPr lang="en-US" sz="4500" i="1" dirty="0" smtClean="0">
                          <a:effectLst/>
                          <a:latin typeface="+mj-lt"/>
                          <a:ea typeface="Calibri"/>
                          <a:cs typeface="Times New Roman"/>
                        </a:rPr>
                        <a:t>LSD</a:t>
                      </a:r>
                      <a:r>
                        <a:rPr lang="en-US" sz="4500" i="1" baseline="-25000" dirty="0" smtClean="0">
                          <a:effectLst/>
                          <a:latin typeface="+mj-lt"/>
                          <a:ea typeface="Calibri"/>
                          <a:cs typeface="Times New Roman"/>
                        </a:rPr>
                        <a:t>0,05</a:t>
                      </a:r>
                      <a:endParaRPr lang="ru-RU" sz="4500" i="1" baseline="-2500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US" sz="4500" b="0" u="sng" dirty="0" smtClean="0">
                          <a:effectLst/>
                          <a:latin typeface="+mj-lt"/>
                          <a:ea typeface="Calibri"/>
                          <a:cs typeface="Times New Roman"/>
                        </a:rPr>
                        <a:t>0.09</a:t>
                      </a:r>
                    </a:p>
                    <a:p>
                      <a:pPr>
                        <a:lnSpc>
                          <a:spcPct val="115000"/>
                        </a:lnSpc>
                        <a:spcAft>
                          <a:spcPts val="0"/>
                        </a:spcAft>
                      </a:pPr>
                      <a:r>
                        <a:rPr lang="en-US" sz="4500" b="0" dirty="0" smtClean="0">
                          <a:effectLst/>
                          <a:latin typeface="+mj-lt"/>
                          <a:ea typeface="Calibri"/>
                          <a:cs typeface="Times New Roman"/>
                        </a:rPr>
                        <a:t>0.19</a:t>
                      </a:r>
                      <a:endParaRPr lang="ru-RU" sz="4500" b="0" dirty="0">
                        <a:effectLst/>
                        <a:latin typeface="+mj-lt"/>
                        <a:ea typeface="Calibri"/>
                        <a:cs typeface="Times New Roman"/>
                      </a:endParaRPr>
                    </a:p>
                  </a:txBody>
                  <a:tcPr marL="68580" marR="68580" marT="0" marB="0" anchor="ctr"/>
                </a:tc>
                <a:tc>
                  <a:txBody>
                    <a:bodyPr/>
                    <a:lstStyle/>
                    <a:p>
                      <a:pPr>
                        <a:lnSpc>
                          <a:spcPct val="115000"/>
                        </a:lnSpc>
                        <a:spcAft>
                          <a:spcPts val="0"/>
                        </a:spcAft>
                      </a:pPr>
                      <a:endParaRPr lang="ru-RU" sz="4500" b="0" dirty="0">
                        <a:effectLst/>
                        <a:latin typeface="+mj-lt"/>
                        <a:ea typeface="Calibri"/>
                        <a:cs typeface="Times New Roman"/>
                      </a:endParaRPr>
                    </a:p>
                  </a:txBody>
                  <a:tcPr marL="68580" marR="68580" marT="0" marB="0" anchor="ctr"/>
                </a:tc>
                <a:tc>
                  <a:txBody>
                    <a:bodyPr/>
                    <a:lstStyle/>
                    <a:p>
                      <a:pPr>
                        <a:lnSpc>
                          <a:spcPct val="115000"/>
                        </a:lnSpc>
                        <a:spcAft>
                          <a:spcPts val="0"/>
                        </a:spcAft>
                      </a:pPr>
                      <a:endParaRPr lang="ru-RU" sz="4500" b="0" dirty="0">
                        <a:effectLst/>
                        <a:latin typeface="+mj-lt"/>
                        <a:ea typeface="Calibri"/>
                        <a:cs typeface="Times New Roman"/>
                      </a:endParaRPr>
                    </a:p>
                  </a:txBody>
                  <a:tcPr marL="68580" marR="68580" marT="0" marB="0" anchor="ctr"/>
                </a:tc>
                <a:tc>
                  <a:txBody>
                    <a:bodyPr/>
                    <a:lstStyle/>
                    <a:p>
                      <a:pPr>
                        <a:lnSpc>
                          <a:spcPct val="115000"/>
                        </a:lnSpc>
                        <a:spcAft>
                          <a:spcPts val="0"/>
                        </a:spcAft>
                      </a:pPr>
                      <a:endParaRPr lang="ru-RU" sz="4500" b="0" dirty="0">
                        <a:effectLst/>
                        <a:latin typeface="+mj-lt"/>
                        <a:ea typeface="Calibri"/>
                        <a:cs typeface="Times New Roman"/>
                      </a:endParaRPr>
                    </a:p>
                  </a:txBody>
                  <a:tcPr marL="68580" marR="68580" marT="0" marB="0" anchor="ctr"/>
                </a:tc>
                <a:tc>
                  <a:txBody>
                    <a:bodyPr/>
                    <a:lstStyle/>
                    <a:p>
                      <a:pPr>
                        <a:lnSpc>
                          <a:spcPct val="115000"/>
                        </a:lnSpc>
                        <a:spcAft>
                          <a:spcPts val="0"/>
                        </a:spcAft>
                      </a:pPr>
                      <a:r>
                        <a:rPr lang="en-US" sz="4500" b="0" i="0" u="sng" strike="noStrike" cap="none" spc="0" baseline="0" dirty="0" smtClean="0">
                          <a:ln>
                            <a:noFill/>
                          </a:ln>
                          <a:solidFill>
                            <a:schemeClr val="tx1"/>
                          </a:solidFill>
                          <a:effectLst/>
                          <a:uFillTx/>
                          <a:latin typeface="+mn-lt"/>
                          <a:ea typeface="Calibri"/>
                          <a:cs typeface="Times New Roman"/>
                          <a:sym typeface="Helvetica Light"/>
                        </a:rPr>
                        <a:t>0.2</a:t>
                      </a:r>
                    </a:p>
                    <a:p>
                      <a:pPr>
                        <a:lnSpc>
                          <a:spcPct val="115000"/>
                        </a:lnSpc>
                        <a:spcAft>
                          <a:spcPts val="0"/>
                        </a:spcAft>
                      </a:pPr>
                      <a:r>
                        <a:rPr lang="en-US" sz="4500" b="0" i="0" u="none" strike="noStrike" cap="none" spc="0" baseline="0" dirty="0" smtClean="0">
                          <a:ln>
                            <a:noFill/>
                          </a:ln>
                          <a:solidFill>
                            <a:schemeClr val="tx1"/>
                          </a:solidFill>
                          <a:effectLst/>
                          <a:uFillTx/>
                          <a:latin typeface="+mn-lt"/>
                          <a:ea typeface="Calibri"/>
                          <a:cs typeface="Times New Roman"/>
                          <a:sym typeface="Helvetica Light"/>
                        </a:rPr>
                        <a:t>0.2</a:t>
                      </a:r>
                      <a:endParaRPr lang="ru-RU" sz="4500" b="0" i="0" u="none" strike="noStrike" cap="none" spc="0" baseline="0" dirty="0" smtClean="0">
                        <a:ln>
                          <a:noFill/>
                        </a:ln>
                        <a:solidFill>
                          <a:schemeClr val="tx1"/>
                        </a:solidFill>
                        <a:effectLst/>
                        <a:uFillTx/>
                        <a:latin typeface="+mn-lt"/>
                        <a:ea typeface="Calibri"/>
                        <a:cs typeface="Times New Roman"/>
                        <a:sym typeface="Helvetica Light"/>
                      </a:endParaRPr>
                    </a:p>
                  </a:txBody>
                  <a:tcPr marL="68580" marR="68580" marT="0" marB="0" anchor="ctr"/>
                </a:tc>
                <a:extLst>
                  <a:ext uri="{0D108BD9-81ED-4DB2-BD59-A6C34878D82A}">
                    <a16:rowId xmlns:a16="http://schemas.microsoft.com/office/drawing/2014/main" val="113485513"/>
                  </a:ext>
                </a:extLst>
              </a:tr>
            </a:tbl>
          </a:graphicData>
        </a:graphic>
      </p:graphicFrame>
      <p:sp>
        <p:nvSpPr>
          <p:cNvPr id="4" name="Прямоугольник 3"/>
          <p:cNvSpPr/>
          <p:nvPr/>
        </p:nvSpPr>
        <p:spPr>
          <a:xfrm>
            <a:off x="3023506" y="11400812"/>
            <a:ext cx="20927786" cy="1631216"/>
          </a:xfrm>
          <a:prstGeom prst="rect">
            <a:avLst/>
          </a:prstGeom>
          <a:solidFill>
            <a:schemeClr val="bg1"/>
          </a:solidFill>
        </p:spPr>
        <p:txBody>
          <a:bodyPr wrap="square">
            <a:spAutoFit/>
          </a:bodyPr>
          <a:lstStyle/>
          <a:p>
            <a:r>
              <a:rPr lang="en-GB" sz="5000" b="1" dirty="0" smtClean="0">
                <a:solidFill>
                  <a:srgbClr val="DCDEE0">
                    <a:lumMod val="10000"/>
                  </a:srgbClr>
                </a:solidFill>
              </a:rPr>
              <a:t>Note</a:t>
            </a:r>
            <a:r>
              <a:rPr lang="en-GB" sz="5000" dirty="0">
                <a:solidFill>
                  <a:srgbClr val="DCDEE0">
                    <a:lumMod val="10000"/>
                  </a:srgbClr>
                </a:solidFill>
              </a:rPr>
              <a:t>. Above </a:t>
            </a:r>
            <a:r>
              <a:rPr lang="en-GB" sz="5000" dirty="0" smtClean="0">
                <a:solidFill>
                  <a:srgbClr val="DCDEE0">
                    <a:lumMod val="10000"/>
                  </a:srgbClr>
                </a:solidFill>
              </a:rPr>
              <a:t>the line </a:t>
            </a:r>
            <a:r>
              <a:rPr lang="en-GB" sz="5000" dirty="0">
                <a:solidFill>
                  <a:srgbClr val="DCDEE0">
                    <a:lumMod val="10000"/>
                  </a:srgbClr>
                </a:solidFill>
              </a:rPr>
              <a:t>– data in case of </a:t>
            </a:r>
            <a:r>
              <a:rPr lang="en-GB" sz="5000" dirty="0" smtClean="0">
                <a:solidFill>
                  <a:srgbClr val="DCDEE0">
                    <a:lumMod val="10000"/>
                  </a:srgbClr>
                </a:solidFill>
              </a:rPr>
              <a:t>broadcasting of fertilizers;</a:t>
            </a:r>
          </a:p>
          <a:p>
            <a:r>
              <a:rPr lang="en-GB" sz="5000" dirty="0" smtClean="0">
                <a:solidFill>
                  <a:srgbClr val="DCDEE0">
                    <a:lumMod val="10000"/>
                  </a:srgbClr>
                </a:solidFill>
              </a:rPr>
              <a:t>under the line </a:t>
            </a:r>
            <a:r>
              <a:rPr lang="en-GB" sz="5000" dirty="0">
                <a:solidFill>
                  <a:srgbClr val="DCDEE0">
                    <a:lumMod val="10000"/>
                  </a:srgbClr>
                </a:solidFill>
              </a:rPr>
              <a:t>– data in case of localized application of </a:t>
            </a:r>
            <a:r>
              <a:rPr lang="en-GB" sz="5000" dirty="0" smtClean="0">
                <a:solidFill>
                  <a:srgbClr val="DCDEE0">
                    <a:lumMod val="10000"/>
                  </a:srgbClr>
                </a:solidFill>
              </a:rPr>
              <a:t>fertilizers.</a:t>
            </a:r>
            <a:endParaRPr lang="ru-RU" sz="5000" dirty="0">
              <a:solidFill>
                <a:srgbClr val="DCDEE0">
                  <a:lumMod val="10000"/>
                </a:srgbClr>
              </a:solidFill>
            </a:endParaRPr>
          </a:p>
        </p:txBody>
      </p:sp>
      <p:sp>
        <p:nvSpPr>
          <p:cNvPr id="5" name="TextBox 4"/>
          <p:cNvSpPr txBox="1"/>
          <p:nvPr/>
        </p:nvSpPr>
        <p:spPr>
          <a:xfrm>
            <a:off x="1110344" y="11692021"/>
            <a:ext cx="1913162" cy="154914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uk-UA" dirty="0"/>
          </a:p>
        </p:txBody>
      </p:sp>
      <p:sp>
        <p:nvSpPr>
          <p:cNvPr id="6" name="TextBox 5"/>
          <p:cNvSpPr txBox="1"/>
          <p:nvPr/>
        </p:nvSpPr>
        <p:spPr>
          <a:xfrm>
            <a:off x="22508935" y="11692021"/>
            <a:ext cx="887185" cy="154914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uk-UA" dirty="0"/>
          </a:p>
        </p:txBody>
      </p:sp>
    </p:spTree>
    <p:extLst>
      <p:ext uri="{BB962C8B-B14F-4D97-AF65-F5344CB8AC3E}">
        <p14:creationId xmlns:p14="http://schemas.microsoft.com/office/powerpoint/2010/main" val="233044306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9826972"/>
            <a:ext cx="11709633" cy="1440946"/>
          </a:xfrm>
          <a:prstGeom prst="rect">
            <a:avLst/>
          </a:prstGeom>
          <a:noFill/>
        </p:spPr>
        <p:txBody>
          <a:bodyPr wrap="none" lIns="207812" tIns="103905" rIns="207812" bIns="103905" rtlCol="0">
            <a:spAutoFit/>
          </a:bodyPr>
          <a:lstStyle/>
          <a:p>
            <a:pPr lvl="0"/>
            <a:r>
              <a:rPr lang="en-US" altLang="ru-RU" sz="8000" b="1" dirty="0" smtClean="0">
                <a:solidFill>
                  <a:prstClr val="black"/>
                </a:solidFill>
                <a:cs typeface="Times New Roman" panose="02020603050405020304" pitchFamily="18" charset="0"/>
              </a:rPr>
              <a:t>TOC in soils of Ukraine</a:t>
            </a:r>
            <a:endParaRPr lang="ru-RU" altLang="ru-RU" sz="8000" b="1" dirty="0">
              <a:solidFill>
                <a:prstClr val="black"/>
              </a:solidFill>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1402982316"/>
              </p:ext>
            </p:extLst>
          </p:nvPr>
        </p:nvGraphicFramePr>
        <p:xfrm>
          <a:off x="15449550" y="98289"/>
          <a:ext cx="7658100" cy="569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2737735861"/>
              </p:ext>
            </p:extLst>
          </p:nvPr>
        </p:nvGraphicFramePr>
        <p:xfrm>
          <a:off x="12957343" y="5893147"/>
          <a:ext cx="11525250" cy="7867650"/>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476250" y="11492351"/>
            <a:ext cx="16192500" cy="1785104"/>
          </a:xfrm>
          <a:prstGeom prst="rect">
            <a:avLst/>
          </a:prstGeom>
        </p:spPr>
        <p:txBody>
          <a:bodyPr wrap="square">
            <a:spAutoFit/>
          </a:bodyPr>
          <a:lstStyle/>
          <a:p>
            <a:r>
              <a:rPr lang="en-US" sz="5500" dirty="0" smtClean="0"/>
              <a:t>Percentage of croplands area in Ukraine with different TOC content, % of total area of croplands</a:t>
            </a:r>
            <a:endParaRPr lang="ru-RU" sz="5500" dirty="0"/>
          </a:p>
        </p:txBody>
      </p:sp>
      <p:sp>
        <p:nvSpPr>
          <p:cNvPr id="3" name="TextBox 2"/>
          <p:cNvSpPr txBox="1"/>
          <p:nvPr/>
        </p:nvSpPr>
        <p:spPr>
          <a:xfrm>
            <a:off x="18440400" y="2803128"/>
            <a:ext cx="1885950" cy="102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rgbClr val="292929"/>
                </a:solidFill>
                <a:effectLst/>
                <a:uFillTx/>
                <a:latin typeface="+mj-lt"/>
                <a:ea typeface="+mj-ea"/>
                <a:cs typeface="+mj-cs"/>
                <a:sym typeface="Raleway Medium"/>
              </a:rPr>
              <a:t>2010</a:t>
            </a:r>
            <a:endParaRPr kumimoji="0" lang="ru-RU" sz="6000" b="0" i="0" u="none" strike="noStrike" cap="none" spc="0" normalizeH="0" baseline="0" dirty="0">
              <a:ln>
                <a:noFill/>
              </a:ln>
              <a:solidFill>
                <a:srgbClr val="292929"/>
              </a:solidFill>
              <a:effectLst/>
              <a:uFillTx/>
              <a:latin typeface="+mj-lt"/>
              <a:ea typeface="+mj-ea"/>
              <a:cs typeface="+mj-cs"/>
              <a:sym typeface="Raleway Medium"/>
            </a:endParaRPr>
          </a:p>
        </p:txBody>
      </p:sp>
      <p:sp>
        <p:nvSpPr>
          <p:cNvPr id="8" name="TextBox 7"/>
          <p:cNvSpPr txBox="1"/>
          <p:nvPr/>
        </p:nvSpPr>
        <p:spPr>
          <a:xfrm>
            <a:off x="18440400" y="10491709"/>
            <a:ext cx="1885950" cy="10259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rgbClr val="292929"/>
                </a:solidFill>
                <a:effectLst/>
                <a:uFillTx/>
                <a:latin typeface="+mj-lt"/>
                <a:ea typeface="+mj-ea"/>
                <a:cs typeface="+mj-cs"/>
                <a:sym typeface="Raleway Medium"/>
              </a:rPr>
              <a:t>2015</a:t>
            </a:r>
            <a:endParaRPr kumimoji="0" lang="ru-RU" sz="6000" b="0" i="0" u="none" strike="noStrike" cap="none" spc="0" normalizeH="0" baseline="0" dirty="0">
              <a:ln>
                <a:noFill/>
              </a:ln>
              <a:solidFill>
                <a:srgbClr val="292929"/>
              </a:solidFill>
              <a:effectLst/>
              <a:uFillTx/>
              <a:latin typeface="+mj-lt"/>
              <a:ea typeface="+mj-ea"/>
              <a:cs typeface="+mj-cs"/>
              <a:sym typeface="Raleway Medium"/>
            </a:endParaRPr>
          </a:p>
        </p:txBody>
      </p:sp>
      <p:sp>
        <p:nvSpPr>
          <p:cNvPr id="7" name="Прямоугольник 6"/>
          <p:cNvSpPr/>
          <p:nvPr/>
        </p:nvSpPr>
        <p:spPr>
          <a:xfrm>
            <a:off x="18151307" y="5335090"/>
            <a:ext cx="2464136" cy="861774"/>
          </a:xfrm>
          <a:prstGeom prst="rect">
            <a:avLst/>
          </a:prstGeom>
        </p:spPr>
        <p:txBody>
          <a:bodyPr wrap="none">
            <a:spAutoFit/>
          </a:bodyPr>
          <a:lstStyle/>
          <a:p>
            <a:r>
              <a:rPr lang="fr-CA" sz="5000" dirty="0" smtClean="0"/>
              <a:t>TOC, </a:t>
            </a:r>
            <a:r>
              <a:rPr lang="fr-CA" sz="5000" dirty="0"/>
              <a:t>%</a:t>
            </a:r>
            <a:endParaRPr lang="ru-RU" sz="5000" dirty="0"/>
          </a:p>
        </p:txBody>
      </p:sp>
      <p:pic>
        <p:nvPicPr>
          <p:cNvPr id="13" name="Picture 2" descr="C:\Users\VG\Downloads\GSOC на анг.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 y="98289"/>
            <a:ext cx="13345502" cy="978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58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0" name="Group 420"/>
          <p:cNvGrpSpPr/>
          <p:nvPr/>
        </p:nvGrpSpPr>
        <p:grpSpPr>
          <a:xfrm>
            <a:off x="1708315" y="1922114"/>
            <a:ext cx="20905034" cy="4483126"/>
            <a:chOff x="0" y="0"/>
            <a:chExt cx="20905033" cy="4483126"/>
          </a:xfrm>
        </p:grpSpPr>
        <p:grpSp>
          <p:nvGrpSpPr>
            <p:cNvPr id="416" name="Group 416"/>
            <p:cNvGrpSpPr/>
            <p:nvPr/>
          </p:nvGrpSpPr>
          <p:grpSpPr>
            <a:xfrm>
              <a:off x="0" y="0"/>
              <a:ext cx="8594787" cy="4483126"/>
              <a:chOff x="0" y="0"/>
              <a:chExt cx="8594786" cy="4483125"/>
            </a:xfrm>
          </p:grpSpPr>
          <p:sp>
            <p:nvSpPr>
              <p:cNvPr id="414" name="Shape 414"/>
              <p:cNvSpPr/>
              <p:nvPr/>
            </p:nvSpPr>
            <p:spPr>
              <a:xfrm rot="10800000">
                <a:off x="4093138" y="2046963"/>
                <a:ext cx="4501648" cy="2436162"/>
              </a:xfrm>
              <a:custGeom>
                <a:avLst/>
                <a:gdLst/>
                <a:ahLst/>
                <a:cxnLst>
                  <a:cxn ang="0">
                    <a:pos x="wd2" y="hd2"/>
                  </a:cxn>
                  <a:cxn ang="5400000">
                    <a:pos x="wd2" y="hd2"/>
                  </a:cxn>
                  <a:cxn ang="10800000">
                    <a:pos x="wd2" y="hd2"/>
                  </a:cxn>
                  <a:cxn ang="16200000">
                    <a:pos x="wd2" y="hd2"/>
                  </a:cxn>
                </a:cxnLst>
                <a:rect l="0" t="0" r="r" b="b"/>
                <a:pathLst>
                  <a:path w="21584" h="21192" extrusionOk="0">
                    <a:moveTo>
                      <a:pt x="0" y="19434"/>
                    </a:moveTo>
                    <a:cubicBezTo>
                      <a:pt x="28" y="8851"/>
                      <a:pt x="4697" y="234"/>
                      <a:pt x="10529" y="4"/>
                    </a:cubicBezTo>
                    <a:cubicBezTo>
                      <a:pt x="16558" y="-233"/>
                      <a:pt x="21531" y="8517"/>
                      <a:pt x="21584" y="19458"/>
                    </a:cubicBezTo>
                    <a:cubicBezTo>
                      <a:pt x="21589" y="20271"/>
                      <a:pt x="21276" y="20977"/>
                      <a:pt x="20837" y="21143"/>
                    </a:cubicBezTo>
                    <a:cubicBezTo>
                      <a:pt x="20240" y="21367"/>
                      <a:pt x="19675" y="20563"/>
                      <a:pt x="19653" y="19458"/>
                    </a:cubicBezTo>
                    <a:cubicBezTo>
                      <a:pt x="19630" y="10766"/>
                      <a:pt x="15799" y="3686"/>
                      <a:pt x="11010" y="3485"/>
                    </a:cubicBezTo>
                    <a:cubicBezTo>
                      <a:pt x="6057" y="3278"/>
                      <a:pt x="1965" y="10451"/>
                      <a:pt x="1909" y="19439"/>
                    </a:cubicBezTo>
                    <a:cubicBezTo>
                      <a:pt x="1912" y="20446"/>
                      <a:pt x="1446" y="21248"/>
                      <a:pt x="893" y="21189"/>
                    </a:cubicBezTo>
                    <a:cubicBezTo>
                      <a:pt x="383" y="21135"/>
                      <a:pt x="-11" y="20359"/>
                      <a:pt x="0" y="19434"/>
                    </a:cubicBezTo>
                    <a:close/>
                  </a:path>
                </a:pathLst>
              </a:custGeom>
              <a:solidFill>
                <a:srgbClr val="ECECEC"/>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15" name="Shape 415"/>
              <p:cNvSpPr/>
              <p:nvPr/>
            </p:nvSpPr>
            <p:spPr>
              <a:xfrm>
                <a:off x="0" y="0"/>
                <a:ext cx="4501648" cy="2436162"/>
              </a:xfrm>
              <a:custGeom>
                <a:avLst/>
                <a:gdLst/>
                <a:ahLst/>
                <a:cxnLst>
                  <a:cxn ang="0">
                    <a:pos x="wd2" y="hd2"/>
                  </a:cxn>
                  <a:cxn ang="5400000">
                    <a:pos x="wd2" y="hd2"/>
                  </a:cxn>
                  <a:cxn ang="10800000">
                    <a:pos x="wd2" y="hd2"/>
                  </a:cxn>
                  <a:cxn ang="16200000">
                    <a:pos x="wd2" y="hd2"/>
                  </a:cxn>
                </a:cxnLst>
                <a:rect l="0" t="0" r="r" b="b"/>
                <a:pathLst>
                  <a:path w="21584" h="21192" extrusionOk="0">
                    <a:moveTo>
                      <a:pt x="0" y="19434"/>
                    </a:moveTo>
                    <a:cubicBezTo>
                      <a:pt x="28" y="8851"/>
                      <a:pt x="4697" y="234"/>
                      <a:pt x="10529" y="4"/>
                    </a:cubicBezTo>
                    <a:cubicBezTo>
                      <a:pt x="16558" y="-233"/>
                      <a:pt x="21531" y="8517"/>
                      <a:pt x="21584" y="19458"/>
                    </a:cubicBezTo>
                    <a:cubicBezTo>
                      <a:pt x="21589" y="20271"/>
                      <a:pt x="21276" y="20977"/>
                      <a:pt x="20837" y="21143"/>
                    </a:cubicBezTo>
                    <a:cubicBezTo>
                      <a:pt x="20240" y="21367"/>
                      <a:pt x="19675" y="20563"/>
                      <a:pt x="19653" y="19458"/>
                    </a:cubicBezTo>
                    <a:cubicBezTo>
                      <a:pt x="19630" y="10766"/>
                      <a:pt x="15799" y="3686"/>
                      <a:pt x="11010" y="3485"/>
                    </a:cubicBezTo>
                    <a:cubicBezTo>
                      <a:pt x="6057" y="3278"/>
                      <a:pt x="1965" y="10451"/>
                      <a:pt x="1909" y="19439"/>
                    </a:cubicBezTo>
                    <a:cubicBezTo>
                      <a:pt x="1912" y="20446"/>
                      <a:pt x="1446" y="21248"/>
                      <a:pt x="893" y="21189"/>
                    </a:cubicBezTo>
                    <a:cubicBezTo>
                      <a:pt x="383" y="21135"/>
                      <a:pt x="-11" y="20359"/>
                      <a:pt x="0" y="19434"/>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grpSp>
        <p:sp>
          <p:nvSpPr>
            <p:cNvPr id="417" name="Shape 417"/>
            <p:cNvSpPr/>
            <p:nvPr/>
          </p:nvSpPr>
          <p:spPr>
            <a:xfrm rot="10800000">
              <a:off x="12298946" y="2046963"/>
              <a:ext cx="4501649" cy="2436162"/>
            </a:xfrm>
            <a:custGeom>
              <a:avLst/>
              <a:gdLst/>
              <a:ahLst/>
              <a:cxnLst>
                <a:cxn ang="0">
                  <a:pos x="wd2" y="hd2"/>
                </a:cxn>
                <a:cxn ang="5400000">
                  <a:pos x="wd2" y="hd2"/>
                </a:cxn>
                <a:cxn ang="10800000">
                  <a:pos x="wd2" y="hd2"/>
                </a:cxn>
                <a:cxn ang="16200000">
                  <a:pos x="wd2" y="hd2"/>
                </a:cxn>
              </a:cxnLst>
              <a:rect l="0" t="0" r="r" b="b"/>
              <a:pathLst>
                <a:path w="21584" h="21192" extrusionOk="0">
                  <a:moveTo>
                    <a:pt x="0" y="19434"/>
                  </a:moveTo>
                  <a:cubicBezTo>
                    <a:pt x="28" y="8851"/>
                    <a:pt x="4697" y="234"/>
                    <a:pt x="10529" y="4"/>
                  </a:cubicBezTo>
                  <a:cubicBezTo>
                    <a:pt x="16558" y="-233"/>
                    <a:pt x="21531" y="8517"/>
                    <a:pt x="21584" y="19458"/>
                  </a:cubicBezTo>
                  <a:cubicBezTo>
                    <a:pt x="21589" y="20271"/>
                    <a:pt x="21276" y="20977"/>
                    <a:pt x="20837" y="21143"/>
                  </a:cubicBezTo>
                  <a:cubicBezTo>
                    <a:pt x="20240" y="21367"/>
                    <a:pt x="19675" y="20563"/>
                    <a:pt x="19653" y="19458"/>
                  </a:cubicBezTo>
                  <a:cubicBezTo>
                    <a:pt x="19630" y="10766"/>
                    <a:pt x="15799" y="3686"/>
                    <a:pt x="11010" y="3485"/>
                  </a:cubicBezTo>
                  <a:cubicBezTo>
                    <a:pt x="6057" y="3278"/>
                    <a:pt x="1965" y="10451"/>
                    <a:pt x="1909" y="19439"/>
                  </a:cubicBezTo>
                  <a:cubicBezTo>
                    <a:pt x="1912" y="20446"/>
                    <a:pt x="1446" y="21248"/>
                    <a:pt x="893" y="21189"/>
                  </a:cubicBezTo>
                  <a:cubicBezTo>
                    <a:pt x="383" y="21135"/>
                    <a:pt x="-11" y="20359"/>
                    <a:pt x="0" y="19434"/>
                  </a:cubicBezTo>
                  <a:close/>
                </a:path>
              </a:pathLst>
            </a:custGeom>
            <a:solidFill>
              <a:srgbClr val="ECECEC"/>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18" name="Shape 418"/>
            <p:cNvSpPr/>
            <p:nvPr/>
          </p:nvSpPr>
          <p:spPr>
            <a:xfrm>
              <a:off x="8205808" y="0"/>
              <a:ext cx="4501649" cy="2436162"/>
            </a:xfrm>
            <a:custGeom>
              <a:avLst/>
              <a:gdLst/>
              <a:ahLst/>
              <a:cxnLst>
                <a:cxn ang="0">
                  <a:pos x="wd2" y="hd2"/>
                </a:cxn>
                <a:cxn ang="5400000">
                  <a:pos x="wd2" y="hd2"/>
                </a:cxn>
                <a:cxn ang="10800000">
                  <a:pos x="wd2" y="hd2"/>
                </a:cxn>
                <a:cxn ang="16200000">
                  <a:pos x="wd2" y="hd2"/>
                </a:cxn>
              </a:cxnLst>
              <a:rect l="0" t="0" r="r" b="b"/>
              <a:pathLst>
                <a:path w="21584" h="21192" extrusionOk="0">
                  <a:moveTo>
                    <a:pt x="0" y="19434"/>
                  </a:moveTo>
                  <a:cubicBezTo>
                    <a:pt x="28" y="8851"/>
                    <a:pt x="4697" y="234"/>
                    <a:pt x="10529" y="4"/>
                  </a:cubicBezTo>
                  <a:cubicBezTo>
                    <a:pt x="16558" y="-233"/>
                    <a:pt x="21531" y="8517"/>
                    <a:pt x="21584" y="19458"/>
                  </a:cubicBezTo>
                  <a:cubicBezTo>
                    <a:pt x="21589" y="20271"/>
                    <a:pt x="21276" y="20977"/>
                    <a:pt x="20837" y="21143"/>
                  </a:cubicBezTo>
                  <a:cubicBezTo>
                    <a:pt x="20240" y="21367"/>
                    <a:pt x="19675" y="20563"/>
                    <a:pt x="19653" y="19458"/>
                  </a:cubicBezTo>
                  <a:cubicBezTo>
                    <a:pt x="19630" y="10766"/>
                    <a:pt x="15799" y="3686"/>
                    <a:pt x="11010" y="3485"/>
                  </a:cubicBezTo>
                  <a:cubicBezTo>
                    <a:pt x="6057" y="3278"/>
                    <a:pt x="1965" y="10451"/>
                    <a:pt x="1909" y="19439"/>
                  </a:cubicBezTo>
                  <a:cubicBezTo>
                    <a:pt x="1912" y="20446"/>
                    <a:pt x="1446" y="21248"/>
                    <a:pt x="893" y="21189"/>
                  </a:cubicBezTo>
                  <a:cubicBezTo>
                    <a:pt x="383" y="21135"/>
                    <a:pt x="-11" y="20359"/>
                    <a:pt x="0" y="19434"/>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sp>
          <p:nvSpPr>
            <p:cNvPr id="419" name="Shape 419"/>
            <p:cNvSpPr/>
            <p:nvPr/>
          </p:nvSpPr>
          <p:spPr>
            <a:xfrm>
              <a:off x="16403384" y="0"/>
              <a:ext cx="4501649" cy="2436162"/>
            </a:xfrm>
            <a:custGeom>
              <a:avLst/>
              <a:gdLst/>
              <a:ahLst/>
              <a:cxnLst>
                <a:cxn ang="0">
                  <a:pos x="wd2" y="hd2"/>
                </a:cxn>
                <a:cxn ang="5400000">
                  <a:pos x="wd2" y="hd2"/>
                </a:cxn>
                <a:cxn ang="10800000">
                  <a:pos x="wd2" y="hd2"/>
                </a:cxn>
                <a:cxn ang="16200000">
                  <a:pos x="wd2" y="hd2"/>
                </a:cxn>
              </a:cxnLst>
              <a:rect l="0" t="0" r="r" b="b"/>
              <a:pathLst>
                <a:path w="21584" h="21192" extrusionOk="0">
                  <a:moveTo>
                    <a:pt x="0" y="19434"/>
                  </a:moveTo>
                  <a:cubicBezTo>
                    <a:pt x="28" y="8851"/>
                    <a:pt x="4697" y="234"/>
                    <a:pt x="10529" y="4"/>
                  </a:cubicBezTo>
                  <a:cubicBezTo>
                    <a:pt x="16558" y="-233"/>
                    <a:pt x="21531" y="8517"/>
                    <a:pt x="21584" y="19458"/>
                  </a:cubicBezTo>
                  <a:cubicBezTo>
                    <a:pt x="21589" y="20271"/>
                    <a:pt x="21276" y="20977"/>
                    <a:pt x="20837" y="21143"/>
                  </a:cubicBezTo>
                  <a:cubicBezTo>
                    <a:pt x="20240" y="21367"/>
                    <a:pt x="19675" y="20563"/>
                    <a:pt x="19653" y="19458"/>
                  </a:cubicBezTo>
                  <a:cubicBezTo>
                    <a:pt x="19630" y="10766"/>
                    <a:pt x="15799" y="3686"/>
                    <a:pt x="11010" y="3485"/>
                  </a:cubicBezTo>
                  <a:cubicBezTo>
                    <a:pt x="6057" y="3278"/>
                    <a:pt x="1965" y="10451"/>
                    <a:pt x="1909" y="19439"/>
                  </a:cubicBezTo>
                  <a:cubicBezTo>
                    <a:pt x="1912" y="20446"/>
                    <a:pt x="1446" y="21248"/>
                    <a:pt x="893" y="21189"/>
                  </a:cubicBezTo>
                  <a:cubicBezTo>
                    <a:pt x="383" y="21135"/>
                    <a:pt x="-11" y="20359"/>
                    <a:pt x="0" y="19434"/>
                  </a:cubicBezTo>
                  <a:close/>
                </a:path>
              </a:pathLst>
            </a:cu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000000"/>
                  </a:solidFill>
                  <a:latin typeface="Helvetica Light"/>
                  <a:ea typeface="Helvetica Light"/>
                  <a:cs typeface="Helvetica Light"/>
                  <a:sym typeface="Helvetica Light"/>
                </a:defRPr>
              </a:pPr>
              <a:endParaRPr/>
            </a:p>
          </p:txBody>
        </p:sp>
      </p:grpSp>
      <p:grpSp>
        <p:nvGrpSpPr>
          <p:cNvPr id="423" name="Group 423"/>
          <p:cNvGrpSpPr/>
          <p:nvPr/>
        </p:nvGrpSpPr>
        <p:grpSpPr>
          <a:xfrm>
            <a:off x="2073824" y="3969077"/>
            <a:ext cx="3770630" cy="1258909"/>
            <a:chOff x="0" y="0"/>
            <a:chExt cx="2154600" cy="732104"/>
          </a:xfrm>
        </p:grpSpPr>
        <p:sp>
          <p:nvSpPr>
            <p:cNvPr id="421" name="Shape 421"/>
            <p:cNvSpPr/>
            <p:nvPr/>
          </p:nvSpPr>
          <p:spPr>
            <a:xfrm>
              <a:off x="0" y="0"/>
              <a:ext cx="2154600" cy="732104"/>
            </a:xfrm>
            <a:prstGeom prst="roundRect">
              <a:avLst>
                <a:gd name="adj" fmla="val 50000"/>
              </a:avLst>
            </a:prstGeom>
            <a:solidFill>
              <a:srgbClr val="96C43F"/>
            </a:solidFill>
            <a:ln w="12700" cap="flat">
              <a:noFill/>
              <a:miter lim="400000"/>
            </a:ln>
            <a:effectLst/>
          </p:spPr>
          <p:txBody>
            <a:bodyPr wrap="square" lIns="50800" tIns="50800" rIns="50800" bIns="50800" numCol="1" anchor="ctr">
              <a:noAutofit/>
            </a:bodyPr>
            <a:lstStyle/>
            <a:p>
              <a:pPr algn="ctr">
                <a:defRPr sz="3200">
                  <a:solidFill>
                    <a:srgbClr val="96C43F"/>
                  </a:solidFill>
                  <a:latin typeface="Helvetica Light"/>
                  <a:ea typeface="Helvetica Light"/>
                  <a:cs typeface="Helvetica Light"/>
                  <a:sym typeface="Helvetica Light"/>
                </a:defRPr>
              </a:pPr>
              <a:endParaRPr/>
            </a:p>
          </p:txBody>
        </p:sp>
        <p:sp>
          <p:nvSpPr>
            <p:cNvPr id="422" name="Shape 422"/>
            <p:cNvSpPr/>
            <p:nvPr/>
          </p:nvSpPr>
          <p:spPr>
            <a:xfrm>
              <a:off x="168134" y="144473"/>
              <a:ext cx="1818331" cy="4176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ctr">
                <a:spcBef>
                  <a:spcPts val="5900"/>
                </a:spcBef>
                <a:defRPr sz="3000">
                  <a:solidFill>
                    <a:srgbClr val="FFFFFF"/>
                  </a:solidFill>
                  <a:latin typeface="Raleway SemiBold"/>
                  <a:ea typeface="Raleway SemiBold"/>
                  <a:cs typeface="Raleway SemiBold"/>
                  <a:sym typeface="Raleway SemiBold"/>
                </a:defRPr>
              </a:lvl1pPr>
            </a:lstStyle>
            <a:p>
              <a:r>
                <a:rPr lang="en-US" sz="4000" dirty="0" err="1" smtClean="0"/>
                <a:t>Polissya</a:t>
              </a:r>
              <a:endParaRPr sz="4000" dirty="0"/>
            </a:p>
          </p:txBody>
        </p:sp>
      </p:grpSp>
      <p:sp>
        <p:nvSpPr>
          <p:cNvPr id="424" name="Shape 424"/>
          <p:cNvSpPr/>
          <p:nvPr/>
        </p:nvSpPr>
        <p:spPr>
          <a:xfrm>
            <a:off x="10267758" y="3820778"/>
            <a:ext cx="3739504" cy="1366135"/>
          </a:xfrm>
          <a:prstGeom prst="roundRect">
            <a:avLst>
              <a:gd name="adj" fmla="val 50000"/>
            </a:avLst>
          </a:prstGeom>
          <a:solidFill>
            <a:srgbClr val="96C43F"/>
          </a:solidFill>
          <a:ln w="12700">
            <a:miter lim="400000"/>
          </a:ln>
        </p:spPr>
        <p:txBody>
          <a:bodyPr lIns="50800" tIns="50800" rIns="50800" bIns="50800" anchor="ctr"/>
          <a:lstStyle/>
          <a:p>
            <a:pPr algn="ctr">
              <a:defRPr sz="3200">
                <a:solidFill>
                  <a:srgbClr val="96C43F"/>
                </a:solidFill>
                <a:latin typeface="Helvetica Light"/>
                <a:ea typeface="Helvetica Light"/>
                <a:cs typeface="Helvetica Light"/>
                <a:sym typeface="Helvetica Light"/>
              </a:defRPr>
            </a:pPr>
            <a:endParaRPr/>
          </a:p>
        </p:txBody>
      </p:sp>
      <p:sp>
        <p:nvSpPr>
          <p:cNvPr id="425" name="Shape 425"/>
          <p:cNvSpPr/>
          <p:nvPr/>
        </p:nvSpPr>
        <p:spPr>
          <a:xfrm>
            <a:off x="10600610" y="3836996"/>
            <a:ext cx="3128674" cy="13336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a:spcBef>
                <a:spcPts val="5900"/>
              </a:spcBef>
              <a:defRPr sz="3000">
                <a:solidFill>
                  <a:srgbClr val="FFFFFF"/>
                </a:solidFill>
                <a:latin typeface="Raleway SemiBold"/>
                <a:ea typeface="Raleway SemiBold"/>
                <a:cs typeface="Raleway SemiBold"/>
                <a:sym typeface="Raleway SemiBold"/>
              </a:defRPr>
            </a:lvl1pPr>
          </a:lstStyle>
          <a:p>
            <a:r>
              <a:rPr lang="en-US" sz="4000" dirty="0" smtClean="0"/>
              <a:t>Forest-Steppe</a:t>
            </a:r>
            <a:endParaRPr sz="4000" dirty="0"/>
          </a:p>
        </p:txBody>
      </p:sp>
      <p:sp>
        <p:nvSpPr>
          <p:cNvPr id="426" name="Shape 426"/>
          <p:cNvSpPr/>
          <p:nvPr/>
        </p:nvSpPr>
        <p:spPr>
          <a:xfrm>
            <a:off x="18520735" y="3852440"/>
            <a:ext cx="3683577" cy="1366135"/>
          </a:xfrm>
          <a:prstGeom prst="roundRect">
            <a:avLst>
              <a:gd name="adj" fmla="val 50000"/>
            </a:avLst>
          </a:prstGeom>
          <a:solidFill>
            <a:srgbClr val="96C43F"/>
          </a:solidFill>
          <a:ln w="12700">
            <a:miter lim="400000"/>
          </a:ln>
        </p:spPr>
        <p:txBody>
          <a:bodyPr lIns="50800" tIns="50800" rIns="50800" bIns="50800" anchor="ctr"/>
          <a:lstStyle/>
          <a:p>
            <a:pPr algn="ctr">
              <a:defRPr sz="3200">
                <a:solidFill>
                  <a:srgbClr val="96C43F"/>
                </a:solidFill>
                <a:latin typeface="Helvetica Light"/>
                <a:ea typeface="Helvetica Light"/>
                <a:cs typeface="Helvetica Light"/>
                <a:sym typeface="Helvetica Light"/>
              </a:defRPr>
            </a:pPr>
            <a:endParaRPr/>
          </a:p>
        </p:txBody>
      </p:sp>
      <p:sp>
        <p:nvSpPr>
          <p:cNvPr id="427" name="Shape 427"/>
          <p:cNvSpPr/>
          <p:nvPr/>
        </p:nvSpPr>
        <p:spPr>
          <a:xfrm>
            <a:off x="19453358" y="4163676"/>
            <a:ext cx="1818332" cy="718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spcBef>
                <a:spcPts val="5900"/>
              </a:spcBef>
              <a:defRPr sz="3000">
                <a:solidFill>
                  <a:srgbClr val="FFFFFF"/>
                </a:solidFill>
                <a:latin typeface="Raleway SemiBold"/>
                <a:ea typeface="Raleway SemiBold"/>
                <a:cs typeface="Raleway SemiBold"/>
                <a:sym typeface="Raleway SemiBold"/>
              </a:defRPr>
            </a:lvl1pPr>
          </a:lstStyle>
          <a:p>
            <a:r>
              <a:rPr lang="en-US" sz="4000" dirty="0" smtClean="0"/>
              <a:t>Steppe</a:t>
            </a:r>
            <a:endParaRPr sz="4000" dirty="0"/>
          </a:p>
        </p:txBody>
      </p:sp>
      <p:sp>
        <p:nvSpPr>
          <p:cNvPr id="432" name="Shape 432"/>
          <p:cNvSpPr/>
          <p:nvPr/>
        </p:nvSpPr>
        <p:spPr>
          <a:xfrm>
            <a:off x="1125980" y="6105128"/>
            <a:ext cx="5046785" cy="164147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a:defRPr sz="2500" baseline="15999">
                <a:solidFill>
                  <a:srgbClr val="8C8E93"/>
                </a:solidFill>
                <a:latin typeface="Raleway Regular"/>
                <a:ea typeface="Raleway Regular"/>
                <a:cs typeface="Raleway Regular"/>
                <a:sym typeface="Raleway Regular"/>
              </a:defRPr>
            </a:lvl1pPr>
          </a:lstStyle>
          <a:p>
            <a:r>
              <a:rPr lang="uk-UA" sz="10000" b="1" dirty="0" smtClean="0"/>
              <a:t>0,18 </a:t>
            </a:r>
            <a:r>
              <a:rPr lang="en-US" sz="10000" b="1" dirty="0" smtClean="0"/>
              <a:t>t</a:t>
            </a:r>
            <a:r>
              <a:rPr lang="en-US" sz="10000" b="1" baseline="0" dirty="0"/>
              <a:t> </a:t>
            </a:r>
            <a:r>
              <a:rPr lang="en-US" sz="10000" b="1" dirty="0" smtClean="0"/>
              <a:t>ha</a:t>
            </a:r>
            <a:r>
              <a:rPr lang="en-US" sz="8000" b="1" baseline="48000" dirty="0" smtClean="0"/>
              <a:t>-1</a:t>
            </a:r>
            <a:endParaRPr sz="8000" b="1" baseline="48000" dirty="0"/>
          </a:p>
        </p:txBody>
      </p:sp>
      <p:sp>
        <p:nvSpPr>
          <p:cNvPr id="433" name="Shape 433"/>
          <p:cNvSpPr/>
          <p:nvPr/>
        </p:nvSpPr>
        <p:spPr>
          <a:xfrm>
            <a:off x="9930388" y="6141552"/>
            <a:ext cx="4461719" cy="164147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a:defRPr sz="2500" baseline="15999">
                <a:solidFill>
                  <a:srgbClr val="8C8E93"/>
                </a:solidFill>
                <a:latin typeface="Raleway Regular"/>
                <a:ea typeface="Raleway Regular"/>
                <a:cs typeface="Raleway Regular"/>
                <a:sym typeface="Raleway Regular"/>
              </a:defRPr>
            </a:lvl1pPr>
          </a:lstStyle>
          <a:p>
            <a:r>
              <a:rPr lang="uk-UA" sz="10000" b="1" dirty="0" smtClean="0"/>
              <a:t>0,3</a:t>
            </a:r>
            <a:r>
              <a:rPr lang="en-US" sz="10000" b="1" dirty="0" smtClean="0"/>
              <a:t>1</a:t>
            </a:r>
            <a:r>
              <a:rPr lang="uk-UA" sz="10000" b="1" dirty="0" smtClean="0"/>
              <a:t> </a:t>
            </a:r>
            <a:r>
              <a:rPr lang="en-US" sz="10000" b="1" dirty="0"/>
              <a:t>t</a:t>
            </a:r>
            <a:r>
              <a:rPr lang="en-US" sz="10000" b="1" baseline="0" dirty="0"/>
              <a:t> </a:t>
            </a:r>
            <a:r>
              <a:rPr lang="en-US" sz="10000" b="1" dirty="0"/>
              <a:t>ha</a:t>
            </a:r>
            <a:r>
              <a:rPr lang="en-US" sz="8000" b="1" baseline="48000" dirty="0"/>
              <a:t>-1</a:t>
            </a:r>
          </a:p>
        </p:txBody>
      </p:sp>
      <p:sp>
        <p:nvSpPr>
          <p:cNvPr id="434" name="Shape 434"/>
          <p:cNvSpPr/>
          <p:nvPr/>
        </p:nvSpPr>
        <p:spPr>
          <a:xfrm>
            <a:off x="16105980" y="6182907"/>
            <a:ext cx="7767659" cy="164147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a:defRPr sz="2500" baseline="15999">
                <a:solidFill>
                  <a:srgbClr val="8C8E93"/>
                </a:solidFill>
                <a:latin typeface="Raleway Regular"/>
                <a:ea typeface="Raleway Regular"/>
                <a:cs typeface="Raleway Regular"/>
                <a:sym typeface="Raleway Regular"/>
              </a:defRPr>
            </a:lvl1pPr>
          </a:lstStyle>
          <a:p>
            <a:r>
              <a:rPr lang="uk-UA" sz="10000" b="1" dirty="0" smtClean="0"/>
              <a:t>0,3</a:t>
            </a:r>
            <a:r>
              <a:rPr lang="en-US" sz="10000" b="1" dirty="0" smtClean="0"/>
              <a:t>7</a:t>
            </a:r>
            <a:r>
              <a:rPr lang="uk-UA" sz="10000" b="1" dirty="0" smtClean="0"/>
              <a:t> </a:t>
            </a:r>
            <a:r>
              <a:rPr lang="en-US" sz="10000" b="1" dirty="0"/>
              <a:t>t</a:t>
            </a:r>
            <a:r>
              <a:rPr lang="en-US" sz="10000" b="1" baseline="0" dirty="0"/>
              <a:t> </a:t>
            </a:r>
            <a:r>
              <a:rPr lang="en-US" sz="10000" b="1" dirty="0"/>
              <a:t>ha</a:t>
            </a:r>
            <a:r>
              <a:rPr lang="en-US" sz="8000" b="1" baseline="48000" dirty="0"/>
              <a:t>-1</a:t>
            </a:r>
          </a:p>
        </p:txBody>
      </p:sp>
      <p:sp>
        <p:nvSpPr>
          <p:cNvPr id="437" name="Shape 437"/>
          <p:cNvSpPr/>
          <p:nvPr/>
        </p:nvSpPr>
        <p:spPr>
          <a:xfrm rot="5400000">
            <a:off x="3816625" y="5437827"/>
            <a:ext cx="285027" cy="46524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B0D147"/>
          </a:solidFill>
          <a:ln w="12700">
            <a:miter lim="400000"/>
          </a:ln>
        </p:spPr>
        <p:txBody>
          <a:bodyPr lIns="45719" rIns="45719" anchor="ctr"/>
          <a:lstStyle/>
          <a:p>
            <a:pPr defTabSz="914400">
              <a:defRPr sz="1800">
                <a:solidFill>
                  <a:srgbClr val="0098D0"/>
                </a:solidFill>
                <a:latin typeface="Roboto Regular"/>
                <a:ea typeface="Roboto Regular"/>
                <a:cs typeface="Roboto Regular"/>
                <a:sym typeface="Roboto Regular"/>
              </a:defRPr>
            </a:pPr>
            <a:endParaRPr/>
          </a:p>
        </p:txBody>
      </p:sp>
      <p:sp>
        <p:nvSpPr>
          <p:cNvPr id="438" name="Shape 438"/>
          <p:cNvSpPr/>
          <p:nvPr/>
        </p:nvSpPr>
        <p:spPr>
          <a:xfrm rot="5400000">
            <a:off x="12125424" y="5437828"/>
            <a:ext cx="285028" cy="46524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B0D147"/>
          </a:solidFill>
          <a:ln w="12700">
            <a:miter lim="400000"/>
          </a:ln>
        </p:spPr>
        <p:txBody>
          <a:bodyPr lIns="45719" rIns="45719" anchor="ctr"/>
          <a:lstStyle/>
          <a:p>
            <a:pPr defTabSz="914400">
              <a:defRPr sz="1800">
                <a:solidFill>
                  <a:srgbClr val="0098D0"/>
                </a:solidFill>
                <a:latin typeface="Roboto Regular"/>
                <a:ea typeface="Roboto Regular"/>
                <a:cs typeface="Roboto Regular"/>
                <a:sym typeface="Roboto Regular"/>
              </a:defRPr>
            </a:pPr>
            <a:endParaRPr/>
          </a:p>
        </p:txBody>
      </p:sp>
      <p:sp>
        <p:nvSpPr>
          <p:cNvPr id="439" name="Shape 439"/>
          <p:cNvSpPr/>
          <p:nvPr/>
        </p:nvSpPr>
        <p:spPr>
          <a:xfrm rot="5400000">
            <a:off x="20220009" y="5534915"/>
            <a:ext cx="285027" cy="465243"/>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B0D147"/>
          </a:solidFill>
          <a:ln w="12700">
            <a:miter lim="400000"/>
          </a:ln>
        </p:spPr>
        <p:txBody>
          <a:bodyPr lIns="45719" rIns="45719" anchor="ctr"/>
          <a:lstStyle/>
          <a:p>
            <a:pPr defTabSz="914400">
              <a:defRPr sz="1800">
                <a:solidFill>
                  <a:srgbClr val="0098D0"/>
                </a:solidFill>
                <a:latin typeface="Roboto Regular"/>
                <a:ea typeface="Roboto Regular"/>
                <a:cs typeface="Roboto Regular"/>
                <a:sym typeface="Roboto Regular"/>
              </a:defRPr>
            </a:pPr>
            <a:endParaRPr/>
          </a:p>
        </p:txBody>
      </p:sp>
      <p:pic>
        <p:nvPicPr>
          <p:cNvPr id="1026"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684" y="2740077"/>
            <a:ext cx="3729186" cy="3565344"/>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степ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92107" y="2852017"/>
            <a:ext cx="3683576" cy="3448049"/>
          </a:xfrm>
          <a:prstGeom prst="ellipse">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863" y="390511"/>
            <a:ext cx="24412150" cy="1015663"/>
          </a:xfrm>
          <a:prstGeom prst="rect">
            <a:avLst/>
          </a:prstGeom>
        </p:spPr>
        <p:txBody>
          <a:bodyPr wrap="square">
            <a:spAutoFit/>
          </a:bodyPr>
          <a:lstStyle/>
          <a:p>
            <a:pPr algn="ctr"/>
            <a:r>
              <a:rPr lang="en-US" sz="6000" dirty="0">
                <a:solidFill>
                  <a:schemeClr val="bg2">
                    <a:lumMod val="25000"/>
                  </a:schemeClr>
                </a:solidFill>
                <a:ea typeface="Calibri" panose="020F0502020204030204" pitchFamily="34" charset="0"/>
              </a:rPr>
              <a:t>Average annual </a:t>
            </a:r>
            <a:r>
              <a:rPr lang="en-US" sz="6000" dirty="0" smtClean="0">
                <a:solidFill>
                  <a:schemeClr val="bg2">
                    <a:lumMod val="25000"/>
                  </a:schemeClr>
                </a:solidFill>
                <a:ea typeface="Calibri" panose="020F0502020204030204" pitchFamily="34" charset="0"/>
              </a:rPr>
              <a:t>SOM loss in </a:t>
            </a:r>
            <a:r>
              <a:rPr lang="en-US" sz="6000" dirty="0">
                <a:solidFill>
                  <a:schemeClr val="bg2">
                    <a:lumMod val="25000"/>
                  </a:schemeClr>
                </a:solidFill>
                <a:ea typeface="Calibri" panose="020F0502020204030204" pitchFamily="34" charset="0"/>
              </a:rPr>
              <a:t>arable </a:t>
            </a:r>
            <a:r>
              <a:rPr lang="en-US" sz="6000" dirty="0" smtClean="0">
                <a:solidFill>
                  <a:schemeClr val="bg2">
                    <a:lumMod val="25000"/>
                  </a:schemeClr>
                </a:solidFill>
                <a:ea typeface="Calibri" panose="020F0502020204030204" pitchFamily="34" charset="0"/>
              </a:rPr>
              <a:t>land in different zones of Ukraine</a:t>
            </a:r>
            <a:endParaRPr lang="ru-RU" sz="6000" dirty="0">
              <a:solidFill>
                <a:schemeClr val="bg2">
                  <a:lumMod val="25000"/>
                </a:schemeClr>
              </a:solidFill>
            </a:endParaRPr>
          </a:p>
        </p:txBody>
      </p:sp>
      <p:graphicFrame>
        <p:nvGraphicFramePr>
          <p:cNvPr id="36" name="Диаграмма 35"/>
          <p:cNvGraphicFramePr>
            <a:graphicFrameLocks/>
          </p:cNvGraphicFramePr>
          <p:nvPr>
            <p:extLst>
              <p:ext uri="{D42A27DB-BD31-4B8C-83A1-F6EECF244321}">
                <p14:modId xmlns:p14="http://schemas.microsoft.com/office/powerpoint/2010/main" val="165350257"/>
              </p:ext>
            </p:extLst>
          </p:nvPr>
        </p:nvGraphicFramePr>
        <p:xfrm>
          <a:off x="207372" y="8014882"/>
          <a:ext cx="23907750" cy="5363636"/>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p:cNvSpPr txBox="1"/>
          <p:nvPr/>
        </p:nvSpPr>
        <p:spPr>
          <a:xfrm>
            <a:off x="19650080" y="9036842"/>
            <a:ext cx="4733919" cy="29879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300"/>
              </a:spcBef>
              <a:spcAft>
                <a:spcPts val="600"/>
              </a:spcAft>
              <a:buClrTx/>
              <a:buSzTx/>
              <a:buFontTx/>
              <a:buNone/>
              <a:tabLst/>
            </a:pPr>
            <a:r>
              <a:rPr kumimoji="0" lang="en-US" sz="5500" b="0" i="0" u="none" strike="noStrike" cap="none" spc="0" normalizeH="0" baseline="0" dirty="0" err="1" smtClean="0">
                <a:ln>
                  <a:noFill/>
                </a:ln>
                <a:solidFill>
                  <a:srgbClr val="292929"/>
                </a:solidFill>
                <a:effectLst/>
                <a:uFillTx/>
                <a:sym typeface="Raleway Medium"/>
              </a:rPr>
              <a:t>Polissya</a:t>
            </a:r>
            <a:endParaRPr kumimoji="0" lang="en-US" sz="5500" b="0" i="0" u="none" strike="noStrike" cap="none" spc="0" normalizeH="0" baseline="0" dirty="0" smtClean="0">
              <a:ln>
                <a:noFill/>
              </a:ln>
              <a:solidFill>
                <a:srgbClr val="292929"/>
              </a:solidFill>
              <a:effectLst/>
              <a:uFillTx/>
              <a:sym typeface="Raleway Medium"/>
            </a:endParaRPr>
          </a:p>
          <a:p>
            <a:pPr>
              <a:spcBef>
                <a:spcPts val="300"/>
              </a:spcBef>
              <a:spcAft>
                <a:spcPts val="600"/>
              </a:spcAft>
            </a:pPr>
            <a:r>
              <a:rPr lang="en-US" sz="5500" dirty="0" smtClean="0"/>
              <a:t>Forest-Steppe</a:t>
            </a:r>
          </a:p>
          <a:p>
            <a:pPr>
              <a:spcBef>
                <a:spcPts val="300"/>
              </a:spcBef>
              <a:spcAft>
                <a:spcPts val="600"/>
              </a:spcAft>
            </a:pPr>
            <a:r>
              <a:rPr lang="en-US" sz="5500" dirty="0" smtClean="0"/>
              <a:t>Steppe</a:t>
            </a:r>
            <a:endParaRPr lang="en-US" sz="5500" dirty="0"/>
          </a:p>
        </p:txBody>
      </p:sp>
    </p:spTree>
    <p:extLst>
      <p:ext uri="{BB962C8B-B14F-4D97-AF65-F5344CB8AC3E}">
        <p14:creationId xmlns:p14="http://schemas.microsoft.com/office/powerpoint/2010/main" val="178805309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2128636920"/>
              </p:ext>
            </p:extLst>
          </p:nvPr>
        </p:nvGraphicFramePr>
        <p:xfrm>
          <a:off x="-431800" y="647700"/>
          <a:ext cx="14395450" cy="752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914400" y="11617454"/>
            <a:ext cx="5851525" cy="154914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ru-RU" sz="9400" b="0" i="0" u="none" strike="noStrike" cap="none" spc="0" normalizeH="0" baseline="0" dirty="0">
              <a:ln>
                <a:noFill/>
              </a:ln>
              <a:solidFill>
                <a:srgbClr val="292929"/>
              </a:solidFill>
              <a:effectLst/>
              <a:uFillTx/>
              <a:latin typeface="+mj-lt"/>
              <a:ea typeface="+mj-ea"/>
              <a:cs typeface="+mj-cs"/>
              <a:sym typeface="Raleway Medium"/>
            </a:endParaRPr>
          </a:p>
        </p:txBody>
      </p:sp>
      <p:sp>
        <p:nvSpPr>
          <p:cNvPr id="17" name="TextBox 16"/>
          <p:cNvSpPr txBox="1"/>
          <p:nvPr/>
        </p:nvSpPr>
        <p:spPr>
          <a:xfrm>
            <a:off x="17735550" y="11903204"/>
            <a:ext cx="5851525" cy="154914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ru-RU" sz="9400" b="0" i="0" u="none" strike="noStrike" cap="none" spc="0" normalizeH="0" baseline="0" dirty="0">
              <a:ln>
                <a:noFill/>
              </a:ln>
              <a:solidFill>
                <a:srgbClr val="292929"/>
              </a:solidFill>
              <a:effectLst/>
              <a:uFillTx/>
              <a:latin typeface="+mj-lt"/>
              <a:ea typeface="+mj-ea"/>
              <a:cs typeface="+mj-cs"/>
              <a:sym typeface="Raleway Medium"/>
            </a:endParaRPr>
          </a:p>
        </p:txBody>
      </p:sp>
      <p:graphicFrame>
        <p:nvGraphicFramePr>
          <p:cNvPr id="7" name="Group 50"/>
          <p:cNvGraphicFramePr>
            <a:graphicFrameLocks noGrp="1"/>
          </p:cNvGraphicFramePr>
          <p:nvPr>
            <p:extLst>
              <p:ext uri="{D42A27DB-BD31-4B8C-83A1-F6EECF244321}">
                <p14:modId xmlns:p14="http://schemas.microsoft.com/office/powerpoint/2010/main" val="3055369816"/>
              </p:ext>
            </p:extLst>
          </p:nvPr>
        </p:nvGraphicFramePr>
        <p:xfrm>
          <a:off x="376636" y="9353550"/>
          <a:ext cx="23496189" cy="4113244"/>
        </p:xfrm>
        <a:graphic>
          <a:graphicData uri="http://schemas.openxmlformats.org/drawingml/2006/table">
            <a:tbl>
              <a:tblPr>
                <a:tableStyleId>{8A107856-5554-42FB-B03E-39F5DBC370BA}</a:tableStyleId>
              </a:tblPr>
              <a:tblGrid>
                <a:gridCol w="5509179">
                  <a:extLst>
                    <a:ext uri="{9D8B030D-6E8A-4147-A177-3AD203B41FA5}">
                      <a16:colId xmlns:a16="http://schemas.microsoft.com/office/drawing/2014/main" val="20000"/>
                    </a:ext>
                  </a:extLst>
                </a:gridCol>
                <a:gridCol w="2997835">
                  <a:extLst>
                    <a:ext uri="{9D8B030D-6E8A-4147-A177-3AD203B41FA5}">
                      <a16:colId xmlns:a16="http://schemas.microsoft.com/office/drawing/2014/main" val="20001"/>
                    </a:ext>
                  </a:extLst>
                </a:gridCol>
                <a:gridCol w="2997835">
                  <a:extLst>
                    <a:ext uri="{9D8B030D-6E8A-4147-A177-3AD203B41FA5}">
                      <a16:colId xmlns:a16="http://schemas.microsoft.com/office/drawing/2014/main" val="20002"/>
                    </a:ext>
                  </a:extLst>
                </a:gridCol>
                <a:gridCol w="2997835">
                  <a:extLst>
                    <a:ext uri="{9D8B030D-6E8A-4147-A177-3AD203B41FA5}">
                      <a16:colId xmlns:a16="http://schemas.microsoft.com/office/drawing/2014/main" val="20003"/>
                    </a:ext>
                  </a:extLst>
                </a:gridCol>
                <a:gridCol w="2997835">
                  <a:extLst>
                    <a:ext uri="{9D8B030D-6E8A-4147-A177-3AD203B41FA5}">
                      <a16:colId xmlns:a16="http://schemas.microsoft.com/office/drawing/2014/main" val="20004"/>
                    </a:ext>
                  </a:extLst>
                </a:gridCol>
                <a:gridCol w="2997835">
                  <a:extLst>
                    <a:ext uri="{9D8B030D-6E8A-4147-A177-3AD203B41FA5}">
                      <a16:colId xmlns:a16="http://schemas.microsoft.com/office/drawing/2014/main" val="457089301"/>
                    </a:ext>
                  </a:extLst>
                </a:gridCol>
                <a:gridCol w="2997835">
                  <a:extLst>
                    <a:ext uri="{9D8B030D-6E8A-4147-A177-3AD203B41FA5}">
                      <a16:colId xmlns:a16="http://schemas.microsoft.com/office/drawing/2014/main" val="20005"/>
                    </a:ext>
                  </a:extLst>
                </a:gridCol>
              </a:tblGrid>
              <a:tr h="899952">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u="none" strike="noStrike" cap="none" normalizeH="0" baseline="0" dirty="0" smtClean="0">
                          <a:ln>
                            <a:noFill/>
                          </a:ln>
                          <a:effectLst/>
                        </a:rPr>
                        <a:t>Years</a:t>
                      </a:r>
                      <a:endParaRPr kumimoji="0" lang="uk-UA" sz="4800" b="0" i="0" u="none" strike="noStrike" cap="none" normalizeH="0" baseline="0" dirty="0" smtClean="0">
                        <a:ln>
                          <a:noFill/>
                        </a:ln>
                        <a:solidFill>
                          <a:srgbClr val="082200"/>
                        </a:solidFill>
                        <a:effectLst/>
                        <a:latin typeface="+mj-lt"/>
                      </a:endParaRPr>
                    </a:p>
                  </a:txBody>
                  <a:tcPr marL="243840" marR="243840" marT="91440" marB="9144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3200" b="0" i="0" u="none" strike="noStrike" cap="none" normalizeH="0" baseline="0" dirty="0" smtClean="0">
                        <a:ln>
                          <a:noFill/>
                        </a:ln>
                        <a:solidFill>
                          <a:srgbClr val="082200"/>
                        </a:solidFill>
                        <a:effectLst/>
                        <a:latin typeface="+mj-lt"/>
                      </a:endParaRPr>
                    </a:p>
                  </a:txBody>
                  <a:tcPr anchor="ctr" horzOverflow="overflow"/>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uk-UA"/>
                    </a:p>
                  </a:txBody>
                  <a:tcPr/>
                </a:tc>
                <a:tc hMerge="1">
                  <a:txBody>
                    <a:bodyPr/>
                    <a:lstStyle/>
                    <a:p>
                      <a:endParaRPr lang="ru-RU"/>
                    </a:p>
                  </a:txBody>
                  <a:tcPr/>
                </a:tc>
                <a:extLst>
                  <a:ext uri="{0D108BD9-81ED-4DB2-BD59-A6C34878D82A}">
                    <a16:rowId xmlns:a16="http://schemas.microsoft.com/office/drawing/2014/main" val="10000"/>
                  </a:ext>
                </a:extLst>
              </a:tr>
              <a:tr h="16459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u="none" strike="noStrike" cap="none" normalizeH="0" baseline="0" dirty="0" smtClean="0">
                          <a:ln>
                            <a:noFill/>
                          </a:ln>
                          <a:solidFill>
                            <a:schemeClr val="tx1"/>
                          </a:solidFill>
                          <a:effectLst/>
                        </a:rPr>
                        <a:t>Organic </a:t>
                      </a:r>
                      <a:r>
                        <a:rPr kumimoji="0" lang="en-US" sz="4800" u="none" strike="noStrike" cap="none" normalizeH="0" baseline="0" smtClean="0">
                          <a:ln>
                            <a:noFill/>
                          </a:ln>
                          <a:solidFill>
                            <a:schemeClr val="tx1"/>
                          </a:solidFill>
                          <a:effectLst/>
                        </a:rPr>
                        <a:t>fertilizers applied, </a:t>
                      </a:r>
                      <a:r>
                        <a:rPr kumimoji="0" lang="en-US" sz="4800" b="1" u="none" strike="noStrike" cap="none" normalizeH="0" baseline="0" dirty="0" err="1" smtClean="0">
                          <a:ln>
                            <a:noFill/>
                          </a:ln>
                          <a:solidFill>
                            <a:schemeClr val="tx1"/>
                          </a:solidFill>
                          <a:effectLst/>
                        </a:rPr>
                        <a:t>mln</a:t>
                      </a:r>
                      <a:r>
                        <a:rPr kumimoji="0" lang="en-US" sz="4800" u="none" strike="noStrike" cap="none" normalizeH="0" baseline="0" dirty="0" smtClean="0">
                          <a:ln>
                            <a:noFill/>
                          </a:ln>
                          <a:solidFill>
                            <a:schemeClr val="tx1"/>
                          </a:solidFill>
                          <a:effectLst/>
                        </a:rPr>
                        <a:t> </a:t>
                      </a:r>
                      <a:r>
                        <a:rPr kumimoji="0" lang="en-US" sz="4800" b="1" u="none" strike="noStrike" cap="none" normalizeH="0" baseline="0" dirty="0" smtClean="0">
                          <a:ln>
                            <a:noFill/>
                          </a:ln>
                          <a:solidFill>
                            <a:schemeClr val="tx1"/>
                          </a:solidFill>
                          <a:effectLst/>
                        </a:rPr>
                        <a:t>t</a:t>
                      </a:r>
                      <a:endParaRPr kumimoji="0" lang="uk-UA" sz="4800" b="1" i="0" u="none" strike="noStrike" cap="none" normalizeH="0" baseline="0" dirty="0" smtClean="0">
                        <a:ln>
                          <a:noFill/>
                        </a:ln>
                        <a:solidFill>
                          <a:schemeClr val="tx1"/>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chemeClr val="tx1">
                              <a:lumMod val="90000"/>
                              <a:lumOff val="10000"/>
                            </a:schemeClr>
                          </a:solidFill>
                          <a:effectLst/>
                        </a:rPr>
                        <a:t>1986-1990</a:t>
                      </a:r>
                      <a:endParaRPr kumimoji="0" lang="uk-UA" sz="4800" b="0" i="0" u="none" strike="noStrike" cap="none" normalizeH="0" baseline="0" dirty="0" smtClean="0">
                        <a:ln>
                          <a:noFill/>
                        </a:ln>
                        <a:solidFill>
                          <a:schemeClr val="tx1">
                            <a:lumMod val="90000"/>
                            <a:lumOff val="10000"/>
                          </a:schemeClr>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chemeClr val="tx1">
                              <a:lumMod val="90000"/>
                              <a:lumOff val="10000"/>
                            </a:schemeClr>
                          </a:solidFill>
                          <a:effectLst/>
                        </a:rPr>
                        <a:t>1996-2000</a:t>
                      </a:r>
                      <a:endParaRPr kumimoji="0" lang="uk-UA" sz="4800" b="0" i="0" u="none" strike="noStrike" cap="none" normalizeH="0" baseline="0" dirty="0" smtClean="0">
                        <a:ln>
                          <a:noFill/>
                        </a:ln>
                        <a:solidFill>
                          <a:schemeClr val="tx1">
                            <a:lumMod val="90000"/>
                            <a:lumOff val="10000"/>
                          </a:schemeClr>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chemeClr val="tx1">
                              <a:lumMod val="90000"/>
                              <a:lumOff val="10000"/>
                            </a:schemeClr>
                          </a:solidFill>
                          <a:effectLst/>
                        </a:rPr>
                        <a:t>2001-2005</a:t>
                      </a:r>
                      <a:endParaRPr kumimoji="0" lang="uk-UA" sz="4800" b="0" i="0" u="none" strike="noStrike" cap="none" normalizeH="0" baseline="0" dirty="0" smtClean="0">
                        <a:ln>
                          <a:noFill/>
                        </a:ln>
                        <a:solidFill>
                          <a:schemeClr val="tx1">
                            <a:lumMod val="90000"/>
                            <a:lumOff val="10000"/>
                          </a:schemeClr>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chemeClr val="tx1">
                              <a:lumMod val="90000"/>
                              <a:lumOff val="10000"/>
                            </a:schemeClr>
                          </a:solidFill>
                          <a:effectLst/>
                        </a:rPr>
                        <a:t>2006-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chemeClr val="tx1">
                              <a:lumMod val="90000"/>
                              <a:lumOff val="10000"/>
                            </a:schemeClr>
                          </a:solidFill>
                          <a:effectLst/>
                        </a:rPr>
                        <a:t>2010</a:t>
                      </a:r>
                      <a:endParaRPr kumimoji="0" lang="ru-RU" sz="4800" b="0" i="0" u="none" strike="noStrike" cap="none" normalizeH="0" baseline="0" dirty="0" smtClean="0">
                        <a:ln>
                          <a:noFill/>
                        </a:ln>
                        <a:solidFill>
                          <a:schemeClr val="tx1">
                            <a:lumMod val="90000"/>
                            <a:lumOff val="10000"/>
                          </a:schemeClr>
                        </a:solidFill>
                        <a:effectLst/>
                        <a:latin typeface="+mj-lt"/>
                        <a:cs typeface="Times New Roman" pitchFamily="18" charset="0"/>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u="none" strike="noStrike" cap="none" normalizeH="0" baseline="0" dirty="0" smtClean="0">
                          <a:ln>
                            <a:noFill/>
                          </a:ln>
                          <a:solidFill>
                            <a:schemeClr val="tx1">
                              <a:lumMod val="90000"/>
                              <a:lumOff val="10000"/>
                            </a:schemeClr>
                          </a:solidFill>
                          <a:effectLst/>
                        </a:rPr>
                        <a:t>2011-</a:t>
                      </a:r>
                      <a:endParaRPr kumimoji="0" lang="ru-RU" sz="4800" u="none" strike="noStrike" cap="none" normalizeH="0" baseline="0" dirty="0" smtClean="0">
                        <a:ln>
                          <a:noFill/>
                        </a:ln>
                        <a:solidFill>
                          <a:schemeClr val="tx1">
                            <a:lumMod val="90000"/>
                            <a:lumOff val="10000"/>
                          </a:schemeClr>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u="none" strike="noStrike" cap="none" normalizeH="0" baseline="0" dirty="0" smtClean="0">
                          <a:ln>
                            <a:noFill/>
                          </a:ln>
                          <a:solidFill>
                            <a:schemeClr val="tx1">
                              <a:lumMod val="90000"/>
                              <a:lumOff val="10000"/>
                            </a:schemeClr>
                          </a:solidFill>
                          <a:effectLst/>
                        </a:rPr>
                        <a:t>2014</a:t>
                      </a:r>
                      <a:endParaRPr kumimoji="0" lang="en-US" sz="4800" b="0" i="0" u="none" strike="noStrike" cap="none" normalizeH="0" baseline="0" dirty="0" smtClean="0">
                        <a:ln>
                          <a:noFill/>
                        </a:ln>
                        <a:solidFill>
                          <a:schemeClr val="tx1">
                            <a:lumMod val="90000"/>
                            <a:lumOff val="10000"/>
                          </a:schemeClr>
                        </a:solidFill>
                        <a:effectLst/>
                        <a:latin typeface="+mj-lt"/>
                      </a:endParaRPr>
                    </a:p>
                  </a:txBody>
                  <a:tcPr marL="243840" marR="243840" marT="91440" marB="91440" anchor="ctr" horzOverflow="overflow"/>
                </a:tc>
                <a:tc>
                  <a:txBody>
                    <a:bodyPr/>
                    <a:lstStyle/>
                    <a:p>
                      <a:r>
                        <a:rPr lang="ru-RU" sz="4800" dirty="0" smtClean="0">
                          <a:solidFill>
                            <a:schemeClr val="tx1">
                              <a:lumMod val="90000"/>
                              <a:lumOff val="10000"/>
                            </a:schemeClr>
                          </a:solidFill>
                        </a:rPr>
                        <a:t>2015-201</a:t>
                      </a:r>
                      <a:r>
                        <a:rPr lang="en-US" sz="4800" dirty="0" smtClean="0">
                          <a:solidFill>
                            <a:schemeClr val="tx1">
                              <a:lumMod val="90000"/>
                              <a:lumOff val="10000"/>
                            </a:schemeClr>
                          </a:solidFill>
                        </a:rPr>
                        <a:t>9</a:t>
                      </a:r>
                      <a:endParaRPr lang="uk-UA" sz="4800" b="0" dirty="0">
                        <a:solidFill>
                          <a:schemeClr val="tx1">
                            <a:lumMod val="90000"/>
                            <a:lumOff val="10000"/>
                          </a:schemeClr>
                        </a:solidFill>
                        <a:latin typeface="+mj-lt"/>
                        <a:cs typeface="Times New Roman" panose="02020603050405020304" pitchFamily="18" charset="0"/>
                      </a:endParaRPr>
                    </a:p>
                  </a:txBody>
                  <a:tcPr marL="243840" marR="243840" marT="91440" marB="91440" anchor="ctr" horzOverflow="overflow"/>
                </a:tc>
                <a:extLst>
                  <a:ext uri="{0D108BD9-81ED-4DB2-BD59-A6C34878D82A}">
                    <a16:rowId xmlns:a16="http://schemas.microsoft.com/office/drawing/2014/main" val="10001"/>
                  </a:ext>
                </a:extLst>
              </a:tr>
              <a:tr h="155292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3000" b="1" i="0" u="none" strike="noStrike" cap="none" normalizeH="0" baseline="0" dirty="0" smtClean="0">
                        <a:ln>
                          <a:noFill/>
                        </a:ln>
                        <a:solidFill>
                          <a:srgbClr val="082200"/>
                        </a:solidFill>
                        <a:effectLst/>
                        <a:latin typeface="+mj-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rgbClr val="FF0000"/>
                          </a:solidFill>
                          <a:effectLst/>
                        </a:rPr>
                        <a:t>278</a:t>
                      </a:r>
                      <a:endParaRPr kumimoji="0" lang="uk-UA" sz="4800" b="0" i="0" u="none" strike="noStrike" cap="none" normalizeH="0" baseline="0" dirty="0" smtClean="0">
                        <a:ln>
                          <a:noFill/>
                        </a:ln>
                        <a:solidFill>
                          <a:srgbClr val="FF0000"/>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rgbClr val="FF0000"/>
                          </a:solidFill>
                          <a:effectLst/>
                        </a:rPr>
                        <a:t>52</a:t>
                      </a:r>
                      <a:endParaRPr kumimoji="0" lang="uk-UA" sz="4800" b="0" i="0" u="none" strike="noStrike" cap="none" normalizeH="0" baseline="0" dirty="0" smtClean="0">
                        <a:ln>
                          <a:noFill/>
                        </a:ln>
                        <a:solidFill>
                          <a:srgbClr val="FF0000"/>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rgbClr val="FF0000"/>
                          </a:solidFill>
                          <a:effectLst/>
                        </a:rPr>
                        <a:t>19</a:t>
                      </a:r>
                      <a:endParaRPr kumimoji="0" lang="uk-UA" sz="4800" b="0" i="0" u="none" strike="noStrike" cap="none" normalizeH="0" baseline="0" dirty="0" smtClean="0">
                        <a:ln>
                          <a:noFill/>
                        </a:ln>
                        <a:solidFill>
                          <a:srgbClr val="FF0000"/>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800" u="none" strike="noStrike" cap="none" normalizeH="0" baseline="0" dirty="0" smtClean="0">
                          <a:ln>
                            <a:noFill/>
                          </a:ln>
                          <a:solidFill>
                            <a:srgbClr val="FF0000"/>
                          </a:solidFill>
                          <a:effectLst/>
                        </a:rPr>
                        <a:t>21</a:t>
                      </a:r>
                      <a:endParaRPr kumimoji="0" lang="uk-UA" sz="4800" b="0" i="0" u="none" strike="noStrike" cap="none" normalizeH="0" baseline="0" dirty="0" smtClean="0">
                        <a:ln>
                          <a:noFill/>
                        </a:ln>
                        <a:solidFill>
                          <a:srgbClr val="FF0000"/>
                        </a:solidFill>
                        <a:effectLst/>
                        <a:latin typeface="+mj-lt"/>
                      </a:endParaRPr>
                    </a:p>
                  </a:txBody>
                  <a:tcPr marL="243840" marR="243840" marT="91440" marB="9144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u="none" strike="noStrike" cap="none" normalizeH="0" baseline="0" dirty="0" smtClean="0">
                          <a:ln>
                            <a:noFill/>
                          </a:ln>
                          <a:solidFill>
                            <a:srgbClr val="FF0000"/>
                          </a:solidFill>
                          <a:effectLst/>
                        </a:rPr>
                        <a:t>20</a:t>
                      </a:r>
                      <a:endParaRPr kumimoji="0" lang="en-US" sz="4800" b="0" i="0" u="none" strike="noStrike" cap="none" normalizeH="0" baseline="0" dirty="0" smtClean="0">
                        <a:ln>
                          <a:noFill/>
                        </a:ln>
                        <a:solidFill>
                          <a:srgbClr val="FF0000"/>
                        </a:solidFill>
                        <a:effectLst/>
                        <a:latin typeface="+mj-lt"/>
                      </a:endParaRPr>
                    </a:p>
                  </a:txBody>
                  <a:tcPr marL="243840" marR="243840" marT="91440" marB="91440" anchor="ctr" horzOverflow="overflow"/>
                </a:tc>
                <a:tc>
                  <a:txBody>
                    <a:bodyPr/>
                    <a:lstStyle/>
                    <a:p>
                      <a:pPr algn="ctr"/>
                      <a:r>
                        <a:rPr lang="ru-RU" sz="4800" dirty="0" smtClean="0">
                          <a:solidFill>
                            <a:srgbClr val="FF0000"/>
                          </a:solidFill>
                        </a:rPr>
                        <a:t>9</a:t>
                      </a:r>
                      <a:endParaRPr lang="uk-UA" sz="4800" b="0" dirty="0">
                        <a:solidFill>
                          <a:srgbClr val="FF0000"/>
                        </a:solidFill>
                        <a:latin typeface="+mj-lt"/>
                        <a:cs typeface="Times New Roman" panose="02020603050405020304" pitchFamily="18" charset="0"/>
                      </a:endParaRPr>
                    </a:p>
                  </a:txBody>
                  <a:tcPr marL="243840" marR="243840" marT="91440" marB="91440" anchor="ctr" horzOverflow="overflow"/>
                </a:tc>
                <a:extLst>
                  <a:ext uri="{0D108BD9-81ED-4DB2-BD59-A6C34878D82A}">
                    <a16:rowId xmlns:a16="http://schemas.microsoft.com/office/drawing/2014/main" val="10003"/>
                  </a:ext>
                </a:extLst>
              </a:tr>
            </a:tbl>
          </a:graphicData>
        </a:graphic>
      </p:graphicFrame>
      <p:sp>
        <p:nvSpPr>
          <p:cNvPr id="8" name="Rectangle 44"/>
          <p:cNvSpPr>
            <a:spLocks noChangeArrowheads="1"/>
          </p:cNvSpPr>
          <p:nvPr/>
        </p:nvSpPr>
        <p:spPr bwMode="white">
          <a:xfrm>
            <a:off x="0" y="7500020"/>
            <a:ext cx="24365479" cy="2449760"/>
          </a:xfrm>
          <a:prstGeom prst="rect">
            <a:avLst/>
          </a:prstGeom>
          <a:noFill/>
          <a:ln w="9525">
            <a:noFill/>
            <a:miter lim="800000"/>
            <a:headEnd/>
            <a:tailEnd/>
          </a:ln>
          <a:effectLst/>
        </p:spPr>
        <p:txBody>
          <a:bodyPr lIns="217709" tIns="108855" rIns="217709" bIns="108855" anchor="ctr"/>
          <a:lstStyle/>
          <a:p>
            <a:pPr algn="ctr"/>
            <a:r>
              <a:rPr lang="en-US" sz="7500" dirty="0">
                <a:solidFill>
                  <a:srgbClr val="006600"/>
                </a:solidFill>
              </a:rPr>
              <a:t>Dynamics of organic </a:t>
            </a:r>
            <a:r>
              <a:rPr lang="en-US" sz="7500" dirty="0" smtClean="0">
                <a:solidFill>
                  <a:srgbClr val="006600"/>
                </a:solidFill>
              </a:rPr>
              <a:t>fertilizers application </a:t>
            </a:r>
            <a:r>
              <a:rPr lang="en-US" sz="7500" dirty="0">
                <a:solidFill>
                  <a:srgbClr val="006600"/>
                </a:solidFill>
              </a:rPr>
              <a:t>in Ukraine</a:t>
            </a:r>
            <a:endParaRPr lang="ru-RU" sz="7500" b="1" dirty="0">
              <a:solidFill>
                <a:srgbClr val="006600"/>
              </a:solidFill>
            </a:endParaRPr>
          </a:p>
        </p:txBody>
      </p:sp>
      <p:graphicFrame>
        <p:nvGraphicFramePr>
          <p:cNvPr id="9" name="Диаграмма 8"/>
          <p:cNvGraphicFramePr/>
          <p:nvPr>
            <p:extLst>
              <p:ext uri="{D42A27DB-BD31-4B8C-83A1-F6EECF244321}">
                <p14:modId xmlns:p14="http://schemas.microsoft.com/office/powerpoint/2010/main" val="248042537"/>
              </p:ext>
            </p:extLst>
          </p:nvPr>
        </p:nvGraphicFramePr>
        <p:xfrm>
          <a:off x="13068300" y="1733550"/>
          <a:ext cx="11315700" cy="5429250"/>
        </p:xfrm>
        <a:graphic>
          <a:graphicData uri="http://schemas.openxmlformats.org/drawingml/2006/chart">
            <c:chart xmlns:c="http://schemas.openxmlformats.org/drawingml/2006/chart" xmlns:r="http://schemas.openxmlformats.org/officeDocument/2006/relationships" r:id="rId8"/>
          </a:graphicData>
        </a:graphic>
      </p:graphicFrame>
      <p:sp>
        <p:nvSpPr>
          <p:cNvPr id="2" name="Прямоугольник 1"/>
          <p:cNvSpPr/>
          <p:nvPr/>
        </p:nvSpPr>
        <p:spPr>
          <a:xfrm>
            <a:off x="1805900" y="224820"/>
            <a:ext cx="21435100" cy="1323439"/>
          </a:xfrm>
          <a:prstGeom prst="rect">
            <a:avLst/>
          </a:prstGeom>
        </p:spPr>
        <p:txBody>
          <a:bodyPr wrap="square">
            <a:spAutoFit/>
          </a:bodyPr>
          <a:lstStyle/>
          <a:p>
            <a:pPr lvl="0" algn="ctr"/>
            <a:r>
              <a:rPr lang="en-US" sz="8000" dirty="0" smtClean="0">
                <a:ea typeface="Calibri" panose="020F0502020204030204" pitchFamily="34" charset="0"/>
              </a:rPr>
              <a:t>Rates of organic fertilizer application in Ukraine</a:t>
            </a:r>
            <a:endParaRPr lang="uk-UA" sz="8000" dirty="0">
              <a:ea typeface="Calibri" panose="020F0502020204030204" pitchFamily="34" charset="0"/>
            </a:endParaRPr>
          </a:p>
        </p:txBody>
      </p:sp>
    </p:spTree>
    <p:extLst>
      <p:ext uri="{BB962C8B-B14F-4D97-AF65-F5344CB8AC3E}">
        <p14:creationId xmlns:p14="http://schemas.microsoft.com/office/powerpoint/2010/main" val="11442525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52451" y="11786082"/>
            <a:ext cx="6695792" cy="154914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endParaRPr lang="ru-RU" dirty="0">
              <a:solidFill>
                <a:schemeClr val="bg2">
                  <a:lumMod val="10000"/>
                </a:schemeClr>
              </a:solidFill>
            </a:endParaRPr>
          </a:p>
        </p:txBody>
      </p:sp>
      <p:sp>
        <p:nvSpPr>
          <p:cNvPr id="56" name="TextBox 55"/>
          <p:cNvSpPr txBox="1"/>
          <p:nvPr/>
        </p:nvSpPr>
        <p:spPr>
          <a:xfrm>
            <a:off x="16817763" y="12023434"/>
            <a:ext cx="6695792" cy="154914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endParaRPr lang="ru-RU" dirty="0">
              <a:solidFill>
                <a:schemeClr val="bg2">
                  <a:lumMod val="10000"/>
                </a:schemeClr>
              </a:solidFill>
            </a:endParaRPr>
          </a:p>
        </p:txBody>
      </p:sp>
      <p:grpSp>
        <p:nvGrpSpPr>
          <p:cNvPr id="7" name="Group 1"/>
          <p:cNvGrpSpPr>
            <a:grpSpLocks/>
          </p:cNvGrpSpPr>
          <p:nvPr/>
        </p:nvGrpSpPr>
        <p:grpSpPr bwMode="auto">
          <a:xfrm>
            <a:off x="552451" y="160337"/>
            <a:ext cx="23451058" cy="13034250"/>
            <a:chOff x="1167" y="2875"/>
            <a:chExt cx="14742" cy="6843"/>
          </a:xfrm>
          <a:noFill/>
        </p:grpSpPr>
        <p:sp>
          <p:nvSpPr>
            <p:cNvPr id="9" name="Line 47"/>
            <p:cNvSpPr>
              <a:spLocks noChangeShapeType="1"/>
            </p:cNvSpPr>
            <p:nvPr/>
          </p:nvSpPr>
          <p:spPr bwMode="auto">
            <a:xfrm flipH="1">
              <a:off x="2553" y="3051"/>
              <a:ext cx="6193" cy="2113"/>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10" name="Line 46"/>
            <p:cNvSpPr>
              <a:spLocks noChangeShapeType="1"/>
            </p:cNvSpPr>
            <p:nvPr/>
          </p:nvSpPr>
          <p:spPr bwMode="auto">
            <a:xfrm flipH="1">
              <a:off x="5578" y="3085"/>
              <a:ext cx="3168" cy="2130"/>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11" name="Line 45"/>
            <p:cNvSpPr>
              <a:spLocks noChangeShapeType="1"/>
            </p:cNvSpPr>
            <p:nvPr/>
          </p:nvSpPr>
          <p:spPr bwMode="auto">
            <a:xfrm>
              <a:off x="8757" y="3034"/>
              <a:ext cx="0" cy="2147"/>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12" name="Line 44"/>
            <p:cNvSpPr>
              <a:spLocks noChangeShapeType="1"/>
            </p:cNvSpPr>
            <p:nvPr/>
          </p:nvSpPr>
          <p:spPr bwMode="auto">
            <a:xfrm>
              <a:off x="8757" y="3051"/>
              <a:ext cx="1661" cy="2147"/>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13" name="Line 43"/>
            <p:cNvSpPr>
              <a:spLocks noChangeShapeType="1"/>
            </p:cNvSpPr>
            <p:nvPr/>
          </p:nvSpPr>
          <p:spPr bwMode="auto">
            <a:xfrm>
              <a:off x="8757" y="3051"/>
              <a:ext cx="4751" cy="2214"/>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14" name="Text Box 42"/>
            <p:cNvSpPr txBox="1">
              <a:spLocks noChangeArrowheads="1"/>
            </p:cNvSpPr>
            <p:nvPr/>
          </p:nvSpPr>
          <p:spPr bwMode="auto">
            <a:xfrm>
              <a:off x="1167" y="5164"/>
              <a:ext cx="2571" cy="1631"/>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4500" dirty="0">
                  <a:solidFill>
                    <a:schemeClr val="bg2">
                      <a:lumMod val="10000"/>
                    </a:schemeClr>
                  </a:solidFill>
                  <a:ea typeface="Times New Roman" panose="02020603050405020304" pitchFamily="18" charset="0"/>
                  <a:cs typeface="Arial" panose="020B0604020202020204" pitchFamily="34" charset="0"/>
                </a:rPr>
                <a:t>Livestock and poultry waste</a:t>
              </a:r>
              <a:endParaRPr lang="uk-UA" altLang="ru-RU" sz="4500" dirty="0">
                <a:solidFill>
                  <a:schemeClr val="bg2">
                    <a:lumMod val="10000"/>
                  </a:schemeClr>
                </a:solidFill>
              </a:endParaRPr>
            </a:p>
          </p:txBody>
        </p:sp>
        <p:sp>
          <p:nvSpPr>
            <p:cNvPr id="15" name="Text Box 41"/>
            <p:cNvSpPr txBox="1">
              <a:spLocks noChangeArrowheads="1"/>
            </p:cNvSpPr>
            <p:nvPr/>
          </p:nvSpPr>
          <p:spPr bwMode="auto">
            <a:xfrm>
              <a:off x="4266" y="5215"/>
              <a:ext cx="2827" cy="1031"/>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4200" dirty="0">
                  <a:solidFill>
                    <a:schemeClr val="bg2">
                      <a:lumMod val="10000"/>
                    </a:schemeClr>
                  </a:solidFill>
                  <a:ea typeface="Times New Roman" panose="02020603050405020304" pitchFamily="18" charset="0"/>
                  <a:cs typeface="Arial" panose="020B0604020202020204" pitchFamily="34" charset="0"/>
                </a:rPr>
                <a:t>Organic materials of natural origin</a:t>
              </a:r>
              <a:endParaRPr lang="ru-RU" altLang="ru-RU" sz="4200" dirty="0">
                <a:solidFill>
                  <a:schemeClr val="bg2">
                    <a:lumMod val="10000"/>
                  </a:schemeClr>
                </a:solidFill>
              </a:endParaRPr>
            </a:p>
          </p:txBody>
        </p:sp>
        <p:sp>
          <p:nvSpPr>
            <p:cNvPr id="16" name="Text Box 40"/>
            <p:cNvSpPr txBox="1">
              <a:spLocks noChangeArrowheads="1"/>
            </p:cNvSpPr>
            <p:nvPr/>
          </p:nvSpPr>
          <p:spPr bwMode="auto">
            <a:xfrm>
              <a:off x="7343" y="5164"/>
              <a:ext cx="2641" cy="875"/>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4500" dirty="0" smtClean="0">
                  <a:solidFill>
                    <a:schemeClr val="bg2">
                      <a:lumMod val="10000"/>
                    </a:schemeClr>
                  </a:solidFill>
                  <a:ea typeface="Times New Roman" panose="02020603050405020304" pitchFamily="18" charset="0"/>
                  <a:cs typeface="Arial" panose="020B0604020202020204" pitchFamily="34" charset="0"/>
                </a:rPr>
                <a:t>Municipal waste</a:t>
              </a:r>
              <a:endParaRPr lang="uk-UA" altLang="ru-RU" sz="4500" dirty="0">
                <a:solidFill>
                  <a:schemeClr val="bg2">
                    <a:lumMod val="10000"/>
                  </a:schemeClr>
                </a:solidFill>
              </a:endParaRPr>
            </a:p>
          </p:txBody>
        </p:sp>
        <p:sp>
          <p:nvSpPr>
            <p:cNvPr id="17" name="Text Box 39"/>
            <p:cNvSpPr txBox="1">
              <a:spLocks noChangeArrowheads="1"/>
            </p:cNvSpPr>
            <p:nvPr/>
          </p:nvSpPr>
          <p:spPr bwMode="auto">
            <a:xfrm>
              <a:off x="10212" y="5232"/>
              <a:ext cx="1469" cy="893"/>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4000" dirty="0" smtClean="0">
                  <a:solidFill>
                    <a:schemeClr val="bg2">
                      <a:lumMod val="10000"/>
                    </a:schemeClr>
                  </a:solidFill>
                  <a:ea typeface="Times New Roman" panose="02020603050405020304" pitchFamily="18" charset="0"/>
                  <a:cs typeface="Arial" panose="020B0604020202020204" pitchFamily="34" charset="0"/>
                </a:rPr>
                <a:t>Crop residues</a:t>
              </a:r>
              <a:endParaRPr lang="uk-UA" altLang="ru-RU" sz="4000" dirty="0">
                <a:solidFill>
                  <a:schemeClr val="bg2">
                    <a:lumMod val="10000"/>
                  </a:schemeClr>
                </a:solidFill>
              </a:endParaRPr>
            </a:p>
          </p:txBody>
        </p:sp>
        <p:sp>
          <p:nvSpPr>
            <p:cNvPr id="18" name="Text Box 38"/>
            <p:cNvSpPr txBox="1">
              <a:spLocks noChangeArrowheads="1"/>
            </p:cNvSpPr>
            <p:nvPr/>
          </p:nvSpPr>
          <p:spPr bwMode="auto">
            <a:xfrm>
              <a:off x="11865" y="5265"/>
              <a:ext cx="3452" cy="842"/>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4500" dirty="0">
                  <a:solidFill>
                    <a:schemeClr val="bg2">
                      <a:lumMod val="10000"/>
                    </a:schemeClr>
                  </a:solidFill>
                  <a:ea typeface="Times New Roman" panose="02020603050405020304" pitchFamily="18" charset="0"/>
                  <a:cs typeface="Arial" panose="020B0604020202020204" pitchFamily="34" charset="0"/>
                </a:rPr>
                <a:t>Manufacturing waste</a:t>
              </a:r>
              <a:endParaRPr lang="ru-RU" altLang="ru-RU" sz="4500" dirty="0">
                <a:solidFill>
                  <a:schemeClr val="bg2">
                    <a:lumMod val="10000"/>
                  </a:schemeClr>
                </a:solidFill>
              </a:endParaRPr>
            </a:p>
          </p:txBody>
        </p:sp>
        <p:sp>
          <p:nvSpPr>
            <p:cNvPr id="19" name="Text Box 37"/>
            <p:cNvSpPr txBox="1">
              <a:spLocks noChangeArrowheads="1"/>
            </p:cNvSpPr>
            <p:nvPr/>
          </p:nvSpPr>
          <p:spPr bwMode="auto">
            <a:xfrm>
              <a:off x="1189" y="7207"/>
              <a:ext cx="1239" cy="689"/>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cattle manure</a:t>
              </a:r>
              <a:endParaRPr lang="uk-UA" altLang="ru-RU" sz="3100" dirty="0">
                <a:solidFill>
                  <a:schemeClr val="bg2">
                    <a:lumMod val="10000"/>
                  </a:schemeClr>
                </a:solidFill>
              </a:endParaRPr>
            </a:p>
          </p:txBody>
        </p:sp>
        <p:sp>
          <p:nvSpPr>
            <p:cNvPr id="20" name="Text Box 36"/>
            <p:cNvSpPr txBox="1">
              <a:spLocks noChangeArrowheads="1"/>
            </p:cNvSpPr>
            <p:nvPr/>
          </p:nvSpPr>
          <p:spPr bwMode="auto">
            <a:xfrm>
              <a:off x="1915" y="8616"/>
              <a:ext cx="1295" cy="938"/>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smtClean="0">
                  <a:solidFill>
                    <a:schemeClr val="bg2">
                      <a:lumMod val="10000"/>
                    </a:schemeClr>
                  </a:solidFill>
                  <a:ea typeface="Times New Roman" panose="02020603050405020304" pitchFamily="18" charset="0"/>
                  <a:cs typeface="Arial" panose="020B0604020202020204" pitchFamily="34" charset="0"/>
                </a:rPr>
                <a:t>pork </a:t>
              </a:r>
              <a:r>
                <a:rPr lang="en-US" altLang="ru-RU" sz="3100" dirty="0">
                  <a:solidFill>
                    <a:schemeClr val="bg2">
                      <a:lumMod val="10000"/>
                    </a:schemeClr>
                  </a:solidFill>
                  <a:ea typeface="Times New Roman" panose="02020603050405020304" pitchFamily="18" charset="0"/>
                  <a:cs typeface="Arial" panose="020B0604020202020204" pitchFamily="34" charset="0"/>
                </a:rPr>
                <a:t>manure</a:t>
              </a:r>
            </a:p>
          </p:txBody>
        </p:sp>
        <p:sp>
          <p:nvSpPr>
            <p:cNvPr id="21" name="Text Box 35"/>
            <p:cNvSpPr txBox="1">
              <a:spLocks noChangeArrowheads="1"/>
            </p:cNvSpPr>
            <p:nvPr/>
          </p:nvSpPr>
          <p:spPr bwMode="auto">
            <a:xfrm>
              <a:off x="2795" y="7676"/>
              <a:ext cx="1330" cy="838"/>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smtClean="0">
                  <a:solidFill>
                    <a:schemeClr val="bg2">
                      <a:lumMod val="10000"/>
                    </a:schemeClr>
                  </a:solidFill>
                  <a:cs typeface="Arial" panose="020B0604020202020204" pitchFamily="34" charset="0"/>
                </a:rPr>
                <a:t>chicken manure</a:t>
              </a:r>
              <a:endParaRPr lang="uk-UA" altLang="ru-RU" sz="3100" dirty="0">
                <a:solidFill>
                  <a:schemeClr val="bg2">
                    <a:lumMod val="10000"/>
                  </a:schemeClr>
                </a:solidFill>
              </a:endParaRPr>
            </a:p>
          </p:txBody>
        </p:sp>
        <p:sp>
          <p:nvSpPr>
            <p:cNvPr id="22" name="Line 34"/>
            <p:cNvSpPr>
              <a:spLocks noChangeShapeType="1"/>
            </p:cNvSpPr>
            <p:nvPr/>
          </p:nvSpPr>
          <p:spPr bwMode="auto">
            <a:xfrm>
              <a:off x="1783" y="6795"/>
              <a:ext cx="0" cy="378"/>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23" name="Line 33"/>
            <p:cNvSpPr>
              <a:spLocks noChangeShapeType="1"/>
            </p:cNvSpPr>
            <p:nvPr/>
          </p:nvSpPr>
          <p:spPr bwMode="auto">
            <a:xfrm>
              <a:off x="2553" y="6785"/>
              <a:ext cx="11" cy="1848"/>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24" name="Text Box 32"/>
            <p:cNvSpPr txBox="1">
              <a:spLocks noChangeArrowheads="1"/>
            </p:cNvSpPr>
            <p:nvPr/>
          </p:nvSpPr>
          <p:spPr bwMode="auto">
            <a:xfrm>
              <a:off x="5649" y="6709"/>
              <a:ext cx="1206" cy="807"/>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smtClean="0">
                  <a:solidFill>
                    <a:schemeClr val="bg2">
                      <a:lumMod val="10000"/>
                    </a:schemeClr>
                  </a:solidFill>
                  <a:ea typeface="Times New Roman" panose="02020603050405020304" pitchFamily="18" charset="0"/>
                  <a:cs typeface="Arial" panose="020B0604020202020204" pitchFamily="34" charset="0"/>
                </a:rPr>
                <a:t>peat, </a:t>
              </a:r>
              <a:r>
                <a:rPr lang="en-US" altLang="ru-RU" sz="3100" dirty="0" err="1" smtClean="0">
                  <a:solidFill>
                    <a:schemeClr val="bg2">
                      <a:lumMod val="10000"/>
                    </a:schemeClr>
                  </a:solidFill>
                  <a:ea typeface="Times New Roman" panose="02020603050405020304" pitchFamily="18" charset="0"/>
                  <a:cs typeface="Arial" panose="020B0604020202020204" pitchFamily="34" charset="0"/>
                </a:rPr>
                <a:t>leonardite</a:t>
              </a:r>
              <a:endParaRPr lang="ru-RU" altLang="ru-RU" sz="3100" dirty="0">
                <a:solidFill>
                  <a:schemeClr val="bg2">
                    <a:lumMod val="10000"/>
                  </a:schemeClr>
                </a:solidFill>
              </a:endParaRPr>
            </a:p>
          </p:txBody>
        </p:sp>
        <p:sp>
          <p:nvSpPr>
            <p:cNvPr id="25" name="Text Box 31"/>
            <p:cNvSpPr txBox="1">
              <a:spLocks noChangeArrowheads="1"/>
            </p:cNvSpPr>
            <p:nvPr/>
          </p:nvSpPr>
          <p:spPr bwMode="auto">
            <a:xfrm>
              <a:off x="4896" y="7863"/>
              <a:ext cx="1507" cy="693"/>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smtClean="0">
                  <a:solidFill>
                    <a:schemeClr val="bg2">
                      <a:lumMod val="10000"/>
                    </a:schemeClr>
                  </a:solidFill>
                  <a:ea typeface="Times New Roman" panose="02020603050405020304" pitchFamily="18" charset="0"/>
                  <a:cs typeface="Arial" panose="020B0604020202020204" pitchFamily="34" charset="0"/>
                </a:rPr>
                <a:t>sapropel,</a:t>
              </a:r>
              <a:endParaRPr lang="en-US" altLang="ru-RU" sz="3100" dirty="0" smtClean="0">
                <a:solidFill>
                  <a:schemeClr val="bg2">
                    <a:lumMod val="10000"/>
                  </a:schemeClr>
                </a:solidFill>
                <a:ea typeface="Times New Roman" panose="02020603050405020304" pitchFamily="18" charset="0"/>
                <a:cs typeface="Arial" panose="020B0604020202020204" pitchFamily="34" charset="0"/>
              </a:endParaRPr>
            </a:p>
            <a:p>
              <a:pPr algn="ctr" defTabSz="914361"/>
              <a:r>
                <a:rPr lang="en-US" altLang="ru-RU" sz="3100" dirty="0" smtClean="0">
                  <a:solidFill>
                    <a:schemeClr val="bg2">
                      <a:lumMod val="10000"/>
                    </a:schemeClr>
                  </a:solidFill>
                  <a:cs typeface="Arial" panose="020B0604020202020204" pitchFamily="34" charset="0"/>
                </a:rPr>
                <a:t>biochar</a:t>
              </a:r>
              <a:endParaRPr lang="ru-RU" altLang="ru-RU" sz="3100" dirty="0">
                <a:solidFill>
                  <a:schemeClr val="bg2">
                    <a:lumMod val="10000"/>
                  </a:schemeClr>
                </a:solidFill>
              </a:endParaRPr>
            </a:p>
          </p:txBody>
        </p:sp>
        <p:sp>
          <p:nvSpPr>
            <p:cNvPr id="26" name="Text Box 30"/>
            <p:cNvSpPr txBox="1">
              <a:spLocks noChangeArrowheads="1"/>
            </p:cNvSpPr>
            <p:nvPr/>
          </p:nvSpPr>
          <p:spPr bwMode="auto">
            <a:xfrm>
              <a:off x="3876" y="6709"/>
              <a:ext cx="1483" cy="879"/>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smtClean="0">
                  <a:solidFill>
                    <a:schemeClr val="bg2">
                      <a:lumMod val="10000"/>
                    </a:schemeClr>
                  </a:solidFill>
                  <a:ea typeface="Times New Roman" panose="02020603050405020304" pitchFamily="18" charset="0"/>
                  <a:cs typeface="Arial" panose="020B0604020202020204" pitchFamily="34" charset="0"/>
                </a:rPr>
                <a:t>bark, leaves, </a:t>
              </a:r>
              <a:r>
                <a:rPr lang="en-US" altLang="ru-RU" sz="3100" dirty="0">
                  <a:solidFill>
                    <a:schemeClr val="bg2">
                      <a:lumMod val="10000"/>
                    </a:schemeClr>
                  </a:solidFill>
                  <a:ea typeface="Times New Roman" panose="02020603050405020304" pitchFamily="18" charset="0"/>
                  <a:cs typeface="Arial" panose="020B0604020202020204" pitchFamily="34" charset="0"/>
                </a:rPr>
                <a:t>wood</a:t>
              </a:r>
              <a:endParaRPr lang="ru-RU" altLang="ru-RU" sz="3100" dirty="0">
                <a:solidFill>
                  <a:schemeClr val="bg2">
                    <a:lumMod val="10000"/>
                  </a:schemeClr>
                </a:solidFill>
              </a:endParaRPr>
            </a:p>
          </p:txBody>
        </p:sp>
        <p:sp>
          <p:nvSpPr>
            <p:cNvPr id="27" name="Line 29"/>
            <p:cNvSpPr>
              <a:spLocks noChangeShapeType="1"/>
            </p:cNvSpPr>
            <p:nvPr/>
          </p:nvSpPr>
          <p:spPr bwMode="auto">
            <a:xfrm>
              <a:off x="6260" y="6263"/>
              <a:ext cx="0" cy="463"/>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28" name="Line 28"/>
            <p:cNvSpPr>
              <a:spLocks noChangeShapeType="1"/>
            </p:cNvSpPr>
            <p:nvPr/>
          </p:nvSpPr>
          <p:spPr bwMode="auto">
            <a:xfrm>
              <a:off x="5541" y="6263"/>
              <a:ext cx="0" cy="1649"/>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29" name="Text Box 27"/>
            <p:cNvSpPr txBox="1">
              <a:spLocks noChangeArrowheads="1"/>
            </p:cNvSpPr>
            <p:nvPr/>
          </p:nvSpPr>
          <p:spPr bwMode="auto">
            <a:xfrm>
              <a:off x="7093" y="6711"/>
              <a:ext cx="1089" cy="805"/>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s</a:t>
              </a:r>
              <a:r>
                <a:rPr lang="en-US" altLang="ru-RU" sz="3100" dirty="0" smtClean="0">
                  <a:solidFill>
                    <a:schemeClr val="bg2">
                      <a:lumMod val="10000"/>
                    </a:schemeClr>
                  </a:solidFill>
                  <a:ea typeface="Times New Roman" panose="02020603050405020304" pitchFamily="18" charset="0"/>
                  <a:cs typeface="Arial" panose="020B0604020202020204" pitchFamily="34" charset="0"/>
                </a:rPr>
                <a:t>ewage sludge</a:t>
              </a:r>
              <a:endParaRPr lang="uk-UA" altLang="ru-RU" sz="3100" dirty="0">
                <a:solidFill>
                  <a:schemeClr val="bg2">
                    <a:lumMod val="10000"/>
                  </a:schemeClr>
                </a:solidFill>
              </a:endParaRPr>
            </a:p>
          </p:txBody>
        </p:sp>
        <p:sp>
          <p:nvSpPr>
            <p:cNvPr id="30" name="Text Box 26"/>
            <p:cNvSpPr txBox="1">
              <a:spLocks noChangeArrowheads="1"/>
            </p:cNvSpPr>
            <p:nvPr/>
          </p:nvSpPr>
          <p:spPr bwMode="auto">
            <a:xfrm>
              <a:off x="8580" y="6693"/>
              <a:ext cx="1617" cy="806"/>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solid household waste</a:t>
              </a:r>
              <a:endParaRPr lang="uk-UA" altLang="ru-RU" sz="3100" dirty="0">
                <a:solidFill>
                  <a:schemeClr val="bg2">
                    <a:lumMod val="10000"/>
                  </a:schemeClr>
                </a:solidFill>
              </a:endParaRPr>
            </a:p>
          </p:txBody>
        </p:sp>
        <p:sp>
          <p:nvSpPr>
            <p:cNvPr id="31" name="Text Box 25"/>
            <p:cNvSpPr txBox="1">
              <a:spLocks noChangeArrowheads="1"/>
            </p:cNvSpPr>
            <p:nvPr/>
          </p:nvSpPr>
          <p:spPr bwMode="auto">
            <a:xfrm>
              <a:off x="7470" y="8490"/>
              <a:ext cx="1715" cy="858"/>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smtClean="0">
                  <a:solidFill>
                    <a:schemeClr val="bg2">
                      <a:lumMod val="10000"/>
                    </a:schemeClr>
                  </a:solidFill>
                  <a:ea typeface="Times New Roman" panose="02020603050405020304" pitchFamily="18" charset="0"/>
                  <a:cs typeface="Arial" panose="020B0604020202020204" pitchFamily="34" charset="0"/>
                </a:rPr>
                <a:t>bark, leaves, </a:t>
              </a:r>
              <a:r>
                <a:rPr lang="en-US" altLang="ru-RU" sz="3100" dirty="0">
                  <a:solidFill>
                    <a:schemeClr val="bg2">
                      <a:lumMod val="10000"/>
                    </a:schemeClr>
                  </a:solidFill>
                  <a:ea typeface="Times New Roman" panose="02020603050405020304" pitchFamily="18" charset="0"/>
                  <a:cs typeface="Arial" panose="020B0604020202020204" pitchFamily="34" charset="0"/>
                </a:rPr>
                <a:t>wood</a:t>
              </a:r>
              <a:endParaRPr lang="ru-RU" altLang="ru-RU" sz="3100" dirty="0">
                <a:solidFill>
                  <a:schemeClr val="bg2">
                    <a:lumMod val="10000"/>
                  </a:schemeClr>
                </a:solidFill>
              </a:endParaRPr>
            </a:p>
          </p:txBody>
        </p:sp>
        <p:sp>
          <p:nvSpPr>
            <p:cNvPr id="33" name="Text Box 23"/>
            <p:cNvSpPr txBox="1">
              <a:spLocks noChangeArrowheads="1"/>
            </p:cNvSpPr>
            <p:nvPr/>
          </p:nvSpPr>
          <p:spPr bwMode="auto">
            <a:xfrm>
              <a:off x="11107" y="6538"/>
              <a:ext cx="1526" cy="841"/>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waste of sugar factories</a:t>
              </a:r>
              <a:endParaRPr lang="uk-UA" altLang="ru-RU" sz="3100" dirty="0">
                <a:solidFill>
                  <a:schemeClr val="bg2">
                    <a:lumMod val="10000"/>
                  </a:schemeClr>
                </a:solidFill>
              </a:endParaRPr>
            </a:p>
          </p:txBody>
        </p:sp>
        <p:sp>
          <p:nvSpPr>
            <p:cNvPr id="34" name="Text Box 22"/>
            <p:cNvSpPr txBox="1">
              <a:spLocks noChangeArrowheads="1"/>
            </p:cNvSpPr>
            <p:nvPr/>
          </p:nvSpPr>
          <p:spPr bwMode="auto">
            <a:xfrm>
              <a:off x="14741" y="6589"/>
              <a:ext cx="1012" cy="687"/>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smtClean="0">
                  <a:solidFill>
                    <a:schemeClr val="bg2">
                      <a:lumMod val="10000"/>
                    </a:schemeClr>
                  </a:solidFill>
                  <a:ea typeface="Times New Roman" panose="02020603050405020304" pitchFamily="18" charset="0"/>
                  <a:cs typeface="Arial" panose="020B0604020202020204" pitchFamily="34" charset="0"/>
                </a:rPr>
                <a:t>sewage </a:t>
              </a:r>
              <a:r>
                <a:rPr lang="en-US" altLang="ru-RU" sz="3100" dirty="0">
                  <a:solidFill>
                    <a:schemeClr val="bg2">
                      <a:lumMod val="10000"/>
                    </a:schemeClr>
                  </a:solidFill>
                  <a:ea typeface="Times New Roman" panose="02020603050405020304" pitchFamily="18" charset="0"/>
                  <a:cs typeface="Arial" panose="020B0604020202020204" pitchFamily="34" charset="0"/>
                </a:rPr>
                <a:t>sludge</a:t>
              </a:r>
            </a:p>
            <a:p>
              <a:pPr algn="ctr" defTabSz="914361"/>
              <a:endParaRPr lang="uk-UA" altLang="ru-RU" sz="3100" dirty="0">
                <a:solidFill>
                  <a:schemeClr val="bg2">
                    <a:lumMod val="10000"/>
                  </a:schemeClr>
                </a:solidFill>
              </a:endParaRPr>
            </a:p>
          </p:txBody>
        </p:sp>
        <p:sp>
          <p:nvSpPr>
            <p:cNvPr id="35" name="Text Box 21"/>
            <p:cNvSpPr txBox="1">
              <a:spLocks noChangeArrowheads="1"/>
            </p:cNvSpPr>
            <p:nvPr/>
          </p:nvSpPr>
          <p:spPr bwMode="auto">
            <a:xfrm>
              <a:off x="14323" y="7687"/>
              <a:ext cx="1586" cy="652"/>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endParaRPr lang="uk-UA" altLang="ru-RU" sz="3100" dirty="0">
                <a:solidFill>
                  <a:schemeClr val="bg2">
                    <a:lumMod val="10000"/>
                  </a:schemeClr>
                </a:solidFill>
              </a:endParaRPr>
            </a:p>
          </p:txBody>
        </p:sp>
        <p:sp>
          <p:nvSpPr>
            <p:cNvPr id="37" name="Line 19"/>
            <p:cNvSpPr>
              <a:spLocks noChangeShapeType="1"/>
            </p:cNvSpPr>
            <p:nvPr/>
          </p:nvSpPr>
          <p:spPr bwMode="auto">
            <a:xfrm>
              <a:off x="8364" y="6039"/>
              <a:ext cx="0" cy="2474"/>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38" name="Text Box 18"/>
            <p:cNvSpPr txBox="1">
              <a:spLocks noChangeArrowheads="1"/>
            </p:cNvSpPr>
            <p:nvPr/>
          </p:nvSpPr>
          <p:spPr bwMode="auto">
            <a:xfrm>
              <a:off x="11831" y="7670"/>
              <a:ext cx="1077" cy="669"/>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lignin</a:t>
              </a:r>
              <a:endParaRPr lang="uk-UA" altLang="ru-RU" sz="3100" dirty="0">
                <a:solidFill>
                  <a:schemeClr val="bg2">
                    <a:lumMod val="10000"/>
                  </a:schemeClr>
                </a:solidFill>
              </a:endParaRPr>
            </a:p>
          </p:txBody>
        </p:sp>
        <p:sp>
          <p:nvSpPr>
            <p:cNvPr id="39" name="Text Box 17"/>
            <p:cNvSpPr txBox="1">
              <a:spLocks noChangeArrowheads="1"/>
            </p:cNvSpPr>
            <p:nvPr/>
          </p:nvSpPr>
          <p:spPr bwMode="auto">
            <a:xfrm>
              <a:off x="13850" y="8908"/>
              <a:ext cx="1332" cy="810"/>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mushroom substrate</a:t>
              </a:r>
              <a:endParaRPr lang="uk-UA" altLang="ru-RU" sz="3100" dirty="0">
                <a:solidFill>
                  <a:schemeClr val="bg2">
                    <a:lumMod val="10000"/>
                  </a:schemeClr>
                </a:solidFill>
              </a:endParaRPr>
            </a:p>
          </p:txBody>
        </p:sp>
        <p:sp>
          <p:nvSpPr>
            <p:cNvPr id="40" name="Text Box 16"/>
            <p:cNvSpPr txBox="1">
              <a:spLocks noChangeArrowheads="1"/>
            </p:cNvSpPr>
            <p:nvPr/>
          </p:nvSpPr>
          <p:spPr bwMode="auto">
            <a:xfrm>
              <a:off x="13183" y="6785"/>
              <a:ext cx="929" cy="714"/>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endParaRPr lang="uk-UA" altLang="ru-RU" sz="3100" dirty="0">
                <a:solidFill>
                  <a:schemeClr val="bg2">
                    <a:lumMod val="10000"/>
                  </a:schemeClr>
                </a:solidFill>
              </a:endParaRPr>
            </a:p>
          </p:txBody>
        </p:sp>
        <p:sp>
          <p:nvSpPr>
            <p:cNvPr id="41" name="Text Box 15"/>
            <p:cNvSpPr txBox="1">
              <a:spLocks noChangeArrowheads="1"/>
            </p:cNvSpPr>
            <p:nvPr/>
          </p:nvSpPr>
          <p:spPr bwMode="auto">
            <a:xfrm>
              <a:off x="12398" y="8996"/>
              <a:ext cx="1250" cy="722"/>
            </a:xfrm>
            <a:prstGeom prst="rect">
              <a:avLst/>
            </a:prstGeom>
            <a:grp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sawdust</a:t>
              </a:r>
              <a:endParaRPr lang="uk-UA" altLang="ru-RU" sz="3100" dirty="0">
                <a:solidFill>
                  <a:schemeClr val="bg2">
                    <a:lumMod val="10000"/>
                  </a:schemeClr>
                </a:solidFill>
              </a:endParaRPr>
            </a:p>
          </p:txBody>
        </p:sp>
        <p:sp>
          <p:nvSpPr>
            <p:cNvPr id="42" name="Line 14"/>
            <p:cNvSpPr>
              <a:spLocks noChangeShapeType="1"/>
            </p:cNvSpPr>
            <p:nvPr/>
          </p:nvSpPr>
          <p:spPr bwMode="auto">
            <a:xfrm>
              <a:off x="4611" y="6280"/>
              <a:ext cx="0" cy="464"/>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43" name="Line 13"/>
            <p:cNvSpPr>
              <a:spLocks noChangeShapeType="1"/>
            </p:cNvSpPr>
            <p:nvPr/>
          </p:nvSpPr>
          <p:spPr bwMode="auto">
            <a:xfrm>
              <a:off x="7618" y="6039"/>
              <a:ext cx="0" cy="687"/>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44" name="Line 12"/>
            <p:cNvSpPr>
              <a:spLocks noChangeShapeType="1"/>
            </p:cNvSpPr>
            <p:nvPr/>
          </p:nvSpPr>
          <p:spPr bwMode="auto">
            <a:xfrm>
              <a:off x="9156" y="6057"/>
              <a:ext cx="0" cy="635"/>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47" name="Line 9"/>
            <p:cNvSpPr>
              <a:spLocks noChangeShapeType="1"/>
            </p:cNvSpPr>
            <p:nvPr/>
          </p:nvSpPr>
          <p:spPr bwMode="auto">
            <a:xfrm flipH="1">
              <a:off x="12049" y="6211"/>
              <a:ext cx="12" cy="309"/>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48" name="Line 8"/>
            <p:cNvSpPr>
              <a:spLocks noChangeShapeType="1"/>
            </p:cNvSpPr>
            <p:nvPr/>
          </p:nvSpPr>
          <p:spPr bwMode="auto">
            <a:xfrm>
              <a:off x="12795" y="6210"/>
              <a:ext cx="0" cy="1477"/>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49" name="Line 7"/>
            <p:cNvSpPr>
              <a:spLocks noChangeShapeType="1"/>
            </p:cNvSpPr>
            <p:nvPr/>
          </p:nvSpPr>
          <p:spPr bwMode="auto">
            <a:xfrm>
              <a:off x="13020" y="6227"/>
              <a:ext cx="0" cy="2765"/>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50" name="Line 6"/>
            <p:cNvSpPr>
              <a:spLocks noChangeShapeType="1"/>
            </p:cNvSpPr>
            <p:nvPr/>
          </p:nvSpPr>
          <p:spPr bwMode="auto">
            <a:xfrm>
              <a:off x="14912" y="6211"/>
              <a:ext cx="11" cy="378"/>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51" name="Line 5"/>
            <p:cNvSpPr>
              <a:spLocks noChangeShapeType="1"/>
            </p:cNvSpPr>
            <p:nvPr/>
          </p:nvSpPr>
          <p:spPr bwMode="auto">
            <a:xfrm>
              <a:off x="14587" y="6194"/>
              <a:ext cx="0" cy="1546"/>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52" name="Line 4"/>
            <p:cNvSpPr>
              <a:spLocks noChangeShapeType="1"/>
            </p:cNvSpPr>
            <p:nvPr/>
          </p:nvSpPr>
          <p:spPr bwMode="auto">
            <a:xfrm>
              <a:off x="14202" y="6211"/>
              <a:ext cx="0" cy="2731"/>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53" name="Line 3"/>
            <p:cNvSpPr>
              <a:spLocks noChangeShapeType="1"/>
            </p:cNvSpPr>
            <p:nvPr/>
          </p:nvSpPr>
          <p:spPr bwMode="auto">
            <a:xfrm>
              <a:off x="13628" y="6192"/>
              <a:ext cx="12" cy="619"/>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54" name="Line 2"/>
            <p:cNvSpPr>
              <a:spLocks noChangeShapeType="1"/>
            </p:cNvSpPr>
            <p:nvPr/>
          </p:nvSpPr>
          <p:spPr bwMode="auto">
            <a:xfrm>
              <a:off x="3345" y="6785"/>
              <a:ext cx="0" cy="885"/>
            </a:xfrm>
            <a:prstGeom prst="line">
              <a:avLst/>
            </a:prstGeom>
            <a:grpFill/>
            <a:ln w="9525">
              <a:solidFill>
                <a:srgbClr val="92D05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100">
                <a:solidFill>
                  <a:schemeClr val="bg2">
                    <a:lumMod val="10000"/>
                  </a:schemeClr>
                </a:solidFill>
              </a:endParaRPr>
            </a:p>
          </p:txBody>
        </p:sp>
        <p:sp>
          <p:nvSpPr>
            <p:cNvPr id="8" name="Text Box 48"/>
            <p:cNvSpPr txBox="1">
              <a:spLocks noChangeArrowheads="1"/>
            </p:cNvSpPr>
            <p:nvPr/>
          </p:nvSpPr>
          <p:spPr bwMode="auto">
            <a:xfrm>
              <a:off x="3876" y="2875"/>
              <a:ext cx="9147" cy="1773"/>
            </a:xfrm>
            <a:prstGeom prst="rect">
              <a:avLst/>
            </a:prstGeom>
            <a:solidFill>
              <a:srgbClr val="92D050"/>
            </a:solidFill>
            <a:ln w="9525">
              <a:solidFill>
                <a:srgbClr val="92D050"/>
              </a:solidFill>
              <a:miter lim="800000"/>
              <a:headEnd/>
              <a:tailEnd/>
            </a:ln>
          </p:spPr>
          <p:txBody>
            <a:bodyPr vert="horz" wrap="square" lIns="91440" tIns="45720" rIns="91440" bIns="45720" numCol="1" anchor="ctr" anchorCtr="0" compatLnSpc="1">
              <a:prstTxWarp prst="textNoShape">
                <a:avLst/>
              </a:prstTxWarp>
            </a:bodyPr>
            <a:lstStyle/>
            <a:p>
              <a:pPr algn="ctr" defTabSz="914361"/>
              <a:r>
                <a:rPr lang="en-US" altLang="ru-RU" sz="8000" dirty="0" smtClean="0">
                  <a:solidFill>
                    <a:schemeClr val="tx1">
                      <a:lumMod val="75000"/>
                      <a:lumOff val="25000"/>
                    </a:schemeClr>
                  </a:solidFill>
                  <a:ea typeface="Times New Roman" panose="02020603050405020304" pitchFamily="18" charset="0"/>
                  <a:cs typeface="Arial" panose="020B0604020202020204" pitchFamily="34" charset="0"/>
                </a:rPr>
                <a:t>Raw materials</a:t>
              </a:r>
            </a:p>
            <a:p>
              <a:pPr algn="ctr" defTabSz="914361"/>
              <a:r>
                <a:rPr lang="en-US" altLang="ru-RU" sz="8000" dirty="0">
                  <a:solidFill>
                    <a:schemeClr val="tx1">
                      <a:lumMod val="75000"/>
                      <a:lumOff val="25000"/>
                    </a:schemeClr>
                  </a:solidFill>
                  <a:cs typeface="Arial" panose="020B0604020202020204" pitchFamily="34" charset="0"/>
                </a:rPr>
                <a:t>f</a:t>
              </a:r>
              <a:r>
                <a:rPr lang="en-US" altLang="ru-RU" sz="8000" dirty="0" smtClean="0">
                  <a:solidFill>
                    <a:schemeClr val="tx1">
                      <a:lumMod val="75000"/>
                      <a:lumOff val="25000"/>
                    </a:schemeClr>
                  </a:solidFill>
                  <a:cs typeface="Arial" panose="020B0604020202020204" pitchFamily="34" charset="0"/>
                </a:rPr>
                <a:t>or </a:t>
              </a:r>
              <a:r>
                <a:rPr lang="en-US" altLang="ru-RU" sz="8000" dirty="0" err="1" smtClean="0">
                  <a:solidFill>
                    <a:schemeClr val="tx1">
                      <a:lumMod val="75000"/>
                      <a:lumOff val="25000"/>
                    </a:schemeClr>
                  </a:solidFill>
                  <a:cs typeface="Arial" panose="020B0604020202020204" pitchFamily="34" charset="0"/>
                </a:rPr>
                <a:t>organo</a:t>
              </a:r>
              <a:r>
                <a:rPr lang="en-US" altLang="ru-RU" sz="8000" dirty="0" smtClean="0">
                  <a:solidFill>
                    <a:schemeClr val="tx1">
                      <a:lumMod val="75000"/>
                      <a:lumOff val="25000"/>
                    </a:schemeClr>
                  </a:solidFill>
                  <a:cs typeface="Arial" panose="020B0604020202020204" pitchFamily="34" charset="0"/>
                </a:rPr>
                <a:t>-mineral fertilizers production</a:t>
              </a:r>
              <a:endParaRPr lang="ru-RU" altLang="ru-RU" sz="8000" dirty="0">
                <a:solidFill>
                  <a:schemeClr val="tx1">
                    <a:lumMod val="75000"/>
                    <a:lumOff val="25000"/>
                  </a:schemeClr>
                </a:solidFill>
              </a:endParaRPr>
            </a:p>
          </p:txBody>
        </p:sp>
      </p:grpSp>
      <p:sp>
        <p:nvSpPr>
          <p:cNvPr id="2" name="Прямоугольник 1"/>
          <p:cNvSpPr/>
          <p:nvPr/>
        </p:nvSpPr>
        <p:spPr>
          <a:xfrm>
            <a:off x="19882454" y="7978084"/>
            <a:ext cx="1047082" cy="569387"/>
          </a:xfrm>
          <a:prstGeom prst="rect">
            <a:avLst/>
          </a:prstGeom>
        </p:spPr>
        <p:txBody>
          <a:bodyPr wrap="none">
            <a:spAutoFit/>
          </a:bodyPr>
          <a:lstStyle/>
          <a:p>
            <a:r>
              <a:rPr lang="en-US" altLang="ru-RU" sz="3100" dirty="0">
                <a:solidFill>
                  <a:schemeClr val="bg2">
                    <a:lumMod val="10000"/>
                  </a:schemeClr>
                </a:solidFill>
                <a:ea typeface="Times New Roman" panose="02020603050405020304" pitchFamily="18" charset="0"/>
                <a:cs typeface="Arial" panose="020B0604020202020204" pitchFamily="34" charset="0"/>
              </a:rPr>
              <a:t>grist </a:t>
            </a:r>
            <a:endParaRPr lang="ru-RU" dirty="0">
              <a:solidFill>
                <a:schemeClr val="bg2">
                  <a:lumMod val="10000"/>
                </a:schemeClr>
              </a:solidFill>
            </a:endParaRPr>
          </a:p>
        </p:txBody>
      </p:sp>
      <p:sp>
        <p:nvSpPr>
          <p:cNvPr id="4" name="Прямоугольник 3"/>
          <p:cNvSpPr/>
          <p:nvPr/>
        </p:nvSpPr>
        <p:spPr>
          <a:xfrm>
            <a:off x="21156183" y="9303421"/>
            <a:ext cx="3017273" cy="1046440"/>
          </a:xfrm>
          <a:prstGeom prst="rect">
            <a:avLst/>
          </a:prstGeom>
        </p:spPr>
        <p:txBody>
          <a:bodyPr wrap="square">
            <a:spAutoFit/>
          </a:bodyPr>
          <a:lstStyle/>
          <a:p>
            <a:pPr lvl="0"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waste of </a:t>
            </a:r>
            <a:r>
              <a:rPr lang="en-US" altLang="ru-RU" sz="3100" dirty="0" smtClean="0">
                <a:solidFill>
                  <a:schemeClr val="bg2">
                    <a:lumMod val="10000"/>
                  </a:schemeClr>
                </a:solidFill>
                <a:ea typeface="Times New Roman" panose="02020603050405020304" pitchFamily="18" charset="0"/>
                <a:cs typeface="Arial" panose="020B0604020202020204" pitchFamily="34" charset="0"/>
              </a:rPr>
              <a:t>ethyl</a:t>
            </a:r>
            <a:endParaRPr lang="uk-UA" altLang="ru-RU" sz="3100" dirty="0">
              <a:solidFill>
                <a:schemeClr val="bg2">
                  <a:lumMod val="10000"/>
                </a:schemeClr>
              </a:solidFill>
            </a:endParaRPr>
          </a:p>
          <a:p>
            <a:pPr lvl="0" algn="ctr" defTabSz="914361"/>
            <a:r>
              <a:rPr lang="en-US" altLang="ru-RU" sz="3100" dirty="0">
                <a:solidFill>
                  <a:schemeClr val="bg2">
                    <a:lumMod val="10000"/>
                  </a:schemeClr>
                </a:solidFill>
                <a:ea typeface="Times New Roman" panose="02020603050405020304" pitchFamily="18" charset="0"/>
                <a:cs typeface="Arial" panose="020B0604020202020204" pitchFamily="34" charset="0"/>
              </a:rPr>
              <a:t>production</a:t>
            </a:r>
            <a:endParaRPr lang="uk-UA" altLang="ru-RU" sz="3100" dirty="0">
              <a:solidFill>
                <a:schemeClr val="bg2">
                  <a:lumMod val="10000"/>
                </a:schemeClr>
              </a:solidFill>
            </a:endParaRPr>
          </a:p>
        </p:txBody>
      </p:sp>
      <p:sp>
        <p:nvSpPr>
          <p:cNvPr id="3" name="AutoShape 2" descr="ÐÐ°ÑÑÐ¸Ð½ÐºÐ¸ Ð¿Ð¾ Ð·Ð°Ð¿ÑÐ¾ÑÑ Ð¾ÑÐ³Ð°Ð½Ð¸Ðº Ð¸ÐºÐ¾Ð½Ðº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5" name="AutoShape 4" descr="ÐÐ°ÑÑÐ¸Ð½ÐºÐ¸ Ð¿Ð¾ Ð·Ð°Ð¿ÑÐ¾ÑÑ Ð¾ÑÐ³Ð°Ð½Ð¸Ðº Ð¸ÐºÐ¾Ð½Ðº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Tree>
    <p:extLst>
      <p:ext uri="{BB962C8B-B14F-4D97-AF65-F5344CB8AC3E}">
        <p14:creationId xmlns:p14="http://schemas.microsoft.com/office/powerpoint/2010/main" val="131472588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Рисунок 6"/>
          <p:cNvGraphicFramePr>
            <a:graphicFrameLocks noGrp="1"/>
          </p:cNvGraphicFramePr>
          <p:nvPr>
            <p:ph type="pic" sz="quarter" idx="10"/>
            <p:extLst>
              <p:ext uri="{D42A27DB-BD31-4B8C-83A1-F6EECF244321}">
                <p14:modId xmlns:p14="http://schemas.microsoft.com/office/powerpoint/2010/main" val="3106402595"/>
              </p:ext>
            </p:extLst>
          </p:nvPr>
        </p:nvGraphicFramePr>
        <p:xfrm>
          <a:off x="581024" y="1824015"/>
          <a:ext cx="23054228" cy="10877960"/>
        </p:xfrm>
        <a:graphic>
          <a:graphicData uri="http://schemas.openxmlformats.org/drawingml/2006/table">
            <a:tbl>
              <a:tblPr firstRow="1" firstCol="1" lastRow="1" lastCol="1" bandRow="1" bandCol="1">
                <a:tableStyleId>{C083E6E3-FA7D-4D7B-A595-EF9225AFEA82}</a:tableStyleId>
              </a:tblPr>
              <a:tblGrid>
                <a:gridCol w="6216928">
                  <a:extLst>
                    <a:ext uri="{9D8B030D-6E8A-4147-A177-3AD203B41FA5}">
                      <a16:colId xmlns:a16="http://schemas.microsoft.com/office/drawing/2014/main" val="20000"/>
                    </a:ext>
                  </a:extLst>
                </a:gridCol>
                <a:gridCol w="2195274">
                  <a:extLst>
                    <a:ext uri="{9D8B030D-6E8A-4147-A177-3AD203B41FA5}">
                      <a16:colId xmlns:a16="http://schemas.microsoft.com/office/drawing/2014/main" val="20001"/>
                    </a:ext>
                  </a:extLst>
                </a:gridCol>
                <a:gridCol w="2192690">
                  <a:extLst>
                    <a:ext uri="{9D8B030D-6E8A-4147-A177-3AD203B41FA5}">
                      <a16:colId xmlns:a16="http://schemas.microsoft.com/office/drawing/2014/main" val="20002"/>
                    </a:ext>
                  </a:extLst>
                </a:gridCol>
                <a:gridCol w="1828966">
                  <a:extLst>
                    <a:ext uri="{9D8B030D-6E8A-4147-A177-3AD203B41FA5}">
                      <a16:colId xmlns:a16="http://schemas.microsoft.com/office/drawing/2014/main" val="20003"/>
                    </a:ext>
                  </a:extLst>
                </a:gridCol>
                <a:gridCol w="1828966">
                  <a:extLst>
                    <a:ext uri="{9D8B030D-6E8A-4147-A177-3AD203B41FA5}">
                      <a16:colId xmlns:a16="http://schemas.microsoft.com/office/drawing/2014/main" val="20004"/>
                    </a:ext>
                  </a:extLst>
                </a:gridCol>
                <a:gridCol w="2940782">
                  <a:extLst>
                    <a:ext uri="{9D8B030D-6E8A-4147-A177-3AD203B41FA5}">
                      <a16:colId xmlns:a16="http://schemas.microsoft.com/office/drawing/2014/main" val="20005"/>
                    </a:ext>
                  </a:extLst>
                </a:gridCol>
                <a:gridCol w="4021656">
                  <a:extLst>
                    <a:ext uri="{9D8B030D-6E8A-4147-A177-3AD203B41FA5}">
                      <a16:colId xmlns:a16="http://schemas.microsoft.com/office/drawing/2014/main" val="20006"/>
                    </a:ext>
                  </a:extLst>
                </a:gridCol>
                <a:gridCol w="1828966">
                  <a:extLst>
                    <a:ext uri="{9D8B030D-6E8A-4147-A177-3AD203B41FA5}">
                      <a16:colId xmlns:a16="http://schemas.microsoft.com/office/drawing/2014/main" val="20007"/>
                    </a:ext>
                  </a:extLst>
                </a:gridCol>
              </a:tblGrid>
              <a:tr h="1279760">
                <a:tc rowSpan="2">
                  <a:txBody>
                    <a:bodyPr/>
                    <a:lstStyle/>
                    <a:p>
                      <a:pPr algn="ctr">
                        <a:lnSpc>
                          <a:spcPct val="115000"/>
                        </a:lnSpc>
                        <a:spcAft>
                          <a:spcPts val="0"/>
                        </a:spcAft>
                      </a:pPr>
                      <a:r>
                        <a:rPr lang="en-US" sz="3600" dirty="0" smtClean="0">
                          <a:effectLst/>
                          <a:latin typeface="+mj-lt"/>
                        </a:rPr>
                        <a:t>Material</a:t>
                      </a:r>
                      <a:endParaRPr lang="ru-RU" sz="3600" dirty="0">
                        <a:effectLst/>
                        <a:latin typeface="+mj-lt"/>
                        <a:ea typeface="Times New Roman"/>
                      </a:endParaRPr>
                    </a:p>
                  </a:txBody>
                  <a:tcPr marL="35392" marR="35392" marT="0" marB="0" anchor="ctr"/>
                </a:tc>
                <a:tc rowSpan="2">
                  <a:txBody>
                    <a:bodyPr/>
                    <a:lstStyle/>
                    <a:p>
                      <a:pPr algn="ctr">
                        <a:lnSpc>
                          <a:spcPct val="115000"/>
                        </a:lnSpc>
                        <a:spcAft>
                          <a:spcPts val="0"/>
                        </a:spcAft>
                      </a:pPr>
                      <a:r>
                        <a:rPr lang="uk-UA" sz="3600">
                          <a:effectLst/>
                          <a:latin typeface="+mj-lt"/>
                        </a:rPr>
                        <a:t>С</a:t>
                      </a:r>
                      <a:r>
                        <a:rPr lang="en-US" sz="3600" smtClean="0">
                          <a:effectLst/>
                          <a:latin typeface="+mj-lt"/>
                        </a:rPr>
                        <a:t>tot</a:t>
                      </a:r>
                      <a:r>
                        <a:rPr lang="uk-UA" sz="3600" smtClean="0">
                          <a:effectLst/>
                          <a:latin typeface="+mj-lt"/>
                        </a:rPr>
                        <a:t>, </a:t>
                      </a:r>
                      <a:r>
                        <a:rPr lang="uk-UA" sz="3600" dirty="0">
                          <a:effectLst/>
                          <a:latin typeface="+mj-lt"/>
                        </a:rPr>
                        <a:t>%</a:t>
                      </a:r>
                      <a:endParaRPr lang="ru-RU" sz="3600" dirty="0">
                        <a:effectLst/>
                        <a:latin typeface="+mj-lt"/>
                        <a:ea typeface="Times New Roman"/>
                      </a:endParaRPr>
                    </a:p>
                  </a:txBody>
                  <a:tcPr marL="35392" marR="35392" marT="0" marB="0" anchor="ctr"/>
                </a:tc>
                <a:tc gridSpan="3">
                  <a:txBody>
                    <a:bodyPr/>
                    <a:lstStyle/>
                    <a:p>
                      <a:pPr algn="ctr">
                        <a:lnSpc>
                          <a:spcPct val="115000"/>
                        </a:lnSpc>
                        <a:spcAft>
                          <a:spcPts val="0"/>
                        </a:spcAft>
                      </a:pPr>
                      <a:r>
                        <a:rPr lang="uk-UA" sz="3600">
                          <a:effectLst/>
                          <a:latin typeface="+mj-lt"/>
                        </a:rPr>
                        <a:t>Pyrophosphate extraction</a:t>
                      </a:r>
                      <a:endParaRPr lang="ru-RU" sz="3600">
                        <a:effectLst/>
                        <a:latin typeface="+mj-lt"/>
                        <a:ea typeface="Times New Roman"/>
                      </a:endParaRPr>
                    </a:p>
                  </a:txBody>
                  <a:tcPr marL="35392" marR="35392" marT="0" marB="0" anchor="ct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uk-UA" sz="3600" dirty="0">
                          <a:effectLst/>
                          <a:latin typeface="+mj-lt"/>
                        </a:rPr>
                        <a:t>С</a:t>
                      </a:r>
                      <a:r>
                        <a:rPr lang="en-US" sz="3600" dirty="0">
                          <a:effectLst/>
                          <a:latin typeface="+mj-lt"/>
                        </a:rPr>
                        <a:t>ha</a:t>
                      </a:r>
                      <a:r>
                        <a:rPr lang="uk-UA" sz="3600" dirty="0">
                          <a:effectLst/>
                          <a:latin typeface="+mj-lt"/>
                        </a:rPr>
                        <a:t>/С</a:t>
                      </a:r>
                      <a:r>
                        <a:rPr lang="en-US" sz="3600" dirty="0">
                          <a:effectLst/>
                          <a:latin typeface="+mj-lt"/>
                        </a:rPr>
                        <a:t>fa</a:t>
                      </a:r>
                      <a:endParaRPr lang="ru-RU" sz="3600" dirty="0">
                        <a:effectLst/>
                        <a:latin typeface="+mj-lt"/>
                        <a:ea typeface="Times New Roman"/>
                      </a:endParaRPr>
                    </a:p>
                  </a:txBody>
                  <a:tcPr marL="35392" marR="35392" marT="0" marB="0" anchor="ctr"/>
                </a:tc>
                <a:tc rowSpan="2">
                  <a:txBody>
                    <a:bodyPr/>
                    <a:lstStyle/>
                    <a:p>
                      <a:pPr algn="ctr">
                        <a:lnSpc>
                          <a:spcPct val="115000"/>
                        </a:lnSpc>
                        <a:spcAft>
                          <a:spcPts val="0"/>
                        </a:spcAft>
                      </a:pPr>
                      <a:r>
                        <a:rPr lang="en-US" sz="3600">
                          <a:effectLst/>
                          <a:latin typeface="+mj-lt"/>
                        </a:rPr>
                        <a:t>Humification degree</a:t>
                      </a:r>
                      <a:endParaRPr lang="ru-RU" sz="3600">
                        <a:effectLst/>
                        <a:latin typeface="+mj-lt"/>
                        <a:ea typeface="Times New Roman"/>
                      </a:endParaRPr>
                    </a:p>
                  </a:txBody>
                  <a:tcPr marL="35392" marR="35392" marT="0" marB="0" anchor="ctr"/>
                </a:tc>
                <a:tc rowSpan="2">
                  <a:txBody>
                    <a:bodyPr/>
                    <a:lstStyle/>
                    <a:p>
                      <a:pPr algn="ctr">
                        <a:lnSpc>
                          <a:spcPct val="115000"/>
                        </a:lnSpc>
                        <a:spcAft>
                          <a:spcPts val="0"/>
                        </a:spcAft>
                      </a:pPr>
                      <a:r>
                        <a:rPr lang="uk-UA" sz="3600">
                          <a:effectLst/>
                          <a:latin typeface="+mj-lt"/>
                        </a:rPr>
                        <a:t>N</a:t>
                      </a:r>
                      <a:r>
                        <a:rPr lang="en-US" sz="3600" smtClean="0">
                          <a:effectLst/>
                          <a:latin typeface="+mj-lt"/>
                        </a:rPr>
                        <a:t>tot</a:t>
                      </a:r>
                      <a:r>
                        <a:rPr lang="uk-UA" sz="3600" smtClean="0">
                          <a:effectLst/>
                          <a:latin typeface="+mj-lt"/>
                        </a:rPr>
                        <a:t>,%</a:t>
                      </a:r>
                      <a:endParaRPr lang="ru-RU" sz="3600" dirty="0">
                        <a:effectLst/>
                        <a:latin typeface="+mj-lt"/>
                        <a:ea typeface="Times New Roman"/>
                      </a:endParaRPr>
                    </a:p>
                  </a:txBody>
                  <a:tcPr marL="35392" marR="35392" marT="0" marB="0" anchor="ctr"/>
                </a:tc>
                <a:extLst>
                  <a:ext uri="{0D108BD9-81ED-4DB2-BD59-A6C34878D82A}">
                    <a16:rowId xmlns:a16="http://schemas.microsoft.com/office/drawing/2014/main" val="10000"/>
                  </a:ext>
                </a:extLst>
              </a:tr>
              <a:tr h="639880">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3600">
                          <a:effectLst/>
                          <a:latin typeface="+mj-lt"/>
                        </a:rPr>
                        <a:t>С</a:t>
                      </a:r>
                      <a:r>
                        <a:rPr lang="en-US" sz="3600">
                          <a:effectLst/>
                          <a:latin typeface="+mj-lt"/>
                        </a:rPr>
                        <a:t>tot</a:t>
                      </a:r>
                      <a:endParaRPr lang="ru-RU" sz="3600">
                        <a:effectLst/>
                        <a:latin typeface="+mj-lt"/>
                        <a:ea typeface="Times New Roman"/>
                      </a:endParaRPr>
                    </a:p>
                  </a:txBody>
                  <a:tcPr marL="35392" marR="35392" marT="0" marB="0" anchor="ctr"/>
                </a:tc>
                <a:tc>
                  <a:txBody>
                    <a:bodyPr/>
                    <a:lstStyle/>
                    <a:p>
                      <a:pPr algn="ctr">
                        <a:lnSpc>
                          <a:spcPct val="115000"/>
                        </a:lnSpc>
                        <a:spcAft>
                          <a:spcPts val="0"/>
                        </a:spcAft>
                      </a:pPr>
                      <a:r>
                        <a:rPr lang="uk-UA" sz="3600">
                          <a:effectLst/>
                          <a:latin typeface="+mj-lt"/>
                        </a:rPr>
                        <a:t>С</a:t>
                      </a:r>
                      <a:r>
                        <a:rPr lang="en-US" sz="3600">
                          <a:effectLst/>
                          <a:latin typeface="+mj-lt"/>
                        </a:rPr>
                        <a:t>ha</a:t>
                      </a:r>
                      <a:endParaRPr lang="ru-RU" sz="3600">
                        <a:effectLst/>
                        <a:latin typeface="+mj-lt"/>
                        <a:ea typeface="Times New Roman"/>
                      </a:endParaRPr>
                    </a:p>
                  </a:txBody>
                  <a:tcPr marL="35392" marR="35392" marT="0" marB="0" anchor="ctr"/>
                </a:tc>
                <a:tc>
                  <a:txBody>
                    <a:bodyPr/>
                    <a:lstStyle/>
                    <a:p>
                      <a:pPr algn="ctr">
                        <a:lnSpc>
                          <a:spcPct val="115000"/>
                        </a:lnSpc>
                        <a:spcAft>
                          <a:spcPts val="0"/>
                        </a:spcAft>
                      </a:pPr>
                      <a:r>
                        <a:rPr lang="uk-UA" sz="3600">
                          <a:effectLst/>
                          <a:latin typeface="+mj-lt"/>
                        </a:rPr>
                        <a:t>С</a:t>
                      </a:r>
                      <a:r>
                        <a:rPr lang="en-US" sz="3600">
                          <a:effectLst/>
                          <a:latin typeface="+mj-lt"/>
                        </a:rPr>
                        <a:t>fa</a:t>
                      </a:r>
                      <a:endParaRPr lang="ru-RU" sz="3600">
                        <a:effectLst/>
                        <a:latin typeface="+mj-lt"/>
                        <a:ea typeface="Times New Roman"/>
                      </a:endParaRPr>
                    </a:p>
                  </a:txBody>
                  <a:tcPr marL="35392" marR="35392" marT="0" marB="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1279760">
                <a:tc>
                  <a:txBody>
                    <a:bodyPr/>
                    <a:lstStyle/>
                    <a:p>
                      <a:pPr algn="l">
                        <a:lnSpc>
                          <a:spcPct val="115000"/>
                        </a:lnSpc>
                        <a:spcAft>
                          <a:spcPts val="0"/>
                        </a:spcAft>
                      </a:pPr>
                      <a:r>
                        <a:rPr lang="uk-UA" sz="3600" dirty="0" err="1">
                          <a:effectLst/>
                          <a:latin typeface="+mj-lt"/>
                        </a:rPr>
                        <a:t>Cattle</a:t>
                      </a:r>
                      <a:r>
                        <a:rPr lang="uk-UA" sz="3600" dirty="0">
                          <a:effectLst/>
                          <a:latin typeface="+mj-lt"/>
                        </a:rPr>
                        <a:t> </a:t>
                      </a:r>
                      <a:r>
                        <a:rPr lang="uk-UA" sz="3600" dirty="0" err="1">
                          <a:effectLst/>
                          <a:latin typeface="+mj-lt"/>
                        </a:rPr>
                        <a:t>manure</a:t>
                      </a:r>
                      <a:endParaRPr lang="ru-RU" sz="3600"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dirty="0" smtClean="0">
                          <a:effectLst/>
                          <a:latin typeface="+mj-lt"/>
                        </a:rPr>
                        <a:t>30,1</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6,9</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4,2</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2,7</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1,6</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a:effectLst/>
                          <a:latin typeface="+mj-lt"/>
                        </a:rPr>
                        <a:t>14</a:t>
                      </a:r>
                      <a:endParaRPr lang="ru-RU" sz="3600" u="none">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2,4</a:t>
                      </a:r>
                      <a:endParaRPr lang="ru-RU" sz="3600" u="none" dirty="0">
                        <a:effectLst/>
                        <a:latin typeface="+mj-lt"/>
                        <a:ea typeface="Times New Roman"/>
                      </a:endParaRPr>
                    </a:p>
                  </a:txBody>
                  <a:tcPr marL="35392" marR="35392" marT="0" marB="0" anchor="ctr"/>
                </a:tc>
                <a:extLst>
                  <a:ext uri="{0D108BD9-81ED-4DB2-BD59-A6C34878D82A}">
                    <a16:rowId xmlns:a16="http://schemas.microsoft.com/office/drawing/2014/main" val="10002"/>
                  </a:ext>
                </a:extLst>
              </a:tr>
              <a:tr h="1279760">
                <a:tc>
                  <a:txBody>
                    <a:bodyPr/>
                    <a:lstStyle/>
                    <a:p>
                      <a:pPr algn="l">
                        <a:lnSpc>
                          <a:spcPct val="115000"/>
                        </a:lnSpc>
                        <a:spcAft>
                          <a:spcPts val="0"/>
                        </a:spcAft>
                      </a:pPr>
                      <a:r>
                        <a:rPr lang="en-US" sz="3600" dirty="0" smtClean="0">
                          <a:effectLst/>
                          <a:latin typeface="+mj-lt"/>
                        </a:rPr>
                        <a:t>C</a:t>
                      </a:r>
                      <a:r>
                        <a:rPr lang="uk-UA" sz="3600" dirty="0" err="1" smtClean="0">
                          <a:effectLst/>
                          <a:latin typeface="+mj-lt"/>
                        </a:rPr>
                        <a:t>hicken</a:t>
                      </a:r>
                      <a:r>
                        <a:rPr lang="uk-UA" sz="3600" dirty="0" smtClean="0">
                          <a:effectLst/>
                          <a:latin typeface="+mj-lt"/>
                        </a:rPr>
                        <a:t> </a:t>
                      </a:r>
                      <a:r>
                        <a:rPr lang="uk-UA" sz="3600" dirty="0" err="1">
                          <a:effectLst/>
                          <a:latin typeface="+mj-lt"/>
                        </a:rPr>
                        <a:t>manure</a:t>
                      </a:r>
                      <a:r>
                        <a:rPr lang="uk-UA" sz="3600" dirty="0">
                          <a:effectLst/>
                          <a:latin typeface="+mj-lt"/>
                        </a:rPr>
                        <a:t> </a:t>
                      </a:r>
                      <a:endParaRPr lang="ru-RU" sz="3600" dirty="0">
                        <a:effectLst/>
                        <a:latin typeface="+mj-lt"/>
                        <a:ea typeface="Times New Roman"/>
                      </a:endParaRPr>
                    </a:p>
                  </a:txBody>
                  <a:tcPr marL="35392" marR="35392" marT="0" marB="0"/>
                </a:tc>
                <a:tc>
                  <a:txBody>
                    <a:bodyPr/>
                    <a:lstStyle/>
                    <a:p>
                      <a:pPr algn="ctr">
                        <a:lnSpc>
                          <a:spcPct val="115000"/>
                        </a:lnSpc>
                        <a:spcAft>
                          <a:spcPts val="0"/>
                        </a:spcAft>
                      </a:pPr>
                      <a:r>
                        <a:rPr lang="uk-UA" sz="3600" u="none" dirty="0" smtClean="0">
                          <a:effectLst/>
                          <a:latin typeface="+mj-lt"/>
                        </a:rPr>
                        <a:t>30,2</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5,1</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1,1</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4,0</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0,3</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dirty="0">
                          <a:effectLst/>
                          <a:latin typeface="+mj-lt"/>
                        </a:rPr>
                        <a:t>4</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4,9</a:t>
                      </a:r>
                      <a:endParaRPr lang="ru-RU" sz="3600" u="none" dirty="0">
                        <a:effectLst/>
                        <a:latin typeface="+mj-lt"/>
                        <a:ea typeface="Times New Roman"/>
                      </a:endParaRPr>
                    </a:p>
                  </a:txBody>
                  <a:tcPr marL="35392" marR="35392" marT="0" marB="0" anchor="ctr"/>
                </a:tc>
                <a:extLst>
                  <a:ext uri="{0D108BD9-81ED-4DB2-BD59-A6C34878D82A}">
                    <a16:rowId xmlns:a16="http://schemas.microsoft.com/office/drawing/2014/main" val="10003"/>
                  </a:ext>
                </a:extLst>
              </a:tr>
              <a:tr h="1279760">
                <a:tc>
                  <a:txBody>
                    <a:bodyPr/>
                    <a:lstStyle/>
                    <a:p>
                      <a:pPr algn="l">
                        <a:lnSpc>
                          <a:spcPct val="115000"/>
                        </a:lnSpc>
                        <a:spcAft>
                          <a:spcPts val="0"/>
                        </a:spcAft>
                      </a:pPr>
                      <a:r>
                        <a:rPr lang="uk-UA" sz="3600" dirty="0" err="1">
                          <a:effectLst/>
                          <a:latin typeface="+mj-lt"/>
                        </a:rPr>
                        <a:t>Pork</a:t>
                      </a:r>
                      <a:r>
                        <a:rPr lang="uk-UA" sz="3600" dirty="0">
                          <a:effectLst/>
                          <a:latin typeface="+mj-lt"/>
                        </a:rPr>
                        <a:t> </a:t>
                      </a:r>
                      <a:r>
                        <a:rPr lang="uk-UA" sz="3600" dirty="0" err="1">
                          <a:effectLst/>
                          <a:latin typeface="+mj-lt"/>
                        </a:rPr>
                        <a:t>manure</a:t>
                      </a:r>
                      <a:endParaRPr lang="ru-RU" sz="3600" dirty="0">
                        <a:effectLst/>
                        <a:latin typeface="+mj-lt"/>
                        <a:ea typeface="Times New Roman"/>
                      </a:endParaRPr>
                    </a:p>
                  </a:txBody>
                  <a:tcPr marL="35392" marR="35392" marT="0" marB="0"/>
                </a:tc>
                <a:tc>
                  <a:txBody>
                    <a:bodyPr/>
                    <a:lstStyle/>
                    <a:p>
                      <a:pPr algn="ctr">
                        <a:lnSpc>
                          <a:spcPct val="115000"/>
                        </a:lnSpc>
                        <a:spcAft>
                          <a:spcPts val="0"/>
                        </a:spcAft>
                      </a:pPr>
                      <a:r>
                        <a:rPr lang="uk-UA" sz="3600" u="none" smtClean="0">
                          <a:effectLst/>
                          <a:latin typeface="+mj-lt"/>
                        </a:rPr>
                        <a:t>44,1</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dirty="0" smtClean="0">
                          <a:effectLst/>
                          <a:latin typeface="+mj-lt"/>
                        </a:rPr>
                        <a:t>7,7</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3,1</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4,6</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0,7</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a:effectLst/>
                          <a:latin typeface="+mj-lt"/>
                        </a:rPr>
                        <a:t>7</a:t>
                      </a:r>
                      <a:endParaRPr lang="ru-RU" sz="3600" u="none">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2,3</a:t>
                      </a:r>
                      <a:endParaRPr lang="ru-RU" sz="3600" u="none" dirty="0">
                        <a:effectLst/>
                        <a:latin typeface="+mj-lt"/>
                        <a:ea typeface="Times New Roman"/>
                      </a:endParaRPr>
                    </a:p>
                  </a:txBody>
                  <a:tcPr marL="35392" marR="35392" marT="0" marB="0" anchor="ctr"/>
                </a:tc>
                <a:extLst>
                  <a:ext uri="{0D108BD9-81ED-4DB2-BD59-A6C34878D82A}">
                    <a16:rowId xmlns:a16="http://schemas.microsoft.com/office/drawing/2014/main" val="10004"/>
                  </a:ext>
                </a:extLst>
              </a:tr>
              <a:tr h="1279760">
                <a:tc>
                  <a:txBody>
                    <a:bodyPr/>
                    <a:lstStyle/>
                    <a:p>
                      <a:pPr algn="l">
                        <a:lnSpc>
                          <a:spcPct val="115000"/>
                        </a:lnSpc>
                        <a:spcAft>
                          <a:spcPts val="0"/>
                        </a:spcAft>
                      </a:pPr>
                      <a:r>
                        <a:rPr lang="uk-UA" sz="3600" dirty="0" err="1">
                          <a:effectLst/>
                          <a:latin typeface="+mj-lt"/>
                        </a:rPr>
                        <a:t>Sapropel</a:t>
                      </a:r>
                      <a:endParaRPr lang="ru-RU" sz="3600" dirty="0">
                        <a:effectLst/>
                        <a:latin typeface="+mj-lt"/>
                        <a:ea typeface="Times New Roman"/>
                      </a:endParaRPr>
                    </a:p>
                  </a:txBody>
                  <a:tcPr marL="35392" marR="35392" marT="0" marB="0"/>
                </a:tc>
                <a:tc>
                  <a:txBody>
                    <a:bodyPr/>
                    <a:lstStyle/>
                    <a:p>
                      <a:pPr algn="ctr">
                        <a:lnSpc>
                          <a:spcPct val="115000"/>
                        </a:lnSpc>
                        <a:spcAft>
                          <a:spcPts val="0"/>
                        </a:spcAft>
                      </a:pPr>
                      <a:r>
                        <a:rPr lang="uk-UA" sz="3600" u="none" smtClean="0">
                          <a:effectLst/>
                          <a:latin typeface="+mj-lt"/>
                        </a:rPr>
                        <a:t>34,8</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dirty="0" smtClean="0">
                          <a:effectLst/>
                          <a:latin typeface="+mj-lt"/>
                        </a:rPr>
                        <a:t>4,7</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2,1</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2,6</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0,8</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a:effectLst/>
                          <a:latin typeface="+mj-lt"/>
                        </a:rPr>
                        <a:t>8</a:t>
                      </a:r>
                      <a:endParaRPr lang="ru-RU" sz="3600" u="none">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3,9</a:t>
                      </a:r>
                      <a:endParaRPr lang="ru-RU" sz="3600" u="none" dirty="0">
                        <a:effectLst/>
                        <a:latin typeface="+mj-lt"/>
                        <a:ea typeface="Times New Roman"/>
                      </a:endParaRPr>
                    </a:p>
                  </a:txBody>
                  <a:tcPr marL="35392" marR="35392" marT="0" marB="0" anchor="ctr"/>
                </a:tc>
                <a:extLst>
                  <a:ext uri="{0D108BD9-81ED-4DB2-BD59-A6C34878D82A}">
                    <a16:rowId xmlns:a16="http://schemas.microsoft.com/office/drawing/2014/main" val="10005"/>
                  </a:ext>
                </a:extLst>
              </a:tr>
              <a:tr h="1279760">
                <a:tc>
                  <a:txBody>
                    <a:bodyPr/>
                    <a:lstStyle/>
                    <a:p>
                      <a:pPr algn="l">
                        <a:lnSpc>
                          <a:spcPct val="115000"/>
                        </a:lnSpc>
                        <a:spcAft>
                          <a:spcPts val="0"/>
                        </a:spcAft>
                      </a:pPr>
                      <a:r>
                        <a:rPr lang="en-US" sz="3600" dirty="0">
                          <a:effectLst/>
                          <a:latin typeface="+mj-lt"/>
                        </a:rPr>
                        <a:t>Municipal sewage sludge</a:t>
                      </a:r>
                      <a:endParaRPr lang="ru-RU" sz="3600" dirty="0">
                        <a:effectLst/>
                        <a:latin typeface="+mj-lt"/>
                        <a:ea typeface="Times New Roman"/>
                      </a:endParaRPr>
                    </a:p>
                  </a:txBody>
                  <a:tcPr marL="35392" marR="35392" marT="0" marB="0"/>
                </a:tc>
                <a:tc>
                  <a:txBody>
                    <a:bodyPr/>
                    <a:lstStyle/>
                    <a:p>
                      <a:pPr algn="ctr">
                        <a:lnSpc>
                          <a:spcPct val="115000"/>
                        </a:lnSpc>
                        <a:spcAft>
                          <a:spcPts val="0"/>
                        </a:spcAft>
                      </a:pPr>
                      <a:r>
                        <a:rPr lang="uk-UA" sz="3600" u="none" dirty="0" smtClean="0">
                          <a:effectLst/>
                          <a:latin typeface="+mj-lt"/>
                        </a:rPr>
                        <a:t>22,4</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dirty="0" smtClean="0">
                          <a:effectLst/>
                          <a:latin typeface="+mj-lt"/>
                        </a:rPr>
                        <a:t>2,9</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dirty="0" smtClean="0">
                          <a:effectLst/>
                          <a:latin typeface="+mj-lt"/>
                        </a:rPr>
                        <a:t>0,9</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2,0</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smtClean="0">
                          <a:effectLst/>
                          <a:latin typeface="+mj-lt"/>
                        </a:rPr>
                        <a:t>0,4</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a:effectLst/>
                          <a:latin typeface="+mj-lt"/>
                        </a:rPr>
                        <a:t>4</a:t>
                      </a:r>
                      <a:endParaRPr lang="ru-RU" sz="3600" u="none">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2,3</a:t>
                      </a:r>
                      <a:endParaRPr lang="ru-RU" sz="3600" u="none" dirty="0">
                        <a:effectLst/>
                        <a:latin typeface="+mj-lt"/>
                        <a:ea typeface="Times New Roman"/>
                      </a:endParaRPr>
                    </a:p>
                  </a:txBody>
                  <a:tcPr marL="35392" marR="35392" marT="0" marB="0" anchor="ctr"/>
                </a:tc>
                <a:extLst>
                  <a:ext uri="{0D108BD9-81ED-4DB2-BD59-A6C34878D82A}">
                    <a16:rowId xmlns:a16="http://schemas.microsoft.com/office/drawing/2014/main" val="10006"/>
                  </a:ext>
                </a:extLst>
              </a:tr>
              <a:tr h="1279760">
                <a:tc>
                  <a:txBody>
                    <a:bodyPr/>
                    <a:lstStyle/>
                    <a:p>
                      <a:pPr algn="l">
                        <a:lnSpc>
                          <a:spcPct val="115000"/>
                        </a:lnSpc>
                        <a:spcAft>
                          <a:spcPts val="0"/>
                        </a:spcAft>
                      </a:pPr>
                      <a:r>
                        <a:rPr lang="en-US" sz="3600" dirty="0">
                          <a:effectLst/>
                          <a:latin typeface="+mj-lt"/>
                        </a:rPr>
                        <a:t>Sewage sludge of </a:t>
                      </a:r>
                      <a:r>
                        <a:rPr lang="uk-UA" sz="3600" dirty="0" err="1">
                          <a:effectLst/>
                          <a:latin typeface="+mj-lt"/>
                        </a:rPr>
                        <a:t>leather</a:t>
                      </a:r>
                      <a:r>
                        <a:rPr lang="uk-UA" sz="3600" dirty="0">
                          <a:effectLst/>
                          <a:latin typeface="+mj-lt"/>
                        </a:rPr>
                        <a:t> </a:t>
                      </a:r>
                      <a:r>
                        <a:rPr lang="uk-UA" sz="3600" dirty="0" err="1">
                          <a:effectLst/>
                          <a:latin typeface="+mj-lt"/>
                        </a:rPr>
                        <a:t>industry</a:t>
                      </a:r>
                      <a:endParaRPr lang="ru-RU" sz="3600" dirty="0">
                        <a:effectLst/>
                        <a:latin typeface="+mj-lt"/>
                        <a:ea typeface="Times New Roman"/>
                      </a:endParaRPr>
                    </a:p>
                  </a:txBody>
                  <a:tcPr marL="35392" marR="35392" marT="0" marB="0"/>
                </a:tc>
                <a:tc>
                  <a:txBody>
                    <a:bodyPr/>
                    <a:lstStyle/>
                    <a:p>
                      <a:pPr algn="ctr">
                        <a:lnSpc>
                          <a:spcPct val="115000"/>
                        </a:lnSpc>
                        <a:spcAft>
                          <a:spcPts val="0"/>
                        </a:spcAft>
                      </a:pPr>
                      <a:r>
                        <a:rPr lang="uk-UA" sz="3600" u="none" smtClean="0">
                          <a:effectLst/>
                          <a:latin typeface="+mj-lt"/>
                        </a:rPr>
                        <a:t>26,0</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7,0</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dirty="0" smtClean="0">
                          <a:effectLst/>
                          <a:latin typeface="+mj-lt"/>
                        </a:rPr>
                        <a:t>2,1</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dirty="0" smtClean="0">
                          <a:effectLst/>
                          <a:latin typeface="+mj-lt"/>
                        </a:rPr>
                        <a:t>5,0</a:t>
                      </a:r>
                      <a:endParaRPr lang="ru-RU" sz="3600" u="none" dirty="0">
                        <a:effectLst/>
                        <a:latin typeface="+mj-lt"/>
                      </a:endParaRPr>
                    </a:p>
                  </a:txBody>
                  <a:tcPr marL="35392" marR="35392" marT="0" marB="0" anchor="ctr"/>
                </a:tc>
                <a:tc>
                  <a:txBody>
                    <a:bodyPr/>
                    <a:lstStyle/>
                    <a:p>
                      <a:pPr algn="ctr">
                        <a:lnSpc>
                          <a:spcPct val="115000"/>
                        </a:lnSpc>
                        <a:spcAft>
                          <a:spcPts val="0"/>
                        </a:spcAft>
                      </a:pPr>
                      <a:r>
                        <a:rPr lang="uk-UA" sz="3600" u="none" dirty="0" smtClean="0">
                          <a:effectLst/>
                          <a:latin typeface="+mj-lt"/>
                        </a:rPr>
                        <a:t>0,4</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dirty="0">
                          <a:effectLst/>
                          <a:latin typeface="+mj-lt"/>
                        </a:rPr>
                        <a:t>8</a:t>
                      </a:r>
                      <a:endParaRPr lang="ru-RU" sz="3600" u="none" dirty="0">
                        <a:effectLst/>
                        <a:latin typeface="+mj-lt"/>
                        <a:ea typeface="Times New Roman"/>
                      </a:endParaRPr>
                    </a:p>
                  </a:txBody>
                  <a:tcPr marL="35392" marR="35392" marT="0" marB="0" anchor="ctr"/>
                </a:tc>
                <a:tc>
                  <a:txBody>
                    <a:bodyPr/>
                    <a:lstStyle/>
                    <a:p>
                      <a:pPr algn="ctr">
                        <a:lnSpc>
                          <a:spcPct val="115000"/>
                        </a:lnSpc>
                        <a:spcAft>
                          <a:spcPts val="0"/>
                        </a:spcAft>
                      </a:pPr>
                      <a:r>
                        <a:rPr lang="uk-UA" sz="3600" u="none" smtClean="0">
                          <a:effectLst/>
                          <a:latin typeface="+mj-lt"/>
                        </a:rPr>
                        <a:t>3,7</a:t>
                      </a:r>
                      <a:endParaRPr lang="ru-RU" sz="3600" u="none" dirty="0">
                        <a:effectLst/>
                        <a:latin typeface="+mj-lt"/>
                        <a:ea typeface="Times New Roman"/>
                      </a:endParaRPr>
                    </a:p>
                  </a:txBody>
                  <a:tcPr marL="35392" marR="35392" marT="0" marB="0" anchor="ctr"/>
                </a:tc>
                <a:extLst>
                  <a:ext uri="{0D108BD9-81ED-4DB2-BD59-A6C34878D82A}">
                    <a16:rowId xmlns:a16="http://schemas.microsoft.com/office/drawing/2014/main" val="10007"/>
                  </a:ext>
                </a:extLst>
              </a:tr>
              <a:tr h="1279760">
                <a:tc>
                  <a:txBody>
                    <a:bodyPr/>
                    <a:lstStyle/>
                    <a:p>
                      <a:pPr algn="l">
                        <a:lnSpc>
                          <a:spcPct val="115000"/>
                        </a:lnSpc>
                        <a:spcAft>
                          <a:spcPts val="0"/>
                        </a:spcAft>
                      </a:pPr>
                      <a:r>
                        <a:rPr lang="en-US" sz="3600" dirty="0" smtClean="0">
                          <a:effectLst/>
                          <a:latin typeface="+mj-lt"/>
                        </a:rPr>
                        <a:t>Waste </a:t>
                      </a:r>
                      <a:r>
                        <a:rPr lang="en-US" sz="3600" dirty="0">
                          <a:effectLst/>
                          <a:latin typeface="+mj-lt"/>
                        </a:rPr>
                        <a:t>of</a:t>
                      </a:r>
                      <a:r>
                        <a:rPr lang="uk-UA" sz="3600" dirty="0">
                          <a:effectLst/>
                          <a:latin typeface="+mj-lt"/>
                        </a:rPr>
                        <a:t> </a:t>
                      </a:r>
                      <a:r>
                        <a:rPr lang="uk-UA" sz="3600" dirty="0" err="1">
                          <a:effectLst/>
                          <a:latin typeface="+mj-lt"/>
                        </a:rPr>
                        <a:t>gelatin</a:t>
                      </a:r>
                      <a:r>
                        <a:rPr lang="uk-UA" sz="3600" dirty="0">
                          <a:effectLst/>
                          <a:latin typeface="+mj-lt"/>
                        </a:rPr>
                        <a:t> </a:t>
                      </a:r>
                      <a:r>
                        <a:rPr lang="uk-UA" sz="3600" dirty="0" err="1">
                          <a:effectLst/>
                          <a:latin typeface="+mj-lt"/>
                        </a:rPr>
                        <a:t>production</a:t>
                      </a:r>
                      <a:endParaRPr lang="ru-RU" sz="3600" dirty="0">
                        <a:effectLst/>
                        <a:latin typeface="+mj-lt"/>
                        <a:ea typeface="Times New Roman"/>
                      </a:endParaRPr>
                    </a:p>
                  </a:txBody>
                  <a:tcPr marL="35392" marR="35392" marT="0" marB="0" anchor="ctr">
                    <a:solidFill>
                      <a:schemeClr val="bg1"/>
                    </a:solidFill>
                  </a:tcPr>
                </a:tc>
                <a:tc>
                  <a:txBody>
                    <a:bodyPr/>
                    <a:lstStyle/>
                    <a:p>
                      <a:pPr algn="ctr">
                        <a:lnSpc>
                          <a:spcPct val="115000"/>
                        </a:lnSpc>
                        <a:spcAft>
                          <a:spcPts val="0"/>
                        </a:spcAft>
                      </a:pPr>
                      <a:r>
                        <a:rPr lang="uk-UA" sz="3600" u="none" smtClean="0">
                          <a:effectLst/>
                          <a:latin typeface="+mj-lt"/>
                        </a:rPr>
                        <a:t>18,9</a:t>
                      </a:r>
                      <a:endParaRPr lang="ru-RU" sz="3600" u="none" dirty="0">
                        <a:effectLst/>
                        <a:latin typeface="+mj-lt"/>
                        <a:ea typeface="Times New Roman"/>
                      </a:endParaRPr>
                    </a:p>
                  </a:txBody>
                  <a:tcPr marL="35392" marR="35392" marT="0" marB="0" anchor="ctr">
                    <a:solidFill>
                      <a:schemeClr val="bg1"/>
                    </a:solidFill>
                  </a:tcPr>
                </a:tc>
                <a:tc>
                  <a:txBody>
                    <a:bodyPr/>
                    <a:lstStyle/>
                    <a:p>
                      <a:pPr algn="ctr">
                        <a:lnSpc>
                          <a:spcPct val="115000"/>
                        </a:lnSpc>
                        <a:spcAft>
                          <a:spcPts val="0"/>
                        </a:spcAft>
                      </a:pPr>
                      <a:r>
                        <a:rPr lang="uk-UA" sz="3600" u="none" smtClean="0">
                          <a:effectLst/>
                          <a:latin typeface="+mj-lt"/>
                        </a:rPr>
                        <a:t>10,9</a:t>
                      </a:r>
                      <a:endParaRPr lang="ru-RU" sz="3600" u="none" dirty="0">
                        <a:effectLst/>
                        <a:latin typeface="+mj-lt"/>
                      </a:endParaRPr>
                    </a:p>
                  </a:txBody>
                  <a:tcPr marL="35392" marR="35392" marT="0" marB="0" anchor="ctr">
                    <a:solidFill>
                      <a:schemeClr val="bg1"/>
                    </a:solidFill>
                  </a:tcPr>
                </a:tc>
                <a:tc>
                  <a:txBody>
                    <a:bodyPr/>
                    <a:lstStyle/>
                    <a:p>
                      <a:pPr algn="ctr">
                        <a:lnSpc>
                          <a:spcPct val="115000"/>
                        </a:lnSpc>
                        <a:spcAft>
                          <a:spcPts val="0"/>
                        </a:spcAft>
                      </a:pPr>
                      <a:r>
                        <a:rPr lang="uk-UA" sz="3600" u="none" smtClean="0">
                          <a:effectLst/>
                          <a:latin typeface="+mj-lt"/>
                        </a:rPr>
                        <a:t>3,6</a:t>
                      </a:r>
                      <a:endParaRPr lang="ru-RU" sz="3600" u="none" dirty="0">
                        <a:effectLst/>
                        <a:latin typeface="+mj-lt"/>
                      </a:endParaRPr>
                    </a:p>
                  </a:txBody>
                  <a:tcPr marL="35392" marR="35392" marT="0" marB="0" anchor="ctr">
                    <a:solidFill>
                      <a:schemeClr val="bg1"/>
                    </a:solidFill>
                  </a:tcPr>
                </a:tc>
                <a:tc>
                  <a:txBody>
                    <a:bodyPr/>
                    <a:lstStyle/>
                    <a:p>
                      <a:pPr algn="ctr">
                        <a:lnSpc>
                          <a:spcPct val="115000"/>
                        </a:lnSpc>
                        <a:spcAft>
                          <a:spcPts val="0"/>
                        </a:spcAft>
                      </a:pPr>
                      <a:r>
                        <a:rPr lang="uk-UA" sz="3600" u="none" smtClean="0">
                          <a:effectLst/>
                          <a:latin typeface="+mj-lt"/>
                        </a:rPr>
                        <a:t>7,3</a:t>
                      </a:r>
                      <a:endParaRPr lang="ru-RU" sz="3600" u="none" dirty="0">
                        <a:effectLst/>
                        <a:latin typeface="+mj-lt"/>
                      </a:endParaRPr>
                    </a:p>
                  </a:txBody>
                  <a:tcPr marL="35392" marR="35392" marT="0" marB="0" anchor="ctr">
                    <a:solidFill>
                      <a:schemeClr val="bg1"/>
                    </a:solidFill>
                  </a:tcPr>
                </a:tc>
                <a:tc>
                  <a:txBody>
                    <a:bodyPr/>
                    <a:lstStyle/>
                    <a:p>
                      <a:pPr algn="ctr">
                        <a:lnSpc>
                          <a:spcPct val="115000"/>
                        </a:lnSpc>
                        <a:spcAft>
                          <a:spcPts val="0"/>
                        </a:spcAft>
                      </a:pPr>
                      <a:r>
                        <a:rPr lang="uk-UA" sz="3600" u="none" dirty="0" smtClean="0">
                          <a:effectLst/>
                          <a:latin typeface="+mj-lt"/>
                        </a:rPr>
                        <a:t>0,5</a:t>
                      </a:r>
                      <a:endParaRPr lang="ru-RU" sz="3600" u="none" dirty="0">
                        <a:effectLst/>
                        <a:latin typeface="+mj-lt"/>
                        <a:ea typeface="Times New Roman"/>
                      </a:endParaRPr>
                    </a:p>
                  </a:txBody>
                  <a:tcPr marL="35392" marR="35392" marT="0" marB="0" anchor="ctr">
                    <a:solidFill>
                      <a:schemeClr val="bg1"/>
                    </a:solidFill>
                  </a:tcPr>
                </a:tc>
                <a:tc>
                  <a:txBody>
                    <a:bodyPr/>
                    <a:lstStyle/>
                    <a:p>
                      <a:pPr algn="ctr">
                        <a:lnSpc>
                          <a:spcPct val="115000"/>
                        </a:lnSpc>
                        <a:spcAft>
                          <a:spcPts val="0"/>
                        </a:spcAft>
                      </a:pPr>
                      <a:r>
                        <a:rPr lang="uk-UA" sz="3600" u="none" dirty="0">
                          <a:effectLst/>
                          <a:latin typeface="+mj-lt"/>
                        </a:rPr>
                        <a:t>19</a:t>
                      </a:r>
                      <a:endParaRPr lang="ru-RU" sz="3600" u="none" dirty="0">
                        <a:effectLst/>
                        <a:latin typeface="+mj-lt"/>
                        <a:ea typeface="Times New Roman"/>
                      </a:endParaRPr>
                    </a:p>
                  </a:txBody>
                  <a:tcPr marL="35392" marR="35392" marT="0" marB="0" anchor="ctr">
                    <a:solidFill>
                      <a:schemeClr val="bg1"/>
                    </a:solidFill>
                  </a:tcPr>
                </a:tc>
                <a:tc>
                  <a:txBody>
                    <a:bodyPr/>
                    <a:lstStyle/>
                    <a:p>
                      <a:pPr algn="ctr">
                        <a:lnSpc>
                          <a:spcPct val="115000"/>
                        </a:lnSpc>
                        <a:spcAft>
                          <a:spcPts val="0"/>
                        </a:spcAft>
                      </a:pPr>
                      <a:r>
                        <a:rPr lang="uk-UA" sz="3600" u="none" dirty="0" smtClean="0">
                          <a:effectLst/>
                          <a:latin typeface="+mj-lt"/>
                        </a:rPr>
                        <a:t>5,8</a:t>
                      </a:r>
                      <a:endParaRPr lang="ru-RU" sz="3600" u="none" dirty="0">
                        <a:effectLst/>
                        <a:latin typeface="+mj-lt"/>
                        <a:ea typeface="Times New Roman"/>
                      </a:endParaRPr>
                    </a:p>
                  </a:txBody>
                  <a:tcPr marL="35392" marR="35392" marT="0" marB="0" anchor="ctr">
                    <a:solidFill>
                      <a:schemeClr val="bg1"/>
                    </a:solidFill>
                  </a:tcPr>
                </a:tc>
                <a:extLst>
                  <a:ext uri="{0D108BD9-81ED-4DB2-BD59-A6C34878D82A}">
                    <a16:rowId xmlns:a16="http://schemas.microsoft.com/office/drawing/2014/main" val="10008"/>
                  </a:ext>
                </a:extLst>
              </a:tr>
            </a:tbl>
          </a:graphicData>
        </a:graphic>
      </p:graphicFrame>
      <p:sp>
        <p:nvSpPr>
          <p:cNvPr id="9" name="Прямоугольник 8"/>
          <p:cNvSpPr/>
          <p:nvPr/>
        </p:nvSpPr>
        <p:spPr>
          <a:xfrm>
            <a:off x="171450" y="210026"/>
            <a:ext cx="24212550" cy="1092607"/>
          </a:xfrm>
          <a:prstGeom prst="rect">
            <a:avLst/>
          </a:prstGeom>
        </p:spPr>
        <p:txBody>
          <a:bodyPr wrap="square">
            <a:spAutoFit/>
          </a:bodyPr>
          <a:lstStyle/>
          <a:p>
            <a:pPr algn="ctr"/>
            <a:r>
              <a:rPr lang="en-US" sz="6500" b="1" dirty="0">
                <a:solidFill>
                  <a:schemeClr val="tx1"/>
                </a:solidFill>
              </a:rPr>
              <a:t>The composition of </a:t>
            </a:r>
            <a:r>
              <a:rPr lang="en-US" sz="6500" b="1" dirty="0" smtClean="0">
                <a:solidFill>
                  <a:schemeClr val="tx1"/>
                </a:solidFill>
              </a:rPr>
              <a:t>organic </a:t>
            </a:r>
            <a:r>
              <a:rPr lang="en-US" sz="6500" b="1" dirty="0">
                <a:solidFill>
                  <a:schemeClr val="tx1"/>
                </a:solidFill>
              </a:rPr>
              <a:t>matter of local raw materials</a:t>
            </a:r>
            <a:endParaRPr lang="ru-RU" sz="6500" dirty="0">
              <a:solidFill>
                <a:schemeClr val="tx1"/>
              </a:solidFill>
            </a:endParaRPr>
          </a:p>
        </p:txBody>
      </p:sp>
    </p:spTree>
    <p:extLst>
      <p:ext uri="{BB962C8B-B14F-4D97-AF65-F5344CB8AC3E}">
        <p14:creationId xmlns:p14="http://schemas.microsoft.com/office/powerpoint/2010/main" val="327165195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5"/>
          <p:cNvSpPr txBox="1">
            <a:spLocks noChangeArrowheads="1"/>
          </p:cNvSpPr>
          <p:nvPr/>
        </p:nvSpPr>
        <p:spPr bwMode="auto">
          <a:xfrm>
            <a:off x="9671342" y="2273295"/>
            <a:ext cx="13440835" cy="1079500"/>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hangingPunct="1"/>
            <a:r>
              <a:rPr lang="en-US" altLang="ru-RU" sz="4000" dirty="0" smtClean="0">
                <a:solidFill>
                  <a:srgbClr val="DCDEE0">
                    <a:lumMod val="25000"/>
                  </a:srgbClr>
                </a:solidFill>
                <a:latin typeface="Raleway Medium"/>
              </a:rPr>
              <a:t>Organic wastes</a:t>
            </a:r>
            <a:endParaRPr lang="ru-RU" altLang="ru-RU" sz="4000" dirty="0">
              <a:solidFill>
                <a:srgbClr val="DCDEE0">
                  <a:lumMod val="25000"/>
                </a:srgbClr>
              </a:solidFill>
              <a:latin typeface="Raleway Medium"/>
            </a:endParaRPr>
          </a:p>
        </p:txBody>
      </p:sp>
      <p:sp>
        <p:nvSpPr>
          <p:cNvPr id="3086" name="Text Box 6"/>
          <p:cNvSpPr txBox="1">
            <a:spLocks noChangeArrowheads="1"/>
          </p:cNvSpPr>
          <p:nvPr/>
        </p:nvSpPr>
        <p:spPr bwMode="auto">
          <a:xfrm>
            <a:off x="1606847" y="2273295"/>
            <a:ext cx="6625165" cy="1079500"/>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hangingPunct="1"/>
            <a:r>
              <a:rPr lang="en-US" altLang="ru-RU" sz="4000" dirty="0" smtClean="0">
                <a:solidFill>
                  <a:srgbClr val="DCDEE0">
                    <a:lumMod val="25000"/>
                  </a:srgbClr>
                </a:solidFill>
                <a:latin typeface="Raleway Medium"/>
              </a:rPr>
              <a:t>Quality control</a:t>
            </a:r>
            <a:endParaRPr lang="ru-RU" altLang="ru-RU" sz="4000" dirty="0">
              <a:solidFill>
                <a:srgbClr val="DCDEE0">
                  <a:lumMod val="25000"/>
                </a:srgbClr>
              </a:solidFill>
              <a:latin typeface="Raleway Medium"/>
            </a:endParaRPr>
          </a:p>
        </p:txBody>
      </p:sp>
      <p:sp>
        <p:nvSpPr>
          <p:cNvPr id="3087" name="Text Box 7"/>
          <p:cNvSpPr txBox="1">
            <a:spLocks noChangeArrowheads="1"/>
          </p:cNvSpPr>
          <p:nvPr/>
        </p:nvSpPr>
        <p:spPr bwMode="auto">
          <a:xfrm>
            <a:off x="1606847" y="3784596"/>
            <a:ext cx="9921124" cy="1047178"/>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lstStyle>
            <a:lvl1pPr indent="88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hangingPunct="1">
              <a:lnSpc>
                <a:spcPct val="120000"/>
              </a:lnSpc>
            </a:pPr>
            <a:r>
              <a:rPr lang="en-US" altLang="ru-RU" sz="4000" dirty="0" smtClean="0">
                <a:solidFill>
                  <a:srgbClr val="DCDEE0">
                    <a:lumMod val="25000"/>
                  </a:srgbClr>
                </a:solidFill>
                <a:latin typeface="Raleway Medium"/>
              </a:rPr>
              <a:t>Shredding and conditioning</a:t>
            </a:r>
            <a:endParaRPr lang="ru-RU" altLang="ru-RU" sz="4000" dirty="0" smtClean="0">
              <a:solidFill>
                <a:srgbClr val="DCDEE0">
                  <a:lumMod val="25000"/>
                </a:srgbClr>
              </a:solidFill>
              <a:latin typeface="Raleway Medium"/>
            </a:endParaRPr>
          </a:p>
        </p:txBody>
      </p:sp>
      <p:sp>
        <p:nvSpPr>
          <p:cNvPr id="3088" name="Text Box 8"/>
          <p:cNvSpPr txBox="1">
            <a:spLocks noChangeArrowheads="1"/>
          </p:cNvSpPr>
          <p:nvPr/>
        </p:nvSpPr>
        <p:spPr bwMode="auto">
          <a:xfrm>
            <a:off x="13513375" y="7201299"/>
            <a:ext cx="9503835" cy="1031306"/>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hangingPunct="1">
              <a:lnSpc>
                <a:spcPct val="130000"/>
              </a:lnSpc>
            </a:pPr>
            <a:r>
              <a:rPr lang="en-US" altLang="ru-RU" sz="4000" dirty="0" err="1" smtClean="0">
                <a:solidFill>
                  <a:srgbClr val="DCDEE0">
                    <a:lumMod val="25000"/>
                  </a:srgbClr>
                </a:solidFill>
                <a:latin typeface="Raleway Medium"/>
              </a:rPr>
              <a:t>Organo</a:t>
            </a:r>
            <a:r>
              <a:rPr lang="en-US" altLang="ru-RU" sz="4000" dirty="0" smtClean="0">
                <a:solidFill>
                  <a:srgbClr val="DCDEE0">
                    <a:lumMod val="25000"/>
                  </a:srgbClr>
                </a:solidFill>
                <a:latin typeface="Raleway Medium"/>
              </a:rPr>
              <a:t>-mineral </a:t>
            </a:r>
            <a:r>
              <a:rPr lang="en-US" altLang="ru-RU" sz="4000" dirty="0" smtClean="0">
                <a:solidFill>
                  <a:srgbClr val="DCDEE0">
                    <a:lumMod val="25000"/>
                  </a:srgbClr>
                </a:solidFill>
                <a:latin typeface="Raleway Medium"/>
              </a:rPr>
              <a:t>pulp processing </a:t>
            </a:r>
            <a:endParaRPr lang="ru-RU" altLang="ru-RU" sz="4000" dirty="0">
              <a:solidFill>
                <a:srgbClr val="DCDEE0">
                  <a:lumMod val="25000"/>
                </a:srgbClr>
              </a:solidFill>
              <a:latin typeface="Raleway Medium"/>
            </a:endParaRPr>
          </a:p>
        </p:txBody>
      </p:sp>
      <p:sp>
        <p:nvSpPr>
          <p:cNvPr id="3089" name="Text Box 9"/>
          <p:cNvSpPr txBox="1">
            <a:spLocks noChangeArrowheads="1"/>
          </p:cNvSpPr>
          <p:nvPr/>
        </p:nvSpPr>
        <p:spPr bwMode="auto">
          <a:xfrm>
            <a:off x="13513381" y="5506748"/>
            <a:ext cx="9503829" cy="990479"/>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hangingPunct="1">
              <a:lnSpc>
                <a:spcPct val="120000"/>
              </a:lnSpc>
            </a:pPr>
            <a:r>
              <a:rPr lang="en-US" altLang="ru-RU" sz="4000" dirty="0">
                <a:solidFill>
                  <a:srgbClr val="DCDEE0">
                    <a:lumMod val="25000"/>
                  </a:srgbClr>
                </a:solidFill>
                <a:latin typeface="Raleway Medium"/>
              </a:rPr>
              <a:t>Enrichment </a:t>
            </a:r>
            <a:r>
              <a:rPr lang="en-US" altLang="ru-RU" sz="4000" dirty="0" smtClean="0">
                <a:solidFill>
                  <a:srgbClr val="DCDEE0">
                    <a:lumMod val="25000"/>
                  </a:srgbClr>
                </a:solidFill>
                <a:latin typeface="Raleway Medium"/>
              </a:rPr>
              <a:t>with nutrients</a:t>
            </a:r>
            <a:endParaRPr lang="ru-RU" altLang="ru-RU" sz="4000" dirty="0">
              <a:solidFill>
                <a:srgbClr val="DCDEE0">
                  <a:lumMod val="25000"/>
                </a:srgbClr>
              </a:solidFill>
              <a:latin typeface="Raleway Medium"/>
            </a:endParaRPr>
          </a:p>
        </p:txBody>
      </p:sp>
      <p:sp>
        <p:nvSpPr>
          <p:cNvPr id="3090" name="Line 10"/>
          <p:cNvSpPr>
            <a:spLocks noChangeShapeType="1"/>
          </p:cNvSpPr>
          <p:nvPr/>
        </p:nvSpPr>
        <p:spPr bwMode="auto">
          <a:xfrm>
            <a:off x="3482205" y="879156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3091" name="Text Box 11"/>
          <p:cNvSpPr txBox="1">
            <a:spLocks noChangeArrowheads="1"/>
          </p:cNvSpPr>
          <p:nvPr/>
        </p:nvSpPr>
        <p:spPr bwMode="auto">
          <a:xfrm>
            <a:off x="16010073" y="8893347"/>
            <a:ext cx="4358055" cy="982088"/>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ts val="1429"/>
              </a:spcBef>
            </a:pPr>
            <a:r>
              <a:rPr lang="en-US" altLang="ru-RU" sz="4000" dirty="0" smtClean="0">
                <a:solidFill>
                  <a:srgbClr val="DCDEE0">
                    <a:lumMod val="25000"/>
                  </a:srgbClr>
                </a:solidFill>
                <a:latin typeface="Raleway Medium"/>
              </a:rPr>
              <a:t>Quality control</a:t>
            </a:r>
            <a:endParaRPr lang="ru-RU" altLang="ru-RU" sz="4000" u="sng" dirty="0">
              <a:solidFill>
                <a:srgbClr val="DCDEE0">
                  <a:lumMod val="25000"/>
                </a:srgbClr>
              </a:solidFill>
              <a:latin typeface="Raleway Medium"/>
            </a:endParaRPr>
          </a:p>
        </p:txBody>
      </p:sp>
      <p:sp>
        <p:nvSpPr>
          <p:cNvPr id="3094" name="Line 24"/>
          <p:cNvSpPr>
            <a:spLocks noChangeShapeType="1"/>
          </p:cNvSpPr>
          <p:nvPr/>
        </p:nvSpPr>
        <p:spPr bwMode="auto">
          <a:xfrm flipH="1">
            <a:off x="8232006" y="2851145"/>
            <a:ext cx="1439333" cy="0"/>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3095" name="Line 25"/>
          <p:cNvSpPr>
            <a:spLocks noChangeShapeType="1"/>
          </p:cNvSpPr>
          <p:nvPr/>
        </p:nvSpPr>
        <p:spPr bwMode="auto">
          <a:xfrm>
            <a:off x="4773373" y="3352795"/>
            <a:ext cx="0" cy="431800"/>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3097" name="Line 27"/>
          <p:cNvSpPr>
            <a:spLocks noChangeShapeType="1"/>
          </p:cNvSpPr>
          <p:nvPr/>
        </p:nvSpPr>
        <p:spPr bwMode="auto">
          <a:xfrm>
            <a:off x="11527971" y="4281874"/>
            <a:ext cx="1938555" cy="0"/>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3098" name="Line 28"/>
          <p:cNvSpPr>
            <a:spLocks noChangeShapeType="1"/>
          </p:cNvSpPr>
          <p:nvPr/>
        </p:nvSpPr>
        <p:spPr bwMode="auto">
          <a:xfrm flipH="1">
            <a:off x="18218434" y="4831774"/>
            <a:ext cx="6" cy="674974"/>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57374" name="Rectangle 30"/>
          <p:cNvSpPr>
            <a:spLocks noGrp="1" noChangeArrowheads="1"/>
          </p:cNvSpPr>
          <p:nvPr>
            <p:ph type="title"/>
          </p:nvPr>
        </p:nvSpPr>
        <p:spPr>
          <a:xfrm>
            <a:off x="800394" y="318402"/>
            <a:ext cx="22923501" cy="1530350"/>
          </a:xfrm>
        </p:spPr>
        <p:txBody>
          <a:bodyPr>
            <a:noAutofit/>
          </a:bodyPr>
          <a:lstStyle/>
          <a:p>
            <a:pPr eaLnBrk="1" hangingPunct="1">
              <a:defRPr/>
            </a:pPr>
            <a:r>
              <a:rPr lang="en-US" sz="6500" b="1" dirty="0" err="1" smtClean="0">
                <a:solidFill>
                  <a:schemeClr val="tx1"/>
                </a:solidFill>
              </a:rPr>
              <a:t>organo</a:t>
            </a:r>
            <a:r>
              <a:rPr lang="en-US" sz="6500" b="1" dirty="0" smtClean="0">
                <a:solidFill>
                  <a:schemeClr val="tx1"/>
                </a:solidFill>
              </a:rPr>
              <a:t>-mineral fertilizers (OMF) production</a:t>
            </a:r>
            <a:endParaRPr lang="ru-RU" sz="6500" b="1" dirty="0">
              <a:solidFill>
                <a:schemeClr val="tx1"/>
              </a:solidFill>
            </a:endParaRPr>
          </a:p>
        </p:txBody>
      </p:sp>
      <p:sp>
        <p:nvSpPr>
          <p:cNvPr id="29" name="Text Box 7"/>
          <p:cNvSpPr txBox="1">
            <a:spLocks noChangeArrowheads="1"/>
          </p:cNvSpPr>
          <p:nvPr/>
        </p:nvSpPr>
        <p:spPr bwMode="auto">
          <a:xfrm>
            <a:off x="13466526" y="3784597"/>
            <a:ext cx="9645652" cy="1047178"/>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lstStyle>
            <a:lvl1pPr indent="88900">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hangingPunct="1">
              <a:lnSpc>
                <a:spcPct val="120000"/>
              </a:lnSpc>
            </a:pPr>
            <a:r>
              <a:rPr lang="en-US" altLang="ru-RU" sz="4000" dirty="0" smtClean="0">
                <a:solidFill>
                  <a:srgbClr val="DCDEE0">
                    <a:lumMod val="25000"/>
                  </a:srgbClr>
                </a:solidFill>
                <a:latin typeface="Raleway Medium"/>
              </a:rPr>
              <a:t>Calculations </a:t>
            </a:r>
            <a:r>
              <a:rPr lang="en-US" altLang="ru-RU" sz="4000" dirty="0">
                <a:solidFill>
                  <a:srgbClr val="DCDEE0">
                    <a:lumMod val="25000"/>
                  </a:srgbClr>
                </a:solidFill>
                <a:latin typeface="Raleway Medium"/>
              </a:rPr>
              <a:t>of components </a:t>
            </a:r>
            <a:r>
              <a:rPr lang="en-US" altLang="ru-RU" sz="4000" dirty="0" smtClean="0">
                <a:solidFill>
                  <a:srgbClr val="DCDEE0">
                    <a:lumMod val="25000"/>
                  </a:srgbClr>
                </a:solidFill>
                <a:latin typeface="Raleway Medium"/>
              </a:rPr>
              <a:t>amount</a:t>
            </a:r>
            <a:endParaRPr lang="uk-UA" altLang="ru-RU" sz="4000" dirty="0">
              <a:solidFill>
                <a:srgbClr val="DCDEE0">
                  <a:lumMod val="25000"/>
                </a:srgbClr>
              </a:solidFill>
              <a:latin typeface="Raleway Medium"/>
            </a:endParaRPr>
          </a:p>
        </p:txBody>
      </p:sp>
      <p:sp>
        <p:nvSpPr>
          <p:cNvPr id="35" name="Text Box 11"/>
          <p:cNvSpPr txBox="1">
            <a:spLocks noChangeArrowheads="1"/>
          </p:cNvSpPr>
          <p:nvPr/>
        </p:nvSpPr>
        <p:spPr bwMode="auto">
          <a:xfrm>
            <a:off x="16010066" y="10575814"/>
            <a:ext cx="4358055" cy="982088"/>
          </a:xfrm>
          <a:prstGeom prst="rect">
            <a:avLst/>
          </a:prstGeom>
          <a:gradFill rotWithShape="1">
            <a:gsLst>
              <a:gs pos="0">
                <a:srgbClr val="FFFFFF"/>
              </a:gs>
              <a:gs pos="50000">
                <a:srgbClr val="EDF4EA"/>
              </a:gs>
              <a:gs pos="100000">
                <a:srgbClr val="FFFFFF"/>
              </a:gs>
            </a:gsLst>
            <a:lin ang="5400000" scaled="1"/>
          </a:gradFill>
          <a:ln w="25400">
            <a:solidFill>
              <a:srgbClr val="003399"/>
            </a:solidFill>
            <a:miter lim="800000"/>
            <a:headEnd/>
            <a:tailEnd/>
          </a:ln>
        </p:spPr>
        <p:txBody>
          <a:bodyPr lIns="217700" tIns="108850" rIns="217700" bIns="108850"/>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spcBef>
                <a:spcPts val="1429"/>
              </a:spcBef>
            </a:pPr>
            <a:r>
              <a:rPr lang="en-US" altLang="ru-RU" sz="4000" dirty="0" smtClean="0">
                <a:solidFill>
                  <a:srgbClr val="DCDEE0">
                    <a:lumMod val="25000"/>
                  </a:srgbClr>
                </a:solidFill>
                <a:latin typeface="Raleway Medium"/>
              </a:rPr>
              <a:t>Solid OMF</a:t>
            </a:r>
            <a:endParaRPr lang="ru-RU" altLang="ru-RU" sz="4000" u="sng" dirty="0">
              <a:solidFill>
                <a:srgbClr val="DCDEE0">
                  <a:lumMod val="25000"/>
                </a:srgbClr>
              </a:solidFill>
              <a:latin typeface="Raleway Medium"/>
            </a:endParaRPr>
          </a:p>
        </p:txBody>
      </p:sp>
      <p:pic>
        <p:nvPicPr>
          <p:cNvPr id="9250" name="Picture 1058" descr="C:\Users\VG\Desktop\WeChat Image_201908301236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10" r="8061"/>
          <a:stretch/>
        </p:blipFill>
        <p:spPr bwMode="auto">
          <a:xfrm>
            <a:off x="6359893" y="5523830"/>
            <a:ext cx="4026642" cy="3492271"/>
          </a:xfrm>
          <a:prstGeom prst="rect">
            <a:avLst/>
          </a:prstGeom>
          <a:noFill/>
          <a:extLst>
            <a:ext uri="{909E8E84-426E-40DD-AFC4-6F175D3DCCD1}">
              <a14:hiddenFill xmlns:a14="http://schemas.microsoft.com/office/drawing/2010/main">
                <a:solidFill>
                  <a:srgbClr val="FFFFFF"/>
                </a:solidFill>
              </a14:hiddenFill>
            </a:ext>
          </a:extLst>
        </p:spPr>
      </p:pic>
      <p:sp>
        <p:nvSpPr>
          <p:cNvPr id="37" name="Line 28"/>
          <p:cNvSpPr>
            <a:spLocks noChangeShapeType="1"/>
          </p:cNvSpPr>
          <p:nvPr/>
        </p:nvSpPr>
        <p:spPr bwMode="auto">
          <a:xfrm flipH="1">
            <a:off x="18189101" y="6497227"/>
            <a:ext cx="6" cy="674974"/>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38" name="Line 28"/>
          <p:cNvSpPr>
            <a:spLocks noChangeShapeType="1"/>
          </p:cNvSpPr>
          <p:nvPr/>
        </p:nvSpPr>
        <p:spPr bwMode="auto">
          <a:xfrm flipH="1">
            <a:off x="18218428" y="8188090"/>
            <a:ext cx="6" cy="674974"/>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sp>
        <p:nvSpPr>
          <p:cNvPr id="39" name="Line 28"/>
          <p:cNvSpPr>
            <a:spLocks noChangeShapeType="1"/>
          </p:cNvSpPr>
          <p:nvPr/>
        </p:nvSpPr>
        <p:spPr bwMode="auto">
          <a:xfrm flipH="1">
            <a:off x="18189094" y="9900840"/>
            <a:ext cx="6" cy="674974"/>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lIns="217700" tIns="108850" rIns="217700" bIns="108850"/>
          <a:lstStyle/>
          <a:p>
            <a:endParaRPr lang="ru-RU">
              <a:solidFill>
                <a:srgbClr val="DCDEE0">
                  <a:lumMod val="25000"/>
                </a:srgbClr>
              </a:solidFill>
            </a:endParaRPr>
          </a:p>
        </p:txBody>
      </p:sp>
      <p:pic>
        <p:nvPicPr>
          <p:cNvPr id="9251" name="Picture 1059" descr="C:\Users\VG\Desktop\WeChat Image_20190830123657.jpg"/>
          <p:cNvPicPr>
            <a:picLocks noChangeAspect="1" noChangeArrowheads="1"/>
          </p:cNvPicPr>
          <p:nvPr/>
        </p:nvPicPr>
        <p:blipFill rotWithShape="1">
          <a:blip r:embed="rId4">
            <a:extLst>
              <a:ext uri="{28A0092B-C50C-407E-A947-70E740481C1C}">
                <a14:useLocalDpi xmlns:a14="http://schemas.microsoft.com/office/drawing/2010/main" val="0"/>
              </a:ext>
            </a:extLst>
          </a:blip>
          <a:srcRect l="26072" r="8036" b="6208"/>
          <a:stretch/>
        </p:blipFill>
        <p:spPr bwMode="auto">
          <a:xfrm>
            <a:off x="2417412" y="9000612"/>
            <a:ext cx="4045784" cy="33379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979096" y="11521399"/>
            <a:ext cx="11821886" cy="1631216"/>
          </a:xfrm>
          <a:prstGeom prst="rect">
            <a:avLst/>
          </a:prstGeom>
          <a:solidFill>
            <a:srgbClr val="92D050"/>
          </a:solidFill>
        </p:spPr>
        <p:txBody>
          <a:bodyPr wrap="square">
            <a:spAutoFit/>
          </a:bodyPr>
          <a:lstStyle/>
          <a:p>
            <a:pPr algn="ctr"/>
            <a:r>
              <a:rPr lang="en-US" altLang="ru-RU" sz="5000" dirty="0" smtClean="0"/>
              <a:t>Balanced </a:t>
            </a:r>
            <a:r>
              <a:rPr lang="en-US" altLang="ru-RU" sz="5000" dirty="0" smtClean="0"/>
              <a:t>composition</a:t>
            </a:r>
            <a:r>
              <a:rPr lang="en-US" altLang="ru-RU" sz="5000" dirty="0" smtClean="0"/>
              <a:t> </a:t>
            </a:r>
            <a:r>
              <a:rPr lang="en-US" altLang="ru-RU" sz="5000" dirty="0" smtClean="0"/>
              <a:t>for </a:t>
            </a:r>
            <a:r>
              <a:rPr lang="en-US" altLang="ru-RU" sz="5000" dirty="0" smtClean="0"/>
              <a:t>particular</a:t>
            </a:r>
          </a:p>
          <a:p>
            <a:pPr algn="ctr"/>
            <a:r>
              <a:rPr lang="en-US" altLang="ru-RU" sz="5000" dirty="0" smtClean="0"/>
              <a:t>crop </a:t>
            </a:r>
            <a:r>
              <a:rPr lang="en-US" altLang="ru-RU" sz="5000" dirty="0"/>
              <a:t>and </a:t>
            </a:r>
            <a:r>
              <a:rPr lang="en-US" altLang="ru-RU" sz="5000" dirty="0" smtClean="0"/>
              <a:t>soil</a:t>
            </a:r>
            <a:endParaRPr lang="uk-UA" sz="5000" dirty="0"/>
          </a:p>
        </p:txBody>
      </p:sp>
      <p:pic>
        <p:nvPicPr>
          <p:cNvPr id="46" name="Picture 4" descr="stend"/>
          <p:cNvPicPr>
            <a:picLocks noChangeAspect="1" noChangeArrowheads="1"/>
          </p:cNvPicPr>
          <p:nvPr/>
        </p:nvPicPr>
        <p:blipFill rotWithShape="1">
          <a:blip r:embed="rId5">
            <a:extLst>
              <a:ext uri="{28A0092B-C50C-407E-A947-70E740481C1C}">
                <a14:useLocalDpi xmlns:a14="http://schemas.microsoft.com/office/drawing/2010/main" val="0"/>
              </a:ext>
            </a:extLst>
          </a:blip>
          <a:srcRect l="25132" t="80998" r="63397" b="5666"/>
          <a:stretch/>
        </p:blipFill>
        <p:spPr bwMode="auto">
          <a:xfrm>
            <a:off x="2417412" y="5450619"/>
            <a:ext cx="4088598" cy="350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descr="stend"/>
          <p:cNvPicPr>
            <a:picLocks noChangeAspect="1" noChangeArrowheads="1"/>
          </p:cNvPicPr>
          <p:nvPr/>
        </p:nvPicPr>
        <p:blipFill rotWithShape="1">
          <a:blip r:embed="rId5">
            <a:extLst>
              <a:ext uri="{28A0092B-C50C-407E-A947-70E740481C1C}">
                <a14:useLocalDpi xmlns:a14="http://schemas.microsoft.com/office/drawing/2010/main" val="0"/>
              </a:ext>
            </a:extLst>
          </a:blip>
          <a:srcRect l="6670" t="80806" r="81719" b="6050"/>
          <a:stretch/>
        </p:blipFill>
        <p:spPr bwMode="auto">
          <a:xfrm>
            <a:off x="6402709" y="8796354"/>
            <a:ext cx="3983826" cy="35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73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Organiki001\Desktop\EdN.png"/>
          <p:cNvPicPr/>
          <p:nvPr/>
        </p:nvPicPr>
        <p:blipFill>
          <a:blip r:embed="rId3">
            <a:extLst>
              <a:ext uri="{28A0092B-C50C-407E-A947-70E740481C1C}">
                <a14:useLocalDpi xmlns:a14="http://schemas.microsoft.com/office/drawing/2010/main" val="0"/>
              </a:ext>
            </a:extLst>
          </a:blip>
          <a:srcRect/>
          <a:stretch>
            <a:fillRect/>
          </a:stretch>
        </p:blipFill>
        <p:spPr bwMode="auto">
          <a:xfrm>
            <a:off x="851531" y="2314702"/>
            <a:ext cx="9350025" cy="6559824"/>
          </a:xfrm>
          <a:prstGeom prst="rect">
            <a:avLst/>
          </a:prstGeom>
          <a:noFill/>
          <a:ln>
            <a:noFill/>
          </a:ln>
        </p:spPr>
      </p:pic>
      <p:sp>
        <p:nvSpPr>
          <p:cNvPr id="4" name="Прямоугольник 3"/>
          <p:cNvSpPr/>
          <p:nvPr/>
        </p:nvSpPr>
        <p:spPr>
          <a:xfrm>
            <a:off x="1185453" y="474938"/>
            <a:ext cx="8682185" cy="1323439"/>
          </a:xfrm>
          <a:prstGeom prst="rect">
            <a:avLst/>
          </a:prstGeom>
        </p:spPr>
        <p:txBody>
          <a:bodyPr wrap="none">
            <a:spAutoFit/>
          </a:bodyPr>
          <a:lstStyle/>
          <a:p>
            <a:r>
              <a:rPr lang="en-US" sz="8000" b="1" dirty="0" smtClean="0">
                <a:solidFill>
                  <a:schemeClr val="tx1"/>
                </a:solidFill>
              </a:rPr>
              <a:t>Experimental site</a:t>
            </a:r>
            <a:endParaRPr lang="uk-UA" sz="8000" dirty="0">
              <a:solidFill>
                <a:schemeClr val="tx1"/>
              </a:solidFill>
            </a:endParaRPr>
          </a:p>
        </p:txBody>
      </p:sp>
      <p:sp>
        <p:nvSpPr>
          <p:cNvPr id="5" name="Прямоугольник 4"/>
          <p:cNvSpPr/>
          <p:nvPr/>
        </p:nvSpPr>
        <p:spPr>
          <a:xfrm>
            <a:off x="11231216" y="858483"/>
            <a:ext cx="12622695" cy="11633954"/>
          </a:xfrm>
          <a:prstGeom prst="rect">
            <a:avLst/>
          </a:prstGeom>
        </p:spPr>
        <p:txBody>
          <a:bodyPr wrap="square">
            <a:spAutoFit/>
          </a:bodyPr>
          <a:lstStyle/>
          <a:p>
            <a:r>
              <a:rPr lang="en-US" sz="5000" dirty="0" smtClean="0"/>
              <a:t>General </a:t>
            </a:r>
            <a:r>
              <a:rPr lang="en-US" sz="5000" dirty="0"/>
              <a:t>trial data</a:t>
            </a:r>
          </a:p>
          <a:p>
            <a:r>
              <a:rPr lang="en-US" sz="5000" dirty="0"/>
              <a:t>Research </a:t>
            </a:r>
            <a:r>
              <a:rPr lang="en-US" sz="5000" dirty="0" smtClean="0"/>
              <a:t>was conducted on </a:t>
            </a:r>
            <a:r>
              <a:rPr lang="en-US" sz="5000" dirty="0"/>
              <a:t>experimental field of the NSC </a:t>
            </a:r>
            <a:r>
              <a:rPr lang="en-US" sz="5000" dirty="0" smtClean="0"/>
              <a:t>ISSAR, </a:t>
            </a:r>
            <a:r>
              <a:rPr lang="en-US" sz="5000" dirty="0" err="1"/>
              <a:t>Kharkivska</a:t>
            </a:r>
            <a:r>
              <a:rPr lang="en-US" sz="5000" dirty="0"/>
              <a:t> </a:t>
            </a:r>
            <a:r>
              <a:rPr lang="en-US" sz="5000" dirty="0" smtClean="0"/>
              <a:t>oblast, </a:t>
            </a:r>
            <a:r>
              <a:rPr lang="en-US" sz="5000" dirty="0"/>
              <a:t>v. </a:t>
            </a:r>
            <a:r>
              <a:rPr lang="en-US" sz="5000" dirty="0" err="1"/>
              <a:t>Novy</a:t>
            </a:r>
            <a:r>
              <a:rPr lang="en-US" sz="5000" dirty="0"/>
              <a:t> </a:t>
            </a:r>
            <a:r>
              <a:rPr lang="en-US" sz="5000" dirty="0" err="1"/>
              <a:t>Korotich</a:t>
            </a:r>
            <a:r>
              <a:rPr lang="en-US" sz="5000" dirty="0"/>
              <a:t> (Figure </a:t>
            </a:r>
            <a:r>
              <a:rPr lang="en-US" sz="5000" dirty="0" smtClean="0"/>
              <a:t>1). </a:t>
            </a:r>
            <a:endParaRPr lang="en-US" sz="5000" dirty="0"/>
          </a:p>
          <a:p>
            <a:r>
              <a:rPr lang="en-US" sz="5000" dirty="0" smtClean="0"/>
              <a:t>Natural-climatic </a:t>
            </a:r>
            <a:r>
              <a:rPr lang="en-US" sz="5000" dirty="0"/>
              <a:t>zone – Forest-Steppe. The territory of experimental </a:t>
            </a:r>
            <a:r>
              <a:rPr lang="en-US" sz="5000" dirty="0" smtClean="0"/>
              <a:t>field </a:t>
            </a:r>
            <a:r>
              <a:rPr lang="en-US" sz="5000" dirty="0"/>
              <a:t>is characterized by a temperate continental </a:t>
            </a:r>
            <a:r>
              <a:rPr lang="en-US" sz="5000" dirty="0" smtClean="0"/>
              <a:t>climate, </a:t>
            </a:r>
            <a:r>
              <a:rPr lang="en-US" sz="5000" dirty="0"/>
              <a:t>sum of positive temperatures about 2400-2900 </a:t>
            </a:r>
            <a:r>
              <a:rPr lang="en-US" sz="5000" baseline="30000" dirty="0"/>
              <a:t>○</a:t>
            </a:r>
            <a:r>
              <a:rPr lang="en-US" sz="5000" dirty="0"/>
              <a:t>С. The average annual precipitation is 465-680 mm. Soil of the experimental field - </a:t>
            </a:r>
            <a:r>
              <a:rPr lang="en-US" sz="5000" dirty="0" err="1"/>
              <a:t>chernozem</a:t>
            </a:r>
            <a:r>
              <a:rPr lang="en-US" sz="5000" dirty="0"/>
              <a:t> </a:t>
            </a:r>
            <a:r>
              <a:rPr lang="en-US" sz="5000" dirty="0" smtClean="0"/>
              <a:t>typical. The </a:t>
            </a:r>
            <a:r>
              <a:rPr lang="en-US" sz="5000" dirty="0"/>
              <a:t>three-replicate trials </a:t>
            </a:r>
            <a:r>
              <a:rPr lang="en-US" sz="5000" dirty="0" smtClean="0"/>
              <a:t>was set </a:t>
            </a:r>
            <a:r>
              <a:rPr lang="en-US" sz="5000" dirty="0"/>
              <a:t>up according to the randomized complete-block design. The elementary plot size </a:t>
            </a:r>
            <a:r>
              <a:rPr lang="en-US" sz="5000" dirty="0" smtClean="0"/>
              <a:t>was 10 </a:t>
            </a:r>
            <a:r>
              <a:rPr lang="en-US" sz="5000" dirty="0"/>
              <a:t>sq. m. </a:t>
            </a:r>
            <a:r>
              <a:rPr lang="en-US" sz="5000" dirty="0" smtClean="0"/>
              <a:t>Winter wheat was cultivated.</a:t>
            </a:r>
            <a:endParaRPr lang="ru-RU" sz="5000" dirty="0" smtClean="0"/>
          </a:p>
        </p:txBody>
      </p:sp>
      <p:sp>
        <p:nvSpPr>
          <p:cNvPr id="6" name="Прямоугольник 5"/>
          <p:cNvSpPr/>
          <p:nvPr/>
        </p:nvSpPr>
        <p:spPr>
          <a:xfrm>
            <a:off x="89840" y="9154546"/>
            <a:ext cx="10873409" cy="1631216"/>
          </a:xfrm>
          <a:prstGeom prst="rect">
            <a:avLst/>
          </a:prstGeom>
        </p:spPr>
        <p:txBody>
          <a:bodyPr wrap="square">
            <a:spAutoFit/>
          </a:bodyPr>
          <a:lstStyle/>
          <a:p>
            <a:pPr algn="ctr"/>
            <a:r>
              <a:rPr lang="en-US" sz="5000" dirty="0" smtClean="0"/>
              <a:t>Location </a:t>
            </a:r>
            <a:r>
              <a:rPr lang="en-US" sz="5000" dirty="0"/>
              <a:t>of the research site (</a:t>
            </a:r>
            <a:r>
              <a:rPr lang="en-US" sz="5000" dirty="0" err="1"/>
              <a:t>Kharkivska</a:t>
            </a:r>
            <a:r>
              <a:rPr lang="en-US" sz="5000" dirty="0"/>
              <a:t> </a:t>
            </a:r>
            <a:r>
              <a:rPr lang="en-US" sz="5000" dirty="0" smtClean="0"/>
              <a:t>oblast, </a:t>
            </a:r>
            <a:r>
              <a:rPr lang="en-US" sz="5000" dirty="0"/>
              <a:t>v. </a:t>
            </a:r>
            <a:r>
              <a:rPr lang="en-US" sz="5000" dirty="0" err="1"/>
              <a:t>Novy</a:t>
            </a:r>
            <a:r>
              <a:rPr lang="en-US" sz="5000" dirty="0"/>
              <a:t> </a:t>
            </a:r>
            <a:r>
              <a:rPr lang="en-US" sz="5000" dirty="0" err="1"/>
              <a:t>Korotich</a:t>
            </a:r>
            <a:r>
              <a:rPr lang="en-US" sz="5000" dirty="0"/>
              <a:t>)</a:t>
            </a:r>
          </a:p>
        </p:txBody>
      </p:sp>
    </p:spTree>
    <p:extLst>
      <p:ext uri="{BB962C8B-B14F-4D97-AF65-F5344CB8AC3E}">
        <p14:creationId xmlns:p14="http://schemas.microsoft.com/office/powerpoint/2010/main" val="383913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924573"/>
              </p:ext>
            </p:extLst>
          </p:nvPr>
        </p:nvGraphicFramePr>
        <p:xfrm>
          <a:off x="1230267" y="3319669"/>
          <a:ext cx="12998124" cy="8103003"/>
        </p:xfrm>
        <a:graphic>
          <a:graphicData uri="http://schemas.openxmlformats.org/drawingml/2006/table">
            <a:tbl>
              <a:tblPr>
                <a:tableStyleId>{C083E6E3-FA7D-4D7B-A595-EF9225AFEA82}</a:tableStyleId>
              </a:tblPr>
              <a:tblGrid>
                <a:gridCol w="6942790">
                  <a:extLst>
                    <a:ext uri="{9D8B030D-6E8A-4147-A177-3AD203B41FA5}">
                      <a16:colId xmlns:a16="http://schemas.microsoft.com/office/drawing/2014/main" val="20000"/>
                    </a:ext>
                  </a:extLst>
                </a:gridCol>
                <a:gridCol w="6055334">
                  <a:extLst>
                    <a:ext uri="{9D8B030D-6E8A-4147-A177-3AD203B41FA5}">
                      <a16:colId xmlns:a16="http://schemas.microsoft.com/office/drawing/2014/main" val="20001"/>
                    </a:ext>
                  </a:extLst>
                </a:gridCol>
              </a:tblGrid>
              <a:tr h="1112165">
                <a:tc>
                  <a:txBody>
                    <a:bodyPr/>
                    <a:lstStyle/>
                    <a:p>
                      <a:pPr algn="ctr">
                        <a:lnSpc>
                          <a:spcPct val="150000"/>
                        </a:lnSpc>
                        <a:spcAft>
                          <a:spcPts val="0"/>
                        </a:spcAft>
                      </a:pPr>
                      <a:r>
                        <a:rPr lang="en-US" sz="4000" dirty="0" smtClean="0">
                          <a:effectLst/>
                        </a:rPr>
                        <a:t>Treatment</a:t>
                      </a:r>
                      <a:endParaRPr lang="uk-UA" sz="4000" dirty="0">
                        <a:effectLst/>
                        <a:latin typeface="+mj-lt"/>
                        <a:ea typeface="Times New Roman"/>
                      </a:endParaRPr>
                    </a:p>
                  </a:txBody>
                  <a:tcPr marL="68580" marR="68580" marT="0" marB="0" anchor="ctr"/>
                </a:tc>
                <a:tc>
                  <a:txBody>
                    <a:bodyPr/>
                    <a:lstStyle/>
                    <a:p>
                      <a:pPr algn="ctr">
                        <a:spcAft>
                          <a:spcPts val="0"/>
                        </a:spcAft>
                      </a:pPr>
                      <a:r>
                        <a:rPr lang="pt-BR" sz="4000" dirty="0" smtClean="0">
                          <a:effectLst/>
                        </a:rPr>
                        <a:t>Total N fertilization</a:t>
                      </a:r>
                    </a:p>
                    <a:p>
                      <a:pPr algn="ctr">
                        <a:spcAft>
                          <a:spcPts val="0"/>
                        </a:spcAft>
                      </a:pPr>
                      <a:r>
                        <a:rPr lang="pt-BR" sz="4000" dirty="0" smtClean="0">
                          <a:effectLst/>
                        </a:rPr>
                        <a:t>(kg N ha</a:t>
                      </a:r>
                      <a:r>
                        <a:rPr lang="pt-BR" sz="4000" baseline="30000" dirty="0" smtClean="0">
                          <a:effectLst/>
                        </a:rPr>
                        <a:t>-1</a:t>
                      </a:r>
                      <a:r>
                        <a:rPr lang="pt-BR" sz="4000" dirty="0" smtClean="0">
                          <a:effectLst/>
                        </a:rPr>
                        <a:t>)</a:t>
                      </a:r>
                    </a:p>
                  </a:txBody>
                  <a:tcPr marL="68580" marR="68580" marT="0" marB="0"/>
                </a:tc>
                <a:extLst>
                  <a:ext uri="{0D108BD9-81ED-4DB2-BD59-A6C34878D82A}">
                    <a16:rowId xmlns:a16="http://schemas.microsoft.com/office/drawing/2014/main" val="10000"/>
                  </a:ext>
                </a:extLst>
              </a:tr>
              <a:tr h="1326517">
                <a:tc>
                  <a:txBody>
                    <a:bodyPr/>
                    <a:lstStyle/>
                    <a:p>
                      <a:pPr algn="l">
                        <a:spcAft>
                          <a:spcPts val="0"/>
                        </a:spcAft>
                      </a:pPr>
                      <a:r>
                        <a:rPr lang="en-US" sz="4000" spc="-30" dirty="0" smtClean="0">
                          <a:effectLst/>
                        </a:rPr>
                        <a:t>Manure:</a:t>
                      </a:r>
                      <a:r>
                        <a:rPr lang="ru-RU" sz="4000" spc="-30" dirty="0" smtClean="0">
                          <a:effectLst/>
                        </a:rPr>
                        <a:t> </a:t>
                      </a:r>
                      <a:r>
                        <a:rPr lang="en-US" sz="4000" spc="-30" dirty="0" smtClean="0">
                          <a:effectLst/>
                        </a:rPr>
                        <a:t>broadcasting</a:t>
                      </a:r>
                      <a:r>
                        <a:rPr lang="en-US" sz="4000" spc="-30" baseline="0" dirty="0" smtClean="0">
                          <a:effectLst/>
                        </a:rPr>
                        <a:t> or localized application</a:t>
                      </a:r>
                      <a:endParaRPr lang="uk-UA" sz="4000" dirty="0">
                        <a:effectLst/>
                        <a:latin typeface="+mj-lt"/>
                        <a:ea typeface="Times New Roman"/>
                      </a:endParaRPr>
                    </a:p>
                  </a:txBody>
                  <a:tcPr marL="68580" marR="68580" marT="0" marB="0" anchor="ctr"/>
                </a:tc>
                <a:tc>
                  <a:txBody>
                    <a:bodyPr/>
                    <a:lstStyle/>
                    <a:p>
                      <a:pPr algn="ctr">
                        <a:spcAft>
                          <a:spcPts val="0"/>
                        </a:spcAft>
                      </a:pPr>
                      <a:r>
                        <a:rPr lang="uk-UA" sz="4000" dirty="0">
                          <a:effectLst/>
                        </a:rPr>
                        <a:t>N</a:t>
                      </a:r>
                      <a:r>
                        <a:rPr lang="uk-UA" sz="4000" baseline="-25000" dirty="0">
                          <a:effectLst/>
                        </a:rPr>
                        <a:t>80</a:t>
                      </a:r>
                      <a:endParaRPr lang="uk-UA" sz="4000" dirty="0">
                        <a:effectLst/>
                        <a:latin typeface="+mj-lt"/>
                        <a:ea typeface="Times New Roman"/>
                      </a:endParaRPr>
                    </a:p>
                  </a:txBody>
                  <a:tcPr marL="68580" marR="68580" marT="0" marB="0" anchor="ctr"/>
                </a:tc>
                <a:extLst>
                  <a:ext uri="{0D108BD9-81ED-4DB2-BD59-A6C34878D82A}">
                    <a16:rowId xmlns:a16="http://schemas.microsoft.com/office/drawing/2014/main" val="10002"/>
                  </a:ext>
                </a:extLst>
              </a:tr>
              <a:tr h="3728486">
                <a:tc>
                  <a:txBody>
                    <a:bodyPr/>
                    <a:lstStyle/>
                    <a:p>
                      <a:pPr algn="l">
                        <a:lnSpc>
                          <a:spcPct val="115000"/>
                        </a:lnSpc>
                        <a:spcAft>
                          <a:spcPts val="0"/>
                        </a:spcAft>
                      </a:pPr>
                      <a:r>
                        <a:rPr lang="en-GB" sz="4000" dirty="0" err="1" smtClean="0">
                          <a:effectLst/>
                        </a:rPr>
                        <a:t>Organo</a:t>
                      </a:r>
                      <a:r>
                        <a:rPr lang="en-GB" sz="4000" dirty="0" smtClean="0">
                          <a:effectLst/>
                        </a:rPr>
                        <a:t>-mineral fertilizer</a:t>
                      </a:r>
                    </a:p>
                    <a:p>
                      <a:pPr algn="l">
                        <a:lnSpc>
                          <a:spcPct val="115000"/>
                        </a:lnSpc>
                        <a:spcAft>
                          <a:spcPts val="0"/>
                        </a:spcAft>
                      </a:pPr>
                      <a:r>
                        <a:rPr lang="en-GB" sz="4000" dirty="0" smtClean="0">
                          <a:effectLst/>
                        </a:rPr>
                        <a:t>(amorphous or granulated form):</a:t>
                      </a:r>
                      <a:r>
                        <a:rPr lang="en-GB" sz="4000" baseline="0" dirty="0" smtClean="0">
                          <a:effectLst/>
                        </a:rPr>
                        <a:t> </a:t>
                      </a:r>
                      <a:r>
                        <a:rPr lang="en-US" sz="4000" u="none" strike="noStrike" cap="none" spc="-30" baseline="0" dirty="0" smtClean="0">
                          <a:ln>
                            <a:noFill/>
                          </a:ln>
                          <a:effectLst/>
                          <a:uFillTx/>
                          <a:sym typeface="Helvetica Light"/>
                        </a:rPr>
                        <a:t>broadcasting or localized application</a:t>
                      </a:r>
                      <a:endParaRPr lang="ru-RU" sz="4000" b="0" i="0" u="none" strike="noStrike" cap="none" spc="0" baseline="0" dirty="0" smtClean="0">
                        <a:ln>
                          <a:noFill/>
                        </a:ln>
                        <a:solidFill>
                          <a:schemeClr val="tx1"/>
                        </a:solidFill>
                        <a:effectLst/>
                        <a:uFillTx/>
                        <a:latin typeface="+mn-lt"/>
                        <a:ea typeface="Calibri"/>
                        <a:cs typeface="Times New Roman"/>
                        <a:sym typeface="Helvetica Light"/>
                      </a:endParaRPr>
                    </a:p>
                  </a:txBody>
                  <a:tcPr marL="68580" marR="68580" marT="0" marB="0" anchor="ctr"/>
                </a:tc>
                <a:tc>
                  <a:txBody>
                    <a:bodyPr/>
                    <a:lstStyle/>
                    <a:p>
                      <a:pPr algn="ctr">
                        <a:spcAft>
                          <a:spcPts val="0"/>
                        </a:spcAft>
                      </a:pPr>
                      <a:r>
                        <a:rPr lang="uk-UA" sz="4000" spc="-30" dirty="0">
                          <a:effectLst/>
                        </a:rPr>
                        <a:t>N</a:t>
                      </a:r>
                      <a:r>
                        <a:rPr lang="uk-UA" sz="4000" spc="-30" baseline="-25000" dirty="0">
                          <a:effectLst/>
                        </a:rPr>
                        <a:t>80</a:t>
                      </a:r>
                      <a:r>
                        <a:rPr lang="uk-UA" sz="4000" spc="-30" dirty="0">
                          <a:effectLst/>
                        </a:rPr>
                        <a:t>P</a:t>
                      </a:r>
                      <a:r>
                        <a:rPr lang="uk-UA" sz="4000" spc="-30" baseline="-25000" dirty="0">
                          <a:effectLst/>
                        </a:rPr>
                        <a:t>80</a:t>
                      </a:r>
                      <a:r>
                        <a:rPr lang="uk-UA" sz="4000" spc="-30" dirty="0">
                          <a:effectLst/>
                        </a:rPr>
                        <a:t>K</a:t>
                      </a:r>
                      <a:r>
                        <a:rPr lang="uk-UA" sz="4000" spc="-30" baseline="-25000" dirty="0">
                          <a:effectLst/>
                        </a:rPr>
                        <a:t>80</a:t>
                      </a:r>
                      <a:endParaRPr lang="uk-UA" sz="4000" dirty="0">
                        <a:effectLst/>
                        <a:latin typeface="+mj-lt"/>
                        <a:ea typeface="Times New Roman"/>
                      </a:endParaRPr>
                    </a:p>
                  </a:txBody>
                  <a:tcPr marL="68580" marR="68580" marT="0" marB="0" anchor="ctr"/>
                </a:tc>
                <a:extLst>
                  <a:ext uri="{0D108BD9-81ED-4DB2-BD59-A6C34878D82A}">
                    <a16:rowId xmlns:a16="http://schemas.microsoft.com/office/drawing/2014/main" val="10003"/>
                  </a:ext>
                </a:extLst>
              </a:tr>
              <a:tr h="612239">
                <a:tc>
                  <a:txBody>
                    <a:bodyPr/>
                    <a:lstStyle/>
                    <a:p>
                      <a:pPr marL="0" marR="0" indent="0" algn="l" defTabSz="825500" rtl="0" eaLnBrk="1" fontAlgn="auto" latinLnBrk="0" hangingPunct="1">
                        <a:lnSpc>
                          <a:spcPct val="100000"/>
                        </a:lnSpc>
                        <a:spcBef>
                          <a:spcPts val="0"/>
                        </a:spcBef>
                        <a:spcAft>
                          <a:spcPts val="0"/>
                        </a:spcAft>
                        <a:buClrTx/>
                        <a:buSzTx/>
                        <a:buFontTx/>
                        <a:buNone/>
                        <a:tabLst/>
                        <a:defRPr/>
                      </a:pPr>
                      <a:r>
                        <a:rPr lang="uk-UA" sz="4000" dirty="0">
                          <a:effectLst/>
                        </a:rPr>
                        <a:t>NPK </a:t>
                      </a:r>
                      <a:r>
                        <a:rPr lang="en-US" sz="4000" dirty="0" smtClean="0">
                          <a:effectLst/>
                        </a:rPr>
                        <a:t>(chemical fertilizer):</a:t>
                      </a:r>
                      <a:r>
                        <a:rPr lang="en-US" sz="4000" baseline="0" dirty="0" smtClean="0">
                          <a:effectLst/>
                        </a:rPr>
                        <a:t> </a:t>
                      </a:r>
                      <a:r>
                        <a:rPr lang="en-US" sz="4000" u="none" strike="noStrike" cap="none" spc="-30" baseline="0" dirty="0" smtClean="0">
                          <a:ln>
                            <a:noFill/>
                          </a:ln>
                          <a:effectLst/>
                          <a:uFillTx/>
                          <a:sym typeface="Helvetica Light"/>
                        </a:rPr>
                        <a:t>broadcasting or localized application</a:t>
                      </a:r>
                      <a:endParaRPr lang="uk-UA" sz="4000" b="0" i="0" u="none" strike="noStrike" cap="none" spc="0" baseline="0" dirty="0" smtClean="0">
                        <a:ln>
                          <a:noFill/>
                        </a:ln>
                        <a:solidFill>
                          <a:schemeClr val="tx1"/>
                        </a:solidFill>
                        <a:effectLst/>
                        <a:uFillTx/>
                        <a:latin typeface="+mn-lt"/>
                        <a:ea typeface="Times New Roman"/>
                        <a:cs typeface="+mn-cs"/>
                        <a:sym typeface="Helvetica Light"/>
                      </a:endParaRPr>
                    </a:p>
                  </a:txBody>
                  <a:tcPr marL="68580" marR="68580" marT="0" marB="0" anchor="ctr"/>
                </a:tc>
                <a:tc>
                  <a:txBody>
                    <a:bodyPr/>
                    <a:lstStyle/>
                    <a:p>
                      <a:pPr algn="ctr">
                        <a:spcAft>
                          <a:spcPts val="0"/>
                        </a:spcAft>
                      </a:pPr>
                      <a:r>
                        <a:rPr lang="uk-UA" sz="4000" spc="-30" dirty="0">
                          <a:effectLst/>
                        </a:rPr>
                        <a:t>N</a:t>
                      </a:r>
                      <a:r>
                        <a:rPr lang="uk-UA" sz="4000" spc="-30" baseline="-25000" dirty="0">
                          <a:effectLst/>
                        </a:rPr>
                        <a:t>80</a:t>
                      </a:r>
                      <a:r>
                        <a:rPr lang="uk-UA" sz="4000" spc="-30" dirty="0">
                          <a:effectLst/>
                        </a:rPr>
                        <a:t>P</a:t>
                      </a:r>
                      <a:r>
                        <a:rPr lang="uk-UA" sz="4000" spc="-30" baseline="-25000" dirty="0">
                          <a:effectLst/>
                        </a:rPr>
                        <a:t>80</a:t>
                      </a:r>
                      <a:r>
                        <a:rPr lang="uk-UA" sz="4000" spc="-30" dirty="0">
                          <a:effectLst/>
                        </a:rPr>
                        <a:t>K</a:t>
                      </a:r>
                      <a:r>
                        <a:rPr lang="uk-UA" sz="4000" spc="-30" baseline="-25000" dirty="0">
                          <a:effectLst/>
                        </a:rPr>
                        <a:t>80</a:t>
                      </a:r>
                      <a:endParaRPr lang="uk-UA" sz="4000" dirty="0">
                        <a:effectLst/>
                        <a:latin typeface="+mj-lt"/>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15027966" y="485392"/>
            <a:ext cx="7871790" cy="13018949"/>
          </a:xfrm>
          <a:prstGeom prst="rect">
            <a:avLst/>
          </a:prstGeom>
        </p:spPr>
        <p:txBody>
          <a:bodyPr wrap="square">
            <a:spAutoFit/>
          </a:bodyPr>
          <a:lstStyle/>
          <a:p>
            <a:r>
              <a:rPr lang="en-US" sz="4000" dirty="0"/>
              <a:t>Total organic carbon content in topsoil (0-20 cm) was determined by </a:t>
            </a:r>
            <a:r>
              <a:rPr lang="en-US" sz="4000" dirty="0" err="1"/>
              <a:t>Tyurin</a:t>
            </a:r>
            <a:r>
              <a:rPr lang="en-US" sz="4000" dirty="0"/>
              <a:t> method based on dichromate oxidation. </a:t>
            </a:r>
          </a:p>
          <a:p>
            <a:r>
              <a:rPr lang="en-US" sz="4000" dirty="0" err="1"/>
              <a:t>Humic</a:t>
            </a:r>
            <a:r>
              <a:rPr lang="en-US" sz="4000" dirty="0"/>
              <a:t> acids (Cha) and </a:t>
            </a:r>
            <a:r>
              <a:rPr lang="en-US" sz="4000" dirty="0" err="1"/>
              <a:t>fulvic</a:t>
            </a:r>
            <a:r>
              <a:rPr lang="en-US" sz="4000" dirty="0"/>
              <a:t> acids (</a:t>
            </a:r>
            <a:r>
              <a:rPr lang="en-US" sz="4000" dirty="0" err="1"/>
              <a:t>Cfa</a:t>
            </a:r>
            <a:r>
              <a:rPr lang="en-US" sz="4000" dirty="0"/>
              <a:t>) content were determined by </a:t>
            </a:r>
            <a:r>
              <a:rPr lang="en-US" sz="4000" dirty="0" err="1"/>
              <a:t>Tyurin</a:t>
            </a:r>
            <a:r>
              <a:rPr lang="en-US" sz="4000" dirty="0"/>
              <a:t> in modification of </a:t>
            </a:r>
            <a:r>
              <a:rPr lang="en-US" sz="4000" dirty="0" err="1"/>
              <a:t>Kononova</a:t>
            </a:r>
            <a:r>
              <a:rPr lang="en-US" sz="4000" dirty="0"/>
              <a:t>–</a:t>
            </a:r>
            <a:r>
              <a:rPr lang="en-US" sz="4000" dirty="0" err="1"/>
              <a:t>Byelchykova</a:t>
            </a:r>
            <a:r>
              <a:rPr lang="en-US" sz="4000" dirty="0"/>
              <a:t>. The extracted </a:t>
            </a:r>
            <a:r>
              <a:rPr lang="en-US" sz="4000" dirty="0" err="1"/>
              <a:t>humic</a:t>
            </a:r>
            <a:r>
              <a:rPr lang="en-US" sz="4000" dirty="0"/>
              <a:t> substances by </a:t>
            </a:r>
            <a:r>
              <a:rPr lang="en-US" sz="4000" dirty="0" err="1"/>
              <a:t>NaOH</a:t>
            </a:r>
            <a:r>
              <a:rPr lang="en-US" sz="4000" dirty="0"/>
              <a:t> were then separated into </a:t>
            </a:r>
            <a:r>
              <a:rPr lang="en-US" sz="4000" dirty="0" err="1"/>
              <a:t>humic</a:t>
            </a:r>
            <a:r>
              <a:rPr lang="en-US" sz="4000" dirty="0"/>
              <a:t> and </a:t>
            </a:r>
            <a:r>
              <a:rPr lang="en-US" sz="4000" dirty="0" err="1"/>
              <a:t>fulvic</a:t>
            </a:r>
            <a:r>
              <a:rPr lang="en-US" sz="4000" dirty="0"/>
              <a:t> acid fractions by acidifying the extract to pH 1.3–1.5 using 0.5 M H</a:t>
            </a:r>
            <a:r>
              <a:rPr lang="en-US" sz="4000" baseline="-25000" dirty="0"/>
              <a:t>2</a:t>
            </a:r>
            <a:r>
              <a:rPr lang="en-US" sz="4000" dirty="0"/>
              <a:t>SO</a:t>
            </a:r>
            <a:r>
              <a:rPr lang="en-US" sz="4000" baseline="-25000" dirty="0"/>
              <a:t>4</a:t>
            </a:r>
            <a:r>
              <a:rPr lang="en-US" sz="4000" dirty="0"/>
              <a:t> at 68–70°C and </a:t>
            </a:r>
            <a:r>
              <a:rPr lang="en-US" sz="4000" dirty="0" err="1"/>
              <a:t>humic</a:t>
            </a:r>
            <a:r>
              <a:rPr lang="en-US" sz="4000" dirty="0"/>
              <a:t> acids were separated by filtering. Separated </a:t>
            </a:r>
            <a:r>
              <a:rPr lang="en-US" sz="4000" dirty="0" err="1"/>
              <a:t>humic</a:t>
            </a:r>
            <a:r>
              <a:rPr lang="en-US" sz="4000" dirty="0"/>
              <a:t> acids were re-dissolved in 0.1 M </a:t>
            </a:r>
            <a:r>
              <a:rPr lang="en-US" sz="4000" dirty="0" err="1"/>
              <a:t>NaOH</a:t>
            </a:r>
            <a:r>
              <a:rPr lang="en-US" sz="4000" dirty="0"/>
              <a:t> solution. Carbon content in the fractions of </a:t>
            </a:r>
            <a:r>
              <a:rPr lang="en-US" sz="4000" dirty="0" err="1"/>
              <a:t>humic</a:t>
            </a:r>
            <a:r>
              <a:rPr lang="en-US" sz="4000" dirty="0"/>
              <a:t> and a </a:t>
            </a:r>
            <a:r>
              <a:rPr lang="en-US" sz="4000" dirty="0" err="1"/>
              <a:t>fulvic</a:t>
            </a:r>
            <a:r>
              <a:rPr lang="en-US" sz="4000" dirty="0"/>
              <a:t> acid was determined by the dichromate oxidation procedure.</a:t>
            </a:r>
          </a:p>
        </p:txBody>
      </p:sp>
      <p:sp>
        <p:nvSpPr>
          <p:cNvPr id="3" name="Прямоугольник 2"/>
          <p:cNvSpPr/>
          <p:nvPr/>
        </p:nvSpPr>
        <p:spPr>
          <a:xfrm>
            <a:off x="848138" y="901654"/>
            <a:ext cx="13762383" cy="1169551"/>
          </a:xfrm>
          <a:prstGeom prst="rect">
            <a:avLst/>
          </a:prstGeom>
        </p:spPr>
        <p:txBody>
          <a:bodyPr wrap="square">
            <a:spAutoFit/>
          </a:bodyPr>
          <a:lstStyle/>
          <a:p>
            <a:r>
              <a:rPr lang="en-US" sz="7000" b="1" dirty="0">
                <a:ea typeface="Calibri" panose="020F0502020204030204" pitchFamily="34" charset="0"/>
              </a:rPr>
              <a:t>Field experiment scheme</a:t>
            </a:r>
            <a:endParaRPr lang="en-US" sz="7000" dirty="0"/>
          </a:p>
        </p:txBody>
      </p:sp>
    </p:spTree>
    <p:extLst>
      <p:ext uri="{BB962C8B-B14F-4D97-AF65-F5344CB8AC3E}">
        <p14:creationId xmlns:p14="http://schemas.microsoft.com/office/powerpoint/2010/main" val="224476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292929"/>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aleway Medium"/>
        <a:ea typeface="Raleway Medium"/>
        <a:cs typeface="Raleway Medium"/>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aleway Medium"/>
        <a:ea typeface="Raleway Medium"/>
        <a:cs typeface="Raleway Medium"/>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9400" b="0" i="0" u="none" strike="noStrike" cap="none" spc="0" normalizeH="0" baseline="0">
            <a:ln>
              <a:noFill/>
            </a:ln>
            <a:solidFill>
              <a:srgbClr val="292929"/>
            </a:solidFill>
            <a:effectLst/>
            <a:uFillTx/>
            <a:latin typeface="+mj-lt"/>
            <a:ea typeface="+mj-ea"/>
            <a:cs typeface="+mj-cs"/>
            <a:sym typeface="Raleway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1115</Words>
  <Application>Microsoft Office PowerPoint</Application>
  <PresentationFormat>Произвольный</PresentationFormat>
  <Paragraphs>248</Paragraphs>
  <Slides>10</Slides>
  <Notes>10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10</vt:i4>
      </vt:variant>
    </vt:vector>
  </HeadingPairs>
  <TitlesOfParts>
    <vt:vector size="22" baseType="lpstr">
      <vt:lpstr>Arial</vt:lpstr>
      <vt:lpstr>Calibri</vt:lpstr>
      <vt:lpstr>Calibri Light</vt:lpstr>
      <vt:lpstr>Helvetica</vt:lpstr>
      <vt:lpstr>Helvetica Light</vt:lpstr>
      <vt:lpstr>Helvetica Neue</vt:lpstr>
      <vt:lpstr>Raleway Medium</vt:lpstr>
      <vt:lpstr>Raleway Regular</vt:lpstr>
      <vt:lpstr>Raleway SemiBold</vt:lpstr>
      <vt:lpstr>Roboto Regular</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organo-mineral fertilizers (OMF) production</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Vika</dc:creator>
  <cp:lastModifiedBy>user</cp:lastModifiedBy>
  <cp:revision>241</cp:revision>
  <dcterms:modified xsi:type="dcterms:W3CDTF">2020-05-04T14:38:01Z</dcterms:modified>
</cp:coreProperties>
</file>