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notesSlides/notesSlide5.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263" r:id="rId3"/>
    <p:sldId id="256" r:id="rId4"/>
    <p:sldId id="261" r:id="rId5"/>
    <p:sldId id="316" r:id="rId6"/>
    <p:sldId id="317" r:id="rId7"/>
    <p:sldId id="315" r:id="rId8"/>
    <p:sldId id="318" r:id="rId9"/>
    <p:sldId id="319" r:id="rId10"/>
    <p:sldId id="320" r:id="rId11"/>
    <p:sldId id="264" r:id="rId12"/>
    <p:sldId id="314" r:id="rId13"/>
    <p:sldId id="293" r:id="rId14"/>
    <p:sldId id="259" r:id="rId15"/>
    <p:sldId id="321" r:id="rId16"/>
    <p:sldId id="265" r:id="rId17"/>
    <p:sldId id="322" r:id="rId18"/>
    <p:sldId id="267" r:id="rId19"/>
    <p:sldId id="266" r:id="rId20"/>
    <p:sldId id="323" r:id="rId21"/>
    <p:sldId id="324" r:id="rId22"/>
    <p:sldId id="312" r:id="rId23"/>
    <p:sldId id="325" r:id="rId24"/>
    <p:sldId id="268" r:id="rId25"/>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C7E7"/>
    <a:srgbClr val="E5061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21" autoAdjust="0"/>
    <p:restoredTop sz="93883" autoAdjust="0"/>
  </p:normalViewPr>
  <p:slideViewPr>
    <p:cSldViewPr snapToGrid="0">
      <p:cViewPr varScale="1">
        <p:scale>
          <a:sx n="68" d="100"/>
          <a:sy n="68" d="100"/>
        </p:scale>
        <p:origin x="72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F:\EGU\age_1090415_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EGU\age_1090415_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flat" cmpd="sng" algn="ctr">
              <a:no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errBars>
            <c:errDir val="y"/>
            <c:errBarType val="both"/>
            <c:errValType val="fixedVal"/>
            <c:noEndCap val="1"/>
            <c:val val="1"/>
            <c:spPr>
              <a:noFill/>
              <a:ln w="9525" cap="rnd">
                <a:solidFill>
                  <a:schemeClr val="dk1">
                    <a:lumMod val="65000"/>
                    <a:lumOff val="35000"/>
                  </a:schemeClr>
                </a:solidFill>
                <a:round/>
              </a:ln>
              <a:effectLst/>
            </c:spPr>
          </c:errBars>
          <c:errBars>
            <c:errDir val="x"/>
            <c:errBarType val="both"/>
            <c:errValType val="cust"/>
            <c:noEndCap val="0"/>
            <c:plus>
              <c:numRef>
                <c:f>工作表2!$M$10:$M$18</c:f>
                <c:numCache>
                  <c:formatCode>General</c:formatCode>
                  <c:ptCount val="9"/>
                  <c:pt idx="0">
                    <c:v>0.3</c:v>
                  </c:pt>
                  <c:pt idx="1">
                    <c:v>0.5</c:v>
                  </c:pt>
                  <c:pt idx="2">
                    <c:v>0.5</c:v>
                  </c:pt>
                  <c:pt idx="3">
                    <c:v>0.6</c:v>
                  </c:pt>
                  <c:pt idx="4">
                    <c:v>0.7</c:v>
                  </c:pt>
                  <c:pt idx="5">
                    <c:v>0.3</c:v>
                  </c:pt>
                  <c:pt idx="6">
                    <c:v>0.5</c:v>
                  </c:pt>
                  <c:pt idx="7">
                    <c:v>0.9</c:v>
                  </c:pt>
                  <c:pt idx="8">
                    <c:v>0.4</c:v>
                  </c:pt>
                </c:numCache>
              </c:numRef>
            </c:plus>
            <c:minus>
              <c:numRef>
                <c:f>工作表2!$M$10:$M$18</c:f>
                <c:numCache>
                  <c:formatCode>General</c:formatCode>
                  <c:ptCount val="9"/>
                  <c:pt idx="0">
                    <c:v>0.3</c:v>
                  </c:pt>
                  <c:pt idx="1">
                    <c:v>0.5</c:v>
                  </c:pt>
                  <c:pt idx="2">
                    <c:v>0.5</c:v>
                  </c:pt>
                  <c:pt idx="3">
                    <c:v>0.6</c:v>
                  </c:pt>
                  <c:pt idx="4">
                    <c:v>0.7</c:v>
                  </c:pt>
                  <c:pt idx="5">
                    <c:v>0.3</c:v>
                  </c:pt>
                  <c:pt idx="6">
                    <c:v>0.5</c:v>
                  </c:pt>
                  <c:pt idx="7">
                    <c:v>0.9</c:v>
                  </c:pt>
                  <c:pt idx="8">
                    <c:v>0.4</c:v>
                  </c:pt>
                </c:numCache>
              </c:numRef>
            </c:minus>
            <c:spPr>
              <a:noFill/>
              <a:ln w="9525" cap="rnd">
                <a:solidFill>
                  <a:schemeClr val="dk1">
                    <a:lumMod val="65000"/>
                    <a:lumOff val="35000"/>
                  </a:schemeClr>
                </a:solidFill>
                <a:round/>
              </a:ln>
              <a:effectLst/>
            </c:spPr>
          </c:errBars>
          <c:xVal>
            <c:numRef>
              <c:f>工作表2!$B$19:$J$19</c:f>
              <c:numCache>
                <c:formatCode>0.00_);[Red]\(0.00\)</c:formatCode>
                <c:ptCount val="9"/>
                <c:pt idx="0">
                  <c:v>3.8</c:v>
                </c:pt>
                <c:pt idx="1">
                  <c:v>3.2</c:v>
                </c:pt>
                <c:pt idx="2">
                  <c:v>3.5</c:v>
                </c:pt>
                <c:pt idx="3">
                  <c:v>3.8</c:v>
                </c:pt>
                <c:pt idx="4">
                  <c:v>2.8</c:v>
                </c:pt>
                <c:pt idx="5">
                  <c:v>3</c:v>
                </c:pt>
                <c:pt idx="6">
                  <c:v>2.8</c:v>
                </c:pt>
                <c:pt idx="7">
                  <c:v>3.2</c:v>
                </c:pt>
                <c:pt idx="8">
                  <c:v>2.9</c:v>
                </c:pt>
              </c:numCache>
            </c:numRef>
          </c:xVal>
          <c:yVal>
            <c:numRef>
              <c:f>工作表2!$B$20:$J$20</c:f>
              <c:numCache>
                <c:formatCode>0.00_);[Red]\(0.00\)</c:formatCode>
                <c:ptCount val="9"/>
                <c:pt idx="0">
                  <c:v>0</c:v>
                </c:pt>
                <c:pt idx="1">
                  <c:v>60.5</c:v>
                </c:pt>
                <c:pt idx="2">
                  <c:v>60.5</c:v>
                </c:pt>
                <c:pt idx="3">
                  <c:v>274.5</c:v>
                </c:pt>
                <c:pt idx="4">
                  <c:v>497.3</c:v>
                </c:pt>
                <c:pt idx="5">
                  <c:v>814.8</c:v>
                </c:pt>
                <c:pt idx="6">
                  <c:v>975.4</c:v>
                </c:pt>
                <c:pt idx="7">
                  <c:v>975</c:v>
                </c:pt>
                <c:pt idx="8">
                  <c:v>1077.4000000000001</c:v>
                </c:pt>
              </c:numCache>
            </c:numRef>
          </c:yVal>
          <c:smooth val="0"/>
          <c:extLst>
            <c:ext xmlns:c16="http://schemas.microsoft.com/office/drawing/2014/chart" uri="{C3380CC4-5D6E-409C-BE32-E72D297353CC}">
              <c16:uniqueId val="{00000001-D289-45EF-AFFD-71A9D52841F1}"/>
            </c:ext>
          </c:extLst>
        </c:ser>
        <c:dLbls>
          <c:showLegendKey val="0"/>
          <c:showVal val="0"/>
          <c:showCatName val="0"/>
          <c:showSerName val="0"/>
          <c:showPercent val="0"/>
          <c:showBubbleSize val="0"/>
        </c:dLbls>
        <c:axId val="436139840"/>
        <c:axId val="304596736"/>
      </c:scatterChart>
      <c:valAx>
        <c:axId val="436139840"/>
        <c:scaling>
          <c:orientation val="minMax"/>
          <c:min val="2"/>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r>
                  <a:rPr lang="en-US" sz="1600"/>
                  <a:t>AFT age (Ma)</a:t>
                </a:r>
                <a:endParaRPr lang="zh-TW" sz="1600"/>
              </a:p>
            </c:rich>
          </c:tx>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zh-TW"/>
            </a:p>
          </c:txPr>
        </c:title>
        <c:numFmt formatCode="0.0_);[Red]\(0.00\)" sourceLinked="0"/>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600" b="0" i="0" u="none" strike="noStrike" kern="1200" spc="0" baseline="0">
                <a:solidFill>
                  <a:schemeClr val="dk1">
                    <a:lumMod val="65000"/>
                    <a:lumOff val="35000"/>
                  </a:schemeClr>
                </a:solidFill>
                <a:latin typeface="+mn-lt"/>
                <a:ea typeface="+mn-ea"/>
                <a:cs typeface="+mn-cs"/>
              </a:defRPr>
            </a:pPr>
            <a:endParaRPr lang="zh-TW"/>
          </a:p>
        </c:txPr>
        <c:crossAx val="304596736"/>
        <c:crosses val="autoZero"/>
        <c:crossBetween val="midCat"/>
      </c:valAx>
      <c:valAx>
        <c:axId val="304596736"/>
        <c:scaling>
          <c:orientation val="minMax"/>
          <c:min val="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r>
                  <a:rPr lang="en-US" sz="1600"/>
                  <a:t>Thickness(m) </a:t>
                </a:r>
                <a:endParaRPr lang="zh-TW" sz="160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zh-TW"/>
            </a:p>
          </c:txPr>
        </c:title>
        <c:numFmt formatCode="0;[Red]\(0.00\)" sourceLinked="0"/>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600" b="0" i="0" u="none" strike="noStrike" kern="1200" spc="0" baseline="0">
                <a:solidFill>
                  <a:schemeClr val="dk1">
                    <a:lumMod val="65000"/>
                    <a:lumOff val="35000"/>
                  </a:schemeClr>
                </a:solidFill>
                <a:latin typeface="+mn-lt"/>
                <a:ea typeface="+mn-ea"/>
                <a:cs typeface="+mn-cs"/>
              </a:defRPr>
            </a:pPr>
            <a:endParaRPr lang="zh-TW"/>
          </a:p>
        </c:txPr>
        <c:crossAx val="436139840"/>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flat" cmpd="sng" algn="ctr">
              <a:no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errBars>
            <c:errDir val="y"/>
            <c:errBarType val="both"/>
            <c:errValType val="fixedVal"/>
            <c:noEndCap val="1"/>
            <c:val val="1"/>
            <c:spPr>
              <a:noFill/>
              <a:ln w="9525" cap="rnd">
                <a:solidFill>
                  <a:schemeClr val="dk1">
                    <a:lumMod val="65000"/>
                    <a:lumOff val="35000"/>
                  </a:schemeClr>
                </a:solidFill>
                <a:round/>
              </a:ln>
              <a:effectLst/>
            </c:spPr>
          </c:errBars>
          <c:errBars>
            <c:errDir val="x"/>
            <c:errBarType val="both"/>
            <c:errValType val="cust"/>
            <c:noEndCap val="0"/>
            <c:plus>
              <c:numRef>
                <c:f>工作表2!$M$10:$M$18</c:f>
                <c:numCache>
                  <c:formatCode>General</c:formatCode>
                  <c:ptCount val="9"/>
                  <c:pt idx="0">
                    <c:v>0.3</c:v>
                  </c:pt>
                  <c:pt idx="1">
                    <c:v>0.5</c:v>
                  </c:pt>
                  <c:pt idx="2">
                    <c:v>0.5</c:v>
                  </c:pt>
                  <c:pt idx="3">
                    <c:v>0.6</c:v>
                  </c:pt>
                  <c:pt idx="4">
                    <c:v>0.7</c:v>
                  </c:pt>
                  <c:pt idx="5">
                    <c:v>0.3</c:v>
                  </c:pt>
                  <c:pt idx="6">
                    <c:v>0.5</c:v>
                  </c:pt>
                  <c:pt idx="7">
                    <c:v>0.9</c:v>
                  </c:pt>
                  <c:pt idx="8">
                    <c:v>0.4</c:v>
                  </c:pt>
                </c:numCache>
              </c:numRef>
            </c:plus>
            <c:minus>
              <c:numRef>
                <c:f>工作表2!$M$10:$M$18</c:f>
                <c:numCache>
                  <c:formatCode>General</c:formatCode>
                  <c:ptCount val="9"/>
                  <c:pt idx="0">
                    <c:v>0.3</c:v>
                  </c:pt>
                  <c:pt idx="1">
                    <c:v>0.5</c:v>
                  </c:pt>
                  <c:pt idx="2">
                    <c:v>0.5</c:v>
                  </c:pt>
                  <c:pt idx="3">
                    <c:v>0.6</c:v>
                  </c:pt>
                  <c:pt idx="4">
                    <c:v>0.7</c:v>
                  </c:pt>
                  <c:pt idx="5">
                    <c:v>0.3</c:v>
                  </c:pt>
                  <c:pt idx="6">
                    <c:v>0.5</c:v>
                  </c:pt>
                  <c:pt idx="7">
                    <c:v>0.9</c:v>
                  </c:pt>
                  <c:pt idx="8">
                    <c:v>0.4</c:v>
                  </c:pt>
                </c:numCache>
              </c:numRef>
            </c:minus>
            <c:spPr>
              <a:noFill/>
              <a:ln w="9525" cap="rnd">
                <a:solidFill>
                  <a:schemeClr val="dk1">
                    <a:lumMod val="65000"/>
                    <a:lumOff val="35000"/>
                  </a:schemeClr>
                </a:solidFill>
                <a:round/>
              </a:ln>
              <a:effectLst/>
            </c:spPr>
          </c:errBars>
          <c:xVal>
            <c:numRef>
              <c:f>工作表2!$B$19:$J$19</c:f>
              <c:numCache>
                <c:formatCode>0.00_);[Red]\(0.00\)</c:formatCode>
                <c:ptCount val="9"/>
                <c:pt idx="0">
                  <c:v>3.8</c:v>
                </c:pt>
                <c:pt idx="1">
                  <c:v>3.2</c:v>
                </c:pt>
                <c:pt idx="2">
                  <c:v>3.5</c:v>
                </c:pt>
                <c:pt idx="3">
                  <c:v>3.8</c:v>
                </c:pt>
                <c:pt idx="4">
                  <c:v>2.8</c:v>
                </c:pt>
                <c:pt idx="5">
                  <c:v>3</c:v>
                </c:pt>
                <c:pt idx="6">
                  <c:v>2.8</c:v>
                </c:pt>
                <c:pt idx="7">
                  <c:v>3.2</c:v>
                </c:pt>
                <c:pt idx="8">
                  <c:v>2.9</c:v>
                </c:pt>
              </c:numCache>
            </c:numRef>
          </c:xVal>
          <c:yVal>
            <c:numRef>
              <c:f>工作表2!$B$20:$J$20</c:f>
              <c:numCache>
                <c:formatCode>0.00_);[Red]\(0.00\)</c:formatCode>
                <c:ptCount val="9"/>
                <c:pt idx="0">
                  <c:v>0</c:v>
                </c:pt>
                <c:pt idx="1">
                  <c:v>60.5</c:v>
                </c:pt>
                <c:pt idx="2">
                  <c:v>60.5</c:v>
                </c:pt>
                <c:pt idx="3">
                  <c:v>274.5</c:v>
                </c:pt>
                <c:pt idx="4">
                  <c:v>497.3</c:v>
                </c:pt>
                <c:pt idx="5">
                  <c:v>814.8</c:v>
                </c:pt>
                <c:pt idx="6">
                  <c:v>975.4</c:v>
                </c:pt>
                <c:pt idx="7">
                  <c:v>975</c:v>
                </c:pt>
                <c:pt idx="8">
                  <c:v>1077.4000000000001</c:v>
                </c:pt>
              </c:numCache>
            </c:numRef>
          </c:yVal>
          <c:smooth val="0"/>
          <c:extLst>
            <c:ext xmlns:c16="http://schemas.microsoft.com/office/drawing/2014/chart" uri="{C3380CC4-5D6E-409C-BE32-E72D297353CC}">
              <c16:uniqueId val="{00000000-090C-451D-87CD-66FA33BAAE31}"/>
            </c:ext>
          </c:extLst>
        </c:ser>
        <c:dLbls>
          <c:showLegendKey val="0"/>
          <c:showVal val="0"/>
          <c:showCatName val="0"/>
          <c:showSerName val="0"/>
          <c:showPercent val="0"/>
          <c:showBubbleSize val="0"/>
        </c:dLbls>
        <c:axId val="436139840"/>
        <c:axId val="304596736"/>
      </c:scatterChart>
      <c:valAx>
        <c:axId val="436139840"/>
        <c:scaling>
          <c:orientation val="minMax"/>
          <c:min val="2"/>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r>
                  <a:rPr lang="en-US" sz="1600"/>
                  <a:t>AFT age (Ma)</a:t>
                </a:r>
                <a:endParaRPr lang="zh-TW" sz="1600"/>
              </a:p>
            </c:rich>
          </c:tx>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zh-TW"/>
            </a:p>
          </c:txPr>
        </c:title>
        <c:numFmt formatCode="0.0_);[Red]\(0.00\)" sourceLinked="0"/>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600" b="0" i="0" u="none" strike="noStrike" kern="1200" spc="0" baseline="0">
                <a:solidFill>
                  <a:schemeClr val="dk1">
                    <a:lumMod val="65000"/>
                    <a:lumOff val="35000"/>
                  </a:schemeClr>
                </a:solidFill>
                <a:latin typeface="+mn-lt"/>
                <a:ea typeface="+mn-ea"/>
                <a:cs typeface="+mn-cs"/>
              </a:defRPr>
            </a:pPr>
            <a:endParaRPr lang="zh-TW"/>
          </a:p>
        </c:txPr>
        <c:crossAx val="304596736"/>
        <c:crosses val="autoZero"/>
        <c:crossBetween val="midCat"/>
      </c:valAx>
      <c:valAx>
        <c:axId val="304596736"/>
        <c:scaling>
          <c:orientation val="minMax"/>
          <c:min val="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r>
                  <a:rPr lang="en-US" sz="1600"/>
                  <a:t>Thickness(m) </a:t>
                </a:r>
                <a:endParaRPr lang="zh-TW" sz="160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zh-TW"/>
            </a:p>
          </c:txPr>
        </c:title>
        <c:numFmt formatCode="0;[Red]\(0.00\)" sourceLinked="0"/>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600" b="0" i="0" u="none" strike="noStrike" kern="1200" spc="0" baseline="0">
                <a:solidFill>
                  <a:schemeClr val="dk1">
                    <a:lumMod val="65000"/>
                    <a:lumOff val="35000"/>
                  </a:schemeClr>
                </a:solidFill>
                <a:latin typeface="+mn-lt"/>
                <a:ea typeface="+mn-ea"/>
                <a:cs typeface="+mn-cs"/>
              </a:defRPr>
            </a:pPr>
            <a:endParaRPr lang="zh-TW"/>
          </a:p>
        </c:txPr>
        <c:crossAx val="436139840"/>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04-26T13:25:31.51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24871 15696 0,'15'0'203,"1"0"-188,15 0-15,0 0 16,0 0 0,0 0-1,31 0 1,-15 16-1,-32-16 1,16 16 0,-16-16-1,17 0 1,-17 0 0,16 0 15,-16 0-16,1 0 17,-1 0-17,1 0 1,0 0-16,-1 0 16,16 0-1,15 0 1,-30 0 15,0 0-15,14 0-1,17-32 1,-16 16 15,-15 16-15,-1 0 15,0 0-15,1 0-1,-16-17 1,15 17 62,1 0-62,0 0-1,14 0 1,-14 0 0,-1 0 15</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04-26T13:25:31.51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24818 16804 0,'0'-16'140,"16"16"-124,-16-16-1,31 16-15,15 0 16,16 0 0,-31 0 15,31 0-15,-31-16-1,0 16 1,-16 0-1,1 0 1,15 0 0,-15 0-1,-1 0 1,16 0 0,-31-17-1,15 17 16,1 0-15,0 0-16,-1 0 31,16 0-15,-16 0 0,1 0-1,0 0 1,-1 0-1,1 0 1,14 0 0,-14 0-1,15 0 1,-15 0 15,-1 0-31,1 0 16,-1 0 15,0 0 110</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04-27T09:11:21.01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3298 14146 0,'18'0'203,"0"0"-187,35 0-1,-18 0 1,18 0 0,-36 0-16,1 0 15,0 0 1,17 0-1,18 0 1,53 0 0,0 0 15,-18 0-15,-35 0-1,-36 0 1,19 0-1,-19 0 1,19 0 0,34 0-1,-17 0 1,18 0 0,-18 0-1,17 0 1,-35 0-1,36 0 1,-36 0 0,18 0 15,18-17-15,17-36-1,0 18 1,36 35-1,-19-18 1,-52 0 0,0 18-1,-35 0 1,-1 0 0,1 0-1,0 0 16,-1 0 16,1 0-47</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04-27T09:11:24.00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11783 14887 0,'17'0'234,"1"0"-218,17 0-16,54 0 16,-1 0-1,18 0 1,-71 0-1,-18 0 32,1 0-47,0 0 32,-1 0-32,1 0 31,17 0-16,-17 0 1,0 0 0,-1 0-1,18 0 1,-17 0-16,17 0 16,36 0-1,88 0 1,-89 0-1,54 0 1,-36 0 0,18 0 15,-53 0-15,0 0-1,0 0 1,-1 0-1,-34 0 1,0 0 15,17 0-15,-17 0 0,-1 0-1,1 0 1,0 0 62,-1 0-78,1 0 62,-1 0-46,1 0 15,17 18-15,-17-18-16,17 17 16,-35 1-1,18-18 1,35 0-1,-18 18 1,18-1 0,0-17 15,-35 0-15,35 18-1</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04-27T09:11:49.15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10583 14270 0,'18'0'219,"0"0"-203,-1 0-16,1 0 15,35 0 1,-18 0 0,0 0-1,-17 0 1,0 0 0,17 0-1,-17 0 1,-1 0 15,1 0-15,-1 0-1,1 0 1,0 0-16,-1 0 31,1 0 0,17 18-15,-17-18 0,0 0-16,-1 0 31,18 0-15,-17 0-1,17 0 1,1 0-1,-19 0 1,19 0 0,17 0-1,-36 0 1,18 0 0,-17 0-1,17 0 1,36 0-1,-53 0 1,17 0 0,-18 0-1,1 0 1,0 0 0,17 0-1,0 0 16,-17 0-15,-18 17 31,18-17-47,-1 0 16,1 0-1,0 0 1,-1 0-1,1 0 1,-1 0 0,1 0-1,17 0 1,-17 0 15,-18 18-31,18-18 16,-18 17 15,17-17 94,1 0-109,-18 18-16,18-18 47,-1 0-47,1 0 62,-1 0-62,1 0 203,0 0-187,-1 0 15,-17 18-15,18-18-1,0 0 48,-1 17-48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B3222E-9AF0-4086-9B16-3138FCD11C0F}" type="datetimeFigureOut">
              <a:rPr lang="zh-TW" altLang="en-US" smtClean="0"/>
              <a:t>2020/5/4</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32AE3-A6B3-48A3-893A-2EDBE619AD89}" type="slidenum">
              <a:rPr lang="zh-TW" altLang="en-US" smtClean="0"/>
              <a:t>‹#›</a:t>
            </a:fld>
            <a:endParaRPr lang="zh-TW" altLang="en-US"/>
          </a:p>
        </p:txBody>
      </p:sp>
    </p:spTree>
    <p:extLst>
      <p:ext uri="{BB962C8B-B14F-4D97-AF65-F5344CB8AC3E}">
        <p14:creationId xmlns:p14="http://schemas.microsoft.com/office/powerpoint/2010/main" val="2418878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5532AE3-A6B3-48A3-893A-2EDBE619AD89}" type="slidenum">
              <a:rPr lang="zh-TW" altLang="en-US" smtClean="0"/>
              <a:t>1</a:t>
            </a:fld>
            <a:endParaRPr lang="zh-TW" altLang="en-US"/>
          </a:p>
        </p:txBody>
      </p:sp>
    </p:spTree>
    <p:extLst>
      <p:ext uri="{BB962C8B-B14F-4D97-AF65-F5344CB8AC3E}">
        <p14:creationId xmlns:p14="http://schemas.microsoft.com/office/powerpoint/2010/main" val="1970452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5532AE3-A6B3-48A3-893A-2EDBE619AD89}" type="slidenum">
              <a:rPr lang="zh-TW" altLang="en-US" smtClean="0"/>
              <a:t>11</a:t>
            </a:fld>
            <a:endParaRPr lang="zh-TW" altLang="en-US"/>
          </a:p>
        </p:txBody>
      </p:sp>
    </p:spTree>
    <p:extLst>
      <p:ext uri="{BB962C8B-B14F-4D97-AF65-F5344CB8AC3E}">
        <p14:creationId xmlns:p14="http://schemas.microsoft.com/office/powerpoint/2010/main" val="224893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5532AE3-A6B3-48A3-893A-2EDBE619AD89}" type="slidenum">
              <a:rPr lang="zh-TW" altLang="en-US" smtClean="0"/>
              <a:t>12</a:t>
            </a:fld>
            <a:endParaRPr lang="zh-TW" altLang="en-US"/>
          </a:p>
        </p:txBody>
      </p:sp>
    </p:spTree>
    <p:extLst>
      <p:ext uri="{BB962C8B-B14F-4D97-AF65-F5344CB8AC3E}">
        <p14:creationId xmlns:p14="http://schemas.microsoft.com/office/powerpoint/2010/main" val="874517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樣本圖</a:t>
            </a:r>
            <a:endParaRPr lang="en-US" altLang="zh-TW" dirty="0"/>
          </a:p>
          <a:p>
            <a:r>
              <a:rPr lang="zh-TW" altLang="en-US" dirty="0"/>
              <a:t>砂岩</a:t>
            </a:r>
            <a:r>
              <a:rPr lang="en-US" altLang="zh-TW" dirty="0"/>
              <a:t>:</a:t>
            </a:r>
            <a:r>
              <a:rPr lang="zh-TW" altLang="en-US" dirty="0"/>
              <a:t> 來自整個集水區 </a:t>
            </a:r>
            <a:r>
              <a:rPr lang="en-US" altLang="zh-TW" dirty="0"/>
              <a:t>B270</a:t>
            </a:r>
            <a:br>
              <a:rPr lang="en-US" altLang="zh-TW" dirty="0"/>
            </a:br>
            <a:r>
              <a:rPr lang="zh-TW" altLang="en-US" dirty="0"/>
              <a:t>礫岩</a:t>
            </a:r>
            <a:r>
              <a:rPr lang="en-US" altLang="zh-TW" dirty="0"/>
              <a:t>:</a:t>
            </a:r>
            <a:r>
              <a:rPr lang="zh-TW" altLang="en-US" dirty="0"/>
              <a:t> 造山時同一區塊</a:t>
            </a:r>
            <a:endParaRPr lang="en-US" altLang="zh-TW" dirty="0"/>
          </a:p>
        </p:txBody>
      </p:sp>
      <p:sp>
        <p:nvSpPr>
          <p:cNvPr id="4" name="投影片編號版面配置區 3"/>
          <p:cNvSpPr>
            <a:spLocks noGrp="1"/>
          </p:cNvSpPr>
          <p:nvPr>
            <p:ph type="sldNum" sz="quarter" idx="5"/>
          </p:nvPr>
        </p:nvSpPr>
        <p:spPr/>
        <p:txBody>
          <a:bodyPr/>
          <a:lstStyle/>
          <a:p>
            <a:fld id="{2CFAD0F4-2E6C-4680-A176-F940882841C6}" type="slidenum">
              <a:rPr lang="zh-TW" altLang="en-US" smtClean="0"/>
              <a:t>13</a:t>
            </a:fld>
            <a:endParaRPr lang="zh-TW" altLang="en-US"/>
          </a:p>
        </p:txBody>
      </p:sp>
    </p:spTree>
    <p:extLst>
      <p:ext uri="{BB962C8B-B14F-4D97-AF65-F5344CB8AC3E}">
        <p14:creationId xmlns:p14="http://schemas.microsoft.com/office/powerpoint/2010/main" val="454711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反剝蝕</a:t>
            </a:r>
            <a:br>
              <a:rPr lang="en-US" altLang="zh-TW" dirty="0"/>
            </a:br>
            <a:r>
              <a:rPr lang="zh-TW" altLang="en-US" dirty="0"/>
              <a:t>圖重畫</a:t>
            </a:r>
            <a:r>
              <a:rPr lang="en-US" altLang="zh-TW" dirty="0"/>
              <a:t>p210 p101</a:t>
            </a:r>
            <a:endParaRPr lang="zh-TW" altLang="en-US" dirty="0"/>
          </a:p>
        </p:txBody>
      </p:sp>
      <p:sp>
        <p:nvSpPr>
          <p:cNvPr id="4" name="投影片編號版面配置區 3"/>
          <p:cNvSpPr>
            <a:spLocks noGrp="1"/>
          </p:cNvSpPr>
          <p:nvPr>
            <p:ph type="sldNum" sz="quarter" idx="5"/>
          </p:nvPr>
        </p:nvSpPr>
        <p:spPr/>
        <p:txBody>
          <a:bodyPr/>
          <a:lstStyle/>
          <a:p>
            <a:fld id="{05532AE3-A6B3-48A3-893A-2EDBE619AD89}" type="slidenum">
              <a:rPr lang="zh-TW" altLang="en-US" smtClean="0"/>
              <a:t>14</a:t>
            </a:fld>
            <a:endParaRPr lang="zh-TW" altLang="en-US"/>
          </a:p>
        </p:txBody>
      </p:sp>
    </p:spTree>
    <p:extLst>
      <p:ext uri="{BB962C8B-B14F-4D97-AF65-F5344CB8AC3E}">
        <p14:creationId xmlns:p14="http://schemas.microsoft.com/office/powerpoint/2010/main" val="3936355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2CFAD0F4-2E6C-4680-A176-F940882841C6}" type="slidenum">
              <a:rPr lang="zh-TW" altLang="en-US" smtClean="0"/>
              <a:t>15</a:t>
            </a:fld>
            <a:endParaRPr lang="zh-TW" altLang="en-US"/>
          </a:p>
        </p:txBody>
      </p:sp>
    </p:spTree>
    <p:extLst>
      <p:ext uri="{BB962C8B-B14F-4D97-AF65-F5344CB8AC3E}">
        <p14:creationId xmlns:p14="http://schemas.microsoft.com/office/powerpoint/2010/main" val="3722439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5532AE3-A6B3-48A3-893A-2EDBE619AD89}" type="slidenum">
              <a:rPr lang="zh-TW" altLang="en-US" smtClean="0"/>
              <a:t>16</a:t>
            </a:fld>
            <a:endParaRPr lang="zh-TW" altLang="en-US"/>
          </a:p>
        </p:txBody>
      </p:sp>
    </p:spTree>
    <p:extLst>
      <p:ext uri="{BB962C8B-B14F-4D97-AF65-F5344CB8AC3E}">
        <p14:creationId xmlns:p14="http://schemas.microsoft.com/office/powerpoint/2010/main" val="3255786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2CFAD0F4-2E6C-4680-A176-F940882841C6}" type="slidenum">
              <a:rPr lang="zh-TW" altLang="en-US" smtClean="0"/>
              <a:t>17</a:t>
            </a:fld>
            <a:endParaRPr lang="zh-TW" altLang="en-US"/>
          </a:p>
        </p:txBody>
      </p:sp>
    </p:spTree>
    <p:extLst>
      <p:ext uri="{BB962C8B-B14F-4D97-AF65-F5344CB8AC3E}">
        <p14:creationId xmlns:p14="http://schemas.microsoft.com/office/powerpoint/2010/main" val="704163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Lag time </a:t>
            </a:r>
            <a:r>
              <a:rPr lang="zh-TW" altLang="en-US" dirty="0"/>
              <a:t>圖表</a:t>
            </a:r>
          </a:p>
        </p:txBody>
      </p:sp>
      <p:sp>
        <p:nvSpPr>
          <p:cNvPr id="4" name="投影片編號版面配置區 3"/>
          <p:cNvSpPr>
            <a:spLocks noGrp="1"/>
          </p:cNvSpPr>
          <p:nvPr>
            <p:ph type="sldNum" sz="quarter" idx="5"/>
          </p:nvPr>
        </p:nvSpPr>
        <p:spPr/>
        <p:txBody>
          <a:bodyPr/>
          <a:lstStyle/>
          <a:p>
            <a:fld id="{05532AE3-A6B3-48A3-893A-2EDBE619AD89}" type="slidenum">
              <a:rPr lang="zh-TW" altLang="en-US" smtClean="0"/>
              <a:t>18</a:t>
            </a:fld>
            <a:endParaRPr lang="zh-TW" altLang="en-US"/>
          </a:p>
        </p:txBody>
      </p:sp>
    </p:spTree>
    <p:extLst>
      <p:ext uri="{BB962C8B-B14F-4D97-AF65-F5344CB8AC3E}">
        <p14:creationId xmlns:p14="http://schemas.microsoft.com/office/powerpoint/2010/main" val="1059579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右側年代表格</a:t>
            </a:r>
          </a:p>
        </p:txBody>
      </p:sp>
      <p:sp>
        <p:nvSpPr>
          <p:cNvPr id="4" name="投影片編號版面配置區 3"/>
          <p:cNvSpPr>
            <a:spLocks noGrp="1"/>
          </p:cNvSpPr>
          <p:nvPr>
            <p:ph type="sldNum" sz="quarter" idx="5"/>
          </p:nvPr>
        </p:nvSpPr>
        <p:spPr/>
        <p:txBody>
          <a:bodyPr/>
          <a:lstStyle/>
          <a:p>
            <a:fld id="{05532AE3-A6B3-48A3-893A-2EDBE619AD89}" type="slidenum">
              <a:rPr lang="zh-TW" altLang="en-US" smtClean="0"/>
              <a:t>19</a:t>
            </a:fld>
            <a:endParaRPr lang="zh-TW" altLang="en-US"/>
          </a:p>
        </p:txBody>
      </p:sp>
    </p:spTree>
    <p:extLst>
      <p:ext uri="{BB962C8B-B14F-4D97-AF65-F5344CB8AC3E}">
        <p14:creationId xmlns:p14="http://schemas.microsoft.com/office/powerpoint/2010/main" val="309876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2CFAD0F4-2E6C-4680-A176-F940882841C6}" type="slidenum">
              <a:rPr lang="zh-TW" altLang="en-US" smtClean="0"/>
              <a:t>20</a:t>
            </a:fld>
            <a:endParaRPr lang="zh-TW" altLang="en-US"/>
          </a:p>
        </p:txBody>
      </p:sp>
    </p:spTree>
    <p:extLst>
      <p:ext uri="{BB962C8B-B14F-4D97-AF65-F5344CB8AC3E}">
        <p14:creationId xmlns:p14="http://schemas.microsoft.com/office/powerpoint/2010/main" val="3283745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zh-TW" altLang="en-US" dirty="0"/>
              <a:t>探討抬升</a:t>
            </a:r>
            <a:endParaRPr lang="en-US" altLang="zh-TW" dirty="0"/>
          </a:p>
          <a:p>
            <a:pPr marL="0" indent="0">
              <a:buNone/>
            </a:pPr>
            <a:r>
              <a:rPr lang="zh-TW" altLang="en-US" dirty="0"/>
              <a:t>深埋厚度</a:t>
            </a:r>
            <a:endParaRPr lang="en-US" altLang="zh-TW" dirty="0"/>
          </a:p>
        </p:txBody>
      </p:sp>
      <p:sp>
        <p:nvSpPr>
          <p:cNvPr id="4" name="投影片編號版面配置區 3"/>
          <p:cNvSpPr>
            <a:spLocks noGrp="1"/>
          </p:cNvSpPr>
          <p:nvPr>
            <p:ph type="sldNum" sz="quarter" idx="5"/>
          </p:nvPr>
        </p:nvSpPr>
        <p:spPr/>
        <p:txBody>
          <a:bodyPr/>
          <a:lstStyle/>
          <a:p>
            <a:fld id="{2CFAD0F4-2E6C-4680-A176-F940882841C6}" type="slidenum">
              <a:rPr lang="zh-TW" altLang="en-US" smtClean="0"/>
              <a:t>2</a:t>
            </a:fld>
            <a:endParaRPr lang="zh-TW" altLang="en-US"/>
          </a:p>
        </p:txBody>
      </p:sp>
    </p:spTree>
    <p:extLst>
      <p:ext uri="{BB962C8B-B14F-4D97-AF65-F5344CB8AC3E}">
        <p14:creationId xmlns:p14="http://schemas.microsoft.com/office/powerpoint/2010/main" val="4194061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2CFAD0F4-2E6C-4680-A176-F940882841C6}" type="slidenum">
              <a:rPr lang="zh-TW" altLang="en-US" smtClean="0"/>
              <a:t>21</a:t>
            </a:fld>
            <a:endParaRPr lang="zh-TW" altLang="en-US"/>
          </a:p>
        </p:txBody>
      </p:sp>
    </p:spTree>
    <p:extLst>
      <p:ext uri="{BB962C8B-B14F-4D97-AF65-F5344CB8AC3E}">
        <p14:creationId xmlns:p14="http://schemas.microsoft.com/office/powerpoint/2010/main" val="4089956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Lag time </a:t>
            </a:r>
            <a:r>
              <a:rPr lang="zh-TW" altLang="en-US" dirty="0"/>
              <a:t>圖表</a:t>
            </a:r>
          </a:p>
        </p:txBody>
      </p:sp>
      <p:sp>
        <p:nvSpPr>
          <p:cNvPr id="4" name="投影片編號版面配置區 3"/>
          <p:cNvSpPr>
            <a:spLocks noGrp="1"/>
          </p:cNvSpPr>
          <p:nvPr>
            <p:ph type="sldNum" sz="quarter" idx="5"/>
          </p:nvPr>
        </p:nvSpPr>
        <p:spPr/>
        <p:txBody>
          <a:bodyPr/>
          <a:lstStyle/>
          <a:p>
            <a:fld id="{05532AE3-A6B3-48A3-893A-2EDBE619AD89}" type="slidenum">
              <a:rPr lang="zh-TW" altLang="en-US" smtClean="0"/>
              <a:t>22</a:t>
            </a:fld>
            <a:endParaRPr lang="zh-TW" altLang="en-US"/>
          </a:p>
        </p:txBody>
      </p:sp>
    </p:spTree>
    <p:extLst>
      <p:ext uri="{BB962C8B-B14F-4D97-AF65-F5344CB8AC3E}">
        <p14:creationId xmlns:p14="http://schemas.microsoft.com/office/powerpoint/2010/main" val="2372242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2CFAD0F4-2E6C-4680-A176-F940882841C6}" type="slidenum">
              <a:rPr lang="zh-TW" altLang="en-US" smtClean="0"/>
              <a:t>23</a:t>
            </a:fld>
            <a:endParaRPr lang="zh-TW" altLang="en-US"/>
          </a:p>
        </p:txBody>
      </p:sp>
    </p:spTree>
    <p:extLst>
      <p:ext uri="{BB962C8B-B14F-4D97-AF65-F5344CB8AC3E}">
        <p14:creationId xmlns:p14="http://schemas.microsoft.com/office/powerpoint/2010/main" val="1878014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342900" indent="-342900">
              <a:buAutoNum type="arabicPeriod"/>
            </a:pPr>
            <a:r>
              <a:rPr lang="zh-TW" altLang="en-US" dirty="0"/>
              <a:t>里龍山層之磷灰石核飛跡顆粒年代分布為單峰，應屬於完全癒合年代</a:t>
            </a:r>
            <a:endParaRPr lang="en-US" altLang="zh-TW" dirty="0"/>
          </a:p>
          <a:p>
            <a:pPr marL="342900" indent="-342900">
              <a:buAutoNum type="arabicPeriod"/>
            </a:pPr>
            <a:r>
              <a:rPr lang="zh-TW" altLang="en-US" dirty="0"/>
              <a:t>里龍山層之冷卻速率為</a:t>
            </a:r>
            <a:r>
              <a:rPr lang="en-US" altLang="zh-TW" dirty="0"/>
              <a:t>…</a:t>
            </a:r>
          </a:p>
          <a:p>
            <a:pPr marL="342900" indent="-342900">
              <a:buFontTx/>
              <a:buAutoNum type="arabicPeriod"/>
            </a:pPr>
            <a:r>
              <a:rPr lang="zh-TW" altLang="en-US" dirty="0"/>
              <a:t>里龍山層之上覆岩層曾厚達</a:t>
            </a:r>
            <a:r>
              <a:rPr lang="en-US" altLang="zh-TW" dirty="0"/>
              <a:t>…</a:t>
            </a:r>
          </a:p>
          <a:p>
            <a:pPr marL="342900" indent="-342900">
              <a:buFontTx/>
              <a:buAutoNum type="arabicPeriod"/>
            </a:pPr>
            <a:r>
              <a:rPr lang="zh-TW" altLang="en-US" dirty="0"/>
              <a:t>恆春半島抬升的初始年代早於</a:t>
            </a:r>
            <a:r>
              <a:rPr lang="en-US" altLang="zh-TW" dirty="0"/>
              <a:t>4Ma</a:t>
            </a:r>
          </a:p>
          <a:p>
            <a:pPr marL="342900" indent="-342900">
              <a:buFontTx/>
              <a:buAutoNum type="arabicPeriod"/>
            </a:pPr>
            <a:r>
              <a:rPr lang="en-US" altLang="zh-TW" sz="1200" b="0" i="0" kern="1200" dirty="0">
                <a:solidFill>
                  <a:schemeClr val="tx1"/>
                </a:solidFill>
                <a:effectLst/>
                <a:latin typeface="+mn-lt"/>
                <a:ea typeface="+mn-ea"/>
                <a:cs typeface="+mn-cs"/>
              </a:rPr>
              <a:t>in Late Miocene time the </a:t>
            </a:r>
            <a:r>
              <a:rPr lang="en-US" altLang="zh-TW" sz="1200" b="0" i="0" kern="1200" dirty="0" err="1">
                <a:solidFill>
                  <a:schemeClr val="tx1"/>
                </a:solidFill>
                <a:effectLst/>
                <a:latin typeface="+mn-lt"/>
                <a:ea typeface="+mn-ea"/>
                <a:cs typeface="+mn-cs"/>
              </a:rPr>
              <a:t>Hengchun</a:t>
            </a:r>
            <a:r>
              <a:rPr lang="en-US" altLang="zh-TW" sz="1200" b="0" i="0" kern="1200" dirty="0">
                <a:solidFill>
                  <a:schemeClr val="tx1"/>
                </a:solidFill>
                <a:effectLst/>
                <a:latin typeface="+mn-lt"/>
                <a:ea typeface="+mn-ea"/>
                <a:cs typeface="+mn-cs"/>
              </a:rPr>
              <a:t> Peninsula represented a half-graben basin on the Asian</a:t>
            </a:r>
            <a:br>
              <a:rPr lang="en-US" altLang="zh-TW" sz="1200" b="0" i="0" kern="1200" dirty="0">
                <a:solidFill>
                  <a:schemeClr val="tx1"/>
                </a:solidFill>
                <a:effectLst/>
                <a:latin typeface="+mn-lt"/>
                <a:ea typeface="+mn-ea"/>
                <a:cs typeface="+mn-cs"/>
              </a:rPr>
            </a:br>
            <a:r>
              <a:rPr lang="en-US" altLang="zh-TW" sz="1200" b="0" i="0" kern="1200" dirty="0">
                <a:solidFill>
                  <a:schemeClr val="tx1"/>
                </a:solidFill>
                <a:effectLst/>
                <a:latin typeface="+mn-lt"/>
                <a:ea typeface="+mn-ea"/>
                <a:cs typeface="+mn-cs"/>
              </a:rPr>
              <a:t>passive continental margin. The graben was filled with sediments</a:t>
            </a:r>
            <a:br>
              <a:rPr lang="en-US" altLang="zh-TW" sz="1200" b="0" i="0" kern="1200" dirty="0">
                <a:solidFill>
                  <a:schemeClr val="tx1"/>
                </a:solidFill>
                <a:effectLst/>
                <a:latin typeface="+mn-lt"/>
                <a:ea typeface="+mn-ea"/>
                <a:cs typeface="+mn-cs"/>
              </a:rPr>
            </a:br>
            <a:r>
              <a:rPr lang="en-US" altLang="zh-TW" sz="1200" b="0" i="0" kern="1200" dirty="0">
                <a:solidFill>
                  <a:schemeClr val="tx1"/>
                </a:solidFill>
                <a:effectLst/>
                <a:latin typeface="+mn-lt"/>
                <a:ea typeface="+mn-ea"/>
                <a:cs typeface="+mn-cs"/>
              </a:rPr>
              <a:t>derived from an uplifted low-grade metamorphosed terrane comprised of accretionary prism and forearc basin</a:t>
            </a:r>
            <a:r>
              <a:rPr lang="en-US" altLang="zh-TW" dirty="0"/>
              <a:t> </a:t>
            </a:r>
            <a:br>
              <a:rPr lang="en-US" altLang="zh-TW" dirty="0"/>
            </a:br>
            <a:endParaRPr lang="zh-TW" altLang="en-US" dirty="0"/>
          </a:p>
        </p:txBody>
      </p:sp>
      <p:sp>
        <p:nvSpPr>
          <p:cNvPr id="4" name="投影片編號版面配置區 3"/>
          <p:cNvSpPr>
            <a:spLocks noGrp="1"/>
          </p:cNvSpPr>
          <p:nvPr>
            <p:ph type="sldNum" sz="quarter" idx="5"/>
          </p:nvPr>
        </p:nvSpPr>
        <p:spPr/>
        <p:txBody>
          <a:bodyPr/>
          <a:lstStyle/>
          <a:p>
            <a:fld id="{05532AE3-A6B3-48A3-893A-2EDBE619AD89}" type="slidenum">
              <a:rPr lang="zh-TW" altLang="en-US" smtClean="0"/>
              <a:t>24</a:t>
            </a:fld>
            <a:endParaRPr lang="zh-TW" altLang="en-US"/>
          </a:p>
        </p:txBody>
      </p:sp>
    </p:spTree>
    <p:extLst>
      <p:ext uri="{BB962C8B-B14F-4D97-AF65-F5344CB8AC3E}">
        <p14:creationId xmlns:p14="http://schemas.microsoft.com/office/powerpoint/2010/main" val="556726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85750" indent="-285750">
              <a:lnSpc>
                <a:spcPct val="150000"/>
              </a:lnSpc>
              <a:buFont typeface="Wingdings" panose="05000000000000000000" pitchFamily="2" charset="2"/>
              <a:buChar char="n"/>
            </a:pPr>
            <a:r>
              <a:rPr lang="zh-TW" altLang="en-US" dirty="0"/>
              <a:t>地層柱</a:t>
            </a:r>
            <a:br>
              <a:rPr lang="en-US" altLang="zh-TW" dirty="0"/>
            </a:br>
            <a:r>
              <a:rPr lang="zh-TW" altLang="en-US" sz="1200" dirty="0"/>
              <a:t>晚中新世時，恆春半島為增積岩體，處於後前陸盆地，此時脊梁山脈南部尚未造山。</a:t>
            </a:r>
            <a:endParaRPr lang="en-US" altLang="zh-TW" sz="1200" dirty="0"/>
          </a:p>
          <a:p>
            <a:pPr marL="285750" indent="-285750">
              <a:lnSpc>
                <a:spcPct val="150000"/>
              </a:lnSpc>
              <a:buFont typeface="Wingdings" panose="05000000000000000000" pitchFamily="2" charset="2"/>
              <a:buChar char="n"/>
            </a:pPr>
            <a:r>
              <a:rPr lang="zh-TW" altLang="en-US" sz="1200" dirty="0"/>
              <a:t>里龍山層於超微化石年代</a:t>
            </a:r>
            <a:r>
              <a:rPr lang="en-US" altLang="zh-TW" sz="1200" dirty="0"/>
              <a:t>NN11</a:t>
            </a:r>
            <a:r>
              <a:rPr lang="zh-TW" altLang="en-US" sz="1200" dirty="0"/>
              <a:t>時沉積於淺海陸棚環境。</a:t>
            </a:r>
            <a:endParaRPr lang="en-US" altLang="zh-TW" sz="1200" dirty="0"/>
          </a:p>
          <a:p>
            <a:pPr marL="285750" indent="-285750">
              <a:lnSpc>
                <a:spcPct val="150000"/>
              </a:lnSpc>
              <a:buFont typeface="Wingdings" panose="05000000000000000000" pitchFamily="2" charset="2"/>
              <a:buChar char="n"/>
            </a:pPr>
            <a:r>
              <a:rPr lang="zh-TW" altLang="en-US" sz="1200" dirty="0"/>
              <a:t>本研究區域位於里龍山層頂部的礫岩層，礫石為石英岩，基質為砂岩。</a:t>
            </a:r>
            <a:endParaRPr lang="en-US" altLang="zh-TW" sz="1200" dirty="0"/>
          </a:p>
          <a:p>
            <a:pPr marL="285750" indent="-285750">
              <a:lnSpc>
                <a:spcPct val="150000"/>
              </a:lnSpc>
              <a:buFont typeface="Wingdings" panose="05000000000000000000" pitchFamily="2" charset="2"/>
              <a:buChar char="n"/>
            </a:pPr>
            <a:r>
              <a:rPr lang="zh-TW" altLang="en-US" sz="1200" dirty="0"/>
              <a:t>里龍山層的古水流方向由北向南，</a:t>
            </a:r>
            <a:br>
              <a:rPr lang="en-US" altLang="zh-TW" sz="1200" dirty="0"/>
            </a:br>
            <a:r>
              <a:rPr lang="zh-TW" altLang="en-US" sz="1200" dirty="0"/>
              <a:t>其礫石</a:t>
            </a:r>
            <a:r>
              <a:rPr lang="en-US" altLang="zh-TW" sz="1200" dirty="0"/>
              <a:t>(</a:t>
            </a:r>
            <a:r>
              <a:rPr lang="zh-TW" altLang="en-US" sz="1200" dirty="0"/>
              <a:t>輕度變質岩</a:t>
            </a:r>
            <a:r>
              <a:rPr lang="en-US" altLang="zh-TW" sz="1200" dirty="0"/>
              <a:t>)</a:t>
            </a:r>
            <a:r>
              <a:rPr lang="zh-TW" altLang="en-US" sz="1200" dirty="0"/>
              <a:t>來自於北部造山帶</a:t>
            </a:r>
            <a:br>
              <a:rPr lang="en-US" altLang="zh-TW" sz="1200" dirty="0"/>
            </a:br>
            <a:r>
              <a:rPr lang="zh-TW" altLang="en-US" sz="1200" dirty="0"/>
              <a:t>的玉里帶。</a:t>
            </a:r>
            <a:endParaRPr lang="en-US" altLang="zh-TW" sz="1200" dirty="0"/>
          </a:p>
          <a:p>
            <a:endParaRPr lang="zh-TW" altLang="en-US" dirty="0"/>
          </a:p>
        </p:txBody>
      </p:sp>
      <p:sp>
        <p:nvSpPr>
          <p:cNvPr id="4" name="投影片編號版面配置區 3"/>
          <p:cNvSpPr>
            <a:spLocks noGrp="1"/>
          </p:cNvSpPr>
          <p:nvPr>
            <p:ph type="sldNum" sz="quarter" idx="5"/>
          </p:nvPr>
        </p:nvSpPr>
        <p:spPr/>
        <p:txBody>
          <a:bodyPr/>
          <a:lstStyle/>
          <a:p>
            <a:fld id="{05532AE3-A6B3-48A3-893A-2EDBE619AD89}" type="slidenum">
              <a:rPr lang="zh-TW" altLang="en-US" smtClean="0"/>
              <a:t>3</a:t>
            </a:fld>
            <a:endParaRPr lang="zh-TW" altLang="en-US"/>
          </a:p>
        </p:txBody>
      </p:sp>
    </p:spTree>
    <p:extLst>
      <p:ext uri="{BB962C8B-B14F-4D97-AF65-F5344CB8AC3E}">
        <p14:creationId xmlns:p14="http://schemas.microsoft.com/office/powerpoint/2010/main" val="499088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樣本圖</a:t>
            </a:r>
            <a:endParaRPr lang="en-US" altLang="zh-TW" dirty="0"/>
          </a:p>
          <a:p>
            <a:r>
              <a:rPr lang="zh-TW" altLang="en-US" dirty="0"/>
              <a:t>砂岩</a:t>
            </a:r>
            <a:r>
              <a:rPr lang="en-US" altLang="zh-TW" dirty="0"/>
              <a:t>:</a:t>
            </a:r>
            <a:r>
              <a:rPr lang="zh-TW" altLang="en-US" dirty="0"/>
              <a:t> 來自整個集水區 </a:t>
            </a:r>
            <a:r>
              <a:rPr lang="en-US" altLang="zh-TW" dirty="0"/>
              <a:t>B270</a:t>
            </a:r>
            <a:br>
              <a:rPr lang="en-US" altLang="zh-TW" dirty="0"/>
            </a:br>
            <a:r>
              <a:rPr lang="zh-TW" altLang="en-US" dirty="0"/>
              <a:t>礫岩</a:t>
            </a:r>
            <a:r>
              <a:rPr lang="en-US" altLang="zh-TW" dirty="0"/>
              <a:t>:</a:t>
            </a:r>
            <a:r>
              <a:rPr lang="zh-TW" altLang="en-US" dirty="0"/>
              <a:t> 造山時同一區塊</a:t>
            </a:r>
            <a:endParaRPr lang="en-US" altLang="zh-TW" dirty="0"/>
          </a:p>
        </p:txBody>
      </p:sp>
      <p:sp>
        <p:nvSpPr>
          <p:cNvPr id="4" name="投影片編號版面配置區 3"/>
          <p:cNvSpPr>
            <a:spLocks noGrp="1"/>
          </p:cNvSpPr>
          <p:nvPr>
            <p:ph type="sldNum" sz="quarter" idx="5"/>
          </p:nvPr>
        </p:nvSpPr>
        <p:spPr/>
        <p:txBody>
          <a:bodyPr/>
          <a:lstStyle/>
          <a:p>
            <a:fld id="{2CFAD0F4-2E6C-4680-A176-F940882841C6}" type="slidenum">
              <a:rPr lang="zh-TW" altLang="en-US" smtClean="0"/>
              <a:t>4</a:t>
            </a:fld>
            <a:endParaRPr lang="zh-TW" altLang="en-US"/>
          </a:p>
        </p:txBody>
      </p:sp>
    </p:spTree>
    <p:extLst>
      <p:ext uri="{BB962C8B-B14F-4D97-AF65-F5344CB8AC3E}">
        <p14:creationId xmlns:p14="http://schemas.microsoft.com/office/powerpoint/2010/main" val="1917325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前人研究</a:t>
            </a:r>
            <a:r>
              <a:rPr lang="en-US" altLang="zh-TW" dirty="0"/>
              <a:t>(</a:t>
            </a:r>
            <a:r>
              <a:rPr lang="zh-TW" altLang="en-US" dirty="0"/>
              <a:t>青論合併進討論</a:t>
            </a:r>
            <a:r>
              <a:rPr lang="en-US" altLang="zh-TW" dirty="0"/>
              <a:t>)</a:t>
            </a:r>
          </a:p>
          <a:p>
            <a:r>
              <a:rPr lang="en-US" altLang="zh-TW" dirty="0"/>
              <a:t>Fuller2006</a:t>
            </a:r>
          </a:p>
          <a:p>
            <a:r>
              <a:rPr lang="en-US" altLang="zh-TW" dirty="0"/>
              <a:t>Willett2003</a:t>
            </a:r>
          </a:p>
          <a:p>
            <a:r>
              <a:rPr lang="en-US" altLang="zh-TW" dirty="0"/>
              <a:t>Liu</a:t>
            </a:r>
          </a:p>
          <a:p>
            <a:pPr marL="0" indent="0">
              <a:buNone/>
            </a:pPr>
            <a:r>
              <a:rPr lang="en-US" altLang="zh-TW" dirty="0"/>
              <a:t>#</a:t>
            </a:r>
            <a:r>
              <a:rPr lang="zh-TW" altLang="en-US" dirty="0"/>
              <a:t>做成圖</a:t>
            </a:r>
          </a:p>
          <a:p>
            <a:endParaRPr lang="zh-TW" altLang="en-US" dirty="0"/>
          </a:p>
        </p:txBody>
      </p:sp>
      <p:sp>
        <p:nvSpPr>
          <p:cNvPr id="4" name="投影片編號版面配置區 3"/>
          <p:cNvSpPr>
            <a:spLocks noGrp="1"/>
          </p:cNvSpPr>
          <p:nvPr>
            <p:ph type="sldNum" sz="quarter" idx="5"/>
          </p:nvPr>
        </p:nvSpPr>
        <p:spPr/>
        <p:txBody>
          <a:bodyPr/>
          <a:lstStyle/>
          <a:p>
            <a:fld id="{2CFAD0F4-2E6C-4680-A176-F940882841C6}" type="slidenum">
              <a:rPr lang="zh-TW" altLang="en-US" smtClean="0"/>
              <a:t>5</a:t>
            </a:fld>
            <a:endParaRPr lang="zh-TW" altLang="en-US"/>
          </a:p>
        </p:txBody>
      </p:sp>
    </p:spTree>
    <p:extLst>
      <p:ext uri="{BB962C8B-B14F-4D97-AF65-F5344CB8AC3E}">
        <p14:creationId xmlns:p14="http://schemas.microsoft.com/office/powerpoint/2010/main" val="1797364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前人研究</a:t>
            </a:r>
            <a:r>
              <a:rPr lang="en-US" altLang="zh-TW" dirty="0"/>
              <a:t>(</a:t>
            </a:r>
            <a:r>
              <a:rPr lang="zh-TW" altLang="en-US" dirty="0"/>
              <a:t>青論合併進討論</a:t>
            </a:r>
            <a:r>
              <a:rPr lang="en-US" altLang="zh-TW" dirty="0"/>
              <a:t>)</a:t>
            </a:r>
          </a:p>
          <a:p>
            <a:r>
              <a:rPr lang="en-US" altLang="zh-TW" dirty="0"/>
              <a:t>Fuller2006</a:t>
            </a:r>
          </a:p>
          <a:p>
            <a:r>
              <a:rPr lang="en-US" altLang="zh-TW" dirty="0"/>
              <a:t>Willett2003</a:t>
            </a:r>
          </a:p>
          <a:p>
            <a:r>
              <a:rPr lang="en-US" altLang="zh-TW" dirty="0"/>
              <a:t>Liu</a:t>
            </a:r>
          </a:p>
          <a:p>
            <a:pPr marL="0" indent="0">
              <a:buNone/>
            </a:pPr>
            <a:r>
              <a:rPr lang="en-US" altLang="zh-TW" dirty="0"/>
              <a:t>#</a:t>
            </a:r>
            <a:r>
              <a:rPr lang="zh-TW" altLang="en-US" dirty="0"/>
              <a:t>做成圖</a:t>
            </a:r>
          </a:p>
          <a:p>
            <a:endParaRPr lang="zh-TW" altLang="en-US" dirty="0"/>
          </a:p>
        </p:txBody>
      </p:sp>
      <p:sp>
        <p:nvSpPr>
          <p:cNvPr id="4" name="投影片編號版面配置區 3"/>
          <p:cNvSpPr>
            <a:spLocks noGrp="1"/>
          </p:cNvSpPr>
          <p:nvPr>
            <p:ph type="sldNum" sz="quarter" idx="5"/>
          </p:nvPr>
        </p:nvSpPr>
        <p:spPr/>
        <p:txBody>
          <a:bodyPr/>
          <a:lstStyle/>
          <a:p>
            <a:fld id="{2CFAD0F4-2E6C-4680-A176-F940882841C6}" type="slidenum">
              <a:rPr lang="zh-TW" altLang="en-US" smtClean="0"/>
              <a:t>6</a:t>
            </a:fld>
            <a:endParaRPr lang="zh-TW" altLang="en-US"/>
          </a:p>
        </p:txBody>
      </p:sp>
    </p:spTree>
    <p:extLst>
      <p:ext uri="{BB962C8B-B14F-4D97-AF65-F5344CB8AC3E}">
        <p14:creationId xmlns:p14="http://schemas.microsoft.com/office/powerpoint/2010/main" val="2410412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介紹封存溫度，</a:t>
            </a:r>
            <a:r>
              <a:rPr lang="en-US" altLang="zh-TW" dirty="0"/>
              <a:t>FT</a:t>
            </a:r>
            <a:r>
              <a:rPr lang="zh-TW" altLang="en-US" dirty="0"/>
              <a:t>長相，熱定年，在礦物地於封存溫度後開始計時</a:t>
            </a:r>
            <a:br>
              <a:rPr lang="en-US" altLang="zh-TW" dirty="0"/>
            </a:br>
            <a:r>
              <a:rPr lang="zh-TW" altLang="en-US" dirty="0"/>
              <a:t>畫圖</a:t>
            </a:r>
            <a:endParaRPr lang="en-US" altLang="zh-TW" dirty="0"/>
          </a:p>
        </p:txBody>
      </p:sp>
      <p:sp>
        <p:nvSpPr>
          <p:cNvPr id="4" name="投影片編號版面配置區 3"/>
          <p:cNvSpPr>
            <a:spLocks noGrp="1"/>
          </p:cNvSpPr>
          <p:nvPr>
            <p:ph type="sldNum" sz="quarter" idx="5"/>
          </p:nvPr>
        </p:nvSpPr>
        <p:spPr/>
        <p:txBody>
          <a:bodyPr/>
          <a:lstStyle/>
          <a:p>
            <a:fld id="{05532AE3-A6B3-48A3-893A-2EDBE619AD89}" type="slidenum">
              <a:rPr lang="zh-TW" altLang="en-US" smtClean="0"/>
              <a:t>7</a:t>
            </a:fld>
            <a:endParaRPr lang="zh-TW" altLang="en-US"/>
          </a:p>
        </p:txBody>
      </p:sp>
    </p:spTree>
    <p:extLst>
      <p:ext uri="{BB962C8B-B14F-4D97-AF65-F5344CB8AC3E}">
        <p14:creationId xmlns:p14="http://schemas.microsoft.com/office/powerpoint/2010/main" val="2548896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樣本圖</a:t>
            </a:r>
            <a:endParaRPr lang="en-US" altLang="zh-TW" dirty="0"/>
          </a:p>
          <a:p>
            <a:r>
              <a:rPr lang="zh-TW" altLang="en-US" dirty="0"/>
              <a:t>砂岩</a:t>
            </a:r>
            <a:r>
              <a:rPr lang="en-US" altLang="zh-TW" dirty="0"/>
              <a:t>:</a:t>
            </a:r>
            <a:r>
              <a:rPr lang="zh-TW" altLang="en-US" dirty="0"/>
              <a:t> 來自整個集水區 </a:t>
            </a:r>
            <a:r>
              <a:rPr lang="en-US" altLang="zh-TW" dirty="0"/>
              <a:t>B270</a:t>
            </a:r>
            <a:br>
              <a:rPr lang="en-US" altLang="zh-TW" dirty="0"/>
            </a:br>
            <a:r>
              <a:rPr lang="zh-TW" altLang="en-US" dirty="0"/>
              <a:t>礫岩</a:t>
            </a:r>
            <a:r>
              <a:rPr lang="en-US" altLang="zh-TW" dirty="0"/>
              <a:t>:</a:t>
            </a:r>
            <a:r>
              <a:rPr lang="zh-TW" altLang="en-US" dirty="0"/>
              <a:t> 造山時同一區塊</a:t>
            </a:r>
            <a:endParaRPr lang="en-US" altLang="zh-TW" dirty="0"/>
          </a:p>
        </p:txBody>
      </p:sp>
      <p:sp>
        <p:nvSpPr>
          <p:cNvPr id="4" name="投影片編號版面配置區 3"/>
          <p:cNvSpPr>
            <a:spLocks noGrp="1"/>
          </p:cNvSpPr>
          <p:nvPr>
            <p:ph type="sldNum" sz="quarter" idx="5"/>
          </p:nvPr>
        </p:nvSpPr>
        <p:spPr/>
        <p:txBody>
          <a:bodyPr/>
          <a:lstStyle/>
          <a:p>
            <a:fld id="{2CFAD0F4-2E6C-4680-A176-F940882841C6}" type="slidenum">
              <a:rPr lang="zh-TW" altLang="en-US" smtClean="0"/>
              <a:t>9</a:t>
            </a:fld>
            <a:endParaRPr lang="zh-TW" altLang="en-US"/>
          </a:p>
        </p:txBody>
      </p:sp>
    </p:spTree>
    <p:extLst>
      <p:ext uri="{BB962C8B-B14F-4D97-AF65-F5344CB8AC3E}">
        <p14:creationId xmlns:p14="http://schemas.microsoft.com/office/powerpoint/2010/main" val="1040532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2CFAD0F4-2E6C-4680-A176-F940882841C6}" type="slidenum">
              <a:rPr lang="zh-TW" altLang="en-US" smtClean="0"/>
              <a:t>10</a:t>
            </a:fld>
            <a:endParaRPr lang="zh-TW" altLang="en-US"/>
          </a:p>
        </p:txBody>
      </p:sp>
    </p:spTree>
    <p:extLst>
      <p:ext uri="{BB962C8B-B14F-4D97-AF65-F5344CB8AC3E}">
        <p14:creationId xmlns:p14="http://schemas.microsoft.com/office/powerpoint/2010/main" val="1928570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8ABEF15-B35F-46D6-9BD1-E4D3E5443B9F}"/>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E99C72C9-0304-40F0-AD3C-405ABB0688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DC08F726-8B55-4C76-A8C3-5582218F5FFB}"/>
              </a:ext>
            </a:extLst>
          </p:cNvPr>
          <p:cNvSpPr>
            <a:spLocks noGrp="1"/>
          </p:cNvSpPr>
          <p:nvPr>
            <p:ph type="dt" sz="half" idx="10"/>
          </p:nvPr>
        </p:nvSpPr>
        <p:spPr/>
        <p:txBody>
          <a:bodyPr/>
          <a:lstStyle/>
          <a:p>
            <a:fld id="{F4CCD002-1A7E-451C-86C5-57170B40D38A}" type="datetimeFigureOut">
              <a:rPr lang="zh-TW" altLang="en-US" smtClean="0"/>
              <a:t>2020/5/4</a:t>
            </a:fld>
            <a:endParaRPr lang="zh-TW" altLang="en-US"/>
          </a:p>
        </p:txBody>
      </p:sp>
      <p:sp>
        <p:nvSpPr>
          <p:cNvPr id="5" name="頁尾版面配置區 4">
            <a:extLst>
              <a:ext uri="{FF2B5EF4-FFF2-40B4-BE49-F238E27FC236}">
                <a16:creationId xmlns:a16="http://schemas.microsoft.com/office/drawing/2014/main" id="{5314D393-AC7E-49E2-8F5C-31EF68F95B5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8D86E43-86AC-46BF-8A37-505EFFBF67BF}"/>
              </a:ext>
            </a:extLst>
          </p:cNvPr>
          <p:cNvSpPr>
            <a:spLocks noGrp="1"/>
          </p:cNvSpPr>
          <p:nvPr>
            <p:ph type="sldNum" sz="quarter" idx="12"/>
          </p:nvPr>
        </p:nvSpPr>
        <p:spPr/>
        <p:txBody>
          <a:bodyPr/>
          <a:lstStyle/>
          <a:p>
            <a:fld id="{CD6F2A00-ABD2-4F0B-9EFE-04653262C699}" type="slidenum">
              <a:rPr lang="zh-TW" altLang="en-US" smtClean="0"/>
              <a:t>‹#›</a:t>
            </a:fld>
            <a:endParaRPr lang="zh-TW" altLang="en-US"/>
          </a:p>
        </p:txBody>
      </p:sp>
    </p:spTree>
    <p:extLst>
      <p:ext uri="{BB962C8B-B14F-4D97-AF65-F5344CB8AC3E}">
        <p14:creationId xmlns:p14="http://schemas.microsoft.com/office/powerpoint/2010/main" val="102560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BBF506F-14E1-434A-AC2C-A891380429D4}"/>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E0E191A8-F21A-44FA-96EC-96B648BD8A6D}"/>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BF9F539-E0F8-40C3-BFA5-B4626C934852}"/>
              </a:ext>
            </a:extLst>
          </p:cNvPr>
          <p:cNvSpPr>
            <a:spLocks noGrp="1"/>
          </p:cNvSpPr>
          <p:nvPr>
            <p:ph type="dt" sz="half" idx="10"/>
          </p:nvPr>
        </p:nvSpPr>
        <p:spPr/>
        <p:txBody>
          <a:bodyPr/>
          <a:lstStyle/>
          <a:p>
            <a:fld id="{F4CCD002-1A7E-451C-86C5-57170B40D38A}" type="datetimeFigureOut">
              <a:rPr lang="zh-TW" altLang="en-US" smtClean="0"/>
              <a:t>2020/5/4</a:t>
            </a:fld>
            <a:endParaRPr lang="zh-TW" altLang="en-US"/>
          </a:p>
        </p:txBody>
      </p:sp>
      <p:sp>
        <p:nvSpPr>
          <p:cNvPr id="5" name="頁尾版面配置區 4">
            <a:extLst>
              <a:ext uri="{FF2B5EF4-FFF2-40B4-BE49-F238E27FC236}">
                <a16:creationId xmlns:a16="http://schemas.microsoft.com/office/drawing/2014/main" id="{37C3C8E8-4618-4B97-ADD2-B85CDE84DDD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6F8242B-FE58-4FB7-84D8-7DB41E68E226}"/>
              </a:ext>
            </a:extLst>
          </p:cNvPr>
          <p:cNvSpPr>
            <a:spLocks noGrp="1"/>
          </p:cNvSpPr>
          <p:nvPr>
            <p:ph type="sldNum" sz="quarter" idx="12"/>
          </p:nvPr>
        </p:nvSpPr>
        <p:spPr/>
        <p:txBody>
          <a:bodyPr/>
          <a:lstStyle/>
          <a:p>
            <a:fld id="{CD6F2A00-ABD2-4F0B-9EFE-04653262C699}" type="slidenum">
              <a:rPr lang="zh-TW" altLang="en-US" smtClean="0"/>
              <a:t>‹#›</a:t>
            </a:fld>
            <a:endParaRPr lang="zh-TW" altLang="en-US"/>
          </a:p>
        </p:txBody>
      </p:sp>
    </p:spTree>
    <p:extLst>
      <p:ext uri="{BB962C8B-B14F-4D97-AF65-F5344CB8AC3E}">
        <p14:creationId xmlns:p14="http://schemas.microsoft.com/office/powerpoint/2010/main" val="1297417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B22BF0B7-B4DC-4517-9E68-F9947BBA5B3D}"/>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4E6A9868-B836-4CCE-9E29-32D2D045183B}"/>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AB956E1-7764-4A4D-816A-1D36EF5BC6DB}"/>
              </a:ext>
            </a:extLst>
          </p:cNvPr>
          <p:cNvSpPr>
            <a:spLocks noGrp="1"/>
          </p:cNvSpPr>
          <p:nvPr>
            <p:ph type="dt" sz="half" idx="10"/>
          </p:nvPr>
        </p:nvSpPr>
        <p:spPr/>
        <p:txBody>
          <a:bodyPr/>
          <a:lstStyle/>
          <a:p>
            <a:fld id="{F4CCD002-1A7E-451C-86C5-57170B40D38A}" type="datetimeFigureOut">
              <a:rPr lang="zh-TW" altLang="en-US" smtClean="0"/>
              <a:t>2020/5/4</a:t>
            </a:fld>
            <a:endParaRPr lang="zh-TW" altLang="en-US"/>
          </a:p>
        </p:txBody>
      </p:sp>
      <p:sp>
        <p:nvSpPr>
          <p:cNvPr id="5" name="頁尾版面配置區 4">
            <a:extLst>
              <a:ext uri="{FF2B5EF4-FFF2-40B4-BE49-F238E27FC236}">
                <a16:creationId xmlns:a16="http://schemas.microsoft.com/office/drawing/2014/main" id="{19303688-FB3F-4C14-A39B-585DCC846B4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6D949B2-7F3E-4F2F-9EBA-1DCBF0FAB052}"/>
              </a:ext>
            </a:extLst>
          </p:cNvPr>
          <p:cNvSpPr>
            <a:spLocks noGrp="1"/>
          </p:cNvSpPr>
          <p:nvPr>
            <p:ph type="sldNum" sz="quarter" idx="12"/>
          </p:nvPr>
        </p:nvSpPr>
        <p:spPr/>
        <p:txBody>
          <a:bodyPr/>
          <a:lstStyle/>
          <a:p>
            <a:fld id="{CD6F2A00-ABD2-4F0B-9EFE-04653262C699}" type="slidenum">
              <a:rPr lang="zh-TW" altLang="en-US" smtClean="0"/>
              <a:t>‹#›</a:t>
            </a:fld>
            <a:endParaRPr lang="zh-TW" altLang="en-US"/>
          </a:p>
        </p:txBody>
      </p:sp>
    </p:spTree>
    <p:extLst>
      <p:ext uri="{BB962C8B-B14F-4D97-AF65-F5344CB8AC3E}">
        <p14:creationId xmlns:p14="http://schemas.microsoft.com/office/powerpoint/2010/main" val="754073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1F2FF0-6738-4757-962C-62BDCCCC6C55}"/>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E61882E9-C24E-42B7-A360-2F1E4FED87CF}"/>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A9925A8-196B-425E-BD30-8BA71BF31987}"/>
              </a:ext>
            </a:extLst>
          </p:cNvPr>
          <p:cNvSpPr>
            <a:spLocks noGrp="1"/>
          </p:cNvSpPr>
          <p:nvPr>
            <p:ph type="dt" sz="half" idx="10"/>
          </p:nvPr>
        </p:nvSpPr>
        <p:spPr/>
        <p:txBody>
          <a:bodyPr/>
          <a:lstStyle/>
          <a:p>
            <a:fld id="{F4CCD002-1A7E-451C-86C5-57170B40D38A}" type="datetimeFigureOut">
              <a:rPr lang="zh-TW" altLang="en-US" smtClean="0"/>
              <a:t>2020/5/4</a:t>
            </a:fld>
            <a:endParaRPr lang="zh-TW" altLang="en-US"/>
          </a:p>
        </p:txBody>
      </p:sp>
      <p:sp>
        <p:nvSpPr>
          <p:cNvPr id="5" name="頁尾版面配置區 4">
            <a:extLst>
              <a:ext uri="{FF2B5EF4-FFF2-40B4-BE49-F238E27FC236}">
                <a16:creationId xmlns:a16="http://schemas.microsoft.com/office/drawing/2014/main" id="{CC3409CA-AA42-4169-AB99-82409A4773E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A19EEE9-D9E2-4CFC-8DAA-D0035695B777}"/>
              </a:ext>
            </a:extLst>
          </p:cNvPr>
          <p:cNvSpPr>
            <a:spLocks noGrp="1"/>
          </p:cNvSpPr>
          <p:nvPr>
            <p:ph type="sldNum" sz="quarter" idx="12"/>
          </p:nvPr>
        </p:nvSpPr>
        <p:spPr/>
        <p:txBody>
          <a:bodyPr/>
          <a:lstStyle/>
          <a:p>
            <a:fld id="{CD6F2A00-ABD2-4F0B-9EFE-04653262C699}" type="slidenum">
              <a:rPr lang="zh-TW" altLang="en-US" smtClean="0"/>
              <a:t>‹#›</a:t>
            </a:fld>
            <a:endParaRPr lang="zh-TW" altLang="en-US"/>
          </a:p>
        </p:txBody>
      </p:sp>
    </p:spTree>
    <p:extLst>
      <p:ext uri="{BB962C8B-B14F-4D97-AF65-F5344CB8AC3E}">
        <p14:creationId xmlns:p14="http://schemas.microsoft.com/office/powerpoint/2010/main" val="340194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2B6C629-27AE-41F4-B224-59BD9CF3DFFA}"/>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6DFC5279-2068-4FA0-A223-2F689E6C40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C599B317-443A-4B76-962C-EC5CFE5D7B5A}"/>
              </a:ext>
            </a:extLst>
          </p:cNvPr>
          <p:cNvSpPr>
            <a:spLocks noGrp="1"/>
          </p:cNvSpPr>
          <p:nvPr>
            <p:ph type="dt" sz="half" idx="10"/>
          </p:nvPr>
        </p:nvSpPr>
        <p:spPr/>
        <p:txBody>
          <a:bodyPr/>
          <a:lstStyle/>
          <a:p>
            <a:fld id="{F4CCD002-1A7E-451C-86C5-57170B40D38A}" type="datetimeFigureOut">
              <a:rPr lang="zh-TW" altLang="en-US" smtClean="0"/>
              <a:t>2020/5/4</a:t>
            </a:fld>
            <a:endParaRPr lang="zh-TW" altLang="en-US"/>
          </a:p>
        </p:txBody>
      </p:sp>
      <p:sp>
        <p:nvSpPr>
          <p:cNvPr id="5" name="頁尾版面配置區 4">
            <a:extLst>
              <a:ext uri="{FF2B5EF4-FFF2-40B4-BE49-F238E27FC236}">
                <a16:creationId xmlns:a16="http://schemas.microsoft.com/office/drawing/2014/main" id="{7A26B480-6026-4958-B005-16957F5CAA7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C192DD8-6E5D-4B1C-8E52-702EE7B52C97}"/>
              </a:ext>
            </a:extLst>
          </p:cNvPr>
          <p:cNvSpPr>
            <a:spLocks noGrp="1"/>
          </p:cNvSpPr>
          <p:nvPr>
            <p:ph type="sldNum" sz="quarter" idx="12"/>
          </p:nvPr>
        </p:nvSpPr>
        <p:spPr/>
        <p:txBody>
          <a:bodyPr/>
          <a:lstStyle/>
          <a:p>
            <a:fld id="{CD6F2A00-ABD2-4F0B-9EFE-04653262C699}" type="slidenum">
              <a:rPr lang="zh-TW" altLang="en-US" smtClean="0"/>
              <a:t>‹#›</a:t>
            </a:fld>
            <a:endParaRPr lang="zh-TW" altLang="en-US"/>
          </a:p>
        </p:txBody>
      </p:sp>
    </p:spTree>
    <p:extLst>
      <p:ext uri="{BB962C8B-B14F-4D97-AF65-F5344CB8AC3E}">
        <p14:creationId xmlns:p14="http://schemas.microsoft.com/office/powerpoint/2010/main" val="1343842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232B13-38BB-417F-A3CC-BE1D6B0712CF}"/>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497B5874-88D3-44E1-BA43-207E4E14623D}"/>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924B1F69-FC72-4EC3-B5A5-376912192C07}"/>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F0252138-FAA7-4FC7-BA05-B9BB911C03DD}"/>
              </a:ext>
            </a:extLst>
          </p:cNvPr>
          <p:cNvSpPr>
            <a:spLocks noGrp="1"/>
          </p:cNvSpPr>
          <p:nvPr>
            <p:ph type="dt" sz="half" idx="10"/>
          </p:nvPr>
        </p:nvSpPr>
        <p:spPr/>
        <p:txBody>
          <a:bodyPr/>
          <a:lstStyle/>
          <a:p>
            <a:fld id="{F4CCD002-1A7E-451C-86C5-57170B40D38A}" type="datetimeFigureOut">
              <a:rPr lang="zh-TW" altLang="en-US" smtClean="0"/>
              <a:t>2020/5/4</a:t>
            </a:fld>
            <a:endParaRPr lang="zh-TW" altLang="en-US"/>
          </a:p>
        </p:txBody>
      </p:sp>
      <p:sp>
        <p:nvSpPr>
          <p:cNvPr id="6" name="頁尾版面配置區 5">
            <a:extLst>
              <a:ext uri="{FF2B5EF4-FFF2-40B4-BE49-F238E27FC236}">
                <a16:creationId xmlns:a16="http://schemas.microsoft.com/office/drawing/2014/main" id="{7093FBCB-4390-44CC-B599-934AC0BA543C}"/>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EF90A9DC-173A-4746-A01B-DF3789E143B7}"/>
              </a:ext>
            </a:extLst>
          </p:cNvPr>
          <p:cNvSpPr>
            <a:spLocks noGrp="1"/>
          </p:cNvSpPr>
          <p:nvPr>
            <p:ph type="sldNum" sz="quarter" idx="12"/>
          </p:nvPr>
        </p:nvSpPr>
        <p:spPr/>
        <p:txBody>
          <a:bodyPr/>
          <a:lstStyle/>
          <a:p>
            <a:fld id="{CD6F2A00-ABD2-4F0B-9EFE-04653262C699}" type="slidenum">
              <a:rPr lang="zh-TW" altLang="en-US" smtClean="0"/>
              <a:t>‹#›</a:t>
            </a:fld>
            <a:endParaRPr lang="zh-TW" altLang="en-US"/>
          </a:p>
        </p:txBody>
      </p:sp>
    </p:spTree>
    <p:extLst>
      <p:ext uri="{BB962C8B-B14F-4D97-AF65-F5344CB8AC3E}">
        <p14:creationId xmlns:p14="http://schemas.microsoft.com/office/powerpoint/2010/main" val="1449485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E10AD44-3F1C-4E5E-88C2-6B34E22C6469}"/>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5C649AF6-6D02-4D13-9DDA-AD69E351C4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AA8E7A2F-721B-446A-9F47-EAA05D981B29}"/>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87127C7A-2E7C-4D32-9C43-E7FF64E858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C2804F65-F7BD-4751-966E-870EA897C52D}"/>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0DC6CAA3-AC95-43D4-BF5E-FE531E9B2ABB}"/>
              </a:ext>
            </a:extLst>
          </p:cNvPr>
          <p:cNvSpPr>
            <a:spLocks noGrp="1"/>
          </p:cNvSpPr>
          <p:nvPr>
            <p:ph type="dt" sz="half" idx="10"/>
          </p:nvPr>
        </p:nvSpPr>
        <p:spPr/>
        <p:txBody>
          <a:bodyPr/>
          <a:lstStyle/>
          <a:p>
            <a:fld id="{F4CCD002-1A7E-451C-86C5-57170B40D38A}" type="datetimeFigureOut">
              <a:rPr lang="zh-TW" altLang="en-US" smtClean="0"/>
              <a:t>2020/5/4</a:t>
            </a:fld>
            <a:endParaRPr lang="zh-TW" altLang="en-US"/>
          </a:p>
        </p:txBody>
      </p:sp>
      <p:sp>
        <p:nvSpPr>
          <p:cNvPr id="8" name="頁尾版面配置區 7">
            <a:extLst>
              <a:ext uri="{FF2B5EF4-FFF2-40B4-BE49-F238E27FC236}">
                <a16:creationId xmlns:a16="http://schemas.microsoft.com/office/drawing/2014/main" id="{DA51B80C-4A3F-44C5-AEC4-1D502512E2D1}"/>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F7E0FA1D-E185-4679-A3C1-624AAB10A80A}"/>
              </a:ext>
            </a:extLst>
          </p:cNvPr>
          <p:cNvSpPr>
            <a:spLocks noGrp="1"/>
          </p:cNvSpPr>
          <p:nvPr>
            <p:ph type="sldNum" sz="quarter" idx="12"/>
          </p:nvPr>
        </p:nvSpPr>
        <p:spPr/>
        <p:txBody>
          <a:bodyPr/>
          <a:lstStyle/>
          <a:p>
            <a:fld id="{CD6F2A00-ABD2-4F0B-9EFE-04653262C699}" type="slidenum">
              <a:rPr lang="zh-TW" altLang="en-US" smtClean="0"/>
              <a:t>‹#›</a:t>
            </a:fld>
            <a:endParaRPr lang="zh-TW" altLang="en-US"/>
          </a:p>
        </p:txBody>
      </p:sp>
    </p:spTree>
    <p:extLst>
      <p:ext uri="{BB962C8B-B14F-4D97-AF65-F5344CB8AC3E}">
        <p14:creationId xmlns:p14="http://schemas.microsoft.com/office/powerpoint/2010/main" val="4110491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D5CEA18-AE20-42D3-ACE6-01B4A9669BFD}"/>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0068ED78-6A28-49E2-9C4F-5C3ED6E649EB}"/>
              </a:ext>
            </a:extLst>
          </p:cNvPr>
          <p:cNvSpPr>
            <a:spLocks noGrp="1"/>
          </p:cNvSpPr>
          <p:nvPr>
            <p:ph type="dt" sz="half" idx="10"/>
          </p:nvPr>
        </p:nvSpPr>
        <p:spPr/>
        <p:txBody>
          <a:bodyPr/>
          <a:lstStyle/>
          <a:p>
            <a:fld id="{F4CCD002-1A7E-451C-86C5-57170B40D38A}" type="datetimeFigureOut">
              <a:rPr lang="zh-TW" altLang="en-US" smtClean="0"/>
              <a:t>2020/5/4</a:t>
            </a:fld>
            <a:endParaRPr lang="zh-TW" altLang="en-US"/>
          </a:p>
        </p:txBody>
      </p:sp>
      <p:sp>
        <p:nvSpPr>
          <p:cNvPr id="4" name="頁尾版面配置區 3">
            <a:extLst>
              <a:ext uri="{FF2B5EF4-FFF2-40B4-BE49-F238E27FC236}">
                <a16:creationId xmlns:a16="http://schemas.microsoft.com/office/drawing/2014/main" id="{4341EDC9-A09E-4057-BF4E-5527D75C47F4}"/>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82044BC3-DBD5-4228-8956-0C523145E594}"/>
              </a:ext>
            </a:extLst>
          </p:cNvPr>
          <p:cNvSpPr>
            <a:spLocks noGrp="1"/>
          </p:cNvSpPr>
          <p:nvPr>
            <p:ph type="sldNum" sz="quarter" idx="12"/>
          </p:nvPr>
        </p:nvSpPr>
        <p:spPr/>
        <p:txBody>
          <a:bodyPr/>
          <a:lstStyle/>
          <a:p>
            <a:fld id="{CD6F2A00-ABD2-4F0B-9EFE-04653262C699}" type="slidenum">
              <a:rPr lang="zh-TW" altLang="en-US" smtClean="0"/>
              <a:t>‹#›</a:t>
            </a:fld>
            <a:endParaRPr lang="zh-TW" altLang="en-US"/>
          </a:p>
        </p:txBody>
      </p:sp>
    </p:spTree>
    <p:extLst>
      <p:ext uri="{BB962C8B-B14F-4D97-AF65-F5344CB8AC3E}">
        <p14:creationId xmlns:p14="http://schemas.microsoft.com/office/powerpoint/2010/main" val="220848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406BB742-166D-4CC3-B252-CBFEDC260CE3}"/>
              </a:ext>
            </a:extLst>
          </p:cNvPr>
          <p:cNvSpPr>
            <a:spLocks noGrp="1"/>
          </p:cNvSpPr>
          <p:nvPr>
            <p:ph type="dt" sz="half" idx="10"/>
          </p:nvPr>
        </p:nvSpPr>
        <p:spPr/>
        <p:txBody>
          <a:bodyPr/>
          <a:lstStyle/>
          <a:p>
            <a:fld id="{F4CCD002-1A7E-451C-86C5-57170B40D38A}" type="datetimeFigureOut">
              <a:rPr lang="zh-TW" altLang="en-US" smtClean="0"/>
              <a:t>2020/5/4</a:t>
            </a:fld>
            <a:endParaRPr lang="zh-TW" altLang="en-US"/>
          </a:p>
        </p:txBody>
      </p:sp>
      <p:sp>
        <p:nvSpPr>
          <p:cNvPr id="3" name="頁尾版面配置區 2">
            <a:extLst>
              <a:ext uri="{FF2B5EF4-FFF2-40B4-BE49-F238E27FC236}">
                <a16:creationId xmlns:a16="http://schemas.microsoft.com/office/drawing/2014/main" id="{244F2B48-64E5-46F4-A811-A62A254D8D92}"/>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C0E1E47C-9051-4CC4-B8C1-C8108BFC9459}"/>
              </a:ext>
            </a:extLst>
          </p:cNvPr>
          <p:cNvSpPr>
            <a:spLocks noGrp="1"/>
          </p:cNvSpPr>
          <p:nvPr>
            <p:ph type="sldNum" sz="quarter" idx="12"/>
          </p:nvPr>
        </p:nvSpPr>
        <p:spPr/>
        <p:txBody>
          <a:bodyPr/>
          <a:lstStyle/>
          <a:p>
            <a:fld id="{CD6F2A00-ABD2-4F0B-9EFE-04653262C699}" type="slidenum">
              <a:rPr lang="zh-TW" altLang="en-US" smtClean="0"/>
              <a:t>‹#›</a:t>
            </a:fld>
            <a:endParaRPr lang="zh-TW" altLang="en-US"/>
          </a:p>
        </p:txBody>
      </p:sp>
    </p:spTree>
    <p:extLst>
      <p:ext uri="{BB962C8B-B14F-4D97-AF65-F5344CB8AC3E}">
        <p14:creationId xmlns:p14="http://schemas.microsoft.com/office/powerpoint/2010/main" val="3196710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1FBFB7-515B-4B3F-8991-497378AA6784}"/>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1A27318C-61BC-4BBA-9AFC-4C0C0CE708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7CF34FFD-4828-43EB-9B00-BE08F9A9D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58D5CD6F-6ED2-4F51-964B-63799503D0DA}"/>
              </a:ext>
            </a:extLst>
          </p:cNvPr>
          <p:cNvSpPr>
            <a:spLocks noGrp="1"/>
          </p:cNvSpPr>
          <p:nvPr>
            <p:ph type="dt" sz="half" idx="10"/>
          </p:nvPr>
        </p:nvSpPr>
        <p:spPr/>
        <p:txBody>
          <a:bodyPr/>
          <a:lstStyle/>
          <a:p>
            <a:fld id="{F4CCD002-1A7E-451C-86C5-57170B40D38A}" type="datetimeFigureOut">
              <a:rPr lang="zh-TW" altLang="en-US" smtClean="0"/>
              <a:t>2020/5/4</a:t>
            </a:fld>
            <a:endParaRPr lang="zh-TW" altLang="en-US"/>
          </a:p>
        </p:txBody>
      </p:sp>
      <p:sp>
        <p:nvSpPr>
          <p:cNvPr id="6" name="頁尾版面配置區 5">
            <a:extLst>
              <a:ext uri="{FF2B5EF4-FFF2-40B4-BE49-F238E27FC236}">
                <a16:creationId xmlns:a16="http://schemas.microsoft.com/office/drawing/2014/main" id="{2CBB579C-E439-42D4-AF01-8C7731BE5EE5}"/>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9BFBDFF4-3AC0-4074-8CA1-AC01A3586DF5}"/>
              </a:ext>
            </a:extLst>
          </p:cNvPr>
          <p:cNvSpPr>
            <a:spLocks noGrp="1"/>
          </p:cNvSpPr>
          <p:nvPr>
            <p:ph type="sldNum" sz="quarter" idx="12"/>
          </p:nvPr>
        </p:nvSpPr>
        <p:spPr/>
        <p:txBody>
          <a:bodyPr/>
          <a:lstStyle/>
          <a:p>
            <a:fld id="{CD6F2A00-ABD2-4F0B-9EFE-04653262C699}" type="slidenum">
              <a:rPr lang="zh-TW" altLang="en-US" smtClean="0"/>
              <a:t>‹#›</a:t>
            </a:fld>
            <a:endParaRPr lang="zh-TW" altLang="en-US"/>
          </a:p>
        </p:txBody>
      </p:sp>
    </p:spTree>
    <p:extLst>
      <p:ext uri="{BB962C8B-B14F-4D97-AF65-F5344CB8AC3E}">
        <p14:creationId xmlns:p14="http://schemas.microsoft.com/office/powerpoint/2010/main" val="377115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0BD81B6-A209-42DD-B338-DA491ACE0F6B}"/>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5AD7996A-8365-4829-BC84-AC8D2FA407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865B0829-C3D6-4319-BE54-D4A101BE4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776F893C-8C5B-425E-8412-D616CC459854}"/>
              </a:ext>
            </a:extLst>
          </p:cNvPr>
          <p:cNvSpPr>
            <a:spLocks noGrp="1"/>
          </p:cNvSpPr>
          <p:nvPr>
            <p:ph type="dt" sz="half" idx="10"/>
          </p:nvPr>
        </p:nvSpPr>
        <p:spPr/>
        <p:txBody>
          <a:bodyPr/>
          <a:lstStyle/>
          <a:p>
            <a:fld id="{F4CCD002-1A7E-451C-86C5-57170B40D38A}" type="datetimeFigureOut">
              <a:rPr lang="zh-TW" altLang="en-US" smtClean="0"/>
              <a:t>2020/5/4</a:t>
            </a:fld>
            <a:endParaRPr lang="zh-TW" altLang="en-US"/>
          </a:p>
        </p:txBody>
      </p:sp>
      <p:sp>
        <p:nvSpPr>
          <p:cNvPr id="6" name="頁尾版面配置區 5">
            <a:extLst>
              <a:ext uri="{FF2B5EF4-FFF2-40B4-BE49-F238E27FC236}">
                <a16:creationId xmlns:a16="http://schemas.microsoft.com/office/drawing/2014/main" id="{2E87B3F3-EB2A-4660-A38F-B243B988EC5F}"/>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ED2B5E62-860A-4C5F-92D4-0D1499A449A3}"/>
              </a:ext>
            </a:extLst>
          </p:cNvPr>
          <p:cNvSpPr>
            <a:spLocks noGrp="1"/>
          </p:cNvSpPr>
          <p:nvPr>
            <p:ph type="sldNum" sz="quarter" idx="12"/>
          </p:nvPr>
        </p:nvSpPr>
        <p:spPr/>
        <p:txBody>
          <a:bodyPr/>
          <a:lstStyle/>
          <a:p>
            <a:fld id="{CD6F2A00-ABD2-4F0B-9EFE-04653262C699}" type="slidenum">
              <a:rPr lang="zh-TW" altLang="en-US" smtClean="0"/>
              <a:t>‹#›</a:t>
            </a:fld>
            <a:endParaRPr lang="zh-TW" altLang="en-US"/>
          </a:p>
        </p:txBody>
      </p:sp>
    </p:spTree>
    <p:extLst>
      <p:ext uri="{BB962C8B-B14F-4D97-AF65-F5344CB8AC3E}">
        <p14:creationId xmlns:p14="http://schemas.microsoft.com/office/powerpoint/2010/main" val="468761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otGrid">
          <a:fgClr>
            <a:schemeClr val="accent3">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2C34A944-A1B0-4B72-88C7-D859AF9AF5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34427908-A4DF-4CF4-A646-8E2B8BFB1B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a:extLst>
              <a:ext uri="{FF2B5EF4-FFF2-40B4-BE49-F238E27FC236}">
                <a16:creationId xmlns:a16="http://schemas.microsoft.com/office/drawing/2014/main" id="{5ED0A8D4-D988-4705-8C7E-67EABC648E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F4CCD002-1A7E-451C-86C5-57170B40D38A}" type="datetimeFigureOut">
              <a:rPr lang="zh-TW" altLang="en-US" smtClean="0"/>
              <a:pPr/>
              <a:t>2020/5/4</a:t>
            </a:fld>
            <a:endParaRPr lang="zh-TW" altLang="en-US" dirty="0"/>
          </a:p>
        </p:txBody>
      </p:sp>
      <p:sp>
        <p:nvSpPr>
          <p:cNvPr id="5" name="頁尾版面配置區 4">
            <a:extLst>
              <a:ext uri="{FF2B5EF4-FFF2-40B4-BE49-F238E27FC236}">
                <a16:creationId xmlns:a16="http://schemas.microsoft.com/office/drawing/2014/main" id="{27BA81FD-CA37-42DA-A982-733C917B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endParaRPr lang="zh-TW" altLang="en-US" dirty="0"/>
          </a:p>
        </p:txBody>
      </p:sp>
      <p:sp>
        <p:nvSpPr>
          <p:cNvPr id="6" name="投影片編號版面配置區 5">
            <a:extLst>
              <a:ext uri="{FF2B5EF4-FFF2-40B4-BE49-F238E27FC236}">
                <a16:creationId xmlns:a16="http://schemas.microsoft.com/office/drawing/2014/main" id="{8BF56783-BE24-4397-AD96-75CD286E3B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CD6F2A00-ABD2-4F0B-9EFE-04653262C699}" type="slidenum">
              <a:rPr lang="zh-TW" altLang="en-US" smtClean="0"/>
              <a:pPr/>
              <a:t>‹#›</a:t>
            </a:fld>
            <a:endParaRPr lang="zh-TW" altLang="en-US" dirty="0"/>
          </a:p>
        </p:txBody>
      </p:sp>
    </p:spTree>
    <p:extLst>
      <p:ext uri="{BB962C8B-B14F-4D97-AF65-F5344CB8AC3E}">
        <p14:creationId xmlns:p14="http://schemas.microsoft.com/office/powerpoint/2010/main" val="2985626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0.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7.emf"/><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9.png"/><Relationship Id="rId7"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13.emf"/><Relationship Id="rId4" Type="http://schemas.openxmlformats.org/officeDocument/2006/relationships/customXml" Target="../ink/ink3.xml"/><Relationship Id="rId9"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A71976A0-E858-4B31-BF0C-AA83647C50BB}"/>
              </a:ext>
            </a:extLst>
          </p:cNvPr>
          <p:cNvSpPr>
            <a:spLocks noGrp="1"/>
          </p:cNvSpPr>
          <p:nvPr>
            <p:ph type="subTitle" idx="1"/>
          </p:nvPr>
        </p:nvSpPr>
        <p:spPr>
          <a:xfrm>
            <a:off x="2129096" y="4882039"/>
            <a:ext cx="7933809" cy="1382207"/>
          </a:xfrm>
          <a:solidFill>
            <a:schemeClr val="accent1">
              <a:lumMod val="75000"/>
            </a:schemeClr>
          </a:solidFill>
        </p:spPr>
        <p:txBody>
          <a:bodyPr anchor="ctr">
            <a:normAutofit/>
          </a:bodyPr>
          <a:lstStyle/>
          <a:p>
            <a:r>
              <a:rPr lang="en-US" altLang="zh-TW" sz="2000" dirty="0">
                <a:solidFill>
                  <a:schemeClr val="bg1"/>
                </a:solidFill>
                <a:latin typeface="Times New Roman" panose="02020603050405020304" pitchFamily="18" charset="0"/>
                <a:cs typeface="Times New Roman" panose="02020603050405020304" pitchFamily="18" charset="0"/>
              </a:rPr>
              <a:t>Student: </a:t>
            </a:r>
            <a:r>
              <a:rPr lang="zh-TW" altLang="en-US" sz="2000" dirty="0">
                <a:solidFill>
                  <a:schemeClr val="bg1"/>
                </a:solidFill>
                <a:latin typeface="微軟正黑體 Light" panose="020B0304030504040204" pitchFamily="34" charset="-120"/>
                <a:ea typeface="微軟正黑體 Light" panose="020B0304030504040204" pitchFamily="34" charset="-120"/>
                <a:cs typeface="Times New Roman" panose="02020603050405020304" pitchFamily="18" charset="0"/>
              </a:rPr>
              <a:t>杲紹伊 </a:t>
            </a:r>
            <a:r>
              <a:rPr lang="en-US" altLang="zh-TW" sz="2000" dirty="0">
                <a:solidFill>
                  <a:schemeClr val="bg1"/>
                </a:solidFill>
                <a:latin typeface="Times New Roman" panose="02020603050405020304" pitchFamily="18" charset="0"/>
                <a:cs typeface="Times New Roman" panose="02020603050405020304" pitchFamily="18" charset="0"/>
              </a:rPr>
              <a:t>Shao-Yi Gao</a:t>
            </a:r>
          </a:p>
          <a:p>
            <a:r>
              <a:rPr lang="en-US" altLang="zh-TW" sz="2000" dirty="0">
                <a:solidFill>
                  <a:schemeClr val="bg1"/>
                </a:solidFill>
                <a:latin typeface="Times New Roman" panose="02020603050405020304" pitchFamily="18" charset="0"/>
                <a:cs typeface="Times New Roman" panose="02020603050405020304" pitchFamily="18" charset="0"/>
              </a:rPr>
              <a:t>     Advisor: </a:t>
            </a:r>
            <a:r>
              <a:rPr lang="zh-TW" altLang="en-US" sz="2000" dirty="0">
                <a:solidFill>
                  <a:schemeClr val="bg1"/>
                </a:solidFill>
                <a:latin typeface="微軟正黑體 Light" panose="020B0304030504040204" pitchFamily="34" charset="-120"/>
                <a:ea typeface="微軟正黑體 Light" panose="020B0304030504040204" pitchFamily="34" charset="-120"/>
                <a:cs typeface="Times New Roman" panose="02020603050405020304" pitchFamily="18" charset="0"/>
              </a:rPr>
              <a:t>陳文山</a:t>
            </a:r>
            <a:r>
              <a:rPr lang="zh-TW" altLang="en-US" sz="2000" dirty="0">
                <a:solidFill>
                  <a:schemeClr val="bg1"/>
                </a:solidFill>
                <a:latin typeface="Times New Roman" panose="02020603050405020304" pitchFamily="18" charset="0"/>
                <a:cs typeface="Times New Roman" panose="02020603050405020304" pitchFamily="18" charset="0"/>
              </a:rPr>
              <a:t> </a:t>
            </a:r>
            <a:r>
              <a:rPr lang="en-US" altLang="zh-TW" sz="2000" dirty="0">
                <a:solidFill>
                  <a:schemeClr val="bg1"/>
                </a:solidFill>
                <a:latin typeface="Times New Roman" panose="02020603050405020304" pitchFamily="18" charset="0"/>
                <a:cs typeface="Times New Roman" panose="02020603050405020304" pitchFamily="18" charset="0"/>
              </a:rPr>
              <a:t>Wen-Shan Chen</a:t>
            </a:r>
            <a:endParaRPr lang="zh-TW" altLang="zh-TW" sz="2000" dirty="0">
              <a:solidFill>
                <a:schemeClr val="bg1"/>
              </a:solidFill>
              <a:latin typeface="Times New Roman" panose="02020603050405020304" pitchFamily="18" charset="0"/>
              <a:cs typeface="Times New Roman" panose="02020603050405020304" pitchFamily="18" charset="0"/>
            </a:endParaRPr>
          </a:p>
          <a:p>
            <a:r>
              <a:rPr lang="en-US" altLang="zh-TW" sz="2000" i="1" dirty="0">
                <a:solidFill>
                  <a:schemeClr val="bg1"/>
                </a:solidFill>
                <a:latin typeface="Times New Roman" panose="02020603050405020304" pitchFamily="18" charset="0"/>
                <a:cs typeface="Times New Roman" panose="02020603050405020304" pitchFamily="18" charset="0"/>
              </a:rPr>
              <a:t>Department of Geosciences, National Taiwan University</a:t>
            </a:r>
            <a:endParaRPr lang="zh-TW" altLang="en-US" sz="1800" dirty="0">
              <a:solidFill>
                <a:schemeClr val="bg1"/>
              </a:solidFill>
              <a:latin typeface="Times New Roman" panose="02020603050405020304" pitchFamily="18" charset="0"/>
              <a:cs typeface="Times New Roman" panose="02020603050405020304" pitchFamily="18" charset="0"/>
            </a:endParaRPr>
          </a:p>
        </p:txBody>
      </p:sp>
      <p:sp>
        <p:nvSpPr>
          <p:cNvPr id="2" name="標題 1">
            <a:extLst>
              <a:ext uri="{FF2B5EF4-FFF2-40B4-BE49-F238E27FC236}">
                <a16:creationId xmlns:a16="http://schemas.microsoft.com/office/drawing/2014/main" id="{4F0BC297-58F0-4349-AFBA-153770C1E88A}"/>
              </a:ext>
            </a:extLst>
          </p:cNvPr>
          <p:cNvSpPr>
            <a:spLocks noGrp="1"/>
          </p:cNvSpPr>
          <p:nvPr>
            <p:ph type="ctrTitle"/>
          </p:nvPr>
        </p:nvSpPr>
        <p:spPr>
          <a:xfrm>
            <a:off x="727542" y="914399"/>
            <a:ext cx="10736916" cy="3169921"/>
          </a:xfrm>
        </p:spPr>
        <p:txBody>
          <a:bodyPr anchor="t">
            <a:normAutofit fontScale="90000"/>
          </a:bodyPr>
          <a:lstStyle/>
          <a:p>
            <a:r>
              <a:rPr lang="en-US" altLang="zh-TW" sz="4200" cap="none" dirty="0">
                <a:latin typeface="Times New Roman" panose="02020603050405020304" pitchFamily="18" charset="0"/>
                <a:ea typeface="微軟正黑體 Light" panose="020B0304030504040204" pitchFamily="34" charset="-120"/>
                <a:cs typeface="Times New Roman" panose="02020603050405020304" pitchFamily="18" charset="0"/>
              </a:rPr>
              <a:t>Apatite Fission-track Dating from the </a:t>
            </a:r>
            <a:br>
              <a:rPr lang="en-US" altLang="zh-TW" sz="4200" cap="none" dirty="0">
                <a:latin typeface="Times New Roman" panose="02020603050405020304" pitchFamily="18" charset="0"/>
                <a:ea typeface="微軟正黑體 Light" panose="020B0304030504040204" pitchFamily="34" charset="-120"/>
                <a:cs typeface="Times New Roman" panose="02020603050405020304" pitchFamily="18" charset="0"/>
              </a:rPr>
            </a:br>
            <a:r>
              <a:rPr lang="en-US" altLang="zh-TW" sz="4200" cap="none" dirty="0">
                <a:latin typeface="Times New Roman" panose="02020603050405020304" pitchFamily="18" charset="0"/>
                <a:ea typeface="微軟正黑體 Light" panose="020B0304030504040204" pitchFamily="34" charset="-120"/>
                <a:cs typeface="Times New Roman" panose="02020603050405020304" pitchFamily="18" charset="0"/>
              </a:rPr>
              <a:t>Late Miocene Strata (</a:t>
            </a:r>
            <a:r>
              <a:rPr lang="en-US" altLang="zh-TW" sz="4200" cap="none" dirty="0" err="1">
                <a:latin typeface="Times New Roman" panose="02020603050405020304" pitchFamily="18" charset="0"/>
                <a:ea typeface="微軟正黑體 Light" panose="020B0304030504040204" pitchFamily="34" charset="-120"/>
                <a:cs typeface="Times New Roman" panose="02020603050405020304" pitchFamily="18" charset="0"/>
              </a:rPr>
              <a:t>Lilungshan</a:t>
            </a:r>
            <a:r>
              <a:rPr lang="en-US" altLang="zh-TW" sz="4200" cap="none" dirty="0">
                <a:latin typeface="Times New Roman" panose="02020603050405020304" pitchFamily="18" charset="0"/>
                <a:ea typeface="微軟正黑體 Light" panose="020B0304030504040204" pitchFamily="34" charset="-120"/>
                <a:cs typeface="Times New Roman" panose="02020603050405020304" pitchFamily="18" charset="0"/>
              </a:rPr>
              <a:t> Formation) </a:t>
            </a:r>
            <a:br>
              <a:rPr lang="en-US" altLang="zh-TW" sz="4200" cap="none" dirty="0">
                <a:latin typeface="Times New Roman" panose="02020603050405020304" pitchFamily="18" charset="0"/>
                <a:ea typeface="微軟正黑體 Light" panose="020B0304030504040204" pitchFamily="34" charset="-120"/>
                <a:cs typeface="Times New Roman" panose="02020603050405020304" pitchFamily="18" charset="0"/>
              </a:rPr>
            </a:br>
            <a:r>
              <a:rPr lang="en-US" altLang="zh-TW" sz="4200" cap="none" dirty="0">
                <a:latin typeface="Times New Roman" panose="02020603050405020304" pitchFamily="18" charset="0"/>
                <a:ea typeface="微軟正黑體 Light" panose="020B0304030504040204" pitchFamily="34" charset="-120"/>
                <a:cs typeface="Times New Roman" panose="02020603050405020304" pitchFamily="18" charset="0"/>
              </a:rPr>
              <a:t>in the </a:t>
            </a:r>
            <a:r>
              <a:rPr lang="en-US" altLang="zh-TW" sz="4200" cap="none" dirty="0" err="1">
                <a:latin typeface="Times New Roman" panose="02020603050405020304" pitchFamily="18" charset="0"/>
                <a:ea typeface="微軟正黑體 Light" panose="020B0304030504040204" pitchFamily="34" charset="-120"/>
                <a:cs typeface="Times New Roman" panose="02020603050405020304" pitchFamily="18" charset="0"/>
              </a:rPr>
              <a:t>Hengchun</a:t>
            </a:r>
            <a:r>
              <a:rPr lang="en-US" altLang="zh-TW" sz="4200" cap="none" dirty="0">
                <a:latin typeface="Times New Roman" panose="02020603050405020304" pitchFamily="18" charset="0"/>
                <a:ea typeface="微軟正黑體 Light" panose="020B0304030504040204" pitchFamily="34" charset="-120"/>
                <a:cs typeface="Times New Roman" panose="02020603050405020304" pitchFamily="18" charset="0"/>
              </a:rPr>
              <a:t> Peninsula, Southern Taiwan: Implications for Exhumation History</a:t>
            </a:r>
            <a:br>
              <a:rPr lang="en-US" altLang="zh-TW" sz="4200" b="1" dirty="0">
                <a:latin typeface="Times New Roman" panose="02020603050405020304" pitchFamily="18" charset="0"/>
                <a:ea typeface="微軟正黑體 Light" panose="020B0304030504040204" pitchFamily="34" charset="-120"/>
                <a:cs typeface="Times New Roman" panose="02020603050405020304" pitchFamily="18" charset="0"/>
              </a:rPr>
            </a:br>
            <a:br>
              <a:rPr lang="en-US" altLang="zh-TW" sz="4200" b="1" dirty="0">
                <a:latin typeface="Times New Roman" panose="02020603050405020304" pitchFamily="18" charset="0"/>
                <a:ea typeface="微軟正黑體 Light" panose="020B0304030504040204" pitchFamily="34" charset="-120"/>
                <a:cs typeface="Times New Roman" panose="02020603050405020304" pitchFamily="18" charset="0"/>
              </a:rPr>
            </a:br>
            <a:r>
              <a:rPr lang="zh-TW" altLang="en-US" sz="4000" cap="none" dirty="0">
                <a:latin typeface="Times New Roman" panose="02020603050405020304" pitchFamily="18" charset="0"/>
                <a:ea typeface="微軟正黑體 Light" panose="020B0304030504040204" pitchFamily="34" charset="-120"/>
                <a:cs typeface="Times New Roman" panose="02020603050405020304" pitchFamily="18" charset="0"/>
              </a:rPr>
              <a:t>以</a:t>
            </a:r>
            <a:r>
              <a:rPr lang="zh-TW" altLang="en-US" sz="4200" cap="none" dirty="0">
                <a:latin typeface="Times New Roman" panose="02020603050405020304" pitchFamily="18" charset="0"/>
                <a:ea typeface="微軟正黑體 Light" panose="020B0304030504040204" pitchFamily="34" charset="-120"/>
                <a:cs typeface="Times New Roman" panose="02020603050405020304" pitchFamily="18" charset="0"/>
              </a:rPr>
              <a:t>晚中新世里龍山層磷灰石核飛跡定年探討台灣南部恆春半島剝蝕抬升歷史</a:t>
            </a:r>
          </a:p>
        </p:txBody>
      </p:sp>
      <p:cxnSp>
        <p:nvCxnSpPr>
          <p:cNvPr id="14" name="直線接點 13">
            <a:extLst>
              <a:ext uri="{FF2B5EF4-FFF2-40B4-BE49-F238E27FC236}">
                <a16:creationId xmlns:a16="http://schemas.microsoft.com/office/drawing/2014/main" id="{BB5E0984-7F6D-48D0-8DF1-00C7998C39C5}"/>
              </a:ext>
            </a:extLst>
          </p:cNvPr>
          <p:cNvCxnSpPr>
            <a:cxnSpLocks/>
          </p:cNvCxnSpPr>
          <p:nvPr/>
        </p:nvCxnSpPr>
        <p:spPr>
          <a:xfrm>
            <a:off x="1554480" y="3302000"/>
            <a:ext cx="9083040"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2" descr="logo">
            <a:extLst>
              <a:ext uri="{FF2B5EF4-FFF2-40B4-BE49-F238E27FC236}">
                <a16:creationId xmlns:a16="http://schemas.microsoft.com/office/drawing/2014/main" id="{0FEA5DE7-6F36-4D0C-ADC3-D1D09F200F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0529"/>
          <a:stretch/>
        </p:blipFill>
        <p:spPr bwMode="auto">
          <a:xfrm>
            <a:off x="10276975" y="237192"/>
            <a:ext cx="1638501" cy="1484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179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descr="https://lh5.googleusercontent.com/i1V53-JhqZ0x5-evwwpUuSQBDxy6PPviGLz7UucronE8MT1Divg55USdumH5AQqj6or9ch73_siIhtF4TDB2S0p2UX9wmwQP8s85ddxLOBgC4zOWiaLE48050X6os9mtVFAp9eeT">
            <a:extLst>
              <a:ext uri="{FF2B5EF4-FFF2-40B4-BE49-F238E27FC236}">
                <a16:creationId xmlns:a16="http://schemas.microsoft.com/office/drawing/2014/main" id="{0B65657E-02E8-4517-8EAF-A764DACAF91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03941" y="505704"/>
            <a:ext cx="6497053" cy="6421120"/>
          </a:xfrm>
          <a:prstGeom prst="rect">
            <a:avLst/>
          </a:prstGeom>
          <a:noFill/>
          <a:ln>
            <a:noFill/>
          </a:ln>
        </p:spPr>
      </p:pic>
      <p:sp>
        <p:nvSpPr>
          <p:cNvPr id="4" name="投影片編號版面配置區 3">
            <a:extLst>
              <a:ext uri="{FF2B5EF4-FFF2-40B4-BE49-F238E27FC236}">
                <a16:creationId xmlns:a16="http://schemas.microsoft.com/office/drawing/2014/main" id="{23D6C469-42FC-448A-9B4B-D08BAAB881A5}"/>
              </a:ext>
            </a:extLst>
          </p:cNvPr>
          <p:cNvSpPr>
            <a:spLocks noGrp="1"/>
          </p:cNvSpPr>
          <p:nvPr>
            <p:ph type="sldNum" sz="quarter" idx="12"/>
          </p:nvPr>
        </p:nvSpPr>
        <p:spPr/>
        <p:txBody>
          <a:bodyPr/>
          <a:lstStyle/>
          <a:p>
            <a:fld id="{95A868EB-1CF3-4913-9AB6-1F710EBF5614}" type="slidenum">
              <a:rPr lang="zh-TW" altLang="en-US" smtClean="0"/>
              <a:t>10</a:t>
            </a:fld>
            <a:endParaRPr lang="zh-TW" altLang="en-US" dirty="0"/>
          </a:p>
        </p:txBody>
      </p:sp>
      <p:sp>
        <p:nvSpPr>
          <p:cNvPr id="3" name="矩形 2">
            <a:extLst>
              <a:ext uri="{FF2B5EF4-FFF2-40B4-BE49-F238E27FC236}">
                <a16:creationId xmlns:a16="http://schemas.microsoft.com/office/drawing/2014/main" id="{7CF04DE3-0813-4AF7-9589-BB1F218AC797}"/>
              </a:ext>
            </a:extLst>
          </p:cNvPr>
          <p:cNvSpPr/>
          <p:nvPr/>
        </p:nvSpPr>
        <p:spPr>
          <a:xfrm>
            <a:off x="812835" y="1557521"/>
            <a:ext cx="2732505" cy="3254865"/>
          </a:xfrm>
          <a:prstGeom prst="rect">
            <a:avLst/>
          </a:prstGeom>
        </p:spPr>
        <p:txBody>
          <a:bodyPr wrap="square">
            <a:spAutoFit/>
          </a:bodyPr>
          <a:lstStyle/>
          <a:p>
            <a:pPr marL="457200" indent="-457200">
              <a:lnSpc>
                <a:spcPct val="150000"/>
              </a:lnSpc>
              <a:buAutoNum type="arabicParenBoth"/>
            </a:pPr>
            <a:r>
              <a:rPr lang="en-US" altLang="zh-TW" sz="2800" dirty="0">
                <a:solidFill>
                  <a:srgbClr val="000000"/>
                </a:solidFill>
                <a:latin typeface="Times New Roman" panose="02020603050405020304" pitchFamily="18" charset="0"/>
                <a:ea typeface="新細明體" panose="02020500000000000000" pitchFamily="18" charset="-120"/>
              </a:rPr>
              <a:t>Mounting, </a:t>
            </a:r>
          </a:p>
          <a:p>
            <a:pPr marL="457200" indent="-457200">
              <a:lnSpc>
                <a:spcPct val="150000"/>
              </a:lnSpc>
              <a:buAutoNum type="arabicParenBoth"/>
            </a:pPr>
            <a:r>
              <a:rPr lang="en-US" altLang="zh-TW" sz="2800" dirty="0">
                <a:solidFill>
                  <a:srgbClr val="000000"/>
                </a:solidFill>
                <a:latin typeface="Times New Roman" panose="02020603050405020304" pitchFamily="18" charset="0"/>
                <a:ea typeface="新細明體" panose="02020500000000000000" pitchFamily="18" charset="-120"/>
              </a:rPr>
              <a:t>Polishing, </a:t>
            </a:r>
          </a:p>
          <a:p>
            <a:pPr marL="457200" indent="-457200">
              <a:lnSpc>
                <a:spcPct val="150000"/>
              </a:lnSpc>
              <a:buAutoNum type="arabicParenBoth"/>
            </a:pPr>
            <a:r>
              <a:rPr lang="en-US" altLang="zh-TW" sz="2800" dirty="0">
                <a:solidFill>
                  <a:srgbClr val="000000"/>
                </a:solidFill>
                <a:latin typeface="Times New Roman" panose="02020603050405020304" pitchFamily="18" charset="0"/>
                <a:ea typeface="新細明體" panose="02020500000000000000" pitchFamily="18" charset="-120"/>
              </a:rPr>
              <a:t>Etching, </a:t>
            </a:r>
          </a:p>
          <a:p>
            <a:pPr marL="457200" indent="-457200">
              <a:lnSpc>
                <a:spcPct val="150000"/>
              </a:lnSpc>
              <a:buAutoNum type="arabicParenBoth"/>
            </a:pPr>
            <a:r>
              <a:rPr lang="en-US" altLang="zh-TW" sz="2800" dirty="0">
                <a:solidFill>
                  <a:srgbClr val="000000"/>
                </a:solidFill>
                <a:latin typeface="Times New Roman" panose="02020603050405020304" pitchFamily="18" charset="0"/>
                <a:ea typeface="新細明體" panose="02020500000000000000" pitchFamily="18" charset="-120"/>
              </a:rPr>
              <a:t>Irradiate,</a:t>
            </a:r>
          </a:p>
          <a:p>
            <a:pPr marL="457200" indent="-457200">
              <a:lnSpc>
                <a:spcPct val="150000"/>
              </a:lnSpc>
              <a:buAutoNum type="arabicParenBoth"/>
            </a:pPr>
            <a:r>
              <a:rPr lang="en-US" altLang="zh-TW" sz="2800" dirty="0">
                <a:solidFill>
                  <a:srgbClr val="000000"/>
                </a:solidFill>
                <a:latin typeface="Times New Roman" panose="02020603050405020304" pitchFamily="18" charset="0"/>
                <a:ea typeface="新細明體" panose="02020500000000000000" pitchFamily="18" charset="-120"/>
              </a:rPr>
              <a:t>Counting.</a:t>
            </a:r>
            <a:endParaRPr lang="zh-TW" altLang="en-US" sz="2800" dirty="0"/>
          </a:p>
        </p:txBody>
      </p:sp>
      <p:sp>
        <p:nvSpPr>
          <p:cNvPr id="6" name="矩形 5">
            <a:extLst>
              <a:ext uri="{FF2B5EF4-FFF2-40B4-BE49-F238E27FC236}">
                <a16:creationId xmlns:a16="http://schemas.microsoft.com/office/drawing/2014/main" id="{C676B358-8B95-4F64-9006-9C1F79DA7749}"/>
              </a:ext>
            </a:extLst>
          </p:cNvPr>
          <p:cNvSpPr/>
          <p:nvPr/>
        </p:nvSpPr>
        <p:spPr>
          <a:xfrm>
            <a:off x="581573" y="5134758"/>
            <a:ext cx="3407587" cy="830997"/>
          </a:xfrm>
          <a:prstGeom prst="rect">
            <a:avLst/>
          </a:prstGeom>
        </p:spPr>
        <p:txBody>
          <a:bodyPr wrap="square">
            <a:spAutoFit/>
          </a:bodyPr>
          <a:lstStyle/>
          <a:p>
            <a:r>
              <a:rPr lang="en-US" altLang="zh-TW" sz="2400" dirty="0">
                <a:latin typeface="Times New Roman" panose="02020603050405020304" pitchFamily="18" charset="0"/>
                <a:cs typeface="Times New Roman" panose="02020603050405020304" pitchFamily="18" charset="0"/>
              </a:rPr>
              <a:t>*Using the External Detector Method (EDM)</a:t>
            </a:r>
            <a:endParaRPr lang="zh-TW" altLang="en-US" sz="2400" dirty="0">
              <a:latin typeface="Times New Roman" panose="02020603050405020304" pitchFamily="18" charset="0"/>
              <a:cs typeface="Times New Roman" panose="02020603050405020304" pitchFamily="18" charset="0"/>
            </a:endParaRPr>
          </a:p>
        </p:txBody>
      </p:sp>
      <p:sp>
        <p:nvSpPr>
          <p:cNvPr id="8" name="標題 1">
            <a:extLst>
              <a:ext uri="{FF2B5EF4-FFF2-40B4-BE49-F238E27FC236}">
                <a16:creationId xmlns:a16="http://schemas.microsoft.com/office/drawing/2014/main" id="{84E8509B-EC74-4DE9-9507-708DD565550C}"/>
              </a:ext>
            </a:extLst>
          </p:cNvPr>
          <p:cNvSpPr txBox="1">
            <a:spLocks/>
          </p:cNvSpPr>
          <p:nvPr/>
        </p:nvSpPr>
        <p:spPr>
          <a:xfrm>
            <a:off x="204928" y="765041"/>
            <a:ext cx="9601200" cy="7924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Wingdings" panose="05000000000000000000" pitchFamily="2" charset="2"/>
              <a:buChar char="n"/>
            </a:pPr>
            <a:r>
              <a:rPr lang="en-US" altLang="zh-TW" sz="28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Preparation strategy </a:t>
            </a:r>
            <a:endParaRPr lang="zh-TW" altLang="en-US" sz="2800"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9" name="矩形 8">
            <a:extLst>
              <a:ext uri="{FF2B5EF4-FFF2-40B4-BE49-F238E27FC236}">
                <a16:creationId xmlns:a16="http://schemas.microsoft.com/office/drawing/2014/main" id="{429A5D4D-7CAF-42FD-8286-CF19F3F21D23}"/>
              </a:ext>
            </a:extLst>
          </p:cNvPr>
          <p:cNvSpPr/>
          <p:nvPr/>
        </p:nvSpPr>
        <p:spPr>
          <a:xfrm>
            <a:off x="6210480" y="508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b="1" dirty="0">
                <a:latin typeface="Century Gothic" panose="020B0502020202020204" pitchFamily="34" charset="0"/>
              </a:rPr>
              <a:t>3. Result &amp; Discussion</a:t>
            </a:r>
            <a:endParaRPr lang="zh-TW" altLang="en-US" b="1" dirty="0">
              <a:latin typeface="Century Gothic" panose="020B0502020202020204" pitchFamily="34" charset="0"/>
            </a:endParaRPr>
          </a:p>
        </p:txBody>
      </p:sp>
      <p:sp>
        <p:nvSpPr>
          <p:cNvPr id="10" name="矩形 9">
            <a:extLst>
              <a:ext uri="{FF2B5EF4-FFF2-40B4-BE49-F238E27FC236}">
                <a16:creationId xmlns:a16="http://schemas.microsoft.com/office/drawing/2014/main" id="{7947E1B7-4110-409D-99C4-3434EE19FD84}"/>
              </a:ext>
            </a:extLst>
          </p:cNvPr>
          <p:cNvSpPr/>
          <p:nvPr/>
        </p:nvSpPr>
        <p:spPr>
          <a:xfrm>
            <a:off x="931200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b="1" dirty="0">
                <a:latin typeface="Century Gothic" panose="020B0502020202020204" pitchFamily="34" charset="0"/>
              </a:rPr>
              <a:t>4. Conclusion</a:t>
            </a:r>
            <a:endParaRPr lang="zh-TW" altLang="en-US" b="1" dirty="0">
              <a:latin typeface="Century Gothic" panose="020B0502020202020204" pitchFamily="34" charset="0"/>
            </a:endParaRPr>
          </a:p>
        </p:txBody>
      </p:sp>
      <p:sp>
        <p:nvSpPr>
          <p:cNvPr id="12" name="矩形 11">
            <a:extLst>
              <a:ext uri="{FF2B5EF4-FFF2-40B4-BE49-F238E27FC236}">
                <a16:creationId xmlns:a16="http://schemas.microsoft.com/office/drawing/2014/main" id="{9E5C0C2A-0E8D-48AF-AEAF-D82944BDE322}"/>
              </a:ext>
            </a:extLst>
          </p:cNvPr>
          <p:cNvSpPr/>
          <p:nvPr/>
        </p:nvSpPr>
        <p:spPr>
          <a:xfrm>
            <a:off x="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latin typeface="Century Gothic" panose="020B0502020202020204" pitchFamily="34" charset="0"/>
                <a:cs typeface="Times New Roman" panose="02020603050405020304" pitchFamily="18" charset="0"/>
              </a:rPr>
              <a:t>1. Introduction</a:t>
            </a:r>
            <a:endParaRPr lang="zh-TW" altLang="en-US" b="1" dirty="0">
              <a:latin typeface="Century Gothic" panose="020B0502020202020204" pitchFamily="34" charset="0"/>
              <a:cs typeface="Times New Roman" panose="02020603050405020304" pitchFamily="18" charset="0"/>
            </a:endParaRPr>
          </a:p>
        </p:txBody>
      </p:sp>
      <p:sp>
        <p:nvSpPr>
          <p:cNvPr id="13" name="矩形 12">
            <a:extLst>
              <a:ext uri="{FF2B5EF4-FFF2-40B4-BE49-F238E27FC236}">
                <a16:creationId xmlns:a16="http://schemas.microsoft.com/office/drawing/2014/main" id="{1B344C1E-2180-4382-99F6-6092C08CD927}"/>
              </a:ext>
            </a:extLst>
          </p:cNvPr>
          <p:cNvSpPr/>
          <p:nvPr/>
        </p:nvSpPr>
        <p:spPr>
          <a:xfrm>
            <a:off x="3101520" y="0"/>
            <a:ext cx="2880000" cy="558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latin typeface="Century Gothic" panose="020B0502020202020204" pitchFamily="34" charset="0"/>
                <a:cs typeface="Times New Roman" panose="02020603050405020304" pitchFamily="18" charset="0"/>
              </a:rPr>
              <a:t>2. Methodology</a:t>
            </a:r>
            <a:endParaRPr lang="zh-TW" altLang="en-US" sz="2400" b="1"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4242572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群組 17">
            <a:extLst>
              <a:ext uri="{FF2B5EF4-FFF2-40B4-BE49-F238E27FC236}">
                <a16:creationId xmlns:a16="http://schemas.microsoft.com/office/drawing/2014/main" id="{7B9C5F69-7EA8-4B73-93F4-A2365B839153}"/>
              </a:ext>
            </a:extLst>
          </p:cNvPr>
          <p:cNvGrpSpPr/>
          <p:nvPr/>
        </p:nvGrpSpPr>
        <p:grpSpPr>
          <a:xfrm>
            <a:off x="1222248" y="2047626"/>
            <a:ext cx="9825407" cy="4536054"/>
            <a:chOff x="1222248" y="2047626"/>
            <a:chExt cx="9825407" cy="4536054"/>
          </a:xfrm>
        </p:grpSpPr>
        <p:sp>
          <p:nvSpPr>
            <p:cNvPr id="15" name="語音泡泡: 矩形 14">
              <a:extLst>
                <a:ext uri="{FF2B5EF4-FFF2-40B4-BE49-F238E27FC236}">
                  <a16:creationId xmlns:a16="http://schemas.microsoft.com/office/drawing/2014/main" id="{45370564-9BBC-4671-A660-46479089342C}"/>
                </a:ext>
              </a:extLst>
            </p:cNvPr>
            <p:cNvSpPr/>
            <p:nvPr/>
          </p:nvSpPr>
          <p:spPr>
            <a:xfrm>
              <a:off x="5981520" y="3932582"/>
              <a:ext cx="5066135" cy="2651098"/>
            </a:xfrm>
            <a:prstGeom prst="wedgeRectCallout">
              <a:avLst>
                <a:gd name="adj1" fmla="val -84466"/>
                <a:gd name="adj2" fmla="val -34489"/>
              </a:avLst>
            </a:prstGeom>
            <a:solidFill>
              <a:schemeClr val="bg1"/>
            </a:solidFill>
            <a:ln w="38100">
              <a:solidFill>
                <a:srgbClr val="B4C7E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76CB02F2-8D7A-43DE-B897-C999C4ECF83C}"/>
                </a:ext>
              </a:extLst>
            </p:cNvPr>
            <p:cNvSpPr/>
            <p:nvPr/>
          </p:nvSpPr>
          <p:spPr>
            <a:xfrm>
              <a:off x="7488936" y="2047626"/>
              <a:ext cx="2463144" cy="942478"/>
            </a:xfrm>
            <a:prstGeom prst="rect">
              <a:avLst/>
            </a:prstGeom>
            <a:solidFill>
              <a:schemeClr val="bg2">
                <a:lumMod val="9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D8DD3BE9-035D-41FC-ACC7-451EA0B2C259}"/>
                </a:ext>
              </a:extLst>
            </p:cNvPr>
            <p:cNvSpPr/>
            <p:nvPr/>
          </p:nvSpPr>
          <p:spPr>
            <a:xfrm>
              <a:off x="1222248" y="2538458"/>
              <a:ext cx="3127248" cy="942478"/>
            </a:xfrm>
            <a:prstGeom prst="rect">
              <a:avLst/>
            </a:prstGeom>
            <a:solidFill>
              <a:srgbClr val="B4C7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6" name="圖片 15">
              <a:extLst>
                <a:ext uri="{FF2B5EF4-FFF2-40B4-BE49-F238E27FC236}">
                  <a16:creationId xmlns:a16="http://schemas.microsoft.com/office/drawing/2014/main" id="{C97D40FB-45C6-4723-BF9F-6E563A95AE75}"/>
                </a:ext>
              </a:extLst>
            </p:cNvPr>
            <p:cNvPicPr>
              <a:picLocks noChangeAspect="1"/>
            </p:cNvPicPr>
            <p:nvPr/>
          </p:nvPicPr>
          <p:blipFill rotWithShape="1">
            <a:blip r:embed="rId3"/>
            <a:srcRect t="3409"/>
            <a:stretch/>
          </p:blipFill>
          <p:spPr>
            <a:xfrm>
              <a:off x="6036385" y="4023359"/>
              <a:ext cx="4945560" cy="2522205"/>
            </a:xfrm>
            <a:prstGeom prst="rect">
              <a:avLst/>
            </a:prstGeom>
          </p:spPr>
        </p:pic>
      </p:grpSp>
      <p:sp>
        <p:nvSpPr>
          <p:cNvPr id="4" name="矩形 3">
            <a:extLst>
              <a:ext uri="{FF2B5EF4-FFF2-40B4-BE49-F238E27FC236}">
                <a16:creationId xmlns:a16="http://schemas.microsoft.com/office/drawing/2014/main" id="{6B366BD4-E28F-4044-AAF4-3BC96063AEB6}"/>
              </a:ext>
            </a:extLst>
          </p:cNvPr>
          <p:cNvSpPr/>
          <p:nvPr/>
        </p:nvSpPr>
        <p:spPr>
          <a:xfrm>
            <a:off x="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latin typeface="Century Gothic" panose="020B0502020202020204" pitchFamily="34" charset="0"/>
                <a:cs typeface="Times New Roman" panose="02020603050405020304" pitchFamily="18" charset="0"/>
              </a:rPr>
              <a:t>1. Introduction</a:t>
            </a:r>
            <a:endParaRPr lang="zh-TW" altLang="en-US" b="1" dirty="0">
              <a:latin typeface="Century Gothic" panose="020B0502020202020204" pitchFamily="34" charset="0"/>
              <a:cs typeface="Times New Roman" panose="02020603050405020304" pitchFamily="18" charset="0"/>
            </a:endParaRPr>
          </a:p>
        </p:txBody>
      </p:sp>
      <p:sp>
        <p:nvSpPr>
          <p:cNvPr id="5" name="矩形 4">
            <a:extLst>
              <a:ext uri="{FF2B5EF4-FFF2-40B4-BE49-F238E27FC236}">
                <a16:creationId xmlns:a16="http://schemas.microsoft.com/office/drawing/2014/main" id="{68BD459B-51CD-4907-A6AA-EE48CA928A98}"/>
              </a:ext>
            </a:extLst>
          </p:cNvPr>
          <p:cNvSpPr/>
          <p:nvPr/>
        </p:nvSpPr>
        <p:spPr>
          <a:xfrm>
            <a:off x="3101520" y="0"/>
            <a:ext cx="2880000" cy="558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latin typeface="Century Gothic" panose="020B0502020202020204" pitchFamily="34" charset="0"/>
                <a:cs typeface="Times New Roman" panose="02020603050405020304" pitchFamily="18" charset="0"/>
              </a:rPr>
              <a:t>2. Methodology</a:t>
            </a:r>
            <a:endParaRPr lang="zh-TW" altLang="en-US" sz="2400" b="1" dirty="0">
              <a:latin typeface="Century Gothic" panose="020B0502020202020204" pitchFamily="34" charset="0"/>
              <a:cs typeface="Times New Roman" panose="02020603050405020304" pitchFamily="18" charset="0"/>
            </a:endParaRPr>
          </a:p>
        </p:txBody>
      </p:sp>
      <p:sp>
        <p:nvSpPr>
          <p:cNvPr id="6" name="矩形 5">
            <a:extLst>
              <a:ext uri="{FF2B5EF4-FFF2-40B4-BE49-F238E27FC236}">
                <a16:creationId xmlns:a16="http://schemas.microsoft.com/office/drawing/2014/main" id="{6B366BD4-E28F-4044-AAF4-3BC96063AEB6}"/>
              </a:ext>
            </a:extLst>
          </p:cNvPr>
          <p:cNvSpPr/>
          <p:nvPr/>
        </p:nvSpPr>
        <p:spPr>
          <a:xfrm>
            <a:off x="6210480" y="508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b="1" dirty="0">
                <a:latin typeface="Century Gothic" panose="020B0502020202020204" pitchFamily="34" charset="0"/>
              </a:rPr>
              <a:t>3. Result &amp; Discussion</a:t>
            </a:r>
            <a:endParaRPr lang="zh-TW" altLang="en-US" b="1" dirty="0">
              <a:latin typeface="Century Gothic" panose="020B0502020202020204" pitchFamily="34" charset="0"/>
            </a:endParaRPr>
          </a:p>
        </p:txBody>
      </p:sp>
      <p:sp>
        <p:nvSpPr>
          <p:cNvPr id="7" name="矩形 6">
            <a:extLst>
              <a:ext uri="{FF2B5EF4-FFF2-40B4-BE49-F238E27FC236}">
                <a16:creationId xmlns:a16="http://schemas.microsoft.com/office/drawing/2014/main" id="{6B366BD4-E28F-4044-AAF4-3BC96063AEB6}"/>
              </a:ext>
            </a:extLst>
          </p:cNvPr>
          <p:cNvSpPr/>
          <p:nvPr/>
        </p:nvSpPr>
        <p:spPr>
          <a:xfrm>
            <a:off x="931200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b="1" dirty="0">
                <a:latin typeface="Century Gothic" panose="020B0502020202020204" pitchFamily="34" charset="0"/>
              </a:rPr>
              <a:t>4. Conclusion</a:t>
            </a:r>
            <a:endParaRPr lang="zh-TW" altLang="en-US" b="1"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3B85D079-F560-4663-A1D2-A01FC0F3C399}"/>
                  </a:ext>
                </a:extLst>
              </p:cNvPr>
              <p:cNvSpPr/>
              <p:nvPr/>
            </p:nvSpPr>
            <p:spPr>
              <a:xfrm>
                <a:off x="441960" y="2639042"/>
                <a:ext cx="4742688" cy="374506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ea typeface="Cambria Math" panose="02040503050406030204" pitchFamily="18" charset="0"/>
                        </a:rPr>
                        <m:t>𝑡</m:t>
                      </m:r>
                      <m:r>
                        <a:rPr lang="en-US" altLang="zh-TW" sz="2000" i="1" smtClean="0">
                          <a:latin typeface="Cambria Math" panose="02040503050406030204" pitchFamily="18" charset="0"/>
                          <a:ea typeface="Cambria Math" panose="02040503050406030204" pitchFamily="18" charset="0"/>
                        </a:rPr>
                        <m:t>=</m:t>
                      </m:r>
                      <m:f>
                        <m:fPr>
                          <m:ctrlPr>
                            <a:rPr lang="en-US" altLang="zh-TW" sz="2000" i="1">
                              <a:latin typeface="Cambria Math" panose="02040503050406030204" pitchFamily="18" charset="0"/>
                              <a:ea typeface="Cambria Math" panose="02040503050406030204" pitchFamily="18" charset="0"/>
                            </a:rPr>
                          </m:ctrlPr>
                        </m:fPr>
                        <m:num>
                          <m:r>
                            <a:rPr lang="en-US" altLang="zh-TW" sz="2000" i="1">
                              <a:latin typeface="Cambria Math" panose="02040503050406030204" pitchFamily="18" charset="0"/>
                              <a:ea typeface="Cambria Math" panose="02040503050406030204" pitchFamily="18" charset="0"/>
                            </a:rPr>
                            <m:t>1</m:t>
                          </m:r>
                        </m:num>
                        <m:den>
                          <m:sSub>
                            <m:sSubPr>
                              <m:ctrlPr>
                                <a:rPr lang="en-US" altLang="zh-TW" sz="2000" i="1">
                                  <a:latin typeface="Cambria Math" panose="02040503050406030204" pitchFamily="18" charset="0"/>
                                  <a:ea typeface="Cambria Math" panose="02040503050406030204" pitchFamily="18" charset="0"/>
                                </a:rPr>
                              </m:ctrlPr>
                            </m:sSubPr>
                            <m:e>
                              <m:r>
                                <a:rPr lang="el-GR" altLang="zh-TW" sz="2000" i="1">
                                  <a:latin typeface="Cambria Math" panose="02040503050406030204" pitchFamily="18" charset="0"/>
                                  <a:ea typeface="Cambria Math" panose="02040503050406030204" pitchFamily="18" charset="0"/>
                                </a:rPr>
                                <m:t>𝜆</m:t>
                              </m:r>
                            </m:e>
                            <m:sub>
                              <m:r>
                                <a:rPr lang="en-US" altLang="zh-TW" sz="2000" i="1">
                                  <a:latin typeface="Cambria Math" panose="02040503050406030204" pitchFamily="18" charset="0"/>
                                  <a:ea typeface="Cambria Math" panose="02040503050406030204" pitchFamily="18" charset="0"/>
                                </a:rPr>
                                <m:t>𝑑</m:t>
                              </m:r>
                            </m:sub>
                          </m:sSub>
                        </m:den>
                      </m:f>
                      <m:r>
                        <a:rPr lang="en-US" altLang="zh-TW" sz="2000" b="0" i="1" smtClean="0">
                          <a:latin typeface="Cambria Math" panose="02040503050406030204" pitchFamily="18" charset="0"/>
                          <a:ea typeface="Cambria Math" panose="02040503050406030204" pitchFamily="18" charset="0"/>
                        </a:rPr>
                        <m:t>𝑙</m:t>
                      </m:r>
                      <m:r>
                        <a:rPr lang="en-US" altLang="zh-TW" sz="2000" i="1">
                          <a:latin typeface="Cambria Math" panose="02040503050406030204" pitchFamily="18" charset="0"/>
                          <a:ea typeface="Cambria Math" panose="02040503050406030204" pitchFamily="18" charset="0"/>
                        </a:rPr>
                        <m:t>𝑛</m:t>
                      </m:r>
                      <m:r>
                        <a:rPr lang="en-US" altLang="zh-TW" sz="2000" i="1">
                          <a:latin typeface="Cambria Math" panose="02040503050406030204" pitchFamily="18" charset="0"/>
                          <a:ea typeface="Cambria Math" panose="02040503050406030204" pitchFamily="18" charset="0"/>
                        </a:rPr>
                        <m:t>(</m:t>
                      </m:r>
                      <m:sSub>
                        <m:sSubPr>
                          <m:ctrlPr>
                            <a:rPr lang="en-US" altLang="zh-TW" sz="2000" i="1">
                              <a:latin typeface="Cambria Math" panose="02040503050406030204" pitchFamily="18" charset="0"/>
                              <a:ea typeface="Cambria Math" panose="02040503050406030204" pitchFamily="18" charset="0"/>
                            </a:rPr>
                          </m:ctrlPr>
                        </m:sSubPr>
                        <m:e>
                          <m:r>
                            <a:rPr lang="el-GR" altLang="zh-TW" sz="2000" i="1">
                              <a:latin typeface="Cambria Math" panose="02040503050406030204" pitchFamily="18" charset="0"/>
                              <a:ea typeface="Cambria Math" panose="02040503050406030204" pitchFamily="18" charset="0"/>
                            </a:rPr>
                            <m:t>𝜆</m:t>
                          </m:r>
                        </m:e>
                        <m:sub>
                          <m:r>
                            <a:rPr lang="en-US" altLang="zh-TW" sz="2000" i="1">
                              <a:latin typeface="Cambria Math" panose="02040503050406030204" pitchFamily="18" charset="0"/>
                              <a:ea typeface="Cambria Math" panose="02040503050406030204" pitchFamily="18" charset="0"/>
                            </a:rPr>
                            <m:t>𝑑</m:t>
                          </m:r>
                        </m:sub>
                      </m:sSub>
                      <m:f>
                        <m:fPr>
                          <m:ctrlPr>
                            <a:rPr lang="en-US" altLang="zh-TW" sz="2000" i="1">
                              <a:latin typeface="Cambria Math" panose="02040503050406030204" pitchFamily="18" charset="0"/>
                              <a:ea typeface="Cambria Math" panose="02040503050406030204" pitchFamily="18" charset="0"/>
                            </a:rPr>
                          </m:ctrlPr>
                        </m:fPr>
                        <m:num>
                          <m:sSub>
                            <m:sSubPr>
                              <m:ctrlPr>
                                <a:rPr lang="en-US" altLang="zh-TW" sz="2000" i="1">
                                  <a:latin typeface="Cambria Math" panose="02040503050406030204" pitchFamily="18" charset="0"/>
                                  <a:ea typeface="Cambria Math" panose="02040503050406030204" pitchFamily="18" charset="0"/>
                                </a:rPr>
                              </m:ctrlPr>
                            </m:sSubPr>
                            <m:e>
                              <m:r>
                                <a:rPr lang="el-GR" altLang="zh-TW" sz="2000" i="1">
                                  <a:latin typeface="Cambria Math" panose="02040503050406030204" pitchFamily="18" charset="0"/>
                                  <a:ea typeface="Cambria Math" panose="02040503050406030204" pitchFamily="18" charset="0"/>
                                </a:rPr>
                                <m:t>𝜌</m:t>
                              </m:r>
                            </m:e>
                            <m:sub>
                              <m:r>
                                <a:rPr lang="en-US" altLang="zh-TW" sz="2000" i="1">
                                  <a:latin typeface="Cambria Math" panose="02040503050406030204" pitchFamily="18" charset="0"/>
                                  <a:ea typeface="Cambria Math" panose="02040503050406030204" pitchFamily="18" charset="0"/>
                                </a:rPr>
                                <m:t>𝑠</m:t>
                              </m:r>
                            </m:sub>
                          </m:sSub>
                        </m:num>
                        <m:den>
                          <m:sSub>
                            <m:sSubPr>
                              <m:ctrlPr>
                                <a:rPr lang="el-GR" altLang="zh-TW" sz="2000" i="1">
                                  <a:latin typeface="Cambria Math" panose="02040503050406030204" pitchFamily="18" charset="0"/>
                                  <a:ea typeface="Cambria Math" panose="02040503050406030204" pitchFamily="18" charset="0"/>
                                </a:rPr>
                              </m:ctrlPr>
                            </m:sSubPr>
                            <m:e>
                              <m:r>
                                <a:rPr lang="el-GR" altLang="zh-TW" sz="2000" i="1">
                                  <a:latin typeface="Cambria Math" panose="02040503050406030204" pitchFamily="18" charset="0"/>
                                  <a:ea typeface="Cambria Math" panose="02040503050406030204" pitchFamily="18" charset="0"/>
                                </a:rPr>
                                <m:t>𝜌</m:t>
                              </m:r>
                            </m:e>
                            <m:sub>
                              <m:r>
                                <a:rPr lang="en-US" altLang="zh-TW" sz="2000" i="1">
                                  <a:latin typeface="Cambria Math" panose="02040503050406030204" pitchFamily="18" charset="0"/>
                                  <a:ea typeface="Cambria Math" panose="02040503050406030204" pitchFamily="18" charset="0"/>
                                </a:rPr>
                                <m:t>𝑖</m:t>
                              </m:r>
                            </m:sub>
                          </m:sSub>
                        </m:den>
                      </m:f>
                      <m:sSub>
                        <m:sSubPr>
                          <m:ctrlPr>
                            <a:rPr lang="el-GR" altLang="zh-TW" sz="2000" i="1">
                              <a:latin typeface="Cambria Math" panose="02040503050406030204" pitchFamily="18" charset="0"/>
                              <a:ea typeface="Cambria Math" panose="02040503050406030204" pitchFamily="18" charset="0"/>
                            </a:rPr>
                          </m:ctrlPr>
                        </m:sSubPr>
                        <m:e>
                          <m:r>
                            <a:rPr lang="el-GR" altLang="zh-TW" sz="2000" i="1">
                              <a:latin typeface="Cambria Math" panose="02040503050406030204" pitchFamily="18" charset="0"/>
                              <a:ea typeface="Cambria Math" panose="02040503050406030204" pitchFamily="18" charset="0"/>
                            </a:rPr>
                            <m:t>𝜌</m:t>
                          </m:r>
                        </m:e>
                        <m:sub>
                          <m:r>
                            <a:rPr lang="en-US" altLang="zh-TW" sz="2000" i="1">
                              <a:latin typeface="Cambria Math" panose="02040503050406030204" pitchFamily="18" charset="0"/>
                              <a:ea typeface="Cambria Math" panose="02040503050406030204" pitchFamily="18" charset="0"/>
                            </a:rPr>
                            <m:t>𝑑</m:t>
                          </m:r>
                        </m:sub>
                      </m:sSub>
                      <m:r>
                        <m:rPr>
                          <m:nor/>
                        </m:rPr>
                        <a:rPr lang="en-US" altLang="zh-TW" sz="2000" b="0" i="0" smtClean="0">
                          <a:latin typeface="Times New Roman" panose="02020603050405020304" pitchFamily="18" charset="0"/>
                          <a:ea typeface="Cambria Math" panose="02040503050406030204" pitchFamily="18" charset="0"/>
                          <a:cs typeface="Times New Roman" panose="02020603050405020304" pitchFamily="18" charset="0"/>
                        </a:rPr>
                        <m:t>G</m:t>
                      </m:r>
                      <m:r>
                        <m:rPr>
                          <m:nor/>
                        </m:rPr>
                        <a:rPr lang="en-US" altLang="zh-TW" sz="2000" smtClean="0">
                          <a:solidFill>
                            <a:srgbClr val="C00000"/>
                          </a:solidFill>
                          <a:latin typeface="Times New Roman" panose="02020603050405020304" pitchFamily="18" charset="0"/>
                          <a:cs typeface="Times New Roman" panose="02020603050405020304" pitchFamily="18" charset="0"/>
                        </a:rPr>
                        <m:t>ζ</m:t>
                      </m:r>
                      <m:r>
                        <a:rPr lang="en-US" altLang="zh-TW" sz="2000" i="1">
                          <a:latin typeface="Cambria Math" panose="02040503050406030204" pitchFamily="18" charset="0"/>
                          <a:ea typeface="Cambria Math" panose="02040503050406030204" pitchFamily="18" charset="0"/>
                        </a:rPr>
                        <m:t>+1)</m:t>
                      </m:r>
                    </m:oMath>
                  </m:oMathPara>
                </a14:m>
                <a:endParaRPr lang="en-US" altLang="zh-TW" sz="2000" i="1" dirty="0">
                  <a:latin typeface="Times New Roman" panose="02020603050405020304" pitchFamily="18" charset="0"/>
                  <a:ea typeface="Cambria Math" panose="02040503050406030204" pitchFamily="18" charset="0"/>
                  <a:cs typeface="Times New Roman" panose="02020603050405020304" pitchFamily="18" charset="0"/>
                </a:endParaRPr>
              </a:p>
              <a:p>
                <a:endParaRPr lang="en-US" altLang="zh-TW" sz="2000" i="1" dirty="0">
                  <a:latin typeface="Times New Roman" panose="02020603050405020304" pitchFamily="18" charset="0"/>
                  <a:ea typeface="Cambria Math" panose="02040503050406030204" pitchFamily="18" charset="0"/>
                  <a:cs typeface="Times New Roman" panose="02020603050405020304" pitchFamily="18" charset="0"/>
                </a:endParaRPr>
              </a:p>
              <a:p>
                <a:pPr>
                  <a:lnSpc>
                    <a:spcPct val="150000"/>
                  </a:lnSpc>
                </a:pPr>
                <a14:m>
                  <m:oMath xmlns:m="http://schemas.openxmlformats.org/officeDocument/2006/math">
                    <m:sSub>
                      <m:sSubPr>
                        <m:ctrlPr>
                          <a:rPr lang="en-US" altLang="zh-TW" sz="2000" i="1">
                            <a:latin typeface="Cambria Math" panose="02040503050406030204" pitchFamily="18" charset="0"/>
                            <a:ea typeface="Cambria Math" panose="02040503050406030204" pitchFamily="18" charset="0"/>
                          </a:rPr>
                        </m:ctrlPr>
                      </m:sSubPr>
                      <m:e>
                        <m:r>
                          <a:rPr lang="el-GR" altLang="zh-TW" sz="2000" i="1">
                            <a:latin typeface="Cambria Math" panose="02040503050406030204" pitchFamily="18" charset="0"/>
                            <a:ea typeface="Cambria Math" panose="02040503050406030204" pitchFamily="18" charset="0"/>
                          </a:rPr>
                          <m:t>𝜌</m:t>
                        </m:r>
                      </m:e>
                      <m:sub>
                        <m:r>
                          <a:rPr lang="en-US" altLang="zh-TW" sz="2000" i="1">
                            <a:latin typeface="Cambria Math" panose="02040503050406030204" pitchFamily="18" charset="0"/>
                            <a:ea typeface="Cambria Math" panose="02040503050406030204" pitchFamily="18" charset="0"/>
                          </a:rPr>
                          <m:t>𝑠</m:t>
                        </m:r>
                      </m:sub>
                    </m:sSub>
                  </m:oMath>
                </a14:m>
                <a:r>
                  <a:rPr lang="en-US" altLang="zh-TW" sz="2000" dirty="0">
                    <a:latin typeface="Times New Roman" panose="02020603050405020304" pitchFamily="18" charset="0"/>
                    <a:ea typeface="Cambria Math" panose="02040503050406030204" pitchFamily="18" charset="0"/>
                    <a:cs typeface="Times New Roman" panose="02020603050405020304" pitchFamily="18" charset="0"/>
                  </a:rPr>
                  <a:t>: Spontaneous track densities(N</a:t>
                </a:r>
                <a:r>
                  <a:rPr lang="en-US" altLang="zh-TW" sz="2000" baseline="-25000" dirty="0">
                    <a:latin typeface="Times New Roman" panose="02020603050405020304" pitchFamily="18" charset="0"/>
                    <a:ea typeface="Cambria Math" panose="02040503050406030204" pitchFamily="18" charset="0"/>
                    <a:cs typeface="Times New Roman" panose="02020603050405020304" pitchFamily="18" charset="0"/>
                  </a:rPr>
                  <a:t>s</a:t>
                </a:r>
                <a:r>
                  <a:rPr lang="en-US" altLang="zh-TW" sz="2000" dirty="0">
                    <a:latin typeface="Times New Roman" panose="02020603050405020304" pitchFamily="18" charset="0"/>
                    <a:ea typeface="Cambria Math" panose="02040503050406030204" pitchFamily="18" charset="0"/>
                    <a:cs typeface="Times New Roman" panose="02020603050405020304" pitchFamily="18" charset="0"/>
                  </a:rPr>
                  <a:t>/cm</a:t>
                </a:r>
                <a:r>
                  <a:rPr lang="en-US" altLang="zh-TW" sz="2000" baseline="30000" dirty="0">
                    <a:latin typeface="Times New Roman" panose="02020603050405020304" pitchFamily="18" charset="0"/>
                    <a:ea typeface="Cambria Math" panose="02040503050406030204" pitchFamily="18" charset="0"/>
                    <a:cs typeface="Times New Roman" panose="02020603050405020304" pitchFamily="18" charset="0"/>
                  </a:rPr>
                  <a:t>2</a:t>
                </a:r>
                <a:r>
                  <a:rPr lang="en-US" altLang="zh-TW" sz="2000" dirty="0">
                    <a:latin typeface="Times New Roman" panose="02020603050405020304" pitchFamily="18" charset="0"/>
                    <a:ea typeface="Cambria Math" panose="02040503050406030204" pitchFamily="18" charset="0"/>
                    <a:cs typeface="Times New Roman" panose="02020603050405020304" pitchFamily="18" charset="0"/>
                  </a:rPr>
                  <a:t>)</a:t>
                </a:r>
              </a:p>
              <a:p>
                <a:pPr>
                  <a:lnSpc>
                    <a:spcPct val="150000"/>
                  </a:lnSpc>
                </a:pPr>
                <a14:m>
                  <m:oMath xmlns:m="http://schemas.openxmlformats.org/officeDocument/2006/math">
                    <m:sSub>
                      <m:sSubPr>
                        <m:ctrlPr>
                          <a:rPr lang="el-GR" altLang="zh-TW" sz="2000" i="1">
                            <a:latin typeface="Cambria Math" panose="02040503050406030204" pitchFamily="18" charset="0"/>
                            <a:ea typeface="Cambria Math" panose="02040503050406030204" pitchFamily="18" charset="0"/>
                          </a:rPr>
                        </m:ctrlPr>
                      </m:sSubPr>
                      <m:e>
                        <m:r>
                          <a:rPr lang="el-GR" altLang="zh-TW" sz="2000" i="1">
                            <a:latin typeface="Cambria Math" panose="02040503050406030204" pitchFamily="18" charset="0"/>
                            <a:ea typeface="Cambria Math" panose="02040503050406030204" pitchFamily="18" charset="0"/>
                          </a:rPr>
                          <m:t>𝜌</m:t>
                        </m:r>
                      </m:e>
                      <m:sub>
                        <m:r>
                          <a:rPr lang="en-US" altLang="zh-TW" sz="2000" i="1">
                            <a:latin typeface="Cambria Math" panose="02040503050406030204" pitchFamily="18" charset="0"/>
                            <a:ea typeface="Cambria Math" panose="02040503050406030204" pitchFamily="18" charset="0"/>
                          </a:rPr>
                          <m:t>𝑖</m:t>
                        </m:r>
                      </m:sub>
                    </m:sSub>
                  </m:oMath>
                </a14:m>
                <a:r>
                  <a:rPr lang="en-US" altLang="zh-TW" sz="2000" dirty="0">
                    <a:latin typeface="Times New Roman" panose="02020603050405020304" pitchFamily="18" charset="0"/>
                    <a:ea typeface="Cambria Math" panose="02040503050406030204" pitchFamily="18" charset="0"/>
                    <a:cs typeface="Times New Roman" panose="02020603050405020304" pitchFamily="18" charset="0"/>
                  </a:rPr>
                  <a:t>: Induced track densities(N</a:t>
                </a:r>
                <a:r>
                  <a:rPr lang="en-US" altLang="zh-TW" sz="2000" baseline="-25000" dirty="0">
                    <a:latin typeface="Times New Roman" panose="02020603050405020304" pitchFamily="18" charset="0"/>
                    <a:ea typeface="Cambria Math" panose="02040503050406030204" pitchFamily="18" charset="0"/>
                    <a:cs typeface="Times New Roman" panose="02020603050405020304" pitchFamily="18" charset="0"/>
                  </a:rPr>
                  <a:t>i</a:t>
                </a:r>
                <a:r>
                  <a:rPr lang="en-US" altLang="zh-TW" sz="2000" dirty="0">
                    <a:latin typeface="Times New Roman" panose="02020603050405020304" pitchFamily="18" charset="0"/>
                    <a:ea typeface="Cambria Math" panose="02040503050406030204" pitchFamily="18" charset="0"/>
                    <a:cs typeface="Times New Roman" panose="02020603050405020304" pitchFamily="18" charset="0"/>
                  </a:rPr>
                  <a:t>/cm</a:t>
                </a:r>
                <a:r>
                  <a:rPr lang="en-US" altLang="zh-TW" sz="2000" baseline="30000" dirty="0">
                    <a:latin typeface="Times New Roman" panose="02020603050405020304" pitchFamily="18" charset="0"/>
                    <a:ea typeface="Cambria Math" panose="02040503050406030204" pitchFamily="18" charset="0"/>
                    <a:cs typeface="Times New Roman" panose="02020603050405020304" pitchFamily="18" charset="0"/>
                  </a:rPr>
                  <a:t>2</a:t>
                </a:r>
                <a:r>
                  <a:rPr lang="en-US" altLang="zh-TW" sz="2000" dirty="0">
                    <a:latin typeface="Times New Roman" panose="02020603050405020304" pitchFamily="18" charset="0"/>
                    <a:ea typeface="Cambria Math" panose="02040503050406030204" pitchFamily="18" charset="0"/>
                    <a:cs typeface="Times New Roman" panose="02020603050405020304" pitchFamily="18" charset="0"/>
                  </a:rPr>
                  <a:t>)</a:t>
                </a:r>
              </a:p>
              <a:p>
                <a:pPr>
                  <a:lnSpc>
                    <a:spcPct val="150000"/>
                  </a:lnSpc>
                </a:pPr>
                <a14:m>
                  <m:oMath xmlns:m="http://schemas.openxmlformats.org/officeDocument/2006/math">
                    <m:sSub>
                      <m:sSubPr>
                        <m:ctrlPr>
                          <a:rPr lang="en-US" altLang="zh-TW" sz="2000" i="1">
                            <a:latin typeface="Cambria Math" panose="02040503050406030204" pitchFamily="18" charset="0"/>
                            <a:ea typeface="Cambria Math" panose="02040503050406030204" pitchFamily="18" charset="0"/>
                          </a:rPr>
                        </m:ctrlPr>
                      </m:sSubPr>
                      <m:e>
                        <m:r>
                          <a:rPr lang="el-GR" altLang="zh-TW" sz="2000" i="1">
                            <a:latin typeface="Cambria Math" panose="02040503050406030204" pitchFamily="18" charset="0"/>
                            <a:ea typeface="Cambria Math" panose="02040503050406030204" pitchFamily="18" charset="0"/>
                          </a:rPr>
                          <m:t>𝜆</m:t>
                        </m:r>
                      </m:e>
                      <m:sub>
                        <m:r>
                          <a:rPr lang="en-US" altLang="zh-TW" sz="2000" i="1">
                            <a:latin typeface="Cambria Math" panose="02040503050406030204" pitchFamily="18" charset="0"/>
                            <a:ea typeface="Cambria Math" panose="02040503050406030204" pitchFamily="18" charset="0"/>
                          </a:rPr>
                          <m:t>𝑑</m:t>
                        </m:r>
                      </m:sub>
                    </m:sSub>
                  </m:oMath>
                </a14:m>
                <a:r>
                  <a:rPr lang="en-US" altLang="zh-TW" sz="2000" dirty="0">
                    <a:latin typeface="Times New Roman" panose="02020603050405020304" pitchFamily="18" charset="0"/>
                    <a:ea typeface="Cambria Math" panose="02040503050406030204" pitchFamily="18" charset="0"/>
                    <a:cs typeface="Times New Roman" panose="02020603050405020304" pitchFamily="18" charset="0"/>
                  </a:rPr>
                  <a:t>: Decay constant of </a:t>
                </a:r>
                <a:r>
                  <a:rPr lang="en-US" altLang="zh-TW" sz="2000" baseline="30000" dirty="0">
                    <a:latin typeface="Times New Roman" panose="02020603050405020304" pitchFamily="18" charset="0"/>
                    <a:ea typeface="Cambria Math" panose="02040503050406030204" pitchFamily="18" charset="0"/>
                    <a:cs typeface="Times New Roman" panose="02020603050405020304" pitchFamily="18" charset="0"/>
                  </a:rPr>
                  <a:t>238</a:t>
                </a:r>
                <a:r>
                  <a:rPr lang="en-US" altLang="zh-TW" sz="2000" dirty="0">
                    <a:latin typeface="Times New Roman" panose="02020603050405020304" pitchFamily="18" charset="0"/>
                    <a:ea typeface="Cambria Math" panose="02040503050406030204" pitchFamily="18" charset="0"/>
                    <a:cs typeface="Times New Roman" panose="02020603050405020304" pitchFamily="18" charset="0"/>
                  </a:rPr>
                  <a:t>U</a:t>
                </a:r>
              </a:p>
              <a:p>
                <a:pPr>
                  <a:lnSpc>
                    <a:spcPct val="150000"/>
                  </a:lnSpc>
                </a:pPr>
                <a14:m>
                  <m:oMath xmlns:m="http://schemas.openxmlformats.org/officeDocument/2006/math">
                    <m:sSub>
                      <m:sSubPr>
                        <m:ctrlPr>
                          <a:rPr lang="el-GR" altLang="zh-TW" sz="2000" i="1">
                            <a:latin typeface="Cambria Math" panose="02040503050406030204" pitchFamily="18" charset="0"/>
                            <a:ea typeface="Cambria Math" panose="02040503050406030204" pitchFamily="18" charset="0"/>
                          </a:rPr>
                        </m:ctrlPr>
                      </m:sSubPr>
                      <m:e>
                        <m:r>
                          <a:rPr lang="el-GR" altLang="zh-TW" sz="2000" i="1">
                            <a:latin typeface="Cambria Math" panose="02040503050406030204" pitchFamily="18" charset="0"/>
                            <a:ea typeface="Cambria Math" panose="02040503050406030204" pitchFamily="18" charset="0"/>
                          </a:rPr>
                          <m:t>𝜌</m:t>
                        </m:r>
                      </m:e>
                      <m:sub>
                        <m:r>
                          <a:rPr lang="en-US" altLang="zh-TW" sz="2000" i="1">
                            <a:latin typeface="Cambria Math" panose="02040503050406030204" pitchFamily="18" charset="0"/>
                            <a:ea typeface="Cambria Math" panose="02040503050406030204" pitchFamily="18" charset="0"/>
                          </a:rPr>
                          <m:t>𝑑</m:t>
                        </m:r>
                      </m:sub>
                    </m:sSub>
                  </m:oMath>
                </a14:m>
                <a:r>
                  <a:rPr lang="en-US" altLang="zh-TW" sz="2000" dirty="0">
                    <a:latin typeface="Times New Roman" panose="02020603050405020304" pitchFamily="18" charset="0"/>
                    <a:ea typeface="Cambria Math" panose="02040503050406030204" pitchFamily="18" charset="0"/>
                    <a:cs typeface="Times New Roman" panose="02020603050405020304" pitchFamily="18" charset="0"/>
                  </a:rPr>
                  <a:t>: Track density in a dosimeter</a:t>
                </a:r>
              </a:p>
              <a:p>
                <a:pPr>
                  <a:lnSpc>
                    <a:spcPct val="150000"/>
                  </a:lnSpc>
                </a:pPr>
                <a:r>
                  <a:rPr lang="en-US" altLang="zh-TW" sz="2000" i="1" dirty="0">
                    <a:latin typeface="Times New Roman" panose="02020603050405020304" pitchFamily="18" charset="0"/>
                    <a:ea typeface="Cambria Math" panose="02040503050406030204" pitchFamily="18" charset="0"/>
                    <a:cs typeface="Times New Roman" panose="02020603050405020304" pitchFamily="18" charset="0"/>
                  </a:rPr>
                  <a:t>G</a:t>
                </a:r>
                <a:r>
                  <a:rPr lang="en-US" altLang="zh-TW" sz="2000" dirty="0">
                    <a:latin typeface="Times New Roman" panose="02020603050405020304" pitchFamily="18" charset="0"/>
                    <a:ea typeface="Cambria Math" panose="02040503050406030204" pitchFamily="18" charset="0"/>
                    <a:cs typeface="Times New Roman" panose="02020603050405020304" pitchFamily="18" charset="0"/>
                  </a:rPr>
                  <a:t>: Geometry factor</a:t>
                </a:r>
              </a:p>
              <a:p>
                <a:pPr>
                  <a:lnSpc>
                    <a:spcPct val="150000"/>
                  </a:lnSpc>
                </a:pPr>
                <a14:m>
                  <m:oMath xmlns:m="http://schemas.openxmlformats.org/officeDocument/2006/math">
                    <m:r>
                      <m:rPr>
                        <m:nor/>
                      </m:rPr>
                      <a:rPr lang="en-US" altLang="zh-TW" sz="2000">
                        <a:latin typeface="Times New Roman" panose="02020603050405020304" pitchFamily="18" charset="0"/>
                        <a:cs typeface="Times New Roman" panose="02020603050405020304" pitchFamily="18" charset="0"/>
                      </a:rPr>
                      <m:t>ζ</m:t>
                    </m:r>
                  </m:oMath>
                </a14:m>
                <a:r>
                  <a:rPr lang="en-US" altLang="zh-TW" sz="2000" dirty="0">
                    <a:latin typeface="Times New Roman" panose="02020603050405020304" pitchFamily="18" charset="0"/>
                    <a:ea typeface="Cambria Math" panose="02040503050406030204" pitchFamily="18" charset="0"/>
                    <a:cs typeface="Times New Roman" panose="02020603050405020304" pitchFamily="18" charset="0"/>
                  </a:rPr>
                  <a:t>: Calibration factor</a:t>
                </a:r>
                <a:endParaRPr lang="zh-TW" altLang="en-US" sz="2000" dirty="0">
                  <a:latin typeface="Times New Roman" panose="02020603050405020304" pitchFamily="18" charset="0"/>
                  <a:cs typeface="Times New Roman" panose="02020603050405020304" pitchFamily="18" charset="0"/>
                </a:endParaRPr>
              </a:p>
            </p:txBody>
          </p:sp>
        </mc:Choice>
        <mc:Fallback xmlns="">
          <p:sp>
            <p:nvSpPr>
              <p:cNvPr id="8" name="矩形 7">
                <a:extLst>
                  <a:ext uri="{FF2B5EF4-FFF2-40B4-BE49-F238E27FC236}">
                    <a16:creationId xmlns:a16="http://schemas.microsoft.com/office/drawing/2014/main" id="{3B85D079-F560-4663-A1D2-A01FC0F3C399}"/>
                  </a:ext>
                </a:extLst>
              </p:cNvPr>
              <p:cNvSpPr>
                <a:spLocks noRot="1" noChangeAspect="1" noMove="1" noResize="1" noEditPoints="1" noAdjustHandles="1" noChangeArrowheads="1" noChangeShapeType="1" noTextEdit="1"/>
              </p:cNvSpPr>
              <p:nvPr/>
            </p:nvSpPr>
            <p:spPr>
              <a:xfrm>
                <a:off x="441960" y="2639042"/>
                <a:ext cx="4742688" cy="3745064"/>
              </a:xfrm>
              <a:prstGeom prst="rect">
                <a:avLst/>
              </a:prstGeom>
              <a:blipFill>
                <a:blip r:embed="rId4"/>
                <a:stretch>
                  <a:fillRect l="-1414" b="-211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2763A20E-76D1-4EC9-A93A-B79F4903C493}"/>
                  </a:ext>
                </a:extLst>
              </p:cNvPr>
              <p:cNvSpPr/>
              <p:nvPr/>
            </p:nvSpPr>
            <p:spPr>
              <a:xfrm>
                <a:off x="5763276" y="2150836"/>
                <a:ext cx="5914464" cy="1678536"/>
              </a:xfrm>
              <a:prstGeom prst="rect">
                <a:avLst/>
              </a:prstGeom>
            </p:spPr>
            <p:txBody>
              <a:bodyPr wrap="square">
                <a:spAutoFit/>
              </a:bodyPr>
              <a:lstStyle/>
              <a:p>
                <a:pPr algn="ctr"/>
                <a:r>
                  <a:rPr lang="en-US" altLang="zh-TW" sz="2400" kern="0" dirty="0">
                    <a:solidFill>
                      <a:schemeClr val="tx1"/>
                    </a:solidFill>
                    <a:latin typeface="Times New Roman" panose="02020603050405020304" pitchFamily="18" charset="0"/>
                  </a:rPr>
                  <a:t>ζ =</a:t>
                </a:r>
                <a14:m>
                  <m:oMath xmlns:m="http://schemas.openxmlformats.org/officeDocument/2006/math">
                    <m:r>
                      <a:rPr lang="en-US" altLang="zh-TW" sz="2400" kern="0">
                        <a:solidFill>
                          <a:schemeClr val="tx1"/>
                        </a:solidFill>
                        <a:latin typeface="Cambria Math" panose="02040503050406030204" pitchFamily="18" charset="0"/>
                        <a:cs typeface="Times New Roman" panose="02020603050405020304" pitchFamily="18" charset="0"/>
                      </a:rPr>
                      <m:t> </m:t>
                    </m:r>
                    <m:f>
                      <m:fPr>
                        <m:ctrlPr>
                          <a:rPr lang="zh-TW" altLang="zh-TW" sz="240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TW" altLang="zh-TW" sz="240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TW" sz="2400" i="1">
                                <a:solidFill>
                                  <a:schemeClr val="tx1"/>
                                </a:solidFill>
                                <a:latin typeface="Cambria Math" panose="02040503050406030204" pitchFamily="18" charset="0"/>
                                <a:ea typeface="Cambria Math" panose="02040503050406030204" pitchFamily="18" charset="0"/>
                                <a:cs typeface="Cambria Math" panose="02040503050406030204" pitchFamily="18" charset="0"/>
                              </a:rPr>
                              <m:t>(</m:t>
                            </m:r>
                            <m:r>
                              <a:rPr lang="en-US" altLang="zh-TW" sz="2400" i="1">
                                <a:solidFill>
                                  <a:schemeClr val="tx1"/>
                                </a:solidFill>
                                <a:latin typeface="Cambria Math" panose="02040503050406030204" pitchFamily="18" charset="0"/>
                                <a:ea typeface="Cambria Math" panose="02040503050406030204" pitchFamily="18" charset="0"/>
                                <a:cs typeface="Cambria Math" panose="02040503050406030204" pitchFamily="18" charset="0"/>
                              </a:rPr>
                              <m:t>𝑒</m:t>
                            </m:r>
                          </m:e>
                          <m:sup>
                            <m:r>
                              <m:rPr>
                                <m:sty m:val="p"/>
                              </m:rPr>
                              <a:rPr lang="en-US" altLang="zh-TW" sz="2400" kern="0" baseline="30000">
                                <a:solidFill>
                                  <a:schemeClr val="tx1"/>
                                </a:solidFill>
                                <a:latin typeface="Cambria Math" panose="02040503050406030204" pitchFamily="18" charset="0"/>
                                <a:cs typeface="Times New Roman" panose="02020603050405020304" pitchFamily="18" charset="0"/>
                              </a:rPr>
                              <m:t>λdt</m:t>
                            </m:r>
                          </m:sup>
                        </m:sSup>
                        <m:r>
                          <a:rPr lang="en-US" altLang="zh-TW" sz="24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num>
                      <m:den>
                        <m:r>
                          <m:rPr>
                            <m:sty m:val="p"/>
                          </m:rPr>
                          <a:rPr lang="en-US" altLang="zh-TW" sz="2400" kern="0">
                            <a:latin typeface="Cambria Math" panose="02040503050406030204" pitchFamily="18" charset="0"/>
                            <a:cs typeface="Times New Roman" panose="02020603050405020304" pitchFamily="18" charset="0"/>
                          </a:rPr>
                          <m:t>λ</m:t>
                        </m:r>
                        <m:r>
                          <m:rPr>
                            <m:sty m:val="p"/>
                          </m:rPr>
                          <a:rPr lang="en-US" altLang="zh-TW" sz="2400" b="0" i="0" kern="0" baseline="-25000" smtClean="0">
                            <a:solidFill>
                              <a:schemeClr val="tx1"/>
                            </a:solidFill>
                            <a:latin typeface="Cambria Math" panose="02040503050406030204" pitchFamily="18" charset="0"/>
                            <a:cs typeface="Times New Roman" panose="02020603050405020304" pitchFamily="18" charset="0"/>
                          </a:rPr>
                          <m:t>d</m:t>
                        </m:r>
                        <m:r>
                          <a:rPr lang="en-US" altLang="zh-TW" sz="2400" kern="0">
                            <a:solidFill>
                              <a:schemeClr val="tx1"/>
                            </a:solidFill>
                            <a:latin typeface="Cambria Math" panose="02040503050406030204" pitchFamily="18" charset="0"/>
                            <a:cs typeface="Times New Roman" panose="02020603050405020304" pitchFamily="18" charset="0"/>
                          </a:rPr>
                          <m:t>(</m:t>
                        </m:r>
                        <m:r>
                          <a:rPr lang="en-US" altLang="zh-TW" sz="2400" i="1" kern="0">
                            <a:solidFill>
                              <a:schemeClr val="tx1"/>
                            </a:solidFill>
                            <a:latin typeface="Cambria Math" panose="02040503050406030204" pitchFamily="18" charset="0"/>
                            <a:cs typeface="Times New Roman" panose="02020603050405020304" pitchFamily="18" charset="0"/>
                          </a:rPr>
                          <m:t>𝜌</m:t>
                        </m:r>
                        <m:r>
                          <m:rPr>
                            <m:sty m:val="p"/>
                          </m:rPr>
                          <a:rPr lang="en-US" altLang="zh-TW" sz="2400" baseline="-25000">
                            <a:solidFill>
                              <a:schemeClr val="tx1"/>
                            </a:solidFill>
                            <a:latin typeface="Cambria Math" panose="02040503050406030204" pitchFamily="18" charset="0"/>
                            <a:cs typeface="Times New Roman" panose="02020603050405020304" pitchFamily="18" charset="0"/>
                          </a:rPr>
                          <m:t>s</m:t>
                        </m:r>
                        <m:r>
                          <a:rPr lang="en-US" altLang="zh-TW" sz="2400">
                            <a:solidFill>
                              <a:schemeClr val="tx1"/>
                            </a:solidFill>
                            <a:latin typeface="Cambria Math" panose="02040503050406030204" pitchFamily="18" charset="0"/>
                            <a:cs typeface="Times New Roman" panose="02020603050405020304" pitchFamily="18" charset="0"/>
                          </a:rPr>
                          <m:t> /</m:t>
                        </m:r>
                        <m:r>
                          <a:rPr lang="en-US" altLang="zh-TW" sz="2400" i="1" kern="0">
                            <a:solidFill>
                              <a:schemeClr val="tx1"/>
                            </a:solidFill>
                            <a:latin typeface="Cambria Math" panose="02040503050406030204" pitchFamily="18" charset="0"/>
                            <a:cs typeface="Times New Roman" panose="02020603050405020304" pitchFamily="18" charset="0"/>
                          </a:rPr>
                          <m:t>𝜌</m:t>
                        </m:r>
                        <m:r>
                          <m:rPr>
                            <m:sty m:val="p"/>
                          </m:rPr>
                          <a:rPr lang="en-US" altLang="zh-TW" sz="2400" kern="0" baseline="-25000">
                            <a:solidFill>
                              <a:schemeClr val="tx1"/>
                            </a:solidFill>
                            <a:latin typeface="Cambria Math" panose="02040503050406030204" pitchFamily="18" charset="0"/>
                            <a:cs typeface="Times New Roman" panose="02020603050405020304" pitchFamily="18" charset="0"/>
                          </a:rPr>
                          <m:t>i</m:t>
                        </m:r>
                        <m:r>
                          <a:rPr lang="en-US" altLang="zh-TW" sz="2400" kern="0">
                            <a:solidFill>
                              <a:schemeClr val="tx1"/>
                            </a:solidFill>
                            <a:latin typeface="Cambria Math" panose="02040503050406030204" pitchFamily="18" charset="0"/>
                            <a:cs typeface="Times New Roman" panose="02020603050405020304" pitchFamily="18" charset="0"/>
                          </a:rPr>
                          <m:t>)</m:t>
                        </m:r>
                        <m:r>
                          <a:rPr lang="en-US" altLang="zh-TW" sz="2400" i="1" kern="0" baseline="-25000">
                            <a:solidFill>
                              <a:schemeClr val="tx1"/>
                            </a:solidFill>
                            <a:latin typeface="Cambria Math" panose="02040503050406030204" pitchFamily="18" charset="0"/>
                            <a:cs typeface="Times New Roman" panose="02020603050405020304" pitchFamily="18" charset="0"/>
                          </a:rPr>
                          <m:t>𝑠</m:t>
                        </m:r>
                        <m:r>
                          <m:rPr>
                            <m:sty m:val="p"/>
                          </m:rPr>
                          <a:rPr lang="en-US" altLang="zh-TW" sz="2400" kern="0">
                            <a:solidFill>
                              <a:schemeClr val="tx1"/>
                            </a:solidFill>
                            <a:latin typeface="Cambria Math" panose="02040503050406030204" pitchFamily="18" charset="0"/>
                            <a:cs typeface="Times New Roman" panose="02020603050405020304" pitchFamily="18" charset="0"/>
                          </a:rPr>
                          <m:t>G</m:t>
                        </m:r>
                        <m:sSub>
                          <m:sSubPr>
                            <m:ctrlPr>
                              <a:rPr lang="el-GR" altLang="zh-TW" sz="2400" i="1">
                                <a:latin typeface="Cambria Math" panose="02040503050406030204" pitchFamily="18" charset="0"/>
                                <a:ea typeface="Cambria Math" panose="02040503050406030204" pitchFamily="18" charset="0"/>
                              </a:rPr>
                            </m:ctrlPr>
                          </m:sSubPr>
                          <m:e>
                            <m:r>
                              <a:rPr lang="el-GR" altLang="zh-TW" sz="2400" i="1">
                                <a:latin typeface="Cambria Math" panose="02040503050406030204" pitchFamily="18" charset="0"/>
                                <a:ea typeface="Cambria Math" panose="02040503050406030204" pitchFamily="18" charset="0"/>
                              </a:rPr>
                              <m:t>𝜌</m:t>
                            </m:r>
                          </m:e>
                          <m:sub>
                            <m:r>
                              <a:rPr lang="en-US" altLang="zh-TW" sz="2400" i="1">
                                <a:latin typeface="Cambria Math" panose="02040503050406030204" pitchFamily="18" charset="0"/>
                                <a:ea typeface="Cambria Math" panose="02040503050406030204" pitchFamily="18" charset="0"/>
                              </a:rPr>
                              <m:t>𝑑</m:t>
                            </m:r>
                          </m:sub>
                        </m:sSub>
                      </m:den>
                    </m:f>
                  </m:oMath>
                </a14:m>
                <a:endParaRPr lang="en-US" altLang="zh-TW" sz="2400" dirty="0">
                  <a:solidFill>
                    <a:schemeClr val="tx1"/>
                  </a:solidFill>
                </a:endParaRPr>
              </a:p>
              <a:p>
                <a:endParaRPr lang="en-US" altLang="zh-TW" sz="2400" dirty="0"/>
              </a:p>
              <a:p>
                <a14:m>
                  <m:oMath xmlns:m="http://schemas.openxmlformats.org/officeDocument/2006/math">
                    <m:r>
                      <a:rPr lang="en-US" altLang="zh-TW" sz="2000" kern="0">
                        <a:latin typeface="Cambria Math" panose="02040503050406030204" pitchFamily="18" charset="0"/>
                        <a:cs typeface="Times New Roman" panose="02020603050405020304" pitchFamily="18" charset="0"/>
                      </a:rPr>
                      <m:t>(</m:t>
                    </m:r>
                    <m:r>
                      <a:rPr lang="en-US" altLang="zh-TW" sz="2000" i="1" kern="0">
                        <a:latin typeface="Cambria Math" panose="02040503050406030204" pitchFamily="18" charset="0"/>
                        <a:cs typeface="Times New Roman" panose="02020603050405020304" pitchFamily="18" charset="0"/>
                      </a:rPr>
                      <m:t>𝜌</m:t>
                    </m:r>
                    <m:r>
                      <m:rPr>
                        <m:sty m:val="p"/>
                      </m:rPr>
                      <a:rPr lang="en-US" altLang="zh-TW" sz="2000" baseline="-25000">
                        <a:latin typeface="Cambria Math" panose="02040503050406030204" pitchFamily="18" charset="0"/>
                        <a:cs typeface="Times New Roman" panose="02020603050405020304" pitchFamily="18" charset="0"/>
                      </a:rPr>
                      <m:t>s</m:t>
                    </m:r>
                    <m:r>
                      <a:rPr lang="en-US" altLang="zh-TW" sz="2000">
                        <a:latin typeface="Cambria Math" panose="02040503050406030204" pitchFamily="18" charset="0"/>
                        <a:cs typeface="Times New Roman" panose="02020603050405020304" pitchFamily="18" charset="0"/>
                      </a:rPr>
                      <m:t> /</m:t>
                    </m:r>
                    <m:r>
                      <a:rPr lang="en-US" altLang="zh-TW" sz="2000" i="1" kern="0">
                        <a:latin typeface="Cambria Math" panose="02040503050406030204" pitchFamily="18" charset="0"/>
                        <a:cs typeface="Times New Roman" panose="02020603050405020304" pitchFamily="18" charset="0"/>
                      </a:rPr>
                      <m:t>𝜌</m:t>
                    </m:r>
                    <m:r>
                      <m:rPr>
                        <m:sty m:val="p"/>
                      </m:rPr>
                      <a:rPr lang="en-US" altLang="zh-TW" sz="2000" kern="0" baseline="-25000">
                        <a:latin typeface="Cambria Math" panose="02040503050406030204" pitchFamily="18" charset="0"/>
                        <a:cs typeface="Times New Roman" panose="02020603050405020304" pitchFamily="18" charset="0"/>
                      </a:rPr>
                      <m:t>i</m:t>
                    </m:r>
                    <m:r>
                      <a:rPr lang="en-US" altLang="zh-TW" sz="2000" kern="0">
                        <a:latin typeface="Cambria Math" panose="02040503050406030204" pitchFamily="18" charset="0"/>
                        <a:cs typeface="Times New Roman" panose="02020603050405020304" pitchFamily="18" charset="0"/>
                      </a:rPr>
                      <m:t>)</m:t>
                    </m:r>
                    <m:r>
                      <a:rPr lang="en-US" altLang="zh-TW" sz="2000" i="1" kern="0" baseline="-25000">
                        <a:latin typeface="Cambria Math" panose="02040503050406030204" pitchFamily="18" charset="0"/>
                        <a:cs typeface="Times New Roman" panose="02020603050405020304" pitchFamily="18" charset="0"/>
                      </a:rPr>
                      <m:t>𝑠</m:t>
                    </m:r>
                  </m:oMath>
                </a14:m>
                <a:r>
                  <a:rPr lang="en-US" altLang="zh-TW" sz="2000" dirty="0">
                    <a:solidFill>
                      <a:schemeClr val="tx1"/>
                    </a:solidFill>
                  </a:rPr>
                  <a:t>: </a:t>
                </a:r>
                <a:r>
                  <a:rPr lang="en-US" altLang="zh-TW" sz="2000" dirty="0">
                    <a:latin typeface="Times New Roman" panose="02020603050405020304" pitchFamily="18" charset="0"/>
                    <a:ea typeface="Cambria Math" panose="02040503050406030204" pitchFamily="18" charset="0"/>
                    <a:cs typeface="Times New Roman" panose="02020603050405020304" pitchFamily="18" charset="0"/>
                  </a:rPr>
                  <a:t>Spontaneous and induced track ratio of 	standard sample </a:t>
                </a:r>
                <a:endParaRPr lang="zh-TW" altLang="en-US" sz="2000" dirty="0">
                  <a:solidFill>
                    <a:schemeClr val="tx1"/>
                  </a:solidFill>
                </a:endParaRPr>
              </a:p>
            </p:txBody>
          </p:sp>
        </mc:Choice>
        <mc:Fallback xmlns="">
          <p:sp>
            <p:nvSpPr>
              <p:cNvPr id="3" name="矩形 2">
                <a:extLst>
                  <a:ext uri="{FF2B5EF4-FFF2-40B4-BE49-F238E27FC236}">
                    <a16:creationId xmlns:a16="http://schemas.microsoft.com/office/drawing/2014/main" id="{2763A20E-76D1-4EC9-A93A-B79F4903C493}"/>
                  </a:ext>
                </a:extLst>
              </p:cNvPr>
              <p:cNvSpPr>
                <a:spLocks noRot="1" noChangeAspect="1" noMove="1" noResize="1" noEditPoints="1" noAdjustHandles="1" noChangeArrowheads="1" noChangeShapeType="1" noTextEdit="1"/>
              </p:cNvSpPr>
              <p:nvPr/>
            </p:nvSpPr>
            <p:spPr>
              <a:xfrm>
                <a:off x="5763276" y="2150836"/>
                <a:ext cx="5914464" cy="1678536"/>
              </a:xfrm>
              <a:prstGeom prst="rect">
                <a:avLst/>
              </a:prstGeom>
              <a:blipFill>
                <a:blip r:embed="rId5"/>
                <a:stretch>
                  <a:fillRect l="-515" t="-364" b="-5455"/>
                </a:stretch>
              </a:blipFill>
            </p:spPr>
            <p:txBody>
              <a:bodyPr/>
              <a:lstStyle/>
              <a:p>
                <a:r>
                  <a:rPr lang="zh-TW" altLang="en-US">
                    <a:noFill/>
                  </a:rPr>
                  <a:t> </a:t>
                </a:r>
              </a:p>
            </p:txBody>
          </p:sp>
        </mc:Fallback>
      </mc:AlternateContent>
      <p:sp>
        <p:nvSpPr>
          <p:cNvPr id="9" name="矩形 8">
            <a:extLst>
              <a:ext uri="{FF2B5EF4-FFF2-40B4-BE49-F238E27FC236}">
                <a16:creationId xmlns:a16="http://schemas.microsoft.com/office/drawing/2014/main" id="{0B94EF61-F0AB-44F3-AEEB-B92B7AC99AB0}"/>
              </a:ext>
            </a:extLst>
          </p:cNvPr>
          <p:cNvSpPr/>
          <p:nvPr/>
        </p:nvSpPr>
        <p:spPr>
          <a:xfrm>
            <a:off x="441960" y="806570"/>
            <a:ext cx="5401056" cy="1397177"/>
          </a:xfrm>
          <a:prstGeom prst="rect">
            <a:avLst/>
          </a:prstGeom>
        </p:spPr>
        <p:txBody>
          <a:bodyPr wrap="square">
            <a:spAutoFit/>
          </a:bodyPr>
          <a:lstStyle/>
          <a:p>
            <a:pPr marL="342900" indent="-342900">
              <a:buFont typeface="Wingdings" panose="05000000000000000000" pitchFamily="2" charset="2"/>
              <a:buChar char="n"/>
            </a:pPr>
            <a:r>
              <a:rPr lang="en-US" altLang="zh-TW" sz="2800" b="1" kern="0"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Fission-track age equation </a:t>
            </a:r>
          </a:p>
          <a:p>
            <a:pPr>
              <a:lnSpc>
                <a:spcPct val="150000"/>
              </a:lnSpc>
            </a:pPr>
            <a:r>
              <a:rPr lang="en-US" altLang="zh-TW" sz="2000" kern="0" dirty="0">
                <a:solidFill>
                  <a:srgbClr val="000000"/>
                </a:solidFill>
                <a:latin typeface="Times New Roman" panose="02020603050405020304" pitchFamily="18" charset="0"/>
              </a:rPr>
              <a:t>is a first-order reaction just like decay equation. The decay equation is shown in the following:</a:t>
            </a:r>
            <a:endParaRPr lang="zh-TW" altLang="en-US" sz="2000" dirty="0"/>
          </a:p>
        </p:txBody>
      </p:sp>
      <p:sp>
        <p:nvSpPr>
          <p:cNvPr id="12" name="矩形 11">
            <a:extLst>
              <a:ext uri="{FF2B5EF4-FFF2-40B4-BE49-F238E27FC236}">
                <a16:creationId xmlns:a16="http://schemas.microsoft.com/office/drawing/2014/main" id="{B4E1DFE5-472E-4169-8780-A56898355E2E}"/>
              </a:ext>
            </a:extLst>
          </p:cNvPr>
          <p:cNvSpPr/>
          <p:nvPr/>
        </p:nvSpPr>
        <p:spPr>
          <a:xfrm>
            <a:off x="6018096" y="806569"/>
            <a:ext cx="4799256" cy="523220"/>
          </a:xfrm>
          <a:prstGeom prst="rect">
            <a:avLst/>
          </a:prstGeom>
        </p:spPr>
        <p:txBody>
          <a:bodyPr wrap="square">
            <a:spAutoFit/>
          </a:bodyPr>
          <a:lstStyle/>
          <a:p>
            <a:pPr marL="342900" indent="-342900">
              <a:buFont typeface="Wingdings" panose="05000000000000000000" pitchFamily="2" charset="2"/>
              <a:buChar char="n"/>
            </a:pPr>
            <a:r>
              <a:rPr lang="en-US" altLang="zh-TW" sz="28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ζ-calibration method</a:t>
            </a:r>
            <a:endParaRPr lang="zh-TW" altLang="en-US" sz="32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13" name="矩形 12">
            <a:extLst>
              <a:ext uri="{FF2B5EF4-FFF2-40B4-BE49-F238E27FC236}">
                <a16:creationId xmlns:a16="http://schemas.microsoft.com/office/drawing/2014/main" id="{BD871306-19E2-4CD1-8633-4288DECD01E2}"/>
              </a:ext>
            </a:extLst>
          </p:cNvPr>
          <p:cNvSpPr/>
          <p:nvPr/>
        </p:nvSpPr>
        <p:spPr>
          <a:xfrm>
            <a:off x="6440000" y="1478874"/>
            <a:ext cx="3134191" cy="369332"/>
          </a:xfrm>
          <a:prstGeom prst="rect">
            <a:avLst/>
          </a:prstGeom>
        </p:spPr>
        <p:txBody>
          <a:bodyPr wrap="none">
            <a:spAutoFit/>
          </a:bodyPr>
          <a:lstStyle/>
          <a:p>
            <a:r>
              <a:rPr lang="en-US" altLang="zh-TW" kern="0" dirty="0" err="1">
                <a:solidFill>
                  <a:schemeClr val="accent1"/>
                </a:solidFill>
                <a:latin typeface="Times New Roman" panose="02020603050405020304" pitchFamily="18" charset="0"/>
              </a:rPr>
              <a:t>Hurford</a:t>
            </a:r>
            <a:r>
              <a:rPr lang="en-US" altLang="zh-TW" kern="0" dirty="0">
                <a:solidFill>
                  <a:schemeClr val="accent1"/>
                </a:solidFill>
                <a:latin typeface="Times New Roman" panose="02020603050405020304" pitchFamily="18" charset="0"/>
              </a:rPr>
              <a:t> and Green (1982,1983)</a:t>
            </a:r>
            <a:endParaRPr lang="zh-TW" altLang="en-US" dirty="0">
              <a:solidFill>
                <a:schemeClr val="accent1"/>
              </a:solidFill>
            </a:endParaRPr>
          </a:p>
        </p:txBody>
      </p:sp>
    </p:spTree>
    <p:extLst>
      <p:ext uri="{BB962C8B-B14F-4D97-AF65-F5344CB8AC3E}">
        <p14:creationId xmlns:p14="http://schemas.microsoft.com/office/powerpoint/2010/main" val="2057072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B366BD4-E28F-4044-AAF4-3BC96063AEB6}"/>
              </a:ext>
            </a:extLst>
          </p:cNvPr>
          <p:cNvSpPr/>
          <p:nvPr/>
        </p:nvSpPr>
        <p:spPr>
          <a:xfrm>
            <a:off x="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latin typeface="Century Gothic" panose="020B0502020202020204" pitchFamily="34" charset="0"/>
                <a:cs typeface="Times New Roman" panose="02020603050405020304" pitchFamily="18" charset="0"/>
              </a:rPr>
              <a:t>1. Introduction</a:t>
            </a:r>
            <a:endParaRPr lang="zh-TW" altLang="en-US" b="1" dirty="0">
              <a:latin typeface="Century Gothic" panose="020B0502020202020204" pitchFamily="34" charset="0"/>
              <a:cs typeface="Times New Roman" panose="02020603050405020304" pitchFamily="18" charset="0"/>
            </a:endParaRPr>
          </a:p>
        </p:txBody>
      </p:sp>
      <p:sp>
        <p:nvSpPr>
          <p:cNvPr id="5" name="矩形 4">
            <a:extLst>
              <a:ext uri="{FF2B5EF4-FFF2-40B4-BE49-F238E27FC236}">
                <a16:creationId xmlns:a16="http://schemas.microsoft.com/office/drawing/2014/main" id="{68BD459B-51CD-4907-A6AA-EE48CA928A98}"/>
              </a:ext>
            </a:extLst>
          </p:cNvPr>
          <p:cNvSpPr/>
          <p:nvPr/>
        </p:nvSpPr>
        <p:spPr>
          <a:xfrm>
            <a:off x="3101520" y="0"/>
            <a:ext cx="2880000" cy="558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latin typeface="Century Gothic" panose="020B0502020202020204" pitchFamily="34" charset="0"/>
                <a:cs typeface="Times New Roman" panose="02020603050405020304" pitchFamily="18" charset="0"/>
              </a:rPr>
              <a:t>2. Methodology</a:t>
            </a:r>
            <a:endParaRPr lang="zh-TW" altLang="en-US" sz="2400" b="1" dirty="0">
              <a:latin typeface="Century Gothic" panose="020B0502020202020204" pitchFamily="34" charset="0"/>
              <a:cs typeface="Times New Roman" panose="02020603050405020304" pitchFamily="18" charset="0"/>
            </a:endParaRPr>
          </a:p>
        </p:txBody>
      </p:sp>
      <p:sp>
        <p:nvSpPr>
          <p:cNvPr id="6" name="矩形 5">
            <a:extLst>
              <a:ext uri="{FF2B5EF4-FFF2-40B4-BE49-F238E27FC236}">
                <a16:creationId xmlns:a16="http://schemas.microsoft.com/office/drawing/2014/main" id="{6B366BD4-E28F-4044-AAF4-3BC96063AEB6}"/>
              </a:ext>
            </a:extLst>
          </p:cNvPr>
          <p:cNvSpPr/>
          <p:nvPr/>
        </p:nvSpPr>
        <p:spPr>
          <a:xfrm>
            <a:off x="6210480" y="508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b="1" dirty="0">
                <a:latin typeface="Century Gothic" panose="020B0502020202020204" pitchFamily="34" charset="0"/>
              </a:rPr>
              <a:t>3. Result &amp; Discussion</a:t>
            </a:r>
            <a:endParaRPr lang="zh-TW" altLang="en-US" b="1" dirty="0">
              <a:latin typeface="Century Gothic" panose="020B0502020202020204" pitchFamily="34" charset="0"/>
            </a:endParaRPr>
          </a:p>
        </p:txBody>
      </p:sp>
      <p:sp>
        <p:nvSpPr>
          <p:cNvPr id="7" name="矩形 6">
            <a:extLst>
              <a:ext uri="{FF2B5EF4-FFF2-40B4-BE49-F238E27FC236}">
                <a16:creationId xmlns:a16="http://schemas.microsoft.com/office/drawing/2014/main" id="{6B366BD4-E28F-4044-AAF4-3BC96063AEB6}"/>
              </a:ext>
            </a:extLst>
          </p:cNvPr>
          <p:cNvSpPr/>
          <p:nvPr/>
        </p:nvSpPr>
        <p:spPr>
          <a:xfrm>
            <a:off x="931200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b="1" dirty="0">
                <a:latin typeface="Century Gothic" panose="020B0502020202020204" pitchFamily="34" charset="0"/>
              </a:rPr>
              <a:t>4. Conclusion</a:t>
            </a:r>
            <a:endParaRPr lang="zh-TW" altLang="en-US" b="1" dirty="0">
              <a:latin typeface="Century Gothic" panose="020B0502020202020204" pitchFamily="34" charset="0"/>
            </a:endParaRPr>
          </a:p>
        </p:txBody>
      </p:sp>
      <p:sp>
        <p:nvSpPr>
          <p:cNvPr id="9" name="矩形 8">
            <a:extLst>
              <a:ext uri="{FF2B5EF4-FFF2-40B4-BE49-F238E27FC236}">
                <a16:creationId xmlns:a16="http://schemas.microsoft.com/office/drawing/2014/main" id="{0B94EF61-F0AB-44F3-AEEB-B92B7AC99AB0}"/>
              </a:ext>
            </a:extLst>
          </p:cNvPr>
          <p:cNvSpPr/>
          <p:nvPr/>
        </p:nvSpPr>
        <p:spPr>
          <a:xfrm>
            <a:off x="441960" y="955655"/>
            <a:ext cx="8178814" cy="523220"/>
          </a:xfrm>
          <a:prstGeom prst="rect">
            <a:avLst/>
          </a:prstGeom>
        </p:spPr>
        <p:txBody>
          <a:bodyPr wrap="square">
            <a:spAutoFit/>
          </a:bodyPr>
          <a:lstStyle/>
          <a:p>
            <a:pPr marL="342900" indent="-342900">
              <a:buFont typeface="Wingdings" panose="05000000000000000000" pitchFamily="2" charset="2"/>
              <a:buChar char="n"/>
            </a:pPr>
            <a:r>
              <a:rPr lang="en-US" altLang="zh-TW" sz="2800" b="1" kern="0"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Age distribution </a:t>
            </a:r>
            <a:r>
              <a:rPr lang="en-US" altLang="zh-TW" kern="0" dirty="0">
                <a:latin typeface="Times New Roman" panose="02020603050405020304" pitchFamily="18" charset="0"/>
                <a:cs typeface="Times New Roman" panose="02020603050405020304" pitchFamily="18" charset="0"/>
                <a:sym typeface="Wingdings" panose="05000000000000000000" pitchFamily="2" charset="2"/>
              </a:rPr>
              <a:t> identify single- or multi-peak</a:t>
            </a:r>
            <a:endParaRPr lang="en-US" altLang="zh-TW" sz="2800" kern="0" dirty="0">
              <a:latin typeface="Times New Roman" panose="02020603050405020304" pitchFamily="18" charset="0"/>
              <a:cs typeface="Times New Roman" panose="02020603050405020304" pitchFamily="18" charset="0"/>
            </a:endParaRPr>
          </a:p>
        </p:txBody>
      </p:sp>
      <p:grpSp>
        <p:nvGrpSpPr>
          <p:cNvPr id="46" name="群組 45">
            <a:extLst>
              <a:ext uri="{FF2B5EF4-FFF2-40B4-BE49-F238E27FC236}">
                <a16:creationId xmlns:a16="http://schemas.microsoft.com/office/drawing/2014/main" id="{639B437E-D733-472D-97C9-A71FA8049C58}"/>
              </a:ext>
            </a:extLst>
          </p:cNvPr>
          <p:cNvGrpSpPr/>
          <p:nvPr/>
        </p:nvGrpSpPr>
        <p:grpSpPr>
          <a:xfrm>
            <a:off x="567764" y="1497500"/>
            <a:ext cx="3847224" cy="1896922"/>
            <a:chOff x="192201" y="2210528"/>
            <a:chExt cx="5220968" cy="2574265"/>
          </a:xfrm>
        </p:grpSpPr>
        <p:pic>
          <p:nvPicPr>
            <p:cNvPr id="62" name="圖片 61">
              <a:extLst>
                <a:ext uri="{FF2B5EF4-FFF2-40B4-BE49-F238E27FC236}">
                  <a16:creationId xmlns:a16="http://schemas.microsoft.com/office/drawing/2014/main" id="{371D202C-C18C-4755-A502-8D5C3E9B7439}"/>
                </a:ext>
              </a:extLst>
            </p:cNvPr>
            <p:cNvPicPr>
              <a:picLocks noChangeAspect="1"/>
            </p:cNvPicPr>
            <p:nvPr/>
          </p:nvPicPr>
          <p:blipFill>
            <a:blip r:embed="rId3"/>
            <a:stretch>
              <a:fillRect/>
            </a:stretch>
          </p:blipFill>
          <p:spPr>
            <a:xfrm>
              <a:off x="192201" y="2229382"/>
              <a:ext cx="2607560" cy="2555411"/>
            </a:xfrm>
            <a:prstGeom prst="rect">
              <a:avLst/>
            </a:prstGeom>
          </p:spPr>
        </p:pic>
        <p:pic>
          <p:nvPicPr>
            <p:cNvPr id="63" name="圖片 62">
              <a:extLst>
                <a:ext uri="{FF2B5EF4-FFF2-40B4-BE49-F238E27FC236}">
                  <a16:creationId xmlns:a16="http://schemas.microsoft.com/office/drawing/2014/main" id="{938258BE-1C87-4E22-9F4F-2D5D4983FD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5609" y="2210528"/>
              <a:ext cx="2607560" cy="2572558"/>
            </a:xfrm>
            <a:prstGeom prst="rect">
              <a:avLst/>
            </a:prstGeom>
          </p:spPr>
        </p:pic>
        <p:sp>
          <p:nvSpPr>
            <p:cNvPr id="64" name="矩形 63">
              <a:extLst>
                <a:ext uri="{FF2B5EF4-FFF2-40B4-BE49-F238E27FC236}">
                  <a16:creationId xmlns:a16="http://schemas.microsoft.com/office/drawing/2014/main" id="{C7D4FEAF-4240-4480-851A-77CB32BF070A}"/>
                </a:ext>
              </a:extLst>
            </p:cNvPr>
            <p:cNvSpPr/>
            <p:nvPr/>
          </p:nvSpPr>
          <p:spPr>
            <a:xfrm>
              <a:off x="572895" y="2455981"/>
              <a:ext cx="516003" cy="417676"/>
            </a:xfrm>
            <a:prstGeom prst="rect">
              <a:avLst/>
            </a:prstGeom>
          </p:spPr>
          <p:txBody>
            <a:bodyPr wrap="none">
              <a:spAutoFit/>
            </a:bodyPr>
            <a:lstStyle/>
            <a:p>
              <a:r>
                <a:rPr lang="en-US" altLang="zh-TW" sz="1400" dirty="0">
                  <a:solidFill>
                    <a:srgbClr val="925FB9"/>
                  </a:solidFill>
                  <a:latin typeface="Times New Roman" panose="02020603050405020304" pitchFamily="18" charset="0"/>
                  <a:cs typeface="Times New Roman" panose="02020603050405020304" pitchFamily="18" charset="0"/>
                </a:rPr>
                <a:t>ρ</a:t>
              </a:r>
              <a:r>
                <a:rPr lang="en-US" altLang="zh-TW" sz="1400" kern="0" baseline="-25000" dirty="0">
                  <a:solidFill>
                    <a:srgbClr val="925FB9"/>
                  </a:solidFill>
                  <a:latin typeface="Times New Roman" panose="02020603050405020304" pitchFamily="18" charset="0"/>
                  <a:cs typeface="Times New Roman" panose="02020603050405020304" pitchFamily="18" charset="0"/>
                </a:rPr>
                <a:t>s1</a:t>
              </a:r>
              <a:endParaRPr lang="zh-TW" altLang="en-US" sz="1400" dirty="0">
                <a:solidFill>
                  <a:srgbClr val="925FB9"/>
                </a:solidFill>
              </a:endParaRPr>
            </a:p>
          </p:txBody>
        </p:sp>
        <p:sp>
          <p:nvSpPr>
            <p:cNvPr id="65" name="矩形 64">
              <a:extLst>
                <a:ext uri="{FF2B5EF4-FFF2-40B4-BE49-F238E27FC236}">
                  <a16:creationId xmlns:a16="http://schemas.microsoft.com/office/drawing/2014/main" id="{320E7669-6195-41F1-8012-D3EBE8A060A5}"/>
                </a:ext>
              </a:extLst>
            </p:cNvPr>
            <p:cNvSpPr/>
            <p:nvPr/>
          </p:nvSpPr>
          <p:spPr>
            <a:xfrm>
              <a:off x="1059643" y="2357300"/>
              <a:ext cx="516003" cy="417676"/>
            </a:xfrm>
            <a:prstGeom prst="rect">
              <a:avLst/>
            </a:prstGeom>
          </p:spPr>
          <p:txBody>
            <a:bodyPr wrap="none">
              <a:spAutoFit/>
            </a:bodyPr>
            <a:lstStyle/>
            <a:p>
              <a:r>
                <a:rPr lang="en-US" altLang="zh-TW" sz="1400" dirty="0">
                  <a:solidFill>
                    <a:srgbClr val="925FB9"/>
                  </a:solidFill>
                  <a:latin typeface="Times New Roman" panose="02020603050405020304" pitchFamily="18" charset="0"/>
                  <a:cs typeface="Times New Roman" panose="02020603050405020304" pitchFamily="18" charset="0"/>
                </a:rPr>
                <a:t>ρ</a:t>
              </a:r>
              <a:r>
                <a:rPr lang="en-US" altLang="zh-TW" sz="1400" kern="0" baseline="-25000" dirty="0">
                  <a:solidFill>
                    <a:srgbClr val="925FB9"/>
                  </a:solidFill>
                  <a:latin typeface="Times New Roman" panose="02020603050405020304" pitchFamily="18" charset="0"/>
                  <a:cs typeface="Times New Roman" panose="02020603050405020304" pitchFamily="18" charset="0"/>
                </a:rPr>
                <a:t>s2</a:t>
              </a:r>
              <a:endParaRPr lang="zh-TW" altLang="en-US" sz="1400" dirty="0">
                <a:solidFill>
                  <a:srgbClr val="925FB9"/>
                </a:solidFill>
              </a:endParaRPr>
            </a:p>
          </p:txBody>
        </p:sp>
        <p:sp>
          <p:nvSpPr>
            <p:cNvPr id="66" name="甜甜圈 12">
              <a:extLst>
                <a:ext uri="{FF2B5EF4-FFF2-40B4-BE49-F238E27FC236}">
                  <a16:creationId xmlns:a16="http://schemas.microsoft.com/office/drawing/2014/main" id="{1111DB5B-100C-4560-9597-7B97D1D9FEB2}"/>
                </a:ext>
              </a:extLst>
            </p:cNvPr>
            <p:cNvSpPr/>
            <p:nvPr/>
          </p:nvSpPr>
          <p:spPr>
            <a:xfrm>
              <a:off x="822227" y="2764390"/>
              <a:ext cx="308446" cy="334657"/>
            </a:xfrm>
            <a:prstGeom prst="donut">
              <a:avLst>
                <a:gd name="adj" fmla="val 0"/>
              </a:avLst>
            </a:prstGeom>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solidFill>
                  <a:srgbClr val="FF0000"/>
                </a:solidFill>
              </a:endParaRPr>
            </a:p>
          </p:txBody>
        </p:sp>
        <p:sp>
          <p:nvSpPr>
            <p:cNvPr id="67" name="甜甜圈 13">
              <a:extLst>
                <a:ext uri="{FF2B5EF4-FFF2-40B4-BE49-F238E27FC236}">
                  <a16:creationId xmlns:a16="http://schemas.microsoft.com/office/drawing/2014/main" id="{A8A77B22-E10D-4D38-A44C-0999F8690430}"/>
                </a:ext>
              </a:extLst>
            </p:cNvPr>
            <p:cNvSpPr/>
            <p:nvPr/>
          </p:nvSpPr>
          <p:spPr>
            <a:xfrm>
              <a:off x="1134884" y="2756535"/>
              <a:ext cx="308446" cy="334657"/>
            </a:xfrm>
            <a:prstGeom prst="donut">
              <a:avLst>
                <a:gd name="adj" fmla="val 0"/>
              </a:avLst>
            </a:prstGeom>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solidFill>
                  <a:schemeClr val="accent6"/>
                </a:solidFill>
              </a:endParaRPr>
            </a:p>
          </p:txBody>
        </p:sp>
        <p:sp>
          <p:nvSpPr>
            <p:cNvPr id="68" name="甜甜圈 14">
              <a:extLst>
                <a:ext uri="{FF2B5EF4-FFF2-40B4-BE49-F238E27FC236}">
                  <a16:creationId xmlns:a16="http://schemas.microsoft.com/office/drawing/2014/main" id="{EF6C803C-0608-40D1-902B-CC22104C5B17}"/>
                </a:ext>
              </a:extLst>
            </p:cNvPr>
            <p:cNvSpPr/>
            <p:nvPr/>
          </p:nvSpPr>
          <p:spPr>
            <a:xfrm>
              <a:off x="4228442" y="2748681"/>
              <a:ext cx="308446" cy="334657"/>
            </a:xfrm>
            <a:prstGeom prst="donut">
              <a:avLst>
                <a:gd name="adj" fmla="val 0"/>
              </a:avLst>
            </a:prstGeom>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solidFill>
                  <a:schemeClr val="accent6"/>
                </a:solidFill>
              </a:endParaRPr>
            </a:p>
          </p:txBody>
        </p:sp>
        <p:sp>
          <p:nvSpPr>
            <p:cNvPr id="69" name="甜甜圈 15">
              <a:extLst>
                <a:ext uri="{FF2B5EF4-FFF2-40B4-BE49-F238E27FC236}">
                  <a16:creationId xmlns:a16="http://schemas.microsoft.com/office/drawing/2014/main" id="{D0077895-D67A-495B-A814-EFCD7A036E5B}"/>
                </a:ext>
              </a:extLst>
            </p:cNvPr>
            <p:cNvSpPr/>
            <p:nvPr/>
          </p:nvSpPr>
          <p:spPr>
            <a:xfrm>
              <a:off x="4519106" y="2747104"/>
              <a:ext cx="308446" cy="334657"/>
            </a:xfrm>
            <a:prstGeom prst="donut">
              <a:avLst>
                <a:gd name="adj" fmla="val 0"/>
              </a:avLst>
            </a:prstGeom>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solidFill>
                  <a:srgbClr val="FF0000"/>
                </a:solidFill>
              </a:endParaRPr>
            </a:p>
          </p:txBody>
        </p:sp>
        <p:sp>
          <p:nvSpPr>
            <p:cNvPr id="70" name="矩形 69">
              <a:extLst>
                <a:ext uri="{FF2B5EF4-FFF2-40B4-BE49-F238E27FC236}">
                  <a16:creationId xmlns:a16="http://schemas.microsoft.com/office/drawing/2014/main" id="{064B8C78-E61B-4EEE-9148-D8EE53D8B711}"/>
                </a:ext>
              </a:extLst>
            </p:cNvPr>
            <p:cNvSpPr/>
            <p:nvPr/>
          </p:nvSpPr>
          <p:spPr>
            <a:xfrm>
              <a:off x="4656272" y="2438696"/>
              <a:ext cx="498600" cy="417676"/>
            </a:xfrm>
            <a:prstGeom prst="rect">
              <a:avLst/>
            </a:prstGeom>
          </p:spPr>
          <p:txBody>
            <a:bodyPr wrap="none">
              <a:spAutoFit/>
            </a:bodyPr>
            <a:lstStyle/>
            <a:p>
              <a:r>
                <a:rPr lang="en-US" altLang="zh-TW" sz="1400" dirty="0">
                  <a:solidFill>
                    <a:srgbClr val="925FB9"/>
                  </a:solidFill>
                  <a:latin typeface="Times New Roman" panose="02020603050405020304" pitchFamily="18" charset="0"/>
                  <a:cs typeface="Times New Roman" panose="02020603050405020304" pitchFamily="18" charset="0"/>
                </a:rPr>
                <a:t>ρ</a:t>
              </a:r>
              <a:r>
                <a:rPr lang="en-US" altLang="zh-TW" sz="1400" kern="0" baseline="-25000" dirty="0">
                  <a:solidFill>
                    <a:srgbClr val="925FB9"/>
                  </a:solidFill>
                  <a:latin typeface="Times New Roman" panose="02020603050405020304" pitchFamily="18" charset="0"/>
                  <a:cs typeface="Times New Roman" panose="02020603050405020304" pitchFamily="18" charset="0"/>
                </a:rPr>
                <a:t>i1</a:t>
              </a:r>
              <a:endParaRPr lang="zh-TW" altLang="en-US" sz="1400" dirty="0">
                <a:solidFill>
                  <a:srgbClr val="925FB9"/>
                </a:solidFill>
              </a:endParaRPr>
            </a:p>
          </p:txBody>
        </p:sp>
        <p:sp>
          <p:nvSpPr>
            <p:cNvPr id="71" name="矩形 70">
              <a:extLst>
                <a:ext uri="{FF2B5EF4-FFF2-40B4-BE49-F238E27FC236}">
                  <a16:creationId xmlns:a16="http://schemas.microsoft.com/office/drawing/2014/main" id="{A42E4D17-35EB-4401-86D1-1F62ABFE8E2C}"/>
                </a:ext>
              </a:extLst>
            </p:cNvPr>
            <p:cNvSpPr/>
            <p:nvPr/>
          </p:nvSpPr>
          <p:spPr>
            <a:xfrm>
              <a:off x="4241493" y="2335006"/>
              <a:ext cx="498600" cy="417676"/>
            </a:xfrm>
            <a:prstGeom prst="rect">
              <a:avLst/>
            </a:prstGeom>
          </p:spPr>
          <p:txBody>
            <a:bodyPr wrap="none">
              <a:spAutoFit/>
            </a:bodyPr>
            <a:lstStyle/>
            <a:p>
              <a:r>
                <a:rPr lang="en-US" altLang="zh-TW" sz="1400" dirty="0">
                  <a:solidFill>
                    <a:srgbClr val="925FB9"/>
                  </a:solidFill>
                  <a:latin typeface="Times New Roman" panose="02020603050405020304" pitchFamily="18" charset="0"/>
                  <a:cs typeface="Times New Roman" panose="02020603050405020304" pitchFamily="18" charset="0"/>
                </a:rPr>
                <a:t>ρ</a:t>
              </a:r>
              <a:r>
                <a:rPr lang="en-US" altLang="zh-TW" sz="1400" kern="0" baseline="-25000" dirty="0">
                  <a:solidFill>
                    <a:srgbClr val="925FB9"/>
                  </a:solidFill>
                  <a:latin typeface="Times New Roman" panose="02020603050405020304" pitchFamily="18" charset="0"/>
                  <a:cs typeface="Times New Roman" panose="02020603050405020304" pitchFamily="18" charset="0"/>
                </a:rPr>
                <a:t>i2</a:t>
              </a:r>
              <a:endParaRPr lang="zh-TW" altLang="en-US" sz="1400" dirty="0">
                <a:solidFill>
                  <a:srgbClr val="925FB9"/>
                </a:solidFill>
              </a:endParaRPr>
            </a:p>
          </p:txBody>
        </p:sp>
      </p:grpSp>
      <p:grpSp>
        <p:nvGrpSpPr>
          <p:cNvPr id="3" name="群組 2">
            <a:extLst>
              <a:ext uri="{FF2B5EF4-FFF2-40B4-BE49-F238E27FC236}">
                <a16:creationId xmlns:a16="http://schemas.microsoft.com/office/drawing/2014/main" id="{90018559-E7FD-4663-AE2B-D439E48A411D}"/>
              </a:ext>
            </a:extLst>
          </p:cNvPr>
          <p:cNvGrpSpPr/>
          <p:nvPr/>
        </p:nvGrpSpPr>
        <p:grpSpPr>
          <a:xfrm>
            <a:off x="5251127" y="1527157"/>
            <a:ext cx="2683109" cy="3402371"/>
            <a:chOff x="8620774" y="1136297"/>
            <a:chExt cx="3091919" cy="3732014"/>
          </a:xfrm>
        </p:grpSpPr>
        <p:sp>
          <p:nvSpPr>
            <p:cNvPr id="47" name="橢圓 46">
              <a:extLst>
                <a:ext uri="{FF2B5EF4-FFF2-40B4-BE49-F238E27FC236}">
                  <a16:creationId xmlns:a16="http://schemas.microsoft.com/office/drawing/2014/main" id="{FAD8D197-F4DA-4BEA-803A-993394DD2C31}"/>
                </a:ext>
              </a:extLst>
            </p:cNvPr>
            <p:cNvSpPr/>
            <p:nvPr/>
          </p:nvSpPr>
          <p:spPr>
            <a:xfrm>
              <a:off x="8620774" y="1136297"/>
              <a:ext cx="1065043" cy="1091853"/>
            </a:xfrm>
            <a:prstGeom prst="ellipse">
              <a:avLst/>
            </a:prstGeom>
            <a:solidFill>
              <a:srgbClr val="9C6DB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solidFill>
                  <a:srgbClr val="B782D8"/>
                </a:solidFill>
              </a:endParaRPr>
            </a:p>
          </p:txBody>
        </p:sp>
        <p:sp>
          <p:nvSpPr>
            <p:cNvPr id="48" name="矩形 47">
              <a:extLst>
                <a:ext uri="{FF2B5EF4-FFF2-40B4-BE49-F238E27FC236}">
                  <a16:creationId xmlns:a16="http://schemas.microsoft.com/office/drawing/2014/main" id="{71641AEE-F887-47A1-867B-5F0FFC9991AA}"/>
                </a:ext>
              </a:extLst>
            </p:cNvPr>
            <p:cNvSpPr/>
            <p:nvPr/>
          </p:nvSpPr>
          <p:spPr>
            <a:xfrm>
              <a:off x="8754335" y="1394852"/>
              <a:ext cx="918449" cy="438875"/>
            </a:xfrm>
            <a:prstGeom prst="rect">
              <a:avLst/>
            </a:prstGeom>
          </p:spPr>
          <p:txBody>
            <a:bodyPr wrap="none">
              <a:spAutoFit/>
            </a:bodyPr>
            <a:lstStyle/>
            <a:p>
              <a:r>
                <a:rPr lang="en-US" altLang="zh-TW" sz="2000" dirty="0">
                  <a:latin typeface="Times New Roman" panose="02020603050405020304" pitchFamily="18" charset="0"/>
                  <a:cs typeface="Times New Roman" panose="02020603050405020304" pitchFamily="18" charset="0"/>
                </a:rPr>
                <a:t>ρ</a:t>
              </a:r>
              <a:r>
                <a:rPr lang="en-US" altLang="zh-TW" sz="2000" kern="0" baseline="-25000" dirty="0">
                  <a:latin typeface="Times New Roman" panose="02020603050405020304" pitchFamily="18" charset="0"/>
                  <a:cs typeface="Times New Roman" panose="02020603050405020304" pitchFamily="18" charset="0"/>
                </a:rPr>
                <a:t>s1</a:t>
              </a:r>
              <a:r>
                <a:rPr lang="en-US" altLang="zh-TW" sz="2000" dirty="0">
                  <a:latin typeface="Times New Roman" panose="02020603050405020304" pitchFamily="18" charset="0"/>
                  <a:cs typeface="Times New Roman" panose="02020603050405020304" pitchFamily="18" charset="0"/>
                </a:rPr>
                <a:t>/ρ</a:t>
              </a:r>
              <a:r>
                <a:rPr lang="en-US" altLang="zh-TW" sz="2000" kern="0" baseline="-25000" dirty="0">
                  <a:latin typeface="Times New Roman" panose="02020603050405020304" pitchFamily="18" charset="0"/>
                  <a:cs typeface="Times New Roman" panose="02020603050405020304" pitchFamily="18" charset="0"/>
                </a:rPr>
                <a:t>i1</a:t>
              </a:r>
              <a:endParaRPr lang="zh-TW" altLang="en-US" sz="2000" dirty="0"/>
            </a:p>
          </p:txBody>
        </p:sp>
        <p:sp>
          <p:nvSpPr>
            <p:cNvPr id="49" name="橢圓 48">
              <a:extLst>
                <a:ext uri="{FF2B5EF4-FFF2-40B4-BE49-F238E27FC236}">
                  <a16:creationId xmlns:a16="http://schemas.microsoft.com/office/drawing/2014/main" id="{EE51088E-C9A8-4AEE-995F-B5FCCCDF3C94}"/>
                </a:ext>
              </a:extLst>
            </p:cNvPr>
            <p:cNvSpPr/>
            <p:nvPr/>
          </p:nvSpPr>
          <p:spPr>
            <a:xfrm>
              <a:off x="8620774" y="2283095"/>
              <a:ext cx="1065043" cy="1091852"/>
            </a:xfrm>
            <a:prstGeom prst="ellipse">
              <a:avLst/>
            </a:prstGeom>
            <a:solidFill>
              <a:srgbClr val="9C6DB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solidFill>
                  <a:srgbClr val="B782D8"/>
                </a:solidFill>
              </a:endParaRPr>
            </a:p>
          </p:txBody>
        </p:sp>
        <p:sp>
          <p:nvSpPr>
            <p:cNvPr id="50" name="矩形 49">
              <a:extLst>
                <a:ext uri="{FF2B5EF4-FFF2-40B4-BE49-F238E27FC236}">
                  <a16:creationId xmlns:a16="http://schemas.microsoft.com/office/drawing/2014/main" id="{2C44DF22-B4EE-4EE0-808B-4D47726A81D7}"/>
                </a:ext>
              </a:extLst>
            </p:cNvPr>
            <p:cNvSpPr/>
            <p:nvPr/>
          </p:nvSpPr>
          <p:spPr>
            <a:xfrm>
              <a:off x="8754335" y="2541652"/>
              <a:ext cx="918449" cy="438875"/>
            </a:xfrm>
            <a:prstGeom prst="rect">
              <a:avLst/>
            </a:prstGeom>
          </p:spPr>
          <p:txBody>
            <a:bodyPr wrap="none">
              <a:spAutoFit/>
            </a:bodyPr>
            <a:lstStyle/>
            <a:p>
              <a:r>
                <a:rPr lang="en-US" altLang="zh-TW" sz="2000" dirty="0">
                  <a:latin typeface="Times New Roman" panose="02020603050405020304" pitchFamily="18" charset="0"/>
                  <a:cs typeface="Times New Roman" panose="02020603050405020304" pitchFamily="18" charset="0"/>
                </a:rPr>
                <a:t>ρ</a:t>
              </a:r>
              <a:r>
                <a:rPr lang="en-US" altLang="zh-TW" sz="2000" kern="0" baseline="-25000" dirty="0">
                  <a:latin typeface="Times New Roman" panose="02020603050405020304" pitchFamily="18" charset="0"/>
                  <a:cs typeface="Times New Roman" panose="02020603050405020304" pitchFamily="18" charset="0"/>
                </a:rPr>
                <a:t>s2</a:t>
              </a:r>
              <a:r>
                <a:rPr lang="en-US" altLang="zh-TW" sz="2000" dirty="0">
                  <a:latin typeface="Times New Roman" panose="02020603050405020304" pitchFamily="18" charset="0"/>
                  <a:cs typeface="Times New Roman" panose="02020603050405020304" pitchFamily="18" charset="0"/>
                </a:rPr>
                <a:t>/ρ</a:t>
              </a:r>
              <a:r>
                <a:rPr lang="en-US" altLang="zh-TW" sz="2000" kern="0" baseline="-25000" dirty="0">
                  <a:latin typeface="Times New Roman" panose="02020603050405020304" pitchFamily="18" charset="0"/>
                  <a:cs typeface="Times New Roman" panose="02020603050405020304" pitchFamily="18" charset="0"/>
                </a:rPr>
                <a:t>i2</a:t>
              </a:r>
              <a:endParaRPr lang="zh-TW" altLang="en-US" sz="2000" dirty="0"/>
            </a:p>
          </p:txBody>
        </p:sp>
        <p:sp>
          <p:nvSpPr>
            <p:cNvPr id="51" name="橢圓 50">
              <a:extLst>
                <a:ext uri="{FF2B5EF4-FFF2-40B4-BE49-F238E27FC236}">
                  <a16:creationId xmlns:a16="http://schemas.microsoft.com/office/drawing/2014/main" id="{B4EBB46B-23AC-4D83-AC61-3D0CABD6DB49}"/>
                </a:ext>
              </a:extLst>
            </p:cNvPr>
            <p:cNvSpPr/>
            <p:nvPr/>
          </p:nvSpPr>
          <p:spPr>
            <a:xfrm>
              <a:off x="8620774" y="3776459"/>
              <a:ext cx="1065043" cy="1091852"/>
            </a:xfrm>
            <a:prstGeom prst="ellipse">
              <a:avLst/>
            </a:prstGeom>
            <a:solidFill>
              <a:srgbClr val="9C6DB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sz="1200">
                <a:solidFill>
                  <a:srgbClr val="B782D8"/>
                </a:solidFill>
              </a:endParaRPr>
            </a:p>
          </p:txBody>
        </p:sp>
        <p:sp>
          <p:nvSpPr>
            <p:cNvPr id="52" name="矩形 51">
              <a:extLst>
                <a:ext uri="{FF2B5EF4-FFF2-40B4-BE49-F238E27FC236}">
                  <a16:creationId xmlns:a16="http://schemas.microsoft.com/office/drawing/2014/main" id="{23604D7F-9D2E-4113-A8C4-6E5023F2A8F6}"/>
                </a:ext>
              </a:extLst>
            </p:cNvPr>
            <p:cNvSpPr/>
            <p:nvPr/>
          </p:nvSpPr>
          <p:spPr>
            <a:xfrm>
              <a:off x="8754336" y="4035015"/>
              <a:ext cx="918449" cy="438875"/>
            </a:xfrm>
            <a:prstGeom prst="rect">
              <a:avLst/>
            </a:prstGeom>
          </p:spPr>
          <p:txBody>
            <a:bodyPr wrap="non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2000" dirty="0" err="1">
                  <a:latin typeface="Times New Roman" panose="02020603050405020304" pitchFamily="18" charset="0"/>
                  <a:cs typeface="Times New Roman" panose="02020603050405020304" pitchFamily="18" charset="0"/>
                </a:rPr>
                <a:t>ρ</a:t>
              </a:r>
              <a:r>
                <a:rPr lang="en-US" altLang="zh-TW" sz="2000" kern="0" baseline="-25000" dirty="0" err="1">
                  <a:latin typeface="Times New Roman" panose="02020603050405020304" pitchFamily="18" charset="0"/>
                  <a:cs typeface="Times New Roman" panose="02020603050405020304" pitchFamily="18" charset="0"/>
                </a:rPr>
                <a:t>sn</a:t>
              </a:r>
              <a:r>
                <a:rPr lang="en-US" altLang="zh-TW" sz="2000" dirty="0">
                  <a:latin typeface="Times New Roman" panose="02020603050405020304" pitchFamily="18" charset="0"/>
                  <a:cs typeface="Times New Roman" panose="02020603050405020304" pitchFamily="18" charset="0"/>
                </a:rPr>
                <a:t>/</a:t>
              </a:r>
              <a:r>
                <a:rPr lang="en-US" altLang="zh-TW" sz="2000" dirty="0" err="1">
                  <a:latin typeface="Times New Roman" panose="02020603050405020304" pitchFamily="18" charset="0"/>
                  <a:cs typeface="Times New Roman" panose="02020603050405020304" pitchFamily="18" charset="0"/>
                </a:rPr>
                <a:t>ρ</a:t>
              </a:r>
              <a:r>
                <a:rPr lang="en-US" altLang="zh-TW" sz="2000" kern="0" baseline="-25000" dirty="0" err="1">
                  <a:latin typeface="Times New Roman" panose="02020603050405020304" pitchFamily="18" charset="0"/>
                  <a:cs typeface="Times New Roman" panose="02020603050405020304" pitchFamily="18" charset="0"/>
                </a:rPr>
                <a:t>in</a:t>
              </a:r>
              <a:endParaRPr lang="zh-TW" altLang="en-US" sz="2000" dirty="0"/>
            </a:p>
          </p:txBody>
        </p:sp>
        <p:sp>
          <p:nvSpPr>
            <p:cNvPr id="53" name="向右箭號 25">
              <a:extLst>
                <a:ext uri="{FF2B5EF4-FFF2-40B4-BE49-F238E27FC236}">
                  <a16:creationId xmlns:a16="http://schemas.microsoft.com/office/drawing/2014/main" id="{360C4CF9-7141-4879-B6ED-125B62F9E2B0}"/>
                </a:ext>
              </a:extLst>
            </p:cNvPr>
            <p:cNvSpPr/>
            <p:nvPr/>
          </p:nvSpPr>
          <p:spPr>
            <a:xfrm>
              <a:off x="10045789" y="1538656"/>
              <a:ext cx="451517" cy="2803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sz="1200"/>
            </a:p>
          </p:txBody>
        </p:sp>
        <p:sp>
          <p:nvSpPr>
            <p:cNvPr id="54" name="文字方塊 53">
              <a:extLst>
                <a:ext uri="{FF2B5EF4-FFF2-40B4-BE49-F238E27FC236}">
                  <a16:creationId xmlns:a16="http://schemas.microsoft.com/office/drawing/2014/main" id="{36AAC58F-13CD-48E2-BECB-1FA362AB7561}"/>
                </a:ext>
              </a:extLst>
            </p:cNvPr>
            <p:cNvSpPr txBox="1"/>
            <p:nvPr/>
          </p:nvSpPr>
          <p:spPr>
            <a:xfrm>
              <a:off x="10735687" y="1269516"/>
              <a:ext cx="972499" cy="843989"/>
            </a:xfrm>
            <a:prstGeom prst="rect">
              <a:avLst/>
            </a:prstGeom>
            <a:noFill/>
          </p:spPr>
          <p:txBody>
            <a:bodyPr wrap="square" rtlCol="0">
              <a:spAutoFit/>
            </a:bodyPr>
            <a:lstStyle/>
            <a:p>
              <a:r>
                <a:rPr lang="en-US" altLang="zh-TW" sz="4400" dirty="0"/>
                <a:t>t</a:t>
              </a:r>
              <a:r>
                <a:rPr lang="en-US" altLang="zh-TW" sz="4400" baseline="-25000" dirty="0"/>
                <a:t>1</a:t>
              </a:r>
              <a:endParaRPr lang="zh-TW" altLang="en-US" sz="4400" baseline="-25000" dirty="0"/>
            </a:p>
          </p:txBody>
        </p:sp>
        <p:sp>
          <p:nvSpPr>
            <p:cNvPr id="55" name="向右箭號 27">
              <a:extLst>
                <a:ext uri="{FF2B5EF4-FFF2-40B4-BE49-F238E27FC236}">
                  <a16:creationId xmlns:a16="http://schemas.microsoft.com/office/drawing/2014/main" id="{FE9CAC53-329E-4C6C-B13D-F2CDB7566699}"/>
                </a:ext>
              </a:extLst>
            </p:cNvPr>
            <p:cNvSpPr/>
            <p:nvPr/>
          </p:nvSpPr>
          <p:spPr>
            <a:xfrm>
              <a:off x="10045791" y="2692244"/>
              <a:ext cx="451517" cy="2803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sz="1200"/>
            </a:p>
          </p:txBody>
        </p:sp>
        <p:sp>
          <p:nvSpPr>
            <p:cNvPr id="56" name="文字方塊 55">
              <a:extLst>
                <a:ext uri="{FF2B5EF4-FFF2-40B4-BE49-F238E27FC236}">
                  <a16:creationId xmlns:a16="http://schemas.microsoft.com/office/drawing/2014/main" id="{800010F8-6862-4DA9-A664-A69D5AA05EAC}"/>
                </a:ext>
              </a:extLst>
            </p:cNvPr>
            <p:cNvSpPr txBox="1"/>
            <p:nvPr/>
          </p:nvSpPr>
          <p:spPr>
            <a:xfrm>
              <a:off x="10735687" y="2423103"/>
              <a:ext cx="972499" cy="843989"/>
            </a:xfrm>
            <a:prstGeom prst="rect">
              <a:avLst/>
            </a:prstGeom>
            <a:noFill/>
          </p:spPr>
          <p:txBody>
            <a:bodyPr wrap="square" rtlCol="0">
              <a:spAutoFit/>
            </a:bodyPr>
            <a:lstStyle/>
            <a:p>
              <a:r>
                <a:rPr lang="en-US" altLang="zh-TW" sz="4400" dirty="0"/>
                <a:t>t</a:t>
              </a:r>
              <a:r>
                <a:rPr lang="en-US" altLang="zh-TW" sz="4400" baseline="-25000" dirty="0"/>
                <a:t>2</a:t>
              </a:r>
              <a:endParaRPr lang="zh-TW" altLang="en-US" sz="4400" baseline="-25000" dirty="0"/>
            </a:p>
          </p:txBody>
        </p:sp>
        <p:sp>
          <p:nvSpPr>
            <p:cNvPr id="57" name="向右箭號 29">
              <a:extLst>
                <a:ext uri="{FF2B5EF4-FFF2-40B4-BE49-F238E27FC236}">
                  <a16:creationId xmlns:a16="http://schemas.microsoft.com/office/drawing/2014/main" id="{18D75B69-4EC3-4A6E-B2AC-C9302D7DE2DD}"/>
                </a:ext>
              </a:extLst>
            </p:cNvPr>
            <p:cNvSpPr/>
            <p:nvPr/>
          </p:nvSpPr>
          <p:spPr>
            <a:xfrm>
              <a:off x="10050299" y="4163948"/>
              <a:ext cx="451517" cy="2803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sz="1200"/>
            </a:p>
          </p:txBody>
        </p:sp>
        <p:sp>
          <p:nvSpPr>
            <p:cNvPr id="58" name="文字方塊 26">
              <a:extLst>
                <a:ext uri="{FF2B5EF4-FFF2-40B4-BE49-F238E27FC236}">
                  <a16:creationId xmlns:a16="http://schemas.microsoft.com/office/drawing/2014/main" id="{46E5732A-4959-4AAF-817E-C95962D36915}"/>
                </a:ext>
              </a:extLst>
            </p:cNvPr>
            <p:cNvSpPr txBox="1"/>
            <p:nvPr/>
          </p:nvSpPr>
          <p:spPr>
            <a:xfrm>
              <a:off x="10740194" y="3894808"/>
              <a:ext cx="972499" cy="843989"/>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400" dirty="0" err="1"/>
                <a:t>t</a:t>
              </a:r>
              <a:r>
                <a:rPr lang="en-US" altLang="zh-TW" sz="4400" baseline="-25000" dirty="0" err="1"/>
                <a:t>n</a:t>
              </a:r>
              <a:endParaRPr lang="zh-TW" altLang="en-US" sz="4400" baseline="-25000" dirty="0"/>
            </a:p>
          </p:txBody>
        </p:sp>
        <p:sp>
          <p:nvSpPr>
            <p:cNvPr id="59" name="流程圖: 接點 58">
              <a:extLst>
                <a:ext uri="{FF2B5EF4-FFF2-40B4-BE49-F238E27FC236}">
                  <a16:creationId xmlns:a16="http://schemas.microsoft.com/office/drawing/2014/main" id="{4A90854B-76A2-4127-AFC7-D4C7AF9E5372}"/>
                </a:ext>
              </a:extLst>
            </p:cNvPr>
            <p:cNvSpPr/>
            <p:nvPr/>
          </p:nvSpPr>
          <p:spPr>
            <a:xfrm>
              <a:off x="10161825" y="3226254"/>
              <a:ext cx="131982" cy="13198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sz="1200"/>
            </a:p>
          </p:txBody>
        </p:sp>
        <p:sp>
          <p:nvSpPr>
            <p:cNvPr id="60" name="流程圖: 接點 59">
              <a:extLst>
                <a:ext uri="{FF2B5EF4-FFF2-40B4-BE49-F238E27FC236}">
                  <a16:creationId xmlns:a16="http://schemas.microsoft.com/office/drawing/2014/main" id="{BEB6DE4A-3C7C-41E9-B4C9-369B84307468}"/>
                </a:ext>
              </a:extLst>
            </p:cNvPr>
            <p:cNvSpPr/>
            <p:nvPr/>
          </p:nvSpPr>
          <p:spPr>
            <a:xfrm>
              <a:off x="10169923" y="3456645"/>
              <a:ext cx="131982" cy="13198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sz="1200"/>
            </a:p>
          </p:txBody>
        </p:sp>
        <p:sp>
          <p:nvSpPr>
            <p:cNvPr id="61" name="流程圖: 接點 60">
              <a:extLst>
                <a:ext uri="{FF2B5EF4-FFF2-40B4-BE49-F238E27FC236}">
                  <a16:creationId xmlns:a16="http://schemas.microsoft.com/office/drawing/2014/main" id="{1EF6D8F6-4CFE-46EB-B3A7-6DAEF9C5938C}"/>
                </a:ext>
              </a:extLst>
            </p:cNvPr>
            <p:cNvSpPr/>
            <p:nvPr/>
          </p:nvSpPr>
          <p:spPr>
            <a:xfrm>
              <a:off x="10176880" y="3706725"/>
              <a:ext cx="131982" cy="13198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sz="1200"/>
            </a:p>
          </p:txBody>
        </p:sp>
      </p:grpSp>
      <p:grpSp>
        <p:nvGrpSpPr>
          <p:cNvPr id="72" name="群組 71">
            <a:extLst>
              <a:ext uri="{FF2B5EF4-FFF2-40B4-BE49-F238E27FC236}">
                <a16:creationId xmlns:a16="http://schemas.microsoft.com/office/drawing/2014/main" id="{A6DB27BF-205F-4F16-B8DA-50206C5A1B3E}"/>
              </a:ext>
            </a:extLst>
          </p:cNvPr>
          <p:cNvGrpSpPr/>
          <p:nvPr/>
        </p:nvGrpSpPr>
        <p:grpSpPr>
          <a:xfrm>
            <a:off x="265638" y="4542936"/>
            <a:ext cx="5768519" cy="2206576"/>
            <a:chOff x="1159497" y="2756453"/>
            <a:chExt cx="9976696" cy="3540652"/>
          </a:xfrm>
        </p:grpSpPr>
        <p:grpSp>
          <p:nvGrpSpPr>
            <p:cNvPr id="73" name="群組 72">
              <a:extLst>
                <a:ext uri="{FF2B5EF4-FFF2-40B4-BE49-F238E27FC236}">
                  <a16:creationId xmlns:a16="http://schemas.microsoft.com/office/drawing/2014/main" id="{F3FC093F-0579-4EE5-995F-FCDF672440C4}"/>
                </a:ext>
              </a:extLst>
            </p:cNvPr>
            <p:cNvGrpSpPr/>
            <p:nvPr/>
          </p:nvGrpSpPr>
          <p:grpSpPr>
            <a:xfrm>
              <a:off x="1159497" y="2756453"/>
              <a:ext cx="3544478" cy="3540652"/>
              <a:chOff x="1159497" y="2756453"/>
              <a:chExt cx="3544478" cy="3540652"/>
            </a:xfrm>
          </p:grpSpPr>
          <p:sp>
            <p:nvSpPr>
              <p:cNvPr id="81" name="橢圓 80">
                <a:extLst>
                  <a:ext uri="{FF2B5EF4-FFF2-40B4-BE49-F238E27FC236}">
                    <a16:creationId xmlns:a16="http://schemas.microsoft.com/office/drawing/2014/main" id="{B9A1C6A0-EA7B-466C-80E0-BBD3FE9F7010}"/>
                  </a:ext>
                </a:extLst>
              </p:cNvPr>
              <p:cNvSpPr/>
              <p:nvPr/>
            </p:nvSpPr>
            <p:spPr>
              <a:xfrm>
                <a:off x="1159497" y="2756453"/>
                <a:ext cx="3544478" cy="3540652"/>
              </a:xfrm>
              <a:prstGeom prst="ellipse">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82" name="矩形 81">
                <a:extLst>
                  <a:ext uri="{FF2B5EF4-FFF2-40B4-BE49-F238E27FC236}">
                    <a16:creationId xmlns:a16="http://schemas.microsoft.com/office/drawing/2014/main" id="{6857CC6B-4E93-49AE-8A22-36AA9403434B}"/>
                  </a:ext>
                </a:extLst>
              </p:cNvPr>
              <p:cNvSpPr/>
              <p:nvPr/>
            </p:nvSpPr>
            <p:spPr>
              <a:xfrm>
                <a:off x="1628557" y="4789446"/>
                <a:ext cx="2820895" cy="1037097"/>
              </a:xfrm>
              <a:prstGeom prst="rect">
                <a:avLst/>
              </a:prstGeom>
            </p:spPr>
            <p:txBody>
              <a:bodyPr wrap="square">
                <a:spAutoFit/>
              </a:bodyPr>
              <a:lstStyle/>
              <a:p>
                <a:r>
                  <a:rPr lang="en-US" altLang="zh-TW" dirty="0">
                    <a:latin typeface="Times New Roman" panose="02020603050405020304" pitchFamily="18" charset="0"/>
                    <a:cs typeface="Times New Roman" panose="02020603050405020304" pitchFamily="18" charset="0"/>
                  </a:rPr>
                  <a:t>=ρ</a:t>
                </a:r>
                <a:r>
                  <a:rPr lang="en-US" altLang="zh-TW" kern="0" baseline="-25000" dirty="0">
                    <a:latin typeface="Times New Roman" panose="02020603050405020304" pitchFamily="18" charset="0"/>
                    <a:cs typeface="Times New Roman" panose="02020603050405020304" pitchFamily="18" charset="0"/>
                  </a:rPr>
                  <a:t>s1</a:t>
                </a:r>
                <a:r>
                  <a:rPr lang="en-US" altLang="zh-TW" dirty="0"/>
                  <a:t>+</a:t>
                </a:r>
                <a:r>
                  <a:rPr lang="en-US" altLang="zh-TW" dirty="0">
                    <a:latin typeface="Times New Roman" panose="02020603050405020304" pitchFamily="18" charset="0"/>
                    <a:cs typeface="Times New Roman" panose="02020603050405020304" pitchFamily="18" charset="0"/>
                  </a:rPr>
                  <a:t>ρ</a:t>
                </a:r>
                <a:r>
                  <a:rPr lang="en-US" altLang="zh-TW" kern="0" baseline="-25000" dirty="0">
                    <a:latin typeface="Times New Roman" panose="02020603050405020304" pitchFamily="18" charset="0"/>
                    <a:cs typeface="Times New Roman" panose="02020603050405020304" pitchFamily="18" charset="0"/>
                  </a:rPr>
                  <a:t>s2</a:t>
                </a:r>
                <a:r>
                  <a:rPr lang="en-US" altLang="zh-TW" dirty="0"/>
                  <a:t>+</a:t>
                </a:r>
                <a:r>
                  <a:rPr lang="en-US" altLang="zh-TW" dirty="0">
                    <a:latin typeface="Times New Roman" panose="02020603050405020304" pitchFamily="18" charset="0"/>
                    <a:cs typeface="Times New Roman" panose="02020603050405020304" pitchFamily="18" charset="0"/>
                  </a:rPr>
                  <a:t>…+</a:t>
                </a:r>
                <a:r>
                  <a:rPr lang="en-US" altLang="zh-TW" dirty="0" err="1">
                    <a:latin typeface="Times New Roman" panose="02020603050405020304" pitchFamily="18" charset="0"/>
                    <a:cs typeface="Times New Roman" panose="02020603050405020304" pitchFamily="18" charset="0"/>
                  </a:rPr>
                  <a:t>ρ</a:t>
                </a:r>
                <a:r>
                  <a:rPr lang="en-US" altLang="zh-TW" kern="0" baseline="-25000" dirty="0" err="1">
                    <a:latin typeface="Times New Roman" panose="02020603050405020304" pitchFamily="18" charset="0"/>
                    <a:cs typeface="Times New Roman" panose="02020603050405020304" pitchFamily="18" charset="0"/>
                  </a:rPr>
                  <a:t>sn</a:t>
                </a:r>
                <a:endParaRPr lang="zh-TW" altLang="en-US" dirty="0"/>
              </a:p>
            </p:txBody>
          </p:sp>
          <p:sp>
            <p:nvSpPr>
              <p:cNvPr id="83" name="矩形 82">
                <a:extLst>
                  <a:ext uri="{FF2B5EF4-FFF2-40B4-BE49-F238E27FC236}">
                    <a16:creationId xmlns:a16="http://schemas.microsoft.com/office/drawing/2014/main" id="{CE18E3ED-DFF5-4230-ADAC-A44C2CA92512}"/>
                  </a:ext>
                </a:extLst>
              </p:cNvPr>
              <p:cNvSpPr/>
              <p:nvPr/>
            </p:nvSpPr>
            <p:spPr>
              <a:xfrm>
                <a:off x="2212630" y="3701151"/>
                <a:ext cx="1513579" cy="746046"/>
              </a:xfrm>
              <a:prstGeom prst="rect">
                <a:avLst/>
              </a:prstGeom>
            </p:spPr>
            <p:txBody>
              <a:bodyPr wrap="none">
                <a:spAutoFit/>
              </a:bodyPr>
              <a:lstStyle/>
              <a:p>
                <a:r>
                  <a:rPr lang="el-GR" altLang="zh-TW" sz="2800" dirty="0">
                    <a:latin typeface="Times New Roman" panose="02020603050405020304" pitchFamily="18" charset="0"/>
                    <a:cs typeface="Times New Roman" panose="02020603050405020304" pitchFamily="18" charset="0"/>
                  </a:rPr>
                  <a:t>Ρ</a:t>
                </a:r>
                <a:r>
                  <a:rPr lang="en-US" altLang="zh-TW" sz="2800" kern="0" baseline="-25000" dirty="0">
                    <a:latin typeface="Times New Roman" panose="02020603050405020304" pitchFamily="18" charset="0"/>
                    <a:cs typeface="Times New Roman" panose="02020603050405020304" pitchFamily="18" charset="0"/>
                  </a:rPr>
                  <a:t>s(total)</a:t>
                </a:r>
                <a:endParaRPr lang="zh-TW" altLang="en-US" sz="2800" dirty="0"/>
              </a:p>
            </p:txBody>
          </p:sp>
        </p:grpSp>
        <p:grpSp>
          <p:nvGrpSpPr>
            <p:cNvPr id="74" name="群組 73">
              <a:extLst>
                <a:ext uri="{FF2B5EF4-FFF2-40B4-BE49-F238E27FC236}">
                  <a16:creationId xmlns:a16="http://schemas.microsoft.com/office/drawing/2014/main" id="{FFE0D686-C9D0-47A8-BF8B-63738E1B4C31}"/>
                </a:ext>
              </a:extLst>
            </p:cNvPr>
            <p:cNvGrpSpPr/>
            <p:nvPr/>
          </p:nvGrpSpPr>
          <p:grpSpPr>
            <a:xfrm>
              <a:off x="5173033" y="2756453"/>
              <a:ext cx="3544478" cy="3540652"/>
              <a:chOff x="1159497" y="2756453"/>
              <a:chExt cx="3544478" cy="3540652"/>
            </a:xfrm>
          </p:grpSpPr>
          <p:sp>
            <p:nvSpPr>
              <p:cNvPr id="78" name="橢圓 77">
                <a:extLst>
                  <a:ext uri="{FF2B5EF4-FFF2-40B4-BE49-F238E27FC236}">
                    <a16:creationId xmlns:a16="http://schemas.microsoft.com/office/drawing/2014/main" id="{B4F02FA3-A57C-4870-9EC1-362A3F3B6D25}"/>
                  </a:ext>
                </a:extLst>
              </p:cNvPr>
              <p:cNvSpPr/>
              <p:nvPr/>
            </p:nvSpPr>
            <p:spPr>
              <a:xfrm>
                <a:off x="1159497" y="2756453"/>
                <a:ext cx="3544478" cy="3540652"/>
              </a:xfrm>
              <a:prstGeom prst="ellipse">
                <a:avLst/>
              </a:prstGeom>
              <a:solidFill>
                <a:srgbClr val="F785AE">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79" name="矩形 78">
                <a:extLst>
                  <a:ext uri="{FF2B5EF4-FFF2-40B4-BE49-F238E27FC236}">
                    <a16:creationId xmlns:a16="http://schemas.microsoft.com/office/drawing/2014/main" id="{AB47BFAB-8C60-4A5B-A072-42378D751C4D}"/>
                  </a:ext>
                </a:extLst>
              </p:cNvPr>
              <p:cNvSpPr/>
              <p:nvPr/>
            </p:nvSpPr>
            <p:spPr>
              <a:xfrm>
                <a:off x="1628557" y="4789446"/>
                <a:ext cx="2820895" cy="592627"/>
              </a:xfrm>
              <a:prstGeom prst="rect">
                <a:avLst/>
              </a:prstGeom>
            </p:spPr>
            <p:txBody>
              <a:bodyPr wrap="square">
                <a:spAutoFit/>
              </a:bodyPr>
              <a:lstStyle/>
              <a:p>
                <a:r>
                  <a:rPr lang="en-US" altLang="zh-TW" dirty="0">
                    <a:latin typeface="Times New Roman" panose="02020603050405020304" pitchFamily="18" charset="0"/>
                    <a:cs typeface="Times New Roman" panose="02020603050405020304" pitchFamily="18" charset="0"/>
                  </a:rPr>
                  <a:t>=ρ</a:t>
                </a:r>
                <a:r>
                  <a:rPr lang="en-US" altLang="zh-TW" kern="0" baseline="-25000" dirty="0">
                    <a:latin typeface="Times New Roman" panose="02020603050405020304" pitchFamily="18" charset="0"/>
                    <a:cs typeface="Times New Roman" panose="02020603050405020304" pitchFamily="18" charset="0"/>
                  </a:rPr>
                  <a:t>i1</a:t>
                </a:r>
                <a:r>
                  <a:rPr lang="en-US" altLang="zh-TW" dirty="0"/>
                  <a:t>+</a:t>
                </a:r>
                <a:r>
                  <a:rPr lang="en-US" altLang="zh-TW" dirty="0">
                    <a:latin typeface="Times New Roman" panose="02020603050405020304" pitchFamily="18" charset="0"/>
                    <a:cs typeface="Times New Roman" panose="02020603050405020304" pitchFamily="18" charset="0"/>
                  </a:rPr>
                  <a:t>ρ</a:t>
                </a:r>
                <a:r>
                  <a:rPr lang="en-US" altLang="zh-TW" kern="0" baseline="-25000" dirty="0">
                    <a:latin typeface="Times New Roman" panose="02020603050405020304" pitchFamily="18" charset="0"/>
                    <a:cs typeface="Times New Roman" panose="02020603050405020304" pitchFamily="18" charset="0"/>
                  </a:rPr>
                  <a:t>i2</a:t>
                </a:r>
                <a:r>
                  <a:rPr lang="en-US" altLang="zh-TW" dirty="0"/>
                  <a:t>+</a:t>
                </a:r>
                <a:r>
                  <a:rPr lang="en-US" altLang="zh-TW" dirty="0">
                    <a:latin typeface="Times New Roman" panose="02020603050405020304" pitchFamily="18" charset="0"/>
                    <a:cs typeface="Times New Roman" panose="02020603050405020304" pitchFamily="18" charset="0"/>
                  </a:rPr>
                  <a:t>…+</a:t>
                </a:r>
                <a:r>
                  <a:rPr lang="en-US" altLang="zh-TW" dirty="0" err="1">
                    <a:latin typeface="Times New Roman" panose="02020603050405020304" pitchFamily="18" charset="0"/>
                    <a:cs typeface="Times New Roman" panose="02020603050405020304" pitchFamily="18" charset="0"/>
                  </a:rPr>
                  <a:t>ρ</a:t>
                </a:r>
                <a:r>
                  <a:rPr lang="en-US" altLang="zh-TW" kern="0" baseline="-25000" dirty="0" err="1">
                    <a:latin typeface="Times New Roman" panose="02020603050405020304" pitchFamily="18" charset="0"/>
                    <a:cs typeface="Times New Roman" panose="02020603050405020304" pitchFamily="18" charset="0"/>
                  </a:rPr>
                  <a:t>in</a:t>
                </a:r>
                <a:endParaRPr lang="zh-TW" altLang="en-US" dirty="0"/>
              </a:p>
            </p:txBody>
          </p:sp>
          <p:sp>
            <p:nvSpPr>
              <p:cNvPr id="80" name="矩形 79">
                <a:extLst>
                  <a:ext uri="{FF2B5EF4-FFF2-40B4-BE49-F238E27FC236}">
                    <a16:creationId xmlns:a16="http://schemas.microsoft.com/office/drawing/2014/main" id="{E340B873-DD9D-4BE7-8E4E-B24DE340D076}"/>
                  </a:ext>
                </a:extLst>
              </p:cNvPr>
              <p:cNvSpPr/>
              <p:nvPr/>
            </p:nvSpPr>
            <p:spPr>
              <a:xfrm>
                <a:off x="2212630" y="3701151"/>
                <a:ext cx="1474721" cy="746046"/>
              </a:xfrm>
              <a:prstGeom prst="rect">
                <a:avLst/>
              </a:prstGeom>
            </p:spPr>
            <p:txBody>
              <a:bodyPr wrap="none">
                <a:spAutoFit/>
              </a:bodyPr>
              <a:lstStyle/>
              <a:p>
                <a:r>
                  <a:rPr lang="el-GR" altLang="zh-TW" sz="2800" dirty="0">
                    <a:latin typeface="Times New Roman" panose="02020603050405020304" pitchFamily="18" charset="0"/>
                    <a:cs typeface="Times New Roman" panose="02020603050405020304" pitchFamily="18" charset="0"/>
                  </a:rPr>
                  <a:t>Ρ</a:t>
                </a:r>
                <a:r>
                  <a:rPr lang="en-US" altLang="zh-TW" sz="2800" kern="0" baseline="-25000" dirty="0" err="1">
                    <a:latin typeface="Times New Roman" panose="02020603050405020304" pitchFamily="18" charset="0"/>
                    <a:cs typeface="Times New Roman" panose="02020603050405020304" pitchFamily="18" charset="0"/>
                  </a:rPr>
                  <a:t>i</a:t>
                </a:r>
                <a:r>
                  <a:rPr lang="en-US" altLang="zh-TW" sz="2800" kern="0" baseline="-25000" dirty="0">
                    <a:latin typeface="Times New Roman" panose="02020603050405020304" pitchFamily="18" charset="0"/>
                    <a:cs typeface="Times New Roman" panose="02020603050405020304" pitchFamily="18" charset="0"/>
                  </a:rPr>
                  <a:t>(total)</a:t>
                </a:r>
                <a:endParaRPr lang="zh-TW" altLang="en-US" sz="2800" dirty="0"/>
              </a:p>
            </p:txBody>
          </p:sp>
        </p:grpSp>
        <p:cxnSp>
          <p:nvCxnSpPr>
            <p:cNvPr id="75" name="直線接點 74">
              <a:extLst>
                <a:ext uri="{FF2B5EF4-FFF2-40B4-BE49-F238E27FC236}">
                  <a16:creationId xmlns:a16="http://schemas.microsoft.com/office/drawing/2014/main" id="{BE5DF43E-EB3C-463F-8F47-BAC23B7BA4B8}"/>
                </a:ext>
              </a:extLst>
            </p:cNvPr>
            <p:cNvCxnSpPr/>
            <p:nvPr/>
          </p:nvCxnSpPr>
          <p:spPr>
            <a:xfrm flipH="1">
              <a:off x="4320157" y="2756453"/>
              <a:ext cx="1284332" cy="3445419"/>
            </a:xfrm>
            <a:prstGeom prst="line">
              <a:avLst/>
            </a:prstGeom>
            <a:ln w="57150"/>
          </p:spPr>
          <p:style>
            <a:lnRef idx="1">
              <a:schemeClr val="dk1"/>
            </a:lnRef>
            <a:fillRef idx="0">
              <a:schemeClr val="dk1"/>
            </a:fillRef>
            <a:effectRef idx="0">
              <a:schemeClr val="dk1"/>
            </a:effectRef>
            <a:fontRef idx="minor">
              <a:schemeClr val="tx1"/>
            </a:fontRef>
          </p:style>
        </p:cxnSp>
        <p:sp>
          <p:nvSpPr>
            <p:cNvPr id="76" name="向右箭號 25">
              <a:extLst>
                <a:ext uri="{FF2B5EF4-FFF2-40B4-BE49-F238E27FC236}">
                  <a16:creationId xmlns:a16="http://schemas.microsoft.com/office/drawing/2014/main" id="{C0A55536-A18E-4AFC-94A2-1936CBA10EC7}"/>
                </a:ext>
              </a:extLst>
            </p:cNvPr>
            <p:cNvSpPr/>
            <p:nvPr/>
          </p:nvSpPr>
          <p:spPr>
            <a:xfrm>
              <a:off x="8880198" y="4336574"/>
              <a:ext cx="612742" cy="38041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sz="1200"/>
            </a:p>
          </p:txBody>
        </p:sp>
        <p:sp>
          <p:nvSpPr>
            <p:cNvPr id="77" name="文字方塊 76">
              <a:extLst>
                <a:ext uri="{FF2B5EF4-FFF2-40B4-BE49-F238E27FC236}">
                  <a16:creationId xmlns:a16="http://schemas.microsoft.com/office/drawing/2014/main" id="{F2BADF7D-151B-4720-96EC-12B4F7223C9E}"/>
                </a:ext>
              </a:extLst>
            </p:cNvPr>
            <p:cNvSpPr txBox="1"/>
            <p:nvPr/>
          </p:nvSpPr>
          <p:spPr>
            <a:xfrm>
              <a:off x="9816440" y="3971330"/>
              <a:ext cx="1319753" cy="1097126"/>
            </a:xfrm>
            <a:prstGeom prst="rect">
              <a:avLst/>
            </a:prstGeom>
            <a:noFill/>
          </p:spPr>
          <p:txBody>
            <a:bodyPr wrap="square" rtlCol="0">
              <a:spAutoFit/>
            </a:bodyPr>
            <a:lstStyle/>
            <a:p>
              <a:r>
                <a:rPr lang="en-US" altLang="zh-TW" sz="4400" dirty="0"/>
                <a:t>T</a:t>
              </a:r>
              <a:endParaRPr lang="zh-TW" altLang="en-US" sz="4400" dirty="0"/>
            </a:p>
          </p:txBody>
        </p:sp>
      </p:grpSp>
      <p:sp>
        <p:nvSpPr>
          <p:cNvPr id="84" name="矩形 83">
            <a:extLst>
              <a:ext uri="{FF2B5EF4-FFF2-40B4-BE49-F238E27FC236}">
                <a16:creationId xmlns:a16="http://schemas.microsoft.com/office/drawing/2014/main" id="{775C6966-95F3-4C0A-839D-30008F41BD8C}"/>
              </a:ext>
            </a:extLst>
          </p:cNvPr>
          <p:cNvSpPr/>
          <p:nvPr/>
        </p:nvSpPr>
        <p:spPr>
          <a:xfrm>
            <a:off x="441960" y="3597922"/>
            <a:ext cx="5148555" cy="830997"/>
          </a:xfrm>
          <a:prstGeom prst="rect">
            <a:avLst/>
          </a:prstGeom>
        </p:spPr>
        <p:txBody>
          <a:bodyPr wrap="square">
            <a:spAutoFit/>
          </a:bodyPr>
          <a:lstStyle/>
          <a:p>
            <a:pPr marL="342900" indent="-342900">
              <a:buFont typeface="Wingdings" panose="05000000000000000000" pitchFamily="2" charset="2"/>
              <a:buChar char="n"/>
            </a:pPr>
            <a:r>
              <a:rPr lang="en-US" altLang="zh-TW" sz="2800" b="1" kern="0"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Pooled age</a:t>
            </a:r>
            <a:r>
              <a:rPr lang="en-US" altLang="zh-TW" sz="2800" kern="0" dirty="0">
                <a:latin typeface="Times New Roman" panose="02020603050405020304" pitchFamily="18" charset="0"/>
                <a:cs typeface="Times New Roman" panose="02020603050405020304" pitchFamily="18" charset="0"/>
                <a:sym typeface="Wingdings" panose="05000000000000000000" pitchFamily="2" charset="2"/>
              </a:rPr>
              <a:t> </a:t>
            </a:r>
            <a:r>
              <a:rPr lang="en-US" altLang="zh-TW" sz="2000" kern="0" dirty="0">
                <a:latin typeface="Times New Roman" panose="02020603050405020304" pitchFamily="18" charset="0"/>
                <a:cs typeface="Times New Roman" panose="02020603050405020304" pitchFamily="18" charset="0"/>
                <a:sym typeface="Wingdings" panose="05000000000000000000" pitchFamily="2" charset="2"/>
              </a:rPr>
              <a:t>is used in low-uranium or young grains such as apatite.</a:t>
            </a:r>
            <a:endParaRPr lang="en-US" altLang="zh-TW" sz="2800" kern="0" dirty="0">
              <a:latin typeface="Times New Roman" panose="02020603050405020304" pitchFamily="18" charset="0"/>
              <a:cs typeface="Times New Roman" panose="02020603050405020304" pitchFamily="18" charset="0"/>
            </a:endParaRPr>
          </a:p>
        </p:txBody>
      </p:sp>
      <p:pic>
        <p:nvPicPr>
          <p:cNvPr id="85" name="圖片 84">
            <a:extLst>
              <a:ext uri="{FF2B5EF4-FFF2-40B4-BE49-F238E27FC236}">
                <a16:creationId xmlns:a16="http://schemas.microsoft.com/office/drawing/2014/main" id="{78E5BD91-1159-4300-8968-DC3B267021CE}"/>
              </a:ext>
            </a:extLst>
          </p:cNvPr>
          <p:cNvPicPr>
            <a:picLocks noChangeAspect="1"/>
          </p:cNvPicPr>
          <p:nvPr/>
        </p:nvPicPr>
        <p:blipFill rotWithShape="1">
          <a:blip r:embed="rId5"/>
          <a:srcRect l="12228"/>
          <a:stretch/>
        </p:blipFill>
        <p:spPr>
          <a:xfrm>
            <a:off x="8733326" y="1678369"/>
            <a:ext cx="3287747" cy="2107481"/>
          </a:xfrm>
          <a:prstGeom prst="rect">
            <a:avLst/>
          </a:prstGeom>
        </p:spPr>
      </p:pic>
      <p:pic>
        <p:nvPicPr>
          <p:cNvPr id="2" name="圖片 1">
            <a:extLst>
              <a:ext uri="{FF2B5EF4-FFF2-40B4-BE49-F238E27FC236}">
                <a16:creationId xmlns:a16="http://schemas.microsoft.com/office/drawing/2014/main" id="{847D59A2-CB30-41A9-9A01-C7E5A6F2E95E}"/>
              </a:ext>
            </a:extLst>
          </p:cNvPr>
          <p:cNvPicPr>
            <a:picLocks noChangeAspect="1"/>
          </p:cNvPicPr>
          <p:nvPr/>
        </p:nvPicPr>
        <p:blipFill>
          <a:blip r:embed="rId6"/>
          <a:stretch>
            <a:fillRect/>
          </a:stretch>
        </p:blipFill>
        <p:spPr>
          <a:xfrm>
            <a:off x="8741446" y="3929244"/>
            <a:ext cx="3279627" cy="2578739"/>
          </a:xfrm>
          <a:prstGeom prst="rect">
            <a:avLst/>
          </a:prstGeom>
        </p:spPr>
      </p:pic>
      <p:sp>
        <p:nvSpPr>
          <p:cNvPr id="86" name="矩形 85">
            <a:extLst>
              <a:ext uri="{FF2B5EF4-FFF2-40B4-BE49-F238E27FC236}">
                <a16:creationId xmlns:a16="http://schemas.microsoft.com/office/drawing/2014/main" id="{8B6F930C-54FB-422A-84D5-A3985AD3E0DB}"/>
              </a:ext>
            </a:extLst>
          </p:cNvPr>
          <p:cNvSpPr/>
          <p:nvPr/>
        </p:nvSpPr>
        <p:spPr>
          <a:xfrm>
            <a:off x="7777015" y="1100314"/>
            <a:ext cx="4414986" cy="369332"/>
          </a:xfrm>
          <a:prstGeom prst="rect">
            <a:avLst/>
          </a:prstGeom>
        </p:spPr>
        <p:txBody>
          <a:bodyPr wrap="square">
            <a:spAutoFit/>
          </a:bodyPr>
          <a:lstStyle/>
          <a:p>
            <a:r>
              <a:rPr lang="en-US" altLang="zh-TW" b="1" kern="0" dirty="0">
                <a:solidFill>
                  <a:schemeClr val="accent1">
                    <a:lumMod val="75000"/>
                  </a:schemeClr>
                </a:solidFill>
                <a:latin typeface="Century Gothic" panose="020B0502020202020204" pitchFamily="34" charset="0"/>
              </a:rPr>
              <a:t>*Standard error of passion distribution</a:t>
            </a:r>
            <a:endParaRPr lang="en-US" altLang="zh-TW"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9723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A6B119B-B9F2-4B3D-8E9A-370A9CDEED47}"/>
              </a:ext>
            </a:extLst>
          </p:cNvPr>
          <p:cNvSpPr>
            <a:spLocks noGrp="1"/>
          </p:cNvSpPr>
          <p:nvPr>
            <p:ph type="title"/>
          </p:nvPr>
        </p:nvSpPr>
        <p:spPr>
          <a:xfrm>
            <a:off x="590515" y="680426"/>
            <a:ext cx="9601200" cy="792480"/>
          </a:xfrm>
        </p:spPr>
        <p:txBody>
          <a:bodyPr>
            <a:normAutofit/>
          </a:bodyPr>
          <a:lstStyle/>
          <a:p>
            <a:pPr marL="457200" indent="-457200">
              <a:buFont typeface="Wingdings" panose="05000000000000000000" pitchFamily="2" charset="2"/>
              <a:buChar char="n"/>
            </a:pPr>
            <a:r>
              <a:rPr lang="en-US" altLang="zh-TW" sz="28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Geological interpretation of FT age</a:t>
            </a:r>
            <a:endParaRPr lang="zh-TW" altLang="en-US" sz="2800"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4" name="投影片編號版面配置區 3">
            <a:extLst>
              <a:ext uri="{FF2B5EF4-FFF2-40B4-BE49-F238E27FC236}">
                <a16:creationId xmlns:a16="http://schemas.microsoft.com/office/drawing/2014/main" id="{23D6C469-42FC-448A-9B4B-D08BAAB881A5}"/>
              </a:ext>
            </a:extLst>
          </p:cNvPr>
          <p:cNvSpPr>
            <a:spLocks noGrp="1"/>
          </p:cNvSpPr>
          <p:nvPr>
            <p:ph type="sldNum" sz="quarter" idx="12"/>
          </p:nvPr>
        </p:nvSpPr>
        <p:spPr>
          <a:xfrm>
            <a:off x="9472736" y="6453386"/>
            <a:ext cx="1596292" cy="404614"/>
          </a:xfrm>
        </p:spPr>
        <p:txBody>
          <a:bodyPr/>
          <a:lstStyle/>
          <a:p>
            <a:fld id="{95A868EB-1CF3-4913-9AB6-1F710EBF5614}" type="slidenum">
              <a:rPr lang="zh-TW" altLang="en-US" smtClean="0"/>
              <a:t>13</a:t>
            </a:fld>
            <a:endParaRPr lang="zh-TW" altLang="en-US" dirty="0"/>
          </a:p>
        </p:txBody>
      </p:sp>
      <p:pic>
        <p:nvPicPr>
          <p:cNvPr id="14" name="圖片 13">
            <a:extLst>
              <a:ext uri="{FF2B5EF4-FFF2-40B4-BE49-F238E27FC236}">
                <a16:creationId xmlns:a16="http://schemas.microsoft.com/office/drawing/2014/main" id="{246D1DD2-D12F-4E67-8B60-525195135A90}"/>
              </a:ext>
            </a:extLst>
          </p:cNvPr>
          <p:cNvPicPr>
            <a:picLocks noChangeAspect="1"/>
          </p:cNvPicPr>
          <p:nvPr/>
        </p:nvPicPr>
        <p:blipFill>
          <a:blip r:embed="rId3"/>
          <a:stretch>
            <a:fillRect/>
          </a:stretch>
        </p:blipFill>
        <p:spPr>
          <a:xfrm>
            <a:off x="5214638" y="2278188"/>
            <a:ext cx="6880188" cy="3607904"/>
          </a:xfrm>
          <a:prstGeom prst="rect">
            <a:avLst/>
          </a:prstGeom>
          <a:ln>
            <a:noFill/>
          </a:ln>
          <a:effectLst>
            <a:outerShdw blurRad="292100" dist="139700" dir="2700000" algn="tl" rotWithShape="0">
              <a:srgbClr val="333333">
                <a:alpha val="65000"/>
              </a:srgbClr>
            </a:outerShdw>
          </a:effectLst>
        </p:spPr>
      </p:pic>
      <p:sp>
        <p:nvSpPr>
          <p:cNvPr id="3" name="矩形 2">
            <a:extLst>
              <a:ext uri="{FF2B5EF4-FFF2-40B4-BE49-F238E27FC236}">
                <a16:creationId xmlns:a16="http://schemas.microsoft.com/office/drawing/2014/main" id="{FAC427D6-7575-483D-862A-140BFAC48733}"/>
              </a:ext>
            </a:extLst>
          </p:cNvPr>
          <p:cNvSpPr/>
          <p:nvPr/>
        </p:nvSpPr>
        <p:spPr>
          <a:xfrm>
            <a:off x="7120516" y="6060631"/>
            <a:ext cx="4974310" cy="338554"/>
          </a:xfrm>
          <a:prstGeom prst="rect">
            <a:avLst/>
          </a:prstGeom>
        </p:spPr>
        <p:txBody>
          <a:bodyPr wrap="none">
            <a:spAutoFit/>
          </a:bodyPr>
          <a:lstStyle/>
          <a:p>
            <a:r>
              <a:rPr lang="it-IT" altLang="zh-TW" sz="1600" dirty="0">
                <a:solidFill>
                  <a:schemeClr val="accent1"/>
                </a:solidFill>
                <a:latin typeface="Times New Roman" panose="02020603050405020304" pitchFamily="18" charset="0"/>
                <a:cs typeface="Times New Roman" panose="02020603050405020304" pitchFamily="18" charset="0"/>
              </a:rPr>
              <a:t>Cella, M. A. B. (2009) </a:t>
            </a:r>
            <a:r>
              <a:rPr lang="en-US" altLang="zh-TW" sz="1600" dirty="0">
                <a:solidFill>
                  <a:schemeClr val="accent1"/>
                </a:solidFill>
                <a:latin typeface="Times New Roman" panose="02020603050405020304" pitchFamily="18" charset="0"/>
                <a:cs typeface="Times New Roman" panose="02020603050405020304" pitchFamily="18" charset="0"/>
              </a:rPr>
              <a:t>Modified from Crowley et al. 1989</a:t>
            </a:r>
            <a:endParaRPr lang="zh-TW" altLang="en-US" sz="1600" dirty="0">
              <a:solidFill>
                <a:schemeClr val="accent1"/>
              </a:solidFill>
              <a:latin typeface="Times New Roman" panose="02020603050405020304" pitchFamily="18" charset="0"/>
              <a:cs typeface="Times New Roman" panose="02020603050405020304" pitchFamily="18" charset="0"/>
            </a:endParaRPr>
          </a:p>
        </p:txBody>
      </p:sp>
      <p:grpSp>
        <p:nvGrpSpPr>
          <p:cNvPr id="7" name="群組 6">
            <a:extLst>
              <a:ext uri="{FF2B5EF4-FFF2-40B4-BE49-F238E27FC236}">
                <a16:creationId xmlns:a16="http://schemas.microsoft.com/office/drawing/2014/main" id="{88B71239-4FA3-4696-93EC-833AAEB285E2}"/>
              </a:ext>
            </a:extLst>
          </p:cNvPr>
          <p:cNvGrpSpPr/>
          <p:nvPr/>
        </p:nvGrpSpPr>
        <p:grpSpPr>
          <a:xfrm>
            <a:off x="-2796" y="1594533"/>
            <a:ext cx="4786815" cy="3458243"/>
            <a:chOff x="1926561" y="2177589"/>
            <a:chExt cx="7385439" cy="5271301"/>
          </a:xfrm>
        </p:grpSpPr>
        <p:pic>
          <p:nvPicPr>
            <p:cNvPr id="8" name="圖片 7">
              <a:extLst>
                <a:ext uri="{FF2B5EF4-FFF2-40B4-BE49-F238E27FC236}">
                  <a16:creationId xmlns:a16="http://schemas.microsoft.com/office/drawing/2014/main" id="{24470FD4-055B-47D3-8ED7-90CEBC79BC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0800" y="2177589"/>
              <a:ext cx="7231200" cy="4609888"/>
            </a:xfrm>
            <a:prstGeom prst="rect">
              <a:avLst/>
            </a:prstGeom>
            <a:ln>
              <a:noFill/>
            </a:ln>
            <a:effectLst>
              <a:outerShdw blurRad="292100" dist="139700" dir="2700000" algn="tl" rotWithShape="0">
                <a:srgbClr val="333333">
                  <a:alpha val="65000"/>
                </a:srgbClr>
              </a:outerShdw>
            </a:effectLst>
          </p:spPr>
        </p:pic>
        <p:sp>
          <p:nvSpPr>
            <p:cNvPr id="9" name="矩形 8">
              <a:extLst>
                <a:ext uri="{FF2B5EF4-FFF2-40B4-BE49-F238E27FC236}">
                  <a16:creationId xmlns:a16="http://schemas.microsoft.com/office/drawing/2014/main" id="{E48D49F5-E3C9-4D38-98C7-789D4B49A62B}"/>
                </a:ext>
              </a:extLst>
            </p:cNvPr>
            <p:cNvSpPr/>
            <p:nvPr/>
          </p:nvSpPr>
          <p:spPr>
            <a:xfrm>
              <a:off x="1926561" y="6932842"/>
              <a:ext cx="3331962" cy="516048"/>
            </a:xfrm>
            <a:prstGeom prst="rect">
              <a:avLst/>
            </a:prstGeom>
          </p:spPr>
          <p:txBody>
            <a:bodyPr wrap="square">
              <a:spAutoFit/>
            </a:bodyPr>
            <a:lstStyle/>
            <a:p>
              <a:pPr algn="ctr"/>
              <a:r>
                <a:rPr lang="en-US" altLang="zh-TW" sz="1600" dirty="0">
                  <a:solidFill>
                    <a:schemeClr val="accent1"/>
                  </a:solidFill>
                  <a:latin typeface="Times New Roman" panose="02020603050405020304" pitchFamily="18" charset="0"/>
                  <a:cs typeface="Times New Roman" panose="02020603050405020304" pitchFamily="18" charset="0"/>
                </a:rPr>
                <a:t>After Wagner (1972)</a:t>
              </a:r>
              <a:endParaRPr lang="zh-TW" altLang="en-US" sz="1600" dirty="0">
                <a:solidFill>
                  <a:schemeClr val="accent1"/>
                </a:solidFill>
                <a:latin typeface="Times New Roman" panose="02020603050405020304" pitchFamily="18" charset="0"/>
                <a:cs typeface="Times New Roman" panose="02020603050405020304" pitchFamily="18" charset="0"/>
              </a:endParaRPr>
            </a:p>
          </p:txBody>
        </p:sp>
        <p:cxnSp>
          <p:nvCxnSpPr>
            <p:cNvPr id="10" name="直線接點 9">
              <a:extLst>
                <a:ext uri="{FF2B5EF4-FFF2-40B4-BE49-F238E27FC236}">
                  <a16:creationId xmlns:a16="http://schemas.microsoft.com/office/drawing/2014/main" id="{C1DB90B8-D1FB-43E8-9A75-8C6C7A6EC2F4}"/>
                </a:ext>
              </a:extLst>
            </p:cNvPr>
            <p:cNvCxnSpPr>
              <a:cxnSpLocks/>
            </p:cNvCxnSpPr>
            <p:nvPr/>
          </p:nvCxnSpPr>
          <p:spPr>
            <a:xfrm>
              <a:off x="4178808" y="2715768"/>
              <a:ext cx="0" cy="850392"/>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sp>
          <p:nvSpPr>
            <p:cNvPr id="11" name="矩形 10">
              <a:extLst>
                <a:ext uri="{FF2B5EF4-FFF2-40B4-BE49-F238E27FC236}">
                  <a16:creationId xmlns:a16="http://schemas.microsoft.com/office/drawing/2014/main" id="{EE7BA30E-FF2A-437C-B32A-6ABBDFF13C80}"/>
                </a:ext>
              </a:extLst>
            </p:cNvPr>
            <p:cNvSpPr/>
            <p:nvPr/>
          </p:nvSpPr>
          <p:spPr>
            <a:xfrm>
              <a:off x="3294396" y="2322954"/>
              <a:ext cx="1813371" cy="422222"/>
            </a:xfrm>
            <a:prstGeom prst="rect">
              <a:avLst/>
            </a:prstGeom>
          </p:spPr>
          <p:txBody>
            <a:bodyPr wrap="none">
              <a:spAutoFit/>
            </a:bodyPr>
            <a:lstStyle/>
            <a:p>
              <a:r>
                <a:rPr lang="en-US" altLang="zh-TW" sz="1200" dirty="0">
                  <a:solidFill>
                    <a:schemeClr val="accent1"/>
                  </a:solidFill>
                  <a:latin typeface="Times New Roman" panose="02020603050405020304" pitchFamily="18" charset="0"/>
                  <a:cs typeface="Times New Roman" panose="02020603050405020304" pitchFamily="18" charset="0"/>
                </a:rPr>
                <a:t>Deposition time</a:t>
              </a:r>
              <a:endParaRPr lang="zh-TW" altLang="en-US" sz="1200" dirty="0">
                <a:solidFill>
                  <a:schemeClr val="accent1"/>
                </a:solidFill>
              </a:endParaRPr>
            </a:p>
          </p:txBody>
        </p:sp>
        <p:cxnSp>
          <p:nvCxnSpPr>
            <p:cNvPr id="12" name="直線接點 11">
              <a:extLst>
                <a:ext uri="{FF2B5EF4-FFF2-40B4-BE49-F238E27FC236}">
                  <a16:creationId xmlns:a16="http://schemas.microsoft.com/office/drawing/2014/main" id="{6AFE1085-6F64-455F-8B52-BAC4065F6CDD}"/>
                </a:ext>
              </a:extLst>
            </p:cNvPr>
            <p:cNvCxnSpPr>
              <a:cxnSpLocks/>
            </p:cNvCxnSpPr>
            <p:nvPr/>
          </p:nvCxnSpPr>
          <p:spPr>
            <a:xfrm>
              <a:off x="5611199" y="6188395"/>
              <a:ext cx="921680" cy="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sp>
          <p:nvSpPr>
            <p:cNvPr id="13" name="矩形 12">
              <a:extLst>
                <a:ext uri="{FF2B5EF4-FFF2-40B4-BE49-F238E27FC236}">
                  <a16:creationId xmlns:a16="http://schemas.microsoft.com/office/drawing/2014/main" id="{E482A267-5297-413A-8F6E-F2754C481142}"/>
                </a:ext>
              </a:extLst>
            </p:cNvPr>
            <p:cNvSpPr/>
            <p:nvPr/>
          </p:nvSpPr>
          <p:spPr>
            <a:xfrm>
              <a:off x="6525904" y="5989864"/>
              <a:ext cx="2110157" cy="422222"/>
            </a:xfrm>
            <a:prstGeom prst="rect">
              <a:avLst/>
            </a:prstGeom>
          </p:spPr>
          <p:txBody>
            <a:bodyPr wrap="none">
              <a:spAutoFit/>
            </a:bodyPr>
            <a:lstStyle/>
            <a:p>
              <a:r>
                <a:rPr lang="en-US" altLang="zh-TW" sz="1200" dirty="0">
                  <a:solidFill>
                    <a:schemeClr val="accent1"/>
                  </a:solidFill>
                  <a:latin typeface="Times New Roman" panose="02020603050405020304" pitchFamily="18" charset="0"/>
                  <a:cs typeface="Times New Roman" panose="02020603050405020304" pitchFamily="18" charset="0"/>
                </a:rPr>
                <a:t>Beginning of uplift</a:t>
              </a:r>
              <a:endParaRPr lang="zh-TW" altLang="en-US" sz="1200" dirty="0">
                <a:solidFill>
                  <a:schemeClr val="accent1"/>
                </a:solidFill>
              </a:endParaRPr>
            </a:p>
          </p:txBody>
        </p:sp>
      </p:grpSp>
      <p:sp>
        <p:nvSpPr>
          <p:cNvPr id="15" name="矩形 14">
            <a:extLst>
              <a:ext uri="{FF2B5EF4-FFF2-40B4-BE49-F238E27FC236}">
                <a16:creationId xmlns:a16="http://schemas.microsoft.com/office/drawing/2014/main" id="{719AC2EA-02C9-45BA-BDB7-5E93F44B8F9E}"/>
              </a:ext>
            </a:extLst>
          </p:cNvPr>
          <p:cNvSpPr/>
          <p:nvPr/>
        </p:nvSpPr>
        <p:spPr>
          <a:xfrm>
            <a:off x="0" y="5229657"/>
            <a:ext cx="5125611" cy="1323439"/>
          </a:xfrm>
          <a:prstGeom prst="rect">
            <a:avLst/>
          </a:prstGeom>
          <a:solidFill>
            <a:schemeClr val="accent1">
              <a:lumMod val="40000"/>
              <a:lumOff val="60000"/>
            </a:schemeClr>
          </a:solidFill>
        </p:spPr>
        <p:txBody>
          <a:bodyPr wrap="square">
            <a:spAutoFit/>
          </a:bodyPr>
          <a:lstStyle/>
          <a:p>
            <a:r>
              <a:rPr lang="en-US" altLang="zh-TW" sz="2000" kern="0" dirty="0">
                <a:solidFill>
                  <a:srgbClr val="000000"/>
                </a:solidFill>
                <a:latin typeface="Times New Roman" panose="02020603050405020304" pitchFamily="18" charset="0"/>
              </a:rPr>
              <a:t>curve A: fast cooling</a:t>
            </a:r>
            <a:br>
              <a:rPr lang="en-US" altLang="zh-TW" sz="2000" kern="0" dirty="0">
                <a:solidFill>
                  <a:srgbClr val="000000"/>
                </a:solidFill>
                <a:latin typeface="Times New Roman" panose="02020603050405020304" pitchFamily="18" charset="0"/>
              </a:rPr>
            </a:br>
            <a:r>
              <a:rPr lang="en-US" altLang="zh-TW" sz="2000" kern="0" dirty="0">
                <a:solidFill>
                  <a:srgbClr val="000000"/>
                </a:solidFill>
                <a:latin typeface="Times New Roman" panose="02020603050405020304" pitchFamily="18" charset="0"/>
              </a:rPr>
              <a:t>curve B: slow cooling</a:t>
            </a:r>
            <a:br>
              <a:rPr lang="en-US" altLang="zh-TW" sz="2000" kern="0" dirty="0">
                <a:solidFill>
                  <a:srgbClr val="000000"/>
                </a:solidFill>
                <a:latin typeface="Times New Roman" panose="02020603050405020304" pitchFamily="18" charset="0"/>
              </a:rPr>
            </a:br>
            <a:r>
              <a:rPr lang="en-US" altLang="zh-TW" sz="2000" kern="0" dirty="0">
                <a:solidFill>
                  <a:srgbClr val="000000"/>
                </a:solidFill>
                <a:latin typeface="Times New Roman" panose="02020603050405020304" pitchFamily="18" charset="0"/>
              </a:rPr>
              <a:t>curve C1: complex cooling with mix age</a:t>
            </a:r>
            <a:br>
              <a:rPr lang="en-US" altLang="zh-TW" sz="2000" kern="0" dirty="0">
                <a:solidFill>
                  <a:srgbClr val="000000"/>
                </a:solidFill>
                <a:latin typeface="Times New Roman" panose="02020603050405020304" pitchFamily="18" charset="0"/>
              </a:rPr>
            </a:br>
            <a:r>
              <a:rPr lang="en-US" altLang="zh-TW" sz="2000" kern="0" dirty="0">
                <a:solidFill>
                  <a:srgbClr val="000000"/>
                </a:solidFill>
                <a:latin typeface="Times New Roman" panose="02020603050405020304" pitchFamily="18" charset="0"/>
              </a:rPr>
              <a:t>curve C2: </a:t>
            </a:r>
            <a:r>
              <a:rPr lang="en-US" altLang="zh-TW" sz="2000" kern="0" dirty="0">
                <a:solidFill>
                  <a:srgbClr val="FF0000"/>
                </a:solidFill>
                <a:latin typeface="Times New Roman" panose="02020603050405020304" pitchFamily="18" charset="0"/>
              </a:rPr>
              <a:t>complex cooling with total reset age</a:t>
            </a:r>
            <a:r>
              <a:rPr lang="en-US" altLang="zh-TW" sz="2000" kern="0" dirty="0">
                <a:solidFill>
                  <a:schemeClr val="accent6">
                    <a:lumMod val="75000"/>
                  </a:schemeClr>
                </a:solidFill>
                <a:latin typeface="Times New Roman" panose="02020603050405020304" pitchFamily="18" charset="0"/>
              </a:rPr>
              <a:t>.</a:t>
            </a:r>
            <a:endParaRPr lang="zh-TW" altLang="en-US" sz="2000" dirty="0">
              <a:solidFill>
                <a:schemeClr val="accent6">
                  <a:lumMod val="75000"/>
                </a:schemeClr>
              </a:solidFill>
            </a:endParaRPr>
          </a:p>
        </p:txBody>
      </p:sp>
      <p:sp>
        <p:nvSpPr>
          <p:cNvPr id="16" name="矩形 15">
            <a:extLst>
              <a:ext uri="{FF2B5EF4-FFF2-40B4-BE49-F238E27FC236}">
                <a16:creationId xmlns:a16="http://schemas.microsoft.com/office/drawing/2014/main" id="{660696BA-2EAC-45F3-8649-B5753972AFD9}"/>
              </a:ext>
            </a:extLst>
          </p:cNvPr>
          <p:cNvSpPr/>
          <p:nvPr/>
        </p:nvSpPr>
        <p:spPr>
          <a:xfrm>
            <a:off x="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latin typeface="Century Gothic" panose="020B0502020202020204" pitchFamily="34" charset="0"/>
                <a:cs typeface="Times New Roman" panose="02020603050405020304" pitchFamily="18" charset="0"/>
              </a:rPr>
              <a:t>1. Introduction</a:t>
            </a:r>
            <a:endParaRPr lang="zh-TW" altLang="en-US" b="1" dirty="0">
              <a:latin typeface="Century Gothic" panose="020B0502020202020204" pitchFamily="34" charset="0"/>
              <a:cs typeface="Times New Roman" panose="02020603050405020304" pitchFamily="18" charset="0"/>
            </a:endParaRPr>
          </a:p>
        </p:txBody>
      </p:sp>
      <p:sp>
        <p:nvSpPr>
          <p:cNvPr id="17" name="矩形 16">
            <a:extLst>
              <a:ext uri="{FF2B5EF4-FFF2-40B4-BE49-F238E27FC236}">
                <a16:creationId xmlns:a16="http://schemas.microsoft.com/office/drawing/2014/main" id="{FEEA2D3D-95E2-48BC-AF98-F1AE1B4F0244}"/>
              </a:ext>
            </a:extLst>
          </p:cNvPr>
          <p:cNvSpPr/>
          <p:nvPr/>
        </p:nvSpPr>
        <p:spPr>
          <a:xfrm>
            <a:off x="3101520" y="0"/>
            <a:ext cx="2880000" cy="558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latin typeface="Century Gothic" panose="020B0502020202020204" pitchFamily="34" charset="0"/>
                <a:cs typeface="Times New Roman" panose="02020603050405020304" pitchFamily="18" charset="0"/>
              </a:rPr>
              <a:t>2. Methodology</a:t>
            </a:r>
            <a:endParaRPr lang="zh-TW" altLang="en-US" sz="2400" b="1" dirty="0">
              <a:latin typeface="Century Gothic" panose="020B0502020202020204" pitchFamily="34" charset="0"/>
              <a:cs typeface="Times New Roman" panose="02020603050405020304" pitchFamily="18" charset="0"/>
            </a:endParaRPr>
          </a:p>
        </p:txBody>
      </p:sp>
      <p:sp>
        <p:nvSpPr>
          <p:cNvPr id="18" name="矩形 17">
            <a:extLst>
              <a:ext uri="{FF2B5EF4-FFF2-40B4-BE49-F238E27FC236}">
                <a16:creationId xmlns:a16="http://schemas.microsoft.com/office/drawing/2014/main" id="{C3B61075-6C53-4D95-8021-87B8024C0522}"/>
              </a:ext>
            </a:extLst>
          </p:cNvPr>
          <p:cNvSpPr/>
          <p:nvPr/>
        </p:nvSpPr>
        <p:spPr>
          <a:xfrm>
            <a:off x="6210480" y="508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b="1" dirty="0">
                <a:latin typeface="Century Gothic" panose="020B0502020202020204" pitchFamily="34" charset="0"/>
              </a:rPr>
              <a:t>3. Result &amp; Discussion</a:t>
            </a:r>
            <a:endParaRPr lang="zh-TW" altLang="en-US" b="1" dirty="0">
              <a:latin typeface="Century Gothic" panose="020B0502020202020204" pitchFamily="34" charset="0"/>
            </a:endParaRPr>
          </a:p>
        </p:txBody>
      </p:sp>
      <p:sp>
        <p:nvSpPr>
          <p:cNvPr id="19" name="矩形 18">
            <a:extLst>
              <a:ext uri="{FF2B5EF4-FFF2-40B4-BE49-F238E27FC236}">
                <a16:creationId xmlns:a16="http://schemas.microsoft.com/office/drawing/2014/main" id="{1BBC49FB-446B-400A-AD15-D6C4B0B9D454}"/>
              </a:ext>
            </a:extLst>
          </p:cNvPr>
          <p:cNvSpPr/>
          <p:nvPr/>
        </p:nvSpPr>
        <p:spPr>
          <a:xfrm>
            <a:off x="931200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b="1" dirty="0">
                <a:latin typeface="Century Gothic" panose="020B0502020202020204" pitchFamily="34" charset="0"/>
              </a:rPr>
              <a:t>4. Conclusion</a:t>
            </a:r>
            <a:endParaRPr lang="zh-TW" altLang="en-US" b="1" dirty="0">
              <a:latin typeface="Century Gothic" panose="020B0502020202020204" pitchFamily="34" charset="0"/>
            </a:endParaRPr>
          </a:p>
        </p:txBody>
      </p:sp>
    </p:spTree>
    <p:extLst>
      <p:ext uri="{BB962C8B-B14F-4D97-AF65-F5344CB8AC3E}">
        <p14:creationId xmlns:p14="http://schemas.microsoft.com/office/powerpoint/2010/main" val="1768480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6B366BD4-E28F-4044-AAF4-3BC96063AEB6}"/>
              </a:ext>
            </a:extLst>
          </p:cNvPr>
          <p:cNvSpPr/>
          <p:nvPr/>
        </p:nvSpPr>
        <p:spPr>
          <a:xfrm>
            <a:off x="6210480" y="508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b="1" dirty="0">
                <a:latin typeface="Century Gothic" panose="020B0502020202020204" pitchFamily="34" charset="0"/>
              </a:rPr>
              <a:t>3. Result &amp; Discussion</a:t>
            </a:r>
            <a:endParaRPr lang="zh-TW" altLang="en-US" b="1" dirty="0">
              <a:latin typeface="Century Gothic" panose="020B0502020202020204" pitchFamily="34" charset="0"/>
            </a:endParaRPr>
          </a:p>
        </p:txBody>
      </p:sp>
      <p:sp>
        <p:nvSpPr>
          <p:cNvPr id="7" name="矩形 6">
            <a:extLst>
              <a:ext uri="{FF2B5EF4-FFF2-40B4-BE49-F238E27FC236}">
                <a16:creationId xmlns:a16="http://schemas.microsoft.com/office/drawing/2014/main" id="{6B366BD4-E28F-4044-AAF4-3BC96063AEB6}"/>
              </a:ext>
            </a:extLst>
          </p:cNvPr>
          <p:cNvSpPr/>
          <p:nvPr/>
        </p:nvSpPr>
        <p:spPr>
          <a:xfrm>
            <a:off x="931200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b="1" dirty="0">
                <a:latin typeface="Century Gothic" panose="020B0502020202020204" pitchFamily="34" charset="0"/>
              </a:rPr>
              <a:t>4. Conclusion</a:t>
            </a:r>
            <a:endParaRPr lang="zh-TW" altLang="en-US" b="1" dirty="0">
              <a:latin typeface="Century Gothic" panose="020B0502020202020204" pitchFamily="34" charset="0"/>
            </a:endParaRPr>
          </a:p>
        </p:txBody>
      </p:sp>
      <p:pic>
        <p:nvPicPr>
          <p:cNvPr id="10" name="圖片 9">
            <a:extLst>
              <a:ext uri="{FF2B5EF4-FFF2-40B4-BE49-F238E27FC236}">
                <a16:creationId xmlns:a16="http://schemas.microsoft.com/office/drawing/2014/main" id="{5166C886-ADC0-4CEF-8A61-5D0F0E948711}"/>
              </a:ext>
            </a:extLst>
          </p:cNvPr>
          <p:cNvPicPr>
            <a:picLocks noChangeAspect="1"/>
          </p:cNvPicPr>
          <p:nvPr/>
        </p:nvPicPr>
        <p:blipFill rotWithShape="1">
          <a:blip r:embed="rId3"/>
          <a:srcRect r="766" b="4220"/>
          <a:stretch/>
        </p:blipFill>
        <p:spPr>
          <a:xfrm>
            <a:off x="4291376" y="2357120"/>
            <a:ext cx="7900624" cy="4495800"/>
          </a:xfrm>
          <a:prstGeom prst="rect">
            <a:avLst/>
          </a:prstGeom>
        </p:spPr>
      </p:pic>
      <p:sp>
        <p:nvSpPr>
          <p:cNvPr id="8" name="矩形 7">
            <a:extLst>
              <a:ext uri="{FF2B5EF4-FFF2-40B4-BE49-F238E27FC236}">
                <a16:creationId xmlns:a16="http://schemas.microsoft.com/office/drawing/2014/main" id="{E1571D7F-D0B4-4385-AC5B-701B8753D708}"/>
              </a:ext>
            </a:extLst>
          </p:cNvPr>
          <p:cNvSpPr/>
          <p:nvPr/>
        </p:nvSpPr>
        <p:spPr>
          <a:xfrm>
            <a:off x="274320" y="590180"/>
            <a:ext cx="9824720" cy="2241960"/>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buFont typeface="Wingdings" panose="05000000000000000000" pitchFamily="2" charset="2"/>
              <a:buChar char="n"/>
            </a:pPr>
            <a:r>
              <a:rPr lang="en-US" altLang="zh-TW" sz="2400" b="1" dirty="0">
                <a:solidFill>
                  <a:schemeClr val="accent1">
                    <a:lumMod val="75000"/>
                  </a:schemeClr>
                </a:solidFill>
                <a:latin typeface="Century Gothic" panose="020B0502020202020204" pitchFamily="34" charset="0"/>
                <a:cs typeface="Times New Roman" panose="02020603050405020304" pitchFamily="18" charset="0"/>
              </a:rPr>
              <a:t>Detrital apatite fission-track(AFT) analysis on sandstones:</a:t>
            </a:r>
          </a:p>
          <a:p>
            <a:pPr marL="342900" indent="-342900">
              <a:lnSpc>
                <a:spcPct val="150000"/>
              </a:lnSpc>
              <a:buFont typeface="Arial" panose="020B0604020202020204" pitchFamily="34" charset="0"/>
              <a:buChar char="•"/>
            </a:pPr>
            <a:r>
              <a:rPr lang="en-US" altLang="zh-TW" sz="2400" dirty="0">
                <a:latin typeface="Times New Roman" panose="02020603050405020304" pitchFamily="18" charset="0"/>
                <a:cs typeface="Times New Roman" panose="02020603050405020304" pitchFamily="18" charset="0"/>
              </a:rPr>
              <a:t>Exhumation</a:t>
            </a:r>
            <a:r>
              <a:rPr lang="zh-TW" altLang="en-US" sz="2400" dirty="0">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signal</a:t>
            </a:r>
          </a:p>
          <a:p>
            <a:pPr marL="342900" indent="-342900">
              <a:lnSpc>
                <a:spcPct val="150000"/>
              </a:lnSpc>
              <a:buFont typeface="Arial" panose="020B0604020202020204" pitchFamily="34" charset="0"/>
              <a:buChar char="•"/>
            </a:pPr>
            <a:r>
              <a:rPr lang="en-US" altLang="zh-TW" sz="2400" dirty="0">
                <a:latin typeface="Times New Roman" panose="02020603050405020304" pitchFamily="18" charset="0"/>
                <a:cs typeface="Times New Roman" panose="02020603050405020304" pitchFamily="18" charset="0"/>
              </a:rPr>
              <a:t>Source provenance analysis</a:t>
            </a:r>
          </a:p>
          <a:p>
            <a:pPr marL="342900" indent="-342900">
              <a:lnSpc>
                <a:spcPct val="150000"/>
              </a:lnSpc>
              <a:buFont typeface="Arial" panose="020B0604020202020204" pitchFamily="34" charset="0"/>
              <a:buChar char="•"/>
            </a:pPr>
            <a:r>
              <a:rPr lang="en-US" altLang="zh-TW" sz="2400" dirty="0">
                <a:latin typeface="Times New Roman" panose="02020603050405020304" pitchFamily="18" charset="0"/>
                <a:cs typeface="Times New Roman" panose="02020603050405020304" pitchFamily="18" charset="0"/>
              </a:rPr>
              <a:t>Basin evolution</a:t>
            </a:r>
          </a:p>
        </p:txBody>
      </p:sp>
      <p:sp>
        <p:nvSpPr>
          <p:cNvPr id="11" name="文字方塊 14">
            <a:extLst>
              <a:ext uri="{FF2B5EF4-FFF2-40B4-BE49-F238E27FC236}">
                <a16:creationId xmlns:a16="http://schemas.microsoft.com/office/drawing/2014/main" id="{25FEE0C5-A532-4CE8-A60C-BB6544314C5A}"/>
              </a:ext>
            </a:extLst>
          </p:cNvPr>
          <p:cNvSpPr txBox="1"/>
          <p:nvPr/>
        </p:nvSpPr>
        <p:spPr>
          <a:xfrm>
            <a:off x="9493442" y="2325740"/>
            <a:ext cx="2424238" cy="33855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TW" sz="1600" dirty="0" err="1">
                <a:solidFill>
                  <a:schemeClr val="accent1"/>
                </a:solidFill>
              </a:rPr>
              <a:t>Bernet</a:t>
            </a:r>
            <a:r>
              <a:rPr lang="en-US" altLang="zh-TW" sz="1600" dirty="0">
                <a:solidFill>
                  <a:schemeClr val="accent1"/>
                </a:solidFill>
              </a:rPr>
              <a:t> (2018)</a:t>
            </a:r>
            <a:endParaRPr lang="zh-TW" altLang="en-US" sz="1600" dirty="0">
              <a:solidFill>
                <a:schemeClr val="accent1"/>
              </a:solidFill>
            </a:endParaRPr>
          </a:p>
        </p:txBody>
      </p:sp>
      <p:sp>
        <p:nvSpPr>
          <p:cNvPr id="12" name="矩形 11">
            <a:extLst>
              <a:ext uri="{FF2B5EF4-FFF2-40B4-BE49-F238E27FC236}">
                <a16:creationId xmlns:a16="http://schemas.microsoft.com/office/drawing/2014/main" id="{82167A85-F2D9-4935-AB6D-164A0B8C20BC}"/>
              </a:ext>
            </a:extLst>
          </p:cNvPr>
          <p:cNvSpPr/>
          <p:nvPr/>
        </p:nvSpPr>
        <p:spPr>
          <a:xfrm>
            <a:off x="274320" y="3015643"/>
            <a:ext cx="6096000" cy="1687963"/>
          </a:xfrm>
          <a:prstGeom prst="rect">
            <a:avLst/>
          </a:prstGeom>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buFont typeface="Wingdings" panose="05000000000000000000" pitchFamily="2" charset="2"/>
              <a:buChar char="n"/>
            </a:pPr>
            <a:r>
              <a:rPr lang="en-US" altLang="zh-TW" sz="2400" b="1" dirty="0">
                <a:solidFill>
                  <a:schemeClr val="accent1">
                    <a:lumMod val="75000"/>
                  </a:schemeClr>
                </a:solidFill>
                <a:latin typeface="Century Gothic" panose="020B0502020202020204" pitchFamily="34" charset="0"/>
                <a:cs typeface="Times New Roman" panose="02020603050405020304" pitchFamily="18" charset="0"/>
              </a:rPr>
              <a:t>Detrital AFT analysis on pebbles:</a:t>
            </a:r>
          </a:p>
          <a:p>
            <a:pPr marL="342900" indent="-342900">
              <a:lnSpc>
                <a:spcPct val="150000"/>
              </a:lnSpc>
              <a:buFont typeface="Arial" panose="020B0604020202020204" pitchFamily="34" charset="0"/>
              <a:buChar char="•"/>
            </a:pPr>
            <a:r>
              <a:rPr lang="en-US" altLang="zh-TW" sz="2400" dirty="0">
                <a:latin typeface="Times New Roman" panose="02020603050405020304" pitchFamily="18" charset="0"/>
                <a:cs typeface="Times New Roman" panose="02020603050405020304" pitchFamily="18" charset="0"/>
              </a:rPr>
              <a:t>Cooling</a:t>
            </a:r>
            <a:r>
              <a:rPr lang="zh-TW" altLang="en-US" sz="2400" dirty="0">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rate of source strata</a:t>
            </a:r>
          </a:p>
          <a:p>
            <a:pPr marL="342900" indent="-342900">
              <a:lnSpc>
                <a:spcPct val="150000"/>
              </a:lnSpc>
              <a:buFont typeface="Arial" panose="020B0604020202020204" pitchFamily="34" charset="0"/>
              <a:buChar char="•"/>
            </a:pPr>
            <a:r>
              <a:rPr lang="en-US" altLang="zh-TW" sz="2400" dirty="0">
                <a:latin typeface="Times New Roman" panose="02020603050405020304" pitchFamily="18" charset="0"/>
                <a:cs typeface="Times New Roman" panose="02020603050405020304" pitchFamily="18" charset="0"/>
              </a:rPr>
              <a:t>Basin evolution</a:t>
            </a:r>
          </a:p>
        </p:txBody>
      </p:sp>
      <p:sp>
        <p:nvSpPr>
          <p:cNvPr id="2" name="矩形 1">
            <a:extLst>
              <a:ext uri="{FF2B5EF4-FFF2-40B4-BE49-F238E27FC236}">
                <a16:creationId xmlns:a16="http://schemas.microsoft.com/office/drawing/2014/main" id="{6A4BCD60-C3ED-4B3D-82FF-654FC70DA90C}"/>
              </a:ext>
            </a:extLst>
          </p:cNvPr>
          <p:cNvSpPr/>
          <p:nvPr/>
        </p:nvSpPr>
        <p:spPr>
          <a:xfrm>
            <a:off x="305815" y="5409357"/>
            <a:ext cx="5068825" cy="830997"/>
          </a:xfrm>
          <a:prstGeom prst="rect">
            <a:avLst/>
          </a:prstGeom>
        </p:spPr>
        <p:txBody>
          <a:bodyPr wrap="square">
            <a:spAutoFit/>
          </a:bodyPr>
          <a:lstStyle/>
          <a:p>
            <a:r>
              <a:rPr lang="en-US" altLang="zh-TW" sz="2400" dirty="0">
                <a:solidFill>
                  <a:srgbClr val="000000"/>
                </a:solidFill>
                <a:latin typeface="Times New Roman" panose="02020603050405020304" pitchFamily="18" charset="0"/>
                <a:cs typeface="Times New Roman" panose="02020603050405020304" pitchFamily="18" charset="0"/>
              </a:rPr>
              <a:t>The difference between the apparent </a:t>
            </a:r>
            <a:r>
              <a:rPr lang="en-US" altLang="zh-TW" sz="2400" dirty="0">
                <a:solidFill>
                  <a:srgbClr val="000000"/>
                </a:solidFill>
                <a:highlight>
                  <a:srgbClr val="FFFF00"/>
                </a:highlight>
                <a:latin typeface="Times New Roman" panose="02020603050405020304" pitchFamily="18" charset="0"/>
                <a:cs typeface="Times New Roman" panose="02020603050405020304" pitchFamily="18" charset="0"/>
              </a:rPr>
              <a:t>cooling age </a:t>
            </a:r>
            <a:r>
              <a:rPr lang="en-US" altLang="zh-TW" sz="2400" dirty="0">
                <a:solidFill>
                  <a:srgbClr val="000000"/>
                </a:solidFill>
                <a:latin typeface="Times New Roman" panose="02020603050405020304" pitchFamily="18" charset="0"/>
                <a:cs typeface="Times New Roman" panose="02020603050405020304" pitchFamily="18" charset="0"/>
              </a:rPr>
              <a:t>and the </a:t>
            </a:r>
            <a:r>
              <a:rPr lang="en-US" altLang="zh-TW" sz="2400" dirty="0">
                <a:solidFill>
                  <a:srgbClr val="000000"/>
                </a:solidFill>
                <a:highlight>
                  <a:srgbClr val="FFFF00"/>
                </a:highlight>
                <a:latin typeface="Times New Roman" panose="02020603050405020304" pitchFamily="18" charset="0"/>
                <a:cs typeface="Times New Roman" panose="02020603050405020304" pitchFamily="18" charset="0"/>
              </a:rPr>
              <a:t>time of deposition</a:t>
            </a:r>
            <a:r>
              <a:rPr lang="en-US" altLang="zh-TW" sz="2400" dirty="0">
                <a:solidFill>
                  <a:srgbClr val="000000"/>
                </a:solidFill>
                <a:latin typeface="Times New Roman" panose="02020603050405020304" pitchFamily="18" charset="0"/>
                <a:cs typeface="Times New Roman" panose="02020603050405020304" pitchFamily="18" charset="0"/>
              </a:rPr>
              <a:t>.</a:t>
            </a:r>
            <a:endParaRPr lang="zh-TW" altLang="en-US" sz="2400" dirty="0">
              <a:latin typeface="Times New Roman" panose="02020603050405020304" pitchFamily="18" charset="0"/>
              <a:cs typeface="Times New Roman" panose="02020603050405020304" pitchFamily="18" charset="0"/>
            </a:endParaRPr>
          </a:p>
        </p:txBody>
      </p:sp>
      <p:sp>
        <p:nvSpPr>
          <p:cNvPr id="14" name="矩形 13">
            <a:extLst>
              <a:ext uri="{FF2B5EF4-FFF2-40B4-BE49-F238E27FC236}">
                <a16:creationId xmlns:a16="http://schemas.microsoft.com/office/drawing/2014/main" id="{76F195B0-357D-4D83-BA46-0365BFD6E445}"/>
              </a:ext>
            </a:extLst>
          </p:cNvPr>
          <p:cNvSpPr/>
          <p:nvPr/>
        </p:nvSpPr>
        <p:spPr>
          <a:xfrm>
            <a:off x="285495" y="4813963"/>
            <a:ext cx="6096000" cy="574901"/>
          </a:xfrm>
          <a:prstGeom prst="rect">
            <a:avLst/>
          </a:prstGeom>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buFont typeface="Wingdings" panose="05000000000000000000" pitchFamily="2" charset="2"/>
              <a:buChar char="n"/>
            </a:pPr>
            <a:r>
              <a:rPr lang="en-US" altLang="zh-TW" sz="2400" b="1" dirty="0">
                <a:solidFill>
                  <a:schemeClr val="accent1">
                    <a:lumMod val="75000"/>
                  </a:schemeClr>
                </a:solidFill>
                <a:latin typeface="Century Gothic" panose="020B0502020202020204" pitchFamily="34" charset="0"/>
                <a:cs typeface="Times New Roman" panose="02020603050405020304" pitchFamily="18" charset="0"/>
              </a:rPr>
              <a:t>Lag time:</a:t>
            </a:r>
          </a:p>
        </p:txBody>
      </p:sp>
      <p:sp>
        <p:nvSpPr>
          <p:cNvPr id="13" name="矩形 12">
            <a:extLst>
              <a:ext uri="{FF2B5EF4-FFF2-40B4-BE49-F238E27FC236}">
                <a16:creationId xmlns:a16="http://schemas.microsoft.com/office/drawing/2014/main" id="{04764650-2E41-45EB-972F-AEBB7E1C6349}"/>
              </a:ext>
            </a:extLst>
          </p:cNvPr>
          <p:cNvSpPr/>
          <p:nvPr/>
        </p:nvSpPr>
        <p:spPr>
          <a:xfrm>
            <a:off x="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latin typeface="Century Gothic" panose="020B0502020202020204" pitchFamily="34" charset="0"/>
                <a:cs typeface="Times New Roman" panose="02020603050405020304" pitchFamily="18" charset="0"/>
              </a:rPr>
              <a:t>1. Introduction</a:t>
            </a:r>
            <a:endParaRPr lang="zh-TW" altLang="en-US" b="1" dirty="0">
              <a:latin typeface="Century Gothic" panose="020B0502020202020204" pitchFamily="34" charset="0"/>
              <a:cs typeface="Times New Roman" panose="02020603050405020304" pitchFamily="18" charset="0"/>
            </a:endParaRPr>
          </a:p>
        </p:txBody>
      </p:sp>
      <p:sp>
        <p:nvSpPr>
          <p:cNvPr id="15" name="矩形 14">
            <a:extLst>
              <a:ext uri="{FF2B5EF4-FFF2-40B4-BE49-F238E27FC236}">
                <a16:creationId xmlns:a16="http://schemas.microsoft.com/office/drawing/2014/main" id="{3AE5A5F6-F5B4-4318-AA3D-9DDB8BB9A793}"/>
              </a:ext>
            </a:extLst>
          </p:cNvPr>
          <p:cNvSpPr/>
          <p:nvPr/>
        </p:nvSpPr>
        <p:spPr>
          <a:xfrm>
            <a:off x="3101520" y="0"/>
            <a:ext cx="2880000" cy="558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latin typeface="Century Gothic" panose="020B0502020202020204" pitchFamily="34" charset="0"/>
                <a:cs typeface="Times New Roman" panose="02020603050405020304" pitchFamily="18" charset="0"/>
              </a:rPr>
              <a:t>2. Methodology</a:t>
            </a:r>
            <a:endParaRPr lang="zh-TW" altLang="en-US" sz="2400" b="1"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702233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a:extLst>
              <a:ext uri="{FF2B5EF4-FFF2-40B4-BE49-F238E27FC236}">
                <a16:creationId xmlns:a16="http://schemas.microsoft.com/office/drawing/2014/main" id="{B219BC7F-B8C0-4007-8713-DDF6F4B07CCA}"/>
              </a:ext>
            </a:extLst>
          </p:cNvPr>
          <p:cNvGrpSpPr/>
          <p:nvPr/>
        </p:nvGrpSpPr>
        <p:grpSpPr>
          <a:xfrm>
            <a:off x="2590800" y="833120"/>
            <a:ext cx="9522644" cy="5916472"/>
            <a:chOff x="2590799" y="833120"/>
            <a:chExt cx="9601201" cy="5956540"/>
          </a:xfrm>
        </p:grpSpPr>
        <p:pic>
          <p:nvPicPr>
            <p:cNvPr id="4" name="圖片 3">
              <a:extLst>
                <a:ext uri="{FF2B5EF4-FFF2-40B4-BE49-F238E27FC236}">
                  <a16:creationId xmlns:a16="http://schemas.microsoft.com/office/drawing/2014/main" id="{EE91966F-9D0F-46D3-9510-AD5BFAD73133}"/>
                </a:ext>
              </a:extLst>
            </p:cNvPr>
            <p:cNvPicPr>
              <a:picLocks noChangeAspect="1"/>
            </p:cNvPicPr>
            <p:nvPr/>
          </p:nvPicPr>
          <p:blipFill>
            <a:blip r:embed="rId3"/>
            <a:stretch>
              <a:fillRect/>
            </a:stretch>
          </p:blipFill>
          <p:spPr>
            <a:xfrm>
              <a:off x="2590799" y="833120"/>
              <a:ext cx="5585958" cy="34982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圖片 7">
              <a:extLst>
                <a:ext uri="{FF2B5EF4-FFF2-40B4-BE49-F238E27FC236}">
                  <a16:creationId xmlns:a16="http://schemas.microsoft.com/office/drawing/2014/main" id="{24CF78A2-D5C1-4838-BBC4-3DD4A3D1C087}"/>
                </a:ext>
              </a:extLst>
            </p:cNvPr>
            <p:cNvPicPr>
              <a:picLocks noChangeAspect="1"/>
            </p:cNvPicPr>
            <p:nvPr/>
          </p:nvPicPr>
          <p:blipFill>
            <a:blip r:embed="rId4"/>
            <a:stretch>
              <a:fillRect/>
            </a:stretch>
          </p:blipFill>
          <p:spPr>
            <a:xfrm>
              <a:off x="2590799" y="4714025"/>
              <a:ext cx="9601201" cy="20756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圖片 9">
              <a:extLst>
                <a:ext uri="{FF2B5EF4-FFF2-40B4-BE49-F238E27FC236}">
                  <a16:creationId xmlns:a16="http://schemas.microsoft.com/office/drawing/2014/main" id="{A1296A2C-F14F-4A89-B906-3FAF9767D1B5}"/>
                </a:ext>
              </a:extLst>
            </p:cNvPr>
            <p:cNvPicPr>
              <a:picLocks noChangeAspect="1"/>
            </p:cNvPicPr>
            <p:nvPr/>
          </p:nvPicPr>
          <p:blipFill>
            <a:blip r:embed="rId5"/>
            <a:stretch>
              <a:fillRect/>
            </a:stretch>
          </p:blipFill>
          <p:spPr>
            <a:xfrm>
              <a:off x="2694398" y="4997302"/>
              <a:ext cx="1474783" cy="754540"/>
            </a:xfrm>
            <a:prstGeom prst="rect">
              <a:avLst/>
            </a:prstGeom>
          </p:spPr>
        </p:pic>
      </p:grpSp>
      <p:sp>
        <p:nvSpPr>
          <p:cNvPr id="12" name="矩形 11">
            <a:extLst>
              <a:ext uri="{FF2B5EF4-FFF2-40B4-BE49-F238E27FC236}">
                <a16:creationId xmlns:a16="http://schemas.microsoft.com/office/drawing/2014/main" id="{D0FE7FD1-6BB2-4C2B-95B6-D860362FE3D2}"/>
              </a:ext>
            </a:extLst>
          </p:cNvPr>
          <p:cNvSpPr/>
          <p:nvPr/>
        </p:nvSpPr>
        <p:spPr>
          <a:xfrm>
            <a:off x="644792" y="982045"/>
            <a:ext cx="1995611" cy="461665"/>
          </a:xfrm>
          <a:prstGeom prst="rect">
            <a:avLst/>
          </a:prstGeom>
        </p:spPr>
        <p:txBody>
          <a:bodyPr wrap="none">
            <a:spAutoFit/>
          </a:bodyPr>
          <a:lstStyle/>
          <a:p>
            <a:r>
              <a:rPr lang="en-US" altLang="zh-TW" sz="2400" dirty="0">
                <a:solidFill>
                  <a:srgbClr val="C00000"/>
                </a:solidFill>
                <a:latin typeface="Times New Roman" panose="02020603050405020304" pitchFamily="18" charset="0"/>
                <a:cs typeface="Times New Roman" panose="02020603050405020304" pitchFamily="18" charset="0"/>
              </a:rPr>
              <a:t>Conglomerate</a:t>
            </a:r>
            <a:endParaRPr lang="zh-TW" altLang="en-US" sz="2400" dirty="0">
              <a:latin typeface="Times New Roman" panose="02020603050405020304" pitchFamily="18" charset="0"/>
              <a:cs typeface="Times New Roman" panose="02020603050405020304" pitchFamily="18" charset="0"/>
            </a:endParaRPr>
          </a:p>
        </p:txBody>
      </p:sp>
      <p:sp>
        <p:nvSpPr>
          <p:cNvPr id="14" name="矩形 13">
            <a:extLst>
              <a:ext uri="{FF2B5EF4-FFF2-40B4-BE49-F238E27FC236}">
                <a16:creationId xmlns:a16="http://schemas.microsoft.com/office/drawing/2014/main" id="{80C61B25-B30C-47CB-9EDC-35D8D4D2E611}"/>
              </a:ext>
            </a:extLst>
          </p:cNvPr>
          <p:cNvSpPr/>
          <p:nvPr/>
        </p:nvSpPr>
        <p:spPr>
          <a:xfrm>
            <a:off x="875482" y="4893976"/>
            <a:ext cx="1449436" cy="461665"/>
          </a:xfrm>
          <a:prstGeom prst="rect">
            <a:avLst/>
          </a:prstGeom>
        </p:spPr>
        <p:txBody>
          <a:bodyPr wrap="none">
            <a:spAutoFit/>
          </a:bodyPr>
          <a:lstStyle/>
          <a:p>
            <a:r>
              <a:rPr lang="en-US" altLang="zh-TW" sz="2400" dirty="0">
                <a:solidFill>
                  <a:srgbClr val="C00000"/>
                </a:solidFill>
                <a:latin typeface="Times New Roman" panose="02020603050405020304" pitchFamily="18" charset="0"/>
                <a:cs typeface="Times New Roman" panose="02020603050405020304" pitchFamily="18" charset="0"/>
              </a:rPr>
              <a:t>Sandstone</a:t>
            </a:r>
            <a:endParaRPr lang="zh-TW" altLang="en-US" sz="2400" dirty="0">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id="{D4B17493-529F-4D69-9EB6-B9967CEDDDE7}"/>
              </a:ext>
            </a:extLst>
          </p:cNvPr>
          <p:cNvSpPr/>
          <p:nvPr/>
        </p:nvSpPr>
        <p:spPr>
          <a:xfrm>
            <a:off x="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latin typeface="Century Gothic" panose="020B0502020202020204" pitchFamily="34" charset="0"/>
                <a:cs typeface="Times New Roman" panose="02020603050405020304" pitchFamily="18" charset="0"/>
              </a:rPr>
              <a:t>1. Introduction</a:t>
            </a:r>
            <a:endParaRPr lang="zh-TW" altLang="en-US" b="1" dirty="0">
              <a:latin typeface="Century Gothic" panose="020B0502020202020204" pitchFamily="34" charset="0"/>
              <a:cs typeface="Times New Roman" panose="02020603050405020304" pitchFamily="18" charset="0"/>
            </a:endParaRPr>
          </a:p>
        </p:txBody>
      </p:sp>
      <p:sp>
        <p:nvSpPr>
          <p:cNvPr id="15" name="矩形 14">
            <a:extLst>
              <a:ext uri="{FF2B5EF4-FFF2-40B4-BE49-F238E27FC236}">
                <a16:creationId xmlns:a16="http://schemas.microsoft.com/office/drawing/2014/main" id="{7E11A490-C9D4-46C2-9AA9-C8D28567BDB3}"/>
              </a:ext>
            </a:extLst>
          </p:cNvPr>
          <p:cNvSpPr/>
          <p:nvPr/>
        </p:nvSpPr>
        <p:spPr>
          <a:xfrm>
            <a:off x="3101520" y="0"/>
            <a:ext cx="2880000" cy="5588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latin typeface="Century Gothic" panose="020B0502020202020204" pitchFamily="34" charset="0"/>
                <a:cs typeface="Times New Roman" panose="02020603050405020304" pitchFamily="18" charset="0"/>
              </a:rPr>
              <a:t>2. Methodology</a:t>
            </a:r>
            <a:endParaRPr lang="zh-TW" altLang="en-US" b="1" dirty="0">
              <a:latin typeface="Century Gothic" panose="020B0502020202020204" pitchFamily="34" charset="0"/>
              <a:cs typeface="Times New Roman" panose="02020603050405020304" pitchFamily="18" charset="0"/>
            </a:endParaRPr>
          </a:p>
        </p:txBody>
      </p:sp>
      <p:sp>
        <p:nvSpPr>
          <p:cNvPr id="16" name="矩形 15">
            <a:extLst>
              <a:ext uri="{FF2B5EF4-FFF2-40B4-BE49-F238E27FC236}">
                <a16:creationId xmlns:a16="http://schemas.microsoft.com/office/drawing/2014/main" id="{D021854C-1C3C-468C-9D6E-E186E497DE81}"/>
              </a:ext>
            </a:extLst>
          </p:cNvPr>
          <p:cNvSpPr/>
          <p:nvPr/>
        </p:nvSpPr>
        <p:spPr>
          <a:xfrm>
            <a:off x="6210480" y="5080"/>
            <a:ext cx="2880000" cy="558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2000" b="1" dirty="0">
                <a:latin typeface="Century Gothic" panose="020B0502020202020204" pitchFamily="34" charset="0"/>
              </a:rPr>
              <a:t>3. Result &amp; Discussion</a:t>
            </a:r>
            <a:endParaRPr lang="zh-TW" altLang="en-US" sz="2000" b="1" dirty="0">
              <a:latin typeface="Century Gothic" panose="020B0502020202020204" pitchFamily="34" charset="0"/>
            </a:endParaRPr>
          </a:p>
        </p:txBody>
      </p:sp>
      <p:sp>
        <p:nvSpPr>
          <p:cNvPr id="17" name="矩形 16">
            <a:extLst>
              <a:ext uri="{FF2B5EF4-FFF2-40B4-BE49-F238E27FC236}">
                <a16:creationId xmlns:a16="http://schemas.microsoft.com/office/drawing/2014/main" id="{F2EB6507-80CA-450A-8B3A-863848830E78}"/>
              </a:ext>
            </a:extLst>
          </p:cNvPr>
          <p:cNvSpPr/>
          <p:nvPr/>
        </p:nvSpPr>
        <p:spPr>
          <a:xfrm>
            <a:off x="931200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b="1" dirty="0">
                <a:latin typeface="Century Gothic" panose="020B0502020202020204" pitchFamily="34" charset="0"/>
              </a:rPr>
              <a:t>4. Conclusion</a:t>
            </a:r>
            <a:endParaRPr lang="zh-TW" altLang="en-US" b="1" dirty="0">
              <a:latin typeface="Century Gothic" panose="020B0502020202020204" pitchFamily="34" charset="0"/>
            </a:endParaRPr>
          </a:p>
        </p:txBody>
      </p:sp>
      <p:sp>
        <p:nvSpPr>
          <p:cNvPr id="18" name="矩形 17">
            <a:extLst>
              <a:ext uri="{FF2B5EF4-FFF2-40B4-BE49-F238E27FC236}">
                <a16:creationId xmlns:a16="http://schemas.microsoft.com/office/drawing/2014/main" id="{654CB401-E9A5-4B89-9649-82D12BCC1FD4}"/>
              </a:ext>
            </a:extLst>
          </p:cNvPr>
          <p:cNvSpPr/>
          <p:nvPr/>
        </p:nvSpPr>
        <p:spPr>
          <a:xfrm>
            <a:off x="8331208" y="872878"/>
            <a:ext cx="3216000" cy="584775"/>
          </a:xfrm>
          <a:prstGeom prst="rect">
            <a:avLst/>
          </a:prstGeom>
        </p:spPr>
        <p:txBody>
          <a:bodyPr wrap="square">
            <a:spAutoFit/>
          </a:bodyPr>
          <a:lstStyle/>
          <a:p>
            <a:pPr marL="285750" indent="-285750">
              <a:buFont typeface="Arial" panose="020B0604020202020204" pitchFamily="34" charset="0"/>
              <a:buChar char="•"/>
            </a:pPr>
            <a:r>
              <a:rPr lang="en-US" altLang="zh-TW" sz="1600" dirty="0">
                <a:solidFill>
                  <a:srgbClr val="C00000"/>
                </a:solidFill>
                <a:latin typeface="Times New Roman" panose="02020603050405020304" pitchFamily="18" charset="0"/>
                <a:cs typeface="Times New Roman" panose="02020603050405020304" pitchFamily="18" charset="0"/>
              </a:rPr>
              <a:t>When the p</a:t>
            </a:r>
            <a:r>
              <a:rPr lang="el-GR" altLang="zh-TW" sz="1600" dirty="0">
                <a:solidFill>
                  <a:srgbClr val="C00000"/>
                </a:solidFill>
                <a:latin typeface="新細明體" panose="02020500000000000000" pitchFamily="18" charset="-120"/>
                <a:ea typeface="新細明體" panose="02020500000000000000" pitchFamily="18" charset="-120"/>
                <a:cs typeface="Times New Roman" panose="02020603050405020304" pitchFamily="18" charset="0"/>
              </a:rPr>
              <a:t>χ</a:t>
            </a:r>
            <a:r>
              <a:rPr lang="en-US" altLang="zh-TW" sz="1600" baseline="30000" dirty="0">
                <a:solidFill>
                  <a:srgbClr val="C00000"/>
                </a:solidFill>
                <a:latin typeface="新細明體" panose="02020500000000000000" pitchFamily="18" charset="-120"/>
                <a:ea typeface="新細明體" panose="02020500000000000000" pitchFamily="18" charset="-120"/>
                <a:cs typeface="Times New Roman" panose="02020603050405020304" pitchFamily="18" charset="0"/>
              </a:rPr>
              <a:t>2</a:t>
            </a:r>
            <a:r>
              <a:rPr lang="en-US" altLang="zh-TW" sz="1600" baseline="30000" dirty="0">
                <a:solidFill>
                  <a:srgbClr val="C00000"/>
                </a:solidFill>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1600" dirty="0">
                <a:solidFill>
                  <a:srgbClr val="C00000"/>
                </a:solidFill>
                <a:latin typeface="Times New Roman" panose="02020603050405020304" pitchFamily="18" charset="0"/>
                <a:cs typeface="Times New Roman" panose="02020603050405020304" pitchFamily="18" charset="0"/>
              </a:rPr>
              <a:t>&gt;5, the FT age is more like single-peak.</a:t>
            </a:r>
            <a:endParaRPr lang="zh-TW" altLang="en-US" sz="1600" dirty="0">
              <a:solidFill>
                <a:srgbClr val="C00000"/>
              </a:solidFill>
            </a:endParaRPr>
          </a:p>
        </p:txBody>
      </p:sp>
    </p:spTree>
    <p:extLst>
      <p:ext uri="{BB962C8B-B14F-4D97-AF65-F5344CB8AC3E}">
        <p14:creationId xmlns:p14="http://schemas.microsoft.com/office/powerpoint/2010/main" val="2798407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8EC9BB77-DC84-46CE-B21D-C36E0DD5C065}"/>
              </a:ext>
            </a:extLst>
          </p:cNvPr>
          <p:cNvPicPr>
            <a:picLocks noChangeAspect="1"/>
          </p:cNvPicPr>
          <p:nvPr/>
        </p:nvPicPr>
        <p:blipFill>
          <a:blip r:embed="rId3"/>
          <a:stretch>
            <a:fillRect/>
          </a:stretch>
        </p:blipFill>
        <p:spPr>
          <a:xfrm>
            <a:off x="9099074" y="619125"/>
            <a:ext cx="3095625" cy="6238875"/>
          </a:xfrm>
          <a:prstGeom prst="rect">
            <a:avLst/>
          </a:prstGeom>
        </p:spPr>
      </p:pic>
      <p:sp>
        <p:nvSpPr>
          <p:cNvPr id="4" name="矩形 3">
            <a:extLst>
              <a:ext uri="{FF2B5EF4-FFF2-40B4-BE49-F238E27FC236}">
                <a16:creationId xmlns:a16="http://schemas.microsoft.com/office/drawing/2014/main" id="{6B366BD4-E28F-4044-AAF4-3BC96063AEB6}"/>
              </a:ext>
            </a:extLst>
          </p:cNvPr>
          <p:cNvSpPr/>
          <p:nvPr/>
        </p:nvSpPr>
        <p:spPr>
          <a:xfrm>
            <a:off x="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latin typeface="Century Gothic" panose="020B0502020202020204" pitchFamily="34" charset="0"/>
                <a:cs typeface="Times New Roman" panose="02020603050405020304" pitchFamily="18" charset="0"/>
              </a:rPr>
              <a:t>1. Introduction</a:t>
            </a:r>
            <a:endParaRPr lang="zh-TW" altLang="en-US" b="1" dirty="0">
              <a:latin typeface="Century Gothic" panose="020B0502020202020204" pitchFamily="34" charset="0"/>
              <a:cs typeface="Times New Roman" panose="02020603050405020304" pitchFamily="18" charset="0"/>
            </a:endParaRPr>
          </a:p>
        </p:txBody>
      </p:sp>
      <p:sp>
        <p:nvSpPr>
          <p:cNvPr id="5" name="矩形 4">
            <a:extLst>
              <a:ext uri="{FF2B5EF4-FFF2-40B4-BE49-F238E27FC236}">
                <a16:creationId xmlns:a16="http://schemas.microsoft.com/office/drawing/2014/main" id="{68BD459B-51CD-4907-A6AA-EE48CA928A98}"/>
              </a:ext>
            </a:extLst>
          </p:cNvPr>
          <p:cNvSpPr/>
          <p:nvPr/>
        </p:nvSpPr>
        <p:spPr>
          <a:xfrm>
            <a:off x="3101520" y="0"/>
            <a:ext cx="2880000" cy="5588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latin typeface="Century Gothic" panose="020B0502020202020204" pitchFamily="34" charset="0"/>
                <a:cs typeface="Times New Roman" panose="02020603050405020304" pitchFamily="18" charset="0"/>
              </a:rPr>
              <a:t>2. Methodology</a:t>
            </a:r>
            <a:endParaRPr lang="zh-TW" altLang="en-US" b="1" dirty="0">
              <a:latin typeface="Century Gothic" panose="020B0502020202020204" pitchFamily="34" charset="0"/>
              <a:cs typeface="Times New Roman" panose="02020603050405020304" pitchFamily="18" charset="0"/>
            </a:endParaRPr>
          </a:p>
        </p:txBody>
      </p:sp>
      <p:sp>
        <p:nvSpPr>
          <p:cNvPr id="6" name="矩形 5">
            <a:extLst>
              <a:ext uri="{FF2B5EF4-FFF2-40B4-BE49-F238E27FC236}">
                <a16:creationId xmlns:a16="http://schemas.microsoft.com/office/drawing/2014/main" id="{6B366BD4-E28F-4044-AAF4-3BC96063AEB6}"/>
              </a:ext>
            </a:extLst>
          </p:cNvPr>
          <p:cNvSpPr/>
          <p:nvPr/>
        </p:nvSpPr>
        <p:spPr>
          <a:xfrm>
            <a:off x="6210480" y="5080"/>
            <a:ext cx="2880000" cy="558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2000" b="1" dirty="0">
                <a:latin typeface="Century Gothic" panose="020B0502020202020204" pitchFamily="34" charset="0"/>
              </a:rPr>
              <a:t>3. Result &amp; Discussion</a:t>
            </a:r>
            <a:endParaRPr lang="zh-TW" altLang="en-US" sz="2000" b="1" dirty="0">
              <a:latin typeface="Century Gothic" panose="020B0502020202020204" pitchFamily="34" charset="0"/>
            </a:endParaRPr>
          </a:p>
        </p:txBody>
      </p:sp>
      <p:sp>
        <p:nvSpPr>
          <p:cNvPr id="7" name="矩形 6">
            <a:extLst>
              <a:ext uri="{FF2B5EF4-FFF2-40B4-BE49-F238E27FC236}">
                <a16:creationId xmlns:a16="http://schemas.microsoft.com/office/drawing/2014/main" id="{6B366BD4-E28F-4044-AAF4-3BC96063AEB6}"/>
              </a:ext>
            </a:extLst>
          </p:cNvPr>
          <p:cNvSpPr/>
          <p:nvPr/>
        </p:nvSpPr>
        <p:spPr>
          <a:xfrm>
            <a:off x="931200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b="1" dirty="0">
                <a:latin typeface="Century Gothic" panose="020B0502020202020204" pitchFamily="34" charset="0"/>
              </a:rPr>
              <a:t>4. Conclusion</a:t>
            </a:r>
            <a:endParaRPr lang="zh-TW" altLang="en-US" b="1" dirty="0">
              <a:latin typeface="Century Gothic" panose="020B0502020202020204" pitchFamily="34" charset="0"/>
            </a:endParaRPr>
          </a:p>
        </p:txBody>
      </p:sp>
      <p:pic>
        <p:nvPicPr>
          <p:cNvPr id="3" name="圖片 2">
            <a:extLst>
              <a:ext uri="{FF2B5EF4-FFF2-40B4-BE49-F238E27FC236}">
                <a16:creationId xmlns:a16="http://schemas.microsoft.com/office/drawing/2014/main" id="{AA98630F-5723-49AE-A993-5EB1270B50D0}"/>
              </a:ext>
            </a:extLst>
          </p:cNvPr>
          <p:cNvPicPr>
            <a:picLocks noChangeAspect="1"/>
          </p:cNvPicPr>
          <p:nvPr/>
        </p:nvPicPr>
        <p:blipFill>
          <a:blip r:embed="rId4"/>
          <a:stretch>
            <a:fillRect/>
          </a:stretch>
        </p:blipFill>
        <p:spPr>
          <a:xfrm>
            <a:off x="2969131" y="619125"/>
            <a:ext cx="3144777" cy="6299200"/>
          </a:xfrm>
          <a:prstGeom prst="rect">
            <a:avLst/>
          </a:prstGeom>
        </p:spPr>
      </p:pic>
      <p:sp>
        <p:nvSpPr>
          <p:cNvPr id="8" name="文字方塊 7">
            <a:extLst>
              <a:ext uri="{FF2B5EF4-FFF2-40B4-BE49-F238E27FC236}">
                <a16:creationId xmlns:a16="http://schemas.microsoft.com/office/drawing/2014/main" id="{4CAE5648-0EAB-4637-A22A-69B80EB15FCF}"/>
              </a:ext>
            </a:extLst>
          </p:cNvPr>
          <p:cNvSpPr txBox="1"/>
          <p:nvPr/>
        </p:nvSpPr>
        <p:spPr>
          <a:xfrm>
            <a:off x="686254" y="815700"/>
            <a:ext cx="1765005" cy="646331"/>
          </a:xfrm>
          <a:prstGeom prst="rect">
            <a:avLst/>
          </a:prstGeom>
          <a:noFill/>
        </p:spPr>
        <p:txBody>
          <a:bodyPr wrap="square" rtlCol="0">
            <a:spAutoFit/>
          </a:bodyPr>
          <a:lstStyle/>
          <a:p>
            <a:pPr algn="ctr"/>
            <a:r>
              <a:rPr lang="en-US" altLang="zh-TW" dirty="0">
                <a:solidFill>
                  <a:srgbClr val="C00000"/>
                </a:solidFill>
              </a:rPr>
              <a:t>20180129_02</a:t>
            </a:r>
            <a:br>
              <a:rPr lang="en-US" altLang="zh-TW" dirty="0">
                <a:solidFill>
                  <a:srgbClr val="C00000"/>
                </a:solidFill>
              </a:rPr>
            </a:br>
            <a:r>
              <a:rPr lang="en-US" altLang="zh-TW" dirty="0">
                <a:solidFill>
                  <a:srgbClr val="C00000"/>
                </a:solidFill>
              </a:rPr>
              <a:t>(Conglomerate)</a:t>
            </a:r>
            <a:endParaRPr lang="zh-TW" altLang="en-US" dirty="0">
              <a:solidFill>
                <a:srgbClr val="C00000"/>
              </a:solidFill>
            </a:endParaRPr>
          </a:p>
        </p:txBody>
      </p:sp>
      <p:sp>
        <p:nvSpPr>
          <p:cNvPr id="9" name="文字方塊 8">
            <a:extLst>
              <a:ext uri="{FF2B5EF4-FFF2-40B4-BE49-F238E27FC236}">
                <a16:creationId xmlns:a16="http://schemas.microsoft.com/office/drawing/2014/main" id="{854B0507-B21D-467D-8A5B-8FFE362ED71F}"/>
              </a:ext>
            </a:extLst>
          </p:cNvPr>
          <p:cNvSpPr txBox="1"/>
          <p:nvPr/>
        </p:nvSpPr>
        <p:spPr>
          <a:xfrm>
            <a:off x="6599368" y="815700"/>
            <a:ext cx="1765005" cy="646331"/>
          </a:xfrm>
          <a:prstGeom prst="rect">
            <a:avLst/>
          </a:prstGeom>
          <a:noFill/>
        </p:spPr>
        <p:txBody>
          <a:bodyPr wrap="square" rtlCol="0">
            <a:spAutoFit/>
          </a:bodyPr>
          <a:lstStyle/>
          <a:p>
            <a:pPr algn="ctr"/>
            <a:r>
              <a:rPr lang="en-US" altLang="zh-TW" dirty="0">
                <a:solidFill>
                  <a:srgbClr val="C00000"/>
                </a:solidFill>
              </a:rPr>
              <a:t>20180129_23</a:t>
            </a:r>
            <a:br>
              <a:rPr lang="en-US" altLang="zh-TW" dirty="0">
                <a:solidFill>
                  <a:srgbClr val="C00000"/>
                </a:solidFill>
              </a:rPr>
            </a:br>
            <a:r>
              <a:rPr lang="en-US" altLang="zh-TW" dirty="0">
                <a:solidFill>
                  <a:srgbClr val="C00000"/>
                </a:solidFill>
              </a:rPr>
              <a:t>(Sandstone)</a:t>
            </a:r>
            <a:endParaRPr lang="zh-TW" altLang="en-US" dirty="0">
              <a:solidFill>
                <a:srgbClr val="C00000"/>
              </a:solidFill>
            </a:endParaRPr>
          </a:p>
        </p:txBody>
      </p:sp>
      <p:pic>
        <p:nvPicPr>
          <p:cNvPr id="11" name="圖片 10">
            <a:extLst>
              <a:ext uri="{FF2B5EF4-FFF2-40B4-BE49-F238E27FC236}">
                <a16:creationId xmlns:a16="http://schemas.microsoft.com/office/drawing/2014/main" id="{14515175-39B1-4855-83A0-AB325454135C}"/>
              </a:ext>
            </a:extLst>
          </p:cNvPr>
          <p:cNvPicPr>
            <a:picLocks noChangeAspect="1"/>
          </p:cNvPicPr>
          <p:nvPr/>
        </p:nvPicPr>
        <p:blipFill>
          <a:blip r:embed="rId5"/>
          <a:stretch>
            <a:fillRect/>
          </a:stretch>
        </p:blipFill>
        <p:spPr>
          <a:xfrm>
            <a:off x="6323225" y="1462031"/>
            <a:ext cx="2654510" cy="2637815"/>
          </a:xfrm>
          <a:prstGeom prst="rect">
            <a:avLst/>
          </a:prstGeom>
        </p:spPr>
      </p:pic>
      <p:pic>
        <p:nvPicPr>
          <p:cNvPr id="12" name="圖片 11">
            <a:extLst>
              <a:ext uri="{FF2B5EF4-FFF2-40B4-BE49-F238E27FC236}">
                <a16:creationId xmlns:a16="http://schemas.microsoft.com/office/drawing/2014/main" id="{3B985912-F3C5-4F59-9E20-286DDF9EB889}"/>
              </a:ext>
            </a:extLst>
          </p:cNvPr>
          <p:cNvPicPr>
            <a:picLocks noChangeAspect="1"/>
          </p:cNvPicPr>
          <p:nvPr/>
        </p:nvPicPr>
        <p:blipFill>
          <a:blip r:embed="rId6"/>
          <a:stretch>
            <a:fillRect/>
          </a:stretch>
        </p:blipFill>
        <p:spPr>
          <a:xfrm>
            <a:off x="203200" y="1462032"/>
            <a:ext cx="2660764" cy="2660764"/>
          </a:xfrm>
          <a:prstGeom prst="rect">
            <a:avLst/>
          </a:prstGeom>
        </p:spPr>
      </p:pic>
      <p:graphicFrame>
        <p:nvGraphicFramePr>
          <p:cNvPr id="16" name="表格 15">
            <a:extLst>
              <a:ext uri="{FF2B5EF4-FFF2-40B4-BE49-F238E27FC236}">
                <a16:creationId xmlns:a16="http://schemas.microsoft.com/office/drawing/2014/main" id="{BEDBDFE2-1AEF-443A-B6A1-504B52E67742}"/>
              </a:ext>
            </a:extLst>
          </p:cNvPr>
          <p:cNvGraphicFramePr>
            <a:graphicFrameLocks noGrp="1"/>
          </p:cNvGraphicFramePr>
          <p:nvPr>
            <p:extLst>
              <p:ext uri="{D42A27DB-BD31-4B8C-83A1-F6EECF244321}">
                <p14:modId xmlns:p14="http://schemas.microsoft.com/office/powerpoint/2010/main" val="194227113"/>
              </p:ext>
            </p:extLst>
          </p:nvPr>
        </p:nvGraphicFramePr>
        <p:xfrm>
          <a:off x="6235247" y="4368799"/>
          <a:ext cx="2654510" cy="936177"/>
        </p:xfrm>
        <a:graphic>
          <a:graphicData uri="http://schemas.openxmlformats.org/drawingml/2006/table">
            <a:tbl>
              <a:tblPr>
                <a:tableStyleId>{5C22544A-7EE6-4342-B048-85BDC9FD1C3A}</a:tableStyleId>
              </a:tblPr>
              <a:tblGrid>
                <a:gridCol w="1327255">
                  <a:extLst>
                    <a:ext uri="{9D8B030D-6E8A-4147-A177-3AD203B41FA5}">
                      <a16:colId xmlns:a16="http://schemas.microsoft.com/office/drawing/2014/main" val="2324747787"/>
                    </a:ext>
                  </a:extLst>
                </a:gridCol>
                <a:gridCol w="1327255">
                  <a:extLst>
                    <a:ext uri="{9D8B030D-6E8A-4147-A177-3AD203B41FA5}">
                      <a16:colId xmlns:a16="http://schemas.microsoft.com/office/drawing/2014/main" val="1968372972"/>
                    </a:ext>
                  </a:extLst>
                </a:gridCol>
              </a:tblGrid>
              <a:tr h="308513">
                <a:tc gridSpan="2">
                  <a:txBody>
                    <a:bodyPr/>
                    <a:lstStyle/>
                    <a:p>
                      <a:pPr algn="ctr" fontAlgn="b"/>
                      <a:r>
                        <a:rPr lang="en-US" sz="1800" u="none" strike="noStrike" dirty="0">
                          <a:solidFill>
                            <a:schemeClr val="bg1"/>
                          </a:solidFill>
                          <a:effectLst/>
                        </a:rPr>
                        <a:t>Age components(Ma)</a:t>
                      </a:r>
                      <a:endParaRPr lang="en-US" sz="1800" b="0" i="0" u="none" strike="noStrike" dirty="0">
                        <a:solidFill>
                          <a:schemeClr val="bg1"/>
                        </a:solidFill>
                        <a:effectLst/>
                        <a:latin typeface="新細明體" panose="02020500000000000000" pitchFamily="18" charset="-120"/>
                        <a:ea typeface="新細明體" panose="02020500000000000000" pitchFamily="18" charset="-12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zh-TW" altLang="en-US"/>
                    </a:p>
                  </a:txBody>
                  <a:tcPr/>
                </a:tc>
                <a:extLst>
                  <a:ext uri="{0D108BD9-81ED-4DB2-BD59-A6C34878D82A}">
                    <a16:rowId xmlns:a16="http://schemas.microsoft.com/office/drawing/2014/main" val="661859586"/>
                  </a:ext>
                </a:extLst>
              </a:tr>
              <a:tr h="308513">
                <a:tc>
                  <a:txBody>
                    <a:bodyPr/>
                    <a:lstStyle/>
                    <a:p>
                      <a:pPr algn="ctr" fontAlgn="b"/>
                      <a:r>
                        <a:rPr lang="en-US" sz="1800" u="none" strike="noStrike" dirty="0">
                          <a:solidFill>
                            <a:schemeClr val="bg1"/>
                          </a:solidFill>
                          <a:effectLst/>
                        </a:rPr>
                        <a:t>first peak</a:t>
                      </a:r>
                      <a:endParaRPr lang="en-US" sz="1800" b="0" i="0" u="none" strike="noStrike" dirty="0">
                        <a:solidFill>
                          <a:schemeClr val="bg1"/>
                        </a:solidFill>
                        <a:effectLst/>
                        <a:latin typeface="新細明體" panose="02020500000000000000" pitchFamily="18" charset="-120"/>
                        <a:ea typeface="新細明體" panose="02020500000000000000" pitchFamily="18" charset="-12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800" u="none" strike="noStrike" dirty="0">
                          <a:solidFill>
                            <a:schemeClr val="bg1"/>
                          </a:solidFill>
                          <a:effectLst/>
                        </a:rPr>
                        <a:t>second peak</a:t>
                      </a:r>
                      <a:endParaRPr lang="en-US" sz="1800" b="0" i="0" u="none" strike="noStrike" dirty="0">
                        <a:solidFill>
                          <a:schemeClr val="bg1"/>
                        </a:solidFill>
                        <a:effectLst/>
                        <a:latin typeface="新細明體" panose="02020500000000000000" pitchFamily="18" charset="-120"/>
                        <a:ea typeface="新細明體" panose="02020500000000000000" pitchFamily="18" charset="-12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331379842"/>
                  </a:ext>
                </a:extLst>
              </a:tr>
              <a:tr h="319151">
                <a:tc>
                  <a:txBody>
                    <a:bodyPr/>
                    <a:lstStyle/>
                    <a:p>
                      <a:pPr algn="ctr" fontAlgn="b"/>
                      <a:r>
                        <a:rPr lang="en-US" altLang="zh-TW" sz="1800" u="none" strike="noStrike">
                          <a:effectLst/>
                        </a:rPr>
                        <a:t>2.5 (87.4%)</a:t>
                      </a:r>
                      <a:endParaRPr lang="en-US" altLang="zh-TW" sz="1800" b="0" i="0" u="none" strike="noStrike">
                        <a:solidFill>
                          <a:srgbClr val="000000"/>
                        </a:solidFill>
                        <a:effectLst/>
                        <a:latin typeface="新細明體" panose="02020500000000000000" pitchFamily="18" charset="-120"/>
                        <a:ea typeface="新細明體" panose="02020500000000000000" pitchFamily="18" charset="-12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u="none" strike="noStrike" dirty="0">
                          <a:effectLst/>
                        </a:rPr>
                        <a:t>9.6 (12.6%)</a:t>
                      </a:r>
                      <a:endParaRPr lang="en-US" altLang="zh-TW" sz="18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5710566"/>
                  </a:ext>
                </a:extLst>
              </a:tr>
            </a:tbl>
          </a:graphicData>
        </a:graphic>
      </p:graphicFrame>
      <p:graphicFrame>
        <p:nvGraphicFramePr>
          <p:cNvPr id="17" name="表格 16">
            <a:extLst>
              <a:ext uri="{FF2B5EF4-FFF2-40B4-BE49-F238E27FC236}">
                <a16:creationId xmlns:a16="http://schemas.microsoft.com/office/drawing/2014/main" id="{5288DB32-0834-4A39-A158-015BB883072E}"/>
              </a:ext>
            </a:extLst>
          </p:cNvPr>
          <p:cNvGraphicFramePr>
            <a:graphicFrameLocks noGrp="1"/>
          </p:cNvGraphicFramePr>
          <p:nvPr>
            <p:extLst>
              <p:ext uri="{D42A27DB-BD31-4B8C-83A1-F6EECF244321}">
                <p14:modId xmlns:p14="http://schemas.microsoft.com/office/powerpoint/2010/main" val="1940998380"/>
              </p:ext>
            </p:extLst>
          </p:nvPr>
        </p:nvGraphicFramePr>
        <p:xfrm>
          <a:off x="161711" y="4368799"/>
          <a:ext cx="2654510" cy="936177"/>
        </p:xfrm>
        <a:graphic>
          <a:graphicData uri="http://schemas.openxmlformats.org/drawingml/2006/table">
            <a:tbl>
              <a:tblPr>
                <a:tableStyleId>{5C22544A-7EE6-4342-B048-85BDC9FD1C3A}</a:tableStyleId>
              </a:tblPr>
              <a:tblGrid>
                <a:gridCol w="1327255">
                  <a:extLst>
                    <a:ext uri="{9D8B030D-6E8A-4147-A177-3AD203B41FA5}">
                      <a16:colId xmlns:a16="http://schemas.microsoft.com/office/drawing/2014/main" val="2324747787"/>
                    </a:ext>
                  </a:extLst>
                </a:gridCol>
                <a:gridCol w="1327255">
                  <a:extLst>
                    <a:ext uri="{9D8B030D-6E8A-4147-A177-3AD203B41FA5}">
                      <a16:colId xmlns:a16="http://schemas.microsoft.com/office/drawing/2014/main" val="1968372972"/>
                    </a:ext>
                  </a:extLst>
                </a:gridCol>
              </a:tblGrid>
              <a:tr h="308513">
                <a:tc gridSpan="2">
                  <a:txBody>
                    <a:bodyPr/>
                    <a:lstStyle/>
                    <a:p>
                      <a:pPr algn="ctr" fontAlgn="b"/>
                      <a:r>
                        <a:rPr lang="en-US" sz="1800" u="none" strike="noStrike" dirty="0">
                          <a:solidFill>
                            <a:schemeClr val="bg1"/>
                          </a:solidFill>
                          <a:effectLst/>
                        </a:rPr>
                        <a:t>Age components(Ma)</a:t>
                      </a:r>
                      <a:endParaRPr lang="en-US" sz="1800" b="0" i="0" u="none" strike="noStrike" dirty="0">
                        <a:solidFill>
                          <a:schemeClr val="bg1"/>
                        </a:solidFill>
                        <a:effectLst/>
                        <a:latin typeface="新細明體" panose="02020500000000000000" pitchFamily="18" charset="-120"/>
                        <a:ea typeface="新細明體" panose="02020500000000000000" pitchFamily="18" charset="-12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zh-TW" altLang="en-US"/>
                    </a:p>
                  </a:txBody>
                  <a:tcPr/>
                </a:tc>
                <a:extLst>
                  <a:ext uri="{0D108BD9-81ED-4DB2-BD59-A6C34878D82A}">
                    <a16:rowId xmlns:a16="http://schemas.microsoft.com/office/drawing/2014/main" val="661859586"/>
                  </a:ext>
                </a:extLst>
              </a:tr>
              <a:tr h="308513">
                <a:tc>
                  <a:txBody>
                    <a:bodyPr/>
                    <a:lstStyle/>
                    <a:p>
                      <a:pPr algn="ctr" fontAlgn="b"/>
                      <a:r>
                        <a:rPr lang="en-US" sz="1800" u="none" strike="noStrike" dirty="0">
                          <a:solidFill>
                            <a:schemeClr val="bg1"/>
                          </a:solidFill>
                          <a:effectLst/>
                        </a:rPr>
                        <a:t>first peak</a:t>
                      </a:r>
                      <a:endParaRPr lang="en-US" sz="1800" b="0" i="0" u="none" strike="noStrike" dirty="0">
                        <a:solidFill>
                          <a:schemeClr val="bg1"/>
                        </a:solidFill>
                        <a:effectLst/>
                        <a:latin typeface="新細明體" panose="02020500000000000000" pitchFamily="18" charset="-120"/>
                        <a:ea typeface="新細明體" panose="02020500000000000000" pitchFamily="18" charset="-12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800" u="none" strike="noStrike" dirty="0">
                          <a:solidFill>
                            <a:schemeClr val="bg1"/>
                          </a:solidFill>
                          <a:effectLst/>
                        </a:rPr>
                        <a:t>second peak</a:t>
                      </a:r>
                      <a:endParaRPr lang="en-US" sz="1800" b="0" i="0" u="none" strike="noStrike" dirty="0">
                        <a:solidFill>
                          <a:schemeClr val="bg1"/>
                        </a:solidFill>
                        <a:effectLst/>
                        <a:latin typeface="新細明體" panose="02020500000000000000" pitchFamily="18" charset="-120"/>
                        <a:ea typeface="新細明體" panose="02020500000000000000" pitchFamily="18" charset="-12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331379842"/>
                  </a:ext>
                </a:extLst>
              </a:tr>
              <a:tr h="319151">
                <a:tc>
                  <a:txBody>
                    <a:bodyPr/>
                    <a:lstStyle/>
                    <a:p>
                      <a:pPr algn="ctr" fontAlgn="b"/>
                      <a:r>
                        <a:rPr lang="en-US" altLang="zh-TW" sz="1800" u="none" strike="noStrike" dirty="0">
                          <a:effectLst/>
                        </a:rPr>
                        <a:t>2.8 (100%)</a:t>
                      </a:r>
                      <a:endParaRPr lang="en-US" altLang="zh-TW" sz="18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800" u="none" strike="noStrike" dirty="0">
                          <a:effectLst/>
                        </a:rPr>
                        <a:t>-</a:t>
                      </a:r>
                      <a:endParaRPr lang="en-US" altLang="zh-TW" sz="18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5710566"/>
                  </a:ext>
                </a:extLst>
              </a:tr>
            </a:tbl>
          </a:graphicData>
        </a:graphic>
      </p:graphicFrame>
      <p:sp>
        <p:nvSpPr>
          <p:cNvPr id="10" name="橢圓 9">
            <a:extLst>
              <a:ext uri="{FF2B5EF4-FFF2-40B4-BE49-F238E27FC236}">
                <a16:creationId xmlns:a16="http://schemas.microsoft.com/office/drawing/2014/main" id="{70AAFCA7-9BF4-47B8-A119-E78EAC5E8C87}"/>
              </a:ext>
            </a:extLst>
          </p:cNvPr>
          <p:cNvSpPr/>
          <p:nvPr/>
        </p:nvSpPr>
        <p:spPr>
          <a:xfrm>
            <a:off x="7537223" y="4979143"/>
            <a:ext cx="1352534" cy="44821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8EA4319F-C91A-4557-87BA-D51C991C6AB6}"/>
              </a:ext>
            </a:extLst>
          </p:cNvPr>
          <p:cNvSpPr/>
          <p:nvPr/>
        </p:nvSpPr>
        <p:spPr>
          <a:xfrm>
            <a:off x="6006869" y="5487679"/>
            <a:ext cx="3216000" cy="1323439"/>
          </a:xfrm>
          <a:prstGeom prst="rect">
            <a:avLst/>
          </a:prstGeom>
        </p:spPr>
        <p:txBody>
          <a:bodyPr wrap="square">
            <a:spAutoFit/>
          </a:bodyPr>
          <a:lstStyle/>
          <a:p>
            <a:pPr marL="285750" indent="-285750">
              <a:buFont typeface="Arial" panose="020B0604020202020204" pitchFamily="34" charset="0"/>
              <a:buChar char="•"/>
            </a:pPr>
            <a:r>
              <a:rPr lang="en-US" altLang="zh-TW" sz="1600" dirty="0">
                <a:solidFill>
                  <a:srgbClr val="C00000"/>
                </a:solidFill>
                <a:latin typeface="Times New Roman" panose="02020603050405020304" pitchFamily="18" charset="0"/>
                <a:cs typeface="Times New Roman" panose="02020603050405020304" pitchFamily="18" charset="0"/>
              </a:rPr>
              <a:t>Is the peak caused by chlorine-rich apatite in sandstone?</a:t>
            </a:r>
            <a:br>
              <a:rPr lang="en-US" altLang="zh-TW" sz="1600" dirty="0">
                <a:solidFill>
                  <a:srgbClr val="C00000"/>
                </a:solidFill>
                <a:latin typeface="Times New Roman" panose="02020603050405020304" pitchFamily="18" charset="0"/>
                <a:cs typeface="Times New Roman" panose="02020603050405020304" pitchFamily="18" charset="0"/>
              </a:rPr>
            </a:br>
            <a:endParaRPr lang="en-US" altLang="zh-TW" sz="1600" dirty="0">
              <a:solidFill>
                <a:srgbClr val="C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TW" sz="1600" dirty="0">
                <a:solidFill>
                  <a:srgbClr val="C00000"/>
                </a:solidFill>
                <a:latin typeface="Times New Roman" panose="02020603050405020304" pitchFamily="18" charset="0"/>
                <a:cs typeface="Times New Roman" panose="02020603050405020304" pitchFamily="18" charset="0"/>
              </a:rPr>
              <a:t>Can this be used to constraint the burial temperature?</a:t>
            </a:r>
            <a:endParaRPr lang="zh-TW" altLang="en-US" sz="1600" dirty="0">
              <a:solidFill>
                <a:srgbClr val="C00000"/>
              </a:solidFill>
            </a:endParaRPr>
          </a:p>
        </p:txBody>
      </p:sp>
    </p:spTree>
    <p:extLst>
      <p:ext uri="{BB962C8B-B14F-4D97-AF65-F5344CB8AC3E}">
        <p14:creationId xmlns:p14="http://schemas.microsoft.com/office/powerpoint/2010/main" val="340235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5">
            <a:extLst>
              <a:ext uri="{FF2B5EF4-FFF2-40B4-BE49-F238E27FC236}">
                <a16:creationId xmlns:a16="http://schemas.microsoft.com/office/drawing/2014/main" id="{B031ADA2-9258-4117-93FD-0190EBC911B6}"/>
              </a:ext>
            </a:extLst>
          </p:cNvPr>
          <p:cNvSpPr/>
          <p:nvPr/>
        </p:nvSpPr>
        <p:spPr>
          <a:xfrm>
            <a:off x="8375271" y="601870"/>
            <a:ext cx="4176074" cy="584775"/>
          </a:xfrm>
          <a:prstGeom prst="rect">
            <a:avLst/>
          </a:prstGeom>
        </p:spPr>
        <p:txBody>
          <a:bodyPr wrap="square">
            <a:spAutoFit/>
          </a:bodyPr>
          <a:lstStyle/>
          <a:p>
            <a:r>
              <a:rPr lang="en-US" altLang="zh-TW" sz="1600" dirty="0">
                <a:solidFill>
                  <a:schemeClr val="accent1"/>
                </a:solidFill>
                <a:effectLst/>
                <a:latin typeface="Times New Roman" panose="02020603050405020304" pitchFamily="18" charset="0"/>
              </a:rPr>
              <a:t>Transition from hexagonal to monoclinic </a:t>
            </a:r>
          </a:p>
          <a:p>
            <a:r>
              <a:rPr lang="en-US" altLang="zh-TW" sz="1600" dirty="0">
                <a:solidFill>
                  <a:schemeClr val="accent1"/>
                </a:solidFill>
                <a:effectLst/>
                <a:latin typeface="Times New Roman" panose="02020603050405020304" pitchFamily="18" charset="0"/>
              </a:rPr>
              <a:t>symmetry in the most chlorine-rich apatite</a:t>
            </a:r>
          </a:p>
        </p:txBody>
      </p:sp>
      <p:sp>
        <p:nvSpPr>
          <p:cNvPr id="20" name="Content Placeholder 2">
            <a:extLst>
              <a:ext uri="{FF2B5EF4-FFF2-40B4-BE49-F238E27FC236}">
                <a16:creationId xmlns:a16="http://schemas.microsoft.com/office/drawing/2014/main" id="{05C91548-6BFD-4E3E-866A-D0358AEA2354}"/>
              </a:ext>
            </a:extLst>
          </p:cNvPr>
          <p:cNvSpPr>
            <a:spLocks noGrp="1"/>
          </p:cNvSpPr>
          <p:nvPr>
            <p:ph idx="1"/>
          </p:nvPr>
        </p:nvSpPr>
        <p:spPr>
          <a:xfrm>
            <a:off x="663074" y="5893321"/>
            <a:ext cx="11252200" cy="974437"/>
          </a:xfrm>
        </p:spPr>
        <p:txBody>
          <a:bodyPr>
            <a:normAutofit fontScale="70000" lnSpcReduction="20000"/>
          </a:bodyPr>
          <a:lstStyle/>
          <a:p>
            <a:pPr>
              <a:lnSpc>
                <a:spcPct val="110000"/>
              </a:lnSpc>
            </a:pPr>
            <a:r>
              <a:rPr lang="en-US" altLang="zh-TW" dirty="0">
                <a:solidFill>
                  <a:schemeClr val="accent1"/>
                </a:solidFill>
                <a:latin typeface="Times New Roman" panose="02020603050405020304" pitchFamily="18" charset="0"/>
                <a:cs typeface="Times New Roman" panose="02020603050405020304" pitchFamily="18" charset="0"/>
              </a:rPr>
              <a:t>Fluorine-rich</a:t>
            </a:r>
            <a:r>
              <a:rPr lang="en-US" altLang="zh-TW" dirty="0">
                <a:latin typeface="Times New Roman" panose="02020603050405020304" pitchFamily="18" charset="0"/>
                <a:cs typeface="Times New Roman" panose="02020603050405020304" pitchFamily="18" charset="0"/>
              </a:rPr>
              <a:t> </a:t>
            </a:r>
            <a:r>
              <a:rPr lang="en-US" altLang="zh-TW" dirty="0" err="1">
                <a:latin typeface="Times New Roman" panose="02020603050405020304" pitchFamily="18" charset="0"/>
                <a:cs typeface="Times New Roman" panose="02020603050405020304" pitchFamily="18" charset="0"/>
              </a:rPr>
              <a:t>apatites</a:t>
            </a:r>
            <a:r>
              <a:rPr lang="en-US" altLang="zh-TW" dirty="0">
                <a:latin typeface="Times New Roman" panose="02020603050405020304" pitchFamily="18" charset="0"/>
                <a:cs typeface="Times New Roman" panose="02020603050405020304" pitchFamily="18" charset="0"/>
              </a:rPr>
              <a:t> (such as Durango) typically show complete annealing of natural geological samples at temperatures of </a:t>
            </a:r>
            <a:r>
              <a:rPr lang="en-US" altLang="zh-TW" b="1" dirty="0">
                <a:solidFill>
                  <a:schemeClr val="accent1"/>
                </a:solidFill>
                <a:latin typeface="Times New Roman" panose="02020603050405020304" pitchFamily="18" charset="0"/>
                <a:cs typeface="Times New Roman" panose="02020603050405020304" pitchFamily="18" charset="0"/>
              </a:rPr>
              <a:t>90-100</a:t>
            </a:r>
            <a:r>
              <a:rPr lang="en-US" altLang="zh-TW" dirty="0">
                <a:latin typeface="Times New Roman" panose="02020603050405020304" pitchFamily="18" charset="0"/>
                <a:cs typeface="Times New Roman" panose="02020603050405020304" pitchFamily="18" charset="0"/>
              </a:rPr>
              <a:t>°C, </a:t>
            </a:r>
            <a:r>
              <a:rPr lang="en-US" altLang="zh-TW" dirty="0">
                <a:solidFill>
                  <a:srgbClr val="FF0000"/>
                </a:solidFill>
                <a:latin typeface="Times New Roman" panose="02020603050405020304" pitchFamily="18" charset="0"/>
                <a:cs typeface="Times New Roman" panose="02020603050405020304" pitchFamily="18" charset="0"/>
              </a:rPr>
              <a:t>chlorine-rich</a:t>
            </a:r>
            <a:r>
              <a:rPr lang="en-US" altLang="zh-TW" dirty="0">
                <a:latin typeface="Times New Roman" panose="02020603050405020304" pitchFamily="18" charset="0"/>
                <a:cs typeface="Times New Roman" panose="02020603050405020304" pitchFamily="18" charset="0"/>
              </a:rPr>
              <a:t> samples are characterized by an increase of the total annealing temperature to around </a:t>
            </a:r>
            <a:r>
              <a:rPr lang="en-US" altLang="zh-TW" b="1" dirty="0">
                <a:solidFill>
                  <a:srgbClr val="FF0000"/>
                </a:solidFill>
                <a:latin typeface="Times New Roman" panose="02020603050405020304" pitchFamily="18" charset="0"/>
                <a:cs typeface="Times New Roman" panose="02020603050405020304" pitchFamily="18" charset="0"/>
              </a:rPr>
              <a:t>110-150</a:t>
            </a:r>
            <a:r>
              <a:rPr lang="en-US" altLang="zh-TW" dirty="0">
                <a:latin typeface="Times New Roman" panose="02020603050405020304" pitchFamily="18" charset="0"/>
                <a:cs typeface="Times New Roman" panose="02020603050405020304" pitchFamily="18" charset="0"/>
              </a:rPr>
              <a:t>°C</a:t>
            </a:r>
          </a:p>
          <a:p>
            <a:pPr>
              <a:lnSpc>
                <a:spcPct val="110000"/>
              </a:lnSpc>
            </a:pPr>
            <a:endParaRPr lang="zh-TW" altLang="en-US" dirty="0"/>
          </a:p>
        </p:txBody>
      </p:sp>
      <p:grpSp>
        <p:nvGrpSpPr>
          <p:cNvPr id="3" name="群組 2">
            <a:extLst>
              <a:ext uri="{FF2B5EF4-FFF2-40B4-BE49-F238E27FC236}">
                <a16:creationId xmlns:a16="http://schemas.microsoft.com/office/drawing/2014/main" id="{6E8836D6-7215-43E9-8A45-55AE1FBC0765}"/>
              </a:ext>
            </a:extLst>
          </p:cNvPr>
          <p:cNvGrpSpPr/>
          <p:nvPr/>
        </p:nvGrpSpPr>
        <p:grpSpPr>
          <a:xfrm>
            <a:off x="663074" y="1146199"/>
            <a:ext cx="10872247" cy="5711187"/>
            <a:chOff x="236131" y="852491"/>
            <a:chExt cx="11429522" cy="6003923"/>
          </a:xfrm>
        </p:grpSpPr>
        <p:pic>
          <p:nvPicPr>
            <p:cNvPr id="21" name="Picture 1">
              <a:extLst>
                <a:ext uri="{FF2B5EF4-FFF2-40B4-BE49-F238E27FC236}">
                  <a16:creationId xmlns:a16="http://schemas.microsoft.com/office/drawing/2014/main" id="{BF654046-9FCB-4873-BC09-F2C0C545AAF6}"/>
                </a:ext>
              </a:extLst>
            </p:cNvPr>
            <p:cNvPicPr>
              <a:picLocks noChangeAspect="1"/>
            </p:cNvPicPr>
            <p:nvPr/>
          </p:nvPicPr>
          <p:blipFill>
            <a:blip r:embed="rId3"/>
            <a:stretch>
              <a:fillRect/>
            </a:stretch>
          </p:blipFill>
          <p:spPr>
            <a:xfrm>
              <a:off x="236131" y="852491"/>
              <a:ext cx="5621660" cy="4922807"/>
            </a:xfrm>
            <a:prstGeom prst="rect">
              <a:avLst/>
            </a:prstGeom>
            <a:ln>
              <a:noFill/>
            </a:ln>
            <a:effectLst>
              <a:outerShdw blurRad="292100" dist="139700" dir="2700000" algn="tl" rotWithShape="0">
                <a:srgbClr val="333333">
                  <a:alpha val="65000"/>
                </a:srgbClr>
              </a:outerShdw>
            </a:effectLst>
          </p:spPr>
        </p:pic>
        <p:pic>
          <p:nvPicPr>
            <p:cNvPr id="22" name="Picture 4">
              <a:extLst>
                <a:ext uri="{FF2B5EF4-FFF2-40B4-BE49-F238E27FC236}">
                  <a16:creationId xmlns:a16="http://schemas.microsoft.com/office/drawing/2014/main" id="{5CA00F0E-08C7-4962-ABF6-87C9DA273363}"/>
                </a:ext>
              </a:extLst>
            </p:cNvPr>
            <p:cNvPicPr>
              <a:picLocks noChangeAspect="1"/>
            </p:cNvPicPr>
            <p:nvPr/>
          </p:nvPicPr>
          <p:blipFill>
            <a:blip r:embed="rId4"/>
            <a:stretch>
              <a:fillRect/>
            </a:stretch>
          </p:blipFill>
          <p:spPr>
            <a:xfrm>
              <a:off x="6031345" y="852491"/>
              <a:ext cx="5357582" cy="4952472"/>
            </a:xfrm>
            <a:prstGeom prst="rect">
              <a:avLst/>
            </a:prstGeom>
            <a:ln>
              <a:noFill/>
            </a:ln>
            <a:effectLst>
              <a:outerShdw blurRad="292100" dist="139700" dir="2700000" algn="tl" rotWithShape="0">
                <a:srgbClr val="333333">
                  <a:alpha val="65000"/>
                </a:srgbClr>
              </a:outerShdw>
            </a:effectLst>
          </p:spPr>
        </p:pic>
        <p:cxnSp>
          <p:nvCxnSpPr>
            <p:cNvPr id="23" name="Straight Arrow Connector 10">
              <a:extLst>
                <a:ext uri="{FF2B5EF4-FFF2-40B4-BE49-F238E27FC236}">
                  <a16:creationId xmlns:a16="http://schemas.microsoft.com/office/drawing/2014/main" id="{3A291AA2-5D55-4937-B22F-12A7EDDF7568}"/>
                </a:ext>
              </a:extLst>
            </p:cNvPr>
            <p:cNvCxnSpPr>
              <a:cxnSpLocks/>
            </p:cNvCxnSpPr>
            <p:nvPr/>
          </p:nvCxnSpPr>
          <p:spPr>
            <a:xfrm flipH="1">
              <a:off x="10538693" y="932982"/>
              <a:ext cx="357226" cy="1939527"/>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11">
              <a:extLst>
                <a:ext uri="{FF2B5EF4-FFF2-40B4-BE49-F238E27FC236}">
                  <a16:creationId xmlns:a16="http://schemas.microsoft.com/office/drawing/2014/main" id="{D89B5DE6-FCB4-4AEF-A5E1-BE60EF8D3DE2}"/>
                </a:ext>
              </a:extLst>
            </p:cNvPr>
            <p:cNvSpPr/>
            <p:nvPr/>
          </p:nvSpPr>
          <p:spPr>
            <a:xfrm>
              <a:off x="8062102" y="6487082"/>
              <a:ext cx="3603551" cy="369332"/>
            </a:xfrm>
            <a:prstGeom prst="rect">
              <a:avLst/>
            </a:prstGeom>
          </p:spPr>
          <p:txBody>
            <a:bodyPr wrap="none">
              <a:spAutoFit/>
            </a:bodyPr>
            <a:lstStyle/>
            <a:p>
              <a:r>
                <a:rPr lang="en-US" altLang="zh-TW" dirty="0">
                  <a:solidFill>
                    <a:schemeClr val="accent1"/>
                  </a:solidFill>
                  <a:latin typeface="Times New Roman" panose="02020603050405020304" pitchFamily="18" charset="0"/>
                  <a:cs typeface="Times New Roman" panose="02020603050405020304" pitchFamily="18" charset="0"/>
                </a:rPr>
                <a:t>Gleadow (2002); Green et al. (1985) </a:t>
              </a:r>
              <a:endParaRPr lang="zh-TW" altLang="en-US" dirty="0">
                <a:solidFill>
                  <a:schemeClr val="accent1"/>
                </a:solidFill>
                <a:latin typeface="Times New Roman" panose="02020603050405020304" pitchFamily="18" charset="0"/>
                <a:cs typeface="Times New Roman" panose="02020603050405020304" pitchFamily="18" charset="0"/>
              </a:endParaRPr>
            </a:p>
          </p:txBody>
        </p:sp>
        <p:cxnSp>
          <p:nvCxnSpPr>
            <p:cNvPr id="25" name="Straight Connector 13">
              <a:extLst>
                <a:ext uri="{FF2B5EF4-FFF2-40B4-BE49-F238E27FC236}">
                  <a16:creationId xmlns:a16="http://schemas.microsoft.com/office/drawing/2014/main" id="{66CC6749-562A-4302-8C0C-2D1D5AC51840}"/>
                </a:ext>
              </a:extLst>
            </p:cNvPr>
            <p:cNvCxnSpPr/>
            <p:nvPr/>
          </p:nvCxnSpPr>
          <p:spPr>
            <a:xfrm flipV="1">
              <a:off x="10201275" y="1247775"/>
              <a:ext cx="0" cy="396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14">
              <a:extLst>
                <a:ext uri="{FF2B5EF4-FFF2-40B4-BE49-F238E27FC236}">
                  <a16:creationId xmlns:a16="http://schemas.microsoft.com/office/drawing/2014/main" id="{E21B43E8-1576-4CD7-8F01-D0A4B18DBEAD}"/>
                </a:ext>
              </a:extLst>
            </p:cNvPr>
            <p:cNvSpPr/>
            <p:nvPr/>
          </p:nvSpPr>
          <p:spPr>
            <a:xfrm>
              <a:off x="3518868" y="3613439"/>
              <a:ext cx="2208832" cy="1477328"/>
            </a:xfrm>
            <a:prstGeom prst="rect">
              <a:avLst/>
            </a:prstGeom>
            <a:solidFill>
              <a:srgbClr val="FFFFFF">
                <a:alpha val="50196"/>
              </a:srgbClr>
            </a:solidFill>
            <a:ln>
              <a:noFill/>
            </a:ln>
          </p:spPr>
          <p:txBody>
            <a:bodyPr wrap="square">
              <a:spAutoFit/>
            </a:bodyPr>
            <a:lstStyle/>
            <a:p>
              <a:r>
                <a:rPr lang="en-US" altLang="zh-TW" dirty="0">
                  <a:solidFill>
                    <a:schemeClr val="accent1">
                      <a:lumMod val="75000"/>
                    </a:schemeClr>
                  </a:solidFill>
                  <a:effectLst/>
                  <a:latin typeface="Times New Roman" panose="02020603050405020304" pitchFamily="18" charset="0"/>
                </a:rPr>
                <a:t>High-chlorine grains resist annealing </a:t>
              </a:r>
            </a:p>
            <a:p>
              <a:r>
                <a:rPr lang="en-US" altLang="zh-TW" dirty="0">
                  <a:solidFill>
                    <a:schemeClr val="accent1">
                      <a:lumMod val="75000"/>
                    </a:schemeClr>
                  </a:solidFill>
                  <a:effectLst/>
                  <a:latin typeface="Times New Roman" panose="02020603050405020304" pitchFamily="18" charset="0"/>
                </a:rPr>
                <a:t>and thus record an older age than </a:t>
              </a:r>
            </a:p>
            <a:p>
              <a:r>
                <a:rPr lang="en-US" altLang="zh-TW" dirty="0">
                  <a:solidFill>
                    <a:schemeClr val="accent1">
                      <a:lumMod val="75000"/>
                    </a:schemeClr>
                  </a:solidFill>
                  <a:effectLst/>
                  <a:latin typeface="Times New Roman" panose="02020603050405020304" pitchFamily="18" charset="0"/>
                </a:rPr>
                <a:t>fluorine-rich grains. </a:t>
              </a:r>
            </a:p>
          </p:txBody>
        </p:sp>
        <p:pic>
          <p:nvPicPr>
            <p:cNvPr id="12" name="Picture 17">
              <a:extLst>
                <a:ext uri="{FF2B5EF4-FFF2-40B4-BE49-F238E27FC236}">
                  <a16:creationId xmlns:a16="http://schemas.microsoft.com/office/drawing/2014/main" id="{E31AE86A-1FDB-40F5-B1C9-09FD60E022D6}"/>
                </a:ext>
              </a:extLst>
            </p:cNvPr>
            <p:cNvPicPr>
              <a:picLocks noChangeAspect="1"/>
            </p:cNvPicPr>
            <p:nvPr/>
          </p:nvPicPr>
          <p:blipFill rotWithShape="1">
            <a:blip r:embed="rId5"/>
            <a:srcRect r="5357" b="-2213"/>
            <a:stretch/>
          </p:blipFill>
          <p:spPr>
            <a:xfrm>
              <a:off x="7184550" y="1710027"/>
              <a:ext cx="1343193" cy="340754"/>
            </a:xfrm>
            <a:prstGeom prst="rect">
              <a:avLst/>
            </a:prstGeom>
            <a:ln>
              <a:noFill/>
            </a:ln>
            <a:effectLst>
              <a:outerShdw blurRad="292100" dist="139700" dir="2700000" algn="tl" rotWithShape="0">
                <a:srgbClr val="333333">
                  <a:alpha val="65000"/>
                </a:srgbClr>
              </a:outerShdw>
            </a:effectLst>
          </p:spPr>
        </p:pic>
        <p:pic>
          <p:nvPicPr>
            <p:cNvPr id="27" name="Picture 18">
              <a:extLst>
                <a:ext uri="{FF2B5EF4-FFF2-40B4-BE49-F238E27FC236}">
                  <a16:creationId xmlns:a16="http://schemas.microsoft.com/office/drawing/2014/main" id="{68EBE987-CF78-494B-8C00-7C1335585E6A}"/>
                </a:ext>
              </a:extLst>
            </p:cNvPr>
            <p:cNvPicPr>
              <a:picLocks noChangeAspect="1"/>
            </p:cNvPicPr>
            <p:nvPr/>
          </p:nvPicPr>
          <p:blipFill>
            <a:blip r:embed="rId6"/>
            <a:stretch>
              <a:fillRect/>
            </a:stretch>
          </p:blipFill>
          <p:spPr>
            <a:xfrm>
              <a:off x="7184550" y="2129398"/>
              <a:ext cx="1352550" cy="314325"/>
            </a:xfrm>
            <a:prstGeom prst="rect">
              <a:avLst/>
            </a:prstGeom>
            <a:ln>
              <a:noFill/>
            </a:ln>
            <a:effectLst>
              <a:outerShdw blurRad="292100" dist="139700" dir="2700000" algn="tl" rotWithShape="0">
                <a:srgbClr val="333333">
                  <a:alpha val="65000"/>
                </a:srgbClr>
              </a:outerShdw>
            </a:effectLst>
          </p:spPr>
        </p:pic>
      </p:grpSp>
      <p:sp>
        <p:nvSpPr>
          <p:cNvPr id="4" name="矩形 3">
            <a:extLst>
              <a:ext uri="{FF2B5EF4-FFF2-40B4-BE49-F238E27FC236}">
                <a16:creationId xmlns:a16="http://schemas.microsoft.com/office/drawing/2014/main" id="{8703BD84-4725-4056-8CA6-0D04EC2C6CC0}"/>
              </a:ext>
            </a:extLst>
          </p:cNvPr>
          <p:cNvSpPr/>
          <p:nvPr/>
        </p:nvSpPr>
        <p:spPr>
          <a:xfrm>
            <a:off x="202193" y="603106"/>
            <a:ext cx="4424609" cy="523220"/>
          </a:xfrm>
          <a:prstGeom prst="rect">
            <a:avLst/>
          </a:prstGeom>
        </p:spPr>
        <p:txBody>
          <a:bodyPr wrap="none">
            <a:spAutoFit/>
          </a:bodyPr>
          <a:lstStyle/>
          <a:p>
            <a:pPr marL="457200" indent="-457200">
              <a:buFont typeface="Wingdings" panose="05000000000000000000" pitchFamily="2" charset="2"/>
              <a:buChar char="n"/>
            </a:pPr>
            <a:r>
              <a:rPr lang="en-US" altLang="zh-TW" sz="28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Compositional effects</a:t>
            </a:r>
          </a:p>
        </p:txBody>
      </p:sp>
      <p:sp>
        <p:nvSpPr>
          <p:cNvPr id="28" name="矩形 27">
            <a:extLst>
              <a:ext uri="{FF2B5EF4-FFF2-40B4-BE49-F238E27FC236}">
                <a16:creationId xmlns:a16="http://schemas.microsoft.com/office/drawing/2014/main" id="{FA3946BE-787E-4DAC-B374-759971D995CB}"/>
              </a:ext>
            </a:extLst>
          </p:cNvPr>
          <p:cNvSpPr/>
          <p:nvPr/>
        </p:nvSpPr>
        <p:spPr>
          <a:xfrm>
            <a:off x="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latin typeface="Century Gothic" panose="020B0502020202020204" pitchFamily="34" charset="0"/>
                <a:cs typeface="Times New Roman" panose="02020603050405020304" pitchFamily="18" charset="0"/>
              </a:rPr>
              <a:t>1. Introduction</a:t>
            </a:r>
            <a:endParaRPr lang="zh-TW" altLang="en-US" b="1" dirty="0">
              <a:latin typeface="Century Gothic" panose="020B0502020202020204" pitchFamily="34" charset="0"/>
              <a:cs typeface="Times New Roman" panose="02020603050405020304" pitchFamily="18" charset="0"/>
            </a:endParaRPr>
          </a:p>
        </p:txBody>
      </p:sp>
      <p:sp>
        <p:nvSpPr>
          <p:cNvPr id="29" name="矩形 28">
            <a:extLst>
              <a:ext uri="{FF2B5EF4-FFF2-40B4-BE49-F238E27FC236}">
                <a16:creationId xmlns:a16="http://schemas.microsoft.com/office/drawing/2014/main" id="{0BF03B58-A797-48FC-B39B-D51336EEBDCA}"/>
              </a:ext>
            </a:extLst>
          </p:cNvPr>
          <p:cNvSpPr/>
          <p:nvPr/>
        </p:nvSpPr>
        <p:spPr>
          <a:xfrm>
            <a:off x="3101520" y="0"/>
            <a:ext cx="2880000" cy="5588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latin typeface="Century Gothic" panose="020B0502020202020204" pitchFamily="34" charset="0"/>
                <a:cs typeface="Times New Roman" panose="02020603050405020304" pitchFamily="18" charset="0"/>
              </a:rPr>
              <a:t>2. Methodology</a:t>
            </a:r>
            <a:endParaRPr lang="zh-TW" altLang="en-US" b="1" dirty="0">
              <a:latin typeface="Century Gothic" panose="020B0502020202020204" pitchFamily="34" charset="0"/>
              <a:cs typeface="Times New Roman" panose="02020603050405020304" pitchFamily="18" charset="0"/>
            </a:endParaRPr>
          </a:p>
        </p:txBody>
      </p:sp>
      <p:sp>
        <p:nvSpPr>
          <p:cNvPr id="30" name="矩形 29">
            <a:extLst>
              <a:ext uri="{FF2B5EF4-FFF2-40B4-BE49-F238E27FC236}">
                <a16:creationId xmlns:a16="http://schemas.microsoft.com/office/drawing/2014/main" id="{19910A8E-5E22-4065-BF2D-5EFDF39CC10B}"/>
              </a:ext>
            </a:extLst>
          </p:cNvPr>
          <p:cNvSpPr/>
          <p:nvPr/>
        </p:nvSpPr>
        <p:spPr>
          <a:xfrm>
            <a:off x="6210480" y="5080"/>
            <a:ext cx="2880000" cy="558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2000" b="1" dirty="0">
                <a:latin typeface="Century Gothic" panose="020B0502020202020204" pitchFamily="34" charset="0"/>
              </a:rPr>
              <a:t>3. Result &amp; Discussion</a:t>
            </a:r>
            <a:endParaRPr lang="zh-TW" altLang="en-US" sz="2000" b="1" dirty="0">
              <a:latin typeface="Century Gothic" panose="020B0502020202020204" pitchFamily="34" charset="0"/>
            </a:endParaRPr>
          </a:p>
        </p:txBody>
      </p:sp>
      <p:sp>
        <p:nvSpPr>
          <p:cNvPr id="32" name="矩形 31">
            <a:extLst>
              <a:ext uri="{FF2B5EF4-FFF2-40B4-BE49-F238E27FC236}">
                <a16:creationId xmlns:a16="http://schemas.microsoft.com/office/drawing/2014/main" id="{75969B16-D5BA-4B40-A22C-20B1706CF533}"/>
              </a:ext>
            </a:extLst>
          </p:cNvPr>
          <p:cNvSpPr/>
          <p:nvPr/>
        </p:nvSpPr>
        <p:spPr>
          <a:xfrm>
            <a:off x="931200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b="1" dirty="0">
                <a:latin typeface="Century Gothic" panose="020B0502020202020204" pitchFamily="34" charset="0"/>
              </a:rPr>
              <a:t>4. Conclusion</a:t>
            </a:r>
            <a:endParaRPr lang="zh-TW" altLang="en-US" b="1" dirty="0">
              <a:latin typeface="Century Gothic" panose="020B0502020202020204" pitchFamily="34" charset="0"/>
            </a:endParaRPr>
          </a:p>
        </p:txBody>
      </p:sp>
    </p:spTree>
    <p:extLst>
      <p:ext uri="{BB962C8B-B14F-4D97-AF65-F5344CB8AC3E}">
        <p14:creationId xmlns:p14="http://schemas.microsoft.com/office/powerpoint/2010/main" val="2716974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B366BD4-E28F-4044-AAF4-3BC96063AEB6}"/>
              </a:ext>
            </a:extLst>
          </p:cNvPr>
          <p:cNvSpPr/>
          <p:nvPr/>
        </p:nvSpPr>
        <p:spPr>
          <a:xfrm>
            <a:off x="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latin typeface="Century Gothic" panose="020B0502020202020204" pitchFamily="34" charset="0"/>
                <a:cs typeface="Times New Roman" panose="02020603050405020304" pitchFamily="18" charset="0"/>
              </a:rPr>
              <a:t>1. Introduction</a:t>
            </a:r>
            <a:endParaRPr lang="zh-TW" altLang="en-US" b="1" dirty="0">
              <a:latin typeface="Century Gothic" panose="020B0502020202020204" pitchFamily="34" charset="0"/>
              <a:cs typeface="Times New Roman" panose="02020603050405020304" pitchFamily="18" charset="0"/>
            </a:endParaRPr>
          </a:p>
        </p:txBody>
      </p:sp>
      <p:sp>
        <p:nvSpPr>
          <p:cNvPr id="5" name="矩形 4">
            <a:extLst>
              <a:ext uri="{FF2B5EF4-FFF2-40B4-BE49-F238E27FC236}">
                <a16:creationId xmlns:a16="http://schemas.microsoft.com/office/drawing/2014/main" id="{68BD459B-51CD-4907-A6AA-EE48CA928A98}"/>
              </a:ext>
            </a:extLst>
          </p:cNvPr>
          <p:cNvSpPr/>
          <p:nvPr/>
        </p:nvSpPr>
        <p:spPr>
          <a:xfrm>
            <a:off x="3101520" y="0"/>
            <a:ext cx="2880000" cy="5588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latin typeface="Century Gothic" panose="020B0502020202020204" pitchFamily="34" charset="0"/>
                <a:cs typeface="Times New Roman" panose="02020603050405020304" pitchFamily="18" charset="0"/>
              </a:rPr>
              <a:t>2. Methodology</a:t>
            </a:r>
            <a:endParaRPr lang="zh-TW" altLang="en-US" b="1" dirty="0">
              <a:latin typeface="Century Gothic" panose="020B0502020202020204" pitchFamily="34" charset="0"/>
              <a:cs typeface="Times New Roman" panose="02020603050405020304" pitchFamily="18" charset="0"/>
            </a:endParaRPr>
          </a:p>
        </p:txBody>
      </p:sp>
      <p:sp>
        <p:nvSpPr>
          <p:cNvPr id="6" name="矩形 5">
            <a:extLst>
              <a:ext uri="{FF2B5EF4-FFF2-40B4-BE49-F238E27FC236}">
                <a16:creationId xmlns:a16="http://schemas.microsoft.com/office/drawing/2014/main" id="{6B366BD4-E28F-4044-AAF4-3BC96063AEB6}"/>
              </a:ext>
            </a:extLst>
          </p:cNvPr>
          <p:cNvSpPr/>
          <p:nvPr/>
        </p:nvSpPr>
        <p:spPr>
          <a:xfrm>
            <a:off x="6210480" y="5080"/>
            <a:ext cx="2880000" cy="558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2000" b="1" dirty="0">
                <a:latin typeface="Century Gothic" panose="020B0502020202020204" pitchFamily="34" charset="0"/>
              </a:rPr>
              <a:t>3. Result &amp; Discussion</a:t>
            </a:r>
            <a:endParaRPr lang="zh-TW" altLang="en-US" sz="2000" b="1" dirty="0">
              <a:latin typeface="Century Gothic" panose="020B0502020202020204" pitchFamily="34" charset="0"/>
            </a:endParaRPr>
          </a:p>
        </p:txBody>
      </p:sp>
      <p:sp>
        <p:nvSpPr>
          <p:cNvPr id="7" name="矩形 6">
            <a:extLst>
              <a:ext uri="{FF2B5EF4-FFF2-40B4-BE49-F238E27FC236}">
                <a16:creationId xmlns:a16="http://schemas.microsoft.com/office/drawing/2014/main" id="{6B366BD4-E28F-4044-AAF4-3BC96063AEB6}"/>
              </a:ext>
            </a:extLst>
          </p:cNvPr>
          <p:cNvSpPr/>
          <p:nvPr/>
        </p:nvSpPr>
        <p:spPr>
          <a:xfrm>
            <a:off x="931200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b="1" dirty="0">
                <a:latin typeface="Century Gothic" panose="020B0502020202020204" pitchFamily="34" charset="0"/>
              </a:rPr>
              <a:t>4. Conclusion</a:t>
            </a:r>
            <a:endParaRPr lang="zh-TW" altLang="en-US" b="1" dirty="0">
              <a:latin typeface="Century Gothic" panose="020B0502020202020204" pitchFamily="34" charset="0"/>
            </a:endParaRPr>
          </a:p>
        </p:txBody>
      </p:sp>
      <p:sp>
        <p:nvSpPr>
          <p:cNvPr id="10" name="矩形 9">
            <a:extLst>
              <a:ext uri="{FF2B5EF4-FFF2-40B4-BE49-F238E27FC236}">
                <a16:creationId xmlns:a16="http://schemas.microsoft.com/office/drawing/2014/main" id="{BE9AEBAB-FA3A-4F52-A18F-3D9E03C20BF4}"/>
              </a:ext>
            </a:extLst>
          </p:cNvPr>
          <p:cNvSpPr/>
          <p:nvPr/>
        </p:nvSpPr>
        <p:spPr>
          <a:xfrm>
            <a:off x="7031736" y="685513"/>
            <a:ext cx="4058674" cy="523220"/>
          </a:xfrm>
          <a:prstGeom prst="rect">
            <a:avLst/>
          </a:prstGeom>
        </p:spPr>
        <p:txBody>
          <a:bodyPr wrap="square">
            <a:spAutoFit/>
          </a:bodyPr>
          <a:lstStyle/>
          <a:p>
            <a:pPr marL="457200" indent="-457200">
              <a:buFont typeface="Wingdings" panose="05000000000000000000" pitchFamily="2" charset="2"/>
              <a:buChar char="n"/>
            </a:pPr>
            <a:r>
              <a:rPr lang="en-US" altLang="zh-TW" sz="28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rPr>
              <a:t>Negative Lag Time</a:t>
            </a:r>
            <a:endParaRPr lang="zh-TW" altLang="en-US" sz="28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endParaRPr>
          </a:p>
        </p:txBody>
      </p:sp>
      <p:sp>
        <p:nvSpPr>
          <p:cNvPr id="14" name="矩形 13">
            <a:extLst>
              <a:ext uri="{FF2B5EF4-FFF2-40B4-BE49-F238E27FC236}">
                <a16:creationId xmlns:a16="http://schemas.microsoft.com/office/drawing/2014/main" id="{BD63E49C-F62C-427C-BF02-A19BAEE517C0}"/>
              </a:ext>
            </a:extLst>
          </p:cNvPr>
          <p:cNvSpPr/>
          <p:nvPr/>
        </p:nvSpPr>
        <p:spPr>
          <a:xfrm>
            <a:off x="6867144" y="1200452"/>
            <a:ext cx="5199888" cy="830997"/>
          </a:xfrm>
          <a:prstGeom prst="rect">
            <a:avLst/>
          </a:prstGeom>
        </p:spPr>
        <p:txBody>
          <a:bodyPr wrap="square">
            <a:spAutoFit/>
          </a:bodyPr>
          <a:lstStyle/>
          <a:p>
            <a:r>
              <a:rPr lang="en-US" altLang="zh-TW" sz="2400" dirty="0">
                <a:latin typeface="Times New Roman" panose="02020603050405020304" pitchFamily="18" charset="0"/>
                <a:cs typeface="Times New Roman" panose="02020603050405020304" pitchFamily="18" charset="0"/>
              </a:rPr>
              <a:t>represents </a:t>
            </a:r>
            <a:r>
              <a:rPr lang="en-US" altLang="zh-TW" sz="2400" dirty="0">
                <a:solidFill>
                  <a:srgbClr val="C00000"/>
                </a:solidFill>
                <a:latin typeface="Times New Roman" panose="02020603050405020304" pitchFamily="18" charset="0"/>
                <a:cs typeface="Times New Roman" panose="02020603050405020304" pitchFamily="18" charset="0"/>
              </a:rPr>
              <a:t>post-depositional annealing </a:t>
            </a:r>
            <a:r>
              <a:rPr lang="en-US" altLang="zh-TW" sz="2400" dirty="0">
                <a:latin typeface="Times New Roman" panose="02020603050405020304" pitchFamily="18" charset="0"/>
                <a:cs typeface="Times New Roman" panose="02020603050405020304" pitchFamily="18" charset="0"/>
              </a:rPr>
              <a:t>due to burial</a:t>
            </a:r>
            <a:r>
              <a:rPr lang="en-US" altLang="zh-TW" sz="2400" dirty="0">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TW" sz="2400" dirty="0">
                <a:solidFill>
                  <a:schemeClr val="accent6"/>
                </a:solidFill>
                <a:latin typeface="Times New Roman" panose="02020603050405020304" pitchFamily="18" charset="0"/>
                <a:cs typeface="Times New Roman" panose="02020603050405020304" pitchFamily="18" charset="0"/>
              </a:rPr>
              <a:t>(Curve C2)</a:t>
            </a:r>
            <a:r>
              <a:rPr lang="en-US" altLang="zh-TW" sz="2400" dirty="0">
                <a:latin typeface="Times New Roman" panose="02020603050405020304" pitchFamily="18" charset="0"/>
                <a:cs typeface="Times New Roman" panose="02020603050405020304" pitchFamily="18" charset="0"/>
              </a:rPr>
              <a:t>.</a:t>
            </a:r>
            <a:endParaRPr lang="zh-TW" altLang="en-US" sz="2400" dirty="0">
              <a:latin typeface="Times New Roman" panose="02020603050405020304" pitchFamily="18" charset="0"/>
              <a:cs typeface="Times New Roman" panose="02020603050405020304" pitchFamily="18" charset="0"/>
            </a:endParaRPr>
          </a:p>
        </p:txBody>
      </p:sp>
      <p:sp>
        <p:nvSpPr>
          <p:cNvPr id="15" name="箭號: 向右 14">
            <a:extLst>
              <a:ext uri="{FF2B5EF4-FFF2-40B4-BE49-F238E27FC236}">
                <a16:creationId xmlns:a16="http://schemas.microsoft.com/office/drawing/2014/main" id="{4A17FB78-6C31-4D86-B415-1008BFB990E9}"/>
              </a:ext>
            </a:extLst>
          </p:cNvPr>
          <p:cNvSpPr/>
          <p:nvPr/>
        </p:nvSpPr>
        <p:spPr>
          <a:xfrm>
            <a:off x="5090160" y="1511606"/>
            <a:ext cx="1586992" cy="276554"/>
          </a:xfrm>
          <a:prstGeom prst="rightArrow">
            <a:avLst>
              <a:gd name="adj1" fmla="val 3871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a:extLst>
              <a:ext uri="{FF2B5EF4-FFF2-40B4-BE49-F238E27FC236}">
                <a16:creationId xmlns:a16="http://schemas.microsoft.com/office/drawing/2014/main" id="{D8777F5E-D40C-47B8-BA40-7392BA374713}"/>
              </a:ext>
            </a:extLst>
          </p:cNvPr>
          <p:cNvSpPr txBox="1"/>
          <p:nvPr/>
        </p:nvSpPr>
        <p:spPr>
          <a:xfrm>
            <a:off x="325389" y="668459"/>
            <a:ext cx="6638134" cy="1569660"/>
          </a:xfrm>
          <a:prstGeom prst="rect">
            <a:avLst/>
          </a:prstGeom>
          <a:noFill/>
        </p:spPr>
        <p:txBody>
          <a:bodyPr wrap="square" rtlCol="0">
            <a:spAutoFit/>
          </a:bodyPr>
          <a:lstStyle/>
          <a:p>
            <a:pPr marL="342900" indent="-342900">
              <a:buFont typeface="Arial" panose="020B0604020202020204" pitchFamily="34" charset="0"/>
              <a:buChar char="•"/>
            </a:pPr>
            <a:r>
              <a:rPr lang="en-US" altLang="zh-TW" sz="2400" dirty="0">
                <a:solidFill>
                  <a:srgbClr val="000000"/>
                </a:solidFill>
                <a:latin typeface="Times New Roman" panose="02020603050405020304" pitchFamily="18" charset="0"/>
                <a:cs typeface="Times New Roman" panose="02020603050405020304" pitchFamily="18" charset="0"/>
              </a:rPr>
              <a:t>Apparent cooling age: </a:t>
            </a:r>
            <a:r>
              <a:rPr lang="zh-TW" altLang="en-US" sz="2400" dirty="0">
                <a:solidFill>
                  <a:srgbClr val="000000"/>
                </a:solidFill>
                <a:latin typeface="Times New Roman" panose="02020603050405020304" pitchFamily="18" charset="0"/>
                <a:cs typeface="Times New Roman" panose="02020603050405020304" pitchFamily="18" charset="0"/>
              </a:rPr>
              <a:t> </a:t>
            </a:r>
            <a:r>
              <a:rPr lang="en-US" altLang="zh-TW" sz="2400" dirty="0">
                <a:solidFill>
                  <a:srgbClr val="000000"/>
                </a:solidFill>
                <a:latin typeface="Times New Roman" panose="02020603050405020304" pitchFamily="18" charset="0"/>
                <a:cs typeface="Times New Roman" panose="02020603050405020304" pitchFamily="18" charset="0"/>
              </a:rPr>
              <a:t>3.2</a:t>
            </a:r>
            <a:r>
              <a:rPr lang="en-US" altLang="zh-TW" sz="2400" dirty="0">
                <a:latin typeface="Times New Roman" panose="02020603050405020304" pitchFamily="18" charset="0"/>
                <a:cs typeface="Times New Roman" panose="02020603050405020304" pitchFamily="18" charset="0"/>
              </a:rPr>
              <a:t>±0.2 </a:t>
            </a:r>
            <a:r>
              <a:rPr lang="en-US" altLang="zh-TW" sz="2400" dirty="0">
                <a:solidFill>
                  <a:srgbClr val="000000"/>
                </a:solidFill>
                <a:latin typeface="Times New Roman" panose="02020603050405020304" pitchFamily="18" charset="0"/>
                <a:cs typeface="Times New Roman" panose="02020603050405020304" pitchFamily="18" charset="0"/>
              </a:rPr>
              <a:t>Ma</a:t>
            </a:r>
          </a:p>
          <a:p>
            <a:pPr marL="342900" indent="-342900">
              <a:buFont typeface="Arial" panose="020B0604020202020204" pitchFamily="34" charset="0"/>
              <a:buChar char="•"/>
            </a:pPr>
            <a:r>
              <a:rPr lang="en-US" altLang="zh-TW" sz="2400" dirty="0">
                <a:solidFill>
                  <a:schemeClr val="accent1"/>
                </a:solidFill>
                <a:latin typeface="Times New Roman" panose="02020603050405020304" pitchFamily="18" charset="0"/>
                <a:cs typeface="Times New Roman" panose="02020603050405020304" pitchFamily="18" charset="0"/>
              </a:rPr>
              <a:t>*</a:t>
            </a:r>
            <a:r>
              <a:rPr lang="en-US" altLang="zh-TW" sz="2400" dirty="0">
                <a:solidFill>
                  <a:srgbClr val="000000"/>
                </a:solidFill>
                <a:latin typeface="Times New Roman" panose="02020603050405020304" pitchFamily="18" charset="0"/>
                <a:cs typeface="Times New Roman" panose="02020603050405020304" pitchFamily="18" charset="0"/>
              </a:rPr>
              <a:t>Time of deposition: 6~7Ma (NN11, 5.6~8.3 Ma)</a:t>
            </a:r>
          </a:p>
          <a:p>
            <a:pPr marL="342900" indent="-342900">
              <a:buFont typeface="Arial" panose="020B0604020202020204" pitchFamily="34" charset="0"/>
              <a:buChar char="•"/>
            </a:pPr>
            <a:r>
              <a:rPr lang="en-US" altLang="zh-TW" sz="2400" dirty="0">
                <a:solidFill>
                  <a:srgbClr val="000000"/>
                </a:solidFill>
                <a:latin typeface="Times New Roman" panose="02020603050405020304" pitchFamily="18" charset="0"/>
                <a:cs typeface="Times New Roman" panose="02020603050405020304" pitchFamily="18" charset="0"/>
              </a:rPr>
              <a:t>Lag time between </a:t>
            </a:r>
            <a:r>
              <a:rPr lang="en-US" altLang="zh-TW" sz="2400" dirty="0">
                <a:solidFill>
                  <a:srgbClr val="C00000"/>
                </a:solidFill>
                <a:latin typeface="Times New Roman" panose="02020603050405020304" pitchFamily="18" charset="0"/>
                <a:cs typeface="Times New Roman" panose="02020603050405020304" pitchFamily="18" charset="0"/>
              </a:rPr>
              <a:t>-4 </a:t>
            </a:r>
            <a:r>
              <a:rPr lang="en-US" altLang="zh-TW" sz="2400" dirty="0">
                <a:solidFill>
                  <a:srgbClr val="000000"/>
                </a:solidFill>
                <a:latin typeface="Times New Roman" panose="02020603050405020304" pitchFamily="18" charset="0"/>
                <a:cs typeface="Times New Roman" panose="02020603050405020304" pitchFamily="18" charset="0"/>
              </a:rPr>
              <a:t>to </a:t>
            </a:r>
            <a:r>
              <a:rPr lang="en-US" altLang="zh-TW" sz="2400" dirty="0">
                <a:solidFill>
                  <a:srgbClr val="C00000"/>
                </a:solidFill>
                <a:latin typeface="Times New Roman" panose="02020603050405020304" pitchFamily="18" charset="0"/>
                <a:cs typeface="Times New Roman" panose="02020603050405020304" pitchFamily="18" charset="0"/>
              </a:rPr>
              <a:t>-2.6 </a:t>
            </a:r>
            <a:r>
              <a:rPr lang="en-US" altLang="zh-TW" sz="2400" dirty="0">
                <a:solidFill>
                  <a:srgbClr val="000000"/>
                </a:solidFill>
                <a:latin typeface="Times New Roman" panose="02020603050405020304" pitchFamily="18" charset="0"/>
                <a:cs typeface="Times New Roman" panose="02020603050405020304" pitchFamily="18" charset="0"/>
              </a:rPr>
              <a:t>Ma</a:t>
            </a:r>
          </a:p>
          <a:p>
            <a:pPr marL="342900" indent="-342900">
              <a:buFont typeface="Arial" panose="020B0604020202020204" pitchFamily="34" charset="0"/>
              <a:buChar char="•"/>
            </a:pPr>
            <a:endParaRPr lang="en-US" altLang="zh-TW" sz="2400" dirty="0">
              <a:latin typeface="Times New Roman" panose="02020603050405020304" pitchFamily="18" charset="0"/>
              <a:cs typeface="Times New Roman" panose="02020603050405020304" pitchFamily="18" charset="0"/>
            </a:endParaRPr>
          </a:p>
        </p:txBody>
      </p:sp>
      <p:grpSp>
        <p:nvGrpSpPr>
          <p:cNvPr id="30" name="群組 29">
            <a:extLst>
              <a:ext uri="{FF2B5EF4-FFF2-40B4-BE49-F238E27FC236}">
                <a16:creationId xmlns:a16="http://schemas.microsoft.com/office/drawing/2014/main" id="{A8382315-D3EE-41A0-86C7-CF5F70BE082C}"/>
              </a:ext>
            </a:extLst>
          </p:cNvPr>
          <p:cNvGrpSpPr/>
          <p:nvPr/>
        </p:nvGrpSpPr>
        <p:grpSpPr>
          <a:xfrm>
            <a:off x="4812094" y="2171678"/>
            <a:ext cx="7231200" cy="4681242"/>
            <a:chOff x="2080800" y="2177589"/>
            <a:chExt cx="7231200" cy="4681242"/>
          </a:xfrm>
        </p:grpSpPr>
        <p:pic>
          <p:nvPicPr>
            <p:cNvPr id="9" name="圖片 8">
              <a:extLst>
                <a:ext uri="{FF2B5EF4-FFF2-40B4-BE49-F238E27FC236}">
                  <a16:creationId xmlns:a16="http://schemas.microsoft.com/office/drawing/2014/main" id="{B9E5E577-A123-4BF2-92F1-FE42C3F5B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0800" y="2177589"/>
              <a:ext cx="7231200" cy="4609888"/>
            </a:xfrm>
            <a:prstGeom prst="rect">
              <a:avLst/>
            </a:prstGeom>
            <a:ln>
              <a:noFill/>
            </a:ln>
            <a:effectLst>
              <a:outerShdw blurRad="292100" dist="139700" dir="2700000" algn="tl" rotWithShape="0">
                <a:srgbClr val="333333">
                  <a:alpha val="65000"/>
                </a:srgbClr>
              </a:outerShdw>
            </a:effectLst>
          </p:spPr>
        </p:pic>
        <p:sp>
          <p:nvSpPr>
            <p:cNvPr id="25" name="矩形 24">
              <a:extLst>
                <a:ext uri="{FF2B5EF4-FFF2-40B4-BE49-F238E27FC236}">
                  <a16:creationId xmlns:a16="http://schemas.microsoft.com/office/drawing/2014/main" id="{CDD27B5F-FF3F-433F-8796-4413F0CA71B6}"/>
                </a:ext>
              </a:extLst>
            </p:cNvPr>
            <p:cNvSpPr/>
            <p:nvPr/>
          </p:nvSpPr>
          <p:spPr>
            <a:xfrm>
              <a:off x="5623153" y="6520277"/>
              <a:ext cx="1819453" cy="338554"/>
            </a:xfrm>
            <a:prstGeom prst="rect">
              <a:avLst/>
            </a:prstGeom>
          </p:spPr>
          <p:txBody>
            <a:bodyPr wrap="square">
              <a:spAutoFit/>
            </a:bodyPr>
            <a:lstStyle/>
            <a:p>
              <a:r>
                <a:rPr lang="en-US" altLang="zh-TW" sz="1600" dirty="0">
                  <a:solidFill>
                    <a:schemeClr val="accent1"/>
                  </a:solidFill>
                  <a:latin typeface="Times New Roman" panose="02020603050405020304" pitchFamily="18" charset="0"/>
                  <a:cs typeface="Times New Roman" panose="02020603050405020304" pitchFamily="18" charset="0"/>
                </a:rPr>
                <a:t>After Wagner (1972)</a:t>
              </a:r>
              <a:endParaRPr lang="zh-TW" altLang="en-US" sz="1600" dirty="0">
                <a:solidFill>
                  <a:schemeClr val="accent1"/>
                </a:solidFill>
                <a:latin typeface="Times New Roman" panose="02020603050405020304" pitchFamily="18" charset="0"/>
                <a:cs typeface="Times New Roman" panose="02020603050405020304" pitchFamily="18" charset="0"/>
              </a:endParaRPr>
            </a:p>
          </p:txBody>
        </p:sp>
        <p:cxnSp>
          <p:nvCxnSpPr>
            <p:cNvPr id="3" name="直線接點 2">
              <a:extLst>
                <a:ext uri="{FF2B5EF4-FFF2-40B4-BE49-F238E27FC236}">
                  <a16:creationId xmlns:a16="http://schemas.microsoft.com/office/drawing/2014/main" id="{D57C759F-4212-4405-80DB-315A577A38EB}"/>
                </a:ext>
              </a:extLst>
            </p:cNvPr>
            <p:cNvCxnSpPr>
              <a:cxnSpLocks/>
            </p:cNvCxnSpPr>
            <p:nvPr/>
          </p:nvCxnSpPr>
          <p:spPr>
            <a:xfrm>
              <a:off x="4178808" y="2715768"/>
              <a:ext cx="0" cy="850392"/>
            </a:xfrm>
            <a:prstGeom prst="line">
              <a:avLst/>
            </a:prstGeom>
            <a:ln w="57150">
              <a:solidFill>
                <a:schemeClr val="accent6"/>
              </a:solidFill>
            </a:ln>
          </p:spPr>
          <p:style>
            <a:lnRef idx="1">
              <a:schemeClr val="accent2"/>
            </a:lnRef>
            <a:fillRef idx="0">
              <a:schemeClr val="accent2"/>
            </a:fillRef>
            <a:effectRef idx="0">
              <a:schemeClr val="accent2"/>
            </a:effectRef>
            <a:fontRef idx="minor">
              <a:schemeClr val="tx1"/>
            </a:fontRef>
          </p:style>
        </p:cxnSp>
        <p:sp>
          <p:nvSpPr>
            <p:cNvPr id="12" name="矩形 11">
              <a:extLst>
                <a:ext uri="{FF2B5EF4-FFF2-40B4-BE49-F238E27FC236}">
                  <a16:creationId xmlns:a16="http://schemas.microsoft.com/office/drawing/2014/main" id="{7C6184C3-C264-467C-A197-FBA6839D6ECB}"/>
                </a:ext>
              </a:extLst>
            </p:cNvPr>
            <p:cNvSpPr/>
            <p:nvPr/>
          </p:nvSpPr>
          <p:spPr>
            <a:xfrm>
              <a:off x="3294397" y="2292277"/>
              <a:ext cx="1665841" cy="369332"/>
            </a:xfrm>
            <a:prstGeom prst="rect">
              <a:avLst/>
            </a:prstGeom>
          </p:spPr>
          <p:txBody>
            <a:bodyPr wrap="none">
              <a:spAutoFit/>
            </a:bodyPr>
            <a:lstStyle/>
            <a:p>
              <a:r>
                <a:rPr lang="en-US" altLang="zh-TW" dirty="0">
                  <a:solidFill>
                    <a:schemeClr val="accent6"/>
                  </a:solidFill>
                  <a:latin typeface="Times New Roman" panose="02020603050405020304" pitchFamily="18" charset="0"/>
                  <a:cs typeface="Times New Roman" panose="02020603050405020304" pitchFamily="18" charset="0"/>
                </a:rPr>
                <a:t>Deposition time</a:t>
              </a:r>
              <a:endParaRPr lang="zh-TW" altLang="en-US" dirty="0">
                <a:solidFill>
                  <a:schemeClr val="accent6"/>
                </a:solidFill>
              </a:endParaRPr>
            </a:p>
          </p:txBody>
        </p:sp>
        <p:cxnSp>
          <p:nvCxnSpPr>
            <p:cNvPr id="26" name="直線接點 25">
              <a:extLst>
                <a:ext uri="{FF2B5EF4-FFF2-40B4-BE49-F238E27FC236}">
                  <a16:creationId xmlns:a16="http://schemas.microsoft.com/office/drawing/2014/main" id="{5A0AD9E8-0422-42BA-9743-30C2BE5D9226}"/>
                </a:ext>
              </a:extLst>
            </p:cNvPr>
            <p:cNvCxnSpPr>
              <a:cxnSpLocks/>
            </p:cNvCxnSpPr>
            <p:nvPr/>
          </p:nvCxnSpPr>
          <p:spPr>
            <a:xfrm>
              <a:off x="6538975" y="4482533"/>
              <a:ext cx="0" cy="564955"/>
            </a:xfrm>
            <a:prstGeom prst="line">
              <a:avLst/>
            </a:prstGeom>
            <a:ln w="57150">
              <a:solidFill>
                <a:schemeClr val="accent6"/>
              </a:solidFill>
            </a:ln>
          </p:spPr>
          <p:style>
            <a:lnRef idx="1">
              <a:schemeClr val="accent2"/>
            </a:lnRef>
            <a:fillRef idx="0">
              <a:schemeClr val="accent2"/>
            </a:fillRef>
            <a:effectRef idx="0">
              <a:schemeClr val="accent2"/>
            </a:effectRef>
            <a:fontRef idx="minor">
              <a:schemeClr val="tx1"/>
            </a:fontRef>
          </p:style>
        </p:cxnSp>
        <p:sp>
          <p:nvSpPr>
            <p:cNvPr id="27" name="矩形 26">
              <a:extLst>
                <a:ext uri="{FF2B5EF4-FFF2-40B4-BE49-F238E27FC236}">
                  <a16:creationId xmlns:a16="http://schemas.microsoft.com/office/drawing/2014/main" id="{4B5C2108-857C-4F48-A7B2-C9C6BA11E065}"/>
                </a:ext>
              </a:extLst>
            </p:cNvPr>
            <p:cNvSpPr/>
            <p:nvPr/>
          </p:nvSpPr>
          <p:spPr>
            <a:xfrm>
              <a:off x="6532879" y="4765010"/>
              <a:ext cx="1396536" cy="369332"/>
            </a:xfrm>
            <a:prstGeom prst="rect">
              <a:avLst/>
            </a:prstGeom>
          </p:spPr>
          <p:txBody>
            <a:bodyPr wrap="none">
              <a:spAutoFit/>
            </a:bodyPr>
            <a:lstStyle/>
            <a:p>
              <a:r>
                <a:rPr lang="en-US" altLang="zh-TW" dirty="0">
                  <a:solidFill>
                    <a:schemeClr val="accent6"/>
                  </a:solidFill>
                  <a:latin typeface="Times New Roman" panose="02020603050405020304" pitchFamily="18" charset="0"/>
                  <a:cs typeface="Times New Roman" panose="02020603050405020304" pitchFamily="18" charset="0"/>
                </a:rPr>
                <a:t>Cooling time</a:t>
              </a:r>
              <a:endParaRPr lang="zh-TW" altLang="en-US" dirty="0">
                <a:solidFill>
                  <a:schemeClr val="accent6"/>
                </a:solidFill>
              </a:endParaRPr>
            </a:p>
          </p:txBody>
        </p:sp>
      </p:grpSp>
      <p:sp>
        <p:nvSpPr>
          <p:cNvPr id="31" name="矩形 30">
            <a:extLst>
              <a:ext uri="{FF2B5EF4-FFF2-40B4-BE49-F238E27FC236}">
                <a16:creationId xmlns:a16="http://schemas.microsoft.com/office/drawing/2014/main" id="{34FB423D-7CC8-4A45-8DE6-55C046FEA4B8}"/>
              </a:ext>
            </a:extLst>
          </p:cNvPr>
          <p:cNvSpPr/>
          <p:nvPr/>
        </p:nvSpPr>
        <p:spPr>
          <a:xfrm>
            <a:off x="148706" y="2471032"/>
            <a:ext cx="4541291" cy="1709892"/>
          </a:xfrm>
          <a:prstGeom prst="rect">
            <a:avLst/>
          </a:prstGeom>
          <a:solidFill>
            <a:schemeClr val="accent1">
              <a:lumMod val="20000"/>
              <a:lumOff val="80000"/>
            </a:schemeClr>
          </a:solidFill>
        </p:spPr>
        <p:txBody>
          <a:bodyPr wrap="square">
            <a:spAutoFit/>
          </a:bodyPr>
          <a:lstStyle/>
          <a:p>
            <a:pPr>
              <a:lnSpc>
                <a:spcPct val="150000"/>
              </a:lnSpc>
            </a:pPr>
            <a:r>
              <a:rPr lang="en-US" altLang="zh-TW" kern="0" dirty="0">
                <a:solidFill>
                  <a:srgbClr val="000000"/>
                </a:solidFill>
                <a:latin typeface="Times New Roman" panose="02020603050405020304" pitchFamily="18" charset="0"/>
              </a:rPr>
              <a:t>c</a:t>
            </a:r>
            <a:r>
              <a:rPr lang="en-US" altLang="zh-TW" kern="0">
                <a:solidFill>
                  <a:srgbClr val="000000"/>
                </a:solidFill>
                <a:latin typeface="Times New Roman" panose="02020603050405020304" pitchFamily="18" charset="0"/>
              </a:rPr>
              <a:t>urve </a:t>
            </a:r>
            <a:r>
              <a:rPr lang="en-US" altLang="zh-TW" kern="0" dirty="0">
                <a:solidFill>
                  <a:srgbClr val="000000"/>
                </a:solidFill>
                <a:latin typeface="Times New Roman" panose="02020603050405020304" pitchFamily="18" charset="0"/>
              </a:rPr>
              <a:t>A: fast cooling</a:t>
            </a:r>
            <a:br>
              <a:rPr lang="en-US" altLang="zh-TW" kern="0" dirty="0">
                <a:solidFill>
                  <a:srgbClr val="000000"/>
                </a:solidFill>
                <a:latin typeface="Times New Roman" panose="02020603050405020304" pitchFamily="18" charset="0"/>
              </a:rPr>
            </a:br>
            <a:r>
              <a:rPr lang="en-US" altLang="zh-TW" kern="0" dirty="0">
                <a:solidFill>
                  <a:srgbClr val="000000"/>
                </a:solidFill>
                <a:latin typeface="Times New Roman" panose="02020603050405020304" pitchFamily="18" charset="0"/>
              </a:rPr>
              <a:t>curve B: slow cooling</a:t>
            </a:r>
            <a:br>
              <a:rPr lang="en-US" altLang="zh-TW" kern="0" dirty="0">
                <a:solidFill>
                  <a:srgbClr val="000000"/>
                </a:solidFill>
                <a:latin typeface="Times New Roman" panose="02020603050405020304" pitchFamily="18" charset="0"/>
              </a:rPr>
            </a:br>
            <a:r>
              <a:rPr lang="en-US" altLang="zh-TW" kern="0" dirty="0">
                <a:solidFill>
                  <a:srgbClr val="000000"/>
                </a:solidFill>
                <a:latin typeface="Times New Roman" panose="02020603050405020304" pitchFamily="18" charset="0"/>
              </a:rPr>
              <a:t>curve C1: complex cooling with mix age</a:t>
            </a:r>
            <a:br>
              <a:rPr lang="en-US" altLang="zh-TW" kern="0" dirty="0">
                <a:solidFill>
                  <a:srgbClr val="000000"/>
                </a:solidFill>
                <a:latin typeface="Times New Roman" panose="02020603050405020304" pitchFamily="18" charset="0"/>
              </a:rPr>
            </a:br>
            <a:r>
              <a:rPr lang="en-US" altLang="zh-TW" kern="0" dirty="0">
                <a:solidFill>
                  <a:srgbClr val="000000"/>
                </a:solidFill>
                <a:latin typeface="Times New Roman" panose="02020603050405020304" pitchFamily="18" charset="0"/>
              </a:rPr>
              <a:t>curve C2: complex cooling with total reset age.</a:t>
            </a:r>
            <a:endParaRPr lang="zh-TW" altLang="en-US" dirty="0"/>
          </a:p>
        </p:txBody>
      </p:sp>
    </p:spTree>
    <p:extLst>
      <p:ext uri="{BB962C8B-B14F-4D97-AF65-F5344CB8AC3E}">
        <p14:creationId xmlns:p14="http://schemas.microsoft.com/office/powerpoint/2010/main" val="1972580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B366BD4-E28F-4044-AAF4-3BC96063AEB6}"/>
              </a:ext>
            </a:extLst>
          </p:cNvPr>
          <p:cNvSpPr/>
          <p:nvPr/>
        </p:nvSpPr>
        <p:spPr>
          <a:xfrm>
            <a:off x="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latin typeface="Century Gothic" panose="020B0502020202020204" pitchFamily="34" charset="0"/>
                <a:cs typeface="Times New Roman" panose="02020603050405020304" pitchFamily="18" charset="0"/>
              </a:rPr>
              <a:t>1. Introduction</a:t>
            </a:r>
            <a:endParaRPr lang="zh-TW" altLang="en-US" b="1" dirty="0">
              <a:latin typeface="Century Gothic" panose="020B0502020202020204" pitchFamily="34" charset="0"/>
              <a:cs typeface="Times New Roman" panose="02020603050405020304" pitchFamily="18" charset="0"/>
            </a:endParaRPr>
          </a:p>
        </p:txBody>
      </p:sp>
      <p:sp>
        <p:nvSpPr>
          <p:cNvPr id="5" name="矩形 4">
            <a:extLst>
              <a:ext uri="{FF2B5EF4-FFF2-40B4-BE49-F238E27FC236}">
                <a16:creationId xmlns:a16="http://schemas.microsoft.com/office/drawing/2014/main" id="{68BD459B-51CD-4907-A6AA-EE48CA928A98}"/>
              </a:ext>
            </a:extLst>
          </p:cNvPr>
          <p:cNvSpPr/>
          <p:nvPr/>
        </p:nvSpPr>
        <p:spPr>
          <a:xfrm>
            <a:off x="3101520" y="0"/>
            <a:ext cx="2880000" cy="5588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latin typeface="Century Gothic" panose="020B0502020202020204" pitchFamily="34" charset="0"/>
                <a:cs typeface="Times New Roman" panose="02020603050405020304" pitchFamily="18" charset="0"/>
              </a:rPr>
              <a:t>2. Methodology</a:t>
            </a:r>
            <a:endParaRPr lang="zh-TW" altLang="en-US" b="1" dirty="0">
              <a:latin typeface="Century Gothic" panose="020B0502020202020204" pitchFamily="34" charset="0"/>
              <a:cs typeface="Times New Roman" panose="02020603050405020304" pitchFamily="18" charset="0"/>
            </a:endParaRPr>
          </a:p>
        </p:txBody>
      </p:sp>
      <p:sp>
        <p:nvSpPr>
          <p:cNvPr id="6" name="矩形 5">
            <a:extLst>
              <a:ext uri="{FF2B5EF4-FFF2-40B4-BE49-F238E27FC236}">
                <a16:creationId xmlns:a16="http://schemas.microsoft.com/office/drawing/2014/main" id="{6B366BD4-E28F-4044-AAF4-3BC96063AEB6}"/>
              </a:ext>
            </a:extLst>
          </p:cNvPr>
          <p:cNvSpPr/>
          <p:nvPr/>
        </p:nvSpPr>
        <p:spPr>
          <a:xfrm>
            <a:off x="6210480" y="5080"/>
            <a:ext cx="2880000" cy="558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2000" b="1" dirty="0">
                <a:latin typeface="Century Gothic" panose="020B0502020202020204" pitchFamily="34" charset="0"/>
              </a:rPr>
              <a:t>3. Result &amp; Discussion</a:t>
            </a:r>
            <a:endParaRPr lang="zh-TW" altLang="en-US" sz="2000" b="1" dirty="0">
              <a:latin typeface="Century Gothic" panose="020B0502020202020204" pitchFamily="34" charset="0"/>
            </a:endParaRPr>
          </a:p>
        </p:txBody>
      </p:sp>
      <p:sp>
        <p:nvSpPr>
          <p:cNvPr id="7" name="矩形 6">
            <a:extLst>
              <a:ext uri="{FF2B5EF4-FFF2-40B4-BE49-F238E27FC236}">
                <a16:creationId xmlns:a16="http://schemas.microsoft.com/office/drawing/2014/main" id="{6B366BD4-E28F-4044-AAF4-3BC96063AEB6}"/>
              </a:ext>
            </a:extLst>
          </p:cNvPr>
          <p:cNvSpPr/>
          <p:nvPr/>
        </p:nvSpPr>
        <p:spPr>
          <a:xfrm>
            <a:off x="931200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b="1" dirty="0">
                <a:latin typeface="Century Gothic" panose="020B0502020202020204" pitchFamily="34" charset="0"/>
              </a:rPr>
              <a:t>4. Conclusion</a:t>
            </a:r>
            <a:endParaRPr lang="zh-TW" altLang="en-US" b="1" dirty="0">
              <a:latin typeface="Century Gothic" panose="020B0502020202020204" pitchFamily="34" charset="0"/>
            </a:endParaRPr>
          </a:p>
        </p:txBody>
      </p:sp>
      <p:pic>
        <p:nvPicPr>
          <p:cNvPr id="8" name="圖片 7">
            <a:extLst>
              <a:ext uri="{FF2B5EF4-FFF2-40B4-BE49-F238E27FC236}">
                <a16:creationId xmlns:a16="http://schemas.microsoft.com/office/drawing/2014/main" id="{397A0253-1B10-455C-B269-F7A8A53C46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1058"/>
            <a:ext cx="8131441" cy="5836942"/>
          </a:xfrm>
          <a:prstGeom prst="rect">
            <a:avLst/>
          </a:prstGeom>
        </p:spPr>
      </p:pic>
      <p:graphicFrame>
        <p:nvGraphicFramePr>
          <p:cNvPr id="10" name="圖表 9">
            <a:extLst>
              <a:ext uri="{FF2B5EF4-FFF2-40B4-BE49-F238E27FC236}">
                <a16:creationId xmlns:a16="http://schemas.microsoft.com/office/drawing/2014/main" id="{2D1FD7E1-E6B0-4E18-8AB8-43FFC0C1DD3C}"/>
              </a:ext>
            </a:extLst>
          </p:cNvPr>
          <p:cNvGraphicFramePr>
            <a:graphicFrameLocks/>
          </p:cNvGraphicFramePr>
          <p:nvPr>
            <p:extLst>
              <p:ext uri="{D42A27DB-BD31-4B8C-83A1-F6EECF244321}">
                <p14:modId xmlns:p14="http://schemas.microsoft.com/office/powerpoint/2010/main" val="2148194182"/>
              </p:ext>
            </p:extLst>
          </p:nvPr>
        </p:nvGraphicFramePr>
        <p:xfrm>
          <a:off x="8131441" y="558800"/>
          <a:ext cx="4060559" cy="6299200"/>
        </p:xfrm>
        <a:graphic>
          <a:graphicData uri="http://schemas.openxmlformats.org/drawingml/2006/chart">
            <c:chart xmlns:c="http://schemas.openxmlformats.org/drawingml/2006/chart" xmlns:r="http://schemas.openxmlformats.org/officeDocument/2006/relationships" r:id="rId4"/>
          </a:graphicData>
        </a:graphic>
      </p:graphicFrame>
      <p:sp>
        <p:nvSpPr>
          <p:cNvPr id="9" name="標題 1">
            <a:extLst>
              <a:ext uri="{FF2B5EF4-FFF2-40B4-BE49-F238E27FC236}">
                <a16:creationId xmlns:a16="http://schemas.microsoft.com/office/drawing/2014/main" id="{B1C65B74-F77E-4CF9-8621-2CD4E46728DB}"/>
              </a:ext>
            </a:extLst>
          </p:cNvPr>
          <p:cNvSpPr txBox="1">
            <a:spLocks/>
          </p:cNvSpPr>
          <p:nvPr/>
        </p:nvSpPr>
        <p:spPr>
          <a:xfrm>
            <a:off x="28283" y="593888"/>
            <a:ext cx="7083624" cy="44409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buFont typeface="Wingdings" panose="05000000000000000000" pitchFamily="2" charset="2"/>
              <a:buChar char="n"/>
            </a:pPr>
            <a:r>
              <a:rPr lang="en-US" altLang="zh-TW" sz="2800" b="1"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Discussion - </a:t>
            </a:r>
            <a:r>
              <a:rPr lang="en-US" altLang="zh-TW" sz="2800" b="1" dirty="0">
                <a:solidFill>
                  <a:schemeClr val="accent1"/>
                </a:solidFill>
                <a:latin typeface="Century Gothic" panose="020B0502020202020204" pitchFamily="34" charset="0"/>
              </a:rPr>
              <a:t>Depth versus AFT age</a:t>
            </a:r>
            <a:endParaRPr lang="zh-TW" altLang="en-US" sz="2800"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1688221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A2BCB449-63DC-4FC0-A72B-6426B91BD101}"/>
              </a:ext>
            </a:extLst>
          </p:cNvPr>
          <p:cNvSpPr>
            <a:spLocks noGrp="1"/>
          </p:cNvSpPr>
          <p:nvPr>
            <p:ph idx="1"/>
          </p:nvPr>
        </p:nvSpPr>
        <p:spPr>
          <a:xfrm>
            <a:off x="634999" y="1573762"/>
            <a:ext cx="10927812" cy="6024880"/>
          </a:xfrm>
        </p:spPr>
        <p:txBody>
          <a:bodyPr>
            <a:normAutofit/>
          </a:bodyPr>
          <a:lstStyle/>
          <a:p>
            <a:pPr>
              <a:lnSpc>
                <a:spcPct val="150000"/>
              </a:lnSpc>
            </a:pPr>
            <a:r>
              <a:rPr lang="en-US" altLang="zh-TW" sz="2400" dirty="0">
                <a:latin typeface="Times New Roman" panose="02020603050405020304" pitchFamily="18" charset="0"/>
                <a:cs typeface="Times New Roman" panose="02020603050405020304" pitchFamily="18" charset="0"/>
              </a:rPr>
              <a:t>This study aims to investigate the thermal history regarding the </a:t>
            </a:r>
            <a:r>
              <a:rPr lang="en-US" altLang="zh-TW" sz="2400" dirty="0" err="1">
                <a:latin typeface="Times New Roman" panose="02020603050405020304" pitchFamily="18" charset="0"/>
                <a:cs typeface="Times New Roman" panose="02020603050405020304" pitchFamily="18" charset="0"/>
              </a:rPr>
              <a:t>Lilungshan</a:t>
            </a:r>
            <a:r>
              <a:rPr lang="en-US" altLang="zh-TW" sz="2400" dirty="0">
                <a:latin typeface="Times New Roman" panose="02020603050405020304" pitchFamily="18" charset="0"/>
                <a:cs typeface="Times New Roman" panose="02020603050405020304" pitchFamily="18" charset="0"/>
              </a:rPr>
              <a:t> Formation in the </a:t>
            </a:r>
            <a:r>
              <a:rPr lang="en-US" altLang="zh-TW" sz="2400" dirty="0" err="1">
                <a:latin typeface="Times New Roman" panose="02020603050405020304" pitchFamily="18" charset="0"/>
                <a:cs typeface="Times New Roman" panose="02020603050405020304" pitchFamily="18" charset="0"/>
              </a:rPr>
              <a:t>Hengchun</a:t>
            </a:r>
            <a:r>
              <a:rPr lang="en-US" altLang="zh-TW" sz="2400" dirty="0">
                <a:latin typeface="Times New Roman" panose="02020603050405020304" pitchFamily="18" charset="0"/>
                <a:cs typeface="Times New Roman" panose="02020603050405020304" pitchFamily="18" charset="0"/>
              </a:rPr>
              <a:t> Peninsula with low-temperature </a:t>
            </a:r>
            <a:r>
              <a:rPr lang="en-US" altLang="zh-TW" sz="2400" dirty="0" err="1">
                <a:latin typeface="Times New Roman" panose="02020603050405020304" pitchFamily="18" charset="0"/>
                <a:cs typeface="Times New Roman" panose="02020603050405020304" pitchFamily="18" charset="0"/>
              </a:rPr>
              <a:t>thermalchronometry</a:t>
            </a:r>
            <a:r>
              <a:rPr lang="en-US" altLang="zh-TW" sz="2400" dirty="0">
                <a:latin typeface="Times New Roman" panose="02020603050405020304" pitchFamily="18" charset="0"/>
                <a:cs typeface="Times New Roman" panose="02020603050405020304" pitchFamily="18" charset="0"/>
              </a:rPr>
              <a:t> (</a:t>
            </a:r>
            <a:r>
              <a:rPr lang="en-US" altLang="zh-TW" sz="2400" dirty="0">
                <a:solidFill>
                  <a:srgbClr val="FF0000"/>
                </a:solidFill>
                <a:latin typeface="Times New Roman" panose="02020603050405020304" pitchFamily="18" charset="0"/>
                <a:cs typeface="Times New Roman" panose="02020603050405020304" pitchFamily="18" charset="0"/>
              </a:rPr>
              <a:t>AFT</a:t>
            </a:r>
            <a:r>
              <a:rPr lang="en-US" altLang="zh-TW" sz="2400" dirty="0">
                <a:latin typeface="Times New Roman" panose="02020603050405020304" pitchFamily="18" charset="0"/>
                <a:cs typeface="Times New Roman" panose="02020603050405020304" pitchFamily="18" charset="0"/>
              </a:rPr>
              <a:t>). </a:t>
            </a:r>
          </a:p>
          <a:p>
            <a:pPr>
              <a:lnSpc>
                <a:spcPct val="150000"/>
              </a:lnSpc>
            </a:pPr>
            <a:endParaRPr lang="en-US" altLang="zh-TW" sz="2400" dirty="0">
              <a:latin typeface="Times New Roman" panose="02020603050405020304" pitchFamily="18" charset="0"/>
              <a:cs typeface="Times New Roman" panose="02020603050405020304" pitchFamily="18" charset="0"/>
            </a:endParaRPr>
          </a:p>
          <a:p>
            <a:pPr>
              <a:lnSpc>
                <a:spcPct val="150000"/>
              </a:lnSpc>
            </a:pPr>
            <a:r>
              <a:rPr lang="en-US" altLang="zh-TW" sz="2400" dirty="0">
                <a:solidFill>
                  <a:schemeClr val="tx1"/>
                </a:solidFill>
                <a:latin typeface="Times New Roman" panose="02020603050405020304" pitchFamily="18" charset="0"/>
                <a:cs typeface="Times New Roman" panose="02020603050405020304" pitchFamily="18" charset="0"/>
              </a:rPr>
              <a:t>Whether the AFT ages in our research region have been </a:t>
            </a:r>
            <a:r>
              <a:rPr lang="en-US" altLang="zh-TW" sz="2400" dirty="0">
                <a:solidFill>
                  <a:srgbClr val="FF0000"/>
                </a:solidFill>
                <a:latin typeface="Times New Roman" panose="02020603050405020304" pitchFamily="18" charset="0"/>
                <a:cs typeface="Times New Roman" panose="02020603050405020304" pitchFamily="18" charset="0"/>
              </a:rPr>
              <a:t>post-depositional reset or not</a:t>
            </a:r>
            <a:r>
              <a:rPr lang="en-US" altLang="zh-TW" sz="2400" dirty="0">
                <a:solidFill>
                  <a:schemeClr val="tx1"/>
                </a:solidFill>
                <a:latin typeface="Times New Roman" panose="02020603050405020304" pitchFamily="18" charset="0"/>
                <a:cs typeface="Times New Roman" panose="02020603050405020304" pitchFamily="18" charset="0"/>
              </a:rPr>
              <a:t>?</a:t>
            </a:r>
          </a:p>
          <a:p>
            <a:pPr marL="514350" indent="-514350">
              <a:lnSpc>
                <a:spcPct val="150000"/>
              </a:lnSpc>
              <a:buFont typeface="+mj-lt"/>
              <a:buAutoNum type="arabicPeriod"/>
            </a:pPr>
            <a:r>
              <a:rPr lang="en-US" altLang="zh-TW" sz="2400" dirty="0">
                <a:solidFill>
                  <a:schemeClr val="accent1">
                    <a:lumMod val="75000"/>
                  </a:schemeClr>
                </a:solidFill>
                <a:latin typeface="Times New Roman" panose="02020603050405020304" pitchFamily="18" charset="0"/>
                <a:cs typeface="Times New Roman" panose="02020603050405020304" pitchFamily="18" charset="0"/>
              </a:rPr>
              <a:t>Post-depositional reset </a:t>
            </a:r>
            <a:r>
              <a:rPr lang="en-US" altLang="zh-TW" sz="2400" dirty="0">
                <a:solidFill>
                  <a:schemeClr val="accent1">
                    <a:lumMod val="75000"/>
                  </a:schemeClr>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zh-TW"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Basin </a:t>
            </a:r>
            <a:r>
              <a:rPr lang="en-US" altLang="zh-TW" sz="2400" dirty="0">
                <a:solidFill>
                  <a:schemeClr val="accent1">
                    <a:lumMod val="75000"/>
                  </a:schemeClr>
                </a:solidFill>
                <a:latin typeface="Times New Roman" panose="02020603050405020304" pitchFamily="18" charset="0"/>
                <a:cs typeface="Times New Roman" panose="02020603050405020304" pitchFamily="18" charset="0"/>
                <a:sym typeface="Wingdings" panose="05000000000000000000" pitchFamily="2" charset="2"/>
              </a:rPr>
              <a:t>evolution and exhumation history.</a:t>
            </a:r>
            <a:endParaRPr lang="en-US" altLang="zh-TW" sz="2400" dirty="0">
              <a:solidFill>
                <a:schemeClr val="accent1">
                  <a:lumMod val="75000"/>
                </a:schemeClr>
              </a:solidFill>
              <a:latin typeface="Times New Roman" panose="02020603050405020304" pitchFamily="18" charset="0"/>
              <a:cs typeface="Times New Roman" panose="02020603050405020304" pitchFamily="18" charset="0"/>
            </a:endParaRPr>
          </a:p>
          <a:p>
            <a:pPr marL="514350" indent="-514350">
              <a:lnSpc>
                <a:spcPct val="150000"/>
              </a:lnSpc>
              <a:buFont typeface="+mj-lt"/>
              <a:buAutoNum type="arabicPeriod"/>
            </a:pPr>
            <a:r>
              <a:rPr lang="en-US" altLang="zh-TW" sz="2400" dirty="0">
                <a:solidFill>
                  <a:schemeClr val="accent1">
                    <a:lumMod val="75000"/>
                  </a:schemeClr>
                </a:solidFill>
                <a:latin typeface="Times New Roman" panose="02020603050405020304" pitchFamily="18" charset="0"/>
                <a:cs typeface="Times New Roman" panose="02020603050405020304" pitchFamily="18" charset="0"/>
              </a:rPr>
              <a:t>Without post-depositional reset </a:t>
            </a:r>
            <a:r>
              <a:rPr lang="en-US" altLang="zh-TW" sz="2400" dirty="0">
                <a:solidFill>
                  <a:schemeClr val="accent1">
                    <a:lumMod val="75000"/>
                  </a:schemeClr>
                </a:solidFill>
                <a:latin typeface="Times New Roman" panose="02020603050405020304" pitchFamily="18" charset="0"/>
                <a:cs typeface="Times New Roman" panose="02020603050405020304" pitchFamily="18" charset="0"/>
                <a:sym typeface="Wingdings" panose="05000000000000000000" pitchFamily="2" charset="2"/>
              </a:rPr>
              <a:t> Source provenance analysis and exhumation history of  source area (</a:t>
            </a:r>
            <a:r>
              <a:rPr lang="en-US" altLang="zh-TW"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Yuli</a:t>
            </a:r>
            <a:r>
              <a:rPr lang="en-US" altLang="zh-TW"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belt</a:t>
            </a:r>
            <a:r>
              <a:rPr lang="en-US" altLang="zh-TW" sz="2400" dirty="0">
                <a:solidFill>
                  <a:schemeClr val="accent1">
                    <a:lumMod val="75000"/>
                  </a:schemeClr>
                </a:solidFill>
                <a:latin typeface="Times New Roman" panose="02020603050405020304" pitchFamily="18" charset="0"/>
                <a:cs typeface="Times New Roman" panose="02020603050405020304" pitchFamily="18" charset="0"/>
                <a:sym typeface="Wingdings" panose="05000000000000000000" pitchFamily="2" charset="2"/>
              </a:rPr>
              <a:t>).</a:t>
            </a:r>
          </a:p>
          <a:p>
            <a:pPr marL="514350" indent="-514350">
              <a:lnSpc>
                <a:spcPct val="150000"/>
              </a:lnSpc>
              <a:buFont typeface="+mj-lt"/>
              <a:buAutoNum type="arabicPeriod"/>
            </a:pPr>
            <a:endParaRPr lang="en-US" altLang="zh-TW" sz="2400" dirty="0">
              <a:solidFill>
                <a:schemeClr val="accent1">
                  <a:lumMod val="75000"/>
                </a:schemeClr>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4" name="投影片編號版面配置區 3">
            <a:extLst>
              <a:ext uri="{FF2B5EF4-FFF2-40B4-BE49-F238E27FC236}">
                <a16:creationId xmlns:a16="http://schemas.microsoft.com/office/drawing/2014/main" id="{23D6C469-42FC-448A-9B4B-D08BAAB881A5}"/>
              </a:ext>
            </a:extLst>
          </p:cNvPr>
          <p:cNvSpPr>
            <a:spLocks noGrp="1"/>
          </p:cNvSpPr>
          <p:nvPr>
            <p:ph type="sldNum" sz="quarter" idx="12"/>
          </p:nvPr>
        </p:nvSpPr>
        <p:spPr/>
        <p:txBody>
          <a:bodyPr/>
          <a:lstStyle/>
          <a:p>
            <a:fld id="{95A868EB-1CF3-4913-9AB6-1F710EBF5614}" type="slidenum">
              <a:rPr lang="zh-TW" altLang="en-US" smtClean="0"/>
              <a:t>2</a:t>
            </a:fld>
            <a:endParaRPr lang="zh-TW" altLang="en-US" dirty="0"/>
          </a:p>
        </p:txBody>
      </p:sp>
      <p:sp>
        <p:nvSpPr>
          <p:cNvPr id="6" name="標題 1">
            <a:extLst>
              <a:ext uri="{FF2B5EF4-FFF2-40B4-BE49-F238E27FC236}">
                <a16:creationId xmlns:a16="http://schemas.microsoft.com/office/drawing/2014/main" id="{0FF04CFC-5FA4-4CD9-9FF1-9558DB3FC5A8}"/>
              </a:ext>
            </a:extLst>
          </p:cNvPr>
          <p:cNvSpPr txBox="1">
            <a:spLocks/>
          </p:cNvSpPr>
          <p:nvPr/>
        </p:nvSpPr>
        <p:spPr>
          <a:xfrm>
            <a:off x="634999" y="672581"/>
            <a:ext cx="9601200" cy="7924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n"/>
            </a:pPr>
            <a:r>
              <a:rPr lang="en-US" altLang="zh-TW" sz="28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Motivative</a:t>
            </a:r>
          </a:p>
        </p:txBody>
      </p:sp>
      <p:sp>
        <p:nvSpPr>
          <p:cNvPr id="7" name="矩形 6">
            <a:extLst>
              <a:ext uri="{FF2B5EF4-FFF2-40B4-BE49-F238E27FC236}">
                <a16:creationId xmlns:a16="http://schemas.microsoft.com/office/drawing/2014/main" id="{1578777D-A35D-4B91-B59F-76CC289EE8BC}"/>
              </a:ext>
            </a:extLst>
          </p:cNvPr>
          <p:cNvSpPr/>
          <p:nvPr/>
        </p:nvSpPr>
        <p:spPr>
          <a:xfrm>
            <a:off x="0" y="0"/>
            <a:ext cx="2880000" cy="558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latin typeface="Century Gothic" panose="020B0502020202020204" pitchFamily="34" charset="0"/>
                <a:cs typeface="Times New Roman" panose="02020603050405020304" pitchFamily="18" charset="0"/>
              </a:rPr>
              <a:t>1. Introduction</a:t>
            </a:r>
            <a:endParaRPr lang="zh-TW" altLang="en-US" sz="2400" b="1" dirty="0">
              <a:latin typeface="Century Gothic" panose="020B0502020202020204" pitchFamily="34" charset="0"/>
              <a:cs typeface="Times New Roman" panose="02020603050405020304" pitchFamily="18" charset="0"/>
            </a:endParaRPr>
          </a:p>
        </p:txBody>
      </p:sp>
      <p:sp>
        <p:nvSpPr>
          <p:cNvPr id="8" name="矩形 7">
            <a:extLst>
              <a:ext uri="{FF2B5EF4-FFF2-40B4-BE49-F238E27FC236}">
                <a16:creationId xmlns:a16="http://schemas.microsoft.com/office/drawing/2014/main" id="{FBC1E6C5-C705-4178-BB06-FBEEBE3C7A00}"/>
              </a:ext>
            </a:extLst>
          </p:cNvPr>
          <p:cNvSpPr/>
          <p:nvPr/>
        </p:nvSpPr>
        <p:spPr>
          <a:xfrm>
            <a:off x="310152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latin typeface="Century Gothic" panose="020B0502020202020204" pitchFamily="34" charset="0"/>
                <a:cs typeface="Times New Roman" panose="02020603050405020304" pitchFamily="18" charset="0"/>
              </a:rPr>
              <a:t>2. Methodology</a:t>
            </a:r>
            <a:endParaRPr lang="zh-TW" altLang="en-US" b="1" dirty="0">
              <a:latin typeface="Century Gothic" panose="020B0502020202020204" pitchFamily="34" charset="0"/>
              <a:cs typeface="Times New Roman" panose="02020603050405020304" pitchFamily="18" charset="0"/>
            </a:endParaRPr>
          </a:p>
        </p:txBody>
      </p:sp>
      <p:sp>
        <p:nvSpPr>
          <p:cNvPr id="9" name="矩形 8">
            <a:extLst>
              <a:ext uri="{FF2B5EF4-FFF2-40B4-BE49-F238E27FC236}">
                <a16:creationId xmlns:a16="http://schemas.microsoft.com/office/drawing/2014/main" id="{B1FC30FA-EF86-47FB-B4DA-2EF3255BE734}"/>
              </a:ext>
            </a:extLst>
          </p:cNvPr>
          <p:cNvSpPr/>
          <p:nvPr/>
        </p:nvSpPr>
        <p:spPr>
          <a:xfrm>
            <a:off x="6210480" y="508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b="1" dirty="0">
                <a:latin typeface="Century Gothic" panose="020B0502020202020204" pitchFamily="34" charset="0"/>
              </a:rPr>
              <a:t>3. Result &amp; Discussion</a:t>
            </a:r>
            <a:endParaRPr lang="zh-TW" altLang="en-US" b="1" dirty="0">
              <a:latin typeface="Century Gothic" panose="020B0502020202020204" pitchFamily="34" charset="0"/>
            </a:endParaRPr>
          </a:p>
        </p:txBody>
      </p:sp>
      <p:sp>
        <p:nvSpPr>
          <p:cNvPr id="10" name="矩形 9">
            <a:extLst>
              <a:ext uri="{FF2B5EF4-FFF2-40B4-BE49-F238E27FC236}">
                <a16:creationId xmlns:a16="http://schemas.microsoft.com/office/drawing/2014/main" id="{AE0ACE96-DA03-4B6D-8179-20F061353544}"/>
              </a:ext>
            </a:extLst>
          </p:cNvPr>
          <p:cNvSpPr/>
          <p:nvPr/>
        </p:nvSpPr>
        <p:spPr>
          <a:xfrm>
            <a:off x="931200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b="1" dirty="0">
                <a:latin typeface="Century Gothic" panose="020B0502020202020204" pitchFamily="34" charset="0"/>
              </a:rPr>
              <a:t>4. Conclusion</a:t>
            </a:r>
            <a:endParaRPr lang="zh-TW" altLang="en-US" b="1" dirty="0">
              <a:latin typeface="Century Gothic" panose="020B0502020202020204" pitchFamily="34" charset="0"/>
            </a:endParaRPr>
          </a:p>
        </p:txBody>
      </p:sp>
    </p:spTree>
    <p:extLst>
      <p:ext uri="{BB962C8B-B14F-4D97-AF65-F5344CB8AC3E}">
        <p14:creationId xmlns:p14="http://schemas.microsoft.com/office/powerpoint/2010/main" val="1142218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B27F619A-8842-42D0-BFCB-5450F095626E}"/>
              </a:ext>
            </a:extLst>
          </p:cNvPr>
          <p:cNvPicPr>
            <a:picLocks noChangeAspect="1"/>
          </p:cNvPicPr>
          <p:nvPr/>
        </p:nvPicPr>
        <p:blipFill>
          <a:blip r:embed="rId3"/>
          <a:stretch>
            <a:fillRect/>
          </a:stretch>
        </p:blipFill>
        <p:spPr>
          <a:xfrm>
            <a:off x="8810752" y="721360"/>
            <a:ext cx="3381248" cy="6136640"/>
          </a:xfrm>
          <a:prstGeom prst="rect">
            <a:avLst/>
          </a:prstGeom>
        </p:spPr>
      </p:pic>
      <p:pic>
        <p:nvPicPr>
          <p:cNvPr id="13" name="圖片 12">
            <a:extLst>
              <a:ext uri="{FF2B5EF4-FFF2-40B4-BE49-F238E27FC236}">
                <a16:creationId xmlns:a16="http://schemas.microsoft.com/office/drawing/2014/main" id="{D354634A-B8D3-4EB6-83A9-23308CBCC530}"/>
              </a:ext>
            </a:extLst>
          </p:cNvPr>
          <p:cNvPicPr>
            <a:picLocks noChangeAspect="1"/>
          </p:cNvPicPr>
          <p:nvPr/>
        </p:nvPicPr>
        <p:blipFill>
          <a:blip r:embed="rId4"/>
          <a:stretch>
            <a:fillRect/>
          </a:stretch>
        </p:blipFill>
        <p:spPr>
          <a:xfrm>
            <a:off x="941577" y="3912622"/>
            <a:ext cx="8148320" cy="2404571"/>
          </a:xfrm>
          <a:prstGeom prst="rect">
            <a:avLst/>
          </a:prstGeom>
        </p:spPr>
      </p:pic>
      <p:sp>
        <p:nvSpPr>
          <p:cNvPr id="14" name="矩形 13">
            <a:extLst>
              <a:ext uri="{FF2B5EF4-FFF2-40B4-BE49-F238E27FC236}">
                <a16:creationId xmlns:a16="http://schemas.microsoft.com/office/drawing/2014/main" id="{B72C029C-1726-4620-982F-7C73B89D51C7}"/>
              </a:ext>
            </a:extLst>
          </p:cNvPr>
          <p:cNvSpPr/>
          <p:nvPr/>
        </p:nvSpPr>
        <p:spPr>
          <a:xfrm>
            <a:off x="941577" y="6314994"/>
            <a:ext cx="8338976" cy="369332"/>
          </a:xfrm>
          <a:prstGeom prst="rect">
            <a:avLst/>
          </a:prstGeom>
        </p:spPr>
        <p:txBody>
          <a:bodyPr wrap="square">
            <a:spAutoFit/>
          </a:bodyPr>
          <a:lstStyle/>
          <a:p>
            <a:r>
              <a:rPr lang="zh-TW" altLang="en-US" dirty="0">
                <a:solidFill>
                  <a:schemeClr val="accent1"/>
                </a:solidFill>
                <a:latin typeface="Times New Roman" panose="02020603050405020304" pitchFamily="18" charset="0"/>
                <a:cs typeface="Times New Roman" panose="02020603050405020304" pitchFamily="18" charset="0"/>
              </a:rPr>
              <a:t>Fission-Track-Thermochronology-and-its-Application-to-Geology</a:t>
            </a:r>
            <a:r>
              <a:rPr lang="en-US" altLang="zh-TW" dirty="0">
                <a:solidFill>
                  <a:schemeClr val="accent1"/>
                </a:solidFill>
                <a:latin typeface="Times New Roman" panose="02020603050405020304" pitchFamily="18" charset="0"/>
                <a:cs typeface="Times New Roman" panose="02020603050405020304" pitchFamily="18" charset="0"/>
              </a:rPr>
              <a:t> (Ch16)</a:t>
            </a:r>
            <a:endParaRPr lang="zh-TW" altLang="en-US" dirty="0">
              <a:solidFill>
                <a:schemeClr val="accent1"/>
              </a:solidFill>
              <a:latin typeface="Times New Roman" panose="02020603050405020304" pitchFamily="18" charset="0"/>
              <a:cs typeface="Times New Roman" panose="02020603050405020304" pitchFamily="18" charset="0"/>
            </a:endParaRPr>
          </a:p>
        </p:txBody>
      </p:sp>
      <p:sp>
        <p:nvSpPr>
          <p:cNvPr id="2" name="標題 1">
            <a:extLst>
              <a:ext uri="{FF2B5EF4-FFF2-40B4-BE49-F238E27FC236}">
                <a16:creationId xmlns:a16="http://schemas.microsoft.com/office/drawing/2014/main" id="{5A6B119B-B9F2-4B3D-8E9A-370A9CDEED47}"/>
              </a:ext>
            </a:extLst>
          </p:cNvPr>
          <p:cNvSpPr>
            <a:spLocks noGrp="1"/>
          </p:cNvSpPr>
          <p:nvPr>
            <p:ph type="title"/>
          </p:nvPr>
        </p:nvSpPr>
        <p:spPr>
          <a:xfrm>
            <a:off x="310465" y="537731"/>
            <a:ext cx="9601200" cy="792480"/>
          </a:xfrm>
        </p:spPr>
        <p:txBody>
          <a:bodyPr>
            <a:normAutofit/>
          </a:bodyPr>
          <a:lstStyle/>
          <a:p>
            <a:pPr marL="457200" indent="-457200">
              <a:buFont typeface="Wingdings" panose="05000000000000000000" pitchFamily="2" charset="2"/>
              <a:buChar char="n"/>
            </a:pPr>
            <a:r>
              <a:rPr lang="en-US" altLang="zh-TW" sz="2800" b="1"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Discussion - </a:t>
            </a:r>
            <a:r>
              <a:rPr lang="en-US" altLang="zh-TW" sz="2800" b="1" dirty="0">
                <a:solidFill>
                  <a:schemeClr val="accent1"/>
                </a:solidFill>
                <a:latin typeface="Century Gothic" panose="020B0502020202020204" pitchFamily="34" charset="0"/>
              </a:rPr>
              <a:t>Depth versus AFT age</a:t>
            </a:r>
            <a:endParaRPr lang="zh-TW" altLang="en-US" sz="2800" dirty="0">
              <a:solidFill>
                <a:schemeClr val="accent1">
                  <a:lumMod val="50000"/>
                </a:schemeClr>
              </a:solidFill>
              <a:latin typeface="Century Gothic" panose="020B0502020202020204" pitchFamily="34" charset="0"/>
            </a:endParaRPr>
          </a:p>
        </p:txBody>
      </p:sp>
      <p:pic>
        <p:nvPicPr>
          <p:cNvPr id="15" name="圖片 14">
            <a:extLst>
              <a:ext uri="{FF2B5EF4-FFF2-40B4-BE49-F238E27FC236}">
                <a16:creationId xmlns:a16="http://schemas.microsoft.com/office/drawing/2014/main" id="{84BD0322-44CE-447D-B8B8-C5667A3D2DEF}"/>
              </a:ext>
            </a:extLst>
          </p:cNvPr>
          <p:cNvPicPr>
            <a:picLocks noChangeAspect="1"/>
          </p:cNvPicPr>
          <p:nvPr/>
        </p:nvPicPr>
        <p:blipFill rotWithShape="1">
          <a:blip r:embed="rId5"/>
          <a:srcRect l="1" t="34454" r="67031" b="25134"/>
          <a:stretch/>
        </p:blipFill>
        <p:spPr>
          <a:xfrm>
            <a:off x="1835763" y="1445027"/>
            <a:ext cx="3179974" cy="2298196"/>
          </a:xfrm>
          <a:prstGeom prst="rect">
            <a:avLst/>
          </a:prstGeom>
        </p:spPr>
      </p:pic>
      <p:cxnSp>
        <p:nvCxnSpPr>
          <p:cNvPr id="6" name="直線接點 5">
            <a:extLst>
              <a:ext uri="{FF2B5EF4-FFF2-40B4-BE49-F238E27FC236}">
                <a16:creationId xmlns:a16="http://schemas.microsoft.com/office/drawing/2014/main" id="{B1C62919-B380-4019-8522-EA1D2A1B8FF9}"/>
              </a:ext>
            </a:extLst>
          </p:cNvPr>
          <p:cNvCxnSpPr/>
          <p:nvPr/>
        </p:nvCxnSpPr>
        <p:spPr>
          <a:xfrm flipH="1">
            <a:off x="1716505" y="2930582"/>
            <a:ext cx="5101390" cy="0"/>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 name="文字方塊 6">
            <a:extLst>
              <a:ext uri="{FF2B5EF4-FFF2-40B4-BE49-F238E27FC236}">
                <a16:creationId xmlns:a16="http://schemas.microsoft.com/office/drawing/2014/main" id="{17F2F221-D168-47BC-BC45-A1045132E3C1}"/>
              </a:ext>
            </a:extLst>
          </p:cNvPr>
          <p:cNvSpPr txBox="1"/>
          <p:nvPr/>
        </p:nvSpPr>
        <p:spPr>
          <a:xfrm>
            <a:off x="5247290" y="2468917"/>
            <a:ext cx="2685351" cy="461665"/>
          </a:xfrm>
          <a:prstGeom prst="rect">
            <a:avLst/>
          </a:prstGeom>
          <a:noFill/>
        </p:spPr>
        <p:txBody>
          <a:bodyPr wrap="none" rtlCol="0">
            <a:spAutoFit/>
          </a:bodyPr>
          <a:lstStyle/>
          <a:p>
            <a:r>
              <a:rPr lang="en-US" altLang="zh-TW" sz="2400" dirty="0">
                <a:solidFill>
                  <a:srgbClr val="C00000"/>
                </a:solidFill>
                <a:latin typeface="Times New Roman" panose="02020603050405020304" pitchFamily="18" charset="0"/>
                <a:cs typeface="Times New Roman" panose="02020603050405020304" pitchFamily="18" charset="0"/>
              </a:rPr>
              <a:t>Closure temperature</a:t>
            </a:r>
            <a:endParaRPr lang="zh-TW" altLang="en-US" sz="2400" dirty="0">
              <a:solidFill>
                <a:srgbClr val="C00000"/>
              </a:solidFill>
              <a:latin typeface="Times New Roman" panose="02020603050405020304" pitchFamily="18" charset="0"/>
              <a:cs typeface="Times New Roman" panose="02020603050405020304" pitchFamily="18" charset="0"/>
            </a:endParaRPr>
          </a:p>
        </p:txBody>
      </p:sp>
      <p:sp>
        <p:nvSpPr>
          <p:cNvPr id="10" name="矩形 9">
            <a:extLst>
              <a:ext uri="{FF2B5EF4-FFF2-40B4-BE49-F238E27FC236}">
                <a16:creationId xmlns:a16="http://schemas.microsoft.com/office/drawing/2014/main" id="{E956F5DD-10CD-4951-BCC4-07DE249202A9}"/>
              </a:ext>
            </a:extLst>
          </p:cNvPr>
          <p:cNvSpPr/>
          <p:nvPr/>
        </p:nvSpPr>
        <p:spPr>
          <a:xfrm>
            <a:off x="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latin typeface="Century Gothic" panose="020B0502020202020204" pitchFamily="34" charset="0"/>
                <a:cs typeface="Times New Roman" panose="02020603050405020304" pitchFamily="18" charset="0"/>
              </a:rPr>
              <a:t>1. Introduction</a:t>
            </a:r>
            <a:endParaRPr lang="zh-TW" altLang="en-US" b="1" dirty="0">
              <a:latin typeface="Century Gothic" panose="020B0502020202020204" pitchFamily="34" charset="0"/>
              <a:cs typeface="Times New Roman" panose="02020603050405020304" pitchFamily="18" charset="0"/>
            </a:endParaRPr>
          </a:p>
        </p:txBody>
      </p:sp>
      <p:sp>
        <p:nvSpPr>
          <p:cNvPr id="11" name="矩形 10">
            <a:extLst>
              <a:ext uri="{FF2B5EF4-FFF2-40B4-BE49-F238E27FC236}">
                <a16:creationId xmlns:a16="http://schemas.microsoft.com/office/drawing/2014/main" id="{4304A69D-920B-4E4A-B3C9-122221119C5D}"/>
              </a:ext>
            </a:extLst>
          </p:cNvPr>
          <p:cNvSpPr/>
          <p:nvPr/>
        </p:nvSpPr>
        <p:spPr>
          <a:xfrm>
            <a:off x="3101520" y="0"/>
            <a:ext cx="2880000" cy="5588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latin typeface="Century Gothic" panose="020B0502020202020204" pitchFamily="34" charset="0"/>
                <a:cs typeface="Times New Roman" panose="02020603050405020304" pitchFamily="18" charset="0"/>
              </a:rPr>
              <a:t>2. Methodology</a:t>
            </a:r>
            <a:endParaRPr lang="zh-TW" altLang="en-US" b="1" dirty="0">
              <a:latin typeface="Century Gothic" panose="020B0502020202020204" pitchFamily="34" charset="0"/>
              <a:cs typeface="Times New Roman" panose="02020603050405020304" pitchFamily="18" charset="0"/>
            </a:endParaRPr>
          </a:p>
        </p:txBody>
      </p:sp>
      <p:sp>
        <p:nvSpPr>
          <p:cNvPr id="12" name="矩形 11">
            <a:extLst>
              <a:ext uri="{FF2B5EF4-FFF2-40B4-BE49-F238E27FC236}">
                <a16:creationId xmlns:a16="http://schemas.microsoft.com/office/drawing/2014/main" id="{B725C02C-FF3F-44D0-B580-E81006F571D5}"/>
              </a:ext>
            </a:extLst>
          </p:cNvPr>
          <p:cNvSpPr/>
          <p:nvPr/>
        </p:nvSpPr>
        <p:spPr>
          <a:xfrm>
            <a:off x="6210480" y="5080"/>
            <a:ext cx="2880000" cy="558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2000" b="1" dirty="0">
                <a:latin typeface="Century Gothic" panose="020B0502020202020204" pitchFamily="34" charset="0"/>
              </a:rPr>
              <a:t>3. Result &amp; Discussion</a:t>
            </a:r>
            <a:endParaRPr lang="zh-TW" altLang="en-US" sz="2000" b="1" dirty="0">
              <a:latin typeface="Century Gothic" panose="020B0502020202020204" pitchFamily="34" charset="0"/>
            </a:endParaRPr>
          </a:p>
        </p:txBody>
      </p:sp>
      <p:sp>
        <p:nvSpPr>
          <p:cNvPr id="16" name="矩形 15">
            <a:extLst>
              <a:ext uri="{FF2B5EF4-FFF2-40B4-BE49-F238E27FC236}">
                <a16:creationId xmlns:a16="http://schemas.microsoft.com/office/drawing/2014/main" id="{15F509DE-F9FB-4B63-9D5A-2EF6B534DA31}"/>
              </a:ext>
            </a:extLst>
          </p:cNvPr>
          <p:cNvSpPr/>
          <p:nvPr/>
        </p:nvSpPr>
        <p:spPr>
          <a:xfrm>
            <a:off x="931200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b="1" dirty="0">
                <a:latin typeface="Century Gothic" panose="020B0502020202020204" pitchFamily="34" charset="0"/>
              </a:rPr>
              <a:t>4. Conclusion</a:t>
            </a:r>
            <a:endParaRPr lang="zh-TW" altLang="en-US" b="1" dirty="0">
              <a:latin typeface="Century Gothic" panose="020B0502020202020204" pitchFamily="34" charset="0"/>
            </a:endParaRPr>
          </a:p>
        </p:txBody>
      </p:sp>
    </p:spTree>
    <p:extLst>
      <p:ext uri="{BB962C8B-B14F-4D97-AF65-F5344CB8AC3E}">
        <p14:creationId xmlns:p14="http://schemas.microsoft.com/office/powerpoint/2010/main" val="1352966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圖表 8">
            <a:extLst>
              <a:ext uri="{FF2B5EF4-FFF2-40B4-BE49-F238E27FC236}">
                <a16:creationId xmlns:a16="http://schemas.microsoft.com/office/drawing/2014/main" id="{7488693D-E5CF-4F5E-B424-1BEA69FFF4B4}"/>
              </a:ext>
            </a:extLst>
          </p:cNvPr>
          <p:cNvGraphicFramePr>
            <a:graphicFrameLocks/>
          </p:cNvGraphicFramePr>
          <p:nvPr>
            <p:extLst/>
          </p:nvPr>
        </p:nvGraphicFramePr>
        <p:xfrm>
          <a:off x="8250609" y="994610"/>
          <a:ext cx="3920723" cy="5863389"/>
        </p:xfrm>
        <a:graphic>
          <a:graphicData uri="http://schemas.openxmlformats.org/drawingml/2006/chart">
            <c:chart xmlns:c="http://schemas.openxmlformats.org/drawingml/2006/chart" xmlns:r="http://schemas.openxmlformats.org/officeDocument/2006/relationships" r:id="rId3"/>
          </a:graphicData>
        </a:graphic>
      </p:graphicFrame>
      <p:sp>
        <p:nvSpPr>
          <p:cNvPr id="10" name="文字方塊 9">
            <a:extLst>
              <a:ext uri="{FF2B5EF4-FFF2-40B4-BE49-F238E27FC236}">
                <a16:creationId xmlns:a16="http://schemas.microsoft.com/office/drawing/2014/main" id="{47957002-6B26-4C37-9BBE-E69DE1F33833}"/>
              </a:ext>
            </a:extLst>
          </p:cNvPr>
          <p:cNvSpPr txBox="1"/>
          <p:nvPr/>
        </p:nvSpPr>
        <p:spPr>
          <a:xfrm>
            <a:off x="916106" y="2695893"/>
            <a:ext cx="7353459" cy="3349956"/>
          </a:xfrm>
          <a:prstGeom prst="rect">
            <a:avLst/>
          </a:prstGeom>
          <a:noFill/>
        </p:spPr>
        <p:txBody>
          <a:bodyPr wrap="square" rtlCol="0">
            <a:spAutoFit/>
          </a:bodyPr>
          <a:lstStyle/>
          <a:p>
            <a:pPr>
              <a:lnSpc>
                <a:spcPct val="150000"/>
              </a:lnSpc>
            </a:pPr>
            <a:r>
              <a:rPr lang="en-US" altLang="zh-TW" sz="2400" u="sng" dirty="0">
                <a:solidFill>
                  <a:srgbClr val="000000"/>
                </a:solidFill>
                <a:latin typeface="Times New Roman" panose="02020603050405020304" pitchFamily="18" charset="0"/>
                <a:cs typeface="Times New Roman" panose="02020603050405020304" pitchFamily="18" charset="0"/>
              </a:rPr>
              <a:t>There was no correlation between depth and AFT age.</a:t>
            </a:r>
          </a:p>
          <a:p>
            <a:pPr>
              <a:lnSpc>
                <a:spcPct val="150000"/>
              </a:lnSpc>
            </a:pPr>
            <a:r>
              <a:rPr lang="en-US" altLang="zh-TW" sz="2400" dirty="0">
                <a:solidFill>
                  <a:srgbClr val="000000"/>
                </a:solidFill>
                <a:latin typeface="Times New Roman" panose="02020603050405020304" pitchFamily="18" charset="0"/>
                <a:cs typeface="Times New Roman" panose="02020603050405020304" pitchFamily="18" charset="0"/>
              </a:rPr>
              <a:t>(1) The age distribution is within the error bar.</a:t>
            </a:r>
          </a:p>
          <a:p>
            <a:pPr>
              <a:lnSpc>
                <a:spcPct val="150000"/>
              </a:lnSpc>
            </a:pPr>
            <a:r>
              <a:rPr lang="en-US" altLang="zh-TW" sz="2400" dirty="0">
                <a:solidFill>
                  <a:srgbClr val="000000"/>
                </a:solidFill>
                <a:latin typeface="Times New Roman" panose="02020603050405020304" pitchFamily="18" charset="0"/>
                <a:cs typeface="Times New Roman" panose="02020603050405020304" pitchFamily="18" charset="0"/>
              </a:rPr>
              <a:t>(2) Almost all the strata were above the depth of AFT closure temperature at the same time.</a:t>
            </a:r>
            <a:br>
              <a:rPr lang="en-US" altLang="zh-TW" sz="2400" dirty="0">
                <a:solidFill>
                  <a:srgbClr val="000000"/>
                </a:solidFill>
                <a:latin typeface="Times New Roman" panose="02020603050405020304" pitchFamily="18" charset="0"/>
                <a:cs typeface="Times New Roman" panose="02020603050405020304" pitchFamily="18" charset="0"/>
              </a:rPr>
            </a:br>
            <a:r>
              <a:rPr lang="en-US" altLang="zh-TW" sz="2400"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zh-TW" sz="2400" dirty="0">
                <a:solidFill>
                  <a:schemeClr val="accent1">
                    <a:lumMod val="75000"/>
                  </a:schemeClr>
                </a:solidFill>
                <a:latin typeface="Times New Roman" panose="02020603050405020304" pitchFamily="18" charset="0"/>
                <a:cs typeface="Times New Roman" panose="02020603050405020304" pitchFamily="18" charset="0"/>
                <a:sym typeface="Wingdings" panose="05000000000000000000" pitchFamily="2" charset="2"/>
              </a:rPr>
              <a:t>3 million years ago, the </a:t>
            </a:r>
            <a:r>
              <a:rPr lang="en-US" altLang="zh-TW" sz="2400" dirty="0" err="1">
                <a:solidFill>
                  <a:schemeClr val="accent1">
                    <a:lumMod val="75000"/>
                  </a:schemeClr>
                </a:solidFill>
                <a:latin typeface="Times New Roman" panose="02020603050405020304" pitchFamily="18" charset="0"/>
                <a:cs typeface="Times New Roman" panose="02020603050405020304" pitchFamily="18" charset="0"/>
                <a:sym typeface="Wingdings" panose="05000000000000000000" pitchFamily="2" charset="2"/>
              </a:rPr>
              <a:t>Lilungshan</a:t>
            </a:r>
            <a:r>
              <a:rPr lang="en-US" altLang="zh-TW" sz="2400" dirty="0">
                <a:solidFill>
                  <a:schemeClr val="accent1">
                    <a:lumMod val="75000"/>
                  </a:schemeClr>
                </a:solidFill>
                <a:latin typeface="Times New Roman" panose="02020603050405020304" pitchFamily="18" charset="0"/>
                <a:cs typeface="Times New Roman" panose="02020603050405020304" pitchFamily="18" charset="0"/>
                <a:sym typeface="Wingdings" panose="05000000000000000000" pitchFamily="2" charset="2"/>
              </a:rPr>
              <a:t> Formation was an inclined stratum, which attitude was similar to today’s</a:t>
            </a:r>
            <a:r>
              <a:rPr lang="en-US" altLang="zh-TW" sz="2400"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a:t>
            </a:r>
            <a:endParaRPr lang="en-US" altLang="zh-TW" sz="2400" dirty="0">
              <a:solidFill>
                <a:schemeClr val="accent1"/>
              </a:solidFill>
              <a:latin typeface="Times New Roman" panose="02020603050405020304" pitchFamily="18" charset="0"/>
              <a:cs typeface="Times New Roman" panose="02020603050405020304" pitchFamily="18" charset="0"/>
            </a:endParaRPr>
          </a:p>
        </p:txBody>
      </p:sp>
      <p:sp>
        <p:nvSpPr>
          <p:cNvPr id="11" name="文字方塊 10">
            <a:extLst>
              <a:ext uri="{FF2B5EF4-FFF2-40B4-BE49-F238E27FC236}">
                <a16:creationId xmlns:a16="http://schemas.microsoft.com/office/drawing/2014/main" id="{2E54CE0F-18B0-45F1-A5FC-772121FBEF0F}"/>
              </a:ext>
            </a:extLst>
          </p:cNvPr>
          <p:cNvSpPr txBox="1"/>
          <p:nvPr/>
        </p:nvSpPr>
        <p:spPr>
          <a:xfrm>
            <a:off x="2052273" y="1464736"/>
            <a:ext cx="4456528" cy="1200329"/>
          </a:xfrm>
          <a:prstGeom prst="rect">
            <a:avLst/>
          </a:prstGeom>
          <a:solidFill>
            <a:schemeClr val="accent1">
              <a:lumMod val="40000"/>
              <a:lumOff val="60000"/>
            </a:schemeClr>
          </a:solid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Thickness: 1077 m</a:t>
            </a:r>
          </a:p>
          <a:p>
            <a:r>
              <a:rPr lang="en-US" altLang="zh-TW" dirty="0">
                <a:latin typeface="Times New Roman" panose="02020603050405020304" pitchFamily="18" charset="0"/>
                <a:cs typeface="Times New Roman" panose="02020603050405020304" pitchFamily="18" charset="0"/>
              </a:rPr>
              <a:t>Mean AFT age: 3.2 Ma</a:t>
            </a:r>
          </a:p>
          <a:p>
            <a:r>
              <a:rPr lang="en-US" altLang="zh-TW" dirty="0">
                <a:latin typeface="Times New Roman" panose="02020603050405020304" pitchFamily="18" charset="0"/>
                <a:cs typeface="Times New Roman" panose="02020603050405020304" pitchFamily="18" charset="0"/>
              </a:rPr>
              <a:t>Exhumation rate of the basin: 1.2~1.3 km/</a:t>
            </a:r>
            <a:r>
              <a:rPr lang="en-US" altLang="zh-TW" dirty="0" err="1">
                <a:latin typeface="Times New Roman" panose="02020603050405020304" pitchFamily="18" charset="0"/>
                <a:cs typeface="Times New Roman" panose="02020603050405020304" pitchFamily="18" charset="0"/>
              </a:rPr>
              <a:t>m.y</a:t>
            </a:r>
            <a:r>
              <a:rPr lang="en-US" altLang="zh-TW" dirty="0">
                <a:latin typeface="Times New Roman" panose="02020603050405020304" pitchFamily="18" charset="0"/>
                <a:cs typeface="Times New Roman" panose="02020603050405020304" pitchFamily="18" charset="0"/>
              </a:rPr>
              <a:t>.</a:t>
            </a:r>
          </a:p>
          <a:p>
            <a:r>
              <a:rPr lang="en-US" altLang="zh-TW" dirty="0">
                <a:latin typeface="Times New Roman" panose="02020603050405020304" pitchFamily="18" charset="0"/>
                <a:cs typeface="Times New Roman" panose="02020603050405020304" pitchFamily="18" charset="0"/>
              </a:rPr>
              <a:t>Time interval: </a:t>
            </a:r>
            <a:r>
              <a:rPr lang="en-US" altLang="zh-TW" dirty="0">
                <a:solidFill>
                  <a:srgbClr val="FF0000"/>
                </a:solidFill>
                <a:latin typeface="Times New Roman" panose="02020603050405020304" pitchFamily="18" charset="0"/>
                <a:cs typeface="Times New Roman" panose="02020603050405020304" pitchFamily="18" charset="0"/>
              </a:rPr>
              <a:t>0.8 – 0.9 </a:t>
            </a:r>
            <a:r>
              <a:rPr lang="en-US" altLang="zh-TW" dirty="0" err="1">
                <a:latin typeface="Times New Roman" panose="02020603050405020304" pitchFamily="18" charset="0"/>
                <a:cs typeface="Times New Roman" panose="02020603050405020304" pitchFamily="18" charset="0"/>
              </a:rPr>
              <a:t>m.y</a:t>
            </a:r>
            <a:r>
              <a:rPr lang="en-US" altLang="zh-TW" dirty="0">
                <a:latin typeface="Times New Roman" panose="02020603050405020304" pitchFamily="18" charset="0"/>
                <a:cs typeface="Times New Roman" panose="02020603050405020304" pitchFamily="18" charset="0"/>
              </a:rPr>
              <a:t>. </a:t>
            </a:r>
            <a:r>
              <a:rPr lang="en-US" altLang="zh-TW" dirty="0">
                <a:solidFill>
                  <a:schemeClr val="accent1">
                    <a:lumMod val="75000"/>
                  </a:schemeClr>
                </a:solidFill>
                <a:latin typeface="Times New Roman" panose="02020603050405020304" pitchFamily="18" charset="0"/>
                <a:cs typeface="Times New Roman" panose="02020603050405020304" pitchFamily="18" charset="0"/>
              </a:rPr>
              <a:t>(theoretical value)</a:t>
            </a:r>
            <a:endParaRPr lang="zh-TW" altLang="en-US"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2" name="內容版面配置區 3">
            <a:extLst>
              <a:ext uri="{FF2B5EF4-FFF2-40B4-BE49-F238E27FC236}">
                <a16:creationId xmlns:a16="http://schemas.microsoft.com/office/drawing/2014/main" id="{5F439E07-8F3E-44CE-8E89-7E6D56E220DB}"/>
              </a:ext>
            </a:extLst>
          </p:cNvPr>
          <p:cNvPicPr>
            <a:picLocks noChangeAspect="1"/>
          </p:cNvPicPr>
          <p:nvPr/>
        </p:nvPicPr>
        <p:blipFill rotWithShape="1">
          <a:blip r:embed="rId4">
            <a:extLst>
              <a:ext uri="{28A0092B-C50C-407E-A947-70E740481C1C}">
                <a14:useLocalDpi xmlns:a14="http://schemas.microsoft.com/office/drawing/2010/main" val="0"/>
              </a:ext>
            </a:extLst>
          </a:blip>
          <a:srcRect l="31612" t="85296" r="-543" b="10105"/>
          <a:stretch/>
        </p:blipFill>
        <p:spPr>
          <a:xfrm>
            <a:off x="897151" y="6163031"/>
            <a:ext cx="7353459" cy="708453"/>
          </a:xfrm>
          <a:prstGeom prst="rect">
            <a:avLst/>
          </a:prstGeom>
        </p:spPr>
      </p:pic>
      <p:sp>
        <p:nvSpPr>
          <p:cNvPr id="13" name="標題 1">
            <a:extLst>
              <a:ext uri="{FF2B5EF4-FFF2-40B4-BE49-F238E27FC236}">
                <a16:creationId xmlns:a16="http://schemas.microsoft.com/office/drawing/2014/main" id="{88C4334D-61D0-442D-91DF-4C63436CDCC4}"/>
              </a:ext>
            </a:extLst>
          </p:cNvPr>
          <p:cNvSpPr>
            <a:spLocks noGrp="1"/>
          </p:cNvSpPr>
          <p:nvPr>
            <p:ph type="title"/>
          </p:nvPr>
        </p:nvSpPr>
        <p:spPr>
          <a:xfrm>
            <a:off x="310465" y="537731"/>
            <a:ext cx="9601200" cy="792480"/>
          </a:xfrm>
        </p:spPr>
        <p:txBody>
          <a:bodyPr>
            <a:normAutofit/>
          </a:bodyPr>
          <a:lstStyle/>
          <a:p>
            <a:pPr marL="457200" indent="-457200">
              <a:buFont typeface="Wingdings" panose="05000000000000000000" pitchFamily="2" charset="2"/>
              <a:buChar char="n"/>
            </a:pPr>
            <a:r>
              <a:rPr lang="en-US" altLang="zh-TW" sz="2800" b="1"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Discussion - </a:t>
            </a:r>
            <a:r>
              <a:rPr lang="en-US" altLang="zh-TW" sz="2800" b="1" dirty="0">
                <a:solidFill>
                  <a:schemeClr val="accent1"/>
                </a:solidFill>
                <a:latin typeface="Century Gothic" panose="020B0502020202020204" pitchFamily="34" charset="0"/>
              </a:rPr>
              <a:t>Depth versus AFT age</a:t>
            </a:r>
            <a:endParaRPr lang="zh-TW" altLang="en-US" sz="2800" dirty="0">
              <a:solidFill>
                <a:schemeClr val="accent1">
                  <a:lumMod val="50000"/>
                </a:schemeClr>
              </a:solidFill>
              <a:latin typeface="Century Gothic" panose="020B0502020202020204" pitchFamily="34" charset="0"/>
            </a:endParaRPr>
          </a:p>
        </p:txBody>
      </p:sp>
      <p:sp>
        <p:nvSpPr>
          <p:cNvPr id="14" name="矩形 13">
            <a:extLst>
              <a:ext uri="{FF2B5EF4-FFF2-40B4-BE49-F238E27FC236}">
                <a16:creationId xmlns:a16="http://schemas.microsoft.com/office/drawing/2014/main" id="{0D0140C2-D356-4484-B76A-E5D0A58E8E0B}"/>
              </a:ext>
            </a:extLst>
          </p:cNvPr>
          <p:cNvSpPr/>
          <p:nvPr/>
        </p:nvSpPr>
        <p:spPr>
          <a:xfrm>
            <a:off x="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latin typeface="Century Gothic" panose="020B0502020202020204" pitchFamily="34" charset="0"/>
                <a:cs typeface="Times New Roman" panose="02020603050405020304" pitchFamily="18" charset="0"/>
              </a:rPr>
              <a:t>1. Introduction</a:t>
            </a:r>
            <a:endParaRPr lang="zh-TW" altLang="en-US" b="1" dirty="0">
              <a:latin typeface="Century Gothic" panose="020B0502020202020204" pitchFamily="34" charset="0"/>
              <a:cs typeface="Times New Roman" panose="02020603050405020304" pitchFamily="18" charset="0"/>
            </a:endParaRPr>
          </a:p>
        </p:txBody>
      </p:sp>
      <p:sp>
        <p:nvSpPr>
          <p:cNvPr id="15" name="矩形 14">
            <a:extLst>
              <a:ext uri="{FF2B5EF4-FFF2-40B4-BE49-F238E27FC236}">
                <a16:creationId xmlns:a16="http://schemas.microsoft.com/office/drawing/2014/main" id="{971953DC-6372-4B92-B877-545492C78924}"/>
              </a:ext>
            </a:extLst>
          </p:cNvPr>
          <p:cNvSpPr/>
          <p:nvPr/>
        </p:nvSpPr>
        <p:spPr>
          <a:xfrm>
            <a:off x="3101520" y="0"/>
            <a:ext cx="2880000" cy="5588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latin typeface="Century Gothic" panose="020B0502020202020204" pitchFamily="34" charset="0"/>
                <a:cs typeface="Times New Roman" panose="02020603050405020304" pitchFamily="18" charset="0"/>
              </a:rPr>
              <a:t>2. Methodology</a:t>
            </a:r>
            <a:endParaRPr lang="zh-TW" altLang="en-US" b="1" dirty="0">
              <a:latin typeface="Century Gothic" panose="020B0502020202020204" pitchFamily="34" charset="0"/>
              <a:cs typeface="Times New Roman" panose="02020603050405020304" pitchFamily="18" charset="0"/>
            </a:endParaRPr>
          </a:p>
        </p:txBody>
      </p:sp>
      <p:sp>
        <p:nvSpPr>
          <p:cNvPr id="16" name="矩形 15">
            <a:extLst>
              <a:ext uri="{FF2B5EF4-FFF2-40B4-BE49-F238E27FC236}">
                <a16:creationId xmlns:a16="http://schemas.microsoft.com/office/drawing/2014/main" id="{22D7A175-0CDC-469B-BD80-B7FA6CBB46E9}"/>
              </a:ext>
            </a:extLst>
          </p:cNvPr>
          <p:cNvSpPr/>
          <p:nvPr/>
        </p:nvSpPr>
        <p:spPr>
          <a:xfrm>
            <a:off x="6210480" y="5080"/>
            <a:ext cx="2880000" cy="558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2000" b="1" dirty="0">
                <a:latin typeface="Century Gothic" panose="020B0502020202020204" pitchFamily="34" charset="0"/>
              </a:rPr>
              <a:t>3. Result &amp; Discussion</a:t>
            </a:r>
            <a:endParaRPr lang="zh-TW" altLang="en-US" sz="2000" b="1" dirty="0">
              <a:latin typeface="Century Gothic" panose="020B0502020202020204" pitchFamily="34" charset="0"/>
            </a:endParaRPr>
          </a:p>
        </p:txBody>
      </p:sp>
      <p:sp>
        <p:nvSpPr>
          <p:cNvPr id="17" name="矩形 16">
            <a:extLst>
              <a:ext uri="{FF2B5EF4-FFF2-40B4-BE49-F238E27FC236}">
                <a16:creationId xmlns:a16="http://schemas.microsoft.com/office/drawing/2014/main" id="{8A63866C-2B1D-4814-AD89-84CC27AEF00A}"/>
              </a:ext>
            </a:extLst>
          </p:cNvPr>
          <p:cNvSpPr/>
          <p:nvPr/>
        </p:nvSpPr>
        <p:spPr>
          <a:xfrm>
            <a:off x="931200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b="1" dirty="0">
                <a:latin typeface="Century Gothic" panose="020B0502020202020204" pitchFamily="34" charset="0"/>
              </a:rPr>
              <a:t>4. Conclusion</a:t>
            </a:r>
            <a:endParaRPr lang="zh-TW" altLang="en-US" b="1" dirty="0">
              <a:latin typeface="Century Gothic" panose="020B0502020202020204" pitchFamily="34" charset="0"/>
            </a:endParaRPr>
          </a:p>
        </p:txBody>
      </p:sp>
    </p:spTree>
    <p:extLst>
      <p:ext uri="{BB962C8B-B14F-4D97-AF65-F5344CB8AC3E}">
        <p14:creationId xmlns:p14="http://schemas.microsoft.com/office/powerpoint/2010/main" val="3645282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EE94C281-5BD3-4D0B-907B-07CD9A6145CB}"/>
                  </a:ext>
                </a:extLst>
              </p:cNvPr>
              <p:cNvSpPr/>
              <p:nvPr/>
            </p:nvSpPr>
            <p:spPr>
              <a:xfrm>
                <a:off x="508037" y="1491875"/>
                <a:ext cx="6096000" cy="2795958"/>
              </a:xfrm>
              <a:prstGeom prst="rect">
                <a:avLst/>
              </a:prstGeom>
            </p:spPr>
            <p:txBody>
              <a:bodyPr>
                <a:spAutoFit/>
              </a:bodyPr>
              <a:lstStyle/>
              <a:p>
                <a:pPr marL="342900" indent="-342900">
                  <a:lnSpc>
                    <a:spcPct val="150000"/>
                  </a:lnSpc>
                  <a:buFont typeface="Arial" panose="020B0604020202020204" pitchFamily="34" charset="0"/>
                  <a:buChar char="•"/>
                </a:pPr>
                <a:r>
                  <a:rPr lang="en-US" altLang="zh-TW" sz="2400" dirty="0">
                    <a:solidFill>
                      <a:srgbClr val="000000"/>
                    </a:solidFill>
                    <a:latin typeface="Times New Roman" panose="02020603050405020304" pitchFamily="18" charset="0"/>
                    <a:cs typeface="Times New Roman" panose="02020603050405020304" pitchFamily="18" charset="0"/>
                  </a:rPr>
                  <a:t>AFT age: </a:t>
                </a:r>
                <a:r>
                  <a:rPr lang="zh-TW" altLang="en-US" sz="2400" dirty="0">
                    <a:solidFill>
                      <a:srgbClr val="000000"/>
                    </a:solidFill>
                    <a:latin typeface="Times New Roman" panose="02020603050405020304" pitchFamily="18" charset="0"/>
                    <a:cs typeface="Times New Roman" panose="02020603050405020304" pitchFamily="18" charset="0"/>
                  </a:rPr>
                  <a:t> </a:t>
                </a:r>
                <a:r>
                  <a:rPr lang="en-US" altLang="zh-TW" sz="2400" dirty="0">
                    <a:solidFill>
                      <a:srgbClr val="000000"/>
                    </a:solidFill>
                    <a:latin typeface="Times New Roman" panose="02020603050405020304" pitchFamily="18" charset="0"/>
                    <a:cs typeface="Times New Roman" panose="02020603050405020304" pitchFamily="18" charset="0"/>
                  </a:rPr>
                  <a:t>3.2</a:t>
                </a:r>
                <a:r>
                  <a:rPr lang="en-US" altLang="zh-TW" sz="2400" dirty="0">
                    <a:latin typeface="Times New Roman" panose="02020603050405020304" pitchFamily="18" charset="0"/>
                    <a:cs typeface="Times New Roman" panose="02020603050405020304" pitchFamily="18" charset="0"/>
                  </a:rPr>
                  <a:t>±0.2 </a:t>
                </a:r>
                <a:r>
                  <a:rPr lang="en-US" altLang="zh-TW" sz="2400" dirty="0">
                    <a:solidFill>
                      <a:srgbClr val="000000"/>
                    </a:solidFill>
                    <a:latin typeface="Times New Roman" panose="02020603050405020304" pitchFamily="18" charset="0"/>
                    <a:cs typeface="Times New Roman" panose="02020603050405020304" pitchFamily="18" charset="0"/>
                  </a:rPr>
                  <a:t>Ma</a:t>
                </a:r>
                <a:endParaRPr lang="en-US" altLang="zh-TW" sz="2400" dirty="0">
                  <a:solidFill>
                    <a:schemeClr val="accent1"/>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altLang="zh-TW" sz="2400" dirty="0">
                    <a:solidFill>
                      <a:schemeClr val="accent1"/>
                    </a:solidFill>
                    <a:latin typeface="Times New Roman" panose="02020603050405020304" pitchFamily="18" charset="0"/>
                    <a:cs typeface="Times New Roman" panose="02020603050405020304" pitchFamily="18" charset="0"/>
                  </a:rPr>
                  <a:t>*</a:t>
                </a:r>
                <a:r>
                  <a:rPr lang="en-US" altLang="zh-TW" sz="2400" dirty="0">
                    <a:solidFill>
                      <a:srgbClr val="000000"/>
                    </a:solidFill>
                    <a:latin typeface="Times New Roman" panose="02020603050405020304" pitchFamily="18" charset="0"/>
                    <a:cs typeface="Times New Roman" panose="02020603050405020304" pitchFamily="18" charset="0"/>
                  </a:rPr>
                  <a:t>Apatite closure temperature: 135</a:t>
                </a:r>
                <a:r>
                  <a:rPr lang="en-US" altLang="zh-TW" sz="2400" dirty="0">
                    <a:latin typeface="Times New Roman" panose="02020603050405020304" pitchFamily="18" charset="0"/>
                    <a:cs typeface="Times New Roman" panose="02020603050405020304" pitchFamily="18" charset="0"/>
                  </a:rPr>
                  <a:t> °C</a:t>
                </a:r>
              </a:p>
              <a:p>
                <a:pPr marL="342900" indent="-342900">
                  <a:lnSpc>
                    <a:spcPct val="150000"/>
                  </a:lnSpc>
                  <a:buFont typeface="Arial" panose="020B0604020202020204" pitchFamily="34" charset="0"/>
                  <a:buChar char="•"/>
                </a:pPr>
                <a:r>
                  <a:rPr lang="en-US" altLang="zh-TW" sz="2400" dirty="0">
                    <a:solidFill>
                      <a:schemeClr val="accent1"/>
                    </a:solidFill>
                    <a:latin typeface="Times New Roman" panose="02020603050405020304" pitchFamily="18" charset="0"/>
                    <a:cs typeface="Times New Roman" panose="02020603050405020304" pitchFamily="18" charset="0"/>
                  </a:rPr>
                  <a:t>*</a:t>
                </a:r>
                <a:r>
                  <a:rPr lang="en-US" altLang="zh-TW" sz="2400" dirty="0">
                    <a:latin typeface="Times New Roman" panose="02020603050405020304" pitchFamily="18" charset="0"/>
                    <a:cs typeface="Times New Roman" panose="02020603050405020304" pitchFamily="18" charset="0"/>
                  </a:rPr>
                  <a:t>Geothermal gradient: 30°C/km</a:t>
                </a:r>
              </a:p>
              <a:p>
                <a:pPr marL="342900" indent="-342900">
                  <a:lnSpc>
                    <a:spcPct val="150000"/>
                  </a:lnSpc>
                  <a:buFont typeface="Arial" panose="020B0604020202020204" pitchFamily="34" charset="0"/>
                  <a:buChar char="•"/>
                </a:pPr>
                <a:r>
                  <a:rPr lang="en-US" altLang="zh-TW" sz="2400" dirty="0">
                    <a:latin typeface="Times New Roman" panose="02020603050405020304" pitchFamily="18" charset="0"/>
                    <a:cs typeface="Times New Roman" panose="02020603050405020304" pitchFamily="18" charset="0"/>
                  </a:rPr>
                  <a:t>Surface temperature: 15°C</a:t>
                </a:r>
              </a:p>
              <a:p>
                <a:pPr marL="342900" indent="-342900">
                  <a:lnSpc>
                    <a:spcPct val="150000"/>
                  </a:lnSpc>
                  <a:buFont typeface="Arial" panose="020B0604020202020204" pitchFamily="34" charset="0"/>
                  <a:buChar char="•"/>
                </a:pPr>
                <a:r>
                  <a:rPr lang="en-US" altLang="zh-TW" sz="2400" dirty="0">
                    <a:latin typeface="Times New Roman" panose="02020603050405020304" pitchFamily="18" charset="0"/>
                    <a:cs typeface="Times New Roman" panose="02020603050405020304" pitchFamily="18" charset="0"/>
                  </a:rPr>
                  <a:t>Paleo-burial depth = (</a:t>
                </a:r>
                <a14:m>
                  <m:oMath xmlns:m="http://schemas.openxmlformats.org/officeDocument/2006/math">
                    <m:r>
                      <a:rPr lang="en-US" altLang="zh-TW" sz="2400" i="1">
                        <a:latin typeface="Cambria Math" panose="02040503050406030204" pitchFamily="18" charset="0"/>
                      </a:rPr>
                      <m:t>135−15)</m:t>
                    </m:r>
                  </m:oMath>
                </a14:m>
                <a:r>
                  <a:rPr lang="en-US" altLang="zh-TW" sz="2400" dirty="0">
                    <a:latin typeface="Times New Roman" panose="02020603050405020304" pitchFamily="18" charset="0"/>
                    <a:cs typeface="Times New Roman" panose="02020603050405020304" pitchFamily="18" charset="0"/>
                  </a:rPr>
                  <a:t>/30 = </a:t>
                </a:r>
                <a:r>
                  <a:rPr lang="en-US" altLang="zh-TW" sz="2400" dirty="0">
                    <a:solidFill>
                      <a:srgbClr val="FF0000"/>
                    </a:solidFill>
                    <a:latin typeface="Times New Roman" panose="02020603050405020304" pitchFamily="18" charset="0"/>
                    <a:cs typeface="Times New Roman" panose="02020603050405020304" pitchFamily="18" charset="0"/>
                  </a:rPr>
                  <a:t>4</a:t>
                </a:r>
                <a:r>
                  <a:rPr lang="en-US" altLang="zh-TW" sz="2400" dirty="0">
                    <a:latin typeface="Times New Roman" panose="02020603050405020304" pitchFamily="18" charset="0"/>
                    <a:cs typeface="Times New Roman" panose="02020603050405020304" pitchFamily="18" charset="0"/>
                  </a:rPr>
                  <a:t>km</a:t>
                </a:r>
              </a:p>
            </p:txBody>
          </p:sp>
        </mc:Choice>
        <mc:Fallback xmlns="">
          <p:sp>
            <p:nvSpPr>
              <p:cNvPr id="2" name="矩形 1">
                <a:extLst>
                  <a:ext uri="{FF2B5EF4-FFF2-40B4-BE49-F238E27FC236}">
                    <a16:creationId xmlns:a16="http://schemas.microsoft.com/office/drawing/2014/main" id="{EE94C281-5BD3-4D0B-907B-07CD9A6145CB}"/>
                  </a:ext>
                </a:extLst>
              </p:cNvPr>
              <p:cNvSpPr>
                <a:spLocks noRot="1" noChangeAspect="1" noMove="1" noResize="1" noEditPoints="1" noAdjustHandles="1" noChangeArrowheads="1" noChangeShapeType="1" noTextEdit="1"/>
              </p:cNvSpPr>
              <p:nvPr/>
            </p:nvSpPr>
            <p:spPr>
              <a:xfrm>
                <a:off x="508037" y="1491875"/>
                <a:ext cx="6096000" cy="2795958"/>
              </a:xfrm>
              <a:prstGeom prst="rect">
                <a:avLst/>
              </a:prstGeom>
              <a:blipFill>
                <a:blip r:embed="rId3"/>
                <a:stretch>
                  <a:fillRect l="-1300" b="-4367"/>
                </a:stretch>
              </a:blipFill>
            </p:spPr>
            <p:txBody>
              <a:bodyPr/>
              <a:lstStyle/>
              <a:p>
                <a:r>
                  <a:rPr lang="zh-TW" altLang="en-US">
                    <a:noFill/>
                  </a:rPr>
                  <a:t> </a:t>
                </a:r>
              </a:p>
            </p:txBody>
          </p:sp>
        </mc:Fallback>
      </mc:AlternateContent>
      <p:sp>
        <p:nvSpPr>
          <p:cNvPr id="16" name="矩形 15">
            <a:extLst>
              <a:ext uri="{FF2B5EF4-FFF2-40B4-BE49-F238E27FC236}">
                <a16:creationId xmlns:a16="http://schemas.microsoft.com/office/drawing/2014/main" id="{2A6BF9A3-1415-4C11-8244-8A78923B6425}"/>
              </a:ext>
            </a:extLst>
          </p:cNvPr>
          <p:cNvSpPr/>
          <p:nvPr/>
        </p:nvSpPr>
        <p:spPr>
          <a:xfrm>
            <a:off x="431103" y="834693"/>
            <a:ext cx="3985386" cy="523220"/>
          </a:xfrm>
          <a:prstGeom prst="rect">
            <a:avLst/>
          </a:prstGeom>
        </p:spPr>
        <p:txBody>
          <a:bodyPr wrap="none">
            <a:spAutoFit/>
          </a:bodyPr>
          <a:lstStyle/>
          <a:p>
            <a:pPr marL="457200" indent="-457200">
              <a:buFont typeface="Wingdings" panose="05000000000000000000" pitchFamily="2" charset="2"/>
              <a:buChar char="n"/>
            </a:pPr>
            <a:r>
              <a:rPr lang="en-US" altLang="zh-TW" sz="28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Paleo-burial depth </a:t>
            </a:r>
            <a:endParaRPr lang="zh-TW" altLang="en-US" sz="2800"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endParaRPr>
          </a:p>
        </p:txBody>
      </p:sp>
      <p:pic>
        <p:nvPicPr>
          <p:cNvPr id="32" name="圖片 31">
            <a:extLst>
              <a:ext uri="{FF2B5EF4-FFF2-40B4-BE49-F238E27FC236}">
                <a16:creationId xmlns:a16="http://schemas.microsoft.com/office/drawing/2014/main" id="{5643CAF0-1112-41F2-8AAA-A7777407CFD7}"/>
              </a:ext>
            </a:extLst>
          </p:cNvPr>
          <p:cNvPicPr>
            <a:picLocks noChangeAspect="1"/>
          </p:cNvPicPr>
          <p:nvPr/>
        </p:nvPicPr>
        <p:blipFill>
          <a:blip r:embed="rId4"/>
          <a:stretch>
            <a:fillRect/>
          </a:stretch>
        </p:blipFill>
        <p:spPr>
          <a:xfrm>
            <a:off x="5166006" y="4381500"/>
            <a:ext cx="7010400" cy="2476500"/>
          </a:xfrm>
          <a:prstGeom prst="rect">
            <a:avLst/>
          </a:prstGeom>
        </p:spPr>
      </p:pic>
      <p:sp>
        <p:nvSpPr>
          <p:cNvPr id="33" name="矩形 32">
            <a:extLst>
              <a:ext uri="{FF2B5EF4-FFF2-40B4-BE49-F238E27FC236}">
                <a16:creationId xmlns:a16="http://schemas.microsoft.com/office/drawing/2014/main" id="{2DCF8DC3-DF4D-4ED3-97CE-B0B4467C59B4}"/>
              </a:ext>
            </a:extLst>
          </p:cNvPr>
          <p:cNvSpPr/>
          <p:nvPr/>
        </p:nvSpPr>
        <p:spPr>
          <a:xfrm>
            <a:off x="6210480" y="834693"/>
            <a:ext cx="3466013" cy="523220"/>
          </a:xfrm>
          <a:prstGeom prst="rect">
            <a:avLst/>
          </a:prstGeom>
        </p:spPr>
        <p:txBody>
          <a:bodyPr wrap="none">
            <a:spAutoFit/>
          </a:bodyPr>
          <a:lstStyle/>
          <a:p>
            <a:pPr marL="457200" indent="-457200">
              <a:buFont typeface="Wingdings" panose="05000000000000000000" pitchFamily="2" charset="2"/>
              <a:buChar char="n"/>
            </a:pPr>
            <a:r>
              <a:rPr lang="en-US" altLang="zh-TW" sz="28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Exhumation rate</a:t>
            </a:r>
            <a:endParaRPr lang="zh-TW" altLang="en-US" sz="2800"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34" name="矩形 33">
            <a:extLst>
              <a:ext uri="{FF2B5EF4-FFF2-40B4-BE49-F238E27FC236}">
                <a16:creationId xmlns:a16="http://schemas.microsoft.com/office/drawing/2014/main" id="{234F794D-B9FB-4F5B-8DF6-9E3271BD978F}"/>
              </a:ext>
            </a:extLst>
          </p:cNvPr>
          <p:cNvSpPr/>
          <p:nvPr/>
        </p:nvSpPr>
        <p:spPr>
          <a:xfrm>
            <a:off x="6264000" y="1491875"/>
            <a:ext cx="6096000" cy="1687963"/>
          </a:xfrm>
          <a:prstGeom prst="rect">
            <a:avLst/>
          </a:prstGeom>
        </p:spPr>
        <p:txBody>
          <a:bodyPr>
            <a:spAutoFit/>
          </a:bodyPr>
          <a:lstStyle/>
          <a:p>
            <a:pPr marL="342900" indent="-342900">
              <a:lnSpc>
                <a:spcPct val="150000"/>
              </a:lnSpc>
              <a:buFont typeface="Arial" panose="020B0604020202020204" pitchFamily="34" charset="0"/>
              <a:buChar char="•"/>
            </a:pPr>
            <a:r>
              <a:rPr lang="en-US" altLang="zh-TW" sz="2400" dirty="0">
                <a:latin typeface="Times New Roman" panose="02020603050405020304" pitchFamily="18" charset="0"/>
                <a:cs typeface="Times New Roman" panose="02020603050405020304" pitchFamily="18" charset="0"/>
              </a:rPr>
              <a:t>Exhumation rate of the basin</a:t>
            </a:r>
            <a:br>
              <a:rPr lang="en-US" altLang="zh-TW" sz="2400" dirty="0">
                <a:latin typeface="Times New Roman" panose="02020603050405020304" pitchFamily="18" charset="0"/>
                <a:cs typeface="Times New Roman" panose="02020603050405020304" pitchFamily="18" charset="0"/>
              </a:rPr>
            </a:br>
            <a:r>
              <a:rPr lang="en-US" altLang="zh-TW" sz="2400" dirty="0">
                <a:latin typeface="Times New Roman" panose="02020603050405020304" pitchFamily="18" charset="0"/>
                <a:cs typeface="Times New Roman" panose="02020603050405020304" pitchFamily="18" charset="0"/>
              </a:rPr>
              <a:t>= Paleo-burial depth/</a:t>
            </a:r>
            <a:r>
              <a:rPr lang="en-US" altLang="zh-TW" sz="2400" dirty="0">
                <a:solidFill>
                  <a:srgbClr val="000000"/>
                </a:solidFill>
                <a:latin typeface="Times New Roman" panose="02020603050405020304" pitchFamily="18" charset="0"/>
                <a:cs typeface="Times New Roman" panose="02020603050405020304" pitchFamily="18" charset="0"/>
              </a:rPr>
              <a:t> AFT age</a:t>
            </a:r>
            <a:br>
              <a:rPr lang="en-US" altLang="zh-TW" sz="2400" dirty="0">
                <a:solidFill>
                  <a:srgbClr val="000000"/>
                </a:solidFill>
                <a:latin typeface="Times New Roman" panose="02020603050405020304" pitchFamily="18" charset="0"/>
                <a:cs typeface="Times New Roman" panose="02020603050405020304" pitchFamily="18" charset="0"/>
              </a:rPr>
            </a:br>
            <a:r>
              <a:rPr lang="en-US" altLang="zh-TW" sz="2400" dirty="0">
                <a:solidFill>
                  <a:srgbClr val="000000"/>
                </a:solidFill>
                <a:latin typeface="Times New Roman" panose="02020603050405020304" pitchFamily="18" charset="0"/>
                <a:cs typeface="Times New Roman" panose="02020603050405020304" pitchFamily="18" charset="0"/>
              </a:rPr>
              <a:t>=</a:t>
            </a:r>
            <a:r>
              <a:rPr lang="en-US" altLang="zh-TW" sz="2400" dirty="0">
                <a:latin typeface="Times New Roman" panose="02020603050405020304" pitchFamily="18" charset="0"/>
                <a:cs typeface="Times New Roman" panose="02020603050405020304" pitchFamily="18" charset="0"/>
              </a:rPr>
              <a:t> </a:t>
            </a:r>
            <a:r>
              <a:rPr lang="en-US" altLang="zh-TW" sz="2400" dirty="0">
                <a:solidFill>
                  <a:srgbClr val="FF0000"/>
                </a:solidFill>
                <a:latin typeface="Times New Roman" panose="02020603050405020304" pitchFamily="18" charset="0"/>
                <a:cs typeface="Times New Roman" panose="02020603050405020304" pitchFamily="18" charset="0"/>
              </a:rPr>
              <a:t>1.2~1.3 </a:t>
            </a:r>
            <a:r>
              <a:rPr lang="en-US" altLang="zh-TW" sz="2400" dirty="0">
                <a:latin typeface="Times New Roman" panose="02020603050405020304" pitchFamily="18" charset="0"/>
                <a:cs typeface="Times New Roman" panose="02020603050405020304" pitchFamily="18" charset="0"/>
              </a:rPr>
              <a:t>mm/yr.</a:t>
            </a:r>
          </a:p>
        </p:txBody>
      </p:sp>
      <p:sp>
        <p:nvSpPr>
          <p:cNvPr id="11" name="矩形 10">
            <a:extLst>
              <a:ext uri="{FF2B5EF4-FFF2-40B4-BE49-F238E27FC236}">
                <a16:creationId xmlns:a16="http://schemas.microsoft.com/office/drawing/2014/main" id="{2BFF9620-6345-41A5-8351-C3404D49B719}"/>
              </a:ext>
            </a:extLst>
          </p:cNvPr>
          <p:cNvSpPr/>
          <p:nvPr/>
        </p:nvSpPr>
        <p:spPr>
          <a:xfrm>
            <a:off x="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latin typeface="Century Gothic" panose="020B0502020202020204" pitchFamily="34" charset="0"/>
                <a:cs typeface="Times New Roman" panose="02020603050405020304" pitchFamily="18" charset="0"/>
              </a:rPr>
              <a:t>1. Introduction</a:t>
            </a:r>
            <a:endParaRPr lang="zh-TW" altLang="en-US" b="1" dirty="0">
              <a:latin typeface="Century Gothic" panose="020B0502020202020204" pitchFamily="34" charset="0"/>
              <a:cs typeface="Times New Roman" panose="02020603050405020304" pitchFamily="18" charset="0"/>
            </a:endParaRPr>
          </a:p>
        </p:txBody>
      </p:sp>
      <p:sp>
        <p:nvSpPr>
          <p:cNvPr id="12" name="矩形 11">
            <a:extLst>
              <a:ext uri="{FF2B5EF4-FFF2-40B4-BE49-F238E27FC236}">
                <a16:creationId xmlns:a16="http://schemas.microsoft.com/office/drawing/2014/main" id="{1B424CE1-77D8-439B-9372-384727AE0DBE}"/>
              </a:ext>
            </a:extLst>
          </p:cNvPr>
          <p:cNvSpPr/>
          <p:nvPr/>
        </p:nvSpPr>
        <p:spPr>
          <a:xfrm>
            <a:off x="3101520" y="0"/>
            <a:ext cx="2880000" cy="5588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latin typeface="Century Gothic" panose="020B0502020202020204" pitchFamily="34" charset="0"/>
                <a:cs typeface="Times New Roman" panose="02020603050405020304" pitchFamily="18" charset="0"/>
              </a:rPr>
              <a:t>2. Methodology</a:t>
            </a:r>
            <a:endParaRPr lang="zh-TW" altLang="en-US" b="1" dirty="0">
              <a:latin typeface="Century Gothic" panose="020B0502020202020204" pitchFamily="34" charset="0"/>
              <a:cs typeface="Times New Roman" panose="02020603050405020304" pitchFamily="18" charset="0"/>
            </a:endParaRPr>
          </a:p>
        </p:txBody>
      </p:sp>
      <p:sp>
        <p:nvSpPr>
          <p:cNvPr id="13" name="矩形 12">
            <a:extLst>
              <a:ext uri="{FF2B5EF4-FFF2-40B4-BE49-F238E27FC236}">
                <a16:creationId xmlns:a16="http://schemas.microsoft.com/office/drawing/2014/main" id="{712E43B9-3EF2-43B0-9D8D-3EF43F89B5AA}"/>
              </a:ext>
            </a:extLst>
          </p:cNvPr>
          <p:cNvSpPr/>
          <p:nvPr/>
        </p:nvSpPr>
        <p:spPr>
          <a:xfrm>
            <a:off x="6210480" y="5080"/>
            <a:ext cx="2880000" cy="5588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b="1" dirty="0">
                <a:latin typeface="Century Gothic" panose="020B0502020202020204" pitchFamily="34" charset="0"/>
              </a:rPr>
              <a:t>3. Result &amp; Discussion</a:t>
            </a:r>
            <a:endParaRPr lang="zh-TW" altLang="en-US" b="1" dirty="0">
              <a:latin typeface="Century Gothic" panose="020B0502020202020204" pitchFamily="34" charset="0"/>
            </a:endParaRPr>
          </a:p>
        </p:txBody>
      </p:sp>
      <p:sp>
        <p:nvSpPr>
          <p:cNvPr id="14" name="矩形 13">
            <a:extLst>
              <a:ext uri="{FF2B5EF4-FFF2-40B4-BE49-F238E27FC236}">
                <a16:creationId xmlns:a16="http://schemas.microsoft.com/office/drawing/2014/main" id="{4B1B0BF6-A894-445E-897C-EB66BEF9FFE1}"/>
              </a:ext>
            </a:extLst>
          </p:cNvPr>
          <p:cNvSpPr/>
          <p:nvPr/>
        </p:nvSpPr>
        <p:spPr>
          <a:xfrm>
            <a:off x="9312000" y="0"/>
            <a:ext cx="2880000" cy="558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2400" b="1" dirty="0">
                <a:latin typeface="Century Gothic" panose="020B0502020202020204" pitchFamily="34" charset="0"/>
              </a:rPr>
              <a:t>4. Conclusion</a:t>
            </a:r>
            <a:endParaRPr lang="zh-TW" altLang="en-US" sz="2400" b="1" dirty="0">
              <a:latin typeface="Century Gothic" panose="020B0502020202020204" pitchFamily="34" charset="0"/>
            </a:endParaRPr>
          </a:p>
        </p:txBody>
      </p:sp>
    </p:spTree>
    <p:extLst>
      <p:ext uri="{BB962C8B-B14F-4D97-AF65-F5344CB8AC3E}">
        <p14:creationId xmlns:p14="http://schemas.microsoft.com/office/powerpoint/2010/main" val="4187428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0F568766-65B5-4CEB-BC30-66D77139495D}"/>
              </a:ext>
            </a:extLst>
          </p:cNvPr>
          <p:cNvPicPr>
            <a:picLocks noChangeAspect="1"/>
          </p:cNvPicPr>
          <p:nvPr/>
        </p:nvPicPr>
        <p:blipFill>
          <a:blip r:embed="rId3"/>
          <a:stretch>
            <a:fillRect/>
          </a:stretch>
        </p:blipFill>
        <p:spPr>
          <a:xfrm>
            <a:off x="2686638" y="566891"/>
            <a:ext cx="7626286" cy="6451530"/>
          </a:xfrm>
          <a:prstGeom prst="rect">
            <a:avLst/>
          </a:prstGeom>
        </p:spPr>
      </p:pic>
      <p:sp>
        <p:nvSpPr>
          <p:cNvPr id="6" name="矩形 5">
            <a:extLst>
              <a:ext uri="{FF2B5EF4-FFF2-40B4-BE49-F238E27FC236}">
                <a16:creationId xmlns:a16="http://schemas.microsoft.com/office/drawing/2014/main" id="{9AF2400F-70A5-4287-94F6-8C49595D2052}"/>
              </a:ext>
            </a:extLst>
          </p:cNvPr>
          <p:cNvSpPr/>
          <p:nvPr/>
        </p:nvSpPr>
        <p:spPr>
          <a:xfrm>
            <a:off x="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latin typeface="Century Gothic" panose="020B0502020202020204" pitchFamily="34" charset="0"/>
                <a:cs typeface="Times New Roman" panose="02020603050405020304" pitchFamily="18" charset="0"/>
              </a:rPr>
              <a:t>1. Introduction</a:t>
            </a:r>
            <a:endParaRPr lang="zh-TW" altLang="en-US" b="1" dirty="0">
              <a:latin typeface="Century Gothic" panose="020B0502020202020204" pitchFamily="34" charset="0"/>
              <a:cs typeface="Times New Roman" panose="02020603050405020304" pitchFamily="18" charset="0"/>
            </a:endParaRPr>
          </a:p>
        </p:txBody>
      </p:sp>
      <p:sp>
        <p:nvSpPr>
          <p:cNvPr id="7" name="矩形 6">
            <a:extLst>
              <a:ext uri="{FF2B5EF4-FFF2-40B4-BE49-F238E27FC236}">
                <a16:creationId xmlns:a16="http://schemas.microsoft.com/office/drawing/2014/main" id="{613F46F6-0010-4780-93DB-521FB4FE1EB1}"/>
              </a:ext>
            </a:extLst>
          </p:cNvPr>
          <p:cNvSpPr/>
          <p:nvPr/>
        </p:nvSpPr>
        <p:spPr>
          <a:xfrm>
            <a:off x="3101520" y="0"/>
            <a:ext cx="2880000" cy="5588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latin typeface="Century Gothic" panose="020B0502020202020204" pitchFamily="34" charset="0"/>
                <a:cs typeface="Times New Roman" panose="02020603050405020304" pitchFamily="18" charset="0"/>
              </a:rPr>
              <a:t>2. Methodology</a:t>
            </a:r>
            <a:endParaRPr lang="zh-TW" altLang="en-US" b="1" dirty="0">
              <a:latin typeface="Century Gothic" panose="020B0502020202020204" pitchFamily="34" charset="0"/>
              <a:cs typeface="Times New Roman" panose="02020603050405020304" pitchFamily="18" charset="0"/>
            </a:endParaRPr>
          </a:p>
        </p:txBody>
      </p:sp>
      <p:sp>
        <p:nvSpPr>
          <p:cNvPr id="8" name="矩形 7">
            <a:extLst>
              <a:ext uri="{FF2B5EF4-FFF2-40B4-BE49-F238E27FC236}">
                <a16:creationId xmlns:a16="http://schemas.microsoft.com/office/drawing/2014/main" id="{69C56B42-1D73-4165-AAC8-E7E7125F42E8}"/>
              </a:ext>
            </a:extLst>
          </p:cNvPr>
          <p:cNvSpPr/>
          <p:nvPr/>
        </p:nvSpPr>
        <p:spPr>
          <a:xfrm>
            <a:off x="6210480" y="5080"/>
            <a:ext cx="2880000" cy="5588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b="1" dirty="0">
                <a:latin typeface="Century Gothic" panose="020B0502020202020204" pitchFamily="34" charset="0"/>
              </a:rPr>
              <a:t>3. Result &amp; Discussion</a:t>
            </a:r>
            <a:endParaRPr lang="zh-TW" altLang="en-US" b="1" dirty="0">
              <a:latin typeface="Century Gothic" panose="020B0502020202020204" pitchFamily="34" charset="0"/>
            </a:endParaRPr>
          </a:p>
        </p:txBody>
      </p:sp>
      <p:sp>
        <p:nvSpPr>
          <p:cNvPr id="9" name="矩形 8">
            <a:extLst>
              <a:ext uri="{FF2B5EF4-FFF2-40B4-BE49-F238E27FC236}">
                <a16:creationId xmlns:a16="http://schemas.microsoft.com/office/drawing/2014/main" id="{42739D66-994D-4D27-B2CB-91CB2FE6E6F8}"/>
              </a:ext>
            </a:extLst>
          </p:cNvPr>
          <p:cNvSpPr/>
          <p:nvPr/>
        </p:nvSpPr>
        <p:spPr>
          <a:xfrm>
            <a:off x="9312000" y="0"/>
            <a:ext cx="2880000" cy="558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2400" b="1" dirty="0">
                <a:latin typeface="Century Gothic" panose="020B0502020202020204" pitchFamily="34" charset="0"/>
              </a:rPr>
              <a:t>4. Conclusion</a:t>
            </a:r>
            <a:endParaRPr lang="zh-TW" altLang="en-US" sz="2400" b="1" dirty="0">
              <a:latin typeface="Century Gothic" panose="020B0502020202020204" pitchFamily="34" charset="0"/>
            </a:endParaRPr>
          </a:p>
        </p:txBody>
      </p:sp>
      <p:sp>
        <p:nvSpPr>
          <p:cNvPr id="2" name="標題 1">
            <a:extLst>
              <a:ext uri="{FF2B5EF4-FFF2-40B4-BE49-F238E27FC236}">
                <a16:creationId xmlns:a16="http://schemas.microsoft.com/office/drawing/2014/main" id="{5A6B119B-B9F2-4B3D-8E9A-370A9CDEED47}"/>
              </a:ext>
            </a:extLst>
          </p:cNvPr>
          <p:cNvSpPr>
            <a:spLocks noGrp="1"/>
          </p:cNvSpPr>
          <p:nvPr>
            <p:ph type="title"/>
          </p:nvPr>
        </p:nvSpPr>
        <p:spPr>
          <a:xfrm>
            <a:off x="138785" y="547142"/>
            <a:ext cx="4169266" cy="1064839"/>
          </a:xfrm>
        </p:spPr>
        <p:txBody>
          <a:bodyPr>
            <a:normAutofit/>
          </a:bodyPr>
          <a:lstStyle/>
          <a:p>
            <a:pPr marL="457200" indent="-457200">
              <a:buFont typeface="Wingdings" panose="05000000000000000000" pitchFamily="2" charset="2"/>
              <a:buChar char="n"/>
            </a:pPr>
            <a:r>
              <a:rPr lang="en-US" altLang="zh-TW" sz="28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Exhumation history of the basin</a:t>
            </a:r>
          </a:p>
        </p:txBody>
      </p:sp>
    </p:spTree>
    <p:extLst>
      <p:ext uri="{BB962C8B-B14F-4D97-AF65-F5344CB8AC3E}">
        <p14:creationId xmlns:p14="http://schemas.microsoft.com/office/powerpoint/2010/main" val="1752957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B366BD4-E28F-4044-AAF4-3BC96063AEB6}"/>
              </a:ext>
            </a:extLst>
          </p:cNvPr>
          <p:cNvSpPr/>
          <p:nvPr/>
        </p:nvSpPr>
        <p:spPr>
          <a:xfrm>
            <a:off x="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latin typeface="Century Gothic" panose="020B0502020202020204" pitchFamily="34" charset="0"/>
                <a:cs typeface="Times New Roman" panose="02020603050405020304" pitchFamily="18" charset="0"/>
              </a:rPr>
              <a:t>1. Introduction</a:t>
            </a:r>
            <a:endParaRPr lang="zh-TW" altLang="en-US" b="1" dirty="0">
              <a:latin typeface="Century Gothic" panose="020B0502020202020204" pitchFamily="34" charset="0"/>
              <a:cs typeface="Times New Roman" panose="02020603050405020304" pitchFamily="18" charset="0"/>
            </a:endParaRPr>
          </a:p>
        </p:txBody>
      </p:sp>
      <p:sp>
        <p:nvSpPr>
          <p:cNvPr id="5" name="矩形 4">
            <a:extLst>
              <a:ext uri="{FF2B5EF4-FFF2-40B4-BE49-F238E27FC236}">
                <a16:creationId xmlns:a16="http://schemas.microsoft.com/office/drawing/2014/main" id="{68BD459B-51CD-4907-A6AA-EE48CA928A98}"/>
              </a:ext>
            </a:extLst>
          </p:cNvPr>
          <p:cNvSpPr/>
          <p:nvPr/>
        </p:nvSpPr>
        <p:spPr>
          <a:xfrm>
            <a:off x="3101520" y="0"/>
            <a:ext cx="2880000" cy="5588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latin typeface="Century Gothic" panose="020B0502020202020204" pitchFamily="34" charset="0"/>
                <a:cs typeface="Times New Roman" panose="02020603050405020304" pitchFamily="18" charset="0"/>
              </a:rPr>
              <a:t>2. Methodology</a:t>
            </a:r>
            <a:endParaRPr lang="zh-TW" altLang="en-US" b="1" dirty="0">
              <a:latin typeface="Century Gothic" panose="020B0502020202020204" pitchFamily="34" charset="0"/>
              <a:cs typeface="Times New Roman" panose="02020603050405020304" pitchFamily="18" charset="0"/>
            </a:endParaRPr>
          </a:p>
        </p:txBody>
      </p:sp>
      <p:sp>
        <p:nvSpPr>
          <p:cNvPr id="6" name="矩形 5">
            <a:extLst>
              <a:ext uri="{FF2B5EF4-FFF2-40B4-BE49-F238E27FC236}">
                <a16:creationId xmlns:a16="http://schemas.microsoft.com/office/drawing/2014/main" id="{6B366BD4-E28F-4044-AAF4-3BC96063AEB6}"/>
              </a:ext>
            </a:extLst>
          </p:cNvPr>
          <p:cNvSpPr/>
          <p:nvPr/>
        </p:nvSpPr>
        <p:spPr>
          <a:xfrm>
            <a:off x="6210480" y="5080"/>
            <a:ext cx="2880000" cy="5588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b="1" dirty="0">
                <a:latin typeface="Century Gothic" panose="020B0502020202020204" pitchFamily="34" charset="0"/>
              </a:rPr>
              <a:t>3. Result &amp; Discussion</a:t>
            </a:r>
            <a:endParaRPr lang="zh-TW" altLang="en-US" b="1" dirty="0">
              <a:latin typeface="Century Gothic" panose="020B0502020202020204" pitchFamily="34" charset="0"/>
            </a:endParaRPr>
          </a:p>
        </p:txBody>
      </p:sp>
      <p:sp>
        <p:nvSpPr>
          <p:cNvPr id="7" name="矩形 6">
            <a:extLst>
              <a:ext uri="{FF2B5EF4-FFF2-40B4-BE49-F238E27FC236}">
                <a16:creationId xmlns:a16="http://schemas.microsoft.com/office/drawing/2014/main" id="{6B366BD4-E28F-4044-AAF4-3BC96063AEB6}"/>
              </a:ext>
            </a:extLst>
          </p:cNvPr>
          <p:cNvSpPr/>
          <p:nvPr/>
        </p:nvSpPr>
        <p:spPr>
          <a:xfrm>
            <a:off x="9312000" y="0"/>
            <a:ext cx="2880000" cy="558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2400" b="1" dirty="0">
                <a:latin typeface="Century Gothic" panose="020B0502020202020204" pitchFamily="34" charset="0"/>
              </a:rPr>
              <a:t>4. Conclusion</a:t>
            </a:r>
            <a:endParaRPr lang="zh-TW" altLang="en-US" sz="2400" b="1" dirty="0">
              <a:latin typeface="Century Gothic" panose="020B0502020202020204" pitchFamily="34" charset="0"/>
            </a:endParaRPr>
          </a:p>
        </p:txBody>
      </p:sp>
      <p:sp>
        <p:nvSpPr>
          <p:cNvPr id="9" name="文字方塊 8">
            <a:extLst>
              <a:ext uri="{FF2B5EF4-FFF2-40B4-BE49-F238E27FC236}">
                <a16:creationId xmlns:a16="http://schemas.microsoft.com/office/drawing/2014/main" id="{F3A19A16-0F92-4CC9-A249-6D647D775C72}"/>
              </a:ext>
            </a:extLst>
          </p:cNvPr>
          <p:cNvSpPr txBox="1"/>
          <p:nvPr/>
        </p:nvSpPr>
        <p:spPr>
          <a:xfrm>
            <a:off x="1347378" y="1159404"/>
            <a:ext cx="9452702" cy="5093189"/>
          </a:xfrm>
          <a:prstGeom prst="rect">
            <a:avLst/>
          </a:prstGeom>
          <a:noFill/>
        </p:spPr>
        <p:txBody>
          <a:bodyPr wrap="square" rtlCol="0">
            <a:spAutoFit/>
          </a:bodyPr>
          <a:lstStyle/>
          <a:p>
            <a:pPr marL="342900" indent="-342900">
              <a:lnSpc>
                <a:spcPct val="150000"/>
              </a:lnSpc>
              <a:buAutoNum type="arabicPeriod"/>
            </a:pPr>
            <a:r>
              <a:rPr lang="en-US" altLang="zh-TW" sz="2800" dirty="0">
                <a:latin typeface="Times New Roman" panose="02020603050405020304" pitchFamily="18" charset="0"/>
                <a:cs typeface="Times New Roman" panose="02020603050405020304" pitchFamily="18" charset="0"/>
              </a:rPr>
              <a:t>AFT ages of the </a:t>
            </a:r>
            <a:r>
              <a:rPr lang="en-US" altLang="zh-TW" sz="2800" dirty="0" err="1">
                <a:latin typeface="Times New Roman" panose="02020603050405020304" pitchFamily="18" charset="0"/>
                <a:cs typeface="Times New Roman" panose="02020603050405020304" pitchFamily="18" charset="0"/>
              </a:rPr>
              <a:t>Lilungshan</a:t>
            </a:r>
            <a:r>
              <a:rPr lang="en-US" altLang="zh-TW" sz="2800" dirty="0">
                <a:latin typeface="Times New Roman" panose="02020603050405020304" pitchFamily="18" charset="0"/>
                <a:cs typeface="Times New Roman" panose="02020603050405020304" pitchFamily="18" charset="0"/>
              </a:rPr>
              <a:t> Formation have been </a:t>
            </a:r>
            <a:r>
              <a:rPr lang="en-US" altLang="zh-TW" sz="2800" dirty="0">
                <a:solidFill>
                  <a:srgbClr val="FF0000"/>
                </a:solidFill>
                <a:latin typeface="Times New Roman" panose="02020603050405020304" pitchFamily="18" charset="0"/>
                <a:cs typeface="Times New Roman" panose="02020603050405020304" pitchFamily="18" charset="0"/>
              </a:rPr>
              <a:t>totally reset </a:t>
            </a:r>
            <a:r>
              <a:rPr lang="en-US" altLang="zh-TW" sz="2800" dirty="0">
                <a:latin typeface="Times New Roman" panose="02020603050405020304" pitchFamily="18" charset="0"/>
                <a:cs typeface="Times New Roman" panose="02020603050405020304" pitchFamily="18" charset="0"/>
              </a:rPr>
              <a:t>due to paleo-burial.</a:t>
            </a:r>
          </a:p>
          <a:p>
            <a:pPr marL="342900" indent="-342900">
              <a:lnSpc>
                <a:spcPct val="150000"/>
              </a:lnSpc>
              <a:buFontTx/>
              <a:buAutoNum type="arabicPeriod"/>
            </a:pPr>
            <a:r>
              <a:rPr lang="en-US" altLang="zh-TW" sz="2800" dirty="0">
                <a:latin typeface="Times New Roman" panose="02020603050405020304" pitchFamily="18" charset="0"/>
                <a:ea typeface="微軟正黑體 Light" panose="020B0304030504040204" pitchFamily="34" charset="-120"/>
                <a:cs typeface="Times New Roman" panose="02020603050405020304" pitchFamily="18" charset="0"/>
              </a:rPr>
              <a:t>Uplift of the </a:t>
            </a:r>
            <a:r>
              <a:rPr lang="en-US" altLang="zh-TW" sz="2800" dirty="0" err="1">
                <a:latin typeface="Times New Roman" panose="02020603050405020304" pitchFamily="18" charset="0"/>
                <a:ea typeface="微軟正黑體 Light" panose="020B0304030504040204" pitchFamily="34" charset="-120"/>
                <a:cs typeface="Times New Roman" panose="02020603050405020304" pitchFamily="18" charset="0"/>
              </a:rPr>
              <a:t>Hengchun</a:t>
            </a:r>
            <a:r>
              <a:rPr lang="en-US" altLang="zh-TW" sz="2800" dirty="0">
                <a:latin typeface="Times New Roman" panose="02020603050405020304" pitchFamily="18" charset="0"/>
                <a:ea typeface="微軟正黑體 Light" panose="020B0304030504040204" pitchFamily="34" charset="-120"/>
                <a:cs typeface="Times New Roman" panose="02020603050405020304" pitchFamily="18" charset="0"/>
              </a:rPr>
              <a:t> Peninsula was </a:t>
            </a:r>
            <a:r>
              <a:rPr lang="en-US" altLang="zh-TW" sz="2800" dirty="0">
                <a:latin typeface="Times New Roman" panose="02020603050405020304" pitchFamily="18" charset="0"/>
                <a:cs typeface="Times New Roman" panose="02020603050405020304" pitchFamily="18" charset="0"/>
              </a:rPr>
              <a:t>since </a:t>
            </a:r>
            <a:r>
              <a:rPr lang="en-US" altLang="zh-TW" sz="2800" dirty="0">
                <a:solidFill>
                  <a:srgbClr val="FF0000"/>
                </a:solidFill>
                <a:latin typeface="Times New Roman" panose="02020603050405020304" pitchFamily="18" charset="0"/>
                <a:cs typeface="Times New Roman" panose="02020603050405020304" pitchFamily="18" charset="0"/>
              </a:rPr>
              <a:t>3.2±0.2</a:t>
            </a:r>
            <a:r>
              <a:rPr lang="en-US" altLang="zh-TW" sz="2800" dirty="0">
                <a:latin typeface="Times New Roman" panose="02020603050405020304" pitchFamily="18" charset="0"/>
                <a:cs typeface="Times New Roman" panose="02020603050405020304" pitchFamily="18" charset="0"/>
              </a:rPr>
              <a:t> Ma.</a:t>
            </a:r>
          </a:p>
          <a:p>
            <a:pPr marL="342900" indent="-342900">
              <a:lnSpc>
                <a:spcPct val="150000"/>
              </a:lnSpc>
              <a:buAutoNum type="arabicPeriod"/>
            </a:pPr>
            <a:r>
              <a:rPr lang="en-US" altLang="zh-TW" sz="2800" dirty="0">
                <a:latin typeface="Times New Roman" panose="02020603050405020304" pitchFamily="18" charset="0"/>
                <a:cs typeface="Times New Roman" panose="02020603050405020304" pitchFamily="18" charset="0"/>
              </a:rPr>
              <a:t>Cooling rate of the basin: </a:t>
            </a:r>
            <a:r>
              <a:rPr lang="en-US" altLang="zh-TW" sz="2800" dirty="0">
                <a:solidFill>
                  <a:srgbClr val="FF0000"/>
                </a:solidFill>
                <a:latin typeface="Times New Roman" panose="02020603050405020304" pitchFamily="18" charset="0"/>
                <a:cs typeface="Times New Roman" panose="02020603050405020304" pitchFamily="18" charset="0"/>
              </a:rPr>
              <a:t>35.3~40</a:t>
            </a:r>
            <a:r>
              <a:rPr lang="en-US" altLang="zh-TW" sz="2800" dirty="0">
                <a:latin typeface="Times New Roman" panose="02020603050405020304" pitchFamily="18" charset="0"/>
                <a:cs typeface="Times New Roman" panose="02020603050405020304" pitchFamily="18" charset="0"/>
              </a:rPr>
              <a:t>°C/Ma. </a:t>
            </a:r>
            <a:br>
              <a:rPr lang="en-US" altLang="zh-TW" sz="2800" dirty="0">
                <a:latin typeface="Times New Roman" panose="02020603050405020304" pitchFamily="18" charset="0"/>
                <a:cs typeface="Times New Roman" panose="02020603050405020304" pitchFamily="18" charset="0"/>
              </a:rPr>
            </a:br>
            <a:r>
              <a:rPr lang="en-US" altLang="zh-TW" sz="2400" dirty="0">
                <a:solidFill>
                  <a:schemeClr val="accent1">
                    <a:lumMod val="75000"/>
                  </a:schemeClr>
                </a:solidFill>
                <a:latin typeface="Times New Roman" panose="02020603050405020304" pitchFamily="18" charset="0"/>
                <a:cs typeface="Times New Roman" panose="02020603050405020304" pitchFamily="18" charset="0"/>
              </a:rPr>
              <a:t>(assumed geothermal gradient was 30°C/km)</a:t>
            </a:r>
          </a:p>
          <a:p>
            <a:pPr marL="342900" indent="-342900">
              <a:lnSpc>
                <a:spcPct val="150000"/>
              </a:lnSpc>
              <a:buFontTx/>
              <a:buAutoNum type="arabicPeriod"/>
            </a:pPr>
            <a:r>
              <a:rPr lang="en-US" altLang="zh-TW" sz="2800" dirty="0">
                <a:latin typeface="Times New Roman" panose="02020603050405020304" pitchFamily="18" charset="0"/>
                <a:cs typeface="Times New Roman" panose="02020603050405020304" pitchFamily="18" charset="0"/>
              </a:rPr>
              <a:t>The paleo-burial depth of the </a:t>
            </a:r>
            <a:r>
              <a:rPr lang="en-US" altLang="zh-TW" sz="2800" dirty="0" err="1">
                <a:latin typeface="Times New Roman" panose="02020603050405020304" pitchFamily="18" charset="0"/>
                <a:cs typeface="Times New Roman" panose="02020603050405020304" pitchFamily="18" charset="0"/>
              </a:rPr>
              <a:t>Lilungshan</a:t>
            </a:r>
            <a:r>
              <a:rPr lang="en-US" altLang="zh-TW" sz="2800" dirty="0">
                <a:latin typeface="Times New Roman" panose="02020603050405020304" pitchFamily="18" charset="0"/>
                <a:cs typeface="Times New Roman" panose="02020603050405020304" pitchFamily="18" charset="0"/>
              </a:rPr>
              <a:t> Formation is about </a:t>
            </a:r>
            <a:r>
              <a:rPr lang="en-US" altLang="zh-TW" sz="2800" dirty="0">
                <a:solidFill>
                  <a:srgbClr val="FF0000"/>
                </a:solidFill>
                <a:latin typeface="Times New Roman" panose="02020603050405020304" pitchFamily="18" charset="0"/>
                <a:cs typeface="Times New Roman" panose="02020603050405020304" pitchFamily="18" charset="0"/>
              </a:rPr>
              <a:t>4~5</a:t>
            </a:r>
            <a:r>
              <a:rPr lang="en-US" altLang="zh-TW" sz="2800" dirty="0">
                <a:latin typeface="Times New Roman" panose="02020603050405020304" pitchFamily="18" charset="0"/>
                <a:cs typeface="Times New Roman" panose="02020603050405020304" pitchFamily="18" charset="0"/>
              </a:rPr>
              <a:t> km.</a:t>
            </a:r>
          </a:p>
          <a:p>
            <a:pPr marL="342900" indent="-342900">
              <a:lnSpc>
                <a:spcPct val="150000"/>
              </a:lnSpc>
              <a:buFontTx/>
              <a:buAutoNum type="arabicPeriod"/>
            </a:pPr>
            <a:r>
              <a:rPr lang="en-US" altLang="zh-TW" sz="2800" dirty="0">
                <a:latin typeface="Times New Roman" panose="02020603050405020304" pitchFamily="18" charset="0"/>
                <a:cs typeface="Times New Roman" panose="02020603050405020304" pitchFamily="18" charset="0"/>
              </a:rPr>
              <a:t>Exhumation rate of the basin: </a:t>
            </a:r>
            <a:r>
              <a:rPr lang="en-US" altLang="zh-TW" sz="2800" dirty="0">
                <a:solidFill>
                  <a:srgbClr val="FF0000"/>
                </a:solidFill>
                <a:latin typeface="Times New Roman" panose="02020603050405020304" pitchFamily="18" charset="0"/>
                <a:cs typeface="Times New Roman" panose="02020603050405020304" pitchFamily="18" charset="0"/>
              </a:rPr>
              <a:t>1.2~1.3 </a:t>
            </a:r>
            <a:r>
              <a:rPr lang="en-US" altLang="zh-TW" sz="2800" dirty="0">
                <a:latin typeface="Times New Roman" panose="02020603050405020304" pitchFamily="18" charset="0"/>
                <a:cs typeface="Times New Roman" panose="02020603050405020304" pitchFamily="18" charset="0"/>
              </a:rPr>
              <a:t>mm/yr.</a:t>
            </a:r>
          </a:p>
        </p:txBody>
      </p:sp>
    </p:spTree>
    <p:extLst>
      <p:ext uri="{BB962C8B-B14F-4D97-AF65-F5344CB8AC3E}">
        <p14:creationId xmlns:p14="http://schemas.microsoft.com/office/powerpoint/2010/main" val="1873988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E1571D7F-D0B4-4385-AC5B-701B8753D708}"/>
              </a:ext>
            </a:extLst>
          </p:cNvPr>
          <p:cNvSpPr/>
          <p:nvPr/>
        </p:nvSpPr>
        <p:spPr>
          <a:xfrm>
            <a:off x="116580" y="1832335"/>
            <a:ext cx="5969880" cy="4457952"/>
          </a:xfrm>
          <a:prstGeom prst="rect">
            <a:avLst/>
          </a:prstGeom>
        </p:spPr>
        <p:txBody>
          <a:bodyPr wrap="square">
            <a:spAutoFit/>
          </a:bodyPr>
          <a:lstStyle/>
          <a:p>
            <a:pPr marL="285750" indent="-285750">
              <a:lnSpc>
                <a:spcPct val="150000"/>
              </a:lnSpc>
              <a:buFont typeface="Wingdings" panose="05000000000000000000" pitchFamily="2" charset="2"/>
              <a:buChar char="n"/>
            </a:pPr>
            <a:r>
              <a:rPr lang="en-US" altLang="zh-TW" sz="2400" dirty="0">
                <a:latin typeface="Times New Roman" panose="02020603050405020304" pitchFamily="18" charset="0"/>
                <a:ea typeface="微軟正黑體 Light" panose="020B0304030504040204" pitchFamily="34" charset="-120"/>
                <a:cs typeface="Times New Roman" panose="02020603050405020304" pitchFamily="18" charset="0"/>
              </a:rPr>
              <a:t>In late Miocene, the </a:t>
            </a:r>
            <a:r>
              <a:rPr lang="en-US" altLang="zh-TW" sz="2400" dirty="0" err="1">
                <a:latin typeface="Times New Roman" panose="02020603050405020304" pitchFamily="18" charset="0"/>
                <a:ea typeface="微軟正黑體 Light" panose="020B0304030504040204" pitchFamily="34" charset="-120"/>
                <a:cs typeface="Times New Roman" panose="02020603050405020304" pitchFamily="18" charset="0"/>
              </a:rPr>
              <a:t>Hengchun</a:t>
            </a:r>
            <a:r>
              <a:rPr lang="en-US" altLang="zh-TW" sz="2400" dirty="0">
                <a:latin typeface="Times New Roman" panose="02020603050405020304" pitchFamily="18" charset="0"/>
                <a:ea typeface="微軟正黑體 Light" panose="020B0304030504040204" pitchFamily="34" charset="-120"/>
                <a:cs typeface="Times New Roman" panose="02020603050405020304" pitchFamily="18" charset="0"/>
              </a:rPr>
              <a:t> Peninsula was an accretionary prism.</a:t>
            </a:r>
          </a:p>
          <a:p>
            <a:pPr marL="285750" indent="-285750">
              <a:lnSpc>
                <a:spcPct val="150000"/>
              </a:lnSpc>
              <a:buFont typeface="Wingdings" panose="05000000000000000000" pitchFamily="2" charset="2"/>
              <a:buChar char="n"/>
            </a:pPr>
            <a:r>
              <a:rPr lang="en-US" altLang="zh-TW" sz="2400" dirty="0" err="1">
                <a:latin typeface="Times New Roman" panose="02020603050405020304" pitchFamily="18" charset="0"/>
                <a:ea typeface="微軟正黑體 Light" panose="020B0304030504040204" pitchFamily="34" charset="-120"/>
                <a:cs typeface="Times New Roman" panose="02020603050405020304" pitchFamily="18" charset="0"/>
              </a:rPr>
              <a:t>Lilungshan</a:t>
            </a:r>
            <a:r>
              <a:rPr lang="en-US" altLang="zh-TW" sz="2400" dirty="0">
                <a:latin typeface="Times New Roman" panose="02020603050405020304" pitchFamily="18" charset="0"/>
                <a:ea typeface="微軟正黑體 Light" panose="020B0304030504040204" pitchFamily="34" charset="-120"/>
                <a:cs typeface="Times New Roman" panose="02020603050405020304" pitchFamily="18" charset="0"/>
              </a:rPr>
              <a:t> Formation</a:t>
            </a:r>
            <a:br>
              <a:rPr lang="en-US" altLang="zh-TW" sz="2400" dirty="0">
                <a:latin typeface="Times New Roman" panose="02020603050405020304" pitchFamily="18" charset="0"/>
                <a:ea typeface="微軟正黑體 Light" panose="020B0304030504040204" pitchFamily="34" charset="-120"/>
                <a:cs typeface="Times New Roman" panose="02020603050405020304" pitchFamily="18" charset="0"/>
              </a:rPr>
            </a:br>
            <a:r>
              <a:rPr lang="en-US" altLang="zh-TW" sz="2400" dirty="0">
                <a:latin typeface="Times New Roman" panose="02020603050405020304" pitchFamily="18" charset="0"/>
                <a:ea typeface="微軟正黑體 Light" panose="020B0304030504040204" pitchFamily="34" charset="-120"/>
                <a:cs typeface="Times New Roman" panose="02020603050405020304" pitchFamily="18" charset="0"/>
              </a:rPr>
              <a:t>(1)NN11, 5.6~8.3Ma (Nannofossil)</a:t>
            </a:r>
            <a:br>
              <a:rPr lang="en-US" altLang="zh-TW" sz="2400" dirty="0">
                <a:latin typeface="Times New Roman" panose="02020603050405020304" pitchFamily="18" charset="0"/>
                <a:ea typeface="微軟正黑體 Light" panose="020B0304030504040204" pitchFamily="34" charset="-120"/>
                <a:cs typeface="Times New Roman" panose="02020603050405020304" pitchFamily="18" charset="0"/>
              </a:rPr>
            </a:br>
            <a:r>
              <a:rPr lang="en-US" altLang="zh-TW" sz="2400" dirty="0">
                <a:latin typeface="Times New Roman" panose="02020603050405020304" pitchFamily="18" charset="0"/>
                <a:ea typeface="微軟正黑體 Light" panose="020B0304030504040204" pitchFamily="34" charset="-120"/>
                <a:cs typeface="Times New Roman" panose="02020603050405020304" pitchFamily="18" charset="0"/>
              </a:rPr>
              <a:t>(2)Upper fan deposits in shelf environments</a:t>
            </a:r>
            <a:br>
              <a:rPr lang="en-US" altLang="zh-TW" sz="2400" dirty="0">
                <a:latin typeface="Times New Roman" panose="02020603050405020304" pitchFamily="18" charset="0"/>
                <a:ea typeface="微軟正黑體 Light" panose="020B0304030504040204" pitchFamily="34" charset="-120"/>
                <a:cs typeface="Times New Roman" panose="02020603050405020304" pitchFamily="18" charset="0"/>
              </a:rPr>
            </a:br>
            <a:r>
              <a:rPr lang="en-US" altLang="zh-TW" sz="2400" dirty="0">
                <a:latin typeface="Times New Roman" panose="02020603050405020304" pitchFamily="18" charset="0"/>
                <a:ea typeface="微軟正黑體 Light" panose="020B0304030504040204" pitchFamily="34" charset="-120"/>
                <a:cs typeface="Times New Roman" panose="02020603050405020304" pitchFamily="18" charset="0"/>
              </a:rPr>
              <a:t>(3)Paleocurrent: from the NW to the SE.</a:t>
            </a:r>
          </a:p>
          <a:p>
            <a:pPr marL="285750" indent="-285750">
              <a:lnSpc>
                <a:spcPct val="150000"/>
              </a:lnSpc>
              <a:buFont typeface="Wingdings" panose="05000000000000000000" pitchFamily="2" charset="2"/>
              <a:buChar char="n"/>
            </a:pPr>
            <a:r>
              <a:rPr lang="en-US" altLang="zh-TW" sz="2400" dirty="0">
                <a:latin typeface="Times New Roman" panose="02020603050405020304" pitchFamily="18" charset="0"/>
                <a:ea typeface="微軟正黑體 Light" panose="020B0304030504040204" pitchFamily="34" charset="-120"/>
                <a:cs typeface="Times New Roman" panose="02020603050405020304" pitchFamily="18" charset="0"/>
              </a:rPr>
              <a:t>Outcrops of  </a:t>
            </a:r>
            <a:r>
              <a:rPr lang="en-US" altLang="zh-TW" sz="2400" b="1" dirty="0" err="1">
                <a:solidFill>
                  <a:schemeClr val="accent1"/>
                </a:solidFill>
                <a:latin typeface="Times New Roman" panose="02020603050405020304" pitchFamily="18" charset="0"/>
                <a:ea typeface="微軟正黑體 Light" panose="020B0304030504040204" pitchFamily="34" charset="-120"/>
                <a:cs typeface="Times New Roman" panose="02020603050405020304" pitchFamily="18" charset="0"/>
              </a:rPr>
              <a:t>Yuli</a:t>
            </a:r>
            <a:r>
              <a:rPr lang="en-US" altLang="zh-TW" sz="2400" b="1" dirty="0">
                <a:solidFill>
                  <a:schemeClr val="accent1"/>
                </a:solidFill>
                <a:latin typeface="Times New Roman" panose="02020603050405020304" pitchFamily="18" charset="0"/>
                <a:ea typeface="微軟正黑體 Light" panose="020B0304030504040204" pitchFamily="34" charset="-120"/>
                <a:cs typeface="Times New Roman" panose="02020603050405020304" pitchFamily="18" charset="0"/>
              </a:rPr>
              <a:t> belt </a:t>
            </a:r>
            <a:r>
              <a:rPr lang="en-US" altLang="zh-TW" sz="2400" dirty="0">
                <a:latin typeface="Times New Roman" panose="02020603050405020304" pitchFamily="18" charset="0"/>
                <a:ea typeface="微軟正黑體 Light" panose="020B0304030504040204" pitchFamily="34" charset="-120"/>
                <a:cs typeface="Times New Roman" panose="02020603050405020304" pitchFamily="18" charset="0"/>
              </a:rPr>
              <a:t>were </a:t>
            </a:r>
            <a:r>
              <a:rPr lang="en-US" altLang="zh-TW" sz="2400" b="1" dirty="0">
                <a:solidFill>
                  <a:schemeClr val="accent1"/>
                </a:solidFill>
                <a:latin typeface="Times New Roman" panose="02020603050405020304" pitchFamily="18" charset="0"/>
                <a:ea typeface="微軟正黑體 Light" panose="020B0304030504040204" pitchFamily="34" charset="-120"/>
                <a:cs typeface="Times New Roman" panose="02020603050405020304" pitchFamily="18" charset="0"/>
              </a:rPr>
              <a:t>low-grade metamorphic rocks </a:t>
            </a:r>
            <a:r>
              <a:rPr lang="en-US" altLang="zh-TW" sz="2400" dirty="0">
                <a:latin typeface="Times New Roman" panose="02020603050405020304" pitchFamily="18" charset="0"/>
                <a:ea typeface="微軟正黑體 Light" panose="020B0304030504040204" pitchFamily="34" charset="-120"/>
                <a:cs typeface="Times New Roman" panose="02020603050405020304" pitchFamily="18" charset="0"/>
              </a:rPr>
              <a:t>in the late Miocene.</a:t>
            </a:r>
          </a:p>
        </p:txBody>
      </p:sp>
      <p:sp>
        <p:nvSpPr>
          <p:cNvPr id="15" name="箭號: 向右 14">
            <a:extLst>
              <a:ext uri="{FF2B5EF4-FFF2-40B4-BE49-F238E27FC236}">
                <a16:creationId xmlns:a16="http://schemas.microsoft.com/office/drawing/2014/main" id="{66B14942-46E4-4B23-AC52-EEA8D2FE8600}"/>
              </a:ext>
            </a:extLst>
          </p:cNvPr>
          <p:cNvSpPr/>
          <p:nvPr/>
        </p:nvSpPr>
        <p:spPr>
          <a:xfrm>
            <a:off x="5821841" y="4560113"/>
            <a:ext cx="319357" cy="350535"/>
          </a:xfrm>
          <a:prstGeom prst="righ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6" name="圖片 15">
            <a:extLst>
              <a:ext uri="{FF2B5EF4-FFF2-40B4-BE49-F238E27FC236}">
                <a16:creationId xmlns:a16="http://schemas.microsoft.com/office/drawing/2014/main" id="{CFFFB3EC-DEA9-4420-A92F-18FAB5792771}"/>
              </a:ext>
            </a:extLst>
          </p:cNvPr>
          <p:cNvPicPr>
            <a:picLocks noChangeAspect="1"/>
          </p:cNvPicPr>
          <p:nvPr/>
        </p:nvPicPr>
        <p:blipFill>
          <a:blip r:embed="rId3"/>
          <a:stretch>
            <a:fillRect/>
          </a:stretch>
        </p:blipFill>
        <p:spPr>
          <a:xfrm>
            <a:off x="6229461" y="4062328"/>
            <a:ext cx="2494709" cy="2618369"/>
          </a:xfrm>
          <a:prstGeom prst="rect">
            <a:avLst/>
          </a:prstGeom>
        </p:spPr>
      </p:pic>
      <p:sp>
        <p:nvSpPr>
          <p:cNvPr id="4" name="矩形 3">
            <a:extLst>
              <a:ext uri="{FF2B5EF4-FFF2-40B4-BE49-F238E27FC236}">
                <a16:creationId xmlns:a16="http://schemas.microsoft.com/office/drawing/2014/main" id="{6B366BD4-E28F-4044-AAF4-3BC96063AEB6}"/>
              </a:ext>
            </a:extLst>
          </p:cNvPr>
          <p:cNvSpPr/>
          <p:nvPr/>
        </p:nvSpPr>
        <p:spPr>
          <a:xfrm>
            <a:off x="0" y="0"/>
            <a:ext cx="2880000" cy="558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latin typeface="Century Gothic" panose="020B0502020202020204" pitchFamily="34" charset="0"/>
                <a:cs typeface="Times New Roman" panose="02020603050405020304" pitchFamily="18" charset="0"/>
              </a:rPr>
              <a:t>1. Introduction</a:t>
            </a:r>
            <a:endParaRPr lang="zh-TW" altLang="en-US" sz="2400" b="1" dirty="0">
              <a:latin typeface="Century Gothic" panose="020B0502020202020204" pitchFamily="34" charset="0"/>
              <a:cs typeface="Times New Roman" panose="02020603050405020304" pitchFamily="18" charset="0"/>
            </a:endParaRPr>
          </a:p>
        </p:txBody>
      </p:sp>
      <p:sp>
        <p:nvSpPr>
          <p:cNvPr id="5" name="矩形 4">
            <a:extLst>
              <a:ext uri="{FF2B5EF4-FFF2-40B4-BE49-F238E27FC236}">
                <a16:creationId xmlns:a16="http://schemas.microsoft.com/office/drawing/2014/main" id="{68BD459B-51CD-4907-A6AA-EE48CA928A98}"/>
              </a:ext>
            </a:extLst>
          </p:cNvPr>
          <p:cNvSpPr/>
          <p:nvPr/>
        </p:nvSpPr>
        <p:spPr>
          <a:xfrm>
            <a:off x="310152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latin typeface="Century Gothic" panose="020B0502020202020204" pitchFamily="34" charset="0"/>
                <a:cs typeface="Times New Roman" panose="02020603050405020304" pitchFamily="18" charset="0"/>
              </a:rPr>
              <a:t>2. Methodology</a:t>
            </a:r>
            <a:endParaRPr lang="zh-TW" altLang="en-US" b="1" dirty="0">
              <a:latin typeface="Century Gothic" panose="020B0502020202020204" pitchFamily="34" charset="0"/>
              <a:cs typeface="Times New Roman" panose="02020603050405020304" pitchFamily="18" charset="0"/>
            </a:endParaRPr>
          </a:p>
        </p:txBody>
      </p:sp>
      <p:sp>
        <p:nvSpPr>
          <p:cNvPr id="6" name="矩形 5">
            <a:extLst>
              <a:ext uri="{FF2B5EF4-FFF2-40B4-BE49-F238E27FC236}">
                <a16:creationId xmlns:a16="http://schemas.microsoft.com/office/drawing/2014/main" id="{6B366BD4-E28F-4044-AAF4-3BC96063AEB6}"/>
              </a:ext>
            </a:extLst>
          </p:cNvPr>
          <p:cNvSpPr/>
          <p:nvPr/>
        </p:nvSpPr>
        <p:spPr>
          <a:xfrm>
            <a:off x="6210480" y="508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b="1" dirty="0">
                <a:latin typeface="Century Gothic" panose="020B0502020202020204" pitchFamily="34" charset="0"/>
              </a:rPr>
              <a:t>3. Result &amp; Discussion</a:t>
            </a:r>
            <a:endParaRPr lang="zh-TW" altLang="en-US" b="1" dirty="0">
              <a:latin typeface="Century Gothic" panose="020B0502020202020204" pitchFamily="34" charset="0"/>
            </a:endParaRPr>
          </a:p>
        </p:txBody>
      </p:sp>
      <p:sp>
        <p:nvSpPr>
          <p:cNvPr id="7" name="矩形 6">
            <a:extLst>
              <a:ext uri="{FF2B5EF4-FFF2-40B4-BE49-F238E27FC236}">
                <a16:creationId xmlns:a16="http://schemas.microsoft.com/office/drawing/2014/main" id="{6B366BD4-E28F-4044-AAF4-3BC96063AEB6}"/>
              </a:ext>
            </a:extLst>
          </p:cNvPr>
          <p:cNvSpPr/>
          <p:nvPr/>
        </p:nvSpPr>
        <p:spPr>
          <a:xfrm>
            <a:off x="931200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b="1" dirty="0">
                <a:latin typeface="Century Gothic" panose="020B0502020202020204" pitchFamily="34" charset="0"/>
              </a:rPr>
              <a:t>4. Conclusion</a:t>
            </a:r>
            <a:endParaRPr lang="zh-TW" altLang="en-US" b="1" dirty="0">
              <a:latin typeface="Century Gothic" panose="020B0502020202020204" pitchFamily="34" charset="0"/>
            </a:endParaRPr>
          </a:p>
        </p:txBody>
      </p:sp>
      <p:pic>
        <p:nvPicPr>
          <p:cNvPr id="9" name="圖片 8">
            <a:extLst>
              <a:ext uri="{FF2B5EF4-FFF2-40B4-BE49-F238E27FC236}">
                <a16:creationId xmlns:a16="http://schemas.microsoft.com/office/drawing/2014/main" id="{A67C9651-6706-4C33-BC87-8D163911566E}"/>
              </a:ext>
            </a:extLst>
          </p:cNvPr>
          <p:cNvPicPr>
            <a:picLocks noChangeAspect="1"/>
          </p:cNvPicPr>
          <p:nvPr/>
        </p:nvPicPr>
        <p:blipFill rotWithShape="1">
          <a:blip r:embed="rId4">
            <a:extLst>
              <a:ext uri="{28A0092B-C50C-407E-A947-70E740481C1C}">
                <a14:useLocalDpi xmlns:a14="http://schemas.microsoft.com/office/drawing/2010/main" val="0"/>
              </a:ext>
            </a:extLst>
          </a:blip>
          <a:srcRect l="31862" t="17827"/>
          <a:stretch/>
        </p:blipFill>
        <p:spPr>
          <a:xfrm>
            <a:off x="8585200" y="579712"/>
            <a:ext cx="3606800" cy="6272454"/>
          </a:xfrm>
          <a:prstGeom prst="rect">
            <a:avLst/>
          </a:prstGeom>
        </p:spPr>
      </p:pic>
      <p:sp>
        <p:nvSpPr>
          <p:cNvPr id="10" name="矩形 9">
            <a:extLst>
              <a:ext uri="{FF2B5EF4-FFF2-40B4-BE49-F238E27FC236}">
                <a16:creationId xmlns:a16="http://schemas.microsoft.com/office/drawing/2014/main" id="{A48F63A8-C6FC-42BE-BFF5-3918A74B34B0}"/>
              </a:ext>
            </a:extLst>
          </p:cNvPr>
          <p:cNvSpPr/>
          <p:nvPr/>
        </p:nvSpPr>
        <p:spPr>
          <a:xfrm>
            <a:off x="558800" y="866894"/>
            <a:ext cx="4961615" cy="523220"/>
          </a:xfrm>
          <a:prstGeom prst="rect">
            <a:avLst/>
          </a:prstGeom>
        </p:spPr>
        <p:txBody>
          <a:bodyPr wrap="none">
            <a:spAutoFit/>
          </a:bodyPr>
          <a:lstStyle/>
          <a:p>
            <a:pPr marL="457200" indent="-457200">
              <a:buFont typeface="Wingdings" panose="05000000000000000000" pitchFamily="2" charset="2"/>
              <a:buChar char="n"/>
            </a:pPr>
            <a:r>
              <a:rPr lang="en-US" altLang="zh-TW" sz="28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Geological background </a:t>
            </a:r>
            <a:endParaRPr lang="zh-TW" altLang="en-US" sz="2800"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13" name="文字方塊 14">
            <a:extLst>
              <a:ext uri="{FF2B5EF4-FFF2-40B4-BE49-F238E27FC236}">
                <a16:creationId xmlns:a16="http://schemas.microsoft.com/office/drawing/2014/main" id="{17B345AC-CD10-48E1-A71B-5785037F93EF}"/>
              </a:ext>
            </a:extLst>
          </p:cNvPr>
          <p:cNvSpPr txBox="1"/>
          <p:nvPr/>
        </p:nvSpPr>
        <p:spPr>
          <a:xfrm>
            <a:off x="11368892" y="5147039"/>
            <a:ext cx="823108" cy="52322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TW" altLang="en-US" sz="1400" dirty="0">
                <a:solidFill>
                  <a:schemeClr val="accent1"/>
                </a:solidFill>
                <a:latin typeface="微軟正黑體" panose="020B0604030504040204" pitchFamily="34" charset="-120"/>
                <a:ea typeface="微軟正黑體" panose="020B0604030504040204" pitchFamily="34" charset="-120"/>
              </a:rPr>
              <a:t>陳文山</a:t>
            </a:r>
            <a:br>
              <a:rPr lang="en-US" altLang="zh-TW" sz="1400" dirty="0">
                <a:solidFill>
                  <a:schemeClr val="accent1"/>
                </a:solidFill>
                <a:latin typeface="微軟正黑體" panose="020B0604030504040204" pitchFamily="34" charset="-120"/>
                <a:ea typeface="微軟正黑體" panose="020B0604030504040204" pitchFamily="34" charset="-120"/>
              </a:rPr>
            </a:br>
            <a:r>
              <a:rPr lang="en-US" altLang="zh-TW" sz="1400" dirty="0">
                <a:solidFill>
                  <a:schemeClr val="accent1"/>
                </a:solidFill>
                <a:latin typeface="微軟正黑體" panose="020B0604030504040204" pitchFamily="34" charset="-120"/>
                <a:ea typeface="微軟正黑體" panose="020B0604030504040204" pitchFamily="34" charset="-120"/>
              </a:rPr>
              <a:t>(2005)</a:t>
            </a:r>
            <a:endParaRPr lang="zh-TW" altLang="en-US" sz="1400" dirty="0">
              <a:solidFill>
                <a:schemeClr val="accent1"/>
              </a:solidFill>
              <a:latin typeface="微軟正黑體" panose="020B0604030504040204" pitchFamily="34" charset="-120"/>
              <a:ea typeface="微軟正黑體" panose="020B0604030504040204" pitchFamily="34" charset="-120"/>
            </a:endParaRPr>
          </a:p>
        </p:txBody>
      </p:sp>
      <p:sp>
        <p:nvSpPr>
          <p:cNvPr id="8" name="矩形 7">
            <a:extLst>
              <a:ext uri="{FF2B5EF4-FFF2-40B4-BE49-F238E27FC236}">
                <a16:creationId xmlns:a16="http://schemas.microsoft.com/office/drawing/2014/main" id="{BA4BDE32-7CC4-496A-944E-ABB095E1FD56}"/>
              </a:ext>
            </a:extLst>
          </p:cNvPr>
          <p:cNvSpPr/>
          <p:nvPr/>
        </p:nvSpPr>
        <p:spPr>
          <a:xfrm>
            <a:off x="8724170" y="1345665"/>
            <a:ext cx="505280" cy="2067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4" name="圖片 13">
            <a:extLst>
              <a:ext uri="{FF2B5EF4-FFF2-40B4-BE49-F238E27FC236}">
                <a16:creationId xmlns:a16="http://schemas.microsoft.com/office/drawing/2014/main" id="{0725858A-E906-44BE-AD38-E59F514EC4BD}"/>
              </a:ext>
            </a:extLst>
          </p:cNvPr>
          <p:cNvPicPr>
            <a:picLocks noChangeAspect="1"/>
          </p:cNvPicPr>
          <p:nvPr/>
        </p:nvPicPr>
        <p:blipFill>
          <a:blip r:embed="rId5"/>
          <a:stretch>
            <a:fillRect/>
          </a:stretch>
        </p:blipFill>
        <p:spPr>
          <a:xfrm>
            <a:off x="5632015" y="1981627"/>
            <a:ext cx="1908567" cy="2017389"/>
          </a:xfrm>
          <a:prstGeom prst="rect">
            <a:avLst/>
          </a:prstGeom>
        </p:spPr>
      </p:pic>
      <p:pic>
        <p:nvPicPr>
          <p:cNvPr id="17" name="圖片 16">
            <a:extLst>
              <a:ext uri="{FF2B5EF4-FFF2-40B4-BE49-F238E27FC236}">
                <a16:creationId xmlns:a16="http://schemas.microsoft.com/office/drawing/2014/main" id="{0C9E6485-E664-424E-919F-95785520517A}"/>
              </a:ext>
            </a:extLst>
          </p:cNvPr>
          <p:cNvPicPr>
            <a:picLocks noChangeAspect="1"/>
          </p:cNvPicPr>
          <p:nvPr/>
        </p:nvPicPr>
        <p:blipFill>
          <a:blip r:embed="rId6"/>
          <a:stretch>
            <a:fillRect/>
          </a:stretch>
        </p:blipFill>
        <p:spPr>
          <a:xfrm>
            <a:off x="7439735" y="803483"/>
            <a:ext cx="1084816" cy="3299090"/>
          </a:xfrm>
          <a:prstGeom prst="rect">
            <a:avLst/>
          </a:prstGeom>
        </p:spPr>
      </p:pic>
    </p:spTree>
    <p:extLst>
      <p:ext uri="{BB962C8B-B14F-4D97-AF65-F5344CB8AC3E}">
        <p14:creationId xmlns:p14="http://schemas.microsoft.com/office/powerpoint/2010/main" val="653893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1189F180-38AC-4D20-AC42-1D10354FC517}"/>
              </a:ext>
            </a:extLst>
          </p:cNvPr>
          <p:cNvSpPr/>
          <p:nvPr/>
        </p:nvSpPr>
        <p:spPr>
          <a:xfrm>
            <a:off x="1005431" y="5425875"/>
            <a:ext cx="5838756" cy="1200329"/>
          </a:xfrm>
          <a:prstGeom prst="rect">
            <a:avLst/>
          </a:prstGeom>
          <a:solidFill>
            <a:schemeClr val="accent1">
              <a:lumMod val="20000"/>
              <a:lumOff val="80000"/>
            </a:schemeClr>
          </a:solidFill>
        </p:spPr>
        <p:txBody>
          <a:bodyPr wrap="square">
            <a:spAutoFit/>
          </a:bodyPr>
          <a:lstStyle/>
          <a:p>
            <a:pPr marL="285750" indent="-285750">
              <a:buFont typeface="Arial" panose="020B0604020202020204" pitchFamily="34" charset="0"/>
              <a:buChar char="•"/>
            </a:pPr>
            <a:r>
              <a:rPr lang="en-US" altLang="zh-TW" dirty="0">
                <a:latin typeface="Times New Roman" panose="02020603050405020304" pitchFamily="18" charset="0"/>
                <a:cs typeface="Times New Roman" panose="02020603050405020304" pitchFamily="18" charset="0"/>
              </a:rPr>
              <a:t>Zircon FT ages from Liu et al. (2001): gray</a:t>
            </a:r>
          </a:p>
          <a:p>
            <a:pPr marL="285750" indent="-285750">
              <a:buFont typeface="Arial" panose="020B0604020202020204" pitchFamily="34" charset="0"/>
              <a:buChar char="•"/>
            </a:pPr>
            <a:r>
              <a:rPr lang="en-US" altLang="zh-TW" dirty="0">
                <a:latin typeface="Times New Roman" panose="02020603050405020304" pitchFamily="18" charset="0"/>
                <a:cs typeface="Times New Roman" panose="02020603050405020304" pitchFamily="18" charset="0"/>
              </a:rPr>
              <a:t>Zircon FT ages  from Willett et al. (2003): gray, underline</a:t>
            </a:r>
            <a:endParaRPr lang="zh-TW" altLang="en-US" dirty="0"/>
          </a:p>
          <a:p>
            <a:pPr marL="285750" indent="-285750">
              <a:buFont typeface="Arial" panose="020B0604020202020204" pitchFamily="34" charset="0"/>
              <a:buChar char="•"/>
            </a:pPr>
            <a:r>
              <a:rPr lang="en-US" altLang="zh-TW" dirty="0">
                <a:latin typeface="Times New Roman" panose="02020603050405020304" pitchFamily="18" charset="0"/>
                <a:cs typeface="Times New Roman" panose="02020603050405020304" pitchFamily="18" charset="0"/>
              </a:rPr>
              <a:t>Apatite FT ages  from Willett et al. (2003): black</a:t>
            </a:r>
          </a:p>
          <a:p>
            <a:r>
              <a:rPr lang="en-US" altLang="zh-TW" dirty="0">
                <a:latin typeface="Times New Roman" panose="02020603050405020304" pitchFamily="18" charset="0"/>
                <a:cs typeface="Times New Roman" panose="02020603050405020304" pitchFamily="18" charset="0"/>
              </a:rPr>
              <a:t>Apatite ages are pooled ages (in Ma).</a:t>
            </a:r>
            <a:endParaRPr lang="zh-TW" altLang="en-US" dirty="0"/>
          </a:p>
        </p:txBody>
      </p:sp>
      <p:sp>
        <p:nvSpPr>
          <p:cNvPr id="2" name="標題 1">
            <a:extLst>
              <a:ext uri="{FF2B5EF4-FFF2-40B4-BE49-F238E27FC236}">
                <a16:creationId xmlns:a16="http://schemas.microsoft.com/office/drawing/2014/main" id="{5A6B119B-B9F2-4B3D-8E9A-370A9CDEED47}"/>
              </a:ext>
            </a:extLst>
          </p:cNvPr>
          <p:cNvSpPr>
            <a:spLocks noGrp="1"/>
          </p:cNvSpPr>
          <p:nvPr>
            <p:ph type="title"/>
          </p:nvPr>
        </p:nvSpPr>
        <p:spPr>
          <a:xfrm>
            <a:off x="634999" y="672581"/>
            <a:ext cx="9601200" cy="792480"/>
          </a:xfrm>
        </p:spPr>
        <p:txBody>
          <a:bodyPr>
            <a:normAutofit/>
          </a:bodyPr>
          <a:lstStyle/>
          <a:p>
            <a:pPr marL="571500" indent="-571500">
              <a:buFont typeface="Wingdings" panose="05000000000000000000" pitchFamily="2" charset="2"/>
              <a:buChar char="n"/>
            </a:pPr>
            <a:r>
              <a:rPr lang="en-US" altLang="zh-TW" sz="28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Literature review</a:t>
            </a:r>
          </a:p>
        </p:txBody>
      </p:sp>
      <p:sp>
        <p:nvSpPr>
          <p:cNvPr id="4" name="投影片編號版面配置區 3">
            <a:extLst>
              <a:ext uri="{FF2B5EF4-FFF2-40B4-BE49-F238E27FC236}">
                <a16:creationId xmlns:a16="http://schemas.microsoft.com/office/drawing/2014/main" id="{23D6C469-42FC-448A-9B4B-D08BAAB881A5}"/>
              </a:ext>
            </a:extLst>
          </p:cNvPr>
          <p:cNvSpPr>
            <a:spLocks noGrp="1"/>
          </p:cNvSpPr>
          <p:nvPr>
            <p:ph type="sldNum" sz="quarter" idx="12"/>
          </p:nvPr>
        </p:nvSpPr>
        <p:spPr/>
        <p:txBody>
          <a:bodyPr/>
          <a:lstStyle/>
          <a:p>
            <a:fld id="{95A868EB-1CF3-4913-9AB6-1F710EBF5614}" type="slidenum">
              <a:rPr lang="zh-TW" altLang="en-US" smtClean="0"/>
              <a:t>4</a:t>
            </a:fld>
            <a:endParaRPr lang="zh-TW" altLang="en-US" dirty="0"/>
          </a:p>
        </p:txBody>
      </p:sp>
      <p:grpSp>
        <p:nvGrpSpPr>
          <p:cNvPr id="3" name="群組 2">
            <a:extLst>
              <a:ext uri="{FF2B5EF4-FFF2-40B4-BE49-F238E27FC236}">
                <a16:creationId xmlns:a16="http://schemas.microsoft.com/office/drawing/2014/main" id="{7EB99751-9A93-4A6F-897C-BE33DE80B3A7}"/>
              </a:ext>
            </a:extLst>
          </p:cNvPr>
          <p:cNvGrpSpPr/>
          <p:nvPr/>
        </p:nvGrpSpPr>
        <p:grpSpPr>
          <a:xfrm>
            <a:off x="7607050" y="558800"/>
            <a:ext cx="4455743" cy="6294120"/>
            <a:chOff x="7121949" y="-16364"/>
            <a:chExt cx="5070051" cy="6858000"/>
          </a:xfrm>
        </p:grpSpPr>
        <p:pic>
          <p:nvPicPr>
            <p:cNvPr id="7" name="圖片 6">
              <a:extLst>
                <a:ext uri="{FF2B5EF4-FFF2-40B4-BE49-F238E27FC236}">
                  <a16:creationId xmlns:a16="http://schemas.microsoft.com/office/drawing/2014/main" id="{0B6DD8DB-7D66-451C-80AD-5185BED80E39}"/>
                </a:ext>
              </a:extLst>
            </p:cNvPr>
            <p:cNvPicPr>
              <a:picLocks noChangeAspect="1"/>
            </p:cNvPicPr>
            <p:nvPr/>
          </p:nvPicPr>
          <p:blipFill>
            <a:blip r:embed="rId3"/>
            <a:stretch>
              <a:fillRect/>
            </a:stretch>
          </p:blipFill>
          <p:spPr>
            <a:xfrm>
              <a:off x="7121949" y="-16364"/>
              <a:ext cx="5070051" cy="6858000"/>
            </a:xfrm>
            <a:prstGeom prst="rect">
              <a:avLst/>
            </a:prstGeom>
          </p:spPr>
        </p:pic>
        <mc:AlternateContent xmlns:mc="http://schemas.openxmlformats.org/markup-compatibility/2006">
          <mc:Choice xmlns:p14="http://schemas.microsoft.com/office/powerpoint/2010/main" Requires="p14">
            <p:contentPart p14:bwMode="auto" r:id="rId4">
              <p14:nvContentPartPr>
                <p14:cNvPr id="8" name="筆跡 7">
                  <a:extLst>
                    <a:ext uri="{FF2B5EF4-FFF2-40B4-BE49-F238E27FC236}">
                      <a16:creationId xmlns:a16="http://schemas.microsoft.com/office/drawing/2014/main" id="{3F8C3D72-46BA-4C33-A6B0-325806EBA891}"/>
                    </a:ext>
                  </a:extLst>
                </p14:cNvPr>
                <p14:cNvContentPartPr/>
                <p14:nvPr/>
              </p14:nvContentPartPr>
              <p14:xfrm>
                <a:off x="8953560" y="5638680"/>
                <a:ext cx="362160" cy="25920"/>
              </p14:xfrm>
            </p:contentPart>
          </mc:Choice>
          <mc:Fallback>
            <p:pic>
              <p:nvPicPr>
                <p:cNvPr id="8" name="筆跡 7">
                  <a:extLst>
                    <a:ext uri="{FF2B5EF4-FFF2-40B4-BE49-F238E27FC236}">
                      <a16:creationId xmlns:a16="http://schemas.microsoft.com/office/drawing/2014/main" id="{3F8C3D72-46BA-4C33-A6B0-325806EBA891}"/>
                    </a:ext>
                  </a:extLst>
                </p:cNvPr>
                <p:cNvPicPr/>
                <p:nvPr/>
              </p:nvPicPr>
              <p:blipFill>
                <a:blip r:embed="rId5"/>
                <a:stretch>
                  <a:fillRect/>
                </a:stretch>
              </p:blipFill>
              <p:spPr>
                <a:xfrm>
                  <a:off x="8935534" y="5569560"/>
                  <a:ext cx="397802"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筆跡 8">
                  <a:extLst>
                    <a:ext uri="{FF2B5EF4-FFF2-40B4-BE49-F238E27FC236}">
                      <a16:creationId xmlns:a16="http://schemas.microsoft.com/office/drawing/2014/main" id="{1FA9BD6F-7648-4523-94F9-E23B99B857DA}"/>
                    </a:ext>
                  </a:extLst>
                </p14:cNvPr>
                <p14:cNvContentPartPr/>
                <p14:nvPr/>
              </p14:nvContentPartPr>
              <p14:xfrm>
                <a:off x="8934480" y="6026040"/>
                <a:ext cx="311400" cy="25920"/>
              </p14:xfrm>
            </p:contentPart>
          </mc:Choice>
          <mc:Fallback>
            <p:pic>
              <p:nvPicPr>
                <p:cNvPr id="9" name="筆跡 8">
                  <a:extLst>
                    <a:ext uri="{FF2B5EF4-FFF2-40B4-BE49-F238E27FC236}">
                      <a16:creationId xmlns:a16="http://schemas.microsoft.com/office/drawing/2014/main" id="{1FA9BD6F-7648-4523-94F9-E23B99B857DA}"/>
                    </a:ext>
                  </a:extLst>
                </p:cNvPr>
                <p:cNvPicPr/>
                <p:nvPr/>
              </p:nvPicPr>
              <p:blipFill>
                <a:blip r:embed="rId7"/>
                <a:stretch>
                  <a:fillRect/>
                </a:stretch>
              </p:blipFill>
              <p:spPr>
                <a:xfrm>
                  <a:off x="8916452" y="5956920"/>
                  <a:ext cx="347457" cy="164160"/>
                </a:xfrm>
                <a:prstGeom prst="rect">
                  <a:avLst/>
                </a:prstGeom>
              </p:spPr>
            </p:pic>
          </mc:Fallback>
        </mc:AlternateContent>
      </p:grpSp>
      <p:sp>
        <p:nvSpPr>
          <p:cNvPr id="12" name="矩形 11">
            <a:extLst>
              <a:ext uri="{FF2B5EF4-FFF2-40B4-BE49-F238E27FC236}">
                <a16:creationId xmlns:a16="http://schemas.microsoft.com/office/drawing/2014/main" id="{FD04E5F5-4634-4184-9612-9376E7A0A503}"/>
              </a:ext>
            </a:extLst>
          </p:cNvPr>
          <p:cNvSpPr/>
          <p:nvPr/>
        </p:nvSpPr>
        <p:spPr>
          <a:xfrm>
            <a:off x="2184400" y="1071602"/>
            <a:ext cx="184731" cy="369332"/>
          </a:xfrm>
          <a:prstGeom prst="rect">
            <a:avLst/>
          </a:prstGeom>
        </p:spPr>
        <p:txBody>
          <a:bodyPr wrap="none">
            <a:spAutoFit/>
          </a:bodyPr>
          <a:lstStyle/>
          <a:p>
            <a:endParaRPr lang="zh-TW" altLang="en-US" dirty="0"/>
          </a:p>
        </p:txBody>
      </p:sp>
      <p:sp>
        <p:nvSpPr>
          <p:cNvPr id="13" name="矩形 12">
            <a:extLst>
              <a:ext uri="{FF2B5EF4-FFF2-40B4-BE49-F238E27FC236}">
                <a16:creationId xmlns:a16="http://schemas.microsoft.com/office/drawing/2014/main" id="{BEBEEEDE-3192-4A03-881D-C8AC55C9AA91}"/>
              </a:ext>
            </a:extLst>
          </p:cNvPr>
          <p:cNvSpPr/>
          <p:nvPr/>
        </p:nvSpPr>
        <p:spPr>
          <a:xfrm>
            <a:off x="2184400" y="1501615"/>
            <a:ext cx="184731" cy="369332"/>
          </a:xfrm>
          <a:prstGeom prst="rect">
            <a:avLst/>
          </a:prstGeom>
        </p:spPr>
        <p:txBody>
          <a:bodyPr wrap="none">
            <a:spAutoFit/>
          </a:bodyPr>
          <a:lstStyle/>
          <a:p>
            <a:endParaRPr lang="zh-TW" altLang="en-US" dirty="0"/>
          </a:p>
        </p:txBody>
      </p:sp>
      <p:sp>
        <p:nvSpPr>
          <p:cNvPr id="14" name="矩形 13">
            <a:extLst>
              <a:ext uri="{FF2B5EF4-FFF2-40B4-BE49-F238E27FC236}">
                <a16:creationId xmlns:a16="http://schemas.microsoft.com/office/drawing/2014/main" id="{0BA14AF2-2934-4547-B7DA-17B2EB355CF6}"/>
              </a:ext>
            </a:extLst>
          </p:cNvPr>
          <p:cNvSpPr/>
          <p:nvPr/>
        </p:nvSpPr>
        <p:spPr>
          <a:xfrm>
            <a:off x="737242" y="1256268"/>
            <a:ext cx="6355829" cy="3903697"/>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TW" sz="2400" dirty="0">
                <a:latin typeface="Times New Roman" panose="02020603050405020304" pitchFamily="18" charset="0"/>
                <a:cs typeface="Times New Roman" panose="02020603050405020304" pitchFamily="18" charset="0"/>
              </a:rPr>
              <a:t>The highlight samples are </a:t>
            </a:r>
            <a:r>
              <a:rPr lang="en-US" altLang="zh-TW" sz="2400" b="1" dirty="0">
                <a:solidFill>
                  <a:schemeClr val="accent1"/>
                </a:solidFill>
                <a:latin typeface="Times New Roman" panose="02020603050405020304" pitchFamily="18" charset="0"/>
                <a:cs typeface="Times New Roman" panose="02020603050405020304" pitchFamily="18" charset="0"/>
              </a:rPr>
              <a:t>argillites</a:t>
            </a:r>
            <a:r>
              <a:rPr lang="en-US" altLang="zh-TW" sz="2400" dirty="0">
                <a:latin typeface="Times New Roman" panose="02020603050405020304" pitchFamily="18" charset="0"/>
                <a:cs typeface="Times New Roman" panose="02020603050405020304" pitchFamily="18" charset="0"/>
              </a:rPr>
              <a:t> from the </a:t>
            </a:r>
            <a:r>
              <a:rPr lang="en-US" altLang="zh-TW" sz="2400" dirty="0" err="1">
                <a:latin typeface="Times New Roman" panose="02020603050405020304" pitchFamily="18" charset="0"/>
                <a:cs typeface="Times New Roman" panose="02020603050405020304" pitchFamily="18" charset="0"/>
              </a:rPr>
              <a:t>Shihmen</a:t>
            </a:r>
            <a:r>
              <a:rPr lang="en-US" altLang="zh-TW" sz="2400" dirty="0">
                <a:latin typeface="Times New Roman" panose="02020603050405020304" pitchFamily="18" charset="0"/>
                <a:cs typeface="Times New Roman" panose="02020603050405020304" pitchFamily="18" charset="0"/>
              </a:rPr>
              <a:t> Formation.</a:t>
            </a:r>
          </a:p>
          <a:p>
            <a:pPr marL="342900" indent="-342900">
              <a:lnSpc>
                <a:spcPct val="150000"/>
              </a:lnSpc>
              <a:buFont typeface="Arial" panose="020B0604020202020204" pitchFamily="34" charset="0"/>
              <a:buChar char="•"/>
            </a:pPr>
            <a:r>
              <a:rPr lang="en-US" altLang="zh-TW" sz="2400" dirty="0">
                <a:latin typeface="Times New Roman" panose="02020603050405020304" pitchFamily="18" charset="0"/>
                <a:cs typeface="Times New Roman" panose="02020603050405020304" pitchFamily="18" charset="0"/>
              </a:rPr>
              <a:t>AFT age has been totally reset at the metamorphic temperature of argillite.</a:t>
            </a:r>
          </a:p>
          <a:p>
            <a:pPr marL="342900" indent="-342900">
              <a:lnSpc>
                <a:spcPct val="150000"/>
              </a:lnSpc>
              <a:buFont typeface="Arial" panose="020B0604020202020204" pitchFamily="34" charset="0"/>
              <a:buChar char="•"/>
            </a:pPr>
            <a:r>
              <a:rPr lang="en-US" altLang="zh-TW" sz="2400" dirty="0">
                <a:latin typeface="Times New Roman" panose="02020603050405020304" pitchFamily="18" charset="0"/>
                <a:cs typeface="Times New Roman" panose="02020603050405020304" pitchFamily="18" charset="0"/>
              </a:rPr>
              <a:t>Apatite FT closure temperature: </a:t>
            </a:r>
            <a:r>
              <a:rPr lang="en-US" altLang="zh-TW" sz="2400" dirty="0">
                <a:solidFill>
                  <a:srgbClr val="FF0000"/>
                </a:solidFill>
                <a:latin typeface="Times New Roman" panose="02020603050405020304" pitchFamily="18" charset="0"/>
                <a:cs typeface="Times New Roman" panose="02020603050405020304" pitchFamily="18" charset="0"/>
              </a:rPr>
              <a:t>90-135</a:t>
            </a:r>
            <a:r>
              <a:rPr lang="en-US" altLang="zh-TW" sz="2400" dirty="0">
                <a:latin typeface="Times New Roman" panose="02020603050405020304" pitchFamily="18" charset="0"/>
                <a:cs typeface="Times New Roman" panose="02020603050405020304" pitchFamily="18" charset="0"/>
              </a:rPr>
              <a:t>°C</a:t>
            </a:r>
            <a:br>
              <a:rPr lang="en-US" altLang="zh-TW" sz="2400" dirty="0">
                <a:latin typeface="Times New Roman" panose="02020603050405020304" pitchFamily="18" charset="0"/>
                <a:cs typeface="Times New Roman" panose="02020603050405020304" pitchFamily="18" charset="0"/>
              </a:rPr>
            </a:br>
            <a:r>
              <a:rPr lang="en-US" altLang="zh-TW" sz="2400" dirty="0">
                <a:latin typeface="Times New Roman" panose="02020603050405020304" pitchFamily="18" charset="0"/>
                <a:cs typeface="Times New Roman" panose="02020603050405020304" pitchFamily="18" charset="0"/>
              </a:rPr>
              <a:t>Zircon FT closure temperature: </a:t>
            </a:r>
            <a:r>
              <a:rPr lang="en-US" altLang="zh-TW" sz="2400" dirty="0">
                <a:solidFill>
                  <a:srgbClr val="FF0000"/>
                </a:solidFill>
                <a:latin typeface="Times New Roman" panose="02020603050405020304" pitchFamily="18" charset="0"/>
                <a:cs typeface="Times New Roman" panose="02020603050405020304" pitchFamily="18" charset="0"/>
              </a:rPr>
              <a:t>200-250</a:t>
            </a:r>
            <a:r>
              <a:rPr lang="en-US" altLang="zh-TW" sz="2400" dirty="0">
                <a:latin typeface="Times New Roman" panose="02020603050405020304" pitchFamily="18" charset="0"/>
                <a:cs typeface="Times New Roman" panose="02020603050405020304" pitchFamily="18" charset="0"/>
              </a:rPr>
              <a:t>°C</a:t>
            </a:r>
            <a:br>
              <a:rPr lang="en-US" altLang="zh-TW" sz="2400" dirty="0">
                <a:latin typeface="Times New Roman" panose="02020603050405020304" pitchFamily="18" charset="0"/>
                <a:cs typeface="Times New Roman" panose="02020603050405020304" pitchFamily="18" charset="0"/>
              </a:rPr>
            </a:br>
            <a:r>
              <a:rPr lang="en-US" altLang="zh-TW" sz="2400" dirty="0">
                <a:latin typeface="Times New Roman" panose="02020603050405020304" pitchFamily="18" charset="0"/>
                <a:cs typeface="Times New Roman" panose="02020603050405020304" pitchFamily="18" charset="0"/>
              </a:rPr>
              <a:t>Argillite metamorphic temperature: </a:t>
            </a:r>
            <a:r>
              <a:rPr lang="en-US" altLang="zh-TW" sz="2400" dirty="0">
                <a:solidFill>
                  <a:srgbClr val="FF0000"/>
                </a:solidFill>
                <a:latin typeface="Times New Roman" panose="02020603050405020304" pitchFamily="18" charset="0"/>
                <a:cs typeface="Times New Roman" panose="02020603050405020304" pitchFamily="18" charset="0"/>
              </a:rPr>
              <a:t>200-250</a:t>
            </a:r>
            <a:r>
              <a:rPr lang="en-US" altLang="zh-TW" sz="2400" dirty="0">
                <a:latin typeface="Times New Roman" panose="02020603050405020304" pitchFamily="18" charset="0"/>
                <a:cs typeface="Times New Roman" panose="02020603050405020304" pitchFamily="18" charset="0"/>
              </a:rPr>
              <a:t>°C</a:t>
            </a:r>
          </a:p>
        </p:txBody>
      </p:sp>
      <p:sp>
        <p:nvSpPr>
          <p:cNvPr id="15" name="矩形 14">
            <a:extLst>
              <a:ext uri="{FF2B5EF4-FFF2-40B4-BE49-F238E27FC236}">
                <a16:creationId xmlns:a16="http://schemas.microsoft.com/office/drawing/2014/main" id="{553942D6-444C-404D-9D10-D92BA75C6C42}"/>
              </a:ext>
            </a:extLst>
          </p:cNvPr>
          <p:cNvSpPr/>
          <p:nvPr/>
        </p:nvSpPr>
        <p:spPr>
          <a:xfrm>
            <a:off x="0" y="0"/>
            <a:ext cx="2880000" cy="558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latin typeface="Century Gothic" panose="020B0502020202020204" pitchFamily="34" charset="0"/>
                <a:cs typeface="Times New Roman" panose="02020603050405020304" pitchFamily="18" charset="0"/>
              </a:rPr>
              <a:t>1. Introduction</a:t>
            </a:r>
            <a:endParaRPr lang="zh-TW" altLang="en-US" sz="2400" b="1" dirty="0">
              <a:latin typeface="Century Gothic" panose="020B0502020202020204" pitchFamily="34" charset="0"/>
              <a:cs typeface="Times New Roman" panose="02020603050405020304" pitchFamily="18" charset="0"/>
            </a:endParaRPr>
          </a:p>
        </p:txBody>
      </p:sp>
      <p:sp>
        <p:nvSpPr>
          <p:cNvPr id="16" name="矩形 15">
            <a:extLst>
              <a:ext uri="{FF2B5EF4-FFF2-40B4-BE49-F238E27FC236}">
                <a16:creationId xmlns:a16="http://schemas.microsoft.com/office/drawing/2014/main" id="{3F3BF23E-8C53-4E1F-A6C7-FDA74904836B}"/>
              </a:ext>
            </a:extLst>
          </p:cNvPr>
          <p:cNvSpPr/>
          <p:nvPr/>
        </p:nvSpPr>
        <p:spPr>
          <a:xfrm>
            <a:off x="310152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latin typeface="Century Gothic" panose="020B0502020202020204" pitchFamily="34" charset="0"/>
                <a:cs typeface="Times New Roman" panose="02020603050405020304" pitchFamily="18" charset="0"/>
              </a:rPr>
              <a:t>2. Methodology</a:t>
            </a:r>
            <a:endParaRPr lang="zh-TW" altLang="en-US" b="1" dirty="0">
              <a:latin typeface="Century Gothic" panose="020B0502020202020204" pitchFamily="34" charset="0"/>
              <a:cs typeface="Times New Roman" panose="02020603050405020304" pitchFamily="18" charset="0"/>
            </a:endParaRPr>
          </a:p>
        </p:txBody>
      </p:sp>
      <p:sp>
        <p:nvSpPr>
          <p:cNvPr id="17" name="矩形 16">
            <a:extLst>
              <a:ext uri="{FF2B5EF4-FFF2-40B4-BE49-F238E27FC236}">
                <a16:creationId xmlns:a16="http://schemas.microsoft.com/office/drawing/2014/main" id="{0A3893DE-2402-407A-A011-27AB78BE966B}"/>
              </a:ext>
            </a:extLst>
          </p:cNvPr>
          <p:cNvSpPr/>
          <p:nvPr/>
        </p:nvSpPr>
        <p:spPr>
          <a:xfrm>
            <a:off x="6210480" y="508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b="1" dirty="0">
                <a:latin typeface="Century Gothic" panose="020B0502020202020204" pitchFamily="34" charset="0"/>
              </a:rPr>
              <a:t>3. Result &amp; Discussion</a:t>
            </a:r>
            <a:endParaRPr lang="zh-TW" altLang="en-US" b="1" dirty="0">
              <a:latin typeface="Century Gothic" panose="020B0502020202020204" pitchFamily="34" charset="0"/>
            </a:endParaRPr>
          </a:p>
        </p:txBody>
      </p:sp>
      <p:sp>
        <p:nvSpPr>
          <p:cNvPr id="18" name="矩形 17">
            <a:extLst>
              <a:ext uri="{FF2B5EF4-FFF2-40B4-BE49-F238E27FC236}">
                <a16:creationId xmlns:a16="http://schemas.microsoft.com/office/drawing/2014/main" id="{5E254D29-F027-4D8B-840E-27BD2750B556}"/>
              </a:ext>
            </a:extLst>
          </p:cNvPr>
          <p:cNvSpPr/>
          <p:nvPr/>
        </p:nvSpPr>
        <p:spPr>
          <a:xfrm>
            <a:off x="931200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b="1" dirty="0">
                <a:latin typeface="Century Gothic" panose="020B0502020202020204" pitchFamily="34" charset="0"/>
              </a:rPr>
              <a:t>4. Conclusion</a:t>
            </a:r>
            <a:endParaRPr lang="zh-TW" altLang="en-US" b="1" dirty="0">
              <a:latin typeface="Century Gothic" panose="020B0502020202020204" pitchFamily="34" charset="0"/>
            </a:endParaRPr>
          </a:p>
        </p:txBody>
      </p:sp>
    </p:spTree>
    <p:extLst>
      <p:ext uri="{BB962C8B-B14F-4D97-AF65-F5344CB8AC3E}">
        <p14:creationId xmlns:p14="http://schemas.microsoft.com/office/powerpoint/2010/main" val="3686271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23D6C469-42FC-448A-9B4B-D08BAAB881A5}"/>
              </a:ext>
            </a:extLst>
          </p:cNvPr>
          <p:cNvSpPr>
            <a:spLocks noGrp="1"/>
          </p:cNvSpPr>
          <p:nvPr>
            <p:ph type="sldNum" sz="quarter" idx="12"/>
          </p:nvPr>
        </p:nvSpPr>
        <p:spPr>
          <a:xfrm>
            <a:off x="9074644" y="4345350"/>
            <a:ext cx="1596292" cy="404614"/>
          </a:xfrm>
        </p:spPr>
        <p:txBody>
          <a:bodyPr/>
          <a:lstStyle/>
          <a:p>
            <a:fld id="{95A868EB-1CF3-4913-9AB6-1F710EBF5614}" type="slidenum">
              <a:rPr lang="zh-TW" altLang="en-US" smtClean="0"/>
              <a:t>5</a:t>
            </a:fld>
            <a:endParaRPr lang="zh-TW" altLang="en-US" dirty="0"/>
          </a:p>
        </p:txBody>
      </p:sp>
      <p:pic>
        <p:nvPicPr>
          <p:cNvPr id="9" name="圖片 8">
            <a:extLst>
              <a:ext uri="{FF2B5EF4-FFF2-40B4-BE49-F238E27FC236}">
                <a16:creationId xmlns:a16="http://schemas.microsoft.com/office/drawing/2014/main" id="{1B0A8920-3F7A-4BE6-9DD1-A5671B0EF735}"/>
              </a:ext>
            </a:extLst>
          </p:cNvPr>
          <p:cNvPicPr>
            <a:picLocks noChangeAspect="1"/>
          </p:cNvPicPr>
          <p:nvPr/>
        </p:nvPicPr>
        <p:blipFill rotWithShape="1">
          <a:blip r:embed="rId3"/>
          <a:srcRect r="27468"/>
          <a:stretch/>
        </p:blipFill>
        <p:spPr>
          <a:xfrm>
            <a:off x="7104863" y="583644"/>
            <a:ext cx="5087137" cy="4750811"/>
          </a:xfrm>
          <a:prstGeom prst="rect">
            <a:avLst/>
          </a:prstGeom>
        </p:spPr>
      </p:pic>
      <p:sp>
        <p:nvSpPr>
          <p:cNvPr id="10" name="內容版面配置區 2">
            <a:extLst>
              <a:ext uri="{FF2B5EF4-FFF2-40B4-BE49-F238E27FC236}">
                <a16:creationId xmlns:a16="http://schemas.microsoft.com/office/drawing/2014/main" id="{FDA9C9F5-1749-483F-80DB-5E36FB7063C9}"/>
              </a:ext>
            </a:extLst>
          </p:cNvPr>
          <p:cNvSpPr>
            <a:spLocks noGrp="1"/>
          </p:cNvSpPr>
          <p:nvPr>
            <p:ph idx="1"/>
          </p:nvPr>
        </p:nvSpPr>
        <p:spPr>
          <a:xfrm>
            <a:off x="874608" y="2436977"/>
            <a:ext cx="5668583" cy="3502443"/>
          </a:xfrm>
        </p:spPr>
        <p:txBody>
          <a:bodyPr>
            <a:normAutofit/>
          </a:bodyPr>
          <a:lstStyle/>
          <a:p>
            <a:pPr>
              <a:lnSpc>
                <a:spcPct val="150000"/>
              </a:lnSpc>
            </a:pPr>
            <a:r>
              <a:rPr lang="en-US" altLang="zh-TW" sz="2000" dirty="0">
                <a:latin typeface="Times New Roman" panose="02020603050405020304" pitchFamily="18" charset="0"/>
                <a:cs typeface="Times New Roman" panose="02020603050405020304" pitchFamily="18" charset="0"/>
              </a:rPr>
              <a:t> Deep-sea-fan sandstones.</a:t>
            </a:r>
          </a:p>
          <a:p>
            <a:pPr>
              <a:lnSpc>
                <a:spcPct val="100000"/>
              </a:lnSpc>
            </a:pPr>
            <a:r>
              <a:rPr lang="en-US" altLang="zh-TW" sz="2000" dirty="0">
                <a:latin typeface="Times New Roman" panose="02020603050405020304" pitchFamily="18" charset="0"/>
                <a:cs typeface="Times New Roman" panose="02020603050405020304" pitchFamily="18" charset="0"/>
              </a:rPr>
              <a:t>The frequency of the Mesozoic peak is as high as the Neogene peak, similar to that found in the whitish sandstone blocks of the </a:t>
            </a:r>
            <a:r>
              <a:rPr lang="en-US" altLang="zh-TW" sz="2000" dirty="0" err="1">
                <a:latin typeface="Times New Roman" panose="02020603050405020304" pitchFamily="18" charset="0"/>
                <a:cs typeface="Times New Roman" panose="02020603050405020304" pitchFamily="18" charset="0"/>
              </a:rPr>
              <a:t>Lichi</a:t>
            </a:r>
            <a:r>
              <a:rPr lang="en-US" altLang="zh-TW" sz="2000" dirty="0">
                <a:latin typeface="Times New Roman" panose="02020603050405020304" pitchFamily="18" charset="0"/>
                <a:cs typeface="Times New Roman" panose="02020603050405020304" pitchFamily="18" charset="0"/>
              </a:rPr>
              <a:t> Mélange.</a:t>
            </a:r>
            <a:endParaRPr lang="zh-TW" altLang="en-US" sz="2000" dirty="0">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216D5694-534E-48EC-B842-5232A5C36D08}"/>
              </a:ext>
            </a:extLst>
          </p:cNvPr>
          <p:cNvSpPr/>
          <p:nvPr/>
        </p:nvSpPr>
        <p:spPr>
          <a:xfrm>
            <a:off x="1344723" y="1365530"/>
            <a:ext cx="5668583" cy="923330"/>
          </a:xfrm>
          <a:prstGeom prst="rect">
            <a:avLst/>
          </a:prstGeom>
        </p:spPr>
        <p:txBody>
          <a:bodyPr wrap="square">
            <a:spAutoFit/>
          </a:bodyPr>
          <a:lstStyle/>
          <a:p>
            <a:r>
              <a:rPr lang="en-US" altLang="zh-TW" dirty="0">
                <a:solidFill>
                  <a:schemeClr val="accent1">
                    <a:lumMod val="75000"/>
                  </a:schemeClr>
                </a:solidFill>
                <a:latin typeface="Times New Roman" panose="02020603050405020304" pitchFamily="18" charset="0"/>
                <a:cs typeface="Times New Roman" panose="02020603050405020304" pitchFamily="18" charset="0"/>
              </a:rPr>
              <a:t>The </a:t>
            </a:r>
            <a:r>
              <a:rPr lang="en-US" altLang="zh-TW" dirty="0" err="1">
                <a:solidFill>
                  <a:schemeClr val="accent1">
                    <a:lumMod val="75000"/>
                  </a:schemeClr>
                </a:solidFill>
                <a:latin typeface="Times New Roman" panose="02020603050405020304" pitchFamily="18" charset="0"/>
                <a:cs typeface="Times New Roman" panose="02020603050405020304" pitchFamily="18" charset="0"/>
              </a:rPr>
              <a:t>Lichi</a:t>
            </a:r>
            <a:r>
              <a:rPr lang="en-US" altLang="zh-TW" dirty="0">
                <a:solidFill>
                  <a:schemeClr val="accent1">
                    <a:lumMod val="75000"/>
                  </a:schemeClr>
                </a:solidFill>
                <a:latin typeface="Times New Roman" panose="02020603050405020304" pitchFamily="18" charset="0"/>
                <a:cs typeface="Times New Roman" panose="02020603050405020304" pitchFamily="18" charset="0"/>
              </a:rPr>
              <a:t> Mélange: A collision mélange formation along early </a:t>
            </a:r>
            <a:r>
              <a:rPr lang="en-US" altLang="zh-TW" dirty="0" err="1">
                <a:solidFill>
                  <a:schemeClr val="accent1">
                    <a:lumMod val="75000"/>
                  </a:schemeClr>
                </a:solidFill>
                <a:latin typeface="Times New Roman" panose="02020603050405020304" pitchFamily="18" charset="0"/>
                <a:cs typeface="Times New Roman" panose="02020603050405020304" pitchFamily="18" charset="0"/>
              </a:rPr>
              <a:t>arcward</a:t>
            </a:r>
            <a:r>
              <a:rPr lang="en-US" altLang="zh-TW" dirty="0">
                <a:solidFill>
                  <a:schemeClr val="accent1">
                    <a:lumMod val="75000"/>
                  </a:schemeClr>
                </a:solidFill>
                <a:latin typeface="Times New Roman" panose="02020603050405020304" pitchFamily="18" charset="0"/>
                <a:cs typeface="Times New Roman" panose="02020603050405020304" pitchFamily="18" charset="0"/>
              </a:rPr>
              <a:t> </a:t>
            </a:r>
            <a:r>
              <a:rPr lang="en-US" altLang="zh-TW" dirty="0" err="1">
                <a:solidFill>
                  <a:schemeClr val="accent1">
                    <a:lumMod val="75000"/>
                  </a:schemeClr>
                </a:solidFill>
                <a:latin typeface="Times New Roman" panose="02020603050405020304" pitchFamily="18" charset="0"/>
                <a:cs typeface="Times New Roman" panose="02020603050405020304" pitchFamily="18" charset="0"/>
              </a:rPr>
              <a:t>backthrusts</a:t>
            </a:r>
            <a:r>
              <a:rPr lang="en-US" altLang="zh-TW" dirty="0">
                <a:solidFill>
                  <a:schemeClr val="accent1">
                    <a:lumMod val="75000"/>
                  </a:schemeClr>
                </a:solidFill>
                <a:latin typeface="Times New Roman" panose="02020603050405020304" pitchFamily="18" charset="0"/>
                <a:cs typeface="Times New Roman" panose="02020603050405020304" pitchFamily="18" charset="0"/>
              </a:rPr>
              <a:t> during forearc basin closure, Taiwan arc-continent collision </a:t>
            </a:r>
            <a:r>
              <a:rPr lang="en-US" altLang="zh-TW" dirty="0">
                <a:solidFill>
                  <a:srgbClr val="C00000"/>
                </a:solidFill>
                <a:latin typeface="Times New Roman" panose="02020603050405020304" pitchFamily="18" charset="0"/>
                <a:cs typeface="Times New Roman" panose="02020603050405020304" pitchFamily="18" charset="0"/>
              </a:rPr>
              <a:t>(Huang et al., 2008)</a:t>
            </a:r>
            <a:endParaRPr lang="zh-TW" altLang="en-US" dirty="0">
              <a:solidFill>
                <a:srgbClr val="C00000"/>
              </a:solidFill>
            </a:endParaRPr>
          </a:p>
        </p:txBody>
      </p:sp>
      <p:grpSp>
        <p:nvGrpSpPr>
          <p:cNvPr id="12" name="群組 11">
            <a:extLst>
              <a:ext uri="{FF2B5EF4-FFF2-40B4-BE49-F238E27FC236}">
                <a16:creationId xmlns:a16="http://schemas.microsoft.com/office/drawing/2014/main" id="{58626211-AB5E-4698-AFCE-D7B255650963}"/>
              </a:ext>
            </a:extLst>
          </p:cNvPr>
          <p:cNvGrpSpPr/>
          <p:nvPr/>
        </p:nvGrpSpPr>
        <p:grpSpPr>
          <a:xfrm>
            <a:off x="0" y="4837151"/>
            <a:ext cx="12192000" cy="2020850"/>
            <a:chOff x="59611" y="5187480"/>
            <a:chExt cx="11907328" cy="1703211"/>
          </a:xfrm>
        </p:grpSpPr>
        <p:pic>
          <p:nvPicPr>
            <p:cNvPr id="13" name="圖片 12">
              <a:extLst>
                <a:ext uri="{FF2B5EF4-FFF2-40B4-BE49-F238E27FC236}">
                  <a16:creationId xmlns:a16="http://schemas.microsoft.com/office/drawing/2014/main" id="{570E2B96-921F-481D-A5BA-D7564B37CAFE}"/>
                </a:ext>
              </a:extLst>
            </p:cNvPr>
            <p:cNvPicPr>
              <a:picLocks noChangeAspect="1"/>
            </p:cNvPicPr>
            <p:nvPr/>
          </p:nvPicPr>
          <p:blipFill rotWithShape="1">
            <a:blip r:embed="rId3"/>
            <a:srcRect l="71952" b="76726"/>
            <a:stretch/>
          </p:blipFill>
          <p:spPr>
            <a:xfrm>
              <a:off x="59611" y="5188272"/>
              <a:ext cx="2970668" cy="1669728"/>
            </a:xfrm>
            <a:prstGeom prst="rect">
              <a:avLst/>
            </a:prstGeom>
          </p:spPr>
        </p:pic>
        <p:pic>
          <p:nvPicPr>
            <p:cNvPr id="14" name="圖片 13">
              <a:extLst>
                <a:ext uri="{FF2B5EF4-FFF2-40B4-BE49-F238E27FC236}">
                  <a16:creationId xmlns:a16="http://schemas.microsoft.com/office/drawing/2014/main" id="{0C988319-DE6D-49FE-BE47-808E4F17CAFF}"/>
                </a:ext>
              </a:extLst>
            </p:cNvPr>
            <p:cNvPicPr>
              <a:picLocks noChangeAspect="1"/>
            </p:cNvPicPr>
            <p:nvPr/>
          </p:nvPicPr>
          <p:blipFill rotWithShape="1">
            <a:blip r:embed="rId3"/>
            <a:srcRect l="71952" t="23136" b="53590"/>
            <a:stretch/>
          </p:blipFill>
          <p:spPr>
            <a:xfrm>
              <a:off x="3054935" y="5220963"/>
              <a:ext cx="2970668" cy="1669728"/>
            </a:xfrm>
            <a:prstGeom prst="rect">
              <a:avLst/>
            </a:prstGeom>
          </p:spPr>
        </p:pic>
        <p:pic>
          <p:nvPicPr>
            <p:cNvPr id="15" name="圖片 14">
              <a:extLst>
                <a:ext uri="{FF2B5EF4-FFF2-40B4-BE49-F238E27FC236}">
                  <a16:creationId xmlns:a16="http://schemas.microsoft.com/office/drawing/2014/main" id="{DBFEACFC-3891-4BEC-A4FE-835AA83B307C}"/>
                </a:ext>
              </a:extLst>
            </p:cNvPr>
            <p:cNvPicPr>
              <a:picLocks noChangeAspect="1"/>
            </p:cNvPicPr>
            <p:nvPr/>
          </p:nvPicPr>
          <p:blipFill rotWithShape="1">
            <a:blip r:embed="rId3"/>
            <a:srcRect l="71952" t="46928" b="29798"/>
            <a:stretch/>
          </p:blipFill>
          <p:spPr>
            <a:xfrm>
              <a:off x="6025603" y="5188272"/>
              <a:ext cx="2970668" cy="1669728"/>
            </a:xfrm>
            <a:prstGeom prst="rect">
              <a:avLst/>
            </a:prstGeom>
          </p:spPr>
        </p:pic>
        <p:pic>
          <p:nvPicPr>
            <p:cNvPr id="16" name="圖片 15">
              <a:extLst>
                <a:ext uri="{FF2B5EF4-FFF2-40B4-BE49-F238E27FC236}">
                  <a16:creationId xmlns:a16="http://schemas.microsoft.com/office/drawing/2014/main" id="{7FBFDFC2-B14F-4E79-BC85-330DE1029D6F}"/>
                </a:ext>
              </a:extLst>
            </p:cNvPr>
            <p:cNvPicPr>
              <a:picLocks noChangeAspect="1"/>
            </p:cNvPicPr>
            <p:nvPr/>
          </p:nvPicPr>
          <p:blipFill rotWithShape="1">
            <a:blip r:embed="rId3"/>
            <a:srcRect l="72613" t="72307" r="-661" b="4419"/>
            <a:stretch/>
          </p:blipFill>
          <p:spPr>
            <a:xfrm>
              <a:off x="8996271" y="5187480"/>
              <a:ext cx="2970668" cy="1669728"/>
            </a:xfrm>
            <a:prstGeom prst="rect">
              <a:avLst/>
            </a:prstGeom>
          </p:spPr>
        </p:pic>
      </p:grpSp>
      <p:sp>
        <p:nvSpPr>
          <p:cNvPr id="17" name="文字方塊 16">
            <a:extLst>
              <a:ext uri="{FF2B5EF4-FFF2-40B4-BE49-F238E27FC236}">
                <a16:creationId xmlns:a16="http://schemas.microsoft.com/office/drawing/2014/main" id="{EC0C4D02-5497-4B25-8295-32A913B02281}"/>
              </a:ext>
            </a:extLst>
          </p:cNvPr>
          <p:cNvSpPr txBox="1"/>
          <p:nvPr/>
        </p:nvSpPr>
        <p:spPr>
          <a:xfrm>
            <a:off x="2139617" y="4799304"/>
            <a:ext cx="731290" cy="461665"/>
          </a:xfrm>
          <a:prstGeom prst="rect">
            <a:avLst/>
          </a:prstGeom>
          <a:noFill/>
        </p:spPr>
        <p:txBody>
          <a:bodyPr wrap="none" rtlCol="0">
            <a:spAutoFit/>
          </a:bodyPr>
          <a:lstStyle/>
          <a:p>
            <a:r>
              <a:rPr lang="en-US" altLang="zh-TW" sz="2400" dirty="0">
                <a:solidFill>
                  <a:srgbClr val="FF0000"/>
                </a:solidFill>
                <a:latin typeface="Times New Roman" panose="02020603050405020304" pitchFamily="18" charset="0"/>
                <a:cs typeface="Times New Roman" panose="02020603050405020304" pitchFamily="18" charset="0"/>
              </a:rPr>
              <a:t>ZFT</a:t>
            </a:r>
            <a:endParaRPr lang="zh-TW" altLang="en-US" sz="2400"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4">
            <p14:nvContentPartPr>
              <p14:cNvPr id="3" name="筆跡 2">
                <a:extLst>
                  <a:ext uri="{FF2B5EF4-FFF2-40B4-BE49-F238E27FC236}">
                    <a16:creationId xmlns:a16="http://schemas.microsoft.com/office/drawing/2014/main" id="{5E950CB9-0B84-4A02-9AE4-AE3DEC62B97F}"/>
                  </a:ext>
                </a:extLst>
              </p14:cNvPr>
              <p14:cNvContentPartPr/>
              <p14:nvPr/>
            </p14:nvContentPartPr>
            <p14:xfrm>
              <a:off x="1187280" y="5041800"/>
              <a:ext cx="711720" cy="51120"/>
            </p14:xfrm>
          </p:contentPart>
        </mc:Choice>
        <mc:Fallback xmlns="">
          <p:pic>
            <p:nvPicPr>
              <p:cNvPr id="3" name="筆跡 2">
                <a:extLst>
                  <a:ext uri="{FF2B5EF4-FFF2-40B4-BE49-F238E27FC236}">
                    <a16:creationId xmlns:a16="http://schemas.microsoft.com/office/drawing/2014/main" id="{5E950CB9-0B84-4A02-9AE4-AE3DEC62B97F}"/>
                  </a:ext>
                </a:extLst>
              </p:cNvPr>
              <p:cNvPicPr/>
              <p:nvPr/>
            </p:nvPicPr>
            <p:blipFill>
              <a:blip r:embed="rId5"/>
              <a:stretch>
                <a:fillRect/>
              </a:stretch>
            </p:blipFill>
            <p:spPr>
              <a:xfrm>
                <a:off x="1171440" y="4978440"/>
                <a:ext cx="7430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 name="筆跡 17">
                <a:extLst>
                  <a:ext uri="{FF2B5EF4-FFF2-40B4-BE49-F238E27FC236}">
                    <a16:creationId xmlns:a16="http://schemas.microsoft.com/office/drawing/2014/main" id="{5E9C379B-9732-4B6C-9728-B779BF30A18C}"/>
                  </a:ext>
                </a:extLst>
              </p14:cNvPr>
              <p14:cNvContentPartPr/>
              <p14:nvPr/>
            </p14:nvContentPartPr>
            <p14:xfrm>
              <a:off x="4241880" y="5359320"/>
              <a:ext cx="743400" cy="38520"/>
            </p14:xfrm>
          </p:contentPart>
        </mc:Choice>
        <mc:Fallback xmlns="">
          <p:pic>
            <p:nvPicPr>
              <p:cNvPr id="18" name="筆跡 17">
                <a:extLst>
                  <a:ext uri="{FF2B5EF4-FFF2-40B4-BE49-F238E27FC236}">
                    <a16:creationId xmlns:a16="http://schemas.microsoft.com/office/drawing/2014/main" id="{5E9C379B-9732-4B6C-9728-B779BF30A18C}"/>
                  </a:ext>
                </a:extLst>
              </p:cNvPr>
              <p:cNvPicPr/>
              <p:nvPr/>
            </p:nvPicPr>
            <p:blipFill>
              <a:blip r:embed="rId7"/>
              <a:stretch>
                <a:fillRect/>
              </a:stretch>
            </p:blipFill>
            <p:spPr>
              <a:xfrm>
                <a:off x="4226040" y="5295960"/>
                <a:ext cx="7747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筆跡 18">
                <a:extLst>
                  <a:ext uri="{FF2B5EF4-FFF2-40B4-BE49-F238E27FC236}">
                    <a16:creationId xmlns:a16="http://schemas.microsoft.com/office/drawing/2014/main" id="{5347389A-E074-4CEB-9005-1400949B8267}"/>
                  </a:ext>
                </a:extLst>
              </p14:cNvPr>
              <p14:cNvContentPartPr/>
              <p14:nvPr/>
            </p14:nvContentPartPr>
            <p14:xfrm>
              <a:off x="3809880" y="5137200"/>
              <a:ext cx="546480" cy="44640"/>
            </p14:xfrm>
          </p:contentPart>
        </mc:Choice>
        <mc:Fallback xmlns="">
          <p:pic>
            <p:nvPicPr>
              <p:cNvPr id="19" name="筆跡 18">
                <a:extLst>
                  <a:ext uri="{FF2B5EF4-FFF2-40B4-BE49-F238E27FC236}">
                    <a16:creationId xmlns:a16="http://schemas.microsoft.com/office/drawing/2014/main" id="{5347389A-E074-4CEB-9005-1400949B8267}"/>
                  </a:ext>
                </a:extLst>
              </p:cNvPr>
              <p:cNvPicPr/>
              <p:nvPr/>
            </p:nvPicPr>
            <p:blipFill>
              <a:blip r:embed="rId9"/>
              <a:stretch>
                <a:fillRect/>
              </a:stretch>
            </p:blipFill>
            <p:spPr>
              <a:xfrm>
                <a:off x="3794040" y="5073840"/>
                <a:ext cx="577800" cy="171360"/>
              </a:xfrm>
              <a:prstGeom prst="rect">
                <a:avLst/>
              </a:prstGeom>
            </p:spPr>
          </p:pic>
        </mc:Fallback>
      </mc:AlternateContent>
      <p:sp>
        <p:nvSpPr>
          <p:cNvPr id="20" name="矩形 19">
            <a:extLst>
              <a:ext uri="{FF2B5EF4-FFF2-40B4-BE49-F238E27FC236}">
                <a16:creationId xmlns:a16="http://schemas.microsoft.com/office/drawing/2014/main" id="{AAFC20A4-743C-4E04-B6E8-004F6D49B8FB}"/>
              </a:ext>
            </a:extLst>
          </p:cNvPr>
          <p:cNvSpPr/>
          <p:nvPr/>
        </p:nvSpPr>
        <p:spPr>
          <a:xfrm>
            <a:off x="1192915" y="1415255"/>
            <a:ext cx="110506" cy="7924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標題 1">
            <a:extLst>
              <a:ext uri="{FF2B5EF4-FFF2-40B4-BE49-F238E27FC236}">
                <a16:creationId xmlns:a16="http://schemas.microsoft.com/office/drawing/2014/main" id="{3EDA7A60-2C34-4DD6-A150-87641DC36A03}"/>
              </a:ext>
            </a:extLst>
          </p:cNvPr>
          <p:cNvSpPr>
            <a:spLocks noGrp="1"/>
          </p:cNvSpPr>
          <p:nvPr>
            <p:ph type="title"/>
          </p:nvPr>
        </p:nvSpPr>
        <p:spPr>
          <a:xfrm>
            <a:off x="634999" y="672581"/>
            <a:ext cx="9601200" cy="792480"/>
          </a:xfrm>
        </p:spPr>
        <p:txBody>
          <a:bodyPr>
            <a:normAutofit/>
          </a:bodyPr>
          <a:lstStyle/>
          <a:p>
            <a:pPr marL="571500" indent="-571500">
              <a:buFont typeface="Wingdings" panose="05000000000000000000" pitchFamily="2" charset="2"/>
              <a:buChar char="n"/>
            </a:pPr>
            <a:r>
              <a:rPr lang="en-US" altLang="zh-TW" sz="28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Literature review</a:t>
            </a:r>
          </a:p>
        </p:txBody>
      </p:sp>
      <p:sp>
        <p:nvSpPr>
          <p:cNvPr id="22" name="矩形 21">
            <a:extLst>
              <a:ext uri="{FF2B5EF4-FFF2-40B4-BE49-F238E27FC236}">
                <a16:creationId xmlns:a16="http://schemas.microsoft.com/office/drawing/2014/main" id="{8D8B7400-2FE3-441D-8B38-FBB432D92434}"/>
              </a:ext>
            </a:extLst>
          </p:cNvPr>
          <p:cNvSpPr/>
          <p:nvPr/>
        </p:nvSpPr>
        <p:spPr>
          <a:xfrm>
            <a:off x="0" y="0"/>
            <a:ext cx="2880000" cy="558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latin typeface="Century Gothic" panose="020B0502020202020204" pitchFamily="34" charset="0"/>
                <a:cs typeface="Times New Roman" panose="02020603050405020304" pitchFamily="18" charset="0"/>
              </a:rPr>
              <a:t>1. Introduction</a:t>
            </a:r>
            <a:endParaRPr lang="zh-TW" altLang="en-US" sz="2400" b="1" dirty="0">
              <a:latin typeface="Century Gothic" panose="020B0502020202020204" pitchFamily="34" charset="0"/>
              <a:cs typeface="Times New Roman" panose="02020603050405020304" pitchFamily="18" charset="0"/>
            </a:endParaRPr>
          </a:p>
        </p:txBody>
      </p:sp>
      <p:sp>
        <p:nvSpPr>
          <p:cNvPr id="23" name="矩形 22">
            <a:extLst>
              <a:ext uri="{FF2B5EF4-FFF2-40B4-BE49-F238E27FC236}">
                <a16:creationId xmlns:a16="http://schemas.microsoft.com/office/drawing/2014/main" id="{E3F8A89C-A832-414A-98C3-24DE19C829B5}"/>
              </a:ext>
            </a:extLst>
          </p:cNvPr>
          <p:cNvSpPr/>
          <p:nvPr/>
        </p:nvSpPr>
        <p:spPr>
          <a:xfrm>
            <a:off x="310152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latin typeface="Century Gothic" panose="020B0502020202020204" pitchFamily="34" charset="0"/>
                <a:cs typeface="Times New Roman" panose="02020603050405020304" pitchFamily="18" charset="0"/>
              </a:rPr>
              <a:t>2. Methodology</a:t>
            </a:r>
            <a:endParaRPr lang="zh-TW" altLang="en-US" b="1" dirty="0">
              <a:latin typeface="Century Gothic" panose="020B0502020202020204" pitchFamily="34" charset="0"/>
              <a:cs typeface="Times New Roman" panose="02020603050405020304" pitchFamily="18" charset="0"/>
            </a:endParaRPr>
          </a:p>
        </p:txBody>
      </p:sp>
      <p:sp>
        <p:nvSpPr>
          <p:cNvPr id="24" name="矩形 23">
            <a:extLst>
              <a:ext uri="{FF2B5EF4-FFF2-40B4-BE49-F238E27FC236}">
                <a16:creationId xmlns:a16="http://schemas.microsoft.com/office/drawing/2014/main" id="{8EAAF32D-B988-4A89-95A1-36C4F1DD1318}"/>
              </a:ext>
            </a:extLst>
          </p:cNvPr>
          <p:cNvSpPr/>
          <p:nvPr/>
        </p:nvSpPr>
        <p:spPr>
          <a:xfrm>
            <a:off x="6210480" y="508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b="1" dirty="0">
                <a:latin typeface="Century Gothic" panose="020B0502020202020204" pitchFamily="34" charset="0"/>
              </a:rPr>
              <a:t>3. Result &amp; Discussion</a:t>
            </a:r>
            <a:endParaRPr lang="zh-TW" altLang="en-US" b="1" dirty="0">
              <a:latin typeface="Century Gothic" panose="020B0502020202020204" pitchFamily="34" charset="0"/>
            </a:endParaRPr>
          </a:p>
        </p:txBody>
      </p:sp>
      <p:sp>
        <p:nvSpPr>
          <p:cNvPr id="25" name="矩形 24">
            <a:extLst>
              <a:ext uri="{FF2B5EF4-FFF2-40B4-BE49-F238E27FC236}">
                <a16:creationId xmlns:a16="http://schemas.microsoft.com/office/drawing/2014/main" id="{0D87B356-5C65-47D3-A3F2-91EF695BB031}"/>
              </a:ext>
            </a:extLst>
          </p:cNvPr>
          <p:cNvSpPr/>
          <p:nvPr/>
        </p:nvSpPr>
        <p:spPr>
          <a:xfrm>
            <a:off x="931200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b="1" dirty="0">
                <a:latin typeface="Century Gothic" panose="020B0502020202020204" pitchFamily="34" charset="0"/>
              </a:rPr>
              <a:t>4. Conclusion</a:t>
            </a:r>
            <a:endParaRPr lang="zh-TW" altLang="en-US" b="1" dirty="0">
              <a:latin typeface="Century Gothic" panose="020B0502020202020204" pitchFamily="34" charset="0"/>
            </a:endParaRPr>
          </a:p>
        </p:txBody>
      </p:sp>
    </p:spTree>
    <p:extLst>
      <p:ext uri="{BB962C8B-B14F-4D97-AF65-F5344CB8AC3E}">
        <p14:creationId xmlns:p14="http://schemas.microsoft.com/office/powerpoint/2010/main" val="2435589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內容版面配置區 2">
            <a:extLst>
              <a:ext uri="{FF2B5EF4-FFF2-40B4-BE49-F238E27FC236}">
                <a16:creationId xmlns:a16="http://schemas.microsoft.com/office/drawing/2014/main" id="{95D9B82B-D850-430E-88F6-207EACFC7247}"/>
              </a:ext>
            </a:extLst>
          </p:cNvPr>
          <p:cNvSpPr>
            <a:spLocks noGrp="1"/>
          </p:cNvSpPr>
          <p:nvPr>
            <p:ph idx="1"/>
          </p:nvPr>
        </p:nvSpPr>
        <p:spPr>
          <a:xfrm>
            <a:off x="1117600" y="2429745"/>
            <a:ext cx="5825248" cy="3454246"/>
          </a:xfrm>
        </p:spPr>
        <p:txBody>
          <a:bodyPr>
            <a:normAutofit/>
          </a:bodyPr>
          <a:lstStyle/>
          <a:p>
            <a:r>
              <a:rPr lang="en-US" altLang="zh-TW" sz="2000" dirty="0">
                <a:latin typeface="Times New Roman" panose="02020603050405020304" pitchFamily="18" charset="0"/>
                <a:cs typeface="Times New Roman" panose="02020603050405020304" pitchFamily="18" charset="0"/>
              </a:rPr>
              <a:t>The</a:t>
            </a:r>
            <a:r>
              <a:rPr lang="en-US" altLang="zh-TW" sz="2000" dirty="0">
                <a:solidFill>
                  <a:srgbClr val="C00000"/>
                </a:solidFill>
                <a:latin typeface="Times New Roman" panose="02020603050405020304" pitchFamily="18" charset="0"/>
                <a:cs typeface="Times New Roman" panose="02020603050405020304" pitchFamily="18" charset="0"/>
              </a:rPr>
              <a:t> sandstones </a:t>
            </a:r>
            <a:r>
              <a:rPr lang="en-US" altLang="zh-TW" sz="2000" dirty="0">
                <a:latin typeface="Times New Roman" panose="02020603050405020304" pitchFamily="18" charset="0"/>
                <a:cs typeface="Times New Roman" panose="02020603050405020304" pitchFamily="18" charset="0"/>
              </a:rPr>
              <a:t>were medium to coarse grained with rounded to sub-angular mafic clasts. </a:t>
            </a:r>
            <a:endParaRPr lang="zh-TW" altLang="en-US" sz="2000" dirty="0">
              <a:latin typeface="Times New Roman" panose="02020603050405020304" pitchFamily="18" charset="0"/>
              <a:cs typeface="Times New Roman" panose="02020603050405020304" pitchFamily="18" charset="0"/>
            </a:endParaRPr>
          </a:p>
        </p:txBody>
      </p:sp>
      <p:pic>
        <p:nvPicPr>
          <p:cNvPr id="21" name="圖片 20">
            <a:extLst>
              <a:ext uri="{FF2B5EF4-FFF2-40B4-BE49-F238E27FC236}">
                <a16:creationId xmlns:a16="http://schemas.microsoft.com/office/drawing/2014/main" id="{96A5E9C0-6F6B-4B4A-A053-FC5B0ABA8DA6}"/>
              </a:ext>
            </a:extLst>
          </p:cNvPr>
          <p:cNvPicPr>
            <a:picLocks noChangeAspect="1"/>
          </p:cNvPicPr>
          <p:nvPr/>
        </p:nvPicPr>
        <p:blipFill rotWithShape="1">
          <a:blip r:embed="rId3"/>
          <a:srcRect b="17249"/>
          <a:stretch/>
        </p:blipFill>
        <p:spPr>
          <a:xfrm>
            <a:off x="7521467" y="594192"/>
            <a:ext cx="3477618" cy="3520987"/>
          </a:xfrm>
          <a:prstGeom prst="rect">
            <a:avLst/>
          </a:prstGeom>
        </p:spPr>
      </p:pic>
      <p:sp>
        <p:nvSpPr>
          <p:cNvPr id="22" name="矩形 21">
            <a:extLst>
              <a:ext uri="{FF2B5EF4-FFF2-40B4-BE49-F238E27FC236}">
                <a16:creationId xmlns:a16="http://schemas.microsoft.com/office/drawing/2014/main" id="{96912E54-B70D-4C20-A0CB-3C1B3D315F89}"/>
              </a:ext>
            </a:extLst>
          </p:cNvPr>
          <p:cNvSpPr/>
          <p:nvPr/>
        </p:nvSpPr>
        <p:spPr>
          <a:xfrm>
            <a:off x="1338883" y="1394655"/>
            <a:ext cx="5407457" cy="923330"/>
          </a:xfrm>
          <a:prstGeom prst="rect">
            <a:avLst/>
          </a:prstGeom>
        </p:spPr>
        <p:txBody>
          <a:bodyPr wrap="square">
            <a:spAutoFit/>
          </a:bodyPr>
          <a:lstStyle/>
          <a:p>
            <a:r>
              <a:rPr lang="en-US" altLang="zh-TW" dirty="0">
                <a:solidFill>
                  <a:schemeClr val="accent1">
                    <a:lumMod val="75000"/>
                  </a:schemeClr>
                </a:solidFill>
                <a:latin typeface="Times New Roman" panose="02020603050405020304" pitchFamily="18" charset="0"/>
                <a:cs typeface="Times New Roman" panose="02020603050405020304" pitchFamily="18" charset="0"/>
              </a:rPr>
              <a:t>Testing inferences from </a:t>
            </a:r>
            <a:r>
              <a:rPr lang="en-US" altLang="zh-TW" dirty="0" err="1">
                <a:solidFill>
                  <a:schemeClr val="accent1">
                    <a:lumMod val="75000"/>
                  </a:schemeClr>
                </a:solidFill>
                <a:latin typeface="Times New Roman" panose="02020603050405020304" pitchFamily="18" charset="0"/>
                <a:cs typeface="Times New Roman" panose="02020603050405020304" pitchFamily="18" charset="0"/>
              </a:rPr>
              <a:t>palaeocurrents</a:t>
            </a:r>
            <a:r>
              <a:rPr lang="en-US" altLang="zh-TW" dirty="0">
                <a:solidFill>
                  <a:schemeClr val="accent1">
                    <a:lumMod val="75000"/>
                  </a:schemeClr>
                </a:solidFill>
                <a:latin typeface="Times New Roman" panose="02020603050405020304" pitchFamily="18" charset="0"/>
                <a:cs typeface="Times New Roman" panose="02020603050405020304" pitchFamily="18" charset="0"/>
              </a:rPr>
              <a:t>: application of zircon double-dating to Miocene sediments from the </a:t>
            </a:r>
            <a:r>
              <a:rPr lang="en-US" altLang="zh-TW" dirty="0" err="1">
                <a:solidFill>
                  <a:schemeClr val="accent1">
                    <a:lumMod val="75000"/>
                  </a:schemeClr>
                </a:solidFill>
                <a:latin typeface="Times New Roman" panose="02020603050405020304" pitchFamily="18" charset="0"/>
                <a:cs typeface="Times New Roman" panose="02020603050405020304" pitchFamily="18" charset="0"/>
              </a:rPr>
              <a:t>Hengchun</a:t>
            </a:r>
            <a:r>
              <a:rPr lang="en-US" altLang="zh-TW" dirty="0">
                <a:solidFill>
                  <a:schemeClr val="accent1">
                    <a:lumMod val="75000"/>
                  </a:schemeClr>
                </a:solidFill>
                <a:latin typeface="Times New Roman" panose="02020603050405020304" pitchFamily="18" charset="0"/>
                <a:cs typeface="Times New Roman" panose="02020603050405020304" pitchFamily="18" charset="0"/>
              </a:rPr>
              <a:t> Peninsula, Taiwan </a:t>
            </a:r>
            <a:r>
              <a:rPr lang="en-US" altLang="zh-TW" dirty="0">
                <a:solidFill>
                  <a:srgbClr val="C00000"/>
                </a:solidFill>
                <a:latin typeface="Times New Roman" panose="02020603050405020304" pitchFamily="18" charset="0"/>
                <a:cs typeface="Times New Roman" panose="02020603050405020304" pitchFamily="18" charset="0"/>
              </a:rPr>
              <a:t>(Kirstein et al., 2010)</a:t>
            </a:r>
            <a:endParaRPr lang="zh-TW" altLang="en-US" dirty="0">
              <a:solidFill>
                <a:srgbClr val="C00000"/>
              </a:solidFill>
              <a:latin typeface="Times New Roman" panose="02020603050405020304" pitchFamily="18" charset="0"/>
              <a:cs typeface="Times New Roman" panose="02020603050405020304" pitchFamily="18" charset="0"/>
            </a:endParaRPr>
          </a:p>
        </p:txBody>
      </p:sp>
      <p:pic>
        <p:nvPicPr>
          <p:cNvPr id="23" name="圖片 22">
            <a:extLst>
              <a:ext uri="{FF2B5EF4-FFF2-40B4-BE49-F238E27FC236}">
                <a16:creationId xmlns:a16="http://schemas.microsoft.com/office/drawing/2014/main" id="{FC948B15-3B0D-4149-B177-918FE6C8467D}"/>
              </a:ext>
            </a:extLst>
          </p:cNvPr>
          <p:cNvPicPr>
            <a:picLocks noChangeAspect="1"/>
          </p:cNvPicPr>
          <p:nvPr/>
        </p:nvPicPr>
        <p:blipFill>
          <a:blip r:embed="rId4"/>
          <a:stretch>
            <a:fillRect/>
          </a:stretch>
        </p:blipFill>
        <p:spPr>
          <a:xfrm>
            <a:off x="0" y="4079787"/>
            <a:ext cx="12272211" cy="2763520"/>
          </a:xfrm>
          <a:prstGeom prst="rect">
            <a:avLst/>
          </a:prstGeom>
        </p:spPr>
      </p:pic>
      <p:sp>
        <p:nvSpPr>
          <p:cNvPr id="24" name="文字方塊 23">
            <a:extLst>
              <a:ext uri="{FF2B5EF4-FFF2-40B4-BE49-F238E27FC236}">
                <a16:creationId xmlns:a16="http://schemas.microsoft.com/office/drawing/2014/main" id="{CBE25C90-772B-4925-AEA0-F131A408FF84}"/>
              </a:ext>
            </a:extLst>
          </p:cNvPr>
          <p:cNvSpPr txBox="1"/>
          <p:nvPr/>
        </p:nvSpPr>
        <p:spPr>
          <a:xfrm>
            <a:off x="201802" y="4149740"/>
            <a:ext cx="731290" cy="461665"/>
          </a:xfrm>
          <a:prstGeom prst="rect">
            <a:avLst/>
          </a:prstGeom>
          <a:noFill/>
        </p:spPr>
        <p:txBody>
          <a:bodyPr wrap="none" rtlCol="0">
            <a:spAutoFit/>
          </a:bodyPr>
          <a:lstStyle/>
          <a:p>
            <a:r>
              <a:rPr lang="en-US" altLang="zh-TW" sz="2400" dirty="0">
                <a:solidFill>
                  <a:srgbClr val="FF0000"/>
                </a:solidFill>
                <a:latin typeface="Times New Roman" panose="02020603050405020304" pitchFamily="18" charset="0"/>
                <a:cs typeface="Times New Roman" panose="02020603050405020304" pitchFamily="18" charset="0"/>
              </a:rPr>
              <a:t>ZFT</a:t>
            </a:r>
            <a:endParaRPr lang="zh-TW" altLang="en-US" sz="2400" dirty="0">
              <a:solidFill>
                <a:srgbClr val="FF0000"/>
              </a:solidFill>
              <a:latin typeface="Times New Roman" panose="02020603050405020304" pitchFamily="18" charset="0"/>
              <a:cs typeface="Times New Roman" panose="02020603050405020304" pitchFamily="18" charset="0"/>
            </a:endParaRPr>
          </a:p>
        </p:txBody>
      </p:sp>
      <p:sp>
        <p:nvSpPr>
          <p:cNvPr id="10" name="矩形 9">
            <a:extLst>
              <a:ext uri="{FF2B5EF4-FFF2-40B4-BE49-F238E27FC236}">
                <a16:creationId xmlns:a16="http://schemas.microsoft.com/office/drawing/2014/main" id="{5B0B6A3C-E314-4E81-96A8-FE90A921DB2E}"/>
              </a:ext>
            </a:extLst>
          </p:cNvPr>
          <p:cNvSpPr/>
          <p:nvPr/>
        </p:nvSpPr>
        <p:spPr>
          <a:xfrm>
            <a:off x="1192915" y="1484828"/>
            <a:ext cx="110506" cy="7924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標題 1">
            <a:extLst>
              <a:ext uri="{FF2B5EF4-FFF2-40B4-BE49-F238E27FC236}">
                <a16:creationId xmlns:a16="http://schemas.microsoft.com/office/drawing/2014/main" id="{FD5FF059-A028-49CA-A3DD-2703DB471371}"/>
              </a:ext>
            </a:extLst>
          </p:cNvPr>
          <p:cNvSpPr>
            <a:spLocks noGrp="1"/>
          </p:cNvSpPr>
          <p:nvPr>
            <p:ph type="title"/>
          </p:nvPr>
        </p:nvSpPr>
        <p:spPr>
          <a:xfrm>
            <a:off x="634999" y="672581"/>
            <a:ext cx="9601200" cy="792480"/>
          </a:xfrm>
        </p:spPr>
        <p:txBody>
          <a:bodyPr>
            <a:normAutofit/>
          </a:bodyPr>
          <a:lstStyle/>
          <a:p>
            <a:pPr marL="571500" indent="-571500">
              <a:buFont typeface="Wingdings" panose="05000000000000000000" pitchFamily="2" charset="2"/>
              <a:buChar char="n"/>
            </a:pPr>
            <a:r>
              <a:rPr lang="en-US" altLang="zh-TW" sz="28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Literature review</a:t>
            </a:r>
          </a:p>
        </p:txBody>
      </p:sp>
      <p:sp>
        <p:nvSpPr>
          <p:cNvPr id="14" name="矩形 13">
            <a:extLst>
              <a:ext uri="{FF2B5EF4-FFF2-40B4-BE49-F238E27FC236}">
                <a16:creationId xmlns:a16="http://schemas.microsoft.com/office/drawing/2014/main" id="{3A85A49B-3918-4421-A4F7-D5EB271334F7}"/>
              </a:ext>
            </a:extLst>
          </p:cNvPr>
          <p:cNvSpPr/>
          <p:nvPr/>
        </p:nvSpPr>
        <p:spPr>
          <a:xfrm>
            <a:off x="0" y="0"/>
            <a:ext cx="2880000" cy="558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latin typeface="Century Gothic" panose="020B0502020202020204" pitchFamily="34" charset="0"/>
                <a:cs typeface="Times New Roman" panose="02020603050405020304" pitchFamily="18" charset="0"/>
              </a:rPr>
              <a:t>1. Introduction</a:t>
            </a:r>
            <a:endParaRPr lang="zh-TW" altLang="en-US" sz="2400" b="1" dirty="0">
              <a:latin typeface="Century Gothic" panose="020B0502020202020204" pitchFamily="34" charset="0"/>
              <a:cs typeface="Times New Roman" panose="02020603050405020304" pitchFamily="18" charset="0"/>
            </a:endParaRPr>
          </a:p>
        </p:txBody>
      </p:sp>
      <p:sp>
        <p:nvSpPr>
          <p:cNvPr id="15" name="矩形 14">
            <a:extLst>
              <a:ext uri="{FF2B5EF4-FFF2-40B4-BE49-F238E27FC236}">
                <a16:creationId xmlns:a16="http://schemas.microsoft.com/office/drawing/2014/main" id="{AA4D3F37-E8CB-4526-85EF-15C8AC4FED50}"/>
              </a:ext>
            </a:extLst>
          </p:cNvPr>
          <p:cNvSpPr/>
          <p:nvPr/>
        </p:nvSpPr>
        <p:spPr>
          <a:xfrm>
            <a:off x="310152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latin typeface="Century Gothic" panose="020B0502020202020204" pitchFamily="34" charset="0"/>
                <a:cs typeface="Times New Roman" panose="02020603050405020304" pitchFamily="18" charset="0"/>
              </a:rPr>
              <a:t>2. Methodology</a:t>
            </a:r>
            <a:endParaRPr lang="zh-TW" altLang="en-US" b="1" dirty="0">
              <a:latin typeface="Century Gothic" panose="020B0502020202020204" pitchFamily="34" charset="0"/>
              <a:cs typeface="Times New Roman" panose="02020603050405020304" pitchFamily="18" charset="0"/>
            </a:endParaRPr>
          </a:p>
        </p:txBody>
      </p:sp>
      <p:sp>
        <p:nvSpPr>
          <p:cNvPr id="16" name="矩形 15">
            <a:extLst>
              <a:ext uri="{FF2B5EF4-FFF2-40B4-BE49-F238E27FC236}">
                <a16:creationId xmlns:a16="http://schemas.microsoft.com/office/drawing/2014/main" id="{2634858D-A07D-448A-8FAE-EF4ED52C872C}"/>
              </a:ext>
            </a:extLst>
          </p:cNvPr>
          <p:cNvSpPr/>
          <p:nvPr/>
        </p:nvSpPr>
        <p:spPr>
          <a:xfrm>
            <a:off x="6210480" y="508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b="1" dirty="0">
                <a:latin typeface="Century Gothic" panose="020B0502020202020204" pitchFamily="34" charset="0"/>
              </a:rPr>
              <a:t>3. Result &amp; Discussion</a:t>
            </a:r>
            <a:endParaRPr lang="zh-TW" altLang="en-US" b="1" dirty="0">
              <a:latin typeface="Century Gothic" panose="020B0502020202020204" pitchFamily="34" charset="0"/>
            </a:endParaRPr>
          </a:p>
        </p:txBody>
      </p:sp>
      <p:sp>
        <p:nvSpPr>
          <p:cNvPr id="17" name="矩形 16">
            <a:extLst>
              <a:ext uri="{FF2B5EF4-FFF2-40B4-BE49-F238E27FC236}">
                <a16:creationId xmlns:a16="http://schemas.microsoft.com/office/drawing/2014/main" id="{23119431-72A4-4346-AABC-EB75441C84B2}"/>
              </a:ext>
            </a:extLst>
          </p:cNvPr>
          <p:cNvSpPr/>
          <p:nvPr/>
        </p:nvSpPr>
        <p:spPr>
          <a:xfrm>
            <a:off x="931200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b="1" dirty="0">
                <a:latin typeface="Century Gothic" panose="020B0502020202020204" pitchFamily="34" charset="0"/>
              </a:rPr>
              <a:t>4. Conclusion</a:t>
            </a:r>
            <a:endParaRPr lang="zh-TW" altLang="en-US" b="1" dirty="0">
              <a:latin typeface="Century Gothic" panose="020B0502020202020204" pitchFamily="34" charset="0"/>
            </a:endParaRPr>
          </a:p>
        </p:txBody>
      </p:sp>
    </p:spTree>
    <p:extLst>
      <p:ext uri="{BB962C8B-B14F-4D97-AF65-F5344CB8AC3E}">
        <p14:creationId xmlns:p14="http://schemas.microsoft.com/office/powerpoint/2010/main" val="4190231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6B366BD4-E28F-4044-AAF4-3BC96063AEB6}"/>
              </a:ext>
            </a:extLst>
          </p:cNvPr>
          <p:cNvSpPr/>
          <p:nvPr/>
        </p:nvSpPr>
        <p:spPr>
          <a:xfrm>
            <a:off x="6210480" y="508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b="1" dirty="0">
                <a:latin typeface="Century Gothic" panose="020B0502020202020204" pitchFamily="34" charset="0"/>
              </a:rPr>
              <a:t>3. Result &amp; Discussion</a:t>
            </a:r>
            <a:endParaRPr lang="zh-TW" altLang="en-US" b="1" dirty="0">
              <a:latin typeface="Century Gothic" panose="020B0502020202020204" pitchFamily="34" charset="0"/>
            </a:endParaRPr>
          </a:p>
        </p:txBody>
      </p:sp>
      <p:sp>
        <p:nvSpPr>
          <p:cNvPr id="7" name="矩形 6">
            <a:extLst>
              <a:ext uri="{FF2B5EF4-FFF2-40B4-BE49-F238E27FC236}">
                <a16:creationId xmlns:a16="http://schemas.microsoft.com/office/drawing/2014/main" id="{6B366BD4-E28F-4044-AAF4-3BC96063AEB6}"/>
              </a:ext>
            </a:extLst>
          </p:cNvPr>
          <p:cNvSpPr/>
          <p:nvPr/>
        </p:nvSpPr>
        <p:spPr>
          <a:xfrm>
            <a:off x="931200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b="1" dirty="0">
                <a:latin typeface="Century Gothic" panose="020B0502020202020204" pitchFamily="34" charset="0"/>
              </a:rPr>
              <a:t>4. Conclusion</a:t>
            </a:r>
            <a:endParaRPr lang="zh-TW" altLang="en-US" b="1" dirty="0">
              <a:latin typeface="Century Gothic" panose="020B0502020202020204" pitchFamily="34" charset="0"/>
            </a:endParaRPr>
          </a:p>
        </p:txBody>
      </p:sp>
      <p:sp>
        <p:nvSpPr>
          <p:cNvPr id="13" name="矩形 12">
            <a:extLst>
              <a:ext uri="{FF2B5EF4-FFF2-40B4-BE49-F238E27FC236}">
                <a16:creationId xmlns:a16="http://schemas.microsoft.com/office/drawing/2014/main" id="{B7880D31-5711-4FD4-B61B-075DFA85EC87}"/>
              </a:ext>
            </a:extLst>
          </p:cNvPr>
          <p:cNvSpPr/>
          <p:nvPr/>
        </p:nvSpPr>
        <p:spPr>
          <a:xfrm>
            <a:off x="558800" y="673854"/>
            <a:ext cx="4155305" cy="523220"/>
          </a:xfrm>
          <a:prstGeom prst="rect">
            <a:avLst/>
          </a:prstGeom>
        </p:spPr>
        <p:txBody>
          <a:bodyPr wrap="none">
            <a:spAutoFit/>
          </a:bodyPr>
          <a:lstStyle/>
          <a:p>
            <a:pPr marL="457200" indent="-457200">
              <a:buFont typeface="Wingdings" panose="05000000000000000000" pitchFamily="2" charset="2"/>
              <a:buChar char="n"/>
            </a:pPr>
            <a:r>
              <a:rPr lang="en-US" altLang="zh-TW" sz="2800" b="1" dirty="0" err="1">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Thermochronometry</a:t>
            </a:r>
            <a:endParaRPr lang="zh-TW" altLang="en-US" sz="2800"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15" name="矩形 14">
            <a:extLst>
              <a:ext uri="{FF2B5EF4-FFF2-40B4-BE49-F238E27FC236}">
                <a16:creationId xmlns:a16="http://schemas.microsoft.com/office/drawing/2014/main" id="{E0EEEB0A-3860-4786-A192-BBF1864D778B}"/>
              </a:ext>
            </a:extLst>
          </p:cNvPr>
          <p:cNvSpPr/>
          <p:nvPr/>
        </p:nvSpPr>
        <p:spPr>
          <a:xfrm>
            <a:off x="7778153" y="922383"/>
            <a:ext cx="4265911" cy="523220"/>
          </a:xfrm>
          <a:prstGeom prst="rect">
            <a:avLst/>
          </a:prstGeom>
        </p:spPr>
        <p:txBody>
          <a:bodyPr wrap="none">
            <a:spAutoFit/>
          </a:bodyPr>
          <a:lstStyle/>
          <a:p>
            <a:pPr marL="457200" indent="-457200">
              <a:buFont typeface="Wingdings" panose="05000000000000000000" pitchFamily="2" charset="2"/>
              <a:buChar char="n"/>
            </a:pPr>
            <a:r>
              <a:rPr lang="en-US" altLang="zh-TW" sz="28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Closure Temperature</a:t>
            </a:r>
            <a:endParaRPr lang="zh-TW" altLang="en-US" sz="2800"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endParaRPr>
          </a:p>
        </p:txBody>
      </p:sp>
      <p:pic>
        <p:nvPicPr>
          <p:cNvPr id="2" name="圖片 1">
            <a:extLst>
              <a:ext uri="{FF2B5EF4-FFF2-40B4-BE49-F238E27FC236}">
                <a16:creationId xmlns:a16="http://schemas.microsoft.com/office/drawing/2014/main" id="{CA2964A0-78F1-4503-8EA9-C3719D29E953}"/>
              </a:ext>
            </a:extLst>
          </p:cNvPr>
          <p:cNvPicPr>
            <a:picLocks noChangeAspect="1"/>
          </p:cNvPicPr>
          <p:nvPr/>
        </p:nvPicPr>
        <p:blipFill>
          <a:blip r:embed="rId3"/>
          <a:stretch>
            <a:fillRect/>
          </a:stretch>
        </p:blipFill>
        <p:spPr>
          <a:xfrm>
            <a:off x="1" y="1197074"/>
            <a:ext cx="7772399" cy="5655846"/>
          </a:xfrm>
          <a:prstGeom prst="rect">
            <a:avLst/>
          </a:prstGeom>
        </p:spPr>
      </p:pic>
      <p:sp>
        <p:nvSpPr>
          <p:cNvPr id="3" name="矩形 2">
            <a:extLst>
              <a:ext uri="{FF2B5EF4-FFF2-40B4-BE49-F238E27FC236}">
                <a16:creationId xmlns:a16="http://schemas.microsoft.com/office/drawing/2014/main" id="{C729BBCC-B06A-41D5-A61F-D800902D95C6}"/>
              </a:ext>
            </a:extLst>
          </p:cNvPr>
          <p:cNvSpPr/>
          <p:nvPr/>
        </p:nvSpPr>
        <p:spPr>
          <a:xfrm>
            <a:off x="8117840" y="1586676"/>
            <a:ext cx="4074160" cy="1631216"/>
          </a:xfrm>
          <a:prstGeom prst="rect">
            <a:avLst/>
          </a:prstGeom>
        </p:spPr>
        <p:txBody>
          <a:bodyPr wrap="square">
            <a:spAutoFit/>
          </a:bodyPr>
          <a:lstStyle/>
          <a:p>
            <a:r>
              <a:rPr lang="en-US" altLang="zh-TW" sz="2000" kern="0" dirty="0">
                <a:solidFill>
                  <a:srgbClr val="000000"/>
                </a:solidFill>
                <a:latin typeface="Times New Roman" panose="02020603050405020304" pitchFamily="18" charset="0"/>
              </a:rPr>
              <a:t>The accumulation of the radiogenic daughter product below a certain temperature range, but the radiogenic products are lost and the </a:t>
            </a:r>
            <a:r>
              <a:rPr lang="en-US" altLang="zh-TW" sz="2000" kern="0" dirty="0">
                <a:solidFill>
                  <a:srgbClr val="C00000"/>
                </a:solidFill>
                <a:latin typeface="Times New Roman" panose="02020603050405020304" pitchFamily="18" charset="0"/>
              </a:rPr>
              <a:t>system is open above the temperature</a:t>
            </a:r>
            <a:r>
              <a:rPr lang="en-US" altLang="zh-TW" sz="2000" kern="0" dirty="0">
                <a:solidFill>
                  <a:srgbClr val="000000"/>
                </a:solidFill>
                <a:latin typeface="Times New Roman" panose="02020603050405020304" pitchFamily="18" charset="0"/>
              </a:rPr>
              <a:t>.</a:t>
            </a:r>
            <a:endParaRPr lang="zh-TW" altLang="en-US" sz="2000" dirty="0"/>
          </a:p>
        </p:txBody>
      </p:sp>
      <p:sp>
        <p:nvSpPr>
          <p:cNvPr id="12" name="矩形 11">
            <a:extLst>
              <a:ext uri="{FF2B5EF4-FFF2-40B4-BE49-F238E27FC236}">
                <a16:creationId xmlns:a16="http://schemas.microsoft.com/office/drawing/2014/main" id="{21698D39-85B4-4AE8-8FFD-93312AB813DB}"/>
              </a:ext>
            </a:extLst>
          </p:cNvPr>
          <p:cNvSpPr/>
          <p:nvPr/>
        </p:nvSpPr>
        <p:spPr>
          <a:xfrm>
            <a:off x="7814932" y="3400572"/>
            <a:ext cx="2815194" cy="523220"/>
          </a:xfrm>
          <a:prstGeom prst="rect">
            <a:avLst/>
          </a:prstGeom>
        </p:spPr>
        <p:txBody>
          <a:bodyPr wrap="none">
            <a:spAutoFit/>
          </a:bodyPr>
          <a:lstStyle/>
          <a:p>
            <a:pPr marL="457200" indent="-457200">
              <a:buFont typeface="Wingdings" panose="05000000000000000000" pitchFamily="2" charset="2"/>
              <a:buChar char="n"/>
            </a:pPr>
            <a:r>
              <a:rPr lang="en-US" altLang="zh-TW" sz="28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Cooling age</a:t>
            </a:r>
            <a:endParaRPr lang="zh-TW" altLang="en-US" sz="2800"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19" name="文字方塊 14">
            <a:extLst>
              <a:ext uri="{FF2B5EF4-FFF2-40B4-BE49-F238E27FC236}">
                <a16:creationId xmlns:a16="http://schemas.microsoft.com/office/drawing/2014/main" id="{E38242BB-B21F-4A00-A164-8A7CD924A21F}"/>
              </a:ext>
            </a:extLst>
          </p:cNvPr>
          <p:cNvSpPr txBox="1"/>
          <p:nvPr/>
        </p:nvSpPr>
        <p:spPr>
          <a:xfrm>
            <a:off x="-921088" y="6514366"/>
            <a:ext cx="2424238" cy="33855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TW" sz="1600" dirty="0" err="1">
                <a:solidFill>
                  <a:schemeClr val="accent1"/>
                </a:solidFill>
              </a:rPr>
              <a:t>Bernet</a:t>
            </a:r>
            <a:r>
              <a:rPr lang="en-US" altLang="zh-TW" sz="1600" dirty="0">
                <a:solidFill>
                  <a:schemeClr val="accent1"/>
                </a:solidFill>
              </a:rPr>
              <a:t> (2018)</a:t>
            </a:r>
            <a:endParaRPr lang="zh-TW" altLang="en-US" sz="1600" dirty="0">
              <a:solidFill>
                <a:schemeClr val="accent1"/>
              </a:solidFill>
            </a:endParaRPr>
          </a:p>
        </p:txBody>
      </p:sp>
      <p:sp>
        <p:nvSpPr>
          <p:cNvPr id="14" name="矩形 13">
            <a:extLst>
              <a:ext uri="{FF2B5EF4-FFF2-40B4-BE49-F238E27FC236}">
                <a16:creationId xmlns:a16="http://schemas.microsoft.com/office/drawing/2014/main" id="{315E83B9-B8D8-4575-9D90-382A322A0115}"/>
              </a:ext>
            </a:extLst>
          </p:cNvPr>
          <p:cNvSpPr/>
          <p:nvPr/>
        </p:nvSpPr>
        <p:spPr>
          <a:xfrm>
            <a:off x="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latin typeface="Century Gothic" panose="020B0502020202020204" pitchFamily="34" charset="0"/>
                <a:cs typeface="Times New Roman" panose="02020603050405020304" pitchFamily="18" charset="0"/>
              </a:rPr>
              <a:t>1. Introduction</a:t>
            </a:r>
            <a:endParaRPr lang="zh-TW" altLang="en-US" b="1" dirty="0">
              <a:latin typeface="Century Gothic" panose="020B0502020202020204" pitchFamily="34" charset="0"/>
              <a:cs typeface="Times New Roman" panose="02020603050405020304" pitchFamily="18" charset="0"/>
            </a:endParaRPr>
          </a:p>
        </p:txBody>
      </p:sp>
      <p:sp>
        <p:nvSpPr>
          <p:cNvPr id="16" name="矩形 15">
            <a:extLst>
              <a:ext uri="{FF2B5EF4-FFF2-40B4-BE49-F238E27FC236}">
                <a16:creationId xmlns:a16="http://schemas.microsoft.com/office/drawing/2014/main" id="{496DA2D6-EF3B-4674-B507-036EAE137592}"/>
              </a:ext>
            </a:extLst>
          </p:cNvPr>
          <p:cNvSpPr/>
          <p:nvPr/>
        </p:nvSpPr>
        <p:spPr>
          <a:xfrm>
            <a:off x="3101520" y="0"/>
            <a:ext cx="2880000" cy="558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latin typeface="Century Gothic" panose="020B0502020202020204" pitchFamily="34" charset="0"/>
                <a:cs typeface="Times New Roman" panose="02020603050405020304" pitchFamily="18" charset="0"/>
              </a:rPr>
              <a:t>2. Methodology</a:t>
            </a:r>
            <a:endParaRPr lang="zh-TW" altLang="en-US" sz="2400" b="1"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2910229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B366BD4-E28F-4044-AAF4-3BC96063AEB6}"/>
              </a:ext>
            </a:extLst>
          </p:cNvPr>
          <p:cNvSpPr/>
          <p:nvPr/>
        </p:nvSpPr>
        <p:spPr>
          <a:xfrm>
            <a:off x="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latin typeface="Century Gothic" panose="020B0502020202020204" pitchFamily="34" charset="0"/>
                <a:cs typeface="Times New Roman" panose="02020603050405020304" pitchFamily="18" charset="0"/>
              </a:rPr>
              <a:t>1. Introduction</a:t>
            </a:r>
            <a:endParaRPr lang="zh-TW" altLang="en-US" b="1" dirty="0">
              <a:latin typeface="Century Gothic" panose="020B0502020202020204" pitchFamily="34" charset="0"/>
              <a:cs typeface="Times New Roman" panose="02020603050405020304" pitchFamily="18" charset="0"/>
            </a:endParaRPr>
          </a:p>
        </p:txBody>
      </p:sp>
      <p:sp>
        <p:nvSpPr>
          <p:cNvPr id="5" name="矩形 4">
            <a:extLst>
              <a:ext uri="{FF2B5EF4-FFF2-40B4-BE49-F238E27FC236}">
                <a16:creationId xmlns:a16="http://schemas.microsoft.com/office/drawing/2014/main" id="{68BD459B-51CD-4907-A6AA-EE48CA928A98}"/>
              </a:ext>
            </a:extLst>
          </p:cNvPr>
          <p:cNvSpPr/>
          <p:nvPr/>
        </p:nvSpPr>
        <p:spPr>
          <a:xfrm>
            <a:off x="3101520" y="0"/>
            <a:ext cx="2880000" cy="558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latin typeface="Century Gothic" panose="020B0502020202020204" pitchFamily="34" charset="0"/>
                <a:cs typeface="Times New Roman" panose="02020603050405020304" pitchFamily="18" charset="0"/>
              </a:rPr>
              <a:t>2. Methodology</a:t>
            </a:r>
            <a:endParaRPr lang="zh-TW" altLang="en-US" sz="2400" b="1" dirty="0">
              <a:latin typeface="Century Gothic" panose="020B0502020202020204" pitchFamily="34" charset="0"/>
              <a:cs typeface="Times New Roman" panose="02020603050405020304" pitchFamily="18" charset="0"/>
            </a:endParaRPr>
          </a:p>
        </p:txBody>
      </p:sp>
      <p:sp>
        <p:nvSpPr>
          <p:cNvPr id="6" name="矩形 5">
            <a:extLst>
              <a:ext uri="{FF2B5EF4-FFF2-40B4-BE49-F238E27FC236}">
                <a16:creationId xmlns:a16="http://schemas.microsoft.com/office/drawing/2014/main" id="{6B366BD4-E28F-4044-AAF4-3BC96063AEB6}"/>
              </a:ext>
            </a:extLst>
          </p:cNvPr>
          <p:cNvSpPr/>
          <p:nvPr/>
        </p:nvSpPr>
        <p:spPr>
          <a:xfrm>
            <a:off x="6210480" y="508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b="1" dirty="0">
                <a:latin typeface="Century Gothic" panose="020B0502020202020204" pitchFamily="34" charset="0"/>
              </a:rPr>
              <a:t>3. Result &amp; Discussion</a:t>
            </a:r>
            <a:endParaRPr lang="zh-TW" altLang="en-US" b="1" dirty="0">
              <a:latin typeface="Century Gothic" panose="020B0502020202020204" pitchFamily="34" charset="0"/>
            </a:endParaRPr>
          </a:p>
        </p:txBody>
      </p:sp>
      <p:sp>
        <p:nvSpPr>
          <p:cNvPr id="7" name="矩形 6">
            <a:extLst>
              <a:ext uri="{FF2B5EF4-FFF2-40B4-BE49-F238E27FC236}">
                <a16:creationId xmlns:a16="http://schemas.microsoft.com/office/drawing/2014/main" id="{6B366BD4-E28F-4044-AAF4-3BC96063AEB6}"/>
              </a:ext>
            </a:extLst>
          </p:cNvPr>
          <p:cNvSpPr/>
          <p:nvPr/>
        </p:nvSpPr>
        <p:spPr>
          <a:xfrm>
            <a:off x="931200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b="1" dirty="0">
                <a:latin typeface="Century Gothic" panose="020B0502020202020204" pitchFamily="34" charset="0"/>
              </a:rPr>
              <a:t>4. Conclusion</a:t>
            </a:r>
            <a:endParaRPr lang="zh-TW" altLang="en-US" b="1" dirty="0">
              <a:latin typeface="Century Gothic" panose="020B0502020202020204" pitchFamily="34" charset="0"/>
            </a:endParaRPr>
          </a:p>
        </p:txBody>
      </p:sp>
      <p:sp>
        <p:nvSpPr>
          <p:cNvPr id="8" name="矩形 7">
            <a:extLst>
              <a:ext uri="{FF2B5EF4-FFF2-40B4-BE49-F238E27FC236}">
                <a16:creationId xmlns:a16="http://schemas.microsoft.com/office/drawing/2014/main" id="{A7B2174E-D2DB-4185-9DA1-24D31F68F11A}"/>
              </a:ext>
            </a:extLst>
          </p:cNvPr>
          <p:cNvSpPr/>
          <p:nvPr/>
        </p:nvSpPr>
        <p:spPr>
          <a:xfrm>
            <a:off x="568960" y="5917476"/>
            <a:ext cx="11369040" cy="707886"/>
          </a:xfrm>
          <a:prstGeom prst="rect">
            <a:avLst/>
          </a:prstGeom>
        </p:spPr>
        <p:txBody>
          <a:bodyPr wrap="square">
            <a:spAutoFit/>
          </a:bodyPr>
          <a:lstStyle/>
          <a:p>
            <a:r>
              <a:rPr lang="en-US" altLang="zh-TW" sz="2000" kern="0" dirty="0">
                <a:solidFill>
                  <a:srgbClr val="000000"/>
                </a:solidFill>
                <a:latin typeface="Times New Roman" panose="02020603050405020304" pitchFamily="18" charset="0"/>
              </a:rPr>
              <a:t>The three stages of track formation according to the “ion explosion spike” theory of Fleischer, Price, and Walker. (A) Ionization (B) Coulomb repulsion (C) Elastically straining. </a:t>
            </a:r>
            <a:r>
              <a:rPr lang="en-US" altLang="zh-TW" sz="2000" kern="0" dirty="0">
                <a:solidFill>
                  <a:schemeClr val="accent1"/>
                </a:solidFill>
                <a:latin typeface="Times New Roman" panose="02020603050405020304" pitchFamily="18" charset="0"/>
              </a:rPr>
              <a:t>(After Fleischer et al., 1975)</a:t>
            </a:r>
            <a:endParaRPr lang="zh-TW" altLang="en-US" sz="2000" dirty="0">
              <a:solidFill>
                <a:schemeClr val="accent1"/>
              </a:solidFill>
            </a:endParaRPr>
          </a:p>
        </p:txBody>
      </p:sp>
      <p:pic>
        <p:nvPicPr>
          <p:cNvPr id="11" name="圖片 10">
            <a:extLst>
              <a:ext uri="{FF2B5EF4-FFF2-40B4-BE49-F238E27FC236}">
                <a16:creationId xmlns:a16="http://schemas.microsoft.com/office/drawing/2014/main" id="{7BE94F34-F5BE-4D0C-AB47-837CEFA924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15485"/>
            <a:ext cx="12192000" cy="3744629"/>
          </a:xfrm>
          <a:prstGeom prst="rect">
            <a:avLst/>
          </a:prstGeom>
        </p:spPr>
      </p:pic>
      <p:sp>
        <p:nvSpPr>
          <p:cNvPr id="12" name="矩形 11">
            <a:extLst>
              <a:ext uri="{FF2B5EF4-FFF2-40B4-BE49-F238E27FC236}">
                <a16:creationId xmlns:a16="http://schemas.microsoft.com/office/drawing/2014/main" id="{81A6EFE7-87B2-4DA6-9BAB-E08A7E4E78FE}"/>
              </a:ext>
            </a:extLst>
          </p:cNvPr>
          <p:cNvSpPr/>
          <p:nvPr/>
        </p:nvSpPr>
        <p:spPr>
          <a:xfrm>
            <a:off x="549373" y="631219"/>
            <a:ext cx="5243743" cy="523220"/>
          </a:xfrm>
          <a:prstGeom prst="rect">
            <a:avLst/>
          </a:prstGeom>
        </p:spPr>
        <p:txBody>
          <a:bodyPr wrap="none">
            <a:spAutoFit/>
          </a:bodyPr>
          <a:lstStyle/>
          <a:p>
            <a:pPr marL="457200" indent="-457200">
              <a:buFont typeface="Wingdings" panose="05000000000000000000" pitchFamily="2" charset="2"/>
              <a:buChar char="n"/>
            </a:pPr>
            <a:r>
              <a:rPr lang="en-US" altLang="zh-TW" sz="28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Track-formation processes</a:t>
            </a:r>
            <a:endParaRPr lang="zh-TW" altLang="en-US" sz="2800"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13" name="矩形 12">
            <a:extLst>
              <a:ext uri="{FF2B5EF4-FFF2-40B4-BE49-F238E27FC236}">
                <a16:creationId xmlns:a16="http://schemas.microsoft.com/office/drawing/2014/main" id="{54660314-1667-4BF8-92E5-FCA1B47FC604}"/>
              </a:ext>
            </a:extLst>
          </p:cNvPr>
          <p:cNvSpPr/>
          <p:nvPr/>
        </p:nvSpPr>
        <p:spPr>
          <a:xfrm>
            <a:off x="370660" y="1284171"/>
            <a:ext cx="11221720" cy="960328"/>
          </a:xfrm>
          <a:prstGeom prst="rect">
            <a:avLst/>
          </a:prstGeom>
        </p:spPr>
        <p:txBody>
          <a:bodyPr wrap="square">
            <a:spAutoFit/>
          </a:bodyPr>
          <a:lstStyle/>
          <a:p>
            <a:pPr>
              <a:lnSpc>
                <a:spcPct val="150000"/>
              </a:lnSpc>
            </a:pPr>
            <a:r>
              <a:rPr lang="en-US" altLang="zh-TW" sz="2000" b="1" dirty="0">
                <a:solidFill>
                  <a:schemeClr val="accent1">
                    <a:lumMod val="75000"/>
                  </a:schemeClr>
                </a:solidFill>
                <a:latin typeface="Century Gothic" panose="020B0502020202020204" pitchFamily="34" charset="0"/>
              </a:rPr>
              <a:t>Spontaneous fission</a:t>
            </a:r>
            <a:r>
              <a:rPr lang="zh-TW" altLang="en-US" sz="2000" b="1" dirty="0">
                <a:solidFill>
                  <a:schemeClr val="accent1">
                    <a:lumMod val="75000"/>
                  </a:schemeClr>
                </a:solidFill>
                <a:latin typeface="Century Gothic" panose="020B0502020202020204" pitchFamily="34" charset="0"/>
              </a:rPr>
              <a:t> </a:t>
            </a:r>
            <a:r>
              <a:rPr lang="en-US" altLang="zh-TW" sz="2000" kern="0" dirty="0">
                <a:solidFill>
                  <a:srgbClr val="000000"/>
                </a:solidFill>
                <a:latin typeface="Times New Roman" panose="02020603050405020304" pitchFamily="18" charset="0"/>
                <a:cs typeface="Times New Roman" panose="02020603050405020304" pitchFamily="18" charset="0"/>
              </a:rPr>
              <a:t>is occurs with heavy nuclides of atomic number Z</a:t>
            </a:r>
            <a:r>
              <a:rPr lang="zh-TW" altLang="zh-TW" sz="2000" kern="0" dirty="0">
                <a:solidFill>
                  <a:srgbClr val="000000"/>
                </a:solidFill>
                <a:latin typeface="Times New Roman" panose="02020603050405020304" pitchFamily="18" charset="0"/>
                <a:cs typeface="Times New Roman" panose="02020603050405020304" pitchFamily="18" charset="0"/>
              </a:rPr>
              <a:t>≧</a:t>
            </a:r>
            <a:r>
              <a:rPr lang="en-US" altLang="zh-TW" sz="2000" kern="0" dirty="0">
                <a:solidFill>
                  <a:srgbClr val="000000"/>
                </a:solidFill>
                <a:latin typeface="Times New Roman" panose="02020603050405020304" pitchFamily="18" charset="0"/>
                <a:cs typeface="Times New Roman" panose="02020603050405020304" pitchFamily="18" charset="0"/>
              </a:rPr>
              <a:t>90 and atomic mass A</a:t>
            </a:r>
            <a:r>
              <a:rPr lang="zh-TW" altLang="zh-TW" sz="2000" kern="0" dirty="0">
                <a:solidFill>
                  <a:srgbClr val="000000"/>
                </a:solidFill>
                <a:latin typeface="Times New Roman" panose="02020603050405020304" pitchFamily="18" charset="0"/>
                <a:cs typeface="Times New Roman" panose="02020603050405020304" pitchFamily="18" charset="0"/>
              </a:rPr>
              <a:t>≧</a:t>
            </a:r>
            <a:r>
              <a:rPr lang="en-US" altLang="zh-TW" sz="2000" kern="0" dirty="0">
                <a:solidFill>
                  <a:srgbClr val="000000"/>
                </a:solidFill>
                <a:latin typeface="Times New Roman" panose="02020603050405020304" pitchFamily="18" charset="0"/>
                <a:cs typeface="Times New Roman" panose="02020603050405020304" pitchFamily="18" charset="0"/>
              </a:rPr>
              <a:t>230. Such as </a:t>
            </a:r>
            <a:r>
              <a:rPr lang="en-US" altLang="zh-TW" sz="2000" b="1" baseline="30000" dirty="0">
                <a:solidFill>
                  <a:srgbClr val="C00000"/>
                </a:solidFill>
                <a:latin typeface="Times New Roman" panose="02020603050405020304" pitchFamily="18" charset="0"/>
                <a:cs typeface="Times New Roman" panose="02020603050405020304" pitchFamily="18" charset="0"/>
              </a:rPr>
              <a:t>238</a:t>
            </a:r>
            <a:r>
              <a:rPr lang="en-US" altLang="zh-TW" sz="2000" b="1" dirty="0">
                <a:solidFill>
                  <a:srgbClr val="C00000"/>
                </a:solidFill>
                <a:latin typeface="Times New Roman" panose="02020603050405020304" pitchFamily="18" charset="0"/>
                <a:cs typeface="Times New Roman" panose="02020603050405020304" pitchFamily="18" charset="0"/>
              </a:rPr>
              <a:t>U </a:t>
            </a:r>
            <a:r>
              <a:rPr lang="en-US" altLang="zh-TW" sz="2000" dirty="0">
                <a:solidFill>
                  <a:srgbClr val="C00000"/>
                </a:solidFill>
                <a:latin typeface="Times New Roman" panose="02020603050405020304" pitchFamily="18" charset="0"/>
                <a:cs typeface="Times New Roman" panose="02020603050405020304" pitchFamily="18" charset="0"/>
              </a:rPr>
              <a:t>(dominant)</a:t>
            </a:r>
            <a:r>
              <a:rPr lang="en-US" altLang="zh-TW" sz="2000" dirty="0">
                <a:latin typeface="Times New Roman" panose="02020603050405020304" pitchFamily="18" charset="0"/>
                <a:cs typeface="Times New Roman" panose="02020603050405020304" pitchFamily="18" charset="0"/>
              </a:rPr>
              <a:t>, </a:t>
            </a:r>
            <a:r>
              <a:rPr lang="en-US" altLang="zh-TW" sz="2000" baseline="30000" dirty="0">
                <a:latin typeface="Times New Roman" panose="02020603050405020304" pitchFamily="18" charset="0"/>
                <a:cs typeface="Times New Roman" panose="02020603050405020304" pitchFamily="18" charset="0"/>
              </a:rPr>
              <a:t>235</a:t>
            </a:r>
            <a:r>
              <a:rPr lang="en-US" altLang="zh-TW" sz="2000" dirty="0">
                <a:latin typeface="Times New Roman" panose="02020603050405020304" pitchFamily="18" charset="0"/>
                <a:cs typeface="Times New Roman" panose="02020603050405020304" pitchFamily="18" charset="0"/>
              </a:rPr>
              <a:t>U, </a:t>
            </a:r>
            <a:r>
              <a:rPr lang="en-US" altLang="zh-TW" sz="2000" baseline="30000" dirty="0">
                <a:latin typeface="Times New Roman" panose="02020603050405020304" pitchFamily="18" charset="0"/>
                <a:cs typeface="Times New Roman" panose="02020603050405020304" pitchFamily="18" charset="0"/>
              </a:rPr>
              <a:t>232</a:t>
            </a:r>
            <a:r>
              <a:rPr lang="en-US" altLang="zh-TW" sz="2000" dirty="0">
                <a:latin typeface="Times New Roman" panose="02020603050405020304" pitchFamily="18" charset="0"/>
                <a:cs typeface="Times New Roman" panose="02020603050405020304" pitchFamily="18" charset="0"/>
              </a:rPr>
              <a:t>Th.</a:t>
            </a:r>
            <a:endParaRPr lang="zh-TW"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377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A6B119B-B9F2-4B3D-8E9A-370A9CDEED47}"/>
              </a:ext>
            </a:extLst>
          </p:cNvPr>
          <p:cNvSpPr>
            <a:spLocks noGrp="1"/>
          </p:cNvSpPr>
          <p:nvPr>
            <p:ph type="title"/>
          </p:nvPr>
        </p:nvSpPr>
        <p:spPr>
          <a:xfrm>
            <a:off x="553720" y="533012"/>
            <a:ext cx="9601200" cy="792480"/>
          </a:xfrm>
        </p:spPr>
        <p:txBody>
          <a:bodyPr>
            <a:normAutofit/>
          </a:bodyPr>
          <a:lstStyle/>
          <a:p>
            <a:pPr marL="457200" indent="-457200">
              <a:buFont typeface="Wingdings" panose="05000000000000000000" pitchFamily="2" charset="2"/>
              <a:buChar char="n"/>
            </a:pPr>
            <a:r>
              <a:rPr lang="en-US" altLang="zh-TW" sz="28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Fading of fission tracks</a:t>
            </a:r>
            <a:endParaRPr lang="zh-TW" altLang="en-US" sz="2800"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4" name="投影片編號版面配置區 3">
            <a:extLst>
              <a:ext uri="{FF2B5EF4-FFF2-40B4-BE49-F238E27FC236}">
                <a16:creationId xmlns:a16="http://schemas.microsoft.com/office/drawing/2014/main" id="{23D6C469-42FC-448A-9B4B-D08BAAB881A5}"/>
              </a:ext>
            </a:extLst>
          </p:cNvPr>
          <p:cNvSpPr>
            <a:spLocks noGrp="1"/>
          </p:cNvSpPr>
          <p:nvPr>
            <p:ph type="sldNum" sz="quarter" idx="12"/>
          </p:nvPr>
        </p:nvSpPr>
        <p:spPr/>
        <p:txBody>
          <a:bodyPr/>
          <a:lstStyle/>
          <a:p>
            <a:fld id="{95A868EB-1CF3-4913-9AB6-1F710EBF5614}" type="slidenum">
              <a:rPr lang="zh-TW" altLang="en-US" smtClean="0"/>
              <a:t>9</a:t>
            </a:fld>
            <a:endParaRPr lang="zh-TW" altLang="en-US" dirty="0"/>
          </a:p>
        </p:txBody>
      </p:sp>
      <p:sp>
        <p:nvSpPr>
          <p:cNvPr id="7" name="矩形 6">
            <a:extLst>
              <a:ext uri="{FF2B5EF4-FFF2-40B4-BE49-F238E27FC236}">
                <a16:creationId xmlns:a16="http://schemas.microsoft.com/office/drawing/2014/main" id="{6527F57C-C75F-4072-B383-BCACF5892541}"/>
              </a:ext>
            </a:extLst>
          </p:cNvPr>
          <p:cNvSpPr/>
          <p:nvPr/>
        </p:nvSpPr>
        <p:spPr>
          <a:xfrm>
            <a:off x="7681053" y="1783010"/>
            <a:ext cx="2722691" cy="523220"/>
          </a:xfrm>
          <a:prstGeom prst="rect">
            <a:avLst/>
          </a:prstGeom>
        </p:spPr>
        <p:txBody>
          <a:bodyPr wrap="square">
            <a:spAutoFit/>
          </a:bodyPr>
          <a:lstStyle/>
          <a:p>
            <a:pPr marL="514350" indent="-514350">
              <a:buFont typeface="Wingdings" panose="05000000000000000000" pitchFamily="2" charset="2"/>
              <a:buChar char="n"/>
            </a:pPr>
            <a:r>
              <a:rPr lang="en-US" altLang="zh-TW" sz="2800" b="1" kern="0"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rPr>
              <a:t>Anneal</a:t>
            </a:r>
            <a:endParaRPr lang="zh-TW" altLang="en-US" sz="2800"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endParaRPr>
          </a:p>
        </p:txBody>
      </p:sp>
      <p:pic>
        <p:nvPicPr>
          <p:cNvPr id="8" name="圖片 7">
            <a:extLst>
              <a:ext uri="{FF2B5EF4-FFF2-40B4-BE49-F238E27FC236}">
                <a16:creationId xmlns:a16="http://schemas.microsoft.com/office/drawing/2014/main" id="{8454BF74-4C49-40CE-AA79-201AB1BC26B0}"/>
              </a:ext>
            </a:extLst>
          </p:cNvPr>
          <p:cNvPicPr>
            <a:picLocks noChangeAspect="1"/>
          </p:cNvPicPr>
          <p:nvPr/>
        </p:nvPicPr>
        <p:blipFill>
          <a:blip r:embed="rId3"/>
          <a:stretch>
            <a:fillRect/>
          </a:stretch>
        </p:blipFill>
        <p:spPr>
          <a:xfrm>
            <a:off x="0" y="1281361"/>
            <a:ext cx="7474045" cy="5576639"/>
          </a:xfrm>
          <a:prstGeom prst="rect">
            <a:avLst/>
          </a:prstGeom>
        </p:spPr>
      </p:pic>
      <p:sp>
        <p:nvSpPr>
          <p:cNvPr id="9" name="矩形 8">
            <a:extLst>
              <a:ext uri="{FF2B5EF4-FFF2-40B4-BE49-F238E27FC236}">
                <a16:creationId xmlns:a16="http://schemas.microsoft.com/office/drawing/2014/main" id="{1B55743F-AD21-4212-8C4A-7FB671026456}"/>
              </a:ext>
            </a:extLst>
          </p:cNvPr>
          <p:cNvSpPr/>
          <p:nvPr/>
        </p:nvSpPr>
        <p:spPr>
          <a:xfrm>
            <a:off x="7681054" y="4069680"/>
            <a:ext cx="4262707" cy="800219"/>
          </a:xfrm>
          <a:prstGeom prst="rect">
            <a:avLst/>
          </a:prstGeom>
        </p:spPr>
        <p:txBody>
          <a:bodyPr wrap="square">
            <a:spAutoFit/>
          </a:bodyPr>
          <a:lstStyle/>
          <a:p>
            <a:pPr marL="514350" indent="-514350">
              <a:buFont typeface="Wingdings" panose="05000000000000000000" pitchFamily="2" charset="2"/>
              <a:buChar char="n"/>
            </a:pPr>
            <a:r>
              <a:rPr lang="en-US" altLang="zh-TW" sz="2800" b="1" kern="0"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rPr>
              <a:t>Total reset </a:t>
            </a:r>
            <a:r>
              <a:rPr lang="en-US" altLang="zh-TW" kern="0" dirty="0">
                <a:latin typeface="Times New Roman" panose="02020603050405020304" pitchFamily="18" charset="0"/>
                <a:cs typeface="Times New Roman" panose="02020603050405020304" pitchFamily="18" charset="0"/>
                <a:sym typeface="Wingdings" panose="05000000000000000000" pitchFamily="2" charset="2"/>
              </a:rPr>
              <a:t> age record has been cleared</a:t>
            </a:r>
            <a:endParaRPr lang="zh-TW" altLang="en-US" sz="2800" dirty="0">
              <a:latin typeface="Times New Roman" panose="02020603050405020304" pitchFamily="18" charset="0"/>
              <a:cs typeface="Times New Roman" panose="02020603050405020304" pitchFamily="18" charset="0"/>
            </a:endParaRPr>
          </a:p>
        </p:txBody>
      </p:sp>
      <p:sp>
        <p:nvSpPr>
          <p:cNvPr id="10" name="矩形 9">
            <a:extLst>
              <a:ext uri="{FF2B5EF4-FFF2-40B4-BE49-F238E27FC236}">
                <a16:creationId xmlns:a16="http://schemas.microsoft.com/office/drawing/2014/main" id="{C59A7A8C-5855-4B33-8D33-5BAF93FEEF33}"/>
              </a:ext>
            </a:extLst>
          </p:cNvPr>
          <p:cNvSpPr/>
          <p:nvPr/>
        </p:nvSpPr>
        <p:spPr>
          <a:xfrm>
            <a:off x="8117840" y="2328576"/>
            <a:ext cx="3461247" cy="1323439"/>
          </a:xfrm>
          <a:prstGeom prst="rect">
            <a:avLst/>
          </a:prstGeom>
        </p:spPr>
        <p:txBody>
          <a:bodyPr wrap="square">
            <a:spAutoFit/>
          </a:bodyPr>
          <a:lstStyle/>
          <a:p>
            <a:r>
              <a:rPr lang="en-US" altLang="zh-TW" sz="2000" dirty="0">
                <a:latin typeface="Times New Roman" panose="02020603050405020304" pitchFamily="18" charset="0"/>
                <a:cs typeface="Times New Roman" panose="02020603050405020304" pitchFamily="18" charset="0"/>
              </a:rPr>
              <a:t>Annealing means fission tracks fading due to the certain temperature higher than closure temperature.</a:t>
            </a:r>
            <a:endParaRPr lang="zh-TW" altLang="en-US" sz="2000" dirty="0">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FC20C036-E524-406D-9D3E-694BE477A22F}"/>
              </a:ext>
            </a:extLst>
          </p:cNvPr>
          <p:cNvSpPr/>
          <p:nvPr/>
        </p:nvSpPr>
        <p:spPr>
          <a:xfrm>
            <a:off x="6210480" y="508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b="1" dirty="0">
                <a:latin typeface="Century Gothic" panose="020B0502020202020204" pitchFamily="34" charset="0"/>
              </a:rPr>
              <a:t>3. Result &amp; Discussion</a:t>
            </a:r>
            <a:endParaRPr lang="zh-TW" altLang="en-US" b="1" dirty="0">
              <a:latin typeface="Century Gothic" panose="020B0502020202020204" pitchFamily="34" charset="0"/>
            </a:endParaRPr>
          </a:p>
        </p:txBody>
      </p:sp>
      <p:sp>
        <p:nvSpPr>
          <p:cNvPr id="12" name="矩形 11">
            <a:extLst>
              <a:ext uri="{FF2B5EF4-FFF2-40B4-BE49-F238E27FC236}">
                <a16:creationId xmlns:a16="http://schemas.microsoft.com/office/drawing/2014/main" id="{09793493-B3CF-4B94-9961-146622C19C11}"/>
              </a:ext>
            </a:extLst>
          </p:cNvPr>
          <p:cNvSpPr/>
          <p:nvPr/>
        </p:nvSpPr>
        <p:spPr>
          <a:xfrm>
            <a:off x="931200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b="1" dirty="0">
                <a:latin typeface="Century Gothic" panose="020B0502020202020204" pitchFamily="34" charset="0"/>
              </a:rPr>
              <a:t>4. Conclusion</a:t>
            </a:r>
            <a:endParaRPr lang="zh-TW" altLang="en-US" b="1" dirty="0">
              <a:latin typeface="Century Gothic" panose="020B0502020202020204" pitchFamily="34" charset="0"/>
            </a:endParaRPr>
          </a:p>
        </p:txBody>
      </p:sp>
      <p:sp>
        <p:nvSpPr>
          <p:cNvPr id="13" name="矩形 12">
            <a:extLst>
              <a:ext uri="{FF2B5EF4-FFF2-40B4-BE49-F238E27FC236}">
                <a16:creationId xmlns:a16="http://schemas.microsoft.com/office/drawing/2014/main" id="{B0D65DBA-2C27-4A15-80D8-A506D18EDC0D}"/>
              </a:ext>
            </a:extLst>
          </p:cNvPr>
          <p:cNvSpPr/>
          <p:nvPr/>
        </p:nvSpPr>
        <p:spPr>
          <a:xfrm>
            <a:off x="0" y="0"/>
            <a:ext cx="2880000" cy="55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latin typeface="Century Gothic" panose="020B0502020202020204" pitchFamily="34" charset="0"/>
                <a:cs typeface="Times New Roman" panose="02020603050405020304" pitchFamily="18" charset="0"/>
              </a:rPr>
              <a:t>1. Introduction</a:t>
            </a:r>
            <a:endParaRPr lang="zh-TW" altLang="en-US" b="1" dirty="0">
              <a:latin typeface="Century Gothic" panose="020B0502020202020204" pitchFamily="34" charset="0"/>
              <a:cs typeface="Times New Roman" panose="02020603050405020304" pitchFamily="18" charset="0"/>
            </a:endParaRPr>
          </a:p>
        </p:txBody>
      </p:sp>
      <p:sp>
        <p:nvSpPr>
          <p:cNvPr id="14" name="矩形 13">
            <a:extLst>
              <a:ext uri="{FF2B5EF4-FFF2-40B4-BE49-F238E27FC236}">
                <a16:creationId xmlns:a16="http://schemas.microsoft.com/office/drawing/2014/main" id="{F09B2672-71C8-4485-B6C2-0FE28FDBAC42}"/>
              </a:ext>
            </a:extLst>
          </p:cNvPr>
          <p:cNvSpPr/>
          <p:nvPr/>
        </p:nvSpPr>
        <p:spPr>
          <a:xfrm>
            <a:off x="3101520" y="0"/>
            <a:ext cx="2880000" cy="558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latin typeface="Century Gothic" panose="020B0502020202020204" pitchFamily="34" charset="0"/>
                <a:cs typeface="Times New Roman" panose="02020603050405020304" pitchFamily="18" charset="0"/>
              </a:rPr>
              <a:t>2. Methodology</a:t>
            </a:r>
            <a:endParaRPr lang="zh-TW" altLang="en-US" sz="2400" b="1"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2424274797"/>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8600</TotalTime>
  <Words>2083</Words>
  <Application>Microsoft Office PowerPoint</Application>
  <PresentationFormat>寬螢幕</PresentationFormat>
  <Paragraphs>317</Paragraphs>
  <Slides>24</Slides>
  <Notes>23</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24</vt:i4>
      </vt:variant>
    </vt:vector>
  </HeadingPairs>
  <TitlesOfParts>
    <vt:vector size="35" baseType="lpstr">
      <vt:lpstr>微軟正黑體</vt:lpstr>
      <vt:lpstr>微軟正黑體 Light</vt:lpstr>
      <vt:lpstr>新細明體</vt:lpstr>
      <vt:lpstr>Arial</vt:lpstr>
      <vt:lpstr>Calibri</vt:lpstr>
      <vt:lpstr>Calibri Light</vt:lpstr>
      <vt:lpstr>Cambria Math</vt:lpstr>
      <vt:lpstr>Century Gothic</vt:lpstr>
      <vt:lpstr>Times New Roman</vt:lpstr>
      <vt:lpstr>Wingdings</vt:lpstr>
      <vt:lpstr>Office 佈景主題</vt:lpstr>
      <vt:lpstr>Apatite Fission-track Dating from the  Late Miocene Strata (Lilungshan Formation)  in the Hengchun Peninsula, Southern Taiwan: Implications for Exhumation History  以晚中新世里龍山層磷灰石核飛跡定年探討台灣南部恆春半島剝蝕抬升歷史</vt:lpstr>
      <vt:lpstr>PowerPoint 簡報</vt:lpstr>
      <vt:lpstr>PowerPoint 簡報</vt:lpstr>
      <vt:lpstr>Literature review</vt:lpstr>
      <vt:lpstr>Literature review</vt:lpstr>
      <vt:lpstr>Literature review</vt:lpstr>
      <vt:lpstr>PowerPoint 簡報</vt:lpstr>
      <vt:lpstr>PowerPoint 簡報</vt:lpstr>
      <vt:lpstr>Fading of fission tracks</vt:lpstr>
      <vt:lpstr>PowerPoint 簡報</vt:lpstr>
      <vt:lpstr>PowerPoint 簡報</vt:lpstr>
      <vt:lpstr>PowerPoint 簡報</vt:lpstr>
      <vt:lpstr>Geological interpretation of FT age</vt:lpstr>
      <vt:lpstr>PowerPoint 簡報</vt:lpstr>
      <vt:lpstr>PowerPoint 簡報</vt:lpstr>
      <vt:lpstr>PowerPoint 簡報</vt:lpstr>
      <vt:lpstr>PowerPoint 簡報</vt:lpstr>
      <vt:lpstr>PowerPoint 簡報</vt:lpstr>
      <vt:lpstr>PowerPoint 簡報</vt:lpstr>
      <vt:lpstr>Discussion - Depth versus AFT age</vt:lpstr>
      <vt:lpstr>Discussion - Depth versus AFT age</vt:lpstr>
      <vt:lpstr>PowerPoint 簡報</vt:lpstr>
      <vt:lpstr>Exhumation history of the basin</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Apatite Fission-track Dating from the  Late Miocene Strata (Lilungshan Formation)  in the Hengchun Peninsula, Southern Taiwan: Implications for Exhumation History  以晚中新世里龍山層磷灰石核飛跡定年探討台灣南部恆春半島剝蝕抬升歷史</dc:title>
  <dc:creator>User</dc:creator>
  <cp:lastModifiedBy>User</cp:lastModifiedBy>
  <cp:revision>41</cp:revision>
  <dcterms:created xsi:type="dcterms:W3CDTF">2020-04-15T12:58:52Z</dcterms:created>
  <dcterms:modified xsi:type="dcterms:W3CDTF">2020-05-04T06:47:31Z</dcterms:modified>
</cp:coreProperties>
</file>