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12" d="100"/>
          <a:sy n="112" d="100"/>
        </p:scale>
        <p:origin x="7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60E8-A0B0-4553-B6A1-5F5A75DEACA0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1C4C1-9056-4703-AD7F-5CE00AEF3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07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(roughly 10x10 km)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1C4C1-9056-4703-AD7F-5CE00AEF367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44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2D923F-8946-48C0-B54C-BE9D6DC62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355DBA-46AF-4AE8-8510-02B51EF79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A28C7B-DCA4-4097-A531-6E964EA7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9848-3227-42C2-B516-24A3A57954B7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68BA7D-620A-4442-BCAE-695296AC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7DE310-2EF1-4471-8674-67A47B17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0E97-9CB8-44E3-B38C-3CD4A9CA4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38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8C819-AFC6-45F6-A0E2-FB083F1B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124A77-DB56-4EF1-9256-57394D2B9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D50504-56D7-461E-BA23-AE55593D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9848-3227-42C2-B516-24A3A57954B7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CDE88-578C-45B5-8603-6C42D334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7DE177-9F51-410E-87C6-94F4FEA3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0E97-9CB8-44E3-B38C-3CD4A9CA4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9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B3FF99-3C53-4427-8AC1-58C3E72E5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3F274E-0F78-478D-B5E4-CD3FAD89C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6D1F2F-C7B6-4208-AB0F-A7857C47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9848-3227-42C2-B516-24A3A57954B7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2A254D-6FEF-431F-AAC7-E52C500C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693BE0-399D-4D81-BD51-23F560D2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0E97-9CB8-44E3-B38C-3CD4A9CA4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21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44019E-9AAD-45A2-B3F2-4A2D101A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5" y="15223"/>
            <a:ext cx="10515600" cy="9831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32B1C1-FE52-43E7-8EEB-D5E1EBA0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15" y="1825625"/>
            <a:ext cx="1100908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370483-501A-4E12-96A9-2E35E0A0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9848-3227-42C2-B516-24A3A57954B7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932782-C51D-489D-A0C7-40BB3938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09605D-428A-4336-AC17-9DBC4027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0E97-9CB8-44E3-B38C-3CD4A9CA4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39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B6D4DC-8A1B-45F9-8C88-8817231F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DAABFF-D4BE-4FCD-9D77-76F10A53F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058CC8-EB5C-480E-9844-8AD81535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9848-3227-42C2-B516-24A3A57954B7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AE18A1-1D14-4465-9411-9F3313F1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8D0170-22C1-48EF-A769-FDCFE77F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0E97-9CB8-44E3-B38C-3CD4A9CA4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56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6F7E49-A7FD-4629-83FF-CE16FDD4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7FEAE5-96D3-4BBA-9998-DEEF47C01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CB4B48-A790-4512-9E6A-78EB652F8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2C6F09-2266-480E-9AE5-16117DF2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9848-3227-42C2-B516-24A3A57954B7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5AD06D-5432-407B-B523-78E40E8D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1701E1-1A6D-4C94-91E5-A232E10C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0E97-9CB8-44E3-B38C-3CD4A9CA4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85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46445-6FCC-451E-BDD8-C99A258E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62A854-281A-4E35-AA0A-ED78C050C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C48ADA-8174-409F-8F4D-FB171908F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ECC3BD-7170-4BB0-80DD-5A09DA7D7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70926A-5A34-4B82-91A1-6262E1AED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811A47-68A6-4ED7-BA7A-9379F2F2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9848-3227-42C2-B516-24A3A57954B7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C3B9F83-D866-4B62-ACE7-D72DA6CA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8E07AD-2B5A-4881-8776-D16222B8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0E97-9CB8-44E3-B38C-3CD4A9CA4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32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E6654E-AB80-4C06-89E2-9C4D1500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2C53DF-6C06-4BCB-AA01-88C19B38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9848-3227-42C2-B516-24A3A57954B7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8A35FD1-C22C-4158-A0EA-6E50E338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1C5B0B1-D670-4C30-B00C-BB58FB40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0E97-9CB8-44E3-B38C-3CD4A9CA4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11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D6EEC24-C7BF-4A5D-BCA9-9B6DB4D9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9848-3227-42C2-B516-24A3A57954B7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1B997F-0DD0-4007-AFEA-1280BA94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C6F09-F911-4DEC-BDDF-4E9DE90E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0E97-9CB8-44E3-B38C-3CD4A9CA4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65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2634-858D-4AA4-9965-6E3F9D3F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54119C-4FA3-4A65-AC38-BF481F98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0F8E93-A0BC-4FE6-BBD2-50E47C9E4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D1148A-B15F-481E-A5AE-EA09CEB0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9848-3227-42C2-B516-24A3A57954B7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644B8B-49EC-4A52-B3C4-F333C209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F96B03-22BE-4C46-93AF-489FA85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0E97-9CB8-44E3-B38C-3CD4A9CA4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3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FCEB1A-257A-478B-904A-BD923488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017203-DFB7-4215-A2C3-5FE843D74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55C4EF-E6C3-4CC3-B6B7-197F4BF2D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FE8628-EA24-4190-A805-38A65B99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9848-3227-42C2-B516-24A3A57954B7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ADF89C-90A7-4153-ABEC-48648C47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AEFC2B-1632-4D0B-A589-B6F78815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0E97-9CB8-44E3-B38C-3CD4A9CA4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70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0EABE91-98EE-458D-AB4F-3BEDAC42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2158E4-0A38-4F1D-A346-996A7E282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F7957-2CB0-43B3-8E57-04F7F51F7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69848-3227-42C2-B516-24A3A57954B7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060DCE-D9F6-4C8F-8FF0-5A482C343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745520-9F19-4C2E-866D-9B99C92F0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0E97-9CB8-44E3-B38C-3CD4A9CA4E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58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.gsfc.nasa.gov/datasets/GPM_3IMERGHHE_06/summa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F0FF39-80EE-43AE-A397-8EDE30289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478" y="1122363"/>
            <a:ext cx="11657044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The analysis of heterogeneity and frequency of extreme storms under urban settings: A case study in Shanghai City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32D3BC5-B3F3-44B4-8580-0E1482093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altLang="zh-CN" dirty="0" err="1"/>
              <a:t>Zhengzheng</a:t>
            </a:r>
            <a:r>
              <a:rPr lang="en-US" altLang="zh-CN" dirty="0"/>
              <a:t> Zhou, Qi Zhuang, </a:t>
            </a:r>
            <a:r>
              <a:rPr lang="en-US" altLang="zh-CN" dirty="0" err="1"/>
              <a:t>Shuguang</a:t>
            </a:r>
            <a:r>
              <a:rPr lang="en-US" altLang="zh-CN" dirty="0"/>
              <a:t> Liu</a:t>
            </a:r>
          </a:p>
          <a:p>
            <a:r>
              <a:rPr lang="en-US" altLang="zh-CN" dirty="0"/>
              <a:t>The department of Hydraulic Engineering, </a:t>
            </a:r>
          </a:p>
          <a:p>
            <a:r>
              <a:rPr lang="en-US" altLang="zh-CN" dirty="0"/>
              <a:t>Tongji University, Shanghai, China</a:t>
            </a:r>
            <a:endParaRPr lang="zh-CN" altLang="en-US" dirty="0"/>
          </a:p>
        </p:txBody>
      </p:sp>
      <p:pic>
        <p:nvPicPr>
          <p:cNvPr id="4" name="Picture 2" descr="åæµåæ¨å·¥ç¨LOGOååæ¨ç¾å¹´">
            <a:extLst>
              <a:ext uri="{FF2B5EF4-FFF2-40B4-BE49-F238E27FC236}">
                <a16:creationId xmlns:a16="http://schemas.microsoft.com/office/drawing/2014/main" id="{95ED1E60-0936-48B8-9A6C-186C97FDD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7085" r="20900" b="82146"/>
          <a:stretch/>
        </p:blipFill>
        <p:spPr bwMode="auto">
          <a:xfrm>
            <a:off x="7212435" y="116000"/>
            <a:ext cx="4714613" cy="6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6770B0-75A8-4E82-90E9-5B0DC06D5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902"/>
            <a:ext cx="3333681" cy="9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8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1DF4F3-9E48-4F4B-B5BC-6FADF6E7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SST-based design storm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4DA4D75-6751-41E3-99C8-845AC3FD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98" y="1526883"/>
            <a:ext cx="8248603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14A8FE-E0D1-49D6-BB75-FBB7FA02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D2BA25-CE1C-4105-9777-1B7BAEBA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27" y="1150506"/>
            <a:ext cx="11009085" cy="48486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In the past 20 years, the annual total rainfall is increasing with a rate of 236 mm/10a.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The heavy rain and rainstorms contribute the major amount of rainfall in Shanghai. Most of them occur in flood season (June to September).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recent</a:t>
            </a:r>
            <a:r>
              <a:rPr lang="zh-CN" altLang="en-US" sz="2000" dirty="0"/>
              <a:t> </a:t>
            </a:r>
            <a:r>
              <a:rPr lang="en-US" altLang="zh-CN" sz="2000" dirty="0"/>
              <a:t>years</a:t>
            </a:r>
            <a:r>
              <a:rPr lang="zh-CN" altLang="en-US" sz="2000" dirty="0"/>
              <a:t> </a:t>
            </a:r>
            <a:r>
              <a:rPr lang="en-US" altLang="zh-CN" sz="2000" dirty="0"/>
              <a:t>(2014-), the rainfall in downtown area is increasing, implying the impact of urban heat island.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The framework of SST provide an alternative approach for design storms with IDF curve and spatial-temporal rainfall structure, which is of much importance in urban hydrologic response.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Future works: Hydrological responses under heterogenous rainfall setting, and rainfall prediction under the influence of urban heat island using machine learning algorithm.</a:t>
            </a:r>
          </a:p>
        </p:txBody>
      </p:sp>
    </p:spTree>
    <p:extLst>
      <p:ext uri="{BB962C8B-B14F-4D97-AF65-F5344CB8AC3E}">
        <p14:creationId xmlns:p14="http://schemas.microsoft.com/office/powerpoint/2010/main" val="345338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40739-21FF-41E2-8100-74DF7B36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1CA317-FA9E-45F9-BC13-BE34DF29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15" y="998371"/>
            <a:ext cx="11009085" cy="3129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Shanghai is one of the most important city in China.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The urban flooding is the major natural disaster in the city.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Extreme rainfall plays an important role in the flood.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The major objective of this study: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/>
              <a:t>If there is a heterogeneity of extreme storms over the city?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/>
              <a:t>How is the frequency of extreme storms?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1A1AFA-2281-4802-8AD2-84C9BBC28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95" y="386529"/>
            <a:ext cx="4299118" cy="2595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8EC4C1-8440-46FB-8149-0D85E1734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09" y="4128117"/>
            <a:ext cx="6484776" cy="2278828"/>
          </a:xfrm>
          <a:prstGeom prst="rect">
            <a:avLst/>
          </a:prstGeom>
        </p:spPr>
      </p:pic>
      <p:pic>
        <p:nvPicPr>
          <p:cNvPr id="6" name="Picture 2" descr="http://n1.itc.cn/img8/wb/recom/2016/07/02/146743105323036407.GIF">
            <a:extLst>
              <a:ext uri="{FF2B5EF4-FFF2-40B4-BE49-F238E27FC236}">
                <a16:creationId xmlns:a16="http://schemas.microsoft.com/office/drawing/2014/main" id="{A64DEB03-C45D-44B7-9DF1-8344EC07BD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75" y="4230403"/>
            <a:ext cx="3913573" cy="21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4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22A8B-FB4C-4A6B-92D2-FDCB3317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and Study Area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9D33BB-2B9F-4E06-AC3E-7B1EBCD6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15" y="1133167"/>
            <a:ext cx="11009085" cy="4351338"/>
          </a:xfrm>
        </p:spPr>
        <p:txBody>
          <a:bodyPr/>
          <a:lstStyle/>
          <a:p>
            <a:r>
              <a:rPr lang="en-US" altLang="zh-CN" dirty="0"/>
              <a:t>Data source: The Integrated Multi-</a:t>
            </a:r>
            <a:r>
              <a:rPr lang="en-US" altLang="zh-CN" dirty="0" err="1"/>
              <a:t>satellitE</a:t>
            </a:r>
            <a:r>
              <a:rPr lang="en-US" altLang="zh-CN" dirty="0"/>
              <a:t> Retrievals for GPM (IMERG)</a:t>
            </a:r>
          </a:p>
          <a:p>
            <a:r>
              <a:rPr lang="en-US" altLang="zh-CN" dirty="0"/>
              <a:t>Data resolution:   half-hourly 0.1°x0.1°, 2001-2018</a:t>
            </a:r>
            <a:endParaRPr lang="en-US" altLang="zh-CN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CN" dirty="0">
                <a:hlinkClick r:id="rId3"/>
              </a:rPr>
              <a:t>https://disc.gsfc.nasa.gov/datasets/GPM_3IMERGHHE_06/summary</a:t>
            </a:r>
            <a:endParaRPr lang="en-US" altLang="zh-CN" dirty="0"/>
          </a:p>
          <a:p>
            <a:r>
              <a:rPr lang="en-US" altLang="zh-CN" dirty="0"/>
              <a:t>Study Area:  Shanghai City (islands excluded)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B92873-3AC4-4AEF-ABCD-39A0C8C70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27" y="3784835"/>
            <a:ext cx="4299118" cy="25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0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0EC508-C1CD-43F8-9708-917BD16C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Rainfall Trend Analysis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0CA4AE-9BD0-4C69-896B-D891DFE8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48480" cy="4351338"/>
          </a:xfrm>
        </p:spPr>
        <p:txBody>
          <a:bodyPr/>
          <a:lstStyle/>
          <a:p>
            <a:r>
              <a:rPr lang="en-US" altLang="zh-CN" dirty="0"/>
              <a:t>Annual total rainfall:</a:t>
            </a:r>
          </a:p>
          <a:p>
            <a:pPr lvl="1"/>
            <a:r>
              <a:rPr lang="en-US" altLang="zh-CN" dirty="0"/>
              <a:t>Increasing trend</a:t>
            </a:r>
          </a:p>
          <a:p>
            <a:pPr lvl="1"/>
            <a:r>
              <a:rPr lang="en-US" altLang="zh-CN" dirty="0"/>
              <a:t>Change point: 2013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55659CC-4BDE-409B-B6BB-221E64130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045" y="506797"/>
            <a:ext cx="5273497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1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38BA04C-93C8-4C99-94E2-D559BC47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602" y="617149"/>
            <a:ext cx="7053683" cy="47004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B97EA7A-F449-451E-A061-E89400D7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Intra-annual distribution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C23FC4-40F4-4AF3-9DEC-A56C91F1F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15" y="1062146"/>
            <a:ext cx="5751285" cy="47882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Maximum in June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Typhoon and convective storms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Flood-season (June-September)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Increasing trend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Large amount in 2014-2018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Rainy days: 40%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Total rainfall: 50.3%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2264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9F3CC4-0418-4E92-ACB3-B1EFB445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 distribution of rainfall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079D48C-CEBD-4F55-BAD0-C1D91E64BA9D}"/>
              </a:ext>
            </a:extLst>
          </p:cNvPr>
          <p:cNvSpPr txBox="1"/>
          <p:nvPr/>
        </p:nvSpPr>
        <p:spPr>
          <a:xfrm>
            <a:off x="344715" y="998371"/>
            <a:ext cx="7082452" cy="880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 spatial distribution of rainfall varies during the 2000-2018 period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More rainfall is centered in the downtown area (2014-2018)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1F83A24-0768-4279-9FA4-661706928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66" y="2322621"/>
            <a:ext cx="11296867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4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5F901F-6364-4392-AFB0-61B9A4CE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 distribution of rainfall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3A2E1A-8301-47D5-8020-A4A713AED57C}"/>
              </a:ext>
            </a:extLst>
          </p:cNvPr>
          <p:cNvSpPr txBox="1"/>
          <p:nvPr/>
        </p:nvSpPr>
        <p:spPr>
          <a:xfrm>
            <a:off x="457018" y="790590"/>
            <a:ext cx="8268238" cy="1711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Rainstorm: 1d total&gt;100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Centered in downtown and coastal area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Downtown area: caused by urban heat island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Coastal area in the south: caused by typhoon and coastal water vapor transport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DD11E32-5111-4438-ABAB-013791246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40" y="2567077"/>
            <a:ext cx="10467739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8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8A679-BFFF-4F60-B75A-C4D9353A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storm analysis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B66922-EBB6-4E29-80B6-5E015973D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15" y="998371"/>
            <a:ext cx="11009085" cy="5178592"/>
          </a:xfrm>
        </p:spPr>
        <p:txBody>
          <a:bodyPr/>
          <a:lstStyle/>
          <a:p>
            <a:r>
              <a:rPr lang="en-US" altLang="zh-CN" dirty="0"/>
              <a:t>Stochastic storm transposition (SST)</a:t>
            </a:r>
          </a:p>
          <a:p>
            <a:r>
              <a:rPr lang="en-US" altLang="zh-CN" dirty="0"/>
              <a:t>Provide spatial-temporal distribution of design storm</a:t>
            </a:r>
            <a:endParaRPr lang="zh-CN" altLang="en-US" dirty="0"/>
          </a:p>
        </p:txBody>
      </p:sp>
      <p:pic>
        <p:nvPicPr>
          <p:cNvPr id="4" name="Picture 98">
            <a:extLst>
              <a:ext uri="{FF2B5EF4-FFF2-40B4-BE49-F238E27FC236}">
                <a16:creationId xmlns:a16="http://schemas.microsoft.com/office/drawing/2014/main" id="{92E7413B-CEDF-47A2-AC59-937596ED4EA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08" y="2369477"/>
            <a:ext cx="2920601" cy="2958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ECCFB6B-0873-426C-A846-61505F04A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13" y="2306638"/>
            <a:ext cx="3844474" cy="32960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CC06B0-9D05-4ADF-B7A7-668C2447A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87" y="1981519"/>
            <a:ext cx="4061298" cy="4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04749BFA-11D8-402F-8773-1711F0E5A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44" y="1305290"/>
            <a:ext cx="4944285" cy="538323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ED6B4D0-73C4-4E31-9C05-883ABFF6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5" y="15223"/>
            <a:ext cx="5098301" cy="983148"/>
          </a:xfrm>
        </p:spPr>
        <p:txBody>
          <a:bodyPr/>
          <a:lstStyle/>
          <a:p>
            <a:r>
              <a:rPr lang="en-US" altLang="zh-CN" dirty="0"/>
              <a:t>SST-based design storm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0955527-F6F4-44FA-B7FC-A634FBC3FABD}"/>
              </a:ext>
            </a:extLst>
          </p:cNvPr>
          <p:cNvSpPr txBox="1"/>
          <p:nvPr/>
        </p:nvSpPr>
        <p:spPr>
          <a:xfrm>
            <a:off x="457019" y="790590"/>
            <a:ext cx="4985998" cy="880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IDF results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Spatial-temporal distribution of design storm</a:t>
            </a:r>
            <a:endParaRPr lang="zh-CN" altLang="en-US" dirty="0"/>
          </a:p>
        </p:txBody>
      </p:sp>
      <p:sp>
        <p:nvSpPr>
          <p:cNvPr id="31" name="内容占位符 30">
            <a:extLst>
              <a:ext uri="{FF2B5EF4-FFF2-40B4-BE49-F238E27FC236}">
                <a16:creationId xmlns:a16="http://schemas.microsoft.com/office/drawing/2014/main" id="{24AD5F75-DE55-4632-A3D5-E9FD5F06D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FEC6D659-4F5D-4F7B-9A01-877BFED89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545" y="506797"/>
            <a:ext cx="6200169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87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4346</TotalTime>
  <Words>417</Words>
  <Application>Microsoft Office PowerPoint</Application>
  <PresentationFormat>宽屏</PresentationFormat>
  <Paragraphs>51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宋体</vt:lpstr>
      <vt:lpstr>Arial</vt:lpstr>
      <vt:lpstr>Calibri</vt:lpstr>
      <vt:lpstr>Office 主题​​</vt:lpstr>
      <vt:lpstr>The analysis of heterogeneity and frequency of extreme storms under urban settings: A case study in Shanghai City</vt:lpstr>
      <vt:lpstr>Introduction</vt:lpstr>
      <vt:lpstr>Dataset and Study Area</vt:lpstr>
      <vt:lpstr>Rainfall Trend Analysis</vt:lpstr>
      <vt:lpstr>Intra-annual distribution</vt:lpstr>
      <vt:lpstr>Spatial distribution of rainfall</vt:lpstr>
      <vt:lpstr>Spatial distribution of rainfall</vt:lpstr>
      <vt:lpstr>Design storm analysis</vt:lpstr>
      <vt:lpstr>SST-based design storm</vt:lpstr>
      <vt:lpstr>SST-based design storm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 Joyce</dc:creator>
  <cp:lastModifiedBy>Zhou Joyce</cp:lastModifiedBy>
  <cp:revision>71</cp:revision>
  <dcterms:created xsi:type="dcterms:W3CDTF">2020-05-03T08:02:43Z</dcterms:created>
  <dcterms:modified xsi:type="dcterms:W3CDTF">2020-05-06T08:28:58Z</dcterms:modified>
</cp:coreProperties>
</file>